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1"/>
  </p:notesMasterIdLst>
  <p:sldIdLst>
    <p:sldId id="260" r:id="rId2"/>
    <p:sldId id="366" r:id="rId3"/>
    <p:sldId id="368" r:id="rId4"/>
    <p:sldId id="342" r:id="rId5"/>
    <p:sldId id="392" r:id="rId6"/>
    <p:sldId id="259" r:id="rId7"/>
    <p:sldId id="393" r:id="rId8"/>
    <p:sldId id="261" r:id="rId9"/>
    <p:sldId id="256" r:id="rId10"/>
    <p:sldId id="257" r:id="rId11"/>
    <p:sldId id="268" r:id="rId12"/>
    <p:sldId id="269" r:id="rId13"/>
    <p:sldId id="258" r:id="rId14"/>
    <p:sldId id="394" r:id="rId15"/>
    <p:sldId id="316" r:id="rId16"/>
    <p:sldId id="311" r:id="rId17"/>
    <p:sldId id="321" r:id="rId18"/>
    <p:sldId id="322" r:id="rId19"/>
    <p:sldId id="395" r:id="rId20"/>
    <p:sldId id="324" r:id="rId21"/>
    <p:sldId id="341" r:id="rId22"/>
    <p:sldId id="396" r:id="rId23"/>
    <p:sldId id="325" r:id="rId24"/>
    <p:sldId id="442" r:id="rId25"/>
    <p:sldId id="327" r:id="rId26"/>
    <p:sldId id="328" r:id="rId27"/>
    <p:sldId id="441" r:id="rId28"/>
    <p:sldId id="333" r:id="rId29"/>
    <p:sldId id="444" r:id="rId30"/>
    <p:sldId id="445" r:id="rId31"/>
    <p:sldId id="329" r:id="rId32"/>
    <p:sldId id="397" r:id="rId33"/>
    <p:sldId id="388" r:id="rId34"/>
    <p:sldId id="398" r:id="rId35"/>
    <p:sldId id="390" r:id="rId36"/>
    <p:sldId id="391" r:id="rId37"/>
    <p:sldId id="334" r:id="rId38"/>
    <p:sldId id="335" r:id="rId39"/>
    <p:sldId id="323" r:id="rId40"/>
    <p:sldId id="263" r:id="rId41"/>
    <p:sldId id="282" r:id="rId42"/>
    <p:sldId id="313" r:id="rId43"/>
    <p:sldId id="399" r:id="rId44"/>
    <p:sldId id="314" r:id="rId45"/>
    <p:sldId id="400" r:id="rId46"/>
    <p:sldId id="315" r:id="rId47"/>
    <p:sldId id="312" r:id="rId48"/>
    <p:sldId id="401" r:id="rId49"/>
    <p:sldId id="292" r:id="rId50"/>
    <p:sldId id="402" r:id="rId51"/>
    <p:sldId id="293" r:id="rId52"/>
    <p:sldId id="294" r:id="rId53"/>
    <p:sldId id="403" r:id="rId54"/>
    <p:sldId id="291" r:id="rId55"/>
    <p:sldId id="274" r:id="rId56"/>
    <p:sldId id="404" r:id="rId57"/>
    <p:sldId id="283" r:id="rId58"/>
    <p:sldId id="301" r:id="rId59"/>
    <p:sldId id="302" r:id="rId60"/>
    <p:sldId id="296" r:id="rId61"/>
    <p:sldId id="309" r:id="rId62"/>
    <p:sldId id="405" r:id="rId63"/>
    <p:sldId id="310" r:id="rId64"/>
    <p:sldId id="406" r:id="rId65"/>
    <p:sldId id="303" r:id="rId66"/>
    <p:sldId id="407" r:id="rId67"/>
    <p:sldId id="304" r:id="rId68"/>
    <p:sldId id="305" r:id="rId69"/>
    <p:sldId id="408" r:id="rId70"/>
    <p:sldId id="297" r:id="rId71"/>
    <p:sldId id="409" r:id="rId72"/>
    <p:sldId id="295" r:id="rId73"/>
    <p:sldId id="298" r:id="rId74"/>
    <p:sldId id="299" r:id="rId75"/>
    <p:sldId id="300" r:id="rId76"/>
    <p:sldId id="306" r:id="rId77"/>
    <p:sldId id="307" r:id="rId78"/>
    <p:sldId id="317" r:id="rId79"/>
    <p:sldId id="308" r:id="rId80"/>
    <p:sldId id="318" r:id="rId81"/>
    <p:sldId id="410" r:id="rId82"/>
    <p:sldId id="319" r:id="rId83"/>
    <p:sldId id="320" r:id="rId84"/>
    <p:sldId id="330" r:id="rId85"/>
    <p:sldId id="411" r:id="rId86"/>
    <p:sldId id="331" r:id="rId87"/>
    <p:sldId id="332" r:id="rId88"/>
    <p:sldId id="412" r:id="rId89"/>
    <p:sldId id="336" r:id="rId90"/>
    <p:sldId id="413" r:id="rId91"/>
    <p:sldId id="337" r:id="rId92"/>
    <p:sldId id="414" r:id="rId93"/>
    <p:sldId id="338" r:id="rId94"/>
    <p:sldId id="415" r:id="rId95"/>
    <p:sldId id="339" r:id="rId96"/>
    <p:sldId id="416" r:id="rId97"/>
    <p:sldId id="344" r:id="rId98"/>
    <p:sldId id="417" r:id="rId99"/>
    <p:sldId id="345" r:id="rId100"/>
    <p:sldId id="418" r:id="rId101"/>
    <p:sldId id="419" r:id="rId102"/>
    <p:sldId id="346" r:id="rId103"/>
    <p:sldId id="343" r:id="rId104"/>
    <p:sldId id="347" r:id="rId105"/>
    <p:sldId id="420" r:id="rId106"/>
    <p:sldId id="348" r:id="rId107"/>
    <p:sldId id="358" r:id="rId108"/>
    <p:sldId id="421" r:id="rId109"/>
    <p:sldId id="349" r:id="rId110"/>
    <p:sldId id="422" r:id="rId111"/>
    <p:sldId id="350" r:id="rId112"/>
    <p:sldId id="351" r:id="rId113"/>
    <p:sldId id="352" r:id="rId114"/>
    <p:sldId id="353" r:id="rId115"/>
    <p:sldId id="356" r:id="rId116"/>
    <p:sldId id="355" r:id="rId117"/>
    <p:sldId id="354" r:id="rId118"/>
    <p:sldId id="423" r:id="rId119"/>
    <p:sldId id="424" r:id="rId120"/>
    <p:sldId id="357" r:id="rId121"/>
    <p:sldId id="359" r:id="rId122"/>
    <p:sldId id="425" r:id="rId123"/>
    <p:sldId id="360" r:id="rId124"/>
    <p:sldId id="361" r:id="rId125"/>
    <p:sldId id="362" r:id="rId126"/>
    <p:sldId id="364" r:id="rId127"/>
    <p:sldId id="426" r:id="rId128"/>
    <p:sldId id="365" r:id="rId129"/>
    <p:sldId id="427" r:id="rId130"/>
    <p:sldId id="363" r:id="rId131"/>
    <p:sldId id="428" r:id="rId132"/>
    <p:sldId id="276" r:id="rId133"/>
    <p:sldId id="277" r:id="rId134"/>
    <p:sldId id="371" r:id="rId135"/>
    <p:sldId id="429" r:id="rId136"/>
    <p:sldId id="372" r:id="rId137"/>
    <p:sldId id="275" r:id="rId138"/>
    <p:sldId id="280" r:id="rId139"/>
    <p:sldId id="278" r:id="rId140"/>
    <p:sldId id="281" r:id="rId141"/>
    <p:sldId id="367" r:id="rId142"/>
    <p:sldId id="430" r:id="rId143"/>
    <p:sldId id="279" r:id="rId144"/>
    <p:sldId id="284" r:id="rId145"/>
    <p:sldId id="286" r:id="rId146"/>
    <p:sldId id="287" r:id="rId147"/>
    <p:sldId id="285" r:id="rId148"/>
    <p:sldId id="288" r:id="rId149"/>
    <p:sldId id="289" r:id="rId150"/>
    <p:sldId id="369" r:id="rId151"/>
    <p:sldId id="431" r:id="rId152"/>
    <p:sldId id="376" r:id="rId153"/>
    <p:sldId id="370" r:id="rId154"/>
    <p:sldId id="375" r:id="rId155"/>
    <p:sldId id="373" r:id="rId156"/>
    <p:sldId id="374" r:id="rId157"/>
    <p:sldId id="377" r:id="rId158"/>
    <p:sldId id="432" r:id="rId159"/>
    <p:sldId id="379" r:id="rId160"/>
    <p:sldId id="380" r:id="rId161"/>
    <p:sldId id="433" r:id="rId162"/>
    <p:sldId id="290" r:id="rId163"/>
    <p:sldId id="434" r:id="rId164"/>
    <p:sldId id="378" r:id="rId165"/>
    <p:sldId id="436" r:id="rId166"/>
    <p:sldId id="381" r:id="rId167"/>
    <p:sldId id="389" r:id="rId168"/>
    <p:sldId id="437" r:id="rId169"/>
    <p:sldId id="382" r:id="rId170"/>
    <p:sldId id="383" r:id="rId171"/>
    <p:sldId id="438" r:id="rId172"/>
    <p:sldId id="384" r:id="rId173"/>
    <p:sldId id="439" r:id="rId174"/>
    <p:sldId id="385" r:id="rId175"/>
    <p:sldId id="386" r:id="rId176"/>
    <p:sldId id="440" r:id="rId177"/>
    <p:sldId id="387" r:id="rId178"/>
    <p:sldId id="266" r:id="rId179"/>
    <p:sldId id="267" r:id="rId18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FF00"/>
    <a:srgbClr val="FF00FF"/>
    <a:srgbClr val="00FFFF"/>
    <a:srgbClr val="00FFCC"/>
    <a:srgbClr val="FF9900"/>
    <a:srgbClr val="F7011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0" autoAdjust="0"/>
  </p:normalViewPr>
  <p:slideViewPr>
    <p:cSldViewPr>
      <p:cViewPr>
        <p:scale>
          <a:sx n="60" d="100"/>
          <a:sy n="60" d="100"/>
        </p:scale>
        <p:origin x="1450" y="3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84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D46C85A-D0FC-4311-8522-693555538205}" type="slidenum">
              <a:rPr lang="en-GB"/>
              <a:pPr>
                <a:defRPr/>
              </a:pPr>
              <a:t>‹#›</a:t>
            </a:fld>
            <a:endParaRPr lang="en-GB"/>
          </a:p>
        </p:txBody>
      </p:sp>
    </p:spTree>
    <p:extLst>
      <p:ext uri="{BB962C8B-B14F-4D97-AF65-F5344CB8AC3E}">
        <p14:creationId xmlns:p14="http://schemas.microsoft.com/office/powerpoint/2010/main" val="617645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1819FCF-791F-4D91-9D65-36184D999AA1}" type="slidenum">
              <a:rPr lang="en-GB" smtClean="0"/>
              <a:pPr/>
              <a:t>1</a:t>
            </a:fld>
            <a:endParaRPr lang="en-GB"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18051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endParaRPr lang="en-US" smtClean="0"/>
          </a:p>
        </p:txBody>
      </p:sp>
      <p:sp>
        <p:nvSpPr>
          <p:cNvPr id="194564" name="Slide Number Placeholder 3"/>
          <p:cNvSpPr>
            <a:spLocks noGrp="1"/>
          </p:cNvSpPr>
          <p:nvPr>
            <p:ph type="sldNum" sz="quarter" idx="5"/>
          </p:nvPr>
        </p:nvSpPr>
        <p:spPr>
          <a:noFill/>
        </p:spPr>
        <p:txBody>
          <a:bodyPr/>
          <a:lstStyle/>
          <a:p>
            <a:fld id="{F9A0EA1A-9122-40BD-A2A3-5E315612B16C}" type="slidenum">
              <a:rPr lang="en-GB" smtClean="0"/>
              <a:pPr/>
              <a:t>10</a:t>
            </a:fld>
            <a:endParaRPr lang="en-GB" smtClean="0"/>
          </a:p>
        </p:txBody>
      </p:sp>
    </p:spTree>
    <p:extLst>
      <p:ext uri="{BB962C8B-B14F-4D97-AF65-F5344CB8AC3E}">
        <p14:creationId xmlns:p14="http://schemas.microsoft.com/office/powerpoint/2010/main" val="198500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smtClean="0"/>
          </a:p>
        </p:txBody>
      </p:sp>
      <p:sp>
        <p:nvSpPr>
          <p:cNvPr id="195588" name="Slide Number Placeholder 3"/>
          <p:cNvSpPr>
            <a:spLocks noGrp="1"/>
          </p:cNvSpPr>
          <p:nvPr>
            <p:ph type="sldNum" sz="quarter" idx="5"/>
          </p:nvPr>
        </p:nvSpPr>
        <p:spPr>
          <a:noFill/>
        </p:spPr>
        <p:txBody>
          <a:bodyPr/>
          <a:lstStyle/>
          <a:p>
            <a:fld id="{D3B3BE7B-E628-441C-A205-49F157EF2B3E}" type="slidenum">
              <a:rPr lang="en-GB" smtClean="0"/>
              <a:pPr/>
              <a:t>11</a:t>
            </a:fld>
            <a:endParaRPr lang="en-GB" smtClean="0"/>
          </a:p>
        </p:txBody>
      </p:sp>
    </p:spTree>
    <p:extLst>
      <p:ext uri="{BB962C8B-B14F-4D97-AF65-F5344CB8AC3E}">
        <p14:creationId xmlns:p14="http://schemas.microsoft.com/office/powerpoint/2010/main" val="61730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p>
        </p:txBody>
      </p:sp>
      <p:sp>
        <p:nvSpPr>
          <p:cNvPr id="196612" name="Slide Number Placeholder 3"/>
          <p:cNvSpPr>
            <a:spLocks noGrp="1"/>
          </p:cNvSpPr>
          <p:nvPr>
            <p:ph type="sldNum" sz="quarter" idx="5"/>
          </p:nvPr>
        </p:nvSpPr>
        <p:spPr>
          <a:noFill/>
        </p:spPr>
        <p:txBody>
          <a:bodyPr/>
          <a:lstStyle/>
          <a:p>
            <a:fld id="{CAE65DF9-8361-4A83-9BA2-CB10F27203D5}" type="slidenum">
              <a:rPr lang="en-GB" smtClean="0"/>
              <a:pPr/>
              <a:t>12</a:t>
            </a:fld>
            <a:endParaRPr lang="en-GB" smtClean="0"/>
          </a:p>
        </p:txBody>
      </p:sp>
    </p:spTree>
    <p:extLst>
      <p:ext uri="{BB962C8B-B14F-4D97-AF65-F5344CB8AC3E}">
        <p14:creationId xmlns:p14="http://schemas.microsoft.com/office/powerpoint/2010/main" val="347576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endParaRPr lang="en-US" smtClean="0"/>
          </a:p>
        </p:txBody>
      </p:sp>
      <p:sp>
        <p:nvSpPr>
          <p:cNvPr id="197636" name="Slide Number Placeholder 3"/>
          <p:cNvSpPr>
            <a:spLocks noGrp="1"/>
          </p:cNvSpPr>
          <p:nvPr>
            <p:ph type="sldNum" sz="quarter" idx="5"/>
          </p:nvPr>
        </p:nvSpPr>
        <p:spPr>
          <a:noFill/>
        </p:spPr>
        <p:txBody>
          <a:bodyPr/>
          <a:lstStyle/>
          <a:p>
            <a:fld id="{85D7C914-5B46-4AF9-AC46-C86794E8DD2D}" type="slidenum">
              <a:rPr lang="en-GB" smtClean="0"/>
              <a:pPr/>
              <a:t>13</a:t>
            </a:fld>
            <a:endParaRPr lang="en-GB" smtClean="0"/>
          </a:p>
        </p:txBody>
      </p:sp>
    </p:spTree>
    <p:extLst>
      <p:ext uri="{BB962C8B-B14F-4D97-AF65-F5344CB8AC3E}">
        <p14:creationId xmlns:p14="http://schemas.microsoft.com/office/powerpoint/2010/main" val="289874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US" smtClean="0"/>
          </a:p>
        </p:txBody>
      </p:sp>
      <p:sp>
        <p:nvSpPr>
          <p:cNvPr id="198660" name="Slide Number Placeholder 3"/>
          <p:cNvSpPr>
            <a:spLocks noGrp="1"/>
          </p:cNvSpPr>
          <p:nvPr>
            <p:ph type="sldNum" sz="quarter" idx="5"/>
          </p:nvPr>
        </p:nvSpPr>
        <p:spPr>
          <a:noFill/>
        </p:spPr>
        <p:txBody>
          <a:bodyPr/>
          <a:lstStyle/>
          <a:p>
            <a:fld id="{9190BF30-A552-40C4-B3F5-146A2A13E1B3}" type="slidenum">
              <a:rPr lang="en-GB" smtClean="0"/>
              <a:pPr/>
              <a:t>14</a:t>
            </a:fld>
            <a:endParaRPr lang="en-GB" smtClean="0"/>
          </a:p>
        </p:txBody>
      </p:sp>
    </p:spTree>
    <p:extLst>
      <p:ext uri="{BB962C8B-B14F-4D97-AF65-F5344CB8AC3E}">
        <p14:creationId xmlns:p14="http://schemas.microsoft.com/office/powerpoint/2010/main" val="103539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idx="5"/>
          </p:nvPr>
        </p:nvSpPr>
        <p:spPr>
          <a:noFill/>
        </p:spPr>
        <p:txBody>
          <a:bodyPr/>
          <a:lstStyle/>
          <a:p>
            <a:fld id="{A917A968-F219-4341-AA59-2A175545460C}" type="slidenum">
              <a:rPr lang="en-GB" smtClean="0"/>
              <a:pPr/>
              <a:t>15</a:t>
            </a:fld>
            <a:endParaRPr lang="en-GB" smtClean="0"/>
          </a:p>
        </p:txBody>
      </p:sp>
    </p:spTree>
    <p:extLst>
      <p:ext uri="{BB962C8B-B14F-4D97-AF65-F5344CB8AC3E}">
        <p14:creationId xmlns:p14="http://schemas.microsoft.com/office/powerpoint/2010/main" val="3881327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endParaRPr lang="en-US" smtClean="0"/>
          </a:p>
        </p:txBody>
      </p:sp>
      <p:sp>
        <p:nvSpPr>
          <p:cNvPr id="200708" name="Slide Number Placeholder 3"/>
          <p:cNvSpPr>
            <a:spLocks noGrp="1"/>
          </p:cNvSpPr>
          <p:nvPr>
            <p:ph type="sldNum" sz="quarter" idx="5"/>
          </p:nvPr>
        </p:nvSpPr>
        <p:spPr>
          <a:noFill/>
        </p:spPr>
        <p:txBody>
          <a:bodyPr/>
          <a:lstStyle/>
          <a:p>
            <a:fld id="{D168A392-1144-4341-A798-2240BD047352}" type="slidenum">
              <a:rPr lang="en-GB" smtClean="0"/>
              <a:pPr/>
              <a:t>16</a:t>
            </a:fld>
            <a:endParaRPr lang="en-GB" smtClean="0"/>
          </a:p>
        </p:txBody>
      </p:sp>
    </p:spTree>
    <p:extLst>
      <p:ext uri="{BB962C8B-B14F-4D97-AF65-F5344CB8AC3E}">
        <p14:creationId xmlns:p14="http://schemas.microsoft.com/office/powerpoint/2010/main" val="1058206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endParaRPr lang="en-US" smtClean="0"/>
          </a:p>
        </p:txBody>
      </p:sp>
      <p:sp>
        <p:nvSpPr>
          <p:cNvPr id="201732" name="Slide Number Placeholder 3"/>
          <p:cNvSpPr>
            <a:spLocks noGrp="1"/>
          </p:cNvSpPr>
          <p:nvPr>
            <p:ph type="sldNum" sz="quarter" idx="5"/>
          </p:nvPr>
        </p:nvSpPr>
        <p:spPr>
          <a:noFill/>
        </p:spPr>
        <p:txBody>
          <a:bodyPr/>
          <a:lstStyle/>
          <a:p>
            <a:fld id="{B4872CB9-6FA7-4C95-9893-4EFE045AF2F2}" type="slidenum">
              <a:rPr lang="en-GB" smtClean="0"/>
              <a:pPr/>
              <a:t>17</a:t>
            </a:fld>
            <a:endParaRPr lang="en-GB" smtClean="0"/>
          </a:p>
        </p:txBody>
      </p:sp>
    </p:spTree>
    <p:extLst>
      <p:ext uri="{BB962C8B-B14F-4D97-AF65-F5344CB8AC3E}">
        <p14:creationId xmlns:p14="http://schemas.microsoft.com/office/powerpoint/2010/main" val="728427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endParaRPr lang="en-US" smtClean="0"/>
          </a:p>
        </p:txBody>
      </p:sp>
      <p:sp>
        <p:nvSpPr>
          <p:cNvPr id="202756" name="Slide Number Placeholder 3"/>
          <p:cNvSpPr>
            <a:spLocks noGrp="1"/>
          </p:cNvSpPr>
          <p:nvPr>
            <p:ph type="sldNum" sz="quarter" idx="5"/>
          </p:nvPr>
        </p:nvSpPr>
        <p:spPr>
          <a:noFill/>
        </p:spPr>
        <p:txBody>
          <a:bodyPr/>
          <a:lstStyle/>
          <a:p>
            <a:fld id="{36D3480C-09DE-48AA-AC09-578DEC055D29}" type="slidenum">
              <a:rPr lang="en-GB" smtClean="0"/>
              <a:pPr/>
              <a:t>18</a:t>
            </a:fld>
            <a:endParaRPr lang="en-GB" smtClean="0"/>
          </a:p>
        </p:txBody>
      </p:sp>
    </p:spTree>
    <p:extLst>
      <p:ext uri="{BB962C8B-B14F-4D97-AF65-F5344CB8AC3E}">
        <p14:creationId xmlns:p14="http://schemas.microsoft.com/office/powerpoint/2010/main" val="2330087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endParaRPr lang="en-US" smtClean="0"/>
          </a:p>
        </p:txBody>
      </p:sp>
      <p:sp>
        <p:nvSpPr>
          <p:cNvPr id="203780" name="Slide Number Placeholder 3"/>
          <p:cNvSpPr>
            <a:spLocks noGrp="1"/>
          </p:cNvSpPr>
          <p:nvPr>
            <p:ph type="sldNum" sz="quarter" idx="5"/>
          </p:nvPr>
        </p:nvSpPr>
        <p:spPr>
          <a:noFill/>
        </p:spPr>
        <p:txBody>
          <a:bodyPr/>
          <a:lstStyle/>
          <a:p>
            <a:fld id="{835DBA09-CAB4-4DEB-BA8C-B025EB365684}" type="slidenum">
              <a:rPr lang="en-GB" smtClean="0"/>
              <a:pPr/>
              <a:t>19</a:t>
            </a:fld>
            <a:endParaRPr lang="en-GB" smtClean="0"/>
          </a:p>
        </p:txBody>
      </p:sp>
    </p:spTree>
    <p:extLst>
      <p:ext uri="{BB962C8B-B14F-4D97-AF65-F5344CB8AC3E}">
        <p14:creationId xmlns:p14="http://schemas.microsoft.com/office/powerpoint/2010/main" val="1487023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endParaRPr lang="en-US" smtClean="0"/>
          </a:p>
        </p:txBody>
      </p:sp>
      <p:sp>
        <p:nvSpPr>
          <p:cNvPr id="186372" name="Slide Number Placeholder 3"/>
          <p:cNvSpPr>
            <a:spLocks noGrp="1"/>
          </p:cNvSpPr>
          <p:nvPr>
            <p:ph type="sldNum" sz="quarter" idx="5"/>
          </p:nvPr>
        </p:nvSpPr>
        <p:spPr>
          <a:noFill/>
        </p:spPr>
        <p:txBody>
          <a:bodyPr/>
          <a:lstStyle/>
          <a:p>
            <a:fld id="{66098605-9E3C-456F-9876-0D1A57EA27F4}" type="slidenum">
              <a:rPr lang="en-GB" smtClean="0"/>
              <a:pPr/>
              <a:t>2</a:t>
            </a:fld>
            <a:endParaRPr lang="en-GB" smtClean="0"/>
          </a:p>
        </p:txBody>
      </p:sp>
    </p:spTree>
    <p:extLst>
      <p:ext uri="{BB962C8B-B14F-4D97-AF65-F5344CB8AC3E}">
        <p14:creationId xmlns:p14="http://schemas.microsoft.com/office/powerpoint/2010/main" val="153329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endParaRPr lang="en-US" smtClean="0"/>
          </a:p>
        </p:txBody>
      </p:sp>
      <p:sp>
        <p:nvSpPr>
          <p:cNvPr id="204804" name="Slide Number Placeholder 3"/>
          <p:cNvSpPr>
            <a:spLocks noGrp="1"/>
          </p:cNvSpPr>
          <p:nvPr>
            <p:ph type="sldNum" sz="quarter" idx="5"/>
          </p:nvPr>
        </p:nvSpPr>
        <p:spPr>
          <a:noFill/>
        </p:spPr>
        <p:txBody>
          <a:bodyPr/>
          <a:lstStyle/>
          <a:p>
            <a:fld id="{296F330F-42FD-4201-9580-C67702C8AFCA}" type="slidenum">
              <a:rPr lang="en-GB" smtClean="0"/>
              <a:pPr/>
              <a:t>20</a:t>
            </a:fld>
            <a:endParaRPr lang="en-GB" smtClean="0"/>
          </a:p>
        </p:txBody>
      </p:sp>
    </p:spTree>
    <p:extLst>
      <p:ext uri="{BB962C8B-B14F-4D97-AF65-F5344CB8AC3E}">
        <p14:creationId xmlns:p14="http://schemas.microsoft.com/office/powerpoint/2010/main" val="3744494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endParaRPr lang="en-US" smtClean="0"/>
          </a:p>
        </p:txBody>
      </p:sp>
      <p:sp>
        <p:nvSpPr>
          <p:cNvPr id="205828" name="Slide Number Placeholder 3"/>
          <p:cNvSpPr>
            <a:spLocks noGrp="1"/>
          </p:cNvSpPr>
          <p:nvPr>
            <p:ph type="sldNum" sz="quarter" idx="5"/>
          </p:nvPr>
        </p:nvSpPr>
        <p:spPr>
          <a:noFill/>
        </p:spPr>
        <p:txBody>
          <a:bodyPr/>
          <a:lstStyle/>
          <a:p>
            <a:fld id="{3740D791-EC4F-4766-8801-EC9F1E26CFCC}" type="slidenum">
              <a:rPr lang="en-GB" smtClean="0"/>
              <a:pPr/>
              <a:t>21</a:t>
            </a:fld>
            <a:endParaRPr lang="en-GB" smtClean="0"/>
          </a:p>
        </p:txBody>
      </p:sp>
    </p:spTree>
    <p:extLst>
      <p:ext uri="{BB962C8B-B14F-4D97-AF65-F5344CB8AC3E}">
        <p14:creationId xmlns:p14="http://schemas.microsoft.com/office/powerpoint/2010/main" val="397234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endParaRPr lang="en-US" smtClean="0"/>
          </a:p>
        </p:txBody>
      </p:sp>
      <p:sp>
        <p:nvSpPr>
          <p:cNvPr id="206852" name="Slide Number Placeholder 3"/>
          <p:cNvSpPr>
            <a:spLocks noGrp="1"/>
          </p:cNvSpPr>
          <p:nvPr>
            <p:ph type="sldNum" sz="quarter" idx="5"/>
          </p:nvPr>
        </p:nvSpPr>
        <p:spPr>
          <a:noFill/>
        </p:spPr>
        <p:txBody>
          <a:bodyPr/>
          <a:lstStyle/>
          <a:p>
            <a:fld id="{B3AA10A5-F488-490E-89A4-3837A3BBF6BB}" type="slidenum">
              <a:rPr lang="en-GB" smtClean="0"/>
              <a:pPr/>
              <a:t>22</a:t>
            </a:fld>
            <a:endParaRPr lang="en-GB" smtClean="0"/>
          </a:p>
        </p:txBody>
      </p:sp>
    </p:spTree>
    <p:extLst>
      <p:ext uri="{BB962C8B-B14F-4D97-AF65-F5344CB8AC3E}">
        <p14:creationId xmlns:p14="http://schemas.microsoft.com/office/powerpoint/2010/main" val="2588509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p>
        </p:txBody>
      </p:sp>
      <p:sp>
        <p:nvSpPr>
          <p:cNvPr id="207876" name="Slide Number Placeholder 3"/>
          <p:cNvSpPr>
            <a:spLocks noGrp="1"/>
          </p:cNvSpPr>
          <p:nvPr>
            <p:ph type="sldNum" sz="quarter" idx="5"/>
          </p:nvPr>
        </p:nvSpPr>
        <p:spPr>
          <a:noFill/>
        </p:spPr>
        <p:txBody>
          <a:bodyPr/>
          <a:lstStyle/>
          <a:p>
            <a:fld id="{8D747672-0E30-488F-878D-7F97011BE56F}" type="slidenum">
              <a:rPr lang="en-GB" smtClean="0"/>
              <a:pPr/>
              <a:t>23</a:t>
            </a:fld>
            <a:endParaRPr lang="en-GB" smtClean="0"/>
          </a:p>
        </p:txBody>
      </p:sp>
    </p:spTree>
    <p:extLst>
      <p:ext uri="{BB962C8B-B14F-4D97-AF65-F5344CB8AC3E}">
        <p14:creationId xmlns:p14="http://schemas.microsoft.com/office/powerpoint/2010/main" val="2606784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p>
        </p:txBody>
      </p:sp>
      <p:sp>
        <p:nvSpPr>
          <p:cNvPr id="207876" name="Slide Number Placeholder 3"/>
          <p:cNvSpPr>
            <a:spLocks noGrp="1"/>
          </p:cNvSpPr>
          <p:nvPr>
            <p:ph type="sldNum" sz="quarter" idx="5"/>
          </p:nvPr>
        </p:nvSpPr>
        <p:spPr>
          <a:noFill/>
        </p:spPr>
        <p:txBody>
          <a:bodyPr/>
          <a:lstStyle/>
          <a:p>
            <a:fld id="{8D747672-0E30-488F-878D-7F97011BE56F}" type="slidenum">
              <a:rPr lang="en-GB" smtClean="0"/>
              <a:pPr/>
              <a:t>24</a:t>
            </a:fld>
            <a:endParaRPr lang="en-GB" smtClean="0"/>
          </a:p>
        </p:txBody>
      </p:sp>
    </p:spTree>
    <p:extLst>
      <p:ext uri="{BB962C8B-B14F-4D97-AF65-F5344CB8AC3E}">
        <p14:creationId xmlns:p14="http://schemas.microsoft.com/office/powerpoint/2010/main" val="3264422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C3F61ED5-BEF0-46BA-A3A6-E0AA322E49CD}" type="slidenum">
              <a:rPr lang="en-GB" smtClean="0"/>
              <a:pPr/>
              <a:t>25</a:t>
            </a:fld>
            <a:endParaRPr lang="en-GB"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lnSpc>
                <a:spcPct val="80000"/>
              </a:lnSpc>
            </a:pPr>
            <a:r>
              <a:rPr lang="en-GB" sz="800" smtClean="0"/>
              <a:t>Stough Papers – Letter from David Davidson                                                                                                                      </a:t>
            </a:r>
            <a:r>
              <a:rPr lang="en-GB" sz="800" b="1" smtClean="0"/>
              <a:t>4006</a:t>
            </a:r>
            <a:r>
              <a:rPr lang="en-GB" sz="800" smtClean="0"/>
              <a:t>                                                                                                                                                                                                                                                                                                                                                                                 </a:t>
            </a:r>
          </a:p>
          <a:p>
            <a:pPr eaLnBrk="1" hangingPunct="1">
              <a:lnSpc>
                <a:spcPct val="80000"/>
              </a:lnSpc>
            </a:pPr>
            <a:r>
              <a:rPr lang="en-GB" sz="800" smtClean="0"/>
              <a:t>A, R, Heaver, Esq.,                                                  4,Buckingham Gate                         </a:t>
            </a:r>
          </a:p>
          <a:p>
            <a:pPr eaLnBrk="1" hangingPunct="1">
              <a:lnSpc>
                <a:spcPct val="80000"/>
              </a:lnSpc>
            </a:pPr>
            <a:r>
              <a:rPr lang="en-GB" sz="800" smtClean="0"/>
              <a:t>6, Buckingham Gate,                                                     London S.W.1.</a:t>
            </a:r>
          </a:p>
          <a:p>
            <a:pPr eaLnBrk="1" hangingPunct="1">
              <a:lnSpc>
                <a:spcPct val="80000"/>
              </a:lnSpc>
            </a:pPr>
            <a:r>
              <a:rPr lang="en-GB" sz="800" smtClean="0"/>
              <a:t>London, S.W.1.</a:t>
            </a:r>
          </a:p>
          <a:p>
            <a:pPr eaLnBrk="1" hangingPunct="1">
              <a:lnSpc>
                <a:spcPct val="80000"/>
              </a:lnSpc>
            </a:pPr>
            <a:r>
              <a:rPr lang="en-GB" sz="800" smtClean="0"/>
              <a:t>                                                   24th February, 1941.</a:t>
            </a:r>
          </a:p>
          <a:p>
            <a:pPr eaLnBrk="1" hangingPunct="1">
              <a:lnSpc>
                <a:spcPct val="80000"/>
              </a:lnSpc>
            </a:pPr>
            <a:r>
              <a:rPr lang="en-GB" sz="800" smtClean="0"/>
              <a:t>Dear A.R.H.,</a:t>
            </a:r>
            <a:endParaRPr lang="en-GB" sz="800" b="1" smtClean="0"/>
          </a:p>
          <a:p>
            <a:pPr eaLnBrk="1" hangingPunct="1">
              <a:lnSpc>
                <a:spcPct val="80000"/>
              </a:lnSpc>
            </a:pPr>
            <a:r>
              <a:rPr lang="en-GB" sz="800" b="1" smtClean="0"/>
              <a:t>                           </a:t>
            </a:r>
            <a:r>
              <a:rPr lang="en-GB" sz="800" b="1" u="sng" smtClean="0"/>
              <a:t>Is Edom Turkey ? If not, who is ?</a:t>
            </a:r>
            <a:endParaRPr lang="en-GB" sz="800" smtClean="0"/>
          </a:p>
          <a:p>
            <a:pPr eaLnBrk="1" hangingPunct="1">
              <a:lnSpc>
                <a:spcPct val="80000"/>
              </a:lnSpc>
            </a:pPr>
            <a:r>
              <a:rPr lang="en-GB" sz="800" smtClean="0"/>
              <a:t>     I think you have always conceded that my mind operates along logical channels and that I can break away from those channels to explore unknown territory by empirical methods. In this case I propose to explore territory which, I am inclined to believe, may have been wrongly mapped, and I therefore have to follow ‑ or deviate from ‑ the channels of thought of others. I have no bias In the matter, to what I may have to say can be left open for discussion by others within our movement. But let us be logical:</a:t>
            </a:r>
          </a:p>
          <a:p>
            <a:pPr eaLnBrk="1" hangingPunct="1">
              <a:lnSpc>
                <a:spcPct val="80000"/>
              </a:lnSpc>
            </a:pPr>
            <a:r>
              <a:rPr lang="en-GB" sz="800" smtClean="0"/>
              <a:t>     It has been my opinion for thirty‑nine years, ever mince I accepted the general tenets of British­-Israel Truth,</a:t>
            </a:r>
          </a:p>
          <a:p>
            <a:pPr eaLnBrk="1" hangingPunct="1">
              <a:lnSpc>
                <a:spcPct val="80000"/>
              </a:lnSpc>
            </a:pPr>
            <a:r>
              <a:rPr lang="en-GB" sz="800" smtClean="0"/>
              <a:t>     (1) That it has been definitely proved that Britain is Israel; and</a:t>
            </a:r>
          </a:p>
          <a:p>
            <a:pPr eaLnBrk="1" hangingPunct="1">
              <a:lnSpc>
                <a:spcPct val="80000"/>
              </a:lnSpc>
            </a:pPr>
            <a:r>
              <a:rPr lang="en-GB" sz="800" smtClean="0"/>
              <a:t>     (2)  That it has never been definitely proved ‑ or oven provisionally or           tentatively shown to be a feasible theory ‑ that Turkey is Edom.</a:t>
            </a:r>
          </a:p>
          <a:p>
            <a:pPr eaLnBrk="1" hangingPunct="1">
              <a:lnSpc>
                <a:spcPct val="80000"/>
              </a:lnSpc>
            </a:pPr>
            <a:r>
              <a:rPr lang="en-GB" sz="800" smtClean="0"/>
              <a:t>     My reason for writing you is that I believe we are liable shortly to make some very serious mistakes in the interpretation of prophecy if Turkey is not Edom. If the Turks are not Edomites, we would be in a better position as interpreters if we could identify the race which is in the place of Edom in current times.</a:t>
            </a:r>
          </a:p>
          <a:p>
            <a:pPr eaLnBrk="1" hangingPunct="1">
              <a:lnSpc>
                <a:spcPct val="80000"/>
              </a:lnSpc>
            </a:pPr>
            <a:r>
              <a:rPr lang="en-GB" sz="800" smtClean="0"/>
              <a:t>     Now what are the grounds upon which Turkey is identified with Edom?</a:t>
            </a:r>
          </a:p>
          <a:p>
            <a:pPr eaLnBrk="1" hangingPunct="1">
              <a:lnSpc>
                <a:spcPct val="80000"/>
              </a:lnSpc>
            </a:pPr>
            <a:r>
              <a:rPr lang="en-GB" sz="800" smtClean="0"/>
              <a:t>    I follow H. Herbert Pain's book, Englishmen Israelites: Turks Edomites(1896).	In the </a:t>
            </a:r>
          </a:p>
          <a:p>
            <a:pPr eaLnBrk="1" hangingPunct="1">
              <a:lnSpc>
                <a:spcPct val="80000"/>
              </a:lnSpc>
            </a:pPr>
            <a:r>
              <a:rPr lang="en-GB" sz="800" smtClean="0"/>
              <a:t>light of what we know to‑day this makes out a very strong case for Britain being Israel, but, at the same time, and in the light of the same knowledge, makes out a very poor cams for Turkey being Edom.</a:t>
            </a:r>
          </a:p>
          <a:p>
            <a:pPr eaLnBrk="1" hangingPunct="1">
              <a:lnSpc>
                <a:spcPct val="80000"/>
              </a:lnSpc>
            </a:pPr>
            <a:r>
              <a:rPr lang="en-GB" sz="800" smtClean="0"/>
              <a:t>    Two of Esau's grandchildren were Teman and Omar. From this it is conjectured (Pain, page 106), that Teman in the name Othman or Ottoman, and therefore that Otbman (born in 1258 A.D.), and Omar ( who built the Mosque at Jerusalem around 639.A.D.) were Edomites A previous Othman, however, succeeded the latter Omar as Caliph in 644 A.D., and neither rulers, were Turks, a race not yet in contact with the Early Caliphs.</a:t>
            </a:r>
          </a:p>
          <a:p>
            <a:pPr eaLnBrk="1" hangingPunct="1">
              <a:lnSpc>
                <a:spcPct val="80000"/>
              </a:lnSpc>
            </a:pPr>
            <a:r>
              <a:rPr lang="en-GB" sz="800" smtClean="0"/>
              <a:t>          It is easy to understand how the ancient Edomite names Teman and Omar could persist in Arabia as Othman and Omar, but not no easy to see how either name could be brought into Asia Minor from Khorasan by the 400 Turkish followers of Ertoghrul (the father at the founder of the Ottoman Dynasty) in the middle of the 13th century. An a matter of fact the name Othman ‑ but significantly pronounced Osman by the Turks ‑ was given to the son of Ertoghrul, born in Asia Minor,, after the Turks had settled there. From him, the first Otbman of the Ottoman Dynasty, the Ottoman or Osmanii</a:t>
            </a:r>
            <a:r>
              <a:rPr lang="en-GB" sz="800" b="1" smtClean="0"/>
              <a:t> </a:t>
            </a:r>
            <a:r>
              <a:rPr lang="en-GB" sz="800" smtClean="0"/>
              <a:t>Turks derive their name.</a:t>
            </a:r>
          </a:p>
          <a:p>
            <a:pPr eaLnBrk="1" hangingPunct="1">
              <a:lnSpc>
                <a:spcPct val="80000"/>
              </a:lnSpc>
            </a:pPr>
            <a:r>
              <a:rPr lang="en-GB" sz="800" smtClean="0"/>
              <a:t> </a:t>
            </a:r>
          </a:p>
          <a:p>
            <a:pPr eaLnBrk="1" hangingPunct="1">
              <a:lnSpc>
                <a:spcPct val="80000"/>
              </a:lnSpc>
            </a:pPr>
            <a:r>
              <a:rPr lang="en-GB" sz="800" smtClean="0"/>
              <a:t>          The intrusion of the Turks under Ertoghrul was due to their displacement from Western Asia Asia by the invading Mongol hordes of Ghengiz Khan. The Turkish language is neither Semitic Aryan in either origin or form both of which are purely Asiatic. At the time of the Caliph Omar ( A.D. 634 ‑ 644) the Turks had no contact with the Middle East.</a:t>
            </a:r>
          </a:p>
          <a:p>
            <a:pPr eaLnBrk="1" hangingPunct="1">
              <a:lnSpc>
                <a:spcPct val="80000"/>
              </a:lnSpc>
            </a:pPr>
            <a:r>
              <a:rPr lang="en-GB" sz="800" smtClean="0"/>
              <a:t>          Of Esau, in Gen. xxvii, 40, it in said, "By the sword thou shalt live". This, </a:t>
            </a:r>
          </a:p>
          <a:p>
            <a:pPr eaLnBrk="1" hangingPunct="1">
              <a:lnSpc>
                <a:spcPct val="80000"/>
              </a:lnSpc>
            </a:pPr>
            <a:r>
              <a:rPr lang="en-GB" sz="800" smtClean="0"/>
              <a:t>it is conjectured, identifies Turkey with Edom. But would not the same identification apply to all those of the sword of islam? Are therefore all those under the banner of Islam to be identified with Edom?</a:t>
            </a:r>
          </a:p>
          <a:p>
            <a:pPr eaLnBrk="1" hangingPunct="1">
              <a:lnSpc>
                <a:spcPct val="80000"/>
              </a:lnSpc>
            </a:pPr>
            <a:r>
              <a:rPr lang="en-GB" sz="800" smtClean="0"/>
              <a:t>          Pain (page </a:t>
            </a:r>
            <a:r>
              <a:rPr lang="en-GB" sz="800" u="sng" smtClean="0"/>
              <a:t>108) </a:t>
            </a:r>
            <a:r>
              <a:rPr lang="en-GB" sz="800" smtClean="0"/>
              <a:t>states that Ezekiel, (chap. xxxvi), foretelling the Restoration of the Chosen People, declares that at that time the people who are in possession of the land, is none other than Edom". Turkey is not now in possession of the land,	nor has the Chosen People yet been restored according to the tome of Ezekiel’s prophecy.	A Mandate to govern the land on behalf of a mixed populace of Ashkenazim	Jews and Arabs is not the promised Restoration.</a:t>
            </a:r>
          </a:p>
          <a:p>
            <a:pPr eaLnBrk="1" hangingPunct="1">
              <a:lnSpc>
                <a:spcPct val="80000"/>
              </a:lnSpc>
            </a:pPr>
            <a:r>
              <a:rPr lang="en-GB" sz="800" smtClean="0"/>
              <a:t>         Lest there be any doubt that the reference to Idumea (Edom) in Ezekiel xxxvi, 5, refers to the time of the Final Restoration of Israel, the prophecy of Obadiah verses 15 ‑ 21) makes it clear that, at that time, the house of Esau is in possession of the land, and, (obviously, as a consequence of some act of treachery, not specified and still unknown as to its nature) is utterly destroyed by the house of Jacob. You have recently referred to the "people terrible from their beginning" in re my own special favourite xviith chapter of Isaiah, and I agree with all you have said. To be terrible, according to</a:t>
            </a:r>
            <a:r>
              <a:rPr lang="en-GB" sz="800" i="1" smtClean="0"/>
              <a:t> </a:t>
            </a:r>
            <a:r>
              <a:rPr lang="en-GB" sz="800" smtClean="0"/>
              <a:t>the meaning which the prophet Isaiah intended to convey, is to be terrible with the righteousness which in over behind the "Weapons of God's indignation”. Even William Penn, the potential peacemaker had to act righteously as the terrible executioner which history proves: Even Jesus, in a parable without words, scourged the money‑changers from the Temple:</a:t>
            </a:r>
          </a:p>
          <a:p>
            <a:pPr eaLnBrk="1" hangingPunct="1">
              <a:lnSpc>
                <a:spcPct val="80000"/>
              </a:lnSpc>
            </a:pPr>
            <a:r>
              <a:rPr lang="en-GB" sz="800" smtClean="0"/>
              <a:t>        Consider, then, what enlightenment there is in the words of II Eadras vi, 7 and 9 -</a:t>
            </a:r>
          </a:p>
          <a:p>
            <a:pPr eaLnBrk="1" hangingPunct="1">
              <a:lnSpc>
                <a:spcPct val="80000"/>
              </a:lnSpc>
            </a:pPr>
            <a:r>
              <a:rPr lang="en-GB" sz="800" smtClean="0"/>
              <a:t>        “What shall be the parting asunder of the times ? or when shall be the and of the first, and the beginning of it that followeth”.</a:t>
            </a:r>
          </a:p>
          <a:p>
            <a:pPr eaLnBrk="1" hangingPunct="1">
              <a:lnSpc>
                <a:spcPct val="80000"/>
              </a:lnSpc>
            </a:pPr>
            <a:r>
              <a:rPr lang="en-GB" sz="800" smtClean="0"/>
              <a:t>         “…………Esau is the end of the world$ and Jacob is the beginning of it that followeth".</a:t>
            </a:r>
          </a:p>
          <a:p>
            <a:pPr eaLnBrk="1" hangingPunct="1">
              <a:lnSpc>
                <a:spcPct val="80000"/>
              </a:lnSpc>
            </a:pPr>
            <a:r>
              <a:rPr lang="en-GB" sz="800" smtClean="0"/>
              <a:t>         But to return to Pain’s book, I have to confess that in the light of the events of the 45 years which have elapsed since the book was published, I can find no identification marks ‑ other than those I have considered equating Turkey with Edom. If you read the book for yourself, I venture to say you will find none.</a:t>
            </a:r>
          </a:p>
          <a:p>
            <a:pPr eaLnBrk="1" hangingPunct="1">
              <a:lnSpc>
                <a:spcPct val="80000"/>
              </a:lnSpc>
            </a:pPr>
            <a:r>
              <a:rPr lang="en-GB" sz="800" smtClean="0"/>
              <a:t>         So let us now consider briefly as to what modern race may </a:t>
            </a:r>
            <a:r>
              <a:rPr lang="en-GB" sz="800" u="sng" smtClean="0"/>
              <a:t>reasonably or tentatively</a:t>
            </a:r>
            <a:r>
              <a:rPr lang="en-GB" sz="800" smtClean="0"/>
              <a:t> be identified with Edom.I emphasize </a:t>
            </a:r>
            <a:r>
              <a:rPr lang="en-GB" sz="800" u="sng" smtClean="0"/>
              <a:t>reasonably or tentatively. </a:t>
            </a:r>
            <a:r>
              <a:rPr lang="en-GB" sz="800" smtClean="0"/>
              <a:t>because the question will be decisively answered only at the time of the Restoration – which obviously, to most of us, must happen shortly.</a:t>
            </a:r>
          </a:p>
          <a:p>
            <a:pPr eaLnBrk="1" hangingPunct="1">
              <a:lnSpc>
                <a:spcPct val="80000"/>
              </a:lnSpc>
            </a:pPr>
            <a:r>
              <a:rPr lang="en-GB" sz="800" smtClean="0"/>
              <a:t>         Here I must refer you to </a:t>
            </a:r>
            <a:r>
              <a:rPr lang="en-GB" sz="800" u="sng" smtClean="0"/>
              <a:t>Antiquities, </a:t>
            </a:r>
            <a:r>
              <a:rPr lang="en-GB" sz="800" smtClean="0"/>
              <a:t>XIII, ix, 1, where Josephus says that the Idumeans, after adopting the Jewish religion in the second century B.C., became "hereafter no other than Jews”.</a:t>
            </a:r>
          </a:p>
          <a:p>
            <a:pPr eaLnBrk="1" hangingPunct="1">
              <a:lnSpc>
                <a:spcPct val="80000"/>
              </a:lnSpc>
            </a:pPr>
            <a:r>
              <a:rPr lang="en-GB" sz="800" smtClean="0"/>
              <a:t>         </a:t>
            </a:r>
            <a:r>
              <a:rPr lang="en-GB" sz="800" u="sng" smtClean="0"/>
              <a:t>Re</a:t>
            </a:r>
            <a:r>
              <a:rPr lang="en-GB" sz="800" smtClean="0"/>
              <a:t> this and other passages in Josephus </a:t>
            </a:r>
            <a:r>
              <a:rPr lang="en-GB" sz="800" u="sng" smtClean="0"/>
              <a:t>Antiquities </a:t>
            </a:r>
            <a:r>
              <a:rPr lang="en-GB" sz="800" smtClean="0"/>
              <a:t>and </a:t>
            </a:r>
            <a:r>
              <a:rPr lang="en-GB" sz="800" u="sng" smtClean="0"/>
              <a:t>Wars</a:t>
            </a:r>
            <a:r>
              <a:rPr lang="en-GB" sz="800" smtClean="0"/>
              <a:t>), the </a:t>
            </a:r>
            <a:r>
              <a:rPr lang="en-GB" sz="800" u="sng" smtClean="0"/>
              <a:t>Encyleopaidia </a:t>
            </a:r>
            <a:r>
              <a:rPr lang="en-GB" sz="800" smtClean="0"/>
              <a:t>Biblica, Vol.II col. 1187, states:-</a:t>
            </a:r>
          </a:p>
          <a:p>
            <a:pPr eaLnBrk="1" hangingPunct="1">
              <a:lnSpc>
                <a:spcPct val="80000"/>
              </a:lnSpc>
            </a:pPr>
            <a:r>
              <a:rPr lang="en-GB" sz="800" smtClean="0"/>
              <a:t>         "And yet many of the Jews, it would seem, must have had Edomite blood in their veins; for we may reasonably assume not only that the Edomites, after they had adopted Judaism, intermarried largely with their co‑religionists, but also that those Edomites, who survived the final catastrophe (A.D. 70), whether in the conditions of slaves or otherwise, were regarded as Jews both by themselves and by the outer world."</a:t>
            </a:r>
          </a:p>
          <a:p>
            <a:pPr eaLnBrk="1" hangingPunct="1">
              <a:lnSpc>
                <a:spcPct val="80000"/>
              </a:lnSpc>
            </a:pPr>
            <a:r>
              <a:rPr lang="en-GB" sz="800" smtClean="0"/>
              <a:t>Previously, in the same paragraph. It is stated </a:t>
            </a:r>
            <a:r>
              <a:rPr lang="en-GB" sz="800" u="sng" smtClean="0"/>
              <a:t>re </a:t>
            </a:r>
            <a:r>
              <a:rPr lang="en-GB" sz="800" smtClean="0"/>
              <a:t>the rebellion against Rome (A.D. 66 ‑ 70):­-</a:t>
            </a:r>
          </a:p>
          <a:p>
            <a:pPr eaLnBrk="1" hangingPunct="1">
              <a:lnSpc>
                <a:spcPct val="80000"/>
              </a:lnSpc>
            </a:pPr>
            <a:r>
              <a:rPr lang="en-GB" sz="800" smtClean="0"/>
              <a:t>"Considering themselves Jews in the fullest sense, the fierce and turbulent inhabitants of Idumea eagerly joined in the rebellion against the Romans, and played a prominent part both in the intestine struggles and in the heroic but altogether hopeless resistance to the enemy. Thus Edom was laid waste with fire and sword, and </a:t>
            </a:r>
            <a:r>
              <a:rPr lang="en-GB" sz="800" u="sng" smtClean="0"/>
              <a:t>the nation as such ceased to be".</a:t>
            </a:r>
            <a:endParaRPr lang="en-GB" sz="800" smtClean="0"/>
          </a:p>
          <a:p>
            <a:pPr eaLnBrk="1" hangingPunct="1">
              <a:lnSpc>
                <a:spcPct val="80000"/>
              </a:lnSpc>
            </a:pPr>
            <a:r>
              <a:rPr lang="en-GB" sz="800" smtClean="0"/>
              <a:t>      The only seed of </a:t>
            </a:r>
            <a:r>
              <a:rPr lang="en-GB" sz="800" u="sng" smtClean="0"/>
              <a:t>Edom </a:t>
            </a:r>
            <a:r>
              <a:rPr lang="en-GB" sz="800" smtClean="0"/>
              <a:t>then remaining, according to </a:t>
            </a:r>
            <a:r>
              <a:rPr lang="en-GB" sz="800" u="sng" smtClean="0"/>
              <a:t>The Encyclopaedia Biblica</a:t>
            </a:r>
            <a:r>
              <a:rPr lang="en-GB" sz="800" smtClean="0"/>
              <a:t> on the authority of the eye‑witness Josephus, is to be sought in modern Jewry.	What an ironical circumstance it will prove to be should Esau, claiming to be of Jacob in modern Jewry, be now seeking to claim the inheritance that was bartered for "a mess of pottage". For Edom must yet “cease to be” at the hands of the House of Jacob.</a:t>
            </a:r>
          </a:p>
          <a:p>
            <a:pPr eaLnBrk="1" hangingPunct="1">
              <a:lnSpc>
                <a:spcPct val="80000"/>
              </a:lnSpc>
            </a:pPr>
            <a:r>
              <a:rPr lang="en-GB" sz="800" smtClean="0"/>
              <a:t> </a:t>
            </a:r>
          </a:p>
          <a:p>
            <a:pPr eaLnBrk="1" hangingPunct="1">
              <a:lnSpc>
                <a:spcPct val="80000"/>
              </a:lnSpc>
            </a:pPr>
            <a:r>
              <a:rPr lang="en-GB" sz="800" smtClean="0"/>
              <a:t>      "Behold, I will make them of the synagogue of Satan, which say they are Jews, and are not, but do lie; behold, I will make them to come and worship before thy feet, and to know that I have loved thee".(Rev* iii, 9).</a:t>
            </a:r>
          </a:p>
          <a:p>
            <a:pPr eaLnBrk="1" hangingPunct="1">
              <a:lnSpc>
                <a:spcPct val="80000"/>
              </a:lnSpc>
            </a:pPr>
            <a:r>
              <a:rPr lang="en-GB" sz="800" smtClean="0"/>
              <a:t>       Here I would bring forward the witness of the Great Pyramid. The prophecy of the latter shows:-­</a:t>
            </a:r>
          </a:p>
          <a:p>
            <a:pPr eaLnBrk="1" hangingPunct="1">
              <a:lnSpc>
                <a:spcPct val="80000"/>
              </a:lnSpc>
            </a:pPr>
            <a:r>
              <a:rPr lang="en-GB" sz="800" smtClean="0"/>
              <a:t>       (1)	By the symbolism of the Queen's Chamber, that the "Jews" remain in the "womb of the Second Birth" from A.D. 30 to A.D. 1936, </a:t>
            </a:r>
            <a:r>
              <a:rPr lang="en-GB" sz="800" u="sng" smtClean="0"/>
              <a:t>refusing</a:t>
            </a:r>
            <a:r>
              <a:rPr lang="en-GB" sz="800" smtClean="0"/>
              <a:t> to be spiritually reborn;</a:t>
            </a:r>
          </a:p>
          <a:p>
            <a:pPr eaLnBrk="1" hangingPunct="1">
              <a:lnSpc>
                <a:spcPct val="80000"/>
              </a:lnSpc>
            </a:pPr>
            <a:r>
              <a:rPr lang="en-GB" sz="800" smtClean="0"/>
              <a:t>       (2)	By the symbolism of the Queen% Chamber, that the "Jewish" </a:t>
            </a:r>
            <a:r>
              <a:rPr lang="en-GB" sz="800" u="sng" smtClean="0"/>
              <a:t>diversion</a:t>
            </a:r>
            <a:r>
              <a:rPr lang="en-GB" sz="800" smtClean="0"/>
              <a:t> or "rounding‑up" extends from January 18th, 1918 to September 16th, 1936 ‑‑ beginning at January 18th, 1918, upon the date at which the Bolshevists usurped power in Russia;</a:t>
            </a:r>
          </a:p>
          <a:p>
            <a:pPr eaLnBrk="1" hangingPunct="1">
              <a:lnSpc>
                <a:spcPct val="80000"/>
              </a:lnSpc>
            </a:pPr>
            <a:r>
              <a:rPr lang="en-GB" sz="800" smtClean="0"/>
              <a:t>       (3) By the symbolism of the Queen's Chamber and by that of the King's Chamber, that the "Jewish" </a:t>
            </a:r>
            <a:r>
              <a:rPr lang="en-GB" sz="800" u="sng" smtClean="0"/>
              <a:t>rounding‑up</a:t>
            </a:r>
            <a:r>
              <a:rPr lang="en-GB" sz="800" smtClean="0"/>
              <a:t>, ‑ ending at September 16th. 1936, when the 70th Jubilee period began the year of release from usury and all servitude, ‑ finished the twilight of one age to enter the dawn of the next age, the age of the ascension of "Jacob" through tribulation to become "Israel"; and</a:t>
            </a:r>
          </a:p>
          <a:p>
            <a:pPr eaLnBrk="1" hangingPunct="1">
              <a:lnSpc>
                <a:spcPct val="80000"/>
              </a:lnSpc>
            </a:pPr>
            <a:r>
              <a:rPr lang="en-GB" sz="800" smtClean="0"/>
              <a:t>       (4)	By the symbolism of the King's Chamber that the period during which "Jacob" (the "supplanter" of Esau) is to become, through "Jacob's trouble", truly Israel, "a prince with God".</a:t>
            </a:r>
          </a:p>
          <a:p>
            <a:pPr eaLnBrk="1" hangingPunct="1">
              <a:lnSpc>
                <a:spcPct val="80000"/>
              </a:lnSpc>
            </a:pPr>
            <a:r>
              <a:rPr lang="en-GB" sz="800" smtClean="0"/>
              <a:t>       For “……… Esau is the end of the world , and Jacob is the beginning of it that   followeth". The Pyramid therefore seems to portray the exact end of the age of the power of Esau in Jewry, In this connection kindly refer to say recent précis‑report of a typical lecture, foot of page 5, and top of page 6 of my communication of 18th Instant;	and also to MY article for </a:t>
            </a:r>
            <a:r>
              <a:rPr lang="en-GB" sz="800" u="sng" smtClean="0"/>
              <a:t>The National Message</a:t>
            </a:r>
            <a:r>
              <a:rPr lang="en-GB" sz="800" smtClean="0"/>
              <a:t>, “The Feet of the Image of Daniel II", typescript foot of page 4. </a:t>
            </a:r>
          </a:p>
          <a:p>
            <a:pPr eaLnBrk="1" hangingPunct="1">
              <a:lnSpc>
                <a:spcPct val="80000"/>
              </a:lnSpc>
            </a:pPr>
            <a:r>
              <a:rPr lang="en-GB" sz="800" smtClean="0"/>
              <a:t>The latter article was written at your request per Mr. Grant for further information on the background, of the collapse of France.</a:t>
            </a:r>
          </a:p>
          <a:p>
            <a:pPr eaLnBrk="1" hangingPunct="1">
              <a:lnSpc>
                <a:spcPct val="80000"/>
              </a:lnSpc>
            </a:pPr>
            <a:r>
              <a:rPr lang="en-GB" sz="800" smtClean="0"/>
              <a:t>	The Pyramid indications, as outlined above, were first developed in </a:t>
            </a:r>
            <a:r>
              <a:rPr lang="en-GB" sz="800" u="sng" smtClean="0"/>
              <a:t>Pyramid Prophecy</a:t>
            </a:r>
            <a:r>
              <a:rPr lang="en-GB" sz="800" b="1" u="sng" smtClean="0"/>
              <a:t> </a:t>
            </a:r>
            <a:r>
              <a:rPr lang="en-GB" sz="800" u="sng" smtClean="0"/>
              <a:t>and Current Events</a:t>
            </a:r>
            <a:r>
              <a:rPr lang="en-GB" sz="800" smtClean="0"/>
              <a:t> (July 1925). The Pyramid’s </a:t>
            </a:r>
            <a:r>
              <a:rPr lang="en-GB" sz="800" u="sng" smtClean="0"/>
              <a:t>Index Datings</a:t>
            </a:r>
            <a:r>
              <a:rPr lang="en-GB" sz="800" smtClean="0"/>
              <a:t>, as I termed them, </a:t>
            </a:r>
          </a:p>
          <a:p>
            <a:pPr eaLnBrk="1" hangingPunct="1">
              <a:lnSpc>
                <a:spcPct val="80000"/>
              </a:lnSpc>
            </a:pPr>
            <a:r>
              <a:rPr lang="en-GB" sz="800" smtClean="0"/>
              <a:t>Were shown to reveal the undermining influence of international finance an operating through France. The self‑planned destiny of the Jews was also dealt with from the standpoint, of pyramid symbolism as being related.</a:t>
            </a:r>
          </a:p>
          <a:p>
            <a:pPr eaLnBrk="1" hangingPunct="1">
              <a:lnSpc>
                <a:spcPct val="80000"/>
              </a:lnSpc>
            </a:pPr>
            <a:r>
              <a:rPr lang="en-GB" sz="800" smtClean="0"/>
              <a:t>           Until then (July 1925) my work had </a:t>
            </a:r>
            <a:r>
              <a:rPr lang="en-GB" sz="800" u="sng" smtClean="0"/>
              <a:t>appeared to be</a:t>
            </a:r>
            <a:r>
              <a:rPr lang="en-GB" sz="800" smtClean="0"/>
              <a:t> entirely favourable to the restoration of the Jews to Palestine, and from autumn 1924 to l925, </a:t>
            </a:r>
            <a:r>
              <a:rPr lang="en-GB" sz="800" u="sng" smtClean="0"/>
              <a:t>The Great Pyramid: Its Divine Message</a:t>
            </a:r>
            <a:r>
              <a:rPr lang="en-GB" sz="800" smtClean="0"/>
              <a:t> had been enthusiastically discussed in </a:t>
            </a:r>
            <a:r>
              <a:rPr lang="en-GB" sz="800" u="sng" smtClean="0"/>
              <a:t>League of Nations</a:t>
            </a:r>
            <a:r>
              <a:rPr lang="en-GB" sz="800" smtClean="0"/>
              <a:t> circles at Geneva, and an eminent journalist representing a powerful ring of newspapers had applied to my publishers for a copy of the work to review it In all the journals of the rings. Then came </a:t>
            </a:r>
            <a:r>
              <a:rPr lang="en-GB" sz="800" u="sng" smtClean="0"/>
              <a:t>Pyramid Prophecy and Current Events</a:t>
            </a:r>
            <a:r>
              <a:rPr lang="en-GB" sz="800" smtClean="0"/>
              <a:t>, (July 1925) and all "international enthusiasm” ceased, and no more was heard of the promised series of reviews. Two or three years later I</a:t>
            </a:r>
            <a:r>
              <a:rPr lang="en-GB" sz="800" b="1" smtClean="0"/>
              <a:t> </a:t>
            </a:r>
            <a:r>
              <a:rPr lang="en-GB" sz="800" smtClean="0"/>
              <a:t>met another eminent journalist in the same ring referred to. He told me he had long wished to meat me to tell me something privately. He informed me that he had approached his principals and had asked them why they did not take up the popularisation of my works. They replied that they dared not do so because of the powerful opposition from certain international financial elements. I will pass on privately to you the names of the two eminent journalists should you wish to know them.</a:t>
            </a:r>
          </a:p>
          <a:p>
            <a:pPr eaLnBrk="1" hangingPunct="1">
              <a:lnSpc>
                <a:spcPct val="80000"/>
              </a:lnSpc>
            </a:pPr>
            <a:r>
              <a:rPr lang="en-GB" sz="800" smtClean="0"/>
              <a:t>           The Pyramid's prophecy indicates ‑ both by the Queen's Chamber symbolism ending and by the King's Chamber symbolism beginning on the some date -- that September 18th, 1936 is the date for the coming into operation of the Divine Edict for the winding‑up of the affairs of international finance in preparation for the coming new age. This therefore is the beginning of the Divine Assessment preparatory to Jacob's Trouble and then</a:t>
            </a:r>
            <a:r>
              <a:rPr lang="en-GB" sz="800" b="1" smtClean="0"/>
              <a:t> </a:t>
            </a:r>
            <a:r>
              <a:rPr lang="en-GB" sz="800" smtClean="0"/>
              <a:t>the full Judgment of the Nations. The date began the Jubilee year of release from usury and all servitude as I have pointed out in </a:t>
            </a:r>
            <a:r>
              <a:rPr lang="en-GB" sz="800" u="sng" smtClean="0"/>
              <a:t>The Judgment of the Nations, </a:t>
            </a:r>
            <a:r>
              <a:rPr lang="en-GB" sz="800" smtClean="0"/>
              <a:t>and the actual date from which release was to take effect was 10th Tisri the feast of Atonement (or Expiation, which word the Jews prefer). The latter date fell on September 26th, 1936, when in an effort to save the franc, the Tripartite Monetary Agreement was signed between Britain, the U.S.A. and France. This indicated</a:t>
            </a:r>
            <a:r>
              <a:rPr lang="en-GB" sz="800" b="1" smtClean="0"/>
              <a:t> </a:t>
            </a:r>
            <a:r>
              <a:rPr lang="en-GB" sz="800" smtClean="0"/>
              <a:t>the end of the attack, projected through French policy, by International Finance upon the financial basis of the economic world order of the British Empire and the U.S.A., an attack which began upon May 30th, 19280 as I have proved from French admissions and Toynbeel's diagnosis. Surely the disaster which is to overtake Edom at the Restoration of Israel will be as a consequence of the poison injected into world affairs by the False Prophet in Edomite Jewry. Here please refer to </a:t>
            </a:r>
            <a:r>
              <a:rPr lang="en-GB" sz="800" u="sng" smtClean="0"/>
              <a:t>The Domination of Babylon</a:t>
            </a:r>
            <a:r>
              <a:rPr lang="en-GB" sz="800" smtClean="0"/>
              <a:t> pagan 34 and 35.</a:t>
            </a:r>
          </a:p>
          <a:p>
            <a:pPr eaLnBrk="1" hangingPunct="1">
              <a:lnSpc>
                <a:spcPct val="80000"/>
              </a:lnSpc>
            </a:pPr>
            <a:r>
              <a:rPr lang="en-GB" sz="800" smtClean="0"/>
              <a:t>	But it will be said; Esau shall live by‑the sword. Well has not international Finance in Jewry lived by the sword, by stimulating the competition in armaments and, by the manipulation of the world’s markets and exchanges, setting nation against nation? 	And </a:t>
            </a:r>
          </a:p>
          <a:p>
            <a:pPr eaLnBrk="1" hangingPunct="1">
              <a:lnSpc>
                <a:spcPct val="80000"/>
              </a:lnSpc>
            </a:pPr>
            <a:r>
              <a:rPr lang="en-GB" sz="800" smtClean="0"/>
              <a:t>the whole of Jewry has partaken of the stigma acquired by those who have thus operated from within Jewry.</a:t>
            </a:r>
          </a:p>
          <a:p>
            <a:pPr eaLnBrk="1" hangingPunct="1">
              <a:lnSpc>
                <a:spcPct val="80000"/>
              </a:lnSpc>
            </a:pPr>
            <a:r>
              <a:rPr lang="en-GB" sz="800" smtClean="0"/>
              <a:t>          So of Edom it is said in Obadiah's prophecy:</a:t>
            </a:r>
          </a:p>
          <a:p>
            <a:pPr eaLnBrk="1" hangingPunct="1">
              <a:lnSpc>
                <a:spcPct val="80000"/>
              </a:lnSpc>
            </a:pPr>
            <a:r>
              <a:rPr lang="en-GB" sz="800" smtClean="0"/>
              <a:t>               "Behold I have made thee small among the nations: thou art greatly despised".</a:t>
            </a:r>
          </a:p>
          <a:p>
            <a:pPr eaLnBrk="1" hangingPunct="1">
              <a:lnSpc>
                <a:spcPct val="80000"/>
              </a:lnSpc>
            </a:pPr>
            <a:r>
              <a:rPr lang="en-GB" sz="800" smtClean="0"/>
              <a:t>               "All the men of thy confederacy have driven thee out, over to the border".</a:t>
            </a:r>
          </a:p>
          <a:p>
            <a:pPr eaLnBrk="1" hangingPunct="1">
              <a:lnSpc>
                <a:spcPct val="80000"/>
              </a:lnSpc>
            </a:pPr>
            <a:r>
              <a:rPr lang="en-GB" sz="800" smtClean="0"/>
              <a:t>               "Shall I not in that day, saith the Lord, destroy the </a:t>
            </a:r>
            <a:r>
              <a:rPr lang="en-GB" sz="800" u="sng" smtClean="0"/>
              <a:t>wise</a:t>
            </a:r>
            <a:r>
              <a:rPr lang="en-GB" sz="800" smtClean="0"/>
              <a:t> men out of Edom, and </a:t>
            </a:r>
            <a:r>
              <a:rPr lang="en-GB" sz="800" u="sng" smtClean="0"/>
              <a:t>understanding</a:t>
            </a:r>
            <a:r>
              <a:rPr lang="en-GB" sz="800" smtClean="0"/>
              <a:t> out of the Mount of Esau?". (For </a:t>
            </a:r>
            <a:r>
              <a:rPr lang="en-GB" sz="800" u="sng" smtClean="0"/>
              <a:t>wise</a:t>
            </a:r>
            <a:r>
              <a:rPr lang="en-GB" sz="800" smtClean="0"/>
              <a:t> and </a:t>
            </a:r>
            <a:r>
              <a:rPr lang="en-GB" sz="800" u="sng" smtClean="0"/>
              <a:t>understanding</a:t>
            </a:r>
            <a:r>
              <a:rPr lang="en-GB" sz="800" smtClean="0"/>
              <a:t> Moffatt gives astute and </a:t>
            </a:r>
            <a:r>
              <a:rPr lang="en-GB" sz="800" u="sng" smtClean="0"/>
              <a:t>shrewd men.</a:t>
            </a:r>
            <a:endParaRPr lang="en-GB" sz="800" smtClean="0"/>
          </a:p>
          <a:p>
            <a:pPr eaLnBrk="1" hangingPunct="1">
              <a:lnSpc>
                <a:spcPct val="80000"/>
              </a:lnSpc>
            </a:pPr>
            <a:r>
              <a:rPr lang="en-GB" sz="800" smtClean="0"/>
              <a:t>	"For the day of the Lord In near upon all the nations; as thou hast done, it  shall be done unto thee: tby dealing shall return upon thine own head". Yet  as God has sifted Israel out of the nations so can God sift Esau out of Jewry.</a:t>
            </a:r>
          </a:p>
          <a:p>
            <a:pPr eaLnBrk="1" hangingPunct="1">
              <a:lnSpc>
                <a:spcPct val="80000"/>
              </a:lnSpc>
            </a:pPr>
            <a:r>
              <a:rPr lang="en-GB" sz="800" smtClean="0"/>
              <a:t>           With all this at the back of my mind, can you realise the restraint I have had to exercise in all my interpretations when dealing with the question of the Jews. Understanding that there must be Jews of Israel, Edomite Jews, and Edomites all being shaken through the sieve, I had to be cautious to avoid any semblance of bias against the Jews as such. Any bias that personal contacts may have given me was counterbalanced by the knowledge of the persecutions that the Jews had suffered through history, and by the remembrance of our Lord's words on the Cross ‑</a:t>
            </a:r>
          </a:p>
          <a:p>
            <a:pPr eaLnBrk="1" hangingPunct="1">
              <a:lnSpc>
                <a:spcPct val="80000"/>
              </a:lnSpc>
            </a:pPr>
            <a:r>
              <a:rPr lang="en-GB" sz="800" smtClean="0"/>
              <a:t>           "Father forgive them, for they know what they do".</a:t>
            </a:r>
          </a:p>
          <a:p>
            <a:pPr eaLnBrk="1" hangingPunct="1">
              <a:lnSpc>
                <a:spcPct val="80000"/>
              </a:lnSpc>
            </a:pPr>
            <a:r>
              <a:rPr lang="en-GB" sz="800" smtClean="0"/>
              <a:t>Indeed so much did I make of this other side of the question in </a:t>
            </a:r>
            <a:r>
              <a:rPr lang="en-GB" sz="800" u="sng" smtClean="0"/>
              <a:t>Pyramid Prophecy and Current Events</a:t>
            </a:r>
            <a:r>
              <a:rPr lang="en-GB" sz="800" smtClean="0"/>
              <a:t> in 19250 that I was accused in many B.‑I. circles (rotating around General Blakeney) of being pro­ Jewish.</a:t>
            </a:r>
          </a:p>
          <a:p>
            <a:pPr eaLnBrk="1" hangingPunct="1">
              <a:lnSpc>
                <a:spcPct val="80000"/>
              </a:lnSpc>
            </a:pPr>
            <a:r>
              <a:rPr lang="en-GB" sz="800" smtClean="0"/>
              <a:t>      Going further back, to 1922, 1 took the lead, as President of the Leeds B.‑I.Association, in opposing</a:t>
            </a:r>
            <a:r>
              <a:rPr lang="en-GB" sz="800" b="1" smtClean="0"/>
              <a:t> </a:t>
            </a:r>
            <a:r>
              <a:rPr lang="en-GB" sz="800" smtClean="0"/>
              <a:t>what many of us deemed to be, in 1922, the Anti‑Jewish views of Dr. Pascoe Goard and, in particular, Merton Smith.</a:t>
            </a:r>
          </a:p>
          <a:p>
            <a:pPr eaLnBrk="1" hangingPunct="1">
              <a:lnSpc>
                <a:spcPct val="80000"/>
              </a:lnSpc>
            </a:pPr>
            <a:r>
              <a:rPr lang="en-GB" sz="800" smtClean="0"/>
              <a:t>I cannot therefore now be accused of being anti‑Jewish and therefore, by implication, pro­-Fascist. As I have said in beginning, I have no bias. It is simply the logical interpretation of the prophecies which hat dictated my writing you now. And there I leave the matter.</a:t>
            </a:r>
          </a:p>
          <a:p>
            <a:pPr eaLnBrk="1" hangingPunct="1">
              <a:lnSpc>
                <a:spcPct val="80000"/>
              </a:lnSpc>
            </a:pPr>
            <a:r>
              <a:rPr lang="en-GB" sz="800" smtClean="0"/>
              <a:t>      Here, however, I must express what I have longed to do for some years, which, indeed, I have done extemporary from the platform - namely to say how much I appreciate your editorials and your "Week by Week" articles. How you can accommodate your long view of history </a:t>
            </a:r>
            <a:r>
              <a:rPr lang="en-GB" sz="800" u="sng" smtClean="0"/>
              <a:t>ahead</a:t>
            </a:r>
            <a:r>
              <a:rPr lang="en-GB" sz="800" smtClean="0"/>
              <a:t> with the short view requirements of the majority without landing yourself into major errors of interpretation in regard to prophecy is something which has always astonished me. May I, for my own satisfaction. portray you as -</a:t>
            </a:r>
            <a:endParaRPr lang="en-GB" sz="800" u="sng" smtClean="0"/>
          </a:p>
          <a:p>
            <a:pPr eaLnBrk="1" hangingPunct="1">
              <a:lnSpc>
                <a:spcPct val="80000"/>
              </a:lnSpc>
            </a:pPr>
            <a:r>
              <a:rPr lang="en-GB" sz="800" u="sng" smtClean="0"/>
              <a:t>      a statesman‑journalist who employs the "news‑value* of the moment to carry us forward in successive and progressive stages towards the goal which we are all vaguely seeking  - namely, understanding of the full meaning of the destiny of Israel‑Britain in the coming Commonwealth of all English­speaking peoples.</a:t>
            </a:r>
            <a:endParaRPr lang="en-GB" sz="800" smtClean="0"/>
          </a:p>
          <a:p>
            <a:pPr eaLnBrk="1" hangingPunct="1">
              <a:lnSpc>
                <a:spcPct val="80000"/>
              </a:lnSpc>
            </a:pPr>
            <a:r>
              <a:rPr lang="en-GB" sz="800" smtClean="0"/>
              <a:t>                                      With kindest regards,</a:t>
            </a:r>
          </a:p>
          <a:p>
            <a:pPr eaLnBrk="1" hangingPunct="1">
              <a:lnSpc>
                <a:spcPct val="80000"/>
              </a:lnSpc>
            </a:pPr>
            <a:r>
              <a:rPr lang="en-GB" sz="800" smtClean="0"/>
              <a:t>	Yours sincerely.</a:t>
            </a:r>
          </a:p>
          <a:p>
            <a:pPr eaLnBrk="1" hangingPunct="1">
              <a:lnSpc>
                <a:spcPct val="80000"/>
              </a:lnSpc>
            </a:pPr>
            <a:r>
              <a:rPr lang="en-GB" sz="800" smtClean="0"/>
              <a:t>                                           David Davidson</a:t>
            </a:r>
          </a:p>
        </p:txBody>
      </p:sp>
    </p:spTree>
    <p:extLst>
      <p:ext uri="{BB962C8B-B14F-4D97-AF65-F5344CB8AC3E}">
        <p14:creationId xmlns:p14="http://schemas.microsoft.com/office/powerpoint/2010/main" val="2214418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7E527559-F852-4528-A8BE-481C9DA9BAD7}" type="slidenum">
              <a:rPr lang="en-GB" smtClean="0"/>
              <a:pPr/>
              <a:t>26</a:t>
            </a:fld>
            <a:endParaRPr lang="en-GB"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lnSpc>
                <a:spcPct val="80000"/>
              </a:lnSpc>
            </a:pPr>
            <a:r>
              <a:rPr lang="en-GB" sz="800" smtClean="0"/>
              <a:t>Stough Papers – Letter from David Davidson                                                                                                                      </a:t>
            </a:r>
            <a:r>
              <a:rPr lang="en-GB" sz="800" b="1" smtClean="0"/>
              <a:t>4006</a:t>
            </a:r>
            <a:r>
              <a:rPr lang="en-GB" sz="800" smtClean="0"/>
              <a:t>                                                                                                                                                                                                                                                                                                                                                                                 </a:t>
            </a:r>
          </a:p>
          <a:p>
            <a:pPr eaLnBrk="1" hangingPunct="1">
              <a:lnSpc>
                <a:spcPct val="80000"/>
              </a:lnSpc>
            </a:pPr>
            <a:r>
              <a:rPr lang="en-GB" sz="800" smtClean="0"/>
              <a:t>A, R, Heaver, Esq.,                                                  4,Buckingham Gate                         </a:t>
            </a:r>
          </a:p>
          <a:p>
            <a:pPr eaLnBrk="1" hangingPunct="1">
              <a:lnSpc>
                <a:spcPct val="80000"/>
              </a:lnSpc>
            </a:pPr>
            <a:r>
              <a:rPr lang="en-GB" sz="800" smtClean="0"/>
              <a:t>6, Buckingham Gate,                                                     London S.W.1.</a:t>
            </a:r>
          </a:p>
          <a:p>
            <a:pPr eaLnBrk="1" hangingPunct="1">
              <a:lnSpc>
                <a:spcPct val="80000"/>
              </a:lnSpc>
            </a:pPr>
            <a:r>
              <a:rPr lang="en-GB" sz="800" smtClean="0"/>
              <a:t>London, S.W.1.</a:t>
            </a:r>
          </a:p>
          <a:p>
            <a:pPr eaLnBrk="1" hangingPunct="1">
              <a:lnSpc>
                <a:spcPct val="80000"/>
              </a:lnSpc>
            </a:pPr>
            <a:r>
              <a:rPr lang="en-GB" sz="800" smtClean="0"/>
              <a:t>                                                   24th February, 1941.</a:t>
            </a:r>
          </a:p>
          <a:p>
            <a:pPr eaLnBrk="1" hangingPunct="1">
              <a:lnSpc>
                <a:spcPct val="80000"/>
              </a:lnSpc>
            </a:pPr>
            <a:r>
              <a:rPr lang="en-GB" sz="800" smtClean="0"/>
              <a:t>Dear A.R.H.,</a:t>
            </a:r>
            <a:endParaRPr lang="en-GB" sz="800" b="1" smtClean="0"/>
          </a:p>
          <a:p>
            <a:pPr eaLnBrk="1" hangingPunct="1">
              <a:lnSpc>
                <a:spcPct val="80000"/>
              </a:lnSpc>
            </a:pPr>
            <a:r>
              <a:rPr lang="en-GB" sz="800" b="1" smtClean="0"/>
              <a:t>                           </a:t>
            </a:r>
            <a:r>
              <a:rPr lang="en-GB" sz="800" b="1" u="sng" smtClean="0"/>
              <a:t>Is Edom Turkey ? If not, who is ?</a:t>
            </a:r>
            <a:endParaRPr lang="en-GB" sz="800" smtClean="0"/>
          </a:p>
          <a:p>
            <a:pPr eaLnBrk="1" hangingPunct="1">
              <a:lnSpc>
                <a:spcPct val="80000"/>
              </a:lnSpc>
            </a:pPr>
            <a:r>
              <a:rPr lang="en-GB" sz="800" smtClean="0"/>
              <a:t>     I think you have always conceded that my mind operates along logical channels and that I can break away from those channels to explore unknown territory by empirical methods. In this case I propose to explore territory which, I am inclined to believe, may have been wrongly mapped, and I therefore have to follow ‑ or deviate from ‑ the channels of thought of others. I have no bias In the matter, to what I may have to say can be left open for discussion by others within our movement. But let us be logical:</a:t>
            </a:r>
          </a:p>
          <a:p>
            <a:pPr eaLnBrk="1" hangingPunct="1">
              <a:lnSpc>
                <a:spcPct val="80000"/>
              </a:lnSpc>
            </a:pPr>
            <a:r>
              <a:rPr lang="en-GB" sz="800" smtClean="0"/>
              <a:t>     It has been my opinion for thirty‑nine years, ever mince I accepted the general tenets of British­-Israel Truth,</a:t>
            </a:r>
          </a:p>
          <a:p>
            <a:pPr eaLnBrk="1" hangingPunct="1">
              <a:lnSpc>
                <a:spcPct val="80000"/>
              </a:lnSpc>
            </a:pPr>
            <a:r>
              <a:rPr lang="en-GB" sz="800" smtClean="0"/>
              <a:t>     (1) That it has been definitely proved that Britain is Israel; and</a:t>
            </a:r>
          </a:p>
          <a:p>
            <a:pPr eaLnBrk="1" hangingPunct="1">
              <a:lnSpc>
                <a:spcPct val="80000"/>
              </a:lnSpc>
            </a:pPr>
            <a:r>
              <a:rPr lang="en-GB" sz="800" smtClean="0"/>
              <a:t>     (2)  That it has never been definitely proved ‑ or oven provisionally or           tentatively shown to be a feasible theory ‑ that Turkey is Edom.</a:t>
            </a:r>
          </a:p>
          <a:p>
            <a:pPr eaLnBrk="1" hangingPunct="1">
              <a:lnSpc>
                <a:spcPct val="80000"/>
              </a:lnSpc>
            </a:pPr>
            <a:r>
              <a:rPr lang="en-GB" sz="800" smtClean="0"/>
              <a:t>     My reason for writing you is that I believe we are liable shortly to make some very serious mistakes in the interpretation of prophecy if Turkey is not Edom. If the Turks are not Edomites, we would be in a better position as interpreters if we could identify the race which is in the place of Edom in current times.</a:t>
            </a:r>
          </a:p>
          <a:p>
            <a:pPr eaLnBrk="1" hangingPunct="1">
              <a:lnSpc>
                <a:spcPct val="80000"/>
              </a:lnSpc>
            </a:pPr>
            <a:r>
              <a:rPr lang="en-GB" sz="800" smtClean="0"/>
              <a:t>     Now what are the grounds upon which Turkey is identified with Edom?</a:t>
            </a:r>
          </a:p>
          <a:p>
            <a:pPr eaLnBrk="1" hangingPunct="1">
              <a:lnSpc>
                <a:spcPct val="80000"/>
              </a:lnSpc>
            </a:pPr>
            <a:r>
              <a:rPr lang="en-GB" sz="800" smtClean="0"/>
              <a:t>    I follow H. Herbert Pain's book, Englishmen Israelites: Turks Edomites(1896).	In the </a:t>
            </a:r>
          </a:p>
          <a:p>
            <a:pPr eaLnBrk="1" hangingPunct="1">
              <a:lnSpc>
                <a:spcPct val="80000"/>
              </a:lnSpc>
            </a:pPr>
            <a:r>
              <a:rPr lang="en-GB" sz="800" smtClean="0"/>
              <a:t>light of what we know to‑day this makes out a very strong case for Britain being Israel, but, at the same time, and in the light of the same knowledge, makes out a very poor cams for Turkey being Edom.</a:t>
            </a:r>
          </a:p>
          <a:p>
            <a:pPr eaLnBrk="1" hangingPunct="1">
              <a:lnSpc>
                <a:spcPct val="80000"/>
              </a:lnSpc>
            </a:pPr>
            <a:r>
              <a:rPr lang="en-GB" sz="800" smtClean="0"/>
              <a:t>    Two of Esau's grandchildren were Teman and Omar. From this it is conjectured (Pain, page 106), that Teman in the name Othman or Ottoman, and therefore that Otbman (born in 1258 A.D.), and Omar ( who built the Mosque at Jerusalem around 639.A.D.) were Edomites A previous Othman, however, succeeded the latter Omar as Caliph in 644 A.D., and neither rulers, were Turks, a race not yet in contact with the Early Caliphs.</a:t>
            </a:r>
          </a:p>
          <a:p>
            <a:pPr eaLnBrk="1" hangingPunct="1">
              <a:lnSpc>
                <a:spcPct val="80000"/>
              </a:lnSpc>
            </a:pPr>
            <a:r>
              <a:rPr lang="en-GB" sz="800" smtClean="0"/>
              <a:t>          It is easy to understand how the ancient Edomite names Teman and Omar could persist in Arabia as Othman and Omar, but not no easy to see how either name could be brought into Asia Minor from Khorasan by the 400 Turkish followers of Ertoghrul (the father at the founder of the Ottoman Dynasty) in the middle of the 13th century. An a matter of fact the name Othman ‑ but significantly pronounced Osman by the Turks ‑ was given to the son of Ertoghrul, born in Asia Minor,, after the Turks had settled there. From him, the first Otbman of the Ottoman Dynasty, the Ottoman or Osmanii</a:t>
            </a:r>
            <a:r>
              <a:rPr lang="en-GB" sz="800" b="1" smtClean="0"/>
              <a:t> </a:t>
            </a:r>
            <a:r>
              <a:rPr lang="en-GB" sz="800" smtClean="0"/>
              <a:t>Turks derive their name.</a:t>
            </a:r>
          </a:p>
          <a:p>
            <a:pPr eaLnBrk="1" hangingPunct="1">
              <a:lnSpc>
                <a:spcPct val="80000"/>
              </a:lnSpc>
            </a:pPr>
            <a:r>
              <a:rPr lang="en-GB" sz="800" smtClean="0"/>
              <a:t> </a:t>
            </a:r>
          </a:p>
          <a:p>
            <a:pPr eaLnBrk="1" hangingPunct="1">
              <a:lnSpc>
                <a:spcPct val="80000"/>
              </a:lnSpc>
            </a:pPr>
            <a:r>
              <a:rPr lang="en-GB" sz="800" smtClean="0"/>
              <a:t>          The intrusion of the Turks under Ertoghrul was due to their displacement from Western Asia Asia by the invading Mongol hordes of Ghengiz Khan. The Turkish language is neither Semitic Aryan in either origin or form both of which are purely Asiatic. At the time of the Caliph Omar ( A.D. 634 ‑ 644) the Turks had no contact with the Middle East.</a:t>
            </a:r>
          </a:p>
          <a:p>
            <a:pPr eaLnBrk="1" hangingPunct="1">
              <a:lnSpc>
                <a:spcPct val="80000"/>
              </a:lnSpc>
            </a:pPr>
            <a:r>
              <a:rPr lang="en-GB" sz="800" smtClean="0"/>
              <a:t>          Of Esau, in Gen. xxvii, 40, it in said, "By the sword thou shalt live". This, </a:t>
            </a:r>
          </a:p>
          <a:p>
            <a:pPr eaLnBrk="1" hangingPunct="1">
              <a:lnSpc>
                <a:spcPct val="80000"/>
              </a:lnSpc>
            </a:pPr>
            <a:r>
              <a:rPr lang="en-GB" sz="800" smtClean="0"/>
              <a:t>it is conjectured, identifies Turkey with Edom. But would not the same identification apply to all those of the sword of islam? Are therefore all those under the banner of Islam to be identified with Edom?</a:t>
            </a:r>
          </a:p>
          <a:p>
            <a:pPr eaLnBrk="1" hangingPunct="1">
              <a:lnSpc>
                <a:spcPct val="80000"/>
              </a:lnSpc>
            </a:pPr>
            <a:r>
              <a:rPr lang="en-GB" sz="800" smtClean="0"/>
              <a:t>          Pain (page </a:t>
            </a:r>
            <a:r>
              <a:rPr lang="en-GB" sz="800" u="sng" smtClean="0"/>
              <a:t>108) </a:t>
            </a:r>
            <a:r>
              <a:rPr lang="en-GB" sz="800" smtClean="0"/>
              <a:t>states that Ezekiel, (chap. xxxvi), foretelling the Restoration of the Chosen People, declares that at that time the people who are in possession of the land, is none other than Edom". Turkey is not now in possession of the land,	nor has the Chosen People yet been restored according to the tome of Ezekiel’s prophecy.	A Mandate to govern the land on behalf of a mixed populace of Ashkenazim	Jews and Arabs is not the promised Restoration.</a:t>
            </a:r>
          </a:p>
          <a:p>
            <a:pPr eaLnBrk="1" hangingPunct="1">
              <a:lnSpc>
                <a:spcPct val="80000"/>
              </a:lnSpc>
            </a:pPr>
            <a:r>
              <a:rPr lang="en-GB" sz="800" smtClean="0"/>
              <a:t>         Lest there be any doubt that the reference to Idumea (Edom) in Ezekiel xxxvi, 5, refers to the time of the Final Restoration of Israel, the prophecy of Obadiah verses 15 ‑ 21) makes it clear that, at that time, the house of Esau is in possession of the land, and, (obviously, as a consequence of some act of treachery, not specified and still unknown as to its nature) is utterly destroyed by the house of Jacob. You have recently referred to the "people terrible from their beginning" in re my own special favourite xviith chapter of Isaiah, and I agree with all you have said. To be terrible, according to</a:t>
            </a:r>
            <a:r>
              <a:rPr lang="en-GB" sz="800" i="1" smtClean="0"/>
              <a:t> </a:t>
            </a:r>
            <a:r>
              <a:rPr lang="en-GB" sz="800" smtClean="0"/>
              <a:t>the meaning which the prophet Isaiah intended to convey, is to be terrible with the righteousness which in over behind the "Weapons of God's indignation”. Even William Penn, the potential peacemaker had to act righteously as the terrible executioner which history proves: Even Jesus, in a parable without words, scourged the money‑changers from the Temple:</a:t>
            </a:r>
          </a:p>
          <a:p>
            <a:pPr eaLnBrk="1" hangingPunct="1">
              <a:lnSpc>
                <a:spcPct val="80000"/>
              </a:lnSpc>
            </a:pPr>
            <a:r>
              <a:rPr lang="en-GB" sz="800" smtClean="0"/>
              <a:t>        Consider, then, what enlightenment there is in the words of II Eadras vi, 7 and 9 -</a:t>
            </a:r>
          </a:p>
          <a:p>
            <a:pPr eaLnBrk="1" hangingPunct="1">
              <a:lnSpc>
                <a:spcPct val="80000"/>
              </a:lnSpc>
            </a:pPr>
            <a:r>
              <a:rPr lang="en-GB" sz="800" smtClean="0"/>
              <a:t>        “What shall be the parting asunder of the times ? or when shall be the and of the first, and the beginning of it that followeth”.</a:t>
            </a:r>
          </a:p>
          <a:p>
            <a:pPr eaLnBrk="1" hangingPunct="1">
              <a:lnSpc>
                <a:spcPct val="80000"/>
              </a:lnSpc>
            </a:pPr>
            <a:r>
              <a:rPr lang="en-GB" sz="800" smtClean="0"/>
              <a:t>         “…………Esau is the end of the world$ and Jacob is the beginning of it that followeth".</a:t>
            </a:r>
          </a:p>
          <a:p>
            <a:pPr eaLnBrk="1" hangingPunct="1">
              <a:lnSpc>
                <a:spcPct val="80000"/>
              </a:lnSpc>
            </a:pPr>
            <a:r>
              <a:rPr lang="en-GB" sz="800" smtClean="0"/>
              <a:t>         But to return to Pain’s book, I have to confess that in the light of the events of the 45 years which have elapsed since the book was published, I can find no identification marks ‑ other than those I have considered equating Turkey with Edom. If you read the book for yourself, I venture to say you will find none.</a:t>
            </a:r>
          </a:p>
          <a:p>
            <a:pPr eaLnBrk="1" hangingPunct="1">
              <a:lnSpc>
                <a:spcPct val="80000"/>
              </a:lnSpc>
            </a:pPr>
            <a:r>
              <a:rPr lang="en-GB" sz="800" smtClean="0"/>
              <a:t>         So let us now consider briefly as to what modern race may </a:t>
            </a:r>
            <a:r>
              <a:rPr lang="en-GB" sz="800" u="sng" smtClean="0"/>
              <a:t>reasonably or tentatively</a:t>
            </a:r>
            <a:r>
              <a:rPr lang="en-GB" sz="800" smtClean="0"/>
              <a:t> be identified with Edom.I emphasize </a:t>
            </a:r>
            <a:r>
              <a:rPr lang="en-GB" sz="800" u="sng" smtClean="0"/>
              <a:t>reasonably or tentatively. </a:t>
            </a:r>
            <a:r>
              <a:rPr lang="en-GB" sz="800" smtClean="0"/>
              <a:t>because the question will be decisively answered only at the time of the Restoration – which obviously, to most of us, must happen shortly.</a:t>
            </a:r>
          </a:p>
          <a:p>
            <a:pPr eaLnBrk="1" hangingPunct="1">
              <a:lnSpc>
                <a:spcPct val="80000"/>
              </a:lnSpc>
            </a:pPr>
            <a:r>
              <a:rPr lang="en-GB" sz="800" smtClean="0"/>
              <a:t>         Here I must refer you to </a:t>
            </a:r>
            <a:r>
              <a:rPr lang="en-GB" sz="800" u="sng" smtClean="0"/>
              <a:t>Antiquities, </a:t>
            </a:r>
            <a:r>
              <a:rPr lang="en-GB" sz="800" smtClean="0"/>
              <a:t>XIII, ix, 1, where Josephus says that the Idumeans, after adopting the Jewish religion in the second century B.C., became "hereafter no other than Jews”.</a:t>
            </a:r>
          </a:p>
          <a:p>
            <a:pPr eaLnBrk="1" hangingPunct="1">
              <a:lnSpc>
                <a:spcPct val="80000"/>
              </a:lnSpc>
            </a:pPr>
            <a:r>
              <a:rPr lang="en-GB" sz="800" smtClean="0"/>
              <a:t>         </a:t>
            </a:r>
            <a:r>
              <a:rPr lang="en-GB" sz="800" u="sng" smtClean="0"/>
              <a:t>Re</a:t>
            </a:r>
            <a:r>
              <a:rPr lang="en-GB" sz="800" smtClean="0"/>
              <a:t> this and other passages in Josephus </a:t>
            </a:r>
            <a:r>
              <a:rPr lang="en-GB" sz="800" u="sng" smtClean="0"/>
              <a:t>Antiquities </a:t>
            </a:r>
            <a:r>
              <a:rPr lang="en-GB" sz="800" smtClean="0"/>
              <a:t>and </a:t>
            </a:r>
            <a:r>
              <a:rPr lang="en-GB" sz="800" u="sng" smtClean="0"/>
              <a:t>Wars</a:t>
            </a:r>
            <a:r>
              <a:rPr lang="en-GB" sz="800" smtClean="0"/>
              <a:t>), the </a:t>
            </a:r>
            <a:r>
              <a:rPr lang="en-GB" sz="800" u="sng" smtClean="0"/>
              <a:t>Encyleopaidia </a:t>
            </a:r>
            <a:r>
              <a:rPr lang="en-GB" sz="800" smtClean="0"/>
              <a:t>Biblica, Vol.II col. 1187, states:-</a:t>
            </a:r>
          </a:p>
          <a:p>
            <a:pPr eaLnBrk="1" hangingPunct="1">
              <a:lnSpc>
                <a:spcPct val="80000"/>
              </a:lnSpc>
            </a:pPr>
            <a:r>
              <a:rPr lang="en-GB" sz="800" smtClean="0"/>
              <a:t>         "And yet many of the Jews, it would seem, must have had Edomite blood in their veins; for we may reasonably assume not only that the Edomites, after they had adopted Judaism, intermarried largely with their co‑religionists, but also that those Edomites, who survived the final catastrophe (A.D. 70), whether in the conditions of slaves or otherwise, were regarded as Jews both by themselves and by the outer world."</a:t>
            </a:r>
          </a:p>
          <a:p>
            <a:pPr eaLnBrk="1" hangingPunct="1">
              <a:lnSpc>
                <a:spcPct val="80000"/>
              </a:lnSpc>
            </a:pPr>
            <a:r>
              <a:rPr lang="en-GB" sz="800" smtClean="0"/>
              <a:t>Previously, in the same paragraph. It is stated </a:t>
            </a:r>
            <a:r>
              <a:rPr lang="en-GB" sz="800" u="sng" smtClean="0"/>
              <a:t>re </a:t>
            </a:r>
            <a:r>
              <a:rPr lang="en-GB" sz="800" smtClean="0"/>
              <a:t>the rebellion against Rome (A.D. 66 ‑ 70):­-</a:t>
            </a:r>
          </a:p>
          <a:p>
            <a:pPr eaLnBrk="1" hangingPunct="1">
              <a:lnSpc>
                <a:spcPct val="80000"/>
              </a:lnSpc>
            </a:pPr>
            <a:r>
              <a:rPr lang="en-GB" sz="800" smtClean="0"/>
              <a:t>"Considering themselves Jews in the fullest sense, the fierce and turbulent inhabitants of Idumea eagerly joined in the rebellion against the Romans, and played a prominent part both in the intestine struggles and in the heroic but altogether hopeless resistance to the enemy. Thus Edom was laid waste with fire and sword, and </a:t>
            </a:r>
            <a:r>
              <a:rPr lang="en-GB" sz="800" u="sng" smtClean="0"/>
              <a:t>the nation as such ceased to be".</a:t>
            </a:r>
            <a:endParaRPr lang="en-GB" sz="800" smtClean="0"/>
          </a:p>
          <a:p>
            <a:pPr eaLnBrk="1" hangingPunct="1">
              <a:lnSpc>
                <a:spcPct val="80000"/>
              </a:lnSpc>
            </a:pPr>
            <a:r>
              <a:rPr lang="en-GB" sz="800" smtClean="0"/>
              <a:t>      The only seed of </a:t>
            </a:r>
            <a:r>
              <a:rPr lang="en-GB" sz="800" u="sng" smtClean="0"/>
              <a:t>Edom </a:t>
            </a:r>
            <a:r>
              <a:rPr lang="en-GB" sz="800" smtClean="0"/>
              <a:t>then remaining, according to </a:t>
            </a:r>
            <a:r>
              <a:rPr lang="en-GB" sz="800" u="sng" smtClean="0"/>
              <a:t>The Encyclopaedia Biblica</a:t>
            </a:r>
            <a:r>
              <a:rPr lang="en-GB" sz="800" smtClean="0"/>
              <a:t> on the authority of the eye‑witness Josephus, is to be sought in modern Jewry.	What an ironical circumstance it will prove to be should Esau, claiming to be of Jacob in modern Jewry, be now seeking to claim the inheritance that was bartered for "a mess of pottage". For Edom must yet “cease to be” at the hands of the House of Jacob.</a:t>
            </a:r>
          </a:p>
          <a:p>
            <a:pPr eaLnBrk="1" hangingPunct="1">
              <a:lnSpc>
                <a:spcPct val="80000"/>
              </a:lnSpc>
            </a:pPr>
            <a:r>
              <a:rPr lang="en-GB" sz="800" smtClean="0"/>
              <a:t> </a:t>
            </a:r>
          </a:p>
          <a:p>
            <a:pPr eaLnBrk="1" hangingPunct="1">
              <a:lnSpc>
                <a:spcPct val="80000"/>
              </a:lnSpc>
            </a:pPr>
            <a:r>
              <a:rPr lang="en-GB" sz="800" smtClean="0"/>
              <a:t>      "Behold, I will make them of the synagogue of Satan, which say they are Jews, and are not, but do lie; behold, I will make them to come and worship before thy feet, and to know that I have loved thee".(Rev* iii, 9).</a:t>
            </a:r>
          </a:p>
          <a:p>
            <a:pPr eaLnBrk="1" hangingPunct="1">
              <a:lnSpc>
                <a:spcPct val="80000"/>
              </a:lnSpc>
            </a:pPr>
            <a:r>
              <a:rPr lang="en-GB" sz="800" smtClean="0"/>
              <a:t>       Here I would bring forward the witness of the Great Pyramid. The prophecy of the latter shows:-­</a:t>
            </a:r>
          </a:p>
          <a:p>
            <a:pPr eaLnBrk="1" hangingPunct="1">
              <a:lnSpc>
                <a:spcPct val="80000"/>
              </a:lnSpc>
            </a:pPr>
            <a:r>
              <a:rPr lang="en-GB" sz="800" smtClean="0"/>
              <a:t>       (1)	By the symbolism of the Queen's Chamber, that the "Jews" remain in the "womb of the Second Birth" from A.D. 30 to A.D. 1936, </a:t>
            </a:r>
            <a:r>
              <a:rPr lang="en-GB" sz="800" u="sng" smtClean="0"/>
              <a:t>refusing</a:t>
            </a:r>
            <a:r>
              <a:rPr lang="en-GB" sz="800" smtClean="0"/>
              <a:t> to be spiritually reborn;</a:t>
            </a:r>
          </a:p>
          <a:p>
            <a:pPr eaLnBrk="1" hangingPunct="1">
              <a:lnSpc>
                <a:spcPct val="80000"/>
              </a:lnSpc>
            </a:pPr>
            <a:r>
              <a:rPr lang="en-GB" sz="800" smtClean="0"/>
              <a:t>       (2)	By the symbolism of the Queen% Chamber, that the "Jewish" </a:t>
            </a:r>
            <a:r>
              <a:rPr lang="en-GB" sz="800" u="sng" smtClean="0"/>
              <a:t>diversion</a:t>
            </a:r>
            <a:r>
              <a:rPr lang="en-GB" sz="800" smtClean="0"/>
              <a:t> or "rounding‑up" extends from January 18th, 1918 to September 16th, 1936 ‑‑ beginning at January 18th, 1918, upon the date at which the Bolshevists usurped power in Russia;</a:t>
            </a:r>
          </a:p>
          <a:p>
            <a:pPr eaLnBrk="1" hangingPunct="1">
              <a:lnSpc>
                <a:spcPct val="80000"/>
              </a:lnSpc>
            </a:pPr>
            <a:r>
              <a:rPr lang="en-GB" sz="800" smtClean="0"/>
              <a:t>       (3) By the symbolism of the Queen's Chamber and by that of the King's Chamber, that the "Jewish" </a:t>
            </a:r>
            <a:r>
              <a:rPr lang="en-GB" sz="800" u="sng" smtClean="0"/>
              <a:t>rounding‑up</a:t>
            </a:r>
            <a:r>
              <a:rPr lang="en-GB" sz="800" smtClean="0"/>
              <a:t>, ‑ ending at September 16th. 1936, when the 70th Jubilee period began the year of release from usury and all servitude, ‑ finished the twilight of one age to enter the dawn of the next age, the age of the ascension of "Jacob" through tribulation to become "Israel"; and</a:t>
            </a:r>
          </a:p>
          <a:p>
            <a:pPr eaLnBrk="1" hangingPunct="1">
              <a:lnSpc>
                <a:spcPct val="80000"/>
              </a:lnSpc>
            </a:pPr>
            <a:r>
              <a:rPr lang="en-GB" sz="800" smtClean="0"/>
              <a:t>       (4)	By the symbolism of the King's Chamber that the period during which "Jacob" (the "supplanter" of Esau) is to become, through "Jacob's trouble", truly Israel, "a prince with God".</a:t>
            </a:r>
          </a:p>
          <a:p>
            <a:pPr eaLnBrk="1" hangingPunct="1">
              <a:lnSpc>
                <a:spcPct val="80000"/>
              </a:lnSpc>
            </a:pPr>
            <a:r>
              <a:rPr lang="en-GB" sz="800" smtClean="0"/>
              <a:t>       For “……… Esau is the end of the world , and Jacob is the beginning of it that   followeth". The Pyramid therefore seems to portray the exact end of the age of the power of Esau in Jewry, In this connection kindly refer to say recent précis‑report of a typical lecture, foot of page 5, and top of page 6 of my communication of 18th Instant;	and also to MY article for </a:t>
            </a:r>
            <a:r>
              <a:rPr lang="en-GB" sz="800" u="sng" smtClean="0"/>
              <a:t>The National Message</a:t>
            </a:r>
            <a:r>
              <a:rPr lang="en-GB" sz="800" smtClean="0"/>
              <a:t>, “The Feet of the Image of Daniel II", typescript foot of page 4. </a:t>
            </a:r>
          </a:p>
          <a:p>
            <a:pPr eaLnBrk="1" hangingPunct="1">
              <a:lnSpc>
                <a:spcPct val="80000"/>
              </a:lnSpc>
            </a:pPr>
            <a:r>
              <a:rPr lang="en-GB" sz="800" smtClean="0"/>
              <a:t>The latter article was written at your request per Mr. Grant for further information on the background, of the collapse of France.</a:t>
            </a:r>
          </a:p>
          <a:p>
            <a:pPr eaLnBrk="1" hangingPunct="1">
              <a:lnSpc>
                <a:spcPct val="80000"/>
              </a:lnSpc>
            </a:pPr>
            <a:r>
              <a:rPr lang="en-GB" sz="800" smtClean="0"/>
              <a:t>	The Pyramid indications, as outlined above, were first developed in </a:t>
            </a:r>
            <a:r>
              <a:rPr lang="en-GB" sz="800" u="sng" smtClean="0"/>
              <a:t>Pyramid Prophecy</a:t>
            </a:r>
            <a:r>
              <a:rPr lang="en-GB" sz="800" b="1" u="sng" smtClean="0"/>
              <a:t> </a:t>
            </a:r>
            <a:r>
              <a:rPr lang="en-GB" sz="800" u="sng" smtClean="0"/>
              <a:t>and Current Events</a:t>
            </a:r>
            <a:r>
              <a:rPr lang="en-GB" sz="800" smtClean="0"/>
              <a:t> (July 1925). The Pyramid’s </a:t>
            </a:r>
            <a:r>
              <a:rPr lang="en-GB" sz="800" u="sng" smtClean="0"/>
              <a:t>Index Datings</a:t>
            </a:r>
            <a:r>
              <a:rPr lang="en-GB" sz="800" smtClean="0"/>
              <a:t>, as I termed them, </a:t>
            </a:r>
          </a:p>
          <a:p>
            <a:pPr eaLnBrk="1" hangingPunct="1">
              <a:lnSpc>
                <a:spcPct val="80000"/>
              </a:lnSpc>
            </a:pPr>
            <a:r>
              <a:rPr lang="en-GB" sz="800" smtClean="0"/>
              <a:t>Were shown to reveal the undermining influence of international finance an operating through France. The self‑planned destiny of the Jews was also dealt with from the standpoint, of pyramid symbolism as being related.</a:t>
            </a:r>
          </a:p>
          <a:p>
            <a:pPr eaLnBrk="1" hangingPunct="1">
              <a:lnSpc>
                <a:spcPct val="80000"/>
              </a:lnSpc>
            </a:pPr>
            <a:r>
              <a:rPr lang="en-GB" sz="800" smtClean="0"/>
              <a:t>           Until then (July 1925) my work had </a:t>
            </a:r>
            <a:r>
              <a:rPr lang="en-GB" sz="800" u="sng" smtClean="0"/>
              <a:t>appeared to be</a:t>
            </a:r>
            <a:r>
              <a:rPr lang="en-GB" sz="800" smtClean="0"/>
              <a:t> entirely favourable to the restoration of the Jews to Palestine, and from autumn 1924 to l925, </a:t>
            </a:r>
            <a:r>
              <a:rPr lang="en-GB" sz="800" u="sng" smtClean="0"/>
              <a:t>The Great Pyramid: Its Divine Message</a:t>
            </a:r>
            <a:r>
              <a:rPr lang="en-GB" sz="800" smtClean="0"/>
              <a:t> had been enthusiastically discussed in </a:t>
            </a:r>
            <a:r>
              <a:rPr lang="en-GB" sz="800" u="sng" smtClean="0"/>
              <a:t>League of Nations</a:t>
            </a:r>
            <a:r>
              <a:rPr lang="en-GB" sz="800" smtClean="0"/>
              <a:t> circles at Geneva, and an eminent journalist representing a powerful ring of newspapers had applied to my publishers for a copy of the work to review it In all the journals of the rings. Then came </a:t>
            </a:r>
            <a:r>
              <a:rPr lang="en-GB" sz="800" u="sng" smtClean="0"/>
              <a:t>Pyramid Prophecy and Current Events</a:t>
            </a:r>
            <a:r>
              <a:rPr lang="en-GB" sz="800" smtClean="0"/>
              <a:t>, (July 1925) and all "international enthusiasm” ceased, and no more was heard of the promised series of reviews. Two or three years later I</a:t>
            </a:r>
            <a:r>
              <a:rPr lang="en-GB" sz="800" b="1" smtClean="0"/>
              <a:t> </a:t>
            </a:r>
            <a:r>
              <a:rPr lang="en-GB" sz="800" smtClean="0"/>
              <a:t>met another eminent journalist in the same ring referred to. He told me he had long wished to meat me to tell me something privately. He informed me that he had approached his principals and had asked them why they did not take up the popularisation of my works. They replied that they dared not do so because of the powerful opposition from certain international financial elements. I will pass on privately to you the names of the two eminent journalists should you wish to know them.</a:t>
            </a:r>
          </a:p>
          <a:p>
            <a:pPr eaLnBrk="1" hangingPunct="1">
              <a:lnSpc>
                <a:spcPct val="80000"/>
              </a:lnSpc>
            </a:pPr>
            <a:r>
              <a:rPr lang="en-GB" sz="800" smtClean="0"/>
              <a:t>           The Pyramid's prophecy indicates ‑ both by the Queen's Chamber symbolism ending and by the King's Chamber symbolism beginning on the some date -- that September 18th, 1936 is the date for the coming into operation of the Divine Edict for the winding‑up of the affairs of international finance in preparation for the coming new age. This therefore is the beginning of the Divine Assessment preparatory to Jacob's Trouble and then</a:t>
            </a:r>
            <a:r>
              <a:rPr lang="en-GB" sz="800" b="1" smtClean="0"/>
              <a:t> </a:t>
            </a:r>
            <a:r>
              <a:rPr lang="en-GB" sz="800" smtClean="0"/>
              <a:t>the full Judgment of the Nations. The date began the Jubilee year of release from usury and all servitude as I have pointed out in </a:t>
            </a:r>
            <a:r>
              <a:rPr lang="en-GB" sz="800" u="sng" smtClean="0"/>
              <a:t>The Judgment of the Nations, </a:t>
            </a:r>
            <a:r>
              <a:rPr lang="en-GB" sz="800" smtClean="0"/>
              <a:t>and the actual date from which release was to take effect was 10th Tisri the feast of Atonement (or Expiation, which word the Jews prefer). The latter date fell on September 26th, 1936, when in an effort to save the franc, the Tripartite Monetary Agreement was signed between Britain, the U.S.A. and France. This indicated</a:t>
            </a:r>
            <a:r>
              <a:rPr lang="en-GB" sz="800" b="1" smtClean="0"/>
              <a:t> </a:t>
            </a:r>
            <a:r>
              <a:rPr lang="en-GB" sz="800" smtClean="0"/>
              <a:t>the end of the attack, projected through French policy, by International Finance upon the financial basis of the economic world order of the British Empire and the U.S.A., an attack which began upon May 30th, 19280 as I have proved from French admissions and Toynbeel's diagnosis. Surely the disaster which is to overtake Edom at the Restoration of Israel will be as a consequence of the poison injected into world affairs by the False Prophet in Edomite Jewry. Here please refer to </a:t>
            </a:r>
            <a:r>
              <a:rPr lang="en-GB" sz="800" u="sng" smtClean="0"/>
              <a:t>The Domination of Babylon</a:t>
            </a:r>
            <a:r>
              <a:rPr lang="en-GB" sz="800" smtClean="0"/>
              <a:t> pagan 34 and 35.</a:t>
            </a:r>
          </a:p>
          <a:p>
            <a:pPr eaLnBrk="1" hangingPunct="1">
              <a:lnSpc>
                <a:spcPct val="80000"/>
              </a:lnSpc>
            </a:pPr>
            <a:r>
              <a:rPr lang="en-GB" sz="800" smtClean="0"/>
              <a:t>	But it will be said; Esau shall live by‑the sword. Well has not international Finance in Jewry lived by the sword, by stimulating the competition in armaments and, by the manipulation of the world’s markets and exchanges, setting nation against nation? 	And </a:t>
            </a:r>
          </a:p>
          <a:p>
            <a:pPr eaLnBrk="1" hangingPunct="1">
              <a:lnSpc>
                <a:spcPct val="80000"/>
              </a:lnSpc>
            </a:pPr>
            <a:r>
              <a:rPr lang="en-GB" sz="800" smtClean="0"/>
              <a:t>the whole of Jewry has partaken of the stigma acquired by those who have thus operated from within Jewry.</a:t>
            </a:r>
          </a:p>
          <a:p>
            <a:pPr eaLnBrk="1" hangingPunct="1">
              <a:lnSpc>
                <a:spcPct val="80000"/>
              </a:lnSpc>
            </a:pPr>
            <a:r>
              <a:rPr lang="en-GB" sz="800" smtClean="0"/>
              <a:t>          So of Edom it is said in Obadiah's prophecy:</a:t>
            </a:r>
          </a:p>
          <a:p>
            <a:pPr eaLnBrk="1" hangingPunct="1">
              <a:lnSpc>
                <a:spcPct val="80000"/>
              </a:lnSpc>
            </a:pPr>
            <a:r>
              <a:rPr lang="en-GB" sz="800" smtClean="0"/>
              <a:t>               "Behold I have made thee small among the nations: thou art greatly despised".</a:t>
            </a:r>
          </a:p>
          <a:p>
            <a:pPr eaLnBrk="1" hangingPunct="1">
              <a:lnSpc>
                <a:spcPct val="80000"/>
              </a:lnSpc>
            </a:pPr>
            <a:r>
              <a:rPr lang="en-GB" sz="800" smtClean="0"/>
              <a:t>               "All the men of thy confederacy have driven thee out, over to the border".</a:t>
            </a:r>
          </a:p>
          <a:p>
            <a:pPr eaLnBrk="1" hangingPunct="1">
              <a:lnSpc>
                <a:spcPct val="80000"/>
              </a:lnSpc>
            </a:pPr>
            <a:r>
              <a:rPr lang="en-GB" sz="800" smtClean="0"/>
              <a:t>               "Shall I not in that day, saith the Lord, destroy the </a:t>
            </a:r>
            <a:r>
              <a:rPr lang="en-GB" sz="800" u="sng" smtClean="0"/>
              <a:t>wise</a:t>
            </a:r>
            <a:r>
              <a:rPr lang="en-GB" sz="800" smtClean="0"/>
              <a:t> men out of Edom, and </a:t>
            </a:r>
            <a:r>
              <a:rPr lang="en-GB" sz="800" u="sng" smtClean="0"/>
              <a:t>understanding</a:t>
            </a:r>
            <a:r>
              <a:rPr lang="en-GB" sz="800" smtClean="0"/>
              <a:t> out of the Mount of Esau?". (For </a:t>
            </a:r>
            <a:r>
              <a:rPr lang="en-GB" sz="800" u="sng" smtClean="0"/>
              <a:t>wise</a:t>
            </a:r>
            <a:r>
              <a:rPr lang="en-GB" sz="800" smtClean="0"/>
              <a:t> and </a:t>
            </a:r>
            <a:r>
              <a:rPr lang="en-GB" sz="800" u="sng" smtClean="0"/>
              <a:t>understanding</a:t>
            </a:r>
            <a:r>
              <a:rPr lang="en-GB" sz="800" smtClean="0"/>
              <a:t> Moffatt gives astute and </a:t>
            </a:r>
            <a:r>
              <a:rPr lang="en-GB" sz="800" u="sng" smtClean="0"/>
              <a:t>shrewd men.</a:t>
            </a:r>
            <a:endParaRPr lang="en-GB" sz="800" smtClean="0"/>
          </a:p>
          <a:p>
            <a:pPr eaLnBrk="1" hangingPunct="1">
              <a:lnSpc>
                <a:spcPct val="80000"/>
              </a:lnSpc>
            </a:pPr>
            <a:r>
              <a:rPr lang="en-GB" sz="800" smtClean="0"/>
              <a:t>	"For the day of the Lord In near upon all the nations; as thou hast done, it  shall be done unto thee: tby dealing shall return upon thine own head". Yet  as God has sifted Israel out of the nations so can God sift Esau out of Jewry.</a:t>
            </a:r>
          </a:p>
          <a:p>
            <a:pPr eaLnBrk="1" hangingPunct="1">
              <a:lnSpc>
                <a:spcPct val="80000"/>
              </a:lnSpc>
            </a:pPr>
            <a:r>
              <a:rPr lang="en-GB" sz="800" smtClean="0"/>
              <a:t>           With all this at the back of my mind, can you realise the restraint I have had to exercise in all my interpretations when dealing with the question of the Jews. Understanding that there must be Jews of Israel, Edomite Jews, and Edomites all being shaken through the sieve, I had to be cautious to avoid any semblance of bias against the Jews as such. Any bias that personal contacts may have given me was counterbalanced by the knowledge of the persecutions that the Jews had suffered through history, and by the remembrance of our Lord's words on the Cross ‑</a:t>
            </a:r>
          </a:p>
          <a:p>
            <a:pPr eaLnBrk="1" hangingPunct="1">
              <a:lnSpc>
                <a:spcPct val="80000"/>
              </a:lnSpc>
            </a:pPr>
            <a:r>
              <a:rPr lang="en-GB" sz="800" smtClean="0"/>
              <a:t>           "Father forgive them, for they know what they do".</a:t>
            </a:r>
          </a:p>
          <a:p>
            <a:pPr eaLnBrk="1" hangingPunct="1">
              <a:lnSpc>
                <a:spcPct val="80000"/>
              </a:lnSpc>
            </a:pPr>
            <a:r>
              <a:rPr lang="en-GB" sz="800" smtClean="0"/>
              <a:t>Indeed so much did I make of this other side of the question in </a:t>
            </a:r>
            <a:r>
              <a:rPr lang="en-GB" sz="800" u="sng" smtClean="0"/>
              <a:t>Pyramid Prophecy and Current Events</a:t>
            </a:r>
            <a:r>
              <a:rPr lang="en-GB" sz="800" smtClean="0"/>
              <a:t> in 19250 that I was accused in many B.‑I. circles (rotating around General Blakeney) of being pro­ Jewish.</a:t>
            </a:r>
          </a:p>
          <a:p>
            <a:pPr eaLnBrk="1" hangingPunct="1">
              <a:lnSpc>
                <a:spcPct val="80000"/>
              </a:lnSpc>
            </a:pPr>
            <a:r>
              <a:rPr lang="en-GB" sz="800" smtClean="0"/>
              <a:t>      Going further back, to 1922, 1 took the lead, as President of the Leeds B.‑I.Association, in opposing</a:t>
            </a:r>
            <a:r>
              <a:rPr lang="en-GB" sz="800" b="1" smtClean="0"/>
              <a:t> </a:t>
            </a:r>
            <a:r>
              <a:rPr lang="en-GB" sz="800" smtClean="0"/>
              <a:t>what many of us deemed to be, in 1922, the Anti‑Jewish views of Dr. Pascoe Goard and, in particular, Merton Smith.</a:t>
            </a:r>
          </a:p>
          <a:p>
            <a:pPr eaLnBrk="1" hangingPunct="1">
              <a:lnSpc>
                <a:spcPct val="80000"/>
              </a:lnSpc>
            </a:pPr>
            <a:r>
              <a:rPr lang="en-GB" sz="800" smtClean="0"/>
              <a:t>I cannot therefore now be accused of being anti‑Jewish and therefore, by implication, pro­-Fascist. As I have said in beginning, I have no bias. It is simply the logical interpretation of the prophecies which hat dictated my writing you now. And there I leave the matter.</a:t>
            </a:r>
          </a:p>
          <a:p>
            <a:pPr eaLnBrk="1" hangingPunct="1">
              <a:lnSpc>
                <a:spcPct val="80000"/>
              </a:lnSpc>
            </a:pPr>
            <a:r>
              <a:rPr lang="en-GB" sz="800" smtClean="0"/>
              <a:t>      Here, however, I must express what I have longed to do for some years, which, indeed, I have done extemporary from the platform - namely to say how much I appreciate your editorials and your "Week by Week" articles. How you can accommodate your long view of history </a:t>
            </a:r>
            <a:r>
              <a:rPr lang="en-GB" sz="800" u="sng" smtClean="0"/>
              <a:t>ahead</a:t>
            </a:r>
            <a:r>
              <a:rPr lang="en-GB" sz="800" smtClean="0"/>
              <a:t> with the short view requirements of the majority without landing yourself into major errors of interpretation in regard to prophecy is something which has always astonished me. May I, for my own satisfaction. portray you as -</a:t>
            </a:r>
            <a:endParaRPr lang="en-GB" sz="800" u="sng" smtClean="0"/>
          </a:p>
          <a:p>
            <a:pPr eaLnBrk="1" hangingPunct="1">
              <a:lnSpc>
                <a:spcPct val="80000"/>
              </a:lnSpc>
            </a:pPr>
            <a:r>
              <a:rPr lang="en-GB" sz="800" u="sng" smtClean="0"/>
              <a:t>      a statesman‑journalist who employs the "news‑value* of the moment to carry us forward in successive and progressive stages towards the goal which we are all vaguely seeking  - namely, understanding of the full meaning of the destiny of Israel‑Britain in the coming Commonwealth of all English­speaking peoples.</a:t>
            </a:r>
            <a:endParaRPr lang="en-GB" sz="800" smtClean="0"/>
          </a:p>
          <a:p>
            <a:pPr eaLnBrk="1" hangingPunct="1">
              <a:lnSpc>
                <a:spcPct val="80000"/>
              </a:lnSpc>
            </a:pPr>
            <a:r>
              <a:rPr lang="en-GB" sz="800" smtClean="0"/>
              <a:t>                                      With kindest regards,</a:t>
            </a:r>
          </a:p>
          <a:p>
            <a:pPr eaLnBrk="1" hangingPunct="1">
              <a:lnSpc>
                <a:spcPct val="80000"/>
              </a:lnSpc>
            </a:pPr>
            <a:r>
              <a:rPr lang="en-GB" sz="800" smtClean="0"/>
              <a:t>	Yours sincerely.</a:t>
            </a:r>
          </a:p>
          <a:p>
            <a:pPr eaLnBrk="1" hangingPunct="1">
              <a:lnSpc>
                <a:spcPct val="80000"/>
              </a:lnSpc>
            </a:pPr>
            <a:r>
              <a:rPr lang="en-GB" sz="800" smtClean="0"/>
              <a:t>                                           David Davidson</a:t>
            </a:r>
          </a:p>
        </p:txBody>
      </p:sp>
    </p:spTree>
    <p:extLst>
      <p:ext uri="{BB962C8B-B14F-4D97-AF65-F5344CB8AC3E}">
        <p14:creationId xmlns:p14="http://schemas.microsoft.com/office/powerpoint/2010/main" val="2341725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1EC8FFCA-C833-472D-96CF-5835F34AB239}" type="slidenum">
              <a:rPr lang="en-GB" smtClean="0"/>
              <a:pPr/>
              <a:t>28</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lnSpc>
                <a:spcPct val="80000"/>
              </a:lnSpc>
            </a:pPr>
            <a:r>
              <a:rPr lang="en-GB" sz="800" smtClean="0"/>
              <a:t>Stough Papers – Letter from David Davidson                                                                                                                      </a:t>
            </a:r>
            <a:r>
              <a:rPr lang="en-GB" sz="800" b="1" smtClean="0"/>
              <a:t>4006</a:t>
            </a:r>
            <a:r>
              <a:rPr lang="en-GB" sz="800" smtClean="0"/>
              <a:t>                                                                                                                                                                                                                                                                                                                                                                                 </a:t>
            </a:r>
          </a:p>
          <a:p>
            <a:pPr eaLnBrk="1" hangingPunct="1">
              <a:lnSpc>
                <a:spcPct val="80000"/>
              </a:lnSpc>
            </a:pPr>
            <a:r>
              <a:rPr lang="en-GB" sz="800" smtClean="0"/>
              <a:t>A, R, Heaver, Esq.,                                                  4,Buckingham Gate                         </a:t>
            </a:r>
          </a:p>
          <a:p>
            <a:pPr eaLnBrk="1" hangingPunct="1">
              <a:lnSpc>
                <a:spcPct val="80000"/>
              </a:lnSpc>
            </a:pPr>
            <a:r>
              <a:rPr lang="en-GB" sz="800" smtClean="0"/>
              <a:t>6, Buckingham Gate,                                                     London S.W.1.</a:t>
            </a:r>
          </a:p>
          <a:p>
            <a:pPr eaLnBrk="1" hangingPunct="1">
              <a:lnSpc>
                <a:spcPct val="80000"/>
              </a:lnSpc>
            </a:pPr>
            <a:r>
              <a:rPr lang="en-GB" sz="800" smtClean="0"/>
              <a:t>London, S.W.1.</a:t>
            </a:r>
          </a:p>
          <a:p>
            <a:pPr eaLnBrk="1" hangingPunct="1">
              <a:lnSpc>
                <a:spcPct val="80000"/>
              </a:lnSpc>
            </a:pPr>
            <a:r>
              <a:rPr lang="en-GB" sz="800" smtClean="0"/>
              <a:t>                                                   24th February, 1941.</a:t>
            </a:r>
          </a:p>
          <a:p>
            <a:pPr eaLnBrk="1" hangingPunct="1">
              <a:lnSpc>
                <a:spcPct val="80000"/>
              </a:lnSpc>
            </a:pPr>
            <a:r>
              <a:rPr lang="en-GB" sz="800" smtClean="0"/>
              <a:t>Dear A.R.H.,</a:t>
            </a:r>
            <a:endParaRPr lang="en-GB" sz="800" b="1" smtClean="0"/>
          </a:p>
          <a:p>
            <a:pPr eaLnBrk="1" hangingPunct="1">
              <a:lnSpc>
                <a:spcPct val="80000"/>
              </a:lnSpc>
            </a:pPr>
            <a:r>
              <a:rPr lang="en-GB" sz="800" b="1" smtClean="0"/>
              <a:t>                           </a:t>
            </a:r>
            <a:r>
              <a:rPr lang="en-GB" sz="800" b="1" u="sng" smtClean="0"/>
              <a:t>Is Edom Turkey ? If not, who is ?</a:t>
            </a:r>
            <a:endParaRPr lang="en-GB" sz="800" smtClean="0"/>
          </a:p>
          <a:p>
            <a:pPr eaLnBrk="1" hangingPunct="1">
              <a:lnSpc>
                <a:spcPct val="80000"/>
              </a:lnSpc>
            </a:pPr>
            <a:r>
              <a:rPr lang="en-GB" sz="800" smtClean="0"/>
              <a:t>     I think you have always conceded that my mind operates along logical channels and that I can break away from those channels to explore unknown territory by empirical methods. In this case I propose to explore territory which, I am inclined to believe, may have been wrongly mapped, and I therefore have to follow ‑ or deviate from ‑ the channels of thought of others. I have no bias In the matter, to what I may have to say can be left open for discussion by others within our movement. But let us be logical:</a:t>
            </a:r>
          </a:p>
          <a:p>
            <a:pPr eaLnBrk="1" hangingPunct="1">
              <a:lnSpc>
                <a:spcPct val="80000"/>
              </a:lnSpc>
            </a:pPr>
            <a:r>
              <a:rPr lang="en-GB" sz="800" smtClean="0"/>
              <a:t>     It has been my opinion for thirty‑nine years, ever mince I accepted the general tenets of British­-Israel Truth,</a:t>
            </a:r>
          </a:p>
          <a:p>
            <a:pPr eaLnBrk="1" hangingPunct="1">
              <a:lnSpc>
                <a:spcPct val="80000"/>
              </a:lnSpc>
            </a:pPr>
            <a:r>
              <a:rPr lang="en-GB" sz="800" smtClean="0"/>
              <a:t>     (1) That it has been definitely proved that Britain is Israel; and</a:t>
            </a:r>
          </a:p>
          <a:p>
            <a:pPr eaLnBrk="1" hangingPunct="1">
              <a:lnSpc>
                <a:spcPct val="80000"/>
              </a:lnSpc>
            </a:pPr>
            <a:r>
              <a:rPr lang="en-GB" sz="800" smtClean="0"/>
              <a:t>     (2)  That it has never been definitely proved ‑ or oven provisionally or           tentatively shown to be a feasible theory ‑ that Turkey is Edom.</a:t>
            </a:r>
          </a:p>
          <a:p>
            <a:pPr eaLnBrk="1" hangingPunct="1">
              <a:lnSpc>
                <a:spcPct val="80000"/>
              </a:lnSpc>
            </a:pPr>
            <a:r>
              <a:rPr lang="en-GB" sz="800" smtClean="0"/>
              <a:t>     My reason for writing you is that I believe we are liable shortly to make some very serious mistakes in the interpretation of prophecy if Turkey is not Edom. If the Turks are not Edomites, we would be in a better position as interpreters if we could identify the race which is in the place of Edom in current times.</a:t>
            </a:r>
          </a:p>
          <a:p>
            <a:pPr eaLnBrk="1" hangingPunct="1">
              <a:lnSpc>
                <a:spcPct val="80000"/>
              </a:lnSpc>
            </a:pPr>
            <a:r>
              <a:rPr lang="en-GB" sz="800" smtClean="0"/>
              <a:t>     Now what are the grounds upon which Turkey is identified with Edom?</a:t>
            </a:r>
          </a:p>
          <a:p>
            <a:pPr eaLnBrk="1" hangingPunct="1">
              <a:lnSpc>
                <a:spcPct val="80000"/>
              </a:lnSpc>
            </a:pPr>
            <a:r>
              <a:rPr lang="en-GB" sz="800" smtClean="0"/>
              <a:t>    I follow H. Herbert Pain's book, Englishmen Israelites: Turks Edomites(1896).	In the </a:t>
            </a:r>
          </a:p>
          <a:p>
            <a:pPr eaLnBrk="1" hangingPunct="1">
              <a:lnSpc>
                <a:spcPct val="80000"/>
              </a:lnSpc>
            </a:pPr>
            <a:r>
              <a:rPr lang="en-GB" sz="800" smtClean="0"/>
              <a:t>light of what we know to‑day this makes out a very strong case for Britain being Israel, but, at the same time, and in the light of the same knowledge, makes out a very poor cams for Turkey being Edom.</a:t>
            </a:r>
          </a:p>
          <a:p>
            <a:pPr eaLnBrk="1" hangingPunct="1">
              <a:lnSpc>
                <a:spcPct val="80000"/>
              </a:lnSpc>
            </a:pPr>
            <a:r>
              <a:rPr lang="en-GB" sz="800" smtClean="0"/>
              <a:t>    Two of Esau's grandchildren were Teman and Omar. From this it is conjectured (Pain, page 106), that Teman in the name Othman or Ottoman, and therefore that Otbman (born in 1258 A.D.), and Omar ( who built the Mosque at Jerusalem around 639.A.D.) were Edomites A previous Othman, however, succeeded the latter Omar as Caliph in 644 A.D., and neither rulers, were Turks, a race not yet in contact with the Early Caliphs.</a:t>
            </a:r>
          </a:p>
          <a:p>
            <a:pPr eaLnBrk="1" hangingPunct="1">
              <a:lnSpc>
                <a:spcPct val="80000"/>
              </a:lnSpc>
            </a:pPr>
            <a:r>
              <a:rPr lang="en-GB" sz="800" smtClean="0"/>
              <a:t>          It is easy to understand how the ancient Edomite names Teman and Omar could persist in Arabia as Othman and Omar, but not no easy to see how either name could be brought into Asia Minor from Khorasan by the 400 Turkish followers of Ertoghrul (the father at the founder of the Ottoman Dynasty) in the middle of the 13th century. An a matter of fact the name Othman ‑ but significantly pronounced Osman by the Turks ‑ was given to the son of Ertoghrul, born in Asia Minor,, after the Turks had settled there. From him, the first Otbman of the Ottoman Dynasty, the Ottoman or Osmanii</a:t>
            </a:r>
            <a:r>
              <a:rPr lang="en-GB" sz="800" b="1" smtClean="0"/>
              <a:t> </a:t>
            </a:r>
            <a:r>
              <a:rPr lang="en-GB" sz="800" smtClean="0"/>
              <a:t>Turks derive their name.</a:t>
            </a:r>
          </a:p>
          <a:p>
            <a:pPr eaLnBrk="1" hangingPunct="1">
              <a:lnSpc>
                <a:spcPct val="80000"/>
              </a:lnSpc>
            </a:pPr>
            <a:r>
              <a:rPr lang="en-GB" sz="800" smtClean="0"/>
              <a:t> </a:t>
            </a:r>
          </a:p>
          <a:p>
            <a:pPr eaLnBrk="1" hangingPunct="1">
              <a:lnSpc>
                <a:spcPct val="80000"/>
              </a:lnSpc>
            </a:pPr>
            <a:r>
              <a:rPr lang="en-GB" sz="800" smtClean="0"/>
              <a:t>          The intrusion of the Turks under Ertoghrul was due to their displacement from Western Asia Asia by the invading Mongol hordes of Ghengiz Khan. The Turkish language is neither Semitic Aryan in either origin or form both of which are purely Asiatic. At the time of the Caliph Omar ( A.D. 634 ‑ 644) the Turks had no contact with the Middle East.</a:t>
            </a:r>
          </a:p>
          <a:p>
            <a:pPr eaLnBrk="1" hangingPunct="1">
              <a:lnSpc>
                <a:spcPct val="80000"/>
              </a:lnSpc>
            </a:pPr>
            <a:r>
              <a:rPr lang="en-GB" sz="800" smtClean="0"/>
              <a:t>          Of Esau, in Gen. xxvii, 40, it in said, "By the sword thou shalt live". This, </a:t>
            </a:r>
          </a:p>
          <a:p>
            <a:pPr eaLnBrk="1" hangingPunct="1">
              <a:lnSpc>
                <a:spcPct val="80000"/>
              </a:lnSpc>
            </a:pPr>
            <a:r>
              <a:rPr lang="en-GB" sz="800" smtClean="0"/>
              <a:t>it is conjectured, identifies Turkey with Edom. But would not the same identification apply to all those of the sword of islam? Are therefore all those under the banner of Islam to be identified with Edom?</a:t>
            </a:r>
          </a:p>
          <a:p>
            <a:pPr eaLnBrk="1" hangingPunct="1">
              <a:lnSpc>
                <a:spcPct val="80000"/>
              </a:lnSpc>
            </a:pPr>
            <a:r>
              <a:rPr lang="en-GB" sz="800" smtClean="0"/>
              <a:t>          Pain (page </a:t>
            </a:r>
            <a:r>
              <a:rPr lang="en-GB" sz="800" u="sng" smtClean="0"/>
              <a:t>108) </a:t>
            </a:r>
            <a:r>
              <a:rPr lang="en-GB" sz="800" smtClean="0"/>
              <a:t>states that Ezekiel, (chap. xxxvi), foretelling the Restoration of the Chosen People, declares that at that time the people who are in possession of the land, is none other than Edom". Turkey is not now in possession of the land,	nor has the Chosen People yet been restored according to the tome of Ezekiel’s prophecy.	A Mandate to govern the land on behalf of a mixed populace of Ashkenazim	Jews and Arabs is not the promised Restoration.</a:t>
            </a:r>
          </a:p>
          <a:p>
            <a:pPr eaLnBrk="1" hangingPunct="1">
              <a:lnSpc>
                <a:spcPct val="80000"/>
              </a:lnSpc>
            </a:pPr>
            <a:r>
              <a:rPr lang="en-GB" sz="800" smtClean="0"/>
              <a:t>         Lest there be any doubt that the reference to Idumea (Edom) in Ezekiel xxxvi, 5, refers to the time of the Final Restoration of Israel, the prophecy of Obadiah verses 15 ‑ 21) makes it clear that, at that time, the house of Esau is in possession of the land, and, (obviously, as a consequence of some act of treachery, not specified and still unknown as to its nature) is utterly destroyed by the house of Jacob. You have recently referred to the "people terrible from their beginning" in re my own special favourite xviith chapter of Isaiah, and I agree with all you have said. To be terrible, according to</a:t>
            </a:r>
            <a:r>
              <a:rPr lang="en-GB" sz="800" i="1" smtClean="0"/>
              <a:t> </a:t>
            </a:r>
            <a:r>
              <a:rPr lang="en-GB" sz="800" smtClean="0"/>
              <a:t>the meaning which the prophet Isaiah intended to convey, is to be terrible with the righteousness which in over behind the "Weapons of God's indignation”. Even William Penn, the potential peacemaker had to act righteously as the terrible executioner which history proves: Even Jesus, in a parable without words, scourged the money‑changers from the Temple:</a:t>
            </a:r>
          </a:p>
          <a:p>
            <a:pPr eaLnBrk="1" hangingPunct="1">
              <a:lnSpc>
                <a:spcPct val="80000"/>
              </a:lnSpc>
            </a:pPr>
            <a:r>
              <a:rPr lang="en-GB" sz="800" smtClean="0"/>
              <a:t>        Consider, then, what enlightenment there is in the words of II Eadras vi, 7 and 9 -</a:t>
            </a:r>
          </a:p>
          <a:p>
            <a:pPr eaLnBrk="1" hangingPunct="1">
              <a:lnSpc>
                <a:spcPct val="80000"/>
              </a:lnSpc>
            </a:pPr>
            <a:r>
              <a:rPr lang="en-GB" sz="800" smtClean="0"/>
              <a:t>        “What shall be the parting asunder of the times ? or when shall be the and of the first, and the beginning of it that followeth”.</a:t>
            </a:r>
          </a:p>
          <a:p>
            <a:pPr eaLnBrk="1" hangingPunct="1">
              <a:lnSpc>
                <a:spcPct val="80000"/>
              </a:lnSpc>
            </a:pPr>
            <a:r>
              <a:rPr lang="en-GB" sz="800" smtClean="0"/>
              <a:t>         “…………Esau is the end of the world$ and Jacob is the beginning of it that followeth".</a:t>
            </a:r>
          </a:p>
          <a:p>
            <a:pPr eaLnBrk="1" hangingPunct="1">
              <a:lnSpc>
                <a:spcPct val="80000"/>
              </a:lnSpc>
            </a:pPr>
            <a:r>
              <a:rPr lang="en-GB" sz="800" smtClean="0"/>
              <a:t>         But to return to Pain’s book, I have to confess that in the light of the events of the 45 years which have elapsed since the book was published, I can find no identification marks ‑ other than those I have considered equating Turkey with Edom. If you read the book for yourself, I venture to say you will find none.</a:t>
            </a:r>
          </a:p>
          <a:p>
            <a:pPr eaLnBrk="1" hangingPunct="1">
              <a:lnSpc>
                <a:spcPct val="80000"/>
              </a:lnSpc>
            </a:pPr>
            <a:r>
              <a:rPr lang="en-GB" sz="800" smtClean="0"/>
              <a:t>         So let us now consider briefly as to what modern race may </a:t>
            </a:r>
            <a:r>
              <a:rPr lang="en-GB" sz="800" u="sng" smtClean="0"/>
              <a:t>reasonably or tentatively</a:t>
            </a:r>
            <a:r>
              <a:rPr lang="en-GB" sz="800" smtClean="0"/>
              <a:t> be identified with Edom.I emphasize </a:t>
            </a:r>
            <a:r>
              <a:rPr lang="en-GB" sz="800" u="sng" smtClean="0"/>
              <a:t>reasonably or tentatively. </a:t>
            </a:r>
            <a:r>
              <a:rPr lang="en-GB" sz="800" smtClean="0"/>
              <a:t>because the question will be decisively answered only at the time of the Restoration – which obviously, to most of us, must happen shortly.</a:t>
            </a:r>
          </a:p>
          <a:p>
            <a:pPr eaLnBrk="1" hangingPunct="1">
              <a:lnSpc>
                <a:spcPct val="80000"/>
              </a:lnSpc>
            </a:pPr>
            <a:r>
              <a:rPr lang="en-GB" sz="800" smtClean="0"/>
              <a:t>         Here I must refer you to </a:t>
            </a:r>
            <a:r>
              <a:rPr lang="en-GB" sz="800" u="sng" smtClean="0"/>
              <a:t>Antiquities, </a:t>
            </a:r>
            <a:r>
              <a:rPr lang="en-GB" sz="800" smtClean="0"/>
              <a:t>XIII, ix, 1, where Josephus says that the Idumeans, after adopting the Jewish religion in the second century B.C., became "hereafter no other than Jews”.</a:t>
            </a:r>
          </a:p>
          <a:p>
            <a:pPr eaLnBrk="1" hangingPunct="1">
              <a:lnSpc>
                <a:spcPct val="80000"/>
              </a:lnSpc>
            </a:pPr>
            <a:r>
              <a:rPr lang="en-GB" sz="800" smtClean="0"/>
              <a:t>         </a:t>
            </a:r>
            <a:r>
              <a:rPr lang="en-GB" sz="800" u="sng" smtClean="0"/>
              <a:t>Re</a:t>
            </a:r>
            <a:r>
              <a:rPr lang="en-GB" sz="800" smtClean="0"/>
              <a:t> this and other passages in Josephus </a:t>
            </a:r>
            <a:r>
              <a:rPr lang="en-GB" sz="800" u="sng" smtClean="0"/>
              <a:t>Antiquities </a:t>
            </a:r>
            <a:r>
              <a:rPr lang="en-GB" sz="800" smtClean="0"/>
              <a:t>and </a:t>
            </a:r>
            <a:r>
              <a:rPr lang="en-GB" sz="800" u="sng" smtClean="0"/>
              <a:t>Wars</a:t>
            </a:r>
            <a:r>
              <a:rPr lang="en-GB" sz="800" smtClean="0"/>
              <a:t>), the </a:t>
            </a:r>
            <a:r>
              <a:rPr lang="en-GB" sz="800" u="sng" smtClean="0"/>
              <a:t>Encyleopaidia </a:t>
            </a:r>
            <a:r>
              <a:rPr lang="en-GB" sz="800" smtClean="0"/>
              <a:t>Biblica, Vol.II col. 1187, states:-</a:t>
            </a:r>
          </a:p>
          <a:p>
            <a:pPr eaLnBrk="1" hangingPunct="1">
              <a:lnSpc>
                <a:spcPct val="80000"/>
              </a:lnSpc>
            </a:pPr>
            <a:r>
              <a:rPr lang="en-GB" sz="800" smtClean="0"/>
              <a:t>         "And yet many of the Jews, it would seem, must have had Edomite blood in their veins; for we may reasonably assume not only that the Edomites, after they had adopted Judaism, intermarried largely with their co‑religionists, but also that those Edomites, who survived the final catastrophe (A.D. 70), whether in the conditions of slaves or otherwise, were regarded as Jews both by themselves and by the outer world."</a:t>
            </a:r>
          </a:p>
          <a:p>
            <a:pPr eaLnBrk="1" hangingPunct="1">
              <a:lnSpc>
                <a:spcPct val="80000"/>
              </a:lnSpc>
            </a:pPr>
            <a:r>
              <a:rPr lang="en-GB" sz="800" smtClean="0"/>
              <a:t>Previously, in the same paragraph. It is stated </a:t>
            </a:r>
            <a:r>
              <a:rPr lang="en-GB" sz="800" u="sng" smtClean="0"/>
              <a:t>re </a:t>
            </a:r>
            <a:r>
              <a:rPr lang="en-GB" sz="800" smtClean="0"/>
              <a:t>the rebellion against Rome (A.D. 66 ‑ 70):­-</a:t>
            </a:r>
          </a:p>
          <a:p>
            <a:pPr eaLnBrk="1" hangingPunct="1">
              <a:lnSpc>
                <a:spcPct val="80000"/>
              </a:lnSpc>
            </a:pPr>
            <a:r>
              <a:rPr lang="en-GB" sz="800" smtClean="0"/>
              <a:t>"Considering themselves Jews in the fullest sense, the fierce and turbulent inhabitants of Idumea eagerly joined in the rebellion against the Romans, and played a prominent part both in the intestine struggles and in the heroic but altogether hopeless resistance to the enemy. Thus Edom was laid waste with fire and sword, and </a:t>
            </a:r>
            <a:r>
              <a:rPr lang="en-GB" sz="800" u="sng" smtClean="0"/>
              <a:t>the nation as such ceased to be".</a:t>
            </a:r>
            <a:endParaRPr lang="en-GB" sz="800" smtClean="0"/>
          </a:p>
          <a:p>
            <a:pPr eaLnBrk="1" hangingPunct="1">
              <a:lnSpc>
                <a:spcPct val="80000"/>
              </a:lnSpc>
            </a:pPr>
            <a:r>
              <a:rPr lang="en-GB" sz="800" smtClean="0"/>
              <a:t>      The only seed of </a:t>
            </a:r>
            <a:r>
              <a:rPr lang="en-GB" sz="800" u="sng" smtClean="0"/>
              <a:t>Edom </a:t>
            </a:r>
            <a:r>
              <a:rPr lang="en-GB" sz="800" smtClean="0"/>
              <a:t>then remaining, according to </a:t>
            </a:r>
            <a:r>
              <a:rPr lang="en-GB" sz="800" u="sng" smtClean="0"/>
              <a:t>The Encyclopaedia Biblica</a:t>
            </a:r>
            <a:r>
              <a:rPr lang="en-GB" sz="800" smtClean="0"/>
              <a:t> on the authority of the eye‑witness Josephus, is to be sought in modern Jewry.	What an ironical circumstance it will prove to be should Esau, claiming to be of Jacob in modern Jewry, be now seeking to claim the inheritance that was bartered for "a mess of pottage". For Edom must yet “cease to be” at the hands of the House of Jacob.</a:t>
            </a:r>
          </a:p>
          <a:p>
            <a:pPr eaLnBrk="1" hangingPunct="1">
              <a:lnSpc>
                <a:spcPct val="80000"/>
              </a:lnSpc>
            </a:pPr>
            <a:r>
              <a:rPr lang="en-GB" sz="800" smtClean="0"/>
              <a:t> </a:t>
            </a:r>
          </a:p>
          <a:p>
            <a:pPr eaLnBrk="1" hangingPunct="1">
              <a:lnSpc>
                <a:spcPct val="80000"/>
              </a:lnSpc>
            </a:pPr>
            <a:r>
              <a:rPr lang="en-GB" sz="800" smtClean="0"/>
              <a:t>      "Behold, I will make them of the synagogue of Satan, which say they are Jews, and are not, but do lie; behold, I will make them to come and worship before thy feet, and to know that I have loved thee".(Rev* iii, 9).</a:t>
            </a:r>
          </a:p>
          <a:p>
            <a:pPr eaLnBrk="1" hangingPunct="1">
              <a:lnSpc>
                <a:spcPct val="80000"/>
              </a:lnSpc>
            </a:pPr>
            <a:r>
              <a:rPr lang="en-GB" sz="800" smtClean="0"/>
              <a:t>       Here I would bring forward the witness of the Great Pyramid. The prophecy of the latter shows:-­</a:t>
            </a:r>
          </a:p>
          <a:p>
            <a:pPr eaLnBrk="1" hangingPunct="1">
              <a:lnSpc>
                <a:spcPct val="80000"/>
              </a:lnSpc>
            </a:pPr>
            <a:r>
              <a:rPr lang="en-GB" sz="800" smtClean="0"/>
              <a:t>       (1)	By the symbolism of the Queen's Chamber, that the "Jews" remain in the "womb of the Second Birth" from A.D. 30 to A.D. 1936, </a:t>
            </a:r>
            <a:r>
              <a:rPr lang="en-GB" sz="800" u="sng" smtClean="0"/>
              <a:t>refusing</a:t>
            </a:r>
            <a:r>
              <a:rPr lang="en-GB" sz="800" smtClean="0"/>
              <a:t> to be spiritually reborn;</a:t>
            </a:r>
          </a:p>
          <a:p>
            <a:pPr eaLnBrk="1" hangingPunct="1">
              <a:lnSpc>
                <a:spcPct val="80000"/>
              </a:lnSpc>
            </a:pPr>
            <a:r>
              <a:rPr lang="en-GB" sz="800" smtClean="0"/>
              <a:t>       (2)	By the symbolism of the Queen% Chamber, that the "Jewish" </a:t>
            </a:r>
            <a:r>
              <a:rPr lang="en-GB" sz="800" u="sng" smtClean="0"/>
              <a:t>diversion</a:t>
            </a:r>
            <a:r>
              <a:rPr lang="en-GB" sz="800" smtClean="0"/>
              <a:t> or "rounding‑up" extends from January 18th, 1918 to September 16th, 1936 ‑‑ beginning at January 18th, 1918, upon the date at which the Bolshevists usurped power in Russia;</a:t>
            </a:r>
          </a:p>
          <a:p>
            <a:pPr eaLnBrk="1" hangingPunct="1">
              <a:lnSpc>
                <a:spcPct val="80000"/>
              </a:lnSpc>
            </a:pPr>
            <a:r>
              <a:rPr lang="en-GB" sz="800" smtClean="0"/>
              <a:t>       (3) By the symbolism of the Queen's Chamber and by that of the King's Chamber, that the "Jewish" </a:t>
            </a:r>
            <a:r>
              <a:rPr lang="en-GB" sz="800" u="sng" smtClean="0"/>
              <a:t>rounding‑up</a:t>
            </a:r>
            <a:r>
              <a:rPr lang="en-GB" sz="800" smtClean="0"/>
              <a:t>, ‑ ending at September 16th. 1936, when the 70th Jubilee period began the year of release from usury and all servitude, ‑ finished the twilight of one age to enter the dawn of the next age, the age of the ascension of "Jacob" through tribulation to become "Israel"; and</a:t>
            </a:r>
          </a:p>
          <a:p>
            <a:pPr eaLnBrk="1" hangingPunct="1">
              <a:lnSpc>
                <a:spcPct val="80000"/>
              </a:lnSpc>
            </a:pPr>
            <a:r>
              <a:rPr lang="en-GB" sz="800" smtClean="0"/>
              <a:t>       (4)	By the symbolism of the King's Chamber that the period during which "Jacob" (the "supplanter" of Esau) is to become, through "Jacob's trouble", truly Israel, "a prince with God".</a:t>
            </a:r>
          </a:p>
          <a:p>
            <a:pPr eaLnBrk="1" hangingPunct="1">
              <a:lnSpc>
                <a:spcPct val="80000"/>
              </a:lnSpc>
            </a:pPr>
            <a:r>
              <a:rPr lang="en-GB" sz="800" smtClean="0"/>
              <a:t>       For “……… Esau is the end of the world , and Jacob is the beginning of it that   followeth". The Pyramid therefore seems to portray the exact end of the age of the power of Esau in Jewry, In this connection kindly refer to say recent précis‑report of a typical lecture, foot of page 5, and top of page 6 of my communication of 18th Instant;	and also to MY article for </a:t>
            </a:r>
            <a:r>
              <a:rPr lang="en-GB" sz="800" u="sng" smtClean="0"/>
              <a:t>The National Message</a:t>
            </a:r>
            <a:r>
              <a:rPr lang="en-GB" sz="800" smtClean="0"/>
              <a:t>, “The Feet of the Image of Daniel II", typescript foot of page 4. </a:t>
            </a:r>
          </a:p>
          <a:p>
            <a:pPr eaLnBrk="1" hangingPunct="1">
              <a:lnSpc>
                <a:spcPct val="80000"/>
              </a:lnSpc>
            </a:pPr>
            <a:r>
              <a:rPr lang="en-GB" sz="800" smtClean="0"/>
              <a:t>The latter article was written at your request per Mr. Grant for further information on the background, of the collapse of France.</a:t>
            </a:r>
          </a:p>
          <a:p>
            <a:pPr eaLnBrk="1" hangingPunct="1">
              <a:lnSpc>
                <a:spcPct val="80000"/>
              </a:lnSpc>
            </a:pPr>
            <a:r>
              <a:rPr lang="en-GB" sz="800" smtClean="0"/>
              <a:t>	The Pyramid indications, as outlined above, were first developed in </a:t>
            </a:r>
            <a:r>
              <a:rPr lang="en-GB" sz="800" u="sng" smtClean="0"/>
              <a:t>Pyramid Prophecy</a:t>
            </a:r>
            <a:r>
              <a:rPr lang="en-GB" sz="800" b="1" u="sng" smtClean="0"/>
              <a:t> </a:t>
            </a:r>
            <a:r>
              <a:rPr lang="en-GB" sz="800" u="sng" smtClean="0"/>
              <a:t>and Current Events</a:t>
            </a:r>
            <a:r>
              <a:rPr lang="en-GB" sz="800" smtClean="0"/>
              <a:t> (July 1925). The Pyramid’s </a:t>
            </a:r>
            <a:r>
              <a:rPr lang="en-GB" sz="800" u="sng" smtClean="0"/>
              <a:t>Index Datings</a:t>
            </a:r>
            <a:r>
              <a:rPr lang="en-GB" sz="800" smtClean="0"/>
              <a:t>, as I termed them, </a:t>
            </a:r>
          </a:p>
          <a:p>
            <a:pPr eaLnBrk="1" hangingPunct="1">
              <a:lnSpc>
                <a:spcPct val="80000"/>
              </a:lnSpc>
            </a:pPr>
            <a:r>
              <a:rPr lang="en-GB" sz="800" smtClean="0"/>
              <a:t>Were shown to reveal the undermining influence of international finance an operating through France. The self‑planned destiny of the Jews was also dealt with from the standpoint, of pyramid symbolism as being related.</a:t>
            </a:r>
          </a:p>
          <a:p>
            <a:pPr eaLnBrk="1" hangingPunct="1">
              <a:lnSpc>
                <a:spcPct val="80000"/>
              </a:lnSpc>
            </a:pPr>
            <a:r>
              <a:rPr lang="en-GB" sz="800" smtClean="0"/>
              <a:t>           Until then (July 1925) my work had </a:t>
            </a:r>
            <a:r>
              <a:rPr lang="en-GB" sz="800" u="sng" smtClean="0"/>
              <a:t>appeared to be</a:t>
            </a:r>
            <a:r>
              <a:rPr lang="en-GB" sz="800" smtClean="0"/>
              <a:t> entirely favourable to the restoration of the Jews to Palestine, and from autumn 1924 to l925, </a:t>
            </a:r>
            <a:r>
              <a:rPr lang="en-GB" sz="800" u="sng" smtClean="0"/>
              <a:t>The Great Pyramid: Its Divine Message</a:t>
            </a:r>
            <a:r>
              <a:rPr lang="en-GB" sz="800" smtClean="0"/>
              <a:t> had been enthusiastically discussed in </a:t>
            </a:r>
            <a:r>
              <a:rPr lang="en-GB" sz="800" u="sng" smtClean="0"/>
              <a:t>League of Nations</a:t>
            </a:r>
            <a:r>
              <a:rPr lang="en-GB" sz="800" smtClean="0"/>
              <a:t> circles at Geneva, and an eminent journalist representing a powerful ring of newspapers had applied to my publishers for a copy of the work to review it In all the journals of the rings. Then came </a:t>
            </a:r>
            <a:r>
              <a:rPr lang="en-GB" sz="800" u="sng" smtClean="0"/>
              <a:t>Pyramid Prophecy and Current Events</a:t>
            </a:r>
            <a:r>
              <a:rPr lang="en-GB" sz="800" smtClean="0"/>
              <a:t>, (July 1925) and all "international enthusiasm” ceased, and no more was heard of the promised series of reviews. Two or three years later I</a:t>
            </a:r>
            <a:r>
              <a:rPr lang="en-GB" sz="800" b="1" smtClean="0"/>
              <a:t> </a:t>
            </a:r>
            <a:r>
              <a:rPr lang="en-GB" sz="800" smtClean="0"/>
              <a:t>met another eminent journalist in the same ring referred to. He told me he had long wished to meat me to tell me something privately. He informed me that he had approached his principals and had asked them why they did not take up the popularisation of my works. They replied that they dared not do so because of the powerful opposition from certain international financial elements. I will pass on privately to you the names of the two eminent journalists should you wish to know them.</a:t>
            </a:r>
          </a:p>
          <a:p>
            <a:pPr eaLnBrk="1" hangingPunct="1">
              <a:lnSpc>
                <a:spcPct val="80000"/>
              </a:lnSpc>
            </a:pPr>
            <a:r>
              <a:rPr lang="en-GB" sz="800" smtClean="0"/>
              <a:t>           The Pyramid's prophecy indicates ‑ both by the Queen's Chamber symbolism ending and by the King's Chamber symbolism beginning on the some date -- that September 18th, 1936 is the date for the coming into operation of the Divine Edict for the winding‑up of the affairs of international finance in preparation for the coming new age. This therefore is the beginning of the Divine Assessment preparatory to Jacob's Trouble and then</a:t>
            </a:r>
            <a:r>
              <a:rPr lang="en-GB" sz="800" b="1" smtClean="0"/>
              <a:t> </a:t>
            </a:r>
            <a:r>
              <a:rPr lang="en-GB" sz="800" smtClean="0"/>
              <a:t>the full Judgment of the Nations. The date began the Jubilee year of release from usury and all servitude as I have pointed out in </a:t>
            </a:r>
            <a:r>
              <a:rPr lang="en-GB" sz="800" u="sng" smtClean="0"/>
              <a:t>The Judgment of the Nations, </a:t>
            </a:r>
            <a:r>
              <a:rPr lang="en-GB" sz="800" smtClean="0"/>
              <a:t>and the actual date from which release was to take effect was 10th Tisri the feast of Atonement (or Expiation, which word the Jews prefer). The latter date fell on September 26th, 1936, when in an effort to save the franc, the Tripartite Monetary Agreement was signed between Britain, the U.S.A. and France. This indicated</a:t>
            </a:r>
            <a:r>
              <a:rPr lang="en-GB" sz="800" b="1" smtClean="0"/>
              <a:t> </a:t>
            </a:r>
            <a:r>
              <a:rPr lang="en-GB" sz="800" smtClean="0"/>
              <a:t>the end of the attack, projected through French policy, by International Finance upon the financial basis of the economic world order of the British Empire and the U.S.A., an attack which began upon May 30th, 19280 as I have proved from French admissions and Toynbeel's diagnosis. Surely the disaster which is to overtake Edom at the Restoration of Israel will be as a consequence of the poison injected into world affairs by the False Prophet in Edomite Jewry. Here please refer to </a:t>
            </a:r>
            <a:r>
              <a:rPr lang="en-GB" sz="800" u="sng" smtClean="0"/>
              <a:t>The Domination of Babylon</a:t>
            </a:r>
            <a:r>
              <a:rPr lang="en-GB" sz="800" smtClean="0"/>
              <a:t> pagan 34 and 35.</a:t>
            </a:r>
          </a:p>
          <a:p>
            <a:pPr eaLnBrk="1" hangingPunct="1">
              <a:lnSpc>
                <a:spcPct val="80000"/>
              </a:lnSpc>
            </a:pPr>
            <a:r>
              <a:rPr lang="en-GB" sz="800" smtClean="0"/>
              <a:t>	But it will be said; Esau shall live by‑the sword. Well has not international Finance in Jewry lived by the sword, by stimulating the competition in armaments and, by the manipulation of the world’s markets and exchanges, setting nation against nation? 	And </a:t>
            </a:r>
          </a:p>
          <a:p>
            <a:pPr eaLnBrk="1" hangingPunct="1">
              <a:lnSpc>
                <a:spcPct val="80000"/>
              </a:lnSpc>
            </a:pPr>
            <a:r>
              <a:rPr lang="en-GB" sz="800" smtClean="0"/>
              <a:t>the whole of Jewry has partaken of the stigma acquired by those who have thus operated from within Jewry.</a:t>
            </a:r>
          </a:p>
          <a:p>
            <a:pPr eaLnBrk="1" hangingPunct="1">
              <a:lnSpc>
                <a:spcPct val="80000"/>
              </a:lnSpc>
            </a:pPr>
            <a:r>
              <a:rPr lang="en-GB" sz="800" smtClean="0"/>
              <a:t>          So of Edom it is said in Obadiah's prophecy:</a:t>
            </a:r>
          </a:p>
          <a:p>
            <a:pPr eaLnBrk="1" hangingPunct="1">
              <a:lnSpc>
                <a:spcPct val="80000"/>
              </a:lnSpc>
            </a:pPr>
            <a:r>
              <a:rPr lang="en-GB" sz="800" smtClean="0"/>
              <a:t>               "Behold I have made thee small among the nations: thou art greatly despised".</a:t>
            </a:r>
          </a:p>
          <a:p>
            <a:pPr eaLnBrk="1" hangingPunct="1">
              <a:lnSpc>
                <a:spcPct val="80000"/>
              </a:lnSpc>
            </a:pPr>
            <a:r>
              <a:rPr lang="en-GB" sz="800" smtClean="0"/>
              <a:t>               "All the men of thy confederacy have driven thee out, over to the border".</a:t>
            </a:r>
          </a:p>
          <a:p>
            <a:pPr eaLnBrk="1" hangingPunct="1">
              <a:lnSpc>
                <a:spcPct val="80000"/>
              </a:lnSpc>
            </a:pPr>
            <a:r>
              <a:rPr lang="en-GB" sz="800" smtClean="0"/>
              <a:t>               "Shall I not in that day, saith the Lord, destroy the </a:t>
            </a:r>
            <a:r>
              <a:rPr lang="en-GB" sz="800" u="sng" smtClean="0"/>
              <a:t>wise</a:t>
            </a:r>
            <a:r>
              <a:rPr lang="en-GB" sz="800" smtClean="0"/>
              <a:t> men out of Edom, and </a:t>
            </a:r>
            <a:r>
              <a:rPr lang="en-GB" sz="800" u="sng" smtClean="0"/>
              <a:t>understanding</a:t>
            </a:r>
            <a:r>
              <a:rPr lang="en-GB" sz="800" smtClean="0"/>
              <a:t> out of the Mount of Esau?". (For </a:t>
            </a:r>
            <a:r>
              <a:rPr lang="en-GB" sz="800" u="sng" smtClean="0"/>
              <a:t>wise</a:t>
            </a:r>
            <a:r>
              <a:rPr lang="en-GB" sz="800" smtClean="0"/>
              <a:t> and </a:t>
            </a:r>
            <a:r>
              <a:rPr lang="en-GB" sz="800" u="sng" smtClean="0"/>
              <a:t>understanding</a:t>
            </a:r>
            <a:r>
              <a:rPr lang="en-GB" sz="800" smtClean="0"/>
              <a:t> Moffatt gives astute and </a:t>
            </a:r>
            <a:r>
              <a:rPr lang="en-GB" sz="800" u="sng" smtClean="0"/>
              <a:t>shrewd men.</a:t>
            </a:r>
            <a:endParaRPr lang="en-GB" sz="800" smtClean="0"/>
          </a:p>
          <a:p>
            <a:pPr eaLnBrk="1" hangingPunct="1">
              <a:lnSpc>
                <a:spcPct val="80000"/>
              </a:lnSpc>
            </a:pPr>
            <a:r>
              <a:rPr lang="en-GB" sz="800" smtClean="0"/>
              <a:t>	"For the day of the Lord In near upon all the nations; as thou hast done, it  shall be done unto thee: tby dealing shall return upon thine own head". Yet  as God has sifted Israel out of the nations so can God sift Esau out of Jewry.</a:t>
            </a:r>
          </a:p>
          <a:p>
            <a:pPr eaLnBrk="1" hangingPunct="1">
              <a:lnSpc>
                <a:spcPct val="80000"/>
              </a:lnSpc>
            </a:pPr>
            <a:r>
              <a:rPr lang="en-GB" sz="800" smtClean="0"/>
              <a:t>           With all this at the back of my mind, can you realise the restraint I have had to exercise in all my interpretations when dealing with the question of the Jews. Understanding that there must be Jews of Israel, Edomite Jews, and Edomites all being shaken through the sieve, I had to be cautious to avoid any semblance of bias against the Jews as such. Any bias that personal contacts may have given me was counterbalanced by the knowledge of the persecutions that the Jews had suffered through history, and by the remembrance of our Lord's words on the Cross ‑</a:t>
            </a:r>
          </a:p>
          <a:p>
            <a:pPr eaLnBrk="1" hangingPunct="1">
              <a:lnSpc>
                <a:spcPct val="80000"/>
              </a:lnSpc>
            </a:pPr>
            <a:r>
              <a:rPr lang="en-GB" sz="800" smtClean="0"/>
              <a:t>           "Father forgive them, for they know what they do".</a:t>
            </a:r>
          </a:p>
          <a:p>
            <a:pPr eaLnBrk="1" hangingPunct="1">
              <a:lnSpc>
                <a:spcPct val="80000"/>
              </a:lnSpc>
            </a:pPr>
            <a:r>
              <a:rPr lang="en-GB" sz="800" smtClean="0"/>
              <a:t>Indeed so much did I make of this other side of the question in </a:t>
            </a:r>
            <a:r>
              <a:rPr lang="en-GB" sz="800" u="sng" smtClean="0"/>
              <a:t>Pyramid Prophecy and Current Events</a:t>
            </a:r>
            <a:r>
              <a:rPr lang="en-GB" sz="800" smtClean="0"/>
              <a:t> in 19250 that I was accused in many B.‑I. circles (rotating around General Blakeney) of being pro­ Jewish.</a:t>
            </a:r>
          </a:p>
          <a:p>
            <a:pPr eaLnBrk="1" hangingPunct="1">
              <a:lnSpc>
                <a:spcPct val="80000"/>
              </a:lnSpc>
            </a:pPr>
            <a:r>
              <a:rPr lang="en-GB" sz="800" smtClean="0"/>
              <a:t>      Going further back, to 1922, 1 took the lead, as President of the Leeds B.‑I.Association, in opposing</a:t>
            </a:r>
            <a:r>
              <a:rPr lang="en-GB" sz="800" b="1" smtClean="0"/>
              <a:t> </a:t>
            </a:r>
            <a:r>
              <a:rPr lang="en-GB" sz="800" smtClean="0"/>
              <a:t>what many of us deemed to be, in 1922, the Anti‑Jewish views of Dr. Pascoe Goard and, in particular, Merton Smith.</a:t>
            </a:r>
          </a:p>
          <a:p>
            <a:pPr eaLnBrk="1" hangingPunct="1">
              <a:lnSpc>
                <a:spcPct val="80000"/>
              </a:lnSpc>
            </a:pPr>
            <a:r>
              <a:rPr lang="en-GB" sz="800" smtClean="0"/>
              <a:t>I cannot therefore now be accused of being anti‑Jewish and therefore, by implication, pro­-Fascist. As I have said in beginning, I have no bias. It is simply the logical interpretation of the prophecies which hat dictated my writing you now. And there I leave the matter.</a:t>
            </a:r>
          </a:p>
          <a:p>
            <a:pPr eaLnBrk="1" hangingPunct="1">
              <a:lnSpc>
                <a:spcPct val="80000"/>
              </a:lnSpc>
            </a:pPr>
            <a:r>
              <a:rPr lang="en-GB" sz="800" smtClean="0"/>
              <a:t>      Here, however, I must express what I have longed to do for some years, which, indeed, I have done extemporary from the platform - namely to say how much I appreciate your editorials and your "Week by Week" articles. How you can accommodate your long view of history </a:t>
            </a:r>
            <a:r>
              <a:rPr lang="en-GB" sz="800" u="sng" smtClean="0"/>
              <a:t>ahead</a:t>
            </a:r>
            <a:r>
              <a:rPr lang="en-GB" sz="800" smtClean="0"/>
              <a:t> with the short view requirements of the majority without landing yourself into major errors of interpretation in regard to prophecy is something which has always astonished me. May I, for my own satisfaction. portray you as -</a:t>
            </a:r>
            <a:endParaRPr lang="en-GB" sz="800" u="sng" smtClean="0"/>
          </a:p>
          <a:p>
            <a:pPr eaLnBrk="1" hangingPunct="1">
              <a:lnSpc>
                <a:spcPct val="80000"/>
              </a:lnSpc>
            </a:pPr>
            <a:r>
              <a:rPr lang="en-GB" sz="800" u="sng" smtClean="0"/>
              <a:t>      a statesman‑journalist who employs the "news‑value* of the moment to carry us forward in successive and progressive stages towards the goal which we are all vaguely seeking  - namely, understanding of the full meaning of the destiny of Israel‑Britain in the coming Commonwealth of all English­speaking peoples.</a:t>
            </a:r>
            <a:endParaRPr lang="en-GB" sz="800" smtClean="0"/>
          </a:p>
          <a:p>
            <a:pPr eaLnBrk="1" hangingPunct="1">
              <a:lnSpc>
                <a:spcPct val="80000"/>
              </a:lnSpc>
            </a:pPr>
            <a:r>
              <a:rPr lang="en-GB" sz="800" smtClean="0"/>
              <a:t>                                      With kindest regards,</a:t>
            </a:r>
          </a:p>
          <a:p>
            <a:pPr eaLnBrk="1" hangingPunct="1">
              <a:lnSpc>
                <a:spcPct val="80000"/>
              </a:lnSpc>
            </a:pPr>
            <a:r>
              <a:rPr lang="en-GB" sz="800" smtClean="0"/>
              <a:t>	Yours sincerely.</a:t>
            </a:r>
          </a:p>
          <a:p>
            <a:pPr eaLnBrk="1" hangingPunct="1">
              <a:lnSpc>
                <a:spcPct val="80000"/>
              </a:lnSpc>
            </a:pPr>
            <a:r>
              <a:rPr lang="en-GB" sz="800" smtClean="0"/>
              <a:t>                                           David Davidson</a:t>
            </a:r>
          </a:p>
        </p:txBody>
      </p:sp>
    </p:spTree>
    <p:extLst>
      <p:ext uri="{BB962C8B-B14F-4D97-AF65-F5344CB8AC3E}">
        <p14:creationId xmlns:p14="http://schemas.microsoft.com/office/powerpoint/2010/main" val="729161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1EC8FFCA-C833-472D-96CF-5835F34AB239}" type="slidenum">
              <a:rPr lang="en-GB" smtClean="0"/>
              <a:pPr/>
              <a:t>29</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lnSpc>
                <a:spcPct val="80000"/>
              </a:lnSpc>
            </a:pPr>
            <a:r>
              <a:rPr lang="en-GB" sz="800" smtClean="0"/>
              <a:t>Stough Papers – Letter from David Davidson                                                                                                                      </a:t>
            </a:r>
            <a:r>
              <a:rPr lang="en-GB" sz="800" b="1" smtClean="0"/>
              <a:t>4006</a:t>
            </a:r>
            <a:r>
              <a:rPr lang="en-GB" sz="800" smtClean="0"/>
              <a:t>                                                                                                                                                                                                                                                                                                                                                                                 </a:t>
            </a:r>
          </a:p>
          <a:p>
            <a:pPr eaLnBrk="1" hangingPunct="1">
              <a:lnSpc>
                <a:spcPct val="80000"/>
              </a:lnSpc>
            </a:pPr>
            <a:r>
              <a:rPr lang="en-GB" sz="800" smtClean="0"/>
              <a:t>A, R, Heaver, Esq.,                                                  4,Buckingham Gate                         </a:t>
            </a:r>
          </a:p>
          <a:p>
            <a:pPr eaLnBrk="1" hangingPunct="1">
              <a:lnSpc>
                <a:spcPct val="80000"/>
              </a:lnSpc>
            </a:pPr>
            <a:r>
              <a:rPr lang="en-GB" sz="800" smtClean="0"/>
              <a:t>6, Buckingham Gate,                                                     London S.W.1.</a:t>
            </a:r>
          </a:p>
          <a:p>
            <a:pPr eaLnBrk="1" hangingPunct="1">
              <a:lnSpc>
                <a:spcPct val="80000"/>
              </a:lnSpc>
            </a:pPr>
            <a:r>
              <a:rPr lang="en-GB" sz="800" smtClean="0"/>
              <a:t>London, S.W.1.</a:t>
            </a:r>
          </a:p>
          <a:p>
            <a:pPr eaLnBrk="1" hangingPunct="1">
              <a:lnSpc>
                <a:spcPct val="80000"/>
              </a:lnSpc>
            </a:pPr>
            <a:r>
              <a:rPr lang="en-GB" sz="800" smtClean="0"/>
              <a:t>                                                   24th February, 1941.</a:t>
            </a:r>
          </a:p>
          <a:p>
            <a:pPr eaLnBrk="1" hangingPunct="1">
              <a:lnSpc>
                <a:spcPct val="80000"/>
              </a:lnSpc>
            </a:pPr>
            <a:r>
              <a:rPr lang="en-GB" sz="800" smtClean="0"/>
              <a:t>Dear A.R.H.,</a:t>
            </a:r>
            <a:endParaRPr lang="en-GB" sz="800" b="1" smtClean="0"/>
          </a:p>
          <a:p>
            <a:pPr eaLnBrk="1" hangingPunct="1">
              <a:lnSpc>
                <a:spcPct val="80000"/>
              </a:lnSpc>
            </a:pPr>
            <a:r>
              <a:rPr lang="en-GB" sz="800" b="1" smtClean="0"/>
              <a:t>                           </a:t>
            </a:r>
            <a:r>
              <a:rPr lang="en-GB" sz="800" b="1" u="sng" smtClean="0"/>
              <a:t>Is Edom Turkey ? If not, who is ?</a:t>
            </a:r>
            <a:endParaRPr lang="en-GB" sz="800" smtClean="0"/>
          </a:p>
          <a:p>
            <a:pPr eaLnBrk="1" hangingPunct="1">
              <a:lnSpc>
                <a:spcPct val="80000"/>
              </a:lnSpc>
            </a:pPr>
            <a:r>
              <a:rPr lang="en-GB" sz="800" smtClean="0"/>
              <a:t>     I think you have always conceded that my mind operates along logical channels and that I can break away from those channels to explore unknown territory by empirical methods. In this case I propose to explore territory which, I am inclined to believe, may have been wrongly mapped, and I therefore have to follow ‑ or deviate from ‑ the channels of thought of others. I have no bias In the matter, to what I may have to say can be left open for discussion by others within our movement. But let us be logical:</a:t>
            </a:r>
          </a:p>
          <a:p>
            <a:pPr eaLnBrk="1" hangingPunct="1">
              <a:lnSpc>
                <a:spcPct val="80000"/>
              </a:lnSpc>
            </a:pPr>
            <a:r>
              <a:rPr lang="en-GB" sz="800" smtClean="0"/>
              <a:t>     It has been my opinion for thirty‑nine years, ever mince I accepted the general tenets of British­-Israel Truth,</a:t>
            </a:r>
          </a:p>
          <a:p>
            <a:pPr eaLnBrk="1" hangingPunct="1">
              <a:lnSpc>
                <a:spcPct val="80000"/>
              </a:lnSpc>
            </a:pPr>
            <a:r>
              <a:rPr lang="en-GB" sz="800" smtClean="0"/>
              <a:t>     (1) That it has been definitely proved that Britain is Israel; and</a:t>
            </a:r>
          </a:p>
          <a:p>
            <a:pPr eaLnBrk="1" hangingPunct="1">
              <a:lnSpc>
                <a:spcPct val="80000"/>
              </a:lnSpc>
            </a:pPr>
            <a:r>
              <a:rPr lang="en-GB" sz="800" smtClean="0"/>
              <a:t>     (2)  That it has never been definitely proved ‑ or oven provisionally or           tentatively shown to be a feasible theory ‑ that Turkey is Edom.</a:t>
            </a:r>
          </a:p>
          <a:p>
            <a:pPr eaLnBrk="1" hangingPunct="1">
              <a:lnSpc>
                <a:spcPct val="80000"/>
              </a:lnSpc>
            </a:pPr>
            <a:r>
              <a:rPr lang="en-GB" sz="800" smtClean="0"/>
              <a:t>     My reason for writing you is that I believe we are liable shortly to make some very serious mistakes in the interpretation of prophecy if Turkey is not Edom. If the Turks are not Edomites, we would be in a better position as interpreters if we could identify the race which is in the place of Edom in current times.</a:t>
            </a:r>
          </a:p>
          <a:p>
            <a:pPr eaLnBrk="1" hangingPunct="1">
              <a:lnSpc>
                <a:spcPct val="80000"/>
              </a:lnSpc>
            </a:pPr>
            <a:r>
              <a:rPr lang="en-GB" sz="800" smtClean="0"/>
              <a:t>     Now what are the grounds upon which Turkey is identified with Edom?</a:t>
            </a:r>
          </a:p>
          <a:p>
            <a:pPr eaLnBrk="1" hangingPunct="1">
              <a:lnSpc>
                <a:spcPct val="80000"/>
              </a:lnSpc>
            </a:pPr>
            <a:r>
              <a:rPr lang="en-GB" sz="800" smtClean="0"/>
              <a:t>    I follow H. Herbert Pain's book, Englishmen Israelites: Turks Edomites(1896).	In the </a:t>
            </a:r>
          </a:p>
          <a:p>
            <a:pPr eaLnBrk="1" hangingPunct="1">
              <a:lnSpc>
                <a:spcPct val="80000"/>
              </a:lnSpc>
            </a:pPr>
            <a:r>
              <a:rPr lang="en-GB" sz="800" smtClean="0"/>
              <a:t>light of what we know to‑day this makes out a very strong case for Britain being Israel, but, at the same time, and in the light of the same knowledge, makes out a very poor cams for Turkey being Edom.</a:t>
            </a:r>
          </a:p>
          <a:p>
            <a:pPr eaLnBrk="1" hangingPunct="1">
              <a:lnSpc>
                <a:spcPct val="80000"/>
              </a:lnSpc>
            </a:pPr>
            <a:r>
              <a:rPr lang="en-GB" sz="800" smtClean="0"/>
              <a:t>    Two of Esau's grandchildren were Teman and Omar. From this it is conjectured (Pain, page 106), that Teman in the name Othman or Ottoman, and therefore that Otbman (born in 1258 A.D.), and Omar ( who built the Mosque at Jerusalem around 639.A.D.) were Edomites A previous Othman, however, succeeded the latter Omar as Caliph in 644 A.D., and neither rulers, were Turks, a race not yet in contact with the Early Caliphs.</a:t>
            </a:r>
          </a:p>
          <a:p>
            <a:pPr eaLnBrk="1" hangingPunct="1">
              <a:lnSpc>
                <a:spcPct val="80000"/>
              </a:lnSpc>
            </a:pPr>
            <a:r>
              <a:rPr lang="en-GB" sz="800" smtClean="0"/>
              <a:t>          It is easy to understand how the ancient Edomite names Teman and Omar could persist in Arabia as Othman and Omar, but not no easy to see how either name could be brought into Asia Minor from Khorasan by the 400 Turkish followers of Ertoghrul (the father at the founder of the Ottoman Dynasty) in the middle of the 13th century. An a matter of fact the name Othman ‑ but significantly pronounced Osman by the Turks ‑ was given to the son of Ertoghrul, born in Asia Minor,, after the Turks had settled there. From him, the first Otbman of the Ottoman Dynasty, the Ottoman or Osmanii</a:t>
            </a:r>
            <a:r>
              <a:rPr lang="en-GB" sz="800" b="1" smtClean="0"/>
              <a:t> </a:t>
            </a:r>
            <a:r>
              <a:rPr lang="en-GB" sz="800" smtClean="0"/>
              <a:t>Turks derive their name.</a:t>
            </a:r>
          </a:p>
          <a:p>
            <a:pPr eaLnBrk="1" hangingPunct="1">
              <a:lnSpc>
                <a:spcPct val="80000"/>
              </a:lnSpc>
            </a:pPr>
            <a:r>
              <a:rPr lang="en-GB" sz="800" smtClean="0"/>
              <a:t> </a:t>
            </a:r>
          </a:p>
          <a:p>
            <a:pPr eaLnBrk="1" hangingPunct="1">
              <a:lnSpc>
                <a:spcPct val="80000"/>
              </a:lnSpc>
            </a:pPr>
            <a:r>
              <a:rPr lang="en-GB" sz="800" smtClean="0"/>
              <a:t>          The intrusion of the Turks under Ertoghrul was due to their displacement from Western Asia Asia by the invading Mongol hordes of Ghengiz Khan. The Turkish language is neither Semitic Aryan in either origin or form both of which are purely Asiatic. At the time of the Caliph Omar ( A.D. 634 ‑ 644) the Turks had no contact with the Middle East.</a:t>
            </a:r>
          </a:p>
          <a:p>
            <a:pPr eaLnBrk="1" hangingPunct="1">
              <a:lnSpc>
                <a:spcPct val="80000"/>
              </a:lnSpc>
            </a:pPr>
            <a:r>
              <a:rPr lang="en-GB" sz="800" smtClean="0"/>
              <a:t>          Of Esau, in Gen. xxvii, 40, it in said, "By the sword thou shalt live". This, </a:t>
            </a:r>
          </a:p>
          <a:p>
            <a:pPr eaLnBrk="1" hangingPunct="1">
              <a:lnSpc>
                <a:spcPct val="80000"/>
              </a:lnSpc>
            </a:pPr>
            <a:r>
              <a:rPr lang="en-GB" sz="800" smtClean="0"/>
              <a:t>it is conjectured, identifies Turkey with Edom. But would not the same identification apply to all those of the sword of islam? Are therefore all those under the banner of Islam to be identified with Edom?</a:t>
            </a:r>
          </a:p>
          <a:p>
            <a:pPr eaLnBrk="1" hangingPunct="1">
              <a:lnSpc>
                <a:spcPct val="80000"/>
              </a:lnSpc>
            </a:pPr>
            <a:r>
              <a:rPr lang="en-GB" sz="800" smtClean="0"/>
              <a:t>          Pain (page </a:t>
            </a:r>
            <a:r>
              <a:rPr lang="en-GB" sz="800" u="sng" smtClean="0"/>
              <a:t>108) </a:t>
            </a:r>
            <a:r>
              <a:rPr lang="en-GB" sz="800" smtClean="0"/>
              <a:t>states that Ezekiel, (chap. xxxvi), foretelling the Restoration of the Chosen People, declares that at that time the people who are in possession of the land, is none other than Edom". Turkey is not now in possession of the land,	nor has the Chosen People yet been restored according to the tome of Ezekiel’s prophecy.	A Mandate to govern the land on behalf of a mixed populace of Ashkenazim	Jews and Arabs is not the promised Restoration.</a:t>
            </a:r>
          </a:p>
          <a:p>
            <a:pPr eaLnBrk="1" hangingPunct="1">
              <a:lnSpc>
                <a:spcPct val="80000"/>
              </a:lnSpc>
            </a:pPr>
            <a:r>
              <a:rPr lang="en-GB" sz="800" smtClean="0"/>
              <a:t>         Lest there be any doubt that the reference to Idumea (Edom) in Ezekiel xxxvi, 5, refers to the time of the Final Restoration of Israel, the prophecy of Obadiah verses 15 ‑ 21) makes it clear that, at that time, the house of Esau is in possession of the land, and, (obviously, as a consequence of some act of treachery, not specified and still unknown as to its nature) is utterly destroyed by the house of Jacob. You have recently referred to the "people terrible from their beginning" in re my own special favourite xviith chapter of Isaiah, and I agree with all you have said. To be terrible, according to</a:t>
            </a:r>
            <a:r>
              <a:rPr lang="en-GB" sz="800" i="1" smtClean="0"/>
              <a:t> </a:t>
            </a:r>
            <a:r>
              <a:rPr lang="en-GB" sz="800" smtClean="0"/>
              <a:t>the meaning which the prophet Isaiah intended to convey, is to be terrible with the righteousness which in over behind the "Weapons of God's indignation”. Even William Penn, the potential peacemaker had to act righteously as the terrible executioner which history proves: Even Jesus, in a parable without words, scourged the money‑changers from the Temple:</a:t>
            </a:r>
          </a:p>
          <a:p>
            <a:pPr eaLnBrk="1" hangingPunct="1">
              <a:lnSpc>
                <a:spcPct val="80000"/>
              </a:lnSpc>
            </a:pPr>
            <a:r>
              <a:rPr lang="en-GB" sz="800" smtClean="0"/>
              <a:t>        Consider, then, what enlightenment there is in the words of II Eadras vi, 7 and 9 -</a:t>
            </a:r>
          </a:p>
          <a:p>
            <a:pPr eaLnBrk="1" hangingPunct="1">
              <a:lnSpc>
                <a:spcPct val="80000"/>
              </a:lnSpc>
            </a:pPr>
            <a:r>
              <a:rPr lang="en-GB" sz="800" smtClean="0"/>
              <a:t>        “What shall be the parting asunder of the times ? or when shall be the and of the first, and the beginning of it that followeth”.</a:t>
            </a:r>
          </a:p>
          <a:p>
            <a:pPr eaLnBrk="1" hangingPunct="1">
              <a:lnSpc>
                <a:spcPct val="80000"/>
              </a:lnSpc>
            </a:pPr>
            <a:r>
              <a:rPr lang="en-GB" sz="800" smtClean="0"/>
              <a:t>         “…………Esau is the end of the world$ and Jacob is the beginning of it that followeth".</a:t>
            </a:r>
          </a:p>
          <a:p>
            <a:pPr eaLnBrk="1" hangingPunct="1">
              <a:lnSpc>
                <a:spcPct val="80000"/>
              </a:lnSpc>
            </a:pPr>
            <a:r>
              <a:rPr lang="en-GB" sz="800" smtClean="0"/>
              <a:t>         But to return to Pain’s book, I have to confess that in the light of the events of the 45 years which have elapsed since the book was published, I can find no identification marks ‑ other than those I have considered equating Turkey with Edom. If you read the book for yourself, I venture to say you will find none.</a:t>
            </a:r>
          </a:p>
          <a:p>
            <a:pPr eaLnBrk="1" hangingPunct="1">
              <a:lnSpc>
                <a:spcPct val="80000"/>
              </a:lnSpc>
            </a:pPr>
            <a:r>
              <a:rPr lang="en-GB" sz="800" smtClean="0"/>
              <a:t>         So let us now consider briefly as to what modern race may </a:t>
            </a:r>
            <a:r>
              <a:rPr lang="en-GB" sz="800" u="sng" smtClean="0"/>
              <a:t>reasonably or tentatively</a:t>
            </a:r>
            <a:r>
              <a:rPr lang="en-GB" sz="800" smtClean="0"/>
              <a:t> be identified with Edom.I emphasize </a:t>
            </a:r>
            <a:r>
              <a:rPr lang="en-GB" sz="800" u="sng" smtClean="0"/>
              <a:t>reasonably or tentatively. </a:t>
            </a:r>
            <a:r>
              <a:rPr lang="en-GB" sz="800" smtClean="0"/>
              <a:t>because the question will be decisively answered only at the time of the Restoration – which obviously, to most of us, must happen shortly.</a:t>
            </a:r>
          </a:p>
          <a:p>
            <a:pPr eaLnBrk="1" hangingPunct="1">
              <a:lnSpc>
                <a:spcPct val="80000"/>
              </a:lnSpc>
            </a:pPr>
            <a:r>
              <a:rPr lang="en-GB" sz="800" smtClean="0"/>
              <a:t>         Here I must refer you to </a:t>
            </a:r>
            <a:r>
              <a:rPr lang="en-GB" sz="800" u="sng" smtClean="0"/>
              <a:t>Antiquities, </a:t>
            </a:r>
            <a:r>
              <a:rPr lang="en-GB" sz="800" smtClean="0"/>
              <a:t>XIII, ix, 1, where Josephus says that the Idumeans, after adopting the Jewish religion in the second century B.C., became "hereafter no other than Jews”.</a:t>
            </a:r>
          </a:p>
          <a:p>
            <a:pPr eaLnBrk="1" hangingPunct="1">
              <a:lnSpc>
                <a:spcPct val="80000"/>
              </a:lnSpc>
            </a:pPr>
            <a:r>
              <a:rPr lang="en-GB" sz="800" smtClean="0"/>
              <a:t>         </a:t>
            </a:r>
            <a:r>
              <a:rPr lang="en-GB" sz="800" u="sng" smtClean="0"/>
              <a:t>Re</a:t>
            </a:r>
            <a:r>
              <a:rPr lang="en-GB" sz="800" smtClean="0"/>
              <a:t> this and other passages in Josephus </a:t>
            </a:r>
            <a:r>
              <a:rPr lang="en-GB" sz="800" u="sng" smtClean="0"/>
              <a:t>Antiquities </a:t>
            </a:r>
            <a:r>
              <a:rPr lang="en-GB" sz="800" smtClean="0"/>
              <a:t>and </a:t>
            </a:r>
            <a:r>
              <a:rPr lang="en-GB" sz="800" u="sng" smtClean="0"/>
              <a:t>Wars</a:t>
            </a:r>
            <a:r>
              <a:rPr lang="en-GB" sz="800" smtClean="0"/>
              <a:t>), the </a:t>
            </a:r>
            <a:r>
              <a:rPr lang="en-GB" sz="800" u="sng" smtClean="0"/>
              <a:t>Encyleopaidia </a:t>
            </a:r>
            <a:r>
              <a:rPr lang="en-GB" sz="800" smtClean="0"/>
              <a:t>Biblica, Vol.II col. 1187, states:-</a:t>
            </a:r>
          </a:p>
          <a:p>
            <a:pPr eaLnBrk="1" hangingPunct="1">
              <a:lnSpc>
                <a:spcPct val="80000"/>
              </a:lnSpc>
            </a:pPr>
            <a:r>
              <a:rPr lang="en-GB" sz="800" smtClean="0"/>
              <a:t>         "And yet many of the Jews, it would seem, must have had Edomite blood in their veins; for we may reasonably assume not only that the Edomites, after they had adopted Judaism, intermarried largely with their co‑religionists, but also that those Edomites, who survived the final catastrophe (A.D. 70), whether in the conditions of slaves or otherwise, were regarded as Jews both by themselves and by the outer world."</a:t>
            </a:r>
          </a:p>
          <a:p>
            <a:pPr eaLnBrk="1" hangingPunct="1">
              <a:lnSpc>
                <a:spcPct val="80000"/>
              </a:lnSpc>
            </a:pPr>
            <a:r>
              <a:rPr lang="en-GB" sz="800" smtClean="0"/>
              <a:t>Previously, in the same paragraph. It is stated </a:t>
            </a:r>
            <a:r>
              <a:rPr lang="en-GB" sz="800" u="sng" smtClean="0"/>
              <a:t>re </a:t>
            </a:r>
            <a:r>
              <a:rPr lang="en-GB" sz="800" smtClean="0"/>
              <a:t>the rebellion against Rome (A.D. 66 ‑ 70):­-</a:t>
            </a:r>
          </a:p>
          <a:p>
            <a:pPr eaLnBrk="1" hangingPunct="1">
              <a:lnSpc>
                <a:spcPct val="80000"/>
              </a:lnSpc>
            </a:pPr>
            <a:r>
              <a:rPr lang="en-GB" sz="800" smtClean="0"/>
              <a:t>"Considering themselves Jews in the fullest sense, the fierce and turbulent inhabitants of Idumea eagerly joined in the rebellion against the Romans, and played a prominent part both in the intestine struggles and in the heroic but altogether hopeless resistance to the enemy. Thus Edom was laid waste with fire and sword, and </a:t>
            </a:r>
            <a:r>
              <a:rPr lang="en-GB" sz="800" u="sng" smtClean="0"/>
              <a:t>the nation as such ceased to be".</a:t>
            </a:r>
            <a:endParaRPr lang="en-GB" sz="800" smtClean="0"/>
          </a:p>
          <a:p>
            <a:pPr eaLnBrk="1" hangingPunct="1">
              <a:lnSpc>
                <a:spcPct val="80000"/>
              </a:lnSpc>
            </a:pPr>
            <a:r>
              <a:rPr lang="en-GB" sz="800" smtClean="0"/>
              <a:t>      The only seed of </a:t>
            </a:r>
            <a:r>
              <a:rPr lang="en-GB" sz="800" u="sng" smtClean="0"/>
              <a:t>Edom </a:t>
            </a:r>
            <a:r>
              <a:rPr lang="en-GB" sz="800" smtClean="0"/>
              <a:t>then remaining, according to </a:t>
            </a:r>
            <a:r>
              <a:rPr lang="en-GB" sz="800" u="sng" smtClean="0"/>
              <a:t>The Encyclopaedia Biblica</a:t>
            </a:r>
            <a:r>
              <a:rPr lang="en-GB" sz="800" smtClean="0"/>
              <a:t> on the authority of the eye‑witness Josephus, is to be sought in modern Jewry.	What an ironical circumstance it will prove to be should Esau, claiming to be of Jacob in modern Jewry, be now seeking to claim the inheritance that was bartered for "a mess of pottage". For Edom must yet “cease to be” at the hands of the House of Jacob.</a:t>
            </a:r>
          </a:p>
          <a:p>
            <a:pPr eaLnBrk="1" hangingPunct="1">
              <a:lnSpc>
                <a:spcPct val="80000"/>
              </a:lnSpc>
            </a:pPr>
            <a:r>
              <a:rPr lang="en-GB" sz="800" smtClean="0"/>
              <a:t> </a:t>
            </a:r>
          </a:p>
          <a:p>
            <a:pPr eaLnBrk="1" hangingPunct="1">
              <a:lnSpc>
                <a:spcPct val="80000"/>
              </a:lnSpc>
            </a:pPr>
            <a:r>
              <a:rPr lang="en-GB" sz="800" smtClean="0"/>
              <a:t>      "Behold, I will make them of the synagogue of Satan, which say they are Jews, and are not, but do lie; behold, I will make them to come and worship before thy feet, and to know that I have loved thee".(Rev* iii, 9).</a:t>
            </a:r>
          </a:p>
          <a:p>
            <a:pPr eaLnBrk="1" hangingPunct="1">
              <a:lnSpc>
                <a:spcPct val="80000"/>
              </a:lnSpc>
            </a:pPr>
            <a:r>
              <a:rPr lang="en-GB" sz="800" smtClean="0"/>
              <a:t>       Here I would bring forward the witness of the Great Pyramid. The prophecy of the latter shows:-­</a:t>
            </a:r>
          </a:p>
          <a:p>
            <a:pPr eaLnBrk="1" hangingPunct="1">
              <a:lnSpc>
                <a:spcPct val="80000"/>
              </a:lnSpc>
            </a:pPr>
            <a:r>
              <a:rPr lang="en-GB" sz="800" smtClean="0"/>
              <a:t>       (1)	By the symbolism of the Queen's Chamber, that the "Jews" remain in the "womb of the Second Birth" from A.D. 30 to A.D. 1936, </a:t>
            </a:r>
            <a:r>
              <a:rPr lang="en-GB" sz="800" u="sng" smtClean="0"/>
              <a:t>refusing</a:t>
            </a:r>
            <a:r>
              <a:rPr lang="en-GB" sz="800" smtClean="0"/>
              <a:t> to be spiritually reborn;</a:t>
            </a:r>
          </a:p>
          <a:p>
            <a:pPr eaLnBrk="1" hangingPunct="1">
              <a:lnSpc>
                <a:spcPct val="80000"/>
              </a:lnSpc>
            </a:pPr>
            <a:r>
              <a:rPr lang="en-GB" sz="800" smtClean="0"/>
              <a:t>       (2)	By the symbolism of the Queen% Chamber, that the "Jewish" </a:t>
            </a:r>
            <a:r>
              <a:rPr lang="en-GB" sz="800" u="sng" smtClean="0"/>
              <a:t>diversion</a:t>
            </a:r>
            <a:r>
              <a:rPr lang="en-GB" sz="800" smtClean="0"/>
              <a:t> or "rounding‑up" extends from January 18th, 1918 to September 16th, 1936 ‑‑ beginning at January 18th, 1918, upon the date at which the Bolshevists usurped power in Russia;</a:t>
            </a:r>
          </a:p>
          <a:p>
            <a:pPr eaLnBrk="1" hangingPunct="1">
              <a:lnSpc>
                <a:spcPct val="80000"/>
              </a:lnSpc>
            </a:pPr>
            <a:r>
              <a:rPr lang="en-GB" sz="800" smtClean="0"/>
              <a:t>       (3) By the symbolism of the Queen's Chamber and by that of the King's Chamber, that the "Jewish" </a:t>
            </a:r>
            <a:r>
              <a:rPr lang="en-GB" sz="800" u="sng" smtClean="0"/>
              <a:t>rounding‑up</a:t>
            </a:r>
            <a:r>
              <a:rPr lang="en-GB" sz="800" smtClean="0"/>
              <a:t>, ‑ ending at September 16th. 1936, when the 70th Jubilee period began the year of release from usury and all servitude, ‑ finished the twilight of one age to enter the dawn of the next age, the age of the ascension of "Jacob" through tribulation to become "Israel"; and</a:t>
            </a:r>
          </a:p>
          <a:p>
            <a:pPr eaLnBrk="1" hangingPunct="1">
              <a:lnSpc>
                <a:spcPct val="80000"/>
              </a:lnSpc>
            </a:pPr>
            <a:r>
              <a:rPr lang="en-GB" sz="800" smtClean="0"/>
              <a:t>       (4)	By the symbolism of the King's Chamber that the period during which "Jacob" (the "supplanter" of Esau) is to become, through "Jacob's trouble", truly Israel, "a prince with God".</a:t>
            </a:r>
          </a:p>
          <a:p>
            <a:pPr eaLnBrk="1" hangingPunct="1">
              <a:lnSpc>
                <a:spcPct val="80000"/>
              </a:lnSpc>
            </a:pPr>
            <a:r>
              <a:rPr lang="en-GB" sz="800" smtClean="0"/>
              <a:t>       For “……… Esau is the end of the world , and Jacob is the beginning of it that   followeth". The Pyramid therefore seems to portray the exact end of the age of the power of Esau in Jewry, In this connection kindly refer to say recent précis‑report of a typical lecture, foot of page 5, and top of page 6 of my communication of 18th Instant;	and also to MY article for </a:t>
            </a:r>
            <a:r>
              <a:rPr lang="en-GB" sz="800" u="sng" smtClean="0"/>
              <a:t>The National Message</a:t>
            </a:r>
            <a:r>
              <a:rPr lang="en-GB" sz="800" smtClean="0"/>
              <a:t>, “The Feet of the Image of Daniel II", typescript foot of page 4. </a:t>
            </a:r>
          </a:p>
          <a:p>
            <a:pPr eaLnBrk="1" hangingPunct="1">
              <a:lnSpc>
                <a:spcPct val="80000"/>
              </a:lnSpc>
            </a:pPr>
            <a:r>
              <a:rPr lang="en-GB" sz="800" smtClean="0"/>
              <a:t>The latter article was written at your request per Mr. Grant for further information on the background, of the collapse of France.</a:t>
            </a:r>
          </a:p>
          <a:p>
            <a:pPr eaLnBrk="1" hangingPunct="1">
              <a:lnSpc>
                <a:spcPct val="80000"/>
              </a:lnSpc>
            </a:pPr>
            <a:r>
              <a:rPr lang="en-GB" sz="800" smtClean="0"/>
              <a:t>	The Pyramid indications, as outlined above, were first developed in </a:t>
            </a:r>
            <a:r>
              <a:rPr lang="en-GB" sz="800" u="sng" smtClean="0"/>
              <a:t>Pyramid Prophecy</a:t>
            </a:r>
            <a:r>
              <a:rPr lang="en-GB" sz="800" b="1" u="sng" smtClean="0"/>
              <a:t> </a:t>
            </a:r>
            <a:r>
              <a:rPr lang="en-GB" sz="800" u="sng" smtClean="0"/>
              <a:t>and Current Events</a:t>
            </a:r>
            <a:r>
              <a:rPr lang="en-GB" sz="800" smtClean="0"/>
              <a:t> (July 1925). The Pyramid’s </a:t>
            </a:r>
            <a:r>
              <a:rPr lang="en-GB" sz="800" u="sng" smtClean="0"/>
              <a:t>Index Datings</a:t>
            </a:r>
            <a:r>
              <a:rPr lang="en-GB" sz="800" smtClean="0"/>
              <a:t>, as I termed them, </a:t>
            </a:r>
          </a:p>
          <a:p>
            <a:pPr eaLnBrk="1" hangingPunct="1">
              <a:lnSpc>
                <a:spcPct val="80000"/>
              </a:lnSpc>
            </a:pPr>
            <a:r>
              <a:rPr lang="en-GB" sz="800" smtClean="0"/>
              <a:t>Were shown to reveal the undermining influence of international finance an operating through France. The self‑planned destiny of the Jews was also dealt with from the standpoint, of pyramid symbolism as being related.</a:t>
            </a:r>
          </a:p>
          <a:p>
            <a:pPr eaLnBrk="1" hangingPunct="1">
              <a:lnSpc>
                <a:spcPct val="80000"/>
              </a:lnSpc>
            </a:pPr>
            <a:r>
              <a:rPr lang="en-GB" sz="800" smtClean="0"/>
              <a:t>           Until then (July 1925) my work had </a:t>
            </a:r>
            <a:r>
              <a:rPr lang="en-GB" sz="800" u="sng" smtClean="0"/>
              <a:t>appeared to be</a:t>
            </a:r>
            <a:r>
              <a:rPr lang="en-GB" sz="800" smtClean="0"/>
              <a:t> entirely favourable to the restoration of the Jews to Palestine, and from autumn 1924 to l925, </a:t>
            </a:r>
            <a:r>
              <a:rPr lang="en-GB" sz="800" u="sng" smtClean="0"/>
              <a:t>The Great Pyramid: Its Divine Message</a:t>
            </a:r>
            <a:r>
              <a:rPr lang="en-GB" sz="800" smtClean="0"/>
              <a:t> had been enthusiastically discussed in </a:t>
            </a:r>
            <a:r>
              <a:rPr lang="en-GB" sz="800" u="sng" smtClean="0"/>
              <a:t>League of Nations</a:t>
            </a:r>
            <a:r>
              <a:rPr lang="en-GB" sz="800" smtClean="0"/>
              <a:t> circles at Geneva, and an eminent journalist representing a powerful ring of newspapers had applied to my publishers for a copy of the work to review it In all the journals of the rings. Then came </a:t>
            </a:r>
            <a:r>
              <a:rPr lang="en-GB" sz="800" u="sng" smtClean="0"/>
              <a:t>Pyramid Prophecy and Current Events</a:t>
            </a:r>
            <a:r>
              <a:rPr lang="en-GB" sz="800" smtClean="0"/>
              <a:t>, (July 1925) and all "international enthusiasm” ceased, and no more was heard of the promised series of reviews. Two or three years later I</a:t>
            </a:r>
            <a:r>
              <a:rPr lang="en-GB" sz="800" b="1" smtClean="0"/>
              <a:t> </a:t>
            </a:r>
            <a:r>
              <a:rPr lang="en-GB" sz="800" smtClean="0"/>
              <a:t>met another eminent journalist in the same ring referred to. He told me he had long wished to meat me to tell me something privately. He informed me that he had approached his principals and had asked them why they did not take up the popularisation of my works. They replied that they dared not do so because of the powerful opposition from certain international financial elements. I will pass on privately to you the names of the two eminent journalists should you wish to know them.</a:t>
            </a:r>
          </a:p>
          <a:p>
            <a:pPr eaLnBrk="1" hangingPunct="1">
              <a:lnSpc>
                <a:spcPct val="80000"/>
              </a:lnSpc>
            </a:pPr>
            <a:r>
              <a:rPr lang="en-GB" sz="800" smtClean="0"/>
              <a:t>           The Pyramid's prophecy indicates ‑ both by the Queen's Chamber symbolism ending and by the King's Chamber symbolism beginning on the some date -- that September 18th, 1936 is the date for the coming into operation of the Divine Edict for the winding‑up of the affairs of international finance in preparation for the coming new age. This therefore is the beginning of the Divine Assessment preparatory to Jacob's Trouble and then</a:t>
            </a:r>
            <a:r>
              <a:rPr lang="en-GB" sz="800" b="1" smtClean="0"/>
              <a:t> </a:t>
            </a:r>
            <a:r>
              <a:rPr lang="en-GB" sz="800" smtClean="0"/>
              <a:t>the full Judgment of the Nations. The date began the Jubilee year of release from usury and all servitude as I have pointed out in </a:t>
            </a:r>
            <a:r>
              <a:rPr lang="en-GB" sz="800" u="sng" smtClean="0"/>
              <a:t>The Judgment of the Nations, </a:t>
            </a:r>
            <a:r>
              <a:rPr lang="en-GB" sz="800" smtClean="0"/>
              <a:t>and the actual date from which release was to take effect was 10th Tisri the feast of Atonement (or Expiation, which word the Jews prefer). The latter date fell on September 26th, 1936, when in an effort to save the franc, the Tripartite Monetary Agreement was signed between Britain, the U.S.A. and France. This indicated</a:t>
            </a:r>
            <a:r>
              <a:rPr lang="en-GB" sz="800" b="1" smtClean="0"/>
              <a:t> </a:t>
            </a:r>
            <a:r>
              <a:rPr lang="en-GB" sz="800" smtClean="0"/>
              <a:t>the end of the attack, projected through French policy, by International Finance upon the financial basis of the economic world order of the British Empire and the U.S.A., an attack which began upon May 30th, 19280 as I have proved from French admissions and Toynbeel's diagnosis. Surely the disaster which is to overtake Edom at the Restoration of Israel will be as a consequence of the poison injected into world affairs by the False Prophet in Edomite Jewry. Here please refer to </a:t>
            </a:r>
            <a:r>
              <a:rPr lang="en-GB" sz="800" u="sng" smtClean="0"/>
              <a:t>The Domination of Babylon</a:t>
            </a:r>
            <a:r>
              <a:rPr lang="en-GB" sz="800" smtClean="0"/>
              <a:t> pagan 34 and 35.</a:t>
            </a:r>
          </a:p>
          <a:p>
            <a:pPr eaLnBrk="1" hangingPunct="1">
              <a:lnSpc>
                <a:spcPct val="80000"/>
              </a:lnSpc>
            </a:pPr>
            <a:r>
              <a:rPr lang="en-GB" sz="800" smtClean="0"/>
              <a:t>	But it will be said; Esau shall live by‑the sword. Well has not international Finance in Jewry lived by the sword, by stimulating the competition in armaments and, by the manipulation of the world’s markets and exchanges, setting nation against nation? 	And </a:t>
            </a:r>
          </a:p>
          <a:p>
            <a:pPr eaLnBrk="1" hangingPunct="1">
              <a:lnSpc>
                <a:spcPct val="80000"/>
              </a:lnSpc>
            </a:pPr>
            <a:r>
              <a:rPr lang="en-GB" sz="800" smtClean="0"/>
              <a:t>the whole of Jewry has partaken of the stigma acquired by those who have thus operated from within Jewry.</a:t>
            </a:r>
          </a:p>
          <a:p>
            <a:pPr eaLnBrk="1" hangingPunct="1">
              <a:lnSpc>
                <a:spcPct val="80000"/>
              </a:lnSpc>
            </a:pPr>
            <a:r>
              <a:rPr lang="en-GB" sz="800" smtClean="0"/>
              <a:t>          So of Edom it is said in Obadiah's prophecy:</a:t>
            </a:r>
          </a:p>
          <a:p>
            <a:pPr eaLnBrk="1" hangingPunct="1">
              <a:lnSpc>
                <a:spcPct val="80000"/>
              </a:lnSpc>
            </a:pPr>
            <a:r>
              <a:rPr lang="en-GB" sz="800" smtClean="0"/>
              <a:t>               "Behold I have made thee small among the nations: thou art greatly despised".</a:t>
            </a:r>
          </a:p>
          <a:p>
            <a:pPr eaLnBrk="1" hangingPunct="1">
              <a:lnSpc>
                <a:spcPct val="80000"/>
              </a:lnSpc>
            </a:pPr>
            <a:r>
              <a:rPr lang="en-GB" sz="800" smtClean="0"/>
              <a:t>               "All the men of thy confederacy have driven thee out, over to the border".</a:t>
            </a:r>
          </a:p>
          <a:p>
            <a:pPr eaLnBrk="1" hangingPunct="1">
              <a:lnSpc>
                <a:spcPct val="80000"/>
              </a:lnSpc>
            </a:pPr>
            <a:r>
              <a:rPr lang="en-GB" sz="800" smtClean="0"/>
              <a:t>               "Shall I not in that day, saith the Lord, destroy the </a:t>
            </a:r>
            <a:r>
              <a:rPr lang="en-GB" sz="800" u="sng" smtClean="0"/>
              <a:t>wise</a:t>
            </a:r>
            <a:r>
              <a:rPr lang="en-GB" sz="800" smtClean="0"/>
              <a:t> men out of Edom, and </a:t>
            </a:r>
            <a:r>
              <a:rPr lang="en-GB" sz="800" u="sng" smtClean="0"/>
              <a:t>understanding</a:t>
            </a:r>
            <a:r>
              <a:rPr lang="en-GB" sz="800" smtClean="0"/>
              <a:t> out of the Mount of Esau?". (For </a:t>
            </a:r>
            <a:r>
              <a:rPr lang="en-GB" sz="800" u="sng" smtClean="0"/>
              <a:t>wise</a:t>
            </a:r>
            <a:r>
              <a:rPr lang="en-GB" sz="800" smtClean="0"/>
              <a:t> and </a:t>
            </a:r>
            <a:r>
              <a:rPr lang="en-GB" sz="800" u="sng" smtClean="0"/>
              <a:t>understanding</a:t>
            </a:r>
            <a:r>
              <a:rPr lang="en-GB" sz="800" smtClean="0"/>
              <a:t> Moffatt gives astute and </a:t>
            </a:r>
            <a:r>
              <a:rPr lang="en-GB" sz="800" u="sng" smtClean="0"/>
              <a:t>shrewd men.</a:t>
            </a:r>
            <a:endParaRPr lang="en-GB" sz="800" smtClean="0"/>
          </a:p>
          <a:p>
            <a:pPr eaLnBrk="1" hangingPunct="1">
              <a:lnSpc>
                <a:spcPct val="80000"/>
              </a:lnSpc>
            </a:pPr>
            <a:r>
              <a:rPr lang="en-GB" sz="800" smtClean="0"/>
              <a:t>	"For the day of the Lord In near upon all the nations; as thou hast done, it  shall be done unto thee: tby dealing shall return upon thine own head". Yet  as God has sifted Israel out of the nations so can God sift Esau out of Jewry.</a:t>
            </a:r>
          </a:p>
          <a:p>
            <a:pPr eaLnBrk="1" hangingPunct="1">
              <a:lnSpc>
                <a:spcPct val="80000"/>
              </a:lnSpc>
            </a:pPr>
            <a:r>
              <a:rPr lang="en-GB" sz="800" smtClean="0"/>
              <a:t>           With all this at the back of my mind, can you realise the restraint I have had to exercise in all my interpretations when dealing with the question of the Jews. Understanding that there must be Jews of Israel, Edomite Jews, and Edomites all being shaken through the sieve, I had to be cautious to avoid any semblance of bias against the Jews as such. Any bias that personal contacts may have given me was counterbalanced by the knowledge of the persecutions that the Jews had suffered through history, and by the remembrance of our Lord's words on the Cross ‑</a:t>
            </a:r>
          </a:p>
          <a:p>
            <a:pPr eaLnBrk="1" hangingPunct="1">
              <a:lnSpc>
                <a:spcPct val="80000"/>
              </a:lnSpc>
            </a:pPr>
            <a:r>
              <a:rPr lang="en-GB" sz="800" smtClean="0"/>
              <a:t>           "Father forgive them, for they know what they do".</a:t>
            </a:r>
          </a:p>
          <a:p>
            <a:pPr eaLnBrk="1" hangingPunct="1">
              <a:lnSpc>
                <a:spcPct val="80000"/>
              </a:lnSpc>
            </a:pPr>
            <a:r>
              <a:rPr lang="en-GB" sz="800" smtClean="0"/>
              <a:t>Indeed so much did I make of this other side of the question in </a:t>
            </a:r>
            <a:r>
              <a:rPr lang="en-GB" sz="800" u="sng" smtClean="0"/>
              <a:t>Pyramid Prophecy and Current Events</a:t>
            </a:r>
            <a:r>
              <a:rPr lang="en-GB" sz="800" smtClean="0"/>
              <a:t> in 19250 that I was accused in many B.‑I. circles (rotating around General Blakeney) of being pro­ Jewish.</a:t>
            </a:r>
          </a:p>
          <a:p>
            <a:pPr eaLnBrk="1" hangingPunct="1">
              <a:lnSpc>
                <a:spcPct val="80000"/>
              </a:lnSpc>
            </a:pPr>
            <a:r>
              <a:rPr lang="en-GB" sz="800" smtClean="0"/>
              <a:t>      Going further back, to 1922, 1 took the lead, as President of the Leeds B.‑I.Association, in opposing</a:t>
            </a:r>
            <a:r>
              <a:rPr lang="en-GB" sz="800" b="1" smtClean="0"/>
              <a:t> </a:t>
            </a:r>
            <a:r>
              <a:rPr lang="en-GB" sz="800" smtClean="0"/>
              <a:t>what many of us deemed to be, in 1922, the Anti‑Jewish views of Dr. Pascoe Goard and, in particular, Merton Smith.</a:t>
            </a:r>
          </a:p>
          <a:p>
            <a:pPr eaLnBrk="1" hangingPunct="1">
              <a:lnSpc>
                <a:spcPct val="80000"/>
              </a:lnSpc>
            </a:pPr>
            <a:r>
              <a:rPr lang="en-GB" sz="800" smtClean="0"/>
              <a:t>I cannot therefore now be accused of being anti‑Jewish and therefore, by implication, pro­-Fascist. As I have said in beginning, I have no bias. It is simply the logical interpretation of the prophecies which hat dictated my writing you now. And there I leave the matter.</a:t>
            </a:r>
          </a:p>
          <a:p>
            <a:pPr eaLnBrk="1" hangingPunct="1">
              <a:lnSpc>
                <a:spcPct val="80000"/>
              </a:lnSpc>
            </a:pPr>
            <a:r>
              <a:rPr lang="en-GB" sz="800" smtClean="0"/>
              <a:t>      Here, however, I must express what I have longed to do for some years, which, indeed, I have done extemporary from the platform - namely to say how much I appreciate your editorials and your "Week by Week" articles. How you can accommodate your long view of history </a:t>
            </a:r>
            <a:r>
              <a:rPr lang="en-GB" sz="800" u="sng" smtClean="0"/>
              <a:t>ahead</a:t>
            </a:r>
            <a:r>
              <a:rPr lang="en-GB" sz="800" smtClean="0"/>
              <a:t> with the short view requirements of the majority without landing yourself into major errors of interpretation in regard to prophecy is something which has always astonished me. May I, for my own satisfaction. portray you as -</a:t>
            </a:r>
            <a:endParaRPr lang="en-GB" sz="800" u="sng" smtClean="0"/>
          </a:p>
          <a:p>
            <a:pPr eaLnBrk="1" hangingPunct="1">
              <a:lnSpc>
                <a:spcPct val="80000"/>
              </a:lnSpc>
            </a:pPr>
            <a:r>
              <a:rPr lang="en-GB" sz="800" u="sng" smtClean="0"/>
              <a:t>      a statesman‑journalist who employs the "news‑value* of the moment to carry us forward in successive and progressive stages towards the goal which we are all vaguely seeking  - namely, understanding of the full meaning of the destiny of Israel‑Britain in the coming Commonwealth of all English­speaking peoples.</a:t>
            </a:r>
            <a:endParaRPr lang="en-GB" sz="800" smtClean="0"/>
          </a:p>
          <a:p>
            <a:pPr eaLnBrk="1" hangingPunct="1">
              <a:lnSpc>
                <a:spcPct val="80000"/>
              </a:lnSpc>
            </a:pPr>
            <a:r>
              <a:rPr lang="en-GB" sz="800" smtClean="0"/>
              <a:t>                                      With kindest regards,</a:t>
            </a:r>
          </a:p>
          <a:p>
            <a:pPr eaLnBrk="1" hangingPunct="1">
              <a:lnSpc>
                <a:spcPct val="80000"/>
              </a:lnSpc>
            </a:pPr>
            <a:r>
              <a:rPr lang="en-GB" sz="800" smtClean="0"/>
              <a:t>	Yours sincerely.</a:t>
            </a:r>
          </a:p>
          <a:p>
            <a:pPr eaLnBrk="1" hangingPunct="1">
              <a:lnSpc>
                <a:spcPct val="80000"/>
              </a:lnSpc>
            </a:pPr>
            <a:r>
              <a:rPr lang="en-GB" sz="800" smtClean="0"/>
              <a:t>                                           David Davidson</a:t>
            </a:r>
          </a:p>
        </p:txBody>
      </p:sp>
    </p:spTree>
    <p:extLst>
      <p:ext uri="{BB962C8B-B14F-4D97-AF65-F5344CB8AC3E}">
        <p14:creationId xmlns:p14="http://schemas.microsoft.com/office/powerpoint/2010/main" val="2603897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1EC8FFCA-C833-472D-96CF-5835F34AB239}" type="slidenum">
              <a:rPr lang="en-GB" smtClean="0"/>
              <a:pPr/>
              <a:t>30</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lnSpc>
                <a:spcPct val="80000"/>
              </a:lnSpc>
            </a:pPr>
            <a:r>
              <a:rPr lang="en-GB" sz="800" smtClean="0"/>
              <a:t>Stough Papers – Letter from David Davidson                                                                                                                      </a:t>
            </a:r>
            <a:r>
              <a:rPr lang="en-GB" sz="800" b="1" smtClean="0"/>
              <a:t>4006</a:t>
            </a:r>
            <a:r>
              <a:rPr lang="en-GB" sz="800" smtClean="0"/>
              <a:t>                                                                                                                                                                                                                                                                                                                                                                                 </a:t>
            </a:r>
          </a:p>
          <a:p>
            <a:pPr eaLnBrk="1" hangingPunct="1">
              <a:lnSpc>
                <a:spcPct val="80000"/>
              </a:lnSpc>
            </a:pPr>
            <a:r>
              <a:rPr lang="en-GB" sz="800" smtClean="0"/>
              <a:t>A, R, Heaver, Esq.,                                                  4,Buckingham Gate                         </a:t>
            </a:r>
          </a:p>
          <a:p>
            <a:pPr eaLnBrk="1" hangingPunct="1">
              <a:lnSpc>
                <a:spcPct val="80000"/>
              </a:lnSpc>
            </a:pPr>
            <a:r>
              <a:rPr lang="en-GB" sz="800" smtClean="0"/>
              <a:t>6, Buckingham Gate,                                                     London S.W.1.</a:t>
            </a:r>
          </a:p>
          <a:p>
            <a:pPr eaLnBrk="1" hangingPunct="1">
              <a:lnSpc>
                <a:spcPct val="80000"/>
              </a:lnSpc>
            </a:pPr>
            <a:r>
              <a:rPr lang="en-GB" sz="800" smtClean="0"/>
              <a:t>London, S.W.1.</a:t>
            </a:r>
          </a:p>
          <a:p>
            <a:pPr eaLnBrk="1" hangingPunct="1">
              <a:lnSpc>
                <a:spcPct val="80000"/>
              </a:lnSpc>
            </a:pPr>
            <a:r>
              <a:rPr lang="en-GB" sz="800" smtClean="0"/>
              <a:t>                                                   24th February, 1941.</a:t>
            </a:r>
          </a:p>
          <a:p>
            <a:pPr eaLnBrk="1" hangingPunct="1">
              <a:lnSpc>
                <a:spcPct val="80000"/>
              </a:lnSpc>
            </a:pPr>
            <a:r>
              <a:rPr lang="en-GB" sz="800" smtClean="0"/>
              <a:t>Dear A.R.H.,</a:t>
            </a:r>
            <a:endParaRPr lang="en-GB" sz="800" b="1" smtClean="0"/>
          </a:p>
          <a:p>
            <a:pPr eaLnBrk="1" hangingPunct="1">
              <a:lnSpc>
                <a:spcPct val="80000"/>
              </a:lnSpc>
            </a:pPr>
            <a:r>
              <a:rPr lang="en-GB" sz="800" b="1" smtClean="0"/>
              <a:t>                           </a:t>
            </a:r>
            <a:r>
              <a:rPr lang="en-GB" sz="800" b="1" u="sng" smtClean="0"/>
              <a:t>Is Edom Turkey ? If not, who is ?</a:t>
            </a:r>
            <a:endParaRPr lang="en-GB" sz="800" smtClean="0"/>
          </a:p>
          <a:p>
            <a:pPr eaLnBrk="1" hangingPunct="1">
              <a:lnSpc>
                <a:spcPct val="80000"/>
              </a:lnSpc>
            </a:pPr>
            <a:r>
              <a:rPr lang="en-GB" sz="800" smtClean="0"/>
              <a:t>     I think you have always conceded that my mind operates along logical channels and that I can break away from those channels to explore unknown territory by empirical methods. In this case I propose to explore territory which, I am inclined to believe, may have been wrongly mapped, and I therefore have to follow ‑ or deviate from ‑ the channels of thought of others. I have no bias In the matter, to what I may have to say can be left open for discussion by others within our movement. But let us be logical:</a:t>
            </a:r>
          </a:p>
          <a:p>
            <a:pPr eaLnBrk="1" hangingPunct="1">
              <a:lnSpc>
                <a:spcPct val="80000"/>
              </a:lnSpc>
            </a:pPr>
            <a:r>
              <a:rPr lang="en-GB" sz="800" smtClean="0"/>
              <a:t>     It has been my opinion for thirty‑nine years, ever mince I accepted the general tenets of British­-Israel Truth,</a:t>
            </a:r>
          </a:p>
          <a:p>
            <a:pPr eaLnBrk="1" hangingPunct="1">
              <a:lnSpc>
                <a:spcPct val="80000"/>
              </a:lnSpc>
            </a:pPr>
            <a:r>
              <a:rPr lang="en-GB" sz="800" smtClean="0"/>
              <a:t>     (1) That it has been definitely proved that Britain is Israel; and</a:t>
            </a:r>
          </a:p>
          <a:p>
            <a:pPr eaLnBrk="1" hangingPunct="1">
              <a:lnSpc>
                <a:spcPct val="80000"/>
              </a:lnSpc>
            </a:pPr>
            <a:r>
              <a:rPr lang="en-GB" sz="800" smtClean="0"/>
              <a:t>     (2)  That it has never been definitely proved ‑ or oven provisionally or           tentatively shown to be a feasible theory ‑ that Turkey is Edom.</a:t>
            </a:r>
          </a:p>
          <a:p>
            <a:pPr eaLnBrk="1" hangingPunct="1">
              <a:lnSpc>
                <a:spcPct val="80000"/>
              </a:lnSpc>
            </a:pPr>
            <a:r>
              <a:rPr lang="en-GB" sz="800" smtClean="0"/>
              <a:t>     My reason for writing you is that I believe we are liable shortly to make some very serious mistakes in the interpretation of prophecy if Turkey is not Edom. If the Turks are not Edomites, we would be in a better position as interpreters if we could identify the race which is in the place of Edom in current times.</a:t>
            </a:r>
          </a:p>
          <a:p>
            <a:pPr eaLnBrk="1" hangingPunct="1">
              <a:lnSpc>
                <a:spcPct val="80000"/>
              </a:lnSpc>
            </a:pPr>
            <a:r>
              <a:rPr lang="en-GB" sz="800" smtClean="0"/>
              <a:t>     Now what are the grounds upon which Turkey is identified with Edom?</a:t>
            </a:r>
          </a:p>
          <a:p>
            <a:pPr eaLnBrk="1" hangingPunct="1">
              <a:lnSpc>
                <a:spcPct val="80000"/>
              </a:lnSpc>
            </a:pPr>
            <a:r>
              <a:rPr lang="en-GB" sz="800" smtClean="0"/>
              <a:t>    I follow H. Herbert Pain's book, Englishmen Israelites: Turks Edomites(1896).	In the </a:t>
            </a:r>
          </a:p>
          <a:p>
            <a:pPr eaLnBrk="1" hangingPunct="1">
              <a:lnSpc>
                <a:spcPct val="80000"/>
              </a:lnSpc>
            </a:pPr>
            <a:r>
              <a:rPr lang="en-GB" sz="800" smtClean="0"/>
              <a:t>light of what we know to‑day this makes out a very strong case for Britain being Israel, but, at the same time, and in the light of the same knowledge, makes out a very poor cams for Turkey being Edom.</a:t>
            </a:r>
          </a:p>
          <a:p>
            <a:pPr eaLnBrk="1" hangingPunct="1">
              <a:lnSpc>
                <a:spcPct val="80000"/>
              </a:lnSpc>
            </a:pPr>
            <a:r>
              <a:rPr lang="en-GB" sz="800" smtClean="0"/>
              <a:t>    Two of Esau's grandchildren were Teman and Omar. From this it is conjectured (Pain, page 106), that Teman in the name Othman or Ottoman, and therefore that Otbman (born in 1258 A.D.), and Omar ( who built the Mosque at Jerusalem around 639.A.D.) were Edomites A previous Othman, however, succeeded the latter Omar as Caliph in 644 A.D., and neither rulers, were Turks, a race not yet in contact with the Early Caliphs.</a:t>
            </a:r>
          </a:p>
          <a:p>
            <a:pPr eaLnBrk="1" hangingPunct="1">
              <a:lnSpc>
                <a:spcPct val="80000"/>
              </a:lnSpc>
            </a:pPr>
            <a:r>
              <a:rPr lang="en-GB" sz="800" smtClean="0"/>
              <a:t>          It is easy to understand how the ancient Edomite names Teman and Omar could persist in Arabia as Othman and Omar, but not no easy to see how either name could be brought into Asia Minor from Khorasan by the 400 Turkish followers of Ertoghrul (the father at the founder of the Ottoman Dynasty) in the middle of the 13th century. An a matter of fact the name Othman ‑ but significantly pronounced Osman by the Turks ‑ was given to the son of Ertoghrul, born in Asia Minor,, after the Turks had settled there. From him, the first Otbman of the Ottoman Dynasty, the Ottoman or Osmanii</a:t>
            </a:r>
            <a:r>
              <a:rPr lang="en-GB" sz="800" b="1" smtClean="0"/>
              <a:t> </a:t>
            </a:r>
            <a:r>
              <a:rPr lang="en-GB" sz="800" smtClean="0"/>
              <a:t>Turks derive their name.</a:t>
            </a:r>
          </a:p>
          <a:p>
            <a:pPr eaLnBrk="1" hangingPunct="1">
              <a:lnSpc>
                <a:spcPct val="80000"/>
              </a:lnSpc>
            </a:pPr>
            <a:r>
              <a:rPr lang="en-GB" sz="800" smtClean="0"/>
              <a:t> </a:t>
            </a:r>
          </a:p>
          <a:p>
            <a:pPr eaLnBrk="1" hangingPunct="1">
              <a:lnSpc>
                <a:spcPct val="80000"/>
              </a:lnSpc>
            </a:pPr>
            <a:r>
              <a:rPr lang="en-GB" sz="800" smtClean="0"/>
              <a:t>          The intrusion of the Turks under Ertoghrul was due to their displacement from Western Asia Asia by the invading Mongol hordes of Ghengiz Khan. The Turkish language is neither Semitic Aryan in either origin or form both of which are purely Asiatic. At the time of the Caliph Omar ( A.D. 634 ‑ 644) the Turks had no contact with the Middle East.</a:t>
            </a:r>
          </a:p>
          <a:p>
            <a:pPr eaLnBrk="1" hangingPunct="1">
              <a:lnSpc>
                <a:spcPct val="80000"/>
              </a:lnSpc>
            </a:pPr>
            <a:r>
              <a:rPr lang="en-GB" sz="800" smtClean="0"/>
              <a:t>          Of Esau, in Gen. xxvii, 40, it in said, "By the sword thou shalt live". This, </a:t>
            </a:r>
          </a:p>
          <a:p>
            <a:pPr eaLnBrk="1" hangingPunct="1">
              <a:lnSpc>
                <a:spcPct val="80000"/>
              </a:lnSpc>
            </a:pPr>
            <a:r>
              <a:rPr lang="en-GB" sz="800" smtClean="0"/>
              <a:t>it is conjectured, identifies Turkey with Edom. But would not the same identification apply to all those of the sword of islam? Are therefore all those under the banner of Islam to be identified with Edom?</a:t>
            </a:r>
          </a:p>
          <a:p>
            <a:pPr eaLnBrk="1" hangingPunct="1">
              <a:lnSpc>
                <a:spcPct val="80000"/>
              </a:lnSpc>
            </a:pPr>
            <a:r>
              <a:rPr lang="en-GB" sz="800" smtClean="0"/>
              <a:t>          Pain (page </a:t>
            </a:r>
            <a:r>
              <a:rPr lang="en-GB" sz="800" u="sng" smtClean="0"/>
              <a:t>108) </a:t>
            </a:r>
            <a:r>
              <a:rPr lang="en-GB" sz="800" smtClean="0"/>
              <a:t>states that Ezekiel, (chap. xxxvi), foretelling the Restoration of the Chosen People, declares that at that time the people who are in possession of the land, is none other than Edom". Turkey is not now in possession of the land,	nor has the Chosen People yet been restored according to the tome of Ezekiel’s prophecy.	A Mandate to govern the land on behalf of a mixed populace of Ashkenazim	Jews and Arabs is not the promised Restoration.</a:t>
            </a:r>
          </a:p>
          <a:p>
            <a:pPr eaLnBrk="1" hangingPunct="1">
              <a:lnSpc>
                <a:spcPct val="80000"/>
              </a:lnSpc>
            </a:pPr>
            <a:r>
              <a:rPr lang="en-GB" sz="800" smtClean="0"/>
              <a:t>         Lest there be any doubt that the reference to Idumea (Edom) in Ezekiel xxxvi, 5, refers to the time of the Final Restoration of Israel, the prophecy of Obadiah verses 15 ‑ 21) makes it clear that, at that time, the house of Esau is in possession of the land, and, (obviously, as a consequence of some act of treachery, not specified and still unknown as to its nature) is utterly destroyed by the house of Jacob. You have recently referred to the "people terrible from their beginning" in re my own special favourite xviith chapter of Isaiah, and I agree with all you have said. To be terrible, according to</a:t>
            </a:r>
            <a:r>
              <a:rPr lang="en-GB" sz="800" i="1" smtClean="0"/>
              <a:t> </a:t>
            </a:r>
            <a:r>
              <a:rPr lang="en-GB" sz="800" smtClean="0"/>
              <a:t>the meaning which the prophet Isaiah intended to convey, is to be terrible with the righteousness which in over behind the "Weapons of God's indignation”. Even William Penn, the potential peacemaker had to act righteously as the terrible executioner which history proves: Even Jesus, in a parable without words, scourged the money‑changers from the Temple:</a:t>
            </a:r>
          </a:p>
          <a:p>
            <a:pPr eaLnBrk="1" hangingPunct="1">
              <a:lnSpc>
                <a:spcPct val="80000"/>
              </a:lnSpc>
            </a:pPr>
            <a:r>
              <a:rPr lang="en-GB" sz="800" smtClean="0"/>
              <a:t>        Consider, then, what enlightenment there is in the words of II Eadras vi, 7 and 9 -</a:t>
            </a:r>
          </a:p>
          <a:p>
            <a:pPr eaLnBrk="1" hangingPunct="1">
              <a:lnSpc>
                <a:spcPct val="80000"/>
              </a:lnSpc>
            </a:pPr>
            <a:r>
              <a:rPr lang="en-GB" sz="800" smtClean="0"/>
              <a:t>        “What shall be the parting asunder of the times ? or when shall be the and of the first, and the beginning of it that followeth”.</a:t>
            </a:r>
          </a:p>
          <a:p>
            <a:pPr eaLnBrk="1" hangingPunct="1">
              <a:lnSpc>
                <a:spcPct val="80000"/>
              </a:lnSpc>
            </a:pPr>
            <a:r>
              <a:rPr lang="en-GB" sz="800" smtClean="0"/>
              <a:t>         “…………Esau is the end of the world$ and Jacob is the beginning of it that followeth".</a:t>
            </a:r>
          </a:p>
          <a:p>
            <a:pPr eaLnBrk="1" hangingPunct="1">
              <a:lnSpc>
                <a:spcPct val="80000"/>
              </a:lnSpc>
            </a:pPr>
            <a:r>
              <a:rPr lang="en-GB" sz="800" smtClean="0"/>
              <a:t>         But to return to Pain’s book, I have to confess that in the light of the events of the 45 years which have elapsed since the book was published, I can find no identification marks ‑ other than those I have considered equating Turkey with Edom. If you read the book for yourself, I venture to say you will find none.</a:t>
            </a:r>
          </a:p>
          <a:p>
            <a:pPr eaLnBrk="1" hangingPunct="1">
              <a:lnSpc>
                <a:spcPct val="80000"/>
              </a:lnSpc>
            </a:pPr>
            <a:r>
              <a:rPr lang="en-GB" sz="800" smtClean="0"/>
              <a:t>         So let us now consider briefly as to what modern race may </a:t>
            </a:r>
            <a:r>
              <a:rPr lang="en-GB" sz="800" u="sng" smtClean="0"/>
              <a:t>reasonably or tentatively</a:t>
            </a:r>
            <a:r>
              <a:rPr lang="en-GB" sz="800" smtClean="0"/>
              <a:t> be identified with Edom.I emphasize </a:t>
            </a:r>
            <a:r>
              <a:rPr lang="en-GB" sz="800" u="sng" smtClean="0"/>
              <a:t>reasonably or tentatively. </a:t>
            </a:r>
            <a:r>
              <a:rPr lang="en-GB" sz="800" smtClean="0"/>
              <a:t>because the question will be decisively answered only at the time of the Restoration – which obviously, to most of us, must happen shortly.</a:t>
            </a:r>
          </a:p>
          <a:p>
            <a:pPr eaLnBrk="1" hangingPunct="1">
              <a:lnSpc>
                <a:spcPct val="80000"/>
              </a:lnSpc>
            </a:pPr>
            <a:r>
              <a:rPr lang="en-GB" sz="800" smtClean="0"/>
              <a:t>         Here I must refer you to </a:t>
            </a:r>
            <a:r>
              <a:rPr lang="en-GB" sz="800" u="sng" smtClean="0"/>
              <a:t>Antiquities, </a:t>
            </a:r>
            <a:r>
              <a:rPr lang="en-GB" sz="800" smtClean="0"/>
              <a:t>XIII, ix, 1, where Josephus says that the Idumeans, after adopting the Jewish religion in the second century B.C., became "hereafter no other than Jews”.</a:t>
            </a:r>
          </a:p>
          <a:p>
            <a:pPr eaLnBrk="1" hangingPunct="1">
              <a:lnSpc>
                <a:spcPct val="80000"/>
              </a:lnSpc>
            </a:pPr>
            <a:r>
              <a:rPr lang="en-GB" sz="800" smtClean="0"/>
              <a:t>         </a:t>
            </a:r>
            <a:r>
              <a:rPr lang="en-GB" sz="800" u="sng" smtClean="0"/>
              <a:t>Re</a:t>
            </a:r>
            <a:r>
              <a:rPr lang="en-GB" sz="800" smtClean="0"/>
              <a:t> this and other passages in Josephus </a:t>
            </a:r>
            <a:r>
              <a:rPr lang="en-GB" sz="800" u="sng" smtClean="0"/>
              <a:t>Antiquities </a:t>
            </a:r>
            <a:r>
              <a:rPr lang="en-GB" sz="800" smtClean="0"/>
              <a:t>and </a:t>
            </a:r>
            <a:r>
              <a:rPr lang="en-GB" sz="800" u="sng" smtClean="0"/>
              <a:t>Wars</a:t>
            </a:r>
            <a:r>
              <a:rPr lang="en-GB" sz="800" smtClean="0"/>
              <a:t>), the </a:t>
            </a:r>
            <a:r>
              <a:rPr lang="en-GB" sz="800" u="sng" smtClean="0"/>
              <a:t>Encyleopaidia </a:t>
            </a:r>
            <a:r>
              <a:rPr lang="en-GB" sz="800" smtClean="0"/>
              <a:t>Biblica, Vol.II col. 1187, states:-</a:t>
            </a:r>
          </a:p>
          <a:p>
            <a:pPr eaLnBrk="1" hangingPunct="1">
              <a:lnSpc>
                <a:spcPct val="80000"/>
              </a:lnSpc>
            </a:pPr>
            <a:r>
              <a:rPr lang="en-GB" sz="800" smtClean="0"/>
              <a:t>         "And yet many of the Jews, it would seem, must have had Edomite blood in their veins; for we may reasonably assume not only that the Edomites, after they had adopted Judaism, intermarried largely with their co‑religionists, but also that those Edomites, who survived the final catastrophe (A.D. 70), whether in the conditions of slaves or otherwise, were regarded as Jews both by themselves and by the outer world."</a:t>
            </a:r>
          </a:p>
          <a:p>
            <a:pPr eaLnBrk="1" hangingPunct="1">
              <a:lnSpc>
                <a:spcPct val="80000"/>
              </a:lnSpc>
            </a:pPr>
            <a:r>
              <a:rPr lang="en-GB" sz="800" smtClean="0"/>
              <a:t>Previously, in the same paragraph. It is stated </a:t>
            </a:r>
            <a:r>
              <a:rPr lang="en-GB" sz="800" u="sng" smtClean="0"/>
              <a:t>re </a:t>
            </a:r>
            <a:r>
              <a:rPr lang="en-GB" sz="800" smtClean="0"/>
              <a:t>the rebellion against Rome (A.D. 66 ‑ 70):­-</a:t>
            </a:r>
          </a:p>
          <a:p>
            <a:pPr eaLnBrk="1" hangingPunct="1">
              <a:lnSpc>
                <a:spcPct val="80000"/>
              </a:lnSpc>
            </a:pPr>
            <a:r>
              <a:rPr lang="en-GB" sz="800" smtClean="0"/>
              <a:t>"Considering themselves Jews in the fullest sense, the fierce and turbulent inhabitants of Idumea eagerly joined in the rebellion against the Romans, and played a prominent part both in the intestine struggles and in the heroic but altogether hopeless resistance to the enemy. Thus Edom was laid waste with fire and sword, and </a:t>
            </a:r>
            <a:r>
              <a:rPr lang="en-GB" sz="800" u="sng" smtClean="0"/>
              <a:t>the nation as such ceased to be".</a:t>
            </a:r>
            <a:endParaRPr lang="en-GB" sz="800" smtClean="0"/>
          </a:p>
          <a:p>
            <a:pPr eaLnBrk="1" hangingPunct="1">
              <a:lnSpc>
                <a:spcPct val="80000"/>
              </a:lnSpc>
            </a:pPr>
            <a:r>
              <a:rPr lang="en-GB" sz="800" smtClean="0"/>
              <a:t>      The only seed of </a:t>
            </a:r>
            <a:r>
              <a:rPr lang="en-GB" sz="800" u="sng" smtClean="0"/>
              <a:t>Edom </a:t>
            </a:r>
            <a:r>
              <a:rPr lang="en-GB" sz="800" smtClean="0"/>
              <a:t>then remaining, according to </a:t>
            </a:r>
            <a:r>
              <a:rPr lang="en-GB" sz="800" u="sng" smtClean="0"/>
              <a:t>The Encyclopaedia Biblica</a:t>
            </a:r>
            <a:r>
              <a:rPr lang="en-GB" sz="800" smtClean="0"/>
              <a:t> on the authority of the eye‑witness Josephus, is to be sought in modern Jewry.	What an ironical circumstance it will prove to be should Esau, claiming to be of Jacob in modern Jewry, be now seeking to claim the inheritance that was bartered for "a mess of pottage". For Edom must yet “cease to be” at the hands of the House of Jacob.</a:t>
            </a:r>
          </a:p>
          <a:p>
            <a:pPr eaLnBrk="1" hangingPunct="1">
              <a:lnSpc>
                <a:spcPct val="80000"/>
              </a:lnSpc>
            </a:pPr>
            <a:r>
              <a:rPr lang="en-GB" sz="800" smtClean="0"/>
              <a:t> </a:t>
            </a:r>
          </a:p>
          <a:p>
            <a:pPr eaLnBrk="1" hangingPunct="1">
              <a:lnSpc>
                <a:spcPct val="80000"/>
              </a:lnSpc>
            </a:pPr>
            <a:r>
              <a:rPr lang="en-GB" sz="800" smtClean="0"/>
              <a:t>      "Behold, I will make them of the synagogue of Satan, which say they are Jews, and are not, but do lie; behold, I will make them to come and worship before thy feet, and to know that I have loved thee".(Rev* iii, 9).</a:t>
            </a:r>
          </a:p>
          <a:p>
            <a:pPr eaLnBrk="1" hangingPunct="1">
              <a:lnSpc>
                <a:spcPct val="80000"/>
              </a:lnSpc>
            </a:pPr>
            <a:r>
              <a:rPr lang="en-GB" sz="800" smtClean="0"/>
              <a:t>       Here I would bring forward the witness of the Great Pyramid. The prophecy of the latter shows:-­</a:t>
            </a:r>
          </a:p>
          <a:p>
            <a:pPr eaLnBrk="1" hangingPunct="1">
              <a:lnSpc>
                <a:spcPct val="80000"/>
              </a:lnSpc>
            </a:pPr>
            <a:r>
              <a:rPr lang="en-GB" sz="800" smtClean="0"/>
              <a:t>       (1)	By the symbolism of the Queen's Chamber, that the "Jews" remain in the "womb of the Second Birth" from A.D. 30 to A.D. 1936, </a:t>
            </a:r>
            <a:r>
              <a:rPr lang="en-GB" sz="800" u="sng" smtClean="0"/>
              <a:t>refusing</a:t>
            </a:r>
            <a:r>
              <a:rPr lang="en-GB" sz="800" smtClean="0"/>
              <a:t> to be spiritually reborn;</a:t>
            </a:r>
          </a:p>
          <a:p>
            <a:pPr eaLnBrk="1" hangingPunct="1">
              <a:lnSpc>
                <a:spcPct val="80000"/>
              </a:lnSpc>
            </a:pPr>
            <a:r>
              <a:rPr lang="en-GB" sz="800" smtClean="0"/>
              <a:t>       (2)	By the symbolism of the Queen% Chamber, that the "Jewish" </a:t>
            </a:r>
            <a:r>
              <a:rPr lang="en-GB" sz="800" u="sng" smtClean="0"/>
              <a:t>diversion</a:t>
            </a:r>
            <a:r>
              <a:rPr lang="en-GB" sz="800" smtClean="0"/>
              <a:t> or "rounding‑up" extends from January 18th, 1918 to September 16th, 1936 ‑‑ beginning at January 18th, 1918, upon the date at which the Bolshevists usurped power in Russia;</a:t>
            </a:r>
          </a:p>
          <a:p>
            <a:pPr eaLnBrk="1" hangingPunct="1">
              <a:lnSpc>
                <a:spcPct val="80000"/>
              </a:lnSpc>
            </a:pPr>
            <a:r>
              <a:rPr lang="en-GB" sz="800" smtClean="0"/>
              <a:t>       (3) By the symbolism of the Queen's Chamber and by that of the King's Chamber, that the "Jewish" </a:t>
            </a:r>
            <a:r>
              <a:rPr lang="en-GB" sz="800" u="sng" smtClean="0"/>
              <a:t>rounding‑up</a:t>
            </a:r>
            <a:r>
              <a:rPr lang="en-GB" sz="800" smtClean="0"/>
              <a:t>, ‑ ending at September 16th. 1936, when the 70th Jubilee period began the year of release from usury and all servitude, ‑ finished the twilight of one age to enter the dawn of the next age, the age of the ascension of "Jacob" through tribulation to become "Israel"; and</a:t>
            </a:r>
          </a:p>
          <a:p>
            <a:pPr eaLnBrk="1" hangingPunct="1">
              <a:lnSpc>
                <a:spcPct val="80000"/>
              </a:lnSpc>
            </a:pPr>
            <a:r>
              <a:rPr lang="en-GB" sz="800" smtClean="0"/>
              <a:t>       (4)	By the symbolism of the King's Chamber that the period during which "Jacob" (the "supplanter" of Esau) is to become, through "Jacob's trouble", truly Israel, "a prince with God".</a:t>
            </a:r>
          </a:p>
          <a:p>
            <a:pPr eaLnBrk="1" hangingPunct="1">
              <a:lnSpc>
                <a:spcPct val="80000"/>
              </a:lnSpc>
            </a:pPr>
            <a:r>
              <a:rPr lang="en-GB" sz="800" smtClean="0"/>
              <a:t>       For “……… Esau is the end of the world , and Jacob is the beginning of it that   followeth". The Pyramid therefore seems to portray the exact end of the age of the power of Esau in Jewry, In this connection kindly refer to say recent précis‑report of a typical lecture, foot of page 5, and top of page 6 of my communication of 18th Instant;	and also to MY article for </a:t>
            </a:r>
            <a:r>
              <a:rPr lang="en-GB" sz="800" u="sng" smtClean="0"/>
              <a:t>The National Message</a:t>
            </a:r>
            <a:r>
              <a:rPr lang="en-GB" sz="800" smtClean="0"/>
              <a:t>, “The Feet of the Image of Daniel II", typescript foot of page 4. </a:t>
            </a:r>
          </a:p>
          <a:p>
            <a:pPr eaLnBrk="1" hangingPunct="1">
              <a:lnSpc>
                <a:spcPct val="80000"/>
              </a:lnSpc>
            </a:pPr>
            <a:r>
              <a:rPr lang="en-GB" sz="800" smtClean="0"/>
              <a:t>The latter article was written at your request per Mr. Grant for further information on the background, of the collapse of France.</a:t>
            </a:r>
          </a:p>
          <a:p>
            <a:pPr eaLnBrk="1" hangingPunct="1">
              <a:lnSpc>
                <a:spcPct val="80000"/>
              </a:lnSpc>
            </a:pPr>
            <a:r>
              <a:rPr lang="en-GB" sz="800" smtClean="0"/>
              <a:t>	The Pyramid indications, as outlined above, were first developed in </a:t>
            </a:r>
            <a:r>
              <a:rPr lang="en-GB" sz="800" u="sng" smtClean="0"/>
              <a:t>Pyramid Prophecy</a:t>
            </a:r>
            <a:r>
              <a:rPr lang="en-GB" sz="800" b="1" u="sng" smtClean="0"/>
              <a:t> </a:t>
            </a:r>
            <a:r>
              <a:rPr lang="en-GB" sz="800" u="sng" smtClean="0"/>
              <a:t>and Current Events</a:t>
            </a:r>
            <a:r>
              <a:rPr lang="en-GB" sz="800" smtClean="0"/>
              <a:t> (July 1925). The Pyramid’s </a:t>
            </a:r>
            <a:r>
              <a:rPr lang="en-GB" sz="800" u="sng" smtClean="0"/>
              <a:t>Index Datings</a:t>
            </a:r>
            <a:r>
              <a:rPr lang="en-GB" sz="800" smtClean="0"/>
              <a:t>, as I termed them, </a:t>
            </a:r>
          </a:p>
          <a:p>
            <a:pPr eaLnBrk="1" hangingPunct="1">
              <a:lnSpc>
                <a:spcPct val="80000"/>
              </a:lnSpc>
            </a:pPr>
            <a:r>
              <a:rPr lang="en-GB" sz="800" smtClean="0"/>
              <a:t>Were shown to reveal the undermining influence of international finance an operating through France. The self‑planned destiny of the Jews was also dealt with from the standpoint, of pyramid symbolism as being related.</a:t>
            </a:r>
          </a:p>
          <a:p>
            <a:pPr eaLnBrk="1" hangingPunct="1">
              <a:lnSpc>
                <a:spcPct val="80000"/>
              </a:lnSpc>
            </a:pPr>
            <a:r>
              <a:rPr lang="en-GB" sz="800" smtClean="0"/>
              <a:t>           Until then (July 1925) my work had </a:t>
            </a:r>
            <a:r>
              <a:rPr lang="en-GB" sz="800" u="sng" smtClean="0"/>
              <a:t>appeared to be</a:t>
            </a:r>
            <a:r>
              <a:rPr lang="en-GB" sz="800" smtClean="0"/>
              <a:t> entirely favourable to the restoration of the Jews to Palestine, and from autumn 1924 to l925, </a:t>
            </a:r>
            <a:r>
              <a:rPr lang="en-GB" sz="800" u="sng" smtClean="0"/>
              <a:t>The Great Pyramid: Its Divine Message</a:t>
            </a:r>
            <a:r>
              <a:rPr lang="en-GB" sz="800" smtClean="0"/>
              <a:t> had been enthusiastically discussed in </a:t>
            </a:r>
            <a:r>
              <a:rPr lang="en-GB" sz="800" u="sng" smtClean="0"/>
              <a:t>League of Nations</a:t>
            </a:r>
            <a:r>
              <a:rPr lang="en-GB" sz="800" smtClean="0"/>
              <a:t> circles at Geneva, and an eminent journalist representing a powerful ring of newspapers had applied to my publishers for a copy of the work to review it In all the journals of the rings. Then came </a:t>
            </a:r>
            <a:r>
              <a:rPr lang="en-GB" sz="800" u="sng" smtClean="0"/>
              <a:t>Pyramid Prophecy and Current Events</a:t>
            </a:r>
            <a:r>
              <a:rPr lang="en-GB" sz="800" smtClean="0"/>
              <a:t>, (July 1925) and all "international enthusiasm” ceased, and no more was heard of the promised series of reviews. Two or three years later I</a:t>
            </a:r>
            <a:r>
              <a:rPr lang="en-GB" sz="800" b="1" smtClean="0"/>
              <a:t> </a:t>
            </a:r>
            <a:r>
              <a:rPr lang="en-GB" sz="800" smtClean="0"/>
              <a:t>met another eminent journalist in the same ring referred to. He told me he had long wished to meat me to tell me something privately. He informed me that he had approached his principals and had asked them why they did not take up the popularisation of my works. They replied that they dared not do so because of the powerful opposition from certain international financial elements. I will pass on privately to you the names of the two eminent journalists should you wish to know them.</a:t>
            </a:r>
          </a:p>
          <a:p>
            <a:pPr eaLnBrk="1" hangingPunct="1">
              <a:lnSpc>
                <a:spcPct val="80000"/>
              </a:lnSpc>
            </a:pPr>
            <a:r>
              <a:rPr lang="en-GB" sz="800" smtClean="0"/>
              <a:t>           The Pyramid's prophecy indicates ‑ both by the Queen's Chamber symbolism ending and by the King's Chamber symbolism beginning on the some date -- that September 18th, 1936 is the date for the coming into operation of the Divine Edict for the winding‑up of the affairs of international finance in preparation for the coming new age. This therefore is the beginning of the Divine Assessment preparatory to Jacob's Trouble and then</a:t>
            </a:r>
            <a:r>
              <a:rPr lang="en-GB" sz="800" b="1" smtClean="0"/>
              <a:t> </a:t>
            </a:r>
            <a:r>
              <a:rPr lang="en-GB" sz="800" smtClean="0"/>
              <a:t>the full Judgment of the Nations. The date began the Jubilee year of release from usury and all servitude as I have pointed out in </a:t>
            </a:r>
            <a:r>
              <a:rPr lang="en-GB" sz="800" u="sng" smtClean="0"/>
              <a:t>The Judgment of the Nations, </a:t>
            </a:r>
            <a:r>
              <a:rPr lang="en-GB" sz="800" smtClean="0"/>
              <a:t>and the actual date from which release was to take effect was 10th Tisri the feast of Atonement (or Expiation, which word the Jews prefer). The latter date fell on September 26th, 1936, when in an effort to save the franc, the Tripartite Monetary Agreement was signed between Britain, the U.S.A. and France. This indicated</a:t>
            </a:r>
            <a:r>
              <a:rPr lang="en-GB" sz="800" b="1" smtClean="0"/>
              <a:t> </a:t>
            </a:r>
            <a:r>
              <a:rPr lang="en-GB" sz="800" smtClean="0"/>
              <a:t>the end of the attack, projected through French policy, by International Finance upon the financial basis of the economic world order of the British Empire and the U.S.A., an attack which began upon May 30th, 19280 as I have proved from French admissions and Toynbeel's diagnosis. Surely the disaster which is to overtake Edom at the Restoration of Israel will be as a consequence of the poison injected into world affairs by the False Prophet in Edomite Jewry. Here please refer to </a:t>
            </a:r>
            <a:r>
              <a:rPr lang="en-GB" sz="800" u="sng" smtClean="0"/>
              <a:t>The Domination of Babylon</a:t>
            </a:r>
            <a:r>
              <a:rPr lang="en-GB" sz="800" smtClean="0"/>
              <a:t> pagan 34 and 35.</a:t>
            </a:r>
          </a:p>
          <a:p>
            <a:pPr eaLnBrk="1" hangingPunct="1">
              <a:lnSpc>
                <a:spcPct val="80000"/>
              </a:lnSpc>
            </a:pPr>
            <a:r>
              <a:rPr lang="en-GB" sz="800" smtClean="0"/>
              <a:t>	But it will be said; Esau shall live by‑the sword. Well has not international Finance in Jewry lived by the sword, by stimulating the competition in armaments and, by the manipulation of the world’s markets and exchanges, setting nation against nation? 	And </a:t>
            </a:r>
          </a:p>
          <a:p>
            <a:pPr eaLnBrk="1" hangingPunct="1">
              <a:lnSpc>
                <a:spcPct val="80000"/>
              </a:lnSpc>
            </a:pPr>
            <a:r>
              <a:rPr lang="en-GB" sz="800" smtClean="0"/>
              <a:t>the whole of Jewry has partaken of the stigma acquired by those who have thus operated from within Jewry.</a:t>
            </a:r>
          </a:p>
          <a:p>
            <a:pPr eaLnBrk="1" hangingPunct="1">
              <a:lnSpc>
                <a:spcPct val="80000"/>
              </a:lnSpc>
            </a:pPr>
            <a:r>
              <a:rPr lang="en-GB" sz="800" smtClean="0"/>
              <a:t>          So of Edom it is said in Obadiah's prophecy:</a:t>
            </a:r>
          </a:p>
          <a:p>
            <a:pPr eaLnBrk="1" hangingPunct="1">
              <a:lnSpc>
                <a:spcPct val="80000"/>
              </a:lnSpc>
            </a:pPr>
            <a:r>
              <a:rPr lang="en-GB" sz="800" smtClean="0"/>
              <a:t>               "Behold I have made thee small among the nations: thou art greatly despised".</a:t>
            </a:r>
          </a:p>
          <a:p>
            <a:pPr eaLnBrk="1" hangingPunct="1">
              <a:lnSpc>
                <a:spcPct val="80000"/>
              </a:lnSpc>
            </a:pPr>
            <a:r>
              <a:rPr lang="en-GB" sz="800" smtClean="0"/>
              <a:t>               "All the men of thy confederacy have driven thee out, over to the border".</a:t>
            </a:r>
          </a:p>
          <a:p>
            <a:pPr eaLnBrk="1" hangingPunct="1">
              <a:lnSpc>
                <a:spcPct val="80000"/>
              </a:lnSpc>
            </a:pPr>
            <a:r>
              <a:rPr lang="en-GB" sz="800" smtClean="0"/>
              <a:t>               "Shall I not in that day, saith the Lord, destroy the </a:t>
            </a:r>
            <a:r>
              <a:rPr lang="en-GB" sz="800" u="sng" smtClean="0"/>
              <a:t>wise</a:t>
            </a:r>
            <a:r>
              <a:rPr lang="en-GB" sz="800" smtClean="0"/>
              <a:t> men out of Edom, and </a:t>
            </a:r>
            <a:r>
              <a:rPr lang="en-GB" sz="800" u="sng" smtClean="0"/>
              <a:t>understanding</a:t>
            </a:r>
            <a:r>
              <a:rPr lang="en-GB" sz="800" smtClean="0"/>
              <a:t> out of the Mount of Esau?". (For </a:t>
            </a:r>
            <a:r>
              <a:rPr lang="en-GB" sz="800" u="sng" smtClean="0"/>
              <a:t>wise</a:t>
            </a:r>
            <a:r>
              <a:rPr lang="en-GB" sz="800" smtClean="0"/>
              <a:t> and </a:t>
            </a:r>
            <a:r>
              <a:rPr lang="en-GB" sz="800" u="sng" smtClean="0"/>
              <a:t>understanding</a:t>
            </a:r>
            <a:r>
              <a:rPr lang="en-GB" sz="800" smtClean="0"/>
              <a:t> Moffatt gives astute and </a:t>
            </a:r>
            <a:r>
              <a:rPr lang="en-GB" sz="800" u="sng" smtClean="0"/>
              <a:t>shrewd men.</a:t>
            </a:r>
            <a:endParaRPr lang="en-GB" sz="800" smtClean="0"/>
          </a:p>
          <a:p>
            <a:pPr eaLnBrk="1" hangingPunct="1">
              <a:lnSpc>
                <a:spcPct val="80000"/>
              </a:lnSpc>
            </a:pPr>
            <a:r>
              <a:rPr lang="en-GB" sz="800" smtClean="0"/>
              <a:t>	"For the day of the Lord In near upon all the nations; as thou hast done, it  shall be done unto thee: tby dealing shall return upon thine own head". Yet  as God has sifted Israel out of the nations so can God sift Esau out of Jewry.</a:t>
            </a:r>
          </a:p>
          <a:p>
            <a:pPr eaLnBrk="1" hangingPunct="1">
              <a:lnSpc>
                <a:spcPct val="80000"/>
              </a:lnSpc>
            </a:pPr>
            <a:r>
              <a:rPr lang="en-GB" sz="800" smtClean="0"/>
              <a:t>           With all this at the back of my mind, can you realise the restraint I have had to exercise in all my interpretations when dealing with the question of the Jews. Understanding that there must be Jews of Israel, Edomite Jews, and Edomites all being shaken through the sieve, I had to be cautious to avoid any semblance of bias against the Jews as such. Any bias that personal contacts may have given me was counterbalanced by the knowledge of the persecutions that the Jews had suffered through history, and by the remembrance of our Lord's words on the Cross ‑</a:t>
            </a:r>
          </a:p>
          <a:p>
            <a:pPr eaLnBrk="1" hangingPunct="1">
              <a:lnSpc>
                <a:spcPct val="80000"/>
              </a:lnSpc>
            </a:pPr>
            <a:r>
              <a:rPr lang="en-GB" sz="800" smtClean="0"/>
              <a:t>           "Father forgive them, for they know what they do".</a:t>
            </a:r>
          </a:p>
          <a:p>
            <a:pPr eaLnBrk="1" hangingPunct="1">
              <a:lnSpc>
                <a:spcPct val="80000"/>
              </a:lnSpc>
            </a:pPr>
            <a:r>
              <a:rPr lang="en-GB" sz="800" smtClean="0"/>
              <a:t>Indeed so much did I make of this other side of the question in </a:t>
            </a:r>
            <a:r>
              <a:rPr lang="en-GB" sz="800" u="sng" smtClean="0"/>
              <a:t>Pyramid Prophecy and Current Events</a:t>
            </a:r>
            <a:r>
              <a:rPr lang="en-GB" sz="800" smtClean="0"/>
              <a:t> in 19250 that I was accused in many B.‑I. circles (rotating around General Blakeney) of being pro­ Jewish.</a:t>
            </a:r>
          </a:p>
          <a:p>
            <a:pPr eaLnBrk="1" hangingPunct="1">
              <a:lnSpc>
                <a:spcPct val="80000"/>
              </a:lnSpc>
            </a:pPr>
            <a:r>
              <a:rPr lang="en-GB" sz="800" smtClean="0"/>
              <a:t>      Going further back, to 1922, 1 took the lead, as President of the Leeds B.‑I.Association, in opposing</a:t>
            </a:r>
            <a:r>
              <a:rPr lang="en-GB" sz="800" b="1" smtClean="0"/>
              <a:t> </a:t>
            </a:r>
            <a:r>
              <a:rPr lang="en-GB" sz="800" smtClean="0"/>
              <a:t>what many of us deemed to be, in 1922, the Anti‑Jewish views of Dr. Pascoe Goard and, in particular, Merton Smith.</a:t>
            </a:r>
          </a:p>
          <a:p>
            <a:pPr eaLnBrk="1" hangingPunct="1">
              <a:lnSpc>
                <a:spcPct val="80000"/>
              </a:lnSpc>
            </a:pPr>
            <a:r>
              <a:rPr lang="en-GB" sz="800" smtClean="0"/>
              <a:t>I cannot therefore now be accused of being anti‑Jewish and therefore, by implication, pro­-Fascist. As I have said in beginning, I have no bias. It is simply the logical interpretation of the prophecies which hat dictated my writing you now. And there I leave the matter.</a:t>
            </a:r>
          </a:p>
          <a:p>
            <a:pPr eaLnBrk="1" hangingPunct="1">
              <a:lnSpc>
                <a:spcPct val="80000"/>
              </a:lnSpc>
            </a:pPr>
            <a:r>
              <a:rPr lang="en-GB" sz="800" smtClean="0"/>
              <a:t>      Here, however, I must express what I have longed to do for some years, which, indeed, I have done extemporary from the platform - namely to say how much I appreciate your editorials and your "Week by Week" articles. How you can accommodate your long view of history </a:t>
            </a:r>
            <a:r>
              <a:rPr lang="en-GB" sz="800" u="sng" smtClean="0"/>
              <a:t>ahead</a:t>
            </a:r>
            <a:r>
              <a:rPr lang="en-GB" sz="800" smtClean="0"/>
              <a:t> with the short view requirements of the majority without landing yourself into major errors of interpretation in regard to prophecy is something which has always astonished me. May I, for my own satisfaction. portray you as -</a:t>
            </a:r>
            <a:endParaRPr lang="en-GB" sz="800" u="sng" smtClean="0"/>
          </a:p>
          <a:p>
            <a:pPr eaLnBrk="1" hangingPunct="1">
              <a:lnSpc>
                <a:spcPct val="80000"/>
              </a:lnSpc>
            </a:pPr>
            <a:r>
              <a:rPr lang="en-GB" sz="800" u="sng" smtClean="0"/>
              <a:t>      a statesman‑journalist who employs the "news‑value* of the moment to carry us forward in successive and progressive stages towards the goal which we are all vaguely seeking  - namely, understanding of the full meaning of the destiny of Israel‑Britain in the coming Commonwealth of all English­speaking peoples.</a:t>
            </a:r>
            <a:endParaRPr lang="en-GB" sz="800" smtClean="0"/>
          </a:p>
          <a:p>
            <a:pPr eaLnBrk="1" hangingPunct="1">
              <a:lnSpc>
                <a:spcPct val="80000"/>
              </a:lnSpc>
            </a:pPr>
            <a:r>
              <a:rPr lang="en-GB" sz="800" smtClean="0"/>
              <a:t>                                      With kindest regards,</a:t>
            </a:r>
          </a:p>
          <a:p>
            <a:pPr eaLnBrk="1" hangingPunct="1">
              <a:lnSpc>
                <a:spcPct val="80000"/>
              </a:lnSpc>
            </a:pPr>
            <a:r>
              <a:rPr lang="en-GB" sz="800" smtClean="0"/>
              <a:t>	Yours sincerely.</a:t>
            </a:r>
          </a:p>
          <a:p>
            <a:pPr eaLnBrk="1" hangingPunct="1">
              <a:lnSpc>
                <a:spcPct val="80000"/>
              </a:lnSpc>
            </a:pPr>
            <a:r>
              <a:rPr lang="en-GB" sz="800" smtClean="0"/>
              <a:t>                                           David Davidson</a:t>
            </a:r>
          </a:p>
        </p:txBody>
      </p:sp>
    </p:spTree>
    <p:extLst>
      <p:ext uri="{BB962C8B-B14F-4D97-AF65-F5344CB8AC3E}">
        <p14:creationId xmlns:p14="http://schemas.microsoft.com/office/powerpoint/2010/main" val="159000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endParaRPr lang="en-US" smtClean="0"/>
          </a:p>
        </p:txBody>
      </p:sp>
      <p:sp>
        <p:nvSpPr>
          <p:cNvPr id="187396" name="Slide Number Placeholder 3"/>
          <p:cNvSpPr>
            <a:spLocks noGrp="1"/>
          </p:cNvSpPr>
          <p:nvPr>
            <p:ph type="sldNum" sz="quarter" idx="5"/>
          </p:nvPr>
        </p:nvSpPr>
        <p:spPr>
          <a:noFill/>
        </p:spPr>
        <p:txBody>
          <a:bodyPr/>
          <a:lstStyle/>
          <a:p>
            <a:fld id="{CDE76DFB-F1F3-4B4E-A1D5-274DCA1A16FA}" type="slidenum">
              <a:rPr lang="en-GB" smtClean="0"/>
              <a:pPr/>
              <a:t>3</a:t>
            </a:fld>
            <a:endParaRPr lang="en-GB" smtClean="0"/>
          </a:p>
        </p:txBody>
      </p:sp>
    </p:spTree>
    <p:extLst>
      <p:ext uri="{BB962C8B-B14F-4D97-AF65-F5344CB8AC3E}">
        <p14:creationId xmlns:p14="http://schemas.microsoft.com/office/powerpoint/2010/main" val="3772040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33</a:t>
            </a:fld>
            <a:endParaRPr lang="en-GB"/>
          </a:p>
        </p:txBody>
      </p:sp>
    </p:spTree>
    <p:extLst>
      <p:ext uri="{BB962C8B-B14F-4D97-AF65-F5344CB8AC3E}">
        <p14:creationId xmlns:p14="http://schemas.microsoft.com/office/powerpoint/2010/main" val="2556884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34</a:t>
            </a:fld>
            <a:endParaRPr lang="en-GB"/>
          </a:p>
        </p:txBody>
      </p:sp>
    </p:spTree>
    <p:extLst>
      <p:ext uri="{BB962C8B-B14F-4D97-AF65-F5344CB8AC3E}">
        <p14:creationId xmlns:p14="http://schemas.microsoft.com/office/powerpoint/2010/main" val="2027334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35</a:t>
            </a:fld>
            <a:endParaRPr lang="en-GB"/>
          </a:p>
        </p:txBody>
      </p:sp>
    </p:spTree>
    <p:extLst>
      <p:ext uri="{BB962C8B-B14F-4D97-AF65-F5344CB8AC3E}">
        <p14:creationId xmlns:p14="http://schemas.microsoft.com/office/powerpoint/2010/main" val="1473422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36</a:t>
            </a:fld>
            <a:endParaRPr lang="en-GB"/>
          </a:p>
        </p:txBody>
      </p:sp>
    </p:spTree>
    <p:extLst>
      <p:ext uri="{BB962C8B-B14F-4D97-AF65-F5344CB8AC3E}">
        <p14:creationId xmlns:p14="http://schemas.microsoft.com/office/powerpoint/2010/main" val="823793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37</a:t>
            </a:fld>
            <a:endParaRPr lang="en-GB"/>
          </a:p>
        </p:txBody>
      </p:sp>
    </p:spTree>
    <p:extLst>
      <p:ext uri="{BB962C8B-B14F-4D97-AF65-F5344CB8AC3E}">
        <p14:creationId xmlns:p14="http://schemas.microsoft.com/office/powerpoint/2010/main" val="1654881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38</a:t>
            </a:fld>
            <a:endParaRPr lang="en-GB"/>
          </a:p>
        </p:txBody>
      </p:sp>
    </p:spTree>
    <p:extLst>
      <p:ext uri="{BB962C8B-B14F-4D97-AF65-F5344CB8AC3E}">
        <p14:creationId xmlns:p14="http://schemas.microsoft.com/office/powerpoint/2010/main" val="3135624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D46C85A-D0FC-4311-8522-693555538205}" type="slidenum">
              <a:rPr lang="en-GB" smtClean="0"/>
              <a:pPr>
                <a:defRPr/>
              </a:pPr>
              <a:t>39</a:t>
            </a:fld>
            <a:endParaRPr lang="en-GB"/>
          </a:p>
        </p:txBody>
      </p:sp>
    </p:spTree>
    <p:extLst>
      <p:ext uri="{BB962C8B-B14F-4D97-AF65-F5344CB8AC3E}">
        <p14:creationId xmlns:p14="http://schemas.microsoft.com/office/powerpoint/2010/main" val="1076700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DC642D85-CD89-4F6A-9A51-75B240D4714E}" type="slidenum">
              <a:rPr lang="en-GB" smtClean="0"/>
              <a:pPr/>
              <a:t>49</a:t>
            </a:fld>
            <a:endParaRPr lang="en-GB"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r>
              <a:rPr lang="en-GB" smtClean="0"/>
              <a:t>With time, some of the members (but far from everyone) will enter higher and higher grades within the secret society, until they reach the upper, significant levels. But up there, a very careful selection is taken place. Before entering the upper grades in the cult, a Brother of a higher level asks the apprentice to spit on the Christian cross. If the person refuses due to his Christian belief, the higher initiated Brother tells him he did the right thing and has showed his loyalty to his religion. But that person will never be admitted into the highest grades. He will always be met with excuses from the council why he can't continue. On the other hand, if the person does spit on the cross, he is showing his loyalty to the Brotherhood instead, and is considered trustworthy enough to be admitted to continue up the grade chart. He will now have access to the "secret libraries", where the wisdom from long gone ages are gathered, and he is allowed to take part of it and the magic rituals. He will be more and more involved in Black Magic/Satanism and prepared for the "Big secrets", which among others are the following: </a:t>
            </a:r>
          </a:p>
        </p:txBody>
      </p:sp>
    </p:spTree>
    <p:extLst>
      <p:ext uri="{BB962C8B-B14F-4D97-AF65-F5344CB8AC3E}">
        <p14:creationId xmlns:p14="http://schemas.microsoft.com/office/powerpoint/2010/main" val="2783924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1201AE8D-00D4-49F4-B826-6889E81BC931}" type="slidenum">
              <a:rPr lang="en-GB" smtClean="0"/>
              <a:pPr/>
              <a:t>51</a:t>
            </a:fld>
            <a:endParaRPr lang="en-GB"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r>
              <a:rPr lang="en-GB" smtClean="0"/>
              <a:t>With time, some of the members (but far from everyone) will enter higher and higher grades within the secret society, until they reach the upper, significant levels. But up there, a very careful selection is taken place. Before entering the upper grades in the cult, a Brother of a higher level asks the apprentice to spit on the Christian cross. If the person refuses due to his Christian belief, the higher initiated Brother tells him he did the right thing and has showed his loyalty to his religion. But that person will never be admitted into the highest grades. He will always be met with excuses from the council why he can't continue. On the other hand, if the person does spit on the cross, he is showing his loyalty to the Brotherhood instead, and is considered trustworthy enough to be admitted to continue up the grade chart. He will now have access to the "secret libraries", where the wisdom from long gone ages are gathered, and he is allowed to take part of it and the magic rituals. He will be more and more involved in Black Magic/Satanism and prepared for the "Big secrets", which among others are the following: </a:t>
            </a:r>
          </a:p>
        </p:txBody>
      </p:sp>
    </p:spTree>
    <p:extLst>
      <p:ext uri="{BB962C8B-B14F-4D97-AF65-F5344CB8AC3E}">
        <p14:creationId xmlns:p14="http://schemas.microsoft.com/office/powerpoint/2010/main" val="1478363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911002E2-4E58-49BD-B2FB-963A5374A5E8}" type="slidenum">
              <a:rPr lang="en-GB" smtClean="0"/>
              <a:pPr/>
              <a:t>52</a:t>
            </a:fld>
            <a:endParaRPr lang="en-GB"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r>
              <a:rPr lang="en-GB" smtClean="0"/>
              <a:t>With time, some of the members (but far from everyone) will enter higher and higher grades within the secret society, until they reach the upper, significant levels. But up there, a very careful selection is taken place. Before entering the upper grades in the cult, a Brother of a higher level asks the apprentice to spit on the Christian cross. If the person refuses due to his Christian belief, the higher initiated Brother tells him he did the right thing and has showed his loyalty to his religion. But that person will never be admitted into the highest grades. He will always be met with excuses from the council why he can't continue. On the other hand, if the person does spit on the cross, he is showing his loyalty to the Brotherhood instead, and is considered trustworthy enough to be admitted to continue up the grade chart. He will now have access to the "secret libraries", where the wisdom from long gone ages are gathered, and he is allowed to take part of it and the magic rituals. He will be more and more involved in Black Magic/Satanism and prepared for the "Big secrets", which among others are the following: </a:t>
            </a:r>
          </a:p>
        </p:txBody>
      </p:sp>
    </p:spTree>
    <p:extLst>
      <p:ext uri="{BB962C8B-B14F-4D97-AF65-F5344CB8AC3E}">
        <p14:creationId xmlns:p14="http://schemas.microsoft.com/office/powerpoint/2010/main" val="295500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smtClean="0"/>
          </a:p>
        </p:txBody>
      </p:sp>
      <p:sp>
        <p:nvSpPr>
          <p:cNvPr id="188420" name="Slide Number Placeholder 3"/>
          <p:cNvSpPr>
            <a:spLocks noGrp="1"/>
          </p:cNvSpPr>
          <p:nvPr>
            <p:ph type="sldNum" sz="quarter" idx="5"/>
          </p:nvPr>
        </p:nvSpPr>
        <p:spPr>
          <a:noFill/>
        </p:spPr>
        <p:txBody>
          <a:bodyPr/>
          <a:lstStyle/>
          <a:p>
            <a:fld id="{F8061723-65D7-4419-941B-EC0FA0AA33A0}" type="slidenum">
              <a:rPr lang="en-GB" smtClean="0"/>
              <a:pPr/>
              <a:t>4</a:t>
            </a:fld>
            <a:endParaRPr lang="en-GB" smtClean="0"/>
          </a:p>
        </p:txBody>
      </p:sp>
    </p:spTree>
    <p:extLst>
      <p:ext uri="{BB962C8B-B14F-4D97-AF65-F5344CB8AC3E}">
        <p14:creationId xmlns:p14="http://schemas.microsoft.com/office/powerpoint/2010/main" val="574321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885B441E-49D5-4305-8165-62A64F6C4E4E}" type="slidenum">
              <a:rPr lang="en-GB" smtClean="0"/>
              <a:pPr/>
              <a:t>139</a:t>
            </a:fld>
            <a:endParaRPr lang="en-GB"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r>
              <a:rPr lang="en-GB" b="1" smtClean="0"/>
              <a:t>Henry Kissinger, a war criminal of astonishing proportions, was United States National Security Advisor and Secretary of State from 1969 to1977 and responsible for the death and suffering of extraordinary numbers of people around the world. But his prime role was to represent the interests of Israel and the Illuminati plan for the Middle East that I will describe shortly. Especially after the emergence of Kissinger, the Illuminati-Israel grip on American foreign and domestic policy began to tighten ever more obviously.</a:t>
            </a:r>
            <a:r>
              <a:rPr lang="en-GB" smtClean="0"/>
              <a:t> </a:t>
            </a:r>
          </a:p>
        </p:txBody>
      </p:sp>
    </p:spTree>
    <p:extLst>
      <p:ext uri="{BB962C8B-B14F-4D97-AF65-F5344CB8AC3E}">
        <p14:creationId xmlns:p14="http://schemas.microsoft.com/office/powerpoint/2010/main" val="1018782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FA23DAD0-2128-4404-835B-1C0BF50F4E32}" type="slidenum">
              <a:rPr lang="en-GB" smtClean="0"/>
              <a:pPr/>
              <a:t>143</a:t>
            </a:fld>
            <a:endParaRPr lang="en-GB"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r>
              <a:rPr lang="en-GB" smtClean="0"/>
              <a:t>18263</a:t>
            </a:r>
          </a:p>
        </p:txBody>
      </p:sp>
    </p:spTree>
    <p:extLst>
      <p:ext uri="{BB962C8B-B14F-4D97-AF65-F5344CB8AC3E}">
        <p14:creationId xmlns:p14="http://schemas.microsoft.com/office/powerpoint/2010/main" val="2184834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DAC2A9F2-C9EC-4D81-9816-CF52973A60D0}" type="slidenum">
              <a:rPr lang="en-GB" smtClean="0"/>
              <a:pPr/>
              <a:t>169</a:t>
            </a:fld>
            <a:endParaRPr lang="en-GB"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GB" smtClean="0"/>
              <a:t>Built atop the earlier location of the Temple, the Dome of the Rock was erected by the Muslim ruler Abd el-Malik in 688-691. Because of its situation on bedrock, the numerous earthquakes over the centuries have not caused significant damage to the structure (unlike its neighbor Al Aqsa mosque).  This shrine was covered by a lead dome from 691 until it was replaced with a gold-colored covering in 1965. Because of rust, the anodized aluminum cover was again replaced in 1993 with a gold covering. </a:t>
            </a:r>
          </a:p>
        </p:txBody>
      </p:sp>
    </p:spTree>
    <p:extLst>
      <p:ext uri="{BB962C8B-B14F-4D97-AF65-F5344CB8AC3E}">
        <p14:creationId xmlns:p14="http://schemas.microsoft.com/office/powerpoint/2010/main" val="3492819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01788B46-B0D3-400A-91B1-7D00EC3FC099}" type="slidenum">
              <a:rPr lang="en-GB" smtClean="0"/>
              <a:pPr/>
              <a:t>178</a:t>
            </a:fld>
            <a:endParaRPr lang="en-GB"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4925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88D21059-5C0F-4047-B10E-41B0A099F31F}" type="slidenum">
              <a:rPr lang="en-GB" smtClean="0"/>
              <a:pPr/>
              <a:t>179</a:t>
            </a:fld>
            <a:endParaRPr lang="en-GB"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1753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endParaRPr lang="en-US" smtClean="0"/>
          </a:p>
        </p:txBody>
      </p:sp>
      <p:sp>
        <p:nvSpPr>
          <p:cNvPr id="189444" name="Slide Number Placeholder 3"/>
          <p:cNvSpPr>
            <a:spLocks noGrp="1"/>
          </p:cNvSpPr>
          <p:nvPr>
            <p:ph type="sldNum" sz="quarter" idx="5"/>
          </p:nvPr>
        </p:nvSpPr>
        <p:spPr>
          <a:noFill/>
        </p:spPr>
        <p:txBody>
          <a:bodyPr/>
          <a:lstStyle/>
          <a:p>
            <a:fld id="{974E67BD-0235-442B-90C3-6A2DC0794B30}" type="slidenum">
              <a:rPr lang="en-GB" smtClean="0"/>
              <a:pPr/>
              <a:t>5</a:t>
            </a:fld>
            <a:endParaRPr lang="en-GB" smtClean="0"/>
          </a:p>
        </p:txBody>
      </p:sp>
    </p:spTree>
    <p:extLst>
      <p:ext uri="{BB962C8B-B14F-4D97-AF65-F5344CB8AC3E}">
        <p14:creationId xmlns:p14="http://schemas.microsoft.com/office/powerpoint/2010/main" val="208467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49C97191-F8B4-48EB-9B6B-6086B2089143}" type="slidenum">
              <a:rPr lang="en-GB" smtClean="0"/>
              <a:pPr/>
              <a:t>6</a:t>
            </a:fld>
            <a:endParaRPr lang="en-GB"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r>
              <a:rPr lang="en-GB" smtClean="0"/>
              <a:t>Here we present an historic image of Palestine - Jerusalem. General Allenby's entrance into Jerusalem. It was taken in 1917. General Allenby, a famed cavalry officer, dismounted and walked on foot into Jerusalem, as a sign of respect for the Holy City.</a:t>
            </a:r>
            <a:br>
              <a:rPr lang="en-GB" smtClean="0"/>
            </a:br>
            <a:r>
              <a:rPr lang="en-GB" smtClean="0"/>
              <a:t/>
            </a:r>
            <a:br>
              <a:rPr lang="en-GB" smtClean="0"/>
            </a:br>
            <a:r>
              <a:rPr lang="en-GB" smtClean="0"/>
              <a:t>The image shows Military procession entering Jerusalem through Jaffa Gate.</a:t>
            </a:r>
            <a:br>
              <a:rPr lang="en-GB" smtClean="0"/>
            </a:br>
            <a:r>
              <a:rPr lang="en-GB" smtClean="0"/>
              <a:t/>
            </a:r>
            <a:br>
              <a:rPr lang="en-GB" smtClean="0"/>
            </a:br>
            <a:endParaRPr lang="en-GB" smtClean="0"/>
          </a:p>
        </p:txBody>
      </p:sp>
    </p:spTree>
    <p:extLst>
      <p:ext uri="{BB962C8B-B14F-4D97-AF65-F5344CB8AC3E}">
        <p14:creationId xmlns:p14="http://schemas.microsoft.com/office/powerpoint/2010/main" val="201218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endParaRPr lang="en-US" smtClean="0"/>
          </a:p>
        </p:txBody>
      </p:sp>
      <p:sp>
        <p:nvSpPr>
          <p:cNvPr id="191492" name="Slide Number Placeholder 3"/>
          <p:cNvSpPr>
            <a:spLocks noGrp="1"/>
          </p:cNvSpPr>
          <p:nvPr>
            <p:ph type="sldNum" sz="quarter" idx="5"/>
          </p:nvPr>
        </p:nvSpPr>
        <p:spPr>
          <a:noFill/>
        </p:spPr>
        <p:txBody>
          <a:bodyPr/>
          <a:lstStyle/>
          <a:p>
            <a:fld id="{5C32324C-F563-44C1-ABFA-08ADF67259A4}" type="slidenum">
              <a:rPr lang="en-GB" smtClean="0"/>
              <a:pPr/>
              <a:t>7</a:t>
            </a:fld>
            <a:endParaRPr lang="en-GB" smtClean="0"/>
          </a:p>
        </p:txBody>
      </p:sp>
    </p:spTree>
    <p:extLst>
      <p:ext uri="{BB962C8B-B14F-4D97-AF65-F5344CB8AC3E}">
        <p14:creationId xmlns:p14="http://schemas.microsoft.com/office/powerpoint/2010/main" val="2396137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smtClean="0"/>
          </a:p>
        </p:txBody>
      </p:sp>
      <p:sp>
        <p:nvSpPr>
          <p:cNvPr id="192516" name="Slide Number Placeholder 3"/>
          <p:cNvSpPr>
            <a:spLocks noGrp="1"/>
          </p:cNvSpPr>
          <p:nvPr>
            <p:ph type="sldNum" sz="quarter" idx="5"/>
          </p:nvPr>
        </p:nvSpPr>
        <p:spPr>
          <a:noFill/>
        </p:spPr>
        <p:txBody>
          <a:bodyPr/>
          <a:lstStyle/>
          <a:p>
            <a:fld id="{2DA65AF7-3B21-4FBE-B804-EC3092F7547C}" type="slidenum">
              <a:rPr lang="en-GB" smtClean="0"/>
              <a:pPr/>
              <a:t>8</a:t>
            </a:fld>
            <a:endParaRPr lang="en-GB" smtClean="0"/>
          </a:p>
        </p:txBody>
      </p:sp>
    </p:spTree>
    <p:extLst>
      <p:ext uri="{BB962C8B-B14F-4D97-AF65-F5344CB8AC3E}">
        <p14:creationId xmlns:p14="http://schemas.microsoft.com/office/powerpoint/2010/main" val="184795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p>
        </p:txBody>
      </p:sp>
      <p:sp>
        <p:nvSpPr>
          <p:cNvPr id="193540" name="Slide Number Placeholder 3"/>
          <p:cNvSpPr>
            <a:spLocks noGrp="1"/>
          </p:cNvSpPr>
          <p:nvPr>
            <p:ph type="sldNum" sz="quarter" idx="5"/>
          </p:nvPr>
        </p:nvSpPr>
        <p:spPr>
          <a:noFill/>
        </p:spPr>
        <p:txBody>
          <a:bodyPr/>
          <a:lstStyle/>
          <a:p>
            <a:fld id="{CCCB83CC-5485-403D-AF0A-C2C3562A2CB5}" type="slidenum">
              <a:rPr lang="en-GB" smtClean="0"/>
              <a:pPr/>
              <a:t>9</a:t>
            </a:fld>
            <a:endParaRPr lang="en-GB" smtClean="0"/>
          </a:p>
        </p:txBody>
      </p:sp>
    </p:spTree>
    <p:extLst>
      <p:ext uri="{BB962C8B-B14F-4D97-AF65-F5344CB8AC3E}">
        <p14:creationId xmlns:p14="http://schemas.microsoft.com/office/powerpoint/2010/main" val="72895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GB"/>
          </a:p>
        </p:txBody>
      </p:sp>
      <p:sp>
        <p:nvSpPr>
          <p:cNvPr id="25" name="Rectangle 25"/>
          <p:cNvSpPr>
            <a:spLocks noGrp="1" noChangeArrowheads="1"/>
          </p:cNvSpPr>
          <p:nvPr>
            <p:ph type="sldNum" sz="quarter" idx="11"/>
          </p:nvPr>
        </p:nvSpPr>
        <p:spPr/>
        <p:txBody>
          <a:bodyPr/>
          <a:lstStyle>
            <a:lvl1pPr>
              <a:defRPr/>
            </a:lvl1pPr>
          </a:lstStyle>
          <a:p>
            <a:pPr>
              <a:defRPr/>
            </a:pPr>
            <a:fld id="{8816C96E-439B-459B-9BA2-F06134DF0D80}" type="slidenum">
              <a:rPr lang="en-GB"/>
              <a:pPr>
                <a:defRPr/>
              </a:pPr>
              <a:t>‹#›</a:t>
            </a:fld>
            <a:endParaRPr lang="en-GB"/>
          </a:p>
        </p:txBody>
      </p:sp>
      <p:sp>
        <p:nvSpPr>
          <p:cNvPr id="26" name="Rectangle 26"/>
          <p:cNvSpPr>
            <a:spLocks noGrp="1" noChangeArrowheads="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9419303D-77FB-4F7D-A225-5D5C9A7E8997}"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3445A9B4-C052-47E9-A54F-DDEF72DC0FB5}"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731FAB3C-D75A-4F4C-8E04-347386656C54}"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8725FF27-AEE7-448C-9041-06AE78B7ED2A}"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5FD72854-E97C-4BCE-BA58-8C700C8F460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endParaRPr lang="en-GB"/>
          </a:p>
        </p:txBody>
      </p:sp>
      <p:sp>
        <p:nvSpPr>
          <p:cNvPr id="8" name="Rectangle 25"/>
          <p:cNvSpPr>
            <a:spLocks noGrp="1" noChangeArrowheads="1"/>
          </p:cNvSpPr>
          <p:nvPr>
            <p:ph type="ftr" sz="quarter" idx="11"/>
          </p:nvPr>
        </p:nvSpPr>
        <p:spPr>
          <a:ln/>
        </p:spPr>
        <p:txBody>
          <a:bodyPr/>
          <a:lstStyle>
            <a:lvl1pPr>
              <a:defRPr/>
            </a:lvl1pPr>
          </a:lstStyle>
          <a:p>
            <a:pPr>
              <a:defRPr/>
            </a:pPr>
            <a:endParaRPr lang="en-GB"/>
          </a:p>
        </p:txBody>
      </p:sp>
      <p:sp>
        <p:nvSpPr>
          <p:cNvPr id="9" name="Rectangle 26"/>
          <p:cNvSpPr>
            <a:spLocks noGrp="1" noChangeArrowheads="1"/>
          </p:cNvSpPr>
          <p:nvPr>
            <p:ph type="sldNum" sz="quarter" idx="12"/>
          </p:nvPr>
        </p:nvSpPr>
        <p:spPr>
          <a:ln/>
        </p:spPr>
        <p:txBody>
          <a:bodyPr/>
          <a:lstStyle>
            <a:lvl1pPr>
              <a:defRPr/>
            </a:lvl1pPr>
          </a:lstStyle>
          <a:p>
            <a:pPr>
              <a:defRPr/>
            </a:pPr>
            <a:fld id="{2B036733-3375-44A2-B836-9302E408C6B6}"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endParaRPr lang="en-GB"/>
          </a:p>
        </p:txBody>
      </p:sp>
      <p:sp>
        <p:nvSpPr>
          <p:cNvPr id="4" name="Rectangle 25"/>
          <p:cNvSpPr>
            <a:spLocks noGrp="1" noChangeArrowheads="1"/>
          </p:cNvSpPr>
          <p:nvPr>
            <p:ph type="ftr" sz="quarter" idx="11"/>
          </p:nvPr>
        </p:nvSpPr>
        <p:spPr>
          <a:ln/>
        </p:spPr>
        <p:txBody>
          <a:bodyPr/>
          <a:lstStyle>
            <a:lvl1pPr>
              <a:defRPr/>
            </a:lvl1pPr>
          </a:lstStyle>
          <a:p>
            <a:pPr>
              <a:defRPr/>
            </a:pPr>
            <a:endParaRPr lang="en-GB"/>
          </a:p>
        </p:txBody>
      </p:sp>
      <p:sp>
        <p:nvSpPr>
          <p:cNvPr id="5" name="Rectangle 26"/>
          <p:cNvSpPr>
            <a:spLocks noGrp="1" noChangeArrowheads="1"/>
          </p:cNvSpPr>
          <p:nvPr>
            <p:ph type="sldNum" sz="quarter" idx="12"/>
          </p:nvPr>
        </p:nvSpPr>
        <p:spPr>
          <a:ln/>
        </p:spPr>
        <p:txBody>
          <a:bodyPr/>
          <a:lstStyle>
            <a:lvl1pPr>
              <a:defRPr/>
            </a:lvl1pPr>
          </a:lstStyle>
          <a:p>
            <a:pPr>
              <a:defRPr/>
            </a:pPr>
            <a:fld id="{B884418E-133A-4EF1-A707-5B36D375AF95}"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GB"/>
          </a:p>
        </p:txBody>
      </p:sp>
      <p:sp>
        <p:nvSpPr>
          <p:cNvPr id="3" name="Rectangle 25"/>
          <p:cNvSpPr>
            <a:spLocks noGrp="1" noChangeArrowheads="1"/>
          </p:cNvSpPr>
          <p:nvPr>
            <p:ph type="ftr" sz="quarter" idx="11"/>
          </p:nvPr>
        </p:nvSpPr>
        <p:spPr>
          <a:ln/>
        </p:spPr>
        <p:txBody>
          <a:bodyPr/>
          <a:lstStyle>
            <a:lvl1pPr>
              <a:defRPr/>
            </a:lvl1pPr>
          </a:lstStyle>
          <a:p>
            <a:pPr>
              <a:defRPr/>
            </a:pPr>
            <a:endParaRPr lang="en-GB"/>
          </a:p>
        </p:txBody>
      </p:sp>
      <p:sp>
        <p:nvSpPr>
          <p:cNvPr id="4" name="Rectangle 26"/>
          <p:cNvSpPr>
            <a:spLocks noGrp="1" noChangeArrowheads="1"/>
          </p:cNvSpPr>
          <p:nvPr>
            <p:ph type="sldNum" sz="quarter" idx="12"/>
          </p:nvPr>
        </p:nvSpPr>
        <p:spPr>
          <a:ln/>
        </p:spPr>
        <p:txBody>
          <a:bodyPr/>
          <a:lstStyle>
            <a:lvl1pPr>
              <a:defRPr/>
            </a:lvl1pPr>
          </a:lstStyle>
          <a:p>
            <a:pPr>
              <a:defRPr/>
            </a:pPr>
            <a:fld id="{118002BC-3848-4B21-A486-D51030FC30D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7E2AF813-900D-4D0D-BB19-ECD8E9F2C45D}"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D0C068AA-01D0-47C0-BC06-562269924DD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1028"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42"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029"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4823189F-6241-4624-A231-7184DB6A6CCF}"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852"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biblegateway.com/passage/?book_id=49&amp;chapter=8&amp;verse=5&amp;version=9&amp;context=vers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www.historicist.com/graphics/Image2.jpg"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http://judicial-inc.biz/Armeni2.jpg" TargetMode="External"/><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http://judicial-inc.biz/Armeni27.jpg" TargetMode="Externa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www.biblegateway.com/passage/?book_id=49&amp;chapter=21&amp;verse=24&amp;version=9&amp;context=vers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www.biblegateway.com/passage/?book_id=2&amp;chapter=17&amp;verse=16&amp;version=9&amp;context=verse"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www.biblegateway.com/passage/?book_id=14&amp;chapter=19&amp;verse=2&amp;version=9&amp;context=verse" TargetMode="Externa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library.dts.edu/Images/Sc/Scofield.M.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hyperlink" Target="http://www.historicism.com/Guinnes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images.google.co.uk/imgres?imgurl=http://www.stuartriley.net/Israel/Mt_Hermon/2002_01_18/Israel_Mt_Hermon_israeli_flag.jpg&amp;imgrefurl=http://profile.myspace.com/index.cfm?fuseaction=user.viewprofile&amp;friendid=46936592&amp;h=480&amp;w=640&amp;sz=36&amp;hl=en&amp;start=2&amp;tbnid=6wtnTUBZEPDf7M:&amp;tbnh=103&amp;tbnw=137&amp;prev=/images?q=Israeli+flag&amp;gbv=2&amp;svnum=10&amp;hl=en&amp;safe=off&amp;sa=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upload.wikimedia.org/wikipedia/commons/5/5f/David_Lloyd_George_1915.jpg"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http://www.newjerseysolidarity.org/resources/roots/chapt03img03.gif"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tms.org/pubs/journals/JOM/0307/fig1.gif"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http://www.newjerseysolidarity.org/resources/roots/chapt03img04.gi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http://www.newjerseysolidarity.org/resources/roots/chapt03img05.gif"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upload.wikimedia.org/wikipedia/en/thumb/e/e9/EmperorSuleiman.jpg/150px-EmperorSuleiman.jpg" TargetMode="Externa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9B060665-6A67-427C-89A4-B12A52267404}" type="slidenum">
              <a:rPr lang="en-GB"/>
              <a:pPr>
                <a:defRPr/>
              </a:pPr>
              <a:t>1</a:t>
            </a:fld>
            <a:endParaRPr lang="en-GB"/>
          </a:p>
        </p:txBody>
      </p:sp>
      <p:sp>
        <p:nvSpPr>
          <p:cNvPr id="13314" name="Text Box 2"/>
          <p:cNvSpPr txBox="1">
            <a:spLocks noChangeArrowheads="1"/>
          </p:cNvSpPr>
          <p:nvPr/>
        </p:nvSpPr>
        <p:spPr bwMode="auto">
          <a:xfrm>
            <a:off x="0" y="142875"/>
            <a:ext cx="9144000" cy="2124075"/>
          </a:xfrm>
          <a:prstGeom prst="rect">
            <a:avLst/>
          </a:prstGeom>
          <a:noFill/>
          <a:ln w="9525">
            <a:noFill/>
            <a:miter lim="800000"/>
            <a:headEnd/>
            <a:tailEnd/>
          </a:ln>
          <a:effectLst/>
        </p:spPr>
        <p:txBody>
          <a:bodyPr>
            <a:spAutoFit/>
          </a:bodyPr>
          <a:lstStyle/>
          <a:p>
            <a:pPr algn="ctr" eaLnBrk="0" hangingPunct="0">
              <a:spcBef>
                <a:spcPct val="50000"/>
              </a:spcBef>
              <a:defRPr/>
            </a:pPr>
            <a:r>
              <a:rPr lang="en-GB" sz="6600" b="1" dirty="0">
                <a:solidFill>
                  <a:srgbClr val="FF0000"/>
                </a:solidFill>
                <a:latin typeface="+mj-lt"/>
              </a:rPr>
              <a:t>The Story Of Gog And Magog</a:t>
            </a:r>
          </a:p>
        </p:txBody>
      </p:sp>
      <p:sp>
        <p:nvSpPr>
          <p:cNvPr id="13315" name="WordArt 3"/>
          <p:cNvSpPr>
            <a:spLocks noChangeArrowheads="1" noChangeShapeType="1" noTextEdit="1"/>
          </p:cNvSpPr>
          <p:nvPr/>
        </p:nvSpPr>
        <p:spPr bwMode="auto">
          <a:xfrm>
            <a:off x="2124075" y="2781300"/>
            <a:ext cx="4724400" cy="762000"/>
          </a:xfrm>
          <a:prstGeom prst="rect">
            <a:avLst/>
          </a:prstGeom>
        </p:spPr>
        <p:txBody>
          <a:bodyPr wrap="none" fromWordArt="1">
            <a:prstTxWarp prst="textPlain">
              <a:avLst>
                <a:gd name="adj" fmla="val 50000"/>
              </a:avLst>
            </a:prstTxWarp>
          </a:bodyPr>
          <a:lstStyle/>
          <a:p>
            <a:pPr algn="ct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Six</a:t>
            </a:r>
          </a:p>
        </p:txBody>
      </p:sp>
      <p:sp>
        <p:nvSpPr>
          <p:cNvPr id="13316" name="Text Box 4"/>
          <p:cNvSpPr txBox="1">
            <a:spLocks noChangeArrowheads="1"/>
          </p:cNvSpPr>
          <p:nvPr/>
        </p:nvSpPr>
        <p:spPr bwMode="auto">
          <a:xfrm>
            <a:off x="0" y="3933825"/>
            <a:ext cx="9144000" cy="2563813"/>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a:solidFill>
                  <a:srgbClr val="00FFCC"/>
                </a:solidFill>
                <a:effectLst>
                  <a:outerShdw blurRad="38100" dist="38100" dir="2700000" algn="tl">
                    <a:srgbClr val="000000"/>
                  </a:outerShdw>
                </a:effectLst>
              </a:rPr>
              <a:t>The </a:t>
            </a:r>
            <a:r>
              <a:rPr lang="en-GB" sz="3600" b="1" dirty="0">
                <a:solidFill>
                  <a:srgbClr val="FF00FF"/>
                </a:solidFill>
                <a:effectLst>
                  <a:outerShdw blurRad="38100" dist="38100" dir="2700000" algn="tl">
                    <a:srgbClr val="000000"/>
                  </a:outerShdw>
                </a:effectLst>
              </a:rPr>
              <a:t>Times of The “Gentiles”</a:t>
            </a:r>
            <a:r>
              <a:rPr lang="en-GB" sz="3600" b="1" dirty="0">
                <a:solidFill>
                  <a:srgbClr val="FF9900"/>
                </a:solidFill>
                <a:effectLst>
                  <a:outerShdw blurRad="38100" dist="38100" dir="2700000" algn="tl">
                    <a:srgbClr val="000000"/>
                  </a:outerShdw>
                </a:effectLst>
              </a:rPr>
              <a:t> </a:t>
            </a:r>
            <a:r>
              <a:rPr lang="en-GB" sz="3600" b="1" dirty="0">
                <a:solidFill>
                  <a:srgbClr val="00FFCC"/>
                </a:solidFill>
                <a:effectLst>
                  <a:outerShdw blurRad="38100" dist="38100" dir="2700000" algn="tl">
                    <a:srgbClr val="000000"/>
                  </a:outerShdw>
                </a:effectLst>
              </a:rPr>
              <a:t>Fulfilled</a:t>
            </a:r>
            <a:r>
              <a:rPr lang="en-GB" sz="3600" b="1" dirty="0">
                <a:solidFill>
                  <a:srgbClr val="FF9900"/>
                </a:solidFill>
                <a:effectLst>
                  <a:outerShdw blurRad="38100" dist="38100" dir="2700000" algn="tl">
                    <a:srgbClr val="000000"/>
                  </a:outerShdw>
                </a:effectLst>
              </a:rPr>
              <a:t> </a:t>
            </a:r>
            <a:r>
              <a:rPr lang="en-GB" sz="3600" b="1" dirty="0">
                <a:solidFill>
                  <a:srgbClr val="F70118"/>
                </a:solidFill>
                <a:effectLst>
                  <a:outerShdw blurRad="38100" dist="38100" dir="2700000" algn="tl">
                    <a:srgbClr val="000000"/>
                  </a:outerShdw>
                </a:effectLst>
              </a:rPr>
              <a:t>Trigger for Gog’s Wars against  True Israel</a:t>
            </a:r>
          </a:p>
          <a:p>
            <a:pPr algn="ctr" eaLnBrk="0" hangingPunct="0">
              <a:spcBef>
                <a:spcPct val="50000"/>
              </a:spcBef>
              <a:defRPr/>
            </a:pPr>
            <a:r>
              <a:rPr lang="en-GB" sz="3600" b="1" dirty="0">
                <a:solidFill>
                  <a:srgbClr val="FFFF00"/>
                </a:solidFill>
                <a:effectLst>
                  <a:outerShdw blurRad="38100" dist="38100" dir="2700000" algn="tl">
                    <a:srgbClr val="000000"/>
                  </a:outerShdw>
                </a:effectLst>
              </a:rPr>
              <a:t>Chapter 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additive="base">
                                        <p:cTn id="7" dur="500" fill="hold"/>
                                        <p:tgtEl>
                                          <p:spTgt spid="133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4">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13315"/>
                                        </p:tgtEl>
                                        <p:attrNameLst>
                                          <p:attrName>style.visibility</p:attrName>
                                        </p:attrNameLst>
                                      </p:cBhvr>
                                      <p:to>
                                        <p:strVal val="visible"/>
                                      </p:to>
                                    </p:set>
                                    <p:anim calcmode="lin" valueType="num">
                                      <p:cBhvr additive="base">
                                        <p:cTn id="12" dur="500" fill="hold"/>
                                        <p:tgtEl>
                                          <p:spTgt spid="13315"/>
                                        </p:tgtEl>
                                        <p:attrNameLst>
                                          <p:attrName>ppt_x</p:attrName>
                                        </p:attrNameLst>
                                      </p:cBhvr>
                                      <p:tavLst>
                                        <p:tav tm="0">
                                          <p:val>
                                            <p:strVal val="#ppt_x"/>
                                          </p:val>
                                        </p:tav>
                                        <p:tav tm="100000">
                                          <p:val>
                                            <p:strVal val="#ppt_x"/>
                                          </p:val>
                                        </p:tav>
                                      </p:tavLst>
                                    </p:anim>
                                    <p:anim calcmode="lin" valueType="num">
                                      <p:cBhvr additive="base">
                                        <p:cTn id="13" dur="500" fill="hold"/>
                                        <p:tgtEl>
                                          <p:spTgt spid="13315"/>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13316">
                                            <p:txEl>
                                              <p:pRg st="0" end="0"/>
                                            </p:txEl>
                                          </p:spTgt>
                                        </p:tgtEl>
                                        <p:attrNameLst>
                                          <p:attrName>style.visibility</p:attrName>
                                        </p:attrNameLst>
                                      </p:cBhvr>
                                      <p:to>
                                        <p:strVal val="visible"/>
                                      </p:to>
                                    </p:set>
                                    <p:anim calcmode="lin" valueType="num">
                                      <p:cBhvr additive="base">
                                        <p:cTn id="17" dur="500" fill="hold"/>
                                        <p:tgtEl>
                                          <p:spTgt spid="133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316">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2410"/>
                            </p:stCondLst>
                            <p:childTnLst>
                              <p:par>
                                <p:cTn id="20" presetID="2" presetClass="entr" presetSubtype="1" fill="hold" nodeType="afterEffect">
                                  <p:stCondLst>
                                    <p:cond delay="0"/>
                                  </p:stCondLst>
                                  <p:iterate type="lt">
                                    <p:tmPct val="26000"/>
                                  </p:iterate>
                                  <p:childTnLst>
                                    <p:set>
                                      <p:cBhvr>
                                        <p:cTn id="21" dur="1" fill="hold">
                                          <p:stCondLst>
                                            <p:cond delay="0"/>
                                          </p:stCondLst>
                                        </p:cTn>
                                        <p:tgtEl>
                                          <p:spTgt spid="13316">
                                            <p:txEl>
                                              <p:pRg st="1" end="1"/>
                                            </p:txEl>
                                          </p:spTgt>
                                        </p:tgtEl>
                                        <p:attrNameLst>
                                          <p:attrName>style.visibility</p:attrName>
                                        </p:attrNameLst>
                                      </p:cBhvr>
                                      <p:to>
                                        <p:strVal val="visible"/>
                                      </p:to>
                                    </p:set>
                                    <p:anim calcmode="lin" valueType="num">
                                      <p:cBhvr additive="base">
                                        <p:cTn id="22" dur="5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31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6F97B39-113F-41CE-947E-BAD3ECFC9446}" type="slidenum">
              <a:rPr lang="en-GB"/>
              <a:pPr>
                <a:defRPr/>
              </a:pPr>
              <a:t>10</a:t>
            </a:fld>
            <a:endParaRPr lang="en-GB"/>
          </a:p>
        </p:txBody>
      </p:sp>
      <p:sp>
        <p:nvSpPr>
          <p:cNvPr id="8196" name="Rectangle 4"/>
          <p:cNvSpPr>
            <a:spLocks noGrp="1" noChangeArrowheads="1"/>
          </p:cNvSpPr>
          <p:nvPr>
            <p:ph type="title"/>
          </p:nvPr>
        </p:nvSpPr>
        <p:spPr/>
        <p:txBody>
          <a:bodyPr/>
          <a:lstStyle/>
          <a:p>
            <a:pPr eaLnBrk="1" hangingPunct="1">
              <a:defRPr/>
            </a:pPr>
            <a:r>
              <a:rPr lang="en-GB" sz="4000" b="1" smtClean="0">
                <a:solidFill>
                  <a:srgbClr val="FFFF00"/>
                </a:solidFill>
              </a:rPr>
              <a:t>True Israel Trodden Down By</a:t>
            </a:r>
            <a:r>
              <a:rPr lang="en-GB" sz="4000" b="1" smtClean="0">
                <a:solidFill>
                  <a:srgbClr val="F70118"/>
                </a:solidFill>
              </a:rPr>
              <a:t> The Beast System</a:t>
            </a:r>
          </a:p>
        </p:txBody>
      </p:sp>
      <p:sp>
        <p:nvSpPr>
          <p:cNvPr id="8197" name="Text Box 5"/>
          <p:cNvSpPr txBox="1">
            <a:spLocks noChangeArrowheads="1"/>
          </p:cNvSpPr>
          <p:nvPr/>
        </p:nvSpPr>
        <p:spPr bwMode="auto">
          <a:xfrm>
            <a:off x="4286250" y="1571625"/>
            <a:ext cx="4572000" cy="507841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hlinkClick r:id="rId3"/>
              </a:rPr>
              <a:t>Luke 8:5</a:t>
            </a:r>
            <a:r>
              <a:rPr lang="en-GB" sz="3600" b="1" dirty="0">
                <a:solidFill>
                  <a:srgbClr val="FFFF00"/>
                </a:solidFill>
                <a:effectLst>
                  <a:outerShdw blurRad="38100" dist="38100" dir="2700000" algn="tl">
                    <a:srgbClr val="000000"/>
                  </a:outerShdw>
                </a:effectLst>
              </a:rPr>
              <a:t/>
            </a:r>
            <a:br>
              <a:rPr lang="en-GB" sz="3600" b="1" dirty="0">
                <a:solidFill>
                  <a:srgbClr val="FFFF00"/>
                </a:solidFill>
                <a:effectLst>
                  <a:outerShdw blurRad="38100" dist="38100" dir="2700000" algn="tl">
                    <a:srgbClr val="000000"/>
                  </a:outerShdw>
                </a:effectLst>
              </a:rPr>
            </a:br>
            <a:r>
              <a:rPr lang="en-GB" sz="3600" b="1" dirty="0">
                <a:solidFill>
                  <a:srgbClr val="FFC000"/>
                </a:solidFill>
                <a:effectLst>
                  <a:outerShdw blurRad="38100" dist="38100" dir="2700000" algn="tl">
                    <a:srgbClr val="000000"/>
                  </a:outerShdw>
                </a:effectLst>
              </a:rPr>
              <a:t>A </a:t>
            </a:r>
            <a:r>
              <a:rPr lang="en-GB" sz="3600" b="1" dirty="0" err="1">
                <a:solidFill>
                  <a:srgbClr val="FFC000"/>
                </a:solidFill>
                <a:effectLst>
                  <a:outerShdw blurRad="38100" dist="38100" dir="2700000" algn="tl">
                    <a:srgbClr val="000000"/>
                  </a:outerShdw>
                </a:effectLst>
              </a:rPr>
              <a:t>sower</a:t>
            </a:r>
            <a:r>
              <a:rPr lang="en-GB" sz="3600" b="1" dirty="0">
                <a:solidFill>
                  <a:srgbClr val="FFC000"/>
                </a:solidFill>
                <a:effectLst>
                  <a:outerShdw blurRad="38100" dist="38100" dir="2700000" algn="tl">
                    <a:srgbClr val="000000"/>
                  </a:outerShdw>
                </a:effectLst>
              </a:rPr>
              <a:t> went out to sow his seed: </a:t>
            </a:r>
            <a:r>
              <a:rPr lang="en-GB" sz="3600" b="1" dirty="0">
                <a:solidFill>
                  <a:srgbClr val="00B0F0"/>
                </a:solidFill>
                <a:effectLst>
                  <a:outerShdw blurRad="38100" dist="38100" dir="2700000" algn="tl">
                    <a:srgbClr val="000000"/>
                  </a:outerShdw>
                </a:effectLst>
              </a:rPr>
              <a:t>and as he sowed,</a:t>
            </a:r>
            <a:r>
              <a:rPr lang="en-GB" sz="3600" b="1" dirty="0">
                <a:solidFill>
                  <a:srgbClr val="FFFF00"/>
                </a:solidFill>
                <a:effectLst>
                  <a:outerShdw blurRad="38100" dist="38100" dir="2700000" algn="tl">
                    <a:srgbClr val="000000"/>
                  </a:outerShdw>
                </a:effectLst>
              </a:rPr>
              <a:t> </a:t>
            </a:r>
            <a:r>
              <a:rPr lang="en-GB" sz="3600" b="1" dirty="0">
                <a:solidFill>
                  <a:srgbClr val="FF00FF"/>
                </a:solidFill>
                <a:effectLst>
                  <a:outerShdw blurRad="38100" dist="38100" dir="2700000" algn="tl">
                    <a:srgbClr val="000000"/>
                  </a:outerShdw>
                </a:effectLst>
              </a:rPr>
              <a:t>some fell by the way side; </a:t>
            </a:r>
            <a:r>
              <a:rPr lang="en-GB" sz="3600" b="1" dirty="0">
                <a:solidFill>
                  <a:srgbClr val="00FF00"/>
                </a:solidFill>
                <a:effectLst>
                  <a:outerShdw blurRad="38100" dist="38100" dir="2700000" algn="tl">
                    <a:srgbClr val="000000"/>
                  </a:outerShdw>
                </a:effectLst>
              </a:rPr>
              <a:t>and it was trodden down, </a:t>
            </a:r>
            <a:r>
              <a:rPr lang="en-GB" sz="3600" b="1" dirty="0">
                <a:solidFill>
                  <a:srgbClr val="FFFF00"/>
                </a:solidFill>
                <a:effectLst>
                  <a:outerShdw blurRad="38100" dist="38100" dir="2700000" algn="tl">
                    <a:srgbClr val="000000"/>
                  </a:outerShdw>
                </a:effectLst>
              </a:rPr>
              <a:t>and the fowls of the air devoured it</a:t>
            </a:r>
            <a:r>
              <a:rPr lang="en-GB" sz="2400" b="1" dirty="0">
                <a:solidFill>
                  <a:srgbClr val="FFFF00"/>
                </a:solidFill>
                <a:effectLst>
                  <a:outerShdw blurRad="38100" dist="38100" dir="2700000" algn="tl">
                    <a:srgbClr val="000000"/>
                  </a:outerShdw>
                </a:effectLst>
              </a:rPr>
              <a:t>.</a:t>
            </a:r>
            <a:r>
              <a:rPr lang="en-GB" dirty="0"/>
              <a:t> </a:t>
            </a:r>
          </a:p>
        </p:txBody>
      </p:sp>
      <p:pic>
        <p:nvPicPr>
          <p:cNvPr id="8199" name="Picture 7" descr="Image2">
            <a:hlinkClick r:id="rId4"/>
          </p:cNvPr>
          <p:cNvPicPr>
            <a:picLocks noGrp="1" noChangeAspect="1" noChangeArrowheads="1"/>
          </p:cNvPicPr>
          <p:nvPr>
            <p:ph idx="1"/>
          </p:nvPr>
        </p:nvPicPr>
        <p:blipFill>
          <a:blip r:embed="rId5" cstate="print"/>
          <a:srcRect/>
          <a:stretch>
            <a:fillRect/>
          </a:stretch>
        </p:blipFill>
        <p:spPr>
          <a:xfrm>
            <a:off x="468313" y="1412875"/>
            <a:ext cx="3184525" cy="49688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circle(in)">
                                      <p:cBhvr>
                                        <p:cTn id="7" dur="2000"/>
                                        <p:tgtEl>
                                          <p:spTgt spid="819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197"/>
                                        </p:tgtEl>
                                        <p:attrNameLst>
                                          <p:attrName>style.visibility</p:attrName>
                                        </p:attrNameLst>
                                      </p:cBhvr>
                                      <p:to>
                                        <p:strVal val="visible"/>
                                      </p:to>
                                    </p:set>
                                    <p:anim calcmode="discrete" valueType="clr">
                                      <p:cBhvr override="childStyle">
                                        <p:cTn id="12" dur="80"/>
                                        <p:tgtEl>
                                          <p:spTgt spid="819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197"/>
                                        </p:tgtEl>
                                        <p:attrNameLst>
                                          <p:attrName>fillcolor</p:attrName>
                                        </p:attrNameLst>
                                      </p:cBhvr>
                                      <p:tavLst>
                                        <p:tav tm="0">
                                          <p:val>
                                            <p:clrVal>
                                              <a:schemeClr val="accent2"/>
                                            </p:clrVal>
                                          </p:val>
                                        </p:tav>
                                        <p:tav tm="50000">
                                          <p:val>
                                            <p:clrVal>
                                              <a:schemeClr val="hlink"/>
                                            </p:clrVal>
                                          </p:val>
                                        </p:tav>
                                      </p:tavLst>
                                    </p:anim>
                                    <p:set>
                                      <p:cBhvr>
                                        <p:cTn id="14" dur="80"/>
                                        <p:tgtEl>
                                          <p:spTgt spid="81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9F573762-7FD2-4F64-8330-E38C5AC6122F}" type="slidenum">
              <a:rPr lang="en-GB" smtClean="0"/>
              <a:pPr>
                <a:defRPr/>
              </a:pPr>
              <a:t>100</a:t>
            </a:fld>
            <a:endParaRPr lang="en-GB" dirty="0"/>
          </a:p>
        </p:txBody>
      </p:sp>
      <p:sp>
        <p:nvSpPr>
          <p:cNvPr id="5" name="TextBox 4"/>
          <p:cNvSpPr txBox="1"/>
          <p:nvPr/>
        </p:nvSpPr>
        <p:spPr>
          <a:xfrm>
            <a:off x="5429250" y="2143125"/>
            <a:ext cx="3571875" cy="3540125"/>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The Zionists </a:t>
            </a:r>
            <a:r>
              <a:rPr lang="en-GB" sz="2800" b="1" dirty="0">
                <a:solidFill>
                  <a:srgbClr val="00FFFF"/>
                </a:solidFill>
                <a:effectLst>
                  <a:outerShdw blurRad="38100" dist="38100" dir="2700000" algn="tl">
                    <a:srgbClr val="000000"/>
                  </a:outerShdw>
                </a:effectLst>
              </a:rPr>
              <a:t>could not afford these facts to become known in Europe </a:t>
            </a:r>
            <a:r>
              <a:rPr lang="en-GB" sz="2800" b="1" dirty="0">
                <a:solidFill>
                  <a:srgbClr val="00FF00"/>
                </a:solidFill>
                <a:effectLst>
                  <a:outerShdw blurRad="38100" dist="38100" dir="2700000" algn="tl">
                    <a:srgbClr val="000000"/>
                  </a:outerShdw>
                </a:effectLst>
              </a:rPr>
              <a:t>as this would jeopardise their plans for creating the state of Israel</a:t>
            </a:r>
            <a:endParaRPr lang="en-GB" sz="2800" dirty="0">
              <a:solidFill>
                <a:srgbClr val="00FF00"/>
              </a:solidFill>
            </a:endParaRPr>
          </a:p>
        </p:txBody>
      </p:sp>
      <p:pic>
        <p:nvPicPr>
          <p:cNvPr id="196610" name="Picture 2" descr="http://steynian.files.wordpress.com/2009/09/israel_flag.jpg"/>
          <p:cNvPicPr>
            <a:picLocks noChangeAspect="1" noChangeArrowheads="1"/>
          </p:cNvPicPr>
          <p:nvPr/>
        </p:nvPicPr>
        <p:blipFill>
          <a:blip r:embed="rId2" cstate="print"/>
          <a:srcRect/>
          <a:stretch>
            <a:fillRect/>
          </a:stretch>
        </p:blipFill>
        <p:spPr bwMode="auto">
          <a:xfrm>
            <a:off x="284163" y="1857375"/>
            <a:ext cx="4889500" cy="3643313"/>
          </a:xfrm>
          <a:prstGeom prst="rect">
            <a:avLst/>
          </a:prstGeom>
          <a:noFill/>
          <a:ln w="9525">
            <a:noFill/>
            <a:miter lim="800000"/>
            <a:headEnd/>
            <a:tailEnd/>
          </a:ln>
        </p:spPr>
      </p:pic>
      <p:sp>
        <p:nvSpPr>
          <p:cNvPr id="7" name="TextBox 6"/>
          <p:cNvSpPr txBox="1"/>
          <p:nvPr/>
        </p:nvSpPr>
        <p:spPr>
          <a:xfrm>
            <a:off x="357188" y="5929313"/>
            <a:ext cx="4786312"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Israeli Zionist Flag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6610"/>
                                        </p:tgtEl>
                                        <p:attrNameLst>
                                          <p:attrName>style.visibility</p:attrName>
                                        </p:attrNameLst>
                                      </p:cBhvr>
                                      <p:to>
                                        <p:strVal val="visible"/>
                                      </p:to>
                                    </p:set>
                                    <p:animEffect transition="in" filter="circle(in)">
                                      <p:cBhvr>
                                        <p:cTn id="7" dur="2000"/>
                                        <p:tgtEl>
                                          <p:spTgt spid="1966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3" name="Slide Number Placeholder 2"/>
          <p:cNvSpPr>
            <a:spLocks noGrp="1"/>
          </p:cNvSpPr>
          <p:nvPr>
            <p:ph type="sldNum" sz="quarter" idx="12"/>
          </p:nvPr>
        </p:nvSpPr>
        <p:spPr/>
        <p:txBody>
          <a:bodyPr/>
          <a:lstStyle/>
          <a:p>
            <a:pPr>
              <a:defRPr/>
            </a:pPr>
            <a:fld id="{C5F3D6F9-0146-405B-B4F0-8CE360F93701}" type="slidenum">
              <a:rPr lang="en-GB" smtClean="0"/>
              <a:pPr>
                <a:defRPr/>
              </a:pPr>
              <a:t>101</a:t>
            </a:fld>
            <a:endParaRPr lang="en-GB"/>
          </a:p>
        </p:txBody>
      </p:sp>
      <p:sp>
        <p:nvSpPr>
          <p:cNvPr id="4" name="TextBox 3"/>
          <p:cNvSpPr txBox="1"/>
          <p:nvPr/>
        </p:nvSpPr>
        <p:spPr>
          <a:xfrm>
            <a:off x="4214813" y="2000250"/>
            <a:ext cx="4714875" cy="3816350"/>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After touring parts of the Ottoman Empire,</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such as Damascus and Rhodes where anger against the Jews was rife,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getting local officials replaced with their nominees. The uprisings were quelled.</a:t>
            </a:r>
          </a:p>
          <a:p>
            <a:pPr>
              <a:defRPr/>
            </a:pPr>
            <a:endParaRPr lang="en-GB" dirty="0"/>
          </a:p>
        </p:txBody>
      </p:sp>
      <p:pic>
        <p:nvPicPr>
          <p:cNvPr id="197634" name="Picture 2" descr="http://t2.gstatic.com/images?q=tbn:40biBdyHeuWmIM:http://pringzter104.files.wordpress.com/2008/05/800px-flag_of_turkey_svg.png"/>
          <p:cNvPicPr>
            <a:picLocks noChangeAspect="1" noChangeArrowheads="1"/>
          </p:cNvPicPr>
          <p:nvPr/>
        </p:nvPicPr>
        <p:blipFill>
          <a:blip r:embed="rId2" cstate="print"/>
          <a:srcRect/>
          <a:stretch>
            <a:fillRect/>
          </a:stretch>
        </p:blipFill>
        <p:spPr bwMode="auto">
          <a:xfrm>
            <a:off x="428625" y="2428875"/>
            <a:ext cx="3441700" cy="2286000"/>
          </a:xfrm>
          <a:prstGeom prst="rect">
            <a:avLst/>
          </a:prstGeom>
          <a:noFill/>
          <a:ln w="9525">
            <a:noFill/>
            <a:miter lim="800000"/>
            <a:headEnd/>
            <a:tailEnd/>
          </a:ln>
        </p:spPr>
      </p:pic>
      <p:sp>
        <p:nvSpPr>
          <p:cNvPr id="6" name="TextBox 5"/>
          <p:cNvSpPr txBox="1"/>
          <p:nvPr/>
        </p:nvSpPr>
        <p:spPr>
          <a:xfrm>
            <a:off x="428625" y="4929188"/>
            <a:ext cx="3429000"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Flag of the Ottoman Empire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7634"/>
                                        </p:tgtEl>
                                        <p:attrNameLst>
                                          <p:attrName>style.visibility</p:attrName>
                                        </p:attrNameLst>
                                      </p:cBhvr>
                                      <p:to>
                                        <p:strVal val="visible"/>
                                      </p:to>
                                    </p:set>
                                    <p:animEffect transition="in" filter="circle(in)">
                                      <p:cBhvr>
                                        <p:cTn id="7" dur="2000"/>
                                        <p:tgtEl>
                                          <p:spTgt spid="1976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BFAB7A6-DAEF-4C1A-ADCC-4C6E548C79D8}" type="slidenum">
              <a:rPr lang="en-GB"/>
              <a:pPr>
                <a:defRPr/>
              </a:pPr>
              <a:t>102</a:t>
            </a:fld>
            <a:endParaRPr lang="en-GB"/>
          </a:p>
        </p:txBody>
      </p:sp>
      <p:sp>
        <p:nvSpPr>
          <p:cNvPr id="265223" name="Rectangle 7"/>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265225" name="Text Box 9"/>
          <p:cNvSpPr txBox="1">
            <a:spLocks noChangeArrowheads="1"/>
          </p:cNvSpPr>
          <p:nvPr/>
        </p:nvSpPr>
        <p:spPr bwMode="auto">
          <a:xfrm>
            <a:off x="4500563" y="2071688"/>
            <a:ext cx="4643437"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For </a:t>
            </a:r>
            <a:r>
              <a:rPr lang="en-GB" sz="2800" b="1" dirty="0">
                <a:solidFill>
                  <a:srgbClr val="FF00FF"/>
                </a:solidFill>
                <a:effectLst>
                  <a:outerShdw blurRad="38100" dist="38100" dir="2700000" algn="tl">
                    <a:srgbClr val="000000"/>
                  </a:outerShdw>
                </a:effectLst>
              </a:rPr>
              <a:t>Sir Moses </a:t>
            </a:r>
            <a:r>
              <a:rPr lang="en-GB" sz="2800" b="1" dirty="0" err="1">
                <a:solidFill>
                  <a:srgbClr val="FF00FF"/>
                </a:solidFill>
                <a:effectLst>
                  <a:outerShdw blurRad="38100" dist="38100" dir="2700000" algn="tl">
                    <a:srgbClr val="000000"/>
                  </a:outerShdw>
                </a:effectLst>
              </a:rPr>
              <a:t>Montefiore’s</a:t>
            </a:r>
            <a:r>
              <a:rPr lang="en-GB" sz="2800" b="1" dirty="0">
                <a:solidFill>
                  <a:srgbClr val="00FFFF"/>
                </a:solidFill>
                <a:effectLst>
                  <a:outerShdw blurRad="38100" dist="38100" dir="2700000" algn="tl">
                    <a:srgbClr val="000000"/>
                  </a:outerShdw>
                </a:effectLst>
              </a:rPr>
              <a:t> work there occurred for him the honour unattainable for the ordinary Englishman,</a:t>
            </a:r>
            <a:r>
              <a:rPr lang="en-GB" sz="2800" b="1" dirty="0">
                <a:solidFill>
                  <a:srgbClr val="FF9900"/>
                </a:solidFill>
                <a:effectLst>
                  <a:outerShdw blurRad="38100" dist="38100" dir="2700000" algn="tl">
                    <a:srgbClr val="000000"/>
                  </a:outerShdw>
                </a:effectLst>
              </a:rPr>
              <a:t> of being received personally by the Queen.</a:t>
            </a:r>
          </a:p>
        </p:txBody>
      </p:sp>
      <p:pic>
        <p:nvPicPr>
          <p:cNvPr id="265228" name="Picture 12" descr="arms"/>
          <p:cNvPicPr>
            <a:picLocks noGrp="1" noChangeAspect="1" noChangeArrowheads="1"/>
          </p:cNvPicPr>
          <p:nvPr>
            <p:ph idx="1"/>
          </p:nvPr>
        </p:nvPicPr>
        <p:blipFill>
          <a:blip r:embed="rId2" cstate="print"/>
          <a:srcRect/>
          <a:stretch>
            <a:fillRect/>
          </a:stretch>
        </p:blipFill>
        <p:spPr>
          <a:xfrm>
            <a:off x="395288" y="1557338"/>
            <a:ext cx="3873500" cy="4495800"/>
          </a:xfrm>
          <a:noFill/>
        </p:spPr>
      </p:pic>
      <p:sp>
        <p:nvSpPr>
          <p:cNvPr id="265230" name="Text Box 14"/>
          <p:cNvSpPr txBox="1">
            <a:spLocks noChangeArrowheads="1"/>
          </p:cNvSpPr>
          <p:nvPr/>
        </p:nvSpPr>
        <p:spPr bwMode="auto">
          <a:xfrm>
            <a:off x="0" y="6216650"/>
            <a:ext cx="4968875"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Sir Moses Montefiore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5228"/>
                                        </p:tgtEl>
                                        <p:attrNameLst>
                                          <p:attrName>style.visibility</p:attrName>
                                        </p:attrNameLst>
                                      </p:cBhvr>
                                      <p:to>
                                        <p:strVal val="visible"/>
                                      </p:to>
                                    </p:set>
                                    <p:animEffect transition="in" filter="circle(in)">
                                      <p:cBhvr>
                                        <p:cTn id="7" dur="2000"/>
                                        <p:tgtEl>
                                          <p:spTgt spid="2652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5230"/>
                                        </p:tgtEl>
                                        <p:attrNameLst>
                                          <p:attrName>style.visibility</p:attrName>
                                        </p:attrNameLst>
                                      </p:cBhvr>
                                      <p:to>
                                        <p:strVal val="visible"/>
                                      </p:to>
                                    </p:set>
                                    <p:anim calcmode="lin" valueType="num">
                                      <p:cBhvr additive="base">
                                        <p:cTn id="12" dur="500" fill="hold"/>
                                        <p:tgtEl>
                                          <p:spTgt spid="265230"/>
                                        </p:tgtEl>
                                        <p:attrNameLst>
                                          <p:attrName>ppt_x</p:attrName>
                                        </p:attrNameLst>
                                      </p:cBhvr>
                                      <p:tavLst>
                                        <p:tav tm="0">
                                          <p:val>
                                            <p:strVal val="#ppt_x"/>
                                          </p:val>
                                        </p:tav>
                                        <p:tav tm="100000">
                                          <p:val>
                                            <p:strVal val="#ppt_x"/>
                                          </p:val>
                                        </p:tav>
                                      </p:tavLst>
                                    </p:anim>
                                    <p:anim calcmode="lin" valueType="num">
                                      <p:cBhvr additive="base">
                                        <p:cTn id="13" dur="500" fill="hold"/>
                                        <p:tgtEl>
                                          <p:spTgt spid="2652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5225"/>
                                        </p:tgtEl>
                                        <p:attrNameLst>
                                          <p:attrName>style.visibility</p:attrName>
                                        </p:attrNameLst>
                                      </p:cBhvr>
                                      <p:to>
                                        <p:strVal val="visible"/>
                                      </p:to>
                                    </p:set>
                                    <p:anim calcmode="discrete" valueType="clr">
                                      <p:cBhvr override="childStyle">
                                        <p:cTn id="18" dur="80"/>
                                        <p:tgtEl>
                                          <p:spTgt spid="2652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5225"/>
                                        </p:tgtEl>
                                        <p:attrNameLst>
                                          <p:attrName>fillcolor</p:attrName>
                                        </p:attrNameLst>
                                      </p:cBhvr>
                                      <p:tavLst>
                                        <p:tav tm="0">
                                          <p:val>
                                            <p:clrVal>
                                              <a:schemeClr val="accent2"/>
                                            </p:clrVal>
                                          </p:val>
                                        </p:tav>
                                        <p:tav tm="50000">
                                          <p:val>
                                            <p:clrVal>
                                              <a:schemeClr val="hlink"/>
                                            </p:clrVal>
                                          </p:val>
                                        </p:tav>
                                      </p:tavLst>
                                    </p:anim>
                                    <p:set>
                                      <p:cBhvr>
                                        <p:cTn id="20" dur="80"/>
                                        <p:tgtEl>
                                          <p:spTgt spid="2652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5" grpId="0"/>
      <p:bldP spid="26523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37DD92F0-C3F4-4858-95C6-67A45D3C151F}" type="slidenum">
              <a:rPr lang="en-GB"/>
              <a:pPr>
                <a:defRPr/>
              </a:pPr>
              <a:t>103</a:t>
            </a:fld>
            <a:endParaRPr lang="en-GB"/>
          </a:p>
        </p:txBody>
      </p:sp>
      <p:sp>
        <p:nvSpPr>
          <p:cNvPr id="256004" name="Rectangle 4"/>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pic>
        <p:nvPicPr>
          <p:cNvPr id="256006" name="Picture 6" descr="Queen_Victoria_-_Aged_66"/>
          <p:cNvPicPr>
            <a:picLocks noChangeAspect="1" noChangeArrowheads="1"/>
          </p:cNvPicPr>
          <p:nvPr/>
        </p:nvPicPr>
        <p:blipFill>
          <a:blip r:embed="rId2" cstate="print"/>
          <a:srcRect/>
          <a:stretch>
            <a:fillRect/>
          </a:stretch>
        </p:blipFill>
        <p:spPr bwMode="auto">
          <a:xfrm>
            <a:off x="428625" y="1785938"/>
            <a:ext cx="3521075" cy="4783137"/>
          </a:xfrm>
          <a:prstGeom prst="rect">
            <a:avLst/>
          </a:prstGeom>
          <a:noFill/>
          <a:ln w="9525">
            <a:noFill/>
            <a:miter lim="800000"/>
            <a:headEnd/>
            <a:tailEnd/>
          </a:ln>
        </p:spPr>
      </p:pic>
      <p:sp>
        <p:nvSpPr>
          <p:cNvPr id="256007" name="Text Box 7"/>
          <p:cNvSpPr txBox="1">
            <a:spLocks noChangeArrowheads="1"/>
          </p:cNvSpPr>
          <p:nvPr/>
        </p:nvSpPr>
        <p:spPr bwMode="auto">
          <a:xfrm>
            <a:off x="4214813" y="1643063"/>
            <a:ext cx="4681537" cy="5016500"/>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rPr>
              <a:t>That </a:t>
            </a:r>
            <a:r>
              <a:rPr lang="en-GB" sz="3200" b="1" dirty="0" err="1">
                <a:solidFill>
                  <a:schemeClr val="hlink"/>
                </a:solidFill>
                <a:effectLst>
                  <a:outerShdw blurRad="38100" dist="38100" dir="2700000" algn="tl">
                    <a:srgbClr val="000000"/>
                  </a:outerShdw>
                </a:effectLst>
              </a:rPr>
              <a:t>Montefiore</a:t>
            </a:r>
            <a:r>
              <a:rPr lang="en-GB" sz="3200" b="1" dirty="0">
                <a:solidFill>
                  <a:schemeClr val="hlink"/>
                </a:solidFill>
                <a:effectLst>
                  <a:outerShdw blurRad="38100" dist="38100" dir="2700000" algn="tl">
                    <a:srgbClr val="000000"/>
                  </a:outerShdw>
                </a:effectLst>
              </a:rPr>
              <a:t> was given special distinctions,</a:t>
            </a:r>
            <a:r>
              <a:rPr lang="en-GB" sz="3200" b="1" dirty="0">
                <a:effectLst>
                  <a:outerShdw blurRad="38100" dist="38100" dir="2700000" algn="tl">
                    <a:srgbClr val="000000"/>
                  </a:outerShdw>
                </a:effectLst>
              </a:rPr>
              <a:t> </a:t>
            </a:r>
            <a:r>
              <a:rPr lang="en-GB" sz="3200" b="1" dirty="0">
                <a:solidFill>
                  <a:srgbClr val="FF9900"/>
                </a:solidFill>
                <a:effectLst>
                  <a:outerShdw blurRad="38100" dist="38100" dir="2700000" algn="tl">
                    <a:srgbClr val="000000"/>
                  </a:outerShdw>
                </a:effectLst>
              </a:rPr>
              <a:t>when he returned home from Egypt after a happily concluded mission in this affair.</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Queen Victoria of England received him personally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006"/>
                                        </p:tgtEl>
                                        <p:attrNameLst>
                                          <p:attrName>style.visibility</p:attrName>
                                        </p:attrNameLst>
                                      </p:cBhvr>
                                      <p:to>
                                        <p:strVal val="visible"/>
                                      </p:to>
                                    </p:set>
                                    <p:animEffect transition="in" filter="circle(in)">
                                      <p:cBhvr>
                                        <p:cTn id="7" dur="2000"/>
                                        <p:tgtEl>
                                          <p:spTgt spid="2560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6007"/>
                                        </p:tgtEl>
                                        <p:attrNameLst>
                                          <p:attrName>style.visibility</p:attrName>
                                        </p:attrNameLst>
                                      </p:cBhvr>
                                      <p:to>
                                        <p:strVal val="visible"/>
                                      </p:to>
                                    </p:set>
                                    <p:anim calcmode="discrete" valueType="clr">
                                      <p:cBhvr override="childStyle">
                                        <p:cTn id="12" dur="80"/>
                                        <p:tgtEl>
                                          <p:spTgt spid="25600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6007"/>
                                        </p:tgtEl>
                                        <p:attrNameLst>
                                          <p:attrName>fillcolor</p:attrName>
                                        </p:attrNameLst>
                                      </p:cBhvr>
                                      <p:tavLst>
                                        <p:tav tm="0">
                                          <p:val>
                                            <p:clrVal>
                                              <a:schemeClr val="accent2"/>
                                            </p:clrVal>
                                          </p:val>
                                        </p:tav>
                                        <p:tav tm="50000">
                                          <p:val>
                                            <p:clrVal>
                                              <a:schemeClr val="hlink"/>
                                            </p:clrVal>
                                          </p:val>
                                        </p:tav>
                                      </p:tavLst>
                                    </p:anim>
                                    <p:set>
                                      <p:cBhvr>
                                        <p:cTn id="14" dur="80"/>
                                        <p:tgtEl>
                                          <p:spTgt spid="2560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0AC9053-9784-4DE5-8954-D4ECB6044DFC}" type="slidenum">
              <a:rPr lang="en-GB"/>
              <a:pPr>
                <a:defRPr/>
              </a:pPr>
              <a:t>104</a:t>
            </a:fld>
            <a:endParaRPr lang="en-GB"/>
          </a:p>
        </p:txBody>
      </p:sp>
      <p:sp>
        <p:nvSpPr>
          <p:cNvPr id="268295" name="Rectangle 7"/>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pic>
        <p:nvPicPr>
          <p:cNvPr id="268294" name="Picture 6" descr="getimage"/>
          <p:cNvPicPr>
            <a:picLocks noGrp="1" noChangeAspect="1" noChangeArrowheads="1"/>
          </p:cNvPicPr>
          <p:nvPr>
            <p:ph idx="1"/>
          </p:nvPr>
        </p:nvPicPr>
        <p:blipFill>
          <a:blip r:embed="rId2" cstate="print"/>
          <a:srcRect/>
          <a:stretch>
            <a:fillRect/>
          </a:stretch>
        </p:blipFill>
        <p:spPr>
          <a:xfrm>
            <a:off x="395288" y="1844675"/>
            <a:ext cx="3352800" cy="2889250"/>
          </a:xfrm>
          <a:noFill/>
        </p:spPr>
      </p:pic>
      <p:sp>
        <p:nvSpPr>
          <p:cNvPr id="268297" name="Text Box 9"/>
          <p:cNvSpPr txBox="1">
            <a:spLocks noChangeArrowheads="1"/>
          </p:cNvSpPr>
          <p:nvPr/>
        </p:nvSpPr>
        <p:spPr bwMode="auto">
          <a:xfrm>
            <a:off x="4071938" y="1916113"/>
            <a:ext cx="4821237"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 and as a special sign of her favour recognition of his position and his success in Alexandria, </a:t>
            </a:r>
            <a:r>
              <a:rPr lang="en-GB" sz="2800" b="1" dirty="0">
                <a:solidFill>
                  <a:srgbClr val="FFC000"/>
                </a:solidFill>
                <a:effectLst>
                  <a:outerShdw blurRad="38100" dist="38100" dir="2700000" algn="tl">
                    <a:srgbClr val="000000"/>
                  </a:outerShdw>
                </a:effectLst>
              </a:rPr>
              <a:t>bestowed upon him the privilege of bearing “supporters to his arms.”</a:t>
            </a:r>
            <a:endParaRPr lang="en-GB" sz="2800" dirty="0">
              <a:solidFill>
                <a:srgbClr val="FFC000"/>
              </a:solidFill>
            </a:endParaRPr>
          </a:p>
        </p:txBody>
      </p:sp>
      <p:sp>
        <p:nvSpPr>
          <p:cNvPr id="268298" name="Text Box 10"/>
          <p:cNvSpPr txBox="1">
            <a:spLocks noChangeArrowheads="1"/>
          </p:cNvSpPr>
          <p:nvPr/>
        </p:nvSpPr>
        <p:spPr bwMode="auto">
          <a:xfrm>
            <a:off x="250825" y="5013325"/>
            <a:ext cx="3600450"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Sir Moses Montefiore’s Arms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8294"/>
                                        </p:tgtEl>
                                        <p:attrNameLst>
                                          <p:attrName>style.visibility</p:attrName>
                                        </p:attrNameLst>
                                      </p:cBhvr>
                                      <p:to>
                                        <p:strVal val="visible"/>
                                      </p:to>
                                    </p:set>
                                    <p:animEffect transition="in" filter="circle(in)">
                                      <p:cBhvr>
                                        <p:cTn id="7" dur="2000"/>
                                        <p:tgtEl>
                                          <p:spTgt spid="2682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8298">
                                            <p:txEl>
                                              <p:pRg st="0" end="0"/>
                                            </p:txEl>
                                          </p:spTgt>
                                        </p:tgtEl>
                                        <p:attrNameLst>
                                          <p:attrName>style.visibility</p:attrName>
                                        </p:attrNameLst>
                                      </p:cBhvr>
                                      <p:to>
                                        <p:strVal val="visible"/>
                                      </p:to>
                                    </p:set>
                                    <p:anim calcmode="lin" valueType="num">
                                      <p:cBhvr additive="base">
                                        <p:cTn id="12" dur="500" fill="hold"/>
                                        <p:tgtEl>
                                          <p:spTgt spid="26829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682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8297"/>
                                        </p:tgtEl>
                                        <p:attrNameLst>
                                          <p:attrName>style.visibility</p:attrName>
                                        </p:attrNameLst>
                                      </p:cBhvr>
                                      <p:to>
                                        <p:strVal val="visible"/>
                                      </p:to>
                                    </p:set>
                                    <p:anim calcmode="discrete" valueType="clr">
                                      <p:cBhvr override="childStyle">
                                        <p:cTn id="18" dur="80"/>
                                        <p:tgtEl>
                                          <p:spTgt spid="26829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8297"/>
                                        </p:tgtEl>
                                        <p:attrNameLst>
                                          <p:attrName>fillcolor</p:attrName>
                                        </p:attrNameLst>
                                      </p:cBhvr>
                                      <p:tavLst>
                                        <p:tav tm="0">
                                          <p:val>
                                            <p:clrVal>
                                              <a:schemeClr val="accent2"/>
                                            </p:clrVal>
                                          </p:val>
                                        </p:tav>
                                        <p:tav tm="50000">
                                          <p:val>
                                            <p:clrVal>
                                              <a:schemeClr val="hlink"/>
                                            </p:clrVal>
                                          </p:val>
                                        </p:tav>
                                      </p:tavLst>
                                    </p:anim>
                                    <p:set>
                                      <p:cBhvr>
                                        <p:cTn id="20" dur="80"/>
                                        <p:tgtEl>
                                          <p:spTgt spid="2682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B410503B-2744-479B-9931-E5EA5C91AD3A}" type="slidenum">
              <a:rPr lang="en-GB" smtClean="0"/>
              <a:pPr>
                <a:defRPr/>
              </a:pPr>
              <a:t>105</a:t>
            </a:fld>
            <a:endParaRPr lang="en-GB"/>
          </a:p>
        </p:txBody>
      </p:sp>
      <p:sp>
        <p:nvSpPr>
          <p:cNvPr id="6" name="TextBox 5"/>
          <p:cNvSpPr txBox="1"/>
          <p:nvPr/>
        </p:nvSpPr>
        <p:spPr>
          <a:xfrm>
            <a:off x="4786313" y="2357438"/>
            <a:ext cx="3857625"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In heraldry, </a:t>
            </a:r>
            <a:r>
              <a:rPr lang="en-GB" sz="2800" b="1" dirty="0">
                <a:solidFill>
                  <a:srgbClr val="FFC000"/>
                </a:solidFill>
                <a:effectLst>
                  <a:outerShdw blurRad="38100" dist="38100" dir="2700000" algn="tl">
                    <a:srgbClr val="000000"/>
                  </a:outerShdw>
                </a:effectLst>
              </a:rPr>
              <a:t>this consists of (usually) human figures</a:t>
            </a:r>
            <a:r>
              <a:rPr lang="en-GB" sz="2800" b="1" dirty="0">
                <a:solidFill>
                  <a:srgbClr val="FF99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which are displayed outside of the escutcheon proper and signify an enhancement of the family's distinction.</a:t>
            </a:r>
            <a:endParaRPr lang="en-GB" sz="2800" dirty="0">
              <a:solidFill>
                <a:srgbClr val="00FF00"/>
              </a:solidFill>
            </a:endParaRPr>
          </a:p>
        </p:txBody>
      </p:sp>
      <p:pic>
        <p:nvPicPr>
          <p:cNvPr id="198658" name="Picture 2" descr="http://www.1911encyclopedia.org/images/d/dd/Heraldry-1.jpg"/>
          <p:cNvPicPr>
            <a:picLocks noChangeAspect="1" noChangeArrowheads="1"/>
          </p:cNvPicPr>
          <p:nvPr/>
        </p:nvPicPr>
        <p:blipFill>
          <a:blip r:embed="rId2" cstate="print"/>
          <a:srcRect/>
          <a:stretch>
            <a:fillRect/>
          </a:stretch>
        </p:blipFill>
        <p:spPr bwMode="auto">
          <a:xfrm>
            <a:off x="785813" y="1928813"/>
            <a:ext cx="3335337" cy="4519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circle(in)">
                                      <p:cBhvr>
                                        <p:cTn id="7" dur="2000"/>
                                        <p:tgtEl>
                                          <p:spTgt spid="1986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4A64B55-0B57-4072-A4E7-DB7C2AAE61EC}" type="slidenum">
              <a:rPr lang="en-GB"/>
              <a:pPr>
                <a:defRPr/>
              </a:pPr>
              <a:t>106</a:t>
            </a:fld>
            <a:endParaRPr lang="en-GB"/>
          </a:p>
        </p:txBody>
      </p:sp>
      <p:sp>
        <p:nvSpPr>
          <p:cNvPr id="271362" name="Rectangle 2"/>
          <p:cNvSpPr>
            <a:spLocks noGrp="1" noChangeArrowheads="1"/>
          </p:cNvSpPr>
          <p:nvPr>
            <p:ph type="title"/>
          </p:nvPr>
        </p:nvSpPr>
        <p:spPr/>
        <p:txBody>
          <a:bodyPr/>
          <a:lstStyle/>
          <a:p>
            <a:pPr eaLnBrk="1" hangingPunct="1">
              <a:defRPr/>
            </a:pPr>
            <a:r>
              <a:rPr lang="en-GB" sz="4000" b="1" dirty="0" smtClean="0">
                <a:solidFill>
                  <a:srgbClr val="F70118"/>
                </a:solidFill>
              </a:rPr>
              <a:t>Armenian Genocide Holocaust</a:t>
            </a:r>
            <a:r>
              <a:rPr lang="en-GB" sz="4000" b="1" dirty="0" smtClean="0"/>
              <a:t> </a:t>
            </a:r>
            <a:br>
              <a:rPr lang="en-GB" sz="4000" b="1" dirty="0" smtClean="0"/>
            </a:br>
            <a:r>
              <a:rPr lang="en-GB" sz="4000" b="1" dirty="0" smtClean="0">
                <a:solidFill>
                  <a:srgbClr val="FFFF00"/>
                </a:solidFill>
              </a:rPr>
              <a:t>Another Factor</a:t>
            </a:r>
          </a:p>
        </p:txBody>
      </p:sp>
      <p:sp>
        <p:nvSpPr>
          <p:cNvPr id="271364" name="Text Box 4"/>
          <p:cNvSpPr txBox="1">
            <a:spLocks noChangeArrowheads="1"/>
          </p:cNvSpPr>
          <p:nvPr/>
        </p:nvSpPr>
        <p:spPr bwMode="auto">
          <a:xfrm>
            <a:off x="4786313" y="1357313"/>
            <a:ext cx="4357687"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plans of the 1915-23 Armenian Genocide,</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where a million and half Armenians perished in a barbaric way in their ancestral lands in modern Turkey,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actually were drawn up and were in place by the year 1910 or 1912 .</a:t>
            </a:r>
          </a:p>
        </p:txBody>
      </p:sp>
      <p:pic>
        <p:nvPicPr>
          <p:cNvPr id="271366" name="Picture 6" descr="8_24_t21"/>
          <p:cNvPicPr>
            <a:picLocks noGrp="1" noChangeAspect="1" noChangeArrowheads="1"/>
          </p:cNvPicPr>
          <p:nvPr>
            <p:ph idx="1"/>
          </p:nvPr>
        </p:nvPicPr>
        <p:blipFill>
          <a:blip r:embed="rId2" cstate="print"/>
          <a:srcRect/>
          <a:stretch>
            <a:fillRect/>
          </a:stretch>
        </p:blipFill>
        <p:spPr>
          <a:xfrm>
            <a:off x="357188" y="1785938"/>
            <a:ext cx="4249737" cy="3508375"/>
          </a:xfrm>
          <a:noFill/>
        </p:spPr>
      </p:pic>
      <p:sp>
        <p:nvSpPr>
          <p:cNvPr id="271368" name="Text Box 8"/>
          <p:cNvSpPr txBox="1">
            <a:spLocks noChangeArrowheads="1"/>
          </p:cNvSpPr>
          <p:nvPr/>
        </p:nvSpPr>
        <p:spPr bwMode="auto">
          <a:xfrm>
            <a:off x="0" y="5667375"/>
            <a:ext cx="9144000" cy="11906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Armenian genocide – The Forgotten Holocaust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1366"/>
                                        </p:tgtEl>
                                        <p:attrNameLst>
                                          <p:attrName>style.visibility</p:attrName>
                                        </p:attrNameLst>
                                      </p:cBhvr>
                                      <p:to>
                                        <p:strVal val="visible"/>
                                      </p:to>
                                    </p:set>
                                    <p:animEffect transition="in" filter="circle(in)">
                                      <p:cBhvr>
                                        <p:cTn id="7" dur="2000"/>
                                        <p:tgtEl>
                                          <p:spTgt spid="2713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1368"/>
                                        </p:tgtEl>
                                        <p:attrNameLst>
                                          <p:attrName>style.visibility</p:attrName>
                                        </p:attrNameLst>
                                      </p:cBhvr>
                                      <p:to>
                                        <p:strVal val="visible"/>
                                      </p:to>
                                    </p:set>
                                    <p:anim calcmode="lin" valueType="num">
                                      <p:cBhvr additive="base">
                                        <p:cTn id="12" dur="500" fill="hold"/>
                                        <p:tgtEl>
                                          <p:spTgt spid="271368"/>
                                        </p:tgtEl>
                                        <p:attrNameLst>
                                          <p:attrName>ppt_x</p:attrName>
                                        </p:attrNameLst>
                                      </p:cBhvr>
                                      <p:tavLst>
                                        <p:tav tm="0">
                                          <p:val>
                                            <p:strVal val="#ppt_x"/>
                                          </p:val>
                                        </p:tav>
                                        <p:tav tm="100000">
                                          <p:val>
                                            <p:strVal val="#ppt_x"/>
                                          </p:val>
                                        </p:tav>
                                      </p:tavLst>
                                    </p:anim>
                                    <p:anim calcmode="lin" valueType="num">
                                      <p:cBhvr additive="base">
                                        <p:cTn id="13" dur="500" fill="hold"/>
                                        <p:tgtEl>
                                          <p:spTgt spid="2713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1364"/>
                                        </p:tgtEl>
                                        <p:attrNameLst>
                                          <p:attrName>style.visibility</p:attrName>
                                        </p:attrNameLst>
                                      </p:cBhvr>
                                      <p:to>
                                        <p:strVal val="visible"/>
                                      </p:to>
                                    </p:set>
                                    <p:anim calcmode="discrete" valueType="clr">
                                      <p:cBhvr override="childStyle">
                                        <p:cTn id="18" dur="80"/>
                                        <p:tgtEl>
                                          <p:spTgt spid="2713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1364"/>
                                        </p:tgtEl>
                                        <p:attrNameLst>
                                          <p:attrName>fillcolor</p:attrName>
                                        </p:attrNameLst>
                                      </p:cBhvr>
                                      <p:tavLst>
                                        <p:tav tm="0">
                                          <p:val>
                                            <p:clrVal>
                                              <a:schemeClr val="accent2"/>
                                            </p:clrVal>
                                          </p:val>
                                        </p:tav>
                                        <p:tav tm="50000">
                                          <p:val>
                                            <p:clrVal>
                                              <a:schemeClr val="hlink"/>
                                            </p:clrVal>
                                          </p:val>
                                        </p:tav>
                                      </p:tavLst>
                                    </p:anim>
                                    <p:set>
                                      <p:cBhvr>
                                        <p:cTn id="20" dur="80"/>
                                        <p:tgtEl>
                                          <p:spTgt spid="271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0268155-D66C-4D8A-AB79-6DB22BA2218B}" type="slidenum">
              <a:rPr lang="en-GB"/>
              <a:pPr>
                <a:defRPr/>
              </a:pPr>
              <a:t>107</a:t>
            </a:fld>
            <a:endParaRPr lang="en-GB"/>
          </a:p>
        </p:txBody>
      </p:sp>
      <p:sp>
        <p:nvSpPr>
          <p:cNvPr id="296962" name="Rectangle 2"/>
          <p:cNvSpPr>
            <a:spLocks noGrp="1" noChangeArrowheads="1"/>
          </p:cNvSpPr>
          <p:nvPr>
            <p:ph type="title"/>
          </p:nvPr>
        </p:nvSpPr>
        <p:spPr/>
        <p:txBody>
          <a:bodyPr/>
          <a:lstStyle/>
          <a:p>
            <a:pPr eaLnBrk="1" hangingPunct="1">
              <a:defRPr/>
            </a:pPr>
            <a:r>
              <a:rPr lang="en-GB" sz="4000" b="1" dirty="0" smtClean="0">
                <a:solidFill>
                  <a:srgbClr val="F70118"/>
                </a:solidFill>
              </a:rPr>
              <a:t>Armenian Genocide Holocaust</a:t>
            </a:r>
            <a:r>
              <a:rPr lang="en-GB" sz="4000" b="1" dirty="0" smtClean="0"/>
              <a:t> </a:t>
            </a:r>
            <a:br>
              <a:rPr lang="en-GB" sz="4000" b="1" dirty="0" smtClean="0"/>
            </a:br>
            <a:r>
              <a:rPr lang="en-GB" sz="4000" b="1" dirty="0" smtClean="0">
                <a:solidFill>
                  <a:srgbClr val="FFFF00"/>
                </a:solidFill>
              </a:rPr>
              <a:t>Another Factor</a:t>
            </a:r>
          </a:p>
        </p:txBody>
      </p:sp>
      <p:sp>
        <p:nvSpPr>
          <p:cNvPr id="296964" name="Text Box 4"/>
          <p:cNvSpPr txBox="1">
            <a:spLocks noChangeArrowheads="1"/>
          </p:cNvSpPr>
          <p:nvPr/>
        </p:nvSpPr>
        <p:spPr bwMode="auto">
          <a:xfrm>
            <a:off x="4143375" y="2143125"/>
            <a:ext cx="4676775" cy="22463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participation of the Sephardic Jews together with the Young Turks (Zionist Jews) and their Moslem lackeys …..</a:t>
            </a:r>
          </a:p>
        </p:txBody>
      </p:sp>
      <p:pic>
        <p:nvPicPr>
          <p:cNvPr id="296965" name="Picture 5" descr="http://judicial-inc.biz/Armeni2.jpg"/>
          <p:cNvPicPr>
            <a:picLocks noGrp="1" noChangeAspect="1" noChangeArrowheads="1"/>
          </p:cNvPicPr>
          <p:nvPr>
            <p:ph idx="1"/>
          </p:nvPr>
        </p:nvPicPr>
        <p:blipFill>
          <a:blip r:embed="rId2" r:link="rId3" cstate="print"/>
          <a:srcRect/>
          <a:stretch>
            <a:fillRect/>
          </a:stretch>
        </p:blipFill>
        <p:spPr>
          <a:xfrm>
            <a:off x="285750" y="1714500"/>
            <a:ext cx="3649663" cy="3767138"/>
          </a:xfrm>
          <a:noFill/>
        </p:spPr>
      </p:pic>
      <p:sp>
        <p:nvSpPr>
          <p:cNvPr id="296967" name="Text Box 7"/>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err="1">
                <a:solidFill>
                  <a:srgbClr val="FFFF00"/>
                </a:solidFill>
                <a:effectLst>
                  <a:outerShdw blurRad="38100" dist="38100" dir="2700000" algn="tl">
                    <a:srgbClr val="000000"/>
                  </a:outerShdw>
                </a:effectLst>
              </a:rPr>
              <a:t>Djavid</a:t>
            </a:r>
            <a:r>
              <a:rPr lang="en-GB" sz="2800" b="1" dirty="0">
                <a:solidFill>
                  <a:srgbClr val="FFFF00"/>
                </a:solidFill>
                <a:effectLst>
                  <a:outerShdw blurRad="38100" dist="38100" dir="2700000" algn="tl">
                    <a:srgbClr val="000000"/>
                  </a:outerShdw>
                </a:effectLst>
              </a:rPr>
              <a:t> </a:t>
            </a:r>
            <a:r>
              <a:rPr lang="en-GB" sz="2800" b="1" dirty="0" err="1">
                <a:solidFill>
                  <a:srgbClr val="FFFF00"/>
                </a:solidFill>
                <a:effectLst>
                  <a:outerShdw blurRad="38100" dist="38100" dir="2700000" algn="tl">
                    <a:srgbClr val="000000"/>
                  </a:outerShdw>
                </a:effectLst>
              </a:rPr>
              <a:t>Bey</a:t>
            </a:r>
            <a:r>
              <a:rPr lang="en-GB" sz="2800" b="1" dirty="0">
                <a:solidFill>
                  <a:srgbClr val="FFFF00"/>
                </a:solidFill>
                <a:effectLst>
                  <a:outerShdw blurRad="38100" dist="38100" dir="2700000" algn="tl">
                    <a:srgbClr val="000000"/>
                  </a:outerShdw>
                </a:effectLst>
              </a:rPr>
              <a:t> (Rothschild agent) in charge of the Ottoman Finances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6965"/>
                                        </p:tgtEl>
                                        <p:attrNameLst>
                                          <p:attrName>style.visibility</p:attrName>
                                        </p:attrNameLst>
                                      </p:cBhvr>
                                      <p:to>
                                        <p:strVal val="visible"/>
                                      </p:to>
                                    </p:set>
                                    <p:animEffect transition="in" filter="circle(in)">
                                      <p:cBhvr>
                                        <p:cTn id="7" dur="2000"/>
                                        <p:tgtEl>
                                          <p:spTgt spid="2969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6967"/>
                                        </p:tgtEl>
                                        <p:attrNameLst>
                                          <p:attrName>style.visibility</p:attrName>
                                        </p:attrNameLst>
                                      </p:cBhvr>
                                      <p:to>
                                        <p:strVal val="visible"/>
                                      </p:to>
                                    </p:set>
                                    <p:anim calcmode="lin" valueType="num">
                                      <p:cBhvr additive="base">
                                        <p:cTn id="12" dur="500" fill="hold"/>
                                        <p:tgtEl>
                                          <p:spTgt spid="296967"/>
                                        </p:tgtEl>
                                        <p:attrNameLst>
                                          <p:attrName>ppt_x</p:attrName>
                                        </p:attrNameLst>
                                      </p:cBhvr>
                                      <p:tavLst>
                                        <p:tav tm="0">
                                          <p:val>
                                            <p:strVal val="#ppt_x"/>
                                          </p:val>
                                        </p:tav>
                                        <p:tav tm="100000">
                                          <p:val>
                                            <p:strVal val="#ppt_x"/>
                                          </p:val>
                                        </p:tav>
                                      </p:tavLst>
                                    </p:anim>
                                    <p:anim calcmode="lin" valueType="num">
                                      <p:cBhvr additive="base">
                                        <p:cTn id="13" dur="500" fill="hold"/>
                                        <p:tgtEl>
                                          <p:spTgt spid="29696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6964"/>
                                        </p:tgtEl>
                                        <p:attrNameLst>
                                          <p:attrName>style.visibility</p:attrName>
                                        </p:attrNameLst>
                                      </p:cBhvr>
                                      <p:to>
                                        <p:strVal val="visible"/>
                                      </p:to>
                                    </p:set>
                                    <p:anim calcmode="discrete" valueType="clr">
                                      <p:cBhvr override="childStyle">
                                        <p:cTn id="18" dur="80"/>
                                        <p:tgtEl>
                                          <p:spTgt spid="2969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6964"/>
                                        </p:tgtEl>
                                        <p:attrNameLst>
                                          <p:attrName>fillcolor</p:attrName>
                                        </p:attrNameLst>
                                      </p:cBhvr>
                                      <p:tavLst>
                                        <p:tav tm="0">
                                          <p:val>
                                            <p:clrVal>
                                              <a:schemeClr val="accent2"/>
                                            </p:clrVal>
                                          </p:val>
                                        </p:tav>
                                        <p:tav tm="50000">
                                          <p:val>
                                            <p:clrVal>
                                              <a:schemeClr val="hlink"/>
                                            </p:clrVal>
                                          </p:val>
                                        </p:tav>
                                      </p:tavLst>
                                    </p:anim>
                                    <p:set>
                                      <p:cBhvr>
                                        <p:cTn id="20" dur="80"/>
                                        <p:tgtEl>
                                          <p:spTgt spid="2969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www.arf1890.com/Armenian%20History%20Pictures/Surviving%20members%20of%20the%20Bank%20Ottoman%20takeover%20after%20they%20arrived%20in%20Marseill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Armenian Genocide Holocaust</a:t>
            </a:r>
            <a:r>
              <a:rPr lang="en-GB" b="1" dirty="0" smtClean="0"/>
              <a:t> </a:t>
            </a:r>
            <a:br>
              <a:rPr lang="en-GB" b="1" dirty="0" smtClean="0"/>
            </a:br>
            <a:r>
              <a:rPr lang="en-GB" b="1" dirty="0" smtClean="0">
                <a:solidFill>
                  <a:srgbClr val="FFFF00"/>
                </a:solidFill>
              </a:rPr>
              <a:t>Another Factor</a:t>
            </a:r>
            <a:endParaRPr lang="en-GB" dirty="0"/>
          </a:p>
        </p:txBody>
      </p:sp>
      <p:sp>
        <p:nvSpPr>
          <p:cNvPr id="4" name="Slide Number Placeholder 3"/>
          <p:cNvSpPr>
            <a:spLocks noGrp="1"/>
          </p:cNvSpPr>
          <p:nvPr>
            <p:ph type="sldNum" sz="quarter" idx="12"/>
          </p:nvPr>
        </p:nvSpPr>
        <p:spPr/>
        <p:txBody>
          <a:bodyPr/>
          <a:lstStyle/>
          <a:p>
            <a:pPr>
              <a:defRPr/>
            </a:pPr>
            <a:fld id="{BD41CE0D-D57C-437D-B7C3-7953AA3527FA}" type="slidenum">
              <a:rPr lang="en-GB" smtClean="0"/>
              <a:pPr>
                <a:defRPr/>
              </a:pPr>
              <a:t>108</a:t>
            </a:fld>
            <a:endParaRPr lang="en-GB"/>
          </a:p>
        </p:txBody>
      </p:sp>
      <p:sp>
        <p:nvSpPr>
          <p:cNvPr id="6" name="TextBox 5"/>
          <p:cNvSpPr txBox="1"/>
          <p:nvPr/>
        </p:nvSpPr>
        <p:spPr>
          <a:xfrm>
            <a:off x="0" y="4549775"/>
            <a:ext cx="9144000" cy="2308225"/>
          </a:xfrm>
          <a:prstGeom prst="rect">
            <a:avLst/>
          </a:prstGeom>
          <a:noFill/>
        </p:spPr>
        <p:txBody>
          <a:bodyPr>
            <a:spAutoFit/>
          </a:bodyPr>
          <a:lstStyle/>
          <a:p>
            <a:pPr algn="ctr">
              <a:defRPr/>
            </a:pPr>
            <a:r>
              <a:rPr lang="en-GB" sz="3600" b="1" dirty="0">
                <a:solidFill>
                  <a:srgbClr val="00FF00"/>
                </a:solidFill>
                <a:effectLst>
                  <a:outerShdw blurRad="38100" dist="38100" dir="2700000" algn="tl">
                    <a:srgbClr val="000000"/>
                  </a:outerShdw>
                </a:effectLst>
              </a:rPr>
              <a:t>… in the first massacre of the Armenians in Constantinople in 1895, was no doubt one of the factors for justifying the war against the Ottoman Empire.</a:t>
            </a:r>
            <a:endParaRPr lang="en-GB" sz="36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circle(in)">
                                      <p:cBhvr>
                                        <p:cTn id="7" dur="2000"/>
                                        <p:tgtEl>
                                          <p:spTgt spid="1996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68B3C49-B790-4326-8516-5EF2923D93E1}" type="slidenum">
              <a:rPr lang="en-GB"/>
              <a:pPr>
                <a:defRPr/>
              </a:pPr>
              <a:t>109</a:t>
            </a:fld>
            <a:endParaRPr lang="en-GB"/>
          </a:p>
        </p:txBody>
      </p:sp>
      <p:sp>
        <p:nvSpPr>
          <p:cNvPr id="273410" name="Rectangle 2"/>
          <p:cNvSpPr>
            <a:spLocks noGrp="1" noChangeArrowheads="1"/>
          </p:cNvSpPr>
          <p:nvPr>
            <p:ph type="title"/>
          </p:nvPr>
        </p:nvSpPr>
        <p:spPr/>
        <p:txBody>
          <a:bodyPr/>
          <a:lstStyle/>
          <a:p>
            <a:pPr eaLnBrk="1" hangingPunct="1">
              <a:defRPr/>
            </a:pPr>
            <a:r>
              <a:rPr lang="en-GB" sz="4000" b="1" dirty="0" smtClean="0">
                <a:solidFill>
                  <a:srgbClr val="F70118"/>
                </a:solidFill>
              </a:rPr>
              <a:t>Armenian Genocide Holocaust</a:t>
            </a:r>
            <a:r>
              <a:rPr lang="en-GB" sz="4000" b="1" dirty="0" smtClean="0"/>
              <a:t> </a:t>
            </a:r>
            <a:br>
              <a:rPr lang="en-GB" sz="4000" b="1" dirty="0" smtClean="0"/>
            </a:br>
            <a:r>
              <a:rPr lang="en-GB" sz="4000" b="1" dirty="0" smtClean="0">
                <a:solidFill>
                  <a:srgbClr val="FFFF00"/>
                </a:solidFill>
              </a:rPr>
              <a:t>Another Factor</a:t>
            </a:r>
          </a:p>
        </p:txBody>
      </p:sp>
      <p:sp>
        <p:nvSpPr>
          <p:cNvPr id="273411" name="Text Box 3"/>
          <p:cNvSpPr txBox="1">
            <a:spLocks noChangeArrowheads="1"/>
          </p:cNvSpPr>
          <p:nvPr/>
        </p:nvSpPr>
        <p:spPr bwMode="auto">
          <a:xfrm>
            <a:off x="5143500" y="1643063"/>
            <a:ext cx="4000500"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Armenian genocide was decided in August 1910 and October 1911,</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by a Young Turk committee composed entirely of displaced Balkan Jews in the format of a </a:t>
            </a:r>
            <a:r>
              <a:rPr lang="en-GB" sz="2800" b="1" dirty="0" err="1">
                <a:solidFill>
                  <a:srgbClr val="F70118"/>
                </a:solidFill>
                <a:effectLst>
                  <a:outerShdw blurRad="38100" dist="38100" dir="2700000" algn="tl">
                    <a:srgbClr val="000000"/>
                  </a:outerShdw>
                </a:effectLst>
              </a:rPr>
              <a:t>syncretist</a:t>
            </a:r>
            <a:r>
              <a:rPr lang="en-GB" sz="2800" b="1" dirty="0">
                <a:solidFill>
                  <a:srgbClr val="F70118"/>
                </a:solidFill>
                <a:effectLst>
                  <a:outerShdw blurRad="38100" dist="38100" dir="2700000" algn="tl">
                    <a:srgbClr val="000000"/>
                  </a:outerShdw>
                </a:effectLst>
              </a:rPr>
              <a:t> Jewish-Muslim sect</a:t>
            </a:r>
            <a:r>
              <a:rPr lang="en-GB" sz="2800" b="1" dirty="0">
                <a:effectLst>
                  <a:outerShdw blurRad="38100" dist="38100" dir="2700000" algn="tl">
                    <a:srgbClr val="000000"/>
                  </a:outerShdw>
                </a:effectLst>
              </a:rPr>
              <a:t> </a:t>
            </a:r>
            <a:r>
              <a:rPr lang="en-GB" sz="2800" b="1" dirty="0" err="1">
                <a:solidFill>
                  <a:srgbClr val="FF9900"/>
                </a:solidFill>
                <a:effectLst>
                  <a:outerShdw blurRad="38100" dist="38100" dir="2700000" algn="tl">
                    <a:srgbClr val="000000"/>
                  </a:outerShdw>
                </a:effectLst>
              </a:rPr>
              <a:t>Salonika</a:t>
            </a:r>
            <a:r>
              <a:rPr lang="en-GB" sz="2800" b="1" dirty="0">
                <a:solidFill>
                  <a:srgbClr val="FF9900"/>
                </a:solidFill>
                <a:effectLst>
                  <a:outerShdw blurRad="38100" dist="38100" dir="2700000" algn="tl">
                    <a:srgbClr val="000000"/>
                  </a:outerShdw>
                </a:effectLst>
              </a:rPr>
              <a:t>.</a:t>
            </a:r>
          </a:p>
        </p:txBody>
      </p:sp>
      <p:pic>
        <p:nvPicPr>
          <p:cNvPr id="109573" name="Picture 7" descr="old_thessaloniki"/>
          <p:cNvPicPr>
            <a:picLocks noGrp="1" noChangeAspect="1" noChangeArrowheads="1"/>
          </p:cNvPicPr>
          <p:nvPr>
            <p:ph idx="1"/>
          </p:nvPr>
        </p:nvPicPr>
        <p:blipFill>
          <a:blip r:embed="rId2" cstate="print"/>
          <a:srcRect/>
          <a:stretch>
            <a:fillRect/>
          </a:stretch>
        </p:blipFill>
        <p:spPr>
          <a:xfrm>
            <a:off x="268288" y="1857375"/>
            <a:ext cx="4660900" cy="3859213"/>
          </a:xfrm>
          <a:noFill/>
        </p:spPr>
      </p:pic>
      <p:sp>
        <p:nvSpPr>
          <p:cNvPr id="273417" name="Text Box 9"/>
          <p:cNvSpPr txBox="1">
            <a:spLocks noChangeArrowheads="1"/>
          </p:cNvSpPr>
          <p:nvPr/>
        </p:nvSpPr>
        <p:spPr bwMode="auto">
          <a:xfrm>
            <a:off x="857250" y="5929313"/>
            <a:ext cx="3584575"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Old </a:t>
            </a:r>
            <a:r>
              <a:rPr lang="en-GB" sz="3600" b="1" dirty="0" err="1">
                <a:solidFill>
                  <a:srgbClr val="FFFF00"/>
                </a:solidFill>
                <a:effectLst>
                  <a:outerShdw blurRad="38100" dist="38100" dir="2700000" algn="tl">
                    <a:srgbClr val="000000"/>
                  </a:outerShdw>
                </a:effectLst>
              </a:rPr>
              <a:t>Salonika</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circle(in)">
                                      <p:cBhvr>
                                        <p:cTn id="7" dur="2000"/>
                                        <p:tgtEl>
                                          <p:spTgt spid="1095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3417"/>
                                        </p:tgtEl>
                                        <p:attrNameLst>
                                          <p:attrName>style.visibility</p:attrName>
                                        </p:attrNameLst>
                                      </p:cBhvr>
                                      <p:to>
                                        <p:strVal val="visible"/>
                                      </p:to>
                                    </p:set>
                                    <p:anim calcmode="lin" valueType="num">
                                      <p:cBhvr additive="base">
                                        <p:cTn id="12" dur="500" fill="hold"/>
                                        <p:tgtEl>
                                          <p:spTgt spid="273417"/>
                                        </p:tgtEl>
                                        <p:attrNameLst>
                                          <p:attrName>ppt_x</p:attrName>
                                        </p:attrNameLst>
                                      </p:cBhvr>
                                      <p:tavLst>
                                        <p:tav tm="0">
                                          <p:val>
                                            <p:strVal val="#ppt_x"/>
                                          </p:val>
                                        </p:tav>
                                        <p:tav tm="100000">
                                          <p:val>
                                            <p:strVal val="#ppt_x"/>
                                          </p:val>
                                        </p:tav>
                                      </p:tavLst>
                                    </p:anim>
                                    <p:anim calcmode="lin" valueType="num">
                                      <p:cBhvr additive="base">
                                        <p:cTn id="13" dur="500" fill="hold"/>
                                        <p:tgtEl>
                                          <p:spTgt spid="2734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3411"/>
                                        </p:tgtEl>
                                        <p:attrNameLst>
                                          <p:attrName>style.visibility</p:attrName>
                                        </p:attrNameLst>
                                      </p:cBhvr>
                                      <p:to>
                                        <p:strVal val="visible"/>
                                      </p:to>
                                    </p:set>
                                    <p:anim calcmode="discrete" valueType="clr">
                                      <p:cBhvr override="childStyle">
                                        <p:cTn id="18" dur="80"/>
                                        <p:tgtEl>
                                          <p:spTgt spid="2734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3411"/>
                                        </p:tgtEl>
                                        <p:attrNameLst>
                                          <p:attrName>fillcolor</p:attrName>
                                        </p:attrNameLst>
                                      </p:cBhvr>
                                      <p:tavLst>
                                        <p:tav tm="0">
                                          <p:val>
                                            <p:clrVal>
                                              <a:schemeClr val="accent2"/>
                                            </p:clrVal>
                                          </p:val>
                                        </p:tav>
                                        <p:tav tm="50000">
                                          <p:val>
                                            <p:clrVal>
                                              <a:schemeClr val="hlink"/>
                                            </p:clrVal>
                                          </p:val>
                                        </p:tav>
                                      </p:tavLst>
                                    </p:anim>
                                    <p:set>
                                      <p:cBhvr>
                                        <p:cTn id="20" dur="80"/>
                                        <p:tgtEl>
                                          <p:spTgt spid="2734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p:bldP spid="2734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GB" sz="4000" b="1" smtClean="0">
                <a:solidFill>
                  <a:srgbClr val="FFFF00"/>
                </a:solidFill>
              </a:rPr>
              <a:t>True Israel Trodden Down By</a:t>
            </a:r>
            <a:r>
              <a:rPr lang="en-GB" sz="4000" b="1" smtClean="0">
                <a:solidFill>
                  <a:srgbClr val="F70118"/>
                </a:solidFill>
              </a:rPr>
              <a:t> The Beast System</a:t>
            </a:r>
          </a:p>
        </p:txBody>
      </p:sp>
      <p:sp>
        <p:nvSpPr>
          <p:cNvPr id="6" name="Slide Number Placeholder 5"/>
          <p:cNvSpPr>
            <a:spLocks noGrp="1"/>
          </p:cNvSpPr>
          <p:nvPr>
            <p:ph type="sldNum" sz="quarter" idx="12"/>
          </p:nvPr>
        </p:nvSpPr>
        <p:spPr/>
        <p:txBody>
          <a:bodyPr/>
          <a:lstStyle/>
          <a:p>
            <a:pPr>
              <a:defRPr/>
            </a:pPr>
            <a:fld id="{178B5C97-AAEC-4EAE-9151-CFEE842E3811}" type="slidenum">
              <a:rPr lang="en-GB"/>
              <a:pPr>
                <a:defRPr/>
              </a:pPr>
              <a:t>11</a:t>
            </a:fld>
            <a:endParaRPr lang="en-GB"/>
          </a:p>
        </p:txBody>
      </p:sp>
      <p:sp>
        <p:nvSpPr>
          <p:cNvPr id="38915" name="Text Box 3"/>
          <p:cNvSpPr txBox="1">
            <a:spLocks noChangeArrowheads="1"/>
          </p:cNvSpPr>
          <p:nvPr/>
        </p:nvSpPr>
        <p:spPr bwMode="auto">
          <a:xfrm>
            <a:off x="4932040" y="1939181"/>
            <a:ext cx="3891284" cy="452437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spcBef>
                <a:spcPct val="50000"/>
              </a:spcBef>
              <a:defRPr/>
            </a:pPr>
            <a:r>
              <a:rPr lang="en-GB" sz="3200" b="1" dirty="0">
                <a:solidFill>
                  <a:srgbClr val="00FFCC"/>
                </a:solidFill>
                <a:effectLst>
                  <a:outerShdw blurRad="38100" dist="38100" dir="2700000" algn="tl">
                    <a:srgbClr val="000000"/>
                  </a:outerShdw>
                </a:effectLst>
              </a:rPr>
              <a:t>The nations of true Israel trodden down by the beast system of Babylon</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 represented by the 10 toes of Daniel’s image and the 10 horns of the beast of revelation</a:t>
            </a:r>
            <a:r>
              <a:rPr lang="en-GB" sz="2400" b="1" dirty="0">
                <a:solidFill>
                  <a:srgbClr val="00FF00"/>
                </a:solidFill>
                <a:effectLst>
                  <a:outerShdw blurRad="38100" dist="38100" dir="2700000" algn="tl">
                    <a:srgbClr val="000000"/>
                  </a:outerShdw>
                </a:effectLst>
              </a:rPr>
              <a:t>.</a:t>
            </a:r>
          </a:p>
        </p:txBody>
      </p:sp>
      <p:pic>
        <p:nvPicPr>
          <p:cNvPr id="8" name="Picture 2" descr="Great Red Dragon"/>
          <p:cNvPicPr>
            <a:picLocks noChangeAspect="1" noChangeArrowheads="1"/>
          </p:cNvPicPr>
          <p:nvPr/>
        </p:nvPicPr>
        <p:blipFill>
          <a:blip r:embed="rId3" cstate="print"/>
          <a:srcRect/>
          <a:stretch>
            <a:fillRect/>
          </a:stretch>
        </p:blipFill>
        <p:spPr bwMode="auto">
          <a:xfrm>
            <a:off x="426120" y="1484784"/>
            <a:ext cx="4143375" cy="5118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8915"/>
                                        </p:tgtEl>
                                        <p:attrNameLst>
                                          <p:attrName>style.visibility</p:attrName>
                                        </p:attrNameLst>
                                      </p:cBhvr>
                                      <p:to>
                                        <p:strVal val="visible"/>
                                      </p:to>
                                    </p:set>
                                    <p:anim calcmode="discrete" valueType="clr">
                                      <p:cBhvr override="childStyle">
                                        <p:cTn id="12" dur="80"/>
                                        <p:tgtEl>
                                          <p:spTgt spid="3891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8915"/>
                                        </p:tgtEl>
                                        <p:attrNameLst>
                                          <p:attrName>fillcolor</p:attrName>
                                        </p:attrNameLst>
                                      </p:cBhvr>
                                      <p:tavLst>
                                        <p:tav tm="0">
                                          <p:val>
                                            <p:clrVal>
                                              <a:schemeClr val="accent2"/>
                                            </p:clrVal>
                                          </p:val>
                                        </p:tav>
                                        <p:tav tm="50000">
                                          <p:val>
                                            <p:clrVal>
                                              <a:schemeClr val="hlink"/>
                                            </p:clrVal>
                                          </p:val>
                                        </p:tav>
                                      </p:tavLst>
                                    </p:anim>
                                    <p:set>
                                      <p:cBhvr>
                                        <p:cTn id="14" dur="80"/>
                                        <p:tgtEl>
                                          <p:spTgt spid="389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Armenian Genocide Holocaust</a:t>
            </a:r>
            <a:r>
              <a:rPr lang="en-GB" b="1" dirty="0" smtClean="0"/>
              <a:t> </a:t>
            </a:r>
            <a:br>
              <a:rPr lang="en-GB" b="1" dirty="0" smtClean="0"/>
            </a:br>
            <a:r>
              <a:rPr lang="en-GB" b="1" dirty="0" smtClean="0">
                <a:solidFill>
                  <a:srgbClr val="FFFF00"/>
                </a:solidFill>
              </a:rPr>
              <a:t>Another Factor</a:t>
            </a:r>
            <a:endParaRPr lang="en-GB" dirty="0"/>
          </a:p>
        </p:txBody>
      </p:sp>
      <p:sp>
        <p:nvSpPr>
          <p:cNvPr id="4" name="Slide Number Placeholder 3"/>
          <p:cNvSpPr>
            <a:spLocks noGrp="1"/>
          </p:cNvSpPr>
          <p:nvPr>
            <p:ph type="sldNum" sz="quarter" idx="12"/>
          </p:nvPr>
        </p:nvSpPr>
        <p:spPr/>
        <p:txBody>
          <a:bodyPr/>
          <a:lstStyle/>
          <a:p>
            <a:pPr>
              <a:defRPr/>
            </a:pPr>
            <a:fld id="{E0A0CA4C-9E76-4BE0-B619-9BE6178EA43F}" type="slidenum">
              <a:rPr lang="en-GB" smtClean="0"/>
              <a:pPr>
                <a:defRPr/>
              </a:pPr>
              <a:t>110</a:t>
            </a:fld>
            <a:endParaRPr lang="en-GB"/>
          </a:p>
        </p:txBody>
      </p:sp>
      <p:sp>
        <p:nvSpPr>
          <p:cNvPr id="6" name="TextBox 5"/>
          <p:cNvSpPr txBox="1"/>
          <p:nvPr/>
        </p:nvSpPr>
        <p:spPr>
          <a:xfrm>
            <a:off x="3000375" y="1857375"/>
            <a:ext cx="5715000" cy="2524125"/>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rPr>
              <a:t>….which included </a:t>
            </a:r>
            <a:r>
              <a:rPr lang="en-GB" sz="2800" b="1" dirty="0" err="1">
                <a:solidFill>
                  <a:srgbClr val="00FF00"/>
                </a:solidFill>
                <a:effectLst>
                  <a:outerShdw blurRad="38100" dist="38100" dir="2700000" algn="tl">
                    <a:srgbClr val="000000"/>
                  </a:outerShdw>
                </a:effectLst>
              </a:rPr>
              <a:t>Talaat</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Enver</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Behaeddin</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Shakir</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Jemal</a:t>
            </a:r>
            <a:r>
              <a:rPr lang="en-GB" sz="2800" b="1" dirty="0">
                <a:solidFill>
                  <a:srgbClr val="00FF00"/>
                </a:solidFill>
                <a:effectLst>
                  <a:outerShdw blurRad="38100" dist="38100" dir="2700000" algn="tl">
                    <a:srgbClr val="000000"/>
                  </a:outerShdw>
                </a:effectLst>
              </a:rPr>
              <a:t>, and </a:t>
            </a:r>
            <a:r>
              <a:rPr lang="en-GB" sz="2800" b="1" dirty="0" err="1">
                <a:solidFill>
                  <a:srgbClr val="00FF00"/>
                </a:solidFill>
                <a:effectLst>
                  <a:outerShdw blurRad="38100" dist="38100" dir="2700000" algn="tl">
                    <a:srgbClr val="000000"/>
                  </a:outerShdw>
                </a:effectLst>
              </a:rPr>
              <a:t>Nizam</a:t>
            </a:r>
            <a:r>
              <a:rPr lang="en-GB" sz="2800" b="1" dirty="0">
                <a:solidFill>
                  <a:srgbClr val="00FF00"/>
                </a:solidFill>
                <a:effectLst>
                  <a:outerShdw blurRad="38100" dist="38100" dir="2700000" algn="tl">
                    <a:srgbClr val="000000"/>
                  </a:outerShdw>
                </a:effectLst>
              </a:rPr>
              <a:t> posing as Muslims.</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It met in the Rothschild-funded Grand</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Orient lodge/hotel of </a:t>
            </a:r>
            <a:r>
              <a:rPr lang="en-GB" sz="2800" b="1" dirty="0" err="1">
                <a:solidFill>
                  <a:srgbClr val="FF9900"/>
                </a:solidFill>
                <a:effectLst>
                  <a:outerShdw blurRad="38100" dist="38100" dir="2700000" algn="tl">
                    <a:srgbClr val="000000"/>
                  </a:outerShdw>
                </a:effectLst>
              </a:rPr>
              <a:t>Salonika</a:t>
            </a:r>
            <a:r>
              <a:rPr lang="en-GB" b="1" dirty="0">
                <a:solidFill>
                  <a:srgbClr val="FF9900"/>
                </a:solidFill>
                <a:effectLst>
                  <a:outerShdw blurRad="38100" dist="38100" dir="2700000" algn="tl">
                    <a:srgbClr val="000000"/>
                  </a:outerShdw>
                </a:effectLst>
              </a:rPr>
              <a:t>.</a:t>
            </a:r>
          </a:p>
          <a:p>
            <a:pPr>
              <a:defRPr/>
            </a:pPr>
            <a:endParaRPr lang="en-GB" dirty="0"/>
          </a:p>
        </p:txBody>
      </p:sp>
      <p:pic>
        <p:nvPicPr>
          <p:cNvPr id="110597" name="Picture 2" descr="http://t0.gstatic.com/images?q=tbn:HyfQcsKkT4xDfM:http://www.holygrail-church.fsnet.co.uk/The%2520Illuminati_files/image004.jpg"/>
          <p:cNvPicPr>
            <a:picLocks noChangeAspect="1" noChangeArrowheads="1"/>
          </p:cNvPicPr>
          <p:nvPr/>
        </p:nvPicPr>
        <p:blipFill>
          <a:blip r:embed="rId2" cstate="print"/>
          <a:srcRect/>
          <a:stretch>
            <a:fillRect/>
          </a:stretch>
        </p:blipFill>
        <p:spPr bwMode="auto">
          <a:xfrm>
            <a:off x="642938" y="1714500"/>
            <a:ext cx="1785937" cy="4673600"/>
          </a:xfrm>
          <a:prstGeom prst="rect">
            <a:avLst/>
          </a:prstGeom>
          <a:noFill/>
          <a:ln w="9525">
            <a:noFill/>
            <a:miter lim="800000"/>
            <a:headEnd/>
            <a:tailEnd/>
          </a:ln>
        </p:spPr>
      </p:pic>
      <p:sp>
        <p:nvSpPr>
          <p:cNvPr id="8" name="TextBox 7"/>
          <p:cNvSpPr txBox="1"/>
          <p:nvPr/>
        </p:nvSpPr>
        <p:spPr>
          <a:xfrm>
            <a:off x="2643188" y="5072063"/>
            <a:ext cx="5643562" cy="120015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Logo of The Grand Orient Lodge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circle(in)">
                                      <p:cBhvr>
                                        <p:cTn id="7" dur="2000"/>
                                        <p:tgtEl>
                                          <p:spTgt spid="1105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FF5BB429-2FC0-487E-AE8F-5AE6AE42A976}" type="slidenum">
              <a:rPr lang="en-GB"/>
              <a:pPr>
                <a:defRPr/>
              </a:pPr>
              <a:t>111</a:t>
            </a:fld>
            <a:endParaRPr lang="en-GB"/>
          </a:p>
        </p:txBody>
      </p:sp>
      <p:sp>
        <p:nvSpPr>
          <p:cNvPr id="274434" name="Rectangle 2"/>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274436" name="Text Box 4"/>
          <p:cNvSpPr txBox="1">
            <a:spLocks noChangeArrowheads="1"/>
          </p:cNvSpPr>
          <p:nvPr/>
        </p:nvSpPr>
        <p:spPr bwMode="auto">
          <a:xfrm>
            <a:off x="3635375" y="1844675"/>
            <a:ext cx="5257800"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Syncretism means a combination of different forms of belief or practice; </a:t>
            </a:r>
            <a:r>
              <a:rPr lang="en-GB" sz="2800" b="1" dirty="0" err="1">
                <a:solidFill>
                  <a:srgbClr val="F70118"/>
                </a:solidFill>
                <a:effectLst>
                  <a:outerShdw blurRad="38100" dist="38100" dir="2700000" algn="tl">
                    <a:srgbClr val="000000"/>
                  </a:outerShdw>
                </a:effectLst>
              </a:rPr>
              <a:t>masonism</a:t>
            </a:r>
            <a:r>
              <a:rPr lang="en-GB" sz="2800" b="1" dirty="0">
                <a:solidFill>
                  <a:srgbClr val="F70118"/>
                </a:solidFill>
                <a:effectLst>
                  <a:outerShdw blurRad="38100" dist="38100" dir="2700000" algn="tl">
                    <a:srgbClr val="000000"/>
                  </a:outerShdw>
                </a:effectLst>
              </a:rPr>
              <a:t> fits that description.</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As the masons started the 1897 revolution in France with the cry</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"liberty, fraternity, equality,"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Young Turks used the same slogan in their revolution of 1908.</a:t>
            </a:r>
            <a:r>
              <a:rPr lang="en-GB" sz="2800" dirty="0">
                <a:solidFill>
                  <a:srgbClr val="00FF00"/>
                </a:solidFill>
              </a:rPr>
              <a:t> </a:t>
            </a:r>
          </a:p>
        </p:txBody>
      </p:sp>
      <p:pic>
        <p:nvPicPr>
          <p:cNvPr id="274438" name="Picture 6" descr="libegfragd"/>
          <p:cNvPicPr>
            <a:picLocks noChangeAspect="1" noChangeArrowheads="1"/>
          </p:cNvPicPr>
          <p:nvPr/>
        </p:nvPicPr>
        <p:blipFill>
          <a:blip r:embed="rId2" cstate="print"/>
          <a:srcRect/>
          <a:stretch>
            <a:fillRect/>
          </a:stretch>
        </p:blipFill>
        <p:spPr bwMode="auto">
          <a:xfrm>
            <a:off x="250825" y="1844675"/>
            <a:ext cx="2946400" cy="4392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4438"/>
                                        </p:tgtEl>
                                        <p:attrNameLst>
                                          <p:attrName>style.visibility</p:attrName>
                                        </p:attrNameLst>
                                      </p:cBhvr>
                                      <p:to>
                                        <p:strVal val="visible"/>
                                      </p:to>
                                    </p:set>
                                    <p:animEffect transition="in" filter="circle(in)">
                                      <p:cBhvr>
                                        <p:cTn id="7" dur="2000"/>
                                        <p:tgtEl>
                                          <p:spTgt spid="2744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4436"/>
                                        </p:tgtEl>
                                        <p:attrNameLst>
                                          <p:attrName>style.visibility</p:attrName>
                                        </p:attrNameLst>
                                      </p:cBhvr>
                                      <p:to>
                                        <p:strVal val="visible"/>
                                      </p:to>
                                    </p:set>
                                    <p:anim calcmode="discrete" valueType="clr">
                                      <p:cBhvr override="childStyle">
                                        <p:cTn id="12" dur="80"/>
                                        <p:tgtEl>
                                          <p:spTgt spid="2744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4436"/>
                                        </p:tgtEl>
                                        <p:attrNameLst>
                                          <p:attrName>fillcolor</p:attrName>
                                        </p:attrNameLst>
                                      </p:cBhvr>
                                      <p:tavLst>
                                        <p:tav tm="0">
                                          <p:val>
                                            <p:clrVal>
                                              <a:schemeClr val="accent2"/>
                                            </p:clrVal>
                                          </p:val>
                                        </p:tav>
                                        <p:tav tm="50000">
                                          <p:val>
                                            <p:clrVal>
                                              <a:schemeClr val="hlink"/>
                                            </p:clrVal>
                                          </p:val>
                                        </p:tav>
                                      </p:tavLst>
                                    </p:anim>
                                    <p:set>
                                      <p:cBhvr>
                                        <p:cTn id="14" dur="80"/>
                                        <p:tgtEl>
                                          <p:spTgt spid="2744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59D812B-F248-4C39-ADF7-1A2CB3293EC7}" type="slidenum">
              <a:rPr lang="en-GB"/>
              <a:pPr>
                <a:defRPr/>
              </a:pPr>
              <a:t>112</a:t>
            </a:fld>
            <a:endParaRPr lang="en-GB"/>
          </a:p>
        </p:txBody>
      </p:sp>
      <p:sp>
        <p:nvSpPr>
          <p:cNvPr id="276482" name="Rectangle 2"/>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276483" name="Text Box 3"/>
          <p:cNvSpPr txBox="1">
            <a:spLocks noChangeArrowheads="1"/>
          </p:cNvSpPr>
          <p:nvPr/>
        </p:nvSpPr>
        <p:spPr bwMode="auto">
          <a:xfrm>
            <a:off x="3886200" y="1428750"/>
            <a:ext cx="52578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Lord </a:t>
            </a:r>
            <a:r>
              <a:rPr lang="en-GB" sz="2800" b="1" dirty="0" err="1">
                <a:solidFill>
                  <a:schemeClr val="hlink"/>
                </a:solidFill>
                <a:effectLst>
                  <a:outerShdw blurRad="38100" dist="38100" dir="2700000" algn="tl">
                    <a:srgbClr val="000000"/>
                  </a:outerShdw>
                </a:effectLst>
              </a:rPr>
              <a:t>Palmerson</a:t>
            </a:r>
            <a:r>
              <a:rPr lang="en-GB" sz="2800" b="1" dirty="0">
                <a:solidFill>
                  <a:schemeClr val="hlink"/>
                </a:solidFill>
                <a:effectLst>
                  <a:outerShdw blurRad="38100" dist="38100" dir="2700000" algn="tl">
                    <a:srgbClr val="000000"/>
                  </a:outerShdw>
                </a:effectLst>
              </a:rPr>
              <a:t> launches Young Turks to permanently control Middle East</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"claims the founder of the Young Turks to be a certain Jew by the name of Emmanuel </a:t>
            </a:r>
            <a:r>
              <a:rPr lang="en-GB" sz="2800" b="1" dirty="0" err="1">
                <a:solidFill>
                  <a:srgbClr val="F70118"/>
                </a:solidFill>
                <a:effectLst>
                  <a:outerShdw blurRad="38100" dist="38100" dir="2700000" algn="tl">
                    <a:srgbClr val="000000"/>
                  </a:outerShdw>
                </a:effectLst>
              </a:rPr>
              <a:t>Carasso</a:t>
            </a:r>
            <a:r>
              <a:rPr lang="en-GB" sz="2800" b="1" dirty="0">
                <a:solidFill>
                  <a:srgbClr val="F70118"/>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He states:</a:t>
            </a:r>
            <a:r>
              <a:rPr lang="en-GB" sz="2800" b="1" dirty="0">
                <a:effectLst>
                  <a:outerShdw blurRad="38100" dist="38100" dir="2700000" algn="tl">
                    <a:srgbClr val="000000"/>
                  </a:outerShdw>
                </a:effectLst>
              </a:rPr>
              <a:t> </a:t>
            </a:r>
            <a:r>
              <a:rPr lang="en-GB" sz="2800" b="1" dirty="0" err="1">
                <a:solidFill>
                  <a:srgbClr val="FF9900"/>
                </a:solidFill>
                <a:effectLst>
                  <a:outerShdw blurRad="38100" dist="38100" dir="2700000" algn="tl">
                    <a:srgbClr val="000000"/>
                  </a:outerShdw>
                </a:effectLst>
              </a:rPr>
              <a:t>Carasso</a:t>
            </a:r>
            <a:r>
              <a:rPr lang="en-GB" sz="2800" b="1" dirty="0">
                <a:solidFill>
                  <a:srgbClr val="FF9900"/>
                </a:solidFill>
                <a:effectLst>
                  <a:outerShdw blurRad="38100" dist="38100" dir="2700000" algn="tl">
                    <a:srgbClr val="000000"/>
                  </a:outerShdw>
                </a:effectLst>
              </a:rPr>
              <a:t> set up the Young Turk secret society in the 1890s in </a:t>
            </a:r>
            <a:r>
              <a:rPr lang="en-GB" sz="2800" b="1" dirty="0" err="1">
                <a:solidFill>
                  <a:srgbClr val="FF9900"/>
                </a:solidFill>
                <a:effectLst>
                  <a:outerShdw blurRad="38100" dist="38100" dir="2700000" algn="tl">
                    <a:srgbClr val="000000"/>
                  </a:outerShdw>
                </a:effectLst>
              </a:rPr>
              <a:t>Salonika</a:t>
            </a:r>
            <a:r>
              <a:rPr lang="en-GB" sz="2800" b="1" dirty="0">
                <a:solidFill>
                  <a:srgbClr val="FF9900"/>
                </a:solidFill>
                <a:effectLst>
                  <a:outerShdw blurRad="38100" dist="38100" dir="2700000" algn="tl">
                    <a:srgbClr val="000000"/>
                  </a:outerShdw>
                </a:effectLst>
              </a:rPr>
              <a:t>, then part of Turkey, and now part of Greece.</a:t>
            </a:r>
            <a:r>
              <a:rPr lang="en-GB" sz="2800" dirty="0"/>
              <a:t> </a:t>
            </a:r>
          </a:p>
        </p:txBody>
      </p:sp>
      <p:pic>
        <p:nvPicPr>
          <p:cNvPr id="276485" name="Picture 5" descr="image?id=3357&amp;rendTypeId=4"/>
          <p:cNvPicPr>
            <a:picLocks noGrp="1" noChangeAspect="1" noChangeArrowheads="1"/>
          </p:cNvPicPr>
          <p:nvPr>
            <p:ph idx="1"/>
          </p:nvPr>
        </p:nvPicPr>
        <p:blipFill>
          <a:blip r:embed="rId2" cstate="print"/>
          <a:srcRect/>
          <a:stretch>
            <a:fillRect/>
          </a:stretch>
        </p:blipFill>
        <p:spPr>
          <a:xfrm>
            <a:off x="642938" y="1714500"/>
            <a:ext cx="2747962" cy="3781425"/>
          </a:xfrm>
          <a:noFill/>
        </p:spPr>
      </p:pic>
      <p:sp>
        <p:nvSpPr>
          <p:cNvPr id="276487" name="Text Box 7"/>
          <p:cNvSpPr txBox="1">
            <a:spLocks noChangeArrowheads="1"/>
          </p:cNvSpPr>
          <p:nvPr/>
        </p:nvSpPr>
        <p:spPr bwMode="auto">
          <a:xfrm>
            <a:off x="-214313" y="5657850"/>
            <a:ext cx="4572001"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Lord John     Russell </a:t>
            </a:r>
            <a:r>
              <a:rPr lang="en-GB" sz="3600" b="1" dirty="0" err="1">
                <a:solidFill>
                  <a:srgbClr val="FFFF00"/>
                </a:solidFill>
                <a:effectLst>
                  <a:outerShdw blurRad="38100" dist="38100" dir="2700000" algn="tl">
                    <a:srgbClr val="000000"/>
                  </a:outerShdw>
                </a:effectLst>
              </a:rPr>
              <a:t>Palmerston</a:t>
            </a:r>
            <a:r>
              <a:rPr lang="en-GB" sz="36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485"/>
                                        </p:tgtEl>
                                        <p:attrNameLst>
                                          <p:attrName>style.visibility</p:attrName>
                                        </p:attrNameLst>
                                      </p:cBhvr>
                                      <p:to>
                                        <p:strVal val="visible"/>
                                      </p:to>
                                    </p:set>
                                    <p:animEffect transition="in" filter="circle(in)">
                                      <p:cBhvr>
                                        <p:cTn id="7" dur="2000"/>
                                        <p:tgtEl>
                                          <p:spTgt spid="2764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6487"/>
                                        </p:tgtEl>
                                        <p:attrNameLst>
                                          <p:attrName>style.visibility</p:attrName>
                                        </p:attrNameLst>
                                      </p:cBhvr>
                                      <p:to>
                                        <p:strVal val="visible"/>
                                      </p:to>
                                    </p:set>
                                    <p:anim calcmode="lin" valueType="num">
                                      <p:cBhvr additive="base">
                                        <p:cTn id="12" dur="500" fill="hold"/>
                                        <p:tgtEl>
                                          <p:spTgt spid="276487"/>
                                        </p:tgtEl>
                                        <p:attrNameLst>
                                          <p:attrName>ppt_x</p:attrName>
                                        </p:attrNameLst>
                                      </p:cBhvr>
                                      <p:tavLst>
                                        <p:tav tm="0">
                                          <p:val>
                                            <p:strVal val="#ppt_x"/>
                                          </p:val>
                                        </p:tav>
                                        <p:tav tm="100000">
                                          <p:val>
                                            <p:strVal val="#ppt_x"/>
                                          </p:val>
                                        </p:tav>
                                      </p:tavLst>
                                    </p:anim>
                                    <p:anim calcmode="lin" valueType="num">
                                      <p:cBhvr additive="base">
                                        <p:cTn id="13" dur="500" fill="hold"/>
                                        <p:tgtEl>
                                          <p:spTgt spid="27648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6483"/>
                                        </p:tgtEl>
                                        <p:attrNameLst>
                                          <p:attrName>style.visibility</p:attrName>
                                        </p:attrNameLst>
                                      </p:cBhvr>
                                      <p:to>
                                        <p:strVal val="visible"/>
                                      </p:to>
                                    </p:set>
                                    <p:anim calcmode="discrete" valueType="clr">
                                      <p:cBhvr override="childStyle">
                                        <p:cTn id="18" dur="80"/>
                                        <p:tgtEl>
                                          <p:spTgt spid="27648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6483"/>
                                        </p:tgtEl>
                                        <p:attrNameLst>
                                          <p:attrName>fillcolor</p:attrName>
                                        </p:attrNameLst>
                                      </p:cBhvr>
                                      <p:tavLst>
                                        <p:tav tm="0">
                                          <p:val>
                                            <p:clrVal>
                                              <a:schemeClr val="accent2"/>
                                            </p:clrVal>
                                          </p:val>
                                        </p:tav>
                                        <p:tav tm="50000">
                                          <p:val>
                                            <p:clrVal>
                                              <a:schemeClr val="hlink"/>
                                            </p:clrVal>
                                          </p:val>
                                        </p:tav>
                                      </p:tavLst>
                                    </p:anim>
                                    <p:set>
                                      <p:cBhvr>
                                        <p:cTn id="20" dur="80"/>
                                        <p:tgtEl>
                                          <p:spTgt spid="2764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p:bldP spid="27648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3D19ADD-DCB2-4335-B178-38262CD8D91C}" type="slidenum">
              <a:rPr lang="en-GB"/>
              <a:pPr>
                <a:defRPr/>
              </a:pPr>
              <a:t>113</a:t>
            </a:fld>
            <a:endParaRPr lang="en-GB"/>
          </a:p>
        </p:txBody>
      </p:sp>
      <p:sp>
        <p:nvSpPr>
          <p:cNvPr id="278536" name="Rectangle 8"/>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278533" name="Text Box 5"/>
          <p:cNvSpPr txBox="1">
            <a:spLocks noChangeArrowheads="1"/>
          </p:cNvSpPr>
          <p:nvPr/>
        </p:nvSpPr>
        <p:spPr bwMode="auto">
          <a:xfrm>
            <a:off x="3743325" y="1500188"/>
            <a:ext cx="540067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Jew, Emmanuel </a:t>
            </a:r>
            <a:r>
              <a:rPr lang="en-GB" sz="2800" b="1" dirty="0" err="1">
                <a:solidFill>
                  <a:schemeClr val="hlink"/>
                </a:solidFill>
                <a:effectLst>
                  <a:outerShdw blurRad="38100" dist="38100" dir="2700000" algn="tl">
                    <a:srgbClr val="000000"/>
                  </a:outerShdw>
                </a:effectLst>
              </a:rPr>
              <a:t>Carasso</a:t>
            </a:r>
            <a:r>
              <a:rPr lang="en-GB" sz="2800" b="1" dirty="0">
                <a:solidFill>
                  <a:schemeClr val="hlink"/>
                </a:solidFill>
                <a:effectLst>
                  <a:outerShdw blurRad="38100" dist="38100" dir="2700000" algn="tl">
                    <a:srgbClr val="000000"/>
                  </a:outerShdw>
                </a:effectLst>
              </a:rPr>
              <a:t> met with the sultan,</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to tell him that he was overthrown.</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He was in charge of putting the sultan under house arrest.</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He ran the Young Turk intelligence network in the Balkans.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he was in charge of all food supplies in the empire (Ottoman) during World War I. </a:t>
            </a:r>
          </a:p>
        </p:txBody>
      </p:sp>
      <p:pic>
        <p:nvPicPr>
          <p:cNvPr id="278535" name="Picture 7" descr="Armeni1"/>
          <p:cNvPicPr>
            <a:picLocks noGrp="1" noChangeAspect="1" noChangeArrowheads="1"/>
          </p:cNvPicPr>
          <p:nvPr>
            <p:ph idx="1"/>
          </p:nvPr>
        </p:nvPicPr>
        <p:blipFill>
          <a:blip r:embed="rId2" cstate="print"/>
          <a:srcRect l="3560" t="2225" r="4161" b="1660"/>
          <a:stretch>
            <a:fillRect/>
          </a:stretch>
        </p:blipFill>
        <p:spPr>
          <a:xfrm>
            <a:off x="395288" y="1773238"/>
            <a:ext cx="3168650" cy="4321175"/>
          </a:xfrm>
          <a:noFill/>
        </p:spPr>
      </p:pic>
      <p:sp>
        <p:nvSpPr>
          <p:cNvPr id="278538" name="Text Box 10"/>
          <p:cNvSpPr txBox="1">
            <a:spLocks noChangeArrowheads="1"/>
          </p:cNvSpPr>
          <p:nvPr/>
        </p:nvSpPr>
        <p:spPr bwMode="auto">
          <a:xfrm>
            <a:off x="0" y="6216650"/>
            <a:ext cx="4681538"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Emmanuel Carasso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8535"/>
                                        </p:tgtEl>
                                        <p:attrNameLst>
                                          <p:attrName>style.visibility</p:attrName>
                                        </p:attrNameLst>
                                      </p:cBhvr>
                                      <p:to>
                                        <p:strVal val="visible"/>
                                      </p:to>
                                    </p:set>
                                    <p:animEffect transition="in" filter="circle(in)">
                                      <p:cBhvr>
                                        <p:cTn id="7" dur="2000"/>
                                        <p:tgtEl>
                                          <p:spTgt spid="2785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8538"/>
                                        </p:tgtEl>
                                        <p:attrNameLst>
                                          <p:attrName>style.visibility</p:attrName>
                                        </p:attrNameLst>
                                      </p:cBhvr>
                                      <p:to>
                                        <p:strVal val="visible"/>
                                      </p:to>
                                    </p:set>
                                    <p:anim calcmode="lin" valueType="num">
                                      <p:cBhvr additive="base">
                                        <p:cTn id="12" dur="500" fill="hold"/>
                                        <p:tgtEl>
                                          <p:spTgt spid="278538"/>
                                        </p:tgtEl>
                                        <p:attrNameLst>
                                          <p:attrName>ppt_x</p:attrName>
                                        </p:attrNameLst>
                                      </p:cBhvr>
                                      <p:tavLst>
                                        <p:tav tm="0">
                                          <p:val>
                                            <p:strVal val="#ppt_x"/>
                                          </p:val>
                                        </p:tav>
                                        <p:tav tm="100000">
                                          <p:val>
                                            <p:strVal val="#ppt_x"/>
                                          </p:val>
                                        </p:tav>
                                      </p:tavLst>
                                    </p:anim>
                                    <p:anim calcmode="lin" valueType="num">
                                      <p:cBhvr additive="base">
                                        <p:cTn id="13" dur="500" fill="hold"/>
                                        <p:tgtEl>
                                          <p:spTgt spid="2785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8533"/>
                                        </p:tgtEl>
                                        <p:attrNameLst>
                                          <p:attrName>style.visibility</p:attrName>
                                        </p:attrNameLst>
                                      </p:cBhvr>
                                      <p:to>
                                        <p:strVal val="visible"/>
                                      </p:to>
                                    </p:set>
                                    <p:anim calcmode="discrete" valueType="clr">
                                      <p:cBhvr override="childStyle">
                                        <p:cTn id="18" dur="80"/>
                                        <p:tgtEl>
                                          <p:spTgt spid="27853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8533"/>
                                        </p:tgtEl>
                                        <p:attrNameLst>
                                          <p:attrName>fillcolor</p:attrName>
                                        </p:attrNameLst>
                                      </p:cBhvr>
                                      <p:tavLst>
                                        <p:tav tm="0">
                                          <p:val>
                                            <p:clrVal>
                                              <a:schemeClr val="accent2"/>
                                            </p:clrVal>
                                          </p:val>
                                        </p:tav>
                                        <p:tav tm="50000">
                                          <p:val>
                                            <p:clrVal>
                                              <a:schemeClr val="hlink"/>
                                            </p:clrVal>
                                          </p:val>
                                        </p:tav>
                                      </p:tavLst>
                                    </p:anim>
                                    <p:set>
                                      <p:cBhvr>
                                        <p:cTn id="20" dur="80"/>
                                        <p:tgtEl>
                                          <p:spTgt spid="2785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p:bldP spid="27853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89F3BE3D-79C9-495C-9F50-2EDD94350EE1}" type="slidenum">
              <a:rPr lang="en-GB"/>
              <a:pPr>
                <a:defRPr/>
              </a:pPr>
              <a:t>114</a:t>
            </a:fld>
            <a:endParaRPr lang="en-GB"/>
          </a:p>
        </p:txBody>
      </p:sp>
      <p:sp>
        <p:nvSpPr>
          <p:cNvPr id="280580" name="Rectangle 4"/>
          <p:cNvSpPr>
            <a:spLocks noGrp="1" noChangeArrowheads="1"/>
          </p:cNvSpPr>
          <p:nvPr>
            <p:ph type="title"/>
          </p:nvPr>
        </p:nvSpPr>
        <p:spPr/>
        <p:txBody>
          <a:bodyPr/>
          <a:lstStyle/>
          <a:p>
            <a:pPr eaLnBrk="1" hangingPunct="1">
              <a:defRPr/>
            </a:pPr>
            <a:r>
              <a:rPr lang="en-GB" sz="4000" b="1" dirty="0" smtClean="0">
                <a:solidFill>
                  <a:srgbClr val="F70118"/>
                </a:solidFill>
              </a:rPr>
              <a:t>Armenian Genocide Holocaust</a:t>
            </a:r>
            <a:r>
              <a:rPr lang="en-GB" sz="4000" b="1" dirty="0" smtClean="0"/>
              <a:t> </a:t>
            </a:r>
            <a:br>
              <a:rPr lang="en-GB" sz="4000" b="1" dirty="0" smtClean="0"/>
            </a:br>
            <a:r>
              <a:rPr lang="en-GB" sz="4000" b="1" dirty="0" smtClean="0">
                <a:solidFill>
                  <a:srgbClr val="FFFF00"/>
                </a:solidFill>
              </a:rPr>
              <a:t>Another Factor</a:t>
            </a:r>
          </a:p>
        </p:txBody>
      </p:sp>
      <p:sp>
        <p:nvSpPr>
          <p:cNvPr id="280581" name="Text Box 5"/>
          <p:cNvSpPr txBox="1">
            <a:spLocks noChangeArrowheads="1"/>
          </p:cNvSpPr>
          <p:nvPr/>
        </p:nvSpPr>
        <p:spPr bwMode="auto">
          <a:xfrm>
            <a:off x="4929188" y="1595438"/>
            <a:ext cx="4067175"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It is ironic that four centuries after the Turkish sultans welcomed the expelled European Jews into Turkey,</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certain Jews belonging to secret societies and to Zionism will kick the sultan out of power early in 20th century, …..</a:t>
            </a:r>
          </a:p>
        </p:txBody>
      </p:sp>
      <p:pic>
        <p:nvPicPr>
          <p:cNvPr id="280583" name="Picture 7" descr="ottoman_empire"/>
          <p:cNvPicPr>
            <a:picLocks noChangeAspect="1" noChangeArrowheads="1"/>
          </p:cNvPicPr>
          <p:nvPr/>
        </p:nvPicPr>
        <p:blipFill>
          <a:blip r:embed="rId2" cstate="print"/>
          <a:srcRect/>
          <a:stretch>
            <a:fillRect/>
          </a:stretch>
        </p:blipFill>
        <p:spPr bwMode="auto">
          <a:xfrm>
            <a:off x="250825" y="1773238"/>
            <a:ext cx="4537075" cy="453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0583"/>
                                        </p:tgtEl>
                                        <p:attrNameLst>
                                          <p:attrName>style.visibility</p:attrName>
                                        </p:attrNameLst>
                                      </p:cBhvr>
                                      <p:to>
                                        <p:strVal val="visible"/>
                                      </p:to>
                                    </p:set>
                                    <p:animEffect transition="in" filter="circle(in)">
                                      <p:cBhvr>
                                        <p:cTn id="7" dur="2000"/>
                                        <p:tgtEl>
                                          <p:spTgt spid="28058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0581"/>
                                        </p:tgtEl>
                                        <p:attrNameLst>
                                          <p:attrName>style.visibility</p:attrName>
                                        </p:attrNameLst>
                                      </p:cBhvr>
                                      <p:to>
                                        <p:strVal val="visible"/>
                                      </p:to>
                                    </p:set>
                                    <p:anim calcmode="discrete" valueType="clr">
                                      <p:cBhvr override="childStyle">
                                        <p:cTn id="12" dur="80"/>
                                        <p:tgtEl>
                                          <p:spTgt spid="2805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0581"/>
                                        </p:tgtEl>
                                        <p:attrNameLst>
                                          <p:attrName>fillcolor</p:attrName>
                                        </p:attrNameLst>
                                      </p:cBhvr>
                                      <p:tavLst>
                                        <p:tav tm="0">
                                          <p:val>
                                            <p:clrVal>
                                              <a:schemeClr val="accent2"/>
                                            </p:clrVal>
                                          </p:val>
                                        </p:tav>
                                        <p:tav tm="50000">
                                          <p:val>
                                            <p:clrVal>
                                              <a:schemeClr val="hlink"/>
                                            </p:clrVal>
                                          </p:val>
                                        </p:tav>
                                      </p:tavLst>
                                    </p:anim>
                                    <p:set>
                                      <p:cBhvr>
                                        <p:cTn id="14" dur="80"/>
                                        <p:tgtEl>
                                          <p:spTgt spid="2805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2A265F62-3DDB-4E31-B775-3A0A81EAB487}" type="slidenum">
              <a:rPr lang="en-GB"/>
              <a:pPr>
                <a:defRPr/>
              </a:pPr>
              <a:t>115</a:t>
            </a:fld>
            <a:endParaRPr lang="en-GB"/>
          </a:p>
        </p:txBody>
      </p:sp>
      <p:sp>
        <p:nvSpPr>
          <p:cNvPr id="291842" name="Rectangle 2"/>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291843" name="Text Box 3"/>
          <p:cNvSpPr txBox="1">
            <a:spLocks noChangeArrowheads="1"/>
          </p:cNvSpPr>
          <p:nvPr/>
        </p:nvSpPr>
        <p:spPr bwMode="auto">
          <a:xfrm>
            <a:off x="4786313" y="1628775"/>
            <a:ext cx="435768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 destroy the Ottoman Empire, and celebrated their victory by massacring by proxy almost the whole Christian Armenian people,</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one million and half Armenians;</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half million Greeks;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half million Christian Assyrians &amp; </a:t>
            </a:r>
            <a:r>
              <a:rPr lang="en-GB" sz="2800" b="1" dirty="0" err="1">
                <a:solidFill>
                  <a:srgbClr val="00FF00"/>
                </a:solidFill>
                <a:effectLst>
                  <a:outerShdw blurRad="38100" dist="38100" dir="2700000" algn="tl">
                    <a:srgbClr val="000000"/>
                  </a:outerShdw>
                </a:effectLst>
              </a:rPr>
              <a:t>Arameans</a:t>
            </a:r>
            <a:r>
              <a:rPr lang="en-GB" sz="2800" b="1" dirty="0">
                <a:solidFill>
                  <a:srgbClr val="00FF00"/>
                </a:solidFill>
                <a:effectLst>
                  <a:outerShdw blurRad="38100" dist="38100" dir="2700000" algn="tl">
                    <a:srgbClr val="000000"/>
                  </a:outerShdw>
                </a:effectLst>
              </a:rPr>
              <a:t>. </a:t>
            </a:r>
          </a:p>
        </p:txBody>
      </p:sp>
      <p:pic>
        <p:nvPicPr>
          <p:cNvPr id="116743" name="Picture 7" descr="http://www.kusadasiproperties.com/assets/photos/about_turkey/turkey_istanbul_02.jpg"/>
          <p:cNvPicPr>
            <a:picLocks noChangeAspect="1" noChangeArrowheads="1"/>
          </p:cNvPicPr>
          <p:nvPr/>
        </p:nvPicPr>
        <p:blipFill>
          <a:blip r:embed="rId2" cstate="print"/>
          <a:srcRect/>
          <a:stretch>
            <a:fillRect/>
          </a:stretch>
        </p:blipFill>
        <p:spPr bwMode="auto">
          <a:xfrm>
            <a:off x="285750" y="1571625"/>
            <a:ext cx="4214813" cy="4178300"/>
          </a:xfrm>
          <a:prstGeom prst="rect">
            <a:avLst/>
          </a:prstGeom>
          <a:noFill/>
          <a:ln w="9525">
            <a:noFill/>
            <a:miter lim="800000"/>
            <a:headEnd/>
            <a:tailEnd/>
          </a:ln>
        </p:spPr>
      </p:pic>
      <p:sp>
        <p:nvSpPr>
          <p:cNvPr id="7" name="TextBox 6"/>
          <p:cNvSpPr txBox="1"/>
          <p:nvPr/>
        </p:nvSpPr>
        <p:spPr>
          <a:xfrm>
            <a:off x="285750" y="6143625"/>
            <a:ext cx="4214813"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Istanbul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animEffect transition="in" filter="circle(in)">
                                      <p:cBhvr>
                                        <p:cTn id="7" dur="2000"/>
                                        <p:tgtEl>
                                          <p:spTgt spid="1167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91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utoUpdateAnimBg="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BA236308-E735-40CC-A285-C086AC2188A7}" type="slidenum">
              <a:rPr lang="en-GB"/>
              <a:pPr>
                <a:defRPr/>
              </a:pPr>
              <a:t>116</a:t>
            </a:fld>
            <a:endParaRPr lang="en-GB"/>
          </a:p>
        </p:txBody>
      </p:sp>
      <p:sp>
        <p:nvSpPr>
          <p:cNvPr id="284676" name="Rectangle 4"/>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117764" name="Text Box 5"/>
          <p:cNvSpPr txBox="1">
            <a:spLocks noChangeArrowheads="1"/>
          </p:cNvSpPr>
          <p:nvPr/>
        </p:nvSpPr>
        <p:spPr bwMode="auto">
          <a:xfrm>
            <a:off x="3348038" y="1844675"/>
            <a:ext cx="5616575" cy="366713"/>
          </a:xfrm>
          <a:prstGeom prst="rect">
            <a:avLst/>
          </a:prstGeom>
          <a:noFill/>
          <a:ln w="9525">
            <a:noFill/>
            <a:miter lim="800000"/>
            <a:headEnd/>
            <a:tailEnd/>
          </a:ln>
        </p:spPr>
        <p:txBody>
          <a:bodyPr>
            <a:spAutoFit/>
          </a:bodyPr>
          <a:lstStyle/>
          <a:p>
            <a:pPr>
              <a:spcBef>
                <a:spcPct val="50000"/>
              </a:spcBef>
            </a:pPr>
            <a:endParaRPr lang="en-US"/>
          </a:p>
        </p:txBody>
      </p:sp>
      <p:sp>
        <p:nvSpPr>
          <p:cNvPr id="284678" name="Text Box 6"/>
          <p:cNvSpPr txBox="1">
            <a:spLocks noChangeArrowheads="1"/>
          </p:cNvSpPr>
          <p:nvPr/>
        </p:nvSpPr>
        <p:spPr bwMode="auto">
          <a:xfrm>
            <a:off x="4500563" y="1500188"/>
            <a:ext cx="4248150" cy="501650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rPr>
              <a:t>Gog has always repaid nations that gave the Jews shelter with treachery,</a:t>
            </a:r>
            <a:r>
              <a:rPr lang="en-GB" sz="3200" b="1" dirty="0">
                <a:solidFill>
                  <a:srgbClr val="FFFF00"/>
                </a:solidFill>
                <a:effectLst>
                  <a:outerShdw blurRad="38100" dist="38100" dir="2700000" algn="tl">
                    <a:srgbClr val="000000"/>
                  </a:outerShdw>
                </a:effectLst>
              </a:rPr>
              <a:t> </a:t>
            </a:r>
            <a:r>
              <a:rPr lang="en-GB" sz="3200" b="1" dirty="0">
                <a:solidFill>
                  <a:srgbClr val="FF9900"/>
                </a:solidFill>
                <a:effectLst>
                  <a:outerShdw blurRad="38100" dist="38100" dir="2700000" algn="tl">
                    <a:srgbClr val="000000"/>
                  </a:outerShdw>
                </a:effectLst>
              </a:rPr>
              <a:t>in Spain they let the Moors in and in Germany and Poland they destroyed these nations from within.</a:t>
            </a:r>
          </a:p>
        </p:txBody>
      </p:sp>
      <p:pic>
        <p:nvPicPr>
          <p:cNvPr id="284680" name="Picture 8" descr="Gog_and_Magog_-_bronze"/>
          <p:cNvPicPr>
            <a:picLocks noChangeAspect="1" noChangeArrowheads="1"/>
          </p:cNvPicPr>
          <p:nvPr/>
        </p:nvPicPr>
        <p:blipFill>
          <a:blip r:embed="rId2" cstate="print"/>
          <a:srcRect/>
          <a:stretch>
            <a:fillRect/>
          </a:stretch>
        </p:blipFill>
        <p:spPr bwMode="auto">
          <a:xfrm>
            <a:off x="323850" y="1557338"/>
            <a:ext cx="3579813" cy="4176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4680"/>
                                        </p:tgtEl>
                                        <p:attrNameLst>
                                          <p:attrName>style.visibility</p:attrName>
                                        </p:attrNameLst>
                                      </p:cBhvr>
                                      <p:to>
                                        <p:strVal val="visible"/>
                                      </p:to>
                                    </p:set>
                                    <p:animEffect transition="in" filter="circle(in)">
                                      <p:cBhvr>
                                        <p:cTn id="7" dur="2000"/>
                                        <p:tgtEl>
                                          <p:spTgt spid="2846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4678"/>
                                        </p:tgtEl>
                                        <p:attrNameLst>
                                          <p:attrName>style.visibility</p:attrName>
                                        </p:attrNameLst>
                                      </p:cBhvr>
                                      <p:to>
                                        <p:strVal val="visible"/>
                                      </p:to>
                                    </p:set>
                                    <p:anim calcmode="discrete" valueType="clr">
                                      <p:cBhvr override="childStyle">
                                        <p:cTn id="12" dur="80"/>
                                        <p:tgtEl>
                                          <p:spTgt spid="28467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4678"/>
                                        </p:tgtEl>
                                        <p:attrNameLst>
                                          <p:attrName>fillcolor</p:attrName>
                                        </p:attrNameLst>
                                      </p:cBhvr>
                                      <p:tavLst>
                                        <p:tav tm="0">
                                          <p:val>
                                            <p:clrVal>
                                              <a:schemeClr val="accent2"/>
                                            </p:clrVal>
                                          </p:val>
                                        </p:tav>
                                        <p:tav tm="50000">
                                          <p:val>
                                            <p:clrVal>
                                              <a:schemeClr val="hlink"/>
                                            </p:clrVal>
                                          </p:val>
                                        </p:tav>
                                      </p:tavLst>
                                    </p:anim>
                                    <p:set>
                                      <p:cBhvr>
                                        <p:cTn id="14" dur="80"/>
                                        <p:tgtEl>
                                          <p:spTgt spid="2846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2723F26-D9A4-4EF1-A88E-8E2CA53AA0BB}" type="slidenum">
              <a:rPr lang="en-GB"/>
              <a:pPr>
                <a:defRPr/>
              </a:pPr>
              <a:t>117</a:t>
            </a:fld>
            <a:endParaRPr lang="en-GB"/>
          </a:p>
        </p:txBody>
      </p:sp>
      <p:sp>
        <p:nvSpPr>
          <p:cNvPr id="282628" name="Rectangle 4"/>
          <p:cNvSpPr>
            <a:spLocks noGrp="1" noChangeArrowheads="1"/>
          </p:cNvSpPr>
          <p:nvPr>
            <p:ph type="title"/>
          </p:nvPr>
        </p:nvSpPr>
        <p:spPr/>
        <p:txBody>
          <a:bodyPr/>
          <a:lstStyle/>
          <a:p>
            <a:pPr eaLnBrk="1" hangingPunct="1">
              <a:defRPr/>
            </a:pPr>
            <a:r>
              <a:rPr lang="en-GB" sz="4000" b="1" dirty="0" smtClean="0">
                <a:solidFill>
                  <a:srgbClr val="F70118"/>
                </a:solidFill>
              </a:rPr>
              <a:t>Armenian Genocide Holocaust</a:t>
            </a:r>
            <a:r>
              <a:rPr lang="en-GB" sz="4000" b="1" dirty="0" smtClean="0"/>
              <a:t> </a:t>
            </a:r>
            <a:br>
              <a:rPr lang="en-GB" sz="4000" b="1" dirty="0" smtClean="0"/>
            </a:br>
            <a:r>
              <a:rPr lang="en-GB" sz="4000" b="1" dirty="0" smtClean="0">
                <a:solidFill>
                  <a:srgbClr val="FFFF00"/>
                </a:solidFill>
              </a:rPr>
              <a:t>Another Factor</a:t>
            </a:r>
          </a:p>
        </p:txBody>
      </p:sp>
      <p:sp>
        <p:nvSpPr>
          <p:cNvPr id="282629" name="Text Box 5"/>
          <p:cNvSpPr txBox="1">
            <a:spLocks noChangeArrowheads="1"/>
          </p:cNvSpPr>
          <p:nvPr/>
        </p:nvSpPr>
        <p:spPr bwMode="auto">
          <a:xfrm>
            <a:off x="3924300" y="1928813"/>
            <a:ext cx="5219700" cy="267811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All this according to the precepts of the Talmud, the Satanic Bible of the Jews,</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which encourages Jews to kill, </a:t>
            </a:r>
            <a:r>
              <a:rPr lang="en-GB" sz="2800" b="1" dirty="0">
                <a:solidFill>
                  <a:srgbClr val="00FF00"/>
                </a:solidFill>
                <a:effectLst>
                  <a:outerShdw blurRad="38100" dist="38100" dir="2700000" algn="tl">
                    <a:srgbClr val="000000"/>
                  </a:outerShdw>
                </a:effectLst>
              </a:rPr>
              <a:t>directly or indirectly, by sayings like:</a:t>
            </a:r>
            <a:endParaRPr lang="en-GB" sz="2800" dirty="0">
              <a:solidFill>
                <a:srgbClr val="00FF00"/>
              </a:solidFill>
            </a:endParaRPr>
          </a:p>
        </p:txBody>
      </p:sp>
      <p:pic>
        <p:nvPicPr>
          <p:cNvPr id="282631" name="Picture 7" descr="image?id=82737&amp;rendTypeId=4"/>
          <p:cNvPicPr>
            <a:picLocks noGrp="1" noChangeAspect="1" noChangeArrowheads="1"/>
          </p:cNvPicPr>
          <p:nvPr>
            <p:ph idx="1"/>
          </p:nvPr>
        </p:nvPicPr>
        <p:blipFill>
          <a:blip r:embed="rId2" cstate="print"/>
          <a:srcRect/>
          <a:stretch>
            <a:fillRect/>
          </a:stretch>
        </p:blipFill>
        <p:spPr>
          <a:xfrm>
            <a:off x="468313" y="1484313"/>
            <a:ext cx="3094037" cy="47529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2631"/>
                                        </p:tgtEl>
                                        <p:attrNameLst>
                                          <p:attrName>style.visibility</p:attrName>
                                        </p:attrNameLst>
                                      </p:cBhvr>
                                      <p:to>
                                        <p:strVal val="visible"/>
                                      </p:to>
                                    </p:set>
                                    <p:animEffect transition="in" filter="circle(in)">
                                      <p:cBhvr>
                                        <p:cTn id="7" dur="2000"/>
                                        <p:tgtEl>
                                          <p:spTgt spid="28263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2629"/>
                                        </p:tgtEl>
                                        <p:attrNameLst>
                                          <p:attrName>style.visibility</p:attrName>
                                        </p:attrNameLst>
                                      </p:cBhvr>
                                      <p:to>
                                        <p:strVal val="visible"/>
                                      </p:to>
                                    </p:set>
                                    <p:anim calcmode="discrete" valueType="clr">
                                      <p:cBhvr override="childStyle">
                                        <p:cTn id="12" dur="80"/>
                                        <p:tgtEl>
                                          <p:spTgt spid="28262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2629"/>
                                        </p:tgtEl>
                                        <p:attrNameLst>
                                          <p:attrName>fillcolor</p:attrName>
                                        </p:attrNameLst>
                                      </p:cBhvr>
                                      <p:tavLst>
                                        <p:tav tm="0">
                                          <p:val>
                                            <p:clrVal>
                                              <a:schemeClr val="accent2"/>
                                            </p:clrVal>
                                          </p:val>
                                        </p:tav>
                                        <p:tav tm="50000">
                                          <p:val>
                                            <p:clrVal>
                                              <a:schemeClr val="hlink"/>
                                            </p:clrVal>
                                          </p:val>
                                        </p:tav>
                                      </p:tavLst>
                                    </p:anim>
                                    <p:set>
                                      <p:cBhvr>
                                        <p:cTn id="14" dur="80"/>
                                        <p:tgtEl>
                                          <p:spTgt spid="2826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Armenian Genocide Holocaust</a:t>
            </a:r>
            <a:r>
              <a:rPr lang="en-GB" b="1" dirty="0" smtClean="0"/>
              <a:t> </a:t>
            </a:r>
            <a:br>
              <a:rPr lang="en-GB" b="1" dirty="0" smtClean="0"/>
            </a:br>
            <a:r>
              <a:rPr lang="en-GB" b="1" dirty="0" smtClean="0">
                <a:solidFill>
                  <a:srgbClr val="FFFF00"/>
                </a:solidFill>
              </a:rPr>
              <a:t>Another Factor</a:t>
            </a:r>
            <a:endParaRPr lang="en-GB" dirty="0"/>
          </a:p>
        </p:txBody>
      </p:sp>
      <p:sp>
        <p:nvSpPr>
          <p:cNvPr id="3" name="Slide Number Placeholder 2"/>
          <p:cNvSpPr>
            <a:spLocks noGrp="1"/>
          </p:cNvSpPr>
          <p:nvPr>
            <p:ph type="sldNum" sz="quarter" idx="12"/>
          </p:nvPr>
        </p:nvSpPr>
        <p:spPr/>
        <p:txBody>
          <a:bodyPr/>
          <a:lstStyle/>
          <a:p>
            <a:pPr>
              <a:defRPr/>
            </a:pPr>
            <a:fld id="{D15131FC-F8A0-484D-ADAF-64EFFC221D77}" type="slidenum">
              <a:rPr lang="en-GB" smtClean="0"/>
              <a:pPr>
                <a:defRPr/>
              </a:pPr>
              <a:t>118</a:t>
            </a:fld>
            <a:endParaRPr lang="en-GB"/>
          </a:p>
        </p:txBody>
      </p:sp>
      <p:pic>
        <p:nvPicPr>
          <p:cNvPr id="111621" name="Picture 5" descr="http://www.exposingsatanism.org/images/jewish/bush-with-talmud.jpg"/>
          <p:cNvPicPr>
            <a:picLocks noChangeAspect="1" noChangeArrowheads="1"/>
          </p:cNvPicPr>
          <p:nvPr/>
        </p:nvPicPr>
        <p:blipFill>
          <a:blip r:embed="rId2" cstate="print">
            <a:lum bright="-10000" contrast="20000"/>
          </a:blip>
          <a:srcRect/>
          <a:stretch>
            <a:fillRect/>
          </a:stretch>
        </p:blipFill>
        <p:spPr bwMode="auto">
          <a:xfrm>
            <a:off x="571500" y="1714500"/>
            <a:ext cx="3333750" cy="3971925"/>
          </a:xfrm>
          <a:prstGeom prst="rect">
            <a:avLst/>
          </a:prstGeom>
          <a:noFill/>
          <a:ln w="9525">
            <a:noFill/>
            <a:miter lim="800000"/>
            <a:headEnd/>
            <a:tailEnd/>
          </a:ln>
        </p:spPr>
      </p:pic>
      <p:sp>
        <p:nvSpPr>
          <p:cNvPr id="5" name="TextBox 4"/>
          <p:cNvSpPr txBox="1"/>
          <p:nvPr/>
        </p:nvSpPr>
        <p:spPr>
          <a:xfrm>
            <a:off x="4357688" y="1857375"/>
            <a:ext cx="4572000" cy="39703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"Every Jew who spills the blood of the godless, is doing the same as making a sacrifice to God."</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Talmud: </a:t>
            </a:r>
            <a:r>
              <a:rPr lang="en-GB" sz="2800" b="1" dirty="0" err="1">
                <a:solidFill>
                  <a:srgbClr val="FFC000"/>
                </a:solidFill>
                <a:effectLst>
                  <a:outerShdw blurRad="38100" dist="38100" dir="2700000" algn="tl">
                    <a:srgbClr val="000000"/>
                  </a:outerShdw>
                </a:effectLst>
              </a:rPr>
              <a:t>Bammidber</a:t>
            </a:r>
            <a:r>
              <a:rPr lang="en-GB" sz="2800" b="1" dirty="0">
                <a:solidFill>
                  <a:srgbClr val="FFC000"/>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Raba</a:t>
            </a:r>
            <a:r>
              <a:rPr lang="en-GB" sz="2800" b="1" dirty="0">
                <a:solidFill>
                  <a:srgbClr val="FFC000"/>
                </a:solidFill>
                <a:effectLst>
                  <a:outerShdw blurRad="38100" dist="38100" dir="2700000" algn="tl">
                    <a:srgbClr val="000000"/>
                  </a:outerShdw>
                </a:effectLst>
              </a:rPr>
              <a:t> c21 &amp; </a:t>
            </a:r>
            <a:r>
              <a:rPr lang="en-GB" sz="2800" b="1" dirty="0" err="1">
                <a:solidFill>
                  <a:srgbClr val="FFC000"/>
                </a:solidFill>
                <a:effectLst>
                  <a:outerShdw blurRad="38100" dist="38100" dir="2700000" algn="tl">
                    <a:srgbClr val="000000"/>
                  </a:outerShdw>
                </a:effectLst>
              </a:rPr>
              <a:t>Jalkut</a:t>
            </a:r>
            <a:r>
              <a:rPr lang="en-GB" sz="2800" b="1" dirty="0">
                <a:solidFill>
                  <a:srgbClr val="FFC000"/>
                </a:solidFill>
                <a:effectLst>
                  <a:outerShdw blurRad="38100" dist="38100" dir="2700000" algn="tl">
                    <a:srgbClr val="000000"/>
                  </a:outerShdw>
                </a:effectLst>
              </a:rPr>
              <a:t> 772. </a:t>
            </a:r>
            <a:r>
              <a:rPr lang="en-GB" sz="2800" b="1" dirty="0">
                <a:solidFill>
                  <a:srgbClr val="00FF00"/>
                </a:solidFill>
                <a:effectLst>
                  <a:outerShdw blurRad="38100" dist="38100" dir="2700000" algn="tl">
                    <a:srgbClr val="000000"/>
                  </a:outerShdw>
                </a:effectLst>
              </a:rPr>
              <a:t>In the eyes of Talmudists all non-Jews are godless.</a:t>
            </a:r>
            <a:endParaRPr lang="en-GB" sz="2800" dirty="0">
              <a:solidFill>
                <a:srgbClr val="00FF00"/>
              </a:solidFill>
            </a:endParaRPr>
          </a:p>
        </p:txBody>
      </p:sp>
      <p:sp>
        <p:nvSpPr>
          <p:cNvPr id="6" name="TextBox 5"/>
          <p:cNvSpPr txBox="1"/>
          <p:nvPr/>
        </p:nvSpPr>
        <p:spPr>
          <a:xfrm>
            <a:off x="214313" y="6000750"/>
            <a:ext cx="7786687"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George Bush Carrying The Talmud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circle(in)">
                                      <p:cBhvr>
                                        <p:cTn id="7" dur="2000"/>
                                        <p:tgtEl>
                                          <p:spTgt spid="1116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Armenian Genocide Holocaust</a:t>
            </a:r>
            <a:r>
              <a:rPr lang="en-GB" b="1" dirty="0" smtClean="0"/>
              <a:t> </a:t>
            </a:r>
            <a:br>
              <a:rPr lang="en-GB" b="1" dirty="0" smtClean="0"/>
            </a:br>
            <a:r>
              <a:rPr lang="en-GB" b="1" dirty="0" smtClean="0">
                <a:solidFill>
                  <a:srgbClr val="FFFF00"/>
                </a:solidFill>
              </a:rPr>
              <a:t>Another Factor</a:t>
            </a:r>
            <a:endParaRPr lang="en-GB" dirty="0"/>
          </a:p>
        </p:txBody>
      </p:sp>
      <p:sp>
        <p:nvSpPr>
          <p:cNvPr id="3" name="Slide Number Placeholder 2"/>
          <p:cNvSpPr>
            <a:spLocks noGrp="1"/>
          </p:cNvSpPr>
          <p:nvPr>
            <p:ph type="sldNum" sz="quarter" idx="12"/>
          </p:nvPr>
        </p:nvSpPr>
        <p:spPr/>
        <p:txBody>
          <a:bodyPr/>
          <a:lstStyle/>
          <a:p>
            <a:pPr>
              <a:defRPr/>
            </a:pPr>
            <a:fld id="{EF7B95C9-AE7C-4CFF-B84E-3065DF49F6E3}" type="slidenum">
              <a:rPr lang="en-GB" smtClean="0"/>
              <a:pPr>
                <a:defRPr/>
              </a:pPr>
              <a:t>119</a:t>
            </a:fld>
            <a:endParaRPr lang="en-GB"/>
          </a:p>
        </p:txBody>
      </p:sp>
      <p:pic>
        <p:nvPicPr>
          <p:cNvPr id="119813" name="Picture 5" descr="http://www.greece.org/genocide/quotes/ge-turk-talaat.jpg"/>
          <p:cNvPicPr>
            <a:picLocks noChangeAspect="1" noChangeArrowheads="1"/>
          </p:cNvPicPr>
          <p:nvPr/>
        </p:nvPicPr>
        <p:blipFill>
          <a:blip r:embed="rId2" cstate="print"/>
          <a:srcRect/>
          <a:stretch>
            <a:fillRect/>
          </a:stretch>
        </p:blipFill>
        <p:spPr bwMode="auto">
          <a:xfrm>
            <a:off x="357158" y="1643050"/>
            <a:ext cx="4071902" cy="4386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714375" y="6211888"/>
            <a:ext cx="3214688" cy="646112"/>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alpha val="43137"/>
                    </a:srgbClr>
                  </a:outerShdw>
                </a:effectLst>
              </a:rPr>
              <a:t>Talat</a:t>
            </a:r>
            <a:r>
              <a:rPr lang="en-GB" sz="3600" b="1" dirty="0">
                <a:solidFill>
                  <a:srgbClr val="FFFF00"/>
                </a:solidFill>
                <a:effectLst>
                  <a:outerShdw blurRad="38100" dist="38100" dir="2700000" algn="tl">
                    <a:srgbClr val="000000">
                      <a:alpha val="43137"/>
                    </a:srgbClr>
                  </a:outerShdw>
                </a:effectLst>
              </a:rPr>
              <a:t> Pasha</a:t>
            </a:r>
          </a:p>
        </p:txBody>
      </p:sp>
      <p:sp>
        <p:nvSpPr>
          <p:cNvPr id="6" name="TextBox 5"/>
          <p:cNvSpPr txBox="1"/>
          <p:nvPr/>
        </p:nvSpPr>
        <p:spPr>
          <a:xfrm>
            <a:off x="4929188" y="2000250"/>
            <a:ext cx="3929062" cy="3970338"/>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Some Turks who helped lead the Young Turk movement.</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For example, </a:t>
            </a:r>
            <a:r>
              <a:rPr lang="en-GB" sz="2800" b="1" dirty="0" err="1">
                <a:solidFill>
                  <a:srgbClr val="F70118"/>
                </a:solidFill>
                <a:effectLst>
                  <a:outerShdw blurRad="38100" dist="38100" dir="2700000" algn="tl">
                    <a:srgbClr val="000000"/>
                  </a:outerShdw>
                </a:effectLst>
              </a:rPr>
              <a:t>Talaat</a:t>
            </a:r>
            <a:r>
              <a:rPr lang="en-GB" sz="2800" b="1" dirty="0">
                <a:solidFill>
                  <a:srgbClr val="F70118"/>
                </a:solidFill>
                <a:effectLst>
                  <a:outerShdw blurRad="38100" dist="38100" dir="2700000" algn="tl">
                    <a:srgbClr val="000000"/>
                  </a:outerShdw>
                </a:effectLst>
              </a:rPr>
              <a:t> Pasha.</a:t>
            </a:r>
            <a:r>
              <a:rPr lang="en-GB" sz="2800" b="1" dirty="0">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Talaat</a:t>
            </a:r>
            <a:r>
              <a:rPr lang="en-GB" sz="2800" b="1" dirty="0">
                <a:solidFill>
                  <a:srgbClr val="00FF00"/>
                </a:solidFill>
                <a:effectLst>
                  <a:outerShdw blurRad="38100" dist="38100" dir="2700000" algn="tl">
                    <a:srgbClr val="000000"/>
                  </a:outerShdw>
                </a:effectLst>
              </a:rPr>
              <a:t> was the interior minister and dictator of the regime during WW1.</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9813"/>
                                        </p:tgtEl>
                                        <p:attrNameLst>
                                          <p:attrName>style.visibility</p:attrName>
                                        </p:attrNameLst>
                                      </p:cBhvr>
                                      <p:to>
                                        <p:strVal val="visible"/>
                                      </p:to>
                                    </p:set>
                                    <p:animEffect transition="in" filter="circle(in)">
                                      <p:cBhvr>
                                        <p:cTn id="7" dur="2000"/>
                                        <p:tgtEl>
                                          <p:spTgt spid="1198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C30D636-15A8-46B8-B8C8-F35B719C398B}" type="slidenum">
              <a:rPr lang="en-GB"/>
              <a:pPr>
                <a:defRPr/>
              </a:pPr>
              <a:t>12</a:t>
            </a:fld>
            <a:endParaRPr lang="en-GB"/>
          </a:p>
        </p:txBody>
      </p:sp>
      <p:sp>
        <p:nvSpPr>
          <p:cNvPr id="39943" name="Rectangle 7"/>
          <p:cNvSpPr>
            <a:spLocks noGrp="1" noChangeArrowheads="1"/>
          </p:cNvSpPr>
          <p:nvPr>
            <p:ph type="title"/>
          </p:nvPr>
        </p:nvSpPr>
        <p:spPr/>
        <p:txBody>
          <a:bodyPr/>
          <a:lstStyle/>
          <a:p>
            <a:pPr eaLnBrk="1" hangingPunct="1">
              <a:defRPr/>
            </a:pPr>
            <a:r>
              <a:rPr lang="en-GB" sz="4000" b="1" smtClean="0">
                <a:solidFill>
                  <a:srgbClr val="FFFF00"/>
                </a:solidFill>
              </a:rPr>
              <a:t>True Israel Trodden Down By</a:t>
            </a:r>
            <a:r>
              <a:rPr lang="en-GB" sz="4000" b="1" smtClean="0">
                <a:solidFill>
                  <a:srgbClr val="F70118"/>
                </a:solidFill>
              </a:rPr>
              <a:t> The Beast System</a:t>
            </a:r>
          </a:p>
        </p:txBody>
      </p:sp>
      <p:pic>
        <p:nvPicPr>
          <p:cNvPr id="39942" name="Picture 6" descr="248l"/>
          <p:cNvPicPr>
            <a:picLocks noGrp="1" noChangeAspect="1" noChangeArrowheads="1"/>
          </p:cNvPicPr>
          <p:nvPr>
            <p:ph idx="1"/>
          </p:nvPr>
        </p:nvPicPr>
        <p:blipFill>
          <a:blip r:embed="rId3" cstate="print"/>
          <a:srcRect/>
          <a:stretch>
            <a:fillRect/>
          </a:stretch>
        </p:blipFill>
        <p:spPr>
          <a:xfrm>
            <a:off x="2195513" y="1484313"/>
            <a:ext cx="4751387" cy="3160712"/>
          </a:xfrm>
          <a:noFill/>
        </p:spPr>
      </p:pic>
      <p:sp>
        <p:nvSpPr>
          <p:cNvPr id="39945" name="Text Box 9"/>
          <p:cNvSpPr txBox="1">
            <a:spLocks noChangeArrowheads="1"/>
          </p:cNvSpPr>
          <p:nvPr/>
        </p:nvSpPr>
        <p:spPr bwMode="auto">
          <a:xfrm>
            <a:off x="0" y="4786322"/>
            <a:ext cx="91440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chemeClr val="hlink"/>
                </a:solidFill>
                <a:effectLst>
                  <a:outerShdw blurRad="38100" dist="38100" dir="2700000" algn="tl">
                    <a:srgbClr val="000000"/>
                  </a:outerShdw>
                </a:effectLst>
              </a:rPr>
              <a:t>Here we see the fowls of the air</a:t>
            </a:r>
            <a:r>
              <a:rPr lang="en-GB" sz="3200" b="1" dirty="0">
                <a:solidFill>
                  <a:srgbClr val="FFFF00"/>
                </a:solidFill>
                <a:effectLst>
                  <a:outerShdw blurRad="38100" dist="38100" dir="2700000" algn="tl">
                    <a:srgbClr val="000000"/>
                  </a:outerShdw>
                </a:effectLst>
              </a:rPr>
              <a:t> </a:t>
            </a:r>
            <a:r>
              <a:rPr lang="en-GB" sz="3200" b="1" dirty="0">
                <a:solidFill>
                  <a:srgbClr val="FF9900"/>
                </a:solidFill>
                <a:effectLst>
                  <a:outerShdw blurRad="38100" dist="38100" dir="2700000" algn="tl">
                    <a:srgbClr val="000000"/>
                  </a:outerShdw>
                </a:effectLst>
              </a:rPr>
              <a:t>(Bible symbolism for the heathen non-Israelite nations)</a:t>
            </a:r>
            <a:r>
              <a:rPr lang="en-GB" sz="3200" b="1" dirty="0">
                <a:solidFill>
                  <a:srgbClr val="FFFF00"/>
                </a:solidFill>
                <a:effectLst>
                  <a:outerShdw blurRad="38100" dist="38100" dir="2700000" algn="tl">
                    <a:srgbClr val="000000"/>
                  </a:outerShdw>
                </a:effectLst>
              </a:rPr>
              <a:t> coming to feed on the carcases of the declining Israelite nations.</a:t>
            </a:r>
          </a:p>
        </p:txBody>
      </p:sp>
      <p:sp>
        <p:nvSpPr>
          <p:cNvPr id="39946" name="Text Box 10"/>
          <p:cNvSpPr txBox="1">
            <a:spLocks noChangeArrowheads="1"/>
          </p:cNvSpPr>
          <p:nvPr/>
        </p:nvSpPr>
        <p:spPr bwMode="auto">
          <a:xfrm>
            <a:off x="0" y="1628775"/>
            <a:ext cx="2051050" cy="17399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This is not Bombay</a:t>
            </a:r>
          </a:p>
        </p:txBody>
      </p:sp>
      <p:sp>
        <p:nvSpPr>
          <p:cNvPr id="39947" name="Text Box 11"/>
          <p:cNvSpPr txBox="1">
            <a:spLocks noChangeArrowheads="1"/>
          </p:cNvSpPr>
          <p:nvPr/>
        </p:nvSpPr>
        <p:spPr bwMode="auto">
          <a:xfrm>
            <a:off x="6948488" y="1341438"/>
            <a:ext cx="2195512" cy="2289175"/>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But Southall – West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circle(in)">
                                      <p:cBhvr>
                                        <p:cTn id="7" dur="2000"/>
                                        <p:tgtEl>
                                          <p:spTgt spid="399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946"/>
                                        </p:tgtEl>
                                        <p:attrNameLst>
                                          <p:attrName>style.visibility</p:attrName>
                                        </p:attrNameLst>
                                      </p:cBhvr>
                                      <p:to>
                                        <p:strVal val="visible"/>
                                      </p:to>
                                    </p:set>
                                    <p:anim calcmode="lin" valueType="num">
                                      <p:cBhvr additive="base">
                                        <p:cTn id="12" dur="500" fill="hold"/>
                                        <p:tgtEl>
                                          <p:spTgt spid="39946"/>
                                        </p:tgtEl>
                                        <p:attrNameLst>
                                          <p:attrName>ppt_x</p:attrName>
                                        </p:attrNameLst>
                                      </p:cBhvr>
                                      <p:tavLst>
                                        <p:tav tm="0">
                                          <p:val>
                                            <p:strVal val="#ppt_x"/>
                                          </p:val>
                                        </p:tav>
                                        <p:tav tm="100000">
                                          <p:val>
                                            <p:strVal val="#ppt_x"/>
                                          </p:val>
                                        </p:tav>
                                      </p:tavLst>
                                    </p:anim>
                                    <p:anim calcmode="lin" valueType="num">
                                      <p:cBhvr additive="base">
                                        <p:cTn id="13"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9947"/>
                                        </p:tgtEl>
                                        <p:attrNameLst>
                                          <p:attrName>style.visibility</p:attrName>
                                        </p:attrNameLst>
                                      </p:cBhvr>
                                      <p:to>
                                        <p:strVal val="visible"/>
                                      </p:to>
                                    </p:set>
                                    <p:anim calcmode="lin" valueType="num">
                                      <p:cBhvr additive="base">
                                        <p:cTn id="18" dur="500" fill="hold"/>
                                        <p:tgtEl>
                                          <p:spTgt spid="39947"/>
                                        </p:tgtEl>
                                        <p:attrNameLst>
                                          <p:attrName>ppt_x</p:attrName>
                                        </p:attrNameLst>
                                      </p:cBhvr>
                                      <p:tavLst>
                                        <p:tav tm="0">
                                          <p:val>
                                            <p:strVal val="#ppt_x"/>
                                          </p:val>
                                        </p:tav>
                                        <p:tav tm="100000">
                                          <p:val>
                                            <p:strVal val="#ppt_x"/>
                                          </p:val>
                                        </p:tav>
                                      </p:tavLst>
                                    </p:anim>
                                    <p:anim calcmode="lin" valueType="num">
                                      <p:cBhvr additive="base">
                                        <p:cTn id="19" dur="500" fill="hold"/>
                                        <p:tgtEl>
                                          <p:spTgt spid="3994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39945"/>
                                        </p:tgtEl>
                                        <p:attrNameLst>
                                          <p:attrName>style.visibility</p:attrName>
                                        </p:attrNameLst>
                                      </p:cBhvr>
                                      <p:to>
                                        <p:strVal val="visible"/>
                                      </p:to>
                                    </p:set>
                                    <p:anim calcmode="discrete" valueType="clr">
                                      <p:cBhvr override="childStyle">
                                        <p:cTn id="24" dur="80"/>
                                        <p:tgtEl>
                                          <p:spTgt spid="3994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9945"/>
                                        </p:tgtEl>
                                        <p:attrNameLst>
                                          <p:attrName>fillcolor</p:attrName>
                                        </p:attrNameLst>
                                      </p:cBhvr>
                                      <p:tavLst>
                                        <p:tav tm="0">
                                          <p:val>
                                            <p:clrVal>
                                              <a:schemeClr val="accent2"/>
                                            </p:clrVal>
                                          </p:val>
                                        </p:tav>
                                        <p:tav tm="50000">
                                          <p:val>
                                            <p:clrVal>
                                              <a:schemeClr val="hlink"/>
                                            </p:clrVal>
                                          </p:val>
                                        </p:tav>
                                      </p:tavLst>
                                    </p:anim>
                                    <p:set>
                                      <p:cBhvr>
                                        <p:cTn id="26" dur="80"/>
                                        <p:tgtEl>
                                          <p:spTgt spid="399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animBg="1"/>
      <p:bldP spid="3994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9D2536E2-682A-462A-BC81-A985FD916DF2}" type="slidenum">
              <a:rPr lang="en-GB"/>
              <a:pPr>
                <a:defRPr/>
              </a:pPr>
              <a:t>120</a:t>
            </a:fld>
            <a:endParaRPr lang="en-GB"/>
          </a:p>
        </p:txBody>
      </p:sp>
      <p:sp>
        <p:nvSpPr>
          <p:cNvPr id="293890" name="Rectangle 2"/>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293892" name="Text Box 4"/>
          <p:cNvSpPr txBox="1">
            <a:spLocks noChangeArrowheads="1"/>
          </p:cNvSpPr>
          <p:nvPr/>
        </p:nvSpPr>
        <p:spPr bwMode="auto">
          <a:xfrm>
            <a:off x="3708400" y="1916113"/>
            <a:ext cx="5256213"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He had been a member of </a:t>
            </a:r>
            <a:r>
              <a:rPr lang="en-GB" sz="3200" b="1" dirty="0" err="1">
                <a:solidFill>
                  <a:srgbClr val="00FFFF"/>
                </a:solidFill>
                <a:effectLst>
                  <a:outerShdw blurRad="38100" dist="38100" dir="2700000" algn="tl">
                    <a:srgbClr val="000000"/>
                  </a:outerShdw>
                </a:effectLst>
              </a:rPr>
              <a:t>Carasso's</a:t>
            </a:r>
            <a:r>
              <a:rPr lang="en-GB" sz="3200" b="1" dirty="0">
                <a:solidFill>
                  <a:srgbClr val="00FFFF"/>
                </a:solidFill>
                <a:effectLst>
                  <a:outerShdw blurRad="38100" dist="38100" dir="2700000" algn="tl">
                    <a:srgbClr val="000000"/>
                  </a:outerShdw>
                </a:effectLst>
              </a:rPr>
              <a:t> Italian Masonic lodge in </a:t>
            </a:r>
            <a:r>
              <a:rPr lang="en-GB" sz="3200" b="1" dirty="0" err="1">
                <a:solidFill>
                  <a:srgbClr val="00FFFF"/>
                </a:solidFill>
                <a:effectLst>
                  <a:outerShdw blurRad="38100" dist="38100" dir="2700000" algn="tl">
                    <a:srgbClr val="000000"/>
                  </a:outerShdw>
                </a:effectLst>
              </a:rPr>
              <a:t>Salonika</a:t>
            </a:r>
            <a:r>
              <a:rPr lang="en-GB" sz="3200" b="1" dirty="0">
                <a:solidFill>
                  <a:srgbClr val="00FFFF"/>
                </a:solidFill>
                <a:effectLst>
                  <a:outerShdw blurRad="38100" dist="38100" dir="2700000" algn="tl">
                    <a:srgbClr val="000000"/>
                  </a:outerShdw>
                </a:effectLst>
              </a:rPr>
              <a:t>. </a:t>
            </a:r>
            <a:r>
              <a:rPr lang="en-GB" sz="3200" b="1" dirty="0">
                <a:solidFill>
                  <a:srgbClr val="FFC000"/>
                </a:solidFill>
                <a:effectLst>
                  <a:outerShdw blurRad="38100" dist="38100" dir="2700000" algn="tl">
                    <a:srgbClr val="000000"/>
                  </a:outerShdw>
                </a:effectLst>
              </a:rPr>
              <a:t>One year prior to the 1908 coup, </a:t>
            </a:r>
            <a:r>
              <a:rPr lang="en-GB" sz="3200" b="1" dirty="0" err="1">
                <a:solidFill>
                  <a:srgbClr val="FFC000"/>
                </a:solidFill>
                <a:effectLst>
                  <a:outerShdw blurRad="38100" dist="38100" dir="2700000" algn="tl">
                    <a:srgbClr val="000000"/>
                  </a:outerShdw>
                </a:effectLst>
              </a:rPr>
              <a:t>Talaat</a:t>
            </a:r>
            <a:r>
              <a:rPr lang="en-GB" sz="3200" b="1" dirty="0">
                <a:solidFill>
                  <a:srgbClr val="FFC000"/>
                </a:solidFill>
                <a:effectLst>
                  <a:outerShdw blurRad="38100" dist="38100" dir="2700000" algn="tl">
                    <a:srgbClr val="000000"/>
                  </a:outerShdw>
                </a:effectLst>
              </a:rPr>
              <a:t> became the grand master of the </a:t>
            </a:r>
            <a:r>
              <a:rPr lang="en-GB" sz="3200" b="1" dirty="0">
                <a:solidFill>
                  <a:srgbClr val="FF0000"/>
                </a:solidFill>
                <a:effectLst>
                  <a:outerShdw blurRad="38100" dist="38100" dir="2700000" algn="tl">
                    <a:srgbClr val="000000"/>
                  </a:outerShdw>
                </a:effectLst>
              </a:rPr>
              <a:t>Scottish Rite Masons </a:t>
            </a:r>
            <a:r>
              <a:rPr lang="en-GB" sz="3200" b="1" dirty="0">
                <a:solidFill>
                  <a:srgbClr val="FFC000"/>
                </a:solidFill>
                <a:effectLst>
                  <a:outerShdw blurRad="38100" dist="38100" dir="2700000" algn="tl">
                    <a:srgbClr val="000000"/>
                  </a:outerShdw>
                </a:effectLst>
              </a:rPr>
              <a:t>in the Ottoman Empire. </a:t>
            </a:r>
          </a:p>
        </p:txBody>
      </p:sp>
      <p:pic>
        <p:nvPicPr>
          <p:cNvPr id="293894" name="Picture 6" descr="Wooton-under-Edge freemason's lodge"/>
          <p:cNvPicPr>
            <a:picLocks noChangeAspect="1" noChangeArrowheads="1"/>
          </p:cNvPicPr>
          <p:nvPr/>
        </p:nvPicPr>
        <p:blipFill>
          <a:blip r:embed="rId2" cstate="print"/>
          <a:srcRect/>
          <a:stretch>
            <a:fillRect/>
          </a:stretch>
        </p:blipFill>
        <p:spPr bwMode="auto">
          <a:xfrm>
            <a:off x="395288" y="1989138"/>
            <a:ext cx="3168650" cy="2376487"/>
          </a:xfrm>
          <a:prstGeom prst="rect">
            <a:avLst/>
          </a:prstGeom>
          <a:noFill/>
          <a:ln w="9525">
            <a:noFill/>
            <a:miter lim="800000"/>
            <a:headEnd/>
            <a:tailEnd/>
          </a:ln>
        </p:spPr>
      </p:pic>
      <p:sp>
        <p:nvSpPr>
          <p:cNvPr id="293895" name="Text Box 7"/>
          <p:cNvSpPr txBox="1">
            <a:spLocks noChangeArrowheads="1"/>
          </p:cNvSpPr>
          <p:nvPr/>
        </p:nvSpPr>
        <p:spPr bwMode="auto">
          <a:xfrm>
            <a:off x="468313" y="4581525"/>
            <a:ext cx="309562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 Scottish Rite Lodge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3894"/>
                                        </p:tgtEl>
                                        <p:attrNameLst>
                                          <p:attrName>style.visibility</p:attrName>
                                        </p:attrNameLst>
                                      </p:cBhvr>
                                      <p:to>
                                        <p:strVal val="visible"/>
                                      </p:to>
                                    </p:set>
                                    <p:animEffect transition="in" filter="circle(in)">
                                      <p:cBhvr>
                                        <p:cTn id="7" dur="2000"/>
                                        <p:tgtEl>
                                          <p:spTgt spid="2938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3895"/>
                                        </p:tgtEl>
                                        <p:attrNameLst>
                                          <p:attrName>style.visibility</p:attrName>
                                        </p:attrNameLst>
                                      </p:cBhvr>
                                      <p:to>
                                        <p:strVal val="visible"/>
                                      </p:to>
                                    </p:set>
                                    <p:anim calcmode="lin" valueType="num">
                                      <p:cBhvr additive="base">
                                        <p:cTn id="12" dur="500" fill="hold"/>
                                        <p:tgtEl>
                                          <p:spTgt spid="293895"/>
                                        </p:tgtEl>
                                        <p:attrNameLst>
                                          <p:attrName>ppt_x</p:attrName>
                                        </p:attrNameLst>
                                      </p:cBhvr>
                                      <p:tavLst>
                                        <p:tav tm="0">
                                          <p:val>
                                            <p:strVal val="#ppt_x"/>
                                          </p:val>
                                        </p:tav>
                                        <p:tav tm="100000">
                                          <p:val>
                                            <p:strVal val="#ppt_x"/>
                                          </p:val>
                                        </p:tav>
                                      </p:tavLst>
                                    </p:anim>
                                    <p:anim calcmode="lin" valueType="num">
                                      <p:cBhvr additive="base">
                                        <p:cTn id="13" dur="500" fill="hold"/>
                                        <p:tgtEl>
                                          <p:spTgt spid="29389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3892"/>
                                        </p:tgtEl>
                                        <p:attrNameLst>
                                          <p:attrName>style.visibility</p:attrName>
                                        </p:attrNameLst>
                                      </p:cBhvr>
                                      <p:to>
                                        <p:strVal val="visible"/>
                                      </p:to>
                                    </p:set>
                                    <p:anim calcmode="discrete" valueType="clr">
                                      <p:cBhvr override="childStyle">
                                        <p:cTn id="18" dur="80"/>
                                        <p:tgtEl>
                                          <p:spTgt spid="29389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3892"/>
                                        </p:tgtEl>
                                        <p:attrNameLst>
                                          <p:attrName>fillcolor</p:attrName>
                                        </p:attrNameLst>
                                      </p:cBhvr>
                                      <p:tavLst>
                                        <p:tav tm="0">
                                          <p:val>
                                            <p:clrVal>
                                              <a:schemeClr val="accent2"/>
                                            </p:clrVal>
                                          </p:val>
                                        </p:tav>
                                        <p:tav tm="50000">
                                          <p:val>
                                            <p:clrVal>
                                              <a:schemeClr val="hlink"/>
                                            </p:clrVal>
                                          </p:val>
                                        </p:tav>
                                      </p:tavLst>
                                    </p:anim>
                                    <p:set>
                                      <p:cBhvr>
                                        <p:cTn id="20" dur="80"/>
                                        <p:tgtEl>
                                          <p:spTgt spid="2938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2" grpId="0"/>
      <p:bldP spid="29389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584CB26-E450-44CF-B598-E7A551581180}" type="slidenum">
              <a:rPr lang="en-GB"/>
              <a:pPr>
                <a:defRPr/>
              </a:pPr>
              <a:t>121</a:t>
            </a:fld>
            <a:endParaRPr lang="en-GB"/>
          </a:p>
        </p:txBody>
      </p:sp>
      <p:sp>
        <p:nvSpPr>
          <p:cNvPr id="301060" name="Rectangle 4"/>
          <p:cNvSpPr>
            <a:spLocks noGrp="1" noChangeArrowheads="1"/>
          </p:cNvSpPr>
          <p:nvPr>
            <p:ph type="title"/>
          </p:nvPr>
        </p:nvSpPr>
        <p:spPr/>
        <p:txBody>
          <a:bodyPr/>
          <a:lstStyle/>
          <a:p>
            <a:pPr eaLnBrk="1" hangingPunct="1">
              <a:defRPr/>
            </a:pPr>
            <a:r>
              <a:rPr lang="en-GB" sz="4000" b="1" dirty="0" smtClean="0">
                <a:solidFill>
                  <a:srgbClr val="F70118"/>
                </a:solidFill>
              </a:rPr>
              <a:t>Armenian Genocide Holocaust</a:t>
            </a:r>
            <a:r>
              <a:rPr lang="en-GB" sz="4000" b="1" dirty="0" smtClean="0"/>
              <a:t> </a:t>
            </a:r>
            <a:br>
              <a:rPr lang="en-GB" sz="4000" b="1" dirty="0" smtClean="0"/>
            </a:br>
            <a:r>
              <a:rPr lang="en-GB" sz="4000" b="1" dirty="0" smtClean="0">
                <a:solidFill>
                  <a:srgbClr val="FFFF00"/>
                </a:solidFill>
              </a:rPr>
              <a:t>Another Factor</a:t>
            </a:r>
          </a:p>
        </p:txBody>
      </p:sp>
      <p:pic>
        <p:nvPicPr>
          <p:cNvPr id="301061" name="Picture 5" descr="http://judicial-inc.biz/Armeni27.jpg"/>
          <p:cNvPicPr>
            <a:picLocks noGrp="1" noChangeAspect="1" noChangeArrowheads="1"/>
          </p:cNvPicPr>
          <p:nvPr>
            <p:ph idx="1"/>
          </p:nvPr>
        </p:nvPicPr>
        <p:blipFill>
          <a:blip r:embed="rId2" r:link="rId3" cstate="print">
            <a:lum bright="-6000" contrast="18000"/>
          </a:blip>
          <a:srcRect/>
          <a:stretch>
            <a:fillRect/>
          </a:stretch>
        </p:blipFill>
        <p:spPr>
          <a:xfrm>
            <a:off x="500063" y="1714500"/>
            <a:ext cx="3149600" cy="3960813"/>
          </a:xfrm>
          <a:noFill/>
        </p:spPr>
      </p:pic>
      <p:sp>
        <p:nvSpPr>
          <p:cNvPr id="301063" name="Text Box 7"/>
          <p:cNvSpPr txBox="1">
            <a:spLocks noChangeArrowheads="1"/>
          </p:cNvSpPr>
          <p:nvPr/>
        </p:nvSpPr>
        <p:spPr bwMode="auto">
          <a:xfrm>
            <a:off x="214313" y="5667375"/>
            <a:ext cx="388937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Vladimir </a:t>
            </a:r>
            <a:r>
              <a:rPr lang="en-GB" sz="3600" b="1" dirty="0" err="1">
                <a:solidFill>
                  <a:srgbClr val="FFFF00"/>
                </a:solidFill>
                <a:effectLst>
                  <a:outerShdw blurRad="38100" dist="38100" dir="2700000" algn="tl">
                    <a:srgbClr val="000000"/>
                  </a:outerShdw>
                </a:effectLst>
              </a:rPr>
              <a:t>Jabotinsky</a:t>
            </a:r>
            <a:r>
              <a:rPr lang="en-GB" sz="3600" b="1" dirty="0">
                <a:effectLst>
                  <a:outerShdw blurRad="38100" dist="38100" dir="2700000" algn="tl">
                    <a:srgbClr val="000000"/>
                  </a:outerShdw>
                </a:effectLst>
              </a:rPr>
              <a:t> </a:t>
            </a:r>
          </a:p>
        </p:txBody>
      </p:sp>
      <p:sp>
        <p:nvSpPr>
          <p:cNvPr id="301064" name="Text Box 8"/>
          <p:cNvSpPr txBox="1">
            <a:spLocks noChangeArrowheads="1"/>
          </p:cNvSpPr>
          <p:nvPr/>
        </p:nvSpPr>
        <p:spPr bwMode="auto">
          <a:xfrm>
            <a:off x="3924300" y="1571625"/>
            <a:ext cx="52197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Russian Zionist leader Vladimir </a:t>
            </a:r>
            <a:r>
              <a:rPr lang="en-GB" sz="2800" b="1" dirty="0" err="1">
                <a:solidFill>
                  <a:schemeClr val="hlink"/>
                </a:solidFill>
                <a:effectLst>
                  <a:outerShdw blurRad="38100" dist="38100" dir="2700000" algn="tl">
                    <a:srgbClr val="000000"/>
                  </a:outerShdw>
                </a:effectLst>
              </a:rPr>
              <a:t>Jabotinsky</a:t>
            </a:r>
            <a:r>
              <a:rPr lang="en-GB" sz="2800" b="1" dirty="0">
                <a:solidFill>
                  <a:schemeClr val="hlink"/>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err="1">
                <a:solidFill>
                  <a:srgbClr val="F70118"/>
                </a:solidFill>
                <a:effectLst>
                  <a:outerShdw blurRad="38100" dist="38100" dir="2700000" algn="tl">
                    <a:srgbClr val="000000"/>
                  </a:outerShdw>
                </a:effectLst>
              </a:rPr>
              <a:t>Jabotinsky</a:t>
            </a:r>
            <a:r>
              <a:rPr lang="en-GB" sz="2800" b="1" dirty="0">
                <a:solidFill>
                  <a:srgbClr val="F70118"/>
                </a:solidFill>
                <a:effectLst>
                  <a:outerShdw blurRad="38100" dist="38100" dir="2700000" algn="tl">
                    <a:srgbClr val="000000"/>
                  </a:outerShdw>
                </a:effectLst>
              </a:rPr>
              <a:t> arrived in Turkey shortly after the Young Turks seized power,</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 take over the “The Young Turk</a:t>
            </a:r>
            <a:r>
              <a:rPr lang="en-GB" sz="2800" dirty="0"/>
              <a:t> </a:t>
            </a:r>
            <a:r>
              <a:rPr lang="en-GB" sz="2800" b="1" dirty="0">
                <a:solidFill>
                  <a:srgbClr val="FFFF00"/>
                </a:solidFill>
                <a:effectLst>
                  <a:outerShdw blurRad="38100" dist="38100" dir="2700000" algn="tl">
                    <a:srgbClr val="000000"/>
                  </a:outerShdw>
                </a:effectLst>
              </a:rPr>
              <a:t>and other</a:t>
            </a:r>
            <a:r>
              <a:rPr lang="en-GB" sz="2800" dirty="0"/>
              <a:t> </a:t>
            </a:r>
            <a:r>
              <a:rPr lang="en-GB" sz="2800" b="1" dirty="0">
                <a:solidFill>
                  <a:srgbClr val="FFFF00"/>
                </a:solidFill>
                <a:effectLst>
                  <a:outerShdw blurRad="38100" dist="38100" dir="2700000" algn="tl">
                    <a:srgbClr val="000000"/>
                  </a:outerShdw>
                </a:effectLst>
              </a:rPr>
              <a:t>papers”.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paper was owned by a member of the Turkish cabinet, but it was funded by the Russian Zionist federation, </a:t>
            </a:r>
            <a:endParaRPr lang="en-GB" sz="2800" b="1" dirty="0">
              <a:solidFill>
                <a:srgbClr val="FF00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1061"/>
                                        </p:tgtEl>
                                        <p:attrNameLst>
                                          <p:attrName>style.visibility</p:attrName>
                                        </p:attrNameLst>
                                      </p:cBhvr>
                                      <p:to>
                                        <p:strVal val="visible"/>
                                      </p:to>
                                    </p:set>
                                    <p:animEffect transition="in" filter="circle(in)">
                                      <p:cBhvr>
                                        <p:cTn id="7" dur="2000"/>
                                        <p:tgtEl>
                                          <p:spTgt spid="3010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1063"/>
                                        </p:tgtEl>
                                        <p:attrNameLst>
                                          <p:attrName>style.visibility</p:attrName>
                                        </p:attrNameLst>
                                      </p:cBhvr>
                                      <p:to>
                                        <p:strVal val="visible"/>
                                      </p:to>
                                    </p:set>
                                    <p:anim calcmode="lin" valueType="num">
                                      <p:cBhvr additive="base">
                                        <p:cTn id="12" dur="500" fill="hold"/>
                                        <p:tgtEl>
                                          <p:spTgt spid="301063"/>
                                        </p:tgtEl>
                                        <p:attrNameLst>
                                          <p:attrName>ppt_x</p:attrName>
                                        </p:attrNameLst>
                                      </p:cBhvr>
                                      <p:tavLst>
                                        <p:tav tm="0">
                                          <p:val>
                                            <p:strVal val="#ppt_x"/>
                                          </p:val>
                                        </p:tav>
                                        <p:tav tm="100000">
                                          <p:val>
                                            <p:strVal val="#ppt_x"/>
                                          </p:val>
                                        </p:tav>
                                      </p:tavLst>
                                    </p:anim>
                                    <p:anim calcmode="lin" valueType="num">
                                      <p:cBhvr additive="base">
                                        <p:cTn id="13" dur="500" fill="hold"/>
                                        <p:tgtEl>
                                          <p:spTgt spid="30106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1064"/>
                                        </p:tgtEl>
                                        <p:attrNameLst>
                                          <p:attrName>style.visibility</p:attrName>
                                        </p:attrNameLst>
                                      </p:cBhvr>
                                      <p:to>
                                        <p:strVal val="visible"/>
                                      </p:to>
                                    </p:set>
                                    <p:anim calcmode="discrete" valueType="clr">
                                      <p:cBhvr override="childStyle">
                                        <p:cTn id="18" dur="80"/>
                                        <p:tgtEl>
                                          <p:spTgt spid="3010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1064"/>
                                        </p:tgtEl>
                                        <p:attrNameLst>
                                          <p:attrName>fillcolor</p:attrName>
                                        </p:attrNameLst>
                                      </p:cBhvr>
                                      <p:tavLst>
                                        <p:tav tm="0">
                                          <p:val>
                                            <p:clrVal>
                                              <a:schemeClr val="accent2"/>
                                            </p:clrVal>
                                          </p:val>
                                        </p:tav>
                                        <p:tav tm="50000">
                                          <p:val>
                                            <p:clrVal>
                                              <a:schemeClr val="hlink"/>
                                            </p:clrVal>
                                          </p:val>
                                        </p:tav>
                                      </p:tavLst>
                                    </p:anim>
                                    <p:set>
                                      <p:cBhvr>
                                        <p:cTn id="20" dur="80"/>
                                        <p:tgtEl>
                                          <p:spTgt spid="3010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3" grpId="0"/>
      <p:bldP spid="30106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Armenian Genocide Holocaust</a:t>
            </a:r>
            <a:r>
              <a:rPr lang="en-GB" b="1" dirty="0" smtClean="0"/>
              <a:t> </a:t>
            </a:r>
            <a:br>
              <a:rPr lang="en-GB" b="1" dirty="0" smtClean="0"/>
            </a:br>
            <a:r>
              <a:rPr lang="en-GB" b="1" dirty="0" smtClean="0">
                <a:solidFill>
                  <a:srgbClr val="FFFF00"/>
                </a:solidFill>
              </a:rPr>
              <a:t>Another Factor</a:t>
            </a:r>
            <a:endParaRPr lang="en-GB" dirty="0"/>
          </a:p>
        </p:txBody>
      </p:sp>
      <p:sp>
        <p:nvSpPr>
          <p:cNvPr id="4" name="Slide Number Placeholder 3"/>
          <p:cNvSpPr>
            <a:spLocks noGrp="1"/>
          </p:cNvSpPr>
          <p:nvPr>
            <p:ph type="sldNum" sz="quarter" idx="12"/>
          </p:nvPr>
        </p:nvSpPr>
        <p:spPr/>
        <p:txBody>
          <a:bodyPr/>
          <a:lstStyle/>
          <a:p>
            <a:pPr>
              <a:defRPr/>
            </a:pPr>
            <a:fld id="{DA266D3C-E365-4AE3-8280-A16F37EACF67}" type="slidenum">
              <a:rPr lang="en-GB" smtClean="0"/>
              <a:pPr>
                <a:defRPr/>
              </a:pPr>
              <a:t>122</a:t>
            </a:fld>
            <a:endParaRPr lang="en-GB"/>
          </a:p>
        </p:txBody>
      </p:sp>
      <p:sp>
        <p:nvSpPr>
          <p:cNvPr id="6" name="TextBox 5"/>
          <p:cNvSpPr txBox="1"/>
          <p:nvPr/>
        </p:nvSpPr>
        <p:spPr>
          <a:xfrm>
            <a:off x="4071938" y="1928813"/>
            <a:ext cx="4286250" cy="4246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and managed by </a:t>
            </a:r>
            <a:r>
              <a:rPr lang="en-GB" sz="2800" b="1" dirty="0" err="1">
                <a:solidFill>
                  <a:srgbClr val="00FFFF"/>
                </a:solidFill>
                <a:effectLst>
                  <a:outerShdw blurRad="38100" dist="38100" dir="2700000" algn="tl">
                    <a:srgbClr val="000000"/>
                  </a:outerShdw>
                </a:effectLst>
              </a:rPr>
              <a:t>B'nai</a:t>
            </a:r>
            <a:r>
              <a:rPr lang="en-GB" sz="2800" b="1" dirty="0">
                <a:solidFill>
                  <a:srgbClr val="00FFFF"/>
                </a:solidFill>
                <a:effectLst>
                  <a:outerShdw blurRad="38100" dist="38100" dir="2700000" algn="tl">
                    <a:srgbClr val="000000"/>
                  </a:outerShdw>
                </a:effectLst>
              </a:rPr>
              <a:t> </a:t>
            </a:r>
            <a:r>
              <a:rPr lang="en-GB" sz="2800" b="1" dirty="0" err="1">
                <a:solidFill>
                  <a:srgbClr val="00FFFF"/>
                </a:solidFill>
                <a:effectLst>
                  <a:outerShdw blurRad="38100" dist="38100" dir="2700000" algn="tl">
                    <a:srgbClr val="000000"/>
                  </a:outerShdw>
                </a:effectLst>
              </a:rPr>
              <a:t>B'rith</a:t>
            </a:r>
            <a:r>
              <a:rPr lang="en-GB" sz="2800" b="1" dirty="0">
                <a:solidFill>
                  <a:srgbClr val="00FFFF"/>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The editorial policy of the paper was overseen by a Dutch Zionist named Jacob </a:t>
            </a:r>
            <a:r>
              <a:rPr lang="en-GB" sz="2800" b="1" dirty="0" err="1">
                <a:solidFill>
                  <a:srgbClr val="FF9900"/>
                </a:solidFill>
                <a:effectLst>
                  <a:outerShdw blurRad="38100" dist="38100" dir="2700000" algn="tl">
                    <a:srgbClr val="000000"/>
                  </a:outerShdw>
                </a:effectLst>
              </a:rPr>
              <a:t>Kann</a:t>
            </a:r>
            <a:r>
              <a:rPr lang="en-GB" sz="2800" b="1" dirty="0">
                <a:solidFill>
                  <a:srgbClr val="FF9900"/>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who was the personal banker of the king and queen of the Netherlands.</a:t>
            </a:r>
          </a:p>
          <a:p>
            <a:pPr>
              <a:defRPr/>
            </a:pPr>
            <a:endParaRPr lang="en-GB" dirty="0">
              <a:solidFill>
                <a:srgbClr val="00FF00"/>
              </a:solidFill>
            </a:endParaRPr>
          </a:p>
        </p:txBody>
      </p:sp>
      <p:pic>
        <p:nvPicPr>
          <p:cNvPr id="203778" name="Picture 2" descr="http://www.freemasonrywatch.org/pics/bbc4.jpg"/>
          <p:cNvPicPr>
            <a:picLocks noChangeAspect="1" noChangeArrowheads="1"/>
          </p:cNvPicPr>
          <p:nvPr/>
        </p:nvPicPr>
        <p:blipFill>
          <a:blip r:embed="rId2" cstate="print"/>
          <a:srcRect/>
          <a:stretch>
            <a:fillRect/>
          </a:stretch>
        </p:blipFill>
        <p:spPr bwMode="auto">
          <a:xfrm>
            <a:off x="571500" y="1714500"/>
            <a:ext cx="3143250" cy="4356100"/>
          </a:xfrm>
          <a:prstGeom prst="rect">
            <a:avLst/>
          </a:prstGeom>
          <a:noFill/>
          <a:ln w="9525">
            <a:noFill/>
            <a:miter lim="800000"/>
            <a:headEnd/>
            <a:tailEnd/>
          </a:ln>
        </p:spPr>
      </p:pic>
      <p:sp>
        <p:nvSpPr>
          <p:cNvPr id="8" name="TextBox 7"/>
          <p:cNvSpPr txBox="1"/>
          <p:nvPr/>
        </p:nvSpPr>
        <p:spPr>
          <a:xfrm>
            <a:off x="428625" y="6072188"/>
            <a:ext cx="3357563" cy="646112"/>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rPr>
              <a:t>B'nai</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B'rith</a:t>
            </a:r>
            <a:r>
              <a:rPr lang="en-GB" sz="3600" b="1" dirty="0">
                <a:solidFill>
                  <a:srgbClr val="FFFF00"/>
                </a:solidFill>
                <a:effectLst>
                  <a:outerShdw blurRad="38100" dist="38100" dir="2700000" algn="tl">
                    <a:srgbClr val="000000"/>
                  </a:outerShdw>
                </a:effectLst>
              </a:rPr>
              <a:t>.</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circle(in)">
                                      <p:cBhvr>
                                        <p:cTn id="7" dur="2000"/>
                                        <p:tgtEl>
                                          <p:spTgt spid="2037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797F26C-CC29-41C1-B7EB-83E11FCC24D4}" type="slidenum">
              <a:rPr lang="en-GB"/>
              <a:pPr>
                <a:defRPr/>
              </a:pPr>
              <a:t>123</a:t>
            </a:fld>
            <a:endParaRPr lang="en-GB"/>
          </a:p>
        </p:txBody>
      </p:sp>
      <p:sp>
        <p:nvSpPr>
          <p:cNvPr id="305156" name="Rectangle 4"/>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305157" name="Text Box 5"/>
          <p:cNvSpPr txBox="1">
            <a:spLocks noChangeArrowheads="1"/>
          </p:cNvSpPr>
          <p:nvPr/>
        </p:nvSpPr>
        <p:spPr bwMode="auto">
          <a:xfrm>
            <a:off x="4000500" y="1643063"/>
            <a:ext cx="51435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Vladimir </a:t>
            </a:r>
            <a:r>
              <a:rPr lang="en-GB" sz="2800" b="1" dirty="0" err="1">
                <a:solidFill>
                  <a:schemeClr val="hlink"/>
                </a:solidFill>
                <a:effectLst>
                  <a:outerShdw blurRad="38100" dist="38100" dir="2700000" algn="tl">
                    <a:srgbClr val="000000"/>
                  </a:outerShdw>
                </a:effectLst>
              </a:rPr>
              <a:t>Jabotinsky</a:t>
            </a:r>
            <a:r>
              <a:rPr lang="en-GB" sz="2800" b="1" dirty="0">
                <a:solidFill>
                  <a:schemeClr val="hlink"/>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would be instrumental in whipping up Moslem hatred against the Armenians egged on by the Zionists,</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like they have done in previous wars.</a:t>
            </a:r>
            <a:r>
              <a:rPr lang="en-GB" sz="2800" b="1" dirty="0">
                <a:solidFill>
                  <a:schemeClr val="hlink"/>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The Zionists unbeknown to the general public had already taken over the Ottoman Empire,</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 few years before its formal defeat by Allenby.</a:t>
            </a:r>
          </a:p>
        </p:txBody>
      </p:sp>
      <p:pic>
        <p:nvPicPr>
          <p:cNvPr id="305159" name="Picture 7" descr="armenian-genocide"/>
          <p:cNvPicPr>
            <a:picLocks noGrp="1" noChangeAspect="1" noChangeArrowheads="1"/>
          </p:cNvPicPr>
          <p:nvPr>
            <p:ph idx="1"/>
          </p:nvPr>
        </p:nvPicPr>
        <p:blipFill>
          <a:blip r:embed="rId2" cstate="print"/>
          <a:srcRect/>
          <a:stretch>
            <a:fillRect/>
          </a:stretch>
        </p:blipFill>
        <p:spPr>
          <a:xfrm>
            <a:off x="428625" y="2500313"/>
            <a:ext cx="3300413" cy="33004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5159"/>
                                        </p:tgtEl>
                                        <p:attrNameLst>
                                          <p:attrName>style.visibility</p:attrName>
                                        </p:attrNameLst>
                                      </p:cBhvr>
                                      <p:to>
                                        <p:strVal val="visible"/>
                                      </p:to>
                                    </p:set>
                                    <p:animEffect transition="in" filter="circle(in)">
                                      <p:cBhvr>
                                        <p:cTn id="7" dur="2000"/>
                                        <p:tgtEl>
                                          <p:spTgt spid="30515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5157"/>
                                        </p:tgtEl>
                                        <p:attrNameLst>
                                          <p:attrName>style.visibility</p:attrName>
                                        </p:attrNameLst>
                                      </p:cBhvr>
                                      <p:to>
                                        <p:strVal val="visible"/>
                                      </p:to>
                                    </p:set>
                                    <p:anim calcmode="discrete" valueType="clr">
                                      <p:cBhvr override="childStyle">
                                        <p:cTn id="12" dur="80"/>
                                        <p:tgtEl>
                                          <p:spTgt spid="30515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5157"/>
                                        </p:tgtEl>
                                        <p:attrNameLst>
                                          <p:attrName>fillcolor</p:attrName>
                                        </p:attrNameLst>
                                      </p:cBhvr>
                                      <p:tavLst>
                                        <p:tav tm="0">
                                          <p:val>
                                            <p:clrVal>
                                              <a:schemeClr val="accent2"/>
                                            </p:clrVal>
                                          </p:val>
                                        </p:tav>
                                        <p:tav tm="50000">
                                          <p:val>
                                            <p:clrVal>
                                              <a:schemeClr val="hlink"/>
                                            </p:clrVal>
                                          </p:val>
                                        </p:tav>
                                      </p:tavLst>
                                    </p:anim>
                                    <p:set>
                                      <p:cBhvr>
                                        <p:cTn id="14" dur="80"/>
                                        <p:tgtEl>
                                          <p:spTgt spid="3051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A73C0C5-8C3D-43F4-8119-AA547C1133BC}" type="slidenum">
              <a:rPr lang="en-GB"/>
              <a:pPr>
                <a:defRPr/>
              </a:pPr>
              <a:t>124</a:t>
            </a:fld>
            <a:endParaRPr lang="en-GB"/>
          </a:p>
        </p:txBody>
      </p:sp>
      <p:sp>
        <p:nvSpPr>
          <p:cNvPr id="307204" name="Rectangle 4"/>
          <p:cNvSpPr>
            <a:spLocks noGrp="1" noChangeArrowheads="1"/>
          </p:cNvSpPr>
          <p:nvPr>
            <p:ph type="title"/>
          </p:nvPr>
        </p:nvSpPr>
        <p:spPr/>
        <p:txBody>
          <a:bodyPr/>
          <a:lstStyle/>
          <a:p>
            <a:pPr eaLnBrk="1" hangingPunct="1">
              <a:defRPr/>
            </a:pPr>
            <a:r>
              <a:rPr lang="en-GB" sz="4000" b="1" smtClean="0">
                <a:solidFill>
                  <a:srgbClr val="F70118"/>
                </a:solidFill>
              </a:rPr>
              <a:t>Armenian Genocide Holocaust</a:t>
            </a:r>
            <a:r>
              <a:rPr lang="en-GB" sz="4000" b="1" smtClean="0"/>
              <a:t> </a:t>
            </a:r>
            <a:br>
              <a:rPr lang="en-GB" sz="4000" b="1" smtClean="0"/>
            </a:br>
            <a:r>
              <a:rPr lang="en-GB" sz="4000" b="1" smtClean="0">
                <a:solidFill>
                  <a:srgbClr val="FFFF00"/>
                </a:solidFill>
              </a:rPr>
              <a:t>Another Factor</a:t>
            </a:r>
          </a:p>
        </p:txBody>
      </p:sp>
      <p:sp>
        <p:nvSpPr>
          <p:cNvPr id="307205" name="Text Box 5"/>
          <p:cNvSpPr txBox="1">
            <a:spLocks noChangeArrowheads="1"/>
          </p:cNvSpPr>
          <p:nvPr/>
        </p:nvSpPr>
        <p:spPr bwMode="auto">
          <a:xfrm>
            <a:off x="4429125" y="1357313"/>
            <a:ext cx="471487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Rothschilds saw the Armenians as a threat to their oil interests as they occupied land in the area of the wells.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The Armenians being clever traders and business men,</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being white and Christian,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they would be more difficult to control than the mongrelised Turks</a:t>
            </a:r>
            <a:r>
              <a:rPr lang="en-GB" sz="2800" dirty="0">
                <a:solidFill>
                  <a:srgbClr val="00FF00"/>
                </a:solidFill>
              </a:rPr>
              <a:t>.</a:t>
            </a:r>
          </a:p>
        </p:txBody>
      </p:sp>
      <p:pic>
        <p:nvPicPr>
          <p:cNvPr id="307207" name="Picture 7" descr="Rothschild_house"/>
          <p:cNvPicPr>
            <a:picLocks noGrp="1" noChangeAspect="1" noChangeArrowheads="1"/>
          </p:cNvPicPr>
          <p:nvPr>
            <p:ph idx="1"/>
          </p:nvPr>
        </p:nvPicPr>
        <p:blipFill>
          <a:blip r:embed="rId2" cstate="print">
            <a:lum bright="-6000" contrast="12000"/>
          </a:blip>
          <a:srcRect/>
          <a:stretch>
            <a:fillRect/>
          </a:stretch>
        </p:blipFill>
        <p:spPr>
          <a:xfrm>
            <a:off x="323850" y="1412875"/>
            <a:ext cx="3803650" cy="4797425"/>
          </a:xfrm>
          <a:noFill/>
        </p:spPr>
      </p:pic>
      <p:sp>
        <p:nvSpPr>
          <p:cNvPr id="307209" name="Text Box 9"/>
          <p:cNvSpPr txBox="1">
            <a:spLocks noChangeArrowheads="1"/>
          </p:cNvSpPr>
          <p:nvPr/>
        </p:nvSpPr>
        <p:spPr bwMode="auto">
          <a:xfrm>
            <a:off x="0" y="6278563"/>
            <a:ext cx="6913563" cy="579437"/>
          </a:xfrm>
          <a:prstGeom prst="rect">
            <a:avLst/>
          </a:prstGeom>
          <a:noFill/>
          <a:ln w="9525">
            <a:noFill/>
            <a:miter lim="800000"/>
            <a:headEnd/>
            <a:tailEnd/>
          </a:ln>
          <a:effectLst/>
        </p:spPr>
        <p:txBody>
          <a:bodyPr>
            <a:spAutoFit/>
          </a:bodyPr>
          <a:lstStyle/>
          <a:p>
            <a:pPr>
              <a:spcBef>
                <a:spcPct val="50000"/>
              </a:spcBef>
              <a:defRPr/>
            </a:pPr>
            <a:r>
              <a:rPr lang="en-GB" sz="3200" b="1">
                <a:solidFill>
                  <a:srgbClr val="FFFF00"/>
                </a:solidFill>
                <a:effectLst>
                  <a:outerShdw blurRad="38100" dist="38100" dir="2700000" algn="tl">
                    <a:srgbClr val="000000"/>
                  </a:outerShdw>
                </a:effectLst>
              </a:rPr>
              <a:t>The Rothschilds Paris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207"/>
                                        </p:tgtEl>
                                        <p:attrNameLst>
                                          <p:attrName>style.visibility</p:attrName>
                                        </p:attrNameLst>
                                      </p:cBhvr>
                                      <p:to>
                                        <p:strVal val="visible"/>
                                      </p:to>
                                    </p:set>
                                    <p:animEffect transition="in" filter="circle(in)">
                                      <p:cBhvr>
                                        <p:cTn id="7" dur="2000"/>
                                        <p:tgtEl>
                                          <p:spTgt spid="3072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209"/>
                                        </p:tgtEl>
                                        <p:attrNameLst>
                                          <p:attrName>style.visibility</p:attrName>
                                        </p:attrNameLst>
                                      </p:cBhvr>
                                      <p:to>
                                        <p:strVal val="visible"/>
                                      </p:to>
                                    </p:set>
                                    <p:anim calcmode="lin" valueType="num">
                                      <p:cBhvr additive="base">
                                        <p:cTn id="12" dur="500" fill="hold"/>
                                        <p:tgtEl>
                                          <p:spTgt spid="307209"/>
                                        </p:tgtEl>
                                        <p:attrNameLst>
                                          <p:attrName>ppt_x</p:attrName>
                                        </p:attrNameLst>
                                      </p:cBhvr>
                                      <p:tavLst>
                                        <p:tav tm="0">
                                          <p:val>
                                            <p:strVal val="#ppt_x"/>
                                          </p:val>
                                        </p:tav>
                                        <p:tav tm="100000">
                                          <p:val>
                                            <p:strVal val="#ppt_x"/>
                                          </p:val>
                                        </p:tav>
                                      </p:tavLst>
                                    </p:anim>
                                    <p:anim calcmode="lin" valueType="num">
                                      <p:cBhvr additive="base">
                                        <p:cTn id="13" dur="500" fill="hold"/>
                                        <p:tgtEl>
                                          <p:spTgt spid="30720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7205"/>
                                        </p:tgtEl>
                                        <p:attrNameLst>
                                          <p:attrName>style.visibility</p:attrName>
                                        </p:attrNameLst>
                                      </p:cBhvr>
                                      <p:to>
                                        <p:strVal val="visible"/>
                                      </p:to>
                                    </p:set>
                                    <p:anim calcmode="discrete" valueType="clr">
                                      <p:cBhvr override="childStyle">
                                        <p:cTn id="18" dur="80"/>
                                        <p:tgtEl>
                                          <p:spTgt spid="30720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7205"/>
                                        </p:tgtEl>
                                        <p:attrNameLst>
                                          <p:attrName>fillcolor</p:attrName>
                                        </p:attrNameLst>
                                      </p:cBhvr>
                                      <p:tavLst>
                                        <p:tav tm="0">
                                          <p:val>
                                            <p:clrVal>
                                              <a:schemeClr val="accent2"/>
                                            </p:clrVal>
                                          </p:val>
                                        </p:tav>
                                        <p:tav tm="50000">
                                          <p:val>
                                            <p:clrVal>
                                              <a:schemeClr val="hlink"/>
                                            </p:clrVal>
                                          </p:val>
                                        </p:tav>
                                      </p:tavLst>
                                    </p:anim>
                                    <p:set>
                                      <p:cBhvr>
                                        <p:cTn id="20" dur="80"/>
                                        <p:tgtEl>
                                          <p:spTgt spid="3072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5" grpId="0"/>
      <p:bldP spid="30720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871F0782-6D7C-4033-9452-5007608A48C3}" type="slidenum">
              <a:rPr lang="en-GB"/>
              <a:pPr>
                <a:defRPr/>
              </a:pPr>
              <a:t>125</a:t>
            </a:fld>
            <a:endParaRPr lang="en-GB"/>
          </a:p>
        </p:txBody>
      </p:sp>
      <p:pic>
        <p:nvPicPr>
          <p:cNvPr id="128003" name="Picture 7" descr="christianbodies7"/>
          <p:cNvPicPr>
            <a:picLocks noGrp="1" noChangeAspect="1" noChangeArrowheads="1"/>
          </p:cNvPicPr>
          <p:nvPr>
            <p:ph idx="1"/>
          </p:nvPr>
        </p:nvPicPr>
        <p:blipFill>
          <a:blip r:embed="rId2" cstate="print"/>
          <a:srcRect/>
          <a:stretch>
            <a:fillRect/>
          </a:stretch>
        </p:blipFill>
        <p:spPr>
          <a:xfrm>
            <a:off x="0" y="-9525"/>
            <a:ext cx="9144000" cy="6867525"/>
          </a:xfrm>
          <a:noFill/>
        </p:spPr>
      </p:pic>
      <p:sp>
        <p:nvSpPr>
          <p:cNvPr id="309252" name="Rectangle 4"/>
          <p:cNvSpPr>
            <a:spLocks noGrp="1" noChangeArrowheads="1"/>
          </p:cNvSpPr>
          <p:nvPr>
            <p:ph type="title"/>
          </p:nvPr>
        </p:nvSpPr>
        <p:spPr>
          <a:xfrm>
            <a:off x="0" y="285750"/>
            <a:ext cx="9144000" cy="1143000"/>
          </a:xfrm>
        </p:spPr>
        <p:txBody>
          <a:bodyPr/>
          <a:lstStyle/>
          <a:p>
            <a:pPr eaLnBrk="1" hangingPunct="1">
              <a:defRPr/>
            </a:pPr>
            <a:r>
              <a:rPr lang="en-GB" sz="4000" b="1" dirty="0" smtClean="0">
                <a:solidFill>
                  <a:srgbClr val="FFFF00"/>
                </a:solidFill>
              </a:rPr>
              <a:t>Summary Of Motives</a:t>
            </a:r>
            <a:r>
              <a:rPr lang="en-GB" sz="4000" b="1" dirty="0" smtClean="0">
                <a:solidFill>
                  <a:srgbClr val="F70118"/>
                </a:solidFill>
              </a:rPr>
              <a:t> For Gog’s War Against </a:t>
            </a:r>
            <a:r>
              <a:rPr lang="en-GB" sz="4000" b="1" dirty="0" smtClean="0">
                <a:solidFill>
                  <a:srgbClr val="00FF00"/>
                </a:solidFill>
              </a:rPr>
              <a:t>The Ottoman Empire</a:t>
            </a:r>
          </a:p>
        </p:txBody>
      </p:sp>
      <p:sp>
        <p:nvSpPr>
          <p:cNvPr id="309253" name="Text Box 5"/>
          <p:cNvSpPr txBox="1">
            <a:spLocks noChangeArrowheads="1"/>
          </p:cNvSpPr>
          <p:nvPr/>
        </p:nvSpPr>
        <p:spPr bwMode="auto">
          <a:xfrm>
            <a:off x="500063" y="1714500"/>
            <a:ext cx="8135937" cy="5143500"/>
          </a:xfrm>
          <a:prstGeom prst="rect">
            <a:avLst/>
          </a:prstGeom>
          <a:noFill/>
          <a:ln w="9525">
            <a:noFill/>
            <a:miter lim="800000"/>
            <a:headEnd/>
            <a:tailEnd/>
          </a:ln>
          <a:effectLst/>
        </p:spPr>
        <p:txBody>
          <a:bodyPr>
            <a:spAutoFit/>
          </a:bodyPr>
          <a:lstStyle/>
          <a:p>
            <a:pPr marL="342900" indent="-342900">
              <a:spcBef>
                <a:spcPct val="50000"/>
              </a:spcBef>
              <a:buFontTx/>
              <a:buAutoNum type="arabicParenR"/>
              <a:defRPr/>
            </a:pPr>
            <a:r>
              <a:rPr lang="en-GB" sz="2800" b="1" dirty="0">
                <a:solidFill>
                  <a:srgbClr val="FFC000"/>
                </a:solidFill>
                <a:effectLst>
                  <a:outerShdw blurRad="38100" dist="38100" dir="2700000" algn="tl">
                    <a:srgbClr val="000000"/>
                  </a:outerShdw>
                </a:effectLst>
              </a:rPr>
              <a:t>Secure Palestine for a Zionist Israeli State</a:t>
            </a:r>
          </a:p>
          <a:p>
            <a:pPr marL="342900" indent="-342900">
              <a:spcBef>
                <a:spcPct val="50000"/>
              </a:spcBef>
              <a:buFontTx/>
              <a:buAutoNum type="arabicParenR"/>
              <a:defRPr/>
            </a:pPr>
            <a:r>
              <a:rPr lang="en-GB" sz="2800" b="1" dirty="0">
                <a:solidFill>
                  <a:srgbClr val="FF0000"/>
                </a:solidFill>
                <a:effectLst>
                  <a:outerShdw blurRad="38100" dist="38100" dir="2700000" algn="tl">
                    <a:srgbClr val="000000"/>
                  </a:outerShdw>
                </a:effectLst>
              </a:rPr>
              <a:t>Secure the Suez canal</a:t>
            </a:r>
          </a:p>
          <a:p>
            <a:pPr marL="342900" indent="-342900">
              <a:spcBef>
                <a:spcPct val="50000"/>
              </a:spcBef>
              <a:buFontTx/>
              <a:buAutoNum type="arabicParenR"/>
              <a:defRPr/>
            </a:pPr>
            <a:r>
              <a:rPr lang="en-GB" sz="2800" b="1" dirty="0">
                <a:solidFill>
                  <a:srgbClr val="FF00FF"/>
                </a:solidFill>
                <a:effectLst>
                  <a:outerShdw blurRad="38100" dist="38100" dir="2700000" algn="tl">
                    <a:srgbClr val="000000"/>
                  </a:outerShdw>
                </a:effectLst>
              </a:rPr>
              <a:t>Secure Zionist oil assets in the Middle East</a:t>
            </a:r>
          </a:p>
          <a:p>
            <a:pPr marL="342900" indent="-342900">
              <a:spcBef>
                <a:spcPct val="50000"/>
              </a:spcBef>
              <a:buFontTx/>
              <a:buAutoNum type="arabicParenR"/>
              <a:defRPr/>
            </a:pPr>
            <a:r>
              <a:rPr lang="en-GB" sz="2800" b="1" dirty="0">
                <a:solidFill>
                  <a:srgbClr val="00FF00"/>
                </a:solidFill>
                <a:effectLst>
                  <a:outerShdw blurRad="38100" dist="38100" dir="2700000" algn="tl">
                    <a:srgbClr val="000000"/>
                  </a:outerShdw>
                </a:effectLst>
              </a:rPr>
              <a:t>Stop foul deeds of Jews, such as ritual murder becoming known to the European public.</a:t>
            </a:r>
          </a:p>
          <a:p>
            <a:pPr marL="342900" indent="-342900">
              <a:spcBef>
                <a:spcPct val="50000"/>
              </a:spcBef>
              <a:buFontTx/>
              <a:buAutoNum type="arabicParenR"/>
              <a:defRPr/>
            </a:pPr>
            <a:r>
              <a:rPr lang="en-GB" sz="2800" b="1" dirty="0">
                <a:solidFill>
                  <a:srgbClr val="F70118"/>
                </a:solidFill>
                <a:effectLst>
                  <a:outerShdw blurRad="38100" dist="38100" dir="2700000" algn="tl">
                    <a:srgbClr val="000000"/>
                  </a:outerShdw>
                </a:effectLst>
              </a:rPr>
              <a:t>A cover for the Armenian Holocaust</a:t>
            </a:r>
          </a:p>
          <a:p>
            <a:pPr marL="342900" indent="-342900">
              <a:spcBef>
                <a:spcPct val="50000"/>
              </a:spcBef>
              <a:buFontTx/>
              <a:buAutoNum type="arabicParenR"/>
              <a:defRPr/>
            </a:pPr>
            <a:r>
              <a:rPr lang="en-GB" sz="2800" b="1" dirty="0">
                <a:solidFill>
                  <a:srgbClr val="00B050"/>
                </a:solidFill>
                <a:effectLst>
                  <a:outerShdw blurRad="38100" dist="38100" dir="2700000" algn="tl">
                    <a:srgbClr val="000000"/>
                  </a:outerShdw>
                </a:effectLst>
              </a:rPr>
              <a:t>A cover for the take over of Russia and the murder of the </a:t>
            </a:r>
            <a:r>
              <a:rPr lang="en-GB" sz="2800" b="1" dirty="0" err="1">
                <a:solidFill>
                  <a:srgbClr val="00B050"/>
                </a:solidFill>
                <a:effectLst>
                  <a:outerShdw blurRad="38100" dist="38100" dir="2700000" algn="tl">
                    <a:srgbClr val="000000"/>
                  </a:outerShdw>
                </a:effectLst>
              </a:rPr>
              <a:t>Tzar</a:t>
            </a:r>
            <a:endParaRPr lang="en-GB" sz="2800" b="1" dirty="0">
              <a:solidFill>
                <a:srgbClr val="00B05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9252"/>
                                        </p:tgtEl>
                                        <p:attrNameLst>
                                          <p:attrName>style.visibility</p:attrName>
                                        </p:attrNameLst>
                                      </p:cBhvr>
                                      <p:to>
                                        <p:strVal val="visible"/>
                                      </p:to>
                                    </p:set>
                                    <p:anim calcmode="lin" valueType="num">
                                      <p:cBhvr additive="base">
                                        <p:cTn id="7" dur="500" fill="hold"/>
                                        <p:tgtEl>
                                          <p:spTgt spid="309252"/>
                                        </p:tgtEl>
                                        <p:attrNameLst>
                                          <p:attrName>ppt_x</p:attrName>
                                        </p:attrNameLst>
                                      </p:cBhvr>
                                      <p:tavLst>
                                        <p:tav tm="0">
                                          <p:val>
                                            <p:strVal val="#ppt_x"/>
                                          </p:val>
                                        </p:tav>
                                        <p:tav tm="100000">
                                          <p:val>
                                            <p:strVal val="#ppt_x"/>
                                          </p:val>
                                        </p:tav>
                                      </p:tavLst>
                                    </p:anim>
                                    <p:anim calcmode="lin" valueType="num">
                                      <p:cBhvr additive="base">
                                        <p:cTn id="8" dur="500" fill="hold"/>
                                        <p:tgtEl>
                                          <p:spTgt spid="3092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Pct val="19000"/>
                                  </p:iterate>
                                  <p:childTnLst>
                                    <p:set>
                                      <p:cBhvr>
                                        <p:cTn id="12" dur="1" fill="hold">
                                          <p:stCondLst>
                                            <p:cond delay="0"/>
                                          </p:stCondLst>
                                        </p:cTn>
                                        <p:tgtEl>
                                          <p:spTgt spid="309253"/>
                                        </p:tgtEl>
                                        <p:attrNameLst>
                                          <p:attrName>style.visibility</p:attrName>
                                        </p:attrNameLst>
                                      </p:cBhvr>
                                      <p:to>
                                        <p:strVal val="visible"/>
                                      </p:to>
                                    </p:set>
                                    <p:anim calcmode="lin" valueType="num">
                                      <p:cBhvr additive="base">
                                        <p:cTn id="13" dur="500" fill="hold"/>
                                        <p:tgtEl>
                                          <p:spTgt spid="309253"/>
                                        </p:tgtEl>
                                        <p:attrNameLst>
                                          <p:attrName>ppt_x</p:attrName>
                                        </p:attrNameLst>
                                      </p:cBhvr>
                                      <p:tavLst>
                                        <p:tav tm="0">
                                          <p:val>
                                            <p:strVal val="#ppt_x"/>
                                          </p:val>
                                        </p:tav>
                                        <p:tav tm="100000">
                                          <p:val>
                                            <p:strVal val="#ppt_x"/>
                                          </p:val>
                                        </p:tav>
                                      </p:tavLst>
                                    </p:anim>
                                    <p:anim calcmode="lin" valueType="num">
                                      <p:cBhvr additive="base">
                                        <p:cTn id="14" dur="500" fill="hold"/>
                                        <p:tgtEl>
                                          <p:spTgt spid="3092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2" grpId="0"/>
      <p:bldP spid="30925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B630F4ED-D3C9-4771-AF22-EFA2B32F491B}" type="slidenum">
              <a:rPr lang="en-GB"/>
              <a:pPr>
                <a:defRPr/>
              </a:pPr>
              <a:t>126</a:t>
            </a:fld>
            <a:endParaRPr lang="en-GB"/>
          </a:p>
        </p:txBody>
      </p:sp>
      <p:sp>
        <p:nvSpPr>
          <p:cNvPr id="323588" name="Rectangle 4"/>
          <p:cNvSpPr>
            <a:spLocks noGrp="1" noChangeArrowheads="1"/>
          </p:cNvSpPr>
          <p:nvPr>
            <p:ph type="title"/>
          </p:nvPr>
        </p:nvSpPr>
        <p:spPr/>
        <p:txBody>
          <a:bodyPr/>
          <a:lstStyle/>
          <a:p>
            <a:pPr eaLnBrk="1" hangingPunct="1">
              <a:defRPr/>
            </a:pPr>
            <a:r>
              <a:rPr lang="en-GB" b="1" dirty="0" smtClean="0">
                <a:solidFill>
                  <a:srgbClr val="F70118"/>
                </a:solidFill>
              </a:rPr>
              <a:t>Gog Takes Control Of Turkey</a:t>
            </a:r>
          </a:p>
        </p:txBody>
      </p:sp>
      <p:sp>
        <p:nvSpPr>
          <p:cNvPr id="323589" name="Text Box 5"/>
          <p:cNvSpPr txBox="1">
            <a:spLocks noChangeArrowheads="1"/>
          </p:cNvSpPr>
          <p:nvPr/>
        </p:nvSpPr>
        <p:spPr bwMode="auto">
          <a:xfrm>
            <a:off x="4356100" y="1143000"/>
            <a:ext cx="4787900" cy="612457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In Istanbul, which was the capital and the power centre of the Ottoman Empire,</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there were only few thousands (less than 10,000) Jews and some 200,000 Armenians and Greeks who controlled the trade,</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finances and arts of the Empire.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Jews and Christians were in strong competition through hundreds of years of the life of the empire. </a:t>
            </a:r>
          </a:p>
        </p:txBody>
      </p:sp>
      <p:pic>
        <p:nvPicPr>
          <p:cNvPr id="323591" name="Picture 7" descr="Armenian_Family"/>
          <p:cNvPicPr>
            <a:picLocks noChangeAspect="1" noChangeArrowheads="1"/>
          </p:cNvPicPr>
          <p:nvPr/>
        </p:nvPicPr>
        <p:blipFill>
          <a:blip r:embed="rId2" cstate="print"/>
          <a:srcRect/>
          <a:stretch>
            <a:fillRect/>
          </a:stretch>
        </p:blipFill>
        <p:spPr bwMode="auto">
          <a:xfrm>
            <a:off x="323850" y="1700213"/>
            <a:ext cx="3905250" cy="3171825"/>
          </a:xfrm>
          <a:prstGeom prst="rect">
            <a:avLst/>
          </a:prstGeom>
          <a:noFill/>
          <a:ln w="9525">
            <a:noFill/>
            <a:miter lim="800000"/>
            <a:headEnd/>
            <a:tailEnd/>
          </a:ln>
        </p:spPr>
      </p:pic>
      <p:sp>
        <p:nvSpPr>
          <p:cNvPr id="323593" name="Text Box 9"/>
          <p:cNvSpPr txBox="1">
            <a:spLocks noChangeArrowheads="1"/>
          </p:cNvSpPr>
          <p:nvPr/>
        </p:nvSpPr>
        <p:spPr bwMode="auto">
          <a:xfrm>
            <a:off x="250825" y="5013325"/>
            <a:ext cx="4105275" cy="1373188"/>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FFFF00"/>
                </a:solidFill>
                <a:effectLst>
                  <a:outerShdw blurRad="38100" dist="38100" dir="2700000" algn="tl">
                    <a:srgbClr val="000000"/>
                  </a:outerShdw>
                </a:effectLst>
              </a:rPr>
              <a:t>Armenians contributed to the Prosperity of Turkey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3591"/>
                                        </p:tgtEl>
                                        <p:attrNameLst>
                                          <p:attrName>style.visibility</p:attrName>
                                        </p:attrNameLst>
                                      </p:cBhvr>
                                      <p:to>
                                        <p:strVal val="visible"/>
                                      </p:to>
                                    </p:set>
                                    <p:animEffect transition="in" filter="circle(in)">
                                      <p:cBhvr>
                                        <p:cTn id="7" dur="2000"/>
                                        <p:tgtEl>
                                          <p:spTgt spid="3235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3593"/>
                                        </p:tgtEl>
                                        <p:attrNameLst>
                                          <p:attrName>style.visibility</p:attrName>
                                        </p:attrNameLst>
                                      </p:cBhvr>
                                      <p:to>
                                        <p:strVal val="visible"/>
                                      </p:to>
                                    </p:set>
                                    <p:anim calcmode="lin" valueType="num">
                                      <p:cBhvr additive="base">
                                        <p:cTn id="12" dur="500" fill="hold"/>
                                        <p:tgtEl>
                                          <p:spTgt spid="323593"/>
                                        </p:tgtEl>
                                        <p:attrNameLst>
                                          <p:attrName>ppt_x</p:attrName>
                                        </p:attrNameLst>
                                      </p:cBhvr>
                                      <p:tavLst>
                                        <p:tav tm="0">
                                          <p:val>
                                            <p:strVal val="#ppt_x"/>
                                          </p:val>
                                        </p:tav>
                                        <p:tav tm="100000">
                                          <p:val>
                                            <p:strVal val="#ppt_x"/>
                                          </p:val>
                                        </p:tav>
                                      </p:tavLst>
                                    </p:anim>
                                    <p:anim calcmode="lin" valueType="num">
                                      <p:cBhvr additive="base">
                                        <p:cTn id="13" dur="500" fill="hold"/>
                                        <p:tgtEl>
                                          <p:spTgt spid="32359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23589"/>
                                        </p:tgtEl>
                                        <p:attrNameLst>
                                          <p:attrName>style.visibility</p:attrName>
                                        </p:attrNameLst>
                                      </p:cBhvr>
                                      <p:to>
                                        <p:strVal val="visible"/>
                                      </p:to>
                                    </p:set>
                                    <p:anim calcmode="discrete" valueType="clr">
                                      <p:cBhvr override="childStyle">
                                        <p:cTn id="18" dur="80"/>
                                        <p:tgtEl>
                                          <p:spTgt spid="32358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23589"/>
                                        </p:tgtEl>
                                        <p:attrNameLst>
                                          <p:attrName>fillcolor</p:attrName>
                                        </p:attrNameLst>
                                      </p:cBhvr>
                                      <p:tavLst>
                                        <p:tav tm="0">
                                          <p:val>
                                            <p:clrVal>
                                              <a:schemeClr val="accent2"/>
                                            </p:clrVal>
                                          </p:val>
                                        </p:tav>
                                        <p:tav tm="50000">
                                          <p:val>
                                            <p:clrVal>
                                              <a:schemeClr val="hlink"/>
                                            </p:clrVal>
                                          </p:val>
                                        </p:tav>
                                      </p:tavLst>
                                    </p:anim>
                                    <p:set>
                                      <p:cBhvr>
                                        <p:cTn id="20" dur="80"/>
                                        <p:tgtEl>
                                          <p:spTgt spid="3235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9" grpId="0"/>
      <p:bldP spid="32359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 Takes Control Of Turkey</a:t>
            </a:r>
            <a:endParaRPr lang="en-GB" dirty="0"/>
          </a:p>
        </p:txBody>
      </p:sp>
      <p:sp>
        <p:nvSpPr>
          <p:cNvPr id="3" name="Slide Number Placeholder 2"/>
          <p:cNvSpPr>
            <a:spLocks noGrp="1"/>
          </p:cNvSpPr>
          <p:nvPr>
            <p:ph type="sldNum" sz="quarter" idx="12"/>
          </p:nvPr>
        </p:nvSpPr>
        <p:spPr/>
        <p:txBody>
          <a:bodyPr/>
          <a:lstStyle/>
          <a:p>
            <a:pPr>
              <a:defRPr/>
            </a:pPr>
            <a:fld id="{EBF42DEB-8FC0-40CE-BD06-3BCEAEBB8B1E}" type="slidenum">
              <a:rPr lang="en-GB" smtClean="0"/>
              <a:pPr>
                <a:defRPr/>
              </a:pPr>
              <a:t>127</a:t>
            </a:fld>
            <a:endParaRPr lang="en-GB"/>
          </a:p>
        </p:txBody>
      </p:sp>
      <p:sp>
        <p:nvSpPr>
          <p:cNvPr id="4" name="TextBox 3"/>
          <p:cNvSpPr txBox="1"/>
          <p:nvPr/>
        </p:nvSpPr>
        <p:spPr>
          <a:xfrm>
            <a:off x="5072063" y="1714500"/>
            <a:ext cx="3857625" cy="4308475"/>
          </a:xfrm>
          <a:prstGeom prst="rect">
            <a:avLst/>
          </a:prstGeom>
          <a:noFill/>
        </p:spPr>
        <p:txBody>
          <a:bodyPr>
            <a:spAutoFit/>
          </a:bodyPr>
          <a:lstStyle/>
          <a:p>
            <a:pPr>
              <a:defRPr/>
            </a:pPr>
            <a:r>
              <a:rPr lang="en-GB" sz="3200" b="1" dirty="0">
                <a:solidFill>
                  <a:srgbClr val="FF9900"/>
                </a:solidFill>
                <a:effectLst>
                  <a:outerShdw blurRad="38100" dist="38100" dir="2700000" algn="tl">
                    <a:srgbClr val="000000"/>
                  </a:outerShdw>
                </a:effectLst>
              </a:rPr>
              <a:t>… finances and arts of the Empire.</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Jews and Christians were in strong competition through hundreds of years of the life of the empire. </a:t>
            </a:r>
          </a:p>
          <a:p>
            <a:pPr>
              <a:defRPr/>
            </a:pPr>
            <a:endParaRPr lang="en-GB" dirty="0"/>
          </a:p>
        </p:txBody>
      </p:sp>
      <p:pic>
        <p:nvPicPr>
          <p:cNvPr id="204802" name="Picture 2" descr="http://farm3.static.flickr.com/2540/3754950142_8f4845bb0e.jpg"/>
          <p:cNvPicPr>
            <a:picLocks noChangeAspect="1" noChangeArrowheads="1"/>
          </p:cNvPicPr>
          <p:nvPr/>
        </p:nvPicPr>
        <p:blipFill>
          <a:blip r:embed="rId2" cstate="print"/>
          <a:srcRect/>
          <a:stretch>
            <a:fillRect/>
          </a:stretch>
        </p:blipFill>
        <p:spPr bwMode="auto">
          <a:xfrm>
            <a:off x="214313" y="1500188"/>
            <a:ext cx="4762500" cy="4057650"/>
          </a:xfrm>
          <a:prstGeom prst="rect">
            <a:avLst/>
          </a:prstGeom>
          <a:noFill/>
          <a:ln w="9525">
            <a:noFill/>
            <a:miter lim="800000"/>
            <a:headEnd/>
            <a:tailEnd/>
          </a:ln>
        </p:spPr>
      </p:pic>
      <p:sp>
        <p:nvSpPr>
          <p:cNvPr id="6" name="TextBox 5"/>
          <p:cNvSpPr txBox="1"/>
          <p:nvPr/>
        </p:nvSpPr>
        <p:spPr>
          <a:xfrm>
            <a:off x="500063" y="6072188"/>
            <a:ext cx="4357687"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A Turkish Bazaar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circle(in)">
                                      <p:cBhvr>
                                        <p:cTn id="7" dur="2000"/>
                                        <p:tgtEl>
                                          <p:spTgt spid="2048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75EFD7A-221A-4225-AECE-15B1037BD87A}" type="slidenum">
              <a:rPr lang="en-GB"/>
              <a:pPr>
                <a:defRPr/>
              </a:pPr>
              <a:t>128</a:t>
            </a:fld>
            <a:endParaRPr lang="en-GB"/>
          </a:p>
        </p:txBody>
      </p:sp>
      <p:sp>
        <p:nvSpPr>
          <p:cNvPr id="325634" name="Rectangle 2"/>
          <p:cNvSpPr>
            <a:spLocks noGrp="1" noChangeArrowheads="1"/>
          </p:cNvSpPr>
          <p:nvPr>
            <p:ph type="title"/>
          </p:nvPr>
        </p:nvSpPr>
        <p:spPr/>
        <p:txBody>
          <a:bodyPr/>
          <a:lstStyle/>
          <a:p>
            <a:pPr eaLnBrk="1" hangingPunct="1">
              <a:defRPr/>
            </a:pPr>
            <a:r>
              <a:rPr lang="en-GB" b="1" dirty="0" smtClean="0">
                <a:solidFill>
                  <a:srgbClr val="F70118"/>
                </a:solidFill>
              </a:rPr>
              <a:t>Gog Takes Control Of Turkey</a:t>
            </a:r>
          </a:p>
        </p:txBody>
      </p:sp>
      <p:sp>
        <p:nvSpPr>
          <p:cNvPr id="325635" name="Text Box 3"/>
          <p:cNvSpPr txBox="1">
            <a:spLocks noChangeArrowheads="1"/>
          </p:cNvSpPr>
          <p:nvPr/>
        </p:nvSpPr>
        <p:spPr bwMode="auto">
          <a:xfrm>
            <a:off x="4572000" y="1643063"/>
            <a:ext cx="4572000"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70118"/>
                </a:solidFill>
                <a:effectLst>
                  <a:outerShdw blurRad="38100" dist="38100" dir="2700000" algn="tl">
                    <a:srgbClr val="000000"/>
                  </a:outerShdw>
                </a:effectLst>
              </a:rPr>
              <a:t>Jews were the losers</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and Christians were the winners always because the Sultans </a:t>
            </a:r>
            <a:r>
              <a:rPr lang="en-GB" sz="2800" b="1" dirty="0">
                <a:solidFill>
                  <a:srgbClr val="FFC000"/>
                </a:solidFill>
                <a:effectLst>
                  <a:outerShdw blurRad="38100" dist="38100" dir="2700000" algn="tl">
                    <a:srgbClr val="000000"/>
                  </a:outerShdw>
                </a:effectLst>
              </a:rPr>
              <a:t>( there were very few bad sultans who killed Christians) </a:t>
            </a:r>
            <a:r>
              <a:rPr lang="en-GB" sz="2800" b="1" dirty="0">
                <a:solidFill>
                  <a:srgbClr val="00FF00"/>
                </a:solidFill>
                <a:effectLst>
                  <a:outerShdw blurRad="38100" dist="38100" dir="2700000" algn="tl">
                    <a:srgbClr val="000000"/>
                  </a:outerShdw>
                </a:effectLst>
              </a:rPr>
              <a:t>listened to and favoured the Christians. </a:t>
            </a:r>
          </a:p>
        </p:txBody>
      </p:sp>
      <p:pic>
        <p:nvPicPr>
          <p:cNvPr id="325637" name="Picture 5" descr="sultan18"/>
          <p:cNvPicPr>
            <a:picLocks noGrp="1" noChangeAspect="1" noChangeArrowheads="1"/>
          </p:cNvPicPr>
          <p:nvPr>
            <p:ph idx="1"/>
          </p:nvPr>
        </p:nvPicPr>
        <p:blipFill>
          <a:blip r:embed="rId2" cstate="print">
            <a:duotone>
              <a:prstClr val="black"/>
              <a:schemeClr val="accent2">
                <a:tint val="45000"/>
                <a:satMod val="400000"/>
              </a:schemeClr>
            </a:duotone>
          </a:blip>
          <a:srcRect/>
          <a:stretch>
            <a:fillRect/>
          </a:stretch>
        </p:blipFill>
        <p:spPr>
          <a:xfrm>
            <a:off x="468313" y="1268413"/>
            <a:ext cx="3732212" cy="4495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5639" name="Text Box 7"/>
          <p:cNvSpPr txBox="1">
            <a:spLocks noChangeArrowheads="1"/>
          </p:cNvSpPr>
          <p:nvPr/>
        </p:nvSpPr>
        <p:spPr bwMode="auto">
          <a:xfrm>
            <a:off x="323850" y="5734050"/>
            <a:ext cx="4033838"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Thirtieth Ottoman Sultan</a:t>
            </a:r>
            <a:r>
              <a:rPr lang="en-GB" sz="36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5637"/>
                                        </p:tgtEl>
                                        <p:attrNameLst>
                                          <p:attrName>style.visibility</p:attrName>
                                        </p:attrNameLst>
                                      </p:cBhvr>
                                      <p:to>
                                        <p:strVal val="visible"/>
                                      </p:to>
                                    </p:set>
                                    <p:animEffect transition="in" filter="circle(in)">
                                      <p:cBhvr>
                                        <p:cTn id="7" dur="2000"/>
                                        <p:tgtEl>
                                          <p:spTgt spid="3256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5639"/>
                                        </p:tgtEl>
                                        <p:attrNameLst>
                                          <p:attrName>style.visibility</p:attrName>
                                        </p:attrNameLst>
                                      </p:cBhvr>
                                      <p:to>
                                        <p:strVal val="visible"/>
                                      </p:to>
                                    </p:set>
                                    <p:anim calcmode="lin" valueType="num">
                                      <p:cBhvr additive="base">
                                        <p:cTn id="12" dur="500" fill="hold"/>
                                        <p:tgtEl>
                                          <p:spTgt spid="325639"/>
                                        </p:tgtEl>
                                        <p:attrNameLst>
                                          <p:attrName>ppt_x</p:attrName>
                                        </p:attrNameLst>
                                      </p:cBhvr>
                                      <p:tavLst>
                                        <p:tav tm="0">
                                          <p:val>
                                            <p:strVal val="#ppt_x"/>
                                          </p:val>
                                        </p:tav>
                                        <p:tav tm="100000">
                                          <p:val>
                                            <p:strVal val="#ppt_x"/>
                                          </p:val>
                                        </p:tav>
                                      </p:tavLst>
                                    </p:anim>
                                    <p:anim calcmode="lin" valueType="num">
                                      <p:cBhvr additive="base">
                                        <p:cTn id="13" dur="500" fill="hold"/>
                                        <p:tgtEl>
                                          <p:spTgt spid="3256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25635"/>
                                        </p:tgtEl>
                                        <p:attrNameLst>
                                          <p:attrName>style.visibility</p:attrName>
                                        </p:attrNameLst>
                                      </p:cBhvr>
                                      <p:to>
                                        <p:strVal val="visible"/>
                                      </p:to>
                                    </p:set>
                                    <p:anim calcmode="discrete" valueType="clr">
                                      <p:cBhvr override="childStyle">
                                        <p:cTn id="18" dur="80"/>
                                        <p:tgtEl>
                                          <p:spTgt spid="32563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25635"/>
                                        </p:tgtEl>
                                        <p:attrNameLst>
                                          <p:attrName>fillcolor</p:attrName>
                                        </p:attrNameLst>
                                      </p:cBhvr>
                                      <p:tavLst>
                                        <p:tav tm="0">
                                          <p:val>
                                            <p:clrVal>
                                              <a:schemeClr val="accent2"/>
                                            </p:clrVal>
                                          </p:val>
                                        </p:tav>
                                        <p:tav tm="50000">
                                          <p:val>
                                            <p:clrVal>
                                              <a:schemeClr val="hlink"/>
                                            </p:clrVal>
                                          </p:val>
                                        </p:tav>
                                      </p:tavLst>
                                    </p:anim>
                                    <p:set>
                                      <p:cBhvr>
                                        <p:cTn id="20" dur="80"/>
                                        <p:tgtEl>
                                          <p:spTgt spid="3256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p:bldP spid="32563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Gog Takes Control Of Turkey</a:t>
            </a:r>
            <a:endParaRPr lang="en-GB" dirty="0"/>
          </a:p>
        </p:txBody>
      </p:sp>
      <p:sp>
        <p:nvSpPr>
          <p:cNvPr id="4" name="Slide Number Placeholder 3"/>
          <p:cNvSpPr>
            <a:spLocks noGrp="1"/>
          </p:cNvSpPr>
          <p:nvPr>
            <p:ph type="sldNum" sz="quarter" idx="12"/>
          </p:nvPr>
        </p:nvSpPr>
        <p:spPr/>
        <p:txBody>
          <a:bodyPr/>
          <a:lstStyle/>
          <a:p>
            <a:pPr>
              <a:defRPr/>
            </a:pPr>
            <a:fld id="{788FE273-4F1E-4002-B259-73157D69659C}" type="slidenum">
              <a:rPr lang="en-GB" smtClean="0"/>
              <a:pPr>
                <a:defRPr/>
              </a:pPr>
              <a:t>129</a:t>
            </a:fld>
            <a:endParaRPr lang="en-GB"/>
          </a:p>
        </p:txBody>
      </p:sp>
      <p:sp>
        <p:nvSpPr>
          <p:cNvPr id="6" name="TextBox 5"/>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00"/>
                </a:solidFill>
                <a:effectLst>
                  <a:outerShdw blurRad="38100" dist="38100" dir="2700000" algn="tl">
                    <a:srgbClr val="000000"/>
                  </a:outerShdw>
                </a:effectLst>
              </a:rPr>
              <a:t>…. For the Zionist Jews to take over Turkey, </a:t>
            </a:r>
            <a:r>
              <a:rPr lang="en-GB" sz="2800" b="1" dirty="0">
                <a:solidFill>
                  <a:srgbClr val="FFFF00"/>
                </a:solidFill>
                <a:effectLst>
                  <a:outerShdw blurRad="38100" dist="38100" dir="2700000" algn="tl">
                    <a:srgbClr val="000000"/>
                  </a:outerShdw>
                </a:effectLst>
              </a:rPr>
              <a:t>its Christians had to be eliminated; </a:t>
            </a:r>
            <a:r>
              <a:rPr lang="en-GB" sz="2800" b="1" dirty="0">
                <a:solidFill>
                  <a:srgbClr val="00FF00"/>
                </a:solidFill>
                <a:effectLst>
                  <a:outerShdw blurRad="38100" dist="38100" dir="2700000" algn="tl">
                    <a:srgbClr val="000000"/>
                  </a:outerShdw>
                </a:effectLst>
              </a:rPr>
              <a:t>and that is another ugly facade of the first Genocide of the 20th Century in Turkey.</a:t>
            </a:r>
            <a:endParaRPr lang="en-GB" sz="2800" dirty="0">
              <a:solidFill>
                <a:srgbClr val="00FF00"/>
              </a:solidFill>
            </a:endParaRPr>
          </a:p>
        </p:txBody>
      </p:sp>
      <p:pic>
        <p:nvPicPr>
          <p:cNvPr id="205826" name="Picture 2" descr="http://judicial-inc.biz/Ardm.en3.jpg"/>
          <p:cNvPicPr>
            <a:picLocks noChangeAspect="1" noChangeArrowheads="1"/>
          </p:cNvPicPr>
          <p:nvPr/>
        </p:nvPicPr>
        <p:blipFill>
          <a:blip r:embed="rId2" cstate="print"/>
          <a:srcRect/>
          <a:stretch>
            <a:fillRect/>
          </a:stretch>
        </p:blipFill>
        <p:spPr bwMode="auto">
          <a:xfrm>
            <a:off x="785813" y="1285875"/>
            <a:ext cx="7572375" cy="3673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circle(in)">
                                      <p:cBhvr>
                                        <p:cTn id="7" dur="2000"/>
                                        <p:tgtEl>
                                          <p:spTgt spid="2058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B930A17-6DBE-4B00-A854-181A6E108E46}" type="slidenum">
              <a:rPr lang="en-GB"/>
              <a:pPr>
                <a:defRPr/>
              </a:pPr>
              <a:t>13</a:t>
            </a:fld>
            <a:endParaRPr lang="en-GB"/>
          </a:p>
        </p:txBody>
      </p:sp>
      <p:sp>
        <p:nvSpPr>
          <p:cNvPr id="10244" name="Rectangle 4"/>
          <p:cNvSpPr>
            <a:spLocks noGrp="1" noChangeArrowheads="1"/>
          </p:cNvSpPr>
          <p:nvPr>
            <p:ph type="title"/>
          </p:nvPr>
        </p:nvSpPr>
        <p:spPr/>
        <p:txBody>
          <a:bodyPr/>
          <a:lstStyle/>
          <a:p>
            <a:pPr eaLnBrk="1" hangingPunct="1">
              <a:defRPr/>
            </a:pPr>
            <a:r>
              <a:rPr lang="en-GB" sz="4000" b="1" dirty="0" smtClean="0">
                <a:solidFill>
                  <a:srgbClr val="FFFF00"/>
                </a:solidFill>
              </a:rPr>
              <a:t>True Israel Trodden Down By</a:t>
            </a:r>
            <a:r>
              <a:rPr lang="en-GB" sz="4000" b="1" dirty="0" smtClean="0">
                <a:solidFill>
                  <a:srgbClr val="F70118"/>
                </a:solidFill>
              </a:rPr>
              <a:t> The Beast System</a:t>
            </a:r>
          </a:p>
        </p:txBody>
      </p:sp>
      <p:sp>
        <p:nvSpPr>
          <p:cNvPr id="10245" name="Text Box 5"/>
          <p:cNvSpPr txBox="1">
            <a:spLocks noChangeArrowheads="1"/>
          </p:cNvSpPr>
          <p:nvPr/>
        </p:nvSpPr>
        <p:spPr bwMode="auto">
          <a:xfrm>
            <a:off x="4071938" y="1928813"/>
            <a:ext cx="4716462" cy="397033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hlinkClick r:id="rId3"/>
              </a:rPr>
              <a:t>Luke 21:24</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FF00FF"/>
                </a:solidFill>
                <a:effectLst>
                  <a:outerShdw blurRad="38100" dist="38100" dir="2700000" algn="tl">
                    <a:srgbClr val="000000"/>
                  </a:outerShdw>
                </a:effectLst>
              </a:rPr>
              <a:t>And they shall fall by the edge of the sword, </a:t>
            </a:r>
            <a:r>
              <a:rPr lang="en-GB" sz="2800" b="1" dirty="0">
                <a:solidFill>
                  <a:srgbClr val="00FFCC"/>
                </a:solidFill>
                <a:effectLst>
                  <a:outerShdw blurRad="38100" dist="38100" dir="2700000" algn="tl">
                    <a:srgbClr val="000000"/>
                  </a:outerShdw>
                </a:effectLst>
              </a:rPr>
              <a:t>and shall be led away captive into all nations: </a:t>
            </a:r>
            <a:r>
              <a:rPr lang="en-GB" sz="2800" b="1" dirty="0">
                <a:solidFill>
                  <a:srgbClr val="FFC000"/>
                </a:solidFill>
                <a:effectLst>
                  <a:outerShdw blurRad="38100" dist="38100" dir="2700000" algn="tl">
                    <a:srgbClr val="000000"/>
                  </a:outerShdw>
                </a:effectLst>
              </a:rPr>
              <a:t>and Jerusalem shall be trodden down of the Gentiles, </a:t>
            </a:r>
            <a:r>
              <a:rPr lang="en-GB" sz="2800" b="1" dirty="0">
                <a:solidFill>
                  <a:srgbClr val="00FF00"/>
                </a:solidFill>
                <a:effectLst>
                  <a:outerShdw blurRad="38100" dist="38100" dir="2700000" algn="tl">
                    <a:srgbClr val="000000"/>
                  </a:outerShdw>
                </a:effectLst>
              </a:rPr>
              <a:t>until the times of the Gentiles be fulfilled. </a:t>
            </a:r>
          </a:p>
        </p:txBody>
      </p:sp>
      <p:pic>
        <p:nvPicPr>
          <p:cNvPr id="10246" name="Picture 6" descr="General Allenby delivered Jerusalem without firing a shot"/>
          <p:cNvPicPr>
            <a:picLocks noGrp="1" noChangeAspect="1" noChangeArrowheads="1"/>
          </p:cNvPicPr>
          <p:nvPr>
            <p:ph idx="1"/>
          </p:nvPr>
        </p:nvPicPr>
        <p:blipFill>
          <a:blip r:embed="rId4" cstate="print"/>
          <a:srcRect/>
          <a:stretch>
            <a:fillRect/>
          </a:stretch>
        </p:blipFill>
        <p:spPr>
          <a:xfrm>
            <a:off x="857250" y="1571625"/>
            <a:ext cx="2816225" cy="49323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circle(in)">
                                      <p:cBhvr>
                                        <p:cTn id="7" dur="20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245"/>
                                        </p:tgtEl>
                                        <p:attrNameLst>
                                          <p:attrName>style.visibility</p:attrName>
                                        </p:attrNameLst>
                                      </p:cBhvr>
                                      <p:to>
                                        <p:strVal val="visible"/>
                                      </p:to>
                                    </p:set>
                                    <p:anim calcmode="discrete" valueType="clr">
                                      <p:cBhvr override="childStyle">
                                        <p:cTn id="12" dur="80"/>
                                        <p:tgtEl>
                                          <p:spTgt spid="1024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245"/>
                                        </p:tgtEl>
                                        <p:attrNameLst>
                                          <p:attrName>fillcolor</p:attrName>
                                        </p:attrNameLst>
                                      </p:cBhvr>
                                      <p:tavLst>
                                        <p:tav tm="0">
                                          <p:val>
                                            <p:clrVal>
                                              <a:schemeClr val="accent2"/>
                                            </p:clrVal>
                                          </p:val>
                                        </p:tav>
                                        <p:tav tm="50000">
                                          <p:val>
                                            <p:clrVal>
                                              <a:schemeClr val="hlink"/>
                                            </p:clrVal>
                                          </p:val>
                                        </p:tav>
                                      </p:tavLst>
                                    </p:anim>
                                    <p:set>
                                      <p:cBhvr>
                                        <p:cTn id="14" dur="80"/>
                                        <p:tgtEl>
                                          <p:spTgt spid="102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725780A3-D25B-4AB4-8638-7D638F202395}" type="slidenum">
              <a:rPr lang="en-GB"/>
              <a:pPr>
                <a:defRPr/>
              </a:pPr>
              <a:t>130</a:t>
            </a:fld>
            <a:endParaRPr lang="en-GB"/>
          </a:p>
        </p:txBody>
      </p:sp>
      <p:sp>
        <p:nvSpPr>
          <p:cNvPr id="314372" name="Rectangle 4"/>
          <p:cNvSpPr>
            <a:spLocks noGrp="1" noChangeArrowheads="1"/>
          </p:cNvSpPr>
          <p:nvPr>
            <p:ph type="title"/>
          </p:nvPr>
        </p:nvSpPr>
        <p:spPr/>
        <p:txBody>
          <a:bodyPr/>
          <a:lstStyle/>
          <a:p>
            <a:pPr eaLnBrk="1" hangingPunct="1">
              <a:defRPr/>
            </a:pPr>
            <a:r>
              <a:rPr lang="en-GB" b="1" dirty="0" smtClean="0">
                <a:solidFill>
                  <a:srgbClr val="F70118"/>
                </a:solidFill>
              </a:rPr>
              <a:t>Gog Takes Control Of Turkey</a:t>
            </a:r>
          </a:p>
        </p:txBody>
      </p:sp>
      <p:sp>
        <p:nvSpPr>
          <p:cNvPr id="314373" name="Text Box 5"/>
          <p:cNvSpPr txBox="1">
            <a:spLocks noChangeArrowheads="1"/>
          </p:cNvSpPr>
          <p:nvPr/>
        </p:nvSpPr>
        <p:spPr bwMode="auto">
          <a:xfrm>
            <a:off x="3708400" y="1500188"/>
            <a:ext cx="5435600"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Are the Turks finally waking up and realizing that their Sultan's refusal to grant Palestine to the Zionist Jews as a homeland had cost them their centuries-old empire?</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And are the subjugated Turks about to discover who their real rulers are?</a:t>
            </a:r>
            <a:r>
              <a:rPr lang="en-GB" sz="2800" b="1" dirty="0">
                <a:effectLst>
                  <a:outerShdw blurRad="38100" dist="38100" dir="2700000" algn="tl">
                    <a:srgbClr val="000000"/>
                  </a:outerShdw>
                </a:effectLst>
              </a:rPr>
              <a:t> </a:t>
            </a:r>
            <a:endParaRPr lang="en-GB" sz="2800" dirty="0">
              <a:solidFill>
                <a:srgbClr val="00FF00"/>
              </a:solidFill>
            </a:endParaRPr>
          </a:p>
        </p:txBody>
      </p:sp>
      <p:pic>
        <p:nvPicPr>
          <p:cNvPr id="314375" name="Picture 7" descr="turkey_istanbul_02"/>
          <p:cNvPicPr>
            <a:picLocks noChangeAspect="1" noChangeArrowheads="1"/>
          </p:cNvPicPr>
          <p:nvPr/>
        </p:nvPicPr>
        <p:blipFill>
          <a:blip r:embed="rId2" cstate="print"/>
          <a:srcRect/>
          <a:stretch>
            <a:fillRect/>
          </a:stretch>
        </p:blipFill>
        <p:spPr bwMode="auto">
          <a:xfrm>
            <a:off x="250825" y="1700213"/>
            <a:ext cx="3333750" cy="3305175"/>
          </a:xfrm>
          <a:prstGeom prst="rect">
            <a:avLst/>
          </a:prstGeom>
          <a:noFill/>
          <a:ln w="9525">
            <a:noFill/>
            <a:miter lim="800000"/>
            <a:headEnd/>
            <a:tailEnd/>
          </a:ln>
        </p:spPr>
      </p:pic>
      <p:sp>
        <p:nvSpPr>
          <p:cNvPr id="314376" name="Text Box 8"/>
          <p:cNvSpPr txBox="1">
            <a:spLocks noChangeArrowheads="1"/>
          </p:cNvSpPr>
          <p:nvPr/>
        </p:nvSpPr>
        <p:spPr bwMode="auto">
          <a:xfrm>
            <a:off x="0" y="5373688"/>
            <a:ext cx="36353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Istanbul – Modern Turkey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4375"/>
                                        </p:tgtEl>
                                        <p:attrNameLst>
                                          <p:attrName>style.visibility</p:attrName>
                                        </p:attrNameLst>
                                      </p:cBhvr>
                                      <p:to>
                                        <p:strVal val="visible"/>
                                      </p:to>
                                    </p:set>
                                    <p:animEffect transition="in" filter="circle(in)">
                                      <p:cBhvr>
                                        <p:cTn id="7" dur="2000"/>
                                        <p:tgtEl>
                                          <p:spTgt spid="3143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4376"/>
                                        </p:tgtEl>
                                        <p:attrNameLst>
                                          <p:attrName>style.visibility</p:attrName>
                                        </p:attrNameLst>
                                      </p:cBhvr>
                                      <p:to>
                                        <p:strVal val="visible"/>
                                      </p:to>
                                    </p:set>
                                    <p:anim calcmode="lin" valueType="num">
                                      <p:cBhvr additive="base">
                                        <p:cTn id="12" dur="500" fill="hold"/>
                                        <p:tgtEl>
                                          <p:spTgt spid="314376"/>
                                        </p:tgtEl>
                                        <p:attrNameLst>
                                          <p:attrName>ppt_x</p:attrName>
                                        </p:attrNameLst>
                                      </p:cBhvr>
                                      <p:tavLst>
                                        <p:tav tm="0">
                                          <p:val>
                                            <p:strVal val="#ppt_x"/>
                                          </p:val>
                                        </p:tav>
                                        <p:tav tm="100000">
                                          <p:val>
                                            <p:strVal val="#ppt_x"/>
                                          </p:val>
                                        </p:tav>
                                      </p:tavLst>
                                    </p:anim>
                                    <p:anim calcmode="lin" valueType="num">
                                      <p:cBhvr additive="base">
                                        <p:cTn id="13" dur="500" fill="hold"/>
                                        <p:tgtEl>
                                          <p:spTgt spid="31437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14373"/>
                                        </p:tgtEl>
                                        <p:attrNameLst>
                                          <p:attrName>style.visibility</p:attrName>
                                        </p:attrNameLst>
                                      </p:cBhvr>
                                      <p:to>
                                        <p:strVal val="visible"/>
                                      </p:to>
                                    </p:set>
                                    <p:anim calcmode="discrete" valueType="clr">
                                      <p:cBhvr override="childStyle">
                                        <p:cTn id="18" dur="80"/>
                                        <p:tgtEl>
                                          <p:spTgt spid="31437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14373"/>
                                        </p:tgtEl>
                                        <p:attrNameLst>
                                          <p:attrName>fillcolor</p:attrName>
                                        </p:attrNameLst>
                                      </p:cBhvr>
                                      <p:tavLst>
                                        <p:tav tm="0">
                                          <p:val>
                                            <p:clrVal>
                                              <a:schemeClr val="accent2"/>
                                            </p:clrVal>
                                          </p:val>
                                        </p:tav>
                                        <p:tav tm="50000">
                                          <p:val>
                                            <p:clrVal>
                                              <a:schemeClr val="hlink"/>
                                            </p:clrVal>
                                          </p:val>
                                        </p:tav>
                                      </p:tavLst>
                                    </p:anim>
                                    <p:set>
                                      <p:cBhvr>
                                        <p:cTn id="20" dur="80"/>
                                        <p:tgtEl>
                                          <p:spTgt spid="3143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3" grpId="0"/>
      <p:bldP spid="31437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 Takes Control Of Turkey</a:t>
            </a:r>
            <a:endParaRPr lang="en-GB" dirty="0"/>
          </a:p>
        </p:txBody>
      </p:sp>
      <p:sp>
        <p:nvSpPr>
          <p:cNvPr id="3" name="Slide Number Placeholder 2"/>
          <p:cNvSpPr>
            <a:spLocks noGrp="1"/>
          </p:cNvSpPr>
          <p:nvPr>
            <p:ph type="sldNum" sz="quarter" idx="12"/>
          </p:nvPr>
        </p:nvSpPr>
        <p:spPr/>
        <p:txBody>
          <a:bodyPr/>
          <a:lstStyle/>
          <a:p>
            <a:pPr>
              <a:defRPr/>
            </a:pPr>
            <a:fld id="{37EFDB7F-4884-452B-9D3E-25918BACA1CB}" type="slidenum">
              <a:rPr lang="en-GB" smtClean="0"/>
              <a:pPr>
                <a:defRPr/>
              </a:pPr>
              <a:t>131</a:t>
            </a:fld>
            <a:endParaRPr lang="en-GB"/>
          </a:p>
        </p:txBody>
      </p:sp>
      <p:sp>
        <p:nvSpPr>
          <p:cNvPr id="4" name="TextBox 3"/>
          <p:cNvSpPr txBox="1"/>
          <p:nvPr/>
        </p:nvSpPr>
        <p:spPr>
          <a:xfrm>
            <a:off x="4143375" y="1928813"/>
            <a:ext cx="4786313" cy="3540125"/>
          </a:xfrm>
          <a:prstGeom prst="rect">
            <a:avLst/>
          </a:prstGeom>
          <a:noFill/>
        </p:spPr>
        <p:txBody>
          <a:bodyPr>
            <a:spAutoFit/>
          </a:bodyPr>
          <a:lstStyle/>
          <a:p>
            <a:pPr>
              <a:defRPr/>
            </a:pPr>
            <a:r>
              <a:rPr lang="en-GB" sz="2800" b="1" dirty="0">
                <a:solidFill>
                  <a:srgbClr val="FFC000"/>
                </a:solidFill>
                <a:effectLst>
                  <a:outerShdw blurRad="38100" dist="38100" dir="2700000" algn="tl">
                    <a:srgbClr val="000000"/>
                  </a:outerShdw>
                </a:effectLst>
              </a:rPr>
              <a:t>There are claims that the blue-eyed founder of modern Turkey, </a:t>
            </a:r>
            <a:r>
              <a:rPr lang="en-GB" sz="2800" b="1" dirty="0" err="1">
                <a:solidFill>
                  <a:srgbClr val="FFC000"/>
                </a:solidFill>
                <a:effectLst>
                  <a:outerShdw blurRad="38100" dist="38100" dir="2700000" algn="tl">
                    <a:srgbClr val="000000"/>
                  </a:outerShdw>
                </a:effectLst>
              </a:rPr>
              <a:t>Kemal</a:t>
            </a:r>
            <a:r>
              <a:rPr lang="en-GB" sz="2800" b="1" dirty="0">
                <a:solidFill>
                  <a:srgbClr val="FFC000"/>
                </a:solidFill>
                <a:effectLst>
                  <a:outerShdw blurRad="38100" dist="38100" dir="2700000" algn="tl">
                    <a:srgbClr val="000000"/>
                  </a:outerShdw>
                </a:effectLst>
              </a:rPr>
              <a:t> </a:t>
            </a:r>
            <a:r>
              <a:rPr lang="en-GB" sz="2800" b="1" dirty="0" err="1">
                <a:solidFill>
                  <a:srgbClr val="FFC000"/>
                </a:solidFill>
                <a:effectLst>
                  <a:outerShdw blurRad="38100" dist="38100" dir="2700000" algn="tl">
                    <a:srgbClr val="000000"/>
                  </a:outerShdw>
                </a:effectLst>
              </a:rPr>
              <a:t>Ataturk</a:t>
            </a:r>
            <a:r>
              <a:rPr lang="en-GB" sz="2800" b="1" dirty="0">
                <a:solidFill>
                  <a:srgbClr val="FFC000"/>
                </a:solidFill>
                <a:effectLst>
                  <a:outerShdw blurRad="38100" dist="38100" dir="2700000" algn="tl">
                    <a:srgbClr val="000000"/>
                  </a:outerShdw>
                </a:effectLst>
              </a:rPr>
              <a:t> had Jewish origins. </a:t>
            </a:r>
            <a:r>
              <a:rPr lang="en-GB" sz="2800" b="1" dirty="0">
                <a:solidFill>
                  <a:srgbClr val="00FF00"/>
                </a:solidFill>
                <a:effectLst>
                  <a:outerShdw blurRad="38100" dist="38100" dir="2700000" algn="tl">
                    <a:srgbClr val="000000"/>
                  </a:outerShdw>
                </a:effectLst>
              </a:rPr>
              <a:t>And it is known that at least two presidents of modern Turkey (</a:t>
            </a:r>
            <a:r>
              <a:rPr lang="en-GB" sz="2800" b="1" dirty="0" err="1">
                <a:solidFill>
                  <a:srgbClr val="00FF00"/>
                </a:solidFill>
                <a:effectLst>
                  <a:outerShdw blurRad="38100" dist="38100" dir="2700000" algn="tl">
                    <a:srgbClr val="000000"/>
                  </a:outerShdw>
                </a:effectLst>
              </a:rPr>
              <a:t>Inonu</a:t>
            </a:r>
            <a:r>
              <a:rPr lang="en-GB" sz="2800" b="1" dirty="0">
                <a:solidFill>
                  <a:srgbClr val="00FF00"/>
                </a:solidFill>
                <a:effectLst>
                  <a:outerShdw blurRad="38100" dist="38100" dir="2700000" algn="tl">
                    <a:srgbClr val="000000"/>
                  </a:outerShdw>
                </a:effectLst>
              </a:rPr>
              <a:t> and </a:t>
            </a:r>
            <a:r>
              <a:rPr lang="en-GB" sz="2800" b="1" dirty="0" err="1">
                <a:solidFill>
                  <a:srgbClr val="00FF00"/>
                </a:solidFill>
                <a:effectLst>
                  <a:outerShdw blurRad="38100" dist="38100" dir="2700000" algn="tl">
                    <a:srgbClr val="000000"/>
                  </a:outerShdw>
                </a:effectLst>
              </a:rPr>
              <a:t>Bayar</a:t>
            </a:r>
            <a:r>
              <a:rPr lang="en-GB" sz="2800" b="1" dirty="0">
                <a:solidFill>
                  <a:srgbClr val="00FF00"/>
                </a:solidFill>
                <a:effectLst>
                  <a:outerShdw blurRad="38100" dist="38100" dir="2700000" algn="tl">
                    <a:srgbClr val="000000"/>
                  </a:outerShdw>
                </a:effectLst>
              </a:rPr>
              <a:t>) were Jewish.</a:t>
            </a:r>
            <a:endParaRPr lang="en-GB" sz="2800" dirty="0"/>
          </a:p>
        </p:txBody>
      </p:sp>
      <p:pic>
        <p:nvPicPr>
          <p:cNvPr id="206850" name="Picture 2" descr="http://2.bp.blogspot.com/_TlX8EZcNmlk/SkCHKAOXnqI/AAAAAAAAAzs/AWNeLdL8WCc/s400/mustafa-kemal-ataturk.jpg"/>
          <p:cNvPicPr>
            <a:picLocks noChangeAspect="1" noChangeArrowheads="1"/>
          </p:cNvPicPr>
          <p:nvPr/>
        </p:nvPicPr>
        <p:blipFill>
          <a:blip r:embed="rId2" cstate="print"/>
          <a:srcRect/>
          <a:stretch>
            <a:fillRect/>
          </a:stretch>
        </p:blipFill>
        <p:spPr bwMode="auto">
          <a:xfrm>
            <a:off x="285750" y="1285875"/>
            <a:ext cx="3500438" cy="4608513"/>
          </a:xfrm>
          <a:prstGeom prst="rect">
            <a:avLst/>
          </a:prstGeom>
          <a:noFill/>
          <a:ln w="9525">
            <a:noFill/>
            <a:miter lim="800000"/>
            <a:headEnd/>
            <a:tailEnd/>
          </a:ln>
        </p:spPr>
      </p:pic>
      <p:sp>
        <p:nvSpPr>
          <p:cNvPr id="6" name="TextBox 5"/>
          <p:cNvSpPr txBox="1"/>
          <p:nvPr/>
        </p:nvSpPr>
        <p:spPr>
          <a:xfrm>
            <a:off x="0" y="6215063"/>
            <a:ext cx="4000500" cy="646112"/>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rPr>
              <a:t>Kemal</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Ataturk</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animEffect transition="in" filter="circle(in)">
                                      <p:cBhvr>
                                        <p:cTn id="7" dur="2000"/>
                                        <p:tgtEl>
                                          <p:spTgt spid="2068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BDA0D85-5348-400F-AD5D-0F9274F62B01}" type="slidenum">
              <a:rPr lang="en-GB"/>
              <a:pPr>
                <a:defRPr/>
              </a:pPr>
              <a:t>132</a:t>
            </a:fld>
            <a:endParaRPr lang="en-GB"/>
          </a:p>
        </p:txBody>
      </p:sp>
      <p:sp>
        <p:nvSpPr>
          <p:cNvPr id="62471" name="Rectangle 7"/>
          <p:cNvSpPr>
            <a:spLocks noGrp="1" noChangeArrowheads="1"/>
          </p:cNvSpPr>
          <p:nvPr>
            <p:ph type="title"/>
          </p:nvPr>
        </p:nvSpPr>
        <p:spPr/>
        <p:txBody>
          <a:bodyPr/>
          <a:lstStyle/>
          <a:p>
            <a:pPr eaLnBrk="1" hangingPunct="1">
              <a:defRPr/>
            </a:pPr>
            <a:r>
              <a:rPr lang="en-GB" b="1" smtClean="0">
                <a:solidFill>
                  <a:srgbClr val="F70118"/>
                </a:solidFill>
              </a:rPr>
              <a:t>Gog’s Call To Terrorism</a:t>
            </a:r>
          </a:p>
        </p:txBody>
      </p:sp>
      <p:pic>
        <p:nvPicPr>
          <p:cNvPr id="62470" name="Picture 6" descr="irgun"/>
          <p:cNvPicPr>
            <a:picLocks noGrp="1" noChangeAspect="1" noChangeArrowheads="1"/>
          </p:cNvPicPr>
          <p:nvPr>
            <p:ph idx="1"/>
          </p:nvPr>
        </p:nvPicPr>
        <p:blipFill>
          <a:blip r:embed="rId2" cstate="print"/>
          <a:srcRect/>
          <a:stretch>
            <a:fillRect/>
          </a:stretch>
        </p:blipFill>
        <p:spPr>
          <a:xfrm>
            <a:off x="395288" y="1628775"/>
            <a:ext cx="3346450" cy="4968875"/>
          </a:xfrm>
          <a:noFill/>
        </p:spPr>
      </p:pic>
      <p:sp>
        <p:nvSpPr>
          <p:cNvPr id="62473" name="Text Box 9"/>
          <p:cNvSpPr txBox="1">
            <a:spLocks noChangeArrowheads="1"/>
          </p:cNvSpPr>
          <p:nvPr/>
        </p:nvSpPr>
        <p:spPr bwMode="auto">
          <a:xfrm>
            <a:off x="4071938" y="1928813"/>
            <a:ext cx="4752975"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rPr>
              <a:t>A leaflet circulated by the</a:t>
            </a:r>
            <a:r>
              <a:rPr lang="en-GB" sz="3200" b="1" dirty="0">
                <a:solidFill>
                  <a:srgbClr val="FFFF00"/>
                </a:solidFill>
                <a:effectLst>
                  <a:outerShdw blurRad="38100" dist="38100" dir="2700000" algn="tl">
                    <a:srgbClr val="000000"/>
                  </a:outerShdw>
                </a:effectLst>
              </a:rPr>
              <a:t> </a:t>
            </a:r>
            <a:r>
              <a:rPr lang="en-GB" sz="3200" b="1" dirty="0" err="1">
                <a:solidFill>
                  <a:srgbClr val="F70118"/>
                </a:solidFill>
                <a:effectLst>
                  <a:outerShdw blurRad="38100" dist="38100" dir="2700000" algn="tl">
                    <a:srgbClr val="000000"/>
                  </a:outerShdw>
                </a:effectLst>
              </a:rPr>
              <a:t>Irgun</a:t>
            </a:r>
            <a:r>
              <a:rPr lang="en-GB" sz="3200" b="1" dirty="0">
                <a:solidFill>
                  <a:srgbClr val="F70118"/>
                </a:solidFill>
                <a:effectLst>
                  <a:outerShdw blurRad="38100" dist="38100" dir="2700000" algn="tl">
                    <a:srgbClr val="000000"/>
                  </a:outerShdw>
                </a:effectLst>
              </a:rPr>
              <a:t> </a:t>
            </a:r>
            <a:r>
              <a:rPr lang="en-GB" sz="3200" b="1" i="1" dirty="0">
                <a:solidFill>
                  <a:srgbClr val="F70118"/>
                </a:solidFill>
                <a:effectLst>
                  <a:outerShdw blurRad="38100" dist="38100" dir="2700000" algn="tl">
                    <a:srgbClr val="000000"/>
                  </a:outerShdw>
                </a:effectLst>
              </a:rPr>
              <a:t>a terrorist organisation</a:t>
            </a:r>
            <a:r>
              <a:rPr lang="en-GB" sz="3200" b="1" i="1" dirty="0">
                <a:solidFill>
                  <a:srgbClr val="FFFF00"/>
                </a:solidFill>
                <a:effectLst>
                  <a:outerShdw blurRad="38100" dist="38100" dir="2700000" algn="tl">
                    <a:srgbClr val="000000"/>
                  </a:outerShdw>
                </a:effectLst>
              </a:rPr>
              <a:t> </a:t>
            </a:r>
            <a:r>
              <a:rPr lang="en-GB" sz="3200" b="1" i="1" dirty="0">
                <a:solidFill>
                  <a:srgbClr val="00FF00"/>
                </a:solidFill>
                <a:effectLst>
                  <a:outerShdw blurRad="38100" dist="38100" dir="2700000" algn="tl">
                    <a:srgbClr val="000000"/>
                  </a:outerShdw>
                </a:effectLst>
              </a:rPr>
              <a:t>that helped to spawn Israel</a:t>
            </a:r>
            <a:r>
              <a:rPr lang="en-GB" sz="3200" b="1" dirty="0">
                <a:solidFill>
                  <a:srgbClr val="00FF00"/>
                </a:solidFill>
                <a:effectLst>
                  <a:outerShdw blurRad="38100" dist="38100" dir="2700000" algn="tl">
                    <a:srgbClr val="000000"/>
                  </a:outerShdw>
                </a:effectLst>
              </a:rPr>
              <a:t> by calling for the removal of the British administration and Palestinians by murder.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circle(in)">
                                      <p:cBhvr>
                                        <p:cTn id="7" dur="2000"/>
                                        <p:tgtEl>
                                          <p:spTgt spid="624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2473"/>
                                        </p:tgtEl>
                                        <p:attrNameLst>
                                          <p:attrName>style.visibility</p:attrName>
                                        </p:attrNameLst>
                                      </p:cBhvr>
                                      <p:to>
                                        <p:strVal val="visible"/>
                                      </p:to>
                                    </p:set>
                                    <p:anim calcmode="discrete" valueType="clr">
                                      <p:cBhvr override="childStyle">
                                        <p:cTn id="12" dur="80"/>
                                        <p:tgtEl>
                                          <p:spTgt spid="6247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2473"/>
                                        </p:tgtEl>
                                        <p:attrNameLst>
                                          <p:attrName>fillcolor</p:attrName>
                                        </p:attrNameLst>
                                      </p:cBhvr>
                                      <p:tavLst>
                                        <p:tav tm="0">
                                          <p:val>
                                            <p:clrVal>
                                              <a:schemeClr val="accent2"/>
                                            </p:clrVal>
                                          </p:val>
                                        </p:tav>
                                        <p:tav tm="50000">
                                          <p:val>
                                            <p:clrVal>
                                              <a:schemeClr val="hlink"/>
                                            </p:clrVal>
                                          </p:val>
                                        </p:tav>
                                      </p:tavLst>
                                    </p:anim>
                                    <p:set>
                                      <p:cBhvr>
                                        <p:cTn id="14" dur="80"/>
                                        <p:tgtEl>
                                          <p:spTgt spid="624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DBD0ECC-BE90-4889-AAAF-9918F4F3200A}" type="slidenum">
              <a:rPr lang="en-GB"/>
              <a:pPr>
                <a:defRPr/>
              </a:pPr>
              <a:t>133</a:t>
            </a:fld>
            <a:endParaRPr lang="en-GB"/>
          </a:p>
        </p:txBody>
      </p:sp>
      <p:sp>
        <p:nvSpPr>
          <p:cNvPr id="65543" name="Rectangle 7"/>
          <p:cNvSpPr>
            <a:spLocks noGrp="1" noChangeArrowheads="1"/>
          </p:cNvSpPr>
          <p:nvPr>
            <p:ph type="title"/>
          </p:nvPr>
        </p:nvSpPr>
        <p:spPr/>
        <p:txBody>
          <a:bodyPr/>
          <a:lstStyle/>
          <a:p>
            <a:pPr eaLnBrk="1" hangingPunct="1">
              <a:defRPr/>
            </a:pPr>
            <a:r>
              <a:rPr lang="en-GB" sz="4000" b="1" smtClean="0">
                <a:solidFill>
                  <a:srgbClr val="F70118"/>
                </a:solidFill>
              </a:rPr>
              <a:t>The Israeli State Born In </a:t>
            </a:r>
            <a:r>
              <a:rPr lang="en-GB" sz="4000" b="1" smtClean="0">
                <a:solidFill>
                  <a:srgbClr val="FFFF00"/>
                </a:solidFill>
              </a:rPr>
              <a:t>Terrorism</a:t>
            </a:r>
          </a:p>
        </p:txBody>
      </p:sp>
      <p:pic>
        <p:nvPicPr>
          <p:cNvPr id="65542" name="Picture 6" descr="menachem"/>
          <p:cNvPicPr>
            <a:picLocks noGrp="1" noChangeAspect="1" noChangeArrowheads="1"/>
          </p:cNvPicPr>
          <p:nvPr>
            <p:ph idx="1"/>
          </p:nvPr>
        </p:nvPicPr>
        <p:blipFill>
          <a:blip r:embed="rId2" cstate="print">
            <a:lum bright="-6000" contrast="12000"/>
          </a:blip>
          <a:srcRect/>
          <a:stretch>
            <a:fillRect/>
          </a:stretch>
        </p:blipFill>
        <p:spPr>
          <a:xfrm>
            <a:off x="285750" y="1571625"/>
            <a:ext cx="3027363" cy="2928938"/>
          </a:xfrm>
          <a:noFill/>
        </p:spPr>
      </p:pic>
      <p:sp>
        <p:nvSpPr>
          <p:cNvPr id="65545" name="Text Box 9"/>
          <p:cNvSpPr txBox="1">
            <a:spLocks noChangeArrowheads="1"/>
          </p:cNvSpPr>
          <p:nvPr/>
        </p:nvSpPr>
        <p:spPr bwMode="auto">
          <a:xfrm>
            <a:off x="3714750" y="1357313"/>
            <a:ext cx="5429250" cy="5262562"/>
          </a:xfrm>
          <a:prstGeom prst="rect">
            <a:avLst/>
          </a:prstGeom>
          <a:noFill/>
          <a:ln w="9525">
            <a:noFill/>
            <a:miter lim="800000"/>
            <a:headEnd/>
            <a:tailEnd/>
          </a:ln>
          <a:effectLst/>
        </p:spPr>
        <p:txBody>
          <a:bodyPr>
            <a:spAutoFit/>
          </a:bodyPr>
          <a:lstStyle/>
          <a:p>
            <a:pPr>
              <a:spcBef>
                <a:spcPct val="50000"/>
              </a:spcBef>
              <a:defRPr/>
            </a:pPr>
            <a:r>
              <a:rPr lang="en-GB" sz="2800" b="1" dirty="0" err="1">
                <a:solidFill>
                  <a:schemeClr val="hlink"/>
                </a:solidFill>
                <a:effectLst>
                  <a:outerShdw blurRad="38100" dist="38100" dir="2700000" algn="tl">
                    <a:srgbClr val="000000"/>
                  </a:outerShdw>
                </a:effectLst>
              </a:rPr>
              <a:t>Irgun</a:t>
            </a:r>
            <a:r>
              <a:rPr lang="en-GB" sz="2800" b="1" dirty="0">
                <a:solidFill>
                  <a:schemeClr val="hlink"/>
                </a:solidFill>
                <a:effectLst>
                  <a:outerShdw blurRad="38100" dist="38100" dir="2700000" algn="tl">
                    <a:srgbClr val="000000"/>
                  </a:outerShdw>
                </a:effectLst>
              </a:rPr>
              <a:t>, led by later Prime Minister, </a:t>
            </a:r>
            <a:r>
              <a:rPr lang="en-GB" sz="2800" b="1" dirty="0" err="1">
                <a:solidFill>
                  <a:schemeClr val="hlink"/>
                </a:solidFill>
                <a:effectLst>
                  <a:outerShdw blurRad="38100" dist="38100" dir="2700000" algn="tl">
                    <a:srgbClr val="000000"/>
                  </a:outerShdw>
                </a:effectLst>
              </a:rPr>
              <a:t>Menachem</a:t>
            </a:r>
            <a:r>
              <a:rPr lang="en-GB" sz="2800" b="1" dirty="0">
                <a:solidFill>
                  <a:schemeClr val="hlink"/>
                </a:solidFill>
                <a:effectLst>
                  <a:outerShdw blurRad="38100" dist="38100" dir="2700000" algn="tl">
                    <a:srgbClr val="000000"/>
                  </a:outerShdw>
                </a:effectLst>
              </a:rPr>
              <a:t> Begin,</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was responsible for the bombing of the British headquarters at the King David Hotel in Jerusalem. </a:t>
            </a:r>
            <a:r>
              <a:rPr lang="en-GB" sz="2800" b="1" dirty="0">
                <a:solidFill>
                  <a:srgbClr val="F70118"/>
                </a:solidFill>
                <a:effectLst>
                  <a:outerShdw blurRad="38100" dist="38100" dir="2700000" algn="tl">
                    <a:srgbClr val="000000"/>
                  </a:outerShdw>
                </a:effectLst>
              </a:rPr>
              <a:t>It killed 91 Britons, Arabs and Jews, injuring many more</a:t>
            </a:r>
            <a:r>
              <a:rPr lang="en-GB" sz="2800" b="1" dirty="0">
                <a:solidFill>
                  <a:srgbClr val="FF9900"/>
                </a:solidFill>
                <a:effectLst>
                  <a:outerShdw blurRad="38100" dist="38100" dir="2700000" algn="tl">
                    <a:srgbClr val="000000"/>
                  </a:outerShdw>
                </a:effectLst>
              </a:rPr>
              <a:t>, and this was only one of a stream of terrorist outrages and assassinations that ended in the creation of Israel.</a:t>
            </a:r>
            <a:r>
              <a:rPr lang="en-GB" sz="2800" dirty="0">
                <a:solidFill>
                  <a:srgbClr val="FF9900"/>
                </a:solidFill>
              </a:rPr>
              <a:t> </a:t>
            </a:r>
          </a:p>
        </p:txBody>
      </p:sp>
      <p:sp>
        <p:nvSpPr>
          <p:cNvPr id="65547" name="Text Box 11"/>
          <p:cNvSpPr txBox="1">
            <a:spLocks noChangeArrowheads="1"/>
          </p:cNvSpPr>
          <p:nvPr/>
        </p:nvSpPr>
        <p:spPr bwMode="auto">
          <a:xfrm>
            <a:off x="0" y="4857750"/>
            <a:ext cx="3533775"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King David Hotel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circle(in)">
                                      <p:cBhvr>
                                        <p:cTn id="7" dur="2000"/>
                                        <p:tgtEl>
                                          <p:spTgt spid="655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5547"/>
                                        </p:tgtEl>
                                        <p:attrNameLst>
                                          <p:attrName>style.visibility</p:attrName>
                                        </p:attrNameLst>
                                      </p:cBhvr>
                                      <p:to>
                                        <p:strVal val="visible"/>
                                      </p:to>
                                    </p:set>
                                    <p:anim calcmode="lin" valueType="num">
                                      <p:cBhvr additive="base">
                                        <p:cTn id="12" dur="500" fill="hold"/>
                                        <p:tgtEl>
                                          <p:spTgt spid="65547"/>
                                        </p:tgtEl>
                                        <p:attrNameLst>
                                          <p:attrName>ppt_x</p:attrName>
                                        </p:attrNameLst>
                                      </p:cBhvr>
                                      <p:tavLst>
                                        <p:tav tm="0">
                                          <p:val>
                                            <p:strVal val="#ppt_x"/>
                                          </p:val>
                                        </p:tav>
                                        <p:tav tm="100000">
                                          <p:val>
                                            <p:strVal val="#ppt_x"/>
                                          </p:val>
                                        </p:tav>
                                      </p:tavLst>
                                    </p:anim>
                                    <p:anim calcmode="lin" valueType="num">
                                      <p:cBhvr additive="base">
                                        <p:cTn id="13" dur="500" fill="hold"/>
                                        <p:tgtEl>
                                          <p:spTgt spid="655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5545"/>
                                        </p:tgtEl>
                                        <p:attrNameLst>
                                          <p:attrName>style.visibility</p:attrName>
                                        </p:attrNameLst>
                                      </p:cBhvr>
                                      <p:to>
                                        <p:strVal val="visible"/>
                                      </p:to>
                                    </p:set>
                                    <p:anim calcmode="discrete" valueType="clr">
                                      <p:cBhvr override="childStyle">
                                        <p:cTn id="18" dur="80"/>
                                        <p:tgtEl>
                                          <p:spTgt spid="6554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5545"/>
                                        </p:tgtEl>
                                        <p:attrNameLst>
                                          <p:attrName>fillcolor</p:attrName>
                                        </p:attrNameLst>
                                      </p:cBhvr>
                                      <p:tavLst>
                                        <p:tav tm="0">
                                          <p:val>
                                            <p:clrVal>
                                              <a:schemeClr val="accent2"/>
                                            </p:clrVal>
                                          </p:val>
                                        </p:tav>
                                        <p:tav tm="50000">
                                          <p:val>
                                            <p:clrVal>
                                              <a:schemeClr val="hlink"/>
                                            </p:clrVal>
                                          </p:val>
                                        </p:tav>
                                      </p:tavLst>
                                    </p:anim>
                                    <p:set>
                                      <p:cBhvr>
                                        <p:cTn id="20" dur="80"/>
                                        <p:tgtEl>
                                          <p:spTgt spid="655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p:bldP spid="6554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D0E60FDD-FFF1-42C2-B97B-78F0C1968C1C}" type="slidenum">
              <a:rPr lang="en-GB"/>
              <a:pPr>
                <a:defRPr/>
              </a:pPr>
              <a:t>134</a:t>
            </a:fld>
            <a:endParaRPr lang="en-GB"/>
          </a:p>
        </p:txBody>
      </p:sp>
      <p:sp>
        <p:nvSpPr>
          <p:cNvPr id="353284" name="Rectangle 4"/>
          <p:cNvSpPr>
            <a:spLocks noGrp="1" noChangeArrowheads="1"/>
          </p:cNvSpPr>
          <p:nvPr>
            <p:ph type="title"/>
          </p:nvPr>
        </p:nvSpPr>
        <p:spPr/>
        <p:txBody>
          <a:bodyPr/>
          <a:lstStyle/>
          <a:p>
            <a:pPr eaLnBrk="1" hangingPunct="1">
              <a:defRPr/>
            </a:pPr>
            <a:r>
              <a:rPr lang="en-GB" sz="4000" b="1" dirty="0" smtClean="0">
                <a:solidFill>
                  <a:srgbClr val="F70118"/>
                </a:solidFill>
              </a:rPr>
              <a:t>The Israeli State Born In </a:t>
            </a:r>
            <a:r>
              <a:rPr lang="en-GB" sz="4000" b="1" dirty="0" smtClean="0">
                <a:solidFill>
                  <a:srgbClr val="FFFF00"/>
                </a:solidFill>
              </a:rPr>
              <a:t>Terrorism</a:t>
            </a:r>
          </a:p>
        </p:txBody>
      </p:sp>
      <p:sp>
        <p:nvSpPr>
          <p:cNvPr id="353285" name="Text Box 5"/>
          <p:cNvSpPr txBox="1">
            <a:spLocks noChangeArrowheads="1"/>
          </p:cNvSpPr>
          <p:nvPr/>
        </p:nvSpPr>
        <p:spPr bwMode="auto">
          <a:xfrm>
            <a:off x="4786313" y="1714500"/>
            <a:ext cx="435768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70118"/>
                </a:solidFill>
                <a:effectLst>
                  <a:outerShdw blurRad="38100" dist="38100" dir="2700000" algn="tl">
                    <a:srgbClr val="000000"/>
                  </a:outerShdw>
                </a:effectLst>
              </a:rPr>
              <a:t>On the 29th November, 1947,</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the United Nations General Assembly</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passed a resolution calling for the establishment of a Jewish State in </a:t>
            </a:r>
            <a:r>
              <a:rPr lang="en-GB" sz="2800" b="1" dirty="0" err="1">
                <a:solidFill>
                  <a:srgbClr val="FFC000"/>
                </a:solidFill>
                <a:effectLst>
                  <a:outerShdw blurRad="38100" dist="38100" dir="2700000" algn="tl">
                    <a:srgbClr val="000000"/>
                  </a:outerShdw>
                </a:effectLst>
              </a:rPr>
              <a:t>Eretz</a:t>
            </a:r>
            <a:r>
              <a:rPr lang="en-GB" sz="2800" b="1" dirty="0">
                <a:solidFill>
                  <a:srgbClr val="FFC000"/>
                </a:solidFill>
                <a:effectLst>
                  <a:outerShdw blurRad="38100" dist="38100" dir="2700000" algn="tl">
                    <a:srgbClr val="000000"/>
                  </a:outerShdw>
                </a:effectLst>
              </a:rPr>
              <a:t>-Israel; </a:t>
            </a:r>
            <a:r>
              <a:rPr lang="en-GB" sz="2800" b="1" dirty="0">
                <a:solidFill>
                  <a:srgbClr val="00FF00"/>
                </a:solidFill>
                <a:effectLst>
                  <a:outerShdw blurRad="38100" dist="38100" dir="2700000" algn="tl">
                    <a:srgbClr val="000000"/>
                  </a:outerShdw>
                </a:effectLst>
              </a:rPr>
              <a:t>the General Assembly required the inhabitants of </a:t>
            </a:r>
            <a:r>
              <a:rPr lang="en-GB" sz="2800" b="1" dirty="0" err="1">
                <a:solidFill>
                  <a:srgbClr val="00FF00"/>
                </a:solidFill>
                <a:effectLst>
                  <a:outerShdw blurRad="38100" dist="38100" dir="2700000" algn="tl">
                    <a:srgbClr val="000000"/>
                  </a:outerShdw>
                </a:effectLst>
              </a:rPr>
              <a:t>Eretz</a:t>
            </a:r>
            <a:r>
              <a:rPr lang="en-GB" sz="2800" b="1" dirty="0">
                <a:solidFill>
                  <a:srgbClr val="00FF00"/>
                </a:solidFill>
                <a:effectLst>
                  <a:outerShdw blurRad="38100" dist="38100" dir="2700000" algn="tl">
                    <a:srgbClr val="000000"/>
                  </a:outerShdw>
                </a:effectLst>
              </a:rPr>
              <a:t>-Israel ….</a:t>
            </a:r>
          </a:p>
        </p:txBody>
      </p:sp>
      <p:pic>
        <p:nvPicPr>
          <p:cNvPr id="353287" name="Picture 7" descr="3310122"/>
          <p:cNvPicPr>
            <a:picLocks noChangeAspect="1" noChangeArrowheads="1"/>
          </p:cNvPicPr>
          <p:nvPr/>
        </p:nvPicPr>
        <p:blipFill>
          <a:blip r:embed="rId2" cstate="print">
            <a:lum bright="12000" contrast="18000"/>
          </a:blip>
          <a:srcRect b="12099"/>
          <a:stretch>
            <a:fillRect/>
          </a:stretch>
        </p:blipFill>
        <p:spPr bwMode="auto">
          <a:xfrm>
            <a:off x="250825" y="1700213"/>
            <a:ext cx="4200525" cy="2952750"/>
          </a:xfrm>
          <a:prstGeom prst="rect">
            <a:avLst/>
          </a:prstGeom>
          <a:noFill/>
          <a:ln w="9525">
            <a:noFill/>
            <a:miter lim="800000"/>
            <a:headEnd/>
            <a:tailEnd/>
          </a:ln>
        </p:spPr>
      </p:pic>
      <p:sp>
        <p:nvSpPr>
          <p:cNvPr id="353288" name="Text Box 8"/>
          <p:cNvSpPr txBox="1">
            <a:spLocks noChangeArrowheads="1"/>
          </p:cNvSpPr>
          <p:nvPr/>
        </p:nvSpPr>
        <p:spPr bwMode="auto">
          <a:xfrm>
            <a:off x="323850" y="5084763"/>
            <a:ext cx="417671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UN General Assembly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circle(in)">
                                      <p:cBhvr>
                                        <p:cTn id="7" dur="2000"/>
                                        <p:tgtEl>
                                          <p:spTgt spid="35328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3288"/>
                                        </p:tgtEl>
                                        <p:attrNameLst>
                                          <p:attrName>style.visibility</p:attrName>
                                        </p:attrNameLst>
                                      </p:cBhvr>
                                      <p:to>
                                        <p:strVal val="visible"/>
                                      </p:to>
                                    </p:set>
                                    <p:anim calcmode="lin" valueType="num">
                                      <p:cBhvr additive="base">
                                        <p:cTn id="12" dur="500" fill="hold"/>
                                        <p:tgtEl>
                                          <p:spTgt spid="353288"/>
                                        </p:tgtEl>
                                        <p:attrNameLst>
                                          <p:attrName>ppt_x</p:attrName>
                                        </p:attrNameLst>
                                      </p:cBhvr>
                                      <p:tavLst>
                                        <p:tav tm="0">
                                          <p:val>
                                            <p:strVal val="#ppt_x"/>
                                          </p:val>
                                        </p:tav>
                                        <p:tav tm="100000">
                                          <p:val>
                                            <p:strVal val="#ppt_x"/>
                                          </p:val>
                                        </p:tav>
                                      </p:tavLst>
                                    </p:anim>
                                    <p:anim calcmode="lin" valueType="num">
                                      <p:cBhvr additive="base">
                                        <p:cTn id="13" dur="500" fill="hold"/>
                                        <p:tgtEl>
                                          <p:spTgt spid="35328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53285"/>
                                        </p:tgtEl>
                                        <p:attrNameLst>
                                          <p:attrName>style.visibility</p:attrName>
                                        </p:attrNameLst>
                                      </p:cBhvr>
                                      <p:to>
                                        <p:strVal val="visible"/>
                                      </p:to>
                                    </p:set>
                                    <p:anim calcmode="discrete" valueType="clr">
                                      <p:cBhvr override="childStyle">
                                        <p:cTn id="18" dur="80"/>
                                        <p:tgtEl>
                                          <p:spTgt spid="35328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53285"/>
                                        </p:tgtEl>
                                        <p:attrNameLst>
                                          <p:attrName>fillcolor</p:attrName>
                                        </p:attrNameLst>
                                      </p:cBhvr>
                                      <p:tavLst>
                                        <p:tav tm="0">
                                          <p:val>
                                            <p:clrVal>
                                              <a:schemeClr val="accent2"/>
                                            </p:clrVal>
                                          </p:val>
                                        </p:tav>
                                        <p:tav tm="50000">
                                          <p:val>
                                            <p:clrVal>
                                              <a:schemeClr val="hlink"/>
                                            </p:clrVal>
                                          </p:val>
                                        </p:tav>
                                      </p:tavLst>
                                    </p:anim>
                                    <p:set>
                                      <p:cBhvr>
                                        <p:cTn id="20" dur="80"/>
                                        <p:tgtEl>
                                          <p:spTgt spid="3532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5" grpId="0"/>
      <p:bldP spid="35328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The Israeli State Born In </a:t>
            </a:r>
            <a:r>
              <a:rPr lang="en-GB" b="1" dirty="0" smtClean="0">
                <a:solidFill>
                  <a:srgbClr val="FFFF00"/>
                </a:solidFill>
              </a:rPr>
              <a:t>Terrorism</a:t>
            </a:r>
            <a:endParaRPr lang="en-GB" dirty="0"/>
          </a:p>
        </p:txBody>
      </p:sp>
      <p:sp>
        <p:nvSpPr>
          <p:cNvPr id="3" name="Slide Number Placeholder 2"/>
          <p:cNvSpPr>
            <a:spLocks noGrp="1"/>
          </p:cNvSpPr>
          <p:nvPr>
            <p:ph type="sldNum" sz="quarter" idx="12"/>
          </p:nvPr>
        </p:nvSpPr>
        <p:spPr/>
        <p:txBody>
          <a:bodyPr/>
          <a:lstStyle/>
          <a:p>
            <a:pPr>
              <a:defRPr/>
            </a:pPr>
            <a:fld id="{DE523607-C10E-49E5-9D3C-DE8ADC652307}" type="slidenum">
              <a:rPr lang="en-GB" smtClean="0"/>
              <a:pPr>
                <a:defRPr/>
              </a:pPr>
              <a:t>135</a:t>
            </a:fld>
            <a:endParaRPr lang="en-GB"/>
          </a:p>
        </p:txBody>
      </p:sp>
      <p:sp>
        <p:nvSpPr>
          <p:cNvPr id="4" name="TextBox 3"/>
          <p:cNvSpPr txBox="1"/>
          <p:nvPr/>
        </p:nvSpPr>
        <p:spPr>
          <a:xfrm>
            <a:off x="4286250" y="1857375"/>
            <a:ext cx="4572000" cy="4400550"/>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rPr>
              <a:t>…. to take such steps as were necessary on their part for the implementation of that resolution.</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This recognition by the United Nations of the right of the Jewish people to establish their State is irrevocable.</a:t>
            </a:r>
            <a:endParaRPr lang="en-GB" sz="2800" dirty="0"/>
          </a:p>
        </p:txBody>
      </p:sp>
      <p:pic>
        <p:nvPicPr>
          <p:cNvPr id="207874" name="Picture 2" descr="http://www.theage.com.au/ffximage/2006/08/06/knPROTEST_wideweb__470x309,0.jpg"/>
          <p:cNvPicPr>
            <a:picLocks noChangeAspect="1" noChangeArrowheads="1"/>
          </p:cNvPicPr>
          <p:nvPr/>
        </p:nvPicPr>
        <p:blipFill>
          <a:blip r:embed="rId2" cstate="print"/>
          <a:srcRect/>
          <a:stretch>
            <a:fillRect/>
          </a:stretch>
        </p:blipFill>
        <p:spPr bwMode="auto">
          <a:xfrm>
            <a:off x="317500" y="2286000"/>
            <a:ext cx="3802063" cy="2500313"/>
          </a:xfrm>
          <a:prstGeom prst="rect">
            <a:avLst/>
          </a:prstGeom>
          <a:noFill/>
          <a:ln w="9525">
            <a:noFill/>
            <a:miter lim="800000"/>
            <a:headEnd/>
            <a:tailEnd/>
          </a:ln>
        </p:spPr>
      </p:pic>
      <p:sp>
        <p:nvSpPr>
          <p:cNvPr id="6" name="TextBox 5"/>
          <p:cNvSpPr txBox="1"/>
          <p:nvPr/>
        </p:nvSpPr>
        <p:spPr>
          <a:xfrm>
            <a:off x="428625" y="5143500"/>
            <a:ext cx="34290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Demonstration against 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circle(in)">
                                      <p:cBhvr>
                                        <p:cTn id="7" dur="2000"/>
                                        <p:tgtEl>
                                          <p:spTgt spid="2078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98B13DF-8D0D-4D5B-AB26-87058F69FBC4}" type="slidenum">
              <a:rPr lang="en-GB"/>
              <a:pPr>
                <a:defRPr/>
              </a:pPr>
              <a:t>136</a:t>
            </a:fld>
            <a:endParaRPr lang="en-GB"/>
          </a:p>
        </p:txBody>
      </p:sp>
      <p:sp>
        <p:nvSpPr>
          <p:cNvPr id="355332" name="Rectangle 4"/>
          <p:cNvSpPr>
            <a:spLocks noGrp="1" noChangeArrowheads="1"/>
          </p:cNvSpPr>
          <p:nvPr>
            <p:ph type="title"/>
          </p:nvPr>
        </p:nvSpPr>
        <p:spPr/>
        <p:txBody>
          <a:bodyPr/>
          <a:lstStyle/>
          <a:p>
            <a:pPr eaLnBrk="1" hangingPunct="1">
              <a:defRPr/>
            </a:pPr>
            <a:r>
              <a:rPr lang="en-GB" sz="4000" b="1" dirty="0" smtClean="0">
                <a:solidFill>
                  <a:srgbClr val="F70118"/>
                </a:solidFill>
              </a:rPr>
              <a:t>The Israeli State Born In </a:t>
            </a:r>
            <a:r>
              <a:rPr lang="en-GB" sz="4000" b="1" dirty="0" smtClean="0">
                <a:solidFill>
                  <a:srgbClr val="FFFF00"/>
                </a:solidFill>
              </a:rPr>
              <a:t>Terrorism</a:t>
            </a:r>
          </a:p>
        </p:txBody>
      </p:sp>
      <p:pic>
        <p:nvPicPr>
          <p:cNvPr id="355334" name="Picture 6" descr="greater_israel"/>
          <p:cNvPicPr>
            <a:picLocks noGrp="1" noChangeAspect="1" noChangeArrowheads="1"/>
          </p:cNvPicPr>
          <p:nvPr>
            <p:ph idx="1"/>
          </p:nvPr>
        </p:nvPicPr>
        <p:blipFill>
          <a:blip r:embed="rId2" cstate="print"/>
          <a:srcRect/>
          <a:stretch>
            <a:fillRect/>
          </a:stretch>
        </p:blipFill>
        <p:spPr>
          <a:xfrm>
            <a:off x="323850" y="1484313"/>
            <a:ext cx="3810000" cy="3057525"/>
          </a:xfrm>
          <a:noFill/>
        </p:spPr>
      </p:pic>
      <p:sp>
        <p:nvSpPr>
          <p:cNvPr id="355336" name="Text Box 8"/>
          <p:cNvSpPr txBox="1">
            <a:spLocks noChangeArrowheads="1"/>
          </p:cNvSpPr>
          <p:nvPr/>
        </p:nvSpPr>
        <p:spPr bwMode="auto">
          <a:xfrm>
            <a:off x="4211638" y="1628775"/>
            <a:ext cx="493236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Notice that the independence statement of the </a:t>
            </a:r>
            <a:r>
              <a:rPr lang="en-GB" sz="2800" b="1" dirty="0">
                <a:solidFill>
                  <a:srgbClr val="F70118"/>
                </a:solidFill>
                <a:effectLst>
                  <a:outerShdw blurRad="38100" dist="38100" dir="2700000" algn="tl">
                    <a:srgbClr val="000000"/>
                  </a:outerShdw>
                </a:effectLst>
              </a:rPr>
              <a:t>UN referred to </a:t>
            </a:r>
            <a:r>
              <a:rPr lang="en-GB" sz="2800" b="1" dirty="0" err="1">
                <a:solidFill>
                  <a:srgbClr val="F70118"/>
                </a:solidFill>
                <a:effectLst>
                  <a:outerShdw blurRad="38100" dist="38100" dir="2700000" algn="tl">
                    <a:srgbClr val="000000"/>
                  </a:outerShdw>
                </a:effectLst>
              </a:rPr>
              <a:t>Eretz</a:t>
            </a:r>
            <a:r>
              <a:rPr lang="en-GB" sz="2800" b="1" dirty="0">
                <a:solidFill>
                  <a:srgbClr val="F70118"/>
                </a:solidFill>
                <a:effectLst>
                  <a:outerShdw blurRad="38100" dist="38100" dir="2700000" algn="tl">
                    <a:srgbClr val="000000"/>
                  </a:outerShdw>
                </a:effectLst>
              </a:rPr>
              <a:t>-Israel</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being given independence i.e. greater Israel as shown on the map. </a:t>
            </a:r>
            <a:r>
              <a:rPr lang="en-GB" sz="2800" b="1" dirty="0">
                <a:solidFill>
                  <a:srgbClr val="00FF00"/>
                </a:solidFill>
                <a:effectLst>
                  <a:outerShdw blurRad="38100" dist="38100" dir="2700000" algn="tl">
                    <a:srgbClr val="000000"/>
                  </a:outerShdw>
                </a:effectLst>
              </a:rPr>
              <a:t>Notice also that the are 11 letters in the name </a:t>
            </a:r>
            <a:r>
              <a:rPr lang="en-GB" sz="2800" b="1" dirty="0" err="1">
                <a:solidFill>
                  <a:srgbClr val="00FF00"/>
                </a:solidFill>
                <a:effectLst>
                  <a:outerShdw blurRad="38100" dist="38100" dir="2700000" algn="tl">
                    <a:srgbClr val="000000"/>
                  </a:outerShdw>
                </a:effectLst>
              </a:rPr>
              <a:t>Eretz</a:t>
            </a:r>
            <a:r>
              <a:rPr lang="en-GB" sz="2800" b="1" dirty="0">
                <a:solidFill>
                  <a:srgbClr val="00FF00"/>
                </a:solidFill>
                <a:effectLst>
                  <a:outerShdw blurRad="38100" dist="38100" dir="2700000" algn="tl">
                    <a:srgbClr val="000000"/>
                  </a:outerShdw>
                </a:effectLst>
              </a:rPr>
              <a:t>-Israel – </a:t>
            </a:r>
            <a:r>
              <a:rPr lang="en-GB" sz="2800" b="1" dirty="0">
                <a:solidFill>
                  <a:srgbClr val="FF0000"/>
                </a:solidFill>
                <a:effectLst>
                  <a:outerShdw blurRad="38100" dist="38100" dir="2700000" algn="tl">
                    <a:srgbClr val="000000"/>
                  </a:outerShdw>
                </a:effectLst>
              </a:rPr>
              <a:t>an Illuminati/Gog number. </a:t>
            </a:r>
          </a:p>
        </p:txBody>
      </p:sp>
      <p:sp>
        <p:nvSpPr>
          <p:cNvPr id="355337" name="Text Box 9"/>
          <p:cNvSpPr txBox="1">
            <a:spLocks noChangeArrowheads="1"/>
          </p:cNvSpPr>
          <p:nvPr/>
        </p:nvSpPr>
        <p:spPr bwMode="auto">
          <a:xfrm>
            <a:off x="323850" y="4941888"/>
            <a:ext cx="3816350"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Israel’s borders according to Gog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5334"/>
                                        </p:tgtEl>
                                        <p:attrNameLst>
                                          <p:attrName>style.visibility</p:attrName>
                                        </p:attrNameLst>
                                      </p:cBhvr>
                                      <p:to>
                                        <p:strVal val="visible"/>
                                      </p:to>
                                    </p:set>
                                    <p:animEffect transition="in" filter="circle(in)">
                                      <p:cBhvr>
                                        <p:cTn id="7" dur="2000"/>
                                        <p:tgtEl>
                                          <p:spTgt spid="3553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5337"/>
                                        </p:tgtEl>
                                        <p:attrNameLst>
                                          <p:attrName>style.visibility</p:attrName>
                                        </p:attrNameLst>
                                      </p:cBhvr>
                                      <p:to>
                                        <p:strVal val="visible"/>
                                      </p:to>
                                    </p:set>
                                    <p:anim calcmode="lin" valueType="num">
                                      <p:cBhvr additive="base">
                                        <p:cTn id="12" dur="500" fill="hold"/>
                                        <p:tgtEl>
                                          <p:spTgt spid="355337"/>
                                        </p:tgtEl>
                                        <p:attrNameLst>
                                          <p:attrName>ppt_x</p:attrName>
                                        </p:attrNameLst>
                                      </p:cBhvr>
                                      <p:tavLst>
                                        <p:tav tm="0">
                                          <p:val>
                                            <p:strVal val="#ppt_x"/>
                                          </p:val>
                                        </p:tav>
                                        <p:tav tm="100000">
                                          <p:val>
                                            <p:strVal val="#ppt_x"/>
                                          </p:val>
                                        </p:tav>
                                      </p:tavLst>
                                    </p:anim>
                                    <p:anim calcmode="lin" valueType="num">
                                      <p:cBhvr additive="base">
                                        <p:cTn id="13" dur="500" fill="hold"/>
                                        <p:tgtEl>
                                          <p:spTgt spid="3553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55336"/>
                                        </p:tgtEl>
                                        <p:attrNameLst>
                                          <p:attrName>style.visibility</p:attrName>
                                        </p:attrNameLst>
                                      </p:cBhvr>
                                      <p:to>
                                        <p:strVal val="visible"/>
                                      </p:to>
                                    </p:set>
                                    <p:anim calcmode="discrete" valueType="clr">
                                      <p:cBhvr override="childStyle">
                                        <p:cTn id="18" dur="80"/>
                                        <p:tgtEl>
                                          <p:spTgt spid="35533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55336"/>
                                        </p:tgtEl>
                                        <p:attrNameLst>
                                          <p:attrName>fillcolor</p:attrName>
                                        </p:attrNameLst>
                                      </p:cBhvr>
                                      <p:tavLst>
                                        <p:tav tm="0">
                                          <p:val>
                                            <p:clrVal>
                                              <a:schemeClr val="accent2"/>
                                            </p:clrVal>
                                          </p:val>
                                        </p:tav>
                                        <p:tav tm="50000">
                                          <p:val>
                                            <p:clrVal>
                                              <a:schemeClr val="hlink"/>
                                            </p:clrVal>
                                          </p:val>
                                        </p:tav>
                                      </p:tavLst>
                                    </p:anim>
                                    <p:set>
                                      <p:cBhvr>
                                        <p:cTn id="20" dur="80"/>
                                        <p:tgtEl>
                                          <p:spTgt spid="3553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6" grpId="0"/>
      <p:bldP spid="35533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0562933-87BB-4BB9-880E-998CF231B62B}" type="slidenum">
              <a:rPr lang="en-GB"/>
              <a:pPr>
                <a:defRPr/>
              </a:pPr>
              <a:t>137</a:t>
            </a:fld>
            <a:endParaRPr lang="en-GB"/>
          </a:p>
        </p:txBody>
      </p:sp>
      <p:sp>
        <p:nvSpPr>
          <p:cNvPr id="59399" name="Rectangle 7"/>
          <p:cNvSpPr>
            <a:spLocks noGrp="1" noChangeArrowheads="1"/>
          </p:cNvSpPr>
          <p:nvPr>
            <p:ph type="title"/>
          </p:nvPr>
        </p:nvSpPr>
        <p:spPr/>
        <p:txBody>
          <a:bodyPr/>
          <a:lstStyle/>
          <a:p>
            <a:pPr eaLnBrk="1" hangingPunct="1">
              <a:defRPr/>
            </a:pPr>
            <a:r>
              <a:rPr lang="en-GB" sz="4000" b="1" smtClean="0">
                <a:solidFill>
                  <a:srgbClr val="F70118"/>
                </a:solidFill>
              </a:rPr>
              <a:t>The Israeli State Born In </a:t>
            </a:r>
            <a:r>
              <a:rPr lang="en-GB" sz="4000" b="1" smtClean="0">
                <a:solidFill>
                  <a:srgbClr val="FFFF00"/>
                </a:solidFill>
              </a:rPr>
              <a:t>Terrorism</a:t>
            </a:r>
          </a:p>
        </p:txBody>
      </p:sp>
      <p:pic>
        <p:nvPicPr>
          <p:cNvPr id="59398" name="Picture 6" descr="begin_shamir"/>
          <p:cNvPicPr>
            <a:picLocks noGrp="1" noChangeAspect="1" noChangeArrowheads="1"/>
          </p:cNvPicPr>
          <p:nvPr>
            <p:ph idx="1"/>
          </p:nvPr>
        </p:nvPicPr>
        <p:blipFill>
          <a:blip r:embed="rId2" cstate="print"/>
          <a:srcRect/>
          <a:stretch>
            <a:fillRect/>
          </a:stretch>
        </p:blipFill>
        <p:spPr>
          <a:xfrm>
            <a:off x="285750" y="1643063"/>
            <a:ext cx="5238750" cy="3500437"/>
          </a:xfrm>
          <a:noFill/>
        </p:spPr>
      </p:pic>
      <p:sp>
        <p:nvSpPr>
          <p:cNvPr id="59401" name="Text Box 9"/>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Begin and </a:t>
            </a:r>
            <a:r>
              <a:rPr lang="en-GB" sz="2800" b="1" dirty="0" err="1">
                <a:solidFill>
                  <a:srgbClr val="00FF00"/>
                </a:solidFill>
                <a:effectLst>
                  <a:outerShdw blurRad="38100" dist="38100" dir="2700000" algn="tl">
                    <a:srgbClr val="000000"/>
                  </a:outerShdw>
                </a:effectLst>
              </a:rPr>
              <a:t>Shamir</a:t>
            </a:r>
            <a:r>
              <a:rPr lang="en-GB" sz="2800" b="1" dirty="0">
                <a:solidFill>
                  <a:srgbClr val="00FF00"/>
                </a:solidFill>
                <a:effectLst>
                  <a:outerShdw blurRad="38100" dist="38100" dir="2700000" algn="tl">
                    <a:srgbClr val="000000"/>
                  </a:outerShdw>
                </a:effectLst>
              </a:rPr>
              <a:t> ... terrorists who became Prime Ministers of the Israeli State</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(The Abomination of Desolation)</a:t>
            </a:r>
            <a:r>
              <a:rPr lang="en-GB" sz="2800" b="1" dirty="0">
                <a:solidFill>
                  <a:srgbClr val="FFFF00"/>
                </a:solidFill>
                <a:effectLst>
                  <a:outerShdw blurRad="38100" dist="38100" dir="2700000" algn="tl">
                    <a:srgbClr val="000000"/>
                  </a:outerShdw>
                </a:effectLst>
              </a:rPr>
              <a:t> and condemned terrorism!</a:t>
            </a:r>
          </a:p>
        </p:txBody>
      </p:sp>
      <p:sp>
        <p:nvSpPr>
          <p:cNvPr id="7" name="TextBox 6"/>
          <p:cNvSpPr txBox="1"/>
          <p:nvPr/>
        </p:nvSpPr>
        <p:spPr>
          <a:xfrm>
            <a:off x="5643563" y="1928813"/>
            <a:ext cx="3214687" cy="267811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Obviously the Israeli state had no intention of complying with Balfour agreement.</a:t>
            </a:r>
            <a:endParaRPr lang="en-GB" sz="2800"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circle(in)">
                                      <p:cBhvr>
                                        <p:cTn id="7" dur="2000"/>
                                        <p:tgtEl>
                                          <p:spTgt spid="593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ppt_x"/>
                                          </p:val>
                                        </p:tav>
                                        <p:tav tm="100000">
                                          <p:val>
                                            <p:strVal val="#ppt_x"/>
                                          </p:val>
                                        </p:tav>
                                      </p:tavLst>
                                    </p:anim>
                                    <p:anim calcmode="lin" valueType="num">
                                      <p:cBhvr additive="base">
                                        <p:cTn id="20" dur="500" fill="hold"/>
                                        <p:tgtEl>
                                          <p:spTgt spid="59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536498B-5F5A-4954-8622-7D9E8AD91912}" type="slidenum">
              <a:rPr lang="en-GB"/>
              <a:pPr>
                <a:defRPr/>
              </a:pPr>
              <a:t>138</a:t>
            </a:fld>
            <a:endParaRPr lang="en-GB"/>
          </a:p>
        </p:txBody>
      </p:sp>
      <p:sp>
        <p:nvSpPr>
          <p:cNvPr id="76806" name="Rectangle 6"/>
          <p:cNvSpPr>
            <a:spLocks noGrp="1" noChangeArrowheads="1"/>
          </p:cNvSpPr>
          <p:nvPr>
            <p:ph type="title"/>
          </p:nvPr>
        </p:nvSpPr>
        <p:spPr/>
        <p:txBody>
          <a:bodyPr/>
          <a:lstStyle/>
          <a:p>
            <a:pPr eaLnBrk="1" hangingPunct="1">
              <a:defRPr/>
            </a:pPr>
            <a:r>
              <a:rPr lang="en-GB" sz="4000" b="1" smtClean="0">
                <a:solidFill>
                  <a:srgbClr val="F70118"/>
                </a:solidFill>
              </a:rPr>
              <a:t>The Israeli State Born In </a:t>
            </a:r>
            <a:r>
              <a:rPr lang="en-GB" sz="4000" b="1" smtClean="0">
                <a:solidFill>
                  <a:srgbClr val="FFFF00"/>
                </a:solidFill>
              </a:rPr>
              <a:t>Terrorism</a:t>
            </a:r>
          </a:p>
        </p:txBody>
      </p:sp>
      <p:pic>
        <p:nvPicPr>
          <p:cNvPr id="76805" name="Picture 5" descr="meir"/>
          <p:cNvPicPr>
            <a:picLocks noGrp="1" noChangeAspect="1" noChangeArrowheads="1"/>
          </p:cNvPicPr>
          <p:nvPr>
            <p:ph idx="1"/>
          </p:nvPr>
        </p:nvPicPr>
        <p:blipFill>
          <a:blip r:embed="rId2" cstate="print">
            <a:duotone>
              <a:prstClr val="black"/>
              <a:schemeClr val="accent2">
                <a:tint val="45000"/>
                <a:satMod val="400000"/>
              </a:schemeClr>
            </a:duotone>
          </a:blip>
          <a:srcRect/>
          <a:stretch>
            <a:fillRect/>
          </a:stretch>
        </p:blipFill>
        <p:spPr>
          <a:xfrm>
            <a:off x="539750" y="1773238"/>
            <a:ext cx="3414713" cy="4176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6808" name="Text Box 8"/>
          <p:cNvSpPr txBox="1">
            <a:spLocks noChangeArrowheads="1"/>
          </p:cNvSpPr>
          <p:nvPr/>
        </p:nvSpPr>
        <p:spPr bwMode="auto">
          <a:xfrm>
            <a:off x="4284663" y="1844675"/>
            <a:ext cx="460851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As Golda </a:t>
            </a:r>
            <a:r>
              <a:rPr lang="en-GB" sz="2800" b="1" dirty="0" err="1">
                <a:solidFill>
                  <a:schemeClr val="hlink"/>
                </a:solidFill>
                <a:effectLst>
                  <a:outerShdw blurRad="38100" dist="38100" dir="2700000" algn="tl">
                    <a:srgbClr val="000000"/>
                  </a:outerShdw>
                </a:effectLst>
              </a:rPr>
              <a:t>Meir</a:t>
            </a:r>
            <a:r>
              <a:rPr lang="en-GB" sz="2800" b="1" dirty="0">
                <a:solidFill>
                  <a:schemeClr val="hlink"/>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another Israeli Prime Minister, said in </a:t>
            </a:r>
            <a:r>
              <a:rPr lang="en-GB" sz="2800" b="1" i="1" dirty="0">
                <a:solidFill>
                  <a:srgbClr val="FFC000"/>
                </a:solidFill>
                <a:effectLst>
                  <a:outerShdw blurRad="38100" dist="38100" dir="2700000" algn="tl">
                    <a:srgbClr val="000000"/>
                  </a:outerShdw>
                </a:effectLst>
              </a:rPr>
              <a:t>Le </a:t>
            </a:r>
            <a:r>
              <a:rPr lang="en-GB" sz="2800" b="1" i="1" dirty="0" err="1">
                <a:solidFill>
                  <a:srgbClr val="FFC000"/>
                </a:solidFill>
                <a:effectLst>
                  <a:outerShdw blurRad="38100" dist="38100" dir="2700000" algn="tl">
                    <a:srgbClr val="000000"/>
                  </a:outerShdw>
                </a:effectLst>
              </a:rPr>
              <a:t>Monde</a:t>
            </a:r>
            <a:r>
              <a:rPr lang="en-GB" sz="2800" b="1" dirty="0">
                <a:solidFill>
                  <a:srgbClr val="FFC000"/>
                </a:solidFill>
                <a:effectLst>
                  <a:outerShdw blurRad="38100" dist="38100" dir="2700000" algn="tl">
                    <a:srgbClr val="000000"/>
                  </a:outerShdw>
                </a:effectLst>
              </a:rPr>
              <a:t> in 1971: </a:t>
            </a:r>
            <a:r>
              <a:rPr lang="en-GB" sz="2800" b="1" dirty="0">
                <a:solidFill>
                  <a:srgbClr val="FF00FF"/>
                </a:solidFill>
                <a:effectLst>
                  <a:outerShdw blurRad="38100" dist="38100" dir="2700000" algn="tl">
                    <a:srgbClr val="000000"/>
                  </a:outerShdw>
                </a:effectLst>
              </a:rPr>
              <a:t>'This country exists as the fulfilment of a promise made by God Himself.</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It would be ridiculous to ask it to account for its legitimacy.' </a:t>
            </a:r>
          </a:p>
        </p:txBody>
      </p:sp>
      <p:sp>
        <p:nvSpPr>
          <p:cNvPr id="76809" name="Text Box 9"/>
          <p:cNvSpPr txBox="1">
            <a:spLocks noChangeArrowheads="1"/>
          </p:cNvSpPr>
          <p:nvPr/>
        </p:nvSpPr>
        <p:spPr bwMode="auto">
          <a:xfrm>
            <a:off x="250825" y="6237288"/>
            <a:ext cx="39608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Golda Meir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animEffect transition="in" filter="circle(in)">
                                      <p:cBhvr>
                                        <p:cTn id="7" dur="2000"/>
                                        <p:tgtEl>
                                          <p:spTgt spid="768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6809"/>
                                        </p:tgtEl>
                                        <p:attrNameLst>
                                          <p:attrName>style.visibility</p:attrName>
                                        </p:attrNameLst>
                                      </p:cBhvr>
                                      <p:to>
                                        <p:strVal val="visible"/>
                                      </p:to>
                                    </p:set>
                                    <p:anim calcmode="lin" valueType="num">
                                      <p:cBhvr additive="base">
                                        <p:cTn id="12" dur="500" fill="hold"/>
                                        <p:tgtEl>
                                          <p:spTgt spid="76809"/>
                                        </p:tgtEl>
                                        <p:attrNameLst>
                                          <p:attrName>ppt_x</p:attrName>
                                        </p:attrNameLst>
                                      </p:cBhvr>
                                      <p:tavLst>
                                        <p:tav tm="0">
                                          <p:val>
                                            <p:strVal val="#ppt_x"/>
                                          </p:val>
                                        </p:tav>
                                        <p:tav tm="100000">
                                          <p:val>
                                            <p:strVal val="#ppt_x"/>
                                          </p:val>
                                        </p:tav>
                                      </p:tavLst>
                                    </p:anim>
                                    <p:anim calcmode="lin" valueType="num">
                                      <p:cBhvr additive="base">
                                        <p:cTn id="13" dur="500" fill="hold"/>
                                        <p:tgtEl>
                                          <p:spTgt spid="7680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6808"/>
                                        </p:tgtEl>
                                        <p:attrNameLst>
                                          <p:attrName>style.visibility</p:attrName>
                                        </p:attrNameLst>
                                      </p:cBhvr>
                                      <p:to>
                                        <p:strVal val="visible"/>
                                      </p:to>
                                    </p:set>
                                    <p:anim calcmode="discrete" valueType="clr">
                                      <p:cBhvr override="childStyle">
                                        <p:cTn id="18" dur="80"/>
                                        <p:tgtEl>
                                          <p:spTgt spid="7680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6808"/>
                                        </p:tgtEl>
                                        <p:attrNameLst>
                                          <p:attrName>fillcolor</p:attrName>
                                        </p:attrNameLst>
                                      </p:cBhvr>
                                      <p:tavLst>
                                        <p:tav tm="0">
                                          <p:val>
                                            <p:clrVal>
                                              <a:schemeClr val="accent2"/>
                                            </p:clrVal>
                                          </p:val>
                                        </p:tav>
                                        <p:tav tm="50000">
                                          <p:val>
                                            <p:clrVal>
                                              <a:schemeClr val="hlink"/>
                                            </p:clrVal>
                                          </p:val>
                                        </p:tav>
                                      </p:tavLst>
                                    </p:anim>
                                    <p:set>
                                      <p:cBhvr>
                                        <p:cTn id="20" dur="80"/>
                                        <p:tgtEl>
                                          <p:spTgt spid="768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8" grpId="0"/>
      <p:bldP spid="7680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6CF9BBE-1779-48BA-91CA-40949B973060}" type="slidenum">
              <a:rPr lang="en-GB"/>
              <a:pPr>
                <a:defRPr/>
              </a:pPr>
              <a:t>139</a:t>
            </a:fld>
            <a:endParaRPr lang="en-GB"/>
          </a:p>
        </p:txBody>
      </p:sp>
      <p:sp>
        <p:nvSpPr>
          <p:cNvPr id="68615" name="Rectangle 7"/>
          <p:cNvSpPr>
            <a:spLocks noGrp="1" noChangeArrowheads="1"/>
          </p:cNvSpPr>
          <p:nvPr>
            <p:ph type="title"/>
          </p:nvPr>
        </p:nvSpPr>
        <p:spPr/>
        <p:txBody>
          <a:bodyPr/>
          <a:lstStyle/>
          <a:p>
            <a:pPr eaLnBrk="1" hangingPunct="1">
              <a:defRPr/>
            </a:pPr>
            <a:r>
              <a:rPr lang="en-GB" sz="4000" b="1" smtClean="0">
                <a:solidFill>
                  <a:srgbClr val="F70118"/>
                </a:solidFill>
              </a:rPr>
              <a:t>The Israeli State Born In </a:t>
            </a:r>
            <a:r>
              <a:rPr lang="en-GB" sz="4000" b="1" smtClean="0">
                <a:solidFill>
                  <a:srgbClr val="FFFF00"/>
                </a:solidFill>
              </a:rPr>
              <a:t>Terrorism</a:t>
            </a:r>
          </a:p>
        </p:txBody>
      </p:sp>
      <p:pic>
        <p:nvPicPr>
          <p:cNvPr id="68614" name="Picture 6" descr="kissinger_golder"/>
          <p:cNvPicPr>
            <a:picLocks noGrp="1" noChangeAspect="1" noChangeArrowheads="1"/>
          </p:cNvPicPr>
          <p:nvPr>
            <p:ph idx="1"/>
          </p:nvPr>
        </p:nvPicPr>
        <p:blipFill>
          <a:blip r:embed="rId3" cstate="print"/>
          <a:srcRect l="1872" t="3125" r="3278" b="6337"/>
          <a:stretch>
            <a:fillRect/>
          </a:stretch>
        </p:blipFill>
        <p:spPr>
          <a:xfrm>
            <a:off x="285750" y="2000250"/>
            <a:ext cx="4683125" cy="3214688"/>
          </a:xfrm>
          <a:noFill/>
        </p:spPr>
      </p:pic>
      <p:sp>
        <p:nvSpPr>
          <p:cNvPr id="68617" name="Text Box 9"/>
          <p:cNvSpPr txBox="1">
            <a:spLocks noChangeArrowheads="1"/>
          </p:cNvSpPr>
          <p:nvPr/>
        </p:nvSpPr>
        <p:spPr bwMode="auto">
          <a:xfrm>
            <a:off x="5286375" y="1500188"/>
            <a:ext cx="3857625" cy="4400550"/>
          </a:xfrm>
          <a:prstGeom prst="rect">
            <a:avLst/>
          </a:prstGeom>
          <a:noFill/>
          <a:ln w="9525">
            <a:noFill/>
            <a:miter lim="800000"/>
            <a:headEnd/>
            <a:tailEnd/>
          </a:ln>
        </p:spPr>
        <p:txBody>
          <a:bodyPr>
            <a:spAutoFit/>
          </a:bodyPr>
          <a:lstStyle/>
          <a:p>
            <a:pPr>
              <a:spcBef>
                <a:spcPct val="50000"/>
              </a:spcBef>
              <a:defRPr/>
            </a:pPr>
            <a:r>
              <a:rPr lang="en-GB" sz="2800" b="1" dirty="0">
                <a:solidFill>
                  <a:srgbClr val="FF00FF"/>
                </a:solidFill>
                <a:effectLst>
                  <a:outerShdw blurRad="38100" dist="38100" dir="2700000" algn="tl">
                    <a:srgbClr val="000000">
                      <a:alpha val="43137"/>
                    </a:srgbClr>
                  </a:outerShdw>
                </a:effectLst>
                <a:latin typeface="+mn-lt"/>
              </a:rPr>
              <a:t>Left: </a:t>
            </a:r>
            <a:r>
              <a:rPr lang="en-GB" sz="2800" b="1" dirty="0">
                <a:solidFill>
                  <a:srgbClr val="F70118"/>
                </a:solidFill>
                <a:effectLst>
                  <a:outerShdw blurRad="38100" dist="38100" dir="2700000" algn="tl">
                    <a:srgbClr val="000000">
                      <a:alpha val="43137"/>
                    </a:srgbClr>
                  </a:outerShdw>
                </a:effectLst>
                <a:latin typeface="+mn-lt"/>
              </a:rPr>
              <a:t>Retired KGB agent Kissinger in the guise of USA Secretary of State with Golda </a:t>
            </a:r>
            <a:r>
              <a:rPr lang="en-GB" sz="2800" b="1" dirty="0" err="1">
                <a:solidFill>
                  <a:srgbClr val="F70118"/>
                </a:solidFill>
                <a:effectLst>
                  <a:outerShdw blurRad="38100" dist="38100" dir="2700000" algn="tl">
                    <a:srgbClr val="000000">
                      <a:alpha val="43137"/>
                    </a:srgbClr>
                  </a:outerShdw>
                </a:effectLst>
                <a:latin typeface="+mn-lt"/>
              </a:rPr>
              <a:t>Meir</a:t>
            </a:r>
            <a:r>
              <a:rPr lang="en-GB" sz="2800" b="1" dirty="0">
                <a:solidFill>
                  <a:srgbClr val="F70118"/>
                </a:solidFill>
                <a:effectLst>
                  <a:outerShdw blurRad="38100" dist="38100" dir="2700000" algn="tl">
                    <a:srgbClr val="000000">
                      <a:alpha val="43137"/>
                    </a:srgbClr>
                  </a:outerShdw>
                </a:effectLst>
                <a:latin typeface="+mn-lt"/>
              </a:rPr>
              <a:t>,</a:t>
            </a:r>
            <a:r>
              <a:rPr lang="en-GB" sz="2800" b="1" dirty="0">
                <a:solidFill>
                  <a:schemeClr val="bg2"/>
                </a:solidFill>
                <a:effectLst>
                  <a:outerShdw blurRad="38100" dist="38100" dir="2700000" algn="tl">
                    <a:srgbClr val="000000">
                      <a:alpha val="43137"/>
                    </a:srgbClr>
                  </a:outerShdw>
                </a:effectLst>
                <a:latin typeface="+mn-lt"/>
              </a:rPr>
              <a:t> </a:t>
            </a:r>
            <a:r>
              <a:rPr lang="en-GB" sz="2800" b="1" dirty="0">
                <a:solidFill>
                  <a:srgbClr val="00FF00"/>
                </a:solidFill>
                <a:effectLst>
                  <a:outerShdw blurRad="38100" dist="38100" dir="2700000" algn="tl">
                    <a:srgbClr val="000000">
                      <a:alpha val="43137"/>
                    </a:srgbClr>
                  </a:outerShdw>
                </a:effectLst>
                <a:latin typeface="+mn-lt"/>
              </a:rPr>
              <a:t>no doubt being thanked for his work in making available the resources of the USA to the Israeli State</a:t>
            </a:r>
            <a:r>
              <a:rPr lang="en-GB" sz="2800" b="1" dirty="0">
                <a:solidFill>
                  <a:srgbClr val="00FF00"/>
                </a:solidFill>
                <a:latin typeface="Verdan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circle(in)">
                                      <p:cBhvr>
                                        <p:cTn id="7" dur="2000"/>
                                        <p:tgtEl>
                                          <p:spTgt spid="686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8617"/>
                                        </p:tgtEl>
                                        <p:attrNameLst>
                                          <p:attrName>style.visibility</p:attrName>
                                        </p:attrNameLst>
                                      </p:cBhvr>
                                      <p:to>
                                        <p:strVal val="visible"/>
                                      </p:to>
                                    </p:set>
                                    <p:anim calcmode="lin" valueType="num">
                                      <p:cBhvr additive="base">
                                        <p:cTn id="12" dur="500" fill="hold"/>
                                        <p:tgtEl>
                                          <p:spTgt spid="68617"/>
                                        </p:tgtEl>
                                        <p:attrNameLst>
                                          <p:attrName>ppt_x</p:attrName>
                                        </p:attrNameLst>
                                      </p:cBhvr>
                                      <p:tavLst>
                                        <p:tav tm="0">
                                          <p:val>
                                            <p:strVal val="#ppt_x"/>
                                          </p:val>
                                        </p:tav>
                                        <p:tav tm="100000">
                                          <p:val>
                                            <p:strVal val="#ppt_x"/>
                                          </p:val>
                                        </p:tav>
                                      </p:tavLst>
                                    </p:anim>
                                    <p:anim calcmode="lin" valueType="num">
                                      <p:cBhvr additive="base">
                                        <p:cTn id="13" dur="500" fill="hold"/>
                                        <p:tgtEl>
                                          <p:spTgt spid="686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True Israel Trodden Down By</a:t>
            </a:r>
            <a:r>
              <a:rPr lang="en-GB" b="1" dirty="0" smtClean="0">
                <a:solidFill>
                  <a:srgbClr val="F70118"/>
                </a:solidFill>
              </a:rPr>
              <a:t> The Beast System</a:t>
            </a:r>
            <a:endParaRPr lang="en-GB" dirty="0"/>
          </a:p>
        </p:txBody>
      </p:sp>
      <p:sp>
        <p:nvSpPr>
          <p:cNvPr id="4" name="Slide Number Placeholder 3"/>
          <p:cNvSpPr>
            <a:spLocks noGrp="1"/>
          </p:cNvSpPr>
          <p:nvPr>
            <p:ph type="sldNum" sz="quarter" idx="12"/>
          </p:nvPr>
        </p:nvSpPr>
        <p:spPr/>
        <p:txBody>
          <a:bodyPr/>
          <a:lstStyle/>
          <a:p>
            <a:pPr>
              <a:defRPr/>
            </a:pPr>
            <a:fld id="{EA13C11E-239A-4F5D-B20D-6597DB9150DC}" type="slidenum">
              <a:rPr lang="en-GB" smtClean="0"/>
              <a:pPr>
                <a:defRPr/>
              </a:pPr>
              <a:t>14</a:t>
            </a:fld>
            <a:endParaRPr lang="en-GB"/>
          </a:p>
        </p:txBody>
      </p:sp>
      <p:sp>
        <p:nvSpPr>
          <p:cNvPr id="6" name="TextBox 5"/>
          <p:cNvSpPr txBox="1"/>
          <p:nvPr/>
        </p:nvSpPr>
        <p:spPr>
          <a:xfrm>
            <a:off x="4071938" y="1857375"/>
            <a:ext cx="4714875" cy="430847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00FFCC"/>
                </a:solidFill>
                <a:effectLst>
                  <a:outerShdw blurRad="38100" dist="38100" dir="2700000" algn="tl">
                    <a:srgbClr val="000000"/>
                  </a:outerShdw>
                </a:effectLst>
              </a:rPr>
              <a:t>The taking of Old Jerusalem by true Israel,</a:t>
            </a:r>
            <a:r>
              <a:rPr lang="en-GB" sz="3200" b="1" dirty="0">
                <a:solidFill>
                  <a:srgbClr val="FF00FF"/>
                </a:solidFill>
                <a:effectLst>
                  <a:outerShdw blurRad="38100" dist="38100" dir="2700000" algn="tl">
                    <a:srgbClr val="000000"/>
                  </a:outerShdw>
                </a:effectLst>
              </a:rPr>
              <a:t> </a:t>
            </a:r>
            <a:r>
              <a:rPr lang="en-GB" sz="3200" b="1" dirty="0">
                <a:solidFill>
                  <a:srgbClr val="FFC000"/>
                </a:solidFill>
                <a:effectLst>
                  <a:outerShdw blurRad="38100" dist="38100" dir="2700000" algn="tl">
                    <a:srgbClr val="000000"/>
                  </a:outerShdw>
                </a:effectLst>
              </a:rPr>
              <a:t>in the person of General </a:t>
            </a:r>
            <a:r>
              <a:rPr lang="en-GB" sz="3200" b="1" dirty="0" err="1">
                <a:solidFill>
                  <a:srgbClr val="FFC000"/>
                </a:solidFill>
                <a:effectLst>
                  <a:outerShdw blurRad="38100" dist="38100" dir="2700000" algn="tl">
                    <a:srgbClr val="000000"/>
                  </a:outerShdw>
                </a:effectLst>
              </a:rPr>
              <a:t>Allenby</a:t>
            </a:r>
            <a:r>
              <a:rPr lang="en-GB" sz="3200" b="1" dirty="0">
                <a:solidFill>
                  <a:srgbClr val="FFC000"/>
                </a:solidFill>
                <a:effectLst>
                  <a:outerShdw blurRad="38100" dist="38100" dir="2700000" algn="tl">
                    <a:srgbClr val="000000"/>
                  </a:outerShdw>
                </a:effectLst>
              </a:rPr>
              <a:t>,</a:t>
            </a:r>
            <a:r>
              <a:rPr lang="en-GB" sz="3200" b="1" dirty="0">
                <a:solidFill>
                  <a:srgbClr val="FF00FF"/>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was the prophetic gong that the time had come for scattering the power of the holy people.</a:t>
            </a:r>
          </a:p>
          <a:p>
            <a:pPr>
              <a:defRPr/>
            </a:pPr>
            <a:endParaRPr lang="en-GB" dirty="0">
              <a:solidFill>
                <a:srgbClr val="00FF00"/>
              </a:solidFill>
            </a:endParaRPr>
          </a:p>
        </p:txBody>
      </p:sp>
      <p:pic>
        <p:nvPicPr>
          <p:cNvPr id="160770" name="Picture 2" descr="http://1.bp.blogspot.com/_473nrD5vEv8/ScN5PCrrl_I/AAAAAAAABcE/Eip4ZnQR9ag/s400/general-allenby-jerusalem.jpg"/>
          <p:cNvPicPr>
            <a:picLocks noChangeAspect="1" noChangeArrowheads="1"/>
          </p:cNvPicPr>
          <p:nvPr/>
        </p:nvPicPr>
        <p:blipFill>
          <a:blip r:embed="rId3" cstate="print">
            <a:lum bright="10000" contrast="20000"/>
          </a:blip>
          <a:srcRect/>
          <a:stretch>
            <a:fillRect/>
          </a:stretch>
        </p:blipFill>
        <p:spPr bwMode="auto">
          <a:xfrm>
            <a:off x="457200" y="1557772"/>
            <a:ext cx="3129648" cy="43924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142875" y="6153944"/>
            <a:ext cx="3714750" cy="646112"/>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GB" sz="3600" b="1" dirty="0">
                <a:solidFill>
                  <a:srgbClr val="FFFF00"/>
                </a:solidFill>
                <a:effectLst>
                  <a:outerShdw blurRad="38100" dist="38100" dir="2700000" algn="tl">
                    <a:srgbClr val="000000">
                      <a:alpha val="43137"/>
                    </a:srgbClr>
                  </a:outerShdw>
                </a:effectLst>
              </a:rPr>
              <a:t>General </a:t>
            </a:r>
            <a:r>
              <a:rPr lang="en-GB" sz="3600" b="1" dirty="0" err="1">
                <a:solidFill>
                  <a:srgbClr val="FFFF00"/>
                </a:solidFill>
                <a:effectLst>
                  <a:outerShdw blurRad="38100" dist="38100" dir="2700000" algn="tl">
                    <a:srgbClr val="000000">
                      <a:alpha val="43137"/>
                    </a:srgbClr>
                  </a:outerShdw>
                </a:effectLst>
              </a:rPr>
              <a:t>Allenby</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animEffect transition="in" filter="circle(in)">
                                      <p:cBhvr>
                                        <p:cTn id="7" dur="2000"/>
                                        <p:tgtEl>
                                          <p:spTgt spid="1607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5BDC4B4-A466-44C9-A55E-ECFAA9426419}" type="slidenum">
              <a:rPr lang="en-GB"/>
              <a:pPr>
                <a:defRPr/>
              </a:pPr>
              <a:t>140</a:t>
            </a:fld>
            <a:endParaRPr lang="en-GB"/>
          </a:p>
        </p:txBody>
      </p:sp>
      <p:sp>
        <p:nvSpPr>
          <p:cNvPr id="79878" name="Rectangle 6"/>
          <p:cNvSpPr>
            <a:spLocks noGrp="1" noChangeArrowheads="1"/>
          </p:cNvSpPr>
          <p:nvPr>
            <p:ph type="title"/>
          </p:nvPr>
        </p:nvSpPr>
        <p:spPr/>
        <p:txBody>
          <a:bodyPr/>
          <a:lstStyle/>
          <a:p>
            <a:pPr eaLnBrk="1" hangingPunct="1">
              <a:defRPr/>
            </a:pPr>
            <a:r>
              <a:rPr lang="en-GB" sz="4000" b="1" smtClean="0">
                <a:solidFill>
                  <a:srgbClr val="F70118"/>
                </a:solidFill>
              </a:rPr>
              <a:t>The Israeli State Born In </a:t>
            </a:r>
            <a:r>
              <a:rPr lang="en-GB" sz="4000" b="1" smtClean="0">
                <a:solidFill>
                  <a:srgbClr val="FFFF00"/>
                </a:solidFill>
              </a:rPr>
              <a:t>Terrorism</a:t>
            </a:r>
          </a:p>
        </p:txBody>
      </p:sp>
      <p:pic>
        <p:nvPicPr>
          <p:cNvPr id="79877" name="Picture 5" descr="gurion"/>
          <p:cNvPicPr>
            <a:picLocks noGrp="1" noChangeAspect="1" noChangeArrowheads="1"/>
          </p:cNvPicPr>
          <p:nvPr>
            <p:ph idx="1"/>
          </p:nvPr>
        </p:nvPicPr>
        <p:blipFill>
          <a:blip r:embed="rId2" cstate="print"/>
          <a:srcRect/>
          <a:stretch>
            <a:fillRect/>
          </a:stretch>
        </p:blipFill>
        <p:spPr>
          <a:xfrm>
            <a:off x="428625" y="1643063"/>
            <a:ext cx="3081338" cy="3910012"/>
          </a:xfrm>
          <a:noFill/>
        </p:spPr>
      </p:pic>
      <p:sp>
        <p:nvSpPr>
          <p:cNvPr id="79880" name="Text Box 8"/>
          <p:cNvSpPr txBox="1">
            <a:spLocks noChangeArrowheads="1"/>
          </p:cNvSpPr>
          <p:nvPr/>
        </p:nvSpPr>
        <p:spPr bwMode="auto">
          <a:xfrm>
            <a:off x="4000500" y="1571625"/>
            <a:ext cx="51435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a:t>
            </a:r>
            <a:r>
              <a:rPr lang="en-GB" sz="2800" b="1" dirty="0">
                <a:solidFill>
                  <a:srgbClr val="F70118"/>
                </a:solidFill>
                <a:effectLst>
                  <a:outerShdw blurRad="38100" dist="38100" dir="2700000" algn="tl">
                    <a:srgbClr val="000000"/>
                  </a:outerShdw>
                </a:effectLst>
              </a:rPr>
              <a:t>'Jewish homeland'</a:t>
            </a:r>
            <a:r>
              <a:rPr lang="en-GB" sz="2800" b="1" dirty="0">
                <a:solidFill>
                  <a:schemeClr val="hlink"/>
                </a:solidFill>
                <a:effectLst>
                  <a:outerShdw blurRad="38100" dist="38100" dir="2700000" algn="tl">
                    <a:srgbClr val="000000"/>
                  </a:outerShdw>
                </a:effectLst>
              </a:rPr>
              <a:t> was from the start a </a:t>
            </a:r>
            <a:r>
              <a:rPr lang="en-GB" sz="2800" b="1" dirty="0">
                <a:solidFill>
                  <a:srgbClr val="F70118"/>
                </a:solidFill>
                <a:effectLst>
                  <a:outerShdw blurRad="38100" dist="38100" dir="2700000" algn="tl">
                    <a:srgbClr val="000000"/>
                  </a:outerShdw>
                </a:effectLst>
              </a:rPr>
              <a:t>Rothschild fiefdom</a:t>
            </a:r>
            <a:r>
              <a:rPr lang="en-GB" sz="2800" b="1" dirty="0">
                <a:solidFill>
                  <a:schemeClr val="hlink"/>
                </a:solidFill>
                <a:effectLst>
                  <a:outerShdw blurRad="38100" dist="38100" dir="2700000" algn="tl">
                    <a:srgbClr val="000000"/>
                  </a:outerShdw>
                </a:effectLst>
              </a:rPr>
              <a:t> orchestrated through a </a:t>
            </a:r>
            <a:r>
              <a:rPr lang="en-GB" sz="2800" b="1" dirty="0">
                <a:solidFill>
                  <a:srgbClr val="F70118"/>
                </a:solidFill>
                <a:effectLst>
                  <a:outerShdw blurRad="38100" dist="38100" dir="2700000" algn="tl">
                    <a:srgbClr val="000000"/>
                  </a:outerShdw>
                </a:effectLst>
              </a:rPr>
              <a:t>global secret society network</a:t>
            </a:r>
            <a:r>
              <a:rPr lang="en-GB" sz="2800" b="1" dirty="0">
                <a:solidFill>
                  <a:schemeClr val="hlink"/>
                </a:solidFill>
                <a:effectLst>
                  <a:outerShdw blurRad="38100" dist="38100" dir="2700000" algn="tl">
                    <a:srgbClr val="000000"/>
                  </a:outerShdw>
                </a:effectLst>
              </a:rPr>
              <a:t> of interbreeding families known as the </a:t>
            </a:r>
            <a:r>
              <a:rPr lang="en-GB" sz="2800" b="1" dirty="0">
                <a:solidFill>
                  <a:srgbClr val="F70118"/>
                </a:solidFill>
                <a:effectLst>
                  <a:outerShdw blurRad="38100" dist="38100" dir="2700000" algn="tl">
                    <a:srgbClr val="000000"/>
                  </a:outerShdw>
                </a:effectLst>
              </a:rPr>
              <a:t>Illuminati.</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goal of these families is domination of the planet through a world government dictatorship, a world army. </a:t>
            </a:r>
          </a:p>
        </p:txBody>
      </p:sp>
      <p:sp>
        <p:nvSpPr>
          <p:cNvPr id="79881" name="Text Box 9"/>
          <p:cNvSpPr txBox="1">
            <a:spLocks noChangeArrowheads="1"/>
          </p:cNvSpPr>
          <p:nvPr/>
        </p:nvSpPr>
        <p:spPr bwMode="auto">
          <a:xfrm>
            <a:off x="357188" y="5657850"/>
            <a:ext cx="3286125"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David       Ben-Gurion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circle(in)">
                                      <p:cBhvr>
                                        <p:cTn id="7" dur="2000"/>
                                        <p:tgtEl>
                                          <p:spTgt spid="798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9881"/>
                                        </p:tgtEl>
                                        <p:attrNameLst>
                                          <p:attrName>style.visibility</p:attrName>
                                        </p:attrNameLst>
                                      </p:cBhvr>
                                      <p:to>
                                        <p:strVal val="visible"/>
                                      </p:to>
                                    </p:set>
                                    <p:anim calcmode="lin" valueType="num">
                                      <p:cBhvr additive="base">
                                        <p:cTn id="12" dur="500" fill="hold"/>
                                        <p:tgtEl>
                                          <p:spTgt spid="79881"/>
                                        </p:tgtEl>
                                        <p:attrNameLst>
                                          <p:attrName>ppt_x</p:attrName>
                                        </p:attrNameLst>
                                      </p:cBhvr>
                                      <p:tavLst>
                                        <p:tav tm="0">
                                          <p:val>
                                            <p:strVal val="#ppt_x"/>
                                          </p:val>
                                        </p:tav>
                                        <p:tav tm="100000">
                                          <p:val>
                                            <p:strVal val="#ppt_x"/>
                                          </p:val>
                                        </p:tav>
                                      </p:tavLst>
                                    </p:anim>
                                    <p:anim calcmode="lin" valueType="num">
                                      <p:cBhvr additive="base">
                                        <p:cTn id="13" dur="500" fill="hold"/>
                                        <p:tgtEl>
                                          <p:spTgt spid="7988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9880"/>
                                        </p:tgtEl>
                                        <p:attrNameLst>
                                          <p:attrName>style.visibility</p:attrName>
                                        </p:attrNameLst>
                                      </p:cBhvr>
                                      <p:to>
                                        <p:strVal val="visible"/>
                                      </p:to>
                                    </p:set>
                                    <p:anim calcmode="discrete" valueType="clr">
                                      <p:cBhvr override="childStyle">
                                        <p:cTn id="18" dur="80"/>
                                        <p:tgtEl>
                                          <p:spTgt spid="7988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9880"/>
                                        </p:tgtEl>
                                        <p:attrNameLst>
                                          <p:attrName>fillcolor</p:attrName>
                                        </p:attrNameLst>
                                      </p:cBhvr>
                                      <p:tavLst>
                                        <p:tav tm="0">
                                          <p:val>
                                            <p:clrVal>
                                              <a:schemeClr val="accent2"/>
                                            </p:clrVal>
                                          </p:val>
                                        </p:tav>
                                        <p:tav tm="50000">
                                          <p:val>
                                            <p:clrVal>
                                              <a:schemeClr val="hlink"/>
                                            </p:clrVal>
                                          </p:val>
                                        </p:tav>
                                      </p:tavLst>
                                    </p:anim>
                                    <p:set>
                                      <p:cBhvr>
                                        <p:cTn id="20" dur="80"/>
                                        <p:tgtEl>
                                          <p:spTgt spid="798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p:bldP spid="7988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09E33DD4-4257-4542-BF37-4BA3627FF438}" type="slidenum">
              <a:rPr lang="en-GB"/>
              <a:pPr>
                <a:defRPr/>
              </a:pPr>
              <a:t>141</a:t>
            </a:fld>
            <a:endParaRPr lang="en-GB"/>
          </a:p>
        </p:txBody>
      </p:sp>
      <p:sp>
        <p:nvSpPr>
          <p:cNvPr id="332804" name="Rectangle 4"/>
          <p:cNvSpPr>
            <a:spLocks noGrp="1" noChangeArrowheads="1"/>
          </p:cNvSpPr>
          <p:nvPr>
            <p:ph type="title"/>
          </p:nvPr>
        </p:nvSpPr>
        <p:spPr/>
        <p:txBody>
          <a:bodyPr/>
          <a:lstStyle/>
          <a:p>
            <a:pPr eaLnBrk="1" hangingPunct="1">
              <a:defRPr/>
            </a:pPr>
            <a:r>
              <a:rPr lang="en-GB" sz="4000" b="1" dirty="0" smtClean="0">
                <a:solidFill>
                  <a:srgbClr val="F70118"/>
                </a:solidFill>
              </a:rPr>
              <a:t>The Israeli State Born In </a:t>
            </a:r>
            <a:r>
              <a:rPr lang="en-GB" sz="4000" b="1" dirty="0" smtClean="0">
                <a:solidFill>
                  <a:srgbClr val="FFFF00"/>
                </a:solidFill>
              </a:rPr>
              <a:t>Terrorism</a:t>
            </a:r>
          </a:p>
        </p:txBody>
      </p:sp>
      <p:sp>
        <p:nvSpPr>
          <p:cNvPr id="332805" name="Text Box 5"/>
          <p:cNvSpPr txBox="1">
            <a:spLocks noChangeArrowheads="1"/>
          </p:cNvSpPr>
          <p:nvPr/>
        </p:nvSpPr>
        <p:spPr bwMode="auto">
          <a:xfrm>
            <a:off x="3643313" y="1857375"/>
            <a:ext cx="5500687"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It is interesting to note that a mere eleven minutes after the Zionist declaration of the Palestinian partition and</a:t>
            </a:r>
            <a:r>
              <a:rPr lang="en-GB" sz="2800" b="1" dirty="0">
                <a:solidFill>
                  <a:srgbClr val="FF00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independence </a:t>
            </a:r>
            <a:r>
              <a:rPr lang="en-GB" sz="2800" b="1" dirty="0">
                <a:solidFill>
                  <a:srgbClr val="00FF00"/>
                </a:solidFill>
                <a:effectLst>
                  <a:outerShdw blurRad="38100" dist="38100" dir="2700000" algn="tl">
                    <a:srgbClr val="000000"/>
                  </a:outerShdw>
                </a:effectLst>
              </a:rPr>
              <a:t>on May 14, 1948, President Truman recognized Israel as an independent Jewish State. </a:t>
            </a:r>
          </a:p>
        </p:txBody>
      </p:sp>
      <p:pic>
        <p:nvPicPr>
          <p:cNvPr id="332807" name="Picture 7" descr="truman_portrait_masonic_regalia"/>
          <p:cNvPicPr>
            <a:picLocks noChangeAspect="1" noChangeArrowheads="1"/>
          </p:cNvPicPr>
          <p:nvPr/>
        </p:nvPicPr>
        <p:blipFill>
          <a:blip r:embed="rId2" cstate="print"/>
          <a:srcRect/>
          <a:stretch>
            <a:fillRect/>
          </a:stretch>
        </p:blipFill>
        <p:spPr bwMode="auto">
          <a:xfrm>
            <a:off x="539750" y="1484313"/>
            <a:ext cx="2857500" cy="3838575"/>
          </a:xfrm>
          <a:prstGeom prst="rect">
            <a:avLst/>
          </a:prstGeom>
          <a:noFill/>
          <a:ln w="9525">
            <a:noFill/>
            <a:miter lim="800000"/>
            <a:headEnd/>
            <a:tailEnd/>
          </a:ln>
        </p:spPr>
      </p:pic>
      <p:sp>
        <p:nvSpPr>
          <p:cNvPr id="332808" name="Text Box 8"/>
          <p:cNvSpPr txBox="1">
            <a:spLocks noChangeArrowheads="1"/>
          </p:cNvSpPr>
          <p:nvPr/>
        </p:nvSpPr>
        <p:spPr bwMode="auto">
          <a:xfrm>
            <a:off x="395288" y="5373688"/>
            <a:ext cx="3241675" cy="13731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President Truman wearing his Masonic regalia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2807"/>
                                        </p:tgtEl>
                                        <p:attrNameLst>
                                          <p:attrName>style.visibility</p:attrName>
                                        </p:attrNameLst>
                                      </p:cBhvr>
                                      <p:to>
                                        <p:strVal val="visible"/>
                                      </p:to>
                                    </p:set>
                                    <p:animEffect transition="in" filter="circle(in)">
                                      <p:cBhvr>
                                        <p:cTn id="7" dur="2000"/>
                                        <p:tgtEl>
                                          <p:spTgt spid="3328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2808"/>
                                        </p:tgtEl>
                                        <p:attrNameLst>
                                          <p:attrName>style.visibility</p:attrName>
                                        </p:attrNameLst>
                                      </p:cBhvr>
                                      <p:to>
                                        <p:strVal val="visible"/>
                                      </p:to>
                                    </p:set>
                                    <p:anim calcmode="lin" valueType="num">
                                      <p:cBhvr additive="base">
                                        <p:cTn id="12" dur="500" fill="hold"/>
                                        <p:tgtEl>
                                          <p:spTgt spid="332808"/>
                                        </p:tgtEl>
                                        <p:attrNameLst>
                                          <p:attrName>ppt_x</p:attrName>
                                        </p:attrNameLst>
                                      </p:cBhvr>
                                      <p:tavLst>
                                        <p:tav tm="0">
                                          <p:val>
                                            <p:strVal val="#ppt_x"/>
                                          </p:val>
                                        </p:tav>
                                        <p:tav tm="100000">
                                          <p:val>
                                            <p:strVal val="#ppt_x"/>
                                          </p:val>
                                        </p:tav>
                                      </p:tavLst>
                                    </p:anim>
                                    <p:anim calcmode="lin" valueType="num">
                                      <p:cBhvr additive="base">
                                        <p:cTn id="13" dur="500" fill="hold"/>
                                        <p:tgtEl>
                                          <p:spTgt spid="33280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32805"/>
                                        </p:tgtEl>
                                        <p:attrNameLst>
                                          <p:attrName>style.visibility</p:attrName>
                                        </p:attrNameLst>
                                      </p:cBhvr>
                                      <p:to>
                                        <p:strVal val="visible"/>
                                      </p:to>
                                    </p:set>
                                    <p:anim calcmode="discrete" valueType="clr">
                                      <p:cBhvr override="childStyle">
                                        <p:cTn id="18" dur="80"/>
                                        <p:tgtEl>
                                          <p:spTgt spid="33280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32805"/>
                                        </p:tgtEl>
                                        <p:attrNameLst>
                                          <p:attrName>fillcolor</p:attrName>
                                        </p:attrNameLst>
                                      </p:cBhvr>
                                      <p:tavLst>
                                        <p:tav tm="0">
                                          <p:val>
                                            <p:clrVal>
                                              <a:schemeClr val="accent2"/>
                                            </p:clrVal>
                                          </p:val>
                                        </p:tav>
                                        <p:tav tm="50000">
                                          <p:val>
                                            <p:clrVal>
                                              <a:schemeClr val="hlink"/>
                                            </p:clrVal>
                                          </p:val>
                                        </p:tav>
                                      </p:tavLst>
                                    </p:anim>
                                    <p:set>
                                      <p:cBhvr>
                                        <p:cTn id="20" dur="80"/>
                                        <p:tgtEl>
                                          <p:spTgt spid="3328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5" grpId="0"/>
      <p:bldP spid="33280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The Israeli State Born In </a:t>
            </a:r>
            <a:r>
              <a:rPr lang="en-GB" b="1" dirty="0" smtClean="0">
                <a:solidFill>
                  <a:srgbClr val="FFFF00"/>
                </a:solidFill>
              </a:rPr>
              <a:t>Terrorism</a:t>
            </a:r>
            <a:endParaRPr lang="en-GB" dirty="0"/>
          </a:p>
        </p:txBody>
      </p:sp>
      <p:sp>
        <p:nvSpPr>
          <p:cNvPr id="4" name="Slide Number Placeholder 3"/>
          <p:cNvSpPr>
            <a:spLocks noGrp="1"/>
          </p:cNvSpPr>
          <p:nvPr>
            <p:ph type="sldNum" sz="quarter" idx="12"/>
          </p:nvPr>
        </p:nvSpPr>
        <p:spPr/>
        <p:txBody>
          <a:bodyPr/>
          <a:lstStyle/>
          <a:p>
            <a:pPr>
              <a:defRPr/>
            </a:pPr>
            <a:fld id="{22094560-E289-4D86-8F39-71136B06A9E2}" type="slidenum">
              <a:rPr lang="en-GB" smtClean="0"/>
              <a:pPr>
                <a:defRPr/>
              </a:pPr>
              <a:t>142</a:t>
            </a:fld>
            <a:endParaRPr lang="en-GB"/>
          </a:p>
        </p:txBody>
      </p:sp>
      <p:sp>
        <p:nvSpPr>
          <p:cNvPr id="6" name="TextBox 5"/>
          <p:cNvSpPr txBox="1"/>
          <p:nvPr/>
        </p:nvSpPr>
        <p:spPr>
          <a:xfrm>
            <a:off x="3643313" y="2071688"/>
            <a:ext cx="5214937" cy="3692525"/>
          </a:xfrm>
          <a:prstGeom prst="rect">
            <a:avLst/>
          </a:prstGeom>
          <a:noFill/>
        </p:spPr>
        <p:txBody>
          <a:bodyPr>
            <a:spAutoFit/>
          </a:bodyPr>
          <a:lstStyle/>
          <a:p>
            <a:pPr>
              <a:defRPr/>
            </a:pPr>
            <a:r>
              <a:rPr lang="en-GB" sz="3600" b="1" dirty="0">
                <a:solidFill>
                  <a:srgbClr val="FFC000"/>
                </a:solidFill>
                <a:effectLst>
                  <a:outerShdw blurRad="38100" dist="38100" dir="2700000" algn="tl">
                    <a:srgbClr val="000000"/>
                  </a:outerShdw>
                </a:effectLst>
              </a:rPr>
              <a:t>11 is a good Illuminati number and the number of Gog in the scriptures </a:t>
            </a:r>
            <a:r>
              <a:rPr lang="en-GB" sz="3600" b="1" dirty="0">
                <a:solidFill>
                  <a:srgbClr val="00FF00"/>
                </a:solidFill>
                <a:effectLst>
                  <a:outerShdw blurRad="38100" dist="38100" dir="2700000" algn="tl">
                    <a:srgbClr val="000000"/>
                  </a:outerShdw>
                </a:effectLst>
              </a:rPr>
              <a:t>– </a:t>
            </a:r>
            <a:r>
              <a:rPr lang="en-GB" sz="3600" b="1" dirty="0">
                <a:solidFill>
                  <a:srgbClr val="FF0000"/>
                </a:solidFill>
                <a:effectLst>
                  <a:outerShdw blurRad="38100" dist="38100" dir="2700000" algn="tl">
                    <a:srgbClr val="000000"/>
                  </a:outerShdw>
                </a:effectLst>
              </a:rPr>
              <a:t>Gog</a:t>
            </a:r>
            <a:r>
              <a:rPr lang="en-GB" sz="3600" b="1" dirty="0">
                <a:solidFill>
                  <a:srgbClr val="00FF00"/>
                </a:solidFill>
                <a:effectLst>
                  <a:outerShdw blurRad="38100" dist="38100" dir="2700000" algn="tl">
                    <a:srgbClr val="000000"/>
                  </a:outerShdw>
                </a:effectLst>
              </a:rPr>
              <a:t> is mentioned exactly </a:t>
            </a:r>
            <a:r>
              <a:rPr lang="en-GB" sz="3600" b="1" dirty="0">
                <a:solidFill>
                  <a:srgbClr val="FF0000"/>
                </a:solidFill>
                <a:effectLst>
                  <a:outerShdw blurRad="38100" dist="38100" dir="2700000" algn="tl">
                    <a:srgbClr val="000000"/>
                  </a:outerShdw>
                </a:effectLst>
              </a:rPr>
              <a:t>11</a:t>
            </a:r>
            <a:r>
              <a:rPr lang="en-GB" sz="3600" b="1" dirty="0">
                <a:solidFill>
                  <a:srgbClr val="00FF00"/>
                </a:solidFill>
                <a:effectLst>
                  <a:outerShdw blurRad="38100" dist="38100" dir="2700000" algn="tl">
                    <a:srgbClr val="000000"/>
                  </a:outerShdw>
                </a:effectLst>
              </a:rPr>
              <a:t> times in the Bible.</a:t>
            </a:r>
            <a:endParaRPr lang="en-GB" sz="3600" dirty="0">
              <a:solidFill>
                <a:srgbClr val="00FF00"/>
              </a:solidFill>
            </a:endParaRPr>
          </a:p>
          <a:p>
            <a:pPr>
              <a:defRPr/>
            </a:pPr>
            <a:endParaRPr lang="en-GB" dirty="0"/>
          </a:p>
        </p:txBody>
      </p:sp>
      <p:pic>
        <p:nvPicPr>
          <p:cNvPr id="208898" name="Picture 2" descr="http://library.duke.edu/exhibits/pivotal-books/images/bible.jpg"/>
          <p:cNvPicPr>
            <a:picLocks noChangeAspect="1" noChangeArrowheads="1"/>
          </p:cNvPicPr>
          <p:nvPr/>
        </p:nvPicPr>
        <p:blipFill>
          <a:blip r:embed="rId2" cstate="print"/>
          <a:srcRect/>
          <a:stretch>
            <a:fillRect/>
          </a:stretch>
        </p:blipFill>
        <p:spPr bwMode="auto">
          <a:xfrm>
            <a:off x="285750" y="1500188"/>
            <a:ext cx="2946400" cy="4862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circle(in)">
                                      <p:cBhvr>
                                        <p:cTn id="7" dur="2000"/>
                                        <p:tgtEl>
                                          <p:spTgt spid="2088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B897D9B-E7AA-4C17-A803-EA8571D71509}" type="slidenum">
              <a:rPr lang="en-GB"/>
              <a:pPr>
                <a:defRPr/>
              </a:pPr>
              <a:t>143</a:t>
            </a:fld>
            <a:endParaRPr lang="en-GB"/>
          </a:p>
        </p:txBody>
      </p:sp>
      <p:sp>
        <p:nvSpPr>
          <p:cNvPr id="72711" name="Rectangle 7"/>
          <p:cNvSpPr>
            <a:spLocks noGrp="1" noChangeArrowheads="1"/>
          </p:cNvSpPr>
          <p:nvPr>
            <p:ph type="title"/>
          </p:nvPr>
        </p:nvSpPr>
        <p:spPr/>
        <p:txBody>
          <a:bodyPr/>
          <a:lstStyle/>
          <a:p>
            <a:pPr eaLnBrk="1" hangingPunct="1">
              <a:defRPr/>
            </a:pPr>
            <a:r>
              <a:rPr lang="en-GB" sz="4000" b="1" smtClean="0">
                <a:solidFill>
                  <a:srgbClr val="F70118"/>
                </a:solidFill>
              </a:rPr>
              <a:t>Gog – Takes Possession </a:t>
            </a:r>
            <a:r>
              <a:rPr lang="en-GB" sz="4000" b="1" smtClean="0">
                <a:solidFill>
                  <a:srgbClr val="FFFF00"/>
                </a:solidFill>
              </a:rPr>
              <a:t>Of “My Land”</a:t>
            </a:r>
          </a:p>
        </p:txBody>
      </p:sp>
      <p:pic>
        <p:nvPicPr>
          <p:cNvPr id="72710" name="Picture 6" descr="ben-gurion"/>
          <p:cNvPicPr>
            <a:picLocks noGrp="1" noChangeAspect="1" noChangeArrowheads="1"/>
          </p:cNvPicPr>
          <p:nvPr>
            <p:ph idx="1"/>
          </p:nvPr>
        </p:nvPicPr>
        <p:blipFill>
          <a:blip r:embed="rId3" cstate="print"/>
          <a:srcRect l="4619" t="819" r="2477" b="2141"/>
          <a:stretch>
            <a:fillRect/>
          </a:stretch>
        </p:blipFill>
        <p:spPr>
          <a:xfrm>
            <a:off x="500034" y="1857364"/>
            <a:ext cx="3690937" cy="4032250"/>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72713" name="Text Box 9"/>
          <p:cNvSpPr txBox="1">
            <a:spLocks noChangeArrowheads="1"/>
          </p:cNvSpPr>
          <p:nvPr/>
        </p:nvSpPr>
        <p:spPr bwMode="auto">
          <a:xfrm>
            <a:off x="4572000" y="2214563"/>
            <a:ext cx="4319588" cy="3046412"/>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rPr>
              <a:t>David Ben-Gurion</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reads the declaration of independence on </a:t>
            </a:r>
            <a:r>
              <a:rPr lang="en-GB" sz="3200" b="1" dirty="0">
                <a:solidFill>
                  <a:srgbClr val="F70118"/>
                </a:solidFill>
                <a:effectLst>
                  <a:outerShdw blurRad="38100" dist="38100" dir="2700000" algn="tl">
                    <a:srgbClr val="000000"/>
                  </a:outerShdw>
                </a:effectLst>
              </a:rPr>
              <a:t>May 14th 1948</a:t>
            </a:r>
            <a:r>
              <a:rPr lang="en-GB" sz="3200" b="1" dirty="0">
                <a:solidFill>
                  <a:srgbClr val="FF99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which claimed Palestine as </a:t>
            </a:r>
            <a:r>
              <a:rPr lang="en-GB" sz="3200" b="1" dirty="0">
                <a:solidFill>
                  <a:srgbClr val="F70118"/>
                </a:solidFill>
                <a:effectLst>
                  <a:outerShdw blurRad="38100" dist="38100" dir="2700000" algn="tl">
                    <a:srgbClr val="000000"/>
                  </a:outerShdw>
                </a:effectLst>
              </a:rPr>
              <a:t>a Jewish state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circle(in)">
                                      <p:cBhvr>
                                        <p:cTn id="7" dur="2000"/>
                                        <p:tgtEl>
                                          <p:spTgt spid="727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2713"/>
                                        </p:tgtEl>
                                        <p:attrNameLst>
                                          <p:attrName>style.visibility</p:attrName>
                                        </p:attrNameLst>
                                      </p:cBhvr>
                                      <p:to>
                                        <p:strVal val="visible"/>
                                      </p:to>
                                    </p:set>
                                    <p:anim calcmode="discrete" valueType="clr">
                                      <p:cBhvr override="childStyle">
                                        <p:cTn id="12" dur="80"/>
                                        <p:tgtEl>
                                          <p:spTgt spid="7271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2713"/>
                                        </p:tgtEl>
                                        <p:attrNameLst>
                                          <p:attrName>fillcolor</p:attrName>
                                        </p:attrNameLst>
                                      </p:cBhvr>
                                      <p:tavLst>
                                        <p:tav tm="0">
                                          <p:val>
                                            <p:clrVal>
                                              <a:schemeClr val="accent2"/>
                                            </p:clrVal>
                                          </p:val>
                                        </p:tav>
                                        <p:tav tm="50000">
                                          <p:val>
                                            <p:clrVal>
                                              <a:schemeClr val="hlink"/>
                                            </p:clrVal>
                                          </p:val>
                                        </p:tav>
                                      </p:tavLst>
                                    </p:anim>
                                    <p:set>
                                      <p:cBhvr>
                                        <p:cTn id="14" dur="80"/>
                                        <p:tgtEl>
                                          <p:spTgt spid="727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7F7BB7F-8E98-4BE5-9250-5F6E4B972687}" type="slidenum">
              <a:rPr lang="en-GB"/>
              <a:pPr>
                <a:defRPr/>
              </a:pPr>
              <a:t>144</a:t>
            </a:fld>
            <a:endParaRPr lang="en-GB"/>
          </a:p>
        </p:txBody>
      </p:sp>
      <p:sp>
        <p:nvSpPr>
          <p:cNvPr id="89094" name="Rectangle 6"/>
          <p:cNvSpPr>
            <a:spLocks noGrp="1" noChangeArrowheads="1"/>
          </p:cNvSpPr>
          <p:nvPr>
            <p:ph type="title"/>
          </p:nvPr>
        </p:nvSpPr>
        <p:spPr/>
        <p:txBody>
          <a:bodyPr/>
          <a:lstStyle/>
          <a:p>
            <a:pPr eaLnBrk="1" hangingPunct="1">
              <a:defRPr/>
            </a:pPr>
            <a:r>
              <a:rPr lang="en-GB" sz="4000" b="1" smtClean="0">
                <a:solidFill>
                  <a:srgbClr val="F70118"/>
                </a:solidFill>
              </a:rPr>
              <a:t>Gog Takes Possession Of The </a:t>
            </a:r>
            <a:r>
              <a:rPr lang="en-GB" sz="4000" b="1" smtClean="0">
                <a:solidFill>
                  <a:srgbClr val="FFFF00"/>
                </a:solidFill>
              </a:rPr>
              <a:t>US Congress As Well</a:t>
            </a:r>
          </a:p>
        </p:txBody>
      </p:sp>
      <p:pic>
        <p:nvPicPr>
          <p:cNvPr id="89093" name="Picture 5" descr="lebanon_bush"/>
          <p:cNvPicPr>
            <a:picLocks noGrp="1" noChangeAspect="1" noChangeArrowheads="1"/>
          </p:cNvPicPr>
          <p:nvPr>
            <p:ph idx="1"/>
          </p:nvPr>
        </p:nvPicPr>
        <p:blipFill>
          <a:blip r:embed="rId2" cstate="print"/>
          <a:srcRect/>
          <a:stretch>
            <a:fillRect/>
          </a:stretch>
        </p:blipFill>
        <p:spPr>
          <a:xfrm>
            <a:off x="539750" y="1773238"/>
            <a:ext cx="3763963" cy="3454400"/>
          </a:xfrm>
          <a:noFill/>
        </p:spPr>
      </p:pic>
      <p:sp>
        <p:nvSpPr>
          <p:cNvPr id="89096" name="Text Box 8"/>
          <p:cNvSpPr txBox="1">
            <a:spLocks noChangeArrowheads="1"/>
          </p:cNvSpPr>
          <p:nvPr/>
        </p:nvSpPr>
        <p:spPr bwMode="auto">
          <a:xfrm>
            <a:off x="4572000" y="2500313"/>
            <a:ext cx="4321175" cy="206216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C000"/>
                </a:solidFill>
                <a:effectLst>
                  <a:outerShdw blurRad="38100" dist="38100" dir="2700000" algn="tl">
                    <a:srgbClr val="000000"/>
                  </a:outerShdw>
                </a:effectLst>
              </a:rPr>
              <a:t>In answer to a reporter </a:t>
            </a:r>
            <a:r>
              <a:rPr lang="en-GB" sz="3200" b="1" dirty="0">
                <a:solidFill>
                  <a:srgbClr val="00FF00"/>
                </a:solidFill>
                <a:effectLst>
                  <a:outerShdw blurRad="38100" dist="38100" dir="2700000" algn="tl">
                    <a:srgbClr val="000000"/>
                  </a:outerShdw>
                </a:effectLst>
              </a:rPr>
              <a:t>…. We have the best congress money can buy!</a:t>
            </a:r>
          </a:p>
        </p:txBody>
      </p:sp>
      <p:sp>
        <p:nvSpPr>
          <p:cNvPr id="89097" name="Text Box 9"/>
          <p:cNvSpPr txBox="1">
            <a:spLocks noChangeArrowheads="1"/>
          </p:cNvSpPr>
          <p:nvPr/>
        </p:nvSpPr>
        <p:spPr bwMode="auto">
          <a:xfrm>
            <a:off x="0" y="5118100"/>
            <a:ext cx="4824413"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George W. Bush flaunting the Israeli connection!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circle(in)">
                                      <p:cBhvr>
                                        <p:cTn id="7" dur="2000"/>
                                        <p:tgtEl>
                                          <p:spTgt spid="890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9097"/>
                                        </p:tgtEl>
                                        <p:attrNameLst>
                                          <p:attrName>style.visibility</p:attrName>
                                        </p:attrNameLst>
                                      </p:cBhvr>
                                      <p:to>
                                        <p:strVal val="visible"/>
                                      </p:to>
                                    </p:set>
                                    <p:anim calcmode="lin" valueType="num">
                                      <p:cBhvr additive="base">
                                        <p:cTn id="12" dur="500" fill="hold"/>
                                        <p:tgtEl>
                                          <p:spTgt spid="89097"/>
                                        </p:tgtEl>
                                        <p:attrNameLst>
                                          <p:attrName>ppt_x</p:attrName>
                                        </p:attrNameLst>
                                      </p:cBhvr>
                                      <p:tavLst>
                                        <p:tav tm="0">
                                          <p:val>
                                            <p:strVal val="#ppt_x"/>
                                          </p:val>
                                        </p:tav>
                                        <p:tav tm="100000">
                                          <p:val>
                                            <p:strVal val="#ppt_x"/>
                                          </p:val>
                                        </p:tav>
                                      </p:tavLst>
                                    </p:anim>
                                    <p:anim calcmode="lin" valueType="num">
                                      <p:cBhvr additive="base">
                                        <p:cTn id="13" dur="500" fill="hold"/>
                                        <p:tgtEl>
                                          <p:spTgt spid="890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9096"/>
                                        </p:tgtEl>
                                        <p:attrNameLst>
                                          <p:attrName>style.visibility</p:attrName>
                                        </p:attrNameLst>
                                      </p:cBhvr>
                                      <p:to>
                                        <p:strVal val="visible"/>
                                      </p:to>
                                    </p:set>
                                    <p:anim calcmode="discrete" valueType="clr">
                                      <p:cBhvr override="childStyle">
                                        <p:cTn id="18" dur="80"/>
                                        <p:tgtEl>
                                          <p:spTgt spid="890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9096"/>
                                        </p:tgtEl>
                                        <p:attrNameLst>
                                          <p:attrName>fillcolor</p:attrName>
                                        </p:attrNameLst>
                                      </p:cBhvr>
                                      <p:tavLst>
                                        <p:tav tm="0">
                                          <p:val>
                                            <p:clrVal>
                                              <a:schemeClr val="accent2"/>
                                            </p:clrVal>
                                          </p:val>
                                        </p:tav>
                                        <p:tav tm="50000">
                                          <p:val>
                                            <p:clrVal>
                                              <a:schemeClr val="hlink"/>
                                            </p:clrVal>
                                          </p:val>
                                        </p:tav>
                                      </p:tavLst>
                                    </p:anim>
                                    <p:set>
                                      <p:cBhvr>
                                        <p:cTn id="20" dur="80"/>
                                        <p:tgtEl>
                                          <p:spTgt spid="890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p:bldP spid="8909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23943CF-5094-45AE-852E-68202A2889A3}" type="slidenum">
              <a:rPr lang="en-GB"/>
              <a:pPr>
                <a:defRPr/>
              </a:pPr>
              <a:t>145</a:t>
            </a:fld>
            <a:endParaRPr lang="en-GB"/>
          </a:p>
        </p:txBody>
      </p:sp>
      <p:sp>
        <p:nvSpPr>
          <p:cNvPr id="95238" name="Rectangle 6"/>
          <p:cNvSpPr>
            <a:spLocks noGrp="1" noChangeArrowheads="1"/>
          </p:cNvSpPr>
          <p:nvPr>
            <p:ph type="title"/>
          </p:nvPr>
        </p:nvSpPr>
        <p:spPr/>
        <p:txBody>
          <a:bodyPr/>
          <a:lstStyle/>
          <a:p>
            <a:pPr eaLnBrk="1" hangingPunct="1">
              <a:defRPr/>
            </a:pPr>
            <a:r>
              <a:rPr lang="en-GB" sz="4000" b="1" smtClean="0">
                <a:solidFill>
                  <a:srgbClr val="F70118"/>
                </a:solidFill>
              </a:rPr>
              <a:t>Gog – Continuously Attacks </a:t>
            </a:r>
            <a:r>
              <a:rPr lang="en-GB" sz="4000" b="1" smtClean="0">
                <a:solidFill>
                  <a:srgbClr val="FFFF00"/>
                </a:solidFill>
              </a:rPr>
              <a:t>Palestinians</a:t>
            </a:r>
          </a:p>
        </p:txBody>
      </p:sp>
      <p:pic>
        <p:nvPicPr>
          <p:cNvPr id="95237" name="Picture 5" descr="gaza_2006"/>
          <p:cNvPicPr>
            <a:picLocks noGrp="1" noChangeAspect="1" noChangeArrowheads="1"/>
          </p:cNvPicPr>
          <p:nvPr>
            <p:ph idx="1"/>
          </p:nvPr>
        </p:nvPicPr>
        <p:blipFill>
          <a:blip r:embed="rId2" cstate="print"/>
          <a:srcRect/>
          <a:stretch>
            <a:fillRect/>
          </a:stretch>
        </p:blipFill>
        <p:spPr>
          <a:xfrm>
            <a:off x="1928813" y="1500188"/>
            <a:ext cx="5310187" cy="3308350"/>
          </a:xfrm>
          <a:noFill/>
        </p:spPr>
      </p:pic>
      <p:sp>
        <p:nvSpPr>
          <p:cNvPr id="95240" name="Text Box 8"/>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70118"/>
                </a:solidFill>
                <a:effectLst>
                  <a:outerShdw blurRad="38100" dist="38100" dir="2700000" algn="tl">
                    <a:srgbClr val="000000"/>
                  </a:outerShdw>
                </a:effectLst>
              </a:rPr>
              <a:t>In contravention of the Balfour agreement</a:t>
            </a:r>
            <a:r>
              <a:rPr lang="en-GB" sz="2800" b="1" dirty="0">
                <a:solidFill>
                  <a:srgbClr val="FFFF00"/>
                </a:solidFill>
                <a:effectLst>
                  <a:outerShdw blurRad="38100" dist="38100" dir="2700000" algn="tl">
                    <a:srgbClr val="000000"/>
                  </a:outerShdw>
                </a:effectLst>
              </a:rPr>
              <a:t>, a photograph released by the Israeli army shows an Israeli navy vessel shelling a beach in the northern Gaza Strip on June 9th 2006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circle(in)">
                                      <p:cBhvr>
                                        <p:cTn id="7" dur="2000"/>
                                        <p:tgtEl>
                                          <p:spTgt spid="952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240"/>
                                        </p:tgtEl>
                                        <p:attrNameLst>
                                          <p:attrName>style.visibility</p:attrName>
                                        </p:attrNameLst>
                                      </p:cBhvr>
                                      <p:to>
                                        <p:strVal val="visible"/>
                                      </p:to>
                                    </p:set>
                                    <p:anim calcmode="lin" valueType="num">
                                      <p:cBhvr additive="base">
                                        <p:cTn id="12" dur="500" fill="hold"/>
                                        <p:tgtEl>
                                          <p:spTgt spid="95240"/>
                                        </p:tgtEl>
                                        <p:attrNameLst>
                                          <p:attrName>ppt_x</p:attrName>
                                        </p:attrNameLst>
                                      </p:cBhvr>
                                      <p:tavLst>
                                        <p:tav tm="0">
                                          <p:val>
                                            <p:strVal val="#ppt_x"/>
                                          </p:val>
                                        </p:tav>
                                        <p:tav tm="100000">
                                          <p:val>
                                            <p:strVal val="#ppt_x"/>
                                          </p:val>
                                        </p:tav>
                                      </p:tavLst>
                                    </p:anim>
                                    <p:anim calcmode="lin" valueType="num">
                                      <p:cBhvr additive="base">
                                        <p:cTn id="13" dur="500" fill="hold"/>
                                        <p:tgtEl>
                                          <p:spTgt spid="95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41FB547-095F-4DC9-9406-6F9683DCEAA8}" type="slidenum">
              <a:rPr lang="en-GB"/>
              <a:pPr>
                <a:defRPr/>
              </a:pPr>
              <a:t>146</a:t>
            </a:fld>
            <a:endParaRPr lang="en-GB"/>
          </a:p>
        </p:txBody>
      </p:sp>
      <p:sp>
        <p:nvSpPr>
          <p:cNvPr id="98312" name="Rectangle 8"/>
          <p:cNvSpPr>
            <a:spLocks noGrp="1" noChangeArrowheads="1"/>
          </p:cNvSpPr>
          <p:nvPr>
            <p:ph type="title"/>
          </p:nvPr>
        </p:nvSpPr>
        <p:spPr/>
        <p:txBody>
          <a:bodyPr/>
          <a:lstStyle/>
          <a:p>
            <a:pPr eaLnBrk="1" hangingPunct="1">
              <a:defRPr/>
            </a:pPr>
            <a:r>
              <a:rPr lang="en-GB" sz="4000" b="1" smtClean="0">
                <a:solidFill>
                  <a:srgbClr val="F70118"/>
                </a:solidFill>
              </a:rPr>
              <a:t>Gog – Continuously Attacks </a:t>
            </a:r>
            <a:r>
              <a:rPr lang="en-GB" sz="4000" b="1" smtClean="0">
                <a:solidFill>
                  <a:srgbClr val="FFFF00"/>
                </a:solidFill>
              </a:rPr>
              <a:t>Palestinians</a:t>
            </a:r>
          </a:p>
        </p:txBody>
      </p:sp>
      <p:pic>
        <p:nvPicPr>
          <p:cNvPr id="98311" name="Picture 7" descr="huda"/>
          <p:cNvPicPr>
            <a:picLocks noGrp="1" noChangeAspect="1" noChangeArrowheads="1"/>
          </p:cNvPicPr>
          <p:nvPr>
            <p:ph idx="1"/>
          </p:nvPr>
        </p:nvPicPr>
        <p:blipFill>
          <a:blip r:embed="rId2" cstate="print"/>
          <a:srcRect/>
          <a:stretch>
            <a:fillRect/>
          </a:stretch>
        </p:blipFill>
        <p:spPr>
          <a:xfrm>
            <a:off x="2214563" y="1571625"/>
            <a:ext cx="4664075" cy="3200400"/>
          </a:xfrm>
          <a:noFill/>
        </p:spPr>
      </p:pic>
      <p:sp>
        <p:nvSpPr>
          <p:cNvPr id="98314" name="Text Box 10"/>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err="1">
                <a:solidFill>
                  <a:srgbClr val="F70118"/>
                </a:solidFill>
                <a:effectLst>
                  <a:outerShdw blurRad="38100" dist="38100" dir="2700000" algn="tl">
                    <a:srgbClr val="000000"/>
                  </a:outerShdw>
                </a:effectLst>
              </a:rPr>
              <a:t>Huda</a:t>
            </a:r>
            <a:r>
              <a:rPr lang="en-GB" sz="2800" b="1" dirty="0">
                <a:solidFill>
                  <a:srgbClr val="F70118"/>
                </a:solidFill>
                <a:effectLst>
                  <a:outerShdw blurRad="38100" dist="38100" dir="2700000" algn="tl">
                    <a:srgbClr val="000000"/>
                  </a:outerShdw>
                </a:effectLst>
              </a:rPr>
              <a:t> </a:t>
            </a:r>
            <a:r>
              <a:rPr lang="en-GB" sz="2800" b="1" dirty="0" err="1">
                <a:solidFill>
                  <a:srgbClr val="F70118"/>
                </a:solidFill>
                <a:effectLst>
                  <a:outerShdw blurRad="38100" dist="38100" dir="2700000" algn="tl">
                    <a:srgbClr val="000000"/>
                  </a:outerShdw>
                </a:effectLst>
              </a:rPr>
              <a:t>Ghalya</a:t>
            </a:r>
            <a:r>
              <a:rPr lang="en-GB" sz="2800" b="1" dirty="0">
                <a:solidFill>
                  <a:srgbClr val="F70118"/>
                </a:solidFill>
                <a:effectLst>
                  <a:outerShdw blurRad="38100" dist="38100" dir="2700000" algn="tl">
                    <a:srgbClr val="000000"/>
                  </a:outerShdw>
                </a:effectLst>
              </a:rPr>
              <a:t> screaming alongside the body of her father after the Israeli attack.</a:t>
            </a:r>
            <a:r>
              <a:rPr lang="en-GB" sz="2800" b="1" dirty="0">
                <a:solidFill>
                  <a:srgbClr val="FF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Huda</a:t>
            </a:r>
            <a:r>
              <a:rPr lang="en-GB" sz="2800" b="1" dirty="0">
                <a:solidFill>
                  <a:srgbClr val="00FF00"/>
                </a:solidFill>
                <a:effectLst>
                  <a:outerShdw blurRad="38100" dist="38100" dir="2700000" algn="tl">
                    <a:srgbClr val="000000"/>
                  </a:outerShdw>
                </a:effectLst>
              </a:rPr>
              <a:t> lost seven members of her family - across three generations - on that Gaza beach.</a:t>
            </a:r>
            <a:r>
              <a:rPr lang="en-GB" sz="2800" b="1" dirty="0">
                <a:solidFill>
                  <a:srgbClr val="FFFF00"/>
                </a:solidFill>
                <a:effectLst>
                  <a:outerShdw blurRad="38100" dist="38100" dir="2700000" algn="tl">
                    <a:srgbClr val="000000"/>
                  </a:outerShdw>
                </a:effectLst>
              </a:rPr>
              <a:t> </a:t>
            </a:r>
            <a:endParaRPr lang="en-GB" sz="2800" b="1" dirty="0">
              <a:solidFill>
                <a:schemeClr val="bg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8311"/>
                                        </p:tgtEl>
                                        <p:attrNameLst>
                                          <p:attrName>style.visibility</p:attrName>
                                        </p:attrNameLst>
                                      </p:cBhvr>
                                      <p:to>
                                        <p:strVal val="visible"/>
                                      </p:to>
                                    </p:set>
                                    <p:animEffect transition="in" filter="circle(in)">
                                      <p:cBhvr>
                                        <p:cTn id="7" dur="2000"/>
                                        <p:tgtEl>
                                          <p:spTgt spid="983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8314"/>
                                        </p:tgtEl>
                                        <p:attrNameLst>
                                          <p:attrName>style.visibility</p:attrName>
                                        </p:attrNameLst>
                                      </p:cBhvr>
                                      <p:to>
                                        <p:strVal val="visible"/>
                                      </p:to>
                                    </p:set>
                                    <p:anim calcmode="lin" valueType="num">
                                      <p:cBhvr additive="base">
                                        <p:cTn id="12" dur="500" fill="hold"/>
                                        <p:tgtEl>
                                          <p:spTgt spid="98314"/>
                                        </p:tgtEl>
                                        <p:attrNameLst>
                                          <p:attrName>ppt_x</p:attrName>
                                        </p:attrNameLst>
                                      </p:cBhvr>
                                      <p:tavLst>
                                        <p:tav tm="0">
                                          <p:val>
                                            <p:strVal val="#ppt_x"/>
                                          </p:val>
                                        </p:tav>
                                        <p:tav tm="100000">
                                          <p:val>
                                            <p:strVal val="#ppt_x"/>
                                          </p:val>
                                        </p:tav>
                                      </p:tavLst>
                                    </p:anim>
                                    <p:anim calcmode="lin" valueType="num">
                                      <p:cBhvr additive="base">
                                        <p:cTn id="13" dur="500" fill="hold"/>
                                        <p:tgtEl>
                                          <p:spTgt spid="98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A42BD02-B559-48C7-9EC4-BC5C7D5AE232}" type="slidenum">
              <a:rPr lang="en-GB"/>
              <a:pPr>
                <a:defRPr/>
              </a:pPr>
              <a:t>147</a:t>
            </a:fld>
            <a:endParaRPr lang="en-GB"/>
          </a:p>
        </p:txBody>
      </p:sp>
      <p:sp>
        <p:nvSpPr>
          <p:cNvPr id="92166" name="Rectangle 6"/>
          <p:cNvSpPr>
            <a:spLocks noGrp="1" noChangeArrowheads="1"/>
          </p:cNvSpPr>
          <p:nvPr>
            <p:ph type="title"/>
          </p:nvPr>
        </p:nvSpPr>
        <p:spPr/>
        <p:txBody>
          <a:bodyPr/>
          <a:lstStyle/>
          <a:p>
            <a:pPr eaLnBrk="1" hangingPunct="1">
              <a:defRPr/>
            </a:pPr>
            <a:r>
              <a:rPr lang="en-GB" b="1" smtClean="0">
                <a:solidFill>
                  <a:srgbClr val="F70118"/>
                </a:solidFill>
              </a:rPr>
              <a:t>Gog’s Media Control</a:t>
            </a:r>
          </a:p>
        </p:txBody>
      </p:sp>
      <p:pic>
        <p:nvPicPr>
          <p:cNvPr id="92165" name="Picture 5" descr="wolf_cnn"/>
          <p:cNvPicPr>
            <a:picLocks noGrp="1" noChangeAspect="1" noChangeArrowheads="1"/>
          </p:cNvPicPr>
          <p:nvPr>
            <p:ph idx="1"/>
          </p:nvPr>
        </p:nvPicPr>
        <p:blipFill>
          <a:blip r:embed="rId2" cstate="print"/>
          <a:srcRect/>
          <a:stretch>
            <a:fillRect/>
          </a:stretch>
        </p:blipFill>
        <p:spPr>
          <a:xfrm>
            <a:off x="395288" y="1557338"/>
            <a:ext cx="3279775" cy="46085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2168" name="Text Box 8"/>
          <p:cNvSpPr txBox="1">
            <a:spLocks noChangeArrowheads="1"/>
          </p:cNvSpPr>
          <p:nvPr/>
        </p:nvSpPr>
        <p:spPr bwMode="auto">
          <a:xfrm>
            <a:off x="4067175" y="1844675"/>
            <a:ext cx="4897438"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Wolf Blitzer,</a:t>
            </a:r>
            <a:r>
              <a:rPr lang="en-GB" sz="2800" b="1" dirty="0">
                <a:solidFill>
                  <a:srgbClr val="FFFF00"/>
                </a:solidFill>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who leads the CNN team covering the Middle East conflict, </a:t>
            </a:r>
            <a:r>
              <a:rPr lang="en-GB" sz="2800" b="1" dirty="0">
                <a:solidFill>
                  <a:srgbClr val="FF9900"/>
                </a:solidFill>
                <a:effectLst>
                  <a:outerShdw blurRad="38100" dist="38100" dir="2700000" algn="tl">
                    <a:srgbClr val="000000"/>
                  </a:outerShdw>
                </a:effectLst>
              </a:rPr>
              <a:t>is a Jewish former employee of the American Israel Public Affairs Committee.</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How can that be seen to be fair?  </a:t>
            </a:r>
            <a:r>
              <a:rPr lang="en-GB" sz="2800" b="1" dirty="0">
                <a:solidFill>
                  <a:srgbClr val="00FF00"/>
                </a:solidFill>
                <a:effectLst>
                  <a:outerShdw blurRad="38100" dist="38100" dir="2700000" algn="tl">
                    <a:srgbClr val="000000"/>
                  </a:outerShdw>
                </a:effectLst>
              </a:rPr>
              <a:t>How many Arabic anchors are covering the conflict for CNN?</a:t>
            </a:r>
            <a:r>
              <a:rPr lang="en-GB" sz="2800" dirty="0">
                <a:solidFill>
                  <a:srgbClr val="00FF00"/>
                </a:solidFill>
              </a:rPr>
              <a:t> </a:t>
            </a:r>
          </a:p>
        </p:txBody>
      </p:sp>
      <p:sp>
        <p:nvSpPr>
          <p:cNvPr id="92169" name="Text Box 9"/>
          <p:cNvSpPr txBox="1">
            <a:spLocks noChangeArrowheads="1"/>
          </p:cNvSpPr>
          <p:nvPr/>
        </p:nvSpPr>
        <p:spPr bwMode="auto">
          <a:xfrm>
            <a:off x="179388" y="6216650"/>
            <a:ext cx="3744912"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Wolf Blitzer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circle(in)">
                                      <p:cBhvr>
                                        <p:cTn id="7" dur="2000"/>
                                        <p:tgtEl>
                                          <p:spTgt spid="921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2169"/>
                                        </p:tgtEl>
                                        <p:attrNameLst>
                                          <p:attrName>style.visibility</p:attrName>
                                        </p:attrNameLst>
                                      </p:cBhvr>
                                      <p:to>
                                        <p:strVal val="visible"/>
                                      </p:to>
                                    </p:set>
                                    <p:anim calcmode="lin" valueType="num">
                                      <p:cBhvr additive="base">
                                        <p:cTn id="12" dur="500" fill="hold"/>
                                        <p:tgtEl>
                                          <p:spTgt spid="92169"/>
                                        </p:tgtEl>
                                        <p:attrNameLst>
                                          <p:attrName>ppt_x</p:attrName>
                                        </p:attrNameLst>
                                      </p:cBhvr>
                                      <p:tavLst>
                                        <p:tav tm="0">
                                          <p:val>
                                            <p:strVal val="#ppt_x"/>
                                          </p:val>
                                        </p:tav>
                                        <p:tav tm="100000">
                                          <p:val>
                                            <p:strVal val="#ppt_x"/>
                                          </p:val>
                                        </p:tav>
                                      </p:tavLst>
                                    </p:anim>
                                    <p:anim calcmode="lin" valueType="num">
                                      <p:cBhvr additive="base">
                                        <p:cTn id="13" dur="500" fill="hold"/>
                                        <p:tgtEl>
                                          <p:spTgt spid="921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2168"/>
                                        </p:tgtEl>
                                        <p:attrNameLst>
                                          <p:attrName>style.visibility</p:attrName>
                                        </p:attrNameLst>
                                      </p:cBhvr>
                                      <p:to>
                                        <p:strVal val="visible"/>
                                      </p:to>
                                    </p:set>
                                    <p:anim calcmode="discrete" valueType="clr">
                                      <p:cBhvr override="childStyle">
                                        <p:cTn id="18" dur="80"/>
                                        <p:tgtEl>
                                          <p:spTgt spid="9216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2168"/>
                                        </p:tgtEl>
                                        <p:attrNameLst>
                                          <p:attrName>fillcolor</p:attrName>
                                        </p:attrNameLst>
                                      </p:cBhvr>
                                      <p:tavLst>
                                        <p:tav tm="0">
                                          <p:val>
                                            <p:clrVal>
                                              <a:schemeClr val="accent2"/>
                                            </p:clrVal>
                                          </p:val>
                                        </p:tav>
                                        <p:tav tm="50000">
                                          <p:val>
                                            <p:clrVal>
                                              <a:schemeClr val="hlink"/>
                                            </p:clrVal>
                                          </p:val>
                                        </p:tav>
                                      </p:tavLst>
                                    </p:anim>
                                    <p:set>
                                      <p:cBhvr>
                                        <p:cTn id="20" dur="80"/>
                                        <p:tgtEl>
                                          <p:spTgt spid="921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8" grpId="0"/>
      <p:bldP spid="9216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E93F87F-3112-4535-B0B0-F8B6DE664E79}" type="slidenum">
              <a:rPr lang="en-GB"/>
              <a:pPr>
                <a:defRPr/>
              </a:pPr>
              <a:t>148</a:t>
            </a:fld>
            <a:endParaRPr lang="en-GB"/>
          </a:p>
        </p:txBody>
      </p:sp>
      <p:sp>
        <p:nvSpPr>
          <p:cNvPr id="101382" name="Rectangle 6"/>
          <p:cNvSpPr>
            <a:spLocks noGrp="1" noChangeArrowheads="1"/>
          </p:cNvSpPr>
          <p:nvPr>
            <p:ph type="title"/>
          </p:nvPr>
        </p:nvSpPr>
        <p:spPr/>
        <p:txBody>
          <a:bodyPr/>
          <a:lstStyle/>
          <a:p>
            <a:pPr eaLnBrk="1" hangingPunct="1">
              <a:defRPr/>
            </a:pPr>
            <a:r>
              <a:rPr lang="en-GB" sz="4000" b="1" smtClean="0">
                <a:solidFill>
                  <a:srgbClr val="F70118"/>
                </a:solidFill>
              </a:rPr>
              <a:t>The Abomination Of Desolation At Work</a:t>
            </a:r>
          </a:p>
        </p:txBody>
      </p:sp>
      <p:pic>
        <p:nvPicPr>
          <p:cNvPr id="101381" name="Picture 5" descr="bombs_lebanon"/>
          <p:cNvPicPr>
            <a:picLocks noGrp="1" noChangeAspect="1" noChangeArrowheads="1"/>
          </p:cNvPicPr>
          <p:nvPr>
            <p:ph idx="1"/>
          </p:nvPr>
        </p:nvPicPr>
        <p:blipFill>
          <a:blip r:embed="rId2" cstate="print">
            <a:lum bright="-6000" contrast="24000"/>
          </a:blip>
          <a:srcRect/>
          <a:stretch>
            <a:fillRect/>
          </a:stretch>
        </p:blipFill>
        <p:spPr>
          <a:xfrm>
            <a:off x="468313" y="1484313"/>
            <a:ext cx="8208962" cy="4256087"/>
          </a:xfrm>
          <a:noFill/>
        </p:spPr>
      </p:pic>
      <p:sp>
        <p:nvSpPr>
          <p:cNvPr id="101384" name="Text Box 8"/>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70118"/>
                </a:solidFill>
                <a:effectLst>
                  <a:outerShdw blurRad="38100" dist="38100" dir="2700000" algn="tl">
                    <a:srgbClr val="000000"/>
                  </a:outerShdw>
                </a:effectLst>
              </a:rPr>
              <a:t>Israeli State</a:t>
            </a:r>
            <a:r>
              <a:rPr lang="en-GB" sz="2800" b="1" dirty="0">
                <a:solidFill>
                  <a:srgbClr val="FFFF00"/>
                </a:solidFill>
                <a:effectLst>
                  <a:outerShdw blurRad="38100" dist="38100" dir="2700000" algn="tl">
                    <a:srgbClr val="000000"/>
                  </a:outerShdw>
                </a:effectLst>
              </a:rPr>
              <a:t> has and is creating havoc in the Lebanon </a:t>
            </a:r>
            <a:r>
              <a:rPr lang="en-GB" sz="2800" b="1" dirty="0">
                <a:solidFill>
                  <a:srgbClr val="00FF00"/>
                </a:solidFill>
                <a:effectLst>
                  <a:outerShdw blurRad="38100" dist="38100" dir="2700000" algn="tl">
                    <a:srgbClr val="000000"/>
                  </a:outerShdw>
                </a:effectLst>
              </a:rPr>
              <a:t>– a once prosperous and well run country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circle(in)">
                                      <p:cBhvr>
                                        <p:cTn id="7" dur="2000"/>
                                        <p:tgtEl>
                                          <p:spTgt spid="1013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1384"/>
                                        </p:tgtEl>
                                        <p:attrNameLst>
                                          <p:attrName>style.visibility</p:attrName>
                                        </p:attrNameLst>
                                      </p:cBhvr>
                                      <p:to>
                                        <p:strVal val="visible"/>
                                      </p:to>
                                    </p:set>
                                    <p:anim calcmode="lin" valueType="num">
                                      <p:cBhvr additive="base">
                                        <p:cTn id="12" dur="500" fill="hold"/>
                                        <p:tgtEl>
                                          <p:spTgt spid="101384"/>
                                        </p:tgtEl>
                                        <p:attrNameLst>
                                          <p:attrName>ppt_x</p:attrName>
                                        </p:attrNameLst>
                                      </p:cBhvr>
                                      <p:tavLst>
                                        <p:tav tm="0">
                                          <p:val>
                                            <p:strVal val="#ppt_x"/>
                                          </p:val>
                                        </p:tav>
                                        <p:tav tm="100000">
                                          <p:val>
                                            <p:strVal val="#ppt_x"/>
                                          </p:val>
                                        </p:tav>
                                      </p:tavLst>
                                    </p:anim>
                                    <p:anim calcmode="lin" valueType="num">
                                      <p:cBhvr additive="base">
                                        <p:cTn id="13" dur="500" fill="hold"/>
                                        <p:tgtEl>
                                          <p:spTgt spid="1013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17558F9-63DD-47C4-AB93-7960A4E61038}" type="slidenum">
              <a:rPr lang="en-GB"/>
              <a:pPr>
                <a:defRPr/>
              </a:pPr>
              <a:t>149</a:t>
            </a:fld>
            <a:endParaRPr lang="en-GB"/>
          </a:p>
        </p:txBody>
      </p:sp>
      <p:sp>
        <p:nvSpPr>
          <p:cNvPr id="104454" name="Rectangle 6"/>
          <p:cNvSpPr>
            <a:spLocks noGrp="1" noChangeArrowheads="1"/>
          </p:cNvSpPr>
          <p:nvPr>
            <p:ph type="title"/>
          </p:nvPr>
        </p:nvSpPr>
        <p:spPr/>
        <p:txBody>
          <a:bodyPr/>
          <a:lstStyle/>
          <a:p>
            <a:pPr eaLnBrk="1" hangingPunct="1">
              <a:defRPr/>
            </a:pPr>
            <a:r>
              <a:rPr lang="en-GB" sz="4000" b="1" smtClean="0">
                <a:solidFill>
                  <a:srgbClr val="F70118"/>
                </a:solidFill>
              </a:rPr>
              <a:t>The Abomination Of Desolation At Work</a:t>
            </a:r>
          </a:p>
        </p:txBody>
      </p:sp>
      <p:pic>
        <p:nvPicPr>
          <p:cNvPr id="104453" name="Picture 5" descr="kidswritingonbombs1"/>
          <p:cNvPicPr>
            <a:picLocks noGrp="1" noChangeAspect="1" noChangeArrowheads="1"/>
          </p:cNvPicPr>
          <p:nvPr>
            <p:ph idx="1"/>
          </p:nvPr>
        </p:nvPicPr>
        <p:blipFill>
          <a:blip r:embed="rId2" cstate="print"/>
          <a:srcRect/>
          <a:stretch>
            <a:fillRect/>
          </a:stretch>
        </p:blipFill>
        <p:spPr>
          <a:xfrm>
            <a:off x="1331913" y="1412875"/>
            <a:ext cx="6486525" cy="4278313"/>
          </a:xfrm>
          <a:noFill/>
        </p:spPr>
      </p:pic>
      <p:sp>
        <p:nvSpPr>
          <p:cNvPr id="104456" name="Text Box 8"/>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70118"/>
                </a:solidFill>
                <a:effectLst>
                  <a:outerShdw blurRad="38100" dist="38100" dir="2700000" algn="tl">
                    <a:srgbClr val="000000"/>
                  </a:outerShdw>
                </a:effectLst>
              </a:rPr>
              <a:t>Children of Gog in the Israeli State </a:t>
            </a:r>
            <a:r>
              <a:rPr lang="en-GB" sz="2800" b="1" dirty="0">
                <a:solidFill>
                  <a:srgbClr val="FFFF00"/>
                </a:solidFill>
                <a:effectLst>
                  <a:outerShdw blurRad="38100" dist="38100" dir="2700000" algn="tl">
                    <a:srgbClr val="000000"/>
                  </a:outerShdw>
                </a:effectLst>
              </a:rPr>
              <a:t>are conditioned from an early age to hate their neighbours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circle(in)">
                                      <p:cBhvr>
                                        <p:cTn id="7" dur="2000"/>
                                        <p:tgtEl>
                                          <p:spTgt spid="1044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4456"/>
                                        </p:tgtEl>
                                        <p:attrNameLst>
                                          <p:attrName>style.visibility</p:attrName>
                                        </p:attrNameLst>
                                      </p:cBhvr>
                                      <p:to>
                                        <p:strVal val="visible"/>
                                      </p:to>
                                    </p:set>
                                    <p:anim calcmode="lin" valueType="num">
                                      <p:cBhvr additive="base">
                                        <p:cTn id="12" dur="500" fill="hold"/>
                                        <p:tgtEl>
                                          <p:spTgt spid="104456"/>
                                        </p:tgtEl>
                                        <p:attrNameLst>
                                          <p:attrName>ppt_x</p:attrName>
                                        </p:attrNameLst>
                                      </p:cBhvr>
                                      <p:tavLst>
                                        <p:tav tm="0">
                                          <p:val>
                                            <p:strVal val="#ppt_x"/>
                                          </p:val>
                                        </p:tav>
                                        <p:tav tm="100000">
                                          <p:val>
                                            <p:strVal val="#ppt_x"/>
                                          </p:val>
                                        </p:tav>
                                      </p:tavLst>
                                    </p:anim>
                                    <p:anim calcmode="lin" valueType="num">
                                      <p:cBhvr additive="base">
                                        <p:cTn id="13" dur="500" fill="hold"/>
                                        <p:tgtEl>
                                          <p:spTgt spid="1044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8367819-9698-4C1A-81CE-021C610D4455}" type="slidenum">
              <a:rPr lang="en-GB"/>
              <a:pPr>
                <a:defRPr/>
              </a:pPr>
              <a:t>15</a:t>
            </a:fld>
            <a:endParaRPr lang="en-GB"/>
          </a:p>
        </p:txBody>
      </p:sp>
      <p:sp>
        <p:nvSpPr>
          <p:cNvPr id="173069" name="Rectangle 13"/>
          <p:cNvSpPr>
            <a:spLocks noGrp="1" noChangeArrowheads="1"/>
          </p:cNvSpPr>
          <p:nvPr>
            <p:ph type="title"/>
          </p:nvPr>
        </p:nvSpPr>
        <p:spPr/>
        <p:txBody>
          <a:bodyPr/>
          <a:lstStyle/>
          <a:p>
            <a:pPr eaLnBrk="1" hangingPunct="1">
              <a:defRPr/>
            </a:pPr>
            <a:r>
              <a:rPr lang="en-GB" b="1" smtClean="0">
                <a:solidFill>
                  <a:srgbClr val="00FF00"/>
                </a:solidFill>
              </a:rPr>
              <a:t>The Ottoman Empire</a:t>
            </a:r>
          </a:p>
        </p:txBody>
      </p:sp>
      <p:pic>
        <p:nvPicPr>
          <p:cNvPr id="173068" name="Picture 12" descr="ottoman_empire_asia_1792"/>
          <p:cNvPicPr>
            <a:picLocks noGrp="1" noChangeAspect="1" noChangeArrowheads="1"/>
          </p:cNvPicPr>
          <p:nvPr>
            <p:ph idx="1"/>
          </p:nvPr>
        </p:nvPicPr>
        <p:blipFill>
          <a:blip r:embed="rId3" cstate="print"/>
          <a:srcRect/>
          <a:stretch>
            <a:fillRect/>
          </a:stretch>
        </p:blipFill>
        <p:spPr>
          <a:xfrm>
            <a:off x="1000125" y="1214438"/>
            <a:ext cx="7215188" cy="3660775"/>
          </a:xfrm>
          <a:noFill/>
        </p:spPr>
      </p:pic>
      <p:sp>
        <p:nvSpPr>
          <p:cNvPr id="173071" name="Text Box 15"/>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The overt reason for attacking the Ottoman Empire was to free the Arabs from oppression – </a:t>
            </a:r>
            <a:r>
              <a:rPr lang="en-GB" sz="2800" b="1" dirty="0">
                <a:solidFill>
                  <a:srgbClr val="00FFCC"/>
                </a:solidFill>
                <a:effectLst>
                  <a:outerShdw blurRad="38100" dist="38100" dir="2700000" algn="tl">
                    <a:srgbClr val="000000"/>
                  </a:outerShdw>
                </a:effectLst>
              </a:rPr>
              <a:t>but in reality it was</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to rearrange the Middle East to Gog’s design</a:t>
            </a:r>
            <a:r>
              <a:rPr lang="en-GB" sz="2800" b="1" dirty="0">
                <a:solidFill>
                  <a:srgbClr val="FFFF00"/>
                </a:solidFill>
                <a:effectLst>
                  <a:outerShdw blurRad="38100" dist="38100" dir="2700000" algn="tl">
                    <a:srgbClr val="000000"/>
                  </a:outerShdw>
                </a:effectLst>
              </a:rPr>
              <a:t> and obtain Palestine for the Zionists.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3068"/>
                                        </p:tgtEl>
                                        <p:attrNameLst>
                                          <p:attrName>style.visibility</p:attrName>
                                        </p:attrNameLst>
                                      </p:cBhvr>
                                      <p:to>
                                        <p:strVal val="visible"/>
                                      </p:to>
                                    </p:set>
                                    <p:animEffect transition="in" filter="circle(in)">
                                      <p:cBhvr>
                                        <p:cTn id="7" dur="2000"/>
                                        <p:tgtEl>
                                          <p:spTgt spid="1730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73071"/>
                                        </p:tgtEl>
                                        <p:attrNameLst>
                                          <p:attrName>style.visibility</p:attrName>
                                        </p:attrNameLst>
                                      </p:cBhvr>
                                      <p:to>
                                        <p:strVal val="visible"/>
                                      </p:to>
                                    </p:set>
                                    <p:anim calcmode="discrete" valueType="clr">
                                      <p:cBhvr override="childStyle">
                                        <p:cTn id="12" dur="80"/>
                                        <p:tgtEl>
                                          <p:spTgt spid="1730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3071"/>
                                        </p:tgtEl>
                                        <p:attrNameLst>
                                          <p:attrName>fillcolor</p:attrName>
                                        </p:attrNameLst>
                                      </p:cBhvr>
                                      <p:tavLst>
                                        <p:tav tm="0">
                                          <p:val>
                                            <p:clrVal>
                                              <a:schemeClr val="accent2"/>
                                            </p:clrVal>
                                          </p:val>
                                        </p:tav>
                                        <p:tav tm="50000">
                                          <p:val>
                                            <p:clrVal>
                                              <a:schemeClr val="hlink"/>
                                            </p:clrVal>
                                          </p:val>
                                        </p:tav>
                                      </p:tavLst>
                                    </p:anim>
                                    <p:set>
                                      <p:cBhvr>
                                        <p:cTn id="14" dur="80"/>
                                        <p:tgtEl>
                                          <p:spTgt spid="1730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1957297-0C82-48CE-9EFB-91ED3D94BEF3}" type="slidenum">
              <a:rPr lang="en-GB"/>
              <a:pPr>
                <a:defRPr/>
              </a:pPr>
              <a:t>150</a:t>
            </a:fld>
            <a:endParaRPr lang="en-GB"/>
          </a:p>
        </p:txBody>
      </p:sp>
      <p:sp>
        <p:nvSpPr>
          <p:cNvPr id="347143" name="Rectangle 7"/>
          <p:cNvSpPr>
            <a:spLocks noGrp="1" noChangeArrowheads="1"/>
          </p:cNvSpPr>
          <p:nvPr>
            <p:ph type="title"/>
          </p:nvPr>
        </p:nvSpPr>
        <p:spPr/>
        <p:txBody>
          <a:bodyPr/>
          <a:lstStyle/>
          <a:p>
            <a:pPr eaLnBrk="1" hangingPunct="1">
              <a:defRPr/>
            </a:pPr>
            <a:r>
              <a:rPr lang="en-GB" sz="4000" b="1" dirty="0" smtClean="0">
                <a:solidFill>
                  <a:srgbClr val="F70118"/>
                </a:solidFill>
              </a:rPr>
              <a:t>Israeli State’s Satanic Holy Book</a:t>
            </a:r>
          </a:p>
        </p:txBody>
      </p:sp>
      <p:pic>
        <p:nvPicPr>
          <p:cNvPr id="347142" name="Picture 6" descr="booksbriefly250"/>
          <p:cNvPicPr>
            <a:picLocks noGrp="1" noChangeAspect="1" noChangeArrowheads="1"/>
          </p:cNvPicPr>
          <p:nvPr>
            <p:ph idx="1"/>
          </p:nvPr>
        </p:nvPicPr>
        <p:blipFill>
          <a:blip r:embed="rId2" cstate="print"/>
          <a:srcRect/>
          <a:stretch>
            <a:fillRect/>
          </a:stretch>
        </p:blipFill>
        <p:spPr>
          <a:xfrm>
            <a:off x="468313" y="1628775"/>
            <a:ext cx="2968625" cy="4537075"/>
          </a:xfrm>
          <a:noFill/>
        </p:spPr>
      </p:pic>
      <p:sp>
        <p:nvSpPr>
          <p:cNvPr id="347145" name="Text Box 9"/>
          <p:cNvSpPr txBox="1">
            <a:spLocks noChangeArrowheads="1"/>
          </p:cNvSpPr>
          <p:nvPr/>
        </p:nvSpPr>
        <p:spPr bwMode="auto">
          <a:xfrm>
            <a:off x="3857625" y="1289050"/>
            <a:ext cx="496252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Israelis are the people whose holy book is the Talmud.</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Peter Schaefer, of Princeton's Judaic studies program,</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has analyzed all the passages in the Talmud that refer to the founder of Christianity, </a:t>
            </a:r>
            <a:r>
              <a:rPr lang="en-GB" sz="2800" b="1" dirty="0">
                <a:solidFill>
                  <a:srgbClr val="F70118"/>
                </a:solidFill>
                <a:effectLst>
                  <a:outerShdw blurRad="38100" dist="38100" dir="2700000" algn="tl">
                    <a:srgbClr val="000000"/>
                  </a:outerShdw>
                </a:effectLst>
              </a:rPr>
              <a:t>texts that were previously censored from Talmud editions for centuries.</a:t>
            </a:r>
            <a:r>
              <a:rPr lang="en-GB" sz="2800" b="1" dirty="0">
                <a:solidFill>
                  <a:srgbClr val="FFFF00"/>
                </a:solidFill>
                <a:effectLst>
                  <a:outerShdw blurRad="38100" dist="38100" dir="2700000" algn="tl">
                    <a:srgbClr val="000000"/>
                  </a:outerShdw>
                </a:effectLst>
              </a:rPr>
              <a:t> </a:t>
            </a:r>
            <a:endParaRPr lang="en-GB" sz="28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circle(in)">
                                      <p:cBhvr>
                                        <p:cTn id="7" dur="2000"/>
                                        <p:tgtEl>
                                          <p:spTgt spid="3471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47145"/>
                                        </p:tgtEl>
                                        <p:attrNameLst>
                                          <p:attrName>style.visibility</p:attrName>
                                        </p:attrNameLst>
                                      </p:cBhvr>
                                      <p:to>
                                        <p:strVal val="visible"/>
                                      </p:to>
                                    </p:set>
                                    <p:anim calcmode="discrete" valueType="clr">
                                      <p:cBhvr override="childStyle">
                                        <p:cTn id="12" dur="80"/>
                                        <p:tgtEl>
                                          <p:spTgt spid="34714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47145"/>
                                        </p:tgtEl>
                                        <p:attrNameLst>
                                          <p:attrName>fillcolor</p:attrName>
                                        </p:attrNameLst>
                                      </p:cBhvr>
                                      <p:tavLst>
                                        <p:tav tm="0">
                                          <p:val>
                                            <p:clrVal>
                                              <a:schemeClr val="accent2"/>
                                            </p:clrVal>
                                          </p:val>
                                        </p:tav>
                                        <p:tav tm="50000">
                                          <p:val>
                                            <p:clrVal>
                                              <a:schemeClr val="hlink"/>
                                            </p:clrVal>
                                          </p:val>
                                        </p:tav>
                                      </p:tavLst>
                                    </p:anim>
                                    <p:set>
                                      <p:cBhvr>
                                        <p:cTn id="14" dur="80"/>
                                        <p:tgtEl>
                                          <p:spTgt spid="3471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Israeli State’s Satanic Holy Book</a:t>
            </a:r>
            <a:endParaRPr lang="en-GB" dirty="0"/>
          </a:p>
        </p:txBody>
      </p:sp>
      <p:sp>
        <p:nvSpPr>
          <p:cNvPr id="4" name="Slide Number Placeholder 3"/>
          <p:cNvSpPr>
            <a:spLocks noGrp="1"/>
          </p:cNvSpPr>
          <p:nvPr>
            <p:ph type="sldNum" sz="quarter" idx="12"/>
          </p:nvPr>
        </p:nvSpPr>
        <p:spPr/>
        <p:txBody>
          <a:bodyPr/>
          <a:lstStyle/>
          <a:p>
            <a:pPr>
              <a:defRPr/>
            </a:pPr>
            <a:fld id="{2EA61077-1B52-4F71-8265-3BCF2AC8FCA3}" type="slidenum">
              <a:rPr lang="en-GB" smtClean="0"/>
              <a:pPr>
                <a:defRPr/>
              </a:pPr>
              <a:t>151</a:t>
            </a:fld>
            <a:endParaRPr lang="en-GB"/>
          </a:p>
        </p:txBody>
      </p:sp>
      <p:pic>
        <p:nvPicPr>
          <p:cNvPr id="209922" name="Picture 2" descr="http://www.princeton.edu/~paw/archive_new/PAW04-05/08-0209/feat_schaefer.jpg"/>
          <p:cNvPicPr>
            <a:picLocks noChangeAspect="1" noChangeArrowheads="1"/>
          </p:cNvPicPr>
          <p:nvPr/>
        </p:nvPicPr>
        <p:blipFill>
          <a:blip r:embed="rId2" cstate="print"/>
          <a:srcRect l="2473" t="1755" r="3545" b="3510"/>
          <a:stretch>
            <a:fillRect/>
          </a:stretch>
        </p:blipFill>
        <p:spPr bwMode="auto">
          <a:xfrm>
            <a:off x="642938" y="1785938"/>
            <a:ext cx="2714625" cy="3857625"/>
          </a:xfrm>
          <a:prstGeom prst="rect">
            <a:avLst/>
          </a:prstGeom>
          <a:noFill/>
          <a:ln w="9525">
            <a:noFill/>
            <a:miter lim="800000"/>
            <a:headEnd/>
            <a:tailEnd/>
          </a:ln>
        </p:spPr>
      </p:pic>
      <p:sp>
        <p:nvSpPr>
          <p:cNvPr id="8" name="TextBox 7"/>
          <p:cNvSpPr txBox="1"/>
          <p:nvPr/>
        </p:nvSpPr>
        <p:spPr>
          <a:xfrm>
            <a:off x="4000500" y="2071688"/>
            <a:ext cx="4714875" cy="33861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In his book he argues—against other </a:t>
            </a:r>
            <a:r>
              <a:rPr lang="en-GB" sz="2800" b="1" dirty="0">
                <a:solidFill>
                  <a:srgbClr val="FFC000"/>
                </a:solidFill>
                <a:effectLst>
                  <a:outerShdw blurRad="38100" dist="38100" dir="2700000" algn="tl">
                    <a:srgbClr val="000000"/>
                  </a:outerShdw>
                </a:effectLst>
              </a:rPr>
              <a:t>scholars—that the scandalous passages indeed refer not to some other figure of ancient times but to the famous Jesus of Nazareth</a:t>
            </a:r>
            <a:r>
              <a:rPr lang="en-GB" sz="2800" b="1" dirty="0">
                <a:solidFill>
                  <a:srgbClr val="00FF00"/>
                </a:solidFill>
                <a:effectLst>
                  <a:outerShdw blurRad="38100" dist="38100" dir="2700000" algn="tl">
                    <a:srgbClr val="000000"/>
                  </a:outerShdw>
                </a:effectLst>
              </a:rPr>
              <a:t>.</a:t>
            </a:r>
          </a:p>
          <a:p>
            <a:pPr>
              <a:defRPr/>
            </a:pPr>
            <a:endParaRPr lang="en-GB" dirty="0"/>
          </a:p>
        </p:txBody>
      </p:sp>
      <p:sp>
        <p:nvSpPr>
          <p:cNvPr id="9" name="TextBox 8"/>
          <p:cNvSpPr txBox="1"/>
          <p:nvPr/>
        </p:nvSpPr>
        <p:spPr>
          <a:xfrm>
            <a:off x="214313" y="6000750"/>
            <a:ext cx="3714750"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Peter Schaefer</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Effect transition="in" filter="circle(in)">
                                      <p:cBhvr>
                                        <p:cTn id="7" dur="2000"/>
                                        <p:tgtEl>
                                          <p:spTgt spid="2099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F923C38-D686-432B-BFDB-D33037B9C897}" type="slidenum">
              <a:rPr lang="en-GB"/>
              <a:pPr>
                <a:defRPr/>
              </a:pPr>
              <a:t>152</a:t>
            </a:fld>
            <a:endParaRPr lang="en-GB"/>
          </a:p>
        </p:txBody>
      </p:sp>
      <p:sp>
        <p:nvSpPr>
          <p:cNvPr id="366594" name="Rectangle 2"/>
          <p:cNvSpPr>
            <a:spLocks noGrp="1" noChangeArrowheads="1"/>
          </p:cNvSpPr>
          <p:nvPr>
            <p:ph type="title"/>
          </p:nvPr>
        </p:nvSpPr>
        <p:spPr/>
        <p:txBody>
          <a:bodyPr/>
          <a:lstStyle/>
          <a:p>
            <a:pPr eaLnBrk="1" hangingPunct="1">
              <a:defRPr/>
            </a:pPr>
            <a:r>
              <a:rPr lang="en-GB" sz="4000" b="1" smtClean="0">
                <a:solidFill>
                  <a:srgbClr val="FFFF00"/>
                </a:solidFill>
              </a:rPr>
              <a:t>Christendom Is Under A Curse </a:t>
            </a:r>
            <a:r>
              <a:rPr lang="en-GB" sz="4000" b="1" smtClean="0">
                <a:solidFill>
                  <a:srgbClr val="F70118"/>
                </a:solidFill>
              </a:rPr>
              <a:t>For Supporting The Israeli State</a:t>
            </a:r>
          </a:p>
        </p:txBody>
      </p:sp>
      <p:sp>
        <p:nvSpPr>
          <p:cNvPr id="366595" name="Text Box 3"/>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hlinkClick r:id="rId2"/>
              </a:rPr>
              <a:t>Exodus 17:16</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For he said, </a:t>
            </a:r>
            <a:r>
              <a:rPr lang="en-GB" sz="2800" b="1" dirty="0">
                <a:solidFill>
                  <a:srgbClr val="FFFF00"/>
                </a:solidFill>
                <a:effectLst>
                  <a:outerShdw blurRad="38100" dist="38100" dir="2700000" algn="tl">
                    <a:srgbClr val="000000"/>
                  </a:outerShdw>
                </a:effectLst>
              </a:rPr>
              <a:t>Because the LORD hath sworn that the LORD will have war with </a:t>
            </a:r>
            <a:r>
              <a:rPr lang="en-GB" sz="2800" b="1" dirty="0">
                <a:solidFill>
                  <a:srgbClr val="FF0000"/>
                </a:solidFill>
                <a:effectLst>
                  <a:outerShdw blurRad="38100" dist="38100" dir="2700000" algn="tl">
                    <a:srgbClr val="000000"/>
                  </a:outerShdw>
                </a:effectLst>
              </a:rPr>
              <a:t>Amalek (Gog)</a:t>
            </a:r>
            <a:r>
              <a:rPr lang="en-GB" sz="2800" b="1" dirty="0">
                <a:solidFill>
                  <a:srgbClr val="FFFF00"/>
                </a:solidFill>
                <a:effectLst>
                  <a:outerShdw blurRad="38100" dist="38100" dir="2700000" algn="tl">
                    <a:srgbClr val="000000"/>
                  </a:outerShdw>
                </a:effectLst>
              </a:rPr>
              <a:t> from generation to generation.</a:t>
            </a:r>
          </a:p>
        </p:txBody>
      </p:sp>
      <p:pic>
        <p:nvPicPr>
          <p:cNvPr id="366599" name="Picture 7" descr="amalek_wa"/>
          <p:cNvPicPr>
            <a:picLocks noGrp="1" noChangeAspect="1" noChangeArrowheads="1"/>
          </p:cNvPicPr>
          <p:nvPr>
            <p:ph idx="1"/>
          </p:nvPr>
        </p:nvPicPr>
        <p:blipFill>
          <a:blip r:embed="rId3" cstate="print"/>
          <a:srcRect/>
          <a:stretch>
            <a:fillRect/>
          </a:stretch>
        </p:blipFill>
        <p:spPr>
          <a:xfrm>
            <a:off x="1928813" y="1500188"/>
            <a:ext cx="5237162" cy="38004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6599"/>
                                        </p:tgtEl>
                                        <p:attrNameLst>
                                          <p:attrName>style.visibility</p:attrName>
                                        </p:attrNameLst>
                                      </p:cBhvr>
                                      <p:to>
                                        <p:strVal val="visible"/>
                                      </p:to>
                                    </p:set>
                                    <p:animEffect transition="in" filter="circle(in)">
                                      <p:cBhvr>
                                        <p:cTn id="7" dur="2000"/>
                                        <p:tgtEl>
                                          <p:spTgt spid="36659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66595"/>
                                        </p:tgtEl>
                                        <p:attrNameLst>
                                          <p:attrName>style.visibility</p:attrName>
                                        </p:attrNameLst>
                                      </p:cBhvr>
                                      <p:to>
                                        <p:strVal val="visible"/>
                                      </p:to>
                                    </p:set>
                                    <p:anim calcmode="discrete" valueType="clr">
                                      <p:cBhvr override="childStyle">
                                        <p:cTn id="12" dur="80"/>
                                        <p:tgtEl>
                                          <p:spTgt spid="36659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6595"/>
                                        </p:tgtEl>
                                        <p:attrNameLst>
                                          <p:attrName>fillcolor</p:attrName>
                                        </p:attrNameLst>
                                      </p:cBhvr>
                                      <p:tavLst>
                                        <p:tav tm="0">
                                          <p:val>
                                            <p:clrVal>
                                              <a:schemeClr val="accent2"/>
                                            </p:clrVal>
                                          </p:val>
                                        </p:tav>
                                        <p:tav tm="50000">
                                          <p:val>
                                            <p:clrVal>
                                              <a:schemeClr val="hlink"/>
                                            </p:clrVal>
                                          </p:val>
                                        </p:tav>
                                      </p:tavLst>
                                    </p:anim>
                                    <p:set>
                                      <p:cBhvr>
                                        <p:cTn id="14" dur="80"/>
                                        <p:tgtEl>
                                          <p:spTgt spid="3665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693765D-0E77-4A97-BF2D-C6F1B4255CE8}" type="slidenum">
              <a:rPr lang="en-GB"/>
              <a:pPr>
                <a:defRPr/>
              </a:pPr>
              <a:t>153</a:t>
            </a:fld>
            <a:endParaRPr lang="en-GB"/>
          </a:p>
        </p:txBody>
      </p:sp>
      <p:sp>
        <p:nvSpPr>
          <p:cNvPr id="351234" name="Rectangle 2"/>
          <p:cNvSpPr>
            <a:spLocks noGrp="1" noChangeArrowheads="1"/>
          </p:cNvSpPr>
          <p:nvPr>
            <p:ph type="title"/>
          </p:nvPr>
        </p:nvSpPr>
        <p:spPr/>
        <p:txBody>
          <a:bodyPr/>
          <a:lstStyle/>
          <a:p>
            <a:pPr eaLnBrk="1" hangingPunct="1">
              <a:defRPr/>
            </a:pPr>
            <a:r>
              <a:rPr lang="en-GB" sz="4000" b="1" smtClean="0">
                <a:solidFill>
                  <a:srgbClr val="FFFF00"/>
                </a:solidFill>
              </a:rPr>
              <a:t>Christendom Is Under A Curse </a:t>
            </a:r>
            <a:r>
              <a:rPr lang="en-GB" sz="4000" b="1" smtClean="0">
                <a:solidFill>
                  <a:srgbClr val="F70118"/>
                </a:solidFill>
              </a:rPr>
              <a:t>For Supporting The Israeli State</a:t>
            </a:r>
          </a:p>
        </p:txBody>
      </p:sp>
      <p:sp>
        <p:nvSpPr>
          <p:cNvPr id="351236" name="Text Box 4"/>
          <p:cNvSpPr txBox="1">
            <a:spLocks noChangeArrowheads="1"/>
          </p:cNvSpPr>
          <p:nvPr/>
        </p:nvSpPr>
        <p:spPr bwMode="auto">
          <a:xfrm>
            <a:off x="3000375" y="1628775"/>
            <a:ext cx="6143625" cy="4386263"/>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The scriptures warn us not to support Yahweh’s enemies</a:t>
            </a:r>
            <a:r>
              <a:rPr lang="en-GB" sz="2800" b="1" dirty="0">
                <a:solidFill>
                  <a:srgbClr val="00FF00"/>
                </a:solidFill>
                <a:effectLst>
                  <a:outerShdw blurRad="38100" dist="38100" dir="2700000" algn="tl">
                    <a:srgbClr val="000000"/>
                  </a:outerShdw>
                </a:effectLst>
              </a:rPr>
              <a:t>:</a:t>
            </a:r>
          </a:p>
          <a:p>
            <a:pPr>
              <a:spcBef>
                <a:spcPct val="50000"/>
              </a:spcBef>
              <a:defRPr/>
            </a:pPr>
            <a:endParaRPr lang="en-GB" b="1" dirty="0">
              <a:solidFill>
                <a:srgbClr val="00FF00"/>
              </a:solidFill>
              <a:effectLst>
                <a:outerShdw blurRad="38100" dist="38100" dir="2700000" algn="tl">
                  <a:srgbClr val="000000"/>
                </a:outerShdw>
              </a:effectLst>
            </a:endParaRPr>
          </a:p>
          <a:p>
            <a:pPr>
              <a:defRPr/>
            </a:pPr>
            <a:r>
              <a:rPr lang="en-GB" sz="2800" b="1" dirty="0">
                <a:solidFill>
                  <a:srgbClr val="FF00FF"/>
                </a:solidFill>
                <a:effectLst>
                  <a:outerShdw blurRad="38100" dist="38100" dir="2700000" algn="tl">
                    <a:srgbClr val="000000"/>
                  </a:outerShdw>
                </a:effectLst>
              </a:rPr>
              <a:t>2 John 1:10 </a:t>
            </a:r>
            <a:r>
              <a:rPr lang="en-GB" sz="2800" b="1" dirty="0">
                <a:solidFill>
                  <a:srgbClr val="FF9900"/>
                </a:solidFill>
                <a:effectLst>
                  <a:outerShdw blurRad="38100" dist="38100" dir="2700000" algn="tl">
                    <a:srgbClr val="000000"/>
                  </a:outerShdw>
                </a:effectLst>
              </a:rPr>
              <a:t>If there come any unto you, and bring not this doctrine, receive him not into your house, neither bid him God speed: </a:t>
            </a:r>
          </a:p>
          <a:p>
            <a:pPr>
              <a:defRPr/>
            </a:pPr>
            <a:endParaRPr lang="en-GB" sz="2800" b="1" dirty="0">
              <a:solidFill>
                <a:srgbClr val="FF9900"/>
              </a:solidFill>
              <a:effectLst>
                <a:outerShdw blurRad="38100" dist="38100" dir="2700000" algn="tl">
                  <a:srgbClr val="000000"/>
                </a:outerShdw>
              </a:effectLst>
            </a:endParaRPr>
          </a:p>
          <a:p>
            <a:pPr>
              <a:defRPr/>
            </a:pPr>
            <a:r>
              <a:rPr lang="en-GB" sz="2800" b="1" dirty="0">
                <a:solidFill>
                  <a:srgbClr val="FF00FF"/>
                </a:solidFill>
                <a:effectLst>
                  <a:outerShdw blurRad="38100" dist="38100" dir="2700000" algn="tl">
                    <a:srgbClr val="000000"/>
                  </a:outerShdw>
                </a:effectLst>
              </a:rPr>
              <a:t>11</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For he that </a:t>
            </a:r>
            <a:r>
              <a:rPr lang="en-GB" sz="2800" b="1" dirty="0" err="1">
                <a:solidFill>
                  <a:srgbClr val="00FF00"/>
                </a:solidFill>
                <a:effectLst>
                  <a:outerShdw blurRad="38100" dist="38100" dir="2700000" algn="tl">
                    <a:srgbClr val="000000"/>
                  </a:outerShdw>
                </a:effectLst>
              </a:rPr>
              <a:t>biddeth</a:t>
            </a:r>
            <a:r>
              <a:rPr lang="en-GB" sz="2800" b="1" dirty="0">
                <a:solidFill>
                  <a:srgbClr val="00FF00"/>
                </a:solidFill>
                <a:effectLst>
                  <a:outerShdw blurRad="38100" dist="38100" dir="2700000" algn="tl">
                    <a:srgbClr val="000000"/>
                  </a:outerShdw>
                </a:effectLst>
              </a:rPr>
              <a:t> him God speed is partaker of his evil deeds.</a:t>
            </a:r>
          </a:p>
        </p:txBody>
      </p:sp>
      <p:pic>
        <p:nvPicPr>
          <p:cNvPr id="351238" name="Picture 6" descr="bible"/>
          <p:cNvPicPr>
            <a:picLocks noGrp="1" noChangeAspect="1" noChangeArrowheads="1"/>
          </p:cNvPicPr>
          <p:nvPr>
            <p:ph idx="1"/>
          </p:nvPr>
        </p:nvPicPr>
        <p:blipFill>
          <a:blip r:embed="rId2" cstate="print"/>
          <a:srcRect/>
          <a:stretch>
            <a:fillRect/>
          </a:stretch>
        </p:blipFill>
        <p:spPr>
          <a:xfrm>
            <a:off x="285750" y="2000250"/>
            <a:ext cx="2520950" cy="34417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1238"/>
                                        </p:tgtEl>
                                        <p:attrNameLst>
                                          <p:attrName>style.visibility</p:attrName>
                                        </p:attrNameLst>
                                      </p:cBhvr>
                                      <p:to>
                                        <p:strVal val="visible"/>
                                      </p:to>
                                    </p:set>
                                    <p:animEffect transition="in" filter="circle(in)">
                                      <p:cBhvr>
                                        <p:cTn id="7" dur="2000"/>
                                        <p:tgtEl>
                                          <p:spTgt spid="3512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51236"/>
                                        </p:tgtEl>
                                        <p:attrNameLst>
                                          <p:attrName>style.visibility</p:attrName>
                                        </p:attrNameLst>
                                      </p:cBhvr>
                                      <p:to>
                                        <p:strVal val="visible"/>
                                      </p:to>
                                    </p:set>
                                    <p:anim calcmode="discrete" valueType="clr">
                                      <p:cBhvr override="childStyle">
                                        <p:cTn id="12" dur="80"/>
                                        <p:tgtEl>
                                          <p:spTgt spid="3512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1236"/>
                                        </p:tgtEl>
                                        <p:attrNameLst>
                                          <p:attrName>fillcolor</p:attrName>
                                        </p:attrNameLst>
                                      </p:cBhvr>
                                      <p:tavLst>
                                        <p:tav tm="0">
                                          <p:val>
                                            <p:clrVal>
                                              <a:schemeClr val="accent2"/>
                                            </p:clrVal>
                                          </p:val>
                                        </p:tav>
                                        <p:tav tm="50000">
                                          <p:val>
                                            <p:clrVal>
                                              <a:schemeClr val="hlink"/>
                                            </p:clrVal>
                                          </p:val>
                                        </p:tav>
                                      </p:tavLst>
                                    </p:anim>
                                    <p:set>
                                      <p:cBhvr>
                                        <p:cTn id="14" dur="80"/>
                                        <p:tgtEl>
                                          <p:spTgt spid="3512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r>
              <a:rPr lang="en-GB" sz="4000" b="1" smtClean="0">
                <a:solidFill>
                  <a:srgbClr val="FFFF00"/>
                </a:solidFill>
              </a:rPr>
              <a:t>Christendom Is Under A Curse </a:t>
            </a:r>
            <a:r>
              <a:rPr lang="en-GB" sz="4000" b="1" smtClean="0">
                <a:solidFill>
                  <a:srgbClr val="F70118"/>
                </a:solidFill>
              </a:rPr>
              <a:t>For Supporting The Israeli State</a:t>
            </a:r>
          </a:p>
        </p:txBody>
      </p:sp>
      <p:sp>
        <p:nvSpPr>
          <p:cNvPr id="6" name="Slide Number Placeholder 5"/>
          <p:cNvSpPr>
            <a:spLocks noGrp="1"/>
          </p:cNvSpPr>
          <p:nvPr>
            <p:ph type="sldNum" sz="quarter" idx="12"/>
          </p:nvPr>
        </p:nvSpPr>
        <p:spPr/>
        <p:txBody>
          <a:bodyPr/>
          <a:lstStyle/>
          <a:p>
            <a:pPr>
              <a:defRPr/>
            </a:pPr>
            <a:fld id="{71521565-1304-4332-967C-D506D7899618}" type="slidenum">
              <a:rPr lang="en-GB"/>
              <a:pPr>
                <a:defRPr/>
              </a:pPr>
              <a:t>154</a:t>
            </a:fld>
            <a:endParaRPr lang="en-GB"/>
          </a:p>
        </p:txBody>
      </p:sp>
      <p:sp>
        <p:nvSpPr>
          <p:cNvPr id="365571" name="Text Box 3"/>
          <p:cNvSpPr txBox="1">
            <a:spLocks noChangeArrowheads="1"/>
          </p:cNvSpPr>
          <p:nvPr/>
        </p:nvSpPr>
        <p:spPr bwMode="auto">
          <a:xfrm>
            <a:off x="3924300" y="1628775"/>
            <a:ext cx="5219700" cy="50482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C000"/>
                </a:solidFill>
                <a:effectLst>
                  <a:outerShdw blurRad="38100" dist="38100" dir="2700000" algn="tl">
                    <a:srgbClr val="000000"/>
                  </a:outerShdw>
                </a:effectLst>
              </a:rPr>
              <a:t>The scriptures warn us not to support Yahweh’s enemies:</a:t>
            </a:r>
          </a:p>
          <a:p>
            <a:pPr>
              <a:spcBef>
                <a:spcPct val="50000"/>
              </a:spcBef>
              <a:defRPr/>
            </a:pPr>
            <a:r>
              <a:rPr lang="en-GB" sz="2800" b="1" dirty="0">
                <a:solidFill>
                  <a:srgbClr val="FFFF00"/>
                </a:solidFill>
                <a:effectLst>
                  <a:outerShdw blurRad="38100" dist="38100" dir="2700000" algn="tl">
                    <a:srgbClr val="000000"/>
                  </a:outerShdw>
                </a:effectLst>
                <a:hlinkClick r:id="rId2"/>
              </a:rPr>
              <a:t>2 Chronicles 19:2</a:t>
            </a: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FF00FF"/>
                </a:solidFill>
                <a:effectLst>
                  <a:outerShdw blurRad="38100" dist="38100" dir="2700000" algn="tl">
                    <a:srgbClr val="000000"/>
                  </a:outerShdw>
                </a:effectLst>
              </a:rPr>
              <a:t>And </a:t>
            </a:r>
            <a:r>
              <a:rPr lang="en-GB" sz="2800" b="1" dirty="0" err="1">
                <a:solidFill>
                  <a:srgbClr val="FF00FF"/>
                </a:solidFill>
                <a:effectLst>
                  <a:outerShdw blurRad="38100" dist="38100" dir="2700000" algn="tl">
                    <a:srgbClr val="000000"/>
                  </a:outerShdw>
                </a:effectLst>
              </a:rPr>
              <a:t>Jehu</a:t>
            </a:r>
            <a:r>
              <a:rPr lang="en-GB" sz="2800" b="1" dirty="0">
                <a:solidFill>
                  <a:srgbClr val="FF00FF"/>
                </a:solidFill>
                <a:effectLst>
                  <a:outerShdw blurRad="38100" dist="38100" dir="2700000" algn="tl">
                    <a:srgbClr val="000000"/>
                  </a:outerShdw>
                </a:effectLst>
              </a:rPr>
              <a:t> the son of </a:t>
            </a:r>
            <a:r>
              <a:rPr lang="en-GB" sz="2800" b="1" dirty="0" err="1">
                <a:solidFill>
                  <a:srgbClr val="FF00FF"/>
                </a:solidFill>
                <a:effectLst>
                  <a:outerShdw blurRad="38100" dist="38100" dir="2700000" algn="tl">
                    <a:srgbClr val="000000"/>
                  </a:outerShdw>
                </a:effectLst>
              </a:rPr>
              <a:t>Hanani</a:t>
            </a:r>
            <a:r>
              <a:rPr lang="en-GB" sz="2800" b="1" dirty="0">
                <a:solidFill>
                  <a:srgbClr val="FF00FF"/>
                </a:solidFill>
                <a:effectLst>
                  <a:outerShdw blurRad="38100" dist="38100" dir="2700000" algn="tl">
                    <a:srgbClr val="000000"/>
                  </a:outerShdw>
                </a:effectLst>
              </a:rPr>
              <a:t> the seer went out to meet him, and said to king </a:t>
            </a:r>
            <a:r>
              <a:rPr lang="en-GB" sz="2800" b="1" dirty="0" err="1">
                <a:solidFill>
                  <a:srgbClr val="FF00FF"/>
                </a:solidFill>
                <a:effectLst>
                  <a:outerShdw blurRad="38100" dist="38100" dir="2700000" algn="tl">
                    <a:srgbClr val="000000"/>
                  </a:outerShdw>
                </a:effectLst>
              </a:rPr>
              <a:t>Jehoshaphat</a:t>
            </a:r>
            <a:r>
              <a:rPr lang="en-GB" sz="2800" b="1" dirty="0">
                <a:solidFill>
                  <a:srgbClr val="00FFCC"/>
                </a:solidFill>
                <a:effectLst>
                  <a:outerShdw blurRad="38100" dist="38100" dir="2700000" algn="tl">
                    <a:srgbClr val="000000"/>
                  </a:outerShdw>
                </a:effectLst>
              </a:rPr>
              <a:t>, </a:t>
            </a:r>
            <a:r>
              <a:rPr lang="en-GB" sz="2800" b="1" dirty="0" err="1">
                <a:solidFill>
                  <a:srgbClr val="00FFCC"/>
                </a:solidFill>
                <a:effectLst>
                  <a:outerShdw blurRad="38100" dist="38100" dir="2700000" algn="tl">
                    <a:srgbClr val="000000"/>
                  </a:outerShdw>
                </a:effectLst>
              </a:rPr>
              <a:t>Shouldest</a:t>
            </a:r>
            <a:r>
              <a:rPr lang="en-GB" sz="2800" b="1" dirty="0">
                <a:solidFill>
                  <a:srgbClr val="00FFCC"/>
                </a:solidFill>
                <a:effectLst>
                  <a:outerShdw blurRad="38100" dist="38100" dir="2700000" algn="tl">
                    <a:srgbClr val="000000"/>
                  </a:outerShdw>
                </a:effectLst>
              </a:rPr>
              <a:t> thou help the ungodly, and love them that hate the LORD? </a:t>
            </a:r>
            <a:r>
              <a:rPr lang="en-GB" sz="2800" b="1" dirty="0">
                <a:solidFill>
                  <a:srgbClr val="00FF00"/>
                </a:solidFill>
                <a:effectLst>
                  <a:outerShdw blurRad="38100" dist="38100" dir="2700000" algn="tl">
                    <a:srgbClr val="000000"/>
                  </a:outerShdw>
                </a:effectLst>
              </a:rPr>
              <a:t>therefore is wrath upon thee from before the LORD.</a:t>
            </a:r>
            <a:endParaRPr lang="en-GB" sz="2400" b="1" dirty="0">
              <a:solidFill>
                <a:srgbClr val="00FF00"/>
              </a:solidFill>
              <a:effectLst>
                <a:outerShdw blurRad="38100" dist="38100" dir="2700000" algn="tl">
                  <a:srgbClr val="000000"/>
                </a:outerShdw>
              </a:effectLst>
            </a:endParaRPr>
          </a:p>
        </p:txBody>
      </p:sp>
      <p:pic>
        <p:nvPicPr>
          <p:cNvPr id="148489" name="Picture 9" descr="http://3.bp.blogspot.com/_70HllXx_Z2c/SfHA6H6b5HI/AAAAAAAACR8/n2pXKDK42fw/s320/Icon_03057_Spas_s_predstoyaschimi_arhangelami.jpg"/>
          <p:cNvPicPr>
            <a:picLocks noChangeAspect="1" noChangeArrowheads="1"/>
          </p:cNvPicPr>
          <p:nvPr/>
        </p:nvPicPr>
        <p:blipFill>
          <a:blip r:embed="rId3" cstate="print"/>
          <a:srcRect/>
          <a:stretch>
            <a:fillRect/>
          </a:stretch>
        </p:blipFill>
        <p:spPr bwMode="auto">
          <a:xfrm>
            <a:off x="357188" y="1714500"/>
            <a:ext cx="3009900" cy="3048000"/>
          </a:xfrm>
          <a:prstGeom prst="rect">
            <a:avLst/>
          </a:prstGeom>
          <a:noFill/>
          <a:ln w="9525">
            <a:noFill/>
            <a:miter lim="800000"/>
            <a:headEnd/>
            <a:tailEnd/>
          </a:ln>
        </p:spPr>
      </p:pic>
      <p:sp>
        <p:nvSpPr>
          <p:cNvPr id="10" name="TextBox 9"/>
          <p:cNvSpPr txBox="1"/>
          <p:nvPr/>
        </p:nvSpPr>
        <p:spPr>
          <a:xfrm>
            <a:off x="285750" y="5000625"/>
            <a:ext cx="3214688"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King </a:t>
            </a:r>
            <a:r>
              <a:rPr lang="en-GB" sz="3600" b="1" dirty="0" err="1">
                <a:solidFill>
                  <a:srgbClr val="FFFF00"/>
                </a:solidFill>
                <a:effectLst>
                  <a:outerShdw blurRad="38100" dist="38100" dir="2700000" algn="tl">
                    <a:srgbClr val="000000"/>
                  </a:outerShdw>
                </a:effectLst>
              </a:rPr>
              <a:t>Jehoshaphat</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8489"/>
                                        </p:tgtEl>
                                        <p:attrNameLst>
                                          <p:attrName>style.visibility</p:attrName>
                                        </p:attrNameLst>
                                      </p:cBhvr>
                                      <p:to>
                                        <p:strVal val="visible"/>
                                      </p:to>
                                    </p:set>
                                    <p:animEffect transition="in" filter="circle(in)">
                                      <p:cBhvr>
                                        <p:cTn id="7" dur="2000"/>
                                        <p:tgtEl>
                                          <p:spTgt spid="1484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365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autoUpdateAnimBg="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3AAF280-26AC-4F6A-B1F9-B0809AC9EC7F}" type="slidenum">
              <a:rPr lang="en-GB"/>
              <a:pPr>
                <a:defRPr/>
              </a:pPr>
              <a:t>155</a:t>
            </a:fld>
            <a:endParaRPr lang="en-GB"/>
          </a:p>
        </p:txBody>
      </p:sp>
      <p:sp>
        <p:nvSpPr>
          <p:cNvPr id="358404" name="Rectangle 4"/>
          <p:cNvSpPr>
            <a:spLocks noGrp="1" noChangeArrowheads="1"/>
          </p:cNvSpPr>
          <p:nvPr>
            <p:ph type="title"/>
          </p:nvPr>
        </p:nvSpPr>
        <p:spPr/>
        <p:txBody>
          <a:bodyPr/>
          <a:lstStyle/>
          <a:p>
            <a:pPr eaLnBrk="1" hangingPunct="1">
              <a:defRPr/>
            </a:pPr>
            <a:r>
              <a:rPr lang="en-GB" sz="4000" b="1" smtClean="0">
                <a:solidFill>
                  <a:srgbClr val="FFFF00"/>
                </a:solidFill>
              </a:rPr>
              <a:t>Christendom Is Under A Curse </a:t>
            </a:r>
            <a:r>
              <a:rPr lang="en-GB" sz="4000" b="1" smtClean="0">
                <a:solidFill>
                  <a:srgbClr val="F70118"/>
                </a:solidFill>
              </a:rPr>
              <a:t>For Supporting The Israeli State</a:t>
            </a:r>
          </a:p>
        </p:txBody>
      </p:sp>
      <p:sp>
        <p:nvSpPr>
          <p:cNvPr id="358405" name="Text Box 5"/>
          <p:cNvSpPr txBox="1">
            <a:spLocks noChangeArrowheads="1"/>
          </p:cNvSpPr>
          <p:nvPr/>
        </p:nvSpPr>
        <p:spPr bwMode="auto">
          <a:xfrm>
            <a:off x="3924300" y="1916113"/>
            <a:ext cx="5040313"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Since the independence of the Israeli state and its recognition by the Western Israelite powers, </a:t>
            </a:r>
            <a:r>
              <a:rPr lang="en-GB" sz="2800" b="1" dirty="0">
                <a:solidFill>
                  <a:srgbClr val="FFC000"/>
                </a:solidFill>
                <a:effectLst>
                  <a:outerShdw blurRad="38100" dist="38100" dir="2700000" algn="tl">
                    <a:srgbClr val="000000"/>
                  </a:outerShdw>
                </a:effectLst>
              </a:rPr>
              <a:t>we have witnessed a rapid decline in Christendom both secular and spiritual</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not the blessing promised by most church leaders for supporting </a:t>
            </a:r>
            <a:r>
              <a:rPr lang="en-GB" sz="2800" b="1" dirty="0">
                <a:solidFill>
                  <a:srgbClr val="FF0000"/>
                </a:solidFill>
                <a:effectLst>
                  <a:outerShdw blurRad="38100" dist="38100" dir="2700000" algn="tl">
                    <a:srgbClr val="000000"/>
                  </a:outerShdw>
                </a:effectLst>
              </a:rPr>
              <a:t>the Zionist state!</a:t>
            </a:r>
          </a:p>
        </p:txBody>
      </p:sp>
      <p:pic>
        <p:nvPicPr>
          <p:cNvPr id="358407" name="Picture 7" descr="crime-victims"/>
          <p:cNvPicPr>
            <a:picLocks noGrp="1" noChangeAspect="1" noChangeArrowheads="1"/>
          </p:cNvPicPr>
          <p:nvPr>
            <p:ph idx="1"/>
          </p:nvPr>
        </p:nvPicPr>
        <p:blipFill>
          <a:blip r:embed="rId2" cstate="print"/>
          <a:srcRect/>
          <a:stretch>
            <a:fillRect/>
          </a:stretch>
        </p:blipFill>
        <p:spPr>
          <a:xfrm>
            <a:off x="468313" y="2133600"/>
            <a:ext cx="2952750" cy="29527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07"/>
                                        </p:tgtEl>
                                        <p:attrNameLst>
                                          <p:attrName>style.visibility</p:attrName>
                                        </p:attrNameLst>
                                      </p:cBhvr>
                                      <p:to>
                                        <p:strVal val="visible"/>
                                      </p:to>
                                    </p:set>
                                    <p:animEffect transition="in" filter="circle(in)">
                                      <p:cBhvr>
                                        <p:cTn id="7" dur="2000"/>
                                        <p:tgtEl>
                                          <p:spTgt spid="35840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58405"/>
                                        </p:tgtEl>
                                        <p:attrNameLst>
                                          <p:attrName>style.visibility</p:attrName>
                                        </p:attrNameLst>
                                      </p:cBhvr>
                                      <p:to>
                                        <p:strVal val="visible"/>
                                      </p:to>
                                    </p:set>
                                    <p:anim calcmode="discrete" valueType="clr">
                                      <p:cBhvr override="childStyle">
                                        <p:cTn id="12" dur="80"/>
                                        <p:tgtEl>
                                          <p:spTgt spid="35840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8405"/>
                                        </p:tgtEl>
                                        <p:attrNameLst>
                                          <p:attrName>fillcolor</p:attrName>
                                        </p:attrNameLst>
                                      </p:cBhvr>
                                      <p:tavLst>
                                        <p:tav tm="0">
                                          <p:val>
                                            <p:clrVal>
                                              <a:schemeClr val="accent2"/>
                                            </p:clrVal>
                                          </p:val>
                                        </p:tav>
                                        <p:tav tm="50000">
                                          <p:val>
                                            <p:clrVal>
                                              <a:schemeClr val="hlink"/>
                                            </p:clrVal>
                                          </p:val>
                                        </p:tav>
                                      </p:tavLst>
                                    </p:anim>
                                    <p:set>
                                      <p:cBhvr>
                                        <p:cTn id="14" dur="80"/>
                                        <p:tgtEl>
                                          <p:spTgt spid="3584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15E5772-847F-4E5B-8ABD-41CB7C2EE0C9}" type="slidenum">
              <a:rPr lang="en-GB"/>
              <a:pPr>
                <a:defRPr/>
              </a:pPr>
              <a:t>156</a:t>
            </a:fld>
            <a:endParaRPr lang="en-GB"/>
          </a:p>
        </p:txBody>
      </p:sp>
      <p:sp>
        <p:nvSpPr>
          <p:cNvPr id="361479" name="Rectangle 7"/>
          <p:cNvSpPr>
            <a:spLocks noGrp="1" noChangeArrowheads="1"/>
          </p:cNvSpPr>
          <p:nvPr>
            <p:ph type="title"/>
          </p:nvPr>
        </p:nvSpPr>
        <p:spPr/>
        <p:txBody>
          <a:bodyPr/>
          <a:lstStyle/>
          <a:p>
            <a:pPr eaLnBrk="1" hangingPunct="1">
              <a:defRPr/>
            </a:pPr>
            <a:r>
              <a:rPr lang="en-GB" sz="4000" b="1" smtClean="0">
                <a:solidFill>
                  <a:srgbClr val="FFFF00"/>
                </a:solidFill>
              </a:rPr>
              <a:t>Christendom Is Under A Curse </a:t>
            </a:r>
            <a:r>
              <a:rPr lang="en-GB" sz="4000" b="1" smtClean="0">
                <a:solidFill>
                  <a:srgbClr val="F70118"/>
                </a:solidFill>
              </a:rPr>
              <a:t>For Supporting The Israeli State</a:t>
            </a:r>
          </a:p>
        </p:txBody>
      </p:sp>
      <p:pic>
        <p:nvPicPr>
          <p:cNvPr id="361478" name="Picture 6" descr="_810522_bus300"/>
          <p:cNvPicPr>
            <a:picLocks noGrp="1" noChangeAspect="1" noChangeArrowheads="1"/>
          </p:cNvPicPr>
          <p:nvPr>
            <p:ph idx="1"/>
          </p:nvPr>
        </p:nvPicPr>
        <p:blipFill>
          <a:blip r:embed="rId2" cstate="print">
            <a:lum bright="-10000" contrast="20000"/>
          </a:blip>
          <a:srcRect/>
          <a:stretch>
            <a:fillRect/>
          </a:stretch>
        </p:blipFill>
        <p:spPr>
          <a:xfrm>
            <a:off x="1763713" y="1700213"/>
            <a:ext cx="5749925" cy="3449637"/>
          </a:xfrm>
          <a:noFill/>
        </p:spPr>
      </p:pic>
      <p:sp>
        <p:nvSpPr>
          <p:cNvPr id="361481" name="Text Box 9"/>
          <p:cNvSpPr txBox="1">
            <a:spLocks noChangeArrowheads="1"/>
          </p:cNvSpPr>
          <p:nvPr/>
        </p:nvSpPr>
        <p:spPr bwMode="auto">
          <a:xfrm>
            <a:off x="0" y="530066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latin typeface="Verdana" pitchFamily="34" charset="0"/>
              </a:rPr>
              <a:t>The London Bombings of 2005 are linked to 1917</a:t>
            </a:r>
            <a:r>
              <a:rPr lang="en-GB" sz="2800" b="1" dirty="0">
                <a:solidFill>
                  <a:srgbClr val="FFFF00"/>
                </a:solidFill>
                <a:effectLst>
                  <a:outerShdw blurRad="38100" dist="38100" dir="2700000" algn="tl">
                    <a:srgbClr val="000000"/>
                  </a:outerShdw>
                </a:effectLst>
                <a:latin typeface="Verdana" pitchFamily="34" charset="0"/>
              </a:rPr>
              <a:t> and the setting up of the </a:t>
            </a:r>
            <a:r>
              <a:rPr lang="en-GB" sz="2800" b="1" dirty="0">
                <a:solidFill>
                  <a:srgbClr val="F70118"/>
                </a:solidFill>
                <a:effectLst>
                  <a:outerShdw blurRad="38100" dist="38100" dir="2700000" algn="tl">
                    <a:srgbClr val="000000"/>
                  </a:outerShdw>
                </a:effectLst>
                <a:latin typeface="Verdana" pitchFamily="34" charset="0"/>
              </a:rPr>
              <a:t>Zionist state of 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1478"/>
                                        </p:tgtEl>
                                        <p:attrNameLst>
                                          <p:attrName>style.visibility</p:attrName>
                                        </p:attrNameLst>
                                      </p:cBhvr>
                                      <p:to>
                                        <p:strVal val="visible"/>
                                      </p:to>
                                    </p:set>
                                    <p:animEffect transition="in" filter="circle(in)">
                                      <p:cBhvr>
                                        <p:cTn id="7" dur="2000"/>
                                        <p:tgtEl>
                                          <p:spTgt spid="3614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1481"/>
                                        </p:tgtEl>
                                        <p:attrNameLst>
                                          <p:attrName>style.visibility</p:attrName>
                                        </p:attrNameLst>
                                      </p:cBhvr>
                                      <p:to>
                                        <p:strVal val="visible"/>
                                      </p:to>
                                    </p:set>
                                    <p:anim calcmode="lin" valueType="num">
                                      <p:cBhvr additive="base">
                                        <p:cTn id="12" dur="500" fill="hold"/>
                                        <p:tgtEl>
                                          <p:spTgt spid="361481"/>
                                        </p:tgtEl>
                                        <p:attrNameLst>
                                          <p:attrName>ppt_x</p:attrName>
                                        </p:attrNameLst>
                                      </p:cBhvr>
                                      <p:tavLst>
                                        <p:tav tm="0">
                                          <p:val>
                                            <p:strVal val="#ppt_x"/>
                                          </p:val>
                                        </p:tav>
                                        <p:tav tm="100000">
                                          <p:val>
                                            <p:strVal val="#ppt_x"/>
                                          </p:val>
                                        </p:tav>
                                      </p:tavLst>
                                    </p:anim>
                                    <p:anim calcmode="lin" valueType="num">
                                      <p:cBhvr additive="base">
                                        <p:cTn id="13" dur="500" fill="hold"/>
                                        <p:tgtEl>
                                          <p:spTgt spid="3614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A3AFB8E1-8A5E-4458-AEF3-0823B9D7370C}" type="slidenum">
              <a:rPr lang="en-GB"/>
              <a:pPr>
                <a:defRPr/>
              </a:pPr>
              <a:t>157</a:t>
            </a:fld>
            <a:endParaRPr lang="en-GB"/>
          </a:p>
        </p:txBody>
      </p:sp>
      <p:sp>
        <p:nvSpPr>
          <p:cNvPr id="369668" name="Rectangle 4"/>
          <p:cNvSpPr>
            <a:spLocks noGrp="1" noChangeArrowheads="1"/>
          </p:cNvSpPr>
          <p:nvPr>
            <p:ph type="title"/>
          </p:nvPr>
        </p:nvSpPr>
        <p:spPr>
          <a:xfrm>
            <a:off x="468313" y="333375"/>
            <a:ext cx="8229600" cy="1143000"/>
          </a:xfrm>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endParaRPr lang="en-GB" sz="4000" b="1" dirty="0" smtClean="0">
              <a:solidFill>
                <a:srgbClr val="F70118"/>
              </a:solidFill>
            </a:endParaRPr>
          </a:p>
        </p:txBody>
      </p:sp>
      <p:pic>
        <p:nvPicPr>
          <p:cNvPr id="369670" name="Picture 6" descr="19666-London%20Bombing"/>
          <p:cNvPicPr>
            <a:picLocks noChangeAspect="1" noChangeArrowheads="1"/>
          </p:cNvPicPr>
          <p:nvPr/>
        </p:nvPicPr>
        <p:blipFill>
          <a:blip r:embed="rId2" cstate="print">
            <a:lum bright="-10000" contrast="20000"/>
          </a:blip>
          <a:srcRect/>
          <a:stretch>
            <a:fillRect/>
          </a:stretch>
        </p:blipFill>
        <p:spPr bwMode="auto">
          <a:xfrm>
            <a:off x="323850" y="1989138"/>
            <a:ext cx="3359150" cy="4464050"/>
          </a:xfrm>
          <a:prstGeom prst="rect">
            <a:avLst/>
          </a:prstGeom>
          <a:noFill/>
          <a:ln w="9525">
            <a:noFill/>
            <a:miter lim="800000"/>
            <a:headEnd/>
            <a:tailEnd/>
          </a:ln>
        </p:spPr>
      </p:pic>
      <p:sp>
        <p:nvSpPr>
          <p:cNvPr id="369672" name="Text Box 8"/>
          <p:cNvSpPr txBox="1">
            <a:spLocks noChangeArrowheads="1"/>
          </p:cNvSpPr>
          <p:nvPr/>
        </p:nvSpPr>
        <p:spPr bwMode="auto">
          <a:xfrm>
            <a:off x="3929063" y="2286000"/>
            <a:ext cx="5040312"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rPr>
              <a:t>The London bombing outrage on 7</a:t>
            </a:r>
            <a:r>
              <a:rPr lang="en-GB" sz="2800" b="1" baseline="30000" dirty="0">
                <a:solidFill>
                  <a:srgbClr val="00FFCC"/>
                </a:solidFill>
                <a:effectLst>
                  <a:outerShdw blurRad="38100" dist="38100" dir="2700000" algn="tl">
                    <a:srgbClr val="000000"/>
                  </a:outerShdw>
                </a:effectLst>
              </a:rPr>
              <a:t>th</a:t>
            </a:r>
            <a:r>
              <a:rPr lang="en-GB" sz="2800" b="1" dirty="0">
                <a:solidFill>
                  <a:srgbClr val="00FFCC"/>
                </a:solidFill>
                <a:effectLst>
                  <a:outerShdw blurRad="38100" dist="38100" dir="2700000" algn="tl">
                    <a:srgbClr val="000000"/>
                  </a:outerShdw>
                </a:effectLst>
              </a:rPr>
              <a:t> July 2005, </a:t>
            </a:r>
            <a:r>
              <a:rPr lang="en-GB" sz="2800" b="1" dirty="0">
                <a:solidFill>
                  <a:srgbClr val="FFC000"/>
                </a:solidFill>
                <a:effectLst>
                  <a:outerShdw blurRad="38100" dist="38100" dir="2700000" algn="tl">
                    <a:srgbClr val="000000"/>
                  </a:outerShdw>
                </a:effectLst>
              </a:rPr>
              <a:t>when several bombs went off on the Underground only one bus was bombed and as it just so happened was blown up in </a:t>
            </a:r>
            <a:r>
              <a:rPr lang="en-GB" sz="2800" b="1" dirty="0" err="1">
                <a:solidFill>
                  <a:srgbClr val="FFC000"/>
                </a:solidFill>
                <a:effectLst>
                  <a:outerShdw blurRad="38100" dist="38100" dir="2700000" algn="tl">
                    <a:srgbClr val="000000"/>
                  </a:outerShdw>
                </a:effectLst>
              </a:rPr>
              <a:t>Tavistock</a:t>
            </a:r>
            <a:r>
              <a:rPr lang="en-GB" sz="2800" b="1" dirty="0">
                <a:solidFill>
                  <a:srgbClr val="FFC000"/>
                </a:solidFill>
                <a:effectLst>
                  <a:outerShdw blurRad="38100" dist="38100" dir="2700000" algn="tl">
                    <a:srgbClr val="000000"/>
                  </a:outerShdw>
                </a:effectLst>
              </a:rPr>
              <a:t> Sq.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9670"/>
                                        </p:tgtEl>
                                        <p:attrNameLst>
                                          <p:attrName>style.visibility</p:attrName>
                                        </p:attrNameLst>
                                      </p:cBhvr>
                                      <p:to>
                                        <p:strVal val="visible"/>
                                      </p:to>
                                    </p:set>
                                    <p:animEffect transition="in" filter="circle(in)">
                                      <p:cBhvr>
                                        <p:cTn id="7" dur="2000"/>
                                        <p:tgtEl>
                                          <p:spTgt spid="3696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9672"/>
                                        </p:tgtEl>
                                        <p:attrNameLst>
                                          <p:attrName>style.visibility</p:attrName>
                                        </p:attrNameLst>
                                      </p:cBhvr>
                                      <p:to>
                                        <p:strVal val="visible"/>
                                      </p:to>
                                    </p:set>
                                    <p:anim calcmode="discrete" valueType="clr">
                                      <p:cBhvr override="childStyle">
                                        <p:cTn id="12" dur="80"/>
                                        <p:tgtEl>
                                          <p:spTgt spid="36967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9672"/>
                                        </p:tgtEl>
                                        <p:attrNameLst>
                                          <p:attrName>fillcolor</p:attrName>
                                        </p:attrNameLst>
                                      </p:cBhvr>
                                      <p:tavLst>
                                        <p:tav tm="0">
                                          <p:val>
                                            <p:clrVal>
                                              <a:schemeClr val="accent2"/>
                                            </p:clrVal>
                                          </p:val>
                                        </p:tav>
                                        <p:tav tm="50000">
                                          <p:val>
                                            <p:clrVal>
                                              <a:schemeClr val="hlink"/>
                                            </p:clrVal>
                                          </p:val>
                                        </p:tav>
                                      </p:tavLst>
                                    </p:anim>
                                    <p:set>
                                      <p:cBhvr>
                                        <p:cTn id="14" dur="80"/>
                                        <p:tgtEl>
                                          <p:spTgt spid="3696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7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 Zionist State</a:t>
            </a:r>
            <a:endParaRPr lang="en-GB" dirty="0"/>
          </a:p>
        </p:txBody>
      </p:sp>
      <p:sp>
        <p:nvSpPr>
          <p:cNvPr id="4" name="Slide Number Placeholder 3"/>
          <p:cNvSpPr>
            <a:spLocks noGrp="1"/>
          </p:cNvSpPr>
          <p:nvPr>
            <p:ph type="sldNum" sz="quarter" idx="12"/>
          </p:nvPr>
        </p:nvSpPr>
        <p:spPr/>
        <p:txBody>
          <a:bodyPr/>
          <a:lstStyle/>
          <a:p>
            <a:pPr>
              <a:defRPr/>
            </a:pPr>
            <a:fld id="{65FA190D-D93C-43D6-BA2E-95BCBFBE9114}" type="slidenum">
              <a:rPr lang="en-GB" smtClean="0"/>
              <a:pPr>
                <a:defRPr/>
              </a:pPr>
              <a:t>158</a:t>
            </a:fld>
            <a:endParaRPr lang="en-GB"/>
          </a:p>
        </p:txBody>
      </p:sp>
      <p:sp>
        <p:nvSpPr>
          <p:cNvPr id="6" name="TextBox 5"/>
          <p:cNvSpPr txBox="1"/>
          <p:nvPr/>
        </p:nvSpPr>
        <p:spPr>
          <a:xfrm>
            <a:off x="4714875" y="2286000"/>
            <a:ext cx="4214813" cy="39703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just a stones throw from No. 77 Great Russell St. </a:t>
            </a:r>
            <a:r>
              <a:rPr lang="en-GB" sz="2800" b="1" dirty="0">
                <a:solidFill>
                  <a:srgbClr val="FF00FF"/>
                </a:solidFill>
                <a:effectLst>
                  <a:outerShdw blurRad="38100" dist="38100" dir="2700000" algn="tl">
                    <a:srgbClr val="000000"/>
                  </a:outerShdw>
                </a:effectLst>
              </a:rPr>
              <a:t>where the Balfour declaration was drafted and re-drafted.</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digits of the date when this happened – 7</a:t>
            </a:r>
            <a:r>
              <a:rPr lang="en-GB" sz="2800" b="1" baseline="30000" dirty="0">
                <a:solidFill>
                  <a:srgbClr val="00FF00"/>
                </a:solidFill>
                <a:effectLst>
                  <a:outerShdw blurRad="38100" dist="38100" dir="2700000" algn="tl">
                    <a:srgbClr val="000000"/>
                  </a:outerShdw>
                </a:effectLst>
              </a:rPr>
              <a:t>th</a:t>
            </a:r>
            <a:r>
              <a:rPr lang="en-GB" sz="2800" b="1" dirty="0">
                <a:solidFill>
                  <a:srgbClr val="00FF00"/>
                </a:solidFill>
                <a:effectLst>
                  <a:outerShdw blurRad="38100" dist="38100" dir="2700000" algn="tl">
                    <a:srgbClr val="000000"/>
                  </a:outerShdw>
                </a:effectLst>
              </a:rPr>
              <a:t> July 2005, can be expressed as 777.</a:t>
            </a:r>
            <a:endParaRPr lang="en-GB" sz="2800" dirty="0">
              <a:solidFill>
                <a:srgbClr val="00FF00"/>
              </a:solidFill>
            </a:endParaRPr>
          </a:p>
        </p:txBody>
      </p:sp>
      <p:pic>
        <p:nvPicPr>
          <p:cNvPr id="159750" name="Picture 6" descr="http://www.goodnighthotels.co.uk/Xfiles/jurys/images/jurysgreatrussellstreet.jpg"/>
          <p:cNvPicPr>
            <a:picLocks noChangeAspect="1" noChangeArrowheads="1"/>
          </p:cNvPicPr>
          <p:nvPr/>
        </p:nvPicPr>
        <p:blipFill>
          <a:blip r:embed="rId2" cstate="print"/>
          <a:srcRect l="15625" r="15623"/>
          <a:stretch>
            <a:fillRect/>
          </a:stretch>
        </p:blipFill>
        <p:spPr bwMode="auto">
          <a:xfrm>
            <a:off x="500063" y="1928813"/>
            <a:ext cx="3900487" cy="3286125"/>
          </a:xfrm>
          <a:prstGeom prst="rect">
            <a:avLst/>
          </a:prstGeom>
          <a:noFill/>
          <a:ln w="9525">
            <a:noFill/>
            <a:miter lim="800000"/>
            <a:headEnd/>
            <a:tailEnd/>
          </a:ln>
        </p:spPr>
      </p:pic>
      <p:sp>
        <p:nvSpPr>
          <p:cNvPr id="7" name="TextBox 6"/>
          <p:cNvSpPr txBox="1"/>
          <p:nvPr/>
        </p:nvSpPr>
        <p:spPr>
          <a:xfrm>
            <a:off x="285750" y="5429250"/>
            <a:ext cx="4214813"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Great Russell St. London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9750"/>
                                        </p:tgtEl>
                                        <p:attrNameLst>
                                          <p:attrName>style.visibility</p:attrName>
                                        </p:attrNameLst>
                                      </p:cBhvr>
                                      <p:to>
                                        <p:strVal val="visible"/>
                                      </p:to>
                                    </p:set>
                                    <p:animEffect transition="in" filter="circle(in)">
                                      <p:cBhvr>
                                        <p:cTn id="7" dur="2000"/>
                                        <p:tgtEl>
                                          <p:spTgt spid="1597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7DF2CB4-8890-4414-A4B4-DB73785646D0}" type="slidenum">
              <a:rPr lang="en-GB"/>
              <a:pPr>
                <a:defRPr/>
              </a:pPr>
              <a:t>159</a:t>
            </a:fld>
            <a:endParaRPr lang="en-GB"/>
          </a:p>
        </p:txBody>
      </p:sp>
      <p:sp>
        <p:nvSpPr>
          <p:cNvPr id="373762" name="Rectangle 2"/>
          <p:cNvSpPr>
            <a:spLocks noGrp="1" noChangeArrowheads="1"/>
          </p:cNvSpPr>
          <p:nvPr>
            <p:ph type="title"/>
          </p:nvPr>
        </p:nvSpPr>
        <p:spPr/>
        <p:txBody>
          <a:bodyPr/>
          <a:lstStyle/>
          <a:p>
            <a:pPr eaLnBrk="1" hangingPunct="1">
              <a:defRPr/>
            </a:pPr>
            <a:r>
              <a:rPr lang="en-GB" sz="4000" b="1" smtClean="0">
                <a:solidFill>
                  <a:srgbClr val="F70118"/>
                </a:solidFill>
              </a:rPr>
              <a:t>The London Bombings Linked</a:t>
            </a:r>
            <a:r>
              <a:rPr lang="en-GB" sz="4000" b="1" smtClean="0">
                <a:solidFill>
                  <a:srgbClr val="FFFF00"/>
                </a:solidFill>
              </a:rPr>
              <a:t> To The Setting Up Of The Zionist State</a:t>
            </a:r>
            <a:endParaRPr lang="en-GB" sz="4000" b="1" smtClean="0">
              <a:solidFill>
                <a:srgbClr val="F70118"/>
              </a:solidFill>
            </a:endParaRPr>
          </a:p>
        </p:txBody>
      </p:sp>
      <p:sp>
        <p:nvSpPr>
          <p:cNvPr id="373764" name="Text Box 4"/>
          <p:cNvSpPr txBox="1">
            <a:spLocks noChangeArrowheads="1"/>
          </p:cNvSpPr>
          <p:nvPr/>
        </p:nvSpPr>
        <p:spPr bwMode="auto">
          <a:xfrm>
            <a:off x="3924300" y="1844675"/>
            <a:ext cx="5040313"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70118"/>
                </a:solidFill>
                <a:effectLst>
                  <a:outerShdw blurRad="38100" dist="38100" dir="2700000" algn="tl">
                    <a:srgbClr val="000000"/>
                  </a:outerShdw>
                </a:effectLst>
              </a:rPr>
              <a:t>The Bomb went off exactly on the 88</a:t>
            </a:r>
            <a:r>
              <a:rPr lang="en-GB" sz="2800" b="1" baseline="30000" dirty="0">
                <a:solidFill>
                  <a:srgbClr val="F70118"/>
                </a:solidFill>
                <a:effectLst>
                  <a:outerShdw blurRad="38100" dist="38100" dir="2700000" algn="tl">
                    <a:srgbClr val="000000"/>
                  </a:outerShdw>
                </a:effectLst>
              </a:rPr>
              <a:t>th</a:t>
            </a:r>
            <a:r>
              <a:rPr lang="en-GB" sz="2800" b="1" dirty="0">
                <a:solidFill>
                  <a:srgbClr val="F70118"/>
                </a:solidFill>
                <a:effectLst>
                  <a:outerShdw blurRad="38100" dist="38100" dir="2700000" algn="tl">
                    <a:srgbClr val="000000"/>
                  </a:outerShdw>
                </a:effectLst>
              </a:rPr>
              <a:t> year after the taking of Jerusalem by Allenby in 1917</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 God’s warning to the Jerusalem in the west that time is running out! </a:t>
            </a:r>
            <a:r>
              <a:rPr lang="en-GB" sz="2800" b="1" dirty="0">
                <a:solidFill>
                  <a:srgbClr val="FF00FF"/>
                </a:solidFill>
                <a:effectLst>
                  <a:outerShdw blurRad="38100" dist="38100" dir="2700000" algn="tl">
                    <a:srgbClr val="000000"/>
                  </a:outerShdw>
                </a:effectLst>
              </a:rPr>
              <a:t>8 (God) x 11 (Gog/11</a:t>
            </a:r>
            <a:r>
              <a:rPr lang="en-GB" sz="2800" b="1" baseline="30000" dirty="0">
                <a:solidFill>
                  <a:srgbClr val="FF00FF"/>
                </a:solidFill>
                <a:effectLst>
                  <a:outerShdw blurRad="38100" dist="38100" dir="2700000" algn="tl">
                    <a:srgbClr val="000000"/>
                  </a:outerShdw>
                </a:effectLst>
              </a:rPr>
              <a:t>th</a:t>
            </a:r>
            <a:r>
              <a:rPr lang="en-GB" sz="2800" b="1" dirty="0">
                <a:solidFill>
                  <a:srgbClr val="FF00FF"/>
                </a:solidFill>
                <a:effectLst>
                  <a:outerShdw blurRad="38100" dist="38100" dir="2700000" algn="tl">
                    <a:srgbClr val="000000"/>
                  </a:outerShdw>
                </a:effectLst>
              </a:rPr>
              <a:t> Hour)</a:t>
            </a:r>
            <a:r>
              <a:rPr lang="en-GB" sz="2800" b="1" dirty="0">
                <a:solidFill>
                  <a:srgbClr val="00FF00"/>
                </a:solidFill>
                <a:effectLst>
                  <a:outerShdw blurRad="38100" dist="38100" dir="2700000" algn="tl">
                    <a:srgbClr val="000000"/>
                  </a:outerShdw>
                </a:effectLst>
              </a:rPr>
              <a:t> of judgment to come for supporting God’s enemies.</a:t>
            </a:r>
          </a:p>
        </p:txBody>
      </p:sp>
      <p:pic>
        <p:nvPicPr>
          <p:cNvPr id="373766" name="Picture 6" descr="allenby_p130"/>
          <p:cNvPicPr>
            <a:picLocks noGrp="1" noChangeAspect="1" noChangeArrowheads="1"/>
          </p:cNvPicPr>
          <p:nvPr>
            <p:ph idx="1"/>
          </p:nvPr>
        </p:nvPicPr>
        <p:blipFill>
          <a:blip r:embed="rId2" cstate="print"/>
          <a:srcRect/>
          <a:stretch>
            <a:fillRect/>
          </a:stretch>
        </p:blipFill>
        <p:spPr>
          <a:xfrm>
            <a:off x="285750" y="1285875"/>
            <a:ext cx="3481388" cy="3816350"/>
          </a:xfrm>
          <a:noFill/>
        </p:spPr>
      </p:pic>
      <p:sp>
        <p:nvSpPr>
          <p:cNvPr id="373768" name="Text Box 8"/>
          <p:cNvSpPr txBox="1">
            <a:spLocks noChangeArrowheads="1"/>
          </p:cNvSpPr>
          <p:nvPr/>
        </p:nvSpPr>
        <p:spPr bwMode="auto">
          <a:xfrm>
            <a:off x="142875" y="5103813"/>
            <a:ext cx="3816350" cy="1754187"/>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General Allenby entering Jerusalem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3766"/>
                                        </p:tgtEl>
                                        <p:attrNameLst>
                                          <p:attrName>style.visibility</p:attrName>
                                        </p:attrNameLst>
                                      </p:cBhvr>
                                      <p:to>
                                        <p:strVal val="visible"/>
                                      </p:to>
                                    </p:set>
                                    <p:animEffect transition="in" filter="circle(in)">
                                      <p:cBhvr>
                                        <p:cTn id="7" dur="2000"/>
                                        <p:tgtEl>
                                          <p:spTgt spid="3737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3768"/>
                                        </p:tgtEl>
                                        <p:attrNameLst>
                                          <p:attrName>style.visibility</p:attrName>
                                        </p:attrNameLst>
                                      </p:cBhvr>
                                      <p:to>
                                        <p:strVal val="visible"/>
                                      </p:to>
                                    </p:set>
                                    <p:anim calcmode="lin" valueType="num">
                                      <p:cBhvr additive="base">
                                        <p:cTn id="12" dur="500" fill="hold"/>
                                        <p:tgtEl>
                                          <p:spTgt spid="373768"/>
                                        </p:tgtEl>
                                        <p:attrNameLst>
                                          <p:attrName>ppt_x</p:attrName>
                                        </p:attrNameLst>
                                      </p:cBhvr>
                                      <p:tavLst>
                                        <p:tav tm="0">
                                          <p:val>
                                            <p:strVal val="#ppt_x"/>
                                          </p:val>
                                        </p:tav>
                                        <p:tav tm="100000">
                                          <p:val>
                                            <p:strVal val="#ppt_x"/>
                                          </p:val>
                                        </p:tav>
                                      </p:tavLst>
                                    </p:anim>
                                    <p:anim calcmode="lin" valueType="num">
                                      <p:cBhvr additive="base">
                                        <p:cTn id="13" dur="500" fill="hold"/>
                                        <p:tgtEl>
                                          <p:spTgt spid="37376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3764"/>
                                        </p:tgtEl>
                                        <p:attrNameLst>
                                          <p:attrName>style.visibility</p:attrName>
                                        </p:attrNameLst>
                                      </p:cBhvr>
                                      <p:to>
                                        <p:strVal val="visible"/>
                                      </p:to>
                                    </p:set>
                                    <p:anim calcmode="discrete" valueType="clr">
                                      <p:cBhvr override="childStyle">
                                        <p:cTn id="18" dur="80"/>
                                        <p:tgtEl>
                                          <p:spTgt spid="3737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3764"/>
                                        </p:tgtEl>
                                        <p:attrNameLst>
                                          <p:attrName>fillcolor</p:attrName>
                                        </p:attrNameLst>
                                      </p:cBhvr>
                                      <p:tavLst>
                                        <p:tav tm="0">
                                          <p:val>
                                            <p:clrVal>
                                              <a:schemeClr val="accent2"/>
                                            </p:clrVal>
                                          </p:val>
                                        </p:tav>
                                        <p:tav tm="50000">
                                          <p:val>
                                            <p:clrVal>
                                              <a:schemeClr val="hlink"/>
                                            </p:clrVal>
                                          </p:val>
                                        </p:tav>
                                      </p:tavLst>
                                    </p:anim>
                                    <p:set>
                                      <p:cBhvr>
                                        <p:cTn id="20" dur="80"/>
                                        <p:tgtEl>
                                          <p:spTgt spid="3737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4" grpId="0"/>
      <p:bldP spid="3737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82E05BF-D8EE-42EF-AC6A-C2F42C3A96D5}" type="slidenum">
              <a:rPr lang="en-GB"/>
              <a:pPr>
                <a:defRPr/>
              </a:pPr>
              <a:t>16</a:t>
            </a:fld>
            <a:endParaRPr lang="en-GB" dirty="0"/>
          </a:p>
        </p:txBody>
      </p:sp>
      <p:sp>
        <p:nvSpPr>
          <p:cNvPr id="163842"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endParaRPr lang="en-GB" sz="4000" b="1" smtClean="0">
              <a:solidFill>
                <a:srgbClr val="FFFF00"/>
              </a:solidFill>
            </a:endParaRPr>
          </a:p>
        </p:txBody>
      </p:sp>
      <p:pic>
        <p:nvPicPr>
          <p:cNvPr id="163845" name="Picture 5" descr="shs_bibleCloseupPage"/>
          <p:cNvPicPr>
            <a:picLocks noGrp="1" noChangeAspect="1" noChangeArrowheads="1"/>
          </p:cNvPicPr>
          <p:nvPr>
            <p:ph idx="1"/>
          </p:nvPr>
        </p:nvPicPr>
        <p:blipFill>
          <a:blip r:embed="rId3" cstate="print"/>
          <a:srcRect/>
          <a:stretch>
            <a:fillRect/>
          </a:stretch>
        </p:blipFill>
        <p:spPr>
          <a:xfrm>
            <a:off x="428625" y="1785938"/>
            <a:ext cx="3714750" cy="2787650"/>
          </a:xfrm>
          <a:noFill/>
        </p:spPr>
      </p:pic>
      <p:sp>
        <p:nvSpPr>
          <p:cNvPr id="163847" name="Text Box 7"/>
          <p:cNvSpPr txBox="1">
            <a:spLocks noChangeArrowheads="1"/>
          </p:cNvSpPr>
          <p:nvPr/>
        </p:nvSpPr>
        <p:spPr bwMode="auto">
          <a:xfrm>
            <a:off x="4357688" y="1714500"/>
            <a:ext cx="4572000" cy="4832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Gog’s agents have, </a:t>
            </a:r>
            <a:r>
              <a:rPr lang="en-GB" sz="2800" b="1" dirty="0">
                <a:solidFill>
                  <a:srgbClr val="FF9900"/>
                </a:solidFill>
                <a:effectLst>
                  <a:outerShdw blurRad="38100" dist="38100" dir="2700000" algn="tl">
                    <a:srgbClr val="000000"/>
                  </a:outerShdw>
                </a:effectLst>
              </a:rPr>
              <a:t>since the publishing of the King James Bible in 1601,</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been gradually changing it to remove pointers to our identity – </a:t>
            </a:r>
            <a:r>
              <a:rPr lang="en-GB" sz="2800" b="1" dirty="0">
                <a:solidFill>
                  <a:srgbClr val="FFC000"/>
                </a:solidFill>
                <a:effectLst>
                  <a:outerShdw blurRad="38100" dist="38100" dir="2700000" algn="tl">
                    <a:srgbClr val="000000"/>
                  </a:outerShdw>
                </a:effectLst>
              </a:rPr>
              <a:t>removing the translator’s preface, </a:t>
            </a:r>
            <a:r>
              <a:rPr lang="en-GB" sz="2800" b="1" dirty="0">
                <a:solidFill>
                  <a:srgbClr val="00FF00"/>
                </a:solidFill>
                <a:effectLst>
                  <a:outerShdw blurRad="38100" dist="38100" dir="2700000" algn="tl">
                    <a:srgbClr val="000000"/>
                  </a:outerShdw>
                </a:effectLst>
              </a:rPr>
              <a:t>the Apocrypha and substituting Jew for Judah or Judean, to name but a few. </a:t>
            </a:r>
          </a:p>
        </p:txBody>
      </p:sp>
      <p:sp>
        <p:nvSpPr>
          <p:cNvPr id="7" name="TextBox 6"/>
          <p:cNvSpPr txBox="1"/>
          <p:nvPr/>
        </p:nvSpPr>
        <p:spPr>
          <a:xfrm>
            <a:off x="357188" y="4714875"/>
            <a:ext cx="3929062" cy="175418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Scriptures have been tampered with</a:t>
            </a:r>
            <a:r>
              <a:rPr lang="en-GB" sz="3600" b="1" dirty="0">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45"/>
                                        </p:tgtEl>
                                        <p:attrNameLst>
                                          <p:attrName>style.visibility</p:attrName>
                                        </p:attrNameLst>
                                      </p:cBhvr>
                                      <p:to>
                                        <p:strVal val="visible"/>
                                      </p:to>
                                    </p:set>
                                    <p:animEffect transition="in" filter="circle(in)">
                                      <p:cBhvr>
                                        <p:cTn id="7" dur="2000"/>
                                        <p:tgtEl>
                                          <p:spTgt spid="1638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3847"/>
                                        </p:tgtEl>
                                        <p:attrNameLst>
                                          <p:attrName>style.visibility</p:attrName>
                                        </p:attrNameLst>
                                      </p:cBhvr>
                                      <p:to>
                                        <p:strVal val="visible"/>
                                      </p:to>
                                    </p:set>
                                    <p:anim calcmode="discrete" valueType="clr">
                                      <p:cBhvr override="childStyle">
                                        <p:cTn id="18" dur="80"/>
                                        <p:tgtEl>
                                          <p:spTgt spid="16384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3847"/>
                                        </p:tgtEl>
                                        <p:attrNameLst>
                                          <p:attrName>fillcolor</p:attrName>
                                        </p:attrNameLst>
                                      </p:cBhvr>
                                      <p:tavLst>
                                        <p:tav tm="0">
                                          <p:val>
                                            <p:clrVal>
                                              <a:schemeClr val="accent2"/>
                                            </p:clrVal>
                                          </p:val>
                                        </p:tav>
                                        <p:tav tm="50000">
                                          <p:val>
                                            <p:clrVal>
                                              <a:schemeClr val="hlink"/>
                                            </p:clrVal>
                                          </p:val>
                                        </p:tav>
                                      </p:tavLst>
                                    </p:anim>
                                    <p:set>
                                      <p:cBhvr>
                                        <p:cTn id="20" dur="80"/>
                                        <p:tgtEl>
                                          <p:spTgt spid="1638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animBg="1"/>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E74A4A7A-E833-4EF5-9AD9-0247AB916759}" type="slidenum">
              <a:rPr lang="en-GB"/>
              <a:pPr>
                <a:defRPr/>
              </a:pPr>
              <a:t>160</a:t>
            </a:fld>
            <a:endParaRPr lang="en-GB"/>
          </a:p>
        </p:txBody>
      </p:sp>
      <p:sp>
        <p:nvSpPr>
          <p:cNvPr id="377860" name="Rectangle 4"/>
          <p:cNvSpPr>
            <a:spLocks noGrp="1" noChangeArrowheads="1"/>
          </p:cNvSpPr>
          <p:nvPr>
            <p:ph type="title"/>
          </p:nvPr>
        </p:nvSpPr>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p>
        </p:txBody>
      </p:sp>
      <p:sp>
        <p:nvSpPr>
          <p:cNvPr id="377861" name="Text Box 5"/>
          <p:cNvSpPr txBox="1">
            <a:spLocks noChangeArrowheads="1"/>
          </p:cNvSpPr>
          <p:nvPr/>
        </p:nvSpPr>
        <p:spPr bwMode="auto">
          <a:xfrm>
            <a:off x="3635375" y="2071688"/>
            <a:ext cx="5508625" cy="2924175"/>
          </a:xfrm>
          <a:prstGeom prst="rect">
            <a:avLst/>
          </a:prstGeom>
          <a:noFill/>
          <a:ln w="9525">
            <a:noFill/>
            <a:miter lim="800000"/>
            <a:headEnd/>
            <a:tailEnd/>
          </a:ln>
          <a:effectLst/>
        </p:spPr>
        <p:txBody>
          <a:bodyPr>
            <a:spAutoFit/>
          </a:bodyPr>
          <a:lstStyle/>
          <a:p>
            <a:pPr>
              <a:defRPr/>
            </a:pPr>
            <a:r>
              <a:rPr lang="en-GB" sz="3200" b="1" dirty="0">
                <a:solidFill>
                  <a:schemeClr val="hlink"/>
                </a:solidFill>
                <a:effectLst>
                  <a:outerShdw blurRad="38100" dist="38100" dir="2700000" algn="tl">
                    <a:srgbClr val="000000"/>
                  </a:outerShdw>
                </a:effectLst>
              </a:rPr>
              <a:t>Malachi 1:3</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And I hated Esau, and laid his mountains and his heritage waste for the dragons of the wilderness. </a:t>
            </a:r>
          </a:p>
          <a:p>
            <a:pPr>
              <a:defRPr/>
            </a:pPr>
            <a:endParaRPr lang="en-GB" sz="2400" b="1" dirty="0">
              <a:solidFill>
                <a:srgbClr val="00FF00"/>
              </a:solidFill>
              <a:effectLst>
                <a:outerShdw blurRad="38100" dist="38100" dir="2700000" algn="tl">
                  <a:srgbClr val="000000"/>
                </a:outerShdw>
              </a:effectLst>
            </a:endParaRPr>
          </a:p>
        </p:txBody>
      </p:sp>
      <p:pic>
        <p:nvPicPr>
          <p:cNvPr id="377863" name="Picture 7" descr="bible2"/>
          <p:cNvPicPr>
            <a:picLocks noChangeAspect="1" noChangeArrowheads="1"/>
          </p:cNvPicPr>
          <p:nvPr/>
        </p:nvPicPr>
        <p:blipFill>
          <a:blip r:embed="rId2" cstate="print"/>
          <a:srcRect/>
          <a:stretch>
            <a:fillRect/>
          </a:stretch>
        </p:blipFill>
        <p:spPr bwMode="auto">
          <a:xfrm>
            <a:off x="250825" y="1557338"/>
            <a:ext cx="3246438" cy="2430462"/>
          </a:xfrm>
          <a:prstGeom prst="rect">
            <a:avLst/>
          </a:prstGeom>
          <a:noFill/>
          <a:ln w="9525">
            <a:noFill/>
            <a:miter lim="800000"/>
            <a:headEnd/>
            <a:tailEnd/>
          </a:ln>
        </p:spPr>
      </p:pic>
      <p:sp>
        <p:nvSpPr>
          <p:cNvPr id="377864" name="Text Box 8"/>
          <p:cNvSpPr txBox="1">
            <a:spLocks noChangeArrowheads="1"/>
          </p:cNvSpPr>
          <p:nvPr/>
        </p:nvSpPr>
        <p:spPr bwMode="auto">
          <a:xfrm>
            <a:off x="0" y="4365625"/>
            <a:ext cx="3635375" cy="173990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Helping God’s Enemies brings punishment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7863"/>
                                        </p:tgtEl>
                                        <p:attrNameLst>
                                          <p:attrName>style.visibility</p:attrName>
                                        </p:attrNameLst>
                                      </p:cBhvr>
                                      <p:to>
                                        <p:strVal val="visible"/>
                                      </p:to>
                                    </p:set>
                                    <p:animEffect transition="in" filter="circle(in)">
                                      <p:cBhvr>
                                        <p:cTn id="7" dur="2000"/>
                                        <p:tgtEl>
                                          <p:spTgt spid="3778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7864"/>
                                        </p:tgtEl>
                                        <p:attrNameLst>
                                          <p:attrName>style.visibility</p:attrName>
                                        </p:attrNameLst>
                                      </p:cBhvr>
                                      <p:to>
                                        <p:strVal val="visible"/>
                                      </p:to>
                                    </p:set>
                                    <p:anim calcmode="lin" valueType="num">
                                      <p:cBhvr additive="base">
                                        <p:cTn id="12" dur="500" fill="hold"/>
                                        <p:tgtEl>
                                          <p:spTgt spid="377864"/>
                                        </p:tgtEl>
                                        <p:attrNameLst>
                                          <p:attrName>ppt_x</p:attrName>
                                        </p:attrNameLst>
                                      </p:cBhvr>
                                      <p:tavLst>
                                        <p:tav tm="0">
                                          <p:val>
                                            <p:strVal val="#ppt_x"/>
                                          </p:val>
                                        </p:tav>
                                        <p:tav tm="100000">
                                          <p:val>
                                            <p:strVal val="#ppt_x"/>
                                          </p:val>
                                        </p:tav>
                                      </p:tavLst>
                                    </p:anim>
                                    <p:anim calcmode="lin" valueType="num">
                                      <p:cBhvr additive="base">
                                        <p:cTn id="13" dur="500" fill="hold"/>
                                        <p:tgtEl>
                                          <p:spTgt spid="3778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7861"/>
                                        </p:tgtEl>
                                        <p:attrNameLst>
                                          <p:attrName>style.visibility</p:attrName>
                                        </p:attrNameLst>
                                      </p:cBhvr>
                                      <p:to>
                                        <p:strVal val="visible"/>
                                      </p:to>
                                    </p:set>
                                    <p:anim calcmode="discrete" valueType="clr">
                                      <p:cBhvr override="childStyle">
                                        <p:cTn id="18" dur="80"/>
                                        <p:tgtEl>
                                          <p:spTgt spid="37786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7861"/>
                                        </p:tgtEl>
                                        <p:attrNameLst>
                                          <p:attrName>fillcolor</p:attrName>
                                        </p:attrNameLst>
                                      </p:cBhvr>
                                      <p:tavLst>
                                        <p:tav tm="0">
                                          <p:val>
                                            <p:clrVal>
                                              <a:schemeClr val="accent2"/>
                                            </p:clrVal>
                                          </p:val>
                                        </p:tav>
                                        <p:tav tm="50000">
                                          <p:val>
                                            <p:clrVal>
                                              <a:schemeClr val="hlink"/>
                                            </p:clrVal>
                                          </p:val>
                                        </p:tav>
                                      </p:tavLst>
                                    </p:anim>
                                    <p:set>
                                      <p:cBhvr>
                                        <p:cTn id="20" dur="80"/>
                                        <p:tgtEl>
                                          <p:spTgt spid="3778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1" grpId="0"/>
      <p:bldP spid="37786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images.google.co.uk/url?source=imgres&amp;ct=img&amp;q=http://blog.bibleplaces.com/uploaded_images/370fe3fcc459_A970/Arabah_and_mountains_of_Edom_from_west_tb0616046636.jpg&amp;usg=AFQjCNGMUHkkiZWkEtWIenDQBJjXJZbSiw"/>
          <p:cNvPicPr>
            <a:picLocks noChangeAspect="1" noChangeArrowheads="1"/>
          </p:cNvPicPr>
          <p:nvPr/>
        </p:nvPicPr>
        <p:blipFill>
          <a:blip r:embed="rId2" cstate="print">
            <a:lum bright="-10000" contrast="2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500063"/>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a:t>
            </a:r>
            <a:br>
              <a:rPr lang="en-GB" b="1" dirty="0" smtClean="0">
                <a:solidFill>
                  <a:srgbClr val="FFFF00"/>
                </a:solidFill>
              </a:rPr>
            </a:br>
            <a:r>
              <a:rPr lang="en-GB" b="1" dirty="0" smtClean="0">
                <a:solidFill>
                  <a:srgbClr val="FFFF00"/>
                </a:solidFill>
              </a:rPr>
              <a:t> Zionist State</a:t>
            </a:r>
            <a:endParaRPr lang="en-GB" dirty="0"/>
          </a:p>
        </p:txBody>
      </p:sp>
      <p:sp>
        <p:nvSpPr>
          <p:cNvPr id="3" name="Slide Number Placeholder 2"/>
          <p:cNvSpPr>
            <a:spLocks noGrp="1"/>
          </p:cNvSpPr>
          <p:nvPr>
            <p:ph type="sldNum" sz="quarter" idx="12"/>
          </p:nvPr>
        </p:nvSpPr>
        <p:spPr/>
        <p:txBody>
          <a:bodyPr/>
          <a:lstStyle/>
          <a:p>
            <a:pPr>
              <a:defRPr/>
            </a:pPr>
            <a:fld id="{5C39741E-81CF-46DD-B0D4-BEB4897D74B7}" type="slidenum">
              <a:rPr lang="en-GB" smtClean="0"/>
              <a:pPr>
                <a:defRPr/>
              </a:pPr>
              <a:t>161</a:t>
            </a:fld>
            <a:endParaRPr lang="en-GB"/>
          </a:p>
        </p:txBody>
      </p:sp>
      <p:sp>
        <p:nvSpPr>
          <p:cNvPr id="4" name="TextBox 3"/>
          <p:cNvSpPr txBox="1"/>
          <p:nvPr/>
        </p:nvSpPr>
        <p:spPr>
          <a:xfrm>
            <a:off x="0" y="3500438"/>
            <a:ext cx="9144000" cy="2954337"/>
          </a:xfrm>
          <a:prstGeom prst="rect">
            <a:avLst/>
          </a:prstGeom>
          <a:noFill/>
        </p:spPr>
        <p:txBody>
          <a:bodyPr>
            <a:spAutoFit/>
          </a:bodyPr>
          <a:lstStyle/>
          <a:p>
            <a:pPr algn="ctr">
              <a:defRPr/>
            </a:pPr>
            <a:r>
              <a:rPr lang="en-GB" sz="2800" b="1" dirty="0">
                <a:solidFill>
                  <a:schemeClr val="hlink"/>
                </a:solidFill>
                <a:effectLst>
                  <a:outerShdw blurRad="38100" dist="38100" dir="2700000" algn="tl">
                    <a:srgbClr val="000000"/>
                  </a:outerShdw>
                </a:effectLst>
              </a:rPr>
              <a:t>4 </a:t>
            </a:r>
            <a:r>
              <a:rPr lang="en-GB" sz="2800" b="1" dirty="0">
                <a:solidFill>
                  <a:srgbClr val="F70118"/>
                </a:solidFill>
                <a:effectLst>
                  <a:outerShdw blurRad="38100" dist="38100" dir="2700000" algn="tl">
                    <a:srgbClr val="000000"/>
                  </a:outerShdw>
                </a:effectLst>
              </a:rPr>
              <a:t>Whereas Edom saith, </a:t>
            </a:r>
            <a:r>
              <a:rPr lang="en-GB" sz="2800" b="1" dirty="0">
                <a:solidFill>
                  <a:srgbClr val="00FFFF"/>
                </a:solidFill>
                <a:effectLst>
                  <a:outerShdw blurRad="38100" dist="38100" dir="2700000" algn="tl">
                    <a:srgbClr val="000000"/>
                  </a:outerShdw>
                </a:effectLst>
              </a:rPr>
              <a:t>We are impoverished, but we will return and build the desolate places; </a:t>
            </a:r>
            <a:r>
              <a:rPr lang="en-GB" sz="2800" b="1" dirty="0">
                <a:solidFill>
                  <a:srgbClr val="00FF00"/>
                </a:solidFill>
                <a:effectLst>
                  <a:outerShdw blurRad="38100" dist="38100" dir="2700000" algn="tl">
                    <a:srgbClr val="000000"/>
                  </a:outerShdw>
                </a:effectLst>
              </a:rPr>
              <a:t>thus saith the LORD of hosts, They shall build, but I will throw down;</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they shall call them, The border of wickedness, and,</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 people against whom the LORD hath indignation for ever. </a:t>
            </a:r>
          </a:p>
          <a:p>
            <a:pPr algn="ctr">
              <a:defRPr/>
            </a:pPr>
            <a:endParaRPr lang="en-GB"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BF6153A-A271-4F24-A268-E366E77FB744}" type="slidenum">
              <a:rPr lang="en-GB"/>
              <a:pPr>
                <a:defRPr/>
              </a:pPr>
              <a:t>162</a:t>
            </a:fld>
            <a:endParaRPr lang="en-GB"/>
          </a:p>
        </p:txBody>
      </p:sp>
      <p:sp>
        <p:nvSpPr>
          <p:cNvPr id="107527" name="Rectangle 7"/>
          <p:cNvSpPr>
            <a:spLocks noGrp="1" noChangeArrowheads="1"/>
          </p:cNvSpPr>
          <p:nvPr>
            <p:ph type="title"/>
          </p:nvPr>
        </p:nvSpPr>
        <p:spPr/>
        <p:txBody>
          <a:bodyPr/>
          <a:lstStyle/>
          <a:p>
            <a:pPr eaLnBrk="1" hangingPunct="1">
              <a:defRPr/>
            </a:pPr>
            <a:r>
              <a:rPr lang="en-GB" sz="4000" b="1" dirty="0" smtClean="0">
                <a:solidFill>
                  <a:srgbClr val="F70118"/>
                </a:solidFill>
              </a:rPr>
              <a:t>The Abomination Of Desolation At Work</a:t>
            </a:r>
          </a:p>
        </p:txBody>
      </p:sp>
      <p:pic>
        <p:nvPicPr>
          <p:cNvPr id="107526" name="Picture 6" descr="rice_aipac"/>
          <p:cNvPicPr>
            <a:picLocks noGrp="1" noChangeAspect="1" noChangeArrowheads="1"/>
          </p:cNvPicPr>
          <p:nvPr>
            <p:ph idx="1"/>
          </p:nvPr>
        </p:nvPicPr>
        <p:blipFill>
          <a:blip r:embed="rId2" cstate="print"/>
          <a:srcRect/>
          <a:stretch>
            <a:fillRect/>
          </a:stretch>
        </p:blipFill>
        <p:spPr>
          <a:xfrm>
            <a:off x="357188" y="2071688"/>
            <a:ext cx="3703637" cy="3168650"/>
          </a:xfrm>
          <a:noFill/>
        </p:spPr>
      </p:pic>
      <p:sp>
        <p:nvSpPr>
          <p:cNvPr id="107530" name="Text Box 10"/>
          <p:cNvSpPr txBox="1">
            <a:spLocks noChangeArrowheads="1"/>
          </p:cNvSpPr>
          <p:nvPr/>
        </p:nvSpPr>
        <p:spPr bwMode="auto">
          <a:xfrm>
            <a:off x="4357688" y="2214563"/>
            <a:ext cx="4608512"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Zionist front organisations such AIPAC, </a:t>
            </a:r>
            <a:r>
              <a:rPr lang="en-GB" sz="2800" b="1" dirty="0">
                <a:solidFill>
                  <a:srgbClr val="00FF00"/>
                </a:solidFill>
                <a:effectLst>
                  <a:outerShdw blurRad="38100" dist="38100" dir="2700000" algn="tl">
                    <a:srgbClr val="000000"/>
                  </a:outerShdw>
                </a:effectLst>
              </a:rPr>
              <a:t>are continuously lobbying for congress and the public to support the Abomination of Desolation known as the Israeli state.</a:t>
            </a:r>
            <a:r>
              <a:rPr lang="en-GB" sz="2800"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circle(in)">
                                      <p:cBhvr>
                                        <p:cTn id="7" dur="2000"/>
                                        <p:tgtEl>
                                          <p:spTgt spid="1075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7530"/>
                                        </p:tgtEl>
                                        <p:attrNameLst>
                                          <p:attrName>style.visibility</p:attrName>
                                        </p:attrNameLst>
                                      </p:cBhvr>
                                      <p:to>
                                        <p:strVal val="visible"/>
                                      </p:to>
                                    </p:set>
                                    <p:anim calcmode="discrete" valueType="clr">
                                      <p:cBhvr override="childStyle">
                                        <p:cTn id="12" dur="80"/>
                                        <p:tgtEl>
                                          <p:spTgt spid="10753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7530"/>
                                        </p:tgtEl>
                                        <p:attrNameLst>
                                          <p:attrName>fillcolor</p:attrName>
                                        </p:attrNameLst>
                                      </p:cBhvr>
                                      <p:tavLst>
                                        <p:tav tm="0">
                                          <p:val>
                                            <p:clrVal>
                                              <a:schemeClr val="accent2"/>
                                            </p:clrVal>
                                          </p:val>
                                        </p:tav>
                                        <p:tav tm="50000">
                                          <p:val>
                                            <p:clrVal>
                                              <a:schemeClr val="hlink"/>
                                            </p:clrVal>
                                          </p:val>
                                        </p:tav>
                                      </p:tavLst>
                                    </p:anim>
                                    <p:set>
                                      <p:cBhvr>
                                        <p:cTn id="14" dur="80"/>
                                        <p:tgtEl>
                                          <p:spTgt spid="1075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The Abomination Of Desolation At Work</a:t>
            </a:r>
            <a:endParaRPr lang="en-GB" dirty="0"/>
          </a:p>
        </p:txBody>
      </p:sp>
      <p:sp>
        <p:nvSpPr>
          <p:cNvPr id="4" name="Slide Number Placeholder 3"/>
          <p:cNvSpPr>
            <a:spLocks noGrp="1"/>
          </p:cNvSpPr>
          <p:nvPr>
            <p:ph type="sldNum" sz="quarter" idx="12"/>
          </p:nvPr>
        </p:nvSpPr>
        <p:spPr/>
        <p:txBody>
          <a:bodyPr/>
          <a:lstStyle/>
          <a:p>
            <a:pPr>
              <a:defRPr/>
            </a:pPr>
            <a:fld id="{56896C64-FC62-4932-995E-A1F49AFBB211}" type="slidenum">
              <a:rPr lang="en-GB" smtClean="0"/>
              <a:pPr>
                <a:defRPr/>
              </a:pPr>
              <a:t>163</a:t>
            </a:fld>
            <a:endParaRPr lang="en-GB"/>
          </a:p>
        </p:txBody>
      </p:sp>
      <p:sp>
        <p:nvSpPr>
          <p:cNvPr id="6" name="TextBox 5"/>
          <p:cNvSpPr txBox="1"/>
          <p:nvPr/>
        </p:nvSpPr>
        <p:spPr>
          <a:xfrm>
            <a:off x="4357688" y="1571625"/>
            <a:ext cx="4572000" cy="5108575"/>
          </a:xfrm>
          <a:prstGeom prst="rect">
            <a:avLst/>
          </a:prstGeom>
          <a:noFill/>
        </p:spPr>
        <p:txBody>
          <a:bodyPr>
            <a:spAutoFit/>
          </a:bodyPr>
          <a:lstStyle/>
          <a:p>
            <a:pPr>
              <a:defRPr/>
            </a:pPr>
            <a:r>
              <a:rPr lang="en-GB" sz="2800" b="1" dirty="0">
                <a:solidFill>
                  <a:srgbClr val="00FFCC"/>
                </a:solidFill>
                <a:effectLst>
                  <a:outerShdw blurRad="38100" dist="38100" dir="2700000" algn="tl">
                    <a:srgbClr val="000000"/>
                  </a:outerShdw>
                </a:effectLst>
              </a:rPr>
              <a:t>… Supporting God’s enemies in such a blatant way, </a:t>
            </a:r>
            <a:r>
              <a:rPr lang="en-GB" sz="2800" b="1" dirty="0">
                <a:solidFill>
                  <a:srgbClr val="FFC000"/>
                </a:solidFill>
                <a:effectLst>
                  <a:outerShdw blurRad="38100" dist="38100" dir="2700000" algn="tl">
                    <a:srgbClr val="000000"/>
                  </a:outerShdw>
                </a:effectLst>
              </a:rPr>
              <a:t>explains why since the taking of old Jerusalem and the granting of independence to Palestine 30 years later,</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has seen from that moment on a steady downward decline of true Israel in the west.</a:t>
            </a:r>
          </a:p>
          <a:p>
            <a:pPr>
              <a:defRPr/>
            </a:pPr>
            <a:endParaRPr lang="en-GB" dirty="0"/>
          </a:p>
        </p:txBody>
      </p:sp>
      <p:pic>
        <p:nvPicPr>
          <p:cNvPr id="164869" name="Picture 6" descr="http://1.bp.blogspot.com/_473nrD5vEv8/ScN5PCrrl_I/AAAAAAAABcE/Eip4ZnQR9ag/s400/general-allenby-jerusalem.jpg"/>
          <p:cNvPicPr>
            <a:picLocks noChangeAspect="1" noChangeArrowheads="1"/>
          </p:cNvPicPr>
          <p:nvPr/>
        </p:nvPicPr>
        <p:blipFill>
          <a:blip r:embed="rId2" cstate="print"/>
          <a:srcRect/>
          <a:stretch>
            <a:fillRect/>
          </a:stretch>
        </p:blipFill>
        <p:spPr bwMode="auto">
          <a:xfrm>
            <a:off x="571500" y="1785938"/>
            <a:ext cx="3286125" cy="4611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circle(in)">
                                      <p:cBhvr>
                                        <p:cTn id="7" dur="2000"/>
                                        <p:tgtEl>
                                          <p:spTgt spid="16486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8AF3CCC-5BB8-4FE1-83FF-D1FC76188610}" type="slidenum">
              <a:rPr lang="en-GB"/>
              <a:pPr>
                <a:defRPr/>
              </a:pPr>
              <a:t>164</a:t>
            </a:fld>
            <a:endParaRPr lang="en-GB"/>
          </a:p>
        </p:txBody>
      </p:sp>
      <p:sp>
        <p:nvSpPr>
          <p:cNvPr id="371718" name="Rectangle 6"/>
          <p:cNvSpPr>
            <a:spLocks noGrp="1" noChangeArrowheads="1"/>
          </p:cNvSpPr>
          <p:nvPr>
            <p:ph type="title"/>
          </p:nvPr>
        </p:nvSpPr>
        <p:spPr>
          <a:xfrm>
            <a:off x="395288" y="404813"/>
            <a:ext cx="8229600" cy="1143000"/>
          </a:xfrm>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p>
        </p:txBody>
      </p:sp>
      <p:pic>
        <p:nvPicPr>
          <p:cNvPr id="371722" name="Picture 10" descr="hgguinness4"/>
          <p:cNvPicPr>
            <a:picLocks noGrp="1" noChangeAspect="1" noChangeArrowheads="1"/>
          </p:cNvPicPr>
          <p:nvPr>
            <p:ph idx="1"/>
          </p:nvPr>
        </p:nvPicPr>
        <p:blipFill>
          <a:blip r:embed="rId2" cstate="print"/>
          <a:srcRect/>
          <a:stretch>
            <a:fillRect/>
          </a:stretch>
        </p:blipFill>
        <p:spPr>
          <a:xfrm>
            <a:off x="395288" y="1773238"/>
            <a:ext cx="2847975" cy="4186237"/>
          </a:xfrm>
          <a:noFill/>
        </p:spPr>
      </p:pic>
      <p:sp>
        <p:nvSpPr>
          <p:cNvPr id="371724" name="Text Box 12"/>
          <p:cNvSpPr txBox="1">
            <a:spLocks noChangeArrowheads="1"/>
          </p:cNvSpPr>
          <p:nvPr/>
        </p:nvSpPr>
        <p:spPr bwMode="auto">
          <a:xfrm>
            <a:off x="0" y="6216650"/>
            <a:ext cx="5472113"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Dr. H. Grattan Guinness</a:t>
            </a:r>
          </a:p>
        </p:txBody>
      </p:sp>
      <p:sp>
        <p:nvSpPr>
          <p:cNvPr id="371725" name="Text Box 13"/>
          <p:cNvSpPr txBox="1">
            <a:spLocks noChangeArrowheads="1"/>
          </p:cNvSpPr>
          <p:nvPr/>
        </p:nvSpPr>
        <p:spPr bwMode="auto">
          <a:xfrm>
            <a:off x="3492500" y="1916113"/>
            <a:ext cx="5651500" cy="35401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00FF"/>
                </a:solidFill>
                <a:effectLst>
                  <a:outerShdw blurRad="38100" dist="38100" dir="2700000" algn="tl">
                    <a:srgbClr val="000000"/>
                  </a:outerShdw>
                </a:effectLst>
              </a:rPr>
              <a:t>Dr. </a:t>
            </a:r>
            <a:r>
              <a:rPr lang="en-GB" sz="3200" b="1" dirty="0" err="1">
                <a:solidFill>
                  <a:srgbClr val="FF00FF"/>
                </a:solidFill>
                <a:effectLst>
                  <a:outerShdw blurRad="38100" dist="38100" dir="2700000" algn="tl">
                    <a:srgbClr val="000000"/>
                  </a:outerShdw>
                </a:effectLst>
              </a:rPr>
              <a:t>Grattan</a:t>
            </a:r>
            <a:r>
              <a:rPr lang="en-GB" sz="3200" b="1" dirty="0">
                <a:solidFill>
                  <a:srgbClr val="FF00FF"/>
                </a:solidFill>
                <a:effectLst>
                  <a:outerShdw blurRad="38100" dist="38100" dir="2700000" algn="tl">
                    <a:srgbClr val="000000"/>
                  </a:outerShdw>
                </a:effectLst>
              </a:rPr>
              <a:t> Guinness, </a:t>
            </a:r>
            <a:r>
              <a:rPr lang="en-GB" sz="3200" b="1" dirty="0">
                <a:solidFill>
                  <a:srgbClr val="FF9900"/>
                </a:solidFill>
                <a:effectLst>
                  <a:outerShdw blurRad="38100" dist="38100" dir="2700000" algn="tl">
                    <a:srgbClr val="000000"/>
                  </a:outerShdw>
                </a:effectLst>
              </a:rPr>
              <a:t>revealed the date of the release of Jerusalem by the double application of his “1260” years, </a:t>
            </a:r>
            <a:r>
              <a:rPr lang="en-GB" sz="3200" b="1" dirty="0">
                <a:solidFill>
                  <a:srgbClr val="00B0F0"/>
                </a:solidFill>
                <a:effectLst>
                  <a:outerShdw blurRad="38100" dist="38100" dir="2700000" algn="tl">
                    <a:srgbClr val="000000"/>
                  </a:outerShdw>
                </a:effectLst>
              </a:rPr>
              <a:t>which added up to 2,500 years, </a:t>
            </a:r>
            <a:r>
              <a:rPr lang="en-GB" sz="3200" b="1" dirty="0">
                <a:solidFill>
                  <a:srgbClr val="00FF00"/>
                </a:solidFill>
                <a:effectLst>
                  <a:outerShdw blurRad="38100" dist="38100" dir="2700000" algn="tl">
                    <a:srgbClr val="000000"/>
                  </a:outerShdw>
                </a:effectLst>
              </a:rPr>
              <a:t>terminating in 1917/18</a:t>
            </a:r>
            <a:r>
              <a:rPr lang="en-GB" sz="3200" b="1" dirty="0">
                <a:solidFill>
                  <a:srgbClr val="FF9900"/>
                </a:solidFill>
                <a:effectLst>
                  <a:outerShdw blurRad="38100" dist="38100" dir="2700000" algn="tl">
                    <a:srgbClr val="000000"/>
                  </a:outerShdw>
                </a:effectLst>
              </a:rPr>
              <a:t>.</a:t>
            </a:r>
            <a:r>
              <a:rPr lang="en-GB" sz="3200" b="1" dirty="0">
                <a:effectLst>
                  <a:outerShdw blurRad="38100" dist="38100" dir="2700000" algn="tl">
                    <a:srgbClr val="000000"/>
                  </a:outerShdw>
                </a:effectLst>
              </a:rPr>
              <a:t> </a:t>
            </a:r>
            <a:endParaRPr lang="en-GB" sz="3200" b="1" dirty="0">
              <a:solidFill>
                <a:srgbClr val="FF00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1722"/>
                                        </p:tgtEl>
                                        <p:attrNameLst>
                                          <p:attrName>style.visibility</p:attrName>
                                        </p:attrNameLst>
                                      </p:cBhvr>
                                      <p:to>
                                        <p:strVal val="visible"/>
                                      </p:to>
                                    </p:set>
                                    <p:animEffect transition="in" filter="circle(in)">
                                      <p:cBhvr>
                                        <p:cTn id="7" dur="2000"/>
                                        <p:tgtEl>
                                          <p:spTgt spid="3717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71724"/>
                                        </p:tgtEl>
                                        <p:attrNameLst>
                                          <p:attrName>style.visibility</p:attrName>
                                        </p:attrNameLst>
                                      </p:cBhvr>
                                      <p:to>
                                        <p:strVal val="visible"/>
                                      </p:to>
                                    </p:set>
                                    <p:anim calcmode="lin" valueType="num">
                                      <p:cBhvr additive="base">
                                        <p:cTn id="12" dur="500" fill="hold"/>
                                        <p:tgtEl>
                                          <p:spTgt spid="371724"/>
                                        </p:tgtEl>
                                        <p:attrNameLst>
                                          <p:attrName>ppt_x</p:attrName>
                                        </p:attrNameLst>
                                      </p:cBhvr>
                                      <p:tavLst>
                                        <p:tav tm="0">
                                          <p:val>
                                            <p:strVal val="#ppt_x"/>
                                          </p:val>
                                        </p:tav>
                                        <p:tav tm="100000">
                                          <p:val>
                                            <p:strVal val="#ppt_x"/>
                                          </p:val>
                                        </p:tav>
                                      </p:tavLst>
                                    </p:anim>
                                    <p:anim calcmode="lin" valueType="num">
                                      <p:cBhvr additive="base">
                                        <p:cTn id="13" dur="500" fill="hold"/>
                                        <p:tgtEl>
                                          <p:spTgt spid="3717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71725"/>
                                        </p:tgtEl>
                                        <p:attrNameLst>
                                          <p:attrName>style.visibility</p:attrName>
                                        </p:attrNameLst>
                                      </p:cBhvr>
                                      <p:to>
                                        <p:strVal val="visible"/>
                                      </p:to>
                                    </p:set>
                                    <p:anim calcmode="discrete" valueType="clr">
                                      <p:cBhvr override="childStyle">
                                        <p:cTn id="18" dur="80"/>
                                        <p:tgtEl>
                                          <p:spTgt spid="3717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71725"/>
                                        </p:tgtEl>
                                        <p:attrNameLst>
                                          <p:attrName>fillcolor</p:attrName>
                                        </p:attrNameLst>
                                      </p:cBhvr>
                                      <p:tavLst>
                                        <p:tav tm="0">
                                          <p:val>
                                            <p:clrVal>
                                              <a:schemeClr val="accent2"/>
                                            </p:clrVal>
                                          </p:val>
                                        </p:tav>
                                        <p:tav tm="50000">
                                          <p:val>
                                            <p:clrVal>
                                              <a:schemeClr val="hlink"/>
                                            </p:clrVal>
                                          </p:val>
                                        </p:tav>
                                      </p:tavLst>
                                    </p:anim>
                                    <p:set>
                                      <p:cBhvr>
                                        <p:cTn id="20" dur="80"/>
                                        <p:tgtEl>
                                          <p:spTgt spid="3717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24" grpId="0"/>
      <p:bldP spid="37172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25"/>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 Zionist State</a:t>
            </a:r>
            <a:endParaRPr lang="en-GB" dirty="0"/>
          </a:p>
        </p:txBody>
      </p:sp>
      <p:sp>
        <p:nvSpPr>
          <p:cNvPr id="3" name="Slide Number Placeholder 2"/>
          <p:cNvSpPr>
            <a:spLocks noGrp="1"/>
          </p:cNvSpPr>
          <p:nvPr>
            <p:ph type="sldNum" sz="quarter" idx="12"/>
          </p:nvPr>
        </p:nvSpPr>
        <p:spPr/>
        <p:txBody>
          <a:bodyPr/>
          <a:lstStyle/>
          <a:p>
            <a:pPr>
              <a:defRPr/>
            </a:pPr>
            <a:fld id="{7FC83B7C-ED42-44FC-BE85-1A84C97011DD}" type="slidenum">
              <a:rPr lang="en-GB" smtClean="0"/>
              <a:pPr>
                <a:defRPr/>
              </a:pPr>
              <a:t>165</a:t>
            </a:fld>
            <a:endParaRPr lang="en-GB"/>
          </a:p>
        </p:txBody>
      </p:sp>
      <p:sp>
        <p:nvSpPr>
          <p:cNvPr id="4" name="TextBox 3"/>
          <p:cNvSpPr txBox="1"/>
          <p:nvPr/>
        </p:nvSpPr>
        <p:spPr>
          <a:xfrm>
            <a:off x="4786313" y="2025650"/>
            <a:ext cx="4357687" cy="4832350"/>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His next time frame, applicable to the revealing of the </a:t>
            </a:r>
            <a:r>
              <a:rPr lang="en-GB" sz="2800" b="1" dirty="0">
                <a:solidFill>
                  <a:srgbClr val="FF0000"/>
                </a:solidFill>
                <a:effectLst>
                  <a:outerShdw blurRad="38100" dist="38100" dir="2700000" algn="tl">
                    <a:srgbClr val="000000"/>
                  </a:outerShdw>
                </a:effectLst>
              </a:rPr>
              <a:t>“abomination of desolation” </a:t>
            </a:r>
            <a:r>
              <a:rPr lang="en-GB" sz="2800" b="1" dirty="0">
                <a:solidFill>
                  <a:schemeClr val="hlink"/>
                </a:solidFill>
                <a:effectLst>
                  <a:outerShdw blurRad="38100" dist="38100" dir="2700000" algn="tl">
                    <a:srgbClr val="000000"/>
                  </a:outerShdw>
                </a:effectLst>
              </a:rPr>
              <a:t>referred to by our Lord Jesus Christ Himself,</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was 1290 years, or 30 years further on than the termination of the 1260 period. </a:t>
            </a:r>
            <a:endParaRPr lang="en-GB" sz="2800" dirty="0">
              <a:solidFill>
                <a:srgbClr val="00FF00"/>
              </a:solidFill>
            </a:endParaRPr>
          </a:p>
        </p:txBody>
      </p:sp>
      <p:pic>
        <p:nvPicPr>
          <p:cNvPr id="165893" name="Picture 5" descr="http://assets.nydailynews.com/img/2009/01/04/alg_obama-israeli-flag.jpg"/>
          <p:cNvPicPr>
            <a:picLocks noChangeAspect="1" noChangeArrowheads="1"/>
          </p:cNvPicPr>
          <p:nvPr/>
        </p:nvPicPr>
        <p:blipFill>
          <a:blip r:embed="rId2" cstate="print"/>
          <a:srcRect/>
          <a:stretch>
            <a:fillRect/>
          </a:stretch>
        </p:blipFill>
        <p:spPr bwMode="auto">
          <a:xfrm>
            <a:off x="357188" y="2286000"/>
            <a:ext cx="4286250" cy="2990850"/>
          </a:xfrm>
          <a:prstGeom prst="rect">
            <a:avLst/>
          </a:prstGeom>
          <a:noFill/>
          <a:ln w="9525">
            <a:noFill/>
            <a:miter lim="800000"/>
            <a:headEnd/>
            <a:tailEnd/>
          </a:ln>
        </p:spPr>
      </p:pic>
      <p:sp>
        <p:nvSpPr>
          <p:cNvPr id="6" name="TextBox 5"/>
          <p:cNvSpPr txBox="1"/>
          <p:nvPr/>
        </p:nvSpPr>
        <p:spPr>
          <a:xfrm>
            <a:off x="357188" y="5429250"/>
            <a:ext cx="428625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“Abomination of Desolation</a:t>
            </a:r>
            <a:r>
              <a:rPr lang="en-GB" sz="3600" b="1" dirty="0">
                <a:solidFill>
                  <a:srgbClr val="FFFF00"/>
                </a:solidFill>
                <a:effectLst>
                  <a:outerShdw blurRad="38100" dist="38100" dir="2700000" algn="tl">
                    <a:srgbClr val="000000"/>
                  </a:outerShdw>
                </a:effectLst>
              </a:rPr>
              <a:t>”</a:t>
            </a:r>
            <a:r>
              <a:rPr lang="en-GB" sz="3600" dirty="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circle(in)">
                                      <p:cBhvr>
                                        <p:cTn id="7" dur="2000"/>
                                        <p:tgtEl>
                                          <p:spTgt spid="1658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B196AD7-0609-430B-BB20-B03BCC742512}" type="slidenum">
              <a:rPr lang="en-GB"/>
              <a:pPr>
                <a:defRPr/>
              </a:pPr>
              <a:t>166</a:t>
            </a:fld>
            <a:endParaRPr lang="en-GB"/>
          </a:p>
        </p:txBody>
      </p:sp>
      <p:sp>
        <p:nvSpPr>
          <p:cNvPr id="382980" name="Rectangle 4"/>
          <p:cNvSpPr>
            <a:spLocks noGrp="1" noChangeArrowheads="1"/>
          </p:cNvSpPr>
          <p:nvPr>
            <p:ph type="title"/>
          </p:nvPr>
        </p:nvSpPr>
        <p:spPr>
          <a:xfrm>
            <a:off x="0" y="228600"/>
            <a:ext cx="9144000" cy="1143000"/>
          </a:xfrm>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p>
        </p:txBody>
      </p:sp>
      <p:pic>
        <p:nvPicPr>
          <p:cNvPr id="382982" name="Picture 6" descr="GOLD-STAR"/>
          <p:cNvPicPr>
            <a:picLocks noGrp="1" noChangeAspect="1" noChangeArrowheads="1"/>
          </p:cNvPicPr>
          <p:nvPr>
            <p:ph idx="1"/>
          </p:nvPr>
        </p:nvPicPr>
        <p:blipFill>
          <a:blip r:embed="rId2" cstate="print"/>
          <a:srcRect/>
          <a:stretch>
            <a:fillRect/>
          </a:stretch>
        </p:blipFill>
        <p:spPr>
          <a:xfrm>
            <a:off x="642938" y="2286000"/>
            <a:ext cx="3935412" cy="2686050"/>
          </a:xfrm>
          <a:noFill/>
        </p:spPr>
      </p:pic>
      <p:sp>
        <p:nvSpPr>
          <p:cNvPr id="382984" name="Text Box 8"/>
          <p:cNvSpPr txBox="1">
            <a:spLocks noChangeArrowheads="1"/>
          </p:cNvSpPr>
          <p:nvPr/>
        </p:nvSpPr>
        <p:spPr bwMode="auto">
          <a:xfrm>
            <a:off x="5038725" y="1928813"/>
            <a:ext cx="4105275"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a:t>
            </a:r>
            <a:r>
              <a:rPr lang="en-GB" sz="2800" b="1" dirty="0">
                <a:solidFill>
                  <a:srgbClr val="F70118"/>
                </a:solidFill>
                <a:effectLst>
                  <a:outerShdw blurRad="38100" dist="38100" dir="2700000" algn="tl">
                    <a:srgbClr val="000000"/>
                  </a:outerShdw>
                </a:effectLst>
              </a:rPr>
              <a:t>Zionist State </a:t>
            </a:r>
            <a:r>
              <a:rPr lang="en-GB" sz="2800" b="1" dirty="0">
                <a:solidFill>
                  <a:srgbClr val="00FFFF"/>
                </a:solidFill>
                <a:effectLst>
                  <a:outerShdw blurRad="38100" dist="38100" dir="2700000" algn="tl">
                    <a:srgbClr val="000000"/>
                  </a:outerShdw>
                </a:effectLst>
              </a:rPr>
              <a:t>came into being following a </a:t>
            </a:r>
            <a:r>
              <a:rPr lang="en-GB" sz="2800" b="1" dirty="0">
                <a:solidFill>
                  <a:srgbClr val="F70118"/>
                </a:solidFill>
                <a:effectLst>
                  <a:outerShdw blurRad="38100" dist="38100" dir="2700000" algn="tl">
                    <a:srgbClr val="000000"/>
                  </a:outerShdw>
                </a:effectLst>
              </a:rPr>
              <a:t>Zionist resolution </a:t>
            </a:r>
            <a:r>
              <a:rPr lang="en-GB" sz="2800" b="1" dirty="0">
                <a:solidFill>
                  <a:srgbClr val="00FFFF"/>
                </a:solidFill>
                <a:effectLst>
                  <a:outerShdw blurRad="38100" dist="38100" dir="2700000" algn="tl">
                    <a:srgbClr val="000000"/>
                  </a:outerShdw>
                </a:effectLst>
              </a:rPr>
              <a:t>in the UN exactly 30 years after Allenby took Jerusalem</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88 years on - London in the New Jerusalem is</a:t>
            </a:r>
          </a:p>
        </p:txBody>
      </p:sp>
      <p:sp>
        <p:nvSpPr>
          <p:cNvPr id="382985" name="Text Box 9"/>
          <p:cNvSpPr txBox="1">
            <a:spLocks noChangeArrowheads="1"/>
          </p:cNvSpPr>
          <p:nvPr/>
        </p:nvSpPr>
        <p:spPr bwMode="auto">
          <a:xfrm>
            <a:off x="0" y="5286375"/>
            <a:ext cx="9144000" cy="13700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rPr>
              <a:t>the New Jerusalem is bombed by the </a:t>
            </a:r>
            <a:r>
              <a:rPr lang="en-GB" sz="2800" b="1" dirty="0">
                <a:solidFill>
                  <a:srgbClr val="F70118"/>
                </a:solidFill>
                <a:effectLst>
                  <a:outerShdw blurRad="38100" dist="38100" dir="2700000" algn="tl">
                    <a:srgbClr val="000000"/>
                  </a:outerShdw>
                </a:effectLst>
              </a:rPr>
              <a:t>Zionists</a:t>
            </a:r>
            <a:r>
              <a:rPr lang="en-GB" sz="2800" b="1" dirty="0">
                <a:solidFill>
                  <a:srgbClr val="00FF00"/>
                </a:solidFill>
                <a:effectLst>
                  <a:outerShdw blurRad="38100" dist="38100" dir="2700000" algn="tl">
                    <a:srgbClr val="000000"/>
                  </a:outerShdw>
                </a:effectLst>
              </a:rPr>
              <a:t> with blame being placed on the Moslems</a:t>
            </a:r>
            <a:r>
              <a:rPr lang="en-GB" sz="2400" b="1" dirty="0">
                <a:solidFill>
                  <a:srgbClr val="00FF00"/>
                </a:solidFill>
                <a:effectLst>
                  <a:outerShdw blurRad="38100" dist="38100" dir="2700000" algn="tl">
                    <a:srgbClr val="000000"/>
                  </a:outerShdw>
                </a:effectLst>
              </a:rPr>
              <a:t>.</a:t>
            </a:r>
          </a:p>
          <a:p>
            <a:pPr>
              <a:spcBef>
                <a:spcPct val="50000"/>
              </a:spcBef>
              <a:defRPr/>
            </a:pPr>
            <a:endParaRPr lang="en-GB" dirty="0">
              <a:solidFill>
                <a:srgbClr val="00FF00"/>
              </a:solidFill>
            </a:endParaRPr>
          </a:p>
        </p:txBody>
      </p:sp>
      <p:sp>
        <p:nvSpPr>
          <p:cNvPr id="169991" name="TextBox 7"/>
          <p:cNvSpPr txBox="1">
            <a:spLocks noChangeArrowheads="1"/>
          </p:cNvSpPr>
          <p:nvPr/>
        </p:nvSpPr>
        <p:spPr bwMode="auto">
          <a:xfrm>
            <a:off x="0" y="5715000"/>
            <a:ext cx="9144000" cy="369888"/>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2982"/>
                                        </p:tgtEl>
                                        <p:attrNameLst>
                                          <p:attrName>style.visibility</p:attrName>
                                        </p:attrNameLst>
                                      </p:cBhvr>
                                      <p:to>
                                        <p:strVal val="visible"/>
                                      </p:to>
                                    </p:set>
                                    <p:animEffect transition="in" filter="circle(in)">
                                      <p:cBhvr>
                                        <p:cTn id="7" dur="2000"/>
                                        <p:tgtEl>
                                          <p:spTgt spid="3829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82984"/>
                                        </p:tgtEl>
                                        <p:attrNameLst>
                                          <p:attrName>style.visibility</p:attrName>
                                        </p:attrNameLst>
                                      </p:cBhvr>
                                      <p:to>
                                        <p:strVal val="visible"/>
                                      </p:to>
                                    </p:set>
                                    <p:anim calcmode="discrete" valueType="clr">
                                      <p:cBhvr override="childStyle">
                                        <p:cTn id="12" dur="80"/>
                                        <p:tgtEl>
                                          <p:spTgt spid="3829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82984"/>
                                        </p:tgtEl>
                                        <p:attrNameLst>
                                          <p:attrName>fillcolor</p:attrName>
                                        </p:attrNameLst>
                                      </p:cBhvr>
                                      <p:tavLst>
                                        <p:tav tm="0">
                                          <p:val>
                                            <p:clrVal>
                                              <a:schemeClr val="accent2"/>
                                            </p:clrVal>
                                          </p:val>
                                        </p:tav>
                                        <p:tav tm="50000">
                                          <p:val>
                                            <p:clrVal>
                                              <a:schemeClr val="hlink"/>
                                            </p:clrVal>
                                          </p:val>
                                        </p:tav>
                                      </p:tavLst>
                                    </p:anim>
                                    <p:set>
                                      <p:cBhvr>
                                        <p:cTn id="14" dur="80"/>
                                        <p:tgtEl>
                                          <p:spTgt spid="38298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82985"/>
                                        </p:tgtEl>
                                        <p:attrNameLst>
                                          <p:attrName>style.visibility</p:attrName>
                                        </p:attrNameLst>
                                      </p:cBhvr>
                                      <p:to>
                                        <p:strVal val="visible"/>
                                      </p:to>
                                    </p:set>
                                    <p:anim calcmode="discrete" valueType="clr">
                                      <p:cBhvr override="childStyle">
                                        <p:cTn id="19" dur="80"/>
                                        <p:tgtEl>
                                          <p:spTgt spid="3829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82985"/>
                                        </p:tgtEl>
                                        <p:attrNameLst>
                                          <p:attrName>fillcolor</p:attrName>
                                        </p:attrNameLst>
                                      </p:cBhvr>
                                      <p:tavLst>
                                        <p:tav tm="0">
                                          <p:val>
                                            <p:clrVal>
                                              <a:schemeClr val="accent2"/>
                                            </p:clrVal>
                                          </p:val>
                                        </p:tav>
                                        <p:tav tm="50000">
                                          <p:val>
                                            <p:clrVal>
                                              <a:schemeClr val="hlink"/>
                                            </p:clrVal>
                                          </p:val>
                                        </p:tav>
                                      </p:tavLst>
                                    </p:anim>
                                    <p:set>
                                      <p:cBhvr>
                                        <p:cTn id="21" dur="80"/>
                                        <p:tgtEl>
                                          <p:spTgt spid="3829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4" grpId="0"/>
      <p:bldP spid="38298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D2ABFE5-589E-4AE3-9745-66DEE7BD4753}" type="slidenum">
              <a:rPr lang="en-GB"/>
              <a:pPr>
                <a:defRPr/>
              </a:pPr>
              <a:t>167</a:t>
            </a:fld>
            <a:endParaRPr lang="en-GB"/>
          </a:p>
        </p:txBody>
      </p:sp>
      <p:sp>
        <p:nvSpPr>
          <p:cNvPr id="425986" name="Rectangle 2"/>
          <p:cNvSpPr>
            <a:spLocks noGrp="1" noChangeArrowheads="1"/>
          </p:cNvSpPr>
          <p:nvPr>
            <p:ph type="title"/>
          </p:nvPr>
        </p:nvSpPr>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p>
        </p:txBody>
      </p:sp>
      <p:pic>
        <p:nvPicPr>
          <p:cNvPr id="425988" name="Picture 4" descr="o"/>
          <p:cNvPicPr>
            <a:picLocks noGrp="1" noChangeAspect="1" noChangeArrowheads="1"/>
          </p:cNvPicPr>
          <p:nvPr>
            <p:ph idx="1"/>
          </p:nvPr>
        </p:nvPicPr>
        <p:blipFill>
          <a:blip r:embed="rId2" cstate="print"/>
          <a:srcRect/>
          <a:stretch>
            <a:fillRect/>
          </a:stretch>
        </p:blipFill>
        <p:spPr>
          <a:xfrm>
            <a:off x="357188" y="2071688"/>
            <a:ext cx="3671887" cy="3602037"/>
          </a:xfrm>
          <a:noFill/>
        </p:spPr>
      </p:pic>
      <p:sp>
        <p:nvSpPr>
          <p:cNvPr id="425990" name="Text Box 6"/>
          <p:cNvSpPr txBox="1">
            <a:spLocks noChangeArrowheads="1"/>
          </p:cNvSpPr>
          <p:nvPr/>
        </p:nvSpPr>
        <p:spPr bwMode="auto">
          <a:xfrm>
            <a:off x="4211638" y="1773238"/>
            <a:ext cx="4932362"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70118"/>
                </a:solidFill>
                <a:effectLst>
                  <a:outerShdw blurRad="38100" dist="38100" dir="2700000" algn="tl">
                    <a:srgbClr val="000000"/>
                  </a:outerShdw>
                </a:effectLst>
              </a:rPr>
              <a:t>The Jewish Israeli state came into being through terrorism and betrayal.</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Here we see on the left one of the many instances of terror on the </a:t>
            </a:r>
            <a:r>
              <a:rPr lang="en-GB" sz="2800" b="1" dirty="0">
                <a:solidFill>
                  <a:srgbClr val="00FF00"/>
                </a:solidFill>
                <a:effectLst>
                  <a:outerShdw blurRad="38100" dist="38100" dir="2700000" algn="tl">
                    <a:srgbClr val="000000"/>
                  </a:outerShdw>
                </a:effectLst>
              </a:rPr>
              <a:t>British – one of the 2 British policemen killed by Jewish terrorists on May 12</a:t>
            </a:r>
            <a:r>
              <a:rPr lang="en-GB" sz="2800" b="1" baseline="30000" dirty="0">
                <a:solidFill>
                  <a:srgbClr val="00FF00"/>
                </a:solidFill>
                <a:effectLst>
                  <a:outerShdw blurRad="38100" dist="38100" dir="2700000" algn="tl">
                    <a:srgbClr val="000000"/>
                  </a:outerShdw>
                </a:effectLst>
              </a:rPr>
              <a:t>th</a:t>
            </a:r>
            <a:r>
              <a:rPr lang="en-GB" sz="2800" b="1" dirty="0">
                <a:solidFill>
                  <a:srgbClr val="00FF00"/>
                </a:solidFill>
                <a:effectLst>
                  <a:outerShdw blurRad="38100" dist="38100" dir="2700000" algn="tl">
                    <a:srgbClr val="000000"/>
                  </a:outerShdw>
                </a:effectLst>
              </a:rPr>
              <a:t> 1947.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5988"/>
                                        </p:tgtEl>
                                        <p:attrNameLst>
                                          <p:attrName>style.visibility</p:attrName>
                                        </p:attrNameLst>
                                      </p:cBhvr>
                                      <p:to>
                                        <p:strVal val="visible"/>
                                      </p:to>
                                    </p:set>
                                    <p:animEffect transition="in" filter="circle(in)">
                                      <p:cBhvr>
                                        <p:cTn id="7" dur="2000"/>
                                        <p:tgtEl>
                                          <p:spTgt spid="42598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25990"/>
                                        </p:tgtEl>
                                        <p:attrNameLst>
                                          <p:attrName>style.visibility</p:attrName>
                                        </p:attrNameLst>
                                      </p:cBhvr>
                                      <p:to>
                                        <p:strVal val="visible"/>
                                      </p:to>
                                    </p:set>
                                    <p:anim calcmode="discrete" valueType="clr">
                                      <p:cBhvr override="childStyle">
                                        <p:cTn id="12" dur="80"/>
                                        <p:tgtEl>
                                          <p:spTgt spid="42599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25990"/>
                                        </p:tgtEl>
                                        <p:attrNameLst>
                                          <p:attrName>fillcolor</p:attrName>
                                        </p:attrNameLst>
                                      </p:cBhvr>
                                      <p:tavLst>
                                        <p:tav tm="0">
                                          <p:val>
                                            <p:clrVal>
                                              <a:schemeClr val="accent2"/>
                                            </p:clrVal>
                                          </p:val>
                                        </p:tav>
                                        <p:tav tm="50000">
                                          <p:val>
                                            <p:clrVal>
                                              <a:schemeClr val="hlink"/>
                                            </p:clrVal>
                                          </p:val>
                                        </p:tav>
                                      </p:tavLst>
                                    </p:anim>
                                    <p:set>
                                      <p:cBhvr>
                                        <p:cTn id="14" dur="80"/>
                                        <p:tgtEl>
                                          <p:spTgt spid="4259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90"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00063"/>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 Zionist State</a:t>
            </a:r>
            <a:endParaRPr lang="en-GB" dirty="0"/>
          </a:p>
        </p:txBody>
      </p:sp>
      <p:sp>
        <p:nvSpPr>
          <p:cNvPr id="4" name="Slide Number Placeholder 3"/>
          <p:cNvSpPr>
            <a:spLocks noGrp="1"/>
          </p:cNvSpPr>
          <p:nvPr>
            <p:ph type="sldNum" sz="quarter" idx="12"/>
          </p:nvPr>
        </p:nvSpPr>
        <p:spPr/>
        <p:txBody>
          <a:bodyPr/>
          <a:lstStyle/>
          <a:p>
            <a:pPr>
              <a:defRPr/>
            </a:pPr>
            <a:fld id="{162DEA1B-7877-4600-9850-CBB765A8B8CB}" type="slidenum">
              <a:rPr lang="en-GB" smtClean="0"/>
              <a:pPr>
                <a:defRPr/>
              </a:pPr>
              <a:t>168</a:t>
            </a:fld>
            <a:endParaRPr lang="en-GB"/>
          </a:p>
        </p:txBody>
      </p:sp>
      <p:sp>
        <p:nvSpPr>
          <p:cNvPr id="6" name="TextBox 5"/>
          <p:cNvSpPr txBox="1"/>
          <p:nvPr/>
        </p:nvSpPr>
        <p:spPr>
          <a:xfrm>
            <a:off x="4214813" y="2286000"/>
            <a:ext cx="4714875" cy="4246563"/>
          </a:xfrm>
          <a:prstGeom prst="rect">
            <a:avLst/>
          </a:prstGeom>
          <a:noFill/>
        </p:spPr>
        <p:txBody>
          <a:bodyPr>
            <a:spAutoFit/>
          </a:bodyPr>
          <a:lstStyle/>
          <a:p>
            <a:pPr>
              <a:defRPr/>
            </a:pPr>
            <a:r>
              <a:rPr lang="en-GB" sz="2800" b="1" dirty="0">
                <a:solidFill>
                  <a:srgbClr val="FFC000"/>
                </a:solidFill>
                <a:effectLst>
                  <a:outerShdw blurRad="38100" dist="38100" dir="2700000" algn="tl">
                    <a:srgbClr val="000000"/>
                  </a:outerShdw>
                </a:effectLst>
              </a:rPr>
              <a:t>It is very appropriate  the time factor of 30 years from the taking of Jerusalem to independence, as 30 symbolises betrayal (Arab guarantees)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Judas was paid 30 pieces of silver to betray our Lord.</a:t>
            </a:r>
            <a:endParaRPr lang="en-GB" b="1" dirty="0">
              <a:solidFill>
                <a:srgbClr val="00FF00"/>
              </a:solidFill>
              <a:effectLst>
                <a:outerShdw blurRad="38100" dist="38100" dir="2700000" algn="tl">
                  <a:srgbClr val="000000"/>
                </a:outerShdw>
              </a:effectLst>
            </a:endParaRPr>
          </a:p>
          <a:p>
            <a:pPr>
              <a:defRPr/>
            </a:pPr>
            <a:endParaRPr lang="en-GB" dirty="0"/>
          </a:p>
        </p:txBody>
      </p:sp>
      <p:pic>
        <p:nvPicPr>
          <p:cNvPr id="216066" name="Picture 2" descr="http://images.absoluteastronomy.com/images/encyclopediaimages/j/ju/judas.jpg"/>
          <p:cNvPicPr>
            <a:picLocks noChangeAspect="1" noChangeArrowheads="1"/>
          </p:cNvPicPr>
          <p:nvPr/>
        </p:nvPicPr>
        <p:blipFill>
          <a:blip r:embed="rId2" cstate="print"/>
          <a:srcRect/>
          <a:stretch>
            <a:fillRect/>
          </a:stretch>
        </p:blipFill>
        <p:spPr bwMode="auto">
          <a:xfrm>
            <a:off x="571500" y="1857375"/>
            <a:ext cx="3071813" cy="3624263"/>
          </a:xfrm>
          <a:prstGeom prst="rect">
            <a:avLst/>
          </a:prstGeom>
          <a:noFill/>
          <a:ln w="9525">
            <a:noFill/>
            <a:miter lim="800000"/>
            <a:headEnd/>
            <a:tailEnd/>
          </a:ln>
        </p:spPr>
      </p:pic>
      <p:sp>
        <p:nvSpPr>
          <p:cNvPr id="8" name="TextBox 7"/>
          <p:cNvSpPr txBox="1"/>
          <p:nvPr/>
        </p:nvSpPr>
        <p:spPr>
          <a:xfrm>
            <a:off x="285750" y="5572125"/>
            <a:ext cx="3714750"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Judas Iscariot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circle(in)">
                                      <p:cBhvr>
                                        <p:cTn id="7" dur="2000"/>
                                        <p:tgtEl>
                                          <p:spTgt spid="2160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806B661-05C1-47EB-9ACA-7DC6A4436C37}" type="slidenum">
              <a:rPr lang="en-GB"/>
              <a:pPr>
                <a:defRPr/>
              </a:pPr>
              <a:t>169</a:t>
            </a:fld>
            <a:endParaRPr lang="en-GB"/>
          </a:p>
        </p:txBody>
      </p:sp>
      <p:sp>
        <p:nvSpPr>
          <p:cNvPr id="387079" name="Rectangle 7"/>
          <p:cNvSpPr>
            <a:spLocks noGrp="1" noChangeArrowheads="1"/>
          </p:cNvSpPr>
          <p:nvPr>
            <p:ph type="title"/>
          </p:nvPr>
        </p:nvSpPr>
        <p:spPr/>
        <p:txBody>
          <a:bodyPr/>
          <a:lstStyle/>
          <a:p>
            <a:pPr eaLnBrk="1" hangingPunct="1">
              <a:defRPr/>
            </a:pPr>
            <a:endParaRPr lang="en-US" smtClean="0"/>
          </a:p>
        </p:txBody>
      </p:sp>
      <p:pic>
        <p:nvPicPr>
          <p:cNvPr id="387078" name="Picture 6" descr="jer13"/>
          <p:cNvPicPr>
            <a:picLocks noGrp="1" noChangeAspect="1" noChangeArrowheads="1"/>
          </p:cNvPicPr>
          <p:nvPr>
            <p:ph idx="1"/>
          </p:nvPr>
        </p:nvPicPr>
        <p:blipFill>
          <a:blip r:embed="rId3" cstate="print">
            <a:lum contrast="30000"/>
          </a:blip>
          <a:srcRect/>
          <a:stretch>
            <a:fillRect/>
          </a:stretch>
        </p:blipFill>
        <p:spPr>
          <a:xfrm>
            <a:off x="0" y="0"/>
            <a:ext cx="9144000" cy="6858000"/>
          </a:xfrm>
          <a:noFill/>
        </p:spPr>
      </p:pic>
      <p:sp>
        <p:nvSpPr>
          <p:cNvPr id="387081" name="Text Box 9"/>
          <p:cNvSpPr txBox="1">
            <a:spLocks noChangeArrowheads="1"/>
          </p:cNvSpPr>
          <p:nvPr/>
        </p:nvSpPr>
        <p:spPr bwMode="auto">
          <a:xfrm>
            <a:off x="0" y="4143375"/>
            <a:ext cx="9144000" cy="23082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Was the London bombing part of a plot to rid an obstacle to the Zionist plans for rebuilding the temple in Jerusalem all part of the futurist indoctrination?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7078"/>
                                        </p:tgtEl>
                                        <p:attrNameLst>
                                          <p:attrName>style.visibility</p:attrName>
                                        </p:attrNameLst>
                                      </p:cBhvr>
                                      <p:to>
                                        <p:strVal val="visible"/>
                                      </p:to>
                                    </p:set>
                                    <p:animEffect transition="in" filter="circle(in)">
                                      <p:cBhvr>
                                        <p:cTn id="7" dur="2000"/>
                                        <p:tgtEl>
                                          <p:spTgt spid="3870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387081"/>
                                        </p:tgtEl>
                                        <p:attrNameLst>
                                          <p:attrName>style.visibility</p:attrName>
                                        </p:attrNameLst>
                                      </p:cBhvr>
                                      <p:to>
                                        <p:strVal val="visible"/>
                                      </p:to>
                                    </p:set>
                                    <p:anim calcmode="lin" valueType="num">
                                      <p:cBhvr additive="base">
                                        <p:cTn id="12" dur="500" fill="hold"/>
                                        <p:tgtEl>
                                          <p:spTgt spid="387081"/>
                                        </p:tgtEl>
                                        <p:attrNameLst>
                                          <p:attrName>ppt_x</p:attrName>
                                        </p:attrNameLst>
                                      </p:cBhvr>
                                      <p:tavLst>
                                        <p:tav tm="0">
                                          <p:val>
                                            <p:strVal val="#ppt_x"/>
                                          </p:val>
                                        </p:tav>
                                        <p:tav tm="100000">
                                          <p:val>
                                            <p:strVal val="#ppt_x"/>
                                          </p:val>
                                        </p:tav>
                                      </p:tavLst>
                                    </p:anim>
                                    <p:anim calcmode="lin" valueType="num">
                                      <p:cBhvr additive="base">
                                        <p:cTn id="13" dur="500" fill="hold"/>
                                        <p:tgtEl>
                                          <p:spTgt spid="3870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6CB82A9-9C15-4374-A8E6-91AE50538797}" type="slidenum">
              <a:rPr lang="en-GB"/>
              <a:pPr>
                <a:defRPr/>
              </a:pPr>
              <a:t>17</a:t>
            </a:fld>
            <a:endParaRPr lang="en-GB"/>
          </a:p>
        </p:txBody>
      </p:sp>
      <p:sp>
        <p:nvSpPr>
          <p:cNvPr id="190466"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endParaRPr lang="en-GB" sz="4000" b="1" smtClean="0">
              <a:solidFill>
                <a:srgbClr val="FFFF00"/>
              </a:solidFill>
            </a:endParaRPr>
          </a:p>
        </p:txBody>
      </p:sp>
      <p:pic>
        <p:nvPicPr>
          <p:cNvPr id="190467" name="Picture 3" descr="C I Scofield. Click for enlarged image.">
            <a:hlinkClick r:id="rId3" tooltip="C I Scofield. Click for enlarged image."/>
          </p:cNvPr>
          <p:cNvPicPr>
            <a:picLocks noGrp="1" noChangeAspect="1" noChangeArrowheads="1"/>
          </p:cNvPicPr>
          <p:nvPr>
            <p:ph idx="1"/>
          </p:nvPr>
        </p:nvPicPr>
        <p:blipFill>
          <a:blip r:embed="rId4" cstate="print">
            <a:lum bright="-12000" contrast="24000"/>
          </a:blip>
          <a:srcRect/>
          <a:stretch>
            <a:fillRect/>
          </a:stretch>
        </p:blipFill>
        <p:spPr>
          <a:xfrm>
            <a:off x="214282" y="1714488"/>
            <a:ext cx="3000396" cy="35782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0469" name="Text Box 5"/>
          <p:cNvSpPr txBox="1">
            <a:spLocks noChangeArrowheads="1"/>
          </p:cNvSpPr>
          <p:nvPr/>
        </p:nvSpPr>
        <p:spPr bwMode="auto">
          <a:xfrm>
            <a:off x="214313" y="5500688"/>
            <a:ext cx="3095625" cy="1190625"/>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C. I. </a:t>
            </a:r>
            <a:r>
              <a:rPr lang="en-GB" sz="3600" b="1" dirty="0" err="1">
                <a:solidFill>
                  <a:srgbClr val="FFFF00"/>
                </a:solidFill>
                <a:effectLst>
                  <a:outerShdw blurRad="38100" dist="38100" dir="2700000" algn="tl">
                    <a:srgbClr val="000000"/>
                  </a:outerShdw>
                </a:effectLst>
              </a:rPr>
              <a:t>Scofield</a:t>
            </a:r>
            <a:r>
              <a:rPr lang="en-GB" sz="3600" b="1" dirty="0">
                <a:solidFill>
                  <a:srgbClr val="FFFF00"/>
                </a:solidFill>
                <a:effectLst>
                  <a:outerShdw blurRad="38100" dist="38100" dir="2700000" algn="tl">
                    <a:srgbClr val="000000"/>
                  </a:outerShdw>
                </a:effectLst>
              </a:rPr>
              <a:t> (Jew)</a:t>
            </a:r>
          </a:p>
        </p:txBody>
      </p:sp>
      <p:sp>
        <p:nvSpPr>
          <p:cNvPr id="190470" name="Text Box 6"/>
          <p:cNvSpPr txBox="1">
            <a:spLocks noChangeArrowheads="1"/>
          </p:cNvSpPr>
          <p:nvPr/>
        </p:nvSpPr>
        <p:spPr bwMode="auto">
          <a:xfrm>
            <a:off x="3382963" y="1428750"/>
            <a:ext cx="5761037" cy="526256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err="1">
                <a:solidFill>
                  <a:schemeClr val="hlink"/>
                </a:solidFill>
                <a:effectLst>
                  <a:outerShdw blurRad="38100" dist="38100" dir="2700000" algn="tl">
                    <a:srgbClr val="000000"/>
                  </a:outerShdw>
                </a:effectLst>
              </a:rPr>
              <a:t>Scofield</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did perhaps more than anyone else by his notes and commentaries to the King James Bible</a:t>
            </a:r>
            <a:r>
              <a:rPr lang="en-GB" sz="2800" b="1" dirty="0">
                <a:solidFill>
                  <a:srgbClr val="FF99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a:t>
            </a:r>
            <a:r>
              <a:rPr lang="en-GB" sz="2800" b="1" dirty="0" err="1">
                <a:solidFill>
                  <a:srgbClr val="FF0000"/>
                </a:solidFill>
                <a:effectLst>
                  <a:outerShdw blurRad="38100" dist="38100" dir="2700000" algn="tl">
                    <a:srgbClr val="000000"/>
                  </a:outerShdw>
                </a:effectLst>
              </a:rPr>
              <a:t>Scofield</a:t>
            </a:r>
            <a:r>
              <a:rPr lang="en-GB" sz="2800" b="1" dirty="0">
                <a:solidFill>
                  <a:srgbClr val="FF0000"/>
                </a:solidFill>
                <a:effectLst>
                  <a:outerShdw blurRad="38100" dist="38100" dir="2700000" algn="tl">
                    <a:srgbClr val="000000"/>
                  </a:outerShdw>
                </a:effectLst>
              </a:rPr>
              <a:t> edition) </a:t>
            </a:r>
            <a:r>
              <a:rPr lang="en-GB" sz="2800" b="1" dirty="0">
                <a:solidFill>
                  <a:srgbClr val="00FFCC"/>
                </a:solidFill>
                <a:effectLst>
                  <a:outerShdw blurRad="38100" dist="38100" dir="2700000" algn="tl">
                    <a:srgbClr val="000000"/>
                  </a:outerShdw>
                </a:effectLst>
              </a:rPr>
              <a:t>to get Christians focused on Zion in the Middle East and the </a:t>
            </a:r>
            <a:r>
              <a:rPr lang="en-GB" sz="2800" b="1" dirty="0" err="1">
                <a:solidFill>
                  <a:srgbClr val="00FFCC"/>
                </a:solidFill>
                <a:effectLst>
                  <a:outerShdw blurRad="38100" dist="38100" dir="2700000" algn="tl">
                    <a:srgbClr val="000000"/>
                  </a:outerShdw>
                </a:effectLst>
              </a:rPr>
              <a:t>regathering</a:t>
            </a:r>
            <a:r>
              <a:rPr lang="en-GB" sz="2800" b="1" dirty="0">
                <a:solidFill>
                  <a:srgbClr val="00FFCC"/>
                </a:solidFill>
                <a:effectLst>
                  <a:outerShdw blurRad="38100" dist="38100" dir="2700000" algn="tl">
                    <a:srgbClr val="000000"/>
                  </a:outerShdw>
                </a:effectLst>
              </a:rPr>
              <a:t> of the Jews “God’s Holy People” to Palestine. </a:t>
            </a:r>
            <a:r>
              <a:rPr lang="en-GB" sz="2800" b="1" dirty="0">
                <a:solidFill>
                  <a:srgbClr val="00FF00"/>
                </a:solidFill>
                <a:effectLst>
                  <a:outerShdw blurRad="38100" dist="38100" dir="2700000" algn="tl">
                    <a:srgbClr val="000000"/>
                  </a:outerShdw>
                </a:effectLst>
              </a:rPr>
              <a:t>Even after </a:t>
            </a:r>
            <a:r>
              <a:rPr lang="en-GB" sz="2800" b="1" dirty="0" err="1">
                <a:solidFill>
                  <a:srgbClr val="00FF00"/>
                </a:solidFill>
                <a:effectLst>
                  <a:outerShdw blurRad="38100" dist="38100" dir="2700000" algn="tl">
                    <a:srgbClr val="000000"/>
                  </a:outerShdw>
                </a:effectLst>
              </a:rPr>
              <a:t>Scofield’s</a:t>
            </a:r>
            <a:r>
              <a:rPr lang="en-GB" sz="2800" b="1" dirty="0">
                <a:solidFill>
                  <a:srgbClr val="00FF00"/>
                </a:solidFill>
                <a:effectLst>
                  <a:outerShdw blurRad="38100" dist="38100" dir="2700000" algn="tl">
                    <a:srgbClr val="000000"/>
                  </a:outerShdw>
                </a:effectLst>
              </a:rPr>
              <a:t> death the Oxford University press added and expanded on his notes.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0467"/>
                                        </p:tgtEl>
                                        <p:attrNameLst>
                                          <p:attrName>style.visibility</p:attrName>
                                        </p:attrNameLst>
                                      </p:cBhvr>
                                      <p:to>
                                        <p:strVal val="visible"/>
                                      </p:to>
                                    </p:set>
                                    <p:animEffect transition="in" filter="circle(in)">
                                      <p:cBhvr>
                                        <p:cTn id="7" dur="2000"/>
                                        <p:tgtEl>
                                          <p:spTgt spid="1904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0469"/>
                                        </p:tgtEl>
                                        <p:attrNameLst>
                                          <p:attrName>style.visibility</p:attrName>
                                        </p:attrNameLst>
                                      </p:cBhvr>
                                      <p:to>
                                        <p:strVal val="visible"/>
                                      </p:to>
                                    </p:set>
                                    <p:anim calcmode="lin" valueType="num">
                                      <p:cBhvr additive="base">
                                        <p:cTn id="12" dur="500" fill="hold"/>
                                        <p:tgtEl>
                                          <p:spTgt spid="190469"/>
                                        </p:tgtEl>
                                        <p:attrNameLst>
                                          <p:attrName>ppt_x</p:attrName>
                                        </p:attrNameLst>
                                      </p:cBhvr>
                                      <p:tavLst>
                                        <p:tav tm="0">
                                          <p:val>
                                            <p:strVal val="#ppt_x"/>
                                          </p:val>
                                        </p:tav>
                                        <p:tav tm="100000">
                                          <p:val>
                                            <p:strVal val="#ppt_x"/>
                                          </p:val>
                                        </p:tav>
                                      </p:tavLst>
                                    </p:anim>
                                    <p:anim calcmode="lin" valueType="num">
                                      <p:cBhvr additive="base">
                                        <p:cTn id="13" dur="500" fill="hold"/>
                                        <p:tgtEl>
                                          <p:spTgt spid="1904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0470"/>
                                        </p:tgtEl>
                                        <p:attrNameLst>
                                          <p:attrName>style.visibility</p:attrName>
                                        </p:attrNameLst>
                                      </p:cBhvr>
                                      <p:to>
                                        <p:strVal val="visible"/>
                                      </p:to>
                                    </p:set>
                                    <p:anim calcmode="discrete" valueType="clr">
                                      <p:cBhvr override="childStyle">
                                        <p:cTn id="18" dur="80"/>
                                        <p:tgtEl>
                                          <p:spTgt spid="19047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90470"/>
                                        </p:tgtEl>
                                        <p:attrNameLst>
                                          <p:attrName>fillcolor</p:attrName>
                                        </p:attrNameLst>
                                      </p:cBhvr>
                                      <p:tavLst>
                                        <p:tav tm="0">
                                          <p:val>
                                            <p:clrVal>
                                              <a:schemeClr val="accent2"/>
                                            </p:clrVal>
                                          </p:val>
                                        </p:tav>
                                        <p:tav tm="50000">
                                          <p:val>
                                            <p:clrVal>
                                              <a:schemeClr val="hlink"/>
                                            </p:clrVal>
                                          </p:val>
                                        </p:tav>
                                      </p:tavLst>
                                    </p:anim>
                                    <p:set>
                                      <p:cBhvr>
                                        <p:cTn id="20" dur="80"/>
                                        <p:tgtEl>
                                          <p:spTgt spid="1904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B69FAA5-07CC-4C07-9756-1EB86AE210A7}" type="slidenum">
              <a:rPr lang="en-GB"/>
              <a:pPr>
                <a:defRPr/>
              </a:pPr>
              <a:t>170</a:t>
            </a:fld>
            <a:endParaRPr lang="en-GB"/>
          </a:p>
        </p:txBody>
      </p:sp>
      <p:pic>
        <p:nvPicPr>
          <p:cNvPr id="392205" name="Picture 13" descr="jewishhypocrisy"/>
          <p:cNvPicPr>
            <a:picLocks noGrp="1" noChangeAspect="1" noChangeArrowheads="1"/>
          </p:cNvPicPr>
          <p:nvPr>
            <p:ph idx="1"/>
          </p:nvPr>
        </p:nvPicPr>
        <p:blipFill>
          <a:blip r:embed="rId2" cstate="print"/>
          <a:srcRect/>
          <a:stretch>
            <a:fillRect/>
          </a:stretch>
        </p:blipFill>
        <p:spPr>
          <a:xfrm>
            <a:off x="0" y="0"/>
            <a:ext cx="9144000" cy="6819900"/>
          </a:xfrm>
          <a:noFill/>
        </p:spPr>
      </p:pic>
      <p:sp>
        <p:nvSpPr>
          <p:cNvPr id="392202" name="Rectangle 10"/>
          <p:cNvSpPr>
            <a:spLocks noGrp="1" noChangeArrowheads="1"/>
          </p:cNvSpPr>
          <p:nvPr>
            <p:ph type="title"/>
          </p:nvPr>
        </p:nvSpPr>
        <p:spPr>
          <a:xfrm>
            <a:off x="428625" y="642938"/>
            <a:ext cx="8229600" cy="1143000"/>
          </a:xfrm>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a:t>
            </a:r>
            <a:r>
              <a:rPr lang="en-GB" sz="4000" b="1" dirty="0" smtClean="0">
                <a:solidFill>
                  <a:srgbClr val="00FF00"/>
                </a:solidFill>
              </a:rPr>
              <a:t>To The Setting Up Of The Zionist State</a:t>
            </a:r>
          </a:p>
        </p:txBody>
      </p:sp>
      <p:sp>
        <p:nvSpPr>
          <p:cNvPr id="392203" name="Text Box 11"/>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70118"/>
                </a:solidFill>
                <a:effectLst>
                  <a:outerShdw blurRad="38100" dist="38100" dir="2700000" algn="tl">
                    <a:srgbClr val="000000"/>
                  </a:outerShdw>
                </a:effectLst>
              </a:rPr>
              <a:t>The Zionists </a:t>
            </a:r>
            <a:r>
              <a:rPr lang="en-GB" sz="2800" b="1" dirty="0">
                <a:solidFill>
                  <a:srgbClr val="FFFF00"/>
                </a:solidFill>
                <a:effectLst>
                  <a:outerShdw blurRad="38100" dist="38100" dir="2700000" algn="tl">
                    <a:srgbClr val="000000"/>
                  </a:outerShdw>
                </a:effectLst>
              </a:rPr>
              <a:t>have been working hard to raise the animosity of white people towards the Moslems by false flag operations </a:t>
            </a:r>
            <a:r>
              <a:rPr lang="en-GB" sz="2800" b="1" dirty="0">
                <a:solidFill>
                  <a:srgbClr val="F70118"/>
                </a:solidFill>
                <a:effectLst>
                  <a:outerShdw blurRad="38100" dist="38100" dir="2700000" algn="tl">
                    <a:srgbClr val="000000"/>
                  </a:outerShdw>
                </a:effectLst>
              </a:rPr>
              <a:t>such as 911 and 777,</a:t>
            </a:r>
            <a:r>
              <a:rPr lang="en-GB" sz="2800" b="1" dirty="0">
                <a:solidFill>
                  <a:srgbClr val="FFFF00"/>
                </a:solidFill>
                <a:effectLst>
                  <a:outerShdw blurRad="38100" dist="38100" dir="2700000" algn="tl">
                    <a:srgbClr val="000000"/>
                  </a:outerShdw>
                </a:effectLst>
              </a:rPr>
              <a:t> </a:t>
            </a:r>
            <a:endParaRPr lang="en-GB" sz="2800" b="1" dirty="0">
              <a:solidFill>
                <a:srgbClr val="FF00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2205"/>
                                        </p:tgtEl>
                                        <p:attrNameLst>
                                          <p:attrName>style.visibility</p:attrName>
                                        </p:attrNameLst>
                                      </p:cBhvr>
                                      <p:to>
                                        <p:strVal val="visible"/>
                                      </p:to>
                                    </p:set>
                                    <p:animEffect transition="in" filter="circle(in)">
                                      <p:cBhvr>
                                        <p:cTn id="7" dur="2000"/>
                                        <p:tgtEl>
                                          <p:spTgt spid="3922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2202"/>
                                        </p:tgtEl>
                                        <p:attrNameLst>
                                          <p:attrName>style.visibility</p:attrName>
                                        </p:attrNameLst>
                                      </p:cBhvr>
                                      <p:to>
                                        <p:strVal val="visible"/>
                                      </p:to>
                                    </p:set>
                                    <p:anim calcmode="lin" valueType="num">
                                      <p:cBhvr additive="base">
                                        <p:cTn id="12" dur="500" fill="hold"/>
                                        <p:tgtEl>
                                          <p:spTgt spid="392202"/>
                                        </p:tgtEl>
                                        <p:attrNameLst>
                                          <p:attrName>ppt_x</p:attrName>
                                        </p:attrNameLst>
                                      </p:cBhvr>
                                      <p:tavLst>
                                        <p:tav tm="0">
                                          <p:val>
                                            <p:strVal val="#ppt_x"/>
                                          </p:val>
                                        </p:tav>
                                        <p:tav tm="100000">
                                          <p:val>
                                            <p:strVal val="#ppt_x"/>
                                          </p:val>
                                        </p:tav>
                                      </p:tavLst>
                                    </p:anim>
                                    <p:anim calcmode="lin" valueType="num">
                                      <p:cBhvr additive="base">
                                        <p:cTn id="13" dur="500" fill="hold"/>
                                        <p:tgtEl>
                                          <p:spTgt spid="3922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2203"/>
                                        </p:tgtEl>
                                        <p:attrNameLst>
                                          <p:attrName>style.visibility</p:attrName>
                                        </p:attrNameLst>
                                      </p:cBhvr>
                                      <p:to>
                                        <p:strVal val="visible"/>
                                      </p:to>
                                    </p:set>
                                    <p:anim calcmode="lin" valueType="num">
                                      <p:cBhvr additive="base">
                                        <p:cTn id="18" dur="500" fill="hold"/>
                                        <p:tgtEl>
                                          <p:spTgt spid="392203"/>
                                        </p:tgtEl>
                                        <p:attrNameLst>
                                          <p:attrName>ppt_x</p:attrName>
                                        </p:attrNameLst>
                                      </p:cBhvr>
                                      <p:tavLst>
                                        <p:tav tm="0">
                                          <p:val>
                                            <p:strVal val="#ppt_x"/>
                                          </p:val>
                                        </p:tav>
                                        <p:tav tm="100000">
                                          <p:val>
                                            <p:strVal val="#ppt_x"/>
                                          </p:val>
                                        </p:tav>
                                      </p:tavLst>
                                    </p:anim>
                                    <p:anim calcmode="lin" valueType="num">
                                      <p:cBhvr additive="base">
                                        <p:cTn id="19" dur="500" fill="hold"/>
                                        <p:tgtEl>
                                          <p:spTgt spid="392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71500"/>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 Zionist State</a:t>
            </a:r>
            <a:endParaRPr lang="en-GB" dirty="0">
              <a:solidFill>
                <a:srgbClr val="FFFF00"/>
              </a:solidFill>
            </a:endParaRPr>
          </a:p>
        </p:txBody>
      </p:sp>
      <p:sp>
        <p:nvSpPr>
          <p:cNvPr id="4" name="Slide Number Placeholder 3"/>
          <p:cNvSpPr>
            <a:spLocks noGrp="1"/>
          </p:cNvSpPr>
          <p:nvPr>
            <p:ph type="sldNum" sz="quarter" idx="12"/>
          </p:nvPr>
        </p:nvSpPr>
        <p:spPr/>
        <p:txBody>
          <a:bodyPr/>
          <a:lstStyle/>
          <a:p>
            <a:pPr>
              <a:defRPr/>
            </a:pPr>
            <a:fld id="{F0F77BB7-2A46-4D46-AC42-230132E5128D}" type="slidenum">
              <a:rPr lang="en-GB" smtClean="0"/>
              <a:pPr>
                <a:defRPr/>
              </a:pPr>
              <a:t>171</a:t>
            </a:fld>
            <a:endParaRPr lang="en-GB" dirty="0"/>
          </a:p>
        </p:txBody>
      </p:sp>
      <p:sp>
        <p:nvSpPr>
          <p:cNvPr id="6" name="TextBox 5"/>
          <p:cNvSpPr txBox="1"/>
          <p:nvPr/>
        </p:nvSpPr>
        <p:spPr>
          <a:xfrm>
            <a:off x="4071938" y="2286000"/>
            <a:ext cx="4786312" cy="3970338"/>
          </a:xfrm>
          <a:prstGeom prst="rect">
            <a:avLst/>
          </a:prstGeom>
          <a:noFill/>
        </p:spPr>
        <p:txBody>
          <a:bodyPr>
            <a:spAutoFit/>
          </a:bodyPr>
          <a:lstStyle/>
          <a:p>
            <a:pPr>
              <a:defRPr/>
            </a:pPr>
            <a:r>
              <a:rPr lang="en-GB" sz="2800" b="1" dirty="0">
                <a:solidFill>
                  <a:srgbClr val="FFC000"/>
                </a:solidFill>
                <a:effectLst>
                  <a:outerShdw blurRad="38100" dist="38100" dir="2700000" algn="tl">
                    <a:srgbClr val="000000"/>
                  </a:outerShdw>
                </a:effectLst>
              </a:rPr>
              <a:t>… while at the same time they have been raising the anger of the Moslems towards the west to fever pitch by </a:t>
            </a:r>
            <a:r>
              <a:rPr lang="en-GB" sz="2800" b="1" dirty="0">
                <a:solidFill>
                  <a:srgbClr val="FF0000"/>
                </a:solidFill>
                <a:effectLst>
                  <a:outerShdw blurRad="38100" dist="38100" dir="2700000" algn="tl">
                    <a:srgbClr val="000000"/>
                  </a:outerShdw>
                </a:effectLst>
              </a:rPr>
              <a:t>Zionist caused atrocities </a:t>
            </a:r>
            <a:r>
              <a:rPr lang="en-GB" sz="2800" b="1" dirty="0">
                <a:solidFill>
                  <a:srgbClr val="FFC000"/>
                </a:solidFill>
                <a:effectLst>
                  <a:outerShdw blurRad="38100" dist="38100" dir="2700000" algn="tl">
                    <a:srgbClr val="000000"/>
                  </a:outerShdw>
                </a:effectLst>
              </a:rPr>
              <a:t>in the Moslem populations of </a:t>
            </a:r>
            <a:r>
              <a:rPr lang="en-GB" sz="2800" b="1" dirty="0">
                <a:solidFill>
                  <a:srgbClr val="00FF00"/>
                </a:solidFill>
                <a:effectLst>
                  <a:outerShdw blurRad="38100" dist="38100" dir="2700000" algn="tl">
                    <a:srgbClr val="000000"/>
                  </a:outerShdw>
                </a:effectLst>
              </a:rPr>
              <a:t>Iraq, Afghanistan, Palestine and elsewhere.</a:t>
            </a:r>
            <a:endParaRPr lang="en-GB" sz="2800" dirty="0">
              <a:solidFill>
                <a:srgbClr val="00FF00"/>
              </a:solidFill>
            </a:endParaRPr>
          </a:p>
        </p:txBody>
      </p:sp>
      <p:pic>
        <p:nvPicPr>
          <p:cNvPr id="217090" name="Picture 2" descr="http://www.abc.net.au/reslib/200802/r227957_906607.jpg"/>
          <p:cNvPicPr>
            <a:picLocks noChangeAspect="1" noChangeArrowheads="1"/>
          </p:cNvPicPr>
          <p:nvPr/>
        </p:nvPicPr>
        <p:blipFill>
          <a:blip r:embed="rId2" cstate="print"/>
          <a:srcRect/>
          <a:stretch>
            <a:fillRect/>
          </a:stretch>
        </p:blipFill>
        <p:spPr bwMode="auto">
          <a:xfrm>
            <a:off x="714375" y="1785938"/>
            <a:ext cx="2830513" cy="4643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circle(in)">
                                      <p:cBhvr>
                                        <p:cTn id="7" dur="2000"/>
                                        <p:tgtEl>
                                          <p:spTgt spid="2170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972EA60-B455-4C5A-9E7B-9CE88748A159}" type="slidenum">
              <a:rPr lang="en-GB"/>
              <a:pPr>
                <a:defRPr/>
              </a:pPr>
              <a:t>172</a:t>
            </a:fld>
            <a:endParaRPr lang="en-GB" dirty="0"/>
          </a:p>
        </p:txBody>
      </p:sp>
      <p:sp>
        <p:nvSpPr>
          <p:cNvPr id="398343" name="Rectangle 7"/>
          <p:cNvSpPr>
            <a:spLocks noGrp="1" noChangeArrowheads="1"/>
          </p:cNvSpPr>
          <p:nvPr>
            <p:ph type="title"/>
          </p:nvPr>
        </p:nvSpPr>
        <p:spPr>
          <a:xfrm>
            <a:off x="0" y="357188"/>
            <a:ext cx="9144000" cy="1143000"/>
          </a:xfrm>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p>
        </p:txBody>
      </p:sp>
      <p:pic>
        <p:nvPicPr>
          <p:cNvPr id="398342" name="Picture 6" descr="LondonBus"/>
          <p:cNvPicPr>
            <a:picLocks noGrp="1" noChangeAspect="1" noChangeArrowheads="1"/>
          </p:cNvPicPr>
          <p:nvPr>
            <p:ph idx="1"/>
          </p:nvPr>
        </p:nvPicPr>
        <p:blipFill>
          <a:blip r:embed="rId2" cstate="print">
            <a:lum contrast="20000"/>
          </a:blip>
          <a:srcRect/>
          <a:stretch>
            <a:fillRect/>
          </a:stretch>
        </p:blipFill>
        <p:spPr>
          <a:xfrm>
            <a:off x="285750" y="2000250"/>
            <a:ext cx="4778375" cy="3836988"/>
          </a:xfrm>
          <a:noFill/>
        </p:spPr>
      </p:pic>
      <p:sp>
        <p:nvSpPr>
          <p:cNvPr id="398345" name="Text Box 9"/>
          <p:cNvSpPr txBox="1">
            <a:spLocks noChangeArrowheads="1"/>
          </p:cNvSpPr>
          <p:nvPr/>
        </p:nvSpPr>
        <p:spPr bwMode="auto">
          <a:xfrm>
            <a:off x="5214938" y="2143125"/>
            <a:ext cx="3635375"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C000"/>
                </a:solidFill>
                <a:effectLst>
                  <a:outerShdw blurRad="38100" dist="38100" dir="2700000" algn="tl">
                    <a:srgbClr val="000000"/>
                  </a:outerShdw>
                </a:effectLst>
              </a:rPr>
              <a:t>Our Chickens are coming home to roost for our support of that terrorist state in the Middle East known as </a:t>
            </a:r>
            <a:r>
              <a:rPr lang="en-GB" sz="2800" b="1" dirty="0">
                <a:solidFill>
                  <a:srgbClr val="F70118"/>
                </a:solidFill>
                <a:effectLst>
                  <a:outerShdw blurRad="38100" dist="38100" dir="2700000" algn="tl">
                    <a:srgbClr val="000000"/>
                  </a:outerShdw>
                </a:effectLst>
              </a:rPr>
              <a:t>Israel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8342"/>
                                        </p:tgtEl>
                                        <p:attrNameLst>
                                          <p:attrName>style.visibility</p:attrName>
                                        </p:attrNameLst>
                                      </p:cBhvr>
                                      <p:to>
                                        <p:strVal val="visible"/>
                                      </p:to>
                                    </p:set>
                                    <p:animEffect transition="in" filter="circle(in)">
                                      <p:cBhvr>
                                        <p:cTn id="7" dur="2000"/>
                                        <p:tgtEl>
                                          <p:spTgt spid="3983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98345"/>
                                        </p:tgtEl>
                                        <p:attrNameLst>
                                          <p:attrName>style.visibility</p:attrName>
                                        </p:attrNameLst>
                                      </p:cBhvr>
                                      <p:to>
                                        <p:strVal val="visible"/>
                                      </p:to>
                                    </p:set>
                                    <p:anim calcmode="discrete" valueType="clr">
                                      <p:cBhvr override="childStyle">
                                        <p:cTn id="12" dur="80"/>
                                        <p:tgtEl>
                                          <p:spTgt spid="39834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98345"/>
                                        </p:tgtEl>
                                        <p:attrNameLst>
                                          <p:attrName>fillcolor</p:attrName>
                                        </p:attrNameLst>
                                      </p:cBhvr>
                                      <p:tavLst>
                                        <p:tav tm="0">
                                          <p:val>
                                            <p:clrVal>
                                              <a:schemeClr val="accent2"/>
                                            </p:clrVal>
                                          </p:val>
                                        </p:tav>
                                        <p:tav tm="50000">
                                          <p:val>
                                            <p:clrVal>
                                              <a:schemeClr val="hlink"/>
                                            </p:clrVal>
                                          </p:val>
                                        </p:tav>
                                      </p:tavLst>
                                    </p:anim>
                                    <p:set>
                                      <p:cBhvr>
                                        <p:cTn id="14" dur="80"/>
                                        <p:tgtEl>
                                          <p:spTgt spid="3983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28625"/>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 Zionist State</a:t>
            </a:r>
            <a:endParaRPr lang="en-GB" dirty="0"/>
          </a:p>
        </p:txBody>
      </p:sp>
      <p:sp>
        <p:nvSpPr>
          <p:cNvPr id="4" name="Slide Number Placeholder 3"/>
          <p:cNvSpPr>
            <a:spLocks noGrp="1"/>
          </p:cNvSpPr>
          <p:nvPr>
            <p:ph type="sldNum" sz="quarter" idx="12"/>
          </p:nvPr>
        </p:nvSpPr>
        <p:spPr/>
        <p:txBody>
          <a:bodyPr/>
          <a:lstStyle/>
          <a:p>
            <a:pPr>
              <a:defRPr/>
            </a:pPr>
            <a:fld id="{C53A9FDC-2199-445F-A3DC-AB46AD0F5B90}" type="slidenum">
              <a:rPr lang="en-GB" smtClean="0"/>
              <a:pPr>
                <a:defRPr/>
              </a:pPr>
              <a:t>173</a:t>
            </a:fld>
            <a:endParaRPr lang="en-GB"/>
          </a:p>
        </p:txBody>
      </p:sp>
      <p:pic>
        <p:nvPicPr>
          <p:cNvPr id="218114" name="Picture 2" descr="http://blogs.mirror.co.uk/mirror-images/___005TavistockPlBus.jpg"/>
          <p:cNvPicPr>
            <a:picLocks noChangeAspect="1" noChangeArrowheads="1"/>
          </p:cNvPicPr>
          <p:nvPr/>
        </p:nvPicPr>
        <p:blipFill>
          <a:blip r:embed="rId2" cstate="print"/>
          <a:srcRect/>
          <a:stretch>
            <a:fillRect/>
          </a:stretch>
        </p:blipFill>
        <p:spPr bwMode="auto">
          <a:xfrm>
            <a:off x="428625" y="1643063"/>
            <a:ext cx="3201988" cy="4786312"/>
          </a:xfrm>
          <a:prstGeom prst="rect">
            <a:avLst/>
          </a:prstGeom>
          <a:noFill/>
          <a:ln w="9525">
            <a:noFill/>
            <a:miter lim="800000"/>
            <a:headEnd/>
            <a:tailEnd/>
          </a:ln>
        </p:spPr>
      </p:pic>
      <p:sp>
        <p:nvSpPr>
          <p:cNvPr id="7" name="TextBox 6"/>
          <p:cNvSpPr txBox="1"/>
          <p:nvPr/>
        </p:nvSpPr>
        <p:spPr>
          <a:xfrm>
            <a:off x="4071938" y="2357438"/>
            <a:ext cx="4786312" cy="3108325"/>
          </a:xfrm>
          <a:prstGeom prst="rect">
            <a:avLst/>
          </a:prstGeom>
          <a:noFill/>
        </p:spPr>
        <p:txBody>
          <a:bodyPr>
            <a:spAutoFit/>
          </a:bodyPr>
          <a:lstStyle/>
          <a:p>
            <a:pPr>
              <a:defRPr/>
            </a:pPr>
            <a:r>
              <a:rPr lang="en-GB" sz="2800" b="1" dirty="0">
                <a:solidFill>
                  <a:srgbClr val="FF9900"/>
                </a:solidFill>
                <a:effectLst>
                  <a:outerShdw blurRad="38100" dist="38100" dir="2700000" algn="tl">
                    <a:srgbClr val="000000"/>
                  </a:outerShdw>
                </a:effectLst>
              </a:rPr>
              <a:t>– the reference No. of this bus </a:t>
            </a:r>
            <a:r>
              <a:rPr lang="en-GB" sz="2800" b="1" dirty="0">
                <a:solidFill>
                  <a:srgbClr val="F70118"/>
                </a:solidFill>
                <a:effectLst>
                  <a:outerShdw blurRad="38100" dist="38100" dir="2700000" algn="tl">
                    <a:srgbClr val="000000"/>
                  </a:outerShdw>
                </a:effectLst>
              </a:rPr>
              <a:t>17758 </a:t>
            </a:r>
            <a:r>
              <a:rPr lang="en-GB" sz="2800" b="1" dirty="0">
                <a:solidFill>
                  <a:srgbClr val="FF9900"/>
                </a:solidFill>
                <a:effectLst>
                  <a:outerShdw blurRad="38100" dist="38100" dir="2700000" algn="tl">
                    <a:srgbClr val="000000"/>
                  </a:outerShdw>
                </a:effectLst>
              </a:rPr>
              <a:t>the digits of which add up to </a:t>
            </a:r>
            <a:r>
              <a:rPr lang="en-GB" sz="2800" b="1" dirty="0">
                <a:solidFill>
                  <a:srgbClr val="F70118"/>
                </a:solidFill>
                <a:effectLst>
                  <a:outerShdw blurRad="38100" dist="38100" dir="2700000" algn="tl">
                    <a:srgbClr val="000000"/>
                  </a:outerShdw>
                </a:effectLst>
              </a:rPr>
              <a:t>28 (4 x7)</a:t>
            </a:r>
            <a:r>
              <a:rPr lang="en-GB" sz="2800" b="1" dirty="0">
                <a:solidFill>
                  <a:srgbClr val="FF9900"/>
                </a:solidFill>
                <a:effectLst>
                  <a:outerShdw blurRad="38100" dist="38100" dir="2700000" algn="tl">
                    <a:srgbClr val="000000"/>
                  </a:outerShdw>
                </a:effectLst>
              </a:rPr>
              <a:t> and have an embedded </a:t>
            </a:r>
            <a:r>
              <a:rPr lang="en-GB" sz="2800" b="1" dirty="0">
                <a:solidFill>
                  <a:srgbClr val="F70118"/>
                </a:solidFill>
                <a:effectLst>
                  <a:outerShdw blurRad="38100" dist="38100" dir="2700000" algn="tl">
                    <a:srgbClr val="000000"/>
                  </a:outerShdw>
                </a:effectLst>
              </a:rPr>
              <a:t>77</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also linking this incident to the Balfour agreement and Gog.</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8114"/>
                                        </p:tgtEl>
                                        <p:attrNameLst>
                                          <p:attrName>style.visibility</p:attrName>
                                        </p:attrNameLst>
                                      </p:cBhvr>
                                      <p:to>
                                        <p:strVal val="visible"/>
                                      </p:to>
                                    </p:set>
                                    <p:animEffect transition="in" filter="circle(in)">
                                      <p:cBhvr>
                                        <p:cTn id="7" dur="2000"/>
                                        <p:tgtEl>
                                          <p:spTgt spid="2181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24CFE456-DFB4-4580-8731-631B231B6BE8}" type="slidenum">
              <a:rPr lang="en-GB"/>
              <a:pPr>
                <a:defRPr/>
              </a:pPr>
              <a:t>174</a:t>
            </a:fld>
            <a:endParaRPr lang="en-GB"/>
          </a:p>
        </p:txBody>
      </p:sp>
      <p:sp>
        <p:nvSpPr>
          <p:cNvPr id="401412" name="Rectangle 4"/>
          <p:cNvSpPr>
            <a:spLocks noGrp="1" noChangeArrowheads="1"/>
          </p:cNvSpPr>
          <p:nvPr>
            <p:ph type="title"/>
          </p:nvPr>
        </p:nvSpPr>
        <p:spPr/>
        <p:txBody>
          <a:bodyPr/>
          <a:lstStyle/>
          <a:p>
            <a:pPr eaLnBrk="1" hangingPunct="1">
              <a:defRPr/>
            </a:pPr>
            <a:r>
              <a:rPr lang="en-GB" sz="4000" b="1" smtClean="0">
                <a:solidFill>
                  <a:srgbClr val="F70118"/>
                </a:solidFill>
              </a:rPr>
              <a:t>The London Bombings Linked</a:t>
            </a:r>
            <a:r>
              <a:rPr lang="en-GB" sz="4000" b="1" smtClean="0">
                <a:solidFill>
                  <a:srgbClr val="FFFF00"/>
                </a:solidFill>
              </a:rPr>
              <a:t> To The Setting Up Of The Zionist State</a:t>
            </a:r>
          </a:p>
        </p:txBody>
      </p:sp>
      <p:pic>
        <p:nvPicPr>
          <p:cNvPr id="401414" name="Picture 6" descr="Telephone-results"/>
          <p:cNvPicPr>
            <a:picLocks noGrp="1" noChangeAspect="1" noChangeArrowheads="1"/>
          </p:cNvPicPr>
          <p:nvPr>
            <p:ph sz="half" idx="1"/>
          </p:nvPr>
        </p:nvPicPr>
        <p:blipFill>
          <a:blip r:embed="rId2" cstate="print"/>
          <a:srcRect/>
          <a:stretch>
            <a:fillRect/>
          </a:stretch>
        </p:blipFill>
        <p:spPr>
          <a:xfrm>
            <a:off x="971550" y="2133600"/>
            <a:ext cx="2994025" cy="1998663"/>
          </a:xfrm>
          <a:noFill/>
        </p:spPr>
      </p:pic>
      <p:pic>
        <p:nvPicPr>
          <p:cNvPr id="401417" name="Picture 9" descr="dcohcamera"/>
          <p:cNvPicPr>
            <a:picLocks noGrp="1" noChangeAspect="1" noChangeArrowheads="1"/>
          </p:cNvPicPr>
          <p:nvPr>
            <p:ph sz="half" idx="2"/>
          </p:nvPr>
        </p:nvPicPr>
        <p:blipFill>
          <a:blip r:embed="rId3" cstate="print"/>
          <a:srcRect/>
          <a:stretch>
            <a:fillRect/>
          </a:stretch>
        </p:blipFill>
        <p:spPr>
          <a:xfrm>
            <a:off x="5867400" y="1989138"/>
            <a:ext cx="2112963" cy="2249487"/>
          </a:xfrm>
          <a:noFill/>
        </p:spPr>
      </p:pic>
      <p:sp>
        <p:nvSpPr>
          <p:cNvPr id="401419" name="Text Box 11"/>
          <p:cNvSpPr txBox="1">
            <a:spLocks noChangeArrowheads="1"/>
          </p:cNvSpPr>
          <p:nvPr/>
        </p:nvSpPr>
        <p:spPr bwMode="auto">
          <a:xfrm>
            <a:off x="0" y="4581525"/>
            <a:ext cx="9144000" cy="2308324"/>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Since the London Bombings our freedoms have been further curtailed together with increased surveillance of our communications and movements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1414"/>
                                        </p:tgtEl>
                                        <p:attrNameLst>
                                          <p:attrName>style.visibility</p:attrName>
                                        </p:attrNameLst>
                                      </p:cBhvr>
                                      <p:to>
                                        <p:strVal val="visible"/>
                                      </p:to>
                                    </p:set>
                                    <p:animEffect transition="in" filter="circle(in)">
                                      <p:cBhvr>
                                        <p:cTn id="7" dur="2000"/>
                                        <p:tgtEl>
                                          <p:spTgt spid="4014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1417"/>
                                        </p:tgtEl>
                                        <p:attrNameLst>
                                          <p:attrName>style.visibility</p:attrName>
                                        </p:attrNameLst>
                                      </p:cBhvr>
                                      <p:to>
                                        <p:strVal val="visible"/>
                                      </p:to>
                                    </p:set>
                                    <p:animEffect transition="in" filter="circle(in)">
                                      <p:cBhvr>
                                        <p:cTn id="12" dur="2000"/>
                                        <p:tgtEl>
                                          <p:spTgt spid="401417"/>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401419"/>
                                        </p:tgtEl>
                                        <p:attrNameLst>
                                          <p:attrName>style.visibility</p:attrName>
                                        </p:attrNameLst>
                                      </p:cBhvr>
                                      <p:to>
                                        <p:strVal val="visible"/>
                                      </p:to>
                                    </p:set>
                                    <p:anim calcmode="discrete" valueType="clr">
                                      <p:cBhvr override="childStyle">
                                        <p:cTn id="17" dur="80"/>
                                        <p:tgtEl>
                                          <p:spTgt spid="401419"/>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01419"/>
                                        </p:tgtEl>
                                        <p:attrNameLst>
                                          <p:attrName>fillcolor</p:attrName>
                                        </p:attrNameLst>
                                      </p:cBhvr>
                                      <p:tavLst>
                                        <p:tav tm="0">
                                          <p:val>
                                            <p:clrVal>
                                              <a:schemeClr val="accent2"/>
                                            </p:clrVal>
                                          </p:val>
                                        </p:tav>
                                        <p:tav tm="50000">
                                          <p:val>
                                            <p:clrVal>
                                              <a:schemeClr val="hlink"/>
                                            </p:clrVal>
                                          </p:val>
                                        </p:tav>
                                      </p:tavLst>
                                    </p:anim>
                                    <p:set>
                                      <p:cBhvr>
                                        <p:cTn id="19" dur="80"/>
                                        <p:tgtEl>
                                          <p:spTgt spid="4014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7CEF32D9-963F-406C-A2F7-2826C61A886A}" type="slidenum">
              <a:rPr lang="en-GB"/>
              <a:pPr>
                <a:defRPr/>
              </a:pPr>
              <a:t>175</a:t>
            </a:fld>
            <a:endParaRPr lang="en-GB"/>
          </a:p>
        </p:txBody>
      </p:sp>
      <p:sp>
        <p:nvSpPr>
          <p:cNvPr id="406532" name="Rectangle 4"/>
          <p:cNvSpPr>
            <a:spLocks noGrp="1" noChangeArrowheads="1"/>
          </p:cNvSpPr>
          <p:nvPr>
            <p:ph type="title"/>
          </p:nvPr>
        </p:nvSpPr>
        <p:spPr>
          <a:xfrm>
            <a:off x="0" y="228600"/>
            <a:ext cx="9144000" cy="1143000"/>
          </a:xfrm>
        </p:spPr>
        <p:txBody>
          <a:bodyPr/>
          <a:lstStyle/>
          <a:p>
            <a:pPr eaLnBrk="1" hangingPunct="1">
              <a:defRPr/>
            </a:pPr>
            <a:r>
              <a:rPr lang="en-GB" sz="4000" b="1" dirty="0" smtClean="0">
                <a:solidFill>
                  <a:srgbClr val="F70118"/>
                </a:solidFill>
              </a:rPr>
              <a:t>The London Bombings Linked</a:t>
            </a:r>
            <a:r>
              <a:rPr lang="en-GB" sz="4000" b="1" dirty="0" smtClean="0">
                <a:solidFill>
                  <a:srgbClr val="FFFF00"/>
                </a:solidFill>
              </a:rPr>
              <a:t> To The Setting Up Of The Zionist State</a:t>
            </a:r>
          </a:p>
        </p:txBody>
      </p:sp>
      <p:sp>
        <p:nvSpPr>
          <p:cNvPr id="406533" name="Text Box 5"/>
          <p:cNvSpPr txBox="1">
            <a:spLocks noChangeArrowheads="1"/>
          </p:cNvSpPr>
          <p:nvPr/>
        </p:nvSpPr>
        <p:spPr bwMode="auto">
          <a:xfrm>
            <a:off x="4143375" y="2214563"/>
            <a:ext cx="5000625" cy="26781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In hindsight, </a:t>
            </a:r>
            <a:r>
              <a:rPr lang="en-GB" sz="2800" b="1" dirty="0">
                <a:solidFill>
                  <a:srgbClr val="FFC000"/>
                </a:solidFill>
                <a:effectLst>
                  <a:outerShdw blurRad="38100" dist="38100" dir="2700000" algn="tl">
                    <a:srgbClr val="000000"/>
                  </a:outerShdw>
                </a:effectLst>
              </a:rPr>
              <a:t>there can now be no doubt that the event of evicting the Turks from Jerusalem in 1917 did not mark the renaissance of Israel, </a:t>
            </a:r>
          </a:p>
        </p:txBody>
      </p:sp>
      <p:pic>
        <p:nvPicPr>
          <p:cNvPr id="175109" name="Picture 7" descr="Jerusalem-Allenby"/>
          <p:cNvPicPr>
            <a:picLocks noChangeAspect="1" noChangeArrowheads="1"/>
          </p:cNvPicPr>
          <p:nvPr/>
        </p:nvPicPr>
        <p:blipFill>
          <a:blip r:embed="rId2" cstate="print">
            <a:lum bright="-10000" contrast="20000"/>
          </a:blip>
          <a:srcRect/>
          <a:stretch>
            <a:fillRect/>
          </a:stretch>
        </p:blipFill>
        <p:spPr bwMode="auto">
          <a:xfrm>
            <a:off x="357188" y="1714500"/>
            <a:ext cx="3473450" cy="4643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circle(in)">
                                      <p:cBhvr>
                                        <p:cTn id="7" dur="2000"/>
                                        <p:tgtEl>
                                          <p:spTgt spid="17510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06533"/>
                                        </p:tgtEl>
                                        <p:attrNameLst>
                                          <p:attrName>style.visibility</p:attrName>
                                        </p:attrNameLst>
                                      </p:cBhvr>
                                      <p:to>
                                        <p:strVal val="visible"/>
                                      </p:to>
                                    </p:set>
                                    <p:anim calcmode="discrete" valueType="clr">
                                      <p:cBhvr override="childStyle">
                                        <p:cTn id="12" dur="80"/>
                                        <p:tgtEl>
                                          <p:spTgt spid="40653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06533"/>
                                        </p:tgtEl>
                                        <p:attrNameLst>
                                          <p:attrName>fillcolor</p:attrName>
                                        </p:attrNameLst>
                                      </p:cBhvr>
                                      <p:tavLst>
                                        <p:tav tm="0">
                                          <p:val>
                                            <p:clrVal>
                                              <a:schemeClr val="accent2"/>
                                            </p:clrVal>
                                          </p:val>
                                        </p:tav>
                                        <p:tav tm="50000">
                                          <p:val>
                                            <p:clrVal>
                                              <a:schemeClr val="hlink"/>
                                            </p:clrVal>
                                          </p:val>
                                        </p:tav>
                                      </p:tavLst>
                                    </p:anim>
                                    <p:set>
                                      <p:cBhvr>
                                        <p:cTn id="14" dur="80"/>
                                        <p:tgtEl>
                                          <p:spTgt spid="4065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25"/>
            <a:ext cx="9144000" cy="1143000"/>
          </a:xfrm>
        </p:spPr>
        <p:txBody>
          <a:bodyPr/>
          <a:lstStyle/>
          <a:p>
            <a:pPr>
              <a:defRPr/>
            </a:pPr>
            <a:r>
              <a:rPr lang="en-GB" b="1" dirty="0" smtClean="0">
                <a:solidFill>
                  <a:srgbClr val="F70118"/>
                </a:solidFill>
              </a:rPr>
              <a:t>The London Bombings Linked</a:t>
            </a:r>
            <a:r>
              <a:rPr lang="en-GB" b="1" dirty="0" smtClean="0">
                <a:solidFill>
                  <a:srgbClr val="FFFF00"/>
                </a:solidFill>
              </a:rPr>
              <a:t> To The Setting Up Of The Zionist State</a:t>
            </a:r>
            <a:endParaRPr lang="en-GB" dirty="0"/>
          </a:p>
        </p:txBody>
      </p:sp>
      <p:sp>
        <p:nvSpPr>
          <p:cNvPr id="3" name="Slide Number Placeholder 2"/>
          <p:cNvSpPr>
            <a:spLocks noGrp="1"/>
          </p:cNvSpPr>
          <p:nvPr>
            <p:ph type="sldNum" sz="quarter" idx="12"/>
          </p:nvPr>
        </p:nvSpPr>
        <p:spPr/>
        <p:txBody>
          <a:bodyPr/>
          <a:lstStyle/>
          <a:p>
            <a:pPr>
              <a:defRPr/>
            </a:pPr>
            <a:fld id="{602493DA-56D1-4923-BB85-7321B0A416CB}" type="slidenum">
              <a:rPr lang="en-GB" smtClean="0"/>
              <a:pPr>
                <a:defRPr/>
              </a:pPr>
              <a:t>176</a:t>
            </a:fld>
            <a:endParaRPr lang="en-GB"/>
          </a:p>
        </p:txBody>
      </p:sp>
      <p:sp>
        <p:nvSpPr>
          <p:cNvPr id="4" name="TextBox 3"/>
          <p:cNvSpPr txBox="1"/>
          <p:nvPr/>
        </p:nvSpPr>
        <p:spPr>
          <a:xfrm>
            <a:off x="4071938" y="2500313"/>
            <a:ext cx="4929187" cy="3108325"/>
          </a:xfrm>
          <a:prstGeom prst="rect">
            <a:avLst/>
          </a:prstGeom>
          <a:noFill/>
        </p:spPr>
        <p:txBody>
          <a:bodyPr>
            <a:spAutoFit/>
          </a:bodyPr>
          <a:lstStyle/>
          <a:p>
            <a:pPr>
              <a:defRPr/>
            </a:pPr>
            <a:r>
              <a:rPr lang="en-GB" sz="2800" b="1" dirty="0">
                <a:solidFill>
                  <a:srgbClr val="FF9900"/>
                </a:solidFill>
                <a:effectLst>
                  <a:outerShdw blurRad="38100" dist="38100" dir="2700000" algn="tl">
                    <a:srgbClr val="000000"/>
                  </a:outerShdw>
                </a:effectLst>
              </a:rPr>
              <a:t>…. but the decline of true Israel in the west.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European empires have now crumbled to the point where even their own infrastructures are now falling apart.</a:t>
            </a:r>
            <a:endParaRPr lang="en-GB" sz="2800" dirty="0">
              <a:solidFill>
                <a:srgbClr val="00FF00"/>
              </a:solidFill>
            </a:endParaRPr>
          </a:p>
        </p:txBody>
      </p:sp>
      <p:pic>
        <p:nvPicPr>
          <p:cNvPr id="219138" name="Picture 2" descr="http://www.euroblind.org/images/europe_map3.gif"/>
          <p:cNvPicPr>
            <a:picLocks noChangeAspect="1" noChangeArrowheads="1"/>
          </p:cNvPicPr>
          <p:nvPr/>
        </p:nvPicPr>
        <p:blipFill>
          <a:blip r:embed="rId2" cstate="print"/>
          <a:srcRect/>
          <a:stretch>
            <a:fillRect/>
          </a:stretch>
        </p:blipFill>
        <p:spPr bwMode="auto">
          <a:xfrm>
            <a:off x="285750" y="2500313"/>
            <a:ext cx="3697288" cy="3414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circle(in)">
                                      <p:cBhvr>
                                        <p:cTn id="7" dur="2000"/>
                                        <p:tgtEl>
                                          <p:spTgt spid="2191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F2DB5110-4758-4116-9FCF-5F406C0E4615}" type="slidenum">
              <a:rPr lang="en-GB"/>
              <a:pPr>
                <a:defRPr/>
              </a:pPr>
              <a:t>177</a:t>
            </a:fld>
            <a:endParaRPr lang="en-GB"/>
          </a:p>
        </p:txBody>
      </p:sp>
      <p:sp>
        <p:nvSpPr>
          <p:cNvPr id="409604" name="Rectangle 4"/>
          <p:cNvSpPr>
            <a:spLocks noGrp="1" noChangeArrowheads="1"/>
          </p:cNvSpPr>
          <p:nvPr>
            <p:ph type="title"/>
          </p:nvPr>
        </p:nvSpPr>
        <p:spPr/>
        <p:txBody>
          <a:bodyPr/>
          <a:lstStyle/>
          <a:p>
            <a:pPr eaLnBrk="1" hangingPunct="1">
              <a:defRPr/>
            </a:pPr>
            <a:r>
              <a:rPr lang="en-GB" b="1" dirty="0" smtClean="0">
                <a:solidFill>
                  <a:srgbClr val="F70118"/>
                </a:solidFill>
              </a:rPr>
              <a:t>Gog’s World Wars</a:t>
            </a:r>
          </a:p>
        </p:txBody>
      </p:sp>
      <p:sp>
        <p:nvSpPr>
          <p:cNvPr id="409605" name="Text Box 5"/>
          <p:cNvSpPr txBox="1">
            <a:spLocks noChangeArrowheads="1"/>
          </p:cNvSpPr>
          <p:nvPr/>
        </p:nvSpPr>
        <p:spPr bwMode="auto">
          <a:xfrm>
            <a:off x="4143375" y="1357313"/>
            <a:ext cx="4824413"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next 2 chapters of this presentation </a:t>
            </a:r>
            <a:r>
              <a:rPr lang="en-GB" sz="2800" b="1" dirty="0">
                <a:solidFill>
                  <a:srgbClr val="FF9900"/>
                </a:solidFill>
                <a:effectLst>
                  <a:outerShdw blurRad="38100" dist="38100" dir="2700000" algn="tl">
                    <a:srgbClr val="000000"/>
                  </a:outerShdw>
                </a:effectLst>
              </a:rPr>
              <a:t>will go on to look at the 2 World Wars and how Gog was manipulating the combatants on both sides</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 order to rearrange the map of Europe and the world into a Global empire,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first with the League of Nations and then the United Nations </a:t>
            </a:r>
          </a:p>
        </p:txBody>
      </p:sp>
      <p:pic>
        <p:nvPicPr>
          <p:cNvPr id="176133" name="Picture 7" descr="Jim_WWI-I"/>
          <p:cNvPicPr>
            <a:picLocks noChangeAspect="1" noChangeArrowheads="1"/>
          </p:cNvPicPr>
          <p:nvPr/>
        </p:nvPicPr>
        <p:blipFill>
          <a:blip r:embed="rId2" cstate="print"/>
          <a:srcRect/>
          <a:stretch>
            <a:fillRect/>
          </a:stretch>
        </p:blipFill>
        <p:spPr bwMode="auto">
          <a:xfrm>
            <a:off x="468313" y="1341438"/>
            <a:ext cx="3343275" cy="4930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6133"/>
                                        </p:tgtEl>
                                        <p:attrNameLst>
                                          <p:attrName>style.visibility</p:attrName>
                                        </p:attrNameLst>
                                      </p:cBhvr>
                                      <p:to>
                                        <p:strVal val="visible"/>
                                      </p:to>
                                    </p:set>
                                    <p:animEffect transition="in" filter="circle(in)">
                                      <p:cBhvr>
                                        <p:cTn id="7" dur="2000"/>
                                        <p:tgtEl>
                                          <p:spTgt spid="17613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09605"/>
                                        </p:tgtEl>
                                        <p:attrNameLst>
                                          <p:attrName>style.visibility</p:attrName>
                                        </p:attrNameLst>
                                      </p:cBhvr>
                                      <p:to>
                                        <p:strVal val="visible"/>
                                      </p:to>
                                    </p:set>
                                    <p:anim calcmode="discrete" valueType="clr">
                                      <p:cBhvr override="childStyle">
                                        <p:cTn id="12" dur="80"/>
                                        <p:tgtEl>
                                          <p:spTgt spid="40960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09605"/>
                                        </p:tgtEl>
                                        <p:attrNameLst>
                                          <p:attrName>fillcolor</p:attrName>
                                        </p:attrNameLst>
                                      </p:cBhvr>
                                      <p:tavLst>
                                        <p:tav tm="0">
                                          <p:val>
                                            <p:clrVal>
                                              <a:schemeClr val="accent2"/>
                                            </p:clrVal>
                                          </p:val>
                                        </p:tav>
                                        <p:tav tm="50000">
                                          <p:val>
                                            <p:clrVal>
                                              <a:schemeClr val="hlink"/>
                                            </p:clrVal>
                                          </p:val>
                                        </p:tav>
                                      </p:tavLst>
                                    </p:anim>
                                    <p:set>
                                      <p:cBhvr>
                                        <p:cTn id="14" dur="80"/>
                                        <p:tgtEl>
                                          <p:spTgt spid="4096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6C166955-9B6E-4701-9E54-31024EC09360}" type="slidenum">
              <a:rPr lang="en-GB"/>
              <a:pPr>
                <a:defRPr/>
              </a:pPr>
              <a:t>178</a:t>
            </a:fld>
            <a:endParaRPr lang="en-GB"/>
          </a:p>
        </p:txBody>
      </p:sp>
      <p:sp>
        <p:nvSpPr>
          <p:cNvPr id="33794" name="Text Box 2"/>
          <p:cNvSpPr txBox="1">
            <a:spLocks noChangeArrowheads="1"/>
          </p:cNvSpPr>
          <p:nvPr/>
        </p:nvSpPr>
        <p:spPr bwMode="auto">
          <a:xfrm>
            <a:off x="322263" y="357188"/>
            <a:ext cx="8821737" cy="830262"/>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33795" name="Text Box 3"/>
          <p:cNvSpPr txBox="1">
            <a:spLocks noChangeArrowheads="1"/>
          </p:cNvSpPr>
          <p:nvPr/>
        </p:nvSpPr>
        <p:spPr bwMode="auto">
          <a:xfrm>
            <a:off x="285750" y="2143125"/>
            <a:ext cx="8569325" cy="4400550"/>
          </a:xfrm>
          <a:prstGeom prst="rect">
            <a:avLst/>
          </a:prstGeom>
          <a:noFill/>
          <a:ln w="9525">
            <a:noFill/>
            <a:miter lim="800000"/>
            <a:headEnd/>
            <a:tailEnd/>
          </a:ln>
          <a:effectLst/>
        </p:spPr>
        <p:txBody>
          <a:bodyPr>
            <a:spAutoFit/>
          </a:bodyPr>
          <a:lstStyle/>
          <a:p>
            <a:pPr eaLnBrk="0" hangingPunct="0">
              <a:defRPr/>
            </a:pPr>
            <a:r>
              <a:rPr lang="en-GB" sz="2800" b="1" i="1" dirty="0">
                <a:solidFill>
                  <a:srgbClr val="F70118"/>
                </a:solidFill>
              </a:rPr>
              <a:t>Meyer </a:t>
            </a:r>
            <a:r>
              <a:rPr lang="en-GB" sz="2800" b="1" i="1" dirty="0" err="1">
                <a:solidFill>
                  <a:srgbClr val="F70118"/>
                </a:solidFill>
              </a:rPr>
              <a:t>Amschel</a:t>
            </a:r>
            <a:r>
              <a:rPr lang="en-GB" sz="2800" b="1" i="1" dirty="0">
                <a:solidFill>
                  <a:srgbClr val="F70118"/>
                </a:solidFill>
              </a:rPr>
              <a:t> Rothschild said:</a:t>
            </a:r>
            <a:r>
              <a:rPr lang="en-GB" sz="2800" b="1" i="1" dirty="0"/>
              <a:t> </a:t>
            </a:r>
            <a:r>
              <a:rPr lang="en-GB" sz="2800" b="1" i="1" dirty="0">
                <a:solidFill>
                  <a:schemeClr val="hlink"/>
                </a:solidFill>
              </a:rPr>
              <a:t>"Permit me to issue and control the money of a nation, and I care not who makes its laws</a:t>
            </a:r>
            <a:r>
              <a:rPr lang="en-GB" sz="2800" b="1" i="1" dirty="0"/>
              <a:t> </a:t>
            </a:r>
            <a:r>
              <a:rPr lang="en-GB" sz="2800" b="1" i="1" dirty="0">
                <a:solidFill>
                  <a:srgbClr val="FF00FF"/>
                </a:solidFill>
              </a:rPr>
              <a:t>. . . enforced unemployment and hunger,</a:t>
            </a:r>
            <a:r>
              <a:rPr lang="en-GB" sz="2800" b="1" i="1" dirty="0"/>
              <a:t> </a:t>
            </a:r>
            <a:r>
              <a:rPr lang="en-GB" sz="2800" b="1" i="1" dirty="0">
                <a:solidFill>
                  <a:srgbClr val="00FF00"/>
                </a:solidFill>
              </a:rPr>
              <a:t>imposed on the masses because of the power we have to create shortages of food,</a:t>
            </a:r>
            <a:r>
              <a:rPr lang="en-GB" sz="2800" b="1" i="1" dirty="0"/>
              <a:t> </a:t>
            </a:r>
            <a:r>
              <a:rPr lang="en-GB" sz="2800" b="1" i="1" dirty="0">
                <a:solidFill>
                  <a:srgbClr val="FFFF00"/>
                </a:solidFill>
              </a:rPr>
              <a:t>will create the RIGHT of Capital to rule more surely than it was given to the real aristocracy“.</a:t>
            </a:r>
          </a:p>
          <a:p>
            <a:pPr eaLnBrk="0" hangingPunct="0">
              <a:defRPr/>
            </a:pPr>
            <a:r>
              <a:rPr lang="en-GB" sz="2800" b="1" dirty="0">
                <a:solidFill>
                  <a:srgbClr val="00FF00"/>
                </a:solidFill>
                <a:effectLst>
                  <a:outerShdw blurRad="38100" dist="38100" dir="2700000" algn="tl">
                    <a:srgbClr val="000000"/>
                  </a:outerShdw>
                </a:effectLst>
              </a:rPr>
              <a:t>Howbeit no man </a:t>
            </a:r>
            <a:r>
              <a:rPr lang="en-GB" sz="2800" b="1" dirty="0" err="1">
                <a:solidFill>
                  <a:srgbClr val="00FF00"/>
                </a:solidFill>
                <a:effectLst>
                  <a:outerShdw blurRad="38100" dist="38100" dir="2700000" algn="tl">
                    <a:srgbClr val="000000"/>
                  </a:outerShdw>
                </a:effectLst>
              </a:rPr>
              <a:t>spake</a:t>
            </a:r>
            <a:r>
              <a:rPr lang="en-GB" sz="2800" b="1" dirty="0">
                <a:solidFill>
                  <a:srgbClr val="00FF00"/>
                </a:solidFill>
                <a:effectLst>
                  <a:outerShdw blurRad="38100" dist="38100" dir="2700000" algn="tl">
                    <a:srgbClr val="000000"/>
                  </a:outerShdw>
                </a:effectLst>
              </a:rPr>
              <a:t> openly of him for fear of the Jews. </a:t>
            </a:r>
            <a:r>
              <a:rPr lang="en-GB" sz="2800" b="1" dirty="0">
                <a:solidFill>
                  <a:srgbClr val="FFFF00"/>
                </a:solidFill>
                <a:effectLst>
                  <a:outerShdw blurRad="38100" dist="38100" dir="2700000" algn="tl">
                    <a:srgbClr val="000000"/>
                  </a:outerShdw>
                </a:effectLst>
              </a:rPr>
              <a:t>(John 7:13)</a:t>
            </a:r>
          </a:p>
        </p:txBody>
      </p:sp>
      <p:sp>
        <p:nvSpPr>
          <p:cNvPr id="33796" name="Text Box 4"/>
          <p:cNvSpPr txBox="1">
            <a:spLocks noChangeArrowheads="1"/>
          </p:cNvSpPr>
          <p:nvPr/>
        </p:nvSpPr>
        <p:spPr bwMode="auto">
          <a:xfrm>
            <a:off x="0" y="1428750"/>
            <a:ext cx="9286875" cy="6413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a:solidFill>
                  <a:srgbClr val="00FF00"/>
                </a:solidFill>
                <a:effectLst>
                  <a:outerShdw blurRad="38100" dist="38100" dir="2700000" algn="tl">
                    <a:srgbClr val="000000"/>
                  </a:outerShdw>
                </a:effectLst>
              </a:rPr>
              <a:t>A thought to leave you with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500" fill="hold"/>
                                        <p:tgtEl>
                                          <p:spTgt spid="337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33796">
                                            <p:txEl>
                                              <p:pRg st="0" end="0"/>
                                            </p:txEl>
                                          </p:spTgt>
                                        </p:tgtEl>
                                        <p:attrNameLst>
                                          <p:attrName>style.visibility</p:attrName>
                                        </p:attrNameLst>
                                      </p:cBhvr>
                                      <p:to>
                                        <p:strVal val="visible"/>
                                      </p:to>
                                    </p:set>
                                    <p:anim calcmode="lin" valueType="num">
                                      <p:cBhvr additive="base">
                                        <p:cTn id="13" dur="500" fill="hold"/>
                                        <p:tgtEl>
                                          <p:spTgt spid="337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iterate type="lt">
                                    <p:tmPct val="10000"/>
                                  </p:iterate>
                                  <p:childTnLst>
                                    <p:set>
                                      <p:cBhvr>
                                        <p:cTn id="18" dur="1" fill="hold">
                                          <p:stCondLst>
                                            <p:cond delay="0"/>
                                          </p:stCondLst>
                                        </p:cTn>
                                        <p:tgtEl>
                                          <p:spTgt spid="33795">
                                            <p:txEl>
                                              <p:pRg st="1" end="1"/>
                                            </p:txEl>
                                          </p:spTgt>
                                        </p:tgtEl>
                                        <p:attrNameLst>
                                          <p:attrName>style.visibility</p:attrName>
                                        </p:attrNameLst>
                                      </p:cBhvr>
                                      <p:to>
                                        <p:strVal val="visible"/>
                                      </p:to>
                                    </p:set>
                                    <p:anim calcmode="lin" valueType="num">
                                      <p:cBhvr additive="base">
                                        <p:cTn id="19"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iterate type="lt">
                                    <p:tmPct val="10000"/>
                                  </p:iterate>
                                  <p:childTnLst>
                                    <p:set>
                                      <p:cBhvr>
                                        <p:cTn id="24" dur="1" fill="hold">
                                          <p:stCondLst>
                                            <p:cond delay="0"/>
                                          </p:stCondLst>
                                        </p:cTn>
                                        <p:tgtEl>
                                          <p:spTgt spid="33795">
                                            <p:txEl>
                                              <p:pRg st="0" end="0"/>
                                            </p:txEl>
                                          </p:spTgt>
                                        </p:tgtEl>
                                        <p:attrNameLst>
                                          <p:attrName>style.visibility</p:attrName>
                                        </p:attrNameLst>
                                      </p:cBhvr>
                                      <p:to>
                                        <p:strVal val="visible"/>
                                      </p:to>
                                    </p:set>
                                    <p:anim calcmode="lin" valueType="num">
                                      <p:cBhvr additive="base">
                                        <p:cTn id="25"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79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F14555F7-1B95-452B-A46C-61E5DF3921D4}" type="slidenum">
              <a:rPr lang="en-GB"/>
              <a:pPr>
                <a:defRPr/>
              </a:pPr>
              <a:t>179</a:t>
            </a:fld>
            <a:endParaRPr lang="en-GB" dirty="0"/>
          </a:p>
        </p:txBody>
      </p:sp>
      <p:sp>
        <p:nvSpPr>
          <p:cNvPr id="35842" name="Text Box 2"/>
          <p:cNvSpPr txBox="1">
            <a:spLocks noChangeArrowheads="1"/>
          </p:cNvSpPr>
          <p:nvPr/>
        </p:nvSpPr>
        <p:spPr bwMode="auto">
          <a:xfrm>
            <a:off x="1785938" y="500063"/>
            <a:ext cx="5616575" cy="1555750"/>
          </a:xfrm>
          <a:prstGeom prst="rect">
            <a:avLst/>
          </a:prstGeom>
          <a:noFill/>
          <a:ln w="9525">
            <a:noFill/>
            <a:miter lim="800000"/>
            <a:headEnd/>
            <a:tailEnd/>
          </a:ln>
        </p:spPr>
        <p:txBody>
          <a:bodyPr>
            <a:spAutoFit/>
          </a:bodyPr>
          <a:lstStyle/>
          <a:p>
            <a:pPr algn="ctr" eaLnBrk="0" hangingPunct="0">
              <a:spcBef>
                <a:spcPct val="50000"/>
              </a:spcBef>
              <a:defRPr/>
            </a:pPr>
            <a:r>
              <a:rPr lang="en-GB" sz="4800" b="1" dirty="0">
                <a:solidFill>
                  <a:srgbClr val="FF0000"/>
                </a:solidFill>
                <a:latin typeface="+mj-lt"/>
              </a:rPr>
              <a:t>The Story Of Gog And Magog</a:t>
            </a:r>
          </a:p>
        </p:txBody>
      </p:sp>
      <p:sp>
        <p:nvSpPr>
          <p:cNvPr id="35843" name="WordArt 3"/>
          <p:cNvSpPr>
            <a:spLocks noChangeArrowheads="1" noChangeShapeType="1" noTextEdit="1"/>
          </p:cNvSpPr>
          <p:nvPr/>
        </p:nvSpPr>
        <p:spPr bwMode="auto">
          <a:xfrm>
            <a:off x="611188" y="2708275"/>
            <a:ext cx="7777162" cy="762000"/>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Part Six - Chapter One</a:t>
            </a:r>
          </a:p>
        </p:txBody>
      </p:sp>
      <p:sp>
        <p:nvSpPr>
          <p:cNvPr id="35844" name="Text Box 4"/>
          <p:cNvSpPr txBox="1">
            <a:spLocks noChangeArrowheads="1"/>
          </p:cNvSpPr>
          <p:nvPr/>
        </p:nvSpPr>
        <p:spPr bwMode="auto">
          <a:xfrm>
            <a:off x="0" y="4365625"/>
            <a:ext cx="9144000" cy="1446213"/>
          </a:xfrm>
          <a:prstGeom prst="rect">
            <a:avLst/>
          </a:prstGeom>
          <a:noFill/>
          <a:ln w="9525">
            <a:noFill/>
            <a:miter lim="800000"/>
            <a:headEnd/>
            <a:tailEnd/>
          </a:ln>
          <a:effectLst/>
        </p:spPr>
        <p:txBody>
          <a:bodyPr>
            <a:spAutoFit/>
          </a:bodyPr>
          <a:lstStyle/>
          <a:p>
            <a:pPr eaLnBrk="0" hangingPunct="0">
              <a:spcBef>
                <a:spcPct val="50000"/>
              </a:spcBef>
              <a:defRPr/>
            </a:pPr>
            <a:r>
              <a:rPr lang="en-GB" sz="4400" b="1" dirty="0">
                <a:solidFill>
                  <a:srgbClr val="00FF00"/>
                </a:solidFill>
                <a:effectLst>
                  <a:outerShdw blurRad="38100" dist="38100" dir="2700000" algn="tl">
                    <a:srgbClr val="000000"/>
                  </a:outerShdw>
                </a:effectLst>
              </a:rPr>
              <a:t>To be continued ………… </a:t>
            </a:r>
            <a:r>
              <a:rPr lang="en-GB" sz="4400" b="1" dirty="0">
                <a:solidFill>
                  <a:srgbClr val="FF0000"/>
                </a:solidFill>
                <a:effectLst>
                  <a:outerShdw blurRad="38100" dist="38100" dir="2700000" algn="tl">
                    <a:srgbClr val="000000"/>
                  </a:outerShdw>
                </a:effectLst>
              </a:rPr>
              <a:t>Gog’s World Wars </a:t>
            </a:r>
            <a:r>
              <a:rPr lang="en-GB" sz="4400" b="1" dirty="0">
                <a:solidFill>
                  <a:srgbClr val="FF00FF"/>
                </a:solidFill>
                <a:effectLst>
                  <a:outerShdw blurRad="38100" dist="38100" dir="2700000" algn="tl">
                    <a:srgbClr val="000000"/>
                  </a:outerShdw>
                </a:effectLst>
              </a:rPr>
              <a:t>– Chapter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35843"/>
                                        </p:tgtEl>
                                        <p:attrNameLst>
                                          <p:attrName>style.visibility</p:attrName>
                                        </p:attrNameLst>
                                      </p:cBhvr>
                                      <p:to>
                                        <p:strVal val="visible"/>
                                      </p:to>
                                    </p:set>
                                    <p:anim calcmode="lin" valueType="num">
                                      <p:cBhvr additive="base">
                                        <p:cTn id="12" dur="500" fill="hold"/>
                                        <p:tgtEl>
                                          <p:spTgt spid="35843"/>
                                        </p:tgtEl>
                                        <p:attrNameLst>
                                          <p:attrName>ppt_x</p:attrName>
                                        </p:attrNameLst>
                                      </p:cBhvr>
                                      <p:tavLst>
                                        <p:tav tm="0">
                                          <p:val>
                                            <p:strVal val="#ppt_x"/>
                                          </p:val>
                                        </p:tav>
                                        <p:tav tm="100000">
                                          <p:val>
                                            <p:strVal val="#ppt_x"/>
                                          </p:val>
                                        </p:tav>
                                      </p:tavLst>
                                    </p:anim>
                                    <p:anim calcmode="lin" valueType="num">
                                      <p:cBhvr additive="base">
                                        <p:cTn id="13" dur="500" fill="hold"/>
                                        <p:tgtEl>
                                          <p:spTgt spid="35843"/>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35844">
                                            <p:txEl>
                                              <p:pRg st="0" end="0"/>
                                            </p:txEl>
                                          </p:spTgt>
                                        </p:tgtEl>
                                        <p:attrNameLst>
                                          <p:attrName>style.visibility</p:attrName>
                                        </p:attrNameLst>
                                      </p:cBhvr>
                                      <p:to>
                                        <p:strVal val="visible"/>
                                      </p:to>
                                    </p:set>
                                    <p:anim calcmode="lin" valueType="num">
                                      <p:cBhvr additive="base">
                                        <p:cTn id="17" dur="500" fill="hold"/>
                                        <p:tgtEl>
                                          <p:spTgt spid="3584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D15AA0E-1589-4C3C-9E1E-A58C27D126BE}" type="slidenum">
              <a:rPr lang="en-GB"/>
              <a:pPr>
                <a:defRPr/>
              </a:pPr>
              <a:t>18</a:t>
            </a:fld>
            <a:endParaRPr lang="en-GB"/>
          </a:p>
        </p:txBody>
      </p:sp>
      <p:sp>
        <p:nvSpPr>
          <p:cNvPr id="195588" name="Rectangle 4"/>
          <p:cNvSpPr>
            <a:spLocks noGrp="1" noChangeArrowheads="1"/>
          </p:cNvSpPr>
          <p:nvPr>
            <p:ph type="title"/>
          </p:nvPr>
        </p:nvSpPr>
        <p:spPr/>
        <p:txBody>
          <a:bodyPr/>
          <a:lstStyle/>
          <a:p>
            <a:pPr eaLnBrk="1" hangingPunct="1">
              <a:defRPr/>
            </a:pPr>
            <a:r>
              <a:rPr lang="en-GB" sz="4000" b="1" dirty="0" smtClean="0">
                <a:solidFill>
                  <a:srgbClr val="F70118"/>
                </a:solidFill>
              </a:rPr>
              <a:t>Gog </a:t>
            </a:r>
            <a:r>
              <a:rPr lang="en-GB" sz="4000" b="1" dirty="0" smtClean="0">
                <a:solidFill>
                  <a:srgbClr val="FFFF00"/>
                </a:solidFill>
              </a:rPr>
              <a:t>– Preconditions Christians</a:t>
            </a:r>
            <a:r>
              <a:rPr lang="en-GB" sz="4000" b="1" dirty="0" smtClean="0">
                <a:solidFill>
                  <a:srgbClr val="F70118"/>
                </a:solidFill>
              </a:rPr>
              <a:t/>
            </a:r>
            <a:br>
              <a:rPr lang="en-GB" sz="4000" b="1" dirty="0" smtClean="0">
                <a:solidFill>
                  <a:srgbClr val="F70118"/>
                </a:solidFill>
              </a:rPr>
            </a:br>
            <a:r>
              <a:rPr lang="en-GB" sz="4000" b="1" dirty="0" smtClean="0">
                <a:solidFill>
                  <a:srgbClr val="F70118"/>
                </a:solidFill>
              </a:rPr>
              <a:t>To Accept The Zionist State</a:t>
            </a:r>
          </a:p>
        </p:txBody>
      </p:sp>
      <p:sp>
        <p:nvSpPr>
          <p:cNvPr id="195589" name="Text Box 5"/>
          <p:cNvSpPr txBox="1">
            <a:spLocks noChangeArrowheads="1"/>
          </p:cNvSpPr>
          <p:nvPr/>
        </p:nvSpPr>
        <p:spPr bwMode="auto">
          <a:xfrm>
            <a:off x="3924300" y="1928813"/>
            <a:ext cx="4464124" cy="397031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Another important factor was the growing awareness in Anglo-Saxon countries of their identity as true Israel. </a:t>
            </a:r>
            <a:r>
              <a:rPr lang="en-GB" sz="2800" b="1" dirty="0">
                <a:solidFill>
                  <a:srgbClr val="FFC000"/>
                </a:solidFill>
                <a:effectLst>
                  <a:outerShdw blurRad="38100" dist="38100" dir="2700000" algn="tl">
                    <a:srgbClr val="000000"/>
                  </a:outerShdw>
                </a:effectLst>
              </a:rPr>
              <a:t>However, </a:t>
            </a:r>
            <a:r>
              <a:rPr lang="en-GB" sz="2800" b="1" dirty="0">
                <a:solidFill>
                  <a:srgbClr val="00FF00"/>
                </a:solidFill>
                <a:effectLst>
                  <a:outerShdw blurRad="38100" dist="38100" dir="2700000" algn="tl">
                    <a:srgbClr val="000000"/>
                  </a:outerShdw>
                </a:effectLst>
              </a:rPr>
              <a:t>the original exponents of BI such as </a:t>
            </a:r>
            <a:r>
              <a:rPr lang="en-GB" sz="2800" b="1" dirty="0" smtClean="0">
                <a:solidFill>
                  <a:srgbClr val="00FF00"/>
                </a:solidFill>
                <a:effectLst>
                  <a:outerShdw blurRad="38100" dist="38100" dir="2700000" algn="tl">
                    <a:srgbClr val="000000"/>
                  </a:outerShdw>
                </a:effectLst>
              </a:rPr>
              <a:t>Hine </a:t>
            </a:r>
            <a:r>
              <a:rPr lang="en-GB" sz="2800" b="1" dirty="0">
                <a:solidFill>
                  <a:srgbClr val="00FF00"/>
                </a:solidFill>
                <a:effectLst>
                  <a:outerShdw blurRad="38100" dist="38100" dir="2700000" algn="tl">
                    <a:srgbClr val="000000"/>
                  </a:outerShdw>
                </a:effectLst>
              </a:rPr>
              <a:t>saw the Jews as the other house i.e. Judah. </a:t>
            </a:r>
          </a:p>
        </p:txBody>
      </p:sp>
      <p:pic>
        <p:nvPicPr>
          <p:cNvPr id="195591" name="Picture 7" descr="header2"/>
          <p:cNvPicPr>
            <a:picLocks noGrp="1" noChangeAspect="1" noChangeArrowheads="1"/>
          </p:cNvPicPr>
          <p:nvPr>
            <p:ph idx="1"/>
          </p:nvPr>
        </p:nvPicPr>
        <p:blipFill>
          <a:blip r:embed="rId3" cstate="print"/>
          <a:srcRect r="87616"/>
          <a:stretch>
            <a:fillRect/>
          </a:stretch>
        </p:blipFill>
        <p:spPr>
          <a:xfrm>
            <a:off x="611188" y="1844675"/>
            <a:ext cx="2763837" cy="2841625"/>
          </a:xfrm>
          <a:noFill/>
        </p:spPr>
      </p:pic>
      <p:sp>
        <p:nvSpPr>
          <p:cNvPr id="7" name="TextBox 6"/>
          <p:cNvSpPr txBox="1"/>
          <p:nvPr/>
        </p:nvSpPr>
        <p:spPr>
          <a:xfrm>
            <a:off x="500063" y="5072063"/>
            <a:ext cx="3000375" cy="120015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BIWF Logo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5591"/>
                                        </p:tgtEl>
                                        <p:attrNameLst>
                                          <p:attrName>style.visibility</p:attrName>
                                        </p:attrNameLst>
                                      </p:cBhvr>
                                      <p:to>
                                        <p:strVal val="visible"/>
                                      </p:to>
                                    </p:set>
                                    <p:animEffect transition="in" filter="circle(in)">
                                      <p:cBhvr>
                                        <p:cTn id="7" dur="2000"/>
                                        <p:tgtEl>
                                          <p:spTgt spid="19559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5589"/>
                                        </p:tgtEl>
                                        <p:attrNameLst>
                                          <p:attrName>style.visibility</p:attrName>
                                        </p:attrNameLst>
                                      </p:cBhvr>
                                      <p:to>
                                        <p:strVal val="visible"/>
                                      </p:to>
                                    </p:set>
                                    <p:anim calcmode="discrete" valueType="clr">
                                      <p:cBhvr override="childStyle">
                                        <p:cTn id="12" dur="80"/>
                                        <p:tgtEl>
                                          <p:spTgt spid="19558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5589"/>
                                        </p:tgtEl>
                                        <p:attrNameLst>
                                          <p:attrName>fillcolor</p:attrName>
                                        </p:attrNameLst>
                                      </p:cBhvr>
                                      <p:tavLst>
                                        <p:tav tm="0">
                                          <p:val>
                                            <p:clrVal>
                                              <a:schemeClr val="accent2"/>
                                            </p:clrVal>
                                          </p:val>
                                        </p:tav>
                                        <p:tav tm="50000">
                                          <p:val>
                                            <p:clrVal>
                                              <a:schemeClr val="hlink"/>
                                            </p:clrVal>
                                          </p:val>
                                        </p:tav>
                                      </p:tavLst>
                                    </p:anim>
                                    <p:set>
                                      <p:cBhvr>
                                        <p:cTn id="14" dur="80"/>
                                        <p:tgtEl>
                                          <p:spTgt spid="19558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9"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625" y="357188"/>
            <a:ext cx="8229600" cy="1143000"/>
          </a:xfrm>
        </p:spPr>
        <p:txBody>
          <a:bodyPr/>
          <a:lstStyle/>
          <a:p>
            <a:pPr>
              <a:defRPr/>
            </a:pPr>
            <a:r>
              <a:rPr lang="en-GB" b="1" dirty="0" smtClean="0">
                <a:solidFill>
                  <a:srgbClr val="F70118"/>
                </a:solidFill>
              </a:rPr>
              <a:t>Gog </a:t>
            </a:r>
            <a:r>
              <a:rPr lang="en-GB" b="1" dirty="0" smtClean="0">
                <a:solidFill>
                  <a:srgbClr val="FFFF00"/>
                </a:solidFill>
              </a:rPr>
              <a:t>– Preconditions Christians</a:t>
            </a:r>
            <a:r>
              <a:rPr lang="en-GB" b="1" dirty="0" smtClean="0">
                <a:solidFill>
                  <a:srgbClr val="F70118"/>
                </a:solidFill>
              </a:rPr>
              <a:t/>
            </a:r>
            <a:br>
              <a:rPr lang="en-GB" b="1" dirty="0" smtClean="0">
                <a:solidFill>
                  <a:srgbClr val="F70118"/>
                </a:solidFill>
              </a:rPr>
            </a:br>
            <a:r>
              <a:rPr lang="en-GB" b="1" dirty="0" smtClean="0">
                <a:solidFill>
                  <a:srgbClr val="F70118"/>
                </a:solidFill>
              </a:rPr>
              <a:t>To Accept The Zionist State</a:t>
            </a:r>
            <a:endParaRPr lang="en-GB" dirty="0"/>
          </a:p>
        </p:txBody>
      </p:sp>
      <p:sp>
        <p:nvSpPr>
          <p:cNvPr id="4" name="Slide Number Placeholder 3"/>
          <p:cNvSpPr>
            <a:spLocks noGrp="1"/>
          </p:cNvSpPr>
          <p:nvPr>
            <p:ph type="sldNum" sz="quarter" idx="12"/>
          </p:nvPr>
        </p:nvSpPr>
        <p:spPr/>
        <p:txBody>
          <a:bodyPr/>
          <a:lstStyle/>
          <a:p>
            <a:pPr>
              <a:defRPr/>
            </a:pPr>
            <a:fld id="{0078A5FA-E38F-45E0-AA87-310982D604F0}" type="slidenum">
              <a:rPr lang="en-GB" smtClean="0"/>
              <a:pPr>
                <a:defRPr/>
              </a:pPr>
              <a:t>19</a:t>
            </a:fld>
            <a:endParaRPr lang="en-GB"/>
          </a:p>
        </p:txBody>
      </p:sp>
      <p:sp>
        <p:nvSpPr>
          <p:cNvPr id="6" name="TextBox 5"/>
          <p:cNvSpPr txBox="1"/>
          <p:nvPr/>
        </p:nvSpPr>
        <p:spPr>
          <a:xfrm>
            <a:off x="4857750" y="2214563"/>
            <a:ext cx="4143375" cy="40322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lgn="ctr">
              <a:defRPr/>
            </a:pPr>
            <a:r>
              <a:rPr lang="en-GB" sz="3200" b="1" dirty="0">
                <a:solidFill>
                  <a:srgbClr val="66FFFF"/>
                </a:solidFill>
                <a:effectLst>
                  <a:outerShdw blurRad="38100" dist="38100" dir="2700000" algn="tl">
                    <a:srgbClr val="000000"/>
                  </a:outerShdw>
                </a:effectLst>
              </a:rPr>
              <a:t>This would later play into the </a:t>
            </a:r>
            <a:r>
              <a:rPr lang="en-GB" sz="3200" b="1" dirty="0">
                <a:solidFill>
                  <a:srgbClr val="FF0000"/>
                </a:solidFill>
                <a:effectLst>
                  <a:outerShdw blurRad="38100" dist="38100" dir="2700000" algn="tl">
                    <a:srgbClr val="000000"/>
                  </a:outerShdw>
                </a:effectLst>
              </a:rPr>
              <a:t>Zionists’ hands </a:t>
            </a:r>
            <a:r>
              <a:rPr lang="en-GB" sz="3200" b="1" dirty="0">
                <a:solidFill>
                  <a:srgbClr val="00FF00"/>
                </a:solidFill>
                <a:effectLst>
                  <a:outerShdw blurRad="38100" dist="38100" dir="2700000" algn="tl">
                    <a:srgbClr val="000000"/>
                  </a:outerShdw>
                </a:effectLst>
              </a:rPr>
              <a:t>with regard to redrawing the map of Europe and the destruction of Germany through WWI &amp; 2.</a:t>
            </a:r>
            <a:endParaRPr lang="en-GB" sz="3200" dirty="0">
              <a:solidFill>
                <a:srgbClr val="00FF00"/>
              </a:solidFill>
            </a:endParaRPr>
          </a:p>
        </p:txBody>
      </p:sp>
      <p:pic>
        <p:nvPicPr>
          <p:cNvPr id="173058" name="Picture 2" descr="http://4.bp.blogspot.com/_T3lg6p_ATmc/Rqy4c_uK2uI/AAAAAAAABUU/rdloUFxYGc4/s400/map2.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285720" y="2143116"/>
            <a:ext cx="4304214" cy="3214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285750" y="5715000"/>
            <a:ext cx="4357688" cy="64611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GB" sz="3600" b="1" dirty="0">
                <a:solidFill>
                  <a:srgbClr val="FFFF00"/>
                </a:solidFill>
                <a:effectLst>
                  <a:outerShdw blurRad="38100" dist="38100" dir="2700000" algn="tl">
                    <a:srgbClr val="000000">
                      <a:alpha val="43137"/>
                    </a:srgbClr>
                  </a:outerShdw>
                </a:effectLst>
              </a:rPr>
              <a:t>Pre-war  Germany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circle(in)">
                                      <p:cBhvr>
                                        <p:cTn id="7" dur="2000"/>
                                        <p:tgtEl>
                                          <p:spTgt spid="1730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F391639E-B67D-4754-9C00-AE8AC37B350E}" type="slidenum">
              <a:rPr lang="en-GB"/>
              <a:pPr>
                <a:defRPr/>
              </a:pPr>
              <a:t>2</a:t>
            </a:fld>
            <a:endParaRPr lang="en-GB" dirty="0"/>
          </a:p>
        </p:txBody>
      </p:sp>
      <p:sp>
        <p:nvSpPr>
          <p:cNvPr id="327689" name="Rectangle 9"/>
          <p:cNvSpPr>
            <a:spLocks noGrp="1" noChangeArrowheads="1"/>
          </p:cNvSpPr>
          <p:nvPr>
            <p:ph type="title"/>
          </p:nvPr>
        </p:nvSpPr>
        <p:spPr/>
        <p:txBody>
          <a:bodyPr/>
          <a:lstStyle/>
          <a:p>
            <a:pPr eaLnBrk="1" hangingPunct="1">
              <a:defRPr/>
            </a:pPr>
            <a:r>
              <a:rPr lang="en-GB" sz="4000" b="1" dirty="0" smtClean="0">
                <a:solidFill>
                  <a:srgbClr val="00FF00"/>
                </a:solidFill>
              </a:rPr>
              <a:t>The Scattering Of The Power Of</a:t>
            </a:r>
            <a:r>
              <a:rPr lang="en-GB" sz="4000" b="1" dirty="0" smtClean="0">
                <a:solidFill>
                  <a:srgbClr val="F70118"/>
                </a:solidFill>
              </a:rPr>
              <a:t> </a:t>
            </a:r>
            <a:r>
              <a:rPr lang="en-GB" sz="4000" b="1" dirty="0" smtClean="0">
                <a:solidFill>
                  <a:srgbClr val="FFFF00"/>
                </a:solidFill>
              </a:rPr>
              <a:t>The Holy People</a:t>
            </a:r>
          </a:p>
        </p:txBody>
      </p:sp>
      <p:pic>
        <p:nvPicPr>
          <p:cNvPr id="327685" name="Picture 5" descr="1335 also means 1917 in Arabic"/>
          <p:cNvPicPr>
            <a:picLocks noGrp="1" noChangeAspect="1" noChangeArrowheads="1"/>
          </p:cNvPicPr>
          <p:nvPr>
            <p:ph sz="half" idx="1"/>
          </p:nvPr>
        </p:nvPicPr>
        <p:blipFill>
          <a:blip r:embed="rId3" cstate="print"/>
          <a:srcRect/>
          <a:stretch>
            <a:fillRect/>
          </a:stretch>
        </p:blipFill>
        <p:spPr>
          <a:xfrm>
            <a:off x="539750" y="1916113"/>
            <a:ext cx="2657475" cy="2381250"/>
          </a:xfrm>
          <a:noFill/>
        </p:spPr>
      </p:pic>
      <p:pic>
        <p:nvPicPr>
          <p:cNvPr id="327688" name="Picture 8" descr="Dr Grattan Guinness said that 1917 would be an important year in God's Timetable of events">
            <a:hlinkClick r:id="rId4"/>
          </p:cNvPr>
          <p:cNvPicPr>
            <a:picLocks noGrp="1" noChangeAspect="1" noChangeArrowheads="1"/>
          </p:cNvPicPr>
          <p:nvPr>
            <p:ph sz="half" idx="2"/>
          </p:nvPr>
        </p:nvPicPr>
        <p:blipFill>
          <a:blip r:embed="rId5" cstate="print"/>
          <a:srcRect/>
          <a:stretch>
            <a:fillRect/>
          </a:stretch>
        </p:blipFill>
        <p:spPr>
          <a:xfrm>
            <a:off x="6516688" y="1773238"/>
            <a:ext cx="2090737" cy="2568575"/>
          </a:xfrm>
        </p:spPr>
      </p:pic>
      <p:sp>
        <p:nvSpPr>
          <p:cNvPr id="327691" name="Text Box 11"/>
          <p:cNvSpPr txBox="1">
            <a:spLocks noChangeArrowheads="1"/>
          </p:cNvSpPr>
          <p:nvPr/>
        </p:nvSpPr>
        <p:spPr bwMode="auto">
          <a:xfrm>
            <a:off x="0" y="5300663"/>
            <a:ext cx="9144000" cy="869950"/>
          </a:xfrm>
          <a:prstGeom prst="rect">
            <a:avLst/>
          </a:prstGeom>
          <a:noFill/>
          <a:ln w="9525">
            <a:noFill/>
            <a:miter lim="800000"/>
            <a:headEnd/>
            <a:tailEnd/>
          </a:ln>
          <a:effectLst/>
        </p:spPr>
        <p:txBody>
          <a:bodyPr>
            <a:spAutoFit/>
          </a:bodyPr>
          <a:lstStyle/>
          <a:p>
            <a:pPr>
              <a:spcBef>
                <a:spcPct val="50000"/>
              </a:spcBef>
              <a:defRPr/>
            </a:pPr>
            <a:endParaRPr lang="en-GB" sz="2400" b="1">
              <a:solidFill>
                <a:srgbClr val="FFFF00"/>
              </a:solidFill>
              <a:effectLst>
                <a:outerShdw blurRad="38100" dist="38100" dir="2700000" algn="tl">
                  <a:srgbClr val="000000"/>
                </a:outerShdw>
              </a:effectLst>
            </a:endParaRPr>
          </a:p>
          <a:p>
            <a:pPr>
              <a:spcBef>
                <a:spcPct val="50000"/>
              </a:spcBef>
              <a:defRPr/>
            </a:pPr>
            <a:endParaRPr lang="en-GB"/>
          </a:p>
        </p:txBody>
      </p:sp>
      <p:sp>
        <p:nvSpPr>
          <p:cNvPr id="327692" name="Text Box 12"/>
          <p:cNvSpPr txBox="1">
            <a:spLocks noChangeArrowheads="1"/>
          </p:cNvSpPr>
          <p:nvPr/>
        </p:nvSpPr>
        <p:spPr bwMode="auto">
          <a:xfrm>
            <a:off x="3348038" y="1484313"/>
            <a:ext cx="3168650" cy="34448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00FFCC"/>
                </a:solidFill>
                <a:effectLst>
                  <a:outerShdw blurRad="38100" dist="38100" dir="2700000" algn="tl">
                    <a:srgbClr val="000000"/>
                  </a:outerShdw>
                </a:effectLst>
              </a:rPr>
              <a:t>And</a:t>
            </a:r>
          </a:p>
          <a:p>
            <a:pPr algn="ctr">
              <a:spcBef>
                <a:spcPct val="50000"/>
              </a:spcBef>
              <a:defRPr/>
            </a:pPr>
            <a:r>
              <a:rPr lang="en-GB" sz="4000" b="1" dirty="0">
                <a:solidFill>
                  <a:srgbClr val="00FFCC"/>
                </a:solidFill>
                <a:effectLst>
                  <a:outerShdw blurRad="38100" dist="38100" dir="2700000" algn="tl">
                    <a:srgbClr val="000000"/>
                  </a:outerShdw>
                </a:effectLst>
              </a:rPr>
              <a:t>The</a:t>
            </a:r>
          </a:p>
          <a:p>
            <a:pPr algn="ctr">
              <a:spcBef>
                <a:spcPct val="50000"/>
              </a:spcBef>
              <a:defRPr/>
            </a:pPr>
            <a:r>
              <a:rPr lang="en-GB" sz="4000" b="1" dirty="0">
                <a:solidFill>
                  <a:srgbClr val="00FFCC"/>
                </a:solidFill>
                <a:effectLst>
                  <a:outerShdw blurRad="38100" dist="38100" dir="2700000" algn="tl">
                    <a:srgbClr val="000000"/>
                  </a:outerShdw>
                </a:effectLst>
              </a:rPr>
              <a:t>Setting Up</a:t>
            </a:r>
          </a:p>
          <a:p>
            <a:pPr algn="ctr">
              <a:spcBef>
                <a:spcPct val="50000"/>
              </a:spcBef>
              <a:defRPr/>
            </a:pPr>
            <a:r>
              <a:rPr lang="en-GB" sz="4000" b="1" dirty="0">
                <a:solidFill>
                  <a:srgbClr val="00FFCC"/>
                </a:solidFill>
                <a:effectLst>
                  <a:outerShdw blurRad="38100" dist="38100" dir="2700000" algn="tl">
                    <a:srgbClr val="000000"/>
                  </a:outerShdw>
                </a:effectLst>
              </a:rPr>
              <a:t>Of</a:t>
            </a:r>
          </a:p>
        </p:txBody>
      </p:sp>
      <p:sp>
        <p:nvSpPr>
          <p:cNvPr id="327693" name="Text Box 13"/>
          <p:cNvSpPr txBox="1">
            <a:spLocks noChangeArrowheads="1"/>
          </p:cNvSpPr>
          <p:nvPr/>
        </p:nvSpPr>
        <p:spPr bwMode="auto">
          <a:xfrm>
            <a:off x="0" y="4941888"/>
            <a:ext cx="9144000" cy="1555750"/>
          </a:xfrm>
          <a:prstGeom prst="rect">
            <a:avLst/>
          </a:prstGeom>
          <a:noFill/>
          <a:ln w="9525">
            <a:noFill/>
            <a:miter lim="800000"/>
            <a:headEnd/>
            <a:tailEnd/>
          </a:ln>
          <a:effectLst/>
        </p:spPr>
        <p:txBody>
          <a:bodyPr>
            <a:spAutoFit/>
          </a:bodyPr>
          <a:lstStyle/>
          <a:p>
            <a:pPr algn="ctr">
              <a:spcBef>
                <a:spcPct val="50000"/>
              </a:spcBef>
              <a:defRPr/>
            </a:pPr>
            <a:r>
              <a:rPr lang="en-GB" sz="4800" b="1">
                <a:solidFill>
                  <a:srgbClr val="F70118"/>
                </a:solidFill>
                <a:effectLst>
                  <a:outerShdw blurRad="38100" dist="38100" dir="2700000" algn="tl">
                    <a:srgbClr val="000000"/>
                  </a:outerShdw>
                </a:effectLst>
              </a:rPr>
              <a:t>The Abomination of Desolation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0000"/>
                                  </p:iterate>
                                  <p:childTnLst>
                                    <p:set>
                                      <p:cBhvr>
                                        <p:cTn id="6" dur="1" fill="hold">
                                          <p:stCondLst>
                                            <p:cond delay="0"/>
                                          </p:stCondLst>
                                        </p:cTn>
                                        <p:tgtEl>
                                          <p:spTgt spid="327689"/>
                                        </p:tgtEl>
                                        <p:attrNameLst>
                                          <p:attrName>style.visibility</p:attrName>
                                        </p:attrNameLst>
                                      </p:cBhvr>
                                      <p:to>
                                        <p:strVal val="visible"/>
                                      </p:to>
                                    </p:set>
                                    <p:anim calcmode="lin" valueType="num">
                                      <p:cBhvr additive="base">
                                        <p:cTn id="7" dur="500" fill="hold"/>
                                        <p:tgtEl>
                                          <p:spTgt spid="327689"/>
                                        </p:tgtEl>
                                        <p:attrNameLst>
                                          <p:attrName>ppt_x</p:attrName>
                                        </p:attrNameLst>
                                      </p:cBhvr>
                                      <p:tavLst>
                                        <p:tav tm="0">
                                          <p:val>
                                            <p:strVal val="#ppt_x"/>
                                          </p:val>
                                        </p:tav>
                                        <p:tav tm="100000">
                                          <p:val>
                                            <p:strVal val="#ppt_x"/>
                                          </p:val>
                                        </p:tav>
                                      </p:tavLst>
                                    </p:anim>
                                    <p:anim calcmode="lin" valueType="num">
                                      <p:cBhvr additive="base">
                                        <p:cTn id="8" dur="500" fill="hold"/>
                                        <p:tgtEl>
                                          <p:spTgt spid="32768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27685"/>
                                        </p:tgtEl>
                                        <p:attrNameLst>
                                          <p:attrName>style.visibility</p:attrName>
                                        </p:attrNameLst>
                                      </p:cBhvr>
                                      <p:to>
                                        <p:strVal val="visible"/>
                                      </p:to>
                                    </p:set>
                                    <p:animEffect transition="in" filter="circle(in)">
                                      <p:cBhvr>
                                        <p:cTn id="13" dur="2000"/>
                                        <p:tgtEl>
                                          <p:spTgt spid="32768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27688"/>
                                        </p:tgtEl>
                                        <p:attrNameLst>
                                          <p:attrName>style.visibility</p:attrName>
                                        </p:attrNameLst>
                                      </p:cBhvr>
                                      <p:to>
                                        <p:strVal val="visible"/>
                                      </p:to>
                                    </p:set>
                                    <p:animEffect transition="in" filter="circle(in)">
                                      <p:cBhvr>
                                        <p:cTn id="18" dur="2000"/>
                                        <p:tgtEl>
                                          <p:spTgt spid="32768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type="lt">
                                    <p:tmPct val="10000"/>
                                  </p:iterate>
                                  <p:childTnLst>
                                    <p:set>
                                      <p:cBhvr>
                                        <p:cTn id="22" dur="1" fill="hold">
                                          <p:stCondLst>
                                            <p:cond delay="0"/>
                                          </p:stCondLst>
                                        </p:cTn>
                                        <p:tgtEl>
                                          <p:spTgt spid="327692"/>
                                        </p:tgtEl>
                                        <p:attrNameLst>
                                          <p:attrName>style.visibility</p:attrName>
                                        </p:attrNameLst>
                                      </p:cBhvr>
                                      <p:to>
                                        <p:strVal val="visible"/>
                                      </p:to>
                                    </p:set>
                                    <p:anim calcmode="lin" valueType="num">
                                      <p:cBhvr additive="base">
                                        <p:cTn id="23" dur="500" fill="hold"/>
                                        <p:tgtEl>
                                          <p:spTgt spid="327692"/>
                                        </p:tgtEl>
                                        <p:attrNameLst>
                                          <p:attrName>ppt_x</p:attrName>
                                        </p:attrNameLst>
                                      </p:cBhvr>
                                      <p:tavLst>
                                        <p:tav tm="0">
                                          <p:val>
                                            <p:strVal val="#ppt_x"/>
                                          </p:val>
                                        </p:tav>
                                        <p:tav tm="100000">
                                          <p:val>
                                            <p:strVal val="#ppt_x"/>
                                          </p:val>
                                        </p:tav>
                                      </p:tavLst>
                                    </p:anim>
                                    <p:anim calcmode="lin" valueType="num">
                                      <p:cBhvr additive="base">
                                        <p:cTn id="24" dur="500" fill="hold"/>
                                        <p:tgtEl>
                                          <p:spTgt spid="32769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lt">
                                    <p:tmPct val="10000"/>
                                  </p:iterate>
                                  <p:childTnLst>
                                    <p:set>
                                      <p:cBhvr>
                                        <p:cTn id="28" dur="1" fill="hold">
                                          <p:stCondLst>
                                            <p:cond delay="0"/>
                                          </p:stCondLst>
                                        </p:cTn>
                                        <p:tgtEl>
                                          <p:spTgt spid="327693"/>
                                        </p:tgtEl>
                                        <p:attrNameLst>
                                          <p:attrName>style.visibility</p:attrName>
                                        </p:attrNameLst>
                                      </p:cBhvr>
                                      <p:to>
                                        <p:strVal val="visible"/>
                                      </p:to>
                                    </p:set>
                                    <p:anim calcmode="lin" valueType="num">
                                      <p:cBhvr additive="base">
                                        <p:cTn id="29" dur="500" fill="hold"/>
                                        <p:tgtEl>
                                          <p:spTgt spid="327693"/>
                                        </p:tgtEl>
                                        <p:attrNameLst>
                                          <p:attrName>ppt_x</p:attrName>
                                        </p:attrNameLst>
                                      </p:cBhvr>
                                      <p:tavLst>
                                        <p:tav tm="0">
                                          <p:val>
                                            <p:strVal val="#ppt_x"/>
                                          </p:val>
                                        </p:tav>
                                        <p:tav tm="100000">
                                          <p:val>
                                            <p:strVal val="#ppt_x"/>
                                          </p:val>
                                        </p:tav>
                                      </p:tavLst>
                                    </p:anim>
                                    <p:anim calcmode="lin" valueType="num">
                                      <p:cBhvr additive="base">
                                        <p:cTn id="30" dur="500" fill="hold"/>
                                        <p:tgtEl>
                                          <p:spTgt spid="3276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9" grpId="0"/>
      <p:bldP spid="327692" grpId="0"/>
      <p:bldP spid="3276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68F870F-D7F5-4E4C-8213-30E5888AEB1B}" type="slidenum">
              <a:rPr lang="en-GB"/>
              <a:pPr>
                <a:defRPr/>
              </a:pPr>
              <a:t>20</a:t>
            </a:fld>
            <a:endParaRPr lang="en-GB"/>
          </a:p>
        </p:txBody>
      </p:sp>
      <p:sp>
        <p:nvSpPr>
          <p:cNvPr id="201732" name="Rectangle 4"/>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201734" name="Text Box 6"/>
          <p:cNvSpPr txBox="1">
            <a:spLocks noChangeArrowheads="1"/>
          </p:cNvSpPr>
          <p:nvPr/>
        </p:nvSpPr>
        <p:spPr bwMode="auto">
          <a:xfrm>
            <a:off x="3635375" y="1571625"/>
            <a:ext cx="5185097" cy="483235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66FFFF"/>
                </a:solidFill>
                <a:effectLst>
                  <a:outerShdw blurRad="38100" dist="38100" dir="2700000" algn="tl">
                    <a:srgbClr val="000000"/>
                  </a:outerShdw>
                </a:effectLst>
              </a:rPr>
              <a:t>During the late 1800’s and early 1900’s there was a turning back to God of the people in the UK and other Anglo-Saxon countries, </a:t>
            </a:r>
            <a:r>
              <a:rPr lang="en-GB" sz="2800" b="1" dirty="0">
                <a:solidFill>
                  <a:srgbClr val="FF9900"/>
                </a:solidFill>
                <a:effectLst>
                  <a:outerShdw blurRad="38100" dist="38100" dir="2700000" algn="tl">
                    <a:srgbClr val="000000"/>
                  </a:outerShdw>
                </a:effectLst>
              </a:rPr>
              <a:t>particularly in S. Wales by preachers who could pack the largest halls, </a:t>
            </a:r>
            <a:r>
              <a:rPr lang="en-GB" sz="2800" b="1" dirty="0">
                <a:solidFill>
                  <a:srgbClr val="FF00FF"/>
                </a:solidFill>
                <a:effectLst>
                  <a:outerShdw blurRad="38100" dist="38100" dir="2700000" algn="tl">
                    <a:srgbClr val="000000"/>
                  </a:outerShdw>
                </a:effectLst>
              </a:rPr>
              <a:t>foremost among these was George Jefferies, </a:t>
            </a:r>
            <a:r>
              <a:rPr lang="en-GB" sz="2800" b="1" dirty="0">
                <a:solidFill>
                  <a:srgbClr val="00FF00"/>
                </a:solidFill>
                <a:effectLst>
                  <a:outerShdw blurRad="38100" dist="38100" dir="2700000" algn="tl">
                    <a:srgbClr val="000000"/>
                  </a:outerShdw>
                </a:effectLst>
              </a:rPr>
              <a:t>who also preached the Identity message. </a:t>
            </a:r>
          </a:p>
        </p:txBody>
      </p:sp>
      <p:pic>
        <p:nvPicPr>
          <p:cNvPr id="201735" name="Picture 7" descr="msoDE5DE"/>
          <p:cNvPicPr>
            <a:picLocks noGrp="1" noChangeAspect="1" noChangeArrowheads="1"/>
          </p:cNvPicPr>
          <p:nvPr>
            <p:ph idx="1"/>
          </p:nvPr>
        </p:nvPicPr>
        <p:blipFill>
          <a:blip r:embed="rId3" cstate="print"/>
          <a:srcRect l="28194" t="9930" r="8211" b="27878"/>
          <a:stretch>
            <a:fillRect/>
          </a:stretch>
        </p:blipFill>
        <p:spPr>
          <a:xfrm>
            <a:off x="476672" y="1571625"/>
            <a:ext cx="2771910" cy="3873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1737" name="Text Box 9"/>
          <p:cNvSpPr txBox="1">
            <a:spLocks noChangeArrowheads="1"/>
          </p:cNvSpPr>
          <p:nvPr/>
        </p:nvSpPr>
        <p:spPr bwMode="auto">
          <a:xfrm>
            <a:off x="201891" y="5644692"/>
            <a:ext cx="3240087" cy="94615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Principal George </a:t>
            </a:r>
            <a:r>
              <a:rPr lang="en-GB" sz="2800" b="1" dirty="0" err="1">
                <a:solidFill>
                  <a:srgbClr val="FFFF00"/>
                </a:solidFill>
                <a:effectLst>
                  <a:outerShdw blurRad="38100" dist="38100" dir="2700000" algn="tl">
                    <a:srgbClr val="000000"/>
                  </a:outerShdw>
                </a:effectLst>
              </a:rPr>
              <a:t>Jeffreys</a:t>
            </a: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1735"/>
                                        </p:tgtEl>
                                        <p:attrNameLst>
                                          <p:attrName>style.visibility</p:attrName>
                                        </p:attrNameLst>
                                      </p:cBhvr>
                                      <p:to>
                                        <p:strVal val="visible"/>
                                      </p:to>
                                    </p:set>
                                    <p:animEffect transition="in" filter="circle(in)">
                                      <p:cBhvr>
                                        <p:cTn id="7" dur="2000"/>
                                        <p:tgtEl>
                                          <p:spTgt spid="2017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1737"/>
                                        </p:tgtEl>
                                        <p:attrNameLst>
                                          <p:attrName>style.visibility</p:attrName>
                                        </p:attrNameLst>
                                      </p:cBhvr>
                                      <p:to>
                                        <p:strVal val="visible"/>
                                      </p:to>
                                    </p:set>
                                    <p:anim calcmode="lin" valueType="num">
                                      <p:cBhvr additive="base">
                                        <p:cTn id="12" dur="500" fill="hold"/>
                                        <p:tgtEl>
                                          <p:spTgt spid="201737"/>
                                        </p:tgtEl>
                                        <p:attrNameLst>
                                          <p:attrName>ppt_x</p:attrName>
                                        </p:attrNameLst>
                                      </p:cBhvr>
                                      <p:tavLst>
                                        <p:tav tm="0">
                                          <p:val>
                                            <p:strVal val="#ppt_x"/>
                                          </p:val>
                                        </p:tav>
                                        <p:tav tm="100000">
                                          <p:val>
                                            <p:strVal val="#ppt_x"/>
                                          </p:val>
                                        </p:tav>
                                      </p:tavLst>
                                    </p:anim>
                                    <p:anim calcmode="lin" valueType="num">
                                      <p:cBhvr additive="base">
                                        <p:cTn id="13" dur="500" fill="hold"/>
                                        <p:tgtEl>
                                          <p:spTgt spid="2017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1734"/>
                                        </p:tgtEl>
                                        <p:attrNameLst>
                                          <p:attrName>style.visibility</p:attrName>
                                        </p:attrNameLst>
                                      </p:cBhvr>
                                      <p:to>
                                        <p:strVal val="visible"/>
                                      </p:to>
                                    </p:set>
                                    <p:anim calcmode="discrete" valueType="clr">
                                      <p:cBhvr override="childStyle">
                                        <p:cTn id="18" dur="80"/>
                                        <p:tgtEl>
                                          <p:spTgt spid="20173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1734"/>
                                        </p:tgtEl>
                                        <p:attrNameLst>
                                          <p:attrName>fillcolor</p:attrName>
                                        </p:attrNameLst>
                                      </p:cBhvr>
                                      <p:tavLst>
                                        <p:tav tm="0">
                                          <p:val>
                                            <p:clrVal>
                                              <a:schemeClr val="accent2"/>
                                            </p:clrVal>
                                          </p:val>
                                        </p:tav>
                                        <p:tav tm="50000">
                                          <p:val>
                                            <p:clrVal>
                                              <a:schemeClr val="hlink"/>
                                            </p:clrVal>
                                          </p:val>
                                        </p:tav>
                                      </p:tavLst>
                                    </p:anim>
                                    <p:set>
                                      <p:cBhvr>
                                        <p:cTn id="20" dur="80"/>
                                        <p:tgtEl>
                                          <p:spTgt spid="2017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4" grpId="0" animBg="1"/>
      <p:bldP spid="2017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defRPr/>
            </a:pPr>
            <a:r>
              <a:rPr lang="en-GB" sz="4000" b="1" dirty="0" smtClean="0">
                <a:solidFill>
                  <a:srgbClr val="F70118"/>
                </a:solidFill>
              </a:rPr>
              <a:t>Gog </a:t>
            </a:r>
            <a:r>
              <a:rPr lang="en-GB" sz="4000" b="1" dirty="0" smtClean="0">
                <a:solidFill>
                  <a:srgbClr val="FFFF00"/>
                </a:solidFill>
              </a:rPr>
              <a:t>– Preconditions Christians</a:t>
            </a:r>
            <a:r>
              <a:rPr lang="en-GB" sz="4000" b="1" dirty="0" smtClean="0">
                <a:solidFill>
                  <a:srgbClr val="F70118"/>
                </a:solidFill>
              </a:rPr>
              <a:t/>
            </a:r>
            <a:br>
              <a:rPr lang="en-GB" sz="4000" b="1" dirty="0" smtClean="0">
                <a:solidFill>
                  <a:srgbClr val="F70118"/>
                </a:solidFill>
              </a:rPr>
            </a:br>
            <a:r>
              <a:rPr lang="en-GB" sz="4000" b="1" dirty="0" smtClean="0">
                <a:solidFill>
                  <a:srgbClr val="F70118"/>
                </a:solidFill>
              </a:rPr>
              <a:t>To Accept The Zionist State</a:t>
            </a:r>
          </a:p>
        </p:txBody>
      </p:sp>
      <p:sp>
        <p:nvSpPr>
          <p:cNvPr id="7" name="Slide Number Placeholder 5"/>
          <p:cNvSpPr>
            <a:spLocks noGrp="1"/>
          </p:cNvSpPr>
          <p:nvPr>
            <p:ph type="sldNum" sz="quarter" idx="12"/>
          </p:nvPr>
        </p:nvSpPr>
        <p:spPr/>
        <p:txBody>
          <a:bodyPr/>
          <a:lstStyle/>
          <a:p>
            <a:pPr>
              <a:defRPr/>
            </a:pPr>
            <a:fld id="{73443A85-6937-407F-85B4-972D6D080C7E}" type="slidenum">
              <a:rPr lang="en-GB"/>
              <a:pPr>
                <a:defRPr/>
              </a:pPr>
              <a:t>21</a:t>
            </a:fld>
            <a:endParaRPr lang="en-GB"/>
          </a:p>
        </p:txBody>
      </p:sp>
      <p:sp>
        <p:nvSpPr>
          <p:cNvPr id="250883" name="Text Box 3"/>
          <p:cNvSpPr txBox="1">
            <a:spLocks noChangeArrowheads="1"/>
          </p:cNvSpPr>
          <p:nvPr/>
        </p:nvSpPr>
        <p:spPr bwMode="auto">
          <a:xfrm>
            <a:off x="3635375" y="1773238"/>
            <a:ext cx="5329113" cy="397031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defRPr/>
            </a:pPr>
            <a:r>
              <a:rPr lang="en-GB" sz="2800" b="1" dirty="0">
                <a:solidFill>
                  <a:srgbClr val="FF00FF"/>
                </a:solidFill>
                <a:effectLst>
                  <a:outerShdw blurRad="38100" dist="38100" dir="2700000" algn="tl">
                    <a:srgbClr val="000000"/>
                  </a:outerShdw>
                </a:effectLst>
              </a:rPr>
              <a:t>Romans 11:25</a:t>
            </a:r>
            <a:r>
              <a:rPr lang="en-GB" sz="2800" b="1" dirty="0">
                <a:solidFill>
                  <a:srgbClr val="FFFF00"/>
                </a:solidFill>
                <a:effectLst>
                  <a:outerShdw blurRad="38100" dist="38100" dir="2700000" algn="tl">
                    <a:srgbClr val="000000"/>
                  </a:outerShdw>
                </a:effectLst>
              </a:rPr>
              <a:t> </a:t>
            </a:r>
          </a:p>
          <a:p>
            <a:pPr algn="ctr">
              <a:defRPr/>
            </a:pPr>
            <a:r>
              <a:rPr lang="en-GB" sz="2800" b="1" dirty="0">
                <a:solidFill>
                  <a:srgbClr val="00FFCC"/>
                </a:solidFill>
                <a:effectLst>
                  <a:outerShdw blurRad="38100" dist="38100" dir="2700000" algn="tl">
                    <a:srgbClr val="000000"/>
                  </a:outerShdw>
                </a:effectLst>
              </a:rPr>
              <a:t>For I do not desire, brethren, that you should be ignorant of this mystery, </a:t>
            </a:r>
            <a:r>
              <a:rPr lang="en-GB" sz="2800" b="1" dirty="0">
                <a:solidFill>
                  <a:srgbClr val="FFC000"/>
                </a:solidFill>
                <a:effectLst>
                  <a:outerShdw blurRad="38100" dist="38100" dir="2700000" algn="tl">
                    <a:srgbClr val="000000"/>
                  </a:outerShdw>
                </a:effectLst>
              </a:rPr>
              <a:t>lest you should be wise in your own opinion, </a:t>
            </a:r>
            <a:r>
              <a:rPr lang="en-GB" sz="2800" b="1" dirty="0">
                <a:solidFill>
                  <a:srgbClr val="00FF00"/>
                </a:solidFill>
                <a:effectLst>
                  <a:outerShdw blurRad="38100" dist="38100" dir="2700000" algn="tl">
                    <a:srgbClr val="000000"/>
                  </a:outerShdw>
                </a:effectLst>
              </a:rPr>
              <a:t>that blindness in part has happened to Israel until the fullness of the Gentiles has come in</a:t>
            </a:r>
            <a:r>
              <a:rPr lang="en-GB" sz="2800" b="1" dirty="0" smtClean="0">
                <a:solidFill>
                  <a:srgbClr val="00FF00"/>
                </a:solidFill>
                <a:effectLst>
                  <a:outerShdw blurRad="38100" dist="38100" dir="2700000" algn="tl">
                    <a:srgbClr val="000000"/>
                  </a:outerShdw>
                </a:effectLst>
              </a:rPr>
              <a:t>.</a:t>
            </a:r>
            <a:endParaRPr lang="en-GB" sz="2400" b="1" dirty="0">
              <a:solidFill>
                <a:srgbClr val="FF00FF"/>
              </a:solidFill>
              <a:effectLst>
                <a:outerShdw blurRad="38100" dist="38100" dir="2700000" algn="tl">
                  <a:srgbClr val="000000"/>
                </a:outerShdw>
              </a:effectLst>
            </a:endParaRPr>
          </a:p>
        </p:txBody>
      </p:sp>
      <p:pic>
        <p:nvPicPr>
          <p:cNvPr id="21512" name="Picture 8" descr="http://adfwebadmin.com/userfiles/Bible%20front%20view.jpg"/>
          <p:cNvPicPr>
            <a:picLocks noChangeAspect="1" noChangeArrowheads="1"/>
          </p:cNvPicPr>
          <p:nvPr/>
        </p:nvPicPr>
        <p:blipFill>
          <a:blip r:embed="rId3" cstate="print"/>
          <a:srcRect/>
          <a:stretch>
            <a:fillRect/>
          </a:stretch>
        </p:blipFill>
        <p:spPr bwMode="auto">
          <a:xfrm>
            <a:off x="214313" y="1785938"/>
            <a:ext cx="3230562"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circle(in)">
                                      <p:cBhvr>
                                        <p:cTn id="7" dur="2000"/>
                                        <p:tgtEl>
                                          <p:spTgt spid="215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250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Gog </a:t>
            </a:r>
            <a:r>
              <a:rPr lang="en-GB" b="1" dirty="0" smtClean="0">
                <a:solidFill>
                  <a:srgbClr val="FFFF00"/>
                </a:solidFill>
              </a:rPr>
              <a:t>– Preconditions Christians</a:t>
            </a:r>
            <a:r>
              <a:rPr lang="en-GB" b="1" dirty="0" smtClean="0">
                <a:solidFill>
                  <a:srgbClr val="F70118"/>
                </a:solidFill>
              </a:rPr>
              <a:t/>
            </a:r>
            <a:br>
              <a:rPr lang="en-GB" b="1" dirty="0" smtClean="0">
                <a:solidFill>
                  <a:srgbClr val="F70118"/>
                </a:solidFill>
              </a:rPr>
            </a:br>
            <a:r>
              <a:rPr lang="en-GB" b="1" dirty="0" smtClean="0">
                <a:solidFill>
                  <a:srgbClr val="F70118"/>
                </a:solidFill>
              </a:rPr>
              <a:t>To Accept The Zionist State</a:t>
            </a:r>
            <a:endParaRPr lang="en-GB" dirty="0"/>
          </a:p>
        </p:txBody>
      </p:sp>
      <p:sp>
        <p:nvSpPr>
          <p:cNvPr id="3" name="Slide Number Placeholder 2"/>
          <p:cNvSpPr>
            <a:spLocks noGrp="1"/>
          </p:cNvSpPr>
          <p:nvPr>
            <p:ph type="sldNum" sz="quarter" idx="12"/>
          </p:nvPr>
        </p:nvSpPr>
        <p:spPr/>
        <p:txBody>
          <a:bodyPr/>
          <a:lstStyle/>
          <a:p>
            <a:pPr>
              <a:defRPr/>
            </a:pPr>
            <a:fld id="{025D4161-39E5-4209-B35A-D36F641BB03C}" type="slidenum">
              <a:rPr lang="en-GB" smtClean="0"/>
              <a:pPr>
                <a:defRPr/>
              </a:pPr>
              <a:t>22</a:t>
            </a:fld>
            <a:endParaRPr lang="en-GB"/>
          </a:p>
        </p:txBody>
      </p:sp>
      <p:sp>
        <p:nvSpPr>
          <p:cNvPr id="4" name="TextBox 3"/>
          <p:cNvSpPr txBox="1"/>
          <p:nvPr/>
        </p:nvSpPr>
        <p:spPr>
          <a:xfrm>
            <a:off x="4500563" y="2214563"/>
            <a:ext cx="4429125" cy="353943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00"/>
                </a:solidFill>
                <a:effectLst>
                  <a:outerShdw blurRad="38100" dist="38100" dir="2700000" algn="tl">
                    <a:srgbClr val="000000"/>
                  </a:outerShdw>
                </a:effectLst>
              </a:rPr>
              <a:t>It is interesting that at this prophetical  time point the </a:t>
            </a:r>
            <a:r>
              <a:rPr lang="en-GB" sz="2800" b="1" dirty="0">
                <a:solidFill>
                  <a:srgbClr val="FFFF00"/>
                </a:solidFill>
                <a:effectLst>
                  <a:outerShdw blurRad="38100" dist="38100" dir="2700000" algn="tl">
                    <a:srgbClr val="000000"/>
                  </a:outerShdw>
                </a:effectLst>
              </a:rPr>
              <a:t>Israel Identity message </a:t>
            </a:r>
            <a:r>
              <a:rPr lang="en-GB" sz="2800" b="1" dirty="0">
                <a:solidFill>
                  <a:srgbClr val="00FF00"/>
                </a:solidFill>
                <a:effectLst>
                  <a:outerShdw blurRad="38100" dist="38100" dir="2700000" algn="tl">
                    <a:srgbClr val="000000"/>
                  </a:outerShdw>
                </a:effectLst>
              </a:rPr>
              <a:t>was being disseminated throughout the </a:t>
            </a:r>
            <a:r>
              <a:rPr lang="en-GB" sz="2800" b="1" dirty="0">
                <a:solidFill>
                  <a:srgbClr val="FFFF00"/>
                </a:solidFill>
                <a:effectLst>
                  <a:outerShdw blurRad="38100" dist="38100" dir="2700000" algn="tl">
                    <a:srgbClr val="000000"/>
                  </a:outerShdw>
                </a:effectLst>
              </a:rPr>
              <a:t>Germanic-Anglo-Saxon World</a:t>
            </a:r>
            <a:r>
              <a:rPr lang="en-GB" sz="2800" b="1" dirty="0" smtClean="0">
                <a:solidFill>
                  <a:srgbClr val="FFFF00"/>
                </a:solidFill>
                <a:effectLst>
                  <a:outerShdw blurRad="38100" dist="38100" dir="2700000" algn="tl">
                    <a:srgbClr val="000000"/>
                  </a:outerShdw>
                </a:effectLst>
              </a:rPr>
              <a:t>.</a:t>
            </a:r>
            <a:endParaRPr lang="en-GB" dirty="0"/>
          </a:p>
        </p:txBody>
      </p:sp>
      <p:pic>
        <p:nvPicPr>
          <p:cNvPr id="174082" name="Picture 2" descr="http://www.bbc.co.uk/history/trail/church_state/pre_reformation/images/gothic_cathedral_barton.jpg"/>
          <p:cNvPicPr>
            <a:picLocks noChangeAspect="1" noChangeArrowheads="1"/>
          </p:cNvPicPr>
          <p:nvPr/>
        </p:nvPicPr>
        <p:blipFill>
          <a:blip r:embed="rId3" cstate="print"/>
          <a:srcRect/>
          <a:stretch>
            <a:fillRect/>
          </a:stretch>
        </p:blipFill>
        <p:spPr bwMode="auto">
          <a:xfrm>
            <a:off x="500063" y="1785938"/>
            <a:ext cx="3749675" cy="4500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circle(in)">
                                      <p:cBhvr>
                                        <p:cTn id="7" dur="2000"/>
                                        <p:tgtEl>
                                          <p:spTgt spid="1740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CEFBCFBA-BA13-4E9B-ACE3-7B828A87E010}" type="slidenum">
              <a:rPr lang="en-GB"/>
              <a:pPr>
                <a:defRPr/>
              </a:pPr>
              <a:t>23</a:t>
            </a:fld>
            <a:endParaRPr lang="en-GB"/>
          </a:p>
        </p:txBody>
      </p:sp>
      <p:sp>
        <p:nvSpPr>
          <p:cNvPr id="203778"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203779" name="Text Box 3"/>
          <p:cNvSpPr txBox="1">
            <a:spLocks noChangeArrowheads="1"/>
          </p:cNvSpPr>
          <p:nvPr/>
        </p:nvSpPr>
        <p:spPr bwMode="auto">
          <a:xfrm>
            <a:off x="3851920" y="2255728"/>
            <a:ext cx="4536702" cy="3108543"/>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FFC000"/>
                </a:solidFill>
                <a:effectLst>
                  <a:outerShdw blurRad="38100" dist="38100" dir="2700000" algn="tl">
                    <a:srgbClr val="000000"/>
                  </a:outerShdw>
                </a:effectLst>
              </a:rPr>
              <a:t>The focus was heavily on the British being Israel, with the continent of Europe and its Israelites being ignored</a:t>
            </a:r>
            <a:r>
              <a:rPr lang="en-GB" sz="2800" b="1" dirty="0">
                <a:solidFill>
                  <a:srgbClr val="FF00FF"/>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this would play into the hands of the Zionists. </a:t>
            </a:r>
            <a:endParaRPr lang="en-GB" sz="2800" b="1" dirty="0">
              <a:solidFill>
                <a:srgbClr val="FFFF00"/>
              </a:solidFill>
              <a:effectLst>
                <a:outerShdw blurRad="38100" dist="38100" dir="2700000" algn="tl">
                  <a:srgbClr val="000000"/>
                </a:outerShdw>
              </a:effectLst>
            </a:endParaRPr>
          </a:p>
        </p:txBody>
      </p:sp>
      <p:pic>
        <p:nvPicPr>
          <p:cNvPr id="203781" name="Picture 5" descr="fe2fac3a55101bd0441c9db7dd29833b196a1ef7"/>
          <p:cNvPicPr>
            <a:picLocks noChangeAspect="1" noChangeArrowheads="1"/>
          </p:cNvPicPr>
          <p:nvPr/>
        </p:nvPicPr>
        <p:blipFill>
          <a:blip r:embed="rId3" cstate="print"/>
          <a:srcRect/>
          <a:stretch>
            <a:fillRect/>
          </a:stretch>
        </p:blipFill>
        <p:spPr bwMode="auto">
          <a:xfrm>
            <a:off x="323850" y="1916113"/>
            <a:ext cx="2935288" cy="3840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3781"/>
                                        </p:tgtEl>
                                        <p:attrNameLst>
                                          <p:attrName>style.visibility</p:attrName>
                                        </p:attrNameLst>
                                      </p:cBhvr>
                                      <p:to>
                                        <p:strVal val="visible"/>
                                      </p:to>
                                    </p:set>
                                    <p:animEffect transition="in" filter="circle(in)">
                                      <p:cBhvr>
                                        <p:cTn id="7" dur="2000"/>
                                        <p:tgtEl>
                                          <p:spTgt spid="20378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3779"/>
                                        </p:tgtEl>
                                        <p:attrNameLst>
                                          <p:attrName>style.visibility</p:attrName>
                                        </p:attrNameLst>
                                      </p:cBhvr>
                                      <p:to>
                                        <p:strVal val="visible"/>
                                      </p:to>
                                    </p:set>
                                    <p:anim calcmode="discrete" valueType="clr">
                                      <p:cBhvr override="childStyle">
                                        <p:cTn id="12" dur="80"/>
                                        <p:tgtEl>
                                          <p:spTgt spid="20377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3779"/>
                                        </p:tgtEl>
                                        <p:attrNameLst>
                                          <p:attrName>fillcolor</p:attrName>
                                        </p:attrNameLst>
                                      </p:cBhvr>
                                      <p:tavLst>
                                        <p:tav tm="0">
                                          <p:val>
                                            <p:clrVal>
                                              <a:schemeClr val="accent2"/>
                                            </p:clrVal>
                                          </p:val>
                                        </p:tav>
                                        <p:tav tm="50000">
                                          <p:val>
                                            <p:clrVal>
                                              <a:schemeClr val="hlink"/>
                                            </p:clrVal>
                                          </p:val>
                                        </p:tav>
                                      </p:tavLst>
                                    </p:anim>
                                    <p:set>
                                      <p:cBhvr>
                                        <p:cTn id="14" dur="80"/>
                                        <p:tgtEl>
                                          <p:spTgt spid="2037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CEFBCFBA-BA13-4E9B-ACE3-7B828A87E010}" type="slidenum">
              <a:rPr lang="en-GB"/>
              <a:pPr>
                <a:defRPr/>
              </a:pPr>
              <a:t>24</a:t>
            </a:fld>
            <a:endParaRPr lang="en-GB"/>
          </a:p>
        </p:txBody>
      </p:sp>
      <p:sp>
        <p:nvSpPr>
          <p:cNvPr id="203778"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203779" name="Text Box 3"/>
          <p:cNvSpPr txBox="1">
            <a:spLocks noChangeArrowheads="1"/>
          </p:cNvSpPr>
          <p:nvPr/>
        </p:nvSpPr>
        <p:spPr bwMode="auto">
          <a:xfrm>
            <a:off x="4067944" y="2066479"/>
            <a:ext cx="4536702" cy="353943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smtClean="0">
                <a:solidFill>
                  <a:srgbClr val="00FFFF"/>
                </a:solidFill>
                <a:effectLst>
                  <a:outerShdw blurRad="38100" dist="38100" dir="2700000" algn="tl">
                    <a:srgbClr val="000000"/>
                  </a:outerShdw>
                </a:effectLst>
              </a:rPr>
              <a:t>Especially </a:t>
            </a:r>
            <a:r>
              <a:rPr lang="en-GB" sz="2800" b="1" dirty="0">
                <a:solidFill>
                  <a:srgbClr val="00FFFF"/>
                </a:solidFill>
                <a:effectLst>
                  <a:outerShdw blurRad="38100" dist="38100" dir="2700000" algn="tl">
                    <a:srgbClr val="000000"/>
                  </a:outerShdw>
                </a:effectLst>
              </a:rPr>
              <a:t>helpful would be the fact that the Jews were held up as the House of Judah </a:t>
            </a:r>
            <a:r>
              <a:rPr lang="en-GB" sz="2800" b="1" dirty="0">
                <a:solidFill>
                  <a:srgbClr val="FFFF00"/>
                </a:solidFill>
                <a:effectLst>
                  <a:outerShdw blurRad="38100" dist="38100" dir="2700000" algn="tl">
                    <a:srgbClr val="000000"/>
                  </a:outerShdw>
                </a:effectLst>
              </a:rPr>
              <a:t>and would sway public opinion on permitting a homeland for the Jews in Palestine.</a:t>
            </a:r>
          </a:p>
        </p:txBody>
      </p:sp>
      <p:pic>
        <p:nvPicPr>
          <p:cNvPr id="3" name="Picture 2"/>
          <p:cNvPicPr>
            <a:picLocks noChangeAspect="1"/>
          </p:cNvPicPr>
          <p:nvPr/>
        </p:nvPicPr>
        <p:blipFill>
          <a:blip r:embed="rId3"/>
          <a:stretch>
            <a:fillRect/>
          </a:stretch>
        </p:blipFill>
        <p:spPr>
          <a:xfrm>
            <a:off x="611560" y="1772816"/>
            <a:ext cx="2763048" cy="3286149"/>
          </a:xfrm>
          <a:prstGeom prst="rect">
            <a:avLst/>
          </a:prstGeom>
        </p:spPr>
      </p:pic>
      <p:sp>
        <p:nvSpPr>
          <p:cNvPr id="4" name="TextBox 3"/>
          <p:cNvSpPr txBox="1"/>
          <p:nvPr/>
        </p:nvSpPr>
        <p:spPr>
          <a:xfrm>
            <a:off x="457200" y="5605909"/>
            <a:ext cx="3250704"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Lord Balfour</a:t>
            </a:r>
            <a:endParaRPr lang="en-GB"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63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3779"/>
                                        </p:tgtEl>
                                        <p:attrNameLst>
                                          <p:attrName>style.visibility</p:attrName>
                                        </p:attrNameLst>
                                      </p:cBhvr>
                                      <p:to>
                                        <p:strVal val="visible"/>
                                      </p:to>
                                    </p:set>
                                    <p:anim calcmode="discrete" valueType="clr">
                                      <p:cBhvr override="childStyle">
                                        <p:cTn id="7" dur="80"/>
                                        <p:tgtEl>
                                          <p:spTgt spid="2037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3779"/>
                                        </p:tgtEl>
                                        <p:attrNameLst>
                                          <p:attrName>fillcolor</p:attrName>
                                        </p:attrNameLst>
                                      </p:cBhvr>
                                      <p:tavLst>
                                        <p:tav tm="0">
                                          <p:val>
                                            <p:clrVal>
                                              <a:schemeClr val="accent2"/>
                                            </p:clrVal>
                                          </p:val>
                                        </p:tav>
                                        <p:tav tm="50000">
                                          <p:val>
                                            <p:clrVal>
                                              <a:schemeClr val="hlink"/>
                                            </p:clrVal>
                                          </p:val>
                                        </p:tav>
                                      </p:tavLst>
                                    </p:anim>
                                    <p:set>
                                      <p:cBhvr>
                                        <p:cTn id="9" dur="80"/>
                                        <p:tgtEl>
                                          <p:spTgt spid="2037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B3BB083-743A-4026-97ED-2C6EF693595D}" type="slidenum">
              <a:rPr lang="en-GB"/>
              <a:pPr>
                <a:defRPr/>
              </a:pPr>
              <a:t>25</a:t>
            </a:fld>
            <a:endParaRPr lang="en-GB"/>
          </a:p>
        </p:txBody>
      </p:sp>
      <p:sp>
        <p:nvSpPr>
          <p:cNvPr id="208903" name="Rectangle 7"/>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pic>
        <p:nvPicPr>
          <p:cNvPr id="208902" name="Picture 6" descr="333px-PyramidDatePalms"/>
          <p:cNvPicPr>
            <a:picLocks noGrp="1" noChangeAspect="1" noChangeArrowheads="1"/>
          </p:cNvPicPr>
          <p:nvPr>
            <p:ph idx="1"/>
          </p:nvPr>
        </p:nvPicPr>
        <p:blipFill>
          <a:blip r:embed="rId3" cstate="print">
            <a:lum bright="20000" contrast="20000"/>
          </a:blip>
          <a:srcRect/>
          <a:stretch>
            <a:fillRect/>
          </a:stretch>
        </p:blipFill>
        <p:spPr>
          <a:xfrm>
            <a:off x="265113" y="1700213"/>
            <a:ext cx="4379912" cy="3800475"/>
          </a:xfrm>
          <a:noFill/>
        </p:spPr>
      </p:pic>
      <p:sp>
        <p:nvSpPr>
          <p:cNvPr id="208905" name="Text Box 9"/>
          <p:cNvSpPr txBox="1">
            <a:spLocks noChangeArrowheads="1"/>
          </p:cNvSpPr>
          <p:nvPr/>
        </p:nvSpPr>
        <p:spPr bwMode="auto">
          <a:xfrm>
            <a:off x="4859338" y="1628775"/>
            <a:ext cx="4105275" cy="4832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66FFFF"/>
                </a:solidFill>
                <a:effectLst>
                  <a:outerShdw blurRad="38100" dist="38100" dir="2700000" algn="tl">
                    <a:srgbClr val="000000"/>
                  </a:outerShdw>
                </a:effectLst>
              </a:rPr>
              <a:t>David Davidson </a:t>
            </a:r>
            <a:r>
              <a:rPr lang="en-GB" sz="2800" b="1" dirty="0">
                <a:solidFill>
                  <a:srgbClr val="FFC000"/>
                </a:solidFill>
                <a:effectLst>
                  <a:outerShdw blurRad="38100" dist="38100" dir="2700000" algn="tl">
                    <a:srgbClr val="000000"/>
                  </a:outerShdw>
                </a:effectLst>
              </a:rPr>
              <a:t>(well known for his works on the great pyramid and prophecy) </a:t>
            </a:r>
            <a:r>
              <a:rPr lang="en-GB" sz="2800" b="1" dirty="0">
                <a:solidFill>
                  <a:srgbClr val="FF00FF"/>
                </a:solidFill>
                <a:effectLst>
                  <a:outerShdw blurRad="38100" dist="38100" dir="2700000" algn="tl">
                    <a:srgbClr val="000000"/>
                  </a:outerShdw>
                </a:effectLst>
              </a:rPr>
              <a:t>was Taken to task in 1941 for declaring that the Jews were Edom, </a:t>
            </a:r>
            <a:r>
              <a:rPr lang="en-GB" sz="2800" b="1" dirty="0">
                <a:solidFill>
                  <a:srgbClr val="00FF00"/>
                </a:solidFill>
                <a:effectLst>
                  <a:outerShdw blurRad="38100" dist="38100" dir="2700000" algn="tl">
                    <a:srgbClr val="000000"/>
                  </a:outerShdw>
                </a:effectLst>
              </a:rPr>
              <a:t>which would indicate that Zionists had infiltrated this organisation.</a:t>
            </a:r>
          </a:p>
        </p:txBody>
      </p:sp>
      <p:sp>
        <p:nvSpPr>
          <p:cNvPr id="7" name="TextBox 6"/>
          <p:cNvSpPr txBox="1"/>
          <p:nvPr/>
        </p:nvSpPr>
        <p:spPr>
          <a:xfrm>
            <a:off x="285750" y="5857875"/>
            <a:ext cx="4357688" cy="64611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GB" sz="3600" b="1" dirty="0">
                <a:solidFill>
                  <a:srgbClr val="FFFF00"/>
                </a:solidFill>
                <a:effectLst>
                  <a:outerShdw blurRad="38100" dist="38100" dir="2700000" algn="tl">
                    <a:srgbClr val="000000">
                      <a:alpha val="43137"/>
                    </a:srgbClr>
                  </a:outerShdw>
                </a:effectLst>
              </a:rPr>
              <a:t>The Great Pyramid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8902"/>
                                        </p:tgtEl>
                                        <p:attrNameLst>
                                          <p:attrName>style.visibility</p:attrName>
                                        </p:attrNameLst>
                                      </p:cBhvr>
                                      <p:to>
                                        <p:strVal val="visible"/>
                                      </p:to>
                                    </p:set>
                                    <p:animEffect transition="in" filter="circle(in)">
                                      <p:cBhvr>
                                        <p:cTn id="7" dur="2000"/>
                                        <p:tgtEl>
                                          <p:spTgt spid="2089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8905"/>
                                        </p:tgtEl>
                                        <p:attrNameLst>
                                          <p:attrName>style.visibility</p:attrName>
                                        </p:attrNameLst>
                                      </p:cBhvr>
                                      <p:to>
                                        <p:strVal val="visible"/>
                                      </p:to>
                                    </p:set>
                                    <p:anim calcmode="discrete" valueType="clr">
                                      <p:cBhvr override="childStyle">
                                        <p:cTn id="18" dur="80"/>
                                        <p:tgtEl>
                                          <p:spTgt spid="20890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8905"/>
                                        </p:tgtEl>
                                        <p:attrNameLst>
                                          <p:attrName>fillcolor</p:attrName>
                                        </p:attrNameLst>
                                      </p:cBhvr>
                                      <p:tavLst>
                                        <p:tav tm="0">
                                          <p:val>
                                            <p:clrVal>
                                              <a:schemeClr val="accent2"/>
                                            </p:clrVal>
                                          </p:val>
                                        </p:tav>
                                        <p:tav tm="50000">
                                          <p:val>
                                            <p:clrVal>
                                              <a:schemeClr val="hlink"/>
                                            </p:clrVal>
                                          </p:val>
                                        </p:tav>
                                      </p:tavLst>
                                    </p:anim>
                                    <p:set>
                                      <p:cBhvr>
                                        <p:cTn id="20" dur="80"/>
                                        <p:tgtEl>
                                          <p:spTgt spid="20890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543CA59-1267-42CA-9AB0-A110A05BC3E2}" type="slidenum">
              <a:rPr lang="en-GB"/>
              <a:pPr>
                <a:defRPr/>
              </a:pPr>
              <a:t>26</a:t>
            </a:fld>
            <a:endParaRPr lang="en-GB"/>
          </a:p>
        </p:txBody>
      </p:sp>
      <p:sp>
        <p:nvSpPr>
          <p:cNvPr id="212994" name="Rectangle 2"/>
          <p:cNvSpPr>
            <a:spLocks noGrp="1" noChangeArrowheads="1"/>
          </p:cNvSpPr>
          <p:nvPr>
            <p:ph type="title"/>
          </p:nvPr>
        </p:nvSpPr>
        <p:spPr/>
        <p:txBody>
          <a:bodyPr/>
          <a:lstStyle/>
          <a:p>
            <a:pPr eaLnBrk="1" hangingPunct="1">
              <a:defRPr/>
            </a:pPr>
            <a:r>
              <a:rPr lang="en-GB" sz="4000" b="1" dirty="0" smtClean="0">
                <a:solidFill>
                  <a:srgbClr val="F70118"/>
                </a:solidFill>
              </a:rPr>
              <a:t>Gog </a:t>
            </a:r>
            <a:r>
              <a:rPr lang="en-GB" sz="4000" b="1" dirty="0" smtClean="0">
                <a:solidFill>
                  <a:srgbClr val="FFFF00"/>
                </a:solidFill>
              </a:rPr>
              <a:t>– Preconditions Christians</a:t>
            </a:r>
            <a:r>
              <a:rPr lang="en-GB" sz="4000" b="1" dirty="0" smtClean="0">
                <a:solidFill>
                  <a:srgbClr val="F70118"/>
                </a:solidFill>
              </a:rPr>
              <a:t/>
            </a:r>
            <a:br>
              <a:rPr lang="en-GB" sz="4000" b="1" dirty="0" smtClean="0">
                <a:solidFill>
                  <a:srgbClr val="F70118"/>
                </a:solidFill>
              </a:rPr>
            </a:br>
            <a:r>
              <a:rPr lang="en-GB" sz="4000" b="1" dirty="0" smtClean="0">
                <a:solidFill>
                  <a:srgbClr val="F70118"/>
                </a:solidFill>
              </a:rPr>
              <a:t>To Accept The Zionist State</a:t>
            </a:r>
          </a:p>
        </p:txBody>
      </p:sp>
      <p:sp>
        <p:nvSpPr>
          <p:cNvPr id="212996" name="Text Box 4"/>
          <p:cNvSpPr txBox="1">
            <a:spLocks noChangeArrowheads="1"/>
          </p:cNvSpPr>
          <p:nvPr/>
        </p:nvSpPr>
        <p:spPr bwMode="auto">
          <a:xfrm>
            <a:off x="4500563" y="1571625"/>
            <a:ext cx="4392612" cy="4832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CC"/>
                </a:solidFill>
                <a:effectLst>
                  <a:outerShdw blurRad="38100" dist="38100" dir="2700000" algn="tl">
                    <a:srgbClr val="000000"/>
                  </a:outerShdw>
                </a:effectLst>
              </a:rPr>
              <a:t>The BIWF would be helpful to </a:t>
            </a:r>
            <a:r>
              <a:rPr lang="en-GB" sz="2800" b="1" dirty="0">
                <a:solidFill>
                  <a:srgbClr val="FFC000"/>
                </a:solidFill>
                <a:effectLst>
                  <a:outerShdw blurRad="38100" dist="38100" dir="2700000" algn="tl">
                    <a:srgbClr val="000000"/>
                  </a:outerShdw>
                </a:effectLst>
              </a:rPr>
              <a:t>the </a:t>
            </a:r>
            <a:r>
              <a:rPr lang="en-GB" sz="2800" b="1" dirty="0">
                <a:solidFill>
                  <a:srgbClr val="FF0000"/>
                </a:solidFill>
                <a:effectLst>
                  <a:outerShdw blurRad="38100" dist="38100" dir="2700000" algn="tl">
                    <a:srgbClr val="000000"/>
                  </a:outerShdw>
                </a:effectLst>
              </a:rPr>
              <a:t>Zionist</a:t>
            </a:r>
            <a:r>
              <a:rPr lang="en-GB" sz="2800" b="1" dirty="0">
                <a:solidFill>
                  <a:srgbClr val="FFC000"/>
                </a:solidFill>
                <a:effectLst>
                  <a:outerShdw blurRad="38100" dist="38100" dir="2700000" algn="tl">
                    <a:srgbClr val="000000"/>
                  </a:outerShdw>
                </a:effectLst>
              </a:rPr>
              <a:t> cause, by assisting in the demonising of Germany and through the </a:t>
            </a:r>
            <a:r>
              <a:rPr lang="en-GB" sz="2800" b="1" dirty="0">
                <a:solidFill>
                  <a:srgbClr val="FF0000"/>
                </a:solidFill>
                <a:effectLst>
                  <a:outerShdw blurRad="38100" dist="38100" dir="2700000" algn="tl">
                    <a:srgbClr val="000000"/>
                  </a:outerShdw>
                </a:effectLst>
              </a:rPr>
              <a:t>holocaust propaganda, </a:t>
            </a:r>
            <a:r>
              <a:rPr lang="en-GB" sz="2800" b="1" dirty="0">
                <a:solidFill>
                  <a:srgbClr val="00FF00"/>
                </a:solidFill>
                <a:effectLst>
                  <a:outerShdw blurRad="38100" dist="38100" dir="2700000" algn="tl">
                    <a:srgbClr val="000000"/>
                  </a:outerShdw>
                </a:effectLst>
              </a:rPr>
              <a:t>would ensure maximum support for the setting up of the </a:t>
            </a:r>
            <a:r>
              <a:rPr lang="en-GB" sz="2800" b="1" dirty="0">
                <a:solidFill>
                  <a:srgbClr val="FF0000"/>
                </a:solidFill>
                <a:effectLst>
                  <a:outerShdw blurRad="38100" dist="38100" dir="2700000" algn="tl">
                    <a:srgbClr val="000000"/>
                  </a:outerShdw>
                </a:effectLst>
              </a:rPr>
              <a:t>Zionist</a:t>
            </a:r>
            <a:r>
              <a:rPr lang="en-GB" sz="2800" b="1" dirty="0">
                <a:solidFill>
                  <a:srgbClr val="00FF00"/>
                </a:solidFill>
                <a:effectLst>
                  <a:outerShdw blurRad="38100" dist="38100" dir="2700000" algn="tl">
                    <a:srgbClr val="000000"/>
                  </a:outerShdw>
                </a:effectLst>
              </a:rPr>
              <a:t> state in Palestine.</a:t>
            </a:r>
          </a:p>
        </p:txBody>
      </p:sp>
      <p:pic>
        <p:nvPicPr>
          <p:cNvPr id="212999" name="Picture 7" descr="germany-map-9"/>
          <p:cNvPicPr>
            <a:picLocks noGrp="1" noChangeAspect="1" noChangeArrowheads="1"/>
          </p:cNvPicPr>
          <p:nvPr>
            <p:ph idx="1"/>
          </p:nvPr>
        </p:nvPicPr>
        <p:blipFill>
          <a:blip r:embed="rId3" cstate="print"/>
          <a:srcRect/>
          <a:stretch>
            <a:fillRect/>
          </a:stretch>
        </p:blipFill>
        <p:spPr>
          <a:xfrm>
            <a:off x="250825" y="1700213"/>
            <a:ext cx="4125913" cy="3300412"/>
          </a:xfrm>
          <a:noFill/>
        </p:spPr>
      </p:pic>
      <p:sp>
        <p:nvSpPr>
          <p:cNvPr id="213001" name="Text Box 9"/>
          <p:cNvSpPr txBox="1">
            <a:spLocks noChangeArrowheads="1"/>
          </p:cNvSpPr>
          <p:nvPr/>
        </p:nvSpPr>
        <p:spPr bwMode="auto">
          <a:xfrm>
            <a:off x="857250" y="5286375"/>
            <a:ext cx="2786063" cy="120015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Old Map of Germany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2999"/>
                                        </p:tgtEl>
                                        <p:attrNameLst>
                                          <p:attrName>style.visibility</p:attrName>
                                        </p:attrNameLst>
                                      </p:cBhvr>
                                      <p:to>
                                        <p:strVal val="visible"/>
                                      </p:to>
                                    </p:set>
                                    <p:animEffect transition="in" filter="circle(in)">
                                      <p:cBhvr>
                                        <p:cTn id="7" dur="2000"/>
                                        <p:tgtEl>
                                          <p:spTgt spid="2129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3001"/>
                                        </p:tgtEl>
                                        <p:attrNameLst>
                                          <p:attrName>style.visibility</p:attrName>
                                        </p:attrNameLst>
                                      </p:cBhvr>
                                      <p:to>
                                        <p:strVal val="visible"/>
                                      </p:to>
                                    </p:set>
                                    <p:anim calcmode="lin" valueType="num">
                                      <p:cBhvr additive="base">
                                        <p:cTn id="12" dur="500" fill="hold"/>
                                        <p:tgtEl>
                                          <p:spTgt spid="213001"/>
                                        </p:tgtEl>
                                        <p:attrNameLst>
                                          <p:attrName>ppt_x</p:attrName>
                                        </p:attrNameLst>
                                      </p:cBhvr>
                                      <p:tavLst>
                                        <p:tav tm="0">
                                          <p:val>
                                            <p:strVal val="#ppt_x"/>
                                          </p:val>
                                        </p:tav>
                                        <p:tav tm="100000">
                                          <p:val>
                                            <p:strVal val="#ppt_x"/>
                                          </p:val>
                                        </p:tav>
                                      </p:tavLst>
                                    </p:anim>
                                    <p:anim calcmode="lin" valueType="num">
                                      <p:cBhvr additive="base">
                                        <p:cTn id="13" dur="500" fill="hold"/>
                                        <p:tgtEl>
                                          <p:spTgt spid="21300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12996"/>
                                        </p:tgtEl>
                                        <p:attrNameLst>
                                          <p:attrName>style.visibility</p:attrName>
                                        </p:attrNameLst>
                                      </p:cBhvr>
                                      <p:to>
                                        <p:strVal val="visible"/>
                                      </p:to>
                                    </p:set>
                                    <p:anim calcmode="discrete" valueType="clr">
                                      <p:cBhvr override="childStyle">
                                        <p:cTn id="18" dur="80"/>
                                        <p:tgtEl>
                                          <p:spTgt spid="2129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12996"/>
                                        </p:tgtEl>
                                        <p:attrNameLst>
                                          <p:attrName>fillcolor</p:attrName>
                                        </p:attrNameLst>
                                      </p:cBhvr>
                                      <p:tavLst>
                                        <p:tav tm="0">
                                          <p:val>
                                            <p:clrVal>
                                              <a:schemeClr val="accent2"/>
                                            </p:clrVal>
                                          </p:val>
                                        </p:tav>
                                        <p:tav tm="50000">
                                          <p:val>
                                            <p:clrVal>
                                              <a:schemeClr val="hlink"/>
                                            </p:clrVal>
                                          </p:val>
                                        </p:tav>
                                      </p:tavLst>
                                    </p:anim>
                                    <p:set>
                                      <p:cBhvr>
                                        <p:cTn id="20" dur="80"/>
                                        <p:tgtEl>
                                          <p:spTgt spid="2129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nimBg="1"/>
      <p:bldP spid="2130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57188"/>
            <a:ext cx="9144000" cy="1143000"/>
          </a:xfrm>
        </p:spPr>
        <p:txBody>
          <a:bodyPr/>
          <a:lstStyle/>
          <a:p>
            <a:pPr>
              <a:defRPr/>
            </a:pPr>
            <a:r>
              <a:rPr lang="en-GB" b="1" dirty="0" smtClean="0">
                <a:solidFill>
                  <a:srgbClr val="F70118"/>
                </a:solidFill>
              </a:rPr>
              <a:t>Gog </a:t>
            </a:r>
            <a:r>
              <a:rPr lang="en-GB" b="1" dirty="0" smtClean="0">
                <a:solidFill>
                  <a:srgbClr val="FFFF00"/>
                </a:solidFill>
              </a:rPr>
              <a:t>– Preconditions Christians</a:t>
            </a:r>
            <a:r>
              <a:rPr lang="en-GB" b="1" dirty="0" smtClean="0">
                <a:solidFill>
                  <a:srgbClr val="F70118"/>
                </a:solidFill>
              </a:rPr>
              <a:t/>
            </a:r>
            <a:br>
              <a:rPr lang="en-GB" b="1" dirty="0" smtClean="0">
                <a:solidFill>
                  <a:srgbClr val="F70118"/>
                </a:solidFill>
              </a:rPr>
            </a:br>
            <a:r>
              <a:rPr lang="en-GB" b="1" dirty="0" smtClean="0">
                <a:solidFill>
                  <a:srgbClr val="F70118"/>
                </a:solidFill>
              </a:rPr>
              <a:t>To Accept The Zionist State</a:t>
            </a:r>
            <a:endParaRPr lang="en-GB" dirty="0"/>
          </a:p>
        </p:txBody>
      </p:sp>
      <p:sp>
        <p:nvSpPr>
          <p:cNvPr id="4" name="Slide Number Placeholder 3"/>
          <p:cNvSpPr>
            <a:spLocks noGrp="1"/>
          </p:cNvSpPr>
          <p:nvPr>
            <p:ph type="sldNum" sz="quarter" idx="12"/>
          </p:nvPr>
        </p:nvSpPr>
        <p:spPr/>
        <p:txBody>
          <a:bodyPr/>
          <a:lstStyle/>
          <a:p>
            <a:pPr>
              <a:defRPr/>
            </a:pPr>
            <a:fld id="{EF6FE9B3-3233-48D3-8BCF-F10D6BA04105}" type="slidenum">
              <a:rPr lang="en-GB" smtClean="0"/>
              <a:pPr>
                <a:defRPr/>
              </a:pPr>
              <a:t>27</a:t>
            </a:fld>
            <a:endParaRPr lang="en-GB"/>
          </a:p>
        </p:txBody>
      </p:sp>
      <p:pic>
        <p:nvPicPr>
          <p:cNvPr id="220162" name="Picture 1" descr="C:\Users\user\Documents\temp_Docs\Edward_Hine.tif"/>
          <p:cNvPicPr>
            <a:picLocks noChangeAspect="1" noChangeArrowheads="1"/>
          </p:cNvPicPr>
          <p:nvPr/>
        </p:nvPicPr>
        <p:blipFill>
          <a:blip r:embed="rId2" cstate="print">
            <a:duotone>
              <a:prstClr val="black"/>
              <a:srgbClr val="00FFFF">
                <a:tint val="45000"/>
                <a:satMod val="400000"/>
              </a:srgbClr>
            </a:duotone>
          </a:blip>
          <a:srcRect l="35216" t="30332" r="31511" b="34871"/>
          <a:stretch>
            <a:fillRect/>
          </a:stretch>
        </p:blipFill>
        <p:spPr bwMode="auto">
          <a:xfrm>
            <a:off x="500034" y="1571612"/>
            <a:ext cx="2898775" cy="43005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4071938" y="1595438"/>
            <a:ext cx="5072062" cy="526256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FF"/>
                </a:solidFill>
                <a:effectLst>
                  <a:outerShdw blurRad="38100" dist="38100" dir="2700000" algn="tl">
                    <a:srgbClr val="000000">
                      <a:alpha val="43137"/>
                    </a:srgbClr>
                  </a:outerShdw>
                </a:effectLst>
              </a:rPr>
              <a:t>Edward </a:t>
            </a:r>
            <a:r>
              <a:rPr lang="en-GB" sz="2800" b="1" dirty="0" err="1">
                <a:solidFill>
                  <a:srgbClr val="FF00FF"/>
                </a:solidFill>
                <a:effectLst>
                  <a:outerShdw blurRad="38100" dist="38100" dir="2700000" algn="tl">
                    <a:srgbClr val="000000">
                      <a:alpha val="43137"/>
                    </a:srgbClr>
                  </a:outerShdw>
                </a:effectLst>
              </a:rPr>
              <a:t>Hine</a:t>
            </a:r>
            <a:r>
              <a:rPr lang="en-GB" sz="2800" b="1" dirty="0">
                <a:solidFill>
                  <a:srgbClr val="FF00FF"/>
                </a:solidFill>
                <a:effectLst>
                  <a:outerShdw blurRad="38100" dist="38100" dir="2700000" algn="tl">
                    <a:srgbClr val="000000">
                      <a:alpha val="43137"/>
                    </a:srgbClr>
                  </a:outerShdw>
                </a:effectLst>
              </a:rPr>
              <a:t>, </a:t>
            </a:r>
            <a:r>
              <a:rPr lang="en-GB" sz="2800" b="1" dirty="0">
                <a:solidFill>
                  <a:srgbClr val="66FFFF"/>
                </a:solidFill>
                <a:effectLst>
                  <a:outerShdw blurRad="38100" dist="38100" dir="2700000" algn="tl">
                    <a:srgbClr val="000000">
                      <a:alpha val="43137"/>
                    </a:srgbClr>
                  </a:outerShdw>
                </a:effectLst>
              </a:rPr>
              <a:t>whose features are those of an Armenian Jew,</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would be helpful to the Zionist because he taught that the Jews were Judah. </a:t>
            </a:r>
            <a:r>
              <a:rPr lang="en-GB" sz="2800" b="1" dirty="0">
                <a:solidFill>
                  <a:srgbClr val="00FF00"/>
                </a:solidFill>
                <a:effectLst>
                  <a:outerShdw blurRad="38100" dist="38100" dir="2700000" algn="tl">
                    <a:srgbClr val="000000">
                      <a:alpha val="43137"/>
                    </a:srgbClr>
                  </a:outerShdw>
                </a:effectLst>
              </a:rPr>
              <a:t>However, Bishop </a:t>
            </a:r>
            <a:r>
              <a:rPr lang="en-GB" sz="2800" b="1" dirty="0" err="1">
                <a:solidFill>
                  <a:srgbClr val="00FF00"/>
                </a:solidFill>
                <a:effectLst>
                  <a:outerShdw blurRad="38100" dist="38100" dir="2700000" algn="tl">
                    <a:srgbClr val="000000">
                      <a:alpha val="43137"/>
                    </a:srgbClr>
                  </a:outerShdw>
                </a:effectLst>
              </a:rPr>
              <a:t>Titchcombe</a:t>
            </a:r>
            <a:r>
              <a:rPr lang="en-GB" sz="2800" b="1" dirty="0">
                <a:solidFill>
                  <a:srgbClr val="00FF00"/>
                </a:solidFill>
                <a:effectLst>
                  <a:outerShdw blurRad="38100" dist="38100" dir="2700000" algn="tl">
                    <a:srgbClr val="000000">
                      <a:alpha val="43137"/>
                    </a:srgbClr>
                  </a:outerShdw>
                </a:effectLst>
              </a:rPr>
              <a:t> included the Germanic peoples within the family of true Israel. </a:t>
            </a:r>
            <a:r>
              <a:rPr lang="en-GB" sz="2800" b="1" dirty="0">
                <a:solidFill>
                  <a:srgbClr val="FFFF00"/>
                </a:solidFill>
                <a:effectLst>
                  <a:outerShdw blurRad="38100" dist="38100" dir="2700000" algn="tl">
                    <a:srgbClr val="000000">
                      <a:alpha val="43137"/>
                    </a:srgbClr>
                  </a:outerShdw>
                </a:effectLst>
              </a:rPr>
              <a:t>Needless to say, the London money power backed Edward </a:t>
            </a:r>
            <a:r>
              <a:rPr lang="en-GB" sz="2800" b="1" dirty="0" err="1">
                <a:solidFill>
                  <a:srgbClr val="FFFF00"/>
                </a:solidFill>
                <a:effectLst>
                  <a:outerShdw blurRad="38100" dist="38100" dir="2700000" algn="tl">
                    <a:srgbClr val="000000">
                      <a:alpha val="43137"/>
                    </a:srgbClr>
                  </a:outerShdw>
                </a:effectLst>
              </a:rPr>
              <a:t>Hine</a:t>
            </a:r>
            <a:r>
              <a:rPr lang="en-GB" sz="2800" b="1" dirty="0">
                <a:solidFill>
                  <a:srgbClr val="FFFF00"/>
                </a:solidFill>
                <a:effectLst>
                  <a:outerShdw blurRad="38100" dist="38100" dir="2700000" algn="tl">
                    <a:srgbClr val="000000">
                      <a:alpha val="43137"/>
                    </a:srgbClr>
                  </a:outerShdw>
                </a:effectLst>
              </a:rPr>
              <a:t>.</a:t>
            </a:r>
          </a:p>
        </p:txBody>
      </p:sp>
      <p:sp>
        <p:nvSpPr>
          <p:cNvPr id="8" name="TextBox 7"/>
          <p:cNvSpPr txBox="1"/>
          <p:nvPr/>
        </p:nvSpPr>
        <p:spPr>
          <a:xfrm>
            <a:off x="428625" y="6000750"/>
            <a:ext cx="3071813" cy="64611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Edward </a:t>
            </a:r>
            <a:r>
              <a:rPr lang="en-GB" sz="3600" b="1" dirty="0" err="1">
                <a:solidFill>
                  <a:srgbClr val="FFFF00"/>
                </a:solidFill>
                <a:effectLst>
                  <a:outerShdw blurRad="38100" dist="38100" dir="2700000" algn="tl">
                    <a:srgbClr val="000000">
                      <a:alpha val="43137"/>
                    </a:srgbClr>
                  </a:outerShdw>
                </a:effectLst>
              </a:rPr>
              <a:t>Hine</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animEffect transition="in" filter="circle(in)">
                                      <p:cBhvr>
                                        <p:cTn id="7" dur="2000"/>
                                        <p:tgtEl>
                                          <p:spTgt spid="2201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7" name="Slide Number Placeholder 5"/>
          <p:cNvSpPr>
            <a:spLocks noGrp="1"/>
          </p:cNvSpPr>
          <p:nvPr>
            <p:ph type="sldNum" sz="quarter" idx="12"/>
          </p:nvPr>
        </p:nvSpPr>
        <p:spPr/>
        <p:txBody>
          <a:bodyPr/>
          <a:lstStyle/>
          <a:p>
            <a:pPr>
              <a:defRPr/>
            </a:pPr>
            <a:fld id="{33AB23CF-63D2-4A26-993C-ABB691F9FDE2}" type="slidenum">
              <a:rPr lang="en-GB"/>
              <a:pPr>
                <a:defRPr/>
              </a:pPr>
              <a:t>28</a:t>
            </a:fld>
            <a:endParaRPr lang="en-GB"/>
          </a:p>
        </p:txBody>
      </p:sp>
      <p:sp>
        <p:nvSpPr>
          <p:cNvPr id="229379" name="Text Box 3"/>
          <p:cNvSpPr txBox="1">
            <a:spLocks noChangeArrowheads="1"/>
          </p:cNvSpPr>
          <p:nvPr/>
        </p:nvSpPr>
        <p:spPr bwMode="auto">
          <a:xfrm>
            <a:off x="4500563" y="1857375"/>
            <a:ext cx="4464050" cy="44005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66FFFF"/>
                </a:solidFill>
                <a:effectLst>
                  <a:outerShdw blurRad="38100" dist="38100" dir="2700000" algn="tl">
                    <a:srgbClr val="000000"/>
                  </a:outerShdw>
                </a:effectLst>
              </a:rPr>
              <a:t>The BIWF, once these aims had been achieved, agents within, </a:t>
            </a:r>
            <a:r>
              <a:rPr lang="en-GB" sz="2800" b="1" dirty="0">
                <a:solidFill>
                  <a:srgbClr val="F70118"/>
                </a:solidFill>
                <a:effectLst>
                  <a:outerShdw blurRad="38100" dist="38100" dir="2700000" algn="tl">
                    <a:srgbClr val="000000"/>
                  </a:outerShdw>
                </a:effectLst>
              </a:rPr>
              <a:t>would ensure the quick decline of this organisation,</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which had earlier absorbed other independent groups proclaiming the identity message within the UK.</a:t>
            </a:r>
          </a:p>
        </p:txBody>
      </p:sp>
      <p:sp>
        <p:nvSpPr>
          <p:cNvPr id="229381" name="Text Box 5"/>
          <p:cNvSpPr txBox="1">
            <a:spLocks noChangeArrowheads="1"/>
          </p:cNvSpPr>
          <p:nvPr/>
        </p:nvSpPr>
        <p:spPr bwMode="auto">
          <a:xfrm>
            <a:off x="457200" y="5202238"/>
            <a:ext cx="3571875" cy="120015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Present BIWF Secretary 2009</a:t>
            </a:r>
          </a:p>
        </p:txBody>
      </p:sp>
      <p:pic>
        <p:nvPicPr>
          <p:cNvPr id="25610" name="Picture 10" descr="BIWF-UK General Secretary David J. Aimer: The gates of Israel's enemies yet in possession"/>
          <p:cNvPicPr>
            <a:picLocks noChangeAspect="1" noChangeArrowheads="1"/>
          </p:cNvPicPr>
          <p:nvPr/>
        </p:nvPicPr>
        <p:blipFill>
          <a:blip r:embed="rId3" cstate="print"/>
          <a:srcRect/>
          <a:stretch>
            <a:fillRect/>
          </a:stretch>
        </p:blipFill>
        <p:spPr bwMode="auto">
          <a:xfrm>
            <a:off x="214313" y="1714500"/>
            <a:ext cx="4175125" cy="3144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10"/>
                                        </p:tgtEl>
                                        <p:attrNameLst>
                                          <p:attrName>style.visibility</p:attrName>
                                        </p:attrNameLst>
                                      </p:cBhvr>
                                      <p:to>
                                        <p:strVal val="visible"/>
                                      </p:to>
                                    </p:set>
                                    <p:animEffect transition="in" filter="circle(in)">
                                      <p:cBhvr>
                                        <p:cTn id="7" dur="2000"/>
                                        <p:tgtEl>
                                          <p:spTgt spid="256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9381"/>
                                        </p:tgtEl>
                                        <p:attrNameLst>
                                          <p:attrName>style.visibility</p:attrName>
                                        </p:attrNameLst>
                                      </p:cBhvr>
                                      <p:to>
                                        <p:strVal val="visible"/>
                                      </p:to>
                                    </p:set>
                                    <p:anim calcmode="lin" valueType="num">
                                      <p:cBhvr additive="base">
                                        <p:cTn id="12" dur="500" fill="hold"/>
                                        <p:tgtEl>
                                          <p:spTgt spid="229381"/>
                                        </p:tgtEl>
                                        <p:attrNameLst>
                                          <p:attrName>ppt_x</p:attrName>
                                        </p:attrNameLst>
                                      </p:cBhvr>
                                      <p:tavLst>
                                        <p:tav tm="0">
                                          <p:val>
                                            <p:strVal val="#ppt_x"/>
                                          </p:val>
                                        </p:tav>
                                        <p:tav tm="100000">
                                          <p:val>
                                            <p:strVal val="#ppt_x"/>
                                          </p:val>
                                        </p:tav>
                                      </p:tavLst>
                                    </p:anim>
                                    <p:anim calcmode="lin" valueType="num">
                                      <p:cBhvr additive="base">
                                        <p:cTn id="13" dur="500" fill="hold"/>
                                        <p:tgtEl>
                                          <p:spTgt spid="22938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29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utoUpdateAnimBg="0"/>
      <p:bldP spid="22938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7" name="Slide Number Placeholder 5"/>
          <p:cNvSpPr>
            <a:spLocks noGrp="1"/>
          </p:cNvSpPr>
          <p:nvPr>
            <p:ph type="sldNum" sz="quarter" idx="12"/>
          </p:nvPr>
        </p:nvSpPr>
        <p:spPr/>
        <p:txBody>
          <a:bodyPr/>
          <a:lstStyle/>
          <a:p>
            <a:pPr>
              <a:defRPr/>
            </a:pPr>
            <a:fld id="{33AB23CF-63D2-4A26-993C-ABB691F9FDE2}" type="slidenum">
              <a:rPr lang="en-GB"/>
              <a:pPr>
                <a:defRPr/>
              </a:pPr>
              <a:t>29</a:t>
            </a:fld>
            <a:endParaRPr lang="en-GB"/>
          </a:p>
        </p:txBody>
      </p:sp>
      <p:sp>
        <p:nvSpPr>
          <p:cNvPr id="229379" name="Text Box 3"/>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US" sz="2800" b="1" dirty="0" smtClean="0">
                <a:solidFill>
                  <a:srgbClr val="00FF00"/>
                </a:solidFill>
                <a:effectLst>
                  <a:outerShdw blurRad="38100" dist="38100" dir="2700000" algn="tl">
                    <a:srgbClr val="000000"/>
                  </a:outerShdw>
                </a:effectLst>
              </a:rPr>
              <a:t>Left: The BIWF Coat of Arms Right: The Masonic Coat of Arms – Notice a similarity?</a:t>
            </a:r>
            <a:endParaRPr lang="en-GB" sz="2800" b="1" dirty="0">
              <a:solidFill>
                <a:srgbClr val="00FF00"/>
              </a:solidFill>
              <a:effectLst>
                <a:outerShdw blurRad="38100" dist="38100" dir="2700000" algn="tl">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700808"/>
            <a:ext cx="3139440" cy="363474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4457" y="1794265"/>
            <a:ext cx="4077486" cy="3507381"/>
          </a:xfrm>
          <a:prstGeom prst="rect">
            <a:avLst/>
          </a:prstGeom>
        </p:spPr>
      </p:pic>
    </p:spTree>
    <p:extLst>
      <p:ext uri="{BB962C8B-B14F-4D97-AF65-F5344CB8AC3E}">
        <p14:creationId xmlns:p14="http://schemas.microsoft.com/office/powerpoint/2010/main" val="313443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29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6686B5B-B35E-4935-BA61-5BDA94FE5112}" type="slidenum">
              <a:rPr lang="en-GB"/>
              <a:pPr>
                <a:defRPr/>
              </a:pPr>
              <a:t>3</a:t>
            </a:fld>
            <a:endParaRPr lang="en-GB"/>
          </a:p>
        </p:txBody>
      </p:sp>
      <p:sp>
        <p:nvSpPr>
          <p:cNvPr id="339970" name="Rectangle 2"/>
          <p:cNvSpPr>
            <a:spLocks noGrp="1" noChangeArrowheads="1"/>
          </p:cNvSpPr>
          <p:nvPr>
            <p:ph type="title"/>
          </p:nvPr>
        </p:nvSpPr>
        <p:spPr/>
        <p:txBody>
          <a:bodyPr/>
          <a:lstStyle/>
          <a:p>
            <a:pPr eaLnBrk="1" hangingPunct="1">
              <a:defRPr/>
            </a:pPr>
            <a:r>
              <a:rPr lang="en-GB" sz="4000" b="1" smtClean="0">
                <a:solidFill>
                  <a:srgbClr val="F70118"/>
                </a:solidFill>
              </a:rPr>
              <a:t>Countdown To Gog’s </a:t>
            </a:r>
            <a:r>
              <a:rPr lang="en-GB" sz="4000" b="1" smtClean="0">
                <a:solidFill>
                  <a:srgbClr val="FFFF00"/>
                </a:solidFill>
              </a:rPr>
              <a:t>Destruction</a:t>
            </a:r>
          </a:p>
        </p:txBody>
      </p:sp>
      <p:sp>
        <p:nvSpPr>
          <p:cNvPr id="339972" name="Text Box 4"/>
          <p:cNvSpPr txBox="1">
            <a:spLocks noChangeArrowheads="1"/>
          </p:cNvSpPr>
          <p:nvPr/>
        </p:nvSpPr>
        <p:spPr bwMode="auto">
          <a:xfrm>
            <a:off x="5004048" y="1379538"/>
            <a:ext cx="3960440" cy="5478423"/>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66FFFF"/>
                </a:solidFill>
                <a:effectLst>
                  <a:outerShdw blurRad="38100" dist="38100" dir="2700000" algn="tl">
                    <a:srgbClr val="000000"/>
                  </a:outerShdw>
                </a:effectLst>
              </a:rPr>
              <a:t>In order to better understand the machinations of Gog in the major upheavals of world wars 1 &amp; 2, </a:t>
            </a:r>
            <a:r>
              <a:rPr lang="en-GB" sz="2800" b="1" dirty="0">
                <a:solidFill>
                  <a:srgbClr val="FF9900"/>
                </a:solidFill>
                <a:effectLst>
                  <a:outerShdw blurRad="38100" dist="38100" dir="2700000" algn="tl">
                    <a:srgbClr val="000000"/>
                  </a:outerShdw>
                </a:effectLst>
              </a:rPr>
              <a:t>we need to study an important event and point in Yahweh’s great clock.</a:t>
            </a:r>
          </a:p>
          <a:p>
            <a:pPr algn="ctr">
              <a:spcBef>
                <a:spcPct val="50000"/>
              </a:spcBef>
              <a:defRPr/>
            </a:pPr>
            <a:r>
              <a:rPr lang="en-GB" sz="2800" b="1" dirty="0">
                <a:solidFill>
                  <a:srgbClr val="00FF00"/>
                </a:solidFill>
                <a:effectLst>
                  <a:outerShdw blurRad="38100" dist="38100" dir="2700000" algn="tl">
                    <a:srgbClr val="000000"/>
                  </a:outerShdw>
                </a:effectLst>
              </a:rPr>
              <a:t>The darkest hour is before the dawn of a new day!</a:t>
            </a:r>
          </a:p>
        </p:txBody>
      </p:sp>
      <p:pic>
        <p:nvPicPr>
          <p:cNvPr id="339974" name="Picture 6" descr="getimage"/>
          <p:cNvPicPr>
            <a:picLocks noGrp="1" noChangeAspect="1" noChangeArrowheads="1"/>
          </p:cNvPicPr>
          <p:nvPr>
            <p:ph idx="1"/>
          </p:nvPr>
        </p:nvPicPr>
        <p:blipFill>
          <a:blip r:embed="rId3" cstate="print"/>
          <a:srcRect/>
          <a:stretch>
            <a:fillRect/>
          </a:stretch>
        </p:blipFill>
        <p:spPr>
          <a:xfrm>
            <a:off x="395288" y="1628775"/>
            <a:ext cx="4133850" cy="2847975"/>
          </a:xfrm>
          <a:noFill/>
        </p:spPr>
      </p:pic>
      <p:sp>
        <p:nvSpPr>
          <p:cNvPr id="339976" name="Text Box 8"/>
          <p:cNvSpPr txBox="1">
            <a:spLocks noChangeArrowheads="1"/>
          </p:cNvSpPr>
          <p:nvPr/>
        </p:nvSpPr>
        <p:spPr bwMode="auto">
          <a:xfrm>
            <a:off x="0" y="4868863"/>
            <a:ext cx="4787900" cy="1739900"/>
          </a:xfrm>
          <a:prstGeom prst="rect">
            <a:avLst/>
          </a:prstGeom>
          <a:ln>
            <a:headEnd/>
            <a:tailEnd/>
          </a:ln>
        </p:spPr>
        <p:style>
          <a:lnRef idx="3">
            <a:schemeClr val="lt1"/>
          </a:lnRef>
          <a:fillRef idx="1">
            <a:schemeClr val="dk1"/>
          </a:fillRef>
          <a:effectRef idx="1">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Israelis celebrating independence from Great Britain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9974"/>
                                        </p:tgtEl>
                                        <p:attrNameLst>
                                          <p:attrName>style.visibility</p:attrName>
                                        </p:attrNameLst>
                                      </p:cBhvr>
                                      <p:to>
                                        <p:strVal val="visible"/>
                                      </p:to>
                                    </p:set>
                                    <p:animEffect transition="in" filter="circle(in)">
                                      <p:cBhvr>
                                        <p:cTn id="7" dur="2000"/>
                                        <p:tgtEl>
                                          <p:spTgt spid="3399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9976"/>
                                        </p:tgtEl>
                                        <p:attrNameLst>
                                          <p:attrName>style.visibility</p:attrName>
                                        </p:attrNameLst>
                                      </p:cBhvr>
                                      <p:to>
                                        <p:strVal val="visible"/>
                                      </p:to>
                                    </p:set>
                                    <p:anim calcmode="lin" valueType="num">
                                      <p:cBhvr additive="base">
                                        <p:cTn id="12" dur="500" fill="hold"/>
                                        <p:tgtEl>
                                          <p:spTgt spid="339976"/>
                                        </p:tgtEl>
                                        <p:attrNameLst>
                                          <p:attrName>ppt_x</p:attrName>
                                        </p:attrNameLst>
                                      </p:cBhvr>
                                      <p:tavLst>
                                        <p:tav tm="0">
                                          <p:val>
                                            <p:strVal val="#ppt_x"/>
                                          </p:val>
                                        </p:tav>
                                        <p:tav tm="100000">
                                          <p:val>
                                            <p:strVal val="#ppt_x"/>
                                          </p:val>
                                        </p:tav>
                                      </p:tavLst>
                                    </p:anim>
                                    <p:anim calcmode="lin" valueType="num">
                                      <p:cBhvr additive="base">
                                        <p:cTn id="13" dur="500" fill="hold"/>
                                        <p:tgtEl>
                                          <p:spTgt spid="33997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39972"/>
                                        </p:tgtEl>
                                        <p:attrNameLst>
                                          <p:attrName>style.visibility</p:attrName>
                                        </p:attrNameLst>
                                      </p:cBhvr>
                                      <p:to>
                                        <p:strVal val="visible"/>
                                      </p:to>
                                    </p:set>
                                    <p:anim calcmode="discrete" valueType="clr">
                                      <p:cBhvr override="childStyle">
                                        <p:cTn id="18" dur="80"/>
                                        <p:tgtEl>
                                          <p:spTgt spid="33997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39972"/>
                                        </p:tgtEl>
                                        <p:attrNameLst>
                                          <p:attrName>fillcolor</p:attrName>
                                        </p:attrNameLst>
                                      </p:cBhvr>
                                      <p:tavLst>
                                        <p:tav tm="0">
                                          <p:val>
                                            <p:clrVal>
                                              <a:schemeClr val="accent2"/>
                                            </p:clrVal>
                                          </p:val>
                                        </p:tav>
                                        <p:tav tm="50000">
                                          <p:val>
                                            <p:clrVal>
                                              <a:schemeClr val="hlink"/>
                                            </p:clrVal>
                                          </p:val>
                                        </p:tav>
                                      </p:tavLst>
                                    </p:anim>
                                    <p:set>
                                      <p:cBhvr>
                                        <p:cTn id="20" dur="80"/>
                                        <p:tgtEl>
                                          <p:spTgt spid="3399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animBg="1"/>
      <p:bldP spid="3399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7" name="Slide Number Placeholder 5"/>
          <p:cNvSpPr>
            <a:spLocks noGrp="1"/>
          </p:cNvSpPr>
          <p:nvPr>
            <p:ph type="sldNum" sz="quarter" idx="12"/>
          </p:nvPr>
        </p:nvSpPr>
        <p:spPr/>
        <p:txBody>
          <a:bodyPr/>
          <a:lstStyle/>
          <a:p>
            <a:pPr>
              <a:defRPr/>
            </a:pPr>
            <a:fld id="{33AB23CF-63D2-4A26-993C-ABB691F9FDE2}" type="slidenum">
              <a:rPr lang="en-GB"/>
              <a:pPr>
                <a:defRPr/>
              </a:pPr>
              <a:t>30</a:t>
            </a:fld>
            <a:endParaRPr lang="en-GB"/>
          </a:p>
        </p:txBody>
      </p:sp>
      <p:sp>
        <p:nvSpPr>
          <p:cNvPr id="229379" name="Text Box 3"/>
          <p:cNvSpPr txBox="1">
            <a:spLocks noChangeArrowheads="1"/>
          </p:cNvSpPr>
          <p:nvPr/>
        </p:nvSpPr>
        <p:spPr bwMode="auto">
          <a:xfrm>
            <a:off x="5004048" y="2636912"/>
            <a:ext cx="3826768" cy="2677656"/>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US" sz="2800" b="1" dirty="0" smtClean="0">
                <a:solidFill>
                  <a:srgbClr val="00FF00"/>
                </a:solidFill>
                <a:effectLst>
                  <a:outerShdw blurRad="38100" dist="38100" dir="2700000" algn="tl">
                    <a:srgbClr val="000000"/>
                  </a:outerShdw>
                </a:effectLst>
              </a:rPr>
              <a:t>Left: Notice the checker board indicating city of London Control – 3 x 6 squares = 666 under each angel. </a:t>
            </a:r>
            <a:endParaRPr lang="en-GB" sz="2800" b="1" dirty="0">
              <a:solidFill>
                <a:srgbClr val="00FF00"/>
              </a:solidFill>
              <a:effectLst>
                <a:outerShdw blurRad="38100" dist="38100" dir="2700000" algn="tl">
                  <a:srgbClr val="000000"/>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248" y="1400200"/>
            <a:ext cx="4661700" cy="5397162"/>
          </a:xfrm>
          <a:prstGeom prst="rect">
            <a:avLst/>
          </a:prstGeom>
        </p:spPr>
      </p:pic>
      <p:sp>
        <p:nvSpPr>
          <p:cNvPr id="4" name="Right Arrow 3"/>
          <p:cNvSpPr/>
          <p:nvPr/>
        </p:nvSpPr>
        <p:spPr>
          <a:xfrm rot="1322435">
            <a:off x="511901" y="3843155"/>
            <a:ext cx="1378496" cy="1656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601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29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C0AD906-CBE3-418A-9454-58BC1C722107}" type="slidenum">
              <a:rPr lang="en-GB"/>
              <a:pPr>
                <a:defRPr/>
              </a:pPr>
              <a:t>31</a:t>
            </a:fld>
            <a:endParaRPr lang="en-GB"/>
          </a:p>
        </p:txBody>
      </p:sp>
      <p:sp>
        <p:nvSpPr>
          <p:cNvPr id="219138" name="Rectangle 2"/>
          <p:cNvSpPr>
            <a:spLocks noGrp="1" noChangeArrowheads="1"/>
          </p:cNvSpPr>
          <p:nvPr>
            <p:ph type="title"/>
          </p:nvPr>
        </p:nvSpPr>
        <p:spPr/>
        <p:txBody>
          <a:bodyPr/>
          <a:lstStyle/>
          <a:p>
            <a:pPr eaLnBrk="1" hangingPunct="1">
              <a:defRPr/>
            </a:pPr>
            <a:r>
              <a:rPr lang="en-GB" sz="4000" b="1" dirty="0" smtClean="0">
                <a:solidFill>
                  <a:srgbClr val="F70118"/>
                </a:solidFill>
              </a:rPr>
              <a:t>Gog </a:t>
            </a:r>
            <a:r>
              <a:rPr lang="en-GB" sz="4000" b="1" dirty="0" smtClean="0">
                <a:solidFill>
                  <a:srgbClr val="FFFF00"/>
                </a:solidFill>
              </a:rPr>
              <a:t>– Preconditions Christians</a:t>
            </a:r>
            <a:r>
              <a:rPr lang="en-GB" sz="4000" b="1" dirty="0" smtClean="0">
                <a:solidFill>
                  <a:srgbClr val="F70118"/>
                </a:solidFill>
              </a:rPr>
              <a:t/>
            </a:r>
            <a:br>
              <a:rPr lang="en-GB" sz="4000" b="1" dirty="0" smtClean="0">
                <a:solidFill>
                  <a:srgbClr val="F70118"/>
                </a:solidFill>
              </a:rPr>
            </a:br>
            <a:r>
              <a:rPr lang="en-GB" sz="4000" b="1" dirty="0" smtClean="0">
                <a:solidFill>
                  <a:srgbClr val="F70118"/>
                </a:solidFill>
              </a:rPr>
              <a:t>To Accept The Zionist State</a:t>
            </a:r>
          </a:p>
        </p:txBody>
      </p:sp>
      <p:sp>
        <p:nvSpPr>
          <p:cNvPr id="219140" name="Text Box 4"/>
          <p:cNvSpPr txBox="1">
            <a:spLocks noChangeArrowheads="1"/>
          </p:cNvSpPr>
          <p:nvPr/>
        </p:nvSpPr>
        <p:spPr bwMode="auto">
          <a:xfrm>
            <a:off x="4356100" y="1484313"/>
            <a:ext cx="4787900" cy="4832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Up to the 60’s &amp; 70’s there were hundreds of groups meeting under the BIWF banner,</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but then this collapsed to a point when groups can now be counted on one hand. </a:t>
            </a:r>
            <a:r>
              <a:rPr lang="en-GB" sz="2800" b="1" dirty="0">
                <a:solidFill>
                  <a:srgbClr val="FF00FF"/>
                </a:solidFill>
                <a:effectLst>
                  <a:outerShdw blurRad="38100" dist="38100" dir="2700000" algn="tl">
                    <a:srgbClr val="000000"/>
                  </a:outerShdw>
                </a:effectLst>
              </a:rPr>
              <a:t>The decline was marked by the removal of its flagship magazine –</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 National Message</a:t>
            </a:r>
            <a:r>
              <a:rPr lang="en-GB" sz="2800" b="1" dirty="0" smtClean="0">
                <a:solidFill>
                  <a:srgbClr val="FFFF00"/>
                </a:solidFill>
                <a:effectLst>
                  <a:outerShdw blurRad="38100" dist="38100" dir="2700000" algn="tl">
                    <a:srgbClr val="000000"/>
                  </a:outerShdw>
                </a:effectLst>
              </a:rPr>
              <a:t>”….</a:t>
            </a:r>
            <a:endParaRPr lang="en-GB" sz="2800" b="1" dirty="0">
              <a:solidFill>
                <a:srgbClr val="FF9900"/>
              </a:solidFill>
              <a:effectLst>
                <a:outerShdw blurRad="38100" dist="38100" dir="2700000" algn="tl">
                  <a:srgbClr val="000000"/>
                </a:outerShdw>
              </a:effectLst>
            </a:endParaRPr>
          </a:p>
        </p:txBody>
      </p:sp>
      <p:pic>
        <p:nvPicPr>
          <p:cNvPr id="26629" name="Picture 5" descr="mso8D78F"/>
          <p:cNvPicPr>
            <a:picLocks noGrp="1" noChangeAspect="1" noChangeArrowheads="1"/>
          </p:cNvPicPr>
          <p:nvPr>
            <p:ph idx="1"/>
          </p:nvPr>
        </p:nvPicPr>
        <p:blipFill>
          <a:blip r:embed="rId2" cstate="print">
            <a:lum bright="-12000" contrast="18000"/>
          </a:blip>
          <a:srcRect t="3069" r="4521" b="6393"/>
          <a:stretch>
            <a:fillRect/>
          </a:stretch>
        </p:blipFill>
        <p:spPr>
          <a:xfrm>
            <a:off x="428625" y="1500188"/>
            <a:ext cx="3513138" cy="49688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circle(in)">
                                      <p:cBhvr>
                                        <p:cTn id="7" dur="20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9140"/>
                                        </p:tgtEl>
                                        <p:attrNameLst>
                                          <p:attrName>style.visibility</p:attrName>
                                        </p:attrNameLst>
                                      </p:cBhvr>
                                      <p:to>
                                        <p:strVal val="visible"/>
                                      </p:to>
                                    </p:set>
                                    <p:anim calcmode="discrete" valueType="clr">
                                      <p:cBhvr override="childStyle">
                                        <p:cTn id="12" dur="80"/>
                                        <p:tgtEl>
                                          <p:spTgt spid="2191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9140"/>
                                        </p:tgtEl>
                                        <p:attrNameLst>
                                          <p:attrName>fillcolor</p:attrName>
                                        </p:attrNameLst>
                                      </p:cBhvr>
                                      <p:tavLst>
                                        <p:tav tm="0">
                                          <p:val>
                                            <p:clrVal>
                                              <a:schemeClr val="accent2"/>
                                            </p:clrVal>
                                          </p:val>
                                        </p:tav>
                                        <p:tav tm="50000">
                                          <p:val>
                                            <p:clrVal>
                                              <a:schemeClr val="hlink"/>
                                            </p:clrVal>
                                          </p:val>
                                        </p:tav>
                                      </p:tavLst>
                                    </p:anim>
                                    <p:set>
                                      <p:cBhvr>
                                        <p:cTn id="14" dur="80"/>
                                        <p:tgtEl>
                                          <p:spTgt spid="2191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 </a:t>
            </a:r>
            <a:r>
              <a:rPr lang="en-GB" b="1" dirty="0" smtClean="0">
                <a:solidFill>
                  <a:srgbClr val="FFFF00"/>
                </a:solidFill>
              </a:rPr>
              <a:t>– Preconditions Christians</a:t>
            </a:r>
            <a:r>
              <a:rPr lang="en-GB" b="1" dirty="0" smtClean="0">
                <a:solidFill>
                  <a:srgbClr val="F70118"/>
                </a:solidFill>
              </a:rPr>
              <a:t/>
            </a:r>
            <a:br>
              <a:rPr lang="en-GB" b="1" dirty="0" smtClean="0">
                <a:solidFill>
                  <a:srgbClr val="F70118"/>
                </a:solidFill>
              </a:rPr>
            </a:br>
            <a:r>
              <a:rPr lang="en-GB" b="1" dirty="0" smtClean="0">
                <a:solidFill>
                  <a:srgbClr val="F70118"/>
                </a:solidFill>
              </a:rPr>
              <a:t>To Accept The Zionist State</a:t>
            </a:r>
            <a:endParaRPr lang="en-GB" dirty="0"/>
          </a:p>
        </p:txBody>
      </p:sp>
      <p:sp>
        <p:nvSpPr>
          <p:cNvPr id="4" name="Slide Number Placeholder 3"/>
          <p:cNvSpPr>
            <a:spLocks noGrp="1"/>
          </p:cNvSpPr>
          <p:nvPr>
            <p:ph type="sldNum" sz="quarter" idx="12"/>
          </p:nvPr>
        </p:nvSpPr>
        <p:spPr/>
        <p:txBody>
          <a:bodyPr/>
          <a:lstStyle/>
          <a:p>
            <a:pPr>
              <a:defRPr/>
            </a:pPr>
            <a:fld id="{D2E1A152-8AB5-4705-87E3-7CFEFF4BBA48}" type="slidenum">
              <a:rPr lang="en-GB" smtClean="0"/>
              <a:pPr>
                <a:defRPr/>
              </a:pPr>
              <a:t>32</a:t>
            </a:fld>
            <a:endParaRPr lang="en-GB"/>
          </a:p>
        </p:txBody>
      </p:sp>
      <p:pic>
        <p:nvPicPr>
          <p:cNvPr id="175106" name="Picture 2" descr="See full size image"/>
          <p:cNvPicPr>
            <a:picLocks noChangeAspect="1" noChangeArrowheads="1"/>
          </p:cNvPicPr>
          <p:nvPr/>
        </p:nvPicPr>
        <p:blipFill>
          <a:blip r:embed="rId2" cstate="print"/>
          <a:srcRect/>
          <a:stretch>
            <a:fillRect/>
          </a:stretch>
        </p:blipFill>
        <p:spPr bwMode="auto">
          <a:xfrm>
            <a:off x="785813" y="1714500"/>
            <a:ext cx="3286125" cy="4740275"/>
          </a:xfrm>
          <a:prstGeom prst="rect">
            <a:avLst/>
          </a:prstGeom>
          <a:noFill/>
          <a:ln w="9525">
            <a:noFill/>
            <a:miter lim="800000"/>
            <a:headEnd/>
            <a:tailEnd/>
          </a:ln>
        </p:spPr>
      </p:pic>
      <p:sp>
        <p:nvSpPr>
          <p:cNvPr id="7" name="TextBox 6"/>
          <p:cNvSpPr txBox="1"/>
          <p:nvPr/>
        </p:nvSpPr>
        <p:spPr>
          <a:xfrm>
            <a:off x="4643438" y="1503363"/>
            <a:ext cx="4071937" cy="507841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00FFCC"/>
                </a:solidFill>
                <a:effectLst>
                  <a:outerShdw blurRad="38100" dist="38100" dir="2700000" algn="tl">
                    <a:srgbClr val="000000"/>
                  </a:outerShdw>
                </a:effectLst>
              </a:rPr>
              <a:t>… by the BIWF politically correct brigade as being too nationalistic and a concern that they might be associated with the National Front!!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circle(in)">
                                      <p:cBhvr>
                                        <p:cTn id="7" dur="2000"/>
                                        <p:tgtEl>
                                          <p:spTgt spid="1751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eaLnBrk="1" hangingPunct="1">
              <a:defRPr/>
            </a:pPr>
            <a:r>
              <a:rPr lang="en-GB" sz="4000" b="1" dirty="0" smtClean="0">
                <a:solidFill>
                  <a:srgbClr val="F70118"/>
                </a:solidFill>
              </a:rPr>
              <a:t>Gog </a:t>
            </a:r>
            <a:r>
              <a:rPr lang="en-GB" sz="4000" b="1" dirty="0" smtClean="0">
                <a:solidFill>
                  <a:srgbClr val="FFFF00"/>
                </a:solidFill>
              </a:rPr>
              <a:t>– Preconditions Christians</a:t>
            </a:r>
            <a:r>
              <a:rPr lang="en-GB" sz="4000" b="1" dirty="0" smtClean="0">
                <a:solidFill>
                  <a:srgbClr val="F70118"/>
                </a:solidFill>
              </a:rPr>
              <a:t/>
            </a:r>
            <a:br>
              <a:rPr lang="en-GB" sz="4000" b="1" dirty="0" smtClean="0">
                <a:solidFill>
                  <a:srgbClr val="F70118"/>
                </a:solidFill>
              </a:rPr>
            </a:br>
            <a:r>
              <a:rPr lang="en-GB" sz="4000" b="1" dirty="0" smtClean="0">
                <a:solidFill>
                  <a:srgbClr val="F70118"/>
                </a:solidFill>
              </a:rPr>
              <a:t>To Accept The Zionist State</a:t>
            </a:r>
          </a:p>
        </p:txBody>
      </p:sp>
      <p:sp>
        <p:nvSpPr>
          <p:cNvPr id="7" name="Slide Number Placeholder 5"/>
          <p:cNvSpPr>
            <a:spLocks noGrp="1"/>
          </p:cNvSpPr>
          <p:nvPr>
            <p:ph type="sldNum" sz="quarter" idx="12"/>
          </p:nvPr>
        </p:nvSpPr>
        <p:spPr/>
        <p:txBody>
          <a:bodyPr/>
          <a:lstStyle/>
          <a:p>
            <a:pPr>
              <a:defRPr/>
            </a:pPr>
            <a:fld id="{B3BA8C0A-039B-45A1-83FC-8DCB61D60FBC}" type="slidenum">
              <a:rPr lang="en-GB"/>
              <a:pPr>
                <a:defRPr/>
              </a:pPr>
              <a:t>33</a:t>
            </a:fld>
            <a:endParaRPr lang="en-GB"/>
          </a:p>
        </p:txBody>
      </p:sp>
      <p:sp>
        <p:nvSpPr>
          <p:cNvPr id="417796" name="Text Box 4"/>
          <p:cNvSpPr txBox="1">
            <a:spLocks noChangeArrowheads="1"/>
          </p:cNvSpPr>
          <p:nvPr/>
        </p:nvSpPr>
        <p:spPr bwMode="auto">
          <a:xfrm>
            <a:off x="4067175" y="1785938"/>
            <a:ext cx="5076825" cy="181610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Interestingly the amalgamation of the various British identity groups took place in </a:t>
            </a:r>
            <a:r>
              <a:rPr lang="en-GB" sz="2800" b="1" dirty="0">
                <a:solidFill>
                  <a:srgbClr val="F70118"/>
                </a:solidFill>
                <a:effectLst>
                  <a:outerShdw blurRad="38100" dist="38100" dir="2700000" algn="tl">
                    <a:srgbClr val="000000"/>
                  </a:outerShdw>
                </a:effectLst>
              </a:rPr>
              <a:t>1919,</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 good</a:t>
            </a:r>
            <a:endParaRPr lang="en-GB" sz="2800" dirty="0">
              <a:solidFill>
                <a:srgbClr val="FFC000"/>
              </a:solidFill>
            </a:endParaRPr>
          </a:p>
        </p:txBody>
      </p:sp>
      <p:pic>
        <p:nvPicPr>
          <p:cNvPr id="27656" name="Picture 8" descr="The Covenant Nations Magazine"/>
          <p:cNvPicPr>
            <a:picLocks noChangeAspect="1" noChangeArrowheads="1"/>
          </p:cNvPicPr>
          <p:nvPr/>
        </p:nvPicPr>
        <p:blipFill>
          <a:blip r:embed="rId3" cstate="print"/>
          <a:srcRect/>
          <a:stretch>
            <a:fillRect/>
          </a:stretch>
        </p:blipFill>
        <p:spPr bwMode="auto">
          <a:xfrm>
            <a:off x="604838" y="2033612"/>
            <a:ext cx="2857500" cy="111442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pic>
      <p:sp>
        <p:nvSpPr>
          <p:cNvPr id="9" name="TextBox 8"/>
          <p:cNvSpPr txBox="1"/>
          <p:nvPr/>
        </p:nvSpPr>
        <p:spPr>
          <a:xfrm>
            <a:off x="0" y="3571875"/>
            <a:ext cx="9144000" cy="317023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C000"/>
                </a:solidFill>
                <a:effectLst>
                  <a:outerShdw blurRad="38100" dist="38100" dir="2700000" algn="tl">
                    <a:srgbClr val="000000"/>
                  </a:outerShdw>
                </a:effectLst>
              </a:rPr>
              <a:t>Illuminati number containing </a:t>
            </a:r>
            <a:r>
              <a:rPr lang="en-GB" sz="2800" b="1" dirty="0">
                <a:solidFill>
                  <a:srgbClr val="F70118"/>
                </a:solidFill>
                <a:effectLst>
                  <a:outerShdw blurRad="38100" dist="38100" dir="2700000" algn="tl">
                    <a:srgbClr val="000000"/>
                  </a:outerShdw>
                </a:effectLst>
              </a:rPr>
              <a:t>11 &amp; 99 (911?)</a:t>
            </a:r>
            <a:r>
              <a:rPr lang="en-GB" sz="2800" b="1" dirty="0">
                <a:solidFill>
                  <a:srgbClr val="00FFCC"/>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but the digits also add up to</a:t>
            </a:r>
            <a:r>
              <a:rPr lang="en-GB" sz="2800" b="1" dirty="0">
                <a:solidFill>
                  <a:srgbClr val="FFFF00"/>
                </a:solidFill>
                <a:effectLst>
                  <a:outerShdw blurRad="38100" dist="38100" dir="2700000" algn="tl">
                    <a:srgbClr val="000000"/>
                  </a:outerShdw>
                </a:effectLst>
              </a:rPr>
              <a:t> 20 </a:t>
            </a:r>
            <a:r>
              <a:rPr lang="en-GB" sz="2800" b="1" dirty="0">
                <a:solidFill>
                  <a:srgbClr val="FF00FF"/>
                </a:solidFill>
                <a:effectLst>
                  <a:outerShdw blurRad="38100" dist="38100" dir="2700000" algn="tl">
                    <a:srgbClr val="000000"/>
                  </a:outerShdw>
                </a:effectLst>
              </a:rPr>
              <a:t>indicating a conflict between good and evil.</a:t>
            </a:r>
          </a:p>
          <a:p>
            <a:pPr>
              <a:spcBef>
                <a:spcPct val="50000"/>
              </a:spcBef>
              <a:defRPr/>
            </a:pPr>
            <a:r>
              <a:rPr lang="en-GB" sz="2800" b="1" dirty="0">
                <a:solidFill>
                  <a:srgbClr val="FFFF00"/>
                </a:solidFill>
                <a:effectLst>
                  <a:outerShdw blurRad="38100" dist="38100" dir="2700000" algn="tl">
                    <a:srgbClr val="000000"/>
                  </a:outerShdw>
                </a:effectLst>
              </a:rPr>
              <a:t>The National Message, </a:t>
            </a:r>
            <a:r>
              <a:rPr lang="en-GB" sz="2800" b="1" dirty="0">
                <a:solidFill>
                  <a:srgbClr val="00FF00"/>
                </a:solidFill>
                <a:effectLst>
                  <a:outerShdw blurRad="38100" dist="38100" dir="2700000" algn="tl">
                    <a:srgbClr val="000000"/>
                  </a:outerShdw>
                </a:effectLst>
              </a:rPr>
              <a:t>the official periodical of the group was started in 1922 and published weekly and latterly monthly until</a:t>
            </a:r>
            <a:r>
              <a:rPr lang="en-GB" sz="2800" dirty="0">
                <a:solidFill>
                  <a:srgbClr val="00FF00"/>
                </a:solidFill>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ircle(in)">
                                      <p:cBhvr>
                                        <p:cTn id="7" dur="2000"/>
                                        <p:tgtEl>
                                          <p:spTgt spid="276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4177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9"/>
                                        </p:tgtEl>
                                        <p:attrNameLst>
                                          <p:attrName>style.visibility</p:attrName>
                                        </p:attrNameLst>
                                      </p:cBhvr>
                                      <p:to>
                                        <p:strVal val="visible"/>
                                      </p:to>
                                    </p:set>
                                    <p:anim calcmode="discrete" valueType="clr">
                                      <p:cBhvr override="childStyle">
                                        <p:cTn id="1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9"/>
                                        </p:tgtEl>
                                        <p:attrNameLst>
                                          <p:attrName>fillcolor</p:attrName>
                                        </p:attrNameLst>
                                      </p:cBhvr>
                                      <p:tavLst>
                                        <p:tav tm="0">
                                          <p:val>
                                            <p:clrVal>
                                              <a:schemeClr val="accent2"/>
                                            </p:clrVal>
                                          </p:val>
                                        </p:tav>
                                        <p:tav tm="50000">
                                          <p:val>
                                            <p:clrVal>
                                              <a:schemeClr val="hlink"/>
                                            </p:clrVal>
                                          </p:val>
                                        </p:tav>
                                      </p:tavLst>
                                    </p:anim>
                                    <p:set>
                                      <p:cBhvr>
                                        <p:cTn id="18"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6" grpId="0" autoUpdateAnimBg="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 </a:t>
            </a:r>
            <a:r>
              <a:rPr lang="en-GB" b="1" dirty="0" smtClean="0">
                <a:solidFill>
                  <a:srgbClr val="FFFF00"/>
                </a:solidFill>
              </a:rPr>
              <a:t>– Preconditions Christians</a:t>
            </a:r>
            <a:r>
              <a:rPr lang="en-GB" b="1" dirty="0" smtClean="0">
                <a:solidFill>
                  <a:srgbClr val="F70118"/>
                </a:solidFill>
              </a:rPr>
              <a:t/>
            </a:r>
            <a:br>
              <a:rPr lang="en-GB" b="1" dirty="0" smtClean="0">
                <a:solidFill>
                  <a:srgbClr val="F70118"/>
                </a:solidFill>
              </a:rPr>
            </a:br>
            <a:r>
              <a:rPr lang="en-GB" b="1" dirty="0" smtClean="0">
                <a:solidFill>
                  <a:srgbClr val="F70118"/>
                </a:solidFill>
              </a:rPr>
              <a:t>To Accept The Zionist State</a:t>
            </a:r>
            <a:endParaRPr lang="en-GB" dirty="0"/>
          </a:p>
        </p:txBody>
      </p:sp>
      <p:sp>
        <p:nvSpPr>
          <p:cNvPr id="4" name="Slide Number Placeholder 3"/>
          <p:cNvSpPr>
            <a:spLocks noGrp="1"/>
          </p:cNvSpPr>
          <p:nvPr>
            <p:ph type="sldNum" sz="quarter" idx="12"/>
          </p:nvPr>
        </p:nvSpPr>
        <p:spPr/>
        <p:txBody>
          <a:bodyPr/>
          <a:lstStyle/>
          <a:p>
            <a:pPr>
              <a:defRPr/>
            </a:pPr>
            <a:fld id="{B1DE1D3C-A64B-43A9-8DDA-015F7AF11A48}" type="slidenum">
              <a:rPr lang="en-GB" smtClean="0"/>
              <a:pPr>
                <a:defRPr/>
              </a:pPr>
              <a:t>34</a:t>
            </a:fld>
            <a:endParaRPr lang="en-GB"/>
          </a:p>
        </p:txBody>
      </p:sp>
      <p:sp>
        <p:nvSpPr>
          <p:cNvPr id="6" name="TextBox 5"/>
          <p:cNvSpPr txBox="1"/>
          <p:nvPr/>
        </p:nvSpPr>
        <p:spPr>
          <a:xfrm>
            <a:off x="4267200" y="2060848"/>
            <a:ext cx="4572000" cy="397031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CC"/>
                </a:solidFill>
                <a:effectLst>
                  <a:outerShdw blurRad="38100" dist="38100" dir="2700000" algn="tl">
                    <a:srgbClr val="000000"/>
                  </a:outerShdw>
                </a:effectLst>
              </a:rPr>
              <a:t>The National Message finally ceased in </a:t>
            </a:r>
            <a:r>
              <a:rPr lang="en-GB" sz="2800" b="1" dirty="0">
                <a:solidFill>
                  <a:srgbClr val="FF0000"/>
                </a:solidFill>
                <a:effectLst>
                  <a:outerShdw blurRad="38100" dist="38100" dir="2700000" algn="tl">
                    <a:srgbClr val="000000"/>
                  </a:outerShdw>
                </a:effectLst>
              </a:rPr>
              <a:t>1987 </a:t>
            </a:r>
            <a:r>
              <a:rPr lang="en-GB" sz="2800" b="1" dirty="0">
                <a:solidFill>
                  <a:srgbClr val="00FFCC"/>
                </a:solidFill>
                <a:effectLst>
                  <a:outerShdw blurRad="38100" dist="38100" dir="2700000" algn="tl">
                    <a:srgbClr val="000000"/>
                  </a:outerShdw>
                </a:effectLst>
              </a:rPr>
              <a:t>after</a:t>
            </a:r>
            <a:r>
              <a:rPr lang="en-GB" sz="2800" b="1" dirty="0">
                <a:solidFill>
                  <a:srgbClr val="FF99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65 </a:t>
            </a:r>
            <a:r>
              <a:rPr lang="en-GB" sz="2800" b="1" dirty="0">
                <a:solidFill>
                  <a:srgbClr val="00FFCC"/>
                </a:solidFill>
                <a:effectLst>
                  <a:outerShdw blurRad="38100" dist="38100" dir="2700000" algn="tl">
                    <a:srgbClr val="000000"/>
                  </a:outerShdw>
                </a:effectLst>
              </a:rPr>
              <a:t>years</a:t>
            </a:r>
            <a:r>
              <a:rPr lang="en-GB" sz="2800" b="1" dirty="0">
                <a:solidFill>
                  <a:srgbClr val="FF99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(6+5=11)</a:t>
            </a:r>
            <a:r>
              <a:rPr lang="en-GB" sz="2800" b="1" dirty="0">
                <a:solidFill>
                  <a:srgbClr val="FF9900"/>
                </a:solidFill>
                <a:effectLst>
                  <a:outerShdw blurRad="38100" dist="38100" dir="2700000" algn="tl">
                    <a:srgbClr val="000000"/>
                  </a:outerShdw>
                </a:effectLst>
              </a:rPr>
              <a:t> </a:t>
            </a:r>
            <a:r>
              <a:rPr lang="en-GB" sz="2800" b="1" dirty="0">
                <a:solidFill>
                  <a:srgbClr val="00FFCC"/>
                </a:solidFill>
                <a:effectLst>
                  <a:outerShdw blurRad="38100" dist="38100" dir="2700000" algn="tl">
                    <a:srgbClr val="000000"/>
                  </a:outerShdw>
                </a:effectLst>
              </a:rPr>
              <a:t>another good Illuminati number </a:t>
            </a:r>
            <a:r>
              <a:rPr lang="en-GB" sz="2800" b="1" dirty="0">
                <a:solidFill>
                  <a:srgbClr val="FFFF00"/>
                </a:solidFill>
                <a:effectLst>
                  <a:outerShdw blurRad="38100" dist="38100" dir="2700000" algn="tl">
                    <a:srgbClr val="000000"/>
                  </a:outerShdw>
                </a:effectLst>
              </a:rPr>
              <a:t>and was incorporated into the </a:t>
            </a:r>
            <a:r>
              <a:rPr lang="en-GB" sz="2800" b="1" dirty="0">
                <a:solidFill>
                  <a:srgbClr val="FF00FF"/>
                </a:solidFill>
                <a:effectLst>
                  <a:outerShdw blurRad="38100" dist="38100" dir="2700000" algn="tl">
                    <a:srgbClr val="000000"/>
                  </a:outerShdw>
                </a:effectLst>
              </a:rPr>
              <a:t>Wake Up </a:t>
            </a:r>
            <a:r>
              <a:rPr lang="en-GB" sz="2800" b="1" dirty="0">
                <a:solidFill>
                  <a:srgbClr val="FFFF00"/>
                </a:solidFill>
                <a:effectLst>
                  <a:outerShdw blurRad="38100" dist="38100" dir="2700000" algn="tl">
                    <a:srgbClr val="000000"/>
                  </a:outerShdw>
                </a:effectLst>
              </a:rPr>
              <a:t>magazine and now only published quarterly</a:t>
            </a:r>
            <a:r>
              <a:rPr lang="en-GB" sz="2800" b="1" dirty="0" smtClean="0">
                <a:solidFill>
                  <a:srgbClr val="FFFF00"/>
                </a:solidFill>
                <a:effectLst>
                  <a:outerShdw blurRad="38100" dist="38100" dir="2700000" algn="tl">
                    <a:srgbClr val="000000"/>
                  </a:outerShdw>
                </a:effectLst>
              </a:rPr>
              <a:t>.</a:t>
            </a:r>
            <a:endParaRPr lang="en-GB" dirty="0"/>
          </a:p>
        </p:txBody>
      </p:sp>
      <p:pic>
        <p:nvPicPr>
          <p:cNvPr id="176130" name="Picture 2" descr="http://www.1335.com/images/natleft.gif"/>
          <p:cNvPicPr>
            <a:picLocks noChangeAspect="1" noChangeArrowheads="1"/>
          </p:cNvPicPr>
          <p:nvPr/>
        </p:nvPicPr>
        <p:blipFill>
          <a:blip r:embed="rId3" cstate="print"/>
          <a:srcRect/>
          <a:stretch>
            <a:fillRect/>
          </a:stretch>
        </p:blipFill>
        <p:spPr bwMode="auto">
          <a:xfrm>
            <a:off x="214313" y="2786063"/>
            <a:ext cx="3806825" cy="214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circle(in)">
                                      <p:cBhvr>
                                        <p:cTn id="7" dur="2000"/>
                                        <p:tgtEl>
                                          <p:spTgt spid="1761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CF9BE28-DEDB-4FEE-BC10-9A183DDA3483}" type="slidenum">
              <a:rPr lang="en-GB"/>
              <a:pPr>
                <a:defRPr/>
              </a:pPr>
              <a:t>35</a:t>
            </a:fld>
            <a:endParaRPr lang="en-GB"/>
          </a:p>
        </p:txBody>
      </p:sp>
      <p:sp>
        <p:nvSpPr>
          <p:cNvPr id="429058"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429059" name="Text Box 3"/>
          <p:cNvSpPr txBox="1">
            <a:spLocks noChangeArrowheads="1"/>
          </p:cNvSpPr>
          <p:nvPr/>
        </p:nvSpPr>
        <p:spPr bwMode="auto">
          <a:xfrm>
            <a:off x="3995936" y="1794257"/>
            <a:ext cx="4825305" cy="3970318"/>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chemeClr val="hlink"/>
                </a:solidFill>
                <a:effectLst>
                  <a:outerShdw blurRad="38100" dist="38100" dir="2700000" algn="tl">
                    <a:srgbClr val="000000"/>
                  </a:outerShdw>
                </a:effectLst>
              </a:rPr>
              <a:t>Dr. Wesley Swift stated in his Bible study on 29</a:t>
            </a:r>
            <a:r>
              <a:rPr lang="en-GB" sz="2800" b="1" baseline="30000" dirty="0">
                <a:solidFill>
                  <a:schemeClr val="hlink"/>
                </a:solidFill>
                <a:effectLst>
                  <a:outerShdw blurRad="38100" dist="38100" dir="2700000" algn="tl">
                    <a:srgbClr val="000000"/>
                  </a:outerShdw>
                </a:effectLst>
              </a:rPr>
              <a:t>th</a:t>
            </a:r>
            <a:r>
              <a:rPr lang="en-GB" sz="2800" b="1" dirty="0">
                <a:solidFill>
                  <a:schemeClr val="hlink"/>
                </a:solidFill>
                <a:effectLst>
                  <a:outerShdw blurRad="38100" dist="38100" dir="2700000" algn="tl">
                    <a:srgbClr val="000000"/>
                  </a:outerShdw>
                </a:effectLst>
              </a:rPr>
              <a:t> May,</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1968 that the Rockefellers backed the British Israel organization</a:t>
            </a:r>
            <a:r>
              <a:rPr lang="en-GB" sz="2800" b="1" dirty="0">
                <a:solidFill>
                  <a:srgbClr val="00FF00"/>
                </a:solidFill>
                <a:effectLst>
                  <a:outerShdw blurRad="38100" dist="38100" dir="2700000" algn="tl">
                    <a:srgbClr val="000000"/>
                  </a:outerShdw>
                </a:effectLst>
              </a:rPr>
              <a:t>. I don't know how much they backed it with but several thousand dollars over a period of time.</a:t>
            </a:r>
          </a:p>
        </p:txBody>
      </p:sp>
      <p:pic>
        <p:nvPicPr>
          <p:cNvPr id="34821" name="Picture 9" descr="rockefeller2"/>
          <p:cNvPicPr>
            <a:picLocks noChangeAspect="1" noChangeArrowheads="1"/>
          </p:cNvPicPr>
          <p:nvPr/>
        </p:nvPicPr>
        <p:blipFill>
          <a:blip r:embed="rId3" cstate="print"/>
          <a:srcRect/>
          <a:stretch>
            <a:fillRect/>
          </a:stretch>
        </p:blipFill>
        <p:spPr bwMode="auto">
          <a:xfrm>
            <a:off x="323528" y="1907753"/>
            <a:ext cx="3275013" cy="3743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29059"/>
                                        </p:tgtEl>
                                        <p:attrNameLst>
                                          <p:attrName>style.visibility</p:attrName>
                                        </p:attrNameLst>
                                      </p:cBhvr>
                                      <p:to>
                                        <p:strVal val="visible"/>
                                      </p:to>
                                    </p:set>
                                    <p:anim calcmode="discrete" valueType="clr">
                                      <p:cBhvr override="childStyle">
                                        <p:cTn id="7" dur="80"/>
                                        <p:tgtEl>
                                          <p:spTgt spid="4290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29059"/>
                                        </p:tgtEl>
                                        <p:attrNameLst>
                                          <p:attrName>fillcolor</p:attrName>
                                        </p:attrNameLst>
                                      </p:cBhvr>
                                      <p:tavLst>
                                        <p:tav tm="0">
                                          <p:val>
                                            <p:clrVal>
                                              <a:schemeClr val="accent2"/>
                                            </p:clrVal>
                                          </p:val>
                                        </p:tav>
                                        <p:tav tm="50000">
                                          <p:val>
                                            <p:clrVal>
                                              <a:schemeClr val="hlink"/>
                                            </p:clrVal>
                                          </p:val>
                                        </p:tav>
                                      </p:tavLst>
                                    </p:anim>
                                    <p:set>
                                      <p:cBhvr>
                                        <p:cTn id="9" dur="80"/>
                                        <p:tgtEl>
                                          <p:spTgt spid="429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53A5168-B2E0-432C-8E47-A5E2C39F4D03}" type="slidenum">
              <a:rPr lang="en-GB"/>
              <a:pPr>
                <a:defRPr/>
              </a:pPr>
              <a:t>36</a:t>
            </a:fld>
            <a:endParaRPr lang="en-GB"/>
          </a:p>
        </p:txBody>
      </p:sp>
      <p:sp>
        <p:nvSpPr>
          <p:cNvPr id="431106"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431107" name="Text Box 3"/>
          <p:cNvSpPr txBox="1">
            <a:spLocks noChangeArrowheads="1"/>
          </p:cNvSpPr>
          <p:nvPr/>
        </p:nvSpPr>
        <p:spPr bwMode="auto">
          <a:xfrm>
            <a:off x="3779912" y="1805782"/>
            <a:ext cx="5076825" cy="3935413"/>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 and remember that one year after the organization of</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British Israel was established the Jews entered it and declared they were Judah</a:t>
            </a:r>
            <a:r>
              <a:rPr lang="en-GB" sz="2800" b="1" dirty="0">
                <a:solidFill>
                  <a:srgbClr val="FFFF00"/>
                </a:solidFill>
                <a:effectLst>
                  <a:outerShdw blurRad="38100" dist="38100" dir="2700000" algn="tl">
                    <a:srgbClr val="000000"/>
                  </a:outerShdw>
                </a:effectLst>
              </a:rPr>
              <a:t> and the British organization still says that at least some of the Jews are Israel, of Judah</a:t>
            </a:r>
          </a:p>
        </p:txBody>
      </p:sp>
      <p:pic>
        <p:nvPicPr>
          <p:cNvPr id="29703" name="Picture 7" descr="File:John D. Rockefeller 1885.jpg"/>
          <p:cNvPicPr>
            <a:picLocks noChangeAspect="1" noChangeArrowheads="1"/>
          </p:cNvPicPr>
          <p:nvPr/>
        </p:nvPicPr>
        <p:blipFill>
          <a:blip r:embed="rId3" cstate="print">
            <a:lum bright="10000"/>
          </a:blip>
          <a:srcRect/>
          <a:stretch>
            <a:fillRect/>
          </a:stretch>
        </p:blipFill>
        <p:spPr bwMode="auto">
          <a:xfrm>
            <a:off x="500034" y="1571612"/>
            <a:ext cx="3067734" cy="44291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0" y="6211888"/>
            <a:ext cx="4929188" cy="646112"/>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defRPr/>
            </a:pPr>
            <a:r>
              <a:rPr lang="en-GB" sz="3600" b="1" dirty="0">
                <a:solidFill>
                  <a:srgbClr val="FFFF00"/>
                </a:solidFill>
                <a:effectLst>
                  <a:outerShdw blurRad="38100" dist="38100" dir="2700000" algn="tl">
                    <a:srgbClr val="000000">
                      <a:alpha val="43137"/>
                    </a:srgbClr>
                  </a:outerShdw>
                </a:effectLst>
              </a:rPr>
              <a:t>John D. Rockefeller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circle(in)">
                                      <p:cBhvr>
                                        <p:cTn id="7" dur="2000"/>
                                        <p:tgtEl>
                                          <p:spTgt spid="297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431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7" grpId="0" autoUpdateAnimBg="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36775CD-A1F0-488A-91E4-37202A2437D3}" type="slidenum">
              <a:rPr lang="en-GB"/>
              <a:pPr>
                <a:defRPr/>
              </a:pPr>
              <a:t>37</a:t>
            </a:fld>
            <a:endParaRPr lang="en-GB"/>
          </a:p>
        </p:txBody>
      </p:sp>
      <p:sp>
        <p:nvSpPr>
          <p:cNvPr id="232450" name="Rectangle 2"/>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232451" name="Text Box 3"/>
          <p:cNvSpPr txBox="1">
            <a:spLocks noChangeArrowheads="1"/>
          </p:cNvSpPr>
          <p:nvPr/>
        </p:nvSpPr>
        <p:spPr bwMode="auto">
          <a:xfrm>
            <a:off x="3563888" y="1644908"/>
            <a:ext cx="5291634" cy="4832092"/>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CC"/>
                </a:solidFill>
                <a:effectLst>
                  <a:outerShdw blurRad="38100" dist="38100" dir="2700000" algn="tl">
                    <a:srgbClr val="000000"/>
                  </a:outerShdw>
                </a:effectLst>
              </a:rPr>
              <a:t>Even today, those that actively denounce the Zionists are </a:t>
            </a:r>
            <a:r>
              <a:rPr lang="en-GB" sz="2800" b="1" dirty="0" smtClean="0">
                <a:solidFill>
                  <a:srgbClr val="00FFCC"/>
                </a:solidFill>
                <a:effectLst>
                  <a:outerShdw blurRad="38100" dist="38100" dir="2700000" algn="tl">
                    <a:srgbClr val="000000"/>
                  </a:outerShdw>
                </a:effectLst>
              </a:rPr>
              <a:t>shunned within certain BI circles, </a:t>
            </a:r>
            <a:r>
              <a:rPr lang="en-GB" sz="2800" b="1" dirty="0">
                <a:solidFill>
                  <a:srgbClr val="FFC000"/>
                </a:solidFill>
                <a:effectLst>
                  <a:outerShdw blurRad="38100" dist="38100" dir="2700000" algn="tl">
                    <a:srgbClr val="000000"/>
                  </a:outerShdw>
                </a:effectLst>
              </a:rPr>
              <a:t>this has happened in recent years to a former secretary and well known preacher, </a:t>
            </a:r>
            <a:r>
              <a:rPr lang="en-GB" sz="2800" b="1" dirty="0">
                <a:solidFill>
                  <a:srgbClr val="00FF00"/>
                </a:solidFill>
                <a:effectLst>
                  <a:outerShdw blurRad="38100" dist="38100" dir="2700000" algn="tl">
                    <a:srgbClr val="000000"/>
                  </a:outerShdw>
                </a:effectLst>
              </a:rPr>
              <a:t>but of course they are careful to have another reason for such actions so that it cannot be attributed to anti-Semitism</a:t>
            </a:r>
            <a:r>
              <a:rPr lang="en-GB" sz="2800" b="1" dirty="0">
                <a:solidFill>
                  <a:srgbClr val="FF00FF"/>
                </a:solidFill>
                <a:effectLst>
                  <a:outerShdw blurRad="38100" dist="38100" dir="2700000" algn="tl">
                    <a:srgbClr val="000000"/>
                  </a:outerShdw>
                </a:effectLst>
              </a:rPr>
              <a:t>.</a:t>
            </a:r>
          </a:p>
        </p:txBody>
      </p:sp>
      <p:pic>
        <p:nvPicPr>
          <p:cNvPr id="232453" name="Picture 5" descr="american_zionist_logo"/>
          <p:cNvPicPr>
            <a:picLocks noGrp="1" noChangeAspect="1" noChangeArrowheads="1"/>
          </p:cNvPicPr>
          <p:nvPr>
            <p:ph idx="1"/>
          </p:nvPr>
        </p:nvPicPr>
        <p:blipFill>
          <a:blip r:embed="rId3" cstate="print"/>
          <a:srcRect/>
          <a:stretch>
            <a:fillRect/>
          </a:stretch>
        </p:blipFill>
        <p:spPr>
          <a:xfrm>
            <a:off x="323528" y="2060848"/>
            <a:ext cx="3017837" cy="35290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2453"/>
                                        </p:tgtEl>
                                        <p:attrNameLst>
                                          <p:attrName>style.visibility</p:attrName>
                                        </p:attrNameLst>
                                      </p:cBhvr>
                                      <p:to>
                                        <p:strVal val="visible"/>
                                      </p:to>
                                    </p:set>
                                    <p:animEffect transition="in" filter="circle(in)">
                                      <p:cBhvr>
                                        <p:cTn id="7" dur="2000"/>
                                        <p:tgtEl>
                                          <p:spTgt spid="23245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2451"/>
                                        </p:tgtEl>
                                        <p:attrNameLst>
                                          <p:attrName>style.visibility</p:attrName>
                                        </p:attrNameLst>
                                      </p:cBhvr>
                                      <p:to>
                                        <p:strVal val="visible"/>
                                      </p:to>
                                    </p:set>
                                    <p:anim calcmode="discrete" valueType="clr">
                                      <p:cBhvr override="childStyle">
                                        <p:cTn id="12" dur="80"/>
                                        <p:tgtEl>
                                          <p:spTgt spid="23245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2451"/>
                                        </p:tgtEl>
                                        <p:attrNameLst>
                                          <p:attrName>fillcolor</p:attrName>
                                        </p:attrNameLst>
                                      </p:cBhvr>
                                      <p:tavLst>
                                        <p:tav tm="0">
                                          <p:val>
                                            <p:clrVal>
                                              <a:schemeClr val="accent2"/>
                                            </p:clrVal>
                                          </p:val>
                                        </p:tav>
                                        <p:tav tm="50000">
                                          <p:val>
                                            <p:clrVal>
                                              <a:schemeClr val="hlink"/>
                                            </p:clrVal>
                                          </p:val>
                                        </p:tav>
                                      </p:tavLst>
                                    </p:anim>
                                    <p:set>
                                      <p:cBhvr>
                                        <p:cTn id="14" dur="80"/>
                                        <p:tgtEl>
                                          <p:spTgt spid="2324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31C3608-C85C-49BC-B9CA-CCC908020F31}" type="slidenum">
              <a:rPr lang="en-GB"/>
              <a:pPr>
                <a:defRPr/>
              </a:pPr>
              <a:t>38</a:t>
            </a:fld>
            <a:endParaRPr lang="en-GB"/>
          </a:p>
        </p:txBody>
      </p:sp>
      <p:sp>
        <p:nvSpPr>
          <p:cNvPr id="233476" name="Rectangle 4"/>
          <p:cNvSpPr>
            <a:spLocks noGrp="1" noChangeArrowheads="1"/>
          </p:cNvSpPr>
          <p:nvPr>
            <p:ph type="title"/>
          </p:nvPr>
        </p:nvSpPr>
        <p:spPr/>
        <p:txBody>
          <a:bodyPr/>
          <a:lstStyle/>
          <a:p>
            <a:pPr eaLnBrk="1" hangingPunct="1">
              <a:defRPr/>
            </a:pPr>
            <a:r>
              <a:rPr lang="en-GB" sz="4000" b="1" smtClean="0">
                <a:solidFill>
                  <a:srgbClr val="F70118"/>
                </a:solidFill>
              </a:rPr>
              <a:t>Gog </a:t>
            </a:r>
            <a:r>
              <a:rPr lang="en-GB" sz="4000" b="1" smtClean="0">
                <a:solidFill>
                  <a:srgbClr val="FFFF00"/>
                </a:solidFill>
              </a:rPr>
              <a:t>– Preconditions Christians</a:t>
            </a:r>
            <a:r>
              <a:rPr lang="en-GB" sz="4000" b="1" smtClean="0">
                <a:solidFill>
                  <a:srgbClr val="F70118"/>
                </a:solidFill>
              </a:rPr>
              <a:t/>
            </a:r>
            <a:br>
              <a:rPr lang="en-GB" sz="4000" b="1" smtClean="0">
                <a:solidFill>
                  <a:srgbClr val="F70118"/>
                </a:solidFill>
              </a:rPr>
            </a:br>
            <a:r>
              <a:rPr lang="en-GB" sz="4000" b="1" smtClean="0">
                <a:solidFill>
                  <a:srgbClr val="F70118"/>
                </a:solidFill>
              </a:rPr>
              <a:t>To Accept The Zionist State</a:t>
            </a:r>
          </a:p>
        </p:txBody>
      </p:sp>
      <p:sp>
        <p:nvSpPr>
          <p:cNvPr id="233477" name="Text Box 5"/>
          <p:cNvSpPr txBox="1">
            <a:spLocks noChangeArrowheads="1"/>
          </p:cNvSpPr>
          <p:nvPr/>
        </p:nvSpPr>
        <p:spPr bwMode="auto">
          <a:xfrm>
            <a:off x="4071206" y="1509296"/>
            <a:ext cx="4963988" cy="5262979"/>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This collapse may have been a blessing in disguise, </a:t>
            </a:r>
            <a:r>
              <a:rPr lang="en-GB" sz="2800" b="1" dirty="0">
                <a:solidFill>
                  <a:srgbClr val="FFC000"/>
                </a:solidFill>
                <a:effectLst>
                  <a:outerShdw blurRad="38100" dist="38100" dir="2700000" algn="tl">
                    <a:srgbClr val="000000"/>
                  </a:outerShdw>
                </a:effectLst>
              </a:rPr>
              <a:t>as there are now several groups in the UK proclaiming the identity message and an intermingling and exchange of views amongst the members. </a:t>
            </a:r>
            <a:r>
              <a:rPr lang="en-GB" sz="2800" b="1" dirty="0">
                <a:solidFill>
                  <a:srgbClr val="00FF00"/>
                </a:solidFill>
                <a:effectLst>
                  <a:outerShdw blurRad="38100" dist="38100" dir="2700000" algn="tl">
                    <a:srgbClr val="000000"/>
                  </a:outerShdw>
                </a:effectLst>
              </a:rPr>
              <a:t>The Babylonian monopoly has been broken and this bodes well for the future.</a:t>
            </a:r>
          </a:p>
        </p:txBody>
      </p:sp>
      <p:pic>
        <p:nvPicPr>
          <p:cNvPr id="233479" name="Picture 7" descr="illuminati_logo"/>
          <p:cNvPicPr>
            <a:picLocks noGrp="1" noChangeAspect="1" noChangeArrowheads="1"/>
          </p:cNvPicPr>
          <p:nvPr>
            <p:ph idx="1"/>
          </p:nvPr>
        </p:nvPicPr>
        <p:blipFill>
          <a:blip r:embed="rId3" cstate="print"/>
          <a:srcRect/>
          <a:stretch>
            <a:fillRect/>
          </a:stretch>
        </p:blipFill>
        <p:spPr>
          <a:xfrm>
            <a:off x="500063" y="1857375"/>
            <a:ext cx="3024187" cy="3024188"/>
          </a:xfrm>
          <a:noFill/>
        </p:spPr>
      </p:pic>
      <p:sp>
        <p:nvSpPr>
          <p:cNvPr id="7" name="TextBox 6"/>
          <p:cNvSpPr txBox="1"/>
          <p:nvPr/>
        </p:nvSpPr>
        <p:spPr>
          <a:xfrm>
            <a:off x="285750" y="5072063"/>
            <a:ext cx="3571875" cy="120015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Logo of The Illuminati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3479"/>
                                        </p:tgtEl>
                                        <p:attrNameLst>
                                          <p:attrName>style.visibility</p:attrName>
                                        </p:attrNameLst>
                                      </p:cBhvr>
                                      <p:to>
                                        <p:strVal val="visible"/>
                                      </p:to>
                                    </p:set>
                                    <p:animEffect transition="in" filter="circle(in)">
                                      <p:cBhvr>
                                        <p:cTn id="7" dur="2000"/>
                                        <p:tgtEl>
                                          <p:spTgt spid="2334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33477"/>
                                        </p:tgtEl>
                                        <p:attrNameLst>
                                          <p:attrName>style.visibility</p:attrName>
                                        </p:attrNameLst>
                                      </p:cBhvr>
                                      <p:to>
                                        <p:strVal val="visible"/>
                                      </p:to>
                                    </p:set>
                                    <p:anim calcmode="discrete" valueType="clr">
                                      <p:cBhvr override="childStyle">
                                        <p:cTn id="18" dur="80"/>
                                        <p:tgtEl>
                                          <p:spTgt spid="23347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33477"/>
                                        </p:tgtEl>
                                        <p:attrNameLst>
                                          <p:attrName>fillcolor</p:attrName>
                                        </p:attrNameLst>
                                      </p:cBhvr>
                                      <p:tavLst>
                                        <p:tav tm="0">
                                          <p:val>
                                            <p:clrVal>
                                              <a:schemeClr val="accent2"/>
                                            </p:clrVal>
                                          </p:val>
                                        </p:tav>
                                        <p:tav tm="50000">
                                          <p:val>
                                            <p:clrVal>
                                              <a:schemeClr val="hlink"/>
                                            </p:clrVal>
                                          </p:val>
                                        </p:tav>
                                      </p:tavLst>
                                    </p:anim>
                                    <p:set>
                                      <p:cBhvr>
                                        <p:cTn id="20" dur="80"/>
                                        <p:tgtEl>
                                          <p:spTgt spid="233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6CE5BDF-6985-4047-AAB1-2D8228E44382}" type="slidenum">
              <a:rPr lang="en-GB"/>
              <a:pPr>
                <a:defRPr/>
              </a:pPr>
              <a:t>39</a:t>
            </a:fld>
            <a:endParaRPr lang="en-GB"/>
          </a:p>
        </p:txBody>
      </p:sp>
      <p:sp>
        <p:nvSpPr>
          <p:cNvPr id="198663" name="Rectangle 7"/>
          <p:cNvSpPr>
            <a:spLocks noGrp="1" noChangeArrowheads="1"/>
          </p:cNvSpPr>
          <p:nvPr>
            <p:ph type="title"/>
          </p:nvPr>
        </p:nvSpPr>
        <p:spPr/>
        <p:txBody>
          <a:bodyPr/>
          <a:lstStyle/>
          <a:p>
            <a:pPr eaLnBrk="1" hangingPunct="1">
              <a:defRPr/>
            </a:pPr>
            <a:r>
              <a:rPr lang="en-GB" b="1" smtClean="0">
                <a:solidFill>
                  <a:srgbClr val="F70118"/>
                </a:solidFill>
              </a:rPr>
              <a:t>Gog’s Asset – The Suez Canal</a:t>
            </a:r>
          </a:p>
        </p:txBody>
      </p:sp>
      <p:pic>
        <p:nvPicPr>
          <p:cNvPr id="198662" name="Picture 6" descr="The Suez Canal from Space"/>
          <p:cNvPicPr>
            <a:picLocks noGrp="1" noChangeAspect="1" noChangeArrowheads="1"/>
          </p:cNvPicPr>
          <p:nvPr>
            <p:ph idx="1"/>
          </p:nvPr>
        </p:nvPicPr>
        <p:blipFill>
          <a:blip r:embed="rId3" cstate="print"/>
          <a:srcRect/>
          <a:stretch>
            <a:fillRect/>
          </a:stretch>
        </p:blipFill>
        <p:spPr>
          <a:xfrm>
            <a:off x="357188" y="1357313"/>
            <a:ext cx="4100512" cy="4016375"/>
          </a:xfrm>
          <a:noFill/>
        </p:spPr>
      </p:pic>
      <p:sp>
        <p:nvSpPr>
          <p:cNvPr id="198665" name="Text Box 9"/>
          <p:cNvSpPr txBox="1">
            <a:spLocks noChangeArrowheads="1"/>
          </p:cNvSpPr>
          <p:nvPr/>
        </p:nvSpPr>
        <p:spPr bwMode="auto">
          <a:xfrm>
            <a:off x="642938" y="5500688"/>
            <a:ext cx="3571875"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Suez Canal from Space</a:t>
            </a:r>
          </a:p>
        </p:txBody>
      </p:sp>
      <p:sp>
        <p:nvSpPr>
          <p:cNvPr id="198666" name="Text Box 10"/>
          <p:cNvSpPr txBox="1">
            <a:spLocks noChangeArrowheads="1"/>
          </p:cNvSpPr>
          <p:nvPr/>
        </p:nvSpPr>
        <p:spPr bwMode="auto">
          <a:xfrm>
            <a:off x="4608513" y="1357313"/>
            <a:ext cx="453548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Another reason for defeating the Ottoman Empire,</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was one of Gog’s asset,</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namely, the recently constructed Suez Canal, </a:t>
            </a:r>
            <a:r>
              <a:rPr lang="en-GB" sz="2800" b="1" dirty="0">
                <a:solidFill>
                  <a:srgbClr val="00FF00"/>
                </a:solidFill>
                <a:effectLst>
                  <a:outerShdw blurRad="38100" dist="38100" dir="2700000" algn="tl">
                    <a:srgbClr val="000000"/>
                  </a:outerShdw>
                </a:effectLst>
              </a:rPr>
              <a:t>although paid for by the French and British governments the money to do so was obtained on loan from Gog’s bankers.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circle(in)">
                                      <p:cBhvr>
                                        <p:cTn id="7" dur="2000"/>
                                        <p:tgtEl>
                                          <p:spTgt spid="1986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8665"/>
                                        </p:tgtEl>
                                        <p:attrNameLst>
                                          <p:attrName>style.visibility</p:attrName>
                                        </p:attrNameLst>
                                      </p:cBhvr>
                                      <p:to>
                                        <p:strVal val="visible"/>
                                      </p:to>
                                    </p:set>
                                    <p:anim calcmode="lin" valueType="num">
                                      <p:cBhvr additive="base">
                                        <p:cTn id="12" dur="500" fill="hold"/>
                                        <p:tgtEl>
                                          <p:spTgt spid="198665"/>
                                        </p:tgtEl>
                                        <p:attrNameLst>
                                          <p:attrName>ppt_x</p:attrName>
                                        </p:attrNameLst>
                                      </p:cBhvr>
                                      <p:tavLst>
                                        <p:tav tm="0">
                                          <p:val>
                                            <p:strVal val="#ppt_x"/>
                                          </p:val>
                                        </p:tav>
                                        <p:tav tm="100000">
                                          <p:val>
                                            <p:strVal val="#ppt_x"/>
                                          </p:val>
                                        </p:tav>
                                      </p:tavLst>
                                    </p:anim>
                                    <p:anim calcmode="lin" valueType="num">
                                      <p:cBhvr additive="base">
                                        <p:cTn id="13" dur="500" fill="hold"/>
                                        <p:tgtEl>
                                          <p:spTgt spid="19866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8666"/>
                                        </p:tgtEl>
                                        <p:attrNameLst>
                                          <p:attrName>style.visibility</p:attrName>
                                        </p:attrNameLst>
                                      </p:cBhvr>
                                      <p:to>
                                        <p:strVal val="visible"/>
                                      </p:to>
                                    </p:set>
                                    <p:anim calcmode="discrete" valueType="clr">
                                      <p:cBhvr override="childStyle">
                                        <p:cTn id="18" dur="80"/>
                                        <p:tgtEl>
                                          <p:spTgt spid="19866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98666"/>
                                        </p:tgtEl>
                                        <p:attrNameLst>
                                          <p:attrName>fillcolor</p:attrName>
                                        </p:attrNameLst>
                                      </p:cBhvr>
                                      <p:tavLst>
                                        <p:tav tm="0">
                                          <p:val>
                                            <p:clrVal>
                                              <a:schemeClr val="accent2"/>
                                            </p:clrVal>
                                          </p:val>
                                        </p:tav>
                                        <p:tav tm="50000">
                                          <p:val>
                                            <p:clrVal>
                                              <a:schemeClr val="hlink"/>
                                            </p:clrVal>
                                          </p:val>
                                        </p:tav>
                                      </p:tavLst>
                                    </p:anim>
                                    <p:set>
                                      <p:cBhvr>
                                        <p:cTn id="20" dur="80"/>
                                        <p:tgtEl>
                                          <p:spTgt spid="1986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5" grpId="0"/>
      <p:bldP spid="1986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A27B1FD-413C-4AD2-B724-1418DEDCB645}" type="slidenum">
              <a:rPr lang="en-GB"/>
              <a:pPr>
                <a:defRPr/>
              </a:pPr>
              <a:t>4</a:t>
            </a:fld>
            <a:endParaRPr lang="en-GB"/>
          </a:p>
        </p:txBody>
      </p:sp>
      <p:sp>
        <p:nvSpPr>
          <p:cNvPr id="252932" name="Rectangle 4"/>
          <p:cNvSpPr>
            <a:spLocks noGrp="1" noChangeArrowheads="1"/>
          </p:cNvSpPr>
          <p:nvPr>
            <p:ph type="title"/>
          </p:nvPr>
        </p:nvSpPr>
        <p:spPr/>
        <p:txBody>
          <a:bodyPr/>
          <a:lstStyle/>
          <a:p>
            <a:pPr eaLnBrk="1" hangingPunct="1">
              <a:defRPr/>
            </a:pPr>
            <a:r>
              <a:rPr lang="en-GB" sz="4000" b="1" dirty="0" smtClean="0">
                <a:solidFill>
                  <a:srgbClr val="00FF00"/>
                </a:solidFill>
              </a:rPr>
              <a:t>The Scattering Of The Power Of</a:t>
            </a:r>
            <a:r>
              <a:rPr lang="en-GB" sz="4000" b="1" dirty="0" smtClean="0">
                <a:solidFill>
                  <a:srgbClr val="F70118"/>
                </a:solidFill>
              </a:rPr>
              <a:t> </a:t>
            </a:r>
            <a:r>
              <a:rPr lang="en-GB" sz="4000" b="1" dirty="0" smtClean="0">
                <a:solidFill>
                  <a:srgbClr val="FFFF00"/>
                </a:solidFill>
              </a:rPr>
              <a:t>The Holy People</a:t>
            </a:r>
          </a:p>
        </p:txBody>
      </p:sp>
      <p:sp>
        <p:nvSpPr>
          <p:cNvPr id="252933" name="Text Box 5"/>
          <p:cNvSpPr txBox="1">
            <a:spLocks noChangeArrowheads="1"/>
          </p:cNvSpPr>
          <p:nvPr/>
        </p:nvSpPr>
        <p:spPr bwMode="auto">
          <a:xfrm>
            <a:off x="4535488" y="1628775"/>
            <a:ext cx="4284984" cy="4524375"/>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F70118"/>
                </a:solidFill>
                <a:effectLst>
                  <a:outerShdw blurRad="38100" dist="38100" dir="2700000" algn="tl">
                    <a:srgbClr val="000000"/>
                  </a:outerShdw>
                </a:effectLst>
              </a:rPr>
              <a:t>1917 </a:t>
            </a:r>
            <a:r>
              <a:rPr lang="en-GB" sz="2800" b="1" dirty="0">
                <a:solidFill>
                  <a:srgbClr val="00FFFF"/>
                </a:solidFill>
                <a:effectLst>
                  <a:outerShdw blurRad="38100" dist="38100" dir="2700000" algn="tl">
                    <a:srgbClr val="000000"/>
                  </a:outerShdw>
                </a:effectLst>
              </a:rPr>
              <a:t>a momentous year with WWI engulfing most of Europe and the Middle East</a:t>
            </a:r>
            <a:r>
              <a:rPr lang="en-GB" sz="2800" b="1" dirty="0">
                <a:solidFill>
                  <a:srgbClr val="00FFCC"/>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the murder of the </a:t>
            </a:r>
            <a:r>
              <a:rPr lang="en-GB" sz="2800" b="1" dirty="0" err="1">
                <a:solidFill>
                  <a:srgbClr val="F70118"/>
                </a:solidFill>
                <a:effectLst>
                  <a:outerShdw blurRad="38100" dist="38100" dir="2700000" algn="tl">
                    <a:srgbClr val="000000"/>
                  </a:outerShdw>
                </a:effectLst>
              </a:rPr>
              <a:t>Tzar</a:t>
            </a:r>
            <a:r>
              <a:rPr lang="en-GB" sz="2800" b="1" dirty="0">
                <a:solidFill>
                  <a:srgbClr val="F70118"/>
                </a:solidFill>
                <a:effectLst>
                  <a:outerShdw blurRad="38100" dist="38100" dir="2700000" algn="tl">
                    <a:srgbClr val="000000"/>
                  </a:outerShdw>
                </a:effectLst>
              </a:rPr>
              <a:t> and his family, </a:t>
            </a:r>
            <a:r>
              <a:rPr lang="en-GB" sz="2800" b="1" dirty="0">
                <a:solidFill>
                  <a:srgbClr val="00FF00"/>
                </a:solidFill>
                <a:effectLst>
                  <a:outerShdw blurRad="38100" dist="38100" dir="2700000" algn="tl">
                    <a:srgbClr val="000000"/>
                  </a:outerShdw>
                </a:effectLst>
              </a:rPr>
              <a:t>the takeover of the Largest Christian country in the world by atheistic Bolsheviks. </a:t>
            </a:r>
            <a:endParaRPr lang="en-GB" sz="2800" dirty="0">
              <a:solidFill>
                <a:srgbClr val="00FF00"/>
              </a:solidFill>
            </a:endParaRPr>
          </a:p>
          <a:p>
            <a:pPr>
              <a:spcBef>
                <a:spcPct val="50000"/>
              </a:spcBef>
              <a:defRPr/>
            </a:pPr>
            <a:endParaRPr lang="en-GB" sz="2400" b="1" dirty="0">
              <a:solidFill>
                <a:srgbClr val="00FF00"/>
              </a:solidFill>
              <a:effectLst>
                <a:outerShdw blurRad="38100" dist="38100" dir="2700000" algn="tl">
                  <a:srgbClr val="000000"/>
                </a:outerShdw>
              </a:effectLst>
            </a:endParaRPr>
          </a:p>
        </p:txBody>
      </p:sp>
      <p:pic>
        <p:nvPicPr>
          <p:cNvPr id="252935" name="Picture 7" descr="Trablusgarp1"/>
          <p:cNvPicPr>
            <a:picLocks noGrp="1" noChangeAspect="1" noChangeArrowheads="1"/>
          </p:cNvPicPr>
          <p:nvPr>
            <p:ph idx="1"/>
          </p:nvPr>
        </p:nvPicPr>
        <p:blipFill>
          <a:blip r:embed="rId3" cstate="print"/>
          <a:srcRect l="2759" t="2927" r="4025" b="2257"/>
          <a:stretch>
            <a:fillRect/>
          </a:stretch>
        </p:blipFill>
        <p:spPr>
          <a:xfrm>
            <a:off x="406177" y="1672506"/>
            <a:ext cx="3816350" cy="2614612"/>
          </a:xfrm>
          <a:noFill/>
        </p:spPr>
      </p:pic>
      <p:sp>
        <p:nvSpPr>
          <p:cNvPr id="8" name="TextBox 7"/>
          <p:cNvSpPr txBox="1"/>
          <p:nvPr/>
        </p:nvSpPr>
        <p:spPr>
          <a:xfrm>
            <a:off x="339502" y="4610100"/>
            <a:ext cx="3857625" cy="1754188"/>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Some of the Ottoman Turkish forces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2935"/>
                                        </p:tgtEl>
                                        <p:attrNameLst>
                                          <p:attrName>style.visibility</p:attrName>
                                        </p:attrNameLst>
                                      </p:cBhvr>
                                      <p:to>
                                        <p:strVal val="visible"/>
                                      </p:to>
                                    </p:set>
                                    <p:animEffect transition="in" filter="circle(in)">
                                      <p:cBhvr>
                                        <p:cTn id="7" dur="2000"/>
                                        <p:tgtEl>
                                          <p:spTgt spid="2529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52933"/>
                                        </p:tgtEl>
                                        <p:attrNameLst>
                                          <p:attrName>style.visibility</p:attrName>
                                        </p:attrNameLst>
                                      </p:cBhvr>
                                      <p:to>
                                        <p:strVal val="visible"/>
                                      </p:to>
                                    </p:set>
                                    <p:anim calcmode="discrete" valueType="clr">
                                      <p:cBhvr override="childStyle">
                                        <p:cTn id="18" dur="80"/>
                                        <p:tgtEl>
                                          <p:spTgt spid="25293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52933"/>
                                        </p:tgtEl>
                                        <p:attrNameLst>
                                          <p:attrName>fillcolor</p:attrName>
                                        </p:attrNameLst>
                                      </p:cBhvr>
                                      <p:tavLst>
                                        <p:tav tm="0">
                                          <p:val>
                                            <p:clrVal>
                                              <a:schemeClr val="accent2"/>
                                            </p:clrVal>
                                          </p:val>
                                        </p:tav>
                                        <p:tav tm="50000">
                                          <p:val>
                                            <p:clrVal>
                                              <a:schemeClr val="hlink"/>
                                            </p:clrVal>
                                          </p:val>
                                        </p:tav>
                                      </p:tavLst>
                                    </p:anim>
                                    <p:set>
                                      <p:cBhvr>
                                        <p:cTn id="20" dur="80"/>
                                        <p:tgtEl>
                                          <p:spTgt spid="2529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3"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110E47C-9D12-4208-856B-D17C123CA0DA}" type="slidenum">
              <a:rPr lang="en-GB"/>
              <a:pPr>
                <a:defRPr/>
              </a:pPr>
              <a:t>40</a:t>
            </a:fld>
            <a:endParaRPr lang="en-GB"/>
          </a:p>
        </p:txBody>
      </p:sp>
      <p:sp>
        <p:nvSpPr>
          <p:cNvPr id="27652" name="Rectangle 4"/>
          <p:cNvSpPr>
            <a:spLocks noGrp="1" noChangeArrowheads="1"/>
          </p:cNvSpPr>
          <p:nvPr>
            <p:ph type="title"/>
          </p:nvPr>
        </p:nvSpPr>
        <p:spPr/>
        <p:txBody>
          <a:bodyPr/>
          <a:lstStyle/>
          <a:p>
            <a:pPr eaLnBrk="1" hangingPunct="1">
              <a:defRPr/>
            </a:pPr>
            <a:r>
              <a:rPr lang="en-GB" sz="4000" b="1" smtClean="0">
                <a:solidFill>
                  <a:srgbClr val="F70118"/>
                </a:solidFill>
              </a:rPr>
              <a:t>Gog – The Abomination Of Desolation</a:t>
            </a:r>
          </a:p>
        </p:txBody>
      </p:sp>
      <p:sp>
        <p:nvSpPr>
          <p:cNvPr id="27653" name="Text Box 5"/>
          <p:cNvSpPr txBox="1">
            <a:spLocks noChangeArrowheads="1"/>
          </p:cNvSpPr>
          <p:nvPr/>
        </p:nvSpPr>
        <p:spPr bwMode="auto">
          <a:xfrm>
            <a:off x="5000625" y="1500188"/>
            <a:ext cx="3891855" cy="4832092"/>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GB" sz="2800" b="1" dirty="0">
                <a:solidFill>
                  <a:srgbClr val="00FFFF"/>
                </a:solidFill>
                <a:effectLst>
                  <a:outerShdw blurRad="38100" dist="38100" dir="2700000" algn="tl">
                    <a:srgbClr val="000000"/>
                  </a:outerShdw>
                </a:effectLst>
              </a:rPr>
              <a:t>Matthew 24:15 has certainly arrived. </a:t>
            </a:r>
          </a:p>
          <a:p>
            <a:pPr algn="ctr">
              <a:defRPr/>
            </a:pPr>
            <a:r>
              <a:rPr lang="en-GB" sz="2800" b="1" dirty="0">
                <a:solidFill>
                  <a:srgbClr val="FFC000"/>
                </a:solidFill>
                <a:effectLst>
                  <a:outerShdw blurRad="38100" dist="38100" dir="2700000" algn="tl">
                    <a:srgbClr val="000000"/>
                  </a:outerShdw>
                </a:effectLst>
              </a:rPr>
              <a:t>“When ye therefore shall see the abomination of desolation, </a:t>
            </a:r>
            <a:r>
              <a:rPr lang="en-GB" sz="2800" b="1" dirty="0">
                <a:solidFill>
                  <a:srgbClr val="FF00FF"/>
                </a:solidFill>
                <a:effectLst>
                  <a:outerShdw blurRad="38100" dist="38100" dir="2700000" algn="tl">
                    <a:srgbClr val="000000"/>
                  </a:outerShdw>
                </a:effectLst>
              </a:rPr>
              <a:t>spoken of by Daniel the prophet, </a:t>
            </a:r>
            <a:r>
              <a:rPr lang="en-GB" sz="2800" b="1" dirty="0">
                <a:solidFill>
                  <a:srgbClr val="00FF00"/>
                </a:solidFill>
                <a:effectLst>
                  <a:outerShdw blurRad="38100" dist="38100" dir="2700000" algn="tl">
                    <a:srgbClr val="000000"/>
                  </a:outerShdw>
                </a:effectLst>
              </a:rPr>
              <a:t>stand in the holy place, (whoso </a:t>
            </a:r>
            <a:r>
              <a:rPr lang="en-GB" sz="2800" b="1" dirty="0" err="1">
                <a:solidFill>
                  <a:srgbClr val="00FF00"/>
                </a:solidFill>
                <a:effectLst>
                  <a:outerShdw blurRad="38100" dist="38100" dir="2700000" algn="tl">
                    <a:srgbClr val="000000"/>
                  </a:outerShdw>
                </a:effectLst>
              </a:rPr>
              <a:t>readeth</a:t>
            </a:r>
            <a:r>
              <a:rPr lang="en-GB" sz="2800" b="1" dirty="0">
                <a:solidFill>
                  <a:srgbClr val="00FF00"/>
                </a:solidFill>
                <a:effectLst>
                  <a:outerShdw blurRad="38100" dist="38100" dir="2700000" algn="tl">
                    <a:srgbClr val="000000"/>
                  </a:outerShdw>
                </a:effectLst>
              </a:rPr>
              <a:t>, let him understand:)”</a:t>
            </a:r>
          </a:p>
        </p:txBody>
      </p:sp>
      <p:pic>
        <p:nvPicPr>
          <p:cNvPr id="27655" name="Picture 7" descr="Israel_Mt_Hermon_israeli_flag">
            <a:hlinkClick r:id="rId2"/>
          </p:cNvPr>
          <p:cNvPicPr>
            <a:picLocks noGrp="1" noChangeAspect="1" noChangeArrowheads="1"/>
          </p:cNvPicPr>
          <p:nvPr>
            <p:ph idx="1"/>
          </p:nvPr>
        </p:nvPicPr>
        <p:blipFill>
          <a:blip r:embed="rId3" cstate="print"/>
          <a:srcRect/>
          <a:stretch>
            <a:fillRect/>
          </a:stretch>
        </p:blipFill>
        <p:spPr>
          <a:xfrm>
            <a:off x="357188" y="1463997"/>
            <a:ext cx="4286250" cy="2714625"/>
          </a:xfrm>
        </p:spPr>
      </p:pic>
      <p:sp>
        <p:nvSpPr>
          <p:cNvPr id="27657" name="Text Box 9"/>
          <p:cNvSpPr txBox="1">
            <a:spLocks noChangeArrowheads="1"/>
          </p:cNvSpPr>
          <p:nvPr/>
        </p:nvSpPr>
        <p:spPr bwMode="auto">
          <a:xfrm>
            <a:off x="102840" y="4397375"/>
            <a:ext cx="4794945" cy="2308225"/>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Abomination of Desolation and Anti-Christ standing in the Holy Place.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circle(in)">
                                      <p:cBhvr>
                                        <p:cTn id="7" dur="2000"/>
                                        <p:tgtEl>
                                          <p:spTgt spid="276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657"/>
                                        </p:tgtEl>
                                        <p:attrNameLst>
                                          <p:attrName>style.visibility</p:attrName>
                                        </p:attrNameLst>
                                      </p:cBhvr>
                                      <p:to>
                                        <p:strVal val="visible"/>
                                      </p:to>
                                    </p:set>
                                    <p:anim calcmode="lin" valueType="num">
                                      <p:cBhvr additive="base">
                                        <p:cTn id="12" dur="500" fill="hold"/>
                                        <p:tgtEl>
                                          <p:spTgt spid="27657"/>
                                        </p:tgtEl>
                                        <p:attrNameLst>
                                          <p:attrName>ppt_x</p:attrName>
                                        </p:attrNameLst>
                                      </p:cBhvr>
                                      <p:tavLst>
                                        <p:tav tm="0">
                                          <p:val>
                                            <p:strVal val="#ppt_x"/>
                                          </p:val>
                                        </p:tav>
                                        <p:tav tm="100000">
                                          <p:val>
                                            <p:strVal val="#ppt_x"/>
                                          </p:val>
                                        </p:tav>
                                      </p:tavLst>
                                    </p:anim>
                                    <p:anim calcmode="lin" valueType="num">
                                      <p:cBhvr additive="base">
                                        <p:cTn id="13" dur="500" fill="hold"/>
                                        <p:tgtEl>
                                          <p:spTgt spid="2765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653"/>
                                        </p:tgtEl>
                                        <p:attrNameLst>
                                          <p:attrName>style.visibility</p:attrName>
                                        </p:attrNameLst>
                                      </p:cBhvr>
                                      <p:to>
                                        <p:strVal val="visible"/>
                                      </p:to>
                                    </p:set>
                                    <p:anim calcmode="discrete" valueType="clr">
                                      <p:cBhvr override="childStyle">
                                        <p:cTn id="18" dur="80"/>
                                        <p:tgtEl>
                                          <p:spTgt spid="2765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653"/>
                                        </p:tgtEl>
                                        <p:attrNameLst>
                                          <p:attrName>fillcolor</p:attrName>
                                        </p:attrNameLst>
                                      </p:cBhvr>
                                      <p:tavLst>
                                        <p:tav tm="0">
                                          <p:val>
                                            <p:clrVal>
                                              <a:schemeClr val="accent2"/>
                                            </p:clrVal>
                                          </p:val>
                                        </p:tav>
                                        <p:tav tm="50000">
                                          <p:val>
                                            <p:clrVal>
                                              <a:schemeClr val="hlink"/>
                                            </p:clrVal>
                                          </p:val>
                                        </p:tav>
                                      </p:tavLst>
                                    </p:anim>
                                    <p:set>
                                      <p:cBhvr>
                                        <p:cTn id="20" dur="80"/>
                                        <p:tgtEl>
                                          <p:spTgt spid="276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DDA26B5-E024-4C68-BF6B-ACFBF19C9584}" type="slidenum">
              <a:rPr lang="en-GB"/>
              <a:pPr>
                <a:defRPr/>
              </a:pPr>
              <a:t>41</a:t>
            </a:fld>
            <a:endParaRPr lang="en-GB"/>
          </a:p>
        </p:txBody>
      </p:sp>
      <p:sp>
        <p:nvSpPr>
          <p:cNvPr id="82951" name="Rectangle 7"/>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pic>
        <p:nvPicPr>
          <p:cNvPr id="82950" name="Picture 6" descr="rothschild"/>
          <p:cNvPicPr>
            <a:picLocks noGrp="1" noChangeAspect="1" noChangeArrowheads="1"/>
          </p:cNvPicPr>
          <p:nvPr>
            <p:ph idx="1"/>
          </p:nvPr>
        </p:nvPicPr>
        <p:blipFill>
          <a:blip r:embed="rId2" cstate="print"/>
          <a:srcRect/>
          <a:stretch>
            <a:fillRect/>
          </a:stretch>
        </p:blipFill>
        <p:spPr>
          <a:xfrm>
            <a:off x="468313" y="1700213"/>
            <a:ext cx="3641725" cy="4283075"/>
          </a:xfrm>
          <a:noFill/>
        </p:spPr>
      </p:pic>
      <p:sp>
        <p:nvSpPr>
          <p:cNvPr id="82953" name="Text Box 9"/>
          <p:cNvSpPr txBox="1">
            <a:spLocks noChangeArrowheads="1"/>
          </p:cNvSpPr>
          <p:nvPr/>
        </p:nvSpPr>
        <p:spPr bwMode="auto">
          <a:xfrm>
            <a:off x="4572000" y="1643063"/>
            <a:ext cx="4572000" cy="4616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a:t>
            </a:r>
            <a:r>
              <a:rPr lang="en-GB" sz="2800" b="1" dirty="0">
                <a:solidFill>
                  <a:srgbClr val="FF0000"/>
                </a:solidFill>
                <a:effectLst>
                  <a:outerShdw blurRad="38100" dist="38100" dir="2700000" algn="tl">
                    <a:srgbClr val="000000"/>
                  </a:outerShdw>
                </a:effectLst>
              </a:rPr>
              <a:t>Rothschilds</a:t>
            </a:r>
            <a:r>
              <a:rPr lang="en-GB" sz="2800" b="1" dirty="0">
                <a:solidFill>
                  <a:srgbClr val="00FFFF"/>
                </a:solidFill>
                <a:effectLst>
                  <a:outerShdw blurRad="38100" dist="38100" dir="2700000" algn="tl">
                    <a:srgbClr val="000000"/>
                  </a:outerShdw>
                </a:effectLst>
              </a:rPr>
              <a:t> had been buying up land in Palestine during the middle and late 1800’s.</a:t>
            </a:r>
          </a:p>
          <a:p>
            <a:pPr>
              <a:spcBef>
                <a:spcPct val="50000"/>
              </a:spcBef>
              <a:defRPr/>
            </a:pPr>
            <a:r>
              <a:rPr lang="en-GB" sz="2800" b="1" dirty="0">
                <a:solidFill>
                  <a:srgbClr val="FFC000"/>
                </a:solidFill>
                <a:effectLst>
                  <a:outerShdw blurRad="38100" dist="38100" dir="2700000" algn="tl">
                    <a:srgbClr val="000000"/>
                  </a:outerShdw>
                </a:effectLst>
              </a:rPr>
              <a:t>While the Zionist headquarters in </a:t>
            </a:r>
            <a:r>
              <a:rPr lang="en-GB" sz="2800" b="1" dirty="0">
                <a:solidFill>
                  <a:srgbClr val="FF0000"/>
                </a:solidFill>
                <a:effectLst>
                  <a:outerShdw blurRad="38100" dist="38100" dir="2700000" algn="tl">
                    <a:srgbClr val="000000"/>
                  </a:outerShdw>
                </a:effectLst>
              </a:rPr>
              <a:t>No. 77 Russell Street, </a:t>
            </a:r>
            <a:r>
              <a:rPr lang="en-GB" sz="2800" b="1" dirty="0">
                <a:solidFill>
                  <a:srgbClr val="00FF00"/>
                </a:solidFill>
                <a:effectLst>
                  <a:outerShdw blurRad="38100" dist="38100" dir="2700000" algn="tl">
                    <a:srgbClr val="000000"/>
                  </a:outerShdw>
                </a:effectLst>
              </a:rPr>
              <a:t>London, were busy plotting to gain control of the “Holy Land”.</a:t>
            </a:r>
          </a:p>
        </p:txBody>
      </p:sp>
      <p:sp>
        <p:nvSpPr>
          <p:cNvPr id="82954" name="Text Box 10"/>
          <p:cNvSpPr txBox="1">
            <a:spLocks noChangeArrowheads="1"/>
          </p:cNvSpPr>
          <p:nvPr/>
        </p:nvSpPr>
        <p:spPr bwMode="auto">
          <a:xfrm>
            <a:off x="0" y="6216650"/>
            <a:ext cx="590550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The House of Rothschild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circle(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2954"/>
                                        </p:tgtEl>
                                        <p:attrNameLst>
                                          <p:attrName>style.visibility</p:attrName>
                                        </p:attrNameLst>
                                      </p:cBhvr>
                                      <p:to>
                                        <p:strVal val="visible"/>
                                      </p:to>
                                    </p:set>
                                    <p:anim calcmode="lin" valueType="num">
                                      <p:cBhvr additive="base">
                                        <p:cTn id="12" dur="500" fill="hold"/>
                                        <p:tgtEl>
                                          <p:spTgt spid="82954"/>
                                        </p:tgtEl>
                                        <p:attrNameLst>
                                          <p:attrName>ppt_x</p:attrName>
                                        </p:attrNameLst>
                                      </p:cBhvr>
                                      <p:tavLst>
                                        <p:tav tm="0">
                                          <p:val>
                                            <p:strVal val="#ppt_x"/>
                                          </p:val>
                                        </p:tav>
                                        <p:tav tm="100000">
                                          <p:val>
                                            <p:strVal val="#ppt_x"/>
                                          </p:val>
                                        </p:tav>
                                      </p:tavLst>
                                    </p:anim>
                                    <p:anim calcmode="lin" valueType="num">
                                      <p:cBhvr additive="base">
                                        <p:cTn id="13" dur="500" fill="hold"/>
                                        <p:tgtEl>
                                          <p:spTgt spid="8295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2953"/>
                                        </p:tgtEl>
                                        <p:attrNameLst>
                                          <p:attrName>style.visibility</p:attrName>
                                        </p:attrNameLst>
                                      </p:cBhvr>
                                      <p:to>
                                        <p:strVal val="visible"/>
                                      </p:to>
                                    </p:set>
                                    <p:anim calcmode="discrete" valueType="clr">
                                      <p:cBhvr override="childStyle">
                                        <p:cTn id="18" dur="80"/>
                                        <p:tgtEl>
                                          <p:spTgt spid="8295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2953"/>
                                        </p:tgtEl>
                                        <p:attrNameLst>
                                          <p:attrName>fillcolor</p:attrName>
                                        </p:attrNameLst>
                                      </p:cBhvr>
                                      <p:tavLst>
                                        <p:tav tm="0">
                                          <p:val>
                                            <p:clrVal>
                                              <a:schemeClr val="accent2"/>
                                            </p:clrVal>
                                          </p:val>
                                        </p:tav>
                                        <p:tav tm="50000">
                                          <p:val>
                                            <p:clrVal>
                                              <a:schemeClr val="hlink"/>
                                            </p:clrVal>
                                          </p:val>
                                        </p:tav>
                                      </p:tavLst>
                                    </p:anim>
                                    <p:set>
                                      <p:cBhvr>
                                        <p:cTn id="20" dur="80"/>
                                        <p:tgtEl>
                                          <p:spTgt spid="829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p:bldP spid="829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F826EE04-A7BA-47FD-BE41-17DD20811A88}" type="slidenum">
              <a:rPr lang="en-GB"/>
              <a:pPr>
                <a:defRPr/>
              </a:pPr>
              <a:t>42</a:t>
            </a:fld>
            <a:endParaRPr lang="en-GB"/>
          </a:p>
        </p:txBody>
      </p:sp>
      <p:sp>
        <p:nvSpPr>
          <p:cNvPr id="166914" name="Rectangle 2"/>
          <p:cNvSpPr>
            <a:spLocks noGrp="1" noChangeArrowheads="1"/>
          </p:cNvSpPr>
          <p:nvPr>
            <p:ph type="title"/>
          </p:nvPr>
        </p:nvSpPr>
        <p:spPr/>
        <p:txBody>
          <a:bodyPr/>
          <a:lstStyle/>
          <a:p>
            <a:pPr eaLnBrk="1" hangingPunct="1">
              <a:defRPr/>
            </a:pPr>
            <a:r>
              <a:rPr lang="en-GB" sz="4000" b="1" dirty="0" smtClean="0">
                <a:solidFill>
                  <a:srgbClr val="F70118"/>
                </a:solidFill>
              </a:rPr>
              <a:t>Gog’s Dark Forces </a:t>
            </a:r>
            <a:r>
              <a:rPr lang="en-GB" sz="4000" b="1" dirty="0" smtClean="0">
                <a:solidFill>
                  <a:srgbClr val="FFFF00"/>
                </a:solidFill>
              </a:rPr>
              <a:t>Hard At Work Prior To 1917</a:t>
            </a:r>
          </a:p>
        </p:txBody>
      </p:sp>
      <p:pic>
        <p:nvPicPr>
          <p:cNvPr id="166917" name="Picture 5" descr="Viscount Palmerston"/>
          <p:cNvPicPr>
            <a:picLocks noChangeAspect="1" noChangeArrowheads="1"/>
          </p:cNvPicPr>
          <p:nvPr/>
        </p:nvPicPr>
        <p:blipFill>
          <a:blip r:embed="rId2" cstate="print"/>
          <a:srcRect/>
          <a:stretch>
            <a:fillRect/>
          </a:stretch>
        </p:blipFill>
        <p:spPr bwMode="auto">
          <a:xfrm>
            <a:off x="250825" y="1341438"/>
            <a:ext cx="2468563" cy="4032250"/>
          </a:xfrm>
          <a:prstGeom prst="rect">
            <a:avLst/>
          </a:prstGeom>
          <a:noFill/>
          <a:ln w="9525">
            <a:noFill/>
            <a:miter lim="800000"/>
            <a:headEnd/>
            <a:tailEnd/>
          </a:ln>
        </p:spPr>
      </p:pic>
      <p:sp>
        <p:nvSpPr>
          <p:cNvPr id="166918" name="Text Box 6"/>
          <p:cNvSpPr txBox="1">
            <a:spLocks noChangeArrowheads="1"/>
          </p:cNvSpPr>
          <p:nvPr/>
        </p:nvSpPr>
        <p:spPr bwMode="auto">
          <a:xfrm>
            <a:off x="0" y="5516563"/>
            <a:ext cx="29527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Viscount Palmerston</a:t>
            </a:r>
          </a:p>
        </p:txBody>
      </p:sp>
      <p:sp>
        <p:nvSpPr>
          <p:cNvPr id="166919" name="Text Box 7"/>
          <p:cNvSpPr txBox="1">
            <a:spLocks noChangeArrowheads="1"/>
          </p:cNvSpPr>
          <p:nvPr/>
        </p:nvSpPr>
        <p:spPr bwMode="auto">
          <a:xfrm>
            <a:off x="3214688" y="1643063"/>
            <a:ext cx="5761037" cy="4032250"/>
          </a:xfrm>
          <a:prstGeom prst="rect">
            <a:avLst/>
          </a:prstGeom>
          <a:noFill/>
          <a:ln w="9525">
            <a:noFill/>
            <a:miter lim="800000"/>
            <a:headEnd/>
            <a:tailEnd/>
          </a:ln>
          <a:effectLst/>
        </p:spPr>
        <p:txBody>
          <a:bodyPr>
            <a:spAutoFit/>
          </a:bodyPr>
          <a:lstStyle/>
          <a:p>
            <a:pPr>
              <a:defRPr/>
            </a:pPr>
            <a:r>
              <a:rPr lang="en-GB" sz="3200" b="1" dirty="0">
                <a:solidFill>
                  <a:schemeClr val="hlink"/>
                </a:solidFill>
                <a:effectLst>
                  <a:outerShdw blurRad="38100" dist="38100" dir="2700000" algn="tl">
                    <a:srgbClr val="000000"/>
                  </a:outerShdw>
                </a:effectLst>
              </a:rPr>
              <a:t>Viscount </a:t>
            </a:r>
            <a:r>
              <a:rPr lang="en-GB" sz="3200" b="1" dirty="0" err="1">
                <a:solidFill>
                  <a:schemeClr val="hlink"/>
                </a:solidFill>
                <a:effectLst>
                  <a:outerShdw blurRad="38100" dist="38100" dir="2700000" algn="tl">
                    <a:srgbClr val="000000"/>
                  </a:outerShdw>
                </a:effectLst>
              </a:rPr>
              <a:t>Palmerston</a:t>
            </a:r>
            <a:r>
              <a:rPr lang="en-GB" sz="3200" b="1" dirty="0">
                <a:solidFill>
                  <a:schemeClr val="hlink"/>
                </a:solidFill>
                <a:effectLst>
                  <a:outerShdw blurRad="38100" dist="38100" dir="2700000" algn="tl">
                    <a:srgbClr val="000000"/>
                  </a:outerShdw>
                </a:effectLst>
              </a:rPr>
              <a:t>,</a:t>
            </a:r>
            <a:r>
              <a:rPr lang="en-GB" sz="3200" b="1" dirty="0">
                <a:effectLst>
                  <a:outerShdw blurRad="38100" dist="38100" dir="2700000" algn="tl">
                    <a:srgbClr val="000000"/>
                  </a:outerShdw>
                </a:effectLst>
              </a:rPr>
              <a:t> </a:t>
            </a:r>
            <a:r>
              <a:rPr lang="en-GB" sz="3200" b="1" dirty="0">
                <a:solidFill>
                  <a:srgbClr val="FFC000"/>
                </a:solidFill>
                <a:effectLst>
                  <a:outerShdw blurRad="38100" dist="38100" dir="2700000" algn="tl">
                    <a:srgbClr val="000000"/>
                  </a:outerShdw>
                </a:effectLst>
              </a:rPr>
              <a:t>was a close Rothschild family associate and patriarch of European Freemasonry.</a:t>
            </a:r>
            <a:r>
              <a:rPr lang="en-GB" sz="3200" b="1" dirty="0">
                <a:solidFill>
                  <a:srgbClr val="00FF00"/>
                </a:solidFill>
                <a:effectLst>
                  <a:outerShdw blurRad="38100" dist="38100" dir="2700000" algn="tl">
                    <a:srgbClr val="000000"/>
                  </a:outerShdw>
                </a:effectLst>
              </a:rPr>
              <a:t> </a:t>
            </a:r>
            <a:r>
              <a:rPr lang="en-GB" sz="3200" b="1" dirty="0">
                <a:solidFill>
                  <a:srgbClr val="FF00FF"/>
                </a:solidFill>
                <a:effectLst>
                  <a:outerShdw blurRad="38100" dist="38100" dir="2700000" algn="tl">
                    <a:srgbClr val="000000"/>
                  </a:outerShdw>
                </a:effectLst>
              </a:rPr>
              <a:t>He mixed with all the major Illuminati names of his era.</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As early as </a:t>
            </a:r>
            <a:r>
              <a:rPr lang="en-GB" sz="3200" b="1" i="1" dirty="0">
                <a:solidFill>
                  <a:srgbClr val="00FF00"/>
                </a:solidFill>
                <a:effectLst>
                  <a:outerShdw blurRad="38100" dist="38100" dir="2700000" algn="tl">
                    <a:srgbClr val="000000"/>
                  </a:outerShdw>
                </a:effectLst>
              </a:rPr>
              <a:t>1840</a:t>
            </a:r>
            <a:r>
              <a:rPr lang="en-GB" sz="3200" b="1" dirty="0">
                <a:solidFill>
                  <a:srgbClr val="00FF00"/>
                </a:solidFill>
                <a:effectLst>
                  <a:outerShdw blurRad="38100" dist="38100" dir="2700000" algn="tl">
                    <a:srgbClr val="000000"/>
                  </a:outerShdw>
                </a:effectLst>
              </a:rPr>
              <a:t>, he wrote</a:t>
            </a:r>
            <a:r>
              <a:rPr lang="en-GB" sz="3200" b="1" dirty="0" smtClean="0">
                <a:solidFill>
                  <a:srgbClr val="00FF00"/>
                </a:solidFill>
                <a:effectLst>
                  <a:outerShdw blurRad="38100" dist="38100" dir="2700000" algn="tl">
                    <a:srgbClr val="000000"/>
                  </a:outerShdw>
                </a:effectLst>
              </a:rPr>
              <a:t>:---</a:t>
            </a:r>
            <a:endParaRPr lang="en-GB" sz="3200" b="1" i="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ircle(in)">
                                      <p:cBhvr>
                                        <p:cTn id="7" dur="2000"/>
                                        <p:tgtEl>
                                          <p:spTgt spid="1669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6918"/>
                                        </p:tgtEl>
                                        <p:attrNameLst>
                                          <p:attrName>style.visibility</p:attrName>
                                        </p:attrNameLst>
                                      </p:cBhvr>
                                      <p:to>
                                        <p:strVal val="visible"/>
                                      </p:to>
                                    </p:set>
                                    <p:anim calcmode="lin" valueType="num">
                                      <p:cBhvr additive="base">
                                        <p:cTn id="12" dur="500" fill="hold"/>
                                        <p:tgtEl>
                                          <p:spTgt spid="166918"/>
                                        </p:tgtEl>
                                        <p:attrNameLst>
                                          <p:attrName>ppt_x</p:attrName>
                                        </p:attrNameLst>
                                      </p:cBhvr>
                                      <p:tavLst>
                                        <p:tav tm="0">
                                          <p:val>
                                            <p:strVal val="#ppt_x"/>
                                          </p:val>
                                        </p:tav>
                                        <p:tav tm="100000">
                                          <p:val>
                                            <p:strVal val="#ppt_x"/>
                                          </p:val>
                                        </p:tav>
                                      </p:tavLst>
                                    </p:anim>
                                    <p:anim calcmode="lin" valueType="num">
                                      <p:cBhvr additive="base">
                                        <p:cTn id="13" dur="500" fill="hold"/>
                                        <p:tgtEl>
                                          <p:spTgt spid="1669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6919"/>
                                        </p:tgtEl>
                                        <p:attrNameLst>
                                          <p:attrName>style.visibility</p:attrName>
                                        </p:attrNameLst>
                                      </p:cBhvr>
                                      <p:to>
                                        <p:strVal val="visible"/>
                                      </p:to>
                                    </p:set>
                                    <p:anim calcmode="discrete" valueType="clr">
                                      <p:cBhvr override="childStyle">
                                        <p:cTn id="18" dur="80"/>
                                        <p:tgtEl>
                                          <p:spTgt spid="16691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6919"/>
                                        </p:tgtEl>
                                        <p:attrNameLst>
                                          <p:attrName>fillcolor</p:attrName>
                                        </p:attrNameLst>
                                      </p:cBhvr>
                                      <p:tavLst>
                                        <p:tav tm="0">
                                          <p:val>
                                            <p:clrVal>
                                              <a:schemeClr val="accent2"/>
                                            </p:clrVal>
                                          </p:val>
                                        </p:tav>
                                        <p:tav tm="50000">
                                          <p:val>
                                            <p:clrVal>
                                              <a:schemeClr val="hlink"/>
                                            </p:clrVal>
                                          </p:val>
                                        </p:tav>
                                      </p:tavLst>
                                    </p:anim>
                                    <p:set>
                                      <p:cBhvr>
                                        <p:cTn id="20" dur="80"/>
                                        <p:tgtEl>
                                          <p:spTgt spid="1669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8" grpId="0"/>
      <p:bldP spid="1669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b="1" dirty="0" smtClean="0">
                <a:solidFill>
                  <a:srgbClr val="F70118"/>
                </a:solidFill>
              </a:rPr>
              <a:t>Gog’s Dark Forces </a:t>
            </a:r>
            <a:r>
              <a:rPr lang="en-GB" b="1" dirty="0" smtClean="0">
                <a:solidFill>
                  <a:srgbClr val="FFFF00"/>
                </a:solidFill>
              </a:rPr>
              <a:t>Hard At Work Prior To 1917</a:t>
            </a:r>
            <a:endParaRPr lang="en-GB" dirty="0"/>
          </a:p>
        </p:txBody>
      </p:sp>
      <p:sp>
        <p:nvSpPr>
          <p:cNvPr id="3" name="Slide Number Placeholder 2"/>
          <p:cNvSpPr>
            <a:spLocks noGrp="1"/>
          </p:cNvSpPr>
          <p:nvPr>
            <p:ph type="sldNum" sz="quarter" idx="12"/>
          </p:nvPr>
        </p:nvSpPr>
        <p:spPr/>
        <p:txBody>
          <a:bodyPr/>
          <a:lstStyle/>
          <a:p>
            <a:pPr>
              <a:defRPr/>
            </a:pPr>
            <a:fld id="{48876385-4C73-4250-86C2-C2D2F42D8AFB}" type="slidenum">
              <a:rPr lang="en-GB" smtClean="0"/>
              <a:pPr>
                <a:defRPr/>
              </a:pPr>
              <a:t>43</a:t>
            </a:fld>
            <a:endParaRPr lang="en-GB"/>
          </a:p>
        </p:txBody>
      </p:sp>
      <p:sp>
        <p:nvSpPr>
          <p:cNvPr id="5" name="TextBox 4"/>
          <p:cNvSpPr txBox="1"/>
          <p:nvPr/>
        </p:nvSpPr>
        <p:spPr>
          <a:xfrm>
            <a:off x="5429250" y="2071688"/>
            <a:ext cx="3500438" cy="4400550"/>
          </a:xfrm>
          <a:prstGeom prst="rect">
            <a:avLst/>
          </a:prstGeom>
          <a:noFill/>
        </p:spPr>
        <p:txBody>
          <a:bodyPr>
            <a:spAutoFit/>
          </a:bodyPr>
          <a:lstStyle/>
          <a:p>
            <a:pPr>
              <a:defRPr/>
            </a:pPr>
            <a:r>
              <a:rPr lang="en-GB" sz="2800" b="1" dirty="0" smtClean="0">
                <a:solidFill>
                  <a:srgbClr val="00FFFF"/>
                </a:solidFill>
                <a:effectLst>
                  <a:outerShdw blurRad="38100" dist="38100" dir="2700000" algn="tl">
                    <a:srgbClr val="000000"/>
                  </a:outerShdw>
                </a:effectLst>
              </a:rPr>
              <a:t>….“</a:t>
            </a:r>
            <a:r>
              <a:rPr lang="en-GB" sz="2800" b="1" dirty="0">
                <a:solidFill>
                  <a:srgbClr val="00FFFF"/>
                </a:solidFill>
                <a:effectLst>
                  <a:outerShdw blurRad="38100" dist="38100" dir="2700000" algn="tl">
                    <a:srgbClr val="000000"/>
                  </a:outerShdw>
                </a:effectLst>
              </a:rPr>
              <a:t>There exists at the present time among the,</a:t>
            </a:r>
            <a:r>
              <a:rPr lang="en-GB" sz="2800" b="1" dirty="0">
                <a:solidFill>
                  <a:srgbClr val="FF99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Jews dispersed over Europe, </a:t>
            </a:r>
            <a:r>
              <a:rPr lang="en-GB" sz="2800" b="1" dirty="0">
                <a:solidFill>
                  <a:srgbClr val="00FF00"/>
                </a:solidFill>
                <a:effectLst>
                  <a:outerShdw blurRad="38100" dist="38100" dir="2700000" algn="tl">
                    <a:srgbClr val="000000"/>
                  </a:outerShdw>
                </a:effectLst>
              </a:rPr>
              <a:t>a strong notion that the time is approaching when their nation is to return to Palestine.”</a:t>
            </a:r>
            <a:endParaRPr lang="en-GB" dirty="0">
              <a:solidFill>
                <a:srgbClr val="00FF00"/>
              </a:solidFill>
            </a:endParaRPr>
          </a:p>
        </p:txBody>
      </p:sp>
      <p:pic>
        <p:nvPicPr>
          <p:cNvPr id="177154" name="Picture 2" descr="http://www.enchantedlearning.com/europe/rivers/outlinemap/map.GIF"/>
          <p:cNvPicPr>
            <a:picLocks noChangeAspect="1" noChangeArrowheads="1"/>
          </p:cNvPicPr>
          <p:nvPr/>
        </p:nvPicPr>
        <p:blipFill>
          <a:blip r:embed="rId2" cstate="print">
            <a:duotone>
              <a:prstClr val="black"/>
              <a:srgbClr val="FF9900">
                <a:tint val="45000"/>
                <a:satMod val="400000"/>
              </a:srgbClr>
            </a:duotone>
          </a:blip>
          <a:srcRect/>
          <a:stretch>
            <a:fillRect/>
          </a:stretch>
        </p:blipFill>
        <p:spPr bwMode="auto">
          <a:xfrm>
            <a:off x="428596" y="1857364"/>
            <a:ext cx="4786346" cy="43317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circle(in)">
                                      <p:cBhvr>
                                        <p:cTn id="7" dur="2000"/>
                                        <p:tgtEl>
                                          <p:spTgt spid="1771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62B019A-0A54-467A-984A-8D6E7120A580}" type="slidenum">
              <a:rPr lang="en-GB"/>
              <a:pPr>
                <a:defRPr/>
              </a:pPr>
              <a:t>44</a:t>
            </a:fld>
            <a:endParaRPr lang="en-GB"/>
          </a:p>
        </p:txBody>
      </p:sp>
      <p:sp>
        <p:nvSpPr>
          <p:cNvPr id="168962" name="Rectangle 2"/>
          <p:cNvSpPr>
            <a:spLocks noGrp="1" noChangeArrowheads="1"/>
          </p:cNvSpPr>
          <p:nvPr>
            <p:ph type="title"/>
          </p:nvPr>
        </p:nvSpPr>
        <p:spPr/>
        <p:txBody>
          <a:bodyPr/>
          <a:lstStyle/>
          <a:p>
            <a:pPr eaLnBrk="1" hangingPunct="1">
              <a:defRPr/>
            </a:pPr>
            <a:r>
              <a:rPr lang="en-GB" sz="4000" b="1" dirty="0" smtClean="0">
                <a:solidFill>
                  <a:srgbClr val="F70118"/>
                </a:solidFill>
              </a:rPr>
              <a:t>Gog’s Dark Forces </a:t>
            </a:r>
            <a:r>
              <a:rPr lang="en-GB" sz="4000" b="1" dirty="0" smtClean="0">
                <a:solidFill>
                  <a:srgbClr val="FFFF00"/>
                </a:solidFill>
              </a:rPr>
              <a:t>Hard At Work Prior To 1917</a:t>
            </a:r>
          </a:p>
        </p:txBody>
      </p:sp>
      <p:sp>
        <p:nvSpPr>
          <p:cNvPr id="168964" name="Text Box 4"/>
          <p:cNvSpPr txBox="1">
            <a:spLocks noChangeArrowheads="1"/>
          </p:cNvSpPr>
          <p:nvPr/>
        </p:nvSpPr>
        <p:spPr bwMode="auto">
          <a:xfrm>
            <a:off x="0" y="5373688"/>
            <a:ext cx="2952750"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Viscount Palmerston</a:t>
            </a:r>
          </a:p>
        </p:txBody>
      </p:sp>
      <p:sp>
        <p:nvSpPr>
          <p:cNvPr id="168965" name="Text Box 5"/>
          <p:cNvSpPr txBox="1">
            <a:spLocks noChangeArrowheads="1"/>
          </p:cNvSpPr>
          <p:nvPr/>
        </p:nvSpPr>
        <p:spPr bwMode="auto">
          <a:xfrm>
            <a:off x="3214688" y="2071688"/>
            <a:ext cx="5761037" cy="3540125"/>
          </a:xfrm>
          <a:prstGeom prst="rect">
            <a:avLst/>
          </a:prstGeom>
          <a:noFill/>
          <a:ln w="9525">
            <a:noFill/>
            <a:miter lim="800000"/>
            <a:headEnd/>
            <a:tailEnd/>
          </a:ln>
          <a:effectLst/>
        </p:spPr>
        <p:txBody>
          <a:bodyPr>
            <a:spAutoFit/>
          </a:bodyPr>
          <a:lstStyle/>
          <a:p>
            <a:pPr>
              <a:defRPr/>
            </a:pPr>
            <a:r>
              <a:rPr lang="en-GB" sz="2800" b="1" i="1" dirty="0">
                <a:solidFill>
                  <a:srgbClr val="00FFFF"/>
                </a:solidFill>
                <a:effectLst>
                  <a:outerShdw blurRad="38100" dist="38100" dir="2700000" algn="tl">
                    <a:srgbClr val="000000"/>
                  </a:outerShdw>
                </a:effectLst>
              </a:rPr>
              <a:t>It would be of manifest importance to the Sultan to encourage the Jews to return and settle in Palestine,</a:t>
            </a:r>
            <a:r>
              <a:rPr lang="en-GB" sz="2800" b="1" i="1" dirty="0">
                <a:solidFill>
                  <a:schemeClr val="hlink"/>
                </a:solidFill>
                <a:effectLst>
                  <a:outerShdw blurRad="38100" dist="38100" dir="2700000" algn="tl">
                    <a:srgbClr val="000000"/>
                  </a:outerShdw>
                </a:effectLst>
              </a:rPr>
              <a:t> </a:t>
            </a:r>
            <a:r>
              <a:rPr lang="en-GB" sz="2800" b="1" i="1" dirty="0">
                <a:solidFill>
                  <a:srgbClr val="FF9900"/>
                </a:solidFill>
                <a:effectLst>
                  <a:outerShdw blurRad="38100" dist="38100" dir="2700000" algn="tl">
                    <a:srgbClr val="000000"/>
                  </a:outerShdw>
                </a:effectLst>
              </a:rPr>
              <a:t>because the wealth that they would bring with them would increase the resources of the Sultan's dominions, </a:t>
            </a:r>
            <a:endParaRPr lang="en-GB" sz="2800" b="1" dirty="0">
              <a:solidFill>
                <a:srgbClr val="FF9900"/>
              </a:solidFill>
              <a:effectLst>
                <a:outerShdw blurRad="38100" dist="38100" dir="2700000" algn="tl">
                  <a:srgbClr val="000000"/>
                </a:outerShdw>
              </a:effectLst>
            </a:endParaRPr>
          </a:p>
        </p:txBody>
      </p:sp>
      <p:pic>
        <p:nvPicPr>
          <p:cNvPr id="168967" name="Picture 7" descr="Palmerston"/>
          <p:cNvPicPr>
            <a:picLocks noGrp="1" noChangeAspect="1" noChangeArrowheads="1"/>
          </p:cNvPicPr>
          <p:nvPr>
            <p:ph idx="1"/>
          </p:nvPr>
        </p:nvPicPr>
        <p:blipFill>
          <a:blip r:embed="rId2" cstate="print"/>
          <a:srcRect/>
          <a:stretch>
            <a:fillRect/>
          </a:stretch>
        </p:blipFill>
        <p:spPr>
          <a:xfrm>
            <a:off x="395288" y="1773238"/>
            <a:ext cx="2413000" cy="36322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8967"/>
                                        </p:tgtEl>
                                        <p:attrNameLst>
                                          <p:attrName>style.visibility</p:attrName>
                                        </p:attrNameLst>
                                      </p:cBhvr>
                                      <p:to>
                                        <p:strVal val="visible"/>
                                      </p:to>
                                    </p:set>
                                    <p:animEffect transition="in" filter="circle(in)">
                                      <p:cBhvr>
                                        <p:cTn id="7" dur="2000"/>
                                        <p:tgtEl>
                                          <p:spTgt spid="1689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8964"/>
                                        </p:tgtEl>
                                        <p:attrNameLst>
                                          <p:attrName>style.visibility</p:attrName>
                                        </p:attrNameLst>
                                      </p:cBhvr>
                                      <p:to>
                                        <p:strVal val="visible"/>
                                      </p:to>
                                    </p:set>
                                    <p:anim calcmode="lin" valueType="num">
                                      <p:cBhvr additive="base">
                                        <p:cTn id="12" dur="500" fill="hold"/>
                                        <p:tgtEl>
                                          <p:spTgt spid="168964"/>
                                        </p:tgtEl>
                                        <p:attrNameLst>
                                          <p:attrName>ppt_x</p:attrName>
                                        </p:attrNameLst>
                                      </p:cBhvr>
                                      <p:tavLst>
                                        <p:tav tm="0">
                                          <p:val>
                                            <p:strVal val="#ppt_x"/>
                                          </p:val>
                                        </p:tav>
                                        <p:tav tm="100000">
                                          <p:val>
                                            <p:strVal val="#ppt_x"/>
                                          </p:val>
                                        </p:tav>
                                      </p:tavLst>
                                    </p:anim>
                                    <p:anim calcmode="lin" valueType="num">
                                      <p:cBhvr additive="base">
                                        <p:cTn id="13" dur="500" fill="hold"/>
                                        <p:tgtEl>
                                          <p:spTgt spid="1689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8965"/>
                                        </p:tgtEl>
                                        <p:attrNameLst>
                                          <p:attrName>style.visibility</p:attrName>
                                        </p:attrNameLst>
                                      </p:cBhvr>
                                      <p:to>
                                        <p:strVal val="visible"/>
                                      </p:to>
                                    </p:set>
                                    <p:anim calcmode="discrete" valueType="clr">
                                      <p:cBhvr override="childStyle">
                                        <p:cTn id="18" dur="80"/>
                                        <p:tgtEl>
                                          <p:spTgt spid="16896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8965"/>
                                        </p:tgtEl>
                                        <p:attrNameLst>
                                          <p:attrName>fillcolor</p:attrName>
                                        </p:attrNameLst>
                                      </p:cBhvr>
                                      <p:tavLst>
                                        <p:tav tm="0">
                                          <p:val>
                                            <p:clrVal>
                                              <a:schemeClr val="accent2"/>
                                            </p:clrVal>
                                          </p:val>
                                        </p:tav>
                                        <p:tav tm="50000">
                                          <p:val>
                                            <p:clrVal>
                                              <a:schemeClr val="hlink"/>
                                            </p:clrVal>
                                          </p:val>
                                        </p:tav>
                                      </p:tavLst>
                                    </p:anim>
                                    <p:set>
                                      <p:cBhvr>
                                        <p:cTn id="20" dur="80"/>
                                        <p:tgtEl>
                                          <p:spTgt spid="1689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p:bldP spid="16896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Gog’s Dark Forces </a:t>
            </a:r>
            <a:r>
              <a:rPr lang="en-GB" b="1" dirty="0" smtClean="0">
                <a:solidFill>
                  <a:srgbClr val="FFFF00"/>
                </a:solidFill>
              </a:rPr>
              <a:t>Hard At Work Prior To 1917</a:t>
            </a:r>
            <a:endParaRPr lang="en-GB" dirty="0"/>
          </a:p>
        </p:txBody>
      </p:sp>
      <p:sp>
        <p:nvSpPr>
          <p:cNvPr id="4" name="Slide Number Placeholder 3"/>
          <p:cNvSpPr>
            <a:spLocks noGrp="1"/>
          </p:cNvSpPr>
          <p:nvPr>
            <p:ph type="sldNum" sz="quarter" idx="12"/>
          </p:nvPr>
        </p:nvSpPr>
        <p:spPr/>
        <p:txBody>
          <a:bodyPr/>
          <a:lstStyle/>
          <a:p>
            <a:pPr>
              <a:defRPr/>
            </a:pPr>
            <a:fld id="{2786AA37-1D8C-41E6-A082-9C25BFBFA2DE}" type="slidenum">
              <a:rPr lang="en-GB" smtClean="0"/>
              <a:pPr>
                <a:defRPr/>
              </a:pPr>
              <a:t>45</a:t>
            </a:fld>
            <a:endParaRPr lang="en-GB"/>
          </a:p>
        </p:txBody>
      </p:sp>
      <p:sp>
        <p:nvSpPr>
          <p:cNvPr id="6" name="TextBox 5"/>
          <p:cNvSpPr txBox="1"/>
          <p:nvPr/>
        </p:nvSpPr>
        <p:spPr>
          <a:xfrm>
            <a:off x="4214813" y="1928813"/>
            <a:ext cx="4643437" cy="3540125"/>
          </a:xfrm>
          <a:prstGeom prst="rect">
            <a:avLst/>
          </a:prstGeom>
          <a:noFill/>
        </p:spPr>
        <p:txBody>
          <a:bodyPr>
            <a:spAutoFit/>
          </a:bodyPr>
          <a:lstStyle/>
          <a:p>
            <a:pPr>
              <a:defRPr/>
            </a:pPr>
            <a:r>
              <a:rPr lang="en-GB" sz="2800" b="1" i="1" dirty="0">
                <a:solidFill>
                  <a:srgbClr val="00FF00"/>
                </a:solidFill>
                <a:effectLst>
                  <a:outerShdw blurRad="38100" dist="38100" dir="2700000" algn="tl">
                    <a:srgbClr val="000000"/>
                  </a:outerShdw>
                </a:effectLst>
              </a:rPr>
              <a:t>… and the Jewish people if returning under the sanction and protection at the invitation of the Sultan would be a check upon any future evil designs of Egypt or its neighbours.</a:t>
            </a:r>
            <a:endParaRPr lang="en-GB" sz="2800" dirty="0">
              <a:solidFill>
                <a:srgbClr val="00FF00"/>
              </a:solidFill>
            </a:endParaRPr>
          </a:p>
        </p:txBody>
      </p:sp>
      <p:pic>
        <p:nvPicPr>
          <p:cNvPr id="178178" name="Picture 2" descr="http://www.acpr.org.il/ENGLISH-NATIV/08-issue/sharon-8.files/image008.jpg"/>
          <p:cNvPicPr>
            <a:picLocks noChangeAspect="1" noChangeArrowheads="1"/>
          </p:cNvPicPr>
          <p:nvPr/>
        </p:nvPicPr>
        <p:blipFill>
          <a:blip r:embed="rId2" cstate="print"/>
          <a:srcRect/>
          <a:stretch>
            <a:fillRect/>
          </a:stretch>
        </p:blipFill>
        <p:spPr bwMode="auto">
          <a:xfrm>
            <a:off x="428625" y="1571625"/>
            <a:ext cx="3190875" cy="4562475"/>
          </a:xfrm>
          <a:prstGeom prst="rect">
            <a:avLst/>
          </a:prstGeom>
          <a:noFill/>
          <a:ln w="9525">
            <a:noFill/>
            <a:miter lim="800000"/>
            <a:headEnd/>
            <a:tailEnd/>
          </a:ln>
        </p:spPr>
      </p:pic>
      <p:sp>
        <p:nvSpPr>
          <p:cNvPr id="9" name="TextBox 8"/>
          <p:cNvSpPr txBox="1"/>
          <p:nvPr/>
        </p:nvSpPr>
        <p:spPr>
          <a:xfrm>
            <a:off x="142875" y="6211888"/>
            <a:ext cx="4143375"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Sultan Suleiman</a:t>
            </a:r>
            <a:endParaRPr lang="en-GB"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circle(in)">
                                      <p:cBhvr>
                                        <p:cTn id="7" dur="2000"/>
                                        <p:tgtEl>
                                          <p:spTgt spid="1781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C1A7DB1-9C35-45E7-9DD7-298F0052571F}" type="slidenum">
              <a:rPr lang="en-GB"/>
              <a:pPr>
                <a:defRPr/>
              </a:pPr>
              <a:t>46</a:t>
            </a:fld>
            <a:endParaRPr lang="en-GB"/>
          </a:p>
        </p:txBody>
      </p:sp>
      <p:sp>
        <p:nvSpPr>
          <p:cNvPr id="169986" name="Rectangle 2"/>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sp>
        <p:nvSpPr>
          <p:cNvPr id="169988" name="Text Box 4"/>
          <p:cNvSpPr txBox="1">
            <a:spLocks noChangeArrowheads="1"/>
          </p:cNvSpPr>
          <p:nvPr/>
        </p:nvSpPr>
        <p:spPr bwMode="auto">
          <a:xfrm>
            <a:off x="250825" y="5373688"/>
            <a:ext cx="302577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Queen Victoria</a:t>
            </a:r>
          </a:p>
        </p:txBody>
      </p:sp>
      <p:sp>
        <p:nvSpPr>
          <p:cNvPr id="169989" name="Text Box 5"/>
          <p:cNvSpPr txBox="1">
            <a:spLocks noChangeArrowheads="1"/>
          </p:cNvSpPr>
          <p:nvPr/>
        </p:nvSpPr>
        <p:spPr bwMode="auto">
          <a:xfrm>
            <a:off x="3563938" y="1557338"/>
            <a:ext cx="5256212" cy="5262562"/>
          </a:xfrm>
          <a:prstGeom prst="rect">
            <a:avLst/>
          </a:prstGeom>
          <a:noFill/>
          <a:ln w="9525">
            <a:noFill/>
            <a:miter lim="800000"/>
            <a:headEnd/>
            <a:tailEnd/>
          </a:ln>
          <a:effectLst/>
        </p:spPr>
        <p:txBody>
          <a:bodyPr>
            <a:spAutoFit/>
          </a:bodyPr>
          <a:lstStyle/>
          <a:p>
            <a:pPr>
              <a:defRPr/>
            </a:pPr>
            <a:r>
              <a:rPr lang="en-GB" sz="2800" b="1" i="1" dirty="0">
                <a:solidFill>
                  <a:schemeClr val="hlink"/>
                </a:solidFill>
                <a:effectLst>
                  <a:outerShdw blurRad="38100" dist="38100" dir="2700000" algn="tl">
                    <a:srgbClr val="000000"/>
                  </a:outerShdw>
                </a:effectLst>
              </a:rPr>
              <a:t>I wish to instruct your Excellency strongly to recommend to the Turkish government to hold out every just </a:t>
            </a:r>
            <a:r>
              <a:rPr lang="en-GB" sz="2800" b="1" i="1" dirty="0">
                <a:solidFill>
                  <a:srgbClr val="F70118"/>
                </a:solidFill>
                <a:effectLst>
                  <a:outerShdw blurRad="38100" dist="38100" dir="2700000" algn="tl">
                    <a:srgbClr val="000000"/>
                  </a:outerShdw>
                </a:effectLst>
              </a:rPr>
              <a:t>encouragement to the Jews of Europe to return to Palestine.'</a:t>
            </a:r>
            <a:r>
              <a:rPr lang="en-GB" sz="2800" b="1" dirty="0">
                <a:solidFill>
                  <a:srgbClr val="F70118"/>
                </a:solidFill>
                <a:effectLst>
                  <a:outerShdw blurRad="38100" dist="38100" dir="2700000" algn="tl">
                    <a:srgbClr val="000000"/>
                  </a:outerShdw>
                </a:effectLst>
              </a:rPr>
              <a:t> </a:t>
            </a:r>
          </a:p>
          <a:p>
            <a:pPr>
              <a:defRPr/>
            </a:pPr>
            <a:endParaRPr lang="en-GB" sz="2800" b="1" dirty="0">
              <a:solidFill>
                <a:srgbClr val="F70118"/>
              </a:solidFill>
              <a:effectLst>
                <a:outerShdw blurRad="38100" dist="38100" dir="2700000" algn="tl">
                  <a:srgbClr val="000000"/>
                </a:outerShdw>
              </a:effectLst>
            </a:endParaRPr>
          </a:p>
          <a:p>
            <a:pPr>
              <a:defRPr/>
            </a:pPr>
            <a:r>
              <a:rPr lang="en-GB" sz="2800" b="1" dirty="0">
                <a:solidFill>
                  <a:srgbClr val="00FF00"/>
                </a:solidFill>
                <a:effectLst>
                  <a:outerShdw blurRad="38100" dist="38100" dir="2700000" algn="tl">
                    <a:srgbClr val="000000"/>
                  </a:outerShdw>
                </a:effectLst>
              </a:rPr>
              <a:t>Foreign Secretary 1830-1841 and 1846-1851 and he so annoyed Queen Victoria, that she had him sacked </a:t>
            </a:r>
          </a:p>
        </p:txBody>
      </p:sp>
      <p:pic>
        <p:nvPicPr>
          <p:cNvPr id="169991" name="Picture 7" descr="image?id=82421&amp;rendTypeId=4"/>
          <p:cNvPicPr>
            <a:picLocks noGrp="1" noChangeAspect="1" noChangeArrowheads="1"/>
          </p:cNvPicPr>
          <p:nvPr>
            <p:ph idx="1"/>
          </p:nvPr>
        </p:nvPicPr>
        <p:blipFill>
          <a:blip r:embed="rId2" cstate="print"/>
          <a:srcRect/>
          <a:stretch>
            <a:fillRect/>
          </a:stretch>
        </p:blipFill>
        <p:spPr>
          <a:xfrm>
            <a:off x="250825" y="1341438"/>
            <a:ext cx="3060700" cy="40751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9991"/>
                                        </p:tgtEl>
                                        <p:attrNameLst>
                                          <p:attrName>style.visibility</p:attrName>
                                        </p:attrNameLst>
                                      </p:cBhvr>
                                      <p:to>
                                        <p:strVal val="visible"/>
                                      </p:to>
                                    </p:set>
                                    <p:animEffect transition="in" filter="circle(in)">
                                      <p:cBhvr>
                                        <p:cTn id="7" dur="2000"/>
                                        <p:tgtEl>
                                          <p:spTgt spid="1699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 calcmode="lin" valueType="num">
                                      <p:cBhvr additive="base">
                                        <p:cTn id="12" dur="500" fill="hold"/>
                                        <p:tgtEl>
                                          <p:spTgt spid="169988"/>
                                        </p:tgtEl>
                                        <p:attrNameLst>
                                          <p:attrName>ppt_x</p:attrName>
                                        </p:attrNameLst>
                                      </p:cBhvr>
                                      <p:tavLst>
                                        <p:tav tm="0">
                                          <p:val>
                                            <p:strVal val="#ppt_x"/>
                                          </p:val>
                                        </p:tav>
                                        <p:tav tm="100000">
                                          <p:val>
                                            <p:strVal val="#ppt_x"/>
                                          </p:val>
                                        </p:tav>
                                      </p:tavLst>
                                    </p:anim>
                                    <p:anim calcmode="lin" valueType="num">
                                      <p:cBhvr additive="base">
                                        <p:cTn id="13" dur="500" fill="hold"/>
                                        <p:tgtEl>
                                          <p:spTgt spid="16998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9989"/>
                                        </p:tgtEl>
                                        <p:attrNameLst>
                                          <p:attrName>style.visibility</p:attrName>
                                        </p:attrNameLst>
                                      </p:cBhvr>
                                      <p:to>
                                        <p:strVal val="visible"/>
                                      </p:to>
                                    </p:set>
                                    <p:anim calcmode="discrete" valueType="clr">
                                      <p:cBhvr override="childStyle">
                                        <p:cTn id="18" dur="80"/>
                                        <p:tgtEl>
                                          <p:spTgt spid="16998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9989"/>
                                        </p:tgtEl>
                                        <p:attrNameLst>
                                          <p:attrName>fillcolor</p:attrName>
                                        </p:attrNameLst>
                                      </p:cBhvr>
                                      <p:tavLst>
                                        <p:tav tm="0">
                                          <p:val>
                                            <p:clrVal>
                                              <a:schemeClr val="accent2"/>
                                            </p:clrVal>
                                          </p:val>
                                        </p:tav>
                                        <p:tav tm="50000">
                                          <p:val>
                                            <p:clrVal>
                                              <a:schemeClr val="hlink"/>
                                            </p:clrVal>
                                          </p:val>
                                        </p:tav>
                                      </p:tavLst>
                                    </p:anim>
                                    <p:set>
                                      <p:cBhvr>
                                        <p:cTn id="20" dur="80"/>
                                        <p:tgtEl>
                                          <p:spTgt spid="1699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p:bldP spid="16998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5DDEFA46-6651-46A9-9252-CD985C93D265}" type="slidenum">
              <a:rPr lang="en-GB"/>
              <a:pPr>
                <a:defRPr/>
              </a:pPr>
              <a:t>47</a:t>
            </a:fld>
            <a:endParaRPr lang="en-GB"/>
          </a:p>
        </p:txBody>
      </p:sp>
      <p:sp>
        <p:nvSpPr>
          <p:cNvPr id="164868" name="Rectangle 4"/>
          <p:cNvSpPr>
            <a:spLocks noGrp="1" noChangeArrowheads="1"/>
          </p:cNvSpPr>
          <p:nvPr>
            <p:ph type="title"/>
          </p:nvPr>
        </p:nvSpPr>
        <p:spPr/>
        <p:txBody>
          <a:bodyPr/>
          <a:lstStyle/>
          <a:p>
            <a:pPr eaLnBrk="1" hangingPunct="1">
              <a:defRPr/>
            </a:pPr>
            <a:r>
              <a:rPr lang="en-GB" sz="4000" b="1" dirty="0" smtClean="0">
                <a:solidFill>
                  <a:srgbClr val="F70118"/>
                </a:solidFill>
              </a:rPr>
              <a:t>Gog’s Dark Forces </a:t>
            </a:r>
            <a:r>
              <a:rPr lang="en-GB" sz="4000" b="1" dirty="0" smtClean="0">
                <a:solidFill>
                  <a:srgbClr val="FFFF00"/>
                </a:solidFill>
              </a:rPr>
              <a:t>Hard At Work Prior To 1917</a:t>
            </a:r>
          </a:p>
        </p:txBody>
      </p:sp>
      <p:pic>
        <p:nvPicPr>
          <p:cNvPr id="164870" name="Picture 6" descr="Image:David Lloyd George 1915.jpg">
            <a:hlinkClick r:id="rId2"/>
          </p:cNvPr>
          <p:cNvPicPr>
            <a:picLocks noChangeAspect="1" noChangeArrowheads="1"/>
          </p:cNvPicPr>
          <p:nvPr/>
        </p:nvPicPr>
        <p:blipFill>
          <a:blip r:embed="rId3" cstate="print"/>
          <a:srcRect/>
          <a:stretch>
            <a:fillRect/>
          </a:stretch>
        </p:blipFill>
        <p:spPr bwMode="auto">
          <a:xfrm>
            <a:off x="214313" y="1428750"/>
            <a:ext cx="3448050" cy="5229225"/>
          </a:xfrm>
          <a:prstGeom prst="rect">
            <a:avLst/>
          </a:prstGeom>
          <a:noFill/>
          <a:ln w="9525">
            <a:noFill/>
            <a:miter lim="800000"/>
            <a:headEnd/>
            <a:tailEnd/>
          </a:ln>
        </p:spPr>
      </p:pic>
      <p:sp>
        <p:nvSpPr>
          <p:cNvPr id="164871" name="Text Box 7"/>
          <p:cNvSpPr txBox="1">
            <a:spLocks noChangeArrowheads="1"/>
          </p:cNvSpPr>
          <p:nvPr/>
        </p:nvSpPr>
        <p:spPr bwMode="auto">
          <a:xfrm>
            <a:off x="3779838" y="1844675"/>
            <a:ext cx="5364162" cy="946150"/>
          </a:xfrm>
          <a:prstGeom prst="rect">
            <a:avLst/>
          </a:prstGeom>
          <a:noFill/>
          <a:ln w="9525">
            <a:noFill/>
            <a:miter lim="800000"/>
            <a:headEnd/>
            <a:tailEnd/>
          </a:ln>
          <a:effectLst/>
        </p:spPr>
        <p:txBody>
          <a:bodyPr>
            <a:spAutoFit/>
          </a:bodyPr>
          <a:lstStyle/>
          <a:p>
            <a:pPr algn="ctr">
              <a:spcBef>
                <a:spcPct val="50000"/>
              </a:spcBef>
              <a:defRPr/>
            </a:pPr>
            <a:r>
              <a:rPr lang="en-GB" sz="2800" b="1">
                <a:solidFill>
                  <a:schemeClr val="hlink"/>
                </a:solidFill>
                <a:effectLst>
                  <a:outerShdw blurRad="38100" dist="38100" dir="2700000" algn="tl">
                    <a:srgbClr val="000000"/>
                  </a:outerShdw>
                </a:effectLst>
              </a:rPr>
              <a:t>David Lloyd George, British prime minister 1916-1922 </a:t>
            </a:r>
          </a:p>
        </p:txBody>
      </p:sp>
      <p:sp>
        <p:nvSpPr>
          <p:cNvPr id="164872" name="Text Box 8"/>
          <p:cNvSpPr txBox="1">
            <a:spLocks noChangeArrowheads="1"/>
          </p:cNvSpPr>
          <p:nvPr/>
        </p:nvSpPr>
        <p:spPr bwMode="auto">
          <a:xfrm>
            <a:off x="4143375" y="2852738"/>
            <a:ext cx="4821238" cy="26781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9900"/>
                </a:solidFill>
                <a:effectLst>
                  <a:outerShdw blurRad="38100" dist="38100" dir="2700000" algn="tl">
                    <a:srgbClr val="000000"/>
                  </a:outerShdw>
                </a:effectLst>
              </a:rPr>
              <a:t>It should be remembered that the </a:t>
            </a:r>
            <a:r>
              <a:rPr lang="en-GB" sz="2800" b="1" dirty="0">
                <a:solidFill>
                  <a:srgbClr val="F70118"/>
                </a:solidFill>
                <a:effectLst>
                  <a:outerShdw blurRad="38100" dist="38100" dir="2700000" algn="tl">
                    <a:srgbClr val="000000"/>
                  </a:outerShdw>
                </a:effectLst>
              </a:rPr>
              <a:t>Prime Minister, Lloyd George,</a:t>
            </a:r>
            <a:r>
              <a:rPr lang="en-GB" sz="2800" b="1" dirty="0">
                <a:solidFill>
                  <a:srgbClr val="FF99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when a young man, had been </a:t>
            </a:r>
            <a:r>
              <a:rPr lang="en-GB" sz="2800" b="1" dirty="0">
                <a:solidFill>
                  <a:srgbClr val="F70118"/>
                </a:solidFill>
                <a:effectLst>
                  <a:outerShdw blurRad="38100" dist="38100" dir="2700000" algn="tl">
                    <a:srgbClr val="000000"/>
                  </a:outerShdw>
                </a:effectLst>
              </a:rPr>
              <a:t>solicitor to the Zionist organisation.</a:t>
            </a:r>
            <a:r>
              <a:rPr lang="en-GB" sz="2800" b="1" dirty="0">
                <a:effectLst>
                  <a:outerShdw blurRad="38100" dist="38100" dir="2700000" algn="tl">
                    <a:srgbClr val="000000"/>
                  </a:outerShdw>
                </a:effectLst>
              </a:rPr>
              <a:t> </a:t>
            </a:r>
            <a:endParaRPr lang="en-GB" sz="2800" dirty="0">
              <a:solidFill>
                <a:srgbClr val="FFFF00"/>
              </a:solidFill>
            </a:endParaRPr>
          </a:p>
        </p:txBody>
      </p:sp>
      <p:sp>
        <p:nvSpPr>
          <p:cNvPr id="164873" name="Text Box 9"/>
          <p:cNvSpPr txBox="1">
            <a:spLocks noChangeArrowheads="1"/>
          </p:cNvSpPr>
          <p:nvPr/>
        </p:nvSpPr>
        <p:spPr bwMode="auto">
          <a:xfrm>
            <a:off x="468313" y="5876925"/>
            <a:ext cx="2808287" cy="579438"/>
          </a:xfrm>
          <a:prstGeom prst="rect">
            <a:avLst/>
          </a:prstGeom>
          <a:solidFill>
            <a:schemeClr val="tx2"/>
          </a:solidFill>
          <a:ln w="9525">
            <a:noFill/>
            <a:miter lim="800000"/>
            <a:headEnd/>
            <a:tailEnd/>
          </a:ln>
          <a:effectLst/>
        </p:spPr>
        <p:txBody>
          <a:bodyPr>
            <a:spAutoFit/>
          </a:bodyPr>
          <a:lstStyle/>
          <a:p>
            <a:pPr>
              <a:spcBef>
                <a:spcPct val="50000"/>
              </a:spcBef>
              <a:defRPr/>
            </a:pPr>
            <a:r>
              <a:rPr lang="en-GB" sz="3200" b="1">
                <a:solidFill>
                  <a:schemeClr val="bg2"/>
                </a:solidFill>
                <a:effectLst>
                  <a:outerShdw blurRad="38100" dist="38100" dir="2700000" algn="tl">
                    <a:srgbClr val="000000"/>
                  </a:outerShdw>
                </a:effectLst>
              </a:rPr>
              <a:t>Lloyd George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circle(in)">
                                      <p:cBhvr>
                                        <p:cTn id="7" dur="2000"/>
                                        <p:tgtEl>
                                          <p:spTgt spid="1648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4873"/>
                                        </p:tgtEl>
                                        <p:attrNameLst>
                                          <p:attrName>style.visibility</p:attrName>
                                        </p:attrNameLst>
                                      </p:cBhvr>
                                      <p:to>
                                        <p:strVal val="visible"/>
                                      </p:to>
                                    </p:set>
                                    <p:anim calcmode="lin" valueType="num">
                                      <p:cBhvr additive="base">
                                        <p:cTn id="12" dur="500" fill="hold"/>
                                        <p:tgtEl>
                                          <p:spTgt spid="164873"/>
                                        </p:tgtEl>
                                        <p:attrNameLst>
                                          <p:attrName>ppt_x</p:attrName>
                                        </p:attrNameLst>
                                      </p:cBhvr>
                                      <p:tavLst>
                                        <p:tav tm="0">
                                          <p:val>
                                            <p:strVal val="#ppt_x"/>
                                          </p:val>
                                        </p:tav>
                                        <p:tav tm="100000">
                                          <p:val>
                                            <p:strVal val="#ppt_x"/>
                                          </p:val>
                                        </p:tav>
                                      </p:tavLst>
                                    </p:anim>
                                    <p:anim calcmode="lin" valueType="num">
                                      <p:cBhvr additive="base">
                                        <p:cTn id="13" dur="500" fill="hold"/>
                                        <p:tgtEl>
                                          <p:spTgt spid="16487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4871"/>
                                        </p:tgtEl>
                                        <p:attrNameLst>
                                          <p:attrName>style.visibility</p:attrName>
                                        </p:attrNameLst>
                                      </p:cBhvr>
                                      <p:to>
                                        <p:strVal val="visible"/>
                                      </p:to>
                                    </p:set>
                                    <p:anim calcmode="lin" valueType="num">
                                      <p:cBhvr additive="base">
                                        <p:cTn id="18" dur="500" fill="hold"/>
                                        <p:tgtEl>
                                          <p:spTgt spid="164871"/>
                                        </p:tgtEl>
                                        <p:attrNameLst>
                                          <p:attrName>ppt_x</p:attrName>
                                        </p:attrNameLst>
                                      </p:cBhvr>
                                      <p:tavLst>
                                        <p:tav tm="0">
                                          <p:val>
                                            <p:strVal val="#ppt_x"/>
                                          </p:val>
                                        </p:tav>
                                        <p:tav tm="100000">
                                          <p:val>
                                            <p:strVal val="#ppt_x"/>
                                          </p:val>
                                        </p:tav>
                                      </p:tavLst>
                                    </p:anim>
                                    <p:anim calcmode="lin" valueType="num">
                                      <p:cBhvr additive="base">
                                        <p:cTn id="19" dur="500" fill="hold"/>
                                        <p:tgtEl>
                                          <p:spTgt spid="16487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64872"/>
                                        </p:tgtEl>
                                        <p:attrNameLst>
                                          <p:attrName>style.visibility</p:attrName>
                                        </p:attrNameLst>
                                      </p:cBhvr>
                                      <p:to>
                                        <p:strVal val="visible"/>
                                      </p:to>
                                    </p:set>
                                    <p:anim calcmode="discrete" valueType="clr">
                                      <p:cBhvr override="childStyle">
                                        <p:cTn id="24" dur="80"/>
                                        <p:tgtEl>
                                          <p:spTgt spid="16487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64872"/>
                                        </p:tgtEl>
                                        <p:attrNameLst>
                                          <p:attrName>fillcolor</p:attrName>
                                        </p:attrNameLst>
                                      </p:cBhvr>
                                      <p:tavLst>
                                        <p:tav tm="0">
                                          <p:val>
                                            <p:clrVal>
                                              <a:schemeClr val="accent2"/>
                                            </p:clrVal>
                                          </p:val>
                                        </p:tav>
                                        <p:tav tm="50000">
                                          <p:val>
                                            <p:clrVal>
                                              <a:schemeClr val="hlink"/>
                                            </p:clrVal>
                                          </p:val>
                                        </p:tav>
                                      </p:tavLst>
                                    </p:anim>
                                    <p:set>
                                      <p:cBhvr>
                                        <p:cTn id="26" dur="80"/>
                                        <p:tgtEl>
                                          <p:spTgt spid="1648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1" grpId="0"/>
      <p:bldP spid="164872" grpId="0"/>
      <p:bldP spid="16487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Gog’s Dark Forces </a:t>
            </a:r>
            <a:r>
              <a:rPr lang="en-GB" b="1" dirty="0" smtClean="0">
                <a:solidFill>
                  <a:srgbClr val="FFFF00"/>
                </a:solidFill>
              </a:rPr>
              <a:t>Hard At Work Prior To 1917</a:t>
            </a:r>
            <a:endParaRPr lang="en-GB" dirty="0"/>
          </a:p>
        </p:txBody>
      </p:sp>
      <p:sp>
        <p:nvSpPr>
          <p:cNvPr id="3" name="Slide Number Placeholder 2"/>
          <p:cNvSpPr>
            <a:spLocks noGrp="1"/>
          </p:cNvSpPr>
          <p:nvPr>
            <p:ph type="sldNum" sz="quarter" idx="12"/>
          </p:nvPr>
        </p:nvSpPr>
        <p:spPr/>
        <p:txBody>
          <a:bodyPr/>
          <a:lstStyle/>
          <a:p>
            <a:pPr>
              <a:defRPr/>
            </a:pPr>
            <a:fld id="{D9433241-9B68-4617-81AF-8CEBB800B48F}" type="slidenum">
              <a:rPr lang="en-GB" smtClean="0"/>
              <a:pPr>
                <a:defRPr/>
              </a:pPr>
              <a:t>48</a:t>
            </a:fld>
            <a:endParaRPr lang="en-GB"/>
          </a:p>
        </p:txBody>
      </p:sp>
      <p:sp>
        <p:nvSpPr>
          <p:cNvPr id="4" name="TextBox 3"/>
          <p:cNvSpPr txBox="1"/>
          <p:nvPr/>
        </p:nvSpPr>
        <p:spPr>
          <a:xfrm>
            <a:off x="4286250" y="2071688"/>
            <a:ext cx="4500563"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In the American Government Zionism was even more influential.</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President Wilson's right-hand man was the leader of American Zionism </a:t>
            </a:r>
            <a:r>
              <a:rPr lang="en-GB" sz="2800" b="1" dirty="0">
                <a:solidFill>
                  <a:srgbClr val="00FF00"/>
                </a:solidFill>
                <a:effectLst>
                  <a:outerShdw blurRad="38100" dist="38100" dir="2700000" algn="tl">
                    <a:srgbClr val="000000"/>
                  </a:outerShdw>
                </a:effectLst>
              </a:rPr>
              <a:t>— Mr. Justice Brandeis. </a:t>
            </a:r>
            <a:endParaRPr lang="en-GB" sz="2800" dirty="0">
              <a:solidFill>
                <a:srgbClr val="00FF00"/>
              </a:solidFill>
            </a:endParaRPr>
          </a:p>
        </p:txBody>
      </p:sp>
      <p:pic>
        <p:nvPicPr>
          <p:cNvPr id="179204" name="Picture 4" descr="http://upload.wikimedia.org/wikipedia/commons/thumb/1/17/Louis_Brandeis_Associate_Justice_c1916.jpg/127px-Louis_Brandeis_Associate_Justice_c1916.jpg"/>
          <p:cNvPicPr>
            <a:picLocks noChangeAspect="1" noChangeArrowheads="1"/>
          </p:cNvPicPr>
          <p:nvPr/>
        </p:nvPicPr>
        <p:blipFill>
          <a:blip r:embed="rId2" cstate="print"/>
          <a:srcRect/>
          <a:stretch>
            <a:fillRect/>
          </a:stretch>
        </p:blipFill>
        <p:spPr bwMode="auto">
          <a:xfrm>
            <a:off x="571500" y="1571625"/>
            <a:ext cx="3286125" cy="4632325"/>
          </a:xfrm>
          <a:prstGeom prst="rect">
            <a:avLst/>
          </a:prstGeom>
          <a:noFill/>
          <a:ln w="9525">
            <a:noFill/>
            <a:miter lim="800000"/>
            <a:headEnd/>
            <a:tailEnd/>
          </a:ln>
        </p:spPr>
      </p:pic>
      <p:sp>
        <p:nvSpPr>
          <p:cNvPr id="8" name="TextBox 7"/>
          <p:cNvSpPr txBox="1"/>
          <p:nvPr/>
        </p:nvSpPr>
        <p:spPr>
          <a:xfrm>
            <a:off x="0" y="6211888"/>
            <a:ext cx="8001000"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Justice Louis </a:t>
            </a:r>
            <a:r>
              <a:rPr lang="en-GB" sz="3600" b="1" dirty="0" err="1">
                <a:solidFill>
                  <a:srgbClr val="FFFF00"/>
                </a:solidFill>
                <a:effectLst>
                  <a:outerShdw blurRad="38100" dist="38100" dir="2700000" algn="tl">
                    <a:srgbClr val="000000">
                      <a:alpha val="43137"/>
                    </a:srgbClr>
                  </a:outerShdw>
                </a:effectLst>
              </a:rPr>
              <a:t>Dembitz</a:t>
            </a:r>
            <a:r>
              <a:rPr lang="en-GB" sz="3600" b="1" dirty="0">
                <a:solidFill>
                  <a:srgbClr val="FFFF00"/>
                </a:solidFill>
                <a:effectLst>
                  <a:outerShdw blurRad="38100" dist="38100" dir="2700000" algn="tl">
                    <a:srgbClr val="000000">
                      <a:alpha val="43137"/>
                    </a:srgbClr>
                  </a:outerShdw>
                </a:effectLst>
              </a:rPr>
              <a:t> Brandeis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circle(in)">
                                      <p:cBhvr>
                                        <p:cTn id="7" dur="20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7481878-CF92-4928-86AB-590700F4F318}" type="slidenum">
              <a:rPr lang="en-GB"/>
              <a:pPr>
                <a:defRPr/>
              </a:pPr>
              <a:t>49</a:t>
            </a:fld>
            <a:endParaRPr lang="en-GB"/>
          </a:p>
        </p:txBody>
      </p:sp>
      <p:sp>
        <p:nvSpPr>
          <p:cNvPr id="113666" name="Rectangle 2"/>
          <p:cNvSpPr>
            <a:spLocks noGrp="1" noChangeArrowheads="1"/>
          </p:cNvSpPr>
          <p:nvPr>
            <p:ph type="title"/>
          </p:nvPr>
        </p:nvSpPr>
        <p:spPr/>
        <p:txBody>
          <a:bodyPr/>
          <a:lstStyle/>
          <a:p>
            <a:pPr eaLnBrk="1" hangingPunct="1">
              <a:defRPr/>
            </a:pPr>
            <a:r>
              <a:rPr lang="en-GB" sz="4000" b="1" dirty="0" smtClean="0">
                <a:solidFill>
                  <a:srgbClr val="F70118"/>
                </a:solidFill>
              </a:rPr>
              <a:t>Gog’s Dark Forces </a:t>
            </a:r>
            <a:r>
              <a:rPr lang="en-GB" sz="4000" b="1" dirty="0" smtClean="0">
                <a:solidFill>
                  <a:srgbClr val="FFFF00"/>
                </a:solidFill>
              </a:rPr>
              <a:t>Hard At Work Prior To 1917</a:t>
            </a:r>
            <a:endParaRPr lang="en-GB" sz="4000" b="1" dirty="0" smtClean="0">
              <a:solidFill>
                <a:srgbClr val="F70118"/>
              </a:solidFill>
            </a:endParaRPr>
          </a:p>
        </p:txBody>
      </p:sp>
      <p:sp>
        <p:nvSpPr>
          <p:cNvPr id="49156" name="Text Box 3"/>
          <p:cNvSpPr txBox="1">
            <a:spLocks noChangeArrowheads="1"/>
          </p:cNvSpPr>
          <p:nvPr/>
        </p:nvSpPr>
        <p:spPr bwMode="auto">
          <a:xfrm>
            <a:off x="4356100" y="1844675"/>
            <a:ext cx="4787900" cy="366713"/>
          </a:xfrm>
          <a:prstGeom prst="rect">
            <a:avLst/>
          </a:prstGeom>
          <a:noFill/>
          <a:ln w="9525">
            <a:noFill/>
            <a:miter lim="800000"/>
            <a:headEnd/>
            <a:tailEnd/>
          </a:ln>
        </p:spPr>
        <p:txBody>
          <a:bodyPr>
            <a:spAutoFit/>
          </a:bodyPr>
          <a:lstStyle/>
          <a:p>
            <a:pPr>
              <a:spcBef>
                <a:spcPct val="50000"/>
              </a:spcBef>
            </a:pPr>
            <a:endParaRPr lang="en-US"/>
          </a:p>
        </p:txBody>
      </p:sp>
      <p:sp>
        <p:nvSpPr>
          <p:cNvPr id="113668" name="Text Box 4"/>
          <p:cNvSpPr txBox="1">
            <a:spLocks noChangeArrowheads="1"/>
          </p:cNvSpPr>
          <p:nvPr/>
        </p:nvSpPr>
        <p:spPr bwMode="auto">
          <a:xfrm>
            <a:off x="4356100" y="1412875"/>
            <a:ext cx="4787900" cy="50482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Masonic Secret Society  worked with the Zionist to get control of the Middle East.</a:t>
            </a:r>
          </a:p>
          <a:p>
            <a:pPr>
              <a:spcBef>
                <a:spcPct val="50000"/>
              </a:spcBef>
              <a:defRPr/>
            </a:pPr>
            <a:r>
              <a:rPr lang="en-GB" sz="2800" b="1" dirty="0">
                <a:solidFill>
                  <a:srgbClr val="FFC000"/>
                </a:solidFill>
                <a:effectLst>
                  <a:outerShdw blurRad="38100" dist="38100" dir="2700000" algn="tl">
                    <a:srgbClr val="000000"/>
                  </a:outerShdw>
                </a:effectLst>
              </a:rPr>
              <a:t>Many are enticed into Gog’s secret society, </a:t>
            </a:r>
            <a:r>
              <a:rPr lang="en-GB" sz="2800" b="1" dirty="0">
                <a:solidFill>
                  <a:srgbClr val="F70118"/>
                </a:solidFill>
                <a:effectLst>
                  <a:outerShdw blurRad="38100" dist="38100" dir="2700000" algn="tl">
                    <a:srgbClr val="000000"/>
                  </a:outerShdw>
                </a:effectLst>
              </a:rPr>
              <a:t>the Masons,</a:t>
            </a:r>
            <a:r>
              <a:rPr lang="en-GB" sz="2800" b="1" dirty="0">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because they believe that it is a patriotic organisation, </a:t>
            </a:r>
            <a:r>
              <a:rPr lang="en-GB" sz="2800" b="1" dirty="0">
                <a:solidFill>
                  <a:srgbClr val="00FF00"/>
                </a:solidFill>
                <a:effectLst>
                  <a:outerShdw blurRad="38100" dist="38100" dir="2700000" algn="tl">
                    <a:srgbClr val="000000"/>
                  </a:outerShdw>
                </a:effectLst>
              </a:rPr>
              <a:t>Christian and of course as a means to better themselves. </a:t>
            </a:r>
          </a:p>
        </p:txBody>
      </p:sp>
      <p:pic>
        <p:nvPicPr>
          <p:cNvPr id="113669" name="Picture 5" descr="black-mass"/>
          <p:cNvPicPr>
            <a:picLocks noGrp="1" noChangeAspect="1" noChangeArrowheads="1"/>
          </p:cNvPicPr>
          <p:nvPr>
            <p:ph idx="1"/>
          </p:nvPr>
        </p:nvPicPr>
        <p:blipFill>
          <a:blip r:embed="rId3" cstate="print"/>
          <a:srcRect/>
          <a:stretch>
            <a:fillRect/>
          </a:stretch>
        </p:blipFill>
        <p:spPr>
          <a:xfrm>
            <a:off x="395288" y="1628775"/>
            <a:ext cx="3816350" cy="2878138"/>
          </a:xfrm>
          <a:noFill/>
        </p:spPr>
      </p:pic>
      <p:sp>
        <p:nvSpPr>
          <p:cNvPr id="9" name="TextBox 8"/>
          <p:cNvSpPr txBox="1"/>
          <p:nvPr/>
        </p:nvSpPr>
        <p:spPr>
          <a:xfrm>
            <a:off x="357188" y="5000625"/>
            <a:ext cx="3643312"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A Masonic Secret Society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3669"/>
                                        </p:tgtEl>
                                        <p:attrNameLst>
                                          <p:attrName>style.visibility</p:attrName>
                                        </p:attrNameLst>
                                      </p:cBhvr>
                                      <p:to>
                                        <p:strVal val="visible"/>
                                      </p:to>
                                    </p:set>
                                    <p:animEffect transition="in" filter="circle(in)">
                                      <p:cBhvr>
                                        <p:cTn id="7" dur="2000"/>
                                        <p:tgtEl>
                                          <p:spTgt spid="1136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13668"/>
                                        </p:tgtEl>
                                        <p:attrNameLst>
                                          <p:attrName>style.visibility</p:attrName>
                                        </p:attrNameLst>
                                      </p:cBhvr>
                                      <p:to>
                                        <p:strVal val="visible"/>
                                      </p:to>
                                    </p:set>
                                    <p:anim calcmode="discrete" valueType="clr">
                                      <p:cBhvr override="childStyle">
                                        <p:cTn id="18" dur="80"/>
                                        <p:tgtEl>
                                          <p:spTgt spid="11366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3668"/>
                                        </p:tgtEl>
                                        <p:attrNameLst>
                                          <p:attrName>fillcolor</p:attrName>
                                        </p:attrNameLst>
                                      </p:cBhvr>
                                      <p:tavLst>
                                        <p:tav tm="0">
                                          <p:val>
                                            <p:clrVal>
                                              <a:schemeClr val="accent2"/>
                                            </p:clrVal>
                                          </p:val>
                                        </p:tav>
                                        <p:tav tm="50000">
                                          <p:val>
                                            <p:clrVal>
                                              <a:schemeClr val="hlink"/>
                                            </p:clrVal>
                                          </p:val>
                                        </p:tav>
                                      </p:tavLst>
                                    </p:anim>
                                    <p:set>
                                      <p:cBhvr>
                                        <p:cTn id="20" dur="80"/>
                                        <p:tgtEl>
                                          <p:spTgt spid="1136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00FF00"/>
                </a:solidFill>
              </a:rPr>
              <a:t>The Scattering Of The Power Of</a:t>
            </a:r>
            <a:r>
              <a:rPr lang="en-GB" b="1" dirty="0" smtClean="0">
                <a:solidFill>
                  <a:srgbClr val="F70118"/>
                </a:solidFill>
              </a:rPr>
              <a:t> </a:t>
            </a:r>
            <a:r>
              <a:rPr lang="en-GB" b="1" dirty="0" smtClean="0">
                <a:solidFill>
                  <a:srgbClr val="FFFF00"/>
                </a:solidFill>
              </a:rPr>
              <a:t>The Holy People</a:t>
            </a:r>
            <a:endParaRPr lang="en-GB" dirty="0"/>
          </a:p>
        </p:txBody>
      </p:sp>
      <p:sp>
        <p:nvSpPr>
          <p:cNvPr id="4" name="Slide Number Placeholder 3"/>
          <p:cNvSpPr>
            <a:spLocks noGrp="1"/>
          </p:cNvSpPr>
          <p:nvPr>
            <p:ph type="sldNum" sz="quarter" idx="12"/>
          </p:nvPr>
        </p:nvSpPr>
        <p:spPr/>
        <p:txBody>
          <a:bodyPr/>
          <a:lstStyle/>
          <a:p>
            <a:pPr>
              <a:defRPr/>
            </a:pPr>
            <a:fld id="{8D3E8B20-1941-4062-A8A3-FE307EDCBC2B}" type="slidenum">
              <a:rPr lang="en-GB" smtClean="0"/>
              <a:pPr>
                <a:defRPr/>
              </a:pPr>
              <a:t>5</a:t>
            </a:fld>
            <a:endParaRPr lang="en-GB"/>
          </a:p>
        </p:txBody>
      </p:sp>
      <p:sp>
        <p:nvSpPr>
          <p:cNvPr id="5" name="TextBox 4"/>
          <p:cNvSpPr txBox="1"/>
          <p:nvPr/>
        </p:nvSpPr>
        <p:spPr>
          <a:xfrm>
            <a:off x="4357688" y="1857375"/>
            <a:ext cx="4500562" cy="381635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CC"/>
                </a:solidFill>
                <a:effectLst>
                  <a:outerShdw blurRad="38100" dist="38100" dir="2700000" algn="tl">
                    <a:srgbClr val="000000"/>
                  </a:outerShdw>
                </a:effectLst>
              </a:rPr>
              <a:t>…. In the midst of all this mayhem</a:t>
            </a:r>
            <a:r>
              <a:rPr lang="en-GB" sz="2800" b="1" dirty="0">
                <a:solidFill>
                  <a:srgbClr val="FF99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Jerusalem was taken from the Ottoman Turks by True Israel marking the fullness of the true Israel nations </a:t>
            </a:r>
            <a:r>
              <a:rPr lang="en-GB" sz="2800" b="1" dirty="0">
                <a:solidFill>
                  <a:srgbClr val="00FF00"/>
                </a:solidFill>
                <a:effectLst>
                  <a:outerShdw blurRad="38100" dist="38100" dir="2700000" algn="tl">
                    <a:srgbClr val="000000"/>
                  </a:outerShdw>
                </a:effectLst>
              </a:rPr>
              <a:t>– from now on it was decline for these nations.</a:t>
            </a:r>
          </a:p>
          <a:p>
            <a:pPr>
              <a:defRPr/>
            </a:pPr>
            <a:endParaRPr lang="en-GB" dirty="0"/>
          </a:p>
        </p:txBody>
      </p:sp>
      <p:pic>
        <p:nvPicPr>
          <p:cNvPr id="158722" name="Picture 2" descr="http://z.about.com/d/atheism/1/0/1/K/Suleiman-l.jpg"/>
          <p:cNvPicPr>
            <a:picLocks noChangeAspect="1" noChangeArrowheads="1"/>
          </p:cNvPicPr>
          <p:nvPr/>
        </p:nvPicPr>
        <p:blipFill>
          <a:blip r:embed="rId3" cstate="print"/>
          <a:srcRect b="5908"/>
          <a:stretch>
            <a:fillRect/>
          </a:stretch>
        </p:blipFill>
        <p:spPr bwMode="auto">
          <a:xfrm>
            <a:off x="500034" y="1643050"/>
            <a:ext cx="3092174" cy="40005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0" y="5657850"/>
            <a:ext cx="7020272" cy="120015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defRPr/>
            </a:pPr>
            <a:r>
              <a:rPr lang="en-GB" sz="3600" b="1" dirty="0">
                <a:solidFill>
                  <a:srgbClr val="FFFF00"/>
                </a:solidFill>
                <a:effectLst>
                  <a:outerShdw blurRad="38100" dist="38100" dir="2700000" algn="tl">
                    <a:srgbClr val="000000">
                      <a:alpha val="43137"/>
                    </a:srgbClr>
                  </a:outerShdw>
                </a:effectLst>
              </a:rPr>
              <a:t>Ottoman Sultan Suleiman The Magnificent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circle(in)">
                                      <p:cBhvr>
                                        <p:cTn id="7" dur="2000"/>
                                        <p:tgtEl>
                                          <p:spTgt spid="1587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Gog’s Dark Forces </a:t>
            </a:r>
            <a:r>
              <a:rPr lang="en-GB" b="1" dirty="0" smtClean="0">
                <a:solidFill>
                  <a:srgbClr val="FFFF00"/>
                </a:solidFill>
              </a:rPr>
              <a:t>Hard At Work Prior To 1917</a:t>
            </a:r>
            <a:endParaRPr lang="en-GB" dirty="0"/>
          </a:p>
        </p:txBody>
      </p:sp>
      <p:sp>
        <p:nvSpPr>
          <p:cNvPr id="4" name="Slide Number Placeholder 3"/>
          <p:cNvSpPr>
            <a:spLocks noGrp="1"/>
          </p:cNvSpPr>
          <p:nvPr>
            <p:ph type="sldNum" sz="quarter" idx="12"/>
          </p:nvPr>
        </p:nvSpPr>
        <p:spPr/>
        <p:txBody>
          <a:bodyPr/>
          <a:lstStyle/>
          <a:p>
            <a:pPr>
              <a:defRPr/>
            </a:pPr>
            <a:fld id="{495FA374-FE68-4EED-B55D-A16B2838262C}" type="slidenum">
              <a:rPr lang="en-GB" smtClean="0"/>
              <a:pPr>
                <a:defRPr/>
              </a:pPr>
              <a:t>50</a:t>
            </a:fld>
            <a:endParaRPr lang="en-GB"/>
          </a:p>
        </p:txBody>
      </p:sp>
      <p:sp>
        <p:nvSpPr>
          <p:cNvPr id="5" name="TextBox 4"/>
          <p:cNvSpPr txBox="1"/>
          <p:nvPr/>
        </p:nvSpPr>
        <p:spPr>
          <a:xfrm>
            <a:off x="4000500" y="1595438"/>
            <a:ext cx="4857750" cy="5262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lower levels are encouraged to believe that it is a Christian organisation </a:t>
            </a:r>
            <a:r>
              <a:rPr lang="en-GB" sz="2800" b="1" dirty="0">
                <a:solidFill>
                  <a:srgbClr val="FF9900"/>
                </a:solidFill>
                <a:effectLst>
                  <a:outerShdw blurRad="38100" dist="38100" dir="2700000" algn="tl">
                    <a:srgbClr val="000000"/>
                  </a:outerShdw>
                </a:effectLst>
              </a:rPr>
              <a:t>by circulating the Masonic Bible to new recruits.</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However, </a:t>
            </a:r>
            <a:r>
              <a:rPr lang="en-GB" sz="2800" b="1" dirty="0">
                <a:solidFill>
                  <a:srgbClr val="FF00FF"/>
                </a:solidFill>
                <a:effectLst>
                  <a:outerShdw blurRad="38100" dist="38100" dir="2700000" algn="tl">
                    <a:srgbClr val="000000"/>
                  </a:outerShdw>
                </a:effectLst>
              </a:rPr>
              <a:t>there are some subtle clues, that this is not the case in its preface,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which refers to the great light which of course is Lucifer – The Shinning One.</a:t>
            </a:r>
            <a:endParaRPr lang="en-GB" sz="2800" dirty="0">
              <a:solidFill>
                <a:srgbClr val="00FF00"/>
              </a:solidFill>
            </a:endParaRPr>
          </a:p>
        </p:txBody>
      </p:sp>
      <p:pic>
        <p:nvPicPr>
          <p:cNvPr id="180226" name="Picture 2" descr="Masonic-Bible.png Masonic Holy Bible image by maximumrule"/>
          <p:cNvPicPr>
            <a:picLocks noChangeAspect="1" noChangeArrowheads="1"/>
          </p:cNvPicPr>
          <p:nvPr/>
        </p:nvPicPr>
        <p:blipFill>
          <a:blip r:embed="rId2" cstate="print"/>
          <a:srcRect l="2586" t="4274" r="6895" b="3845"/>
          <a:stretch>
            <a:fillRect/>
          </a:stretch>
        </p:blipFill>
        <p:spPr bwMode="auto">
          <a:xfrm>
            <a:off x="428625" y="1928813"/>
            <a:ext cx="3286125" cy="4037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circle(in)">
                                      <p:cBhvr>
                                        <p:cTn id="7" dur="2000"/>
                                        <p:tgtEl>
                                          <p:spTgt spid="1802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C587E332-9B8F-4850-A6D6-4E23C22CD7AD}" type="slidenum">
              <a:rPr lang="en-GB"/>
              <a:pPr>
                <a:defRPr/>
              </a:pPr>
              <a:t>51</a:t>
            </a:fld>
            <a:endParaRPr lang="en-GB"/>
          </a:p>
        </p:txBody>
      </p:sp>
      <p:sp>
        <p:nvSpPr>
          <p:cNvPr id="115714" name="Rectangle 2"/>
          <p:cNvSpPr>
            <a:spLocks noGrp="1" noChangeArrowheads="1"/>
          </p:cNvSpPr>
          <p:nvPr>
            <p:ph type="title"/>
          </p:nvPr>
        </p:nvSpPr>
        <p:spPr/>
        <p:txBody>
          <a:bodyPr/>
          <a:lstStyle/>
          <a:p>
            <a:pPr eaLnBrk="1" hangingPunct="1">
              <a:defRPr/>
            </a:pPr>
            <a:r>
              <a:rPr lang="en-GB" sz="4000" b="1" smtClean="0">
                <a:solidFill>
                  <a:srgbClr val="F70118"/>
                </a:solidFill>
              </a:rPr>
              <a:t>Gog’s </a:t>
            </a:r>
            <a:r>
              <a:rPr lang="en-GB" sz="4000" b="1" smtClean="0">
                <a:solidFill>
                  <a:srgbClr val="FFFF00"/>
                </a:solidFill>
              </a:rPr>
              <a:t>Secret Societies</a:t>
            </a:r>
            <a:r>
              <a:rPr lang="en-GB" sz="4000" b="1" smtClean="0">
                <a:solidFill>
                  <a:srgbClr val="F70118"/>
                </a:solidFill>
              </a:rPr>
              <a:t> - Masons</a:t>
            </a:r>
            <a:r>
              <a:rPr lang="en-GB" sz="4000" smtClean="0"/>
              <a:t> </a:t>
            </a:r>
          </a:p>
        </p:txBody>
      </p:sp>
      <p:sp>
        <p:nvSpPr>
          <p:cNvPr id="51204" name="Text Box 3"/>
          <p:cNvSpPr txBox="1">
            <a:spLocks noChangeArrowheads="1"/>
          </p:cNvSpPr>
          <p:nvPr/>
        </p:nvSpPr>
        <p:spPr bwMode="auto">
          <a:xfrm>
            <a:off x="4356100" y="1844675"/>
            <a:ext cx="4787900" cy="366713"/>
          </a:xfrm>
          <a:prstGeom prst="rect">
            <a:avLst/>
          </a:prstGeom>
          <a:noFill/>
          <a:ln w="9525">
            <a:noFill/>
            <a:miter lim="800000"/>
            <a:headEnd/>
            <a:tailEnd/>
          </a:ln>
        </p:spPr>
        <p:txBody>
          <a:bodyPr>
            <a:spAutoFit/>
          </a:bodyPr>
          <a:lstStyle/>
          <a:p>
            <a:pPr>
              <a:spcBef>
                <a:spcPct val="50000"/>
              </a:spcBef>
            </a:pPr>
            <a:endParaRPr lang="en-US"/>
          </a:p>
        </p:txBody>
      </p:sp>
      <p:sp>
        <p:nvSpPr>
          <p:cNvPr id="115716" name="Text Box 4"/>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Before entering the upper grades in the cult,</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with time, some of the members</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(but far from everyone)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will enter higher and higher grades within the secret society,</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until they reach the upper, significant levels.</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But up there, a very careful selection is made. </a:t>
            </a:r>
          </a:p>
        </p:txBody>
      </p:sp>
      <p:pic>
        <p:nvPicPr>
          <p:cNvPr id="115724" name="Picture 12" descr="officers08"/>
          <p:cNvPicPr>
            <a:picLocks noChangeAspect="1" noChangeArrowheads="1"/>
          </p:cNvPicPr>
          <p:nvPr/>
        </p:nvPicPr>
        <p:blipFill>
          <a:blip r:embed="rId3" cstate="print"/>
          <a:srcRect/>
          <a:stretch>
            <a:fillRect/>
          </a:stretch>
        </p:blipFill>
        <p:spPr bwMode="auto">
          <a:xfrm>
            <a:off x="1331913" y="1196975"/>
            <a:ext cx="6429375" cy="2838450"/>
          </a:xfrm>
          <a:prstGeom prst="rect">
            <a:avLst/>
          </a:prstGeom>
          <a:noFill/>
          <a:ln w="9525">
            <a:noFill/>
            <a:miter lim="800000"/>
            <a:headEnd/>
            <a:tailEnd/>
          </a:ln>
        </p:spPr>
      </p:pic>
      <p:sp>
        <p:nvSpPr>
          <p:cNvPr id="115725" name="Text Box 13"/>
          <p:cNvSpPr txBox="1">
            <a:spLocks noChangeArrowheads="1"/>
          </p:cNvSpPr>
          <p:nvPr/>
        </p:nvSpPr>
        <p:spPr bwMode="auto">
          <a:xfrm>
            <a:off x="1214438" y="4071938"/>
            <a:ext cx="6694487" cy="579437"/>
          </a:xfrm>
          <a:prstGeom prst="rect">
            <a:avLst/>
          </a:prstGeom>
          <a:noFill/>
          <a:ln w="9525">
            <a:noFill/>
            <a:miter lim="800000"/>
            <a:headEnd/>
            <a:tailEnd/>
          </a:ln>
          <a:effectLst/>
        </p:spPr>
        <p:txBody>
          <a:bodyPr>
            <a:spAutoFit/>
          </a:bodyPr>
          <a:lstStyle/>
          <a:p>
            <a:pPr algn="ctr">
              <a:spcBef>
                <a:spcPct val="50000"/>
              </a:spcBef>
              <a:defRPr/>
            </a:pPr>
            <a:r>
              <a:rPr lang="en-GB" sz="3200" b="1" dirty="0">
                <a:solidFill>
                  <a:srgbClr val="FFFF00"/>
                </a:solidFill>
                <a:effectLst>
                  <a:outerShdw blurRad="38100" dist="38100" dir="2700000" algn="tl">
                    <a:srgbClr val="000000"/>
                  </a:outerShdw>
                </a:effectLst>
              </a:rPr>
              <a:t>Forrest Masonic Lodge</a:t>
            </a:r>
            <a:r>
              <a:rPr lang="en-GB"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5724"/>
                                        </p:tgtEl>
                                        <p:attrNameLst>
                                          <p:attrName>style.visibility</p:attrName>
                                        </p:attrNameLst>
                                      </p:cBhvr>
                                      <p:to>
                                        <p:strVal val="visible"/>
                                      </p:to>
                                    </p:set>
                                    <p:animEffect transition="in" filter="circle(in)">
                                      <p:cBhvr>
                                        <p:cTn id="7" dur="2000"/>
                                        <p:tgtEl>
                                          <p:spTgt spid="1157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5725"/>
                                        </p:tgtEl>
                                        <p:attrNameLst>
                                          <p:attrName>style.visibility</p:attrName>
                                        </p:attrNameLst>
                                      </p:cBhvr>
                                      <p:to>
                                        <p:strVal val="visible"/>
                                      </p:to>
                                    </p:set>
                                    <p:anim calcmode="lin" valueType="num">
                                      <p:cBhvr additive="base">
                                        <p:cTn id="12" dur="500" fill="hold"/>
                                        <p:tgtEl>
                                          <p:spTgt spid="115725"/>
                                        </p:tgtEl>
                                        <p:attrNameLst>
                                          <p:attrName>ppt_x</p:attrName>
                                        </p:attrNameLst>
                                      </p:cBhvr>
                                      <p:tavLst>
                                        <p:tav tm="0">
                                          <p:val>
                                            <p:strVal val="#ppt_x"/>
                                          </p:val>
                                        </p:tav>
                                        <p:tav tm="100000">
                                          <p:val>
                                            <p:strVal val="#ppt_x"/>
                                          </p:val>
                                        </p:tav>
                                      </p:tavLst>
                                    </p:anim>
                                    <p:anim calcmode="lin" valueType="num">
                                      <p:cBhvr additive="base">
                                        <p:cTn id="13" dur="500" fill="hold"/>
                                        <p:tgtEl>
                                          <p:spTgt spid="1157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15716"/>
                                        </p:tgtEl>
                                        <p:attrNameLst>
                                          <p:attrName>style.visibility</p:attrName>
                                        </p:attrNameLst>
                                      </p:cBhvr>
                                      <p:to>
                                        <p:strVal val="visible"/>
                                      </p:to>
                                    </p:set>
                                    <p:anim calcmode="discrete" valueType="clr">
                                      <p:cBhvr override="childStyle">
                                        <p:cTn id="18" dur="80"/>
                                        <p:tgtEl>
                                          <p:spTgt spid="11571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5716"/>
                                        </p:tgtEl>
                                        <p:attrNameLst>
                                          <p:attrName>fillcolor</p:attrName>
                                        </p:attrNameLst>
                                      </p:cBhvr>
                                      <p:tavLst>
                                        <p:tav tm="0">
                                          <p:val>
                                            <p:clrVal>
                                              <a:schemeClr val="accent2"/>
                                            </p:clrVal>
                                          </p:val>
                                        </p:tav>
                                        <p:tav tm="50000">
                                          <p:val>
                                            <p:clrVal>
                                              <a:schemeClr val="hlink"/>
                                            </p:clrVal>
                                          </p:val>
                                        </p:tav>
                                      </p:tavLst>
                                    </p:anim>
                                    <p:set>
                                      <p:cBhvr>
                                        <p:cTn id="20" dur="80"/>
                                        <p:tgtEl>
                                          <p:spTgt spid="1157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9DEA84D-E5D1-46FC-BE82-2F49DC289333}" type="slidenum">
              <a:rPr lang="en-GB"/>
              <a:pPr>
                <a:defRPr/>
              </a:pPr>
              <a:t>52</a:t>
            </a:fld>
            <a:endParaRPr lang="en-GB"/>
          </a:p>
        </p:txBody>
      </p:sp>
      <p:sp>
        <p:nvSpPr>
          <p:cNvPr id="117762" name="Rectangle 2"/>
          <p:cNvSpPr>
            <a:spLocks noGrp="1" noChangeArrowheads="1"/>
          </p:cNvSpPr>
          <p:nvPr>
            <p:ph type="title"/>
          </p:nvPr>
        </p:nvSpPr>
        <p:spPr/>
        <p:txBody>
          <a:bodyPr/>
          <a:lstStyle/>
          <a:p>
            <a:pPr eaLnBrk="1" hangingPunct="1">
              <a:defRPr/>
            </a:pPr>
            <a:r>
              <a:rPr lang="en-GB" sz="4000" b="1" dirty="0" smtClean="0">
                <a:solidFill>
                  <a:srgbClr val="F70118"/>
                </a:solidFill>
              </a:rPr>
              <a:t>Gog’s </a:t>
            </a:r>
            <a:r>
              <a:rPr lang="en-GB" sz="4000" b="1" dirty="0" smtClean="0">
                <a:solidFill>
                  <a:srgbClr val="FFFF00"/>
                </a:solidFill>
              </a:rPr>
              <a:t>Secret Societies</a:t>
            </a:r>
            <a:r>
              <a:rPr lang="en-GB" sz="4000" b="1" dirty="0" smtClean="0">
                <a:solidFill>
                  <a:srgbClr val="F70118"/>
                </a:solidFill>
              </a:rPr>
              <a:t> - Masons</a:t>
            </a:r>
          </a:p>
        </p:txBody>
      </p:sp>
      <p:sp>
        <p:nvSpPr>
          <p:cNvPr id="52228" name="Text Box 3"/>
          <p:cNvSpPr txBox="1">
            <a:spLocks noChangeArrowheads="1"/>
          </p:cNvSpPr>
          <p:nvPr/>
        </p:nvSpPr>
        <p:spPr bwMode="auto">
          <a:xfrm>
            <a:off x="4356100" y="1844675"/>
            <a:ext cx="4787900" cy="366713"/>
          </a:xfrm>
          <a:prstGeom prst="rect">
            <a:avLst/>
          </a:prstGeom>
          <a:noFill/>
          <a:ln w="9525">
            <a:noFill/>
            <a:miter lim="800000"/>
            <a:headEnd/>
            <a:tailEnd/>
          </a:ln>
        </p:spPr>
        <p:txBody>
          <a:bodyPr>
            <a:spAutoFit/>
          </a:bodyPr>
          <a:lstStyle/>
          <a:p>
            <a:pPr>
              <a:spcBef>
                <a:spcPct val="50000"/>
              </a:spcBef>
            </a:pPr>
            <a:endParaRPr lang="en-US"/>
          </a:p>
        </p:txBody>
      </p:sp>
      <p:sp>
        <p:nvSpPr>
          <p:cNvPr id="117764" name="Text Box 4"/>
          <p:cNvSpPr txBox="1">
            <a:spLocks noChangeArrowheads="1"/>
          </p:cNvSpPr>
          <p:nvPr/>
        </p:nvSpPr>
        <p:spPr bwMode="auto">
          <a:xfrm>
            <a:off x="3786188" y="1163638"/>
            <a:ext cx="5357812" cy="56943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Before entering the upper grades in the cult, </a:t>
            </a:r>
            <a:r>
              <a:rPr lang="en-GB" sz="2800" b="1" dirty="0">
                <a:solidFill>
                  <a:srgbClr val="FFC000"/>
                </a:solidFill>
                <a:effectLst>
                  <a:outerShdw blurRad="38100" dist="38100" dir="2700000" algn="tl">
                    <a:srgbClr val="000000"/>
                  </a:outerShdw>
                </a:effectLst>
              </a:rPr>
              <a:t>a Brother of a higher level asks the apprentice to spit on the Christian cross. </a:t>
            </a:r>
            <a:r>
              <a:rPr lang="en-GB" sz="2800" b="1" dirty="0">
                <a:solidFill>
                  <a:srgbClr val="FF00FF"/>
                </a:solidFill>
                <a:effectLst>
                  <a:outerShdw blurRad="38100" dist="38100" dir="2700000" algn="tl">
                    <a:srgbClr val="000000"/>
                  </a:outerShdw>
                </a:effectLst>
              </a:rPr>
              <a:t>If the person refuses due to his Christian belief,</a:t>
            </a:r>
            <a:r>
              <a:rPr lang="en-GB" sz="2800" b="1" dirty="0">
                <a:solidFill>
                  <a:schemeClr val="hlink"/>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the higher initiated Brother tells him he did the right thing and has showed his loyalty to his religion. </a:t>
            </a:r>
            <a:r>
              <a:rPr lang="en-GB" sz="2800" b="1" dirty="0">
                <a:solidFill>
                  <a:srgbClr val="00FF00"/>
                </a:solidFill>
                <a:effectLst>
                  <a:outerShdw blurRad="38100" dist="38100" dir="2700000" algn="tl">
                    <a:srgbClr val="000000"/>
                  </a:outerShdw>
                </a:effectLst>
              </a:rPr>
              <a:t>But that person will never be admitted into the highest grades. </a:t>
            </a:r>
          </a:p>
        </p:txBody>
      </p:sp>
      <p:pic>
        <p:nvPicPr>
          <p:cNvPr id="117767" name="Picture 7" descr="goldsq"/>
          <p:cNvPicPr>
            <a:picLocks noGrp="1" noChangeAspect="1" noChangeArrowheads="1"/>
          </p:cNvPicPr>
          <p:nvPr>
            <p:ph idx="1"/>
          </p:nvPr>
        </p:nvPicPr>
        <p:blipFill>
          <a:blip r:embed="rId3" cstate="print"/>
          <a:srcRect/>
          <a:stretch>
            <a:fillRect/>
          </a:stretch>
        </p:blipFill>
        <p:spPr>
          <a:xfrm>
            <a:off x="357188" y="1785938"/>
            <a:ext cx="3257550" cy="2990850"/>
          </a:xfrm>
          <a:noFill/>
        </p:spPr>
      </p:pic>
      <p:sp>
        <p:nvSpPr>
          <p:cNvPr id="117768" name="Text Box 8"/>
          <p:cNvSpPr txBox="1">
            <a:spLocks noChangeArrowheads="1"/>
          </p:cNvSpPr>
          <p:nvPr/>
        </p:nvSpPr>
        <p:spPr bwMode="auto">
          <a:xfrm>
            <a:off x="214313" y="5143500"/>
            <a:ext cx="3600450"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Masonic Logo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7767"/>
                                        </p:tgtEl>
                                        <p:attrNameLst>
                                          <p:attrName>style.visibility</p:attrName>
                                        </p:attrNameLst>
                                      </p:cBhvr>
                                      <p:to>
                                        <p:strVal val="visible"/>
                                      </p:to>
                                    </p:set>
                                    <p:animEffect transition="in" filter="circle(in)">
                                      <p:cBhvr>
                                        <p:cTn id="7" dur="2000"/>
                                        <p:tgtEl>
                                          <p:spTgt spid="11776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7768"/>
                                        </p:tgtEl>
                                        <p:attrNameLst>
                                          <p:attrName>style.visibility</p:attrName>
                                        </p:attrNameLst>
                                      </p:cBhvr>
                                      <p:to>
                                        <p:strVal val="visible"/>
                                      </p:to>
                                    </p:set>
                                    <p:anim calcmode="discrete" valueType="clr">
                                      <p:cBhvr override="childStyle">
                                        <p:cTn id="12" dur="80"/>
                                        <p:tgtEl>
                                          <p:spTgt spid="1177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7768"/>
                                        </p:tgtEl>
                                        <p:attrNameLst>
                                          <p:attrName>fillcolor</p:attrName>
                                        </p:attrNameLst>
                                      </p:cBhvr>
                                      <p:tavLst>
                                        <p:tav tm="0">
                                          <p:val>
                                            <p:clrVal>
                                              <a:schemeClr val="accent2"/>
                                            </p:clrVal>
                                          </p:val>
                                        </p:tav>
                                        <p:tav tm="50000">
                                          <p:val>
                                            <p:clrVal>
                                              <a:schemeClr val="hlink"/>
                                            </p:clrVal>
                                          </p:val>
                                        </p:tav>
                                      </p:tavLst>
                                    </p:anim>
                                    <p:set>
                                      <p:cBhvr>
                                        <p:cTn id="14" dur="80"/>
                                        <p:tgtEl>
                                          <p:spTgt spid="11776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7764"/>
                                        </p:tgtEl>
                                        <p:attrNameLst>
                                          <p:attrName>style.visibility</p:attrName>
                                        </p:attrNameLst>
                                      </p:cBhvr>
                                      <p:to>
                                        <p:strVal val="visible"/>
                                      </p:to>
                                    </p:set>
                                    <p:anim calcmode="discrete" valueType="clr">
                                      <p:cBhvr override="childStyle">
                                        <p:cTn id="19" dur="80"/>
                                        <p:tgtEl>
                                          <p:spTgt spid="11776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7764"/>
                                        </p:tgtEl>
                                        <p:attrNameLst>
                                          <p:attrName>fillcolor</p:attrName>
                                        </p:attrNameLst>
                                      </p:cBhvr>
                                      <p:tavLst>
                                        <p:tav tm="0">
                                          <p:val>
                                            <p:clrVal>
                                              <a:schemeClr val="accent2"/>
                                            </p:clrVal>
                                          </p:val>
                                        </p:tav>
                                        <p:tav tm="50000">
                                          <p:val>
                                            <p:clrVal>
                                              <a:schemeClr val="hlink"/>
                                            </p:clrVal>
                                          </p:val>
                                        </p:tav>
                                      </p:tavLst>
                                    </p:anim>
                                    <p:set>
                                      <p:cBhvr>
                                        <p:cTn id="21" dur="80"/>
                                        <p:tgtEl>
                                          <p:spTgt spid="1177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p:bldP spid="11776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Gog’s </a:t>
            </a:r>
            <a:r>
              <a:rPr lang="en-GB" b="1" dirty="0" smtClean="0">
                <a:solidFill>
                  <a:srgbClr val="FFFF00"/>
                </a:solidFill>
              </a:rPr>
              <a:t>Secret Societies</a:t>
            </a:r>
            <a:r>
              <a:rPr lang="en-GB" b="1" dirty="0" smtClean="0">
                <a:solidFill>
                  <a:srgbClr val="F70118"/>
                </a:solidFill>
              </a:rPr>
              <a:t> - Masons</a:t>
            </a:r>
            <a:endParaRPr lang="en-GB" dirty="0"/>
          </a:p>
        </p:txBody>
      </p:sp>
      <p:sp>
        <p:nvSpPr>
          <p:cNvPr id="4" name="Slide Number Placeholder 3"/>
          <p:cNvSpPr>
            <a:spLocks noGrp="1"/>
          </p:cNvSpPr>
          <p:nvPr>
            <p:ph type="sldNum" sz="quarter" idx="12"/>
          </p:nvPr>
        </p:nvSpPr>
        <p:spPr/>
        <p:txBody>
          <a:bodyPr/>
          <a:lstStyle/>
          <a:p>
            <a:pPr>
              <a:defRPr/>
            </a:pPr>
            <a:fld id="{611B3A43-517C-4C5E-98B1-D9A0DE1E28D1}" type="slidenum">
              <a:rPr lang="en-GB" smtClean="0"/>
              <a:pPr>
                <a:defRPr/>
              </a:pPr>
              <a:t>53</a:t>
            </a:fld>
            <a:endParaRPr lang="en-GB"/>
          </a:p>
        </p:txBody>
      </p:sp>
      <p:sp>
        <p:nvSpPr>
          <p:cNvPr id="6" name="TextBox 5"/>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FF00"/>
                </a:solidFill>
                <a:effectLst>
                  <a:outerShdw blurRad="38100" dist="38100" dir="2700000" algn="tl">
                    <a:srgbClr val="000000"/>
                  </a:outerShdw>
                </a:effectLst>
              </a:rPr>
              <a:t>The Masonic string pullers made sure that Palestine would come under British then Zionist control</a:t>
            </a:r>
            <a:endParaRPr lang="en-GB" dirty="0"/>
          </a:p>
        </p:txBody>
      </p:sp>
      <p:pic>
        <p:nvPicPr>
          <p:cNvPr id="181250" name="Picture 2" descr="http://cypressmasoniclodge.com/MOSAIC2_GIF.jpg"/>
          <p:cNvPicPr>
            <a:picLocks noChangeAspect="1" noChangeArrowheads="1"/>
          </p:cNvPicPr>
          <p:nvPr/>
        </p:nvPicPr>
        <p:blipFill>
          <a:blip r:embed="rId2" cstate="print"/>
          <a:srcRect/>
          <a:stretch>
            <a:fillRect/>
          </a:stretch>
        </p:blipFill>
        <p:spPr bwMode="auto">
          <a:xfrm>
            <a:off x="1000125" y="1785938"/>
            <a:ext cx="6978650" cy="3709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1250"/>
                                        </p:tgtEl>
                                        <p:attrNameLst>
                                          <p:attrName>style.visibility</p:attrName>
                                        </p:attrNameLst>
                                      </p:cBhvr>
                                      <p:to>
                                        <p:strVal val="visible"/>
                                      </p:to>
                                    </p:set>
                                    <p:animEffect transition="in" filter="circle(in)">
                                      <p:cBhvr>
                                        <p:cTn id="7" dur="2000"/>
                                        <p:tgtEl>
                                          <p:spTgt spid="181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26251B1-5D28-40A0-A4C3-04ED4BC91CA3}" type="slidenum">
              <a:rPr lang="en-GB"/>
              <a:pPr>
                <a:defRPr/>
              </a:pPr>
              <a:t>54</a:t>
            </a:fld>
            <a:endParaRPr lang="en-GB"/>
          </a:p>
        </p:txBody>
      </p:sp>
      <p:sp>
        <p:nvSpPr>
          <p:cNvPr id="111620" name="Rectangle 4"/>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pic>
        <p:nvPicPr>
          <p:cNvPr id="111622" name="Picture 6" descr="chapt03img02"/>
          <p:cNvPicPr>
            <a:picLocks noGrp="1" noChangeAspect="1" noChangeArrowheads="1"/>
          </p:cNvPicPr>
          <p:nvPr>
            <p:ph idx="1"/>
          </p:nvPr>
        </p:nvPicPr>
        <p:blipFill>
          <a:blip r:embed="rId2" cstate="print"/>
          <a:srcRect/>
          <a:stretch>
            <a:fillRect/>
          </a:stretch>
        </p:blipFill>
        <p:spPr>
          <a:xfrm>
            <a:off x="357188" y="1643063"/>
            <a:ext cx="4895850" cy="3205162"/>
          </a:xfrm>
          <a:noFill/>
        </p:spPr>
      </p:pic>
      <p:sp>
        <p:nvSpPr>
          <p:cNvPr id="111624" name="Text Box 8"/>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FF"/>
                </a:solidFill>
                <a:effectLst>
                  <a:outerShdw blurRad="38100" dist="38100" dir="2700000" algn="tl">
                    <a:srgbClr val="000000"/>
                  </a:outerShdw>
                </a:effectLst>
              </a:rPr>
              <a:t>The British had won their military victory in the area by promising support for Arab independence.</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But from the beginning, the UK Zionist controllers never intended to honour their pledge. </a:t>
            </a:r>
          </a:p>
        </p:txBody>
      </p:sp>
      <p:sp>
        <p:nvSpPr>
          <p:cNvPr id="111625" name="Text Box 9"/>
          <p:cNvSpPr txBox="1">
            <a:spLocks noChangeArrowheads="1"/>
          </p:cNvSpPr>
          <p:nvPr/>
        </p:nvSpPr>
        <p:spPr bwMode="auto">
          <a:xfrm>
            <a:off x="5435600" y="1628775"/>
            <a:ext cx="3529013"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Oil was, as always in modern politics, major factor in the final outcome </a:t>
            </a:r>
            <a:r>
              <a:rPr lang="en-GB" sz="2800" b="1" dirty="0">
                <a:solidFill>
                  <a:srgbClr val="FFC000"/>
                </a:solidFill>
                <a:effectLst>
                  <a:outerShdw blurRad="38100" dist="38100" dir="2700000" algn="tl">
                    <a:srgbClr val="000000"/>
                  </a:outerShdw>
                </a:effectLst>
              </a:rPr>
              <a:t>– Here Arabs laying a pipeline for the British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circle(in)">
                                      <p:cBhvr>
                                        <p:cTn id="7" dur="2000"/>
                                        <p:tgtEl>
                                          <p:spTgt spid="1116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1625"/>
                                        </p:tgtEl>
                                        <p:attrNameLst>
                                          <p:attrName>style.visibility</p:attrName>
                                        </p:attrNameLst>
                                      </p:cBhvr>
                                      <p:to>
                                        <p:strVal val="visible"/>
                                      </p:to>
                                    </p:set>
                                    <p:anim calcmode="discrete" valueType="clr">
                                      <p:cBhvr override="childStyle">
                                        <p:cTn id="12" dur="80"/>
                                        <p:tgtEl>
                                          <p:spTgt spid="11162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1625"/>
                                        </p:tgtEl>
                                        <p:attrNameLst>
                                          <p:attrName>fillcolor</p:attrName>
                                        </p:attrNameLst>
                                      </p:cBhvr>
                                      <p:tavLst>
                                        <p:tav tm="0">
                                          <p:val>
                                            <p:clrVal>
                                              <a:schemeClr val="accent2"/>
                                            </p:clrVal>
                                          </p:val>
                                        </p:tav>
                                        <p:tav tm="50000">
                                          <p:val>
                                            <p:clrVal>
                                              <a:schemeClr val="hlink"/>
                                            </p:clrVal>
                                          </p:val>
                                        </p:tav>
                                      </p:tavLst>
                                    </p:anim>
                                    <p:set>
                                      <p:cBhvr>
                                        <p:cTn id="14" dur="80"/>
                                        <p:tgtEl>
                                          <p:spTgt spid="11162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11624"/>
                                        </p:tgtEl>
                                        <p:attrNameLst>
                                          <p:attrName>style.visibility</p:attrName>
                                        </p:attrNameLst>
                                      </p:cBhvr>
                                      <p:to>
                                        <p:strVal val="visible"/>
                                      </p:to>
                                    </p:set>
                                    <p:anim calcmode="discrete" valueType="clr">
                                      <p:cBhvr override="childStyle">
                                        <p:cTn id="19" dur="80"/>
                                        <p:tgtEl>
                                          <p:spTgt spid="11162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1624"/>
                                        </p:tgtEl>
                                        <p:attrNameLst>
                                          <p:attrName>fillcolor</p:attrName>
                                        </p:attrNameLst>
                                      </p:cBhvr>
                                      <p:tavLst>
                                        <p:tav tm="0">
                                          <p:val>
                                            <p:clrVal>
                                              <a:schemeClr val="accent2"/>
                                            </p:clrVal>
                                          </p:val>
                                        </p:tav>
                                        <p:tav tm="50000">
                                          <p:val>
                                            <p:clrVal>
                                              <a:schemeClr val="hlink"/>
                                            </p:clrVal>
                                          </p:val>
                                        </p:tav>
                                      </p:tavLst>
                                    </p:anim>
                                    <p:set>
                                      <p:cBhvr>
                                        <p:cTn id="21" dur="80"/>
                                        <p:tgtEl>
                                          <p:spTgt spid="1116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9A707B3-45B2-4B5D-8472-4C1D4FC319C9}" type="slidenum">
              <a:rPr lang="en-GB"/>
              <a:pPr>
                <a:defRPr/>
              </a:pPr>
              <a:t>55</a:t>
            </a:fld>
            <a:endParaRPr lang="en-GB"/>
          </a:p>
        </p:txBody>
      </p:sp>
      <p:sp>
        <p:nvSpPr>
          <p:cNvPr id="56322" name="Rectangle 2"/>
          <p:cNvSpPr>
            <a:spLocks noGrp="1" noChangeArrowheads="1"/>
          </p:cNvSpPr>
          <p:nvPr>
            <p:ph type="title"/>
          </p:nvPr>
        </p:nvSpPr>
        <p:spPr/>
        <p:txBody>
          <a:bodyPr/>
          <a:lstStyle/>
          <a:p>
            <a:pPr eaLnBrk="1" hangingPunct="1">
              <a:defRPr/>
            </a:pPr>
            <a:r>
              <a:rPr lang="en-GB" b="1" dirty="0" smtClean="0">
                <a:solidFill>
                  <a:srgbClr val="F70118"/>
                </a:solidFill>
              </a:rPr>
              <a:t>Gog’s Agent Lord Balfour</a:t>
            </a:r>
            <a:r>
              <a:rPr lang="en-GB" dirty="0" smtClean="0"/>
              <a:t> </a:t>
            </a:r>
          </a:p>
        </p:txBody>
      </p:sp>
      <p:sp>
        <p:nvSpPr>
          <p:cNvPr id="56324" name="Text Box 4"/>
          <p:cNvSpPr txBox="1">
            <a:spLocks noChangeArrowheads="1"/>
          </p:cNvSpPr>
          <p:nvPr/>
        </p:nvSpPr>
        <p:spPr bwMode="auto">
          <a:xfrm>
            <a:off x="4427538" y="1341438"/>
            <a:ext cx="446405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By the summer of 1917, </a:t>
            </a:r>
            <a:r>
              <a:rPr lang="en-GB" sz="2800" b="1" dirty="0">
                <a:solidFill>
                  <a:srgbClr val="FFC000"/>
                </a:solidFill>
                <a:effectLst>
                  <a:outerShdw blurRad="38100" dist="38100" dir="2700000" algn="tl">
                    <a:srgbClr val="000000"/>
                  </a:outerShdw>
                </a:effectLst>
              </a:rPr>
              <a:t>the leaders of Zionism, which prior to the War had been an obscure Utopian movement, </a:t>
            </a:r>
            <a:r>
              <a:rPr lang="en-GB" sz="2800" b="1" dirty="0">
                <a:solidFill>
                  <a:srgbClr val="FF00FF"/>
                </a:solidFill>
                <a:effectLst>
                  <a:outerShdw blurRad="38100" dist="38100" dir="2700000" algn="tl">
                    <a:srgbClr val="000000"/>
                  </a:outerShdw>
                </a:effectLst>
              </a:rPr>
              <a:t>had so impressed the Foreign Secretary </a:t>
            </a:r>
            <a:r>
              <a:rPr lang="en-GB" sz="2800" b="1" dirty="0">
                <a:solidFill>
                  <a:srgbClr val="FF0000"/>
                </a:solidFill>
                <a:effectLst>
                  <a:outerShdw blurRad="38100" dist="38100" dir="2700000" algn="tl">
                    <a:srgbClr val="000000"/>
                  </a:outerShdw>
                </a:effectLst>
              </a:rPr>
              <a:t>(Lord Balfour )</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other Cabinet Ministers with the world power of their organisation, </a:t>
            </a:r>
            <a:endParaRPr lang="en-GB" sz="2800" dirty="0">
              <a:solidFill>
                <a:srgbClr val="00FF00"/>
              </a:solidFill>
            </a:endParaRPr>
          </a:p>
        </p:txBody>
      </p:sp>
      <p:pic>
        <p:nvPicPr>
          <p:cNvPr id="56330" name="Picture 10" descr="balfour"/>
          <p:cNvPicPr>
            <a:picLocks noGrp="1" noChangeAspect="1" noChangeArrowheads="1"/>
          </p:cNvPicPr>
          <p:nvPr>
            <p:ph idx="1"/>
          </p:nvPr>
        </p:nvPicPr>
        <p:blipFill>
          <a:blip r:embed="rId2" cstate="print">
            <a:lum bright="-6000" contrast="18000"/>
          </a:blip>
          <a:srcRect/>
          <a:stretch>
            <a:fillRect/>
          </a:stretch>
        </p:blipFill>
        <p:spPr>
          <a:xfrm>
            <a:off x="468313" y="1484313"/>
            <a:ext cx="3617912" cy="3960812"/>
          </a:xfrm>
          <a:noFill/>
        </p:spPr>
      </p:pic>
      <p:sp>
        <p:nvSpPr>
          <p:cNvPr id="56332" name="Text Box 12"/>
          <p:cNvSpPr txBox="1">
            <a:spLocks noChangeArrowheads="1"/>
          </p:cNvSpPr>
          <p:nvPr/>
        </p:nvSpPr>
        <p:spPr bwMode="auto">
          <a:xfrm>
            <a:off x="395288" y="5805488"/>
            <a:ext cx="3671887"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Lord Balfour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30"/>
                                        </p:tgtEl>
                                        <p:attrNameLst>
                                          <p:attrName>style.visibility</p:attrName>
                                        </p:attrNameLst>
                                      </p:cBhvr>
                                      <p:to>
                                        <p:strVal val="visible"/>
                                      </p:to>
                                    </p:set>
                                    <p:animEffect transition="in" filter="circle(in)">
                                      <p:cBhvr>
                                        <p:cTn id="7" dur="2000"/>
                                        <p:tgtEl>
                                          <p:spTgt spid="563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6332"/>
                                        </p:tgtEl>
                                        <p:attrNameLst>
                                          <p:attrName>style.visibility</p:attrName>
                                        </p:attrNameLst>
                                      </p:cBhvr>
                                      <p:to>
                                        <p:strVal val="visible"/>
                                      </p:to>
                                    </p:set>
                                    <p:anim calcmode="lin" valueType="num">
                                      <p:cBhvr additive="base">
                                        <p:cTn id="12" dur="500" fill="hold"/>
                                        <p:tgtEl>
                                          <p:spTgt spid="56332"/>
                                        </p:tgtEl>
                                        <p:attrNameLst>
                                          <p:attrName>ppt_x</p:attrName>
                                        </p:attrNameLst>
                                      </p:cBhvr>
                                      <p:tavLst>
                                        <p:tav tm="0">
                                          <p:val>
                                            <p:strVal val="#ppt_x"/>
                                          </p:val>
                                        </p:tav>
                                        <p:tav tm="100000">
                                          <p:val>
                                            <p:strVal val="#ppt_x"/>
                                          </p:val>
                                        </p:tav>
                                      </p:tavLst>
                                    </p:anim>
                                    <p:anim calcmode="lin" valueType="num">
                                      <p:cBhvr additive="base">
                                        <p:cTn id="13" dur="500" fill="hold"/>
                                        <p:tgtEl>
                                          <p:spTgt spid="563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6324"/>
                                        </p:tgtEl>
                                        <p:attrNameLst>
                                          <p:attrName>style.visibility</p:attrName>
                                        </p:attrNameLst>
                                      </p:cBhvr>
                                      <p:to>
                                        <p:strVal val="visible"/>
                                      </p:to>
                                    </p:set>
                                    <p:anim calcmode="discrete" valueType="clr">
                                      <p:cBhvr override="childStyle">
                                        <p:cTn id="18" dur="80"/>
                                        <p:tgtEl>
                                          <p:spTgt spid="5632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6324"/>
                                        </p:tgtEl>
                                        <p:attrNameLst>
                                          <p:attrName>fillcolor</p:attrName>
                                        </p:attrNameLst>
                                      </p:cBhvr>
                                      <p:tavLst>
                                        <p:tav tm="0">
                                          <p:val>
                                            <p:clrVal>
                                              <a:schemeClr val="accent2"/>
                                            </p:clrVal>
                                          </p:val>
                                        </p:tav>
                                        <p:tav tm="50000">
                                          <p:val>
                                            <p:clrVal>
                                              <a:schemeClr val="hlink"/>
                                            </p:clrVal>
                                          </p:val>
                                        </p:tav>
                                      </p:tavLst>
                                    </p:anim>
                                    <p:set>
                                      <p:cBhvr>
                                        <p:cTn id="20" dur="80"/>
                                        <p:tgtEl>
                                          <p:spTgt spid="563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70118"/>
                </a:solidFill>
              </a:rPr>
              <a:t>Gog’s Agent Lord Balfour</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46C66779-156A-41F7-8AAD-6DA1EB641211}" type="slidenum">
              <a:rPr lang="en-GB" smtClean="0"/>
              <a:pPr>
                <a:defRPr/>
              </a:pPr>
              <a:t>56</a:t>
            </a:fld>
            <a:endParaRPr lang="en-GB" dirty="0"/>
          </a:p>
        </p:txBody>
      </p:sp>
      <p:pic>
        <p:nvPicPr>
          <p:cNvPr id="182274" name="Picture 2" descr="http://www.famousquotesandauthors.com/pictures/lord_balfour.jpg"/>
          <p:cNvPicPr>
            <a:picLocks noChangeAspect="1" noChangeArrowheads="1"/>
          </p:cNvPicPr>
          <p:nvPr/>
        </p:nvPicPr>
        <p:blipFill>
          <a:blip r:embed="rId2" cstate="print"/>
          <a:srcRect/>
          <a:stretch>
            <a:fillRect/>
          </a:stretch>
        </p:blipFill>
        <p:spPr bwMode="auto">
          <a:xfrm>
            <a:off x="642910" y="1643050"/>
            <a:ext cx="3452837" cy="4143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857250" y="5934075"/>
            <a:ext cx="3071813" cy="923925"/>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Lord Balfour</a:t>
            </a:r>
          </a:p>
          <a:p>
            <a:pPr algn="ctr">
              <a:defRPr/>
            </a:pPr>
            <a:endParaRPr lang="en-GB" dirty="0"/>
          </a:p>
        </p:txBody>
      </p:sp>
      <p:sp>
        <p:nvSpPr>
          <p:cNvPr id="8" name="TextBox 7"/>
          <p:cNvSpPr txBox="1"/>
          <p:nvPr/>
        </p:nvSpPr>
        <p:spPr>
          <a:xfrm>
            <a:off x="4857750" y="2143125"/>
            <a:ext cx="4000500" cy="2954338"/>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rPr>
              <a:t>…. that they felt that they could ask for the British Government's public blessing for a homeland for the Jews in Palestine.</a:t>
            </a:r>
            <a:r>
              <a:rPr lang="en-GB" sz="2800" dirty="0">
                <a:solidFill>
                  <a:srgbClr val="00FF00"/>
                </a:solidFill>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circle(in)">
                                      <p:cBhvr>
                                        <p:cTn id="7" dur="2000"/>
                                        <p:tgtEl>
                                          <p:spTgt spid="1822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2C6C568-9E16-4DAA-BAF6-747C01B878C1}" type="slidenum">
              <a:rPr lang="en-GB"/>
              <a:pPr>
                <a:defRPr/>
              </a:pPr>
              <a:t>57</a:t>
            </a:fld>
            <a:endParaRPr lang="en-GB"/>
          </a:p>
        </p:txBody>
      </p:sp>
      <p:sp>
        <p:nvSpPr>
          <p:cNvPr id="86022" name="Rectangle 6"/>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pic>
        <p:nvPicPr>
          <p:cNvPr id="86021" name="Picture 5" descr="lionel"/>
          <p:cNvPicPr>
            <a:picLocks noGrp="1" noChangeAspect="1" noChangeArrowheads="1"/>
          </p:cNvPicPr>
          <p:nvPr>
            <p:ph idx="1"/>
          </p:nvPr>
        </p:nvPicPr>
        <p:blipFill>
          <a:blip r:embed="rId2" cstate="print"/>
          <a:srcRect/>
          <a:stretch>
            <a:fillRect/>
          </a:stretch>
        </p:blipFill>
        <p:spPr>
          <a:xfrm>
            <a:off x="785813" y="1571625"/>
            <a:ext cx="2749550" cy="3876675"/>
          </a:xfrm>
          <a:noFill/>
        </p:spPr>
      </p:pic>
      <p:sp>
        <p:nvSpPr>
          <p:cNvPr id="86024" name="Text Box 8"/>
          <p:cNvSpPr txBox="1">
            <a:spLocks noChangeArrowheads="1"/>
          </p:cNvSpPr>
          <p:nvPr/>
        </p:nvSpPr>
        <p:spPr bwMode="auto">
          <a:xfrm>
            <a:off x="0" y="5516563"/>
            <a:ext cx="4286250"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Lord Lionel Walter Rothschild.</a:t>
            </a:r>
            <a:r>
              <a:rPr lang="en-GB" sz="3600" b="1" dirty="0">
                <a:effectLst>
                  <a:outerShdw blurRad="38100" dist="38100" dir="2700000" algn="tl">
                    <a:srgbClr val="000000"/>
                  </a:outerShdw>
                </a:effectLst>
              </a:rPr>
              <a:t> </a:t>
            </a:r>
          </a:p>
        </p:txBody>
      </p:sp>
      <p:sp>
        <p:nvSpPr>
          <p:cNvPr id="86025" name="Text Box 9"/>
          <p:cNvSpPr txBox="1">
            <a:spLocks noChangeArrowheads="1"/>
          </p:cNvSpPr>
          <p:nvPr/>
        </p:nvSpPr>
        <p:spPr bwMode="auto">
          <a:xfrm>
            <a:off x="4214813" y="1428750"/>
            <a:ext cx="4929187"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rPr>
              <a:t>It was </a:t>
            </a:r>
            <a:r>
              <a:rPr lang="en-GB" sz="2800" b="1" dirty="0">
                <a:solidFill>
                  <a:srgbClr val="F70118"/>
                </a:solidFill>
                <a:effectLst>
                  <a:outerShdw blurRad="38100" dist="38100" dir="2700000" algn="tl">
                    <a:srgbClr val="000000"/>
                  </a:outerShdw>
                </a:effectLst>
              </a:rPr>
              <a:t>Lionel Walter Rothschild, 2nd Baron Rothschild (Lord Balfour’s controller),</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who formulated with others this British government 'declaration' in support of a Jewish homeland. </a:t>
            </a:r>
            <a:r>
              <a:rPr lang="en-GB" sz="2800" b="1" dirty="0">
                <a:solidFill>
                  <a:srgbClr val="00FF00"/>
                </a:solidFill>
                <a:effectLst>
                  <a:outerShdw blurRad="38100" dist="38100" dir="2700000" algn="tl">
                    <a:srgbClr val="000000"/>
                  </a:outerShdw>
                </a:effectLst>
              </a:rPr>
              <a:t>What became known as the 'Balfour Declaration' was actually a letter from Balfour to Lord Rothschild</a:t>
            </a:r>
            <a:r>
              <a:rPr lang="en-GB" sz="2800"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circle(in)">
                                      <p:cBhvr>
                                        <p:cTn id="7" dur="2000"/>
                                        <p:tgtEl>
                                          <p:spTgt spid="860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6024"/>
                                        </p:tgtEl>
                                        <p:attrNameLst>
                                          <p:attrName>style.visibility</p:attrName>
                                        </p:attrNameLst>
                                      </p:cBhvr>
                                      <p:to>
                                        <p:strVal val="visible"/>
                                      </p:to>
                                    </p:set>
                                    <p:anim calcmode="lin" valueType="num">
                                      <p:cBhvr additive="base">
                                        <p:cTn id="12" dur="500" fill="hold"/>
                                        <p:tgtEl>
                                          <p:spTgt spid="86024"/>
                                        </p:tgtEl>
                                        <p:attrNameLst>
                                          <p:attrName>ppt_x</p:attrName>
                                        </p:attrNameLst>
                                      </p:cBhvr>
                                      <p:tavLst>
                                        <p:tav tm="0">
                                          <p:val>
                                            <p:strVal val="#ppt_x"/>
                                          </p:val>
                                        </p:tav>
                                        <p:tav tm="100000">
                                          <p:val>
                                            <p:strVal val="#ppt_x"/>
                                          </p:val>
                                        </p:tav>
                                      </p:tavLst>
                                    </p:anim>
                                    <p:anim calcmode="lin" valueType="num">
                                      <p:cBhvr additive="base">
                                        <p:cTn id="13" dur="500" fill="hold"/>
                                        <p:tgtEl>
                                          <p:spTgt spid="860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6025"/>
                                        </p:tgtEl>
                                        <p:attrNameLst>
                                          <p:attrName>style.visibility</p:attrName>
                                        </p:attrNameLst>
                                      </p:cBhvr>
                                      <p:to>
                                        <p:strVal val="visible"/>
                                      </p:to>
                                    </p:set>
                                    <p:anim calcmode="discrete" valueType="clr">
                                      <p:cBhvr override="childStyle">
                                        <p:cTn id="18" dur="80"/>
                                        <p:tgtEl>
                                          <p:spTgt spid="860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6025"/>
                                        </p:tgtEl>
                                        <p:attrNameLst>
                                          <p:attrName>fillcolor</p:attrName>
                                        </p:attrNameLst>
                                      </p:cBhvr>
                                      <p:tavLst>
                                        <p:tav tm="0">
                                          <p:val>
                                            <p:clrVal>
                                              <a:schemeClr val="accent2"/>
                                            </p:clrVal>
                                          </p:val>
                                        </p:tav>
                                        <p:tav tm="50000">
                                          <p:val>
                                            <p:clrVal>
                                              <a:schemeClr val="hlink"/>
                                            </p:clrVal>
                                          </p:val>
                                        </p:tav>
                                      </p:tavLst>
                                    </p:anim>
                                    <p:set>
                                      <p:cBhvr>
                                        <p:cTn id="20" dur="80"/>
                                        <p:tgtEl>
                                          <p:spTgt spid="860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p:bldP spid="860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7E94987-1042-4C49-8144-DD0056733671}" type="slidenum">
              <a:rPr lang="en-GB"/>
              <a:pPr>
                <a:defRPr/>
              </a:pPr>
              <a:t>58</a:t>
            </a:fld>
            <a:endParaRPr lang="en-GB"/>
          </a:p>
        </p:txBody>
      </p:sp>
      <p:sp>
        <p:nvSpPr>
          <p:cNvPr id="137223" name="Rectangle 7"/>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sp>
        <p:nvSpPr>
          <p:cNvPr id="137225" name="Text Box 9"/>
          <p:cNvSpPr txBox="1">
            <a:spLocks noChangeArrowheads="1"/>
          </p:cNvSpPr>
          <p:nvPr/>
        </p:nvSpPr>
        <p:spPr bwMode="auto">
          <a:xfrm>
            <a:off x="4357688" y="1714500"/>
            <a:ext cx="4465637"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Opposition to Zionism sprang from many prominent Jews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themselves,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mainly in Britain. </a:t>
            </a:r>
            <a:r>
              <a:rPr lang="en-GB" sz="2800" b="1" dirty="0">
                <a:solidFill>
                  <a:srgbClr val="FF00FF"/>
                </a:solidFill>
                <a:effectLst>
                  <a:outerShdw blurRad="38100" dist="38100" dir="2700000" algn="tl">
                    <a:srgbClr val="000000"/>
                  </a:outerShdw>
                </a:effectLst>
              </a:rPr>
              <a:t>Men like Lucien Wolf, Claude </a:t>
            </a:r>
            <a:r>
              <a:rPr lang="en-GB" sz="2800" b="1" dirty="0" err="1">
                <a:solidFill>
                  <a:srgbClr val="FF00FF"/>
                </a:solidFill>
                <a:effectLst>
                  <a:outerShdw blurRad="38100" dist="38100" dir="2700000" algn="tl">
                    <a:srgbClr val="000000"/>
                  </a:outerShdw>
                </a:effectLst>
              </a:rPr>
              <a:t>Montefiore</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Sir Matthew Nathan, Edwin Montague and Sir Philip Magnus had not been consulted,</a:t>
            </a:r>
            <a:r>
              <a:rPr lang="en-GB" sz="2800" dirty="0">
                <a:solidFill>
                  <a:srgbClr val="00FF00"/>
                </a:solidFill>
              </a:rPr>
              <a:t> </a:t>
            </a:r>
          </a:p>
        </p:txBody>
      </p:sp>
      <p:pic>
        <p:nvPicPr>
          <p:cNvPr id="137228" name="Picture 12" descr="IMG_0360"/>
          <p:cNvPicPr>
            <a:picLocks noGrp="1" noChangeAspect="1" noChangeArrowheads="1"/>
          </p:cNvPicPr>
          <p:nvPr>
            <p:ph idx="1"/>
          </p:nvPr>
        </p:nvPicPr>
        <p:blipFill>
          <a:blip r:embed="rId2" cstate="print"/>
          <a:srcRect l="25394" t="35875" r="25395" b="17691"/>
          <a:stretch>
            <a:fillRect/>
          </a:stretch>
        </p:blipFill>
        <p:spPr>
          <a:xfrm>
            <a:off x="571500" y="1714500"/>
            <a:ext cx="3387725" cy="4464050"/>
          </a:xfrm>
          <a:noFill/>
        </p:spPr>
      </p:pic>
      <p:sp>
        <p:nvSpPr>
          <p:cNvPr id="137230" name="Text Box 14"/>
          <p:cNvSpPr txBox="1">
            <a:spLocks noChangeArrowheads="1"/>
          </p:cNvSpPr>
          <p:nvPr/>
        </p:nvSpPr>
        <p:spPr bwMode="auto">
          <a:xfrm>
            <a:off x="214313" y="6216650"/>
            <a:ext cx="4392612"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Claude </a:t>
            </a:r>
            <a:r>
              <a:rPr lang="en-GB" sz="3600" b="1" dirty="0" err="1">
                <a:solidFill>
                  <a:srgbClr val="FFFF00"/>
                </a:solidFill>
                <a:effectLst>
                  <a:outerShdw blurRad="38100" dist="38100" dir="2700000" algn="tl">
                    <a:srgbClr val="000000"/>
                  </a:outerShdw>
                </a:effectLst>
              </a:rPr>
              <a:t>Montefiore</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animEffect transition="in" filter="circle(in)">
                                      <p:cBhvr>
                                        <p:cTn id="7" dur="2000"/>
                                        <p:tgtEl>
                                          <p:spTgt spid="1372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7230"/>
                                        </p:tgtEl>
                                        <p:attrNameLst>
                                          <p:attrName>style.visibility</p:attrName>
                                        </p:attrNameLst>
                                      </p:cBhvr>
                                      <p:to>
                                        <p:strVal val="visible"/>
                                      </p:to>
                                    </p:set>
                                    <p:anim calcmode="lin" valueType="num">
                                      <p:cBhvr additive="base">
                                        <p:cTn id="12" dur="500" fill="hold"/>
                                        <p:tgtEl>
                                          <p:spTgt spid="137230"/>
                                        </p:tgtEl>
                                        <p:attrNameLst>
                                          <p:attrName>ppt_x</p:attrName>
                                        </p:attrNameLst>
                                      </p:cBhvr>
                                      <p:tavLst>
                                        <p:tav tm="0">
                                          <p:val>
                                            <p:strVal val="#ppt_x"/>
                                          </p:val>
                                        </p:tav>
                                        <p:tav tm="100000">
                                          <p:val>
                                            <p:strVal val="#ppt_x"/>
                                          </p:val>
                                        </p:tav>
                                      </p:tavLst>
                                    </p:anim>
                                    <p:anim calcmode="lin" valueType="num">
                                      <p:cBhvr additive="base">
                                        <p:cTn id="13" dur="500" fill="hold"/>
                                        <p:tgtEl>
                                          <p:spTgt spid="1372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37225"/>
                                        </p:tgtEl>
                                        <p:attrNameLst>
                                          <p:attrName>style.visibility</p:attrName>
                                        </p:attrNameLst>
                                      </p:cBhvr>
                                      <p:to>
                                        <p:strVal val="visible"/>
                                      </p:to>
                                    </p:set>
                                    <p:anim calcmode="discrete" valueType="clr">
                                      <p:cBhvr override="childStyle">
                                        <p:cTn id="18" dur="80"/>
                                        <p:tgtEl>
                                          <p:spTgt spid="1372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37225"/>
                                        </p:tgtEl>
                                        <p:attrNameLst>
                                          <p:attrName>fillcolor</p:attrName>
                                        </p:attrNameLst>
                                      </p:cBhvr>
                                      <p:tavLst>
                                        <p:tav tm="0">
                                          <p:val>
                                            <p:clrVal>
                                              <a:schemeClr val="accent2"/>
                                            </p:clrVal>
                                          </p:val>
                                        </p:tav>
                                        <p:tav tm="50000">
                                          <p:val>
                                            <p:clrVal>
                                              <a:schemeClr val="hlink"/>
                                            </p:clrVal>
                                          </p:val>
                                        </p:tav>
                                      </p:tavLst>
                                    </p:anim>
                                    <p:set>
                                      <p:cBhvr>
                                        <p:cTn id="20" dur="80"/>
                                        <p:tgtEl>
                                          <p:spTgt spid="1372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p:bldP spid="1372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3A90E16-9201-4BFC-AE57-ACA201606A05}" type="slidenum">
              <a:rPr lang="en-GB"/>
              <a:pPr>
                <a:defRPr/>
              </a:pPr>
              <a:t>59</a:t>
            </a:fld>
            <a:endParaRPr lang="en-GB"/>
          </a:p>
        </p:txBody>
      </p:sp>
      <p:sp>
        <p:nvSpPr>
          <p:cNvPr id="140290" name="Rectangle 2"/>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sp>
        <p:nvSpPr>
          <p:cNvPr id="140292" name="Text Box 4"/>
          <p:cNvSpPr txBox="1">
            <a:spLocks noChangeArrowheads="1"/>
          </p:cNvSpPr>
          <p:nvPr/>
        </p:nvSpPr>
        <p:spPr bwMode="auto">
          <a:xfrm>
            <a:off x="3924300" y="1500188"/>
            <a:ext cx="52197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 but they began a struggle, which proved a greater set-back to Zionism </a:t>
            </a:r>
            <a:r>
              <a:rPr lang="en-GB" sz="2800" b="1" dirty="0">
                <a:solidFill>
                  <a:srgbClr val="FF9900"/>
                </a:solidFill>
                <a:effectLst>
                  <a:outerShdw blurRad="38100" dist="38100" dir="2700000" algn="tl">
                    <a:srgbClr val="000000"/>
                  </a:outerShdw>
                </a:effectLst>
              </a:rPr>
              <a:t>than the representations on the part of Lord Allenby or Colonel T. E. Lawrence.</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As a result of their "representations antagonistic to, Zionism" which they sent to the Cabinet,</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 new formula was drafted, as follows:</a:t>
            </a:r>
          </a:p>
        </p:txBody>
      </p:sp>
      <p:pic>
        <p:nvPicPr>
          <p:cNvPr id="140295" name="Picture 7" descr="250px-Sir_Matthew_Nathan"/>
          <p:cNvPicPr>
            <a:picLocks noGrp="1" noChangeAspect="1" noChangeArrowheads="1"/>
          </p:cNvPicPr>
          <p:nvPr>
            <p:ph idx="1"/>
          </p:nvPr>
        </p:nvPicPr>
        <p:blipFill>
          <a:blip r:embed="rId2" cstate="print"/>
          <a:srcRect/>
          <a:stretch>
            <a:fillRect/>
          </a:stretch>
        </p:blipFill>
        <p:spPr>
          <a:xfrm>
            <a:off x="468313" y="1557338"/>
            <a:ext cx="3157537" cy="4495800"/>
          </a:xfrm>
          <a:noFill/>
        </p:spPr>
      </p:pic>
      <p:sp>
        <p:nvSpPr>
          <p:cNvPr id="140297" name="Text Box 9"/>
          <p:cNvSpPr txBox="1">
            <a:spLocks noChangeArrowheads="1"/>
          </p:cNvSpPr>
          <p:nvPr/>
        </p:nvSpPr>
        <p:spPr bwMode="auto">
          <a:xfrm>
            <a:off x="0" y="6216650"/>
            <a:ext cx="4752975"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Sir Matthew Nathan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0295"/>
                                        </p:tgtEl>
                                        <p:attrNameLst>
                                          <p:attrName>style.visibility</p:attrName>
                                        </p:attrNameLst>
                                      </p:cBhvr>
                                      <p:to>
                                        <p:strVal val="visible"/>
                                      </p:to>
                                    </p:set>
                                    <p:animEffect transition="in" filter="circle(in)">
                                      <p:cBhvr>
                                        <p:cTn id="7" dur="2000"/>
                                        <p:tgtEl>
                                          <p:spTgt spid="1402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0297"/>
                                        </p:tgtEl>
                                        <p:attrNameLst>
                                          <p:attrName>style.visibility</p:attrName>
                                        </p:attrNameLst>
                                      </p:cBhvr>
                                      <p:to>
                                        <p:strVal val="visible"/>
                                      </p:to>
                                    </p:set>
                                    <p:anim calcmode="lin" valueType="num">
                                      <p:cBhvr additive="base">
                                        <p:cTn id="12" dur="500" fill="hold"/>
                                        <p:tgtEl>
                                          <p:spTgt spid="140297"/>
                                        </p:tgtEl>
                                        <p:attrNameLst>
                                          <p:attrName>ppt_x</p:attrName>
                                        </p:attrNameLst>
                                      </p:cBhvr>
                                      <p:tavLst>
                                        <p:tav tm="0">
                                          <p:val>
                                            <p:strVal val="#ppt_x"/>
                                          </p:val>
                                        </p:tav>
                                        <p:tav tm="100000">
                                          <p:val>
                                            <p:strVal val="#ppt_x"/>
                                          </p:val>
                                        </p:tav>
                                      </p:tavLst>
                                    </p:anim>
                                    <p:anim calcmode="lin" valueType="num">
                                      <p:cBhvr additive="base">
                                        <p:cTn id="13" dur="500" fill="hold"/>
                                        <p:tgtEl>
                                          <p:spTgt spid="1402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0292"/>
                                        </p:tgtEl>
                                        <p:attrNameLst>
                                          <p:attrName>style.visibility</p:attrName>
                                        </p:attrNameLst>
                                      </p:cBhvr>
                                      <p:to>
                                        <p:strVal val="visible"/>
                                      </p:to>
                                    </p:set>
                                    <p:anim calcmode="discrete" valueType="clr">
                                      <p:cBhvr override="childStyle">
                                        <p:cTn id="18" dur="80"/>
                                        <p:tgtEl>
                                          <p:spTgt spid="14029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0292"/>
                                        </p:tgtEl>
                                        <p:attrNameLst>
                                          <p:attrName>fillcolor</p:attrName>
                                        </p:attrNameLst>
                                      </p:cBhvr>
                                      <p:tavLst>
                                        <p:tav tm="0">
                                          <p:val>
                                            <p:clrVal>
                                              <a:schemeClr val="accent2"/>
                                            </p:clrVal>
                                          </p:val>
                                        </p:tav>
                                        <p:tav tm="50000">
                                          <p:val>
                                            <p:clrVal>
                                              <a:schemeClr val="hlink"/>
                                            </p:clrVal>
                                          </p:val>
                                        </p:tav>
                                      </p:tavLst>
                                    </p:anim>
                                    <p:set>
                                      <p:cBhvr>
                                        <p:cTn id="20" dur="80"/>
                                        <p:tgtEl>
                                          <p:spTgt spid="1402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P spid="1402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6EE676A-35C1-4FBB-821A-F123EA47B521}" type="slidenum">
              <a:rPr lang="en-GB"/>
              <a:pPr>
                <a:defRPr/>
              </a:pPr>
              <a:t>6</a:t>
            </a:fld>
            <a:endParaRPr lang="en-GB"/>
          </a:p>
        </p:txBody>
      </p:sp>
      <p:sp>
        <p:nvSpPr>
          <p:cNvPr id="12295" name="Rectangle 7"/>
          <p:cNvSpPr>
            <a:spLocks noGrp="1" noChangeArrowheads="1"/>
          </p:cNvSpPr>
          <p:nvPr>
            <p:ph type="title"/>
          </p:nvPr>
        </p:nvSpPr>
        <p:spPr/>
        <p:txBody>
          <a:bodyPr/>
          <a:lstStyle/>
          <a:p>
            <a:pPr eaLnBrk="1" hangingPunct="1">
              <a:defRPr/>
            </a:pPr>
            <a:r>
              <a:rPr lang="en-GB" sz="4000" b="1" dirty="0" smtClean="0">
                <a:solidFill>
                  <a:srgbClr val="F70118"/>
                </a:solidFill>
              </a:rPr>
              <a:t>Gog – Schemes To Take </a:t>
            </a:r>
            <a:r>
              <a:rPr lang="en-GB" sz="4000" b="1" dirty="0" smtClean="0">
                <a:solidFill>
                  <a:srgbClr val="FFFF00"/>
                </a:solidFill>
              </a:rPr>
              <a:t>Possession Of The Holy Land</a:t>
            </a:r>
          </a:p>
        </p:txBody>
      </p:sp>
      <p:pic>
        <p:nvPicPr>
          <p:cNvPr id="12294" name="Picture 6" descr="Jerusalem-Allenby"/>
          <p:cNvPicPr>
            <a:picLocks noGrp="1" noChangeAspect="1" noChangeArrowheads="1"/>
          </p:cNvPicPr>
          <p:nvPr>
            <p:ph idx="1"/>
          </p:nvPr>
        </p:nvPicPr>
        <p:blipFill>
          <a:blip r:embed="rId3" cstate="print">
            <a:lum contrast="18000"/>
          </a:blip>
          <a:srcRect/>
          <a:stretch>
            <a:fillRect/>
          </a:stretch>
        </p:blipFill>
        <p:spPr>
          <a:xfrm>
            <a:off x="250825" y="1700213"/>
            <a:ext cx="3663950" cy="4897437"/>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12297" name="Text Box 9"/>
          <p:cNvSpPr txBox="1">
            <a:spLocks noChangeArrowheads="1"/>
          </p:cNvSpPr>
          <p:nvPr/>
        </p:nvSpPr>
        <p:spPr bwMode="auto">
          <a:xfrm>
            <a:off x="4143127" y="1665437"/>
            <a:ext cx="4893369" cy="5047536"/>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chemeClr val="hlink"/>
                </a:solidFill>
                <a:effectLst>
                  <a:outerShdw blurRad="38100" dist="38100" dir="2700000" algn="tl">
                    <a:srgbClr val="000000"/>
                  </a:outerShdw>
                </a:effectLst>
              </a:rPr>
              <a:t>Here we see General Allenby taking control of Jerusalem,</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after it surrendered in 191</a:t>
            </a:r>
            <a:r>
              <a:rPr lang="en-GB" sz="2800" b="1" dirty="0">
                <a:solidFill>
                  <a:srgbClr val="FFC000"/>
                </a:solidFill>
                <a:effectLst>
                  <a:outerShdw blurRad="38100" dist="38100" dir="2700000" algn="tl">
                    <a:srgbClr val="000000"/>
                  </a:outerShdw>
                </a:effectLst>
              </a:rPr>
              <a:t>7, </a:t>
            </a:r>
            <a:r>
              <a:rPr lang="en-GB" sz="2800" b="1" dirty="0">
                <a:solidFill>
                  <a:srgbClr val="00FF00"/>
                </a:solidFill>
                <a:effectLst>
                  <a:outerShdw blurRad="38100" dist="38100" dir="2700000" algn="tl">
                    <a:srgbClr val="000000"/>
                  </a:outerShdw>
                </a:effectLst>
              </a:rPr>
              <a:t>walking on foot through the </a:t>
            </a:r>
            <a:r>
              <a:rPr lang="en-GB" sz="2800" b="1" dirty="0" err="1">
                <a:solidFill>
                  <a:srgbClr val="00FF00"/>
                </a:solidFill>
                <a:effectLst>
                  <a:outerShdw blurRad="38100" dist="38100" dir="2700000" algn="tl">
                    <a:srgbClr val="000000"/>
                  </a:outerShdw>
                </a:effectLst>
              </a:rPr>
              <a:t>Jaffa</a:t>
            </a:r>
            <a:r>
              <a:rPr lang="en-GB" sz="2800" b="1" dirty="0">
                <a:solidFill>
                  <a:srgbClr val="00FF00"/>
                </a:solidFill>
                <a:effectLst>
                  <a:outerShdw blurRad="38100" dist="38100" dir="2700000" algn="tl">
                    <a:srgbClr val="000000"/>
                  </a:outerShdw>
                </a:effectLst>
              </a:rPr>
              <a:t> Gate as a sign of respect for the holy city.</a:t>
            </a:r>
          </a:p>
          <a:p>
            <a:pPr algn="ctr">
              <a:spcBef>
                <a:spcPct val="50000"/>
              </a:spcBef>
              <a:defRPr/>
            </a:pPr>
            <a:r>
              <a:rPr lang="en-GB" sz="2800" b="1" dirty="0">
                <a:solidFill>
                  <a:srgbClr val="FFFF00"/>
                </a:solidFill>
                <a:effectLst>
                  <a:outerShdw blurRad="38100" dist="38100" dir="2700000" algn="tl">
                    <a:srgbClr val="000000"/>
                  </a:outerShdw>
                </a:effectLst>
              </a:rPr>
              <a:t>Has the right significance been put on this event by the mainstream church and BI in particular</a:t>
            </a:r>
            <a:r>
              <a:rPr lang="en-GB" sz="2800" b="1" dirty="0" smtClean="0">
                <a:solidFill>
                  <a:srgbClr val="FFFF00"/>
                </a:solidFill>
                <a:effectLst>
                  <a:outerShdw blurRad="38100" dist="38100" dir="2700000" algn="tl">
                    <a:srgbClr val="000000"/>
                  </a:outerShdw>
                </a:effectLst>
              </a:rPr>
              <a:t>?</a:t>
            </a:r>
            <a:endParaRPr lang="en-GB" sz="24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circle(in)">
                                      <p:cBhvr>
                                        <p:cTn id="7" dur="20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297"/>
                                        </p:tgtEl>
                                        <p:attrNameLst>
                                          <p:attrName>style.visibility</p:attrName>
                                        </p:attrNameLst>
                                      </p:cBhvr>
                                      <p:to>
                                        <p:strVal val="visible"/>
                                      </p:to>
                                    </p:set>
                                    <p:anim calcmode="discrete" valueType="clr">
                                      <p:cBhvr override="childStyle">
                                        <p:cTn id="12" dur="8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297"/>
                                        </p:tgtEl>
                                        <p:attrNameLst>
                                          <p:attrName>fillcolor</p:attrName>
                                        </p:attrNameLst>
                                      </p:cBhvr>
                                      <p:tavLst>
                                        <p:tav tm="0">
                                          <p:val>
                                            <p:clrVal>
                                              <a:schemeClr val="accent2"/>
                                            </p:clrVal>
                                          </p:val>
                                        </p:tav>
                                        <p:tav tm="50000">
                                          <p:val>
                                            <p:clrVal>
                                              <a:schemeClr val="hlink"/>
                                            </p:clrVal>
                                          </p:val>
                                        </p:tav>
                                      </p:tavLst>
                                    </p:anim>
                                    <p:set>
                                      <p:cBhvr>
                                        <p:cTn id="14" dur="80"/>
                                        <p:tgtEl>
                                          <p:spTgt spid="122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6E5DD748-A03C-46EA-ADFC-7CC2D06759D2}" type="slidenum">
              <a:rPr lang="en-GB"/>
              <a:pPr>
                <a:defRPr/>
              </a:pPr>
              <a:t>60</a:t>
            </a:fld>
            <a:endParaRPr lang="en-GB"/>
          </a:p>
        </p:txBody>
      </p:sp>
      <p:sp>
        <p:nvSpPr>
          <p:cNvPr id="123906" name="Rectangle 2"/>
          <p:cNvSpPr>
            <a:spLocks noGrp="1" noChangeArrowheads="1"/>
          </p:cNvSpPr>
          <p:nvPr>
            <p:ph type="title"/>
          </p:nvPr>
        </p:nvSpPr>
        <p:spPr/>
        <p:txBody>
          <a:bodyPr/>
          <a:lstStyle/>
          <a:p>
            <a:pPr eaLnBrk="1" hangingPunct="1">
              <a:defRPr/>
            </a:pPr>
            <a:r>
              <a:rPr lang="en-GB" sz="4000" b="1" dirty="0" smtClean="0">
                <a:solidFill>
                  <a:srgbClr val="F70118"/>
                </a:solidFill>
              </a:rPr>
              <a:t>Gog’s Dark Forces </a:t>
            </a:r>
            <a:r>
              <a:rPr lang="en-GB" sz="4000" b="1" dirty="0" smtClean="0">
                <a:solidFill>
                  <a:srgbClr val="FFFF00"/>
                </a:solidFill>
              </a:rPr>
              <a:t>Hard At Work Prior To 1917</a:t>
            </a:r>
          </a:p>
        </p:txBody>
      </p:sp>
      <p:pic>
        <p:nvPicPr>
          <p:cNvPr id="123908" name="Picture 4" descr="http://www.newjerseysolidarity.org/resources/roots/chapt03img03.gif"/>
          <p:cNvPicPr>
            <a:picLocks noGrp="1" noChangeAspect="1" noChangeArrowheads="1"/>
          </p:cNvPicPr>
          <p:nvPr>
            <p:ph idx="1"/>
          </p:nvPr>
        </p:nvPicPr>
        <p:blipFill>
          <a:blip r:embed="rId2" r:link="rId3" cstate="print"/>
          <a:srcRect/>
          <a:stretch>
            <a:fillRect/>
          </a:stretch>
        </p:blipFill>
        <p:spPr>
          <a:xfrm>
            <a:off x="500063" y="1428750"/>
            <a:ext cx="3806825" cy="5113338"/>
          </a:xfrm>
          <a:noFill/>
        </p:spPr>
      </p:pic>
      <p:sp>
        <p:nvSpPr>
          <p:cNvPr id="123910" name="Text Box 6"/>
          <p:cNvSpPr txBox="1">
            <a:spLocks noChangeArrowheads="1"/>
          </p:cNvSpPr>
          <p:nvPr/>
        </p:nvSpPr>
        <p:spPr bwMode="auto">
          <a:xfrm>
            <a:off x="4643438" y="1928813"/>
            <a:ext cx="4500562"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FF"/>
                </a:solidFill>
                <a:effectLst>
                  <a:outerShdw blurRad="38100" dist="38100" dir="2700000" algn="tl">
                    <a:srgbClr val="000000"/>
                  </a:outerShdw>
                </a:effectLst>
              </a:rPr>
              <a:t>Left: </a:t>
            </a:r>
            <a:r>
              <a:rPr lang="en-GB" sz="2800" b="1" dirty="0">
                <a:solidFill>
                  <a:srgbClr val="00FF00"/>
                </a:solidFill>
                <a:effectLst>
                  <a:outerShdw blurRad="38100" dist="38100" dir="2700000" algn="tl">
                    <a:srgbClr val="000000"/>
                  </a:outerShdw>
                </a:effectLst>
              </a:rPr>
              <a:t>the infamous document that allowed the Zionists to gain control of Palestine while betraying the British promises to the Arabs, </a:t>
            </a:r>
            <a:r>
              <a:rPr lang="en-GB" sz="2800" b="1" dirty="0">
                <a:solidFill>
                  <a:srgbClr val="FFC000"/>
                </a:solidFill>
                <a:effectLst>
                  <a:outerShdw blurRad="38100" dist="38100" dir="2700000" algn="tl">
                    <a:srgbClr val="000000"/>
                  </a:outerShdw>
                </a:effectLst>
              </a:rPr>
              <a:t>the French and the Italians.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circle(in)">
                                      <p:cBhvr>
                                        <p:cTn id="7" dur="2000"/>
                                        <p:tgtEl>
                                          <p:spTgt spid="12390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3910"/>
                                        </p:tgtEl>
                                        <p:attrNameLst>
                                          <p:attrName>style.visibility</p:attrName>
                                        </p:attrNameLst>
                                      </p:cBhvr>
                                      <p:to>
                                        <p:strVal val="visible"/>
                                      </p:to>
                                    </p:set>
                                    <p:anim calcmode="discrete" valueType="clr">
                                      <p:cBhvr override="childStyle">
                                        <p:cTn id="12" dur="80"/>
                                        <p:tgtEl>
                                          <p:spTgt spid="1239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3910"/>
                                        </p:tgtEl>
                                        <p:attrNameLst>
                                          <p:attrName>fillcolor</p:attrName>
                                        </p:attrNameLst>
                                      </p:cBhvr>
                                      <p:tavLst>
                                        <p:tav tm="0">
                                          <p:val>
                                            <p:clrVal>
                                              <a:schemeClr val="accent2"/>
                                            </p:clrVal>
                                          </p:val>
                                        </p:tav>
                                        <p:tav tm="50000">
                                          <p:val>
                                            <p:clrVal>
                                              <a:schemeClr val="hlink"/>
                                            </p:clrVal>
                                          </p:val>
                                        </p:tav>
                                      </p:tavLst>
                                    </p:anim>
                                    <p:set>
                                      <p:cBhvr>
                                        <p:cTn id="14" dur="80"/>
                                        <p:tgtEl>
                                          <p:spTgt spid="1239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B534876F-CBD2-4C07-832F-C427B70B9B81}" type="slidenum">
              <a:rPr lang="en-GB"/>
              <a:pPr>
                <a:defRPr/>
              </a:pPr>
              <a:t>61</a:t>
            </a:fld>
            <a:endParaRPr lang="en-GB"/>
          </a:p>
        </p:txBody>
      </p:sp>
      <p:sp>
        <p:nvSpPr>
          <p:cNvPr id="155652" name="Rectangle 4"/>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sp>
        <p:nvSpPr>
          <p:cNvPr id="155653" name="Text Box 5"/>
          <p:cNvSpPr txBox="1">
            <a:spLocks noChangeArrowheads="1"/>
          </p:cNvSpPr>
          <p:nvPr/>
        </p:nvSpPr>
        <p:spPr bwMode="auto">
          <a:xfrm>
            <a:off x="4319588" y="1857375"/>
            <a:ext cx="4824412" cy="4186238"/>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The Great Betrayal</a:t>
            </a:r>
          </a:p>
          <a:p>
            <a:pPr>
              <a:spcBef>
                <a:spcPct val="50000"/>
              </a:spcBef>
              <a:defRPr/>
            </a:pPr>
            <a:r>
              <a:rPr lang="en-GB" sz="2800" b="1" dirty="0">
                <a:solidFill>
                  <a:srgbClr val="FF9900"/>
                </a:solidFill>
                <a:effectLst>
                  <a:outerShdw blurRad="38100" dist="38100" dir="2700000" algn="tl">
                    <a:srgbClr val="000000"/>
                  </a:outerShdw>
                </a:effectLst>
              </a:rPr>
              <a:t>Because of the opposition by many prominent people such as Lawrence of Arabia and General Allenby,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document known as the Balfour declaration was amended several times. </a:t>
            </a:r>
          </a:p>
        </p:txBody>
      </p:sp>
      <p:sp>
        <p:nvSpPr>
          <p:cNvPr id="155658" name="Text Box 10"/>
          <p:cNvSpPr txBox="1">
            <a:spLocks noChangeArrowheads="1"/>
          </p:cNvSpPr>
          <p:nvPr/>
        </p:nvSpPr>
        <p:spPr bwMode="auto">
          <a:xfrm>
            <a:off x="0" y="6072188"/>
            <a:ext cx="4500563" cy="646112"/>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Lawrence of Arabia</a:t>
            </a:r>
          </a:p>
        </p:txBody>
      </p:sp>
      <p:pic>
        <p:nvPicPr>
          <p:cNvPr id="49160" name="Picture 8" descr="http://www.tms.org/pubs/journals/JOM/0307/fig1.gif"/>
          <p:cNvPicPr>
            <a:picLocks noChangeAspect="1" noChangeArrowheads="1"/>
          </p:cNvPicPr>
          <p:nvPr/>
        </p:nvPicPr>
        <p:blipFill>
          <a:blip r:embed="rId2" cstate="print"/>
          <a:srcRect/>
          <a:stretch>
            <a:fillRect/>
          </a:stretch>
        </p:blipFill>
        <p:spPr bwMode="auto">
          <a:xfrm>
            <a:off x="571500" y="1857375"/>
            <a:ext cx="3214688" cy="4095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160"/>
                                        </p:tgtEl>
                                        <p:attrNameLst>
                                          <p:attrName>style.visibility</p:attrName>
                                        </p:attrNameLst>
                                      </p:cBhvr>
                                      <p:to>
                                        <p:strVal val="visible"/>
                                      </p:to>
                                    </p:set>
                                    <p:animEffect transition="in" filter="circle(in)">
                                      <p:cBhvr>
                                        <p:cTn id="7" dur="2000"/>
                                        <p:tgtEl>
                                          <p:spTgt spid="491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5658"/>
                                        </p:tgtEl>
                                        <p:attrNameLst>
                                          <p:attrName>style.visibility</p:attrName>
                                        </p:attrNameLst>
                                      </p:cBhvr>
                                      <p:to>
                                        <p:strVal val="visible"/>
                                      </p:to>
                                    </p:set>
                                    <p:anim calcmode="lin" valueType="num">
                                      <p:cBhvr additive="base">
                                        <p:cTn id="12" dur="500" fill="hold"/>
                                        <p:tgtEl>
                                          <p:spTgt spid="155658"/>
                                        </p:tgtEl>
                                        <p:attrNameLst>
                                          <p:attrName>ppt_x</p:attrName>
                                        </p:attrNameLst>
                                      </p:cBhvr>
                                      <p:tavLst>
                                        <p:tav tm="0">
                                          <p:val>
                                            <p:strVal val="#ppt_x"/>
                                          </p:val>
                                        </p:tav>
                                        <p:tav tm="100000">
                                          <p:val>
                                            <p:strVal val="#ppt_x"/>
                                          </p:val>
                                        </p:tav>
                                      </p:tavLst>
                                    </p:anim>
                                    <p:anim calcmode="lin" valueType="num">
                                      <p:cBhvr additive="base">
                                        <p:cTn id="13" dur="500" fill="hold"/>
                                        <p:tgtEl>
                                          <p:spTgt spid="15565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5653"/>
                                        </p:tgtEl>
                                        <p:attrNameLst>
                                          <p:attrName>style.visibility</p:attrName>
                                        </p:attrNameLst>
                                      </p:cBhvr>
                                      <p:to>
                                        <p:strVal val="visible"/>
                                      </p:to>
                                    </p:set>
                                    <p:anim calcmode="discrete" valueType="clr">
                                      <p:cBhvr override="childStyle">
                                        <p:cTn id="18" dur="80"/>
                                        <p:tgtEl>
                                          <p:spTgt spid="15565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5653"/>
                                        </p:tgtEl>
                                        <p:attrNameLst>
                                          <p:attrName>fillcolor</p:attrName>
                                        </p:attrNameLst>
                                      </p:cBhvr>
                                      <p:tavLst>
                                        <p:tav tm="0">
                                          <p:val>
                                            <p:clrVal>
                                              <a:schemeClr val="accent2"/>
                                            </p:clrVal>
                                          </p:val>
                                        </p:tav>
                                        <p:tav tm="50000">
                                          <p:val>
                                            <p:clrVal>
                                              <a:schemeClr val="hlink"/>
                                            </p:clrVal>
                                          </p:val>
                                        </p:tav>
                                      </p:tavLst>
                                    </p:anim>
                                    <p:set>
                                      <p:cBhvr>
                                        <p:cTn id="20" dur="80"/>
                                        <p:tgtEl>
                                          <p:spTgt spid="1556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p:bldP spid="155658"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Gog’s Dark Forces </a:t>
            </a:r>
            <a:r>
              <a:rPr lang="en-GB" b="1" dirty="0" smtClean="0">
                <a:solidFill>
                  <a:srgbClr val="FFFF00"/>
                </a:solidFill>
              </a:rPr>
              <a:t>Hard At Work Prior To 1917</a:t>
            </a:r>
            <a:endParaRPr lang="en-GB" dirty="0"/>
          </a:p>
        </p:txBody>
      </p:sp>
      <p:sp>
        <p:nvSpPr>
          <p:cNvPr id="3" name="Slide Number Placeholder 2"/>
          <p:cNvSpPr>
            <a:spLocks noGrp="1"/>
          </p:cNvSpPr>
          <p:nvPr>
            <p:ph type="sldNum" sz="quarter" idx="12"/>
          </p:nvPr>
        </p:nvSpPr>
        <p:spPr/>
        <p:txBody>
          <a:bodyPr/>
          <a:lstStyle/>
          <a:p>
            <a:pPr>
              <a:defRPr/>
            </a:pPr>
            <a:fld id="{D9C122BC-CB50-47F4-9667-EEFD7C790AEA}" type="slidenum">
              <a:rPr lang="en-GB" smtClean="0"/>
              <a:pPr>
                <a:defRPr/>
              </a:pPr>
              <a:t>62</a:t>
            </a:fld>
            <a:endParaRPr lang="en-GB"/>
          </a:p>
        </p:txBody>
      </p:sp>
      <p:sp>
        <p:nvSpPr>
          <p:cNvPr id="4" name="TextBox 3"/>
          <p:cNvSpPr txBox="1"/>
          <p:nvPr/>
        </p:nvSpPr>
        <p:spPr>
          <a:xfrm>
            <a:off x="4429125" y="2071688"/>
            <a:ext cx="4714875"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American ascendancy in the War Councils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led the British to ask for President Wilson's consent and approval </a:t>
            </a:r>
            <a:r>
              <a:rPr lang="en-GB" sz="2800" b="1" dirty="0">
                <a:solidFill>
                  <a:srgbClr val="00FF00"/>
                </a:solidFill>
                <a:effectLst>
                  <a:outerShdw blurRad="38100" dist="38100" dir="2700000" algn="tl">
                    <a:srgbClr val="000000"/>
                  </a:outerShdw>
                </a:effectLst>
              </a:rPr>
              <a:t>of the terminology of the declaration before its issuance.</a:t>
            </a:r>
            <a:endParaRPr lang="en-GB" sz="2800" dirty="0">
              <a:solidFill>
                <a:srgbClr val="00FF00"/>
              </a:solidFill>
            </a:endParaRPr>
          </a:p>
        </p:txBody>
      </p:sp>
      <p:pic>
        <p:nvPicPr>
          <p:cNvPr id="5" name="Picture 9" descr="wilson"/>
          <p:cNvPicPr>
            <a:picLocks noChangeAspect="1" noChangeArrowheads="1"/>
          </p:cNvPicPr>
          <p:nvPr/>
        </p:nvPicPr>
        <p:blipFill>
          <a:blip r:embed="rId2" cstate="print"/>
          <a:srcRect/>
          <a:stretch>
            <a:fillRect/>
          </a:stretch>
        </p:blipFill>
        <p:spPr bwMode="auto">
          <a:xfrm>
            <a:off x="357158" y="1571612"/>
            <a:ext cx="3810000" cy="4438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0" y="6143625"/>
            <a:ext cx="442912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President Wilson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pPr>
              <a:defRPr/>
            </a:pPr>
            <a:fld id="{7A0B7E6D-2C05-41AE-B229-40DB6699F3E5}" type="slidenum">
              <a:rPr lang="en-GB"/>
              <a:pPr>
                <a:defRPr/>
              </a:pPr>
              <a:t>63</a:t>
            </a:fld>
            <a:endParaRPr lang="en-GB"/>
          </a:p>
        </p:txBody>
      </p:sp>
      <p:sp>
        <p:nvSpPr>
          <p:cNvPr id="159753" name="Rectangle 9"/>
          <p:cNvSpPr>
            <a:spLocks noGrp="1" noChangeArrowheads="1"/>
          </p:cNvSpPr>
          <p:nvPr>
            <p:ph type="title"/>
          </p:nvPr>
        </p:nvSpPr>
        <p:spPr/>
        <p:txBody>
          <a:bodyPr/>
          <a:lstStyle/>
          <a:p>
            <a:pPr eaLnBrk="1" hangingPunct="1">
              <a:defRPr/>
            </a:pPr>
            <a:r>
              <a:rPr lang="en-GB" sz="4000" b="1" dirty="0" smtClean="0">
                <a:solidFill>
                  <a:srgbClr val="F70118"/>
                </a:solidFill>
              </a:rPr>
              <a:t>Gog’s Dark Forces </a:t>
            </a:r>
            <a:r>
              <a:rPr lang="en-GB" sz="4000" b="1" dirty="0" smtClean="0">
                <a:solidFill>
                  <a:srgbClr val="FFFF00"/>
                </a:solidFill>
              </a:rPr>
              <a:t>Hard At Work Prior To 1917</a:t>
            </a:r>
          </a:p>
        </p:txBody>
      </p:sp>
      <p:pic>
        <p:nvPicPr>
          <p:cNvPr id="159749" name="Picture 5" descr="house"/>
          <p:cNvPicPr>
            <a:picLocks noGrp="1" noChangeAspect="1" noChangeArrowheads="1"/>
          </p:cNvPicPr>
          <p:nvPr>
            <p:ph sz="half" idx="1"/>
          </p:nvPr>
        </p:nvPicPr>
        <p:blipFill>
          <a:blip r:embed="rId2" cstate="print"/>
          <a:srcRect/>
          <a:stretch>
            <a:fillRect/>
          </a:stretch>
        </p:blipFill>
        <p:spPr>
          <a:xfrm>
            <a:off x="214313" y="2928938"/>
            <a:ext cx="1925637" cy="3028950"/>
          </a:xfrm>
          <a:noFill/>
        </p:spPr>
      </p:pic>
      <p:pic>
        <p:nvPicPr>
          <p:cNvPr id="159752" name="Picture 8" descr="baruch"/>
          <p:cNvPicPr>
            <a:picLocks noGrp="1" noChangeAspect="1" noChangeArrowheads="1"/>
          </p:cNvPicPr>
          <p:nvPr>
            <p:ph sz="half" idx="2"/>
          </p:nvPr>
        </p:nvPicPr>
        <p:blipFill>
          <a:blip r:embed="rId3" cstate="print"/>
          <a:srcRect/>
          <a:stretch>
            <a:fillRect/>
          </a:stretch>
        </p:blipFill>
        <p:spPr>
          <a:xfrm>
            <a:off x="6500813" y="2928938"/>
            <a:ext cx="2425700" cy="3024187"/>
          </a:xfrm>
          <a:noFill/>
        </p:spPr>
      </p:pic>
      <p:sp>
        <p:nvSpPr>
          <p:cNvPr id="159755" name="Text Box 11"/>
          <p:cNvSpPr txBox="1">
            <a:spLocks noChangeArrowheads="1"/>
          </p:cNvSpPr>
          <p:nvPr/>
        </p:nvSpPr>
        <p:spPr bwMode="auto">
          <a:xfrm>
            <a:off x="2214546" y="2214554"/>
            <a:ext cx="4248150" cy="440120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Edward Mandel House and Bernard Baruch were British agents in the USA to ensure that the Rothschilds’ plans </a:t>
            </a:r>
            <a:r>
              <a:rPr lang="en-GB" sz="2800" b="1" dirty="0">
                <a:solidFill>
                  <a:srgbClr val="F70118"/>
                </a:solidFill>
                <a:effectLst>
                  <a:outerShdw blurRad="38100" dist="38100" dir="2700000" algn="tl">
                    <a:srgbClr val="000000"/>
                  </a:outerShdw>
                </a:effectLst>
              </a:rPr>
              <a:t>for the setting up of a Zionist state in Palestine laid in the last century, weren’t put at risk</a:t>
            </a:r>
            <a:r>
              <a:rPr lang="en-GB" sz="2400" b="1" dirty="0">
                <a:solidFill>
                  <a:srgbClr val="F70118"/>
                </a:solidFill>
                <a:effectLst>
                  <a:outerShdw blurRad="38100" dist="38100" dir="2700000" algn="tl">
                    <a:srgbClr val="000000"/>
                  </a:outerShdw>
                </a:effectLst>
              </a:rPr>
              <a:t>.</a:t>
            </a:r>
            <a:r>
              <a:rPr lang="en-GB" sz="2400" b="1" dirty="0">
                <a:effectLst>
                  <a:outerShdw blurRad="38100" dist="38100" dir="2700000" algn="tl">
                    <a:srgbClr val="000000"/>
                  </a:outerShdw>
                </a:effectLst>
              </a:rPr>
              <a:t> </a:t>
            </a:r>
            <a:endParaRPr lang="en-GB" sz="2400" b="1" dirty="0">
              <a:solidFill>
                <a:srgbClr val="FF9900"/>
              </a:solidFill>
              <a:effectLst>
                <a:outerShdw blurRad="38100" dist="38100" dir="2700000" algn="tl">
                  <a:srgbClr val="000000"/>
                </a:outerShdw>
              </a:effectLst>
            </a:endParaRPr>
          </a:p>
        </p:txBody>
      </p:sp>
      <p:sp>
        <p:nvSpPr>
          <p:cNvPr id="159757" name="Text Box 13"/>
          <p:cNvSpPr txBox="1">
            <a:spLocks noChangeArrowheads="1"/>
          </p:cNvSpPr>
          <p:nvPr/>
        </p:nvSpPr>
        <p:spPr bwMode="auto">
          <a:xfrm>
            <a:off x="0" y="1357313"/>
            <a:ext cx="2339975"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Mandel House</a:t>
            </a:r>
          </a:p>
        </p:txBody>
      </p:sp>
      <p:sp>
        <p:nvSpPr>
          <p:cNvPr id="159758" name="Text Box 14"/>
          <p:cNvSpPr txBox="1">
            <a:spLocks noChangeArrowheads="1"/>
          </p:cNvSpPr>
          <p:nvPr/>
        </p:nvSpPr>
        <p:spPr bwMode="auto">
          <a:xfrm>
            <a:off x="6443663" y="1628775"/>
            <a:ext cx="2520950"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Bernard Baruch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circle(in)">
                                      <p:cBhvr>
                                        <p:cTn id="7" dur="2000"/>
                                        <p:tgtEl>
                                          <p:spTgt spid="1597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9757"/>
                                        </p:tgtEl>
                                        <p:attrNameLst>
                                          <p:attrName>style.visibility</p:attrName>
                                        </p:attrNameLst>
                                      </p:cBhvr>
                                      <p:to>
                                        <p:strVal val="visible"/>
                                      </p:to>
                                    </p:set>
                                    <p:anim calcmode="lin" valueType="num">
                                      <p:cBhvr additive="base">
                                        <p:cTn id="12" dur="500" fill="hold"/>
                                        <p:tgtEl>
                                          <p:spTgt spid="159757"/>
                                        </p:tgtEl>
                                        <p:attrNameLst>
                                          <p:attrName>ppt_x</p:attrName>
                                        </p:attrNameLst>
                                      </p:cBhvr>
                                      <p:tavLst>
                                        <p:tav tm="0">
                                          <p:val>
                                            <p:strVal val="#ppt_x"/>
                                          </p:val>
                                        </p:tav>
                                        <p:tav tm="100000">
                                          <p:val>
                                            <p:strVal val="#ppt_x"/>
                                          </p:val>
                                        </p:tav>
                                      </p:tavLst>
                                    </p:anim>
                                    <p:anim calcmode="lin" valueType="num">
                                      <p:cBhvr additive="base">
                                        <p:cTn id="13" dur="500" fill="hold"/>
                                        <p:tgtEl>
                                          <p:spTgt spid="15975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9752"/>
                                        </p:tgtEl>
                                        <p:attrNameLst>
                                          <p:attrName>style.visibility</p:attrName>
                                        </p:attrNameLst>
                                      </p:cBhvr>
                                      <p:to>
                                        <p:strVal val="visible"/>
                                      </p:to>
                                    </p:set>
                                    <p:animEffect transition="in" filter="circle(in)">
                                      <p:cBhvr>
                                        <p:cTn id="18" dur="2000"/>
                                        <p:tgtEl>
                                          <p:spTgt spid="15975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9758"/>
                                        </p:tgtEl>
                                        <p:attrNameLst>
                                          <p:attrName>style.visibility</p:attrName>
                                        </p:attrNameLst>
                                      </p:cBhvr>
                                      <p:to>
                                        <p:strVal val="visible"/>
                                      </p:to>
                                    </p:set>
                                    <p:anim calcmode="lin" valueType="num">
                                      <p:cBhvr additive="base">
                                        <p:cTn id="23" dur="500" fill="hold"/>
                                        <p:tgtEl>
                                          <p:spTgt spid="159758"/>
                                        </p:tgtEl>
                                        <p:attrNameLst>
                                          <p:attrName>ppt_x</p:attrName>
                                        </p:attrNameLst>
                                      </p:cBhvr>
                                      <p:tavLst>
                                        <p:tav tm="0">
                                          <p:val>
                                            <p:strVal val="#ppt_x"/>
                                          </p:val>
                                        </p:tav>
                                        <p:tav tm="100000">
                                          <p:val>
                                            <p:strVal val="#ppt_x"/>
                                          </p:val>
                                        </p:tav>
                                      </p:tavLst>
                                    </p:anim>
                                    <p:anim calcmode="lin" valueType="num">
                                      <p:cBhvr additive="base">
                                        <p:cTn id="24" dur="500" fill="hold"/>
                                        <p:tgtEl>
                                          <p:spTgt spid="15975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159755"/>
                                        </p:tgtEl>
                                        <p:attrNameLst>
                                          <p:attrName>style.visibility</p:attrName>
                                        </p:attrNameLst>
                                      </p:cBhvr>
                                      <p:to>
                                        <p:strVal val="visible"/>
                                      </p:to>
                                    </p:set>
                                    <p:anim calcmode="discrete" valueType="clr">
                                      <p:cBhvr override="childStyle">
                                        <p:cTn id="29" dur="80"/>
                                        <p:tgtEl>
                                          <p:spTgt spid="159755"/>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59755"/>
                                        </p:tgtEl>
                                        <p:attrNameLst>
                                          <p:attrName>fillcolor</p:attrName>
                                        </p:attrNameLst>
                                      </p:cBhvr>
                                      <p:tavLst>
                                        <p:tav tm="0">
                                          <p:val>
                                            <p:clrVal>
                                              <a:schemeClr val="accent2"/>
                                            </p:clrVal>
                                          </p:val>
                                        </p:tav>
                                        <p:tav tm="50000">
                                          <p:val>
                                            <p:clrVal>
                                              <a:schemeClr val="hlink"/>
                                            </p:clrVal>
                                          </p:val>
                                        </p:tav>
                                      </p:tavLst>
                                    </p:anim>
                                    <p:set>
                                      <p:cBhvr>
                                        <p:cTn id="31" dur="80"/>
                                        <p:tgtEl>
                                          <p:spTgt spid="1597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7" grpId="0"/>
      <p:bldP spid="15975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Gog’s Dark Forces </a:t>
            </a:r>
            <a:r>
              <a:rPr lang="en-GB" b="1" dirty="0" smtClean="0">
                <a:solidFill>
                  <a:srgbClr val="FFFF00"/>
                </a:solidFill>
              </a:rPr>
              <a:t>Hard At Work Prior To 1917</a:t>
            </a:r>
            <a:endParaRPr lang="en-GB" dirty="0"/>
          </a:p>
        </p:txBody>
      </p:sp>
      <p:sp>
        <p:nvSpPr>
          <p:cNvPr id="3" name="Slide Number Placeholder 2"/>
          <p:cNvSpPr>
            <a:spLocks noGrp="1"/>
          </p:cNvSpPr>
          <p:nvPr>
            <p:ph type="sldNum" sz="quarter" idx="12"/>
          </p:nvPr>
        </p:nvSpPr>
        <p:spPr/>
        <p:txBody>
          <a:bodyPr/>
          <a:lstStyle/>
          <a:p>
            <a:pPr>
              <a:defRPr/>
            </a:pPr>
            <a:fld id="{5403930E-8A12-4A8B-B370-18FEDFF3218F}" type="slidenum">
              <a:rPr lang="en-GB" smtClean="0"/>
              <a:pPr>
                <a:defRPr/>
              </a:pPr>
              <a:t>64</a:t>
            </a:fld>
            <a:endParaRPr lang="en-GB"/>
          </a:p>
        </p:txBody>
      </p:sp>
      <p:sp>
        <p:nvSpPr>
          <p:cNvPr id="4" name="TextBox 3"/>
          <p:cNvSpPr txBox="1"/>
          <p:nvPr/>
        </p:nvSpPr>
        <p:spPr>
          <a:xfrm>
            <a:off x="4643438" y="1714500"/>
            <a:ext cx="4000500" cy="46783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No doubt they made sure that any amendments were purely cosmetic, </a:t>
            </a:r>
            <a:r>
              <a:rPr lang="en-GB" sz="2800" b="1" dirty="0">
                <a:solidFill>
                  <a:srgbClr val="FFC000"/>
                </a:solidFill>
                <a:effectLst>
                  <a:outerShdw blurRad="38100" dist="38100" dir="2700000" algn="tl">
                    <a:srgbClr val="000000"/>
                  </a:outerShdw>
                </a:effectLst>
              </a:rPr>
              <a:t>but that the amendments would look as though the President was in charge and not an employee of the Rothschilds.</a:t>
            </a:r>
            <a:endParaRPr lang="en-GB" sz="2800" dirty="0">
              <a:solidFill>
                <a:srgbClr val="FFC000"/>
              </a:solidFill>
            </a:endParaRPr>
          </a:p>
          <a:p>
            <a:pPr>
              <a:defRPr/>
            </a:pPr>
            <a:endParaRPr lang="en-GB" dirty="0"/>
          </a:p>
        </p:txBody>
      </p:sp>
      <p:pic>
        <p:nvPicPr>
          <p:cNvPr id="62469" name="Picture 5" descr="http://highvalleybooks.com/book_covers/the-rothschilds--a-family-of-fortune.jpeg"/>
          <p:cNvPicPr>
            <a:picLocks noChangeAspect="1" noChangeArrowheads="1"/>
          </p:cNvPicPr>
          <p:nvPr/>
        </p:nvPicPr>
        <p:blipFill>
          <a:blip r:embed="rId2" cstate="print"/>
          <a:srcRect l="3999" t="3006" r="1999" b="3807"/>
          <a:stretch>
            <a:fillRect/>
          </a:stretch>
        </p:blipFill>
        <p:spPr bwMode="auto">
          <a:xfrm>
            <a:off x="714375" y="1785938"/>
            <a:ext cx="3357563" cy="4429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circle(in)">
                                      <p:cBhvr>
                                        <p:cTn id="7" dur="2000"/>
                                        <p:tgtEl>
                                          <p:spTgt spid="6246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9" name="Rectangle 7"/>
          <p:cNvSpPr>
            <a:spLocks noGrp="1" noChangeArrowheads="1"/>
          </p:cNvSpPr>
          <p:nvPr>
            <p:ph type="title"/>
          </p:nvPr>
        </p:nvSpPr>
        <p:spPr/>
        <p:txBody>
          <a:bodyPr/>
          <a:lstStyle/>
          <a:p>
            <a:pPr eaLnBrk="1" hangingPunct="1">
              <a:defRPr/>
            </a:pPr>
            <a:r>
              <a:rPr lang="en-GB" sz="4000" b="1" dirty="0" smtClean="0">
                <a:solidFill>
                  <a:srgbClr val="F70118"/>
                </a:solidFill>
              </a:rPr>
              <a:t>Gog – Eliminates Those Who </a:t>
            </a:r>
            <a:r>
              <a:rPr lang="en-GB" sz="4000" b="1" dirty="0" smtClean="0">
                <a:solidFill>
                  <a:srgbClr val="FFFF00"/>
                </a:solidFill>
              </a:rPr>
              <a:t>Would Thwart The Zionist Plans</a:t>
            </a:r>
          </a:p>
        </p:txBody>
      </p:sp>
      <p:sp>
        <p:nvSpPr>
          <p:cNvPr id="7" name="Slide Number Placeholder 5"/>
          <p:cNvSpPr>
            <a:spLocks noGrp="1"/>
          </p:cNvSpPr>
          <p:nvPr>
            <p:ph type="sldNum" sz="quarter" idx="12"/>
          </p:nvPr>
        </p:nvSpPr>
        <p:spPr/>
        <p:txBody>
          <a:bodyPr/>
          <a:lstStyle/>
          <a:p>
            <a:pPr>
              <a:defRPr/>
            </a:pPr>
            <a:fld id="{0639471C-8EED-482D-8FD1-28F65FE7A98A}" type="slidenum">
              <a:rPr lang="en-GB"/>
              <a:pPr>
                <a:defRPr/>
              </a:pPr>
              <a:t>65</a:t>
            </a:fld>
            <a:endParaRPr lang="en-GB"/>
          </a:p>
        </p:txBody>
      </p:sp>
      <p:sp>
        <p:nvSpPr>
          <p:cNvPr id="141317" name="Text Box 5"/>
          <p:cNvSpPr txBox="1">
            <a:spLocks noChangeArrowheads="1"/>
          </p:cNvSpPr>
          <p:nvPr/>
        </p:nvSpPr>
        <p:spPr bwMode="auto">
          <a:xfrm>
            <a:off x="3779838" y="1916113"/>
            <a:ext cx="5113337"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After the war Lawrence worked in support of independence for the Arab states at the Versailles Peace Conference.</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He also served as adviser to Winston Churchill at the Colonial Office on Middle Eastern affairs.</a:t>
            </a:r>
          </a:p>
        </p:txBody>
      </p:sp>
      <p:sp>
        <p:nvSpPr>
          <p:cNvPr id="141321" name="Text Box 9"/>
          <p:cNvSpPr txBox="1">
            <a:spLocks noChangeArrowheads="1"/>
          </p:cNvSpPr>
          <p:nvPr/>
        </p:nvSpPr>
        <p:spPr bwMode="auto">
          <a:xfrm>
            <a:off x="857250" y="4929188"/>
            <a:ext cx="2500313"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Winston Churchill</a:t>
            </a:r>
          </a:p>
        </p:txBody>
      </p:sp>
      <p:pic>
        <p:nvPicPr>
          <p:cNvPr id="64522" name="Picture 10" descr="http://andrew1769.files.wordpress.com/2009/05/sir-winston-churchill.jpg"/>
          <p:cNvPicPr>
            <a:picLocks noChangeAspect="1" noChangeArrowheads="1"/>
          </p:cNvPicPr>
          <p:nvPr/>
        </p:nvPicPr>
        <p:blipFill>
          <a:blip r:embed="rId2" cstate="print"/>
          <a:srcRect l="7500" t="7188" r="6250" b="8945"/>
          <a:stretch>
            <a:fillRect/>
          </a:stretch>
        </p:blipFill>
        <p:spPr bwMode="auto">
          <a:xfrm>
            <a:off x="285750" y="2143125"/>
            <a:ext cx="3286125" cy="2500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522"/>
                                        </p:tgtEl>
                                        <p:attrNameLst>
                                          <p:attrName>style.visibility</p:attrName>
                                        </p:attrNameLst>
                                      </p:cBhvr>
                                      <p:to>
                                        <p:strVal val="visible"/>
                                      </p:to>
                                    </p:set>
                                    <p:animEffect transition="in" filter="circle(in)">
                                      <p:cBhvr>
                                        <p:cTn id="7" dur="2000"/>
                                        <p:tgtEl>
                                          <p:spTgt spid="645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1321"/>
                                        </p:tgtEl>
                                        <p:attrNameLst>
                                          <p:attrName>style.visibility</p:attrName>
                                        </p:attrNameLst>
                                      </p:cBhvr>
                                      <p:to>
                                        <p:strVal val="visible"/>
                                      </p:to>
                                    </p:set>
                                    <p:anim calcmode="lin" valueType="num">
                                      <p:cBhvr additive="base">
                                        <p:cTn id="12" dur="500" fill="hold"/>
                                        <p:tgtEl>
                                          <p:spTgt spid="141321"/>
                                        </p:tgtEl>
                                        <p:attrNameLst>
                                          <p:attrName>ppt_x</p:attrName>
                                        </p:attrNameLst>
                                      </p:cBhvr>
                                      <p:tavLst>
                                        <p:tav tm="0">
                                          <p:val>
                                            <p:strVal val="#ppt_x"/>
                                          </p:val>
                                        </p:tav>
                                        <p:tav tm="100000">
                                          <p:val>
                                            <p:strVal val="#ppt_x"/>
                                          </p:val>
                                        </p:tav>
                                      </p:tavLst>
                                    </p:anim>
                                    <p:anim calcmode="lin" valueType="num">
                                      <p:cBhvr additive="base">
                                        <p:cTn id="13" dur="500" fill="hold"/>
                                        <p:tgtEl>
                                          <p:spTgt spid="1413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1317"/>
                                        </p:tgtEl>
                                        <p:attrNameLst>
                                          <p:attrName>style.visibility</p:attrName>
                                        </p:attrNameLst>
                                      </p:cBhvr>
                                      <p:to>
                                        <p:strVal val="visible"/>
                                      </p:to>
                                    </p:set>
                                    <p:anim calcmode="discrete" valueType="clr">
                                      <p:cBhvr override="childStyle">
                                        <p:cTn id="18" dur="80"/>
                                        <p:tgtEl>
                                          <p:spTgt spid="14131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1317"/>
                                        </p:tgtEl>
                                        <p:attrNameLst>
                                          <p:attrName>fillcolor</p:attrName>
                                        </p:attrNameLst>
                                      </p:cBhvr>
                                      <p:tavLst>
                                        <p:tav tm="0">
                                          <p:val>
                                            <p:clrVal>
                                              <a:schemeClr val="accent2"/>
                                            </p:clrVal>
                                          </p:val>
                                        </p:tav>
                                        <p:tav tm="50000">
                                          <p:val>
                                            <p:clrVal>
                                              <a:schemeClr val="hlink"/>
                                            </p:clrVal>
                                          </p:val>
                                        </p:tav>
                                      </p:tavLst>
                                    </p:anim>
                                    <p:set>
                                      <p:cBhvr>
                                        <p:cTn id="20" dur="80"/>
                                        <p:tgtEl>
                                          <p:spTgt spid="1413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p:bldP spid="1413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9" name="Rectangle 7"/>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sp>
        <p:nvSpPr>
          <p:cNvPr id="7" name="Slide Number Placeholder 5"/>
          <p:cNvSpPr>
            <a:spLocks noGrp="1"/>
          </p:cNvSpPr>
          <p:nvPr>
            <p:ph type="sldNum" sz="quarter" idx="12"/>
          </p:nvPr>
        </p:nvSpPr>
        <p:spPr/>
        <p:txBody>
          <a:bodyPr/>
          <a:lstStyle/>
          <a:p>
            <a:pPr>
              <a:defRPr/>
            </a:pPr>
            <a:fld id="{5ED6E28C-FF5B-4AB0-B81E-7C0FB43AB13E}" type="slidenum">
              <a:rPr lang="en-GB"/>
              <a:pPr>
                <a:defRPr/>
              </a:pPr>
              <a:t>66</a:t>
            </a:fld>
            <a:endParaRPr lang="en-GB"/>
          </a:p>
        </p:txBody>
      </p:sp>
      <p:sp>
        <p:nvSpPr>
          <p:cNvPr id="141317" name="Text Box 5"/>
          <p:cNvSpPr txBox="1">
            <a:spLocks noChangeArrowheads="1"/>
          </p:cNvSpPr>
          <p:nvPr/>
        </p:nvSpPr>
        <p:spPr bwMode="auto">
          <a:xfrm>
            <a:off x="3857625" y="2286000"/>
            <a:ext cx="5035550" cy="2554288"/>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Because of this opposition to the </a:t>
            </a:r>
            <a:r>
              <a:rPr lang="en-GB" sz="3200" b="1" dirty="0">
                <a:solidFill>
                  <a:srgbClr val="FF0000"/>
                </a:solidFill>
                <a:effectLst>
                  <a:outerShdw blurRad="38100" dist="38100" dir="2700000" algn="tl">
                    <a:srgbClr val="000000"/>
                  </a:outerShdw>
                </a:effectLst>
              </a:rPr>
              <a:t>Zionist plans</a:t>
            </a:r>
            <a:r>
              <a:rPr lang="en-GB" sz="3200" b="1" dirty="0">
                <a:solidFill>
                  <a:srgbClr val="00FFFF"/>
                </a:solidFill>
                <a:effectLst>
                  <a:outerShdw blurRad="38100" dist="38100" dir="2700000" algn="tl">
                    <a:srgbClr val="000000"/>
                  </a:outerShdw>
                </a:effectLst>
              </a:rPr>
              <a:t> and increasing popularity and fame </a:t>
            </a:r>
            <a:r>
              <a:rPr lang="en-GB" sz="3200" b="1" dirty="0">
                <a:solidFill>
                  <a:srgbClr val="FF9900"/>
                </a:solidFill>
                <a:effectLst>
                  <a:outerShdw blurRad="38100" dist="38100" dir="2700000" algn="tl">
                    <a:srgbClr val="000000"/>
                  </a:outerShdw>
                </a:effectLst>
              </a:rPr>
              <a:t>– he had to be eliminated.</a:t>
            </a:r>
          </a:p>
        </p:txBody>
      </p:sp>
      <p:sp>
        <p:nvSpPr>
          <p:cNvPr id="141321" name="Text Box 9"/>
          <p:cNvSpPr txBox="1">
            <a:spLocks noChangeArrowheads="1"/>
          </p:cNvSpPr>
          <p:nvPr/>
        </p:nvSpPr>
        <p:spPr bwMode="auto">
          <a:xfrm>
            <a:off x="323850" y="6237288"/>
            <a:ext cx="4824413"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Lawrence of Arabia</a:t>
            </a:r>
          </a:p>
        </p:txBody>
      </p:sp>
      <p:pic>
        <p:nvPicPr>
          <p:cNvPr id="9" name="Picture 6" descr="Figure 1">
            <a:hlinkClick r:id="rId2"/>
          </p:cNvPr>
          <p:cNvPicPr>
            <a:picLocks noChangeAspect="1" noChangeArrowheads="1"/>
          </p:cNvPicPr>
          <p:nvPr/>
        </p:nvPicPr>
        <p:blipFill>
          <a:blip r:embed="rId3" cstate="print"/>
          <a:srcRect/>
          <a:stretch>
            <a:fillRect/>
          </a:stretch>
        </p:blipFill>
        <p:spPr>
          <a:xfrm>
            <a:off x="357158" y="1785926"/>
            <a:ext cx="3217863" cy="4105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1321"/>
                                        </p:tgtEl>
                                        <p:attrNameLst>
                                          <p:attrName>style.visibility</p:attrName>
                                        </p:attrNameLst>
                                      </p:cBhvr>
                                      <p:to>
                                        <p:strVal val="visible"/>
                                      </p:to>
                                    </p:set>
                                    <p:anim calcmode="lin" valueType="num">
                                      <p:cBhvr additive="base">
                                        <p:cTn id="12" dur="500" fill="hold"/>
                                        <p:tgtEl>
                                          <p:spTgt spid="141321"/>
                                        </p:tgtEl>
                                        <p:attrNameLst>
                                          <p:attrName>ppt_x</p:attrName>
                                        </p:attrNameLst>
                                      </p:cBhvr>
                                      <p:tavLst>
                                        <p:tav tm="0">
                                          <p:val>
                                            <p:strVal val="#ppt_x"/>
                                          </p:val>
                                        </p:tav>
                                        <p:tav tm="100000">
                                          <p:val>
                                            <p:strVal val="#ppt_x"/>
                                          </p:val>
                                        </p:tav>
                                      </p:tavLst>
                                    </p:anim>
                                    <p:anim calcmode="lin" valueType="num">
                                      <p:cBhvr additive="base">
                                        <p:cTn id="13" dur="500" fill="hold"/>
                                        <p:tgtEl>
                                          <p:spTgt spid="1413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1317"/>
                                        </p:tgtEl>
                                        <p:attrNameLst>
                                          <p:attrName>style.visibility</p:attrName>
                                        </p:attrNameLst>
                                      </p:cBhvr>
                                      <p:to>
                                        <p:strVal val="visible"/>
                                      </p:to>
                                    </p:set>
                                    <p:anim calcmode="discrete" valueType="clr">
                                      <p:cBhvr override="childStyle">
                                        <p:cTn id="18" dur="80"/>
                                        <p:tgtEl>
                                          <p:spTgt spid="14131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1317"/>
                                        </p:tgtEl>
                                        <p:attrNameLst>
                                          <p:attrName>fillcolor</p:attrName>
                                        </p:attrNameLst>
                                      </p:cBhvr>
                                      <p:tavLst>
                                        <p:tav tm="0">
                                          <p:val>
                                            <p:clrVal>
                                              <a:schemeClr val="accent2"/>
                                            </p:clrVal>
                                          </p:val>
                                        </p:tav>
                                        <p:tav tm="50000">
                                          <p:val>
                                            <p:clrVal>
                                              <a:schemeClr val="hlink"/>
                                            </p:clrVal>
                                          </p:val>
                                        </p:tav>
                                      </p:tavLst>
                                    </p:anim>
                                    <p:set>
                                      <p:cBhvr>
                                        <p:cTn id="20" dur="80"/>
                                        <p:tgtEl>
                                          <p:spTgt spid="1413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p:bldP spid="1413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9E2BDBF-9AB5-43B0-9392-11CA33F7B96D}" type="slidenum">
              <a:rPr lang="en-GB"/>
              <a:pPr>
                <a:defRPr/>
              </a:pPr>
              <a:t>67</a:t>
            </a:fld>
            <a:endParaRPr lang="en-GB"/>
          </a:p>
        </p:txBody>
      </p:sp>
      <p:sp>
        <p:nvSpPr>
          <p:cNvPr id="143368" name="Rectangle 8"/>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sp>
        <p:nvSpPr>
          <p:cNvPr id="143365" name="Text Box 5"/>
          <p:cNvSpPr txBox="1">
            <a:spLocks noChangeArrowheads="1"/>
          </p:cNvSpPr>
          <p:nvPr/>
        </p:nvSpPr>
        <p:spPr bwMode="auto">
          <a:xfrm>
            <a:off x="4143375" y="1714500"/>
            <a:ext cx="5000625" cy="4832350"/>
          </a:xfrm>
          <a:prstGeom prst="rect">
            <a:avLst/>
          </a:prstGeom>
          <a:noFill/>
          <a:ln w="9525">
            <a:noFill/>
            <a:miter lim="800000"/>
            <a:headEnd/>
            <a:tailEnd/>
          </a:ln>
          <a:effectLst/>
        </p:spPr>
        <p:txBody>
          <a:bodyPr>
            <a:spAutoFit/>
          </a:bodyPr>
          <a:lstStyle/>
          <a:p>
            <a:pPr>
              <a:defRPr/>
            </a:pPr>
            <a:r>
              <a:rPr lang="en-GB" sz="2800" b="1" dirty="0">
                <a:solidFill>
                  <a:schemeClr val="hlink"/>
                </a:solidFill>
                <a:effectLst>
                  <a:outerShdw blurRad="38100" dist="38100" dir="2700000" algn="tl">
                    <a:srgbClr val="000000"/>
                  </a:outerShdw>
                </a:effectLst>
              </a:rPr>
              <a:t>In March 1923 he joined the Royal Tank Corps as a private.</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Shortly after this he rejoined the Royal Air Force where he remained as Aircraftsman Shaw until he retired from the service in February 1935,</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at the age of forty-six. He retired to his country cottage, Clouds Hill at </a:t>
            </a:r>
            <a:r>
              <a:rPr lang="en-GB" sz="2800" b="1" dirty="0" err="1">
                <a:solidFill>
                  <a:srgbClr val="00FF00"/>
                </a:solidFill>
                <a:effectLst>
                  <a:outerShdw blurRad="38100" dist="38100" dir="2700000" algn="tl">
                    <a:srgbClr val="000000"/>
                  </a:outerShdw>
                </a:effectLst>
              </a:rPr>
              <a:t>Bovington</a:t>
            </a:r>
            <a:r>
              <a:rPr lang="en-GB" sz="2800" b="1" dirty="0">
                <a:solidFill>
                  <a:srgbClr val="00FF00"/>
                </a:solidFill>
                <a:effectLst>
                  <a:outerShdw blurRad="38100" dist="38100" dir="2700000" algn="tl">
                    <a:srgbClr val="000000"/>
                  </a:outerShdw>
                </a:effectLst>
              </a:rPr>
              <a:t>, Dorset. </a:t>
            </a:r>
          </a:p>
        </p:txBody>
      </p:sp>
      <p:pic>
        <p:nvPicPr>
          <p:cNvPr id="143367" name="Picture 7" descr="Clouds Hill"/>
          <p:cNvPicPr>
            <a:picLocks noGrp="1" noChangeAspect="1" noChangeArrowheads="1"/>
          </p:cNvPicPr>
          <p:nvPr>
            <p:ph idx="1"/>
          </p:nvPr>
        </p:nvPicPr>
        <p:blipFill>
          <a:blip r:embed="rId2" cstate="print"/>
          <a:srcRect/>
          <a:stretch>
            <a:fillRect/>
          </a:stretch>
        </p:blipFill>
        <p:spPr>
          <a:xfrm>
            <a:off x="214313" y="1857375"/>
            <a:ext cx="3781425" cy="2836863"/>
          </a:xfrm>
          <a:noFill/>
        </p:spPr>
      </p:pic>
      <p:sp>
        <p:nvSpPr>
          <p:cNvPr id="143370" name="Text Box 10"/>
          <p:cNvSpPr txBox="1">
            <a:spLocks noChangeArrowheads="1"/>
          </p:cNvSpPr>
          <p:nvPr/>
        </p:nvSpPr>
        <p:spPr bwMode="auto">
          <a:xfrm>
            <a:off x="214313" y="4929188"/>
            <a:ext cx="388937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Lawrence's retirement home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circle(in)">
                                      <p:cBhvr>
                                        <p:cTn id="7" dur="2000"/>
                                        <p:tgtEl>
                                          <p:spTgt spid="1433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370"/>
                                        </p:tgtEl>
                                        <p:attrNameLst>
                                          <p:attrName>style.visibility</p:attrName>
                                        </p:attrNameLst>
                                      </p:cBhvr>
                                      <p:to>
                                        <p:strVal val="visible"/>
                                      </p:to>
                                    </p:set>
                                    <p:anim calcmode="lin" valueType="num">
                                      <p:cBhvr additive="base">
                                        <p:cTn id="12" dur="500" fill="hold"/>
                                        <p:tgtEl>
                                          <p:spTgt spid="143370"/>
                                        </p:tgtEl>
                                        <p:attrNameLst>
                                          <p:attrName>ppt_x</p:attrName>
                                        </p:attrNameLst>
                                      </p:cBhvr>
                                      <p:tavLst>
                                        <p:tav tm="0">
                                          <p:val>
                                            <p:strVal val="#ppt_x"/>
                                          </p:val>
                                        </p:tav>
                                        <p:tav tm="100000">
                                          <p:val>
                                            <p:strVal val="#ppt_x"/>
                                          </p:val>
                                        </p:tav>
                                      </p:tavLst>
                                    </p:anim>
                                    <p:anim calcmode="lin" valueType="num">
                                      <p:cBhvr additive="base">
                                        <p:cTn id="13" dur="500" fill="hold"/>
                                        <p:tgtEl>
                                          <p:spTgt spid="1433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3365"/>
                                        </p:tgtEl>
                                        <p:attrNameLst>
                                          <p:attrName>style.visibility</p:attrName>
                                        </p:attrNameLst>
                                      </p:cBhvr>
                                      <p:to>
                                        <p:strVal val="visible"/>
                                      </p:to>
                                    </p:set>
                                    <p:anim calcmode="discrete" valueType="clr">
                                      <p:cBhvr override="childStyle">
                                        <p:cTn id="18" dur="80"/>
                                        <p:tgtEl>
                                          <p:spTgt spid="14336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3365"/>
                                        </p:tgtEl>
                                        <p:attrNameLst>
                                          <p:attrName>fillcolor</p:attrName>
                                        </p:attrNameLst>
                                      </p:cBhvr>
                                      <p:tavLst>
                                        <p:tav tm="0">
                                          <p:val>
                                            <p:clrVal>
                                              <a:schemeClr val="accent2"/>
                                            </p:clrVal>
                                          </p:val>
                                        </p:tav>
                                        <p:tav tm="50000">
                                          <p:val>
                                            <p:clrVal>
                                              <a:schemeClr val="hlink"/>
                                            </p:clrVal>
                                          </p:val>
                                        </p:tav>
                                      </p:tavLst>
                                    </p:anim>
                                    <p:set>
                                      <p:cBhvr>
                                        <p:cTn id="20" dur="80"/>
                                        <p:tgtEl>
                                          <p:spTgt spid="1433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p:bldP spid="14337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CE0C4745-1EE8-4810-9068-876D12F880BD}" type="slidenum">
              <a:rPr lang="en-GB"/>
              <a:pPr>
                <a:defRPr/>
              </a:pPr>
              <a:t>68</a:t>
            </a:fld>
            <a:endParaRPr lang="en-GB"/>
          </a:p>
        </p:txBody>
      </p:sp>
      <p:sp>
        <p:nvSpPr>
          <p:cNvPr id="147460" name="Rectangle 4"/>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sp>
        <p:nvSpPr>
          <p:cNvPr id="147463" name="Text Box 7"/>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chemeClr val="hlink"/>
                </a:solidFill>
                <a:effectLst>
                  <a:outerShdw blurRad="38100" dist="38100" dir="2700000" algn="tl">
                    <a:srgbClr val="000000"/>
                  </a:outerShdw>
                </a:effectLst>
              </a:rPr>
              <a:t>Just a few months into his retirement he was involved in a motorcycle accident,</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when he swerved to avoid two boys on bicycles,</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and died some days later on 19th May 1935 from head injuries.</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(This is the official story)</a:t>
            </a:r>
            <a:endParaRPr lang="en-GB" dirty="0"/>
          </a:p>
        </p:txBody>
      </p:sp>
      <p:pic>
        <p:nvPicPr>
          <p:cNvPr id="66569" name="Picture 9" descr="http://www.motorcyclehelmetsdirect.com/userfiles/image/Moto%20Helmets/Lawrence_of_Arabia_Brough_Superior_gif.gif"/>
          <p:cNvPicPr>
            <a:picLocks noChangeAspect="1" noChangeArrowheads="1"/>
          </p:cNvPicPr>
          <p:nvPr/>
        </p:nvPicPr>
        <p:blipFill>
          <a:blip r:embed="rId2" cstate="print"/>
          <a:srcRect/>
          <a:stretch>
            <a:fillRect/>
          </a:stretch>
        </p:blipFill>
        <p:spPr bwMode="auto">
          <a:xfrm>
            <a:off x="2428875" y="1500188"/>
            <a:ext cx="4195763" cy="2928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Effect transition="in" filter="circle(in)">
                                      <p:cBhvr>
                                        <p:cTn id="7" dur="2000"/>
                                        <p:tgtEl>
                                          <p:spTgt spid="665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147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21A1DCF4-A701-4F1B-92CA-342A8FC75BAB}" type="slidenum">
              <a:rPr lang="en-GB"/>
              <a:pPr>
                <a:defRPr/>
              </a:pPr>
              <a:t>69</a:t>
            </a:fld>
            <a:endParaRPr lang="en-GB"/>
          </a:p>
        </p:txBody>
      </p:sp>
      <p:sp>
        <p:nvSpPr>
          <p:cNvPr id="147460" name="Rectangle 4"/>
          <p:cNvSpPr>
            <a:spLocks noGrp="1" noChangeArrowheads="1"/>
          </p:cNvSpPr>
          <p:nvPr>
            <p:ph type="title"/>
          </p:nvPr>
        </p:nvSpPr>
        <p:spPr/>
        <p:txBody>
          <a:bodyPr/>
          <a:lstStyle/>
          <a:p>
            <a:pPr eaLnBrk="1" hangingPunct="1">
              <a:defRPr/>
            </a:pPr>
            <a:r>
              <a:rPr lang="en-GB" sz="4000" b="1" smtClean="0">
                <a:solidFill>
                  <a:srgbClr val="F70118"/>
                </a:solidFill>
              </a:rPr>
              <a:t>Gog – Eliminates Those Who </a:t>
            </a:r>
            <a:r>
              <a:rPr lang="en-GB" sz="4000" b="1" smtClean="0">
                <a:solidFill>
                  <a:srgbClr val="FFFF00"/>
                </a:solidFill>
              </a:rPr>
              <a:t>Would Thwart The Zionist Plans</a:t>
            </a:r>
          </a:p>
        </p:txBody>
      </p:sp>
      <p:pic>
        <p:nvPicPr>
          <p:cNvPr id="147462" name="Picture 6" descr="Bovington Memorial"/>
          <p:cNvPicPr>
            <a:picLocks noChangeAspect="1" noChangeArrowheads="1"/>
          </p:cNvPicPr>
          <p:nvPr/>
        </p:nvPicPr>
        <p:blipFill>
          <a:blip r:embed="rId2" cstate="print"/>
          <a:srcRect/>
          <a:stretch>
            <a:fillRect/>
          </a:stretch>
        </p:blipFill>
        <p:spPr bwMode="auto">
          <a:xfrm>
            <a:off x="468313" y="1628775"/>
            <a:ext cx="3294062" cy="4392613"/>
          </a:xfrm>
          <a:prstGeom prst="rect">
            <a:avLst/>
          </a:prstGeom>
          <a:noFill/>
          <a:ln w="9525">
            <a:noFill/>
            <a:miter lim="800000"/>
            <a:headEnd/>
            <a:tailEnd/>
          </a:ln>
        </p:spPr>
      </p:pic>
      <p:sp>
        <p:nvSpPr>
          <p:cNvPr id="147464" name="Text Box 8"/>
          <p:cNvSpPr txBox="1">
            <a:spLocks noChangeArrowheads="1"/>
          </p:cNvSpPr>
          <p:nvPr/>
        </p:nvSpPr>
        <p:spPr bwMode="auto">
          <a:xfrm>
            <a:off x="4067175" y="2500313"/>
            <a:ext cx="5076825" cy="304641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Witnesses say that an army lorry was involved and a rope placed between 2 trees, </a:t>
            </a:r>
            <a:r>
              <a:rPr lang="en-GB" sz="3200" b="1" dirty="0">
                <a:solidFill>
                  <a:srgbClr val="00FF00"/>
                </a:solidFill>
                <a:effectLst>
                  <a:outerShdw blurRad="38100" dist="38100" dir="2700000" algn="tl">
                    <a:srgbClr val="000000"/>
                  </a:outerShdw>
                </a:effectLst>
              </a:rPr>
              <a:t>which caused Lawrence to crash</a:t>
            </a:r>
            <a:r>
              <a:rPr lang="en-GB" sz="3200" dirty="0">
                <a:solidFill>
                  <a:srgbClr val="00FF00"/>
                </a:solidFill>
              </a:rPr>
              <a:t>.</a:t>
            </a:r>
          </a:p>
        </p:txBody>
      </p:sp>
      <p:sp>
        <p:nvSpPr>
          <p:cNvPr id="147465" name="Text Box 9"/>
          <p:cNvSpPr txBox="1">
            <a:spLocks noChangeArrowheads="1"/>
          </p:cNvSpPr>
          <p:nvPr/>
        </p:nvSpPr>
        <p:spPr bwMode="auto">
          <a:xfrm>
            <a:off x="179388" y="6035675"/>
            <a:ext cx="3744912" cy="822325"/>
          </a:xfrm>
          <a:prstGeom prst="rect">
            <a:avLst/>
          </a:prstGeom>
          <a:noFill/>
          <a:ln w="9525">
            <a:noFill/>
            <a:miter lim="800000"/>
            <a:headEnd/>
            <a:tailEnd/>
          </a:ln>
          <a:effectLst/>
        </p:spPr>
        <p:txBody>
          <a:bodyPr>
            <a:spAutoFit/>
          </a:bodyPr>
          <a:lstStyle/>
          <a:p>
            <a:pPr algn="ctr">
              <a:spcBef>
                <a:spcPct val="50000"/>
              </a:spcBef>
              <a:defRPr/>
            </a:pPr>
            <a:r>
              <a:rPr lang="en-GB" sz="2400" b="1" dirty="0">
                <a:solidFill>
                  <a:srgbClr val="FFFF00"/>
                </a:solidFill>
                <a:effectLst>
                  <a:outerShdw blurRad="38100" dist="38100" dir="2700000" algn="tl">
                    <a:srgbClr val="000000"/>
                  </a:outerShdw>
                </a:effectLst>
              </a:rPr>
              <a:t>A memorial at the site of the crash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7462"/>
                                        </p:tgtEl>
                                        <p:attrNameLst>
                                          <p:attrName>style.visibility</p:attrName>
                                        </p:attrNameLst>
                                      </p:cBhvr>
                                      <p:to>
                                        <p:strVal val="visible"/>
                                      </p:to>
                                    </p:set>
                                    <p:animEffect transition="in" filter="circle(in)">
                                      <p:cBhvr>
                                        <p:cTn id="7" dur="2000"/>
                                        <p:tgtEl>
                                          <p:spTgt spid="1474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7465"/>
                                        </p:tgtEl>
                                        <p:attrNameLst>
                                          <p:attrName>style.visibility</p:attrName>
                                        </p:attrNameLst>
                                      </p:cBhvr>
                                      <p:to>
                                        <p:strVal val="visible"/>
                                      </p:to>
                                    </p:set>
                                    <p:anim calcmode="lin" valueType="num">
                                      <p:cBhvr additive="base">
                                        <p:cTn id="12" dur="500" fill="hold"/>
                                        <p:tgtEl>
                                          <p:spTgt spid="147465"/>
                                        </p:tgtEl>
                                        <p:attrNameLst>
                                          <p:attrName>ppt_x</p:attrName>
                                        </p:attrNameLst>
                                      </p:cBhvr>
                                      <p:tavLst>
                                        <p:tav tm="0">
                                          <p:val>
                                            <p:strVal val="#ppt_x"/>
                                          </p:val>
                                        </p:tav>
                                        <p:tav tm="100000">
                                          <p:val>
                                            <p:strVal val="#ppt_x"/>
                                          </p:val>
                                        </p:tav>
                                      </p:tavLst>
                                    </p:anim>
                                    <p:anim calcmode="lin" valueType="num">
                                      <p:cBhvr additive="base">
                                        <p:cTn id="13" dur="500" fill="hold"/>
                                        <p:tgtEl>
                                          <p:spTgt spid="14746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7464"/>
                                        </p:tgtEl>
                                        <p:attrNameLst>
                                          <p:attrName>style.visibility</p:attrName>
                                        </p:attrNameLst>
                                      </p:cBhvr>
                                      <p:to>
                                        <p:strVal val="visible"/>
                                      </p:to>
                                    </p:set>
                                    <p:anim calcmode="discrete" valueType="clr">
                                      <p:cBhvr override="childStyle">
                                        <p:cTn id="18" dur="80"/>
                                        <p:tgtEl>
                                          <p:spTgt spid="1474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7464"/>
                                        </p:tgtEl>
                                        <p:attrNameLst>
                                          <p:attrName>fillcolor</p:attrName>
                                        </p:attrNameLst>
                                      </p:cBhvr>
                                      <p:tavLst>
                                        <p:tav tm="0">
                                          <p:val>
                                            <p:clrVal>
                                              <a:schemeClr val="accent2"/>
                                            </p:clrVal>
                                          </p:val>
                                        </p:tav>
                                        <p:tav tm="50000">
                                          <p:val>
                                            <p:clrVal>
                                              <a:schemeClr val="hlink"/>
                                            </p:clrVal>
                                          </p:val>
                                        </p:tav>
                                      </p:tavLst>
                                    </p:anim>
                                    <p:set>
                                      <p:cBhvr>
                                        <p:cTn id="20" dur="80"/>
                                        <p:tgtEl>
                                          <p:spTgt spid="1474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4" grpId="0"/>
      <p:bldP spid="1474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70118"/>
                </a:solidFill>
              </a:rPr>
              <a:t>Gog – Schemes To Take </a:t>
            </a:r>
            <a:r>
              <a:rPr lang="en-GB" b="1" dirty="0" smtClean="0">
                <a:solidFill>
                  <a:srgbClr val="FFFF00"/>
                </a:solidFill>
              </a:rPr>
              <a:t>Possession Of The Holy Land</a:t>
            </a:r>
            <a:endParaRPr lang="en-GB" dirty="0"/>
          </a:p>
        </p:txBody>
      </p:sp>
      <p:sp>
        <p:nvSpPr>
          <p:cNvPr id="4" name="Slide Number Placeholder 3"/>
          <p:cNvSpPr>
            <a:spLocks noGrp="1"/>
          </p:cNvSpPr>
          <p:nvPr>
            <p:ph type="sldNum" sz="quarter" idx="12"/>
          </p:nvPr>
        </p:nvSpPr>
        <p:spPr/>
        <p:txBody>
          <a:bodyPr/>
          <a:lstStyle/>
          <a:p>
            <a:pPr>
              <a:defRPr/>
            </a:pPr>
            <a:fld id="{98D48F3F-273A-48CA-839C-D9238D3C3433}" type="slidenum">
              <a:rPr lang="en-GB" smtClean="0"/>
              <a:pPr>
                <a:defRPr/>
              </a:pPr>
              <a:t>7</a:t>
            </a:fld>
            <a:endParaRPr lang="en-GB"/>
          </a:p>
        </p:txBody>
      </p:sp>
      <p:pic>
        <p:nvPicPr>
          <p:cNvPr id="9220" name="Picture 2" descr="http://upload.wikimedia.org/wikipedia/commons/a/a9/General_Allenby.jpg"/>
          <p:cNvPicPr>
            <a:picLocks noChangeAspect="1" noChangeArrowheads="1"/>
          </p:cNvPicPr>
          <p:nvPr/>
        </p:nvPicPr>
        <p:blipFill>
          <a:blip r:embed="rId3" cstate="print"/>
          <a:srcRect/>
          <a:stretch>
            <a:fillRect/>
          </a:stretch>
        </p:blipFill>
        <p:spPr bwMode="auto">
          <a:xfrm>
            <a:off x="357188" y="1571625"/>
            <a:ext cx="3657600" cy="502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329112" y="1772816"/>
            <a:ext cx="4357688" cy="440120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CC"/>
                </a:solidFill>
                <a:effectLst>
                  <a:outerShdw blurRad="38100" dist="38100" dir="2700000" algn="tl">
                    <a:srgbClr val="000000"/>
                  </a:outerShdw>
                </a:effectLst>
              </a:rPr>
              <a:t>In reality the taking of Jerusalem by General Allenby,</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was a key event,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marking the setting up of </a:t>
            </a:r>
            <a:r>
              <a:rPr lang="en-GB" sz="2800" b="1" dirty="0">
                <a:solidFill>
                  <a:srgbClr val="F70118"/>
                </a:solidFill>
                <a:effectLst>
                  <a:outerShdw blurRad="38100" dist="38100" dir="2700000" algn="tl">
                    <a:srgbClr val="000000"/>
                  </a:outerShdw>
                </a:effectLst>
              </a:rPr>
              <a:t>the abomination of desolation </a:t>
            </a:r>
            <a:r>
              <a:rPr lang="en-GB" sz="2800" b="1" dirty="0">
                <a:solidFill>
                  <a:srgbClr val="00FF00"/>
                </a:solidFill>
                <a:effectLst>
                  <a:outerShdw blurRad="38100" dist="38100" dir="2700000" algn="tl">
                    <a:srgbClr val="000000"/>
                  </a:outerShdw>
                </a:effectLst>
              </a:rPr>
              <a:t>accompanied by the rapid decline of the true Israelite nations</a:t>
            </a:r>
            <a:r>
              <a:rPr lang="en-GB" sz="2800" b="1" dirty="0" smtClean="0">
                <a:solidFill>
                  <a:srgbClr val="00FF00"/>
                </a:solidFill>
                <a:effectLst>
                  <a:outerShdw blurRad="38100" dist="38100" dir="2700000" algn="tl">
                    <a:srgbClr val="000000"/>
                  </a:outerShdw>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ircle(in)">
                                      <p:cBhvr>
                                        <p:cTn id="7" dur="20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BDC7605-B95C-4963-B1CB-67F5A9D677B0}" type="slidenum">
              <a:rPr lang="en-GB"/>
              <a:pPr>
                <a:defRPr/>
              </a:pPr>
              <a:t>70</a:t>
            </a:fld>
            <a:endParaRPr lang="en-GB"/>
          </a:p>
        </p:txBody>
      </p:sp>
      <p:sp>
        <p:nvSpPr>
          <p:cNvPr id="126983" name="Rectangle 7"/>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sp>
        <p:nvSpPr>
          <p:cNvPr id="126981" name="Text Box 5"/>
          <p:cNvSpPr txBox="1">
            <a:spLocks noChangeArrowheads="1"/>
          </p:cNvSpPr>
          <p:nvPr/>
        </p:nvSpPr>
        <p:spPr bwMode="auto">
          <a:xfrm>
            <a:off x="3779838" y="1714500"/>
            <a:ext cx="5364162"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draft was reworded several times to find a version that didn't offend English Jews,</a:t>
            </a:r>
            <a:r>
              <a:rPr lang="en-GB" sz="2800" b="1" dirty="0">
                <a:solidFill>
                  <a:srgbClr val="FF00FF"/>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many of whom opposed Zionism. The largest Jewish organization in England strongly protested against the declaration because it</a:t>
            </a:r>
            <a:endParaRPr lang="en-GB" sz="2800" b="1" dirty="0">
              <a:solidFill>
                <a:srgbClr val="FF00FF"/>
              </a:solidFill>
              <a:effectLst>
                <a:outerShdw blurRad="38100" dist="38100" dir="2700000" algn="tl">
                  <a:srgbClr val="000000"/>
                </a:outerShdw>
              </a:effectLst>
            </a:endParaRPr>
          </a:p>
        </p:txBody>
      </p:sp>
      <p:pic>
        <p:nvPicPr>
          <p:cNvPr id="126982" name="Picture 6" descr="http://www.newjerseysolidarity.org/resources/roots/chapt03img04.gif"/>
          <p:cNvPicPr>
            <a:picLocks noGrp="1" noChangeAspect="1" noChangeArrowheads="1"/>
          </p:cNvPicPr>
          <p:nvPr>
            <p:ph idx="1"/>
          </p:nvPr>
        </p:nvPicPr>
        <p:blipFill>
          <a:blip r:embed="rId2" r:link="rId3" cstate="print"/>
          <a:srcRect/>
          <a:stretch>
            <a:fillRect/>
          </a:stretch>
        </p:blipFill>
        <p:spPr>
          <a:xfrm>
            <a:off x="539750" y="1557338"/>
            <a:ext cx="2887663" cy="3959225"/>
          </a:xfrm>
          <a:noFill/>
        </p:spPr>
      </p:pic>
      <p:sp>
        <p:nvSpPr>
          <p:cNvPr id="126985" name="Text Box 9"/>
          <p:cNvSpPr txBox="1">
            <a:spLocks noChangeArrowheads="1"/>
          </p:cNvSpPr>
          <p:nvPr/>
        </p:nvSpPr>
        <p:spPr bwMode="auto">
          <a:xfrm>
            <a:off x="0" y="5661025"/>
            <a:ext cx="8893175" cy="946150"/>
          </a:xfrm>
          <a:prstGeom prst="rect">
            <a:avLst/>
          </a:prstGeom>
          <a:noFill/>
          <a:ln w="9525">
            <a:noFill/>
            <a:miter lim="800000"/>
            <a:headEnd/>
            <a:tailEnd/>
          </a:ln>
          <a:effectLst/>
        </p:spPr>
        <p:txBody>
          <a:bodyPr>
            <a:spAutoFit/>
          </a:bodyPr>
          <a:lstStyle/>
          <a:p>
            <a:pPr>
              <a:spcBef>
                <a:spcPct val="50000"/>
              </a:spcBef>
              <a:defRPr/>
            </a:pPr>
            <a:r>
              <a:rPr lang="en-GB" sz="2800" b="1">
                <a:solidFill>
                  <a:schemeClr val="hlink"/>
                </a:solidFill>
                <a:effectLst>
                  <a:outerShdw blurRad="38100" dist="38100" dir="2700000" algn="tl">
                    <a:srgbClr val="000000"/>
                  </a:outerShdw>
                </a:effectLst>
              </a:rPr>
              <a:t>Above:</a:t>
            </a:r>
            <a:r>
              <a:rPr lang="en-GB" sz="2800" b="1">
                <a:solidFill>
                  <a:srgbClr val="FFFF00"/>
                </a:solidFill>
                <a:effectLst>
                  <a:outerShdw blurRad="38100" dist="38100" dir="2700000" algn="tl">
                    <a:srgbClr val="000000"/>
                  </a:outerShdw>
                </a:effectLst>
              </a:rPr>
              <a:t> Palestinians protest the reading of the Balfour Declaration in Jerusalem, 1919.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circle(in)">
                                      <p:cBhvr>
                                        <p:cTn id="7" dur="2000"/>
                                        <p:tgtEl>
                                          <p:spTgt spid="1269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6985"/>
                                        </p:tgtEl>
                                        <p:attrNameLst>
                                          <p:attrName>style.visibility</p:attrName>
                                        </p:attrNameLst>
                                      </p:cBhvr>
                                      <p:to>
                                        <p:strVal val="visible"/>
                                      </p:to>
                                    </p:set>
                                    <p:anim calcmode="lin" valueType="num">
                                      <p:cBhvr additive="base">
                                        <p:cTn id="12" dur="500" fill="hold"/>
                                        <p:tgtEl>
                                          <p:spTgt spid="126985"/>
                                        </p:tgtEl>
                                        <p:attrNameLst>
                                          <p:attrName>ppt_x</p:attrName>
                                        </p:attrNameLst>
                                      </p:cBhvr>
                                      <p:tavLst>
                                        <p:tav tm="0">
                                          <p:val>
                                            <p:strVal val="#ppt_x"/>
                                          </p:val>
                                        </p:tav>
                                        <p:tav tm="100000">
                                          <p:val>
                                            <p:strVal val="#ppt_x"/>
                                          </p:val>
                                        </p:tav>
                                      </p:tavLst>
                                    </p:anim>
                                    <p:anim calcmode="lin" valueType="num">
                                      <p:cBhvr additive="base">
                                        <p:cTn id="13" dur="500" fill="hold"/>
                                        <p:tgtEl>
                                          <p:spTgt spid="1269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6981"/>
                                        </p:tgtEl>
                                        <p:attrNameLst>
                                          <p:attrName>style.visibility</p:attrName>
                                        </p:attrNameLst>
                                      </p:cBhvr>
                                      <p:to>
                                        <p:strVal val="visible"/>
                                      </p:to>
                                    </p:set>
                                    <p:anim calcmode="discrete" valueType="clr">
                                      <p:cBhvr override="childStyle">
                                        <p:cTn id="18" dur="80"/>
                                        <p:tgtEl>
                                          <p:spTgt spid="12698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6981"/>
                                        </p:tgtEl>
                                        <p:attrNameLst>
                                          <p:attrName>fillcolor</p:attrName>
                                        </p:attrNameLst>
                                      </p:cBhvr>
                                      <p:tavLst>
                                        <p:tav tm="0">
                                          <p:val>
                                            <p:clrVal>
                                              <a:schemeClr val="accent2"/>
                                            </p:clrVal>
                                          </p:val>
                                        </p:tav>
                                        <p:tav tm="50000">
                                          <p:val>
                                            <p:clrVal>
                                              <a:schemeClr val="hlink"/>
                                            </p:clrVal>
                                          </p:val>
                                        </p:tav>
                                      </p:tavLst>
                                    </p:anim>
                                    <p:set>
                                      <p:cBhvr>
                                        <p:cTn id="20" dur="80"/>
                                        <p:tgtEl>
                                          <p:spTgt spid="1269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P spid="12698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3" name="Rectangle 7"/>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sp>
        <p:nvSpPr>
          <p:cNvPr id="7" name="Slide Number Placeholder 5"/>
          <p:cNvSpPr>
            <a:spLocks noGrp="1"/>
          </p:cNvSpPr>
          <p:nvPr>
            <p:ph type="sldNum" sz="quarter" idx="12"/>
          </p:nvPr>
        </p:nvSpPr>
        <p:spPr/>
        <p:txBody>
          <a:bodyPr/>
          <a:lstStyle/>
          <a:p>
            <a:pPr>
              <a:defRPr/>
            </a:pPr>
            <a:fld id="{66333F95-41E0-4C38-BABD-3F6523CB9FA7}" type="slidenum">
              <a:rPr lang="en-GB"/>
              <a:pPr>
                <a:defRPr/>
              </a:pPr>
              <a:t>71</a:t>
            </a:fld>
            <a:endParaRPr lang="en-GB"/>
          </a:p>
        </p:txBody>
      </p:sp>
      <p:sp>
        <p:nvSpPr>
          <p:cNvPr id="126981" name="Text Box 5"/>
          <p:cNvSpPr txBox="1">
            <a:spLocks noChangeArrowheads="1"/>
          </p:cNvSpPr>
          <p:nvPr/>
        </p:nvSpPr>
        <p:spPr bwMode="auto">
          <a:xfrm>
            <a:off x="4500563" y="2071688"/>
            <a:ext cx="4643437" cy="22463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"must have the effect throughout the world of stamping the Jews as strangers in their native lands." </a:t>
            </a:r>
          </a:p>
        </p:txBody>
      </p:sp>
      <p:sp>
        <p:nvSpPr>
          <p:cNvPr id="126985" name="Text Box 9"/>
          <p:cNvSpPr txBox="1">
            <a:spLocks noChangeArrowheads="1"/>
          </p:cNvSpPr>
          <p:nvPr/>
        </p:nvSpPr>
        <p:spPr bwMode="auto">
          <a:xfrm>
            <a:off x="0" y="5500688"/>
            <a:ext cx="8893175"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00FF"/>
                </a:solidFill>
                <a:effectLst>
                  <a:outerShdw blurRad="38100" dist="38100" dir="2700000" algn="tl">
                    <a:srgbClr val="000000"/>
                  </a:outerShdw>
                </a:effectLst>
              </a:rPr>
              <a:t>Above:</a:t>
            </a:r>
            <a:r>
              <a:rPr lang="en-GB" sz="3600" b="1" dirty="0">
                <a:solidFill>
                  <a:srgbClr val="FFFF00"/>
                </a:solidFill>
                <a:effectLst>
                  <a:outerShdw blurRad="38100" dist="38100" dir="2700000" algn="tl">
                    <a:srgbClr val="000000"/>
                  </a:outerShdw>
                </a:effectLst>
              </a:rPr>
              <a:t> Jewish refugees boarding a ship for Palestine </a:t>
            </a:r>
          </a:p>
        </p:txBody>
      </p:sp>
      <p:pic>
        <p:nvPicPr>
          <p:cNvPr id="187394" name="Picture 2" descr="http://isurvived.org/Pictures_iSurvived-4/-2Sugihara/JewishRefugeesInShanghai.GIF"/>
          <p:cNvPicPr>
            <a:picLocks noChangeAspect="1" noChangeArrowheads="1"/>
          </p:cNvPicPr>
          <p:nvPr/>
        </p:nvPicPr>
        <p:blipFill>
          <a:blip r:embed="rId2" cstate="print"/>
          <a:srcRect/>
          <a:stretch>
            <a:fillRect/>
          </a:stretch>
        </p:blipFill>
        <p:spPr bwMode="auto">
          <a:xfrm>
            <a:off x="214313" y="1785938"/>
            <a:ext cx="41910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circle(in)">
                                      <p:cBhvr>
                                        <p:cTn id="7" dur="2000"/>
                                        <p:tgtEl>
                                          <p:spTgt spid="1873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6985"/>
                                        </p:tgtEl>
                                        <p:attrNameLst>
                                          <p:attrName>style.visibility</p:attrName>
                                        </p:attrNameLst>
                                      </p:cBhvr>
                                      <p:to>
                                        <p:strVal val="visible"/>
                                      </p:to>
                                    </p:set>
                                    <p:anim calcmode="lin" valueType="num">
                                      <p:cBhvr additive="base">
                                        <p:cTn id="12" dur="500" fill="hold"/>
                                        <p:tgtEl>
                                          <p:spTgt spid="126985"/>
                                        </p:tgtEl>
                                        <p:attrNameLst>
                                          <p:attrName>ppt_x</p:attrName>
                                        </p:attrNameLst>
                                      </p:cBhvr>
                                      <p:tavLst>
                                        <p:tav tm="0">
                                          <p:val>
                                            <p:strVal val="#ppt_x"/>
                                          </p:val>
                                        </p:tav>
                                        <p:tav tm="100000">
                                          <p:val>
                                            <p:strVal val="#ppt_x"/>
                                          </p:val>
                                        </p:tav>
                                      </p:tavLst>
                                    </p:anim>
                                    <p:anim calcmode="lin" valueType="num">
                                      <p:cBhvr additive="base">
                                        <p:cTn id="13" dur="500" fill="hold"/>
                                        <p:tgtEl>
                                          <p:spTgt spid="12698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6981"/>
                                        </p:tgtEl>
                                        <p:attrNameLst>
                                          <p:attrName>style.visibility</p:attrName>
                                        </p:attrNameLst>
                                      </p:cBhvr>
                                      <p:to>
                                        <p:strVal val="visible"/>
                                      </p:to>
                                    </p:set>
                                    <p:anim calcmode="discrete" valueType="clr">
                                      <p:cBhvr override="childStyle">
                                        <p:cTn id="18" dur="80"/>
                                        <p:tgtEl>
                                          <p:spTgt spid="12698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6981"/>
                                        </p:tgtEl>
                                        <p:attrNameLst>
                                          <p:attrName>fillcolor</p:attrName>
                                        </p:attrNameLst>
                                      </p:cBhvr>
                                      <p:tavLst>
                                        <p:tav tm="0">
                                          <p:val>
                                            <p:clrVal>
                                              <a:schemeClr val="accent2"/>
                                            </p:clrVal>
                                          </p:val>
                                        </p:tav>
                                        <p:tav tm="50000">
                                          <p:val>
                                            <p:clrVal>
                                              <a:schemeClr val="hlink"/>
                                            </p:clrVal>
                                          </p:val>
                                        </p:tav>
                                      </p:tavLst>
                                    </p:anim>
                                    <p:set>
                                      <p:cBhvr>
                                        <p:cTn id="20" dur="80"/>
                                        <p:tgtEl>
                                          <p:spTgt spid="1269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p:bldP spid="12698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9AB031D-2DCF-4BEE-A054-A1A95F0FBEFB}" type="slidenum">
              <a:rPr lang="en-GB"/>
              <a:pPr>
                <a:defRPr/>
              </a:pPr>
              <a:t>72</a:t>
            </a:fld>
            <a:endParaRPr lang="en-GB"/>
          </a:p>
        </p:txBody>
      </p:sp>
      <p:sp>
        <p:nvSpPr>
          <p:cNvPr id="120836" name="Rectangle 4"/>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Hard At Work Prior To 1917</a:t>
            </a:r>
          </a:p>
        </p:txBody>
      </p:sp>
      <p:pic>
        <p:nvPicPr>
          <p:cNvPr id="120837" name="Picture 5" descr="chaim"/>
          <p:cNvPicPr>
            <a:picLocks noGrp="1" noChangeAspect="1" noChangeArrowheads="1"/>
          </p:cNvPicPr>
          <p:nvPr>
            <p:ph idx="1"/>
          </p:nvPr>
        </p:nvPicPr>
        <p:blipFill>
          <a:blip r:embed="rId2" cstate="print"/>
          <a:srcRect/>
          <a:stretch>
            <a:fillRect/>
          </a:stretch>
        </p:blipFill>
        <p:spPr>
          <a:xfrm>
            <a:off x="539750" y="1628775"/>
            <a:ext cx="3836988" cy="3411538"/>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120839" name="Text Box 7"/>
          <p:cNvSpPr txBox="1">
            <a:spLocks noChangeArrowheads="1"/>
          </p:cNvSpPr>
          <p:nvPr/>
        </p:nvSpPr>
        <p:spPr bwMode="auto">
          <a:xfrm>
            <a:off x="4679950" y="1700213"/>
            <a:ext cx="4464050" cy="4362450"/>
          </a:xfrm>
          <a:prstGeom prst="rect">
            <a:avLst/>
          </a:prstGeom>
          <a:noFill/>
          <a:ln w="9525">
            <a:noFill/>
            <a:miter lim="800000"/>
            <a:headEnd/>
            <a:tailEnd/>
          </a:ln>
          <a:effectLst/>
        </p:spPr>
        <p:txBody>
          <a:bodyPr>
            <a:spAutoFit/>
          </a:bodyPr>
          <a:lstStyle/>
          <a:p>
            <a:pPr>
              <a:spcBef>
                <a:spcPct val="50000"/>
              </a:spcBef>
              <a:defRPr/>
            </a:pPr>
            <a:r>
              <a:rPr lang="en-GB" sz="2800" b="1" dirty="0" err="1">
                <a:solidFill>
                  <a:schemeClr val="hlink"/>
                </a:solidFill>
                <a:effectLst>
                  <a:outerShdw blurRad="38100" dist="38100" dir="2700000" algn="tl">
                    <a:srgbClr val="000000"/>
                  </a:outerShdw>
                </a:effectLst>
              </a:rPr>
              <a:t>Chaim</a:t>
            </a:r>
            <a:r>
              <a:rPr lang="en-GB" sz="2800" b="1" dirty="0">
                <a:solidFill>
                  <a:schemeClr val="hlink"/>
                </a:solidFill>
                <a:effectLst>
                  <a:outerShdw blurRad="38100" dist="38100" dir="2700000" algn="tl">
                    <a:srgbClr val="000000"/>
                  </a:outerShdw>
                </a:effectLst>
              </a:rPr>
              <a:t> </a:t>
            </a:r>
            <a:r>
              <a:rPr lang="en-GB" sz="2800" b="1" dirty="0" err="1">
                <a:solidFill>
                  <a:schemeClr val="hlink"/>
                </a:solidFill>
                <a:effectLst>
                  <a:outerShdw blurRad="38100" dist="38100" dir="2700000" algn="tl">
                    <a:srgbClr val="000000"/>
                  </a:outerShdw>
                </a:effectLst>
              </a:rPr>
              <a:t>Azriel</a:t>
            </a:r>
            <a:r>
              <a:rPr lang="en-GB" sz="2800" b="1" dirty="0">
                <a:solidFill>
                  <a:schemeClr val="hlink"/>
                </a:solidFill>
                <a:effectLst>
                  <a:outerShdw blurRad="38100" dist="38100" dir="2700000" algn="tl">
                    <a:srgbClr val="000000"/>
                  </a:outerShdw>
                </a:effectLst>
              </a:rPr>
              <a:t> </a:t>
            </a:r>
            <a:r>
              <a:rPr lang="en-GB" sz="2800" b="1" dirty="0" err="1">
                <a:solidFill>
                  <a:schemeClr val="hlink"/>
                </a:solidFill>
                <a:effectLst>
                  <a:outerShdw blurRad="38100" dist="38100" dir="2700000" algn="tl">
                    <a:srgbClr val="000000"/>
                  </a:outerShdw>
                </a:effectLst>
              </a:rPr>
              <a:t>Weizmann</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who worked for the Rothschilds to prepare the way for a Jewish state in Arab Palestine.  </a:t>
            </a:r>
            <a:r>
              <a:rPr lang="en-GB" sz="2800" b="1" dirty="0">
                <a:solidFill>
                  <a:srgbClr val="FF00FF"/>
                </a:solidFill>
                <a:effectLst>
                  <a:outerShdw blurRad="38100" dist="38100" dir="2700000" algn="tl">
                    <a:srgbClr val="000000"/>
                  </a:outerShdw>
                </a:effectLst>
              </a:rPr>
              <a:t>He was to become President of the World Zionist Organization and the first President of Israel.</a:t>
            </a:r>
          </a:p>
        </p:txBody>
      </p:sp>
      <p:sp>
        <p:nvSpPr>
          <p:cNvPr id="120841" name="Text Box 9"/>
          <p:cNvSpPr txBox="1">
            <a:spLocks noChangeArrowheads="1"/>
          </p:cNvSpPr>
          <p:nvPr/>
        </p:nvSpPr>
        <p:spPr bwMode="auto">
          <a:xfrm>
            <a:off x="539750" y="5445125"/>
            <a:ext cx="3960813"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Chaim Azriel Weizmann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circle(in)">
                                      <p:cBhvr>
                                        <p:cTn id="7" dur="2000"/>
                                        <p:tgtEl>
                                          <p:spTgt spid="1208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0841"/>
                                        </p:tgtEl>
                                        <p:attrNameLst>
                                          <p:attrName>style.visibility</p:attrName>
                                        </p:attrNameLst>
                                      </p:cBhvr>
                                      <p:to>
                                        <p:strVal val="visible"/>
                                      </p:to>
                                    </p:set>
                                    <p:anim calcmode="lin" valueType="num">
                                      <p:cBhvr additive="base">
                                        <p:cTn id="12" dur="500" fill="hold"/>
                                        <p:tgtEl>
                                          <p:spTgt spid="120841"/>
                                        </p:tgtEl>
                                        <p:attrNameLst>
                                          <p:attrName>ppt_x</p:attrName>
                                        </p:attrNameLst>
                                      </p:cBhvr>
                                      <p:tavLst>
                                        <p:tav tm="0">
                                          <p:val>
                                            <p:strVal val="#ppt_x"/>
                                          </p:val>
                                        </p:tav>
                                        <p:tav tm="100000">
                                          <p:val>
                                            <p:strVal val="#ppt_x"/>
                                          </p:val>
                                        </p:tav>
                                      </p:tavLst>
                                    </p:anim>
                                    <p:anim calcmode="lin" valueType="num">
                                      <p:cBhvr additive="base">
                                        <p:cTn id="13" dur="500" fill="hold"/>
                                        <p:tgtEl>
                                          <p:spTgt spid="1208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0839"/>
                                        </p:tgtEl>
                                        <p:attrNameLst>
                                          <p:attrName>style.visibility</p:attrName>
                                        </p:attrNameLst>
                                      </p:cBhvr>
                                      <p:to>
                                        <p:strVal val="visible"/>
                                      </p:to>
                                    </p:set>
                                    <p:anim calcmode="discrete" valueType="clr">
                                      <p:cBhvr override="childStyle">
                                        <p:cTn id="18" dur="80"/>
                                        <p:tgtEl>
                                          <p:spTgt spid="12083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0839"/>
                                        </p:tgtEl>
                                        <p:attrNameLst>
                                          <p:attrName>fillcolor</p:attrName>
                                        </p:attrNameLst>
                                      </p:cBhvr>
                                      <p:tavLst>
                                        <p:tav tm="0">
                                          <p:val>
                                            <p:clrVal>
                                              <a:schemeClr val="accent2"/>
                                            </p:clrVal>
                                          </p:val>
                                        </p:tav>
                                        <p:tav tm="50000">
                                          <p:val>
                                            <p:clrVal>
                                              <a:schemeClr val="hlink"/>
                                            </p:clrVal>
                                          </p:val>
                                        </p:tav>
                                      </p:tavLst>
                                    </p:anim>
                                    <p:set>
                                      <p:cBhvr>
                                        <p:cTn id="20" dur="80"/>
                                        <p:tgtEl>
                                          <p:spTgt spid="1208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p:bldP spid="12084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6FD9A1ED-7A8A-4725-BEB1-0B497A35FA38}" type="slidenum">
              <a:rPr lang="en-GB"/>
              <a:pPr>
                <a:defRPr/>
              </a:pPr>
              <a:t>73</a:t>
            </a:fld>
            <a:endParaRPr lang="en-GB"/>
          </a:p>
        </p:txBody>
      </p:sp>
      <p:sp>
        <p:nvSpPr>
          <p:cNvPr id="130054" name="Rectangle 6"/>
          <p:cNvSpPr>
            <a:spLocks noGrp="1" noChangeArrowheads="1"/>
          </p:cNvSpPr>
          <p:nvPr>
            <p:ph type="title"/>
          </p:nvPr>
        </p:nvSpPr>
        <p:spPr/>
        <p:txBody>
          <a:bodyPr/>
          <a:lstStyle/>
          <a:p>
            <a:pPr eaLnBrk="1" hangingPunct="1">
              <a:defRPr/>
            </a:pPr>
            <a:r>
              <a:rPr lang="en-GB" sz="4000" b="1" smtClean="0">
                <a:solidFill>
                  <a:srgbClr val="FFFF00"/>
                </a:solidFill>
              </a:rPr>
              <a:t>The Division Of The Middle East </a:t>
            </a:r>
            <a:r>
              <a:rPr lang="en-GB" sz="4000" b="1" smtClean="0">
                <a:solidFill>
                  <a:srgbClr val="00FF00"/>
                </a:solidFill>
              </a:rPr>
              <a:t>Following Allenby’s Victory</a:t>
            </a:r>
          </a:p>
        </p:txBody>
      </p:sp>
      <p:pic>
        <p:nvPicPr>
          <p:cNvPr id="130053" name="Picture 5" descr="http://www.newjerseysolidarity.org/resources/roots/chapt03img05.gif"/>
          <p:cNvPicPr>
            <a:picLocks noGrp="1" noChangeAspect="1" noChangeArrowheads="1"/>
          </p:cNvPicPr>
          <p:nvPr>
            <p:ph idx="1"/>
          </p:nvPr>
        </p:nvPicPr>
        <p:blipFill>
          <a:blip r:embed="rId2" r:link="rId3" cstate="print"/>
          <a:srcRect/>
          <a:stretch>
            <a:fillRect/>
          </a:stretch>
        </p:blipFill>
        <p:spPr>
          <a:xfrm>
            <a:off x="0" y="1412875"/>
            <a:ext cx="9144000" cy="54800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circle(in)">
                                      <p:cBhvr>
                                        <p:cTn id="7" dur="2000"/>
                                        <p:tgtEl>
                                          <p:spTgt spid="1300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0054"/>
                                        </p:tgtEl>
                                        <p:attrNameLst>
                                          <p:attrName>style.visibility</p:attrName>
                                        </p:attrNameLst>
                                      </p:cBhvr>
                                      <p:to>
                                        <p:strVal val="visible"/>
                                      </p:to>
                                    </p:set>
                                    <p:anim calcmode="lin" valueType="num">
                                      <p:cBhvr additive="base">
                                        <p:cTn id="12" dur="500" fill="hold"/>
                                        <p:tgtEl>
                                          <p:spTgt spid="130054"/>
                                        </p:tgtEl>
                                        <p:attrNameLst>
                                          <p:attrName>ppt_x</p:attrName>
                                        </p:attrNameLst>
                                      </p:cBhvr>
                                      <p:tavLst>
                                        <p:tav tm="0">
                                          <p:val>
                                            <p:strVal val="#ppt_x"/>
                                          </p:val>
                                        </p:tav>
                                        <p:tav tm="100000">
                                          <p:val>
                                            <p:strVal val="#ppt_x"/>
                                          </p:val>
                                        </p:tav>
                                      </p:tavLst>
                                    </p:anim>
                                    <p:anim calcmode="lin" valueType="num">
                                      <p:cBhvr additive="base">
                                        <p:cTn id="13" dur="500" fill="hold"/>
                                        <p:tgtEl>
                                          <p:spTgt spid="130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4081F0A0-FF90-42BE-AF65-2B40641AE61F}" type="slidenum">
              <a:rPr lang="en-GB"/>
              <a:pPr>
                <a:defRPr/>
              </a:pPr>
              <a:t>74</a:t>
            </a:fld>
            <a:endParaRPr lang="en-GB"/>
          </a:p>
        </p:txBody>
      </p:sp>
      <p:sp>
        <p:nvSpPr>
          <p:cNvPr id="133124" name="Rectangle 4"/>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 The Round Table</a:t>
            </a:r>
          </a:p>
        </p:txBody>
      </p:sp>
      <p:sp>
        <p:nvSpPr>
          <p:cNvPr id="133125" name="Text Box 5"/>
          <p:cNvSpPr txBox="1">
            <a:spLocks noChangeArrowheads="1"/>
          </p:cNvSpPr>
          <p:nvPr/>
        </p:nvSpPr>
        <p:spPr bwMode="auto">
          <a:xfrm>
            <a:off x="4143375" y="1557338"/>
            <a:ext cx="5000625"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What official history does not tell you is that a major Illuminati grouping is called the Round Table</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 this spawned organisations like the</a:t>
            </a:r>
            <a:r>
              <a:rPr lang="en-GB" sz="2800" b="1" dirty="0">
                <a:solidFill>
                  <a:srgbClr val="FF99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Royal Institute of International Affairs</a:t>
            </a:r>
            <a:r>
              <a:rPr lang="en-GB" sz="2800" b="1" dirty="0">
                <a:solidFill>
                  <a:srgbClr val="FF99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 London and both the </a:t>
            </a:r>
            <a:r>
              <a:rPr lang="en-GB" sz="2800" b="1" dirty="0">
                <a:solidFill>
                  <a:srgbClr val="F70118"/>
                </a:solidFill>
                <a:effectLst>
                  <a:outerShdw blurRad="38100" dist="38100" dir="2700000" algn="tl">
                    <a:srgbClr val="000000"/>
                  </a:outerShdw>
                </a:effectLst>
              </a:rPr>
              <a:t>Council on Foreign Relations</a:t>
            </a:r>
            <a:r>
              <a:rPr lang="en-GB" sz="2800" b="1" dirty="0">
                <a:solidFill>
                  <a:srgbClr val="FF99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and</a:t>
            </a:r>
            <a:r>
              <a:rPr lang="en-GB" sz="2800" b="1" dirty="0">
                <a:solidFill>
                  <a:srgbClr val="FF99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the Trilateral Commission</a:t>
            </a:r>
            <a:r>
              <a:rPr lang="en-GB" sz="2800" b="1" dirty="0">
                <a:solidFill>
                  <a:srgbClr val="FF99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in the United States. </a:t>
            </a:r>
            <a:endParaRPr lang="en-GB" sz="2800" dirty="0">
              <a:solidFill>
                <a:srgbClr val="FF00FF"/>
              </a:solidFill>
            </a:endParaRPr>
          </a:p>
        </p:txBody>
      </p:sp>
      <p:pic>
        <p:nvPicPr>
          <p:cNvPr id="133127" name="Picture 7" descr="rtlogo"/>
          <p:cNvPicPr>
            <a:picLocks noChangeAspect="1" noChangeArrowheads="1"/>
          </p:cNvPicPr>
          <p:nvPr/>
        </p:nvPicPr>
        <p:blipFill>
          <a:blip r:embed="rId2" cstate="print"/>
          <a:srcRect/>
          <a:stretch>
            <a:fillRect/>
          </a:stretch>
        </p:blipFill>
        <p:spPr bwMode="auto">
          <a:xfrm>
            <a:off x="285750" y="1785938"/>
            <a:ext cx="3549650" cy="3943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27"/>
                                        </p:tgtEl>
                                        <p:attrNameLst>
                                          <p:attrName>style.visibility</p:attrName>
                                        </p:attrNameLst>
                                      </p:cBhvr>
                                      <p:to>
                                        <p:strVal val="visible"/>
                                      </p:to>
                                    </p:set>
                                    <p:animEffect transition="in" filter="circle(in)">
                                      <p:cBhvr>
                                        <p:cTn id="7" dur="2000"/>
                                        <p:tgtEl>
                                          <p:spTgt spid="13312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3125"/>
                                        </p:tgtEl>
                                        <p:attrNameLst>
                                          <p:attrName>style.visibility</p:attrName>
                                        </p:attrNameLst>
                                      </p:cBhvr>
                                      <p:to>
                                        <p:strVal val="visible"/>
                                      </p:to>
                                    </p:set>
                                    <p:anim calcmode="discrete" valueType="clr">
                                      <p:cBhvr override="childStyle">
                                        <p:cTn id="12" dur="80"/>
                                        <p:tgtEl>
                                          <p:spTgt spid="13312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3125"/>
                                        </p:tgtEl>
                                        <p:attrNameLst>
                                          <p:attrName>fillcolor</p:attrName>
                                        </p:attrNameLst>
                                      </p:cBhvr>
                                      <p:tavLst>
                                        <p:tav tm="0">
                                          <p:val>
                                            <p:clrVal>
                                              <a:schemeClr val="accent2"/>
                                            </p:clrVal>
                                          </p:val>
                                        </p:tav>
                                        <p:tav tm="50000">
                                          <p:val>
                                            <p:clrVal>
                                              <a:schemeClr val="hlink"/>
                                            </p:clrVal>
                                          </p:val>
                                        </p:tav>
                                      </p:tavLst>
                                    </p:anim>
                                    <p:set>
                                      <p:cBhvr>
                                        <p:cTn id="14" dur="80"/>
                                        <p:tgtEl>
                                          <p:spTgt spid="1331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GB" sz="4000" b="1" smtClean="0">
                <a:solidFill>
                  <a:srgbClr val="F70118"/>
                </a:solidFill>
              </a:rPr>
              <a:t>Gog’s Dark Forces </a:t>
            </a:r>
            <a:r>
              <a:rPr lang="en-GB" sz="4000" b="1" smtClean="0">
                <a:solidFill>
                  <a:srgbClr val="FFFF00"/>
                </a:solidFill>
              </a:rPr>
              <a:t>– The Round Table</a:t>
            </a:r>
          </a:p>
        </p:txBody>
      </p:sp>
      <p:sp>
        <p:nvSpPr>
          <p:cNvPr id="6" name="Slide Number Placeholder 5"/>
          <p:cNvSpPr>
            <a:spLocks noGrp="1"/>
          </p:cNvSpPr>
          <p:nvPr>
            <p:ph type="sldNum" sz="quarter" idx="12"/>
          </p:nvPr>
        </p:nvSpPr>
        <p:spPr/>
        <p:txBody>
          <a:bodyPr/>
          <a:lstStyle/>
          <a:p>
            <a:pPr>
              <a:defRPr/>
            </a:pPr>
            <a:fld id="{202806F2-18BC-43F3-8CB3-3DB77F5AB5BF}" type="slidenum">
              <a:rPr lang="en-GB"/>
              <a:pPr>
                <a:defRPr/>
              </a:pPr>
              <a:t>75</a:t>
            </a:fld>
            <a:endParaRPr lang="en-GB"/>
          </a:p>
        </p:txBody>
      </p:sp>
      <p:sp>
        <p:nvSpPr>
          <p:cNvPr id="135171" name="Text Box 3"/>
          <p:cNvSpPr txBox="1">
            <a:spLocks noChangeArrowheads="1"/>
          </p:cNvSpPr>
          <p:nvPr/>
        </p:nvSpPr>
        <p:spPr bwMode="auto">
          <a:xfrm>
            <a:off x="4143375" y="2143125"/>
            <a:ext cx="4500563"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Lord Balfour was an inner-circle member of the Round Table, </a:t>
            </a:r>
            <a:r>
              <a:rPr lang="en-GB" sz="3200" b="1" dirty="0">
                <a:solidFill>
                  <a:srgbClr val="FF0000"/>
                </a:solidFill>
                <a:effectLst>
                  <a:outerShdw blurRad="38100" dist="38100" dir="2700000" algn="tl">
                    <a:srgbClr val="000000"/>
                  </a:outerShdw>
                </a:effectLst>
              </a:rPr>
              <a:t>Lord Rothschild was its </a:t>
            </a:r>
            <a:r>
              <a:rPr lang="en-GB" sz="3200" b="1" dirty="0" err="1">
                <a:solidFill>
                  <a:srgbClr val="FF0000"/>
                </a:solidFill>
                <a:effectLst>
                  <a:outerShdw blurRad="38100" dist="38100" dir="2700000" algn="tl">
                    <a:srgbClr val="000000"/>
                  </a:outerShdw>
                </a:effectLst>
              </a:rPr>
              <a:t>funder</a:t>
            </a:r>
            <a:r>
              <a:rPr lang="en-GB" sz="3200" b="1" dirty="0">
                <a:solidFill>
                  <a:srgbClr val="FF0000"/>
                </a:solidFill>
                <a:effectLst>
                  <a:outerShdw blurRad="38100" dist="38100" dir="2700000" algn="tl">
                    <a:srgbClr val="000000"/>
                  </a:outerShdw>
                </a:effectLst>
              </a:rPr>
              <a:t>,</a:t>
            </a:r>
            <a:r>
              <a:rPr lang="en-GB" sz="3200" b="1" dirty="0">
                <a:solidFill>
                  <a:srgbClr val="FF00FF"/>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and the 'Balfour Declaration' was a letter between the two!</a:t>
            </a:r>
            <a:r>
              <a:rPr lang="en-GB" sz="3200" dirty="0">
                <a:solidFill>
                  <a:srgbClr val="00FF00"/>
                </a:solidFill>
              </a:rPr>
              <a:t> </a:t>
            </a:r>
          </a:p>
        </p:txBody>
      </p:sp>
      <p:pic>
        <p:nvPicPr>
          <p:cNvPr id="71691" name="Picture 11" descr="http://weekly.ahram.org.eg/2000/505/diwan4.jpg"/>
          <p:cNvPicPr>
            <a:picLocks noChangeAspect="1" noChangeArrowheads="1"/>
          </p:cNvPicPr>
          <p:nvPr/>
        </p:nvPicPr>
        <p:blipFill>
          <a:blip r:embed="rId2" cstate="print"/>
          <a:srcRect/>
          <a:stretch>
            <a:fillRect/>
          </a:stretch>
        </p:blipFill>
        <p:spPr bwMode="auto">
          <a:xfrm>
            <a:off x="500063" y="1071563"/>
            <a:ext cx="3175000" cy="4929187"/>
          </a:xfrm>
          <a:prstGeom prst="rect">
            <a:avLst/>
          </a:prstGeom>
          <a:noFill/>
          <a:ln w="9525">
            <a:noFill/>
            <a:miter lim="800000"/>
            <a:headEnd/>
            <a:tailEnd/>
          </a:ln>
        </p:spPr>
      </p:pic>
      <p:sp>
        <p:nvSpPr>
          <p:cNvPr id="10" name="TextBox 9"/>
          <p:cNvSpPr txBox="1"/>
          <p:nvPr/>
        </p:nvSpPr>
        <p:spPr>
          <a:xfrm>
            <a:off x="285750" y="6215063"/>
            <a:ext cx="3786188"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Lord Balfour</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691"/>
                                        </p:tgtEl>
                                        <p:attrNameLst>
                                          <p:attrName>style.visibility</p:attrName>
                                        </p:attrNameLst>
                                      </p:cBhvr>
                                      <p:to>
                                        <p:strVal val="visible"/>
                                      </p:to>
                                    </p:set>
                                    <p:animEffect transition="in" filter="circle(in)">
                                      <p:cBhvr>
                                        <p:cTn id="7" dur="2000"/>
                                        <p:tgtEl>
                                          <p:spTgt spid="716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135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autoUpdateAnimBg="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323B8D7-77B7-4C72-B066-3709267F916F}" type="slidenum">
              <a:rPr lang="en-GB"/>
              <a:pPr>
                <a:defRPr/>
              </a:pPr>
              <a:t>76</a:t>
            </a:fld>
            <a:endParaRPr lang="en-GB" dirty="0"/>
          </a:p>
        </p:txBody>
      </p:sp>
      <p:sp>
        <p:nvSpPr>
          <p:cNvPr id="149506" name="Rectangle 2"/>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pic>
        <p:nvPicPr>
          <p:cNvPr id="149509" name="Picture 5" descr="Frankel_Thomas_&amp;_Amarah_30p"/>
          <p:cNvPicPr>
            <a:picLocks noGrp="1" noChangeAspect="1" noChangeArrowheads="1"/>
          </p:cNvPicPr>
          <p:nvPr>
            <p:ph idx="1"/>
          </p:nvPr>
        </p:nvPicPr>
        <p:blipFill>
          <a:blip r:embed="rId2" cstate="print">
            <a:lum bright="-12000" contrast="36000"/>
          </a:blip>
          <a:srcRect/>
          <a:stretch>
            <a:fillRect/>
          </a:stretch>
        </p:blipFill>
        <p:spPr>
          <a:xfrm>
            <a:off x="539750" y="1773238"/>
            <a:ext cx="3116263" cy="3960812"/>
          </a:xfrm>
          <a:noFill/>
        </p:spPr>
      </p:pic>
      <p:sp>
        <p:nvSpPr>
          <p:cNvPr id="149511" name="Text Box 7"/>
          <p:cNvSpPr txBox="1">
            <a:spLocks noChangeArrowheads="1"/>
          </p:cNvSpPr>
          <p:nvPr/>
        </p:nvSpPr>
        <p:spPr bwMode="auto">
          <a:xfrm>
            <a:off x="4067175" y="1571625"/>
            <a:ext cx="507682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This was the ritual murder that happened at Damascus in February of the year 1840,</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the elderly Capuchin Father Thomas, who had come to Damascus in 1807 and had worked there for 33 years as benefactor of the people,</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and likewise to his servant </a:t>
            </a:r>
            <a:r>
              <a:rPr lang="en-GB" sz="2800" b="1" dirty="0" err="1">
                <a:solidFill>
                  <a:srgbClr val="FF9900"/>
                </a:solidFill>
                <a:effectLst>
                  <a:outerShdw blurRad="38100" dist="38100" dir="2700000" algn="tl">
                    <a:srgbClr val="000000"/>
                  </a:outerShdw>
                </a:effectLst>
              </a:rPr>
              <a:t>Ibrahim</a:t>
            </a:r>
            <a:r>
              <a:rPr lang="en-GB" sz="2800" b="1" dirty="0">
                <a:solidFill>
                  <a:srgbClr val="FF9900"/>
                </a:solidFill>
                <a:effectLst>
                  <a:outerShdw blurRad="38100" dist="38100" dir="2700000" algn="tl">
                    <a:srgbClr val="000000"/>
                  </a:outerShdw>
                </a:effectLst>
              </a:rPr>
              <a:t> </a:t>
            </a:r>
            <a:r>
              <a:rPr lang="en-GB" sz="2800" b="1" dirty="0" err="1">
                <a:solidFill>
                  <a:srgbClr val="FF9900"/>
                </a:solidFill>
                <a:effectLst>
                  <a:outerShdw blurRad="38100" dist="38100" dir="2700000" algn="tl">
                    <a:srgbClr val="000000"/>
                  </a:outerShdw>
                </a:effectLst>
              </a:rPr>
              <a:t>Amara</a:t>
            </a:r>
            <a:r>
              <a:rPr lang="en-GB" sz="2800" b="1" dirty="0">
                <a:solidFill>
                  <a:srgbClr val="FF9900"/>
                </a:solidFill>
                <a:effectLst>
                  <a:outerShdw blurRad="38100" dist="38100" dir="2700000" algn="tl">
                    <a:srgbClr val="000000"/>
                  </a:outerShdw>
                </a:effectLst>
              </a:rPr>
              <a:t>.</a:t>
            </a:r>
            <a:r>
              <a:rPr lang="en-GB" sz="2800" dirty="0">
                <a:solidFill>
                  <a:srgbClr val="FF9900"/>
                </a:solidFill>
              </a:rPr>
              <a:t> </a:t>
            </a:r>
          </a:p>
        </p:txBody>
      </p:sp>
      <p:sp>
        <p:nvSpPr>
          <p:cNvPr id="149512" name="Text Box 8"/>
          <p:cNvSpPr txBox="1">
            <a:spLocks noChangeArrowheads="1"/>
          </p:cNvSpPr>
          <p:nvPr/>
        </p:nvSpPr>
        <p:spPr bwMode="auto">
          <a:xfrm>
            <a:off x="179388" y="5667375"/>
            <a:ext cx="5607050"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Father Thomas &amp; servant </a:t>
            </a:r>
            <a:r>
              <a:rPr lang="en-GB" sz="3600" b="1" dirty="0" err="1">
                <a:solidFill>
                  <a:srgbClr val="FFFF00"/>
                </a:solidFill>
                <a:effectLst>
                  <a:outerShdw blurRad="38100" dist="38100" dir="2700000" algn="tl">
                    <a:srgbClr val="000000"/>
                  </a:outerShdw>
                </a:effectLst>
              </a:rPr>
              <a:t>Ibrahim</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Amara</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circle(in)">
                                      <p:cBhvr>
                                        <p:cTn id="7" dur="2000"/>
                                        <p:tgtEl>
                                          <p:spTgt spid="1495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9512"/>
                                        </p:tgtEl>
                                        <p:attrNameLst>
                                          <p:attrName>style.visibility</p:attrName>
                                        </p:attrNameLst>
                                      </p:cBhvr>
                                      <p:to>
                                        <p:strVal val="visible"/>
                                      </p:to>
                                    </p:set>
                                    <p:anim calcmode="lin" valueType="num">
                                      <p:cBhvr additive="base">
                                        <p:cTn id="12" dur="500" fill="hold"/>
                                        <p:tgtEl>
                                          <p:spTgt spid="149512"/>
                                        </p:tgtEl>
                                        <p:attrNameLst>
                                          <p:attrName>ppt_x</p:attrName>
                                        </p:attrNameLst>
                                      </p:cBhvr>
                                      <p:tavLst>
                                        <p:tav tm="0">
                                          <p:val>
                                            <p:strVal val="#ppt_x"/>
                                          </p:val>
                                        </p:tav>
                                        <p:tav tm="100000">
                                          <p:val>
                                            <p:strVal val="#ppt_x"/>
                                          </p:val>
                                        </p:tav>
                                      </p:tavLst>
                                    </p:anim>
                                    <p:anim calcmode="lin" valueType="num">
                                      <p:cBhvr additive="base">
                                        <p:cTn id="13" dur="500" fill="hold"/>
                                        <p:tgtEl>
                                          <p:spTgt spid="1495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9511"/>
                                        </p:tgtEl>
                                        <p:attrNameLst>
                                          <p:attrName>style.visibility</p:attrName>
                                        </p:attrNameLst>
                                      </p:cBhvr>
                                      <p:to>
                                        <p:strVal val="visible"/>
                                      </p:to>
                                    </p:set>
                                    <p:anim calcmode="discrete" valueType="clr">
                                      <p:cBhvr override="childStyle">
                                        <p:cTn id="18" dur="80"/>
                                        <p:tgtEl>
                                          <p:spTgt spid="1495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9511"/>
                                        </p:tgtEl>
                                        <p:attrNameLst>
                                          <p:attrName>fillcolor</p:attrName>
                                        </p:attrNameLst>
                                      </p:cBhvr>
                                      <p:tavLst>
                                        <p:tav tm="0">
                                          <p:val>
                                            <p:clrVal>
                                              <a:schemeClr val="accent2"/>
                                            </p:clrVal>
                                          </p:val>
                                        </p:tav>
                                        <p:tav tm="50000">
                                          <p:val>
                                            <p:clrVal>
                                              <a:schemeClr val="hlink"/>
                                            </p:clrVal>
                                          </p:val>
                                        </p:tav>
                                      </p:tavLst>
                                    </p:anim>
                                    <p:set>
                                      <p:cBhvr>
                                        <p:cTn id="20" dur="80"/>
                                        <p:tgtEl>
                                          <p:spTgt spid="1495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7FAB156-041C-400C-9CF7-983CE201B2A0}" type="slidenum">
              <a:rPr lang="en-GB"/>
              <a:pPr>
                <a:defRPr/>
              </a:pPr>
              <a:t>77</a:t>
            </a:fld>
            <a:endParaRPr lang="en-GB"/>
          </a:p>
        </p:txBody>
      </p:sp>
      <p:sp>
        <p:nvSpPr>
          <p:cNvPr id="151559" name="Rectangle 7"/>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151561" name="Text Box 9"/>
          <p:cNvSpPr txBox="1">
            <a:spLocks noChangeArrowheads="1"/>
          </p:cNvSpPr>
          <p:nvPr/>
        </p:nvSpPr>
        <p:spPr bwMode="auto">
          <a:xfrm>
            <a:off x="4214813" y="1595438"/>
            <a:ext cx="4606925"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A Jewish barber </a:t>
            </a:r>
            <a:r>
              <a:rPr lang="en-GB" sz="2800" b="1" dirty="0" err="1">
                <a:solidFill>
                  <a:schemeClr val="hlink"/>
                </a:solidFill>
                <a:effectLst>
                  <a:outerShdw blurRad="38100" dist="38100" dir="2700000" algn="tl">
                    <a:srgbClr val="000000"/>
                  </a:outerShdw>
                </a:effectLst>
              </a:rPr>
              <a:t>Soliman</a:t>
            </a:r>
            <a:r>
              <a:rPr lang="en-GB" sz="2800" b="1" dirty="0">
                <a:solidFill>
                  <a:schemeClr val="hlink"/>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had a notice, like the one the Father had attached to the synagogue door.</a:t>
            </a:r>
            <a:r>
              <a:rPr lang="en-GB" sz="2800" b="1" dirty="0">
                <a:effectLst>
                  <a:outerShdw blurRad="38100" dist="38100" dir="2700000" algn="tl">
                    <a:srgbClr val="000000"/>
                  </a:outerShdw>
                </a:effectLst>
              </a:rPr>
              <a:t> </a:t>
            </a:r>
            <a:r>
              <a:rPr lang="en-GB" sz="2800" b="1" dirty="0">
                <a:solidFill>
                  <a:srgbClr val="00B0F0"/>
                </a:solidFill>
                <a:effectLst>
                  <a:outerShdw blurRad="38100" dist="38100" dir="2700000" algn="tl">
                    <a:srgbClr val="000000"/>
                  </a:outerShdw>
                </a:effectLst>
              </a:rPr>
              <a:t>This excited suspicion. </a:t>
            </a:r>
            <a:r>
              <a:rPr lang="en-GB" sz="2800" b="1" dirty="0">
                <a:solidFill>
                  <a:srgbClr val="FF00FF"/>
                </a:solidFill>
                <a:effectLst>
                  <a:outerShdw blurRad="38100" dist="38100" dir="2700000" algn="tl">
                    <a:srgbClr val="000000"/>
                  </a:outerShdw>
                </a:effectLst>
              </a:rPr>
              <a:t>The barber was questioned about how he came into possession of this official form.</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His performance seemed so unbelievable and contrived.</a:t>
            </a:r>
          </a:p>
        </p:txBody>
      </p:sp>
      <p:pic>
        <p:nvPicPr>
          <p:cNvPr id="151563" name="Picture 11" descr="LEF003_L"/>
          <p:cNvPicPr>
            <a:picLocks noGrp="1" noChangeAspect="1" noChangeArrowheads="1"/>
          </p:cNvPicPr>
          <p:nvPr>
            <p:ph idx="1"/>
          </p:nvPr>
        </p:nvPicPr>
        <p:blipFill>
          <a:blip r:embed="rId2" cstate="print"/>
          <a:srcRect/>
          <a:stretch>
            <a:fillRect/>
          </a:stretch>
        </p:blipFill>
        <p:spPr>
          <a:xfrm>
            <a:off x="468313" y="1700213"/>
            <a:ext cx="3276600" cy="4495800"/>
          </a:xfrm>
          <a:noFill/>
        </p:spPr>
      </p:pic>
      <p:sp>
        <p:nvSpPr>
          <p:cNvPr id="7" name="TextBox 6"/>
          <p:cNvSpPr txBox="1"/>
          <p:nvPr/>
        </p:nvSpPr>
        <p:spPr>
          <a:xfrm>
            <a:off x="0" y="6211888"/>
            <a:ext cx="5214938"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Damascus 1800’s</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1563"/>
                                        </p:tgtEl>
                                        <p:attrNameLst>
                                          <p:attrName>style.visibility</p:attrName>
                                        </p:attrNameLst>
                                      </p:cBhvr>
                                      <p:to>
                                        <p:strVal val="visible"/>
                                      </p:to>
                                    </p:set>
                                    <p:animEffect transition="in" filter="circle(in)">
                                      <p:cBhvr>
                                        <p:cTn id="7" dur="2000"/>
                                        <p:tgtEl>
                                          <p:spTgt spid="1515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1561"/>
                                        </p:tgtEl>
                                        <p:attrNameLst>
                                          <p:attrName>style.visibility</p:attrName>
                                        </p:attrNameLst>
                                      </p:cBhvr>
                                      <p:to>
                                        <p:strVal val="visible"/>
                                      </p:to>
                                    </p:set>
                                    <p:anim calcmode="discrete" valueType="clr">
                                      <p:cBhvr override="childStyle">
                                        <p:cTn id="18" dur="80"/>
                                        <p:tgtEl>
                                          <p:spTgt spid="15156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1561"/>
                                        </p:tgtEl>
                                        <p:attrNameLst>
                                          <p:attrName>fillcolor</p:attrName>
                                        </p:attrNameLst>
                                      </p:cBhvr>
                                      <p:tavLst>
                                        <p:tav tm="0">
                                          <p:val>
                                            <p:clrVal>
                                              <a:schemeClr val="accent2"/>
                                            </p:clrVal>
                                          </p:val>
                                        </p:tav>
                                        <p:tav tm="50000">
                                          <p:val>
                                            <p:clrVal>
                                              <a:schemeClr val="hlink"/>
                                            </p:clrVal>
                                          </p:val>
                                        </p:tav>
                                      </p:tavLst>
                                    </p:anim>
                                    <p:set>
                                      <p:cBhvr>
                                        <p:cTn id="20" dur="80"/>
                                        <p:tgtEl>
                                          <p:spTgt spid="1515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56A3A9B1-58CC-497E-A33B-BDA92DE17E95}" type="slidenum">
              <a:rPr lang="en-GB"/>
              <a:pPr>
                <a:defRPr/>
              </a:pPr>
              <a:t>78</a:t>
            </a:fld>
            <a:endParaRPr lang="en-GB"/>
          </a:p>
        </p:txBody>
      </p:sp>
      <p:sp>
        <p:nvSpPr>
          <p:cNvPr id="178182" name="Rectangle 6"/>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pic>
        <p:nvPicPr>
          <p:cNvPr id="178181" name="Picture 5" descr="180px-Ezekial's-Tomb-at-Kifel"/>
          <p:cNvPicPr>
            <a:picLocks noGrp="1" noChangeAspect="1" noChangeArrowheads="1"/>
          </p:cNvPicPr>
          <p:nvPr>
            <p:ph idx="1"/>
          </p:nvPr>
        </p:nvPicPr>
        <p:blipFill>
          <a:blip r:embed="rId2" cstate="print"/>
          <a:srcRect/>
          <a:stretch>
            <a:fillRect/>
          </a:stretch>
        </p:blipFill>
        <p:spPr>
          <a:xfrm>
            <a:off x="468313" y="1844675"/>
            <a:ext cx="3016250" cy="4105275"/>
          </a:xfrm>
          <a:noFill/>
        </p:spPr>
      </p:pic>
      <p:sp>
        <p:nvSpPr>
          <p:cNvPr id="178184" name="Text Box 8"/>
          <p:cNvSpPr txBox="1">
            <a:spLocks noChangeArrowheads="1"/>
          </p:cNvSpPr>
          <p:nvPr/>
        </p:nvSpPr>
        <p:spPr bwMode="auto">
          <a:xfrm>
            <a:off x="3714750" y="1533525"/>
            <a:ext cx="5113338" cy="5324475"/>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Brought from the Jewish Quarter, he subsequently confessed and implicated other Jews in the crime: </a:t>
            </a:r>
            <a:r>
              <a:rPr lang="en-GB" sz="2800" b="1" dirty="0">
                <a:solidFill>
                  <a:srgbClr val="FF00FF"/>
                </a:solidFill>
                <a:effectLst>
                  <a:outerShdw blurRad="38100" dist="38100" dir="2700000" algn="tl">
                    <a:srgbClr val="000000"/>
                  </a:outerShdw>
                </a:effectLst>
              </a:rPr>
              <a:t>the Rabbis Moses </a:t>
            </a:r>
            <a:r>
              <a:rPr lang="en-GB" sz="2800" b="1" dirty="0" err="1">
                <a:solidFill>
                  <a:srgbClr val="FF00FF"/>
                </a:solidFill>
                <a:effectLst>
                  <a:outerShdw blurRad="38100" dist="38100" dir="2700000" algn="tl">
                    <a:srgbClr val="000000"/>
                  </a:outerShdw>
                </a:effectLst>
              </a:rPr>
              <a:t>Saloniki</a:t>
            </a:r>
            <a:r>
              <a:rPr lang="en-GB" sz="2800" b="1" dirty="0">
                <a:solidFill>
                  <a:srgbClr val="FF00FF"/>
                </a:solidFill>
                <a:effectLst>
                  <a:outerShdw blurRad="38100" dist="38100" dir="2700000" algn="tl">
                    <a:srgbClr val="000000"/>
                  </a:outerShdw>
                </a:effectLst>
              </a:rPr>
              <a:t> and Moses Abu-el-</a:t>
            </a:r>
            <a:r>
              <a:rPr lang="en-GB" sz="2800" b="1" dirty="0" err="1">
                <a:solidFill>
                  <a:srgbClr val="FF00FF"/>
                </a:solidFill>
                <a:effectLst>
                  <a:outerShdw blurRad="38100" dist="38100" dir="2700000" algn="tl">
                    <a:srgbClr val="000000"/>
                  </a:outerShdw>
                </a:effectLst>
              </a:rPr>
              <a:t>Afieh</a:t>
            </a:r>
            <a:r>
              <a:rPr lang="en-GB" sz="2800" b="1" dirty="0">
                <a:solidFill>
                  <a:srgbClr val="FF00FF"/>
                </a:solidFill>
                <a:effectLst>
                  <a:outerShdw blurRad="38100" dist="38100" dir="2700000" algn="tl">
                    <a:srgbClr val="000000"/>
                  </a:outerShdw>
                </a:effectLst>
              </a:rPr>
              <a:t>, the three brothers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David, </a:t>
            </a:r>
            <a:r>
              <a:rPr lang="en-GB" sz="2800" b="1" dirty="0" err="1">
                <a:solidFill>
                  <a:srgbClr val="00FF00"/>
                </a:solidFill>
                <a:effectLst>
                  <a:outerShdw blurRad="38100" dist="38100" dir="2700000" algn="tl">
                    <a:srgbClr val="000000"/>
                  </a:outerShdw>
                </a:effectLst>
              </a:rPr>
              <a:t>Isaak</a:t>
            </a:r>
            <a:r>
              <a:rPr lang="en-GB" sz="2800" b="1" dirty="0">
                <a:solidFill>
                  <a:srgbClr val="00FF00"/>
                </a:solidFill>
                <a:effectLst>
                  <a:outerShdw blurRad="38100" dist="38100" dir="2700000" algn="tl">
                    <a:srgbClr val="000000"/>
                  </a:outerShdw>
                </a:effectLst>
              </a:rPr>
              <a:t> and Aaron </a:t>
            </a:r>
            <a:r>
              <a:rPr lang="en-GB" sz="2800" b="1" dirty="0" err="1">
                <a:solidFill>
                  <a:srgbClr val="00FF00"/>
                </a:solidFill>
                <a:effectLst>
                  <a:outerShdw blurRad="38100" dist="38100" dir="2700000" algn="tl">
                    <a:srgbClr val="000000"/>
                  </a:outerShdw>
                </a:effectLst>
              </a:rPr>
              <a:t>Harari</a:t>
            </a:r>
            <a:r>
              <a:rPr lang="en-GB" sz="2800" b="1" dirty="0">
                <a:solidFill>
                  <a:srgbClr val="00FF00"/>
                </a:solidFill>
                <a:effectLst>
                  <a:outerShdw blurRad="38100" dist="38100" dir="2700000" algn="tl">
                    <a:srgbClr val="000000"/>
                  </a:outerShdw>
                </a:effectLst>
              </a:rPr>
              <a:t>, their uncle Joseph </a:t>
            </a:r>
            <a:r>
              <a:rPr lang="en-GB" sz="2800" b="1" dirty="0" err="1">
                <a:solidFill>
                  <a:srgbClr val="00FF00"/>
                </a:solidFill>
                <a:effectLst>
                  <a:outerShdw blurRad="38100" dist="38100" dir="2700000" algn="tl">
                    <a:srgbClr val="000000"/>
                  </a:outerShdw>
                </a:effectLst>
              </a:rPr>
              <a:t>Harari</a:t>
            </a:r>
            <a:r>
              <a:rPr lang="en-GB" sz="2800" b="1" dirty="0">
                <a:solidFill>
                  <a:srgbClr val="00FF00"/>
                </a:solidFill>
                <a:effectLst>
                  <a:outerShdw blurRad="38100" dist="38100" dir="2700000" algn="tl">
                    <a:srgbClr val="000000"/>
                  </a:outerShdw>
                </a:effectLst>
              </a:rPr>
              <a:t> and a Joseph </a:t>
            </a:r>
            <a:r>
              <a:rPr lang="en-GB" sz="2800" b="1" dirty="0" err="1">
                <a:solidFill>
                  <a:srgbClr val="00FF00"/>
                </a:solidFill>
                <a:effectLst>
                  <a:outerShdw blurRad="38100" dist="38100" dir="2700000" algn="tl">
                    <a:srgbClr val="000000"/>
                  </a:outerShdw>
                </a:effectLst>
              </a:rPr>
              <a:t>Laniado</a:t>
            </a:r>
            <a:r>
              <a:rPr lang="en-GB" sz="2800" b="1" dirty="0">
                <a:solidFill>
                  <a:srgbClr val="00FF00"/>
                </a:solidFill>
                <a:effectLst>
                  <a:outerShdw blurRad="38100" dist="38100" dir="2700000" algn="tl">
                    <a:srgbClr val="000000"/>
                  </a:outerShdw>
                </a:effectLst>
              </a:rPr>
              <a:t>.</a:t>
            </a:r>
          </a:p>
          <a:p>
            <a:pPr>
              <a:defRPr/>
            </a:pPr>
            <a:endParaRPr lang="en-GB" sz="2400" b="1" dirty="0">
              <a:solidFill>
                <a:srgbClr val="FFFF00"/>
              </a:solidFill>
              <a:effectLst>
                <a:outerShdw blurRad="38100" dist="38100" dir="2700000" algn="tl">
                  <a:srgbClr val="000000"/>
                </a:outerShdw>
              </a:effectLst>
            </a:endParaRPr>
          </a:p>
          <a:p>
            <a:pPr>
              <a:spcBef>
                <a:spcPct val="50000"/>
              </a:spcBef>
              <a:defRPr/>
            </a:pPr>
            <a:endParaRPr lang="en-GB" sz="2400" b="1" dirty="0">
              <a:solidFill>
                <a:srgbClr val="FFFF00"/>
              </a:solidFill>
              <a:effectLst>
                <a:outerShdw blurRad="38100" dist="38100" dir="2700000" algn="tl">
                  <a:srgbClr val="000000"/>
                </a:outerShdw>
              </a:effectLst>
            </a:endParaRPr>
          </a:p>
        </p:txBody>
      </p:sp>
      <p:sp>
        <p:nvSpPr>
          <p:cNvPr id="7" name="TextBox 6"/>
          <p:cNvSpPr txBox="1"/>
          <p:nvPr/>
        </p:nvSpPr>
        <p:spPr>
          <a:xfrm>
            <a:off x="0" y="6211888"/>
            <a:ext cx="5143500"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The Jewish Quarter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circle(in)">
                                      <p:cBhvr>
                                        <p:cTn id="7" dur="2000"/>
                                        <p:tgtEl>
                                          <p:spTgt spid="17818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8184"/>
                                        </p:tgtEl>
                                        <p:attrNameLst>
                                          <p:attrName>style.visibility</p:attrName>
                                        </p:attrNameLst>
                                      </p:cBhvr>
                                      <p:to>
                                        <p:strVal val="visible"/>
                                      </p:to>
                                    </p:set>
                                    <p:anim calcmode="discrete" valueType="clr">
                                      <p:cBhvr override="childStyle">
                                        <p:cTn id="12" dur="80"/>
                                        <p:tgtEl>
                                          <p:spTgt spid="1781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8184"/>
                                        </p:tgtEl>
                                        <p:attrNameLst>
                                          <p:attrName>fillcolor</p:attrName>
                                        </p:attrNameLst>
                                      </p:cBhvr>
                                      <p:tavLst>
                                        <p:tav tm="0">
                                          <p:val>
                                            <p:clrVal>
                                              <a:schemeClr val="accent2"/>
                                            </p:clrVal>
                                          </p:val>
                                        </p:tav>
                                        <p:tav tm="50000">
                                          <p:val>
                                            <p:clrVal>
                                              <a:schemeClr val="hlink"/>
                                            </p:clrVal>
                                          </p:val>
                                        </p:tav>
                                      </p:tavLst>
                                    </p:anim>
                                    <p:set>
                                      <p:cBhvr>
                                        <p:cTn id="14" dur="80"/>
                                        <p:tgtEl>
                                          <p:spTgt spid="178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2B6C686-E8FC-4348-BB6D-726BB74C9585}" type="slidenum">
              <a:rPr lang="en-GB"/>
              <a:pPr>
                <a:defRPr/>
              </a:pPr>
              <a:t>79</a:t>
            </a:fld>
            <a:endParaRPr lang="en-GB"/>
          </a:p>
        </p:txBody>
      </p:sp>
      <p:sp>
        <p:nvSpPr>
          <p:cNvPr id="154630" name="Rectangle 6"/>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154632" name="Text Box 8"/>
          <p:cNvSpPr txBox="1">
            <a:spLocks noChangeArrowheads="1"/>
          </p:cNvSpPr>
          <p:nvPr/>
        </p:nvSpPr>
        <p:spPr bwMode="auto">
          <a:xfrm>
            <a:off x="4067175" y="1916113"/>
            <a:ext cx="5076825" cy="3540125"/>
          </a:xfrm>
          <a:prstGeom prst="rect">
            <a:avLst/>
          </a:prstGeom>
          <a:noFill/>
          <a:ln w="9525">
            <a:noFill/>
            <a:miter lim="800000"/>
            <a:headEnd/>
            <a:tailEnd/>
          </a:ln>
          <a:effectLst/>
        </p:spPr>
        <p:txBody>
          <a:bodyPr>
            <a:spAutoFit/>
          </a:bodyPr>
          <a:lstStyle/>
          <a:p>
            <a:pPr>
              <a:spcBef>
                <a:spcPct val="50000"/>
              </a:spcBef>
              <a:defRPr/>
            </a:pPr>
            <a:r>
              <a:rPr lang="en-GB" sz="2800" b="1" dirty="0" err="1">
                <a:solidFill>
                  <a:srgbClr val="00FFFF"/>
                </a:solidFill>
                <a:effectLst>
                  <a:outerShdw blurRad="38100" dist="38100" dir="2700000" algn="tl">
                    <a:srgbClr val="000000"/>
                  </a:outerShdw>
                </a:effectLst>
              </a:rPr>
              <a:t>Soliman</a:t>
            </a:r>
            <a:r>
              <a:rPr lang="en-GB" sz="2800" b="1" dirty="0">
                <a:solidFill>
                  <a:srgbClr val="00FFFF"/>
                </a:solidFill>
                <a:effectLst>
                  <a:outerShdw blurRad="38100" dist="38100" dir="2700000" algn="tl">
                    <a:srgbClr val="000000"/>
                  </a:outerShdw>
                </a:effectLst>
              </a:rPr>
              <a:t> then went on to describe how the bones and the skull of the victim were crushed on the floor with a pestle. </a:t>
            </a:r>
            <a:r>
              <a:rPr lang="en-GB" sz="2800" b="1" dirty="0">
                <a:solidFill>
                  <a:srgbClr val="FF9900"/>
                </a:solidFill>
                <a:effectLst>
                  <a:outerShdw blurRad="38100" dist="38100" dir="2700000" algn="tl">
                    <a:srgbClr val="000000"/>
                  </a:outerShdw>
                </a:effectLst>
              </a:rPr>
              <a:t>The Jews who stood around gave instructions at the dismemberment of the body. </a:t>
            </a:r>
          </a:p>
        </p:txBody>
      </p:sp>
      <p:pic>
        <p:nvPicPr>
          <p:cNvPr id="154634" name="Picture 10"/>
          <p:cNvPicPr>
            <a:picLocks noGrp="1" noChangeAspect="1" noChangeArrowheads="1"/>
          </p:cNvPicPr>
          <p:nvPr>
            <p:ph idx="1"/>
          </p:nvPr>
        </p:nvPicPr>
        <p:blipFill>
          <a:blip r:embed="rId2" cstate="print"/>
          <a:srcRect/>
          <a:stretch>
            <a:fillRect/>
          </a:stretch>
        </p:blipFill>
        <p:spPr>
          <a:xfrm>
            <a:off x="755650" y="1773238"/>
            <a:ext cx="2954338" cy="43926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4634"/>
                                        </p:tgtEl>
                                        <p:attrNameLst>
                                          <p:attrName>style.visibility</p:attrName>
                                        </p:attrNameLst>
                                      </p:cBhvr>
                                      <p:to>
                                        <p:strVal val="visible"/>
                                      </p:to>
                                    </p:set>
                                    <p:animEffect transition="in" filter="circle(in)">
                                      <p:cBhvr>
                                        <p:cTn id="7" dur="2000"/>
                                        <p:tgtEl>
                                          <p:spTgt spid="1546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4632"/>
                                        </p:tgtEl>
                                        <p:attrNameLst>
                                          <p:attrName>style.visibility</p:attrName>
                                        </p:attrNameLst>
                                      </p:cBhvr>
                                      <p:to>
                                        <p:strVal val="visible"/>
                                      </p:to>
                                    </p:set>
                                    <p:anim calcmode="discrete" valueType="clr">
                                      <p:cBhvr override="childStyle">
                                        <p:cTn id="12" dur="80"/>
                                        <p:tgtEl>
                                          <p:spTgt spid="15463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4632"/>
                                        </p:tgtEl>
                                        <p:attrNameLst>
                                          <p:attrName>fillcolor</p:attrName>
                                        </p:attrNameLst>
                                      </p:cBhvr>
                                      <p:tavLst>
                                        <p:tav tm="0">
                                          <p:val>
                                            <p:clrVal>
                                              <a:schemeClr val="accent2"/>
                                            </p:clrVal>
                                          </p:val>
                                        </p:tav>
                                        <p:tav tm="50000">
                                          <p:val>
                                            <p:clrVal>
                                              <a:schemeClr val="hlink"/>
                                            </p:clrVal>
                                          </p:val>
                                        </p:tav>
                                      </p:tavLst>
                                    </p:anim>
                                    <p:set>
                                      <p:cBhvr>
                                        <p:cTn id="14" dur="80"/>
                                        <p:tgtEl>
                                          <p:spTgt spid="1546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FA68FC9-F9FB-4719-A38F-B56018A21230}" type="slidenum">
              <a:rPr lang="en-GB"/>
              <a:pPr>
                <a:defRPr/>
              </a:pPr>
              <a:t>8</a:t>
            </a:fld>
            <a:endParaRPr lang="en-GB"/>
          </a:p>
        </p:txBody>
      </p:sp>
      <p:sp>
        <p:nvSpPr>
          <p:cNvPr id="20487" name="Rectangle 7"/>
          <p:cNvSpPr>
            <a:spLocks noGrp="1" noChangeArrowheads="1"/>
          </p:cNvSpPr>
          <p:nvPr>
            <p:ph type="title"/>
          </p:nvPr>
        </p:nvSpPr>
        <p:spPr/>
        <p:txBody>
          <a:bodyPr/>
          <a:lstStyle/>
          <a:p>
            <a:pPr eaLnBrk="1" hangingPunct="1">
              <a:defRPr/>
            </a:pPr>
            <a:r>
              <a:rPr lang="en-GB" sz="4000" b="1" smtClean="0">
                <a:solidFill>
                  <a:srgbClr val="F70118"/>
                </a:solidFill>
              </a:rPr>
              <a:t>Gog – Schemes To Take </a:t>
            </a:r>
            <a:r>
              <a:rPr lang="en-GB" sz="4000" b="1" smtClean="0">
                <a:solidFill>
                  <a:srgbClr val="FFFF00"/>
                </a:solidFill>
              </a:rPr>
              <a:t>Possession Of The Holy Land</a:t>
            </a:r>
          </a:p>
        </p:txBody>
      </p:sp>
      <p:pic>
        <p:nvPicPr>
          <p:cNvPr id="20486" name="Picture 6" descr="allenby_jerusalem_1917a"/>
          <p:cNvPicPr>
            <a:picLocks noGrp="1" noChangeAspect="1" noChangeArrowheads="1"/>
          </p:cNvPicPr>
          <p:nvPr>
            <p:ph idx="1"/>
          </p:nvPr>
        </p:nvPicPr>
        <p:blipFill>
          <a:blip r:embed="rId3" cstate="print"/>
          <a:srcRect/>
          <a:stretch>
            <a:fillRect/>
          </a:stretch>
        </p:blipFill>
        <p:spPr>
          <a:xfrm>
            <a:off x="214313" y="1643063"/>
            <a:ext cx="4325937" cy="3857625"/>
          </a:xfrm>
          <a:noFill/>
        </p:spPr>
      </p:pic>
      <p:sp>
        <p:nvSpPr>
          <p:cNvPr id="20489" name="Text Box 9"/>
          <p:cNvSpPr txBox="1">
            <a:spLocks noChangeArrowheads="1"/>
          </p:cNvSpPr>
          <p:nvPr/>
        </p:nvSpPr>
        <p:spPr bwMode="auto">
          <a:xfrm>
            <a:off x="4857750" y="1428750"/>
            <a:ext cx="4106738" cy="440055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spAutoFit/>
          </a:bodyPr>
          <a:lstStyle/>
          <a:p>
            <a:pPr algn="ctr">
              <a:spcBef>
                <a:spcPct val="50000"/>
              </a:spcBef>
              <a:defRPr/>
            </a:pPr>
            <a:r>
              <a:rPr lang="en-GB" sz="2800" b="1" dirty="0">
                <a:solidFill>
                  <a:srgbClr val="00FFFF"/>
                </a:solidFill>
                <a:effectLst>
                  <a:outerShdw blurRad="38100" dist="38100" dir="2700000" algn="tl">
                    <a:srgbClr val="000000"/>
                  </a:outerShdw>
                </a:effectLst>
              </a:rPr>
              <a:t>General Allenby entered Jerusalem on December 9, 1917,</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as World War I neared its end, unknowingly as a proxy for the Zionists,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take control of the Holy Land so Gog could disguise himself as God’s chosen!</a:t>
            </a:r>
          </a:p>
        </p:txBody>
      </p:sp>
      <p:sp>
        <p:nvSpPr>
          <p:cNvPr id="20490" name="Text Box 10"/>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General Allenby addressing the inhabitants of Jerusalem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circle(in)">
                                      <p:cBhvr>
                                        <p:cTn id="7" dur="20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90"/>
                                        </p:tgtEl>
                                        <p:attrNameLst>
                                          <p:attrName>style.visibility</p:attrName>
                                        </p:attrNameLst>
                                      </p:cBhvr>
                                      <p:to>
                                        <p:strVal val="visible"/>
                                      </p:to>
                                    </p:set>
                                    <p:anim calcmode="lin" valueType="num">
                                      <p:cBhvr additive="base">
                                        <p:cTn id="12" dur="500" fill="hold"/>
                                        <p:tgtEl>
                                          <p:spTgt spid="20490"/>
                                        </p:tgtEl>
                                        <p:attrNameLst>
                                          <p:attrName>ppt_x</p:attrName>
                                        </p:attrNameLst>
                                      </p:cBhvr>
                                      <p:tavLst>
                                        <p:tav tm="0">
                                          <p:val>
                                            <p:strVal val="#ppt_x"/>
                                          </p:val>
                                        </p:tav>
                                        <p:tav tm="100000">
                                          <p:val>
                                            <p:strVal val="#ppt_x"/>
                                          </p:val>
                                        </p:tav>
                                      </p:tavLst>
                                    </p:anim>
                                    <p:anim calcmode="lin" valueType="num">
                                      <p:cBhvr additive="base">
                                        <p:cTn id="13" dur="500" fill="hold"/>
                                        <p:tgtEl>
                                          <p:spTgt spid="20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0489"/>
                                        </p:tgtEl>
                                        <p:attrNameLst>
                                          <p:attrName>style.visibility</p:attrName>
                                        </p:attrNameLst>
                                      </p:cBhvr>
                                      <p:to>
                                        <p:strVal val="visible"/>
                                      </p:to>
                                    </p:set>
                                    <p:anim calcmode="discrete" valueType="clr">
                                      <p:cBhvr override="childStyle">
                                        <p:cTn id="18" dur="80"/>
                                        <p:tgtEl>
                                          <p:spTgt spid="2048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0489"/>
                                        </p:tgtEl>
                                        <p:attrNameLst>
                                          <p:attrName>fillcolor</p:attrName>
                                        </p:attrNameLst>
                                      </p:cBhvr>
                                      <p:tavLst>
                                        <p:tav tm="0">
                                          <p:val>
                                            <p:clrVal>
                                              <a:schemeClr val="accent2"/>
                                            </p:clrVal>
                                          </p:val>
                                        </p:tav>
                                        <p:tav tm="50000">
                                          <p:val>
                                            <p:clrVal>
                                              <a:schemeClr val="hlink"/>
                                            </p:clrVal>
                                          </p:val>
                                        </p:tav>
                                      </p:tavLst>
                                    </p:anim>
                                    <p:set>
                                      <p:cBhvr>
                                        <p:cTn id="20" dur="80"/>
                                        <p:tgtEl>
                                          <p:spTgt spid="204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1B8C236-A447-47B6-A59F-FCF00EADD675}" type="slidenum">
              <a:rPr lang="en-GB"/>
              <a:pPr>
                <a:defRPr/>
              </a:pPr>
              <a:t>80</a:t>
            </a:fld>
            <a:endParaRPr lang="en-GB"/>
          </a:p>
        </p:txBody>
      </p:sp>
      <p:sp>
        <p:nvSpPr>
          <p:cNvPr id="180237" name="Rectangle 13"/>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sp>
        <p:nvSpPr>
          <p:cNvPr id="180232" name="Text Box 8"/>
          <p:cNvSpPr txBox="1">
            <a:spLocks noChangeArrowheads="1"/>
          </p:cNvSpPr>
          <p:nvPr/>
        </p:nvSpPr>
        <p:spPr bwMode="auto">
          <a:xfrm>
            <a:off x="3857625" y="1428750"/>
            <a:ext cx="528637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At the end of April 1840 – two -and-a-half months</a:t>
            </a:r>
            <a:r>
              <a:rPr lang="en-GB" sz="2800" b="1" dirty="0">
                <a:solidFill>
                  <a:schemeClr val="hlink"/>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trial could be considered concluded.</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This date is to be kept in mind, as it is important re the events following. </a:t>
            </a:r>
            <a:r>
              <a:rPr lang="en-GB" sz="2800" b="1" dirty="0">
                <a:solidFill>
                  <a:srgbClr val="F70118"/>
                </a:solidFill>
                <a:effectLst>
                  <a:outerShdw blurRad="38100" dist="38100" dir="2700000" algn="tl">
                    <a:srgbClr val="000000"/>
                  </a:outerShdw>
                </a:effectLst>
              </a:rPr>
              <a:t>Sixteen Jews had taken part in the double-murder, </a:t>
            </a:r>
            <a:r>
              <a:rPr lang="en-GB" sz="2800" b="1" dirty="0">
                <a:solidFill>
                  <a:srgbClr val="00FF00"/>
                </a:solidFill>
                <a:effectLst>
                  <a:outerShdw blurRad="38100" dist="38100" dir="2700000" algn="tl">
                    <a:srgbClr val="000000"/>
                  </a:outerShdw>
                </a:effectLst>
              </a:rPr>
              <a:t>four were pardoned, ten were condemned to death. </a:t>
            </a:r>
          </a:p>
        </p:txBody>
      </p:sp>
      <p:pic>
        <p:nvPicPr>
          <p:cNvPr id="180236" name="Picture 12" descr="afp_egypt_terror_suspects_195_20Aug07"/>
          <p:cNvPicPr>
            <a:picLocks noGrp="1" noChangeAspect="1" noChangeArrowheads="1"/>
          </p:cNvPicPr>
          <p:nvPr>
            <p:ph idx="1"/>
          </p:nvPr>
        </p:nvPicPr>
        <p:blipFill>
          <a:blip r:embed="rId2" cstate="print"/>
          <a:srcRect r="10397"/>
          <a:stretch>
            <a:fillRect/>
          </a:stretch>
        </p:blipFill>
        <p:spPr>
          <a:xfrm>
            <a:off x="428625" y="1643063"/>
            <a:ext cx="3244850" cy="3086100"/>
          </a:xfrm>
          <a:noFill/>
        </p:spPr>
      </p:pic>
      <p:sp>
        <p:nvSpPr>
          <p:cNvPr id="7" name="TextBox 6"/>
          <p:cNvSpPr txBox="1"/>
          <p:nvPr/>
        </p:nvSpPr>
        <p:spPr>
          <a:xfrm>
            <a:off x="500063" y="5286375"/>
            <a:ext cx="314325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Awaiting Trial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0236"/>
                                        </p:tgtEl>
                                        <p:attrNameLst>
                                          <p:attrName>style.visibility</p:attrName>
                                        </p:attrNameLst>
                                      </p:cBhvr>
                                      <p:to>
                                        <p:strVal val="visible"/>
                                      </p:to>
                                    </p:set>
                                    <p:animEffect transition="in" filter="circle(in)">
                                      <p:cBhvr>
                                        <p:cTn id="7" dur="2000"/>
                                        <p:tgtEl>
                                          <p:spTgt spid="1802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0232"/>
                                        </p:tgtEl>
                                        <p:attrNameLst>
                                          <p:attrName>style.visibility</p:attrName>
                                        </p:attrNameLst>
                                      </p:cBhvr>
                                      <p:to>
                                        <p:strVal val="visible"/>
                                      </p:to>
                                    </p:set>
                                    <p:anim calcmode="discrete" valueType="clr">
                                      <p:cBhvr override="childStyle">
                                        <p:cTn id="18" dur="80"/>
                                        <p:tgtEl>
                                          <p:spTgt spid="18023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0232"/>
                                        </p:tgtEl>
                                        <p:attrNameLst>
                                          <p:attrName>fillcolor</p:attrName>
                                        </p:attrNameLst>
                                      </p:cBhvr>
                                      <p:tavLst>
                                        <p:tav tm="0">
                                          <p:val>
                                            <p:clrVal>
                                              <a:schemeClr val="accent2"/>
                                            </p:clrVal>
                                          </p:val>
                                        </p:tav>
                                        <p:tav tm="50000">
                                          <p:val>
                                            <p:clrVal>
                                              <a:schemeClr val="hlink"/>
                                            </p:clrVal>
                                          </p:val>
                                        </p:tav>
                                      </p:tavLst>
                                    </p:anim>
                                    <p:set>
                                      <p:cBhvr>
                                        <p:cTn id="20" dur="80"/>
                                        <p:tgtEl>
                                          <p:spTgt spid="1802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2"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http://endtimepilgrim.org/damascus.jpg"/>
          <p:cNvPicPr>
            <a:picLocks noChangeAspect="1" noChangeArrowheads="1"/>
          </p:cNvPicPr>
          <p:nvPr/>
        </p:nvPicPr>
        <p:blipFill>
          <a:blip r:embed="rId2" cstate="print">
            <a:lum bright="20000" contrast="30000"/>
          </a:blip>
          <a:srcRect/>
          <a:stretch>
            <a:fillRect/>
          </a:stretch>
        </p:blipFill>
        <p:spPr bwMode="auto">
          <a:xfrm>
            <a:off x="0" y="0"/>
            <a:ext cx="9140825" cy="6858000"/>
          </a:xfrm>
          <a:prstGeom prst="rect">
            <a:avLst/>
          </a:prstGeom>
          <a:noFill/>
          <a:ln w="9525">
            <a:noFill/>
            <a:miter lim="800000"/>
            <a:headEnd/>
            <a:tailEnd/>
          </a:ln>
        </p:spPr>
      </p:pic>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8493ABD9-AC98-4E76-98A7-AA34AAB6F91B}" type="slidenum">
              <a:rPr lang="en-GB" smtClean="0"/>
              <a:pPr>
                <a:defRPr/>
              </a:pPr>
              <a:t>81</a:t>
            </a:fld>
            <a:endParaRPr lang="en-GB"/>
          </a:p>
        </p:txBody>
      </p:sp>
      <p:sp>
        <p:nvSpPr>
          <p:cNvPr id="6" name="TextBox 5"/>
          <p:cNvSpPr txBox="1"/>
          <p:nvPr/>
        </p:nvSpPr>
        <p:spPr>
          <a:xfrm>
            <a:off x="0" y="4549775"/>
            <a:ext cx="9144000" cy="2308225"/>
          </a:xfrm>
          <a:prstGeom prst="rect">
            <a:avLst/>
          </a:prstGeom>
          <a:noFill/>
        </p:spPr>
        <p:txBody>
          <a:bodyPr>
            <a:spAutoFit/>
          </a:bodyPr>
          <a:lstStyle/>
          <a:p>
            <a:pPr algn="ctr">
              <a:defRPr/>
            </a:pPr>
            <a:r>
              <a:rPr lang="en-GB" b="1" dirty="0">
                <a:solidFill>
                  <a:srgbClr val="F70118"/>
                </a:solidFill>
                <a:effectLst>
                  <a:outerShdw blurRad="38100" dist="38100" dir="2700000" algn="tl">
                    <a:srgbClr val="000000"/>
                  </a:outerShdw>
                </a:effectLst>
              </a:rPr>
              <a:t> </a:t>
            </a:r>
            <a:r>
              <a:rPr lang="en-GB" sz="3600" b="1" dirty="0">
                <a:solidFill>
                  <a:srgbClr val="F70118"/>
                </a:solidFill>
                <a:effectLst>
                  <a:outerShdw blurRad="38100" dist="38100" dir="2700000" algn="tl">
                    <a:srgbClr val="000000"/>
                  </a:outerShdw>
                </a:effectLst>
              </a:rPr>
              <a:t>….four were pardoned, ten were condemned to death.</a:t>
            </a:r>
            <a:r>
              <a:rPr lang="en-GB" sz="3600" b="1" dirty="0">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In Damascus the population awaited the execution of the blood-murderers</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circle(in)">
                                      <p:cBhvr>
                                        <p:cTn id="7" dur="2000"/>
                                        <p:tgtEl>
                                          <p:spTgt spid="1884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C4661F41-5588-4545-9BFE-429884F6A363}" type="slidenum">
              <a:rPr lang="en-GB"/>
              <a:pPr>
                <a:defRPr/>
              </a:pPr>
              <a:t>82</a:t>
            </a:fld>
            <a:endParaRPr lang="en-GB"/>
          </a:p>
        </p:txBody>
      </p:sp>
      <p:sp>
        <p:nvSpPr>
          <p:cNvPr id="187394" name="Rectangle 2"/>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187396" name="Text Box 4"/>
          <p:cNvSpPr txBox="1">
            <a:spLocks noChangeArrowheads="1"/>
          </p:cNvSpPr>
          <p:nvPr/>
        </p:nvSpPr>
        <p:spPr bwMode="auto">
          <a:xfrm>
            <a:off x="3714750" y="1428750"/>
            <a:ext cx="5429250"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There had been attempts to corrupt.</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These had failed. The Jewish negotiators attempted to attack Count </a:t>
            </a:r>
            <a:r>
              <a:rPr lang="en-GB" sz="2800" b="1" dirty="0" err="1">
                <a:solidFill>
                  <a:srgbClr val="FF9900"/>
                </a:solidFill>
                <a:effectLst>
                  <a:outerShdw blurRad="38100" dist="38100" dir="2700000" algn="tl">
                    <a:srgbClr val="000000"/>
                  </a:outerShdw>
                </a:effectLst>
              </a:rPr>
              <a:t>Ratti</a:t>
            </a:r>
            <a:r>
              <a:rPr lang="en-GB" sz="2800" b="1" dirty="0">
                <a:solidFill>
                  <a:srgbClr val="FF9900"/>
                </a:solidFill>
                <a:effectLst>
                  <a:outerShdw blurRad="38100" dist="38100" dir="2700000" algn="tl">
                    <a:srgbClr val="000000"/>
                  </a:outerShdw>
                </a:effectLst>
              </a:rPr>
              <a:t> </a:t>
            </a:r>
            <a:r>
              <a:rPr lang="en-GB" sz="2800" b="1" dirty="0" err="1">
                <a:solidFill>
                  <a:srgbClr val="FF9900"/>
                </a:solidFill>
                <a:effectLst>
                  <a:outerShdw blurRad="38100" dist="38100" dir="2700000" algn="tl">
                    <a:srgbClr val="000000"/>
                  </a:outerShdw>
                </a:effectLst>
              </a:rPr>
              <a:t>Menton</a:t>
            </a:r>
            <a:r>
              <a:rPr lang="en-GB" sz="2800" b="1" dirty="0">
                <a:solidFill>
                  <a:srgbClr val="FF9900"/>
                </a:solidFill>
                <a:effectLst>
                  <a:outerShdw blurRad="38100" dist="38100" dir="2700000" algn="tl">
                    <a:srgbClr val="000000"/>
                  </a:outerShdw>
                </a:effectLst>
              </a:rPr>
              <a:t> by means of another consulate:</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this time 500,000 </a:t>
            </a:r>
            <a:r>
              <a:rPr lang="en-GB" sz="2800" b="1" dirty="0" err="1">
                <a:solidFill>
                  <a:srgbClr val="F70118"/>
                </a:solidFill>
                <a:effectLst>
                  <a:outerShdw blurRad="38100" dist="38100" dir="2700000" algn="tl">
                    <a:srgbClr val="000000"/>
                  </a:outerShdw>
                </a:effectLst>
              </a:rPr>
              <a:t>Piasters</a:t>
            </a:r>
            <a:r>
              <a:rPr lang="en-GB" sz="2800" b="1" dirty="0">
                <a:solidFill>
                  <a:srgbClr val="F70118"/>
                </a:solidFill>
                <a:effectLst>
                  <a:outerShdw blurRad="38100" dist="38100" dir="2700000" algn="tl">
                    <a:srgbClr val="000000"/>
                  </a:outerShdw>
                </a:effectLst>
              </a:rPr>
              <a:t> were "bid.”</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When enquiries were made as to where this money was coming from,</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it was found to be from the Gentile poor boxes given to the Rabbis for safe keeping!</a:t>
            </a:r>
          </a:p>
        </p:txBody>
      </p:sp>
      <p:pic>
        <p:nvPicPr>
          <p:cNvPr id="187398" name="Picture 6" descr="Burton MS"/>
          <p:cNvPicPr>
            <a:picLocks noGrp="1" noChangeAspect="1" noChangeArrowheads="1"/>
          </p:cNvPicPr>
          <p:nvPr>
            <p:ph idx="1"/>
          </p:nvPr>
        </p:nvPicPr>
        <p:blipFill>
          <a:blip r:embed="rId2" cstate="print"/>
          <a:srcRect r="40929"/>
          <a:stretch>
            <a:fillRect/>
          </a:stretch>
        </p:blipFill>
        <p:spPr>
          <a:xfrm>
            <a:off x="250825" y="2060575"/>
            <a:ext cx="3384550" cy="2865438"/>
          </a:xfrm>
          <a:noFill/>
        </p:spPr>
      </p:pic>
      <p:sp>
        <p:nvSpPr>
          <p:cNvPr id="7" name="TextBox 6"/>
          <p:cNvSpPr txBox="1"/>
          <p:nvPr/>
        </p:nvSpPr>
        <p:spPr>
          <a:xfrm>
            <a:off x="214313" y="5357813"/>
            <a:ext cx="3357562"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A Report on the affair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circle(in)">
                                      <p:cBhvr>
                                        <p:cTn id="7" dur="2000"/>
                                        <p:tgtEl>
                                          <p:spTgt spid="1873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7396"/>
                                        </p:tgtEl>
                                        <p:attrNameLst>
                                          <p:attrName>style.visibility</p:attrName>
                                        </p:attrNameLst>
                                      </p:cBhvr>
                                      <p:to>
                                        <p:strVal val="visible"/>
                                      </p:to>
                                    </p:set>
                                    <p:anim calcmode="discrete" valueType="clr">
                                      <p:cBhvr override="childStyle">
                                        <p:cTn id="18" dur="80"/>
                                        <p:tgtEl>
                                          <p:spTgt spid="1873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7396"/>
                                        </p:tgtEl>
                                        <p:attrNameLst>
                                          <p:attrName>fillcolor</p:attrName>
                                        </p:attrNameLst>
                                      </p:cBhvr>
                                      <p:tavLst>
                                        <p:tav tm="0">
                                          <p:val>
                                            <p:clrVal>
                                              <a:schemeClr val="accent2"/>
                                            </p:clrVal>
                                          </p:val>
                                        </p:tav>
                                        <p:tav tm="50000">
                                          <p:val>
                                            <p:clrVal>
                                              <a:schemeClr val="hlink"/>
                                            </p:clrVal>
                                          </p:val>
                                        </p:tav>
                                      </p:tavLst>
                                    </p:anim>
                                    <p:set>
                                      <p:cBhvr>
                                        <p:cTn id="20" dur="80"/>
                                        <p:tgtEl>
                                          <p:spTgt spid="1873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6"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8C7D0ED-7715-438F-90DB-E538526CAAF2}" type="slidenum">
              <a:rPr lang="en-GB"/>
              <a:pPr>
                <a:defRPr/>
              </a:pPr>
              <a:t>83</a:t>
            </a:fld>
            <a:endParaRPr lang="en-GB"/>
          </a:p>
        </p:txBody>
      </p:sp>
      <p:sp>
        <p:nvSpPr>
          <p:cNvPr id="188420" name="Rectangle 4"/>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188421" name="Text Box 5"/>
          <p:cNvSpPr txBox="1">
            <a:spLocks noChangeArrowheads="1"/>
          </p:cNvSpPr>
          <p:nvPr/>
        </p:nvSpPr>
        <p:spPr bwMode="auto">
          <a:xfrm>
            <a:off x="4643438" y="1857375"/>
            <a:ext cx="4500562"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trial and subsequent bribery attracted a backlash from the Zionist controlled media in Europe,</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alleging terrible tales of torture;</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sadistic licentious acts, of a kind which can originate only in Jewish minds.</a:t>
            </a:r>
            <a:r>
              <a:rPr lang="en-GB" sz="2800" dirty="0">
                <a:solidFill>
                  <a:srgbClr val="F70118"/>
                </a:solidFill>
              </a:rPr>
              <a:t> </a:t>
            </a:r>
          </a:p>
        </p:txBody>
      </p:sp>
      <p:pic>
        <p:nvPicPr>
          <p:cNvPr id="188423" name="Picture 7" descr="sidon1"/>
          <p:cNvPicPr>
            <a:picLocks noGrp="1" noChangeAspect="1" noChangeArrowheads="1"/>
          </p:cNvPicPr>
          <p:nvPr>
            <p:ph idx="1"/>
          </p:nvPr>
        </p:nvPicPr>
        <p:blipFill>
          <a:blip r:embed="rId2" cstate="print"/>
          <a:srcRect/>
          <a:stretch>
            <a:fillRect/>
          </a:stretch>
        </p:blipFill>
        <p:spPr>
          <a:xfrm>
            <a:off x="179388" y="1700213"/>
            <a:ext cx="4392612" cy="4019550"/>
          </a:xfrm>
          <a:noFill/>
        </p:spPr>
      </p:pic>
      <p:sp>
        <p:nvSpPr>
          <p:cNvPr id="7" name="TextBox 6"/>
          <p:cNvSpPr txBox="1"/>
          <p:nvPr/>
        </p:nvSpPr>
        <p:spPr>
          <a:xfrm>
            <a:off x="214313" y="6143625"/>
            <a:ext cx="4357687"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The Court 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8423"/>
                                        </p:tgtEl>
                                        <p:attrNameLst>
                                          <p:attrName>style.visibility</p:attrName>
                                        </p:attrNameLst>
                                      </p:cBhvr>
                                      <p:to>
                                        <p:strVal val="visible"/>
                                      </p:to>
                                    </p:set>
                                    <p:animEffect transition="in" filter="circle(in)">
                                      <p:cBhvr>
                                        <p:cTn id="7" dur="2000"/>
                                        <p:tgtEl>
                                          <p:spTgt spid="1884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8421"/>
                                        </p:tgtEl>
                                        <p:attrNameLst>
                                          <p:attrName>style.visibility</p:attrName>
                                        </p:attrNameLst>
                                      </p:cBhvr>
                                      <p:to>
                                        <p:strVal val="visible"/>
                                      </p:to>
                                    </p:set>
                                    <p:anim calcmode="discrete" valueType="clr">
                                      <p:cBhvr override="childStyle">
                                        <p:cTn id="18" dur="80"/>
                                        <p:tgtEl>
                                          <p:spTgt spid="18842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8421"/>
                                        </p:tgtEl>
                                        <p:attrNameLst>
                                          <p:attrName>fillcolor</p:attrName>
                                        </p:attrNameLst>
                                      </p:cBhvr>
                                      <p:tavLst>
                                        <p:tav tm="0">
                                          <p:val>
                                            <p:clrVal>
                                              <a:schemeClr val="accent2"/>
                                            </p:clrVal>
                                          </p:val>
                                        </p:tav>
                                        <p:tav tm="50000">
                                          <p:val>
                                            <p:clrVal>
                                              <a:schemeClr val="hlink"/>
                                            </p:clrVal>
                                          </p:val>
                                        </p:tav>
                                      </p:tavLst>
                                    </p:anim>
                                    <p:set>
                                      <p:cBhvr>
                                        <p:cTn id="20" dur="80"/>
                                        <p:tgtEl>
                                          <p:spTgt spid="1884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47C55A9-94C0-4103-9797-20CACC20C921}" type="slidenum">
              <a:rPr lang="en-GB"/>
              <a:pPr>
                <a:defRPr/>
              </a:pPr>
              <a:t>84</a:t>
            </a:fld>
            <a:endParaRPr lang="en-GB"/>
          </a:p>
        </p:txBody>
      </p:sp>
      <p:sp>
        <p:nvSpPr>
          <p:cNvPr id="220162" name="Rectangle 2"/>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sp>
        <p:nvSpPr>
          <p:cNvPr id="84996" name="Text Box 4"/>
          <p:cNvSpPr txBox="1">
            <a:spLocks noChangeArrowheads="1"/>
          </p:cNvSpPr>
          <p:nvPr/>
        </p:nvSpPr>
        <p:spPr bwMode="auto">
          <a:xfrm>
            <a:off x="4859338" y="1844675"/>
            <a:ext cx="4105275" cy="366713"/>
          </a:xfrm>
          <a:prstGeom prst="rect">
            <a:avLst/>
          </a:prstGeom>
          <a:noFill/>
          <a:ln w="9525">
            <a:noFill/>
            <a:miter lim="800000"/>
            <a:headEnd/>
            <a:tailEnd/>
          </a:ln>
        </p:spPr>
        <p:txBody>
          <a:bodyPr>
            <a:spAutoFit/>
          </a:bodyPr>
          <a:lstStyle/>
          <a:p>
            <a:pPr>
              <a:spcBef>
                <a:spcPct val="50000"/>
              </a:spcBef>
            </a:pPr>
            <a:endParaRPr lang="en-US"/>
          </a:p>
        </p:txBody>
      </p:sp>
      <p:sp>
        <p:nvSpPr>
          <p:cNvPr id="84997" name="Text Box 6"/>
          <p:cNvSpPr txBox="1">
            <a:spLocks noChangeArrowheads="1"/>
          </p:cNvSpPr>
          <p:nvPr/>
        </p:nvSpPr>
        <p:spPr bwMode="auto">
          <a:xfrm>
            <a:off x="4427538" y="1916113"/>
            <a:ext cx="4537075" cy="366712"/>
          </a:xfrm>
          <a:prstGeom prst="rect">
            <a:avLst/>
          </a:prstGeom>
          <a:noFill/>
          <a:ln w="9525">
            <a:noFill/>
            <a:miter lim="800000"/>
            <a:headEnd/>
            <a:tailEnd/>
          </a:ln>
        </p:spPr>
        <p:txBody>
          <a:bodyPr>
            <a:spAutoFit/>
          </a:bodyPr>
          <a:lstStyle/>
          <a:p>
            <a:pPr>
              <a:spcBef>
                <a:spcPct val="50000"/>
              </a:spcBef>
            </a:pPr>
            <a:endParaRPr lang="en-US"/>
          </a:p>
        </p:txBody>
      </p:sp>
      <p:sp>
        <p:nvSpPr>
          <p:cNvPr id="220167" name="Text Box 7"/>
          <p:cNvSpPr txBox="1">
            <a:spLocks noChangeArrowheads="1"/>
          </p:cNvSpPr>
          <p:nvPr/>
        </p:nvSpPr>
        <p:spPr bwMode="auto">
          <a:xfrm>
            <a:off x="4000500" y="1557338"/>
            <a:ext cx="51435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stir caused by the media on the ritual murder trial in Damascus as being an anti-Semitic attack,</a:t>
            </a:r>
            <a:r>
              <a:rPr lang="en-GB" sz="2800" b="1" dirty="0">
                <a:solidFill>
                  <a:srgbClr val="FF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caused prominent Jews to lobby their respective governments.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Head Jew, of the Central In Paris Consistory of the French Israelites Isaac </a:t>
            </a:r>
            <a:r>
              <a:rPr lang="en-GB" sz="2800" b="1" dirty="0" err="1">
                <a:solidFill>
                  <a:srgbClr val="00FF00"/>
                </a:solidFill>
                <a:effectLst>
                  <a:outerShdw blurRad="38100" dist="38100" dir="2700000" algn="tl">
                    <a:srgbClr val="000000"/>
                  </a:outerShdw>
                </a:effectLst>
              </a:rPr>
              <a:t>Adolphe</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Crémieux</a:t>
            </a:r>
            <a:r>
              <a:rPr lang="en-GB" sz="2800" b="1" dirty="0">
                <a:solidFill>
                  <a:srgbClr val="00FF00"/>
                </a:solidFill>
                <a:effectLst>
                  <a:outerShdw blurRad="38100" dist="38100" dir="2700000" algn="tl">
                    <a:srgbClr val="000000"/>
                  </a:outerShdw>
                </a:effectLst>
              </a:rPr>
              <a:t> – </a:t>
            </a:r>
          </a:p>
        </p:txBody>
      </p:sp>
      <p:pic>
        <p:nvPicPr>
          <p:cNvPr id="220168" name="Picture 8"/>
          <p:cNvPicPr>
            <a:picLocks noGrp="1" noChangeAspect="1" noChangeArrowheads="1"/>
          </p:cNvPicPr>
          <p:nvPr>
            <p:ph idx="1"/>
          </p:nvPr>
        </p:nvPicPr>
        <p:blipFill>
          <a:blip r:embed="rId2" cstate="print"/>
          <a:srcRect/>
          <a:stretch>
            <a:fillRect/>
          </a:stretch>
        </p:blipFill>
        <p:spPr>
          <a:xfrm>
            <a:off x="611188" y="1628775"/>
            <a:ext cx="2941637" cy="3816350"/>
          </a:xfrm>
          <a:noFill/>
        </p:spPr>
      </p:pic>
      <p:sp>
        <p:nvSpPr>
          <p:cNvPr id="220170" name="Text Box 10"/>
          <p:cNvSpPr txBox="1">
            <a:spLocks noChangeArrowheads="1"/>
          </p:cNvSpPr>
          <p:nvPr/>
        </p:nvSpPr>
        <p:spPr bwMode="auto">
          <a:xfrm>
            <a:off x="0" y="5445125"/>
            <a:ext cx="4105275" cy="1200150"/>
          </a:xfrm>
          <a:prstGeom prst="rect">
            <a:avLst/>
          </a:prstGeom>
          <a:noFill/>
          <a:ln w="9525">
            <a:noFill/>
            <a:miter lim="800000"/>
            <a:headEnd/>
            <a:tailEnd/>
          </a:ln>
          <a:effectLst/>
        </p:spPr>
        <p:txBody>
          <a:bodyPr>
            <a:spAutoFit/>
          </a:bodyPr>
          <a:lstStyle/>
          <a:p>
            <a:pPr algn="ctr">
              <a:spcBef>
                <a:spcPct val="50000"/>
              </a:spcBef>
              <a:defRPr/>
            </a:pPr>
            <a:r>
              <a:rPr lang="en-GB" sz="3600" b="1" dirty="0" err="1">
                <a:solidFill>
                  <a:srgbClr val="FFFF00"/>
                </a:solidFill>
                <a:effectLst>
                  <a:outerShdw blurRad="38100" dist="38100" dir="2700000" algn="tl">
                    <a:srgbClr val="000000"/>
                  </a:outerShdw>
                </a:effectLst>
              </a:rPr>
              <a:t>Adolf</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Crémieux</a:t>
            </a:r>
            <a:r>
              <a:rPr lang="en-GB" sz="3600" b="1" dirty="0">
                <a:solidFill>
                  <a:srgbClr val="FFFF00"/>
                </a:solidFill>
                <a:effectLst>
                  <a:outerShdw blurRad="38100" dist="38100" dir="2700000" algn="tl">
                    <a:srgbClr val="000000"/>
                  </a:outerShdw>
                </a:effectLst>
              </a:rPr>
              <a:t> (</a:t>
            </a:r>
            <a:r>
              <a:rPr lang="en-GB" sz="3600" b="1" i="1" dirty="0" err="1">
                <a:solidFill>
                  <a:srgbClr val="FFFF00"/>
                </a:solidFill>
                <a:effectLst>
                  <a:outerShdw blurRad="38100" dist="38100" dir="2700000" algn="tl">
                    <a:srgbClr val="000000"/>
                  </a:outerShdw>
                </a:effectLst>
              </a:rPr>
              <a:t>geb</a:t>
            </a:r>
            <a:r>
              <a:rPr lang="en-GB" sz="3600" b="1" i="1" dirty="0">
                <a:solidFill>
                  <a:srgbClr val="FFFF00"/>
                </a:solidFill>
                <a:effectLst>
                  <a:outerShdw blurRad="38100" dist="38100" dir="2700000" algn="tl">
                    <a:srgbClr val="000000"/>
                  </a:outerShdw>
                </a:effectLst>
              </a:rPr>
              <a:t>.</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Smeerkopp</a:t>
            </a:r>
            <a:r>
              <a:rPr lang="en-GB" sz="3600" b="1" dirty="0">
                <a:solidFill>
                  <a:srgbClr val="FFFF00"/>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0168"/>
                                        </p:tgtEl>
                                        <p:attrNameLst>
                                          <p:attrName>style.visibility</p:attrName>
                                        </p:attrNameLst>
                                      </p:cBhvr>
                                      <p:to>
                                        <p:strVal val="visible"/>
                                      </p:to>
                                    </p:set>
                                    <p:animEffect transition="in" filter="circle(in)">
                                      <p:cBhvr>
                                        <p:cTn id="7" dur="2000"/>
                                        <p:tgtEl>
                                          <p:spTgt spid="2201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0170"/>
                                        </p:tgtEl>
                                        <p:attrNameLst>
                                          <p:attrName>style.visibility</p:attrName>
                                        </p:attrNameLst>
                                      </p:cBhvr>
                                      <p:to>
                                        <p:strVal val="visible"/>
                                      </p:to>
                                    </p:set>
                                    <p:anim calcmode="lin" valueType="num">
                                      <p:cBhvr additive="base">
                                        <p:cTn id="12" dur="500" fill="hold"/>
                                        <p:tgtEl>
                                          <p:spTgt spid="220170"/>
                                        </p:tgtEl>
                                        <p:attrNameLst>
                                          <p:attrName>ppt_x</p:attrName>
                                        </p:attrNameLst>
                                      </p:cBhvr>
                                      <p:tavLst>
                                        <p:tav tm="0">
                                          <p:val>
                                            <p:strVal val="#ppt_x"/>
                                          </p:val>
                                        </p:tav>
                                        <p:tav tm="100000">
                                          <p:val>
                                            <p:strVal val="#ppt_x"/>
                                          </p:val>
                                        </p:tav>
                                      </p:tavLst>
                                    </p:anim>
                                    <p:anim calcmode="lin" valueType="num">
                                      <p:cBhvr additive="base">
                                        <p:cTn id="13" dur="500" fill="hold"/>
                                        <p:tgtEl>
                                          <p:spTgt spid="2201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0167"/>
                                        </p:tgtEl>
                                        <p:attrNameLst>
                                          <p:attrName>style.visibility</p:attrName>
                                        </p:attrNameLst>
                                      </p:cBhvr>
                                      <p:to>
                                        <p:strVal val="visible"/>
                                      </p:to>
                                    </p:set>
                                    <p:anim calcmode="discrete" valueType="clr">
                                      <p:cBhvr override="childStyle">
                                        <p:cTn id="18" dur="80"/>
                                        <p:tgtEl>
                                          <p:spTgt spid="22016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0167"/>
                                        </p:tgtEl>
                                        <p:attrNameLst>
                                          <p:attrName>fillcolor</p:attrName>
                                        </p:attrNameLst>
                                      </p:cBhvr>
                                      <p:tavLst>
                                        <p:tav tm="0">
                                          <p:val>
                                            <p:clrVal>
                                              <a:schemeClr val="accent2"/>
                                            </p:clrVal>
                                          </p:val>
                                        </p:tav>
                                        <p:tav tm="50000">
                                          <p:val>
                                            <p:clrVal>
                                              <a:schemeClr val="hlink"/>
                                            </p:clrVal>
                                          </p:val>
                                        </p:tav>
                                      </p:tavLst>
                                    </p:anim>
                                    <p:set>
                                      <p:cBhvr>
                                        <p:cTn id="20" dur="80"/>
                                        <p:tgtEl>
                                          <p:spTgt spid="2201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7" grpId="0"/>
      <p:bldP spid="22017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7DA08BF7-C333-49FC-8A22-3E6A4F4BE9DB}" type="slidenum">
              <a:rPr lang="en-GB" smtClean="0"/>
              <a:pPr>
                <a:defRPr/>
              </a:pPr>
              <a:t>85</a:t>
            </a:fld>
            <a:endParaRPr lang="en-GB"/>
          </a:p>
        </p:txBody>
      </p:sp>
      <p:sp>
        <p:nvSpPr>
          <p:cNvPr id="6" name="TextBox 5"/>
          <p:cNvSpPr txBox="1"/>
          <p:nvPr/>
        </p:nvSpPr>
        <p:spPr>
          <a:xfrm>
            <a:off x="4500563" y="1928813"/>
            <a:ext cx="4357687"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don’t be fooled by the fine-sounding name -- he, too, once had a different name;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his origin was in an old Amsterdam Jewish family of swindlers named </a:t>
            </a:r>
            <a:r>
              <a:rPr lang="en-GB" sz="2800" b="1" dirty="0" err="1">
                <a:solidFill>
                  <a:srgbClr val="FFC000"/>
                </a:solidFill>
                <a:effectLst>
                  <a:outerShdw blurRad="38100" dist="38100" dir="2700000" algn="tl">
                    <a:srgbClr val="000000"/>
                  </a:outerShdw>
                </a:effectLst>
              </a:rPr>
              <a:t>Smeerkopp</a:t>
            </a:r>
            <a:r>
              <a:rPr lang="en-GB" sz="2800" b="1" dirty="0">
                <a:solidFill>
                  <a:srgbClr val="FFC000"/>
                </a:solidFill>
                <a:effectLst>
                  <a:outerShdw blurRad="38100" dist="38100" dir="2700000" algn="tl">
                    <a:srgbClr val="000000"/>
                  </a:outerShdw>
                </a:effectLst>
              </a:rPr>
              <a:t>, lobbied the French Government.</a:t>
            </a:r>
            <a:endParaRPr lang="en-GB" dirty="0"/>
          </a:p>
        </p:txBody>
      </p:sp>
      <p:pic>
        <p:nvPicPr>
          <p:cNvPr id="189442" name="Picture 2" descr="http://www.earli2009.org/media/JURE%20LC/Amsterdam_mirakel.jpg"/>
          <p:cNvPicPr>
            <a:picLocks noChangeAspect="1" noChangeArrowheads="1"/>
          </p:cNvPicPr>
          <p:nvPr/>
        </p:nvPicPr>
        <p:blipFill>
          <a:blip r:embed="rId2" cstate="print">
            <a:duotone>
              <a:prstClr val="black"/>
              <a:schemeClr val="accent5">
                <a:tint val="45000"/>
                <a:satMod val="400000"/>
              </a:schemeClr>
            </a:duotone>
          </a:blip>
          <a:srcRect l="4218" t="1818" r="2994" b="3636"/>
          <a:stretch>
            <a:fillRect/>
          </a:stretch>
        </p:blipFill>
        <p:spPr bwMode="auto">
          <a:xfrm>
            <a:off x="714348" y="1857364"/>
            <a:ext cx="3143272" cy="3714776"/>
          </a:xfrm>
          <a:prstGeom prst="rect">
            <a:avLst/>
          </a:prstGeom>
          <a:noFill/>
        </p:spPr>
      </p:pic>
      <p:sp>
        <p:nvSpPr>
          <p:cNvPr id="8" name="TextBox 7"/>
          <p:cNvSpPr txBox="1"/>
          <p:nvPr/>
        </p:nvSpPr>
        <p:spPr>
          <a:xfrm>
            <a:off x="500063" y="5715000"/>
            <a:ext cx="3571875"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Old Amsterdam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9442"/>
                                        </p:tgtEl>
                                        <p:attrNameLst>
                                          <p:attrName>style.visibility</p:attrName>
                                        </p:attrNameLst>
                                      </p:cBhvr>
                                      <p:to>
                                        <p:strVal val="visible"/>
                                      </p:to>
                                    </p:set>
                                    <p:animEffect transition="in" filter="circle(in)">
                                      <p:cBhvr>
                                        <p:cTn id="7" dur="2000"/>
                                        <p:tgtEl>
                                          <p:spTgt spid="1894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C01BD82-0E60-4873-9E5C-4D5005E7D95A}" type="slidenum">
              <a:rPr lang="en-GB"/>
              <a:pPr>
                <a:defRPr/>
              </a:pPr>
              <a:t>86</a:t>
            </a:fld>
            <a:endParaRPr lang="en-GB"/>
          </a:p>
        </p:txBody>
      </p:sp>
      <p:sp>
        <p:nvSpPr>
          <p:cNvPr id="218114" name="Rectangle 2"/>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218115" name="Text Box 3"/>
          <p:cNvSpPr txBox="1">
            <a:spLocks noChangeArrowheads="1"/>
          </p:cNvSpPr>
          <p:nvPr/>
        </p:nvSpPr>
        <p:spPr bwMode="auto">
          <a:xfrm>
            <a:off x="3429000" y="1412875"/>
            <a:ext cx="5715000"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While </a:t>
            </a:r>
            <a:r>
              <a:rPr lang="en-GB" sz="2800" b="1" dirty="0" err="1">
                <a:solidFill>
                  <a:srgbClr val="00FFFF"/>
                </a:solidFill>
                <a:effectLst>
                  <a:outerShdw blurRad="38100" dist="38100" dir="2700000" algn="tl">
                    <a:srgbClr val="000000"/>
                  </a:outerShdw>
                </a:effectLst>
              </a:rPr>
              <a:t>Adolphe</a:t>
            </a:r>
            <a:r>
              <a:rPr lang="en-GB" sz="2800" b="1" dirty="0">
                <a:solidFill>
                  <a:srgbClr val="00FFFF"/>
                </a:solidFill>
                <a:effectLst>
                  <a:outerShdw blurRad="38100" dist="38100" dir="2700000" algn="tl">
                    <a:srgbClr val="000000"/>
                  </a:outerShdw>
                </a:effectLst>
              </a:rPr>
              <a:t> </a:t>
            </a:r>
            <a:r>
              <a:rPr lang="en-GB" sz="2800" b="1" dirty="0" err="1">
                <a:solidFill>
                  <a:srgbClr val="00FFFF"/>
                </a:solidFill>
                <a:effectLst>
                  <a:outerShdw blurRad="38100" dist="38100" dir="2700000" algn="tl">
                    <a:srgbClr val="000000"/>
                  </a:outerShdw>
                </a:effectLst>
              </a:rPr>
              <a:t>Crémieux</a:t>
            </a:r>
            <a:r>
              <a:rPr lang="en-GB" sz="2800" dirty="0">
                <a:solidFill>
                  <a:srgbClr val="00FFFF"/>
                </a:solidFill>
              </a:rPr>
              <a:t> </a:t>
            </a:r>
            <a:r>
              <a:rPr lang="en-GB" sz="2800" b="1" dirty="0">
                <a:solidFill>
                  <a:srgbClr val="00FFFF"/>
                </a:solidFill>
                <a:effectLst>
                  <a:outerShdw blurRad="38100" dist="38100" dir="2700000" algn="tl">
                    <a:srgbClr val="000000"/>
                  </a:outerShdw>
                </a:effectLst>
              </a:rPr>
              <a:t>was applying pressure in Paris, </a:t>
            </a:r>
            <a:r>
              <a:rPr lang="en-GB" sz="2800" b="1" dirty="0">
                <a:solidFill>
                  <a:srgbClr val="FFC000"/>
                </a:solidFill>
                <a:effectLst>
                  <a:outerShdw blurRad="38100" dist="38100" dir="2700000" algn="tl">
                    <a:srgbClr val="000000"/>
                  </a:outerShdw>
                </a:effectLst>
              </a:rPr>
              <a:t>the Italian-English Jew "residing" in London, son-in-law of Nathan Meyer Rothschild,</a:t>
            </a:r>
            <a:r>
              <a:rPr lang="en-GB" sz="2800" b="1" dirty="0">
                <a:solidFill>
                  <a:srgbClr val="00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"Sir" Moses </a:t>
            </a:r>
            <a:r>
              <a:rPr lang="en-GB" sz="2800" b="1" dirty="0" err="1">
                <a:solidFill>
                  <a:srgbClr val="FF00FF"/>
                </a:solidFill>
                <a:effectLst>
                  <a:outerShdw blurRad="38100" dist="38100" dir="2700000" algn="tl">
                    <a:srgbClr val="000000"/>
                  </a:outerShdw>
                </a:effectLst>
              </a:rPr>
              <a:t>Montefiore</a:t>
            </a:r>
            <a:r>
              <a:rPr lang="en-GB" sz="2800" b="1" dirty="0">
                <a:solidFill>
                  <a:srgbClr val="FF00FF"/>
                </a:solidFill>
                <a:effectLst>
                  <a:outerShdw blurRad="38100" dist="38100" dir="2700000" algn="tl">
                    <a:srgbClr val="000000"/>
                  </a:outerShdw>
                </a:effectLst>
              </a:rPr>
              <a:t>, would apply pressure in London. </a:t>
            </a:r>
            <a:r>
              <a:rPr lang="en-GB" sz="2800" b="1" dirty="0">
                <a:solidFill>
                  <a:srgbClr val="F70118"/>
                </a:solidFill>
                <a:effectLst>
                  <a:outerShdw blurRad="38100" dist="38100" dir="2700000" algn="tl">
                    <a:srgbClr val="000000"/>
                  </a:outerShdw>
                </a:effectLst>
              </a:rPr>
              <a:t>From 1835 until 1874 he was President of the "Board of Deputies of the British Jews“ in 77,</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Russell St. This is another connection to the London bombings in 2007</a:t>
            </a:r>
          </a:p>
        </p:txBody>
      </p:sp>
      <p:pic>
        <p:nvPicPr>
          <p:cNvPr id="218118" name="Picture 6"/>
          <p:cNvPicPr>
            <a:picLocks noGrp="1" noChangeAspect="1" noChangeArrowheads="1"/>
          </p:cNvPicPr>
          <p:nvPr>
            <p:ph idx="1"/>
          </p:nvPr>
        </p:nvPicPr>
        <p:blipFill>
          <a:blip r:embed="rId2" cstate="print"/>
          <a:srcRect/>
          <a:stretch>
            <a:fillRect/>
          </a:stretch>
        </p:blipFill>
        <p:spPr>
          <a:xfrm>
            <a:off x="357188" y="2357438"/>
            <a:ext cx="2881312" cy="2170112"/>
          </a:xfrm>
          <a:noFill/>
        </p:spPr>
      </p:pic>
      <p:sp>
        <p:nvSpPr>
          <p:cNvPr id="218120" name="Text Box 8"/>
          <p:cNvSpPr txBox="1">
            <a:spLocks noChangeArrowheads="1"/>
          </p:cNvSpPr>
          <p:nvPr/>
        </p:nvSpPr>
        <p:spPr bwMode="auto">
          <a:xfrm>
            <a:off x="357188" y="4786313"/>
            <a:ext cx="2881312" cy="119062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"Sir" Moses </a:t>
            </a:r>
            <a:r>
              <a:rPr lang="en-GB" sz="3600" b="1" dirty="0" err="1">
                <a:solidFill>
                  <a:srgbClr val="FFFF00"/>
                </a:solidFill>
                <a:effectLst>
                  <a:outerShdw blurRad="38100" dist="38100" dir="2700000" algn="tl">
                    <a:srgbClr val="000000"/>
                  </a:outerShdw>
                </a:effectLst>
              </a:rPr>
              <a:t>Montefiore</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8118"/>
                                        </p:tgtEl>
                                        <p:attrNameLst>
                                          <p:attrName>style.visibility</p:attrName>
                                        </p:attrNameLst>
                                      </p:cBhvr>
                                      <p:to>
                                        <p:strVal val="visible"/>
                                      </p:to>
                                    </p:set>
                                    <p:animEffect transition="in" filter="circle(in)">
                                      <p:cBhvr>
                                        <p:cTn id="7" dur="2000"/>
                                        <p:tgtEl>
                                          <p:spTgt spid="2181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8120"/>
                                        </p:tgtEl>
                                        <p:attrNameLst>
                                          <p:attrName>style.visibility</p:attrName>
                                        </p:attrNameLst>
                                      </p:cBhvr>
                                      <p:to>
                                        <p:strVal val="visible"/>
                                      </p:to>
                                    </p:set>
                                    <p:anim calcmode="lin" valueType="num">
                                      <p:cBhvr additive="base">
                                        <p:cTn id="12" dur="500" fill="hold"/>
                                        <p:tgtEl>
                                          <p:spTgt spid="218120"/>
                                        </p:tgtEl>
                                        <p:attrNameLst>
                                          <p:attrName>ppt_x</p:attrName>
                                        </p:attrNameLst>
                                      </p:cBhvr>
                                      <p:tavLst>
                                        <p:tav tm="0">
                                          <p:val>
                                            <p:strVal val="#ppt_x"/>
                                          </p:val>
                                        </p:tav>
                                        <p:tav tm="100000">
                                          <p:val>
                                            <p:strVal val="#ppt_x"/>
                                          </p:val>
                                        </p:tav>
                                      </p:tavLst>
                                    </p:anim>
                                    <p:anim calcmode="lin" valueType="num">
                                      <p:cBhvr additive="base">
                                        <p:cTn id="13" dur="500" fill="hold"/>
                                        <p:tgtEl>
                                          <p:spTgt spid="2181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18115"/>
                                        </p:tgtEl>
                                        <p:attrNameLst>
                                          <p:attrName>style.visibility</p:attrName>
                                        </p:attrNameLst>
                                      </p:cBhvr>
                                      <p:to>
                                        <p:strVal val="visible"/>
                                      </p:to>
                                    </p:set>
                                    <p:anim calcmode="discrete" valueType="clr">
                                      <p:cBhvr override="childStyle">
                                        <p:cTn id="18" dur="80"/>
                                        <p:tgtEl>
                                          <p:spTgt spid="21811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18115"/>
                                        </p:tgtEl>
                                        <p:attrNameLst>
                                          <p:attrName>fillcolor</p:attrName>
                                        </p:attrNameLst>
                                      </p:cBhvr>
                                      <p:tavLst>
                                        <p:tav tm="0">
                                          <p:val>
                                            <p:clrVal>
                                              <a:schemeClr val="accent2"/>
                                            </p:clrVal>
                                          </p:val>
                                        </p:tav>
                                        <p:tav tm="50000">
                                          <p:val>
                                            <p:clrVal>
                                              <a:schemeClr val="hlink"/>
                                            </p:clrVal>
                                          </p:val>
                                        </p:tav>
                                      </p:tavLst>
                                    </p:anim>
                                    <p:set>
                                      <p:cBhvr>
                                        <p:cTn id="20" dur="80"/>
                                        <p:tgtEl>
                                          <p:spTgt spid="2181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p:bldP spid="2181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261C449-C953-4FE7-9C05-A2143A3D526D}" type="slidenum">
              <a:rPr lang="en-GB"/>
              <a:pPr>
                <a:defRPr/>
              </a:pPr>
              <a:t>87</a:t>
            </a:fld>
            <a:endParaRPr lang="en-GB"/>
          </a:p>
        </p:txBody>
      </p:sp>
      <p:sp>
        <p:nvSpPr>
          <p:cNvPr id="223245" name="Rectangle 13"/>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pic>
        <p:nvPicPr>
          <p:cNvPr id="223244" name="Picture 12" descr="image003_0"/>
          <p:cNvPicPr>
            <a:picLocks noGrp="1" noChangeAspect="1" noChangeArrowheads="1"/>
          </p:cNvPicPr>
          <p:nvPr>
            <p:ph idx="1"/>
          </p:nvPr>
        </p:nvPicPr>
        <p:blipFill>
          <a:blip r:embed="rId2" cstate="print">
            <a:lum bright="-12000" contrast="36000"/>
          </a:blip>
          <a:srcRect l="4578" t="3848" r="4578" b="27295"/>
          <a:stretch>
            <a:fillRect/>
          </a:stretch>
        </p:blipFill>
        <p:spPr>
          <a:xfrm>
            <a:off x="285750" y="1785938"/>
            <a:ext cx="4032250" cy="3095625"/>
          </a:xfrm>
          <a:noFill/>
        </p:spPr>
      </p:pic>
      <p:sp>
        <p:nvSpPr>
          <p:cNvPr id="223247" name="Text Box 15"/>
          <p:cNvSpPr txBox="1">
            <a:spLocks noChangeArrowheads="1"/>
          </p:cNvSpPr>
          <p:nvPr/>
        </p:nvSpPr>
        <p:spPr bwMode="auto">
          <a:xfrm>
            <a:off x="285750" y="5286375"/>
            <a:ext cx="4030663"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Old Damascus</a:t>
            </a:r>
          </a:p>
        </p:txBody>
      </p:sp>
      <p:sp>
        <p:nvSpPr>
          <p:cNvPr id="223248" name="Text Box 16"/>
          <p:cNvSpPr txBox="1">
            <a:spLocks noChangeArrowheads="1"/>
          </p:cNvSpPr>
          <p:nvPr/>
        </p:nvSpPr>
        <p:spPr bwMode="auto">
          <a:xfrm>
            <a:off x="4500563" y="1428750"/>
            <a:ext cx="4643437"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On the bidding of London,</a:t>
            </a:r>
            <a:r>
              <a:rPr lang="en-GB" sz="2800" b="1" dirty="0">
                <a:solidFill>
                  <a:srgbClr val="FF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Adolf</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Crémieux</a:t>
            </a:r>
            <a:r>
              <a:rPr lang="en-GB" sz="2800" b="1" dirty="0">
                <a:solidFill>
                  <a:srgbClr val="00FF00"/>
                </a:solidFill>
                <a:effectLst>
                  <a:outerShdw blurRad="38100" dist="38100" dir="2700000" algn="tl">
                    <a:srgbClr val="000000"/>
                  </a:outerShdw>
                </a:effectLst>
              </a:rPr>
              <a:t>, Moses </a:t>
            </a:r>
            <a:r>
              <a:rPr lang="en-GB" sz="2800" b="1" dirty="0" err="1">
                <a:solidFill>
                  <a:srgbClr val="00FF00"/>
                </a:solidFill>
                <a:effectLst>
                  <a:outerShdw blurRad="38100" dist="38100" dir="2700000" algn="tl">
                    <a:srgbClr val="000000"/>
                  </a:outerShdw>
                </a:effectLst>
              </a:rPr>
              <a:t>Montefiore</a:t>
            </a:r>
            <a:r>
              <a:rPr lang="en-GB" sz="2800" b="1" dirty="0">
                <a:solidFill>
                  <a:srgbClr val="00FF00"/>
                </a:solidFill>
                <a:effectLst>
                  <a:outerShdw blurRad="38100" dist="38100" dir="2700000" algn="tl">
                    <a:srgbClr val="000000"/>
                  </a:outerShdw>
                </a:effectLst>
              </a:rPr>
              <a:t> and others went as a delegation to persuade the Pasha to appeal the trial.</a:t>
            </a:r>
            <a:r>
              <a:rPr lang="en-GB" sz="2800" b="1" dirty="0">
                <a:solidFill>
                  <a:srgbClr val="FFFF00"/>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This caused such an outrage amongst Christians and Moslems,</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that the Viceroy of Egypt </a:t>
            </a:r>
            <a:r>
              <a:rPr lang="en-GB" sz="2800" b="1" dirty="0" err="1">
                <a:solidFill>
                  <a:srgbClr val="FF9900"/>
                </a:solidFill>
                <a:effectLst>
                  <a:outerShdw blurRad="38100" dist="38100" dir="2700000" algn="tl">
                    <a:srgbClr val="000000"/>
                  </a:outerShdw>
                </a:effectLst>
              </a:rPr>
              <a:t>Mehemed</a:t>
            </a:r>
            <a:r>
              <a:rPr lang="en-GB" sz="2800" b="1" dirty="0">
                <a:solidFill>
                  <a:srgbClr val="FF9900"/>
                </a:solidFill>
                <a:effectLst>
                  <a:outerShdw blurRad="38100" dist="38100" dir="2700000" algn="tl">
                    <a:srgbClr val="000000"/>
                  </a:outerShdw>
                </a:effectLst>
              </a:rPr>
              <a:t> Ali, dispatched 800 troops to Damascus to keep order.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3244"/>
                                        </p:tgtEl>
                                        <p:attrNameLst>
                                          <p:attrName>style.visibility</p:attrName>
                                        </p:attrNameLst>
                                      </p:cBhvr>
                                      <p:to>
                                        <p:strVal val="visible"/>
                                      </p:to>
                                    </p:set>
                                    <p:animEffect transition="in" filter="circle(in)">
                                      <p:cBhvr>
                                        <p:cTn id="7" dur="2000"/>
                                        <p:tgtEl>
                                          <p:spTgt spid="2232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3247"/>
                                        </p:tgtEl>
                                        <p:attrNameLst>
                                          <p:attrName>style.visibility</p:attrName>
                                        </p:attrNameLst>
                                      </p:cBhvr>
                                      <p:to>
                                        <p:strVal val="visible"/>
                                      </p:to>
                                    </p:set>
                                    <p:anim calcmode="lin" valueType="num">
                                      <p:cBhvr additive="base">
                                        <p:cTn id="12" dur="500" fill="hold"/>
                                        <p:tgtEl>
                                          <p:spTgt spid="223247"/>
                                        </p:tgtEl>
                                        <p:attrNameLst>
                                          <p:attrName>ppt_x</p:attrName>
                                        </p:attrNameLst>
                                      </p:cBhvr>
                                      <p:tavLst>
                                        <p:tav tm="0">
                                          <p:val>
                                            <p:strVal val="#ppt_x"/>
                                          </p:val>
                                        </p:tav>
                                        <p:tav tm="100000">
                                          <p:val>
                                            <p:strVal val="#ppt_x"/>
                                          </p:val>
                                        </p:tav>
                                      </p:tavLst>
                                    </p:anim>
                                    <p:anim calcmode="lin" valueType="num">
                                      <p:cBhvr additive="base">
                                        <p:cTn id="13" dur="500" fill="hold"/>
                                        <p:tgtEl>
                                          <p:spTgt spid="2232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3248"/>
                                        </p:tgtEl>
                                        <p:attrNameLst>
                                          <p:attrName>style.visibility</p:attrName>
                                        </p:attrNameLst>
                                      </p:cBhvr>
                                      <p:to>
                                        <p:strVal val="visible"/>
                                      </p:to>
                                    </p:set>
                                    <p:anim calcmode="discrete" valueType="clr">
                                      <p:cBhvr override="childStyle">
                                        <p:cTn id="18" dur="80"/>
                                        <p:tgtEl>
                                          <p:spTgt spid="22324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3248"/>
                                        </p:tgtEl>
                                        <p:attrNameLst>
                                          <p:attrName>fillcolor</p:attrName>
                                        </p:attrNameLst>
                                      </p:cBhvr>
                                      <p:tavLst>
                                        <p:tav tm="0">
                                          <p:val>
                                            <p:clrVal>
                                              <a:schemeClr val="accent2"/>
                                            </p:clrVal>
                                          </p:val>
                                        </p:tav>
                                        <p:tav tm="50000">
                                          <p:val>
                                            <p:clrVal>
                                              <a:schemeClr val="hlink"/>
                                            </p:clrVal>
                                          </p:val>
                                        </p:tav>
                                      </p:tavLst>
                                    </p:anim>
                                    <p:set>
                                      <p:cBhvr>
                                        <p:cTn id="20" dur="80"/>
                                        <p:tgtEl>
                                          <p:spTgt spid="2232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7" grpId="0"/>
      <p:bldP spid="22324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1A7CEBA8-741D-4C8A-8385-5FAAA5515B41}" type="slidenum">
              <a:rPr lang="en-GB" smtClean="0"/>
              <a:pPr>
                <a:defRPr/>
              </a:pPr>
              <a:t>88</a:t>
            </a:fld>
            <a:endParaRPr lang="en-GB"/>
          </a:p>
        </p:txBody>
      </p:sp>
      <p:sp>
        <p:nvSpPr>
          <p:cNvPr id="6" name="TextBox 5"/>
          <p:cNvSpPr txBox="1"/>
          <p:nvPr/>
        </p:nvSpPr>
        <p:spPr>
          <a:xfrm>
            <a:off x="5000625" y="2000250"/>
            <a:ext cx="3857625" cy="3046413"/>
          </a:xfrm>
          <a:prstGeom prst="rect">
            <a:avLst/>
          </a:prstGeom>
          <a:noFill/>
        </p:spPr>
        <p:txBody>
          <a:bodyPr>
            <a:spAutoFit/>
          </a:bodyPr>
          <a:lstStyle/>
          <a:p>
            <a:pPr>
              <a:defRPr/>
            </a:pPr>
            <a:r>
              <a:rPr lang="en-GB" sz="3200" b="1" dirty="0">
                <a:solidFill>
                  <a:srgbClr val="FF9900"/>
                </a:solidFill>
                <a:effectLst>
                  <a:outerShdw blurRad="38100" dist="38100" dir="2700000" algn="tl">
                    <a:srgbClr val="000000"/>
                  </a:outerShdw>
                </a:effectLst>
              </a:rPr>
              <a:t>… that the Viceroy of Egypt </a:t>
            </a:r>
            <a:r>
              <a:rPr lang="en-GB" sz="3200" b="1" dirty="0" err="1">
                <a:solidFill>
                  <a:srgbClr val="FF9900"/>
                </a:solidFill>
                <a:effectLst>
                  <a:outerShdw blurRad="38100" dist="38100" dir="2700000" algn="tl">
                    <a:srgbClr val="000000"/>
                  </a:outerShdw>
                </a:effectLst>
              </a:rPr>
              <a:t>Mehemed</a:t>
            </a:r>
            <a:r>
              <a:rPr lang="en-GB" sz="3200" b="1" dirty="0">
                <a:solidFill>
                  <a:srgbClr val="FF9900"/>
                </a:solidFill>
                <a:effectLst>
                  <a:outerShdw blurRad="38100" dist="38100" dir="2700000" algn="tl">
                    <a:srgbClr val="000000"/>
                  </a:outerShdw>
                </a:effectLst>
              </a:rPr>
              <a:t> Ali, dispatched 800 troops to Damascus to keep order.</a:t>
            </a:r>
            <a:endParaRPr lang="en-GB" sz="3200" dirty="0"/>
          </a:p>
        </p:txBody>
      </p:sp>
      <p:pic>
        <p:nvPicPr>
          <p:cNvPr id="190466" name="Picture 2" descr="http://www.memo.fr/Media/Mehemet_Ali.jpg"/>
          <p:cNvPicPr>
            <a:picLocks noChangeAspect="1" noChangeArrowheads="1"/>
          </p:cNvPicPr>
          <p:nvPr/>
        </p:nvPicPr>
        <p:blipFill>
          <a:blip r:embed="rId2" cstate="print"/>
          <a:srcRect/>
          <a:stretch>
            <a:fillRect/>
          </a:stretch>
        </p:blipFill>
        <p:spPr bwMode="auto">
          <a:xfrm>
            <a:off x="285750" y="1643063"/>
            <a:ext cx="4516438" cy="5000625"/>
          </a:xfrm>
          <a:prstGeom prst="rect">
            <a:avLst/>
          </a:prstGeom>
          <a:noFill/>
          <a:ln w="9525">
            <a:noFill/>
            <a:miter lim="800000"/>
            <a:headEnd/>
            <a:tailEnd/>
          </a:ln>
        </p:spPr>
      </p:pic>
      <p:sp>
        <p:nvSpPr>
          <p:cNvPr id="8" name="TextBox 7"/>
          <p:cNvSpPr txBox="1"/>
          <p:nvPr/>
        </p:nvSpPr>
        <p:spPr>
          <a:xfrm>
            <a:off x="4929188" y="5143500"/>
            <a:ext cx="4214812" cy="1200150"/>
          </a:xfrm>
          <a:prstGeom prst="rect">
            <a:avLst/>
          </a:prstGeom>
          <a:noFill/>
        </p:spPr>
        <p:txBody>
          <a:bodyPr>
            <a:spAutoFit/>
          </a:bodyPr>
          <a:lstStyle/>
          <a:p>
            <a:pPr>
              <a:defRPr/>
            </a:pPr>
            <a:r>
              <a:rPr lang="en-GB" sz="3600" b="1" dirty="0">
                <a:solidFill>
                  <a:srgbClr val="FF00FF"/>
                </a:solidFill>
                <a:effectLst>
                  <a:outerShdw blurRad="38100" dist="38100" dir="2700000" algn="tl">
                    <a:srgbClr val="000000">
                      <a:alpha val="43137"/>
                    </a:srgbClr>
                  </a:outerShdw>
                </a:effectLst>
              </a:rPr>
              <a:t>Left: </a:t>
            </a:r>
            <a:r>
              <a:rPr lang="en-GB" sz="3600" b="1" dirty="0">
                <a:solidFill>
                  <a:srgbClr val="FFFF00"/>
                </a:solidFill>
                <a:effectLst>
                  <a:outerShdw blurRad="38100" dist="38100" dir="2700000" algn="tl">
                    <a:srgbClr val="000000">
                      <a:alpha val="43137"/>
                    </a:srgbClr>
                  </a:outerShdw>
                </a:effectLst>
              </a:rPr>
              <a:t>Viceroy </a:t>
            </a:r>
            <a:r>
              <a:rPr lang="en-GB" sz="3600" b="1" dirty="0" err="1">
                <a:solidFill>
                  <a:srgbClr val="FFFF00"/>
                </a:solidFill>
                <a:effectLst>
                  <a:outerShdw blurRad="38100" dist="38100" dir="2700000" algn="tl">
                    <a:srgbClr val="000000">
                      <a:alpha val="43137"/>
                    </a:srgbClr>
                  </a:outerShdw>
                </a:effectLst>
              </a:rPr>
              <a:t>Mehemed</a:t>
            </a:r>
            <a:r>
              <a:rPr lang="en-GB" sz="3600" b="1" dirty="0">
                <a:solidFill>
                  <a:srgbClr val="FFFF00"/>
                </a:solidFill>
                <a:effectLst>
                  <a:outerShdw blurRad="38100" dist="38100" dir="2700000" algn="tl">
                    <a:srgbClr val="000000">
                      <a:alpha val="43137"/>
                    </a:srgbClr>
                  </a:outerShdw>
                </a:effectLst>
              </a:rPr>
              <a:t> 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circle(in)">
                                      <p:cBhvr>
                                        <p:cTn id="7" dur="2000"/>
                                        <p:tgtEl>
                                          <p:spTgt spid="1904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368B2A7-4CA2-4877-99DF-F404E3193F3C}" type="slidenum">
              <a:rPr lang="en-GB"/>
              <a:pPr>
                <a:defRPr/>
              </a:pPr>
              <a:t>89</a:t>
            </a:fld>
            <a:endParaRPr lang="en-GB"/>
          </a:p>
        </p:txBody>
      </p:sp>
      <p:sp>
        <p:nvSpPr>
          <p:cNvPr id="239625" name="Rectangle 9"/>
          <p:cNvSpPr>
            <a:spLocks noGrp="1" noChangeArrowheads="1"/>
          </p:cNvSpPr>
          <p:nvPr>
            <p:ph type="title"/>
          </p:nvPr>
        </p:nvSpPr>
        <p:spPr/>
        <p:txBody>
          <a:bodyPr/>
          <a:lstStyle/>
          <a:p>
            <a:pPr eaLnBrk="1" hangingPunct="1">
              <a:defRPr/>
            </a:pPr>
            <a:r>
              <a:rPr lang="en-GB" sz="4000" b="1" smtClean="0">
                <a:solidFill>
                  <a:srgbClr val="F70118"/>
                </a:solidFill>
              </a:rPr>
              <a:t>Gog’s Other Dark Reason For </a:t>
            </a:r>
            <a:r>
              <a:rPr lang="en-GB" sz="4000" b="1" smtClean="0">
                <a:solidFill>
                  <a:srgbClr val="FFFF00"/>
                </a:solidFill>
              </a:rPr>
              <a:t>Defeating The Ottoman Empire</a:t>
            </a:r>
          </a:p>
        </p:txBody>
      </p:sp>
      <p:sp>
        <p:nvSpPr>
          <p:cNvPr id="239622" name="Text Box 6"/>
          <p:cNvSpPr txBox="1">
            <a:spLocks noChangeArrowheads="1"/>
          </p:cNvSpPr>
          <p:nvPr/>
        </p:nvSpPr>
        <p:spPr bwMode="auto">
          <a:xfrm>
            <a:off x="2987675" y="1557338"/>
            <a:ext cx="615632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French Consul in Damascus, Count </a:t>
            </a:r>
            <a:r>
              <a:rPr lang="en-GB" sz="2800" b="1" dirty="0" err="1">
                <a:solidFill>
                  <a:schemeClr val="hlink"/>
                </a:solidFill>
                <a:effectLst>
                  <a:outerShdw blurRad="38100" dist="38100" dir="2700000" algn="tl">
                    <a:srgbClr val="000000"/>
                  </a:outerShdw>
                </a:effectLst>
              </a:rPr>
              <a:t>Ratti-Menton</a:t>
            </a:r>
            <a:r>
              <a:rPr lang="en-GB" sz="2800" b="1" dirty="0">
                <a:solidFill>
                  <a:schemeClr val="hlink"/>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who through his conduct caused the Turkish authorities to use coercion,</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might at last be dismissed". . .</a:t>
            </a:r>
            <a:r>
              <a:rPr lang="en-GB" sz="2800" b="1" dirty="0">
                <a:solidFill>
                  <a:srgbClr val="FF00FF"/>
                </a:solidFill>
                <a:effectLst>
                  <a:outerShdw blurRad="38100" dist="38100" dir="2700000" algn="tl">
                    <a:srgbClr val="000000"/>
                  </a:outerShdw>
                </a:effectLst>
              </a:rPr>
              <a:t>This was all the more urgent, since the </a:t>
            </a:r>
            <a:r>
              <a:rPr lang="en-GB" sz="2800" b="1" dirty="0">
                <a:solidFill>
                  <a:srgbClr val="00FF00"/>
                </a:solidFill>
                <a:effectLst>
                  <a:outerShdw blurRad="38100" dist="38100" dir="2700000" algn="tl">
                    <a:srgbClr val="000000"/>
                  </a:outerShdw>
                </a:effectLst>
              </a:rPr>
              <a:t>"unrest among the Gentile population very easily could get out of hand and turn into a regular persecution of the Jews in Palestine.”</a:t>
            </a:r>
            <a:endParaRPr lang="en-GB" sz="2800" dirty="0">
              <a:solidFill>
                <a:srgbClr val="FF00FF"/>
              </a:solidFill>
            </a:endParaRPr>
          </a:p>
        </p:txBody>
      </p:sp>
      <p:pic>
        <p:nvPicPr>
          <p:cNvPr id="239624" name="Picture 8" descr="JG&amp;EI_frontis_small"/>
          <p:cNvPicPr>
            <a:picLocks noGrp="1" noChangeAspect="1" noChangeArrowheads="1"/>
          </p:cNvPicPr>
          <p:nvPr>
            <p:ph idx="1"/>
          </p:nvPr>
        </p:nvPicPr>
        <p:blipFill>
          <a:blip r:embed="rId2" cstate="print"/>
          <a:srcRect/>
          <a:stretch>
            <a:fillRect/>
          </a:stretch>
        </p:blipFill>
        <p:spPr>
          <a:xfrm>
            <a:off x="468313" y="1773238"/>
            <a:ext cx="2413000" cy="36703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9624"/>
                                        </p:tgtEl>
                                        <p:attrNameLst>
                                          <p:attrName>style.visibility</p:attrName>
                                        </p:attrNameLst>
                                      </p:cBhvr>
                                      <p:to>
                                        <p:strVal val="visible"/>
                                      </p:to>
                                    </p:set>
                                    <p:animEffect transition="in" filter="circle(in)">
                                      <p:cBhvr>
                                        <p:cTn id="7" dur="2000"/>
                                        <p:tgtEl>
                                          <p:spTgt spid="23962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9622"/>
                                        </p:tgtEl>
                                        <p:attrNameLst>
                                          <p:attrName>style.visibility</p:attrName>
                                        </p:attrNameLst>
                                      </p:cBhvr>
                                      <p:to>
                                        <p:strVal val="visible"/>
                                      </p:to>
                                    </p:set>
                                    <p:anim calcmode="discrete" valueType="clr">
                                      <p:cBhvr override="childStyle">
                                        <p:cTn id="12" dur="80"/>
                                        <p:tgtEl>
                                          <p:spTgt spid="23962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9622"/>
                                        </p:tgtEl>
                                        <p:attrNameLst>
                                          <p:attrName>fillcolor</p:attrName>
                                        </p:attrNameLst>
                                      </p:cBhvr>
                                      <p:tavLst>
                                        <p:tav tm="0">
                                          <p:val>
                                            <p:clrVal>
                                              <a:schemeClr val="accent2"/>
                                            </p:clrVal>
                                          </p:val>
                                        </p:tav>
                                        <p:tav tm="50000">
                                          <p:val>
                                            <p:clrVal>
                                              <a:schemeClr val="hlink"/>
                                            </p:clrVal>
                                          </p:val>
                                        </p:tav>
                                      </p:tavLst>
                                    </p:anim>
                                    <p:set>
                                      <p:cBhvr>
                                        <p:cTn id="14" dur="80"/>
                                        <p:tgtEl>
                                          <p:spTgt spid="2396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04C3AC5-5F1B-44F0-90F8-640814EBABA7}" type="slidenum">
              <a:rPr lang="en-GB"/>
              <a:pPr>
                <a:defRPr/>
              </a:pPr>
              <a:t>9</a:t>
            </a:fld>
            <a:endParaRPr lang="en-GB"/>
          </a:p>
        </p:txBody>
      </p:sp>
      <p:pic>
        <p:nvPicPr>
          <p:cNvPr id="2054" name="Picture 6" descr="Standards"/>
          <p:cNvPicPr>
            <a:picLocks noGrp="1" noChangeAspect="1" noChangeArrowheads="1"/>
          </p:cNvPicPr>
          <p:nvPr>
            <p:ph idx="1"/>
          </p:nvPr>
        </p:nvPicPr>
        <p:blipFill>
          <a:blip r:embed="rId3" cstate="print"/>
          <a:srcRect/>
          <a:stretch>
            <a:fillRect/>
          </a:stretch>
        </p:blipFill>
        <p:spPr>
          <a:xfrm>
            <a:off x="0" y="12700"/>
            <a:ext cx="9144000" cy="6845300"/>
          </a:xfrm>
          <a:noFill/>
        </p:spPr>
      </p:pic>
      <p:sp>
        <p:nvSpPr>
          <p:cNvPr id="2055" name="Rectangle 7"/>
          <p:cNvSpPr>
            <a:spLocks noGrp="1" noChangeArrowheads="1"/>
          </p:cNvSpPr>
          <p:nvPr>
            <p:ph type="title"/>
          </p:nvPr>
        </p:nvSpPr>
        <p:spPr/>
        <p:txBody>
          <a:bodyPr/>
          <a:lstStyle/>
          <a:p>
            <a:pPr eaLnBrk="1" hangingPunct="1">
              <a:defRPr/>
            </a:pPr>
            <a:r>
              <a:rPr lang="en-GB" sz="4000" b="1" dirty="0" smtClean="0">
                <a:solidFill>
                  <a:srgbClr val="F70118"/>
                </a:solidFill>
              </a:rPr>
              <a:t>1917</a:t>
            </a:r>
            <a:r>
              <a:rPr lang="en-GB" sz="4000" b="1" dirty="0" smtClean="0"/>
              <a:t> </a:t>
            </a:r>
            <a:r>
              <a:rPr lang="en-GB" sz="4000" b="1" dirty="0" smtClean="0">
                <a:solidFill>
                  <a:srgbClr val="FFC000"/>
                </a:solidFill>
              </a:rPr>
              <a:t>– Scattering The Power Of The Holy People</a:t>
            </a:r>
          </a:p>
        </p:txBody>
      </p:sp>
      <p:sp>
        <p:nvSpPr>
          <p:cNvPr id="2053" name="Text Box 5"/>
          <p:cNvSpPr txBox="1">
            <a:spLocks noChangeArrowheads="1"/>
          </p:cNvSpPr>
          <p:nvPr/>
        </p:nvSpPr>
        <p:spPr bwMode="auto">
          <a:xfrm>
            <a:off x="0" y="3441700"/>
            <a:ext cx="9144000" cy="3416300"/>
          </a:xfrm>
          <a:prstGeom prst="rect">
            <a:avLst/>
          </a:prstGeom>
          <a:noFill/>
          <a:ln w="9525">
            <a:noFill/>
            <a:miter lim="800000"/>
            <a:headEnd/>
            <a:tailEnd/>
          </a:ln>
          <a:effectLst/>
        </p:spPr>
        <p:txBody>
          <a:bodyPr>
            <a:spAutoFit/>
          </a:bodyPr>
          <a:lstStyle/>
          <a:p>
            <a:pPr algn="ctr">
              <a:defRPr/>
            </a:pPr>
            <a:r>
              <a:rPr lang="en-GB" sz="3600" b="1" dirty="0">
                <a:solidFill>
                  <a:srgbClr val="FFC000"/>
                </a:solidFill>
                <a:effectLst>
                  <a:outerShdw blurRad="38100" dist="38100" dir="2700000" algn="tl">
                    <a:srgbClr val="000000"/>
                  </a:outerShdw>
                </a:effectLst>
              </a:rPr>
              <a:t>Romans 11:25-26</a:t>
            </a:r>
            <a:r>
              <a:rPr lang="en-GB" sz="3600" b="1" dirty="0">
                <a:solidFill>
                  <a:schemeClr val="folHlink"/>
                </a:solidFill>
                <a:effectLst>
                  <a:outerShdw blurRad="38100" dist="38100" dir="2700000" algn="tl">
                    <a:srgbClr val="000000"/>
                  </a:outerShdw>
                </a:effectLst>
              </a:rPr>
              <a:t>  </a:t>
            </a:r>
            <a:r>
              <a:rPr lang="en-GB" sz="3600" b="1" dirty="0">
                <a:solidFill>
                  <a:schemeClr val="bg2"/>
                </a:solidFill>
                <a:effectLst>
                  <a:outerShdw blurRad="38100" dist="38100" dir="2700000" algn="tl">
                    <a:srgbClr val="000000"/>
                  </a:outerShdw>
                </a:effectLst>
              </a:rPr>
              <a:t>For I do not desire, brethren, </a:t>
            </a:r>
            <a:r>
              <a:rPr lang="en-GB" sz="3600" b="1" dirty="0">
                <a:solidFill>
                  <a:srgbClr val="00FFCC"/>
                </a:solidFill>
                <a:effectLst>
                  <a:outerShdw blurRad="38100" dist="38100" dir="2700000" algn="tl">
                    <a:srgbClr val="000000"/>
                  </a:outerShdw>
                </a:effectLst>
              </a:rPr>
              <a:t>that you should be ignorant of this mystery, </a:t>
            </a:r>
            <a:r>
              <a:rPr lang="en-GB" sz="3600" b="1" dirty="0">
                <a:solidFill>
                  <a:schemeClr val="bg2"/>
                </a:solidFill>
                <a:effectLst>
                  <a:outerShdw blurRad="38100" dist="38100" dir="2700000" algn="tl">
                    <a:srgbClr val="000000"/>
                  </a:outerShdw>
                </a:effectLst>
              </a:rPr>
              <a:t>lest you should be wise in your own opinion, that blindness in part has happened to Israel until the fullness of the Gentiles has come 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in)">
                                      <p:cBhvr>
                                        <p:cTn id="7" dur="2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 calcmode="lin" valueType="num">
                                      <p:cBhvr additive="base">
                                        <p:cTn id="12" dur="500" fill="hold"/>
                                        <p:tgtEl>
                                          <p:spTgt spid="2055"/>
                                        </p:tgtEl>
                                        <p:attrNameLst>
                                          <p:attrName>ppt_x</p:attrName>
                                        </p:attrNameLst>
                                      </p:cBhvr>
                                      <p:tavLst>
                                        <p:tav tm="0">
                                          <p:val>
                                            <p:strVal val="#ppt_x"/>
                                          </p:val>
                                        </p:tav>
                                        <p:tav tm="100000">
                                          <p:val>
                                            <p:strVal val="#ppt_x"/>
                                          </p:val>
                                        </p:tav>
                                      </p:tavLst>
                                    </p:anim>
                                    <p:anim calcmode="lin" valueType="num">
                                      <p:cBhvr additive="base">
                                        <p:cTn id="13" dur="500" fill="hold"/>
                                        <p:tgtEl>
                                          <p:spTgt spid="205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iterate type="lt">
                                    <p:tmPct val="19000"/>
                                  </p:iterate>
                                  <p:childTnLst>
                                    <p:set>
                                      <p:cBhvr>
                                        <p:cTn id="17" dur="1" fill="hold">
                                          <p:stCondLst>
                                            <p:cond delay="0"/>
                                          </p:stCondLst>
                                        </p:cTn>
                                        <p:tgtEl>
                                          <p:spTgt spid="2053"/>
                                        </p:tgtEl>
                                        <p:attrNameLst>
                                          <p:attrName>style.visibility</p:attrName>
                                        </p:attrNameLst>
                                      </p:cBhvr>
                                      <p:to>
                                        <p:strVal val="visible"/>
                                      </p:to>
                                    </p:set>
                                    <p:anim calcmode="lin" valueType="num">
                                      <p:cBhvr additive="base">
                                        <p:cTn id="18" dur="500" fill="hold"/>
                                        <p:tgtEl>
                                          <p:spTgt spid="2053"/>
                                        </p:tgtEl>
                                        <p:attrNameLst>
                                          <p:attrName>ppt_x</p:attrName>
                                        </p:attrNameLst>
                                      </p:cBhvr>
                                      <p:tavLst>
                                        <p:tav tm="0">
                                          <p:val>
                                            <p:strVal val="#ppt_x"/>
                                          </p:val>
                                        </p:tav>
                                        <p:tav tm="100000">
                                          <p:val>
                                            <p:strVal val="#ppt_x"/>
                                          </p:val>
                                        </p:tav>
                                      </p:tavLst>
                                    </p:anim>
                                    <p:anim calcmode="lin" valueType="num">
                                      <p:cBhvr additive="base">
                                        <p:cTn id="19"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76397818-5071-42F3-A04E-E05CCEB6E353}" type="slidenum">
              <a:rPr lang="en-GB" smtClean="0"/>
              <a:pPr>
                <a:defRPr/>
              </a:pPr>
              <a:t>90</a:t>
            </a:fld>
            <a:endParaRPr lang="en-GB"/>
          </a:p>
        </p:txBody>
      </p:sp>
      <p:sp>
        <p:nvSpPr>
          <p:cNvPr id="6" name="TextBox 5"/>
          <p:cNvSpPr txBox="1"/>
          <p:nvPr/>
        </p:nvSpPr>
        <p:spPr>
          <a:xfrm>
            <a:off x="4500563" y="1785938"/>
            <a:ext cx="4143375" cy="4678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In fact, </a:t>
            </a:r>
            <a:r>
              <a:rPr lang="en-GB" sz="2800" b="1" dirty="0" err="1">
                <a:solidFill>
                  <a:srgbClr val="FF0000"/>
                </a:solidFill>
                <a:effectLst>
                  <a:outerShdw blurRad="38100" dist="38100" dir="2700000" algn="tl">
                    <a:srgbClr val="000000"/>
                  </a:outerShdw>
                </a:effectLst>
              </a:rPr>
              <a:t>Jakob</a:t>
            </a:r>
            <a:r>
              <a:rPr lang="en-GB" sz="2800" b="1" dirty="0">
                <a:solidFill>
                  <a:srgbClr val="FF0000"/>
                </a:solidFill>
                <a:effectLst>
                  <a:outerShdw blurRad="38100" dist="38100" dir="2700000" algn="tl">
                    <a:srgbClr val="000000"/>
                  </a:outerShdw>
                </a:effectLst>
              </a:rPr>
              <a:t> Rothschild, </a:t>
            </a:r>
            <a:r>
              <a:rPr lang="en-GB" sz="2800" b="1" dirty="0">
                <a:solidFill>
                  <a:srgbClr val="FFC000"/>
                </a:solidFill>
                <a:effectLst>
                  <a:outerShdw blurRad="38100" dist="38100" dir="2700000" algn="tl">
                    <a:srgbClr val="000000"/>
                  </a:outerShdw>
                </a:effectLst>
              </a:rPr>
              <a:t>the brother of Salomon Rothschild,</a:t>
            </a:r>
            <a:r>
              <a:rPr lang="en-GB" sz="2800" b="1" dirty="0">
                <a:solidFill>
                  <a:srgbClr val="FF00FF"/>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Paris, had attempted to push through the immediate dismissal of the inconvenient Consul with King Louis </a:t>
            </a:r>
            <a:r>
              <a:rPr lang="en-GB" sz="2800" b="1" dirty="0" err="1">
                <a:solidFill>
                  <a:srgbClr val="00FF00"/>
                </a:solidFill>
                <a:effectLst>
                  <a:outerShdw blurRad="38100" dist="38100" dir="2700000" algn="tl">
                    <a:srgbClr val="000000"/>
                  </a:outerShdw>
                </a:effectLst>
              </a:rPr>
              <a:t>Philipp</a:t>
            </a:r>
            <a:r>
              <a:rPr lang="en-GB" sz="2800" dirty="0">
                <a:solidFill>
                  <a:srgbClr val="00FF00"/>
                </a:solidFill>
              </a:rPr>
              <a:t>.</a:t>
            </a:r>
          </a:p>
          <a:p>
            <a:pPr>
              <a:defRPr/>
            </a:pPr>
            <a:endParaRPr lang="en-GB" dirty="0"/>
          </a:p>
        </p:txBody>
      </p:sp>
      <p:pic>
        <p:nvPicPr>
          <p:cNvPr id="90117" name="Picture 2" descr="http://www.sgovd.org/wiki/upload/thumb/0/0c/Rothschild.jpg/110px-Rothschild.jpg"/>
          <p:cNvPicPr>
            <a:picLocks noChangeAspect="1" noChangeArrowheads="1"/>
          </p:cNvPicPr>
          <p:nvPr/>
        </p:nvPicPr>
        <p:blipFill>
          <a:blip r:embed="rId2" cstate="print"/>
          <a:srcRect/>
          <a:stretch>
            <a:fillRect/>
          </a:stretch>
        </p:blipFill>
        <p:spPr bwMode="auto">
          <a:xfrm>
            <a:off x="500063" y="1928813"/>
            <a:ext cx="3429000" cy="3429000"/>
          </a:xfrm>
          <a:prstGeom prst="rect">
            <a:avLst/>
          </a:prstGeom>
          <a:noFill/>
          <a:ln w="9525">
            <a:noFill/>
            <a:miter lim="800000"/>
            <a:headEnd/>
            <a:tailEnd/>
          </a:ln>
        </p:spPr>
      </p:pic>
      <p:sp>
        <p:nvSpPr>
          <p:cNvPr id="7" name="TextBox 6"/>
          <p:cNvSpPr txBox="1"/>
          <p:nvPr/>
        </p:nvSpPr>
        <p:spPr>
          <a:xfrm>
            <a:off x="214313" y="5429250"/>
            <a:ext cx="3929062" cy="1200150"/>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rPr>
              <a:t>Jakob</a:t>
            </a:r>
            <a:r>
              <a:rPr lang="en-GB" sz="3600" b="1" dirty="0">
                <a:solidFill>
                  <a:srgbClr val="FFFF00"/>
                </a:solidFill>
                <a:effectLst>
                  <a:outerShdw blurRad="38100" dist="38100" dir="2700000" algn="tl">
                    <a:srgbClr val="000000"/>
                  </a:outerShdw>
                </a:effectLst>
              </a:rPr>
              <a:t> Rothschild</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circle(in)">
                                      <p:cBhvr>
                                        <p:cTn id="7" dur="20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BAB1FCD4-E4FB-4E2D-B870-B4FAF226A146}" type="slidenum">
              <a:rPr lang="en-GB"/>
              <a:pPr>
                <a:defRPr/>
              </a:pPr>
              <a:t>91</a:t>
            </a:fld>
            <a:endParaRPr lang="en-GB"/>
          </a:p>
        </p:txBody>
      </p:sp>
      <p:sp>
        <p:nvSpPr>
          <p:cNvPr id="242692" name="Rectangle 4"/>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sp>
        <p:nvSpPr>
          <p:cNvPr id="242693" name="Text Box 5"/>
          <p:cNvSpPr txBox="1">
            <a:spLocks noChangeArrowheads="1"/>
          </p:cNvSpPr>
          <p:nvPr/>
        </p:nvSpPr>
        <p:spPr bwMode="auto">
          <a:xfrm>
            <a:off x="3786188" y="1714500"/>
            <a:ext cx="5113337"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Further trouble - a 12 year old boy was ritually murdered in Rhodes and the Jewish area where the crime occurred was cordoned off by the Pasha.</a:t>
            </a:r>
            <a:r>
              <a:rPr lang="en-GB" sz="2800" b="1" dirty="0">
                <a:solidFill>
                  <a:srgbClr val="FF99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The most respected Jews of London, Rothschild at their head,” ….</a:t>
            </a:r>
            <a:endParaRPr lang="en-GB" sz="2800" b="1" dirty="0">
              <a:solidFill>
                <a:srgbClr val="FF9900"/>
              </a:solidFill>
              <a:effectLst>
                <a:outerShdw blurRad="38100" dist="38100" dir="2700000" algn="tl">
                  <a:srgbClr val="000000"/>
                </a:outerShdw>
              </a:effectLst>
            </a:endParaRPr>
          </a:p>
        </p:txBody>
      </p:sp>
      <p:pic>
        <p:nvPicPr>
          <p:cNvPr id="242695" name="Picture 7" descr="150px-EmperorSuleiman">
            <a:hlinkClick r:id="rId2"/>
          </p:cNvPr>
          <p:cNvPicPr>
            <a:picLocks noChangeAspect="1" noChangeArrowheads="1"/>
          </p:cNvPicPr>
          <p:nvPr/>
        </p:nvPicPr>
        <p:blipFill>
          <a:blip r:embed="rId3" cstate="print"/>
          <a:srcRect/>
          <a:stretch>
            <a:fillRect/>
          </a:stretch>
        </p:blipFill>
        <p:spPr bwMode="auto">
          <a:xfrm>
            <a:off x="539750" y="1557338"/>
            <a:ext cx="2533650" cy="3960812"/>
          </a:xfrm>
          <a:prstGeom prst="rect">
            <a:avLst/>
          </a:prstGeom>
          <a:noFill/>
          <a:ln w="9525">
            <a:noFill/>
            <a:miter lim="800000"/>
            <a:headEnd/>
            <a:tailEnd/>
          </a:ln>
        </p:spPr>
      </p:pic>
      <p:sp>
        <p:nvSpPr>
          <p:cNvPr id="242696" name="Text Box 8"/>
          <p:cNvSpPr txBox="1">
            <a:spLocks noChangeArrowheads="1"/>
          </p:cNvSpPr>
          <p:nvPr/>
        </p:nvSpPr>
        <p:spPr bwMode="auto">
          <a:xfrm>
            <a:off x="0" y="5445125"/>
            <a:ext cx="3563938"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Governor of Rhodes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2695"/>
                                        </p:tgtEl>
                                        <p:attrNameLst>
                                          <p:attrName>style.visibility</p:attrName>
                                        </p:attrNameLst>
                                      </p:cBhvr>
                                      <p:to>
                                        <p:strVal val="visible"/>
                                      </p:to>
                                    </p:set>
                                    <p:animEffect transition="in" filter="circle(in)">
                                      <p:cBhvr>
                                        <p:cTn id="7" dur="2000"/>
                                        <p:tgtEl>
                                          <p:spTgt spid="2426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2696"/>
                                        </p:tgtEl>
                                        <p:attrNameLst>
                                          <p:attrName>style.visibility</p:attrName>
                                        </p:attrNameLst>
                                      </p:cBhvr>
                                      <p:to>
                                        <p:strVal val="visible"/>
                                      </p:to>
                                    </p:set>
                                    <p:anim calcmode="lin" valueType="num">
                                      <p:cBhvr additive="base">
                                        <p:cTn id="12" dur="500" fill="hold"/>
                                        <p:tgtEl>
                                          <p:spTgt spid="242696"/>
                                        </p:tgtEl>
                                        <p:attrNameLst>
                                          <p:attrName>ppt_x</p:attrName>
                                        </p:attrNameLst>
                                      </p:cBhvr>
                                      <p:tavLst>
                                        <p:tav tm="0">
                                          <p:val>
                                            <p:strVal val="#ppt_x"/>
                                          </p:val>
                                        </p:tav>
                                        <p:tav tm="100000">
                                          <p:val>
                                            <p:strVal val="#ppt_x"/>
                                          </p:val>
                                        </p:tav>
                                      </p:tavLst>
                                    </p:anim>
                                    <p:anim calcmode="lin" valueType="num">
                                      <p:cBhvr additive="base">
                                        <p:cTn id="13" dur="500" fill="hold"/>
                                        <p:tgtEl>
                                          <p:spTgt spid="24269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2693"/>
                                        </p:tgtEl>
                                        <p:attrNameLst>
                                          <p:attrName>style.visibility</p:attrName>
                                        </p:attrNameLst>
                                      </p:cBhvr>
                                      <p:to>
                                        <p:strVal val="visible"/>
                                      </p:to>
                                    </p:set>
                                    <p:anim calcmode="discrete" valueType="clr">
                                      <p:cBhvr override="childStyle">
                                        <p:cTn id="18" dur="80"/>
                                        <p:tgtEl>
                                          <p:spTgt spid="24269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2693"/>
                                        </p:tgtEl>
                                        <p:attrNameLst>
                                          <p:attrName>fillcolor</p:attrName>
                                        </p:attrNameLst>
                                      </p:cBhvr>
                                      <p:tavLst>
                                        <p:tav tm="0">
                                          <p:val>
                                            <p:clrVal>
                                              <a:schemeClr val="accent2"/>
                                            </p:clrVal>
                                          </p:val>
                                        </p:tav>
                                        <p:tav tm="50000">
                                          <p:val>
                                            <p:clrVal>
                                              <a:schemeClr val="hlink"/>
                                            </p:clrVal>
                                          </p:val>
                                        </p:tav>
                                      </p:tavLst>
                                    </p:anim>
                                    <p:set>
                                      <p:cBhvr>
                                        <p:cTn id="20" dur="80"/>
                                        <p:tgtEl>
                                          <p:spTgt spid="2426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p:bldP spid="24269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3" name="Slide Number Placeholder 2"/>
          <p:cNvSpPr>
            <a:spLocks noGrp="1"/>
          </p:cNvSpPr>
          <p:nvPr>
            <p:ph type="sldNum" sz="quarter" idx="12"/>
          </p:nvPr>
        </p:nvSpPr>
        <p:spPr/>
        <p:txBody>
          <a:bodyPr/>
          <a:lstStyle/>
          <a:p>
            <a:pPr>
              <a:defRPr/>
            </a:pPr>
            <a:fld id="{FF9BE337-E94F-4B13-8EBC-96E4A4D9E6D9}" type="slidenum">
              <a:rPr lang="en-GB" smtClean="0"/>
              <a:pPr>
                <a:defRPr/>
              </a:pPr>
              <a:t>92</a:t>
            </a:fld>
            <a:endParaRPr lang="en-GB"/>
          </a:p>
        </p:txBody>
      </p:sp>
      <p:sp>
        <p:nvSpPr>
          <p:cNvPr id="4" name="TextBox 3"/>
          <p:cNvSpPr txBox="1"/>
          <p:nvPr/>
        </p:nvSpPr>
        <p:spPr>
          <a:xfrm>
            <a:off x="3929063" y="1785938"/>
            <a:ext cx="4786312" cy="39703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promptly presented to the English government a memorandum,</a:t>
            </a:r>
            <a:r>
              <a:rPr lang="en-GB" sz="2800" b="1" dirty="0">
                <a:solidFill>
                  <a:srgbClr val="FF9900"/>
                </a:solidFill>
                <a:effectLst>
                  <a:outerShdw blurRad="38100" dist="38100" dir="2700000" algn="tl">
                    <a:srgbClr val="000000"/>
                  </a:outerShdw>
                </a:effectLst>
              </a:rPr>
              <a:t> "in which he asked it for protection against the acts of violence and arbitrary whims" </a:t>
            </a:r>
            <a:r>
              <a:rPr lang="en-GB" sz="2800" b="1" dirty="0">
                <a:solidFill>
                  <a:srgbClr val="00FF00"/>
                </a:solidFill>
                <a:effectLst>
                  <a:outerShdw blurRad="38100" dist="38100" dir="2700000" algn="tl">
                    <a:srgbClr val="000000"/>
                  </a:outerShdw>
                </a:effectLst>
              </a:rPr>
              <a:t>to which the Jews in Rhodes had been exposed,</a:t>
            </a:r>
            <a:endParaRPr lang="en-GB" sz="2800" dirty="0">
              <a:solidFill>
                <a:srgbClr val="00FF00"/>
              </a:solidFill>
            </a:endParaRPr>
          </a:p>
        </p:txBody>
      </p:sp>
      <p:pic>
        <p:nvPicPr>
          <p:cNvPr id="181250" name="Picture 2" descr="http://www.rhodesguide.com/rhodes/images/map/rhodes_greece_map.gif"/>
          <p:cNvPicPr>
            <a:picLocks noChangeAspect="1" noChangeArrowheads="1"/>
          </p:cNvPicPr>
          <p:nvPr/>
        </p:nvPicPr>
        <p:blipFill>
          <a:blip r:embed="rId2" cstate="print"/>
          <a:srcRect/>
          <a:stretch>
            <a:fillRect/>
          </a:stretch>
        </p:blipFill>
        <p:spPr bwMode="auto">
          <a:xfrm>
            <a:off x="500063" y="1857375"/>
            <a:ext cx="3071812" cy="3686175"/>
          </a:xfrm>
          <a:prstGeom prst="rect">
            <a:avLst/>
          </a:prstGeom>
          <a:noFill/>
          <a:ln w="9525">
            <a:noFill/>
            <a:miter lim="800000"/>
            <a:headEnd/>
            <a:tailEnd/>
          </a:ln>
        </p:spPr>
      </p:pic>
      <p:sp>
        <p:nvSpPr>
          <p:cNvPr id="6" name="TextBox 5"/>
          <p:cNvSpPr txBox="1"/>
          <p:nvPr/>
        </p:nvSpPr>
        <p:spPr>
          <a:xfrm>
            <a:off x="1143000" y="6000750"/>
            <a:ext cx="1928813"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Rhodes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1250"/>
                                        </p:tgtEl>
                                        <p:attrNameLst>
                                          <p:attrName>style.visibility</p:attrName>
                                        </p:attrNameLst>
                                      </p:cBhvr>
                                      <p:to>
                                        <p:strVal val="visible"/>
                                      </p:to>
                                    </p:set>
                                    <p:animEffect transition="in" filter="circle(in)">
                                      <p:cBhvr>
                                        <p:cTn id="7" dur="2000"/>
                                        <p:tgtEl>
                                          <p:spTgt spid="181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B4A05F7-6F10-4781-82FA-CA6A123D1581}" type="slidenum">
              <a:rPr lang="en-GB"/>
              <a:pPr>
                <a:defRPr/>
              </a:pPr>
              <a:t>93</a:t>
            </a:fld>
            <a:endParaRPr lang="en-GB"/>
          </a:p>
        </p:txBody>
      </p:sp>
      <p:sp>
        <p:nvSpPr>
          <p:cNvPr id="244743" name="Rectangle 7"/>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pic>
        <p:nvPicPr>
          <p:cNvPr id="244742" name="Picture 6" descr="trade1_1a"/>
          <p:cNvPicPr>
            <a:picLocks noGrp="1" noChangeAspect="1" noChangeArrowheads="1"/>
          </p:cNvPicPr>
          <p:nvPr>
            <p:ph idx="1"/>
          </p:nvPr>
        </p:nvPicPr>
        <p:blipFill>
          <a:blip r:embed="rId2" cstate="print"/>
          <a:srcRect l="5608" t="3848" r="5553" b="8051"/>
          <a:stretch>
            <a:fillRect/>
          </a:stretch>
        </p:blipFill>
        <p:spPr>
          <a:xfrm>
            <a:off x="428625" y="1643063"/>
            <a:ext cx="2663825" cy="4071937"/>
          </a:xfrm>
          <a:noFill/>
        </p:spPr>
      </p:pic>
      <p:sp>
        <p:nvSpPr>
          <p:cNvPr id="244745" name="Text Box 9"/>
          <p:cNvSpPr txBox="1">
            <a:spLocks noChangeArrowheads="1"/>
          </p:cNvSpPr>
          <p:nvPr/>
        </p:nvSpPr>
        <p:spPr bwMode="auto">
          <a:xfrm>
            <a:off x="142875" y="5667375"/>
            <a:ext cx="352742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Lord </a:t>
            </a:r>
            <a:r>
              <a:rPr lang="en-GB" sz="3600" b="1" dirty="0" err="1">
                <a:solidFill>
                  <a:srgbClr val="FFFF00"/>
                </a:solidFill>
                <a:effectLst>
                  <a:outerShdw blurRad="38100" dist="38100" dir="2700000" algn="tl">
                    <a:srgbClr val="000000"/>
                  </a:outerShdw>
                </a:effectLst>
              </a:rPr>
              <a:t>Palmerston</a:t>
            </a:r>
            <a:endParaRPr lang="en-GB" sz="3600" b="1" dirty="0">
              <a:solidFill>
                <a:srgbClr val="FFFF00"/>
              </a:solidFill>
              <a:effectLst>
                <a:outerShdw blurRad="38100" dist="38100" dir="2700000" algn="tl">
                  <a:srgbClr val="000000"/>
                </a:outerShdw>
              </a:effectLst>
            </a:endParaRPr>
          </a:p>
        </p:txBody>
      </p:sp>
      <p:sp>
        <p:nvSpPr>
          <p:cNvPr id="244746" name="Text Box 10"/>
          <p:cNvSpPr txBox="1">
            <a:spLocks noChangeArrowheads="1"/>
          </p:cNvSpPr>
          <p:nvPr/>
        </p:nvSpPr>
        <p:spPr bwMode="auto">
          <a:xfrm>
            <a:off x="3419475" y="1643063"/>
            <a:ext cx="572452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The English envoy in Constantinople received the order delivered through Lord </a:t>
            </a:r>
            <a:r>
              <a:rPr lang="en-GB" sz="2800" b="1" dirty="0" err="1">
                <a:solidFill>
                  <a:schemeClr val="hlink"/>
                </a:solidFill>
                <a:effectLst>
                  <a:outerShdw blurRad="38100" dist="38100" dir="2700000" algn="tl">
                    <a:srgbClr val="000000"/>
                  </a:outerShdw>
                </a:effectLst>
              </a:rPr>
              <a:t>Palmerston</a:t>
            </a:r>
            <a:r>
              <a:rPr lang="en-GB" sz="2800" b="1" dirty="0">
                <a:solidFill>
                  <a:schemeClr val="hlink"/>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"to take care of the distressed Jews”.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Turkish judges, at the instigation of the English legation in Constantinople,</a:t>
            </a:r>
            <a:r>
              <a:rPr lang="en-GB" sz="2800" b="1" dirty="0">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the secret directive went out, to issue a "report of acquittal”</a:t>
            </a:r>
            <a:endParaRPr lang="en-GB" sz="2800" dirty="0">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4742"/>
                                        </p:tgtEl>
                                        <p:attrNameLst>
                                          <p:attrName>style.visibility</p:attrName>
                                        </p:attrNameLst>
                                      </p:cBhvr>
                                      <p:to>
                                        <p:strVal val="visible"/>
                                      </p:to>
                                    </p:set>
                                    <p:animEffect transition="in" filter="circle(in)">
                                      <p:cBhvr>
                                        <p:cTn id="7" dur="2000"/>
                                        <p:tgtEl>
                                          <p:spTgt spid="2447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4745"/>
                                        </p:tgtEl>
                                        <p:attrNameLst>
                                          <p:attrName>style.visibility</p:attrName>
                                        </p:attrNameLst>
                                      </p:cBhvr>
                                      <p:to>
                                        <p:strVal val="visible"/>
                                      </p:to>
                                    </p:set>
                                    <p:anim calcmode="lin" valueType="num">
                                      <p:cBhvr additive="base">
                                        <p:cTn id="12" dur="500" fill="hold"/>
                                        <p:tgtEl>
                                          <p:spTgt spid="244745"/>
                                        </p:tgtEl>
                                        <p:attrNameLst>
                                          <p:attrName>ppt_x</p:attrName>
                                        </p:attrNameLst>
                                      </p:cBhvr>
                                      <p:tavLst>
                                        <p:tav tm="0">
                                          <p:val>
                                            <p:strVal val="#ppt_x"/>
                                          </p:val>
                                        </p:tav>
                                        <p:tav tm="100000">
                                          <p:val>
                                            <p:strVal val="#ppt_x"/>
                                          </p:val>
                                        </p:tav>
                                      </p:tavLst>
                                    </p:anim>
                                    <p:anim calcmode="lin" valueType="num">
                                      <p:cBhvr additive="base">
                                        <p:cTn id="13" dur="500" fill="hold"/>
                                        <p:tgtEl>
                                          <p:spTgt spid="2447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4746"/>
                                        </p:tgtEl>
                                        <p:attrNameLst>
                                          <p:attrName>style.visibility</p:attrName>
                                        </p:attrNameLst>
                                      </p:cBhvr>
                                      <p:to>
                                        <p:strVal val="visible"/>
                                      </p:to>
                                    </p:set>
                                    <p:anim calcmode="discrete" valueType="clr">
                                      <p:cBhvr override="childStyle">
                                        <p:cTn id="18" dur="80"/>
                                        <p:tgtEl>
                                          <p:spTgt spid="24474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4746"/>
                                        </p:tgtEl>
                                        <p:attrNameLst>
                                          <p:attrName>fillcolor</p:attrName>
                                        </p:attrNameLst>
                                      </p:cBhvr>
                                      <p:tavLst>
                                        <p:tav tm="0">
                                          <p:val>
                                            <p:clrVal>
                                              <a:schemeClr val="accent2"/>
                                            </p:clrVal>
                                          </p:val>
                                        </p:tav>
                                        <p:tav tm="50000">
                                          <p:val>
                                            <p:clrVal>
                                              <a:schemeClr val="hlink"/>
                                            </p:clrVal>
                                          </p:val>
                                        </p:tav>
                                      </p:tavLst>
                                    </p:anim>
                                    <p:set>
                                      <p:cBhvr>
                                        <p:cTn id="20" dur="80"/>
                                        <p:tgtEl>
                                          <p:spTgt spid="2447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5" grpId="0"/>
      <p:bldP spid="24474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D7C1277C-1B66-4640-B1CE-6E1E0618BDA4}" type="slidenum">
              <a:rPr lang="en-GB" smtClean="0"/>
              <a:pPr>
                <a:defRPr/>
              </a:pPr>
              <a:t>94</a:t>
            </a:fld>
            <a:endParaRPr lang="en-GB"/>
          </a:p>
        </p:txBody>
      </p:sp>
      <p:sp>
        <p:nvSpPr>
          <p:cNvPr id="6" name="TextBox 5"/>
          <p:cNvSpPr txBox="1"/>
          <p:nvPr/>
        </p:nvSpPr>
        <p:spPr>
          <a:xfrm>
            <a:off x="4572000" y="1857375"/>
            <a:ext cx="4214813" cy="3816350"/>
          </a:xfrm>
          <a:prstGeom prst="rect">
            <a:avLst/>
          </a:prstGeom>
          <a:noFill/>
        </p:spPr>
        <p:txBody>
          <a:bodyPr>
            <a:spAutoFit/>
          </a:bodyPr>
          <a:lstStyle/>
          <a:p>
            <a:pPr>
              <a:defRPr/>
            </a:pPr>
            <a:r>
              <a:rPr lang="en-GB" sz="2800" b="1" dirty="0">
                <a:solidFill>
                  <a:srgbClr val="FFC000"/>
                </a:solidFill>
                <a:effectLst>
                  <a:outerShdw blurRad="38100" dist="38100" dir="2700000" algn="tl">
                    <a:srgbClr val="000000"/>
                  </a:outerShdw>
                </a:effectLst>
              </a:rPr>
              <a:t>…. although the mother of the missing child and the plaintiffs had given the same incriminating facts to the protocol before </a:t>
            </a:r>
            <a:r>
              <a:rPr lang="en-GB" sz="2800" b="1" dirty="0">
                <a:solidFill>
                  <a:srgbClr val="00FF00"/>
                </a:solidFill>
                <a:effectLst>
                  <a:outerShdw blurRad="38100" dist="38100" dir="2700000" algn="tl">
                    <a:srgbClr val="000000"/>
                  </a:outerShdw>
                </a:effectLst>
              </a:rPr>
              <a:t>the Turkish authorities as they had on Rhodes</a:t>
            </a:r>
            <a:r>
              <a:rPr lang="en-GB" sz="2800" dirty="0">
                <a:solidFill>
                  <a:srgbClr val="00FF00"/>
                </a:solidFill>
              </a:rPr>
              <a:t>. </a:t>
            </a:r>
          </a:p>
          <a:p>
            <a:pPr>
              <a:defRPr/>
            </a:pPr>
            <a:endParaRPr lang="en-GB" dirty="0"/>
          </a:p>
        </p:txBody>
      </p:sp>
      <p:pic>
        <p:nvPicPr>
          <p:cNvPr id="94214" name="Picture 6" descr="Suleiman The Magnificent Mosque in Istanbul, Turkey"/>
          <p:cNvPicPr>
            <a:picLocks noChangeAspect="1" noChangeArrowheads="1"/>
          </p:cNvPicPr>
          <p:nvPr/>
        </p:nvPicPr>
        <p:blipFill>
          <a:blip r:embed="rId2" cstate="print"/>
          <a:srcRect/>
          <a:stretch>
            <a:fillRect/>
          </a:stretch>
        </p:blipFill>
        <p:spPr bwMode="auto">
          <a:xfrm>
            <a:off x="285750" y="1785938"/>
            <a:ext cx="4137025" cy="3286125"/>
          </a:xfrm>
          <a:prstGeom prst="rect">
            <a:avLst/>
          </a:prstGeom>
          <a:noFill/>
          <a:ln w="9525">
            <a:noFill/>
            <a:miter lim="800000"/>
            <a:headEnd/>
            <a:tailEnd/>
          </a:ln>
        </p:spPr>
      </p:pic>
      <p:sp>
        <p:nvSpPr>
          <p:cNvPr id="7" name="TextBox 6"/>
          <p:cNvSpPr txBox="1"/>
          <p:nvPr/>
        </p:nvSpPr>
        <p:spPr>
          <a:xfrm>
            <a:off x="285750" y="5429250"/>
            <a:ext cx="4214813"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Istanbul - Turkey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4214"/>
                                        </p:tgtEl>
                                        <p:attrNameLst>
                                          <p:attrName>style.visibility</p:attrName>
                                        </p:attrNameLst>
                                      </p:cBhvr>
                                      <p:to>
                                        <p:strVal val="visible"/>
                                      </p:to>
                                    </p:set>
                                    <p:animEffect transition="in" filter="circle(in)">
                                      <p:cBhvr>
                                        <p:cTn id="7" dur="2000"/>
                                        <p:tgtEl>
                                          <p:spTgt spid="942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67E8B250-C709-4990-85C4-481E46435517}" type="slidenum">
              <a:rPr lang="en-GB"/>
              <a:pPr>
                <a:defRPr/>
              </a:pPr>
              <a:t>95</a:t>
            </a:fld>
            <a:endParaRPr lang="en-GB"/>
          </a:p>
        </p:txBody>
      </p:sp>
      <p:sp>
        <p:nvSpPr>
          <p:cNvPr id="247812" name="Rectangle 4"/>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sp>
        <p:nvSpPr>
          <p:cNvPr id="247813" name="Text Box 5"/>
          <p:cNvSpPr txBox="1">
            <a:spLocks noChangeArrowheads="1"/>
          </p:cNvSpPr>
          <p:nvPr/>
        </p:nvSpPr>
        <p:spPr bwMode="auto">
          <a:xfrm>
            <a:off x="3708400" y="1700213"/>
            <a:ext cx="5219700"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FF"/>
                </a:solidFill>
                <a:effectLst>
                  <a:outerShdw blurRad="38100" dist="38100" dir="2700000" algn="tl">
                    <a:srgbClr val="000000"/>
                  </a:outerShdw>
                </a:effectLst>
              </a:rPr>
              <a:t>Lord </a:t>
            </a:r>
            <a:r>
              <a:rPr lang="en-GB" sz="2800" b="1" dirty="0" err="1">
                <a:solidFill>
                  <a:srgbClr val="FF00FF"/>
                </a:solidFill>
                <a:effectLst>
                  <a:outerShdw blurRad="38100" dist="38100" dir="2700000" algn="tl">
                    <a:srgbClr val="000000"/>
                  </a:outerShdw>
                </a:effectLst>
              </a:rPr>
              <a:t>Ponsonby</a:t>
            </a:r>
            <a:r>
              <a:rPr lang="en-GB" sz="2800" b="1" dirty="0">
                <a:solidFill>
                  <a:srgbClr val="FF00FF"/>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"presented to the assembled Divan through his representative the written declaration of innocence of the Jews. </a:t>
            </a:r>
            <a:r>
              <a:rPr lang="en-GB" sz="2800" b="1" dirty="0">
                <a:solidFill>
                  <a:srgbClr val="00FF00"/>
                </a:solidFill>
                <a:effectLst>
                  <a:outerShdw blurRad="38100" dist="38100" dir="2700000" algn="tl">
                    <a:srgbClr val="000000"/>
                  </a:outerShdw>
                </a:effectLst>
              </a:rPr>
              <a:t>The Highest Court at Constantinople then announced, too, </a:t>
            </a:r>
            <a:r>
              <a:rPr lang="en-GB" sz="2800" b="1" dirty="0">
                <a:solidFill>
                  <a:srgbClr val="FF0000"/>
                </a:solidFill>
                <a:effectLst>
                  <a:outerShdw blurRad="38100" dist="38100" dir="2700000" algn="tl">
                    <a:srgbClr val="000000"/>
                  </a:outerShdw>
                </a:effectLst>
              </a:rPr>
              <a:t>the "Innocence of the Jews at Rhodes"</a:t>
            </a:r>
            <a:r>
              <a:rPr lang="en-GB" sz="2800" b="1" dirty="0">
                <a:solidFill>
                  <a:srgbClr val="00FF00"/>
                </a:solidFill>
                <a:effectLst>
                  <a:outerShdw blurRad="38100" dist="38100" dir="2700000" algn="tl">
                    <a:srgbClr val="000000"/>
                  </a:outerShdw>
                </a:effectLst>
              </a:rPr>
              <a:t> in a public declaration. </a:t>
            </a:r>
          </a:p>
        </p:txBody>
      </p:sp>
      <p:pic>
        <p:nvPicPr>
          <p:cNvPr id="247815" name="Picture 7" descr="200px-1st_Baron_Ponsonby_of_Imokilly"/>
          <p:cNvPicPr>
            <a:picLocks noChangeAspect="1" noChangeArrowheads="1"/>
          </p:cNvPicPr>
          <p:nvPr/>
        </p:nvPicPr>
        <p:blipFill>
          <a:blip r:embed="rId2" cstate="print"/>
          <a:srcRect/>
          <a:stretch>
            <a:fillRect/>
          </a:stretch>
        </p:blipFill>
        <p:spPr bwMode="auto">
          <a:xfrm>
            <a:off x="395288" y="1628775"/>
            <a:ext cx="3073400" cy="4103688"/>
          </a:xfrm>
          <a:prstGeom prst="rect">
            <a:avLst/>
          </a:prstGeom>
          <a:noFill/>
          <a:ln w="9525">
            <a:noFill/>
            <a:miter lim="800000"/>
            <a:headEnd/>
            <a:tailEnd/>
          </a:ln>
        </p:spPr>
      </p:pic>
      <p:sp>
        <p:nvSpPr>
          <p:cNvPr id="247816" name="Text Box 8"/>
          <p:cNvSpPr txBox="1">
            <a:spLocks noChangeArrowheads="1"/>
          </p:cNvSpPr>
          <p:nvPr/>
        </p:nvSpPr>
        <p:spPr bwMode="auto">
          <a:xfrm>
            <a:off x="0" y="5805488"/>
            <a:ext cx="370840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rPr>
              <a:t>Lord Ponsonby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7815"/>
                                        </p:tgtEl>
                                        <p:attrNameLst>
                                          <p:attrName>style.visibility</p:attrName>
                                        </p:attrNameLst>
                                      </p:cBhvr>
                                      <p:to>
                                        <p:strVal val="visible"/>
                                      </p:to>
                                    </p:set>
                                    <p:animEffect transition="in" filter="circle(in)">
                                      <p:cBhvr>
                                        <p:cTn id="7" dur="2000"/>
                                        <p:tgtEl>
                                          <p:spTgt spid="2478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7816"/>
                                        </p:tgtEl>
                                        <p:attrNameLst>
                                          <p:attrName>style.visibility</p:attrName>
                                        </p:attrNameLst>
                                      </p:cBhvr>
                                      <p:to>
                                        <p:strVal val="visible"/>
                                      </p:to>
                                    </p:set>
                                    <p:anim calcmode="lin" valueType="num">
                                      <p:cBhvr additive="base">
                                        <p:cTn id="12" dur="500" fill="hold"/>
                                        <p:tgtEl>
                                          <p:spTgt spid="247816"/>
                                        </p:tgtEl>
                                        <p:attrNameLst>
                                          <p:attrName>ppt_x</p:attrName>
                                        </p:attrNameLst>
                                      </p:cBhvr>
                                      <p:tavLst>
                                        <p:tav tm="0">
                                          <p:val>
                                            <p:strVal val="#ppt_x"/>
                                          </p:val>
                                        </p:tav>
                                        <p:tav tm="100000">
                                          <p:val>
                                            <p:strVal val="#ppt_x"/>
                                          </p:val>
                                        </p:tav>
                                      </p:tavLst>
                                    </p:anim>
                                    <p:anim calcmode="lin" valueType="num">
                                      <p:cBhvr additive="base">
                                        <p:cTn id="13" dur="500" fill="hold"/>
                                        <p:tgtEl>
                                          <p:spTgt spid="2478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7813"/>
                                        </p:tgtEl>
                                        <p:attrNameLst>
                                          <p:attrName>style.visibility</p:attrName>
                                        </p:attrNameLst>
                                      </p:cBhvr>
                                      <p:to>
                                        <p:strVal val="visible"/>
                                      </p:to>
                                    </p:set>
                                    <p:anim calcmode="discrete" valueType="clr">
                                      <p:cBhvr override="childStyle">
                                        <p:cTn id="18" dur="80"/>
                                        <p:tgtEl>
                                          <p:spTgt spid="24781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7813"/>
                                        </p:tgtEl>
                                        <p:attrNameLst>
                                          <p:attrName>fillcolor</p:attrName>
                                        </p:attrNameLst>
                                      </p:cBhvr>
                                      <p:tavLst>
                                        <p:tav tm="0">
                                          <p:val>
                                            <p:clrVal>
                                              <a:schemeClr val="accent2"/>
                                            </p:clrVal>
                                          </p:val>
                                        </p:tav>
                                        <p:tav tm="50000">
                                          <p:val>
                                            <p:clrVal>
                                              <a:schemeClr val="hlink"/>
                                            </p:clrVal>
                                          </p:val>
                                        </p:tav>
                                      </p:tavLst>
                                    </p:anim>
                                    <p:set>
                                      <p:cBhvr>
                                        <p:cTn id="20" dur="80"/>
                                        <p:tgtEl>
                                          <p:spTgt spid="2478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3" grpId="0"/>
      <p:bldP spid="24781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3" name="Slide Number Placeholder 2"/>
          <p:cNvSpPr>
            <a:spLocks noGrp="1"/>
          </p:cNvSpPr>
          <p:nvPr>
            <p:ph type="sldNum" sz="quarter" idx="12"/>
          </p:nvPr>
        </p:nvSpPr>
        <p:spPr/>
        <p:txBody>
          <a:bodyPr/>
          <a:lstStyle/>
          <a:p>
            <a:pPr>
              <a:defRPr/>
            </a:pPr>
            <a:fld id="{D40F8B7A-3355-4575-A65B-7010BAF50053}" type="slidenum">
              <a:rPr lang="en-GB" smtClean="0"/>
              <a:pPr>
                <a:defRPr/>
              </a:pPr>
              <a:t>96</a:t>
            </a:fld>
            <a:endParaRPr lang="en-GB"/>
          </a:p>
        </p:txBody>
      </p:sp>
      <p:pic>
        <p:nvPicPr>
          <p:cNvPr id="194562" name="Picture 2" descr="http://www.holocaustresearchproject.org/holoprelude/dersturmgal/Der%20Stuermer,%20depicting%20a%20ritual%20murder.jpg"/>
          <p:cNvPicPr>
            <a:picLocks noChangeAspect="1" noChangeArrowheads="1"/>
          </p:cNvPicPr>
          <p:nvPr/>
        </p:nvPicPr>
        <p:blipFill>
          <a:blip r:embed="rId2" cstate="print"/>
          <a:srcRect/>
          <a:stretch>
            <a:fillRect/>
          </a:stretch>
        </p:blipFill>
        <p:spPr bwMode="auto">
          <a:xfrm>
            <a:off x="285750" y="1547813"/>
            <a:ext cx="3786188" cy="5048250"/>
          </a:xfrm>
          <a:prstGeom prst="rect">
            <a:avLst/>
          </a:prstGeom>
          <a:noFill/>
          <a:ln w="9525">
            <a:noFill/>
            <a:miter lim="800000"/>
            <a:headEnd/>
            <a:tailEnd/>
          </a:ln>
        </p:spPr>
      </p:pic>
      <p:sp>
        <p:nvSpPr>
          <p:cNvPr id="5" name="TextBox 4"/>
          <p:cNvSpPr txBox="1"/>
          <p:nvPr/>
        </p:nvSpPr>
        <p:spPr>
          <a:xfrm>
            <a:off x="4500563" y="2000250"/>
            <a:ext cx="4286250"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Jews were "totally acquitted of the accusations of kidnapping a child and of child-murder, </a:t>
            </a:r>
            <a:r>
              <a:rPr lang="en-GB" sz="2800" b="1" dirty="0">
                <a:solidFill>
                  <a:srgbClr val="FFC000"/>
                </a:solidFill>
                <a:effectLst>
                  <a:outerShdw blurRad="38100" dist="38100" dir="2700000" algn="tl">
                    <a:srgbClr val="000000"/>
                  </a:outerShdw>
                </a:effectLst>
              </a:rPr>
              <a:t>and as compensation were entitled to some benefits.</a:t>
            </a:r>
            <a:endParaRPr lang="en-GB" sz="28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animEffect transition="in" filter="circle(in)">
                                      <p:cBhvr>
                                        <p:cTn id="7" dur="2000"/>
                                        <p:tgtEl>
                                          <p:spTgt spid="1945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92C7A01-A839-48E9-957E-268DC0E9C682}" type="slidenum">
              <a:rPr lang="en-GB"/>
              <a:pPr>
                <a:defRPr/>
              </a:pPr>
              <a:t>97</a:t>
            </a:fld>
            <a:endParaRPr lang="en-GB"/>
          </a:p>
        </p:txBody>
      </p:sp>
      <p:sp>
        <p:nvSpPr>
          <p:cNvPr id="259079" name="Rectangle 7"/>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pic>
        <p:nvPicPr>
          <p:cNvPr id="259078" name="Picture 6" descr="disderi-andre-adolphe-eugene-baron-james-rothschild-1215123"/>
          <p:cNvPicPr>
            <a:picLocks noGrp="1" noChangeAspect="1" noChangeArrowheads="1"/>
          </p:cNvPicPr>
          <p:nvPr>
            <p:ph idx="1"/>
          </p:nvPr>
        </p:nvPicPr>
        <p:blipFill>
          <a:blip r:embed="rId2" cstate="print"/>
          <a:srcRect l="15395" t="5048" r="15395" b="4237"/>
          <a:stretch>
            <a:fillRect/>
          </a:stretch>
        </p:blipFill>
        <p:spPr>
          <a:xfrm>
            <a:off x="428625" y="1500188"/>
            <a:ext cx="2947988" cy="5162550"/>
          </a:xfrm>
          <a:noFill/>
        </p:spPr>
      </p:pic>
      <p:sp>
        <p:nvSpPr>
          <p:cNvPr id="259081" name="Text Box 9"/>
          <p:cNvSpPr txBox="1">
            <a:spLocks noChangeArrowheads="1"/>
          </p:cNvSpPr>
          <p:nvPr/>
        </p:nvSpPr>
        <p:spPr bwMode="auto">
          <a:xfrm>
            <a:off x="3571875" y="1714500"/>
            <a:ext cx="5572125"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James Rothschild:</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was instrumental in obtaining donations from the gullible public</a:t>
            </a:r>
            <a:r>
              <a:rPr lang="en-GB" sz="2800" b="1" dirty="0">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to finance a delegation to Constantinople.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weight of the British and other European governments was behind it to persuade</a:t>
            </a:r>
            <a:endParaRPr lang="en-GB" sz="2800" b="1" dirty="0">
              <a:effectLst>
                <a:outerShdw blurRad="38100" dist="38100" dir="2700000" algn="tl">
                  <a:srgbClr val="000000"/>
                </a:outerShdw>
              </a:effectLst>
            </a:endParaRPr>
          </a:p>
        </p:txBody>
      </p:sp>
      <p:sp>
        <p:nvSpPr>
          <p:cNvPr id="7" name="TextBox 6"/>
          <p:cNvSpPr txBox="1"/>
          <p:nvPr/>
        </p:nvSpPr>
        <p:spPr>
          <a:xfrm>
            <a:off x="3571875" y="5657850"/>
            <a:ext cx="2857500" cy="120015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James Rothschild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9078"/>
                                        </p:tgtEl>
                                        <p:attrNameLst>
                                          <p:attrName>style.visibility</p:attrName>
                                        </p:attrNameLst>
                                      </p:cBhvr>
                                      <p:to>
                                        <p:strVal val="visible"/>
                                      </p:to>
                                    </p:set>
                                    <p:animEffect transition="in" filter="circle(in)">
                                      <p:cBhvr>
                                        <p:cTn id="7" dur="2000"/>
                                        <p:tgtEl>
                                          <p:spTgt spid="2590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59081"/>
                                        </p:tgtEl>
                                        <p:attrNameLst>
                                          <p:attrName>style.visibility</p:attrName>
                                        </p:attrNameLst>
                                      </p:cBhvr>
                                      <p:to>
                                        <p:strVal val="visible"/>
                                      </p:to>
                                    </p:set>
                                    <p:anim calcmode="discrete" valueType="clr">
                                      <p:cBhvr override="childStyle">
                                        <p:cTn id="18" dur="80"/>
                                        <p:tgtEl>
                                          <p:spTgt spid="25908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59081"/>
                                        </p:tgtEl>
                                        <p:attrNameLst>
                                          <p:attrName>fillcolor</p:attrName>
                                        </p:attrNameLst>
                                      </p:cBhvr>
                                      <p:tavLst>
                                        <p:tav tm="0">
                                          <p:val>
                                            <p:clrVal>
                                              <a:schemeClr val="accent2"/>
                                            </p:clrVal>
                                          </p:val>
                                        </p:tav>
                                        <p:tav tm="50000">
                                          <p:val>
                                            <p:clrVal>
                                              <a:schemeClr val="hlink"/>
                                            </p:clrVal>
                                          </p:val>
                                        </p:tav>
                                      </p:tavLst>
                                    </p:anim>
                                    <p:set>
                                      <p:cBhvr>
                                        <p:cTn id="20" dur="80"/>
                                        <p:tgtEl>
                                          <p:spTgt spid="2590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144000" cy="1143000"/>
          </a:xfrm>
        </p:spPr>
        <p:txBody>
          <a:bodyPr/>
          <a:lstStyle/>
          <a:p>
            <a:pPr>
              <a:defRPr/>
            </a:pPr>
            <a:r>
              <a:rPr lang="en-GB" b="1" dirty="0" smtClean="0">
                <a:solidFill>
                  <a:srgbClr val="F70118"/>
                </a:solidFill>
              </a:rPr>
              <a:t>Gog’s Other Dark Reason For </a:t>
            </a:r>
            <a:r>
              <a:rPr lang="en-GB" b="1" dirty="0" smtClean="0">
                <a:solidFill>
                  <a:srgbClr val="FFFF00"/>
                </a:solidFill>
              </a:rPr>
              <a:t>Defeating The Ottoman Empire</a:t>
            </a:r>
            <a:endParaRPr lang="en-GB" dirty="0"/>
          </a:p>
        </p:txBody>
      </p:sp>
      <p:sp>
        <p:nvSpPr>
          <p:cNvPr id="4" name="Slide Number Placeholder 3"/>
          <p:cNvSpPr>
            <a:spLocks noGrp="1"/>
          </p:cNvSpPr>
          <p:nvPr>
            <p:ph type="sldNum" sz="quarter" idx="12"/>
          </p:nvPr>
        </p:nvSpPr>
        <p:spPr/>
        <p:txBody>
          <a:bodyPr/>
          <a:lstStyle/>
          <a:p>
            <a:pPr>
              <a:defRPr/>
            </a:pPr>
            <a:fld id="{8B0B7F35-1EB6-45FB-8884-E9C5B77C5FDE}" type="slidenum">
              <a:rPr lang="en-GB" smtClean="0"/>
              <a:pPr>
                <a:defRPr/>
              </a:pPr>
              <a:t>98</a:t>
            </a:fld>
            <a:endParaRPr lang="en-GB"/>
          </a:p>
        </p:txBody>
      </p:sp>
      <p:sp>
        <p:nvSpPr>
          <p:cNvPr id="6" name="TextBox 5"/>
          <p:cNvSpPr txBox="1"/>
          <p:nvPr/>
        </p:nvSpPr>
        <p:spPr>
          <a:xfrm>
            <a:off x="5214938" y="2071688"/>
            <a:ext cx="3929062" cy="4246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the Ottoman authorities</a:t>
            </a:r>
            <a:r>
              <a:rPr lang="en-GB" sz="2800" b="1" dirty="0">
                <a:solidFill>
                  <a:srgbClr val="00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to help the “persecuted” Jews prosecuted for ritual murder</a:t>
            </a:r>
            <a:r>
              <a:rPr lang="en-GB" sz="2800" b="1" dirty="0">
                <a:solidFill>
                  <a:srgbClr val="00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that was rife in the empire. </a:t>
            </a:r>
            <a:r>
              <a:rPr lang="en-GB" sz="2800" b="1" dirty="0" err="1">
                <a:solidFill>
                  <a:srgbClr val="00FF00"/>
                </a:solidFill>
                <a:effectLst>
                  <a:outerShdw blurRad="38100" dist="38100" dir="2700000" algn="tl">
                    <a:srgbClr val="000000"/>
                  </a:outerShdw>
                </a:effectLst>
              </a:rPr>
              <a:t>Crémieux</a:t>
            </a:r>
            <a:r>
              <a:rPr lang="en-GB" sz="2800" b="1" dirty="0">
                <a:solidFill>
                  <a:srgbClr val="00FF00"/>
                </a:solidFill>
                <a:effectLst>
                  <a:outerShdw blurRad="38100" dist="38100" dir="2700000" algn="tl">
                    <a:srgbClr val="000000"/>
                  </a:outerShdw>
                </a:effectLst>
              </a:rPr>
              <a:t> and </a:t>
            </a:r>
            <a:r>
              <a:rPr lang="en-GB" sz="2800" b="1" dirty="0" err="1">
                <a:solidFill>
                  <a:srgbClr val="00FF00"/>
                </a:solidFill>
                <a:effectLst>
                  <a:outerShdw blurRad="38100" dist="38100" dir="2700000" algn="tl">
                    <a:srgbClr val="000000"/>
                  </a:outerShdw>
                </a:effectLst>
              </a:rPr>
              <a:t>Montefiore</a:t>
            </a:r>
            <a:r>
              <a:rPr lang="en-GB" sz="2800" b="1" dirty="0">
                <a:solidFill>
                  <a:srgbClr val="00FF00"/>
                </a:solidFill>
                <a:effectLst>
                  <a:outerShdw blurRad="38100" dist="38100" dir="2700000" algn="tl">
                    <a:srgbClr val="000000"/>
                  </a:outerShdw>
                </a:effectLst>
              </a:rPr>
              <a:t> led the delegation. </a:t>
            </a:r>
          </a:p>
          <a:p>
            <a:pPr>
              <a:defRPr/>
            </a:pPr>
            <a:endParaRPr lang="en-GB" dirty="0"/>
          </a:p>
        </p:txBody>
      </p:sp>
      <p:pic>
        <p:nvPicPr>
          <p:cNvPr id="195588" name="Picture 4" descr="http://jewsribsinbearjaw.files.wordpress.com/2008/12/hruza_256grey.jpg"/>
          <p:cNvPicPr>
            <a:picLocks noChangeAspect="1" noChangeArrowheads="1"/>
          </p:cNvPicPr>
          <p:nvPr/>
        </p:nvPicPr>
        <p:blipFill>
          <a:blip r:embed="rId2" cstate="print"/>
          <a:srcRect/>
          <a:stretch>
            <a:fillRect/>
          </a:stretch>
        </p:blipFill>
        <p:spPr bwMode="auto">
          <a:xfrm>
            <a:off x="285750" y="1857375"/>
            <a:ext cx="4810125" cy="4714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5588"/>
                                        </p:tgtEl>
                                        <p:attrNameLst>
                                          <p:attrName>style.visibility</p:attrName>
                                        </p:attrNameLst>
                                      </p:cBhvr>
                                      <p:to>
                                        <p:strVal val="visible"/>
                                      </p:to>
                                    </p:set>
                                    <p:animEffect transition="in" filter="circle(in)">
                                      <p:cBhvr>
                                        <p:cTn id="7" dur="2000"/>
                                        <p:tgtEl>
                                          <p:spTgt spid="19558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2"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2C0C9A6-F06F-4285-BDE4-A94A5CC02803}" type="slidenum">
              <a:rPr lang="en-GB"/>
              <a:pPr>
                <a:defRPr/>
              </a:pPr>
              <a:t>99</a:t>
            </a:fld>
            <a:endParaRPr lang="en-GB"/>
          </a:p>
        </p:txBody>
      </p:sp>
      <p:sp>
        <p:nvSpPr>
          <p:cNvPr id="262151" name="Rectangle 7"/>
          <p:cNvSpPr>
            <a:spLocks noGrp="1" noChangeArrowheads="1"/>
          </p:cNvSpPr>
          <p:nvPr>
            <p:ph type="title"/>
          </p:nvPr>
        </p:nvSpPr>
        <p:spPr/>
        <p:txBody>
          <a:bodyPr/>
          <a:lstStyle/>
          <a:p>
            <a:pPr eaLnBrk="1" hangingPunct="1">
              <a:defRPr/>
            </a:pPr>
            <a:r>
              <a:rPr lang="en-GB" sz="4000" b="1" dirty="0" smtClean="0">
                <a:solidFill>
                  <a:srgbClr val="F70118"/>
                </a:solidFill>
              </a:rPr>
              <a:t>Gog’s Other Dark Reason For </a:t>
            </a:r>
            <a:r>
              <a:rPr lang="en-GB" sz="4000" b="1" dirty="0" smtClean="0">
                <a:solidFill>
                  <a:srgbClr val="FFFF00"/>
                </a:solidFill>
              </a:rPr>
              <a:t>Defeating The Ottoman Empire</a:t>
            </a:r>
          </a:p>
        </p:txBody>
      </p:sp>
      <p:sp>
        <p:nvSpPr>
          <p:cNvPr id="262149" name="Text Box 5"/>
          <p:cNvSpPr txBox="1">
            <a:spLocks noChangeArrowheads="1"/>
          </p:cNvSpPr>
          <p:nvPr/>
        </p:nvSpPr>
        <p:spPr bwMode="auto">
          <a:xfrm>
            <a:off x="4214813" y="2000250"/>
            <a:ext cx="4752975"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This delegation was necessary, </a:t>
            </a:r>
            <a:r>
              <a:rPr lang="en-GB" sz="2800" b="1" dirty="0">
                <a:solidFill>
                  <a:srgbClr val="FFC000"/>
                </a:solidFill>
                <a:effectLst>
                  <a:outerShdw blurRad="38100" dist="38100" dir="2700000" algn="tl">
                    <a:srgbClr val="000000"/>
                  </a:outerShdw>
                </a:effectLst>
              </a:rPr>
              <a:t>because of previous bribery of officials by Jews resulting in the culprits found guilty of ritual murder being released,</a:t>
            </a:r>
            <a:r>
              <a:rPr lang="en-GB" sz="2800" b="1" dirty="0">
                <a:solidFill>
                  <a:srgbClr val="00FF00"/>
                </a:solidFill>
                <a:effectLst>
                  <a:outerShdw blurRad="38100" dist="38100" dir="2700000" algn="tl">
                    <a:srgbClr val="000000"/>
                  </a:outerShdw>
                </a:effectLst>
              </a:rPr>
              <a:t> </a:t>
            </a:r>
            <a:r>
              <a:rPr lang="en-GB" sz="2800" b="1" dirty="0">
                <a:solidFill>
                  <a:srgbClr val="F70118"/>
                </a:solidFill>
                <a:effectLst>
                  <a:outerShdw blurRad="38100" dist="38100" dir="2700000" algn="tl">
                    <a:srgbClr val="000000"/>
                  </a:outerShdw>
                </a:effectLst>
              </a:rPr>
              <a:t>thereby causing a seething hatred of the Jews.</a:t>
            </a:r>
            <a:r>
              <a:rPr lang="en-GB" sz="2800" b="1" dirty="0">
                <a:solidFill>
                  <a:srgbClr val="00FF00"/>
                </a:solidFill>
                <a:effectLst>
                  <a:outerShdw blurRad="38100" dist="38100" dir="2700000" algn="tl">
                    <a:srgbClr val="000000"/>
                  </a:outerShdw>
                </a:effectLst>
              </a:rPr>
              <a:t> </a:t>
            </a:r>
            <a:endParaRPr lang="en-GB" sz="2800" b="1" dirty="0">
              <a:solidFill>
                <a:srgbClr val="FFFF00"/>
              </a:solidFill>
              <a:effectLst>
                <a:outerShdw blurRad="38100" dist="38100" dir="2700000" algn="tl">
                  <a:srgbClr val="000000"/>
                </a:outerShdw>
              </a:effectLst>
            </a:endParaRPr>
          </a:p>
        </p:txBody>
      </p:sp>
      <p:pic>
        <p:nvPicPr>
          <p:cNvPr id="262150" name="Picture 6"/>
          <p:cNvPicPr>
            <a:picLocks noGrp="1" noChangeAspect="1" noChangeArrowheads="1"/>
          </p:cNvPicPr>
          <p:nvPr>
            <p:ph idx="1"/>
          </p:nvPr>
        </p:nvPicPr>
        <p:blipFill>
          <a:blip r:embed="rId2" cstate="print"/>
          <a:srcRect b="14787"/>
          <a:stretch>
            <a:fillRect/>
          </a:stretch>
        </p:blipFill>
        <p:spPr>
          <a:xfrm>
            <a:off x="357188" y="1628775"/>
            <a:ext cx="3698875" cy="48482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2150"/>
                                        </p:tgtEl>
                                        <p:attrNameLst>
                                          <p:attrName>style.visibility</p:attrName>
                                        </p:attrNameLst>
                                      </p:cBhvr>
                                      <p:to>
                                        <p:strVal val="visible"/>
                                      </p:to>
                                    </p:set>
                                    <p:animEffect transition="in" filter="circle(in)">
                                      <p:cBhvr>
                                        <p:cTn id="7" dur="2000"/>
                                        <p:tgtEl>
                                          <p:spTgt spid="2621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2149"/>
                                        </p:tgtEl>
                                        <p:attrNameLst>
                                          <p:attrName>style.visibility</p:attrName>
                                        </p:attrNameLst>
                                      </p:cBhvr>
                                      <p:to>
                                        <p:strVal val="visible"/>
                                      </p:to>
                                    </p:set>
                                    <p:anim calcmode="discrete" valueType="clr">
                                      <p:cBhvr override="childStyle">
                                        <p:cTn id="12" dur="80"/>
                                        <p:tgtEl>
                                          <p:spTgt spid="26214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2149"/>
                                        </p:tgtEl>
                                        <p:attrNameLst>
                                          <p:attrName>fillcolor</p:attrName>
                                        </p:attrNameLst>
                                      </p:cBhvr>
                                      <p:tavLst>
                                        <p:tav tm="0">
                                          <p:val>
                                            <p:clrVal>
                                              <a:schemeClr val="accent2"/>
                                            </p:clrVal>
                                          </p:val>
                                        </p:tav>
                                        <p:tav tm="50000">
                                          <p:val>
                                            <p:clrVal>
                                              <a:schemeClr val="hlink"/>
                                            </p:clrVal>
                                          </p:val>
                                        </p:tav>
                                      </p:tavLst>
                                    </p:anim>
                                    <p:set>
                                      <p:cBhvr>
                                        <p:cTn id="14" dur="80"/>
                                        <p:tgtEl>
                                          <p:spTgt spid="2621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p:bld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8159</TotalTime>
  <Words>10942</Words>
  <Application>Microsoft Office PowerPoint</Application>
  <PresentationFormat>On-screen Show (4:3)</PresentationFormat>
  <Paragraphs>1045</Paragraphs>
  <Slides>179</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179</vt:i4>
      </vt:variant>
    </vt:vector>
  </HeadingPairs>
  <TitlesOfParts>
    <vt:vector size="183" baseType="lpstr">
      <vt:lpstr>Arial</vt:lpstr>
      <vt:lpstr>Impact</vt:lpstr>
      <vt:lpstr>Verdana</vt:lpstr>
      <vt:lpstr>Mountain Top</vt:lpstr>
      <vt:lpstr>PowerPoint Presentation</vt:lpstr>
      <vt:lpstr>The Scattering Of The Power Of The Holy People</vt:lpstr>
      <vt:lpstr>Countdown To Gog’s Destruction</vt:lpstr>
      <vt:lpstr>The Scattering Of The Power Of The Holy People</vt:lpstr>
      <vt:lpstr>The Scattering Of The Power Of The Holy People</vt:lpstr>
      <vt:lpstr>Gog – Schemes To Take Possession Of The Holy Land</vt:lpstr>
      <vt:lpstr>Gog – Schemes To Take Possession Of The Holy Land</vt:lpstr>
      <vt:lpstr>Gog – Schemes To Take Possession Of The Holy Land</vt:lpstr>
      <vt:lpstr>1917 – Scattering The Power Of The Holy People</vt:lpstr>
      <vt:lpstr>True Israel Trodden Down By The Beast System</vt:lpstr>
      <vt:lpstr>True Israel Trodden Down By The Beast System</vt:lpstr>
      <vt:lpstr>True Israel Trodden Down By The Beast System</vt:lpstr>
      <vt:lpstr>True Israel Trodden Down By The Beast System</vt:lpstr>
      <vt:lpstr>True Israel Trodden Down By The Beast System</vt:lpstr>
      <vt:lpstr>The Ottoman Empire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 – Preconditions Christians To Accept The Zionist State</vt:lpstr>
      <vt:lpstr>Gog’s Asset – The Suez Canal</vt:lpstr>
      <vt:lpstr>Gog – The Abomination Of Desolation</vt:lpstr>
      <vt:lpstr>Gog’s Dark Forces Hard At Work Prior To 1917</vt:lpstr>
      <vt:lpstr>Gog’s Dark Forces Hard At Work Prior To 1917</vt:lpstr>
      <vt:lpstr>Gog’s Dark Forces Hard At Work Prior To 1917</vt:lpstr>
      <vt:lpstr>Gog’s Dark Forces Hard At Work Prior To 1917</vt:lpstr>
      <vt:lpstr>Gog’s Dark Forces Hard At Work Prior To 1917</vt:lpstr>
      <vt:lpstr>Gog’s Dark Forces Hard At Work Prior To 1917</vt:lpstr>
      <vt:lpstr>Gog’s Dark Forces Hard At Work Prior To 1917</vt:lpstr>
      <vt:lpstr>Gog’s Dark Forces Hard At Work Prior To 1917</vt:lpstr>
      <vt:lpstr>Gog’s Dark Forces Hard At Work Prior To 1917</vt:lpstr>
      <vt:lpstr>Gog’s Dark Forces Hard At Work Prior To 1917</vt:lpstr>
      <vt:lpstr>Gog’s Secret Societies - Masons </vt:lpstr>
      <vt:lpstr>Gog’s Secret Societies - Masons</vt:lpstr>
      <vt:lpstr>Gog’s Secret Societies - Masons</vt:lpstr>
      <vt:lpstr>Gog’s Dark Forces Hard At Work Prior To 1917</vt:lpstr>
      <vt:lpstr>Gog’s Agent Lord Balfour </vt:lpstr>
      <vt:lpstr>Gog’s Agent Lord Balfour </vt:lpstr>
      <vt:lpstr>Gog’s Dark Forces Hard At Work Prior To 1917</vt:lpstr>
      <vt:lpstr>Gog – Eliminates Those Who Would Thwart The Zionist Plans</vt:lpstr>
      <vt:lpstr>Gog – Eliminates Those Who Would Thwart The Zionist Plans</vt:lpstr>
      <vt:lpstr>Gog’s Dark Forces Hard At Work Prior To 1917</vt:lpstr>
      <vt:lpstr>Gog – Eliminates Those Who Would Thwart The Zionist Plans</vt:lpstr>
      <vt:lpstr>Gog’s Dark Forces Hard At Work Prior To 1917</vt:lpstr>
      <vt:lpstr>Gog’s Dark Forces Hard At Work Prior To 1917</vt:lpstr>
      <vt:lpstr>Gog’s Dark Forces Hard At Work Prior To 1917</vt:lpstr>
      <vt:lpstr>Gog – Eliminates Those Who Would Thwart The Zionist Plans</vt:lpstr>
      <vt:lpstr>Gog – Eliminates Those Who Would Thwart The Zionist Plans</vt:lpstr>
      <vt:lpstr>Gog – Eliminates Those Who Would Thwart The Zionist Plans</vt:lpstr>
      <vt:lpstr>Gog – Eliminates Those Who Would Thwart The Zionist Plans</vt:lpstr>
      <vt:lpstr>Gog – Eliminates Those Who Would Thwart The Zionist Plans</vt:lpstr>
      <vt:lpstr>Gog’s Dark Forces Hard At Work Prior To 1917</vt:lpstr>
      <vt:lpstr>Gog’s Dark Forces Hard At Work Prior To 1917</vt:lpstr>
      <vt:lpstr>Gog’s Dark Forces Hard At Work Prior To 1917</vt:lpstr>
      <vt:lpstr>The Division Of The Middle East Following Allenby’s Victory</vt:lpstr>
      <vt:lpstr>Gog’s Dark Forces – The Round Table</vt:lpstr>
      <vt:lpstr>Gog’s Dark Forces – The Round Table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Gog’s Other Dark Reason For Defeating The Ottoman Empire</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Armenian Genocide Holocaust  Another Factor</vt:lpstr>
      <vt:lpstr>Summary Of Motives For Gog’s War Against The Ottoman Empire</vt:lpstr>
      <vt:lpstr>Gog Takes Control Of Turkey</vt:lpstr>
      <vt:lpstr>Gog Takes Control Of Turkey</vt:lpstr>
      <vt:lpstr>Gog Takes Control Of Turkey</vt:lpstr>
      <vt:lpstr>Gog Takes Control Of Turkey</vt:lpstr>
      <vt:lpstr>Gog Takes Control Of Turkey</vt:lpstr>
      <vt:lpstr>Gog Takes Control Of Turkey</vt:lpstr>
      <vt:lpstr>Gog’s Call To Terrorism</vt:lpstr>
      <vt:lpstr>The Israeli State Born In Terrorism</vt:lpstr>
      <vt:lpstr>The Israeli State Born In Terrorism</vt:lpstr>
      <vt:lpstr>The Israeli State Born In Terrorism</vt:lpstr>
      <vt:lpstr>The Israeli State Born In Terrorism</vt:lpstr>
      <vt:lpstr>The Israeli State Born In Terrorism</vt:lpstr>
      <vt:lpstr>The Israeli State Born In Terrorism</vt:lpstr>
      <vt:lpstr>The Israeli State Born In Terrorism</vt:lpstr>
      <vt:lpstr>The Israeli State Born In Terrorism</vt:lpstr>
      <vt:lpstr>The Israeli State Born In Terrorism</vt:lpstr>
      <vt:lpstr>The Israeli State Born In Terrorism</vt:lpstr>
      <vt:lpstr>Gog – Takes Possession Of “My Land”</vt:lpstr>
      <vt:lpstr>Gog Takes Possession Of The US Congress As Well</vt:lpstr>
      <vt:lpstr>Gog – Continuously Attacks Palestinians</vt:lpstr>
      <vt:lpstr>Gog – Continuously Attacks Palestinians</vt:lpstr>
      <vt:lpstr>Gog’s Media Control</vt:lpstr>
      <vt:lpstr>The Abomination Of Desolation At Work</vt:lpstr>
      <vt:lpstr>The Abomination Of Desolation At Work</vt:lpstr>
      <vt:lpstr>Israeli State’s Satanic Holy Book</vt:lpstr>
      <vt:lpstr>Israeli State’s Satanic Holy Book</vt:lpstr>
      <vt:lpstr>Christendom Is Under A Curse For Supporting The Israeli State</vt:lpstr>
      <vt:lpstr>Christendom Is Under A Curse For Supporting The Israeli State</vt:lpstr>
      <vt:lpstr>Christendom Is Under A Curse For Supporting The Israeli State</vt:lpstr>
      <vt:lpstr>Christendom Is Under A Curse For Supporting The Israeli State</vt:lpstr>
      <vt:lpstr>Christendom Is Under A Curse For Supporting The Israeli State</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The Abomination Of Desolation At Work</vt:lpstr>
      <vt:lpstr>The Abomination Of Desolation At Work</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PowerPoint Presentation</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The London Bombings Linked To The Setting Up Of The Zionist State</vt:lpstr>
      <vt:lpstr>Gog’s World Wars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Pead</dc:creator>
  <cp:lastModifiedBy>Chris Pead</cp:lastModifiedBy>
  <cp:revision>504</cp:revision>
  <dcterms:created xsi:type="dcterms:W3CDTF">2007-09-27T13:35:35Z</dcterms:created>
  <dcterms:modified xsi:type="dcterms:W3CDTF">2018-05-28T16:12:53Z</dcterms:modified>
</cp:coreProperties>
</file>