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3"/>
  </p:notesMasterIdLst>
  <p:handoutMasterIdLst>
    <p:handoutMasterId r:id="rId164"/>
  </p:handoutMasterIdLst>
  <p:sldIdLst>
    <p:sldId id="34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69" r:id="rId19"/>
    <p:sldId id="275" r:id="rId20"/>
    <p:sldId id="270" r:id="rId21"/>
    <p:sldId id="276" r:id="rId22"/>
    <p:sldId id="389" r:id="rId23"/>
    <p:sldId id="277" r:id="rId24"/>
    <p:sldId id="278" r:id="rId25"/>
    <p:sldId id="279" r:id="rId26"/>
    <p:sldId id="390" r:id="rId27"/>
    <p:sldId id="391" r:id="rId28"/>
    <p:sldId id="280" r:id="rId29"/>
    <p:sldId id="273" r:id="rId30"/>
    <p:sldId id="281" r:id="rId31"/>
    <p:sldId id="392" r:id="rId32"/>
    <p:sldId id="282" r:id="rId33"/>
    <p:sldId id="393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94" r:id="rId46"/>
    <p:sldId id="294" r:id="rId47"/>
    <p:sldId id="295" r:id="rId48"/>
    <p:sldId id="296" r:id="rId49"/>
    <p:sldId id="395" r:id="rId50"/>
    <p:sldId id="297" r:id="rId51"/>
    <p:sldId id="298" r:id="rId52"/>
    <p:sldId id="396" r:id="rId53"/>
    <p:sldId id="299" r:id="rId54"/>
    <p:sldId id="300" r:id="rId55"/>
    <p:sldId id="301" r:id="rId56"/>
    <p:sldId id="397" r:id="rId57"/>
    <p:sldId id="302" r:id="rId58"/>
    <p:sldId id="303" r:id="rId59"/>
    <p:sldId id="304" r:id="rId60"/>
    <p:sldId id="305" r:id="rId61"/>
    <p:sldId id="306" r:id="rId62"/>
    <p:sldId id="307" r:id="rId63"/>
    <p:sldId id="398" r:id="rId64"/>
    <p:sldId id="308" r:id="rId65"/>
    <p:sldId id="309" r:id="rId66"/>
    <p:sldId id="39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2" r:id="rId79"/>
    <p:sldId id="321" r:id="rId80"/>
    <p:sldId id="323" r:id="rId81"/>
    <p:sldId id="324" r:id="rId82"/>
    <p:sldId id="325" r:id="rId83"/>
    <p:sldId id="400" r:id="rId84"/>
    <p:sldId id="326" r:id="rId85"/>
    <p:sldId id="327" r:id="rId86"/>
    <p:sldId id="328" r:id="rId87"/>
    <p:sldId id="329" r:id="rId88"/>
    <p:sldId id="401" r:id="rId89"/>
    <p:sldId id="330" r:id="rId90"/>
    <p:sldId id="331" r:id="rId91"/>
    <p:sldId id="402" r:id="rId92"/>
    <p:sldId id="332" r:id="rId93"/>
    <p:sldId id="333" r:id="rId94"/>
    <p:sldId id="334" r:id="rId95"/>
    <p:sldId id="335" r:id="rId96"/>
    <p:sldId id="403" r:id="rId97"/>
    <p:sldId id="404" r:id="rId98"/>
    <p:sldId id="336" r:id="rId99"/>
    <p:sldId id="337" r:id="rId100"/>
    <p:sldId id="338" r:id="rId101"/>
    <p:sldId id="339" r:id="rId102"/>
    <p:sldId id="405" r:id="rId103"/>
    <p:sldId id="340" r:id="rId104"/>
    <p:sldId id="406" r:id="rId105"/>
    <p:sldId id="341" r:id="rId106"/>
    <p:sldId id="342" r:id="rId107"/>
    <p:sldId id="343" r:id="rId108"/>
    <p:sldId id="345" r:id="rId109"/>
    <p:sldId id="346" r:id="rId110"/>
    <p:sldId id="347" r:id="rId111"/>
    <p:sldId id="348" r:id="rId112"/>
    <p:sldId id="352" r:id="rId113"/>
    <p:sldId id="407" r:id="rId114"/>
    <p:sldId id="349" r:id="rId115"/>
    <p:sldId id="408" r:id="rId116"/>
    <p:sldId id="350" r:id="rId117"/>
    <p:sldId id="351" r:id="rId118"/>
    <p:sldId id="353" r:id="rId119"/>
    <p:sldId id="355" r:id="rId120"/>
    <p:sldId id="410" r:id="rId121"/>
    <p:sldId id="354" r:id="rId122"/>
    <p:sldId id="417" r:id="rId123"/>
    <p:sldId id="356" r:id="rId124"/>
    <p:sldId id="357" r:id="rId125"/>
    <p:sldId id="358" r:id="rId126"/>
    <p:sldId id="359" r:id="rId127"/>
    <p:sldId id="360" r:id="rId128"/>
    <p:sldId id="361" r:id="rId129"/>
    <p:sldId id="362" r:id="rId130"/>
    <p:sldId id="367" r:id="rId131"/>
    <p:sldId id="368" r:id="rId132"/>
    <p:sldId id="363" r:id="rId133"/>
    <p:sldId id="409" r:id="rId134"/>
    <p:sldId id="411" r:id="rId135"/>
    <p:sldId id="364" r:id="rId136"/>
    <p:sldId id="365" r:id="rId137"/>
    <p:sldId id="366" r:id="rId138"/>
    <p:sldId id="369" r:id="rId139"/>
    <p:sldId id="372" r:id="rId140"/>
    <p:sldId id="373" r:id="rId141"/>
    <p:sldId id="412" r:id="rId142"/>
    <p:sldId id="370" r:id="rId143"/>
    <p:sldId id="376" r:id="rId144"/>
    <p:sldId id="375" r:id="rId145"/>
    <p:sldId id="413" r:id="rId146"/>
    <p:sldId id="371" r:id="rId147"/>
    <p:sldId id="374" r:id="rId148"/>
    <p:sldId id="378" r:id="rId149"/>
    <p:sldId id="379" r:id="rId150"/>
    <p:sldId id="383" r:id="rId151"/>
    <p:sldId id="380" r:id="rId152"/>
    <p:sldId id="381" r:id="rId153"/>
    <p:sldId id="414" r:id="rId154"/>
    <p:sldId id="415" r:id="rId155"/>
    <p:sldId id="382" r:id="rId156"/>
    <p:sldId id="384" r:id="rId157"/>
    <p:sldId id="416" r:id="rId158"/>
    <p:sldId id="377" r:id="rId159"/>
    <p:sldId id="388" r:id="rId160"/>
    <p:sldId id="387" r:id="rId161"/>
    <p:sldId id="386" r:id="rId162"/>
  </p:sldIdLst>
  <p:sldSz cx="9144000" cy="6858000" type="screen4x3"/>
  <p:notesSz cx="6888163" cy="100203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3399"/>
    <a:srgbClr val="FFFF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B17B98-AD0D-4FBF-B221-B956D844C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50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8945CB-46E9-4492-A142-F0F121DE1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5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1B43B-E441-4C6F-ACA5-F544BD2B376A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24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AA8865-D0AD-4AE9-96C5-A305EC16F03D}" type="slidenum">
              <a:rPr lang="en-GB" smtClean="0"/>
              <a:pPr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5898163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7D79C-BB71-490E-97A7-65648AA1E114}" type="slidenum">
              <a:rPr lang="en-GB" smtClean="0"/>
              <a:pPr/>
              <a:t>100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8602026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7217E-5213-4F5E-BD31-AB46D89BA2FA}" type="slidenum">
              <a:rPr lang="en-GB" smtClean="0"/>
              <a:pPr/>
              <a:t>101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987260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5074E-8914-4B43-9BC9-0F52C1CE5FEC}" type="slidenum">
              <a:rPr lang="en-GB" smtClean="0"/>
              <a:pPr/>
              <a:t>102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6817288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7E1C2-ADB8-4883-A4E1-BF6832855CEA}" type="slidenum">
              <a:rPr lang="en-GB" smtClean="0"/>
              <a:pPr/>
              <a:t>103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0417129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EF85B-E545-42D0-A21D-C49BDCAD5FEF}" type="slidenum">
              <a:rPr lang="en-GB" smtClean="0"/>
              <a:pPr/>
              <a:t>104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3906332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C1721-9FDB-4B16-B34C-5CD6EFBC2EBB}" type="slidenum">
              <a:rPr lang="en-GB" smtClean="0"/>
              <a:pPr/>
              <a:t>105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362379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47BEC-C854-4FA3-B15D-E448C28AEA0B}" type="slidenum">
              <a:rPr lang="en-GB" smtClean="0"/>
              <a:pPr/>
              <a:t>106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5397129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80EAF-0D0A-4457-8490-FEC30E83BDCB}" type="slidenum">
              <a:rPr lang="en-GB" smtClean="0"/>
              <a:pPr/>
              <a:t>107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5205756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0480B-B3D1-4AB1-AAB3-AF385DCD02EF}" type="slidenum">
              <a:rPr lang="en-GB" smtClean="0"/>
              <a:pPr/>
              <a:t>108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72194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EF986-D0F6-4C5F-A8AD-ADFFD07C1F2C}" type="slidenum">
              <a:rPr lang="en-GB" smtClean="0"/>
              <a:pPr/>
              <a:t>109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1174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07EEF-30C0-4874-9F96-9AE723080A09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495935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409BD-E2D0-45BA-AC66-A422A27E2959}" type="slidenum">
              <a:rPr lang="en-GB" smtClean="0"/>
              <a:pPr/>
              <a:t>110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382146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7DBDA-5573-4150-9EA7-FF004C450C68}" type="slidenum">
              <a:rPr lang="en-GB" smtClean="0"/>
              <a:pPr/>
              <a:t>111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722585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271CE-1715-4DBB-B697-D89542818AB4}" type="slidenum">
              <a:rPr lang="en-GB" smtClean="0"/>
              <a:pPr/>
              <a:t>112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1176252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AA84A-81DC-4AA2-BE08-3E7C12E6CFAF}" type="slidenum">
              <a:rPr lang="en-GB" smtClean="0"/>
              <a:pPr/>
              <a:t>113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344253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930EC-62AB-4A0A-A2A8-95042387D875}" type="slidenum">
              <a:rPr lang="en-GB" smtClean="0"/>
              <a:pPr/>
              <a:t>114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294929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72D21-D8CE-4D52-A2E3-FA424B50428D}" type="slidenum">
              <a:rPr lang="en-GB" smtClean="0"/>
              <a:pPr/>
              <a:t>115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5204046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1B426-6A70-43C3-A199-5E3C86E19F0F}" type="slidenum">
              <a:rPr lang="en-GB" smtClean="0"/>
              <a:pPr/>
              <a:t>116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4958673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1F515-1D9E-4652-8B5F-61151AAA12FC}" type="slidenum">
              <a:rPr lang="en-GB" smtClean="0"/>
              <a:pPr/>
              <a:t>117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3809545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6B0AF-F166-497E-9BA2-EF4917472AC7}" type="slidenum">
              <a:rPr lang="en-GB" smtClean="0"/>
              <a:pPr/>
              <a:t>118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748947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0C6A3-382B-431A-B120-EC9B475C10DC}" type="slidenum">
              <a:rPr lang="en-GB" smtClean="0"/>
              <a:pPr/>
              <a:t>119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49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D0F46-F842-4896-8BAE-F58EBBC89F44}" type="slidenum">
              <a:rPr lang="en-GB" smtClean="0"/>
              <a:pPr/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6983094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07348-0E14-4DF5-AECD-F4D970A5ECD1}" type="slidenum">
              <a:rPr lang="en-GB" smtClean="0"/>
              <a:pPr/>
              <a:t>120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2894348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CD0D-8E43-41B5-A8D3-7F4CF6C08C8F}" type="slidenum">
              <a:rPr lang="en-GB" smtClean="0"/>
              <a:pPr/>
              <a:t>121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347244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DDC24-6535-476A-92F6-A670D03D0659}" type="slidenum">
              <a:rPr lang="en-GB" smtClean="0"/>
              <a:pPr/>
              <a:t>122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47741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B1C90-0553-442D-98AB-60D8083E69C8}" type="slidenum">
              <a:rPr lang="en-GB" smtClean="0"/>
              <a:pPr/>
              <a:t>123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2428674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A0922F-4873-4B6E-A9EE-DDC7A8C527B9}" type="slidenum">
              <a:rPr lang="en-GB" smtClean="0"/>
              <a:pPr/>
              <a:t>124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2370737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69402-D9A9-451F-9690-35D01F3BA5A5}" type="slidenum">
              <a:rPr lang="en-GB" smtClean="0"/>
              <a:pPr/>
              <a:t>125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528354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9A6A2-71B6-4176-BFCC-D203F93F2AA2}" type="slidenum">
              <a:rPr lang="en-GB" smtClean="0"/>
              <a:pPr/>
              <a:t>126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9136523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3D0D-2D4C-41F4-88E9-2DDAA0353EE7}" type="slidenum">
              <a:rPr lang="en-GB" smtClean="0"/>
              <a:pPr/>
              <a:t>127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8296582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65121-F08F-4FAE-89E1-1CF412DC855A}" type="slidenum">
              <a:rPr lang="en-GB" smtClean="0"/>
              <a:pPr/>
              <a:t>128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6151387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799F3-D804-4374-B991-D35F06D4AB88}" type="slidenum">
              <a:rPr lang="en-GB" smtClean="0"/>
              <a:pPr/>
              <a:t>129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7970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9D981-FDC8-4F62-9131-15F46585069C}" type="slidenum">
              <a:rPr lang="en-GB" smtClean="0"/>
              <a:pPr/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910663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01635-1D24-40FB-944B-DC69983D9165}" type="slidenum">
              <a:rPr lang="en-GB" smtClean="0"/>
              <a:pPr/>
              <a:t>130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757876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15517-646A-4D83-8959-D500AF0F64A7}" type="slidenum">
              <a:rPr lang="en-GB" smtClean="0"/>
              <a:pPr/>
              <a:t>131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4491468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578BD-862F-4CCF-94BB-04AC7F3CFA13}" type="slidenum">
              <a:rPr lang="en-GB" smtClean="0"/>
              <a:pPr/>
              <a:t>132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6560524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4E15B-660D-48EE-A327-6E23AA6F6F24}" type="slidenum">
              <a:rPr lang="en-GB" smtClean="0"/>
              <a:pPr/>
              <a:t>133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1155498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68002-69A9-4DC9-AD1A-371CEC17B3C7}" type="slidenum">
              <a:rPr lang="en-GB" smtClean="0"/>
              <a:pPr/>
              <a:t>134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084900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D9AC3-888E-4E14-8DAC-3088D57F2216}" type="slidenum">
              <a:rPr lang="en-GB" smtClean="0"/>
              <a:pPr/>
              <a:t>135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1611112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AF2E1-411B-4505-85C7-4747253EE5DC}" type="slidenum">
              <a:rPr lang="en-GB" smtClean="0"/>
              <a:pPr/>
              <a:t>136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1298562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822CC-024E-4493-A669-A5610089FB38}" type="slidenum">
              <a:rPr lang="en-GB" smtClean="0"/>
              <a:pPr/>
              <a:t>137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35776486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EF2BF-4555-450A-A45D-09CC588CFAC1}" type="slidenum">
              <a:rPr lang="en-GB" smtClean="0"/>
              <a:pPr/>
              <a:t>138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689114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94D01-35CA-47F9-AB72-FD41D16B11E2}" type="slidenum">
              <a:rPr lang="en-GB" smtClean="0"/>
              <a:pPr/>
              <a:t>139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196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207E-86B7-4344-9AF0-4961C3938E50}" type="slidenum">
              <a:rPr lang="en-GB" smtClean="0"/>
              <a:pPr/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5296193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5C973-839C-4E26-9CF1-415A61403981}" type="slidenum">
              <a:rPr lang="en-GB" smtClean="0"/>
              <a:pPr/>
              <a:t>140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4259192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00C15-BC0B-4E62-AC31-B04E5FC9725D}" type="slidenum">
              <a:rPr lang="en-GB" smtClean="0"/>
              <a:pPr/>
              <a:t>141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6820439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C0063-0372-470A-9893-F8F1A17BF44B}" type="slidenum">
              <a:rPr lang="en-GB" smtClean="0"/>
              <a:pPr/>
              <a:t>142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356046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1CBE7-370D-4216-B045-7CF6507405F3}" type="slidenum">
              <a:rPr lang="en-GB" smtClean="0"/>
              <a:pPr/>
              <a:t>143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622050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20DC0-1EDF-4364-8617-4AB237B712C9}" type="slidenum">
              <a:rPr lang="en-GB" smtClean="0"/>
              <a:pPr/>
              <a:t>144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03758334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9D2B9-EA3C-48EE-A528-90B3C34F26DC}" type="slidenum">
              <a:rPr lang="en-GB" smtClean="0"/>
              <a:pPr/>
              <a:t>145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8161430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88C28-8FC5-4239-98A7-18B3E364DE0F}" type="slidenum">
              <a:rPr lang="en-GB" smtClean="0"/>
              <a:pPr/>
              <a:t>146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5493572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A2B12-400B-4FB3-B5DC-77E60EBBBD4A}" type="slidenum">
              <a:rPr lang="en-GB" smtClean="0"/>
              <a:pPr/>
              <a:t>147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1802351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D979D-90CC-4793-9098-94B0133B89D8}" type="slidenum">
              <a:rPr lang="en-GB" smtClean="0"/>
              <a:pPr/>
              <a:t>148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1212492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816C9-9DE9-46D9-B305-60D3F7043D7F}" type="slidenum">
              <a:rPr lang="en-GB" smtClean="0"/>
              <a:pPr/>
              <a:t>149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0026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50F43-1EA3-4374-B566-B5A1486569D2}" type="slidenum">
              <a:rPr lang="en-GB" smtClean="0"/>
              <a:pPr/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21816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8923-9A83-46F2-AB03-C5C0C5AB45F4}" type="slidenum">
              <a:rPr lang="en-GB" smtClean="0"/>
              <a:pPr/>
              <a:t>150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2356818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3213B-2CEB-4696-B3C2-5E7C6B4CAB45}" type="slidenum">
              <a:rPr lang="en-GB" smtClean="0"/>
              <a:pPr/>
              <a:t>151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0876892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34F45-45FB-410F-B0EF-6F5C8FCA282B}" type="slidenum">
              <a:rPr lang="en-GB" smtClean="0"/>
              <a:pPr/>
              <a:t>152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4071553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76EC5-4674-4ADF-9386-BC7B256929E8}" type="slidenum">
              <a:rPr lang="en-GB" smtClean="0"/>
              <a:pPr/>
              <a:t>153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9779890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FE36-9364-4D15-959D-31E4C2EA150C}" type="slidenum">
              <a:rPr lang="en-GB" smtClean="0"/>
              <a:pPr/>
              <a:t>154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7961057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E89DF-E6FA-42D8-8DFE-BFE5AADBC6F6}" type="slidenum">
              <a:rPr lang="en-GB" smtClean="0"/>
              <a:pPr/>
              <a:t>155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08861979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7FBD2-78CD-409F-8C46-A8736B4904A9}" type="slidenum">
              <a:rPr lang="en-GB" smtClean="0"/>
              <a:pPr/>
              <a:t>156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491845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260FC-6110-4EAF-AE63-95A2D0894FFB}" type="slidenum">
              <a:rPr lang="en-GB" smtClean="0"/>
              <a:pPr/>
              <a:t>157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46671439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BF334-4BE2-4DB4-8001-1F2BD80F1290}" type="slidenum">
              <a:rPr lang="en-GB" smtClean="0"/>
              <a:pPr/>
              <a:t>158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911618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A8F2C-DBEF-4B40-848E-0EDB18859760}" type="slidenum">
              <a:rPr lang="en-GB" smtClean="0"/>
              <a:pPr/>
              <a:t>159</a:t>
            </a:fld>
            <a:endParaRPr lang="en-GB" smtClean="0"/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91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F353F-E88B-4AC6-B7B0-312E08328C42}" type="slidenum">
              <a:rPr lang="en-GB" smtClean="0"/>
              <a:pPr/>
              <a:t>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87471919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FD136-FAFF-455B-A73A-69AE01145D00}" type="slidenum">
              <a:rPr lang="en-GB" smtClean="0"/>
              <a:pPr/>
              <a:t>160</a:t>
            </a:fld>
            <a:endParaRPr lang="en-GB" smtClean="0"/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87224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64FB7-3AF7-42CC-8694-618EE3F79010}" type="slidenum">
              <a:rPr lang="en-GB" smtClean="0"/>
              <a:pPr/>
              <a:t>161</a:t>
            </a:fld>
            <a:endParaRPr lang="en-GB" smtClean="0"/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166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FEC5F-26A1-43D1-A64B-56F916A07E66}" type="slidenum">
              <a:rPr lang="en-GB" smtClean="0"/>
              <a:pPr/>
              <a:t>17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865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635E-A3F7-4B54-BEC5-EB26014D258C}" type="slidenum">
              <a:rPr lang="en-GB" smtClean="0"/>
              <a:pPr/>
              <a:t>18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0884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06650-5D1E-4898-9D79-7407D69549D0}" type="slidenum">
              <a:rPr lang="en-GB" smtClean="0"/>
              <a:pPr/>
              <a:t>19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535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0A0BE-80FC-4DB3-9799-493CD15ADC54}" type="slidenum">
              <a:rPr lang="en-GB" smtClean="0"/>
              <a:pPr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87031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EFC1A-D23C-4B45-8DE0-DA9E2EE79C4A}" type="slidenum">
              <a:rPr lang="en-GB" smtClean="0"/>
              <a:pPr/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07525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D15FD-7969-49F1-9C0C-3D6E2D533E8C}" type="slidenum">
              <a:rPr lang="en-GB" smtClean="0"/>
              <a:pPr/>
              <a:t>21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5889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29462-48CE-4AB0-A017-41232F916EB4}" type="slidenum">
              <a:rPr lang="en-GB" smtClean="0"/>
              <a:pPr/>
              <a:t>22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0507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2C244-B9E5-4F0D-A27C-29B9689D0EE2}" type="slidenum">
              <a:rPr lang="en-GB" smtClean="0"/>
              <a:pPr/>
              <a:t>23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54010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C6DCB-CB01-4E93-A52A-245079788B01}" type="slidenum">
              <a:rPr lang="en-GB" smtClean="0"/>
              <a:pPr/>
              <a:t>24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49510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F6883-ECEA-4182-9E9E-07A0C0AFE0FC}" type="slidenum">
              <a:rPr lang="en-GB" smtClean="0"/>
              <a:pPr/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1820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0A822-8938-4E1B-B39A-690EC8C29EF0}" type="slidenum">
              <a:rPr lang="en-GB" smtClean="0"/>
              <a:pPr/>
              <a:t>26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4719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D1DB9-9A76-48AD-9772-5E3D738830DA}" type="slidenum">
              <a:rPr lang="en-GB" smtClean="0"/>
              <a:pPr/>
              <a:t>27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92453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A0588-2FFF-4DCF-A88A-548965B24A32}" type="slidenum">
              <a:rPr lang="en-GB" smtClean="0"/>
              <a:pPr/>
              <a:t>28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4572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107F5-0234-42D2-834E-17CCC2A12023}" type="slidenum">
              <a:rPr lang="en-GB" smtClean="0"/>
              <a:pPr/>
              <a:t>29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188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347EA-6F7A-4121-97CD-8E6DAC91FAF4}" type="slidenum">
              <a:rPr lang="en-GB" smtClean="0"/>
              <a:pPr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4374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54F2-6FD3-4CBF-8722-AB9A004EDF62}" type="slidenum">
              <a:rPr lang="en-GB" smtClean="0"/>
              <a:pPr/>
              <a:t>30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1013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C9F74-5BCA-4B2A-8F67-76933BFF64D4}" type="slidenum">
              <a:rPr lang="en-GB" smtClean="0"/>
              <a:pPr/>
              <a:t>31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24913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6775F-F950-4B9C-BDCA-B2BB7034A09F}" type="slidenum">
              <a:rPr lang="en-GB" smtClean="0"/>
              <a:pPr/>
              <a:t>32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7396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53978-64B8-4A80-B25D-00ADA262DBA5}" type="slidenum">
              <a:rPr lang="en-GB" smtClean="0"/>
              <a:pPr/>
              <a:t>33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4605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7CB9C-9DC8-4B1C-A880-C60162448511}" type="slidenum">
              <a:rPr lang="en-GB" smtClean="0"/>
              <a:pPr/>
              <a:t>34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1345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88BF8-C160-467D-8586-6D3F681FD264}" type="slidenum">
              <a:rPr lang="en-GB" smtClean="0"/>
              <a:pPr/>
              <a:t>35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2990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9E381-7474-439D-AEE0-5303B2AD0CEF}" type="slidenum">
              <a:rPr lang="en-GB" smtClean="0"/>
              <a:pPr/>
              <a:t>36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706828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80F09-7FEB-4B4E-BDB2-2AAF1926AEDC}" type="slidenum">
              <a:rPr lang="en-GB" smtClean="0"/>
              <a:pPr/>
              <a:t>37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61290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5FEC2-8C48-4F21-9231-4443A0FEA205}" type="slidenum">
              <a:rPr lang="en-GB" smtClean="0"/>
              <a:pPr/>
              <a:t>38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66384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D5458-C81E-4CB8-A8C9-B5B9100AEB57}" type="slidenum">
              <a:rPr lang="en-GB" smtClean="0"/>
              <a:pPr/>
              <a:t>39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72656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4F0DC-08F8-4698-B7BF-AD3168B2A635}" type="slidenum">
              <a:rPr lang="en-GB" smtClean="0"/>
              <a:pPr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28676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47172-1435-4116-ADD0-184BCE645653}" type="slidenum">
              <a:rPr lang="en-GB" smtClean="0"/>
              <a:pPr/>
              <a:t>40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717297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3C643-46EE-470D-B940-E062003AB3CC}" type="slidenum">
              <a:rPr lang="en-GB" smtClean="0"/>
              <a:pPr/>
              <a:t>41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6672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37C79-15A2-4AA0-9746-B7D517EC310E}" type="slidenum">
              <a:rPr lang="en-GB" smtClean="0"/>
              <a:pPr/>
              <a:t>42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82003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703A5-A3E8-4A63-8385-8C05BB25BE9B}" type="slidenum">
              <a:rPr lang="en-GB" smtClean="0"/>
              <a:pPr/>
              <a:t>43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51178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01AA-1983-4E0C-9A70-B6CB0A8BE307}" type="slidenum">
              <a:rPr lang="en-GB" smtClean="0"/>
              <a:pPr/>
              <a:t>44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814072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DFEF1-12A7-4778-8A2C-7E4603FAF3E1}" type="slidenum">
              <a:rPr lang="en-GB" smtClean="0"/>
              <a:pPr/>
              <a:t>45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03303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FFF44-5FEF-4891-AB67-D58314917720}" type="slidenum">
              <a:rPr lang="en-GB" smtClean="0"/>
              <a:pPr/>
              <a:t>46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71216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F5D06-B904-4297-9A46-263B3292D5B4}" type="slidenum">
              <a:rPr lang="en-GB" smtClean="0"/>
              <a:pPr/>
              <a:t>47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875407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6865D-C173-4FDD-BB18-B89052D0D9C3}" type="slidenum">
              <a:rPr lang="en-GB" smtClean="0"/>
              <a:pPr/>
              <a:t>48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883652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B9B89-05FD-41FF-AE8C-5D397C9F9370}" type="slidenum">
              <a:rPr lang="en-GB" smtClean="0"/>
              <a:pPr/>
              <a:t>49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44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FEB38-A559-4F86-AEE4-6A41ED2E4E7E}" type="slidenum">
              <a:rPr lang="en-GB" smtClean="0"/>
              <a:pPr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050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B4A38-E470-49F8-A11D-5D24C8F5AA04}" type="slidenum">
              <a:rPr lang="en-GB" smtClean="0"/>
              <a:pPr/>
              <a:t>50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117045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57D80-9CD3-4513-9B36-D4214F2502F7}" type="slidenum">
              <a:rPr lang="en-GB" smtClean="0"/>
              <a:pPr/>
              <a:t>51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172042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8CCAE-F15C-4668-9C4C-A1153D8EDF95}" type="slidenum">
              <a:rPr lang="en-GB" smtClean="0"/>
              <a:pPr/>
              <a:t>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168122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E8E61-1AF4-4363-B01A-7F9EE21E2C5C}" type="slidenum">
              <a:rPr lang="en-GB" smtClean="0"/>
              <a:pPr/>
              <a:t>53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162860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23E74-1E6B-4E2A-9094-DADD9200AB51}" type="slidenum">
              <a:rPr lang="en-GB" smtClean="0"/>
              <a:pPr/>
              <a:t>54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86085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7BCE8-E3A7-4DB1-A0F6-455CC642CABD}" type="slidenum">
              <a:rPr lang="en-GB" smtClean="0"/>
              <a:pPr/>
              <a:t>55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81051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C9E87-9783-4F93-9B29-1BC21DC10960}" type="slidenum">
              <a:rPr lang="en-GB" smtClean="0"/>
              <a:pPr/>
              <a:t>56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24567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434E8-5483-47DD-A9C5-D45291425DE1}" type="slidenum">
              <a:rPr lang="en-GB" smtClean="0"/>
              <a:pPr/>
              <a:t>57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07610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18C1D-387D-48BF-838A-9C5694599D42}" type="slidenum">
              <a:rPr lang="en-GB" smtClean="0"/>
              <a:pPr/>
              <a:t>58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702151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396A-ADB2-4AE1-B58D-85E3F80615FB}" type="slidenum">
              <a:rPr lang="en-GB" smtClean="0"/>
              <a:pPr/>
              <a:t>59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849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44D49-0535-4DD5-BB2D-D38D2F673A4D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83767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1E8ED-78CB-4B75-B8C5-60DD26B93407}" type="slidenum">
              <a:rPr lang="en-GB" smtClean="0"/>
              <a:pPr/>
              <a:t>60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501478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DF50F-EAC1-46A1-BB21-CFB8C3670654}" type="slidenum">
              <a:rPr lang="en-GB" smtClean="0"/>
              <a:pPr/>
              <a:t>61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8229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3B7E8-7E5E-4C94-B1C3-6FF0CA63BA6E}" type="slidenum">
              <a:rPr lang="en-GB" smtClean="0"/>
              <a:pPr/>
              <a:t>62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756882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91E95-EDA2-4BD5-9034-FD34EE5816D3}" type="slidenum">
              <a:rPr lang="en-GB" smtClean="0"/>
              <a:pPr/>
              <a:t>63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236072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C03DA-7E29-4989-A07D-B44C92819ABD}" type="slidenum">
              <a:rPr lang="en-GB" smtClean="0"/>
              <a:pPr/>
              <a:t>64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527681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8F3C6-F8A5-4F21-A2F1-A9DF07821D3D}" type="slidenum">
              <a:rPr lang="en-GB" smtClean="0"/>
              <a:pPr/>
              <a:t>65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725916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660C8-6262-4C94-87F0-7A45F592C3F3}" type="slidenum">
              <a:rPr lang="en-GB" smtClean="0"/>
              <a:pPr/>
              <a:t>66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19280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6991C-01C9-4410-BE92-7EF5EA8AB0C4}" type="slidenum">
              <a:rPr lang="en-GB" smtClean="0"/>
              <a:pPr/>
              <a:t>67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993640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EAB55-0262-4281-B82B-809ED1F20109}" type="slidenum">
              <a:rPr lang="en-GB" smtClean="0"/>
              <a:pPr/>
              <a:t>68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33051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4DD90-64B3-4EDD-836E-097CA44DC78B}" type="slidenum">
              <a:rPr lang="en-GB" smtClean="0"/>
              <a:pPr/>
              <a:t>69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3375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D3965-C5D5-473F-AE34-DA250961A6EC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078098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68D76-4E26-457B-9015-E6034BD2131A}" type="slidenum">
              <a:rPr lang="en-GB" smtClean="0"/>
              <a:pPr/>
              <a:t>70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179708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D31AB-D644-42BF-9DD4-1977ACBE3C42}" type="slidenum">
              <a:rPr lang="en-GB" smtClean="0"/>
              <a:pPr/>
              <a:t>71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374123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F99AD-870F-4D44-9451-4717DAD89F6F}" type="slidenum">
              <a:rPr lang="en-GB" smtClean="0"/>
              <a:pPr/>
              <a:t>72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808613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3056A-5984-438A-BB04-509CDC8EF4F2}" type="slidenum">
              <a:rPr lang="en-GB" smtClean="0"/>
              <a:pPr/>
              <a:t>73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419845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2BB05-C39F-4090-A014-63A71A2C2600}" type="slidenum">
              <a:rPr lang="en-GB" smtClean="0"/>
              <a:pPr/>
              <a:t>74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7710707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19349-67D2-4712-B920-AC6882FA2757}" type="slidenum">
              <a:rPr lang="en-GB" smtClean="0"/>
              <a:pPr/>
              <a:t>75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144068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E629B-C4B3-431C-BE83-A01639991ED1}" type="slidenum">
              <a:rPr lang="en-GB" smtClean="0"/>
              <a:pPr/>
              <a:t>76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826344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70755-CCA5-483E-B137-EB920EDFD508}" type="slidenum">
              <a:rPr lang="en-GB" smtClean="0"/>
              <a:pPr/>
              <a:t>77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36300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B7409-0E64-40BF-BDB0-A1C65C49F865}" type="slidenum">
              <a:rPr lang="en-GB" smtClean="0"/>
              <a:pPr/>
              <a:t>78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19588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9A585-9495-459C-AF66-818A8E27D017}" type="slidenum">
              <a:rPr lang="en-GB" smtClean="0"/>
              <a:pPr/>
              <a:t>79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064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96285-2627-48F8-914E-83F0583A32A1}" type="slidenum">
              <a:rPr lang="en-GB" smtClean="0"/>
              <a:pPr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27419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64439-3819-4374-BC19-C9B85171525F}" type="slidenum">
              <a:rPr lang="en-GB" smtClean="0"/>
              <a:pPr/>
              <a:t>80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471504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B69C2C-9D20-48E1-BCDD-2A74F74E3B50}" type="slidenum">
              <a:rPr lang="en-GB" smtClean="0"/>
              <a:pPr/>
              <a:t>81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31978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4ED88-050F-4562-973A-10DFFA692051}" type="slidenum">
              <a:rPr lang="en-GB" smtClean="0"/>
              <a:pPr/>
              <a:t>82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301660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D14D8-40D3-4E63-9818-280D2666269B}" type="slidenum">
              <a:rPr lang="en-GB" smtClean="0"/>
              <a:pPr/>
              <a:t>83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045066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A15E0-F031-465F-93F2-AE3178A8BABC}" type="slidenum">
              <a:rPr lang="en-GB" smtClean="0"/>
              <a:pPr/>
              <a:t>84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925817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92B79-EBC2-4AF5-8E54-45886C4EE40C}" type="slidenum">
              <a:rPr lang="en-GB" smtClean="0"/>
              <a:pPr/>
              <a:t>85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11107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E9387-6F89-4204-A3CB-A58673279065}" type="slidenum">
              <a:rPr lang="en-GB" smtClean="0"/>
              <a:pPr/>
              <a:t>86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9524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9142F-992B-40BF-A3D6-5D3BB935C2E0}" type="slidenum">
              <a:rPr lang="en-GB" smtClean="0"/>
              <a:pPr/>
              <a:t>87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86335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A8E86-C190-4C50-A602-FAFABFE26EFF}" type="slidenum">
              <a:rPr lang="en-GB" smtClean="0"/>
              <a:pPr/>
              <a:t>88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4178827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10683-5939-4150-AA27-9C22243B0896}" type="slidenum">
              <a:rPr lang="en-GB" smtClean="0"/>
              <a:pPr/>
              <a:t>89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2667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78F29-10D1-44A8-8D3F-1345E60A3B20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1589603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A8BCA-33E8-410E-B8F7-CB95924B0607}" type="slidenum">
              <a:rPr lang="en-GB" smtClean="0"/>
              <a:pPr/>
              <a:t>90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6615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2EB7F-8F85-41E4-92D3-06E42F470128}" type="slidenum">
              <a:rPr lang="en-GB" smtClean="0"/>
              <a:pPr/>
              <a:t>91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2549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56846-C592-454E-B133-8281D2891ED1}" type="slidenum">
              <a:rPr lang="en-GB" smtClean="0"/>
              <a:pPr/>
              <a:t>92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54965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EA51A-08D0-43E4-80CB-97316FF6EA21}" type="slidenum">
              <a:rPr lang="en-GB" smtClean="0"/>
              <a:pPr/>
              <a:t>93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83713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D95BA-7A15-4ABB-9A48-29DFC9734779}" type="slidenum">
              <a:rPr lang="en-GB" smtClean="0"/>
              <a:pPr/>
              <a:t>94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96093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A9DB7-E9D2-4E1D-8636-1753BF0E3850}" type="slidenum">
              <a:rPr lang="en-GB" smtClean="0"/>
              <a:pPr/>
              <a:t>95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7904952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9FAB2-46DA-48FB-BE1D-532C2238D861}" type="slidenum">
              <a:rPr lang="en-GB" smtClean="0"/>
              <a:pPr/>
              <a:t>96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191326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50A0C-FA09-4D4F-A8F9-C23E82CF0541}" type="slidenum">
              <a:rPr lang="en-GB" smtClean="0"/>
              <a:pPr/>
              <a:t>97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9082346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77A21-3B73-42C2-8AF6-CA34D01B444E}" type="slidenum">
              <a:rPr lang="en-GB" smtClean="0"/>
              <a:pPr/>
              <a:t>98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5534051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CBDC3-C8C5-4EFB-8821-DF6C88B5CD64}" type="slidenum">
              <a:rPr lang="en-GB" smtClean="0"/>
              <a:pPr/>
              <a:t>99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2538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54E6-60FD-42B2-BAE7-6167C3F0A5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ACB35-E8E0-4CEA-B8A4-37DB6C9AED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C8F-BAEB-46BC-9C5B-B7F23DB84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5F332-F767-4087-BB6B-8CA19351C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80561-B45D-4D1E-8734-8993B181A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931E-1AE2-49E0-8B87-A29286D9C4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F038-38D4-49CA-8EBF-D2191BDF1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EB73-7E58-482C-AA37-45FF85FDA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71F8B-0439-4B45-A97E-7935EDE3C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EC7A-4BC7-421C-BABF-7000EE46E4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B481-F2D4-4111-BD7E-A6B86BF52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343B44A-BDF0-4ACB-8CE6-A6FA621F1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noreview.com/images/user/hitman.jpg" TargetMode="Externa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jpe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cnn.com/2001/WORLD/europe/scandinavia/01/18/estonia.sinking/story.estonia.cnn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3ff.com/flags/worldflags/Israel_flag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71A01-981D-4D9C-BE15-7525A86B72D8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The Story Of Gog And Magog</a:t>
            </a:r>
          </a:p>
        </p:txBody>
      </p:sp>
      <p:sp>
        <p:nvSpPr>
          <p:cNvPr id="237571" name="WordArt 3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Part Nine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0" y="5013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False Flag Operations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79613" y="3789363"/>
            <a:ext cx="504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37575" name="WordArt 7"/>
          <p:cNvSpPr>
            <a:spLocks noChangeArrowheads="1" noChangeShapeType="1" noTextEdit="1"/>
          </p:cNvSpPr>
          <p:nvPr/>
        </p:nvSpPr>
        <p:spPr bwMode="auto">
          <a:xfrm>
            <a:off x="2195513" y="3789363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48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Chapter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4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/>
      <p:bldP spid="2375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AB878-14CE-4A7C-9F5F-0544BE381292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43011" name="Picture 3" descr="estoni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58" t="2225"/>
          <a:stretch>
            <a:fillRect/>
          </a:stretch>
        </p:blipFill>
        <p:spPr>
          <a:xfrm>
            <a:off x="323850" y="1412875"/>
            <a:ext cx="4681538" cy="4213225"/>
          </a:xfr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219700" y="1412875"/>
            <a:ext cx="39243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00:55 Attachments on the 50-ton bow door, or visor, snap.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1:05 Visor flaps in the raging sea, sawing through steel plating behind it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1:10 Inner door now jarred slightly open, water seeps in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31913" y="566102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5BAD6-953E-48CD-959C-DFDE6DE46140}" type="slidenum">
              <a:rPr lang="en-GB"/>
              <a:pPr>
                <a:defRPr/>
              </a:pPr>
              <a:t>100</a:t>
            </a:fld>
            <a:endParaRPr lang="en-GB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23238" name="Picture 6" descr="mensddel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3292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4071938" y="1071563"/>
            <a:ext cx="4681537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Lamp Lighter </a:t>
            </a:r>
            <a:b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8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lamplighter testified that on March 12,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day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Yushchinsky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disappeared, he had seen him playing with two other boys on the premises of the brick factory.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alleged that a Jew had suddenly appeared and kidnapped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Yushchinsky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pulling him toward the brick kiln.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D2136-D650-4683-99F3-4F9435CABD6D}" type="slidenum">
              <a:rPr lang="en-GB"/>
              <a:pPr>
                <a:defRPr/>
              </a:pPr>
              <a:t>101</a:t>
            </a:fld>
            <a:endParaRPr lang="en-GB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25286" name="Picture 6" descr="mendel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28" t="4639" r="2826" b="2905"/>
          <a:stretch>
            <a:fillRect/>
          </a:stretch>
        </p:blipFill>
        <p:spPr>
          <a:xfrm>
            <a:off x="2124075" y="1412875"/>
            <a:ext cx="4895850" cy="2879725"/>
          </a:xfrm>
          <a:noFill/>
        </p:spPr>
      </p:pic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0" y="4549676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Witnesses Come Forward</a:t>
            </a:r>
            <a: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months after the murder,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investigator has three children confirm they were playing with the victim.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had been threatened with death if they talked.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8B645-AF4B-4858-AF8C-86FEA89BF349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pic>
        <p:nvPicPr>
          <p:cNvPr id="331778" name="Picture 2" descr="http://www.terrierman.com/1890sRatPoisonTrade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5" y="1643063"/>
            <a:ext cx="42862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Children Are Poisoned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l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one week the little ones fell critically ill with symptoms of poisoning,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 "secret Jew commissar"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Krasovski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had "visited" them and brought them "pies"!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C6974-0257-49EF-B837-00CA4539E02E}" type="slidenum">
              <a:rPr lang="en-GB"/>
              <a:pPr>
                <a:defRPr/>
              </a:pPr>
              <a:t>103</a:t>
            </a:fld>
            <a:endParaRPr lang="en-GB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28358" name="Picture 6" descr="mendel43"/>
          <p:cNvPicPr>
            <a:picLocks noChangeAspect="1" noChangeArrowheads="1"/>
          </p:cNvPicPr>
          <p:nvPr/>
        </p:nvPicPr>
        <p:blipFill>
          <a:blip r:embed="rId3" cstate="print"/>
          <a:srcRect l="2032" t="1636"/>
          <a:stretch>
            <a:fillRect/>
          </a:stretch>
        </p:blipFill>
        <p:spPr bwMode="auto">
          <a:xfrm>
            <a:off x="468313" y="1557338"/>
            <a:ext cx="35210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4356100" y="1196975"/>
            <a:ext cx="47879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children,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Zhenya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Valva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died in quick succession,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Ludmilla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slowly recovered only after many weeks.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Jewish newspapers reported the children died of "dysentery"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468313" y="6021388"/>
            <a:ext cx="3240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Krasovski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9" grpId="0"/>
      <p:bldP spid="22836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F1EA9-34DF-4B38-B077-CEC528B5825F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  <p:pic>
        <p:nvPicPr>
          <p:cNvPr id="108548" name="Picture 2" descr="http://aprettywoman.com/gifs1/maps/ukraine_khar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143000"/>
            <a:ext cx="6543675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86454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Witnesses’ Mother Is Sent To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Kharkov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she is put in the finest hotel of the city. 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B078D-461C-4D61-BECA-40FAF40B5482}" type="slidenum">
              <a:rPr lang="en-GB"/>
              <a:pPr>
                <a:defRPr/>
              </a:pPr>
              <a:t>105</a:t>
            </a:fld>
            <a:endParaRPr lang="en-GB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30406" name="Picture 6" descr="mendel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14438"/>
            <a:ext cx="414337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4857750" y="1428750"/>
            <a:ext cx="42862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was told her other daughter would be killed,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Jew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Margolin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the later defence counsel of Mendel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offered her the round sum of 40,000 Roubles.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was asked to confess to the murder of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Andrusha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1B589-8856-4E7F-B901-4F6E49E38D32}" type="slidenum">
              <a:rPr lang="en-GB"/>
              <a:pPr>
                <a:defRPr/>
              </a:pPr>
              <a:t>106</a:t>
            </a:fld>
            <a:endParaRPr lang="en-GB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32455" name="Picture 7" descr="mesdfndel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796"/>
          <a:stretch>
            <a:fillRect/>
          </a:stretch>
        </p:blipFill>
        <p:spPr>
          <a:xfrm>
            <a:off x="285750" y="2143125"/>
            <a:ext cx="3597275" cy="2951163"/>
          </a:xfrm>
          <a:noFill/>
        </p:spPr>
      </p:pic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4211638" y="1285875"/>
            <a:ext cx="493236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Arrested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22 July 1911,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finally arrested together with Mrs.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Cheberkov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mother was soon released. 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Menahem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spent more than two years in prison awaiting trial.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of Austrian Jews visiting with him, it was thought to be a ceremony.</a:t>
            </a:r>
            <a:r>
              <a:rPr lang="en-GB" sz="2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C8B46-79C0-4758-8FDD-101874A29A38}" type="slidenum">
              <a:rPr lang="en-GB"/>
              <a:pPr>
                <a:defRPr/>
              </a:pPr>
              <a:t>107</a:t>
            </a:fld>
            <a:endParaRPr lang="en-GB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35525" name="Picture 5" descr="menadddel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34004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4284663" y="1773238"/>
            <a:ext cx="4859337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 Vagabond Found Strangled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Tartakovski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(Left)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part time worker at the brick factory was said to have knowledge of the murder. 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found strangled!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0418F-6707-4012-8136-DE956021C90A}" type="slidenum">
              <a:rPr lang="en-GB"/>
              <a:pPr>
                <a:defRPr/>
              </a:pPr>
              <a:t>108</a:t>
            </a:fld>
            <a:endParaRPr lang="en-GB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42694" name="Picture 6" descr="mendel4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539750" y="1268413"/>
            <a:ext cx="3873500" cy="4495800"/>
          </a:xfrm>
          <a:noFill/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4787900" y="1557338"/>
            <a:ext cx="41767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Accomplices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1853 and 1860,  the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Schneerson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 family of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Hasidics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had been convicted of blood libel in Russia,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were imprisoned in Siberia. 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nephew,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Faivel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Schneerson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of this famous family was staying with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dirty="0">
                <a:solidFill>
                  <a:srgbClr val="FF3399"/>
                </a:solidFill>
              </a:rPr>
              <a:t>.</a:t>
            </a:r>
            <a:r>
              <a:rPr lang="en-GB" sz="1800" dirty="0">
                <a:solidFill>
                  <a:srgbClr val="FF3399"/>
                </a:solidFill>
              </a:rPr>
              <a:t/>
            </a:r>
            <a:br>
              <a:rPr lang="en-GB" sz="1800" dirty="0">
                <a:solidFill>
                  <a:srgbClr val="FF3399"/>
                </a:solidFill>
              </a:rPr>
            </a:br>
            <a:endParaRPr lang="en-GB" sz="1800" dirty="0">
              <a:solidFill>
                <a:srgbClr val="FF3399"/>
              </a:solidFill>
            </a:endParaRP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4319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Faivel Schneerson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6" grpId="0"/>
      <p:bldP spid="242697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085AA-476D-4D25-9CDF-886E366DF5F5}" type="slidenum">
              <a:rPr lang="en-GB"/>
              <a:pPr>
                <a:defRPr/>
              </a:pPr>
              <a:t>109</a:t>
            </a:fld>
            <a:endParaRPr lang="en-GB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44740" name="Picture 4" descr="mensdsddel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2894012" cy="3543300"/>
          </a:xfrm>
          <a:noFill/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8974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Sikorsky On Blood libel</a:t>
            </a:r>
            <a:b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trial revolved around the Jewish ritual of killing Gentile children for a Purim sacrifice.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Sikorsky was an expert witness. 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23850" y="530066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Sikorsky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2" grpId="0"/>
      <p:bldP spid="2447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3BF50-5736-43E1-BE1B-9AB1173D5934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13316" name="Picture 6" descr="estoni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58" t="2225"/>
          <a:stretch>
            <a:fillRect/>
          </a:stretch>
        </p:blipFill>
        <p:spPr>
          <a:xfrm>
            <a:off x="323850" y="1412875"/>
            <a:ext cx="4681538" cy="4213225"/>
          </a:xfr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219700" y="1412875"/>
            <a:ext cx="3924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1:15 Bow door now rips off, bouncing off the ship's bulbous bow</a:t>
            </a:r>
          </a:p>
          <a:p>
            <a:pPr algn="l">
              <a:spcBef>
                <a:spcPct val="50000"/>
              </a:spcBef>
              <a:defRPr/>
            </a:pPr>
            <a:r>
              <a:rPr 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1:17 Ship lists by 15 degrees</a:t>
            </a:r>
          </a:p>
          <a:p>
            <a:pPr algn="l">
              <a:spcBef>
                <a:spcPct val="50000"/>
              </a:spcBef>
              <a:defRPr/>
            </a:pPr>
            <a:r>
              <a:rPr lang="en-GB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1:20 Engines have stopped,</a:t>
            </a:r>
          </a:p>
          <a:p>
            <a:pPr algn="l">
              <a:spcBef>
                <a:spcPct val="50000"/>
              </a:spcBef>
              <a:defRPr/>
            </a:pPr>
            <a:r>
              <a:rPr lang="en-GB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1:22 A 30 Second SOS1:35Listing almost 90 degrees.</a:t>
            </a:r>
          </a:p>
          <a:p>
            <a:pPr algn="l">
              <a:spcBef>
                <a:spcPct val="50000"/>
              </a:spcBef>
              <a:defRPr/>
            </a:pP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1:50 Estonia sinks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258888" y="573405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LINE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9F9-F382-4B11-A8E8-55F83CAD8E97}" type="slidenum">
              <a:rPr lang="en-GB"/>
              <a:pPr>
                <a:defRPr/>
              </a:pPr>
              <a:t>110</a:t>
            </a:fld>
            <a:endParaRPr lang="en-GB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45764" name="Picture 4" descr="mendxzel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412875"/>
            <a:ext cx="2886075" cy="3525838"/>
          </a:xfrm>
          <a:noFill/>
        </p:spPr>
      </p:pic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4067175" y="1557338"/>
            <a:ext cx="50768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Justin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Pranaitis</a:t>
            </a: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the Catholic’s Church’s expert on Ritual Sacrifice.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produced scriptures that described the filthy Purim act of blood letting.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executed by the 1919 Bolsheviks.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68313" y="5229225"/>
            <a:ext cx="3455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Justin Pranaitis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/>
      <p:bldP spid="24576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6368A-2A30-4847-80C9-3C87C60E5061}" type="slidenum">
              <a:rPr lang="en-GB"/>
              <a:pPr>
                <a:defRPr/>
              </a:pPr>
              <a:t>111</a:t>
            </a:fld>
            <a:endParaRPr lang="en-GB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46788" name="Picture 4" descr="mendel5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341438"/>
            <a:ext cx="4392612" cy="3779837"/>
          </a:xfrm>
          <a:noFill/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4787900" y="1412875"/>
            <a:ext cx="43561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Trial Lasted Twenty Days- Sept 25 through Oct 28, 1913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fewer than 219 witnesses,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mostly Jews, were available during the 20 days of the trial.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were 44 newspapers there, and 95% were Jewish controlled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179388" y="5373688"/>
            <a:ext cx="4392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Kiev Court of Justice,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/>
      <p:bldP spid="24679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01473-435A-4C5F-A532-86F02DE70313}" type="slidenum">
              <a:rPr lang="en-GB"/>
              <a:pPr>
                <a:defRPr/>
              </a:pPr>
              <a:t>112</a:t>
            </a:fld>
            <a:endParaRPr lang="en-GB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787900" y="1125538"/>
            <a:ext cx="43561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Trial Lasted Twenty Days- Sept 25 through Oct 28, 1913</a:t>
            </a:r>
            <a:r>
              <a:rPr lang="en-GB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high point of these 20 days of testimony, however,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shaped by the testimony of the little ten-year-old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Ludmilla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Cheberyakov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4456" name="Picture 8" descr="http://www.world-hotel-reservations.com/photos/small/167/3464/75548/Senator_Apartments_Executive_Court_1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85938"/>
            <a:ext cx="38020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3" y="6211888"/>
            <a:ext cx="3643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Kiev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utoUpdateAnimBg="0"/>
      <p:bldP spid="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A5066-54FB-4A93-B761-E29B7AAB9EAF}" type="slidenum">
              <a:rPr lang="en-GB" smtClean="0"/>
              <a:pPr>
                <a:defRPr/>
              </a:pPr>
              <a:t>113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57750" y="1357313"/>
            <a:ext cx="428625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court was loaded with Jews,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she was afraid for her life. International Jewry provided five lawyers,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trial is supposed to have cost the Jews 17 million Roubles.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acquitted on a jury vote of six guilty, and six innocent.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35874" name="Picture 2" descr="http://lovedbyher.files.wordpress.com/2008/06/monument-to-kiev-horse-soldier2.jpg"/>
          <p:cNvPicPr>
            <a:picLocks noChangeAspect="1" noChangeArrowheads="1"/>
          </p:cNvPicPr>
          <p:nvPr/>
        </p:nvPicPr>
        <p:blipFill>
          <a:blip r:embed="rId3" cstate="print"/>
          <a:srcRect r="25670"/>
          <a:stretch>
            <a:fillRect/>
          </a:stretch>
        </p:blipFill>
        <p:spPr bwMode="auto">
          <a:xfrm>
            <a:off x="285750" y="1500188"/>
            <a:ext cx="43005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50" y="5786438"/>
            <a:ext cx="4286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53A00-23DD-4B1F-A0DF-B132BC62C2EF}" type="slidenum">
              <a:rPr lang="en-GB"/>
              <a:pPr>
                <a:defRPr/>
              </a:pPr>
              <a:t>114</a:t>
            </a:fld>
            <a:endParaRPr lang="en-GB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47812" name="Picture 4" descr="mendel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>
          <a:xfrm>
            <a:off x="611188" y="1268413"/>
            <a:ext cx="3201987" cy="3889375"/>
          </a:xfrm>
          <a:noFill/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4286250" y="1428750"/>
            <a:ext cx="5000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 two chief witnesses against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(both the children of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Cheberyakova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died a sudden deaths, and the day the judge was to examine the murder shed, it mysteriously burnt down.</a:t>
            </a:r>
            <a:b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trial it has been shown that several witnesses, intimidated by threats, did not dare to directly testify.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5357813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Theodor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Fritsch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/>
      <p:bldP spid="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6312A-DA2D-44C6-B3BA-51137058EB6D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14750" y="1357313"/>
            <a:ext cx="51435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Theodor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Fritsch Comments: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expected anything after watching this trial.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five month investigation by two police chiefs turned up nothing. Next,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two examining judges were bribed, and charged.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third one finally arrested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remarkable things happened: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119816" name="Picture 8" descr="http://www.historama.com/online-resources/history-collecting-resources/fakes/WegrowGhettoPoli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25"/>
            <a:ext cx="30972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459AC-696D-4A12-915D-028074EF00CF}" type="slidenum">
              <a:rPr lang="en-GB"/>
              <a:pPr>
                <a:defRPr/>
              </a:pPr>
              <a:t>116</a:t>
            </a:fld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51908" name="Picture 4" descr="mendasdel4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84313"/>
            <a:ext cx="2951162" cy="3140075"/>
          </a:xfrm>
          <a:noFill/>
        </p:spPr>
      </p:pic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3924300" y="1773238"/>
            <a:ext cx="48244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American Consulate</a:t>
            </a:r>
            <a:br>
              <a:rPr lang="en-GB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case was serious enough where the American Consulate kept Washington informed.</a:t>
            </a:r>
            <a:r>
              <a:rPr lang="en-GB" sz="1800">
                <a:solidFill>
                  <a:srgbClr val="00FF00"/>
                </a:solidFill>
              </a:rPr>
              <a:t/>
            </a:r>
            <a:br>
              <a:rPr lang="en-GB" sz="1800">
                <a:solidFill>
                  <a:srgbClr val="00FF00"/>
                </a:solidFill>
              </a:rPr>
            </a:br>
            <a:endParaRPr lang="en-GB" sz="1800">
              <a:solidFill>
                <a:srgbClr val="00FF00"/>
              </a:solidFill>
            </a:endParaRP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84213" y="5013325"/>
            <a:ext cx="2735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00"/>
                </a:solidFill>
              </a:rPr>
              <a:t>American Consulate</a:t>
            </a:r>
            <a:r>
              <a:rPr lang="en-GB" sz="1800"/>
              <a:t/>
            </a:r>
            <a:br>
              <a:rPr lang="en-GB" sz="1800"/>
            </a:b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/>
      <p:bldP spid="25191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E2D35-D178-427D-8123-39975A378962}" type="slidenum">
              <a:rPr lang="en-GB"/>
              <a:pPr>
                <a:defRPr/>
              </a:pPr>
              <a:t>117</a:t>
            </a:fld>
            <a:endParaRPr lang="en-GB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52932" name="Picture 4" descr="mendel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268413"/>
            <a:ext cx="3770312" cy="4495800"/>
          </a:xfrm>
          <a:noFill/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4643438" y="1484313"/>
            <a:ext cx="417671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Beilis's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Life Afterwards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leaves for Israel to escape any murder attempts.</a:t>
            </a:r>
            <a:b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Soon he moves to New York where Israelites present him with $400,000 Gold Marks.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He died in 1932, at 60 yrs old, in New York.  He wrote this book.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539750" y="602138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/>
      <p:bldP spid="25293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0E4EA-23C5-4582-B3D9-2FEF64E7DA97}" type="slidenum">
              <a:rPr lang="en-GB"/>
              <a:pPr>
                <a:defRPr/>
              </a:pPr>
              <a:t>118</a:t>
            </a:fld>
            <a:endParaRPr lang="en-GB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58052" name="Picture 4" descr="dfaf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467" t="3850" r="20813" b="3249"/>
          <a:stretch>
            <a:fillRect/>
          </a:stretch>
        </p:blipFill>
        <p:spPr>
          <a:xfrm>
            <a:off x="684213" y="1412875"/>
            <a:ext cx="3097212" cy="4176713"/>
          </a:xfrm>
          <a:noFill/>
        </p:spPr>
      </p:pic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4071938" y="2357438"/>
            <a:ext cx="44656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hlink"/>
                </a:solidFill>
              </a:rPr>
              <a:t>The Book Beilis wrote under a pseudo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BBADC-3E02-460A-BEA6-14369E354A0A}" type="slidenum">
              <a:rPr lang="en-GB"/>
              <a:pPr>
                <a:defRPr/>
              </a:pPr>
              <a:t>119</a:t>
            </a:fld>
            <a:endParaRPr lang="en-GB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63172" name="Picture 4" descr="mendel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7" t="636" b="3249"/>
          <a:stretch>
            <a:fillRect/>
          </a:stretch>
        </p:blipFill>
        <p:spPr>
          <a:xfrm>
            <a:off x="285750" y="1928813"/>
            <a:ext cx="3563938" cy="4089400"/>
          </a:xfrm>
          <a:noFill/>
        </p:spPr>
      </p:pic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4067175" y="1071563"/>
            <a:ext cx="50768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Bolsheviks Take Revenge On The Judges And Witnesses</a:t>
            </a:r>
          </a:p>
          <a:p>
            <a:pPr algn="l">
              <a:defRPr/>
            </a:pP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Bolsheviks took over in 1917,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the witnesses, expert witnesses, prosecutors, judges, etc were put on trial,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then executed.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Anyone that spoke out during the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trial against Jewry, fell as victims to the Jewish-Bolshevist Terror.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B26FC-784E-4A96-8939-92247C74766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003800" y="1412875"/>
            <a:ext cx="3960813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Fabrication</a:t>
            </a:r>
          </a:p>
          <a:p>
            <a:pPr>
              <a:defRPr/>
            </a:pP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need to believe the entire bow of the ship was flapping for twenty minutes.</a:t>
            </a: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Picture driving the turnpike with your car hood flapping for twenty minutes.</a:t>
            </a:r>
          </a:p>
          <a:p>
            <a:pPr algn="l">
              <a:defRPr/>
            </a:pPr>
            <a:r>
              <a:rPr lang="en-GB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Whatever happened, it occurred within minutes. The majority of passengers died In their cabins.</a:t>
            </a:r>
            <a:endParaRPr lang="en-GB" sz="1800">
              <a:solidFill>
                <a:srgbClr val="FF3399"/>
              </a:solidFill>
            </a:endParaRPr>
          </a:p>
        </p:txBody>
      </p:sp>
      <p:pic>
        <p:nvPicPr>
          <p:cNvPr id="24583" name="Picture 7" descr="estoni26"/>
          <p:cNvPicPr>
            <a:picLocks noChangeAspect="1" noChangeArrowheads="1"/>
          </p:cNvPicPr>
          <p:nvPr/>
        </p:nvPicPr>
        <p:blipFill>
          <a:blip r:embed="rId3" cstate="print"/>
          <a:srcRect l="1654" t="2226" r="1654"/>
          <a:stretch>
            <a:fillRect/>
          </a:stretch>
        </p:blipFill>
        <p:spPr bwMode="auto">
          <a:xfrm>
            <a:off x="250825" y="1628775"/>
            <a:ext cx="45370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0825" y="5300663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Estonia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72651-39AF-4981-8628-38728DF09EF1}" type="slidenum">
              <a:rPr lang="en-GB" smtClean="0"/>
              <a:pPr>
                <a:defRPr/>
              </a:pPr>
              <a:t>120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14813" y="1143000"/>
            <a:ext cx="492918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Professor of Psychiatry, J.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Sikorski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the student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Golubov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were shot, under martial law in Kiev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together with other witnesses. Professor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Kossorotov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murdered  by poison.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Vera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Cheberyak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shot. The ones siding with the Jews, like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Bechterev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  received a leading scientific administrative posts.</a:t>
            </a:r>
            <a:endParaRPr lang="en-GB" sz="2800" dirty="0">
              <a:solidFill>
                <a:srgbClr val="00FF00"/>
              </a:solidFill>
            </a:endParaRPr>
          </a:p>
          <a:p>
            <a:pPr>
              <a:defRPr/>
            </a:pP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342018" name="Picture 2" descr="http://upload.wikimedia.org/wikipedia/commons/5/5e/Vera_Chebery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3648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50" y="5786438"/>
            <a:ext cx="3643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Vera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Cheberyak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9F68E-44D2-4454-AC49-8F6684647D2F}" type="slidenum">
              <a:rPr lang="en-GB"/>
              <a:pPr>
                <a:defRPr/>
              </a:pPr>
              <a:t>121</a:t>
            </a:fld>
            <a:endParaRPr lang="en-GB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61126" name="Picture 6" descr="mendedl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643063"/>
            <a:ext cx="3668712" cy="4857750"/>
          </a:xfrm>
          <a:noFill/>
        </p:spPr>
      </p:pic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4214813" y="1268413"/>
            <a:ext cx="4749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The Panic Over One Child's Murder?</a:t>
            </a:r>
          </a:p>
          <a:p>
            <a:pPr>
              <a:defRPr/>
            </a:pPr>
            <a:endParaRPr lang="en-GB" sz="32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trial was international news from 1911-1913. If this piece of human (?)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garbage was convicted of Purim Sacrifice, than all of Jewry would be under a cloud.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8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A3E19-47C2-4A7B-A1EC-273B01D352D1}" type="slidenum">
              <a:rPr lang="en-GB" smtClean="0"/>
              <a:pPr>
                <a:defRPr/>
              </a:pPr>
              <a:t>122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4875" y="1714500"/>
            <a:ext cx="392906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spent 17 million roubles on this single trial,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killed at least three witnesses,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bribed countless police, judges, and prosecutors.</a:t>
            </a: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126981" name="Picture 2" descr="http://jewsribsinbearjaw.files.wordpress.com/2009/10/ritual-murder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407" t="3145" r="7979" b="5659"/>
          <a:stretch>
            <a:fillRect/>
          </a:stretch>
        </p:blipFill>
        <p:spPr bwMode="auto">
          <a:xfrm>
            <a:off x="285750" y="1500188"/>
            <a:ext cx="42275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15A5-4C7E-4A7A-80ED-586300AA8EC3}" type="slidenum">
              <a:rPr lang="en-GB"/>
              <a:pPr>
                <a:defRPr/>
              </a:pPr>
              <a:t>123</a:t>
            </a:fld>
            <a:endParaRPr lang="en-GB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  <a:endParaRPr lang="en-GB" sz="4000" smtClean="0"/>
          </a:p>
        </p:txBody>
      </p:sp>
      <p:pic>
        <p:nvPicPr>
          <p:cNvPr id="266246" name="Picture 6" descr="dunsbla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557338"/>
            <a:ext cx="5626100" cy="4164012"/>
          </a:xfrm>
          <a:noFill/>
        </p:spPr>
      </p:pic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395288" y="6092825"/>
            <a:ext cx="8424862" cy="5191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Twenty-eight children shot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C0A00-8C3A-422F-A3AA-B2C7427A4D94}" type="slidenum">
              <a:rPr lang="en-GB"/>
              <a:pPr>
                <a:defRPr/>
              </a:pPr>
              <a:t>124</a:t>
            </a:fld>
            <a:endParaRPr lang="en-GB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69318" name="Picture 6" descr="dunbla1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2179" t="1653" r="1149" b="3413"/>
          <a:stretch>
            <a:fillRect/>
          </a:stretch>
        </p:blipFill>
        <p:spPr bwMode="auto">
          <a:xfrm>
            <a:off x="1285875" y="1500188"/>
            <a:ext cx="64087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School Where The Killings Took Place</a:t>
            </a:r>
            <a:r>
              <a:rPr lang="en-GB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CE716-03D9-44C4-BBF3-6DBC48263EE9}" type="slidenum">
              <a:rPr lang="en-GB"/>
              <a:pPr>
                <a:defRPr/>
              </a:pPr>
              <a:t>125</a:t>
            </a:fld>
            <a:endParaRPr lang="en-GB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71366" name="Picture 6" descr="dunbla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8875" y="1500188"/>
            <a:ext cx="4305300" cy="3871912"/>
          </a:xfrm>
          <a:noFill/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Aerial view of the school and 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8CF05-1FA6-4C7C-8532-E173904DAAA6}" type="slidenum">
              <a:rPr lang="en-GB"/>
              <a:pPr>
                <a:defRPr/>
              </a:pPr>
              <a:t>126</a:t>
            </a:fld>
            <a:endParaRPr lang="en-GB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73412" name="Picture 4" descr="dunbla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24000"/>
          </a:blip>
          <a:srcRect l="4486" t="1636" r="4254" b="1636"/>
          <a:stretch>
            <a:fillRect/>
          </a:stretch>
        </p:blipFill>
        <p:spPr>
          <a:xfrm>
            <a:off x="539750" y="1412875"/>
            <a:ext cx="5040313" cy="4956175"/>
          </a:xfrm>
          <a:noFill/>
        </p:spPr>
      </p:pic>
      <p:sp>
        <p:nvSpPr>
          <p:cNvPr id="273414" name="AutoShape 6"/>
          <p:cNvSpPr>
            <a:spLocks noChangeArrowheads="1"/>
          </p:cNvSpPr>
          <p:nvPr/>
        </p:nvSpPr>
        <p:spPr bwMode="auto">
          <a:xfrm>
            <a:off x="3132138" y="2781300"/>
            <a:ext cx="1512887" cy="358775"/>
          </a:xfrm>
          <a:prstGeom prst="leftArrow">
            <a:avLst>
              <a:gd name="adj1" fmla="val 50000"/>
              <a:gd name="adj2" fmla="val 1054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5867400" y="1628775"/>
            <a:ext cx="3276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remote Scottish town</a:t>
            </a:r>
          </a:p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 animBg="1"/>
      <p:bldP spid="27341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3DE45-FC3E-4957-AD2F-BD2877C3D1E0}" type="slidenum">
              <a:rPr lang="en-GB"/>
              <a:pPr>
                <a:defRPr/>
              </a:pPr>
              <a:t>127</a:t>
            </a:fld>
            <a:endParaRPr lang="en-GB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74436" name="Picture 4" descr="dunbla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24000"/>
          </a:blip>
          <a:srcRect l="2522" t="3178" r="1939" b="2295"/>
          <a:stretch>
            <a:fillRect/>
          </a:stretch>
        </p:blipFill>
        <p:spPr>
          <a:xfrm>
            <a:off x="1714500" y="1428750"/>
            <a:ext cx="5472113" cy="4249738"/>
          </a:xfrm>
          <a:noFill/>
        </p:spPr>
      </p:pic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323850" y="5791200"/>
            <a:ext cx="8820150" cy="1066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Town Of 10,000, </a:t>
            </a: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Forty Miles From Edinburgh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233E-858B-4A7A-B6E5-FE3CAB93BE91}" type="slidenum">
              <a:rPr lang="en-GB"/>
              <a:pPr>
                <a:defRPr/>
              </a:pPr>
              <a:t>128</a:t>
            </a:fld>
            <a:endParaRPr lang="en-GB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75460" name="Picture 4" descr="dunbla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77" t="3178" r="2869" b="5508"/>
          <a:stretch>
            <a:fillRect/>
          </a:stretch>
        </p:blipFill>
        <p:spPr>
          <a:xfrm>
            <a:off x="611188" y="2060575"/>
            <a:ext cx="3671887" cy="4105275"/>
          </a:xfrm>
          <a:noFill/>
        </p:spPr>
      </p:pic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4572000" y="1285875"/>
            <a:ext cx="432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Thomas Hamilton, The Shooter 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4500563" y="2457450"/>
            <a:ext cx="46434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Another Odd Massacre.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came on the heels of the Port Arthur Massacre,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had the same MO. Both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Port Arthur were remote,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shooters had no motive, and they were horrific massacres.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2" grpId="0"/>
      <p:bldP spid="27546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1A918-91AF-49CB-9EDF-594CF14D5D9B}" type="slidenum">
              <a:rPr lang="en-GB"/>
              <a:pPr>
                <a:defRPr/>
              </a:pPr>
              <a:t>129</a:t>
            </a:fld>
            <a:endParaRPr lang="en-GB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4286250" y="1357313"/>
            <a:ext cx="4857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Happened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March 13, 1996, at 9:30 a.m., Thomas Hamilton, 43, went to the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Primary School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four handguns and more than 700 rounds of ammunition. Once there,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cut the telephone wires on a nearby pole,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proceeded to the assembly hall. 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276489" name="Picture 9" descr="dunbla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357188" y="1785938"/>
            <a:ext cx="3765550" cy="3659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C0185-9523-4A3C-85E0-B8DF79357D67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26630" name="Picture 6" descr="estoni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88" r="2730"/>
          <a:stretch>
            <a:fillRect/>
          </a:stretch>
        </p:blipFill>
        <p:spPr>
          <a:xfrm>
            <a:off x="395288" y="1628775"/>
            <a:ext cx="5545137" cy="4424363"/>
          </a:xfr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84888" y="1341438"/>
            <a:ext cx="305911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Bow Falls Off?</a:t>
            </a:r>
          </a:p>
          <a:p>
            <a:pPr algn="l">
              <a:defRPr/>
            </a:pP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build a ship with a pivoting bow,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will make it stronger than a one piece bow.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have locking hinge pins, that are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pennies compared to the overall cost.</a:t>
            </a:r>
          </a:p>
          <a:p>
            <a:pPr algn="l">
              <a:defRPr/>
            </a:pPr>
            <a:r>
              <a:rPr lang="en-GB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shipyard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said it had to be explosives.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BABE8-4C29-47DA-9E94-1851BBA2AA99}" type="slidenum">
              <a:rPr lang="en-GB"/>
              <a:pPr>
                <a:defRPr/>
              </a:pPr>
              <a:t>130</a:t>
            </a:fld>
            <a:endParaRPr lang="en-GB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4932363" y="1285875"/>
            <a:ext cx="42116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Happened</a:t>
            </a:r>
          </a:p>
          <a:p>
            <a:pPr algn="l"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shot several teachers, and then started shooting 5 year-old students.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Next, he went into the classrooms and shot several more.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then returns to the gym, put a gun into his mouth, and pulled the trigger.</a:t>
            </a:r>
          </a:p>
        </p:txBody>
      </p:sp>
      <p:pic>
        <p:nvPicPr>
          <p:cNvPr id="286727" name="Picture 7" descr="dunbla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295"/>
          <a:stretch>
            <a:fillRect/>
          </a:stretch>
        </p:blipFill>
        <p:spPr>
          <a:xfrm>
            <a:off x="395288" y="1557338"/>
            <a:ext cx="4443412" cy="4392612"/>
          </a:xfrm>
          <a:noFill/>
        </p:spPr>
      </p:pic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0" y="6278563"/>
            <a:ext cx="5472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Hamilton in the Morgue</a:t>
            </a: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  <p:bldP spid="286729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BF60F-58D9-4804-B177-C902717C5D0C}" type="slidenum">
              <a:rPr lang="en-GB"/>
              <a:pPr>
                <a:defRPr/>
              </a:pPr>
              <a:t>131</a:t>
            </a:fld>
            <a:endParaRPr lang="en-GB" dirty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87747" name="Picture 3" descr="dunbla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42" t="2225" r="2042" b="1660"/>
          <a:stretch>
            <a:fillRect/>
          </a:stretch>
        </p:blipFill>
        <p:spPr>
          <a:xfrm>
            <a:off x="611188" y="1484313"/>
            <a:ext cx="4175125" cy="4321175"/>
          </a:xfrm>
          <a:noFill/>
        </p:spPr>
      </p:pic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4932363" y="1700213"/>
            <a:ext cx="42116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Happened</a:t>
            </a:r>
          </a:p>
          <a:p>
            <a:pPr algn="l"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brutal rampage left 17 people murdered, including one teacher and 16 children.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Twelve more students, and three teachers, were wounded</a:t>
            </a:r>
            <a:r>
              <a:rPr lang="en-GB" sz="2800" dirty="0">
                <a:solidFill>
                  <a:srgbClr val="00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48781-D424-49D4-AA44-12ECB08A3DD0}" type="slidenum">
              <a:rPr lang="en-GB"/>
              <a:pPr>
                <a:defRPr/>
              </a:pPr>
              <a:t>132</a:t>
            </a:fld>
            <a:endParaRPr lang="en-GB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pic>
        <p:nvPicPr>
          <p:cNvPr id="277508" name="Picture 4" descr="dunbla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4000"/>
          </a:blip>
          <a:srcRect l="3940" t="1588" r="2715" b="2295"/>
          <a:stretch>
            <a:fillRect/>
          </a:stretch>
        </p:blipFill>
        <p:spPr>
          <a:xfrm>
            <a:off x="611188" y="1484313"/>
            <a:ext cx="3384550" cy="4321175"/>
          </a:xfrm>
          <a:noFill/>
        </p:spPr>
      </p:pic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4429125" y="1289050"/>
            <a:ext cx="47148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Hamilton (nee Watt) ran a series of boy scout camps.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a nobody from a small village. A key may lay in Edinburgh, 40 miles from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a key financial centre.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Psychiatrists are confused as to why these weren't his targets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en-GB" sz="2800" dirty="0"/>
          </a:p>
          <a:p>
            <a:pPr algn="l"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122238" y="6154738"/>
            <a:ext cx="4017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Hamilton Was A Loner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1" grpId="0"/>
      <p:bldP spid="27751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4E93E-A38D-40F1-A043-D2CB94C9380A}" type="slidenum">
              <a:rPr lang="en-GB" smtClean="0"/>
              <a:pPr>
                <a:defRPr/>
              </a:pPr>
              <a:t>133</a:t>
            </a:fld>
            <a:endParaRPr lang="en-GB"/>
          </a:p>
        </p:txBody>
      </p:sp>
      <p:pic>
        <p:nvPicPr>
          <p:cNvPr id="133126" name="Picture 6" descr="http://www.yaac-bsa.org/tuckahoe-new/images/scout-camp-1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46021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3" y="1714500"/>
            <a:ext cx="407193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three adversaries were a gun club (rejected membership),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police who investigated him, a paedophilia type complaint,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the boy scouts who refused him a position.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5286375"/>
            <a:ext cx="4357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Scout 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3E302-C1BB-4A65-ABDC-589393FFBAD0}" type="slidenum">
              <a:rPr lang="en-GB" smtClean="0"/>
              <a:pPr>
                <a:defRPr/>
              </a:pPr>
              <a:t>134</a:t>
            </a:fld>
            <a:endParaRPr lang="en-GB"/>
          </a:p>
        </p:txBody>
      </p:sp>
      <p:pic>
        <p:nvPicPr>
          <p:cNvPr id="344066" name="Picture 2" descr="http://www.bagshotscouts.org.uk/Circa_1951_008.jpg"/>
          <p:cNvPicPr>
            <a:picLocks noChangeAspect="1" noChangeArrowheads="1"/>
          </p:cNvPicPr>
          <p:nvPr/>
        </p:nvPicPr>
        <p:blipFill>
          <a:blip r:embed="rId3" cstate="print"/>
          <a:srcRect r="3488" b="2660"/>
          <a:stretch>
            <a:fillRect/>
          </a:stretch>
        </p:blipFill>
        <p:spPr bwMode="auto">
          <a:xfrm>
            <a:off x="428625" y="1857375"/>
            <a:ext cx="51435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313" y="2286000"/>
            <a:ext cx="2857500" cy="298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Psychiatrists are confused as to why these weren't his targets.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8625" y="6072188"/>
            <a:ext cx="5143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Group of Scouts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C3041-FAA8-492B-A5FD-AF218EEFDE34}" type="slidenum">
              <a:rPr lang="en-GB"/>
              <a:pPr>
                <a:defRPr/>
              </a:pPr>
              <a:t>135</a:t>
            </a:fld>
            <a:endParaRPr lang="en-GB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82628" name="Picture 4" descr="dunbla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628775"/>
            <a:ext cx="3816350" cy="4495800"/>
          </a:xfrm>
          <a:noFill/>
        </p:spPr>
      </p:pic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4716463" y="1412875"/>
            <a:ext cx="4103687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Scotland Police</a:t>
            </a:r>
          </a:p>
          <a:p>
            <a:pPr>
              <a:defRPr/>
            </a:pPr>
            <a:endParaRPr lang="en-GB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police patrol a series of small villages. Scotland is caught up in a wave of political correctness, 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appears to be the police's biggest interest.</a:t>
            </a:r>
          </a:p>
          <a:p>
            <a:pPr algn="l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force has the correct percentage of women, minority, and gay.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0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3B7FC-C65E-406B-B362-2346DFAF262E}" type="slidenum">
              <a:rPr lang="en-GB"/>
              <a:pPr>
                <a:defRPr/>
              </a:pPr>
              <a:t>136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83652" name="Picture 4" descr="dunbla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3600450" cy="4495800"/>
          </a:xfrm>
          <a:noFill/>
        </p:spPr>
      </p:pic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143375" y="1428750"/>
            <a:ext cx="5000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an odd Inquiry which contained a lot of busy work and minutiae,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no real answers. Hamilton walked in and killed 17, but the real questions should be why,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who was he in contact with for the last few years. Rumours floated he was seeing an Edinburgh psychiatrist. Cullen sealed the evidence for 100 years.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0" y="616585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Lord Cullen leads Inquiry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4" grpId="0"/>
      <p:bldP spid="283655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D8D65-CE15-40FA-8371-371BBCF444A6}" type="slidenum">
              <a:rPr lang="en-GB"/>
              <a:pPr>
                <a:defRPr/>
              </a:pPr>
              <a:t>137</a:t>
            </a:fld>
            <a:endParaRPr lang="en-GB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84676" name="Picture 4" descr="dunbla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95288" y="1700213"/>
            <a:ext cx="2932112" cy="3300423"/>
          </a:xfrm>
        </p:spPr>
      </p:pic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3786188" y="1428750"/>
            <a:ext cx="49688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Gun Legislation</a:t>
            </a:r>
          </a:p>
          <a:p>
            <a:pPr>
              <a:defRPr/>
            </a:pPr>
            <a:endParaRPr lang="en-GB" sz="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Within six weeks after the shooting,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mysterious group had an anti-gun petition with 705,000 signatures.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1997, Tony Blair, at the urging of Zionists,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passed a gun law effectively eliminating all private ownership of handguns in the UK. </a:t>
            </a:r>
            <a:endParaRPr lang="en-GB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D25D1-E967-4A55-8311-8BF6BE146923}" type="slidenum">
              <a:rPr lang="en-GB"/>
              <a:pPr>
                <a:defRPr/>
              </a:pPr>
              <a:t>138</a:t>
            </a:fld>
            <a:endParaRPr lang="en-GB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2895600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291845" name="Picture 5" descr="dunbla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643063"/>
            <a:ext cx="439261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285750" y="5072063"/>
            <a:ext cx="4792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Conspiracy Crowds</a:t>
            </a: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5000625" y="1428750"/>
            <a:ext cx="4143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Dunblane's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conspiracy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around a theory that Hamilton was a part of a paedophile ring,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included major politicians,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they put on the 100 yr ban to protect themselves.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silly smokescreen like that,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points to a deeper conspiracy.</a:t>
            </a:r>
            <a:r>
              <a:rPr lang="en-GB" sz="1800" dirty="0">
                <a:solidFill>
                  <a:srgbClr val="00FF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6" grpId="0"/>
      <p:bldP spid="291847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989F2-49EF-411C-912E-68F95AA68C69}" type="slidenum">
              <a:rPr lang="en-GB"/>
              <a:pPr>
                <a:defRPr/>
              </a:pPr>
              <a:t>139</a:t>
            </a:fld>
            <a:endParaRPr lang="en-GB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295940" name="Picture 4" descr="dunbla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300" b="1660"/>
          <a:stretch>
            <a:fillRect/>
          </a:stretch>
        </p:blipFill>
        <p:spPr>
          <a:xfrm>
            <a:off x="539750" y="1412875"/>
            <a:ext cx="3179763" cy="4421188"/>
          </a:xfrm>
          <a:noFill/>
        </p:spPr>
      </p:pic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3851275" y="1700213"/>
            <a:ext cx="52927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contingent of various people contest the official findings.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Ms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Uttley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wrote a book questioning the Crown's 100-year seal on the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evidence.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Similarities to the Port Arthur massacre also question the validity of the inquiry, and the possibility of official involvement. 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250825" y="5911850"/>
            <a:ext cx="3671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Questions Begin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/>
      <p:bldP spid="2959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22F94-50E5-43EA-A356-3332C496F898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29702" name="Picture 6" descr="estoni12"/>
          <p:cNvPicPr>
            <a:picLocks noChangeAspect="1" noChangeArrowheads="1"/>
          </p:cNvPicPr>
          <p:nvPr/>
        </p:nvPicPr>
        <p:blipFill>
          <a:blip r:embed="rId3" cstate="print"/>
          <a:srcRect l="4993" t="3288" b="3288"/>
          <a:stretch>
            <a:fillRect/>
          </a:stretch>
        </p:blipFill>
        <p:spPr bwMode="auto">
          <a:xfrm>
            <a:off x="539750" y="1557338"/>
            <a:ext cx="41084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076825" y="1628775"/>
            <a:ext cx="35274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Had Two Backups</a:t>
            </a:r>
          </a:p>
          <a:p>
            <a:pPr algn="l">
              <a:defRPr/>
            </a:pPr>
            <a:r>
              <a:rPr lang="en-GB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bow fell off,</a:t>
            </a: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were doors behind it.</a:t>
            </a: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After the doors was the ramp.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3973D-6880-48EB-AE15-B09E04CA9ED9}" type="slidenum">
              <a:rPr lang="en-GB"/>
              <a:pPr>
                <a:defRPr/>
              </a:pPr>
              <a:t>140</a:t>
            </a:fld>
            <a:endParaRPr lang="en-GB"/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4143375" y="1595438"/>
            <a:ext cx="50006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people (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MacGregor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Scurry,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Beattie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Uttley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questioning the massacres are eyewitnesses,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ex-policeman.</a:t>
            </a:r>
          </a:p>
          <a:p>
            <a:pPr algn="l">
              <a:defRPr/>
            </a:pP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Stewart Beattie, who worked closely with the eyewitnesses,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 discrepancies in the suicide account, and believes there was another person involved.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214313" y="5857875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Stewart Beattie</a:t>
            </a:r>
          </a:p>
        </p:txBody>
      </p:sp>
      <p:pic>
        <p:nvPicPr>
          <p:cNvPr id="145414" name="Picture 8" descr="http://www.despatch.cth.com.au/Misc/martinbryant/Port%20Arthur%20Massacre_files/port_a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214563"/>
            <a:ext cx="314325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43832-75C4-45F7-9B99-B3F8EFFEEF39}" type="slidenum">
              <a:rPr lang="en-GB" smtClean="0"/>
              <a:pPr>
                <a:defRPr/>
              </a:pPr>
              <a:t>141</a:t>
            </a:fld>
            <a:endParaRPr lang="en-GB"/>
          </a:p>
        </p:txBody>
      </p:sp>
      <p:pic>
        <p:nvPicPr>
          <p:cNvPr id="346114" name="Picture 2" descr="http://farm3.static.flickr.com/2654/4368188136_0d8b4ac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643063"/>
            <a:ext cx="4762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0688" y="1785938"/>
            <a:ext cx="34290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investigations of the massacres are all tightly controlled,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Columbine was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Fuselier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Port Arthur was Tasmanian police,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this was Central Scotland Police.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5429250"/>
            <a:ext cx="457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Scotland Police.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9F72-931D-436A-94EA-85361CC9CD0C}" type="slidenum">
              <a:rPr lang="en-GB"/>
              <a:pPr>
                <a:defRPr/>
              </a:pPr>
              <a:t>142</a:t>
            </a:fld>
            <a:endParaRPr lang="en-GB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pic>
        <p:nvPicPr>
          <p:cNvPr id="292868" name="Picture 4" descr="dunbla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557338"/>
            <a:ext cx="3675062" cy="3890962"/>
          </a:xfrm>
          <a:noFill/>
        </p:spPr>
      </p:pic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4643438" y="1785938"/>
            <a:ext cx="43211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occur at schools, in small towns,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immediate aftermath are the Zionists with their gun control laws coming forth to take advantage.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285750" y="5572125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Coincidences With Other Massacres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0" grpId="0"/>
      <p:bldP spid="292871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68200-E181-460E-9BE0-3EF099CF8030}" type="slidenum">
              <a:rPr lang="en-GB"/>
              <a:pPr>
                <a:defRPr/>
              </a:pPr>
              <a:t>143</a:t>
            </a:fld>
            <a:endParaRPr lang="en-GB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303107" name="Picture 3" descr="dunbla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84313"/>
            <a:ext cx="3490912" cy="3816350"/>
          </a:xfrm>
          <a:noFill/>
        </p:spPr>
      </p:pic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4140200" y="1628775"/>
            <a:ext cx="48244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Really Happened</a:t>
            </a:r>
          </a:p>
          <a:p>
            <a:pPr algn="l">
              <a:defRPr/>
            </a:pPr>
            <a:endParaRPr lang="en-GB" sz="9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 was spotted by a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Sayanim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probably a Doctor. He was supposedly taking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prozac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troubled,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would make him a ripe Manchurian Candidate.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just didn't explode.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EBE1E-3C4F-4698-8808-98B08D89F771}" type="slidenum">
              <a:rPr lang="en-GB"/>
              <a:pPr>
                <a:defRPr/>
              </a:pPr>
              <a:t>144</a:t>
            </a:fld>
            <a:endParaRPr lang="en-GB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4071938" y="1428750"/>
            <a:ext cx="48244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Really Happened</a:t>
            </a:r>
          </a:p>
          <a:p>
            <a:pPr algn="l"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Instead he was nurtured along.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months leading up to the massacre, he had been visited by strange Mid-Eastern men,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could have very well been Israeli. He was turned by the use of psychotropic drugs into a mindless moron. </a:t>
            </a:r>
          </a:p>
        </p:txBody>
      </p:sp>
      <p:pic>
        <p:nvPicPr>
          <p:cNvPr id="301065" name="Picture 9" descr="Sayani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96"/>
          <a:stretch>
            <a:fillRect/>
          </a:stretch>
        </p:blipFill>
        <p:spPr>
          <a:xfrm>
            <a:off x="142875" y="1484313"/>
            <a:ext cx="372427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91173-3F5E-4E09-A668-30BAF04EAAD6}" type="slidenum">
              <a:rPr lang="en-GB" smtClean="0"/>
              <a:pPr>
                <a:defRPr/>
              </a:pPr>
              <a:t>145</a:t>
            </a:fld>
            <a:endParaRPr lang="en-GB"/>
          </a:p>
        </p:txBody>
      </p:sp>
      <p:pic>
        <p:nvPicPr>
          <p:cNvPr id="348162" name="Picture 2" descr="http://www.brettdavis.com.au/book/ptarth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Port Arthur, and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had paramilitary overtones,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phone lines are cut,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police are sent on decoy missions.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00813" y="1928813"/>
            <a:ext cx="21431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Port Arthur Massacre</a:t>
            </a:r>
          </a:p>
          <a:p>
            <a:pPr>
              <a:defRPr/>
            </a:pP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Memmorial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89A0C-E49D-4085-8D98-CE8363478E4A}" type="slidenum">
              <a:rPr lang="en-GB"/>
              <a:pPr>
                <a:defRPr/>
              </a:pPr>
              <a:t>146</a:t>
            </a:fld>
            <a:endParaRPr lang="en-GB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5286375" y="1428750"/>
            <a:ext cx="3857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</a:p>
          <a:p>
            <a:pPr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are close to a world revolution and catastrophic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econominc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collapse,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last thing the Zionist elite want is a bunch of patriots with guns.</a:t>
            </a:r>
          </a:p>
        </p:txBody>
      </p:sp>
      <p:pic>
        <p:nvPicPr>
          <p:cNvPr id="294917" name="Picture 5" descr="bank_de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295"/>
          <a:stretch>
            <a:fillRect/>
          </a:stretch>
        </p:blipFill>
        <p:spPr>
          <a:xfrm>
            <a:off x="395288" y="1916113"/>
            <a:ext cx="4495800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CDA8C-3D4E-4D22-ABF0-CF11719D357F}" type="slidenum">
              <a:rPr lang="en-GB"/>
              <a:pPr>
                <a:defRPr/>
              </a:pPr>
              <a:t>147</a:t>
            </a:fld>
            <a:endParaRPr lang="en-GB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300037" name="Picture 5" descr="dunbla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571625"/>
            <a:ext cx="3246438" cy="4857750"/>
          </a:xfrm>
          <a:noFill/>
        </p:spPr>
      </p:pic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929063" y="1289050"/>
            <a:ext cx="5214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Suicide</a:t>
            </a:r>
          </a:p>
          <a:p>
            <a:pPr>
              <a:defRPr/>
            </a:pPr>
            <a:endParaRPr lang="en-GB" sz="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Cullen report said he was shot four times.</a:t>
            </a:r>
          </a:p>
          <a:p>
            <a:pPr>
              <a:defRPr/>
            </a:pPr>
            <a:endParaRPr lang="en-GB" sz="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Was He Turned?</a:t>
            </a:r>
          </a:p>
          <a:p>
            <a:pPr>
              <a:defRPr/>
            </a:pPr>
            <a:endParaRPr lang="en-GB" sz="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Mossad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agents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 a psychiatric profile on Hamilton, whereby they befriended him,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dropped him down into a mental abyss. In the end, the profile would point to something at that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0AB8D-0FE0-4AC0-9299-F4C65B883A99}" type="slidenum">
              <a:rPr lang="en-GB"/>
              <a:pPr>
                <a:defRPr/>
              </a:pPr>
              <a:t>148</a:t>
            </a:fld>
            <a:endParaRPr lang="en-GB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153604" name="Text Box 5"/>
          <p:cNvSpPr txBox="1">
            <a:spLocks noChangeArrowheads="1"/>
          </p:cNvSpPr>
          <p:nvPr/>
        </p:nvSpPr>
        <p:spPr bwMode="auto">
          <a:xfrm>
            <a:off x="3563938" y="2133600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307207" name="Picture 7" descr="dunbla23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11188" y="1700213"/>
            <a:ext cx="3079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539750" y="566102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Stewart Beattie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4067175" y="1916113"/>
            <a:ext cx="50768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have studied this shooting massacre along with many that you have worked on.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 suspect that the controller would have had the following requirements: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8" grpId="0"/>
      <p:bldP spid="307209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A4150-2AC5-47C6-B2F4-34D92B4FC5BB}" type="slidenum">
              <a:rPr lang="en-GB"/>
              <a:pPr>
                <a:defRPr/>
              </a:pPr>
              <a:t>149</a:t>
            </a:fld>
            <a:endParaRPr lang="en-GB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sp>
        <p:nvSpPr>
          <p:cNvPr id="154628" name="Text Box 3"/>
          <p:cNvSpPr txBox="1">
            <a:spLocks noChangeArrowheads="1"/>
          </p:cNvSpPr>
          <p:nvPr/>
        </p:nvSpPr>
        <p:spPr bwMode="auto">
          <a:xfrm>
            <a:off x="3563938" y="2133600"/>
            <a:ext cx="525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pic>
        <p:nvPicPr>
          <p:cNvPr id="154629" name="Picture 4" descr="dunbla23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85750" y="1643063"/>
            <a:ext cx="2930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214313" y="5357813"/>
            <a:ext cx="309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Stewart Beattie</a:t>
            </a:r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3286125" y="1225550"/>
            <a:ext cx="5857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good working first hand knowledge of Central Scotland's police methodology and politics.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  <a:p>
            <a:pPr marL="342900" indent="-342900" algn="l">
              <a:buFontTx/>
              <a:buAutoNum type="arabicPeriod"/>
              <a:defRPr/>
            </a:pPr>
            <a:endParaRPr lang="en-GB" sz="800" dirty="0">
              <a:solidFill>
                <a:srgbClr val="00FF00"/>
              </a:solidFill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Spoke English with an English accent. </a:t>
            </a:r>
          </a:p>
          <a:p>
            <a:pPr marL="342900" indent="-342900" algn="l">
              <a:buFontTx/>
              <a:buAutoNum type="arabicPeriod"/>
              <a:defRPr/>
            </a:pPr>
            <a:endParaRPr lang="en-GB" sz="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not reside in the area of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Dunblane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42900" indent="-342900" algn="l">
              <a:buFontTx/>
              <a:buAutoNum type="arabicPeriod"/>
              <a:defRPr/>
            </a:pPr>
            <a:endParaRPr lang="en-GB" sz="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 a previous record of assassination success A person such as "Joe"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Otho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Jewell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Vialls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</a:rPr>
              <a:t>for instance.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434B-24AB-46D3-B1C8-D69677C0218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31750" name="Picture 6" descr="estoni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84313"/>
            <a:ext cx="4230687" cy="4495800"/>
          </a:xfr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143500" y="1163638"/>
            <a:ext cx="381635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Disasters</a:t>
            </a:r>
          </a:p>
          <a:p>
            <a:pPr algn="l"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was always a logical explanation.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Titanic hit an iceberg, the Edmund Fitzgerald was a rogue wave,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etc.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Estonia is identical to the Manila disaster and the Egyptian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sinking, both of which were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Mossad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516F3-02E0-49F5-9C42-992946572AAB}" type="slidenum">
              <a:rPr lang="en-GB"/>
              <a:pPr>
                <a:defRPr/>
              </a:pPr>
              <a:t>150</a:t>
            </a:fld>
            <a:endParaRPr lang="en-GB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3563938" y="1916113"/>
            <a:ext cx="53292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Thomas Hamilton did not commit suicide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as it is difficult to shoot yourself TWICE through the roof of your mouth;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shot to exit just above the left ear,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other to lift the brain out the top of the head and be found lying just behind the prostrate body.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50535" name="Picture 7" descr="http://i.dailymail.co.uk/i/pix/2008/06/04/article-1024250-00CC6ABA00000190-852_224x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28749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8E221-1F97-426F-84A4-DC5830F90189}" type="slidenum">
              <a:rPr lang="en-GB"/>
              <a:pPr>
                <a:defRPr/>
              </a:pPr>
              <a:t>151</a:t>
            </a:fld>
            <a:endParaRPr lang="en-GB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pic>
        <p:nvPicPr>
          <p:cNvPr id="151556" name="Picture 6" descr="dunbla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84313"/>
            <a:ext cx="3440112" cy="4495800"/>
          </a:xfrm>
          <a:noFill/>
        </p:spPr>
      </p:pic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4071938" y="1643063"/>
            <a:ext cx="49323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Crime scene examiner falsely claimed Hamilton was standing when he fired the fatal shot as he claims evidence of two shots was found in the ceiling!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But his brain was lying just behind his head indicating it had – skidded along the floor to that spot.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0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77CA2-E7AC-4487-ABCD-D8A6F52DB072}" type="slidenum">
              <a:rPr lang="en-GB"/>
              <a:pPr>
                <a:defRPr/>
              </a:pPr>
              <a:t>152</a:t>
            </a:fld>
            <a:endParaRPr lang="en-GB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5072063" y="1643063"/>
            <a:ext cx="407193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 Witnesses </a:t>
            </a:r>
          </a:p>
          <a:p>
            <a:pPr algn="l">
              <a:defRPr/>
            </a:pPr>
            <a:endParaRPr lang="en-GB" sz="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off duty policeman who entered the Gym very shortly after the shooting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saw the janitor remove a semi-auto pistol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the hand of Hamilton and he instructed the janitor to "Put it down!". </a:t>
            </a:r>
          </a:p>
        </p:txBody>
      </p:sp>
      <p:pic>
        <p:nvPicPr>
          <p:cNvPr id="312326" name="Picture 6" descr="dunbla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2214563"/>
            <a:ext cx="4314825" cy="3357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FDB9D-A414-42E7-8EFA-6EFC112CBC85}" type="slidenum">
              <a:rPr lang="en-GB" smtClean="0"/>
              <a:pPr>
                <a:defRPr/>
              </a:pPr>
              <a:t>153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00563" y="2071688"/>
            <a:ext cx="428625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also noted that there was just one other pistol and again noted "not a revolver" beside the prostate and still gurgling body of Hamilton.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defRPr/>
            </a:pPr>
            <a:endParaRPr lang="en-GB" dirty="0"/>
          </a:p>
        </p:txBody>
      </p:sp>
      <p:pic>
        <p:nvPicPr>
          <p:cNvPr id="350210" name="Picture 2" descr="http://www.drmariongibson.com/images/imagebank/uploads/dunbl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40703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BC0-8BF8-487D-9E65-B362CD19337F}" type="slidenum">
              <a:rPr lang="en-GB" smtClean="0"/>
              <a:pPr>
                <a:defRPr/>
              </a:pPr>
              <a:t>154</a:t>
            </a:fld>
            <a:endParaRPr lang="en-GB"/>
          </a:p>
        </p:txBody>
      </p:sp>
      <p:pic>
        <p:nvPicPr>
          <p:cNvPr id="352258" name="Picture 2" descr="http://images.newstatesman.com/articles/2008/1040/20081124_gu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457731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929188" y="1643063"/>
            <a:ext cx="38576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the Crime Scene Examiner claimed Hamilton had "4 hand guns in holsters"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D12B7-C182-4A11-B5C7-CFAE57333DD3}" type="slidenum">
              <a:rPr lang="en-GB"/>
              <a:pPr>
                <a:defRPr/>
              </a:pPr>
              <a:t>155</a:t>
            </a:fld>
            <a:endParaRPr lang="en-GB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pic>
        <p:nvPicPr>
          <p:cNvPr id="313348" name="Picture 4" descr="dunbla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8" t="5203" r="2383" b="8070"/>
          <a:stretch>
            <a:fillRect/>
          </a:stretch>
        </p:blipFill>
        <p:spPr>
          <a:xfrm>
            <a:off x="254000" y="1857375"/>
            <a:ext cx="4760913" cy="3214688"/>
          </a:xfrm>
          <a:noFill/>
        </p:spPr>
      </p:pic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5219700" y="1412875"/>
            <a:ext cx="39243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and that he had his thumb on the hammer of a 9mm Browning with no magazine and one round up the spout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all this after he was alleged to have fired two rounds from a 357 S&amp;W Magnum revolver to kill himself!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571500" y="5429250"/>
            <a:ext cx="424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/>
      <p:bldP spid="313351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9162F-0541-4C4E-9C2F-6754FE2E69EB}" type="slidenum">
              <a:rPr lang="en-GB"/>
              <a:pPr>
                <a:defRPr/>
              </a:pPr>
              <a:t>156</a:t>
            </a:fld>
            <a:endParaRPr lang="en-GB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The 1996 Dunblane School Massacre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4000500" y="1428750"/>
            <a:ext cx="4824413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Professional Assassin</a:t>
            </a:r>
          </a:p>
          <a:p>
            <a:pPr algn="l">
              <a:defRPr/>
            </a:pPr>
            <a:endParaRPr lang="en-GB" sz="2800" dirty="0"/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there is further compelling evidence that will be revealed to the public shortly which indicates very clearly that (Watt) Hamilton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the hated paedophile,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not murder the children either; a professional assassin like "Joe" did the job.</a:t>
            </a:r>
          </a:p>
        </p:txBody>
      </p:sp>
      <p:pic>
        <p:nvPicPr>
          <p:cNvPr id="319494" name="Picture 6" descr="hitm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5784" r="17525"/>
          <a:stretch>
            <a:fillRect/>
          </a:stretch>
        </p:blipFill>
        <p:spPr bwMode="auto">
          <a:xfrm>
            <a:off x="250825" y="1916113"/>
            <a:ext cx="35083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The 1996 </a:t>
            </a:r>
            <a:r>
              <a:rPr lang="en-GB" b="1" dirty="0" err="1" smtClean="0">
                <a:solidFill>
                  <a:srgbClr val="FF0000"/>
                </a:solidFill>
              </a:rPr>
              <a:t>Dunblane</a:t>
            </a:r>
            <a:r>
              <a:rPr lang="en-GB" b="1" dirty="0" smtClean="0">
                <a:solidFill>
                  <a:srgbClr val="FF0000"/>
                </a:solidFill>
              </a:rPr>
              <a:t> School Massacre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D69FA-5CA3-4732-9F51-25DF550E61B3}" type="slidenum">
              <a:rPr lang="en-GB" smtClean="0"/>
              <a:pPr>
                <a:defRPr/>
              </a:pPr>
              <a:t>157</a:t>
            </a:fld>
            <a:endParaRPr lang="en-GB"/>
          </a:p>
        </p:txBody>
      </p:sp>
      <p:pic>
        <p:nvPicPr>
          <p:cNvPr id="354306" name="Picture 2" descr="http://storage.people.com/jpgs/19960401/19960401-750-43.jpg"/>
          <p:cNvPicPr>
            <a:picLocks noChangeAspect="1" noChangeArrowheads="1"/>
          </p:cNvPicPr>
          <p:nvPr/>
        </p:nvPicPr>
        <p:blipFill>
          <a:blip r:embed="rId3" cstate="print"/>
          <a:srcRect l="4152" t="1582" r="4504" b="3481"/>
          <a:stretch>
            <a:fillRect/>
          </a:stretch>
        </p:blipFill>
        <p:spPr bwMode="auto">
          <a:xfrm>
            <a:off x="357188" y="1857375"/>
            <a:ext cx="3357562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5" y="1428750"/>
            <a:ext cx="4786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Did He Do It, And Who Benefits?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0" y="2286000"/>
            <a:ext cx="4929188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Hamilton had no relationship to that school, so what brought him there?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guns down 28 five year-old kids?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likely targets would have been the Boy Scout administrators,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police, or the members of the gun club that turned him down.</a:t>
            </a:r>
            <a:endParaRPr lang="en-GB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386B0-50C7-4402-9A6B-2E7285BED5C9}" type="slidenum">
              <a:rPr lang="en-GB"/>
              <a:pPr>
                <a:defRPr/>
              </a:pPr>
              <a:t>158</a:t>
            </a:fld>
            <a:endParaRPr lang="en-GB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The 1996 </a:t>
            </a:r>
            <a:r>
              <a:rPr lang="en-GB" sz="4000" b="1" dirty="0" err="1" smtClean="0">
                <a:solidFill>
                  <a:srgbClr val="FF0000"/>
                </a:solidFill>
              </a:rPr>
              <a:t>Dunblane</a:t>
            </a:r>
            <a:r>
              <a:rPr lang="en-GB" sz="4000" b="1" dirty="0" smtClean="0">
                <a:solidFill>
                  <a:srgbClr val="FF0000"/>
                </a:solidFill>
              </a:rPr>
              <a:t> School Massacre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4714875" y="1500188"/>
            <a:ext cx="4214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Did He Do It, And Who Benefits?</a:t>
            </a:r>
          </a:p>
          <a:p>
            <a:pPr algn="l"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beneficiary is the Zionist Gun Control Lobby.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reason Hamilton did it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is because he was psychologically programmed,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probably cooked on drugs.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45" name="Picture 6" descr="http://3.bp.blogspot.com/_VizIrBQwA8w/SK1XtgVBbjI/AAAAAAAAEyI/LlAmjAmCbyA/s400/Mccain+N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221456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C8BF4-72A1-4F02-AC6F-D533985B36B0}" type="slidenum">
              <a:rPr lang="en-GB"/>
              <a:pPr>
                <a:defRPr/>
              </a:pPr>
              <a:t>159</a:t>
            </a:fld>
            <a:endParaRPr lang="en-GB"/>
          </a:p>
        </p:txBody>
      </p:sp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250825" y="0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0" y="5516563"/>
            <a:ext cx="91440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Howbeit no man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spake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openly of him for fear of the Jews. </a:t>
            </a:r>
            <a:r>
              <a:rPr lang="en-GB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(John 7:13)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1619250" y="1628775"/>
            <a:ext cx="709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thought to leave you with</a:t>
            </a: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"The modern banking system manufactures money out of nothing. The process is perhaps the most astoundng piece of sleight of hand that was every invented.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Banking was conceived in inequity and born in sin . Bankers own the earth.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Take it away from them but leave them the power to create money, and with a flick of a pen, they will create enough money to buy it back again. 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87F22-5693-4871-9E05-249828DB8087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33798" name="Picture 6" descr="estoni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68413"/>
            <a:ext cx="5113338" cy="4495800"/>
          </a:xfr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651500" y="1163638"/>
            <a:ext cx="34925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Bemis,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an investigative dive in September 2000, obtained evidence of foul play,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massive hole below the waterline. 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Bemis said, “if the accident had actually happened as described in the official report, 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50825" y="5667375"/>
            <a:ext cx="5184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Underwater Explorer Gregg Bemis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D3FB4-B6A0-44DD-92AD-E695BB9FFFD6}" type="slidenum">
              <a:rPr lang="en-GB"/>
              <a:pPr>
                <a:defRPr/>
              </a:pPr>
              <a:t>160</a:t>
            </a:fld>
            <a:endParaRPr lang="en-GB"/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250825" y="0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GB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Howbeit no man spake openly of him for fear of the Jews. </a:t>
            </a:r>
            <a:r>
              <a:rPr lang="en-GB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(John 7:13)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1571625" y="1785938"/>
            <a:ext cx="709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thought to leave you with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en-GB" b="1">
                <a:solidFill>
                  <a:srgbClr val="F701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must conceal all the crimes of your brother Masons...</a:t>
            </a: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should you be summoned as a witness against a brother Mason be always sure to shield him..</a:t>
            </a:r>
            <a:r>
              <a:rPr lang="en-GB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may be perjury to do this, it is true, but you are keeping your obligations." </a:t>
            </a:r>
          </a:p>
          <a:p>
            <a:pPr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 Ronayne, "Handbook of Masonry" p. 183 ]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29BFC-3926-4439-ABB1-1861FBED2490}" type="slidenum">
              <a:rPr lang="en-GB"/>
              <a:pPr>
                <a:defRPr/>
              </a:pPr>
              <a:t>161</a:t>
            </a:fld>
            <a:endParaRPr lang="en-GB"/>
          </a:p>
        </p:txBody>
      </p:sp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285750" y="428625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322563" name="WordArt 3"/>
          <p:cNvSpPr>
            <a:spLocks noChangeArrowheads="1" noChangeShapeType="1" noTextEdit="1"/>
          </p:cNvSpPr>
          <p:nvPr/>
        </p:nvSpPr>
        <p:spPr bwMode="auto">
          <a:xfrm>
            <a:off x="1571625" y="2214563"/>
            <a:ext cx="6215063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End Of Part Nine</a:t>
            </a:r>
          </a:p>
          <a:p>
            <a:r>
              <a:rPr lang="en-GB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Chapter B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0" y="4714875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continued …………         </a:t>
            </a: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282F-F99B-4EE5-9AB4-CF77340DD7BC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435600" y="1143000"/>
            <a:ext cx="37084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why would certain governments be so obsessively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opposed to private resources doing legitimate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highly professional research on the sinking?”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Estonia Agreement of 1995, prohibits diving on the wreck.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7111" name="Picture 7" descr="gregg_bemis_2501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268413"/>
            <a:ext cx="4895850" cy="3681412"/>
          </a:xfrm>
          <a:noFill/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0825" y="5013325"/>
            <a:ext cx="50403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Underwater Explorer Gregg Bemis </a:t>
            </a:r>
          </a:p>
          <a:p>
            <a:pPr algn="l">
              <a:spcBef>
                <a:spcPct val="50000"/>
              </a:spcBef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789D7-39F1-4A55-93F4-9D52F8246230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067175" y="1844675"/>
            <a:ext cx="47164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Was The Motive?</a:t>
            </a:r>
          </a:p>
          <a:p>
            <a:pPr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has been leaked is that Estonia was involved in an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agreement with Egypt/Iran with regards to nuclear materials. </a:t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71" name="Picture 7" descr="estondi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33956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0D94B-F0A5-4193-B77B-C588A2ADC95C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4180344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Lars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Göran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Farm, then marine engineer with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Nordström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Thulin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Swedish co-owners of Estonia, confirmed to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Anér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that the ship owner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 ordered a special escort from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Vägverket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the Swedish highway authority,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a sensitive cargo on September 28, 1994. </a:t>
            </a:r>
          </a:p>
        </p:txBody>
      </p:sp>
      <p:pic>
        <p:nvPicPr>
          <p:cNvPr id="21511" name="Picture 7" descr="http://www.estonia.xprimo.de/estonia%20final%20report/images/spl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143000"/>
            <a:ext cx="71437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CB10-0952-4759-A3EE-C2F5C41B3A15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r>
              <a:rPr lang="en-GB" smtClean="0"/>
              <a:t> </a:t>
            </a:r>
          </a:p>
        </p:txBody>
      </p:sp>
      <p:pic>
        <p:nvPicPr>
          <p:cNvPr id="2054" name="Picture 6" descr="estoni1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1692275" y="1557338"/>
            <a:ext cx="5810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63713" y="4076700"/>
            <a:ext cx="56880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852 lives lost that night</a:t>
            </a:r>
            <a:r>
              <a:rPr lang="en-GB" sz="1800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September</a:t>
            </a:r>
            <a:r>
              <a:rPr lang="en-GB" sz="1800" dirty="0"/>
              <a:t>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9804F-BD58-431F-9139-EB6E8CF44878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37894" name="Picture 6" descr="estodni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00213"/>
            <a:ext cx="4608512" cy="3981450"/>
          </a:xfrm>
          <a:noFill/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076825" y="1773238"/>
            <a:ext cx="40671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Did It?</a:t>
            </a:r>
          </a:p>
          <a:p>
            <a:pPr algn="l"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Israel, and it's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Mossad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It's their style to send a very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 high profile message.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AE93C-086B-4074-A127-76C5284DC9AA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49158" name="Picture 6" descr="estoni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628775"/>
            <a:ext cx="3960812" cy="4495800"/>
          </a:xfrm>
          <a:noFill/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714875" y="1103313"/>
            <a:ext cx="4176713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Was It Done?</a:t>
            </a:r>
          </a:p>
          <a:p>
            <a:pPr algn="l"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During a maintenance stop their agents placed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thermite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charge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in the hull. Next there was a series of charges on all the main bow structures.</a:t>
            </a:r>
          </a:p>
          <a:p>
            <a:pPr algn="l">
              <a:defRPr/>
            </a:pP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aircraft engineer could take down a 747 with  a cigarette pack of C-4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AC96C-42C6-445C-ABBD-E6BE83FC15D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299010" name="Picture 2" descr="c4-explos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50149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563" y="1857375"/>
            <a:ext cx="32861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took a naval architect and asked him where to place some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C-4 explosives to make it look like an accident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endParaRPr lang="en-GB" dirty="0">
              <a:solidFill>
                <a:srgbClr val="FF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5" y="6000750"/>
            <a:ext cx="5000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C-4 explosive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11640-E0A5-4519-876E-05483B840672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52230" name="Picture 6" descr="estoni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4357688" cy="4495800"/>
          </a:xfrm>
          <a:noFill/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859338" y="1214438"/>
            <a:ext cx="4284662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Placing Charges</a:t>
            </a:r>
          </a:p>
          <a:p>
            <a:pPr>
              <a:defRPr/>
            </a:pPr>
            <a:endParaRPr lang="en-GB" sz="1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he would stick them here. The official story is the bow slide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 and hit the bow tip below the water line,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that is exactly where you would place C-4 explosives.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E7A67-5609-402C-894F-2E381F32A86A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55302" name="Picture 6" descr="estoni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45370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003800" y="1412875"/>
            <a:ext cx="4140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Ship Rolled 40 Degrees 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Within minutes of the explosion the ship listed 40 degrees.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of being hit with a nuclear tip torpedo, ships don't go down that fast.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03520-209A-4EE9-BE0D-5E7EF0DF1C36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57351" name="Picture 7" descr="estoni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714500"/>
            <a:ext cx="5041900" cy="4351338"/>
          </a:xfrm>
          <a:noFill/>
        </p:spPr>
      </p:pic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64163" y="1196975"/>
            <a:ext cx="37798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Estonia Maritime Commission</a:t>
            </a:r>
          </a:p>
          <a:p>
            <a:pPr algn="l">
              <a:defRPr/>
            </a:pP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you believe the 'bow fell off theory',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meant the higher decks flooded,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ship would roll over….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CEB75-5C40-457F-83A6-80218CDA554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301058" name="Picture 2" descr="http://plissken.free.fr/Covers/B/Beyond%20The%20Poseidon%20Adventure%20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25" y="1409700"/>
            <a:ext cx="3929063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like the </a:t>
            </a:r>
            <a:r>
              <a:rPr lang="en-GB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Posiden</a:t>
            </a: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Adventure. 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the ship would still float, 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the lower decks have watertight bulkheads.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9297F-10B6-4F7E-87E7-16E96532846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303106" name="Picture 2" descr="http://img.villagephotos.com/p/2004-7/767317/USMCOMNOSSIDVW01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1785926"/>
            <a:ext cx="3857620" cy="40059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2000250"/>
            <a:ext cx="435768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 $200 million dollar ship goes down,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everyone from the shipyard,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insurers, maritime commissions, the owners, etc.,</a:t>
            </a:r>
            <a:endParaRPr lang="en-GB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4A63C-0FB4-45A9-99D7-270A35BF1087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pic>
        <p:nvPicPr>
          <p:cNvPr id="60422" name="Picture 6" descr="estoni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38163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427538" y="1412875"/>
            <a:ext cx="471646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Owners And The Insurers</a:t>
            </a:r>
          </a:p>
          <a:p>
            <a:pPr algn="l">
              <a:defRPr/>
            </a:pPr>
            <a:endParaRPr lang="en-GB" sz="1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all get involved. The ship was owned by a conglomerate,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insurance companies paid off the owners with a minimal investigation.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32A07-CB52-4048-88A3-DD6D5456EC6C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44038" name="Picture 6" descr="story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4871"/>
          <a:stretch>
            <a:fillRect/>
          </a:stretch>
        </p:blipFill>
        <p:spPr>
          <a:xfrm>
            <a:off x="395288" y="1773238"/>
            <a:ext cx="4216400" cy="3384550"/>
          </a:xfrm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859338" y="1268413"/>
            <a:ext cx="41052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Of The Wreck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Five nations signed the Estonia Agreement that says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one can explore it.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victims' families,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are pressing for a criminal investigation because parts of the wreck recovered showed explosives. </a:t>
            </a:r>
          </a:p>
          <a:p>
            <a:pPr algn="l">
              <a:spcBef>
                <a:spcPct val="50000"/>
              </a:spcBef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DAF7E-06FC-4F88-B770-C7E5D316F852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7173" name="Picture 5" descr="estoni6"/>
          <p:cNvPicPr>
            <a:picLocks noChangeAspect="1" noChangeArrowheads="1"/>
          </p:cNvPicPr>
          <p:nvPr/>
        </p:nvPicPr>
        <p:blipFill>
          <a:blip r:embed="rId3" cstate="print"/>
          <a:srcRect l="1852" t="2988" r="1070" b="3651"/>
          <a:stretch>
            <a:fillRect/>
          </a:stretch>
        </p:blipFill>
        <p:spPr bwMode="auto">
          <a:xfrm>
            <a:off x="1835150" y="1484313"/>
            <a:ext cx="547211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486886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Was A Large Ocean Going Ship </a:t>
            </a:r>
          </a:p>
          <a:p>
            <a:pPr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story goes the bow broke off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F8375-F85B-4173-8EFF-A4C3F44B5306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643438" y="2500313"/>
            <a:ext cx="45005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Israel's Only Regret Is They Can't Show The Films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Zionists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filled with unexplainable glee when they pull off a WTC, Beirut Bombing,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471" name="Picture 7" descr="Israel fla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484313"/>
            <a:ext cx="4032250" cy="2687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1F4C-3530-4981-8594-33B352D8D39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Waco, Madrid train attack, etc. This type of manipulation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reinforces their superiority, they see themselves as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'Gods' walking  among mere mortals.</a:t>
            </a:r>
            <a:endParaRPr lang="en-GB" sz="2800" dirty="0">
              <a:solidFill>
                <a:srgbClr val="FFFF00"/>
              </a:solidFill>
            </a:endParaRPr>
          </a:p>
        </p:txBody>
      </p:sp>
      <p:pic>
        <p:nvPicPr>
          <p:cNvPr id="305154" name="Picture 2" descr="http://www.coverups.com/scans/wa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357313"/>
            <a:ext cx="61436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EF544-0894-440A-84E9-77189662CABB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43438" y="1928813"/>
            <a:ext cx="45005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people woke up to these vampires, and took back control of America,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would be a renaissance. The porn, drugs, family disintegration,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7" name="Picture 5" descr="750x750_israel_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84313"/>
            <a:ext cx="3857625" cy="4730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Estonia Was Sabotaged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47572-864C-4F6D-AF23-9C425979AE8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control of the universities,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legal system, etc would end. If school kids wanted to get a look at a Zionist,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would have to take a field trip to the local ghetto.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307202" name="Picture 2" descr="Oxford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357313"/>
            <a:ext cx="57150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BBC9D-C9F4-40F9-9512-4D6573E5A0F6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71686" name="Picture 6" descr="hindeean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 l="3162" t="4161" r="2293" b="2515"/>
          <a:stretch>
            <a:fillRect/>
          </a:stretch>
        </p:blipFill>
        <p:spPr>
          <a:xfrm>
            <a:off x="1763713" y="1341438"/>
            <a:ext cx="5400675" cy="4051300"/>
          </a:xfrm>
          <a:noFill/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0" y="544512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Another Gog attack on western civilisation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F830B-30AF-4514-AD6B-E03E95E0C038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74758" name="Picture 6" descr="hinden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2" t="3214" r="1457" b="2295"/>
          <a:stretch>
            <a:fillRect/>
          </a:stretch>
        </p:blipFill>
        <p:spPr>
          <a:xfrm>
            <a:off x="250825" y="1628775"/>
            <a:ext cx="5543550" cy="4248150"/>
          </a:xfrm>
          <a:noFill/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795963" y="2420938"/>
            <a:ext cx="33480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Observation deck of the Hindenburg flying over the pyramids of Egypt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04D82-15A1-4216-8A74-38281C35FFCE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77830" name="Picture 6" descr="hinden22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 l="3754" t="2914" r="2722" b="2219"/>
          <a:stretch>
            <a:fillRect/>
          </a:stretch>
        </p:blipFill>
        <p:spPr bwMode="auto">
          <a:xfrm>
            <a:off x="900113" y="1196975"/>
            <a:ext cx="73437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Hindenburg flying over Jerusalem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8A266-D8D5-462D-A482-BC786863460A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79878" name="Picture 6" descr="hinden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8000"/>
          </a:blip>
          <a:srcRect l="1604" t="1625" r="1952" b="2295"/>
          <a:stretch>
            <a:fillRect/>
          </a:stretch>
        </p:blipFill>
        <p:spPr>
          <a:xfrm>
            <a:off x="684213" y="1773238"/>
            <a:ext cx="4392612" cy="4319587"/>
          </a:xfrm>
          <a:noFill/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5580063" y="1916113"/>
            <a:ext cx="309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Starboard Dinning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7D30A-E61A-44A2-856E-B876980063F6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82950" name="Picture 6" descr="hinden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</a:blip>
          <a:srcRect l="2887" t="3214" r="2502" b="2295"/>
          <a:stretch>
            <a:fillRect/>
          </a:stretch>
        </p:blipFill>
        <p:spPr>
          <a:xfrm>
            <a:off x="468313" y="1484313"/>
            <a:ext cx="5040312" cy="4573587"/>
          </a:xfrm>
          <a:noFill/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867400" y="2133600"/>
            <a:ext cx="29527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Starboard Dinning Room</a:t>
            </a:r>
          </a:p>
          <a:p>
            <a:pPr>
              <a:spcBef>
                <a:spcPct val="50000"/>
              </a:spcBef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6A715-0ED6-4D85-85AB-28945EA3B358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86022" name="Picture 6" descr="hindens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412875"/>
            <a:ext cx="712787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Hindenburg had 2 decks                the width of a 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F1996-D589-4397-ADB9-A35A70D4D624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9222" name="Picture 6" descr="estoni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268413"/>
            <a:ext cx="8316912" cy="4495800"/>
          </a:xfrm>
          <a:noFill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8" y="5949950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Route From Estonia To Sweden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31371-D98D-4733-8DFE-AFE7EF1A1D64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88070" name="Picture 6" descr="hinden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77" t="1588" r="1627" b="2295"/>
          <a:stretch>
            <a:fillRect/>
          </a:stretch>
        </p:blipFill>
        <p:spPr>
          <a:xfrm>
            <a:off x="1500188" y="1285875"/>
            <a:ext cx="6119812" cy="4321175"/>
          </a:xfrm>
          <a:noFill/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Hindenburg at its home port in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4A4D5-ABB2-4551-845E-38A60B6889F2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91142" name="Picture 6" descr="hinden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6000"/>
          </a:blip>
          <a:srcRect l="3052" t="2748" r="1559" b="1389"/>
          <a:stretch>
            <a:fillRect/>
          </a:stretch>
        </p:blipFill>
        <p:spPr>
          <a:xfrm>
            <a:off x="395288" y="1268413"/>
            <a:ext cx="4465637" cy="5040312"/>
          </a:xfrm>
          <a:noFill/>
        </p:spPr>
      </p:pic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003800" y="2565400"/>
            <a:ext cx="414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destruction of the Hindenburg was no accident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B2BD8-2E23-4E16-8E53-EF548344CC68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94214" name="Picture 6" descr="hind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6915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95288" y="5949950"/>
            <a:ext cx="8353425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happened in 32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7494D-AFAB-4016-A43A-161E9D08A154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96262" name="Picture 6" descr="hinden6"/>
          <p:cNvPicPr>
            <a:picLocks noChangeAspect="1" noChangeArrowheads="1"/>
          </p:cNvPicPr>
          <p:nvPr/>
        </p:nvPicPr>
        <p:blipFill>
          <a:blip r:embed="rId3" cstate="print"/>
          <a:srcRect l="2020" t="1749" r="2289" b="1711"/>
          <a:stretch>
            <a:fillRect/>
          </a:stretch>
        </p:blipFill>
        <p:spPr bwMode="auto">
          <a:xfrm>
            <a:off x="395288" y="1557338"/>
            <a:ext cx="40497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787900" y="1700213"/>
            <a:ext cx="43561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dirigible is a semi rigid airship, referred to as Zeppelins,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Count Ferdinand von Zeppelin.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ship is a rigid aluminium framework containing separate gas bags.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D646E-5428-4191-AC06-C57C347BD7A8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98312" name="Picture 8" descr="b_hindenbur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>
          <a:xfrm>
            <a:off x="179388" y="1196975"/>
            <a:ext cx="5715000" cy="4017963"/>
          </a:xfrm>
          <a:noFill/>
        </p:spPr>
      </p:pic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6000750" y="1143000"/>
            <a:ext cx="3143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1910 the rigid </a:t>
            </a:r>
            <a:r>
              <a:rPr lang="en-GB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Deutschland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became the world's first commercial airship.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1910 and 1914,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 zeppelins flew 107,208 miles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0" y="542925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carried 34,028 passengers without injury. </a:t>
            </a:r>
          </a:p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/>
      <p:bldP spid="983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A595E-6F65-4045-ABB3-9F6C021CF44C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pic>
        <p:nvPicPr>
          <p:cNvPr id="48134" name="Picture 6" descr="http://www.worldwar1.com/arms/zepp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8143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Graf Zeppelin,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flew from 1927 to 1937, carrying thousands.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1929 it flew around the world.</a:t>
            </a:r>
            <a:endParaRPr lang="en-GB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1789-8209-4EED-B91F-145FC5FFF2C9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01382" name="Picture 6" descr="hinden7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 bwMode="auto">
          <a:xfrm>
            <a:off x="285750" y="1643063"/>
            <a:ext cx="4681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072063" y="1285875"/>
            <a:ext cx="40719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Hindenburg Was The Pride Of Germany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1925 these airships flew around the world.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would fly over the beaches of Rio  Janeiro,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rain forests of Amazon, Europe, the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Mideast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was Germany's greatest ambassador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B3FA6-7A05-4359-B37B-391EADE57F95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03430" name="Picture 6" descr="hinden8"/>
          <p:cNvPicPr>
            <a:picLocks noChangeAspect="1" noChangeArrowheads="1"/>
          </p:cNvPicPr>
          <p:nvPr/>
        </p:nvPicPr>
        <p:blipFill>
          <a:blip r:embed="rId3" cstate="print"/>
          <a:srcRect l="2477" t="1636" r="2449" b="1054"/>
          <a:stretch>
            <a:fillRect/>
          </a:stretch>
        </p:blipFill>
        <p:spPr bwMode="auto">
          <a:xfrm>
            <a:off x="539750" y="1412875"/>
            <a:ext cx="55451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084888" y="1773238"/>
            <a:ext cx="30591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Air Ship Was Enormous</a:t>
            </a: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the size of the Queen Mary.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Today's Goodyear blimp is approximately 22% of it's 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F1DDE-27D7-41DE-85B3-DF39E52F4252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05478" name="Picture 6" descr="hinden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12875"/>
            <a:ext cx="4670425" cy="3573463"/>
          </a:xfrm>
          <a:noFill/>
        </p:spPr>
      </p:pic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286375" y="1928813"/>
            <a:ext cx="35290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 Zionists Orchestrated This Disaster</a:t>
            </a: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 Jewry had declared war on Germany in 1934.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95288" y="5373688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Trotsky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  <p:bldP spid="1054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49E02-975F-4712-9F52-AE0A99E48537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pic>
        <p:nvPicPr>
          <p:cNvPr id="311298" name="Picture 2" descr="http://www.kitco.com/ind/Degraaf/images/nov21200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43000"/>
            <a:ext cx="3952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25" y="1785938"/>
            <a:ext cx="3643313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 Weimar swindle,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 was feed up with them,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Hitler passed the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Nurenberg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Laws,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gave them their walking papers.</a:t>
            </a:r>
          </a:p>
          <a:p>
            <a:pPr algn="l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1C234-138C-478F-AB94-53375DE42AD4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12294" name="Picture 6" descr="estoni21"/>
          <p:cNvPicPr>
            <a:picLocks noChangeAspect="1" noChangeArrowheads="1"/>
          </p:cNvPicPr>
          <p:nvPr/>
        </p:nvPicPr>
        <p:blipFill>
          <a:blip r:embed="rId3" cstate="print"/>
          <a:srcRect l="1085" t="1611" r="1579" b="2507"/>
          <a:stretch>
            <a:fillRect/>
          </a:stretch>
        </p:blipFill>
        <p:spPr bwMode="auto">
          <a:xfrm>
            <a:off x="1331913" y="1268413"/>
            <a:ext cx="65532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Ship Only Got A                         Thirty Second SOS Off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F1AC4-5596-464A-9A6E-77567B950F19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08551" name="Picture 7" descr="hinden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285875"/>
            <a:ext cx="3533775" cy="5286375"/>
          </a:xfrm>
          <a:noFill/>
        </p:spPr>
      </p:pic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995738" y="1989138"/>
            <a:ext cx="48244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Economic War</a:t>
            </a:r>
          </a:p>
          <a:p>
            <a:pPr>
              <a:defRPr/>
            </a:pPr>
            <a:r>
              <a:rPr lang="en-GB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June of 1933 there was a worldwide Jewish boycott of German goods.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4DB5D-D5A8-4FC6-980B-B79D2949E537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11622" name="Picture 6" descr="hinden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4464050" cy="4006850"/>
          </a:xfrm>
          <a:noFill/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286375" y="1643063"/>
            <a:ext cx="3643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Hitler Protects The Fatherland</a:t>
            </a:r>
          </a:p>
          <a:p>
            <a:pPr>
              <a:defRPr/>
            </a:pPr>
            <a:endParaRPr lang="en-GB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1935 the Zionists controlled the judicial,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educational, and most of the professions.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FF6D-9D71-4638-9CB3-1BD2AF09A9B8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00625" y="1571625"/>
            <a:ext cx="4143375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Berlin was a sewer of depravity that Germany passed the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Nurenberg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Laws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Sexual harassment was so intense that Zionists were actually forbidden to hire a German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Frauline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under 45 as domestic help.</a:t>
            </a:r>
          </a:p>
          <a:p>
            <a:pPr algn="l">
              <a:defRPr/>
            </a:pPr>
            <a:endParaRPr lang="en-GB" dirty="0"/>
          </a:p>
        </p:txBody>
      </p:sp>
      <p:pic>
        <p:nvPicPr>
          <p:cNvPr id="313346" name="Picture 2" descr="http://www.travel-destination-pictures.com/data/media/29/brandenburger-tor-berlin_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71625"/>
            <a:ext cx="44577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3" y="5657850"/>
            <a:ext cx="4143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Brandenberg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A2D5A-21D0-4386-A9EA-5B3E9C22CBBA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14694" name="Picture 6" descr="hinden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060575"/>
            <a:ext cx="2927350" cy="3384550"/>
          </a:xfrm>
          <a:noFill/>
        </p:spPr>
      </p:pic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475297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Was It Done The generally accepted theory is a female communist,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Esther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Lieblinsky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became romantically involved with one of the Hindenburg's crew. 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468313" y="5516563"/>
            <a:ext cx="3382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Esther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Lieblinsky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1146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8C3A3-6B9C-4CC7-BD67-9DFD2D098F30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17766" name="Picture 6" descr="hinden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>
          <a:xfrm>
            <a:off x="611188" y="1916113"/>
            <a:ext cx="3273425" cy="3457575"/>
          </a:xfrm>
          <a:noFill/>
        </p:spPr>
      </p:pic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140200" y="1557338"/>
            <a:ext cx="4679950" cy="5002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Eric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Sphel</a:t>
            </a:r>
            <a:endParaRPr lang="en-GB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14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 to Arthur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Hoehling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Sphel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planted a bomb in "Gas Cell 4,"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location of the initial explosion.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bomb broke the airship's back, a bottle of oxygen mixed with the Hydrogen,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ship was gone in 32 seconds.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 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611188" y="544512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Eric Sphel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AA165-E438-42AE-9474-10318922E954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20838" name="Picture 6" descr="hinden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00213"/>
            <a:ext cx="3201987" cy="3665537"/>
          </a:xfrm>
          <a:noFill/>
        </p:spPr>
      </p:pic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995738" y="1412875"/>
            <a:ext cx="4897437" cy="4401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Hydrogen Is Flammable</a:t>
            </a:r>
          </a:p>
          <a:p>
            <a:pPr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blamed the canvas covering and the hydrogen mix, but recreations showed a two minute burn time.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only way to match the burn was the use of compressed oxygen as an accelerant.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The Hindenburg Disaster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FFB95-55C3-4A4F-A2C8-B6E68B3B7A0F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  <p:pic>
        <p:nvPicPr>
          <p:cNvPr id="315394" name="Picture 2" descr="http://www.loeser.us/examples/himages/hi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63"/>
            <a:ext cx="46482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0688" y="2071688"/>
            <a:ext cx="3357562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Hindenburg was the combination of a bomb,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oxygen bottle, and the hydrogen gas.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Left: From the movie of H-2 burn.</a:t>
            </a:r>
          </a:p>
          <a:p>
            <a:pPr algn="l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3E64A-98C0-4D7F-854E-F41EC6378A9D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23910" name="Picture 6" descr="h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8000"/>
          </a:blip>
          <a:srcRect t="2603" r="1747" b="-113"/>
          <a:stretch>
            <a:fillRect/>
          </a:stretch>
        </p:blipFill>
        <p:spPr>
          <a:xfrm>
            <a:off x="285750" y="1785938"/>
            <a:ext cx="4357688" cy="3714750"/>
          </a:xfrm>
          <a:noFill/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4859338" y="1428750"/>
            <a:ext cx="428466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Germany's Finest Pilots</a:t>
            </a:r>
          </a:p>
          <a:p>
            <a:pPr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Captain Max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Pruss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(left), and Ernst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Lehmann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(Right),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were the Zeppelin Company’s most experienced pilots,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hundreds of flights. Both said a bomb took the ship down.</a:t>
            </a:r>
          </a:p>
          <a:p>
            <a:pPr>
              <a:defRPr/>
            </a:pPr>
            <a:r>
              <a:rPr lang="en-GB" sz="18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ECC77-0B5A-44F7-B320-0FB89FB0DE37}" type="slidenum">
              <a:rPr lang="en-GB"/>
              <a:pPr>
                <a:defRPr/>
              </a:pPr>
              <a:t>58</a:t>
            </a:fld>
            <a:endParaRPr lang="en-GB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The Hindenburg Disaster</a:t>
            </a:r>
          </a:p>
        </p:txBody>
      </p:sp>
      <p:pic>
        <p:nvPicPr>
          <p:cNvPr id="126982" name="Picture 6" descr="h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00213"/>
            <a:ext cx="3619500" cy="4495800"/>
          </a:xfrm>
          <a:noFill/>
        </p:spPr>
      </p:pic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067175" y="1916113"/>
            <a:ext cx="50768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Hugo Eckener</a:t>
            </a:r>
          </a:p>
          <a:p>
            <a:pPr algn="l">
              <a:defRPr/>
            </a:pPr>
            <a:endParaRPr lang="en-GB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Eckener was the head of the Zeppelin airship company, and he blamed it on sabotage</a:t>
            </a:r>
            <a:r>
              <a:rPr lang="en-GB" sz="1800" b="1">
                <a:solidFill>
                  <a:srgbClr val="FFCC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6FD1F-3E3A-4BFF-85FA-7819D95735CC}" type="slidenum">
              <a:rPr lang="en-GB"/>
              <a:pPr>
                <a:defRPr/>
              </a:pPr>
              <a:t>59</a:t>
            </a:fld>
            <a:endParaRPr lang="en-GB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31082" name="Picture 10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54" t="3214" r="2229" b="3885"/>
          <a:stretch>
            <a:fillRect/>
          </a:stretch>
        </p:blipFill>
        <p:spPr>
          <a:xfrm>
            <a:off x="1042988" y="1484313"/>
            <a:ext cx="7129462" cy="4864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E61D1-EFBD-46A7-9BCC-B3E7ED713838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14342" name="Picture 6" descr="estoni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41" t="2225" r="1241" b="1660"/>
          <a:stretch>
            <a:fillRect/>
          </a:stretch>
        </p:blipFill>
        <p:spPr>
          <a:xfrm>
            <a:off x="827088" y="1412875"/>
            <a:ext cx="7489825" cy="4321175"/>
          </a:xfr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11188" y="587692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Flooded In Minutes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02788-D1C2-4380-917B-168F48DC191F}" type="slidenum">
              <a:rPr lang="en-GB"/>
              <a:pPr>
                <a:defRPr/>
              </a:pPr>
              <a:t>60</a:t>
            </a:fld>
            <a:endParaRPr lang="en-GB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Rabble Rousing Israelis Are Troublemakers</a:t>
            </a:r>
          </a:p>
        </p:txBody>
      </p:sp>
      <p:pic>
        <p:nvPicPr>
          <p:cNvPr id="135174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28" r="1128" b="1660"/>
          <a:stretch>
            <a:fillRect/>
          </a:stretch>
        </p:blipFill>
        <p:spPr>
          <a:xfrm>
            <a:off x="827088" y="1484313"/>
            <a:ext cx="7200900" cy="514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C3D05-CD95-4CA6-9673-1D556355D07A}" type="slidenum">
              <a:rPr lang="en-GB"/>
              <a:pPr>
                <a:defRPr/>
              </a:pPr>
              <a:t>61</a:t>
            </a:fld>
            <a:endParaRPr lang="en-GB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38246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190" t="3214" r="3960" b="2295"/>
          <a:stretch>
            <a:fillRect/>
          </a:stretch>
        </p:blipFill>
        <p:spPr>
          <a:xfrm>
            <a:off x="395288" y="1557338"/>
            <a:ext cx="3951287" cy="5300662"/>
          </a:xfrm>
          <a:noFill/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16463" y="1916113"/>
            <a:ext cx="3743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are Always Accompanied By Shin Bet Thugs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2DCE7-CA1C-4830-BE25-6BBCC36B6CB3}" type="slidenum">
              <a:rPr lang="en-GB"/>
              <a:pPr>
                <a:defRPr/>
              </a:pPr>
              <a:t>62</a:t>
            </a:fld>
            <a:endParaRPr lang="en-GB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 Tourists </a:t>
            </a:r>
            <a:r>
              <a:rPr lang="en-GB" b="1" dirty="0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41318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628775"/>
            <a:ext cx="4826000" cy="4495800"/>
          </a:xfrm>
          <a:noFill/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292725" y="1557338"/>
            <a:ext cx="3851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Jewish Teens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Terrorizing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Oswiecim</a:t>
            </a:r>
            <a:endParaRPr lang="en-GB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Israeli hatchlings are so rude that the people of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Oswiecim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who run the hotels,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restaurants, and shops would love to ban them.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 Tourists </a:t>
            </a:r>
            <a:r>
              <a:rPr lang="en-GB" b="1" dirty="0" smtClean="0">
                <a:solidFill>
                  <a:srgbClr val="FFFF00"/>
                </a:solidFill>
              </a:rPr>
              <a:t>Upset The Poles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DA165-7087-4F5A-A126-ED071AFD2EB6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p:pic>
        <p:nvPicPr>
          <p:cNvPr id="317442" name="Picture 2" descr="http://books.gigaimg.com/avaxhome/87/1d/000b1d87_mediu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14500"/>
            <a:ext cx="3692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5" y="2143125"/>
            <a:ext cx="38576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Przekroj</a:t>
            </a: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weekly, </a:t>
            </a: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accused Israeli teens of damaging hotel rooms 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traumatizing locals during visits to Poland. </a:t>
            </a:r>
            <a:r>
              <a:rPr lang="en-GB" sz="3200" dirty="0">
                <a:solidFill>
                  <a:srgbClr val="00FF00"/>
                </a:solidFill>
              </a:rPr>
              <a:t> </a:t>
            </a:r>
          </a:p>
          <a:p>
            <a:pPr algn="l">
              <a:defRPr/>
            </a:pP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84937-985A-4AB4-A4F2-069B9DA1314A}" type="slidenum">
              <a:rPr lang="en-GB"/>
              <a:pPr>
                <a:defRPr/>
              </a:pPr>
              <a:t>64</a:t>
            </a:fld>
            <a:endParaRPr lang="en-GB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44390" name="Picture 6" descr="p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42751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076825" y="1628775"/>
            <a:ext cx="3816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Israel's Ambassador Had To Get Involved </a:t>
            </a:r>
          </a:p>
          <a:p>
            <a:pPr>
              <a:defRPr/>
            </a:pPr>
            <a:endParaRPr lang="en-GB" sz="28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relationship between Israel and Poland is in danger,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 to Israel’s Ambassador to Poland, David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Peleg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468313" y="6021388"/>
            <a:ext cx="4319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Peleg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/>
      <p:bldP spid="14439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ABDB-FDA9-41B5-B9C9-5578C1F87E62}" type="slidenum">
              <a:rPr lang="en-GB"/>
              <a:pPr>
                <a:defRPr/>
              </a:pPr>
              <a:t>65</a:t>
            </a:fld>
            <a:endParaRPr lang="en-GB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 Tourists </a:t>
            </a:r>
            <a:r>
              <a:rPr lang="en-GB" b="1" dirty="0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46438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4459287" cy="4495800"/>
          </a:xfrm>
          <a:noFill/>
        </p:spPr>
      </p:pic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5292725" y="1341438"/>
            <a:ext cx="3851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Flight Attendants Repulsed</a:t>
            </a:r>
          </a:p>
          <a:p>
            <a:pPr>
              <a:defRPr/>
            </a:pP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Jewish teens were accused of sexually harassing, and humiliated flight attendants,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while flying with the Polish Lot Airlines.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 Tourists </a:t>
            </a:r>
            <a:r>
              <a:rPr lang="en-GB" b="1" dirty="0" smtClean="0">
                <a:solidFill>
                  <a:srgbClr val="FFFF00"/>
                </a:solidFill>
              </a:rPr>
              <a:t>Upset The Poles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3C29B-D795-4FF0-B5DE-D0B80824DD00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  <p:pic>
        <p:nvPicPr>
          <p:cNvPr id="319490" name="Picture 2" descr="http://www.boeing.com/news/releases/2007/photorelease/q1/070216d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500188"/>
            <a:ext cx="58578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young Jews travel with Shin Bet,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are armed and belligerent.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27B93-0757-4F12-88FB-34A1FA25F484}" type="slidenum">
              <a:rPr lang="en-GB"/>
              <a:pPr>
                <a:defRPr/>
              </a:pPr>
              <a:t>67</a:t>
            </a:fld>
            <a:endParaRPr lang="en-GB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49510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4686300" cy="4495800"/>
          </a:xfrm>
          <a:noFill/>
        </p:spPr>
      </p:pic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5357813" y="1071563"/>
            <a:ext cx="37861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Hotels Repulsed</a:t>
            </a:r>
          </a:p>
          <a:p>
            <a:pPr algn="l"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article published in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Przekroj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titled “Young Israeli’s run amok in Poland”,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describes incidents of Israeli teens burning carpets,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breaking furniture, and defecating  in their beds and sinks.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BA0F4-CCDD-48B6-B024-BE3934A8C1EF}" type="slidenum">
              <a:rPr lang="en-GB"/>
              <a:pPr>
                <a:defRPr/>
              </a:pPr>
              <a:t>68</a:t>
            </a:fld>
            <a:endParaRPr lang="en-GB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52582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84313"/>
            <a:ext cx="4679950" cy="5184775"/>
          </a:xfrm>
          <a:noFill/>
        </p:spPr>
      </p:pic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219700" y="1557338"/>
            <a:ext cx="39243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Hotel Maids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go to make up the bed and there will be a fresh stool under the covers.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wind up throwing the mattress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3567F-4AFA-4E56-9A11-41FC2B2874EC}" type="slidenum">
              <a:rPr lang="en-GB"/>
              <a:pPr>
                <a:defRPr/>
              </a:pPr>
              <a:t>69</a:t>
            </a:fld>
            <a:endParaRPr lang="en-GB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55654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1214438"/>
            <a:ext cx="5311775" cy="3732212"/>
          </a:xfrm>
          <a:noFill/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Nobody Wants These Israelis</a:t>
            </a: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hotels, the bars, the restaurants, and the local shops protest to the mayor.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Whether it's leaving no tip, or shoplifting, or just plain ignorance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5486F-9397-4BF9-ABDB-B44861EFA49A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17414" name="Picture 6" descr="estodni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989138"/>
            <a:ext cx="9072562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465296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Bow Has Three Watertight Layers</a:t>
            </a:r>
          </a:p>
          <a:p>
            <a:pPr algn="l">
              <a:defRPr/>
            </a:pPr>
            <a:r>
              <a:rPr lang="en-GB" sz="18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ADFC4-214F-40CC-9DCC-09A5165F50F8}" type="slidenum">
              <a:rPr lang="en-GB"/>
              <a:pPr>
                <a:defRPr/>
              </a:pPr>
              <a:t>70</a:t>
            </a:fld>
            <a:endParaRPr lang="en-GB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58726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700213"/>
            <a:ext cx="4976813" cy="4157662"/>
          </a:xfrm>
          <a:noFill/>
        </p:spPr>
      </p:pic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429250" y="1428750"/>
            <a:ext cx="37147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 Savages Beat Townspeople</a:t>
            </a:r>
          </a:p>
          <a:p>
            <a:pPr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Zionists hatchlings parade through downtown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Ociewn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hassle the local population,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blaming them for the 4,000,000 Jews killed at Auschwitz.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3F79-70C4-4A3D-8321-5F6AFB7E8449}" type="slidenum">
              <a:rPr lang="en-GB"/>
              <a:pPr>
                <a:defRPr/>
              </a:pPr>
              <a:t>71</a:t>
            </a:fld>
            <a:endParaRPr lang="en-GB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61798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81" r="3754"/>
          <a:stretch>
            <a:fillRect/>
          </a:stretch>
        </p:blipFill>
        <p:spPr>
          <a:xfrm>
            <a:off x="468313" y="1628775"/>
            <a:ext cx="3921125" cy="4895850"/>
          </a:xfrm>
          <a:noFill/>
        </p:spPr>
      </p:pic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4572000" y="1500188"/>
            <a:ext cx="4321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Poles Didn't Care</a:t>
            </a:r>
          </a:p>
          <a:p>
            <a:pPr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“The Israeli youth sees Poles as second-class humans, and treat them as potential enemies”,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said Professor Moshe Zimmerman of the Hebrew University’s History Department.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91065-A5AA-4298-8573-62D8B078F6C0}" type="slidenum">
              <a:rPr lang="en-GB"/>
              <a:pPr>
                <a:defRPr/>
              </a:pPr>
              <a:t>72</a:t>
            </a:fld>
            <a:endParaRPr lang="en-GB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64870" name="Picture 6" descr="p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34671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356100" y="1484313"/>
            <a:ext cx="4787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 Is How They Get Away With It</a:t>
            </a:r>
          </a:p>
          <a:p>
            <a:pPr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article also criticized Shin Bet guards,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featured quotes by locals claiming that the guards beat them and forced them to undergo humiliating security checks.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0" y="5876925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Shin Bet 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23589-532B-4970-A0DA-FDC89C50FB46}" type="slidenum">
              <a:rPr lang="en-GB"/>
              <a:pPr>
                <a:defRPr/>
              </a:pPr>
              <a:t>73</a:t>
            </a:fld>
            <a:endParaRPr lang="en-GB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 Tourists </a:t>
            </a:r>
            <a:r>
              <a:rPr lang="en-GB" b="1" smtClean="0">
                <a:solidFill>
                  <a:srgbClr val="FFFF00"/>
                </a:solidFill>
              </a:rPr>
              <a:t>Upset The Poles</a:t>
            </a:r>
          </a:p>
        </p:txBody>
      </p:sp>
      <p:pic>
        <p:nvPicPr>
          <p:cNvPr id="166918" name="Picture 6" descr="p_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428750"/>
            <a:ext cx="4105275" cy="4495800"/>
          </a:xfrm>
          <a:noFill/>
        </p:spPr>
      </p:pic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4643438" y="1285875"/>
            <a:ext cx="4500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Polish Teacher Comments</a:t>
            </a:r>
          </a:p>
          <a:p>
            <a:pPr>
              <a:defRPr/>
            </a:pP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Israeli teens in general are mean, rude, impolite, and uncivilized, add that to their immaturity and age.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It's the way their parents have bought them up,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the superiority complex and distaste for the Goyim.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6ED75-FC89-4A76-BEA0-A76F3A73D236}" type="slidenum">
              <a:rPr lang="en-GB"/>
              <a:pPr>
                <a:defRPr/>
              </a:pPr>
              <a:t>74</a:t>
            </a:fld>
            <a:endParaRPr lang="en-GB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71014" name="Picture 6" descr="mesdndel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12000"/>
          </a:blip>
          <a:srcRect l="3287" t="2950" r="3944" b="2950"/>
          <a:stretch>
            <a:fillRect/>
          </a:stretch>
        </p:blipFill>
        <p:spPr>
          <a:xfrm>
            <a:off x="250825" y="1412875"/>
            <a:ext cx="4598988" cy="5256213"/>
          </a:xfrm>
          <a:noFill/>
        </p:spPr>
      </p:pic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4932363" y="2133600"/>
            <a:ext cx="39608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Mendel </a:t>
            </a:r>
            <a:r>
              <a:rPr lang="en-GB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fiend who stalked children in 1912 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95288" y="6092825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Mendel Beilis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6" grpId="0"/>
      <p:bldP spid="1710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BE6F5-6FB0-45D4-85AC-730585068AAC}" type="slidenum">
              <a:rPr lang="en-GB"/>
              <a:pPr>
                <a:defRPr/>
              </a:pPr>
              <a:t>75</a:t>
            </a:fld>
            <a:endParaRPr lang="en-GB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75110" name="Picture 6" descr="mendel2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678" t="3436" r="1791" b="2379"/>
          <a:stretch>
            <a:fillRect/>
          </a:stretch>
        </p:blipFill>
        <p:spPr bwMode="auto">
          <a:xfrm>
            <a:off x="684213" y="1196975"/>
            <a:ext cx="77041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a supervisor at this brick factory outside Kiev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44A4D-6790-414C-8EA3-E24C08372922}" type="slidenum">
              <a:rPr lang="en-GB"/>
              <a:pPr>
                <a:defRPr/>
              </a:pPr>
              <a:t>76</a:t>
            </a:fld>
            <a:endParaRPr lang="en-GB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77157" name="Picture 5" descr="mendel24"/>
          <p:cNvPicPr>
            <a:picLocks noChangeAspect="1" noChangeArrowheads="1"/>
          </p:cNvPicPr>
          <p:nvPr/>
        </p:nvPicPr>
        <p:blipFill>
          <a:blip r:embed="rId3" cstate="print"/>
          <a:srcRect l="5534" t="2435" r="5167" b="1840"/>
          <a:stretch>
            <a:fillRect/>
          </a:stretch>
        </p:blipFill>
        <p:spPr bwMode="auto">
          <a:xfrm>
            <a:off x="395288" y="1557338"/>
            <a:ext cx="37607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4572000" y="1628775"/>
            <a:ext cx="4321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Andrei </a:t>
            </a:r>
            <a:r>
              <a:rPr lang="en-GB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Yustschinsky</a:t>
            </a: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Young Boy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Murdered for a Purim Sacrifice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90151-3AE0-49FC-BA25-776A42813120}" type="slidenum">
              <a:rPr lang="en-GB"/>
              <a:pPr>
                <a:defRPr/>
              </a:pPr>
              <a:t>77</a:t>
            </a:fld>
            <a:endParaRPr lang="en-GB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79206" name="Picture 6" descr="medsndel6"/>
          <p:cNvPicPr>
            <a:picLocks noChangeAspect="1" noChangeArrowheads="1"/>
          </p:cNvPicPr>
          <p:nvPr/>
        </p:nvPicPr>
        <p:blipFill>
          <a:blip r:embed="rId3" cstate="print"/>
          <a:srcRect l="2180" t="2577" r="3294" b="3894"/>
          <a:stretch>
            <a:fillRect/>
          </a:stretch>
        </p:blipFill>
        <p:spPr bwMode="auto">
          <a:xfrm>
            <a:off x="539750" y="1700213"/>
            <a:ext cx="49688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5867400" y="2636838"/>
            <a:ext cx="28082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Marks of Purim Blood Letting</a:t>
            </a:r>
            <a:r>
              <a:rPr lang="en-GB" sz="18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34960-F58B-4609-A9FB-50F11883C7B1}" type="slidenum">
              <a:rPr lang="en-GB"/>
              <a:pPr>
                <a:defRPr/>
              </a:pPr>
              <a:t>78</a:t>
            </a:fld>
            <a:endParaRPr lang="en-GB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84326" name="Picture 6" descr="mendel3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093" t="4839" r="2464" b="7312"/>
          <a:stretch>
            <a:fillRect/>
          </a:stretch>
        </p:blipFill>
        <p:spPr bwMode="auto">
          <a:xfrm>
            <a:off x="357188" y="1643063"/>
            <a:ext cx="8286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children saw who did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60906-8892-455B-825A-A4926CFA1F6F}" type="slidenum">
              <a:rPr lang="en-GB"/>
              <a:pPr>
                <a:defRPr/>
              </a:pPr>
              <a:t>79</a:t>
            </a:fld>
            <a:endParaRPr lang="en-GB"/>
          </a:p>
        </p:txBody>
      </p:sp>
      <p:sp>
        <p:nvSpPr>
          <p:cNvPr id="18126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sp>
        <p:nvSpPr>
          <p:cNvPr id="82948" name="AutoShape 6" descr="mendel10"/>
          <p:cNvSpPr>
            <a:spLocks noChangeAspect="1" noChangeArrowheads="1"/>
          </p:cNvSpPr>
          <p:nvPr/>
        </p:nvSpPr>
        <p:spPr bwMode="auto">
          <a:xfrm>
            <a:off x="2100263" y="1023938"/>
            <a:ext cx="4943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AutoShape 8" descr="mendel10"/>
          <p:cNvSpPr>
            <a:spLocks noChangeAspect="1" noChangeArrowheads="1"/>
          </p:cNvSpPr>
          <p:nvPr/>
        </p:nvSpPr>
        <p:spPr bwMode="auto">
          <a:xfrm>
            <a:off x="2100263" y="1023938"/>
            <a:ext cx="4943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AutoShape 10" descr="mendel10"/>
          <p:cNvSpPr>
            <a:spLocks noChangeAspect="1" noChangeArrowheads="1"/>
          </p:cNvSpPr>
          <p:nvPr/>
        </p:nvSpPr>
        <p:spPr bwMode="auto">
          <a:xfrm>
            <a:off x="2100263" y="1023938"/>
            <a:ext cx="4943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AutoShape 12" descr="mendel10"/>
          <p:cNvSpPr>
            <a:spLocks noChangeAspect="1" noChangeArrowheads="1"/>
          </p:cNvSpPr>
          <p:nvPr/>
        </p:nvSpPr>
        <p:spPr bwMode="auto">
          <a:xfrm>
            <a:off x="2100263" y="1023938"/>
            <a:ext cx="4943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1262" name="Picture 14" descr="mendel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4000"/>
          </a:blip>
          <a:srcRect l="3447" t="1903" r="2306" b="3593"/>
          <a:stretch>
            <a:fillRect/>
          </a:stretch>
        </p:blipFill>
        <p:spPr>
          <a:xfrm>
            <a:off x="395288" y="1484313"/>
            <a:ext cx="5903912" cy="4968875"/>
          </a:xfrm>
          <a:noFill/>
        </p:spPr>
      </p:pic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6156325" y="3573463"/>
            <a:ext cx="2700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1911 Kiev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96544-D84A-4E36-80F9-A2E052D064DA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pic>
        <p:nvPicPr>
          <p:cNvPr id="19462" name="Picture 6" descr="estoni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57375"/>
            <a:ext cx="2600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71875" y="1071563"/>
            <a:ext cx="5257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Judge Johan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Hirschfeldt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Keeps An Eye On Estonia Investigation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492500" y="2457450"/>
            <a:ext cx="5651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Once Israel Doesn't Want The Limelight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 pushed Estonia, Sweden, Britain, and Egypt into outlawing exploration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a wreck in international waters by passing the 1995 Estonia agreement.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story that a 600 ft ocean liner went down in 6’ seas is just silly.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5E875-B1C7-466F-92F7-61253F6A3E26}" type="slidenum">
              <a:rPr lang="en-GB"/>
              <a:pPr>
                <a:defRPr/>
              </a:pPr>
              <a:t>80</a:t>
            </a:fld>
            <a:endParaRPr lang="en-GB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86374" name="Picture 6" descr="mendel4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59" t="636" r="1559" b="1660"/>
          <a:stretch>
            <a:fillRect/>
          </a:stretch>
        </p:blipFill>
        <p:spPr>
          <a:xfrm>
            <a:off x="611188" y="1217613"/>
            <a:ext cx="7921625" cy="4948237"/>
          </a:xfrm>
          <a:noFill/>
        </p:spPr>
      </p:pic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Kiev  had a population of 452,000</a:t>
            </a:r>
            <a:r>
              <a:rPr lang="en-GB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6D9C-5D69-4520-B48C-195C4606DD0B}" type="slidenum">
              <a:rPr lang="en-GB"/>
              <a:pPr>
                <a:defRPr/>
              </a:pPr>
              <a:t>81</a:t>
            </a:fld>
            <a:endParaRPr lang="en-GB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89446" name="Picture 6" descr="mendel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285875"/>
            <a:ext cx="60975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0" y="5303838"/>
            <a:ext cx="9144000" cy="1554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1912 Trial of Ritual Murder</a:t>
            </a:r>
          </a:p>
          <a:p>
            <a:pPr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Jewry Was In A Total Panic Over This Case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DB59C-6D92-4EDD-AC83-3EB89CC5738A}" type="slidenum">
              <a:rPr lang="en-GB"/>
              <a:pPr>
                <a:defRPr/>
              </a:pPr>
              <a:t>82</a:t>
            </a:fld>
            <a:endParaRPr lang="en-GB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000500" y="1773238"/>
            <a:ext cx="5143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Brutal Ritual Murder</a:t>
            </a:r>
          </a:p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March of 1911 a boy was brutally murdered by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Jew.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 exploded, and the case went as far as to the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Czar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There was intense Jewish pressure used to block investigators, and the courts.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1495" name="Picture 7" descr="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89138"/>
            <a:ext cx="34401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8771A-5C2E-4421-BA84-5A4A5470ED83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  <p:pic>
        <p:nvPicPr>
          <p:cNvPr id="321538" name="Picture 2" descr="news017cr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357313"/>
            <a:ext cx="32305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3" y="1643063"/>
            <a:ext cx="4071937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the time of the murder,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(Left) had a  Hassidic Jew,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Faivel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Schneerson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whose family had a history of Purim murders, staying with him.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of International Jewry came out to prevent a trial.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5261E-B21C-432C-8EE4-0ABC4214887F}" type="slidenum">
              <a:rPr lang="en-GB"/>
              <a:pPr>
                <a:defRPr/>
              </a:pPr>
              <a:t>84</a:t>
            </a:fld>
            <a:endParaRPr lang="en-GB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4500563" y="1773238"/>
            <a:ext cx="4643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case of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kept Russia in turmoil for almost three years, and stirred up the whole civilized world.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Jews had gotten away with these Purim sacrifices for years,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this was 1912, and the world was focused on this one trial.</a:t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3541" name="Picture 5" descr="450px-Flag_of_Rus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928813"/>
            <a:ext cx="362426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7605F-EA56-492B-BF12-75FD64AE3F0E}" type="slidenum">
              <a:rPr lang="en-GB"/>
              <a:pPr>
                <a:defRPr/>
              </a:pPr>
              <a:t>85</a:t>
            </a:fld>
            <a:endParaRPr lang="en-GB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94566" name="Picture 6" descr="mendel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>
          <a:xfrm>
            <a:off x="395288" y="1268413"/>
            <a:ext cx="3482975" cy="4495800"/>
          </a:xfrm>
          <a:noFill/>
        </p:spPr>
      </p:pic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0" y="5667375"/>
            <a:ext cx="4211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Faivel Schneerson</a:t>
            </a:r>
            <a:r>
              <a:rPr lang="en-GB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4284663" y="1484313"/>
            <a:ext cx="485933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Kiev Jew had been stalking the child for months,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finally made his move on 20 March, 1911.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one surviving witness, another child, said there were other accomplices with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Bielis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member of the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Schneerson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family was with him.</a:t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  <p:bldP spid="19456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DA2BE-AE36-4FB4-8EF9-57F1BA482EFE}" type="slidenum">
              <a:rPr lang="en-GB"/>
              <a:pPr>
                <a:defRPr/>
              </a:pPr>
              <a:t>86</a:t>
            </a:fld>
            <a:endParaRPr lang="en-GB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97638" name="Picture 6" descr="mendel15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285750" y="1357313"/>
            <a:ext cx="432117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4857750" y="1163638"/>
            <a:ext cx="428625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investigators concluded that the child was brought to a shed / chamber, and tortured to death.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stripped naked, tortured and drained of all his blood, in a ritual manner.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were 36 puncture wounds, most on the head, and the blood letting occurred at the carotid artery.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395288" y="5229225"/>
            <a:ext cx="432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Child Was Butchered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FB844-4F14-4D39-8B52-ACCB9E208694}" type="slidenum">
              <a:rPr lang="en-GB"/>
              <a:pPr>
                <a:defRPr/>
              </a:pPr>
              <a:t>87</a:t>
            </a:fld>
            <a:endParaRPr lang="en-GB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199686" name="Picture 6" descr="mendel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2000"/>
          </a:blip>
          <a:srcRect t="4192"/>
          <a:stretch>
            <a:fillRect/>
          </a:stretch>
        </p:blipFill>
        <p:spPr>
          <a:xfrm>
            <a:off x="285750" y="1785938"/>
            <a:ext cx="3816350" cy="3929062"/>
          </a:xfrm>
          <a:noFill/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4356100" y="1714500"/>
            <a:ext cx="47879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Body Is Moved</a:t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found in a semi rural area of Kiev in a clay pit.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body had rigor mortis, it was in half-sitting position, the hands were tied together behind the back.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9C51-1D66-4A18-80CB-1A2189EDCE9F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00563" y="1714500"/>
            <a:ext cx="442912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body was dressed merely with a shirt,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underpants, and a single stocking. His face was dark blue and covered with blood.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Medical examiners determined he was alive, and naked, while he was tortured.</a:t>
            </a:r>
          </a:p>
          <a:p>
            <a:pPr algn="l">
              <a:defRPr/>
            </a:pP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dirty="0"/>
          </a:p>
        </p:txBody>
      </p:sp>
      <p:pic>
        <p:nvPicPr>
          <p:cNvPr id="323590" name="Picture 6" descr="See full size image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18967" t="5173" r="18965" b="3448"/>
          <a:stretch>
            <a:fillRect/>
          </a:stretch>
        </p:blipFill>
        <p:spPr bwMode="auto">
          <a:xfrm>
            <a:off x="642938" y="1643063"/>
            <a:ext cx="3071812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1A0C4-9083-4102-8D96-5B4306EDF66A}" type="slidenum">
              <a:rPr lang="en-GB"/>
              <a:pPr>
                <a:defRPr/>
              </a:pPr>
              <a:t>89</a:t>
            </a:fld>
            <a:endParaRPr lang="en-GB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02758" name="Picture 6" descr="mendel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351631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214813" y="1143000"/>
            <a:ext cx="4929187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Russia's Jewish Newspapers Panicked</a:t>
            </a:r>
            <a:r>
              <a:rPr lang="en-GB" sz="2800" b="1" dirty="0">
                <a:solidFill>
                  <a:srgbClr val="00FFFF"/>
                </a:solidFill>
              </a:rPr>
              <a:t> </a:t>
            </a:r>
          </a:p>
          <a:p>
            <a:pPr algn="l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C000"/>
                </a:solidFill>
              </a:rPr>
              <a:t/>
            </a:r>
            <a:br>
              <a:rPr lang="en-GB" sz="2800" dirty="0">
                <a:solidFill>
                  <a:srgbClr val="FFC000"/>
                </a:solidFill>
              </a:rPr>
            </a:b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Jewry realized they were sitting on a time bomb.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implications of Purim's 'Blood libel' was on all their minds.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Kiev Jewish paper 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Kievskaya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Mysl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immediately wrote articles implicating the child's mother.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B260A-4D71-4BE5-A08C-B0059EEA556F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The Estonia Was Sabotaged</a:t>
            </a:r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635375" y="1143000"/>
            <a:ext cx="5508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Judge Johan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Hirschfeldt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Keeps An Eye On Estonia Investigation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00" y="2457450"/>
            <a:ext cx="5651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country of Estonia was involved in smuggling arms, and nuclear material,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Iran/Egypt, and Israel sent them a message. Anyone in the intelligence community immediately recognized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convoluted story of arms smuggling as a signal Israel was behind the disaster.</a:t>
            </a:r>
          </a:p>
        </p:txBody>
      </p:sp>
      <p:pic>
        <p:nvPicPr>
          <p:cNvPr id="40967" name="Picture 7" descr="eston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84313"/>
            <a:ext cx="3238500" cy="3238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45CFC-789C-4527-8DDE-A27696CAD7CD}" type="slidenum">
              <a:rPr lang="en-GB"/>
              <a:pPr>
                <a:defRPr/>
              </a:pPr>
              <a:t>90</a:t>
            </a:fld>
            <a:endParaRPr lang="en-GB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04806" name="Picture 6" descr="mendel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196975"/>
            <a:ext cx="3787775" cy="4495800"/>
          </a:xfrm>
          <a:noFill/>
        </p:spPr>
      </p:pic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500563" y="1500188"/>
            <a:ext cx="414496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newspaper editor, </a:t>
            </a:r>
            <a:r>
              <a:rPr lang="en-GB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Borchevsky</a:t>
            </a:r>
            <a: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bribed police chief </a:t>
            </a:r>
            <a:r>
              <a:rPr lang="en-GB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Mischtschuk</a:t>
            </a:r>
            <a: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then arrested the boy's mother.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wasn't allowed out of jail for the burial of her child! 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 they accused the step father,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police chief brought all the relatives in for questioning.</a:t>
            </a:r>
            <a:b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1800" dirty="0">
              <a:solidFill>
                <a:srgbClr val="00FF00"/>
              </a:solidFill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68313" y="6021388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Borchevsky</a:t>
            </a:r>
            <a:r>
              <a:rPr lang="en-GB" sz="36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8" grpId="0"/>
      <p:bldP spid="20480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C2A7A-DD82-42D1-8593-D57884F990B8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pic>
        <p:nvPicPr>
          <p:cNvPr id="325634" name="Picture 2" descr="http://www.jewishgen.org/yizkor/Katowice/images/kat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32115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0" y="2071688"/>
            <a:ext cx="4429125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Jewish newspapers were advocating violence and the governor had to arrest some editors,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close down papers. Jews organized street riots.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  <a:r>
              <a:rPr lang="en-GB" sz="2800" dirty="0">
                <a:solidFill>
                  <a:schemeClr val="hlink"/>
                </a:solidFill>
              </a:rPr>
              <a:t/>
            </a:r>
            <a:br>
              <a:rPr lang="en-GB" sz="2800" dirty="0">
                <a:solidFill>
                  <a:schemeClr val="hlink"/>
                </a:solidFill>
              </a:rPr>
            </a:br>
            <a:endParaRPr lang="en-GB" sz="2800" dirty="0">
              <a:solidFill>
                <a:schemeClr val="hlink"/>
              </a:solidFill>
            </a:endParaRPr>
          </a:p>
          <a:p>
            <a:pPr algn="l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CFCBE-E3E6-4A08-B4F9-566A1E90AAA7}" type="slidenum">
              <a:rPr lang="en-GB"/>
              <a:pPr>
                <a:defRPr/>
              </a:pPr>
              <a:t>92</a:t>
            </a:fld>
            <a:endParaRPr lang="en-GB"/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07878" name="Picture 6" descr="mensaddel5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295"/>
          <a:stretch>
            <a:fillRect/>
          </a:stretch>
        </p:blipFill>
        <p:spPr>
          <a:xfrm>
            <a:off x="323850" y="1628775"/>
            <a:ext cx="3981450" cy="4392613"/>
          </a:xfrm>
          <a:noFill/>
        </p:spPr>
      </p:pic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4572000" y="1285875"/>
            <a:ext cx="42862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Detective  </a:t>
            </a:r>
            <a:r>
              <a:rPr lang="en-GB" sz="32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Mishchuk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Ministry appointed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Mishchuk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who arrested the mother and step father.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two months he took the case nowhere.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charged with accepting bribes and imprisoned.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466A3-6CBF-484A-9F86-E892834A29AF}" type="slidenum">
              <a:rPr lang="en-GB"/>
              <a:pPr>
                <a:defRPr/>
              </a:pPr>
              <a:t>93</a:t>
            </a:fld>
            <a:endParaRPr lang="en-GB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10950" name="Picture 6" descr="mendeweel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30861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3779838" y="1700213"/>
            <a:ext cx="50768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Inspector </a:t>
            </a:r>
            <a:r>
              <a:rPr lang="en-GB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Krasovsky</a:t>
            </a:r>
            <a: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took over from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Mishchuk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tried to blame one of the witness's mother. He was relieved, but there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enough evidence to charge him with accepting money.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now four months after the murder.</a:t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E88B5-251A-401D-9933-2824C9575A55}" type="slidenum">
              <a:rPr lang="en-GB"/>
              <a:pPr>
                <a:defRPr/>
              </a:pPr>
              <a:t>94</a:t>
            </a:fld>
            <a:endParaRPr lang="en-GB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12998" name="Picture 6" descr="menassdel4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484313"/>
            <a:ext cx="3079750" cy="4195762"/>
          </a:xfrm>
          <a:noFill/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140200" y="1628775"/>
            <a:ext cx="46085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Alexandra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Prichodko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was the child's mother.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Jews had her arrested,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she couldn't see her boy's funeral.</a:t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9E19-DDA4-48A6-814F-5D10D1582C99}" type="slidenum">
              <a:rPr lang="en-GB"/>
              <a:pPr>
                <a:defRPr/>
              </a:pPr>
              <a:t>95</a:t>
            </a:fld>
            <a:endParaRPr lang="en-GB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16070" name="Picture 6" descr="mendel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37433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427538" y="1268413"/>
            <a:ext cx="4716462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Police Chief Is replaced By Commissar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Kunzevitch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police were replaced by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Kunzevitch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</a:rPr>
              <a:t>who preferred to stay in the Grand hotel of Kiev and to place his name merely among press reports.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9334" name="Picture 8" descr="The golden domes of St. Michael's Monastery in Kiev, Ukra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825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5A624-702E-4048-B0A8-8C0581E6B3A6}" type="slidenum">
              <a:rPr lang="en-GB" smtClean="0"/>
              <a:pPr>
                <a:defRPr/>
              </a:pPr>
              <a:t>96</a:t>
            </a:fld>
            <a:endParaRPr lang="en-GB"/>
          </a:p>
        </p:txBody>
      </p:sp>
      <p:pic>
        <p:nvPicPr>
          <p:cNvPr id="100356" name="Picture 2" descr="The golden domes of St. Michael's Monastery in Kiev, 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1825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4" descr="The golden domes of St. Michael's Monastery in Kiev, Ukr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1825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86" name="Picture 6" descr="http://img6.travelblog.org/Photos/8999/269634/f/2250344-The-golden-domes-of-St-Michael-s-Monastery-in-Kiev-Ukrain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714500"/>
            <a:ext cx="44402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75" y="1571625"/>
            <a:ext cx="38576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people of Kiev said he was bought off.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 Next was the </a:t>
            </a:r>
            <a:b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"secret policeman"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Krazovski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", 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"secret policeman"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Krazovski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extremely confident man, who had a sudden change of heart.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Gog’s Ritual Murders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BE1F3-DB7F-4DC0-9BC6-CE1E1EF4D9DC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57750" y="2428875"/>
            <a:ext cx="385762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investigation went nowhere,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Krazovski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became wealthy.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reports always conformed to the Jewish newspapers.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329730" name="Picture 2" descr="http://www1.yadvashem.org/yv/en/exhibitions/wolbrom/images/during_holocaust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40005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FEFF3-5190-4E74-95E6-7C23ADD2D7E3}" type="slidenum">
              <a:rPr lang="en-GB"/>
              <a:pPr>
                <a:defRPr/>
              </a:pPr>
              <a:t>98</a:t>
            </a:fld>
            <a:endParaRPr lang="en-GB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18119" name="Picture 7" descr="mendel26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95288" y="1628775"/>
            <a:ext cx="40322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4716463" y="1484313"/>
            <a:ext cx="410368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Gypsies Are Accused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Solomon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Breitmann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the publisher of the Jewish paper </a:t>
            </a:r>
            <a:r>
              <a:rPr lang="en-GB" sz="2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Poslyednich</a:t>
            </a:r>
            <a:r>
              <a:rPr lang="en-GB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novostyey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accused a band of travelling gypsies who passed nearby. </a:t>
            </a:r>
            <a:b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01F8-155E-45E5-BC4A-4FC5D759D7A6}" type="slidenum">
              <a:rPr lang="en-GB"/>
              <a:pPr>
                <a:defRPr/>
              </a:pPr>
              <a:t>99</a:t>
            </a:fld>
            <a:endParaRPr lang="en-GB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0000"/>
                </a:solidFill>
              </a:rPr>
              <a:t>Gog’s Ritual Murders</a:t>
            </a:r>
          </a:p>
        </p:txBody>
      </p:sp>
      <p:pic>
        <p:nvPicPr>
          <p:cNvPr id="220166" name="Picture 6" descr="menedel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628775"/>
            <a:ext cx="3490913" cy="3746500"/>
          </a:xfrm>
          <a:noFill/>
        </p:spPr>
      </p:pic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4071938" y="1214438"/>
            <a:ext cx="489743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Golub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Investigator</a:t>
            </a: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Jewish press had pretty much buried the story,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police were paid off to drop it.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 </a:t>
            </a:r>
            <a:r>
              <a:rPr lang="en-GB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Golub</a:t>
            </a: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starting piecing the crime together, gathering witnesses,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took it to regular policemen, who finally had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Beilis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arrested</a:t>
            </a:r>
            <a:r>
              <a:rPr lang="en-GB" sz="2800" dirty="0">
                <a:solidFill>
                  <a:srgbClr val="00FF00"/>
                </a:solidFill>
              </a:rPr>
              <a:t>.</a:t>
            </a:r>
            <a:br>
              <a:rPr lang="en-GB" sz="2800" dirty="0">
                <a:solidFill>
                  <a:srgbClr val="00FF00"/>
                </a:solidFill>
              </a:rPr>
            </a:br>
            <a:endParaRPr lang="en-GB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2128</TotalTime>
  <Words>5202</Words>
  <Application>Microsoft Office PowerPoint</Application>
  <PresentationFormat>On-screen Show (4:3)</PresentationFormat>
  <Paragraphs>837</Paragraphs>
  <Slides>161</Slides>
  <Notes>161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4" baseType="lpstr">
      <vt:lpstr>Arial</vt:lpstr>
      <vt:lpstr>Impact</vt:lpstr>
      <vt:lpstr>Mountain Top</vt:lpstr>
      <vt:lpstr>PowerPoint Presentation</vt:lpstr>
      <vt:lpstr>The Estonia Was Sabotaged 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Estonia Was Sabotaged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The Hindenburg Disaster</vt:lpstr>
      <vt:lpstr>Gog Tourists Upset The Poles</vt:lpstr>
      <vt:lpstr>Rabble Rousing Israelis Are Troublemakers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 Tourists Upset The Poles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Gog’s Ritual Murders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The 1996 Dunblane School Massacre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Estonia Was Sabotaged</dc:title>
  <dc:creator>Pead</dc:creator>
  <cp:lastModifiedBy>Chris Pead</cp:lastModifiedBy>
  <cp:revision>125</cp:revision>
  <dcterms:created xsi:type="dcterms:W3CDTF">2007-01-19T19:32:11Z</dcterms:created>
  <dcterms:modified xsi:type="dcterms:W3CDTF">2015-02-03T22:40:06Z</dcterms:modified>
</cp:coreProperties>
</file>