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32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77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91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2" r:id="rId38"/>
    <p:sldId id="298" r:id="rId39"/>
    <p:sldId id="290" r:id="rId40"/>
    <p:sldId id="297" r:id="rId41"/>
    <p:sldId id="299" r:id="rId42"/>
    <p:sldId id="293" r:id="rId43"/>
    <p:sldId id="294" r:id="rId44"/>
    <p:sldId id="295" r:id="rId45"/>
    <p:sldId id="296" r:id="rId46"/>
    <p:sldId id="308" r:id="rId47"/>
    <p:sldId id="300" r:id="rId48"/>
    <p:sldId id="301" r:id="rId49"/>
    <p:sldId id="302" r:id="rId50"/>
    <p:sldId id="303" r:id="rId51"/>
    <p:sldId id="309" r:id="rId52"/>
    <p:sldId id="304" r:id="rId53"/>
    <p:sldId id="305" r:id="rId54"/>
    <p:sldId id="306" r:id="rId55"/>
    <p:sldId id="307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3" r:id="rId69"/>
    <p:sldId id="328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33CC"/>
    <a:srgbClr val="00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7F0FD-77B3-473A-9C9F-5FC25F6601E7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2AB95-9AEE-42CA-8E5B-381CD025A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34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819FCF-791F-4D91-9D65-36184D999AA1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38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38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38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38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38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38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38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38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38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38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089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38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38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38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383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38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65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3426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3426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3532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36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42714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6923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6923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6923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6923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6923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D4525-06CF-4455-9C4D-6B66E0126374}" type="slidenum">
              <a:rPr lang="en-GB" smtClean="0"/>
              <a:pPr/>
              <a:t>68</a:t>
            </a:fld>
            <a:endParaRPr lang="en-GB" smtClean="0"/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21059-5C0F-4047-B10E-41B0A099F31F}" type="slidenum">
              <a:rPr lang="en-GB" smtClean="0"/>
              <a:pPr/>
              <a:t>69</a:t>
            </a:fld>
            <a:endParaRPr lang="en-GB" smtClean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06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38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AB95-9AEE-42CA-8E5B-381CD025AC3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3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56F907-5F6F-4F00-ABAC-03D33E4FBD03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ABF450-6F23-4F65-A4D9-29FF20728C28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6F907-5F6F-4F00-ABAC-03D33E4FBD03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BF450-6F23-4F65-A4D9-29FF20728C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6F907-5F6F-4F00-ABAC-03D33E4FBD03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BF450-6F23-4F65-A4D9-29FF20728C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6F907-5F6F-4F00-ABAC-03D33E4FBD03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BF450-6F23-4F65-A4D9-29FF20728C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6F907-5F6F-4F00-ABAC-03D33E4FBD03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BF450-6F23-4F65-A4D9-29FF20728C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6F907-5F6F-4F00-ABAC-03D33E4FBD03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BF450-6F23-4F65-A4D9-29FF20728C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6F907-5F6F-4F00-ABAC-03D33E4FBD03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BF450-6F23-4F65-A4D9-29FF20728C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6F907-5F6F-4F00-ABAC-03D33E4FBD03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BF450-6F23-4F65-A4D9-29FF20728C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6F907-5F6F-4F00-ABAC-03D33E4FBD03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BF450-6F23-4F65-A4D9-29FF20728C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6F907-5F6F-4F00-ABAC-03D33E4FBD03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BF450-6F23-4F65-A4D9-29FF20728C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6F907-5F6F-4F00-ABAC-03D33E4FBD03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BF450-6F23-4F65-A4D9-29FF20728C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456F907-5F6F-4F00-ABAC-03D33E4FBD03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5ABF450-6F23-4F65-A4D9-29FF20728C28}" type="slidenum">
              <a:rPr lang="en-GB" smtClean="0"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60665-6A67-427C-89A4-B12A52267404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42875"/>
            <a:ext cx="9144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6600" b="1" dirty="0">
                <a:solidFill>
                  <a:srgbClr val="FF0000"/>
                </a:solidFill>
                <a:latin typeface="+mj-lt"/>
              </a:rPr>
              <a:t>The Story Of Gog And Magog</a:t>
            </a: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2124075" y="2781300"/>
            <a:ext cx="472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Part Six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3933825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6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Dresden Holocaust</a:t>
            </a:r>
            <a:endParaRPr lang="en-GB" sz="3600" b="1" dirty="0">
              <a:solidFill>
                <a:srgbClr val="F7011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Appendix One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67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4098" name="Picture 2" descr="http://4.bp.blogspot.com/_Cx5YSp-ghS8/TI_oJR2tkOI/AAAAAAAAIA8/87IY8FfsPXc/s1600/dresden+holocau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35" y="1215814"/>
            <a:ext cx="7649135" cy="473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51670" y="6334780"/>
            <a:ext cx="91440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Jewish Savagery</a:t>
            </a:r>
          </a:p>
        </p:txBody>
      </p:sp>
    </p:spTree>
    <p:extLst>
      <p:ext uri="{BB962C8B-B14F-4D97-AF65-F5344CB8AC3E}">
        <p14:creationId xmlns:p14="http://schemas.microsoft.com/office/powerpoint/2010/main" val="62159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5122" name="Picture 2" descr="http://1.bp.blogspot.com/_Cx5YSp-ghS8/TI_odprhREI/AAAAAAAAIBE/TVcpO8V1d_g/s1600/destruction+of+Dresden+WW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12776"/>
            <a:ext cx="548614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2276872"/>
            <a:ext cx="2592288" cy="224676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Germany's Premier Cultural </a:t>
            </a:r>
            <a:r>
              <a:rPr lang="en-GB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Destroyed</a:t>
            </a:r>
          </a:p>
        </p:txBody>
      </p:sp>
    </p:spTree>
    <p:extLst>
      <p:ext uri="{BB962C8B-B14F-4D97-AF65-F5344CB8AC3E}">
        <p14:creationId xmlns:p14="http://schemas.microsoft.com/office/powerpoint/2010/main" val="62159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6146" name="Picture 2" descr="http://4.bp.blogspot.com/_Cx5YSp-ghS8/TI_oz8P_xDI/AAAAAAAAIBM/8yLx3mFoX3Y/s1600/Warsaw+ghetto+j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8006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2204864"/>
            <a:ext cx="3240360" cy="18158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Warsaw Ghetto Is Said To Be The Reason For The Raid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49280"/>
            <a:ext cx="9144000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Above: Alleged Jewish </a:t>
            </a:r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Instigators Dragged Out Of The Ghetto And Forced To Work In War Factories</a:t>
            </a:r>
          </a:p>
        </p:txBody>
      </p:sp>
    </p:spTree>
    <p:extLst>
      <p:ext uri="{BB962C8B-B14F-4D97-AF65-F5344CB8AC3E}">
        <p14:creationId xmlns:p14="http://schemas.microsoft.com/office/powerpoint/2010/main" val="62159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707904" y="1844824"/>
            <a:ext cx="5256584" cy="424731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Greatest Single Act Of Barbarism In 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History. </a:t>
            </a:r>
            <a:r>
              <a:rPr lang="en-GB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true Holocaust, death by fire, </a:t>
            </a:r>
            <a:r>
              <a:rPr lang="en-GB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unforgivable and militarily completely unnecessary raid on Dresden. 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blood was, at least partly, on Britain's hands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GB" dirty="0" smtClean="0">
                <a:solidFill>
                  <a:srgbClr val="FFFF00"/>
                </a:solidFill>
              </a:rPr>
              <a:t>.</a:t>
            </a:r>
            <a:endParaRPr lang="en-GB" dirty="0">
              <a:solidFill>
                <a:srgbClr val="FFFF00"/>
              </a:solidFill>
            </a:endParaRPr>
          </a:p>
          <a:p>
            <a:endParaRPr lang="en-GB" dirty="0"/>
          </a:p>
        </p:txBody>
      </p:sp>
      <p:pic>
        <p:nvPicPr>
          <p:cNvPr id="7170" name="Picture 2" descr="http://cdnimg.visualizeus.com/thumbs/14/36/aircraft,airplane,airshow,b17,b25,bombers,hires,photo,vintage-14363acd33b348fc89255ca100203077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319731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59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211960" y="1844824"/>
            <a:ext cx="4752528" cy="338554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Dresden Holocaust was committed not by the awful Germans,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 even by brutal Reds,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by the so-called democratic, freedom-loving allies, Britain and the USA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GB" dirty="0"/>
          </a:p>
        </p:txBody>
      </p:sp>
      <p:pic>
        <p:nvPicPr>
          <p:cNvPr id="8194" name="Picture 2" descr="http://t3.gstatic.com/images?q=tbn:ANd9GcTeH6JmQ4JoBL2c5EDpqL0BKjVQ8NRdb46okfqi-nB2OsTZkN8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0" y="1844824"/>
            <a:ext cx="3903120" cy="312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57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9218" name="Picture 2" descr="http://1.bp.blogspot.com/_Cx5YSp-ghS8/TI_poEnfFmI/AAAAAAAAIBU/K511BNvlBDM/s1600/Roosevelt+Dresden+bomb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439248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7727" y="2201207"/>
            <a:ext cx="3528392" cy="26776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instigators of the Dresden Holocaust  - Churchill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was a Jew, his mother was 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Jewish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59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10242" name="Picture 2" descr="http://4.bp.blogspot.com/_Cx5YSp-ghS8/TI_p4C22zXI/AAAAAAAAIBc/bSds_Bhplps/s1600/Dresden+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5" y="1340768"/>
            <a:ext cx="40416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1628800"/>
            <a:ext cx="3888432" cy="440120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sixty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ago, on the evening of February 13,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1945,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orgy of genocide and barbarism began against a defenceless German city,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famed as one of the greatest cultural centres of Europe</a:t>
            </a:r>
            <a:r>
              <a:rPr lang="en-GB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024" y="4725144"/>
            <a:ext cx="404168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Dresden - One </a:t>
            </a:r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Greatest Cultural </a:t>
            </a:r>
            <a:r>
              <a:rPr lang="en-GB" sz="28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Centers</a:t>
            </a:r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Europe</a:t>
            </a:r>
          </a:p>
        </p:txBody>
      </p:sp>
    </p:spTree>
    <p:extLst>
      <p:ext uri="{BB962C8B-B14F-4D97-AF65-F5344CB8AC3E}">
        <p14:creationId xmlns:p14="http://schemas.microsoft.com/office/powerpoint/2010/main" val="22590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11266" name="Picture 2" descr="http://3.bp.blogspot.com/_Cx5YSp-ghS8/TI_qHfao9JI/AAAAAAAAIBk/2psVKIOj4-0/s1600/dresden+fire+bomb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33047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1268760"/>
            <a:ext cx="3888432" cy="52629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less than 14 hours, </a:t>
            </a:r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only was this city reduced to flaming ruins but an estimated quarter of its inhabitants,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estimates range from 125,000 up to 300,000, </a:t>
            </a:r>
            <a:r>
              <a:rPr lang="en-GB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perished in what was one of the worst massacres of all time.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7982" y="4731359"/>
            <a:ext cx="396044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Hours Of Terror</a:t>
            </a:r>
          </a:p>
        </p:txBody>
      </p:sp>
    </p:spTree>
    <p:extLst>
      <p:ext uri="{BB962C8B-B14F-4D97-AF65-F5344CB8AC3E}">
        <p14:creationId xmlns:p14="http://schemas.microsoft.com/office/powerpoint/2010/main" val="62159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12290" name="Picture 2" descr="http://3.bp.blogspot.com/_Cx5YSp-ghS8/TI_qkewsM5I/AAAAAAAAIB0/Y3XVtrZTiIk/s1600/dresden+cathed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7516"/>
            <a:ext cx="3638584" cy="493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83402" y="1517516"/>
            <a:ext cx="4392488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Dresden Was Considered An Open City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4232" y="3092552"/>
            <a:ext cx="4644008" cy="3539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 the end of World War II, as Allied planes rained death and destruction over Germany,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old Saxon city of Dresden lay like an island of </a:t>
            </a:r>
            <a:r>
              <a:rPr lang="en-GB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tranquility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amid an ocean of 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desolation.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90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11111" y="1844824"/>
            <a:ext cx="4176464" cy="424731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Famous mainly for its art and Baroque architecture and possessing no military value,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Dresden had been spared the terror that descended from the skies over the rest of the country.</a:t>
            </a:r>
            <a:r>
              <a:rPr lang="en-GB" dirty="0">
                <a:solidFill>
                  <a:srgbClr val="00FF00"/>
                </a:solidFill>
              </a:rPr>
              <a:t/>
            </a:r>
            <a:br>
              <a:rPr lang="en-GB" dirty="0">
                <a:solidFill>
                  <a:srgbClr val="00FF00"/>
                </a:solidFill>
              </a:rPr>
            </a:br>
            <a:endParaRPr lang="en-GB" dirty="0">
              <a:solidFill>
                <a:srgbClr val="00FF00"/>
              </a:solidFill>
            </a:endParaRPr>
          </a:p>
        </p:txBody>
      </p:sp>
      <p:pic>
        <p:nvPicPr>
          <p:cNvPr id="13314" name="Picture 2" descr="Zwinger, Crown Gate with baroque sculptures. Dresden, Saxony, Germany (1566-306258 / C17-489941 © age fotostoc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17024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301208"/>
            <a:ext cx="417024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Crown Gate Dresden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90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FF00"/>
                </a:solidFill>
              </a:rPr>
              <a:t>The Dresden Holocaust</a:t>
            </a:r>
            <a:endParaRPr lang="en-GB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4.bp.blogspot.com/_Cx5YSp-ghS8/TI_lwmLoL4I/AAAAAAAAH_w/u1V6SxX9CxA/s400/Dresden+Germa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268760"/>
            <a:ext cx="569847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445224"/>
            <a:ext cx="9144000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Jewry ordered Eisenhower, and Churchill, to firebomb Dresden, where at least 500,000 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53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019314"/>
            <a:ext cx="9144000" cy="18158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ancient city of artists and craftsmen didn't have any anti-aircraft defences.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gentleman's agreement seemed to prevail, designating Dresden an 'open city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4338" name="Picture 2" descr="http://www.pwjonesluxurycoachholidays.co.uk/img/holidays/LEIPZIG%20DRESDEN%20AND%20COLDIT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6" y="1484784"/>
            <a:ext cx="78171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0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15362" name="Picture 2" descr="http://4.bp.blogspot.com/_Cx5YSp-ghS8/TI_q0WchHDI/AAAAAAAAIB8/yG5r4DL2aXc/s1600/Germans+flee+Bolshevi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3" y="1205901"/>
            <a:ext cx="5096536" cy="325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3955" y="4611231"/>
            <a:ext cx="9144000" cy="224676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months the flood of refugees fleeing the Red Army, just 60 miles away, </a:t>
            </a:r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swollen the city's population to well over a million.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them came accounts of Soviet horrors and atrocities,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Dresden topped it all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5" y="1412776"/>
            <a:ext cx="352839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Germans Fleeing 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Stalin's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Bolsheviks Flooded 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Dresden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90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16386" name="Picture 2" descr="http://1.bp.blogspot.com/_Cx5YSp-ghS8/TI_rA4_EOaI/AAAAAAAAICE/AFDao1L_7fA/s1600/child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73800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12537" y="2564904"/>
            <a:ext cx="3600400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Were At A Circus Just Hours Before</a:t>
            </a:r>
          </a:p>
        </p:txBody>
      </p:sp>
    </p:spTree>
    <p:extLst>
      <p:ext uri="{BB962C8B-B14F-4D97-AF65-F5344CB8AC3E}">
        <p14:creationId xmlns:p14="http://schemas.microsoft.com/office/powerpoint/2010/main" val="22590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1844824"/>
            <a:ext cx="4032448" cy="39703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the people felt relatively safe;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although the mood was grim,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circus played to a full house that night as thousands came to forget for a moment the horrors of war. </a:t>
            </a:r>
          </a:p>
        </p:txBody>
      </p:sp>
      <p:pic>
        <p:nvPicPr>
          <p:cNvPr id="17410" name="Picture 2" descr="http://c0056906.cdn2.cloudfiles.rackspacecloud.com/3510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3323"/>
            <a:ext cx="3952875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0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1916832"/>
            <a:ext cx="3888432" cy="3539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Bands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little girls paraded about in carnival dress in an effort to bolster waning spirits. </a:t>
            </a:r>
            <a:r>
              <a:rPr lang="en-GB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Half-sad smiles greeted the laughing girls, but spirits were lifted.</a:t>
            </a:r>
          </a:p>
        </p:txBody>
      </p:sp>
      <p:pic>
        <p:nvPicPr>
          <p:cNvPr id="18434" name="Picture 2" descr="http://3.bp.blogspot.com/-Kpz5_gF7pVM/TcIaT6hnh3I/AAAAAAAAAFM/IZReqL8_GKQ/s1600/edc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7" y="2214934"/>
            <a:ext cx="44577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19458" name="Picture 2" descr="http://3.bp.blogspot.com/_Cx5YSp-ghS8/TI_rNYr0EkI/AAAAAAAAICM/oFLP9o-OFR0/s1600/Eisenhower+Dresden+bomb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772816"/>
            <a:ext cx="356653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445224"/>
            <a:ext cx="439248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Eisenhower Had Jewish Blood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2204864"/>
            <a:ext cx="3744416" cy="310854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one realized that in less than 24 hours many of those same innocent children would die screaming in Churchill's firestorm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401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283968" y="1628800"/>
            <a:ext cx="4680520" cy="440120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knew the Russian Bolsheviks were savages,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they felt that Britain and America were civilized.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they had considered that Eisenhower, Churchill, and Roosevelt had Jewish blood,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would see the terrible revenge coming</a:t>
            </a:r>
          </a:p>
        </p:txBody>
      </p:sp>
      <p:pic>
        <p:nvPicPr>
          <p:cNvPr id="20482" name="Picture 2" descr="http://trcs.wikispaces.com/file/view/BolshevikFla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25" y="1815302"/>
            <a:ext cx="357205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21506" name="Picture 2" descr="http://4.bp.blogspot.com/_Cx5YSp-ghS8/TI_rkEdKe3I/AAAAAAAAICU/R_3TikNhX7E/s1600/Roosevelt+Dresden+bomb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5162"/>
            <a:ext cx="3537910" cy="341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8284" y="1335041"/>
            <a:ext cx="4680520" cy="48320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when those first alarms signalled the start of 14 hours of hell, </a:t>
            </a:r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Dresden's people streamed dutifully into their shelters. </a:t>
            </a:r>
            <a:r>
              <a:rPr lang="en-GB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they did so without much enthusiasm,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believing the alarms to be false, since their city had never been threatened from the air.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692" y="5013176"/>
            <a:ext cx="367240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Roosevelt Wanted Dresden Obliterated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1484784"/>
            <a:ext cx="4392488" cy="440120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Motives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where Churchill's motives? </a:t>
            </a:r>
            <a:r>
              <a:rPr lang="en-GB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appear to have been political rather than military.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Historians unanimously agree that Dresden had no military value whatsoever. </a:t>
            </a:r>
          </a:p>
        </p:txBody>
      </p:sp>
      <p:pic>
        <p:nvPicPr>
          <p:cNvPr id="22530" name="Picture 2" descr="http://innovtoday.files.wordpress.com/2010/08/winstonchurch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87819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611231"/>
            <a:ext cx="9144000" cy="224676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it did have produced only cigarettes and china.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Yalta Conference was coming up, </a:t>
            </a:r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which the Soviets and their Western allies would sit down like ghouls to carve up the shattered corpse of Europe.</a:t>
            </a:r>
          </a:p>
        </p:txBody>
      </p:sp>
      <p:pic>
        <p:nvPicPr>
          <p:cNvPr id="23554" name="Picture 2" descr="http://homepage.eircom.net/~finnegam/war/images/yalta_conference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18935"/>
            <a:ext cx="4417690" cy="312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10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2050" name="Picture 2" descr="http://2.bp.blogspot.com/_Cx5YSp-ghS8/TI_mC9PlDLI/AAAAAAAAH_4/NBF8iVtR7pc/s1600/Dresden+destruction+fire+bomb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40307"/>
            <a:ext cx="35147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1988840"/>
            <a:ext cx="3816424" cy="209288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Dresden, After Churchill And Roosevelt Ordered The Fire 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Bombing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5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24578" name="Picture 2" descr="http://4.bp.blogspot.com/_Cx5YSp-ghS8/TI_r6DXmesI/AAAAAAAAICc/FpLCI6sXx5g/s1600/Dresden+firest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816424" cy="343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2889" y="1617762"/>
            <a:ext cx="4320480" cy="3539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Dresden's citizens barely had time to reach their shelters. </a:t>
            </a:r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bomb fell at 10:09 pm. The attack lasted 24 minutes,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leaving the inner city a raging sea of fire.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5157192"/>
            <a:ext cx="38164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Firestorm</a:t>
            </a:r>
          </a:p>
        </p:txBody>
      </p:sp>
    </p:spTree>
    <p:extLst>
      <p:ext uri="{BB962C8B-B14F-4D97-AF65-F5344CB8AC3E}">
        <p14:creationId xmlns:p14="http://schemas.microsoft.com/office/powerpoint/2010/main" val="41015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1772816"/>
            <a:ext cx="4248472" cy="338554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 saturation bombing had created the desired firestorm.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firestorm is caused when hundreds of smaller fires join in one vast conflagration</a:t>
            </a:r>
          </a:p>
          <a:p>
            <a:endParaRPr lang="en-GB" dirty="0"/>
          </a:p>
        </p:txBody>
      </p:sp>
      <p:pic>
        <p:nvPicPr>
          <p:cNvPr id="25602" name="Picture 2" descr="http://www.bbc.co.uk/northernireland/yourplaceandmine/images/topics/ww2_bombers_250x1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21" y="2204864"/>
            <a:ext cx="3902044" cy="226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26626" name="Picture 2" descr="http://3.bp.blogspot.com/-TCzDKV9vlVM/TWfMpKSB-5I/AAAAAAAAAPE/h7i7zjGOnmQ/s1600/Dresde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47675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1628800"/>
            <a:ext cx="367240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Tornado-Like Winds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3429000"/>
            <a:ext cx="3672408" cy="224676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Huge masses of air are sucked in to feed the inferno, causing an artificial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tornado.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15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persons unlucky enough to be caught in the rush of wind are hurled down entire streets into the flames. </a:t>
            </a:r>
          </a:p>
        </p:txBody>
      </p:sp>
      <p:pic>
        <p:nvPicPr>
          <p:cNvPr id="27650" name="Picture 2" descr="http://blockyourid.com/~gbpprorg/judicial-inc/d.;res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87" y="1268760"/>
            <a:ext cx="5870426" cy="388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95936" y="1628800"/>
            <a:ext cx="4752528" cy="3539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</a:rPr>
              <a:t>Those who seek refuge underground often suffocate, </a:t>
            </a:r>
            <a:r>
              <a:rPr lang="en-GB" sz="2800" b="1" dirty="0">
                <a:solidFill>
                  <a:srgbClr val="FFC000"/>
                </a:solidFill>
              </a:rPr>
              <a:t>as oxygen is pulled from the air to feed the blaze,</a:t>
            </a:r>
            <a:r>
              <a:rPr lang="en-GB" sz="2800" b="1" dirty="0"/>
              <a:t> </a:t>
            </a:r>
            <a:r>
              <a:rPr lang="en-GB" sz="2800" b="1" dirty="0">
                <a:solidFill>
                  <a:srgbClr val="FF33CC"/>
                </a:solidFill>
              </a:rPr>
              <a:t>or they perish in a blast of white heat - heat intense enough to melt human flesh.</a:t>
            </a:r>
          </a:p>
        </p:txBody>
      </p:sp>
      <p:pic>
        <p:nvPicPr>
          <p:cNvPr id="28674" name="Picture 2" descr="http://img.radio.cz/pictures/historie/unor45_nalet_praha1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30362"/>
            <a:ext cx="3687429" cy="284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29698" name="Picture 2" descr="http://orientalreview.org/wp-content/uploads/2010/08/kj8sc0c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7" y="1268760"/>
            <a:ext cx="4429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99" y="4293096"/>
            <a:ext cx="9144000" cy="26776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 Down In The 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Streets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eyewitness who survived told of seeing "young women carrying babies running up and down the streets, their dresses and hair on fire,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screaming until they fell down, or the collapsing buildings fell on top of them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139952" y="1340768"/>
            <a:ext cx="4680520" cy="52629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Pause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was a three-hour pause between the first and second raids.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lull had been calculated to lure civilians from their shelters into the open again.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escape the flames, tens of thousands of civilians had crowded into the Grosser </a:t>
            </a:r>
            <a:r>
              <a:rPr lang="en-GB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Garten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</a:p>
        </p:txBody>
      </p:sp>
      <p:pic>
        <p:nvPicPr>
          <p:cNvPr id="30722" name="Picture 2" descr="http://t1.gstatic.com/images?q=tbn:ANd9GcS9aI9EurYwaFU6f2yq5IU4o2sDRnnCGu2cBfJw0NtlG9B5Hmix0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353739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95936" y="1556792"/>
            <a:ext cx="4824536" cy="48320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 magnificent park nearly one and a half miles square. The second raid came at 1:22 a.m., with no warning.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Twice as many bombers returned, with a massive load of incendiary bombs. </a:t>
            </a:r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wave was designed to spread the raging firestorm into the Grosser </a:t>
            </a:r>
            <a:r>
              <a:rPr lang="en-GB" sz="28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Garten</a:t>
            </a:r>
            <a:r>
              <a:rPr lang="en-GB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8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http://www.world-guides.com/images/dresden/dresden_grosser_garten2_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49260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941168"/>
            <a:ext cx="349260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Grosser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Garten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802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32770" name="Picture 2" descr="http://www.lancaster-archive.com/pic-bombing-argentanca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68761"/>
            <a:ext cx="499674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517232"/>
            <a:ext cx="490079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MPH Winds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096" y="1268761"/>
            <a:ext cx="3528392" cy="52629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a complete 'success'. Within a few minutes, </a:t>
            </a:r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sheet of flame ripped across the grass,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uprooting trees and littering the branches of others with everything from bicycles to human limbs</a:t>
            </a:r>
          </a:p>
        </p:txBody>
      </p:sp>
    </p:spTree>
    <p:extLst>
      <p:ext uri="{BB962C8B-B14F-4D97-AF65-F5344CB8AC3E}">
        <p14:creationId xmlns:p14="http://schemas.microsoft.com/office/powerpoint/2010/main" val="13812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1772816"/>
            <a:ext cx="4104456" cy="310854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start of the second air assault, many were still huddled in tunnels and cellars, waiting for the fires of the first attack to die down.</a:t>
            </a:r>
          </a:p>
        </p:txBody>
      </p:sp>
      <p:pic>
        <p:nvPicPr>
          <p:cNvPr id="33794" name="Picture 2" descr="http://cache.daylife.com/imageserve/0fD16Cm4P8gDA/34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45999"/>
            <a:ext cx="3238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3074" name="Picture 2" descr="http://1.bp.blogspot.com/_Cx5YSp-ghS8/TI_maGff-kI/AAAAAAAAIAM/JQgXmgWy6hs/s1600/Dresden+bombing+ra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2" y="2042445"/>
            <a:ext cx="518794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4168" y="2348880"/>
            <a:ext cx="2664296" cy="224676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Allied Raid on Dresden - February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13, 1945</a:t>
            </a:r>
          </a:p>
        </p:txBody>
      </p:sp>
    </p:spTree>
    <p:extLst>
      <p:ext uri="{BB962C8B-B14F-4D97-AF65-F5344CB8AC3E}">
        <p14:creationId xmlns:p14="http://schemas.microsoft.com/office/powerpoint/2010/main" val="321289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283967" y="1988840"/>
            <a:ext cx="4487269" cy="310854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1:30 am an ominous rumble reached the ears of the commander of a Labour Service convoy sent into the city on a rescue mission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described it this way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http://cache.daylife.com/imageserve/09VJgZDawN8eB/34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600400" cy="522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1556792"/>
            <a:ext cx="4392488" cy="48320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detonation shook the cellar walls.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sound of the explosions mingled with a new,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stranger sound which seemed to come closer and closer,</a:t>
            </a:r>
            <a:r>
              <a:rPr lang="en-GB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sound of a thundering waterfall;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the sound of the mighty tornado howling in the inner 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city.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http://2.bp.blogspot.com/_Cx5YSp-ghS8/SR3VX3irkwI/AAAAAAAAAqs/BucMO13oaoE/s400/Dres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3877497" cy="461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55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36866" name="Picture 2" descr="http://4.bp.blogspot.com/_Cx5YSp-ghS8/TI_tPXshGvI/AAAAAAAAIC0/Yag4gJ6NqdU/s1600/dresden+bombing+victims+bod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8" y="1628800"/>
            <a:ext cx="400781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1340768"/>
            <a:ext cx="4320480" cy="48320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Others, hiding below ground, died. But they died painlessly. </a:t>
            </a:r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simply glowed bright orange and blue in the darkness. As the heat intensified,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either disintegrated into cinders or melted into a thick liquid often three or four feet deep in spot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076" y="5681897"/>
            <a:ext cx="42629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Melting Human Flesh</a:t>
            </a:r>
          </a:p>
        </p:txBody>
      </p:sp>
    </p:spTree>
    <p:extLst>
      <p:ext uri="{BB962C8B-B14F-4D97-AF65-F5344CB8AC3E}">
        <p14:creationId xmlns:p14="http://schemas.microsoft.com/office/powerpoint/2010/main" val="13812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1700808"/>
            <a:ext cx="4320480" cy="3539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February 14th, the Americans flew the last raid swept over the city.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bombers pounded the rubble that had been Dresden for a steady 38 minutes with cold-blooded ruthlessness.</a:t>
            </a:r>
          </a:p>
        </p:txBody>
      </p:sp>
      <p:pic>
        <p:nvPicPr>
          <p:cNvPr id="37890" name="Picture 2" descr="http://upload.wikimedia.org/wikipedia/en/thumb/a/a4/Lancaster_I_NG128_Dropping_Incendiaries_-_Duisburg_-_Oct_14_-_1944.jpg/220px-Lancaster_I_NG128_Dropping_Incendiaries_-_Duisburg_-_Oct_14_-_19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783854"/>
            <a:ext cx="398117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38914" name="Picture 2" descr="http://4.bp.blogspot.com/_Cx5YSp-ghS8/TI_tes9s_xI/AAAAAAAAIC8/r2IpJIVz1o4/s1600/Dresden+Musta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28800"/>
            <a:ext cx="32152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1318022"/>
            <a:ext cx="4968552" cy="52629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Mustangs appeared low over the city,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strafing anything that moved, including a column of rescue vehicles rushing to the city to evacuate survivors.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strafing assault/massacre was aimed at the banks of the Elbe River,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refugees had huddled during the horrible night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1" y="4941168"/>
            <a:ext cx="331236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Next Morning</a:t>
            </a:r>
          </a:p>
        </p:txBody>
      </p:sp>
    </p:spTree>
    <p:extLst>
      <p:ext uri="{BB962C8B-B14F-4D97-AF65-F5344CB8AC3E}">
        <p14:creationId xmlns:p14="http://schemas.microsoft.com/office/powerpoint/2010/main" val="13812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580221"/>
            <a:ext cx="9144000" cy="224676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</a:rPr>
              <a:t>Dresden had become a hospital town, and nurses brought the wounded to Elbe river.</a:t>
            </a:r>
            <a:r>
              <a:rPr lang="en-GB" sz="2800" b="1" dirty="0"/>
              <a:t> </a:t>
            </a:r>
            <a:r>
              <a:rPr lang="en-GB" sz="2800" b="1" dirty="0">
                <a:solidFill>
                  <a:srgbClr val="FF0000"/>
                </a:solidFill>
              </a:rPr>
              <a:t>The low-flying Mustangs machine-gunned those helpless patients, as well as thousands of old men, </a:t>
            </a:r>
            <a:r>
              <a:rPr lang="en-GB" sz="2800" b="1" dirty="0">
                <a:solidFill>
                  <a:srgbClr val="FFFF00"/>
                </a:solidFill>
              </a:rPr>
              <a:t>women and children who had escaped the city inferno</a:t>
            </a:r>
            <a:r>
              <a:rPr lang="en-GB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026" name="Picture 2" descr="http://i.telegraph.co.uk/multimedia/archive/01709/dresden_170971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08" y="1268760"/>
            <a:ext cx="5016043" cy="31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2050" name="Picture 2" descr="http://1.bp.blogspot.com/_Cx5YSp-ghS8/TI_tr9DM6nI/AAAAAAAAIDE/smV1nC0x-sc/s1600/Dresden+after+bombing+WW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45" y="1268760"/>
            <a:ext cx="5238510" cy="34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500,000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last plane left the sky, Dresden was a scorched ruin,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blackened streets filled with corpses. </a:t>
            </a:r>
          </a:p>
        </p:txBody>
      </p:sp>
    </p:spTree>
    <p:extLst>
      <p:ext uri="{BB962C8B-B14F-4D97-AF65-F5344CB8AC3E}">
        <p14:creationId xmlns:p14="http://schemas.microsoft.com/office/powerpoint/2010/main" val="128445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7709" y="5473005"/>
            <a:ext cx="9144000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flock of vultures escaped from the zoo and fattened on the carnage.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Rats swarmed over the piles of the dead.</a:t>
            </a:r>
          </a:p>
        </p:txBody>
      </p:sp>
      <p:pic>
        <p:nvPicPr>
          <p:cNvPr id="2052" name="Picture 4" descr="http://upload.wikimedia.org/wikipedia/commons/0/01/Bundesarchiv_Bild_183-08778-0001,_Dresden,_Tote_nach_Bombenangrif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77"/>
          <a:stretch/>
        </p:blipFill>
        <p:spPr bwMode="auto">
          <a:xfrm>
            <a:off x="1546946" y="1192737"/>
            <a:ext cx="6105525" cy="427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3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1844824"/>
            <a:ext cx="3888432" cy="440120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Swiss citizen described his visit to Dresden two weeks after the raid: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could see torn-off arms and legs,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mutilated torsos and heads which had been wrenched from their bodies and rolled away."</a:t>
            </a:r>
          </a:p>
        </p:txBody>
      </p:sp>
      <p:pic>
        <p:nvPicPr>
          <p:cNvPr id="4098" name="Picture 2" descr="http://www.documentingreality.com/forum/attachments/f226/246517d1297623897-bombing-dresden-1945-air_20war_20dresden_20clean_20u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7394"/>
            <a:ext cx="44291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3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5122" name="Picture 2" descr="http://1.bp.blogspot.com/_Cx5YSp-ghS8/TI_t8fF6peI/AAAAAAAAIDM/reT7XENAMk8/s1600/Henry+Morgenthau+hatred+of+Germ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12776"/>
            <a:ext cx="33217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0846" y="5013176"/>
            <a:ext cx="3528393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Henry Morgenthau a Zionist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9992" y="1412776"/>
            <a:ext cx="3960440" cy="48320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Allied apologists compared Dresden to Coventry, </a:t>
            </a:r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 mere 380 died</a:t>
            </a:r>
            <a:r>
              <a:rPr lang="en-GB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Henry </a:t>
            </a:r>
            <a:r>
              <a:rPr lang="en-GB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Morganthau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who hated Germany and one of the banking cartel who financed the war.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73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750547"/>
            <a:ext cx="9144000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500,000 Dead In An Act Of Jewish Savagery</a:t>
            </a:r>
          </a:p>
        </p:txBody>
      </p:sp>
      <p:pic>
        <p:nvPicPr>
          <p:cNvPr id="4098" name="Picture 2" descr="destruction+of+Dresden+fire+bombing.jpg (601×401)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05" y="1340768"/>
            <a:ext cx="6300589" cy="420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4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Coventry was a centre of the motor and munitions industries and definitely a legitimate military target. </a:t>
            </a:r>
          </a:p>
        </p:txBody>
      </p:sp>
      <p:pic>
        <p:nvPicPr>
          <p:cNvPr id="6146" name="Picture 2" descr="http://members.iinet.net.au/~gduncan/images/Ruins%20Of%20%20Coventry%20Cathed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9454"/>
            <a:ext cx="7056784" cy="437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3855" y="4611231"/>
            <a:ext cx="9144000" cy="224676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Dresden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on the other hand, produced nothing in those categories.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Dresden was the </a:t>
            </a:r>
            <a:r>
              <a:rPr lang="en-GB" sz="28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</a:t>
            </a:r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German culture,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culture Jews always have hated. 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real reason for the destruction of Dresden.</a:t>
            </a:r>
          </a:p>
        </p:txBody>
      </p:sp>
      <p:pic>
        <p:nvPicPr>
          <p:cNvPr id="7170" name="Picture 2" descr="http://www.whale.to/b/800px-Dresden_Zwinger_190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330" y="1257777"/>
            <a:ext cx="4449050" cy="32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3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580112" y="1988840"/>
            <a:ext cx="3240360" cy="3539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comparison with the London Blitz - which we all acknowledge was bad and did demonstrate the bravery of the people of London</a:t>
            </a:r>
          </a:p>
        </p:txBody>
      </p:sp>
      <p:pic>
        <p:nvPicPr>
          <p:cNvPr id="8194" name="Picture 2" descr="http://s49.radikal.ru/i125/0911/eb/60da61630b8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1149892"/>
            <a:ext cx="4032448" cy="569386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it should still be considered in the light of the destruction visited upon Dresden.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just one night, 16,000 acres of land were destroyed in the Dresden massacre,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whereas London escaped with damage to only 600 acres during the entire war</a:t>
            </a:r>
            <a:r>
              <a:rPr lang="en-GB" dirty="0">
                <a:solidFill>
                  <a:srgbClr val="00FF00"/>
                </a:solidFill>
              </a:rPr>
              <a:t>.</a:t>
            </a:r>
          </a:p>
        </p:txBody>
      </p:sp>
      <p:pic>
        <p:nvPicPr>
          <p:cNvPr id="9218" name="Picture 2" descr="http://cookit.e2bn.org/library/1235760716/bombing.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4912"/>
            <a:ext cx="4536504" cy="328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661248"/>
            <a:ext cx="39604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73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10242" name="Picture 2" descr="http://4.bp.blogspot.com/_Cx5YSp-ghS8/TI_uJih0_4I/AAAAAAAAIDU/StE7Kg6vmbg/s1600/Spielberg+Hollywood+J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9976"/>
            <a:ext cx="3241393" cy="331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044" y="4869160"/>
            <a:ext cx="338437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Spielberg – Hollywood Jew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1628800"/>
            <a:ext cx="4608512" cy="3539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Hollywood Won't Touch This Subject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ever there was a war crime,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certainly the Dresden Holocaust ranks as one of the most sordid of all time.</a:t>
            </a:r>
          </a:p>
        </p:txBody>
      </p:sp>
    </p:spTree>
    <p:extLst>
      <p:ext uri="{BB962C8B-B14F-4D97-AF65-F5344CB8AC3E}">
        <p14:creationId xmlns:p14="http://schemas.microsoft.com/office/powerpoint/2010/main" val="17473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 there are no movies made today condemning this fiendish slaughter;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 did any Allied airman - or Sir Winston - sit in the dock at Nuremberg.</a:t>
            </a:r>
          </a:p>
        </p:txBody>
      </p:sp>
      <p:pic>
        <p:nvPicPr>
          <p:cNvPr id="1026" name="Picture 2" descr="http://carl1anderson.files.wordpress.com/2011/02/nuremberg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02" y="1268760"/>
            <a:ext cx="4912196" cy="397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2050" name="Picture 2" descr="http://2.bp.blogspot.com/_Cx5YSp-ghS8/TI_uanpK4zI/AAAAAAAAIDc/vg3VJGu5lWk/s1600/Churchill+Roosevelt+Stalin+WW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1"/>
            <a:ext cx="4248472" cy="334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5488" y="1412776"/>
            <a:ext cx="4608512" cy="52629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official story is that Churchill ordered the Dresden slaughter to appease Stalin.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cold-blooded sadism of the massacre, </a:t>
            </a:r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is brushed aside by Churchill's biographers, a madman who order a slaughter of many thousands of innocent civilians.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5157192"/>
            <a:ext cx="381642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Ordered 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It?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7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3074" name="Picture 2" descr="warsaw+ghetto+jews.jpg (299×35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456384" cy="404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484784"/>
            <a:ext cx="3960440" cy="39703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Jews started WWII, but sat it out in their 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comfy ghettos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Hitler needed manpower for his armament machine, he dragged the Polish Jews out of their ghettos.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374919"/>
            <a:ext cx="396044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Warsaw Ghetto Was The Reason</a:t>
            </a:r>
          </a:p>
        </p:txBody>
      </p:sp>
    </p:spTree>
    <p:extLst>
      <p:ext uri="{BB962C8B-B14F-4D97-AF65-F5344CB8AC3E}">
        <p14:creationId xmlns:p14="http://schemas.microsoft.com/office/powerpoint/2010/main" val="9117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4098" name="Picture 2" descr="http://3.bp.blogspot.com/_Cx5YSp-ghS8/TI_u6J0BZEI/AAAAAAAAIDs/iTS3sI-gD0w/s1600/jews+in+warsaw+ghet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59084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1268760"/>
            <a:ext cx="3851920" cy="52629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should be noted that years before the publication of </a:t>
            </a:r>
            <a:r>
              <a:rPr lang="en-GB" sz="28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Hitler's War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Irving had already raised the possibility that Jewish pressure had been one of the main factors behind the Allied decision to bomb and devastate German cities.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5" y="5362484"/>
            <a:ext cx="459084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War Didn't Effect Their Ghettos</a:t>
            </a:r>
          </a:p>
        </p:txBody>
      </p:sp>
    </p:spTree>
    <p:extLst>
      <p:ext uri="{BB962C8B-B14F-4D97-AF65-F5344CB8AC3E}">
        <p14:creationId xmlns:p14="http://schemas.microsoft.com/office/powerpoint/2010/main" val="9117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1340768"/>
            <a:ext cx="4248472" cy="48320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In 1961, during his research "into the causation of the bombing of Dresden," 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Irving (left)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wrote provocative letters concerning alleged Jewish involvement in this operation to the curator of the Wiener Library.</a:t>
            </a:r>
          </a:p>
        </p:txBody>
      </p:sp>
      <p:pic>
        <p:nvPicPr>
          <p:cNvPr id="5122" name="Picture 2" descr="http://homepage.mac.com/oldtownman/images3/irving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3344"/>
            <a:ext cx="3840382" cy="51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5122" name="Picture 2" descr="http://1.bp.blogspot.com/_Cx5YSp-ghS8/TI_nCkClhaI/AAAAAAAAIAc/GerrbnkZCKo/s1600/Dresden+victims+crema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16" y="1511215"/>
            <a:ext cx="5760640" cy="38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09" y="5561485"/>
            <a:ext cx="9144000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Victims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Cremated 500 At A Time On The </a:t>
            </a:r>
            <a:r>
              <a:rPr lang="en-GB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Altmark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 - 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were just ash or turned to mush</a:t>
            </a:r>
          </a:p>
        </p:txBody>
      </p:sp>
    </p:spTree>
    <p:extLst>
      <p:ext uri="{BB962C8B-B14F-4D97-AF65-F5344CB8AC3E}">
        <p14:creationId xmlns:p14="http://schemas.microsoft.com/office/powerpoint/2010/main" val="94245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6146" name="Picture 2" descr="http://4.bp.blogspot.com/_Cx5YSp-ghS8/TI_vUkSkcKI/AAAAAAAAID0/XhuT_vXwlyM/s1600/WW2+European+Je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58913"/>
            <a:ext cx="4290178" cy="47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1480408"/>
            <a:ext cx="3888432" cy="449353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Wealthy Jews Sat Out The War In Their Country Estates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visited Paris, Switzerland, Italy or wherever the war wasn't.</a:t>
            </a:r>
            <a:r>
              <a:rPr lang="en-GB" dirty="0">
                <a:solidFill>
                  <a:srgbClr val="FF33CC"/>
                </a:solidFill>
              </a:rPr>
              <a:t/>
            </a:r>
            <a:br>
              <a:rPr lang="en-GB" dirty="0">
                <a:solidFill>
                  <a:srgbClr val="FF33CC"/>
                </a:solidFill>
              </a:rPr>
            </a:br>
            <a:endParaRPr lang="en-GB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7170" name="Picture 2" descr="http://2.bp.blogspot.com/_Cx5YSp-ghS8/TI_viojmseI/AAAAAAAAID8/-CVqXgtB_mQ/s1600/warsaw+ghetto+in+WW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31706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1484784"/>
            <a:ext cx="4320480" cy="40626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Supposed 'Ghetto'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area comprised 35% of Warsaw, was no slum and actually featured rather high-priced shops</a:t>
            </a:r>
            <a:r>
              <a:rPr lang="en-GB" dirty="0">
                <a:solidFill>
                  <a:srgbClr val="FFFF00"/>
                </a:solidFill>
              </a:rPr>
              <a:t>.</a:t>
            </a:r>
            <a:br>
              <a:rPr lang="en-GB" dirty="0">
                <a:solidFill>
                  <a:srgbClr val="FFFF00"/>
                </a:solidFill>
              </a:rPr>
            </a:b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8194" name="Picture 2" descr="http://4.bp.blogspot.com/_Cx5YSp-ghS8/TI_vx_5fUyI/AAAAAAAAIEE/f-A50EWJr80/s1600/warsa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752528" cy="311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611231"/>
            <a:ext cx="9144000" cy="224676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War Didn't Include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Jewish population refused to serve in the Polish army and when Germans occupied Warsaw they participated in Fifth Column and Black 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Marketeering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activities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9218" name="Picture 2" descr="http://1.bp.blogspot.com/_Cx5YSp-ghS8/TI_wD4p0iBI/AAAAAAAAIEM/Jt76RuzXsms/s1600/World+Jewish+Congres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/>
          <a:stretch/>
        </p:blipFill>
        <p:spPr bwMode="auto">
          <a:xfrm>
            <a:off x="323528" y="1735979"/>
            <a:ext cx="375882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1484784"/>
            <a:ext cx="4536504" cy="48320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dubious German testimony, Irving requested confirmation of the claim that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 Jewish Congress had demanded the liquidation of Dresden in reprisal for the crushing of the Warsaw Ghetto uprising and the destruction of the ghetto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7" y="4941168"/>
            <a:ext cx="375882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Jewish Congress</a:t>
            </a:r>
          </a:p>
        </p:txBody>
      </p:sp>
    </p:spTree>
    <p:extLst>
      <p:ext uri="{BB962C8B-B14F-4D97-AF65-F5344CB8AC3E}">
        <p14:creationId xmlns:p14="http://schemas.microsoft.com/office/powerpoint/2010/main" val="39887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10242" name="Picture 2" descr="http://2.bp.blogspot.com/_Cx5YSp-ghS8/TI_wPaznSjI/AAAAAAAAIEU/MlQcgu3VE8k/s1600/d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23" y="1378140"/>
            <a:ext cx="669495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229200"/>
            <a:ext cx="9144000" cy="14465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 Testimony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13/14 1945: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Dresden was a hospital city for wounded soldiers.</a:t>
            </a:r>
          </a:p>
        </p:txBody>
      </p:sp>
    </p:spTree>
    <p:extLst>
      <p:ext uri="{BB962C8B-B14F-4D97-AF65-F5344CB8AC3E}">
        <p14:creationId xmlns:p14="http://schemas.microsoft.com/office/powerpoint/2010/main" val="289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1700808"/>
            <a:ext cx="4896544" cy="3539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 with the 600.000 refugees from Breslau, Dresden was filled with nearly 1.2 million people.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700.000 phosphorus bombs were dropped on 1.2 million people.</a:t>
            </a:r>
          </a:p>
        </p:txBody>
      </p:sp>
      <p:pic>
        <p:nvPicPr>
          <p:cNvPr id="11266" name="Picture 2" descr="http://upload.wikimedia.org/wikipedia/commons/thumb/0/09/Dresden-Hofkirche.04.jpg/220px-Dresden-Hofkirche.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6" y="2030363"/>
            <a:ext cx="35400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211960" y="1628800"/>
            <a:ext cx="4176464" cy="440120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700.000 phosphorus bombs were dropped on 1.2 million people.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bomb for every 2 people.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temperature in the centre of the city reached 1600 centigrade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12290" name="Picture 2" descr="http://images.suite101.com/1970662_com_lanca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5" y="1813819"/>
            <a:ext cx="3574515" cy="26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6" y="4829676"/>
            <a:ext cx="357451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bombers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151249" y="1412776"/>
            <a:ext cx="4536504" cy="510909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those who perished in the centre of the city can't be traced,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ashes were gone with the winds of fire. </a:t>
            </a:r>
            <a:r>
              <a:rPr lang="en-GB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 125.000 children, women,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elderly, wounded soldiers and the animals of the zoo were eradicated in only one night.</a:t>
            </a:r>
            <a:r>
              <a:rPr lang="en-GB" dirty="0">
                <a:solidFill>
                  <a:srgbClr val="FFFF00"/>
                </a:solidFill>
              </a:rPr>
              <a:t/>
            </a:r>
            <a:br>
              <a:rPr lang="en-GB" dirty="0">
                <a:solidFill>
                  <a:srgbClr val="FFFF00"/>
                </a:solidFill>
              </a:rPr>
            </a:b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3314" name="Picture 2" descr="http://1.bp.blogspot.com/_Cx5YSp-ghS8/TI_maGff-kI/AAAAAAAAIAM/JQgXmgWy6hs/s1600/Dresden+bombing+ra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6" y="2500769"/>
            <a:ext cx="3695546" cy="287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1E11F-2856-4486-8221-82A5189E82C5}" type="slidenum">
              <a:rPr lang="en-GB"/>
              <a:pPr>
                <a:defRPr/>
              </a:pPr>
              <a:t>68</a:t>
            </a:fld>
            <a:endParaRPr lang="en-GB"/>
          </a:p>
        </p:txBody>
      </p:sp>
      <p:sp>
        <p:nvSpPr>
          <p:cNvPr id="462850" name="Text Box 2"/>
          <p:cNvSpPr txBox="1">
            <a:spLocks noChangeArrowheads="1"/>
          </p:cNvSpPr>
          <p:nvPr/>
        </p:nvSpPr>
        <p:spPr bwMode="auto">
          <a:xfrm>
            <a:off x="214313" y="428625"/>
            <a:ext cx="56165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The Story Of Gog And Magog</a:t>
            </a:r>
          </a:p>
        </p:txBody>
      </p:sp>
      <p:sp>
        <p:nvSpPr>
          <p:cNvPr id="462851" name="Text Box 3"/>
          <p:cNvSpPr txBox="1">
            <a:spLocks noChangeArrowheads="1"/>
          </p:cNvSpPr>
          <p:nvPr/>
        </p:nvSpPr>
        <p:spPr bwMode="auto">
          <a:xfrm>
            <a:off x="251520" y="3429000"/>
            <a:ext cx="85693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3200" b="1" i="1" dirty="0" smtClean="0">
                <a:solidFill>
                  <a:srgbClr val="FFFF00"/>
                </a:solidFill>
              </a:rPr>
              <a:t>“Meddle </a:t>
            </a:r>
            <a:r>
              <a:rPr lang="en-GB" sz="3200" b="1" i="1" dirty="0">
                <a:solidFill>
                  <a:srgbClr val="FFFF00"/>
                </a:solidFill>
              </a:rPr>
              <a:t>not with those people called Jews; for no man ever touched them and prospered</a:t>
            </a:r>
            <a:r>
              <a:rPr lang="en-GB" sz="3200" b="1" i="1" dirty="0" smtClean="0">
                <a:solidFill>
                  <a:srgbClr val="FFFF00"/>
                </a:solidFill>
              </a:rPr>
              <a:t>!”  </a:t>
            </a:r>
            <a:r>
              <a:rPr lang="en-GB" sz="2800" b="1" dirty="0" smtClean="0">
                <a:solidFill>
                  <a:srgbClr val="00FFFF"/>
                </a:solidFill>
              </a:rPr>
              <a:t>Frederick </a:t>
            </a:r>
            <a:r>
              <a:rPr lang="en-GB" sz="2800" b="1" dirty="0">
                <a:solidFill>
                  <a:srgbClr val="00FFFF"/>
                </a:solidFill>
              </a:rPr>
              <a:t>the Great </a:t>
            </a:r>
            <a:endParaRPr lang="en-GB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684213" y="2636838"/>
            <a:ext cx="6334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thought to leave you with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Howbeit no man </a:t>
            </a:r>
            <a:r>
              <a:rPr lang="en-GB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spake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openly of him for fear of the Jews. (John 7:13)</a:t>
            </a:r>
            <a:endParaRPr lang="en-GB" dirty="0"/>
          </a:p>
        </p:txBody>
      </p:sp>
      <p:pic>
        <p:nvPicPr>
          <p:cNvPr id="14338" name="Picture 2" descr="http://www.hoasm.org/XIB/Fl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37" y="96837"/>
            <a:ext cx="2193799" cy="274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9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2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2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555F7-1B95-452B-A46C-61E5DF3921D4}" type="slidenum">
              <a:rPr lang="en-GB"/>
              <a:pPr>
                <a:defRPr/>
              </a:pPr>
              <a:t>69</a:t>
            </a:fld>
            <a:endParaRPr lang="en-GB" dirty="0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785938" y="500063"/>
            <a:ext cx="56165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4800" b="1" dirty="0">
                <a:solidFill>
                  <a:srgbClr val="FF0000"/>
                </a:solidFill>
                <a:latin typeface="+mj-lt"/>
              </a:rPr>
              <a:t>The Story Of Gog And Magog</a:t>
            </a: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611188" y="2708275"/>
            <a:ext cx="77771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The End Of Part Six </a:t>
            </a:r>
            <a:r>
              <a:rPr lang="en-GB" sz="4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– Appendix One</a:t>
            </a:r>
            <a:endParaRPr lang="en-GB" sz="4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4365625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be continued </a:t>
            </a:r>
            <a:r>
              <a:rPr lang="en-GB" sz="4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………… 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secret war – World War 3</a:t>
            </a:r>
          </a:p>
          <a:p>
            <a:pPr eaLnBrk="0" hangingPunct="0">
              <a:spcBef>
                <a:spcPct val="50000"/>
              </a:spcBef>
              <a:defRPr/>
            </a:pPr>
            <a:endParaRPr lang="en-GB" sz="44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71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1026" name="Picture 2" descr="Dresden+victims.jpg (362×373)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56792"/>
            <a:ext cx="489191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2132856"/>
            <a:ext cx="2808312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Entire Families Cremated</a:t>
            </a:r>
          </a:p>
        </p:txBody>
      </p:sp>
    </p:spTree>
    <p:extLst>
      <p:ext uri="{BB962C8B-B14F-4D97-AF65-F5344CB8AC3E}">
        <p14:creationId xmlns:p14="http://schemas.microsoft.com/office/powerpoint/2010/main" val="407415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2050" name="Picture 2" descr="http://1.bp.blogspot.com/_Cx5YSp-ghS8/TI_nxcgurCI/AAAAAAAAIAs/4FDUEApTW3I/s1600/Dresden+destruction+bod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38" y="1390188"/>
            <a:ext cx="7085723" cy="435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922277"/>
            <a:ext cx="9144000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Were Bodies In The Streets, Apartments, And Bomb Shelters</a:t>
            </a:r>
          </a:p>
        </p:txBody>
      </p:sp>
    </p:spTree>
    <p:extLst>
      <p:ext uri="{BB962C8B-B14F-4D97-AF65-F5344CB8AC3E}">
        <p14:creationId xmlns:p14="http://schemas.microsoft.com/office/powerpoint/2010/main" val="386798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FF00"/>
                </a:solidFill>
              </a:rPr>
              <a:t>The Dresden Holocaust</a:t>
            </a:r>
            <a:endParaRPr lang="en-GB" dirty="0"/>
          </a:p>
        </p:txBody>
      </p:sp>
      <p:pic>
        <p:nvPicPr>
          <p:cNvPr id="3074" name="Picture 2" descr="http://1.bp.blogspot.com/_Cx5YSp-ghS8/TI_n7LfrT-I/AAAAAAAAIA0/eUytaNLXXPk/s1600/bod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54378"/>
            <a:ext cx="6768752" cy="457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One Escaped</a:t>
            </a:r>
          </a:p>
        </p:txBody>
      </p:sp>
    </p:spTree>
    <p:extLst>
      <p:ext uri="{BB962C8B-B14F-4D97-AF65-F5344CB8AC3E}">
        <p14:creationId xmlns:p14="http://schemas.microsoft.com/office/powerpoint/2010/main" val="62159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gog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gog</Template>
  <TotalTime>1267</TotalTime>
  <Words>1939</Words>
  <Application>Microsoft Office PowerPoint</Application>
  <PresentationFormat>On-screen Show (4:3)</PresentationFormat>
  <Paragraphs>239</Paragraphs>
  <Slides>69</Slides>
  <Notes>69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gog</vt:lpstr>
      <vt:lpstr>PowerPoint Presentation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The Dresden Holocaust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Dresden Holocaust</dc:title>
  <dc:creator>Chris Pead</dc:creator>
  <cp:lastModifiedBy>Chris Pead</cp:lastModifiedBy>
  <cp:revision>50</cp:revision>
  <dcterms:created xsi:type="dcterms:W3CDTF">2011-11-08T14:42:15Z</dcterms:created>
  <dcterms:modified xsi:type="dcterms:W3CDTF">2011-11-14T23:00:03Z</dcterms:modified>
</cp:coreProperties>
</file>