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2"/>
  </p:notesMasterIdLst>
  <p:sldIdLst>
    <p:sldId id="257" r:id="rId2"/>
    <p:sldId id="467" r:id="rId3"/>
    <p:sldId id="466" r:id="rId4"/>
    <p:sldId id="470" r:id="rId5"/>
    <p:sldId id="468" r:id="rId6"/>
    <p:sldId id="469" r:id="rId7"/>
    <p:sldId id="256" r:id="rId8"/>
    <p:sldId id="460" r:id="rId9"/>
    <p:sldId id="461" r:id="rId10"/>
    <p:sldId id="462" r:id="rId11"/>
    <p:sldId id="463" r:id="rId12"/>
    <p:sldId id="471" r:id="rId13"/>
    <p:sldId id="472"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329" r:id="rId86"/>
    <p:sldId id="330" r:id="rId87"/>
    <p:sldId id="331" r:id="rId88"/>
    <p:sldId id="332" r:id="rId89"/>
    <p:sldId id="333" r:id="rId90"/>
    <p:sldId id="334" r:id="rId91"/>
    <p:sldId id="335" r:id="rId92"/>
    <p:sldId id="336" r:id="rId93"/>
    <p:sldId id="337" r:id="rId94"/>
    <p:sldId id="338" r:id="rId95"/>
    <p:sldId id="339" r:id="rId96"/>
    <p:sldId id="340" r:id="rId97"/>
    <p:sldId id="341" r:id="rId98"/>
    <p:sldId id="342" r:id="rId99"/>
    <p:sldId id="343" r:id="rId100"/>
    <p:sldId id="344" r:id="rId101"/>
    <p:sldId id="345" r:id="rId102"/>
    <p:sldId id="346" r:id="rId103"/>
    <p:sldId id="347" r:id="rId104"/>
    <p:sldId id="348" r:id="rId105"/>
    <p:sldId id="349"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393" r:id="rId150"/>
    <p:sldId id="394" r:id="rId151"/>
    <p:sldId id="395" r:id="rId152"/>
    <p:sldId id="396" r:id="rId153"/>
    <p:sldId id="397" r:id="rId154"/>
    <p:sldId id="398" r:id="rId155"/>
    <p:sldId id="399" r:id="rId156"/>
    <p:sldId id="474" r:id="rId157"/>
    <p:sldId id="473" r:id="rId158"/>
    <p:sldId id="475" r:id="rId159"/>
    <p:sldId id="476" r:id="rId160"/>
    <p:sldId id="400" r:id="rId161"/>
    <p:sldId id="401" r:id="rId162"/>
    <p:sldId id="402" r:id="rId163"/>
    <p:sldId id="403" r:id="rId164"/>
    <p:sldId id="404" r:id="rId165"/>
    <p:sldId id="405" r:id="rId166"/>
    <p:sldId id="406" r:id="rId167"/>
    <p:sldId id="407" r:id="rId168"/>
    <p:sldId id="408" r:id="rId169"/>
    <p:sldId id="409" r:id="rId170"/>
    <p:sldId id="410" r:id="rId171"/>
    <p:sldId id="411" r:id="rId172"/>
    <p:sldId id="412" r:id="rId173"/>
    <p:sldId id="413" r:id="rId174"/>
    <p:sldId id="414" r:id="rId175"/>
    <p:sldId id="415" r:id="rId176"/>
    <p:sldId id="416" r:id="rId177"/>
    <p:sldId id="417" r:id="rId178"/>
    <p:sldId id="418" r:id="rId179"/>
    <p:sldId id="419" r:id="rId180"/>
    <p:sldId id="420" r:id="rId181"/>
    <p:sldId id="421" r:id="rId182"/>
    <p:sldId id="422" r:id="rId183"/>
    <p:sldId id="423" r:id="rId184"/>
    <p:sldId id="424" r:id="rId185"/>
    <p:sldId id="425" r:id="rId186"/>
    <p:sldId id="426" r:id="rId187"/>
    <p:sldId id="427" r:id="rId188"/>
    <p:sldId id="428" r:id="rId189"/>
    <p:sldId id="429" r:id="rId190"/>
    <p:sldId id="430" r:id="rId191"/>
    <p:sldId id="431" r:id="rId192"/>
    <p:sldId id="432" r:id="rId193"/>
    <p:sldId id="433" r:id="rId194"/>
    <p:sldId id="434" r:id="rId195"/>
    <p:sldId id="435" r:id="rId196"/>
    <p:sldId id="436" r:id="rId197"/>
    <p:sldId id="437" r:id="rId198"/>
    <p:sldId id="438" r:id="rId199"/>
    <p:sldId id="439" r:id="rId200"/>
    <p:sldId id="440" r:id="rId201"/>
    <p:sldId id="441" r:id="rId202"/>
    <p:sldId id="442" r:id="rId203"/>
    <p:sldId id="443" r:id="rId204"/>
    <p:sldId id="444" r:id="rId205"/>
    <p:sldId id="445" r:id="rId206"/>
    <p:sldId id="446" r:id="rId207"/>
    <p:sldId id="447" r:id="rId208"/>
    <p:sldId id="448" r:id="rId209"/>
    <p:sldId id="449" r:id="rId210"/>
    <p:sldId id="450" r:id="rId211"/>
    <p:sldId id="451" r:id="rId212"/>
    <p:sldId id="452" r:id="rId213"/>
    <p:sldId id="453" r:id="rId214"/>
    <p:sldId id="454" r:id="rId215"/>
    <p:sldId id="455" r:id="rId216"/>
    <p:sldId id="456" r:id="rId217"/>
    <p:sldId id="457" r:id="rId218"/>
    <p:sldId id="458" r:id="rId219"/>
    <p:sldId id="465" r:id="rId220"/>
    <p:sldId id="459" r:id="rId2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24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47DA6-944C-429E-B2B9-A959F12613EE}" type="datetimeFigureOut">
              <a:rPr lang="en-GB" smtClean="0"/>
              <a:pPr/>
              <a:t>04/03/2014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F03FF3-CC50-4768-9F9C-2E847349DF15}" type="slidenum">
              <a:rPr lang="en-GB" smtClean="0"/>
              <a:pPr/>
              <a:t>‹#›</a:t>
            </a:fld>
            <a:endParaRPr lang="en-GB"/>
          </a:p>
        </p:txBody>
      </p:sp>
    </p:spTree>
    <p:extLst>
      <p:ext uri="{BB962C8B-B14F-4D97-AF65-F5344CB8AC3E}">
        <p14:creationId xmlns:p14="http://schemas.microsoft.com/office/powerpoint/2010/main" val="146676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21819FCF-791F-4D91-9D65-36184D999AA1}" type="slidenum">
              <a:rPr lang="en-GB" smtClean="0"/>
              <a:pPr/>
              <a:t>1</a:t>
            </a:fld>
            <a:endParaRPr lang="en-GB"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33263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10</a:t>
            </a:fld>
            <a:endParaRPr lang="en-GB"/>
          </a:p>
        </p:txBody>
      </p:sp>
    </p:spTree>
    <p:extLst>
      <p:ext uri="{BB962C8B-B14F-4D97-AF65-F5344CB8AC3E}">
        <p14:creationId xmlns:p14="http://schemas.microsoft.com/office/powerpoint/2010/main" val="192254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100</a:t>
            </a:fld>
            <a:endParaRPr lang="en-GB"/>
          </a:p>
        </p:txBody>
      </p:sp>
    </p:spTree>
    <p:extLst>
      <p:ext uri="{BB962C8B-B14F-4D97-AF65-F5344CB8AC3E}">
        <p14:creationId xmlns:p14="http://schemas.microsoft.com/office/powerpoint/2010/main" val="354570564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101</a:t>
            </a:fld>
            <a:endParaRPr lang="en-GB"/>
          </a:p>
        </p:txBody>
      </p:sp>
    </p:spTree>
    <p:extLst>
      <p:ext uri="{BB962C8B-B14F-4D97-AF65-F5344CB8AC3E}">
        <p14:creationId xmlns:p14="http://schemas.microsoft.com/office/powerpoint/2010/main" val="4254696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102</a:t>
            </a:fld>
            <a:endParaRPr lang="en-GB"/>
          </a:p>
        </p:txBody>
      </p:sp>
    </p:spTree>
    <p:extLst>
      <p:ext uri="{BB962C8B-B14F-4D97-AF65-F5344CB8AC3E}">
        <p14:creationId xmlns:p14="http://schemas.microsoft.com/office/powerpoint/2010/main" val="33386411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103</a:t>
            </a:fld>
            <a:endParaRPr lang="en-GB"/>
          </a:p>
        </p:txBody>
      </p:sp>
    </p:spTree>
    <p:extLst>
      <p:ext uri="{BB962C8B-B14F-4D97-AF65-F5344CB8AC3E}">
        <p14:creationId xmlns:p14="http://schemas.microsoft.com/office/powerpoint/2010/main" val="24420996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104</a:t>
            </a:fld>
            <a:endParaRPr lang="en-GB"/>
          </a:p>
        </p:txBody>
      </p:sp>
    </p:spTree>
    <p:extLst>
      <p:ext uri="{BB962C8B-B14F-4D97-AF65-F5344CB8AC3E}">
        <p14:creationId xmlns:p14="http://schemas.microsoft.com/office/powerpoint/2010/main" val="30652890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105</a:t>
            </a:fld>
            <a:endParaRPr lang="en-GB"/>
          </a:p>
        </p:txBody>
      </p:sp>
    </p:spTree>
    <p:extLst>
      <p:ext uri="{BB962C8B-B14F-4D97-AF65-F5344CB8AC3E}">
        <p14:creationId xmlns:p14="http://schemas.microsoft.com/office/powerpoint/2010/main" val="2998052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106</a:t>
            </a:fld>
            <a:endParaRPr lang="en-GB"/>
          </a:p>
        </p:txBody>
      </p:sp>
    </p:spTree>
    <p:extLst>
      <p:ext uri="{BB962C8B-B14F-4D97-AF65-F5344CB8AC3E}">
        <p14:creationId xmlns:p14="http://schemas.microsoft.com/office/powerpoint/2010/main" val="20299750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107</a:t>
            </a:fld>
            <a:endParaRPr lang="en-GB"/>
          </a:p>
        </p:txBody>
      </p:sp>
    </p:spTree>
    <p:extLst>
      <p:ext uri="{BB962C8B-B14F-4D97-AF65-F5344CB8AC3E}">
        <p14:creationId xmlns:p14="http://schemas.microsoft.com/office/powerpoint/2010/main" val="389065793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108</a:t>
            </a:fld>
            <a:endParaRPr lang="en-GB"/>
          </a:p>
        </p:txBody>
      </p:sp>
    </p:spTree>
    <p:extLst>
      <p:ext uri="{BB962C8B-B14F-4D97-AF65-F5344CB8AC3E}">
        <p14:creationId xmlns:p14="http://schemas.microsoft.com/office/powerpoint/2010/main" val="24431589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109</a:t>
            </a:fld>
            <a:endParaRPr lang="en-GB"/>
          </a:p>
        </p:txBody>
      </p:sp>
    </p:spTree>
    <p:extLst>
      <p:ext uri="{BB962C8B-B14F-4D97-AF65-F5344CB8AC3E}">
        <p14:creationId xmlns:p14="http://schemas.microsoft.com/office/powerpoint/2010/main" val="3085639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11</a:t>
            </a:fld>
            <a:endParaRPr lang="en-GB"/>
          </a:p>
        </p:txBody>
      </p:sp>
    </p:spTree>
    <p:extLst>
      <p:ext uri="{BB962C8B-B14F-4D97-AF65-F5344CB8AC3E}">
        <p14:creationId xmlns:p14="http://schemas.microsoft.com/office/powerpoint/2010/main" val="25595002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110</a:t>
            </a:fld>
            <a:endParaRPr lang="en-GB"/>
          </a:p>
        </p:txBody>
      </p:sp>
    </p:spTree>
    <p:extLst>
      <p:ext uri="{BB962C8B-B14F-4D97-AF65-F5344CB8AC3E}">
        <p14:creationId xmlns:p14="http://schemas.microsoft.com/office/powerpoint/2010/main" val="42063287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111</a:t>
            </a:fld>
            <a:endParaRPr lang="en-GB"/>
          </a:p>
        </p:txBody>
      </p:sp>
    </p:spTree>
    <p:extLst>
      <p:ext uri="{BB962C8B-B14F-4D97-AF65-F5344CB8AC3E}">
        <p14:creationId xmlns:p14="http://schemas.microsoft.com/office/powerpoint/2010/main" val="13311865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112</a:t>
            </a:fld>
            <a:endParaRPr lang="en-GB"/>
          </a:p>
        </p:txBody>
      </p:sp>
    </p:spTree>
    <p:extLst>
      <p:ext uri="{BB962C8B-B14F-4D97-AF65-F5344CB8AC3E}">
        <p14:creationId xmlns:p14="http://schemas.microsoft.com/office/powerpoint/2010/main" val="31172488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113</a:t>
            </a:fld>
            <a:endParaRPr lang="en-GB"/>
          </a:p>
        </p:txBody>
      </p:sp>
    </p:spTree>
    <p:extLst>
      <p:ext uri="{BB962C8B-B14F-4D97-AF65-F5344CB8AC3E}">
        <p14:creationId xmlns:p14="http://schemas.microsoft.com/office/powerpoint/2010/main" val="10013940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114</a:t>
            </a:fld>
            <a:endParaRPr lang="en-GB"/>
          </a:p>
        </p:txBody>
      </p:sp>
    </p:spTree>
    <p:extLst>
      <p:ext uri="{BB962C8B-B14F-4D97-AF65-F5344CB8AC3E}">
        <p14:creationId xmlns:p14="http://schemas.microsoft.com/office/powerpoint/2010/main" val="16392767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115</a:t>
            </a:fld>
            <a:endParaRPr lang="en-GB"/>
          </a:p>
        </p:txBody>
      </p:sp>
    </p:spTree>
    <p:extLst>
      <p:ext uri="{BB962C8B-B14F-4D97-AF65-F5344CB8AC3E}">
        <p14:creationId xmlns:p14="http://schemas.microsoft.com/office/powerpoint/2010/main" val="306979856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116</a:t>
            </a:fld>
            <a:endParaRPr lang="en-GB"/>
          </a:p>
        </p:txBody>
      </p:sp>
    </p:spTree>
    <p:extLst>
      <p:ext uri="{BB962C8B-B14F-4D97-AF65-F5344CB8AC3E}">
        <p14:creationId xmlns:p14="http://schemas.microsoft.com/office/powerpoint/2010/main" val="21616431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117</a:t>
            </a:fld>
            <a:endParaRPr lang="en-GB"/>
          </a:p>
        </p:txBody>
      </p:sp>
    </p:spTree>
    <p:extLst>
      <p:ext uri="{BB962C8B-B14F-4D97-AF65-F5344CB8AC3E}">
        <p14:creationId xmlns:p14="http://schemas.microsoft.com/office/powerpoint/2010/main" val="40430983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118</a:t>
            </a:fld>
            <a:endParaRPr lang="en-GB"/>
          </a:p>
        </p:txBody>
      </p:sp>
    </p:spTree>
    <p:extLst>
      <p:ext uri="{BB962C8B-B14F-4D97-AF65-F5344CB8AC3E}">
        <p14:creationId xmlns:p14="http://schemas.microsoft.com/office/powerpoint/2010/main" val="8730674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119</a:t>
            </a:fld>
            <a:endParaRPr lang="en-GB"/>
          </a:p>
        </p:txBody>
      </p:sp>
    </p:spTree>
    <p:extLst>
      <p:ext uri="{BB962C8B-B14F-4D97-AF65-F5344CB8AC3E}">
        <p14:creationId xmlns:p14="http://schemas.microsoft.com/office/powerpoint/2010/main" val="1599127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12</a:t>
            </a:fld>
            <a:endParaRPr lang="en-GB"/>
          </a:p>
        </p:txBody>
      </p:sp>
    </p:spTree>
    <p:extLst>
      <p:ext uri="{BB962C8B-B14F-4D97-AF65-F5344CB8AC3E}">
        <p14:creationId xmlns:p14="http://schemas.microsoft.com/office/powerpoint/2010/main" val="25738248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120</a:t>
            </a:fld>
            <a:endParaRPr lang="en-GB"/>
          </a:p>
        </p:txBody>
      </p:sp>
    </p:spTree>
    <p:extLst>
      <p:ext uri="{BB962C8B-B14F-4D97-AF65-F5344CB8AC3E}">
        <p14:creationId xmlns:p14="http://schemas.microsoft.com/office/powerpoint/2010/main" val="101818227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121</a:t>
            </a:fld>
            <a:endParaRPr lang="en-GB"/>
          </a:p>
        </p:txBody>
      </p:sp>
    </p:spTree>
    <p:extLst>
      <p:ext uri="{BB962C8B-B14F-4D97-AF65-F5344CB8AC3E}">
        <p14:creationId xmlns:p14="http://schemas.microsoft.com/office/powerpoint/2010/main" val="39573281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122</a:t>
            </a:fld>
            <a:endParaRPr lang="en-GB"/>
          </a:p>
        </p:txBody>
      </p:sp>
    </p:spTree>
    <p:extLst>
      <p:ext uri="{BB962C8B-B14F-4D97-AF65-F5344CB8AC3E}">
        <p14:creationId xmlns:p14="http://schemas.microsoft.com/office/powerpoint/2010/main" val="49088503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123</a:t>
            </a:fld>
            <a:endParaRPr lang="en-GB"/>
          </a:p>
        </p:txBody>
      </p:sp>
    </p:spTree>
    <p:extLst>
      <p:ext uri="{BB962C8B-B14F-4D97-AF65-F5344CB8AC3E}">
        <p14:creationId xmlns:p14="http://schemas.microsoft.com/office/powerpoint/2010/main" val="9758091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124</a:t>
            </a:fld>
            <a:endParaRPr lang="en-GB"/>
          </a:p>
        </p:txBody>
      </p:sp>
    </p:spTree>
    <p:extLst>
      <p:ext uri="{BB962C8B-B14F-4D97-AF65-F5344CB8AC3E}">
        <p14:creationId xmlns:p14="http://schemas.microsoft.com/office/powerpoint/2010/main" val="15954227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125</a:t>
            </a:fld>
            <a:endParaRPr lang="en-GB"/>
          </a:p>
        </p:txBody>
      </p:sp>
    </p:spTree>
    <p:extLst>
      <p:ext uri="{BB962C8B-B14F-4D97-AF65-F5344CB8AC3E}">
        <p14:creationId xmlns:p14="http://schemas.microsoft.com/office/powerpoint/2010/main" val="27271908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126</a:t>
            </a:fld>
            <a:endParaRPr lang="en-GB"/>
          </a:p>
        </p:txBody>
      </p:sp>
    </p:spTree>
    <p:extLst>
      <p:ext uri="{BB962C8B-B14F-4D97-AF65-F5344CB8AC3E}">
        <p14:creationId xmlns:p14="http://schemas.microsoft.com/office/powerpoint/2010/main" val="109356164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127</a:t>
            </a:fld>
            <a:endParaRPr lang="en-GB"/>
          </a:p>
        </p:txBody>
      </p:sp>
    </p:spTree>
    <p:extLst>
      <p:ext uri="{BB962C8B-B14F-4D97-AF65-F5344CB8AC3E}">
        <p14:creationId xmlns:p14="http://schemas.microsoft.com/office/powerpoint/2010/main" val="30485555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128</a:t>
            </a:fld>
            <a:endParaRPr lang="en-GB"/>
          </a:p>
        </p:txBody>
      </p:sp>
    </p:spTree>
    <p:extLst>
      <p:ext uri="{BB962C8B-B14F-4D97-AF65-F5344CB8AC3E}">
        <p14:creationId xmlns:p14="http://schemas.microsoft.com/office/powerpoint/2010/main" val="753883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129</a:t>
            </a:fld>
            <a:endParaRPr lang="en-GB"/>
          </a:p>
        </p:txBody>
      </p:sp>
    </p:spTree>
    <p:extLst>
      <p:ext uri="{BB962C8B-B14F-4D97-AF65-F5344CB8AC3E}">
        <p14:creationId xmlns:p14="http://schemas.microsoft.com/office/powerpoint/2010/main" val="4243598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13</a:t>
            </a:fld>
            <a:endParaRPr lang="en-GB"/>
          </a:p>
        </p:txBody>
      </p:sp>
    </p:spTree>
    <p:extLst>
      <p:ext uri="{BB962C8B-B14F-4D97-AF65-F5344CB8AC3E}">
        <p14:creationId xmlns:p14="http://schemas.microsoft.com/office/powerpoint/2010/main" val="47435067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130</a:t>
            </a:fld>
            <a:endParaRPr lang="en-GB"/>
          </a:p>
        </p:txBody>
      </p:sp>
    </p:spTree>
    <p:extLst>
      <p:ext uri="{BB962C8B-B14F-4D97-AF65-F5344CB8AC3E}">
        <p14:creationId xmlns:p14="http://schemas.microsoft.com/office/powerpoint/2010/main" val="28148274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131</a:t>
            </a:fld>
            <a:endParaRPr lang="en-GB"/>
          </a:p>
        </p:txBody>
      </p:sp>
    </p:spTree>
    <p:extLst>
      <p:ext uri="{BB962C8B-B14F-4D97-AF65-F5344CB8AC3E}">
        <p14:creationId xmlns:p14="http://schemas.microsoft.com/office/powerpoint/2010/main" val="162063493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132</a:t>
            </a:fld>
            <a:endParaRPr lang="en-GB"/>
          </a:p>
        </p:txBody>
      </p:sp>
    </p:spTree>
    <p:extLst>
      <p:ext uri="{BB962C8B-B14F-4D97-AF65-F5344CB8AC3E}">
        <p14:creationId xmlns:p14="http://schemas.microsoft.com/office/powerpoint/2010/main" val="85444047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133</a:t>
            </a:fld>
            <a:endParaRPr lang="en-GB"/>
          </a:p>
        </p:txBody>
      </p:sp>
    </p:spTree>
    <p:extLst>
      <p:ext uri="{BB962C8B-B14F-4D97-AF65-F5344CB8AC3E}">
        <p14:creationId xmlns:p14="http://schemas.microsoft.com/office/powerpoint/2010/main" val="11785450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134</a:t>
            </a:fld>
            <a:endParaRPr lang="en-GB"/>
          </a:p>
        </p:txBody>
      </p:sp>
    </p:spTree>
    <p:extLst>
      <p:ext uri="{BB962C8B-B14F-4D97-AF65-F5344CB8AC3E}">
        <p14:creationId xmlns:p14="http://schemas.microsoft.com/office/powerpoint/2010/main" val="32707327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135</a:t>
            </a:fld>
            <a:endParaRPr lang="en-GB"/>
          </a:p>
        </p:txBody>
      </p:sp>
    </p:spTree>
    <p:extLst>
      <p:ext uri="{BB962C8B-B14F-4D97-AF65-F5344CB8AC3E}">
        <p14:creationId xmlns:p14="http://schemas.microsoft.com/office/powerpoint/2010/main" val="188210319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136</a:t>
            </a:fld>
            <a:endParaRPr lang="en-GB"/>
          </a:p>
        </p:txBody>
      </p:sp>
    </p:spTree>
    <p:extLst>
      <p:ext uri="{BB962C8B-B14F-4D97-AF65-F5344CB8AC3E}">
        <p14:creationId xmlns:p14="http://schemas.microsoft.com/office/powerpoint/2010/main" val="118973279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137</a:t>
            </a:fld>
            <a:endParaRPr lang="en-GB"/>
          </a:p>
        </p:txBody>
      </p:sp>
    </p:spTree>
    <p:extLst>
      <p:ext uri="{BB962C8B-B14F-4D97-AF65-F5344CB8AC3E}">
        <p14:creationId xmlns:p14="http://schemas.microsoft.com/office/powerpoint/2010/main" val="390095981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138</a:t>
            </a:fld>
            <a:endParaRPr lang="en-GB"/>
          </a:p>
        </p:txBody>
      </p:sp>
    </p:spTree>
    <p:extLst>
      <p:ext uri="{BB962C8B-B14F-4D97-AF65-F5344CB8AC3E}">
        <p14:creationId xmlns:p14="http://schemas.microsoft.com/office/powerpoint/2010/main" val="29486376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139</a:t>
            </a:fld>
            <a:endParaRPr lang="en-GB"/>
          </a:p>
        </p:txBody>
      </p:sp>
    </p:spTree>
    <p:extLst>
      <p:ext uri="{BB962C8B-B14F-4D97-AF65-F5344CB8AC3E}">
        <p14:creationId xmlns:p14="http://schemas.microsoft.com/office/powerpoint/2010/main" val="1754748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a:t>
            </a:fld>
            <a:endParaRPr lang="en-GB"/>
          </a:p>
        </p:txBody>
      </p:sp>
    </p:spTree>
    <p:extLst>
      <p:ext uri="{BB962C8B-B14F-4D97-AF65-F5344CB8AC3E}">
        <p14:creationId xmlns:p14="http://schemas.microsoft.com/office/powerpoint/2010/main" val="183074509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140</a:t>
            </a:fld>
            <a:endParaRPr lang="en-GB"/>
          </a:p>
        </p:txBody>
      </p:sp>
    </p:spTree>
    <p:extLst>
      <p:ext uri="{BB962C8B-B14F-4D97-AF65-F5344CB8AC3E}">
        <p14:creationId xmlns:p14="http://schemas.microsoft.com/office/powerpoint/2010/main" val="399943817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141</a:t>
            </a:fld>
            <a:endParaRPr lang="en-GB"/>
          </a:p>
        </p:txBody>
      </p:sp>
    </p:spTree>
    <p:extLst>
      <p:ext uri="{BB962C8B-B14F-4D97-AF65-F5344CB8AC3E}">
        <p14:creationId xmlns:p14="http://schemas.microsoft.com/office/powerpoint/2010/main" val="24062089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142</a:t>
            </a:fld>
            <a:endParaRPr lang="en-GB"/>
          </a:p>
        </p:txBody>
      </p:sp>
    </p:spTree>
    <p:extLst>
      <p:ext uri="{BB962C8B-B14F-4D97-AF65-F5344CB8AC3E}">
        <p14:creationId xmlns:p14="http://schemas.microsoft.com/office/powerpoint/2010/main" val="48748141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143</a:t>
            </a:fld>
            <a:endParaRPr lang="en-GB"/>
          </a:p>
        </p:txBody>
      </p:sp>
    </p:spTree>
    <p:extLst>
      <p:ext uri="{BB962C8B-B14F-4D97-AF65-F5344CB8AC3E}">
        <p14:creationId xmlns:p14="http://schemas.microsoft.com/office/powerpoint/2010/main" val="95475286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144</a:t>
            </a:fld>
            <a:endParaRPr lang="en-GB"/>
          </a:p>
        </p:txBody>
      </p:sp>
    </p:spTree>
    <p:extLst>
      <p:ext uri="{BB962C8B-B14F-4D97-AF65-F5344CB8AC3E}">
        <p14:creationId xmlns:p14="http://schemas.microsoft.com/office/powerpoint/2010/main" val="19021662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145</a:t>
            </a:fld>
            <a:endParaRPr lang="en-GB"/>
          </a:p>
        </p:txBody>
      </p:sp>
    </p:spTree>
    <p:extLst>
      <p:ext uri="{BB962C8B-B14F-4D97-AF65-F5344CB8AC3E}">
        <p14:creationId xmlns:p14="http://schemas.microsoft.com/office/powerpoint/2010/main" val="36167232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146</a:t>
            </a:fld>
            <a:endParaRPr lang="en-GB"/>
          </a:p>
        </p:txBody>
      </p:sp>
    </p:spTree>
    <p:extLst>
      <p:ext uri="{BB962C8B-B14F-4D97-AF65-F5344CB8AC3E}">
        <p14:creationId xmlns:p14="http://schemas.microsoft.com/office/powerpoint/2010/main" val="91895617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147</a:t>
            </a:fld>
            <a:endParaRPr lang="en-GB"/>
          </a:p>
        </p:txBody>
      </p:sp>
    </p:spTree>
    <p:extLst>
      <p:ext uri="{BB962C8B-B14F-4D97-AF65-F5344CB8AC3E}">
        <p14:creationId xmlns:p14="http://schemas.microsoft.com/office/powerpoint/2010/main" val="382422690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148</a:t>
            </a:fld>
            <a:endParaRPr lang="en-GB"/>
          </a:p>
        </p:txBody>
      </p:sp>
    </p:spTree>
    <p:extLst>
      <p:ext uri="{BB962C8B-B14F-4D97-AF65-F5344CB8AC3E}">
        <p14:creationId xmlns:p14="http://schemas.microsoft.com/office/powerpoint/2010/main" val="119371657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149</a:t>
            </a:fld>
            <a:endParaRPr lang="en-GB"/>
          </a:p>
        </p:txBody>
      </p:sp>
    </p:spTree>
    <p:extLst>
      <p:ext uri="{BB962C8B-B14F-4D97-AF65-F5344CB8AC3E}">
        <p14:creationId xmlns:p14="http://schemas.microsoft.com/office/powerpoint/2010/main" val="1281074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a:t>
            </a:fld>
            <a:endParaRPr lang="en-GB"/>
          </a:p>
        </p:txBody>
      </p:sp>
    </p:spTree>
    <p:extLst>
      <p:ext uri="{BB962C8B-B14F-4D97-AF65-F5344CB8AC3E}">
        <p14:creationId xmlns:p14="http://schemas.microsoft.com/office/powerpoint/2010/main" val="41759284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150</a:t>
            </a:fld>
            <a:endParaRPr lang="en-GB"/>
          </a:p>
        </p:txBody>
      </p:sp>
    </p:spTree>
    <p:extLst>
      <p:ext uri="{BB962C8B-B14F-4D97-AF65-F5344CB8AC3E}">
        <p14:creationId xmlns:p14="http://schemas.microsoft.com/office/powerpoint/2010/main" val="354672409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151</a:t>
            </a:fld>
            <a:endParaRPr lang="en-GB"/>
          </a:p>
        </p:txBody>
      </p:sp>
    </p:spTree>
    <p:extLst>
      <p:ext uri="{BB962C8B-B14F-4D97-AF65-F5344CB8AC3E}">
        <p14:creationId xmlns:p14="http://schemas.microsoft.com/office/powerpoint/2010/main" val="1431381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152</a:t>
            </a:fld>
            <a:endParaRPr lang="en-GB"/>
          </a:p>
        </p:txBody>
      </p:sp>
    </p:spTree>
    <p:extLst>
      <p:ext uri="{BB962C8B-B14F-4D97-AF65-F5344CB8AC3E}">
        <p14:creationId xmlns:p14="http://schemas.microsoft.com/office/powerpoint/2010/main" val="4250219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153</a:t>
            </a:fld>
            <a:endParaRPr lang="en-GB"/>
          </a:p>
        </p:txBody>
      </p:sp>
    </p:spTree>
    <p:extLst>
      <p:ext uri="{BB962C8B-B14F-4D97-AF65-F5344CB8AC3E}">
        <p14:creationId xmlns:p14="http://schemas.microsoft.com/office/powerpoint/2010/main" val="263281402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154</a:t>
            </a:fld>
            <a:endParaRPr lang="en-GB"/>
          </a:p>
        </p:txBody>
      </p:sp>
    </p:spTree>
    <p:extLst>
      <p:ext uri="{BB962C8B-B14F-4D97-AF65-F5344CB8AC3E}">
        <p14:creationId xmlns:p14="http://schemas.microsoft.com/office/powerpoint/2010/main" val="10884386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155</a:t>
            </a:fld>
            <a:endParaRPr lang="en-GB"/>
          </a:p>
        </p:txBody>
      </p:sp>
    </p:spTree>
    <p:extLst>
      <p:ext uri="{BB962C8B-B14F-4D97-AF65-F5344CB8AC3E}">
        <p14:creationId xmlns:p14="http://schemas.microsoft.com/office/powerpoint/2010/main" val="577085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156</a:t>
            </a:fld>
            <a:endParaRPr lang="en-GB"/>
          </a:p>
        </p:txBody>
      </p:sp>
    </p:spTree>
    <p:extLst>
      <p:ext uri="{BB962C8B-B14F-4D97-AF65-F5344CB8AC3E}">
        <p14:creationId xmlns:p14="http://schemas.microsoft.com/office/powerpoint/2010/main" val="79071004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157</a:t>
            </a:fld>
            <a:endParaRPr lang="en-GB"/>
          </a:p>
        </p:txBody>
      </p:sp>
    </p:spTree>
    <p:extLst>
      <p:ext uri="{BB962C8B-B14F-4D97-AF65-F5344CB8AC3E}">
        <p14:creationId xmlns:p14="http://schemas.microsoft.com/office/powerpoint/2010/main" val="2982707869"/>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158</a:t>
            </a:fld>
            <a:endParaRPr lang="en-GB"/>
          </a:p>
        </p:txBody>
      </p:sp>
    </p:spTree>
    <p:extLst>
      <p:ext uri="{BB962C8B-B14F-4D97-AF65-F5344CB8AC3E}">
        <p14:creationId xmlns:p14="http://schemas.microsoft.com/office/powerpoint/2010/main" val="347332677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159</a:t>
            </a:fld>
            <a:endParaRPr lang="en-GB"/>
          </a:p>
        </p:txBody>
      </p:sp>
    </p:spTree>
    <p:extLst>
      <p:ext uri="{BB962C8B-B14F-4D97-AF65-F5344CB8AC3E}">
        <p14:creationId xmlns:p14="http://schemas.microsoft.com/office/powerpoint/2010/main" val="29543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a:t>
            </a:fld>
            <a:endParaRPr lang="en-GB"/>
          </a:p>
        </p:txBody>
      </p:sp>
    </p:spTree>
    <p:extLst>
      <p:ext uri="{BB962C8B-B14F-4D97-AF65-F5344CB8AC3E}">
        <p14:creationId xmlns:p14="http://schemas.microsoft.com/office/powerpoint/2010/main" val="83298639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160</a:t>
            </a:fld>
            <a:endParaRPr lang="en-GB"/>
          </a:p>
        </p:txBody>
      </p:sp>
    </p:spTree>
    <p:extLst>
      <p:ext uri="{BB962C8B-B14F-4D97-AF65-F5344CB8AC3E}">
        <p14:creationId xmlns:p14="http://schemas.microsoft.com/office/powerpoint/2010/main" val="125573320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161</a:t>
            </a:fld>
            <a:endParaRPr lang="en-GB"/>
          </a:p>
        </p:txBody>
      </p:sp>
    </p:spTree>
    <p:extLst>
      <p:ext uri="{BB962C8B-B14F-4D97-AF65-F5344CB8AC3E}">
        <p14:creationId xmlns:p14="http://schemas.microsoft.com/office/powerpoint/2010/main" val="15717640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162</a:t>
            </a:fld>
            <a:endParaRPr lang="en-GB"/>
          </a:p>
        </p:txBody>
      </p:sp>
    </p:spTree>
    <p:extLst>
      <p:ext uri="{BB962C8B-B14F-4D97-AF65-F5344CB8AC3E}">
        <p14:creationId xmlns:p14="http://schemas.microsoft.com/office/powerpoint/2010/main" val="30929875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163</a:t>
            </a:fld>
            <a:endParaRPr lang="en-GB"/>
          </a:p>
        </p:txBody>
      </p:sp>
    </p:spTree>
    <p:extLst>
      <p:ext uri="{BB962C8B-B14F-4D97-AF65-F5344CB8AC3E}">
        <p14:creationId xmlns:p14="http://schemas.microsoft.com/office/powerpoint/2010/main" val="24321462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164</a:t>
            </a:fld>
            <a:endParaRPr lang="en-GB"/>
          </a:p>
        </p:txBody>
      </p:sp>
    </p:spTree>
    <p:extLst>
      <p:ext uri="{BB962C8B-B14F-4D97-AF65-F5344CB8AC3E}">
        <p14:creationId xmlns:p14="http://schemas.microsoft.com/office/powerpoint/2010/main" val="31208127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165</a:t>
            </a:fld>
            <a:endParaRPr lang="en-GB"/>
          </a:p>
        </p:txBody>
      </p:sp>
    </p:spTree>
    <p:extLst>
      <p:ext uri="{BB962C8B-B14F-4D97-AF65-F5344CB8AC3E}">
        <p14:creationId xmlns:p14="http://schemas.microsoft.com/office/powerpoint/2010/main" val="37639650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166</a:t>
            </a:fld>
            <a:endParaRPr lang="en-GB"/>
          </a:p>
        </p:txBody>
      </p:sp>
    </p:spTree>
    <p:extLst>
      <p:ext uri="{BB962C8B-B14F-4D97-AF65-F5344CB8AC3E}">
        <p14:creationId xmlns:p14="http://schemas.microsoft.com/office/powerpoint/2010/main" val="32698549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167</a:t>
            </a:fld>
            <a:endParaRPr lang="en-GB"/>
          </a:p>
        </p:txBody>
      </p:sp>
    </p:spTree>
    <p:extLst>
      <p:ext uri="{BB962C8B-B14F-4D97-AF65-F5344CB8AC3E}">
        <p14:creationId xmlns:p14="http://schemas.microsoft.com/office/powerpoint/2010/main" val="17924314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168</a:t>
            </a:fld>
            <a:endParaRPr lang="en-GB"/>
          </a:p>
        </p:txBody>
      </p:sp>
    </p:spTree>
    <p:extLst>
      <p:ext uri="{BB962C8B-B14F-4D97-AF65-F5344CB8AC3E}">
        <p14:creationId xmlns:p14="http://schemas.microsoft.com/office/powerpoint/2010/main" val="223716038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169</a:t>
            </a:fld>
            <a:endParaRPr lang="en-GB"/>
          </a:p>
        </p:txBody>
      </p:sp>
    </p:spTree>
    <p:extLst>
      <p:ext uri="{BB962C8B-B14F-4D97-AF65-F5344CB8AC3E}">
        <p14:creationId xmlns:p14="http://schemas.microsoft.com/office/powerpoint/2010/main" val="2467913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a:t>
            </a:fld>
            <a:endParaRPr lang="en-GB"/>
          </a:p>
        </p:txBody>
      </p:sp>
    </p:spTree>
    <p:extLst>
      <p:ext uri="{BB962C8B-B14F-4D97-AF65-F5344CB8AC3E}">
        <p14:creationId xmlns:p14="http://schemas.microsoft.com/office/powerpoint/2010/main" val="13819796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170</a:t>
            </a:fld>
            <a:endParaRPr lang="en-GB"/>
          </a:p>
        </p:txBody>
      </p:sp>
    </p:spTree>
    <p:extLst>
      <p:ext uri="{BB962C8B-B14F-4D97-AF65-F5344CB8AC3E}">
        <p14:creationId xmlns:p14="http://schemas.microsoft.com/office/powerpoint/2010/main" val="36406268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171</a:t>
            </a:fld>
            <a:endParaRPr lang="en-GB"/>
          </a:p>
        </p:txBody>
      </p:sp>
    </p:spTree>
    <p:extLst>
      <p:ext uri="{BB962C8B-B14F-4D97-AF65-F5344CB8AC3E}">
        <p14:creationId xmlns:p14="http://schemas.microsoft.com/office/powerpoint/2010/main" val="254455103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172</a:t>
            </a:fld>
            <a:endParaRPr lang="en-GB"/>
          </a:p>
        </p:txBody>
      </p:sp>
    </p:spTree>
    <p:extLst>
      <p:ext uri="{BB962C8B-B14F-4D97-AF65-F5344CB8AC3E}">
        <p14:creationId xmlns:p14="http://schemas.microsoft.com/office/powerpoint/2010/main" val="142260415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173</a:t>
            </a:fld>
            <a:endParaRPr lang="en-GB"/>
          </a:p>
        </p:txBody>
      </p:sp>
    </p:spTree>
    <p:extLst>
      <p:ext uri="{BB962C8B-B14F-4D97-AF65-F5344CB8AC3E}">
        <p14:creationId xmlns:p14="http://schemas.microsoft.com/office/powerpoint/2010/main" val="390757579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174</a:t>
            </a:fld>
            <a:endParaRPr lang="en-GB"/>
          </a:p>
        </p:txBody>
      </p:sp>
    </p:spTree>
    <p:extLst>
      <p:ext uri="{BB962C8B-B14F-4D97-AF65-F5344CB8AC3E}">
        <p14:creationId xmlns:p14="http://schemas.microsoft.com/office/powerpoint/2010/main" val="289053440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175</a:t>
            </a:fld>
            <a:endParaRPr lang="en-GB"/>
          </a:p>
        </p:txBody>
      </p:sp>
    </p:spTree>
    <p:extLst>
      <p:ext uri="{BB962C8B-B14F-4D97-AF65-F5344CB8AC3E}">
        <p14:creationId xmlns:p14="http://schemas.microsoft.com/office/powerpoint/2010/main" val="254026277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176</a:t>
            </a:fld>
            <a:endParaRPr lang="en-GB"/>
          </a:p>
        </p:txBody>
      </p:sp>
    </p:spTree>
    <p:extLst>
      <p:ext uri="{BB962C8B-B14F-4D97-AF65-F5344CB8AC3E}">
        <p14:creationId xmlns:p14="http://schemas.microsoft.com/office/powerpoint/2010/main" val="405131554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177</a:t>
            </a:fld>
            <a:endParaRPr lang="en-GB"/>
          </a:p>
        </p:txBody>
      </p:sp>
    </p:spTree>
    <p:extLst>
      <p:ext uri="{BB962C8B-B14F-4D97-AF65-F5344CB8AC3E}">
        <p14:creationId xmlns:p14="http://schemas.microsoft.com/office/powerpoint/2010/main" val="268887573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178</a:t>
            </a:fld>
            <a:endParaRPr lang="en-GB"/>
          </a:p>
        </p:txBody>
      </p:sp>
    </p:spTree>
    <p:extLst>
      <p:ext uri="{BB962C8B-B14F-4D97-AF65-F5344CB8AC3E}">
        <p14:creationId xmlns:p14="http://schemas.microsoft.com/office/powerpoint/2010/main" val="242055532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179</a:t>
            </a:fld>
            <a:endParaRPr lang="en-GB"/>
          </a:p>
        </p:txBody>
      </p:sp>
    </p:spTree>
    <p:extLst>
      <p:ext uri="{BB962C8B-B14F-4D97-AF65-F5344CB8AC3E}">
        <p14:creationId xmlns:p14="http://schemas.microsoft.com/office/powerpoint/2010/main" val="1188473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a:t>
            </a:fld>
            <a:endParaRPr lang="en-GB"/>
          </a:p>
        </p:txBody>
      </p:sp>
    </p:spTree>
    <p:extLst>
      <p:ext uri="{BB962C8B-B14F-4D97-AF65-F5344CB8AC3E}">
        <p14:creationId xmlns:p14="http://schemas.microsoft.com/office/powerpoint/2010/main" val="424090805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180</a:t>
            </a:fld>
            <a:endParaRPr lang="en-GB"/>
          </a:p>
        </p:txBody>
      </p:sp>
    </p:spTree>
    <p:extLst>
      <p:ext uri="{BB962C8B-B14F-4D97-AF65-F5344CB8AC3E}">
        <p14:creationId xmlns:p14="http://schemas.microsoft.com/office/powerpoint/2010/main" val="165342298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181</a:t>
            </a:fld>
            <a:endParaRPr lang="en-GB"/>
          </a:p>
        </p:txBody>
      </p:sp>
    </p:spTree>
    <p:extLst>
      <p:ext uri="{BB962C8B-B14F-4D97-AF65-F5344CB8AC3E}">
        <p14:creationId xmlns:p14="http://schemas.microsoft.com/office/powerpoint/2010/main" val="289991164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182</a:t>
            </a:fld>
            <a:endParaRPr lang="en-GB"/>
          </a:p>
        </p:txBody>
      </p:sp>
    </p:spTree>
    <p:extLst>
      <p:ext uri="{BB962C8B-B14F-4D97-AF65-F5344CB8AC3E}">
        <p14:creationId xmlns:p14="http://schemas.microsoft.com/office/powerpoint/2010/main" val="37150512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183</a:t>
            </a:fld>
            <a:endParaRPr lang="en-GB"/>
          </a:p>
        </p:txBody>
      </p:sp>
    </p:spTree>
    <p:extLst>
      <p:ext uri="{BB962C8B-B14F-4D97-AF65-F5344CB8AC3E}">
        <p14:creationId xmlns:p14="http://schemas.microsoft.com/office/powerpoint/2010/main" val="34483345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184</a:t>
            </a:fld>
            <a:endParaRPr lang="en-GB"/>
          </a:p>
        </p:txBody>
      </p:sp>
    </p:spTree>
    <p:extLst>
      <p:ext uri="{BB962C8B-B14F-4D97-AF65-F5344CB8AC3E}">
        <p14:creationId xmlns:p14="http://schemas.microsoft.com/office/powerpoint/2010/main" val="104645646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185</a:t>
            </a:fld>
            <a:endParaRPr lang="en-GB"/>
          </a:p>
        </p:txBody>
      </p:sp>
    </p:spTree>
    <p:extLst>
      <p:ext uri="{BB962C8B-B14F-4D97-AF65-F5344CB8AC3E}">
        <p14:creationId xmlns:p14="http://schemas.microsoft.com/office/powerpoint/2010/main" val="239518390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186</a:t>
            </a:fld>
            <a:endParaRPr lang="en-GB"/>
          </a:p>
        </p:txBody>
      </p:sp>
    </p:spTree>
    <p:extLst>
      <p:ext uri="{BB962C8B-B14F-4D97-AF65-F5344CB8AC3E}">
        <p14:creationId xmlns:p14="http://schemas.microsoft.com/office/powerpoint/2010/main" val="73559393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187</a:t>
            </a:fld>
            <a:endParaRPr lang="en-GB"/>
          </a:p>
        </p:txBody>
      </p:sp>
    </p:spTree>
    <p:extLst>
      <p:ext uri="{BB962C8B-B14F-4D97-AF65-F5344CB8AC3E}">
        <p14:creationId xmlns:p14="http://schemas.microsoft.com/office/powerpoint/2010/main" val="386315601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188</a:t>
            </a:fld>
            <a:endParaRPr lang="en-GB"/>
          </a:p>
        </p:txBody>
      </p:sp>
    </p:spTree>
    <p:extLst>
      <p:ext uri="{BB962C8B-B14F-4D97-AF65-F5344CB8AC3E}">
        <p14:creationId xmlns:p14="http://schemas.microsoft.com/office/powerpoint/2010/main" val="258593298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189</a:t>
            </a:fld>
            <a:endParaRPr lang="en-GB"/>
          </a:p>
        </p:txBody>
      </p:sp>
    </p:spTree>
    <p:extLst>
      <p:ext uri="{BB962C8B-B14F-4D97-AF65-F5344CB8AC3E}">
        <p14:creationId xmlns:p14="http://schemas.microsoft.com/office/powerpoint/2010/main" val="47807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a:t>
            </a:fld>
            <a:endParaRPr lang="en-GB"/>
          </a:p>
        </p:txBody>
      </p:sp>
    </p:spTree>
    <p:extLst>
      <p:ext uri="{BB962C8B-B14F-4D97-AF65-F5344CB8AC3E}">
        <p14:creationId xmlns:p14="http://schemas.microsoft.com/office/powerpoint/2010/main" val="25249354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190</a:t>
            </a:fld>
            <a:endParaRPr lang="en-GB"/>
          </a:p>
        </p:txBody>
      </p:sp>
    </p:spTree>
    <p:extLst>
      <p:ext uri="{BB962C8B-B14F-4D97-AF65-F5344CB8AC3E}">
        <p14:creationId xmlns:p14="http://schemas.microsoft.com/office/powerpoint/2010/main" val="390221288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191</a:t>
            </a:fld>
            <a:endParaRPr lang="en-GB"/>
          </a:p>
        </p:txBody>
      </p:sp>
    </p:spTree>
    <p:extLst>
      <p:ext uri="{BB962C8B-B14F-4D97-AF65-F5344CB8AC3E}">
        <p14:creationId xmlns:p14="http://schemas.microsoft.com/office/powerpoint/2010/main" val="336585799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192</a:t>
            </a:fld>
            <a:endParaRPr lang="en-GB"/>
          </a:p>
        </p:txBody>
      </p:sp>
    </p:spTree>
    <p:extLst>
      <p:ext uri="{BB962C8B-B14F-4D97-AF65-F5344CB8AC3E}">
        <p14:creationId xmlns:p14="http://schemas.microsoft.com/office/powerpoint/2010/main" val="247411639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193</a:t>
            </a:fld>
            <a:endParaRPr lang="en-GB"/>
          </a:p>
        </p:txBody>
      </p:sp>
    </p:spTree>
    <p:extLst>
      <p:ext uri="{BB962C8B-B14F-4D97-AF65-F5344CB8AC3E}">
        <p14:creationId xmlns:p14="http://schemas.microsoft.com/office/powerpoint/2010/main" val="8523017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194</a:t>
            </a:fld>
            <a:endParaRPr lang="en-GB"/>
          </a:p>
        </p:txBody>
      </p:sp>
    </p:spTree>
    <p:extLst>
      <p:ext uri="{BB962C8B-B14F-4D97-AF65-F5344CB8AC3E}">
        <p14:creationId xmlns:p14="http://schemas.microsoft.com/office/powerpoint/2010/main" val="247694787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195</a:t>
            </a:fld>
            <a:endParaRPr lang="en-GB"/>
          </a:p>
        </p:txBody>
      </p:sp>
    </p:spTree>
    <p:extLst>
      <p:ext uri="{BB962C8B-B14F-4D97-AF65-F5344CB8AC3E}">
        <p14:creationId xmlns:p14="http://schemas.microsoft.com/office/powerpoint/2010/main" val="89677622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196</a:t>
            </a:fld>
            <a:endParaRPr lang="en-GB"/>
          </a:p>
        </p:txBody>
      </p:sp>
    </p:spTree>
    <p:extLst>
      <p:ext uri="{BB962C8B-B14F-4D97-AF65-F5344CB8AC3E}">
        <p14:creationId xmlns:p14="http://schemas.microsoft.com/office/powerpoint/2010/main" val="316858969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197</a:t>
            </a:fld>
            <a:endParaRPr lang="en-GB"/>
          </a:p>
        </p:txBody>
      </p:sp>
    </p:spTree>
    <p:extLst>
      <p:ext uri="{BB962C8B-B14F-4D97-AF65-F5344CB8AC3E}">
        <p14:creationId xmlns:p14="http://schemas.microsoft.com/office/powerpoint/2010/main" val="241353362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198</a:t>
            </a:fld>
            <a:endParaRPr lang="en-GB"/>
          </a:p>
        </p:txBody>
      </p:sp>
    </p:spTree>
    <p:extLst>
      <p:ext uri="{BB962C8B-B14F-4D97-AF65-F5344CB8AC3E}">
        <p14:creationId xmlns:p14="http://schemas.microsoft.com/office/powerpoint/2010/main" val="1851975270"/>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199</a:t>
            </a:fld>
            <a:endParaRPr lang="en-GB"/>
          </a:p>
        </p:txBody>
      </p:sp>
    </p:spTree>
    <p:extLst>
      <p:ext uri="{BB962C8B-B14F-4D97-AF65-F5344CB8AC3E}">
        <p14:creationId xmlns:p14="http://schemas.microsoft.com/office/powerpoint/2010/main" val="122975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2</a:t>
            </a:fld>
            <a:endParaRPr lang="en-GB"/>
          </a:p>
        </p:txBody>
      </p:sp>
    </p:spTree>
    <p:extLst>
      <p:ext uri="{BB962C8B-B14F-4D97-AF65-F5344CB8AC3E}">
        <p14:creationId xmlns:p14="http://schemas.microsoft.com/office/powerpoint/2010/main" val="91030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a:t>
            </a:fld>
            <a:endParaRPr lang="en-GB"/>
          </a:p>
        </p:txBody>
      </p:sp>
    </p:spTree>
    <p:extLst>
      <p:ext uri="{BB962C8B-B14F-4D97-AF65-F5344CB8AC3E}">
        <p14:creationId xmlns:p14="http://schemas.microsoft.com/office/powerpoint/2010/main" val="136445671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200</a:t>
            </a:fld>
            <a:endParaRPr lang="en-GB"/>
          </a:p>
        </p:txBody>
      </p:sp>
    </p:spTree>
    <p:extLst>
      <p:ext uri="{BB962C8B-B14F-4D97-AF65-F5344CB8AC3E}">
        <p14:creationId xmlns:p14="http://schemas.microsoft.com/office/powerpoint/2010/main" val="413653518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201</a:t>
            </a:fld>
            <a:endParaRPr lang="en-GB"/>
          </a:p>
        </p:txBody>
      </p:sp>
    </p:spTree>
    <p:extLst>
      <p:ext uri="{BB962C8B-B14F-4D97-AF65-F5344CB8AC3E}">
        <p14:creationId xmlns:p14="http://schemas.microsoft.com/office/powerpoint/2010/main" val="210445729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202</a:t>
            </a:fld>
            <a:endParaRPr lang="en-GB"/>
          </a:p>
        </p:txBody>
      </p:sp>
    </p:spTree>
    <p:extLst>
      <p:ext uri="{BB962C8B-B14F-4D97-AF65-F5344CB8AC3E}">
        <p14:creationId xmlns:p14="http://schemas.microsoft.com/office/powerpoint/2010/main" val="15783464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203</a:t>
            </a:fld>
            <a:endParaRPr lang="en-GB"/>
          </a:p>
        </p:txBody>
      </p:sp>
    </p:spTree>
    <p:extLst>
      <p:ext uri="{BB962C8B-B14F-4D97-AF65-F5344CB8AC3E}">
        <p14:creationId xmlns:p14="http://schemas.microsoft.com/office/powerpoint/2010/main" val="149898274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204</a:t>
            </a:fld>
            <a:endParaRPr lang="en-GB"/>
          </a:p>
        </p:txBody>
      </p:sp>
    </p:spTree>
    <p:extLst>
      <p:ext uri="{BB962C8B-B14F-4D97-AF65-F5344CB8AC3E}">
        <p14:creationId xmlns:p14="http://schemas.microsoft.com/office/powerpoint/2010/main" val="2467272653"/>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205</a:t>
            </a:fld>
            <a:endParaRPr lang="en-GB"/>
          </a:p>
        </p:txBody>
      </p:sp>
    </p:spTree>
    <p:extLst>
      <p:ext uri="{BB962C8B-B14F-4D97-AF65-F5344CB8AC3E}">
        <p14:creationId xmlns:p14="http://schemas.microsoft.com/office/powerpoint/2010/main" val="142504545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206</a:t>
            </a:fld>
            <a:endParaRPr lang="en-GB"/>
          </a:p>
        </p:txBody>
      </p:sp>
    </p:spTree>
    <p:extLst>
      <p:ext uri="{BB962C8B-B14F-4D97-AF65-F5344CB8AC3E}">
        <p14:creationId xmlns:p14="http://schemas.microsoft.com/office/powerpoint/2010/main" val="194421042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207</a:t>
            </a:fld>
            <a:endParaRPr lang="en-GB"/>
          </a:p>
        </p:txBody>
      </p:sp>
    </p:spTree>
    <p:extLst>
      <p:ext uri="{BB962C8B-B14F-4D97-AF65-F5344CB8AC3E}">
        <p14:creationId xmlns:p14="http://schemas.microsoft.com/office/powerpoint/2010/main" val="353321211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208</a:t>
            </a:fld>
            <a:endParaRPr lang="en-GB"/>
          </a:p>
        </p:txBody>
      </p:sp>
    </p:spTree>
    <p:extLst>
      <p:ext uri="{BB962C8B-B14F-4D97-AF65-F5344CB8AC3E}">
        <p14:creationId xmlns:p14="http://schemas.microsoft.com/office/powerpoint/2010/main" val="197954215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209</a:t>
            </a:fld>
            <a:endParaRPr lang="en-GB"/>
          </a:p>
        </p:txBody>
      </p:sp>
    </p:spTree>
    <p:extLst>
      <p:ext uri="{BB962C8B-B14F-4D97-AF65-F5344CB8AC3E}">
        <p14:creationId xmlns:p14="http://schemas.microsoft.com/office/powerpoint/2010/main" val="4122465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a:t>
            </a:fld>
            <a:endParaRPr lang="en-GB"/>
          </a:p>
        </p:txBody>
      </p:sp>
    </p:spTree>
    <p:extLst>
      <p:ext uri="{BB962C8B-B14F-4D97-AF65-F5344CB8AC3E}">
        <p14:creationId xmlns:p14="http://schemas.microsoft.com/office/powerpoint/2010/main" val="293904739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210</a:t>
            </a:fld>
            <a:endParaRPr lang="en-GB"/>
          </a:p>
        </p:txBody>
      </p:sp>
    </p:spTree>
    <p:extLst>
      <p:ext uri="{BB962C8B-B14F-4D97-AF65-F5344CB8AC3E}">
        <p14:creationId xmlns:p14="http://schemas.microsoft.com/office/powerpoint/2010/main" val="43701251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211</a:t>
            </a:fld>
            <a:endParaRPr lang="en-GB"/>
          </a:p>
        </p:txBody>
      </p:sp>
    </p:spTree>
    <p:extLst>
      <p:ext uri="{BB962C8B-B14F-4D97-AF65-F5344CB8AC3E}">
        <p14:creationId xmlns:p14="http://schemas.microsoft.com/office/powerpoint/2010/main" val="3983623287"/>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212</a:t>
            </a:fld>
            <a:endParaRPr lang="en-GB"/>
          </a:p>
        </p:txBody>
      </p:sp>
    </p:spTree>
    <p:extLst>
      <p:ext uri="{BB962C8B-B14F-4D97-AF65-F5344CB8AC3E}">
        <p14:creationId xmlns:p14="http://schemas.microsoft.com/office/powerpoint/2010/main" val="87854008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213</a:t>
            </a:fld>
            <a:endParaRPr lang="en-GB"/>
          </a:p>
        </p:txBody>
      </p:sp>
    </p:spTree>
    <p:extLst>
      <p:ext uri="{BB962C8B-B14F-4D97-AF65-F5344CB8AC3E}">
        <p14:creationId xmlns:p14="http://schemas.microsoft.com/office/powerpoint/2010/main" val="257696499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214</a:t>
            </a:fld>
            <a:endParaRPr lang="en-GB"/>
          </a:p>
        </p:txBody>
      </p:sp>
    </p:spTree>
    <p:extLst>
      <p:ext uri="{BB962C8B-B14F-4D97-AF65-F5344CB8AC3E}">
        <p14:creationId xmlns:p14="http://schemas.microsoft.com/office/powerpoint/2010/main" val="67519917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215</a:t>
            </a:fld>
            <a:endParaRPr lang="en-GB"/>
          </a:p>
        </p:txBody>
      </p:sp>
    </p:spTree>
    <p:extLst>
      <p:ext uri="{BB962C8B-B14F-4D97-AF65-F5344CB8AC3E}">
        <p14:creationId xmlns:p14="http://schemas.microsoft.com/office/powerpoint/2010/main" val="2618696970"/>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216</a:t>
            </a:fld>
            <a:endParaRPr lang="en-GB"/>
          </a:p>
        </p:txBody>
      </p:sp>
    </p:spTree>
    <p:extLst>
      <p:ext uri="{BB962C8B-B14F-4D97-AF65-F5344CB8AC3E}">
        <p14:creationId xmlns:p14="http://schemas.microsoft.com/office/powerpoint/2010/main" val="606531324"/>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217</a:t>
            </a:fld>
            <a:endParaRPr lang="en-GB"/>
          </a:p>
        </p:txBody>
      </p:sp>
    </p:spTree>
    <p:extLst>
      <p:ext uri="{BB962C8B-B14F-4D97-AF65-F5344CB8AC3E}">
        <p14:creationId xmlns:p14="http://schemas.microsoft.com/office/powerpoint/2010/main" val="239086117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218</a:t>
            </a:fld>
            <a:endParaRPr lang="en-GB"/>
          </a:p>
        </p:txBody>
      </p:sp>
    </p:spTree>
    <p:extLst>
      <p:ext uri="{BB962C8B-B14F-4D97-AF65-F5344CB8AC3E}">
        <p14:creationId xmlns:p14="http://schemas.microsoft.com/office/powerpoint/2010/main" val="348276305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2F2D4525-06CF-4455-9C4D-6B66E0126374}" type="slidenum">
              <a:rPr lang="en-GB" smtClean="0"/>
              <a:pPr/>
              <a:t>219</a:t>
            </a:fld>
            <a:endParaRPr lang="en-GB" smtClean="0"/>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10994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22</a:t>
            </a:fld>
            <a:endParaRPr lang="en-GB"/>
          </a:p>
        </p:txBody>
      </p:sp>
    </p:spTree>
    <p:extLst>
      <p:ext uri="{BB962C8B-B14F-4D97-AF65-F5344CB8AC3E}">
        <p14:creationId xmlns:p14="http://schemas.microsoft.com/office/powerpoint/2010/main" val="33149781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88D21059-5C0F-4047-B10E-41B0A099F31F}" type="slidenum">
              <a:rPr lang="en-GB" smtClean="0"/>
              <a:pPr/>
              <a:t>220</a:t>
            </a:fld>
            <a:endParaRPr lang="en-GB"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8975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23</a:t>
            </a:fld>
            <a:endParaRPr lang="en-GB"/>
          </a:p>
        </p:txBody>
      </p:sp>
    </p:spTree>
    <p:extLst>
      <p:ext uri="{BB962C8B-B14F-4D97-AF65-F5344CB8AC3E}">
        <p14:creationId xmlns:p14="http://schemas.microsoft.com/office/powerpoint/2010/main" val="898204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24</a:t>
            </a:fld>
            <a:endParaRPr lang="en-GB"/>
          </a:p>
        </p:txBody>
      </p:sp>
    </p:spTree>
    <p:extLst>
      <p:ext uri="{BB962C8B-B14F-4D97-AF65-F5344CB8AC3E}">
        <p14:creationId xmlns:p14="http://schemas.microsoft.com/office/powerpoint/2010/main" val="2006997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25</a:t>
            </a:fld>
            <a:endParaRPr lang="en-GB"/>
          </a:p>
        </p:txBody>
      </p:sp>
    </p:spTree>
    <p:extLst>
      <p:ext uri="{BB962C8B-B14F-4D97-AF65-F5344CB8AC3E}">
        <p14:creationId xmlns:p14="http://schemas.microsoft.com/office/powerpoint/2010/main" val="264770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26</a:t>
            </a:fld>
            <a:endParaRPr lang="en-GB"/>
          </a:p>
        </p:txBody>
      </p:sp>
    </p:spTree>
    <p:extLst>
      <p:ext uri="{BB962C8B-B14F-4D97-AF65-F5344CB8AC3E}">
        <p14:creationId xmlns:p14="http://schemas.microsoft.com/office/powerpoint/2010/main" val="1951771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27</a:t>
            </a:fld>
            <a:endParaRPr lang="en-GB"/>
          </a:p>
        </p:txBody>
      </p:sp>
    </p:spTree>
    <p:extLst>
      <p:ext uri="{BB962C8B-B14F-4D97-AF65-F5344CB8AC3E}">
        <p14:creationId xmlns:p14="http://schemas.microsoft.com/office/powerpoint/2010/main" val="4200438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28</a:t>
            </a:fld>
            <a:endParaRPr lang="en-GB"/>
          </a:p>
        </p:txBody>
      </p:sp>
    </p:spTree>
    <p:extLst>
      <p:ext uri="{BB962C8B-B14F-4D97-AF65-F5344CB8AC3E}">
        <p14:creationId xmlns:p14="http://schemas.microsoft.com/office/powerpoint/2010/main" val="1691077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29</a:t>
            </a:fld>
            <a:endParaRPr lang="en-GB"/>
          </a:p>
        </p:txBody>
      </p:sp>
    </p:spTree>
    <p:extLst>
      <p:ext uri="{BB962C8B-B14F-4D97-AF65-F5344CB8AC3E}">
        <p14:creationId xmlns:p14="http://schemas.microsoft.com/office/powerpoint/2010/main" val="3809967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3</a:t>
            </a:fld>
            <a:endParaRPr lang="en-GB"/>
          </a:p>
        </p:txBody>
      </p:sp>
    </p:spTree>
    <p:extLst>
      <p:ext uri="{BB962C8B-B14F-4D97-AF65-F5344CB8AC3E}">
        <p14:creationId xmlns:p14="http://schemas.microsoft.com/office/powerpoint/2010/main" val="926584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30</a:t>
            </a:fld>
            <a:endParaRPr lang="en-GB"/>
          </a:p>
        </p:txBody>
      </p:sp>
    </p:spTree>
    <p:extLst>
      <p:ext uri="{BB962C8B-B14F-4D97-AF65-F5344CB8AC3E}">
        <p14:creationId xmlns:p14="http://schemas.microsoft.com/office/powerpoint/2010/main" val="3361835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31</a:t>
            </a:fld>
            <a:endParaRPr lang="en-GB"/>
          </a:p>
        </p:txBody>
      </p:sp>
    </p:spTree>
    <p:extLst>
      <p:ext uri="{BB962C8B-B14F-4D97-AF65-F5344CB8AC3E}">
        <p14:creationId xmlns:p14="http://schemas.microsoft.com/office/powerpoint/2010/main" val="1257199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32</a:t>
            </a:fld>
            <a:endParaRPr lang="en-GB"/>
          </a:p>
        </p:txBody>
      </p:sp>
    </p:spTree>
    <p:extLst>
      <p:ext uri="{BB962C8B-B14F-4D97-AF65-F5344CB8AC3E}">
        <p14:creationId xmlns:p14="http://schemas.microsoft.com/office/powerpoint/2010/main" val="30072820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33</a:t>
            </a:fld>
            <a:endParaRPr lang="en-GB"/>
          </a:p>
        </p:txBody>
      </p:sp>
    </p:spTree>
    <p:extLst>
      <p:ext uri="{BB962C8B-B14F-4D97-AF65-F5344CB8AC3E}">
        <p14:creationId xmlns:p14="http://schemas.microsoft.com/office/powerpoint/2010/main" val="12328833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34</a:t>
            </a:fld>
            <a:endParaRPr lang="en-GB"/>
          </a:p>
        </p:txBody>
      </p:sp>
    </p:spTree>
    <p:extLst>
      <p:ext uri="{BB962C8B-B14F-4D97-AF65-F5344CB8AC3E}">
        <p14:creationId xmlns:p14="http://schemas.microsoft.com/office/powerpoint/2010/main" val="2601877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35</a:t>
            </a:fld>
            <a:endParaRPr lang="en-GB"/>
          </a:p>
        </p:txBody>
      </p:sp>
    </p:spTree>
    <p:extLst>
      <p:ext uri="{BB962C8B-B14F-4D97-AF65-F5344CB8AC3E}">
        <p14:creationId xmlns:p14="http://schemas.microsoft.com/office/powerpoint/2010/main" val="490633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36</a:t>
            </a:fld>
            <a:endParaRPr lang="en-GB"/>
          </a:p>
        </p:txBody>
      </p:sp>
    </p:spTree>
    <p:extLst>
      <p:ext uri="{BB962C8B-B14F-4D97-AF65-F5344CB8AC3E}">
        <p14:creationId xmlns:p14="http://schemas.microsoft.com/office/powerpoint/2010/main" val="1076284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37</a:t>
            </a:fld>
            <a:endParaRPr lang="en-GB"/>
          </a:p>
        </p:txBody>
      </p:sp>
    </p:spTree>
    <p:extLst>
      <p:ext uri="{BB962C8B-B14F-4D97-AF65-F5344CB8AC3E}">
        <p14:creationId xmlns:p14="http://schemas.microsoft.com/office/powerpoint/2010/main" val="3312238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38</a:t>
            </a:fld>
            <a:endParaRPr lang="en-GB"/>
          </a:p>
        </p:txBody>
      </p:sp>
    </p:spTree>
    <p:extLst>
      <p:ext uri="{BB962C8B-B14F-4D97-AF65-F5344CB8AC3E}">
        <p14:creationId xmlns:p14="http://schemas.microsoft.com/office/powerpoint/2010/main" val="3312145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39</a:t>
            </a:fld>
            <a:endParaRPr lang="en-GB"/>
          </a:p>
        </p:txBody>
      </p:sp>
    </p:spTree>
    <p:extLst>
      <p:ext uri="{BB962C8B-B14F-4D97-AF65-F5344CB8AC3E}">
        <p14:creationId xmlns:p14="http://schemas.microsoft.com/office/powerpoint/2010/main" val="53296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4</a:t>
            </a:fld>
            <a:endParaRPr lang="en-GB"/>
          </a:p>
        </p:txBody>
      </p:sp>
    </p:spTree>
    <p:extLst>
      <p:ext uri="{BB962C8B-B14F-4D97-AF65-F5344CB8AC3E}">
        <p14:creationId xmlns:p14="http://schemas.microsoft.com/office/powerpoint/2010/main" val="3656609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40</a:t>
            </a:fld>
            <a:endParaRPr lang="en-GB"/>
          </a:p>
        </p:txBody>
      </p:sp>
    </p:spTree>
    <p:extLst>
      <p:ext uri="{BB962C8B-B14F-4D97-AF65-F5344CB8AC3E}">
        <p14:creationId xmlns:p14="http://schemas.microsoft.com/office/powerpoint/2010/main" val="3046380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41</a:t>
            </a:fld>
            <a:endParaRPr lang="en-GB"/>
          </a:p>
        </p:txBody>
      </p:sp>
    </p:spTree>
    <p:extLst>
      <p:ext uri="{BB962C8B-B14F-4D97-AF65-F5344CB8AC3E}">
        <p14:creationId xmlns:p14="http://schemas.microsoft.com/office/powerpoint/2010/main" val="27091141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42</a:t>
            </a:fld>
            <a:endParaRPr lang="en-GB"/>
          </a:p>
        </p:txBody>
      </p:sp>
    </p:spTree>
    <p:extLst>
      <p:ext uri="{BB962C8B-B14F-4D97-AF65-F5344CB8AC3E}">
        <p14:creationId xmlns:p14="http://schemas.microsoft.com/office/powerpoint/2010/main" val="1139232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43</a:t>
            </a:fld>
            <a:endParaRPr lang="en-GB"/>
          </a:p>
        </p:txBody>
      </p:sp>
    </p:spTree>
    <p:extLst>
      <p:ext uri="{BB962C8B-B14F-4D97-AF65-F5344CB8AC3E}">
        <p14:creationId xmlns:p14="http://schemas.microsoft.com/office/powerpoint/2010/main" val="2109398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44</a:t>
            </a:fld>
            <a:endParaRPr lang="en-GB"/>
          </a:p>
        </p:txBody>
      </p:sp>
    </p:spTree>
    <p:extLst>
      <p:ext uri="{BB962C8B-B14F-4D97-AF65-F5344CB8AC3E}">
        <p14:creationId xmlns:p14="http://schemas.microsoft.com/office/powerpoint/2010/main" val="1089232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45</a:t>
            </a:fld>
            <a:endParaRPr lang="en-GB"/>
          </a:p>
        </p:txBody>
      </p:sp>
    </p:spTree>
    <p:extLst>
      <p:ext uri="{BB962C8B-B14F-4D97-AF65-F5344CB8AC3E}">
        <p14:creationId xmlns:p14="http://schemas.microsoft.com/office/powerpoint/2010/main" val="3443924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46</a:t>
            </a:fld>
            <a:endParaRPr lang="en-GB"/>
          </a:p>
        </p:txBody>
      </p:sp>
    </p:spTree>
    <p:extLst>
      <p:ext uri="{BB962C8B-B14F-4D97-AF65-F5344CB8AC3E}">
        <p14:creationId xmlns:p14="http://schemas.microsoft.com/office/powerpoint/2010/main" val="27508905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47</a:t>
            </a:fld>
            <a:endParaRPr lang="en-GB"/>
          </a:p>
        </p:txBody>
      </p:sp>
    </p:spTree>
    <p:extLst>
      <p:ext uri="{BB962C8B-B14F-4D97-AF65-F5344CB8AC3E}">
        <p14:creationId xmlns:p14="http://schemas.microsoft.com/office/powerpoint/2010/main" val="3221859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48</a:t>
            </a:fld>
            <a:endParaRPr lang="en-GB"/>
          </a:p>
        </p:txBody>
      </p:sp>
    </p:spTree>
    <p:extLst>
      <p:ext uri="{BB962C8B-B14F-4D97-AF65-F5344CB8AC3E}">
        <p14:creationId xmlns:p14="http://schemas.microsoft.com/office/powerpoint/2010/main" val="29502162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49</a:t>
            </a:fld>
            <a:endParaRPr lang="en-GB"/>
          </a:p>
        </p:txBody>
      </p:sp>
    </p:spTree>
    <p:extLst>
      <p:ext uri="{BB962C8B-B14F-4D97-AF65-F5344CB8AC3E}">
        <p14:creationId xmlns:p14="http://schemas.microsoft.com/office/powerpoint/2010/main" val="122194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5</a:t>
            </a:fld>
            <a:endParaRPr lang="en-GB"/>
          </a:p>
        </p:txBody>
      </p:sp>
    </p:spTree>
    <p:extLst>
      <p:ext uri="{BB962C8B-B14F-4D97-AF65-F5344CB8AC3E}">
        <p14:creationId xmlns:p14="http://schemas.microsoft.com/office/powerpoint/2010/main" val="42164032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50</a:t>
            </a:fld>
            <a:endParaRPr lang="en-GB"/>
          </a:p>
        </p:txBody>
      </p:sp>
    </p:spTree>
    <p:extLst>
      <p:ext uri="{BB962C8B-B14F-4D97-AF65-F5344CB8AC3E}">
        <p14:creationId xmlns:p14="http://schemas.microsoft.com/office/powerpoint/2010/main" val="883304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51</a:t>
            </a:fld>
            <a:endParaRPr lang="en-GB"/>
          </a:p>
        </p:txBody>
      </p:sp>
    </p:spTree>
    <p:extLst>
      <p:ext uri="{BB962C8B-B14F-4D97-AF65-F5344CB8AC3E}">
        <p14:creationId xmlns:p14="http://schemas.microsoft.com/office/powerpoint/2010/main" val="2134770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52</a:t>
            </a:fld>
            <a:endParaRPr lang="en-GB"/>
          </a:p>
        </p:txBody>
      </p:sp>
    </p:spTree>
    <p:extLst>
      <p:ext uri="{BB962C8B-B14F-4D97-AF65-F5344CB8AC3E}">
        <p14:creationId xmlns:p14="http://schemas.microsoft.com/office/powerpoint/2010/main" val="2316690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53</a:t>
            </a:fld>
            <a:endParaRPr lang="en-GB"/>
          </a:p>
        </p:txBody>
      </p:sp>
    </p:spTree>
    <p:extLst>
      <p:ext uri="{BB962C8B-B14F-4D97-AF65-F5344CB8AC3E}">
        <p14:creationId xmlns:p14="http://schemas.microsoft.com/office/powerpoint/2010/main" val="39235328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54</a:t>
            </a:fld>
            <a:endParaRPr lang="en-GB"/>
          </a:p>
        </p:txBody>
      </p:sp>
    </p:spTree>
    <p:extLst>
      <p:ext uri="{BB962C8B-B14F-4D97-AF65-F5344CB8AC3E}">
        <p14:creationId xmlns:p14="http://schemas.microsoft.com/office/powerpoint/2010/main" val="3489527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55</a:t>
            </a:fld>
            <a:endParaRPr lang="en-GB"/>
          </a:p>
        </p:txBody>
      </p:sp>
    </p:spTree>
    <p:extLst>
      <p:ext uri="{BB962C8B-B14F-4D97-AF65-F5344CB8AC3E}">
        <p14:creationId xmlns:p14="http://schemas.microsoft.com/office/powerpoint/2010/main" val="2503895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56</a:t>
            </a:fld>
            <a:endParaRPr lang="en-GB"/>
          </a:p>
        </p:txBody>
      </p:sp>
    </p:spTree>
    <p:extLst>
      <p:ext uri="{BB962C8B-B14F-4D97-AF65-F5344CB8AC3E}">
        <p14:creationId xmlns:p14="http://schemas.microsoft.com/office/powerpoint/2010/main" val="1369751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57</a:t>
            </a:fld>
            <a:endParaRPr lang="en-GB"/>
          </a:p>
        </p:txBody>
      </p:sp>
    </p:spTree>
    <p:extLst>
      <p:ext uri="{BB962C8B-B14F-4D97-AF65-F5344CB8AC3E}">
        <p14:creationId xmlns:p14="http://schemas.microsoft.com/office/powerpoint/2010/main" val="3020785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58</a:t>
            </a:fld>
            <a:endParaRPr lang="en-GB"/>
          </a:p>
        </p:txBody>
      </p:sp>
    </p:spTree>
    <p:extLst>
      <p:ext uri="{BB962C8B-B14F-4D97-AF65-F5344CB8AC3E}">
        <p14:creationId xmlns:p14="http://schemas.microsoft.com/office/powerpoint/2010/main" val="3516353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59</a:t>
            </a:fld>
            <a:endParaRPr lang="en-GB"/>
          </a:p>
        </p:txBody>
      </p:sp>
    </p:spTree>
    <p:extLst>
      <p:ext uri="{BB962C8B-B14F-4D97-AF65-F5344CB8AC3E}">
        <p14:creationId xmlns:p14="http://schemas.microsoft.com/office/powerpoint/2010/main" val="498942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6</a:t>
            </a:fld>
            <a:endParaRPr lang="en-GB"/>
          </a:p>
        </p:txBody>
      </p:sp>
    </p:spTree>
    <p:extLst>
      <p:ext uri="{BB962C8B-B14F-4D97-AF65-F5344CB8AC3E}">
        <p14:creationId xmlns:p14="http://schemas.microsoft.com/office/powerpoint/2010/main" val="3244555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60</a:t>
            </a:fld>
            <a:endParaRPr lang="en-GB"/>
          </a:p>
        </p:txBody>
      </p:sp>
    </p:spTree>
    <p:extLst>
      <p:ext uri="{BB962C8B-B14F-4D97-AF65-F5344CB8AC3E}">
        <p14:creationId xmlns:p14="http://schemas.microsoft.com/office/powerpoint/2010/main" val="2510965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61</a:t>
            </a:fld>
            <a:endParaRPr lang="en-GB"/>
          </a:p>
        </p:txBody>
      </p:sp>
    </p:spTree>
    <p:extLst>
      <p:ext uri="{BB962C8B-B14F-4D97-AF65-F5344CB8AC3E}">
        <p14:creationId xmlns:p14="http://schemas.microsoft.com/office/powerpoint/2010/main" val="10375991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62</a:t>
            </a:fld>
            <a:endParaRPr lang="en-GB"/>
          </a:p>
        </p:txBody>
      </p:sp>
    </p:spTree>
    <p:extLst>
      <p:ext uri="{BB962C8B-B14F-4D97-AF65-F5344CB8AC3E}">
        <p14:creationId xmlns:p14="http://schemas.microsoft.com/office/powerpoint/2010/main" val="2603597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63</a:t>
            </a:fld>
            <a:endParaRPr lang="en-GB"/>
          </a:p>
        </p:txBody>
      </p:sp>
    </p:spTree>
    <p:extLst>
      <p:ext uri="{BB962C8B-B14F-4D97-AF65-F5344CB8AC3E}">
        <p14:creationId xmlns:p14="http://schemas.microsoft.com/office/powerpoint/2010/main" val="2875990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64</a:t>
            </a:fld>
            <a:endParaRPr lang="en-GB"/>
          </a:p>
        </p:txBody>
      </p:sp>
    </p:spTree>
    <p:extLst>
      <p:ext uri="{BB962C8B-B14F-4D97-AF65-F5344CB8AC3E}">
        <p14:creationId xmlns:p14="http://schemas.microsoft.com/office/powerpoint/2010/main" val="18375553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65</a:t>
            </a:fld>
            <a:endParaRPr lang="en-GB"/>
          </a:p>
        </p:txBody>
      </p:sp>
    </p:spTree>
    <p:extLst>
      <p:ext uri="{BB962C8B-B14F-4D97-AF65-F5344CB8AC3E}">
        <p14:creationId xmlns:p14="http://schemas.microsoft.com/office/powerpoint/2010/main" val="11605585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66</a:t>
            </a:fld>
            <a:endParaRPr lang="en-GB"/>
          </a:p>
        </p:txBody>
      </p:sp>
    </p:spTree>
    <p:extLst>
      <p:ext uri="{BB962C8B-B14F-4D97-AF65-F5344CB8AC3E}">
        <p14:creationId xmlns:p14="http://schemas.microsoft.com/office/powerpoint/2010/main" val="1912879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67</a:t>
            </a:fld>
            <a:endParaRPr lang="en-GB"/>
          </a:p>
        </p:txBody>
      </p:sp>
    </p:spTree>
    <p:extLst>
      <p:ext uri="{BB962C8B-B14F-4D97-AF65-F5344CB8AC3E}">
        <p14:creationId xmlns:p14="http://schemas.microsoft.com/office/powerpoint/2010/main" val="2817290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68</a:t>
            </a:fld>
            <a:endParaRPr lang="en-GB"/>
          </a:p>
        </p:txBody>
      </p:sp>
    </p:spTree>
    <p:extLst>
      <p:ext uri="{BB962C8B-B14F-4D97-AF65-F5344CB8AC3E}">
        <p14:creationId xmlns:p14="http://schemas.microsoft.com/office/powerpoint/2010/main" val="40037126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69</a:t>
            </a:fld>
            <a:endParaRPr lang="en-GB"/>
          </a:p>
        </p:txBody>
      </p:sp>
    </p:spTree>
    <p:extLst>
      <p:ext uri="{BB962C8B-B14F-4D97-AF65-F5344CB8AC3E}">
        <p14:creationId xmlns:p14="http://schemas.microsoft.com/office/powerpoint/2010/main" val="3116321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7</a:t>
            </a:fld>
            <a:endParaRPr lang="en-GB"/>
          </a:p>
        </p:txBody>
      </p:sp>
    </p:spTree>
    <p:extLst>
      <p:ext uri="{BB962C8B-B14F-4D97-AF65-F5344CB8AC3E}">
        <p14:creationId xmlns:p14="http://schemas.microsoft.com/office/powerpoint/2010/main" val="25945868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70</a:t>
            </a:fld>
            <a:endParaRPr lang="en-GB"/>
          </a:p>
        </p:txBody>
      </p:sp>
    </p:spTree>
    <p:extLst>
      <p:ext uri="{BB962C8B-B14F-4D97-AF65-F5344CB8AC3E}">
        <p14:creationId xmlns:p14="http://schemas.microsoft.com/office/powerpoint/2010/main" val="1521350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71</a:t>
            </a:fld>
            <a:endParaRPr lang="en-GB"/>
          </a:p>
        </p:txBody>
      </p:sp>
    </p:spTree>
    <p:extLst>
      <p:ext uri="{BB962C8B-B14F-4D97-AF65-F5344CB8AC3E}">
        <p14:creationId xmlns:p14="http://schemas.microsoft.com/office/powerpoint/2010/main" val="2763044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72</a:t>
            </a:fld>
            <a:endParaRPr lang="en-GB"/>
          </a:p>
        </p:txBody>
      </p:sp>
    </p:spTree>
    <p:extLst>
      <p:ext uri="{BB962C8B-B14F-4D97-AF65-F5344CB8AC3E}">
        <p14:creationId xmlns:p14="http://schemas.microsoft.com/office/powerpoint/2010/main" val="9842997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73</a:t>
            </a:fld>
            <a:endParaRPr lang="en-GB"/>
          </a:p>
        </p:txBody>
      </p:sp>
    </p:spTree>
    <p:extLst>
      <p:ext uri="{BB962C8B-B14F-4D97-AF65-F5344CB8AC3E}">
        <p14:creationId xmlns:p14="http://schemas.microsoft.com/office/powerpoint/2010/main" val="26197513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74</a:t>
            </a:fld>
            <a:endParaRPr lang="en-GB"/>
          </a:p>
        </p:txBody>
      </p:sp>
    </p:spTree>
    <p:extLst>
      <p:ext uri="{BB962C8B-B14F-4D97-AF65-F5344CB8AC3E}">
        <p14:creationId xmlns:p14="http://schemas.microsoft.com/office/powerpoint/2010/main" val="3455111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75</a:t>
            </a:fld>
            <a:endParaRPr lang="en-GB"/>
          </a:p>
        </p:txBody>
      </p:sp>
    </p:spTree>
    <p:extLst>
      <p:ext uri="{BB962C8B-B14F-4D97-AF65-F5344CB8AC3E}">
        <p14:creationId xmlns:p14="http://schemas.microsoft.com/office/powerpoint/2010/main" val="2294444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76</a:t>
            </a:fld>
            <a:endParaRPr lang="en-GB"/>
          </a:p>
        </p:txBody>
      </p:sp>
    </p:spTree>
    <p:extLst>
      <p:ext uri="{BB962C8B-B14F-4D97-AF65-F5344CB8AC3E}">
        <p14:creationId xmlns:p14="http://schemas.microsoft.com/office/powerpoint/2010/main" val="6294361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77</a:t>
            </a:fld>
            <a:endParaRPr lang="en-GB"/>
          </a:p>
        </p:txBody>
      </p:sp>
    </p:spTree>
    <p:extLst>
      <p:ext uri="{BB962C8B-B14F-4D97-AF65-F5344CB8AC3E}">
        <p14:creationId xmlns:p14="http://schemas.microsoft.com/office/powerpoint/2010/main" val="40250349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78</a:t>
            </a:fld>
            <a:endParaRPr lang="en-GB"/>
          </a:p>
        </p:txBody>
      </p:sp>
    </p:spTree>
    <p:extLst>
      <p:ext uri="{BB962C8B-B14F-4D97-AF65-F5344CB8AC3E}">
        <p14:creationId xmlns:p14="http://schemas.microsoft.com/office/powerpoint/2010/main" val="37069077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79</a:t>
            </a:fld>
            <a:endParaRPr lang="en-GB"/>
          </a:p>
        </p:txBody>
      </p:sp>
    </p:spTree>
    <p:extLst>
      <p:ext uri="{BB962C8B-B14F-4D97-AF65-F5344CB8AC3E}">
        <p14:creationId xmlns:p14="http://schemas.microsoft.com/office/powerpoint/2010/main" val="1113903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8</a:t>
            </a:fld>
            <a:endParaRPr lang="en-GB"/>
          </a:p>
        </p:txBody>
      </p:sp>
    </p:spTree>
    <p:extLst>
      <p:ext uri="{BB962C8B-B14F-4D97-AF65-F5344CB8AC3E}">
        <p14:creationId xmlns:p14="http://schemas.microsoft.com/office/powerpoint/2010/main" val="36747387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80</a:t>
            </a:fld>
            <a:endParaRPr lang="en-GB"/>
          </a:p>
        </p:txBody>
      </p:sp>
    </p:spTree>
    <p:extLst>
      <p:ext uri="{BB962C8B-B14F-4D97-AF65-F5344CB8AC3E}">
        <p14:creationId xmlns:p14="http://schemas.microsoft.com/office/powerpoint/2010/main" val="3376745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81</a:t>
            </a:fld>
            <a:endParaRPr lang="en-GB"/>
          </a:p>
        </p:txBody>
      </p:sp>
    </p:spTree>
    <p:extLst>
      <p:ext uri="{BB962C8B-B14F-4D97-AF65-F5344CB8AC3E}">
        <p14:creationId xmlns:p14="http://schemas.microsoft.com/office/powerpoint/2010/main" val="235298007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82</a:t>
            </a:fld>
            <a:endParaRPr lang="en-GB"/>
          </a:p>
        </p:txBody>
      </p:sp>
    </p:spTree>
    <p:extLst>
      <p:ext uri="{BB962C8B-B14F-4D97-AF65-F5344CB8AC3E}">
        <p14:creationId xmlns:p14="http://schemas.microsoft.com/office/powerpoint/2010/main" val="31433220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83</a:t>
            </a:fld>
            <a:endParaRPr lang="en-GB"/>
          </a:p>
        </p:txBody>
      </p:sp>
    </p:spTree>
    <p:extLst>
      <p:ext uri="{BB962C8B-B14F-4D97-AF65-F5344CB8AC3E}">
        <p14:creationId xmlns:p14="http://schemas.microsoft.com/office/powerpoint/2010/main" val="14405091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84</a:t>
            </a:fld>
            <a:endParaRPr lang="en-GB"/>
          </a:p>
        </p:txBody>
      </p:sp>
    </p:spTree>
    <p:extLst>
      <p:ext uri="{BB962C8B-B14F-4D97-AF65-F5344CB8AC3E}">
        <p14:creationId xmlns:p14="http://schemas.microsoft.com/office/powerpoint/2010/main" val="16087109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85</a:t>
            </a:fld>
            <a:endParaRPr lang="en-GB"/>
          </a:p>
        </p:txBody>
      </p:sp>
    </p:spTree>
    <p:extLst>
      <p:ext uri="{BB962C8B-B14F-4D97-AF65-F5344CB8AC3E}">
        <p14:creationId xmlns:p14="http://schemas.microsoft.com/office/powerpoint/2010/main" val="41389588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86</a:t>
            </a:fld>
            <a:endParaRPr lang="en-GB"/>
          </a:p>
        </p:txBody>
      </p:sp>
    </p:spTree>
    <p:extLst>
      <p:ext uri="{BB962C8B-B14F-4D97-AF65-F5344CB8AC3E}">
        <p14:creationId xmlns:p14="http://schemas.microsoft.com/office/powerpoint/2010/main" val="15940519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87</a:t>
            </a:fld>
            <a:endParaRPr lang="en-GB"/>
          </a:p>
        </p:txBody>
      </p:sp>
    </p:spTree>
    <p:extLst>
      <p:ext uri="{BB962C8B-B14F-4D97-AF65-F5344CB8AC3E}">
        <p14:creationId xmlns:p14="http://schemas.microsoft.com/office/powerpoint/2010/main" val="28065729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88</a:t>
            </a:fld>
            <a:endParaRPr lang="en-GB"/>
          </a:p>
        </p:txBody>
      </p:sp>
    </p:spTree>
    <p:extLst>
      <p:ext uri="{BB962C8B-B14F-4D97-AF65-F5344CB8AC3E}">
        <p14:creationId xmlns:p14="http://schemas.microsoft.com/office/powerpoint/2010/main" val="24532714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89</a:t>
            </a:fld>
            <a:endParaRPr lang="en-GB"/>
          </a:p>
        </p:txBody>
      </p:sp>
    </p:spTree>
    <p:extLst>
      <p:ext uri="{BB962C8B-B14F-4D97-AF65-F5344CB8AC3E}">
        <p14:creationId xmlns:p14="http://schemas.microsoft.com/office/powerpoint/2010/main" val="4150286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E6F03FF3-CC50-4768-9F9C-2E847349DF15}" type="slidenum">
              <a:rPr lang="en-GB" smtClean="0"/>
              <a:pPr/>
              <a:t>9</a:t>
            </a:fld>
            <a:endParaRPr lang="en-GB"/>
          </a:p>
        </p:txBody>
      </p:sp>
    </p:spTree>
    <p:extLst>
      <p:ext uri="{BB962C8B-B14F-4D97-AF65-F5344CB8AC3E}">
        <p14:creationId xmlns:p14="http://schemas.microsoft.com/office/powerpoint/2010/main" val="64000453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90</a:t>
            </a:fld>
            <a:endParaRPr lang="en-GB"/>
          </a:p>
        </p:txBody>
      </p:sp>
    </p:spTree>
    <p:extLst>
      <p:ext uri="{BB962C8B-B14F-4D97-AF65-F5344CB8AC3E}">
        <p14:creationId xmlns:p14="http://schemas.microsoft.com/office/powerpoint/2010/main" val="4037770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91</a:t>
            </a:fld>
            <a:endParaRPr lang="en-GB"/>
          </a:p>
        </p:txBody>
      </p:sp>
    </p:spTree>
    <p:extLst>
      <p:ext uri="{BB962C8B-B14F-4D97-AF65-F5344CB8AC3E}">
        <p14:creationId xmlns:p14="http://schemas.microsoft.com/office/powerpoint/2010/main" val="42240556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92</a:t>
            </a:fld>
            <a:endParaRPr lang="en-GB"/>
          </a:p>
        </p:txBody>
      </p:sp>
    </p:spTree>
    <p:extLst>
      <p:ext uri="{BB962C8B-B14F-4D97-AF65-F5344CB8AC3E}">
        <p14:creationId xmlns:p14="http://schemas.microsoft.com/office/powerpoint/2010/main" val="20814155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93</a:t>
            </a:fld>
            <a:endParaRPr lang="en-GB"/>
          </a:p>
        </p:txBody>
      </p:sp>
    </p:spTree>
    <p:extLst>
      <p:ext uri="{BB962C8B-B14F-4D97-AF65-F5344CB8AC3E}">
        <p14:creationId xmlns:p14="http://schemas.microsoft.com/office/powerpoint/2010/main" val="4360728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94</a:t>
            </a:fld>
            <a:endParaRPr lang="en-GB"/>
          </a:p>
        </p:txBody>
      </p:sp>
    </p:spTree>
    <p:extLst>
      <p:ext uri="{BB962C8B-B14F-4D97-AF65-F5344CB8AC3E}">
        <p14:creationId xmlns:p14="http://schemas.microsoft.com/office/powerpoint/2010/main" val="154812114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95</a:t>
            </a:fld>
            <a:endParaRPr lang="en-GB"/>
          </a:p>
        </p:txBody>
      </p:sp>
    </p:spTree>
    <p:extLst>
      <p:ext uri="{BB962C8B-B14F-4D97-AF65-F5344CB8AC3E}">
        <p14:creationId xmlns:p14="http://schemas.microsoft.com/office/powerpoint/2010/main" val="42353930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96</a:t>
            </a:fld>
            <a:endParaRPr lang="en-GB"/>
          </a:p>
        </p:txBody>
      </p:sp>
    </p:spTree>
    <p:extLst>
      <p:ext uri="{BB962C8B-B14F-4D97-AF65-F5344CB8AC3E}">
        <p14:creationId xmlns:p14="http://schemas.microsoft.com/office/powerpoint/2010/main" val="28872396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97</a:t>
            </a:fld>
            <a:endParaRPr lang="en-GB"/>
          </a:p>
        </p:txBody>
      </p:sp>
    </p:spTree>
    <p:extLst>
      <p:ext uri="{BB962C8B-B14F-4D97-AF65-F5344CB8AC3E}">
        <p14:creationId xmlns:p14="http://schemas.microsoft.com/office/powerpoint/2010/main" val="23517189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98</a:t>
            </a:fld>
            <a:endParaRPr lang="en-GB"/>
          </a:p>
        </p:txBody>
      </p:sp>
    </p:spTree>
    <p:extLst>
      <p:ext uri="{BB962C8B-B14F-4D97-AF65-F5344CB8AC3E}">
        <p14:creationId xmlns:p14="http://schemas.microsoft.com/office/powerpoint/2010/main" val="38114527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6BC49A1-4210-4E53-A34C-DA60CF905030}" type="slidenum">
              <a:rPr lang="en-GB" smtClean="0"/>
              <a:pPr/>
              <a:t>99</a:t>
            </a:fld>
            <a:endParaRPr lang="en-GB"/>
          </a:p>
        </p:txBody>
      </p:sp>
    </p:spTree>
    <p:extLst>
      <p:ext uri="{BB962C8B-B14F-4D97-AF65-F5344CB8AC3E}">
        <p14:creationId xmlns:p14="http://schemas.microsoft.com/office/powerpoint/2010/main" val="584156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8"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smtClean="0"/>
              <a:t>Click to edit Master title style</a:t>
            </a:r>
            <a:endParaRPr lang="en-GB"/>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smtClean="0"/>
              <a:t>Click to edit Master subtitle style</a:t>
            </a:r>
            <a:endParaRPr lang="en-GB"/>
          </a:p>
        </p:txBody>
      </p:sp>
      <p:sp>
        <p:nvSpPr>
          <p:cNvPr id="24" name="Rectangle 24"/>
          <p:cNvSpPr>
            <a:spLocks noGrp="1" noChangeArrowheads="1"/>
          </p:cNvSpPr>
          <p:nvPr>
            <p:ph type="dt" sz="quarter" idx="10"/>
          </p:nvPr>
        </p:nvSpPr>
        <p:spPr/>
        <p:txBody>
          <a:bodyPr/>
          <a:lstStyle>
            <a:lvl1pPr>
              <a:defRPr/>
            </a:lvl1pPr>
          </a:lstStyle>
          <a:p>
            <a:fld id="{9176DB69-1C34-4067-A2DB-FCF506F64DF4}" type="datetimeFigureOut">
              <a:rPr lang="en-GB" smtClean="0"/>
              <a:pPr/>
              <a:t>04/03/2014</a:t>
            </a:fld>
            <a:endParaRPr lang="en-GB"/>
          </a:p>
        </p:txBody>
      </p:sp>
      <p:sp>
        <p:nvSpPr>
          <p:cNvPr id="25" name="Rectangle 25"/>
          <p:cNvSpPr>
            <a:spLocks noGrp="1" noChangeArrowheads="1"/>
          </p:cNvSpPr>
          <p:nvPr>
            <p:ph type="sldNum" sz="quarter" idx="11"/>
          </p:nvPr>
        </p:nvSpPr>
        <p:spPr/>
        <p:txBody>
          <a:bodyPr/>
          <a:lstStyle>
            <a:lvl1pPr>
              <a:defRPr/>
            </a:lvl1pPr>
          </a:lstStyle>
          <a:p>
            <a:fld id="{0CBCBB01-723E-47D3-A6A9-DB9660679C1C}" type="slidenum">
              <a:rPr lang="en-GB" smtClean="0"/>
              <a:pPr/>
              <a:t>‹#›</a:t>
            </a:fld>
            <a:endParaRPr lang="en-GB"/>
          </a:p>
        </p:txBody>
      </p:sp>
      <p:sp>
        <p:nvSpPr>
          <p:cNvPr id="26" name="Rectangle 26"/>
          <p:cNvSpPr>
            <a:spLocks noGrp="1" noChangeArrowheads="1"/>
          </p:cNvSpPr>
          <p:nvPr>
            <p:ph type="ftr" sz="quarter" idx="12"/>
          </p:nvPr>
        </p:nvSpPr>
        <p:spPr/>
        <p:txBody>
          <a:bodyPr/>
          <a:lstStyle>
            <a:lvl1pPr>
              <a:defRPr/>
            </a:lvl1pPr>
          </a:lstStyle>
          <a:p>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5" name="Rectangle 25"/>
          <p:cNvSpPr>
            <a:spLocks noGrp="1" noChangeArrowheads="1"/>
          </p:cNvSpPr>
          <p:nvPr>
            <p:ph type="ftr" sz="quarter" idx="11"/>
          </p:nvPr>
        </p:nvSpPr>
        <p:spPr>
          <a:ln/>
        </p:spPr>
        <p:txBody>
          <a:bodyPr/>
          <a:lstStyle>
            <a:lvl1pPr>
              <a:defRPr/>
            </a:lvl1pPr>
          </a:lstStyle>
          <a:p>
            <a:endParaRPr lang="en-GB"/>
          </a:p>
        </p:txBody>
      </p:sp>
      <p:sp>
        <p:nvSpPr>
          <p:cNvPr id="6"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8" name="Rectangle 25"/>
          <p:cNvSpPr>
            <a:spLocks noGrp="1" noChangeArrowheads="1"/>
          </p:cNvSpPr>
          <p:nvPr>
            <p:ph type="ftr" sz="quarter" idx="11"/>
          </p:nvPr>
        </p:nvSpPr>
        <p:spPr>
          <a:ln/>
        </p:spPr>
        <p:txBody>
          <a:bodyPr/>
          <a:lstStyle>
            <a:lvl1pPr>
              <a:defRPr/>
            </a:lvl1pPr>
          </a:lstStyle>
          <a:p>
            <a:endParaRPr lang="en-GB"/>
          </a:p>
        </p:txBody>
      </p:sp>
      <p:sp>
        <p:nvSpPr>
          <p:cNvPr id="9"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4" name="Rectangle 25"/>
          <p:cNvSpPr>
            <a:spLocks noGrp="1" noChangeArrowheads="1"/>
          </p:cNvSpPr>
          <p:nvPr>
            <p:ph type="ftr" sz="quarter" idx="11"/>
          </p:nvPr>
        </p:nvSpPr>
        <p:spPr>
          <a:ln/>
        </p:spPr>
        <p:txBody>
          <a:bodyPr/>
          <a:lstStyle>
            <a:lvl1pPr>
              <a:defRPr/>
            </a:lvl1pPr>
          </a:lstStyle>
          <a:p>
            <a:endParaRPr lang="en-GB"/>
          </a:p>
        </p:txBody>
      </p:sp>
      <p:sp>
        <p:nvSpPr>
          <p:cNvPr id="5"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3" name="Rectangle 25"/>
          <p:cNvSpPr>
            <a:spLocks noGrp="1" noChangeArrowheads="1"/>
          </p:cNvSpPr>
          <p:nvPr>
            <p:ph type="ftr" sz="quarter" idx="11"/>
          </p:nvPr>
        </p:nvSpPr>
        <p:spPr>
          <a:ln/>
        </p:spPr>
        <p:txBody>
          <a:bodyPr/>
          <a:lstStyle>
            <a:lvl1pPr>
              <a:defRPr/>
            </a:lvl1pPr>
          </a:lstStyle>
          <a:p>
            <a:endParaRPr lang="en-GB"/>
          </a:p>
        </p:txBody>
      </p:sp>
      <p:sp>
        <p:nvSpPr>
          <p:cNvPr id="4"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fld id="{9176DB69-1C34-4067-A2DB-FCF506F64DF4}" type="datetimeFigureOut">
              <a:rPr lang="en-GB" smtClean="0"/>
              <a:pPr/>
              <a:t>04/03/2014</a:t>
            </a:fld>
            <a:endParaRPr lang="en-GB"/>
          </a:p>
        </p:txBody>
      </p:sp>
      <p:sp>
        <p:nvSpPr>
          <p:cNvPr id="6" name="Rectangle 25"/>
          <p:cNvSpPr>
            <a:spLocks noGrp="1" noChangeArrowheads="1"/>
          </p:cNvSpPr>
          <p:nvPr>
            <p:ph type="ftr" sz="quarter" idx="11"/>
          </p:nvPr>
        </p:nvSpPr>
        <p:spPr>
          <a:ln/>
        </p:spPr>
        <p:txBody>
          <a:bodyPr/>
          <a:lstStyle>
            <a:lvl1pPr>
              <a:defRPr/>
            </a:lvl1pPr>
          </a:lstStyle>
          <a:p>
            <a:endParaRPr lang="en-GB"/>
          </a:p>
        </p:txBody>
      </p:sp>
      <p:sp>
        <p:nvSpPr>
          <p:cNvPr id="7" name="Rectangle 26"/>
          <p:cNvSpPr>
            <a:spLocks noGrp="1" noChangeArrowheads="1"/>
          </p:cNvSpPr>
          <p:nvPr>
            <p:ph type="sldNum" sz="quarter" idx="12"/>
          </p:nvPr>
        </p:nvSpPr>
        <p:spPr>
          <a:ln/>
        </p:spPr>
        <p:txBody>
          <a:bodyPr/>
          <a:lstStyle>
            <a:lvl1pPr>
              <a:defRPr/>
            </a:lvl1pPr>
          </a:lstStyle>
          <a:p>
            <a:fld id="{0CBCBB01-723E-47D3-A6A9-DB9660679C1C}"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3"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lgn="l" rtl="0" fontAlgn="base">
                <a:spcBef>
                  <a:spcPct val="0"/>
                </a:spcBef>
                <a:spcAft>
                  <a:spcPct val="0"/>
                </a:spcAft>
                <a:defRPr/>
              </a:pPr>
              <a:endParaRPr lang="en-GB" kern="1200">
                <a:solidFill>
                  <a:srgbClr val="FFFFFF"/>
                </a:solidFill>
                <a:latin typeface="Arial" charset="0"/>
                <a:ea typeface="+mn-ea"/>
                <a:cs typeface="Arial" charset="0"/>
              </a:endParaRPr>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31"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fld id="{9176DB69-1C34-4067-A2DB-FCF506F64DF4}" type="datetimeFigureOut">
              <a:rPr lang="en-GB" smtClean="0"/>
              <a:pPr/>
              <a:t>04/03/2014</a:t>
            </a:fld>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0CBCBB01-723E-47D3-A6A9-DB9660679C1C}" type="slidenum">
              <a:rPr lang="en-GB" smtClean="0"/>
              <a:pPr/>
              <a:t>‹#›</a:t>
            </a:fld>
            <a:endParaRPr lang="en-GB"/>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1" fontAlgn="base" hangingPunct="1">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lr>
          <a:schemeClr val="tx2"/>
        </a:buClr>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lr>
          <a:schemeClr val="tx2"/>
        </a:buClr>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2"/>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2"/>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2"/>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81.gif"/><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www.sacredconnections.co.uk/holyland/holylandbk.htm"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www.sacredconnections.co.uk/"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9B060665-6A67-427C-89A4-B12A52267404}" type="slidenum">
              <a:rPr lang="en-GB"/>
              <a:pPr>
                <a:defRPr/>
              </a:pPr>
              <a:t>1</a:t>
            </a:fld>
            <a:endParaRPr lang="en-GB"/>
          </a:p>
        </p:txBody>
      </p:sp>
      <p:sp>
        <p:nvSpPr>
          <p:cNvPr id="13314" name="Text Box 2"/>
          <p:cNvSpPr txBox="1">
            <a:spLocks noChangeArrowheads="1"/>
          </p:cNvSpPr>
          <p:nvPr/>
        </p:nvSpPr>
        <p:spPr bwMode="auto">
          <a:xfrm>
            <a:off x="0" y="142875"/>
            <a:ext cx="9144000" cy="2124075"/>
          </a:xfrm>
          <a:prstGeom prst="rect">
            <a:avLst/>
          </a:prstGeom>
          <a:noFill/>
          <a:ln w="9525">
            <a:noFill/>
            <a:miter lim="800000"/>
            <a:headEnd/>
            <a:tailEnd/>
          </a:ln>
          <a:effectLst/>
        </p:spPr>
        <p:txBody>
          <a:bodyPr>
            <a:spAutoFit/>
          </a:bodyPr>
          <a:lstStyle/>
          <a:p>
            <a:pPr algn="ctr" eaLnBrk="0" hangingPunct="0">
              <a:spcBef>
                <a:spcPct val="50000"/>
              </a:spcBef>
              <a:defRPr/>
            </a:pPr>
            <a:r>
              <a:rPr lang="en-GB" sz="6600" b="1" dirty="0">
                <a:solidFill>
                  <a:srgbClr val="FF0000"/>
                </a:solidFill>
                <a:latin typeface="+mj-lt"/>
              </a:rPr>
              <a:t>The Story Of Gog And Magog</a:t>
            </a:r>
          </a:p>
        </p:txBody>
      </p:sp>
      <p:sp>
        <p:nvSpPr>
          <p:cNvPr id="13315" name="WordArt 3"/>
          <p:cNvSpPr>
            <a:spLocks noChangeArrowheads="1" noChangeShapeType="1" noTextEdit="1"/>
          </p:cNvSpPr>
          <p:nvPr/>
        </p:nvSpPr>
        <p:spPr bwMode="auto">
          <a:xfrm>
            <a:off x="2124075" y="2781300"/>
            <a:ext cx="4724400"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Six</a:t>
            </a:r>
          </a:p>
        </p:txBody>
      </p:sp>
      <p:sp>
        <p:nvSpPr>
          <p:cNvPr id="13316" name="Text Box 4"/>
          <p:cNvSpPr txBox="1">
            <a:spLocks noChangeArrowheads="1"/>
          </p:cNvSpPr>
          <p:nvPr/>
        </p:nvSpPr>
        <p:spPr bwMode="auto">
          <a:xfrm>
            <a:off x="0" y="3933825"/>
            <a:ext cx="9144000" cy="1477328"/>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smtClean="0">
                <a:solidFill>
                  <a:srgbClr val="00FFCC"/>
                </a:solidFill>
                <a:effectLst>
                  <a:outerShdw blurRad="38100" dist="38100" dir="2700000" algn="tl">
                    <a:srgbClr val="000000"/>
                  </a:outerShdw>
                </a:effectLst>
              </a:rPr>
              <a:t>The Mystery of Adolph Hitler</a:t>
            </a:r>
            <a:endParaRPr lang="en-GB" sz="3600" b="1" dirty="0">
              <a:solidFill>
                <a:srgbClr val="F70118"/>
              </a:solidFill>
              <a:effectLst>
                <a:outerShdw blurRad="38100" dist="38100" dir="2700000" algn="tl">
                  <a:srgbClr val="000000"/>
                </a:outerShdw>
              </a:effectLst>
            </a:endParaRPr>
          </a:p>
          <a:p>
            <a:pPr algn="ctr" eaLnBrk="0" hangingPunct="0">
              <a:spcBef>
                <a:spcPct val="50000"/>
              </a:spcBef>
              <a:defRPr/>
            </a:pPr>
            <a:r>
              <a:rPr lang="en-GB" sz="3600" b="1">
                <a:solidFill>
                  <a:srgbClr val="FFFF00"/>
                </a:solidFill>
                <a:effectLst>
                  <a:outerShdw blurRad="38100" dist="38100" dir="2700000" algn="tl">
                    <a:srgbClr val="000000"/>
                  </a:outerShdw>
                </a:effectLst>
              </a:rPr>
              <a:t>Chapter </a:t>
            </a:r>
            <a:r>
              <a:rPr lang="en-GB" sz="3600" b="1" smtClean="0">
                <a:solidFill>
                  <a:srgbClr val="FFFF00"/>
                </a:solidFill>
                <a:effectLst>
                  <a:outerShdw blurRad="38100" dist="38100" dir="2700000" algn="tl">
                    <a:srgbClr val="000000"/>
                  </a:outerShdw>
                </a:effectLst>
              </a:rPr>
              <a:t>Three</a:t>
            </a:r>
            <a:endParaRPr lang="en-GB" sz="36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3314">
                                            <p:txEl>
                                              <p:pRg st="0" end="0"/>
                                            </p:txEl>
                                          </p:spTgt>
                                        </p:tgtEl>
                                        <p:attrNameLst>
                                          <p:attrName>style.visibility</p:attrName>
                                        </p:attrNameLst>
                                      </p:cBhvr>
                                      <p:to>
                                        <p:strVal val="visible"/>
                                      </p:to>
                                    </p:set>
                                    <p:anim calcmode="lin" valueType="num">
                                      <p:cBhvr additive="base">
                                        <p:cTn id="7" dur="5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4">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3315"/>
                                        </p:tgtEl>
                                        <p:attrNameLst>
                                          <p:attrName>style.visibility</p:attrName>
                                        </p:attrNameLst>
                                      </p:cBhvr>
                                      <p:to>
                                        <p:strVal val="visible"/>
                                      </p:to>
                                    </p:set>
                                    <p:anim calcmode="lin" valueType="num">
                                      <p:cBhvr additive="base">
                                        <p:cTn id="12" dur="500" fill="hold"/>
                                        <p:tgtEl>
                                          <p:spTgt spid="13315"/>
                                        </p:tgtEl>
                                        <p:attrNameLst>
                                          <p:attrName>ppt_x</p:attrName>
                                        </p:attrNameLst>
                                      </p:cBhvr>
                                      <p:tavLst>
                                        <p:tav tm="0">
                                          <p:val>
                                            <p:strVal val="#ppt_x"/>
                                          </p:val>
                                        </p:tav>
                                        <p:tav tm="100000">
                                          <p:val>
                                            <p:strVal val="#ppt_x"/>
                                          </p:val>
                                        </p:tav>
                                      </p:tavLst>
                                    </p:anim>
                                    <p:anim calcmode="lin" valueType="num">
                                      <p:cBhvr additive="base">
                                        <p:cTn id="13" dur="500" fill="hold"/>
                                        <p:tgtEl>
                                          <p:spTgt spid="13315"/>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3316">
                                            <p:txEl>
                                              <p:pRg st="0" end="0"/>
                                            </p:txEl>
                                          </p:spTgt>
                                        </p:tgtEl>
                                        <p:attrNameLst>
                                          <p:attrName>style.visibility</p:attrName>
                                        </p:attrNameLst>
                                      </p:cBhvr>
                                      <p:to>
                                        <p:strVal val="visible"/>
                                      </p:to>
                                    </p:set>
                                    <p:anim calcmode="lin" valueType="num">
                                      <p:cBhvr additive="base">
                                        <p:cTn id="17" dur="500" fill="hold"/>
                                        <p:tgtEl>
                                          <p:spTgt spid="1331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316">
                                            <p:txEl>
                                              <p:pRg st="0" end="0"/>
                                            </p:txEl>
                                          </p:spTgt>
                                        </p:tgtEl>
                                        <p:attrNameLst>
                                          <p:attrName>ppt_y</p:attrName>
                                        </p:attrNameLst>
                                      </p:cBhvr>
                                      <p:tavLst>
                                        <p:tav tm="0">
                                          <p:val>
                                            <p:strVal val="0-#ppt_h/2"/>
                                          </p:val>
                                        </p:tav>
                                        <p:tav tm="100000">
                                          <p:val>
                                            <p:strVal val="#ppt_y"/>
                                          </p:val>
                                        </p:tav>
                                      </p:tavLst>
                                    </p:anim>
                                  </p:childTnLst>
                                </p:cTn>
                              </p:par>
                            </p:childTnLst>
                          </p:cTn>
                        </p:par>
                        <p:par>
                          <p:cTn id="19" fill="hold">
                            <p:stCondLst>
                              <p:cond delay="6690"/>
                            </p:stCondLst>
                            <p:childTnLst>
                              <p:par>
                                <p:cTn id="20" presetID="2" presetClass="entr" presetSubtype="1" fill="hold" nodeType="afterEffect">
                                  <p:stCondLst>
                                    <p:cond delay="0"/>
                                  </p:stCondLst>
                                  <p:iterate type="lt">
                                    <p:tmPct val="26000"/>
                                  </p:iterate>
                                  <p:childTnLst>
                                    <p:set>
                                      <p:cBhvr>
                                        <p:cTn id="21" dur="1" fill="hold">
                                          <p:stCondLst>
                                            <p:cond delay="0"/>
                                          </p:stCondLst>
                                        </p:cTn>
                                        <p:tgtEl>
                                          <p:spTgt spid="13316">
                                            <p:txEl>
                                              <p:pRg st="1" end="1"/>
                                            </p:txEl>
                                          </p:spTgt>
                                        </p:tgtEl>
                                        <p:attrNameLst>
                                          <p:attrName>style.visibility</p:attrName>
                                        </p:attrNameLst>
                                      </p:cBhvr>
                                      <p:to>
                                        <p:strVal val="visible"/>
                                      </p:to>
                                    </p:set>
                                    <p:anim calcmode="lin" valueType="num">
                                      <p:cBhvr additive="base">
                                        <p:cTn id="22" dur="500" fill="hold"/>
                                        <p:tgtEl>
                                          <p:spTgt spid="13316">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31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283968" y="1412776"/>
            <a:ext cx="486003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If you want to know where Judah is, </a:t>
            </a:r>
            <a:r>
              <a:rPr lang="en-GB" sz="2800" b="1" dirty="0" smtClean="0">
                <a:solidFill>
                  <a:srgbClr val="FFC000"/>
                </a:solidFill>
                <a:effectLst>
                  <a:outerShdw blurRad="38100" dist="38100" dir="2700000" algn="tl">
                    <a:srgbClr val="000000">
                      <a:alpha val="43137"/>
                    </a:srgbClr>
                  </a:outerShdw>
                </a:effectLst>
              </a:rPr>
              <a:t>Zechariah provides some additional, helpful information. </a:t>
            </a:r>
            <a:r>
              <a:rPr lang="en-GB" sz="2800" b="1" dirty="0" smtClean="0">
                <a:solidFill>
                  <a:srgbClr val="FF00FF"/>
                </a:solidFill>
                <a:effectLst>
                  <a:outerShdw blurRad="38100" dist="38100" dir="2700000" algn="tl">
                    <a:srgbClr val="000000">
                      <a:alpha val="43137"/>
                    </a:srgbClr>
                  </a:outerShdw>
                </a:effectLst>
              </a:rPr>
              <a:t>He says (in Zechariah 12: 5-6), </a:t>
            </a:r>
            <a:r>
              <a:rPr lang="en-GB" sz="2800" b="1" i="1" dirty="0" smtClean="0">
                <a:solidFill>
                  <a:srgbClr val="FFFF00"/>
                </a:solidFill>
                <a:effectLst>
                  <a:outerShdw blurRad="38100" dist="38100" dir="2700000" algn="tl">
                    <a:srgbClr val="000000">
                      <a:alpha val="43137"/>
                    </a:srgbClr>
                  </a:outerShdw>
                </a:effectLst>
              </a:rPr>
              <a:t>“And the Governors of Judah shall say in their heart, </a:t>
            </a:r>
            <a:r>
              <a:rPr lang="en-GB" sz="2800" b="1" i="1" dirty="0" smtClean="0">
                <a:solidFill>
                  <a:srgbClr val="00FF00"/>
                </a:solidFill>
                <a:effectLst>
                  <a:outerShdw blurRad="38100" dist="38100" dir="2700000" algn="tl">
                    <a:srgbClr val="000000">
                      <a:alpha val="43137"/>
                    </a:srgbClr>
                  </a:outerShdw>
                </a:effectLst>
              </a:rPr>
              <a:t>the inhabitants of (prophetic) Jerusalem shall be my strength in the Lord of hosts their God”</a:t>
            </a:r>
          </a:p>
        </p:txBody>
      </p:sp>
      <p:pic>
        <p:nvPicPr>
          <p:cNvPr id="438274" name="Picture 2"/>
          <p:cNvPicPr>
            <a:picLocks noChangeAspect="1" noChangeArrowheads="1"/>
          </p:cNvPicPr>
          <p:nvPr/>
        </p:nvPicPr>
        <p:blipFill>
          <a:blip r:embed="rId3" cstate="print"/>
          <a:srcRect l="2166" b="293"/>
          <a:stretch>
            <a:fillRect/>
          </a:stretch>
        </p:blipFill>
        <p:spPr bwMode="auto">
          <a:xfrm>
            <a:off x="683568" y="1556792"/>
            <a:ext cx="3252217" cy="48245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8274"/>
                                        </p:tgtEl>
                                        <p:attrNameLst>
                                          <p:attrName>style.visibility</p:attrName>
                                        </p:attrNameLst>
                                      </p:cBhvr>
                                      <p:to>
                                        <p:strVal val="visible"/>
                                      </p:to>
                                    </p:set>
                                    <p:animEffect transition="in" filter="circle(in)">
                                      <p:cBhvr>
                                        <p:cTn id="7" dur="2000"/>
                                        <p:tgtEl>
                                          <p:spTgt spid="4382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100</a:t>
            </a:fld>
            <a:endParaRPr lang="en-GB"/>
          </a:p>
        </p:txBody>
      </p:sp>
      <p:pic>
        <p:nvPicPr>
          <p:cNvPr id="14338" name="Picture 2" descr="92327026"/>
          <p:cNvPicPr>
            <a:picLocks noChangeAspect="1" noChangeArrowheads="1"/>
          </p:cNvPicPr>
          <p:nvPr/>
        </p:nvPicPr>
        <p:blipFill>
          <a:blip r:embed="rId3" cstate="print"/>
          <a:srcRect/>
          <a:stretch>
            <a:fillRect/>
          </a:stretch>
        </p:blipFill>
        <p:spPr bwMode="auto">
          <a:xfrm>
            <a:off x="467544" y="1700808"/>
            <a:ext cx="3441556" cy="4680520"/>
          </a:xfrm>
          <a:prstGeom prst="rect">
            <a:avLst/>
          </a:prstGeom>
          <a:noFill/>
        </p:spPr>
      </p:pic>
      <p:sp>
        <p:nvSpPr>
          <p:cNvPr id="5" name="TextBox 4"/>
          <p:cNvSpPr txBox="1"/>
          <p:nvPr/>
        </p:nvSpPr>
        <p:spPr>
          <a:xfrm>
            <a:off x="4499992" y="1772816"/>
            <a:ext cx="4320480" cy="4247317"/>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 here in Vienna. Around me a few curious Viennese waved a friendly greeting. </a:t>
            </a:r>
            <a:r>
              <a:rPr lang="en-GB" sz="2800" b="1" dirty="0" smtClean="0">
                <a:solidFill>
                  <a:srgbClr val="FFC000"/>
                </a:solidFill>
                <a:effectLst>
                  <a:outerShdw blurRad="38100" dist="38100" dir="2700000" algn="tl">
                    <a:srgbClr val="000000">
                      <a:alpha val="43137"/>
                    </a:srgbClr>
                  </a:outerShdw>
                </a:effectLst>
              </a:rPr>
              <a:t>He got into his car and was driven off to his Jewish host, Baron Rothschild, </a:t>
            </a:r>
            <a:r>
              <a:rPr lang="en-GB" sz="2800" b="1" dirty="0" smtClean="0">
                <a:solidFill>
                  <a:srgbClr val="00FF00"/>
                </a:solidFill>
                <a:effectLst>
                  <a:outerShdw blurRad="38100" dist="38100" dir="2700000" algn="tl">
                    <a:srgbClr val="000000">
                      <a:alpha val="43137"/>
                    </a:srgbClr>
                  </a:outerShdw>
                </a:effectLst>
              </a:rPr>
              <a:t>at </a:t>
            </a:r>
            <a:r>
              <a:rPr lang="en-GB" sz="2800" b="1" dirty="0" err="1" smtClean="0">
                <a:solidFill>
                  <a:srgbClr val="00FF00"/>
                </a:solidFill>
                <a:effectLst>
                  <a:outerShdw blurRad="38100" dist="38100" dir="2700000" algn="tl">
                    <a:srgbClr val="000000">
                      <a:alpha val="43137"/>
                    </a:srgbClr>
                  </a:outerShdw>
                </a:effectLst>
              </a:rPr>
              <a:t>Enzesfeld</a:t>
            </a:r>
            <a:r>
              <a:rPr lang="en-GB" sz="2800" b="1" dirty="0" smtClean="0">
                <a:solidFill>
                  <a:srgbClr val="00FF00"/>
                </a:solidFill>
                <a:effectLst>
                  <a:outerShdw blurRad="38100" dist="38100" dir="2700000" algn="tl">
                    <a:srgbClr val="000000">
                      <a:alpha val="43137"/>
                    </a:srgbClr>
                  </a:outerShdw>
                </a:effectLst>
              </a:rPr>
              <a:t> (left)." (Insanity Fair, 1938).</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101</a:t>
            </a:fld>
            <a:endParaRPr lang="en-GB"/>
          </a:p>
        </p:txBody>
      </p:sp>
      <p:sp>
        <p:nvSpPr>
          <p:cNvPr id="4" name="TextBox 3"/>
          <p:cNvSpPr txBox="1"/>
          <p:nvPr/>
        </p:nvSpPr>
        <p:spPr>
          <a:xfrm>
            <a:off x="5292080" y="1700808"/>
            <a:ext cx="385192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After the abortive assassination attempt on the life of Adolf Hitler, </a:t>
            </a:r>
            <a:r>
              <a:rPr lang="en-GB" sz="2800" b="1" dirty="0" smtClean="0">
                <a:solidFill>
                  <a:srgbClr val="FFC000"/>
                </a:solidFill>
                <a:effectLst>
                  <a:outerShdw blurRad="38100" dist="38100" dir="2700000" algn="tl">
                    <a:srgbClr val="000000">
                      <a:alpha val="43137"/>
                    </a:srgbClr>
                  </a:outerShdw>
                </a:effectLst>
              </a:rPr>
              <a:t>the Nazi overlord, in July 1944, approximately 7,000 people, </a:t>
            </a:r>
            <a:r>
              <a:rPr lang="en-GB" sz="2800" b="1" dirty="0" smtClean="0">
                <a:solidFill>
                  <a:srgbClr val="FF33CC"/>
                </a:solidFill>
                <a:effectLst>
                  <a:outerShdw blurRad="38100" dist="38100" dir="2700000" algn="tl">
                    <a:srgbClr val="000000">
                      <a:alpha val="43137"/>
                    </a:srgbClr>
                  </a:outerShdw>
                </a:effectLst>
              </a:rPr>
              <a:t>many of them Germans, were arrested,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of whom some 5,000 were put to death.</a:t>
            </a:r>
            <a:endParaRPr lang="en-GB" sz="2800" b="1" dirty="0">
              <a:solidFill>
                <a:srgbClr val="00FF00"/>
              </a:solidFill>
              <a:effectLst>
                <a:outerShdw blurRad="38100" dist="38100" dir="2700000" algn="tl">
                  <a:srgbClr val="000000">
                    <a:alpha val="43137"/>
                  </a:srgbClr>
                </a:outerShdw>
              </a:effectLst>
            </a:endParaRPr>
          </a:p>
        </p:txBody>
      </p:sp>
      <p:sp>
        <p:nvSpPr>
          <p:cNvPr id="12290" name="AutoShape 2" descr="data:image/jpg;base64,/9j/4AAQSkZJRgABAQAAAQABAAD/2wCEAAkGBhQSERUUExQWFRMWGCAaGBgXGB8fHBwbGh4YHx4hHx0fHCcfGhwkGxgbIC8gIygpLCwsFx4xNTAqNSYrLCkBCQoKBQUFDQUFDSkYEhgpKSkpKSkpKSkpKSkpKSkpKSkpKSkpKSkpKSkpKSkpKSkpKSkpKSkpKSkpKSkpKSkpKf/AABEIAK4BBAMBIgACEQEDEQH/xAAcAAACAwEBAQEAAAAAAAAAAAAFBgMEBwIAAQj/xABGEAACAQIEAwUFBAgEBAYDAAABAhEDIQAEEjEFQVEGEyJhcQcygZGhFEKxwSMzUmJygtHwFZLh8SQ0ssIWJUNTc5M1orP/xAAUAQEAAAAAAAAAAAAAAAAAAAAA/8QAFBEBAAAAAAAAAAAAAAAAAAAAAP/aAAwDAQACEQMRAD8AVO36luLZwT/6p3PRV+WAy5dlZdQiGF+W457YcO1fBdXFM2zNKtUaw3BhfwwOfhrguaZOlYkQf2RPUdflgHbtYpPAiDcq/wCFX/XCh7OaAWu1YtGhDPkGIG8wOuHXjxB4FWPRjt/8q4ySihgwdxcTuPPqJwDQMx9rzpCVXCq57oE/pHUnxgMN2gWBO1sCuN9x3yjKVK5DSG74FYJtEzMbgg4vdoMqqJkDTESvK3iLKZmbX58sWauQbLvXV2ltWpmiQXiTB+8JPznAAzwF0hql1BhlRgSL+uI6SsHMLVQnYJ09CL+uC4pnTqamykgRAJF9+duRxeycD3Y5yTAabWucAtHhNR2JK1STz0c/gRi5l+xtd2VVVlBFzUgAH4MTET8sNhJUwSfgeWOc12hpK0NVRWFiCfyAwHHa7iwyeWTKUffKaSY8WiIJP7zGR88V+y3ZrM5Vu9Iot7s0XJOpTcgkAhWHLe9jY4qPQo1MwM09YMoIMGWErsvUQYOG3hvEBXBamwdQ2lis7+kTgAnafssFf7Rk3aisy4UkGmTzhTOnfHdM8RVVLPl85SgHS6qZE76tIO3OcF14b3dV6wZg7jSZI0wI5EQdue0nbAnhfDs8Kvh7sUWJ91CwXmCEBsTaQDGAKNkKeZy7L9m7h22g+IHkVIF1nl0wTpcLpih3booJTTqAlwQsa5NtXP1xQLN3mgVizR7hQEkmeevUP9sd53iCUAorMEYqdJcESBAN5IJEj54AZwTh9Fc5XpVFDs4DpqJ+6TqgAxJUq0874Zs1k6VSkaWhUWNMqAGj+IqSOk4Rc9xBFdK1BgzUzeHUkg72390kdBbBTPdo3pROhVItrDEyLkEKp5RzuDgCVHsTlAB4HO/vVX5W5MMdVOAZOkGbuVMAnxM3KeZY9MAKva94k1BG4K0W29S4kYspm6j0TWNY00A8JakF1Hlp1VSd7aojlfAEO2FfvMpSqm+mrRqHnuQD/wBWLmcNFXlqdNUFyxRJbeREarQJ5eeKOacZrhNRlm9NiCetNpmOW397YoZGkOIJqdrI8BSoLbKZYggQd9Nxa+AkrcYfM+DK5dSob9YQoUEc9W3PZAT5474VmKdOoveZfMvXZiNb0/CDMEiCQBf3zJ88Cs9nq1F9NZqqxZTTRdBAk+GXgWG2K9HioqsqLWzWtyFX3IlrCfH88BJ2oLVc89OPGxVApPOBEnbDhUSrVQCqO7gmUp1GkiPD4wogb2HQYUO1uSTK91omWJ1ufExA0ifFaf8ATFCvnaemA1Y/x2+qN+WA0BaFJE006a09xI/E2k4rd+qn3rkCZJi3OJthHyjI7wxrnUYABkk+UST8sOPDfZgpGvMM9FBcgupJHU8l+MnARZjiCaxTRi1UmypT1H5AnDp2Y4VUR1arZiD4ZuLc4ED0vhNzXbnIcPVqWQpLUfZnBsT+9U9578hb0wb9lXF8xm/tFeu2rxBUUCFUQCQo+NzvbAU/bN2lFNEyqjx1BrY8gskAepI+mMdaoSRMkE7Th+9qedpNxKoGps5poie/A21RABj3sIlGlrcACOe+w9cB+kOwP/43KwI/RC28b49j52EP/l2VsR+jH4nHzAJHaHM1VzVe7KveGCABb1i/xOAuZzDTVAqMQ1NW94iZBn8sMPFuHH7XWYVHE1DZSABf64pPw/U14Ymm4uBMqRG0HngL+XAfglXoS2/mUP54y/L0AKNRmA/Rmdr9BfpjVeBZTveE1KeqLxq9NH5g4TuyPDRUzGaRpKKYA1RuxF7YALxGu+YylHTTMUTGoXMQItHLFT/EapYd7MSJkbbcuR/qcallOy9CmIVIEzGtyP8AqxK/ZjLtINJNomDP/VgMgpZ9gLeK15J29J8sX8t2mhSrqzA8tW3z8XyOHXOey+g8lHqIeQADD6wfrhQq8FNGl3msl1IiVECSV8zI54DrheZouxCKpiDprKDa2qKmwttqwwVaeXU6KiJTJvpdAs8ukH/XC23aKuEK6KZWYbwSt+oFvmOWCXZ/jaZlHoZvRp3VmIVb7iSd5MgjznlgL3EMkgot3IWDuqzpPwGxGKR7JeGm6t3igAuoNmMbr5bmNzG+PP2UWnTepRDsRJUE3McgVswIuGEz0xR4bxXx6Q4SRdXSfFzUyR6iI54Anw+gk1EZ+7g2YeEX3tG43g9fLBns6UylUua/eCppQ+KfmAAByvywnUuJVhV7ru13vE6b7nVvEeeLtfOKomqhpdDZpPQaR/cYB94fw7RnmEALTp6laPe1kwT5+Jp/hxQ7Zim9fLJUBDBzB5d2yMSZ2tUVQR6dcKVTtnV00lpuwZfApO5UmTqFyQOXO2Js5xp8wtM1qtPUgYaVVlY6ipvPhB8I+eAPLlcpeStwfECbefwwt5RS5qZYjW6HUkXJ6fCJE8g3liFB1r1vIohaw6kEQRi3kK2jU8ZmvK6YNMhSOhOu69QRgCOZzeXylIDu0q1WP6NQC0RvB2eDzjSItqxJlMmtVkrZ+oztbRQVWKL01QIY/h9MLNbLVmqippqioUAZpAgxcLBBVYtpFh54sUB4dOjNVCu574ovpGgwBPXAaPladOpSqJRGinDLpAIgstzfkZ/HCV2TrEU6RGrxIaZKgnxU2kWA5o30xZ4PxGplkqH7M4WosgNV1HVcKb+6DJBMctsLfZvK13RlUqKSMCy1HKqT8p5CYPTrgHTig7xTTqUy83sPqrGxPlbzxBkDSpamGWCVQxKtqQAA/s6qlhEzNxOKSZUKO5c5RaLXZFL2nZlLSAZvbfnjmhwamyKWbJoxkMoo6udiJaDIvy3wFTjnE1r5qilRAq028c1FIKmDEi0Wjfnhk4Hksnmavd93l08Ja1RWMCJEBul72EYTM1wt6mcKFgVJH6SyqUUASBcWFgJ5HDG2RpIDFdQ0EWSkPgQKc/W+AM5ztdw/h6sMolN6uxKHc+b3keQMYSs/2jznEnNMt4CZKgwo9f6Y5znA6TVAxrqFga+s+UIIHwx3mOE0e7Z0VxTHu3MnkWPhkAnysBgOc/wtaKrS0oGNzUdGad7KFU8vhjVfZXlNGSBkHVUY2UqN+huMZVkeK0KVPui2tT70aoJ6gkwh6EDG0dkgqZCkyjw6C4gRIMkW6nAYd22zgqZ3MPzNZhGmLKdIM/DAnLU/FzOq0Dc+QxY4tlKqVCK40ufGRb79+Xri7w85NaQNRq1SrvppjSF3+8fnbAbp2DpsOHZUGARTEgbbnHzHfYF1PDsuUUoukwpbURDN97nj5gAPE6X6aoert+OB9BP0i/wufm6xgnnv1z/xt+OKOT99fKlP+Z5/LAEez+T7vJ1V5GpUYR0YzhL7Dj/jM7/F/wBzYfeHtGWqifvthF7Cf85nv4/+5sA6hcdhcdIuO1GA9SS49cZpx2kPstT/AORY9NbY1BBfGbcXQ/ZDP7Sbep/rgKfCqOlVH7d/5unxG3oeuKvEeCUjB0gHUASLWJN4FicFqNDVTAmPCII5G0H54hqnUEMQddx0Imfh09cAvPwitROrL1WXyB0mfhY4HcU4jVqwK6rrX72gKx8iRZ/iMOOjHFfKqwAIkGbH4DAKWX426KFAWwiYM7z12nFheKVXGwZT+4CPwxdzfZdCfASpPLcTgXU4LVW6+L0N/lgPVFYEkahqsYkfhy9MS5LiT0oBGun+ywEgc9Jj4xipTqnZgQehnEjVDzk/M4A7Tz+WdrLDdNOk/PbH2nlnBchypbYQCI85knAEnV9wkef5HFrhucakwDFmpnlzX0GALRXG1aobfdOn88D69auRLtXgc9Zt8j9cEl4ihMBahPkk/SZx0ahIPgrf/U2AEU6uvwipUmJ8VWB84xFWocpJHTXI/wB/9MS1OG1NUrRqBdoNMzvOLdOm/LLjf9ipP44AXSyxJN1t+08D54u08qu5ND+Ys34Wx3XylRiCKDAi9ka/z5emJPstWx+zR5d239cB94dVAqQDT9EBAAjoYi8YIVOIIDy+kfjgLm8i4hjQKqLmFaPqTiolOTYSvXSflYHAHquepN72k+Rg4h/xCmnuBR5B2/DbAtw0QqHa5CN+OOly1WxVGNo/VmPwvgDfARTzWaSi6pDyJVbiFJ3PpjaSgo5IAbJS0ifSB8b4yXsLw6qudpGqumzldv2GxontHzBpZEaf/cQfABv6DAYNmqisoYB9ZJLkkQSxJGkb7demD3DMgg4dmKrpLQCp5iQQt/NsK9U8uQwSz+eZqapJ0ACACYsJ25m+A/QPYCqH4fRYXBBI/wAzY9iH2bQOGZaLDRzPmZ+s49gBWfEVKp6Mx/HFPKJ+kbyp0x9GP5jFjjlVaa13IJgsTpEsRJ26m5xmGc7YZipVeorjLqRKKXiCIiRcvItcRfAbDw1Yp1x56h8Vg/UYRewS/wDF5/ycfi+GfsTx45vJ1XKBaiyraTKltJIK32IOx2uMLns+YNms+y3BqAj0OvAPCriOlmQahpidQXUekHFgDAzgfiatV/aaB6D+xgCqi4xnnGU/4X4p/XGijGa8S4vRqUdFOoGYaJHoLkT7wEcpwHeW91f4V/LFfMiKgPJzf+JQY+a2+AxeyyWHMFR+WOM/l5WOe6nzFx/frgKmkHcxiOqbqP3R9STitxPihpojqoIdogz0JO2xEH5Yr5fjIq1ANLAmABv8esYAlz/D1xEyARO0x89vrGLK0bx8fyH54jzFOAPMxt64DpuHAov6IVHLkKJ0/dJuTaPDtj7lKDd4FbLd2t/HKsthPLrgvTqJTpguwUBrE+YPryn5Y+5fiFKowVKqMx2VWEmN7bmBOAiXID93/KP6Y8+WA6QATsOQJxJmc9Sptpd1Vt4MzfyAxNQRaqkqdSmVtI9dwDzwAnK9+VR1pUhqUN+shoIkfc3g9cFUUwJZgYEicTLlYAUWAAAA6C0Y7bL4CoaR/aPzxW0udUVCIMbT08/PF80cQmjEx15jngIBTIF2JPrgfXGZ1HT3egbamaSPOLDBcUjzxC1E4AflaVQ6hWChSNkYtPWZtEY6yPD1prCSoJnfri+tHEZokbH6YCNk82+eK9RCWFz8/L/XFiqQilnYBRzNgP64Etx1GkUfE2ksWIMKFEkxudvqMAe7PZUfbKRkk+ID4qeWGT2qVJ4fU8oI+Jgfjhb7HZoVOI0lFwqM08ja5HUXjF32q8VGitQtalTbz8VR/wAgp+OAyPL8Nq1Se7pu8b6VMD1OwxfzPCanh1d3TAUe/VQGR5Bifpjrs3kaVaqy16q0k0agzEaSwIsQ1jYnmNsGsx2Pyp9zO0RaLBAP/wCmA1n2XrHDKA1K8ahK7e83UDHsd+zfKrS4fSRKgqqpfxDY+NukjfHsAG4xm0plmqOEUVCSzGBAJ/O1sZOc/RY1mWmI7w90SuwuAD5kXxH2jztStWzL1GJPfFBOwUVHgAchpQfLAqknXngNe9ldEDh9XQVFV2ZtwYMEJqG493Az2ctOYzx06ZqKY6E6yR88ReyOpoXPNHu01aP4RWP1x17Pq4fMZquvuu4EeTaiCfMGB8TgHXieYKUnI3iB6m30/LCqntByeVpKmpqr3LCkJAJMxqJCzFrTscEO3PF1oURqJgnYbsdgBNtix+GEij2NTMa66kUqTksiIAQqzAW53Ubj+uALt7TqeYWvSqUzSpvRdUYvLFiIAMLaZ3ExGEmlweuV1adgolWuGMAAhufW4xJ2jyaU3SkgSLajNyepMyovsIufLHL8XLZY09RBJBjlMwPETYAX26YBz7MZh6lFdWgkLEqf2THpIjlbF6tUBBg7WIO/9/jhc7G5SqyzRzXdBW0shRX2FzykE7cz5447R8Vq/aKBRvGxKk92FRvHAED3o5kdR0wHu0FIyiD7zMV9WRlP1M/zY9mjUBHcU9bagotsIgfQHe1wcE+O2Wk0fpEqaoH8JDgc9jIG/hxB9mpkIlVQ2pgSjbnpI3IgT88BTHGDQrGjmVNM20kxMcpC257jBirSnSQyxIO+4NrD72+A3bJKFFDSpK/iChYYlAQSW3MSBACj9rHfZAP3SszSheEB5QRznnywF/JdtQhVmplaDFgHE6hFpIgKR5AnY9MNdF0qAOhVgR4WEH1gxI22wCHBGehU7zMVGRQWNIpT7vc6AF0SDMbR5YWeyHFnTPCnR1Gg7t+jNgF/a0/dIHIHngNK7rHIoGT5n+mLhAx9InAU+7OPndYu93jkp5YCg1PES09/XBF6eIu7wFFqWI+6xfZMcd1gKXc45NLFx18sRmngBnEOHrVQo4lT8weRHmMI3E+BVaLxGpTZSo38iOR9bY0hkjAbtFxFqFHUo8TMFBOwmbn5RHngC3s9yynOOyx4MsgMdW0xHwwA7fVhUz+ZvsFpkfwKpH4kYPexxGc5ipqg+BJImwBMb4T+0leeJZgkQC1QkEQZGoCRymAf5sAqlceVRjvTyvOOu7IE3jacBvPsfP8A5XS8nqf9bY9j3shUjhqT/wC45HoWkY9gMW4lT8dT97MVW9QGYD8W+WOaOVtcXxJnagbMVDfSKjgdY1tPzJJxdyeWYsComL32tyPlgGj2Z0/+dQCS1AW6k94B85j44WuwnaNMoKi1gQlRlUsBdGUGCV5ibHmMOXsxy+nMZmwlqanw7DxmwHxwsLwSnUXiFViQ9GvqSDbVMQRzEEnrgPvaPO1MzUqu1kPhQRJRFBaJ6mxY78thGF+jxSvlwy03KzuNwRyMG0+eD/FaIpURO+lptuX3PywGzuXHdq27bHyA/P8ApgANRy7FmMsdyeuOvtRW62PWJPW3T/XHDrpbacXOD0w+YpBvdNRZ+f8ApgH/ALC8GikQZSoKhFaDc2BUSNhDKfO+B/tVYa8siwCqMRFoEqFAGyxBgYaYXL5pahtRzAWm7E2FZQe7J5AMspPULhK9pNUPnkCkFRRWCLi5Y/n9MACrcWrsgpu5IQyCdxEizC53PXFrhZKM5ALOVkVFJ10wLkqSLE2BJ2E9cDMww5LpEWG/LrzEg4t0KvgJg3i/Qm9+sgEb+fLAEe0eZNZ6Rek66KaqRVJ8em5PLSsyPD06474l2n/QpTy4NEC+4JAAEBWA31TfeAOuBFYmAJERy57m/Kbx/ritV5en54A9wftDWpUaiAklixLNeC6gAib6lIm3XywK4dRqUz3lN2RlEqy723+GLvAMv3tRaW6km0SRPMf3fHz7aq5yRendBaBpNtr7YBv4R2+FVUQgd/sSxAWRafjvGHHK5lGVTrRjsdJtPlz+eMHCaKwDfdeDzFjB9cNpyoQiNFxIuQYO1tMfXAan3WPhp4zWjn2pV0DiopRlZ1n7s+sXGG/iPb/LqkoHqPMaNOn1JJtgDJXEZTCzR7eF2MU6YXlrZgfiVUjryGC+W42ziRQZ+vdVKdT6agfpgLpp44KYjp8ZpFyjFqThdWmqujwjcybGPXE2Xz1KodNOrTc9FdSfkCTgIKlO2IXXF6rSI+eIXp4CjUGB3EVTu273T3fPXt/v6YJZkwCb/ASflhT7U5k1kFOm0AGXlW8URA90kQb/AJ2wDt7MsulHK1qtNgabVC4ibBF2M3tBxlHZ7J/as5Rp1GMVnhjubyfqbfHGpdnqJy/Z+oZEmlWabi7lgNwDzxlnZatozmWb9mtT+rqPwOAM8Xo0qOcqUFyyMUfTqqPUYkCDOkMALGYx2/FGTw0xTpsdhTpICZ9QTuB9emDfa3IAcYcgGyCoT5lQq25QQ302icd8EyqpnUc+JmOjxbIpEeERAufW8QNyDp7Lsy75CahJbvH3PKR5Y9iz2Fyxp5d0IjTWcfC0Y9gMU45wKpSr5idMJUJ8J+6zEiLcgb4gyXFSm1/9cX/aDmGTiNcAwDpJ/wAgwE4VkKmYqinSXUxv5KOZY8lHXAaN7LszOYzAj/0ZPwdcBaWZV8usQrZiq1VgLkw1gfmAB8cOfZLJ0MuxywIZ2pF6n7TgMo1GLql4VcLnbHhlHKlRl0inWiopGylYBAO/ihCJ5qwwATtUrQokSRAjYf31xR4tpqUkVKRSoq+OoajNqjmFPu/DEvF6x7xGJLWmSL3BsMQnJuVatpOkGPgTE/MfXALldSCC1z1PpEYucB4fWqVZoAGonjBO0iN5tcnniDOpY+Rn4HDp7Msvaq3VlX4ASfqw+WAIp2sqpTK5rJ1KbIQZUSpJDciDAMbgnlhT4znqebro1FGR9A1qVAgqSZF77xNtsbNTMYUe3nDh3Rrie9p6fEN9ALah/wDv9MBnP+EEvXGpZpAn+Ijkvwk/DFrhPEaa5dkeitRiZViYK77Wn4Yq5SuTmCSbO+kx0ZSPlirkbrchZO52HWYm2A7db9PLyxBWfxgenzwY4hwdqIptIcVFlYBB85U3Fr+nTAehlXYGpDadQXVBiWOwbadsAy9iKM1aq3E0nAYbiREjz6AdMAczRNOppO4aCfQ4Ndmf+ZQjdm26g+XMH+uLHazgr/4hTogadejuwbABj16Ag4Ba4usVmjbUT+eG2jlWq00OkgGmu8R06z54VeNZN6eZek0GojQdNxO9rbbYbG4nRrOBRYzoB7sqQVIHiXpAbn0IwHHHkdqqEDSWPiuJgHmRPS3riFaY+8DJ54K5fIGRNyRz2gTbFj7FKQrwQCYjlefMiAJ9MAufZgT4WE+uJhlmA1dOfP57/LB+n2RDUtXeAVptTVCdUnwkEbyPLfFrgfZ9Xc95XVHUgaCliRv0A/G+AV8zWYsGZmZgIGvxEQQbFtrj6euJa3GqjCCEYja2kjoQVupHl0GH/O9hVLArBB95DItG6m5Bn4XwBzvZCnVTvMuXpyf1dewnmA/XyOAj7PdtqjxTr0yWF9dPxE+qC58yvywx5fP06oJpOtQD9kzE9emxsb2xlfEsrVy+YpLVRqbBw19jpM+FtjYcsMHCM5Uo0atVe6KawGVyVZiqLMEeZNjgGrOEmFQjWxIX16nyG59DhJ4nnNbnuI7tQVpk7sFuXJ8yS38wx3Q40xaqqAKa6hQWcBUDEs5k7Eghf5mxDn8zQpKadJftNXQU71gRSSd+7WxJ2/SNawgHAaXm8ko4ItHMVBS1UlVnOwYnUPgSI9MZHwOlFQNI8BBt5MLxuRb8Man7RlC8Py1JvvMo/wAlJj+IGMs4DmFSoGqSaYuwABZovA6TgNS7dUQMxrCmWpCWHQGpEn4z5RPIYAPkWKNmAwApywF7lbjppuBYbfGwTtN21rZpyR+iTQE0qbwLjU3Mz0jYYHUKddwVLVSNEkBmjSOt4CjzwG+8FzQrUVqqtqgD/wCZVP02+GPmEj2UZojKVAxNq7QCTYaKVvrj2AU+3HAamY4nopCTUpqxJsqhSylmPIDT+WL2azVHhVAU6Xjrve+7n9txutMfdTn8zgv2k7SJlUBYBqzzoT9oAmGbpTBuBzOMrzubaq7VHYs7GST/AHYDpgG72V5t6nE6juxZ3otqJ5nVT+AjaBgh2aBzmWzNEBmDPU0MIOia2pRB2ELq/mwH9krf+ZDzpP8A9pwe9kz6KWaOwFYkT+6MAtdoco1PMU6L7qFmRBEyBImxi/xGGPOENlTTN3lV5b6gMe7SZCnnMtR4nlwRP65dyJO/qjW/hK9MVKOajQSNypPxIE/ngEviVLwmRdZB+v8ATDh2ByhpoCxM1P0hE2AMQI6kRfADtFl9NSsvmfrcYO9juIK9E1TA7sBNJNywCgX6GR6fDAOVXiGggEzOwt9OoxR40hqoac/rSKY9HME+mmcJWf42wzlJqmymSB91TYwCfPbyw1njlCmi1mZtG4bQxuwgcoG5tvfAZRRkOJ94Pf1ED8RiCkdvpi3WqBswzDY1HYehLHEfDOHlwzkNoW0qCfEfTpvgGfsLnHfiWV1uzaS0Sf3W8P8ANEedsVanDqlOlWK1CMmM5pppNqjKzeILudKgX88QcHqJQR8yamnM0KqrSpkCSSDJ0m5ZOV9Mm8xghn+H93Qy6VdBzHeEyHYuqvqZgVJ0C5EmJnngKvAv+cyhGxZTboJkfMHBftjx7VxCjmaYDGnZQxIEoSOV+c4EdmTOZo/uow+Jkfn9MVeKguXIE/pmAG58TGwHO8YC5mMmK9Wk7BjVzFPv2ZdWlZZwAALgQoUeu+GfK5Flg1PE8QSdxtaefxxZ4HwcpTpFxFRaKUyJmNJY/i23pgxTytsAK7kATt8MVaGZNO6MVfaQ1o6QRb++uCfEGFwN/wAv7nA+nkV0lnJ1AgqoG4PxmR8sBLwXh1SqStEprESSxB/qYM2W8npgtluztaWp1kCz7r0xqU7zqvrU7RbngXlcoXFQ6kpoqltTMAQFjnuLxc2NsKlTtPmaTPUXMuSwkKpJpqLAQG8LwN4EScBpuYyGZpfqWeCRZ/Go5T4rqOs46/8ADNN5NZ2eo8azThFMTHhAhj+8b2GFjgHbXOzNTQ9FU1PqQo/3vdjwXIiCMGq/a/LV6ZV++o2u1NtJHoym4/l9cAB7XNWyTpSBFbKVFsuY0tD+KQIAdREQYI85wAPCWpZcnM1O6Llno0iSzuzbELuE5lm6eeDvFMrQHdZrKVBVqSwXvE1EeFvFDAXDLaREmcLYytSqHrsrmVLtUqVFLtA3kmSBudI9IwH1syHpGjIWkX1qoImYAAY2LAR154ip0abAItAio1QeIVTpVSRYLMtHniThs6TA1eM8vJdumDPBuElqtJgo0CsmowdIOoWJ6/3OAPe2rOx9lpC3vufhpQficZ7wvK94dI2thr9secVs5TAM6KS3Bt42cn8F+GB3A+FFdJJAkEkgzuDA+UmPLAWOzHZt69UPYIpUkttBaLTZoiJ5Yds9RuyrmaelhBSqsJ8GEqIMRcbYm4bw4L3qkgoEpBY6aifS56Yv8U4elSioMC7EEcoiPh5YCLszkHRKkIFBqkjQUcEQoBnVva46jHsEeA8CRaI1L4iZJBI1Had+gHyx7AYJxjvHd61Uszs51MduYAHIACwGBLHGgVU+1iqgaxOwSACp5EmRe0W9ML+a7MJTAZqgk/cY+P8AygAx5yBgDPseyynOVKhIlKelRNyXN4G5hUO37QwO4ZxPucrmVET3lTnHvFlnrvi/7NkjiCHQo8LxpTaVO7EkrttucBKuWfTXXRpVi8MTGrVUJXcXFhcGACNsAw+yzjwp1WytSDQryIOweI+TCVPwx32oyRylR6JmJUoeqE2PqIg+mErJ1SrTzQ3HMEbjyONT4oRxXh4q075nLGSBuwiWH8yjUP3lIwCL2m/WL++AfkCD+GAfDOP1KC1KahCrHUdSzcbXkWwY7QVQalG4laZJ9TqP54VCQSfPpgLNfPl1Yt7zMJI6dPzjH1+LVjSFI1WNPfSTI/ucS5LLVEpVKppKaZTSGc3GowCgmSZETEekY54bwt8xVCUkLt+yNz18gOpJtgOe6gjqqyfkSfxw8dlsn9iSlqDV83WU1aOWptZbCGqHaNNyTYRz5L3Guz1Slmu5L0nqVBqK0zqVUYajqJjZQT5geeHfhHB6FOhUq5r9GKjSr1QA5C2GghtcRsoAAgROAy3P1HevUZx+keq2oAffLGQBv73L0w8domZjly+WTLozuwKiGeFgyu4udzvIwt8Bqhc+jUpYCoxXUJYg6gpgwNWxnkcM3H6WZr1A1SkylWJVtN1UxYlm0nYfEYABwOrozXSGP0kj8cNHZbg3d6q1UAs5JRSNgTv5MevIetgvZbhD1c07mAtFiSY3YHwjeJ+8d8O1SsASWIH97/ngPlfMBAXdtKjckwBJwyLlVZAyaaqcnpsGHrIOMc41xt88/d0gRRQFj5gRLt5DkMEchWy9KtSan3tKmogqjaXaATJcG8nytyOAfs7w0HYlW5A8ttwdsB6isjaWW8CI2FzseZ5Rjuv2vWnT1JnBXXbuszSPef8A2Uh9WUk4qU+3+VZ9FdGpxvbUFtPvLfpYrI54Bc7Z8U/V0TcAl9PQdPQt+GAdHK1HZi5CKsBywkKOSCJlm5KPWwk41HLLRzUhTTqpFvCGIG0NckesYpv2HpqysFJCNqCFi1LUYnUh3naJ5RgFjs/mC6mXMJ4VS9yRJdmJOp4BWOQAjfHXFHCU2bmAY6YPVaCAFqCItLUQVC+64sVPPlKn7y+YxTrBXWGRSJnykc/9sAU4ZwtBlqFNSANCy0yDrglgekkn4kcsEuPdmajspy+kBF0lCAdcRpgRZokcptiPs9wbM5hBJ7rLLeXFo3OlbGPOQBj7xz2m5fKA0smPtNeNJqtdLfvCNcTssDzwFXgnYRcvSNfiTikgJYUw3ivvqYH4aFk+eLWT9oXe5yhk8rRFGgagBsJZRJNhIQQL7nzGFClns1xGqq5jMd2YIEKAWBuQsCB8/hg32S7JNl8/RYAvT1NFRoBA0GAV5GZvgAftSq6uJ1RNlRFHl4Qfzxd4JxJSqKysZTShDAeIAwY3/uMCO2NUVOKZljt3pH+UBfxBxcyiDWkWVDuOUxHw5/74DTOC0AaTNzYJP8QN/rf44JvS8NNQNy34rgTwzMFKLAmR4b9T/rE4ZOHKGVXP70fH/bAEEIi239MfMdBIx7AYXR4cArVa1RxSBPgJCK12n3SWIm1ombHFE0jnXVMvTShQWxaLsZ5kyWY9Jjrg1wzhf26sKmbZqeU8RRNUFr2IgTEzLRfYYcavBch4V1sFgBVB8ML/ACwOfO+AT0yFXKHSai01g3ZgfesxJ5m5ufhGKfDM6iVSDmGWmCRopsNF9iFNgo3gHDrneyuRdW7ytW2kktcAc/csABgQOyvCjYZx9pEsPWZNOOmARu2tCm2lqNanWu0mmukmANTMpAKk2gXBho2xW7A9rTks2tRmPcvCVRP3Sfe/kPi9NXXD4ey3CybcQif36dvmuBdX2d8ONX/nv0bbOjUyFa8hxEKDFiLbg8sB32i7H0aXEJenUqUK81aZXU6C41IQtwoLAg3Glx0wN7X9n8wwpU6OSgIGZmy9M6DNl8WkEWkkHY40vL8KRMnSy656Hpx3VaUDgJsCsw66CVIO4N+WOK/Yhaz95UrrUa1zTBAjoNZA+W/PAI2V7H1q+SGVXSrqiyGZbEkkkkSRzF4PzwRyWRGSBymQirnqlsxmXjTStMRtqtamJixblh4zWUU0u7oZmnRBPiZSC0cwrahpPLVy5Qb4Xa/ZSjQpsyVg6CdVOmQCRzghidpkkmY54BF4pwxeHpVY1BWr1gFDDxaQTJlj7zNEzAsh64HZviVGqinTXNU+7Uq1FJgLAUCAEAN5t0wQqVFq5vQyVEWmNFP7Myysi5hlhwBCwCIhuuLmc4BC1HpVg61I1GrTW8dRrkfBeZwCfw51pFmc+L3QJ2M3JgHkCBHUYY+zVeozIAjvuSSSECXtvDNiTh3ZfMIv2hqVKtTSQyd2WAEX8LaZ5Rp5m18EswaaqlfRWpZenIqUgGWnJjSqhhNMDVO51nlbAMXD8gAhFhuzQNyTJmPM788Jfbzj8TlqfvH3yOQN9PqefQfRqzXaBhlnr5UGuxXWFCw9MCB40kkgG8iV8JwkZv2fZsZds3V8TtDaLmoSxFzaCTOwOA+cEzRyVOqi06WYr1wFGklyoEypVR4gTvcXAHLEmU7EcQrMoZUoKedR1UC0nwglrAbRhk9njnJhxmlRQDKFWVnU2BUopOj6c52wZ4r2xLg93RF+bn8ltPxwCLk+yeYSrdlrmSKYpv4WdYguWA0oATMxJEY+ZzsrmMoy9+KJDAt3khhuNU+EjdgDqWL7xi8WcGNTT01Hr67f0xJlhWuKbVdrgExHmNiPUHACOMUCKqimKNK6s2l18RAuRUBJWRPhkDH3K9rcxTYinWcgtEVDrXYWneAeckeQ5yU+zZ1GaAljsBdr9BF/4cHOG+zkUh9p4lXFHLLH6No1GDIXc6RP3Vlj0wH3gRL12pZdDWLBTVUyBoI3Le6puSCDYxg7naOR4W/eZh2r5nTC0EvsTDadhv7z26DAPjHtJeqGo8LprQp86kBajW3RYhbfeMt6YSaNAkCpfvTckyS07ySZJ9cA18Y4/neJzIZMtJ00aMeKOpJDP8o6DngFVy3dSO5ZGH3WgOfhOr6Rj7w7NI7hbo+1zufI9Mc5vitWlWfRVeSAp8R6EDnynfAT5PLtVLL+rZF1DWSCdMTEA3G+GL2YZ16vEDqY6RTaQSZZpgMRzNzhUzz16h1sZqPEsLTuPhbD92H4DWy+uu9KC9IhQrAsTIJtFrCRecAGr8Lo5tatXLrFZ3Z2p1APEQzKxpsRtMmx3MGMDuCo9SsKek6wSCswQVC2v0Cm2GzhHBcxRSHQU6AJYUmVmqbXuPCpJE7xPrj5w/N5fNuwqU3pAJKswHeGDsR0O/ije2AYMtlmYrSUQXI1auQWSxA6QwHqcOGXAi0aRZcDuFgmmGF9XhU9E6i/r9MFgsW5YD6Gx7HDMeh+mPYBDftBlFGpMsznkNCgxMW1HacW8t2iUqGSkiE/dJgi950pYgXjfEuX4aoklFBMc529VGLv+GUlWYPUQAL/AC8sAOyvahmLKwUCYGkFg1h1I688Zz2p4aaOaZKYPduO9UE3AYnUPKGBw+Nw4vdQtNTtoNyD1OmJmbRgbxDswK7UjOhVUgkXYjcbjrflucBn7SDdQSfMnrgv2d1d4NIAVvCwgEFeYM8sMC9jEtFRxflA/LHs/wBmsvSCk94+oxuouZ56D0wEvDuGdzWM1IQQKNQAEXglDPIysHmF8sMC5w00KlmKsecCPTSJny54pcPpotFkYMad/DYm/wC9pFwxJHS2J2yxjuiAUCypkzMjSbg3AJnkcBxX4olRSihe8iBEoSDE2caQSJHxwH7VV0orqp017+oAo8I1HVAVbcpGpgNwvngxw3hNTvGqPU1quy2UWEkwq72sJ54iyXDGfMtWcKwpr4V1keOoLt7toQaR/E2AWMnwfNig7Ue6GmxL7mOegcyBI1G849kslxHKVFq1KqVFY+NXCCVX9gMVK3MFhEWwyjKNVYI6U4klYZhpAvaFibdBg7wvgKJpc+MxK67lQR1Ik4AH/wCO6YSmzUswGYW0JKhhuNU23m+wxbfjYqLAaASIZrgeareWG4LWk4n4xw5Q6haaAPqLRa8KNtMfh8cDU7OjUSqop3nkI6LpgEzvgJaOVy+UdnNaocxVWwcqC0AxpCoLSSTHUkjF/Ko7e5RYJpsawAUt5L7y9ZUR5c8CMzwcmoFBQE0xDFS0EyJAkRaec35Y92U4KcpSzD1GNVy7OPEdhBALGTYADbrvgCFPgjV2/wCJe4g9xT8CW2JMB6g89WnyxR7Q8GFMNVFOlpAJbwsLczKtAjeY5YP8Xo/o4CioSwUB2IF7zIBINuWFvjfBHakrppCMdLDW4YnY3FiPMBfTALCUw2xBHlB36H44kq5aohKbNMMGm2249Dt54K/4DVpO9Gi6rVUS1c+8uoSFpCIXzqmW6Ab4pf4K9GmNC0tWrxNreSTuSSCWJInUb4C7W7RLw+iTSypesdq9TSKew20gFRMgILmxJOMy45xTMZuuWzFbvXFlg+AeSAWCna2/njWeHZHMAVabGk6ERoeSJIkcpiT64TMz2LzGTrpUR6cAq4OozqBk27uImYF8BV9m1fuc/Tp1QO6r/o2DDYm6RzU6ljzkjAvjamjnczTZQCKreHVAAkmBy2I2xuGR4Wmapa8wlN9RDKAunT0IM6g37wIwiZ/sLUzXGM1FRaat4wbkyBTsRFr+eARdCP4ilVfNRIx2TTaB3t7+8sHluefl0wd4x2ArUq5Q1E1cmBYSOVtIjbzxxlOxOZaqqNVp6TzJZvoVH44D5wXMU0eh3t0erpLSSAvM6ZtcgTGNpzeapUFmu6IJv3jiPhME+gGMy7Qey/uKE06up9SyGGlYYNNwCTsN8P8AlOF0GSm1Sirt3a3fxESokSeXywGZZHtRm9bGnm6t6hC0zLAgkxBIIAAiAYxofZfiebrOFqlHUe8TTG3kQdztfHdfgVCuV7uilM0rqVt8CAII/PBvhPDFoUgB7zkSfX8gMARoHewC7COn+84lwJqZxhmlpgDRpjfmbzt0EYI69vPASgY9iPv/ACx7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2292" name="Picture 4" descr="http://upload.wikimedia.org/wikipedia/commons/thumb/7/77/Bundesarchiv_Bild_146-1972-025-10,_Hitler-Attentat,_20._Juli_1944.jpg/325px-Bundesarchiv_Bild_146-1972-025-10,_Hitler-Attentat,_20._Juli_1944.jpg"/>
          <p:cNvPicPr>
            <a:picLocks noChangeAspect="1" noChangeArrowheads="1"/>
          </p:cNvPicPr>
          <p:nvPr/>
        </p:nvPicPr>
        <p:blipFill>
          <a:blip r:embed="rId3" cstate="print"/>
          <a:srcRect/>
          <a:stretch>
            <a:fillRect/>
          </a:stretch>
        </p:blipFill>
        <p:spPr bwMode="auto">
          <a:xfrm>
            <a:off x="395536" y="2348880"/>
            <a:ext cx="4616109" cy="309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circle(in)">
                                      <p:cBhvr>
                                        <p:cTn id="7" dur="20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102</a:t>
            </a:fld>
            <a:endParaRPr lang="en-GB"/>
          </a:p>
        </p:txBody>
      </p:sp>
      <p:sp>
        <p:nvSpPr>
          <p:cNvPr id="4" name="TextBox 3"/>
          <p:cNvSpPr txBox="1"/>
          <p:nvPr/>
        </p:nvSpPr>
        <p:spPr>
          <a:xfrm>
            <a:off x="4211960" y="1556792"/>
            <a:ext cx="493204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Of these a number belonged to the German Officer Corps from within which an anti-Nazi circle made an incredible assertion,</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namely that the German </a:t>
            </a:r>
            <a:r>
              <a:rPr lang="en-GB" sz="2800" b="1" dirty="0" err="1" smtClean="0">
                <a:solidFill>
                  <a:srgbClr val="FFC000"/>
                </a:solidFill>
                <a:effectLst>
                  <a:outerShdw blurRad="38100" dist="38100" dir="2700000" algn="tl">
                    <a:srgbClr val="000000">
                      <a:alpha val="43137"/>
                    </a:srgbClr>
                  </a:outerShdw>
                </a:effectLst>
              </a:rPr>
              <a:t>Reichsführer</a:t>
            </a:r>
            <a:r>
              <a:rPr lang="en-GB" sz="2800" b="1" dirty="0" smtClean="0">
                <a:solidFill>
                  <a:srgbClr val="FFC000"/>
                </a:solidFill>
                <a:effectLst>
                  <a:outerShdw blurRad="38100" dist="38100" dir="2700000" algn="tl">
                    <a:srgbClr val="000000">
                      <a:alpha val="43137"/>
                    </a:srgbClr>
                  </a:outerShdw>
                </a:effectLst>
              </a:rPr>
              <a:t>, Adolf Hitler, </a:t>
            </a:r>
            <a:r>
              <a:rPr lang="en-GB" sz="2800" b="1" dirty="0" smtClean="0">
                <a:solidFill>
                  <a:srgbClr val="00FF00"/>
                </a:solidFill>
                <a:effectLst>
                  <a:outerShdw blurRad="38100" dist="38100" dir="2700000" algn="tl">
                    <a:srgbClr val="000000">
                      <a:alpha val="43137"/>
                    </a:srgbClr>
                  </a:outerShdw>
                </a:effectLst>
              </a:rPr>
              <a:t>was in reality a plant who previously had been a prominent member of the English aristocracy</a:t>
            </a:r>
            <a:endParaRPr lang="en-GB" sz="2800" b="1" dirty="0">
              <a:solidFill>
                <a:srgbClr val="00FF00"/>
              </a:solidFill>
              <a:effectLst>
                <a:outerShdw blurRad="38100" dist="38100" dir="2700000" algn="tl">
                  <a:srgbClr val="000000">
                    <a:alpha val="43137"/>
                  </a:srgbClr>
                </a:outerShdw>
              </a:effectLst>
            </a:endParaRPr>
          </a:p>
        </p:txBody>
      </p:sp>
      <p:pic>
        <p:nvPicPr>
          <p:cNvPr id="10242" name="Picture 2" descr="http://t3.gstatic.com/images?q=tbn:ANd9GcSSN-VLXLHO-ByS1qRy4j2XOhXCEq5x-x4TcocqdoXVOWbGPvPJGw"/>
          <p:cNvPicPr>
            <a:picLocks noChangeAspect="1" noChangeArrowheads="1"/>
          </p:cNvPicPr>
          <p:nvPr/>
        </p:nvPicPr>
        <p:blipFill>
          <a:blip r:embed="rId3" cstate="print"/>
          <a:srcRect/>
          <a:stretch>
            <a:fillRect/>
          </a:stretch>
        </p:blipFill>
        <p:spPr bwMode="auto">
          <a:xfrm>
            <a:off x="395536" y="2564904"/>
            <a:ext cx="3387877" cy="2304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103</a:t>
            </a:fld>
            <a:endParaRPr lang="en-GB"/>
          </a:p>
        </p:txBody>
      </p:sp>
      <p:sp>
        <p:nvSpPr>
          <p:cNvPr id="4" name="TextBox 3"/>
          <p:cNvSpPr txBox="1"/>
          <p:nvPr/>
        </p:nvSpPr>
        <p:spPr>
          <a:xfrm>
            <a:off x="4499992" y="1988840"/>
            <a:ext cx="439248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identity of this English aristocrat was claimed to be none other than Albert Victor (Left),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Duke of Clarence and Avondale,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being the eldest son of the then Prince of Wales (later King Edward VII),</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t2.gstatic.com/images?q=tbn:ANd9GcQzJuJzjxvNgQs9DUm_ny7WYtB6Pb74gN-ams9Da5AdBwOOSk1Mfg"/>
          <p:cNvPicPr>
            <a:picLocks noChangeAspect="1" noChangeArrowheads="1"/>
          </p:cNvPicPr>
          <p:nvPr/>
        </p:nvPicPr>
        <p:blipFill>
          <a:blip r:embed="rId3" cstate="print"/>
          <a:srcRect/>
          <a:stretch>
            <a:fillRect/>
          </a:stretch>
        </p:blipFill>
        <p:spPr bwMode="auto">
          <a:xfrm>
            <a:off x="539552" y="1556792"/>
            <a:ext cx="3234919"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104</a:t>
            </a:fld>
            <a:endParaRPr lang="en-GB"/>
          </a:p>
        </p:txBody>
      </p:sp>
      <p:sp>
        <p:nvSpPr>
          <p:cNvPr id="4" name="TextBox 3"/>
          <p:cNvSpPr txBox="1"/>
          <p:nvPr/>
        </p:nvSpPr>
        <p:spPr>
          <a:xfrm>
            <a:off x="4860032" y="2132856"/>
            <a:ext cx="3923928"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Prince 'Eddy', as the Duke was known in the royal family circle, </a:t>
            </a:r>
            <a:r>
              <a:rPr lang="en-GB" sz="2800" b="1" dirty="0" smtClean="0">
                <a:solidFill>
                  <a:srgbClr val="FFC000"/>
                </a:solidFill>
                <a:effectLst>
                  <a:outerShdw blurRad="38100" dist="38100" dir="2700000" algn="tl">
                    <a:srgbClr val="000000">
                      <a:alpha val="43137"/>
                    </a:srgbClr>
                  </a:outerShdw>
                </a:effectLst>
              </a:rPr>
              <a:t>was officially supposed to have died of pneumonia, </a:t>
            </a:r>
            <a:r>
              <a:rPr lang="en-GB" sz="2800" b="1" dirty="0" smtClean="0">
                <a:solidFill>
                  <a:srgbClr val="00FF00"/>
                </a:solidFill>
                <a:effectLst>
                  <a:outerShdw blurRad="38100" dist="38100" dir="2700000" algn="tl">
                    <a:srgbClr val="000000">
                      <a:alpha val="43137"/>
                    </a:srgbClr>
                  </a:outerShdw>
                </a:effectLst>
              </a:rPr>
              <a:t>at </a:t>
            </a:r>
            <a:r>
              <a:rPr lang="en-GB" sz="2800" b="1" dirty="0" err="1" smtClean="0">
                <a:solidFill>
                  <a:srgbClr val="00FF00"/>
                </a:solidFill>
                <a:effectLst>
                  <a:outerShdw blurRad="38100" dist="38100" dir="2700000" algn="tl">
                    <a:srgbClr val="000000">
                      <a:alpha val="43137"/>
                    </a:srgbClr>
                  </a:outerShdw>
                </a:effectLst>
              </a:rPr>
              <a:t>Sandringham</a:t>
            </a:r>
            <a:r>
              <a:rPr lang="en-GB" sz="2800" b="1" dirty="0" smtClean="0">
                <a:solidFill>
                  <a:srgbClr val="00FF00"/>
                </a:solidFill>
                <a:effectLst>
                  <a:outerShdw blurRad="38100" dist="38100" dir="2700000" algn="tl">
                    <a:srgbClr val="000000">
                      <a:alpha val="43137"/>
                    </a:srgbClr>
                  </a:outerShdw>
                </a:effectLst>
              </a:rPr>
              <a:t>, in January 1892,</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t0.gstatic.com/images?q=tbn:ANd9GcSFber2ffk7KvIHy5LOHQwVUhHSJczWLxkFeIiU5JObWQkgFPSK"/>
          <p:cNvPicPr>
            <a:picLocks noChangeAspect="1" noChangeArrowheads="1"/>
          </p:cNvPicPr>
          <p:nvPr/>
        </p:nvPicPr>
        <p:blipFill>
          <a:blip r:embed="rId3" cstate="print"/>
          <a:srcRect/>
          <a:stretch>
            <a:fillRect/>
          </a:stretch>
        </p:blipFill>
        <p:spPr bwMode="auto">
          <a:xfrm>
            <a:off x="323528" y="2204864"/>
            <a:ext cx="4411664" cy="3456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105</a:t>
            </a:fld>
            <a:endParaRPr lang="en-GB"/>
          </a:p>
        </p:txBody>
      </p:sp>
      <p:sp>
        <p:nvSpPr>
          <p:cNvPr id="4" name="TextBox 3"/>
          <p:cNvSpPr txBox="1"/>
          <p:nvPr/>
        </p:nvSpPr>
        <p:spPr>
          <a:xfrm>
            <a:off x="4644008" y="1844824"/>
            <a:ext cx="428396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Rumours have persisted that his death had been faked,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due to his mental and physical instability which it was considered would have rendered him unfit to assume the responsibilities of kingship.</a:t>
            </a:r>
            <a:endParaRPr lang="en-GB" sz="2800" b="1" dirty="0">
              <a:solidFill>
                <a:srgbClr val="FFC000"/>
              </a:solidFill>
              <a:effectLst>
                <a:outerShdw blurRad="38100" dist="38100" dir="2700000" algn="tl">
                  <a:srgbClr val="000000">
                    <a:alpha val="43137"/>
                  </a:srgbClr>
                </a:outerShdw>
              </a:effectLst>
            </a:endParaRPr>
          </a:p>
        </p:txBody>
      </p:sp>
      <p:pic>
        <p:nvPicPr>
          <p:cNvPr id="4098" name="Picture 2" descr="http://www.pcdfebay.com/images/cdvprince-1290630658-35414.jpg"/>
          <p:cNvPicPr>
            <a:picLocks noChangeAspect="1" noChangeArrowheads="1"/>
          </p:cNvPicPr>
          <p:nvPr/>
        </p:nvPicPr>
        <p:blipFill>
          <a:blip r:embed="rId3" cstate="print"/>
          <a:srcRect l="5349" t="15092" r="7284" b="9309"/>
          <a:stretch>
            <a:fillRect/>
          </a:stretch>
        </p:blipFill>
        <p:spPr bwMode="auto">
          <a:xfrm>
            <a:off x="539552" y="1556792"/>
            <a:ext cx="3528392" cy="504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106</a:t>
            </a:fld>
            <a:endParaRPr lang="en-GB"/>
          </a:p>
        </p:txBody>
      </p:sp>
      <p:sp>
        <p:nvSpPr>
          <p:cNvPr id="4" name="TextBox 3"/>
          <p:cNvSpPr txBox="1"/>
          <p:nvPr/>
        </p:nvSpPr>
        <p:spPr>
          <a:xfrm>
            <a:off x="4572000" y="1916832"/>
            <a:ext cx="439248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Prince's elder son, Albert Victor Edward, </a:t>
            </a:r>
            <a:r>
              <a:rPr lang="en-GB" sz="2800" b="1" dirty="0" smtClean="0">
                <a:solidFill>
                  <a:srgbClr val="FFC000"/>
                </a:solidFill>
                <a:effectLst>
                  <a:outerShdw blurRad="38100" dist="38100" dir="2700000" algn="tl">
                    <a:srgbClr val="000000">
                      <a:alpha val="43137"/>
                    </a:srgbClr>
                  </a:outerShdw>
                </a:effectLst>
              </a:rPr>
              <a:t>who had been packed abroad at the time of the Cleveland Street scandal,</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was back in England in 1890, </a:t>
            </a:r>
            <a:r>
              <a:rPr lang="en-GB" sz="2800" b="1" dirty="0" smtClean="0">
                <a:solidFill>
                  <a:srgbClr val="00FF00"/>
                </a:solidFill>
                <a:effectLst>
                  <a:outerShdw blurRad="38100" dist="38100" dir="2700000" algn="tl">
                    <a:srgbClr val="000000">
                      <a:alpha val="43137"/>
                    </a:srgbClr>
                  </a:outerShdw>
                </a:effectLst>
              </a:rPr>
              <a:t>the year in which he was created Duke of Clarence.</a:t>
            </a:r>
            <a:endParaRPr lang="en-GB" sz="2800" b="1" dirty="0">
              <a:solidFill>
                <a:srgbClr val="00FF00"/>
              </a:solidFill>
              <a:effectLst>
                <a:outerShdw blurRad="38100" dist="38100" dir="2700000" algn="tl">
                  <a:srgbClr val="000000">
                    <a:alpha val="43137"/>
                  </a:srgbClr>
                </a:outerShdw>
              </a:effectLst>
            </a:endParaRPr>
          </a:p>
        </p:txBody>
      </p:sp>
      <p:sp>
        <p:nvSpPr>
          <p:cNvPr id="918530" name="AutoShape 2" descr="data:image/jpg;base64,/9j/4AAQSkZJRgABAQAAAQABAAD/2wCEAAkGBhISERQUExQWFRQVFxcWFRQWGBcZFxUYFh4bFRgcGBgYHCYeFxwlGRYXIC8gIygpLCwsFx4xNTAqNSYrLCkBCQoKDgwOGg8PGSolHCQuLCwpKSosKSwpLCksLCwpKSwpLCksLykpKSksLCkpKSksKSksKSwpKSwsLCwpLCwpKf/AABEIAOEA4QMBIgACEQEDEQH/xAAbAAEAAgMBAQAAAAAAAAAAAAAABQYCAwQHAf/EAFEQAAIBAwIDBAMKCQgJAwUAAAECAwAEERIhBQYxEyJBUTJhcQcUI0JygZGhsdEWJDM0UlNzkrIVQ1RidJOiwRclNWOCw9Lh8ESj0wiDhLPx/8QAGQEBAAMBAQAAAAAAAAAAAAAAAAIDBAEF/8QAMBEAAgECBQIFAgUFAAAAAAAAAAECAxEEEiExMhNBM1FSkaEicUJhYuHwFBWBscH/2gAMAwEAAhEDEQA/APcaUpQClKUB5v7qSg3vCwRkarg49YEJH1ip+03WoH3UPz7hfyrn7Iqn7Re7XmY3kjRS2F9diGJ5CpYIpYqoyx0jOAPE1VW90qHP5tc/3dWriMbtE4Q4cqQpzjB8N/CqXOtyjFWulUg7q11gjxGQWyNj9dYlJLRwbL1DN+JL7ndD7oMJH5G4GTjJiPr3+bH2eqsB7pEH6i5/uj99c0bT4P42pY7A++hgeJ6N12+g108N4fdSOAbltI3Yxzl2A9QDbZ8zUs0e9Nnen3VRH3/STb/qLn+6/wC9bYvdCt2YDsbnLEAExbb7dc1p41wLiDqDbzSRujNs0+UkTqhUAZBz11dc9dq+2XDeKvHFHM4jMcquZllyzxrgFGVV7xODuSM53FaenRcb6e5lzVL2/wCElxLmlITLqhmKxOqM4CacuVC4ywJBLqM4/wA6+Tc1xokrvDMghVWfKJ6L9CpD4b14Na/dDOLF/XJbj/3k/wDPprDnpG/kubSQPghqyM5G2w8s5G9UxhFpabluZ6ndc8xxItuxjk/GSFjAVSckZAbvbZG/j0+nCTmGISyRCKZnixrCxggAjUCDq3BG+1Vu6gnB4UZJQ6GZNCiMKVwhO7A77H1V0WthcPxC/VJtD6Ye8EGN49h5jA2yKs6UUr/zcjnZYI+MQPbNcaHEahidSEPhTj0c561F/h5Y/wC8/umqeuZHe3f3s6GTSwRj3k1jY5PjuCM+fnVO4hecZJSOOHSQoWSTTFhn3DMDkgL0IOAeufKlOnGTaf8AuxGpNx2JVefLDO7P88Un3Vt/0gcPH84391L/ANNY2FlfAKkkrGQqzO+iLslPxFUgZbyb2ZGPHha64h5e3aOq6nSi7ZW/sW04zmr5kvud/wDpD4f+t/8Abl/6a32nO9jM6xLLlnIVRokGSeg3XFQ/vviH6I/cjro4ZcXxlTWvc1DUdCbDx3HSoZ6faLLOlPfNEtJVCK6+BwqHcgAEhQTjwGcf51yFfrFd3BR3n9i/51bhvERVU4kvSlK9kyClKUApSlAKUpQClKUB5z7pv5/wv5Vz9kVT9qNqgfdM/P8AhXyrn7IRVhtRtXmYzkjRS2NoWoPjHL1j8JPPDGcAvJIw3wo6n5gPoqdqD52sXmsLlIwS5TKgdW0srkD2hSPnrHBtS3LJJNalbFlaCNZDw09g7DBDZYasBWaIkaeuDhjj5jiZ5YjtkubiKC17FotCyOGBDau+gAznpk+r7d3DuYYTZRyhgRhUC5AJfZdPys748Pmri4Bdot/xIuyqM25OpgMYjOc7+FaW5SUk7+5WklYmOP8AH/evZZjL9tJ2a6WUYcgkZz4HB39VLbjcjSFGtZUITWDlCG8AoOR3vUceHmKrPOd9HOLCaOc9k9ymkAqvg5LZO4YZA9W9WLhV3BHK8Iue2lkJlAZgzBcKmMrtjI26dah00optakr6mu3vLbiNr2jRkxAltMwAwUHVgrHGN/WN+lRUXFAbe3ivIS/vvPZxIF0LoBcKzSSBvR89tsbVzRBorq6sVyFuHWaMg4KxS5MpBP8AWDr7ZM9Ky55tT774cBKUXXIqgBRoIT0gT6sDB8vXU1FKVuz1It6XJeGzt5X7JrSVTbjVGXK6Rq6CN1lIz3fPbFfeCWlndobhIGXtCcl9mfG2TpY5+eu7g88aMbf3x20oJdskF8SMxGcbbdMeQGwqH5GvUh4YjyMFUMwyfMtgD1kkj6ai72djvcnIrOCzhdo0CIis5VMAd0ZOATjOM1jwDj8d3F2kYYLkjDgA5GxyAxx0+yovnGVpOwhic9pKxcRhgFkjjGttexOk4AHtPXpULy0JoeIMkmYEuAZ0gypXc4cfK7oOx2z49a6qacW3uM1nZbFrk5kiW6FqQwlKhgTp0lTtkHVk+zHh9NU4vw3h2J7iWG4GmYpJhvjs25A1dNR+ggjaurmjhjS3E0kW81tFDLHjxILFkPykz9VQ/F7/ALfhd1KOj3MbfTo+6pwjls4sjLXc77blThzS9iyTxyEFlV3/ACijqUYZVvmNWrgfLUNoHEQbvkE6m1ejnGPLqag+Yx2l7w6OM9+MtLJj4qFVAz7cHAPXFXIioVZSa1ZKEYrZGs12cH9J/YP865HFdXBh3m9i/wCdRwytVRKpxJalKV7JkFKUoBSlKAUpSgFKUoDzj3T/AM+4X8qf/kVYoOlQXujrm+4Z7bg/R2Bqft12rzMXyRopbG0UpX2sLLjiHBoBJ2nZJrJzqx4+flmsJeX7ZiWaJSWOSTncnz3qQpXcz8zlkU7QstxPbRCGMQYCq2pmZmVHLY1ZCd7GBj0W3onCrpFWQRW0bKkhk/LMAyHK4zJ0Kj17jyO2jmKThU8habX2i93tkjmAyMjaRVwcHxB8Oprp5du3FhcdoztGnbLC8gPaNEAVj1DGc5yPPGK1u9rlWlzTy929372u2ht/hQSzgSLImnOkate4yPL5t9uWXjcstiL+WOBlQnMRVg2NejCSavSO3h18KmORmX+TIVLFSkZD41B0IyfDcHHl6sVUOFQxxcPhuSpZreUdtE2do3ZlzoboRqUgjyI2yakrNv8AJnGWPi0ixSWghhiAu9SnWrErsrYIDgMMMAQfLx8N/DeV1aR0ktbLswAEaOIEa+hDKScY8R/WG/Wo7nAQSXFhKRqQs/aZD4VAFxkfF3J8Aal+FcTstT20QcRkFy2HCHWe+qnAPr+euaqJ3uQ/DJ5riL3ykFmJUYxpqV1bKHACvryCfAevFdvMwmQS3DwWzCGJXDlX1k9GAbUCuDkjxwR7aguVZbSC27SVG7eOVpI1VJNbYOVA2xv03q1c2XqS8Lndc4ePCjG+WI2wPGuy0kcWxlwK2lM/bPDbqJEDdrGGWRmPg+WORjff1eVSbctWpQoYIyhbWU0Lp1dM6cYBrPgUytbxEHI0D/z21IVRJu5YkrHDacHhhJMcaJnrpAFdJNfSawao38yYJzXVwf0n9i/51zFdq6eD+k/sX7TV2H8RFdTiS1KUr1jKKUpQClKUApSlAKUpQFC90Bc3/DvZdH/9FTVv0qK56X8e4f8AIuv+RUrbjavMxXM0UtjdSlKxsuFVXmvjxhuLeN5Tb28iuWmG3fBUKmr4gwWPh4eRBtVQPHuLoGMbWktwAAWKqmlSegGthk48V8+vXFlJa7EZbETf8Se0tppxLHcKzRx2z6UOGkIHwhQDVpyT1yRjpuTJw8Mu17Fo7osCR2quqaSpBJKDHcOcbDbBNVT8Ejde+Pe8LWsTKjKkhADTxsWB0qToGML5+PttUPFrlkRBbyRyKR2hIBQKp3CHJ1kjYCr5LyK0RnOnNEsZPvWQfi/euuh0rqVQu6nvDc7eAPjip6XiKT2kjxSBgEY6hpbS6DO+xGQw6VXrTl83jTyXCTQM7tqQAgSQ40Kh8GwAp9ueoO+PLbTxcPlhe3l7YI6J8G3wgIKplsYBAYbHfA8aOMbK24TdzHhnMVw1pIrSFLmGRFfATBVmHRdOACjDHXBI+eTt7q6lvbuBLgp2PZaMxxsMugY6hjJGryIPt61G8X4FNJ72niR1YqkVzGQQ2E7yNp+NggjPk30dFrPNDfX0gt5ZO1MYiwvdYoNPeboq5xv5V12auji/M22/Ogls9WyXLFokQDOZVIXUqnJ0AkE56DPqro5N5gMyNHOw98o7q8eEU9w4OEXw3G/21XuHctygw28sUmhWkleZVOBNIO5pb9Fck53GTvsDUhw7hMlnxBzpllhkRWeYrqPa76m2JbfAJ6+IxXZRjZoXdyW5Y4lLJcXiSPqWGYxoNKjA9LJKgZO/1VZao3CbqW3lvn97XDGWVniAjOG2wMk+iMj6Kt3CrxpYld4zG5HeQ5yp8txVM1rcsg+xvxXys8ViaqJnw108H9J/YPtNc2K6ODnvv7F+01fhvERXU4ktSlK9YyilKUApSlAKUpQClKUBSedh+PWPyLr7bepO36VHc6/ntl+zuvtt6kbbpXmYrmaKWxupSlY2XAVB8a4pcRSKIo9alSSdLNvnGMr023qcrJTRq60Op2epVF5lu/G3z/wSU/Ce5/ox/dl+6rbXwnG5OB4k9BVfTl6mWZ4+lFT/AAouf6Mf3Zfurugnu7iLKhLdtRGXRmOkKdwGx1cr8wNSr8UjHRtW+O7uMjzPQe0nFI+IBs6VZiOoBj/zerqdKonff2KqlSDVkrFG5dfi8t1OkrGJA2WZk1ICMgLCG2KnIOR4Dzqb4hx2eCTQY1dtCMSofByMHYf1g3zYqcHETnHZSf4MefUtjx86zN+B6QZds76enQ4AYk9RV9ZTnsrfYqpSjDfUrZ5wnH/p/qk+6sPw0lP8yP8AFVshu0bZWBPlnf6K21jdOa/EzQqsPT8lO/DaX9Sv0tVk4PfGaFJGXSWztv4MVHXzAz89dlKlGLW7ucnKL2Vj4axYVlWLVMiYmt3BG77/ACV+01ofpW3gQw7D+qv2tWjD+IiqpsTVKUr1TMKUpQClKUApSlAKUpQFN5yH47Z/srr7beu+DpXDzl+eWf7K5/itq7oK8zFczRS2N1K+UrKXCvk06opZiFVRlmJAAA6kk7CtF/fpDGXc4AwAAMlmOyqo6sxOwA6kiqlxy/KkPckGQYeO1HeVCThduksmeshBVSMKCd6up0nNkJTylkPGNYJTuIFLGRx8XGdQU7IpHRnxnqFYVwcQuockmbUyhsDqEbDENlhnIwR3AuxJ8M1VWurueRuziklXO+FJVHG+2xGoHTqJOTj2isrflm8V2Zo3YAkHBB1HwYKpOFwT8/qJrdClGJmcmyVn4wEk7kih87AZLNoBGliQSSAdtXh06VOScxN2a4yxLbkNJ0jKoQdsAkk5GfA15txXtIpR2oMapoGQQCCM46HfGfs8hUzwXibkS9tgqo1FgTklmIG3n3f+/TNliJdrvjSsjYDalOcaptyTpGMLuM+v2edR9xzVKqhRg5XfUsj4bYZyQPPyxVVv+IlANwMNsCd2CnUeu3Qjod9O/wAWom74wjBB3SRlmwQcasA7EjO/txvRRBdeH8cRkYGIsx2cxppJcAHvKx059I5I8Oo2qVsuJOQSh7T0mIOcgdR3cFun6Jbr6NeNy8VcZCdMgkgDyXpuTt1znqK+QcwSrghjkDrtnujwIHzb+BxXJU1Lc6m0e6WfFVkwCNDkatBxuPNCNnG/UdPHG1dma8k4DzmZPgptstlJMkaSc7kjvA+AYHI26jIN94Vxtg3ZTelnSkmAA56qr42DldwR3X3IwcqMVWg46ouhO+jJ7NYE0zSspeYO2K38EPff5K/a1c8o2Nb+BDvN8lftNacPzRVU2JqlKV6hmFKUoBSlKAUpSgFKUoCn84/nln+zuf4rau2DpXHzePxy0/Z3P8VvXVbnavLxXM0Utjor4zYGTsBuSelBXBfxdtIkB/JnDzetAcKh9Tv1/qo9Z4xzNItk7K5HXk7aGuyNlBFsjYGxBzJk+jI49HPRD4FziF4XwsX1z78kLNDEdIUHBkcMNCgbEKuPlHpvmrZzNMNLR6C/dLALqPeBHUAdN8dfDHjUdynbsbeBY3eLW88rMNB1aW0AMGGxwR0AwV3FenG0VoY3qyS/BgzMDMw7JcaYFBCAeAK+ifbgnYYI3rpm5PtMHECeByBvkYwR6+6Bn1VJPbttiR+mCRp6+fSsFjbprf2sN/qFduCpc0cva4ezYMyH4ztqMB3YEv1ZM4BHgNweurzu0mZCELAsvaLoY53wVBwBknqMeqvaeJWXcJaQ4XLtnphRk7DGenQn6a8PglVryQDCo8jsuMDZ2Bxk9Fw3lkerpU4u4JK+hZkct/NklSMkkLjB3IHsHn9db4dIrSsGQEBZO6NtTKjHqD+ljxxXoE1pbmCQflN8aldiyjbu4Un4xzjw3A8KpK2IS6ypOnSw1KGwMqV2yB0+vFTRwsnCLKCR4omj0ljKZMIpWILnBzno2kfVWS8t2zqGVSFaOKQZSMnRIyqWAJ+LrU436jzqS95dpAroHWS9m0rsQRHls6tPhgb+pjUpxixEcsICjS0TQ48VKCJ4t/DPZkH2dajcFL4rwpEhJABdJHRhpUdn2bABlIxkFWDYb9IeZqd5dQTp2EmzDPZ944APfVPEshwCCN0ZQRjG8JzPcskevGhWjjUZ3OuHEMgOfHuDf2e2tPBOLgHWxIZCpUqN0GNsHxG+N8+Bpugem8B4g7qUk/KJ1Jxlh0yQNg4IKsBtkZGzCpU1SbPmIuq3A0g7I6ZGWOMKcnGkMNvH4h+KTVxt7hZEV0OVYZU+YPq8PZ4V5tanldzVTldWNjdK28EPff5K/a1c7GtvBG+FkH9Rftau4fxEcqbE5SlK9UzClKUApSlAKUpQClKUBUOcPzu0/Z3P8VvXVD0rm5vP43afs7j+K3rrhG1eZiuZopbGxRVY4HxZnv4SGwtwtxNjOCY0Cx24I8O5qfHm58jiY4/cGO3k0+kwEafLlYRL/icVEQ8RB4zDEmCFilXOBsFUYwcbdMbdfZimHjo2cqPsaedL5Yrr09OtEV11MCQSe8MA4xtv02NVfivPSwCzhsydUeUftVIDpIV6hv0hvkYIxUjz/Z6r2ZvRVYkMrM3d0Y7ox1OpgVwNyV9dV7ky+gl4juFGe7ExBBk7yhQ6AkZOxOMHY7jNbktCnueoc981Gxt45U0mTUoETNjUGBB2B3APjvit/JHNJvYI3fSJMP2irnSCCunGfAqc9T161Tfdj4xEba3gABZmSVMahpQAj6849XzVYeRRpgiYv07QFCCWXZRoGOunsmAPkFAziuW+kHdxvmtFlktdJDmOQBjo0k6NWPSz0YdRivE+IWTLdHBAYsoxgHSWCkDHTGSPq3q+c1lmvWulRykcTqNiFLbxDcDGcFm3xsvqFVfiYMlzIBoyOywDnByiE4G4Od/LpUoqxxkvFa6UDszdmTvu/e0kAkouBk+vqM+dRvB7IvK5DFsK5QDUScdMZJGMspwR4Vs4jOwiGEDBjlgMd1twevifHHz1KcCiaOTtwgA0OHyurBwGGSxzj0hn110E7d8x3Cq+udS0K6z+LpqBwGC+nsx36AYx9OnjF5eRNFqkiOptKN2Wwk0NKB6eOoC6vHV81Yx8NKzpG4ZpLiUZzpwBHH3tQ88g+e59lWLnzh+uGMIurS5CqpC4bQcZ9oBj/wDueqogoXHJ3liYSsHaMSZGgKQS8YJOlt8hi2eu1Q1ii9ACQdJAAY6jpKnVgEgkAkHoNvm6+MTt73aRlKu0TxNsAWKTRrqJ9mPmP0QFhM+mQxh+0CMwYY+DRfTbO2O7kAg1JIE5bSdnexRK3dkZVO7fHGB16EHocDzr0bly8ZtatsdpQMeD/lMerthIceAkWvK+Dxye+bXUO8HRy2Qdfe1A7dTjIOd/E9auvLfGHeSyYrpR4ymd98oy4Pn37cfO5qmvG8ScHaRecVnwRvh5B/u0/iesWNfOCN+MyD/dJ/E9ZMN4iLqmxYaUpXqGYUpSgFKUoBSlKAUpSgKlzd+d2n7O4/it66rc7Vy82/nlp+zuf4reuyLpXmYnmaKexxcbi1LEvncW58vQkEp6f1YzVW4HdQJexzagE03DKxZmPZBcliSTnYZ88ZPqq0cYf8h13uIV26jWTHn/AB148YZBclEYsvve4xqXqAhBXAxvhVXI6fNV2HX0ldTkT/usXy9s0QyXZhK2cbBUEKjc9Dodh56gfGqRwaH4aNRg68ZyTnx6EdNh9NWnma/jM5E6sQY3IkziQvBqjIYY0nUUG4AA1eODmrxcUUSIYEbWD3Q5BA8vQUEdeua1LYrLl7pHCTphdlGmPSgw2pu+pkkVlJyCrgEY2+G8MVOcgQTiOS3fuu0TGN8kFWCxldvEhpM5yMDHnVM41zxdSPGlxHCdKqSnZ+lnfvau8PRGwwNvKrPyRzJNLcS6lGmOCSSLYKFfu9Su5VlAyGJ9BTsaPYHZzOuLZ8do3dBOdKjumRDlDuq5fPmSgz1yYri/DUL6o8s4SPWyEAvpVU8Gxnu56DqB41C8Z49LKJPhCVFxr0liGw+Btt3Rvjr4H5/vG+YHt3ETIpcGKR2ySWwEZVztldiegPfYeNEgWvh/BppBvEAhC6mZvirnwVScdCP+LbcVK3SwWccjTYCLkKF1s5LAAHfHxcnBPQEjGDUFwDjDuIZgO5K1w0ivKyqXwwYFhGSoCgEHfqNxk1jccYZ7Ehow/ckLN2jMWDNo9Hs9iA/6XTO+9cBaLXmuyZjcqGbbGsmNQpIywwzA5xnP+e9Qa87yXUzWjQCBpC7o49MSIC0bAkhW3jHXAIzvVR4PCDBGjIRG0hy3aY1BQTpxg+XXY7H9Hbrkuo4b2M94lWCN31JjBBBCYAXI3XJJB36bY7YFh53s1njULoicRsCHdCNBkjdmxGTsqxsxPgF9Vef3d7DGHSGM41BWdzl5FOScbBI8kDIwSOmdqsV4kazNE7H4WRu2k2CC3XE0gRvFnVVXHhpYb5BNaEgkDTMoAaVmK6SFCtkjp0Xdht0IHnmiBKcKu4kWGUqFeOYMyqWyyFgnd3IAXbOcnGTnarrfcRtTc2MFs2ewdVcaSpX4SNBq1AZyXPTPj4V53NhQCchXUjOcFgQBnOknGfAbY+mpnlBg90Hx3tdtC2ndcrMhDBs+KQnbfpnO+0ZrQ6tz2DNaeBt+PTD/AHEX8cv3Vtrm4Af9YXH9nh+t5qwYbmjRV4lrpSleoZhSlKAUpSgFKUoBSlKAqfNv53afs7j+K3rrQbVy81D8btf2dx/Fb11xjavMxXM0U9jk4tDqiJxloykqj1wsso+tBVRj4To4jFENo1huETcHCshA8iTpI+nwq+Y+f1edRvDeFq8iSZJktxJA5Y5Z1ZRobbxKlCemTqruHla6OVY9yl8/cPU2rSnAZZJBgHY9oY9QO3UqxO/iPWaqHucW3+sLfJXdgMHfOCcjb1Dr7KvvulWh7FVGCO0U6TgZKq2TgnJ7zoMgbaap/IiaL2BjuTKo9HJGsSk4HXI22xtW5bFB990yz03rEHZ44sdRkqWyenmPrqzcvWpitYX2INve5Kg5YBo409Xj5/G+iP55tTc31synu6UTdWUkmR12DL1A+yrvw/g7LHbRHBURTKWA1DvPGR4AHZc46bHwFHsCjcD4LH2LRtoJWZA22+AkLnwLHcfWa1+6Py3JLKZgIwkSQqxXVrfUcMxBAGxPzDGTXodjy+EkZmJz22rPTLHQM+Pl9Zrzv3VOeDNJ71hb4OI4kcdZHGxGR8QHw8SPVRO7Bh7likmdGfZF1JGzDSTIGRnVDuxxp6EbN452meORNHwyKNVLsw1F4x3UC51ksPPWNiPIeGa8x4PevHIGQgHcd4AgD5xt7Rv0xXp3CS15FmSeRTBGwaIFRG+AdDkYIbcHI8cDpvnrBWuAWkrM0eANS6lDDIABz3vIgatvpz0POX1FlCt2pk7zgkDJbfGB03IzkdaneB8SLzRh1UNqACImnpqB1+rb4xAPrrimJhmeJyGZH0qsaFzlXUbAbY09AfAfQBYePcuCa01qu4ibOAw+Ejy2cnY7jHr39VUvjPC5BbW+hySEy4EmdetjpYKTnIB0+GwXyNX7mT3RI4ESFIlkZkGoM2koTlsEY+fIbxqh8R53SQKgt0ARSoKs2rfOO9sTjUQM+B9ZriuDbyNwpblyJcBFXVqbUdeBkDxyNvD2Z6g3VbaIXdnFFp0LJPLhcdEjwCRgfHlB9vsrzzg/NPYyDEGs4GF1N7c7bk+Psr0rlBWmnnuWXTp+AjUjGkg9pPj1dodPj6BHhVVZ2i2TgrsteK4+XT/rG4/s8H8c1dzVwcuf7Ruf7Pb/AMc1Y8NzL6vEt1KUr1TKKUpQClKUApSlAKUpQFW5qX8atT/u7j6zB91dMPSufmkfjNt+zn/igroi6V5eK5minsZ1Gyn3vcC4HoSBYp99hj8lIfYSUJ/RfPxakqwliVlKsAysCGBGQQdiCPZVEZZXcskroq/ujnvQgsABhTqyM6nTV7e75A/NVa5a4SUuLVWAV0bWUZjnoVyI9mb43QeZIq0XXA0kkg98ana1YGDPoyo5ChpDj0lOA3T4rfG2rXMM5k4n2yM0rBTEFgRpNCshVd9OGIdmJwehx416sGmtDI1qS0NgJeJWumSM9l2vaQqVOnUzlCyoW3O2T4YUdax4DK44zcNNJH2pCqkCOzKAVXWVzsMADbOclvKpvlblowxpvJrKgGJlRVQeJZYzgE5I3JbG2Otab7jsNg7RouNOC5CRRRjtAezywUZGQMnOSTtk4FLnD5znzwkNpOYnzKW7IADeNtsk5G2FBwd98Y9XgxarfzPzek6PGVjYE69US6MP1Y62XU467FR4eVVB1wd9qsirIHXw6bDYPQ7HrtuCCMdDkCrzwniGkOjMAsqGIv0KAoxKnfvFSQSc5wMDNUO0VmYBQM7DJPQkqoP0kV6Xb8BjhisJ437YyMoJkOEWTTpVQg8skb59H10bBWOLXPvNkW3dW7oJkRzvjbT3cYH14A8yKgjxmbUzK5QvnUUwmem3dxtsNqufuucKihngMaBO0iLNpzjIYjYHoMeFUFE//vz0WoMnuZGOSzEnJznJ6b+PlWnVj/z5626cEdNwfs/7ms7aweWZYo1zI2kKPM6QfZjqc10ElyrZlpu1IJWLGAMEvK20EYB9LL6ScdADnavdeBcLFtbxQg5KLhm37zHd2365Yk771T+ROWo8q6nVFbkhG+LNcHIlkXbJVBiNT/VJq/AV52JqZnlRopR7mLvXBy3/ALSuv7Pbfxz13Md64OWh/rG7/s9t/HPUcLzJVdi4UpSvUMopSlAKUpQClKUApSlAVrmgfjFv8mb7Ya3RdK18zD4e3+TL9sVbI+gry8TzL6exlSsS1QfF+c7a3mSGR8Mxw3lEMZBfyBPlnz6VnUXJ2SLm0tySv+GiXSQzJJGdUci9VJGDkdHUjYqdiKy4bx8hCskbLOucx5ADgdWiY41pjBx1XODit0cwZQykEEAgjoQdwc+NQXHLeJUkunSV5I8qERtOsEroZDvhlwMMMEHIPWtFCTTsyqou5X+ZvdJuRlI2jg7rMdILyYGQCCwCgHzxnyB2z5xf8QuH2nlL9qVclmLHuErk+eDrX5iB4VceN8tTXSCWVdBdS0U4V9UgAygnjjQorlQNwV8PEYqtDkmXc9tEQjBMHtgcnGBgxf1h9Ptx6KsZyvmJgWB2K4B9p8PtrBSQT/566tVzyDOjhVkifChy8ZlZdQfRpGI8ls/F9RrG75DmWMzdpEY9yCO2yQF7TIHZ9Cvj6xUrgiv5Sbsgp7PByAqxorDdTlmCgtuOhJ6Z8BXp3LXCHPDLdrZe1ld2mlbWFKsqsiruD0D46evxqq8G9z9iU7Uq6O5jGguCpUaiWLKoVcEeOd+nXNkuuDxWf5KZwVMwAAdRmHBcZVSc43Bwc59dReoOH3aj8PbKfSEJ1DOcZYjr47g71UTytL2RkBUhSVONecqcEYK+dT13yjd3sryNPACkjW+HeQFWjySozHk4Go/TXevEbuMmGWWOOOFiJjEkhAK4HTs8LqJG46k5OaI6VXhHKFxcIsyaAhOnvdNsgk7Y2wT9fhVj5d5LWVykZ1xh8XF4AArKmPgrbIyCSuGkB8/ZXTJCPe+kBUsoyFaJDJ2twWOvS8joNI7wOkDfPgel44VZRK0b28RjQxaZO6VRsaWTQrb7HVuBjvNnJIFU1puKOxV2SlpaJEixxqFRAFVR0UDyrZXFxjjcNrH2kzhR4D4zHyUdSa3210sih42V1O4ZSCDXmNO1zXdXsffE1xctN/rK7/s9t/HPXeR1qP5X/wBo3f7C2/inq/CcyursXGlKV6pmFKUoBSlKAUpSgFKUoCle6Fxr3vJbHspJdQm2jGSMGLr9NQae6LjrZXX7v/arhzMfhoPky/8ALpG+1efXlBT1jf8AyWwjJrRlLuefldGX3rdrqBGpUIYZ8QfOoKbiMLFWaO/LKcqWQsV9hJ2+avUtR86ofMPNF1E3EOyclIfe+ltcY7EuRqGkrl8589qpi6c3x+WWPPHv8GvhPOcMLMWS+fIxh4ywGPLLV33XPtnLG0ctvcsjbFTCcefgwxuAR7K7uZeNyiELaSap9RGAQSRCpllBGOpQAbeLrUHNz3cAynUY1lNs8BfB7GCZmRpGHnlQd8galqyEYdo/JFyl3fwd1v7oFnGgRY7zAGneNycdDkmTNcz838NbOYLrfr3ZASOm/wALv5b+ulxzFem5e2t5Vl7OQaHcLiYdk0rQllAAYFB3lxjXv4VlLxy7NvFcdq0ZkuhB2TJHlFaZoiGJG7Kq49uSc+Fn0rt8kLS8/gfhfw4/zV186y//AC19XnHhw6JdD14l8sfrPID6BW+84/LHJcxzXAiFrEsgcRIXnBBYvobYhdgVTG+enSsOIc2SgXkilFFp2WiEqMzawrEn4wB14XSeo8c1y68n7/sLS8/g1HnHh48b0f8AFKB9HaVol5m4W259+Z33zJ8YYbrJ4gAY8cVlf85XQ98dmnpqZLRtKFQkJIuC5xvpKt167YqSl45M93oikQQmCCbViLuiQnJYsQWXABIUgjJ9VSul2fucs/P4IuPmbho6G9XBzs8o36Z/KdcVtXmzhuTk3TZznUZTnPXOX9VZPzTOZnjR0Zjdm3jQwjT2ZUNrEgwCyAk6cnOnpvUvyzxK4ndllCL73JimwFPaTZzlMeigTBx1Jb1b8cklez9woyff4Ij8MeF4IKzEMCGDK7ZB8Dqeu8e6ZYjYdpgbAdnt6h1rksOZLh2t1IAEl1PC0miPSyRFwoUZyrdzckeJrt4dxG6eSaGTs1a21mSUImJA4Jg0Jk6TgEtnyxvnIi8j3T9/2JJSXf4KnxHi9rOpWW5lkXJIDwk49nf2rr4PzTbwMn4zL2a5+DEJVTkEdAcdSD81brrnWeOCNj2TyS2yXAIQDQSyqyMucYIfIO3TfNXLg7OyntdOvJOnTGGVckAMEZlOSpIIxkY22NVyhTirtP3J56j0uvYhT7pVifjP/dn766eQOLx3N/eSRElext13GDkNMenzirAY18h9AqJ5TA/lS+x+otenypqtw7puX0r5ITU0vqZd6UpW8qFKUoBSlKAUpSgFKUoCpc7GbtbbsQpOmbOry+C/rCodbniI+JH9A/8AkrH3W+MvA9pocoWE+SNs6exP+dUdedbj+knHrK/5isdbBSrSzKVi+nXUFaxeRfcR/Vx/QP8ArrFp745zBEc9copz7e9vVL/De5/pAP7n3U/Di5/Xj/B91Uf2yp2mWf1UfSXRbu/H8xHnzCjPkfjV998XvX3vGTjGSq5x5Z1dPV6qpi873X68f4Pur4Ofbn+kL/g+6qquCqU9XL+exbSqxqdkXNZ7waQLWIBclcIvdzsdOG228q+yXt4dmtUIzqwUBw25zucZ3O/rqmfh7c/0hf8AB91Zjny6/Xr9Ef3Vn6M/Nmiy8olwmvbx8a7RHx+kgOPZknFa3uLksGNlGWXAUmMErjpg52qpnnm6/XL9Ef3Vl+HF3+tX6I/up0p+bGVeSLYOIXQXSLNdOCNPZ7YbdhjPQkZPnXPJLO3Xh8Z2xvCOg6D2VXPw3vP1y/ux/dWS88Xg/nV/dj+6nSn6mMi9KLGZ7g/+gT0tf5L436XyvXW2Hid2hYrZBS51MQhBY+ZwdzVZHPV5+sX91Pup+HN5+sX91PurvTn5s7kXpRYVubgaQLBAEbUuI8aWPxh5H11n/KVzlz7yXLjDnScuOmG89vOq1+HF7+mP3E+6n4cXni6/uJ91c6cvUzmT9KJ3Mmkr/J0WlsZHZ7HG4yPHBrba8RuIs9lZKmo5bSpGSNt8ddqr34c3n6a/uJ91Pw4vP01/cj+6u9Ob7jJ+lFnPMN7/AEX6mrP3O7x5OI37SLobsrYFd9sGXz9tVMc73n6Y/u4/+mpv3HOJPPd38khBcrACQAPRMijYbDYCtmEpyjK7ZmxOkbWR6vSlK9MwClKUApSlAKUpQClKUB47/wDUF1sf/wAj/k1483T56+Urh0+CvlKVMA9a+nqaUrj2Ar6tKVWSMzXylKgSNi19pSuMnE+Vt8qUqJM2JWVKVUSjuZismpSuljPsfhXpXuC/lr75MP8AFLSlX0u5nrHsdKUq4zClKUApSlA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18532" name="Picture 4" descr="http://g-ecx.images-amazon.com/images/G/01/ciu/ab/54/8bf6603809a075d45ec38110.L._SL500_AA300_.jpg"/>
          <p:cNvPicPr>
            <a:picLocks noChangeAspect="1" noChangeArrowheads="1"/>
          </p:cNvPicPr>
          <p:nvPr/>
        </p:nvPicPr>
        <p:blipFill>
          <a:blip r:embed="rId3" cstate="print"/>
          <a:srcRect l="17640" r="16841"/>
          <a:stretch>
            <a:fillRect/>
          </a:stretch>
        </p:blipFill>
        <p:spPr bwMode="auto">
          <a:xfrm>
            <a:off x="539552" y="1772816"/>
            <a:ext cx="3456384"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8532"/>
                                        </p:tgtEl>
                                        <p:attrNameLst>
                                          <p:attrName>style.visibility</p:attrName>
                                        </p:attrNameLst>
                                      </p:cBhvr>
                                      <p:to>
                                        <p:strVal val="visible"/>
                                      </p:to>
                                    </p:set>
                                    <p:animEffect transition="in" filter="circle(in)">
                                      <p:cBhvr>
                                        <p:cTn id="7" dur="2000"/>
                                        <p:tgtEl>
                                          <p:spTgt spid="91853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pmedia.ask.com/ts?u=/wikipedia/commons/thumb/0/00/CLEVELAND_Street_London_1930s.jpg/180px-CLEVELAND_Street_London_1930s.jpg"/>
          <p:cNvPicPr>
            <a:picLocks noChangeAspect="1" noChangeArrowheads="1"/>
          </p:cNvPicPr>
          <p:nvPr/>
        </p:nvPicPr>
        <p:blipFill>
          <a:blip r:embed="rId3" cstate="print"/>
          <a:srcRect l="4014" t="2884" r="4851" b="3534"/>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lstStyle/>
          <a:p>
            <a:r>
              <a:rPr lang="en-GB" b="1" dirty="0" smtClean="0">
                <a:solidFill>
                  <a:srgbClr val="FFC000"/>
                </a:solidFill>
              </a:rPr>
              <a:t>The Mystery Of Hitler</a:t>
            </a:r>
            <a:endParaRPr lang="en-GB" dirty="0">
              <a:solidFill>
                <a:srgbClr val="FFC000"/>
              </a:solidFill>
            </a:endParaRPr>
          </a:p>
        </p:txBody>
      </p:sp>
      <p:sp>
        <p:nvSpPr>
          <p:cNvPr id="3" name="Slide Number Placeholder 2"/>
          <p:cNvSpPr>
            <a:spLocks noGrp="1"/>
          </p:cNvSpPr>
          <p:nvPr>
            <p:ph type="sldNum" sz="quarter" idx="12"/>
          </p:nvPr>
        </p:nvSpPr>
        <p:spPr/>
        <p:txBody>
          <a:bodyPr/>
          <a:lstStyle/>
          <a:p>
            <a:fld id="{45AF73DF-73E2-4CEA-9245-4F3CFC8E8F97}" type="slidenum">
              <a:rPr lang="en-GB" smtClean="0"/>
              <a:pPr/>
              <a:t>107</a:t>
            </a:fld>
            <a:endParaRPr lang="en-GB"/>
          </a:p>
        </p:txBody>
      </p:sp>
      <p:sp>
        <p:nvSpPr>
          <p:cNvPr id="4" name="TextBox 3"/>
          <p:cNvSpPr txBox="1"/>
          <p:nvPr/>
        </p:nvSpPr>
        <p:spPr>
          <a:xfrm>
            <a:off x="0" y="1595021"/>
            <a:ext cx="9144000" cy="5262979"/>
          </a:xfrm>
          <a:prstGeom prst="rect">
            <a:avLst/>
          </a:prstGeom>
          <a:noFill/>
        </p:spPr>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The Cleveland Street scandal occurred in 1889, when a homosexual male brothel in Cleveland Street, </a:t>
            </a:r>
            <a:r>
              <a:rPr lang="en-GB" sz="2800" b="1" dirty="0" err="1" smtClean="0">
                <a:solidFill>
                  <a:srgbClr val="00FF00"/>
                </a:solidFill>
                <a:effectLst>
                  <a:outerShdw blurRad="38100" dist="38100" dir="2700000" algn="tl">
                    <a:srgbClr val="000000">
                      <a:alpha val="43137"/>
                    </a:srgbClr>
                  </a:outerShdw>
                </a:effectLst>
              </a:rPr>
              <a:t>Fitzrovia</a:t>
            </a:r>
            <a:r>
              <a:rPr lang="en-GB" sz="2800" b="1" dirty="0" smtClean="0">
                <a:solidFill>
                  <a:srgbClr val="00FF00"/>
                </a:solidFill>
                <a:effectLst>
                  <a:outerShdw blurRad="38100" dist="38100" dir="2700000" algn="tl">
                    <a:srgbClr val="000000">
                      <a:alpha val="43137"/>
                    </a:srgbClr>
                  </a:outerShdw>
                </a:effectLst>
              </a:rPr>
              <a:t>, London, was discovered by police. At the time, sexual acts between men were illegal in Britain, and the brothel's clients faced possible prosecution and certain social ostracism if discovered. It was rumoured that one of the brothel's clients was Prince Albert Victor, who was the eldest son of the Prince of Wales and second-in-line to the British throne. The government was accused of covering up the scandal to protect the names of any aristocratic patrons.</a:t>
            </a:r>
            <a:endParaRPr lang="en-GB" sz="28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108</a:t>
            </a:fld>
            <a:endParaRPr lang="en-GB"/>
          </a:p>
        </p:txBody>
      </p:sp>
      <p:sp>
        <p:nvSpPr>
          <p:cNvPr id="4" name="TextBox 3"/>
          <p:cNvSpPr txBox="1"/>
          <p:nvPr/>
        </p:nvSpPr>
        <p:spPr>
          <a:xfrm>
            <a:off x="4572000" y="1556792"/>
            <a:ext cx="457200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Lazy and utterly worthless, </a:t>
            </a:r>
            <a:r>
              <a:rPr lang="en-GB" sz="2800" b="1" dirty="0" smtClean="0">
                <a:solidFill>
                  <a:srgbClr val="FFC000"/>
                </a:solidFill>
                <a:effectLst>
                  <a:outerShdw blurRad="38100" dist="38100" dir="2700000" algn="tl">
                    <a:srgbClr val="000000">
                      <a:alpha val="43137"/>
                    </a:srgbClr>
                  </a:outerShdw>
                </a:effectLst>
              </a:rPr>
              <a:t>his high collar and prominent cuffs earned him the nickname of 'Collar and Cuffs' </a:t>
            </a:r>
            <a:r>
              <a:rPr lang="en-GB" sz="2800" b="1" dirty="0" smtClean="0">
                <a:solidFill>
                  <a:srgbClr val="FF33CC"/>
                </a:solidFill>
                <a:effectLst>
                  <a:outerShdw blurRad="38100" dist="38100" dir="2700000" algn="tl">
                    <a:srgbClr val="000000">
                      <a:alpha val="43137"/>
                    </a:srgbClr>
                  </a:outerShdw>
                </a:effectLst>
              </a:rPr>
              <a:t>....His father, entertaining the same hope that his parents had held regarding himself, </a:t>
            </a:r>
            <a:r>
              <a:rPr lang="en-GB" sz="2800" b="1" dirty="0" smtClean="0">
                <a:solidFill>
                  <a:srgbClr val="00FF00"/>
                </a:solidFill>
                <a:effectLst>
                  <a:outerShdw blurRad="38100" dist="38100" dir="2700000" algn="tl">
                    <a:srgbClr val="000000">
                      <a:alpha val="43137"/>
                    </a:srgbClr>
                  </a:outerShdw>
                </a:effectLst>
              </a:rPr>
              <a:t>looked on marriage as Clarence's one chance of redemption;</a:t>
            </a:r>
            <a:endParaRPr lang="en-GB" sz="2800" b="1" dirty="0">
              <a:solidFill>
                <a:srgbClr val="00FF00"/>
              </a:solidFill>
              <a:effectLst>
                <a:outerShdw blurRad="38100" dist="38100" dir="2700000" algn="tl">
                  <a:srgbClr val="000000">
                    <a:alpha val="43137"/>
                  </a:srgbClr>
                </a:outerShdw>
              </a:effectLst>
            </a:endParaRPr>
          </a:p>
        </p:txBody>
      </p:sp>
      <p:sp>
        <p:nvSpPr>
          <p:cNvPr id="916482" name="AutoShape 2" descr="data:image/jpg;base64,/9j/4AAQSkZJRgABAQAAAQABAAD/2wCEAAkGBhQSERQUEhQVFRQUFxQXGBQUFBcUFBUUFRUVFRkVFRQXGyYeFxkjGRQXHy8gJCcpLCwsFR4xNTAqNSYrLCkBCQoKDgwNFQwNDSkYFBgpKSkpKSkpKSkpKSkpKSkpKSkpKSkpKSkpKSkpKSkpKSkpKSkpKSkpKSkpKSkpKSkpKf/AABEIALQAkAMBIgACEQEDEQH/xAAcAAABBQEBAQAAAAAAAAAAAAACAQMEBQYABwj/xAA4EAABAwIEBAMGBQQCAwAAAAABAAIRAyEEEjFBBVFhcQYikRMygaGx8BRCUsHRI3KC4WLxBxVD/8QAFQEBAQAAAAAAAAAAAAAAAAAAAAH/xAAVEQEBAAAAAAAAAAAAAAAAAAAAAf/aAAwDAQACEQMRAD8ARzkMrnFJKAkkJJSgoFSgXSBEEBhOApsIs0b+qAguTbqoBgkD4omuB0IPYg/RASIIUoQE1OBNgosyB0I2pjMnGlA4QjaE3KJrvqgpXJAERSSg6FwXIgECgIgEjUQ1H3qgZxuLFNsm5PutFy4m1lX06FauQGAPuMzphjYdEAnVVNDjBrYoutlbLWZjENH5o6m/ovWfDfD6YpNJAJcAYFgOkblB53ieC1KLX1ModWLQM3vNEnzFuxcRKo6bqucFhLH6uItfSC063X0CcMzLBa2DeI7Ksfwag12ZtGnm55b+uyDztuOLazaVQAOqMzgjSdx23U8BTPGnDG1GOe1obWpNL6bhrLfNlI3Bgj4qFSqh4Dm6OAIts4SPlCAgEqRKCgIJxoTYKcBQFKIBDCNiCmISBKQkCBUbUEomlARCVv30SApQgwGAollN8z7RoBgixaSPNm7L2TwjiJoMe52oHbusVU8C1Tne2o2HFwIe0hzGF0+UiQ9uUnlot9hcDFINZs0AHsLGOcoLPEcdp0h5m1D/AGtt8063GNe3OJi+o0jms1WwFdwaxxdABBADQ0n8rs5MnsrKlhIY+jNnNc345bkH1QVHEuNMrNcGU6hZcGpLQ2NDE3KzvBKjjQpl0AxFv0iwJ6qxxlB7qDKdIuGUFpykAOOgLgReIjqmQzL5f029EBykCFKEBhG0psImoHQUoKaCcCCsSEJUiDkoSJQgIIwgCJiDU4Fgq0czi6zXtiYBc5pGYgXT/CMRYSskXvgtZUdTzwMzTpJgrQcJrXINnNJBHxQaim8ETb0VBxHizKNcCpnA8zswY4sDeZfGUA9SplbFOa2WtLiNpg35LOVsTiKxcX4d7xeGGrSpiOUOdJkcxugLDcRpuFR1My3MYJ35we8qszzfmT9VDpNrU3PBpMpU/wBOfMQ48iLROykNsAOg+iA0TU3KMIHQlCEFLKA2pcybLl0oIEpZSSkQElAQAo2oClG0polE0oJGHpFz2holxcIHMi6uMXhy3+qy86/yi8EUw/Fjc02F8cp8g+ZWv4hwFrg4ssTJyxLSenIoMlheIZxE3/dFjMD7QXqFt9vkq7jHBiPPSMO1WcdxfGOqCi0AucYBDS4AfrMbAXPZBY4/DgPDGukAyfh/tIUVbBCllbmL3Fsue4QXGfej8o5BCCgUIgEgKWUBJQUGZLmQHK6U3nXSgjBLKEpMyBSumE3UqgCSQBuToO5VVivELBZgLzz0b3nUoLnOomK4s2npDn/pG39x2VBX4pVfqYB/K20/yh92G7jXudv2QbDwR4wZhMUfxFqeJblNXam8OkZrTlMxO2q9nbVBAIIIIkEGQQdCCNl4D4dwVGvXpUcQCWVSaYcDDmPeIa9p2IdG263mDxVTg5FGuXV6TgfZijlkZTq6m9wNO06EgnltYLfxJhQxxIs18kcgdxHzUvw5wJtCm6q4D2j2nUe7TAJDe53VZX8a0qobnwuIytcHa0TptHtLjokx/wD5KwrqNYMdUZVFKqGtfRdOf2boAyyBeNbdUHn3jfiHssVRFMhzqVMio3aHEeQn9ViUWD4rTqgFhv8ApdZwPLl6IOLeD3YbC4erWdmr4kudUIcHgNyhzW5hZx3Lhb6rP08MWkyDAEmNm85GndQa2UudUOH4m9sSc7YtNjG11Po8UY605T1t80E/Mizphr7WRByB3MjaUy0o2lBHcVX8R4qKdh5nn8s/M9FMqVIBJ0Fz2WRFb2ji42Lrx00hAeKxD6xl5/xFmjsP5QspwiqNgAjbXsU06rMfH5IDq1IE6oMK9594AanMDE3mIM3SVRJACfGg6Wjr/v8AZBKo1DaDlNsp/S4Xa4djB+C23492Jd+IeZ9uBUb/AMWm3sx/Y4Ob8OqwzB98lp/BuK9oKuE/M1zq1DmSRmqUf8h5h1CCy/EgA9OdlT4yiDD6fvTq0253T+K4gXCq2lTp1S+nkLqjsrWkkEECLmJt1XYQ1SAw0xmMABhHmm0AbGTCBnBU6j8OwVM7me1qU6VMENAqGkBILrNGdwBGmq9J8L+FTQJqvFEVHsax9Om13s4DRJaH6EkQbQeixnH6lOlVw2Fc/KzCBprVAM0VnubUeQ3TYC+kr0Cl4swr6/sPxFI1TLsodYAXs/3dDMEiQLBBlPHHgdgY/EYdpkOc+o0RlDCCXZG8gb8+i86qN7XXuDuNjK+q32dSjT9p7So15IYKU+0BphpzEQRYwvn2ji/JeB5SYFgDcloGwBsOiCbQxxpO5t3HTmFoGvBEg2N55hZHEVPKObo76K54LiJY5pN2nTcA3HzQXLXow6VGaU6xyCJjXD2b5sMrr/Aj6rKNtB/6KufEFdwysG9z2GkhUk6cxPzQPOrjKVHo39SPRMYmsIXYCv5TOslBOaN+f0CMPgg7Gx7JgPlEH37XQTwfjyPMc55piljHU8QHMcWvaGva4bOaZaesfMWUTC40NdDj5TcH9Jnfk1djnZazJMHKR890Gu41VaQ3iFIEUazgMQxon8Lio83lt/TfJLTzMbrScE4kMPhP/YVWgk+XDMP/ANKpEB/Rg58hKxXh3jn4ap/VZ7TD1gKdamfMypSdAJv+ZvvDeyd8a+KxisR5IbQozToNjK0MHlztYL+bUdI6oIwxDnZ31HFz3kuc47ud5nepJtyVTUIbYAB8F8kTlDdCRpJsADsUVXijadJpu57iS1pEdJd0UbBMN3uJLn3J3QFX8QuLPZ08zKRBJpNeQzOR5nZRYi0QVFbifKZ3H1H8lMRc9/3XOE2nYn4DWOqC0fWElxPlpiOhdpAScPxhZWBJMu94dDsmG6Z32Y27WnU9XdSgY/IC8++6zW7oNw1yepFQMJig9ocN9jt0U2kUGd4vis9YxoPKDzv9j4KBUgakAp6pT15qNimg6oIddzTN03QtIBm/okrUWbGE3hTBdvBF9roLMPAC5jvKTufoo0zAUiobdtEANE2TWOqkupg6iRPMAyCfhZOUzdRuIu/qNHIT8/8ASCa3ElrTB2NptpZN5QOhJ7xBgCSms3lPb6wkLkHOEuaeYb9+qtMtlXUwPKekfOf3VlmsgpXt8xj0JAK6i7I6XWEHve3lG/xTeOHnJUCs/koLrD1ZaN/7to0MbpW5i4me7v4UfCAhqmRlp21VFn4dxkucw73HUrTUqRWGpEsyEatIPxW7wmPa5rXT7wBt15oMq4WUTElSqrgLHZV+KxWwQQMS0wSbAAojgnUajmPjNDHGP+bc3reE7w3BGtXps2LpM/pbcq38V4NwqNrahwDDpYi49QgrqI3SVHLgYFvuUJQHQ1UDFOmsekD5SrCnYEqqoPzVHHm4+myCwpn5fHQ8kINoJ3ulFh99E3nGxQP4e/wd8j/0pZrjZQsIbkcx8wpBLQIGu5QV+K948ioFWjEXsSPgp+KCgud5mjaRPqgtMNyUp9QaKLTble5vKfTZS6LQTJEoEL5ElWXBawylrvymR2VficSweX5BBQxQBESO9kD9Vzd3i+t5USriGD3RJS1qVIfl9BH7pgupgz5u0RPxQXnhLAmo6pUcIAAY3ubuhWniLBNFAnfM2AeYP8KT4Vo5cJS/5ZnHqXOP8KB4rryWMGwLj30CDOkffdcE4Wjt96Jcun380DOJqZabndLdzYKswDVK47VhrW8/N/CDC04CB46GLdf9IdgJ0+aIix+902CgKm/K5p6j0NlIeyCRytfoq+u6bbKfUfma136mg/5CzvmCgh4g2UFo847j6qZibtKjYcX7wg1fF8C1rWvAIOh7KrFUk+VpPYwPVaLF0PaUS0akAjuAs1TFV5ygCnFiTteJAQTMNSqz+Rt/7iixQDbOIef7IUjC8PLbNMmfeMmCNwE7XoGLwba9+aCNWN1AxNAa6JVyDdcIEYeiBoKbfpr3Wc41ULq752gegSrkEGJHopLaIhvULlyDMcSdNZ07GPgFMY6GrlyADVN77FCXGBfRcuQNvapGBdNPKdA4x2ImPVKuQN1BqOiZwzIj4LlyDb0nSPgPkoGL81WTyC5cgl4e2gS4pgIlcuQ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16484" name="Picture 4" descr="http://images-mediawiki-sites.thefullwiki.org/03/1/9/1/17303713672956695.jpg"/>
          <p:cNvPicPr>
            <a:picLocks noChangeAspect="1" noChangeArrowheads="1"/>
          </p:cNvPicPr>
          <p:nvPr/>
        </p:nvPicPr>
        <p:blipFill>
          <a:blip r:embed="rId3" cstate="print"/>
          <a:srcRect/>
          <a:stretch>
            <a:fillRect/>
          </a:stretch>
        </p:blipFill>
        <p:spPr bwMode="auto">
          <a:xfrm>
            <a:off x="467543" y="1772816"/>
            <a:ext cx="3785199"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6484"/>
                                        </p:tgtEl>
                                        <p:attrNameLst>
                                          <p:attrName>style.visibility</p:attrName>
                                        </p:attrNameLst>
                                      </p:cBhvr>
                                      <p:to>
                                        <p:strVal val="visible"/>
                                      </p:to>
                                    </p:set>
                                    <p:animEffect transition="in" filter="circle(in)">
                                      <p:cBhvr>
                                        <p:cTn id="7" dur="2000"/>
                                        <p:tgtEl>
                                          <p:spTgt spid="91648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109</a:t>
            </a:fld>
            <a:endParaRPr lang="en-GB"/>
          </a:p>
        </p:txBody>
      </p:sp>
      <p:sp>
        <p:nvSpPr>
          <p:cNvPr id="4" name="TextBox 3"/>
          <p:cNvSpPr txBox="1"/>
          <p:nvPr/>
        </p:nvSpPr>
        <p:spPr>
          <a:xfrm>
            <a:off x="4716016" y="1844824"/>
            <a:ext cx="442798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Chosen bride-to-be was Victoria Mary of </a:t>
            </a:r>
            <a:r>
              <a:rPr lang="en-GB" sz="2800" b="1" dirty="0" err="1" smtClean="0">
                <a:solidFill>
                  <a:srgbClr val="00FFFF"/>
                </a:solidFill>
                <a:effectLst>
                  <a:outerShdw blurRad="38100" dist="38100" dir="2700000" algn="tl">
                    <a:srgbClr val="000000">
                      <a:alpha val="43137"/>
                    </a:srgbClr>
                  </a:outerShdw>
                </a:effectLst>
              </a:rPr>
              <a:t>Teck</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popularly known as May ....It was now hoped, said a paper, </a:t>
            </a:r>
            <a:r>
              <a:rPr lang="en-GB" sz="2800" b="1" dirty="0" smtClean="0">
                <a:solidFill>
                  <a:srgbClr val="00FF00"/>
                </a:solidFill>
                <a:effectLst>
                  <a:outerShdw blurRad="38100" dist="38100" dir="2700000" algn="tl">
                    <a:srgbClr val="000000">
                      <a:alpha val="43137"/>
                    </a:srgbClr>
                  </a:outerShdw>
                </a:effectLst>
              </a:rPr>
              <a:t>that he would be enabled to throw off the lethargy which had for some time past been weighing him down. </a:t>
            </a:r>
            <a:endParaRPr lang="en-GB" sz="2800" b="1" dirty="0">
              <a:solidFill>
                <a:srgbClr val="00FF00"/>
              </a:solidFill>
              <a:effectLst>
                <a:outerShdw blurRad="38100" dist="38100" dir="2700000" algn="tl">
                  <a:srgbClr val="000000">
                    <a:alpha val="43137"/>
                  </a:srgbClr>
                </a:outerShdw>
              </a:effectLst>
            </a:endParaRPr>
          </a:p>
        </p:txBody>
      </p:sp>
      <p:pic>
        <p:nvPicPr>
          <p:cNvPr id="914434" name="Picture 2" descr="http://www.royalcollection.org.uk/images/queen%20mary.jpg"/>
          <p:cNvPicPr>
            <a:picLocks noChangeAspect="1" noChangeArrowheads="1"/>
          </p:cNvPicPr>
          <p:nvPr/>
        </p:nvPicPr>
        <p:blipFill>
          <a:blip r:embed="rId3" cstate="print"/>
          <a:srcRect/>
          <a:stretch>
            <a:fillRect/>
          </a:stretch>
        </p:blipFill>
        <p:spPr bwMode="auto">
          <a:xfrm>
            <a:off x="683568" y="1700807"/>
            <a:ext cx="3456384" cy="48619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4434"/>
                                        </p:tgtEl>
                                        <p:attrNameLst>
                                          <p:attrName>style.visibility</p:attrName>
                                        </p:attrNameLst>
                                      </p:cBhvr>
                                      <p:to>
                                        <p:strVal val="visible"/>
                                      </p:to>
                                    </p:set>
                                    <p:animEffect transition="in" filter="circle(in)">
                                      <p:cBhvr>
                                        <p:cTn id="7" dur="2000"/>
                                        <p:tgtEl>
                                          <p:spTgt spid="9144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3491880" y="1772816"/>
            <a:ext cx="550810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6) </a:t>
            </a:r>
            <a:r>
              <a:rPr lang="en-GB" sz="2800" b="1" i="1" dirty="0" smtClean="0">
                <a:solidFill>
                  <a:srgbClr val="00FFFF"/>
                </a:solidFill>
                <a:effectLst>
                  <a:outerShdw blurRad="38100" dist="38100" dir="2700000" algn="tl">
                    <a:srgbClr val="000000">
                      <a:alpha val="43137"/>
                    </a:srgbClr>
                  </a:outerShdw>
                </a:effectLst>
              </a:rPr>
              <a:t>“In that day will I make the Governors of Judah like an hearth of fire among the wood, </a:t>
            </a:r>
            <a:r>
              <a:rPr lang="en-GB" sz="2800" b="1" i="1" dirty="0" smtClean="0">
                <a:solidFill>
                  <a:srgbClr val="FFC000"/>
                </a:solidFill>
                <a:effectLst>
                  <a:outerShdw blurRad="38100" dist="38100" dir="2700000" algn="tl">
                    <a:srgbClr val="000000">
                      <a:alpha val="43137"/>
                    </a:srgbClr>
                  </a:outerShdw>
                </a:effectLst>
              </a:rPr>
              <a:t>and they shall devour all the people round about, </a:t>
            </a:r>
            <a:r>
              <a:rPr lang="en-GB" sz="2800" b="1" i="1" dirty="0" smtClean="0">
                <a:solidFill>
                  <a:srgbClr val="FF00FF"/>
                </a:solidFill>
                <a:effectLst>
                  <a:outerShdw blurRad="38100" dist="38100" dir="2700000" algn="tl">
                    <a:srgbClr val="000000">
                      <a:alpha val="43137"/>
                    </a:srgbClr>
                  </a:outerShdw>
                </a:effectLst>
              </a:rPr>
              <a:t>on the right hand and on the left: </a:t>
            </a:r>
            <a:r>
              <a:rPr lang="en-GB" sz="2800" b="1" i="1" dirty="0" smtClean="0">
                <a:solidFill>
                  <a:srgbClr val="FFFF00"/>
                </a:solidFill>
                <a:effectLst>
                  <a:outerShdw blurRad="38100" dist="38100" dir="2700000" algn="tl">
                    <a:srgbClr val="000000">
                      <a:alpha val="43137"/>
                    </a:srgbClr>
                  </a:outerShdw>
                </a:effectLst>
              </a:rPr>
              <a:t>and Jerusalem shall be inhabited again in her own place, </a:t>
            </a:r>
            <a:r>
              <a:rPr lang="en-GB" sz="2800" b="1" i="1" dirty="0" smtClean="0">
                <a:solidFill>
                  <a:srgbClr val="00FF00"/>
                </a:solidFill>
                <a:effectLst>
                  <a:outerShdw blurRad="38100" dist="38100" dir="2700000" algn="tl">
                    <a:srgbClr val="000000">
                      <a:alpha val="43137"/>
                    </a:srgbClr>
                  </a:outerShdw>
                </a:effectLst>
              </a:rPr>
              <a:t>even in Jerusalem” (the setting up of the abomination of desolation Israel).</a:t>
            </a:r>
            <a:endParaRPr lang="en-GB" dirty="0">
              <a:solidFill>
                <a:srgbClr val="00FF00"/>
              </a:solidFill>
            </a:endParaRPr>
          </a:p>
        </p:txBody>
      </p:sp>
      <p:pic>
        <p:nvPicPr>
          <p:cNvPr id="440322" name="Picture 2" descr="http://blockyourid.com/~gbpprorg/judicial-inc/Kristeea12.jpg"/>
          <p:cNvPicPr>
            <a:picLocks noChangeAspect="1" noChangeArrowheads="1"/>
          </p:cNvPicPr>
          <p:nvPr/>
        </p:nvPicPr>
        <p:blipFill>
          <a:blip r:embed="rId3" cstate="print"/>
          <a:srcRect/>
          <a:stretch>
            <a:fillRect/>
          </a:stretch>
        </p:blipFill>
        <p:spPr bwMode="auto">
          <a:xfrm>
            <a:off x="971600" y="4005064"/>
            <a:ext cx="1775292" cy="2520280"/>
          </a:xfrm>
          <a:prstGeom prst="rect">
            <a:avLst/>
          </a:prstGeom>
          <a:noFill/>
        </p:spPr>
      </p:pic>
      <p:pic>
        <p:nvPicPr>
          <p:cNvPr id="440324" name="Picture 4" descr="Kaiser Wilhelm II"/>
          <p:cNvPicPr>
            <a:picLocks noChangeAspect="1" noChangeArrowheads="1"/>
          </p:cNvPicPr>
          <p:nvPr/>
        </p:nvPicPr>
        <p:blipFill>
          <a:blip r:embed="rId4" cstate="print"/>
          <a:srcRect/>
          <a:stretch>
            <a:fillRect/>
          </a:stretch>
        </p:blipFill>
        <p:spPr bwMode="auto">
          <a:xfrm>
            <a:off x="1043608" y="1340768"/>
            <a:ext cx="1749505" cy="2448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0324"/>
                                        </p:tgtEl>
                                        <p:attrNameLst>
                                          <p:attrName>style.visibility</p:attrName>
                                        </p:attrNameLst>
                                      </p:cBhvr>
                                      <p:to>
                                        <p:strVal val="visible"/>
                                      </p:to>
                                    </p:set>
                                    <p:animEffect transition="in" filter="circle(in)">
                                      <p:cBhvr>
                                        <p:cTn id="7" dur="2000"/>
                                        <p:tgtEl>
                                          <p:spTgt spid="4403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0322"/>
                                        </p:tgtEl>
                                        <p:attrNameLst>
                                          <p:attrName>style.visibility</p:attrName>
                                        </p:attrNameLst>
                                      </p:cBhvr>
                                      <p:to>
                                        <p:strVal val="visible"/>
                                      </p:to>
                                    </p:set>
                                    <p:animEffect transition="in" filter="circle(in)">
                                      <p:cBhvr>
                                        <p:cTn id="12" dur="2000"/>
                                        <p:tgtEl>
                                          <p:spTgt spid="440322"/>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3"/>
                                        </p:tgtEl>
                                        <p:attrNameLst>
                                          <p:attrName>style.visibility</p:attrName>
                                        </p:attrNameLst>
                                      </p:cBhvr>
                                      <p:to>
                                        <p:strVal val="visible"/>
                                      </p:to>
                                    </p:set>
                                    <p:anim calcmode="discrete" valueType="clr">
                                      <p:cBhvr override="childStyle">
                                        <p:cTn id="1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gtEl>
                                        <p:attrNameLst>
                                          <p:attrName>fillcolor</p:attrName>
                                        </p:attrNameLst>
                                      </p:cBhvr>
                                      <p:tavLst>
                                        <p:tav tm="0">
                                          <p:val>
                                            <p:clrVal>
                                              <a:schemeClr val="accent2"/>
                                            </p:clrVal>
                                          </p:val>
                                        </p:tav>
                                        <p:tav tm="50000">
                                          <p:val>
                                            <p:clrVal>
                                              <a:schemeClr val="hlink"/>
                                            </p:clrVal>
                                          </p:val>
                                        </p:tav>
                                      </p:tavLst>
                                    </p:anim>
                                    <p:set>
                                      <p:cBhvr>
                                        <p:cTn id="1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110</a:t>
            </a:fld>
            <a:endParaRPr lang="en-GB"/>
          </a:p>
        </p:txBody>
      </p:sp>
      <p:sp>
        <p:nvSpPr>
          <p:cNvPr id="4" name="TextBox 3"/>
          <p:cNvSpPr txBox="1"/>
          <p:nvPr/>
        </p:nvSpPr>
        <p:spPr>
          <a:xfrm>
            <a:off x="4572000" y="1700808"/>
            <a:ext cx="4176464" cy="4832092"/>
          </a:xfrm>
          <a:prstGeom prst="rect">
            <a:avLst/>
          </a:prstGeom>
          <a:noFill/>
        </p:spPr>
        <p:txBody>
          <a:bodyPr wrap="square" rtlCol="0">
            <a:spAutoFit/>
          </a:bodyPr>
          <a:lstStyle/>
          <a:p>
            <a:r>
              <a:rPr lang="en-GB" sz="2800" b="1" dirty="0" smtClean="0">
                <a:solidFill>
                  <a:srgbClr val="00FFFF"/>
                </a:solidFill>
              </a:rPr>
              <a:t>The engagement was announced in December 1891;</a:t>
            </a:r>
            <a:r>
              <a:rPr lang="en-GB" sz="2800" b="1" dirty="0" smtClean="0"/>
              <a:t> </a:t>
            </a:r>
            <a:r>
              <a:rPr lang="en-GB" sz="2800" b="1" dirty="0" smtClean="0">
                <a:solidFill>
                  <a:srgbClr val="FFC000"/>
                </a:solidFill>
              </a:rPr>
              <a:t>but on 14th January of the following year Clarence was dead, </a:t>
            </a:r>
            <a:r>
              <a:rPr lang="en-GB" sz="2800" b="1" dirty="0" smtClean="0">
                <a:solidFill>
                  <a:srgbClr val="FF33CC"/>
                </a:solidFill>
              </a:rPr>
              <a:t>after catching a cold, as one report went, </a:t>
            </a:r>
            <a:r>
              <a:rPr lang="en-GB" sz="2800" b="1" dirty="0" smtClean="0">
                <a:solidFill>
                  <a:srgbClr val="00FF00"/>
                </a:solidFill>
              </a:rPr>
              <a:t>while he was out courting in the </a:t>
            </a:r>
            <a:r>
              <a:rPr lang="en-GB" sz="2800" b="1" dirty="0" err="1" smtClean="0">
                <a:solidFill>
                  <a:srgbClr val="00FF00"/>
                </a:solidFill>
              </a:rPr>
              <a:t>Sandringham</a:t>
            </a:r>
            <a:r>
              <a:rPr lang="en-GB" sz="2800" b="1" dirty="0" smtClean="0">
                <a:solidFill>
                  <a:srgbClr val="00FF00"/>
                </a:solidFill>
              </a:rPr>
              <a:t> grounds. </a:t>
            </a:r>
            <a:endParaRPr lang="en-GB" sz="2800" b="1" dirty="0">
              <a:solidFill>
                <a:srgbClr val="00FF00"/>
              </a:solidFill>
            </a:endParaRPr>
          </a:p>
        </p:txBody>
      </p:sp>
      <p:pic>
        <p:nvPicPr>
          <p:cNvPr id="920578" name="Picture 2" descr="File:Arms of Albert, Duke of Clarence and Avondale.svg"/>
          <p:cNvPicPr>
            <a:picLocks noChangeAspect="1" noChangeArrowheads="1"/>
          </p:cNvPicPr>
          <p:nvPr/>
        </p:nvPicPr>
        <p:blipFill>
          <a:blip r:embed="rId3" cstate="print"/>
          <a:srcRect/>
          <a:stretch>
            <a:fillRect/>
          </a:stretch>
        </p:blipFill>
        <p:spPr bwMode="auto">
          <a:xfrm>
            <a:off x="467544" y="1988840"/>
            <a:ext cx="3905250" cy="45529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0578"/>
                                        </p:tgtEl>
                                        <p:attrNameLst>
                                          <p:attrName>style.visibility</p:attrName>
                                        </p:attrNameLst>
                                      </p:cBhvr>
                                      <p:to>
                                        <p:strVal val="visible"/>
                                      </p:to>
                                    </p:set>
                                    <p:animEffect transition="in" filter="circle(in)">
                                      <p:cBhvr>
                                        <p:cTn id="7" dur="2000"/>
                                        <p:tgtEl>
                                          <p:spTgt spid="9205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111</a:t>
            </a:fld>
            <a:endParaRPr lang="en-GB"/>
          </a:p>
        </p:txBody>
      </p:sp>
      <p:sp>
        <p:nvSpPr>
          <p:cNvPr id="4" name="TextBox 3"/>
          <p:cNvSpPr txBox="1"/>
          <p:nvPr/>
        </p:nvSpPr>
        <p:spPr>
          <a:xfrm>
            <a:off x="4067944" y="1700808"/>
            <a:ext cx="4752528" cy="4832092"/>
          </a:xfrm>
          <a:prstGeom prst="rect">
            <a:avLst/>
          </a:prstGeom>
          <a:noFill/>
        </p:spPr>
        <p:txBody>
          <a:bodyPr wrap="square" rtlCol="0">
            <a:spAutoFit/>
          </a:bodyPr>
          <a:lstStyle/>
          <a:p>
            <a:r>
              <a:rPr lang="en-GB" sz="2800" b="1" dirty="0" smtClean="0">
                <a:solidFill>
                  <a:srgbClr val="00FFFF"/>
                </a:solidFill>
              </a:rPr>
              <a:t>Some called his removal an act of Providence; </a:t>
            </a:r>
            <a:r>
              <a:rPr lang="en-GB" sz="2800" b="1" dirty="0" smtClean="0">
                <a:solidFill>
                  <a:srgbClr val="FFC000"/>
                </a:solidFill>
              </a:rPr>
              <a:t>others went further and endorsed a rumour that, </a:t>
            </a:r>
            <a:r>
              <a:rPr lang="en-GB" sz="2800" b="1" dirty="0" smtClean="0">
                <a:solidFill>
                  <a:srgbClr val="FF33CC"/>
                </a:solidFill>
              </a:rPr>
              <a:t>since Clarence had stood in direct line of succession to the throne, </a:t>
            </a:r>
            <a:r>
              <a:rPr lang="en-GB" sz="2800" b="1" dirty="0" smtClean="0">
                <a:solidFill>
                  <a:srgbClr val="00FF00"/>
                </a:solidFill>
              </a:rPr>
              <a:t>he had been quietly and judicially put out of the way to prevent some national catastrophe;</a:t>
            </a:r>
            <a:endParaRPr lang="en-GB" sz="2800" b="1" dirty="0">
              <a:solidFill>
                <a:srgbClr val="00FF00"/>
              </a:solidFill>
            </a:endParaRPr>
          </a:p>
        </p:txBody>
      </p:sp>
      <p:pic>
        <p:nvPicPr>
          <p:cNvPr id="912386" name="Picture 2" descr="http://t1.gstatic.com/images?q=tbn:ANd9GcSiJqd9gH4w9CUu-TKKs9L_yIQCPRIyNnfIsIRaTPsWM4q8Hxi4vw"/>
          <p:cNvPicPr>
            <a:picLocks noChangeAspect="1" noChangeArrowheads="1"/>
          </p:cNvPicPr>
          <p:nvPr/>
        </p:nvPicPr>
        <p:blipFill>
          <a:blip r:embed="rId3" cstate="print">
            <a:duotone>
              <a:prstClr val="black"/>
              <a:srgbClr val="FFC000">
                <a:tint val="45000"/>
                <a:satMod val="400000"/>
              </a:srgbClr>
            </a:duotone>
          </a:blip>
          <a:srcRect/>
          <a:stretch>
            <a:fillRect/>
          </a:stretch>
        </p:blipFill>
        <p:spPr bwMode="auto">
          <a:xfrm>
            <a:off x="539552" y="1844824"/>
            <a:ext cx="2970967" cy="4680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2386"/>
                                        </p:tgtEl>
                                        <p:attrNameLst>
                                          <p:attrName>style.visibility</p:attrName>
                                        </p:attrNameLst>
                                      </p:cBhvr>
                                      <p:to>
                                        <p:strVal val="visible"/>
                                      </p:to>
                                    </p:set>
                                    <p:animEffect transition="in" filter="circle(in)">
                                      <p:cBhvr>
                                        <p:cTn id="7" dur="2000"/>
                                        <p:tgtEl>
                                          <p:spTgt spid="912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112</a:t>
            </a:fld>
            <a:endParaRPr lang="en-GB"/>
          </a:p>
        </p:txBody>
      </p:sp>
      <p:sp>
        <p:nvSpPr>
          <p:cNvPr id="4" name="TextBox 3"/>
          <p:cNvSpPr txBox="1"/>
          <p:nvPr/>
        </p:nvSpPr>
        <p:spPr>
          <a:xfrm>
            <a:off x="4860032" y="1916832"/>
            <a:ext cx="403244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 view that was strengthened when his father decreed that there was to be no lying-in-state, </a:t>
            </a:r>
            <a:r>
              <a:rPr lang="en-GB" sz="2800" b="1" dirty="0" smtClean="0">
                <a:solidFill>
                  <a:srgbClr val="FFC000"/>
                </a:solidFill>
                <a:effectLst>
                  <a:outerShdw blurRad="38100" dist="38100" dir="2700000" algn="tl">
                    <a:srgbClr val="000000">
                      <a:alpha val="43137"/>
                    </a:srgbClr>
                  </a:outerShdw>
                </a:effectLst>
              </a:rPr>
              <a:t>no embalming of the body, and no excess of mourning, </a:t>
            </a:r>
            <a:r>
              <a:rPr lang="en-GB" sz="2800" b="1" dirty="0" smtClean="0">
                <a:solidFill>
                  <a:srgbClr val="00FF00"/>
                </a:solidFill>
                <a:effectLst>
                  <a:outerShdw blurRad="38100" dist="38100" dir="2700000" algn="tl">
                    <a:srgbClr val="000000">
                      <a:alpha val="43137"/>
                    </a:srgbClr>
                  </a:outerShdw>
                </a:effectLst>
              </a:rPr>
              <a:t>while his correspondence was destroyed.</a:t>
            </a:r>
            <a:endParaRPr lang="en-GB" sz="2800" b="1" dirty="0">
              <a:solidFill>
                <a:srgbClr val="00FF00"/>
              </a:solidFill>
              <a:effectLst>
                <a:outerShdw blurRad="38100" dist="38100" dir="2700000" algn="tl">
                  <a:srgbClr val="000000">
                    <a:alpha val="43137"/>
                  </a:srgbClr>
                </a:outerShdw>
              </a:effectLst>
            </a:endParaRPr>
          </a:p>
        </p:txBody>
      </p:sp>
      <p:pic>
        <p:nvPicPr>
          <p:cNvPr id="910338" name="Picture 2" descr="http://t3.gstatic.com/images?q=tbn:ANd9GcQbkhFalnSDvkf_vUUqX27EyXK_E-Wd7hu9WwGOg9FqHTdplYpoSA"/>
          <p:cNvPicPr>
            <a:picLocks noChangeAspect="1" noChangeArrowheads="1"/>
          </p:cNvPicPr>
          <p:nvPr/>
        </p:nvPicPr>
        <p:blipFill>
          <a:blip r:embed="rId3" cstate="print"/>
          <a:srcRect/>
          <a:stretch>
            <a:fillRect/>
          </a:stretch>
        </p:blipFill>
        <p:spPr bwMode="auto">
          <a:xfrm>
            <a:off x="323528" y="2276872"/>
            <a:ext cx="4338480" cy="40219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10338"/>
                                        </p:tgtEl>
                                        <p:attrNameLst>
                                          <p:attrName>style.visibility</p:attrName>
                                        </p:attrNameLst>
                                      </p:cBhvr>
                                      <p:to>
                                        <p:strVal val="visible"/>
                                      </p:to>
                                    </p:set>
                                    <p:animEffect transition="in" filter="circle(in)">
                                      <p:cBhvr>
                                        <p:cTn id="7" dur="2000"/>
                                        <p:tgtEl>
                                          <p:spTgt spid="910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113</a:t>
            </a:fld>
            <a:endParaRPr lang="en-GB"/>
          </a:p>
        </p:txBody>
      </p:sp>
      <p:sp>
        <p:nvSpPr>
          <p:cNvPr id="4" name="TextBox 3"/>
          <p:cNvSpPr txBox="1"/>
          <p:nvPr/>
        </p:nvSpPr>
        <p:spPr>
          <a:xfrm>
            <a:off x="4139952" y="1700808"/>
            <a:ext cx="468052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Why was Prince Eddy's correspondence destroyed if there was nothing to conceal? </a:t>
            </a:r>
            <a:r>
              <a:rPr lang="en-GB" sz="2800" b="1" dirty="0" smtClean="0">
                <a:solidFill>
                  <a:srgbClr val="FFC000"/>
                </a:solidFill>
                <a:effectLst>
                  <a:outerShdw blurRad="38100" dist="38100" dir="2700000" algn="tl">
                    <a:srgbClr val="000000">
                      <a:alpha val="43137"/>
                    </a:srgbClr>
                  </a:outerShdw>
                </a:effectLst>
              </a:rPr>
              <a:t>Moreover, the correspondence of both his parents, </a:t>
            </a:r>
            <a:r>
              <a:rPr lang="en-GB" sz="2800" b="1" dirty="0" smtClean="0">
                <a:solidFill>
                  <a:srgbClr val="FF33CC"/>
                </a:solidFill>
                <a:effectLst>
                  <a:outerShdw blurRad="38100" dist="38100" dir="2700000" algn="tl">
                    <a:srgbClr val="000000">
                      <a:alpha val="43137"/>
                    </a:srgbClr>
                  </a:outerShdw>
                </a:effectLst>
              </a:rPr>
              <a:t>King Edward VII and Queen Alexandria (left),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also apparently destroyed after their deaths. Why?</a:t>
            </a:r>
            <a:endParaRPr lang="en-GB" sz="2800" b="1" dirty="0">
              <a:solidFill>
                <a:srgbClr val="00FF00"/>
              </a:solidFill>
              <a:effectLst>
                <a:outerShdw blurRad="38100" dist="38100" dir="2700000" algn="tl">
                  <a:srgbClr val="000000">
                    <a:alpha val="43137"/>
                  </a:srgbClr>
                </a:outerShdw>
              </a:effectLst>
            </a:endParaRPr>
          </a:p>
        </p:txBody>
      </p:sp>
      <p:pic>
        <p:nvPicPr>
          <p:cNvPr id="930818" name="Picture 2" descr="Queen Alexandra (1844-1925)"/>
          <p:cNvPicPr>
            <a:picLocks noChangeAspect="1" noChangeArrowheads="1"/>
          </p:cNvPicPr>
          <p:nvPr/>
        </p:nvPicPr>
        <p:blipFill>
          <a:blip r:embed="rId3" cstate="print"/>
          <a:srcRect/>
          <a:stretch>
            <a:fillRect/>
          </a:stretch>
        </p:blipFill>
        <p:spPr bwMode="auto">
          <a:xfrm>
            <a:off x="467544" y="1556792"/>
            <a:ext cx="3240360" cy="51163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0818"/>
                                        </p:tgtEl>
                                        <p:attrNameLst>
                                          <p:attrName>style.visibility</p:attrName>
                                        </p:attrNameLst>
                                      </p:cBhvr>
                                      <p:to>
                                        <p:strVal val="visible"/>
                                      </p:to>
                                    </p:set>
                                    <p:animEffect transition="in" filter="circle(in)">
                                      <p:cBhvr>
                                        <p:cTn id="7" dur="2000"/>
                                        <p:tgtEl>
                                          <p:spTgt spid="9308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114</a:t>
            </a:fld>
            <a:endParaRPr lang="en-GB"/>
          </a:p>
        </p:txBody>
      </p:sp>
      <p:sp>
        <p:nvSpPr>
          <p:cNvPr id="4" name="TextBox 3"/>
          <p:cNvSpPr txBox="1"/>
          <p:nvPr/>
        </p:nvSpPr>
        <p:spPr>
          <a:xfrm>
            <a:off x="3995936" y="1595021"/>
            <a:ext cx="489654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Queen Alexandria never addressed her letters to her younger son,</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after he became King George V, </a:t>
            </a:r>
            <a:r>
              <a:rPr lang="en-GB" sz="2800" b="1" dirty="0" smtClean="0">
                <a:solidFill>
                  <a:srgbClr val="FF33CC"/>
                </a:solidFill>
                <a:effectLst>
                  <a:outerShdw blurRad="38100" dist="38100" dir="2700000" algn="tl">
                    <a:srgbClr val="000000">
                      <a:alpha val="43137"/>
                    </a:srgbClr>
                  </a:outerShdw>
                </a:effectLst>
              </a:rPr>
              <a:t>as "the king" which she knew to be the correct form of address,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but rather she addressed him as "King George (left)" suggesting perhaps that she knew that her elder son, </a:t>
            </a:r>
            <a:r>
              <a:rPr lang="en-GB" sz="2800" b="1" dirty="0" smtClean="0">
                <a:solidFill>
                  <a:srgbClr val="FFFF00"/>
                </a:solidFill>
                <a:effectLst>
                  <a:outerShdw blurRad="38100" dist="38100" dir="2700000" algn="tl">
                    <a:srgbClr val="000000">
                      <a:alpha val="43137"/>
                    </a:srgbClr>
                  </a:outerShdw>
                </a:effectLst>
              </a:rPr>
              <a:t>the Duke of Clarence, was still alive.</a:t>
            </a:r>
            <a:endParaRPr lang="en-GB" sz="2800" b="1" dirty="0">
              <a:solidFill>
                <a:srgbClr val="FFFF00"/>
              </a:solidFill>
              <a:effectLst>
                <a:outerShdw blurRad="38100" dist="38100" dir="2700000" algn="tl">
                  <a:srgbClr val="000000">
                    <a:alpha val="43137"/>
                  </a:srgbClr>
                </a:outerShdw>
              </a:effectLst>
            </a:endParaRPr>
          </a:p>
        </p:txBody>
      </p:sp>
      <p:pic>
        <p:nvPicPr>
          <p:cNvPr id="928770" name="Picture 2" descr="http://t2.gstatic.com/images?q=tbn:ANd9GcQL_hZQ9terIo0xpl3mIOMFdF5p3Ve7ymuX7S20slkrqN3-sGLZ"/>
          <p:cNvPicPr>
            <a:picLocks noChangeAspect="1" noChangeArrowheads="1"/>
          </p:cNvPicPr>
          <p:nvPr/>
        </p:nvPicPr>
        <p:blipFill>
          <a:blip r:embed="rId3" cstate="print"/>
          <a:srcRect/>
          <a:stretch>
            <a:fillRect/>
          </a:stretch>
        </p:blipFill>
        <p:spPr bwMode="auto">
          <a:xfrm>
            <a:off x="251520" y="1844824"/>
            <a:ext cx="3634998" cy="4723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8770"/>
                                        </p:tgtEl>
                                        <p:attrNameLst>
                                          <p:attrName>style.visibility</p:attrName>
                                        </p:attrNameLst>
                                      </p:cBhvr>
                                      <p:to>
                                        <p:strVal val="visible"/>
                                      </p:to>
                                    </p:set>
                                    <p:animEffect transition="in" filter="circle(in)">
                                      <p:cBhvr>
                                        <p:cTn id="7" dur="2000"/>
                                        <p:tgtEl>
                                          <p:spTgt spid="9287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115</a:t>
            </a:fld>
            <a:endParaRPr lang="en-GB"/>
          </a:p>
        </p:txBody>
      </p:sp>
      <p:sp>
        <p:nvSpPr>
          <p:cNvPr id="4" name="TextBox 3"/>
          <p:cNvSpPr txBox="1"/>
          <p:nvPr/>
        </p:nvSpPr>
        <p:spPr>
          <a:xfrm>
            <a:off x="4499992" y="1916832"/>
            <a:ext cx="417646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At the Coronation of King George V, </a:t>
            </a:r>
            <a:r>
              <a:rPr lang="en-GB" sz="2800" b="1" dirty="0" smtClean="0">
                <a:solidFill>
                  <a:srgbClr val="FFC000"/>
                </a:solidFill>
                <a:effectLst>
                  <a:outerShdw blurRad="38100" dist="38100" dir="2700000" algn="tl">
                    <a:srgbClr val="000000">
                      <a:alpha val="43137"/>
                    </a:srgbClr>
                  </a:outerShdw>
                </a:effectLst>
              </a:rPr>
              <a:t>in 1911, much to the consternation of her entourage,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Queen Alexandra was remarking that "Eddy should be King, not </a:t>
            </a:r>
            <a:r>
              <a:rPr lang="en-GB" sz="2800" b="1" dirty="0" err="1" smtClean="0">
                <a:solidFill>
                  <a:srgbClr val="00FF00"/>
                </a:solidFill>
                <a:effectLst>
                  <a:outerShdw blurRad="38100" dist="38100" dir="2700000" algn="tl">
                    <a:srgbClr val="000000">
                      <a:alpha val="43137"/>
                    </a:srgbClr>
                  </a:outerShdw>
                </a:effectLst>
              </a:rPr>
              <a:t>Georgie</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926722" name="Picture 2" descr="http://t3.gstatic.com/images?q=tbn:ANd9GcQVvKTZbZENiyA0eb2LJtqxdI87lwAvMr3V5A5XSlv89IjshDl6wA"/>
          <p:cNvPicPr>
            <a:picLocks noChangeAspect="1" noChangeArrowheads="1"/>
          </p:cNvPicPr>
          <p:nvPr/>
        </p:nvPicPr>
        <p:blipFill>
          <a:blip r:embed="rId3" cstate="print"/>
          <a:srcRect/>
          <a:stretch>
            <a:fillRect/>
          </a:stretch>
        </p:blipFill>
        <p:spPr bwMode="auto">
          <a:xfrm>
            <a:off x="467544" y="1700808"/>
            <a:ext cx="3490479"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6722"/>
                                        </p:tgtEl>
                                        <p:attrNameLst>
                                          <p:attrName>style.visibility</p:attrName>
                                        </p:attrNameLst>
                                      </p:cBhvr>
                                      <p:to>
                                        <p:strVal val="visible"/>
                                      </p:to>
                                    </p:set>
                                    <p:animEffect transition="in" filter="circle(in)">
                                      <p:cBhvr>
                                        <p:cTn id="7" dur="2000"/>
                                        <p:tgtEl>
                                          <p:spTgt spid="9267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116</a:t>
            </a:fld>
            <a:endParaRPr lang="en-GB"/>
          </a:p>
        </p:txBody>
      </p:sp>
      <p:sp>
        <p:nvSpPr>
          <p:cNvPr id="4" name="TextBox 3"/>
          <p:cNvSpPr txBox="1"/>
          <p:nvPr/>
        </p:nvSpPr>
        <p:spPr>
          <a:xfrm>
            <a:off x="4211960" y="1844824"/>
            <a:ext cx="471601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Moreover, Queen Alexandra refused to attend her younger son George's Coronation, </a:t>
            </a:r>
            <a:r>
              <a:rPr lang="en-GB" sz="2800" b="1" dirty="0" smtClean="0">
                <a:solidFill>
                  <a:srgbClr val="FFC000"/>
                </a:solidFill>
                <a:effectLst>
                  <a:outerShdw blurRad="38100" dist="38100" dir="2700000" algn="tl">
                    <a:srgbClr val="000000">
                      <a:alpha val="43137"/>
                    </a:srgbClr>
                  </a:outerShdw>
                </a:effectLst>
              </a:rPr>
              <a:t>but chose rather to stay at the royal </a:t>
            </a:r>
            <a:r>
              <a:rPr lang="en-GB" sz="2800" b="1" dirty="0" err="1" smtClean="0">
                <a:solidFill>
                  <a:srgbClr val="FFC000"/>
                </a:solidFill>
                <a:effectLst>
                  <a:outerShdw blurRad="38100" dist="38100" dir="2700000" algn="tl">
                    <a:srgbClr val="000000">
                      <a:alpha val="43137"/>
                    </a:srgbClr>
                  </a:outerShdw>
                </a:effectLst>
              </a:rPr>
              <a:t>Sandringham</a:t>
            </a:r>
            <a:r>
              <a:rPr lang="en-GB" sz="2800" b="1" dirty="0" smtClean="0">
                <a:solidFill>
                  <a:srgbClr val="FFC000"/>
                </a:solidFill>
                <a:effectLst>
                  <a:outerShdw blurRad="38100" dist="38100" dir="2700000" algn="tl">
                    <a:srgbClr val="000000">
                      <a:alpha val="43137"/>
                    </a:srgbClr>
                  </a:outerShdw>
                </a:effectLst>
              </a:rPr>
              <a:t> Estate, where her elder son,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Duke of Clarence, was alleged to have died in 1892. </a:t>
            </a:r>
            <a:endParaRPr lang="en-GB" sz="2800" b="1" dirty="0">
              <a:solidFill>
                <a:srgbClr val="00FF00"/>
              </a:solidFill>
              <a:effectLst>
                <a:outerShdw blurRad="38100" dist="38100" dir="2700000" algn="tl">
                  <a:srgbClr val="000000">
                    <a:alpha val="43137"/>
                  </a:srgbClr>
                </a:outerShdw>
              </a:effectLst>
            </a:endParaRPr>
          </a:p>
        </p:txBody>
      </p:sp>
      <p:pic>
        <p:nvPicPr>
          <p:cNvPr id="924674" name="Picture 2" descr="http://t3.gstatic.com/images?q=tbn:ANd9GcQ0pqJCJsaKrdQUVwfS4a0xYJB2cCDD3c9hEcDcamAoKs5jxRDcow"/>
          <p:cNvPicPr>
            <a:picLocks noChangeAspect="1" noChangeArrowheads="1"/>
          </p:cNvPicPr>
          <p:nvPr/>
        </p:nvPicPr>
        <p:blipFill>
          <a:blip r:embed="rId3" cstate="print">
            <a:lum bright="-10000" contrast="20000"/>
          </a:blip>
          <a:srcRect/>
          <a:stretch>
            <a:fillRect/>
          </a:stretch>
        </p:blipFill>
        <p:spPr bwMode="auto">
          <a:xfrm>
            <a:off x="539552" y="1484784"/>
            <a:ext cx="3384900" cy="504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4674"/>
                                        </p:tgtEl>
                                        <p:attrNameLst>
                                          <p:attrName>style.visibility</p:attrName>
                                        </p:attrNameLst>
                                      </p:cBhvr>
                                      <p:to>
                                        <p:strVal val="visible"/>
                                      </p:to>
                                    </p:set>
                                    <p:animEffect transition="in" filter="circle(in)">
                                      <p:cBhvr>
                                        <p:cTn id="7" dur="2000"/>
                                        <p:tgtEl>
                                          <p:spTgt spid="9246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117</a:t>
            </a:fld>
            <a:endParaRPr lang="en-GB"/>
          </a:p>
        </p:txBody>
      </p:sp>
      <p:sp>
        <p:nvSpPr>
          <p:cNvPr id="4" name="TextBox 3"/>
          <p:cNvSpPr txBox="1"/>
          <p:nvPr/>
        </p:nvSpPr>
        <p:spPr>
          <a:xfrm>
            <a:off x="4355976" y="2060848"/>
            <a:ext cx="432048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As she was not a vindictive person, </a:t>
            </a:r>
            <a:r>
              <a:rPr lang="en-GB" sz="2800" b="1" dirty="0" smtClean="0">
                <a:solidFill>
                  <a:srgbClr val="FFC000"/>
                </a:solidFill>
                <a:effectLst>
                  <a:outerShdw blurRad="38100" dist="38100" dir="2700000" algn="tl">
                    <a:srgbClr val="000000">
                      <a:alpha val="43137"/>
                    </a:srgbClr>
                  </a:outerShdw>
                </a:effectLst>
              </a:rPr>
              <a:t>a plausible explanation for this is that Queen Alexandra knew that Prince Eddy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in fact still alive and should rightfully have been crowned king.</a:t>
            </a:r>
            <a:endParaRPr lang="en-GB" dirty="0">
              <a:solidFill>
                <a:srgbClr val="00FF00"/>
              </a:solidFill>
            </a:endParaRPr>
          </a:p>
        </p:txBody>
      </p:sp>
      <p:pic>
        <p:nvPicPr>
          <p:cNvPr id="922626" name="Picture 2" descr="http://www.etoile.co.uk/Gifs/0502144.jpg"/>
          <p:cNvPicPr>
            <a:picLocks noChangeAspect="1" noChangeArrowheads="1"/>
          </p:cNvPicPr>
          <p:nvPr/>
        </p:nvPicPr>
        <p:blipFill>
          <a:blip r:embed="rId3" cstate="print"/>
          <a:srcRect/>
          <a:stretch>
            <a:fillRect/>
          </a:stretch>
        </p:blipFill>
        <p:spPr bwMode="auto">
          <a:xfrm>
            <a:off x="467544" y="1628800"/>
            <a:ext cx="3456385" cy="50290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22626"/>
                                        </p:tgtEl>
                                        <p:attrNameLst>
                                          <p:attrName>style.visibility</p:attrName>
                                        </p:attrNameLst>
                                      </p:cBhvr>
                                      <p:to>
                                        <p:strVal val="visible"/>
                                      </p:to>
                                    </p:set>
                                    <p:animEffect transition="in" filter="circle(in)">
                                      <p:cBhvr>
                                        <p:cTn id="7" dur="2000"/>
                                        <p:tgtEl>
                                          <p:spTgt spid="9226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118</a:t>
            </a:fld>
            <a:endParaRPr lang="en-GB"/>
          </a:p>
        </p:txBody>
      </p:sp>
      <p:sp>
        <p:nvSpPr>
          <p:cNvPr id="4" name="TextBox 3"/>
          <p:cNvSpPr txBox="1"/>
          <p:nvPr/>
        </p:nvSpPr>
        <p:spPr>
          <a:xfrm>
            <a:off x="4427984" y="1772816"/>
            <a:ext cx="446449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How could there possibly be any connection between the Duke of Clarence and Adolf Hitler, </a:t>
            </a:r>
            <a:r>
              <a:rPr lang="en-GB" sz="2800" b="1" dirty="0" smtClean="0">
                <a:solidFill>
                  <a:srgbClr val="FFC000"/>
                </a:solidFill>
                <a:effectLst>
                  <a:outerShdw blurRad="38100" dist="38100" dir="2700000" algn="tl">
                    <a:srgbClr val="000000">
                      <a:alpha val="43137"/>
                    </a:srgbClr>
                  </a:outerShdw>
                </a:effectLst>
              </a:rPr>
              <a:t>let alone that they were one and the same person, but, nevertheless, </a:t>
            </a:r>
            <a:r>
              <a:rPr lang="en-GB" sz="2800" b="1" dirty="0" smtClean="0">
                <a:solidFill>
                  <a:srgbClr val="00FF00"/>
                </a:solidFill>
                <a:effectLst>
                  <a:outerShdw blurRad="38100" dist="38100" dir="2700000" algn="tl">
                    <a:srgbClr val="000000">
                      <a:alpha val="43137"/>
                    </a:srgbClr>
                  </a:outerShdw>
                </a:effectLst>
              </a:rPr>
              <a:t>some circumstantial evidence does exist which suggests a possible link.</a:t>
            </a:r>
            <a:endParaRPr lang="en-GB" sz="2800" b="1" dirty="0">
              <a:solidFill>
                <a:srgbClr val="00FF00"/>
              </a:solidFill>
              <a:effectLst>
                <a:outerShdw blurRad="38100" dist="38100" dir="2700000" algn="tl">
                  <a:srgbClr val="000000">
                    <a:alpha val="43137"/>
                  </a:srgbClr>
                </a:outerShdw>
              </a:effectLst>
            </a:endParaRPr>
          </a:p>
        </p:txBody>
      </p:sp>
      <p:pic>
        <p:nvPicPr>
          <p:cNvPr id="943106" name="Picture 2" descr="http://t1.gstatic.com/images?q=tbn:ANd9GcRXnde49s2KR99XtguyYnYMQE6MPuIaaLIup1ViMNdsQHg8vi-i"/>
          <p:cNvPicPr>
            <a:picLocks noChangeAspect="1" noChangeArrowheads="1"/>
          </p:cNvPicPr>
          <p:nvPr/>
        </p:nvPicPr>
        <p:blipFill>
          <a:blip r:embed="rId3" cstate="print"/>
          <a:srcRect/>
          <a:stretch>
            <a:fillRect/>
          </a:stretch>
        </p:blipFill>
        <p:spPr bwMode="auto">
          <a:xfrm>
            <a:off x="467544" y="1772816"/>
            <a:ext cx="3281394"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43106"/>
                                        </p:tgtEl>
                                        <p:attrNameLst>
                                          <p:attrName>style.visibility</p:attrName>
                                        </p:attrNameLst>
                                      </p:cBhvr>
                                      <p:to>
                                        <p:strVal val="visible"/>
                                      </p:to>
                                    </p:set>
                                    <p:animEffect transition="in" filter="circle(in)">
                                      <p:cBhvr>
                                        <p:cTn id="7" dur="2000"/>
                                        <p:tgtEl>
                                          <p:spTgt spid="9431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119</a:t>
            </a:fld>
            <a:endParaRPr lang="en-GB"/>
          </a:p>
        </p:txBody>
      </p:sp>
      <p:sp>
        <p:nvSpPr>
          <p:cNvPr id="4" name="TextBox 3"/>
          <p:cNvSpPr txBox="1"/>
          <p:nvPr/>
        </p:nvSpPr>
        <p:spPr>
          <a:xfrm>
            <a:off x="4644008" y="1772816"/>
            <a:ext cx="432048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To begin with, there is available photographic evidence which reveals two important facts. </a:t>
            </a:r>
            <a:r>
              <a:rPr lang="en-GB" sz="2800" b="1" dirty="0" smtClean="0">
                <a:solidFill>
                  <a:srgbClr val="FFC000"/>
                </a:solidFill>
                <a:effectLst>
                  <a:outerShdw blurRad="38100" dist="38100" dir="2700000" algn="tl">
                    <a:srgbClr val="000000">
                      <a:alpha val="43137"/>
                    </a:srgbClr>
                  </a:outerShdw>
                </a:effectLst>
              </a:rPr>
              <a:t>Firstly, the similarity in facial features and general build between the Duke of Clarence and Hitler, </a:t>
            </a:r>
            <a:r>
              <a:rPr lang="en-GB" sz="2800" b="1" dirty="0" smtClean="0">
                <a:solidFill>
                  <a:srgbClr val="00FF00"/>
                </a:solidFill>
                <a:effectLst>
                  <a:outerShdw blurRad="38100" dist="38100" dir="2700000" algn="tl">
                    <a:srgbClr val="000000">
                      <a:alpha val="43137"/>
                    </a:srgbClr>
                  </a:outerShdw>
                </a:effectLst>
              </a:rPr>
              <a:t>including the same unusually long 'swan' neck.</a:t>
            </a:r>
            <a:endParaRPr lang="en-GB" sz="2800" b="1" dirty="0">
              <a:solidFill>
                <a:srgbClr val="00FF00"/>
              </a:solidFill>
              <a:effectLst>
                <a:outerShdw blurRad="38100" dist="38100" dir="2700000" algn="tl">
                  <a:srgbClr val="000000">
                    <a:alpha val="43137"/>
                  </a:srgbClr>
                </a:outerShdw>
              </a:effectLst>
            </a:endParaRPr>
          </a:p>
        </p:txBody>
      </p:sp>
      <p:pic>
        <p:nvPicPr>
          <p:cNvPr id="941057" name="Picture 1"/>
          <p:cNvPicPr>
            <a:picLocks noChangeAspect="1" noChangeArrowheads="1"/>
          </p:cNvPicPr>
          <p:nvPr/>
        </p:nvPicPr>
        <p:blipFill>
          <a:blip r:embed="rId3" cstate="print"/>
          <a:srcRect/>
          <a:stretch>
            <a:fillRect/>
          </a:stretch>
        </p:blipFill>
        <p:spPr bwMode="auto">
          <a:xfrm>
            <a:off x="611560" y="1700808"/>
            <a:ext cx="3621822" cy="48209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41057"/>
                                        </p:tgtEl>
                                        <p:attrNameLst>
                                          <p:attrName>style.visibility</p:attrName>
                                        </p:attrNameLst>
                                      </p:cBhvr>
                                      <p:to>
                                        <p:strVal val="visible"/>
                                      </p:to>
                                    </p:set>
                                    <p:animEffect transition="in" filter="circle(in)">
                                      <p:cBhvr>
                                        <p:cTn id="7" dur="2000"/>
                                        <p:tgtEl>
                                          <p:spTgt spid="94105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932040" y="1844824"/>
            <a:ext cx="396044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While the German attack on its neighbours during world War 1 &amp; 2 under Kaiser Wilhelm and Hitler,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it is significant that the scriptures refer to governors in the plural!</a:t>
            </a:r>
            <a:endParaRPr lang="en-GB" sz="2800" b="1" dirty="0">
              <a:solidFill>
                <a:srgbClr val="FFC000"/>
              </a:solidFill>
              <a:effectLst>
                <a:outerShdw blurRad="38100" dist="38100" dir="2700000" algn="tl">
                  <a:srgbClr val="000000">
                    <a:alpha val="43137"/>
                  </a:srgbClr>
                </a:outerShdw>
              </a:effectLst>
            </a:endParaRPr>
          </a:p>
        </p:txBody>
      </p:sp>
      <p:pic>
        <p:nvPicPr>
          <p:cNvPr id="417794" name="Picture 2" descr="http://farm3.static.flickr.com/2447/3556321987_bafdb9fe28.jpg"/>
          <p:cNvPicPr>
            <a:picLocks noChangeAspect="1" noChangeArrowheads="1"/>
          </p:cNvPicPr>
          <p:nvPr/>
        </p:nvPicPr>
        <p:blipFill>
          <a:blip r:embed="rId3" cstate="print"/>
          <a:srcRect/>
          <a:stretch>
            <a:fillRect/>
          </a:stretch>
        </p:blipFill>
        <p:spPr bwMode="auto">
          <a:xfrm>
            <a:off x="539552" y="1484784"/>
            <a:ext cx="3752850" cy="4762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7794"/>
                                        </p:tgtEl>
                                        <p:attrNameLst>
                                          <p:attrName>style.visibility</p:attrName>
                                        </p:attrNameLst>
                                      </p:cBhvr>
                                      <p:to>
                                        <p:strVal val="visible"/>
                                      </p:to>
                                    </p:set>
                                    <p:animEffect transition="in" filter="circle(in)">
                                      <p:cBhvr>
                                        <p:cTn id="7" dur="2000"/>
                                        <p:tgtEl>
                                          <p:spTgt spid="4177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120</a:t>
            </a:fld>
            <a:endParaRPr lang="en-GB"/>
          </a:p>
        </p:txBody>
      </p:sp>
      <p:pic>
        <p:nvPicPr>
          <p:cNvPr id="939009" name="Picture 1"/>
          <p:cNvPicPr>
            <a:picLocks noChangeAspect="1" noChangeArrowheads="1"/>
          </p:cNvPicPr>
          <p:nvPr/>
        </p:nvPicPr>
        <p:blipFill>
          <a:blip r:embed="rId3" cstate="print"/>
          <a:srcRect/>
          <a:stretch>
            <a:fillRect/>
          </a:stretch>
        </p:blipFill>
        <p:spPr bwMode="auto">
          <a:xfrm>
            <a:off x="251520" y="1556792"/>
            <a:ext cx="3683183" cy="4902671"/>
          </a:xfrm>
          <a:prstGeom prst="rect">
            <a:avLst/>
          </a:prstGeom>
          <a:noFill/>
          <a:ln w="9525">
            <a:noFill/>
            <a:miter lim="800000"/>
            <a:headEnd/>
            <a:tailEnd/>
          </a:ln>
        </p:spPr>
      </p:pic>
      <p:sp>
        <p:nvSpPr>
          <p:cNvPr id="5" name="TextBox 4"/>
          <p:cNvSpPr txBox="1"/>
          <p:nvPr/>
        </p:nvSpPr>
        <p:spPr>
          <a:xfrm>
            <a:off x="4211960" y="1412776"/>
            <a:ext cx="4932040" cy="5262979"/>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Upper left: </a:t>
            </a:r>
            <a:r>
              <a:rPr lang="en-GB" sz="2800" b="1" dirty="0" smtClean="0">
                <a:solidFill>
                  <a:srgbClr val="00FFFF"/>
                </a:solidFill>
                <a:effectLst>
                  <a:outerShdw blurRad="38100" dist="38100" dir="2700000" algn="tl">
                    <a:srgbClr val="000000">
                      <a:alpha val="43137"/>
                    </a:srgbClr>
                  </a:outerShdw>
                </a:effectLst>
              </a:rPr>
              <a:t>"Adolf Hitler" in army uniform in 1915. </a:t>
            </a:r>
            <a:r>
              <a:rPr lang="en-GB" sz="2800" b="1" dirty="0" smtClean="0">
                <a:solidFill>
                  <a:srgbClr val="FF33CC"/>
                </a:solidFill>
                <a:effectLst>
                  <a:outerShdw blurRad="38100" dist="38100" dir="2700000" algn="tl">
                    <a:srgbClr val="000000">
                      <a:alpha val="43137"/>
                    </a:srgbClr>
                  </a:outerShdw>
                </a:effectLst>
              </a:rPr>
              <a:t>Upper right: </a:t>
            </a:r>
            <a:r>
              <a:rPr lang="en-GB" sz="2800" b="1" dirty="0" smtClean="0">
                <a:solidFill>
                  <a:srgbClr val="FFC000"/>
                </a:solidFill>
                <a:effectLst>
                  <a:outerShdw blurRad="38100" dist="38100" dir="2700000" algn="tl">
                    <a:srgbClr val="000000">
                      <a:alpha val="43137"/>
                    </a:srgbClr>
                  </a:outerShdw>
                </a:effectLst>
              </a:rPr>
              <a:t>The Duke of Clarence in 1891. </a:t>
            </a:r>
            <a:r>
              <a:rPr lang="en-GB" sz="2800" b="1" dirty="0" smtClean="0">
                <a:solidFill>
                  <a:srgbClr val="FF33CC"/>
                </a:solidFill>
                <a:effectLst>
                  <a:outerShdw blurRad="38100" dist="38100" dir="2700000" algn="tl">
                    <a:srgbClr val="000000">
                      <a:alpha val="43137"/>
                    </a:srgbClr>
                  </a:outerShdw>
                </a:effectLst>
              </a:rPr>
              <a:t>Lower left: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"Adolf Hitler" c.1934, when he should have been in his mid-forties. </a:t>
            </a:r>
            <a:r>
              <a:rPr lang="en-GB" sz="2800" b="1" dirty="0" smtClean="0">
                <a:solidFill>
                  <a:srgbClr val="00B0F0"/>
                </a:solidFill>
                <a:effectLst>
                  <a:outerShdw blurRad="38100" dist="38100" dir="2700000" algn="tl">
                    <a:srgbClr val="000000">
                      <a:alpha val="43137"/>
                    </a:srgbClr>
                  </a:outerShdw>
                </a:effectLst>
              </a:rPr>
              <a:t>The Duke of Clarence would have been seventy years of age in 1934. </a:t>
            </a:r>
            <a:r>
              <a:rPr lang="en-GB" sz="2800" b="1" dirty="0" smtClean="0">
                <a:solidFill>
                  <a:srgbClr val="FF33CC"/>
                </a:solidFill>
                <a:effectLst>
                  <a:outerShdw blurRad="38100" dist="38100" dir="2700000" algn="tl">
                    <a:srgbClr val="000000">
                      <a:alpha val="43137"/>
                    </a:srgbClr>
                  </a:outerShdw>
                </a:effectLst>
              </a:rPr>
              <a:t>Lower right: </a:t>
            </a:r>
            <a:r>
              <a:rPr lang="en-GB" sz="2800" b="1" dirty="0" smtClean="0">
                <a:solidFill>
                  <a:srgbClr val="FFFF00"/>
                </a:solidFill>
                <a:effectLst>
                  <a:outerShdw blurRad="38100" dist="38100" dir="2700000" algn="tl">
                    <a:srgbClr val="000000">
                      <a:alpha val="43137"/>
                    </a:srgbClr>
                  </a:outerShdw>
                </a:effectLst>
              </a:rPr>
              <a:t>The Duke of Clarence and Avondale c.1890.</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9009"/>
                                        </p:tgtEl>
                                        <p:attrNameLst>
                                          <p:attrName>style.visibility</p:attrName>
                                        </p:attrNameLst>
                                      </p:cBhvr>
                                      <p:to>
                                        <p:strVal val="visible"/>
                                      </p:to>
                                    </p:set>
                                    <p:animEffect transition="in" filter="circle(in)">
                                      <p:cBhvr>
                                        <p:cTn id="7" dur="2000"/>
                                        <p:tgtEl>
                                          <p:spTgt spid="93900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121</a:t>
            </a:fld>
            <a:endParaRPr lang="en-GB"/>
          </a:p>
        </p:txBody>
      </p:sp>
      <p:sp>
        <p:nvSpPr>
          <p:cNvPr id="4" name="TextBox 3"/>
          <p:cNvSpPr txBox="1"/>
          <p:nvPr/>
        </p:nvSpPr>
        <p:spPr>
          <a:xfrm>
            <a:off x="4067944" y="2060848"/>
            <a:ext cx="475252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Secondly, that genuine photographs of "Adolf Hitler"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clearly depict a man who was much older than he should have been according to the official birth date of Hitler </a:t>
            </a:r>
            <a:r>
              <a:rPr lang="en-GB" sz="2800" b="1" dirty="0" smtClean="0">
                <a:solidFill>
                  <a:srgbClr val="00FF00"/>
                </a:solidFill>
                <a:effectLst>
                  <a:outerShdw blurRad="38100" dist="38100" dir="2700000" algn="tl">
                    <a:srgbClr val="000000">
                      <a:alpha val="43137"/>
                    </a:srgbClr>
                  </a:outerShdw>
                </a:effectLst>
              </a:rPr>
              <a:t>which has been given as April 1889.</a:t>
            </a:r>
            <a:endParaRPr lang="en-GB" sz="2800" b="1" dirty="0">
              <a:solidFill>
                <a:srgbClr val="00FF00"/>
              </a:solidFill>
              <a:effectLst>
                <a:outerShdw blurRad="38100" dist="38100" dir="2700000" algn="tl">
                  <a:srgbClr val="000000">
                    <a:alpha val="43137"/>
                  </a:srgbClr>
                </a:outerShdw>
              </a:effectLst>
            </a:endParaRPr>
          </a:p>
        </p:txBody>
      </p:sp>
      <p:pic>
        <p:nvPicPr>
          <p:cNvPr id="936962" name="Picture 2" descr="http://t1.gstatic.com/images?q=tbn:ANd9GcQEqo8Txn6xOodXrjkRL-rQet-pw2rihM83Cxq1yEMktVGgZp9g"/>
          <p:cNvPicPr>
            <a:picLocks noChangeAspect="1" noChangeArrowheads="1"/>
          </p:cNvPicPr>
          <p:nvPr/>
        </p:nvPicPr>
        <p:blipFill>
          <a:blip r:embed="rId3" cstate="print"/>
          <a:srcRect/>
          <a:stretch>
            <a:fillRect/>
          </a:stretch>
        </p:blipFill>
        <p:spPr bwMode="auto">
          <a:xfrm>
            <a:off x="683568" y="1772816"/>
            <a:ext cx="2808312" cy="46805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6962"/>
                                        </p:tgtEl>
                                        <p:attrNameLst>
                                          <p:attrName>style.visibility</p:attrName>
                                        </p:attrNameLst>
                                      </p:cBhvr>
                                      <p:to>
                                        <p:strVal val="visible"/>
                                      </p:to>
                                    </p:set>
                                    <p:animEffect transition="in" filter="circle(in)">
                                      <p:cBhvr>
                                        <p:cTn id="7" dur="2000"/>
                                        <p:tgtEl>
                                          <p:spTgt spid="9369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122</a:t>
            </a:fld>
            <a:endParaRPr lang="en-GB"/>
          </a:p>
        </p:txBody>
      </p:sp>
      <p:sp>
        <p:nvSpPr>
          <p:cNvPr id="4" name="TextBox 3"/>
          <p:cNvSpPr txBox="1"/>
          <p:nvPr/>
        </p:nvSpPr>
        <p:spPr>
          <a:xfrm>
            <a:off x="4211960" y="2060848"/>
            <a:ext cx="4464496"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Prince Eddy (left) was born in January 1864, </a:t>
            </a:r>
            <a:r>
              <a:rPr lang="en-GB" sz="2800" b="1" dirty="0" smtClean="0">
                <a:solidFill>
                  <a:srgbClr val="FFC000"/>
                </a:solidFill>
                <a:effectLst>
                  <a:outerShdw blurRad="38100" dist="38100" dir="2700000" algn="tl">
                    <a:srgbClr val="000000">
                      <a:alpha val="43137"/>
                    </a:srgbClr>
                  </a:outerShdw>
                </a:effectLst>
              </a:rPr>
              <a:t>twenty five years earlier, </a:t>
            </a:r>
            <a:r>
              <a:rPr lang="en-GB" sz="2800" b="1" dirty="0" smtClean="0">
                <a:solidFill>
                  <a:srgbClr val="00FF00"/>
                </a:solidFill>
                <a:effectLst>
                  <a:outerShdw blurRad="38100" dist="38100" dir="2700000" algn="tl">
                    <a:srgbClr val="000000">
                      <a:alpha val="43137"/>
                    </a:srgbClr>
                  </a:outerShdw>
                </a:effectLst>
              </a:rPr>
              <a:t>and some photographs of Hitler do portray a man who could well have been some twenty years older than his official age.</a:t>
            </a:r>
            <a:endParaRPr lang="en-GB" sz="2800" b="1" dirty="0">
              <a:solidFill>
                <a:srgbClr val="00FF00"/>
              </a:solidFill>
              <a:effectLst>
                <a:outerShdw blurRad="38100" dist="38100" dir="2700000" algn="tl">
                  <a:srgbClr val="000000">
                    <a:alpha val="43137"/>
                  </a:srgbClr>
                </a:outerShdw>
              </a:effectLst>
            </a:endParaRPr>
          </a:p>
        </p:txBody>
      </p:sp>
      <p:pic>
        <p:nvPicPr>
          <p:cNvPr id="934914" name="Picture 2" descr="http://t2.gstatic.com/images?q=tbn:ANd9GcRlDzaz2jB3LGZobR7BYf0C6uM5EBeOSwbN_8Lm3m5LQkcHhHsCbg"/>
          <p:cNvPicPr>
            <a:picLocks noChangeAspect="1" noChangeArrowheads="1"/>
          </p:cNvPicPr>
          <p:nvPr/>
        </p:nvPicPr>
        <p:blipFill>
          <a:blip r:embed="rId3" cstate="print"/>
          <a:srcRect l="5128" t="4531" r="5128" b="15420"/>
          <a:stretch>
            <a:fillRect/>
          </a:stretch>
        </p:blipFill>
        <p:spPr bwMode="auto">
          <a:xfrm>
            <a:off x="589822" y="1700809"/>
            <a:ext cx="3046074" cy="46126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4914"/>
                                        </p:tgtEl>
                                        <p:attrNameLst>
                                          <p:attrName>style.visibility</p:attrName>
                                        </p:attrNameLst>
                                      </p:cBhvr>
                                      <p:to>
                                        <p:strVal val="visible"/>
                                      </p:to>
                                    </p:set>
                                    <p:animEffect transition="in" filter="circle(in)">
                                      <p:cBhvr>
                                        <p:cTn id="7" dur="2000"/>
                                        <p:tgtEl>
                                          <p:spTgt spid="9349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123</a:t>
            </a:fld>
            <a:endParaRPr lang="en-GB"/>
          </a:p>
        </p:txBody>
      </p:sp>
      <p:sp>
        <p:nvSpPr>
          <p:cNvPr id="4" name="TextBox 3"/>
          <p:cNvSpPr txBox="1"/>
          <p:nvPr/>
        </p:nvSpPr>
        <p:spPr>
          <a:xfrm>
            <a:off x="4860032" y="1988840"/>
            <a:ext cx="3888432"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When, in 1929, Hitler's alleged mistress,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Eva Braun, then seventeen,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first met him she described Hitler to her sister as an "elderly gentleman" of "uncertain age.</a:t>
            </a:r>
            <a:endParaRPr lang="en-GB" sz="2800" b="1" dirty="0">
              <a:solidFill>
                <a:srgbClr val="00FF00"/>
              </a:solidFill>
              <a:effectLst>
                <a:outerShdw blurRad="38100" dist="38100" dir="2700000" algn="tl">
                  <a:srgbClr val="000000">
                    <a:alpha val="43137"/>
                  </a:srgbClr>
                </a:outerShdw>
              </a:effectLst>
            </a:endParaRPr>
          </a:p>
        </p:txBody>
      </p:sp>
      <p:pic>
        <p:nvPicPr>
          <p:cNvPr id="963586" name="Picture 2" descr="http://t1.gstatic.com/images?q=tbn:ANd9GcRMgMdwCfe5EN6jf6rEWkT0JuX5MHcxAPoa4FgN-wGv6TSyXV3HWA"/>
          <p:cNvPicPr>
            <a:picLocks noChangeAspect="1" noChangeArrowheads="1"/>
          </p:cNvPicPr>
          <p:nvPr/>
        </p:nvPicPr>
        <p:blipFill>
          <a:blip r:embed="rId3" cstate="print"/>
          <a:srcRect/>
          <a:stretch>
            <a:fillRect/>
          </a:stretch>
        </p:blipFill>
        <p:spPr bwMode="auto">
          <a:xfrm>
            <a:off x="755575" y="1916832"/>
            <a:ext cx="3508859"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3586"/>
                                        </p:tgtEl>
                                        <p:attrNameLst>
                                          <p:attrName>style.visibility</p:attrName>
                                        </p:attrNameLst>
                                      </p:cBhvr>
                                      <p:to>
                                        <p:strVal val="visible"/>
                                      </p:to>
                                    </p:set>
                                    <p:animEffect transition="in" filter="circle(in)">
                                      <p:cBhvr>
                                        <p:cTn id="7" dur="2000"/>
                                        <p:tgtEl>
                                          <p:spTgt spid="9635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124</a:t>
            </a:fld>
            <a:endParaRPr lang="en-GB"/>
          </a:p>
        </p:txBody>
      </p:sp>
      <p:sp>
        <p:nvSpPr>
          <p:cNvPr id="4" name="TextBox 3"/>
          <p:cNvSpPr txBox="1"/>
          <p:nvPr/>
        </p:nvSpPr>
        <p:spPr>
          <a:xfrm>
            <a:off x="4860032" y="1556792"/>
            <a:ext cx="4283968" cy="5693866"/>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hardly describes a forty year old man in his prime, </a:t>
            </a:r>
            <a:r>
              <a:rPr lang="en-GB" sz="2800" b="1" dirty="0" smtClean="0">
                <a:solidFill>
                  <a:srgbClr val="FFC000"/>
                </a:solidFill>
                <a:effectLst>
                  <a:outerShdw blurRad="38100" dist="38100" dir="2700000" algn="tl">
                    <a:srgbClr val="000000">
                      <a:alpha val="43137"/>
                    </a:srgbClr>
                  </a:outerShdw>
                </a:effectLst>
              </a:rPr>
              <a:t>although were he the Duke of Clarence incognito he would have been sixty five years of age. </a:t>
            </a:r>
            <a:r>
              <a:rPr lang="en-GB" sz="2800" b="1" dirty="0" smtClean="0">
                <a:solidFill>
                  <a:srgbClr val="00FF00"/>
                </a:solidFill>
                <a:effectLst>
                  <a:outerShdw blurRad="38100" dist="38100" dir="2700000" algn="tl">
                    <a:srgbClr val="000000">
                      <a:alpha val="43137"/>
                    </a:srgbClr>
                  </a:outerShdw>
                </a:effectLst>
              </a:rPr>
              <a:t>There can be little doubt that there was in fact a 'plant' and if he was not the Duke of Clarence then who was he?</a:t>
            </a:r>
          </a:p>
          <a:p>
            <a:endParaRPr lang="en-GB" sz="2800" b="1" dirty="0">
              <a:solidFill>
                <a:srgbClr val="FFC000"/>
              </a:solidFill>
              <a:effectLst>
                <a:outerShdw blurRad="38100" dist="38100" dir="2700000" algn="tl">
                  <a:srgbClr val="000000">
                    <a:alpha val="43137"/>
                  </a:srgbClr>
                </a:outerShdw>
              </a:effectLst>
            </a:endParaRPr>
          </a:p>
        </p:txBody>
      </p:sp>
      <p:pic>
        <p:nvPicPr>
          <p:cNvPr id="961538" name="Picture 2" descr="http://t2.gstatic.com/images?q=tbn:ANd9GcQeoMMMOhplpBvqvRo4kbkPdGGbvTnYRwbUJ8zoagNGrxMA9TR6"/>
          <p:cNvPicPr>
            <a:picLocks noChangeAspect="1" noChangeArrowheads="1"/>
          </p:cNvPicPr>
          <p:nvPr/>
        </p:nvPicPr>
        <p:blipFill>
          <a:blip r:embed="rId3" cstate="print"/>
          <a:srcRect/>
          <a:stretch>
            <a:fillRect/>
          </a:stretch>
        </p:blipFill>
        <p:spPr bwMode="auto">
          <a:xfrm>
            <a:off x="323528" y="2564904"/>
            <a:ext cx="4356676"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1538"/>
                                        </p:tgtEl>
                                        <p:attrNameLst>
                                          <p:attrName>style.visibility</p:attrName>
                                        </p:attrNameLst>
                                      </p:cBhvr>
                                      <p:to>
                                        <p:strVal val="visible"/>
                                      </p:to>
                                    </p:set>
                                    <p:animEffect transition="in" filter="circle(in)">
                                      <p:cBhvr>
                                        <p:cTn id="7" dur="2000"/>
                                        <p:tgtEl>
                                          <p:spTgt spid="9615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125</a:t>
            </a:fld>
            <a:endParaRPr lang="en-GB"/>
          </a:p>
        </p:txBody>
      </p:sp>
      <p:sp>
        <p:nvSpPr>
          <p:cNvPr id="4" name="TextBox 3"/>
          <p:cNvSpPr txBox="1"/>
          <p:nvPr/>
        </p:nvSpPr>
        <p:spPr>
          <a:xfrm>
            <a:off x="4788024" y="2276872"/>
            <a:ext cx="4032448"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Hermann </a:t>
            </a:r>
            <a:r>
              <a:rPr lang="en-GB" sz="2800" b="1" dirty="0" err="1" smtClean="0">
                <a:solidFill>
                  <a:srgbClr val="00FFFF"/>
                </a:solidFill>
                <a:effectLst>
                  <a:outerShdw blurRad="38100" dist="38100" dir="2700000" algn="tl">
                    <a:srgbClr val="000000">
                      <a:alpha val="43137"/>
                    </a:srgbClr>
                  </a:outerShdw>
                </a:effectLst>
              </a:rPr>
              <a:t>Rauschning</a:t>
            </a:r>
            <a:r>
              <a:rPr lang="en-GB" sz="2800" b="1" dirty="0" smtClean="0">
                <a:solidFill>
                  <a:srgbClr val="00FFFF"/>
                </a:solidFill>
                <a:effectLst>
                  <a:outerShdw blurRad="38100" dist="38100" dir="2700000" algn="tl">
                    <a:srgbClr val="000000">
                      <a:alpha val="43137"/>
                    </a:srgbClr>
                  </a:outerShdw>
                </a:effectLst>
              </a:rPr>
              <a:t>, a German who later left Nazi Germany, </a:t>
            </a:r>
            <a:r>
              <a:rPr lang="en-GB" sz="2800" b="1" dirty="0" smtClean="0">
                <a:solidFill>
                  <a:srgbClr val="FFC000"/>
                </a:solidFill>
                <a:effectLst>
                  <a:outerShdw blurRad="38100" dist="38100" dir="2700000" algn="tl">
                    <a:srgbClr val="000000">
                      <a:alpha val="43137"/>
                    </a:srgbClr>
                  </a:outerShdw>
                </a:effectLst>
              </a:rPr>
              <a:t>described Hitler as having </a:t>
            </a:r>
            <a:r>
              <a:rPr lang="en-GB" sz="2800" b="1" dirty="0" smtClean="0">
                <a:solidFill>
                  <a:srgbClr val="00FF00"/>
                </a:solidFill>
                <a:effectLst>
                  <a:outerShdw blurRad="38100" dist="38100" dir="2700000" algn="tl">
                    <a:srgbClr val="000000">
                      <a:alpha val="43137"/>
                    </a:srgbClr>
                  </a:outerShdw>
                </a:effectLst>
              </a:rPr>
              <a:t>"states that approach persecution mania and dual personality."</a:t>
            </a:r>
            <a:endParaRPr lang="en-GB" sz="2800" b="1" dirty="0">
              <a:solidFill>
                <a:srgbClr val="00FF00"/>
              </a:solidFill>
              <a:effectLst>
                <a:outerShdw blurRad="38100" dist="38100" dir="2700000" algn="tl">
                  <a:srgbClr val="000000">
                    <a:alpha val="43137"/>
                  </a:srgbClr>
                </a:outerShdw>
              </a:effectLst>
            </a:endParaRPr>
          </a:p>
        </p:txBody>
      </p:sp>
      <p:pic>
        <p:nvPicPr>
          <p:cNvPr id="959490" name="Picture 2" descr="http://t3.gstatic.com/images?q=tbn:ANd9GcTNYL_1yxoKy_LLTlAtJU6h-ujT40ymyrHCtYQzsbE_5e696xLkVw"/>
          <p:cNvPicPr>
            <a:picLocks noChangeAspect="1" noChangeArrowheads="1"/>
          </p:cNvPicPr>
          <p:nvPr/>
        </p:nvPicPr>
        <p:blipFill>
          <a:blip r:embed="rId3" cstate="print"/>
          <a:srcRect/>
          <a:stretch>
            <a:fillRect/>
          </a:stretch>
        </p:blipFill>
        <p:spPr bwMode="auto">
          <a:xfrm>
            <a:off x="899592" y="1700808"/>
            <a:ext cx="3024336" cy="47045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9490"/>
                                        </p:tgtEl>
                                        <p:attrNameLst>
                                          <p:attrName>style.visibility</p:attrName>
                                        </p:attrNameLst>
                                      </p:cBhvr>
                                      <p:to>
                                        <p:strVal val="visible"/>
                                      </p:to>
                                    </p:set>
                                    <p:animEffect transition="in" filter="circle(in)">
                                      <p:cBhvr>
                                        <p:cTn id="7" dur="2000"/>
                                        <p:tgtEl>
                                          <p:spTgt spid="9594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126</a:t>
            </a:fld>
            <a:endParaRPr lang="en-GB"/>
          </a:p>
        </p:txBody>
      </p:sp>
      <p:sp>
        <p:nvSpPr>
          <p:cNvPr id="4" name="TextBox 3"/>
          <p:cNvSpPr txBox="1"/>
          <p:nvPr/>
        </p:nvSpPr>
        <p:spPr>
          <a:xfrm>
            <a:off x="4355976" y="1916832"/>
            <a:ext cx="4320480" cy="4832092"/>
          </a:xfrm>
          <a:prstGeom prst="rect">
            <a:avLst/>
          </a:prstGeom>
          <a:noFill/>
        </p:spPr>
        <p:txBody>
          <a:bodyPr wrap="square" rtlCol="0">
            <a:spAutoFit/>
          </a:bodyPr>
          <a:lstStyle/>
          <a:p>
            <a:r>
              <a:rPr lang="en-GB" sz="2800" b="1" dirty="0" err="1" smtClean="0">
                <a:solidFill>
                  <a:srgbClr val="FF33CC"/>
                </a:solidFill>
                <a:effectLst>
                  <a:outerShdw blurRad="38100" dist="38100" dir="2700000" algn="tl">
                    <a:srgbClr val="000000">
                      <a:alpha val="43137"/>
                    </a:srgbClr>
                  </a:outerShdw>
                </a:effectLst>
              </a:rPr>
              <a:t>Rauschning</a:t>
            </a:r>
            <a:r>
              <a:rPr lang="en-GB" sz="2800" b="1" dirty="0" smtClean="0">
                <a:solidFill>
                  <a:srgbClr val="FF33CC"/>
                </a:solidFill>
                <a:effectLst>
                  <a:outerShdw blurRad="38100" dist="38100" dir="2700000" algn="tl">
                    <a:srgbClr val="000000">
                      <a:alpha val="43137"/>
                    </a:srgbClr>
                  </a:outerShdw>
                </a:effectLst>
              </a:rPr>
              <a:t> quotes Hitler as saying: </a:t>
            </a:r>
            <a:r>
              <a:rPr lang="en-GB" sz="2800" b="1" dirty="0" smtClean="0">
                <a:solidFill>
                  <a:srgbClr val="00FFFF"/>
                </a:solidFill>
                <a:effectLst>
                  <a:outerShdw blurRad="38100" dist="38100" dir="2700000" algn="tl">
                    <a:srgbClr val="000000">
                      <a:alpha val="43137"/>
                    </a:srgbClr>
                  </a:outerShdw>
                </a:effectLst>
              </a:rPr>
              <a:t>"Only a new nobility can introduce the new civilisation for us," </a:t>
            </a:r>
            <a:r>
              <a:rPr lang="en-GB" sz="2800" b="1" dirty="0" smtClean="0">
                <a:solidFill>
                  <a:srgbClr val="FFC000"/>
                </a:solidFill>
                <a:effectLst>
                  <a:outerShdw blurRad="38100" dist="38100" dir="2700000" algn="tl">
                    <a:srgbClr val="000000">
                      <a:alpha val="43137"/>
                    </a:srgbClr>
                  </a:outerShdw>
                </a:effectLst>
              </a:rPr>
              <a:t>and further, "I need ten years of law-making. </a:t>
            </a:r>
            <a:r>
              <a:rPr lang="en-GB" sz="2800" b="1" dirty="0" smtClean="0">
                <a:solidFill>
                  <a:srgbClr val="00FF00"/>
                </a:solidFill>
                <a:effectLst>
                  <a:outerShdw blurRad="38100" dist="38100" dir="2700000" algn="tl">
                    <a:srgbClr val="000000">
                      <a:alpha val="43137"/>
                    </a:srgbClr>
                  </a:outerShdw>
                </a:effectLst>
              </a:rPr>
              <a:t>The time is short. I have not long enough to live ....I shall not see it fulfilled." </a:t>
            </a:r>
            <a:endParaRPr lang="en-GB" sz="2800" b="1" dirty="0">
              <a:solidFill>
                <a:srgbClr val="00FF00"/>
              </a:solidFill>
              <a:effectLst>
                <a:outerShdw blurRad="38100" dist="38100" dir="2700000" algn="tl">
                  <a:srgbClr val="000000">
                    <a:alpha val="43137"/>
                  </a:srgbClr>
                </a:outerShdw>
              </a:effectLst>
            </a:endParaRPr>
          </a:p>
        </p:txBody>
      </p:sp>
      <p:pic>
        <p:nvPicPr>
          <p:cNvPr id="957442" name="Picture 2" descr="http://t0.gstatic.com/images?q=tbn:ANd9GcSPqPl0uOoaZrED8L2HOuW0FjBOEiMrHd2cck7ZIDsrOVH3jQf2hA"/>
          <p:cNvPicPr>
            <a:picLocks noChangeAspect="1" noChangeArrowheads="1"/>
          </p:cNvPicPr>
          <p:nvPr/>
        </p:nvPicPr>
        <p:blipFill>
          <a:blip r:embed="rId3" cstate="print"/>
          <a:srcRect/>
          <a:stretch>
            <a:fillRect/>
          </a:stretch>
        </p:blipFill>
        <p:spPr bwMode="auto">
          <a:xfrm>
            <a:off x="467544" y="2060848"/>
            <a:ext cx="3247480" cy="41044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7442"/>
                                        </p:tgtEl>
                                        <p:attrNameLst>
                                          <p:attrName>style.visibility</p:attrName>
                                        </p:attrNameLst>
                                      </p:cBhvr>
                                      <p:to>
                                        <p:strVal val="visible"/>
                                      </p:to>
                                    </p:set>
                                    <p:animEffect transition="in" filter="circle(in)">
                                      <p:cBhvr>
                                        <p:cTn id="7" dur="2000"/>
                                        <p:tgtEl>
                                          <p:spTgt spid="9574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127</a:t>
            </a:fld>
            <a:endParaRPr lang="en-GB"/>
          </a:p>
        </p:txBody>
      </p:sp>
      <p:sp>
        <p:nvSpPr>
          <p:cNvPr id="4" name="TextBox 3"/>
          <p:cNvSpPr txBox="1"/>
          <p:nvPr/>
        </p:nvSpPr>
        <p:spPr>
          <a:xfrm>
            <a:off x="4283968" y="1772816"/>
            <a:ext cx="460851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latter rather curious statement was made in 1934 when Hitler was officially forty five years old and by rights should have had a lot more than ten years ahead of him. </a:t>
            </a:r>
            <a:r>
              <a:rPr lang="en-GB" sz="2800" b="1" dirty="0" smtClean="0">
                <a:solidFill>
                  <a:srgbClr val="FFC000"/>
                </a:solidFill>
                <a:effectLst>
                  <a:outerShdw blurRad="38100" dist="38100" dir="2700000" algn="tl">
                    <a:srgbClr val="000000">
                      <a:alpha val="43137"/>
                    </a:srgbClr>
                  </a:outerShdw>
                </a:effectLst>
              </a:rPr>
              <a:t>On the other hand, the Duke of Clarence (left) would have been exactly seventy years of age.</a:t>
            </a:r>
            <a:endParaRPr lang="en-GB" sz="2800" b="1" dirty="0">
              <a:solidFill>
                <a:srgbClr val="FFC000"/>
              </a:solidFill>
              <a:effectLst>
                <a:outerShdw blurRad="38100" dist="38100" dir="2700000" algn="tl">
                  <a:srgbClr val="000000">
                    <a:alpha val="43137"/>
                  </a:srgbClr>
                </a:outerShdw>
              </a:effectLst>
            </a:endParaRPr>
          </a:p>
        </p:txBody>
      </p:sp>
      <p:sp>
        <p:nvSpPr>
          <p:cNvPr id="932866" name="AutoShape 2" descr="data:image/jpg;base64,/9j/4AAQSkZJRgABAQAAAQABAAD/2wCEAAkGBhQSEBUUEhQWFRUWGR0ZGRgXFhsaHRscHhgXHBwXHBcdHyYeGxojHRgcIi8gJCcpLCwsFx4xNTAqNSYrLCkBCQoKBQUFDQUFDSkYEhgpKSkpKSkpKSkpKSkpKSkpKSkpKSkpKSkpKSkpKSkpKSkpKSkpKSkpKSkpKSkpKSkpKf/AABEIAMAAjgMBIgACEQEDEQH/xAAcAAACAwEBAQEAAAAAAAAAAAAGBwMEBQIBAAj/xABBEAACAQIEAwYDBQUGBgMAAAABAhEDIQAEEjEFQVEGEyJhcYEHMpEjQqGxwRRScuHwFTOCktHxJENTorLCJWKD/8QAFAEBAAAAAAAAAAAAAAAAAAAAAP/EABQRAQAAAAAAAAAAAAAAAAAAAAD/2gAMAwEAAhEDEQA/AIewVJznlLMANROkc/Cb4ZfE18VP+L9DhU/DuqDxGmHLFgWjkohW5frhscS+an/EfyOA6IIFhP4YGO0NPvKbipkzUA5hln1BsZwXLtihmk8DyQPxP0GAR2a4iaQZadSvSH/TqjWv1O2M4ZossreP3Pz/AJ4Y3EaNLQ2sGpaIbwj6CTHuMLteId3VKiKaGx0CPabsfrgG12U7VZU5ZFeuiuEAK1T3ZNv/ALwWHmLYmzFAVlISXBP3B4f85/0OM3gfA2q5QftOWpVhYprClyvUz+p5YJVzLpTgKE0iykjwjyVd/SwwC7z3YTNo80qUAk7MCfrM3wJdrOE1qMd9TKSs3v5X6YZ/DOO162dCd7SKL4nCkeFBeGAJ/OeoxmVviKz5lkCKKQJWZBNifFcQARgA96n2Ym8qvpsMYNYQTgp7c5s96jU6isGXxJbw9LdPO2MTOcErdwK+nVTJ06lM6WidLDdTF+h5YCpwLMxWKHZ1IxPxHhnLqCRb6jGKlbRUVxut/pywwKdIVqBanGuNa+sbYAf4eFbKywkrK+nnjZ4NnDle6AJbWTqBvIi3rGM/sjRL06tNhvO/UYurnADSLW0alaFBjkDJMDAbVbhOWqFq+lpBLDWwCxaTpK7TiOlmq3hCUVU6bjSS25IJJIj0xkZjJZgVqZVe8QVJUCeRHheRud/xwa1M1VZvCzBtz1Ak+E8+dvIYDJ+HFBxnqR0KEYMwcwNXhb5RuYMg9CpGGnxFgGpWmSbkwBbpzwo/hlWH7fSRHIkMSCN4U2EW874afFMsrVKUiYLTJgbR6e2AvGtbcfUDFCvUU02uvPmMXVyyjkPpjPzxpLTbUEEjnAwATnCAjXEwemB7sp2Z77NipVA7qmZINgx3AnaOpGLfFf2YtACT5G/qQMU+DZ8o4p0tOgEm13c8yQJgflgGM1QtWOkqx/dWdUchPyqBiXN9n6zK2k6A4gqN4/ixJ2MbXqZhDYLsAuMv8Omo0K3csRVqIVDE3E8ukESPfCqrcErZdilSmwK+X5H9Rj9OHFXM5GnU+dFb1AwCO4R2WqZoAmnAGxP5mLkjzwzMr2VRMnUoEAhkjYDzG3Q3GCSllkUQqgY+qtgPy9xPhpSpUDCGUww/WP188bXYriUEIT8hH0P88GXxX4GO/wAvXUR3k0mIIHiF1YnrEjzthZcFraM0BPzypMRuLSI3kYBkf2MtPMakgCpJI88Y3Gcv3FWp4ZDaTsuxJkXBEExvgv4RXGYoIdmAE+o3wMfEGlZTbmDM+1tjgLnBs2GplTWWmZ1ACBy8h+WPclRNVmWg2oblzqi1tIJ3N/wwL8DzWWEl3KsY2VbAeZIP4YbHYzJBkLCykeG3Kd7WwC9+GE/2pQgBYWpso20nnvhtcaQNUohhIJb/AMcKf4W1NXFaVrCm9/8ADhtcUYd9R/x/kMBTrZB08VOt3ai5DmVA/TAzkzw7MO/fVEzDE3JZjHosxHpg3rqGUqQCCIIItHQ4DT2MyaOWSgoMEyJFyfL8sBidruC8Mo0K9SkgFTQBSWWA1EgFr8xOBvszTegVZ1VabmzoQSDOzECR72xscXYnKinIfvFI8V7kmCCelowPq5ZNCqxcC3IhgLEuY/XAOLsnXCkiZJ674L1a2FV8Ncy9cayCIOn3ETPW+GgrgCScBLGOSuMLjPbCnlx8lR/4Vt9TAxk8J+JFOu4Q03pserK310m2AMIxy9PEAzPhnApmfiAe80UaQa8F2qBR+X4YDj4j1NOXVishKlN/OzeotyN9pwKcc7LZLI0jWKNWruToDMYDG5IUWCLO99hvgp7XV2r5KqNMMUlSpkSIO/PCm7T9sqlXNvGgoh0JqWfCLbyI1GTGA64t35CNQqsok2Vitz4hYc98UcjxSvVJoVnLjo7XECTedsQ/24WplGAVwVKsDAlTz6WJGDCrwWlnaIey1kG42bnDQPxGAN+y1JMtw2g00Rl2pI1VDQ7xqzsCztqBmbgAFWFuQwXZLKfad8pGmog8MRHMEdBB2gbYFfhtxANlloVYDUzKEwoIJPhWb+EyB5YO1SLfngEF8JKkcWCxstX8sN/irfbUvR/yGE58IjPFgeZp1D+Aw3+Kn/iKP8L/AKYC4+2MmsfE07Bf9cap2xk5poFQnYJ+hwC/4khOXp6RLsFCAWPiqQB6k/nipxTsBVCrmcvUpVkDFGFAM7IVYyNJEtBnbnygzjcp5tKRybk/KyAztJNmB8iw+gxv8FzSZRctlgtQ16kBtKiNTEsS/PSo5ja5wFf4RcLq06DvWBXU50g8xzbTynBTxqu4gU1LGYtFpiTe1hfGklrbY7NMYBedoMvmqrKiUKfdMb1KjvUdRNyYIRbXAW3ngXyXZ11zNTQylUNipLAn93c6WI5ScMDjPZRXctBM7iYB9sXeCcCWkLqBPICw8sBcq5RnyhXZihj1jCv4dwwoKjLmKK5j7oqAEx+9L2BnZVHrOHGotAwL8Q4CtUyVDeR/TAZnCUqsStaolYaApdVVTJmVOkAMByO/nhX8e7QIK9WnSymVAR2XW1LUxgkSZO56YdWT4ctJCBboOmPznx2oamczDJzquQP8R2wHb5k1pDhQQPBpQKB1WF640ey/aFsrU8UmmbEDceYxjUKsm9m+k+WLTUQZiA43Ebj35jAHuarrXTvMu882EwQRfVHlvhodic8a2So1SZcqVY3uVOEf2TomrWpoGFJlOo1Dtp5g8pMQJt1w8+w3DzTylzIepUqLt8rNCx5ELPv0wCf+Dw/+UXn9lU/9cNriv9/S/hf/ANcKv4PAniZJ/wCk8f8AbhrcUI7+nP7j/mMBZJtjCz7eCqJ+5/rjdO2B3PN4a38H6HABfEeF1c1TSjREuUUyTAUDdy2yKBefLDX4bUpVaVOsHSoyjR3iAkFlMP5/MCffCg7R8RcZQUgdKMKZYD78x8x3YDkNvXFfsfxmrT4mMulSotOtUhlUi5gQ8nnYjbaMA8+9lQ3Uf1Y3x53tsVcquhdBLNBkFjqMG9ziQtgJdYxWfOgNcwo+YnYDzOOdY5Yr57O06SEtBBtfb0vgOqPbLKPTLUq9N1BiVab9Oo/XH1HiqO5KMD/X9ThU9oMsKrn9jp0yo+Y00UARyPUCcavZDthTRO6qkCCYMc+eAYWcYWvvG2PzXxbLRmawRteio9x94a28Qw8e1HGAMjWqIwMUmiDBuNIIPL5sIKlIPpgNEZXv01KPtF+YdR1x7SmAeY29vzHlj7LVyjrUp2Ybjkf98EeT4E+eqD9jpli3zqpAFMzBZm2UTgJ+wnCXzWbWgs900vUKmCirGozvcwo82Hnj9D0qYUAAAACABsALADyAt7DAd8Muwr8PpVDWKNWqkXQkgIuyyQLliSfQYNdOASPwpo0/20lHDEU3JGgg3K36RhjcRpA1kJIHha3M3F8YPYvsamVrd4slihBJPWDt+uJe2naVcnWos6VH1K4ApiTYrc4DceoIwM8RzK6ao7ynJWw1qDMHkTjOb4v5IjasD0NPy9cYue7YcPzKVAySxW2uleY5EXwFTtHlHNFdKyw7sWg7ROx3wN8KrGhxKlVKkBa6mYO2sA+W2JuMcHy2kNl30nwiFcm5ibb4wzkKpqilTZmZm0KJNyTpA+pA98B+muICFkcjisM3K+uLq8PNLLojsahWmqO/MkKAW9CRgR4hmSjFZ9OU9BgNXiJBpmWKnkRv5YWWe4HmMzUPeZhu7G0D9P1wVPxQMIJOIUyrR4WAnbAYKdnMlTtUzNZWNv71FB/7Z9sTP2KoOAaVVwu48eoHzuPyxNnOxpYhjVg+d8a2V4V3KgapG98BmdqMjV/ssUMrRqVC9QBu7ps50jxHUVmJaN8BvZ/4fZzOOVp0WTSdLvVBpqp5g6hqJH7oBOP0X2eyHdZdAR4m8bepuB7CMaEYBVcK+BCKynMZkuoPiSnS0SLeHWXLCdpABg8jho5LIpSQJSRUQWCooUfgMTgY6wHwOPsexj7AZy5YKvoI/DC2r8XOY42yofs8und+rbv+Jj/CMNDMtpUk7C59r4WPB+FnLmkzD7R6bVqh6tUqaiPYEYDU412WymYB72ipb94eFvqLn8cLnjXwz0B3o1fConS4vESbjDE7S08s+XLZhQVWNJBIYMxgaSCDJJwF8Q7NZmjTq9xnKmgC6VPFaNtWAAuI8IqUD9okWBkEEX2uMF3wZ4J3/ExUPy5dTVP8Z8KD1klv8OKGZyudepTpVFVySoHTluRyAmfTDr7AdnqOVpVO6Hidh3jE3JUWtso8RgDrgCkCMDnH+xyVwSh7pvSUPqu49V+hwSTjhsAkOO5SvknjNIdBMJWXxKeilhs3kYOKdDtFoFjI6i/sehw6uOcNFfL1aLbVUZPqDB9jB9sfmnO8OZd/C4sYtcEgi3QzgCxu0zNsbdMb/ZfP97Wo998hqIsc2JYBR6TE+QwC9nqLbuxPqf5f1OGF8M8l3+ZbMEfZUSVQ9apF2H8CH6v5YBqzj7HIGPr+2AkBx7iNTiQYDrH2PMfYDN43XC0tM3qMKa+Zbcf5ZPtgV49bMpGwp7eWoD8sWM5xD9o4ylFZNPJU2qVCNu+qgKinzVNXuxxm9tlzBfTlKbPUanp1WC05N2ZjYW2GAD+OcROcztPK0z9jQfW5H3mW8ei7epOCnMZU1UqokS1pO1xuT0xT7K9iBk1LVXD1CLhdut2Ilr87YIss0qSoAv8Al54CnluEpSE2ZyAuo9IiB0x1kO0oylUCoPsahAYjdG+6wHNTsfY4lrG4HOdsY/F8qHRgwEX3k/d39RuPMDAMvL5paih6bB0OzKZB9xiScIXJcVzOVcNQcgtYgECW5M+qUZYXYx5HeDPg3xgo+Fc4VpsSfGgYaRyarS8WjVy0u4uNsAw6gwku3fCe7z1YCysdYHk/i/8ALVh2hp9P9v698Lj4qZA6qNYWsyMeVjqH5tgAHKcOqMadCjerWOlRyHVmPJVALE9B6YeHAeFUsll6VFDCIAoLQNTsbsZ+87T9fLA58OezJpJ+1VR9pVWEB3Sn/q+556QvU4pfGviITJ0qNw1aqCCPuimJ1ezMvtOAY8zjwsPrhafDD4iftEZXNvGYSVVyfnj7rci45N94Rz3ZYJi4vzA/ngOqZ3xLiFawN5/ljlsztFweeAs49jFDO8ZpUR9owW036dcXKFYOispswDD0O2AEezfATlEraqne1a9U1atQrEsdgBJIUTaTzO2LlWpG/wDvjt6oBPkeW+KWZzAvM+WAgztZSDeD1/3jEHDHlGAuFbxETzAuQL+5xQzVXW8ajveBf+hPpfGPxzs8KtF13aIBNot0n9MASZgWIEiDztHucZ1eiCpk2jff8OuFzwzshWoP3r1HSknimmzCfObQPz2HkU5XtH32ynTsotO+5J/IYCvnKKd4JUMji6sDDRyYcwYGxG3ljfzHw4SvRWtkmR6beIUMyC2kgae7XMA94gUiNJkW6GMY/EqGtGImRfaLjl5f742fh72oWk/dOYSsRpJ2WpAG+w1bdNQXAaadquJftASrkadJCYLMzERB1MtYOadrAKQs6t1gkUO0meaoHJqHQtxNQIgcC/hcNrKizIARBkTfHWY7YGujOAYLFLtCAqSGpFRJqAwdJMCTeMYfEONAFnZmfaGZQMwVUm9Nf+W1MkgywlTMQJwBpke27uJeiiDUV1NVIHyBhfQYJ2uFGLDZfK8UptqUEhdIBKsUmGLqVJG+m4ja+5wEUeLqKaglU2lFq1qRINFpcMTpsYExBMXg4iyoceNtbMAp7xkDlQEQhhXo6XVhEX5SepwAj2o7PvlK7NBDUjDEbR9yoI5RAPoMNPsL2876kqV3IaAFdrg8tLnr0b69cD3aDPftShqihmUGk1RDrVxAMNfUrb/MAb9cDHAHNKq1FiSAZWdip2kdeXtgHP2gztEf3jFKoHgKkyw6SLOk8jt74r9ne1SVg1NlK1Fs6cx523HngfyeZFSn3VQmAZRgRrptFmUm3+E2PMbYGOI1XfMrpATNJaLqKiXhl8jf0OodcAyOL8Dp56pTp1S32batQHzKQfDO0NpHuMFygAACwGw8uQwPdl0Z6aO4qU3UQ6OsS1jaeQ3kSDOCIYAFbMCfFUFxIAuJ5jcgn3XGfmc4eZAExcjy2M4GanEh3yyRGrewuZj8bY2K1VQ4Egk7eL2EjcdY88BPTBJkNK+x/XGnlwW3FuYIv9MZtExaw2N+V7T1xbpZiwCwxPQSR7chgKfE+H06pGsEBTdR5Hcj6x0xkV6NMGKamB8o/KBz98b+cXQ+l4hzYm94+Xbc7gY8OSEyB7n89OAoDKkrsJOwU/164Eq1MhqiEWBiI5G+xOGR+zBR8vn6/X/TC/47Q0ZkWgEFTtHX6wdvXADVHOHLVwCH0mfEviqFYEKuqQpSAQwggCJxZzPEy0z42kltB8RaD89fUVHe0iZWmR8vy3bGhnskKylLTupvEzYWtHlPPA6cm9So1LRqdFNMBVLQQC6qI2iGGti3WLHAFuVzsBBQqMYAIC5gNYUDKCnUgNEwbTdlmACbdFISYVVAHieg9E3oAlS9LkZkEgA7+KTivluz+ZzhKUlZ7u32zUGUHQinxAkzcmQD90iL4u5rhhyjFXfLa4eVy+YqKUIphZYSFRieTCSSQTBjAU+L5onS3zEsApJ121NbvlAaRcaKgmLgk2xi8RbTWov5lD+JGNDi8tVWR42cSx0ywDEkiqihaw8INxqBHQYpcbok0SeakPt0M/X9MAaZOrrCmALQd79PQ+W2LpydOqyGqpmlUDqVJQzEHxDxbWI5wOmMPs1ndSgCLi8gna8T9312wRMD80W5xuPXqMAeZDjCOBBCn92fLkedh+GLhbphdDMlG6gwRsR6e2CbgPGO9WJGsAEnqOvrOAS1fNlayrP/ADI2n78b79fpjao8SJqkNqKjaW1DcmR0vfAjWq/8WL7MTPoD+uNHJpqPicr1O8eoi4G+AJK/GTIWkI8xB9fY9Dgm7O5MrTL1SCx59Be204F+E5U6rNM72vvN4JBPqDgm4nxEUaBOs7TyE226+2AodquKGAiWYsANxEEXHInzGLvBMzrkNpDpAceZEggfuMLj3HLAX2Z1ZrPd48FU8RliLA7byd/wx52p4y+Uz4zFMHaHUn50nab35ggmDgGSWU2F7+3vywD9vqRVw4E6SrWnYypMnpg14DxKlmaK1aDBlNpi4I3VhyYTceYOxGMHt7lZjaSh5g7X52n+r4AVyxNgbCLtv/X154sVGWmKtR1DTTjSJIYggqxAIAKyYJkC9xiDhxDCJO2xEb84PL9BjRSkwuPu28jNgB5euA6pZxXpkhaisGqHvEy9NSkQAysrEBpHItF7EG9jinG3qGoqvq16tTrU0M8impmk4KjkCBF13EYEq2VFEk6aSofCAS6liXkgupEwAQJkQTzxurS1Q5LP4joBKZpf75Abjx7Wk26G8YChTyZFVgYlSWYABCDELrpjwz4iA69Ix5nqf2Ti3ymRNz/OcXKDQjEaQGeFC6goCyDAbxJ4zGkWtsMRVpKtO9z/ALfTbzwFLsw50rMStiJHI9difbDGy6yLGxwqOF5g6mUNYkH19+kj8cMjs5XLUr3jrHXynATcZokKjAA6SRAPlMRF5i2IuDcTuTeRa5E8uh8sWe0SxlyRyZSL3uYN+sHGDRkHWshiIYg7xtI5WwC5y7TXdj5/icbmTYyCrGSN5I/KPTA9l1PePv8APHtffBDwlzM3UDmb2PI9do9cAW9naMAtU5XuQR6iduntjD7bdou8OhCQBa20zt/XXEPE+0rBSiXX1n6+Y/TAsrmpU8QuTvGAYnw9yoSjUqGZNgRaOv8AQwL9r5csTzPr9dhHtg8yWW7jIIo5+LbrtAj8MAnGaRY7SOtpHrgMXst2lrZCrrp+JCR3iH5WH6MLw3LbbDR41xJMzRSojSrIGWd78iPLY4U2ayvWf6Hlgp4FmmqZVQ8yngHMEA2JBM7EC2AqZHKGmxCOVGyhhrXfkPmG33SMap42UYLX8O0GfA0HlUIjz0uFPnivVpEMdPJj94eWw3641MpmFdYa56MQb8j/ACwEGZo95MRygjkdw0c/Tz88YmU1d6Kemm1WVE+NGDFy7HUtpAE6t9MRqwQVuEKVBo/ZMN9Cgof/AMzYEn93ScVuHiqz1VBQPpguSyqAsuWghmnYeGT4sBYVQBAJ0L8oa5I5t7mTNt8eNRNZYpnwidVS59dI5m3zeeMvIVHd2FRRU0n5VPhMHfq3v12GN08RYiIK25DkRa1sAHplu6rlANxYn1nr0wddiazA8r2gC8bzHTC/r5xjVUvurQZ87cvXBp2VYaZZgoLQCTuYmBa3pbAFHa8asnUVSBdQP8w/qcCvASSCGiR5T+JBxu9r6o/ZQA/ikPfosAnzF8YnDZluXmBIP4j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32868" name="Picture 4" descr="http://www.thepeerage.com/100660_001.jpg"/>
          <p:cNvPicPr>
            <a:picLocks noChangeAspect="1" noChangeArrowheads="1"/>
          </p:cNvPicPr>
          <p:nvPr/>
        </p:nvPicPr>
        <p:blipFill>
          <a:blip r:embed="rId3" cstate="print"/>
          <a:srcRect/>
          <a:stretch>
            <a:fillRect/>
          </a:stretch>
        </p:blipFill>
        <p:spPr bwMode="auto">
          <a:xfrm>
            <a:off x="395536" y="1772816"/>
            <a:ext cx="3524790"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2868"/>
                                        </p:tgtEl>
                                        <p:attrNameLst>
                                          <p:attrName>style.visibility</p:attrName>
                                        </p:attrNameLst>
                                      </p:cBhvr>
                                      <p:to>
                                        <p:strVal val="visible"/>
                                      </p:to>
                                    </p:set>
                                    <p:animEffect transition="in" filter="circle(in)">
                                      <p:cBhvr>
                                        <p:cTn id="7" dur="2000"/>
                                        <p:tgtEl>
                                          <p:spTgt spid="93286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128</a:t>
            </a:fld>
            <a:endParaRPr lang="en-GB"/>
          </a:p>
        </p:txBody>
      </p:sp>
      <p:sp>
        <p:nvSpPr>
          <p:cNvPr id="4" name="TextBox 3"/>
          <p:cNvSpPr txBox="1"/>
          <p:nvPr/>
        </p:nvSpPr>
        <p:spPr>
          <a:xfrm>
            <a:off x="4067944" y="2132856"/>
            <a:ext cx="489654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Could this account for this seemingly strange remark? Moreover,</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it has been said that on his fifty sixth birthday, </a:t>
            </a:r>
            <a:r>
              <a:rPr lang="en-GB" sz="2800" b="1" dirty="0" smtClean="0">
                <a:solidFill>
                  <a:srgbClr val="FFC000"/>
                </a:solidFill>
                <a:effectLst>
                  <a:outerShdw blurRad="38100" dist="38100" dir="2700000" algn="tl">
                    <a:srgbClr val="000000">
                      <a:alpha val="43137"/>
                    </a:srgbClr>
                  </a:outerShdw>
                </a:effectLst>
              </a:rPr>
              <a:t>in April 1945, Hitler looked like a man of ninety,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whereas the Duke of Clarence would then have been eighty one years old.</a:t>
            </a:r>
            <a:endParaRPr lang="en-GB" sz="2800" b="1" dirty="0">
              <a:solidFill>
                <a:srgbClr val="00FF00"/>
              </a:solidFill>
              <a:effectLst>
                <a:outerShdw blurRad="38100" dist="38100" dir="2700000" algn="tl">
                  <a:srgbClr val="000000">
                    <a:alpha val="43137"/>
                  </a:srgbClr>
                </a:outerShdw>
              </a:effectLst>
            </a:endParaRPr>
          </a:p>
        </p:txBody>
      </p:sp>
      <p:pic>
        <p:nvPicPr>
          <p:cNvPr id="955394" name="Picture 2" descr="http://mattbrundage.com/publications/media/1945-02-hitler.jpg"/>
          <p:cNvPicPr>
            <a:picLocks noChangeAspect="1" noChangeArrowheads="1"/>
          </p:cNvPicPr>
          <p:nvPr/>
        </p:nvPicPr>
        <p:blipFill>
          <a:blip r:embed="rId3" cstate="print"/>
          <a:srcRect/>
          <a:stretch>
            <a:fillRect/>
          </a:stretch>
        </p:blipFill>
        <p:spPr bwMode="auto">
          <a:xfrm>
            <a:off x="467544" y="1196752"/>
            <a:ext cx="2743200" cy="4552951"/>
          </a:xfrm>
          <a:prstGeom prst="rect">
            <a:avLst/>
          </a:prstGeom>
          <a:noFill/>
        </p:spPr>
      </p:pic>
      <p:sp>
        <p:nvSpPr>
          <p:cNvPr id="6" name="TextBox 5"/>
          <p:cNvSpPr txBox="1"/>
          <p:nvPr/>
        </p:nvSpPr>
        <p:spPr>
          <a:xfrm>
            <a:off x="251520" y="6093296"/>
            <a:ext cx="3240360"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Hitler 1945</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5394"/>
                                        </p:tgtEl>
                                        <p:attrNameLst>
                                          <p:attrName>style.visibility</p:attrName>
                                        </p:attrNameLst>
                                      </p:cBhvr>
                                      <p:to>
                                        <p:strVal val="visible"/>
                                      </p:to>
                                    </p:set>
                                    <p:animEffect transition="in" filter="circle(in)">
                                      <p:cBhvr>
                                        <p:cTn id="7" dur="2000"/>
                                        <p:tgtEl>
                                          <p:spTgt spid="9553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129</a:t>
            </a:fld>
            <a:endParaRPr lang="en-GB"/>
          </a:p>
        </p:txBody>
      </p:sp>
      <p:sp>
        <p:nvSpPr>
          <p:cNvPr id="4" name="TextBox 3"/>
          <p:cNvSpPr txBox="1"/>
          <p:nvPr/>
        </p:nvSpPr>
        <p:spPr>
          <a:xfrm>
            <a:off x="4283968" y="1988840"/>
            <a:ext cx="4860032"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During the early 1920's, when the Nazi movement was taking shape,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Hitler was extremely reticent about being photographed and it was at this time that he appointed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 certain Heinrich Hoffmann as his personal photographer.</a:t>
            </a:r>
            <a:endParaRPr lang="en-GB" sz="2800" b="1" dirty="0">
              <a:solidFill>
                <a:srgbClr val="00FF00"/>
              </a:solidFill>
              <a:effectLst>
                <a:outerShdw blurRad="38100" dist="38100" dir="2700000" algn="tl">
                  <a:srgbClr val="000000">
                    <a:alpha val="43137"/>
                  </a:srgbClr>
                </a:outerShdw>
              </a:effectLst>
            </a:endParaRPr>
          </a:p>
        </p:txBody>
      </p:sp>
      <p:sp>
        <p:nvSpPr>
          <p:cNvPr id="953346" name="AutoShape 2" descr="data:image/jpg;base64,/9j/4AAQSkZJRgABAQAAAQABAAD/2wBDAAkGBwgHBgkIBwgKCgkLDRYPDQwMDRsUFRAWIB0iIiAdHx8kKDQsJCYxJx8fLT0tMTU3Ojo6Iys/RD84QzQ5Ojf/2wBDAQoKCg0MDRoPDxo3JR8lNzc3Nzc3Nzc3Nzc3Nzc3Nzc3Nzc3Nzc3Nzc3Nzc3Nzc3Nzc3Nzc3Nzc3Nzc3Nzc3Nzf/wAARCAC/AQcDASIAAhEBAxEB/8QAHAAAAwEAAwEBAAAAAAAAAAAABAUGAwACBwEI/8QAQhAAAgEDAwIEBAQEBAQFBAMAAQIDAAQRBRIhMUEGE1FhFCJxgTJCkaEjscHRB1Lh8BUzYvEWJCVygiZDU5Kio8L/xAAUAQEAAAAAAAAAAAAAAAAAAAAA/8QAFBEBAAAAAAAAAAAAAAAAAAAAAP/aAAwDAQACEQMRAD8AC1jxJealDDI9tCX8xkCoCOAAfX3qj8L+ILy7tpLH4NbYpAzLIrdSPapK0jXyIiyhgskh5PstP/Bt002tXkTR7BFaNgH3IoHWua9LolhbtMjzvLkEhsYIGalR4nS78+d4JAIVDEZBzkgf1pl/iMym3s09Gb+QqM0va1pqeVLDy04HX8X+lBaaJ4ksry6itoopFmkbau5RimWoFoBJj/McgVC+DGjHiKx4JIZuc99pq6vD8SsoJyd7Z47bjQKPD+vrp2i2/nvtg3SFmyeCXNUem+JdLu3WOK/jZ26JuOTXmUpZvC0pP4VlCr9N2aF8Jvs1uBj+VXb9Eag9H1/W9PmjCxX8DqTziVTipK5vo1nZFDFc8EY71JzvA1pEFU+duJds9uwpmGLSEYJxjj7UGN1eb5i3GC3Oa6CYNMJNy7FGcNxnrxRNno8lyWJCH3Jwc0MU2RtFcKyDdyN2M9u9BneTAgeWSoIGcDGTTPw/BDeavZwXUQki2tuDE46dePrSmdEWRUiO9FIBfPGaf+F5I11y3LHrGwGOxytAT44sdEsHt4LDyVmyxlVS2QO2cn61IMqBuHBFaa9dfF63fThiVedtufTOBQBYjH0oLnw9p+ly6SklzBDJKztyzkHHbvTXTtC0qeU4hZeeiXDDH71L+ES0gkVmO1JFwPr1rfUNTv7XU4bfT5zEZRzwDzk+1Bcz+E7MxA29xeR4PIF2SCPvmhLfRfImZIdW1CIZ4+ZG/mKmYfE+tjTLuV7pTJDIijMa8Zznt7Cg7LxLqt5fQwzSRlZGw2IwDigs79vg5vIe6lun6+ZKFByR044rLy3uNPjUSYVjvC8cEManL67drqQhjlWxx/KtrbUH8tVWObKjGQOD70FFBDcAFVuW2jooAoHULW9c4t2LSjnO3AoJb6YNjcSfTaTTaz1C4aPYfMIx/loE0Ol3moHyoLuJpO6r1T2NUOh6BqVpfDz5lYAfKAhb78Gs7LET77WArOzDcdh/D68Dmra0YyIj5O/GVyOfeg7WVveCPF15cpL4Gxdu1exPPUVldQeVeATyJtYZWML80x98dcYFb27mKYoJA3mHd+L8I7YFc1OaSOB3jdfPUZjwOSfQ+xoFGtwxx+H58yvEhiaUJlt27qo9evavPfDTxTatop273MsnmR4JCsOhx0/7VaazeR2vhi9jhuW+NumEflzP80bMQp98DJqI0vRbp9Vt9PtpU834V3kkEhATLEZJH0FB6Jc2y6k91cWsaPLNGU3LkfIrYwPc4P6030m0jsbZYUtYosje67uhxSHTJk8r4WKSYuqx7RvAIXJHOD04ou4ddISTNyh3yFYUf5mdm/IWJ4FAdsgmeOzt4Ilt0Bkfac9c4A9OeftXKD8P2Vlpaf8AlJmMzj+KDJuyc9SO3oK5QecWN5FBbq0+FCl+v/xozwNOJtV1a4UnDW7bc9cZqYvNYurmNJJ2SRiSDuQe1WXg1HjhuVkdWBs9/CAYJPrQZf4gy5+FBPdz/KpDTgzWOobWI+VBx/7jVZ4xu2t3t1WKBw4YkSxhsdOlJbO/jOn3MhsLUAPGpAUgN+Lrj0xQdfCkZTxNap+VS+0/YivRUiEkLlMHG7n7mobwxcQS+IIVSxjilAZt6O3AxnoT71Uvdx21mZpWCKpOPcmgmdWt1i8C2rKoBdlJIHX5jSDw0v8A6k7H8sEx/wD62q7ht7W70KzsbxZHhQKAU4LEe3XvQ40DS9OllnieZUeJ4yDyVDDBP70HmzRthDjg9KdofLlmcgkIf6AVrdWOl28hhj1GXcBgK9v1zjuDXySCaTz1hOGZ+ufpQDyXjZEMCmBWcsSCcDNB3bv5jkneFyRkdRzk/vRtxaC2ZY/L3Sk5IJyOO2M1gkGFZNziYnaUkXhge49aBcsinbxlgOx6UdpF18PfrNux5a5+vNA3EaxTHbyM9K7pFKqeYYJQjLgNtOCc0AbkvIzHqSSa+OeRj0ra1iUzN55CKFJ57nsKyl+eUmNCATwBQPPDUhRHC95F/auX8uNbtXY4CqpOPvRHh21eKJjPGyEuSA6kcYpdqO9tQEgVioQYIBwePWg3vp0FneiFtyS3QIPsAf7188LRedrlqvuT+xoBzI1s3yEBpM4A9qbeDs/8cjcjARD/ACxQMJYCJ7jcuCZmI/U0ysLNzbIVduRkZFZsA00xxzk1T2tn5dhBtKjKAHB9qCZubG5kbCTbeOwxmulrbX8UoBmBJHAZelM76yu4jmB8ndwSwyKE034x7mU3cyLtI+bbxj+9BQ6FY6izbmSID6kZp8bO5imMhtywYYYK+R9cHj7100lZQoxKTjvjtTgecF4Yc+ooJ27m1OHT548vG/zASbBhQfwgEfWhoviLW0skvmaa7RlO5yTv7HJ+5qjmLxhY1jUrISHYEDaeoOO9D6lNLBbiXKEmVAFK9csBQSHivULF9HubJVMaFgx8qIg5BBGD07Ul8AXdwmoXc0JJAVU8yUbiqZJI+tE+MGN3DKdrKUZ2BB6uDg/alfhDWLXT4Zo7rowO44PI46n7fvQPtU1ctfyXkaSo7kxRyxxktgDsM49eTXNNtrvWLqO61e7wJCRBasOAcZznscDPrWkuoyjSRaaXaQNuAkdycCNSScHPr0/WqjR4JLbRTFLbW80u7dgNks/rk96BJZaFqVlCZNPWElpGyJE5Knnr161yr2JsQIWj28D5AeF46Vyg/OlsnmSW8Z6NIR/KvQdDyLq6Cj5VswD/APsaiTbPY3Fv5rRkKxJKOGH6irTw+wd72dWBjNuigg/9RoF3jhQ13AOgCNjv3pHbbRot3k9Z4/5NTXxb8RcXkbwwyOiowLKpI6mk0Ec40i4VoJcmZSBsPof70DPwXGx16OUqCHjkI/ammsQTXtlaLFnhyzcHjjgn2rr4NgdNRtw6kFbN2OR6sKo7GxLpGqOsZCrtZhnHt1oPvheTCpBdRBXhGBz1pxqrW5jxsXGO9Zadp8UN5PtGSTwSOlL9TuNa/wCIiyt9JheJxzL5vCj1NBC+KLeBtagaADtlVHuK73EbRwSSRD+IsuV70Pql5IfELQSW3kTwSGJsHhhkc/pzTB5kXTrgyYwXIXnknJoELXe8vLIruFXAOQU3D1+podrqbzVkgAWQ/MemAD2rpdjzHWCJQoGMZI/X96e+EtGW5lM1yodN3HORwaAXTtJvdUZFjgLZ6vjp969R0rRba0sYkkiDSgc7ju5+9d7CTT4GMKyxCVPxICMr9cdKJe7g3H+MgA9WxmgkvFPh7T7hvi3tk8wcMV4yPfHevKbpVS6lWPhVchfYZr13xpqltFYMil5ZHU48oZC+5PSvIpc+fJu4OeRQUugysunO0pZmy/4jzjbSiUy3OpvEkrohPPJwABVNIoaVkP5YgP2H96mA23UrpVHDEr+9BxjJBaCaG4kD7gCVPXJP9qZ+G7+7uL8pNMzxqpODSu8P/p0IHcr+yn+9UGk2fkXV28cYTy7YAnH5tvP70Ha6uQqT4wGOcU40+RJYokaWUOqgHLHAqcuIy4A5JOCTVBZx3UChhHkeuaBzDZCdCACe2c80XZeHgJxKS8XByM53V90ua5UDdAmfXPWnEbXgfzsMxB4iXGOlBtFY7Au6STA9CRWvw2M4lf3yxooSymPLxAH0zQUt+Y03TKkYBxksAM/WgxubUupK3BRsEAnpmkl/8RcacI7y5gW4jkBXLYBKnqOKoDeJOq7Nkm3nhgf60n1FJIp5GtLMuzDc5I4+uaCA8S6zLJK8UefmUocgZ9/Tipq2SUbYxjMvTODgc/61Y6nbqtvM7B5iu5mYjnO08j2FK/CmnS6heQFEXykc72K5AXHc9v8AWgY6JIGsWeOUyqrAMp4Mjf2Aq3015Io4QZ1Kn5m+YHP+yf2qd1DSvgYoTCIncjc+M7VAHaplLu5lvJC7BGfACvwoz9aD2JWuACEk3FRkpkZ5rlRtlr9npq7FjnuLnoGDBsD69elcoPPNQjK29r7hj+9WOgAQQXaqoH8CHoOvzGpbXQEissf/AI2P/wDI088O3LTWF9I3BHkJkezUCnxPdSf8QAR2UBOgOO5rKzv7iLSZXE8gfzgqncfShtcYtfsT1210hSSWxSGFGd2nOFUZJ+UdqCx8D3l3c3ri5uHkQW7MAx6c4qvhaGZIbQOolljOEPVgoyal/CWg6tYma5v7Z7aBrfy1aTAOSfTrSzxUt7Z6tDcpK6ogHkSKcFSP60Hodtc+QzwkhJR8o3Uo1S/vtP8Ai9SnclVykAZhtA9SvUk0ruNSnudPtW1rbazzRloL1ACj4OMSL+U9OenPapvVfEWs2rGwvY4gGQMFYBgQehB7igxm1j/jWrTXlzEkbcNGgJ4PTj1ziumoXXl6a3yklnIz2HJpVZwym4EihXBPLIQaKkPmWYV8YGWPFAHBKpBJAC4OcZ59B+1Xvg9YJbD+GoBVyu4DH++tQMSHC7UI6n1zXqnhHRrqy0OGS5h2ec3mjHPB6Z9DxQG6daQx6hNNI6LKsYQLwCcknd6nr/OmluZTEEk5GOawuLG2lZLmW3je4hGI5CPmX70rvdcFhBKZOAgJFAl8T2dhDqcSqYkluDtKMwVFHUsai/E2nxWniK6gtp4pIGfzI3VwRtbnGfbpRWqm5nmmvL2Rd86ny0fO7Z/T/WkdmN13EAMnzF49eaCjS6RZrgRuzBVABfr260maGQPNKskW92IA3jPJ69aJvJGlvLmQjaWfkE+4/tWunx//AE7qMpjJPADYHGTQDy2F7ciFYYN4GPwEcdvX6VY+HLS6jN2b6MruHyZGMjmoyWDdcafGeAyRg/Tqf51W+FZ0lF/JEMJuwvGPegzaETSbR3OM/U4qpit4vLVfOyB2OT/SkdhGDdwoccyDr061d281uyBdqHHpQC2kJABaddvpxXHvTbysskybM/KO/wBvWmAvbKKRlbyyyqWKj0pI1817cb5FAX8qgfhFBhqHia5jJwAsaj8yZJHrSPUtWn1S0UFvKVDv3BfYgHjtTaYC6mLNFkKCMY+1Knnt9GhETkSRux+Qryo9PpQNf8Pra8eSSeRlKiPY2TwTnIIqr1lzbWbszxrngE5J+gHc15l4Z1/4LWoo0YvZSNtdehGTgH+Rr0y7srO9ViR/E2na5/KfvQea+I7llW7SBTtIkQKMnaMYP9a28Cak9rp8gey/8qqMXlH5iP8AQ0DrUMitdQYfzY0kLgtkjA5JPfvXfQ9aij0iDS7JClxIdssjEBADkkn7Cgbf8ZS7G+C3ERbiMYyoA7n/ALUl1i1hEQYH5lBLNKOtE3LMj7FmDZ6uNv7Ug1R3llKzzkhenHag10S8RLtAq5bnPy5zxXKX2KRw3SNcPIsLA/MnBNcoGXiS1tkuEgW4f+CNo3pjuT/WvujulvYTQxzq7SyxnA68H0oPUL69+Kb42OOWQHnJoyC8vI4FeHSYlQ9GBoOp0OfVL8eRNFluME/hA71eaHZw+HIkisNpncfPI6glvX6D2oDwwrNaLPLCIpZck/8AtzxTCRs3DyA8gYFB3uJEupg9wzSspyBIchT7DpWd5Zw39u0Nyu5D09QfUUBDKx1AJ03KTg+1MwSIs9KBfrWupZ6GdMv7KIDrHNHHhJR1IIBG1u5/XnpUONOazsJpruFXE0RPTPkls7cenv8Aar28SK5heKeNXRuCrDINKL6QRKIBEWiK42AZUAevtiggry0uNPlUvxuAZJFPDD2NF2rG6t13OAVfadw4I96qbi1SWAQJGWTZt2gZwKXeGNL3mYs+1I5NjHAPQc0G3h/TXdjNM4S2jYgejt2+g/0qt0fXLjR5zEwMltnDwN29x6H9jW811FpmhebZGF53wscBw2SThcj06sfpU+4aaFYpHL3KLhZGP/MPofqen6UHpD29tqtj8RpkoIYcD39D6GvLfEuovp001rdQHzFPKuMfen9ldTeGli1CC7NzbTMFli4Ax6gdiOnfke9E/wCJ0NhqHg//AIonlyP5kRimUc7WbGP36UHlOoaxc34WOQgRg8KoobTCp1CDcQF8wEknHFZFAP8AMPqKN0vTIrxXaSd4wpA4jLUDBrcy+fIuDls5/X+1YWUzQ6HdBmHluSAp7ninunWwNk0W7Ck+WHKnj5TS+fwuETjU4D/0kY/rQLtQkYajAFYgJDGOD0+QVVeFVaDQpJgv/Ml2nP6ZpP8A+H5r27MkV7bLkAYZjxgY7fSqvTdPbTdBe2upUkkVi4ZGOOnFAHYyMuqWwGB/EHU1bJCyEOojHfpUZpIiXVreSdN0e/kYz2NegxPZSqY0RM7eSV6UEvrGsG3kRWhG15CrBFyTx29qwklkMXxFpHISOqnHT7GtdTPw14kV8Ld1Q4SSMkjJ6ZB6Hj170wggU/NGdgHP1oAbO+fiSaylRehIOTn6DrUf4tvYLuU+RMSQeVYYIq7vrIXSo5QMkUm5w4OHx2GO/NQutWq3kl1d20bGJpG2kc9OM/fBoJiOZkfKHBB4Ir3aHUkFpEtyx37E3MoOMkCvL/8AD7w6ut68RcsVhtVEzKB+Ihhgf79K9V1HQjeDy2uNqOpVkAxn6elB5f4vWW4W4mjc7A7Ek8ErkDn1pF8OdPgs7pp4pGnQkxAZwuccn3ql8YQra2gtkX5dxReOgB/0pQ1tY3NsiK/lGGNcFifnP5voc0AJSF/mgbaOuD2o6yha8At0CL5nG/ufYUqSOVSQE+XpnNF2KXj3Cral0bsQ2KDW+0ue3hJMQBjYq8hk7+mP7VyiI7C/DyNIsryBsLl931rlARqyI2oNlQxzyRTWzaFLQWzxkh+UGehNJ7uN5bh2Vh+Lgg0ZplrK15BvcEhskZ7DmgqlHlwOUZdsYVSvcDpmhm3iFZiB5bsVXLDLEdcVy2u0gnJny0LqUlUdSp9PfoftS3VNRDyGQIkUarsRB0VfT396DC3vceIZ1JJ8uELGp9TyapNr+UMtuJFSfhcpLf3mpSKD0jj5x254/SmcwieYy4YuTksXOR9OeKBkQ7E4z+lKbkxSBnmYMvI2k9awMUbM5w0hLZ3Odx/Wl84aONVVQVHGOuKDvLqUF6BCjuFLAkA8E9qYQwx2luLeAbUzlsfmJ6k1P6YkK31tb4Quz5IX2H+lVbR8AH1oBlXOCwHHSvsgXIOeaKTYOMdPahNQVSmY2AkA496BVrjsh83D7ZCNyCQhS4H4sdKC1LVrr/wzLpQw1u8yTZPVMensTimKXCXloFmUfOOVPYg4pHdwSQFkbLQt0b09jQI2aRThsg+9Mba41CGzWSBAsWfxAkZPvzROpwJPYQXkS8piKT7cD/fvTu3QDw1bARIMoeT1PJoEVp4i1O2bIZm/+VHyeK76YAXFs746Yb/SgpIo1JzESM/iHairVYFxlJDu547UGkPit4nx8KQB1BjU/wBKbx+LrC8i8m5ikiZhjdDbLk/vS57ZTMrqspjKYIYcg+tGWNtp9wEjuYZuuWG09R7igZaaI7m8iNvI8SbiVaVMEgA9R2qmjvRbkKDExPBYtyaF0vT9BtD59uRHKFK4eRuh68E4rHU4LOWRfLmUHPZhmgI1dTdT27tHH8kbFmUgk+x9v60JJqLOF2HCDjijbfQILyIJ8YyP+V436H3GeR7UmuNE1OPX4dItbq1uJJVMjDBXYo7nrQFSwzaiNi3lzBbdJFjbAkP17faip9HeGwDRxx28Ea4V5m2jHsOSf0qjFtp/hmyVpT8TeEfLu7n2H5R+9Rms6jc6lcebdSFj0VB0X2AoCfBLrZ/HGSdYZi6uzov4oxn5Rn3+/NUuqaqiWlw0clwkkS/i2EDp296g7eCUyCQnkdMdqfW+vXUKeXdos6Yxk/iH96Ca8Uugm09ZDwWDOT355/nXfWvDlwry3tuivE5P8IEZUdjXy+nWbxVpUSx7k3BiMdcf9jVlf3UCwsZFYHHGVz+tB5jNbvA6xTMOcb8chfvRUc0VhIjLFFIwYZAGcjFD63bybRcM+WOQ3QADPHFIo2KvncWB4+lBZLrLyHHlQxyD8oHAFcqXjyyhtx/XkVygazrvm/AOtONBtdss1xyAi7V+p60l/wDvfJLyCck090qYixdC4LbzkD6UGly4UEDk+lSWsXY3lMnf7HgVRahdLFCyeYkZIwCzAVOWOnwXOqx2qymV5GXLgHb1y2O/QUFZo9lLbaVbxfChiV3syuAcnnvWrwlRzHKn1xj9c04liUDuB2waBnSInlAfrQLACASuTyeCaFmtpCoLMoHf5qPmVE4VQtLrm4KgruB47UCXRIng1iGeY4zMUAI+tW1wQMGoI3LHV49yniUPj3x/eryc7oA47gGgxUkgmgdQjaVSEf5wMhc4zTaGB1jRnQjeNwyMZHrXW8sHSGCdwuJgxVe4AOM/fn9KCKsrrD3AnUAxtk7m24B/1pjLe2ENsGWWJz+YKA3b9evFK7eBW1K/R8HZJkZ5x1rRohlztBK8gkf79KDS2kiFlfoFYRSxM8cbjBBA5/pRcF0x0y1i8xAFQDHFBTbmubVDwG3x/ZlIrtp86NbQo0e5guDgdCPWg3RGjImkVWQHLd+KYW1wrxiVLZQW5ORQElzb27qRD8ufmNGK0BGV+RT+XOKBpHdM6gCBTj3rN7wwTYNu2MZ3HFC28kKgBJynH+ciu0Uhd/muc9vmYGg2n1ecSIqWrBQMhienvjvVPY21o0UczuWduc7etTF5aG4gA3cgcEf6VtpmpXEASBGjby14yvP86B1rV5FDC9rYERyFf4koXBT6eh96Wf4ezSQ31/rUh3IyG3t0Ykk8g5PtwM+pNaw2vxay+eW2uCGboWz1prbwRwQrFCipGowqgYAoA9Ru3vLiSadyxPVvSukFg5XfIPmI6HsPSt3itxcokVuZJ9wJCkgKPVv9801ZB0H1NAsS0C8kDNZyQI0mMYA6mj3OEZh1zxQzAgDaMmgHSGCO9t7jyVMkDb0PTB6Udd6i7xfJHHg56mgdpEuXJ+ldNQiZ7RjEdrIM/bvQKNVuCUYSwqQeMBuG/aptLJ2mOIUVdxwFom6eac7TKCD0INCLcTxuqnLbTyM9aAptPVvwxupHUgDmuUdpOoeZL5bwkNzyW/auUCyJTJMQmMn1ou2Jt5HQsMsM8HvW2lWLzSttfgDriu9zayifPXnr0oAriZ9rBNqMeN+3J/WmfgrS08+W/ILYBVGOcH1Iz+mfrS+W2lnmiiICtK+0YPTnFWkCrbxCK3ZUijAVV256UGlwxwRg/agCGLc5xnuKImlfsCcc/KP70Kb7vskH/UIyR+1B8eHgk5x37UHdNDDGX2bmAzkjNbT3yPPGiOjKI2diD3yAOP1oG7laaNvkAHrmgk74fxWn5MrkPkDFW+jSfF6Pav1wNpPrjj+1SOtpstonQYBYqT69/wC9UvgiYPozp3jk4+hFBUWai5hFm5CsD/Ac9FJ/KfY/zrTVoF+J8pW+S3RYgcdcDn9yaxiAIFfLibzJ9gyQoyT1zQecLE0Xiu8hbgNuPPccEUxlEUKksyn2B5o/XbBU1m11L8IJEMi/UEA/qQK2EBUnZtTPUgZNBLaj5gt0kEbxqo+Vm4JOO1NNNspoYSyIHDszfQk0bqVjE1szONwGCSeuPrRvh3dcaXHLuYE5GMccHH9KAGSzm8gjyoyexPrS2SV45CJIf34qvMb+Xjdk47ikl/aHLEBT6UCr4iEYLRtwelfIbm2MnzIee2M1nLDKDjaOK+21rO8oATjPJzQHSPZNjc+0dgcimuhWEODOi/8AM43ZzxQUtmxUbYRkdAxyKo7RRbxRxBS7gcKo/wB4+tAVGuMYGABXaNmuGAgOE7uO/wBP71g9o93LEl7OI4nYKY0OFGf8x6kfoPrTVIFiJRMFV+UFemKDrHAkKYjXHOT7n3r7IwihZycH1rQ/h9hSzUpS6sq80H12Yxgx4IHJHrXePHlg/wAqGtrhQ3ldGC/rXdsxyA7jg9j2oMhlpSccZ4rRsD5TyW6/StXUEgjv3rixqMnrQeeXEEFrqdzA7EbG43Dg1nDbQzXAZJCDnrmmfimJo9S81IwwkQE59Rx/agdLnVZgJInDn2FBkIryOdlDyEbiSAeCa5VF8VGVyIpMdMha5QfbArYF2+cgjrQsl08rkg9v8uMUCdVAOC7D3xXW71YdkBJHTtQM9IDT3qu7bhCC5PHB6D+dPPNCx9epqR0bWHiZ4mgLeaRhk6j2x3p2t/bzqFRhuA/CeG/Q80Bb3AVHY/QVl56KgUBjgelL5ZGyAPXv2riux+lBpKd85YrzjGcULdzBh5MI3HuR0FfJ3ZnIBOOmc9ay3BFIGAM9BQCa5Gv/AA0jIyrAgUf4CX+DOQWz0Ixx/wB6Ta1NuhjXpl/6GrLwTpvwmhJM+d9yfMx6DoP7/egdxgLGW6YFfLWMNyq5J6k10Zgw2A9Otd2u/LCxxqNx/agjv8QdQPnx6dbndLw77O3oB7967aRqgvrSPjM4GJPqO9UFmscepO8dsPiZn3PMRk4+vYUvitVttY1VbeDAmmDg8BQCozj7k0AuqyMbCZAoLMpAFdNGneKwltV2s0BHQ4zkZ/nmmFzZtHZyu/ZGP1ODSC2jKXcqbmHmwFgV65THT7bqBrbzu4MZUrnjNEG0MoDYwB12mlFvqsVmVLvLJ3OcU3h16Bomj3pHgZAI5oBTpu9tpMqnoMHgUfBYpG2MMNo+uaxj1kNJnMWD0yDg4o+K4lu1OEAA7pk5oANV1BLKGNYY2mvJTtgh65Pr9BTzRrV7O0AuH825k+aaT1Y/0HQV0s7INIl5KqGYqUyV5C+3p0/emR2KMvwo6mg1hi3yAHChj1oi4VIJGjjfeABk+ntWciIrFVdZFB4ZDkGupCAHFAPdT7VPpSa4nCnJ5+9M7zG0g0jubRrh/lYgUAep+XJtntrkLID8qnqjdj+vH3plpupxajYxycLJjDoT+Fh1FCjw9aS5M7MGI4IOMe9TOp6ZqttcyGzJ2sdxaM8M3f6Zxnn3FBewyE5Vu1ayHA/aofTJPE1tG0skaSxqM7JGAZvpiqPS9Zi1MGNkeC5QZeGQYP1HqKADxDbtOY2UHjOTmk8FlIgLyvkr0AFU2twk2m4MQVPb0qYuQ7cLK24f9VA008GcmMrwPbFcpRYXM9vP8s7A/rXKDrHbpKfkUSMFz04rg0mZpiDGAMAkD0qihS2HkraR5kdSH3Ef7FMtPt4ldixjTapO5yTn2wOaCXttHmiZpY1+YDKMD0J7ito7SXMZvdsksMZJYjOD2p7c3tkI18pf4mcuVyVH69K+rEtxFJNgfOoxQJbayCWyufN56/OxA+1dbiHauQzY9etPooSIAExwOnrSrUEjTJX5D3U9KCYurq5gZzHIh2+qc0slvb18FmIBGeBRmrybQVzyTWNjbtdXEEQH4+T7KOP70G+m6XcajeWMEsjf+YfofyoOp/TNevpbrFDHEihUVQqj0AqO8IxpceIbqZRmO0hES/Unn+VWx7k5oFGqxTRFbi2iMoHEqL+Ir6gdyPShYJ45gHUgg96egfL1xSLV7Ews11bEKzH5oh+c+qj1oOrTXKOTBtCnqTSrUVu2QFZNokkC4Uct3NEfFOoxIwUjs4xWDXM8zARgYHcigPlSX4ONJGyoQ5z9KnIJDBLotwyttkfYxPcOCD/OnsCzuu6Zic19OiLrV1a2z3DWwSTcrqm7kdBigjdUieC8uLeQ/NFJj3x2/ahPLYEMpPHcnivQvHXhmxtRNqMkt1JdPGqqiR4QsONxPYY7UH4Z8DXt7FHd3zrb27HPluDvdfp2oFPh/RLi5mV5lItk5JJ/F9KsVV4iMPuUDGD2pnfWlvp0cSWp/hEbQD+WlhuIxdRQ5+Z2AAoGkYGAo/LxXYD5ge3eukabU25zjjNERvYoB8VepC56IwwT9PX7UHFxjIH0xXCuRTiLT4ABgsx9ziul7axxRK6qB82Dign7iB3yFUnPFBzwPAo+UZPpT5sAdaDuV53HBx/OgTXmRG0YYozDaXHVSehoGG3+HjeKKR2LHeWY5+Y9c/f+dF3uTBIW53PmhBNLC5ztZG65HNAPJcz25LPGsij8S45Fd477SpQrvKI3Q7kyPmQ+3sfSjI2SYADaR/lbr9q7HQrOfL7fLI5J9KAbXL8HR5Cg+YgY/UVHxXRj3E4YnvTvU5k8/wCDgPmxRdSe9dItMtmRWkBw3Vh6UCcXZMxYqenUcVyn4stPwSJkQYGd3XNcoDYXIxhdpBJ2A+g747Vi93i4eR0ByuRgEfvmhNSvhG7oHG4nGRxx60nmnkmBKucE9M96BlNqccUmBCu3HBUDJHuao9NkEuhxTsu3O4YxjoahoowxYOAdoJJGatLWEnRbOAHaCmT+pNAZBg2pYmp7UZd8jYNNtTu4rKz8lCOnJB61OxkzRSzNnGDigmNSkElw2OQDgU70sJYadLeMMyFQkfuSKS29s17d7FIA5ZmP5R3NPrlpL2eOK2j2wxDCKwx9zQVHgC1MGlTSsP4ks2WPfgD+5qtMeUA9amvDmoWFnYx2txOkThvnaThWJPY9KqUkhmG6ORHHqrA0A0sTEYXIPbmhNsiECUAkdGpnKoC8Gg7hHCnnmgndX04lnuLQBmJy8XTPuvv7UnhjuJlMlu6kA4KEEEH0IqrK8kScfbNK9TsQ83xFhJsuh3I+Vx6MP60AMM94vyvF+lU/hK1kuNR81xhYRub6noP6/apLVPE50+08o2jx6gRja4+Vf+oHuKV+E/F2r6dflEnWWO5ky6TDILHjOeooPeHRWUqy5B7EZFSms/GarrFtFpV0YLe2yJZSuVZzxj3IGaa6bqwuo4i5iTfHuOJPwnOCORSnxBqUmn2TmV38x1JilQZBPYjtQJfE2pWum3ttosMzXN1gy3EzH8PHA9ifT0pXoN2L/XPLiTckSszSds9MD9aQTWElzfS3sn/Mm5YliDz1P1Iqq8F2Ucc9xIkQUhAu4Hr/ALxQU2zBBO4DuBWlrdWheK6t7VGZt0a3MuFK7T8w556+grdFHQ1GeJ9I1ae/02FdQjk3Tytb7o9ojP4+cZz0x0oPQ4LoSKDGRKD+ccCuXzBrZ8sOOahW8Y3ujQeRr2nXEl8WYRmPCxOo6EUrCeJPFNwJNTkmsNPU7lVF2k+mB3+poLXzVH4mGKychyQpzWTCMW+66mSMKvLMDgkfT1pDqmt6RYufKv2cjj5F5B9MUDS9ti1t06NS+6aCJS0rAbRSC+8eztA0Frbo2eBK4wf0pHeW2vXlt8XcQXJgLAA7SASfQdfvQNr/AFu0iJ2SFm7BKHtNTnv/AJZZplBbCoD8v39aRnSr/wAxIzZz+Y4yq+Wcmm2n2dzp10IbuMxvgOFyD7UBTtKSATgucAgYJPpms7i/lDBShXA2lSMVTWwhaD+LgBTjO31rve6Q1yR8Og2Bc4CZ4Hc0Ej5iuOFyxHIrlGyWMquqQJ5znJKqDkVyg6JpVzdShtpIz83t9aeWPhy3UF5d6kZOMY7Uwt4EDM0TkiIMWXoOMdKBfxFBaCRJImuJNwYFjjHqPpQEnT7K3gBViA6kHKcg4zg4/wB8V81B0itIDET8qhR7cUgvNanul+RFiBOCy9a1t7LUtVh84XiRgnAUr1x9KAK7eS9vEt4wXbOWI6CmF9ALbTZFU87cZrJdJubKUi4v1jRuS0SZY0PfeW6fD2TzSs7DfJK1Ao0eBk1CSIsFdQR981URSOAFmhVu24cGldmts3iGXKny2BAyOhp3NCkAJR3YDtnj96DazktLWQz+S0p2lfJkA2tntR8vh3SbqNJ7S1a2ldQ2YJChH6HFC+GtOm1m9aVnVLeLKqD+diMH9M1TyWxsbkRR42qAAB0xigUWGjXkMjbdYvzGF4jkKvg/UiiJI71Dj40NgfmhGf2xTcEeU8nIyaEYxuOc59aBTMt/tyt5bgn1ts//AOql/El3rOnw711JQCcYjhVD+vNWV4VjjLDrjjNee+Lrlri4SEfhT5j7k0E3cTz3MhkuZZJX/wAzsSf3pro2ms89hOsbsGZpGPbCnAA9+KBhtJLiUqgGVUscnoAK9CsLWKz0uCAhC8a8HB5bqf3oNfKjJCM7qD+TGfrWF6dhSMrNsQbfmPp6U6SJDs8wKW4JKjHNIdcT4a1+JfOxmwvOcn/ZoAbuWGLy02qA3c9qqPBYMunzTA5VpSF9BgDpXmV1NJcvukY+wzXsHhOx+D0CyiONxj3t9W5/rQMAOldtoJG4AkdDjpW/l8jFapEDQCtGDgkAkdMjpXRlI7Ua0WMkVnj1FBJat4StNa1B7m4u7mPcADFGw25Axnn6V3tf8PdBgw8iTTn0lk4/bFUywqxz0PtWpHydelAhbQtF0+Mm10+BHHRgvzA/XrQK2WqG5QHUDJZk5kimUFh6Ybr+tP5IjJKPQVp5PDYHAoFFtCGupSOgwM1PeL7AjbdQ5Ey/L14K/wDerOytgQ7/AOZqU+LIGSwkdOox/MZoPPreW7hmy7MeRyeRVTazSKFjkHIHzK4IxntQ1tYQPatNcF9mQM55Br7tQNuRt3AGWHUUDC5EPkCMwRqCfxH8ee/PofSuV8ldLSy+Le5Kk4Cx4J6+9co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53348" name="Picture 4" descr="http://www.ww2shots.com/gallery/d/3664-2/Reichsfuehrer-SS+Heinrich+Himmler+shakes+hands+with+photographer+Heinrich+Hoffmann+outside+a+cabin+-Rastenburg+1941-ww2shots.jpg"/>
          <p:cNvPicPr>
            <a:picLocks noChangeAspect="1" noChangeArrowheads="1"/>
          </p:cNvPicPr>
          <p:nvPr/>
        </p:nvPicPr>
        <p:blipFill>
          <a:blip r:embed="rId3" cstate="print"/>
          <a:srcRect l="53156" t="19468"/>
          <a:stretch>
            <a:fillRect/>
          </a:stretch>
        </p:blipFill>
        <p:spPr bwMode="auto">
          <a:xfrm>
            <a:off x="323528" y="1772815"/>
            <a:ext cx="3725094" cy="46628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3348"/>
                                        </p:tgtEl>
                                        <p:attrNameLst>
                                          <p:attrName>style.visibility</p:attrName>
                                        </p:attrNameLst>
                                      </p:cBhvr>
                                      <p:to>
                                        <p:strVal val="visible"/>
                                      </p:to>
                                    </p:set>
                                    <p:animEffect transition="in" filter="circle(in)">
                                      <p:cBhvr>
                                        <p:cTn id="7" dur="2000"/>
                                        <p:tgtEl>
                                          <p:spTgt spid="95334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716016" y="1628800"/>
            <a:ext cx="417646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Dr. Wesley Swift (left with his wife) pointed out that to inhabit again as we read in Zech. 12-6, </a:t>
            </a:r>
            <a:r>
              <a:rPr lang="en-GB" sz="2800" b="1" dirty="0" smtClean="0">
                <a:solidFill>
                  <a:srgbClr val="FFC000"/>
                </a:solidFill>
                <a:effectLst>
                  <a:outerShdw blurRad="38100" dist="38100" dir="2700000" algn="tl">
                    <a:srgbClr val="000000">
                      <a:alpha val="43137"/>
                    </a:srgbClr>
                  </a:outerShdw>
                </a:effectLst>
              </a:rPr>
              <a:t>meant  to be inhabited by another people and was referring to the </a:t>
            </a:r>
            <a:r>
              <a:rPr lang="en-GB" sz="2800" b="1" dirty="0" err="1" smtClean="0">
                <a:solidFill>
                  <a:srgbClr val="FFC000"/>
                </a:solidFill>
                <a:effectLst>
                  <a:outerShdw blurRad="38100" dist="38100" dir="2700000" algn="tl">
                    <a:srgbClr val="000000">
                      <a:alpha val="43137"/>
                    </a:srgbClr>
                  </a:outerShdw>
                </a:effectLst>
              </a:rPr>
              <a:t>Edomites</a:t>
            </a:r>
            <a:r>
              <a:rPr lang="en-GB" sz="2800" b="1" dirty="0" smtClean="0">
                <a:solidFill>
                  <a:srgbClr val="FFC000"/>
                </a:solidFill>
                <a:effectLst>
                  <a:outerShdw blurRad="38100" dist="38100" dir="2700000" algn="tl">
                    <a:srgbClr val="000000">
                      <a:alpha val="43137"/>
                    </a:srgbClr>
                  </a:outerShdw>
                </a:effectLst>
              </a:rPr>
              <a:t> taking over the Holy Land. </a:t>
            </a:r>
            <a:endParaRPr lang="en-GB" sz="2800" b="1" dirty="0">
              <a:solidFill>
                <a:srgbClr val="FFC000"/>
              </a:solidFill>
              <a:effectLst>
                <a:outerShdw blurRad="38100" dist="38100" dir="2700000" algn="tl">
                  <a:srgbClr val="000000">
                    <a:alpha val="43137"/>
                  </a:srgbClr>
                </a:outerShdw>
              </a:effectLst>
            </a:endParaRPr>
          </a:p>
        </p:txBody>
      </p:sp>
      <p:pic>
        <p:nvPicPr>
          <p:cNvPr id="455682" name="Picture 2" descr="http://graph.facebook.com/100000038896980/picture?type=large"/>
          <p:cNvPicPr>
            <a:picLocks noChangeAspect="1" noChangeArrowheads="1"/>
          </p:cNvPicPr>
          <p:nvPr/>
        </p:nvPicPr>
        <p:blipFill>
          <a:blip r:embed="rId3" cstate="print"/>
          <a:srcRect l="4762" t="3175" r="4762" b="6349"/>
          <a:stretch>
            <a:fillRect/>
          </a:stretch>
        </p:blipFill>
        <p:spPr bwMode="auto">
          <a:xfrm>
            <a:off x="611559" y="1340768"/>
            <a:ext cx="3408379" cy="51125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5682"/>
                                        </p:tgtEl>
                                        <p:attrNameLst>
                                          <p:attrName>style.visibility</p:attrName>
                                        </p:attrNameLst>
                                      </p:cBhvr>
                                      <p:to>
                                        <p:strVal val="visible"/>
                                      </p:to>
                                    </p:set>
                                    <p:animEffect transition="in" filter="circle(in)">
                                      <p:cBhvr>
                                        <p:cTn id="7" dur="2000"/>
                                        <p:tgtEl>
                                          <p:spTgt spid="4556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130</a:t>
            </a:fld>
            <a:endParaRPr lang="en-GB"/>
          </a:p>
        </p:txBody>
      </p:sp>
      <p:sp>
        <p:nvSpPr>
          <p:cNvPr id="4" name="TextBox 3"/>
          <p:cNvSpPr txBox="1"/>
          <p:nvPr/>
        </p:nvSpPr>
        <p:spPr>
          <a:xfrm>
            <a:off x="4932040" y="1988840"/>
            <a:ext cx="421196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Subsequently,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Hoffmann appears to have released doctored photographs of "Adolf Hitler" </a:t>
            </a:r>
            <a:r>
              <a:rPr lang="en-GB" sz="2800" b="1" dirty="0" smtClean="0">
                <a:solidFill>
                  <a:srgbClr val="00FF00"/>
                </a:solidFill>
                <a:effectLst>
                  <a:outerShdw blurRad="38100" dist="38100" dir="2700000" algn="tl">
                    <a:srgbClr val="000000">
                      <a:alpha val="43137"/>
                    </a:srgbClr>
                  </a:outerShdw>
                </a:effectLst>
              </a:rPr>
              <a:t>showing a younger more presentable personage for propaganda purposes.</a:t>
            </a:r>
            <a:endParaRPr lang="en-GB" sz="2800" b="1" dirty="0">
              <a:solidFill>
                <a:srgbClr val="00FF00"/>
              </a:solidFill>
              <a:effectLst>
                <a:outerShdw blurRad="38100" dist="38100" dir="2700000" algn="tl">
                  <a:srgbClr val="000000">
                    <a:alpha val="43137"/>
                  </a:srgbClr>
                </a:outerShdw>
              </a:effectLst>
            </a:endParaRPr>
          </a:p>
        </p:txBody>
      </p:sp>
      <p:pic>
        <p:nvPicPr>
          <p:cNvPr id="951298" name="Picture 2" descr="http://www.jewishvirtuallibrary.org/jsource/images/Holocaust/hitler1920s.jpg"/>
          <p:cNvPicPr>
            <a:picLocks noChangeAspect="1" noChangeArrowheads="1"/>
          </p:cNvPicPr>
          <p:nvPr/>
        </p:nvPicPr>
        <p:blipFill>
          <a:blip r:embed="rId3" cstate="print"/>
          <a:srcRect/>
          <a:stretch>
            <a:fillRect/>
          </a:stretch>
        </p:blipFill>
        <p:spPr bwMode="auto">
          <a:xfrm>
            <a:off x="395536" y="1700808"/>
            <a:ext cx="4286250" cy="2886076"/>
          </a:xfrm>
          <a:prstGeom prst="rect">
            <a:avLst/>
          </a:prstGeom>
          <a:noFill/>
        </p:spPr>
      </p:pic>
      <p:sp>
        <p:nvSpPr>
          <p:cNvPr id="6" name="TextBox 5"/>
          <p:cNvSpPr txBox="1"/>
          <p:nvPr/>
        </p:nvSpPr>
        <p:spPr>
          <a:xfrm>
            <a:off x="395536" y="4653136"/>
            <a:ext cx="4320480" cy="1754326"/>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Hitler at Nuremberg Rally -1920’s</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51298"/>
                                        </p:tgtEl>
                                        <p:attrNameLst>
                                          <p:attrName>style.visibility</p:attrName>
                                        </p:attrNameLst>
                                      </p:cBhvr>
                                      <p:to>
                                        <p:strVal val="visible"/>
                                      </p:to>
                                    </p:set>
                                    <p:animEffect transition="in" filter="circle(in)">
                                      <p:cBhvr>
                                        <p:cTn id="7" dur="2000"/>
                                        <p:tgtEl>
                                          <p:spTgt spid="9512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131</a:t>
            </a:fld>
            <a:endParaRPr lang="en-GB"/>
          </a:p>
        </p:txBody>
      </p:sp>
      <p:sp>
        <p:nvSpPr>
          <p:cNvPr id="4" name="TextBox 3"/>
          <p:cNvSpPr txBox="1"/>
          <p:nvPr/>
        </p:nvSpPr>
        <p:spPr>
          <a:xfrm>
            <a:off x="4788024" y="1628800"/>
            <a:ext cx="435597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Heinrich Hoffmann and his father had been closely connected with several European royal households,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former having produced portraits, amongst others, </a:t>
            </a:r>
            <a:r>
              <a:rPr lang="en-GB" sz="2800" b="1" dirty="0" smtClean="0">
                <a:solidFill>
                  <a:srgbClr val="00FF00"/>
                </a:solidFill>
                <a:effectLst>
                  <a:outerShdw blurRad="38100" dist="38100" dir="2700000" algn="tl">
                    <a:srgbClr val="000000">
                      <a:alpha val="43137"/>
                    </a:srgbClr>
                  </a:outerShdw>
                </a:effectLst>
              </a:rPr>
              <a:t>of King Edward VII (father of the Duke of Clarence) and Kaiser Wilhelm (left).</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t3.gstatic.com/images?q=tbn:ANd9GcQk5CHIJlJehSnYoTNXBhjDvVsPkSZi-cHf3fButr9FCKCjBY5Beg"/>
          <p:cNvPicPr>
            <a:picLocks noChangeAspect="1" noChangeArrowheads="1"/>
          </p:cNvPicPr>
          <p:nvPr/>
        </p:nvPicPr>
        <p:blipFill>
          <a:blip r:embed="rId3" cstate="print"/>
          <a:srcRect r="5526"/>
          <a:stretch>
            <a:fillRect/>
          </a:stretch>
        </p:blipFill>
        <p:spPr bwMode="auto">
          <a:xfrm>
            <a:off x="467544" y="1916832"/>
            <a:ext cx="3960440"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132</a:t>
            </a:fld>
            <a:endParaRPr lang="en-GB"/>
          </a:p>
        </p:txBody>
      </p:sp>
      <p:sp>
        <p:nvSpPr>
          <p:cNvPr id="4" name="TextBox 3"/>
          <p:cNvSpPr txBox="1"/>
          <p:nvPr/>
        </p:nvSpPr>
        <p:spPr>
          <a:xfrm>
            <a:off x="4067944" y="1700808"/>
            <a:ext cx="507605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Another factor which further reveals a deliberate plan of deception was the use of the Hitler 'doubles’.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According to Pauline Kohler (left), a former maid at Hitler's private residence, </a:t>
            </a:r>
            <a:r>
              <a:rPr lang="en-GB" sz="2800" b="1" dirty="0" smtClean="0">
                <a:solidFill>
                  <a:srgbClr val="00FF00"/>
                </a:solidFill>
                <a:effectLst>
                  <a:outerShdw blurRad="38100" dist="38100" dir="2700000" algn="tl">
                    <a:srgbClr val="000000">
                      <a:alpha val="43137"/>
                    </a:srgbClr>
                  </a:outerShdw>
                </a:effectLst>
              </a:rPr>
              <a:t>at Berchtesgaden, Adolf Hitler had three doubles and only the Gestapo knew their names.</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faktoider.nu/img/pauline_kohler.jpg"/>
          <p:cNvPicPr>
            <a:picLocks noChangeAspect="1" noChangeArrowheads="1"/>
          </p:cNvPicPr>
          <p:nvPr/>
        </p:nvPicPr>
        <p:blipFill>
          <a:blip r:embed="rId3" cstate="print"/>
          <a:srcRect/>
          <a:stretch>
            <a:fillRect/>
          </a:stretch>
        </p:blipFill>
        <p:spPr bwMode="auto">
          <a:xfrm>
            <a:off x="467544" y="1988840"/>
            <a:ext cx="3525701"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133</a:t>
            </a:fld>
            <a:endParaRPr lang="en-GB"/>
          </a:p>
        </p:txBody>
      </p:sp>
      <p:sp>
        <p:nvSpPr>
          <p:cNvPr id="4" name="TextBox 3"/>
          <p:cNvSpPr txBox="1"/>
          <p:nvPr/>
        </p:nvSpPr>
        <p:spPr>
          <a:xfrm>
            <a:off x="4932040" y="1916832"/>
            <a:ext cx="4211960"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…one of the doubles is always at Berchtesgaden, </a:t>
            </a:r>
            <a:r>
              <a:rPr lang="en-GB" sz="2800" b="1" dirty="0" smtClean="0">
                <a:solidFill>
                  <a:srgbClr val="FFC000"/>
                </a:solidFill>
                <a:effectLst>
                  <a:outerShdw blurRad="38100" dist="38100" dir="2700000" algn="tl">
                    <a:srgbClr val="000000">
                      <a:alpha val="43137"/>
                    </a:srgbClr>
                  </a:outerShdw>
                </a:effectLst>
              </a:rPr>
              <a:t>another at Munich, and the third in Berlin."25 In May 1945,</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 Hitler double was found murdered near the infamous Berlin Bunker.</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t2.gstatic.com/images?q=tbn:ANd9GcQZ-FLvUiwAArGXUsixITo8jpf1qnx-J-1fdYW7BmYvg161ppERAA"/>
          <p:cNvPicPr>
            <a:picLocks noChangeAspect="1" noChangeArrowheads="1"/>
          </p:cNvPicPr>
          <p:nvPr/>
        </p:nvPicPr>
        <p:blipFill>
          <a:blip r:embed="rId3" cstate="print"/>
          <a:srcRect/>
          <a:stretch>
            <a:fillRect/>
          </a:stretch>
        </p:blipFill>
        <p:spPr bwMode="auto">
          <a:xfrm>
            <a:off x="467544" y="1700808"/>
            <a:ext cx="4104456" cy="45669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134</a:t>
            </a:fld>
            <a:endParaRPr lang="en-GB"/>
          </a:p>
        </p:txBody>
      </p:sp>
      <p:sp>
        <p:nvSpPr>
          <p:cNvPr id="4" name="TextBox 3"/>
          <p:cNvSpPr txBox="1"/>
          <p:nvPr/>
        </p:nvSpPr>
        <p:spPr>
          <a:xfrm>
            <a:off x="5039544" y="1700808"/>
            <a:ext cx="410445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When he chose to, Hitler could both speak and read English, </a:t>
            </a:r>
            <a:r>
              <a:rPr lang="en-GB" sz="2800" b="1" dirty="0" smtClean="0">
                <a:solidFill>
                  <a:srgbClr val="FFC000"/>
                </a:solidFill>
                <a:effectLst>
                  <a:outerShdw blurRad="38100" dist="38100" dir="2700000" algn="tl">
                    <a:srgbClr val="000000">
                      <a:alpha val="43137"/>
                    </a:srgbClr>
                  </a:outerShdw>
                </a:effectLst>
              </a:rPr>
              <a:t>although officially an interpreter was employed, </a:t>
            </a:r>
            <a:r>
              <a:rPr lang="en-GB" sz="2800" b="1" dirty="0" smtClean="0">
                <a:solidFill>
                  <a:srgbClr val="00FF00"/>
                </a:solidFill>
                <a:effectLst>
                  <a:outerShdw blurRad="38100" dist="38100" dir="2700000" algn="tl">
                    <a:srgbClr val="000000">
                      <a:alpha val="43137"/>
                    </a:srgbClr>
                  </a:outerShdw>
                </a:effectLst>
              </a:rPr>
              <a:t>and rather curiously he had a personal bank account in the typically English name of </a:t>
            </a:r>
            <a:r>
              <a:rPr lang="en-GB" sz="2800" b="1" dirty="0" err="1" smtClean="0">
                <a:solidFill>
                  <a:srgbClr val="00FF00"/>
                </a:solidFill>
                <a:effectLst>
                  <a:outerShdw blurRad="38100" dist="38100" dir="2700000" algn="tl">
                    <a:srgbClr val="000000">
                      <a:alpha val="43137"/>
                    </a:srgbClr>
                  </a:outerShdw>
                </a:effectLst>
              </a:rPr>
              <a:t>Birkenshaw</a:t>
            </a:r>
            <a:endParaRPr lang="en-GB" sz="2800" b="1" dirty="0">
              <a:solidFill>
                <a:srgbClr val="00FF00"/>
              </a:solidFill>
              <a:effectLst>
                <a:outerShdw blurRad="38100" dist="38100" dir="2700000" algn="tl">
                  <a:srgbClr val="000000">
                    <a:alpha val="43137"/>
                  </a:srgbClr>
                </a:outerShdw>
              </a:effectLst>
            </a:endParaRPr>
          </a:p>
        </p:txBody>
      </p:sp>
      <p:pic>
        <p:nvPicPr>
          <p:cNvPr id="973828" name="Picture 4" descr="http://t3.gstatic.com/images?q=tbn:ANd9GcSTIbTBPW1orOqLaKCBKV57u3Uvp-qurVpxE1W5jUlYIPxBpLV8"/>
          <p:cNvPicPr>
            <a:picLocks noChangeAspect="1" noChangeArrowheads="1"/>
          </p:cNvPicPr>
          <p:nvPr/>
        </p:nvPicPr>
        <p:blipFill>
          <a:blip r:embed="rId3" cstate="print"/>
          <a:srcRect/>
          <a:stretch>
            <a:fillRect/>
          </a:stretch>
        </p:blipFill>
        <p:spPr bwMode="auto">
          <a:xfrm>
            <a:off x="179512" y="2348880"/>
            <a:ext cx="4761182"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3828"/>
                                        </p:tgtEl>
                                        <p:attrNameLst>
                                          <p:attrName>style.visibility</p:attrName>
                                        </p:attrNameLst>
                                      </p:cBhvr>
                                      <p:to>
                                        <p:strVal val="visible"/>
                                      </p:to>
                                    </p:set>
                                    <p:animEffect transition="in" filter="circle(in)">
                                      <p:cBhvr>
                                        <p:cTn id="7" dur="2000"/>
                                        <p:tgtEl>
                                          <p:spTgt spid="97382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135</a:t>
            </a:fld>
            <a:endParaRPr lang="en-GB"/>
          </a:p>
        </p:txBody>
      </p:sp>
      <p:pic>
        <p:nvPicPr>
          <p:cNvPr id="971778" name="Picture 2" descr="http://t3.gstatic.com/images?q=tbn:ANd9GcTL4H_T4LY5VGNctjlTFLqaFW3a6gVCs3MtdDY_BZZzO66w4mV7"/>
          <p:cNvPicPr>
            <a:picLocks noChangeAspect="1" noChangeArrowheads="1"/>
          </p:cNvPicPr>
          <p:nvPr/>
        </p:nvPicPr>
        <p:blipFill>
          <a:blip r:embed="rId3" cstate="print"/>
          <a:srcRect/>
          <a:stretch>
            <a:fillRect/>
          </a:stretch>
        </p:blipFill>
        <p:spPr bwMode="auto">
          <a:xfrm>
            <a:off x="899592" y="1916832"/>
            <a:ext cx="3199535" cy="4104456"/>
          </a:xfrm>
          <a:prstGeom prst="rect">
            <a:avLst/>
          </a:prstGeom>
          <a:noFill/>
        </p:spPr>
      </p:pic>
      <p:sp>
        <p:nvSpPr>
          <p:cNvPr id="5" name="TextBox 4"/>
          <p:cNvSpPr txBox="1"/>
          <p:nvPr/>
        </p:nvSpPr>
        <p:spPr>
          <a:xfrm>
            <a:off x="4499992" y="2276872"/>
            <a:ext cx="439248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…..he had a habit of wearing an English-style raincoat and during the 1920's Hitler regularly wore a semi-stiff collar while, coincidently, </a:t>
            </a:r>
            <a:r>
              <a:rPr lang="en-GB" sz="2800" b="1" dirty="0" smtClean="0">
                <a:solidFill>
                  <a:srgbClr val="00FF00"/>
                </a:solidFill>
                <a:effectLst>
                  <a:outerShdw blurRad="38100" dist="38100" dir="2700000" algn="tl">
                    <a:srgbClr val="000000">
                      <a:alpha val="43137"/>
                    </a:srgbClr>
                  </a:outerShdw>
                </a:effectLst>
              </a:rPr>
              <a:t>the Duke of Clarence was known as "Collar and Cuffs" </a:t>
            </a:r>
            <a:endParaRPr lang="en-GB" sz="28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1778"/>
                                        </p:tgtEl>
                                        <p:attrNameLst>
                                          <p:attrName>style.visibility</p:attrName>
                                        </p:attrNameLst>
                                      </p:cBhvr>
                                      <p:to>
                                        <p:strVal val="visible"/>
                                      </p:to>
                                    </p:set>
                                    <p:animEffect transition="in" filter="circle(in)">
                                      <p:cBhvr>
                                        <p:cTn id="7" dur="2000"/>
                                        <p:tgtEl>
                                          <p:spTgt spid="9717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136</a:t>
            </a:fld>
            <a:endParaRPr lang="en-GB"/>
          </a:p>
        </p:txBody>
      </p:sp>
      <p:sp>
        <p:nvSpPr>
          <p:cNvPr id="4" name="TextBox 3"/>
          <p:cNvSpPr txBox="1"/>
          <p:nvPr/>
        </p:nvSpPr>
        <p:spPr>
          <a:xfrm>
            <a:off x="3347864" y="1700808"/>
            <a:ext cx="561662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.…when Hitler was virtually unknown outside the German principality of Bavaria,</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three early financial supporters were: the Grand Duke of </a:t>
            </a:r>
            <a:r>
              <a:rPr lang="en-GB" sz="2800" b="1" dirty="0" err="1" smtClean="0">
                <a:solidFill>
                  <a:srgbClr val="FF33CC"/>
                </a:solidFill>
                <a:effectLst>
                  <a:outerShdw blurRad="38100" dist="38100" dir="2700000" algn="tl">
                    <a:srgbClr val="000000">
                      <a:alpha val="43137"/>
                    </a:srgbClr>
                  </a:outerShdw>
                </a:effectLst>
              </a:rPr>
              <a:t>Hesse</a:t>
            </a:r>
            <a:r>
              <a:rPr lang="en-GB" sz="2800" b="1" dirty="0" smtClean="0">
                <a:solidFill>
                  <a:srgbClr val="FFC000"/>
                </a:solidFill>
                <a:effectLst>
                  <a:outerShdw blurRad="38100" dist="38100" dir="2700000" algn="tl">
                    <a:srgbClr val="000000">
                      <a:alpha val="43137"/>
                    </a:srgbClr>
                  </a:outerShdw>
                </a:effectLst>
              </a:rPr>
              <a:t>; the Duke of Saxe- </a:t>
            </a:r>
            <a:r>
              <a:rPr lang="en-GB" sz="2800" b="1" dirty="0" err="1" smtClean="0">
                <a:solidFill>
                  <a:srgbClr val="FFC000"/>
                </a:solidFill>
                <a:effectLst>
                  <a:outerShdw blurRad="38100" dist="38100" dir="2700000" algn="tl">
                    <a:srgbClr val="000000">
                      <a:alpha val="43137"/>
                    </a:srgbClr>
                  </a:outerShdw>
                </a:effectLst>
              </a:rPr>
              <a:t>Coburg</a:t>
            </a:r>
            <a:r>
              <a:rPr lang="en-GB" sz="2800" b="1" dirty="0" smtClean="0">
                <a:solidFill>
                  <a:srgbClr val="FFC000"/>
                </a:solidFill>
                <a:effectLst>
                  <a:outerShdw blurRad="38100" dist="38100" dir="2700000" algn="tl">
                    <a:srgbClr val="000000">
                      <a:alpha val="43137"/>
                    </a:srgbClr>
                  </a:outerShdw>
                </a:effectLst>
              </a:rPr>
              <a:t>-Gotha; </a:t>
            </a:r>
            <a:r>
              <a:rPr lang="en-GB" sz="2800" b="1" dirty="0" smtClean="0">
                <a:solidFill>
                  <a:srgbClr val="00FF00"/>
                </a:solidFill>
                <a:effectLst>
                  <a:outerShdw blurRad="38100" dist="38100" dir="2700000" algn="tl">
                    <a:srgbClr val="000000">
                      <a:alpha val="43137"/>
                    </a:srgbClr>
                  </a:outerShdw>
                </a:effectLst>
              </a:rPr>
              <a:t>and the Grand Duchess Victoria, the former wife of the Grand Duke of </a:t>
            </a:r>
            <a:r>
              <a:rPr lang="en-GB" sz="2800" b="1" dirty="0" err="1" smtClean="0">
                <a:solidFill>
                  <a:srgbClr val="00FF00"/>
                </a:solidFill>
                <a:effectLst>
                  <a:outerShdw blurRad="38100" dist="38100" dir="2700000" algn="tl">
                    <a:srgbClr val="000000">
                      <a:alpha val="43137"/>
                    </a:srgbClr>
                  </a:outerShdw>
                </a:effectLst>
              </a:rPr>
              <a:t>Hesse</a:t>
            </a:r>
            <a:r>
              <a:rPr lang="en-GB" sz="2800" b="1" dirty="0" smtClean="0">
                <a:solidFill>
                  <a:srgbClr val="00FF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all of whom were first cousins of the Duke of Clarence and Avondale.</a:t>
            </a:r>
            <a:endParaRPr lang="en-GB" sz="2800" b="1" dirty="0">
              <a:solidFill>
                <a:srgbClr val="FFFF00"/>
              </a:solidFill>
              <a:effectLst>
                <a:outerShdw blurRad="38100" dist="38100" dir="2700000" algn="tl">
                  <a:srgbClr val="000000">
                    <a:alpha val="43137"/>
                  </a:srgbClr>
                </a:outerShdw>
              </a:effectLst>
            </a:endParaRPr>
          </a:p>
        </p:txBody>
      </p:sp>
      <p:pic>
        <p:nvPicPr>
          <p:cNvPr id="969730" name="Picture 2" descr="http://t0.gstatic.com/images?q=tbn:ANd9GcRJlVVuAKj5bmJw3PzelM1hVI5NA4r--MApSG7ar-jzahfj0940"/>
          <p:cNvPicPr>
            <a:picLocks noChangeAspect="1" noChangeArrowheads="1"/>
          </p:cNvPicPr>
          <p:nvPr/>
        </p:nvPicPr>
        <p:blipFill>
          <a:blip r:embed="rId3" cstate="print"/>
          <a:srcRect/>
          <a:stretch>
            <a:fillRect/>
          </a:stretch>
        </p:blipFill>
        <p:spPr bwMode="auto">
          <a:xfrm>
            <a:off x="179512" y="2564904"/>
            <a:ext cx="3071076" cy="3168352"/>
          </a:xfrm>
          <a:prstGeom prst="rect">
            <a:avLst/>
          </a:prstGeom>
          <a:noFill/>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9730"/>
                                        </p:tgtEl>
                                        <p:attrNameLst>
                                          <p:attrName>style.visibility</p:attrName>
                                        </p:attrNameLst>
                                      </p:cBhvr>
                                      <p:to>
                                        <p:strVal val="visible"/>
                                      </p:to>
                                    </p:set>
                                    <p:animEffect transition="in" filter="circle(in)">
                                      <p:cBhvr>
                                        <p:cTn id="7" dur="2000"/>
                                        <p:tgtEl>
                                          <p:spTgt spid="9697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137</a:t>
            </a:fld>
            <a:endParaRPr lang="en-GB"/>
          </a:p>
        </p:txBody>
      </p:sp>
      <p:sp>
        <p:nvSpPr>
          <p:cNvPr id="4" name="TextBox 3"/>
          <p:cNvSpPr txBox="1"/>
          <p:nvPr/>
        </p:nvSpPr>
        <p:spPr>
          <a:xfrm>
            <a:off x="4283968" y="1595021"/>
            <a:ext cx="468052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former Kaiser, Wilhelm II, another first cousin of the Duke of Clarence,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gave tacit approval to the Nazi Party, and may have been directly involved in contributing towards its funding,</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via his close association with General Erich von Ludendorff (left) (1865-1937),</a:t>
            </a:r>
            <a:endParaRPr lang="en-GB" sz="2800" b="1" dirty="0">
              <a:solidFill>
                <a:srgbClr val="00FF00"/>
              </a:solidFill>
              <a:effectLst>
                <a:outerShdw blurRad="38100" dist="38100" dir="2700000" algn="tl">
                  <a:srgbClr val="000000">
                    <a:alpha val="43137"/>
                  </a:srgbClr>
                </a:outerShdw>
              </a:effectLst>
            </a:endParaRPr>
          </a:p>
        </p:txBody>
      </p:sp>
      <p:pic>
        <p:nvPicPr>
          <p:cNvPr id="967682" name="Picture 2" descr="http://upload.wikimedia.org/wikipedia/en/e/ec/LunderErich.jpg"/>
          <p:cNvPicPr>
            <a:picLocks noChangeAspect="1" noChangeArrowheads="1"/>
          </p:cNvPicPr>
          <p:nvPr/>
        </p:nvPicPr>
        <p:blipFill>
          <a:blip r:embed="rId3" cstate="print"/>
          <a:srcRect/>
          <a:stretch>
            <a:fillRect/>
          </a:stretch>
        </p:blipFill>
        <p:spPr bwMode="auto">
          <a:xfrm>
            <a:off x="323528" y="1556792"/>
            <a:ext cx="3600450" cy="5105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7682"/>
                                        </p:tgtEl>
                                        <p:attrNameLst>
                                          <p:attrName>style.visibility</p:attrName>
                                        </p:attrNameLst>
                                      </p:cBhvr>
                                      <p:to>
                                        <p:strVal val="visible"/>
                                      </p:to>
                                    </p:set>
                                    <p:animEffect transition="in" filter="circle(in)">
                                      <p:cBhvr>
                                        <p:cTn id="7" dur="2000"/>
                                        <p:tgtEl>
                                          <p:spTgt spid="9676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138</a:t>
            </a:fld>
            <a:endParaRPr lang="en-GB"/>
          </a:p>
        </p:txBody>
      </p:sp>
      <p:sp>
        <p:nvSpPr>
          <p:cNvPr id="4" name="TextBox 3"/>
          <p:cNvSpPr txBox="1"/>
          <p:nvPr/>
        </p:nvSpPr>
        <p:spPr>
          <a:xfrm>
            <a:off x="5220072" y="2348880"/>
            <a:ext cx="3744416" cy="3108543"/>
          </a:xfrm>
          <a:prstGeom prst="rect">
            <a:avLst/>
          </a:prstGeom>
          <a:noFill/>
        </p:spPr>
        <p:txBody>
          <a:bodyPr wrap="square" rtlCol="0">
            <a:spAutoFit/>
          </a:bodyPr>
          <a:lstStyle/>
          <a:p>
            <a:r>
              <a:rPr lang="en-GB" sz="2800" b="1" dirty="0" smtClean="0">
                <a:solidFill>
                  <a:srgbClr val="00FF00"/>
                </a:solidFill>
                <a:effectLst>
                  <a:outerShdw blurRad="38100" dist="38100" dir="2700000" algn="tl">
                    <a:srgbClr val="000000">
                      <a:alpha val="43137"/>
                    </a:srgbClr>
                  </a:outerShdw>
                </a:effectLst>
              </a:rPr>
              <a:t>Why should the German nobility have given such support to an ostensibly obscure 'Bohemian corporal'?</a:t>
            </a:r>
            <a:endParaRPr lang="en-GB" sz="2800" b="1" dirty="0">
              <a:solidFill>
                <a:srgbClr val="00FF00"/>
              </a:solidFill>
              <a:effectLst>
                <a:outerShdw blurRad="38100" dist="38100" dir="2700000" algn="tl">
                  <a:srgbClr val="000000">
                    <a:alpha val="43137"/>
                  </a:srgbClr>
                </a:outerShdw>
              </a:effectLst>
            </a:endParaRPr>
          </a:p>
        </p:txBody>
      </p:sp>
      <p:pic>
        <p:nvPicPr>
          <p:cNvPr id="975874" name="Picture 2" descr="http://t3.gstatic.com/images?q=tbn:ANd9GcTEKyLLvzhUWLVwtzKNrD2dHCx4ahQ3jfb8FDSNq7ULETYtUnpyOA"/>
          <p:cNvPicPr>
            <a:picLocks noChangeAspect="1" noChangeArrowheads="1"/>
          </p:cNvPicPr>
          <p:nvPr/>
        </p:nvPicPr>
        <p:blipFill>
          <a:blip r:embed="rId3" cstate="print"/>
          <a:srcRect/>
          <a:stretch>
            <a:fillRect/>
          </a:stretch>
        </p:blipFill>
        <p:spPr bwMode="auto">
          <a:xfrm>
            <a:off x="323529" y="2060847"/>
            <a:ext cx="4584508" cy="39072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5874"/>
                                        </p:tgtEl>
                                        <p:attrNameLst>
                                          <p:attrName>style.visibility</p:attrName>
                                        </p:attrNameLst>
                                      </p:cBhvr>
                                      <p:to>
                                        <p:strVal val="visible"/>
                                      </p:to>
                                    </p:set>
                                    <p:animEffect transition="in" filter="circle(in)">
                                      <p:cBhvr>
                                        <p:cTn id="7" dur="2000"/>
                                        <p:tgtEl>
                                          <p:spTgt spid="9758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139</a:t>
            </a:fld>
            <a:endParaRPr lang="en-GB"/>
          </a:p>
        </p:txBody>
      </p:sp>
      <p:sp>
        <p:nvSpPr>
          <p:cNvPr id="4" name="TextBox 3"/>
          <p:cNvSpPr txBox="1"/>
          <p:nvPr/>
        </p:nvSpPr>
        <p:spPr>
          <a:xfrm>
            <a:off x="4499992" y="1628800"/>
            <a:ext cx="439248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1935, a proposed invitation for a state visit to England by the then Chancellor of Germany, Adolf Hitler,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was turned down apparently at the request of King George V (younger brother of the Duke of Clarence) who was hardly anti-German, </a:t>
            </a:r>
            <a:endParaRPr lang="en-GB" sz="2800" b="1" dirty="0">
              <a:solidFill>
                <a:srgbClr val="FFC000"/>
              </a:solidFill>
              <a:effectLst>
                <a:outerShdw blurRad="38100" dist="38100" dir="2700000" algn="tl">
                  <a:srgbClr val="000000">
                    <a:alpha val="43137"/>
                  </a:srgbClr>
                </a:outerShdw>
              </a:effectLst>
            </a:endParaRPr>
          </a:p>
        </p:txBody>
      </p:sp>
      <p:pic>
        <p:nvPicPr>
          <p:cNvPr id="14338" name="Picture 2" descr="http://www.famouspeople.com/famous_biographies/images/Hitler.jpg"/>
          <p:cNvPicPr>
            <a:picLocks noChangeAspect="1" noChangeArrowheads="1"/>
          </p:cNvPicPr>
          <p:nvPr/>
        </p:nvPicPr>
        <p:blipFill>
          <a:blip r:embed="rId3" cstate="print"/>
          <a:srcRect/>
          <a:stretch>
            <a:fillRect/>
          </a:stretch>
        </p:blipFill>
        <p:spPr bwMode="auto">
          <a:xfrm>
            <a:off x="323528" y="1628800"/>
            <a:ext cx="3806037"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a:t>
            </a:fld>
            <a:endParaRPr lang="en-GB"/>
          </a:p>
        </p:txBody>
      </p:sp>
      <p:sp>
        <p:nvSpPr>
          <p:cNvPr id="4" name="TextBox 3"/>
          <p:cNvSpPr txBox="1"/>
          <p:nvPr/>
        </p:nvSpPr>
        <p:spPr>
          <a:xfrm>
            <a:off x="4211960" y="2348880"/>
            <a:ext cx="4680520" cy="3108543"/>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Some mention must be made of the upheavals in Russia caused by the hidden hand </a:t>
            </a:r>
            <a:r>
              <a:rPr lang="en-GB" sz="2800" b="1" dirty="0" smtClean="0">
                <a:solidFill>
                  <a:srgbClr val="FFC000"/>
                </a:solidFill>
                <a:effectLst>
                  <a:outerShdw blurRad="38100" dist="38100" dir="2700000" algn="tl">
                    <a:srgbClr val="000000">
                      <a:alpha val="43137"/>
                    </a:srgbClr>
                  </a:outerShdw>
                </a:effectLst>
              </a:rPr>
              <a:t>- who are in St. Petersburg or Moscow just as much as they are in London or New York. </a:t>
            </a:r>
            <a:endParaRPr lang="en-GB" sz="2800" b="1" dirty="0">
              <a:solidFill>
                <a:srgbClr val="FFC000"/>
              </a:solidFill>
              <a:effectLst>
                <a:outerShdw blurRad="38100" dist="38100" dir="2700000" algn="tl">
                  <a:srgbClr val="000000">
                    <a:alpha val="43137"/>
                  </a:srgbClr>
                </a:outerShdw>
              </a:effectLst>
            </a:endParaRPr>
          </a:p>
        </p:txBody>
      </p:sp>
      <p:pic>
        <p:nvPicPr>
          <p:cNvPr id="734210" name="Picture 2" descr="http://farm2.static.flickr.com/1313/536778793_62e3bac0eb.jpg"/>
          <p:cNvPicPr>
            <a:picLocks noChangeAspect="1" noChangeArrowheads="1"/>
          </p:cNvPicPr>
          <p:nvPr/>
        </p:nvPicPr>
        <p:blipFill>
          <a:blip r:embed="rId3" cstate="print"/>
          <a:srcRect/>
          <a:stretch>
            <a:fillRect/>
          </a:stretch>
        </p:blipFill>
        <p:spPr bwMode="auto">
          <a:xfrm>
            <a:off x="467544" y="1484784"/>
            <a:ext cx="3600400" cy="48219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4210"/>
                                        </p:tgtEl>
                                        <p:attrNameLst>
                                          <p:attrName>style.visibility</p:attrName>
                                        </p:attrNameLst>
                                      </p:cBhvr>
                                      <p:to>
                                        <p:strVal val="visible"/>
                                      </p:to>
                                    </p:set>
                                    <p:animEffect transition="in" filter="circle(in)">
                                      <p:cBhvr>
                                        <p:cTn id="7" dur="2000"/>
                                        <p:tgtEl>
                                          <p:spTgt spid="7342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140</a:t>
            </a:fld>
            <a:endParaRPr lang="en-GB"/>
          </a:p>
        </p:txBody>
      </p:sp>
      <p:sp>
        <p:nvSpPr>
          <p:cNvPr id="4" name="TextBox 3"/>
          <p:cNvSpPr txBox="1"/>
          <p:nvPr/>
        </p:nvSpPr>
        <p:spPr>
          <a:xfrm>
            <a:off x="4355976" y="1772816"/>
            <a:ext cx="453650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1935, a proposed invitation for a state visit to England by the then Chancellor of Germany, </a:t>
            </a:r>
            <a:r>
              <a:rPr lang="en-GB" sz="2800" b="1" dirty="0" smtClean="0">
                <a:solidFill>
                  <a:srgbClr val="FFC000"/>
                </a:solidFill>
                <a:effectLst>
                  <a:outerShdw blurRad="38100" dist="38100" dir="2700000" algn="tl">
                    <a:srgbClr val="000000">
                      <a:alpha val="43137"/>
                    </a:srgbClr>
                  </a:outerShdw>
                </a:effectLst>
              </a:rPr>
              <a:t>Adolf Hitler, was turned down apparently at the request of King George V (younger brother of the Duke of Clarence) who was hardly anti-German,</a:t>
            </a:r>
            <a:endParaRPr lang="en-GB" sz="2800" b="1" dirty="0">
              <a:solidFill>
                <a:srgbClr val="FFC000"/>
              </a:solidFill>
              <a:effectLst>
                <a:outerShdw blurRad="38100" dist="38100" dir="2700000" algn="tl">
                  <a:srgbClr val="000000">
                    <a:alpha val="43137"/>
                  </a:srgbClr>
                </a:outerShdw>
              </a:effectLst>
            </a:endParaRPr>
          </a:p>
        </p:txBody>
      </p:sp>
      <p:pic>
        <p:nvPicPr>
          <p:cNvPr id="12290" name="Picture 2" descr="http://t2.gstatic.com/images?q=tbn:ANd9GcQL_hZQ9terIo0xpl3mIOMFdF5p3Ve7ymuX7S20slkrqN3-sGLZ"/>
          <p:cNvPicPr>
            <a:picLocks noChangeAspect="1" noChangeArrowheads="1"/>
          </p:cNvPicPr>
          <p:nvPr/>
        </p:nvPicPr>
        <p:blipFill>
          <a:blip r:embed="rId3" cstate="print"/>
          <a:srcRect/>
          <a:stretch>
            <a:fillRect/>
          </a:stretch>
        </p:blipFill>
        <p:spPr bwMode="auto">
          <a:xfrm>
            <a:off x="356720" y="1628800"/>
            <a:ext cx="3768044" cy="48965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141</a:t>
            </a:fld>
            <a:endParaRPr lang="en-GB"/>
          </a:p>
        </p:txBody>
      </p:sp>
      <p:sp>
        <p:nvSpPr>
          <p:cNvPr id="4" name="TextBox 3"/>
          <p:cNvSpPr txBox="1"/>
          <p:nvPr/>
        </p:nvSpPr>
        <p:spPr>
          <a:xfrm>
            <a:off x="4644008" y="1772816"/>
            <a:ext cx="417646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….since his wife, Queen Mary, </a:t>
            </a:r>
            <a:r>
              <a:rPr lang="en-GB" sz="2800" b="1" dirty="0" smtClean="0">
                <a:solidFill>
                  <a:srgbClr val="FFC000"/>
                </a:solidFill>
                <a:effectLst>
                  <a:outerShdw blurRad="38100" dist="38100" dir="2700000" algn="tl">
                    <a:srgbClr val="000000">
                      <a:alpha val="43137"/>
                    </a:srgbClr>
                  </a:outerShdw>
                </a:effectLst>
              </a:rPr>
              <a:t>was a former German Princess, May of </a:t>
            </a:r>
            <a:r>
              <a:rPr lang="en-GB" sz="2800" b="1" dirty="0" err="1" smtClean="0">
                <a:solidFill>
                  <a:srgbClr val="FFC000"/>
                </a:solidFill>
                <a:effectLst>
                  <a:outerShdw blurRad="38100" dist="38100" dir="2700000" algn="tl">
                    <a:srgbClr val="000000">
                      <a:alpha val="43137"/>
                    </a:srgbClr>
                  </a:outerShdw>
                </a:effectLst>
              </a:rPr>
              <a:t>Teck</a:t>
            </a:r>
            <a:r>
              <a:rPr lang="en-GB" sz="2800" b="1" dirty="0" smtClean="0">
                <a:solidFill>
                  <a:srgbClr val="FFC000"/>
                </a:solidFill>
                <a:effectLst>
                  <a:outerShdw blurRad="38100" dist="38100" dir="2700000" algn="tl">
                    <a:srgbClr val="000000">
                      <a:alpha val="43137"/>
                    </a:srgbClr>
                  </a:outerShdw>
                </a:effectLst>
              </a:rPr>
              <a:t> (left),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had been engaged to marry the Duke of Clarence at the time of his alleged demise in 1892</a:t>
            </a:r>
            <a:endParaRPr lang="en-GB" sz="2800" b="1" dirty="0">
              <a:solidFill>
                <a:srgbClr val="00FF00"/>
              </a:solidFill>
              <a:effectLst>
                <a:outerShdw blurRad="38100" dist="38100" dir="2700000" algn="tl">
                  <a:srgbClr val="000000">
                    <a:alpha val="43137"/>
                  </a:srgbClr>
                </a:outerShdw>
              </a:effectLst>
            </a:endParaRPr>
          </a:p>
        </p:txBody>
      </p:sp>
      <p:pic>
        <p:nvPicPr>
          <p:cNvPr id="10242" name="Picture 2" descr="http://t1.gstatic.com/images?q=tbn:ANd9GcSWGVU0_mObPBexQIQQJmv-totAucDPPuJh4isezY9rs16_c_YShQ"/>
          <p:cNvPicPr>
            <a:picLocks noChangeAspect="1" noChangeArrowheads="1"/>
          </p:cNvPicPr>
          <p:nvPr/>
        </p:nvPicPr>
        <p:blipFill>
          <a:blip r:embed="rId3" cstate="print"/>
          <a:srcRect/>
          <a:stretch>
            <a:fillRect/>
          </a:stretch>
        </p:blipFill>
        <p:spPr bwMode="auto">
          <a:xfrm>
            <a:off x="539552" y="1700808"/>
            <a:ext cx="3312368" cy="4870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142</a:t>
            </a:fld>
            <a:endParaRPr lang="en-GB"/>
          </a:p>
        </p:txBody>
      </p:sp>
      <p:sp>
        <p:nvSpPr>
          <p:cNvPr id="4" name="TextBox 3"/>
          <p:cNvSpPr txBox="1"/>
          <p:nvPr/>
        </p:nvSpPr>
        <p:spPr>
          <a:xfrm>
            <a:off x="4860032" y="1595021"/>
            <a:ext cx="396044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support given to Adolf Hitler and the Nazi Party by the German royal aristocracy </a:t>
            </a:r>
            <a:r>
              <a:rPr lang="en-GB" sz="2800" b="1" dirty="0" smtClean="0">
                <a:solidFill>
                  <a:srgbClr val="FFC000"/>
                </a:solidFill>
                <a:effectLst>
                  <a:outerShdw blurRad="38100" dist="38100" dir="2700000" algn="tl">
                    <a:srgbClr val="000000">
                      <a:alpha val="43137"/>
                    </a:srgbClr>
                  </a:outerShdw>
                </a:effectLst>
              </a:rPr>
              <a:t>has been well documented in Who Financed Hitler: </a:t>
            </a:r>
            <a:r>
              <a:rPr lang="en-GB" sz="2800" b="1" dirty="0" smtClean="0">
                <a:solidFill>
                  <a:srgbClr val="00FF00"/>
                </a:solidFill>
                <a:effectLst>
                  <a:outerShdw blurRad="38100" dist="38100" dir="2700000" algn="tl">
                    <a:srgbClr val="000000">
                      <a:alpha val="43137"/>
                    </a:srgbClr>
                  </a:outerShdw>
                </a:effectLst>
              </a:rPr>
              <a:t>the Secret Funding of Hitler's Rise to Power 1919-1933 (1978) by James and Suzanne Pool.</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t3.gstatic.com/images?q=tbn:ANd9GcT9BHxSlYnWHkQYur1Fmwngqx_KIKVSl64SOwQsDBCPLBt87ILw"/>
          <p:cNvPicPr>
            <a:picLocks noChangeAspect="1" noChangeArrowheads="1"/>
          </p:cNvPicPr>
          <p:nvPr/>
        </p:nvPicPr>
        <p:blipFill>
          <a:blip r:embed="rId3" cstate="print"/>
          <a:srcRect/>
          <a:stretch>
            <a:fillRect/>
          </a:stretch>
        </p:blipFill>
        <p:spPr bwMode="auto">
          <a:xfrm>
            <a:off x="755576" y="1844824"/>
            <a:ext cx="3476786" cy="46772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143</a:t>
            </a:fld>
            <a:endParaRPr lang="en-GB"/>
          </a:p>
        </p:txBody>
      </p:sp>
      <p:sp>
        <p:nvSpPr>
          <p:cNvPr id="4" name="TextBox 3"/>
          <p:cNvSpPr txBox="1"/>
          <p:nvPr/>
        </p:nvSpPr>
        <p:spPr>
          <a:xfrm>
            <a:off x="4572000" y="1595021"/>
            <a:ext cx="4572000" cy="5262979"/>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The author's relate: </a:t>
            </a:r>
            <a:r>
              <a:rPr lang="en-GB" sz="2800" b="1" dirty="0" smtClean="0">
                <a:solidFill>
                  <a:srgbClr val="00FFFF"/>
                </a:solidFill>
                <a:effectLst>
                  <a:outerShdw blurRad="38100" dist="38100" dir="2700000" algn="tl">
                    <a:srgbClr val="000000">
                      <a:alpha val="43137"/>
                    </a:srgbClr>
                  </a:outerShdw>
                </a:effectLst>
              </a:rPr>
              <a:t>"The first reigning German prince to join the Nazi ranks was Friedrich Christian </a:t>
            </a:r>
            <a:r>
              <a:rPr lang="en-GB" sz="2800" b="1" dirty="0" err="1" smtClean="0">
                <a:solidFill>
                  <a:srgbClr val="00FFFF"/>
                </a:solidFill>
                <a:effectLst>
                  <a:outerShdw blurRad="38100" dist="38100" dir="2700000" algn="tl">
                    <a:srgbClr val="000000">
                      <a:alpha val="43137"/>
                    </a:srgbClr>
                  </a:outerShdw>
                </a:effectLst>
              </a:rPr>
              <a:t>Fürst</a:t>
            </a:r>
            <a:r>
              <a:rPr lang="en-GB" sz="2800" b="1" dirty="0" smtClean="0">
                <a:solidFill>
                  <a:srgbClr val="00FFFF"/>
                </a:solidFill>
                <a:effectLst>
                  <a:outerShdw blurRad="38100" dist="38100" dir="2700000" algn="tl">
                    <a:srgbClr val="000000">
                      <a:alpha val="43137"/>
                    </a:srgbClr>
                  </a:outerShdw>
                </a:effectLst>
              </a:rPr>
              <a:t> </a:t>
            </a:r>
            <a:r>
              <a:rPr lang="en-GB" sz="2800" b="1" dirty="0" err="1" smtClean="0">
                <a:solidFill>
                  <a:srgbClr val="00FFFF"/>
                </a:solidFill>
                <a:effectLst>
                  <a:outerShdw blurRad="38100" dist="38100" dir="2700000" algn="tl">
                    <a:srgbClr val="000000">
                      <a:alpha val="43137"/>
                    </a:srgbClr>
                  </a:outerShdw>
                </a:effectLst>
              </a:rPr>
              <a:t>zu</a:t>
            </a:r>
            <a:r>
              <a:rPr lang="en-GB" sz="2800" b="1" dirty="0" smtClean="0">
                <a:solidFill>
                  <a:srgbClr val="00FFFF"/>
                </a:solidFill>
                <a:effectLst>
                  <a:outerShdw blurRad="38100" dist="38100" dir="2700000" algn="tl">
                    <a:srgbClr val="000000">
                      <a:alpha val="43137"/>
                    </a:srgbClr>
                  </a:outerShdw>
                </a:effectLst>
              </a:rPr>
              <a:t> Schaumburg-</a:t>
            </a:r>
            <a:r>
              <a:rPr lang="en-GB" sz="2800" b="1" dirty="0" err="1" smtClean="0">
                <a:solidFill>
                  <a:srgbClr val="00FFFF"/>
                </a:solidFill>
                <a:effectLst>
                  <a:outerShdw blurRad="38100" dist="38100" dir="2700000" algn="tl">
                    <a:srgbClr val="000000">
                      <a:alpha val="43137"/>
                    </a:srgbClr>
                  </a:outerShdw>
                </a:effectLst>
              </a:rPr>
              <a:t>Lippe</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When he was twenty-three years old in 1929 the young Prince joined the Nazi Party and became an officer in the S.A</a:t>
            </a:r>
            <a:endParaRPr lang="en-GB" sz="2800" b="1" dirty="0">
              <a:solidFill>
                <a:srgbClr val="FFC000"/>
              </a:solidFill>
              <a:effectLst>
                <a:outerShdw blurRad="38100" dist="38100" dir="2700000" algn="tl">
                  <a:srgbClr val="000000">
                    <a:alpha val="43137"/>
                  </a:srgbClr>
                </a:outerShdw>
              </a:effectLst>
            </a:endParaRPr>
          </a:p>
        </p:txBody>
      </p:sp>
      <p:pic>
        <p:nvPicPr>
          <p:cNvPr id="6146" name="Picture 2" descr="http://t3.gstatic.com/images?q=tbn:ANd9GcSU8KaGedwVU9LN6tQZ2H8bGxrBXsSluvQBadLPNo8QFS33Kj2B"/>
          <p:cNvPicPr>
            <a:picLocks noChangeAspect="1" noChangeArrowheads="1"/>
          </p:cNvPicPr>
          <p:nvPr/>
        </p:nvPicPr>
        <p:blipFill>
          <a:blip r:embed="rId3" cstate="print">
            <a:duotone>
              <a:prstClr val="black"/>
              <a:schemeClr val="bg1">
                <a:tint val="45000"/>
                <a:satMod val="400000"/>
              </a:schemeClr>
            </a:duotone>
          </a:blip>
          <a:srcRect r="40042"/>
          <a:stretch>
            <a:fillRect/>
          </a:stretch>
        </p:blipFill>
        <p:spPr bwMode="auto">
          <a:xfrm>
            <a:off x="323528" y="1988840"/>
            <a:ext cx="4030672" cy="40335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144</a:t>
            </a:fld>
            <a:endParaRPr lang="en-GB"/>
          </a:p>
        </p:txBody>
      </p:sp>
      <p:sp>
        <p:nvSpPr>
          <p:cNvPr id="4" name="TextBox 3"/>
          <p:cNvSpPr txBox="1"/>
          <p:nvPr/>
        </p:nvSpPr>
        <p:spPr>
          <a:xfrm>
            <a:off x="4644008" y="1595021"/>
            <a:ext cx="449999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There were several other princes and members of the high nobility who supported Hitler.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Duke of Mecklenburg (left), </a:t>
            </a:r>
            <a:r>
              <a:rPr lang="en-GB" sz="2800" b="1" dirty="0" smtClean="0">
                <a:solidFill>
                  <a:srgbClr val="00FF00"/>
                </a:solidFill>
                <a:effectLst>
                  <a:outerShdw blurRad="38100" dist="38100" dir="2700000" algn="tl">
                    <a:srgbClr val="000000">
                      <a:alpha val="43137"/>
                    </a:srgbClr>
                  </a:outerShdw>
                </a:effectLst>
              </a:rPr>
              <a:t>former governor of German Togoland in Africa and brother-in-law to the Queen of Holland,</a:t>
            </a:r>
            <a:r>
              <a:rPr lang="en-GB" sz="2800" dirty="0" smtClean="0"/>
              <a:t> </a:t>
            </a:r>
            <a:r>
              <a:rPr lang="en-GB" sz="2800" b="1" dirty="0" smtClean="0">
                <a:solidFill>
                  <a:srgbClr val="FFFF00"/>
                </a:solidFill>
                <a:effectLst>
                  <a:outerShdw blurRad="38100" dist="38100" dir="2700000" algn="tl">
                    <a:srgbClr val="000000">
                      <a:alpha val="43137"/>
                    </a:srgbClr>
                  </a:outerShdw>
                </a:effectLst>
              </a:rPr>
              <a:t>saw the Nazis as the only salvation against Communism.</a:t>
            </a:r>
            <a:endParaRPr lang="en-GB" sz="2800" b="1" dirty="0">
              <a:solidFill>
                <a:srgbClr val="FFFF00"/>
              </a:solidFill>
              <a:effectLst>
                <a:outerShdw blurRad="38100" dist="38100" dir="2700000" algn="tl">
                  <a:srgbClr val="000000">
                    <a:alpha val="43137"/>
                  </a:srgbClr>
                </a:outerShdw>
              </a:effectLst>
            </a:endParaRPr>
          </a:p>
        </p:txBody>
      </p:sp>
      <p:pic>
        <p:nvPicPr>
          <p:cNvPr id="4098" name="Picture 2" descr="http://upload.wikimedia.org/wikipedia/commons/thumb/f/f4/Adolf_Friedrich_V_(Mecklenburg-Strelitz).jpg/200px-Adolf_Friedrich_V_(Mecklenburg-Strelitz).jpg"/>
          <p:cNvPicPr>
            <a:picLocks noChangeAspect="1" noChangeArrowheads="1"/>
          </p:cNvPicPr>
          <p:nvPr/>
        </p:nvPicPr>
        <p:blipFill>
          <a:blip r:embed="rId3" cstate="print"/>
          <a:srcRect/>
          <a:stretch>
            <a:fillRect/>
          </a:stretch>
        </p:blipFill>
        <p:spPr bwMode="auto">
          <a:xfrm>
            <a:off x="539552" y="1916832"/>
            <a:ext cx="3770374" cy="4392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145</a:t>
            </a:fld>
            <a:endParaRPr lang="en-GB"/>
          </a:p>
        </p:txBody>
      </p:sp>
      <p:sp>
        <p:nvSpPr>
          <p:cNvPr id="4" name="TextBox 3"/>
          <p:cNvSpPr txBox="1"/>
          <p:nvPr/>
        </p:nvSpPr>
        <p:spPr>
          <a:xfrm>
            <a:off x="4644008" y="1772816"/>
            <a:ext cx="4104456"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Prince </a:t>
            </a:r>
            <a:r>
              <a:rPr lang="en-GB" sz="2800" b="1" dirty="0" err="1" smtClean="0">
                <a:solidFill>
                  <a:srgbClr val="00FFFF"/>
                </a:solidFill>
                <a:effectLst>
                  <a:outerShdw blurRad="38100" dist="38100" dir="2700000" algn="tl">
                    <a:srgbClr val="000000">
                      <a:alpha val="43137"/>
                    </a:srgbClr>
                  </a:outerShdw>
                </a:effectLst>
              </a:rPr>
              <a:t>Ratibor</a:t>
            </a:r>
            <a:r>
              <a:rPr lang="en-GB" sz="2800" b="1" dirty="0" smtClean="0">
                <a:solidFill>
                  <a:srgbClr val="00FFFF"/>
                </a:solidFill>
                <a:effectLst>
                  <a:outerShdw blurRad="38100" dist="38100" dir="2700000" algn="tl">
                    <a:srgbClr val="000000">
                      <a:alpha val="43137"/>
                    </a:srgbClr>
                  </a:outerShdw>
                </a:effectLst>
              </a:rPr>
              <a:t> </a:t>
            </a:r>
            <a:r>
              <a:rPr lang="en-GB" sz="2800" b="1" dirty="0" err="1" smtClean="0">
                <a:solidFill>
                  <a:srgbClr val="00FFFF"/>
                </a:solidFill>
                <a:effectLst>
                  <a:outerShdw blurRad="38100" dist="38100" dir="2700000" algn="tl">
                    <a:srgbClr val="000000">
                      <a:alpha val="43137"/>
                    </a:srgbClr>
                  </a:outerShdw>
                </a:effectLst>
              </a:rPr>
              <a:t>Corvey</a:t>
            </a:r>
            <a:r>
              <a:rPr lang="en-GB" sz="2800" b="1" dirty="0" smtClean="0">
                <a:solidFill>
                  <a:srgbClr val="00FFFF"/>
                </a:solidFill>
                <a:effectLst>
                  <a:outerShdw blurRad="38100" dist="38100" dir="2700000" algn="tl">
                    <a:srgbClr val="000000">
                      <a:alpha val="43137"/>
                    </a:srgbClr>
                  </a:outerShdw>
                </a:effectLst>
              </a:rPr>
              <a:t>, one of the wealthiest nobles of Silesia, </a:t>
            </a:r>
            <a:r>
              <a:rPr lang="en-GB" sz="2800" b="1" dirty="0" smtClean="0">
                <a:solidFill>
                  <a:srgbClr val="FFC000"/>
                </a:solidFill>
                <a:effectLst>
                  <a:outerShdw blurRad="38100" dist="38100" dir="2700000" algn="tl">
                    <a:srgbClr val="000000">
                      <a:alpha val="43137"/>
                    </a:srgbClr>
                  </a:outerShdw>
                </a:effectLst>
              </a:rPr>
              <a:t>was an early supporter of Hitler.... </a:t>
            </a:r>
            <a:r>
              <a:rPr lang="en-GB" sz="2800" b="1" dirty="0" smtClean="0">
                <a:solidFill>
                  <a:srgbClr val="00FF00"/>
                </a:solidFill>
                <a:effectLst>
                  <a:outerShdw blurRad="38100" dist="38100" dir="2700000" algn="tl">
                    <a:srgbClr val="000000">
                      <a:alpha val="43137"/>
                    </a:srgbClr>
                  </a:outerShdw>
                </a:effectLst>
              </a:rPr>
              <a:t>In well-informed circles it was said that he was 'one of the best-paying members of the Party.</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t1.gstatic.com/images?q=tbn:ANd9GcRiyOmXhOZE7jusj4f3by6gO5XsSDL__2NE4Hfgj7GQJwJXLOQvPg"/>
          <p:cNvPicPr>
            <a:picLocks noChangeAspect="1" noChangeArrowheads="1"/>
          </p:cNvPicPr>
          <p:nvPr/>
        </p:nvPicPr>
        <p:blipFill>
          <a:blip r:embed="rId3" cstate="print"/>
          <a:srcRect/>
          <a:stretch>
            <a:fillRect/>
          </a:stretch>
        </p:blipFill>
        <p:spPr bwMode="auto">
          <a:xfrm>
            <a:off x="323527" y="1988840"/>
            <a:ext cx="4090393" cy="3456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146</a:t>
            </a:fld>
            <a:endParaRPr lang="en-GB"/>
          </a:p>
        </p:txBody>
      </p:sp>
      <p:sp>
        <p:nvSpPr>
          <p:cNvPr id="4" name="TextBox 3"/>
          <p:cNvSpPr txBox="1"/>
          <p:nvPr/>
        </p:nvSpPr>
        <p:spPr>
          <a:xfrm>
            <a:off x="4139952" y="1844824"/>
            <a:ext cx="388843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Grand Duke of </a:t>
            </a:r>
            <a:r>
              <a:rPr lang="en-GB" sz="2800" b="1" dirty="0" err="1" smtClean="0">
                <a:solidFill>
                  <a:srgbClr val="00FFFF"/>
                </a:solidFill>
                <a:effectLst>
                  <a:outerShdw blurRad="38100" dist="38100" dir="2700000" algn="tl">
                    <a:srgbClr val="000000">
                      <a:alpha val="43137"/>
                    </a:srgbClr>
                  </a:outerShdw>
                </a:effectLst>
              </a:rPr>
              <a:t>Hesse</a:t>
            </a:r>
            <a:r>
              <a:rPr lang="en-GB" sz="2800" b="1" dirty="0" smtClean="0">
                <a:solidFill>
                  <a:srgbClr val="00FFFF"/>
                </a:solidFill>
                <a:effectLst>
                  <a:outerShdw blurRad="38100" dist="38100" dir="2700000" algn="tl">
                    <a:srgbClr val="000000">
                      <a:alpha val="43137"/>
                    </a:srgbClr>
                  </a:outerShdw>
                </a:effectLst>
              </a:rPr>
              <a:t> (left) was a regular contributor to the National Socialists and his two sons, </a:t>
            </a:r>
            <a:r>
              <a:rPr lang="en-GB" sz="2800" b="1" dirty="0" smtClean="0">
                <a:solidFill>
                  <a:srgbClr val="FFC000"/>
                </a:solidFill>
                <a:effectLst>
                  <a:outerShdw blurRad="38100" dist="38100" dir="2700000" algn="tl">
                    <a:srgbClr val="000000">
                      <a:alpha val="43137"/>
                    </a:srgbClr>
                  </a:outerShdw>
                </a:effectLst>
              </a:rPr>
              <a:t>each the owners of thousands of acres of land, were enthusiastic Party members.</a:t>
            </a:r>
            <a:endParaRPr lang="en-GB" sz="2800" b="1" dirty="0">
              <a:solidFill>
                <a:srgbClr val="FFC000"/>
              </a:solidFill>
              <a:effectLst>
                <a:outerShdw blurRad="38100" dist="38100" dir="2700000" algn="tl">
                  <a:srgbClr val="000000">
                    <a:alpha val="43137"/>
                  </a:srgbClr>
                </a:outerShdw>
              </a:effectLst>
            </a:endParaRPr>
          </a:p>
        </p:txBody>
      </p:sp>
      <p:pic>
        <p:nvPicPr>
          <p:cNvPr id="1002498" name="Picture 2" descr="http://cache.diomedia.com/170/01/A5/NZ/01A5-NZQ3.jpg"/>
          <p:cNvPicPr>
            <a:picLocks noChangeAspect="1" noChangeArrowheads="1"/>
          </p:cNvPicPr>
          <p:nvPr/>
        </p:nvPicPr>
        <p:blipFill>
          <a:blip r:embed="rId3" cstate="print"/>
          <a:srcRect/>
          <a:stretch>
            <a:fillRect/>
          </a:stretch>
        </p:blipFill>
        <p:spPr bwMode="auto">
          <a:xfrm>
            <a:off x="467544" y="1628800"/>
            <a:ext cx="3096344" cy="48738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2498"/>
                                        </p:tgtEl>
                                        <p:attrNameLst>
                                          <p:attrName>style.visibility</p:attrName>
                                        </p:attrNameLst>
                                      </p:cBhvr>
                                      <p:to>
                                        <p:strVal val="visible"/>
                                      </p:to>
                                    </p:set>
                                    <p:animEffect transition="in" filter="circle(in)">
                                      <p:cBhvr>
                                        <p:cTn id="7" dur="2000"/>
                                        <p:tgtEl>
                                          <p:spTgt spid="10024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147</a:t>
            </a:fld>
            <a:endParaRPr lang="en-GB"/>
          </a:p>
        </p:txBody>
      </p:sp>
      <p:sp>
        <p:nvSpPr>
          <p:cNvPr id="4" name="TextBox 3"/>
          <p:cNvSpPr txBox="1"/>
          <p:nvPr/>
        </p:nvSpPr>
        <p:spPr>
          <a:xfrm>
            <a:off x="4211960" y="1556792"/>
            <a:ext cx="460851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One of Hitler's earliest supporters among the ruling nobility was the Duke of </a:t>
            </a:r>
            <a:r>
              <a:rPr lang="en-GB" sz="2800" b="1" dirty="0" err="1" smtClean="0">
                <a:solidFill>
                  <a:srgbClr val="00FFFF"/>
                </a:solidFill>
                <a:effectLst>
                  <a:outerShdw blurRad="38100" dist="38100" dir="2700000" algn="tl">
                    <a:srgbClr val="000000">
                      <a:alpha val="43137"/>
                    </a:srgbClr>
                  </a:outerShdw>
                </a:effectLst>
              </a:rPr>
              <a:t>Coburg</a:t>
            </a:r>
            <a:r>
              <a:rPr lang="en-GB" sz="2800" b="1" dirty="0" smtClean="0">
                <a:solidFill>
                  <a:srgbClr val="00FFFF"/>
                </a:solidFill>
                <a:effectLst>
                  <a:outerShdw blurRad="38100" dist="38100" dir="2700000" algn="tl">
                    <a:srgbClr val="000000">
                      <a:alpha val="43137"/>
                    </a:srgbClr>
                  </a:outerShdw>
                </a:effectLst>
              </a:rPr>
              <a:t> (left), </a:t>
            </a:r>
            <a:r>
              <a:rPr lang="en-GB" sz="2800" b="1" dirty="0" smtClean="0">
                <a:solidFill>
                  <a:srgbClr val="FFC000"/>
                </a:solidFill>
                <a:effectLst>
                  <a:outerShdw blurRad="38100" dist="38100" dir="2700000" algn="tl">
                    <a:srgbClr val="000000">
                      <a:alpha val="43137"/>
                    </a:srgbClr>
                  </a:outerShdw>
                </a:effectLst>
              </a:rPr>
              <a:t>who was the owner of over 25,000 acres of land. Although the Duke was part English,</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he gave generously to the Nazis and was not shy about wearing his brown S.A. uniform in public.</a:t>
            </a:r>
            <a:endParaRPr lang="en-GB" sz="2800" b="1" dirty="0">
              <a:solidFill>
                <a:srgbClr val="00FF00"/>
              </a:solidFill>
              <a:effectLst>
                <a:outerShdw blurRad="38100" dist="38100" dir="2700000" algn="tl">
                  <a:srgbClr val="000000">
                    <a:alpha val="43137"/>
                  </a:srgbClr>
                </a:outerShdw>
              </a:effectLst>
            </a:endParaRPr>
          </a:p>
        </p:txBody>
      </p:sp>
      <p:pic>
        <p:nvPicPr>
          <p:cNvPr id="1000450" name="Picture 2" descr="http://t3.gstatic.com/images?q=tbn:ANd9GcQJIVSKHEqVPTKjrh1wl24eYtpthHeW6PzWkJM0hiYq1V4B93zY9Q"/>
          <p:cNvPicPr>
            <a:picLocks noChangeAspect="1" noChangeArrowheads="1"/>
          </p:cNvPicPr>
          <p:nvPr/>
        </p:nvPicPr>
        <p:blipFill>
          <a:blip r:embed="rId3" cstate="print"/>
          <a:srcRect r="5501"/>
          <a:stretch>
            <a:fillRect/>
          </a:stretch>
        </p:blipFill>
        <p:spPr bwMode="auto">
          <a:xfrm>
            <a:off x="611560" y="1705692"/>
            <a:ext cx="3168352" cy="4819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0450"/>
                                        </p:tgtEl>
                                        <p:attrNameLst>
                                          <p:attrName>style.visibility</p:attrName>
                                        </p:attrNameLst>
                                      </p:cBhvr>
                                      <p:to>
                                        <p:strVal val="visible"/>
                                      </p:to>
                                    </p:set>
                                    <p:animEffect transition="in" filter="circle(in)">
                                      <p:cBhvr>
                                        <p:cTn id="7" dur="2000"/>
                                        <p:tgtEl>
                                          <p:spTgt spid="10004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04" name="Picture 4" descr="http://img.xcitefun.net/users/2010/06/189839,xcitefun-hohenzollern-castle-3.jpg"/>
          <p:cNvPicPr>
            <a:picLocks noChangeAspect="1" noChangeArrowheads="1"/>
          </p:cNvPicPr>
          <p:nvPr/>
        </p:nvPicPr>
        <p:blipFill>
          <a:blip r:embed="rId3" cstate="print"/>
          <a:srcRect/>
          <a:stretch>
            <a:fillRect/>
          </a:stretch>
        </p:blipFill>
        <p:spPr bwMode="auto">
          <a:xfrm>
            <a:off x="0" y="0"/>
            <a:ext cx="9145658" cy="6858000"/>
          </a:xfrm>
          <a:prstGeom prst="rect">
            <a:avLst/>
          </a:prstGeom>
          <a:noFill/>
        </p:spPr>
      </p:pic>
      <p:sp>
        <p:nvSpPr>
          <p:cNvPr id="2" name="Title 1"/>
          <p:cNvSpPr>
            <a:spLocks noGrp="1"/>
          </p:cNvSpPr>
          <p:nvPr>
            <p:ph type="title"/>
          </p:nvPr>
        </p:nvSpPr>
        <p:spPr/>
        <p:txBody>
          <a:bodyPr/>
          <a:lstStyle/>
          <a:p>
            <a:r>
              <a:rPr lang="en-GB" b="1" dirty="0" smtClean="0">
                <a:solidFill>
                  <a:srgbClr val="00FF00"/>
                </a:solidFill>
              </a:rPr>
              <a:t>The Mystery Of Hitler</a:t>
            </a:r>
            <a:endParaRPr lang="en-GB" dirty="0">
              <a:solidFill>
                <a:srgbClr val="00FF00"/>
              </a:solidFill>
            </a:endParaRPr>
          </a:p>
        </p:txBody>
      </p:sp>
      <p:sp>
        <p:nvSpPr>
          <p:cNvPr id="3" name="Slide Number Placeholder 2"/>
          <p:cNvSpPr>
            <a:spLocks noGrp="1"/>
          </p:cNvSpPr>
          <p:nvPr>
            <p:ph type="sldNum" sz="quarter" idx="12"/>
          </p:nvPr>
        </p:nvSpPr>
        <p:spPr/>
        <p:txBody>
          <a:bodyPr/>
          <a:lstStyle/>
          <a:p>
            <a:fld id="{45AF73DF-73E2-4CEA-9245-4F3CFC8E8F97}" type="slidenum">
              <a:rPr lang="en-GB" smtClean="0"/>
              <a:pPr/>
              <a:t>148</a:t>
            </a:fld>
            <a:endParaRPr lang="en-GB"/>
          </a:p>
        </p:txBody>
      </p:sp>
      <p:sp>
        <p:nvSpPr>
          <p:cNvPr id="4" name="TextBox 3"/>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So many nobles and aristocratic landowners would probably not have supported Hitler if he had not found favour among the German royal family, </a:t>
            </a:r>
            <a:r>
              <a:rPr lang="en-GB" sz="2800" b="1" dirty="0" smtClean="0">
                <a:solidFill>
                  <a:srgbClr val="00FFFF"/>
                </a:solidFill>
                <a:effectLst>
                  <a:outerShdw blurRad="38100" dist="38100" dir="2700000" algn="tl">
                    <a:srgbClr val="000000">
                      <a:alpha val="43137"/>
                    </a:srgbClr>
                  </a:outerShdw>
                </a:effectLst>
              </a:rPr>
              <a:t>the Hohenzollerns.</a:t>
            </a:r>
            <a:endParaRPr lang="en-GB" sz="2800" b="1" dirty="0">
              <a:solidFill>
                <a:srgbClr val="00FFFF"/>
              </a:solidFill>
              <a:effectLst>
                <a:outerShdw blurRad="38100" dist="38100" dir="2700000" algn="tl">
                  <a:srgbClr val="000000">
                    <a:alpha val="43137"/>
                  </a:srgbClr>
                </a:outerShdw>
              </a:effectLst>
            </a:endParaRPr>
          </a:p>
        </p:txBody>
      </p:sp>
      <p:sp>
        <p:nvSpPr>
          <p:cNvPr id="998402" name="AutoShape 2" descr="data:image/jpg;base64,/9j/4AAQSkZJRgABAQAAAQABAAD/2wCEAAkGBhQSEBQUEhQWFRUWFxcUFhQXFhcaFxcYFRcVGBUYGBUXHycfFx0jHBQXHy8gIycpLCwsFh4yNTAqNSYrLSkBCQoKDgwOGg8PGi0kHyQsLCwpLCwsLCwsLCwsLCwsLCwsLCwsLCwsLCwsLCwsLCwsKSwsLCwpKSwsLCwsLCwpLP/AABEIALcBEwMBIgACEQEDEQH/xAAbAAABBQEBAAAAAAAAAAAAAAABAAIDBAUGB//EAD4QAAECBAQCCQEGBgIBBQAAAAECEQADITEEEkFRBWEGEyIycYGRofCxFEJSwdHhBxUjYpLxcqKCJDNDU7L/xAAaAQADAQEBAQAAAAAAAAAAAAAAAQMCBAUG/8QAKBEAAgICAgEEAQQDAAAAAAAAAAECEQMhEjFRBBMiQWEycYGhFMHw/9oADAMBAAIRAxEAPwDvRBhrwXjpOYdDhDBBgGPBgiGAw54QDoUB4TwDHQoDwnhAGFAeE8ADnhPDXhPAFjngvDHgvAA54MMeC8Awwoa8J4BDnhPDXhPAMLwngPAgALwnhrwngFYXgPAeA8AWEmBAMB4YgvAJhPDXgARMCEYBhgJ4MNeFDEIQ6GiCIAHQQYbBgAc8F4aILwgHPCeGwoAHPChsF4AHQnhrxS4dj+sM4f8A1zVS/RKC/ufSEBfeE8NeBDAc8F4ZBeABzwnhrwngALwnhsKAB5MDNDXhPBQDs0LNDHhPBQD3gPDXgPBQD3gEwHgPAAXhEw14DwAOeGkwHhQwETAhPDXgALwoa8KACSCIYDBzQCHwYa8F4ADBhrwXgGGFAgKUwfaAB8J4a8J4AC8cd0Fx+afikn7yutH+awf/ANJjrcQgmWtixyrIPMJJF/COA6KSVpxaGUKhSVAIIcMosSVn8I0uNIlLIlLiyixtxtHojwnhrwnihMc8NzVbk8J4q4jF5J8pB/8AlRMI8UFJHsJnpAwLkKGvCeGAYUCE8AgvAeBCgAMJ4EIwAJ4TwIUACeE8CFAAnhQIBMABeA8CE8MQngPChsABeBAeFDAeILQ8JhZYxZqhrQYdk5QmO0FhQIUPCeUOywrCiKIcYoiVMIuJayPHKcvu0WmhmKR/QmHcoR6qBPsB6wpSpDUdkODxYmy0TE91aUrHgoA/nExjl/4cY/PhTKJ7UlRQ39qnKffOPKOslo7Q5EE+CS5+kKU1FWwjG3RSmcRQlSpaiAShZSHqWlrJYeR/xjlujqB9pQQNWJrqgsH/APMeoEUum/Dwib2a9YqZMtXt9WtyP/KMrgeJUnESC5S60pJ2zKAetKFjXaOV/NrJZ1L4JwPS+HY0TZSFiykg+oB/OLLxj8FxUuWJqFrQjLMypSVAMEy5QN21BHkY1pE9Cw6FhX/Eg/Qx1RmmrOZxadDhHO/xFxBkTMMsXkmUW3zdaVDzdvOOjWpIFSrllZ38PlxHGdMpqckwCYtSgiUrKUoUASpIDlnGpFXrEZ5oqSRWGFuNnYS5oUARUEAg7g1B9Ic8c/0CnrmYR1qdpikpDMyQEsABo5VryFBG/LWCVB+6cp/xSr6LEXUkyLi06DFPG4rLMkJp21qT6Sphp5tF8S457pItsRgxr16auQzrlpNNXBIgc0gjG3RuwniTq4Rl00v+kPkjNEcAmHlELq4doKGQok6sw0o+Mf0gtDobAh+SFkgtCojeBEoRAUhoOSCiImA8S9WdoBknaHyQUyJ4ESFB2gdWYdoVDIUPEs/GgQWFMRxHh7QvtI5ev7xF1IqHrzhhwZdrXvS3OJqinyLf2sQ04oRSEs6AnwDwA9g/IRqkZtl77WOcEYkc4poSp7EF2rSviflDFn7CblQFKm+XkedDSE6Q0mwqxY2+kScWkJyACYQHBIzIo4cXZtYh+xaBQJ8tvaLGNkyl9ky0kjqyslIq6Dlc60ccnji9XPjFOLOv02Pk3yR57wrGrk44plA97EAoADKCesmdoh2AUE9rR9qH0bhyysBQZiCzb2NCASA5iBfApSOsVLICileYpABUz53IrVQrziLEYiXhUBRWSeyjNdkmimD/AIkhw+vKOZZ7XFlnh3yRyH8SFhUyQkhKgJOcFrlSgknkGlpppWOdm8ORLSErAEw9rwScuVKhooMpw1HA5DuF8IRiVTZiw5wxmS5YehABnIzJqCylkMaMANC+D0TwH2idMnTQFJJIqAQVrOaYcrNSgewznYQY3apDnrbFgeBLVLk6mcRkr90OFEkUDuljbyjouEcHEhCT21LKRmUxAqlSmyk/2q8wNSAY53FsmLlS5cvMiV3gkd1JSULYDQdYnzBEb2L45KTh+vT/AFEZVrTlFVBCVKLO2iCataFPNkjoIYoPZnSpwldrEzJaQ84ArKUA5spQhye0SgtTa1DHLcDmCYiZ1gUFTpPUpGZ6ZwTMWotYA32/xo8e6QfbxQ5ZObMlCggKBSMpzEOSHKtbKEdH0T6PJmJM4fdIRUhmT1bFjsDMo/3UxqLSt5OxST6h0W+j6RKmT5KCQEiUtL65xMBNecv3iXh3EyMTiU5MwC0LIJYEKlhNtXMow5PBkjFTppCUtK6tgphmWtSgXBd3QRGYngSpuImrkKVJLBJCcpp1uahUSxZRNLZW2jS9RFmXgfZZxE3LJRhpZUDL6sZwvKTkUkqTTUpzUqBSOe6X8emTZ6ZUoKCkqy5UKd1oWFhaWD0CTSlos9LJK8PJCQgB+w5qQFJnBTMRVg7/AN6rxk9DyJUxM5YoUhAcF/6ixUMKdka+Gsbjk5dGfb4nf4XjRVLC1y+rNXST3atcgXobaxJM4mwJKaCvykYHH+PS5uHWhJIBzp7q7pAAPdp21N4iKmF4ucVh1yqDEKlKAG7oUy+TlLtoFCOuM48bkcrxu6RL016YzcL1YkhLqKwsKBNOyzMQxvHRy+NhQSUsQsOk7hn+kee/xAkL62WonLmksQNFEzes8mXfn4xa6PcTKhg5QUAqXMXLIrVHVzAFeT5fFI3jSnBieOSO7/mCuUJHECNPc/nEQwZ/F89YcjCbk+kU+JKpEn8w/t9/2hfzHl7xCvCc/wDqYhOE/u/6mGlAHyLo4gNocOIJ5+kZ6pIH3oDCHwiK2aX29PwQfto3+sZhmiG5hC9tDs1DjBDftgjO62AZnOD20Fmmma+3r+sKMnOOXpCh+2HIk+2EWb0+bQ840kABg1LVP6n9YSlj8CfnlC60fgT7fpGbXgOT8g+1qFQo7w1WPUzZ6bP83MPM8fgDeUPRikjRv8YL/ArfkhVj1q1WfXm9vEw4Y2Z+FRuKpNjfSJvt3xxBVjkjWFf4H/IcJPUVd0paxazaB/yjRxOKc5WIy5GLFjmQTQmhtbmIzPt42jXx6l5E0DdnKdv6ZvTdhcx5/rk3FHoeje2TcRQDLVRmzEWrRd23IeMPpVjuqlpICWC0KYgNdaTqPxP4x0WIQtaVJJACgoPRwCWeouEn1jH6R4FapbhJUpKk5QFJYlKiKvYhPa8fSOFLdnamUODrcY/nMmEcv/Tg6Ro4fo4JEjLKWwSgkAoeoBNTmq5vGd0dwpz4/tFXboC1SqUtLuGqaf4iOonJ7JTrlJ/xQEq91D1imP8ABLJ3s4/gvC1y5JmKAUqekrCs6A4ykpSMxDmqlc66COBXOnGRLlKX/TSrMkdks7hTKGh7QYmjx6RNmPhsLVssvMX17LM+h7Xx486xbnKkNStLMDWppYxaMrVE3GnZSkSpcsZWcHMkf+TPfdvaOl4fxYS5U1KQCJgTmIzHuqJS1bVJse9yjkuIYNUpHWTCnKpeUFJJLgF/qPURf4bPzDskGga1yXY7QssbVhCf0dTjeJJKJhCyQVIUkWJUOsANRYAgtS8DgXFmJJfJ1pYuQScs2js1iWc3YNtzuNnlCainL60alSIm4DxNPdWZZQZjKlKZmZZdyHqey4eqtCXjljD46OhT8mx04UhSMGqWSQpCiCbqCcmTNzAUr1MU5WITlCSmhTKqCzZJhBbYlJ+kVcZxtOJQlSkdX1edEtCSSmiJayk2IZCCBuVC0VJeID5S2gYn+9BMVUaVMy5JvRcRxNJxOUoGXEZUqD91w5KQ18ygSad0axD0KxR/micrgha5bjvN1aywcX7IA5RnycKr7Ylm/pqdTvW2mtovdApRHFZdqzln/osRWkk68f8Af0T3f8mt/EWURi01XWWl8wD3m37Px4xejhbFSyoqYAmu5SaW0jpv4noJxiQ4STKSMxsl1LGY+Dv5Rx3AsUFTJRUSe8CTuRS4re0bwPr9zGVaZ6LLxiVCn+/P1iREzm3nHJJxyilIQCwZRUK0YZQK3uT/AMqCsdGglQdmevrzj2FTPKdouCYr8R9YCiTcmIBT/cOLkfsYKAJV+t4QDwQWPdUT4flDxiRA34EkvsiUloDmJZc0GoSSPKAJyU94Pq/01g5BSIs8ATImmcUQLJ9S3sPKKsziu2UfOZgUm/oGl5JhLV8MKK/8zO4gw7l4Diiz9uT8/wBQ4YxG49IoowqdV/POJDhUfj+kYqAWyx9uQafkISpydA/lFY4VI+/9IK5gFbj588ojlyRh0Xw4nk7JcSvLImTUpBEtnDkE5naoSYgwvFJEyYuWD2kKUkh6nKEEqAGn9QDyO0T8NVLndZJmJKhmQLqDOic5dNrtF0fw9wkyYqYEzErcutM+YC6r0sI4162pOzpl6S0uJFLloIobRv8AFlnqkpANQghVGTkCLi5eoB0cR5p0o4yrDz1JlqXkBS6cznvDMxLGre8esHD5iLhwwYpLWcWrYVjmzZ3l39fRbFiUHRBJ48g2mSyHYBmc5lOP8QB411EOxnEiZBUOrNyl1FIICikvQszHSpGkUZnRpKQkhSjkKlJzAKqtwzBiwLEAVoIycTwactCUCakBGcAZVii1qUXYVLKA5sN4i5paLqL7o0ui2IObFFg3WJIILv2DWmrvSGYjjIM5bKDIQkB2HaKlKVe9EoEcl0P44cPjZmALrWuYtlv2QUIUapPaq1P2iQ8PmqxCwcqs6yvs0dKcxZJLNf2FqvqXxio2TUlytmb0k4uqYuv4S4ToNKDXeKi0kgElXhmLWNcrsI2+luFUuZhgmWUqIUAkl1MOrJzHU5c41tzivxTg01J/ppM5Kpis6UgyylFSMuehe24+ijdKgmt2QTOiaZ6cs2bMYpSsAK1WHD5n3csxe8YfE+EjDJaVPmFJcEZgknZ+zWws2u8dpKxC5sxZOGVKSUoAOYEukgEMnTKNtBzfm+M8HxU60lSUgFTFUt7XdPykEJZOVN6HJQ46WyLhGLlgHrFEggBSZqgpPNlN2NQDRn1i5w+SMOhYT1K0ntVy5mL2KnYM7B7h62jncHhFTj/TQG7QyFSSXykDsm4fWz6xrJ6EYxcoIynJcpK01buuH2ikoxT7oUG2ujT+0IUrMRJQUknL1aQACnKpxY28/aFw/o5IM1S5gOfMlwMyWIUSQE07JDC1ku8V8b0Oxa5UuWUEhPeBWhiUuEPWrCNjhPR6dLKcyFVSEqUFAsxDUCnsWcD7p3ESk2o/FlUle0bOC6HYZRK8pKj3jmLntOS55DL73rGNjuFjB46WqRKDIMpRWoE95usOYlnKXpo5I3HT8OTMCay1gsa9YmrA1BCyz5lNZqWYNjdLScTK+zy0zJkyVOzrFGSFBZljMs6iYKgFgku1BGI80/lY5OP0Yv8AEQyxOSETEqQmQlOcKSWAK6kpLOzGOMxAVkR1HbWopCG+8VLSAPyjcxHQzFspKZLvSplsQXr3rU1jpuhXRJWGSgzkdpKClLOoJUskrUWDEEEpYPcHw6otQV2c7uTqjnMFgly86WKihakFQs6CRryAtoRGiieoDvE+e8W53AsR101aKIfMU9U/Wly4SklOVxrVqUjHm8PxYmEjDzVJyhg1Ekh1BgNydaNoL9eP1O02Qnh1SNHDJmTFZUEksS2ZrJJNSQLAxCJpJUkv2VFBBINUEg1BIIvEvSDiQweKTMRLYlA7D5Eg5EBRyilXJ0oedM7C8Q6wFRABWtayOa1qNL608o6I+s5O6+Nf3Zzv0mqvf+i4RAaGBcETBpHoRkpK0cMouLpjgTDYJfaA8NNPoTVdgKngCETAeHZkTwodkhQch0yZPEDqBE6OIJZ1BvNLe4pGbIZVQQR8EHFyQUKF7epf9DHn5fUwitdndi9NN7fRry8Qlfdq1Tb3pzgzFONvBoqSldWjs0ASx/uPl4v5w+WoEF1ga/o7/PGPFy555Hs9bHijCOjT4OSELKWBUtIe9nJ9X8H0jocDxVkpUpwk10Z3sSKagRzODlvhzmA75KiAQbAU1o30vEnC+LpVLyioQnKU0qWUM1afcjml2UT+jI6SSEzOJyhQpKJTgkWUal9TlL1jt8Bi1EsVMAb7XDNpQCOWxfAFzcWMUlMwBCZaUZQrKFS0gEvrUWpzhy0KCkpAVnYkDKrMQmrAg+cZy5NpRMQfdnoHXhSHSXcU8HP6GKWJxQQ5UWF9X2/T1jmsBhZ8k/aZrdWEKSmWVnOCWy9gsE39xaMXivHVrJzUBcU0dmv/AMRWHbfY+ejO4YFfzqZiU/8AtBU0g69pJFtb3/Ro6zgYKZ70ZjTxOnr7xzk2UwAT2QNah21a5Ja1fyi90XV/6iYpZS5TlRWveQVEf4+3KKW8lSZBRqRq8d4cuZiZMzMOrQlSsrCuYgFNGo35XrEowyPwJ0+6P1izi5jkDZMOw8vOcp1CgDsSksfI1jVlyoJKB3kp9Ej5SFMwstSVMlJ7JsE0cHaL2K6NoUpyrcgOsXzs9dMyf8TuRDB0YCS6CHq1Tza4OrRnkHE8Twc0JKjWhdkh1eQFY9b6Hzesw+aYQouQHAcABNHat7knSLUnoXKRNEwSpdD+FPd7QLgAOWye8ef4Xjs6WhKEFg7vckkAlRL1qGblHRKfuLonGLgeqJwqdvYecOyJScwFUlwzCx3jy8dLsVqvalPvd4eAiaT04xCAElTvmsEggMQlixNyFeTaxH25eDfM7Lonj5i8LKGcKVlUXMxZVlCwkEs+mccsqNy2Jg5q18XxYJKgyCQS4dMuQkHyzG28cpw9aZU1M5BUFywQkhRs5o1iCCxcXh/COlRRjJk5QzZszuansNcDdI0aKqDd14MuVUen/YuQfy+bxInDd13DKCnFCQNCdjA6K41GMllaSQQQSlVwC4uHBqhXpFwsCLev99Li+TTd7xFxaKc0DDrlKTmSSRZwVNQsav4xHLUivf7yq9s2URoeRjneO8UMkCWg1ImKzAlx2lZb7BSach4RFwTpckgpmOSCrtJatc1QWbvEUpTSKKLqyfJWYn8TETEzkTFZcigyCAcxyokvmc7lhrQ8o5qXx1gHSzpGref5R3fS7FIxMqUpCgyFEEKFe2k0bQ9lJs0cdxbDgoqO0Usk89T9fl7Qa40ycm07RFL4k4CnIHMtzv6RbwfESCKFnuznfX184yJPDzkGYNlca61B+coscLmsmlCCanUB94s8j4uMWY4pu2tnSoUgjtFjvXf5pDZakks7aef+4wTjS5cjYeO1R7wEcQU/wVMYwuWL9LHljHIvkjoZkhg4UDEBLRkp41XLQ86v4M1tNIuycRmH7GPYwZXPs8vPiUNonMyBDQr5SFHUcmx3DZfZDFy7ADWrGorG1JwiUhiApRZybCv1vziHBSAlLtetRpp7fTnE6ZoIUoGoqwDMd68uUfG5cy6TPqoQ6sq8TQGKQ4CgSxpuaajyivhUpLJ9aORo7/LwcXxAGiy7h2uHYEj41Ibw1JzHMwZyX1FKqGlKvd/GCM3w2Zk90jW4fPJlrQD2QXHZa13Vq7Aty1iDhGEyKGQsO8Cbh2zNtawMSTJrOm1QXNi2WjD1bnyimjElKnD3a9K21/OIvlto0lVNnZcO46tKUIQqiXzBgxqaMuo8jGfiuNDrUTFVUh+6wuQU3BpQtHLSOIFMylwabBjtb20i1jccc2bU1U7VveNtSVKTBK02jp+MY+UuWUkrQVZGUlz9xAVbSp8Y5fGYCUllJmhagbFBA0ZV6nvU5nlGeeMFVwbv5aD6UiAqdNbk0sWFXqOQjbjOyDkvoGJxXaUA556bUaoqYo8M4pNE9wFEDMEk90Z2SpqXDuw1HjFlIJWxVy9Bt57xYGDIHWO2Ww3c1cDQO/kYvyUFswot7R0E7jfWggAoNr6DlpFfgvTA9cQas5H+IH7xmTewaihGovfQxnyiyrVJYkGrCpL+V+cT42Vto9F4T0rSpS0zHobtQUty/wBxu8PxqZgLHk/k8eeYVTJAzXLU8Pp+8GZxhUlihRFn1vo3h6NEGmmlEunq2ek4iaMizdkqPsSPnKPCBhSTTQfT/Ud4OlaurLisxJB3DjUeZEYWBlJrRtz5fqI6YNxTbJyVswOpIYNFbigWjIRLWq47KSR91nYcj7x6B0YEuXiQSDRCnId6lJNti1OUdGpKkT3JKg1WzFkkKdgOSjd7u8b96mtE3D8nmPD8AVpSSFAK0KVOLVykcwfCLmF4QUAFByqBDnK4oQoDKofdNQ+0dxjcQL9kXo5cOhKQ4d+6lIflGTPlJWXCmJrQkEuGazHspEY91t/g1SSLnQzpKiSZqcSUy+0hQVlKcxWVZqJTWq0nYZibCkGP4+Zk3PLWcgKMtwMmVRW6aVJytmswNI57jPDVKYWOh8v0YegifChKQQSLB6MxOlbX33jUpRjGxK5Mm6RYr7QsFNOybsXJCQCfe3KMzCKyJCgNiKs7vqdyIs4mU4USTQMRV6d3x8YrokEoytdrOeQAuTaNKVqhuJYxGKMwVSR94gG+mmopHN8d4sXB0DAppqzV019BHRSpYJIWGNWoxFnoP+LsbVjH4p0eMwB5iUAqDBXdF3ILVYaHfSKY5RWmRkn9A4fOKq0Ip9CQ7318bxn8dxCkqAS6RV2BrUuHuaH3jYEpMlKnIUAQEqIFg7XHj+kZU6UJgBsmxmHd7gjnTyEEa5WOacdF3h+DKpfWTHcsUgByQPFhUkX2jMn4decJcAFyK2aoD703b89hSnUwAyZGFHJcDMK0u/K5G8VTKyo5JvsAS3ZGjuA+sajPYVfZTx6Uy1ZQpwCzu9QR6fWHyuMlKQAATUkvfk2kKcohypl56kBqVd6/tGbjEimQM+1RvrXWL48ri6RKcIy7OklcXBAJSfIEwo5hJKQxQl+YU/sYUdf+S/Jz/wCPDwemlGZLkkBL22GnKkVZ8y6d2bwvpFlM1gXIFfCo5GKWMkMolILA5S7l3JY+Hg9xTWPnIcb/AHPTldEs3BBSXSapIAsWB311+kOnuCCrWtS9EihOhfOactYYhZCWta7W10e0VEkqWdQAST4U/SHxd7FWrRZGNF0kswAPOn1hilBqkBxpofmkRIJSQCKXYjZnHhb3iLEbvRzT/fNvWK8UOMm1Q5EwBaSfUDnvEeOILhLioG7a1HiOcV1z2dKtXIJpQ0v5w/Cl5QSQdjU1LXPw2jLg7UjKydxIuH4EkAqUakpIbusEsQbKuD8D7mE4dLBQlSysKSC4opJKkghRL/iHhGYVMWNdGezD9ojClOrs1CakmocuCBu5iu32Y0jWPVSswQkHMbqYqDVGU05GLMpKFnKCoEuQ1QBtqW58oxDxAhQZAcp9Kirhi/LnGriisEMGSBVQIuxfXcbHSJZeNJPs3F+CrxFBcsCrLW7VYVZrV+XitgkgJKl0uatoA5D3DKd4lmLDLIpYEkuSAQdaAlgPOI+tChNSVOwASX7Q5k7+W8OMPjQnM1p5ACtkgkCwscxOn0veIF8P6xOXMACwNd/HlGecb3nN6d4/efK5LtaLWGnEA5g9NantHX19oUcbiUc0ybFYDKXT2iKUq4rr5H1NYryJHaq4pZ7RPJmuQ4Ia70Daun5b1dKwvWTCSSBoyaUvXYanV41KdKmOELZe4cpEs53ObKAC9XCg9jWnLZotfztJUkLTnVlZQUzFmY6M+a9mJ8IGH4SnJ2lMfBmyuA36UvGRO7KgQ2xJZ2dm/Vo54Zoyk0vo1KDSLnEuI9YxSgdlIeg2oeyWFBs8VEzCnKpQSk5XAq7VUK63Ff2h2bI9QMzOGelv9/6ikvE5qFwAwB1pvvf1i36uiTi0WMRxE52FSxLONWZvF7/7hvXgJIIBe5c1PIcvl4iTMBQqgqaH+1NCQNnERrUCwSC3JiCKafT46kk9AnQDi1EkJDBwzlq1Gv084pTMarLdz2d6FgNS/OLn2VIu78gf9atbWKmJSlaiHyEl1HKSMoBZrUoKE8/GmOUR0+xmDxBAD1Jepfy9yPWHzJpcCpqKeL+Z8N4ZgMEClixYHKQ93APzlFvFMjtAqtq1N2Pl7RqUldISjaszccSQ2r/Qs4HnGPis2TKfE3sK2jVxcxQAUwBU4YHbcnw84xcSvOSRp+wq1r6j6R04kyOTZexXEgEAhhVgxFOev12idPFAlKU6KpVTvo/sfWOcQ5JHwQFS1I3e9LfOcU9tdEnJ9mriMSCrKwZ9Pbx3gZ8y6aVd7AcvOKaF9moObx18PMekEzQ7Cln1bzgcRqXkvqkJUXzM/wDdAivLnKAb8z5QolxY7R3ycQFK7RLiw0JqBm3TbxgTZtnL0IJJNidBo/jDpchvb3a3KEZaXckvz0ruWHKOCMYo66taI1oOlvq/LSLkuSyRep38KRFPWwB2IDb1H1BHykCZjHoGZvN2O2nlGZTbdDjErz5ab7UvUnxD7e8Upijtvd6Vi0mfckgUcjfbTkTaK4LOX5hW/L0jogRkKdhwA11Znq1HsNnpX9oMuSEgAAOHBOtS9Pnq8SS3VlKaaFxrV7eDesQqdykliHBI3uKWtygjb0waXaEhXabYuL7KD7akfHi3hUlScuxILXLXrqwpFJJJW9Hcg+eW3hSNCbRACblgeb/n+8ElZWklYpqkMCkMSXdnNSDV/Dk0MnlakMXQRTVtGdtCR5NEKMKrKHbNt5ktGpIkJSkHMXYi34nLt67wpRSdonFORlnCqUVJP3gHDX8B4v6xBN4StKgxSM4JJJsxcDK2uUCLy6kMouxANvLlf2gImgzWLc3vXMW99W5xtSb0OWNLsh4DwVKlL6wugkKyi4AdgTRq+NoscTlS5RGVKkpLJJUSWYu4PlX9ok4ejKpRPdNvM0b09Ilxq3LFi19xSh+oaJtvnb6DXEpzp6lSwpJcgFnBr/TJT4VFvhk4VxKhSQlLBIfMxBqkeJLWveGy8H3wxArQqqHew50/yiuqRLRNAQwCmJRTKWZy1uW8OSjNUJXFm7iccUJqX10ypLmlasNzzjNWl2CmdRLctvbXXnSJsRKCmJLEWLB7PqCBbURFigFBKthQZiQT93tXpd/1jkx4+LpfZ0crRUxSu3Q1YJNtW9d4nwMpBdSz3nGUmjnSoqefwUsOSohWVmJJUUhqgEMralaveJ0S8pJ7ou9KEtR/SOmauPGxRf3Rdnod+zV+67vSrAWoEiKwkKBAUAAPugOLknS9acwablM0O5NWIU9uyBf0oX12AaPEYjMoB+eu5q2lifBojGL/AEjcU9jpyey6aByo20FqO/duDrGJiJClJcqBXZID6kBg9CeQjURN7AqSwUxbmWIBpYxSVJKloKQG1IpWt9dr0pvFox4EpP6Gy8SHQWABRYCmhJbwHj7xYxKwsqFlAU1NQCHAtpsYimYInKlLFyWc1sbjW5LtpC4tL+zozHtICwCQoZtRZ6j54UaTarsztIz0Sio9qgA1elDf3ipMwDrYAFSwNmapDnyjVM0rByggEpKSSQGyh7WqNNooTcOQsOqps1gH09ovGVE5JFJfDygBS/UHe30iQzQ1gC21TFjrvukOP18biKS3FG2q3p+fpFLvsxVdFVU7Kt9bud94E9VQR+l+UDEpBU97U/aGgvX20iyX2TfgRxPP2MKK8yeH7sKHRk9bEssfUv8At+sILcagvStqGDCjxuz0FpkE0OCAwSUu3g1GHjFDq1koswBJ/uDAimgEKFG0Zb2TYhQTU90UatXrEJUGTQF2Y7O4aFCi0UY7NKRJSlPnbnUWt5xWm4JzmJa1G5n/AF5woUQnJxVopFW6HhKUigqXrr6+kQhZuBv+/wBYUKNxegn3RBMm5UipuAXrd6c4vSFlTHdvZ/39YMKG9onAhmk2pUkChu5r7ERSUgBadau50FHY3ty9YUKCK2Vk7WzSTNy6d0uSS7AOHA3p+8SsovZ9NqG/qIUKMTFQ1c8JQx1DktuHZq2POKBklagzOliQQHN3Y6ae+9FChRXxsx26LuKwagHB7ND46n8oz8OQoluRqSwuA3mH1hQoIv4tlV2X+F8M7AKqBiQlyzAm7FrbQ3GrzKASGDhLWLJpetnA8jvChRyQm5ZG2XkqVIbJwoCcxuo5gQ2Zig5atRvhqYZiCg9lNFIudqufG4prChRuEnKbtmLpUijiZjhzblYPm+vhpFWcVBiCyR/t2hQo7mqSIMmk445SxYF+1c3Llm094biMYUykqUa6u57zlvYsWcW5woUagrkTk20PlpSQDZJ00Zg9PaKvE5Cil0AnKCbgPUO21iW/uhQofTBFbC4MTUkm4GlNQTU8h8tF7AcLypF8qs1SQaOwB9R8eFCieWbWkXxwT2UuK8KllKjUKFOWr08j6xhyZiRbVvar1gQo6MTbiQzJJ6JRhiav6isKFCitsxS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8404"/>
                                        </p:tgtEl>
                                        <p:attrNameLst>
                                          <p:attrName>style.visibility</p:attrName>
                                        </p:attrNameLst>
                                      </p:cBhvr>
                                      <p:to>
                                        <p:strVal val="visible"/>
                                      </p:to>
                                    </p:set>
                                    <p:animEffect transition="in" filter="circle(in)">
                                      <p:cBhvr>
                                        <p:cTn id="7" dur="2000"/>
                                        <p:tgtEl>
                                          <p:spTgt spid="9984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149</a:t>
            </a:fld>
            <a:endParaRPr lang="en-GB"/>
          </a:p>
        </p:txBody>
      </p:sp>
      <p:sp>
        <p:nvSpPr>
          <p:cNvPr id="4" name="TextBox 3"/>
          <p:cNvSpPr txBox="1"/>
          <p:nvPr/>
        </p:nvSpPr>
        <p:spPr>
          <a:xfrm>
            <a:off x="3995936" y="1772816"/>
            <a:ext cx="4932040" cy="4678204"/>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Kaiser had given his own son Prince August Wilhelm permission to join the National Socialist Party and the S.A. </a:t>
            </a:r>
            <a:r>
              <a:rPr lang="en-GB" sz="2800" b="1" dirty="0" smtClean="0">
                <a:solidFill>
                  <a:srgbClr val="FFC000"/>
                </a:solidFill>
                <a:effectLst>
                  <a:outerShdw blurRad="38100" dist="38100" dir="2700000" algn="tl">
                    <a:srgbClr val="000000">
                      <a:alpha val="43137"/>
                    </a:srgbClr>
                  </a:outerShdw>
                </a:effectLst>
              </a:rPr>
              <a:t>The son-in-law of the Kaiser, the Duke of Brunswick, </a:t>
            </a:r>
            <a:r>
              <a:rPr lang="en-GB" sz="2800" b="1" dirty="0" smtClean="0">
                <a:solidFill>
                  <a:srgbClr val="00FF00"/>
                </a:solidFill>
                <a:effectLst>
                  <a:outerShdw blurRad="38100" dist="38100" dir="2700000" algn="tl">
                    <a:srgbClr val="000000">
                      <a:alpha val="43137"/>
                    </a:srgbClr>
                  </a:outerShdw>
                </a:effectLst>
              </a:rPr>
              <a:t>was a 'regular donor' to Hitler. The Duke's son, the Prince of Hanover, was a member of the S.S.”</a:t>
            </a:r>
          </a:p>
          <a:p>
            <a:endParaRPr lang="en-GB" dirty="0"/>
          </a:p>
        </p:txBody>
      </p:sp>
      <p:pic>
        <p:nvPicPr>
          <p:cNvPr id="996354" name="Picture 2" descr="http://farm4.static.flickr.com/3183/2918900630_40d0b91900.jpg?v=0"/>
          <p:cNvPicPr>
            <a:picLocks noChangeAspect="1" noChangeArrowheads="1"/>
          </p:cNvPicPr>
          <p:nvPr/>
        </p:nvPicPr>
        <p:blipFill>
          <a:blip r:embed="rId3" cstate="print"/>
          <a:srcRect l="4444" t="2844" r="4444" b="6133"/>
          <a:stretch>
            <a:fillRect/>
          </a:stretch>
        </p:blipFill>
        <p:spPr bwMode="auto">
          <a:xfrm>
            <a:off x="539552" y="1628800"/>
            <a:ext cx="3182979"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6354"/>
                                        </p:tgtEl>
                                        <p:attrNameLst>
                                          <p:attrName>style.visibility</p:attrName>
                                        </p:attrNameLst>
                                      </p:cBhvr>
                                      <p:to>
                                        <p:strVal val="visible"/>
                                      </p:to>
                                    </p:set>
                                    <p:animEffect transition="in" filter="circle(in)">
                                      <p:cBhvr>
                                        <p:cTn id="7" dur="2000"/>
                                        <p:tgtEl>
                                          <p:spTgt spid="9963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a:t>
            </a:fld>
            <a:endParaRPr lang="en-GB"/>
          </a:p>
        </p:txBody>
      </p:sp>
      <p:sp>
        <p:nvSpPr>
          <p:cNvPr id="4" name="TextBox 3"/>
          <p:cNvSpPr txBox="1"/>
          <p:nvPr/>
        </p:nvSpPr>
        <p:spPr>
          <a:xfrm>
            <a:off x="4644008" y="1844824"/>
            <a:ext cx="424847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They are at the seat of war in Manchuria as they are with the fleet of Admiral </a:t>
            </a:r>
            <a:r>
              <a:rPr lang="en-GB" sz="2800" b="1" dirty="0" err="1" smtClean="0">
                <a:solidFill>
                  <a:srgbClr val="00FFFF"/>
                </a:solidFill>
                <a:effectLst>
                  <a:outerShdw blurRad="38100" dist="38100" dir="2700000" algn="tl">
                    <a:srgbClr val="000000">
                      <a:alpha val="43137"/>
                    </a:srgbClr>
                  </a:outerShdw>
                </a:effectLst>
              </a:rPr>
              <a:t>Rosdestvensky</a:t>
            </a:r>
            <a:r>
              <a:rPr lang="en-GB" sz="2800" b="1" dirty="0" smtClean="0">
                <a:solidFill>
                  <a:srgbClr val="00FFFF"/>
                </a:solidFill>
                <a:effectLst>
                  <a:outerShdw blurRad="38100" dist="38100" dir="2700000" algn="tl">
                    <a:srgbClr val="000000">
                      <a:alpha val="43137"/>
                    </a:srgbClr>
                  </a:outerShdw>
                </a:effectLst>
              </a:rPr>
              <a:t> (left). </a:t>
            </a:r>
            <a:r>
              <a:rPr lang="en-GB" sz="2800" b="1" dirty="0" smtClean="0">
                <a:solidFill>
                  <a:srgbClr val="FFC000"/>
                </a:solidFill>
                <a:effectLst>
                  <a:outerShdw blurRad="38100" dist="38100" dir="2700000" algn="tl">
                    <a:srgbClr val="000000">
                      <a:alpha val="43137"/>
                    </a:srgbClr>
                  </a:outerShdw>
                </a:effectLst>
              </a:rPr>
              <a:t>They are in the palace of the Tsar as they are in Paris or Berlin. </a:t>
            </a:r>
            <a:r>
              <a:rPr lang="en-GB" sz="2800" b="1" dirty="0" err="1" smtClean="0">
                <a:solidFill>
                  <a:srgbClr val="00FF00"/>
                </a:solidFill>
                <a:effectLst>
                  <a:outerShdw blurRad="38100" dist="38100" dir="2700000" algn="tl">
                    <a:srgbClr val="000000">
                      <a:alpha val="43137"/>
                    </a:srgbClr>
                  </a:outerShdw>
                </a:effectLst>
              </a:rPr>
              <a:t>Tsardom</a:t>
            </a:r>
            <a:r>
              <a:rPr lang="en-GB" sz="2800" b="1" dirty="0" smtClean="0">
                <a:solidFill>
                  <a:srgbClr val="00FF00"/>
                </a:solidFill>
                <a:effectLst>
                  <a:outerShdw blurRad="38100" dist="38100" dir="2700000" algn="tl">
                    <a:srgbClr val="000000">
                      <a:alpha val="43137"/>
                    </a:srgbClr>
                  </a:outerShdw>
                </a:effectLst>
              </a:rPr>
              <a:t> seeks them diligently, but cannot find them." </a:t>
            </a:r>
            <a:endParaRPr lang="en-GB" sz="2800" b="1" dirty="0">
              <a:solidFill>
                <a:srgbClr val="00FF00"/>
              </a:solidFill>
              <a:effectLst>
                <a:outerShdw blurRad="38100" dist="38100" dir="2700000" algn="tl">
                  <a:srgbClr val="000000">
                    <a:alpha val="43137"/>
                  </a:srgbClr>
                </a:outerShdw>
              </a:effectLst>
            </a:endParaRPr>
          </a:p>
        </p:txBody>
      </p:sp>
      <p:pic>
        <p:nvPicPr>
          <p:cNvPr id="736258" name="Picture 2" descr="Click to enlarge"/>
          <p:cNvPicPr>
            <a:picLocks noChangeAspect="1" noChangeArrowheads="1"/>
          </p:cNvPicPr>
          <p:nvPr/>
        </p:nvPicPr>
        <p:blipFill>
          <a:blip r:embed="rId3" cstate="print"/>
          <a:srcRect l="10000" t="19560" r="10000" b="6393"/>
          <a:stretch>
            <a:fillRect/>
          </a:stretch>
        </p:blipFill>
        <p:spPr bwMode="auto">
          <a:xfrm>
            <a:off x="323528" y="1556792"/>
            <a:ext cx="3839520" cy="50873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6258"/>
                                        </p:tgtEl>
                                        <p:attrNameLst>
                                          <p:attrName>style.visibility</p:attrName>
                                        </p:attrNameLst>
                                      </p:cBhvr>
                                      <p:to>
                                        <p:strVal val="visible"/>
                                      </p:to>
                                    </p:set>
                                    <p:animEffect transition="in" filter="circle(in)">
                                      <p:cBhvr>
                                        <p:cTn id="7" dur="2000"/>
                                        <p:tgtEl>
                                          <p:spTgt spid="7362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150</a:t>
            </a:fld>
            <a:endParaRPr lang="en-GB"/>
          </a:p>
        </p:txBody>
      </p:sp>
      <p:sp>
        <p:nvSpPr>
          <p:cNvPr id="4" name="TextBox 3"/>
          <p:cNvSpPr txBox="1"/>
          <p:nvPr/>
        </p:nvSpPr>
        <p:spPr>
          <a:xfrm>
            <a:off x="4499992" y="1772816"/>
            <a:ext cx="464400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May 1913, it appears that the original Hitler left Austria in order to avoid conscription into the Austrian army, </a:t>
            </a:r>
            <a:r>
              <a:rPr lang="en-GB" sz="2800" b="1" dirty="0" smtClean="0">
                <a:solidFill>
                  <a:srgbClr val="FFC000"/>
                </a:solidFill>
                <a:effectLst>
                  <a:outerShdw blurRad="38100" dist="38100" dir="2700000" algn="tl">
                    <a:srgbClr val="000000">
                      <a:alpha val="43137"/>
                    </a:srgbClr>
                  </a:outerShdw>
                </a:effectLst>
              </a:rPr>
              <a:t>yet in early August 1914 a petition was sent to Ludwig III, </a:t>
            </a:r>
            <a:r>
              <a:rPr lang="en-GB" sz="2800" b="1" dirty="0" smtClean="0">
                <a:solidFill>
                  <a:srgbClr val="00FF00"/>
                </a:solidFill>
                <a:effectLst>
                  <a:outerShdw blurRad="38100" dist="38100" dir="2700000" algn="tl">
                    <a:srgbClr val="000000">
                      <a:alpha val="43137"/>
                    </a:srgbClr>
                  </a:outerShdw>
                </a:effectLst>
              </a:rPr>
              <a:t>King of Bavaria - left (another royal connection in the Hitler saga)</a:t>
            </a:r>
            <a:endParaRPr lang="en-GB" sz="2800" b="1" dirty="0">
              <a:solidFill>
                <a:srgbClr val="00FF00"/>
              </a:solidFill>
              <a:effectLst>
                <a:outerShdw blurRad="38100" dist="38100" dir="2700000" algn="tl">
                  <a:srgbClr val="000000">
                    <a:alpha val="43137"/>
                  </a:srgbClr>
                </a:outerShdw>
              </a:effectLst>
            </a:endParaRPr>
          </a:p>
        </p:txBody>
      </p:sp>
      <p:pic>
        <p:nvPicPr>
          <p:cNvPr id="994306" name="Picture 2" descr="http://t3.gstatic.com/images?q=tbn:ANd9GcQ7IUlBgErEFKTAcLZXXndDBDOaLSJAe25-Tkb1XE73mOVKa4YJ"/>
          <p:cNvPicPr>
            <a:picLocks noChangeAspect="1" noChangeArrowheads="1"/>
          </p:cNvPicPr>
          <p:nvPr/>
        </p:nvPicPr>
        <p:blipFill>
          <a:blip r:embed="rId3" cstate="print"/>
          <a:srcRect/>
          <a:stretch>
            <a:fillRect/>
          </a:stretch>
        </p:blipFill>
        <p:spPr bwMode="auto">
          <a:xfrm>
            <a:off x="611560" y="1556792"/>
            <a:ext cx="3240360" cy="505856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4306"/>
                                        </p:tgtEl>
                                        <p:attrNameLst>
                                          <p:attrName>style.visibility</p:attrName>
                                        </p:attrNameLst>
                                      </p:cBhvr>
                                      <p:to>
                                        <p:strVal val="visible"/>
                                      </p:to>
                                    </p:set>
                                    <p:animEffect transition="in" filter="circle(in)">
                                      <p:cBhvr>
                                        <p:cTn id="7" dur="2000"/>
                                        <p:tgtEl>
                                          <p:spTgt spid="9943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151</a:t>
            </a:fld>
            <a:endParaRPr lang="en-GB"/>
          </a:p>
        </p:txBody>
      </p:sp>
      <p:sp>
        <p:nvSpPr>
          <p:cNvPr id="4" name="TextBox 3"/>
          <p:cNvSpPr txBox="1"/>
          <p:nvPr/>
        </p:nvSpPr>
        <p:spPr>
          <a:xfrm>
            <a:off x="4463480" y="1700808"/>
            <a:ext cx="468052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…asking permission for one Adolf Hitler,</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an Austrian subject then living in Munich, </a:t>
            </a:r>
            <a:r>
              <a:rPr lang="en-GB" sz="2800" b="1" dirty="0" smtClean="0">
                <a:solidFill>
                  <a:srgbClr val="FFC000"/>
                </a:solidFill>
                <a:effectLst>
                  <a:outerShdw blurRad="38100" dist="38100" dir="2700000" algn="tl">
                    <a:srgbClr val="000000">
                      <a:alpha val="43137"/>
                    </a:srgbClr>
                  </a:outerShdw>
                </a:effectLst>
              </a:rPr>
              <a:t>to serve in the Munich 16th Regiment.</a:t>
            </a:r>
            <a:r>
              <a:rPr lang="en-GB" sz="2800" b="1" dirty="0" smtClean="0">
                <a:solidFill>
                  <a:srgbClr val="00FF00"/>
                </a:solidFill>
                <a:effectLst>
                  <a:outerShdw blurRad="38100" dist="38100" dir="2700000" algn="tl">
                    <a:srgbClr val="000000">
                      <a:alpha val="43137"/>
                    </a:srgbClr>
                  </a:outerShdw>
                </a:effectLst>
              </a:rPr>
              <a:t> Whether Ludwig III had any personal dealings with the matter is unknown but, nevertheless, </a:t>
            </a:r>
            <a:r>
              <a:rPr lang="en-GB" sz="2800" b="1" dirty="0" smtClean="0">
                <a:solidFill>
                  <a:srgbClr val="FFFF00"/>
                </a:solidFill>
                <a:effectLst>
                  <a:outerShdw blurRad="38100" dist="38100" dir="2700000" algn="tl">
                    <a:srgbClr val="000000">
                      <a:alpha val="43137"/>
                    </a:srgbClr>
                  </a:outerShdw>
                </a:effectLst>
              </a:rPr>
              <a:t>permission was granted immediately.</a:t>
            </a:r>
            <a:endParaRPr lang="en-GB" sz="2800" b="1" dirty="0">
              <a:solidFill>
                <a:srgbClr val="FFFF00"/>
              </a:solidFill>
              <a:effectLst>
                <a:outerShdw blurRad="38100" dist="38100" dir="2700000" algn="tl">
                  <a:srgbClr val="000000">
                    <a:alpha val="43137"/>
                  </a:srgbClr>
                </a:outerShdw>
              </a:effectLst>
            </a:endParaRPr>
          </a:p>
        </p:txBody>
      </p:sp>
      <p:sp>
        <p:nvSpPr>
          <p:cNvPr id="992258" name="AutoShape 2" descr="data:image/jpg;base64,/9j/4AAQSkZJRgABAQAAAQABAAD/2wCEAAkGBhQSERUUExQWFRUWGRoaGBgXGR0cHxwaGx0cGhocHB0YICYfGh0kHBgbIC8gIycpLCwsIB8xNTAqNSYrLCkBCQoKBQUFDQUFDSkYEhgpKSkpKSkpKSkpKSkpKSkpKSkpKSkpKSkpKSkpKSkpKSkpKSkpKSkpKSkpKSkpKSkpKf/AABEIALwBDAMBIgACEQEDEQH/xAAbAAACAwEBAQAAAAAAAAAAAAAFBgMEBwIBAP/EAEYQAAIBAgQDBQQHBAkCBwEAAAECEQMhAAQSMQUiQQYTUWFxBzKBkRQjQlKhsfBicsHRFSQlM1OSs+HxF9IWQ4OToqPCgv/EABQBAQAAAAAAAAAAAAAAAAAAAAD/xAAUEQEAAAAAAAAAAAAAAAAAAAAA/9oADAMBAAIRAxEAPwDrt17Qs3lM7Vo0SoRVpESik81NWa5E7k4Bj2tZ37yf+2n/AG4qe04/2pX/AHaQ+HcphY0iMA4/9WM999P/AG6f/bjlvaxnvvr/AJE/7cJuOXGAdW9rmfN9afBE/ljp/a3nYUCoJvqlKcTJjTC7aY36zhJUwCIv/v8AoYjZcA/8P9qudZjqcEAbBF3MAEwvKAT19OuOx7W83HSYi6r84AA/XXCDRaJiQYi1rdQfwx69Ug2t/PAPDe13O+K/5Vj8vHHn/WTO7TT9dAn+X4YRXedziPAPP/WDPffX/In8sff9Yc999f8AIv8ALCQFx4SPL9f8YB5Hthzx+0n+Rf5YZ+yHtAzeYRtcEhomAPsg7AeuMhprONL9k+WGittIqKPSUP8ALAQcQ9rmdp16qckJUdYKjZWI8PAY5X215oWZKZ9BH8x+GFTtvR08QzQFvrmN9+aG/wD1gHOA1TI+2R2tUhD4wP4KcWB7SM7UqNTod0+m4YAHUCLXWQD6AYyXHqbyLenTAbF/4/zw7oGmNWr6yAunSTYg+m+2OuP+0fM0aIdVXcA2BAn59cZ1wfjNc1aSNVcqXRYYhrMQpjXMWw7duOz3dZGqBLEOrjx5nA2AjYn5dMAJHtnzm0J/kGLH/WTNiJFP/LFuuM9y2aNM6lC6rxImNrjzt+eInrk7nfAagnthzJQtpSVEmw8Y+N8VX9tWaA9ynP7pwi0skalNWUTzhKknYm6nyUrI9V88E/6FP1BI5O8IYgzCkpe1zEn4YBiPtwzX+HT+X++PR7cM1/h0v8v++M7q5chZIhtQsbEghrgHcSu+I2EWiIJO17x/L9ScBpqe3DMf4VL5H+eO19t9f/CpfI/zxmK4mo0C0hVLGCbA7C5Nr2H4YDTaftsqkEmnSER968kC0SLC5nwtg7wr2nmrSV3VAzOVVQbmOhk2PWTYCPHGRnhUCm5VyrKGaRpmWYcpPQqgv4zgvlctkSzBkIViWVnJimLSjQ0mCQJIvOA0bgHtP793pVKSpUU2AO4EhovcgibdDi/U7dRm0oCmOamzte4gwOsXxlHaXK06Lp3NLuwAriuisAG6BSDpe2m+/wCOIeGdqKiZhsxWl6hpaVMADppJEe7Yk6bkz44Daanas94EWg7cssQRynoLxJPl+GDtI6lBiJGx6eWEHhesLTC1AWamXJcESffvpEAGfdEGIANsP+XU6RMTAmMBhPtKUnimY8Pqx/8AUmAdGgrMQzhFCsdRBNwCQLeMR6xhl7e5N34nmCqk8yD4ijTMeZi8D+GFxlUcryraoJ+6PtSgEltuo2iL4CnUpAFoYERIsVLC02PUTtPQxOIj+v18MTVgYEARcA9SZnmub3HwjE+fajMUgdJ0srFmkcsOhBEGHuD4dTNgpjz6+eOInEwWMcRgPEF7Y6qJc/rpjmkYaT4dMd5gSxIPh+QwEJviWiomWGoD7MxPqRePS/piOcX+CJTavTWqypTYkF3EqsgwWB+zqiT0HUbgGvgOe4n3U5ZUoUTcGnlQwMW3Wm7E/vGcV+0PEM2+kPmsvX0L3pCKiEGLqwZEZmA+zB9Jw7cP4NVp0aVHI5gUyhJbVS1hyTMsSYVb7CZtfrhf9pteuylKy0CtNkCugYPqhdVmJGkliIBsApk9QzggSY2vb8saT7KKkCuP26R/+L/yxnIW2NC9lB5q486B/GoMAse0Bf7SzU76wfnTQ4XQMNntKo/2lX6SKR/+pMK/5/ofywEYXBHh3Ba1YTSpl/s2IEtuQoYjURvCycD/AEOGzs7XyjUh9JVajpyqKtUIqiSwWmiS7eJYqeZjgA7ZKpQqp3tN6ZDqQKilTYg21ATjbu2/D1rZSujNpBG/RTqBn0kCfKcZpms0qLqpLmMvTaQDBrZd7GxSoL+EgGI2w3cM7Q/TuE5hqxBqItVKkAANCawVkgXUj4jAY4KLM2kCT0A6nBHgXZWvmy3dKIT3mY6VB8JvJ8hMDeMcZLMUFd2q0i6ENCglb/ZEgyB47naOpw38Co5rMrIPd5Yh0SjSp6VOoEcqaWWSd3Zpid8AO7N5H6HmG73MZXQVKsBWDFj9jSAJkNFzFicedrcyWydCqpKl6tQMFJ+6DG+1rYJZ3sRl8vQqvUSo/diDFVAVJKqYRCYI1AkPiHtjkwuQQJJVMwoBuTpNKpcmP2fywCLXz1RyC7FoVUE9FX3V9Bjxak2IGPlpExAknYAb4MdladHvpqlbDk1gsoadygvUIEBU2LMCbKZAT3UAEggHYx+U4I5bId4vICamoABSB8YN/ltaca5m8lNPSaqCBu6oVjz0FYHxxn3F8hl6TksO6qAK6ilFSlVTVBdGJUrAmV8R13wEHCstqIp1acEqanfOWDLTQEwIMEEIRzeURgh2eWmwJqBCdOioH5iSSoSyr3iJpAEAsCRNowMy2YMs9JmRkb6rWylQkgLOoAFhc+ckwADgieI5qk7u65fMcoLswW6TpsyhZXlG2odd9gmzHAaul2q1DSoLTdVFIWfRLAJTJZtNyCxuPTFJ6lKvlFpldL0UqPqgDQAAU1t172CAg6kEbYauHcc79alI5SrTD03IZgtdB3YlgFMavJRJJjpsIpdnqRDNLujnleijqWhjMqbiVCwrEgk2nbAS+z7OVTWFNmJoqG0h/eFuVQDsJ5vQWO4xsdE8ojaMZV7Oa2pa1ep3esmkhY2kLpEkjctAv1YycarRuo6+eAxj2lcTZ87UpABBSYEMpgs7U6ZDnwYCBIPTCrnncuxe76m1HzJOr8ZOHztjWyT8RqUag7suqirmOYmnVhSkAmNHdwG6c09DKl2g4UmXc0xW11FZlqKVYFCDHvXV1IvIg+IwAzLVO7YMRcT+KkAgjYiQQfEDEdbNFwdYBc6YcQpsIIYAANNrm4M7zafiWSak+ltJsCGRtSMpEhlYWIv5RiqPG+A80lvzt8/QYZuyeUyums2fVBQQ0wWJYVRUDGEphJLKV1axGwBmRj3shwD6TXKrpFNWUuO85ipDKNEjmud46i+8jOOcCZH1IHemdZVtMnu5IRmK2AcKWExK3wEPaepqzVY/UQSNP0eO60aRo0RH2dMzeZnFPMr59F69Y6eVvxGI1TH1arJmALAW8hHnvHzwEUXxYy+ULkqCJhje2wsPiYHyxNkOFtVkhWIB6QAfVm5Vt5E7W3OGFeFN3QVFpLFwsyWnfU5gztsI8sAVXtzT7qplqtSsgKFUqqnMOWNFWnZgVJKyJkBSCMKfFeJ1sxpTvKlZKeoK7aiz31S08xjpqkgY7zSKOUpUFVoVRUUAAmwIcysD1HpG1/hnC3JiqiqFJkqwOo3ECNupEEg7jpgAAoldxGHj2VMO9rg25aR+TsD+YxznuC0VBYrIkSDIAnlmBcETIxa7AZTus5mKcyBTQqxEal7wQY6SGFulxgAXtOB/pByRGunSaOoBSAPW18KBF8PPtbT+0D50aX/7H8MI7LgI4xpvYtuHUsmhzLgVM0WpuHMKBTeRJBHdrBU6pkzHTGahb7b4bewHFzQeqRlHzXKpimqki8QxZGOgmLCLr16Bq3E+DZcUFRwBQU6udmKrYwxMkkXifPfCfkM0lWjn0p0iMutN2osRZkamSsWtDS0TbVHTBhM5XrEVM4i0VH93l1JbSDIL1T9posFiAJMTt5lHUrWp3MpywttMFYA8ibx4jxwGKRtjUeDcYyFPKZarUbmohQBzse8SKhpAWU1AzyvTztZT7P8AYitWCNVpslIxLFlSbdNYJPrHzw3cN4EcvT7vKMtSqtXUxdLVLQqsFMqoF0YEHmJtMYCWtxzIVhUjL1EJIFbXTCsuuqgVTPLzswY32UnfA/t5Q7vJG9xWpkiTflqDxvuf1bEvDsxmK3dvWp0hSUOqrS0d3BBk8rNraev2dPjOLHanLGvQekRpDaXWsQxTluRU0AmmbxOnT1kXADK6RaZViCNrwR6YZ/Z92fp5rNaKsMoR20mYJEBQ0EcstNpmI64Xs1kzSYow5rbEEEG4IIkMDuCLYvcF4lUoZilUS7K6wCbNPKQY8R+XlgNYr+z3LOEXTlkKA96aFPQxJJ0kFXlLDZgQb2wjdsOyC5QU3pVS9NzUCoZsFjWwI3Wdza8bzZqz3bRUerTo0K/fN75rELTUffZgTqWDM2JBAHhhJ4y1VatU6gVryyuJHeIWmQBaJW4+e+A97OA1WFFtDK3Npa0kTIBUgzp5pho0ixuMHs1wnKtCLl1pyupC5dGCxqmowVgp2sZJB6WOFrK5dZg6plbKoaLmzEiCWhSLRBjfZgyNZHQmAq6nOkqwC0oltJosIuplYJ92QJEhFwxX1mllK1dWUlai1GDowCkiBpMiA4IIHS98TPxd8s5pZlQ9PlqGBGl9OwGoGpRVgAEJHrBuILLQf6RTZX5mgMCZU9OdRMqfeU/PAyvxOrVdnk8wgkWn7cGD5E/DAMPZXNtSy71ErCkaVRXcaSSyKpiYieZjYzqttGNf7O541stTqsI1jUB5dNgI9PzxiHB8zXZKlNWbuWYGoiqKhOoiWNMyXgJPrFxjbey7Uzlk7kRSFk6yBafU72t4YDG/aRmnfiOYVjIQqq22Bpo0TFxJJv44X2rG8qCW6ncGZkeZ2kzg928pluLZlQQC1SmoJIAvSpi5NgL3JsMB2dXCIFVCJVnDEg63kM0SSFEAael9zgB+9pO/4/zxItITboCTqO8Seg8ABHj1xaTJlSdMPoZgWphyIAMmy6gDB6CL7YibKvp1d0wB2fS0E9VBNjE4Dw1TKkEhpEFd58ouDYbb4YuHFzTFKq4pd3dRUaCQykGVCMyrEAwJNgIAJAThtfSyhSR3h0llJUwQLalVmAM30AsRAG+NFyHYQ6GApOiuBb3QWW6sy1MwXsSSAYPj5AlcW7PxJolKp1xFI7IFWHamx1oCxIEg7EmJEhM5k3RyjASignpEgb/MD/nGndouzDLSL1XzFN6alkcJS0AgcoIpEugm2smBMk4zvi2a1FIIICKWgGNbS7iWJJIJEzA1BoA6hf4OxFuhEW6z5eRv4jBKhxJWGitMhiCQu9xvBHhc3wNyrWA8h4eH5YqZyoVqmDJInwH6tgCOdyuue7cIVUN74VBpghtTwBBgb7xv1I5LiORQBqlZWrgKD3KVRTJHVmglmP7MCQuF8sKi6WAM3iY2BvPiJ+eGjsnVya06TVKtLKVNX1c0DUY7QzVampZMzACxbbAdZ7tJw6ohQjMif8O3n/5hvfxHywwdmM5QrO1Wiah5Sv1gCsBrRjOkkNLQZ8zitxZskteojV0rZsGGRssSGcAAKWFhsAYJj54Gdhc7rzdYrTFFWT+7WIDKyKdOxIkEmBF8Bx7W8gTmkfeaKgjrZnj4XOErhfBK2Zqd3Rpl2gtAjYXO8D0G5NhOHL2vqRm6R2BoCPhUqT+YxL7Oe7p03cuDUdgGWTyhZjUPEyTceh3wCFksi1WqtNI1swUAmIJ8Z92Os7Y2TgXZ4ZRVp01BC3aoYmpUNiY3VQPdXzvcXIHMFVYooljfSACx8SRcnzOF/j/aeiqOlarodlK6UE1FkQCPCN7wNsAezmZKguatNEaFupMt92nf6xj4IGM28gBrZcmoGSo9BwdKtVVQCTyxAItIuCdX7N5wG7P1MlC1KgetX03qVm1TaCFhiqjpp6bE4M8XTKPTCVKA0EkKAygg+WlpDA+G3XwwDH3rEHaREgGRMbeMX632nAXitPXLcwBXSWQlSRvpYiJB8D4nacDOCcSbL1hlqjl1CtoZp1BdUKrWuQNN9rnwxc4pxA09U+6VMGTY6TDctwOkjb1wFsZRLgakpg3pLpSmxhYkAFoNiVBVTNwbzcpg02JJIBgm5MT4H1HlgUoKAIPs2AGy2gQNIB8bA9JJxV7RcdOru1uwVnMECyqdAPqxHhtgF3tLlvplSj3YQPoDE2UaXOo6rSYJHj9rBrhnZ2jkU71lasxXmqLT1aD+wgBN7jVvtOkYF9mAtQ91l0NdgoFWpUY00AIIAXTzm+0RttE4J572XsxlaqU266KbD0+3A9ABgI6OQolh9ISoGMGjQJeqqoPdCqo06g2qQxhZEGIJYaKtWXTUQBBBChgekS0cuxjQJEdTaA/ZjJZqitWnWOoUnhGJJkaZaJ3UStjsSR0wZqZwUqJfUqsIVQ2xc7LY3mItgAnG/Z/ytVoOe9EtpJjVMnli4I3jrsIthYOXVuVmuzHeomhm1aHOlwoJOmeVpsPC2iZPjQq00dAeZipE+6wYgg+YjCv214QKTu7E9xUGqmNRhHae9hNJWCxUn3TzCGsYBbqZNzr+tHKSVSs4TVp1gxzaZDAgBWMnY9MVky6BAS9oeBoC84IJW0kyuxNgSB4nFwVkpKHVgH06NKosAaFBYF5Ba7i8xv6VciuqVUAEKG0Gy1e70wliJJAJ6zHjgO+EZt6dTUg1ACWpnVDqDqKsFuVGnUdhAM42/sdX15Ok2lVldkEKPIDp6C2MGYFSVsdwSRMAHUTcSu1zAMTjdOwbasjSv0wGU+0TOhc/m0TWC7r3knlOmmhSAB0mbzf4YB5rJmnQoVRVBWoX0hSQyOmgPIPqsMCZttgl7Qx/aubP7a/6VPC2TP5Dy62wFnOcR72prYHWRzsCZd7y7aibtImIFrAY7ySgCXcojalKrr3AXcAQRzeJNttpo0aBYhRBJ8SB8ybAASSTYAHHAa/xsMA4ZGmtRqC0a5q1u9NUoVZQWEsGUldSsUUBlDGeTqsY06jSWguuvnCRVQrreroUyAVKAtpVwswUjecYXlKrrUVqch0IZSNwV5gR6b4deBl+KutHMZhEpZeZpoUQsWkalN1YDbrANhfAaFW7MUe5fLqagWrCkB7x+zOxMbxfGI8byK0cxVpo0rTdlDR91o/O2NH4uypQq5SlnHzDKgOp6it3QkLTph0AJqNUggTOkHywtU+yWZy9arRarSpB0tUa4qozLamLljJGoRIB8DJANw6pyTbYD4dfyGKHE8zcGZN5Pjsf4dMFs3wk5YBaj02NiyKysadQglkcAm4jfY/PFN1V7Ms3np089wAJMDARcJ4j3bBiCSrKwAYg8pBMEGQTESLjGocJ47k/o1V+7Uihq0VKqqrOpJZV1RZ7lQNvDCLlOC5V3jvwm8IDULzNgB3ZHxLAemDXDOKjhz1QpWpTDLNJ2KO9MrC1kYDcPrVoECPjgGij2py1WlVzNOgvfKSSjBTUQn3XcxABudQkxacJ6ZtBm6L0Gqe6KemqhXSGgsVOqApaVCgbAbknE2Y7aJmNOXoZdKNMka+dqhKi7TsFUAao6n1OAuY4LVylZHqg9yahUODykxqXV9wkbgx9oDbANvtWy7VK1BRpAFJm1MwUABjI21GeW15gACZOMyqsUKsrRIDArIMXEdCDY2Pl44f/AGyt9fl7Ag0ngf8A9mDbfcxjPVpz4/PAWq3Hsw66XrVGUCACxIA+eKlAS0naRMeHX8MFeD9nnzD6KYkxJPRR4mPwG56Yd27BZfLmkf6zmJI16EChQN2aRqUE20jmiT0wDmvZqh9HWjQCBQCaTkFioaWDKysrE7G7R4zigOxVUVMsz5moVUs9RCLO5PMVIhlDdeYmTM4+bjyZfSxA+jNEOsnuoAVSV3KAeElTMiCY7y3FKNLvXo16FWo/NpptTJLxZnNNZAsWMwN/HAIvFK1FOKV1QMEXUrQC8OG5mg30SsnfYn0KtX0QrsCrqdDxaD03uDuPlgb9GGXqU3R9Rq06j1RmJ96nUIJDG4YKwufeEzvi3lci2cVkoJrT7SypRDESrqSFaTMGxwBjP51aVOo6qosGidTSQLm53tAJ8LKBGM/z1YqlQOdVRvfbV/8AGPAEfMDDpx/hOYoUnfuwyqAS8sdMKAzbRAMgQtt9Tb4H9nPZtUrEvmddNA0GmwId4AJgkAAGRz3m8YCl2YzH0WmKijMFGIOlKZl3FpDsoQKBYQWPN0wfXjedrtSX6OEWtszuX1KTFxNMHTpYx0EmIIx2eP0crmRRo5RqNUlEdCiFXpnoDTqEGwJBYRaCROCj8czFFamZr1qX0Uj6tUWCQSdKodQZ6l4KlbEWi+AG8E4e+Vpt3pktVdugUK0RpAAXTC7iwnTFsXKuapvNOpTJVrMCOWP5zt1kYC5/KZpqgVQWclRGvVo1Ir6CCQAVJZWixIFhibNZl1VabhuUwxIMNcAreAAR4beIwEPYuitFarVH0ilUcBCfFQVaZ+7N+p32wb4vkTncsyCe8TnpwTOoC4EblkJWD1I2xnPFcxRq5wklqVJyqgUl1kgLAcCeaT03geOGvI8Xp8PZVbOjMISIQKQ9M7yb2HQoYIPS2AWuJcOKlxLPSUz7rgT7oMBtKksY6wPSMDEzZpSVFyugMZBWQNRAUi/QTMYL53i6layU31K7sw5EWA7BmA03ALL7o3i8TgM6LBMX8JAH2bxudz18PC4QLUiJEibiYm9xIv8AHG8+zlp4fSJ8/wALdfTGDCmLRf8AW2/6nG7ezg/1Cn6nAZT7QaRPFM2QJh1/GlTwuLSmSSFgEiepEWHmZtPhhj9oNuKZpiNnSLWnuqXX9dMAKdEG8zGkmN7yWEMJJAEmARHXAVDta0+fTwxyLHE6pJIDCBJBNgQNt/GLDzx53c2Fz6HedrTPSPM4D2hRYnlUtFz1t+1No9cEaXCRoK1lqS8LQhZJqCSovAKmSDBsdJvhv4bw1MvlASoPumo0C7MqEaWJjTz8p2gE4of0QWqPUqZn65e50MdI7l5ZkUap1KNInSAT8bhT4TwF8uFauGSnq5QIBZiIApoRqeoZAFreW+HWh2bFOg9WqwouQWIaKlNEkRTdG/vT4mxLMdJsMC+Glabd/Wc5nNCRrc2piTC012SfnfYbYl7ZcdC1aFIjUDU1lV3fQo7oGAWANYzEXCjAUu2fCKWnXo7urAUFWpqlQrFgjuHIixgEqQFlokwdjOA0u4qV64Vgw06Ki+5TJ5aokSGNRCB+yG8cV+Nr37pTpv3jVH01a4B0DSpJSnNilNQx3uVxb7Ws/dU1ok901DkggmAlg4JvKmop6c3iBgGopTZWRQF1JqYoAsGpIW4jmAk/LCVxvva8rUyQUUKiGoVYl3LGHWhCiNYYvpv49MGODcTHddQz6CRM6RpCpboSQXPXmGPk4vSqPpqVGDGoeVSA0UxYyHDqhABJKkHYEEYAO+aoGolHJJUQswAL09CgrJJfUxaoRuVMC2+GUcOmPo1U0nZS9XUNdOrrJjvUazEsJ1AahNotietlNTd7TEkI6+MEggHy3N4wscJ7TFMvlyWXmQK0kABKSuokmAN0n4xc4C72wz9Aigc7lMzqCOoNKqioWlS4BIaRcMGsbxpF8BKXEeEgXymbkDrXU/lH5YM9rafe5EsSWamadQHpB5WibgaanW9hhE4dl2eoiKJLuqgAdSYwGucHygpKO7pdyrwwQmSDHusxJkgem5xabPFHCkgrqVBcagWtoI9SpB8/PEuYKI7EVBDn3DfylYuNtsJPb8sKlDunJqOQ+k9O7BCvtHWD+6DgG3ilAFGbQG1e8jWDSRufsN+1B8/EK70O5K0qeVq9w50VaT6WM1QdNUFWI7uEZJno2x374fU4qCCamWdfBwII/wDTE/rri0OOls0qpstPTUYWABqJCjV73NAB8Hbc4AP2u4CtNsv3TOVBKBBzOuoluQm73mFN4tJsA8dgc4qB8srNUKcxYgKA0KpWw942JFyIvuBhN4hn6b5mvRqBy1SnTShoF1cxUVtRIK7kehI64k9lebZs3oiyUn1kbKJASmoFgNZk/ea56YDSOP5iumWmlRWozAhxrKgKVIYoSvMQSNwLSTGMVyfGM1liKdGu1IKACQ2pXhtSmGBAAERHvCDecaxwnI1qWezlWpRFKjV0MazOuk92ugBRusySdcfHGR9rAwzlYmYao7q14am7E02U9VKwQRaNsBby2t9L1awNWqe711DsqhdAkmwJUj4jrjmpwsPXJSqj1wNbEaYudPvR7/U77rN5wLRtSgG6i8fnthg4Dw2k1JdTSutiE7xkixUvysL7LEbeGAl4Vk9bTXJMEBSrkaqgNmBB1EqWJLAnmMbg4a8vSqnVTfMLWpoqmqMwi8ofUoCvSAcVNIYxBtHjOFpOMU6ebMwKVKkqKFFlEybAel/LFjg/Eq1bVUCgK797rYNChVVUUQQGIVepgb3NsAvdsC2XrKaLMg0mlKys6esg9VI+WFcC0kj0640XtVwtsxRzD011jUlVYEljpXXAXwBbf4TjO6LC/wCHzwBBM62nTqYRaxNwYsbxsOni04tUmXTcG/2vAAA7DfYi9jY4Eovh+vni9TELf9GI/h+GA6qUwALySD8IMY272cN/UKfqemMNpAESWAgGJnmuBAgHxmTAtjcfZs85BPVv1bAZt20zWXTiPEBWpPUdtApFX0hG7qmdRF9X2RHhq8RAGjxt4ooSlNaTghkooWn776hNUgTAYxi57Rh/amb/AH0/0qeFnVgCVJsv3FQOHWuGBpkXDA+8Kk2XTuNO5J+Fjs7w9qldO7KllhwCYBKkaUJYRqJgDcSfXA3LKh1an0GOWVJBM7St0Pntvh87KcHihWIptmA5AUosKyC+rnKMqm5kiCSN8B5masUc3TAEakdU0sunWuorpJMENqspKzMWsJFasa+YqUyDSKU1qU2bSKqlACqqvv2aTJ2FtzhZqsFzNRWpsk6e7pvLGQQADO9rwLdB0wfo9mGZKihKurUO7LNoKgBZDIfeG63KwbjAVK2Y0LoSQqgmwkksd4mJtMevhOB/fd/nCWYgIDdSF5dmuZCCNTMY2m0nB6p2crJQeo1FpVNR90yR9o6SRIv12tGAfZfgr10rNIImKgFXQwRea3KVdSdxI90YApwPPHMZ5dBFPLUFdKSxsalN6akzdnN2J8BFsW+JVkp03oM0NTllDqQAGvpDXBXWWKsLQQDcW77OpSRGVBJ70jkliSEAiVMGC5GpSbk3i+Bva3h4p0G7urVWm2nXSqDWFKliAHu6AsTaNJJ3GADcF4wmUpz/AHtVl5af2E6BmPVovpHlJxJlO0TU6a/WDZtSe93hYggadMgLckM2knSQJmavBs2iUmVaCGuQSlR5IKgHUFBMBgJ8cePwiqiSUZlAWToYhSSSF5lUbXJXUIIvgLA7V10q97SqGmSfdHun1DSCMD+DR9IEuKcB2DGNxzASVYLO2qLeU4lq8AzBHedy6oZIZl0rbqC0Wx52dyffVymsIxUgShcH7w5fK87ROAfxrrZWsjQatSkwMWvpkDm3E9ZtI8DhM7HAtmkK7gMwNrSNOr4KSfX1w0ZHItQU03LVEYMEqqvIpKwqswcgqSxhW0mfIYTOynFGo5ilHuuVRxAPK1pvsVJDD06zgNFzedemPqKuWpD/ABaysXc7WkBVU+QIwq9puLCpXpfSajE06ZM5fS0l2kTJULKqDEeHQg4b1zairpFeuzL71mYbdTo0i3QXGFHifDjQzTVQRoqXR4LBGiNDhACoFoOnbAT0e3L1Ip5XLhmNgKlQFja+lE0ybdDOA9XiOfNYahU71tOkd2IgiU02iIcwRfmN74baGehdVfJ03pASXpulQWvqUb7iJFxbwwGzHG6laglChWraiEpaFpsBpAAKhlJkQpJI3HTfAKXEM89WoXZtTE3I8gFEeUC2Nd9mPZtWyFR66hzm2OrVcmmpIEne76mn0OM87Qdmu5CGlLqCVcaWDI1iA6sAyyNpEGDGNm7DOP6OyvSKQB8iCwb8ZwEaez7Jh1dkqVAl1p1ar1KYPjoqEgx0m1tsJnttyEVMtX8VekfVSHUfJ2+WNSp5lTBBHNt5mJ6+Qwme13Lq+RWWClayFZFiSlQEHwtJ+AwGMCpAwTyudAoD3JDbH3hOr6wcskAcukvuQdJN8VKnC6ykhqVQFbmUNh47RGJchwKtWVu7TXBF7QBcmXJAQRfrNvDAVs3mnqEhQSXERuZA28rX/Rw9rmBXp08tlRCKqq1QMAJAAIWJL/vxB6eOAfCOxbnW5zFJO6gzTY1TP/o3SN9R+HXBzLZOmTqFTLpmacf3dQKtaIN6bhSj/tKNLfPAB+MZF0rO1CpWTuqIOpWYGUVmBJUiZjfpOFFDfrho4lxao9WqlJGddOmRM84tYGCYbTA6xvaV6hkHZWIjkXUw2IEgEwY6kW3MiMBGjkGcWqlfaRG34Db8MVx5/r+WLFSiNphgssG6mQAFjcwQbxsfAYDlSW6bz5+eNu9mb/1Bf3m/hjEaQi/rt4Y2z2Zt/UV/eO3wwGX+0Zv7Uza+LpJgTalTiDuN7jrbCzUSD1PntbDH7R2jiua/fX/Sp4XNWAscMyQq10RnVFJ52ZgoCi7XYgAkCBJFyMP2dyFWgBVoZSAoBFVXNYkC88hAKiwsCsR0wD7B8LFV6jFUOgLzsxlSZnQo+2YjXI0iTcxh3zuRyqNoqVaaVWjSHdWqT0P9YLlSbdATbAZdxTPHM1w6l2dhfUxbmjZfK3uiPCMHszw3PnLJVpNnaZIUdyjZhlKxZ1bUQoI+yYFreGCq9lFJzTsHzFVWXRoR1gKodxrRWRWvFyRywQJjHDdq8nllRqNSqKwp0gppoDT5CWNNg7XU62GwiZA2wAHKdic7X+szK1qdMSz1czrhVAkvDSxjy/3wXy3Z1MvS71TWqcxFPMZd6WktIEK5Qsnr7rGVLYof+IcmC0HNQBI1OJZi0lAFlVUAAhhpMgTivnu2tQuamXZ8sCLKNJD2hjVIADNIhW07CD44CXhPHH+kMqmmwbm+u+qAeArFtFlYiJ0mCbxh74dTzV+8oZZkf3hTqEteQZ7xNJBHQkYyvL0qUCrmmYhzASkQH0jeoSQQADsIloPrhv7L9pkyRrUcy9qcFG3lTzCBuSQQ1vEna+Ap8Z4G2UFSmQKmWZi1M6uaiejz90TBAMWk4u8c413YqoWrpVaFFFQ1PQAAVJJZ5LDmkNBkwMM2fTN1aPe08o1lDIHqU9TqYJXugGBVljlLA7QJEFBy3b2pTrtCBcszEdwB7i2U6T7ytAkrZZkQMAPzlKtW5mTM1h41CzQT4Wjrj7gPZytXdygZDTi6qTpNiBYrBi+4xo1DK1az0jRp1a2XZdTPqRU0kEKENXmLWmBA2Fr4IVszRoZcFIpU5J6rfUdYabhg0gg3kEWjAKmX4K9Eir3ypU2FQUXpq5EnRWEmm6EbmA3gWjCEylTy2IJiIMQbQR4WuMNfaTtRbTT0ajI71HBlSbhl6HcaT15ljAnguRRwxZgAosOp8ABI+UjxtFwcuCZ98xRFVszmATZlphERWG8yp1eJmdxbBmmvf0yk1CDtUICwR1BAv8PTCTlaD5KqNQZ8s5BZd9JYe8VXeNN7QQPIYcuAcbp5qtUoU3UCksu5IJa8aaSzzgReoZA6KZGADfQ3Iaj7lUsVuRDsp1KWVZ5bA694PWwwJ4F2moPWp1KtaqGU0whrQyJFRSyoaIAGqihQSo+AxovHOGA0XelqeoqMQGjmABOkW8cLfAu0BrMBRpd86gRoUU6dJejOxB01Gj3UBNh8A57TN9LcPQU1UFNgz0mDK1Mc4DaSWDq+rSCNmO3Vm7N5F6HDX0GXZKtVZP2ip0i37gwPTszlnqd8tNUrAz3lHlE3m4sTvcQZ64nbtQmWY5bOMUWojd1mCvI4MhlbTs6kmYEGZgYDrsd2h+kuFFKqgGppqLAhVAs0mTLAR5nF3t7knrZM91p1U6tOoC0AAISCx1CIGqdjYHfFXsW0ISHV0p0gGYENNSQTdSVI0qDbxGLD8WpVMpWpPUXUaVdWLkdAVLGbQNU+EA+GAtdmcgqUVYV2rFgG1iBBImwWSvvbEnzGFqv2lo0a1bLtVpnu7qwIEzOoNoXT3ikXgCbHeQB3CeEN3TrTrV6OUJBALqhfxqCRqooZFpBb3jFhhK7ScMp0ahGXqB0NrGSCANUnrf8AXXANnEO02SJ196yutlqUFKVB+C6htINtrYH5vhT5pS1LIVJP/mOwRSD9ruybE72MTgJ2MyVWrmAKVQ0yBzOFDQLTAIIJ9Y9fHT0ptQBYlqyi55V7yBuRpCh7fZgGNiTbAIXaThxy1KgCpDrZifslrqVYGGE6gI2IUEXEjaFKo7wyVWHKrtZh3dzzfZJGoEHUCIMQRIcO2nE0zGRFbLuWUVRTYwRIYHUjBhO6o0eQOEAohpjmbXN1IBUiTzAzy9LRe5nAe56kquQhlem8iRJB1AG0xMX3xyvLEHpv+un548VJxMKZIHoP+PmfywHLMNO2/j+rC3xxs3szX+or15m/hjHTT232/njZvZ6R9CSPEzqjcwTEdL2wGVe0s/2rmv3k/wBKnhaVh5YZvaMv9q5r95P9Kngh2f7CVWVGzRNPLzrFEe+58SI+rBG88xGwFjgCXYHh1akO6qKaQzEVJkK5pIAOUDmXUaohui6iIJBw20uFZKk7EZeiJIk92GMjrLyZN79evjgDWrmnUpMatNadOadJFQKVDjSIYlmmAPugAbWnF3OZ9EViGEgSYGogNPMRuQdJ+XU4A1xDtKEQmmoJW4NSQojyUFj1tafETjH27PGq9MBwatXW4piNShQX6GFBPKtgbHltiXtL2iqVCYvTkhXWYPkSJU/DSR1BxB2EzL08y1SlGqnTdiCSAVEagSATt/LrgPc72Zam2ZQNIpVkoszADUXYC2/NqBiOgN8Vu1HCNGbrCmpVNWpVPRSAY9BsJvETgkMy+Y7xFQsDmu9LE20IXcrIjVJdjM38jBx92vqd1UALamKeM2lgoJktIWAZjYRIuQUrz54d+z3ZZq6APWdqcAKg07XlQXDBQJ8vIWwl0PeBPS9jGG/gme0Suk0mg/fNt4ILFyZHiPTxDVeFZ/uKCUmktSVUUsQNSzopk+eyG28eIwt9oeD0c1nMrVKIJqhax2FRe7NemGmx1aCk7kEi8CEHtD2kevTpD3GpNMg8wfpBmQLT6gHwwFXiFQ1ELVGdkI0lnYxBJABmQJJuCNzfAb9wntNSrHStVKjhV9wEBr6CUkDUnefVrpmTjOO0eZoPmMz9JzFVKYrORRpppL6QELio8KdRQmFkmT1OKXZzh1U1CjVu7C6gACutmUd3ysRYAa1BW6gsBBJOGerQo0cuEVhTXQw5wGUMFgDVurEsIPpY4DOeMPljBywdQw9xpJXyLH3j6WjA0Mdun68cRUAdPwGOgcAT4RxXSwWq7GlclLkEnxAsfjIGH7gooMqPSpCmRLI6jS3UFlIGqCJF95PpjLswvMfnhi7H8TFEs1QsaYBsInWYgKp95n0wANjJMCTgNNzVZqiBe9rU2UhlZWiHi2obOuxKt+d8ZbleKvRJo1APq2KstTW6KymDFFCquZG9QsDa2Gav2iuoJhQ4LksFWVuyK5PNp92YaSDbbCPxfMa8xWaQwao7AwRYsSN77Eb4B/4P2mQ2ZzUiJZ2A+ApqdCD90euDGdr0cxRanV/u2iQCJB6MsAjUOh/OTjMspxVFy70+7Ot2BLyDYTYCJWN5BuemC1bj5Q6QRAuJafnpk9Iv5+WA0ns7n6FDJmg2mk0Oxp0gzMAbe8Z71zp1GpZRIB0gRhOzvG6WZzWXy1HWuWDl6qvH1lQksGYi7LCpYmPAAAHCNxXOtUqMdbsp21MTbwg7DHXBs53NZKkToYGNpHUfLAbZm6OoE6dZ+6Wi/Tpv88Zr2sz6M5U03VhaEroyAj7y90GB8iQcOlDtIjoGQG86Cx0qSPs6oIU22I64zbtDmxWrNUGoFvfVzJVxuPJfASR4QLAGH2b5nS1cEfZUz6E2/H5kYbuJcXCCmRM1DpWxgsBIUkdT0/njPuyNSHKjqV6xYSSfP3Rb1wZ42XZAGk02dqZAtpLkNSa8RpdT8D54BZy9eqzVKVMNprOpNMX51YlbfeGor038sT5/glWgdNVCCZIIIYED3oKki0iRgjwjtclOtUqV6QbWFDabQyCC8dXY7mR43OIs3VWsPqqR7xWqNVKgx3S6Fptp6GAzMbXb5AJZBaCSeojb8b7Yt0lMavL9evXEAhXLxKhrBzBtcFh8L4ko506NJi4E+f8AK84D00tQkbC1gTAtdvCZt/tfXvZ4P6kv7x6+mMl7uEJgEcsHzN+viFIPofPGt+z3T9CT1O0HoP8AjAUs3wKlT4hXzTw9R2BXV7tOEQWBF2MTPToOuOeMZ5wpdHprF5qaST6anUC/rthZ7Zdt3y3EcxT0hlVk63ANNCYmQLnwwqZ7jgruxrLTrfdYtUQr6AkfKOnxwHfHOP16rKtVqRCsGHd6IkAxJQnxNsRcQ4iH6CXuD4TAdfBkLLsesbYDZhhJ0iF8CSbev8cT5at3iGnNwSynwMQwneG0j0InqcBCWgmJXoYP8d4v1xf4M9UJVWnTL94jU7JrIkaiIF7hSZG0HzwMJiQdx0wxdjszpasF1BiispUwQ+sUR5HlzDnY7dJkAc4bwsK1ZmYK+XauXANudKlNFBNiZ0n5XJwvdtAUrIjamZEh3IHMZmfOx39N8PfZ/gwOXzWXCmkzVKWosJu8NpOlpYARN9jhL7YFin1tNkrd814OkoqrSlDA1Aus3Ei29yAXkclhpt+umCdLOHQxElgfeYyJMnreY1H88BqTYnauItaB8ZPX44CPMVtR1dSAPiLfkPxx5laul1YgHSwMHYwQYPlbELNj0NgDWQz7gqRcoAQTf7TMb9J1G3rhx7TZKo+sU+ZMwFRlmecEGi48Dq5Z+6xwlcJVCJcsTKgKpA231TeNIbb5jDD2f4uXqAMJL3gSIYQUaw3XedzA8MAqUsqxpu+wQqGneWJAX15W+RxXY4JcarxXzQEw1ViLEfbLAwdrE26Tgbq/XXAEe0HCmoGlqKla1JaqFZ9xpiZFiI8+mByZgrEHrOwN/iD1GGHh9bLrl1aslzKh3R2sGI5W0EcqxaflAGAnE3RqpNMkp05dPQdP9sB9mM0zaZiwAEKBAGwsBa36Jx5TyVRtqbmfBSfjtt54ir/ww4Zb2g06awuWYgQRLgXAibKf1OAW6vCKyqztSqKo3ZlIAuAJnztj7I5fVEzB8CP474YeNe0RsxQej9HRRUWJ1kkQQQQAovI64D9n62kmdFhuyyR+6ehHiOmA94b2cq5p3FLRKXOpo3naAZ2xDneEPSOlonymPxAx2OLVssz9zUamHibLeDIPMDEHqL4q53itasdVWo7n9o/kBYfDAF+zvFRTY0qpijWhXv7jD3ag8I2J8I8MXe0HDTqEqNSjTrE863ALftDx8N53wnE7z1wTTjVQ0wjHUAIWbxv4+pwDjwLhNLLsJr0dbKQYqKxU2idMhbahPngzxWmvckkoZEGSd1hl+Mges4zbhwa+mZ3gTc/C5vfEuc4xWYxUYtB67k/CL+cYDio7VHZwACzFrQI1GbSbQcFchxSrRc1lJ7yopBZ1BkPGoibSd53n5ENQYzHiIN4tODmVIYIrS0BrxG8mQftQepMAAjAcZemtWoqnQGZjMmNTGYAIOlQJ9Phj7iGQh9ICkuNSd0daxflUpY+F/dg4HFH1B5AUzGxER1HjBE7nBLJUG5NAMNoDAuQNZjYFp90EFhIvaLYCzlaKMgWpVCoqk2B1HVLGxIVo6Gfs7AtjVOw98qIXTDERsdh72kkFo3Pj0GFzhvA6FRKukaAwChpDCBb3Og1ACCIkeNw49meHLSy6ormoFJAJAtFtI8hGAxX2oU/7VzPrT/0qeFXbDn7Uqb/0nmN9JNMD1FKmSB8wfiMKNWiRFwZHQz+vD4YDxb45IKmRj0IemJNBI2uP54D3RqE9cGexqOM3TCRzdWmOQitNuoakLddpEyAtMFTt/H1w09iKQOdpBlJSoKiCCRuhk2MwBInxwGio7PRy+uolKrVrhmgadS0nLsFE9VQWk2Npws+1nhi/R6VSRrV25YN0cqpIOwg6fWcMHbDLU69NKJUM4OsLp2WDTt0BJaB6YHdsOHVK2SzdRgNNJEFMzJK03V3aNgDG4v4+GAyALj2omJly5gEixmD6G/w/XTHtTLtBexXxnzjbfAViuOwojz6Y+Ax7pwHVCuV2ANwYYAgx5HpfE1HiLq4cMVb7ygA7RvHhbFeMW8llS4MRNwJ8YJ+cYCKqzPLuxZmN2YySepJO5xGVET6W8d7/AK8cSaeXxP5QT/LEJwDXWU1OAqf8DOsPhUpg/m2FFcMnDeIN/RmboArBqUqrSQOVQQQoO5LLTFr4ADlKkgMJmCbGNwdJBG3lgO6jGJAtBB8L+OIQuDtXh1M0WqisFEAd3So1tOsiQneVOXULySxsDE4Fd2ZG3zj8cBEqeWCvCeHuTqFOo4NhpZVU7TLMDt5DFLu+o+P+/hi1wbLVGYmnTLFQYYsVVP2iwKgRB3MeuA440ULAKUJE6tDtU8N2Kqvj7o6HyxSWn44L8ZgaVastd92ano0qY9wMF1P0JaY+N8Dmp2m2+0ifHY3iOuArBcdmnBFt4I9DcYk03gxf4/r88XstkTWqBFtqaFJv1gT/ALTgCHA3pihWU6tekvyrJ0yAT1svvEkWGK3A+FDMZyijE93VqKC1pgm+2xO2GnhGR4hTyxRUGhKhKd4AxDDfug4IQEGZlJneJDCaPCXrktSTu8zS5+6VNKMUI1Fb8r696ZAicAU4HwhKgfKVaLFqTkmqgWQSbAzfSbm+/QbYtnsHVRjpqU2XZSxIJHmDIX5xgnxTK10f6RlKkU631vdQoEuFLwWsZI6i0tgVxDjmYaoiundlgEIJB3NzKQI8ZFgPjgBlHgHMgVgymzTKPTJMEMo1FhLGHgjra4Jmr2LNEK9F3NRRdkIfcXYLYiJaN+h3GBtZxmKhNcsBoIlQQQVMzdrkKWMT19MXqtGnTpKi1K9aSthp0EAyTDX6EaR8TAOAAVMmtO9MORzKDq0tAKgGViBqtfqx6rONa7JcPWnllAqSDzco07geLGTa56m+M8FNWbu6Sz+zW0FgZ1aQI5SQIknqIMjGg9iuH6MqoY6iSSfLpFt4jfAZp7QKD1eLVqSIssaPNpEyaSCNR8fCQOtt8DuMdmmRaS0qVrDWWBNSoSWKnSdBCCBawhxLY0ztD2Zo1cy9dg2tdOxtZaYHSQQOoI3OKXFuHpSsonSmtdUGGc3Prt8sBmmU7M1KzVDSC6KZjUx06pJAa/2fT3QVt1xcrcDNItCsAGVVYieYlSp8p1b7WIvJAf8AL8NRKvcKIQKY2m19xuZ8fHFmjkASxLN/eMoFoABAgWnbxOAzmn2X0V0+lLWWi2ssacVW5d40LAkxci3Mbwcapl6GWy9JalOkKXIqoDdwrXCbsRqYyb3Mkm1ojwxQ7CWICswBM3bfebeC+75Yp8cyzCip72oWNy0gGQWP2QAPCw2wEKUXqpUKjTWIRyryYLTADEaXSxiJF48h0MgSn0es2tPo9YMdgZ7mAYiwAtEQMMPBsmDRWSTAIGwspgCw8MD+0HClVhVVmV6QYiIuGhCrSDKkOZHkPDAKHHsplEpITTUs6qQqkqApvJempgTeBEjbxxnnEoLEogRTHKGZgOsFnub/AJeWN04t2bpVSFfUQAFMncMZMmJP5YAVexeXNeqpDQRO4EalY9BFpgTNsBmmQ7OValZKUaSwmSLBQocn00kHzkYMcR7Hd3llYuBUDkMpCwZbSuk77LqK3JnpGHir2bpK+pS6lHXRDm3urafEWPj1x5xDhFOvUJcR3WvTptNxv16dIwGVVsoC3L1NgLwOoO1/IDDXw3IZKi1ShWYHM03IRjUanSYqRElQWWDMi5MWw8Dsjljc0xKhWBFjJIG49fwGDydlqNKUojuiTBqKFLmOpZwZJ8cBh/EuCtRchzT5uYd0407gwPtLGoWImL7XxT/ok6S5mAb7z53IAG3Uz5Y2HOdj6L6e8ao7EwXZuYgzuQANgBtsMD27GZcVKhhzDKYLWtcT1m5vM+eAyZ6AGoAkiJMC0yAOptc3+WPBw12GoK2kbsASB1udhbG0UOxWW0MhUsKm5YyRKt7pjluZxbyXZChTCKgZdFWQQ1z71ieosLbYDNch2Pc0odkZdBqUyq6tUiSA9mGxsNjirlez7VNSlYNMDUJve4Kieb0EmPWcbVluA0k2Bs0i/jY4qUuy9BqjBlJhmiTMc1okdOhwGP1OAhBzOgEwwIcEWDWXTeZHz+Iq8Hy+t3ACPGoqjhjq0+ABgNEnY7dcbhmOyeXYjUpaDNzO9j62EXwP/wDAOVpjvkDCoh1BgRcx1tcXiPDAZ9V7PUq1MPTUK4HOAGOpRIJAU8zbHz0mx2wM4bludlIcAjoxGkAbtEQIP2rDwOx2Sl2YoKSVWDvY7EjpjjNdksvpLaSNW4BsYjobD4YDKK3AXMifflVARRylZJsRpLEBSTtLY8r9nHkKoeo76NlhQ7EyAxFwOvugTuYjGr0+zFEHYxvE2k7n8Ti6OBUtMAESIsf5z4YBIo8NGURVQTV0wSAQajE8xVheRMDrpjbAvOVDSzlA1Kjau6bXBVdTgkAMygFwdMXJPL540ynwGkpFpImCd/X1xxX7E5Sq2t6UtYTJnl2jwwCbncxSNQwCCPeJJ0zewE+8L6iIuYuQcTZWtMgARMGfSBvuIthsXslllECkI+P44sUOBUUHKgFz/DAKGdamg5xTA81X+A/V/TE1PLJY6acR4A2E/hBj/nDS/AKH+Gp9RPynbHQ4VSAgIPDbp+icAnHMIZUBAQYEAAz8vEeMW8hhk7OZbRQAtMkkhYk9Ti0/BaMhtAkGfjtOLVKiAIAgeGA//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92260" name="Picture 4" descr="http://www.gnosticliberationfront.com/hitler36.gif"/>
          <p:cNvPicPr>
            <a:picLocks noChangeAspect="1" noChangeArrowheads="1"/>
          </p:cNvPicPr>
          <p:nvPr/>
        </p:nvPicPr>
        <p:blipFill>
          <a:blip r:embed="rId3" cstate="print"/>
          <a:srcRect/>
          <a:stretch>
            <a:fillRect/>
          </a:stretch>
        </p:blipFill>
        <p:spPr bwMode="auto">
          <a:xfrm>
            <a:off x="323528" y="2651230"/>
            <a:ext cx="3960440" cy="27708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2260"/>
                                        </p:tgtEl>
                                        <p:attrNameLst>
                                          <p:attrName>style.visibility</p:attrName>
                                        </p:attrNameLst>
                                      </p:cBhvr>
                                      <p:to>
                                        <p:strVal val="visible"/>
                                      </p:to>
                                    </p:set>
                                    <p:animEffect transition="in" filter="circle(in)">
                                      <p:cBhvr>
                                        <p:cTn id="7" dur="2000"/>
                                        <p:tgtEl>
                                          <p:spTgt spid="99226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152</a:t>
            </a:fld>
            <a:endParaRPr lang="en-GB"/>
          </a:p>
        </p:txBody>
      </p:sp>
      <p:sp>
        <p:nvSpPr>
          <p:cNvPr id="4" name="TextBox 3"/>
          <p:cNvSpPr txBox="1"/>
          <p:nvPr/>
        </p:nvSpPr>
        <p:spPr>
          <a:xfrm>
            <a:off x="4427984" y="1844824"/>
            <a:ext cx="439248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It seems likely that the real Adolf Hitler - left </a:t>
            </a:r>
            <a:r>
              <a:rPr lang="en-GB" sz="2800" b="1" dirty="0" smtClean="0">
                <a:solidFill>
                  <a:srgbClr val="FFC000"/>
                </a:solidFill>
                <a:effectLst>
                  <a:outerShdw blurRad="38100" dist="38100" dir="2700000" algn="tl">
                    <a:srgbClr val="000000">
                      <a:alpha val="43137"/>
                    </a:srgbClr>
                  </a:outerShdw>
                </a:effectLst>
              </a:rPr>
              <a:t>(born in Austria in 1889) was replaced with an imposter at the beginning of the First World War in August 1914. </a:t>
            </a:r>
            <a:r>
              <a:rPr lang="en-GB" sz="2800" b="1" dirty="0" smtClean="0">
                <a:solidFill>
                  <a:srgbClr val="00FF00"/>
                </a:solidFill>
                <a:effectLst>
                  <a:outerShdw blurRad="38100" dist="38100" dir="2700000" algn="tl">
                    <a:srgbClr val="000000">
                      <a:alpha val="43137"/>
                    </a:srgbClr>
                  </a:outerShdw>
                </a:effectLst>
              </a:rPr>
              <a:t>Exactly what happened to the genuine Adolf Hitler is a matter for conjecture,</a:t>
            </a:r>
            <a:endParaRPr lang="en-GB" sz="2800" b="1" dirty="0">
              <a:solidFill>
                <a:srgbClr val="00FF00"/>
              </a:solidFill>
              <a:effectLst>
                <a:outerShdw blurRad="38100" dist="38100" dir="2700000" algn="tl">
                  <a:srgbClr val="000000">
                    <a:alpha val="43137"/>
                  </a:srgbClr>
                </a:outerShdw>
              </a:effectLst>
            </a:endParaRPr>
          </a:p>
        </p:txBody>
      </p:sp>
      <p:pic>
        <p:nvPicPr>
          <p:cNvPr id="990210" name="Picture 2" descr="Hitler's father wanted Adolf "/>
          <p:cNvPicPr>
            <a:picLocks noChangeAspect="1" noChangeArrowheads="1"/>
          </p:cNvPicPr>
          <p:nvPr/>
        </p:nvPicPr>
        <p:blipFill>
          <a:blip r:embed="rId3" cstate="print"/>
          <a:srcRect/>
          <a:stretch>
            <a:fillRect/>
          </a:stretch>
        </p:blipFill>
        <p:spPr bwMode="auto">
          <a:xfrm>
            <a:off x="467544" y="2204864"/>
            <a:ext cx="3456384" cy="41091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0210"/>
                                        </p:tgtEl>
                                        <p:attrNameLst>
                                          <p:attrName>style.visibility</p:attrName>
                                        </p:attrNameLst>
                                      </p:cBhvr>
                                      <p:to>
                                        <p:strVal val="visible"/>
                                      </p:to>
                                    </p:set>
                                    <p:animEffect transition="in" filter="circle(in)">
                                      <p:cBhvr>
                                        <p:cTn id="7" dur="2000"/>
                                        <p:tgtEl>
                                          <p:spTgt spid="9902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153</a:t>
            </a:fld>
            <a:endParaRPr lang="en-GB"/>
          </a:p>
        </p:txBody>
      </p:sp>
      <p:sp>
        <p:nvSpPr>
          <p:cNvPr id="4" name="TextBox 3"/>
          <p:cNvSpPr txBox="1"/>
          <p:nvPr/>
        </p:nvSpPr>
        <p:spPr>
          <a:xfrm>
            <a:off x="4932040" y="1772816"/>
            <a:ext cx="3816424" cy="3970318"/>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The wartime events in 1914-18 in Europe provided an excellent opportunity to establish a secret cover identity with a view to developing </a:t>
            </a:r>
            <a:r>
              <a:rPr lang="en-GB" sz="2800" b="1" dirty="0" err="1" smtClean="0">
                <a:solidFill>
                  <a:srgbClr val="FFC000"/>
                </a:solidFill>
                <a:effectLst>
                  <a:outerShdw blurRad="38100" dist="38100" dir="2700000" algn="tl">
                    <a:srgbClr val="000000">
                      <a:alpha val="43137"/>
                    </a:srgbClr>
                  </a:outerShdw>
                </a:effectLst>
              </a:rPr>
              <a:t>postwar</a:t>
            </a:r>
            <a:r>
              <a:rPr lang="en-GB" sz="2800" b="1" dirty="0" smtClean="0">
                <a:solidFill>
                  <a:srgbClr val="FFC000"/>
                </a:solidFill>
                <a:effectLst>
                  <a:outerShdw blurRad="38100" dist="38100" dir="2700000" algn="tl">
                    <a:srgbClr val="000000">
                      <a:alpha val="43137"/>
                    </a:srgbClr>
                  </a:outerShdw>
                </a:effectLst>
              </a:rPr>
              <a:t> undercover activities.</a:t>
            </a:r>
            <a:endParaRPr lang="en-GB" sz="2800" b="1" dirty="0">
              <a:solidFill>
                <a:srgbClr val="FFC000"/>
              </a:solidFill>
              <a:effectLst>
                <a:outerShdw blurRad="38100" dist="38100" dir="2700000" algn="tl">
                  <a:srgbClr val="000000">
                    <a:alpha val="43137"/>
                  </a:srgbClr>
                </a:outerShdw>
              </a:effectLst>
            </a:endParaRPr>
          </a:p>
        </p:txBody>
      </p:sp>
      <p:pic>
        <p:nvPicPr>
          <p:cNvPr id="1033218" name="Picture 2" descr="http://3.bp.blogspot.com/_56C-ixCTGN4/THWCY54w7jI/AAAAAAAADG0/O9qZffkQzRQ/s320/scots-wwIi2.jpg"/>
          <p:cNvPicPr>
            <a:picLocks noChangeAspect="1" noChangeArrowheads="1"/>
          </p:cNvPicPr>
          <p:nvPr/>
        </p:nvPicPr>
        <p:blipFill>
          <a:blip r:embed="rId3" cstate="print"/>
          <a:srcRect/>
          <a:stretch>
            <a:fillRect/>
          </a:stretch>
        </p:blipFill>
        <p:spPr bwMode="auto">
          <a:xfrm>
            <a:off x="755576" y="1628800"/>
            <a:ext cx="4000444"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3218"/>
                                        </p:tgtEl>
                                        <p:attrNameLst>
                                          <p:attrName>style.visibility</p:attrName>
                                        </p:attrNameLst>
                                      </p:cBhvr>
                                      <p:to>
                                        <p:strVal val="visible"/>
                                      </p:to>
                                    </p:set>
                                    <p:animEffect transition="in" filter="circle(in)">
                                      <p:cBhvr>
                                        <p:cTn id="7" dur="2000"/>
                                        <p:tgtEl>
                                          <p:spTgt spid="10332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154</a:t>
            </a:fld>
            <a:endParaRPr lang="en-GB"/>
          </a:p>
        </p:txBody>
      </p:sp>
      <p:sp>
        <p:nvSpPr>
          <p:cNvPr id="4" name="TextBox 3"/>
          <p:cNvSpPr txBox="1"/>
          <p:nvPr/>
        </p:nvSpPr>
        <p:spPr>
          <a:xfrm>
            <a:off x="4932040" y="1628800"/>
            <a:ext cx="388843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Shortly after the war, in 1919</a:t>
            </a:r>
            <a:r>
              <a:rPr lang="en-GB" sz="2800" b="1" dirty="0" smtClean="0">
                <a:solidFill>
                  <a:srgbClr val="FFC000"/>
                </a:solidFill>
                <a:effectLst>
                  <a:outerShdw blurRad="38100" dist="38100" dir="2700000" algn="tl">
                    <a:srgbClr val="000000">
                      <a:alpha val="43137"/>
                    </a:srgbClr>
                  </a:outerShdw>
                </a:effectLst>
              </a:rPr>
              <a:t>, the imposter, using the "Adolf Hitler" identity, </a:t>
            </a:r>
            <a:r>
              <a:rPr lang="en-GB" sz="2800" b="1" dirty="0" smtClean="0">
                <a:solidFill>
                  <a:srgbClr val="00FF00"/>
                </a:solidFill>
                <a:effectLst>
                  <a:outerShdw blurRad="38100" dist="38100" dir="2700000" algn="tl">
                    <a:srgbClr val="000000">
                      <a:alpha val="43137"/>
                    </a:srgbClr>
                  </a:outerShdw>
                </a:effectLst>
              </a:rPr>
              <a:t>made contact with the newly formed German Workers Party which soon developed into the National Socialist (Nazi) Party.</a:t>
            </a:r>
            <a:endParaRPr lang="en-GB" sz="2800" b="1" dirty="0">
              <a:solidFill>
                <a:srgbClr val="00FF00"/>
              </a:solidFill>
              <a:effectLst>
                <a:outerShdw blurRad="38100" dist="38100" dir="2700000" algn="tl">
                  <a:srgbClr val="000000">
                    <a:alpha val="43137"/>
                  </a:srgbClr>
                </a:outerShdw>
              </a:effectLst>
            </a:endParaRPr>
          </a:p>
        </p:txBody>
      </p:sp>
      <p:pic>
        <p:nvPicPr>
          <p:cNvPr id="1031170" name="Picture 2" descr="http://upload.wikimedia.org/wikipedia/commons/e/e5/Hitler_WO_I.jpg"/>
          <p:cNvPicPr>
            <a:picLocks noChangeAspect="1" noChangeArrowheads="1"/>
          </p:cNvPicPr>
          <p:nvPr/>
        </p:nvPicPr>
        <p:blipFill>
          <a:blip r:embed="rId3" cstate="print"/>
          <a:srcRect/>
          <a:stretch>
            <a:fillRect/>
          </a:stretch>
        </p:blipFill>
        <p:spPr bwMode="auto">
          <a:xfrm>
            <a:off x="179512" y="2204864"/>
            <a:ext cx="4752975" cy="33242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1170"/>
                                        </p:tgtEl>
                                        <p:attrNameLst>
                                          <p:attrName>style.visibility</p:attrName>
                                        </p:attrNameLst>
                                      </p:cBhvr>
                                      <p:to>
                                        <p:strVal val="visible"/>
                                      </p:to>
                                    </p:set>
                                    <p:animEffect transition="in" filter="circle(in)">
                                      <p:cBhvr>
                                        <p:cTn id="7" dur="2000"/>
                                        <p:tgtEl>
                                          <p:spTgt spid="10311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155</a:t>
            </a:fld>
            <a:endParaRPr lang="en-GB"/>
          </a:p>
        </p:txBody>
      </p:sp>
      <p:pic>
        <p:nvPicPr>
          <p:cNvPr id="1027074" name="Picture 2" descr="http://t1.gstatic.com/images?q=tbn:ANd9GcQmAVPpur_VpgspFFawVDVNHIYZ4e8kn3phx3EOiR2jE97dlys8"/>
          <p:cNvPicPr>
            <a:picLocks noChangeAspect="1" noChangeArrowheads="1"/>
          </p:cNvPicPr>
          <p:nvPr/>
        </p:nvPicPr>
        <p:blipFill>
          <a:blip r:embed="rId3" cstate="print"/>
          <a:srcRect/>
          <a:stretch>
            <a:fillRect/>
          </a:stretch>
        </p:blipFill>
        <p:spPr bwMode="auto">
          <a:xfrm>
            <a:off x="467544" y="1988840"/>
            <a:ext cx="3299276" cy="3024336"/>
          </a:xfrm>
          <a:prstGeom prst="rect">
            <a:avLst/>
          </a:prstGeom>
          <a:noFill/>
        </p:spPr>
      </p:pic>
      <p:sp>
        <p:nvSpPr>
          <p:cNvPr id="5" name="TextBox 4"/>
          <p:cNvSpPr txBox="1"/>
          <p:nvPr/>
        </p:nvSpPr>
        <p:spPr>
          <a:xfrm>
            <a:off x="4211960" y="1628800"/>
            <a:ext cx="475252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At the same time in England all the British Israel identity groups were being brought together under the banner of B.I.W.F.  </a:t>
            </a:r>
            <a:r>
              <a:rPr lang="en-GB" sz="2800" b="1" dirty="0" smtClean="0">
                <a:solidFill>
                  <a:srgbClr val="FFC000"/>
                </a:solidFill>
                <a:effectLst>
                  <a:outerShdw blurRad="38100" dist="38100" dir="2700000" algn="tl">
                    <a:srgbClr val="000000">
                      <a:alpha val="43137"/>
                    </a:srgbClr>
                  </a:outerShdw>
                </a:effectLst>
              </a:rPr>
              <a:t>As a consequence  the views of the Jewish Banker Edward Hine were promoted,</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namely that the Jews were Judah.</a:t>
            </a:r>
            <a:endParaRPr lang="en-GB" sz="28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7074"/>
                                        </p:tgtEl>
                                        <p:attrNameLst>
                                          <p:attrName>style.visibility</p:attrName>
                                        </p:attrNameLst>
                                      </p:cBhvr>
                                      <p:to>
                                        <p:strVal val="visible"/>
                                      </p:to>
                                    </p:set>
                                    <p:animEffect transition="in" filter="circle(in)">
                                      <p:cBhvr>
                                        <p:cTn id="7" dur="2000"/>
                                        <p:tgtEl>
                                          <p:spTgt spid="10270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pic>
        <p:nvPicPr>
          <p:cNvPr id="456706" name="Picture 2"/>
          <p:cNvPicPr>
            <a:picLocks noChangeAspect="1" noChangeArrowheads="1"/>
          </p:cNvPicPr>
          <p:nvPr/>
        </p:nvPicPr>
        <p:blipFill>
          <a:blip r:embed="rId3" cstate="print">
            <a:lum bright="-10000" contrast="20000"/>
          </a:blip>
          <a:srcRect l="41174" t="10998" r="3928" b="56696"/>
          <a:stretch>
            <a:fillRect/>
          </a:stretch>
        </p:blipFill>
        <p:spPr bwMode="auto">
          <a:xfrm rot="16200000">
            <a:off x="143508" y="1808820"/>
            <a:ext cx="4032448" cy="3384376"/>
          </a:xfrm>
          <a:prstGeom prst="rect">
            <a:avLst/>
          </a:prstGeom>
          <a:noFill/>
          <a:ln w="9525">
            <a:noFill/>
            <a:miter lim="800000"/>
            <a:headEnd/>
            <a:tailEnd/>
          </a:ln>
          <a:effectLst/>
        </p:spPr>
      </p:pic>
      <p:sp>
        <p:nvSpPr>
          <p:cNvPr id="4" name="TextBox 3"/>
          <p:cNvSpPr txBox="1"/>
          <p:nvPr/>
        </p:nvSpPr>
        <p:spPr>
          <a:xfrm>
            <a:off x="4283968" y="1628800"/>
            <a:ext cx="4608512"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By getting the adherents of this organisation, </a:t>
            </a:r>
            <a:r>
              <a:rPr lang="en-GB" sz="2800" b="1" dirty="0" smtClean="0">
                <a:solidFill>
                  <a:srgbClr val="FFC000"/>
                </a:solidFill>
                <a:effectLst>
                  <a:outerShdw blurRad="38100" dist="38100" dir="2700000" algn="tl">
                    <a:srgbClr val="000000">
                      <a:alpha val="43137"/>
                    </a:srgbClr>
                  </a:outerShdw>
                </a:effectLst>
              </a:rPr>
              <a:t>many of whom were in influential positions, </a:t>
            </a:r>
            <a:r>
              <a:rPr lang="en-GB" sz="2800" b="1" dirty="0" smtClean="0">
                <a:solidFill>
                  <a:srgbClr val="FF00FF"/>
                </a:solidFill>
                <a:effectLst>
                  <a:outerShdw blurRad="38100" dist="38100" dir="2700000" algn="tl">
                    <a:srgbClr val="000000">
                      <a:alpha val="43137"/>
                    </a:srgbClr>
                  </a:outerShdw>
                </a:effectLst>
              </a:rPr>
              <a:t>to believe a lie, that Judah was represented by the Jews, </a:t>
            </a:r>
            <a:r>
              <a:rPr lang="en-GB" sz="2800" b="1" dirty="0" smtClean="0">
                <a:solidFill>
                  <a:srgbClr val="00FF00"/>
                </a:solidFill>
                <a:effectLst>
                  <a:outerShdw blurRad="38100" dist="38100" dir="2700000" algn="tl">
                    <a:srgbClr val="000000">
                      <a:alpha val="43137"/>
                    </a:srgbClr>
                  </a:outerShdw>
                </a:effectLst>
              </a:rPr>
              <a:t>the scene would be set for claiming Palestine as a Jewish homeland.</a:t>
            </a:r>
            <a:endParaRPr lang="en-GB" sz="2800" b="1" dirty="0">
              <a:solidFill>
                <a:srgbClr val="00FF00"/>
              </a:solidFill>
              <a:effectLst>
                <a:outerShdw blurRad="38100" dist="38100" dir="2700000" algn="tl">
                  <a:srgbClr val="000000">
                    <a:alpha val="43137"/>
                  </a:srgbClr>
                </a:outerShdw>
              </a:effectLst>
            </a:endParaRPr>
          </a:p>
        </p:txBody>
      </p:sp>
      <p:sp>
        <p:nvSpPr>
          <p:cNvPr id="5" name="TextBox 4"/>
          <p:cNvSpPr txBox="1"/>
          <p:nvPr/>
        </p:nvSpPr>
        <p:spPr>
          <a:xfrm>
            <a:off x="467544" y="5517232"/>
            <a:ext cx="3528392"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B.I.W.F. Banner</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6706"/>
                                        </p:tgtEl>
                                        <p:attrNameLst>
                                          <p:attrName>style.visibility</p:attrName>
                                        </p:attrNameLst>
                                      </p:cBhvr>
                                      <p:to>
                                        <p:strVal val="visible"/>
                                      </p:to>
                                    </p:set>
                                    <p:animEffect transition="in" filter="circle(in)">
                                      <p:cBhvr>
                                        <p:cTn id="7" dur="2000"/>
                                        <p:tgtEl>
                                          <p:spTgt spid="45670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319464" y="1772816"/>
            <a:ext cx="482453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According to Dr. Wesley Swift,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during this critical period the B.I.W.F. was bank rolled by the Rockefellers as this organisation was essential for their plans, </a:t>
            </a:r>
            <a:r>
              <a:rPr lang="en-GB" sz="2800" b="1" dirty="0" smtClean="0">
                <a:solidFill>
                  <a:srgbClr val="00FF00"/>
                </a:solidFill>
                <a:effectLst>
                  <a:outerShdw blurRad="38100" dist="38100" dir="2700000" algn="tl">
                    <a:srgbClr val="000000">
                      <a:alpha val="43137"/>
                    </a:srgbClr>
                  </a:outerShdw>
                </a:effectLst>
              </a:rPr>
              <a:t>once achieved support was withdrawn and started to decline in membership in the 1960’s.</a:t>
            </a:r>
            <a:endParaRPr lang="en-GB" sz="2800" b="1" dirty="0">
              <a:solidFill>
                <a:srgbClr val="00FF00"/>
              </a:solidFill>
              <a:effectLst>
                <a:outerShdw blurRad="38100" dist="38100" dir="2700000" algn="tl">
                  <a:srgbClr val="000000">
                    <a:alpha val="43137"/>
                  </a:srgbClr>
                </a:outerShdw>
              </a:effectLst>
            </a:endParaRPr>
          </a:p>
        </p:txBody>
      </p:sp>
      <p:pic>
        <p:nvPicPr>
          <p:cNvPr id="459778" name="Picture 2" descr="http://www.bibliotecapleyades.net/sociopolitica/master_file/images/ROCKEFELLERS1.JPG"/>
          <p:cNvPicPr>
            <a:picLocks noChangeAspect="1" noChangeArrowheads="1"/>
          </p:cNvPicPr>
          <p:nvPr/>
        </p:nvPicPr>
        <p:blipFill>
          <a:blip r:embed="rId3" cstate="print"/>
          <a:srcRect/>
          <a:stretch>
            <a:fillRect/>
          </a:stretch>
        </p:blipFill>
        <p:spPr bwMode="auto">
          <a:xfrm>
            <a:off x="179512" y="2564904"/>
            <a:ext cx="4071620" cy="273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9778"/>
                                        </p:tgtEl>
                                        <p:attrNameLst>
                                          <p:attrName>style.visibility</p:attrName>
                                        </p:attrNameLst>
                                      </p:cBhvr>
                                      <p:to>
                                        <p:strVal val="visible"/>
                                      </p:to>
                                    </p:set>
                                    <p:animEffect transition="in" filter="circle(in)">
                                      <p:cBhvr>
                                        <p:cTn id="7" dur="2000"/>
                                        <p:tgtEl>
                                          <p:spTgt spid="4597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355976" y="1628800"/>
            <a:ext cx="460851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Hitler’s role in the grand plan was to stir up sympathy for the Jews by persecuting them and forcing them </a:t>
            </a:r>
            <a:r>
              <a:rPr lang="en-GB" sz="2800" b="1" dirty="0" smtClean="0">
                <a:solidFill>
                  <a:srgbClr val="FF00FF"/>
                </a:solidFill>
                <a:effectLst>
                  <a:outerShdw blurRad="38100" dist="38100" dir="2700000" algn="tl">
                    <a:srgbClr val="000000">
                      <a:alpha val="43137"/>
                    </a:srgbClr>
                  </a:outerShdw>
                </a:effectLst>
              </a:rPr>
              <a:t>(the lower class Jew) </a:t>
            </a:r>
            <a:r>
              <a:rPr lang="en-GB" sz="2800" b="1" dirty="0" smtClean="0">
                <a:solidFill>
                  <a:srgbClr val="FFC000"/>
                </a:solidFill>
                <a:effectLst>
                  <a:outerShdw blurRad="38100" dist="38100" dir="2700000" algn="tl">
                    <a:srgbClr val="000000">
                      <a:alpha val="43137"/>
                    </a:srgbClr>
                  </a:outerShdw>
                </a:effectLst>
              </a:rPr>
              <a:t>to leave Germany for their “homeland”. </a:t>
            </a:r>
            <a:r>
              <a:rPr lang="en-GB" sz="2800" b="1" dirty="0" smtClean="0">
                <a:solidFill>
                  <a:srgbClr val="00FF00"/>
                </a:solidFill>
                <a:effectLst>
                  <a:outerShdw blurRad="38100" dist="38100" dir="2700000" algn="tl">
                    <a:srgbClr val="000000">
                      <a:alpha val="43137"/>
                    </a:srgbClr>
                  </a:outerShdw>
                </a:effectLst>
              </a:rPr>
              <a:t>The media would ensure that their persecution appeared greater than it really was.</a:t>
            </a:r>
            <a:endParaRPr lang="en-GB" sz="2800" b="1" dirty="0">
              <a:solidFill>
                <a:srgbClr val="00FF00"/>
              </a:solidFill>
              <a:effectLst>
                <a:outerShdw blurRad="38100" dist="38100" dir="2700000" algn="tl">
                  <a:srgbClr val="000000">
                    <a:alpha val="43137"/>
                  </a:srgbClr>
                </a:outerShdw>
              </a:effectLst>
            </a:endParaRPr>
          </a:p>
        </p:txBody>
      </p:sp>
      <p:pic>
        <p:nvPicPr>
          <p:cNvPr id="461826" name="Picture 2" descr="http://www.holocaustresearchproject.org/essays&amp;editorials/images/NYTimes%20Kristallnacht.jpg"/>
          <p:cNvPicPr>
            <a:picLocks noChangeAspect="1" noChangeArrowheads="1"/>
          </p:cNvPicPr>
          <p:nvPr/>
        </p:nvPicPr>
        <p:blipFill>
          <a:blip r:embed="rId3" cstate="print"/>
          <a:srcRect/>
          <a:stretch>
            <a:fillRect/>
          </a:stretch>
        </p:blipFill>
        <p:spPr bwMode="auto">
          <a:xfrm>
            <a:off x="395536" y="2060848"/>
            <a:ext cx="3707904" cy="38768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1826"/>
                                        </p:tgtEl>
                                        <p:attrNameLst>
                                          <p:attrName>style.visibility</p:attrName>
                                        </p:attrNameLst>
                                      </p:cBhvr>
                                      <p:to>
                                        <p:strVal val="visible"/>
                                      </p:to>
                                    </p:set>
                                    <p:animEffect transition="in" filter="circle(in)">
                                      <p:cBhvr>
                                        <p:cTn id="7" dur="2000"/>
                                        <p:tgtEl>
                                          <p:spTgt spid="4618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103440" y="1412776"/>
            <a:ext cx="504056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It can be no coincidence that, </a:t>
            </a:r>
            <a:r>
              <a:rPr lang="en-GB" sz="2800" b="1" dirty="0" smtClean="0">
                <a:solidFill>
                  <a:srgbClr val="FFC000"/>
                </a:solidFill>
                <a:effectLst>
                  <a:outerShdw blurRad="38100" dist="38100" dir="2700000" algn="tl">
                    <a:srgbClr val="000000">
                      <a:alpha val="43137"/>
                    </a:srgbClr>
                  </a:outerShdw>
                </a:effectLst>
              </a:rPr>
              <a:t>as the UK and Commonwealth BI were being herded into one controllable group,</a:t>
            </a:r>
            <a:r>
              <a:rPr lang="en-GB" sz="2800" b="1" dirty="0" smtClean="0">
                <a:effectLst>
                  <a:outerShdw blurRad="38100" dist="38100" dir="2700000" algn="tl">
                    <a:srgbClr val="000000">
                      <a:alpha val="43137"/>
                    </a:srgbClr>
                  </a:outerShdw>
                </a:effectLst>
              </a:rPr>
              <a:t> </a:t>
            </a:r>
            <a:r>
              <a:rPr lang="en-GB" sz="2800" b="1" dirty="0" smtClean="0">
                <a:solidFill>
                  <a:srgbClr val="FF00FF"/>
                </a:solidFill>
                <a:effectLst>
                  <a:outerShdw blurRad="38100" dist="38100" dir="2700000" algn="tl">
                    <a:srgbClr val="000000">
                      <a:alpha val="43137"/>
                    </a:srgbClr>
                  </a:outerShdw>
                </a:effectLst>
              </a:rPr>
              <a:t>the leftwing Hitler was being substituted for one who with a more amenable message that would be acceptable to the German people.</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That date was 1919 which has 911 embedded in it!</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www.taxfreegold.co.uk/images/1919psovereign2rev400.jpg"/>
          <p:cNvPicPr>
            <a:picLocks noChangeAspect="1" noChangeArrowheads="1"/>
          </p:cNvPicPr>
          <p:nvPr/>
        </p:nvPicPr>
        <p:blipFill>
          <a:blip r:embed="rId3" cstate="print"/>
          <a:srcRect/>
          <a:stretch>
            <a:fillRect/>
          </a:stretch>
        </p:blipFill>
        <p:spPr bwMode="auto">
          <a:xfrm>
            <a:off x="251520" y="1988840"/>
            <a:ext cx="3810000"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a:t>
            </a:fld>
            <a:endParaRPr lang="en-GB"/>
          </a:p>
        </p:txBody>
      </p:sp>
      <p:sp>
        <p:nvSpPr>
          <p:cNvPr id="4" name="TextBox 3"/>
          <p:cNvSpPr txBox="1"/>
          <p:nvPr/>
        </p:nvSpPr>
        <p:spPr>
          <a:xfrm>
            <a:off x="3635896" y="1595021"/>
            <a:ext cx="550810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Tsar's (left) omission to give Jews the freedom of Moslems is a tribute to the intellect and influence of a race (</a:t>
            </a:r>
            <a:r>
              <a:rPr lang="en-GB" sz="2800" b="1" dirty="0" err="1" smtClean="0">
                <a:solidFill>
                  <a:srgbClr val="00FFFF"/>
                </a:solidFill>
                <a:effectLst>
                  <a:outerShdw blurRad="38100" dist="38100" dir="2700000" algn="tl">
                    <a:srgbClr val="000000">
                      <a:alpha val="43137"/>
                    </a:srgbClr>
                  </a:outerShdw>
                </a:effectLst>
              </a:rPr>
              <a:t>Edomites</a:t>
            </a:r>
            <a:r>
              <a:rPr lang="en-GB" sz="2800" b="1" dirty="0" smtClean="0">
                <a:solidFill>
                  <a:srgbClr val="00FFFF"/>
                </a:solidFill>
                <a:effectLst>
                  <a:outerShdw blurRad="38100" dist="38100" dir="2700000" algn="tl">
                    <a:srgbClr val="000000">
                      <a:alpha val="43137"/>
                    </a:srgbClr>
                  </a:outerShdw>
                </a:effectLst>
              </a:rPr>
              <a:t>) that has baffled the </a:t>
            </a:r>
            <a:r>
              <a:rPr lang="en-GB" sz="2800" b="1" dirty="0" err="1" smtClean="0">
                <a:solidFill>
                  <a:srgbClr val="00FFFF"/>
                </a:solidFill>
                <a:effectLst>
                  <a:outerShdw blurRad="38100" dist="38100" dir="2700000" algn="tl">
                    <a:srgbClr val="000000">
                      <a:alpha val="43137"/>
                    </a:srgbClr>
                  </a:outerShdw>
                </a:effectLst>
              </a:rPr>
              <a:t>Pharoahs</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foiled Nebuchadnezzar, thwarted Rome, defeated feudalism, captured the Press and finance of Europe, </a:t>
            </a:r>
            <a:r>
              <a:rPr lang="en-GB" sz="2800" b="1" dirty="0" smtClean="0">
                <a:solidFill>
                  <a:srgbClr val="00FF00"/>
                </a:solidFill>
                <a:effectLst>
                  <a:outerShdw blurRad="38100" dist="38100" dir="2700000" algn="tl">
                    <a:srgbClr val="000000">
                      <a:alpha val="43137"/>
                    </a:srgbClr>
                  </a:outerShdw>
                </a:effectLst>
              </a:rPr>
              <a:t>and who will live and thrive in Russia when the </a:t>
            </a:r>
            <a:r>
              <a:rPr lang="en-GB" sz="2800" b="1" dirty="0" err="1" smtClean="0">
                <a:solidFill>
                  <a:srgbClr val="00FF00"/>
                </a:solidFill>
                <a:effectLst>
                  <a:outerShdw blurRad="38100" dist="38100" dir="2700000" algn="tl">
                    <a:srgbClr val="000000">
                      <a:alpha val="43137"/>
                    </a:srgbClr>
                  </a:outerShdw>
                </a:effectLst>
              </a:rPr>
              <a:t>Romanoffs</a:t>
            </a:r>
            <a:r>
              <a:rPr lang="en-GB" sz="2800" b="1" dirty="0" smtClean="0">
                <a:solidFill>
                  <a:srgbClr val="00FF00"/>
                </a:solidFill>
                <a:effectLst>
                  <a:outerShdw blurRad="38100" dist="38100" dir="2700000" algn="tl">
                    <a:srgbClr val="000000">
                      <a:alpha val="43137"/>
                    </a:srgbClr>
                  </a:outerShdw>
                </a:effectLst>
              </a:rPr>
              <a:t> have left....</a:t>
            </a:r>
            <a:endParaRPr lang="en-GB" sz="2800" b="1" dirty="0">
              <a:solidFill>
                <a:srgbClr val="00FF00"/>
              </a:solidFill>
              <a:effectLst>
                <a:outerShdw blurRad="38100" dist="38100" dir="2700000" algn="tl">
                  <a:srgbClr val="000000">
                    <a:alpha val="43137"/>
                  </a:srgbClr>
                </a:outerShdw>
              </a:effectLst>
            </a:endParaRPr>
          </a:p>
        </p:txBody>
      </p:sp>
      <p:pic>
        <p:nvPicPr>
          <p:cNvPr id="732162" name="Picture 2" descr="http://www.shtetlinks.jewishgen.org/lyakhovichi/CzarNikolasII.jpg"/>
          <p:cNvPicPr>
            <a:picLocks noChangeAspect="1" noChangeArrowheads="1"/>
          </p:cNvPicPr>
          <p:nvPr/>
        </p:nvPicPr>
        <p:blipFill>
          <a:blip r:embed="rId3" cstate="print"/>
          <a:srcRect/>
          <a:stretch>
            <a:fillRect/>
          </a:stretch>
        </p:blipFill>
        <p:spPr bwMode="auto">
          <a:xfrm>
            <a:off x="395536" y="1916832"/>
            <a:ext cx="3056454" cy="4248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2162"/>
                                        </p:tgtEl>
                                        <p:attrNameLst>
                                          <p:attrName>style.visibility</p:attrName>
                                        </p:attrNameLst>
                                      </p:cBhvr>
                                      <p:to>
                                        <p:strVal val="visible"/>
                                      </p:to>
                                    </p:set>
                                    <p:animEffect transition="in" filter="circle(in)">
                                      <p:cBhvr>
                                        <p:cTn id="7" dur="2000"/>
                                        <p:tgtEl>
                                          <p:spTgt spid="7321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160</a:t>
            </a:fld>
            <a:endParaRPr lang="en-GB"/>
          </a:p>
        </p:txBody>
      </p:sp>
      <p:sp>
        <p:nvSpPr>
          <p:cNvPr id="4" name="TextBox 3"/>
          <p:cNvSpPr txBox="1"/>
          <p:nvPr/>
        </p:nvSpPr>
        <p:spPr>
          <a:xfrm>
            <a:off x="4283968" y="1595021"/>
            <a:ext cx="486003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Towards the end of World War (part) II, </a:t>
            </a:r>
            <a:r>
              <a:rPr lang="en-GB" sz="2800" b="1" dirty="0" smtClean="0">
                <a:solidFill>
                  <a:srgbClr val="FFC000"/>
                </a:solidFill>
                <a:effectLst>
                  <a:outerShdw blurRad="38100" dist="38100" dir="2700000" algn="tl">
                    <a:srgbClr val="000000">
                      <a:alpha val="43137"/>
                    </a:srgbClr>
                  </a:outerShdw>
                </a:effectLst>
              </a:rPr>
              <a:t>a British soldier interned in a German prisoner of war camp at </a:t>
            </a:r>
            <a:r>
              <a:rPr lang="en-GB" sz="2800" b="1" dirty="0" err="1" smtClean="0">
                <a:solidFill>
                  <a:srgbClr val="FFC000"/>
                </a:solidFill>
                <a:effectLst>
                  <a:outerShdw blurRad="38100" dist="38100" dir="2700000" algn="tl">
                    <a:srgbClr val="000000">
                      <a:alpha val="43137"/>
                    </a:srgbClr>
                  </a:outerShdw>
                </a:effectLst>
              </a:rPr>
              <a:t>Spital</a:t>
            </a:r>
            <a:r>
              <a:rPr lang="en-GB" sz="2800" b="1" dirty="0" smtClean="0">
                <a:solidFill>
                  <a:srgbClr val="FFC000"/>
                </a:solidFill>
                <a:effectLst>
                  <a:outerShdw blurRad="38100" dist="38100" dir="2700000" algn="tl">
                    <a:srgbClr val="000000">
                      <a:alpha val="43137"/>
                    </a:srgbClr>
                  </a:outerShdw>
                </a:effectLst>
              </a:rPr>
              <a:t> (left), in lower Austria,</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informed by local residents that a large house situated just outside the village of </a:t>
            </a:r>
            <a:r>
              <a:rPr lang="en-GB" sz="2800" b="1" dirty="0" err="1" smtClean="0">
                <a:solidFill>
                  <a:srgbClr val="00FF00"/>
                </a:solidFill>
                <a:effectLst>
                  <a:outerShdw blurRad="38100" dist="38100" dir="2700000" algn="tl">
                    <a:srgbClr val="000000">
                      <a:alpha val="43137"/>
                    </a:srgbClr>
                  </a:outerShdw>
                </a:effectLst>
              </a:rPr>
              <a:t>Spital</a:t>
            </a:r>
            <a:r>
              <a:rPr lang="en-GB" sz="2800" b="1" dirty="0" smtClean="0">
                <a:solidFill>
                  <a:srgbClr val="00FF00"/>
                </a:solidFill>
                <a:effectLst>
                  <a:outerShdw blurRad="38100" dist="38100" dir="2700000" algn="tl">
                    <a:srgbClr val="000000">
                      <a:alpha val="43137"/>
                    </a:srgbClr>
                  </a:outerShdw>
                </a:effectLst>
              </a:rPr>
              <a:t> had been used as a shooting lodge by "English kings"</a:t>
            </a:r>
            <a:endParaRPr lang="en-GB" sz="2800" b="1" dirty="0">
              <a:solidFill>
                <a:srgbClr val="00FF00"/>
              </a:solidFill>
              <a:effectLst>
                <a:outerShdw blurRad="38100" dist="38100" dir="2700000" algn="tl">
                  <a:srgbClr val="000000">
                    <a:alpha val="43137"/>
                  </a:srgbClr>
                </a:outerShdw>
              </a:effectLst>
            </a:endParaRPr>
          </a:p>
        </p:txBody>
      </p:sp>
      <p:sp>
        <p:nvSpPr>
          <p:cNvPr id="1029122" name="AutoShape 2" descr="data:image/jpg;base64,/9j/4AAQSkZJRgABAQAAAQABAAD/2wCEAAkGBhQSERUUExQVFRUVFxgaGBgYFx0aGBocFxUYHBscHBgYGyYeHRsjGRgYHy8gIygqLCwsGB4xNTAqNSYrLCkBCQoKDgwOGg8PGiwkHyQuKiwsKSksKSwpLCwsKSwsKSwsLCksLCkpLCwpLCwpKSwsLCwpLCwsKSwsKSwpLCwsLP/AABEIAMUBAAMBIgACEQEDEQH/xAAcAAABBQEBAQAAAAAAAAAAAAAFAQIDBAYABwj/xABDEAABAgQDBAgCBwcDBAMAAAABAhEAAxIhBDFBBSJRYQYTMnGBkaGxQsEjUnKC0eHwBxRDYpKy8SQzohVTg6MWwtL/xAAaAQADAQEBAQAAAAAAAAAAAAABAgMABAUG/8QAJxEAAgICAgIBBAIDAAAAAAAAAAECEQMhEjFBUSIEE6HBkeEyYYH/2gAMAwEAAhEDEQA/ANgEx1ES0xwTHonjkdMOoiSmFCIxhgTDgmH0w4CMEa0LTEgELTACNphWiRoVoBqGUwoTEjR1MAehlMOCYeEw5oASNoUpiSmOpjGI6Y6mJAmOKYFhIqY6lomCIQiNZiKmEaJTFGTMmHETUkoMtKJJSGNYUszgpzkQerDcG73DdDKNlkphCIeYQxrBRF+v14QJ6T7Q6nBz5molLCftLFCfVYgyRGM/aljAjAFJzmTEJH3XmE/8EjxgSeh4RuSPHZE55moAufC8R7OPWTUJPxKc88yfQNEWHTSmYr+VvFRi/wBEsNXPq+qPU/k8edN0mz1IxTZu8OhgIlKoUJhqo5EdIwqiGbPa2fEcucPmLsW0b3jPYvHuUi7KIYX+tZRPHlllnoVtk5Oj20JhaIlohSiPoT50haHBMSUwtEAKRBQancsEi1mJUpVzaoEUMGLGpVnESgRkuj21lfvc9BSSVziKTNQVpCStwHsoIqySqwFgqNnTCxlZSUKojCYc0PphwEEWhgEOaHBMKBAsNDQmH0woELTAsNCNChMOphaYFhoYBDqYc0LTAsNDKY5oeEwtMazURCEIiWmGqTADRjenPSCdhlyuqWwWlbihCyd5ISd8gC5YsdYysrpvPDrCl9YugLJRIpZHWFKUjRlTF3ZyFDlF/wDaVP8A9ZKTYjqaT/5Ji7+BpPhGXlSG0SDYFnOZu4FyXOl3YXaObK3fZ3Ykkugyvpxi1VHrFgW7MuQm1TWcEu3B7g98V/8A51iqf99QOR3ZDd/+0WzfXLOBk02LiWlV7jRmSztpl3k5RCsOT2UqN2dgarFsg1mDWzeJcn7KuK8IIK6b4n4Z80j7UtyG5Sb3Gd7HKAXSnbU2ckCZNXMpqKXLtUeFCWLAg24RZCS4VUXByHDQA9/PId0D9oJ3s35nz93jJNvsyr0Uf+mzjKSEIWsrNYKEKVZLg6XINOUG+hOFIVNqSQpxmCMnGt8wXgzhMWmQmRVZsMSAMypa0FvQ5w3o9NrmzjxFQD5Osn5xGbcostFUwspEUMXiwPHhmb3blzNotbTWUoccQOVy1+WrQDkSetUutVCEtWo5kOzBnYcEgHuJiKi2GU6LuBmVoJt93Kx55219BlAWfLZSOR9lxqUYNKEywgUpXKdtXJu9zeAWMRc8lH1Yw0YOyc3qz26mOKYlohCmPcs8SiOmEIDXYDU6N+EdicSiWHWpKe8geXGAG0dudY6JZATkS9z3XtkfOJZM0YI6cH008r0teyj0d2oVrmTVApT1xLdZUAJpnMaSgBk9Yq7ixLjhsgg+UYrCpCQQAkO1gA2TdxsfWCGB2gUqlIWpRloWkg5qAyZTB1IAsGuHIuOzz4/qFbTPQz/QNRTiacJjqYXDzkrSFIUFJORBcFs78QdNNYkaOuzyaogmzkoBWsslIdR5C59Ir7FxXWyJUx3KkhywG8AysrdoHlrAP9oW1+qkCUkgKm5jWlLF+F1MPuqgb0E2qJa+pKnQtmJsy9M/rdn+jhCtlVD42b0Jh1ENnTQhJUp6UhyQCbDkASYr7O2tKnkiWVEpAJdCkhi7doB8j5RrF4stgQtMLJmBSakkFJdiLixY+oI8IkCYBqI6YVokpjqYwaIwmOaJGhSiAEhaGqTE1MNUI1ho8X/aFNKtpLTw6lNs+wk+e9A8TASSSlJWK3pqYkXuXtUMrZiLPTYlW1J7aLbu6uUkH+2IZUtVCFJsQ1wHLKSAc+dJ8DHNk3Z341ojSoEFloAb6tnLA5gioZAaklw+SLqUXqRVbQ5MAGOZLuLvmc7NPPwqtSlw4yCd0JbNtBnzVpnDDLfNCdGUlTgPZ9DSOz3xzWUZVMsnUFrZZ9xGhyGb38AeIJUvvv538rwcxEopCyqWQQCzEsCEhs9Bk3EiB2xkJViEdYwQCoqfJkjI95YRbG6TYj9EprmKcubZDgnlokDXKDfRiRZauO6PNz8vKG7EnJeckXqenQM5z1ZhDOjh3mIcgGm5YPmwyctnyhZSiojqMrCu0kvLPgfKBOA/jj+Qn+lQMGcen6NXd8oD4BW/MZnMtbOARkDkXBHIiIRDMNzgaJJ5LA7gQR4Mc4zuNF1d4/tEHkzSqTKUSSa1gkly5vc9xEBtpIufD+4iHX+Qj3E9vphCmJAI5o9Q8g836V4IoxUw3IXStJdmq3SP60q847BbDmLQFicU1aObMSNBy9YMdNsIDMlEv2VC3AKScw5zVrxgn0Ww6ThUOAbzA55TFRyzklZ6ONvimZo9HJ5/jv3lf/4MJM6L4kJJrJZie0MyBmqWBrx0g0vAzU7SCkIUMPuuzBJVT2iHfxaD+1j/AKea1jQcu8cok5luT9mR6LYOanFIqUrJZIrJBFCgagLFlKRm9yODxujGe6LShVMJupKUgHVlkk2fN5SRw3ecO6b7W6jCryqmPLSCdCN4gaslx3qTHTjfxtnHlXKdGF23tQYnFrmOKEFIRwKUrDHm4qV96FlzhQAVEkLmkErrz6ineAYDdXbRoq4TC0pGbkPMIDkJJDnkcxbR4uzUtlkFKKgCwKUqBSOfLkDAeTwdEcdG1PSFEzAzFzFpSoIUhTsHWUFgBqVHIAaGAWDnTSlSkpASsACogOAoqCiCk2zbzL5RQweNSmZmFImhlJJsavrB8uL/ACg4qcxYgjUWIt46hwCO7iIVzGhiSYvRwLkTUhQaUSXFTlKiKawBo1i72c5xuQIxFQ5NqDlzzs0H+jW2BOQUkpqQSAHuqWkgJWRo+X9JtUIaEm+xM+Pygy0K0KBCgRQ5BjR1MPaOIgWEY0MIiVoa1x3j3Eawo8BxkzrdoT1G4M2cf/YQPC4PhFufJCkzEW1Ad895Pz9+EDNlEGYtasjn95bn2MWJs4ziAX6sdojNYculPLUnmI5Jv5HdFaK+zcCgKF1KVcJKTTcUm71WYjIaHKCK8IpyoKU6SL9Y1ybWABvUtRce912lg0oApZk0GwYXlpJAqJtc3PewyiulwLEWI3UqlgZZCg23XI4nXSJTd7HitUVdoTVJQXZiAHBfUnU2dnNgfCI+i+zEzFLUsOlCQWyBJc3a7bptCbZxaigJJN7s4IFgAGAsEgtFvY01MrCTFEiuZUEjWyaBbg9V4bqGvIK+RU2fNpUSpg4c8Lh/mLRJsLFA4lISHBUoE+C8vSK0/DgzSV1pRmKg5andfJ3AYH3aL+z5QlTkBRIVVLb6rLSCoHX4mHGNJqmFJ2aOfLdJHKAOyU/6iWD8SafNBEaCYLeB9oA4e2JlkaLH95ESgwzCGDb927piVf1Jb3TA7aaN/j+Sk/jF4zRJlzUrcKJSAkXWKJi3UpL7qWIYqZ9HiGal1ArISKgzG5unU6uAWAfvhupE1uJ7S0cUwDwHSYADrmpLATkOUG2a0hzLvmXKb5iD0tYUHSQQRYggg9xFmj0ozUlo8+eKUHsyXTKUeslFz2VtYZgoc5Pdxr8PfF/ogP8ATD7cwf8AsU36MUP2hKKRJILH6XR/+1k5t3sYDbExZJw0sorTNK6lXcNMX927DOOecbbOrG6ij0Dqzm2UVdrkiRMt8HB81DTxaMYrCIAC6nXuVTSqlXWhJszghllSAklmcZCDH/WVmXMkqlgdXhULquHJKAUkB0pYvYKLRGUKWiidstdF+1NyZpdtc5ruHyjFdPtpGfiyhPZkCm13VVvasN633I0OH21+7SMTMepSRJaogCpRmBg12ABV9098YbA4MGWZh7RvzDkD294rGaUEL9u5tl3CbNdIK1qBIdquVneFThJIepWSiBvDK3Ac4ll4NJCmQSRJSoASxMU/WSwSEKso0k56OdIszFFM4dQEgFUgqH0SGSZQK+32RVU4Tq8CNtXZRtRdUDl4dFW6Q2b3JGdsuLecaHZ03rJbKLFDvYuk51tq4seLF2FxRwpQRLBY0kvvXAdnHhyieZOTKmBaFFaFBlsnR7ZgpLW8hxhJTv4lVGtov1neSqykuFDzHkWiXo1jTLUpegQl9d0zZYUw4sbc4q7TwKgy5RAUE2AIIUkAmnMvSxo1I3dEu/YywBMchI6tNzYD6eTmdBzhoz1YJK9M9HQQQCLg3B5cYc0BOjmODdSogKT2Li4Lkgcab+DcDB1o6LOCUeLoRoRoe0c0axaGERGtNuFomaGqEANHzvtnY37til4YTK+rXLSVU01AhD2csxUQbwY2jJoQmlgCiY1sghYFuVmyYUkuSTFHE40TcdiJxO6VzVOcmMxk/wDH2iDbe291FLUsti2dcxR4HRSfIxCUeUqO6C+NstzsWL1fWKS2QCUlL8dBCzMYCwJLlkkOkXucn5XDXtA3YrzQpS89PEKJPeVB4r7S2kETCULIBdxv3cXsd1izF/V4Rwt8UZTS2J0gXvJGgBPPeJJHgCkQTwOzUCRLLfSKmISXOW+FWGjoa/OM3NmmaoPmRfgHz8Bl4CNBiNoqVMKpIVS6GURapKFSxnu5EWcndygzi0lEEWm2yzt0p61QUQBMly7nRpl1c2SD6xROPVMmbqXUoSnADn6O5u26CwJdsmh06UlMxJnL6wkErCS5BawqcHwFPdES9o0kmWBKFLMANNbjMtnnCJD+TWTlMCWJbQM/qQIAqlAEKUaCcgDvOS9iLv8AZD840K/l7xTl4JKSSkXOZcknxN4hdDtWD0YVSkkBPVpObh1HuAsDzJJglKw6aklrhg+umsPph8ntJ7x7iCuwVQS2ZgsVKWShAADlSJnZLAOaRfhdOQ5PBnoLjwl5LsiY8ySGLJ/7st8nSRUANCo8YL7NxI/eAxTdK9QXIZ/EMX1gHtfY5lY1CELMpE9fWS1AA0LQCVgg3pJZThh2gbKMXjkaaZFxTTiyX9oBYyP/AC938LnC9E8Ag4dPb7S7BRTlMV9Vi/jpC/tCLdRl/F0v/Cy4RL0WLYdPArWcv5j84pkltkoL4otq2FJUoTCk123qlFVrdpSicrWL5w3bU/qsIsAkAIYXUQlyALg1XNnzvF5KtOVvPv4x5p+0fHTjNoUCJISKCkulSlAl1ZFKqS2rUqZ3MRi3J1ZTrYHx+LVi5oFxLB82zPnbvtpe5Ok0ikFRYVF1EgAcsnJgfgpsxAJTLGgcuwbS3M+sFUbIxqqh1VNZu4YnJmqUG5QXd/6Q6arfY7DYdCgy0BRYG7lwRY3Ph4R2HkJqpISaHAt2r3fQkZQmF2XiliWpDMwKCOrdlAAOAauFiIYdnTE2XOSgIMsA75vOQVpaiUo3SHJLRqe9h5L0WGFTgMAsIsM/rHzt4QRO0FrSUTLkZvqOIJ46wMnbGCAXnFQQpaVBKVOlSELUwC6Qp6FBwQOcQy8ElSFKCl2SpTKSkWS9rTVF2BOUFwTWzKYXwW1zLBlqAWA1J4bwL/ZFzmCCHHI1sfZ4SqaCy0dSope5tMlFNTDNwC45EMbDGLwxBNLWJGV9fwg3srHrlMlQWlLuQQTZJILHtAAizVBwbG0aVJWjbei5KkCikEgOaS5JBQSHBJN3F2OZMb3YWISuSlitVLpJWXXUk3cuXvfM2IjGT1pmJCpaxrcB9HNmLHdLgvmcyIu7NmTMMtC1r3FlKVAAMaiQlRYZhQKPvozEPDIvIuWNo20c0OEcoRc5KK+LUyFEEJIBYkFQFsykEEjkCI6dMCQVHJIJPckOfaM10s6XJkCdJpWJhljq1BmKl2GRcEPVlkg6kCJdv7dQvZU/ESzZchbcQViik8wpTeECxlF9niez8EqahQBFlJJJfgTbuudb+cWsJsqgms16B9GUDqczFnYUppZOqlKbwSAPnFvGTUyya3v2UpDqUSXZhezD+oXEcmTJK3FHaockiKVKCOQqHgyfxJjM7XQEz3Uk0Vc7g5t3cOQg4Jq1lYSyKVMSRUq6U5OwAvzuc447FHbVvEh3Upz5Rsc+D2SnFPozmylPNSAivPcays2BAF9D4QSxW1Zk1k/CnJKAyQ35PqYnQtMnEy1myQSSw4Wy8YHbPwipiylOZy51KQkeqnizak7NHSGoW76NyvCIS6jyJ/XLOGyi9XcT/bEspJrPM/J/lBYtm3w6nQg8UpP/ABEOMVtkq+gl/YHoG+UWlRwnWiMiFl9od494RRjkG47x7xl2BkeEmqM5KgohZUGXmQSoMXN7PHqe2pZSuTMDNKVMK+NJlKsLXFVJIdjSNQI8gRPZSSNFJbh2k5xu+lO2gtCCUTAysYygtgkyRNQHZJJeksAzcbX68yeqOOG2Z7bfSlONmGj/AG5fZdJQrfAdwTe6Hy+JrtB3ovjQJSEEXUZpHcFMbZlrWbWPOOj6rTPu+yo0mzMZKlzJU0glcsLG6ioioKpZRmJZgo6XL8401to0Xa0aDGbdmJx6cO6RLV1arpFQcCz+d+Z4RZ6XYJC8LOUuWhSpcpTFSQVJI4KIcbx0gaOk2H6wrMpRU4IVRLfdAABLk8fADgIg250rlzMPOQlEx1SlgE02JAzFR4e2cQ9aK0DsVgAZC1otSoun4Q1BcE+xiTZ3SWQmcPpKQZ5Ki4CaVUkEEJIAcXBbW+sA5+IXNQqUCA5qNzvZWb7rwLVg1IY0gptcBiPFs+52tGhGrUmXklJJo0+A6YyZctICFFaZZSCADUAt0/FZgA9izjiYHbU6TBZmFCXC+qIrAcGVLpySKdT4QHOHWomnssnM8E5EnNnF7ceURSsOolmFg/r+hzvF1wTsjV6DGI28V1lrTV1lswSmakgHW0xWfLjEmG22oIp+EpWKbhwtCxfuKn8ID9QoWLkmw59/c8XEYUjM8+MFyQFHQZw07rCvib+NJ+Zj1Do5KRPw6gtIWhSypiHBrShZzz3lKuNX1EeUbO3VDmBbv/KPXOh+M6zDAHNBKX8AoeQUB4RGb8I0urBuL6OS1suWpcqYqtISN8K6sqDGu/w2ctdoklYKcqSqTOCXCVl0Akp3t0DNKlE1LAsQUIzzgtOlhOIkpFgeuV4mk56dpR8IvpRvE8afnE4oVydFXYE9SpCau0kBKuDgA25MRz43eLG0MT1cpa2ehClM4D0pJZzYZZmMvsTETsJhwVBMyUyVMhkqT1qgaRUWN1i6il3NzA/9pvSoJlnCoO+sAzeKU2ISeau/IHjHZCVom4/Iwu2Okk3ET+umBLilktugJuEnUhzckveIBtCYJczDhZTImlNSVFviSoElSCUkAJdQBcB2MD0YhLqC1MCkhwHOYORI4QyZjKlkgkh7ZX0DhzoBrGdl1VV4NV0s6IzsAEKkFRw6ikFSgkzELWWIUUpZi4CVDUtazw4fZQSo6qJpKnclV2dRBsS5yJ1Z2g/sPpmpeAXJmyVTaAJVbg2mOEFTuHTzNwAbl4oS1tScgFYU8g+Gvnpuxz5VtUGN1TBsoKTLnKAcpUqxdjSlVyxBIAQGDtdyDD8OtpM1NShnZIG8Uqkdss7AKtD8XtSShM9KVIYiYHdxUpJTmO/PlA/CbRl0zBXvKqpFwS4w5y4bivLmIEYtroEtA/ErCcRhyWau75dtHGKuzZgRPmlThgtmIBdK0qDPYk0EMePKH7asqUeBVlyYxVm702ZMSN1SlEX4k5sOcWitf8/YkXory07ygMrjwIt7CHy+2/Fj5gxKcGoKJIY2sA7brjxpDxJM2c+8VOkAOtOQJSSE2AL2bvUIdySNxZpNiq+gl/eHD41N6RcMUdhoKZKQbXJD5souPx8YszpzWjil2dK6HKMdJuod494rKxPLzLQuBn1LAcG4yvqICFbKcpBWtCQS6lywG5zEgZwbx2Hl/uHXLCOtfFUJUEqNKpiwz2fq1TSoFKRdrWBgDgcYJc2XMUHEuYhZAzIQtJYO17R23cZXhJD2NGIVSAyXUtKSA5JP+3UeazllHfON0cUJJWD9iTwErcgB05luMSYzbiUpITdRys6eZe1h6vAGQvP0i7szAGdNY1FCUkrKdN00uWLOpvB8jk7xpu2KptKhgxc479UxgbqD0g8C26O6H/v6pgIWolhYaZcAwjd43a8s7Nw+EQlRXLmORQCmkFZewzNaQ7Pn44/pFgBLWlSU0VoJUhmCVFa7AcGTlyyGUJzXPi0Cy3IelSkllIpaz5uDr+rwQnzk01Briw1vofGKM/AJLhNVWblVsuBHOGbNwktVKVFKSa2cFZIls/8AGRe5LJSQwzEc8oKS5HXHJxdF7BYlMlYcoUBfMM+oLacDBOVtDDrnJXUkUoNgCrersKW5v4ZRn1mVukUlBMwKV1IcdUHUwE1VXmItpwcsrpRd5MyalYkooaWmYWJvc9WfMRKeBS3sos1aE2ljpClqIUAX3SAzNkW4kuT5RGcWFBNlH6zA+QPAkCLuHKlBqZyiJHWgoQgJN+wGlE1eJ7ojmYpSCAQsFSUqKZnaS5UGLJT9UHLWHjjaSVfkWWVeX+P7IzjN6qlRYCx3Se6xje9CdoTgmYZcqtLgEGY1w10tK1Ctc6TGFOJKiH0Legj0H9luPrlzk0tStJd3d0kN/wAX8YzTo0pKrL0zbRVjJYWhaFy3FIpWDUk5KChdiM0wewOMTMmraoMlDhQKSC6tFDhSfGPPOku0iMXNUCQUKcHh1berpdo1czHqM3DqdiZ82WprAgVhII1tQe8QkbBKOkEJaEywJiyEy5aczkAEMSeABAjA9LekH7zOlp6qlMslSVEhVaVEJ0sGWhdvsnW23xmKSrBTUvvKlzWz16xrj7J8o8323iLSabklVn0rJy7wL93hRSp8V5Aoa5P2dtUKEolD1WakX/XfE+zCeqTU9Tb1Tu7/AIvDcdilS0LUkAqTkC/1m0vrDdmY4zZQWpgS4IGVi2t41aHvYN2piVIlhKUE/SrUFgElJMtICWyamXU54aNGZx2PmKLUFYpcu4BCcwws+YZs7XaD21NsGVWgoSsKmFVyQxSlaQBnffJfiGYvHTZo115jVy2dr3hnLh4DzbjSAS5E1dRJAqCctHCiRY/zZnuHCOwOxiicFWYEsL8OJP6YQUE4B3ytw4d8PmzwlmCiS7BrluAED7snojNN9gzpBM7A4VeqD+EEMZMCZ0wigGWvrGUbrCurITSM2ufGBW1ptRT9ov4yyPd4kmbS6xR3SyqCwuSUSqHcjJ7+MU46Q0NWWRMKUy+rUCSoLZKLoXdIHDIZfooCmq3WKlJMszQbGokguNLlrc+RiNWMmKK1hKmK61WJSFJVUC2hGXdnEYmzEJJ6slKiFKKkqKVbzh9Gc6ZwKGbD2xgaVE1BJIKApVRpIb5G3+YZtj4c7k+ymfjeIuj9YStKwpIFJSCCLGp2fwPjFnaqXSDwUPcD5xBr5DN6ASSRK6wlxVSwZOj8DBnZEukyjffpNy7XbgIESz/p5qeCkn/kBBbZS3ThjzKfFM0H2VFWiCewMuZu/rjEm01q/d5VTNRNpZ3p61TlXep7DQCBsyaW17mzjp89awlKjZIISEjIFSlG/eox1nKmUEzReC+w9oLliYEB+sCATkwRXxF3r0+rA9OAGsOGEAupRUlIO6z2Nix0uc4Z1Q0IuUqRcrUpSUqdaUmoy9SEMVAqq1CmdtRnFzbC+tAUVMUSkpZlEkplmokkJuVVNYsGeBOy5u6tIBLFXM3SACNBkYtzkITLUxKpr5BihKShe8FZkuUimzMs3cAJJK7Y/BpaDIxQqP2D6J/KBqNrqlkhJIYruH+IX8YlGJBlLKSHDC4OtejXsM9LeAmfNSQynqfw11J7oSG0M18uy3N25MXTcpKAoA1GrfDFlOCPOz2iSZ0jmlCUqmEgJKTvKu9RvvF+03HK/AOAh7q/DW3PM5w4JCiEg2z8nMU4oHphZHSKaEM4DJpZgbA3G9ZxyveGydrFRDgMwAa1gVaDO6jz4xVTgbC5sbDhmfx8zFjB4Ji40ibnEdwvQVQSzkNvfLmI2fQlcyTg8dOSQN6XTkTu3VyulVvGMVNmMkZZ/KNf0VWo4DHoYuZaSkGz2XcPo6RfKOdttOh2lGkCto4mubMV9ZU3yXMUX8oLbM2qpS8JUoFX7yqoAMM8IAbk5gqPeTGamLRZ50gP/OVkfdlJUf8AIix0fxKFYzD0rq+lRehSQfpEZVgHhmNYaONozmn0eoYTZapmHCqv4ZSzagzeeoXHmG3FqCMKWUkTRNUHpBPVr0ZRYfSG1ntwj0rYvSEKwExSQ6pTpUDqSQxGrFKh4xi1YQz8Fhc3ljFIAse0UEG+oBdvPQxGXHFUmHk3For7Qx5UlSlmsAHNi4cZv84h2djUrQ6U0gKUGYC4N+zbOKuNQEppUVbyeQIFwXfJuOWfCI8EUpSQgk3cl6rlvLKKRcZRtATsqbeWyyUm4W+WpHMZw+XIKkpJWbgHJOof6sVdqzAokWN3cXypd21z8oXE7SmCSFJSmgBKUNmVJCRMJGbEBPLhmYMk3SRnrYY2DsMTZ4lupRIUQKkoDpS/a6snLheLuL6JqSQ6VFT0rbEKGY3R/tBg/DOKeyNpiTPRNZRYEsMxVLLZtkSIvr6ToUsLV1hNns5Lf+Qj/MRfJvs0XHyA+kexJKUSZyDMSmZMQHUesNKpYUndcfFYl4YuaosoGfuOgLoAPNIpXyHpBfpIhJ2PKUM5apWeYCVFIfkxEUtsrKARcssLIci6lLBDpYsyA/eYOOcnFXvvsVdgtRO8CqdvEkhlXJzffu8QLZqSuY2TETGtozxoiJcxKlS0pTSzgqUVkOLgFRccSRGYVtVSFLCqlMphvM1zbI2tFsc/udI04uPbL+w8STNUneIozUVaFOQUbZmCW0VfRnk3p/iBexMcFzSKSHS91PccLcB6CCuPlvLUOXy/OEyKpFIO4gnBzCgTyliQAbpChar4VAg+IgjsjHKmJRVRaekbqEpzAPwgajx1gdgbzFp+sg+oH4xLsBe6BwnyFeaqYpWiLYDIMc0WJabA8vl+MdTHUcpWhuJUEoWCWKkhn5kG3gB5xflYcE3ISBmczyYan/MBtpKRUWUp+DAjRt6q/HshsoPeh4p9lJTJvUksR65ZjlFhN7JqOufHU+MPkYIhKS6QXfNLsQG55vY/OLC1MCwN7kgDibM3LOC2jbG1qppFyWqJU+Tn2MQ4qWAAd5/idmd7M3LXjEhltcq0vbXTSIJkwrPLwB/XKDEBGkOctIVCmLgsQ+VvaOVKID6cIRCX1h9GJ5mJWr4ieQdvGFkTVAulw/1be0RIkHUMIuyU0g+PvAddGsmk4ydXZakkWcEvcMfnlB/aE8JlJlJWqZ1kqUucpbFRUtCV9UFG4lpBQSnVT5ZRn5CrqPFRiymZHLkTuvBeDRLLQAcr90ENjYijEyFaCYg+U1BgKmYet8PDSLkqdTMQr6rn+kpPygJbQW9Gv2RtLqkbQSTYhBI13J1JYalle0Aeku2SEyVy/owrrFbtgxCJZpCQkAEylFmdzneJMBL62biSo0oEszCONc5KGfT/AHHflzjObQxijKSkhgmpKLMW65SyX13lzB3EcIKxqT2gSlosbOnqm9cVEqUq5UokqJbVRz8eEWdhJ6qyiL6g+WkBsJjOrQwFSicrjzOsXJWKUAStIDUsbg77swPaelRcWZJL2gyh2vAsXRfwaAZsypqU12JuSTYtwBt96Lc7qyjq7hJKmUezUoC1Qu4UBnowezQO2ZKrnXuhw4drFT5hiw73g/i0IkpsKUk2BuPhTZ8wbXPEvHLl09Hb9PFT0welRtc5AWPzgENrzKi5di13Ov8AMSINKU3gSPImM5PDTVhviPEa29S/hFsSTuzjlp0bTa+3Ou2UwUpNSalpsEOF2SEpAASCHAazJ4RX6QTKgog5hJ9H91wIt+7KSkuGUP8AkT84tYqY6En60tJ9JX4GEUFH+X+gXsXC9pJN96xBHatnbgYo4pDTJw4gnyU8SbMSpkl0kOLPeyrHW4byMSbQAE88CD6ogqPF0ijlaH7LlpSqWtNW+WvYfVLaneLPlByYXSYzWBnEzEJyCAAA/wBUpJPiQT4xpJtn4XhMid7Hg9MAyJwTOBJs3/1ifo4v6QpOtB/ompMDpimJ7+HM+ULstf00vmuX/eIsonO3sry8YcshaJ0zjFeVIaLMqW0dWiBXx6HDkae5byhyMEkywCBcB7B+OcSY9VKQzF83/JopYbaMxUxCd2mpIamzOB5NE47RVotTUMHenS/aIbNv8QsplKNIUbDPvVCYt1K3wQczcH2PpDMLjUoKnIGTP3ngI0NmkMx+GBIcXJ+XDjfn4RWlyAFCpLhw/d3d0WZ+0AsgJNrv4tyhEIGZ0P61htow4YdL2AuSRll3gRGqSB+vL5RMVfEN3P8AHSGYhVgNfMX/AMGBHsz6GrP68Ygnra3P2hZy2/XOKpU5c+UVSEJZSsw5/G0WcPiCCoFsnTdiTe0UpJz7j7Q2dm/EP7iM4p6CnTDSXYOGLZd8OWr+1fsIoyMY5pJewZuSQ/tE651uNlf2mIcaZS7iWsWo0rYs6QDz3mY+LHvAitPmoqBW5S6smd2tno8Pkzwc+A/vEVcXLKzui1/eHSFbK65gM2oBr2HC0FMfj5uJCEhIPVpQkBCLtKlUJJIc5PqzvYQMRhD/AIidKCi5BbW4dtfSDSNZPs+epCk/zEJb7Tj0MEl48UlKwVJRYp1FuD8W8oqJCkoRQhYKjMBIAcgFNN2uN4i5bd0hcTg59O8FhI0VMD8CyKvYQjxcthWVwdF1S3JPEk+ZeA2KH+oXl2h8oJYBZUnezdjl4ZRR2ogpnFwxZJ9AfnEsepNBu3ZdwaPoSPt+qBFnBb2GB4S/7VKHsIr4FVqWDhVuYIIFtXbxixstJ6gB3ssMOJUTZ+9oWX7DxoG7LUkLUFLCEs5NtDzB0J5xc2rMaaFDgD32P4RSGCNRCtwXuQ+lm18s8jF/azAIIYikByLsEsks2r+OtoaTXKx1EhwuBUnq5xUkiZoHqBUgsOHDXWNDipdQPp6XijPSOrQkU1JmJU1kkCrOl8mPPgIvgxDJK6Y0FVoCTsG+bvzHPiLQmzcAOtlm9loyL/GIMqEdhpI6xBb40/3CNHI0Z40Zw8n9P08PJ78rC/rDUC4Hzh9Jb8iY7GcqKOJLpL2b8NDFCXLZSX5Hw/QI8ILTw6DnYnPhFKXKCglOoUR3hV/Qv5wIaHkW1FKjm5OrgflpFfFYFJApIdxrZu6O/wCnpzCW8x7w8SKSClMt9HUr8YdUhSriNlKlhyQ3jbhCSF8c/KLczGzXpUkU67ufnDp4QpiFJCwcjd+RAz/XGG7AJKWwyzz8WeIcXP8AUBvM/jHTwQbsHA7KWT5BohVS9wo2tyhUthZCScz3QwoiRSDw0J94kptzJI9TFLFGyBYsLmLuFwSSRUHu2Z79DFWVLPjFmVOII3Sbg25eOsBgIJUqlSg2fhko2z0cRN1ajyz9Q2kLLlKJBZmex5t84sibT/jXlCv2NYsrChIdRHt84VO9kGHeb+uUKlBUQVafCDkfxi0iX+v8/q8K2EhCANIRa4lKfGI1CAGwOZhctkfhL5vm36ziKUhKiBeo2+EByed4LrwqSbh/CJEGkMA2dwPf8YfmYl2MRKYzA71OAc7uPI384nxUuTNQVEqE/rOG4UU+9XMWiunXtK8X8v1pD8NiEpWlVBLG6XDHj6RzyjvkhkyLD4eiqwYkZX4+Ov5xPsRW4ocFq9QIdiptcxakooBLhPAZAeUR7LQUmY+qgRCvrYPIRIcXY98QYrBJWAC4YMGy8jFhAflEolDj7fhE9rodJgkYFaeypw4JGTse/wCcGUm0QKlEZXiNRYFrEO7coV3LsaDotKVD8MrfR9pP9wijLxBcvduFj+flFnAzwVoLtvozt8QgcWivJNGaRi7jd148o5GOubG3Pn3QsdHczgTIMXjgH3dL34eEVDj6WKQzpDseFuHKFjo0RvBF/wBTPA+f5RGvHElrsefHwhY6K0CwijHbzU+v5Qk2eD8PPP8AKFjoQUZM2kbWDWP6LRBjJ4DKCe09n4eHOFjoyCmQqxoHw+vdyhRih9X14+EJHQxiZOMA+H1/KJk44fV9fyjo6CARW1LE06tn82hE4zUhy3FtNLWjo6FMXZW0A3ZPn+USnaP8vr+UdHQApjV7SGVPr+XKEVjbdn1/KOjozMQnaX8vr+UPGOD9n1/KOjoALEVtDkdPi590LLx4U7pO7/NnccucLHQg1s44wD4eef5QiMeNEn+rl3R0dGNY8bQIuAc2z/KHo24scfEv8o6OgUg2x524rMpB8vwiaTjahlmeOvHKOjoSSQ8G2RI2hmSnJ9e/lEmzNovOlhvjl6/zDlCx0KGz/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9124" name="Picture 4" descr="http://t0.gstatic.com/images?q=tbn:ANd9GcS_VbQQmt3Myb9HcZmrbp5oVZSYlFyUJQDRSz0IcPbiXEcgEJlDtA&amp;t=1"/>
          <p:cNvPicPr>
            <a:picLocks noChangeAspect="1" noChangeArrowheads="1"/>
          </p:cNvPicPr>
          <p:nvPr/>
        </p:nvPicPr>
        <p:blipFill>
          <a:blip r:embed="rId3" cstate="print"/>
          <a:srcRect/>
          <a:stretch>
            <a:fillRect/>
          </a:stretch>
        </p:blipFill>
        <p:spPr bwMode="auto">
          <a:xfrm>
            <a:off x="251520" y="2564904"/>
            <a:ext cx="3836528"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9124"/>
                                        </p:tgtEl>
                                        <p:attrNameLst>
                                          <p:attrName>style.visibility</p:attrName>
                                        </p:attrNameLst>
                                      </p:cBhvr>
                                      <p:to>
                                        <p:strVal val="visible"/>
                                      </p:to>
                                    </p:set>
                                    <p:animEffect transition="in" filter="circle(in)">
                                      <p:cBhvr>
                                        <p:cTn id="7" dur="2000"/>
                                        <p:tgtEl>
                                          <p:spTgt spid="102912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161</a:t>
            </a:fld>
            <a:endParaRPr lang="en-GB"/>
          </a:p>
        </p:txBody>
      </p:sp>
      <p:sp>
        <p:nvSpPr>
          <p:cNvPr id="4" name="TextBox 3"/>
          <p:cNvSpPr txBox="1"/>
          <p:nvPr/>
        </p:nvSpPr>
        <p:spPr>
          <a:xfrm>
            <a:off x="4788024" y="1916832"/>
            <a:ext cx="4104456" cy="4401205"/>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Throughout the war this house was placed under special German military protection as was the Paris home of the Duke and Duchess of Windsor. </a:t>
            </a:r>
            <a:r>
              <a:rPr lang="en-GB" sz="2800" b="1" dirty="0" smtClean="0">
                <a:solidFill>
                  <a:srgbClr val="00FF00"/>
                </a:solidFill>
                <a:effectLst>
                  <a:outerShdw blurRad="38100" dist="38100" dir="2700000" algn="tl">
                    <a:srgbClr val="000000">
                      <a:alpha val="43137"/>
                    </a:srgbClr>
                  </a:outerShdw>
                </a:effectLst>
              </a:rPr>
              <a:t>Why, when so many homes of the well-to-do were pillaged by the Nazis?</a:t>
            </a:r>
            <a:endParaRPr lang="en-GB" sz="2800" b="1" dirty="0">
              <a:solidFill>
                <a:srgbClr val="00FF00"/>
              </a:solidFill>
              <a:effectLst>
                <a:outerShdw blurRad="38100" dist="38100" dir="2700000" algn="tl">
                  <a:srgbClr val="000000">
                    <a:alpha val="43137"/>
                  </a:srgbClr>
                </a:outerShdw>
              </a:effectLst>
            </a:endParaRPr>
          </a:p>
        </p:txBody>
      </p:sp>
      <p:pic>
        <p:nvPicPr>
          <p:cNvPr id="1025026" name="Picture 2" descr="http://lisawallerrogers.files.wordpress.com/2009/10/d-and-d-pugs.png?w=450&amp;h=404"/>
          <p:cNvPicPr>
            <a:picLocks noChangeAspect="1" noChangeArrowheads="1"/>
          </p:cNvPicPr>
          <p:nvPr/>
        </p:nvPicPr>
        <p:blipFill>
          <a:blip r:embed="rId3" cstate="print"/>
          <a:srcRect/>
          <a:stretch>
            <a:fillRect/>
          </a:stretch>
        </p:blipFill>
        <p:spPr bwMode="auto">
          <a:xfrm>
            <a:off x="323528" y="2276872"/>
            <a:ext cx="4286250" cy="38481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5026"/>
                                        </p:tgtEl>
                                        <p:attrNameLst>
                                          <p:attrName>style.visibility</p:attrName>
                                        </p:attrNameLst>
                                      </p:cBhvr>
                                      <p:to>
                                        <p:strVal val="visible"/>
                                      </p:to>
                                    </p:set>
                                    <p:animEffect transition="in" filter="circle(in)">
                                      <p:cBhvr>
                                        <p:cTn id="7" dur="2000"/>
                                        <p:tgtEl>
                                          <p:spTgt spid="1025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162</a:t>
            </a:fld>
            <a:endParaRPr lang="en-GB"/>
          </a:p>
        </p:txBody>
      </p:sp>
      <p:sp>
        <p:nvSpPr>
          <p:cNvPr id="4" name="TextBox 3"/>
          <p:cNvSpPr txBox="1"/>
          <p:nvPr/>
        </p:nvSpPr>
        <p:spPr>
          <a:xfrm>
            <a:off x="4103440" y="1595021"/>
            <a:ext cx="504056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….it is known that several of the original Adolf Hitler's relatives, </a:t>
            </a:r>
            <a:r>
              <a:rPr lang="en-GB" sz="2800" b="1" dirty="0" smtClean="0">
                <a:solidFill>
                  <a:srgbClr val="FFC000"/>
                </a:solidFill>
                <a:effectLst>
                  <a:outerShdw blurRad="38100" dist="38100" dir="2700000" algn="tl">
                    <a:srgbClr val="000000">
                      <a:alpha val="43137"/>
                    </a:srgbClr>
                  </a:outerShdw>
                </a:effectLst>
              </a:rPr>
              <a:t>including his mother, </a:t>
            </a:r>
            <a:r>
              <a:rPr lang="en-GB" sz="2800" b="1" dirty="0" err="1" smtClean="0">
                <a:solidFill>
                  <a:srgbClr val="FFC000"/>
                </a:solidFill>
                <a:effectLst>
                  <a:outerShdw blurRad="38100" dist="38100" dir="2700000" algn="tl">
                    <a:srgbClr val="000000">
                      <a:alpha val="43137"/>
                    </a:srgbClr>
                  </a:outerShdw>
                </a:effectLst>
              </a:rPr>
              <a:t>Klara</a:t>
            </a:r>
            <a:r>
              <a:rPr lang="en-GB" sz="2800" b="1" dirty="0" smtClean="0">
                <a:solidFill>
                  <a:srgbClr val="FFC000"/>
                </a:solidFill>
                <a:effectLst>
                  <a:outerShdw blurRad="38100" dist="38100" dir="2700000" algn="tl">
                    <a:srgbClr val="000000">
                      <a:alpha val="43137"/>
                    </a:srgbClr>
                  </a:outerShdw>
                </a:effectLst>
              </a:rPr>
              <a:t> </a:t>
            </a:r>
            <a:r>
              <a:rPr lang="en-GB" sz="2800" b="1" dirty="0" err="1" smtClean="0">
                <a:solidFill>
                  <a:srgbClr val="FFC000"/>
                </a:solidFill>
                <a:effectLst>
                  <a:outerShdw blurRad="38100" dist="38100" dir="2700000" algn="tl">
                    <a:srgbClr val="000000">
                      <a:alpha val="43137"/>
                    </a:srgbClr>
                  </a:outerShdw>
                </a:effectLst>
              </a:rPr>
              <a:t>Pðlz</a:t>
            </a:r>
            <a:r>
              <a:rPr lang="en-GB" sz="2800" b="1" dirty="0" smtClean="0">
                <a:solidFill>
                  <a:srgbClr val="FFC000"/>
                </a:solidFill>
                <a:effectLst>
                  <a:outerShdw blurRad="38100" dist="38100" dir="2700000" algn="tl">
                    <a:srgbClr val="000000">
                      <a:alpha val="43137"/>
                    </a:srgbClr>
                  </a:outerShdw>
                </a:effectLst>
              </a:rPr>
              <a:t>, hailed from the small Austrian village of </a:t>
            </a:r>
            <a:r>
              <a:rPr lang="en-GB" sz="2800" b="1" dirty="0" err="1" smtClean="0">
                <a:solidFill>
                  <a:srgbClr val="FFC000"/>
                </a:solidFill>
                <a:effectLst>
                  <a:outerShdw blurRad="38100" dist="38100" dir="2700000" algn="tl">
                    <a:srgbClr val="000000">
                      <a:alpha val="43137"/>
                    </a:srgbClr>
                  </a:outerShdw>
                </a:effectLst>
              </a:rPr>
              <a:t>Spital</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Moreover, according to the historical record (for what it is worth) Corporal Adolf Hitler visited </a:t>
            </a:r>
            <a:r>
              <a:rPr lang="en-GB" sz="2800" b="1" dirty="0" err="1" smtClean="0">
                <a:solidFill>
                  <a:srgbClr val="FF33CC"/>
                </a:solidFill>
                <a:effectLst>
                  <a:outerShdw blurRad="38100" dist="38100" dir="2700000" algn="tl">
                    <a:srgbClr val="000000">
                      <a:alpha val="43137"/>
                    </a:srgbClr>
                  </a:outerShdw>
                </a:effectLst>
              </a:rPr>
              <a:t>Spital</a:t>
            </a:r>
            <a:r>
              <a:rPr lang="en-GB" sz="2800" b="1" dirty="0" smtClean="0">
                <a:solidFill>
                  <a:srgbClr val="FF33CC"/>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while on home leave, in October 1917 and September 1918</a:t>
            </a:r>
            <a:endParaRPr lang="en-GB" sz="2800" b="1" dirty="0">
              <a:solidFill>
                <a:srgbClr val="00FF00"/>
              </a:solidFill>
              <a:effectLst>
                <a:outerShdw blurRad="38100" dist="38100" dir="2700000" algn="tl">
                  <a:srgbClr val="000000">
                    <a:alpha val="43137"/>
                  </a:srgbClr>
                </a:outerShdw>
              </a:effectLst>
            </a:endParaRPr>
          </a:p>
        </p:txBody>
      </p:sp>
      <p:sp>
        <p:nvSpPr>
          <p:cNvPr id="1022978" name="AutoShape 2" descr="data:image/jpg;base64,/9j/4AAQSkZJRgABAQAAAQABAAD/2wCEAAkGBhQSERUUExQWFBUWGBcYGBcVFxgXFxcXFxUXGBoYFRcXHCYgGhkjGRcYHy8gIycpLCwsFx8xNTAqNSYrLCkBCQoKBQUFDQUFDSkYEhgpKSkpKSkpKSkpKSkpKSkpKSkpKSkpKSkpKSkpKSkpKSkpKSkpKSkpKSkpKSkpKSkpKf/AABEIAOoA2AMBIgACEQEDEQH/xAAcAAABBQEBAQAAAAAAAAAAAAAGAgMEBQcBAAj/xABEEAACAAQDBQUFBQYFBAIDAAABAgADESEEEjEFBkFRYSJxgZGhEzKxwfAHFEJS0SNicoKS4TNzorLxJLPC0mOjFRdD/8QAFAEBAAAAAAAAAAAAAAAAAAAAAP/EABQRAQAAAAAAAAAAAAAAAAAAAAD/2gAMAwEAAhEDEQA/AMxLR4zIRHDALzQoPDNY8DASPaQ4s6IoaFAwE+XO5RKl4gxVI0SpTQF1h5/WLCTiKxRyWifKeAuZc2JcqbFVJaJct+MBaSp0TZE2tIDsRvNQlUAJHGtq8hb5xEx20poWrswLGoANLfw8BAaTLe0SJZjHsNvJPlnszXHQmo8jBTsT7RbhcQop+dBcfxL+kBoUt4mSXtFbhJ6uodGDKdCDUROltATQ8OJMiMkVm2N7MNhR+0mAt+RO23iAaAd5EAQrMhxXjMMb9r1yJMgU4NMa/wDSv6xElfa5iM4LS5WUHtKAwJHeWNDAa8rw6GjOsP8AbBhzXNJmryoVavnSkWGzftRws1gpDyyTTtAEXsLqfqogDlWh1WiHKmgiouDD6NASVjkJQx2A+QCYTWPGOQHaxwNHDHoBYMLBhoGFrAOgxJkvEVTD0loCxlmJ0gxWy2iwkGkBLm45JQqxudBqfARCn7YM1SEBCacKsaadIqWQzZtSdT5DkPCFMoZwgsAaCg9NaQEzZmBaa9FAFOVaAeAPmTE3a7yaAM5eYvZNKkW6indD+12OHkIktnBf3uo7xw6QNS5vCpgJE4S6DKb8a5gfmIYYqKFc1eIIFOlCD8oZmTISDAEW7G8zYaZW5Q+8g0PUDSsaPid98LKkpNZyc4qqKKvTjUVtQ2uYxmpFOB1h2VIJGnK9/rj6QBVvJ9oc7E1SXWVK/Kp7Tfxt8hbvgWL3iXh8HViCODC3MAn4fAxMwmzApBamo1qKDMVObwHmadwV4kMaUGoqPX1tSOJh2JoAa3txtrFg+ISwSXm7JWt7ntivfQqa69mETHm2ORgdCwBzFl1r+9oa9ICOuHbiNQD4GJGFfJMBFDlvcChtcEHXiIYnO5Yk1vW+gv8ADuhMrDtmobd9q+MBue5m30nyVVcqlRQrU9nooNba0v8ApBSrR8+bu7YGFnpMpnX8Snip1HfxBjeNnY5J0tZks5kYVB+R5EaEdICylNePQiUbiOQHyM0JjpMJgOGOq9NI9HgIDohSwmFqIBxYekLDKxJkLATZKxLnBctD5CGMOsOYyWKgk2FKj1MBAClTWlrDlS3OFbNxCyyTq3AmlB1jRPs63flTMI/tEDe1Yg15CwoeHGKbej7OmlVeWSwHCmo/WAqNpBpsgTAQaaivaF6Vry0gfV6cedaj64RZyBkzI9QDQEkHQEHTXh0iBjcMFHZv1r8qVHjAR3mk6x5Bx5cOcMkxJw6XUUJ5gdYCxwOyi9+GpJ4itIKcLs1Vl5WoMw1pXhSvd/flEfZmEKIBTMaCgA5/mFeusGux93CwUuKcaf2P1aAFJmzSczJLVm4AUv3D6vED7iq9rEzCtv8ADS7ihtXhw4wdbxz5eHQhSMxtUa+flaM2x+0bNetWoQb2BB9SKf8AMBbna6oR93lqgbViKk0pUnh104nwiT94JjE5phGZRZTTyp+HWotqLRRY/G37JNL+RPzERPbdYC1xG0FY1YFibk5rk9aeEJGOUe6KGmtetf7RVA2jqmAnK94PPs03pMmcMO5rKmmgr+FzYEdCbH+0Z7LaJ+zphExCNQy/GA+lpJuI7HJWvj847AfIzCOR0wkmA9HgY5HIBYhamGxClgH5cTZCxDlRYSRAWGEl6Q3t5cqg/msP7mJmCSJ2MwftJZWlTw56/h60gDDcaW0vBya3LLmP8zFh6EQRnEAihuOsAG7O3Th5PbJMlXMqpBDIQFIzD8vap0pyNi2Vj0cVDCh0vrWAibb2LKmVOUdRQX/TjGX7f2P7JiFNq2py5RqGOl1FmgR23hiUa1aDWAz11pBV9nWA9vigh91UZye4gU82gZfWCf7MsaJePUaCYjp40Dj/AGQGwYXZcuVoorz4xImzrGloaedEebPpAZzv1JdXNjlPaB61gDmTTesa9vk6mTc304Xr3xkWKPaPf0+UA2zR4GPR5tYBQMKBhusLWAkI0XO7WE9tipMv80xB4ZhX0rFIhgg3Ox6ScZJmTDRFcEmlaDnQQH0TKN/H5x6K/Ym3pGJ/wZqzKUqAaMO9TQ+kegPlgiEEQtoRWATSFUj1I6IDwEOIISIkSlgHJEu8GGydyMRMUMVEsGhGc3I7gCR40iJuPsQT8QMwqiDO3W4oPE+gMa6sAEytx5i/jT1iQu7U1fynx/UQX1hueRaAH5Wzgkt0xCDI5uTQg2AuedoqcfuzKlSGbDzXWpBQZyyg6EDpWDk0Nqa690C+3XTDSlSyqvultKcCed/WABMbtDaGH/xM2Q6NlDL/AFAfGIGJ3smuMpYkHWwHrBNJ39CzfZkmdKIoSyiteNAAKr0N4f2ouDdKrJS9wUSh8xAZ6e0bV8Yf2ZivZT5T/ldD4BhX0rEubs2lTSleHKKjFCjUgN3mu4PMcCOUM4icQRU0pAXu1vPiVw3tWAmSpb5DYlgMoNe4VAghXeOTPAyMt/wk0PhWxgIW86GZLIU+HGM0xEogkEUMbJIwykVIJPwig3r3eRpeelGHHpUQGbJyiRgsDMnOJcpGdzoqipP9oTPw+UkVrF3s/bbYbDssg5JkygeZ+KgJ7KH8I+uUB3aG4WLkoXeWKC5CujMB1APwgfWCCRsx3SVNSeXebMyMtSCGJFiTqbg+MVGNkhZjhTUBmAPMAmkA0piVhjcREUQ9LNIAl3amlMXJKMRSfKAIsSrTACLfVzHoibuzP+pkf58n/uLHoAVMJhbQgrAchQjwWFZYDyiJmHSGElxPw0mA0L7NZNJc1ubKPJSf/KDTPFNuxsn7vh1U+83abvI08BQRZu1oBXtbgQrE+7DGHN6w7PNoB6QbVir2+mcpLYArMDLfTNlLAHoctPGLGSaCBjebbizJcxZJzTJGWbX8P7N1LAHjaoPfAZxtbZs6TMaW5WWAbGiqxUaEEAV4XEI2S+QsQbBTU1941HmYOt+JCzcGs0gulVZSLMgca9RcAxnpx5sstMvAfiav6+EBPxmJyrfXU+PCB52NanjBPi9xsTLle3nEAalSasONTw9YopWBZ3ACksTYAXgNQ3FwQXAJbN7QuzC16kpS/wC6ohjA/Z/LXEZwxEoXyEkMG/LUGhETd2t0MTLkKsyeyAaIoHZqa0zam5MWuG2JMkM7ZzMDhajiCpNxfkeHKAcXKtge6Krae0ZeWjG3GGcTtVeEDeOmB2OYW74BnaG0pF8kpSeZAh3Zu2ZcyT91IWWs1lzPSv4gT42tFbjZSAWijc3tAFm9+JlIUTCyjIRGLirEsz0C5hUkgUUeJMCVYcCk3PrDbrAdzQpTDYixwWzCyhqi5oq8T17oCXu+P+qw4/8AmlH/AOxY5BVutu/kmSna7l0PcA4pHoDMzHsscMdBgPAQ9LSG1iVh0vAPyMPBJunsj2s9a+6vabuGg8TSImytmljyGlaG1eXWkGOB2eyKRLBWpHatWg6fWpgCktDT6RWfc52vtWJ8KeQEOo01RRiGHUUPp+kBOwukOvEfBOCIkGAi7RwzzJZRH9nmsWpUgccvXrFbgNzZUpXoWZmUrU2FDqAB84vVEKUwAluhN9pIm4OctTJrLPJkNafDypApvBg5WEzyZBzM57cxqEqtbSkPAcWPGgGkWu2tpnC4jEmW37ScwFB+BVAFT++TXuHeKSN2dyyxE7EjqJZ1PIv/AOvnygJO6uxXfCyg7s0ssGKPwVWNk/dYUtprBamFlhswRQ3MC/nHSaR5DATQ8ccwwHpHBOr3QAjvtu8zus2VmLFaMq0p2RZuYNLWB4VgAnCurEGD3bW3Zn3kmXU+yBXKt/aTXBCSx41YngEPOB87F9tMZ5o9m2Y5lQgio1vADpwxI9+3WIeZFOuY9NPMxYb2SkluqSybDtCtq1tfjFGBAWIbMuZa0FjbQw3NERZMw0ZRoaE/y1p8TBHuFsf71iPZ2oO0xOuUU08SPOAp5GDLXNhFlgZMwzFWWL8OnU9INdt7lFHJRCV5AxG2DstpZdmXKxooB4DWvnTygLzZZZGlBjUhpdTTW46R6HdnCrqL+8tPPh6R6AxIx4CO0vHVEA4gi42Fssz5gQWGrHko+cVaJB9uZhFVK17TUr0GoHr6wBHs3ZAQCg0i4lSwBDMo2hYeAfyxFxJhwMYG9694lkAAtQngASx4X5CAlS9oZJqmtFuD3f8AMXmFxSzFDIwZToQawFbQweIOHV5a1ZsunBT+Kh1t8YZ3Qxb4fGNh5mkypHKuoYV5gEeHSA0GkKEMGcBHHxgAJ4C/leADt3pCzdpYqYwDZGbLW9DnygjrQHzg0JgO+zuWSk6YdXcfNj6t6QWTHgOF4cQxHUw8pgI+1cUVCqPechR46+kOOCBRbtTsg1yqOBennTj6xEkp7ScZnCWMq8szXY99KDxMLxzWy5mQNX3LzG55eXfAD2KmmWfu2D/az+0Zs86Sy/vHkHIFABoBSK/DIJEp6EMFLnNrmIJqba3EWm1JXspDKP2EoAkpLPbe1/azdankL/vRBwuFHskQgUCgU14X9awGbYzEmY7MxuTCAbRoOL3VlNLYKtGIsesBg2DO7XYIy/VoCNhtCa9IstmY18JMlzpRKuL14GoupHEEWIiRsvd6b93eeVpLUi541Yp2fH4RW4yZmNeRoPnAfS2xj7WTLmMoUuiOVrXLmUGlfGAzHTvaTXcaFjTu4DuygRdbO2mw2YrE9oIJQPMgZK+VT4QPKa28uvOsBNwadpTShDL40I4n4x6E4QHMtea2/mAvHoDDTC5ccIhxFgJEkQXbo4wISOZv4QLSZcEuwsKXkzBLFZ0shwPzJSjKOuhHfAFuGxf7Slbc+Yi5kmBrd9GbKAwUkAklQxy5bhc2na18IuNmYlplSUKrfKSKFhWgJH4a3NOVOcBZmI0zZyGpyipoSSASaaa8uHfC6GsInzaCAjTccVzJLXOyoCFqBUkkCrHQWgO3gnTM6mYFWZLYMjKa2OqnuIhza20sQuJZMPlzPKpmY0CBWqSOtwIF8ajSJfbYM8xqkg10zVIPXMPKA03Zje2RZldR+n6Q9tOXkkTD+4w8SKD1gP8As33gOf7u91arIeRAqR3EVMH89MxCnQEMf5bgf1UPhAQ9i7P9hIVTY6noTw8NIkVrHJ03Mco8Ycy0gEAQjFzqCg1JAHebfOHEhkS8zVPDTvvU/KAVKQqMidasb3JqbcT8IUspUBPE6sbk95+UO6WEVu1drrJsFM2afdlrcnqeQ6mArN48QqBS92dgstLEsxIGdh+Va18oaUXrA4MJPnY4TJzBinabL7kunuoK69orpzOtIvwsBKR6AcfDpEac9ifPy/SF0pT+0V23cYEktcVNhx4CAn7axYl7CkgavMI76TJrH1AjMq9nxr6wVby4w/8A4vAIbV9u/wDroD6tAow0EBsxbJg8JKBJPs/bN1LVoD3VYeEJwx407uhrrFXsiczSpec3WWgHcFt8b+MWIen6cOMBPlKare9RXwI1j0Q8Cx9oATUWK+d6x6AxkiJElfrwhoLeJmEkFiAASSaAC5JNhSAsNn7PZ6aCthXVjyRR2nPQAxpW7Wxhh5dblnoWLDKw5CnCkRt190DKMufNr7RUyqnBKihJ/eIrYczxglmp0gGGwaahQDqCooQe8RAxc2eppRMh1mAnMo6pz6g+AixV6WjzTBxP13f2gI33lToQfGKvamPyiLGfgpb8B8/AjTziox+6ef8Aw58yWetHX/WK+RgKzAT5NZkyaak2NdAvLuMBW920EmTh7JcqKtLaEkk28xBXtHc7LT2mJJ/jSinyanpFHtndlpUsOSroCFzKSRlOmo4E+vSAqd3saZc+U4NKOvlWh9I2o4kMOyag8R4iMNwcsrMCnUMK+cbFuphSuElZjU5a/wBRJ+cBZypdBHnhTtCSYBLmimPSxQCEzHFQvj4CFkQDM1ybLbmf0iE8gICJa9ptTqzHqdTE2dNCi8A++G8E/IyyVyIB2nrQ05c/KAnrtOSrnCyyGYAzJrg2zAgBBzpmMJeeBx6V8+kAW62IpiP4lcelflBLLmljqSK89L/QgLX7zW9fLygX3jxeZqVsPmf0i9mTwq1Pr08IE5tZs0KLlnA9aD1MBdb8jKuAl/lwqN/W7sYG8NJMyaiDVmA8zSLz7QMTmx8xa2lBZS9FlqF/3VPjETdLDZsSCRUIC3j7o9W9IA/RaGgoKad3LyiVmt8IiIf+esSJTcT3ecBKwNmHf5GOxCxO1EkAM2pICrxJrY90egMqQ3jYtxd2pcqQk5kInMtSXoSoOmUcARQ87xnG4OyhPxyKwqq5pjA8QugPTMVjcZoOW2sAh2iL7TN3D1P16wlmOXtW+vr15CKjaG3VE6XIWrE1JVbsaA0HmBU+OlYCzmrSEKyKQDqQTpagpUm1BqNb3iNLw00tnmNTlLQWHRmJObyHpCMftESlBNKjn3QEw4kfhRm7hb+pqD1hiZiZlDllgH95lHwJirl7zS5i1OIlIeIIoR/U0cGOVrripLDqaf7ZkAqbgJ7e9kKnVS1R4jJQxV43Ywl9kTQZbgh5TE0UEUJViRUdDw42ixfGTgKoZUz+F7+AY09YosZtt2JTESwhINGpSneRqPPoOMBS7d2aqykmKKMqpW1CQQFuOhveNI2C1MJI/wAtP9ogG2lLLyVEsqScOhIYgACpBJ9LcyLa1tcLvJNwsuXLxch0ooAmJ21IA/Fl906WgC15lIrMftfLZRVjYeP/ADFSm+EqawWW2ZmNAoBqTyAIiThMDPd8xT2YH5rEm0BeYPB5KsxzORc8B0HSHXhVY4wrAQ50oHWM9+0DaFAJQ43PcP7/AAjQNqY1JMss57hz7ox3ahmYmZNmgVCjM3JU0GsBF2I9MRKP76jzNPnB20jLwFf0P15RnuBnZZiN+V1PkwMHO0dvopYChIqNOtICPtrEUXKKZiTpWIW6MkPj5NTZXVj3L2z6KYiT8SZrFjboLdYc3dWhnztMkieR3uvsh/3ICu2jjTOnTZp1d2b+piYJNx5FFmPzIUeAqfiPKBEaRoW7WEyYaXXVhn/quPSkBaNp9Upyp5ekcn45ZaGYxoq+p0p5x4cV/wCO6AnePbHtXyKf2aWHU8WgLHYuIOLxomTDZe0F1AAplA8aR6LTYGGWVKSwzNdjatTelelhHoCD9lU0DHMOcpx5Mh+UbE2kfP27W1/u2Llzfwq1G/haqt6GvhG+ypoYVF6wAdv3t18NLqoqGNO46g+nfFB9ns2ZME+YrKJhKhmZSSFpWg/DQn8NtO6CzfjYn3jDOoHaHaXqVvTx08Yg7hYeX9xllVAJzFurhipY140UQE/7hNmDt4hz/lqkv1ox8jFdtTcmXNlsqM6OTUuWdyej5muL6CkE1IWJMAEYH7PJcsLmmM5HNEy91DWovxieN2pA/wD5L30H/iBBK8ukIywAhit2ZX5KG9MpavhT5xQ7Q2Bi0IEpZk2WbFbZh/NwBFqi8aZaFgiAzbYu62MbEJMnIETOjNdbKmiqoOlLUjRMTLVxRhWHqwHb87am4dAyBbtQNmFQeHZ1gCPA7JkSmLS5aq51YAZj4xNMC+6W8RxUgs1A6sVNOVAQfUjwghl4kG3H490A3iJtCABWpiHtLFMi21NhEybMpA1tzHBAXY5joo74AU3hx7szZmqF+US9mbrf9GxcssyeAxA4IDVVpxqL+I5Q3sTY/wB8xGRvcQh5vX8qV5k18AY0fE4YHwgMw2/sT7tLBAWYqgKc4AZSbKVIuRUXB0JoLQL/AHok1oK+cG/2kTQFlrzJPkP7wDS1vATPvZCmupFILsHhJabCnTgazJjpKb92kxGyjvADV7oo9m7sTpyZlQ9pgosdCaV7oMvtB2TLwOzZWGl17c4MxOrFZbVb1W3dAZnJkFyqjiQB4mkanh6IoUaAADu/4pGfbsygcQhJoEBck2oFGpPeREvb+9JmVSTVU0LaM3TovxgJu8+8YoZUpq8HcHvqoPxii2RgjNmBeAu3cP108YrhBtsDZvspYJHae56A6DpAXskg0pbuH9o9CcMlCPrSPQGYsLmNo+zvHu+Cl+0/DVQTxVTQeWnhGOmSSbc/WN33d2UJGHky+KIK/wARu3+omAsJ4qNIGd25Ly5mJlFCEEzOh/D+0XMwB6NU/wA0FU5gBEeWBfnAdRKCEtMrpDc6dVqcBr38I8HEAoy6wkyIc9sI4ZwgEfdhDq4cQ0+MAiFi94ZaCrMB4wFlOAAIgU2milTmKIa1FFzzWKmtEU6HNyrFNtn7SlBpKGfroPOK+VtnGTWLSXlyg4GZfaI5B/MAKlTTX1gKfDbWaRPdlT2fao0u4txUjhpXoYv52+ajj+sUUzdOfUkuhrUkktc9ezDLboTvzy/9X/rAF+zt6BilKg0mAVI5gfiHzED22scc1CQxBoAL1Y6ARWjdbEoQy0JH5Xv8BEjYWAmS8VKmTpbFEbNVe0LA092v4qGA07dXYX3bDhW/xH7cw8c7C47hp4RYYw5VJ4QNf/sKSr0clRWlT8xqPKK/enf2WEyymDsRalwOpgBDfTaPtMSQDZBTx1PyHhFv9lezpM3FMZ4DZFBRW90uWA42JA0HjwgJdyzEm5Jr5we7EwEqZh5XRVqAxyk8ytaE15wG0IKRmH22Yi+GTpMbzKAfAwTbrbZCqJUxzWtELEmoOignkeZ4wDfbLPrjJa/lkr6u5/SACVnFZRA/GaE/urQ07iSD/KIYlyS2gJ7ostk4cOG5pVgOYNj5UWLdFtUsa2spyimmgufTWArNnbAcsC4yqNa0qe4QVmfYA8vqlOsRZT9nrpUk1vr846j1Glh9GgpAWUuZcdaGvlrHojSnFQK6Ec+Pf4x6Ap9zNnidjpYOikuf5bj1pGxPOYTFUKSCK14Cla19POKbdvc9cHJDtec5Gc/lBNcg9Knie4Ra4/agkyWmEMcta0FTa1hAOzE1+tYa9015iGNs4z2eHZicpAJJ1pQVPfAxsbabth1mmYuZh2EsTStSWIuXqaUrQAAXNTAXkmcC0wVuHv07K0hvFYoSxUtYQM7S2iyMHUikyiseAb8J/wDHxEVuE2ZOxJYz5h9mDQKhpm77WEBa4nfxQ2WWrTDyQVhS7zYgi2GfxKD0Jh3C4WXLGVFCjoKVPXn4w5iJoloXY2UVMBSbS2zjWBC4cj+ZD8DAdtFMUTWakzxBp6WjQ2xOYV56RW4+dTjQ6j+/lAZ1njmaDCfOlMKFFbvpX0v6xXnZckmoBtwqQD5wFdg9vTpfuzGp+VjmXyPyghwG+CN2ZoyHmLr+oirx2xlYVldk27NyD3HgfSKR1INCKEaiA0rDY8PoQe46x37wK04m4jOsHjmltVT+kEGF297X3rNTwgCT7xU0cDoSQQeXpAzvDu8B+0lAUOqjSp4jpF0uIzAacOHAj684WQCDXS9uY87c4Cm3V2KyP7WYlAB2a01OreVYuW2ZLQ1WsokmjodCeDKbEcrdLQ1h5jJ7oJC6jprUfWoPOJcyaCtdUNmFdBzrAIlYieoAZUnrzTssa8QrWbwMCG8e1ziJ7OSxACqubUKooAYLZQZScpzEUJHB1P4lPBvrjEI7EwjZmIK8WBamXjpy8xAUG7j0xCAuqKxKszmihSL5j9XpBNh9n1zDWwpyIIr89YHU3cmTKtKWks+6WIBI4Gmt4K8CzqMrplygUupWmlLaeMAiXIAOVmoTfvpy4cBHZkgd/XhfwiXiMOHHXgfrhDFGWxuBxv6iAq5zMrCxFKW6Vj0WyqswXArHYDWNqD9me8fERR4+f2GW1SCy10P0fjF9tb/Db64wM7b/AMEHiHWnSxgK/eHDticIQGyki/dao8qxX7f3bw2Gw5+6K3tpXaz0Z84A7SzDWi1F7aU0idgz+zbvb/cYik/9Av8AlL6ywfjABp2oJ6zJExj7QtRWX3CqmpbwCk+MFcmioANAAL6+J4mM02Kf2yeP+0xo4NvrpALM6nWkRcZjJc1Xkk5SwIv14iupiVS3j8opd5BREPHML8decA5MxdEGYUYAA94sadOXfaGNoL7WX2feBsRxP6GGtt6S+4/KHsIez4geHKAFlcqxDa8tfGvziRnNuvOO7YF18fjDQNh4fOAfl4kg9omnEadde6PY7BI41NeBpp0PPT1iI3vfyxKwh7fgf9sBRTsOVNDCUcjS0WG09YrgYC22dtQigbSCWQ4IFKW+vhaAvCwSbINh3LASp04oQ61NNRzHEW8/CHknKvbTKVOqi4NeX1wiPNNz3n4RD2Noe/5mAuVmAZaEZT7hp7p4oT+U6fQhWIwyzQQy0NxXj1H9usQJZ7DjviVhnNRf8vxgOmYVCqOApTgKaekJMycfw8/KvKLCbYCn1eF4f3B9aZoCDImzAwBWhvypFhLQ/iPgBW2vH4w3N0hQNl7zASJWHSunnY1j0NudPrjHY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2980" name="Picture 4" descr="http://www.mninter.net/~hedwards/bush/Image03.jpg"/>
          <p:cNvPicPr>
            <a:picLocks noChangeAspect="1" noChangeArrowheads="1"/>
          </p:cNvPicPr>
          <p:nvPr/>
        </p:nvPicPr>
        <p:blipFill>
          <a:blip r:embed="rId3" cstate="print"/>
          <a:srcRect/>
          <a:stretch>
            <a:fillRect/>
          </a:stretch>
        </p:blipFill>
        <p:spPr bwMode="auto">
          <a:xfrm>
            <a:off x="251520" y="2204864"/>
            <a:ext cx="3766269" cy="40778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2980"/>
                                        </p:tgtEl>
                                        <p:attrNameLst>
                                          <p:attrName>style.visibility</p:attrName>
                                        </p:attrNameLst>
                                      </p:cBhvr>
                                      <p:to>
                                        <p:strVal val="visible"/>
                                      </p:to>
                                    </p:set>
                                    <p:animEffect transition="in" filter="circle(in)">
                                      <p:cBhvr>
                                        <p:cTn id="7" dur="2000"/>
                                        <p:tgtEl>
                                          <p:spTgt spid="10229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163</a:t>
            </a:fld>
            <a:endParaRPr lang="en-GB" dirty="0"/>
          </a:p>
        </p:txBody>
      </p:sp>
      <p:sp>
        <p:nvSpPr>
          <p:cNvPr id="4" name="TextBox 3"/>
          <p:cNvSpPr txBox="1"/>
          <p:nvPr/>
        </p:nvSpPr>
        <p:spPr>
          <a:xfrm>
            <a:off x="3419872" y="1556792"/>
            <a:ext cx="532859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1930, when Hitler became aware that some of his opponents had been investigating his family background</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he appeared very concerned and stated: </a:t>
            </a:r>
            <a:r>
              <a:rPr lang="en-GB" sz="2800" b="1" dirty="0" smtClean="0">
                <a:solidFill>
                  <a:srgbClr val="00FF00"/>
                </a:solidFill>
                <a:effectLst>
                  <a:outerShdw blurRad="38100" dist="38100" dir="2700000" algn="tl">
                    <a:srgbClr val="000000">
                      <a:alpha val="43137"/>
                    </a:srgbClr>
                  </a:outerShdw>
                </a:effectLst>
              </a:rPr>
              <a:t>"These people are not to know who I am.</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They're not to know where I come from or what my family background is.</a:t>
            </a:r>
            <a:endParaRPr lang="en-GB" sz="2800" b="1" dirty="0">
              <a:solidFill>
                <a:srgbClr val="FFFF00"/>
              </a:solidFill>
              <a:effectLst>
                <a:outerShdw blurRad="38100" dist="38100" dir="2700000" algn="tl">
                  <a:srgbClr val="000000">
                    <a:alpha val="43137"/>
                  </a:srgbClr>
                </a:outerShdw>
              </a:effectLst>
            </a:endParaRPr>
          </a:p>
        </p:txBody>
      </p:sp>
      <p:pic>
        <p:nvPicPr>
          <p:cNvPr id="1020930" name="Picture 2" descr="http://i.dailymail.co.uk/i/pix/2010/02/25/article-0-028808D3000005DC-639_233x473.jpg"/>
          <p:cNvPicPr>
            <a:picLocks noChangeAspect="1" noChangeArrowheads="1"/>
          </p:cNvPicPr>
          <p:nvPr/>
        </p:nvPicPr>
        <p:blipFill>
          <a:blip r:embed="rId3" cstate="print"/>
          <a:srcRect/>
          <a:stretch>
            <a:fillRect/>
          </a:stretch>
        </p:blipFill>
        <p:spPr bwMode="auto">
          <a:xfrm>
            <a:off x="395536" y="980728"/>
            <a:ext cx="2736304" cy="55548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0930"/>
                                        </p:tgtEl>
                                        <p:attrNameLst>
                                          <p:attrName>style.visibility</p:attrName>
                                        </p:attrNameLst>
                                      </p:cBhvr>
                                      <p:to>
                                        <p:strVal val="visible"/>
                                      </p:to>
                                    </p:set>
                                    <p:animEffect transition="in" filter="circle(in)">
                                      <p:cBhvr>
                                        <p:cTn id="7" dur="2000"/>
                                        <p:tgtEl>
                                          <p:spTgt spid="10209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164</a:t>
            </a:fld>
            <a:endParaRPr lang="en-GB"/>
          </a:p>
        </p:txBody>
      </p:sp>
      <p:sp>
        <p:nvSpPr>
          <p:cNvPr id="4" name="TextBox 3"/>
          <p:cNvSpPr txBox="1"/>
          <p:nvPr/>
        </p:nvSpPr>
        <p:spPr>
          <a:xfrm>
            <a:off x="4860032" y="1595021"/>
            <a:ext cx="410445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Four years later a murderous Nazi purge was implemented and several of those silenced by Hitler's agents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were known to have been looking into the somewhat mysterious background of the then German </a:t>
            </a:r>
            <a:r>
              <a:rPr lang="en-GB" sz="2800" b="1" dirty="0" err="1" smtClean="0">
                <a:solidFill>
                  <a:srgbClr val="FFC000"/>
                </a:solidFill>
                <a:effectLst>
                  <a:outerShdw blurRad="38100" dist="38100" dir="2700000" algn="tl">
                    <a:srgbClr val="000000">
                      <a:alpha val="43137"/>
                    </a:srgbClr>
                  </a:outerShdw>
                </a:effectLst>
              </a:rPr>
              <a:t>Reichs</a:t>
            </a:r>
            <a:r>
              <a:rPr lang="en-GB" sz="2800" b="1" dirty="0" smtClean="0">
                <a:solidFill>
                  <a:srgbClr val="FFC000"/>
                </a:solidFill>
                <a:effectLst>
                  <a:outerShdw blurRad="38100" dist="38100" dir="2700000" algn="tl">
                    <a:srgbClr val="000000">
                      <a:alpha val="43137"/>
                    </a:srgbClr>
                  </a:outerShdw>
                </a:effectLst>
              </a:rPr>
              <a:t> Chancellor.</a:t>
            </a:r>
            <a:endParaRPr lang="en-GB" sz="2800" b="1" dirty="0">
              <a:solidFill>
                <a:srgbClr val="FFC000"/>
              </a:solidFill>
              <a:effectLst>
                <a:outerShdw blurRad="38100" dist="38100" dir="2700000" algn="tl">
                  <a:srgbClr val="000000">
                    <a:alpha val="43137"/>
                  </a:srgbClr>
                </a:outerShdw>
              </a:effectLst>
            </a:endParaRPr>
          </a:p>
        </p:txBody>
      </p:sp>
      <p:pic>
        <p:nvPicPr>
          <p:cNvPr id="1018882" name="Picture 2" descr="http://www.aeiou.at/aeiou.history.data.jpg/35764.jpg"/>
          <p:cNvPicPr>
            <a:picLocks noChangeAspect="1" noChangeArrowheads="1"/>
          </p:cNvPicPr>
          <p:nvPr/>
        </p:nvPicPr>
        <p:blipFill>
          <a:blip r:embed="rId3" cstate="print"/>
          <a:srcRect/>
          <a:stretch>
            <a:fillRect/>
          </a:stretch>
        </p:blipFill>
        <p:spPr bwMode="auto">
          <a:xfrm>
            <a:off x="323528" y="1556792"/>
            <a:ext cx="4252084" cy="3139455"/>
          </a:xfrm>
          <a:prstGeom prst="rect">
            <a:avLst/>
          </a:prstGeom>
          <a:noFill/>
        </p:spPr>
      </p:pic>
      <p:sp>
        <p:nvSpPr>
          <p:cNvPr id="6" name="TextBox 5"/>
          <p:cNvSpPr txBox="1"/>
          <p:nvPr/>
        </p:nvSpPr>
        <p:spPr>
          <a:xfrm>
            <a:off x="179512" y="4611231"/>
            <a:ext cx="4320480" cy="1815882"/>
          </a:xfrm>
          <a:prstGeom prst="rect">
            <a:avLst/>
          </a:prstGeom>
          <a:noFill/>
        </p:spPr>
        <p:txBody>
          <a:bodyPr wrap="square" rtlCol="0">
            <a:spAutoFit/>
          </a:bodyPr>
          <a:lstStyle/>
          <a:p>
            <a:pPr algn="ctr"/>
            <a:r>
              <a:rPr lang="en-GB" sz="2800" b="1" dirty="0" smtClean="0">
                <a:solidFill>
                  <a:srgbClr val="FFFF00"/>
                </a:solidFill>
                <a:effectLst>
                  <a:outerShdw blurRad="38100" dist="38100" dir="2700000" algn="tl">
                    <a:srgbClr val="000000">
                      <a:alpha val="43137"/>
                    </a:srgbClr>
                  </a:outerShdw>
                </a:effectLst>
              </a:rPr>
              <a:t>The Austrian statesman </a:t>
            </a:r>
            <a:r>
              <a:rPr lang="en-GB" sz="2800" b="1" dirty="0" err="1" smtClean="0">
                <a:solidFill>
                  <a:srgbClr val="FFFF00"/>
                </a:solidFill>
                <a:effectLst>
                  <a:outerShdw blurRad="38100" dist="38100" dir="2700000" algn="tl">
                    <a:srgbClr val="000000">
                      <a:alpha val="43137"/>
                    </a:srgbClr>
                  </a:outerShdw>
                </a:effectLst>
              </a:rPr>
              <a:t>Engelbert</a:t>
            </a:r>
            <a:r>
              <a:rPr lang="en-GB" sz="2800" b="1" dirty="0" smtClean="0">
                <a:solidFill>
                  <a:srgbClr val="FFFF00"/>
                </a:solidFill>
                <a:effectLst>
                  <a:outerShdw blurRad="38100" dist="38100" dir="2700000" algn="tl">
                    <a:srgbClr val="000000">
                      <a:alpha val="43137"/>
                    </a:srgbClr>
                  </a:outerShdw>
                </a:effectLst>
              </a:rPr>
              <a:t> Dollfuss          (1892-1934) served as chancellor of Austria </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8882"/>
                                        </p:tgtEl>
                                        <p:attrNameLst>
                                          <p:attrName>style.visibility</p:attrName>
                                        </p:attrNameLst>
                                      </p:cBhvr>
                                      <p:to>
                                        <p:strVal val="visible"/>
                                      </p:to>
                                    </p:set>
                                    <p:animEffect transition="in" filter="circle(in)">
                                      <p:cBhvr>
                                        <p:cTn id="7" dur="2000"/>
                                        <p:tgtEl>
                                          <p:spTgt spid="1018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165</a:t>
            </a:fld>
            <a:endParaRPr lang="en-GB"/>
          </a:p>
        </p:txBody>
      </p:sp>
      <p:sp>
        <p:nvSpPr>
          <p:cNvPr id="4" name="TextBox 3"/>
          <p:cNvSpPr txBox="1"/>
          <p:nvPr/>
        </p:nvSpPr>
        <p:spPr>
          <a:xfrm>
            <a:off x="3347864" y="1916832"/>
            <a:ext cx="5796136" cy="4832092"/>
          </a:xfrm>
          <a:prstGeom prst="rect">
            <a:avLst/>
          </a:prstGeom>
          <a:noFill/>
        </p:spPr>
        <p:txBody>
          <a:bodyPr wrap="square" rtlCol="0">
            <a:spAutoFit/>
          </a:bodyPr>
          <a:lstStyle/>
          <a:p>
            <a:r>
              <a:rPr lang="en-GB" sz="2800" b="1" dirty="0" smtClean="0">
                <a:solidFill>
                  <a:srgbClr val="00FFFF"/>
                </a:solidFill>
              </a:rPr>
              <a:t>Among them was General Kurt von </a:t>
            </a:r>
            <a:r>
              <a:rPr lang="en-GB" sz="2800" b="1" dirty="0" err="1" smtClean="0">
                <a:solidFill>
                  <a:srgbClr val="00FFFF"/>
                </a:solidFill>
              </a:rPr>
              <a:t>Schleicher</a:t>
            </a:r>
            <a:r>
              <a:rPr lang="en-GB" sz="2800" b="1" dirty="0" smtClean="0">
                <a:solidFill>
                  <a:srgbClr val="00FFFF"/>
                </a:solidFill>
              </a:rPr>
              <a:t>, the previous Chancellor of Germany,</a:t>
            </a:r>
            <a:r>
              <a:rPr lang="en-GB" sz="2800" b="1" dirty="0" smtClean="0"/>
              <a:t> </a:t>
            </a:r>
            <a:r>
              <a:rPr lang="en-GB" sz="2800" b="1" dirty="0" smtClean="0">
                <a:solidFill>
                  <a:srgbClr val="FFC000"/>
                </a:solidFill>
              </a:rPr>
              <a:t>who had found that Hitler's alleged army exploits during the first World War were entirely without foundation.</a:t>
            </a:r>
            <a:r>
              <a:rPr lang="en-GB" sz="2800" b="1" dirty="0" smtClean="0"/>
              <a:t> </a:t>
            </a:r>
            <a:r>
              <a:rPr lang="en-GB" sz="2800" b="1" dirty="0" smtClean="0">
                <a:solidFill>
                  <a:srgbClr val="00FF00"/>
                </a:solidFill>
                <a:effectLst>
                  <a:outerShdw blurRad="38100" dist="38100" dir="2700000" algn="tl">
                    <a:srgbClr val="000000">
                      <a:alpha val="43137"/>
                    </a:srgbClr>
                  </a:outerShdw>
                </a:effectLst>
              </a:rPr>
              <a:t>General </a:t>
            </a:r>
            <a:r>
              <a:rPr lang="en-GB" sz="2800" b="1" dirty="0" err="1" smtClean="0">
                <a:solidFill>
                  <a:srgbClr val="00FF00"/>
                </a:solidFill>
                <a:effectLst>
                  <a:outerShdw blurRad="38100" dist="38100" dir="2700000" algn="tl">
                    <a:srgbClr val="000000">
                      <a:alpha val="43137"/>
                    </a:srgbClr>
                  </a:outerShdw>
                </a:effectLst>
              </a:rPr>
              <a:t>Schleicher</a:t>
            </a:r>
            <a:r>
              <a:rPr lang="en-GB" sz="2800" b="1" dirty="0" smtClean="0">
                <a:solidFill>
                  <a:srgbClr val="00FF00"/>
                </a:solidFill>
                <a:effectLst>
                  <a:outerShdw blurRad="38100" dist="38100" dir="2700000" algn="tl">
                    <a:srgbClr val="000000">
                      <a:alpha val="43137"/>
                    </a:srgbClr>
                  </a:outerShdw>
                </a:effectLst>
              </a:rPr>
              <a:t> discovered that Hitler had never served in a trench or in the front line, as the Nazi propaganda machine had proclaimed.</a:t>
            </a:r>
            <a:endParaRPr lang="en-GB" sz="2800" b="1" dirty="0">
              <a:solidFill>
                <a:srgbClr val="00FF00"/>
              </a:solidFill>
              <a:effectLst>
                <a:outerShdw blurRad="38100" dist="38100" dir="2700000" algn="tl">
                  <a:srgbClr val="000000">
                    <a:alpha val="43137"/>
                  </a:srgbClr>
                </a:outerShdw>
              </a:effectLst>
            </a:endParaRPr>
          </a:p>
        </p:txBody>
      </p:sp>
      <p:pic>
        <p:nvPicPr>
          <p:cNvPr id="1016834" name="Picture 2" descr="http://upload.wikimedia.org/wikipedia/commons/thumb/4/41/Bundesarchiv_Bild_136-B0228%2C_Kurt_von_Schleicher.jpg/220px-Bundesarchiv_Bild_136-B0228%2C_Kurt_von_Schleicher.jpg"/>
          <p:cNvPicPr>
            <a:picLocks noChangeAspect="1" noChangeArrowheads="1"/>
          </p:cNvPicPr>
          <p:nvPr/>
        </p:nvPicPr>
        <p:blipFill>
          <a:blip r:embed="rId3" cstate="print"/>
          <a:srcRect r="7219"/>
          <a:stretch>
            <a:fillRect/>
          </a:stretch>
        </p:blipFill>
        <p:spPr bwMode="auto">
          <a:xfrm>
            <a:off x="179512" y="1631123"/>
            <a:ext cx="3096344" cy="51272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6834"/>
                                        </p:tgtEl>
                                        <p:attrNameLst>
                                          <p:attrName>style.visibility</p:attrName>
                                        </p:attrNameLst>
                                      </p:cBhvr>
                                      <p:to>
                                        <p:strVal val="visible"/>
                                      </p:to>
                                    </p:set>
                                    <p:animEffect transition="in" filter="circle(in)">
                                      <p:cBhvr>
                                        <p:cTn id="7" dur="2000"/>
                                        <p:tgtEl>
                                          <p:spTgt spid="1016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166</a:t>
            </a:fld>
            <a:endParaRPr lang="en-GB"/>
          </a:p>
        </p:txBody>
      </p:sp>
      <p:sp>
        <p:nvSpPr>
          <p:cNvPr id="4" name="TextBox 3"/>
          <p:cNvSpPr txBox="1"/>
          <p:nvPr/>
        </p:nvSpPr>
        <p:spPr>
          <a:xfrm>
            <a:off x="5039544" y="1844824"/>
            <a:ext cx="4104456" cy="4678204"/>
          </a:xfrm>
          <a:prstGeom prst="rect">
            <a:avLst/>
          </a:prstGeom>
          <a:noFill/>
        </p:spPr>
        <p:txBody>
          <a:bodyPr wrap="square" rtlCol="0">
            <a:spAutoFit/>
          </a:bodyPr>
          <a:lstStyle/>
          <a:p>
            <a:pPr eaLnBrk="0"/>
            <a:r>
              <a:rPr lang="en-GB" sz="2800" b="1" dirty="0" smtClean="0">
                <a:solidFill>
                  <a:srgbClr val="00FFFF"/>
                </a:solidFill>
                <a:effectLst>
                  <a:outerShdw blurRad="38100" dist="38100" dir="2700000" algn="tl">
                    <a:srgbClr val="000000">
                      <a:alpha val="43137"/>
                    </a:srgbClr>
                  </a:outerShdw>
                </a:effectLst>
              </a:rPr>
              <a:t>Hitler's much publicised Iron Cross, first class, </a:t>
            </a:r>
            <a:r>
              <a:rPr lang="en-GB" sz="2800" b="1" dirty="0" smtClean="0">
                <a:solidFill>
                  <a:srgbClr val="FFC000"/>
                </a:solidFill>
                <a:effectLst>
                  <a:outerShdw blurRad="38100" dist="38100" dir="2700000" algn="tl">
                    <a:srgbClr val="000000">
                      <a:alpha val="43137"/>
                    </a:srgbClr>
                  </a:outerShdw>
                </a:effectLst>
              </a:rPr>
              <a:t>had been given to him by General Ludendorff after the war.</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Is it any wonder that Hitler called himself "the greatest actor in Europe”.</a:t>
            </a:r>
          </a:p>
          <a:p>
            <a:endParaRPr lang="en-GB" dirty="0"/>
          </a:p>
        </p:txBody>
      </p:sp>
      <p:pic>
        <p:nvPicPr>
          <p:cNvPr id="1014786" name="Picture 2" descr="http://t3.gstatic.com/images?q=tbn:ANd9GcSqmSi83EQWGUropKFgDjUFCG98p1xUlypI-Xq-gYrCmbuh8_Nvhw"/>
          <p:cNvPicPr>
            <a:picLocks noChangeAspect="1" noChangeArrowheads="1"/>
          </p:cNvPicPr>
          <p:nvPr/>
        </p:nvPicPr>
        <p:blipFill>
          <a:blip r:embed="rId3" cstate="print"/>
          <a:srcRect/>
          <a:stretch>
            <a:fillRect/>
          </a:stretch>
        </p:blipFill>
        <p:spPr bwMode="auto">
          <a:xfrm>
            <a:off x="395536" y="2276872"/>
            <a:ext cx="4355043" cy="3456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4786"/>
                                        </p:tgtEl>
                                        <p:attrNameLst>
                                          <p:attrName>style.visibility</p:attrName>
                                        </p:attrNameLst>
                                      </p:cBhvr>
                                      <p:to>
                                        <p:strVal val="visible"/>
                                      </p:to>
                                    </p:set>
                                    <p:animEffect transition="in" filter="circle(in)">
                                      <p:cBhvr>
                                        <p:cTn id="7" dur="2000"/>
                                        <p:tgtEl>
                                          <p:spTgt spid="10147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167</a:t>
            </a:fld>
            <a:endParaRPr lang="en-GB"/>
          </a:p>
        </p:txBody>
      </p:sp>
      <p:sp>
        <p:nvSpPr>
          <p:cNvPr id="4" name="TextBox 3"/>
          <p:cNvSpPr txBox="1"/>
          <p:nvPr/>
        </p:nvSpPr>
        <p:spPr>
          <a:xfrm>
            <a:off x="4860032" y="1595021"/>
            <a:ext cx="403244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Regarding a curious Scottish Nazi connection,</a:t>
            </a:r>
            <a:r>
              <a:rPr lang="en-GB" sz="2800" b="1" dirty="0" smtClean="0">
                <a:solidFill>
                  <a:srgbClr val="FFC000"/>
                </a:solidFill>
                <a:effectLst>
                  <a:outerShdw blurRad="38100" dist="38100" dir="2700000" algn="tl">
                    <a:srgbClr val="000000">
                      <a:alpha val="43137"/>
                    </a:srgbClr>
                  </a:outerShdw>
                </a:effectLst>
              </a:rPr>
              <a:t> it transpires that in May 1930, Dr. Hans Fuchs (left), a member of the Thule </a:t>
            </a:r>
            <a:r>
              <a:rPr lang="en-GB" sz="2800" b="1" dirty="0" err="1" smtClean="0">
                <a:solidFill>
                  <a:srgbClr val="FFC000"/>
                </a:solidFill>
                <a:effectLst>
                  <a:outerShdw blurRad="38100" dist="38100" dir="2700000" algn="tl">
                    <a:srgbClr val="000000">
                      <a:alpha val="43137"/>
                    </a:srgbClr>
                  </a:outerShdw>
                </a:effectLst>
              </a:rPr>
              <a:t>Gesellschaft</a:t>
            </a:r>
            <a:r>
              <a:rPr lang="en-GB" sz="2800" b="1" dirty="0" smtClean="0">
                <a:solidFill>
                  <a:srgbClr val="FFC000"/>
                </a:solidFill>
                <a:effectLst>
                  <a:outerShdw blurRad="38100" dist="38100" dir="2700000" algn="tl">
                    <a:srgbClr val="000000">
                      <a:alpha val="43137"/>
                    </a:srgbClr>
                  </a:outerShdw>
                </a:effectLst>
              </a:rPr>
              <a:t> (Society), </a:t>
            </a:r>
            <a:r>
              <a:rPr lang="en-GB" sz="2800" b="1" dirty="0" smtClean="0">
                <a:solidFill>
                  <a:srgbClr val="FF33CC"/>
                </a:solidFill>
                <a:effectLst>
                  <a:outerShdw blurRad="38100" dist="38100" dir="2700000" algn="tl">
                    <a:srgbClr val="000000">
                      <a:alpha val="43137"/>
                    </a:srgbClr>
                  </a:outerShdw>
                </a:effectLst>
              </a:rPr>
              <a:t>and a close associate of Rudolf Hess, </a:t>
            </a:r>
            <a:r>
              <a:rPr lang="en-GB" sz="2800" b="1" dirty="0" smtClean="0">
                <a:solidFill>
                  <a:srgbClr val="00FF00"/>
                </a:solidFill>
                <a:effectLst>
                  <a:outerShdw blurRad="38100" dist="38100" dir="2700000" algn="tl">
                    <a:srgbClr val="000000">
                      <a:alpha val="43137"/>
                    </a:srgbClr>
                  </a:outerShdw>
                </a:effectLst>
              </a:rPr>
              <a:t>visited Rosslyn Chapel, near Edinburgh, Scotland.</a:t>
            </a:r>
            <a:endParaRPr lang="en-GB" sz="2800" b="1" dirty="0">
              <a:solidFill>
                <a:srgbClr val="00FF00"/>
              </a:solidFill>
              <a:effectLst>
                <a:outerShdw blurRad="38100" dist="38100" dir="2700000" algn="tl">
                  <a:srgbClr val="000000">
                    <a:alpha val="43137"/>
                  </a:srgbClr>
                </a:outerShdw>
              </a:effectLst>
            </a:endParaRPr>
          </a:p>
        </p:txBody>
      </p:sp>
      <p:pic>
        <p:nvPicPr>
          <p:cNvPr id="1012740" name="Picture 4" descr="http://bickendorf-eifel.com/s/cc_images/cache_1538595902.jpg?t=1269096895"/>
          <p:cNvPicPr>
            <a:picLocks noChangeAspect="1" noChangeArrowheads="1"/>
          </p:cNvPicPr>
          <p:nvPr/>
        </p:nvPicPr>
        <p:blipFill>
          <a:blip r:embed="rId3" cstate="print">
            <a:lum bright="-10000" contrast="40000"/>
          </a:blip>
          <a:srcRect/>
          <a:stretch>
            <a:fillRect/>
          </a:stretch>
        </p:blipFill>
        <p:spPr bwMode="auto">
          <a:xfrm>
            <a:off x="467544" y="1772816"/>
            <a:ext cx="3816424" cy="47351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12740"/>
                                        </p:tgtEl>
                                        <p:attrNameLst>
                                          <p:attrName>style.visibility</p:attrName>
                                        </p:attrNameLst>
                                      </p:cBhvr>
                                      <p:to>
                                        <p:strVal val="visible"/>
                                      </p:to>
                                    </p:set>
                                    <p:animEffect transition="in" filter="circle(in)">
                                      <p:cBhvr>
                                        <p:cTn id="7" dur="2000"/>
                                        <p:tgtEl>
                                          <p:spTgt spid="101274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168</a:t>
            </a:fld>
            <a:endParaRPr lang="en-GB"/>
          </a:p>
        </p:txBody>
      </p:sp>
      <p:sp>
        <p:nvSpPr>
          <p:cNvPr id="4" name="TextBox 3"/>
          <p:cNvSpPr txBox="1"/>
          <p:nvPr/>
        </p:nvSpPr>
        <p:spPr>
          <a:xfrm>
            <a:off x="4860032" y="2132856"/>
            <a:ext cx="3816424" cy="3970318"/>
          </a:xfrm>
          <a:prstGeom prst="rect">
            <a:avLst/>
          </a:prstGeom>
          <a:noFill/>
        </p:spPr>
        <p:txBody>
          <a:bodyPr wrap="square" rtlCol="0">
            <a:spAutoFit/>
          </a:bodyPr>
          <a:lstStyle/>
          <a:p>
            <a:r>
              <a:rPr lang="en-GB" sz="2800" b="1" dirty="0" smtClean="0">
                <a:solidFill>
                  <a:srgbClr val="00FF00"/>
                </a:solidFill>
                <a:effectLst>
                  <a:outerShdw blurRad="38100" dist="38100" dir="2700000" algn="tl">
                    <a:srgbClr val="000000">
                      <a:alpha val="43137"/>
                    </a:srgbClr>
                  </a:outerShdw>
                </a:effectLst>
              </a:rPr>
              <a:t>Fuchs subsequently told members of the Edinburgh Theosophical Society that Rudolf Hess considered Rosslyn Chapel (left) to be a sacred Grail chapel</a:t>
            </a:r>
            <a:r>
              <a:rPr lang="en-GB" dirty="0" smtClean="0">
                <a:solidFill>
                  <a:srgbClr val="00FF00"/>
                </a:solidFill>
              </a:rPr>
              <a:t>.</a:t>
            </a:r>
            <a:endParaRPr lang="en-GB" dirty="0">
              <a:solidFill>
                <a:srgbClr val="00FF00"/>
              </a:solidFill>
            </a:endParaRPr>
          </a:p>
        </p:txBody>
      </p:sp>
      <p:pic>
        <p:nvPicPr>
          <p:cNvPr id="5" name="Picture 2" descr="http://91.135.228.71/$sitepreview/rosslyntemplars.org.uk/wp-content/uploads/rosslyn_chapel_complete.jpg"/>
          <p:cNvPicPr>
            <a:picLocks noChangeAspect="1" noChangeArrowheads="1"/>
          </p:cNvPicPr>
          <p:nvPr/>
        </p:nvPicPr>
        <p:blipFill>
          <a:blip r:embed="rId3" cstate="print"/>
          <a:srcRect/>
          <a:stretch>
            <a:fillRect/>
          </a:stretch>
        </p:blipFill>
        <p:spPr bwMode="auto">
          <a:xfrm>
            <a:off x="323528" y="1916832"/>
            <a:ext cx="4363383" cy="44644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169</a:t>
            </a:fld>
            <a:endParaRPr lang="en-GB"/>
          </a:p>
        </p:txBody>
      </p:sp>
      <p:sp>
        <p:nvSpPr>
          <p:cNvPr id="5" name="TextBox 4"/>
          <p:cNvSpPr txBox="1"/>
          <p:nvPr/>
        </p:nvSpPr>
        <p:spPr>
          <a:xfrm>
            <a:off x="3995936" y="1772816"/>
            <a:ext cx="496855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Moreover, it has now been revealed that when Rudolf Hess, </a:t>
            </a:r>
            <a:r>
              <a:rPr lang="en-GB" sz="2800" b="1" dirty="0" smtClean="0">
                <a:solidFill>
                  <a:srgbClr val="FFC000"/>
                </a:solidFill>
                <a:effectLst>
                  <a:outerShdw blurRad="38100" dist="38100" dir="2700000" algn="tl">
                    <a:srgbClr val="000000">
                      <a:alpha val="43137"/>
                    </a:srgbClr>
                  </a:outerShdw>
                </a:effectLst>
              </a:rPr>
              <a:t>Hitler's deputy, landed in Scotland in May 1941, </a:t>
            </a:r>
            <a:r>
              <a:rPr lang="en-GB" sz="2800" b="1" dirty="0" smtClean="0">
                <a:solidFill>
                  <a:srgbClr val="FF33CC"/>
                </a:solidFill>
                <a:effectLst>
                  <a:outerShdw blurRad="38100" dist="38100" dir="2700000" algn="tl">
                    <a:srgbClr val="000000">
                      <a:alpha val="43137"/>
                    </a:srgbClr>
                  </a:outerShdw>
                </a:effectLst>
              </a:rPr>
              <a:t>apparently on a Peace Mission, he was to meet with Prince George,</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 Duke of Kent, younger brother to King George VI, </a:t>
            </a:r>
            <a:r>
              <a:rPr lang="en-GB" sz="2800" b="1" dirty="0" smtClean="0">
                <a:solidFill>
                  <a:srgbClr val="00FF00"/>
                </a:solidFill>
                <a:effectLst>
                  <a:outerShdw blurRad="38100" dist="38100" dir="2700000" algn="tl">
                    <a:srgbClr val="000000">
                      <a:alpha val="43137"/>
                    </a:srgbClr>
                  </a:outerShdw>
                </a:effectLst>
              </a:rPr>
              <a:t>and nephew of the Duke of Clarence.</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i.dailymail.co.uk/i/pix/2008/12/26/article-0-05BD8D730000044D-713_233x383.jpg"/>
          <p:cNvPicPr>
            <a:picLocks noChangeAspect="1" noChangeArrowheads="1"/>
          </p:cNvPicPr>
          <p:nvPr/>
        </p:nvPicPr>
        <p:blipFill>
          <a:blip r:embed="rId3" cstate="print"/>
          <a:srcRect/>
          <a:stretch>
            <a:fillRect/>
          </a:stretch>
        </p:blipFill>
        <p:spPr bwMode="auto">
          <a:xfrm>
            <a:off x="395536" y="1484784"/>
            <a:ext cx="3154062" cy="51845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a:t>
            </a:fld>
            <a:endParaRPr lang="en-GB"/>
          </a:p>
        </p:txBody>
      </p:sp>
      <p:sp>
        <p:nvSpPr>
          <p:cNvPr id="4" name="TextBox 3"/>
          <p:cNvSpPr txBox="1"/>
          <p:nvPr/>
        </p:nvSpPr>
        <p:spPr>
          <a:xfrm>
            <a:off x="4932040" y="1988840"/>
            <a:ext cx="3960440" cy="3970318"/>
          </a:xfrm>
          <a:prstGeom prst="rect">
            <a:avLst/>
          </a:prstGeom>
          <a:noFill/>
        </p:spPr>
        <p:txBody>
          <a:bodyPr wrap="square" rtlCol="0">
            <a:spAutoFit/>
          </a:bodyPr>
          <a:lstStyle/>
          <a:p>
            <a:pPr eaLnBrk="0"/>
            <a:r>
              <a:rPr lang="en-GB" sz="2800" b="1" dirty="0" err="1" smtClean="0">
                <a:solidFill>
                  <a:srgbClr val="00FFFF"/>
                </a:solidFill>
                <a:effectLst>
                  <a:outerShdw blurRad="38100" dist="38100" dir="2700000" algn="tl">
                    <a:srgbClr val="000000">
                      <a:alpha val="43137"/>
                    </a:srgbClr>
                  </a:outerShdw>
                </a:effectLst>
              </a:rPr>
              <a:t>Tsardom</a:t>
            </a:r>
            <a:r>
              <a:rPr lang="en-GB" sz="2800" b="1" dirty="0" smtClean="0">
                <a:solidFill>
                  <a:srgbClr val="00FFFF"/>
                </a:solidFill>
                <a:effectLst>
                  <a:outerShdw blurRad="38100" dist="38100" dir="2700000" algn="tl">
                    <a:srgbClr val="000000">
                      <a:alpha val="43137"/>
                    </a:srgbClr>
                  </a:outerShdw>
                </a:effectLst>
              </a:rPr>
              <a:t> notes that the Jew rules the money markets, </a:t>
            </a:r>
            <a:r>
              <a:rPr lang="en-GB" sz="2800" b="1" dirty="0" smtClean="0">
                <a:solidFill>
                  <a:srgbClr val="FFC000"/>
                </a:solidFill>
                <a:effectLst>
                  <a:outerShdw blurRad="38100" dist="38100" dir="2700000" algn="tl">
                    <a:srgbClr val="000000">
                      <a:alpha val="43137"/>
                    </a:srgbClr>
                  </a:outerShdw>
                </a:effectLst>
              </a:rPr>
              <a:t>directs industries, controls most of the newspapers of the world Wherever there is a Jew there Russia has an enemy.... </a:t>
            </a:r>
            <a:r>
              <a:rPr lang="en-GB" dirty="0" smtClean="0"/>
              <a:t> </a:t>
            </a:r>
            <a:endParaRPr lang="en-GB" dirty="0"/>
          </a:p>
        </p:txBody>
      </p:sp>
      <p:pic>
        <p:nvPicPr>
          <p:cNvPr id="730114" name="Picture 2" descr="http://t2.gstatic.com/images?q=tbn:ANd9GcSyXSiEehjLKCs-ohgweyhJmXM4xDl4-PSNEV-eTRDwfL6t-ksA&amp;t=1"/>
          <p:cNvPicPr>
            <a:picLocks noChangeAspect="1" noChangeArrowheads="1"/>
          </p:cNvPicPr>
          <p:nvPr/>
        </p:nvPicPr>
        <p:blipFill>
          <a:blip r:embed="rId3" cstate="print"/>
          <a:srcRect/>
          <a:stretch>
            <a:fillRect/>
          </a:stretch>
        </p:blipFill>
        <p:spPr bwMode="auto">
          <a:xfrm>
            <a:off x="755575" y="1700807"/>
            <a:ext cx="3384377" cy="50372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30114"/>
                                        </p:tgtEl>
                                        <p:attrNameLst>
                                          <p:attrName>style.visibility</p:attrName>
                                        </p:attrNameLst>
                                      </p:cBhvr>
                                      <p:to>
                                        <p:strVal val="visible"/>
                                      </p:to>
                                    </p:set>
                                    <p:animEffect transition="in" filter="circle(in)">
                                      <p:cBhvr>
                                        <p:cTn id="7" dur="2000"/>
                                        <p:tgtEl>
                                          <p:spTgt spid="7301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170</a:t>
            </a:fld>
            <a:endParaRPr lang="en-GB"/>
          </a:p>
        </p:txBody>
      </p:sp>
      <p:sp>
        <p:nvSpPr>
          <p:cNvPr id="4" name="TextBox 3"/>
          <p:cNvSpPr txBox="1"/>
          <p:nvPr/>
        </p:nvSpPr>
        <p:spPr>
          <a:xfrm>
            <a:off x="4535488" y="1595021"/>
            <a:ext cx="460851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August 1942 the Duke of Kent was killed in a mysterious plane crash in the north of Scotland. </a:t>
            </a:r>
            <a:r>
              <a:rPr lang="en-GB" sz="2800" b="1" dirty="0" smtClean="0">
                <a:solidFill>
                  <a:srgbClr val="FFC000"/>
                </a:solidFill>
                <a:effectLst>
                  <a:outerShdw blurRad="38100" dist="38100" dir="2700000" algn="tl">
                    <a:srgbClr val="000000">
                      <a:alpha val="43137"/>
                    </a:srgbClr>
                  </a:outerShdw>
                </a:effectLst>
              </a:rPr>
              <a:t>Rudolf Hess claimed to have flown to Scotland on the express understanding that his visit was sanctioned by the personal protection (and possible invitation) of King George VI</a:t>
            </a:r>
            <a:endParaRPr lang="en-GB" sz="2800" b="1" dirty="0">
              <a:solidFill>
                <a:srgbClr val="FFC000"/>
              </a:solidFill>
              <a:effectLst>
                <a:outerShdw blurRad="38100" dist="38100" dir="2700000" algn="tl">
                  <a:srgbClr val="000000">
                    <a:alpha val="43137"/>
                  </a:srgbClr>
                </a:outerShdw>
              </a:effectLst>
            </a:endParaRPr>
          </a:p>
        </p:txBody>
      </p:sp>
      <p:pic>
        <p:nvPicPr>
          <p:cNvPr id="4098" name="Picture 2" descr="http://www.spartacus.schoolnet.co.uk/2WWkentD1.jpg"/>
          <p:cNvPicPr>
            <a:picLocks noChangeAspect="1" noChangeArrowheads="1"/>
          </p:cNvPicPr>
          <p:nvPr/>
        </p:nvPicPr>
        <p:blipFill>
          <a:blip r:embed="rId3" cstate="print"/>
          <a:srcRect/>
          <a:stretch>
            <a:fillRect/>
          </a:stretch>
        </p:blipFill>
        <p:spPr bwMode="auto">
          <a:xfrm>
            <a:off x="539552" y="1844824"/>
            <a:ext cx="3625874" cy="4392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171</a:t>
            </a:fld>
            <a:endParaRPr lang="en-GB"/>
          </a:p>
        </p:txBody>
      </p:sp>
      <p:sp>
        <p:nvSpPr>
          <p:cNvPr id="4" name="TextBox 3"/>
          <p:cNvSpPr txBox="1"/>
          <p:nvPr/>
        </p:nvSpPr>
        <p:spPr>
          <a:xfrm>
            <a:off x="4679504" y="1844824"/>
            <a:ext cx="4464496" cy="4678204"/>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Hess fully expected to have a meeting with the King. </a:t>
            </a:r>
            <a:r>
              <a:rPr lang="en-GB" sz="2800" b="1" dirty="0" smtClean="0">
                <a:solidFill>
                  <a:srgbClr val="FFC000"/>
                </a:solidFill>
                <a:effectLst>
                  <a:outerShdw blurRad="38100" dist="38100" dir="2700000" algn="tl">
                    <a:srgbClr val="000000">
                      <a:alpha val="43137"/>
                    </a:srgbClr>
                  </a:outerShdw>
                </a:effectLst>
              </a:rPr>
              <a:t>It may be pertinent to note that many of the secret papers relating to Rudolf Hess' </a:t>
            </a:r>
            <a:r>
              <a:rPr lang="en-GB" sz="2800" b="1" dirty="0" smtClean="0">
                <a:solidFill>
                  <a:srgbClr val="00FF00"/>
                </a:solidFill>
                <a:effectLst>
                  <a:outerShdw blurRad="38100" dist="38100" dir="2700000" algn="tl">
                    <a:srgbClr val="000000">
                      <a:alpha val="43137"/>
                    </a:srgbClr>
                  </a:outerShdw>
                </a:effectLst>
              </a:rPr>
              <a:t>mission</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to Britain are secreted away amongst the Royal Archives at Windsor Castle.</a:t>
            </a:r>
          </a:p>
          <a:p>
            <a:endParaRPr lang="en-GB" dirty="0"/>
          </a:p>
        </p:txBody>
      </p:sp>
      <p:pic>
        <p:nvPicPr>
          <p:cNvPr id="2050" name="Picture 2" descr="http://t0.gstatic.com/images?q=tbn:ANd9GcTybZiqpmQqFcQVKxkX-Dk-58zI4NQDGJ9qZzq5bny9gw2p_PeOxg"/>
          <p:cNvPicPr>
            <a:picLocks noChangeAspect="1" noChangeArrowheads="1"/>
          </p:cNvPicPr>
          <p:nvPr/>
        </p:nvPicPr>
        <p:blipFill>
          <a:blip r:embed="rId3" cstate="print"/>
          <a:srcRect/>
          <a:stretch>
            <a:fillRect/>
          </a:stretch>
        </p:blipFill>
        <p:spPr bwMode="auto">
          <a:xfrm>
            <a:off x="178332" y="2564904"/>
            <a:ext cx="4452688"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172</a:t>
            </a:fld>
            <a:endParaRPr lang="en-GB"/>
          </a:p>
        </p:txBody>
      </p:sp>
      <p:sp>
        <p:nvSpPr>
          <p:cNvPr id="4" name="TextBox 3"/>
          <p:cNvSpPr txBox="1"/>
          <p:nvPr/>
        </p:nvSpPr>
        <p:spPr>
          <a:xfrm>
            <a:off x="4355976" y="1916832"/>
            <a:ext cx="4536504"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Another intriguing sidelight which may have some bearing on the Hitler/Clarence enigma relates to a secret mission to Germany in 1945, made by the now infamous Anthony Blunt</a:t>
            </a:r>
            <a:endParaRPr lang="en-GB" sz="2800" b="1" dirty="0">
              <a:solidFill>
                <a:srgbClr val="00FFFF"/>
              </a:solidFill>
              <a:effectLst>
                <a:outerShdw blurRad="38100" dist="38100" dir="2700000" algn="tl">
                  <a:srgbClr val="000000">
                    <a:alpha val="43137"/>
                  </a:srgbClr>
                </a:outerShdw>
              </a:effectLst>
            </a:endParaRPr>
          </a:p>
        </p:txBody>
      </p:sp>
      <p:pic>
        <p:nvPicPr>
          <p:cNvPr id="1043458" name="Picture 2" descr="http://www.bbc.co.uk/history/worldwars/coldwar/images/cam_spies_blunt_anthony_sir_hj3163.jpg"/>
          <p:cNvPicPr>
            <a:picLocks noChangeAspect="1" noChangeArrowheads="1"/>
          </p:cNvPicPr>
          <p:nvPr/>
        </p:nvPicPr>
        <p:blipFill>
          <a:blip r:embed="rId3" cstate="print"/>
          <a:srcRect/>
          <a:stretch>
            <a:fillRect/>
          </a:stretch>
        </p:blipFill>
        <p:spPr bwMode="auto">
          <a:xfrm>
            <a:off x="368642" y="1772816"/>
            <a:ext cx="3775646" cy="4608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3458"/>
                                        </p:tgtEl>
                                        <p:attrNameLst>
                                          <p:attrName>style.visibility</p:attrName>
                                        </p:attrNameLst>
                                      </p:cBhvr>
                                      <p:to>
                                        <p:strVal val="visible"/>
                                      </p:to>
                                    </p:set>
                                    <p:animEffect transition="in" filter="circle(in)">
                                      <p:cBhvr>
                                        <p:cTn id="7" dur="2000"/>
                                        <p:tgtEl>
                                          <p:spTgt spid="10434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173</a:t>
            </a:fld>
            <a:endParaRPr lang="en-GB"/>
          </a:p>
        </p:txBody>
      </p:sp>
      <p:sp>
        <p:nvSpPr>
          <p:cNvPr id="4" name="TextBox 3"/>
          <p:cNvSpPr txBox="1"/>
          <p:nvPr/>
        </p:nvSpPr>
        <p:spPr>
          <a:xfrm>
            <a:off x="3959424" y="1595021"/>
            <a:ext cx="518457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 a self-confessed Soviet spy and former Surveyor of the Queen's Pictures.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Blunt, who at the time had just been appointed to the position of Surveyor of the King's Pictures,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sent to Germany at the request of King George VI (left) who wanted some royal correspondence returned to England.</a:t>
            </a:r>
            <a:endParaRPr lang="en-GB" sz="2800" b="1" dirty="0">
              <a:solidFill>
                <a:srgbClr val="00FF00"/>
              </a:solidFill>
              <a:effectLst>
                <a:outerShdw blurRad="38100" dist="38100" dir="2700000" algn="tl">
                  <a:srgbClr val="000000">
                    <a:alpha val="43137"/>
                  </a:srgbClr>
                </a:outerShdw>
              </a:effectLst>
            </a:endParaRPr>
          </a:p>
        </p:txBody>
      </p:sp>
      <p:pic>
        <p:nvPicPr>
          <p:cNvPr id="1041410" name="Picture 2" descr="http://historical.ws/pics/King_George_VI_1.jpg"/>
          <p:cNvPicPr>
            <a:picLocks noChangeAspect="1" noChangeArrowheads="1"/>
          </p:cNvPicPr>
          <p:nvPr/>
        </p:nvPicPr>
        <p:blipFill>
          <a:blip r:embed="rId3" cstate="print">
            <a:lum bright="-10000" contrast="30000"/>
          </a:blip>
          <a:srcRect/>
          <a:stretch>
            <a:fillRect/>
          </a:stretch>
        </p:blipFill>
        <p:spPr bwMode="auto">
          <a:xfrm>
            <a:off x="251520" y="1484784"/>
            <a:ext cx="3528392" cy="51279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1410"/>
                                        </p:tgtEl>
                                        <p:attrNameLst>
                                          <p:attrName>style.visibility</p:attrName>
                                        </p:attrNameLst>
                                      </p:cBhvr>
                                      <p:to>
                                        <p:strVal val="visible"/>
                                      </p:to>
                                    </p:set>
                                    <p:animEffect transition="in" filter="circle(in)">
                                      <p:cBhvr>
                                        <p:cTn id="7" dur="2000"/>
                                        <p:tgtEl>
                                          <p:spTgt spid="10414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174</a:t>
            </a:fld>
            <a:endParaRPr lang="en-GB"/>
          </a:p>
        </p:txBody>
      </p:sp>
      <p:sp>
        <p:nvSpPr>
          <p:cNvPr id="4" name="TextBox 3"/>
          <p:cNvSpPr txBox="1"/>
          <p:nvPr/>
        </p:nvSpPr>
        <p:spPr>
          <a:xfrm>
            <a:off x="5076056" y="1556792"/>
            <a:ext cx="381642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relevant papers were then in the possession of German royalty and King George VI </a:t>
            </a:r>
            <a:r>
              <a:rPr lang="en-GB" sz="2800" b="1" dirty="0" smtClean="0">
                <a:solidFill>
                  <a:srgbClr val="FFC000"/>
                </a:solidFill>
                <a:effectLst>
                  <a:outerShdw blurRad="38100" dist="38100" dir="2700000" algn="tl">
                    <a:srgbClr val="000000">
                      <a:alpha val="43137"/>
                    </a:srgbClr>
                  </a:outerShdw>
                </a:effectLst>
              </a:rPr>
              <a:t>was concerned that under the American occupation of </a:t>
            </a:r>
            <a:r>
              <a:rPr lang="en-GB" sz="2800" b="1" dirty="0" err="1" smtClean="0">
                <a:solidFill>
                  <a:srgbClr val="FFC000"/>
                </a:solidFill>
                <a:effectLst>
                  <a:outerShdw blurRad="38100" dist="38100" dir="2700000" algn="tl">
                    <a:srgbClr val="000000">
                      <a:alpha val="43137"/>
                    </a:srgbClr>
                  </a:outerShdw>
                </a:effectLst>
              </a:rPr>
              <a:t>postwar</a:t>
            </a:r>
            <a:r>
              <a:rPr lang="en-GB" sz="2800" b="1" dirty="0" smtClean="0">
                <a:solidFill>
                  <a:srgbClr val="FFC000"/>
                </a:solidFill>
                <a:effectLst>
                  <a:outerShdw blurRad="38100" dist="38100" dir="2700000" algn="tl">
                    <a:srgbClr val="000000">
                      <a:alpha val="43137"/>
                    </a:srgbClr>
                  </a:outerShdw>
                </a:effectLst>
              </a:rPr>
              <a:t> Germany </a:t>
            </a:r>
            <a:r>
              <a:rPr lang="en-GB" sz="2800" b="1" dirty="0" smtClean="0">
                <a:solidFill>
                  <a:srgbClr val="00FF00"/>
                </a:solidFill>
                <a:effectLst>
                  <a:outerShdw blurRad="38100" dist="38100" dir="2700000" algn="tl">
                    <a:srgbClr val="000000">
                      <a:alpha val="43137"/>
                    </a:srgbClr>
                  </a:outerShdw>
                </a:effectLst>
              </a:rPr>
              <a:t>the correspondence might come to light and be made public.</a:t>
            </a:r>
            <a:endParaRPr lang="en-GB" sz="2800" b="1" dirty="0">
              <a:solidFill>
                <a:srgbClr val="00FF00"/>
              </a:solidFill>
              <a:effectLst>
                <a:outerShdw blurRad="38100" dist="38100" dir="2700000" algn="tl">
                  <a:srgbClr val="000000">
                    <a:alpha val="43137"/>
                  </a:srgbClr>
                </a:outerShdw>
              </a:effectLst>
            </a:endParaRPr>
          </a:p>
        </p:txBody>
      </p:sp>
      <p:pic>
        <p:nvPicPr>
          <p:cNvPr id="1039362" name="Picture 2" descr="http://upload.wikimedia.org/wikipedia/commons/thumb/6/6f/Map-Germany-1945.svg/250px-Map-Germany-1945.svg.png"/>
          <p:cNvPicPr>
            <a:picLocks noChangeAspect="1" noChangeArrowheads="1"/>
          </p:cNvPicPr>
          <p:nvPr/>
        </p:nvPicPr>
        <p:blipFill>
          <a:blip r:embed="rId3" cstate="print"/>
          <a:srcRect/>
          <a:stretch>
            <a:fillRect/>
          </a:stretch>
        </p:blipFill>
        <p:spPr bwMode="auto">
          <a:xfrm>
            <a:off x="467543" y="1844824"/>
            <a:ext cx="4245753" cy="36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9362"/>
                                        </p:tgtEl>
                                        <p:attrNameLst>
                                          <p:attrName>style.visibility</p:attrName>
                                        </p:attrNameLst>
                                      </p:cBhvr>
                                      <p:to>
                                        <p:strVal val="visible"/>
                                      </p:to>
                                    </p:set>
                                    <p:animEffect transition="in" filter="circle(in)">
                                      <p:cBhvr>
                                        <p:cTn id="7" dur="2000"/>
                                        <p:tgtEl>
                                          <p:spTgt spid="10393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175</a:t>
            </a:fld>
            <a:endParaRPr lang="en-GB"/>
          </a:p>
        </p:txBody>
      </p:sp>
      <p:sp>
        <p:nvSpPr>
          <p:cNvPr id="4" name="TextBox 3"/>
          <p:cNvSpPr txBox="1"/>
          <p:nvPr/>
        </p:nvSpPr>
        <p:spPr>
          <a:xfrm>
            <a:off x="3851920" y="1595021"/>
            <a:ext cx="529208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royal correspondence is said to have included letters from Queen Victoria to her eldest daughter, </a:t>
            </a:r>
            <a:r>
              <a:rPr lang="en-GB" sz="2800" b="1" dirty="0" smtClean="0">
                <a:solidFill>
                  <a:srgbClr val="FFC000"/>
                </a:solidFill>
                <a:effectLst>
                  <a:outerShdw blurRad="38100" dist="38100" dir="2700000" algn="tl">
                    <a:srgbClr val="000000">
                      <a:alpha val="43137"/>
                    </a:srgbClr>
                  </a:outerShdw>
                </a:effectLst>
              </a:rPr>
              <a:t>the Empress </a:t>
            </a:r>
            <a:r>
              <a:rPr lang="en-GB" sz="2800" b="1" dirty="0" err="1" smtClean="0">
                <a:solidFill>
                  <a:srgbClr val="FFC000"/>
                </a:solidFill>
                <a:effectLst>
                  <a:outerShdw blurRad="38100" dist="38100" dir="2700000" algn="tl">
                    <a:srgbClr val="000000">
                      <a:alpha val="43137"/>
                    </a:srgbClr>
                  </a:outerShdw>
                </a:effectLst>
              </a:rPr>
              <a:t>Friederike</a:t>
            </a:r>
            <a:r>
              <a:rPr lang="en-GB" sz="2800" b="1" dirty="0" smtClean="0">
                <a:solidFill>
                  <a:srgbClr val="FFC000"/>
                </a:solidFill>
                <a:effectLst>
                  <a:outerShdw blurRad="38100" dist="38100" dir="2700000" algn="tl">
                    <a:srgbClr val="000000">
                      <a:alpha val="43137"/>
                    </a:srgbClr>
                  </a:outerShdw>
                </a:effectLst>
              </a:rPr>
              <a:t>, wife of Frederick of Prussia (left);</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letters from Queen Mary, wife of King George V, to her German relatives; </a:t>
            </a:r>
            <a:r>
              <a:rPr lang="en-GB" sz="2800" b="1" dirty="0" smtClean="0">
                <a:solidFill>
                  <a:srgbClr val="00FF00"/>
                </a:solidFill>
                <a:effectLst>
                  <a:outerShdw blurRad="38100" dist="38100" dir="2700000" algn="tl">
                    <a:srgbClr val="000000">
                      <a:alpha val="43137"/>
                    </a:srgbClr>
                  </a:outerShdw>
                </a:effectLst>
              </a:rPr>
              <a:t>and also papers relating to the Duke of Windsor's links with Hitler and the Nazi regime.</a:t>
            </a:r>
            <a:endParaRPr lang="en-GB" sz="2800" b="1" dirty="0">
              <a:solidFill>
                <a:srgbClr val="00FF00"/>
              </a:solidFill>
              <a:effectLst>
                <a:outerShdw blurRad="38100" dist="38100" dir="2700000" algn="tl">
                  <a:srgbClr val="000000">
                    <a:alpha val="43137"/>
                  </a:srgbClr>
                </a:outerShdw>
              </a:effectLst>
            </a:endParaRPr>
          </a:p>
        </p:txBody>
      </p:sp>
      <p:pic>
        <p:nvPicPr>
          <p:cNvPr id="1037314" name="Picture 2" descr="http://t1.gstatic.com/images?q=tbn:ANd9GcRQRluNkN1pnDw4xYOd1BoJUJxweRbz6VLp1uhA4VWD41PRQOEc0g"/>
          <p:cNvPicPr>
            <a:picLocks noChangeAspect="1" noChangeArrowheads="1"/>
          </p:cNvPicPr>
          <p:nvPr/>
        </p:nvPicPr>
        <p:blipFill>
          <a:blip r:embed="rId3" cstate="print"/>
          <a:srcRect/>
          <a:stretch>
            <a:fillRect/>
          </a:stretch>
        </p:blipFill>
        <p:spPr bwMode="auto">
          <a:xfrm>
            <a:off x="251520" y="1988840"/>
            <a:ext cx="3282092" cy="45365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7314"/>
                                        </p:tgtEl>
                                        <p:attrNameLst>
                                          <p:attrName>style.visibility</p:attrName>
                                        </p:attrNameLst>
                                      </p:cBhvr>
                                      <p:to>
                                        <p:strVal val="visible"/>
                                      </p:to>
                                    </p:set>
                                    <p:animEffect transition="in" filter="circle(in)">
                                      <p:cBhvr>
                                        <p:cTn id="7" dur="2000"/>
                                        <p:tgtEl>
                                          <p:spTgt spid="10373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176</a:t>
            </a:fld>
            <a:endParaRPr lang="en-GB"/>
          </a:p>
        </p:txBody>
      </p:sp>
      <p:sp>
        <p:nvSpPr>
          <p:cNvPr id="4" name="TextBox 3"/>
          <p:cNvSpPr txBox="1"/>
          <p:nvPr/>
        </p:nvSpPr>
        <p:spPr>
          <a:xfrm>
            <a:off x="3635896" y="2060848"/>
            <a:ext cx="5112568" cy="3539430"/>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Amongst these clearly sensitive royal papers could there have been some indication that the late Duke of Clarence had indeed been masquerading as Adolf Hitler, </a:t>
            </a:r>
            <a:r>
              <a:rPr lang="en-GB" sz="2800" b="1" dirty="0" smtClean="0">
                <a:solidFill>
                  <a:srgbClr val="00FFFF"/>
                </a:solidFill>
                <a:effectLst>
                  <a:outerShdw blurRad="38100" dist="38100" dir="2700000" algn="tl">
                    <a:srgbClr val="000000">
                      <a:alpha val="43137"/>
                    </a:srgbClr>
                  </a:outerShdw>
                </a:effectLst>
              </a:rPr>
              <a:t>the German </a:t>
            </a:r>
            <a:r>
              <a:rPr lang="en-GB" sz="2800" b="1" dirty="0" err="1" smtClean="0">
                <a:solidFill>
                  <a:srgbClr val="00FFFF"/>
                </a:solidFill>
                <a:effectLst>
                  <a:outerShdw blurRad="38100" dist="38100" dir="2700000" algn="tl">
                    <a:srgbClr val="000000">
                      <a:alpha val="43137"/>
                    </a:srgbClr>
                  </a:outerShdw>
                </a:effectLst>
              </a:rPr>
              <a:t>Reichsführer</a:t>
            </a:r>
            <a:r>
              <a:rPr lang="en-GB" sz="2800" b="1" dirty="0" smtClean="0">
                <a:solidFill>
                  <a:srgbClr val="00FFFF"/>
                </a:solidFill>
                <a:effectLst>
                  <a:outerShdw blurRad="38100" dist="38100" dir="2700000" algn="tl">
                    <a:srgbClr val="000000">
                      <a:alpha val="43137"/>
                    </a:srgbClr>
                  </a:outerShdw>
                </a:effectLst>
              </a:rPr>
              <a:t>?</a:t>
            </a:r>
            <a:endParaRPr lang="en-GB" sz="2800" b="1" dirty="0">
              <a:solidFill>
                <a:srgbClr val="00FFFF"/>
              </a:solidFill>
              <a:effectLst>
                <a:outerShdw blurRad="38100" dist="38100" dir="2700000" algn="tl">
                  <a:srgbClr val="000000">
                    <a:alpha val="43137"/>
                  </a:srgbClr>
                </a:outerShdw>
              </a:effectLst>
            </a:endParaRPr>
          </a:p>
        </p:txBody>
      </p:sp>
      <p:pic>
        <p:nvPicPr>
          <p:cNvPr id="1035266" name="Picture 2" descr="http://i.dailymail.co.uk/i/pix/2007/10_04/dukeofCL2810_228x511.jpg"/>
          <p:cNvPicPr>
            <a:picLocks noChangeAspect="1" noChangeArrowheads="1"/>
          </p:cNvPicPr>
          <p:nvPr/>
        </p:nvPicPr>
        <p:blipFill>
          <a:blip r:embed="rId3" cstate="print"/>
          <a:srcRect/>
          <a:stretch>
            <a:fillRect/>
          </a:stretch>
        </p:blipFill>
        <p:spPr bwMode="auto">
          <a:xfrm>
            <a:off x="539552" y="1196752"/>
            <a:ext cx="2461700" cy="55172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5266"/>
                                        </p:tgtEl>
                                        <p:attrNameLst>
                                          <p:attrName>style.visibility</p:attrName>
                                        </p:attrNameLst>
                                      </p:cBhvr>
                                      <p:to>
                                        <p:strVal val="visible"/>
                                      </p:to>
                                    </p:set>
                                    <p:animEffect transition="in" filter="circle(in)">
                                      <p:cBhvr>
                                        <p:cTn id="7" dur="2000"/>
                                        <p:tgtEl>
                                          <p:spTgt spid="10352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177</a:t>
            </a:fld>
            <a:endParaRPr lang="en-GB"/>
          </a:p>
        </p:txBody>
      </p:sp>
      <p:sp>
        <p:nvSpPr>
          <p:cNvPr id="4" name="TextBox 3"/>
          <p:cNvSpPr txBox="1"/>
          <p:nvPr/>
        </p:nvSpPr>
        <p:spPr>
          <a:xfrm>
            <a:off x="4572000" y="1700808"/>
            <a:ext cx="417646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It may be significant that apparently no record of the private conversation</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between Hitler and the Duke of Windsor (uncle and nephew?), </a:t>
            </a:r>
            <a:r>
              <a:rPr lang="en-GB" sz="2800" b="1" dirty="0" smtClean="0">
                <a:solidFill>
                  <a:srgbClr val="FF33CC"/>
                </a:solidFill>
                <a:effectLst>
                  <a:outerShdw blurRad="38100" dist="38100" dir="2700000" algn="tl">
                    <a:srgbClr val="000000">
                      <a:alpha val="43137"/>
                    </a:srgbClr>
                  </a:outerShdw>
                </a:effectLst>
              </a:rPr>
              <a:t>at Hitler's private residence, the </a:t>
            </a:r>
            <a:r>
              <a:rPr lang="en-GB" sz="2800" b="1" dirty="0" err="1" smtClean="0">
                <a:solidFill>
                  <a:srgbClr val="FF33CC"/>
                </a:solidFill>
                <a:effectLst>
                  <a:outerShdw blurRad="38100" dist="38100" dir="2700000" algn="tl">
                    <a:srgbClr val="000000">
                      <a:alpha val="43137"/>
                    </a:srgbClr>
                  </a:outerShdw>
                </a:effectLst>
              </a:rPr>
              <a:t>Berghof</a:t>
            </a:r>
            <a:r>
              <a:rPr lang="en-GB" sz="2800" b="1" dirty="0" smtClean="0">
                <a:solidFill>
                  <a:srgbClr val="FF33CC"/>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 Germany, in October 1937, has ever come to light.</a:t>
            </a:r>
            <a:endParaRPr lang="en-GB" sz="2800" b="1" dirty="0">
              <a:solidFill>
                <a:srgbClr val="00FF00"/>
              </a:solidFill>
              <a:effectLst>
                <a:outerShdw blurRad="38100" dist="38100" dir="2700000" algn="tl">
                  <a:srgbClr val="000000">
                    <a:alpha val="43137"/>
                  </a:srgbClr>
                </a:outerShdw>
              </a:effectLst>
            </a:endParaRPr>
          </a:p>
        </p:txBody>
      </p:sp>
      <p:sp>
        <p:nvSpPr>
          <p:cNvPr id="1053698" name="AutoShape 2" descr="data:image/jpg;base64,/9j/4AAQSkZJRgABAQAAAQABAAD/2wCEAAkGBhMSERUUEhQWFRUWFxgYGBgYGBcdIBoYGBcXGBcaGBocHCYeGRsjGhcXHy8gIycpLCwsFx4xNTAqNSYrLCkBCQoKDgwOGg8PGiwkHyQsLCwsLCwsLCwsLCwsLCwsKSksLCkpLCwsLCwsKSwsLCwsKSksLCwsKSwpKSwsLCwsLP/AABEIALcBEwMBIgACEQEDEQH/xAAbAAACAgMBAAAAAAAAAAAAAAAEBQMGAAECB//EAD0QAAIBAwMCAwYEBQMDBAMAAAECEQADIQQSMQVBIlFhBhMycYGRobHB8BRCUtHhFSPxB2KSFjNyglOiwv/EABoBAAMBAQEBAAAAAAAAAAAAAAABAgMEBQb/xAAoEQACAgICAgICAQUBAAAAAAAAAQIRAyESMUFRBBMi8IFhcZHB0VL/2gAMAwEAAhEDEQA/AFidGeSB2pp0zoBaQ3anostOBUi3yO1dVmQkvez5XH40Pe9nziKtZ1MrkUHd1lFiK4ehsuacae0qpnkit3dYYzQ9y+CI4pgbuadSMUA5NTW9TBrGYU0IHLEV0l+ir1jcPlQTWCOcUwDrWo9aIGo8qToTMUTuIoAsFjW+Zo611GO9VO3qyCKLGuigRYm6mfOuf48+dV7+LqT+ImgB6dZ61L/Gxyarg1Zrp+omgCw/6iR3rB1b1qs/xtdDVUAWb/VvWtf6t61WW1BqJtSaYFmudW9aCbqh86Sm4TXSGaAGp6ia2utNLmtmtlooENl1tb/jqT+9mudxoGPTrsVC2t86Ve9IxUq2mNADBdUB86mHUMUmugrUSanNADe7fmuEE0B/FV2mroAbCyPSspeNRW6ADmUHExUlo7SCTIpRc1PcGuk1xIrIoaXnDHntXKdEDZBn070pa8Z5ijdN1ArxTA11HpBztER2/v5UjaywwR96sF3qhMg4NKdVbdx4c0ALnt1ETtPnRj9HubZkT5UNY6e5zBIBg1QBCaoDise5P1q09D6BZaA42txB/Dmptb7FGBmOPx/tS5ICjC3midrQPKiNf042n2zMVoXdvNUIGJ8xUN6/FNGKssd6F/ghyaAArN7NEo55oZ9JBwfpUqArzQBO901Kjg80I97E1LprbHsaAJjaBOK5ZNtdXF2monvzQI177NSXD5UJuitnVUAF2yO5olWUcUlOpzUi6umA39/UDuTS9tbWhrKBB6etE280pGsqe1rqAHJsjBrr3g4peOoiKhua2gAu+80tugg4NZc19D+/86AC7Nue9EDGKBsaipzqAaBhwasoEaqtUASPqB5Vr3wHw1wVA5X8K1KeUT5UqHZL/FRyK1b10E5qM21JyTRdvSWh8U/eihWdWtV3o2zqcSBmhLWpsr2J+ealXq1kHKkUqCwu1fBbIPrTzpmht5MR6Uv6dqVvA7EAjMsYHyEcmjEu3EAOzviBOPpmoZSGtq2seLscGO1TG4T8BOMfl3iqsPaJg8bTInse1Mr/AFSADOTSoLOetez6lAxJ3TmPuarnWtMu6dpHbPpTXUe0HacULqOpLcjfmOKtJisTpYxwTPFM06U5AIUmalPVEHAFMNN7SKFgAT++/wC+absQgudEuLkIaW6myxOe1XjTawNLOxzwB2oXWWrTGf7UWBUE0U5JoltSQKdajRoyyiZB7TUuk6Zb2zcH08qYFU1GrLcChTfPlXoNvp9tFLKoUAd+SfSqzqDt3AIMkx96EAhdmiomttTe+28gRn0oO/YZexpgLmB86ia5HeiLunduAa5s9KY8gigAY6muk1Jow9LIxH1qO509/KKAIzfrn+JNcXNC45rldI3lTET/AMYa5OuNaXSNMV0dETzigDBrK6tXSTAri3pRRdnRbfF2oAmsWmPbiuHYjtRQ1OIA+1C3DHIoA5FwmsrgXm7CsooD0MrZPDH5Ef2rl+n2GE7wvpkH8KrzGM/v86jeZwTPzp8CeQ2uaOwDjcR5/wDJmuzorESGHyM/kJpDe94TB3Y85Nd2F9TT4itjS5a055Df/XH51p9BYKypgj+to/5+lCoo7Ma51FrHJmih2dqirgXgD8zFFG3qR/PI85P6VXdjA8/f60Rb6g9vKGPlx9RxQ4WLkxqNC3LE7uxBqO+0CC3ykj8jQV3rVxu4Hy/vzQTeZnPf980uA+Q0W2fnWmUwSCQO5PFKFs4Mfh+8VzdQkAFifITP27U+AchzZup3dDTCwjXP/bdY9B+gzVSt2RxUr+HOfyp8Bci6Dpdz/wDJ/wDr/mum6SdoIJYyO/bkxHNU0a2442lmI8ixI+1EWtddQAK7AeUmPpS+t+x8y43eqe7G2NuMTzxigF6kMyx+i9+2TVb/ANTM5HPqR9zRGm6mCIYBfnHHHOM0+BPMtXS9ZbcxcuMo4AgZ+vANHDpIYHcpwREkZE/M9qqOl1iTKxu79x9pPY80eNfc2hQzR2En9x6VLx+h8y0WOh6ZTLNyJgETHnx2ofVjRL8O5j5D595WPxpW2tZlEMcfoPykcVNauh595GMAmJjyHHmajg1tl8l4G/Sul6S4NwGQcqWAIyeQPl50wf2Y05M/hP8AfNV99WtkeEQ2OD2gTIOOe39qiT21Iw6A+RE/lBpfXKW0JzUeyyt7L6aIiJ48VD3fY/TtEdjnv+RpAfbtZg22PyI/5prpvatIICkNtmCO0enOMxSeOa8jWSL8EVj2G05duWAJGT3H+fyofqPTNOgC27Ssx8t36Yn0ipNb7aBIUWXJYxjaJnvz4ee+aE1XWVaDhAvhyxyZnGJJoUZXsdkP+jhTJ2zniDBrd3pdvbwGP5fhQOm9oLV26bYWYOTMekj6/mPOnf8ADLAyBWlCF9no9hWBKgnk/wBuKZvpbLgILaBR6VAvu0n3ryZMKJAjMcwSaC/9Y6eyYQFmMkBVLHH3NFX0BZNB0RML/DrE5dsf+I+Ix6wPnTFugaV+bVsn5frXmnUv+qLYhGEzhsHkiYj0pcP+qN4MI4JiB/ef0qXhm/I/sij1sey2l7Wl/H+9brzW5/1GYGC4n0jvn+qspfTP2P7I+hQ2sGM1sXu81WU1Znzoy1qTXZxOXkPhfJByfxqRXiPOl2l1YqY3aVBYYdYZ/vH581I2pO2J59M/el9tZNFquKVDsEvXCTyT+/Wu3s+GiBppOKlVMmgLFqWq1qRtVsxCn8qZjSgZ4pU+rU3Gtg+JQCRnAPHaKTKNaYEqp7lVP3WTRX8KQJmP81F09pRZ/pX8hRjMYjMUICFOnbgSP36fOormnPf9/jR1ssODE1tUnkZ+tMQtsaY1O1sxmjAvapdRb8I8v2KYhGdOTWzpG8jEfh+5pobQ7Vht4JY/8+tFCsSNaiiNJqLgIhj5ZOI+tHafpouHBj084/x++aJu9NVIWZgT+Pfy8qYiXSancsHDA/cVLcv4AOB6Upvkx6j8AKFTqTA5M+hzVJEtjt3nNb0jW0/3GeCpOI7RyT9T9qWnrSckMPoP70i6lrWfv4ScKO3lPnTaQlZbl9qNGiEqJeYyDxJI2484ph0z2is3ATccKwJ3kRwuIAiY7Z/SvMWaO3r+nNb0dxgw2zu7Rn8KzeOzVTo9Y1PWtOFnwsQQ25/PkQOJAjHyqn+0HWQF3WiNxBKwqyATJc+U5ges96SdcsX7bKLu4SikSGGCPUAzS86t90yZgAE+Q4pLH5G5heh6h7j/AHFQM+fFOATPA7/M/wDNx6Z7RB0BZtkAHOZaYKgd+cf4NU6x0a/euoqqRvWRJIG0yJJPAJFejey3stpmAtvbDbOWO4SQfEeRjBWT8UHtSnSCFs31n2a1DW/eWrxZGAOBBAHMQTJiIHeqn07p7W7xRGVGyHL8kbl4JHhk54+tem9T9qrWlVQoBUA4AwIwIjzIiql7VdXS4q3USb23OOARALYzGPxqIcn2i5UIPbTVWboRFRveJu+FcbJG3dyZjM95qs3AVTYVgqSTMz5EHy/xXdwOWLEndJ3TjI8/32rSWiWyeeZ8jz+ddUYUjnc7YK9oziY7fKsqxaXRkKAYBk8sB3PY1lMQusWARnHzn+xFTKon/istqf8AipQaRRIgqVCaGkzR2mZux+/+aTAJ0qk9qYAxyD9RQyXWHxR8wAPxAFHWuqkLHaDzP5zWbGQok4HPziiEs7RkZpbc9oQnhtEszGNqSRPocz96Qa3q99mKlikdgCCPmMGsJZkjeOGTGvtB1Z02qi7ixj1BPmuMepMUrtdJvsxuG4qOeQqgzAgBziREccedAW9JL7wW3LndMjGTkcZ5+nlTTpfVEdAPf2zc25QmTJ8mEk4mcH9K5ck5S2jphCMdM50V28jrbdAREB0OMEDKtnvmJ7/Sz2rUDIpFf3pDKm4mRAK5LMpxxkweQJIjk096ZLoD7soxGVJz8wOfvn0rfDktU+znywp2ujsJWKAa7vjbM4I7EgfmaEOogx/b8xiulMwClIoW/fisbUjzqddNZaN1wfeBP4mm3QhedTNclh5z+lFEBAfd3C+Ywm4E54PA/PNdvrrjoFZbaRkO6qh+SlQCfx+gpqQgW1qNvHoT/f8AHmob2q8sz/et67VwoBuq+Y2rvx6yVC/aTSr+ILelaJkBF9iee1RLcUDz/fnURQn1rsL5cUwIrrE9qHKzRTrWkTOPnToOQOLEn50w0HT3BF1TsRWVS2cSR3g9pP0NR7PvXS3iBHbkjME/SjiLkW/2m1q6x7L2UQm2CrFioQTzyeM+tca/2eLk3V0+mNw52+9dlP8ATtTwqZUYgxjiq62uQoVyG3AzAggTEgcET2rNHqQLoYuNozJBkQDgd+8Vl9dKka80+xovTNfddbt1SwKg7FBAUAwoZVjtmJnEVZ+ht/Du+4vcvPzhoHYbV7L2Fc9M/wCoens27SmdwG0xO0DHnn9mlup9sluXg3vnIDEiIAUTjBAnyrJqT01o0Tit2Q3PZ7UXBqLl9NwRptyQvBMgiRAII/GKqGh6ntuhsQZlZInn4WyRzVv9q/aFSQqXmuFgAwmACO8f2qkjSkcZ7kDMfMVtjTrZlN+ifV6EB3KmVMNJ5IaPxz+tTdE6V764E3KpPE9z+x3qBeP0NSIWBxg+n6GtvBjeyW5ooMOpLDBz5YH4VlN7PVXVQBecQOAOKylTKtFfU12pqK2ho6xYooXI6taac0x02mrdizRyqFEngCfoOaTQ7IL2kcW2KKGI4DNtH1O0/l3qsalj/FJbvahC4ZCbKriCQ0EtMjbPlV+uMBaY/wDa0d5wTj7V591cL773zKpaF8QB3RG0g4AGD515vzJcZLZ3fG2mM+o2bdtyogtGVAYnIGCq8gHzEYzNcWOhXrpwoRR3cLPzCJCj5kmeYooaxNNp02KELskkW1YktbZziQMkfEZ/tZOga8aixaMxcddphYIY7lDbQSV43RJ7VxtvtHWJLHsjbBm6WukHG+CF/wDioAVftNE6r2e05WLipGI3BQIMRz6kfcV1rLyrpdjam4CSE99MNu94xj4pBhCuTwvlS/rFn3tu97rUG07OjFi7eEBixHgGJDDv86m3Y9ED+yjW59xedQQfAfEvy2sMfhW26nrLQIu2yw53WyZ+ZRj6dmp0/WADKlCN043x8RPxldh44BJGDGaTN1O3p7e3cWWSQT4pLEDkEYHyqoykhSimcJ1lb38xBzO4PI7dwJ+k9qy8sCd4PyP+a41XX9KybLgdXQmSPABuIB3KeRjBP9eKJ0HsmFeztuMLF0xDrld0kGQAJzEmJ+1dePPfZyzwrwxe2qiuk1ZBBmDz/wAUbf6hbtL4FncAYJYAg5BJxPymkj6hmJLGZP48CuzHLmrXRySVaZabfWdq/wC5cLyCPCxYqPIS0dyftSPWa0uTt3QPqfqaCYt5EDjPp/z+Nd27VaRglshs45ohbELPaY/CTXdsqq5XM8k4+UR8+9Y93z7fvj7VokS2Rha2TXLtiBUfJ+fqaok7YAfs1pXU94H7861c0TBd0eE9/wAM11pioPiXcIPcjvM/470diNqy+sev+KntG33Xd5QxEVC9tdpIUg4AIIzA5I5JP2+2Ycj9j7/jTqwsYDWWRzbkepn7Ej9+dDXjZYmA6HsAQR9Zgj6GoRc7kx9PvXRf5Ed4P5VPEdkBB4/SmC6Ky4G19rf90jPqTio7V5APgk+rkD7AA8+tbS9B8Sg/Of0IpONjTonGha1JDKYiQYYEfLmp01dkgB7YUnko3/8APFB3rqEyo2+Y5g+az2+0evbrToO5AnzBg/OAY+x+dSoew5BN/SWiPAwzGCsH7/D96jsEJ8SbhxtI4+nHNb/htvdfMeJSD2/cgUQujYgwFaOQIBHGearxtiJBpZyLNuDkSwGO2DcmsqG5pjPwXB+/lWVNf1/f8jsDsIPOi7agV2mmjuG+U/2H50ZeaxZt77u4NjAa3wWVZxmRu4j7Vc5RgrYkm3SOP4pVZFJALkgesCTFK+odcZU1kHCBVSOxICt3nn7Ur1HtFbuX7cKfDcuIni7SwBACycFMTmIxNR9RslbGoFxg1xwGJGVDAg7APRSM7cliBXm5vmLpfujsx4PLGmk6s120qjcdoSAcARInGNxM/QCBUeo0ylj7557QuSDjkyY+55pR0m+wuoLjEEBiVAgeICQoAyYHBPYAdqK1+jd3KIWG7gCJOByTkk44gAE5GK8OdyyXJnfGktB2n6y4cBWR7O7eVKoSJWDnd4YVQAZnHqasvSzp7q7tMEtOpyAAAxE4PMHkSaohddOm0Q7gkFgZHkwH8rfPih9F1dka4VLrAAAE8tIn1kn8DzWsZSX9h9Hpmm063tP7kgDeIDskhgcwfMGVzwR5cUnbptmwt9btv4iAjqJQfGTuXuphshTGDRfQtbdu6e2q3ltkLtBZSVwBJ8J3BczuPPPBimGrs6a0lz+M1ikKPEltWIAY4VCzeIgMBgDCiQM11KarYqKtqvY7U3ps4tQS5IAgwM8HJwIMZwROKr9vp9mwGF65cuR4yiCI+ESI4MkdxR+t/wCoWpO5NIb38OAyHcA3gJJZ3hYBInjgCAe9EdM6S+ot3y133N24yG0pRjvVQCWCj4RJAgRtHbIBzTZV6CfZ/qOmvXEtG5fVeIeyxbwj+VlxiDJ+tXP/AF3Ttp2tFSFBIBBM7Rxu/wC6e/rVEtXX0FxQ9xHK+IA8cENKtB2kMMHOPQzJf9qjckyvihoCpBHlG2Y+vl86Us3CiWkwnVJaJNu20nOD5yxBI7TBEiJMc0Jate7KsoIYZjw4+/I9eOK60mrs3bpZkRXIHuzbGC43HY25iRvBKyP6qB1Ojb3nvVFwGBxlboImAI8Jgjufi4FJfIljlyh16ZE8cZrYzOlN2HZxkwIBgdvQDIAJFS6noVxEDYIMcFpzxgqM0B0vq1zcwHDAP7siJ28hhyOYkgZ84qy9L60lzdvIXPBPGBKz3z5f4ruw/NlKk1s4suHjbXQjt2goIYd4gxzUNyzuOBFH9SRRcm2wZSZxOD35xQu7Gfv+5r1VtWchF7n19Pt5VGunJ70Qrjv61Hckjv8Avyj1qtgEaTX7fDcBYdhn049I7fKpL3SgZa3uIGYgH6SDz2jPFC6a5BUnEEGYn1puNav8jqp58U9+e0TiolcXaKVPsSSMx+MfjWgoPE/L+1NNdZtMd4dCe443GMkYwfvUS6K26+G5tBJ8LDI+oPrzVKaoihctqPEGg/j++1H29FZdZIKt5r8IOcgZj5cVmr6d7s87gcg4xjj9yOKk6VbTcd7BVjgTn5yM0Sdq0NaI30/uTytxMZ2ggT2PkcVA9uSdo8PbnwzwB554/wA09bTWk3EXAsyMQ09wY5n6Uvta0IxGxShJwAVJ8ojjtSjJtAwM9MY9wZ8/TzHb6/eonsvbw4jykjPbH1FGajqk7vdoFnmJ4+ePShNTrnaNzHgAfKrTfkTQTbupsO4EGQRG0R9SJj5V1c6mCgVQZXuSYB9AOPlx6UrGok45+f510dQe2Ppn/HNGgDT1zUdrjR/8qylfvm8/xrKKXoC89TIsOVDCBCmVtxmB2tgg5IOee9ebdQ6h7/VsLk7LRYAegaFjP9UGe8VdvaS7auWm09n42APvSTkjxYEyMiPT7GvObzw4tlYb3h3PuG5iIJP/AHdzPy868P5HyFP8I+Oz0fj4q/Jlw6Z0VNKhYHc7zLN33H+UZ448+fmK3Z1ZTc5AZSYjB4mCQMjK+fbNWTRb/wCFhiA4BidxPiBjcZAA+X3NLbXQ8bH3e7YIB7sS5E8BTg5HMCJn0rzea6bOorFu8zu1xskEbjnhiBknkSf6u+PW2aZi1hckAuNw2+Jg0ZmQSoG7GBIPkTRmn9mhbwmn3hlElmtoCZIgeIlYWT5yfpRfVHS4P9sbQARCyvEFsA4yRGRUTzp1xKSKz1i1YLFWZtgAwCuTyRuggCBwASfMUb0jp1sDdYtMGAlPBv3XACVB37o7QVjgYzhzoPZayY322O4SWYEEbmxjJIEz5wB359E6T/02s2yr3GZnUhhtYqA2DPmxkTJ71eLI5ah4HS8nlmn03UW0xe7bdXVx7uEAUISN0qBh8x8gRHmxfp1tnDai2C1uQVbJJIG4FPKSSC0fF3ir37f2Ta05a0IbdPvSx8DOVU4DAyV8OAYE8c15lpSrBlGzxEndMBo7lQZx6jvRlkzRMsGkcXYtgBUIMwqxs/m7R6YgZqTqV1bdxDaLA20KztLABwCuM/044AjjgUF7M9RVWZZksNu8KpUGQBywO2R5SfCMGi7/AEtt7M1xxPxQR4oA4QqdvJBhuIz5PDGlsGyq+03Qw86kG7dc7RtP8wwpwEEQMwJGO3FINPqFYmPAVglSY7HzjzMd8/f0LpSadipMBpJg3GVlHhBUCSMjIzC7ie5qudcv27d87wFDzIO2QACqshAEHInxMDHec7ziqMqJ/ZjT2Vdrm4yD4SQCBkMGAmGG79POmXVZtWy7DndIWCFnO4TH4xAMfy1TdLZ2lSt0MW7AxnjxAHEyROP1N502r+ENbwQIBBgQCcwu0YH274Nc0kUtlY1t9QGcH4k3HCwfCQMyOwg98fOp9FrQ9hr2FKS3Iycc/OQPOCPSC+tezwuD/Ywedh+ESJO0Z2kSMTn0kCl+lf3W9DbChpJUy0TwAII/lA5HYfMhJLa7REo+yTpHWEvOtu420t8JEMMDvwecfUfOrGfZq8Tjb85I+4ImqfY6fbLLc0zyUHvAvcDwtE8wDIz2+VWzoXtQ+2Lhyhh+7AcTPcbp/CvVw/MyN8bt/wBThy4IraMb2Zv87Vx/3A/lUF/ol0chSR2DGeQBg+pH3pyvtFaJP8v/AHNBP67am/1Kzc8JcE4IOcHnBI/D9eOz7sqf5I5OKKobDL5jzEGefUY+tY2O0fvvVk1N60qr/wC05Jkwg3ZyZJkie0mRPelN7Ro5J3hQWgBj4gPkAQRHfzHFdUclqwcfQuYzmc/vmK6VwOTP4/YzRd7oy42yszO/AIxBBwMyIzncKDfS7WAMf+QP5Zq1JMlpo6uDvM/v0rSycnt8/wB/iO9dPsmVb6HnvAmc+nHb51INJcY+EGOZbwqP7/OnySFRBcukcmPyH7/SsAJz+/8ANRkCTkMR84+f7mtgDvI+X7gf8U7ESbgcH98+f6URpeki4CVaQBkRn7d+KFUj4RMHnj+/y8qN6ffW2+45GZj/AJz+FRK60UjlejgmNjQfMgEevn9Kg1HSNgLM20DjOfWcc/KrMvWdOMz9IJ/xSHrPUFunahhQO/JPOfU8Dt+NYwlNvaKdCY/P7/sVlSe89fzrK6CAi6vvcnDNEkH+mewyB6CfxAO9Tobe4m0A2ZSQsxJbtgsPKeYJ5oYLtO7AXxMxJOIAKmAQYxPyIzFNOh3tGrgPLeIY3EEEAGZmI+HG05Prn4uTa2e2tsi03RrhQFWK7jOUmFxiZiT6YjNS9G6uy2391llcW52zuiASQcAE+pAmfWrpp+t6Z7bqtjIVtxZ1VSSfCm4iGLLuPyB9K876QQjXle2QPeOUlQoVgQJXsIMj1g8VnTknyLpDPXap7iknaHVhLLAIb+VSQcCCJGYg+hpR0zqTWn3RA3M/iBhWkAHiDkt37jJqbU31Ny8be0SYEcSYmOYyTj1PnSf+Ea3cAYeEjcCDkgtM4nIPOfXuDVQgqaDov3SfbD3d5GdVZFAMxJkjIg/BIggjt84r1HpvtDYvqCrqCRJUsJGYg14vpGDWlkgjcGJyTBEQpPByOOOQPOG1qNoYhiB4gsGYyO+RvjMHuRxOJhlli0hvfZ7J7QdITW2Hth1aQQDhgrDgxxINeM9d9ntRof8A3rbOsbQUDN6lj3kmAMQM57VvS+0N+z/7bMGMgHdkDAWYyxOPTNHWP+rLWiBcJvYAKuq89wpGcbh+81tz+ztBaKvpOvIzMArdlABY84g7Dgefz9auD9TZdPZ92GcOBuIJeCS45IyN3p6eZFz6B1PRas4tWkuc7XVZM/0nvwftTrVdMtchArRhgOJ+XPyrbHS2iqPKFsgli9mzKkHc2JI2/EFB3/MDv5wDXuqdPW+YeV8TMgRWjIJgbpkHJyQa9J6j7P3U3XLZtM0HbtV0aRMZV1DCCQAYH3M0LS3pkMCGUQJjBmIIiMHtSzTaqgSEl7ozI6FWJEA7sTOZBAMowPoO+OKs/TLpJZnM/CELADCz4WBgNMmTz5HGBr7BYJXdJ7E4JwZzI5Jqc3QBtmAJzMD5HyxHp+vLPNJomiR7T23Udt25QdyeGDH/AGvzPz54gsrlq1cBYwpHwmYzOQMZxAPy9KDXUqVKMonzxJ5lT2PJ+WIwahbSlfEsyRiCRIGBz6iOOQe9RKdlVQr/ANOexeL/AA2yGZygzJGfn+RJzzFAdD6qfflLhEruXdAGASduJJU4xnkAd6tmk1DxChjHmu4wexEcdvt86Hu9Nt39z2Ui8Bte0zbewG5d+QRxtY98EgwOiE21tfyZtLwc2ev6W1cNq7YYuCJbkbf6gCAYAEgRwJq26VtNdTwBSAcGJAA7Af1GZyMfXHmfUl3XtwyduVLQZjEbfMd+JIFD2ddesXhtzmCQGDQDn6YJiYz6RXdD5E+27OZ4I9o9ZTTOrEBYVpg7iRPlt8hnIHcVBqunC8yMzKFGGIwflkz5YwcnypHb9r3cBjK8QFwJI/8AicR5k8j6MLftISWDgMNoIAIU4MyRuiOBj5E11R+TiTT5b/n/AGc/1y3aIesWFtqFQhs5gziPDB7jjHpnPK/p3SmusPLE/I9sdzmKa/xLXnLd2k+omQDHYmMfMU36Z0faCwJNySCAwAkSCDtyXGME9z6V3fdFQ0zBq5CzUpYtzbOzAynH3bzGcD70j6lqw3gTcYiYmDGABAz84HFPG6FqvFs2rM/Dbg/+WD+JqLp+h1HvWW4WYqBK5I8QwTme1RGUVu7Ek+ip3dy4uAL3/cY8qxrn9MT5H1+dXPWaMR40Eeqesc/M/jVa61o1tkbRtPdc8H6Tmt4ZuWgeNpWBWwSBMT8xn95+9TafSknG0QJ+IDtwMiT6CopHdmU8Hggjz5En+1dWbgLRv88lR2x5/Kt7M6NO3nA7/h3H39aL0nSi4UlsNgAQT5TPYcZ7d4o230W3Kh7oclZCrIAxMFiAMUv6joTbMhhk4AjA7RBrJz5aTKUa7GP/AKWtnJuAHyZrIP1DEH8KykIB78/uPwrKfGX/AKHa9HFy0PjRGIO1TJB3nbAyTB4JxPPxYga0nTFL+8vXPdN4lVQd2AsEOZBT4QMDcZ84AfIyguqK5gQWZkZljCmFXa7BgWBAwWg5CwNorrKS1po7MUKrIyS5DFmjKyAIEN2r4v7nVI9iiTU9ZTT2xbX3qs8PuJ8fl4YEBsESsiNoxQXTepp7wKoMfFkrMklVYnEtMZyxkZNZrLSXkaWUJacKqow3shBkhXfCgnOT/MQIk0K9si6SACyoCGU5gbBtZd5ggmYKgmDB89K1T7L6IWuAamOFDSWJtzvwdu9FESfqfXmmFzXK6zdJhXC7hiWMZUDvjaMsRJJWlOquAMpVgF8TzcZiRgwEBJKAEzPeB8qG0nWA77QcjllIH3Yg7RgcSTxVcL36FYTe6gXu+7TeDndtUkqB/UcZiM8iQJJFMbXTywCsdskkCAOwg7fMknmfKe5R6vUSH/3VCuxnarcrEAGATAAxt4nNTdPb3Yl2BE9z8JXbPB+I4xxmCcRVOGtAxoumcghRDfFEAkjsRmJ7Hz+U0Nq9AiQbqwBnLRj4iYiOSefX6E6bq5Lnbvgn+RMlo+Iz2EH6x5VLrNGD47m8q3OYJHYICOQSJ8ojEzWMVLlQ0lQv6Nqw7eFSQCSCJ8ogeXb869k6Dr3vaVWeZAAO4gH/ALSR5n9K8RVDvfaCqhhgmQZA+IjE84IwTH8tWH2c6tcs3wAq7XgMAeMxx8MqSDj5VulwmWuj066F4mfrVY697FW7ze8t+C5zuHBwR4gTB8pinrEdz960Lwn/AD+XnW7RR5xrdNdslRcXYeCdwhhMTPfHY59KE6irHhuDyIIIxIb0xXpuu6at1drgMp5x+81VuoexBty2mc55VmJ+xIOe0QJ8655Yq2gK0t5twOIgCJ8hHPpwP1o+31IMCrl5yFyPiJByDzIHbMiZoC7dFv8A23UhhziCCPP0nM8Vu85YgzuUjsMdiRAjE5x3zkzWLjb2IsvRtaFMbgrNuBYg7ZAaGI7EH5d+9ONKEZ5Nu34JfdC+EkKuWMDYJ/lMkf0mvPrt+4COVKkEsAOF43Ad4nM5gHzNM9Nf1bKu3gzgSAxDLlYktz3Bjaa2xtpUtmbLD1H2fBJbChseGWkf+IdSNwzkZ5qrdR6N/DK7OpAOFIQwTkkk8HG7IM+fGZ39p76ApGQRKBSAMeGf5V55j9K4uXbt6QBuLSciZEcKo9ZwP1ArJylF66C0yrt1CIEnOSCJEdoA88Znv9aL03VmABTLHnIAURmIwMH8Rycjd32bvN7yBsRdvIy08gEDGIMEcSQMZAusqFbfBEhsDPMeWQT+YxyelxTRJZ9L1NiCwuTtMCMBYDEkGceOcRwFxmn+i6mcbWnmSDBnBB9ZCkj5ivNbeohlHhG0qAOZPE98fFjOQMd6tGhsvbCwVI9CJUwSRJyMKI7yPlGEoODuLodJ9l003tZeAKtDxB8RPHmD3BP444rg9YtXmBMW2BnmJxBnicGPrVdu6+dotNkQZ8IIjsRnABYH07dqNsX1uozz/uJEgEANInvie+D+dex8XPDJ+El+Xv2cGbE4bXRNq+qLtDow3ZHJyYK8ARu2xBP9M9zVYd2JJEk57eY+Xyq0skOqXltuWUOpVUYEGfCxjBjEdiD86U6yy1tztYIjYHJxzBEk9ufvXoRyRWjBpvsU27DnhG+3aJJ+kGa3ctujQ6kHyjz7/WrIupZbYLXRtJndG8cd02ttnPcfal19zfJPvEaJJ+PIAHgWBwc8ARFWsgnAARz9Pqc813cdSp8EmI3biMzyR5du1EXNArIYDhonJby9fQUuXBIYHmTOMDvB57VcZpkcaNNc8wfsf0rKjuOwMBd3GYInHpWquyRv7w291szsPIHE24EwCIIUk9xLER3C7rPgB92TmFmT8LXD4jJJ3Ntgx6c1lZXx+Nfmj3gjQdPuBDyy3Pdi2HZexDMSdpAG4NAg8d5ou10RwzswthCCpQlgZfcGnbuAY+JgQYHHh7arKrM+n++Qa2IX6EGuZAQliigsTOdpEgbQTwDtPBOBEm2enIGCkMNq+F92ZDwQdpAyWjjgjOK3WVg8knqyUBXeiXbag27rFTBPCkzwTByRK4xzgiJqFdA207fi7YUSCYJncSBHPc8RW6yrjlk42AV02w6OQ7TEiQTg4AxHy+3yo7UaI7CGY5MgkknloWe2Aftye+VlDm+SKSO72nhEUMzHJbdBzMEhj4mbnkAZ7cV10fSb9QC/8uZAE4ggTP41qsrd/lk2XVJFzv8AVAPT9/5rWm6wGO3NZWV00Kx7pdWoEsQvPY9vlPrQ/wDr2lZwguAsZgbX5A8yvpWVlDikCYr670+zegOoaMg5xPl5VTtd7N3Ek2LhYd0YKD9GECe+YrVZWbimM3oNO/uQz29rLdKMSVJIZZABB/l2kf8A29Ka9OvooYBVJMfEPMzAbmJn1zzWqyuXK+E/xHDemcdRtWCFhTaz/uMqIdvMZHifJ4gdsiMi9P0Vw22uJtCodxIktBEAkMYYBto5nxcHbFZWU4P7Nv8Ae/8AhnJUzdy7G5mYhlG3+U+LsFG0hST3EEQSCMSg6h0pDcY4xOBmGDCBMDuAeD9JxlZVY+myTE6cN5XbtVf6dmdoJBz2O35zOOx2LPuWVslTukYzAJMHlRs9P7VlZRyd0IK0T7wTukTIEckrM7owYj79gKYaMIGG8nxcqJx8REHiZH494C1lZSjJxnaBpNUxlpentJOmbwsCPEB4hzBkH+o9xxSzWdKvGTdYKqzz3gSYVZE/UVlZXuc32cTgkgn2f6KzbmYkKED8jgmAYgwcHuaJ6f0qzdb3il1YMMeHJMjcYgQIM9yPOtVlVdtgorQws2k2bt8ySFkbQ2Y7KxHbmKVWenb296LisFmUIePMAErmY8qysrRKrIktpDr3K9zn0H9xWVlZWfEmk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53700" name="Picture 4" descr="http://farm1.static.flickr.com/81/231991394_e6c31bcb17.jpg"/>
          <p:cNvPicPr>
            <a:picLocks noChangeAspect="1" noChangeArrowheads="1"/>
          </p:cNvPicPr>
          <p:nvPr/>
        </p:nvPicPr>
        <p:blipFill>
          <a:blip r:embed="rId3" cstate="print"/>
          <a:srcRect/>
          <a:stretch>
            <a:fillRect/>
          </a:stretch>
        </p:blipFill>
        <p:spPr bwMode="auto">
          <a:xfrm>
            <a:off x="395536" y="2708920"/>
            <a:ext cx="3892323" cy="2592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3700"/>
                                        </p:tgtEl>
                                        <p:attrNameLst>
                                          <p:attrName>style.visibility</p:attrName>
                                        </p:attrNameLst>
                                      </p:cBhvr>
                                      <p:to>
                                        <p:strVal val="visible"/>
                                      </p:to>
                                    </p:set>
                                    <p:animEffect transition="in" filter="circle(in)">
                                      <p:cBhvr>
                                        <p:cTn id="7" dur="2000"/>
                                        <p:tgtEl>
                                          <p:spTgt spid="105370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178</a:t>
            </a:fld>
            <a:endParaRPr lang="en-GB"/>
          </a:p>
        </p:txBody>
      </p:sp>
      <p:sp>
        <p:nvSpPr>
          <p:cNvPr id="4" name="TextBox 3"/>
          <p:cNvSpPr txBox="1"/>
          <p:nvPr/>
        </p:nvSpPr>
        <p:spPr>
          <a:xfrm>
            <a:off x="3923928" y="2060848"/>
            <a:ext cx="489654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Furthermore,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it has been said that Anthony Blunt may have been an illegitimate son of King George V (left),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this may account for his being chosen to retrieve these sensitive royal papers from Germany. </a:t>
            </a:r>
            <a:endParaRPr lang="en-GB" sz="2800" b="1" dirty="0">
              <a:solidFill>
                <a:srgbClr val="00FF00"/>
              </a:solidFill>
              <a:effectLst>
                <a:outerShdw blurRad="38100" dist="38100" dir="2700000" algn="tl">
                  <a:srgbClr val="000000">
                    <a:alpha val="43137"/>
                  </a:srgbClr>
                </a:outerShdw>
              </a:effectLst>
            </a:endParaRPr>
          </a:p>
        </p:txBody>
      </p:sp>
      <p:pic>
        <p:nvPicPr>
          <p:cNvPr id="1051650" name="Picture 2" descr="http://www.rspnorthants.org.uk/King%20George%20V.jpg"/>
          <p:cNvPicPr>
            <a:picLocks noChangeAspect="1" noChangeArrowheads="1"/>
          </p:cNvPicPr>
          <p:nvPr/>
        </p:nvPicPr>
        <p:blipFill>
          <a:blip r:embed="rId3" cstate="print"/>
          <a:srcRect/>
          <a:stretch>
            <a:fillRect/>
          </a:stretch>
        </p:blipFill>
        <p:spPr bwMode="auto">
          <a:xfrm>
            <a:off x="395536" y="1556792"/>
            <a:ext cx="3168352" cy="50953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1650"/>
                                        </p:tgtEl>
                                        <p:attrNameLst>
                                          <p:attrName>style.visibility</p:attrName>
                                        </p:attrNameLst>
                                      </p:cBhvr>
                                      <p:to>
                                        <p:strVal val="visible"/>
                                      </p:to>
                                    </p:set>
                                    <p:animEffect transition="in" filter="circle(in)">
                                      <p:cBhvr>
                                        <p:cTn id="7" dur="2000"/>
                                        <p:tgtEl>
                                          <p:spTgt spid="10516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179</a:t>
            </a:fld>
            <a:endParaRPr lang="en-GB"/>
          </a:p>
        </p:txBody>
      </p:sp>
      <p:sp>
        <p:nvSpPr>
          <p:cNvPr id="4" name="TextBox 3"/>
          <p:cNvSpPr txBox="1"/>
          <p:nvPr/>
        </p:nvSpPr>
        <p:spPr>
          <a:xfrm>
            <a:off x="4644008" y="1988840"/>
            <a:ext cx="417646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No doubt royalty would prefer to keep such discreet matters </a:t>
            </a:r>
            <a:r>
              <a:rPr lang="en-GB" sz="2800" b="1" dirty="0" smtClean="0">
                <a:solidFill>
                  <a:srgbClr val="FFC000"/>
                </a:solidFill>
                <a:effectLst>
                  <a:outerShdw blurRad="38100" dist="38100" dir="2700000" algn="tl">
                    <a:srgbClr val="000000">
                      <a:alpha val="43137"/>
                    </a:srgbClr>
                  </a:outerShdw>
                </a:effectLst>
              </a:rPr>
              <a:t>'in the family' so to speak</a:t>
            </a:r>
            <a:r>
              <a:rPr lang="en-GB" sz="2800" b="1" dirty="0" smtClean="0">
                <a:solidFill>
                  <a:srgbClr val="00FF00"/>
                </a:solidFill>
                <a:effectLst>
                  <a:outerShdw blurRad="38100" dist="38100" dir="2700000" algn="tl">
                    <a:srgbClr val="000000">
                      <a:alpha val="43137"/>
                    </a:srgbClr>
                  </a:outerShdw>
                </a:effectLst>
              </a:rPr>
              <a:t>. If this were so then Anthony Blunt was an illegitimate son of the brother of the Duke of Clarence and Avondale.</a:t>
            </a:r>
            <a:endParaRPr lang="en-GB" dirty="0">
              <a:solidFill>
                <a:srgbClr val="00FF00"/>
              </a:solidFill>
            </a:endParaRPr>
          </a:p>
        </p:txBody>
      </p:sp>
      <p:pic>
        <p:nvPicPr>
          <p:cNvPr id="1049602" name="Picture 2" descr="http://i.telegraph.co.uk/multimedia/archive/01214/anthony-blunt-spy_1214549c.jpg"/>
          <p:cNvPicPr>
            <a:picLocks noChangeAspect="1" noChangeArrowheads="1"/>
          </p:cNvPicPr>
          <p:nvPr/>
        </p:nvPicPr>
        <p:blipFill>
          <a:blip r:embed="rId3" cstate="print"/>
          <a:srcRect/>
          <a:stretch>
            <a:fillRect/>
          </a:stretch>
        </p:blipFill>
        <p:spPr bwMode="auto">
          <a:xfrm>
            <a:off x="251520" y="2708920"/>
            <a:ext cx="4381500" cy="27432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9602"/>
                                        </p:tgtEl>
                                        <p:attrNameLst>
                                          <p:attrName>style.visibility</p:attrName>
                                        </p:attrNameLst>
                                      </p:cBhvr>
                                      <p:to>
                                        <p:strVal val="visible"/>
                                      </p:to>
                                    </p:set>
                                    <p:animEffect transition="in" filter="circle(in)">
                                      <p:cBhvr>
                                        <p:cTn id="7" dur="2000"/>
                                        <p:tgtEl>
                                          <p:spTgt spid="10496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a:t>
            </a:fld>
            <a:endParaRPr lang="en-GB"/>
          </a:p>
        </p:txBody>
      </p:sp>
      <p:sp>
        <p:nvSpPr>
          <p:cNvPr id="4" name="TextBox 3"/>
          <p:cNvSpPr txBox="1"/>
          <p:nvPr/>
        </p:nvSpPr>
        <p:spPr>
          <a:xfrm>
            <a:off x="3635896" y="1700808"/>
            <a:ext cx="5328592" cy="4832092"/>
          </a:xfrm>
          <a:prstGeom prst="rect">
            <a:avLst/>
          </a:prstGeom>
          <a:noFill/>
        </p:spPr>
        <p:txBody>
          <a:bodyPr wrap="square" rtlCol="0">
            <a:spAutoFit/>
          </a:bodyPr>
          <a:lstStyle/>
          <a:p>
            <a:pPr eaLnBrk="0"/>
            <a:r>
              <a:rPr lang="en-GB" sz="2800" b="1" dirty="0" smtClean="0">
                <a:solidFill>
                  <a:srgbClr val="00FFFF"/>
                </a:solidFill>
                <a:effectLst>
                  <a:outerShdw blurRad="38100" dist="38100" dir="2700000" algn="tl">
                    <a:srgbClr val="000000">
                      <a:alpha val="43137"/>
                    </a:srgbClr>
                  </a:outerShdw>
                </a:effectLst>
              </a:rPr>
              <a:t>Will the Jewish financiers ....lend their gold to help the Tsar?</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Or will they join the Revolution?" </a:t>
            </a:r>
            <a:r>
              <a:rPr lang="en-GB" sz="2800" b="1" dirty="0" smtClean="0">
                <a:solidFill>
                  <a:srgbClr val="FFC000"/>
                </a:solidFill>
                <a:effectLst>
                  <a:outerShdw blurRad="38100" dist="38100" dir="2700000" algn="tl">
                    <a:srgbClr val="000000">
                      <a:alpha val="43137"/>
                    </a:srgbClr>
                  </a:outerShdw>
                </a:effectLst>
              </a:rPr>
              <a:t>Future events clearly reveal that these Jewish financiers </a:t>
            </a:r>
            <a:r>
              <a:rPr lang="en-GB" sz="2800" b="1" dirty="0" smtClean="0">
                <a:solidFill>
                  <a:srgbClr val="00FF00"/>
                </a:solidFill>
                <a:effectLst>
                  <a:outerShdw blurRad="38100" dist="38100" dir="2700000" algn="tl">
                    <a:srgbClr val="000000">
                      <a:alpha val="43137"/>
                    </a:srgbClr>
                  </a:outerShdw>
                </a:effectLst>
              </a:rPr>
              <a:t>chose the latter by supporting the atheistic revolutionary forces which engineered</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the Bolshevik Revolution of 1917, and the ensuing `Red Terror‘.</a:t>
            </a:r>
            <a:endParaRPr lang="en-GB" dirty="0">
              <a:solidFill>
                <a:srgbClr val="FFFF00"/>
              </a:solidFill>
            </a:endParaRPr>
          </a:p>
        </p:txBody>
      </p:sp>
      <p:pic>
        <p:nvPicPr>
          <p:cNvPr id="740356" name="Picture 4" descr="http://t3.gstatic.com/images?q=tbn:ANd9GcSgN93F5C2jrRXdg5sDFlJYxQ-toMj8n5oznwX75f1k_xBMsYNVog"/>
          <p:cNvPicPr>
            <a:picLocks noChangeAspect="1" noChangeArrowheads="1"/>
          </p:cNvPicPr>
          <p:nvPr/>
        </p:nvPicPr>
        <p:blipFill>
          <a:blip r:embed="rId3" cstate="print"/>
          <a:srcRect/>
          <a:stretch>
            <a:fillRect/>
          </a:stretch>
        </p:blipFill>
        <p:spPr bwMode="auto">
          <a:xfrm>
            <a:off x="179512" y="1988840"/>
            <a:ext cx="3277470" cy="4392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40356"/>
                                        </p:tgtEl>
                                        <p:attrNameLst>
                                          <p:attrName>style.visibility</p:attrName>
                                        </p:attrNameLst>
                                      </p:cBhvr>
                                      <p:to>
                                        <p:strVal val="visible"/>
                                      </p:to>
                                    </p:set>
                                    <p:animEffect transition="in" filter="circle(in)">
                                      <p:cBhvr>
                                        <p:cTn id="7" dur="2000"/>
                                        <p:tgtEl>
                                          <p:spTgt spid="74035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180</a:t>
            </a:fld>
            <a:endParaRPr lang="en-GB"/>
          </a:p>
        </p:txBody>
      </p:sp>
      <p:sp>
        <p:nvSpPr>
          <p:cNvPr id="4" name="TextBox 3"/>
          <p:cNvSpPr txBox="1"/>
          <p:nvPr/>
        </p:nvSpPr>
        <p:spPr>
          <a:xfrm>
            <a:off x="4283968" y="1916832"/>
            <a:ext cx="4860032" cy="3970318"/>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It may be of further interest to know that there is reason to believe that the wartime head of the British Secret Service</a:t>
            </a:r>
            <a:r>
              <a:rPr lang="en-GB" sz="2800" b="1" dirty="0" smtClean="0">
                <a:solidFill>
                  <a:srgbClr val="FF33CC"/>
                </a:solidFill>
                <a:effectLst>
                  <a:outerShdw blurRad="38100" dist="38100" dir="2700000" algn="tl">
                    <a:srgbClr val="000000">
                      <a:alpha val="43137"/>
                    </a:srgbClr>
                  </a:outerShdw>
                </a:effectLst>
              </a:rPr>
              <a:t>, Major-General Sir Stewart </a:t>
            </a:r>
            <a:r>
              <a:rPr lang="en-GB" sz="2800" b="1" dirty="0" err="1" smtClean="0">
                <a:solidFill>
                  <a:srgbClr val="FF33CC"/>
                </a:solidFill>
                <a:effectLst>
                  <a:outerShdw blurRad="38100" dist="38100" dir="2700000" algn="tl">
                    <a:srgbClr val="000000">
                      <a:alpha val="43137"/>
                    </a:srgbClr>
                  </a:outerShdw>
                </a:effectLst>
              </a:rPr>
              <a:t>Menzies</a:t>
            </a:r>
            <a:r>
              <a:rPr lang="en-GB" sz="2800" b="1" dirty="0" smtClean="0">
                <a:solidFill>
                  <a:srgbClr val="FF33CC"/>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an illegitimate son of King Edward VII.</a:t>
            </a:r>
            <a:endParaRPr lang="en-GB" sz="2800" b="1" dirty="0">
              <a:solidFill>
                <a:srgbClr val="00FF00"/>
              </a:solidFill>
              <a:effectLst>
                <a:outerShdw blurRad="38100" dist="38100" dir="2700000" algn="tl">
                  <a:srgbClr val="000000">
                    <a:alpha val="43137"/>
                  </a:srgbClr>
                </a:outerShdw>
              </a:effectLst>
            </a:endParaRPr>
          </a:p>
        </p:txBody>
      </p:sp>
      <p:pic>
        <p:nvPicPr>
          <p:cNvPr id="1047554" name="Picture 2" descr="http://www.spartacus.schoolnet.co.uk/SSmenzies.jpg"/>
          <p:cNvPicPr>
            <a:picLocks noChangeAspect="1" noChangeArrowheads="1"/>
          </p:cNvPicPr>
          <p:nvPr/>
        </p:nvPicPr>
        <p:blipFill>
          <a:blip r:embed="rId3" cstate="print"/>
          <a:srcRect/>
          <a:stretch>
            <a:fillRect/>
          </a:stretch>
        </p:blipFill>
        <p:spPr bwMode="auto">
          <a:xfrm>
            <a:off x="683568" y="1513774"/>
            <a:ext cx="3168352" cy="52257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Effect transition="in" filter="circle(in)">
                                      <p:cBhvr>
                                        <p:cTn id="7" dur="2000"/>
                                        <p:tgtEl>
                                          <p:spTgt spid="10475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181</a:t>
            </a:fld>
            <a:endParaRPr lang="en-GB"/>
          </a:p>
        </p:txBody>
      </p:sp>
      <p:sp>
        <p:nvSpPr>
          <p:cNvPr id="4" name="TextBox 3"/>
          <p:cNvSpPr txBox="1"/>
          <p:nvPr/>
        </p:nvSpPr>
        <p:spPr>
          <a:xfrm>
            <a:off x="2699792" y="1556792"/>
            <a:ext cx="597666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his entry in Who's Who, </a:t>
            </a:r>
            <a:r>
              <a:rPr lang="en-GB" sz="2800" b="1" dirty="0" err="1" smtClean="0">
                <a:solidFill>
                  <a:srgbClr val="00FFFF"/>
                </a:solidFill>
                <a:effectLst>
                  <a:outerShdw blurRad="38100" dist="38100" dir="2700000" algn="tl">
                    <a:srgbClr val="000000">
                      <a:alpha val="43137"/>
                    </a:srgbClr>
                  </a:outerShdw>
                </a:effectLst>
              </a:rPr>
              <a:t>Menzies</a:t>
            </a:r>
            <a:r>
              <a:rPr lang="en-GB" sz="2800" b="1" dirty="0" smtClean="0">
                <a:solidFill>
                  <a:srgbClr val="00FFFF"/>
                </a:solidFill>
                <a:effectLst>
                  <a:outerShdw blurRad="38100" dist="38100" dir="2700000" algn="tl">
                    <a:srgbClr val="000000">
                      <a:alpha val="43137"/>
                    </a:srgbClr>
                  </a:outerShdw>
                </a:effectLst>
              </a:rPr>
              <a:t> listed only one parent, </a:t>
            </a:r>
            <a:r>
              <a:rPr lang="en-GB" sz="2800" b="1" dirty="0" smtClean="0">
                <a:solidFill>
                  <a:srgbClr val="FFC000"/>
                </a:solidFill>
                <a:effectLst>
                  <a:outerShdw blurRad="38100" dist="38100" dir="2700000" algn="tl">
                    <a:srgbClr val="000000">
                      <a:alpha val="43137"/>
                    </a:srgbClr>
                  </a:outerShdw>
                </a:effectLst>
              </a:rPr>
              <a:t>his mother, Lady </a:t>
            </a:r>
            <a:r>
              <a:rPr lang="en-GB" sz="2800" b="1" dirty="0" err="1" smtClean="0">
                <a:solidFill>
                  <a:srgbClr val="FFC000"/>
                </a:solidFill>
                <a:effectLst>
                  <a:outerShdw blurRad="38100" dist="38100" dir="2700000" algn="tl">
                    <a:srgbClr val="000000">
                      <a:alpha val="43137"/>
                    </a:srgbClr>
                  </a:outerShdw>
                </a:effectLst>
              </a:rPr>
              <a:t>Holford</a:t>
            </a:r>
            <a:r>
              <a:rPr lang="en-GB" sz="2800" b="1" dirty="0" smtClean="0">
                <a:solidFill>
                  <a:srgbClr val="FFC000"/>
                </a:solidFill>
                <a:effectLst>
                  <a:outerShdw blurRad="38100" dist="38100" dir="2700000" algn="tl">
                    <a:srgbClr val="000000">
                      <a:alpha val="43137"/>
                    </a:srgbClr>
                  </a:outerShdw>
                </a:effectLst>
              </a:rPr>
              <a:t>, a Lady-</a:t>
            </a:r>
            <a:r>
              <a:rPr lang="en-GB" sz="2800" b="1" dirty="0" err="1" smtClean="0">
                <a:solidFill>
                  <a:srgbClr val="FFC000"/>
                </a:solidFill>
                <a:effectLst>
                  <a:outerShdw blurRad="38100" dist="38100" dir="2700000" algn="tl">
                    <a:srgbClr val="000000">
                      <a:alpha val="43137"/>
                    </a:srgbClr>
                  </a:outerShdw>
                </a:effectLst>
              </a:rPr>
              <a:t>in­Waiting</a:t>
            </a:r>
            <a:r>
              <a:rPr lang="en-GB" sz="2800" b="1" dirty="0" smtClean="0">
                <a:solidFill>
                  <a:srgbClr val="FFC000"/>
                </a:solidFill>
                <a:effectLst>
                  <a:outerShdw blurRad="38100" dist="38100" dir="2700000" algn="tl">
                    <a:srgbClr val="000000">
                      <a:alpha val="43137"/>
                    </a:srgbClr>
                  </a:outerShdw>
                </a:effectLst>
              </a:rPr>
              <a:t> to Queen Mary.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His stepfather, Lieutenant-Colonel Sir George </a:t>
            </a:r>
            <a:r>
              <a:rPr lang="en-GB" sz="2800" b="1" dirty="0" err="1" smtClean="0">
                <a:solidFill>
                  <a:srgbClr val="00FF00"/>
                </a:solidFill>
                <a:effectLst>
                  <a:outerShdw blurRad="38100" dist="38100" dir="2700000" algn="tl">
                    <a:srgbClr val="000000">
                      <a:alpha val="43137"/>
                    </a:srgbClr>
                  </a:outerShdw>
                </a:effectLst>
              </a:rPr>
              <a:t>Holford</a:t>
            </a:r>
            <a:r>
              <a:rPr lang="en-GB" sz="2800" b="1" dirty="0" smtClean="0">
                <a:solidFill>
                  <a:srgbClr val="00FF00"/>
                </a:solidFill>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had been equerry to the Duke of Clarence until the latter's supposed death. </a:t>
            </a:r>
            <a:r>
              <a:rPr lang="en-GB" sz="2800" b="1" dirty="0" smtClean="0">
                <a:solidFill>
                  <a:srgbClr val="FFFF00"/>
                </a:solidFill>
                <a:effectLst>
                  <a:outerShdw blurRad="38100" dist="38100" dir="2700000" algn="tl">
                    <a:srgbClr val="000000">
                      <a:alpha val="43137"/>
                    </a:srgbClr>
                  </a:outerShdw>
                </a:effectLst>
              </a:rPr>
              <a:t>Moreover, </a:t>
            </a:r>
            <a:r>
              <a:rPr lang="en-GB" sz="2800" b="1" dirty="0" err="1" smtClean="0">
                <a:solidFill>
                  <a:srgbClr val="FFFF00"/>
                </a:solidFill>
                <a:effectLst>
                  <a:outerShdw blurRad="38100" dist="38100" dir="2700000" algn="tl">
                    <a:srgbClr val="000000">
                      <a:alpha val="43137"/>
                    </a:srgbClr>
                  </a:outerShdw>
                </a:effectLst>
              </a:rPr>
              <a:t>Menzies</a:t>
            </a:r>
            <a:r>
              <a:rPr lang="en-GB" sz="2800" b="1" dirty="0" smtClean="0">
                <a:solidFill>
                  <a:srgbClr val="FFFF00"/>
                </a:solidFill>
                <a:effectLst>
                  <a:outerShdw blurRad="38100" dist="38100" dir="2700000" algn="tl">
                    <a:srgbClr val="000000">
                      <a:alpha val="43137"/>
                    </a:srgbClr>
                  </a:outerShdw>
                </a:effectLst>
              </a:rPr>
              <a:t> never attempted to deny the suggestion of his royal parentage. </a:t>
            </a:r>
            <a:endParaRPr lang="en-GB" sz="2800" b="1" dirty="0">
              <a:solidFill>
                <a:srgbClr val="FFFF00"/>
              </a:solidFill>
              <a:effectLst>
                <a:outerShdw blurRad="38100" dist="38100" dir="2700000" algn="tl">
                  <a:srgbClr val="000000">
                    <a:alpha val="43137"/>
                  </a:srgbClr>
                </a:outerShdw>
              </a:effectLst>
            </a:endParaRPr>
          </a:p>
        </p:txBody>
      </p:sp>
      <p:pic>
        <p:nvPicPr>
          <p:cNvPr id="1045506" name="Picture 2" descr="http://rpmedia.ask.com/ts?u=/wikipedia/commons/thumb/e/ee/Lady_Susannah_Holford.jpg/220px-Lady_Susannah_Holford.jpg"/>
          <p:cNvPicPr>
            <a:picLocks noChangeAspect="1" noChangeArrowheads="1"/>
          </p:cNvPicPr>
          <p:nvPr/>
        </p:nvPicPr>
        <p:blipFill>
          <a:blip r:embed="rId3" cstate="print"/>
          <a:srcRect/>
          <a:stretch>
            <a:fillRect/>
          </a:stretch>
        </p:blipFill>
        <p:spPr bwMode="auto">
          <a:xfrm>
            <a:off x="179512" y="1412776"/>
            <a:ext cx="2376264" cy="48389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5506"/>
                                        </p:tgtEl>
                                        <p:attrNameLst>
                                          <p:attrName>style.visibility</p:attrName>
                                        </p:attrNameLst>
                                      </p:cBhvr>
                                      <p:to>
                                        <p:strVal val="visible"/>
                                      </p:to>
                                    </p:set>
                                    <p:animEffect transition="in" filter="circle(in)">
                                      <p:cBhvr>
                                        <p:cTn id="7" dur="2000"/>
                                        <p:tgtEl>
                                          <p:spTgt spid="10455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182</a:t>
            </a:fld>
            <a:endParaRPr lang="en-GB"/>
          </a:p>
        </p:txBody>
      </p:sp>
      <p:sp>
        <p:nvSpPr>
          <p:cNvPr id="4" name="TextBox 3"/>
          <p:cNvSpPr txBox="1"/>
          <p:nvPr/>
        </p:nvSpPr>
        <p:spPr>
          <a:xfrm>
            <a:off x="4355976" y="2204864"/>
            <a:ext cx="4464496" cy="3539430"/>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The far-reaching implication of this is that the head of the British Secret Service during the Second World War and the German </a:t>
            </a:r>
            <a:r>
              <a:rPr lang="en-GB" sz="2800" b="1" dirty="0" err="1" smtClean="0">
                <a:solidFill>
                  <a:srgbClr val="FFC000"/>
                </a:solidFill>
                <a:effectLst>
                  <a:outerShdw blurRad="38100" dist="38100" dir="2700000" algn="tl">
                    <a:srgbClr val="000000">
                      <a:alpha val="43137"/>
                    </a:srgbClr>
                  </a:outerShdw>
                </a:effectLst>
              </a:rPr>
              <a:t>Reichsführer</a:t>
            </a:r>
            <a:r>
              <a:rPr lang="en-GB" sz="2800" b="1" dirty="0" smtClean="0">
                <a:solidFill>
                  <a:srgbClr val="FFC000"/>
                </a:solidFill>
                <a:effectLst>
                  <a:outerShdw blurRad="38100" dist="38100" dir="2700000" algn="tl">
                    <a:srgbClr val="000000">
                      <a:alpha val="43137"/>
                    </a:srgbClr>
                  </a:outerShdw>
                </a:effectLst>
              </a:rPr>
              <a:t> may have been half-brothers.</a:t>
            </a:r>
            <a:endParaRPr lang="en-GB" sz="2800" b="1" dirty="0">
              <a:solidFill>
                <a:srgbClr val="FFC000"/>
              </a:solidFill>
              <a:effectLst>
                <a:outerShdw blurRad="38100" dist="38100" dir="2700000" algn="tl">
                  <a:srgbClr val="000000">
                    <a:alpha val="43137"/>
                  </a:srgbClr>
                </a:outerShdw>
              </a:effectLst>
            </a:endParaRPr>
          </a:p>
        </p:txBody>
      </p:sp>
      <p:pic>
        <p:nvPicPr>
          <p:cNvPr id="1063938" name="Picture 2" descr="http://www.cremationofcare.com/images/symbols/eye/mi5_logo.gif"/>
          <p:cNvPicPr>
            <a:picLocks noChangeAspect="1" noChangeArrowheads="1"/>
          </p:cNvPicPr>
          <p:nvPr/>
        </p:nvPicPr>
        <p:blipFill>
          <a:blip r:embed="rId3" cstate="print"/>
          <a:srcRect/>
          <a:stretch>
            <a:fillRect/>
          </a:stretch>
        </p:blipFill>
        <p:spPr bwMode="auto">
          <a:xfrm>
            <a:off x="179512" y="2564904"/>
            <a:ext cx="4041368" cy="2946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63938"/>
                                        </p:tgtEl>
                                        <p:attrNameLst>
                                          <p:attrName>style.visibility</p:attrName>
                                        </p:attrNameLst>
                                      </p:cBhvr>
                                      <p:to>
                                        <p:strVal val="visible"/>
                                      </p:to>
                                    </p:set>
                                    <p:animEffect transition="in" filter="circle(in)">
                                      <p:cBhvr>
                                        <p:cTn id="7" dur="2000"/>
                                        <p:tgtEl>
                                          <p:spTgt spid="10639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183</a:t>
            </a:fld>
            <a:endParaRPr lang="en-GB"/>
          </a:p>
        </p:txBody>
      </p:sp>
      <p:sp>
        <p:nvSpPr>
          <p:cNvPr id="4" name="TextBox 3"/>
          <p:cNvSpPr txBox="1"/>
          <p:nvPr/>
        </p:nvSpPr>
        <p:spPr>
          <a:xfrm>
            <a:off x="4499992" y="1916832"/>
            <a:ext cx="439248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may constitute the real reason why, after the war, </a:t>
            </a:r>
            <a:r>
              <a:rPr lang="en-GB" sz="2800" b="1" dirty="0" smtClean="0">
                <a:solidFill>
                  <a:srgbClr val="FFC000"/>
                </a:solidFill>
                <a:effectLst>
                  <a:outerShdw blurRad="38100" dist="38100" dir="2700000" algn="tl">
                    <a:srgbClr val="000000">
                      <a:alpha val="43137"/>
                    </a:srgbClr>
                  </a:outerShdw>
                </a:effectLst>
              </a:rPr>
              <a:t>a British Intelligence team attempted to cover up the mysterious disappearance</a:t>
            </a:r>
            <a:r>
              <a:rPr lang="en-GB" sz="2800" dirty="0" smtClean="0">
                <a:solidFill>
                  <a:srgbClr val="FFC000"/>
                </a:solidFill>
              </a:rPr>
              <a:t> </a:t>
            </a:r>
            <a:r>
              <a:rPr lang="en-GB" sz="2800" b="1" dirty="0" smtClean="0">
                <a:solidFill>
                  <a:srgbClr val="FFC000"/>
                </a:solidFill>
                <a:effectLst>
                  <a:outerShdw blurRad="38100" dist="38100" dir="2700000" algn="tl">
                    <a:srgbClr val="000000">
                      <a:alpha val="43137"/>
                    </a:srgbClr>
                  </a:outerShdw>
                </a:effectLst>
              </a:rPr>
              <a:t>of</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"Adolf Hitler" from Berlin, in April 1945.</a:t>
            </a:r>
            <a:endParaRPr lang="en-GB" sz="2800" b="1" dirty="0">
              <a:solidFill>
                <a:srgbClr val="00FF00"/>
              </a:solidFill>
              <a:effectLst>
                <a:outerShdw blurRad="38100" dist="38100" dir="2700000" algn="tl">
                  <a:srgbClr val="000000">
                    <a:alpha val="43137"/>
                  </a:srgbClr>
                </a:outerShdw>
              </a:effectLst>
            </a:endParaRPr>
          </a:p>
        </p:txBody>
      </p:sp>
      <p:pic>
        <p:nvPicPr>
          <p:cNvPr id="1061890" name="Picture 2" descr="http://www.blackraiser.com/nredoubt/hitdead8.jpg"/>
          <p:cNvPicPr>
            <a:picLocks noChangeAspect="1" noChangeArrowheads="1"/>
          </p:cNvPicPr>
          <p:nvPr/>
        </p:nvPicPr>
        <p:blipFill>
          <a:blip r:embed="rId3" cstate="print"/>
          <a:srcRect l="45716"/>
          <a:stretch>
            <a:fillRect/>
          </a:stretch>
        </p:blipFill>
        <p:spPr bwMode="auto">
          <a:xfrm>
            <a:off x="395536" y="1628800"/>
            <a:ext cx="3841696"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61890"/>
                                        </p:tgtEl>
                                        <p:attrNameLst>
                                          <p:attrName>style.visibility</p:attrName>
                                        </p:attrNameLst>
                                      </p:cBhvr>
                                      <p:to>
                                        <p:strVal val="visible"/>
                                      </p:to>
                                    </p:set>
                                    <p:animEffect transition="in" filter="circle(in)">
                                      <p:cBhvr>
                                        <p:cTn id="7" dur="2000"/>
                                        <p:tgtEl>
                                          <p:spTgt spid="10618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184</a:t>
            </a:fld>
            <a:endParaRPr lang="en-GB"/>
          </a:p>
        </p:txBody>
      </p:sp>
      <p:sp>
        <p:nvSpPr>
          <p:cNvPr id="4" name="TextBox 3"/>
          <p:cNvSpPr txBox="1"/>
          <p:nvPr/>
        </p:nvSpPr>
        <p:spPr>
          <a:xfrm>
            <a:off x="4139952" y="1700808"/>
            <a:ext cx="500404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According to a former Soviet Military Intelligence officer, </a:t>
            </a:r>
            <a:r>
              <a:rPr lang="en-GB" sz="2800" b="1" dirty="0" smtClean="0">
                <a:solidFill>
                  <a:srgbClr val="FFC000"/>
                </a:solidFill>
                <a:effectLst>
                  <a:outerShdw blurRad="38100" dist="38100" dir="2700000" algn="tl">
                    <a:srgbClr val="000000">
                      <a:alpha val="43137"/>
                    </a:srgbClr>
                  </a:outerShdw>
                </a:effectLst>
              </a:rPr>
              <a:t>Captain </a:t>
            </a:r>
            <a:r>
              <a:rPr lang="en-GB" sz="2800" b="1" dirty="0" err="1" smtClean="0">
                <a:solidFill>
                  <a:srgbClr val="FFC000"/>
                </a:solidFill>
                <a:effectLst>
                  <a:outerShdw blurRad="38100" dist="38100" dir="2700000" algn="tl">
                    <a:srgbClr val="000000">
                      <a:alpha val="43137"/>
                    </a:srgbClr>
                  </a:outerShdw>
                </a:effectLst>
              </a:rPr>
              <a:t>Anatoli</a:t>
            </a:r>
            <a:r>
              <a:rPr lang="en-GB" sz="2800" b="1" dirty="0" smtClean="0">
                <a:solidFill>
                  <a:srgbClr val="FFC000"/>
                </a:solidFill>
                <a:effectLst>
                  <a:outerShdw blurRad="38100" dist="38100" dir="2700000" algn="tl">
                    <a:srgbClr val="000000">
                      <a:alpha val="43137"/>
                    </a:srgbClr>
                  </a:outerShdw>
                </a:effectLst>
              </a:rPr>
              <a:t> </a:t>
            </a:r>
            <a:r>
              <a:rPr lang="en-GB" sz="2800" b="1" dirty="0" err="1" smtClean="0">
                <a:solidFill>
                  <a:srgbClr val="FFC000"/>
                </a:solidFill>
                <a:effectLst>
                  <a:outerShdw blurRad="38100" dist="38100" dir="2700000" algn="tl">
                    <a:srgbClr val="000000">
                      <a:alpha val="43137"/>
                    </a:srgbClr>
                  </a:outerShdw>
                </a:effectLst>
              </a:rPr>
              <a:t>Granovsky</a:t>
            </a:r>
            <a:r>
              <a:rPr lang="en-GB" sz="2800" b="1" dirty="0" smtClean="0">
                <a:solidFill>
                  <a:srgbClr val="FFC000"/>
                </a:solidFill>
                <a:effectLst>
                  <a:outerShdw blurRad="38100" dist="38100" dir="2700000" algn="tl">
                    <a:srgbClr val="000000">
                      <a:alpha val="43137"/>
                    </a:srgbClr>
                  </a:outerShdw>
                </a:effectLst>
              </a:rPr>
              <a:t>, who later defected to the West, </a:t>
            </a:r>
            <a:r>
              <a:rPr lang="en-GB" sz="2800" b="1" dirty="0" smtClean="0">
                <a:solidFill>
                  <a:srgbClr val="00FF00"/>
                </a:solidFill>
                <a:effectLst>
                  <a:outerShdw blurRad="38100" dist="38100" dir="2700000" algn="tl">
                    <a:srgbClr val="000000">
                      <a:alpha val="43137"/>
                    </a:srgbClr>
                  </a:outerShdw>
                </a:effectLst>
              </a:rPr>
              <a:t>and who was present at the Reich Chancellery (left) immediately after its capture by Russian forces in early May 1945, </a:t>
            </a:r>
            <a:r>
              <a:rPr lang="en-GB" sz="2800" b="1" dirty="0" smtClean="0">
                <a:solidFill>
                  <a:srgbClr val="FFFF00"/>
                </a:solidFill>
                <a:effectLst>
                  <a:outerShdw blurRad="38100" dist="38100" dir="2700000" algn="tl">
                    <a:srgbClr val="000000">
                      <a:alpha val="43137"/>
                    </a:srgbClr>
                  </a:outerShdw>
                </a:effectLst>
              </a:rPr>
              <a:t>no trace of Hitler was ever found.</a:t>
            </a:r>
            <a:endParaRPr lang="en-GB" sz="2800" b="1" dirty="0">
              <a:solidFill>
                <a:srgbClr val="FFFF00"/>
              </a:solidFill>
              <a:effectLst>
                <a:outerShdw blurRad="38100" dist="38100" dir="2700000" algn="tl">
                  <a:srgbClr val="000000">
                    <a:alpha val="43137"/>
                  </a:srgbClr>
                </a:outerShdw>
              </a:effectLst>
            </a:endParaRPr>
          </a:p>
        </p:txBody>
      </p:sp>
      <p:pic>
        <p:nvPicPr>
          <p:cNvPr id="1059842" name="Picture 2" descr="http://images.stanzapub.com/readers/quazen/2008/05/18/163842_1.jpg"/>
          <p:cNvPicPr>
            <a:picLocks noChangeAspect="1" noChangeArrowheads="1"/>
          </p:cNvPicPr>
          <p:nvPr/>
        </p:nvPicPr>
        <p:blipFill>
          <a:blip r:embed="rId3" cstate="print"/>
          <a:srcRect/>
          <a:stretch>
            <a:fillRect/>
          </a:stretch>
        </p:blipFill>
        <p:spPr bwMode="auto">
          <a:xfrm>
            <a:off x="251520" y="2636912"/>
            <a:ext cx="3723017" cy="25988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9842"/>
                                        </p:tgtEl>
                                        <p:attrNameLst>
                                          <p:attrName>style.visibility</p:attrName>
                                        </p:attrNameLst>
                                      </p:cBhvr>
                                      <p:to>
                                        <p:strVal val="visible"/>
                                      </p:to>
                                    </p:set>
                                    <p:animEffect transition="in" filter="circle(in)">
                                      <p:cBhvr>
                                        <p:cTn id="7" dur="2000"/>
                                        <p:tgtEl>
                                          <p:spTgt spid="10598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185</a:t>
            </a:fld>
            <a:endParaRPr lang="en-GB"/>
          </a:p>
        </p:txBody>
      </p:sp>
      <p:sp>
        <p:nvSpPr>
          <p:cNvPr id="4" name="TextBox 3"/>
          <p:cNvSpPr txBox="1"/>
          <p:nvPr/>
        </p:nvSpPr>
        <p:spPr>
          <a:xfrm>
            <a:off x="4283968" y="1556792"/>
            <a:ext cx="4608512" cy="5109091"/>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Captain </a:t>
            </a:r>
            <a:r>
              <a:rPr lang="en-GB" sz="2800" b="1" dirty="0" err="1" smtClean="0">
                <a:solidFill>
                  <a:srgbClr val="00FFFF"/>
                </a:solidFill>
                <a:effectLst>
                  <a:outerShdw blurRad="38100" dist="38100" dir="2700000" algn="tl">
                    <a:srgbClr val="000000">
                      <a:alpha val="43137"/>
                    </a:srgbClr>
                  </a:outerShdw>
                </a:effectLst>
              </a:rPr>
              <a:t>Granovsky</a:t>
            </a:r>
            <a:r>
              <a:rPr lang="en-GB" sz="2800" b="1" dirty="0" smtClean="0">
                <a:solidFill>
                  <a:srgbClr val="00FFFF"/>
                </a:solidFill>
                <a:effectLst>
                  <a:outerShdw blurRad="38100" dist="38100" dir="2700000" algn="tl">
                    <a:srgbClr val="000000">
                      <a:alpha val="43137"/>
                    </a:srgbClr>
                  </a:outerShdw>
                </a:effectLst>
              </a:rPr>
              <a:t> stated that after interrogating certain captured German personnel </a:t>
            </a:r>
            <a:r>
              <a:rPr lang="en-GB" sz="2800" b="1" dirty="0" smtClean="0">
                <a:solidFill>
                  <a:srgbClr val="FFC000"/>
                </a:solidFill>
                <a:effectLst>
                  <a:outerShdw blurRad="38100" dist="38100" dir="2700000" algn="tl">
                    <a:srgbClr val="000000">
                      <a:alpha val="43137"/>
                    </a:srgbClr>
                  </a:outerShdw>
                </a:effectLst>
              </a:rPr>
              <a:t>it became apparent that Hitler had left the Reich Chancellery together with Eva Braun on 27th April 1945. </a:t>
            </a:r>
            <a:r>
              <a:rPr lang="en-GB" sz="2800" b="1" dirty="0" smtClean="0">
                <a:solidFill>
                  <a:srgbClr val="00FF00"/>
                </a:solidFill>
                <a:effectLst>
                  <a:outerShdw blurRad="38100" dist="38100" dir="2700000" algn="tl">
                    <a:srgbClr val="000000">
                      <a:alpha val="43137"/>
                    </a:srgbClr>
                  </a:outerShdw>
                </a:effectLst>
              </a:rPr>
              <a:t>No doubt one of the Hitler 'doubles' remained to suggest otherwise.</a:t>
            </a:r>
          </a:p>
          <a:p>
            <a:endParaRPr lang="en-GB" dirty="0"/>
          </a:p>
        </p:txBody>
      </p:sp>
      <p:pic>
        <p:nvPicPr>
          <p:cNvPr id="1057794" name="Picture 2" descr="http://en.academic.ru/pictures/enwiki/69/Eva_berghof.jpg"/>
          <p:cNvPicPr>
            <a:picLocks noChangeAspect="1" noChangeArrowheads="1"/>
          </p:cNvPicPr>
          <p:nvPr/>
        </p:nvPicPr>
        <p:blipFill>
          <a:blip r:embed="rId3" cstate="print"/>
          <a:srcRect/>
          <a:stretch>
            <a:fillRect/>
          </a:stretch>
        </p:blipFill>
        <p:spPr bwMode="auto">
          <a:xfrm>
            <a:off x="251521" y="1916832"/>
            <a:ext cx="3882670" cy="41129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7794"/>
                                        </p:tgtEl>
                                        <p:attrNameLst>
                                          <p:attrName>style.visibility</p:attrName>
                                        </p:attrNameLst>
                                      </p:cBhvr>
                                      <p:to>
                                        <p:strVal val="visible"/>
                                      </p:to>
                                    </p:set>
                                    <p:animEffect transition="in" filter="circle(in)">
                                      <p:cBhvr>
                                        <p:cTn id="7" dur="2000"/>
                                        <p:tgtEl>
                                          <p:spTgt spid="10577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186</a:t>
            </a:fld>
            <a:endParaRPr lang="en-GB"/>
          </a:p>
        </p:txBody>
      </p:sp>
      <p:sp>
        <p:nvSpPr>
          <p:cNvPr id="4" name="TextBox 3"/>
          <p:cNvSpPr txBox="1"/>
          <p:nvPr/>
        </p:nvSpPr>
        <p:spPr>
          <a:xfrm>
            <a:off x="4283968" y="2060848"/>
            <a:ext cx="4536504"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Glenn B. Infield, in his biographical work Hitler's Secret Life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(1979 USA) informatively records: </a:t>
            </a:r>
            <a:r>
              <a:rPr lang="en-GB" sz="2800" b="1" dirty="0" smtClean="0">
                <a:solidFill>
                  <a:srgbClr val="00FF00"/>
                </a:solidFill>
                <a:effectLst>
                  <a:outerShdw blurRad="38100" dist="38100" dir="2700000" algn="tl">
                    <a:srgbClr val="000000">
                      <a:alpha val="43137"/>
                    </a:srgbClr>
                  </a:outerShdw>
                </a:effectLst>
              </a:rPr>
              <a:t>"The Russians couldn't find the body of Hitler or the body of his mistress, Eva Braun.”</a:t>
            </a:r>
            <a:endParaRPr lang="en-GB" sz="2800" b="1" dirty="0">
              <a:solidFill>
                <a:srgbClr val="00FF00"/>
              </a:solidFill>
              <a:effectLst>
                <a:outerShdw blurRad="38100" dist="38100" dir="2700000" algn="tl">
                  <a:srgbClr val="000000">
                    <a:alpha val="43137"/>
                  </a:srgbClr>
                </a:outerShdw>
              </a:effectLst>
            </a:endParaRPr>
          </a:p>
        </p:txBody>
      </p:sp>
      <p:pic>
        <p:nvPicPr>
          <p:cNvPr id="1055746" name="Picture 2" descr="http://images.bidorbuy.co.za/user_images/945/1345945_100527152130_Photo-0147.jpg"/>
          <p:cNvPicPr>
            <a:picLocks noChangeAspect="1" noChangeArrowheads="1"/>
          </p:cNvPicPr>
          <p:nvPr/>
        </p:nvPicPr>
        <p:blipFill>
          <a:blip r:embed="rId3" cstate="print"/>
          <a:srcRect/>
          <a:stretch>
            <a:fillRect/>
          </a:stretch>
        </p:blipFill>
        <p:spPr bwMode="auto">
          <a:xfrm>
            <a:off x="539552" y="1700808"/>
            <a:ext cx="3275856" cy="4736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55746"/>
                                        </p:tgtEl>
                                        <p:attrNameLst>
                                          <p:attrName>style.visibility</p:attrName>
                                        </p:attrNameLst>
                                      </p:cBhvr>
                                      <p:to>
                                        <p:strVal val="visible"/>
                                      </p:to>
                                    </p:set>
                                    <p:animEffect transition="in" filter="circle(in)">
                                      <p:cBhvr>
                                        <p:cTn id="7" dur="2000"/>
                                        <p:tgtEl>
                                          <p:spTgt spid="10557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187</a:t>
            </a:fld>
            <a:endParaRPr lang="en-GB"/>
          </a:p>
        </p:txBody>
      </p:sp>
      <p:sp>
        <p:nvSpPr>
          <p:cNvPr id="4" name="TextBox 3"/>
          <p:cNvSpPr txBox="1"/>
          <p:nvPr/>
        </p:nvSpPr>
        <p:spPr>
          <a:xfrm>
            <a:off x="4283968" y="1700808"/>
            <a:ext cx="453650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….there was no substantial proof of his death, no body,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no verification by the Russians that they had found Hitler's body ....Why, then, </a:t>
            </a:r>
            <a:r>
              <a:rPr lang="en-GB" sz="2800" b="1" dirty="0" smtClean="0">
                <a:solidFill>
                  <a:srgbClr val="00FF00"/>
                </a:solidFill>
                <a:effectLst>
                  <a:outerShdw blurRad="38100" dist="38100" dir="2700000" algn="tl">
                    <a:srgbClr val="000000">
                      <a:alpha val="43137"/>
                    </a:srgbClr>
                  </a:outerShdw>
                </a:effectLst>
              </a:rPr>
              <a:t>is it generally accepted that Hitler is dead? No one in the west ever saw Hitler's corpse.</a:t>
            </a:r>
            <a:endParaRPr lang="en-GB" sz="2800" b="1" dirty="0">
              <a:solidFill>
                <a:srgbClr val="00FF00"/>
              </a:solidFill>
              <a:effectLst>
                <a:outerShdw blurRad="38100" dist="38100" dir="2700000" algn="tl">
                  <a:srgbClr val="000000">
                    <a:alpha val="43137"/>
                  </a:srgbClr>
                </a:outerShdw>
              </a:effectLst>
            </a:endParaRPr>
          </a:p>
        </p:txBody>
      </p:sp>
      <p:pic>
        <p:nvPicPr>
          <p:cNvPr id="1080322" name="Picture 2" descr="http://t1.gstatic.com/images?q=tbn:ANd9GcQLgxKsy0tBeGMIxdMReCiQJnrGhoEw_C7wCU-fttMudtwJ81nM"/>
          <p:cNvPicPr>
            <a:picLocks noChangeAspect="1" noChangeArrowheads="1"/>
          </p:cNvPicPr>
          <p:nvPr/>
        </p:nvPicPr>
        <p:blipFill>
          <a:blip r:embed="rId3" cstate="print"/>
          <a:srcRect/>
          <a:stretch>
            <a:fillRect/>
          </a:stretch>
        </p:blipFill>
        <p:spPr bwMode="auto">
          <a:xfrm>
            <a:off x="323528" y="2420888"/>
            <a:ext cx="3824345" cy="33843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0322"/>
                                        </p:tgtEl>
                                        <p:attrNameLst>
                                          <p:attrName>style.visibility</p:attrName>
                                        </p:attrNameLst>
                                      </p:cBhvr>
                                      <p:to>
                                        <p:strVal val="visible"/>
                                      </p:to>
                                    </p:set>
                                    <p:animEffect transition="in" filter="circle(in)">
                                      <p:cBhvr>
                                        <p:cTn id="7" dur="2000"/>
                                        <p:tgtEl>
                                          <p:spTgt spid="10803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188</a:t>
            </a:fld>
            <a:endParaRPr lang="en-GB"/>
          </a:p>
        </p:txBody>
      </p:sp>
      <p:sp>
        <p:nvSpPr>
          <p:cNvPr id="4" name="TextBox 3"/>
          <p:cNvSpPr txBox="1"/>
          <p:nvPr/>
        </p:nvSpPr>
        <p:spPr>
          <a:xfrm>
            <a:off x="4067944" y="1700808"/>
            <a:ext cx="4680520" cy="4401205"/>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The photographs distributed 23 years later by the Russians certainly prove nothing except that there was a burned corpse in a wooden box, </a:t>
            </a:r>
            <a:r>
              <a:rPr lang="en-GB" sz="2800" b="1" dirty="0" smtClean="0">
                <a:solidFill>
                  <a:srgbClr val="00FF00"/>
                </a:solidFill>
                <a:effectLst>
                  <a:outerShdw blurRad="38100" dist="38100" dir="2700000" algn="tl">
                    <a:srgbClr val="000000">
                      <a:alpha val="43137"/>
                    </a:srgbClr>
                  </a:outerShdw>
                </a:effectLst>
              </a:rPr>
              <a:t>and in 1945 there were literally thousands of such corpses in the Berlin area.</a:t>
            </a:r>
            <a:endParaRPr lang="en-GB" sz="2800" b="1" dirty="0">
              <a:solidFill>
                <a:srgbClr val="00FF00"/>
              </a:solidFill>
              <a:effectLst>
                <a:outerShdw blurRad="38100" dist="38100" dir="2700000" algn="tl">
                  <a:srgbClr val="000000">
                    <a:alpha val="43137"/>
                  </a:srgbClr>
                </a:outerShdw>
              </a:effectLst>
            </a:endParaRPr>
          </a:p>
        </p:txBody>
      </p:sp>
      <p:pic>
        <p:nvPicPr>
          <p:cNvPr id="1078274" name="Picture 2" descr="http://www.xtimeline.com/__UserPic_Large/1406/ELT200708160205239701549.JPG"/>
          <p:cNvPicPr>
            <a:picLocks noChangeAspect="1" noChangeArrowheads="1"/>
          </p:cNvPicPr>
          <p:nvPr/>
        </p:nvPicPr>
        <p:blipFill>
          <a:blip r:embed="rId3" cstate="print"/>
          <a:srcRect/>
          <a:stretch>
            <a:fillRect/>
          </a:stretch>
        </p:blipFill>
        <p:spPr bwMode="auto">
          <a:xfrm>
            <a:off x="395536" y="1556792"/>
            <a:ext cx="3457575" cy="50673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8274"/>
                                        </p:tgtEl>
                                        <p:attrNameLst>
                                          <p:attrName>style.visibility</p:attrName>
                                        </p:attrNameLst>
                                      </p:cBhvr>
                                      <p:to>
                                        <p:strVal val="visible"/>
                                      </p:to>
                                    </p:set>
                                    <p:animEffect transition="in" filter="circle(in)">
                                      <p:cBhvr>
                                        <p:cTn id="7" dur="2000"/>
                                        <p:tgtEl>
                                          <p:spTgt spid="10782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189</a:t>
            </a:fld>
            <a:endParaRPr lang="en-GB"/>
          </a:p>
        </p:txBody>
      </p:sp>
      <p:sp>
        <p:nvSpPr>
          <p:cNvPr id="4" name="TextBox 3"/>
          <p:cNvSpPr txBox="1"/>
          <p:nvPr/>
        </p:nvSpPr>
        <p:spPr>
          <a:xfrm>
            <a:off x="4499992" y="1844824"/>
            <a:ext cx="4320480"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Those Nazis who escaped the bunker and the Russians after Hitler's supposed suicide agree on few details, </a:t>
            </a:r>
            <a:r>
              <a:rPr lang="en-GB" sz="2800" b="1" dirty="0" smtClean="0">
                <a:solidFill>
                  <a:srgbClr val="FFC000"/>
                </a:solidFill>
                <a:effectLst>
                  <a:outerShdw blurRad="38100" dist="38100" dir="2700000" algn="tl">
                    <a:srgbClr val="000000">
                      <a:alpha val="43137"/>
                    </a:srgbClr>
                  </a:outerShdw>
                </a:effectLst>
              </a:rPr>
              <a:t>and during the past 30 years many of them have changed their stories repeatedly to fit the occasion.</a:t>
            </a:r>
            <a:endParaRPr lang="en-GB" sz="2800" b="1" dirty="0">
              <a:solidFill>
                <a:srgbClr val="FFC000"/>
              </a:solidFill>
              <a:effectLst>
                <a:outerShdw blurRad="38100" dist="38100" dir="2700000" algn="tl">
                  <a:srgbClr val="000000">
                    <a:alpha val="43137"/>
                  </a:srgbClr>
                </a:outerShdw>
              </a:effectLst>
            </a:endParaRPr>
          </a:p>
        </p:txBody>
      </p:sp>
      <p:pic>
        <p:nvPicPr>
          <p:cNvPr id="1076227" name="Picture 3" descr="http://images.newstatesman.com/articles/2009/1050/20090114_0209hitler_w.jpg"/>
          <p:cNvPicPr>
            <a:picLocks noChangeAspect="1" noChangeArrowheads="1"/>
          </p:cNvPicPr>
          <p:nvPr/>
        </p:nvPicPr>
        <p:blipFill>
          <a:blip r:embed="rId3" cstate="print"/>
          <a:srcRect/>
          <a:stretch>
            <a:fillRect/>
          </a:stretch>
        </p:blipFill>
        <p:spPr bwMode="auto">
          <a:xfrm>
            <a:off x="179512" y="2708920"/>
            <a:ext cx="4191000" cy="26765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6227"/>
                                        </p:tgtEl>
                                        <p:attrNameLst>
                                          <p:attrName>style.visibility</p:attrName>
                                        </p:attrNameLst>
                                      </p:cBhvr>
                                      <p:to>
                                        <p:strVal val="visible"/>
                                      </p:to>
                                    </p:set>
                                    <p:animEffect transition="in" filter="circle(in)">
                                      <p:cBhvr>
                                        <p:cTn id="7" dur="2000"/>
                                        <p:tgtEl>
                                          <p:spTgt spid="10762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a:t>
            </a:fld>
            <a:endParaRPr lang="en-GB"/>
          </a:p>
        </p:txBody>
      </p:sp>
      <p:sp>
        <p:nvSpPr>
          <p:cNvPr id="4" name="TextBox 3"/>
          <p:cNvSpPr txBox="1"/>
          <p:nvPr/>
        </p:nvSpPr>
        <p:spPr>
          <a:xfrm>
            <a:off x="3023320" y="1595021"/>
            <a:ext cx="612068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Prof. Anthony C. Sutton (left), of Hoover Institution, Stanford University,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quotes a British Intelligence report of 16th July, 1913, which states: </a:t>
            </a:r>
            <a:r>
              <a:rPr lang="en-GB" sz="2800" b="1" dirty="0" smtClean="0">
                <a:solidFill>
                  <a:srgbClr val="FF33CC"/>
                </a:solidFill>
                <a:effectLst>
                  <a:outerShdw blurRad="38100" dist="38100" dir="2700000" algn="tl">
                    <a:srgbClr val="000000">
                      <a:alpha val="43137"/>
                    </a:srgbClr>
                  </a:outerShdw>
                </a:effectLst>
              </a:rPr>
              <a:t>'There is now definite evidence that Bolshevism is an international movement controlled by Jews; </a:t>
            </a:r>
            <a:r>
              <a:rPr lang="en-GB" sz="2800" b="1" dirty="0" smtClean="0">
                <a:solidFill>
                  <a:srgbClr val="00FF00"/>
                </a:solidFill>
                <a:effectLst>
                  <a:outerShdw blurRad="38100" dist="38100" dir="2700000" algn="tl">
                    <a:srgbClr val="000000">
                      <a:alpha val="43137"/>
                    </a:srgbClr>
                  </a:outerShdw>
                </a:effectLst>
              </a:rPr>
              <a:t>communications are passing between the leaders in America, France, Russia and England with a view to concerted action ...."</a:t>
            </a:r>
            <a:endParaRPr lang="en-GB" sz="2800" b="1" dirty="0">
              <a:solidFill>
                <a:srgbClr val="00FF00"/>
              </a:solidFill>
              <a:effectLst>
                <a:outerShdw blurRad="38100" dist="38100" dir="2700000" algn="tl">
                  <a:srgbClr val="000000">
                    <a:alpha val="43137"/>
                  </a:srgbClr>
                </a:outerShdw>
              </a:effectLst>
            </a:endParaRPr>
          </a:p>
        </p:txBody>
      </p:sp>
      <p:pic>
        <p:nvPicPr>
          <p:cNvPr id="728066" name="Picture 2" descr="http://www.collativelearning.com/PICS%20FOR%20WEBSITE/sutton/antony%20c%20sutton%20photo.JPG"/>
          <p:cNvPicPr>
            <a:picLocks noChangeAspect="1" noChangeArrowheads="1"/>
          </p:cNvPicPr>
          <p:nvPr/>
        </p:nvPicPr>
        <p:blipFill>
          <a:blip r:embed="rId3" cstate="print"/>
          <a:srcRect/>
          <a:stretch>
            <a:fillRect/>
          </a:stretch>
        </p:blipFill>
        <p:spPr bwMode="auto">
          <a:xfrm>
            <a:off x="395536" y="2060848"/>
            <a:ext cx="2316512" cy="3888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8066"/>
                                        </p:tgtEl>
                                        <p:attrNameLst>
                                          <p:attrName>style.visibility</p:attrName>
                                        </p:attrNameLst>
                                      </p:cBhvr>
                                      <p:to>
                                        <p:strVal val="visible"/>
                                      </p:to>
                                    </p:set>
                                    <p:animEffect transition="in" filter="circle(in)">
                                      <p:cBhvr>
                                        <p:cTn id="7" dur="2000"/>
                                        <p:tgtEl>
                                          <p:spTgt spid="7280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190</a:t>
            </a:fld>
            <a:endParaRPr lang="en-GB"/>
          </a:p>
        </p:txBody>
      </p:sp>
      <p:sp>
        <p:nvSpPr>
          <p:cNvPr id="4" name="TextBox 3"/>
          <p:cNvSpPr txBox="1"/>
          <p:nvPr/>
        </p:nvSpPr>
        <p:spPr>
          <a:xfrm>
            <a:off x="3707904" y="1595021"/>
            <a:ext cx="525658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prison, hundreds of miles from Germany and at the mercy of the Russians,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these Nazis were in no position to antagonize their captors. </a:t>
            </a:r>
            <a:r>
              <a:rPr lang="en-GB" sz="2800" b="1" dirty="0" smtClean="0">
                <a:solidFill>
                  <a:srgbClr val="00FF00"/>
                </a:solidFill>
                <a:effectLst>
                  <a:outerShdw blurRad="38100" dist="38100" dir="2700000" algn="tl">
                    <a:srgbClr val="000000">
                      <a:alpha val="43137"/>
                    </a:srgbClr>
                  </a:outerShdw>
                </a:effectLst>
              </a:rPr>
              <a:t>They told the interrogators what they wanted to hear, and the Russians incorporated it into their 'official' report released nearly a quarter of a century after Hitler's supposed death.</a:t>
            </a:r>
            <a:endParaRPr lang="en-GB" sz="2800" b="1" dirty="0">
              <a:solidFill>
                <a:srgbClr val="00FF00"/>
              </a:solidFill>
              <a:effectLst>
                <a:outerShdw blurRad="38100" dist="38100" dir="2700000" algn="tl">
                  <a:srgbClr val="000000">
                    <a:alpha val="43137"/>
                  </a:srgbClr>
                </a:outerShdw>
              </a:effectLst>
            </a:endParaRPr>
          </a:p>
        </p:txBody>
      </p:sp>
      <p:sp>
        <p:nvSpPr>
          <p:cNvPr id="1074178" name="AutoShape 2" descr="data:image/jpg;base64,/9j/4AAQSkZJRgABAQAAAQABAAD/2wCEAAkGBhISERUSExIVFRQVGBoZFxcYFx8aHRkgHx0eIRscGxshHyYgHxsjIB0fHzAiIykpLSwtGh8xNTAqNSYrLCkBCQoKDQwOFw8PFCkcHBwpKSkpKSkpKSksKSkpKSkpKSkpKSkpKSkpKS4pKSkpKSkpKSkpKSkpKSksKSkpKSkpKf/AABEIAIgAsAMBIgACEQEDEQH/xAAbAAADAAMBAQAAAAAAAAAAAAADBAUAAQIGB//EADwQAQACAQMDAgUCBAMHAwUAAAECESEDEjEABEEiUQUTMmGBcZFCobHwBlLRFCMzYnLB4YKT8RU0Q7LS/8QAGAEBAQEBAQAAAAAAAAAAAAAAAQACAwT/xAAdEQEBAQACAwEBAAAAAAAAAAAAAREhMQISQWFR/9oADAMBAAIRAxEAPwBlMrfv/wB/brx/cd2z7nUcovp+1Ufz2nXr9TR1PEo+a/3aGDz6+vPx/wAMkpbSbatrCkMLfqvwleevF4ulR+81N0STdV6fSGQyNtUfauMX0rp/EJQdw1mwy/3X9ej93pak5MI3LYo+mrpocYtKa8X0r23Yz1J0RyXKW7ABlt8YHroy9PpaO+IjV1V+/g/T9/PXGxv66vDEjV2Yw/vf6e5eQdMKgFDgt5GvxnPvX69GhCO76cjySM7vJnjx7ec4rDSH8T+Hsmwur5oyOMeRvn7Zunp3tO0lCNcsoy30jH6aa9q8V+cY6ozxT5lRf3rye398PQtbAfvxyf34/HVoJf4b7khTKMtqTsI4v/do588n5v3OrHcfENN+k1Yp5ICfk3cf+epMY+sjKcFm4yEsgWqmD7Dfq+3Q46mnutmMUP0S/Zq/H3yeOqzeUeO45HT055fUydyYLoo/L/26D3GlGUvTpsRAIg/rd5xX/joPckJm6VS3Srdts8Eka9VVlow/briGjHTkyKIu1y7Qpjiw4zf34Bz1Jx8Q+M6OisYHzNUws7NOLftiU0/9Jjz1I0/jbaz9Y34IV/00UAPCJ1Q7/wCGfM1NTU3BKROUjna1HztzyL7WffpOXwqFacoTgxlVLfqkfVH9Clvl8hjrcwcqva6mm6BKLmRJ4usOPvk/r0yunVDzj84/nfPtfUbS7YNN9RVOLulumxqufHj7WOaOpEncok4jUo7yOK4X7Kgfc8Y6zYdM6WjGVDItUI3mXvirMWh9+h9/pEUNsZo+qMS2NU1KI4a9ueOqOh8VhGJelCGLZBvL4kj9XuN5/HSHxDudLUf/ALbUrMN8ZGnLHqtKY0XXq8qV0TdTg7WG3TqUXUZON2AuiVnt+v8ATpnQ7Bldgbmx43RaDb/1c9Ru4Z2kdGRGUWNuoSkP+biPqKT8r7dB7jRni5SZ58XmVYclRKS88PWs/Qqf/RPRLbDACv4uj3T/ALdTO8+CJk4f4r9NUO7/AKc/067lqT05JKcyNQULygU7bpefsU3XQO57mUvTkL3Eby2XajmVt493B0yVPRk5K5v6T0maPHBi1Nv4/UHc6xtGD5Mrj9f0sK54x565lrgF8c1xWHGcXjj9OlNWZIIyReBp/wBc+Vt56CqfD2LuNwsrlRd1V81XB1R+HEIaikbJ1u++PbqP8E0/Uytf4ePNNfr7/wCvmpOUf1PwmD+ddZ8i13nYy02LGRU198M26Kbz7F3T0v8AJybPp3MYnJzmRIl6ki4EULKy29r6EnSdT5wxBkR+msUnn001fsvSGm1EYuCVhi+WAcUj4Cvu4sk3qacsS3QVFN0koqorjDGNS85u8p0Sc3bi2I588ikeM/jBg9+shpCB6kl9IRBZOAk19QiekvnPRZzpKw0zfUrUlYybAuTsjulmJd4iUIrDSgjLaK82fbNPjjzmjNdKOmepbqW0QlY4xeWwOFXnGemNaBujOCXIYsoRHxHGfpGV1hwv2skAXDe27A88Phz7OP2MsCfqdk6tUxKKiybQIyo+1ZSsWZ6DP4FqOYRL3EhiXEo5a820NZR8dPaII3IVylXlGqfOP6dMaXdI/u+Eo8FGHmqcffp2pE1/g/cVcoLh8LVyuq93lPznoWv8N1giBL0w+Xd2I2u2qxlu8+/XsNPuYyobtKxx+/39uupaMfAfv/5/Tno96fV4uXb61xJFkA9Lez0Zjf8Ay0pQnMvv1vW09RIkvVJl9kzJkriyUpVx7Z4OvYyAGj+X9/379anr3W5+lss4fs3zg/bq9x6vJ9n8M1BzuNxIpjjJ4kNe7x79a7Tt5Dv2uXe8cAvNZFlWP9evV66SPV6v3GuLxhx0qdsLtiscUbsZPZpjXj8P26vZYhdt8OTYSjGW3Mo2l8goNoVx9+qUvjOtdunFq46cIxAjn6gbuVhWQM45677jsExOP6KeaS7y3SuL6SnsvihCnKfU5Rp4rH6dPaA1NVkyms7IslkEsYvN/uYvx0lsg5jONvgsX8e1v5/HTPcaTscOYvufU8V588f16lT7Ws52+GsPNfpZ93rUZq9q/Uhaq8PPsX4r+f46WZrIB/hAVr928Z/vHTXfjd8cVwj9z9brjoHZwhdzkfmO85rjdF6mlvstAjDcxicqjj/laL597efHRdyLFC8vFtN17GfwvGeudOo0XgPJtPN0XZ9znx+vMu5iAFlc0Wh+eCyvbNA+cEt3PfulKgi3SiXw8/f9E6J2/wASC8wISjOUdN02Ry1dWyzbtabv26V7+B5PVe2mPl8rWfv5yfbrfb6tNDIRNu3LD/NUVM825oyeenIDfd95GM/88N1SkwWUt1XAuy0q9sTEcDmynYy1I/KfUlZ2kN0SUrrF87kUG8V5edTu5j6VzqDBikiKzWW/77kzEoWrc9a7zTYzhN1dKG4NzEQ2qyZHtZbzcmzyWEXUPqmx26RUwlemmyCBEQEcRpybbrz1xPR0tQ2RYyIu6SWhwWzqly8S9gx0HXJjW2MZ1CBpzfrb9MoWHp3IscR43Lk6N8QXYynKVkzbvlcPNyibcqm5JbSuPHQgIbYkhjTEjuuV7vTj7WA4P1rjoROiOabXLdf83BcqKKxbd82/3mjYxOGi9u6t38fuuaG2vfqfLs9l7D0nFfVwGPe+LMtAX0obTgXiVZ8V/UX3pfx0bte8IyGScsZFZ+/7P5roMTaPLHaooiXla9uPyvHSwk4XTJla8Fp/EFfavAr79WB6WBCXH+pkv+meha/b0KJf/wA9ROz7pjfqErwP7Xe33eWv26Y7ju3GWWa4/vzn8ffrONa6Z4twS58ZfbPHQvnH1bsYOK3Wniv7r9liblWv3ur4K4/vOehSoebclFR4VQ4ffLdfbrWBSh3E9rs1fltfxRc7vpqN448nUPX1nT3aaqnqZyu/UHqM3znFv6U9H7ju5XYl1nnmqPvfHmjFXmuu41meyD/AtY/BXm7wKe+M9MGkp6+W5bQ8Zsa4q7rP98iLCeZSUDzRfjk8+P3PfqiwJScn0uQskmKAT3/H6PXcO3jElPdCZfO5fbaV7Y97KjV9bA3da4w9Q3eKa8e3v+Mpz0z8N+ISxAlRwG2KVxbx+qvt0k6/05SPh2145vznnPl657eIakeakhnN8e3i328/sF6HuGrGMQxSuOf83Bnm/euhS7fbI8DhGx4o9mlKu7r7c99zOlVSNrWNt8t05bV4v888s3xbi6u3FYzi/KhWMeesFO73RuGHYISjiUjnmwUa8h56F8P12O5krIaEsZDmrpxZSPh6a7jW34pbLB8/rTYVeTNVfHQdzF4gbxQhWERLMNUVbzWPvoHJ6sHThFlu+X8vct/L1GZIqdp/Fum+QX3XpjuNaUdORaarG5adEIae2iRG3ZE2VJ3XjlOBDQXVpB2hukY5jJpkqARI+fB5CnXd98sjUCHzoz2mgRlONC7fU2SWr4LE811nFqlr6c2W3UlFdNNSzh9CQjGTK1aZInk97V57ts1d0YRyun9EpyibYxdyRjFymC37dc6jo6W6bpSjeqIFEVp2ZSjTHcl/VRVXXTUtDU0z5m/chczVk6JOWzTIyKbUybshL7nUWvhfcwiRhpDKDuiJYTI1vkiDlTLR7+wTuvh8X1Qjug17Gwqltc84Pb3L6X7jTjtNQ1SEvl7Iyg3AjdzkQCTjcQoOZW10Xte4DbG2pRsiq44d18o+3hK6EnSjtVkgSb43Ob4+/wDzVXPPHSWnrxgxjORu5RsMfTHdJz78Bhz1Z7vU0tRJRZXK6Mnjiqxd2Hnnx1H7j4erYevFhK7bWi7xzloNr79alAcu/JH1YeTP6DwXj2K49+mNbXjj+e3bgzw5wHn7Y6W7nUSd7qGwkF7m8+Mg3lo5546w7wZRI3W5FvZfvRH0lYLX9+nEak7YONrIKeQx/Ln9Pp8PSWnqyqTuBXJZizP28ZaxjjPR+6fSiVK7zLxgwe91fBceDzvU7T+FlElHl32nnJ93ikw8Z6ogo6F7eC1qgb+9f2pbnrlnyO20KX8ePLxjj38dHLiLKW/yt+L59x4uvJ56SNc481mh/Zzx/P3wFIE05MrRu0sShrIPLirV978dcy1vWyDMt30x4rP0jtVW88fV7HXHzKhyW3zypduMUZTDlb4OhOu1i9rh4KD3zf8AQ+l56QrEo1puAQUap9U7G/H9Dqnp/wCyrcNhIcOd2LcKh9+f16m9p3EN5uPTXGGnNJdnnjg6f09DSpkG2X+WU4Rq3BQYtx+fbrFajrvJLG923iyXj8YFfagz+nQ9fuxi1mFU45FDdWfv6avh4Xo+tp1AiNCSuAXeD6m+UvF7fauOlZaFUJUL3W1jhRziXi/vX26iHYu/czqo8fxL7txMo8W0lU9Tu60pQkSlJsu7GrPu4TP2/Fl2Sct1BGRHDQnFfhfH5OSqB3ukMWQEVt3brctbaDzj0rZbjHVKLCHw3U9TL0u3TkBK0ceeDIsfVjkOrXcR0Zf75ZBEjpQIgr6eawcy4sM2tHULtdJJM5acGOnHdPEtp/DAlE2pJcVZ53Hnp3utzA0A3apGwIrLft3bS/U+liVK8+fPTRDUvivb6WnAlGTtlu4issbf+IfTtjhuOT9b6U1ENkHXhPVnqRlPUDd8tLv/AHkipBz6azFzT1kdGM+5HR7Sd6GJ6X1M0TkLI+5fp+n9Hv49M+ZKGno6hrTkSgyW5DwGnZtpKwrZxSdWFruu8hHRjPT2EZF/Lu5RNXcSft/CYo5oz1r4L3bDTjHdCMZSnepIZbAIFgZc2/8AqD3emvi2tPSlj5sJEGLOTTNWNSGNu6xacVj2Oluz7iJGmlDU3S5YkoyZG6/4tsSz26kZ+GO6F7hhCTGLtB2nD6cf6GOjT00g6e62qPBm3mq/T+3pH4b83Q035oVqR03Th8yp+pplwo0jx7dNT+Jx1L2k2JTLcemMY4WPEkcq2GMHnrPOpM7jsmbIzvEjtvA8f0t9uPboel8MnFW5S9i/qpTIfp4wffPVLRb1J6WqSInGpGVEPGX/ACyvg88VnrNTs5aUgt28ksVJK21T5tHPB48urETXhlaJVhGQYbMI+P2VLvostLbEmR3ZK9WC/bzfjLjnHPTT2EJfMuTafVbIrKv6AgXXJjh6D3OmaenEbotpCUwcRxZELv0/vyDrQ1q67Ids9wXH2us8W3VjXm/N9cTwhGTeLkjd3wSoxxjnBXv1xqZi/LGjA0x96ocxHFX7456Dqwnu2zWJXLUvFyHwv3vGOpDTBwRy5sui+KrnF3z5vjpYiXdbebqQpjAZ4s81Z+Hrev3rNKtxbaHP6OK58tfp1rT1pXWz1FUnh4yfg96ornpwKh2hp6m2TGVWxxZI5EkP24fZFDqxLvtPJOBndGUqturu0sXgDjx46W+OfEoB8uPqlFbcej7CYvHjFVeeoulqXjNPj79Z7a6eg1vjEX6DA23QSeDI+mzJX29+hafe59UUSij1btpTGnFX4/729LdtrQGpRlcaTapnaVReKLef26Bqa1rJ9TJ9XCA8VgzVF4weOjIlaPfZy0tYk0+cv4V5x/LpbXvLuM/UK4Y0YXG+6Oa/eusY+mIRjJeJE7ftzVYL+/hL65+dPYrI2nCAe93RuLqzGOepEe6dkCNsCUjdHjdfuWqFH1PtXkF9HXkXsJfM1D5Ub5NybtucWbQfaT+vWd9rStiSnSFxlK3jJKucnjmxeetdn3U4zgwcxMbuM3av8IJd+PfreMqKR04TnqwnJ1JbIapfpIlSfqjyiieIZow8vwhTRJakpUXtjpu6N0whCUvSyX8FrSD0z3NulcoiS1A0ISlYxIxjHJqBT5v/ADKnQ/jEtTS1zWdNIRkwGUlDFXG1lRn1ADtx46y0Lq/D5ESE+42acBnW8YyXUlsiDIN9FvPGL8TvhmlqwjrakQCMMptTO1IxjIRUtPt+Lo/EO4NPt9LTlpyvVhGM8RL2xiAzSUqrIxODHL112U5aehpy+Q60UkLHdQE/IRrgsF/hp8dS+gd32mnpzN0pSXbqMdiwsMBLcko7kxErHPjrj4jq7oEtwyiwjLbzG482lXbdfzOOufhuhW/Xn20px1JRdKpbaXdJYlxxg9VlFV466+FR2TZznEZ6rOSzNTZCGWV8M5SmQF8+9vViP+hZbH1RqMnUiabdYKZc+Txa81fRPh3ckjZOI6dmwZbkct3hzTwFJi/C3Y9zA0Zz2Q09Oe71a0pMZLJojHO642pGNYx561rlwGIhIiko4QMGHkMuM0fnrJNdx8N23KAyhgorcGWV3X6bvb9DqJ8TBjHTqQbWTYY8gW0Yv8Jz1W0fmY9TefUCDnilbKL/AD+AfcaDKQ7YkryVRL3T7+0eHJz1ThV5/W+DajLcwbTiUhX/AKkqtsat/X79dacdsYs8Sludrfm62+Nrzi+MmHqh3Erk7hSSO2JjC1f2555zjriGp8xkylOMA8cRRat/oR++MZ3rOJfyUkbJh9tzGvyhzXJfHTWp3UYvpuLiNhRKMawUBxi08+M9Gn2Rv3QMjVYkD4cyskofp+/Upk/M2rIiyyX5/b78v3c9PYM6j1zCeef0+/tf+vVGP+HO6m40ZH3mkf6vWz/C+tzKWiRszLVAdxZWPJ1bCzQmUEfSX/Eisir8HhGjmj7W922nCahpxYx24WW9+9U5X6vAplx1rt+yhppu1oTxiGmM65HkPfx58eTnuPi0iDRslZJT7lfSnpWjaen05xwZpOameIYjRm/0CPuFe5bzT0H5sIjNYx+sqRuZBgralxOUPHFdKuvIS5sl21ncR8Y53Jnl+791Pifem2AESRa7YgC8kQXGOfOGh6JFpHvNYZWMpH3AT/t/XjrWhqMmMQF3AH6tVXgz/N6APCdF09ZjMlHDFEfZOGn7/broy9R2/bPdw2QY6fb6GpUNTaNgVHaYuSVJeHdnwdS/i9xfkfMGMI7T2X+Iln0rwGQo9+lfh3xAgRLjQVU2TCWV3SjFN1e3k5ug6oy+Ef7Rpmq6mnoPqjczbCWfSwjaxCqeVTBh6z1TrfwvX/2jWb0947mMZXQx0z5cfsKZ/HTXxSQR3y1w1oxo04RZwjipZcRjnLDgwX1K+AjDVlqgyjpxZeme0v6S5IvMsUWvFnR/ivcRlDT2xYxjuixZbhqkqTSYldgX+OizkzpU7bWlJdSSR0x3QjYstkIiQ2rj2axUWuo2r3+hqOp8qOrCSRl65QmrFuSi/TteM2l/bo3ZfEtPR0TT4NSUycv4oMgjUSndIAV4yDlweNdtpOjq6S75am36WoiZN/0jza2LddXVQfc97GUNX1rKUWUY0bdGEk2H/VtFowYp6N8P+Hamh2splM5hWlK8K1gsd8j+EooctdKfA+w14aepqS0ZyZbCJRciN4SXMLrn2i011U+KGia3zp6koyjtSMIEpSqy3dgjTtRocXx0X+KOdTtzcykxZABhKszKJbzik4OK6Y7PubXcY3O2sqXQvgt48oX0r8Om6sHcgi8FI5rO7iJ7YsT3670SWd0ZAJUpLn/MiSsAaHxR79ZpB+MAyJxlOv44nGC/ercYea56l6HcLG2pbm6ch96llRDwBYe91u40tl7SUYhZUVx+hkr7Hs89T+9nvEulMovFVUqw4wDxfIdagpZ1JzWO2/uJJiILQ4wDz5ke3SkO6pI1KMt+Wh+pOWr9uLM+Dko0zltt2L6obr4CkbHnPgqrx0v8Pi7osoSl64xiKgO4af4sGaPvk5dxl7z413+hpDbN1TiOnJEc0yztATPnjryL3DIIyVrh+xgPt7ldD1p3+/69Di/3/XonjIbdN9jAdSFx+Yr9JjByX/ft56e7/ssO5kH1cXS4uhq/GMWeKrqf8NlEluXMRQ/kftd9UDv9Sy5KVkkDFyr+Q8ns/bqvZT+4CBQeBzeMPGarI2f+Oku6igKfVkpPf7ff3/HT/fyubjP293lzw+azTfPT3+Ivg0Y9rpasYhIY704dxQv6UF+d1vTsmDHntGIitft+/wDL+j1ubz/p56FFp6Lf9mf7TpD0XwCcO30J9wwjKS0LzTIhEOai/wC8ZJlwcdI/HfiAsdOMYfKiG3TYlR8+lsSxOa5/dCOuy0paZzcaPtUriH6q/qnV34Z8R09KM+6n20pk5EdObtoqJuDdxaHqBvjxnOZyT3adnpafZmtPT9epppcSTiV1TbtxWfty3fXloRZsdEBZIabfDJKd3j731S73X3bJxJRdQd0dOwZDRtiNNCG09r89G7P/AA3p3B1JzgykkTbtdTaXNIyL04BjcqtLgTonHZvJTU+EanZ6+hKTpyJyhGTtceoXMjmv4o5PYWml8T7bU1dpIZyWXy4EjdL/AJppRAiDfnIXSrJ7SGj/ALRqS1d+rpaZKWN0sCEdyu4BkY4Ufzf0+w0JactbQvSlraW0L4twvquK0X6uD9eq3EHrHeR1Ceo/7rTiLLTIkR2l+lzKkBQfTdHPUzvO+jraXy4EvmRY1Nks9SaN3XujR7hxXR+4+J62loQ1NTTJfMkhKUt0I0WSjpmG6ZFqfZ6H/hnutOBOc4kp7iZtjCMzcSHZaWHtGq3e3Bmco723canZaO7W0yW5jEIMd0QMbmtuc+XOc9ddz8U0paXojpampqUzIqSGVLRiUmJRj2/XoMNODpS1WM5aekylCM5RWUpSo3MfTyy/Afr1vuviWjtlOcdF1dp8uMxoifTSlDe5wmfPVm0s7vQiz+XI9LaXDfQc1WImatLpw89KanwoCWxefpkWl15BqUsUNfV9+jfCe6lr6cpTX0rG6xksvxR98fTfW9dK21IlFVqT6rHETgW36sFtc9W/AT+ISe309u5NecRafojfvf1OcnBnKiSez1X5tqvqiD7+oDm+TNdd/FoRi3EpcnJY+ac+574bzfQPh764/fUh/wDsddJOGVHU7HWr/g6v/tz/ANOhy7PVP/x6n/tz/wD5611nWdON6Wlqj9EzdQ3CR5H2xx/Lr2PZ/wCGkMuWMUUulvdi+TFN8v26zrOseVbkeY+Jm3XnGSSCVeluNCWNHPvV03166fbkuzYsbJaVVAZZrDE5c7X8dZ1nV5fGY+bxk0P9/wCvXTPrfWddmVH4X2sYB3Gt/wAMbjBadVuseNg3fvwXl6F8Q+My1Y1IKFTMmr55k4Dg4DgOs6zrKej/AMMfDNcYas5xhti/LhN8S5dpVCOMkuPHRf8AEPxGO6vn6bGBMoK26kosYkpXI+jfxVU3dnWdZ1jx5rXxnaaOl22hpQ1Pq10+ZHbfzFN21fEYmPJmWLlfSXxrt9GvnaugzZqRkasdONH+SESXpCoq5Xx56zrOj7P1GOx7efdacoShs0NT5bpq3tIxp2U3YxillZld2vSv+26GjphpBCpzZerdLVhDCSnWN5uKKCwrK9Z1nWpzcV6E+Lf4ihOtD5DpkdSNylsIw2N4I4RLMII4566+P7TQ1cFRnsgTbuwvZmyhvHkbtvrXWdWZZiS/h/x/U0+3NHYEVkEyTGVrlybGrPbHt1e7jtokYMtaLqURAlv3NUg3nj6vHN9a6zp8oo8v8R0xCW/dEGMUqjFRKuwNtl5atryH4S+uEUKdSKS8jcce7489Z1nWvjL/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74180" name="Picture 4" descr="http://upload.wikimedia.org/wikipedia/commons/thumb/1/1c/Prokudin-Gorskii-22.jpg/300px-Prokudin-Gorskii-22.jpg"/>
          <p:cNvPicPr>
            <a:picLocks noChangeAspect="1" noChangeArrowheads="1"/>
          </p:cNvPicPr>
          <p:nvPr/>
        </p:nvPicPr>
        <p:blipFill>
          <a:blip r:embed="rId3" cstate="print"/>
          <a:srcRect/>
          <a:stretch>
            <a:fillRect/>
          </a:stretch>
        </p:blipFill>
        <p:spPr bwMode="auto">
          <a:xfrm>
            <a:off x="251519" y="2708920"/>
            <a:ext cx="3252871" cy="2808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4180"/>
                                        </p:tgtEl>
                                        <p:attrNameLst>
                                          <p:attrName>style.visibility</p:attrName>
                                        </p:attrNameLst>
                                      </p:cBhvr>
                                      <p:to>
                                        <p:strVal val="visible"/>
                                      </p:to>
                                    </p:set>
                                    <p:animEffect transition="in" filter="circle(in)">
                                      <p:cBhvr>
                                        <p:cTn id="7" dur="2000"/>
                                        <p:tgtEl>
                                          <p:spTgt spid="10741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191</a:t>
            </a:fld>
            <a:endParaRPr lang="en-GB"/>
          </a:p>
        </p:txBody>
      </p:sp>
      <p:sp>
        <p:nvSpPr>
          <p:cNvPr id="4" name="TextBox 3"/>
          <p:cNvSpPr txBox="1"/>
          <p:nvPr/>
        </p:nvSpPr>
        <p:spPr>
          <a:xfrm>
            <a:off x="4391472" y="1595021"/>
            <a:ext cx="475252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Anyone who spends much time studying the reports and the errors contained in them,</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errors discovered after cross-checking with information that has surfaced during the past three decades, </a:t>
            </a:r>
            <a:r>
              <a:rPr lang="en-GB" sz="2800" b="1" dirty="0" smtClean="0">
                <a:solidFill>
                  <a:srgbClr val="00FF00"/>
                </a:solidFill>
                <a:effectLst>
                  <a:outerShdw blurRad="38100" dist="38100" dir="2700000" algn="tl">
                    <a:srgbClr val="000000">
                      <a:alpha val="43137"/>
                    </a:srgbClr>
                  </a:outerShdw>
                </a:effectLst>
              </a:rPr>
              <a:t>realizes there is a good possibility that Hitler did not die in the bunker on April 30th, 1945.</a:t>
            </a:r>
            <a:endParaRPr lang="en-GB" sz="2800" b="1" dirty="0">
              <a:solidFill>
                <a:srgbClr val="00FF00"/>
              </a:solidFill>
              <a:effectLst>
                <a:outerShdw blurRad="38100" dist="38100" dir="2700000" algn="tl">
                  <a:srgbClr val="000000">
                    <a:alpha val="43137"/>
                  </a:srgbClr>
                </a:outerShdw>
              </a:effectLst>
            </a:endParaRPr>
          </a:p>
        </p:txBody>
      </p:sp>
      <p:pic>
        <p:nvPicPr>
          <p:cNvPr id="1072130" name="Picture 2" descr="http://api.ning.com/files/69n5fnjWbwzvye6UJEBWmEII5gzx304Y66T*G3PU*Tnsue3XARapXMu47yymT1rXAMqxJN3AVIWhFtPMuIDvoSUFxgjO40Be/hitleralive.jpg"/>
          <p:cNvPicPr>
            <a:picLocks noChangeAspect="1" noChangeArrowheads="1"/>
          </p:cNvPicPr>
          <p:nvPr/>
        </p:nvPicPr>
        <p:blipFill>
          <a:blip r:embed="rId3" cstate="print"/>
          <a:srcRect/>
          <a:stretch>
            <a:fillRect/>
          </a:stretch>
        </p:blipFill>
        <p:spPr bwMode="auto">
          <a:xfrm>
            <a:off x="251519" y="2348880"/>
            <a:ext cx="3975901" cy="32403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2130"/>
                                        </p:tgtEl>
                                        <p:attrNameLst>
                                          <p:attrName>style.visibility</p:attrName>
                                        </p:attrNameLst>
                                      </p:cBhvr>
                                      <p:to>
                                        <p:strVal val="visible"/>
                                      </p:to>
                                    </p:set>
                                    <p:animEffect transition="in" filter="circle(in)">
                                      <p:cBhvr>
                                        <p:cTn id="7" dur="2000"/>
                                        <p:tgtEl>
                                          <p:spTgt spid="10721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192</a:t>
            </a:fld>
            <a:endParaRPr lang="en-GB"/>
          </a:p>
        </p:txBody>
      </p:sp>
      <p:sp>
        <p:nvSpPr>
          <p:cNvPr id="4" name="TextBox 3"/>
          <p:cNvSpPr txBox="1"/>
          <p:nvPr/>
        </p:nvSpPr>
        <p:spPr>
          <a:xfrm>
            <a:off x="4211960" y="1595021"/>
            <a:ext cx="468052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Glenn B. Infield records an interesting conversation he had, in 1975,</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with a German actress, Kristina </a:t>
            </a:r>
            <a:r>
              <a:rPr lang="en-GB" sz="2800" b="1" dirty="0" err="1" smtClean="0">
                <a:solidFill>
                  <a:srgbClr val="FFC000"/>
                </a:solidFill>
                <a:effectLst>
                  <a:outerShdw blurRad="38100" dist="38100" dir="2700000" algn="tl">
                    <a:srgbClr val="000000">
                      <a:alpha val="43137"/>
                    </a:srgbClr>
                  </a:outerShdw>
                </a:effectLst>
              </a:rPr>
              <a:t>Reiman</a:t>
            </a:r>
            <a:r>
              <a:rPr lang="en-GB" sz="2800" b="1" dirty="0" smtClean="0">
                <a:solidFill>
                  <a:srgbClr val="FFC000"/>
                </a:solidFill>
                <a:effectLst>
                  <a:outerShdw blurRad="38100" dist="38100" dir="2700000" algn="tl">
                    <a:srgbClr val="000000">
                      <a:alpha val="43137"/>
                    </a:srgbClr>
                  </a:outerShdw>
                </a:effectLst>
              </a:rPr>
              <a:t>, living near Potsdam in East Germany, </a:t>
            </a:r>
            <a:r>
              <a:rPr lang="en-GB" sz="2800" b="1" dirty="0" smtClean="0">
                <a:solidFill>
                  <a:srgbClr val="FF33CC"/>
                </a:solidFill>
                <a:effectLst>
                  <a:outerShdw blurRad="38100" dist="38100" dir="2700000" algn="tl">
                    <a:srgbClr val="000000">
                      <a:alpha val="43137"/>
                    </a:srgbClr>
                  </a:outerShdw>
                </a:effectLst>
              </a:rPr>
              <a:t>regarding an acquaintance of hers, </a:t>
            </a:r>
            <a:r>
              <a:rPr lang="en-GB" sz="2800" b="1" dirty="0" smtClean="0">
                <a:solidFill>
                  <a:srgbClr val="00FF00"/>
                </a:solidFill>
                <a:effectLst>
                  <a:outerShdw blurRad="38100" dist="38100" dir="2700000" algn="tl">
                    <a:srgbClr val="000000">
                      <a:alpha val="43137"/>
                    </a:srgbClr>
                  </a:outerShdw>
                </a:effectLst>
              </a:rPr>
              <a:t>SS Lt. Gen. Hermann </a:t>
            </a:r>
            <a:r>
              <a:rPr lang="en-GB" sz="2800" b="1" dirty="0" err="1" smtClean="0">
                <a:solidFill>
                  <a:srgbClr val="00FF00"/>
                </a:solidFill>
                <a:effectLst>
                  <a:outerShdw blurRad="38100" dist="38100" dir="2700000" algn="tl">
                    <a:srgbClr val="000000">
                      <a:alpha val="43137"/>
                    </a:srgbClr>
                  </a:outerShdw>
                </a:effectLst>
              </a:rPr>
              <a:t>Fegelein</a:t>
            </a:r>
            <a:r>
              <a:rPr lang="en-GB" sz="2800" b="1" dirty="0" smtClean="0">
                <a:solidFill>
                  <a:srgbClr val="00FF00"/>
                </a:solidFill>
                <a:effectLst>
                  <a:outerShdw blurRad="38100" dist="38100" dir="2700000" algn="tl">
                    <a:srgbClr val="000000">
                      <a:alpha val="43137"/>
                    </a:srgbClr>
                  </a:outerShdw>
                </a:effectLst>
              </a:rPr>
              <a:t> (left) who married Eva Braun's sister </a:t>
            </a:r>
            <a:r>
              <a:rPr lang="en-GB" sz="2800" b="1" dirty="0" err="1" smtClean="0">
                <a:solidFill>
                  <a:srgbClr val="00FF00"/>
                </a:solidFill>
                <a:effectLst>
                  <a:outerShdw blurRad="38100" dist="38100" dir="2700000" algn="tl">
                    <a:srgbClr val="000000">
                      <a:alpha val="43137"/>
                    </a:srgbClr>
                  </a:outerShdw>
                </a:effectLst>
              </a:rPr>
              <a:t>Gretl</a:t>
            </a:r>
            <a:r>
              <a:rPr lang="en-GB" sz="2800" b="1" dirty="0" smtClean="0">
                <a:solidFill>
                  <a:srgbClr val="00FF00"/>
                </a:solidFill>
                <a:effectLst>
                  <a:outerShdw blurRad="38100" dist="38100" dir="2700000" algn="tl">
                    <a:srgbClr val="000000">
                      <a:alpha val="43137"/>
                    </a:srgbClr>
                  </a:outerShdw>
                </a:effectLst>
              </a:rPr>
              <a:t>. Infield writes:</a:t>
            </a:r>
            <a:endParaRPr lang="en-GB" sz="2800" b="1" dirty="0">
              <a:solidFill>
                <a:srgbClr val="00FF00"/>
              </a:solidFill>
              <a:effectLst>
                <a:outerShdw blurRad="38100" dist="38100" dir="2700000" algn="tl">
                  <a:srgbClr val="000000">
                    <a:alpha val="43137"/>
                  </a:srgbClr>
                </a:outerShdw>
              </a:effectLst>
            </a:endParaRPr>
          </a:p>
        </p:txBody>
      </p:sp>
      <p:pic>
        <p:nvPicPr>
          <p:cNvPr id="1070082" name="Picture 2" descr="http://i.ytimg.com/vi/2GnzUsMSFNY/0.jpg"/>
          <p:cNvPicPr>
            <a:picLocks noChangeAspect="1" noChangeArrowheads="1"/>
          </p:cNvPicPr>
          <p:nvPr/>
        </p:nvPicPr>
        <p:blipFill>
          <a:blip r:embed="rId3" cstate="print"/>
          <a:srcRect/>
          <a:stretch>
            <a:fillRect/>
          </a:stretch>
        </p:blipFill>
        <p:spPr bwMode="auto">
          <a:xfrm>
            <a:off x="323528" y="2204864"/>
            <a:ext cx="3563888" cy="26729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70082"/>
                                        </p:tgtEl>
                                        <p:attrNameLst>
                                          <p:attrName>style.visibility</p:attrName>
                                        </p:attrNameLst>
                                      </p:cBhvr>
                                      <p:to>
                                        <p:strVal val="visible"/>
                                      </p:to>
                                    </p:set>
                                    <p:animEffect transition="in" filter="circle(in)">
                                      <p:cBhvr>
                                        <p:cTn id="7" dur="2000"/>
                                        <p:tgtEl>
                                          <p:spTgt spid="10700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193</a:t>
            </a:fld>
            <a:endParaRPr lang="en-GB"/>
          </a:p>
        </p:txBody>
      </p:sp>
      <p:sp>
        <p:nvSpPr>
          <p:cNvPr id="4" name="TextBox 3"/>
          <p:cNvSpPr txBox="1"/>
          <p:nvPr/>
        </p:nvSpPr>
        <p:spPr>
          <a:xfrm>
            <a:off x="4139952" y="1988840"/>
            <a:ext cx="4536504" cy="3539430"/>
          </a:xfrm>
          <a:prstGeom prst="rect">
            <a:avLst/>
          </a:prstGeom>
          <a:noFill/>
        </p:spPr>
        <p:txBody>
          <a:bodyPr wrap="square" rtlCol="0">
            <a:spAutoFit/>
          </a:bodyPr>
          <a:lstStyle/>
          <a:p>
            <a:r>
              <a:rPr lang="en-GB" sz="2800" b="1" dirty="0" err="1" smtClean="0">
                <a:solidFill>
                  <a:srgbClr val="00FFFF"/>
                </a:solidFill>
                <a:effectLst>
                  <a:outerShdw blurRad="38100" dist="38100" dir="2700000" algn="tl">
                    <a:srgbClr val="000000">
                      <a:alpha val="43137"/>
                    </a:srgbClr>
                  </a:outerShdw>
                </a:effectLst>
              </a:rPr>
              <a:t>Reiman</a:t>
            </a:r>
            <a:r>
              <a:rPr lang="en-GB" sz="2800" b="1" dirty="0" smtClean="0">
                <a:solidFill>
                  <a:srgbClr val="00FFFF"/>
                </a:solidFill>
                <a:effectLst>
                  <a:outerShdw blurRad="38100" dist="38100" dir="2700000" algn="tl">
                    <a:srgbClr val="000000">
                      <a:alpha val="43137"/>
                    </a:srgbClr>
                  </a:outerShdw>
                </a:effectLst>
              </a:rPr>
              <a:t> stated she last saw him [</a:t>
            </a:r>
            <a:r>
              <a:rPr lang="en-GB" sz="2800" b="1" dirty="0" err="1" smtClean="0">
                <a:solidFill>
                  <a:srgbClr val="00FFFF"/>
                </a:solidFill>
                <a:effectLst>
                  <a:outerShdw blurRad="38100" dist="38100" dir="2700000" algn="tl">
                    <a:srgbClr val="000000">
                      <a:alpha val="43137"/>
                    </a:srgbClr>
                  </a:outerShdw>
                </a:effectLst>
              </a:rPr>
              <a:t>Fegelein</a:t>
            </a:r>
            <a:r>
              <a:rPr lang="en-GB" sz="2800" b="1" dirty="0" smtClean="0">
                <a:solidFill>
                  <a:srgbClr val="00FFFF"/>
                </a:solidFill>
                <a:effectLst>
                  <a:outerShdw blurRad="38100" dist="38100" dir="2700000" algn="tl">
                    <a:srgbClr val="000000">
                      <a:alpha val="43137"/>
                    </a:srgbClr>
                  </a:outerShdw>
                </a:effectLst>
              </a:rPr>
              <a:t>] on April 27th, 1945, </a:t>
            </a:r>
            <a:r>
              <a:rPr lang="en-GB" sz="2800" b="1" dirty="0" smtClean="0">
                <a:solidFill>
                  <a:srgbClr val="FFC000"/>
                </a:solidFill>
                <a:effectLst>
                  <a:outerShdw blurRad="38100" dist="38100" dir="2700000" algn="tl">
                    <a:srgbClr val="000000">
                      <a:alpha val="43137"/>
                    </a:srgbClr>
                  </a:outerShdw>
                </a:effectLst>
              </a:rPr>
              <a:t>in Berlin. 'He was very worried. We had several drinks together, </a:t>
            </a:r>
            <a:r>
              <a:rPr lang="en-GB" sz="2800" b="1" dirty="0" smtClean="0">
                <a:solidFill>
                  <a:srgbClr val="00FF00"/>
                </a:solidFill>
                <a:effectLst>
                  <a:outerShdw blurRad="38100" dist="38100" dir="2700000" algn="tl">
                    <a:srgbClr val="000000">
                      <a:alpha val="43137"/>
                    </a:srgbClr>
                  </a:outerShdw>
                </a:effectLst>
              </a:rPr>
              <a:t>and he kept repeating that there were two </a:t>
            </a:r>
            <a:r>
              <a:rPr lang="en-GB" sz="2800" b="1" dirty="0" err="1" smtClean="0">
                <a:solidFill>
                  <a:srgbClr val="00FF00"/>
                </a:solidFill>
                <a:effectLst>
                  <a:outerShdw blurRad="38100" dist="38100" dir="2700000" algn="tl">
                    <a:srgbClr val="000000">
                      <a:alpha val="43137"/>
                    </a:srgbClr>
                  </a:outerShdw>
                </a:effectLst>
              </a:rPr>
              <a:t>Hitlers</a:t>
            </a:r>
            <a:r>
              <a:rPr lang="en-GB" sz="2800" b="1" dirty="0" smtClean="0">
                <a:solidFill>
                  <a:srgbClr val="00FF00"/>
                </a:solidFill>
                <a:effectLst>
                  <a:outerShdw blurRad="38100" dist="38100" dir="2700000" algn="tl">
                    <a:srgbClr val="000000">
                      <a:alpha val="43137"/>
                    </a:srgbClr>
                  </a:outerShdw>
                </a:effectLst>
              </a:rPr>
              <a:t> in Berlin..</a:t>
            </a:r>
            <a:endParaRPr lang="en-GB" sz="2800" b="1" dirty="0">
              <a:solidFill>
                <a:srgbClr val="00FF00"/>
              </a:solidFill>
              <a:effectLst>
                <a:outerShdw blurRad="38100" dist="38100" dir="2700000" algn="tl">
                  <a:srgbClr val="000000">
                    <a:alpha val="43137"/>
                  </a:srgbClr>
                </a:outerShdw>
              </a:effectLst>
            </a:endParaRPr>
          </a:p>
        </p:txBody>
      </p:sp>
      <p:pic>
        <p:nvPicPr>
          <p:cNvPr id="1068034" name="Picture 2" descr="http://4.bp.blogspot.com/_NE-72ZXux-g/Ss-i_UzBSgI/AAAAAAAALNY/8kkmeFUs-aM/s400/0+Hitler+1.jpg"/>
          <p:cNvPicPr>
            <a:picLocks noChangeAspect="1" noChangeArrowheads="1"/>
          </p:cNvPicPr>
          <p:nvPr/>
        </p:nvPicPr>
        <p:blipFill>
          <a:blip r:embed="rId3" cstate="print"/>
          <a:srcRect/>
          <a:stretch>
            <a:fillRect/>
          </a:stretch>
        </p:blipFill>
        <p:spPr bwMode="auto">
          <a:xfrm>
            <a:off x="467544" y="1556792"/>
            <a:ext cx="3172132"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68034"/>
                                        </p:tgtEl>
                                        <p:attrNameLst>
                                          <p:attrName>style.visibility</p:attrName>
                                        </p:attrNameLst>
                                      </p:cBhvr>
                                      <p:to>
                                        <p:strVal val="visible"/>
                                      </p:to>
                                    </p:set>
                                    <p:animEffect transition="in" filter="circle(in)">
                                      <p:cBhvr>
                                        <p:cTn id="7" dur="2000"/>
                                        <p:tgtEl>
                                          <p:spTgt spid="10680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194</a:t>
            </a:fld>
            <a:endParaRPr lang="en-GB"/>
          </a:p>
        </p:txBody>
      </p:sp>
      <p:sp>
        <p:nvSpPr>
          <p:cNvPr id="4" name="TextBox 3"/>
          <p:cNvSpPr txBox="1"/>
          <p:nvPr/>
        </p:nvSpPr>
        <p:spPr>
          <a:xfrm>
            <a:off x="4283968" y="1916832"/>
            <a:ext cx="4680520" cy="4247317"/>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 thought he was drunk. Just before he left me, however, </a:t>
            </a:r>
            <a:r>
              <a:rPr lang="en-GB" sz="2800" b="1" dirty="0" smtClean="0">
                <a:solidFill>
                  <a:srgbClr val="FFC000"/>
                </a:solidFill>
                <a:effectLst>
                  <a:outerShdw blurRad="38100" dist="38100" dir="2700000" algn="tl">
                    <a:srgbClr val="000000">
                      <a:alpha val="43137"/>
                    </a:srgbClr>
                  </a:outerShdw>
                </a:effectLst>
              </a:rPr>
              <a:t>he said that if the </a:t>
            </a:r>
            <a:r>
              <a:rPr lang="en-GB" sz="2800" b="1" dirty="0" err="1" smtClean="0">
                <a:solidFill>
                  <a:srgbClr val="FFC000"/>
                </a:solidFill>
                <a:effectLst>
                  <a:outerShdw blurRad="38100" dist="38100" dir="2700000" algn="tl">
                    <a:srgbClr val="000000">
                      <a:alpha val="43137"/>
                    </a:srgbClr>
                  </a:outerShdw>
                </a:effectLst>
              </a:rPr>
              <a:t>Führer</a:t>
            </a:r>
            <a:r>
              <a:rPr lang="en-GB" sz="2800" b="1" dirty="0" smtClean="0">
                <a:solidFill>
                  <a:srgbClr val="FFC000"/>
                </a:solidFill>
                <a:effectLst>
                  <a:outerShdw blurRad="38100" dist="38100" dir="2700000" algn="tl">
                    <a:srgbClr val="000000">
                      <a:alpha val="43137"/>
                    </a:srgbClr>
                  </a:outerShdw>
                </a:effectLst>
              </a:rPr>
              <a:t> ever discovered that he, </a:t>
            </a:r>
            <a:r>
              <a:rPr lang="en-GB" sz="2800" b="1" dirty="0" err="1" smtClean="0">
                <a:solidFill>
                  <a:srgbClr val="FFC000"/>
                </a:solidFill>
                <a:effectLst>
                  <a:outerShdw blurRad="38100" dist="38100" dir="2700000" algn="tl">
                    <a:srgbClr val="000000">
                      <a:alpha val="43137"/>
                    </a:srgbClr>
                  </a:outerShdw>
                </a:effectLst>
              </a:rPr>
              <a:t>Fegelein</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knew his secret, Hitler would kill him. He didn't tell me what the secret was'."</a:t>
            </a:r>
          </a:p>
          <a:p>
            <a:endParaRPr lang="en-GB" dirty="0"/>
          </a:p>
        </p:txBody>
      </p:sp>
      <p:pic>
        <p:nvPicPr>
          <p:cNvPr id="1065986" name="Picture 2" descr="http://t2.gstatic.com/images?q=tbn:ANd9GcTtuhlH3-2lpGS1cgjnhJoSl2TYC-CMdFPW00oBPSnCnndC2kEQ"/>
          <p:cNvPicPr>
            <a:picLocks noChangeAspect="1" noChangeArrowheads="1"/>
          </p:cNvPicPr>
          <p:nvPr/>
        </p:nvPicPr>
        <p:blipFill>
          <a:blip r:embed="rId3" cstate="print"/>
          <a:srcRect/>
          <a:stretch>
            <a:fillRect/>
          </a:stretch>
        </p:blipFill>
        <p:spPr bwMode="auto">
          <a:xfrm>
            <a:off x="395536" y="1713381"/>
            <a:ext cx="3528392" cy="49845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65986"/>
                                        </p:tgtEl>
                                        <p:attrNameLst>
                                          <p:attrName>style.visibility</p:attrName>
                                        </p:attrNameLst>
                                      </p:cBhvr>
                                      <p:to>
                                        <p:strVal val="visible"/>
                                      </p:to>
                                    </p:set>
                                    <p:animEffect transition="in" filter="circle(in)">
                                      <p:cBhvr>
                                        <p:cTn id="7" dur="2000"/>
                                        <p:tgtEl>
                                          <p:spTgt spid="10659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195</a:t>
            </a:fld>
            <a:endParaRPr lang="en-GB"/>
          </a:p>
        </p:txBody>
      </p:sp>
      <p:sp>
        <p:nvSpPr>
          <p:cNvPr id="4" name="TextBox 3"/>
          <p:cNvSpPr txBox="1"/>
          <p:nvPr/>
        </p:nvSpPr>
        <p:spPr>
          <a:xfrm>
            <a:off x="4103440" y="1595021"/>
            <a:ext cx="504056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Douglas Reed (left), in his book From Smoke to Smother (1948), </a:t>
            </a:r>
            <a:r>
              <a:rPr lang="en-GB" sz="2800" b="1" dirty="0" smtClean="0">
                <a:solidFill>
                  <a:srgbClr val="FF33CC"/>
                </a:solidFill>
                <a:effectLst>
                  <a:outerShdw blurRad="38100" dist="38100" dir="2700000" algn="tl">
                    <a:srgbClr val="000000">
                      <a:alpha val="43137"/>
                    </a:srgbClr>
                  </a:outerShdw>
                </a:effectLst>
              </a:rPr>
              <a:t>writes: "I thought Hitler meant to ruin Germany.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It was the only plausible explanation of the things he did. </a:t>
            </a:r>
            <a:r>
              <a:rPr lang="en-GB" sz="2800" b="1" dirty="0" smtClean="0">
                <a:solidFill>
                  <a:srgbClr val="00FF00"/>
                </a:solidFill>
                <a:effectLst>
                  <a:outerShdw blurRad="38100" dist="38100" dir="2700000" algn="tl">
                    <a:srgbClr val="000000">
                      <a:alpha val="43137"/>
                    </a:srgbClr>
                  </a:outerShdw>
                </a:effectLst>
              </a:rPr>
              <a:t>The new crime of 'genocide' (destroying nations) was charged against his henchmen at the great trial [Nuremburg]</a:t>
            </a:r>
            <a:r>
              <a:rPr lang="en-GB" sz="2800" dirty="0" smtClean="0"/>
              <a:t> </a:t>
            </a:r>
            <a:r>
              <a:rPr lang="en-GB" sz="2800" b="1" dirty="0" smtClean="0">
                <a:solidFill>
                  <a:srgbClr val="00FF00"/>
                </a:solidFill>
                <a:effectLst>
                  <a:outerShdw blurRad="38100" dist="38100" dir="2700000" algn="tl">
                    <a:srgbClr val="000000">
                      <a:alpha val="43137"/>
                    </a:srgbClr>
                  </a:outerShdw>
                </a:effectLst>
              </a:rPr>
              <a:t>in the Forties.</a:t>
            </a:r>
            <a:endParaRPr lang="en-GB" sz="2800" b="1" dirty="0">
              <a:solidFill>
                <a:srgbClr val="00FF00"/>
              </a:solidFill>
              <a:effectLst>
                <a:outerShdw blurRad="38100" dist="38100" dir="2700000" algn="tl">
                  <a:srgbClr val="000000">
                    <a:alpha val="43137"/>
                  </a:srgbClr>
                </a:outerShdw>
              </a:effectLst>
            </a:endParaRPr>
          </a:p>
        </p:txBody>
      </p:sp>
      <p:sp>
        <p:nvSpPr>
          <p:cNvPr id="1088514" name="AutoShape 2" descr="data:image/jpg;base64,/9j/4AAQSkZJRgABAQAAAQABAAD/2wBDAAkGBwgHBgkIBwgKCgkLDRYPDQwMDRsUFRAWIB0iIiAdHx8kKDQsJCYxJx8fLT0tMTU3Ojo6Iys/RD84QzQ5Ojf/2wBDAQoKCg0MDRoPDxo3JR8lNzc3Nzc3Nzc3Nzc3Nzc3Nzc3Nzc3Nzc3Nzc3Nzc3Nzc3Nzc3Nzc3Nzc3Nzc3Nzc3Nzf/wAARCADQAJADASIAAhEBAxEB/8QAHAAAAgMBAQEBAAAAAAAAAAAABAUDBgcCAQgA/8QAPhAAAgEDAwIEBAMGBAQHAAAAAQIDAAQRBRIhMUEGEyJRMmFxkQcUgRUjQlKhsUPB0eEWJCVyMzREYpLw8f/EABgBAAMBAQAAAAAAAAAAAAAAAAECAwAE/8QAIBEAAwEAAwEBAAMBAAAAAAAAAAECERIhMQNBEyJRYf/aAAwDAQACEQMRAD8AXSCTZv28CopbwROiyIct0pjJH/yO7FJr4ZuYMDntUVKr0Z00g+2SS9YiGI8cEsOK51aymsIFlmRQrdMHNOPD0gjsHBH+ITUPjRJZra2hjON5IJ9qOT4Gbb9KY2uWqsVlB4+VT21/a3blLck8ZIxUP/B0s8pJmO0jr0FNtI8JW9jIXl1CMEjp1oOUPlMUpbC4tGVgfSSeld2WjRTWhlZJC2eoq2W2g2ES7RerID2IoqHTY7aFoIJYyp5AJINUmkl2LXzrSl2Xh4XZkxIVCHpUMmgILlYfPAycZK1c7XTHt5ZXjGVcckHP+9KL6yuUvlIQnnqBmnTlk2rn0SX/AIb/ACikpL5h9gvWk0ljKpw1vID0+A1eb15VkhLqQ5YZwKJ1AlWBBOcjvSNC88M7NqdxXyX3e201xJaFPihdfqpFaNdSFJ0Khcu4ydvNBeL908aQEhQxzkD2pW8GVpsoRiTHSo2t19qZCxDyFBKw9sgVybI+aI/MPzNDmh9Qt/Lr7mv35cdiaOngSJcKcn3obODR3TYjUpI2/Ilu2aVXSYubc04LE6dtPvS+4jXckkhwiDJNJLA1ofZ3sNlYMXGXLnAoS61WW6cYC5x6WbotJLm6Ms3pHp6L8qItY8Es7A7Rkg0xWUpGKW95N1mLHGMJ0HyouOwKKC7/AHWp9OMYBKuVJHIK5zTMsibfMUkg8dsg9KDKrWApCUUEbcfNaMtoy5BJjBXsRjNTRRxTKS3p5wSe1GmKNCI0DcjksP8AOsZniwDKkgn5Ad6J/Z8MhIdVdcYIxzmooYmUEgkfLdR8CSMoZicn2ooRrBJqfhKG7CSW05ikzkBvhOO1VnWYpLe58mZCjq2CD/etMRCUVD7dSaC13w/FrNurFvLuI+Y5Oufk3ypt05/pGrUZ3eAG6hXOPUOO9ca5Gkl3ErY79aJ1SGSDVlgmTa6OAc0v12QpeoeMhWIzS0iUdPsXQW0RusEL0PQ1C9rH+dAUdQe9Q2l25umYqpOK8W8JvC5UcKeKh2X2f8OotI/P6hHaq/lhwTuxnFGJ4Av3Zs3MCgdMk8iu/C88kmuKyJyqnirul3KszR+U24j7VSaxG6/BWw/5HPaq7q98X/cIcKOpHerDeXaR6Gy4w/8ANVGlfe55I96MoaWTxyeoHk5pvYnGDMSzfyj/AO8UlhJjcnJLHp8qeWGABIy/r3/WmCh3bs4j3RR8FTwSB9+aJWaU7C6DBPIzzQVrIZpAijah4LdMn/anssMUFjsjZckcE8k0GXl4gSObYzIhO1VyOO/1o+1maX1o2SPek8eU3BSTxg5phY+mMFOnesPQ9tYNzZz8zntTqGMAcn6ClNnNuUBab2xDYJJzTSjmrQlYQwGa8a3xwDkd6nyMdftXqnjABpiZWfEugpqKpcRqBdQHKn+dfY1lniDJvhnj0NkVujLyG/iB61lP4j6aLXWopI1IiuYmIPbcDzS2JU/qKFZczMR7VzGP38p9lo60tALl0B7DiuILRm1Ca3UEsRgDvUjZg0/D9S2tSHaCBGc5q9W0apdPuO6QnI+lU3wXay22rXicoUTDbu3NXVI5AFKyA5HxYof8HS6KPr7yxWAjcYBbg+9VkDLc9fn3q0eLpdzwRDtk/Wq4ARjC9etVQ34SRnEhbPAwMUek8mFVW9GT07mgcZOc/wC9dQMMgIDjdzWMiyac++ZYwRk45J6c1YrW5iuXcQMrRR+hePiJP+1UdZzEuIzy4znP2pxpFwYdgXhiSMZ6dqxRDa5jMU4HIUnipbeXDAKcAdRQ127TyBkzsQYzQtvcKhPPSkfpdeFr02bEhBIxT+1kBf0niqVaXBUFyRmrBo9w0jdQyn27U8snclpjOFBHeunJ7GoYQdi4IIqRwGAz1zTnOzzaTncevtVd8dWK3Gg3E4AM1r++iyPbqPtVjkk8sEfFz2oLUJYGtpIptu2RSpBbqDxis/AZphMWrSyahJfMEEowVwvH2oQalN+0Z73cFmPqBA70NPIYbiWML8Dsv2JFRNOeu0VHDcC5eBdRjkv76bUpVEkoGfM43Gr1FPa52xyRlQMEBuBWIC6IOcUW+sTmFYl9AUckHlqHFjYNteLvdRn/ANvFK2wCMbsDrmm+uK4kt3fO0p2+tJ5DklVyB8zVApaeMVL8ZwT0rtJMEqobr1rnyslioY+3FcrlJF9LZz3FYOYHxKWALYBA57c0ztAzMqqDhRkn6UvjVnUADJYZJ6UytlcxqkIZWxtb5Z70GFDB5NkUp3Z9HwnqD70qjk3oVJIOc0bMhCYBJCfEe5oJ1ZXJxkHGKVnQvA61laRWQMQwHNWTTZpLSEujq7bOoJFVa2V4wSqklj6SKd2VheTqIDKlruALMRkgHPb34rI1Dex8WyQ/urgIQVxkdRintp4ntLkKpYeYeoHUUog0Pw7bRot1I1zK2ASxJP2HagZLfTbbVZbezhaHytp3ADnP15p+0iWTRdWnaWEFACzHjnGBVV8XWl7YW1xq8t3E8UEZKoM59qsEaO1ijWbsGYYBc1R/FmjarB4U1a81DUZLp2kyEz6RHuGPtTZq0nyx4jK2nZ3Z3JLMxYk9ya5aU1Hg9+teYpRTsSD2r8XWo8V6B70TGj6nZm605Sgy0eWx8u9VaKLBLE5AGeavkenuuV/MS4xjHl9qp84W11CeCVgVJ2g47dqA0PsCEkm8+rAx9BXcU2fRIu7P3rlIc3TI/JXgAVGwKXIBPQ8nigVDoXwFT1DLe/QCm9pLtWSIAHjgZ5pEDnGBnvge9HwygkMvJC9B396wtdBpeQnGcnup9q7itzOAArtnoNpoDzSvlkBgCO4zTLSJlM4Y9FbrSv0tPaGU1lJAsEYjljZwc7oyB9M0dYaNc3DmO7vZrcuPQcAh/qffinVvc215CEuArrnGGGaa21miKfIbKOdxUnoflTpfpOreYxRoPhey0QqA7XL7iwkk+IE89fao/E1tHNIbtFHmbSpYDGcDvViSKWRl80jb7A0h8WXcds6owIyvAHc01PSfz9SJfC+ovJEbSVhuTlaaapam+0m8tGAKywshB98cVRNNv/y14kh9GTnFaKjLPbpMq7kYc4PQ0JYfpOPT5+PhbUVYgoOD196/f8M3w+IL96tGpw3sV/cxjVoVCysNpHTk0MRdhedYgz9BSE+yut4bvF67PvQ1xot3D0Tf8l61ZJTdryNWti3zUUFcajeWsigzwz7h/hr0o9gxmqmOsw8UR/8AX5ogMtKcj61drjXJI4ixjUbevNUPUdVt5tUa7Zm83qAB0NDTJMi09mS4EkqcxDD++Ki1CIxTOAMr1De4NTrqG+6S62YLDDjHxD50Y1uqAyxHzbeXPp6lPl9Kx0rtAULKbNFAG5c5NfhvLcDO3nj3rsQxhyUQDnJA7iu3RAAVGBniiZzvpyJvNQK3Lg9aJty0T+hjjrQsQG4scHJ6e1FQttdWyDz3pWPPRYLC4cDLEkf51b9FuZCijd6fY1S7Zlxkdab6XeHeFYkHpwaKYLWl/jdNg5GAOMfOsv8AEOqm68UzqQxSHES5+nJq82k4MTeZu2gY6dqCv9O0q/jci1QXRG3zQMEZ9zTPsjH9XrKXd+ILC5C2ywO0qHG9VPP096t/hy7uRCqyJMkRP+IpXn9a90nwxpVpcRyeTvlAyC/IFONdlVdLubjobeJ2H0CmskGvoswyDVb+0l1O7kNuGLTMSc9TmhGvLXtbD/5VWmmmYli2c8/eufOk/mpODZPkyyG9tcf+VSuBf26tkWsYNV7fL/NXJkcHBat/GbkzQW1SJYH82Ing/eqXPmSUu55J7cYp/rUwXZAP+5j/AGpK67m+IY+dGUh0nhNGTGsbbsoRg/XNGwXMiKVydpHahrcpKGtsjHVTjvXluSvpk+INg09zgPnX4Gu+/O09f9693gYGCc9CD0qD4Wwv14r0nhTjj6YpS2kgO5xk/apoviG7jmoYzznGPepVwGHWhgUObKTA2k5pxptvmUAAqSc0isNxUAEYHarfoUTS7c9Dg0F6F+E+oahDpttGkjEeaSmT24OKXW+qweUoa4UbkKs4YDaQByffmnN/Yw3O9Z0LbeSoOOn/AO0oi0fw/HIvmWeHzzuy3P605FrkONO8Q6eoDNK7KBgMFzurzxLdSv4Y1ItF5ebZyCTnqMD+9G2n7GgjVreNTxtxjmkf4kXgi8KS7AUM8ixKp64J/wBBTJiOV+GMtaSg84A964/LMD6jx8qYKGF75Yzt6ke9cYzOy4wMdDStg4sCaBR0z+tdR28bLhsg+9TICwkBGQOgo3Tmt0gUTRMxOWyD2FbTUsJb8tJcyE8Hd3oMRk4DH9TRJZ5VDnOWPJPvXAHqKlsHHegOQyJJFJ5i8gdWoxXFwNw4mxjH8wo60iWeNlcblIAx86Hms2tJcBiVzlDVY/suLIvp6iAEFMbR7VIpDJxj6Zr9LEX9atye3vQu/HGCOec0lQ5ZdWqDbbBOSPsaIYgoeByO1LozjJ54HSiYnBI3KaUomF21wYnHHI4GKtvh3UwDhnG1faqWyEjt96ntbw26MqDBOKUPpo0OpLLc7jtGeOnFHTWMVzHvRPUeeKzi21SRmACjAJ5zzirTpfiECMIZBxjB65pkwOeuiyQWIRAWUA9znrVG/Fq4IXSbMdCzSH+gH9zVtk1uN4l5z0beeAAO5rKfHOv/ALX8SJ5AH5a2GyM/zc5J+9Ej2mLVDfnmz1wagVSZn+lcRyyvdzNwCB7VGkku6Q7wCKAeZOq4hkPzAqePiJRyMQml8jyJZkjBy/NMU5gYntCv9TWFphxt3ja7gaNg8RDAfKomiIZSRk9M1YtQaCXVLaWMho7iJoX2nOH7D7GkyAbVLpyD024PzrATCrRdsGPLB4BOTg5/0pxHZJe2uNwDjJjyMA0uCCVcJEQDgrk4ptZMqFAeAqjGzn9KyeMRgB0uVo//AAz6ThsUsubBsHcNpAPOK0OwaEYklXIf48/wmmkvh2zuV3Ig55BA610KuXomtMxby3iYK4+hFSkleSe3WtE1XwYXyYxx3wKpGv6XPoVzFHcAMJFZlU9cCkr5r1F4+u9MFMikYJFTWdjPfzR2tpF5k7nCxqck/PHtQUcmeQuGB5yOlal+Ed5p5NzaNbomojLiY/FKncD2x7d6Tgxq+qXhS5NFOm6othqoaC6IDAdQfoaaxWllxBJFhsnEgf1H/WrJ+MemgWNnq0KjzIJPLcgYyDyP6/3qrSOHVJo1GHAIP1rVKXhL+SmPNMgkgYxyHzoT6FdemO2R24r9qHgzRNYjle2CWmogFomjfCufZh0FB399Pp1jEYE3NcDYSP4cc5ouy01ZriOaMmCVDkyxsVzjruXoaAN7Mzv7GfTNXuba+haKZASVI7diPcUChA8ytx8SaHa+L/D8U0DKdQSDzIZgvMi8gc+xxWIFPLaWOQbWVirD2IoMvONHmAbfGP4qIf4JQCQdqLQ6AGJB7tWm22l2a6dbsbaPeyrlivU0NwW1iEk0MkmkzRkeuzlEgGOeOv3pb6FnIO4hyHQg9Aaue2NNblTBP5hNxjbqARjkHpVQvbKSzvGtnyJoJNuPdT8NESQt3Rh6lkDkjAPtTCxkZdmCCcgkDnilM0jMxlZW3gYyDwDip9HfZFJI8j7FyN2MmsK0WixmOwDgBuEBHU+/0oC98fJpV+YbSV5xGSJiyZQtwCB7Y+VB6rPNHpT/AJQ7LmbhQBzHGc9Pn86otxGdoR0YEZyMUQzGm16Z460q6jX84GtwT8Y9SZ/uPtVE/Ei/j1DxBKbdxJBbxpGhHfjJI/U/0qmKZCUYliAOtWaxv7fV7VbLVNscoGIrrHf2Ye1Um89NXzzwVWwDjOctWh6JpF5o8en+JEMbWqlWnK8MqE4J+nNUGeyuNOv2gnQK3VWHRx7g9xWufh1dR6v4YudLuyWMRaJ17bGGRj5daq3q0k9HXja2XUfC10kZDjYHUjvjnNYzpsrNZCFwd8DbVJ646itgg3+H7Mafqswk04jy4Lxv4M8BJPb2DdKyK/hGm61PASCpYqCD1APGKVrZMhwt7FerAjoSYeDnvTq4uRaaJfyqXVhEUU55Bbgf3qmRTCO6Yr3OOM9KtGq2lzP4TkntxlFmV5ueQoz09+cVzophdvC0RHh7TFUMFaNWOcEAAdMHpWQ/iLoU2ka7dzGMi1u5DLG46ZPUfetc8H3Ql0S1h9O+OBGZe4z0o/WdMttY02azuo1eORCoyM7T7j502aPLw+b7cZ8ke7VqJu4cQ2yZ3RgE/TFZ1PZy6Xqn5K7BEtvMUcY64PWrzJq+nK8UkUTFxjdheuKk/Q29LDe2kkF3HIWJZmyQ2MKOw49qrPj2z8vVrOdDgXUJR8dCynj+4q/ToLu3DKGZ1H6YpB4w0/8ANaPDOdwe2mRiQOik4J/tVBF0UNZIxYupRwIztPyOK6022/OXVpZ8AtJ5jnOOPbNET2kltcTeb6VcHJLcbh14+n96sP4caUJJZtQlXCscICOuO/yoIzYnvBPb6hPNIpMRb+MdVGAAPtRk/hiHWtPee3c/mEjJjA6FuvP6Vc/EGgpdwGRQMjBAJwKr+iTy6dfflZVMSk7hnJ7mibTPP2PcHcsbdOcHIwKHeyuLcN5sTcH+HkEVpmvWiW2oNIuTHc/vF4yB0yB9OaEt54PLw670ByrYGKAf5GVLTtXikgTT9YyYVJMMg+OE/LPb5U/8JXj+G/FMC3EoFtOPKlYH0lW+FvpnFFTR6ddIUuII+c4yvJzmlGt6fHFo8b2+4pAxUk/yt0/rTxWdCVjNu1GBLq0ngmVXjkQqysMg8dMV866pG9jfSWzncsEhVMnkAHgVqH4b+LBd266LqUoNzGuLZ2bmZQPh+o/qKonj22Eev3eAcO27P1q0/wCE9wALhzG4BGSMYbitm8LWsc+gNA8ZWKVdrD5EYNYVaS7owhXoxP1HFb74RONHh9WeB07cVGllFd1AmhW8llcyW/nN5SuAiuAfSBjFPRMscixsG9WcEjjgc5oJkVr7zUKsfhJ7Z7/rU0w8t2aTIDg7pByqoOcMD+tAxl/4w6R+TvINciXKXBEc2OzAcH9azttYlJGGAx8q3jx7pcmseCtQtoh+8KiWNVOR6eRj9B/WvmHzHXIOdwOCD2rcEwuj6d067MTNG5G5evtRskEN9p9wikNFPGy5HNKdWgmtv3lu6oS2CWXIx34ozTbnLvmJo0jPlwhDlXBxyVXpzn+tABR/FNlKLSyuY/8A1DCCU55V14/qKtulJ+zra3hzgKgyOhNPrfR7aKKSOSMTRSS+aI5FBCN14obUbMv6whJHTFYJK7LcKqSKDEo3kt046Drwe9V7WbHyrqOUSTCaUmR0fDhU6YBHA5xTGxuiG2ynD9WT2puqxzBjy2/BwxyBxjgVgFd1C2OpaMDCmZYPUpPt34ql3MFxEvwfMcnGfpWkQxva3B4AB7A8Y9qSapCFuZAQDGW4JToPlWAygT3ksZ3OHJOAQQeTimWmTftGOa0fgyAod5zg9v8AKmGpWcE67BjMjAYCZOPftSK5s7jw/fRSOWktXPMmPhPtxQD0xOjyW0vmxl4poZOCvVGHz+uaM12+m1V1ubhQZtu1yP4vnUniO1dNQivrYE296uRkYw+OQf1FBLIGUjbnnB/zBrqT1E2KY2xP8Iz1OflW8+A52bRLcNxuUFSPoKwibEcwAJ4P962HwpdyQjT7FIfU8CyvIQdqKCARn3Pap/T0aS3MgjnAyCc5PGMn3os5Kr/Wh5W3lWQBc84IwamwxUEsScdKQoeY8xHVzkMpH9K+Tdet/J1q/jVSqrcOAD/3GvrRGOelYD4p0tLnWb4BQD+YfBA+Zoonbw//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88516" name="Picture 4" descr="http://www.anthonyflood.com/reed_douglas.jpg"/>
          <p:cNvPicPr>
            <a:picLocks noChangeAspect="1" noChangeArrowheads="1"/>
          </p:cNvPicPr>
          <p:nvPr/>
        </p:nvPicPr>
        <p:blipFill>
          <a:blip r:embed="rId3" cstate="print"/>
          <a:srcRect/>
          <a:stretch>
            <a:fillRect/>
          </a:stretch>
        </p:blipFill>
        <p:spPr bwMode="auto">
          <a:xfrm>
            <a:off x="467544" y="2060848"/>
            <a:ext cx="3096344" cy="44724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8516"/>
                                        </p:tgtEl>
                                        <p:attrNameLst>
                                          <p:attrName>style.visibility</p:attrName>
                                        </p:attrNameLst>
                                      </p:cBhvr>
                                      <p:to>
                                        <p:strVal val="visible"/>
                                      </p:to>
                                    </p:set>
                                    <p:animEffect transition="in" filter="circle(in)">
                                      <p:cBhvr>
                                        <p:cTn id="7" dur="2000"/>
                                        <p:tgtEl>
                                          <p:spTgt spid="108851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196</a:t>
            </a:fld>
            <a:endParaRPr lang="en-GB"/>
          </a:p>
        </p:txBody>
      </p:sp>
      <p:sp>
        <p:nvSpPr>
          <p:cNvPr id="4" name="TextBox 3"/>
          <p:cNvSpPr txBox="1"/>
          <p:nvPr/>
        </p:nvSpPr>
        <p:spPr>
          <a:xfrm>
            <a:off x="4427984" y="2276872"/>
            <a:ext cx="4464496" cy="2246769"/>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 and was chiefly argued on behalf of the Jews, </a:t>
            </a:r>
            <a:r>
              <a:rPr lang="en-GB" sz="2800" b="1" dirty="0" smtClean="0">
                <a:solidFill>
                  <a:srgbClr val="00FF00"/>
                </a:solidFill>
                <a:effectLst>
                  <a:outerShdw blurRad="38100" dist="38100" dir="2700000" algn="tl">
                    <a:srgbClr val="000000">
                      <a:alpha val="43137"/>
                    </a:srgbClr>
                  </a:outerShdw>
                </a:effectLst>
              </a:rPr>
              <a:t>but I think the nation he aimed to destroy was the German.</a:t>
            </a:r>
            <a:endParaRPr lang="en-GB" sz="2800" b="1" dirty="0">
              <a:solidFill>
                <a:srgbClr val="00FF00"/>
              </a:solidFill>
              <a:effectLst>
                <a:outerShdw blurRad="38100" dist="38100" dir="2700000" algn="tl">
                  <a:srgbClr val="000000">
                    <a:alpha val="43137"/>
                  </a:srgbClr>
                </a:outerShdw>
              </a:effectLst>
            </a:endParaRPr>
          </a:p>
        </p:txBody>
      </p:sp>
      <p:pic>
        <p:nvPicPr>
          <p:cNvPr id="1086466" name="Picture 2" descr="http://t2.gstatic.com/images?q=tbn:ANd9GcSuUuWqUIfAJAUj_01CkPFhSEXZ77JzTbpFlh_4h_LNugUtPIXTTw"/>
          <p:cNvPicPr>
            <a:picLocks noChangeAspect="1" noChangeArrowheads="1"/>
          </p:cNvPicPr>
          <p:nvPr/>
        </p:nvPicPr>
        <p:blipFill>
          <a:blip r:embed="rId3" cstate="print"/>
          <a:srcRect/>
          <a:stretch>
            <a:fillRect/>
          </a:stretch>
        </p:blipFill>
        <p:spPr bwMode="auto">
          <a:xfrm>
            <a:off x="755575" y="1844824"/>
            <a:ext cx="3343227" cy="4680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6466"/>
                                        </p:tgtEl>
                                        <p:attrNameLst>
                                          <p:attrName>style.visibility</p:attrName>
                                        </p:attrNameLst>
                                      </p:cBhvr>
                                      <p:to>
                                        <p:strVal val="visible"/>
                                      </p:to>
                                    </p:set>
                                    <p:animEffect transition="in" filter="circle(in)">
                                      <p:cBhvr>
                                        <p:cTn id="7" dur="2000"/>
                                        <p:tgtEl>
                                          <p:spTgt spid="10864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197</a:t>
            </a:fld>
            <a:endParaRPr lang="en-GB"/>
          </a:p>
        </p:txBody>
      </p:sp>
      <p:sp>
        <p:nvSpPr>
          <p:cNvPr id="4" name="TextBox 3"/>
          <p:cNvSpPr txBox="1"/>
          <p:nvPr/>
        </p:nvSpPr>
        <p:spPr>
          <a:xfrm>
            <a:off x="4463480" y="1595021"/>
            <a:ext cx="468052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....Hitler I met, and watched, on a hundred occasions. </a:t>
            </a:r>
            <a:r>
              <a:rPr lang="en-GB" sz="2800" b="1" dirty="0" smtClean="0">
                <a:solidFill>
                  <a:srgbClr val="FFC000"/>
                </a:solidFill>
                <a:effectLst>
                  <a:outerShdw blurRad="38100" dist="38100" dir="2700000" algn="tl">
                    <a:srgbClr val="000000">
                      <a:alpha val="43137"/>
                    </a:srgbClr>
                  </a:outerShdw>
                </a:effectLst>
              </a:rPr>
              <a:t>He was shadowy, and as distinct from the millions he ruled as if he were of another species. </a:t>
            </a:r>
            <a:r>
              <a:rPr lang="en-GB" sz="2800" b="1" dirty="0" smtClean="0">
                <a:solidFill>
                  <a:srgbClr val="FF33CC"/>
                </a:solidFill>
                <a:effectLst>
                  <a:outerShdw blurRad="38100" dist="38100" dir="2700000" algn="tl">
                    <a:srgbClr val="000000">
                      <a:alpha val="43137"/>
                    </a:srgbClr>
                  </a:outerShdw>
                </a:effectLst>
              </a:rPr>
              <a:t>I think this separateness came from the secret he carried, </a:t>
            </a:r>
            <a:r>
              <a:rPr lang="en-GB" sz="2800" b="1" dirty="0" smtClean="0">
                <a:solidFill>
                  <a:srgbClr val="00FF00"/>
                </a:solidFill>
                <a:effectLst>
                  <a:outerShdw blurRad="38100" dist="38100" dir="2700000" algn="tl">
                    <a:srgbClr val="000000">
                      <a:alpha val="43137"/>
                    </a:srgbClr>
                  </a:outerShdw>
                </a:effectLst>
              </a:rPr>
              <a:t>the secret which only an odd German in a million ever learned.</a:t>
            </a:r>
            <a:endParaRPr lang="en-GB" sz="2800" b="1" dirty="0">
              <a:solidFill>
                <a:srgbClr val="00FF00"/>
              </a:solidFill>
              <a:effectLst>
                <a:outerShdw blurRad="38100" dist="38100" dir="2700000" algn="tl">
                  <a:srgbClr val="000000">
                    <a:alpha val="43137"/>
                  </a:srgbClr>
                </a:outerShdw>
              </a:effectLst>
            </a:endParaRPr>
          </a:p>
        </p:txBody>
      </p:sp>
      <p:pic>
        <p:nvPicPr>
          <p:cNvPr id="1084418" name="Picture 2" descr="http://scrapetv.com/News/News%20Pages/Politics/images-2/adolf-hitler.jpg"/>
          <p:cNvPicPr>
            <a:picLocks noChangeAspect="1" noChangeArrowheads="1"/>
          </p:cNvPicPr>
          <p:nvPr/>
        </p:nvPicPr>
        <p:blipFill>
          <a:blip r:embed="rId3" cstate="print"/>
          <a:srcRect/>
          <a:stretch>
            <a:fillRect/>
          </a:stretch>
        </p:blipFill>
        <p:spPr bwMode="auto">
          <a:xfrm>
            <a:off x="467544" y="1844824"/>
            <a:ext cx="3771900" cy="45624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4418"/>
                                        </p:tgtEl>
                                        <p:attrNameLst>
                                          <p:attrName>style.visibility</p:attrName>
                                        </p:attrNameLst>
                                      </p:cBhvr>
                                      <p:to>
                                        <p:strVal val="visible"/>
                                      </p:to>
                                    </p:set>
                                    <p:animEffect transition="in" filter="circle(in)">
                                      <p:cBhvr>
                                        <p:cTn id="7" dur="2000"/>
                                        <p:tgtEl>
                                          <p:spTgt spid="10844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198</a:t>
            </a:fld>
            <a:endParaRPr lang="en-GB"/>
          </a:p>
        </p:txBody>
      </p:sp>
      <p:sp>
        <p:nvSpPr>
          <p:cNvPr id="4" name="TextBox 3"/>
          <p:cNvSpPr txBox="1"/>
          <p:nvPr/>
        </p:nvSpPr>
        <p:spPr>
          <a:xfrm>
            <a:off x="4716016" y="1700808"/>
            <a:ext cx="417646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Contemplated in the light of such a design, Hitler's war was a triumph </a:t>
            </a:r>
            <a:r>
              <a:rPr lang="en-GB" sz="2800" b="1" dirty="0" smtClean="0">
                <a:solidFill>
                  <a:srgbClr val="FFC000"/>
                </a:solidFill>
                <a:effectLst>
                  <a:outerShdw blurRad="38100" dist="38100" dir="2700000" algn="tl">
                    <a:srgbClr val="000000">
                      <a:alpha val="43137"/>
                    </a:srgbClr>
                  </a:outerShdw>
                </a:effectLst>
              </a:rPr>
              <a:t>....In the Forties no doubt remains about that effect of his work.</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only question unanswered is, was he the witting or unwitting agent?..</a:t>
            </a:r>
            <a:endParaRPr lang="en-GB" sz="2800" b="1" dirty="0">
              <a:solidFill>
                <a:srgbClr val="00FF00"/>
              </a:solidFill>
              <a:effectLst>
                <a:outerShdw blurRad="38100" dist="38100" dir="2700000" algn="tl">
                  <a:srgbClr val="000000">
                    <a:alpha val="43137"/>
                  </a:srgbClr>
                </a:outerShdw>
              </a:effectLst>
            </a:endParaRPr>
          </a:p>
        </p:txBody>
      </p:sp>
      <p:pic>
        <p:nvPicPr>
          <p:cNvPr id="1092610" name="Picture 2" descr="http://img.dailymail.co.uk/i/pix/2007/05_02/hitlerDM_468x422.jpg"/>
          <p:cNvPicPr>
            <a:picLocks noChangeAspect="1" noChangeArrowheads="1"/>
          </p:cNvPicPr>
          <p:nvPr/>
        </p:nvPicPr>
        <p:blipFill>
          <a:blip r:embed="rId3" cstate="print"/>
          <a:srcRect/>
          <a:stretch>
            <a:fillRect/>
          </a:stretch>
        </p:blipFill>
        <p:spPr bwMode="auto">
          <a:xfrm>
            <a:off x="179512" y="2132856"/>
            <a:ext cx="4457700" cy="4019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2610"/>
                                        </p:tgtEl>
                                        <p:attrNameLst>
                                          <p:attrName>style.visibility</p:attrName>
                                        </p:attrNameLst>
                                      </p:cBhvr>
                                      <p:to>
                                        <p:strVal val="visible"/>
                                      </p:to>
                                    </p:set>
                                    <p:animEffect transition="in" filter="circle(in)">
                                      <p:cBhvr>
                                        <p:cTn id="7" dur="2000"/>
                                        <p:tgtEl>
                                          <p:spTgt spid="10926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199</a:t>
            </a:fld>
            <a:endParaRPr lang="en-GB"/>
          </a:p>
        </p:txBody>
      </p:sp>
      <p:sp>
        <p:nvSpPr>
          <p:cNvPr id="4" name="TextBox 3"/>
          <p:cNvSpPr txBox="1"/>
          <p:nvPr/>
        </p:nvSpPr>
        <p:spPr>
          <a:xfrm>
            <a:off x="4211960" y="1772816"/>
            <a:ext cx="4932040"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…because of the mystery which surrounds his early life, </a:t>
            </a:r>
            <a:r>
              <a:rPr lang="en-GB" sz="2800" b="1" dirty="0" smtClean="0">
                <a:solidFill>
                  <a:srgbClr val="FFC000"/>
                </a:solidFill>
                <a:effectLst>
                  <a:outerShdw blurRad="38100" dist="38100" dir="2700000" algn="tl">
                    <a:srgbClr val="000000">
                      <a:alpha val="43137"/>
                    </a:srgbClr>
                  </a:outerShdw>
                </a:effectLst>
              </a:rPr>
              <a:t>his appearance on and disappearance from the scene. </a:t>
            </a:r>
            <a:r>
              <a:rPr lang="en-GB" sz="2800" b="1" dirty="0" smtClean="0">
                <a:solidFill>
                  <a:srgbClr val="FF33CC"/>
                </a:solidFill>
                <a:effectLst>
                  <a:outerShdw blurRad="38100" dist="38100" dir="2700000" algn="tl">
                    <a:srgbClr val="000000">
                      <a:alpha val="43137"/>
                    </a:srgbClr>
                  </a:outerShdw>
                </a:effectLst>
              </a:rPr>
              <a:t>There appears to me to be design, </a:t>
            </a:r>
            <a:r>
              <a:rPr lang="en-GB" sz="2800" b="1" dirty="0" smtClean="0">
                <a:solidFill>
                  <a:srgbClr val="FFFF00"/>
                </a:solidFill>
                <a:effectLst>
                  <a:outerShdw blurRad="38100" dist="38100" dir="2700000" algn="tl">
                    <a:srgbClr val="000000">
                      <a:alpha val="43137"/>
                    </a:srgbClr>
                  </a:outerShdw>
                </a:effectLst>
              </a:rPr>
              <a:t>and the presence of managers, in this....Truly, </a:t>
            </a:r>
            <a:r>
              <a:rPr lang="en-GB" sz="2800" b="1" dirty="0" smtClean="0">
                <a:solidFill>
                  <a:srgbClr val="00FF00"/>
                </a:solidFill>
                <a:effectLst>
                  <a:outerShdw blurRad="38100" dist="38100" dir="2700000" algn="tl">
                    <a:srgbClr val="000000">
                      <a:alpha val="43137"/>
                    </a:srgbClr>
                  </a:outerShdw>
                </a:effectLst>
              </a:rPr>
              <a:t>if Hitler had not died his death would have had to be invented....”</a:t>
            </a:r>
            <a:endParaRPr lang="en-GB" dirty="0">
              <a:solidFill>
                <a:srgbClr val="00FF00"/>
              </a:solidFill>
            </a:endParaRPr>
          </a:p>
        </p:txBody>
      </p:sp>
      <p:pic>
        <p:nvPicPr>
          <p:cNvPr id="1082370" name="Picture 2" descr="http://api.ning.com/files/14StazH4QF6GesF8MaJg0g1KhQLzwqOvjwSHpQ9L5YyvWQ2sRX90BIOM4PfJDc3RFS6aY*oUilU8uqSC96AWyLIKkI68VJVE/Rothschilds1.jpg"/>
          <p:cNvPicPr>
            <a:picLocks noChangeAspect="1" noChangeArrowheads="1"/>
          </p:cNvPicPr>
          <p:nvPr/>
        </p:nvPicPr>
        <p:blipFill>
          <a:blip r:embed="rId3" cstate="print"/>
          <a:srcRect/>
          <a:stretch>
            <a:fillRect/>
          </a:stretch>
        </p:blipFill>
        <p:spPr bwMode="auto">
          <a:xfrm>
            <a:off x="611560" y="1700808"/>
            <a:ext cx="3060925" cy="3600400"/>
          </a:xfrm>
          <a:prstGeom prst="rect">
            <a:avLst/>
          </a:prstGeom>
          <a:noFill/>
        </p:spPr>
      </p:pic>
      <p:sp>
        <p:nvSpPr>
          <p:cNvPr id="6" name="TextBox 5"/>
          <p:cNvSpPr txBox="1"/>
          <p:nvPr/>
        </p:nvSpPr>
        <p:spPr>
          <a:xfrm>
            <a:off x="467544" y="5445224"/>
            <a:ext cx="3384376"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Managers?</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2370"/>
                                        </p:tgtEl>
                                        <p:attrNameLst>
                                          <p:attrName>style.visibility</p:attrName>
                                        </p:attrNameLst>
                                      </p:cBhvr>
                                      <p:to>
                                        <p:strVal val="visible"/>
                                      </p:to>
                                    </p:set>
                                    <p:animEffect transition="in" filter="circle(in)">
                                      <p:cBhvr>
                                        <p:cTn id="7" dur="2000"/>
                                        <p:tgtEl>
                                          <p:spTgt spid="10823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pic>
        <p:nvPicPr>
          <p:cNvPr id="2050" name="Picture 2" descr="http://www.sacredconnections.co.uk/holyland/images/book_cover.new.jpg">
            <a:hlinkClick r:id="rId3"/>
          </p:cNvPr>
          <p:cNvPicPr>
            <a:picLocks noChangeAspect="1" noChangeArrowheads="1"/>
          </p:cNvPicPr>
          <p:nvPr/>
        </p:nvPicPr>
        <p:blipFill>
          <a:blip r:embed="rId4" cstate="print"/>
          <a:srcRect/>
          <a:stretch>
            <a:fillRect/>
          </a:stretch>
        </p:blipFill>
        <p:spPr bwMode="auto">
          <a:xfrm>
            <a:off x="323528" y="1916832"/>
            <a:ext cx="2749254" cy="4176464"/>
          </a:xfrm>
          <a:prstGeom prst="rect">
            <a:avLst/>
          </a:prstGeom>
          <a:noFill/>
        </p:spPr>
      </p:pic>
      <p:sp>
        <p:nvSpPr>
          <p:cNvPr id="4" name="TextBox 3"/>
          <p:cNvSpPr txBox="1"/>
          <p:nvPr/>
        </p:nvSpPr>
        <p:spPr>
          <a:xfrm>
            <a:off x="3239344" y="1164134"/>
            <a:ext cx="5904656" cy="5693866"/>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Most of the information presented here is from Barry </a:t>
            </a:r>
            <a:r>
              <a:rPr lang="en-GB" sz="2800" b="1" dirty="0" err="1" smtClean="0">
                <a:solidFill>
                  <a:srgbClr val="00FFFF"/>
                </a:solidFill>
                <a:effectLst>
                  <a:outerShdw blurRad="38100" dist="38100" dir="2700000" algn="tl">
                    <a:srgbClr val="000000">
                      <a:alpha val="43137"/>
                    </a:srgbClr>
                  </a:outerShdw>
                </a:effectLst>
              </a:rPr>
              <a:t>Dunford’s</a:t>
            </a:r>
            <a:r>
              <a:rPr lang="en-GB" sz="2800" b="1" dirty="0" smtClean="0">
                <a:solidFill>
                  <a:srgbClr val="00FFFF"/>
                </a:solidFill>
                <a:effectLst>
                  <a:outerShdw blurRad="38100" dist="38100" dir="2700000" algn="tl">
                    <a:srgbClr val="000000">
                      <a:alpha val="43137"/>
                    </a:srgbClr>
                  </a:outerShdw>
                </a:effectLst>
              </a:rPr>
              <a:t> book </a:t>
            </a:r>
            <a:r>
              <a:rPr lang="en-GB" sz="2800" b="1" dirty="0" smtClean="0">
                <a:solidFill>
                  <a:srgbClr val="FFC000"/>
                </a:solidFill>
                <a:effectLst>
                  <a:outerShdw blurRad="38100" dist="38100" dir="2700000" algn="tl">
                    <a:srgbClr val="000000">
                      <a:alpha val="43137"/>
                    </a:srgbClr>
                  </a:outerShdw>
                </a:effectLst>
              </a:rPr>
              <a:t>“The Holy Land of Scotland” </a:t>
            </a:r>
            <a:r>
              <a:rPr lang="en-GB" sz="2800" b="1" dirty="0" smtClean="0">
                <a:solidFill>
                  <a:srgbClr val="FF00FF"/>
                </a:solidFill>
                <a:effectLst>
                  <a:outerShdw blurRad="38100" dist="38100" dir="2700000" algn="tl">
                    <a:srgbClr val="000000">
                      <a:alpha val="43137"/>
                    </a:srgbClr>
                  </a:outerShdw>
                </a:effectLst>
              </a:rPr>
              <a:t>Those who would wish to investigate this matter further are strongly recommended to purchase this book available through his website: </a:t>
            </a:r>
            <a:r>
              <a:rPr lang="en-GB" sz="2800" u="sng" dirty="0" smtClean="0">
                <a:hlinkClick r:id="rId5"/>
              </a:rPr>
              <a:t>http://www.sacredconnections.co.uk</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Where a much fuller account is given together with source material references.</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a:t>
            </a:fld>
            <a:endParaRPr lang="en-GB"/>
          </a:p>
        </p:txBody>
      </p:sp>
      <p:sp>
        <p:nvSpPr>
          <p:cNvPr id="4" name="TextBox 3"/>
          <p:cNvSpPr txBox="1"/>
          <p:nvPr/>
        </p:nvSpPr>
        <p:spPr>
          <a:xfrm>
            <a:off x="3851920" y="1844824"/>
            <a:ext cx="496855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the French journal Figaro (20th February 1932), Francois Coty,</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the celebrated scent manufacturer, stated: </a:t>
            </a:r>
            <a:r>
              <a:rPr lang="en-GB" sz="2800" b="1" dirty="0" smtClean="0">
                <a:solidFill>
                  <a:srgbClr val="FFC000"/>
                </a:solidFill>
                <a:effectLst>
                  <a:outerShdw blurRad="38100" dist="38100" dir="2700000" algn="tl">
                    <a:srgbClr val="000000">
                      <a:alpha val="43137"/>
                    </a:srgbClr>
                  </a:outerShdw>
                </a:effectLst>
              </a:rPr>
              <a:t>"The subsidies granted to the Nihilists at this period (1905-1917) by Jacob Schiff, </a:t>
            </a:r>
            <a:r>
              <a:rPr lang="en-GB" sz="2800" b="1" dirty="0" smtClean="0">
                <a:solidFill>
                  <a:srgbClr val="00FF00"/>
                </a:solidFill>
                <a:effectLst>
                  <a:outerShdw blurRad="38100" dist="38100" dir="2700000" algn="tl">
                    <a:srgbClr val="000000">
                      <a:alpha val="43137"/>
                    </a:srgbClr>
                  </a:outerShdw>
                </a:effectLst>
              </a:rPr>
              <a:t>of Kuhn Loeb and Co., New York, were no longer acts of isolated generosity.</a:t>
            </a:r>
            <a:endParaRPr lang="en-GB" sz="2800" b="1" dirty="0">
              <a:solidFill>
                <a:srgbClr val="00FF00"/>
              </a:solidFill>
              <a:effectLst>
                <a:outerShdw blurRad="38100" dist="38100" dir="2700000" algn="tl">
                  <a:srgbClr val="000000">
                    <a:alpha val="43137"/>
                  </a:srgbClr>
                </a:outerShdw>
              </a:effectLst>
            </a:endParaRPr>
          </a:p>
        </p:txBody>
      </p:sp>
      <p:pic>
        <p:nvPicPr>
          <p:cNvPr id="726018" name="Picture 2" descr="http://t0.gstatic.com/images?q=tbn:ANd9GcQsQAp-WOz_60apXB-VXkUcE_bQFJU7bMjLU8n8B8BuRbSZmGggdg"/>
          <p:cNvPicPr>
            <a:picLocks noChangeAspect="1" noChangeArrowheads="1"/>
          </p:cNvPicPr>
          <p:nvPr/>
        </p:nvPicPr>
        <p:blipFill>
          <a:blip r:embed="rId3" cstate="print"/>
          <a:srcRect/>
          <a:stretch>
            <a:fillRect/>
          </a:stretch>
        </p:blipFill>
        <p:spPr bwMode="auto">
          <a:xfrm>
            <a:off x="251520" y="1844824"/>
            <a:ext cx="3438382"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6018"/>
                                        </p:tgtEl>
                                        <p:attrNameLst>
                                          <p:attrName>style.visibility</p:attrName>
                                        </p:attrNameLst>
                                      </p:cBhvr>
                                      <p:to>
                                        <p:strVal val="visible"/>
                                      </p:to>
                                    </p:set>
                                    <p:animEffect transition="in" filter="circle(in)">
                                      <p:cBhvr>
                                        <p:cTn id="7" dur="2000"/>
                                        <p:tgtEl>
                                          <p:spTgt spid="7260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200</a:t>
            </a:fld>
            <a:endParaRPr lang="en-GB"/>
          </a:p>
        </p:txBody>
      </p:sp>
      <p:sp>
        <p:nvSpPr>
          <p:cNvPr id="4" name="TextBox 3"/>
          <p:cNvSpPr txBox="1"/>
          <p:nvPr/>
        </p:nvSpPr>
        <p:spPr>
          <a:xfrm>
            <a:off x="4932040" y="1916832"/>
            <a:ext cx="3816424" cy="3108543"/>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Douglas Reed further comments: </a:t>
            </a:r>
            <a:r>
              <a:rPr lang="en-GB" sz="2800" b="1" dirty="0" smtClean="0">
                <a:solidFill>
                  <a:srgbClr val="FFC000"/>
                </a:solidFill>
                <a:effectLst>
                  <a:outerShdw blurRad="38100" dist="38100" dir="2700000" algn="tl">
                    <a:srgbClr val="000000">
                      <a:alpha val="43137"/>
                    </a:srgbClr>
                  </a:outerShdw>
                </a:effectLst>
              </a:rPr>
              <a:t>"I feel pretty sure today that Hitler... </a:t>
            </a:r>
            <a:r>
              <a:rPr lang="en-GB" sz="2800" b="1" dirty="0" smtClean="0">
                <a:solidFill>
                  <a:srgbClr val="00FF00"/>
                </a:solidFill>
                <a:effectLst>
                  <a:outerShdw blurRad="38100" dist="38100" dir="2700000" algn="tl">
                    <a:srgbClr val="000000">
                      <a:alpha val="43137"/>
                    </a:srgbClr>
                  </a:outerShdw>
                </a:effectLst>
              </a:rPr>
              <a:t>did not die in his encircled Chancellery in Berlin....</a:t>
            </a:r>
            <a:endParaRPr lang="en-GB" sz="2800" b="1" dirty="0">
              <a:solidFill>
                <a:srgbClr val="00FF00"/>
              </a:solidFill>
              <a:effectLst>
                <a:outerShdw blurRad="38100" dist="38100" dir="2700000" algn="tl">
                  <a:srgbClr val="000000">
                    <a:alpha val="43137"/>
                  </a:srgbClr>
                </a:outerShdw>
              </a:effectLst>
            </a:endParaRPr>
          </a:p>
        </p:txBody>
      </p:sp>
      <p:pic>
        <p:nvPicPr>
          <p:cNvPr id="1100802" name="Picture 2" descr="http://www.timesonline.co.uk/multimedia/archive/00258/Hitler1ss_258737a.jpg"/>
          <p:cNvPicPr>
            <a:picLocks noChangeAspect="1" noChangeArrowheads="1"/>
          </p:cNvPicPr>
          <p:nvPr/>
        </p:nvPicPr>
        <p:blipFill>
          <a:blip r:embed="rId3" cstate="print"/>
          <a:srcRect/>
          <a:stretch>
            <a:fillRect/>
          </a:stretch>
        </p:blipFill>
        <p:spPr bwMode="auto">
          <a:xfrm>
            <a:off x="467544" y="2132856"/>
            <a:ext cx="4131283" cy="27363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0802"/>
                                        </p:tgtEl>
                                        <p:attrNameLst>
                                          <p:attrName>style.visibility</p:attrName>
                                        </p:attrNameLst>
                                      </p:cBhvr>
                                      <p:to>
                                        <p:strVal val="visible"/>
                                      </p:to>
                                    </p:set>
                                    <p:animEffect transition="in" filter="circle(in)">
                                      <p:cBhvr>
                                        <p:cTn id="7" dur="2000"/>
                                        <p:tgtEl>
                                          <p:spTgt spid="1100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8754" name="Picture 2" descr="http://www.bbrclub.org/Hitler%20Goering%20Hanna%20and%20medal.jpg"/>
          <p:cNvPicPr>
            <a:picLocks noChangeAspect="1" noChangeArrowheads="1"/>
          </p:cNvPicPr>
          <p:nvPr/>
        </p:nvPicPr>
        <p:blipFill>
          <a:blip r:embed="rId3" cstate="print"/>
          <a:srcRect/>
          <a:stretch>
            <a:fillRect/>
          </a:stretch>
        </p:blipFill>
        <p:spPr bwMode="auto">
          <a:xfrm>
            <a:off x="-1" y="0"/>
            <a:ext cx="9160537" cy="6858000"/>
          </a:xfrm>
          <a:prstGeom prst="rect">
            <a:avLst/>
          </a:prstGeom>
          <a:noFill/>
        </p:spPr>
      </p:pic>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201</a:t>
            </a:fld>
            <a:endParaRPr lang="en-GB"/>
          </a:p>
        </p:txBody>
      </p:sp>
      <p:sp>
        <p:nvSpPr>
          <p:cNvPr id="4" name="TextBox 3"/>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00"/>
                </a:solidFill>
                <a:effectLst>
                  <a:outerShdw blurRad="38100" dist="38100" dir="2700000" algn="tl">
                    <a:srgbClr val="000000">
                      <a:alpha val="43137"/>
                    </a:srgbClr>
                  </a:outerShdw>
                </a:effectLst>
              </a:rPr>
              <a:t>…most astonishing of this incredible century is the way the masses of mankind, </a:t>
            </a:r>
            <a:r>
              <a:rPr lang="en-GB" sz="2800" b="1" dirty="0" smtClean="0">
                <a:solidFill>
                  <a:srgbClr val="FFFF00"/>
                </a:solidFill>
                <a:effectLst>
                  <a:outerShdw blurRad="38100" dist="38100" dir="2700000" algn="tl">
                    <a:srgbClr val="000000">
                      <a:alpha val="43137"/>
                    </a:srgbClr>
                  </a:outerShdw>
                </a:effectLst>
              </a:rPr>
              <a:t>having been told for years that Hitler was The Guilty Man above all others, and that with his death good would return to earth,</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8754"/>
                                        </p:tgtEl>
                                        <p:attrNameLst>
                                          <p:attrName>style.visibility</p:attrName>
                                        </p:attrNameLst>
                                      </p:cBhvr>
                                      <p:to>
                                        <p:strVal val="visible"/>
                                      </p:to>
                                    </p:set>
                                    <p:animEffect transition="in" filter="circle(in)">
                                      <p:cBhvr>
                                        <p:cTn id="7" dur="2000"/>
                                        <p:tgtEl>
                                          <p:spTgt spid="10987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202</a:t>
            </a:fld>
            <a:endParaRPr lang="en-GB"/>
          </a:p>
        </p:txBody>
      </p:sp>
      <p:sp>
        <p:nvSpPr>
          <p:cNvPr id="4" name="TextBox 3"/>
          <p:cNvSpPr txBox="1"/>
          <p:nvPr/>
        </p:nvSpPr>
        <p:spPr>
          <a:xfrm>
            <a:off x="4607496" y="1595021"/>
            <a:ext cx="453650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….placidly accepted dubious evidence of his end and at once forgot him....His actions</a:t>
            </a:r>
            <a:r>
              <a:rPr lang="en-GB" sz="2800" b="1" dirty="0" smtClean="0">
                <a:solidFill>
                  <a:srgbClr val="FFC000"/>
                </a:solidFill>
                <a:effectLst>
                  <a:outerShdw blurRad="38100" dist="38100" dir="2700000" algn="tl">
                    <a:srgbClr val="000000">
                      <a:alpha val="43137"/>
                    </a:srgbClr>
                  </a:outerShdw>
                </a:effectLst>
              </a:rPr>
              <a:t>, I thought, would clearly help Communism and Political Zionism (and the outcome of the second war proved this).... </a:t>
            </a:r>
            <a:r>
              <a:rPr lang="en-GB" sz="2800" b="1" dirty="0" smtClean="0">
                <a:solidFill>
                  <a:srgbClr val="00FF00"/>
                </a:solidFill>
                <a:effectLst>
                  <a:outerShdw blurRad="38100" dist="38100" dir="2700000" algn="tl">
                    <a:srgbClr val="000000">
                      <a:alpha val="43137"/>
                    </a:srgbClr>
                  </a:outerShdw>
                </a:effectLst>
              </a:rPr>
              <a:t>for great successes, which they could not otherwise achieve,</a:t>
            </a:r>
            <a:endParaRPr lang="en-GB" sz="2800" b="1" dirty="0">
              <a:solidFill>
                <a:srgbClr val="00FF00"/>
              </a:solidFill>
              <a:effectLst>
                <a:outerShdw blurRad="38100" dist="38100" dir="2700000" algn="tl">
                  <a:srgbClr val="000000">
                    <a:alpha val="43137"/>
                  </a:srgbClr>
                </a:outerShdw>
              </a:effectLst>
            </a:endParaRPr>
          </a:p>
        </p:txBody>
      </p:sp>
      <p:pic>
        <p:nvPicPr>
          <p:cNvPr id="1096706" name="Picture 2" descr="http://3.bp.blogspot.com/_Cx5YSp-ghS8/Suc074_ykJI/AAAAAAAADUA/JHvMPsYLYFE/s320/jewish-communism-bolshevism.jpg"/>
          <p:cNvPicPr>
            <a:picLocks noChangeAspect="1" noChangeArrowheads="1"/>
          </p:cNvPicPr>
          <p:nvPr/>
        </p:nvPicPr>
        <p:blipFill>
          <a:blip r:embed="rId3" cstate="print"/>
          <a:srcRect/>
          <a:stretch>
            <a:fillRect/>
          </a:stretch>
        </p:blipFill>
        <p:spPr bwMode="auto">
          <a:xfrm>
            <a:off x="467543" y="1700808"/>
            <a:ext cx="3653505"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6706"/>
                                        </p:tgtEl>
                                        <p:attrNameLst>
                                          <p:attrName>style.visibility</p:attrName>
                                        </p:attrNameLst>
                                      </p:cBhvr>
                                      <p:to>
                                        <p:strVal val="visible"/>
                                      </p:to>
                                    </p:set>
                                    <p:animEffect transition="in" filter="circle(in)">
                                      <p:cBhvr>
                                        <p:cTn id="7" dur="2000"/>
                                        <p:tgtEl>
                                          <p:spTgt spid="10967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203</a:t>
            </a:fld>
            <a:endParaRPr lang="en-GB"/>
          </a:p>
        </p:txBody>
      </p:sp>
      <p:sp>
        <p:nvSpPr>
          <p:cNvPr id="4" name="TextBox 3"/>
          <p:cNvSpPr txBox="1"/>
          <p:nvPr/>
        </p:nvSpPr>
        <p:spPr>
          <a:xfrm>
            <a:off x="4247456" y="1595021"/>
            <a:ext cx="489654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….Soviet Communism and Political Zionism needed an apparent antithesis </a:t>
            </a:r>
            <a:r>
              <a:rPr lang="en-GB" sz="2800" b="1" dirty="0" smtClean="0">
                <a:solidFill>
                  <a:srgbClr val="FFC000"/>
                </a:solidFill>
                <a:effectLst>
                  <a:outerShdw blurRad="38100" dist="38100" dir="2700000" algn="tl">
                    <a:srgbClr val="000000">
                      <a:alpha val="43137"/>
                    </a:srgbClr>
                  </a:outerShdw>
                </a:effectLst>
              </a:rPr>
              <a:t>....Hitler played this part.... the results of the last war uphold this reading of his part in our affairs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enabled him, then, an obscure nobody apparently without a past,</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to spring into the central limelight of affairs in 1919, </a:t>
            </a:r>
            <a:endParaRPr lang="en-GB" sz="2800" b="1" dirty="0">
              <a:solidFill>
                <a:srgbClr val="FFFF00"/>
              </a:solidFill>
              <a:effectLst>
                <a:outerShdw blurRad="38100" dist="38100" dir="2700000" algn="tl">
                  <a:srgbClr val="000000">
                    <a:alpha val="43137"/>
                  </a:srgbClr>
                </a:outerShdw>
              </a:effectLst>
            </a:endParaRPr>
          </a:p>
        </p:txBody>
      </p:sp>
      <p:pic>
        <p:nvPicPr>
          <p:cNvPr id="1094658" name="Picture 2" descr="http://4.bp.blogspot.com/_Cx5YSp-ghS8/S-mA7gQyx7I/AAAAAAAAFho/O7-GBZdomZI/s1600/jewry.bmp"/>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67544" y="1588911"/>
            <a:ext cx="3312368" cy="502812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4658"/>
                                        </p:tgtEl>
                                        <p:attrNameLst>
                                          <p:attrName>style.visibility</p:attrName>
                                        </p:attrNameLst>
                                      </p:cBhvr>
                                      <p:to>
                                        <p:strVal val="visible"/>
                                      </p:to>
                                    </p:set>
                                    <p:animEffect transition="in" filter="circle(in)">
                                      <p:cBhvr>
                                        <p:cTn id="7" dur="2000"/>
                                        <p:tgtEl>
                                          <p:spTgt spid="10946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204</a:t>
            </a:fld>
            <a:endParaRPr lang="en-GB"/>
          </a:p>
        </p:txBody>
      </p:sp>
      <p:sp>
        <p:nvSpPr>
          <p:cNvPr id="4" name="TextBox 3"/>
          <p:cNvSpPr txBox="1"/>
          <p:nvPr/>
        </p:nvSpPr>
        <p:spPr>
          <a:xfrm>
            <a:off x="4139952" y="1988840"/>
            <a:ext cx="500404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…..like the demon king in pantomime?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 Therefore I conjectured that this man-from-nowhere might in truth be the accomplice of Communism and Political Zionism, </a:t>
            </a:r>
            <a:r>
              <a:rPr lang="en-GB" sz="2800" b="1" dirty="0" smtClean="0">
                <a:solidFill>
                  <a:srgbClr val="00FF00"/>
                </a:solidFill>
                <a:effectLst>
                  <a:outerShdw blurRad="38100" dist="38100" dir="2700000" algn="tl">
                    <a:srgbClr val="000000">
                      <a:alpha val="43137"/>
                    </a:srgbClr>
                  </a:outerShdw>
                </a:effectLst>
              </a:rPr>
              <a:t>two forces which have always supported each other.</a:t>
            </a:r>
            <a:endParaRPr lang="en-GB" sz="2800" b="1" dirty="0">
              <a:solidFill>
                <a:srgbClr val="00FF00"/>
              </a:solidFill>
              <a:effectLst>
                <a:outerShdw blurRad="38100" dist="38100" dir="2700000" algn="tl">
                  <a:srgbClr val="000000">
                    <a:alpha val="43137"/>
                  </a:srgbClr>
                </a:outerShdw>
              </a:effectLst>
            </a:endParaRPr>
          </a:p>
        </p:txBody>
      </p:sp>
      <p:pic>
        <p:nvPicPr>
          <p:cNvPr id="1090562" name="Picture 2" descr="http://img1.fantasticfiction.co.uk/images/n1/n7116.jpg"/>
          <p:cNvPicPr>
            <a:picLocks noChangeAspect="1" noChangeArrowheads="1"/>
          </p:cNvPicPr>
          <p:nvPr/>
        </p:nvPicPr>
        <p:blipFill>
          <a:blip r:embed="rId3" cstate="print"/>
          <a:srcRect/>
          <a:stretch>
            <a:fillRect/>
          </a:stretch>
        </p:blipFill>
        <p:spPr bwMode="auto">
          <a:xfrm>
            <a:off x="611560" y="1556792"/>
            <a:ext cx="3024336" cy="50583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90562"/>
                                        </p:tgtEl>
                                        <p:attrNameLst>
                                          <p:attrName>style.visibility</p:attrName>
                                        </p:attrNameLst>
                                      </p:cBhvr>
                                      <p:to>
                                        <p:strVal val="visible"/>
                                      </p:to>
                                    </p:set>
                                    <p:animEffect transition="in" filter="circle(in)">
                                      <p:cBhvr>
                                        <p:cTn id="7" dur="2000"/>
                                        <p:tgtEl>
                                          <p:spTgt spid="10905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205</a:t>
            </a:fld>
            <a:endParaRPr lang="en-GB"/>
          </a:p>
        </p:txBody>
      </p:sp>
      <p:sp>
        <p:nvSpPr>
          <p:cNvPr id="4" name="TextBox 3"/>
          <p:cNvSpPr txBox="1"/>
          <p:nvPr/>
        </p:nvSpPr>
        <p:spPr>
          <a:xfrm>
            <a:off x="4644008" y="1412776"/>
            <a:ext cx="432048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theory, I calculated, would be proved or disproved at one definite, </a:t>
            </a:r>
            <a:r>
              <a:rPr lang="en-GB" sz="2800" b="1" dirty="0" smtClean="0">
                <a:solidFill>
                  <a:srgbClr val="FFC000"/>
                </a:solidFill>
                <a:effectLst>
                  <a:outerShdw blurRad="38100" dist="38100" dir="2700000" algn="tl">
                    <a:srgbClr val="000000">
                      <a:alpha val="43137"/>
                    </a:srgbClr>
                  </a:outerShdw>
                </a:effectLst>
              </a:rPr>
              <a:t>foreseeable moment. If Hitler were genuinely what he claimed to be, </a:t>
            </a:r>
            <a:r>
              <a:rPr lang="en-GB" sz="2800" b="1" dirty="0" smtClean="0">
                <a:solidFill>
                  <a:srgbClr val="FF33CC"/>
                </a:solidFill>
                <a:effectLst>
                  <a:outerShdw blurRad="38100" dist="38100" dir="2700000" algn="tl">
                    <a:srgbClr val="000000">
                      <a:alpha val="43137"/>
                    </a:srgbClr>
                  </a:outerShdw>
                </a:effectLst>
              </a:rPr>
              <a:t>he would die when the ring closed on him. If he were not, </a:t>
            </a:r>
            <a:r>
              <a:rPr lang="en-GB" sz="2800" b="1" dirty="0" smtClean="0">
                <a:solidFill>
                  <a:srgbClr val="00FF00"/>
                </a:solidFill>
                <a:effectLst>
                  <a:outerShdw blurRad="38100" dist="38100" dir="2700000" algn="tl">
                    <a:srgbClr val="000000">
                      <a:alpha val="43137"/>
                    </a:srgbClr>
                  </a:outerShdw>
                </a:effectLst>
              </a:rPr>
              <a:t>his escape would be contrived by other conspirators.”</a:t>
            </a:r>
            <a:endParaRPr lang="en-GB" sz="2800" b="1" dirty="0">
              <a:solidFill>
                <a:srgbClr val="00FF00"/>
              </a:solidFill>
              <a:effectLst>
                <a:outerShdw blurRad="38100" dist="38100" dir="2700000" algn="tl">
                  <a:srgbClr val="000000">
                    <a:alpha val="43137"/>
                  </a:srgbClr>
                </a:outerShdw>
              </a:effectLst>
            </a:endParaRPr>
          </a:p>
        </p:txBody>
      </p:sp>
      <p:pic>
        <p:nvPicPr>
          <p:cNvPr id="1117186" name="Picture 2" descr="http://uk.reuters.com/resources/r/?m=02&amp;d=20070513&amp;t=2&amp;i=787871&amp;w=460&amp;fh=&amp;fw=&amp;ll=&amp;pl=&amp;r=787871"/>
          <p:cNvPicPr>
            <a:picLocks noChangeAspect="1" noChangeArrowheads="1"/>
          </p:cNvPicPr>
          <p:nvPr/>
        </p:nvPicPr>
        <p:blipFill>
          <a:blip r:embed="rId3" cstate="print"/>
          <a:srcRect/>
          <a:stretch>
            <a:fillRect/>
          </a:stretch>
        </p:blipFill>
        <p:spPr bwMode="auto">
          <a:xfrm>
            <a:off x="251520" y="2060848"/>
            <a:ext cx="4286250" cy="2819401"/>
          </a:xfrm>
          <a:prstGeom prst="rect">
            <a:avLst/>
          </a:prstGeom>
          <a:noFill/>
        </p:spPr>
      </p:pic>
      <p:sp>
        <p:nvSpPr>
          <p:cNvPr id="6" name="TextBox 5"/>
          <p:cNvSpPr txBox="1"/>
          <p:nvPr/>
        </p:nvSpPr>
        <p:spPr>
          <a:xfrm>
            <a:off x="251520" y="5157192"/>
            <a:ext cx="4248472"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MI5  Headquarters London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7186"/>
                                        </p:tgtEl>
                                        <p:attrNameLst>
                                          <p:attrName>style.visibility</p:attrName>
                                        </p:attrNameLst>
                                      </p:cBhvr>
                                      <p:to>
                                        <p:strVal val="visible"/>
                                      </p:to>
                                    </p:set>
                                    <p:animEffect transition="in" filter="circle(in)">
                                      <p:cBhvr>
                                        <p:cTn id="7" dur="2000"/>
                                        <p:tgtEl>
                                          <p:spTgt spid="11171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206</a:t>
            </a:fld>
            <a:endParaRPr lang="en-GB"/>
          </a:p>
        </p:txBody>
      </p:sp>
      <p:sp>
        <p:nvSpPr>
          <p:cNvPr id="4" name="TextBox 3"/>
          <p:cNvSpPr txBox="1"/>
          <p:nvPr/>
        </p:nvSpPr>
        <p:spPr>
          <a:xfrm>
            <a:off x="5004048" y="1700808"/>
            <a:ext cx="381642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bodies of Hitler and Goebbels were not found, </a:t>
            </a:r>
            <a:r>
              <a:rPr lang="en-GB" sz="2800" b="1" dirty="0" smtClean="0">
                <a:solidFill>
                  <a:srgbClr val="FFC000"/>
                </a:solidFill>
                <a:effectLst>
                  <a:outerShdw blurRad="38100" dist="38100" dir="2700000" algn="tl">
                    <a:srgbClr val="000000">
                      <a:alpha val="43137"/>
                    </a:srgbClr>
                  </a:outerShdw>
                </a:effectLst>
              </a:rPr>
              <a:t>and no trustworthy witness verifiably saw Hitler dead. </a:t>
            </a:r>
            <a:r>
              <a:rPr lang="en-GB" sz="2800" b="1" dirty="0" smtClean="0">
                <a:solidFill>
                  <a:srgbClr val="FF33CC"/>
                </a:solidFill>
                <a:effectLst>
                  <a:outerShdw blurRad="38100" dist="38100" dir="2700000" algn="tl">
                    <a:srgbClr val="000000">
                      <a:alpha val="43137"/>
                    </a:srgbClr>
                  </a:outerShdw>
                </a:effectLst>
              </a:rPr>
              <a:t>Hitler and Goebbels, the two chief leaders, </a:t>
            </a:r>
            <a:r>
              <a:rPr lang="en-GB" sz="2800" b="1" dirty="0" smtClean="0">
                <a:solidFill>
                  <a:srgbClr val="00FF00"/>
                </a:solidFill>
                <a:effectLst>
                  <a:outerShdw blurRad="38100" dist="38100" dir="2700000" algn="tl">
                    <a:srgbClr val="000000">
                      <a:alpha val="43137"/>
                    </a:srgbClr>
                  </a:outerShdw>
                </a:effectLst>
              </a:rPr>
              <a:t>were not included among the accused at Nuremberg.</a:t>
            </a:r>
            <a:endParaRPr lang="en-GB" sz="2800" b="1" dirty="0">
              <a:solidFill>
                <a:srgbClr val="00FF00"/>
              </a:solidFill>
              <a:effectLst>
                <a:outerShdw blurRad="38100" dist="38100" dir="2700000" algn="tl">
                  <a:srgbClr val="000000">
                    <a:alpha val="43137"/>
                  </a:srgbClr>
                </a:outerShdw>
              </a:effectLst>
            </a:endParaRPr>
          </a:p>
        </p:txBody>
      </p:sp>
      <p:pic>
        <p:nvPicPr>
          <p:cNvPr id="1115138" name="Picture 2" descr="http://www.holocaustresearchproject.org/trials/images/nuremberg%20defendants.jpg"/>
          <p:cNvPicPr>
            <a:picLocks noChangeAspect="1" noChangeArrowheads="1"/>
          </p:cNvPicPr>
          <p:nvPr/>
        </p:nvPicPr>
        <p:blipFill>
          <a:blip r:embed="rId3" cstate="print"/>
          <a:srcRect/>
          <a:stretch>
            <a:fillRect/>
          </a:stretch>
        </p:blipFill>
        <p:spPr bwMode="auto">
          <a:xfrm>
            <a:off x="323528" y="2132856"/>
            <a:ext cx="4572000" cy="37242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5138"/>
                                        </p:tgtEl>
                                        <p:attrNameLst>
                                          <p:attrName>style.visibility</p:attrName>
                                        </p:attrNameLst>
                                      </p:cBhvr>
                                      <p:to>
                                        <p:strVal val="visible"/>
                                      </p:to>
                                    </p:set>
                                    <p:animEffect transition="in" filter="circle(in)">
                                      <p:cBhvr>
                                        <p:cTn id="7" dur="2000"/>
                                        <p:tgtEl>
                                          <p:spTgt spid="11151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207</a:t>
            </a:fld>
            <a:endParaRPr lang="en-GB"/>
          </a:p>
        </p:txBody>
      </p:sp>
      <p:sp>
        <p:nvSpPr>
          <p:cNvPr id="4" name="TextBox 3"/>
          <p:cNvSpPr txBox="1"/>
          <p:nvPr/>
        </p:nvSpPr>
        <p:spPr>
          <a:xfrm>
            <a:off x="4644008" y="1700808"/>
            <a:ext cx="432048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If their death was held proven, </a:t>
            </a:r>
            <a:r>
              <a:rPr lang="en-GB" sz="2800" b="1" dirty="0" smtClean="0">
                <a:solidFill>
                  <a:srgbClr val="FFC000"/>
                </a:solidFill>
                <a:effectLst>
                  <a:outerShdw blurRad="38100" dist="38100" dir="2700000" algn="tl">
                    <a:srgbClr val="000000">
                      <a:alpha val="43137"/>
                    </a:srgbClr>
                  </a:outerShdw>
                </a:effectLst>
              </a:rPr>
              <a:t>why was not also that of Martin Bormann</a:t>
            </a:r>
            <a:r>
              <a:rPr lang="en-GB" sz="2800" b="1" dirty="0" smtClean="0">
                <a:solidFill>
                  <a:srgbClr val="FF33CC"/>
                </a:solidFill>
                <a:effectLst>
                  <a:outerShdw blurRad="38100" dist="38100" dir="2700000" algn="tl">
                    <a:srgbClr val="000000">
                      <a:alpha val="43137"/>
                    </a:srgbClr>
                  </a:outerShdw>
                </a:effectLst>
              </a:rPr>
              <a:t>, Hitler's Deputy, who was tried in absentia?</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The evidence of his death or disappearance seemed not much more or less convincing than that of theirs.</a:t>
            </a:r>
            <a:endParaRPr lang="en-GB" sz="2800" b="1" dirty="0">
              <a:solidFill>
                <a:srgbClr val="00FF00"/>
              </a:solidFill>
              <a:effectLst>
                <a:outerShdw blurRad="38100" dist="38100" dir="2700000" algn="tl">
                  <a:srgbClr val="000000">
                    <a:alpha val="43137"/>
                  </a:srgbClr>
                </a:outerShdw>
              </a:effectLst>
            </a:endParaRPr>
          </a:p>
        </p:txBody>
      </p:sp>
      <p:pic>
        <p:nvPicPr>
          <p:cNvPr id="1113090" name="Picture 2" descr="http://topnews.in/law/files/martin-bormann_0.jpg"/>
          <p:cNvPicPr>
            <a:picLocks noChangeAspect="1" noChangeArrowheads="1"/>
          </p:cNvPicPr>
          <p:nvPr/>
        </p:nvPicPr>
        <p:blipFill>
          <a:blip r:embed="rId3" cstate="print"/>
          <a:srcRect/>
          <a:stretch>
            <a:fillRect/>
          </a:stretch>
        </p:blipFill>
        <p:spPr bwMode="auto">
          <a:xfrm>
            <a:off x="467544" y="1556792"/>
            <a:ext cx="3672408" cy="50546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3090"/>
                                        </p:tgtEl>
                                        <p:attrNameLst>
                                          <p:attrName>style.visibility</p:attrName>
                                        </p:attrNameLst>
                                      </p:cBhvr>
                                      <p:to>
                                        <p:strVal val="visible"/>
                                      </p:to>
                                    </p:set>
                                    <p:animEffect transition="in" filter="circle(in)">
                                      <p:cBhvr>
                                        <p:cTn id="7" dur="2000"/>
                                        <p:tgtEl>
                                          <p:spTgt spid="11130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208</a:t>
            </a:fld>
            <a:endParaRPr lang="en-GB"/>
          </a:p>
        </p:txBody>
      </p:sp>
      <p:sp>
        <p:nvSpPr>
          <p:cNvPr id="4" name="TextBox 3"/>
          <p:cNvSpPr txBox="1"/>
          <p:nvPr/>
        </p:nvSpPr>
        <p:spPr>
          <a:xfrm>
            <a:off x="4499992" y="1916832"/>
            <a:ext cx="417646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Mr. Hopkins was one of the somewhat mysterious advisers of President Roosevelt. </a:t>
            </a:r>
            <a:r>
              <a:rPr lang="en-GB" sz="2800" b="1" dirty="0" smtClean="0">
                <a:solidFill>
                  <a:srgbClr val="FFC000"/>
                </a:solidFill>
                <a:effectLst>
                  <a:outerShdw blurRad="38100" dist="38100" dir="2700000" algn="tl">
                    <a:srgbClr val="000000">
                      <a:alpha val="43137"/>
                    </a:srgbClr>
                  </a:outerShdw>
                </a:effectLst>
              </a:rPr>
              <a:t>President Roosevelt died twelve days after Hitler's alleged suicide. </a:t>
            </a:r>
            <a:r>
              <a:rPr lang="en-GB" sz="2800" b="1" dirty="0" smtClean="0">
                <a:solidFill>
                  <a:srgbClr val="00FF00"/>
                </a:solidFill>
                <a:effectLst>
                  <a:outerShdw blurRad="38100" dist="38100" dir="2700000" algn="tl">
                    <a:srgbClr val="000000">
                      <a:alpha val="43137"/>
                    </a:srgbClr>
                  </a:outerShdw>
                </a:effectLst>
              </a:rPr>
              <a:t>Mr. Hopkins died nine months later.</a:t>
            </a:r>
            <a:endParaRPr lang="en-GB" sz="2800" b="1" dirty="0">
              <a:solidFill>
                <a:srgbClr val="00FF00"/>
              </a:solidFill>
              <a:effectLst>
                <a:outerShdw blurRad="38100" dist="38100" dir="2700000" algn="tl">
                  <a:srgbClr val="000000">
                    <a:alpha val="43137"/>
                  </a:srgbClr>
                </a:outerShdw>
              </a:effectLst>
            </a:endParaRPr>
          </a:p>
        </p:txBody>
      </p:sp>
      <p:pic>
        <p:nvPicPr>
          <p:cNvPr id="1111042" name="Picture 2" descr="http://covers.openlibrary.org/b/olid/OL8797792M-M.jpg"/>
          <p:cNvPicPr>
            <a:picLocks noChangeAspect="1" noChangeArrowheads="1"/>
          </p:cNvPicPr>
          <p:nvPr/>
        </p:nvPicPr>
        <p:blipFill>
          <a:blip r:embed="rId3" cstate="print"/>
          <a:srcRect/>
          <a:stretch>
            <a:fillRect/>
          </a:stretch>
        </p:blipFill>
        <p:spPr bwMode="auto">
          <a:xfrm>
            <a:off x="539552" y="1484784"/>
            <a:ext cx="3369038" cy="51845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1042"/>
                                        </p:tgtEl>
                                        <p:attrNameLst>
                                          <p:attrName>style.visibility</p:attrName>
                                        </p:attrNameLst>
                                      </p:cBhvr>
                                      <p:to>
                                        <p:strVal val="visible"/>
                                      </p:to>
                                    </p:set>
                                    <p:animEffect transition="in" filter="circle(in)">
                                      <p:cBhvr>
                                        <p:cTn id="7" dur="2000"/>
                                        <p:tgtEl>
                                          <p:spTgt spid="11110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209</a:t>
            </a:fld>
            <a:endParaRPr lang="en-GB"/>
          </a:p>
        </p:txBody>
      </p:sp>
      <p:sp>
        <p:nvSpPr>
          <p:cNvPr id="4" name="TextBox 3"/>
          <p:cNvSpPr txBox="1"/>
          <p:nvPr/>
        </p:nvSpPr>
        <p:spPr>
          <a:xfrm>
            <a:off x="3779912" y="1628800"/>
            <a:ext cx="496855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Hopkins was persuaded by the new president, Mr. Truman,</a:t>
            </a:r>
            <a:r>
              <a:rPr lang="en-GB" sz="2800" b="1" dirty="0" smtClean="0">
                <a:solidFill>
                  <a:srgbClr val="FFC000"/>
                </a:solidFill>
                <a:effectLst>
                  <a:outerShdw blurRad="38100" dist="38100" dir="2700000" algn="tl">
                    <a:srgbClr val="000000">
                      <a:alpha val="43137"/>
                    </a:srgbClr>
                  </a:outerShdw>
                </a:effectLst>
              </a:rPr>
              <a:t> to undertake a last mission to Moscow. </a:t>
            </a:r>
            <a:r>
              <a:rPr lang="en-GB" sz="2800" b="1" dirty="0" smtClean="0">
                <a:solidFill>
                  <a:srgbClr val="FF33CC"/>
                </a:solidFill>
                <a:effectLst>
                  <a:outerShdw blurRad="38100" dist="38100" dir="2700000" algn="tl">
                    <a:srgbClr val="000000">
                      <a:alpha val="43137"/>
                    </a:srgbClr>
                  </a:outerShdw>
                </a:effectLst>
              </a:rPr>
              <a:t>His reports to President Truman of his conversations with Stalin, </a:t>
            </a:r>
            <a:r>
              <a:rPr lang="en-GB" sz="2800" b="1" dirty="0" smtClean="0">
                <a:solidFill>
                  <a:srgbClr val="00FF00"/>
                </a:solidFill>
                <a:effectLst>
                  <a:outerShdw blurRad="38100" dist="38100" dir="2700000" algn="tl">
                    <a:srgbClr val="000000">
                      <a:alpha val="43137"/>
                    </a:srgbClr>
                  </a:outerShdw>
                </a:effectLst>
              </a:rPr>
              <a:t>whom he met in Moscow about a month after Hitler's supposed death,</a:t>
            </a:r>
            <a:r>
              <a:rPr lang="en-GB" sz="2800" b="1" dirty="0" smtClean="0">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are contained in this book.</a:t>
            </a:r>
            <a:endParaRPr lang="en-GB" sz="2800" b="1" dirty="0">
              <a:solidFill>
                <a:srgbClr val="FFFF00"/>
              </a:solidFill>
              <a:effectLst>
                <a:outerShdw blurRad="38100" dist="38100" dir="2700000" algn="tl">
                  <a:srgbClr val="000000">
                    <a:alpha val="43137"/>
                  </a:srgbClr>
                </a:outerShdw>
              </a:effectLst>
            </a:endParaRPr>
          </a:p>
        </p:txBody>
      </p:sp>
      <p:pic>
        <p:nvPicPr>
          <p:cNvPr id="1108994" name="Picture 2" descr="http://t0.gstatic.com/images?q=tbn:ANd9GcRxGn8l6NF46Gg9eDUr9vJwyTnr5hNT8XJDOsqlrXHqUWyL3wDK"/>
          <p:cNvPicPr>
            <a:picLocks noChangeAspect="1" noChangeArrowheads="1"/>
          </p:cNvPicPr>
          <p:nvPr/>
        </p:nvPicPr>
        <p:blipFill>
          <a:blip r:embed="rId3" cstate="print"/>
          <a:srcRect/>
          <a:stretch>
            <a:fillRect/>
          </a:stretch>
        </p:blipFill>
        <p:spPr bwMode="auto">
          <a:xfrm>
            <a:off x="323527" y="2348880"/>
            <a:ext cx="3377693" cy="25202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8994"/>
                                        </p:tgtEl>
                                        <p:attrNameLst>
                                          <p:attrName>style.visibility</p:attrName>
                                        </p:attrNameLst>
                                      </p:cBhvr>
                                      <p:to>
                                        <p:strVal val="visible"/>
                                      </p:to>
                                    </p:set>
                                    <p:animEffect transition="in" filter="circle(in)">
                                      <p:cBhvr>
                                        <p:cTn id="7" dur="2000"/>
                                        <p:tgtEl>
                                          <p:spTgt spid="11089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a:t>
            </a:fld>
            <a:endParaRPr lang="en-GB"/>
          </a:p>
        </p:txBody>
      </p:sp>
      <p:sp>
        <p:nvSpPr>
          <p:cNvPr id="4" name="TextBox 3"/>
          <p:cNvSpPr txBox="1"/>
          <p:nvPr/>
        </p:nvSpPr>
        <p:spPr>
          <a:xfrm>
            <a:off x="4572000" y="2132856"/>
            <a:ext cx="396044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 veritable Russian terrorist organisation had been set up at his expense. </a:t>
            </a:r>
            <a:r>
              <a:rPr lang="en-GB" sz="2800" b="1" dirty="0" smtClean="0">
                <a:solidFill>
                  <a:srgbClr val="FFC000"/>
                </a:solidFill>
                <a:effectLst>
                  <a:outerShdw blurRad="38100" dist="38100" dir="2700000" algn="tl">
                    <a:srgbClr val="000000">
                      <a:alpha val="43137"/>
                    </a:srgbClr>
                  </a:outerShdw>
                </a:effectLst>
              </a:rPr>
              <a:t>It covered Russia with its emissaries." </a:t>
            </a:r>
            <a:r>
              <a:rPr lang="en-GB" sz="2800" b="1" dirty="0" smtClean="0">
                <a:solidFill>
                  <a:srgbClr val="00FF00"/>
                </a:solidFill>
                <a:effectLst>
                  <a:outerShdw blurRad="38100" dist="38100" dir="2700000" algn="tl">
                    <a:srgbClr val="000000">
                      <a:alpha val="43137"/>
                    </a:srgbClr>
                  </a:outerShdw>
                </a:effectLst>
              </a:rPr>
              <a:t>This is further supported by a Russian researcher, </a:t>
            </a:r>
            <a:r>
              <a:rPr lang="en-GB" sz="2800" b="1" dirty="0" err="1" smtClean="0">
                <a:solidFill>
                  <a:srgbClr val="00FF00"/>
                </a:solidFill>
                <a:effectLst>
                  <a:outerShdw blurRad="38100" dist="38100" dir="2700000" algn="tl">
                    <a:srgbClr val="000000">
                      <a:alpha val="43137"/>
                    </a:srgbClr>
                  </a:outerShdw>
                </a:effectLst>
              </a:rPr>
              <a:t>Arsene</a:t>
            </a:r>
            <a:r>
              <a:rPr lang="en-GB" sz="2800" b="1" dirty="0" smtClean="0">
                <a:solidFill>
                  <a:srgbClr val="00FF00"/>
                </a:solidFill>
                <a:effectLst>
                  <a:outerShdw blurRad="38100" dist="38100" dir="2700000" algn="tl">
                    <a:srgbClr val="000000">
                      <a:alpha val="43137"/>
                    </a:srgbClr>
                  </a:outerShdw>
                </a:effectLst>
              </a:rPr>
              <a:t> de </a:t>
            </a:r>
            <a:r>
              <a:rPr lang="en-GB" sz="2800" b="1" dirty="0" err="1" smtClean="0">
                <a:solidFill>
                  <a:srgbClr val="00FF00"/>
                </a:solidFill>
                <a:effectLst>
                  <a:outerShdw blurRad="38100" dist="38100" dir="2700000" algn="tl">
                    <a:srgbClr val="000000">
                      <a:alpha val="43137"/>
                    </a:srgbClr>
                  </a:outerShdw>
                </a:effectLst>
              </a:rPr>
              <a:t>Goulêvitch</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723970" name="Picture 2" descr="http://t2.gstatic.com/images?q=tbn:ANd9GcThIHjdGVF6k0a8LhTjadcfB_J6cfsfgzmsnhXkcp3QcOqezdWuGQ"/>
          <p:cNvPicPr>
            <a:picLocks noChangeAspect="1" noChangeArrowheads="1"/>
          </p:cNvPicPr>
          <p:nvPr/>
        </p:nvPicPr>
        <p:blipFill>
          <a:blip r:embed="rId3" cstate="print"/>
          <a:srcRect l="13440" r="12641"/>
          <a:stretch>
            <a:fillRect/>
          </a:stretch>
        </p:blipFill>
        <p:spPr bwMode="auto">
          <a:xfrm>
            <a:off x="467544" y="1700808"/>
            <a:ext cx="3600400" cy="48707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3970"/>
                                        </p:tgtEl>
                                        <p:attrNameLst>
                                          <p:attrName>style.visibility</p:attrName>
                                        </p:attrNameLst>
                                      </p:cBhvr>
                                      <p:to>
                                        <p:strVal val="visible"/>
                                      </p:to>
                                    </p:set>
                                    <p:animEffect transition="in" filter="circle(in)">
                                      <p:cBhvr>
                                        <p:cTn id="7" dur="2000"/>
                                        <p:tgtEl>
                                          <p:spTgt spid="7239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210</a:t>
            </a:fld>
            <a:endParaRPr lang="en-GB"/>
          </a:p>
        </p:txBody>
      </p:sp>
      <p:sp>
        <p:nvSpPr>
          <p:cNvPr id="4" name="TextBox 3"/>
          <p:cNvSpPr txBox="1"/>
          <p:nvPr/>
        </p:nvSpPr>
        <p:spPr>
          <a:xfrm>
            <a:off x="4860032" y="1772816"/>
            <a:ext cx="410445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He records that Stalin told him: </a:t>
            </a:r>
            <a:r>
              <a:rPr lang="en-GB" sz="2800" b="1" dirty="0" smtClean="0">
                <a:solidFill>
                  <a:srgbClr val="FFC000"/>
                </a:solidFill>
                <a:effectLst>
                  <a:outerShdw blurRad="38100" dist="38100" dir="2700000" algn="tl">
                    <a:srgbClr val="000000">
                      <a:alpha val="43137"/>
                    </a:srgbClr>
                  </a:outerShdw>
                </a:effectLst>
              </a:rPr>
              <a:t>(1) In his opinion Hitler was not dead but hiding somewhere;</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(2) He was even doubted if Goebbels was dead; </a:t>
            </a:r>
            <a:r>
              <a:rPr lang="en-GB" sz="2800" b="1" dirty="0" smtClean="0">
                <a:solidFill>
                  <a:srgbClr val="00FF00"/>
                </a:solidFill>
                <a:effectLst>
                  <a:outerShdw blurRad="38100" dist="38100" dir="2700000" algn="tl">
                    <a:srgbClr val="000000">
                      <a:alpha val="43137"/>
                    </a:srgbClr>
                  </a:outerShdw>
                </a:effectLst>
              </a:rPr>
              <a:t>(3) The various tales of funerals and burials struck him as being very dubious;</a:t>
            </a:r>
            <a:endParaRPr lang="en-GB" sz="2800" b="1" dirty="0">
              <a:solidFill>
                <a:srgbClr val="00FF00"/>
              </a:solidFill>
              <a:effectLst>
                <a:outerShdw blurRad="38100" dist="38100" dir="2700000" algn="tl">
                  <a:srgbClr val="000000">
                    <a:alpha val="43137"/>
                  </a:srgbClr>
                </a:outerShdw>
              </a:effectLst>
            </a:endParaRPr>
          </a:p>
        </p:txBody>
      </p:sp>
      <p:sp>
        <p:nvSpPr>
          <p:cNvPr id="1106946" name="AutoShape 2" descr="data:image/jpg;base64,/9j/4AAQSkZJRgABAQAAAQABAAD/2wBDAAkGBwgHBgkIBwgKCgkLDRYPDQwMDRsUFRAWIB0iIiAdHx8kKDQsJCYxJx8fLT0tMTU3Ojo6Iys/RD84QzQ5Ojf/2wBDAQoKCg0MDRoPDxo3JR8lNzc3Nzc3Nzc3Nzc3Nzc3Nzc3Nzc3Nzc3Nzc3Nzc3Nzc3Nzc3Nzc3Nzc3Nzc3Nzc3Nzf/wAARCADoANoDASIAAhEBAxEB/8QAHAAAAQUBAQEAAAAAAAAAAAAABQECAwQGBwAI/8QAQRAAAgEDAgQFAQYEBAUCBwAAAQIDAAQRBSEGEjFBEyJRYXGBBxQyQpGhI7HB0VJi4fAVJDOC8TSiFkNEU2Nykv/EABQBAQAAAAAAAAAAAAAAAAAAAAD/xAAUEQEAAAAAAAAAAAAAAAAAAAAA/9oADAMBAAIRAxEAPwDSyDc5G3zTCx6KcU2V9/LUPOc7jFBYAGM4prKMZGPU1Hz++9RPKc96CRmC96Y4BUtmozJ6gUxnz1OaBGx0604Lg7bjrUZO2OtKWOB/agcQCSO1QuoJ675pSQDsNz1pCcb0CEDmH9a8wGB0PxXsjZsmo5Zgu/8AOgfGQTnA5RUrMPTrQa71SG0QtM6gA5JJoLccaaejY55Hx/gXag2luwIwxp7MpyP3rDxcb6cG83jL6+SiEPGOkSL5rsKem6kf0oNKMY6H3pdiTv22oRaata3Rzb3EcnryOD+1X0nBO30oLSkHYmvEDOaiU9DtSsyke3rQTLygFs9T3qUHYMHUn2bf9KqIc+4p4OB0oJnQxk9eYU1+oI6GkimKHDjKnYrUhWPblbYjIyKBDgRc2Rnmxg00S4YMp6djSOAQVGPp1qLYtud/cYoLMig8rAkg9R6fFM8M+tPZQpVDIMgZYf4faoi4ydh+lBLK/Qdz3qMNls5zjams/MMHpmnKMDcUCEk96QnPsaU/PXtTGPf+VAje+M01cetPZtskfvUagk5GwoPN23Ipfy7nfel36HenFNjjBOKCE55frXmI6Z708Akn9aikQnJI3oI55MA5I2rM8Ra+LYNBC48bAy2c8gNGNVnS0s5pmJxEhYj4rk93cPcXEstwSXkOSc4oCkzS3mlySu5lmRm5++AcY/rQIIc7itNw7YPOI0KsRIzI2dvIRUmqaTbpf29nbdUXExHQkdTvQZZsqMdj1ph5sdKK3WnvChdvwglRt6VUeHAXp64PSgrRyPGwdGKsOhBwRWl0TjC7s2WO9DXEQ2znzj+9Zt1K9f2pFAG5IG3Sg7Pp2rWt/bJLayc6t1I7ex9DV9WJHQEVxvQdXm0m7V0J8FmHiRjoR/eutaddxXFtG8TBkcZU+tBeVjy7kk5peY7A9Pc0xTk4wKcRlgBQIm8h6YqbOBgnAG/xTNgu4PzTCzADG49qCZ4tw3MMH33rwRA/mk6AnC0yFywGR16Z9aasvhOG6t09KCUkmQtjGajKtn8Ip/PlCSBmnhh3C59yaCnHITjOQeuKtLkjBNVUJ2xTlk3weg70FhxjHamOMDcgZ7inPylRjeoXwV5RuKBPEHr7dKTxQM7n9KaQB2GPikYr6YPxQSLNjGaeZqhjK4Gw+SKUkA5GKBRL58A+3SmO5GcnYdiK8jZ7Cortiuc7Z70Gb43uVi0aUZIZyFwPmsJbiC55PGZkcMBzBeYH5FG+OrppGgiyOXJNC+HbWS4vo0jXmyRnbIoOlcH6ObqNZI2LojnJ5SodT7exH703WtDeKS4uMFHGC2B1G9dA4ZtxbWCgKqkdRRqawtruP+PEjZGNxmg4fqelJFFb8yP4Q8zD1JGaFQ6EZFkyOYk4UHsMdfiu4atwtBdW6pHgBe3t6D0rD6toV0k2I7d+UEZOCBQcwvdKfxwiRkndsDsBVwcH3Mgdo5ofDVQSzSLscZIPwdq3Q0+O1JmeImTHKAD235jj/fWgcdte6gCuM5PTOABkk+1Bk7/h8Q2a3dhf215H4nhyCN8Mh7bHBIPrWg4FvnhefTbgFXiPMob53H+/WstqEBsL4kBeVWJVTuCAfT0q3wjNIuvwcrNhwVIznbH/AIoOsRnI9afk57VFEeUbACpRuRQP/L6UqlBkPgHrnqfilAJGxH1qBmw/Ly/JoHyEdh196axyQx9cYpwwfoKUKOY56GgmUDl9vingNjoP0pq58MZ9etScp/w0A4tgbEHPrTeYA9ge4r3UYNRc2Xwu++ATQWy7BCQp6dajEwK4NNm5kCIT2BBU7Go3IVcn17UErMDnApmRjNVi5B60hkw+zcwzsfWgsA5IwelKXwcYqASAHON69z5zg0E4cKNjVC+nLMqg8q4JYnsoGSfoKllmKp/ah00sZgvpJ8mNYgpA7gnOP0U0GU4mtpLu3s9QaEwxy5ULjqM7H6jFa7gzhX7jHFe3D7sPMm1D7ZLjVlsJb14zAH8VIh29P/FazUbuaxi8aGEyxxjmKqN6DaaKrKjEjAZts0ciOAPjauWaVx9IzpHqOnNbW7HAm3P67V0DSruK6iSWKYSIRsy7g0BRXwckDBpZLeOZcOAV679qYFxnmIIpwfBA9aCvdaZZ3EfJJCoXGNhisxqPDVrbwS+AWQcjbjr06Vrnf9cVjuPtTW00G8Mj8g8MgMOuT0xQcF4lEaanIoYMQcF85onwDaeJqT3DDKwrhT7msw7tI5LZYmumcLWa2OmpEw/iEc7H/Mev9qDQZG46ClVz2Owpq4bGxzj0qVVyemPagdznAJO3udqVxvmnKuBvgKKdI8Y2ztQNjXsB8U8jHf8AamcygjBP1qQPkn2oJs+TGc4p4K4Hm/aq5fY9vQU4OMCgoKpON874qu34zipVlKqQHYBsZGepG9RMObpvk0DDIR06DtXjKSMVHICO22etIWByMUHn3G52A6+lNUEnbfbemhiTsfKD1pwIIwcZG+T3oHKASaeCeXt7A1CjYBx39aXnAHmNAkr5GMb96qW3gyR3aTAndWC+uxH7Zr0l0qO2d/60Ku9Qitpy4IPMuCDQXtM8SIW8QbmEYCZA6gbV0u0tVvdLkgCcruMiT0Nc103aXmJOc5ANb/ha8Ep8PmyoHrQULbVLrTDJpvE2nCW3YcqywQ+IjjfqOo7dqEQXDaTqRfh24uLe2lkHNayqTHk+zDI+ldGvIQ67cpPuNqzV/ZILyBI13LZGT0+KDWw3D/dllk3blBKj1x2oA3HWnRsyywXuE2LrbMVBHuKJaqsgsI4UbDOwH0rJaJHqvD2o3bCxe6s5JC2YTh0/7ehoCQ+0bQDciKSaWIMcc8kRUDPrmh/HQt9b4bvZIZ8xBS6Ou4IAzmiWr21txZCLW+0i4jVsFbkoEZO/eh+q6AbbhqTQ9OPiSshhTnYZ839tzQcg0XQbyWBNVltytkH5VkbYO3t64NbrTs8g2GwxUvFlrLaRaXomm2c0ptIf4rQxs/wNs43Bb61RsvvFu5iuI2jkBwysMEH3oDqHbBNTq+NzVKF+Yb9enWrinmj69CN6CbHMPemFd9zuB0FSR4KgDr7VFI2AWx096BMlcjI+lLGwGd6gDsQM7n1xSZI3oLoII2OcU8AYG4qpEcvU/MaAQlzk7gD3qwsmFyWG/Sh8cgxn96884wAD0HrQWZJMnGx+lQhsfiofc6jFaxl5pVQf5jWcveLwMraxFzv53OB+nWg2LSgdDk57VLEyMRnYe/auZHWNXu2Jjll+Il6VEZL9mH3m4nA7guc0HUp54AuCxJHp60IutbtLZ/D5jJIdginJJoDb6dZvbrySB7hkJ5Wfc0EtnltL1UljVW5uvpQF+LLu+hMXLJ4cUgzyodx7Z61mo5G5wzMTuOtFuInnm8IuWdVBIJ9KDKuTt6UHRrK6EiqcZJrb8LWzxMG3XI3HpXMtCuy8CEDJUgHbpXQL7XrfRdMWdjmRtkjB3JoNveTmC0mmGSIoy5HwM1n9Hkl1HVo5S3iRlA2ewNYleP75VdHVHicEOp3G/YfSp+FeILjRrmSeWMmylOIkU5KE7gfpQdQ1Fwt5Aj9sE0QWCBiJlxnrlTjNZSx4gsb7VXfUXETwkCNG6Nkf72orbzx+C62sweIHyEenpQE5ZYlBZnVQO56ms0l5Gt1d6nJIFtbNSQW7uQf6fzqnrN40UbKX29zvWP1PWYtQ0VLCwlaO0Zy11dSbDxMZVPjYb0AydbrVdZmuizMZmDhwduU9PfbpiraTu0i8xJYbZP60OXU4DpFtZpGTNHIWMpOPXb96VJ8+bn3O+/U0GitJCeu2PaiML7HG4xuMVmrG4LyY5hj1o1by7b/BoCCkrjDYIpkkhZFBAGO/rmmoT+Y9DvSSZ32oI8knqRSgk9qYW7Y/0pA2xYn6UFmJsEfzpTzkk/1qBXA6n6VZQAqDvuKDEXmt2sYI8eM+wbNAbziWRsrajH+Y1nupqxBa+Iod2CrnG/U0HpJLi+ly7tI57ntV2LSZVUSGMyDv1wKNaZpyRpzRoMdyxzmjkMSpEMYCUGWg8UHkDNEo2AU4A+lTTWs1zDl5ubl2DY3NWr+3Nrc8ykjn3UGm2gweUBiSc9aADc20kHmLeYfmHWknaWVEkeTLJ+uDRXUrc/iGRgdCKo2iCXKsQPY0BeCL77ZZcAsvT+31rLzxmC4eMgjDd62GlgwKUzlDuCRQzimw5ZUu4geV9moF4QZJJbmGRgCU5lHx1raHgK3vrVbiO7m5+XPKTkfSuY2ssltMksTEMvTfY11jgTieO4h8GRwHAGVNBmbngvV7WbkgjF0NioTrj3FRatb6ro8dtLq9nLHCZP4AIwC+N8/t+ldlubG11CCKa1uDbzqciRBn6EdxXJ/tJ1zUZJ20S8mR4rKXmBQnzMV679NiaAPqWprNEXUyKjznB7+UYB/f961/2fa/LcWt5Fc3BZ4+VhnqQdqzvBOkafr2lajBeFhc27CSIqdyG2P6ED9aoajps/D174VtfAyzIVdEOSqnsT60Gm1Dib/iGufdbVl5YmBL56n2+KDXZVNWnF4iy+K5die5J7HtQGBmsNWhcg4Pb/f0rZ6tZ2t5FBcpHK5WPdQQu/b19u1AObTbJxzRO8R9MggVWuIZ7Veb8cRGzoNhU8EzxOpYKOU9Dv8AqDTprx5cl2Oe5NBBaXQRgVYFT3z1rTWE6mIEnzGsXcFVmZosDByQO9H9Fuo548q+T6HsaDTxS5G5PwK9JJzYAOB8VVjYcoxsR6VJz564oF51yc9aaSANj7ZpMkk5Uj5qNnKn8Jxnc0EhfJB7UQiI8JMsfwihoxyDcY7b+9W42bkXZegoOJkgt5AR8nNEkhlkHhSKSgHXPSq+mQeLcAnYLWnsLP8AM6gHoBjrQN0cT2UQJ5pLYnLJ+ZfcevxR5mhmRWSYcrYPQ/tUCReGCAw3FVTi3ZlX/pMd/wDKfUUC6zbSx20TTAjlY4yD06f2qnAGAKjB8udu1XbgSTxNG7s23KCxzt2qjYY5MFtz1GO9BZkHPCQVztsaFXNo0DLKi5UH4ou5DDAfGMfFTRJ4qFeTK43FBQtceFE4C8rEld98jrmr1xAtxYlTnpsMVFFamMSImyy9R1xv1+f70ThtjHFy+o6+9BjLrSJlY+EvOuNsH+lUIJrnT5jJCzRyKdu1bXwCHZlYeXOdqD6v4DlmPiNjYbAUBfh77QHtQ33yNyVQkcp2Y/FCba0uuIL+6v7pCYW8R3bmGS2CQBv64qnpUMEt0sRt1IYYyTk1srSZ9DUw6eIY8jPjeArOjYOwYgnBoMPw7qb6W1zNAuJvCA5+YjA5hnb9PiiOmXMV5dF3nVpnycAYP+tZxndJZuVivOCp9wT0pbeUwXAk3yOnKcEHsf1waA5xLF4DW84Gwcj9h/ajukaiHiAG+2++aG8SqZtGgkkUrIArEY6Ejf8AnXuH4eazSXO460F24WMz5B671VnfPl22z2q9exsMOOXl6/60NDhizjG4z6Y60FR2HitnY1Wa9axuVntjjB3AOxq46ZZsEEeuaG38RxspJJxt3NBvrK+juLdJ02DqCAf5Vcjm5jjO3rWP4fuwlsbdsc0Z2HtWhtJegOeuxoCjODnfeoJchOufpXjIATgZ37dqd5GTO/6UDEOUYZ9NzV2OVxGo8uwHc1RwVc46E1YHQdKDB6bGcrCsS4J8oVctmtYbeWKNeaNCwGMqcVRt7gW0AWxs0DnHnLZJ+aRdVmkfkljw3pntQOu5FiIch8/mB9KcUE8YZOXBHboRVWSYOQzrke46ipo+WwiM8P8A6Zjl0H5c9x6UC2nVoJGPMv4SR1FVZYFjndVbKZ7djVrVG8GKK9TPKp8xA7Hv8VRnuA9wQGBzhhjuKB6ugOMnAOMVZQHkVg2PX3qk7g+ZO3UkbUkV2zHkzt13GKArEQWBH4cnfpV1ZV5ApoUJAuArZI9DT1uAp85wc4370E87IZPKTynrvWYuY2M8gOSAT0Oa0Uy+MjLEwDAdCelBLJjKx5s8wPKVPY9xQe0O2ZL5JMHCnJBHam3fE87ahL4EaGAOT3yQPftWg09FRemzHGSKoLwtbvf+NDI4iDc3IQMdemfSgymoqPv8zKwdWbnBTfrvRDh/SpL2/jk5MwRuGkJXA27VqeINOR9IaS3QLcW38RcAZYDcg/z+lS2F/DfafDdQDk5hysi/lfvQCuJ2Y20sf5eQEb571W4Zk/5bw8ZYHoabxHcFo5Dndjyjeq3DkoCuuBsc5PU/7/rQGdWnMEOQwJI6ChcMuYMrgEDr61JrzFbUN6Y2FD4J8oBkDYYGKCaNgWJ5gNunr6UkqeMwZSPKd6qyzFBvkdqWO7PgFVbztnfptQVUlkhummhODzfOa1mi6gtzDno6/iB6isfLICQFGABuR3NetbyW0YNBJg9WGMhvmg6GsucD196sJIQmPagGkagLq25j+IbMuelFI5s4GaC5z9GGSOgIq6oUqDntVAlQmB9akE2ABhaDNWN2sTKG7bDerWoRpdRhosiRdwe4q1/wBcnwbjxH/wAqZ3qlNa6lYSZmgLoDu8ZzQUIL5xKILzCsPzD0o3pciee2c5HVQRsy0KuTb38ZYIySL7b0+1dowjKV8Rdtz1oCeoPHa6a3MoaCOYo464Vhjp7H+dZOKQJdRIkhYKuCSvatJxJ/B0W4lb/6loxy+hB3P7VkLMgl2IIGMDBoDck6ywqhyAuSMbf7NOhs5Tb+OhJBGQp64qhbwNJMqksFP4iOwo/HKZCI0yIwNqANFcMrFHYgg9PertvJzMCckYq/LaR3S4mUPjbnBww+veq0mnvZuXjYyxH83Q/Uf1oCEI5twB2zmhGpKbG8e5ReWIsPEA3x/mojby9cjlxv0pus4SNXVsc4CjIzuaCSC9E8iFByoUBBO3Wrhu0iULnBOOh6mg6MnIpjGABjFPSRzKDJnc9ugoLsd07y8z7qfKR6ihtnbT6fdXjQDkt5ekQzgH1H7frRFMDCnqTufao765EUZUblhsf50Ga4gnDhYl9cn3pdHj5EkZlOB3HxVS7Pj3IOM79qOaeixRspG5XBFAM1qYGPkXI33GahgRvBDvkKRhTjrSamx8XOMqOmds1YUmO2MTjYjmHzigH3JJTBPWoo2wDjGScA46CnSOW5gOuc/Sm2wDyqzDYHpQTC3aQHl9M5x1qFowj8owcDc1fDYJzkiq0zKJGBySRiggt7qa0k54GKnuD0Na3TL5bqAPssn5l/wmsi6BCXIOT+EelTafeG0l5sZRtmHrQb2KVTkE71L/20LtbhZEDxHKkdavC6GP8AWgJqlyBgvKyjbyOADSfenRzGZSD3WQZ2+RVGwknuY8yyswJyMMamkeCIsptyGY7kDrQeurS1nGZk8NjuHUihTaWscxXnUn8jev8ArVp7+KC4HhkOjdVf8tSXtpGBHNBkMSCMZ3oBuoRz6vq2m6BcSpbZYZmYE9e5qnrXD0+garcadOedoG2Ybc642IoVPqVxPqpvJm/iq+V5duXHQCup8ULDxRwpp/EdtgTRAQXYHXHbP++9Bg9NQTWwdXPOQDIvcN8Vcij5HBPTvUUluHRW8yOv4ZFOGFVzcXcW11Gs0f8A9yPZvkjv9KAiLhBlubCA71HLq8U88ENu4d3JLlGzygD+9CdYZ59NJsn8SMP5ynp0wRQ3Qrad75JEHIke7MfSg1zQqqlgBntg1XvopJ4IZF28CQMwPUj/AM4qxucZOdj071aUCaDkboQQ234qATI+BkqfN7VUF/H4xEjHmB6dulW5HWN0Ei8yBvMMdgdx+lEvtQ1LTb2/06XR7qF41g6RR8pjGAOU7b9D19aCv4+F8VSMH3oLdXJlnY5woJxVSO8laIxHDEjrirlvYtN5pWOW3IUYGKCnpto8073DghAfKSOtGzGqLnGTnAH96tW1tE+noeUKyEoRnoRTZIlJAJ83YY/rQZe+dPv8qM56eTPrVmflEfXfHX6VW1q3cXgYKeT37VBeXBddshT0HtQVGZec5wwzT4Qc8x2qD3qcMoI32x0oLTPzAEbD2ps6ABZvy+hPU06Lw/CDMQADlsH9q9jxEJAC43APQCgrzlpPMd9tzUaxllwu5zjepUk5ThiP0r2VLAnBB9NqCzYX0tk3KTlM7rnpR9dQtWUHxl3GdyKy8oBHl6E7Cnqw5R5O3++1BrJb2SEAWqBQNhVd7iec8rSOxx64xVCa7KklHHKe3avLfoHynX1FBIluzkkZ+D3ovaPdLbeC0oyAeQnOF2obHeuzGVQOUAZJ6CtLoli8xE18PDiI2THnI98/hoMJeaVeWYMskZZAf+om4rd/ZJfKZ7jQ71gbPUoygB7SdiK0r22iPCEFoSAMnEhJPzQzStE0+0uS9vbXDsG5omWXDRt2PvQCtXtm0i5ntLseeFynzQCe65zyp0HbHSuw33DWn8ZrBqVy01vdNF4MoUDZ1JzkHvvXP+MuDr7hkeM58eyYgJMi/hPow7GgypjKTeNC7RyHbmXb9fWrUd9IpxcDB6eIgyPqO3zVIlmOSBjuB0FSRNyPs+x67fpQFoi0vn5uZeo32Iq/aggBtgAM470GVj4hSGXlcYwezfT/AMGillI8lrKs4VJghK4OVoBmrSKZ1QIDgZOT1oPIPFm5pBgdOlE73e9VQMs/bbehl7MUmKRjcdTmgnt44lV2fCjqCalXUo4vLEpY+p6UILFiQTnIznPamoCu4wcjG1AfttZaG4kUwApMAxCseo/uMfpWn4e0i94ikP3W2dIgB/FlBC4+e9HeAeAbRbeG/wBZTx7k4dICPLF8+pro7NbWSIoUZIwkaDr/AKUHOr77JVvYC51hknC+VPBypPvvmsNrH2e6/ZKQLYXMcf5oDk/od6+h4/MoJwCRvjtSSW8JTKtiQZOfWg+YbThHV7qBplsnihVuVpJsIM/9xFTXHB99ZBWvreaONh5ZeXKn4I2Nd51SxstSjkgvbSNmA3OMg/Sgem6LBpsjiwkaGKTaS3XzRsfdDkGg43LpUUaZTOBsSelRR2iFiXYrnb5FdS1Xh611C4kg0+KOy1LkMgtM4S6UfmiJ6H1XtWGu7FUkZGVkkXIaN9sEe1BnpbJFYjmwfQmqjQlWblOQKMPEDzYzzE+lU54+VssPY0FMK243pPN6n9amKgNjam/Uf7+lBI5LpkHGD0NWbXTJbiN55W8G3jGZJG7DP7k9h1NFL42OlTJCnh3FyE3PVE9Pk/tTOJpZxpmlxNJ/y88RuCF2Uvkr9SAP3NBe0QW8ymVEcW0RxCHA8xH5jRRb+N5kg5iqk5JHWgFtL4VlCsYOAgwO1WtDgS5uJJ5H5eU45c0HQZrWGHSGmiPlCc3Nmn8CWBv3kuXl5olOxB61V4XkjmkaynJkgY8pUnpVqSxvuCdQN7ac9xoszDxQoybfPcj09+1BuVtfuUFw1v5eYc4z05gNj/ShlvrVrrMMlleQI8DpySI2/N60W0+7ivLdZoZA8cgyCDnNZ7VdIax1MXlumYJW84Xbkb1+KDmPHHCjcN6mgtZWls5wXhY9R/lPqRWcKkDBA9Ca6N9sN1Nb3GlWZhLRiJnVvUkgY+mP3rC6daXWrGSK2WNXUA4dsEj2oK9tE5nDBDy+x6UUhlEcdzJ/+MnH0q3pnDcvjmHUb17FgccxtGcf/wBA4H1rX2HA2nqjJPczX8Dr+OGVQD67AZH70HNdRbltUuAoDdgOxNApWy24yT1rt91wzwndRm3eC4Voz/8AKnIYfQ/2oJN9nGhzljbX+oRnO3iBGH9KDk23f6Yrb/Zrw6NV1IXlzGDbWxBXm/O39hUGu8Ey6VcxI7TGOVwsUpQFWJ7ZB2PtXUdDsIeEtCzdsqrHHzFuuR1oDWo6pDp722n23I17cnCL/hA6sfirGn6b4MjTTSvLI3WV+/x6CuTabqEet6y2oLdsLtn/AISHYooJ8vxg/wA66Bp3EMOo6mdGe6H3iKIPJ4eRkf4c+u+9Bp4p0YlUIIHVh0zUoYKP9KoeMlsEiQBmx5VX/fSn86tHzOw5vXOwoH3iRyxtzKMgZDd6ASlopicY5envVi44g06KV7c3kXOP8woVf8R6bDBhJFkkI2LetAziuyivOHJ52cwXdqDcW0ynDI6jIweu9UbvTY+NeELXXbaNRqxizKIxjxnXII+dsj9Kp8RXOoXOgyiwtZbkzIVMiAciA9e/pmjv2VD7jwbbx3TpG7TSuFZhkKT/AKGg4tO4DlXVkYnv1B71SuHDEhW29K6Z9p/Djy6rFqGg273S3WfvUFsnNysPz7dM5/UVz+80HULNS0llOqb5JT8NANymVY5PrtTcDtnFHNK0EXCNNdM6rkcqAdd+57UeFjbAACNcD2FBm9X4c1BbkSSm1hXkUHmuosLgAHoxz0qqLqF7AWN/eiWOAk27QqxKk9RkgeWoxaZOGAJznGKhl01wdlK5oDKaffxRh7VUntHHPC6P+X64O3SkszOt2eW2uBKckjlyMgZPT2BqGx1mWy0k6dJD4gWQtHJzY5M9R8Z3qJNReN28OSeFyCvPEARjptv0waA/o2tyW19HPHnCOPEXHb1Fdu0nVLPULRSkqOrpupwQR7180w3gt7jxA/N6kjHMPeujcIr49mb3R7tVcfjtZG2J9R3FBupdLutBne60NDNYMS0lnneI9zH7f5aL6dqNvqVmHJwp2KensaC2HFEkQ8O+s5rdwOrDKnHvUGq3ul3Fs97bPFHdKysHV+Xmwe4HXagMzcPaVqyWz6ypvTED4QkYgKD7A79utW4eGeHYSrxaTZKy9GEe9VgttBHkXOVkwyDm7H0PpV+0YeGcMzLny8wwcUFTUuGdKvI25Fa1kO4lt3IP6bg1kY+B9btJitnqdjPbgYjMwZJD84B3rfloz+Lr2ryS5J5VO3cLjNBzybQeJDdI0unpJNACUuEuBv7A7H6Gli4U1+9vOe4N1bwgfmvsZPwD/SuhtclFY7nG+39K8J1ZtsjI7igwmpg8PR/dtVa5khlHlMsoljb6le3oTQPUOJTywfefuosiSIWcNKcDr5QRj0710zUfDNufHePwvzLOQIyPfPxWG4h414f0wi10+2tboqCOaGBWVPgkY/TNBWtNH0bUFN/Z3ejycu7tEzQlf/2BO31rM31/w3pmotNZwXEt6rZElvcsFz68wP8AKj3DPEX/ABOK7lu9NtxbqQDy2oYE7nfAAo08PDE3MLvSNPDduVMfXYDv/Kg5tecQ6tcXX3m3uTayFeQGO5Jbl64yTUK8S8QtzRtezzjurgOPrmuiycM8HTN59P8ACO+6XDAfTzGol4D4ZuGK293ewN28wYD4yv8AWgxencRXSEc8OkxEbfxLMKT9RijrcR8kfiKNHLADlzIRj53NXbn7NLc8y2nEG7flmhH9G/pQ2f7MdYG9te6dPjcAllz7brQA7vjHUJAwE3hkHpbqir9CQTQv/jWp3En8XVblA35mkY4/QVorngTiJUKHSrWYk7PDIpI/erGnfZ4IlWfXr5LaMn/oQkNIfbPQH4yaAXpelf8AFZkibiyNGl/ITKGP0Peo72y0XTOIPudzqFzJbwMVubhU5iW64RfnbeumaHw5ILfw9KsY9LgbY3EykzOPXB3/AFwPasBq+safbNe6LNaRt4d3JzX3gKZnwcZyMenagnbijhK3mH3Dh69vNjzG6usc/wD2jPeoW4rsiSRwPYYJ2zz/ANqNWPEXC1rapDDKcKB5ntuV87dwKu//ABzow2++SH3MJ/tQQxfZjqyS85vLEYO2eY5+mKnj+y+5d8TahAFJySFYmvV6gwet6HJpt/cWlyCrxNgYGxHY/FDhbdQCMY6Yr1eoIZbGPOx2x1xS28L28nPG8iMveNiN69XqAvZcU61YHCXUsgXqJGb+9ERxkl3Di90a3uJebOS8i/XIbrXq9QGbP7RFtIlSPR+YIuI1ecsE9cHGcUyf7VNXc8sFhaxnruGb+ter1BUn+0TiWQ8ySRRA/wCCAf1qE8c8UuADfv1H4YVB/lXq9QQy8TcSXHmGqXm3Xl8v8hVVtc166jxNqN6cHoZW3/SvV6ghZLi5AMrTSNnI5yTSC0YkBo/nI716vUBzh7WNX4ft5YtP5FikfnKugYlsAdfTaisfHGp4/wCc0yxmGcHMRGa9XqCzFxjZz8y3PDiEAEkxtt/KrkGv8OScrPYX9sQcgKeYA4+a9XqC7Dq2gSqqJqkkIB2E0OO+euKmjSwm/wDS6rYyv+Vi3Kw/Q16vUFu2ttREisZFZVbIMM2xGO+R8UOhuLqwj8eVNOtJvzXFw5lkP1YqB9K9XqATecQwSgi91i8uhneO3yq/+0L/ADNcvvraVriV1jblZyQdzsTXq9QQeC42KHpvtimGObtH/wC016v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106948" name="Picture 4" descr="http://www.rollonfriday.com/Portals/0/images/stalin.jpg"/>
          <p:cNvPicPr>
            <a:picLocks noChangeAspect="1" noChangeArrowheads="1"/>
          </p:cNvPicPr>
          <p:nvPr/>
        </p:nvPicPr>
        <p:blipFill>
          <a:blip r:embed="rId3" cstate="print"/>
          <a:srcRect/>
          <a:stretch>
            <a:fillRect/>
          </a:stretch>
        </p:blipFill>
        <p:spPr bwMode="auto">
          <a:xfrm>
            <a:off x="467544" y="1988840"/>
            <a:ext cx="4193054" cy="44644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6948"/>
                                        </p:tgtEl>
                                        <p:attrNameLst>
                                          <p:attrName>style.visibility</p:attrName>
                                        </p:attrNameLst>
                                      </p:cBhvr>
                                      <p:to>
                                        <p:strVal val="visible"/>
                                      </p:to>
                                    </p:set>
                                    <p:animEffect transition="in" filter="circle(in)">
                                      <p:cBhvr>
                                        <p:cTn id="7" dur="2000"/>
                                        <p:tgtEl>
                                          <p:spTgt spid="110694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211</a:t>
            </a:fld>
            <a:endParaRPr lang="en-GB"/>
          </a:p>
        </p:txBody>
      </p:sp>
      <p:sp>
        <p:nvSpPr>
          <p:cNvPr id="4" name="TextBox 3"/>
          <p:cNvSpPr txBox="1"/>
          <p:nvPr/>
        </p:nvSpPr>
        <p:spPr>
          <a:xfrm>
            <a:off x="4427984" y="1916832"/>
            <a:ext cx="4320480" cy="4401205"/>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(4) He thought Hitler Goebbels, Bormann and probably Hans Krebs (left) had escaped and were in hiding; </a:t>
            </a:r>
            <a:r>
              <a:rPr lang="en-GB" sz="2800" b="1" dirty="0" smtClean="0">
                <a:solidFill>
                  <a:srgbClr val="00FF00"/>
                </a:solidFill>
                <a:effectLst>
                  <a:outerShdw blurRad="38100" dist="38100" dir="2700000" algn="tl">
                    <a:srgbClr val="000000">
                      <a:alpha val="43137"/>
                    </a:srgbClr>
                  </a:outerShdw>
                </a:effectLst>
              </a:rPr>
              <a:t>(5) He was 'sure Hitler was alive'. Stalin was the man in possession and had first call on all authentic evidence.</a:t>
            </a:r>
            <a:endParaRPr lang="en-GB" sz="2800" b="1" dirty="0">
              <a:solidFill>
                <a:srgbClr val="00FF00"/>
              </a:solidFill>
              <a:effectLst>
                <a:outerShdw blurRad="38100" dist="38100" dir="2700000" algn="tl">
                  <a:srgbClr val="000000">
                    <a:alpha val="43137"/>
                  </a:srgbClr>
                </a:outerShdw>
              </a:effectLst>
            </a:endParaRPr>
          </a:p>
        </p:txBody>
      </p:sp>
      <p:pic>
        <p:nvPicPr>
          <p:cNvPr id="1104898" name="Picture 2" descr="http://upload.wikimedia.org/wikipedia/commons/thumb/7/78/Bundesarchiv_Bild_146-1978-111-10A,_Hans_Krebs.jpg/250px-Bundesarchiv_Bild_146-1978-111-10A,_Hans_Krebs.jpg"/>
          <p:cNvPicPr>
            <a:picLocks noChangeAspect="1" noChangeArrowheads="1"/>
          </p:cNvPicPr>
          <p:nvPr/>
        </p:nvPicPr>
        <p:blipFill>
          <a:blip r:embed="rId3" cstate="print"/>
          <a:srcRect r="3881"/>
          <a:stretch>
            <a:fillRect/>
          </a:stretch>
        </p:blipFill>
        <p:spPr bwMode="auto">
          <a:xfrm>
            <a:off x="539551" y="1628800"/>
            <a:ext cx="3456385" cy="50342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4898"/>
                                        </p:tgtEl>
                                        <p:attrNameLst>
                                          <p:attrName>style.visibility</p:attrName>
                                        </p:attrNameLst>
                                      </p:cBhvr>
                                      <p:to>
                                        <p:strVal val="visible"/>
                                      </p:to>
                                    </p:set>
                                    <p:animEffect transition="in" filter="circle(in)">
                                      <p:cBhvr>
                                        <p:cTn id="7" dur="2000"/>
                                        <p:tgtEl>
                                          <p:spTgt spid="11048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212</a:t>
            </a:fld>
            <a:endParaRPr lang="en-GB"/>
          </a:p>
        </p:txBody>
      </p:sp>
      <p:sp>
        <p:nvSpPr>
          <p:cNvPr id="4" name="TextBox 3"/>
          <p:cNvSpPr txBox="1"/>
          <p:nvPr/>
        </p:nvSpPr>
        <p:spPr>
          <a:xfrm>
            <a:off x="3707904" y="1595021"/>
            <a:ext cx="543609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impressive fact emerges, for the unhappy future historian to ponder and wonder over, </a:t>
            </a:r>
            <a:r>
              <a:rPr lang="en-GB" sz="2800" b="1" dirty="0" smtClean="0">
                <a:solidFill>
                  <a:srgbClr val="FFC000"/>
                </a:solidFill>
                <a:effectLst>
                  <a:outerShdw blurRad="38100" dist="38100" dir="2700000" algn="tl">
                    <a:srgbClr val="000000">
                      <a:alpha val="43137"/>
                    </a:srgbClr>
                  </a:outerShdw>
                </a:effectLst>
              </a:rPr>
              <a:t>that the masses of mankind were led to believe that The Guilty Man was beyond doubt dead and that the Nuremberg Trial was staged in that tacit assumption, </a:t>
            </a:r>
            <a:r>
              <a:rPr lang="en-GB" sz="2800" b="1" dirty="0" smtClean="0">
                <a:solidFill>
                  <a:srgbClr val="00FF00"/>
                </a:solidFill>
                <a:effectLst>
                  <a:outerShdw blurRad="38100" dist="38100" dir="2700000" algn="tl">
                    <a:srgbClr val="000000">
                      <a:alpha val="43137"/>
                    </a:srgbClr>
                  </a:outerShdw>
                </a:effectLst>
              </a:rPr>
              <a:t>while the man best placed to know thought him alive.</a:t>
            </a:r>
            <a:endParaRPr lang="en-GB" sz="2800" b="1" dirty="0">
              <a:solidFill>
                <a:srgbClr val="00FF00"/>
              </a:solidFill>
              <a:effectLst>
                <a:outerShdw blurRad="38100" dist="38100" dir="2700000" algn="tl">
                  <a:srgbClr val="000000">
                    <a:alpha val="43137"/>
                  </a:srgbClr>
                </a:outerShdw>
              </a:effectLst>
            </a:endParaRPr>
          </a:p>
        </p:txBody>
      </p:sp>
      <p:pic>
        <p:nvPicPr>
          <p:cNvPr id="1102850" name="Picture 2" descr="http://redbeacon.files.wordpress.com/2009/09/stalin77.jpg"/>
          <p:cNvPicPr>
            <a:picLocks noChangeAspect="1" noChangeArrowheads="1"/>
          </p:cNvPicPr>
          <p:nvPr/>
        </p:nvPicPr>
        <p:blipFill>
          <a:blip r:embed="rId3" cstate="print"/>
          <a:srcRect/>
          <a:stretch>
            <a:fillRect/>
          </a:stretch>
        </p:blipFill>
        <p:spPr bwMode="auto">
          <a:xfrm>
            <a:off x="251519" y="1916832"/>
            <a:ext cx="3222579" cy="41764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2850"/>
                                        </p:tgtEl>
                                        <p:attrNameLst>
                                          <p:attrName>style.visibility</p:attrName>
                                        </p:attrNameLst>
                                      </p:cBhvr>
                                      <p:to>
                                        <p:strVal val="visible"/>
                                      </p:to>
                                    </p:set>
                                    <p:animEffect transition="in" filter="circle(in)">
                                      <p:cBhvr>
                                        <p:cTn id="7" dur="2000"/>
                                        <p:tgtEl>
                                          <p:spTgt spid="11028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213</a:t>
            </a:fld>
            <a:endParaRPr lang="en-GB"/>
          </a:p>
        </p:txBody>
      </p:sp>
      <p:sp>
        <p:nvSpPr>
          <p:cNvPr id="4" name="TextBox 3"/>
          <p:cNvSpPr txBox="1"/>
          <p:nvPr/>
        </p:nvSpPr>
        <p:spPr>
          <a:xfrm>
            <a:off x="5004048" y="1916832"/>
            <a:ext cx="4139952"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four governments which joined in the Nuremberg Trial agreed in striking Hitler's name </a:t>
            </a:r>
            <a:r>
              <a:rPr lang="en-GB" sz="2800" b="1" dirty="0" smtClean="0">
                <a:solidFill>
                  <a:srgbClr val="FFC000"/>
                </a:solidFill>
                <a:effectLst>
                  <a:outerShdw blurRad="38100" dist="38100" dir="2700000" algn="tl">
                    <a:srgbClr val="000000">
                      <a:alpha val="43137"/>
                    </a:srgbClr>
                  </a:outerShdw>
                </a:effectLst>
              </a:rPr>
              <a:t>(and Goebbels's) from the indictment,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although all must have known of Stalin's disbelief. </a:t>
            </a:r>
            <a:endParaRPr lang="en-GB" sz="2800" b="1" dirty="0">
              <a:solidFill>
                <a:srgbClr val="00FF00"/>
              </a:solidFill>
              <a:effectLst>
                <a:outerShdw blurRad="38100" dist="38100" dir="2700000" algn="tl">
                  <a:srgbClr val="000000">
                    <a:alpha val="43137"/>
                  </a:srgbClr>
                </a:outerShdw>
              </a:effectLst>
            </a:endParaRPr>
          </a:p>
        </p:txBody>
      </p:sp>
      <p:pic>
        <p:nvPicPr>
          <p:cNvPr id="1129474" name="Picture 2" descr="http://farm1.static.flickr.com/125/345154331_0d79ac2c12.jpg"/>
          <p:cNvPicPr>
            <a:picLocks noChangeAspect="1" noChangeArrowheads="1"/>
          </p:cNvPicPr>
          <p:nvPr/>
        </p:nvPicPr>
        <p:blipFill>
          <a:blip r:embed="rId3" cstate="print"/>
          <a:srcRect/>
          <a:stretch>
            <a:fillRect/>
          </a:stretch>
        </p:blipFill>
        <p:spPr bwMode="auto">
          <a:xfrm>
            <a:off x="179512" y="2132856"/>
            <a:ext cx="4762500" cy="35718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9474"/>
                                        </p:tgtEl>
                                        <p:attrNameLst>
                                          <p:attrName>style.visibility</p:attrName>
                                        </p:attrNameLst>
                                      </p:cBhvr>
                                      <p:to>
                                        <p:strVal val="visible"/>
                                      </p:to>
                                    </p:set>
                                    <p:animEffect transition="in" filter="circle(in)">
                                      <p:cBhvr>
                                        <p:cTn id="7" dur="2000"/>
                                        <p:tgtEl>
                                          <p:spTgt spid="11294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214</a:t>
            </a:fld>
            <a:endParaRPr lang="en-GB"/>
          </a:p>
        </p:txBody>
      </p:sp>
      <p:sp>
        <p:nvSpPr>
          <p:cNvPr id="4" name="TextBox 3"/>
          <p:cNvSpPr txBox="1"/>
          <p:nvPr/>
        </p:nvSpPr>
        <p:spPr>
          <a:xfrm>
            <a:off x="4860032" y="2204864"/>
            <a:ext cx="3960440"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Every word that Stalin utters is today what the Americans call `headline news'; </a:t>
            </a:r>
            <a:r>
              <a:rPr lang="en-GB" sz="2800" b="1" dirty="0" smtClean="0">
                <a:solidFill>
                  <a:srgbClr val="FFC000"/>
                </a:solidFill>
                <a:effectLst>
                  <a:outerShdw blurRad="38100" dist="38100" dir="2700000" algn="tl">
                    <a:srgbClr val="000000">
                      <a:alpha val="43137"/>
                    </a:srgbClr>
                  </a:outerShdw>
                </a:effectLst>
              </a:rPr>
              <a:t>in this little matter his view was not worth considering or publishing. </a:t>
            </a:r>
            <a:endParaRPr lang="en-GB" sz="2800" b="1" dirty="0">
              <a:solidFill>
                <a:srgbClr val="FFC000"/>
              </a:solidFill>
              <a:effectLst>
                <a:outerShdw blurRad="38100" dist="38100" dir="2700000" algn="tl">
                  <a:srgbClr val="000000">
                    <a:alpha val="43137"/>
                  </a:srgbClr>
                </a:outerShdw>
              </a:effectLst>
            </a:endParaRPr>
          </a:p>
        </p:txBody>
      </p:sp>
      <p:pic>
        <p:nvPicPr>
          <p:cNvPr id="10242" name="Picture 2" descr="http://t0.gstatic.com/images?q=tbn:ANd9GcT_AAiS5698l_1QnWdluO1I4nJRLkseb6IbzYAJSt0BlHik8tPrCQ"/>
          <p:cNvPicPr>
            <a:picLocks noChangeAspect="1" noChangeArrowheads="1"/>
          </p:cNvPicPr>
          <p:nvPr/>
        </p:nvPicPr>
        <p:blipFill>
          <a:blip r:embed="rId3" cstate="print"/>
          <a:srcRect/>
          <a:stretch>
            <a:fillRect/>
          </a:stretch>
        </p:blipFill>
        <p:spPr bwMode="auto">
          <a:xfrm>
            <a:off x="971600" y="1844824"/>
            <a:ext cx="3168352" cy="43792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215</a:t>
            </a:fld>
            <a:endParaRPr lang="en-GB"/>
          </a:p>
        </p:txBody>
      </p:sp>
      <p:sp>
        <p:nvSpPr>
          <p:cNvPr id="4" name="TextBox 3"/>
          <p:cNvSpPr txBox="1"/>
          <p:nvPr/>
        </p:nvSpPr>
        <p:spPr>
          <a:xfrm>
            <a:off x="4067944" y="1748909"/>
            <a:ext cx="4752528" cy="5109091"/>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“If Hitler escaped I should think he had helpers in places where the public at large would least expect to find them.</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 think there may have been a superior coterie of conspirators which joined hands across all the 'fronts' of the war, </a:t>
            </a:r>
            <a:r>
              <a:rPr lang="en-GB" sz="2800" b="1" dirty="0" smtClean="0">
                <a:solidFill>
                  <a:srgbClr val="00FF00"/>
                </a:solidFill>
                <a:effectLst>
                  <a:outerShdw blurRad="38100" dist="38100" dir="2700000" algn="tl">
                    <a:srgbClr val="000000">
                      <a:alpha val="43137"/>
                    </a:srgbClr>
                  </a:outerShdw>
                </a:effectLst>
              </a:rPr>
              <a:t>and that its results points to this."</a:t>
            </a:r>
          </a:p>
          <a:p>
            <a:endParaRPr lang="en-GB" dirty="0"/>
          </a:p>
        </p:txBody>
      </p:sp>
      <p:pic>
        <p:nvPicPr>
          <p:cNvPr id="8194" name="Picture 2" descr="http://t2.gstatic.com/images?q=tbn:ANd9GcRISeSYYcYRl7gru-tdlxkfzsVe_kbMv7WtdXTD4vkglhp9cN1ZDw"/>
          <p:cNvPicPr>
            <a:picLocks noChangeAspect="1" noChangeArrowheads="1"/>
          </p:cNvPicPr>
          <p:nvPr/>
        </p:nvPicPr>
        <p:blipFill>
          <a:blip r:embed="rId3" cstate="print"/>
          <a:srcRect/>
          <a:stretch>
            <a:fillRect/>
          </a:stretch>
        </p:blipFill>
        <p:spPr bwMode="auto">
          <a:xfrm>
            <a:off x="539552" y="2132856"/>
            <a:ext cx="3144442" cy="41764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216</a:t>
            </a:fld>
            <a:endParaRPr lang="en-GB"/>
          </a:p>
        </p:txBody>
      </p:sp>
      <p:sp>
        <p:nvSpPr>
          <p:cNvPr id="4" name="TextBox 3"/>
          <p:cNvSpPr txBox="1"/>
          <p:nvPr/>
        </p:nvSpPr>
        <p:spPr>
          <a:xfrm>
            <a:off x="3635896" y="1595021"/>
            <a:ext cx="550810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Finally, it is clear that the Duke of Clarence could not have masterminded such an extraordinary masquerade by himself, </a:t>
            </a:r>
            <a:r>
              <a:rPr lang="en-GB" sz="2800" b="1" dirty="0" smtClean="0">
                <a:solidFill>
                  <a:srgbClr val="FFC000"/>
                </a:solidFill>
                <a:effectLst>
                  <a:outerShdw blurRad="38100" dist="38100" dir="2700000" algn="tl">
                    <a:srgbClr val="000000">
                      <a:alpha val="43137"/>
                    </a:srgbClr>
                  </a:outerShdw>
                </a:effectLst>
              </a:rPr>
              <a:t>and furthermore he would have needed influential backing from a source with powerful international connections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in order to implement a political hoax of this magnitude so successfully. </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4.bp.blogspot.com/_IXSpjcXQk4M/Sxv66VGNs6I/AAAAAAAAAUg/uFEWHnewb5o/s640/eddy3%5B1%5D.jpg"/>
          <p:cNvPicPr>
            <a:picLocks noChangeAspect="1" noChangeArrowheads="1"/>
          </p:cNvPicPr>
          <p:nvPr/>
        </p:nvPicPr>
        <p:blipFill>
          <a:blip r:embed="rId3" cstate="print"/>
          <a:srcRect/>
          <a:stretch>
            <a:fillRect/>
          </a:stretch>
        </p:blipFill>
        <p:spPr bwMode="auto">
          <a:xfrm>
            <a:off x="467544" y="1844824"/>
            <a:ext cx="2629204" cy="443981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217</a:t>
            </a:fld>
            <a:endParaRPr lang="en-GB"/>
          </a:p>
        </p:txBody>
      </p:sp>
      <p:sp>
        <p:nvSpPr>
          <p:cNvPr id="4" name="TextBox 3"/>
          <p:cNvSpPr txBox="1"/>
          <p:nvPr/>
        </p:nvSpPr>
        <p:spPr>
          <a:xfrm>
            <a:off x="4211960" y="1700808"/>
            <a:ext cx="460851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Had the Duke of Clarence survived his alleged death in 1892 he would have succeeded his father,</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King Edward VII, to the English royal throne as King, </a:t>
            </a:r>
            <a:r>
              <a:rPr lang="en-GB" sz="2800" b="1" dirty="0" smtClean="0">
                <a:solidFill>
                  <a:srgbClr val="00FF00"/>
                </a:solidFill>
                <a:effectLst>
                  <a:outerShdw blurRad="38100" dist="38100" dir="2700000" algn="tl">
                    <a:srgbClr val="000000">
                      <a:alpha val="43137"/>
                    </a:srgbClr>
                  </a:outerShdw>
                </a:effectLst>
              </a:rPr>
              <a:t>instead of his younger brother who was crowned King George V in 1911 (grandfather of the present Queen of England).</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t3.gstatic.com/images?q=tbn:ANd9GcQ3Jce_yVxCP8N9u7WbLZ64uNKNvfwfRRQpjvLnLDk29eiRd7pmqQ"/>
          <p:cNvPicPr>
            <a:picLocks noChangeAspect="1" noChangeArrowheads="1"/>
          </p:cNvPicPr>
          <p:nvPr/>
        </p:nvPicPr>
        <p:blipFill>
          <a:blip r:embed="rId3" cstate="print"/>
          <a:srcRect/>
          <a:stretch>
            <a:fillRect/>
          </a:stretch>
        </p:blipFill>
        <p:spPr bwMode="auto">
          <a:xfrm>
            <a:off x="467543" y="1844824"/>
            <a:ext cx="3522093"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218</a:t>
            </a:fld>
            <a:endParaRPr lang="en-GB"/>
          </a:p>
        </p:txBody>
      </p:sp>
      <p:sp>
        <p:nvSpPr>
          <p:cNvPr id="4" name="TextBox 3"/>
          <p:cNvSpPr txBox="1"/>
          <p:nvPr/>
        </p:nvSpPr>
        <p:spPr>
          <a:xfrm>
            <a:off x="4139952" y="1628800"/>
            <a:ext cx="482453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If, as accumulative circumstantial evidence tends to suggest,</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"Adolf Hitler", formerly the Duke of Clarence and Avondale, </a:t>
            </a:r>
            <a:r>
              <a:rPr lang="en-GB" sz="2800" b="1" dirty="0" smtClean="0">
                <a:solidFill>
                  <a:srgbClr val="FFC000"/>
                </a:solidFill>
                <a:effectLst>
                  <a:outerShdw blurRad="38100" dist="38100" dir="2700000" algn="tl">
                    <a:srgbClr val="000000">
                      <a:alpha val="43137"/>
                    </a:srgbClr>
                  </a:outerShdw>
                </a:effectLst>
              </a:rPr>
              <a:t>was in reality the legitimate heir to the royal throne of England, </a:t>
            </a:r>
            <a:r>
              <a:rPr lang="en-GB" sz="2800" b="1" dirty="0" smtClean="0">
                <a:solidFill>
                  <a:srgbClr val="00FF00"/>
                </a:solidFill>
                <a:effectLst>
                  <a:outerShdw blurRad="38100" dist="38100" dir="2700000" algn="tl">
                    <a:srgbClr val="000000">
                      <a:alpha val="43137"/>
                    </a:srgbClr>
                  </a:outerShdw>
                </a:effectLst>
              </a:rPr>
              <a:t>then the political history of the 20th century will indeed need to be rewritten.</a:t>
            </a:r>
            <a:endParaRPr lang="en-GB" sz="2800" b="1" dirty="0">
              <a:solidFill>
                <a:srgbClr val="00FF00"/>
              </a:solidFill>
              <a:effectLst>
                <a:outerShdw blurRad="38100" dist="38100" dir="2700000" algn="tl">
                  <a:srgbClr val="000000">
                    <a:alpha val="43137"/>
                  </a:srgbClr>
                </a:outerShdw>
              </a:effectLst>
            </a:endParaRPr>
          </a:p>
        </p:txBody>
      </p:sp>
      <p:pic>
        <p:nvPicPr>
          <p:cNvPr id="2049" name="Picture 1"/>
          <p:cNvPicPr>
            <a:picLocks noChangeAspect="1" noChangeArrowheads="1"/>
          </p:cNvPicPr>
          <p:nvPr/>
        </p:nvPicPr>
        <p:blipFill>
          <a:blip r:embed="rId3" cstate="print"/>
          <a:srcRect b="49069"/>
          <a:stretch>
            <a:fillRect/>
          </a:stretch>
        </p:blipFill>
        <p:spPr bwMode="auto">
          <a:xfrm>
            <a:off x="467544" y="2492896"/>
            <a:ext cx="3505126" cy="237626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circle(in)">
                                      <p:cBhvr>
                                        <p:cTn id="7" dur="20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7271E11F-2856-4486-8221-82A5189E82C5}" type="slidenum">
              <a:rPr lang="en-GB"/>
              <a:pPr>
                <a:defRPr/>
              </a:pPr>
              <a:t>219</a:t>
            </a:fld>
            <a:endParaRPr lang="en-GB"/>
          </a:p>
        </p:txBody>
      </p:sp>
      <p:sp>
        <p:nvSpPr>
          <p:cNvPr id="462850" name="Text Box 2"/>
          <p:cNvSpPr txBox="1">
            <a:spLocks noChangeArrowheads="1"/>
          </p:cNvSpPr>
          <p:nvPr/>
        </p:nvSpPr>
        <p:spPr bwMode="auto">
          <a:xfrm>
            <a:off x="214313" y="428625"/>
            <a:ext cx="5616575" cy="1555750"/>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FF0000"/>
                </a:solidFill>
                <a:effectLst>
                  <a:outerShdw blurRad="38100" dist="38100" dir="2700000" algn="tl">
                    <a:srgbClr val="000000"/>
                  </a:outerShdw>
                </a:effectLst>
                <a:latin typeface="+mj-lt"/>
              </a:rPr>
              <a:t>The Story Of Gog And Magog</a:t>
            </a:r>
          </a:p>
        </p:txBody>
      </p:sp>
      <p:sp>
        <p:nvSpPr>
          <p:cNvPr id="462851" name="Text Box 3"/>
          <p:cNvSpPr txBox="1">
            <a:spLocks noChangeArrowheads="1"/>
          </p:cNvSpPr>
          <p:nvPr/>
        </p:nvSpPr>
        <p:spPr bwMode="auto">
          <a:xfrm>
            <a:off x="251520" y="3429000"/>
            <a:ext cx="8569325" cy="2492990"/>
          </a:xfrm>
          <a:prstGeom prst="rect">
            <a:avLst/>
          </a:prstGeom>
          <a:noFill/>
          <a:ln w="9525">
            <a:noFill/>
            <a:miter lim="800000"/>
            <a:headEnd/>
            <a:tailEnd/>
          </a:ln>
          <a:effectLst/>
        </p:spPr>
        <p:txBody>
          <a:bodyPr>
            <a:spAutoFit/>
          </a:bodyPr>
          <a:lstStyle/>
          <a:p>
            <a:pPr eaLnBrk="0" hangingPunct="0">
              <a:defRPr/>
            </a:pPr>
            <a:r>
              <a:rPr lang="en-GB" sz="3200" b="1" dirty="0" smtClean="0">
                <a:solidFill>
                  <a:srgbClr val="FFFF00"/>
                </a:solidFill>
                <a:effectLst>
                  <a:outerShdw blurRad="38100" dist="38100" dir="2700000" algn="tl">
                    <a:srgbClr val="000000">
                      <a:alpha val="43137"/>
                    </a:srgbClr>
                  </a:outerShdw>
                </a:effectLst>
              </a:rPr>
              <a:t>“It matters not how a man dies, but how he lives. The act of dying is not of importance, it lasts so short a time.” </a:t>
            </a:r>
            <a:r>
              <a:rPr lang="en-GB" sz="3200" b="1" dirty="0" smtClean="0">
                <a:solidFill>
                  <a:srgbClr val="FF00FF"/>
                </a:solidFill>
                <a:effectLst>
                  <a:outerShdw blurRad="38100" dist="38100" dir="2700000" algn="tl">
                    <a:srgbClr val="000000">
                      <a:alpha val="43137"/>
                    </a:srgbClr>
                  </a:outerShdw>
                </a:effectLst>
              </a:rPr>
              <a:t>(Samuel Johnson (1709-1784) </a:t>
            </a:r>
            <a:endParaRPr lang="en-GB" sz="3200" b="1" dirty="0">
              <a:solidFill>
                <a:srgbClr val="FF00FF"/>
              </a:solidFill>
              <a:effectLst>
                <a:outerShdw blurRad="38100" dist="38100" dir="2700000" algn="tl">
                  <a:srgbClr val="000000">
                    <a:alpha val="43137"/>
                  </a:srgbClr>
                </a:outerShdw>
              </a:effectLst>
            </a:endParaRPr>
          </a:p>
          <a:p>
            <a:pPr eaLnBrk="0" hangingPunct="0">
              <a:defRPr/>
            </a:pPr>
            <a:endParaRPr lang="en-GB" sz="2800" b="1" dirty="0">
              <a:solidFill>
                <a:srgbClr val="FF33CC"/>
              </a:solidFill>
              <a:effectLst>
                <a:outerShdw blurRad="38100" dist="38100" dir="2700000" algn="tl">
                  <a:srgbClr val="000000"/>
                </a:outerShdw>
              </a:effectLst>
            </a:endParaRPr>
          </a:p>
        </p:txBody>
      </p:sp>
      <p:sp>
        <p:nvSpPr>
          <p:cNvPr id="462852" name="Text Box 4"/>
          <p:cNvSpPr txBox="1">
            <a:spLocks noChangeArrowheads="1"/>
          </p:cNvSpPr>
          <p:nvPr/>
        </p:nvSpPr>
        <p:spPr bwMode="auto">
          <a:xfrm>
            <a:off x="684213" y="2636838"/>
            <a:ext cx="6334125"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rPr>
              <a:t>A thought to leave you with</a:t>
            </a:r>
          </a:p>
        </p:txBody>
      </p:sp>
      <p:sp>
        <p:nvSpPr>
          <p:cNvPr id="7" name="TextBox 6"/>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00FF00"/>
                </a:solidFill>
                <a:effectLst>
                  <a:outerShdw blurRad="38100" dist="38100" dir="2700000" algn="tl">
                    <a:srgbClr val="000000"/>
                  </a:outerShdw>
                </a:effectLst>
              </a:rPr>
              <a:t>Howbeit no man </a:t>
            </a:r>
            <a:r>
              <a:rPr lang="en-GB" sz="3600" b="1" dirty="0" err="1">
                <a:solidFill>
                  <a:srgbClr val="00FF00"/>
                </a:solidFill>
                <a:effectLst>
                  <a:outerShdw blurRad="38100" dist="38100" dir="2700000" algn="tl">
                    <a:srgbClr val="000000"/>
                  </a:outerShdw>
                </a:effectLst>
              </a:rPr>
              <a:t>spake</a:t>
            </a:r>
            <a:r>
              <a:rPr lang="en-GB" sz="3600" b="1" dirty="0">
                <a:solidFill>
                  <a:srgbClr val="00FF00"/>
                </a:solidFill>
                <a:effectLst>
                  <a:outerShdw blurRad="38100" dist="38100" dir="2700000" algn="tl">
                    <a:srgbClr val="000000"/>
                  </a:outerShdw>
                </a:effectLst>
              </a:rPr>
              <a:t> openly of him for fear of the Jews. (John 7:13)</a:t>
            </a:r>
            <a:endParaRPr lang="en-GB" dirty="0"/>
          </a:p>
        </p:txBody>
      </p:sp>
      <p:pic>
        <p:nvPicPr>
          <p:cNvPr id="2050" name="Picture 2" descr="http://raote.files.wordpress.com/2009/04/samuel-johnson.png"/>
          <p:cNvPicPr>
            <a:picLocks noChangeAspect="1" noChangeArrowheads="1"/>
          </p:cNvPicPr>
          <p:nvPr/>
        </p:nvPicPr>
        <p:blipFill>
          <a:blip r:embed="rId3" cstate="print"/>
          <a:srcRect/>
          <a:stretch>
            <a:fillRect/>
          </a:stretch>
        </p:blipFill>
        <p:spPr bwMode="auto">
          <a:xfrm>
            <a:off x="7020272" y="0"/>
            <a:ext cx="2123728" cy="28570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462850">
                                            <p:txEl>
                                              <p:pRg st="0" end="0"/>
                                            </p:txEl>
                                          </p:spTgt>
                                        </p:tgtEl>
                                        <p:attrNameLst>
                                          <p:attrName>style.visibility</p:attrName>
                                        </p:attrNameLst>
                                      </p:cBhvr>
                                      <p:to>
                                        <p:strVal val="visible"/>
                                      </p:to>
                                    </p:set>
                                    <p:anim calcmode="lin" valueType="num">
                                      <p:cBhvr additive="base">
                                        <p:cTn id="7" dur="500" fill="hold"/>
                                        <p:tgtEl>
                                          <p:spTgt spid="46285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28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iterate type="lt">
                                    <p:tmPct val="10000"/>
                                  </p:iterate>
                                  <p:childTnLst>
                                    <p:set>
                                      <p:cBhvr>
                                        <p:cTn id="17" dur="1" fill="hold">
                                          <p:stCondLst>
                                            <p:cond delay="0"/>
                                          </p:stCondLst>
                                        </p:cTn>
                                        <p:tgtEl>
                                          <p:spTgt spid="462852">
                                            <p:txEl>
                                              <p:pRg st="0" end="0"/>
                                            </p:txEl>
                                          </p:spTgt>
                                        </p:tgtEl>
                                        <p:attrNameLst>
                                          <p:attrName>style.visibility</p:attrName>
                                        </p:attrNameLst>
                                      </p:cBhvr>
                                      <p:to>
                                        <p:strVal val="visible"/>
                                      </p:to>
                                    </p:set>
                                    <p:anim calcmode="lin" valueType="num">
                                      <p:cBhvr additive="base">
                                        <p:cTn id="18" dur="500" fill="hold"/>
                                        <p:tgtEl>
                                          <p:spTgt spid="46285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6285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iterate type="lt">
                                    <p:tmPct val="10000"/>
                                  </p:iterate>
                                  <p:childTnLst>
                                    <p:set>
                                      <p:cBhvr>
                                        <p:cTn id="23" dur="1" fill="hold">
                                          <p:stCondLst>
                                            <p:cond delay="0"/>
                                          </p:stCondLst>
                                        </p:cTn>
                                        <p:tgtEl>
                                          <p:spTgt spid="462851">
                                            <p:txEl>
                                              <p:pRg st="0" end="0"/>
                                            </p:txEl>
                                          </p:spTgt>
                                        </p:tgtEl>
                                        <p:attrNameLst>
                                          <p:attrName>style.visibility</p:attrName>
                                        </p:attrNameLst>
                                      </p:cBhvr>
                                      <p:to>
                                        <p:strVal val="visible"/>
                                      </p:to>
                                    </p:set>
                                    <p:anim calcmode="lin" valueType="num">
                                      <p:cBhvr additive="base">
                                        <p:cTn id="24" dur="500" fill="hold"/>
                                        <p:tgtEl>
                                          <p:spTgt spid="46285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6285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22</a:t>
            </a:fld>
            <a:endParaRPr lang="en-GB"/>
          </a:p>
        </p:txBody>
      </p:sp>
      <p:sp>
        <p:nvSpPr>
          <p:cNvPr id="4" name="TextBox 3"/>
          <p:cNvSpPr txBox="1"/>
          <p:nvPr/>
        </p:nvSpPr>
        <p:spPr>
          <a:xfrm>
            <a:off x="4644008" y="2060848"/>
            <a:ext cx="4248472"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the spring of 1917, Jacob Schiff (left) </a:t>
            </a:r>
            <a:r>
              <a:rPr lang="en-GB" sz="2800" b="1" dirty="0" smtClean="0">
                <a:solidFill>
                  <a:srgbClr val="FFC000"/>
                </a:solidFill>
                <a:effectLst>
                  <a:outerShdw blurRad="38100" dist="38100" dir="2700000" algn="tl">
                    <a:srgbClr val="000000">
                      <a:alpha val="43137"/>
                    </a:srgbClr>
                  </a:outerShdw>
                </a:effectLst>
              </a:rPr>
              <a:t>openly boasted of having been instrumental in overthrowing the </a:t>
            </a:r>
            <a:r>
              <a:rPr lang="en-GB" sz="2800" b="1" dirty="0" err="1" smtClean="0">
                <a:solidFill>
                  <a:srgbClr val="FFC000"/>
                </a:solidFill>
                <a:effectLst>
                  <a:outerShdw blurRad="38100" dist="38100" dir="2700000" algn="tl">
                    <a:srgbClr val="000000">
                      <a:alpha val="43137"/>
                    </a:srgbClr>
                  </a:outerShdw>
                </a:effectLst>
              </a:rPr>
              <a:t>Czarist</a:t>
            </a:r>
            <a:r>
              <a:rPr lang="en-GB" sz="2800" b="1" dirty="0" smtClean="0">
                <a:solidFill>
                  <a:srgbClr val="FFC000"/>
                </a:solidFill>
                <a:effectLst>
                  <a:outerShdw blurRad="38100" dist="38100" dir="2700000" algn="tl">
                    <a:srgbClr val="000000">
                      <a:alpha val="43137"/>
                    </a:srgbClr>
                  </a:outerShdw>
                </a:effectLst>
              </a:rPr>
              <a:t> regime </a:t>
            </a:r>
            <a:r>
              <a:rPr lang="en-GB" sz="2800" b="1" dirty="0" smtClean="0">
                <a:solidFill>
                  <a:srgbClr val="00FF00"/>
                </a:solidFill>
                <a:effectLst>
                  <a:outerShdw blurRad="38100" dist="38100" dir="2700000" algn="tl">
                    <a:srgbClr val="000000">
                      <a:alpha val="43137"/>
                    </a:srgbClr>
                  </a:outerShdw>
                </a:effectLst>
              </a:rPr>
              <a:t>by his financial support of the revolution.</a:t>
            </a:r>
            <a:endParaRPr lang="en-GB" sz="2800" b="1" dirty="0">
              <a:solidFill>
                <a:srgbClr val="00FF00"/>
              </a:solidFill>
              <a:effectLst>
                <a:outerShdw blurRad="38100" dist="38100" dir="2700000" algn="tl">
                  <a:srgbClr val="000000">
                    <a:alpha val="43137"/>
                  </a:srgbClr>
                </a:outerShdw>
              </a:effectLst>
            </a:endParaRPr>
          </a:p>
        </p:txBody>
      </p:sp>
      <p:pic>
        <p:nvPicPr>
          <p:cNvPr id="721922" name="Picture 2" descr="http://t1.gstatic.com/images?q=tbn:ANd9GcSmXcg7fwZxIAp8w4L2XaOuc5t7qjk2jJpKwvGqXUcC1f8C_3GT"/>
          <p:cNvPicPr>
            <a:picLocks noChangeAspect="1" noChangeArrowheads="1"/>
          </p:cNvPicPr>
          <p:nvPr/>
        </p:nvPicPr>
        <p:blipFill>
          <a:blip r:embed="rId3" cstate="print"/>
          <a:srcRect/>
          <a:stretch>
            <a:fillRect/>
          </a:stretch>
        </p:blipFill>
        <p:spPr bwMode="auto">
          <a:xfrm>
            <a:off x="827584" y="1772816"/>
            <a:ext cx="3384376" cy="47203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21922"/>
                                        </p:tgtEl>
                                        <p:attrNameLst>
                                          <p:attrName>style.visibility</p:attrName>
                                        </p:attrNameLst>
                                      </p:cBhvr>
                                      <p:to>
                                        <p:strVal val="visible"/>
                                      </p:to>
                                    </p:set>
                                    <p:animEffect transition="in" filter="circle(in)">
                                      <p:cBhvr>
                                        <p:cTn id="7" dur="2000"/>
                                        <p:tgtEl>
                                          <p:spTgt spid="721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F14555F7-1B95-452B-A46C-61E5DF3921D4}" type="slidenum">
              <a:rPr lang="en-GB"/>
              <a:pPr>
                <a:defRPr/>
              </a:pPr>
              <a:t>220</a:t>
            </a:fld>
            <a:endParaRPr lang="en-GB" dirty="0"/>
          </a:p>
        </p:txBody>
      </p:sp>
      <p:sp>
        <p:nvSpPr>
          <p:cNvPr id="35842" name="Text Box 2"/>
          <p:cNvSpPr txBox="1">
            <a:spLocks noChangeArrowheads="1"/>
          </p:cNvSpPr>
          <p:nvPr/>
        </p:nvSpPr>
        <p:spPr bwMode="auto">
          <a:xfrm>
            <a:off x="1785938" y="500063"/>
            <a:ext cx="5616575" cy="1555750"/>
          </a:xfrm>
          <a:prstGeom prst="rect">
            <a:avLst/>
          </a:prstGeom>
          <a:noFill/>
          <a:ln w="9525">
            <a:noFill/>
            <a:miter lim="800000"/>
            <a:headEnd/>
            <a:tailEnd/>
          </a:ln>
        </p:spPr>
        <p:txBody>
          <a:bodyPr>
            <a:spAutoFit/>
          </a:bodyPr>
          <a:lstStyle/>
          <a:p>
            <a:pPr algn="ctr" eaLnBrk="0" hangingPunct="0">
              <a:spcBef>
                <a:spcPct val="50000"/>
              </a:spcBef>
              <a:defRPr/>
            </a:pPr>
            <a:r>
              <a:rPr lang="en-GB" sz="4800" b="1" dirty="0">
                <a:solidFill>
                  <a:srgbClr val="FF0000"/>
                </a:solidFill>
                <a:latin typeface="+mj-lt"/>
              </a:rPr>
              <a:t>The Story Of Gog And Magog</a:t>
            </a:r>
          </a:p>
        </p:txBody>
      </p:sp>
      <p:sp>
        <p:nvSpPr>
          <p:cNvPr id="35843" name="WordArt 3"/>
          <p:cNvSpPr>
            <a:spLocks noChangeArrowheads="1" noChangeShapeType="1" noTextEdit="1"/>
          </p:cNvSpPr>
          <p:nvPr/>
        </p:nvSpPr>
        <p:spPr bwMode="auto">
          <a:xfrm>
            <a:off x="611188" y="2708275"/>
            <a:ext cx="7777162" cy="762000"/>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Six </a:t>
            </a:r>
            <a:r>
              <a:rPr lang="en-GB" sz="48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a:t>
            </a: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Chapter </a:t>
            </a:r>
            <a:r>
              <a:rPr lang="en-GB" sz="4800" kern="10" dirty="0" smtClean="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Four</a:t>
            </a:r>
            <a:endPar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endParaRPr>
          </a:p>
        </p:txBody>
      </p:sp>
      <p:sp>
        <p:nvSpPr>
          <p:cNvPr id="35844" name="Text Box 4"/>
          <p:cNvSpPr txBox="1">
            <a:spLocks noChangeArrowheads="1"/>
          </p:cNvSpPr>
          <p:nvPr/>
        </p:nvSpPr>
        <p:spPr bwMode="auto">
          <a:xfrm>
            <a:off x="0" y="4365625"/>
            <a:ext cx="9144000" cy="1446550"/>
          </a:xfrm>
          <a:prstGeom prst="rect">
            <a:avLst/>
          </a:prstGeom>
          <a:noFill/>
          <a:ln w="9525">
            <a:noFill/>
            <a:miter lim="800000"/>
            <a:headEnd/>
            <a:tailEnd/>
          </a:ln>
          <a:effectLst/>
        </p:spPr>
        <p:txBody>
          <a:bodyPr>
            <a:spAutoFit/>
          </a:bodyPr>
          <a:lstStyle/>
          <a:p>
            <a:pPr algn="ctr" eaLnBrk="0" hangingPunct="0">
              <a:spcBef>
                <a:spcPct val="50000"/>
              </a:spcBef>
              <a:defRPr/>
            </a:pPr>
            <a:r>
              <a:rPr lang="en-GB" sz="4400" b="1" dirty="0">
                <a:solidFill>
                  <a:srgbClr val="00FF00"/>
                </a:solidFill>
                <a:effectLst>
                  <a:outerShdw blurRad="38100" dist="38100" dir="2700000" algn="tl">
                    <a:srgbClr val="000000"/>
                  </a:outerShdw>
                </a:effectLst>
              </a:rPr>
              <a:t>To be continued </a:t>
            </a:r>
            <a:r>
              <a:rPr lang="en-GB" sz="4400" b="1" dirty="0" smtClean="0">
                <a:solidFill>
                  <a:srgbClr val="00FF00"/>
                </a:solidFill>
                <a:effectLst>
                  <a:outerShdw blurRad="38100" dist="38100" dir="2700000" algn="tl">
                    <a:srgbClr val="000000"/>
                  </a:outerShdw>
                </a:effectLst>
              </a:rPr>
              <a:t>………… </a:t>
            </a:r>
            <a:r>
              <a:rPr lang="en-GB" sz="4400" b="1" dirty="0" smtClean="0">
                <a:solidFill>
                  <a:srgbClr val="FFFF00"/>
                </a:solidFill>
                <a:effectLst>
                  <a:outerShdw blurRad="38100" dist="38100" dir="2700000" algn="tl">
                    <a:srgbClr val="000000"/>
                  </a:outerShdw>
                </a:effectLst>
              </a:rPr>
              <a:t>The Dresden </a:t>
            </a:r>
            <a:r>
              <a:rPr lang="en-GB" sz="4400" b="1" dirty="0" err="1" smtClean="0">
                <a:solidFill>
                  <a:srgbClr val="FFFF00"/>
                </a:solidFill>
                <a:effectLst>
                  <a:outerShdw blurRad="38100" dist="38100" dir="2700000" algn="tl">
                    <a:srgbClr val="000000"/>
                  </a:outerShdw>
                </a:effectLst>
              </a:rPr>
              <a:t>Hollocaust</a:t>
            </a:r>
            <a:r>
              <a:rPr lang="en-GB" sz="4400" b="1" dirty="0" smtClean="0">
                <a:solidFill>
                  <a:srgbClr val="FFFF00"/>
                </a:solidFill>
                <a:effectLst>
                  <a:outerShdw blurRad="38100" dist="38100" dir="2700000" algn="tl">
                    <a:srgbClr val="000000"/>
                  </a:outerShdw>
                </a:effectLst>
              </a:rPr>
              <a:t> </a:t>
            </a:r>
            <a:r>
              <a:rPr lang="en-GB" sz="4400" b="1" smtClean="0">
                <a:solidFill>
                  <a:srgbClr val="FFFF00"/>
                </a:solidFill>
                <a:effectLst>
                  <a:outerShdw blurRad="38100" dist="38100" dir="2700000" algn="tl">
                    <a:srgbClr val="000000"/>
                  </a:outerShdw>
                </a:effectLst>
              </a:rPr>
              <a:t>– Appendix 1</a:t>
            </a:r>
            <a:endParaRPr lang="en-GB" sz="4400" b="1" dirty="0">
              <a:solidFill>
                <a:srgbClr val="FF00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35843"/>
                                        </p:tgtEl>
                                        <p:attrNameLst>
                                          <p:attrName>style.visibility</p:attrName>
                                        </p:attrNameLst>
                                      </p:cBhvr>
                                      <p:to>
                                        <p:strVal val="visible"/>
                                      </p:to>
                                    </p:set>
                                    <p:anim calcmode="lin" valueType="num">
                                      <p:cBhvr additive="base">
                                        <p:cTn id="12" dur="500" fill="hold"/>
                                        <p:tgtEl>
                                          <p:spTgt spid="35843"/>
                                        </p:tgtEl>
                                        <p:attrNameLst>
                                          <p:attrName>ppt_x</p:attrName>
                                        </p:attrNameLst>
                                      </p:cBhvr>
                                      <p:tavLst>
                                        <p:tav tm="0">
                                          <p:val>
                                            <p:strVal val="#ppt_x"/>
                                          </p:val>
                                        </p:tav>
                                        <p:tav tm="100000">
                                          <p:val>
                                            <p:strVal val="#ppt_x"/>
                                          </p:val>
                                        </p:tav>
                                      </p:tavLst>
                                    </p:anim>
                                    <p:anim calcmode="lin" valueType="num">
                                      <p:cBhvr additive="base">
                                        <p:cTn id="13" dur="500" fill="hold"/>
                                        <p:tgtEl>
                                          <p:spTgt spid="35843"/>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35844">
                                            <p:txEl>
                                              <p:pRg st="0" end="0"/>
                                            </p:txEl>
                                          </p:spTgt>
                                        </p:tgtEl>
                                        <p:attrNameLst>
                                          <p:attrName>style.visibility</p:attrName>
                                        </p:attrNameLst>
                                      </p:cBhvr>
                                      <p:to>
                                        <p:strVal val="visible"/>
                                      </p:to>
                                    </p:set>
                                    <p:anim calcmode="lin" valueType="num">
                                      <p:cBhvr additive="base">
                                        <p:cTn id="17" dur="500" fill="hold"/>
                                        <p:tgtEl>
                                          <p:spTgt spid="3584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23</a:t>
            </a:fld>
            <a:endParaRPr lang="en-GB"/>
          </a:p>
        </p:txBody>
      </p:sp>
      <p:sp>
        <p:nvSpPr>
          <p:cNvPr id="4" name="TextBox 3"/>
          <p:cNvSpPr txBox="1"/>
          <p:nvPr/>
        </p:nvSpPr>
        <p:spPr>
          <a:xfrm>
            <a:off x="3635896" y="1556792"/>
            <a:ext cx="5508104" cy="4832092"/>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Cecil Roth (left), in his work </a:t>
            </a:r>
            <a:r>
              <a:rPr lang="en-GB" sz="2800" b="1" i="1" dirty="0" smtClean="0">
                <a:solidFill>
                  <a:srgbClr val="FF0000"/>
                </a:solidFill>
                <a:effectLst>
                  <a:outerShdw blurRad="38100" dist="38100" dir="2700000" algn="tl">
                    <a:srgbClr val="000000">
                      <a:alpha val="43137"/>
                    </a:srgbClr>
                  </a:outerShdw>
                </a:effectLst>
              </a:rPr>
              <a:t>A Short History of the Jewish People (1948): </a:t>
            </a:r>
            <a:r>
              <a:rPr lang="en-GB" sz="2800" b="1" dirty="0" smtClean="0">
                <a:solidFill>
                  <a:srgbClr val="00FFFF"/>
                </a:solidFill>
                <a:effectLst>
                  <a:outerShdw blurRad="38100" dist="38100" dir="2700000" algn="tl">
                    <a:srgbClr val="000000">
                      <a:alpha val="43137"/>
                    </a:srgbClr>
                  </a:outerShdw>
                </a:effectLst>
              </a:rPr>
              <a:t>"The house of Kuhn, Loeb &amp; Company was one of the world's most important private banks. </a:t>
            </a:r>
            <a:r>
              <a:rPr lang="en-GB" sz="2800" b="1" dirty="0" smtClean="0">
                <a:solidFill>
                  <a:srgbClr val="FFC000"/>
                </a:solidFill>
                <a:effectLst>
                  <a:outerShdw blurRad="38100" dist="38100" dir="2700000" algn="tl">
                    <a:srgbClr val="000000">
                      <a:alpha val="43137"/>
                    </a:srgbClr>
                  </a:outerShdw>
                </a:effectLst>
              </a:rPr>
              <a:t>For several decades, Jacob Schiff (1847-1920), </a:t>
            </a:r>
            <a:r>
              <a:rPr lang="en-GB" sz="2800" b="1" dirty="0" smtClean="0">
                <a:solidFill>
                  <a:srgbClr val="00FF00"/>
                </a:solidFill>
                <a:effectLst>
                  <a:outerShdw blurRad="38100" dist="38100" dir="2700000" algn="tl">
                    <a:srgbClr val="000000">
                      <a:alpha val="43137"/>
                    </a:srgbClr>
                  </a:outerShdw>
                </a:effectLst>
              </a:rPr>
              <a:t>one of the partners in the firm, was the dominating figure in American Jewish life.”</a:t>
            </a:r>
            <a:endParaRPr lang="en-GB" dirty="0">
              <a:solidFill>
                <a:srgbClr val="00FF00"/>
              </a:solidFill>
              <a:effectLst>
                <a:outerShdw blurRad="38100" dist="38100" dir="2700000" algn="tl">
                  <a:srgbClr val="000000">
                    <a:alpha val="43137"/>
                  </a:srgbClr>
                </a:outerShdw>
              </a:effectLst>
            </a:endParaRPr>
          </a:p>
        </p:txBody>
      </p:sp>
      <p:sp>
        <p:nvSpPr>
          <p:cNvPr id="719874" name="AutoShape 2" descr="data:image/jpg;base64,/9j/4AAQSkZJRgABAQAAAQABAAD/2wCEAAkGBhQSERUUExQWFRUVGRgYGBgXFx8YGxkaGxgdGhcaGBcbHSYfGh8lGhgXIC8hIygpLCwtGB4xNTAqNSYrLSkBCQoKBQUFDQUFDSkYEhgpKSkpKSkpKSkpKSkpKSkpKSkpKSkpKSkpKSkpKSkpKSkpKSkpKSkpKSkpKSkpKSkpKf/AABEIANQAvAMBIgACEQEDEQH/xAAcAAABBQEBAQAAAAAAAAAAAAAGAAMEBQcBAgj/xABHEAABAwMCAwYDBQUGAwcFAAABAgMRAAQhEjEFBkEHEyJRYXEygZEUI0Kh8FJicrHBCCQzU9HhgpKyFRYlQ3Oi8Rc0RFRj/8QAFAEBAAAAAAAAAAAAAAAAAAAAAP/EABQRAQAAAAAAAAAAAAAAAAAAAAD/2gAMAwEAAhEDEQA/AMgf5kulYVcvqH7zqz/Wojt+4r4nFq91E/zNMGuUDtv8Q6+lWbDp1Jg7RIJweu36/lVWyM9cZqxYhMHyMTjYeny/OgtQ5pEgETGYOogfOPLffpVip2ANIC/YQZGwUvyJ/n8qpU3AOwzPUQN5O/ofyOwq1sB4gYk5Prk5HmMH+dAVWzhKgVDSSDEJ6SDiciYge3lNWpcM53TETMTIid4xpOwnSOoNUfD0qAHqNKQRqwSDI/ZOAfdQHWrBhaQmAopyEmUjAkScmdonHymg9qVCQZ2KhqAAE+SR5mR55j5x1OAqRMlU5IPiwkhQjrkdcHG1eOMcSQ2gKcWluSCMA7DcDTJJ9B5bUH8Q51R4e6bJImVKMAyIwke3X1xmgFr98qdWqd1E+XXy6U7aoHduKME4Anp7f61DWqST51Jtn0BJSsLz+yoAD5EZPzFA3HgP8Qz8j86a1USWw4alI1quHOpSEpTnEDePPIOfSpCebLVnFvYNGJAW+SsnOCUzExig88gWjqnXS20XB3KwSDET8MHbUVAACtPb4e6bK3acb0KSFBerEJWCkmScq2Ef0oA4Tz3e3T7NulSG0rWkaW0pbxMnMYxNRe0tKm7xxHeLKYR4VLUrp11e0/OgKbnhlm3Yt21xfttlIhfdjvFfHqkJB2wBn3EbUOpe4PbnCbi8Mbk92jV/Dgx7zQlwpkLdSFRGdwSNj0GTRrzUUtcPCG0oSlaxq0pgkp85yATn3kUF5yrxA3AWqxtbW0QkhClqQXXDifCMDIjBNTOaeCFdkyh+5abWsKUpbidGpalBZgTiJj26VH7Kvu7C5JIBW5EED8CB0O/UQfXeqntlTBtE4wzO/nHT5YoGBwnhTTIQ9fLdg6gGRgkiCCIMbDr16VHPMnCmgO6sFOkdXVkTtH4jPXEZmgSpd6whIb069RTK9URq/djpHnQGI7XH0JCbZhhgCQNKZgeUHH5daiDtU4mc/alp9EpSB/00N3FuEIbUmQpSVEyRtMCBvBHn/SmGdqBo1yumuUEmxbknJED/AGz6VNtgMZwDmRt6n19/Oo3Dd1HMQAcxM+Z/W1XjLDZTie+kHwnwaADEQJ1THnQMsue8k4xsdRPsRAMY6VbcKYKkmYEmcD4hOkwQcdT6mqlpOlQnqBk4nOwncUTcFaUdJT4hq69AJEgEZ65jqaC9s0yhoCRgkgpkZ/EAD1/KKqOZOaBbJ7ttH36glRkylvAg+pxhJxmfe+sn5BnVuBBJBgHfVM5wT89txkF5dFbq1kla1LVnzk4I+U/lQd4hdd4StxS3HVfEpRn2z9RFQSaITwNZYU53K0JbgErOlKjGYSfEo46YHWqq1sNQUtRAQncmRJOQBjc+XuelBCpV0in02CykqCTAyTFAwKveU+OtWzhL7CXUKStM6QVIKkwFJnB9QehMQaojXKC+5GWRxC3IUUnXggSdjsKuu1JzVevkkk6kDfaAcbTtHznyqF2Y2ylcTZCcEFRM+QGfnmpHacD9tuMbuDJyTCY3JMRn6fUKDltOq6bkxmZ8iATOKI+bTNrbjIK3FHIMfUgSRqzVFyjbldynw6gEqJzEADJn5+tEfO1kR9mQmYWtwiZidcbneRB9KAm5Jtp4ROmSp9eQIiVJTkgTHtAE1R9tSv702gkyhlsAHbMlRznJjbyNHPIltp4MxMlK1qJHqXFRGI6DBPQ1nnbOr/xJYH4UoT9B+W+3SgBEmiHmLhTpcgqQsNtNq1JBQNJH72SZJ94xih5G/lRxzDxVtffrbSXELSy0hamiIWkb6lbYG3tQUPMyhqbTmUsoBPmTmZ9qqWdquOcUqFyoLACkhtMCP2Z+fvVQwmRuKBmM1Zcx2qW7haEp0BOkFMzB0jVn3motgzreQn9paU7xuoDfpU/m9QN9cRsHFAZn4TG/Xaga4OYnEk4+gO461aWDXjkFOrUMe3TzGZyJ67VWcJGOuSYjGyc5/wCIfrcl4W0kIX8JAETsJkmM79B9cRQVamiMggkZicgz5jGcj+lF3LzgUlGogDT0OZ1EiTET8R6DIPSaoBbheBMKEwMyBMTtG2T/ACop4HZ6YUQlMgYR13G4Migpuer9wIQlvWhqB3iwYKyRCQTv0UYBIzJ3EjPA7bS+lC5SZzBKVCCD4SJJUYjG3XFbI5yeL+0uG0p0LaUUIdKiSpxKUqcBHw92lRSiRmUTWe8C5OC3izetPtu5UFo0qEA6RqZUPEmQQClQzjJoGeaLxQBWy2FJgpccgkhRmFKUCRlIgEHOnPlQtZcOeuFpQ0hapMAQVdQMx8h9K+huH8tO2yhKUXSEghIbPdqAKIPeMukzgR8fp5VV8y9qFrbNw2kFwHSpoJLa0lMQlY07EE5k9d8UAFyx2arDiXroJbaknStRSVYmRCdtskjE5q04hwpCEON6NCSUpQVCT4RI8aNgrGc9QZqkPabcvLS2gpb1KPiWCoKJiAU/CkTHtM0xxV+6U8UvJ0u6Vq1o+EhKZGiDg4IJ8o8qAWv2snbczkEgyZ2323gVBNWrluNPjV8IM5klRMYA9up8qrHEgEwZ9aAo7L+I91xS3kSlaw2r2XifkYPyqT2oo/vjqo3cVmceeOu859Kh9nhS3eJuXG1uN2v3hCIBKtmxKiB8XiOdkqov4t2sWLqyocLQ4tRBl1QnVMkykE7n9bUAr2aMFV2owTpbUcTOSkYj3n5GirtD4E6u4tw2y4rS24pSUJJ0icSoYG4x0kDNQOLdrN21rabtre1URnQiVAESMzEiZ2qgZ7T+IpSUi6XnqQkkexIx/uaDZuU0FFlZ26rZ4KSlGsrTCArUVQTOc+LG3pMVlfaq2t7iLykJWsatOEqMFKQCIjGRXvkfm28ueJ2qXrh5xBclSdZgpAJII22FF1r2iX9wq7etxbJZt3Wk+JBU4UuOFCCkznzz6RQZhY8lXzh8Fo8dt21Ab+ZitGtORL1dmGHGAlRfbUfFslIknymT6yCdqjdpHaFf2d+7bs3MNp0kDu0SNSQTmD9aCbntD4isDVdvR0AVpG3kmKA1412PcQvLh16GG0uKCsuEiNODgE9PzqZ/9ADCf762lQA1gp1eOMxkY2iazFnid3cL0h19xRBx3ilGAM4nyFMptHlEylZIMGZJ2Hn6Gg88HKftDWpQQA4klRMQAZmelMcQWFOuEQQVqONsqO1MGuUFxwmdEZ8RgZj5esmPpV22+QkgfiImI6ZBBP8AI+YPSonK/DdbSlYA1QZEgjTsTEJPkfU+9WrIhCStCSkGcAGZ8z8x6bdKCEhShMJ2O59zIMdZx0zRZwNR8OkaZzvMHO0Zgzk5EE1RrtdSgYwSmTMSNIMwN+sDriirhGhJT8EDAk+OAMEdRgxiRg/ICm8vnmG22Lbugq4d73v31ANpL7hIQhIIU4uTgbQRO4onuOXEG7RcSAtKO6I0gyNWr5Ak+vlvVHd8CY4hw9CHJSWXPC4gALRpXP3ZOBKYHl9KK2bkFCCSZIjcTjBJjE4zjegZ4wk6dQRrPwzIBAnKgcHAyQMmsDu+SyviKg5hLriykuEqCcJKe8V4ZClqCOm2/WvoR9YgAnfb9fregrmOx7pK16NQUSUkElYUqQoadJkGdjMzsYoPnvizIbfWnSQUrOCAmBOIAx5+m1Hf/eZdrZhq6bS8l9CkhxCil1pZyUuA+FXxAyIkRnFN8F4Kwtz+9rMtkrLDTZGCJBKyCTI/CMyKOOX+R0oadurps922HXGmnUjUVKEF1xH4fAEpQgmRBJycBgTygVEjaTHt0rxFenTKifMmr3k7gYuXyXIDDSS4+pRKEJSNgVDI1KhIAyZxQW/JN4O47hMFxy4SY3MaCJCdzny9fSg+3H3iQf2hMj16iivl7hDKr9haf8DvwMmDhRUkQTPwpE/xAbzQ28sl5XUl2fIk6j9N6A97YOENMvMqSkanWVqWrOSlelJHTCQBWaVqXbU5K7QTkW5n0OsYPzFZbQbL2Ycksp4eriaivv2w9ohQ0wElM6YMmCf9KruR/vbS8UAIW/YJAACQFJV5DbMUT8h3LqOX7nvElLSGVlpWEqUSlSllM7gEjJ9aidlHDlGzeSvwqN6zMiCQhsLAiY2/nQCHaNZquOMXsJJ7tvURBmEITlI9CfpNVnJfIiuJvhlDiWtLPeqUoFXWBgecjfyqdz3xjRxfiCg4pOpK2wUDeUpGkknAxkjOKLuwUxcXJyALdgHE5mflsaClvuxsW1s487chS0qQEIQmJlUHUTke423zRpwuysyiAm3AQdIkJUYAB3Kp69ac7V74jhj2gHJQlX8Mk7xtJG8b1nfZ7wNb1spSQ1HeqHj3+BH7wxmgzw1d8I5SffAUltekkiQMSN5P1+lW3Zny+xd3DiXslCNaE50qIUJ1RnY7VsXCrJLQDaAEpgwk4ABB69ZJoBzgXJGm3QJ0wPLOZBJKvUk7YM03xDlkpwmD4xG2JyD1KskQcRiBFGiCspJIx56YycGOmai8QYKwEglMkYB3z5mI2B8xj5BnK+GYAjSZ1EGDjUTiPbp6/K84YwVzmJMbzp3Odydjid698ffYaMuvNt7HSpWpZOrxYHiGPQbzgmgvi3OiWUqattUmSFqkaZM+FJzn185ig1ThF4tbhYYcGpCm1XAA1JQjXpKCo4S6oEhIGQQSYo4s+HNstpabASlPwgknJJJJJ6kk5rOOyhGngLrqCEuF5bi1HOru1IUUknzQkpknBUTWkm4z4T4SAZAxBO/tEUDrjQAknA8umP0M/wBKDu0fjrbNqtSyR0AGZJPwj+h6b9KJbx6TtjbfqOudv96yjj7bd/fqt3Sr7rSrQToBHVKpIwBuqeoAigG+zTizz/FGAVltiVgn4RCW1KCC5G5jqZyfM1s/OF4tqydckAkHSRChsYPkeh/Kq/h3DGWGwlpDXdt6lEiNIWJKCAJ1GJTJkjesg577THbtCmEBCGO8MaJBUlMQCCYAkzigBSshRMA5MgjGaNOz3hRuGrojShDDRdPg1laoISIUqBAKsjaaBhWn9lLA/wCz+KrPRmIiZ8C+vTNBVcipJNmP2rle2T/hEZx6n5UIMz34Gx7wf9Xp/Sj7s7sJVw8kEhT1wrE/haUOh84zig7gdr3l80k/ifSP/f8AWgOe2hqHLcTMW30++j33/rWW1qPbW4DcpgAgW6RIxu6Tnz8qy+g3jl4aeVX9RmUugScCSEjrIEn8qsuz22ULdQ+Im/dCjvhtsIBRHsPlXngnLzlzy41btlKVugZWcR30mcHoJ+dWHITBSwlJCQr7ZdyEfDIWUkjrAKRFBgnPi54lef8AruD6KI/pWv8AYna+G+Xp2FuiSSD4WiTj5zWLczuar25Pm+6fq4qt87JmdFleKP8AnaZ2whpAGB5UFZ20u6OHwFfE4BjGNORHUSJqm7M3Et2CdberUtagSkKxMY+YNXfa5w166at2WtOs6lmTpBAIBBnBgwY/0qPwpCbBhq3ed0OIRKgmIOokz4iD1/Kge5P7L0cPWl9TqlvFtSSkjShJUPEIyVRIEnEwat+O8y21rP2h5tOJKUgqUZ6aAJggnJgbZrKOPc9rUp3Q8p0KWvu9TaE6ESdJkZ159xA86B33ioySSTuT50Gp8X7bANQtbcRkJU4SBGN20nrH7XSgvi/aDe3M631JT+w2O7T8wmJ9zOwocBrlB7K5M/r60lqkzXilQfRP9n64S7wx5hQB0PK1Aj8LiEkb75CvpRRw+/KFKt3D98ylIXpTGpOO7cbEZTEAxsoKGIE5L/Z448Gr5y3UMXCJB8lNyr80lX0rb+YuAB9KSlXdPNK1NOpAJQYggj8SSMKQcEeRg0DN3dGV6dKlJSYSSEyqICQZ65zQ5y3ychgPP3RQ7cXX+OogaAP8pAP4QAJO53xFULPG3C4tlaO6u04KCBpcSfxIVHjQSBHUbGitnijT1vpUpJUlI7xJyoH95IGBuJAjBzvQZPz5wdmweDls8mUwUtlRSY2KTBhYifInrqzWYOulRJJnJP1OaOO0m6t9aQy23kZWkZV5kHaJJHyoEoCnkLkN3ibjqUEJS0gqKlGBqMhtMwdzk+iTWr8o9n79lYXls4WlruUwkpUYBKIGokTifL6177GeJ8PFmlhhz+8qOt1LsIUpcbokwpCQCBBnckCa0aEzlPvPX9f0oM+5N5BftBZl1bZNuLnUlMqCi8ITGBMYmhbhfYvdNXCHy/bp0OhwBOqSAqTHhx7f6VtIQkdAAfUAmBGK9KZSZ8O8n3P+v9KDLe0Ls2uL95Lra2U/doTClK3BUScCBg/Oh1j+z7dEgG5YHXZZ+fw+vWK3Ispx4PbPUTmnk2id4g/Pqc5HnQDjnA32eHtW1s+lDrPdAOqBghKgpQUBmCJHqMVH5b4M82i3S6ttSmvtKlqBUCpbzuoGPLB/5hRc6wAMpwdv1+tq8JbBOxMfr60GKu/2fnlOEm8ahStR+7VOSTHvE1pXKvA/sVsthTgcK3VuKUQUzrMxHsmKJlW6ZkjqZ/r9ab+zIIHhBzv5Dp8o/lQUrvC9bqHCoDu0KQBEyVEGY6dc+Z8qEeb+yf7fcB43CmzoSjSlvX8M5J1DJnatJTb4mPLrGdv511bZ9vYgflQfGTrxVvnemq6a5QKlSpUCpUqVBcco8dNnesXA2bWkqHmmYWP+Wa+u7p4FsqSoaVJkEjGRj6yK+LRX0x2R80qeYNk9/j2oAB/zGZhKgesfCf8AhoIvOPD0vmD4HmQHEOD4kERBBG+x8PWPSse5g5j7y4bcfbKlpSoLKCWkvytRSrwwUiISQMnSetbpzFwo6llIhZOT5pJyB7EDedzHlWL858PQl5LBUC6SVZV8AJMIJjdXhx00+tAP21ul5LriwoIQlZSAo6QrAQmVSTlQxvA3qlo54SkrS5auGdbSu6JGfD4tI8xMEZ6H0oGoOpURkYrWuRO2VDVv3HEA473cd04BrVp6pXqUJjofLHQVklWnLNwlF02VpStMkFKxKSFJKc+0z8qD6Ba7TeHvNBQcwo6YcTBBB/Emcb9D50+ee7L9oRv/AIaiIIkzpn0/KvmQUfXTr9q2EWtuhTa2JdWGdZEghWpceEgZ9MUGuI584eSPvDIET3TpiOkpHt7Vy17SuFlZQLlKTMQUup8U+ZTgzFfNitaQknUAoSk5AOYkeeR+VaVzXw5DPD2yhCdY7iHBCVFe6lTuomJ3xM0GwXnMFqLf7Qt1HclZRr1KCSqSNM+cg/nUBrnzh5MfbWAD/wD2KT9f0aBuLrUeA8MaVk3T0LUsayJK5UAdyNUg+1AnMlokP2LIykNNDaCrU6qSfUzQb6zzfw9WE3rAkf8A7UZx5qB88etSUcUtlmE3TZidroeXXxZr5p56sEMcRumm06UIdWEpGwE7fKjPsL5ZYubh83DSHkpaBSlY1AEriYiJgGPnQbgzcsn/APJBOMC4TvtOKeba3i5VE9XEq6eemvnftY5WtrJ9pFukoC0KWqVFZnVAAnYQKB2VGNzQMmuV01ygVKlSoFSpUqBVsHZtd/8AiFk7Ed6wpox1Vpgzid0TJ88Gsfo85Q4z3TNssHLFyJyfhUQRt/Ev9bht/P8AxtFnbOPYLqhobHVSjmPTqZ8q+b2WHHbgLJUVuAubaiYUQdz6Rk1vHa5ZBy3bUPi1gA7wFCCQOu8fOsm4CzoK9UFTDagkyBsta1ET+6lUzmgg3zqkr75tMfZigxqChMgkY2wQCAT18qFXFSSQIBJx5elXjbylNvg7E6lT5kGMeeKoaBV1KoM1yvbTRVMdASfYUCaTKgPMgV9APjuOB3cE4bIz5kAQNv2p9yfSsDsh94j+JP8AOtt5yviOBvEkEuFA6bKWCDHnCaDHL26U4lhBXrDaAlIAjRqWVFORkyqZ9aO+0+6KWWUFIT4gYBx4W0gbe/X5VnnDmSt5tI3UtI3jc+dGHaW/qWwgK1AJV+IkSTEyeuP/AIoDHnIFFvwNkfgaU6c/sNIPQ9M53oCvnu84jaBKSCE2aYJ3OlB39Z3oy7YHii5tmx/5NkrBVsVJKJnqcCgjuieLNonUQ8yjBn4dCcEe1BB5wfKuIXSlb9+5OZ2WRud9q0/+zi395eKIIGhoDyjUskR8t6yPjTxXcPKJkqcWT0yVHp0rZf7OjZ7q9V0+6SJ2AAWT/wBVALduz037aRslkdepWonHTpQRw+7QlEKaSszMk/lsaKe2Z/VxIiQQltCR6bmCfn/Kg+3KIyFT6ED+lBFNcrprlAqVKlQKlSpUCq44PdHuXm53LawP4SZ/6ulU9P2nxbTM4z5elBv3H+LB/hrC0ySUN+WCmJwRnImP0c74QpIf1kShbyG1aiD/AIiXUqHr/iSTsNvSrbg/ESeGoSZ0gBQO0lK5UJnE+EAbSfYUB/blImBCQ8CBmAUkkAKnpJ+p86BBsalwMEYJiQU/EB5CTHtVJV/dqCbhe40uKlM7gkg5/hO/rvVG6mFEeRNB5qdwWzcecLTQ1LWhcCYkBOo7+iTj2qBVly7xFLFy06pBcCFToB0lWCBBHqRQXVv2c8QQtCl2joT4VEgAwPUAn6Ud89ahwdFuhpZWpaCUhtRKUpKsmB5xE9IpjhvM6HyopuuI2qhsJUtA2A1EyAJx03+rvE+Y7u3GtrjNu9qThLjaSsidoQlRHsY/0DMeEcMcTcta21pAWknUhQwDP7Pp5Vbc2Xqbi8b0SoBKAqMfiJMfIiiJHa/xXQU6GTg6VlqCCdliTBOcSIyMVS8F4i4265cXbbjxXlasFU6owT0zBG0DpigJeauDXPFblVy0zobDaGQHVgLGmFEwkEZz1MTnypv/ALnvscSN47bqcaK1OIDKkkpMymQSBgf0FWCe0pKG4RarStJSEguJxO8+KTn02jbemj2qXUOFVq3B28fj2zGDPuAIoM7u+XHCp0koQoFSu7WrSuNcACRBOeh6HyrXOwBot2l7I8QcQCOsaDGR7mD71TXvOvDbhbIfs3CQANJ0aSqSAFLK07STvGZxQnfvPpu1O2SEWiRhIZeSmR0KyFkKnqNojegY7U3yvib5IAjSIH8IoYaGKKuJ8tXd4+p5ZZLjkKVpUIkQDtIB64x5V5Y7OLwg6UoUASCQsDIMEZg0Aka5XTXKBUqVKgVKlSoFXptcEEdDNeaVAb8I4loY7vUY1yNM4mDjOY/360L3Lo0KECS4o4PTGI2p5yO4CiYP4RABV+0fUSIn0qBPgEeZmglcUfPekmZISZKtRykHKoEmoKzJp26eUpQKt9KR8gkJH5ACmKBVO4G4pNywpGVh1spnOdYjHvUGrDl6zW7dMNtEhxbqEoI3CioQR7b/ACoPo/jDbz1uQhZSlSlh1QSQru9ZBQ2nGcZM7E5G9V7PJTDYgN4AATCQIwcnoDB3o5t7NDaUoTlKAEjMnHU+ZO/zNNXVuMmYHvtGdvIeuMdKAYRwlJILjYjVvvAAlMCJHr0ziK9o4W2fFpSANWwiRBMTGem2PF6UQItUuQdUpOZHXOT6j194qDzFDVuslIWkJMgK0gJBzBxjcwInbrQAnFGV94W2QlKW0ureWpAkpWIQlsg6VKUs6UzOUkmAkyO8yXTFu0l3SFB3LLKjPeEJhb76gdSkBUwCYcIkQjc1esF91btlTjblwsvXBgqlvRqW2BpJ+7YCG8QQVDfVWR8y367+7dcbRIHgQlAgBtHhb0ok6U6Yx5k+1ANXl0pxRWtUk+UAfIDAHoBTFPuMqTkoIAxlJifX13+leNIMRgnET7Zk+Zn2oPIT5U+yhRGJ3jen3rYJKUJUmVYV4iACN9RIAifervh9m3pOppJM9SqRsQCUwCR1PnNAKGlSNKaDlKu1ygVKlSoOgUfcO7H7k232i4llKtOhvTqcVJ3KSQEDbcznajfso7KW2UNX92Atww400dkA5StYPxKjIGwwd9iPmbnpOtxKEpWG2VPJKiAhzSsakmdtIUlXnnagw7mDkx61bBICk5hQkKjEhaDsZPShia3M842XEWgk9ygyO8QtQaUcCNBUIWfCMTtHoBj/ADHbFFy4NJQJ8IP7PT8qCsJrldro3zNB5o67FLMOcYt5/AHV/NLao/Mg0IEslJAS5q6ErTHzGn+tX/Z3zOnh12m5WjvEhK0aQsJV4gBOQf8Aeg+qNM6iCN4Mkfr0+lRnm0qCgQCCIIiQQdxERnr71lSe3VhSie6dHiEShJiSZBUlXXbbp0q3se1W0ekJWuRPhCFSesGExGTnzFAdpQAAB+GBGBEbf6R6VV8wcPW7CQ6ENpjvBJRjWmVax0KNaYPmkyCJqnsOe2HUAlSdUTAXKoJIHkJxneCSJIzQzxHnB1tS2nrlko1k6wsKVESlKW0JKhsOuSJKgKC/49rQHVd5AfbKWEJUnxh1wLfDaRp0wgJ8RkgqUZNZFwflB/vFuuMwENuLTB1Ssj7uEtyTClAwPLyFG/A+LF3idup5twuJBbXq0kBWkqbU4AdLcZMDeBuRFaXdrYMlxDOnElTaTM9J053BmgwriFj3YQe5WCjTrkEJITAUZCUqSD4siesGuPNsqB1KSvAKAcqUJiEoMjODsPLzI2tzglq5H3SPPU2VNk75lChE5PmKj3PKVq4ACl2Nsr7wAenehY+lBiXEOHNIYWoNI1yFJIM+BUBIAATGpSiMzAQY6zRp44oYCRAwIUQPyNbhf9m9qoaAYECElCNJOTlKEoO52Eb1XOdjSD/kwMDUHUx6AB+ImfzoMFNcrpFKKBGuUqVAqL+yzlNPEOINtL/wkDvXB+0lJHh/4iQPYmhCty/s6cKT3d1cT95qS17IjWcepj/loNR4rYpdTocHg/ZBgR02ggbdfKgPjfGuFcPc+zuMJbG8oaS5pJwSSSVg4GesUeXHFWgSAoqXkkIGtWImEpM+eOtfMXaBxpdzfOqcGnSdERBgExqEmDnbpQFHPHM9i6wtu2VlzScM6YEzEmNOYmPlvQRfKWphsqdC9OAN1JSDgE7gZJg1VKVPSuUFxwNVkQU3aXwScLaUmE+6CM59atUcksvqizvWXJ+FD0sLPpBlM/Ohh2wcSAVIWkEAglJGDkHI2pigu+I8o3NsqLhhxIidSRqEH4TqEgifWu2XCW4mUvAj4Uud2tJ9iDNM8K5qurb/AAnlpGPCTqTj90yKv09oiHQRe2NvcE/+Ykdy4MR8SBk0FW2lpuQplWoH8SSqEkbnx6cbzFXieJICSgOpUlQgImAVCAChDYDfXZSoncwKdtneEvEFFzd2axgB375KR6KSJ8gNtqkv8g96k/ZnLO9mDqbcLbntoJiSSOtB71pQgFxbaEgRK1pSDBwQwwcmCoQonc56UNX/AB5hJ8AL5iNSkhpG8j7tG4z1Art9yQ61Otm4bI3Cm9YHlKknrn6VUngCyPApC/QKhQ9ClUGekUHhjmB9tS1NurbLnxaVHO8AySTEnc1aM9od4lIT3gUAIhSQZHr/ACqluOFOo+NtQHmRj61F00B2z2v3MQtCCP3SU4iI3I/Rq84d20iPvGHCRmUqC89SQQP51lqWxGTJOwHnPWdhXW0RuopBlJjJxnKZGJoNwte1mwXutSDG6mzPsopJAwIkdTVvadoVmU//AHbY9CY6D92vnIelOs7UHsogSrJOUj08zTJSYn5fr6V6uHlKUVKMqO5NOJH3JwcKGZxsen9aCOBXvuiN9hgnyqy4QykIUsqgzpiRMQScKSYnAnpBxmmbxK1KSkiBAKQPI9cefnQRmmSowkTmBPrt6V9Af2f0pTYXCYAX38HMyO7RE+glX51g61pTpSBkQZByT1+XlWw9i1us8OvChRBU6AmOig1IPqPEJ9qA75p5wYsGFrhIMkFJ8JUqImQDPQ+30r5i43xDv7h13P3iyrPqZo37X7ANLYC3+9uSkl4AjQgzICUbp36xME1nVAqIuXeerizSUIDTjZ3Q82l0ew1ZSPQRQ7SoNEsu1hCR47JI3nuHlsjPQI8SQPSIpxnmLg7pHesuoUcEqbQ4AI82yhR/nt61m9Kg0VrgPCnx93csoJUUjUt1lQGNKiHErSfIiQPWmuIdmIB+5dC4MEpW28B4dQkIIOZHQxWf0qAj4tyQ7biVqAHmpC0D6qRG4PWoJ5euE+JCCuM6mlBcb58BJGx+lebbme6bACLl5IHQOqj6THyqda87PBwrdQzcTEh1odBAIUjSoHG4NA5Yc+8QtjpFw5gwUOnWPKCFzGBEVeM9rPeCLyyt7geYlB2j1B6eW1V9xz8lxKgu306gB4HVECNhpdCwaeb45w1xRLjSkSOrKFZxP+EtuOpGKC5/7d4Nc/F9ptFE4g6kid5AJBE+Y2p1XJds8Cba9tHdX+ZCV+0b422qgtOGWD2SthIOIS64ysHEYdQpBG+x6VIPZmlUlt1ZASFSlKHhpmN2lkznaPeKDxxDs4umpP2eYBOpl2R0iAc9ff0oXu+FFHxhxB8loxn96rv7Bc2qobvC2I/EHmh7EKRH9M1Jb5wvkTqLNykAhXwqEbT4CDOd6AQNuASAoHG4MD86eteHuKTKUKUPMCR9aKTzJaKH954cUTPjbJTn+EgD86mW7fBFJB765bMCUaFKgxkTBnPrQAZaFSGEeBaemD865SoHOHIJVo1KCVfEAcGM5G1erhwkk9U6UyBpMZ30xnAFKlQQyj1NWFhx64ZZWy084224QpSUHTqIECVDO3SYpUqCuLc5JNc7kUqVAu5FLuRSpUC7kUu5FKlQIMil3IpUqBdyKXcilSoF3IpdyKVKgXdCvbSigylSkn0MfypUqC1RzPdhJT9peKSCkgrKhBwRmaqO5FcpUEm2vXG/gcWn2Uf5VIRxNcZCFeqm0E/UppUq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9876" name="Picture 4" descr="http://www.iamthewitness.com/books/Cecil.Roth/Cecil.Roth.jpg"/>
          <p:cNvPicPr>
            <a:picLocks noChangeAspect="1" noChangeArrowheads="1"/>
          </p:cNvPicPr>
          <p:nvPr/>
        </p:nvPicPr>
        <p:blipFill>
          <a:blip r:embed="rId3" cstate="print"/>
          <a:srcRect/>
          <a:stretch>
            <a:fillRect/>
          </a:stretch>
        </p:blipFill>
        <p:spPr bwMode="auto">
          <a:xfrm>
            <a:off x="323528" y="1916832"/>
            <a:ext cx="3066565" cy="3456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9876"/>
                                        </p:tgtEl>
                                        <p:attrNameLst>
                                          <p:attrName>style.visibility</p:attrName>
                                        </p:attrNameLst>
                                      </p:cBhvr>
                                      <p:to>
                                        <p:strVal val="visible"/>
                                      </p:to>
                                    </p:set>
                                    <p:animEffect transition="in" filter="circle(in)">
                                      <p:cBhvr>
                                        <p:cTn id="7" dur="2000"/>
                                        <p:tgtEl>
                                          <p:spTgt spid="71987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24</a:t>
            </a:fld>
            <a:endParaRPr lang="en-GB"/>
          </a:p>
        </p:txBody>
      </p:sp>
      <p:sp>
        <p:nvSpPr>
          <p:cNvPr id="4" name="TextBox 3"/>
          <p:cNvSpPr txBox="1"/>
          <p:nvPr/>
        </p:nvSpPr>
        <p:spPr>
          <a:xfrm>
            <a:off x="3923928" y="1595021"/>
            <a:ext cx="522007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Mr. </a:t>
            </a:r>
            <a:r>
              <a:rPr lang="en-GB" sz="2800" b="1" dirty="0" err="1" smtClean="0">
                <a:solidFill>
                  <a:srgbClr val="00FFFF"/>
                </a:solidFill>
                <a:effectLst>
                  <a:outerShdw blurRad="38100" dist="38100" dir="2700000" algn="tl">
                    <a:srgbClr val="000000">
                      <a:alpha val="43137"/>
                    </a:srgbClr>
                  </a:outerShdw>
                </a:effectLst>
              </a:rPr>
              <a:t>Bakhmetiev</a:t>
            </a:r>
            <a:r>
              <a:rPr lang="en-GB" sz="2800" b="1" dirty="0" smtClean="0">
                <a:solidFill>
                  <a:srgbClr val="00FFFF"/>
                </a:solidFill>
                <a:effectLst>
                  <a:outerShdw blurRad="38100" dist="38100" dir="2700000" algn="tl">
                    <a:srgbClr val="000000">
                      <a:alpha val="43137"/>
                    </a:srgbClr>
                  </a:outerShdw>
                </a:effectLst>
              </a:rPr>
              <a:t>, the late Russian Imperial Ambassador to the United States, </a:t>
            </a:r>
            <a:r>
              <a:rPr lang="en-GB" sz="2800" b="1" dirty="0" smtClean="0">
                <a:solidFill>
                  <a:srgbClr val="FF33CC"/>
                </a:solidFill>
                <a:effectLst>
                  <a:outerShdw blurRad="38100" dist="38100" dir="2700000" algn="tl">
                    <a:srgbClr val="000000">
                      <a:alpha val="43137"/>
                    </a:srgbClr>
                  </a:outerShdw>
                </a:effectLst>
              </a:rPr>
              <a:t>tells us that the Bolsheviks, after victory,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transferred 600 million roubles in gold between the years 1918 and 1922 to Kuhn, Loeb &amp; Co. </a:t>
            </a:r>
            <a:r>
              <a:rPr lang="en-GB" sz="2800" b="1" dirty="0" smtClean="0">
                <a:solidFill>
                  <a:srgbClr val="00FF00"/>
                </a:solidFill>
                <a:effectLst>
                  <a:outerShdw blurRad="38100" dist="38100" dir="2700000" algn="tl">
                    <a:srgbClr val="000000">
                      <a:alpha val="43137"/>
                    </a:srgbClr>
                  </a:outerShdw>
                </a:effectLst>
              </a:rPr>
              <a:t>The very considerable financial resources mentioned above were further augmented…. </a:t>
            </a:r>
            <a:endParaRPr lang="en-GB" sz="2800" b="1" dirty="0">
              <a:solidFill>
                <a:srgbClr val="00FF00"/>
              </a:solidFill>
              <a:effectLst>
                <a:outerShdw blurRad="38100" dist="38100" dir="2700000" algn="tl">
                  <a:srgbClr val="000000">
                    <a:alpha val="43137"/>
                  </a:srgbClr>
                </a:outerShdw>
              </a:effectLst>
            </a:endParaRPr>
          </a:p>
        </p:txBody>
      </p:sp>
      <p:pic>
        <p:nvPicPr>
          <p:cNvPr id="756738" name="Picture 2" descr="http://t3.gstatic.com/images?q=tbn:ANd9GcQGo1-8ZQVPqI8cuF8xifzssLq_gueXTcbNcgX3RLlsdP10s-Hq"/>
          <p:cNvPicPr>
            <a:picLocks noChangeAspect="1" noChangeArrowheads="1"/>
          </p:cNvPicPr>
          <p:nvPr/>
        </p:nvPicPr>
        <p:blipFill>
          <a:blip r:embed="rId3" cstate="print"/>
          <a:srcRect/>
          <a:stretch>
            <a:fillRect/>
          </a:stretch>
        </p:blipFill>
        <p:spPr bwMode="auto">
          <a:xfrm>
            <a:off x="251519" y="2348880"/>
            <a:ext cx="3522549" cy="25922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6738"/>
                                        </p:tgtEl>
                                        <p:attrNameLst>
                                          <p:attrName>style.visibility</p:attrName>
                                        </p:attrNameLst>
                                      </p:cBhvr>
                                      <p:to>
                                        <p:strVal val="visible"/>
                                      </p:to>
                                    </p:set>
                                    <p:animEffect transition="in" filter="circle(in)">
                                      <p:cBhvr>
                                        <p:cTn id="7" dur="2000"/>
                                        <p:tgtEl>
                                          <p:spTgt spid="7567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25</a:t>
            </a:fld>
            <a:endParaRPr lang="en-GB"/>
          </a:p>
        </p:txBody>
      </p:sp>
      <p:sp>
        <p:nvSpPr>
          <p:cNvPr id="4" name="TextBox 3"/>
          <p:cNvSpPr txBox="1"/>
          <p:nvPr/>
        </p:nvSpPr>
        <p:spPr>
          <a:xfrm>
            <a:off x="4788024" y="1916832"/>
            <a:ext cx="396044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Starting from August 1914, </a:t>
            </a:r>
            <a:r>
              <a:rPr lang="en-GB" sz="2800" b="1" dirty="0" smtClean="0">
                <a:solidFill>
                  <a:srgbClr val="FFC000"/>
                </a:solidFill>
                <a:effectLst>
                  <a:outerShdw blurRad="38100" dist="38100" dir="2700000" algn="tl">
                    <a:srgbClr val="000000">
                      <a:alpha val="43137"/>
                    </a:srgbClr>
                  </a:outerShdw>
                </a:effectLst>
              </a:rPr>
              <a:t>by 70 million marks, </a:t>
            </a:r>
            <a:r>
              <a:rPr lang="en-GB" sz="2800" b="1" dirty="0" smtClean="0">
                <a:solidFill>
                  <a:srgbClr val="00FF00"/>
                </a:solidFill>
                <a:effectLst>
                  <a:outerShdw blurRad="38100" dist="38100" dir="2700000" algn="tl">
                    <a:srgbClr val="000000">
                      <a:alpha val="43137"/>
                    </a:srgbClr>
                  </a:outerShdw>
                </a:effectLst>
              </a:rPr>
              <a:t>paid by the Germans to Lenin's organization with the object of attacking Russia in the rear and fomenting a revolution.</a:t>
            </a:r>
            <a:endParaRPr lang="en-GB" sz="2800" b="1" dirty="0">
              <a:solidFill>
                <a:srgbClr val="00FF00"/>
              </a:solidFill>
              <a:effectLst>
                <a:outerShdw blurRad="38100" dist="38100" dir="2700000" algn="tl">
                  <a:srgbClr val="000000">
                    <a:alpha val="43137"/>
                  </a:srgbClr>
                </a:outerShdw>
              </a:effectLst>
            </a:endParaRPr>
          </a:p>
        </p:txBody>
      </p:sp>
      <p:pic>
        <p:nvPicPr>
          <p:cNvPr id="754690" name="Picture 2" descr="http://t1.gstatic.com/images?q=tbn:ANd9GcQYG_LG0rs8qYsrALrHwzE6CzinBTUkabsRMu_b6V_cFMSqlOVa"/>
          <p:cNvPicPr>
            <a:picLocks noChangeAspect="1" noChangeArrowheads="1"/>
          </p:cNvPicPr>
          <p:nvPr/>
        </p:nvPicPr>
        <p:blipFill>
          <a:blip r:embed="rId3" cstate="print"/>
          <a:srcRect l="3035" t="4167" r="2867" b="8333"/>
          <a:stretch>
            <a:fillRect/>
          </a:stretch>
        </p:blipFill>
        <p:spPr bwMode="auto">
          <a:xfrm>
            <a:off x="686997" y="1628800"/>
            <a:ext cx="3507818"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4690"/>
                                        </p:tgtEl>
                                        <p:attrNameLst>
                                          <p:attrName>style.visibility</p:attrName>
                                        </p:attrNameLst>
                                      </p:cBhvr>
                                      <p:to>
                                        <p:strVal val="visible"/>
                                      </p:to>
                                    </p:set>
                                    <p:animEffect transition="in" filter="circle(in)">
                                      <p:cBhvr>
                                        <p:cTn id="7" dur="2000"/>
                                        <p:tgtEl>
                                          <p:spTgt spid="7546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26</a:t>
            </a:fld>
            <a:endParaRPr lang="en-GB"/>
          </a:p>
        </p:txBody>
      </p:sp>
      <p:sp>
        <p:nvSpPr>
          <p:cNvPr id="4" name="TextBox 3"/>
          <p:cNvSpPr txBox="1"/>
          <p:nvPr/>
        </p:nvSpPr>
        <p:spPr>
          <a:xfrm>
            <a:off x="4355976" y="1844824"/>
            <a:ext cx="453650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Trotsky was in prison in Halifax, </a:t>
            </a:r>
            <a:r>
              <a:rPr lang="en-GB" sz="2800" b="1" dirty="0" smtClean="0">
                <a:solidFill>
                  <a:srgbClr val="FFC000"/>
                </a:solidFill>
                <a:effectLst>
                  <a:outerShdw blurRad="38100" dist="38100" dir="2700000" algn="tl">
                    <a:srgbClr val="000000">
                      <a:alpha val="43137"/>
                    </a:srgbClr>
                  </a:outerShdw>
                </a:effectLst>
              </a:rPr>
              <a:t>Nova Scotia, when the call came for him to join Lenin in Russia. </a:t>
            </a:r>
            <a:r>
              <a:rPr lang="en-GB" sz="2800" b="1" dirty="0" smtClean="0">
                <a:solidFill>
                  <a:srgbClr val="00FF00"/>
                </a:solidFill>
                <a:effectLst>
                  <a:outerShdw blurRad="38100" dist="38100" dir="2700000" algn="tl">
                    <a:srgbClr val="000000">
                      <a:alpha val="43137"/>
                    </a:srgbClr>
                  </a:outerShdw>
                </a:effectLst>
              </a:rPr>
              <a:t>His release from prison so that he might assist Lenin in organising the Bolshevik Revolution is a mystery that has never been explained. </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t0.gstatic.com/images?q=tbn:ANd9GcSdn2ob7qrmXZR0JlrXfdrirMEwGFRZo_L19DjlXJ8c9ykACGqy"/>
          <p:cNvPicPr>
            <a:picLocks noChangeAspect="1" noChangeArrowheads="1"/>
          </p:cNvPicPr>
          <p:nvPr/>
        </p:nvPicPr>
        <p:blipFill>
          <a:blip r:embed="rId3" cstate="print"/>
          <a:srcRect/>
          <a:stretch>
            <a:fillRect/>
          </a:stretch>
        </p:blipFill>
        <p:spPr bwMode="auto">
          <a:xfrm>
            <a:off x="467544" y="1844824"/>
            <a:ext cx="3632818" cy="45365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27</a:t>
            </a:fld>
            <a:endParaRPr lang="en-GB"/>
          </a:p>
        </p:txBody>
      </p:sp>
      <p:sp>
        <p:nvSpPr>
          <p:cNvPr id="4" name="TextBox 3"/>
          <p:cNvSpPr txBox="1"/>
          <p:nvPr/>
        </p:nvSpPr>
        <p:spPr>
          <a:xfrm>
            <a:off x="4716016" y="1988840"/>
            <a:ext cx="424847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most complete record of these financial arrangements made with Lenin </a:t>
            </a:r>
            <a:r>
              <a:rPr lang="en-GB" sz="2800" b="1" dirty="0" smtClean="0">
                <a:solidFill>
                  <a:srgbClr val="FFC000"/>
                </a:solidFill>
                <a:effectLst>
                  <a:outerShdw blurRad="38100" dist="38100" dir="2700000" algn="tl">
                    <a:srgbClr val="000000">
                      <a:alpha val="43137"/>
                    </a:srgbClr>
                  </a:outerShdw>
                </a:effectLst>
              </a:rPr>
              <a:t>and his associates is the Sisson Report, </a:t>
            </a:r>
            <a:r>
              <a:rPr lang="en-GB" sz="2800" b="1" dirty="0" smtClean="0">
                <a:solidFill>
                  <a:srgbClr val="00FF00"/>
                </a:solidFill>
                <a:effectLst>
                  <a:outerShdw blurRad="38100" dist="38100" dir="2700000" algn="tl">
                    <a:srgbClr val="000000">
                      <a:alpha val="43137"/>
                    </a:srgbClr>
                  </a:outerShdw>
                </a:effectLst>
              </a:rPr>
              <a:t>published by the American Committee on Public Information…….</a:t>
            </a:r>
            <a:r>
              <a:rPr lang="en-GB" dirty="0" smtClean="0">
                <a:solidFill>
                  <a:srgbClr val="00FF00"/>
                </a:solidFill>
              </a:rPr>
              <a:t>.</a:t>
            </a:r>
            <a:endParaRPr lang="en-GB" dirty="0">
              <a:solidFill>
                <a:srgbClr val="00FF00"/>
              </a:solidFill>
            </a:endParaRPr>
          </a:p>
        </p:txBody>
      </p:sp>
      <p:pic>
        <p:nvPicPr>
          <p:cNvPr id="10242" name="Picture 2" descr="John Sisson by Thomas Hill."/>
          <p:cNvPicPr>
            <a:picLocks noChangeAspect="1" noChangeArrowheads="1"/>
          </p:cNvPicPr>
          <p:nvPr/>
        </p:nvPicPr>
        <p:blipFill>
          <a:blip r:embed="rId3" cstate="print"/>
          <a:srcRect/>
          <a:stretch>
            <a:fillRect/>
          </a:stretch>
        </p:blipFill>
        <p:spPr bwMode="auto">
          <a:xfrm>
            <a:off x="683568" y="1772816"/>
            <a:ext cx="3444425" cy="3816424"/>
          </a:xfrm>
          <a:prstGeom prst="rect">
            <a:avLst/>
          </a:prstGeom>
          <a:noFill/>
        </p:spPr>
      </p:pic>
      <p:sp>
        <p:nvSpPr>
          <p:cNvPr id="6" name="TextBox 5"/>
          <p:cNvSpPr txBox="1"/>
          <p:nvPr/>
        </p:nvSpPr>
        <p:spPr>
          <a:xfrm>
            <a:off x="467544" y="5949280"/>
            <a:ext cx="3816424"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John H. Sisson</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28</a:t>
            </a:fld>
            <a:endParaRPr lang="en-GB"/>
          </a:p>
        </p:txBody>
      </p:sp>
      <p:sp>
        <p:nvSpPr>
          <p:cNvPr id="4" name="TextBox 3"/>
          <p:cNvSpPr txBox="1"/>
          <p:nvPr/>
        </p:nvSpPr>
        <p:spPr>
          <a:xfrm>
            <a:off x="5004048" y="2348880"/>
            <a:ext cx="3923928" cy="3108543"/>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Report gives full particulars of the millions received by the Bolshevist leaders from the German Imperial Bank via Stockholm.</a:t>
            </a:r>
            <a:r>
              <a:rPr lang="en-GB"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8196" name="Picture 4" descr="http://snyderstreasures.com/images/paper/currency/100RM7Feb08F.jpg"/>
          <p:cNvPicPr>
            <a:picLocks noChangeAspect="1" noChangeArrowheads="1"/>
          </p:cNvPicPr>
          <p:nvPr/>
        </p:nvPicPr>
        <p:blipFill>
          <a:blip r:embed="rId3" cstate="print">
            <a:lum bright="-10000" contrast="40000"/>
          </a:blip>
          <a:srcRect/>
          <a:stretch>
            <a:fillRect/>
          </a:stretch>
        </p:blipFill>
        <p:spPr bwMode="auto">
          <a:xfrm>
            <a:off x="323527" y="2492896"/>
            <a:ext cx="4354287" cy="28803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29</a:t>
            </a:fld>
            <a:endParaRPr lang="en-GB"/>
          </a:p>
        </p:txBody>
      </p:sp>
      <p:sp>
        <p:nvSpPr>
          <p:cNvPr id="4" name="TextBox 3"/>
          <p:cNvSpPr txBox="1"/>
          <p:nvPr/>
        </p:nvSpPr>
        <p:spPr>
          <a:xfrm>
            <a:off x="4499992" y="1916832"/>
            <a:ext cx="464400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Documents 10 and 11, extracts are published from a resolution sent by the German Commercial banks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to the Chairman of the Bolshevist Central Executive, </a:t>
            </a:r>
            <a:r>
              <a:rPr lang="en-GB" sz="2800" b="1" dirty="0" smtClean="0">
                <a:solidFill>
                  <a:srgbClr val="00FF00"/>
                </a:solidFill>
                <a:effectLst>
                  <a:outerShdw blurRad="38100" dist="38100" dir="2700000" algn="tl">
                    <a:srgbClr val="000000">
                      <a:alpha val="43137"/>
                    </a:srgbClr>
                  </a:outerShdw>
                </a:effectLst>
              </a:rPr>
              <a:t>declaring that 'the German banks after the War were to control Russian industry.'</a:t>
            </a:r>
            <a:endParaRPr lang="en-GB" sz="2800" b="1" dirty="0">
              <a:solidFill>
                <a:srgbClr val="00FF00"/>
              </a:solidFill>
              <a:effectLst>
                <a:outerShdw blurRad="38100" dist="38100" dir="2700000" algn="tl">
                  <a:srgbClr val="000000">
                    <a:alpha val="43137"/>
                  </a:srgbClr>
                </a:outerShdw>
              </a:effectLst>
            </a:endParaRPr>
          </a:p>
        </p:txBody>
      </p:sp>
      <p:pic>
        <p:nvPicPr>
          <p:cNvPr id="756738" name="Picture 2" descr="http://www2.2space.net/images/upl_newsImage/1288174807.jpg"/>
          <p:cNvPicPr>
            <a:picLocks noChangeAspect="1" noChangeArrowheads="1"/>
          </p:cNvPicPr>
          <p:nvPr/>
        </p:nvPicPr>
        <p:blipFill>
          <a:blip r:embed="rId3" cstate="print">
            <a:lum bright="-10000" contrast="30000"/>
          </a:blip>
          <a:srcRect/>
          <a:stretch>
            <a:fillRect/>
          </a:stretch>
        </p:blipFill>
        <p:spPr bwMode="auto">
          <a:xfrm>
            <a:off x="395536" y="2708920"/>
            <a:ext cx="3895725" cy="2381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6738"/>
                                        </p:tgtEl>
                                        <p:attrNameLst>
                                          <p:attrName>style.visibility</p:attrName>
                                        </p:attrNameLst>
                                      </p:cBhvr>
                                      <p:to>
                                        <p:strVal val="visible"/>
                                      </p:to>
                                    </p:set>
                                    <p:animEffect transition="in" filter="circle(in)">
                                      <p:cBhvr>
                                        <p:cTn id="7" dur="2000"/>
                                        <p:tgtEl>
                                          <p:spTgt spid="7567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_Pic1"/>
          <p:cNvPicPr>
            <a:picLocks noChangeAspect="1" noChangeArrowheads="1"/>
          </p:cNvPicPr>
          <p:nvPr/>
        </p:nvPicPr>
        <p:blipFill>
          <a:blip r:embed="rId3" cstate="print"/>
          <a:srcRect l="10851" t="4604" r="39241" b="73914"/>
          <a:stretch>
            <a:fillRect/>
          </a:stretch>
        </p:blipFill>
        <p:spPr bwMode="auto">
          <a:xfrm>
            <a:off x="0" y="0"/>
            <a:ext cx="9205152"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0" y="1556792"/>
            <a:ext cx="9144000" cy="5262979"/>
          </a:xfrm>
          <a:prstGeom prst="rect">
            <a:avLst/>
          </a:prstGeom>
          <a:noFill/>
        </p:spPr>
        <p:txBody>
          <a:bodyPr wrap="square" rtlCol="0">
            <a:spAutoFit/>
          </a:bodyPr>
          <a:lstStyle/>
          <a:p>
            <a:pPr algn="ctr"/>
            <a:r>
              <a:rPr lang="en-GB" sz="2800" b="1" dirty="0" smtClean="0">
                <a:solidFill>
                  <a:srgbClr val="FF0000"/>
                </a:solidFill>
                <a:effectLst>
                  <a:outerShdw blurRad="38100" dist="38100" dir="2700000" algn="tl">
                    <a:srgbClr val="000000">
                      <a:alpha val="43137"/>
                    </a:srgbClr>
                  </a:outerShdw>
                </a:effectLst>
              </a:rPr>
              <a:t>We accordingly would acknowledge Barry </a:t>
            </a:r>
            <a:r>
              <a:rPr lang="en-GB" sz="2800" b="1" dirty="0" err="1" smtClean="0">
                <a:solidFill>
                  <a:srgbClr val="FF0000"/>
                </a:solidFill>
                <a:effectLst>
                  <a:outerShdw blurRad="38100" dist="38100" dir="2700000" algn="tl">
                    <a:srgbClr val="000000">
                      <a:alpha val="43137"/>
                    </a:srgbClr>
                  </a:outerShdw>
                </a:effectLst>
              </a:rPr>
              <a:t>Dunford’s</a:t>
            </a:r>
            <a:r>
              <a:rPr lang="en-GB" sz="2800" b="1" dirty="0" smtClean="0">
                <a:solidFill>
                  <a:srgbClr val="FF0000"/>
                </a:solidFill>
                <a:effectLst>
                  <a:outerShdw blurRad="38100" dist="38100" dir="2700000" algn="tl">
                    <a:srgbClr val="000000">
                      <a:alpha val="43137"/>
                    </a:srgbClr>
                  </a:outerShdw>
                </a:effectLst>
              </a:rPr>
              <a:t> sterling work in writing this unique book.</a:t>
            </a:r>
            <a:r>
              <a:rPr lang="en-GB" sz="2800" b="1" dirty="0" smtClean="0">
                <a:effectLst>
                  <a:outerShdw blurRad="38100" dist="38100" dir="2700000" algn="tl">
                    <a:srgbClr val="000000">
                      <a:alpha val="43137"/>
                    </a:srgbClr>
                  </a:outerShdw>
                </a:effectLst>
              </a:rPr>
              <a:t> </a:t>
            </a:r>
            <a:r>
              <a:rPr lang="en-GB" sz="2800" b="1" dirty="0" smtClean="0">
                <a:solidFill>
                  <a:srgbClr val="00FFFF"/>
                </a:solidFill>
                <a:effectLst>
                  <a:outerShdw blurRad="38100" dist="38100" dir="2700000" algn="tl">
                    <a:srgbClr val="000000">
                      <a:alpha val="43137"/>
                    </a:srgbClr>
                  </a:outerShdw>
                </a:effectLst>
              </a:rPr>
              <a:t>It delves into the pivotal role Scotland had in the earth shattering events that occurred in the middle east where,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Christ was born and crucified, </a:t>
            </a:r>
            <a:r>
              <a:rPr lang="en-GB" sz="2800" b="1" dirty="0" smtClean="0">
                <a:solidFill>
                  <a:srgbClr val="00FF00"/>
                </a:solidFill>
                <a:effectLst>
                  <a:outerShdw blurRad="38100" dist="38100" dir="2700000" algn="tl">
                    <a:srgbClr val="000000">
                      <a:alpha val="43137"/>
                    </a:srgbClr>
                  </a:outerShdw>
                </a:effectLst>
              </a:rPr>
              <a:t>and Scotland has had a far greater influence on world history than many  would imagine. </a:t>
            </a:r>
            <a:r>
              <a:rPr lang="en-GB" sz="2800" b="1" dirty="0" smtClean="0">
                <a:solidFill>
                  <a:srgbClr val="00FFFF"/>
                </a:solidFill>
                <a:effectLst>
                  <a:outerShdw blurRad="38100" dist="38100" dir="2700000" algn="tl">
                    <a:srgbClr val="000000">
                      <a:alpha val="43137"/>
                    </a:srgbClr>
                  </a:outerShdw>
                </a:effectLst>
              </a:rPr>
              <a:t>Here we see </a:t>
            </a:r>
            <a:r>
              <a:rPr lang="en-US" sz="2800" b="1" dirty="0" smtClean="0">
                <a:solidFill>
                  <a:srgbClr val="00FFFF"/>
                </a:solidFill>
              </a:rPr>
              <a:t>Mount </a:t>
            </a:r>
            <a:r>
              <a:rPr lang="en-US" sz="2800" b="1" dirty="0" err="1" smtClean="0">
                <a:solidFill>
                  <a:srgbClr val="00FFFF"/>
                </a:solidFill>
              </a:rPr>
              <a:t>Schiehallion</a:t>
            </a:r>
            <a:r>
              <a:rPr lang="en-US" sz="2800" b="1" dirty="0" smtClean="0">
                <a:solidFill>
                  <a:srgbClr val="00FFFF"/>
                </a:solidFill>
              </a:rPr>
              <a:t> </a:t>
            </a:r>
            <a:r>
              <a:rPr lang="en-US" sz="2800" b="1" dirty="0" smtClean="0">
                <a:solidFill>
                  <a:srgbClr val="FFC000"/>
                </a:solidFill>
              </a:rPr>
              <a:t>("the Fairy Hill of the Caledonians") </a:t>
            </a:r>
            <a:r>
              <a:rPr lang="en-US" sz="2800" b="1" dirty="0" smtClean="0">
                <a:solidFill>
                  <a:srgbClr val="00FFFF"/>
                </a:solidFill>
              </a:rPr>
              <a:t>which towers majestically above the </a:t>
            </a:r>
            <a:r>
              <a:rPr lang="en-US" sz="2800" b="1" dirty="0" err="1" smtClean="0">
                <a:solidFill>
                  <a:srgbClr val="00FFFF"/>
                </a:solidFill>
              </a:rPr>
              <a:t>Perthshire</a:t>
            </a:r>
            <a:r>
              <a:rPr lang="en-US" sz="2800" b="1" dirty="0" smtClean="0">
                <a:solidFill>
                  <a:srgbClr val="00FFFF"/>
                </a:solidFill>
              </a:rPr>
              <a:t> hill line. </a:t>
            </a:r>
            <a:r>
              <a:rPr lang="en-US" sz="2800" b="1" dirty="0" smtClean="0">
                <a:solidFill>
                  <a:srgbClr val="00FF00"/>
                </a:solidFill>
              </a:rPr>
              <a:t>This magical and mystical mountain is located at the geographical centre of Scotland.</a:t>
            </a:r>
            <a:endParaRPr lang="en-GB" sz="2800" dirty="0" smtClean="0">
              <a:solidFill>
                <a:srgbClr val="00FF00"/>
              </a:solidFill>
            </a:endParaRPr>
          </a:p>
          <a:p>
            <a:pPr algn="ctr"/>
            <a:endParaRPr lang="en-GB" sz="2800" b="1" dirty="0">
              <a:solidFill>
                <a:srgbClr val="00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iterate type="lt">
                                    <p:tmPct val="17000"/>
                                  </p:iterate>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30</a:t>
            </a:fld>
            <a:endParaRPr lang="en-GB"/>
          </a:p>
        </p:txBody>
      </p:sp>
      <p:sp>
        <p:nvSpPr>
          <p:cNvPr id="4" name="TextBox 3"/>
          <p:cNvSpPr txBox="1"/>
          <p:nvPr/>
        </p:nvSpPr>
        <p:spPr>
          <a:xfrm>
            <a:off x="4932040" y="2132856"/>
            <a:ext cx="4211960"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Chicago Evening American newspaper, 3rd December, 1923, reported: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Rothschilds can start or prevent wars. Their word could make or break empires."</a:t>
            </a:r>
            <a:endParaRPr lang="en-GB" sz="2800" b="1" dirty="0">
              <a:solidFill>
                <a:srgbClr val="FFC000"/>
              </a:solidFill>
              <a:effectLst>
                <a:outerShdw blurRad="38100" dist="38100" dir="2700000" algn="tl">
                  <a:srgbClr val="000000">
                    <a:alpha val="43137"/>
                  </a:srgbClr>
                </a:outerShdw>
              </a:effectLst>
            </a:endParaRPr>
          </a:p>
        </p:txBody>
      </p:sp>
      <p:pic>
        <p:nvPicPr>
          <p:cNvPr id="6146" name="Picture 2" descr="http://2.bp.blogspot.com/_NE-72ZXux-g/SYgCJaleDMI/AAAAAAAAIOI/NGXB2SKJ4Ao/s400/0+rothschilds.jpg"/>
          <p:cNvPicPr>
            <a:picLocks noChangeAspect="1" noChangeArrowheads="1"/>
          </p:cNvPicPr>
          <p:nvPr/>
        </p:nvPicPr>
        <p:blipFill>
          <a:blip r:embed="rId3" cstate="print"/>
          <a:srcRect/>
          <a:stretch>
            <a:fillRect/>
          </a:stretch>
        </p:blipFill>
        <p:spPr bwMode="auto">
          <a:xfrm>
            <a:off x="251520" y="2492896"/>
            <a:ext cx="4543050" cy="2998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31</a:t>
            </a:fld>
            <a:endParaRPr lang="en-GB"/>
          </a:p>
        </p:txBody>
      </p:sp>
      <p:sp>
        <p:nvSpPr>
          <p:cNvPr id="4" name="TextBox 3"/>
          <p:cNvSpPr txBox="1"/>
          <p:nvPr/>
        </p:nvSpPr>
        <p:spPr>
          <a:xfrm>
            <a:off x="4644008" y="2060848"/>
            <a:ext cx="4176464" cy="3108543"/>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And the New York Evening Post, </a:t>
            </a:r>
            <a:r>
              <a:rPr lang="en-GB" sz="2800" b="1" dirty="0" smtClean="0">
                <a:solidFill>
                  <a:srgbClr val="FFC000"/>
                </a:solidFill>
                <a:effectLst>
                  <a:outerShdw blurRad="38100" dist="38100" dir="2700000" algn="tl">
                    <a:srgbClr val="000000">
                      <a:alpha val="43137"/>
                    </a:srgbClr>
                  </a:outerShdw>
                </a:effectLst>
              </a:rPr>
              <a:t>22nd July, 1924,</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noted that "The Kaiser had to consult Rothschild to find out whether he could declare war." </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t2.gstatic.com/images?q=tbn:ANd9GcRYCsB458-UbVMaSxjmIxpB74pcJL4xQGI0dYsdZAMD3JHgIqpPiA"/>
          <p:cNvPicPr>
            <a:picLocks noChangeAspect="1" noChangeArrowheads="1"/>
          </p:cNvPicPr>
          <p:nvPr/>
        </p:nvPicPr>
        <p:blipFill>
          <a:blip r:embed="rId3" cstate="print"/>
          <a:srcRect/>
          <a:stretch>
            <a:fillRect/>
          </a:stretch>
        </p:blipFill>
        <p:spPr bwMode="auto">
          <a:xfrm>
            <a:off x="683568" y="1556792"/>
            <a:ext cx="3456384" cy="50359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32</a:t>
            </a:fld>
            <a:endParaRPr lang="en-GB"/>
          </a:p>
        </p:txBody>
      </p:sp>
      <p:sp>
        <p:nvSpPr>
          <p:cNvPr id="4" name="TextBox 3"/>
          <p:cNvSpPr txBox="1"/>
          <p:nvPr/>
        </p:nvSpPr>
        <p:spPr>
          <a:xfrm>
            <a:off x="3923928" y="1988840"/>
            <a:ext cx="496855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Joseph </a:t>
            </a:r>
            <a:r>
              <a:rPr lang="en-GB" sz="2800" b="1" dirty="0" err="1" smtClean="0">
                <a:solidFill>
                  <a:srgbClr val="00FFFF"/>
                </a:solidFill>
                <a:effectLst>
                  <a:outerShdw blurRad="38100" dist="38100" dir="2700000" algn="tl">
                    <a:srgbClr val="000000">
                      <a:alpha val="43137"/>
                    </a:srgbClr>
                  </a:outerShdw>
                </a:effectLst>
              </a:rPr>
              <a:t>Wechsberg</a:t>
            </a:r>
            <a:r>
              <a:rPr lang="en-GB" sz="2800" b="1" dirty="0" smtClean="0">
                <a:solidFill>
                  <a:srgbClr val="00FFFF"/>
                </a:solidFill>
                <a:effectLst>
                  <a:outerShdw blurRad="38100" dist="38100" dir="2700000" algn="tl">
                    <a:srgbClr val="000000">
                      <a:alpha val="43137"/>
                    </a:srgbClr>
                  </a:outerShdw>
                </a:effectLst>
              </a:rPr>
              <a:t> remarks: "....Alfred de Rothschild </a:t>
            </a:r>
            <a:r>
              <a:rPr lang="en-GB" sz="2800" b="1" dirty="0" smtClean="0">
                <a:solidFill>
                  <a:srgbClr val="FF33CC"/>
                </a:solidFill>
                <a:effectLst>
                  <a:outerShdw blurRad="38100" dist="38100" dir="2700000" algn="tl">
                    <a:srgbClr val="000000">
                      <a:alpha val="43137"/>
                    </a:srgbClr>
                  </a:outerShdw>
                </a:effectLst>
              </a:rPr>
              <a:t>....was the first Jewish director of the Bank of </a:t>
            </a:r>
            <a:r>
              <a:rPr lang="en-GB" sz="2800" b="1" dirty="0" smtClean="0">
                <a:solidFill>
                  <a:srgbClr val="FFC000"/>
                </a:solidFill>
                <a:effectLst>
                  <a:outerShdw blurRad="38100" dist="38100" dir="2700000" algn="tl">
                    <a:srgbClr val="000000">
                      <a:alpha val="43137"/>
                    </a:srgbClr>
                  </a:outerShdw>
                </a:effectLst>
              </a:rPr>
              <a:t>England ....He foresaw the spectre of the First World War as early as 1912...."</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Considering the foregoing information this is hardly surprising.</a:t>
            </a:r>
            <a:endParaRPr lang="en-GB" dirty="0">
              <a:solidFill>
                <a:srgbClr val="00FF00"/>
              </a:solidFill>
            </a:endParaRPr>
          </a:p>
        </p:txBody>
      </p:sp>
      <p:pic>
        <p:nvPicPr>
          <p:cNvPr id="2050" name="Picture 2" descr="http://t0.gstatic.com/images?q=tbn:ANd9GcRUKFZiFVg8c3_gS0jIsszEMjZsgpKMOBEw7mau4ra6-FDMW7VZdg"/>
          <p:cNvPicPr>
            <a:picLocks noChangeAspect="1" noChangeArrowheads="1"/>
          </p:cNvPicPr>
          <p:nvPr/>
        </p:nvPicPr>
        <p:blipFill>
          <a:blip r:embed="rId3" cstate="print"/>
          <a:srcRect l="18439" t="3086" r="15182" b="4344"/>
          <a:stretch>
            <a:fillRect/>
          </a:stretch>
        </p:blipFill>
        <p:spPr bwMode="auto">
          <a:xfrm>
            <a:off x="395537" y="1700808"/>
            <a:ext cx="3312368"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33</a:t>
            </a:fld>
            <a:endParaRPr lang="en-GB"/>
          </a:p>
        </p:txBody>
      </p:sp>
      <p:sp>
        <p:nvSpPr>
          <p:cNvPr id="4" name="TextBox 3"/>
          <p:cNvSpPr txBox="1"/>
          <p:nvPr/>
        </p:nvSpPr>
        <p:spPr>
          <a:xfrm>
            <a:off x="4211960" y="1628800"/>
            <a:ext cx="446449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Disraeli (left) was a very close friend of Lord Rothschild; </a:t>
            </a:r>
            <a:r>
              <a:rPr lang="en-GB" sz="2800" b="1" dirty="0" smtClean="0">
                <a:solidFill>
                  <a:srgbClr val="FFC000"/>
                </a:solidFill>
                <a:effectLst>
                  <a:outerShdw blurRad="38100" dist="38100" dir="2700000" algn="tl">
                    <a:srgbClr val="000000">
                      <a:alpha val="43137"/>
                    </a:srgbClr>
                  </a:outerShdw>
                </a:effectLst>
              </a:rPr>
              <a:t>and the extravagant Edward VII, acting King of England long before his mother died,</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was deep in their confidence. </a:t>
            </a:r>
            <a:r>
              <a:rPr lang="en-GB" sz="2800" b="1" dirty="0" smtClean="0">
                <a:solidFill>
                  <a:srgbClr val="00FF00"/>
                </a:solidFill>
                <a:effectLst>
                  <a:outerShdw blurRad="38100" dist="38100" dir="2700000" algn="tl">
                    <a:srgbClr val="000000">
                      <a:alpha val="43137"/>
                    </a:srgbClr>
                  </a:outerShdw>
                </a:effectLst>
              </a:rPr>
              <a:t>A large part of the profligate nobility of all Europe was deeply indebted to them.</a:t>
            </a:r>
            <a:endParaRPr lang="en-GB" sz="2800" b="1" dirty="0">
              <a:solidFill>
                <a:srgbClr val="00FF00"/>
              </a:solidFill>
              <a:effectLst>
                <a:outerShdw blurRad="38100" dist="38100" dir="2700000" algn="tl">
                  <a:srgbClr val="000000">
                    <a:alpha val="43137"/>
                  </a:srgbClr>
                </a:outerShdw>
              </a:effectLst>
            </a:endParaRPr>
          </a:p>
        </p:txBody>
      </p:sp>
      <p:pic>
        <p:nvPicPr>
          <p:cNvPr id="771074" name="Picture 2" descr="http://t2.gstatic.com/images?q=tbn:ANd9GcRL0l_T7kQ52UpFZduDaEGWvNsea4KxU9WLHCWQQpakLUi4rb1h"/>
          <p:cNvPicPr>
            <a:picLocks noChangeAspect="1" noChangeArrowheads="1"/>
          </p:cNvPicPr>
          <p:nvPr/>
        </p:nvPicPr>
        <p:blipFill>
          <a:blip r:embed="rId3" cstate="print"/>
          <a:srcRect/>
          <a:stretch>
            <a:fillRect/>
          </a:stretch>
        </p:blipFill>
        <p:spPr bwMode="auto">
          <a:xfrm>
            <a:off x="539552" y="1772816"/>
            <a:ext cx="3337846" cy="4824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71074"/>
                                        </p:tgtEl>
                                        <p:attrNameLst>
                                          <p:attrName>style.visibility</p:attrName>
                                        </p:attrNameLst>
                                      </p:cBhvr>
                                      <p:to>
                                        <p:strVal val="visible"/>
                                      </p:to>
                                    </p:set>
                                    <p:animEffect transition="in" filter="circle(in)">
                                      <p:cBhvr>
                                        <p:cTn id="7" dur="2000"/>
                                        <p:tgtEl>
                                          <p:spTgt spid="7710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34</a:t>
            </a:fld>
            <a:endParaRPr lang="en-GB"/>
          </a:p>
        </p:txBody>
      </p:sp>
      <p:sp>
        <p:nvSpPr>
          <p:cNvPr id="4" name="TextBox 3"/>
          <p:cNvSpPr txBox="1"/>
          <p:nvPr/>
        </p:nvSpPr>
        <p:spPr>
          <a:xfrm>
            <a:off x="4860032" y="1916832"/>
            <a:ext cx="428396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Bank of England is in effect a sovereign world power, </a:t>
            </a:r>
            <a:r>
              <a:rPr lang="en-GB" sz="2800" b="1" dirty="0" smtClean="0">
                <a:solidFill>
                  <a:srgbClr val="FFC000"/>
                </a:solidFill>
                <a:effectLst>
                  <a:outerShdw blurRad="38100" dist="38100" dir="2700000" algn="tl">
                    <a:srgbClr val="000000">
                      <a:alpha val="43137"/>
                    </a:srgbClr>
                  </a:outerShdw>
                </a:effectLst>
              </a:rPr>
              <a:t>for this privately owned institution is not subject to regulation or control in the slightest degree by the British Parliament...</a:t>
            </a:r>
            <a:endParaRPr lang="en-GB" sz="2800" b="1" dirty="0">
              <a:solidFill>
                <a:srgbClr val="FFC000"/>
              </a:solidFill>
              <a:effectLst>
                <a:outerShdw blurRad="38100" dist="38100" dir="2700000" algn="tl">
                  <a:srgbClr val="000000">
                    <a:alpha val="43137"/>
                  </a:srgbClr>
                </a:outerShdw>
              </a:effectLst>
            </a:endParaRPr>
          </a:p>
        </p:txBody>
      </p:sp>
      <p:pic>
        <p:nvPicPr>
          <p:cNvPr id="769026" name="Picture 2" descr="http://t0.gstatic.com/images?q=tbn:ANd9GcQK1CAu9ls2d-xuPrtXXmk4pbG-Ww8ZUfOgK52wAp8p2LDFQagBwQ"/>
          <p:cNvPicPr>
            <a:picLocks noChangeAspect="1" noChangeArrowheads="1"/>
          </p:cNvPicPr>
          <p:nvPr/>
        </p:nvPicPr>
        <p:blipFill>
          <a:blip r:embed="rId3" cstate="print"/>
          <a:srcRect/>
          <a:stretch>
            <a:fillRect/>
          </a:stretch>
        </p:blipFill>
        <p:spPr bwMode="auto">
          <a:xfrm>
            <a:off x="323528" y="2564904"/>
            <a:ext cx="4396401"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9026"/>
                                        </p:tgtEl>
                                        <p:attrNameLst>
                                          <p:attrName>style.visibility</p:attrName>
                                        </p:attrNameLst>
                                      </p:cBhvr>
                                      <p:to>
                                        <p:strVal val="visible"/>
                                      </p:to>
                                    </p:set>
                                    <p:animEffect transition="in" filter="circle(in)">
                                      <p:cBhvr>
                                        <p:cTn id="7" dur="2000"/>
                                        <p:tgtEl>
                                          <p:spTgt spid="7690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35</a:t>
            </a:fld>
            <a:endParaRPr lang="en-GB"/>
          </a:p>
        </p:txBody>
      </p:sp>
      <p:sp>
        <p:nvSpPr>
          <p:cNvPr id="4" name="TextBox 3"/>
          <p:cNvSpPr txBox="1"/>
          <p:nvPr/>
        </p:nvSpPr>
        <p:spPr>
          <a:xfrm>
            <a:off x="3707904" y="1412776"/>
            <a:ext cx="5184576" cy="5262979"/>
          </a:xfrm>
          <a:prstGeom prst="rect">
            <a:avLst/>
          </a:prstGeom>
          <a:noFill/>
        </p:spPr>
        <p:txBody>
          <a:bodyPr wrap="square" rtlCol="0">
            <a:spAutoFit/>
          </a:bodyPr>
          <a:lstStyle/>
          <a:p>
            <a:r>
              <a:rPr lang="en-GB" sz="2800" b="1" dirty="0" smtClean="0">
                <a:solidFill>
                  <a:srgbClr val="00FFFF"/>
                </a:solidFill>
              </a:rPr>
              <a:t>This privately owned and controlled institution functions as the great balance wheel of the credit of the world,</a:t>
            </a:r>
            <a:r>
              <a:rPr lang="en-GB" sz="2800" b="1" dirty="0" smtClean="0"/>
              <a:t> </a:t>
            </a:r>
            <a:r>
              <a:rPr lang="en-GB" sz="2800" b="1" dirty="0" smtClean="0">
                <a:solidFill>
                  <a:srgbClr val="FFC000"/>
                </a:solidFill>
              </a:rPr>
              <a:t>able to expand or contract credit at will; and is subject only to the orders of the City,</a:t>
            </a:r>
            <a:r>
              <a:rPr lang="en-GB" sz="2800" b="1" dirty="0" smtClean="0"/>
              <a:t> </a:t>
            </a:r>
            <a:r>
              <a:rPr lang="en-GB" sz="2800" b="1" dirty="0" smtClean="0">
                <a:solidFill>
                  <a:srgbClr val="00FF00"/>
                </a:solidFill>
              </a:rPr>
              <a:t>the City dominated by the fortune of the House of Rothschild and the policies of the House of Rothschild.</a:t>
            </a:r>
            <a:endParaRPr lang="en-GB" sz="2800" b="1" dirty="0">
              <a:solidFill>
                <a:srgbClr val="00FF00"/>
              </a:solidFill>
            </a:endParaRPr>
          </a:p>
        </p:txBody>
      </p:sp>
      <p:pic>
        <p:nvPicPr>
          <p:cNvPr id="766978" name="Picture 2" descr="http://t1.gstatic.com/images?q=tbn:ANd9GcQJCfn-nbHcx4VXfJM7KCut3-O-8rKcPfJtDI4VymgQmcOQR2vYGw"/>
          <p:cNvPicPr>
            <a:picLocks noChangeAspect="1" noChangeArrowheads="1"/>
          </p:cNvPicPr>
          <p:nvPr/>
        </p:nvPicPr>
        <p:blipFill>
          <a:blip r:embed="rId3" cstate="print"/>
          <a:srcRect/>
          <a:stretch>
            <a:fillRect/>
          </a:stretch>
        </p:blipFill>
        <p:spPr bwMode="auto">
          <a:xfrm>
            <a:off x="323528" y="1916832"/>
            <a:ext cx="3168352" cy="309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6978"/>
                                        </p:tgtEl>
                                        <p:attrNameLst>
                                          <p:attrName>style.visibility</p:attrName>
                                        </p:attrNameLst>
                                      </p:cBhvr>
                                      <p:to>
                                        <p:strVal val="visible"/>
                                      </p:to>
                                    </p:set>
                                    <p:animEffect transition="in" filter="circle(in)">
                                      <p:cBhvr>
                                        <p:cTn id="7" dur="2000"/>
                                        <p:tgtEl>
                                          <p:spTgt spid="7669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36</a:t>
            </a:fld>
            <a:endParaRPr lang="en-GB"/>
          </a:p>
        </p:txBody>
      </p:sp>
      <p:sp>
        <p:nvSpPr>
          <p:cNvPr id="4" name="TextBox 3"/>
          <p:cNvSpPr txBox="1"/>
          <p:nvPr/>
        </p:nvSpPr>
        <p:spPr>
          <a:xfrm>
            <a:off x="4283968" y="1628800"/>
            <a:ext cx="486003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Roland Perry on Victor Rothschild </a:t>
            </a:r>
            <a:r>
              <a:rPr lang="en-GB" sz="2800" b="1" dirty="0" smtClean="0">
                <a:solidFill>
                  <a:srgbClr val="FFC000"/>
                </a:solidFill>
                <a:effectLst>
                  <a:outerShdw blurRad="38100" dist="38100" dir="2700000" algn="tl">
                    <a:srgbClr val="000000">
                      <a:alpha val="43137"/>
                    </a:srgbClr>
                  </a:outerShdw>
                </a:effectLst>
              </a:rPr>
              <a:t>- Victor's family was familiar with private intelligence networks — </a:t>
            </a:r>
            <a:r>
              <a:rPr lang="en-GB" sz="2800" b="1" dirty="0" smtClean="0">
                <a:solidFill>
                  <a:srgbClr val="FF33CC"/>
                </a:solidFill>
                <a:effectLst>
                  <a:outerShdw blurRad="38100" dist="38100" dir="2700000" algn="tl">
                    <a:srgbClr val="000000">
                      <a:alpha val="43137"/>
                    </a:srgbClr>
                  </a:outerShdw>
                </a:effectLst>
              </a:rPr>
              <a:t>they have their 'spies' at court, in governments, the military and business — </a:t>
            </a:r>
            <a:r>
              <a:rPr lang="en-GB" sz="2800" b="1" dirty="0" smtClean="0">
                <a:solidFill>
                  <a:srgbClr val="00FF00"/>
                </a:solidFill>
                <a:effectLst>
                  <a:outerShdw blurRad="38100" dist="38100" dir="2700000" algn="tl">
                    <a:srgbClr val="000000">
                      <a:alpha val="43137"/>
                    </a:srgbClr>
                  </a:outerShdw>
                </a:effectLst>
              </a:rPr>
              <a:t>people retained to inform the family's decision-makers of a business deal here, </a:t>
            </a:r>
            <a:r>
              <a:rPr lang="en-GB" sz="2800" b="1" dirty="0" smtClean="0">
                <a:solidFill>
                  <a:srgbClr val="FFFF00"/>
                </a:solidFill>
                <a:effectLst>
                  <a:outerShdw blurRad="38100" dist="38100" dir="2700000" algn="tl">
                    <a:srgbClr val="000000">
                      <a:alpha val="43137"/>
                    </a:srgbClr>
                  </a:outerShdw>
                </a:effectLst>
              </a:rPr>
              <a:t>a political intrigue there.</a:t>
            </a:r>
            <a:endParaRPr lang="en-GB" sz="2800" b="1" dirty="0">
              <a:solidFill>
                <a:srgbClr val="FFFF00"/>
              </a:solidFill>
              <a:effectLst>
                <a:outerShdw blurRad="38100" dist="38100" dir="2700000" algn="tl">
                  <a:srgbClr val="000000">
                    <a:alpha val="43137"/>
                  </a:srgbClr>
                </a:outerShdw>
              </a:effectLst>
            </a:endParaRPr>
          </a:p>
        </p:txBody>
      </p:sp>
      <p:sp>
        <p:nvSpPr>
          <p:cNvPr id="764930" name="AutoShape 2" descr="data:image/jpg;base64,/9j/4AAQSkZJRgABAQAAAQABAAD/2wCEAAkGBhQSERUUExQWFRUVGB0aGBgXGBgcGBgaGBoXGhwaGBoXHCYfFxwlGhUYHy8gIycpLCwsFR4xNTAqNSYsLCkBCQoKDQwNDw0MDSkYFBgpKSkpKSkpKSkpKSkpKSkpKSkpKSkpKSkpKSkpKSkpKSkpKSkpKSkpKSkpKSkpKSkpKf/AABEIALIA7AMBIgACEQEDEQH/xAAcAAABBAMBAAAAAAAAAAAAAAAGAwQFBwABAgj/xABJEAABAwIEAwYCBgUJBgcAAAABAgMRAAQFEiExBkFRBxMiYXGBMpEUI6GxwfBCUmKz0SQzVHJzgqKy4UODkqPT8QgVFyVTk9L/xAAWAQEBAQAAAAAAAAAAAAAAAAAAAQL/xAAYEQEBAQEBAAAAAAAAAAAAAAAAARESAv/aAAwDAQACEQMRAD8ABeErs97HXT/vVvcE8QtsJWlxWUTIJ286pbhZz64Ub40jK1mTtz33msWNLUd45tQP5wH0pBzjm3iQqfaqgYUXAAN+gEmp+24df0hJg+x1qYDkdoDRPwq+VPU8WMhGdawhPVWg+dVhxAfoTYU6YJ+FP6Sj09POq1xXHXLg+MnLOiJ8KfID8aYPQd32sYamf5QFEckoUZ94g0phHaJYXBATcICjslfhPp4tK84MPhO6ZPqacMtl0kmB1JjbqKcj1NvqDvt0NcJVB1qi+DuNnbJwJU4XbeYUhU6D9ZE6irvZdQ62l1tWZCxKTyjzpg7W50rSCN5rbbMTNNrhcbVAuHeQ/PpSoXA3pq00a6cVECgy+VKJkfEj963REUjoKFLlfgj9pH71FFiq35ZrjIOgrFAdBXQNYTWgm2oHkK2pQHL2isUgct64QkJE8+tAi89G8AdANahMRxxCNDHpFP8AEVyDQhYYaouKKwT6/n8xQLXeIhxBATE+W9DlzdOD4PCBOwgijE2On+lMLqxE7aaztrQRGHcXC2QBAWZk5hqff+NGPDfGjF14U+FYiQoAb9DVY8VWBQlR3012kTtFV2L5TC8zSymFAkiQrTcCg9cZB0rRA6D5ChDs041F8xlV/Otgan9NGwUeh5H0ozig5yDoKRfbE7Dal6RfOo9KDydg3geTuKsLEbxJtYj7I/71XuFwXAVHnrVjYrapFoVDcj7Ky0ZdnZbNynOdth51ZHEnGttZtqUogq5IEZifwqhrDHlMKKkbwYPQ/wAahrq7U4rMtRUomST50oecRY87ePqedMlR0HJI5JHkBUaBWVJYPgq31hKRuaCPFdoJnSr24Z7JLXugXhnUd9f4UvcdiloVlSVLSn9XceWu9NFGtXatPACPT7jRzwL2gLtiGXB9Srl+qTz12FTKOxpwXBT3iQ0ToY1y+lGjfZZZBsJykkCM06nz6UQ7tMUCwCnUHzqRQ1+elVRd3isGfShS1LCFSkH4VtHl5KHWratrxDqEuIMpWkKB8iJqUaUmkXWZpVVwmdCKTU+ANdqgbYgjKyogSQUEDqQ4jT3NPHMbuOVsf+NNNb0y3/eb/et0S5a3EQX/AJ+//RVT/WTWHiR3+iu+xTU9lrWWqNNmUgkQY26eVJPrillq0pi6sHnQN1ok0i40OlO8o60g86Nd58gTQMLk5dvl5U0u0JienTrSr5zHf4eoioq6uJO2oOx2JFBFcSW6VMnYzoQapnHLXI4oCU+VXZioBbUI0PKfFO8edVHjNqSsyMw1hWsAftdKBXgvFn7W4bfbJhBAUJ0UidQRz0kesV6mtLlLjaHEmUrSFD0IkV5Wcwl60yZ5SHEggSCIVrKiNtNcvnVw9g+MOO2bzbhkMuwg9ErE5R5A/fQWZFIvp19qWpF4a+1B5Fsk+IetWiWFKtCVbxz56dOVVpZs6ietWthTZctQJ/R/M/Ko0qLEExPrTGamMXt/rFJHJRqIIigyizga6KXknXQ8udCjaZOlFXCzEOoBMa61BfOFXhUJAgHlzqaadJGoigrD+KrW20cfQOvl51P4ZxxZXBKW7htSukwfad6gl82s1i103dvUJSVlQCes1GO8d2KDlVctTtoqfuqIrHtwuAX2U/pBE/M0jwpxM4GGmiokJ8M9Naa9sj6F3bTjasyFtAgjbRRFQ2DuFtKRG2tbHoWww5BbTpOg3p0u1ERQLgnHf1UEapEfkVJI4rzA+EiBvE1nBLXj6chQNwpGn+8bojqrcAxXO46FkZiW4/8AtRoKtKtRGTWGsqI4sedTbL7kkLMAFI1E8x0qiUeMUwXvy96rWyx3ErcpLyw6mSCFRmgGN+oo8sMSDqAoD1HQ9DQPh7Umtonmai8bx7uESE5lH4QTGtANxj+MXCiG0pbRzgDNGvUzQWHeoyg6zpziht9oyJ1zbA/nehpN5eMEd86pSSPEkiT/AMR186IsFxBC0gzOsIkGek60Ct0pLLYBAK1b5tYB0EfbQVf3SG5/k6HFL6lWSdQRH6XX3oy4tR4wr9WB5zQ5iKyU8iZBBjmPxigh8fbPcZ3VBJWpKhpsAkphKQPCAdI8qPuwvDi1ZOkmc7xMxzCRVb4mh+6W4G87gQRsnRP7M7T71e3BmDfRrNtEgqPjUR+srX+A9qCapJ/f2pWkX9/ag8jNqM1afCKj3I8wftqrW2yKsfhJK1NCJjbSo1QVjyQm4UB1qBfBJUqOdEPECIuFDnNMnsOkQD8RkAc6CPwxGZceVSNyHIESAOn+lN7YhtW2pHP7asPgB5l45HoBI0NQV0w2tSoCFL5dTJ9afXuEvWj2VQEpgykyBIB3HPXaroPZwxmK21uJnkkpj7RTHH+ErdloyCSTqVKkz1PlRHOOWql4Cl1kqUshJVBOxMK08qqa24fdUhxfdq+rglR210gD9I+lXx2fMzauNHxNkkJB2IO8V1acDtNu5kKWlIPwSCP8QMCgq7CeC1LQw49my/WKyqG2WABr1Jn2pld28KMRNWtx5ciWkg6+L5aVV96n6w8q1BMYWnK3tvU7ht34SPKoPCRKdOfrUtbIyriOWtSiGtAU3aIO7rXy71FXxNUb3UXbUD/ata/71FXmaqMmtLEgitzWlq0oKy414LlaHTdLSASFDKcobMQhCUnKCI3InWiDhi3S2l9af5tSk5JVJASkzPv71OYnYF9OSYTpJjX2pnjFqltnu2wEpSDoPPrQA+Kuru7gqCilttKskD4lg/ZUfb4FfpWg2zra0uCHSsJHdnNvHxEZdInrRDweE6pOsE6etSreHqZUUZMyFGQoGCNdjQBGJuXXeKaWhLiBoFDX0/aTpOh8takcJwJxogwcpgiTzijRjD0nUpiDPqepPOoniHEAAUgwQR70EbxK2ouFUyMggchpqaF23k98GzIAIzHkEwZE9T1oix946zpCUj/CKGW7MLZXP8666hKQPiOpCo8oFATfRi/al9BDVukS022SCoT8SyOe+lHnDKClgIJJyGAT5gGPmagW7JDdum3bGiwEgDYAQVn2+80V2Fr3aI5kkn1PL229qBxSL+/tS8Ug8NaDygHvKrB7P7nwRPOSBVchUUfdn2YpOXkZPzqKhONGouSQK1a4eVtSASQZBHL3qQ7QmCHwo8wYmkMGvF5co0ncCgF74wsjXMPimn+DXRQsHXf0pHiFmHlHnAJrmzVpI1oLy4XxrM2ATKum9DvaPjLjSm1qaBbB2I3Mc/Ko3AuIDbtzEyJHtymoXH+OPpJh0KgbJCfxNQT/AAT2q5VFpxnRRAQGxrJ5RVpPvEN5ykpJE5eY8jHOqa4cxTDWH235ezbkd3ORXUkakelWrhvFDV6l0NEnIYmImRvrrQBeKXyl3Hi0IRt0nWPlQdiR+sNEr74cuHDOmYgf3dKHMXbhzbnWkTOBOabxH50qTZVDvlyjb7ahMFWRpHXlU5bpIcHM+1RTS6QRdtHq61+9RV1kVTWJI/lTECIda/et1c0VUYa5UmsdcCRKiABzOlU/2p9ri2h3NiqCZCnYk+iJ29aC2VuhAE86GuIcdbaQvOQCN5PryqU4evO/tbZ4+LMyhZPVSkpk/Oah+LsFS++gqRMIOvnM7czQCfDGIINw0pkk94ohQIUOWpAPQ1Y7h0oVwWwTbLzRCjIk8h0HQeVFCV5pigYXbx2mPuoZxOyJUDykanzOtEF21uagry9KlAbQY+2gi+IHz3q/WAPIafhTjgi3kd8kBRWpSEk6lEaE+UzUPxfehLjgnWTUFh2LvMMlDasqVypR5ydyDyoJXtM4vNlltrVxffzmW/OqQFEhCTsPEJPoK3wn/wCINxEIv2+8T/8AK0AFj+snZXtFV1xSwpK2lKM94ylaZ1MFShr8jUEtFB7GwHiW2vW89s8h0c4PiT5KSdUn1FPXt68dYVfu2zoW06tlYEhSDrPIHXYnedKtbCv/ABCKS0E3Vv3jqdCttYSlQHMjWD6aUFfEAE+VHvZm8SpSBzoNu2khxXPX0ou7PFhLhjePnUUp2npPeJ9KgMEJiRvRf2g2JcDeWJV1MfPpQq46zaoISsuu+WiB89VfdQR/EKpf6+AT8zvUQy4UmnDZK1FR3J1rm6t4NAQ4HfyAmARMianL/B33VpdYRlI2IGmnlQNZXSkkRoeVWPw/2kFpAQtIIGx/O9A7w2xxVDiO+Ce7J1ypbmOhgaVPYrindB1SEBKlJCZH6R5THOCaYWvacgqICFKnYAak+UUjxCpVytCRId7vvCzzyzoR+sRzG9ED2HMEr5z186Z8Qohw9KfWJKXYgg7GeXrXHFFuA4NKBpgzxnryojZZghXOeXKhzCjB5fPlRG00SU+Z0pVc8RLS2404qcqFtqJ1mErQT9gqef7Vg4SGGzEfGv8A/NDfG7P8nUf2f4UDM3uQRrykemwqxBdxVxk53MqWVLJ3/RA1kAVVF/clZJJJ1+/c1KYlelZ157+VQdwrlQehOy3GlLwVhLfidQpbQE9FFQB8sqh7VIcRYViSUlTNw0okmQpBBE8kKnYVV/YZxWm2u1W7phFxGQk6JdGg9MySUz1y1dXEODqehWcpCeWu/UAc6CvG3cT+F1LTgnSCcw94096MOH3XVHKUFMCTrIgzzrnCcIf7wJK5QNzM/fzotSkAZU7UEc9hYVuflUZiFjbNHvFBIy6nMRrv1qduUHLoT5/6VE3WGW5hTiUFSTIKo3Hr686AB7TcPfW0l4tIbaChlVIzrDk6ZY5RJ6TQcxbqUEoEyogAAbqUYH30e44ttas9y8hxDZ8CCqAJ3O+5pxgyGPrMRyBFvbNqKNIS44kHxCdwNBP6x8qCqO07KL4sJgptWm2AR1bTKv8AEo0IqMU7vbxTri3VmVOqKleqiSfvputGlAitZNay1oUojzoDV6xlZlXPp91FnBOCOtq7xfga6r0zHokbk/ZUuluztllSGy6v9dyNP6o2AG81E4hxGtalLUqUoIyxsVH8QJqKd8WXpUeiUyANJnz86BH2NROpJomKkvAkq1HU/h+d6h3m5BVuB5RQObfhlaWUP7trUQCP0SP0VdCdxTa9w/T7aszs1yXFvcWrgBSMqh/eESOmqd6huJOC3bVUgFxrksDbyWBsfOgrZdpB50ow0uYB0NFiMEziU7nf+FdYbgYUsJ5k66wPnQFHZ1goSkk/Edyd/QGpDtAwqGBeNaP2pC0kblEwpJ8tZ9qmsIsw2kACAN6d2bReS/nT9WvwJB/SSEwTHIFRPyogRZfYvUNuKEKKZCxoZ5g9YPWoPiXCFwFp8SRuRuPUfbNMOF74tJdYUdElUDUmQrKdeUgVMf8AmK25AJkACNPs5GgG8PVC+scqI850jafenbbVm/v9U9GpRoCfNO084rH8GWgeEpX5zGnvQNOM4+gqVGyaqUulWuupq78bwtK8LuVKJ8DKiPUAdKopo7VYMWrUkRJ02BBnTnTBTXiinr6udJto186BDVCklOhSQoHoQQR9or0jgXHbOJoZQ04Eur/nGz8aCBK9OY0MHzrzopPWjHsTH/vTXkhz92aD0U1bBAgaDz/GsLg9hvSz6SdqZqt5jNrHLl79fSghsQXcXJKGCWmubp3X5Njp+0faq64q4BxBBJZulOgyQlXhXPQHY/MVcDbRAjVUdd/c1BYixcqc0LSU8pzE+8UFT8Admr166XbrOhhCjOac7hB1SAdhOhPyor7cMYRb2DVo1Ce9UPAnSGm/LpmIHnrU0xf3Fq6ApIUhRleXYTz11HOqO464mN9euvCck5Wx0QnQek7+9BAp0Hmda4dVNdJEUm7QJEUqwjSkIqTw1qUmev4CgsR1/MSEkTyB5j15a1Gv3JKQCCAN/NR3PTypS3uc4CkgnSB7+lbdtFEGTpvFRXLACfCdiPF1FOVJ8HODOkcuQJ9qjmraFBSQVdQTsfyKle4KgJ1mQqDoNtvOgleznG+5xFCSfC8go30n4k/dV1lGmuteeEtd2808mYbWCT0E/wAKu/B+I0OLDWYZlIzo1+IbHL6EfbUozEcBbUklCQg84AAPsKFRgy23J0iZqwlCozEUDLtrMDzmoG2GtZ9JkJiY5npQr2i8WPWFzbLQ4cilS4jl3YIBn5k+1G+HWQaQEjUyST1Uapjj7GBdXjhGqEfVp6HLufczViOMeYDOIPJQZStQcQR+q54vfelvpMGTpA3Ou+0fwoNtbsh8pUokRCdZgawB5USsu5kanaBpp13qq5v0ZT4iR0y7q1mZ5D7acu3i3EwFGAZjXw9SQda0/EFKYO/ttp5VCquylWnvrVBTfYs4iwchctvMrbWkzAOwUOhIFVWCfz0otxS9KrVYOoIMdBqDtQa0ZNEKOudNK2pyYnf7NKUXbKSmdI8iDSAb58qDFGOdHHYQ3OLz+qy4f8o/Ggd3b7KO+wVBOKKV+rbuE+5QPvNB6HUvlSLjfnWy8NfKmFzckq3gUDl26S2iVGAOv40OXl3cPyq1SkJH+0cJAUeiREx+1tUJi2NgYiht8FTSW1rCf1lApAzAmDAJMeVEPDvFzV6ytbYgJUpGU/EMumoG08qAIw6zu3nyl9SY1BSOfJQn0qmr+0LLzjahBbUpJB3EEjX2ivQ1s4fpKiqUgnQxzTsa8/Y7c97dPuEhWd1ZkcxmOo9ooGZXpSaUlSo/MDnXahWs0JPU6eg0P2/hQJriSQNPwqYwVMoP9b8E1DA6GibhZoFpWk+M/wCVNArw7eqBLXyolbUpSdfFA2A/JFCK3g08haeuuvKjVh8KAUIk+wg+QqNGqYSowPP/AENKW5JMCTOunKnyrQGY6668h58xWrFGUwDsSRyB3nlrRG0WmbMAJmd42/PSh93iBxCLdCMyF2pWErB1MqkfLajSxTGqZ0GqjzBGwoP4gsu5fWlQ0PiE8waC2OCO0lu8CWniG7j/AAr80nkfI0T3AJfaHKFKP90AAfM150aaBEpJ9txRzw32mPMQh8d8gaAn+cSPX9IetTAdcc8Ri0tVkEd6uUNjnJ3V7DWqOUqBqfnzqX4p4nVevlcZUjwoT0TPPzO5qCudNOnlpVEbcqyupV1ontFgmDpPlz6nrQvfDVJnn8qJLVfjnUHf2oHS5QvKrYpmeWutNXWEZs0SrqTsPKu8SuCXNJI68tNhrW1N5k6KhRA0++gg8VV9UoAwIPXWhxtdT2NOEoUOYA/P20OAVUpZb8/n0/hXanZM7f6U2K6UtLdbq0toSVrUoJSkakk6AAdaDbr5NehuyHgs2VmXXk5bi5gqBGqGx8KfKZKiPMdKi+BOxpu3dQ9eLDryEpX3AHgbWSSCo/pwB6SOdWipdBxlB35n+FNrtQzUo+4D7VXvGHGJZJEEffpvQCfa/dnvm+5UrOTlGXc5tIHPWjfs2wRdrh6UOpKXCVK8Q1GbWNN6HOznCfptyb50eBuUtA81fpL9thVn4grKgkqiB8qAM48xxNvbrI+IAx1kiPxrz6hVWL2jXneJcEyEZdfU/ZVeIHKgw6/fSSxSlIqVNBzNG3BDRNur+0P+VFBFWL2dMzbL/tT/AJG6Abv0yN5ok4Tve9a7sxmb0Hoeo9aG3da5wzEDbvpcEwDqOoO4qNLFbRk3OqdNTyO1LstSoK5zzO0b/ZpTwIS+2l1qMm6TpIBGoV0O+lOWcMSYBJAJ5DedR51NQ2Xe5R4SSPiGmny3P4UPcWOZy24rdQIPqNdOgoivcMhH1YJgk67R/CDULxW2MiVAjy6HkYoBWY2kef53pRN8QPEPU8q5V+Z61s676z7VQuw6mT8xTcua6z6jUU2UiJ1keVLzIBA9x1oGmJLlE9CPWpa1ekDQmYn0qJv/AIDv6f60+sl/VpMSYn89aAidVmR5+fSmSmphI3P59qXwm47xJBI8I8+YqSQwjXUSBqT6TpPPl70AFjKMucEnYc99qHzRdxUnKRGoWkgxrBBBmaGW7JS1BCRmUdgKsCVtZrcWltCSpayEpSnUkkwAB1r0b2WdlacPT378KulDlqlkHdKTzV1V7CmXYt2fIt2zeOgKeWVBs7hCB4SU+aiDr0FWko0RE4syUOIfTsBkc/qkylX91U+yjSb137CphSQQQdQd586BeIGFtL7uPAR4D5dD5jagUxbiVCEKCTJG55VWpvvp5v5AIt2CtIJjMsqjxR0TJA60vxpfllkx8UGB9n3a0D8L4sWWL4zKnGUjWdZXB++guPg7EWmLRtKSAMoj3phxLxoIIBknQDr8qrzgjikDLbPbfoK6fsn+NWth3DrK/FlBJ1mZjagBGuG1XKm2nAoJfcSF5fiAJ316EzXPE3YPdW6FOMOJuEoklMFLkDmAZCjHQ1deCYIlEHKPAZB86nIoPFChXJNXX2v9k6G0OX1r4QDmdajwiTqtuNtTJT56VSy0mgTFWj2YMTaL/tj/AJG6rDLVudkbU2bn9ur921QVScQX1+xP8KUtQ6+4ltsFa1kJSkASonYDzplS1pcqbWlaDlUhQUkjcKSQQR6ETQEGA4piDaHEW2fIlSQsZEKCVrVkSDnScpKtBttSqu0TEWyUl4BSSQZaYkEGCJLc70SYtxVZFy2LKhkubxu7vQUqhspKB3Wo8aQS8vQH4hSGHY9aht9KH2bcqun1OFduXe+YWmG0tjIRoZ8BKB4gqdKAfueNsQCUZ3FJSsZ0S02ApMkSnwapzBQ6SDTB/iu5WIU5I/qNj7k0X2vE1uTYFbzctWLjIKm1K+j3Eud2tae7OZMKRBTmggmNNdXHFTDbtw6042X/AKC2gOpahLtyHWitaErRuUBQzFKZyk86APw166fcDbIU44qYSlKSTAk8uQBPtS+LW97bZe/QtvNOUqQmFREwYgxInpNKcDYm2xeB14gIDbwObNBKmXEhJy6wpRA067iiO04lsSMOKm22mGX1KuLUJcX4yBD+ZwqLjZASCiZGQiDNAGW97cOEpRKjBUQlCScqQVKOidgkEk8gDW37m4bSgqlIcTmQSBCk5lJzJ02zJUPY0f2vFbCLhgquWlv/AEe6beuUtKS0VOhQYCh3QUcpiVZNAQNQKYp4rZNii2U4gpTh7icpRJFz9IUpACssghEEaxqepoAZeJOHQq09B/CndjeXLpDbUrISohISknKkFSjtOgBPtRniXEFkvDrZtSm1KaNv9W02QSE5u+z52x3aoMFSXFBwkGBTxfFbCb5D30thbaVXRZSi3Ke6bW0oMocJbTm8UJ7uFAQSTrQAWH4pdeItKPgSVqhKTCdJJkbaj505u8fvm1BLiilRSlQBQiSlYCkH4dikgj1qdu+ILd0rcWtCnF4Z3ajkibnMN4SBnygeL7akbHia279xSX2mnTbWSG3nG1LQnuUNB9uAhRBITE5YOQiRNAEYridyFrafJSpCoUkpSCFJ3BgUlhuJvheVnVayEgJQlSlEmAkeEnU6QKe8W3zT+JXDqFy04+pQWATKCrcBUcuRqxcW4wsUrtFtvNqLN+2vMlCsybbIQrTuGwgSAe7Tmg8ydaANs+1jFLdAZRcZEt+EJ7lgkQTp4myd53pX/wBaMX/pf/Jt/wDpVCPXDasSzuuJU0bjMtxKcySguSVBCkjMMvIp16VZFzi9lc3mHpbU08pNw8DCSqErSnucwUy0FBKhPdpSYiBM0Al/6z4t/S/+Tb/9KkLztZxN1OVy5zCZ/mmBBHQhsUXX961bX1oq8U0p36AsFzu1JSH1OPZFrT3WdBywMxbJEgxTTD+KrROJPO5rdKVMtoz5XAlSwUFxSF9ySlcAyS0AvXaaAEd4muXXEqUvOoaJGRBnNp8OWCTMbVu64cvGnENrt3kLe0QjIZc1EpAA1IMSOVZfOtqv1qZd7tsvkodylGRJXIXlQJRG8AaRtRTj2IMB61aZvwm3bW4e/bDyrgLdCe8fdzITqogDKgmADudwDMQw5+1dCXm1tODxAKEGDsROhGh1HSpa27Rb9sQh+B/UaJ+ZRNLcdYmy6LRDamlrZZLbhYStLA+sWpIbDgCiYVKjEEmiHCMcsk4UplTrZWq2dBQpBCu/KyU6JYhRyhMOKd8oFBEN9smLJEC60/src/e3TkdrONd1330hXdZ8mfuLfLnIKss91vlBPtSuN8TWzlm6zmQoIase5SEZTnQiLmFBMgzoSTrymnHaBxNbvWSm2X2lg3gcZabaUgtMdypIQqUJTIUYgE7zJnQGaOOcbxBl5tKnH2ssOhFuzEGTBKG5BIBMAzoaE7fArpxlT6GXFNInM4EEpEb6xykT0nWjLgDie3atUMvLZb7u775zvW3FqW0W0p+oLYOR0FJg+EjMIPxShwtjFsy0tTlyCgt3DZYcS6Xm0uJUE/RVpBQCsqGcmPh5zQAeepjB+Mbq1QUMO5ElRURlSfEQBPiHRI+VQlZQZW01lZQdJrQrKygyuvz91ZWUGJ3+f41g3rKyg1+fvrKysoMTWqysoNmsrKyg3y/PnWKrKyg0msBisrKDpThVJUSSeZ1O3U1yN6ysoMrRrKyg2edaO1ZWUGTWjWVlB0nY1oVlZQc1lZWU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64932" name="Picture 4" descr="http://t3.gstatic.com/images?q=tbn:ANd9GcRKNpvkaBkqIewljtJCBU5poQ1_uBqwAY9-88-XALelhStqWR43&amp;t=1"/>
          <p:cNvPicPr>
            <a:picLocks noChangeAspect="1" noChangeArrowheads="1"/>
          </p:cNvPicPr>
          <p:nvPr/>
        </p:nvPicPr>
        <p:blipFill>
          <a:blip r:embed="rId3" cstate="print"/>
          <a:srcRect/>
          <a:stretch>
            <a:fillRect/>
          </a:stretch>
        </p:blipFill>
        <p:spPr bwMode="auto">
          <a:xfrm>
            <a:off x="179512" y="2420888"/>
            <a:ext cx="4009791" cy="3024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4932"/>
                                        </p:tgtEl>
                                        <p:attrNameLst>
                                          <p:attrName>style.visibility</p:attrName>
                                        </p:attrNameLst>
                                      </p:cBhvr>
                                      <p:to>
                                        <p:strVal val="visible"/>
                                      </p:to>
                                    </p:set>
                                    <p:animEffect transition="in" filter="circle(in)">
                                      <p:cBhvr>
                                        <p:cTn id="7" dur="2000"/>
                                        <p:tgtEl>
                                          <p:spTgt spid="76493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37</a:t>
            </a:fld>
            <a:endParaRPr lang="en-GB"/>
          </a:p>
        </p:txBody>
      </p:sp>
      <p:sp>
        <p:nvSpPr>
          <p:cNvPr id="4" name="TextBox 3"/>
          <p:cNvSpPr txBox="1"/>
          <p:nvPr/>
        </p:nvSpPr>
        <p:spPr>
          <a:xfrm>
            <a:off x="3779912" y="1484784"/>
            <a:ext cx="536408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More than a hundred years ago Nathan Mayer Rothschild,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founder of the British dynasty, had run a swifter spy service than those of the British or French Government.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His agents followed the armies everywhere and were so efficient that Nathan knew Napoleon had been defeated at Waterloo before either government.</a:t>
            </a:r>
            <a:endParaRPr lang="en-GB" sz="2800" b="1" dirty="0">
              <a:solidFill>
                <a:srgbClr val="00FF00"/>
              </a:solidFill>
              <a:effectLst>
                <a:outerShdw blurRad="38100" dist="38100" dir="2700000" algn="tl">
                  <a:srgbClr val="000000">
                    <a:alpha val="43137"/>
                  </a:srgbClr>
                </a:outerShdw>
              </a:effectLst>
            </a:endParaRPr>
          </a:p>
        </p:txBody>
      </p:sp>
      <p:pic>
        <p:nvPicPr>
          <p:cNvPr id="762882" name="Picture 2" descr="http://t3.gstatic.com/images?q=tbn:ANd9GcSoZatZ0NvqslkNbOTEcr6Db3RUXMyiWlXM-FfW-6GgNq0x7ZB2zQ"/>
          <p:cNvPicPr>
            <a:picLocks noChangeAspect="1" noChangeArrowheads="1"/>
          </p:cNvPicPr>
          <p:nvPr/>
        </p:nvPicPr>
        <p:blipFill>
          <a:blip r:embed="rId3" cstate="print"/>
          <a:srcRect/>
          <a:stretch>
            <a:fillRect/>
          </a:stretch>
        </p:blipFill>
        <p:spPr bwMode="auto">
          <a:xfrm>
            <a:off x="323528" y="1772816"/>
            <a:ext cx="3291565"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2882"/>
                                        </p:tgtEl>
                                        <p:attrNameLst>
                                          <p:attrName>style.visibility</p:attrName>
                                        </p:attrNameLst>
                                      </p:cBhvr>
                                      <p:to>
                                        <p:strVal val="visible"/>
                                      </p:to>
                                    </p:set>
                                    <p:animEffect transition="in" filter="circle(in)">
                                      <p:cBhvr>
                                        <p:cTn id="7" dur="2000"/>
                                        <p:tgtEl>
                                          <p:spTgt spid="7628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38</a:t>
            </a:fld>
            <a:endParaRPr lang="en-GB"/>
          </a:p>
        </p:txBody>
      </p:sp>
      <p:sp>
        <p:nvSpPr>
          <p:cNvPr id="4" name="TextBox 3"/>
          <p:cNvSpPr txBox="1"/>
          <p:nvPr/>
        </p:nvSpPr>
        <p:spPr>
          <a:xfrm>
            <a:off x="3851920" y="1556792"/>
            <a:ext cx="5292080" cy="5262979"/>
          </a:xfrm>
          <a:prstGeom prst="rect">
            <a:avLst/>
          </a:prstGeom>
          <a:noFill/>
        </p:spPr>
        <p:txBody>
          <a:bodyPr wrap="square" rtlCol="0">
            <a:spAutoFit/>
          </a:bodyPr>
          <a:lstStyle/>
          <a:p>
            <a:pPr eaLnBrk="0"/>
            <a:r>
              <a:rPr lang="en-GB" sz="2800" b="1" dirty="0" smtClean="0">
                <a:solidFill>
                  <a:srgbClr val="00FFFF"/>
                </a:solidFill>
                <a:effectLst>
                  <a:outerShdw blurRad="38100" dist="38100" dir="2700000" algn="tl">
                    <a:srgbClr val="000000">
                      <a:alpha val="43137"/>
                    </a:srgbClr>
                  </a:outerShdw>
                </a:effectLst>
              </a:rPr>
              <a:t>The international Zionist cabal were no different to those used by the Nazis. Indeed, </a:t>
            </a:r>
            <a:r>
              <a:rPr lang="en-GB" sz="2800" b="1" dirty="0" smtClean="0">
                <a:solidFill>
                  <a:srgbClr val="FFC000"/>
                </a:solidFill>
                <a:effectLst>
                  <a:outerShdw blurRad="38100" dist="38100" dir="2700000" algn="tl">
                    <a:srgbClr val="000000">
                      <a:alpha val="43137"/>
                    </a:srgbClr>
                  </a:outerShdw>
                </a:effectLst>
              </a:rPr>
              <a:t>it is known that the World Zionist Organisation actively collaborated with the Nazis both before and during World War (part) II, </a:t>
            </a:r>
            <a:r>
              <a:rPr lang="en-GB" sz="2800" b="1" dirty="0" smtClean="0">
                <a:solidFill>
                  <a:srgbClr val="FF33CC"/>
                </a:solidFill>
                <a:effectLst>
                  <a:outerShdw blurRad="38100" dist="38100" dir="2700000" algn="tl">
                    <a:srgbClr val="000000">
                      <a:alpha val="43137"/>
                    </a:srgbClr>
                  </a:outerShdw>
                </a:effectLst>
              </a:rPr>
              <a:t>although this kind of information is rarely, if ever, found in mainstream 'history' books.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 wonder why?</a:t>
            </a:r>
            <a:r>
              <a:rPr lang="en-GB" dirty="0" smtClean="0">
                <a:solidFill>
                  <a:srgbClr val="00FF00"/>
                </a:solidFill>
              </a:rPr>
              <a:t> </a:t>
            </a:r>
            <a:endParaRPr lang="en-GB" dirty="0">
              <a:solidFill>
                <a:srgbClr val="00FF00"/>
              </a:solidFill>
            </a:endParaRPr>
          </a:p>
        </p:txBody>
      </p:sp>
      <p:pic>
        <p:nvPicPr>
          <p:cNvPr id="760834" name="Picture 2" descr="http://t1.gstatic.com/images?q=tbn:ANd9GcRQtCj6AYePbGAKDBpJbHtb7WVc7t_wRXSCRIKHeTj-xi2WMBJ6"/>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39552" y="1916832"/>
            <a:ext cx="3045618" cy="3888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0834"/>
                                        </p:tgtEl>
                                        <p:attrNameLst>
                                          <p:attrName>style.visibility</p:attrName>
                                        </p:attrNameLst>
                                      </p:cBhvr>
                                      <p:to>
                                        <p:strVal val="visible"/>
                                      </p:to>
                                    </p:set>
                                    <p:animEffect transition="in" filter="circle(in)">
                                      <p:cBhvr>
                                        <p:cTn id="7" dur="2000"/>
                                        <p:tgtEl>
                                          <p:spTgt spid="7608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39</a:t>
            </a:fld>
            <a:endParaRPr lang="en-GB"/>
          </a:p>
        </p:txBody>
      </p:sp>
      <p:sp>
        <p:nvSpPr>
          <p:cNvPr id="4" name="TextBox 3"/>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Interestingly, after the Financial House of Rothschild was founded in Frankfurt, </a:t>
            </a:r>
            <a:r>
              <a:rPr lang="en-GB" sz="2800" b="1" dirty="0" smtClean="0">
                <a:solidFill>
                  <a:srgbClr val="FFC000"/>
                </a:solidFill>
                <a:effectLst>
                  <a:outerShdw blurRad="38100" dist="38100" dir="2700000" algn="tl">
                    <a:srgbClr val="000000">
                      <a:alpha val="43137"/>
                    </a:srgbClr>
                  </a:outerShdw>
                </a:effectLst>
              </a:rPr>
              <a:t>Germany, in 1773, just four years later in 1777 the first group of Hassidim `Jews', </a:t>
            </a:r>
            <a:r>
              <a:rPr lang="en-GB" sz="2800" b="1" dirty="0" smtClean="0">
                <a:solidFill>
                  <a:srgbClr val="00FF00"/>
                </a:solidFill>
                <a:effectLst>
                  <a:outerShdw blurRad="38100" dist="38100" dir="2700000" algn="tl">
                    <a:srgbClr val="000000">
                      <a:alpha val="43137"/>
                    </a:srgbClr>
                  </a:outerShdw>
                </a:effectLst>
              </a:rPr>
              <a:t>numbering three hundred,</a:t>
            </a:r>
            <a:r>
              <a:rPr lang="en-GB" sz="2800" b="1" dirty="0" smtClean="0">
                <a:effectLst>
                  <a:outerShdw blurRad="38100" dist="38100" dir="2700000" algn="tl">
                    <a:srgbClr val="000000">
                      <a:alpha val="43137"/>
                    </a:srgbClr>
                  </a:outerShdw>
                </a:effectLst>
              </a:rPr>
              <a:t> </a:t>
            </a:r>
            <a:endParaRPr lang="en-GB" sz="2800" b="1" dirty="0">
              <a:effectLst>
                <a:outerShdw blurRad="38100" dist="38100" dir="2700000" algn="tl">
                  <a:srgbClr val="000000">
                    <a:alpha val="43137"/>
                  </a:srgbClr>
                </a:outerShdw>
              </a:effectLst>
            </a:endParaRPr>
          </a:p>
        </p:txBody>
      </p:sp>
      <p:pic>
        <p:nvPicPr>
          <p:cNvPr id="758786" name="Picture 2" descr="http://farm4.static.flickr.com/3339/3304823850_21258349a3.jpg?v=0"/>
          <p:cNvPicPr>
            <a:picLocks noChangeAspect="1" noChangeArrowheads="1"/>
          </p:cNvPicPr>
          <p:nvPr/>
        </p:nvPicPr>
        <p:blipFill>
          <a:blip r:embed="rId3" cstate="print">
            <a:lum bright="-10000" contrast="40000"/>
          </a:blip>
          <a:srcRect/>
          <a:stretch>
            <a:fillRect/>
          </a:stretch>
        </p:blipFill>
        <p:spPr bwMode="auto">
          <a:xfrm>
            <a:off x="2051720" y="1412775"/>
            <a:ext cx="5122540" cy="34935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58786"/>
                                        </p:tgtEl>
                                        <p:attrNameLst>
                                          <p:attrName>style.visibility</p:attrName>
                                        </p:attrNameLst>
                                      </p:cBhvr>
                                      <p:to>
                                        <p:strVal val="visible"/>
                                      </p:to>
                                    </p:set>
                                    <p:animEffect transition="in" filter="circle(in)">
                                      <p:cBhvr>
                                        <p:cTn id="7" dur="2000"/>
                                        <p:tgtEl>
                                          <p:spTgt spid="7587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716016" y="1772816"/>
            <a:ext cx="410445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One needs an understanding of the scriptures and who the various races are. </a:t>
            </a:r>
            <a:r>
              <a:rPr lang="en-GB" sz="2800" b="1" dirty="0" smtClean="0">
                <a:solidFill>
                  <a:srgbClr val="FFC000"/>
                </a:solidFill>
                <a:effectLst>
                  <a:outerShdw blurRad="38100" dist="38100" dir="2700000" algn="tl">
                    <a:srgbClr val="000000">
                      <a:alpha val="43137"/>
                    </a:srgbClr>
                  </a:outerShdw>
                </a:effectLst>
              </a:rPr>
              <a:t>Germany is mainly </a:t>
            </a:r>
            <a:r>
              <a:rPr lang="en-GB" sz="2800" b="1" dirty="0" err="1" smtClean="0">
                <a:solidFill>
                  <a:srgbClr val="FFC000"/>
                </a:solidFill>
                <a:effectLst>
                  <a:outerShdw blurRad="38100" dist="38100" dir="2700000" algn="tl">
                    <a:srgbClr val="000000">
                      <a:alpha val="43137"/>
                    </a:srgbClr>
                  </a:outerShdw>
                </a:effectLst>
              </a:rPr>
              <a:t>Pharez</a:t>
            </a:r>
            <a:r>
              <a:rPr lang="en-GB" sz="2800" b="1" dirty="0" smtClean="0">
                <a:solidFill>
                  <a:srgbClr val="FFC000"/>
                </a:solidFill>
                <a:effectLst>
                  <a:outerShdw blurRad="38100" dist="38100" dir="2700000" algn="tl">
                    <a:srgbClr val="000000">
                      <a:alpha val="43137"/>
                    </a:srgbClr>
                  </a:outerShdw>
                </a:effectLst>
              </a:rPr>
              <a:t>  </a:t>
            </a:r>
            <a:r>
              <a:rPr lang="en-GB" sz="2800" b="1" smtClean="0">
                <a:solidFill>
                  <a:srgbClr val="FFC000"/>
                </a:solidFill>
                <a:effectLst>
                  <a:outerShdw blurRad="38100" dist="38100" dir="2700000" algn="tl">
                    <a:srgbClr val="000000">
                      <a:alpha val="43137"/>
                    </a:srgbClr>
                  </a:outerShdw>
                </a:effectLst>
              </a:rPr>
              <a:t>Judah while </a:t>
            </a:r>
            <a:r>
              <a:rPr lang="en-GB" sz="2800" b="1" dirty="0" smtClean="0">
                <a:solidFill>
                  <a:srgbClr val="FFC000"/>
                </a:solidFill>
                <a:effectLst>
                  <a:outerShdw blurRad="38100" dist="38100" dir="2700000" algn="tl">
                    <a:srgbClr val="000000">
                      <a:alpha val="43137"/>
                    </a:srgbClr>
                  </a:outerShdw>
                </a:effectLst>
              </a:rPr>
              <a:t>in Scotland and </a:t>
            </a:r>
            <a:r>
              <a:rPr lang="en-GB" sz="2800" b="1" dirty="0" err="1" smtClean="0">
                <a:solidFill>
                  <a:srgbClr val="FFC000"/>
                </a:solidFill>
                <a:effectLst>
                  <a:outerShdw blurRad="38100" dist="38100" dir="2700000" algn="tl">
                    <a:srgbClr val="000000">
                      <a:alpha val="43137"/>
                    </a:srgbClr>
                  </a:outerShdw>
                </a:effectLst>
              </a:rPr>
              <a:t>Irleland</a:t>
            </a:r>
            <a:r>
              <a:rPr lang="en-GB" sz="2800" b="1" dirty="0" smtClean="0">
                <a:solidFill>
                  <a:srgbClr val="FFC000"/>
                </a:solidFill>
                <a:effectLst>
                  <a:outerShdw blurRad="38100" dist="38100" dir="2700000" algn="tl">
                    <a:srgbClr val="000000">
                      <a:alpha val="43137"/>
                    </a:srgbClr>
                  </a:outerShdw>
                </a:effectLst>
              </a:rPr>
              <a:t> there is a large contingent of </a:t>
            </a:r>
            <a:r>
              <a:rPr lang="en-GB" sz="2800" b="1" dirty="0" err="1" smtClean="0">
                <a:solidFill>
                  <a:srgbClr val="FFC000"/>
                </a:solidFill>
                <a:effectLst>
                  <a:outerShdw blurRad="38100" dist="38100" dir="2700000" algn="tl">
                    <a:srgbClr val="000000">
                      <a:alpha val="43137"/>
                    </a:srgbClr>
                  </a:outerShdw>
                </a:effectLst>
              </a:rPr>
              <a:t>Zarah</a:t>
            </a:r>
            <a:r>
              <a:rPr lang="en-GB" sz="2800" b="1" dirty="0" smtClean="0">
                <a:solidFill>
                  <a:srgbClr val="FFC000"/>
                </a:solidFill>
                <a:effectLst>
                  <a:outerShdw blurRad="38100" dist="38100" dir="2700000" algn="tl">
                    <a:srgbClr val="000000">
                      <a:alpha val="43137"/>
                    </a:srgbClr>
                  </a:outerShdw>
                </a:effectLst>
              </a:rPr>
              <a:t> Judah.</a:t>
            </a:r>
            <a:endParaRPr lang="en-GB" sz="2800" b="1" dirty="0">
              <a:solidFill>
                <a:srgbClr val="FFC000"/>
              </a:solidFill>
              <a:effectLst>
                <a:outerShdw blurRad="38100" dist="38100" dir="2700000" algn="tl">
                  <a:srgbClr val="000000">
                    <a:alpha val="43137"/>
                  </a:srgbClr>
                </a:outerShdw>
              </a:effectLst>
            </a:endParaRPr>
          </a:p>
        </p:txBody>
      </p:sp>
      <p:pic>
        <p:nvPicPr>
          <p:cNvPr id="2050" name="Picture 2" descr="C:\Users\user\Documents\My Webs\newensign\toijud.jpg"/>
          <p:cNvPicPr>
            <a:picLocks noChangeAspect="1" noChangeArrowheads="1"/>
          </p:cNvPicPr>
          <p:nvPr/>
        </p:nvPicPr>
        <p:blipFill>
          <a:blip r:embed="rId3" cstate="print"/>
          <a:srcRect/>
          <a:stretch>
            <a:fillRect/>
          </a:stretch>
        </p:blipFill>
        <p:spPr bwMode="auto">
          <a:xfrm>
            <a:off x="899592" y="1340768"/>
            <a:ext cx="3318548"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40</a:t>
            </a:fld>
            <a:endParaRPr lang="en-GB"/>
          </a:p>
        </p:txBody>
      </p:sp>
      <p:sp>
        <p:nvSpPr>
          <p:cNvPr id="4" name="TextBox 3"/>
          <p:cNvSpPr txBox="1"/>
          <p:nvPr/>
        </p:nvSpPr>
        <p:spPr>
          <a:xfrm>
            <a:off x="4355976" y="1844824"/>
            <a:ext cx="460851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….were sent from Russia to Palestine. </a:t>
            </a:r>
            <a:r>
              <a:rPr lang="en-GB" sz="2800" b="1" dirty="0" smtClean="0">
                <a:solidFill>
                  <a:srgbClr val="FFC000"/>
                </a:solidFill>
                <a:effectLst>
                  <a:outerShdw blurRad="38100" dist="38100" dir="2700000" algn="tl">
                    <a:srgbClr val="000000">
                      <a:alpha val="43137"/>
                    </a:srgbClr>
                  </a:outerShdw>
                </a:effectLst>
              </a:rPr>
              <a:t>In all probability this was the beginning of the Zionist policy to colonise Palestine with Ashkenazim (non-Semitic) 'Jews', </a:t>
            </a:r>
            <a:r>
              <a:rPr lang="en-GB" sz="2800" b="1" dirty="0" smtClean="0">
                <a:solidFill>
                  <a:srgbClr val="00FF00"/>
                </a:solidFill>
                <a:effectLst>
                  <a:outerShdw blurRad="38100" dist="38100" dir="2700000" algn="tl">
                    <a:srgbClr val="000000">
                      <a:alpha val="43137"/>
                    </a:srgbClr>
                  </a:outerShdw>
                </a:effectLst>
              </a:rPr>
              <a:t>with a view to establishing the future geopolitical state labelled "Israel".</a:t>
            </a:r>
            <a:endParaRPr lang="en-GB" sz="2800" dirty="0">
              <a:solidFill>
                <a:srgbClr val="00FF00"/>
              </a:solidFill>
            </a:endParaRPr>
          </a:p>
        </p:txBody>
      </p:sp>
      <p:pic>
        <p:nvPicPr>
          <p:cNvPr id="781314" name="Picture 2" descr="http://t0.gstatic.com/images?q=tbn:ANd9GcTtk7nyh6E7fn4Gq-e4D8ZG7BqIcIADAt4foimE85odfea2CEX1"/>
          <p:cNvPicPr>
            <a:picLocks noChangeAspect="1" noChangeArrowheads="1"/>
          </p:cNvPicPr>
          <p:nvPr/>
        </p:nvPicPr>
        <p:blipFill>
          <a:blip r:embed="rId3" cstate="print"/>
          <a:srcRect/>
          <a:stretch>
            <a:fillRect/>
          </a:stretch>
        </p:blipFill>
        <p:spPr bwMode="auto">
          <a:xfrm>
            <a:off x="467544" y="1628800"/>
            <a:ext cx="3456384" cy="50131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1314"/>
                                        </p:tgtEl>
                                        <p:attrNameLst>
                                          <p:attrName>style.visibility</p:attrName>
                                        </p:attrNameLst>
                                      </p:cBhvr>
                                      <p:to>
                                        <p:strVal val="visible"/>
                                      </p:to>
                                    </p:set>
                                    <p:animEffect transition="in" filter="circle(in)">
                                      <p:cBhvr>
                                        <p:cTn id="7" dur="2000"/>
                                        <p:tgtEl>
                                          <p:spTgt spid="7813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41</a:t>
            </a:fld>
            <a:endParaRPr lang="en-GB"/>
          </a:p>
        </p:txBody>
      </p:sp>
      <p:sp>
        <p:nvSpPr>
          <p:cNvPr id="4" name="TextBox 3"/>
          <p:cNvSpPr txBox="1"/>
          <p:nvPr/>
        </p:nvSpPr>
        <p:spPr>
          <a:xfrm>
            <a:off x="3635896" y="1484784"/>
            <a:ext cx="5508104" cy="5262979"/>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Roland Perry in </a:t>
            </a:r>
            <a:r>
              <a:rPr lang="en-GB" sz="2800" b="1" i="1" dirty="0" smtClean="0">
                <a:solidFill>
                  <a:srgbClr val="FF33CC"/>
                </a:solidFill>
                <a:effectLst>
                  <a:outerShdw blurRad="38100" dist="38100" dir="2700000" algn="tl">
                    <a:srgbClr val="000000">
                      <a:alpha val="43137"/>
                    </a:srgbClr>
                  </a:outerShdw>
                </a:effectLst>
              </a:rPr>
              <a:t>The Fifth Man </a:t>
            </a:r>
            <a:r>
              <a:rPr lang="en-GB" sz="2800" b="1" dirty="0" smtClean="0">
                <a:solidFill>
                  <a:srgbClr val="FF33CC"/>
                </a:solidFill>
                <a:effectLst>
                  <a:outerShdw blurRad="38100" dist="38100" dir="2700000" algn="tl">
                    <a:srgbClr val="000000">
                      <a:alpha val="43137"/>
                    </a:srgbClr>
                  </a:outerShdw>
                </a:effectLst>
              </a:rPr>
              <a:t>(1994): </a:t>
            </a:r>
            <a:r>
              <a:rPr lang="en-GB" sz="2800" b="1" dirty="0" smtClean="0">
                <a:solidFill>
                  <a:srgbClr val="00FFFF"/>
                </a:solidFill>
                <a:effectLst>
                  <a:outerShdw blurRad="38100" dist="38100" dir="2700000" algn="tl">
                    <a:srgbClr val="000000">
                      <a:alpha val="43137"/>
                    </a:srgbClr>
                  </a:outerShdw>
                </a:effectLst>
              </a:rPr>
              <a:t>"The Rothschilds were the most prominent family involved in the campaign to create a Jewish homeland in Palestine.... </a:t>
            </a:r>
            <a:r>
              <a:rPr lang="en-GB" sz="2800" b="1" dirty="0" smtClean="0">
                <a:solidFill>
                  <a:srgbClr val="FFC000"/>
                </a:solidFill>
                <a:effectLst>
                  <a:outerShdw blurRad="38100" dist="38100" dir="2700000" algn="tl">
                    <a:srgbClr val="000000">
                      <a:alpha val="43137"/>
                    </a:srgbClr>
                  </a:outerShdw>
                </a:effectLst>
              </a:rPr>
              <a:t>Rothschild had a burgeoning connection to networks such as the </a:t>
            </a:r>
            <a:r>
              <a:rPr lang="en-GB" sz="2800" b="1" dirty="0" err="1" smtClean="0">
                <a:solidFill>
                  <a:srgbClr val="FFC000"/>
                </a:solidFill>
                <a:effectLst>
                  <a:outerShdw blurRad="38100" dist="38100" dir="2700000" algn="tl">
                    <a:srgbClr val="000000">
                      <a:alpha val="43137"/>
                    </a:srgbClr>
                  </a:outerShdw>
                </a:effectLst>
              </a:rPr>
              <a:t>Haganah</a:t>
            </a:r>
            <a:r>
              <a:rPr lang="en-GB" sz="2800" b="1" dirty="0" smtClean="0">
                <a:solidFill>
                  <a:srgbClr val="FFC000"/>
                </a:solidFill>
                <a:effectLst>
                  <a:outerShdw blurRad="38100" dist="38100" dir="2700000" algn="tl">
                    <a:srgbClr val="000000">
                      <a:alpha val="43137"/>
                    </a:srgbClr>
                  </a:outerShdw>
                </a:effectLst>
              </a:rPr>
              <a:t> which was formed in 1929 and was the secret intelligence forerunner to the </a:t>
            </a:r>
            <a:r>
              <a:rPr lang="en-GB" sz="2800" b="1" dirty="0" err="1" smtClean="0">
                <a:solidFill>
                  <a:srgbClr val="FFC000"/>
                </a:solidFill>
                <a:effectLst>
                  <a:outerShdw blurRad="38100" dist="38100" dir="2700000" algn="tl">
                    <a:srgbClr val="000000">
                      <a:alpha val="43137"/>
                    </a:srgbClr>
                  </a:outerShdw>
                </a:effectLst>
              </a:rPr>
              <a:t>Mossad</a:t>
            </a:r>
            <a:r>
              <a:rPr lang="en-GB" sz="2800" b="1" dirty="0" smtClean="0">
                <a:solidFill>
                  <a:srgbClr val="FFC000"/>
                </a:solidFill>
                <a:effectLst>
                  <a:outerShdw blurRad="38100" dist="38100" dir="2700000" algn="tl">
                    <a:srgbClr val="000000">
                      <a:alpha val="43137"/>
                    </a:srgbClr>
                  </a:outerShdw>
                </a:effectLst>
              </a:rPr>
              <a:t> (formed in 1948).”</a:t>
            </a:r>
            <a:endParaRPr lang="en-GB" sz="2800" b="1" dirty="0">
              <a:solidFill>
                <a:srgbClr val="FFC000"/>
              </a:solidFill>
              <a:effectLst>
                <a:outerShdw blurRad="38100" dist="38100" dir="2700000" algn="tl">
                  <a:srgbClr val="000000">
                    <a:alpha val="43137"/>
                  </a:srgbClr>
                </a:outerShdw>
              </a:effectLst>
            </a:endParaRPr>
          </a:p>
        </p:txBody>
      </p:sp>
      <p:pic>
        <p:nvPicPr>
          <p:cNvPr id="8194" name="Picture 2" descr="http://www.rolandperryauthor.com/assets/books/9/medium/book9.jpeg?1281415197"/>
          <p:cNvPicPr>
            <a:picLocks noChangeAspect="1" noChangeArrowheads="1"/>
          </p:cNvPicPr>
          <p:nvPr/>
        </p:nvPicPr>
        <p:blipFill>
          <a:blip r:embed="rId3" cstate="print"/>
          <a:srcRect/>
          <a:stretch>
            <a:fillRect/>
          </a:stretch>
        </p:blipFill>
        <p:spPr bwMode="auto">
          <a:xfrm>
            <a:off x="263041" y="1556792"/>
            <a:ext cx="3225959" cy="504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42</a:t>
            </a:fld>
            <a:endParaRPr lang="en-GB"/>
          </a:p>
        </p:txBody>
      </p:sp>
      <p:sp>
        <p:nvSpPr>
          <p:cNvPr id="4" name="TextBox 3"/>
          <p:cNvSpPr txBox="1"/>
          <p:nvPr/>
        </p:nvSpPr>
        <p:spPr>
          <a:xfrm>
            <a:off x="4067944" y="1595021"/>
            <a:ext cx="507605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a:t>
            </a:r>
            <a:r>
              <a:rPr lang="en-GB" sz="2800" b="1" dirty="0" err="1" smtClean="0">
                <a:solidFill>
                  <a:srgbClr val="00FFFF"/>
                </a:solidFill>
                <a:effectLst>
                  <a:outerShdw blurRad="38100" dist="38100" dir="2700000" algn="tl">
                    <a:srgbClr val="000000">
                      <a:alpha val="43137"/>
                    </a:srgbClr>
                  </a:outerShdw>
                </a:effectLst>
              </a:rPr>
              <a:t>Haganah</a:t>
            </a:r>
            <a:r>
              <a:rPr lang="en-GB" sz="2800" b="1" dirty="0" smtClean="0">
                <a:solidFill>
                  <a:srgbClr val="00FFFF"/>
                </a:solidFill>
                <a:effectLst>
                  <a:outerShdw blurRad="38100" dist="38100" dir="2700000" algn="tl">
                    <a:srgbClr val="000000">
                      <a:alpha val="43137"/>
                    </a:srgbClr>
                  </a:outerShdw>
                </a:effectLst>
              </a:rPr>
              <a:t> set up its own information service, named </a:t>
            </a:r>
            <a:r>
              <a:rPr lang="en-GB" sz="2800" b="1" dirty="0" err="1" smtClean="0">
                <a:solidFill>
                  <a:srgbClr val="00FFFF"/>
                </a:solidFill>
                <a:effectLst>
                  <a:outerShdw blurRad="38100" dist="38100" dir="2700000" algn="tl">
                    <a:srgbClr val="000000">
                      <a:alpha val="43137"/>
                    </a:srgbClr>
                  </a:outerShdw>
                </a:effectLst>
              </a:rPr>
              <a:t>Shai</a:t>
            </a:r>
            <a:r>
              <a:rPr lang="en-GB" sz="2800" b="1" dirty="0" smtClean="0">
                <a:solidFill>
                  <a:srgbClr val="00FFFF"/>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 </a:t>
            </a:r>
            <a:r>
              <a:rPr lang="en-GB" sz="2800" b="1" dirty="0" err="1" smtClean="0">
                <a:solidFill>
                  <a:srgbClr val="FFC000"/>
                </a:solidFill>
                <a:effectLst>
                  <a:outerShdw blurRad="38100" dist="38100" dir="2700000" algn="tl">
                    <a:srgbClr val="000000">
                      <a:alpha val="43137"/>
                    </a:srgbClr>
                  </a:outerShdw>
                </a:effectLst>
              </a:rPr>
              <a:t>Haganah's</a:t>
            </a:r>
            <a:r>
              <a:rPr lang="en-GB" sz="2800" b="1" dirty="0" smtClean="0">
                <a:solidFill>
                  <a:srgbClr val="FFC000"/>
                </a:solidFill>
                <a:effectLst>
                  <a:outerShdw blurRad="38100" dist="38100" dir="2700000" algn="tl">
                    <a:srgbClr val="000000">
                      <a:alpha val="43137"/>
                    </a:srgbClr>
                  </a:outerShdw>
                </a:effectLst>
              </a:rPr>
              <a:t> espionage and surveillance extended to Europe, where it monitored all groups hostile to Zionism.</a:t>
            </a:r>
            <a:r>
              <a:rPr lang="en-GB" sz="2800" b="1" dirty="0" smtClean="0">
                <a:effectLst>
                  <a:outerShdw blurRad="38100" dist="38100" dir="2700000" algn="tl">
                    <a:srgbClr val="000000">
                      <a:alpha val="43137"/>
                    </a:srgbClr>
                  </a:outerShdw>
                </a:effectLst>
              </a:rPr>
              <a:t> </a:t>
            </a:r>
            <a:r>
              <a:rPr lang="en-GB" sz="2800" b="1" dirty="0" smtClean="0">
                <a:solidFill>
                  <a:srgbClr val="FF0000"/>
                </a:solidFill>
                <a:effectLst>
                  <a:outerShdw blurRad="38100" dist="38100" dir="2700000" algn="tl">
                    <a:srgbClr val="000000">
                      <a:alpha val="43137"/>
                    </a:srgbClr>
                  </a:outerShdw>
                </a:effectLst>
              </a:rPr>
              <a:t>The Rothschild family, </a:t>
            </a:r>
            <a:r>
              <a:rPr lang="en-GB" sz="2800" b="1" dirty="0" smtClean="0">
                <a:solidFill>
                  <a:srgbClr val="00FF00"/>
                </a:solidFill>
                <a:effectLst>
                  <a:outerShdw blurRad="38100" dist="38100" dir="2700000" algn="tl">
                    <a:srgbClr val="000000">
                      <a:alpha val="43137"/>
                    </a:srgbClr>
                  </a:outerShdw>
                </a:effectLst>
              </a:rPr>
              <a:t>led in Britain by the second baron, Walter, and </a:t>
            </a:r>
            <a:r>
              <a:rPr lang="en-GB" sz="2800" b="1" dirty="0" err="1" smtClean="0">
                <a:solidFill>
                  <a:srgbClr val="00FF00"/>
                </a:solidFill>
                <a:effectLst>
                  <a:outerShdw blurRad="38100" dist="38100" dir="2700000" algn="tl">
                    <a:srgbClr val="000000">
                      <a:alpha val="43137"/>
                    </a:srgbClr>
                  </a:outerShdw>
                </a:effectLst>
              </a:rPr>
              <a:t>Rozsika</a:t>
            </a:r>
            <a:r>
              <a:rPr lang="en-GB" sz="2800" b="1" dirty="0" smtClean="0">
                <a:solidFill>
                  <a:srgbClr val="00FF00"/>
                </a:solidFill>
                <a:effectLst>
                  <a:outerShdw blurRad="38100" dist="38100" dir="2700000" algn="tl">
                    <a:srgbClr val="000000">
                      <a:alpha val="43137"/>
                    </a:srgbClr>
                  </a:outerShdw>
                </a:effectLst>
              </a:rPr>
              <a:t>, </a:t>
            </a:r>
            <a:r>
              <a:rPr lang="en-GB" sz="2800" b="1" dirty="0" smtClean="0">
                <a:solidFill>
                  <a:srgbClr val="FFFF00"/>
                </a:solidFill>
                <a:effectLst>
                  <a:outerShdw blurRad="38100" dist="38100" dir="2700000" algn="tl">
                    <a:srgbClr val="000000">
                      <a:alpha val="43137"/>
                    </a:srgbClr>
                  </a:outerShdw>
                </a:effectLst>
              </a:rPr>
              <a:t>lobbied the British government hard over a homeland for the Jews.</a:t>
            </a:r>
            <a:endParaRPr lang="en-GB" sz="2800" b="1" dirty="0">
              <a:solidFill>
                <a:srgbClr val="FFFF00"/>
              </a:solidFill>
              <a:effectLst>
                <a:outerShdw blurRad="38100" dist="38100" dir="2700000" algn="tl">
                  <a:srgbClr val="000000">
                    <a:alpha val="43137"/>
                  </a:srgbClr>
                </a:outerShdw>
              </a:effectLst>
            </a:endParaRPr>
          </a:p>
        </p:txBody>
      </p:sp>
      <p:pic>
        <p:nvPicPr>
          <p:cNvPr id="6146" name="Picture 2" descr="http://t2.gstatic.com/images?q=tbn:ANd9GcTzE0fRTf-dj0DGmOU9mkBQ3Hv_t4-goQdYsdxcf3c6UK7pqzuXdg"/>
          <p:cNvPicPr>
            <a:picLocks noChangeAspect="1" noChangeArrowheads="1"/>
          </p:cNvPicPr>
          <p:nvPr/>
        </p:nvPicPr>
        <p:blipFill>
          <a:blip r:embed="rId3" cstate="print"/>
          <a:srcRect/>
          <a:stretch>
            <a:fillRect/>
          </a:stretch>
        </p:blipFill>
        <p:spPr bwMode="auto">
          <a:xfrm>
            <a:off x="168178" y="2132856"/>
            <a:ext cx="3806088" cy="352839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43</a:t>
            </a:fld>
            <a:endParaRPr lang="en-GB"/>
          </a:p>
        </p:txBody>
      </p:sp>
      <p:sp>
        <p:nvSpPr>
          <p:cNvPr id="4" name="TextBox 3"/>
          <p:cNvSpPr txBox="1"/>
          <p:nvPr/>
        </p:nvSpPr>
        <p:spPr>
          <a:xfrm>
            <a:off x="3995936" y="1595021"/>
            <a:ext cx="514806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1967 the artificially created geopolitical state labelled "Israel" consisted of 8,000 square miles </a:t>
            </a:r>
            <a:r>
              <a:rPr lang="en-GB" sz="2800" b="1" dirty="0" smtClean="0">
                <a:solidFill>
                  <a:srgbClr val="FF33CC"/>
                </a:solidFill>
                <a:effectLst>
                  <a:outerShdw blurRad="38100" dist="38100" dir="2700000" algn="tl">
                    <a:srgbClr val="000000">
                      <a:alpha val="43137"/>
                    </a:srgbClr>
                  </a:outerShdw>
                </a:effectLst>
              </a:rPr>
              <a:t>(ref. </a:t>
            </a:r>
            <a:r>
              <a:rPr lang="en-GB" sz="2800" b="1" dirty="0" err="1" smtClean="0">
                <a:solidFill>
                  <a:srgbClr val="FF33CC"/>
                </a:solidFill>
                <a:effectLst>
                  <a:outerShdw blurRad="38100" dist="38100" dir="2700000" algn="tl">
                    <a:srgbClr val="000000">
                      <a:alpha val="43137"/>
                    </a:srgbClr>
                  </a:outerShdw>
                </a:effectLst>
              </a:rPr>
              <a:t>Websters</a:t>
            </a:r>
            <a:r>
              <a:rPr lang="en-GB" sz="2800" b="1" dirty="0" smtClean="0">
                <a:solidFill>
                  <a:srgbClr val="FF33CC"/>
                </a:solidFill>
                <a:effectLst>
                  <a:outerShdw blurRad="38100" dist="38100" dir="2700000" algn="tl">
                    <a:srgbClr val="000000">
                      <a:alpha val="43137"/>
                    </a:srgbClr>
                  </a:outerShdw>
                </a:effectLst>
              </a:rPr>
              <a:t> Dictionary). </a:t>
            </a:r>
            <a:r>
              <a:rPr lang="en-GB" sz="2800" b="1" dirty="0" smtClean="0">
                <a:solidFill>
                  <a:srgbClr val="FFC000"/>
                </a:solidFill>
                <a:effectLst>
                  <a:outerShdw blurRad="38100" dist="38100" dir="2700000" algn="tl">
                    <a:srgbClr val="000000">
                      <a:alpha val="43137"/>
                    </a:srgbClr>
                  </a:outerShdw>
                </a:effectLst>
              </a:rPr>
              <a:t>After the 1967 and 1973 Israeli 'wars',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its territory was expanded to 12,500 square miles, which is still less than half the geographical size of Scotland (30,000 square miles).</a:t>
            </a:r>
            <a:endParaRPr lang="en-GB" sz="2800" b="1" dirty="0">
              <a:solidFill>
                <a:srgbClr val="00FF00"/>
              </a:solidFill>
              <a:effectLst>
                <a:outerShdw blurRad="38100" dist="38100" dir="2700000" algn="tl">
                  <a:srgbClr val="000000">
                    <a:alpha val="43137"/>
                  </a:srgbClr>
                </a:outerShdw>
              </a:effectLst>
            </a:endParaRPr>
          </a:p>
        </p:txBody>
      </p:sp>
      <p:pic>
        <p:nvPicPr>
          <p:cNvPr id="18434" name="Picture 2" descr="http://t3.gstatic.com/images?q=tbn:ANd9GcRTgzS-ZZhifz2g-Xv_f0-JkfQpZ0SD5Mbd0k8IJo-X8zFzhy-cnw"/>
          <p:cNvPicPr>
            <a:picLocks noChangeAspect="1" noChangeArrowheads="1"/>
          </p:cNvPicPr>
          <p:nvPr/>
        </p:nvPicPr>
        <p:blipFill>
          <a:blip r:embed="rId3" cstate="print"/>
          <a:srcRect/>
          <a:stretch>
            <a:fillRect/>
          </a:stretch>
        </p:blipFill>
        <p:spPr bwMode="auto">
          <a:xfrm>
            <a:off x="395536" y="1844824"/>
            <a:ext cx="3441022" cy="40324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44</a:t>
            </a:fld>
            <a:endParaRPr lang="en-GB"/>
          </a:p>
        </p:txBody>
      </p:sp>
      <p:sp>
        <p:nvSpPr>
          <p:cNvPr id="4" name="TextBox 3"/>
          <p:cNvSpPr txBox="1"/>
          <p:nvPr/>
        </p:nvSpPr>
        <p:spPr>
          <a:xfrm>
            <a:off x="4860032" y="1844824"/>
            <a:ext cx="410445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Considering the exceedingly small geographical size of the Zionist State of "Israel", </a:t>
            </a:r>
            <a:r>
              <a:rPr lang="en-GB" sz="2800" b="1" dirty="0" smtClean="0">
                <a:solidFill>
                  <a:srgbClr val="FFC000"/>
                </a:solidFill>
                <a:effectLst>
                  <a:outerShdw blurRad="38100" dist="38100" dir="2700000" algn="tl">
                    <a:srgbClr val="000000">
                      <a:alpha val="43137"/>
                    </a:srgbClr>
                  </a:outerShdw>
                </a:effectLst>
              </a:rPr>
              <a:t>is it any wonder that from a Zionist perspective, the native Palestinians needed to be ejected by any means deemed necessary.</a:t>
            </a:r>
            <a:endParaRPr lang="en-GB" sz="2800" b="1" dirty="0">
              <a:solidFill>
                <a:srgbClr val="FFC000"/>
              </a:solidFill>
              <a:effectLst>
                <a:outerShdw blurRad="38100" dist="38100" dir="2700000" algn="tl">
                  <a:srgbClr val="000000">
                    <a:alpha val="43137"/>
                  </a:srgbClr>
                </a:outerShdw>
              </a:effectLst>
            </a:endParaRPr>
          </a:p>
        </p:txBody>
      </p:sp>
      <p:sp>
        <p:nvSpPr>
          <p:cNvPr id="16386" name="AutoShape 2" descr="data:image/jpg;base64,/9j/4AAQSkZJRgABAQAAAQABAAD/2wCEAAkGBhQSERUTExQUFBUVGBYYFxgVFBUYFRgVGBQVFxQUFRcXHiYeFxwkGRUYHy8gIycpLCwsFR4xNTAqNSYsLCkBCQoKDgwOGg8PGiwkHCQsLCwpKSkpLCwsLCwpKSksKSwpLCwsLCwsLCksLCkpLCwsLCwpLCksLCkpLCwpKSksLP/AABEIAMABBgMBIgACEQEDEQH/xAAcAAABBQEBAQAAAAAAAAAAAAAFAQIDBAYABwj/xABHEAACAQIEAwUFBAcFBwQDAAABAhEAAwQSITEFQVEGEyJhcTKBkaGxB0LB8BQjM1JiktFygqLh8RUWJFNUY4OTo7LCQ0Rz/8QAGgEAAwEBAQEAAAAAAAAAAAAAAAECAwQFBv/EACYRAQEAAgEEAgIBBQAAAAAAAAABAhEhAxIxQQQiMlETFDNhcZH/2gAMAwEAAhEDEQA/APJEbxH3ValjqPoKq208R91GcFok1olUtY110zD3op/CrKYq6R90/wDjX+lJdsBjNXMPeI0BpaBmHuXTp4F8yigfShmIvMHLCCZ3Aj5UdbEMRvQ+5bMknrOwpaAfbxDhiQYneku8QbZjIP1q1jNgaH477p86KDLaRyqxbHlTFapkogOFmQT0pbF7LOgOhGvnTrdwTrUeI50yWeE2f1yg0RuYAEHTmaGcEP65a1vC8GLivP7xqFMvc4Wzfs9Cok1O2NxmHAZLl5V0ghjHwo7wnC/rnHl+NGblgZY5be6p2YZwj7W8ZYgXMt4fx+18RWmsfa5h3i74rF0QGBGZLig6r67wT1rE9ouFKGtgAbUNfhA2MUQV6r2s4VbxVkYzBkONGdBvEc15Gshh7DaEzoYhdIAWYJI5Zpy769NgPDMRiMJczWXIjcToR5itjxbH3L1q0sC2SpYgFQCGI1Hn5nbTlWHWknLPKQCxV0oxbNOusjMTqYXy0gGr9vRZQzIOoUT4ifaBmCBtO2YUzA4Au4zxIuNnIBAJkaKdpn3VcvcPFt1g+SKCAQY310IzazXJllN6R23yjw7m2GI0O+vNjOkA6QIG31pP05rhOoyiNliAeg5idPcKIZAVAZ80gzrrJIiNdIB3nlMcyObKE8JCwAYnmBBjlM+XKpxv/T9K+NsZs0eINnVVCzJkZiBB0UnWOR5zVKxcCoJljoC5kagyywddSYk+fKCSWHwjEM5BRARAMAtrIgQOo012q3iMLbYZWVZJZ9AdCVIQHqNQYH7tad+uKmz9MvjFtyGWRrAgTDc4AO405czyp74293gEFzoJMyY3+P4USwfDLKowzqTp4uQhdRGs6kCY5Gq+LxaW2cWmLMGgkAQegT+E66CZ61p3bvgf4UuJWyslvAVJBt5ugltQd9Rp6VVxWLL2bdvIhM7j9rvoCBoBHrO9Ox7ktnzkEmQJkgggeInWdec+dClSPEBpPPpBrXGTSouYHUmV3iQInoI6edXMGTbOYQZEABtQTHi89PmR7qN4NJMEZoOn7vu5aelSoJAO07RyA0lo1/M09GK4ay1z2niNmeTPlzmlobd/UmMxdTrIJCzy3kdfnXVPb+hJPbOWm8TUUw7SnvoXZtksYotg7X6v312xa3bwxIEVN/s1xy+dPsYpUiZ0qe1xEM0RE00ohg2OwpMRgWA8Qj4UVwo00p3EsOXIhdhS2NshxK3Cj1odiTOWi3GgcoB60Fv7iiqSqKfNNWlmkRZri2lIa4jw0Gu8E/bL616D2bsAq4jd2j1FeecFb9atel9lGHdEz95vUzyqKYZhFAxFz0/GiWXSeVUrKf8AFOKKXRAilT9sn2vc6ciEJB+lCuzN03LTF3Mg6SAeXx+dEe3L6D+wax/DcU6BcpiWHIHX0NOeA3ORtZCnTWDB+B/rT1droDo0AAgCdRk1KIB5ch+951dfCMlpWlST7UrroJ3BFTdmeHZ3eFUBJJ8eUagSTOoGsaHpWHV/Hac5wGcNxLC4QNQeRmcupaANdIkxvVnEYx+6MDPAgd4oJymSNRvp4tf9SfH+DpbuC4oZWhg+U934gSGNuPEAJgEmTGlV7jlPTKRLFsxbQAhuQ03rm486Z+FJuIG4xY5V0JyoYESvgABkbnzOvOrOHC+NSm86bws+3pvtuenlQPCXFUMz7K59keIa6EQfzFEbGOypoSZkSSQu+nrrMnz86eWCtcid3EuuxGWBoZ21jL6fMgRQziGLcAMBmL+Ik5coymIAHlO+ulQnHEEF9eR6mdt9J0kjyqrxDEjKMuYgk7xuSJgD0+tPHDnwNcm2dWJOSInMN5ZQ3MSDr7iNKgxiEagFM2sgEEZdiNuTHbkDVlDmCEh5PRFg5QFHmRlGp6mrea84ju1I/jXbw6MoGm0gAbyes1pzKnXINZU5YBMfKYBOh5kkn40uHAVWlZDlSSeQBMny3onewJUGczGDsAAGLAQQNtIqpxGw+RE2ACnxMNDOvkNffVeT8xRxmOzsfuwAkzBA5Lpqff8ASoOEoMxBZomDlI5A666bTqaYuAPOF9rc7kDy135+dW+HYQsQBAbU6HcQDEdfzyq7xBrheGEW4hYZR4oOjEkgHUnb8mlq7ZvCxZRLlscyc+pzEkHlpoB8BS1jvL1BZkx2HxC+JY1JH0opwm3Nr+8frQCyPGfUVoeDmFI8zXfFrnEcBChutVcIniFaDG2S1oAD/KgltCG03qkb4HMFagCigt6j0qhZXwCZnSiCnbQ7edLSNsP2ktf/ACNZzEDUVo+1Ow/tGs1fbalWqZaWm26fSBrGuY6UjUk6UGt8KTNcA66VueynBQLbks8s06MQJGmwrG8EtjvkgzO46VueE/smgwQzGoqoXBmMVc6RpRW4NAazmJzLcLqJBEGTyq1hO0CLbyMrCNidffSAT25EAH+BvrWJ4eNbY/jH1Fa7tlfzIsmSEaY0Gp6VleDLN2yP4xTngPR+MI/eI0NkymTOk6DUVPwfElGvxHiNpQNMxJBYlQR0WCf4h1q7jLhYQYiB8qzTXoe9DQ47soPDqYbUSJ0FYdTdwpZtjes22AJu+wJGyuxdWfQN7UaqeWnU1Rs8Gu3oKaypI1VvCohmMgFRO0+7rWdHHbhus90Kzxl10A5e4elafgnad7SOrrDEAklSLg8HhC9JIA/vVzdtkZQPXscwQq7JmuMwXKcxAJiTsAd9PWncY4KuHylmzofZj2nMSdBqBrrPQ1a/281y4zuSA2qrMDQBSSYiZ18qh4rh1yi8XYqjIphVIGZYICnn4D+RW8x+vLUwiw2DYsEt3laQpUtnU+yF18OXfXedaFLeyloVRoRpEz843qbGG0G/Vlip2z5Z1JmBy2+Q61UdoZtDqeZPpPKqisfCew8EE5joAAQSDoNeQgbx5U+25WQYB0/tEc4k6bUZ7AZWxL5wrZUMbabedU+0Md67kGJ0C6D0Mcqn2rXsOv3RBhgDrAOUwDP+LQa+VCr7gnQ89ZHQjSRy2qwpB208Wu+s6z57/Kql63JMdT9Tyq4j0S9ZWCQwg84P97lyP0pmIshFHyImZA5mPzrV7AWTrIMNsDAB1Mkz0ofxhvGQBAEbxMxt9afm6KqF/Fs8BmLRJ1ncwD9KSoWgneIFdVeCV7TwxPnRzhmIUGGIGs66UK4dhe8uZQNSdKvcY4WbTw/tc9Qfga6JPZNPb4mABFwaeYqHvUZ5NxE3ljqNug1rHrbFOijkajVpxs8ipHrU1rjrT7Sj0NYw6bVGHM6UbLUGu0eJDZVBBMkmKz2JEECriIedU8X7QpGltinU23tTqQMc01DSvSDagxHgRi8D0rZcIvk5unjrEcIaLsmtrwHEL3VwSMwn11qKcMxNstaV9YMjTXbrQ+YnxA+EgTp9aM2rkWUAO+aRVHEXQLeXJmOUn8PxoDOcexZZNTugmg+AYqUfoat8WPh/u/jVzhnDO8woI0IYn1HSgN3woTYRiS3h3O9ZriF1i922uhLIZ10hWE/Amp+zfHQlhrb729R1KzVW9eHf3DO4WB5EH8++oz/FOXg21buLcylfFoDmnfYHXrG9XeO9qLts20w924iIAwkJmL5cuc76xoKlwmOZgwhS7DKuaYALTAPIDYDzoLxfhbAjMw7ws4ZRusHf05VHTx35KTjbh2sxJIZ7r3IJ0aIObfYA860TYwm0pjR/EwmRu/LTaax+I4cyLJ6ijyXPAgMxlA3PM7CtM8ZrR74X7aAwdhAiY6ajkNyar3212G/KPLyp6OQOUgayAT06ct6bdK6MWIHUjn01PWsvbSeD+G8Qazda4vmCNdtPz7qsY/jDXkMgR7pMR51RS6hMjTTmCAWnlI6AGmoghSTykgSeflptBo1zunsuFsaTpuOYmekfHanKACLkgEEyIJJ16ch5zUuHZYJg8tyYmOtQhYk5QwB11nY6A/0plfC1fOVWeQWAM66ANJhR0n51lMVdzGSTPn6aijOOxBy5QAoPIfT5UCvanWnhNJqvl5/mK6n2RBrqstCHZbiXc3c+nMGRNaDjPbbOcpw+GuLGjFbk/NqxVrn6mpronL5VuSzi8YtwjLaS31yliD8dqiy1HtTl1oDoqS1h9QEEyNZ+utRkxXJeg6GgFcnnQ7EHxCr125ND8QfEKVNYVakio0pzNSI1hSMse+lpXaRQF3s+s3gD51p8IQFYACSSJ99ZbgRi8K0+CWTHVjUKT2iFYZlOgjTbU9Kjxdhu7ZlkQpGo3XSrd9ATqNqgxl2AI66x0pbPTI8YAynrlH5NG+yInC+80K4+2jx0X60V7I3IwwHmaZB3F07u6sac5+oNLir6tiGcbALt5rtR7F4QPuJo7geF4H9BBawubXO4D5hDGCchzAdWAYDmNqnO6i8On37BezOKtd6O9hQDmJOgDAqfTQKY8zQXFY5Dddg7OCTDMZYjMTmY9TNWbd+2tzuwcwzkDWfCCY1AGYnTWB6Uh4aV4jma0VUgwCI8WX2ipG00YY2cot+vaC4vFNcuQJIJEDU1oYKlQAJ06bwBy31+lGsfbClXhVUZAWgAQ2hO3XWgeKxpe6xDaSfhr7j199PNM8LCXxvBWANzv5fDbSKt8J4LaxLAXXFpVGZmlZHLw5jGs6e/SoeF4XvWCzAJJJnUKM06Dy5TzonwrGYR77WXSbaW3YB2JzXEZWGYqJOxG2zGp7L23Kem/S1ctVneP9n0tO/6PeZwuoJy5ttZynSKh4deZ1UtqQInTlI+gozlUl3YQzzmnTeSY8taqWchOS3JgRlAIjmDpvuNfOo7rfLXrYTHmHWLmgjbYxHUeVLhmJ00Gp8tzJk86kWzEDWTJ92nU+RpcNYBXXSZjmNCOg86W2PoNx1kRM/eOg6AaEUCvAyT8KO8VWFzDn6fCg9vcH3zJmtIzNSz4YG8611G8LYXTcECNp5+vpXUdx6ZzDW99OZ+tXL1pdNfkap4bHFRpznl51NcxbNrpXQg1hTFaDSF6Q0gmzVGy1y1xNIGGqlweIVdaqjp4xQaaupncmm93QEwWlC1DkrmQ0AQ4SpFwGtdwTVpMaFqxnDrZziK0mGveceulTTFcVcC706zZmqRvadfXWpLeOI5CpDLdo0YNeBBEECDUfA+MlFW3kJG80S7Vg3A93bNEgbaU/s5hv1CtG8imE+I4wFB0Og3G3zoRwztc1vMknJcmQRIUmfGomQ0cxHnIoljsIQCATHTlQjjfZZrAtt7QdFaB92RJB85o3PapL5iDgmMyYhTrGbdWysdev3fhXoFniaeOLLZn3JuST5lmWSawHDsMhlxmGUSJjqK9ww3YOzes23tX4DorCQs6id6u8eWdZHjVxThSApAKDd1Jka6iJ3rD8Mv/rDbOuhyk8tP9a9V7T9kO6sMe8SFWJ11zGBJ99Za79jXEbdxXVLV4Zl/ZXROU7mHywI+tLizQkT9mACXO/6ttdeZj8DQ/sv2cOJ4othbhtyWYtlkhQCXEHmRp761PC+zOKtFh+iXhOZVhTyJOp5AxAOgJIrQdg+y36LiLmMxB7mUIt230aGyl3fXSMsAb6meVaYf2z8ZDjWsDhf1K21JYZWYiW0EQX3E+VAe0PYG1djEYcZWAYFZ9tSsAH0Ox1/pHxzFpcvM4HhzT0kTv6mrNjthbywRcLToqZR6SzaD86Vt/DO3TK523deeCxDrmBGsaiDM7be741IuGbVcvs7zv8D+dq3ijDPNx8L4mJ1Nwkj0gAA7nbepLnEkB/VWraRzKqzn1MV52ePbdOnHmPK+P2YgGTP50+lBVG3Menyr1/GcTLbx7lUfCBWP4xE/nrNEyHaF4VwJkx66UtSjAi4NeVdSUxVgaVYymNqhwZ25VfF0/wDNYD+//Suxgq5D0pTYMTB+FPa5/wBxv8Vd+kGI7x4O+rR8OdIFXBv+63wNWU4JeP8A+N/5TTbXEHiDiLoHTNdI+ANRtxIhtXZgOctr6zSC0nAb0/s3/lNRY3gzWiHcqvKG0PWdahbis/eI8gTFQYvFZrcBjvsTSpuu3gdiPcaimq1kelWbSUwWK5jpUndUx0gUgu8GP6wVqrS1k+B/tBWutmKimbiMOpG0eY0+ldh+F5hoSPXWrJuAJ6n8KbbaMvupGzvaZO6tldxMe+i3Zbh7vhLZA011mhfbY6H1rSdkmIwVmJg5vkaAZd4U8Hwnbyqh2hAUKwGZQsEMZ8WUxEfGtY3sTOsGfhQzhlxEJa4iXEAkrcXMoA3aD0E0cUbs8MDww/qmP8IHvBFaDhPbq/h7a2xldUkLmLCBMxodpqhg+DkYe5cywmYLP8QBYD+UqaEsa69Szlm1dvtRdx99LF5giO4UBNAWI8MliZ8UDUxrXqvCPtDsZhbkkoSjKATdQqSvpcXQ7ajzr54xq6E7EGfkK1HY6yXuK0QCSTy0IJj0iufK9jTHHu4e2X/tCRHYdxeK7o4TeeqtEeooBje02IxClAjd2TMlDMA+yxHh3HLXSgPGOEIyCEnKykhSQxWYZQesH5CtbwftdaX/AIVQVAK2hEBFCgZiAROpLAk7gA1XT6m7xBl0/rbtgeL8VZiVTRf3uZ9OlSdn4zqpEgnrEnlJ9aOcE7I9/iXVwe7tFi5Gk5Tok8p69Kzlhyh8JiDIaeh0INd2N5c1nDUcZw1xcNcK5kKDvUJUgE2wWZYOpVlke8UN4VxIXrSXe8d8wkquGuBVb7yZgrZoOnL1q1auXCneIMyfeY5s7nmGY++FEjrJ1oLgeJrZuvaQBbTt4RsFZo1A5CT+Yrh+ZjZO6eXX8TVvbVnjGN2h2QbHLYcH/wBwmffQO/bVzJvYj+7asD6mjHGMOwlXEHzoEAa83HqV6OXSx2Pp2qwtlFW5hQ8AKGhEZoG7QxknntXVmsRhQ8ZhoNvz7q6qlntllhd8Mphl0FWCw6H3RSKwKr6D401q9N5x0joflXEjoflTAaUvSDiw6H5UxgOhpc9IWpbBO6qB18XuqxBjeoCPF7qVMoSpLbRSUooJMHqO+aQV13ei0J+DXIuSdqOYjtFattDEz6TQTgyTcg0nFMKO8zRIBE+h0qFyCV7tCHjIdPSKLcNxobc61j8YircIUQOlXuH3yDFVwka7VYQ9wz6EfT1ol2X4oq4WyrKYWTMdSayt7tSpJtskofCTOvQmK1XBsow1sRsD79aixUFsTxhCsAMNDy+FDcTccIFAWHVgZnUERy2qPEX9PSoTxAMgykHKTPlR4Amlu4+ETDItojMzue+ymSqoBDgTou9Z3G8G/RhnuWLrfukle7nqWWZHlpNOw/Gu7uAwGAOx2Pka32F4lgr1hgbYRbghwhIM1pLlrY+vt5hgMP8ApBNru8966y5GzBQu5YnlEfIHpW74fwEYW4tvOrlUkkTEkbCfI0MucCSzca5hbogqyAMozgOMrQWEAwSMw5E0btXRcuu4kEh2MmdMqLbUe5SffWfWu/8ATbo67b+xSziQrKzDMAVJHXWq/GOz+CYnEWr72CwjwAMquZIZlPiAJAkbaHnpUNy9+H1FAO2jlVS4pXOucb+KAZXQHkc2vmN6wwlt3Fd8k1W47D9okey+YBrkM1wRKubSKFAnWCJb8mhHazhVwXRfuAgX/GqkQw0HhZfuxIA9K8y4Fx+5h763EkhmAcAmWBOoEahtTBGutep/aJ2iS7fXC2Crta8JKkEhiPEDB8MKBPPw16PTy5ceU4VbOPXu0W6QBblVDHPEsW8FlCupmSzsPQxUPFODW8SvgLK4kglFUHyyqT9ao4HhkuFa5k31ygqDE+LnrG9daw9y2yk+L0YxvrBE6TtvW3U1lNVnhbjdwcwlg4vDd22mKsLzP7S2PZYHnpp6+tZK7b1jpWi4bxY2WZwAWUOozTzHhJA30jSqvF8RZvTdQd1dnx291b+NDy8wf9fn6+g0ConUf6UlTFa6o2NMNbSFFToBzn3CaebcadKUivaeIa9tP3mH9w0xrafvn+Q1IiTpSGyaAgyjr/hNcFHX5GrBSN6RmApaCsRULe17quFAahuW/GYpWAkUlOIpIpBwrn3p1skGRXOmtBrfBl/WUnFDKu3SD86dwq8EaW0A50jYlDmBI99R7VAprmZyavWX0J6D8KHWBJPqauLYYowUSSKdsEwv6BSdZr0QYxBhLYDrmyNIkTJOleeNbIMEQaIY7CKiowMlgZHQgxSA1xHHO1o5bmaImJ025xVDH3rpJKTA0OTbymOdO4DauqGcaIRBkTm9P60fvAKhgAaax1igMxZvMQMx1ovhuKm1aZt45ee1CVM1et2Ve2VadSIg+es9dKr0lLh+2RZgpSJIEhid632DsRZDncSPST/TSvPrPZpJGre6P6V6Gl6LGSd1Uj+bX6Coyn1XLyr38XVluy13H3LItJIyzcciFUMCQWb8AJPuqrhbCPeRHb2mAMRoOZj0mtFxvtoLC9xhmVLduAR3aOG0GruWmf7tPpYFnk0HZj7PsFw0C42W7f37y5lUKf8AtK3hT1kt51l7nYJExl69hFLoVkBYi2WMsmacpGmmp0NZjGdt8QfZutaHPu3uKPeMxHyr0rB4/wDRuF2ldx315e9bbOe8OYEgazlge410YzVY28MMSQ5DaN0O+tXeH4TKJI228/OgZxbd7nYGS0ZTMydAutarBXC1hS+8fiY+UVh87r3pyTHzXT8PoTqXeXiAOPuBXzDZtD6jnQ4vvrRziNoEEUFUV5GN4ezlOTQ0da6paSmnTFjiZkyimfP8ajbHz9z/ABf5Vz4C6N7ba7aTPpFLheHu8620j/mOEn0nevceEYMaQZj5/wCVObiBP3fnVzDcCD//ALGGXfd7h+OVDSDgyf8AVYb/AN74/s6R6Uzjp3Hzpi4gfun40UXgtmNcbh5/s3j/APSpv9kYUDXGoT0Fm79SIilsA4xHKPnT7K6yaNWeF4TY4kk8oUAe+TNX7XB8IolrlxhH3Sn40gsj7LcS2H/SRk7vLngv48sTtETHnWcfgkLnLCOgmfmI+depYX7SLa4X9GVAVyZJJMwRB30rMvirTWSjK+QElYe2D1geGTWMvUdeE6Gr33n0yF3h/drmLBumX8dqgK6zUuNxisCqzEmJImPOKqWHciAjtHRSaq2scpjv6rWBQHMGEjpVdsCMpZhrrFLa4itskMCDzBGvwqPG8XQiBrNER4ULHtGilsEKvU0KtuOdErFwHKByp2Q5lVbjGG9lx6H8Kt4LhHeXC1wMEB5A+L39KdjiGQqNxB99bmzgyLQbfNbjXlpuKkqCPcVhkXSIEREAeVRcQMKfSrhYmZ386o8XbwH0ovgTyzy86v2WACg9JqjbXSrxEEeQFVSFLWNTMiFgGaI99aHimNKqLSLqphjpmA1MLJEmsIEDYmz/AGvkDNbLE4a0LhzXbiEljlB0ECVG20fCleYc4qNOJW0VgFZXyt7QMkwRvsdyfdQvGXs0zoT0896v4o2gGS3cdvCxAJBBOWTsB0+VBkM1r0p9Wed3UeLs+HQ8tvl6TrXrfEr1rG5ClvRkTKTcKiMoC+FWBOmhOUxGu1eU4t4QQBqSJ120MDlWt7K8QX9FW2Se9UuVnbLIIA95atcbrJGX4ruL7M3LYS4qg924YoCxYqCJIJ3iNhRo4tWQFRoRIExrJlfIgipMFxXPbafC6j947Dn51NexeHsp3j4dXgk5hOhY7trz22rm+d8a9XWWPp0/D+TOnvG+2dxhJGsD0mgzDWtZd7a4T/pFPqKjPa/B6/8AB2xtuu3XWvNnQyjvvysb6ZY11aw9tML/ANLa/wDST8a6q/iqP6ifp5XwW07tOcLkAPiEiNRrrV3/AHdOp7wHUz4dJ57GhvBb5y3z/wBs8vJqLdn8UzWZJnxN+FerXnh+J4HljPeCg7eA/wBabf7Pi3Ge+FnaVPL3+dWu0+IMW9t2+i0ztNifHamIkzpyzLPypGiwfAFdhlvK8QSMjbT60VvdlbeXMLq6TIytp867hV20ZayB0PteR+9Qvh/GgHuC4zDxQsNc/eafZPpS0curteXs/ZBTO5IecrLoBEbzO81JjuySohZGaRrqRqPcKp9pMcUW0o2Gcb/2aG2u1d0CO8YctYI+lKSrzyxt3jE9qzB1ZgDvsflRG7wkhfC+YcoH01oLc4wWMkqSfID6U5ePFRAO3Q1P2VnendaiHHmHj0qxhsa6CUuOvkGI091CsZjyzTG/vqH9Mbyqp4ZXyXid9nuszEsSdyZNVgtPdpM0opB1oUWwVC13olZaB7qVESWjM16Tc4tbTCpcJHsrA842rzO2fEamxT3ch8ZMCRMH61MOiXE+KsQz6Akjb1qCxxzNC3ApB9xrOXMe7CCdPQUxb5qktweDWzBUnUSOY9KD4zTMOn4CuwnajKgGU6dDvUDXi5LH70n5Utnpe4BhM99G0hGkz5163Z+zPC30W8964GuAMRnQAeEDKARPv3rzv7P8UiNcz2luSBGYxBB3GlemcB7Wk3EtZAtskKANSsmAZiTr1petNJ07Z3RBivs0wdm1cuJdcsiORmuKRoh3AFeTxlMHkY+FfR13BhlKkaEFeQ3EaRt1ryjtT9nZw1u5fLoLaCTmLBoJhRooDMSQNtZrbp5STVYZS2sZfAKHyIP5+NepdguzeGu4G3cdF7w94M2mbS4wBE7GK8oXEqOeYHyOx6yBG9e6/Z1ZycNsSdw7ema4xA+EUs8p6GONnljrlprF51PiyEgxzA2+UUf4eq3QAVDgiSAPC/UZfut1XUa6eQ/t/i3weKW8qq6X1ghpjOkTttpFUsfjFFg/rXw7XtWTDAB4EAgsdADGpgk6DZa6L1pMN1jOlblpsMD2dwrgk2FRxoytbtys7eyIjod+u1Tt2UwnO1aE/wDbSduUCffWE7H8et4S6YbEOjiHF10bacrKdMpEn1n4er4DHWby5rVxXH8JBjnB6GuG6t4dWrAley2E/wCXaH/iSuo5IrqWht8qcE9i/wD/AMz9Gq1wXitu3ayu0HMx9ljoY6ChuA4h3WbwBg4ggkxGv9alPFLf/T2vnXWzEO1B0terfRaTtEk3LIOoJI92ZKrXuPh4zWbbRtJOnpSXuPhyC1lCV2knT0+FINHh8KiaIoUEzp1rM8PuWVuXO9APi8MqT95p291T/wC9R/cX+Y1VPFLZMmxb19aQW+1DhltMNQQxHoQhFZ0JRLiOP70KMqoEkCCTppp8qpOKDRBZNO7oUsVOEEA6UjVLqU3LU91Na4W6QQhaULU4tV2WloIwtX7K6H0qoEq7hx9KVOEHte6ut8UTKA2aRodNKcR4qEMNTSh1PbwiuTFxV10zZh6agGp8RwS5bEkAr1Vgw+VURU9u4TuSaVBLqwBRLCjT89DQ/EHUURw/sH3UvQa77O+zl7FG73IBKhZzMF0JPX0rbYT7P8crBslvQgj9avIzXlvB+N3MNJtmCw11I2OmxFej9ivtLxJUrcYXApAEzMHqdzSvE2uZ2cPT8VZugSlvOehcL8zWA7bdh+JcQZIFtLaDS2b3hDay+i6mNNZjWNzWstdsWI9hf5mp57Vv+6vxb+tLad6eWp9h2P5nDj/yN+C16x2U7O3MNg7Vi4VzIGBKkkGXYiJHQioX7SXDyUfH+tNbtLc5BPgf60C3al267DX8cqIly2iqZOfNObxCRlHQ/Ks9hfsbvye8xFsiN1Vyc2ke1GkTNaz/AHmu/wAH8v8AnTT2ju9U/lFVu2aTOATF/Y8MqC3fKkTnLrmDdCoWI9CTRrsr2btcPV0N5GuOQWJ8MAAhVAJ03PPnVTEdrLqEAvEzrlWAAJJmKyf2icTum3auZtSSp8K7EZhOlKTk7a9PTG2gJ7xBOvKeQ111OldXzo3Hb37/APhX+ldVds/Z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6388" name="Picture 4" descr="http://cache4.asset-cache.net/xc/72391508.jpg?v=1&amp;c=IWSAsset&amp;k=2&amp;d=77BFBA49EF878921F7C3FC3F69D929FDF945DD690C5AA863DC8112C52F120BBC882C8DA22A60DB30B01E70F2B3269972"/>
          <p:cNvPicPr>
            <a:picLocks noChangeAspect="1" noChangeArrowheads="1"/>
          </p:cNvPicPr>
          <p:nvPr/>
        </p:nvPicPr>
        <p:blipFill>
          <a:blip r:embed="rId3" cstate="print"/>
          <a:srcRect/>
          <a:stretch>
            <a:fillRect/>
          </a:stretch>
        </p:blipFill>
        <p:spPr bwMode="auto">
          <a:xfrm>
            <a:off x="251520" y="2348880"/>
            <a:ext cx="4326438"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ircle(in)">
                                      <p:cBhvr>
                                        <p:cTn id="7" dur="20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45</a:t>
            </a:fld>
            <a:endParaRPr lang="en-GB"/>
          </a:p>
        </p:txBody>
      </p:sp>
      <p:sp>
        <p:nvSpPr>
          <p:cNvPr id="4" name="TextBox 3"/>
          <p:cNvSpPr txBox="1"/>
          <p:nvPr/>
        </p:nvSpPr>
        <p:spPr>
          <a:xfrm>
            <a:off x="5039544" y="1628800"/>
            <a:ext cx="4104456" cy="4678204"/>
          </a:xfrm>
          <a:prstGeom prst="rect">
            <a:avLst/>
          </a:prstGeom>
          <a:noFill/>
        </p:spPr>
        <p:txBody>
          <a:bodyPr wrap="square" rtlCol="0">
            <a:spAutoFit/>
          </a:bodyPr>
          <a:lstStyle/>
          <a:p>
            <a:r>
              <a:rPr lang="en-GB" sz="2800" b="1" dirty="0" smtClean="0">
                <a:solidFill>
                  <a:srgbClr val="00FFFF"/>
                </a:solidFill>
              </a:rPr>
              <a:t>Professor </a:t>
            </a:r>
            <a:r>
              <a:rPr lang="en-GB" sz="2800" b="1" dirty="0" err="1" smtClean="0">
                <a:solidFill>
                  <a:srgbClr val="00FFFF"/>
                </a:solidFill>
              </a:rPr>
              <a:t>Brodetsky's</a:t>
            </a:r>
            <a:r>
              <a:rPr lang="en-GB" sz="2800" b="1" dirty="0" smtClean="0">
                <a:solidFill>
                  <a:srgbClr val="00FFFF"/>
                </a:solidFill>
              </a:rPr>
              <a:t> views with regard to the present inhabitants in Palestine,</a:t>
            </a:r>
            <a:r>
              <a:rPr lang="en-GB" sz="2800" b="1" dirty="0" smtClean="0"/>
              <a:t> </a:t>
            </a:r>
            <a:r>
              <a:rPr lang="en-GB" sz="2800" b="1" dirty="0" smtClean="0">
                <a:solidFill>
                  <a:srgbClr val="FFC000"/>
                </a:solidFill>
              </a:rPr>
              <a:t>an unequivocal reply was given: 'The ultimate aim is to push back every Arab from the borders of Palestine into </a:t>
            </a:r>
            <a:r>
              <a:rPr lang="en-GB" sz="2800" b="1" dirty="0" err="1" smtClean="0">
                <a:solidFill>
                  <a:srgbClr val="FFC000"/>
                </a:solidFill>
              </a:rPr>
              <a:t>Transjordania</a:t>
            </a:r>
            <a:r>
              <a:rPr lang="en-GB" sz="2800" b="1" dirty="0" smtClean="0">
                <a:solidFill>
                  <a:srgbClr val="FFC000"/>
                </a:solidFill>
              </a:rPr>
              <a:t>'.</a:t>
            </a:r>
          </a:p>
          <a:p>
            <a:endParaRPr lang="en-GB" dirty="0"/>
          </a:p>
        </p:txBody>
      </p:sp>
      <p:pic>
        <p:nvPicPr>
          <p:cNvPr id="14338" name="Picture 2" descr="http://palestinechronicle.com/uploads/1237841054israelis_attack_palestinians_clubs.jpg"/>
          <p:cNvPicPr>
            <a:picLocks noChangeAspect="1" noChangeArrowheads="1"/>
          </p:cNvPicPr>
          <p:nvPr/>
        </p:nvPicPr>
        <p:blipFill>
          <a:blip r:embed="rId3" cstate="print"/>
          <a:srcRect/>
          <a:stretch>
            <a:fillRect/>
          </a:stretch>
        </p:blipFill>
        <p:spPr bwMode="auto">
          <a:xfrm>
            <a:off x="323528" y="1988840"/>
            <a:ext cx="4608512" cy="345638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46</a:t>
            </a:fld>
            <a:endParaRPr lang="en-GB"/>
          </a:p>
        </p:txBody>
      </p:sp>
      <p:sp>
        <p:nvSpPr>
          <p:cNvPr id="4" name="TextBox 3"/>
          <p:cNvSpPr txBox="1"/>
          <p:nvPr/>
        </p:nvSpPr>
        <p:spPr>
          <a:xfrm>
            <a:off x="4716016" y="1844824"/>
            <a:ext cx="424847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Professor </a:t>
            </a:r>
            <a:r>
              <a:rPr lang="en-GB" sz="2800" b="1" dirty="0" err="1" smtClean="0">
                <a:solidFill>
                  <a:srgbClr val="00FFFF"/>
                </a:solidFill>
                <a:effectLst>
                  <a:outerShdw blurRad="38100" dist="38100" dir="2700000" algn="tl">
                    <a:srgbClr val="000000">
                      <a:alpha val="43137"/>
                    </a:srgbClr>
                  </a:outerShdw>
                </a:effectLst>
              </a:rPr>
              <a:t>Whitelam</a:t>
            </a:r>
            <a:r>
              <a:rPr lang="en-GB" sz="2800" b="1" dirty="0" smtClean="0">
                <a:solidFill>
                  <a:srgbClr val="00FFFF"/>
                </a:solidFill>
                <a:effectLst>
                  <a:outerShdw blurRad="38100" dist="38100" dir="2700000" algn="tl">
                    <a:srgbClr val="000000">
                      <a:alpha val="43137"/>
                    </a:srgbClr>
                  </a:outerShdw>
                </a:effectLst>
              </a:rPr>
              <a:t> further notes: </a:t>
            </a:r>
            <a:r>
              <a:rPr lang="en-GB" sz="2800" b="1" dirty="0" smtClean="0">
                <a:solidFill>
                  <a:srgbClr val="FFC000"/>
                </a:solidFill>
                <a:effectLst>
                  <a:outerShdw blurRad="38100" dist="38100" dir="2700000" algn="tl">
                    <a:srgbClr val="000000">
                      <a:alpha val="43137"/>
                    </a:srgbClr>
                  </a:outerShdw>
                </a:effectLst>
              </a:rPr>
              <a:t>"The Proclamation of Independence of the State of Israel issued by the Provisional State Council in Tel Aviv on 14th May 1948</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refers to 'the re-establishment of the Jewish State‘”</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t1.gstatic.com/images?q=tbn:ANd9GcSE4wSRQnZkoBRxRB_uCkv-Jplv_j1A_Xa0_YkrVTfCZ9yTnmwK"/>
          <p:cNvPicPr>
            <a:picLocks noChangeAspect="1" noChangeArrowheads="1"/>
          </p:cNvPicPr>
          <p:nvPr/>
        </p:nvPicPr>
        <p:blipFill>
          <a:blip r:embed="rId3" cstate="print"/>
          <a:srcRect/>
          <a:stretch>
            <a:fillRect/>
          </a:stretch>
        </p:blipFill>
        <p:spPr bwMode="auto">
          <a:xfrm>
            <a:off x="323528" y="1700808"/>
            <a:ext cx="4176464" cy="49502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47</a:t>
            </a:fld>
            <a:endParaRPr lang="en-GB"/>
          </a:p>
        </p:txBody>
      </p:sp>
      <p:sp>
        <p:nvSpPr>
          <p:cNvPr id="4" name="TextBox 3"/>
          <p:cNvSpPr txBox="1"/>
          <p:nvPr/>
        </p:nvSpPr>
        <p:spPr>
          <a:xfrm>
            <a:off x="3995936" y="1412776"/>
            <a:ext cx="5148064"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They accuse one man, Adolf Hitler, as the prime instigator of the catastrophe, </a:t>
            </a:r>
            <a:r>
              <a:rPr lang="en-GB" sz="2800" b="1" dirty="0" smtClean="0">
                <a:solidFill>
                  <a:srgbClr val="FFC000"/>
                </a:solidFill>
                <a:effectLst>
                  <a:outerShdw blurRad="38100" dist="38100" dir="2700000" algn="tl">
                    <a:srgbClr val="000000">
                      <a:alpha val="43137"/>
                    </a:srgbClr>
                  </a:outerShdw>
                </a:effectLst>
              </a:rPr>
              <a:t>and with perfect justice. In my view, however,</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the </a:t>
            </a:r>
            <a:r>
              <a:rPr lang="en-GB" sz="2800" b="1" dirty="0" err="1" smtClean="0">
                <a:solidFill>
                  <a:srgbClr val="FF33CC"/>
                </a:solidFill>
                <a:effectLst>
                  <a:outerShdw blurRad="38100" dist="38100" dir="2700000" algn="tl">
                    <a:srgbClr val="000000">
                      <a:alpha val="43137"/>
                    </a:srgbClr>
                  </a:outerShdw>
                </a:effectLst>
              </a:rPr>
              <a:t>Führer</a:t>
            </a:r>
            <a:r>
              <a:rPr lang="en-GB" sz="2800" b="1" dirty="0" smtClean="0">
                <a:solidFill>
                  <a:srgbClr val="FF33CC"/>
                </a:solidFill>
                <a:effectLst>
                  <a:outerShdw blurRad="38100" dist="38100" dir="2700000" algn="tl">
                    <a:srgbClr val="000000">
                      <a:alpha val="43137"/>
                    </a:srgbClr>
                  </a:outerShdw>
                </a:effectLst>
              </a:rPr>
              <a:t> is merely the creature and instrument of forces which for centuries have been making use of this or that dictator, tyrant, </a:t>
            </a:r>
            <a:r>
              <a:rPr lang="en-GB" sz="2800" b="1" dirty="0" smtClean="0">
                <a:solidFill>
                  <a:srgbClr val="00FF00"/>
                </a:solidFill>
                <a:effectLst>
                  <a:outerShdw blurRad="38100" dist="38100" dir="2700000" algn="tl">
                    <a:srgbClr val="000000">
                      <a:alpha val="43137"/>
                    </a:srgbClr>
                  </a:outerShdw>
                </a:effectLst>
              </a:rPr>
              <a:t>or other puppet notoriety to further their own arcane intentions,</a:t>
            </a:r>
            <a:endParaRPr lang="en-GB" sz="2800" b="1" dirty="0">
              <a:solidFill>
                <a:srgbClr val="00FF00"/>
              </a:solidFill>
              <a:effectLst>
                <a:outerShdw blurRad="38100" dist="38100" dir="2700000" algn="tl">
                  <a:srgbClr val="000000">
                    <a:alpha val="43137"/>
                  </a:srgbClr>
                </a:outerShdw>
              </a:effectLst>
            </a:endParaRPr>
          </a:p>
        </p:txBody>
      </p:sp>
      <p:pic>
        <p:nvPicPr>
          <p:cNvPr id="10242" name="Picture 2" descr="http://t3.gstatic.com/images?q=tbn:ANd9GcQ1Wy65d73xxih-5c5EdWaUQNwKUU4CQJkzdHt1tieD5YL6vtWrxg"/>
          <p:cNvPicPr>
            <a:picLocks noChangeAspect="1" noChangeArrowheads="1"/>
          </p:cNvPicPr>
          <p:nvPr/>
        </p:nvPicPr>
        <p:blipFill>
          <a:blip r:embed="rId3" cstate="print"/>
          <a:srcRect/>
          <a:stretch>
            <a:fillRect/>
          </a:stretch>
        </p:blipFill>
        <p:spPr bwMode="auto">
          <a:xfrm>
            <a:off x="251520" y="1556792"/>
            <a:ext cx="3627750" cy="4775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48</a:t>
            </a:fld>
            <a:endParaRPr lang="en-GB"/>
          </a:p>
        </p:txBody>
      </p:sp>
      <p:sp>
        <p:nvSpPr>
          <p:cNvPr id="4" name="TextBox 3"/>
          <p:cNvSpPr txBox="1"/>
          <p:nvPr/>
        </p:nvSpPr>
        <p:spPr>
          <a:xfrm>
            <a:off x="4211960" y="1916832"/>
            <a:ext cx="4680520"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 </a:t>
            </a:r>
            <a:r>
              <a:rPr lang="en-GB" sz="2800" b="1" dirty="0" smtClean="0">
                <a:solidFill>
                  <a:srgbClr val="00FFFF"/>
                </a:solidFill>
              </a:rPr>
              <a:t>(Lewis Spence - left) </a:t>
            </a:r>
            <a:r>
              <a:rPr lang="en-GB" sz="2800" b="1" dirty="0" smtClean="0">
                <a:solidFill>
                  <a:srgbClr val="00FFFF"/>
                </a:solidFill>
                <a:effectLst>
                  <a:outerShdw blurRad="38100" dist="38100" dir="2700000" algn="tl">
                    <a:srgbClr val="000000">
                      <a:alpha val="43137"/>
                    </a:srgbClr>
                  </a:outerShdw>
                </a:effectLst>
              </a:rPr>
              <a:t>began to study the strange phenomenon of a religious revolution in Nazi Germany </a:t>
            </a:r>
            <a:r>
              <a:rPr lang="en-GB" sz="2800" b="1" dirty="0" smtClean="0">
                <a:solidFill>
                  <a:srgbClr val="FFC000"/>
                </a:solidFill>
                <a:effectLst>
                  <a:outerShdw blurRad="38100" dist="38100" dir="2700000" algn="tl">
                    <a:srgbClr val="000000">
                      <a:alpha val="43137"/>
                    </a:srgbClr>
                  </a:outerShdw>
                </a:effectLst>
              </a:rPr>
              <a:t>that I believed I had found the clue to the character of the real forces behind the Nazi Party,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and the true cause of the War. I </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Lewis Spence"/>
          <p:cNvPicPr>
            <a:picLocks noChangeAspect="1" noChangeArrowheads="1"/>
          </p:cNvPicPr>
          <p:nvPr/>
        </p:nvPicPr>
        <p:blipFill>
          <a:blip r:embed="rId3" cstate="print"/>
          <a:srcRect r="14986"/>
          <a:stretch>
            <a:fillRect/>
          </a:stretch>
        </p:blipFill>
        <p:spPr bwMode="auto">
          <a:xfrm>
            <a:off x="467544" y="2060848"/>
            <a:ext cx="3384376" cy="360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49</a:t>
            </a:fld>
            <a:endParaRPr lang="en-GB"/>
          </a:p>
        </p:txBody>
      </p:sp>
      <p:sp>
        <p:nvSpPr>
          <p:cNvPr id="4" name="TextBox 3"/>
          <p:cNvSpPr txBox="1"/>
          <p:nvPr/>
        </p:nvSpPr>
        <p:spPr>
          <a:xfrm>
            <a:off x="4283968" y="1988840"/>
            <a:ext cx="460851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Every revolution of any consequence in Europe for centuries past </a:t>
            </a:r>
            <a:r>
              <a:rPr lang="en-GB" sz="2800" b="1" dirty="0" smtClean="0">
                <a:solidFill>
                  <a:srgbClr val="FFC000"/>
                </a:solidFill>
                <a:effectLst>
                  <a:outerShdw blurRad="38100" dist="38100" dir="2700000" algn="tl">
                    <a:srgbClr val="000000">
                      <a:alpha val="43137"/>
                    </a:srgbClr>
                  </a:outerShdw>
                </a:effectLst>
              </a:rPr>
              <a:t>had been accompanied by a very definite intention on the part of its creators either to sweep away the Christian Faith, </a:t>
            </a:r>
            <a:r>
              <a:rPr lang="en-GB" sz="2800" b="1" dirty="0" smtClean="0">
                <a:solidFill>
                  <a:srgbClr val="00FF00"/>
                </a:solidFill>
                <a:effectLst>
                  <a:outerShdw blurRad="38100" dist="38100" dir="2700000" algn="tl">
                    <a:srgbClr val="000000">
                      <a:alpha val="43137"/>
                    </a:srgbClr>
                  </a:outerShdw>
                </a:effectLst>
              </a:rPr>
              <a:t>or so deface and alter it as to render it unrecognizable</a:t>
            </a:r>
            <a:r>
              <a:rPr lang="en-GB" dirty="0" smtClean="0">
                <a:solidFill>
                  <a:srgbClr val="00FF00"/>
                </a:solidFill>
              </a:rPr>
              <a:t>.</a:t>
            </a:r>
            <a:endParaRPr lang="en-GB" dirty="0">
              <a:solidFill>
                <a:srgbClr val="00FF00"/>
              </a:solidFill>
            </a:endParaRPr>
          </a:p>
        </p:txBody>
      </p:sp>
      <p:pic>
        <p:nvPicPr>
          <p:cNvPr id="6146" name="Picture 2" descr="http://t1.gstatic.com/images?q=tbn:ANd9GcRSfRNl8pMsjtheCIdFb69Tp5z1UYJROQNUV2PGxer0mQRwfCyYFQ"/>
          <p:cNvPicPr>
            <a:picLocks noChangeAspect="1" noChangeArrowheads="1"/>
          </p:cNvPicPr>
          <p:nvPr/>
        </p:nvPicPr>
        <p:blipFill>
          <a:blip r:embed="rId3" cstate="print"/>
          <a:srcRect/>
          <a:stretch>
            <a:fillRect/>
          </a:stretch>
        </p:blipFill>
        <p:spPr bwMode="auto">
          <a:xfrm>
            <a:off x="323528" y="2420888"/>
            <a:ext cx="3753460" cy="29523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3707904" y="1164134"/>
            <a:ext cx="5436096" cy="5693866"/>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Much has been said about Hitler in the previous war chapters of this presentation – </a:t>
            </a:r>
            <a:r>
              <a:rPr lang="en-GB" sz="2800" b="1" dirty="0" smtClean="0">
                <a:solidFill>
                  <a:srgbClr val="FFC000"/>
                </a:solidFill>
                <a:effectLst>
                  <a:outerShdw blurRad="38100" dist="38100" dir="2700000" algn="tl">
                    <a:srgbClr val="000000">
                      <a:alpha val="43137"/>
                    </a:srgbClr>
                  </a:outerShdw>
                </a:effectLst>
              </a:rPr>
              <a:t>some saying he was the saviour of the Germanic peoples, </a:t>
            </a:r>
            <a:r>
              <a:rPr lang="en-GB" sz="2800" b="1" dirty="0" smtClean="0">
                <a:solidFill>
                  <a:srgbClr val="FF00FF"/>
                </a:solidFill>
                <a:effectLst>
                  <a:outerShdw blurRad="38100" dist="38100" dir="2700000" algn="tl">
                    <a:srgbClr val="000000">
                      <a:alpha val="43137"/>
                    </a:srgbClr>
                  </a:outerShdw>
                </a:effectLst>
              </a:rPr>
              <a:t>while others saw him as a disaster also that he had different personalities, </a:t>
            </a:r>
            <a:r>
              <a:rPr lang="en-GB" sz="2800" b="1" dirty="0" smtClean="0">
                <a:solidFill>
                  <a:srgbClr val="00FF00"/>
                </a:solidFill>
                <a:effectLst>
                  <a:outerShdw blurRad="38100" dist="38100" dir="2700000" algn="tl">
                    <a:srgbClr val="000000">
                      <a:alpha val="43137"/>
                    </a:srgbClr>
                  </a:outerShdw>
                </a:effectLst>
              </a:rPr>
              <a:t>this may be accounted for by the fact that there is good circumstantial evidence that there were indeed more than one Hitler!</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t3.gstatic.com/images?q=tbn:ANd9GcTGbfxPirv0lMzWvcA2FAccsEJLRyyTKClawcQxDzt4f9ino2V3"/>
          <p:cNvPicPr>
            <a:picLocks noChangeAspect="1" noChangeArrowheads="1"/>
          </p:cNvPicPr>
          <p:nvPr/>
        </p:nvPicPr>
        <p:blipFill>
          <a:blip r:embed="rId3" cstate="print"/>
          <a:srcRect/>
          <a:stretch>
            <a:fillRect/>
          </a:stretch>
        </p:blipFill>
        <p:spPr bwMode="auto">
          <a:xfrm>
            <a:off x="323528" y="1844824"/>
            <a:ext cx="3151860" cy="43009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50</a:t>
            </a:fld>
            <a:endParaRPr lang="en-GB"/>
          </a:p>
        </p:txBody>
      </p:sp>
      <p:sp>
        <p:nvSpPr>
          <p:cNvPr id="4" name="TextBox 3"/>
          <p:cNvSpPr txBox="1"/>
          <p:nvPr/>
        </p:nvSpPr>
        <p:spPr>
          <a:xfrm>
            <a:off x="4463480" y="1595021"/>
            <a:ext cx="468052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So it was in the France of the Revolution, so in Russia, in Spain, in Portugal, </a:t>
            </a:r>
            <a:r>
              <a:rPr lang="en-GB" sz="2800" b="1" dirty="0" smtClean="0">
                <a:solidFill>
                  <a:srgbClr val="FFC000"/>
                </a:solidFill>
                <a:effectLst>
                  <a:outerShdw blurRad="38100" dist="38100" dir="2700000" algn="tl">
                    <a:srgbClr val="000000">
                      <a:alpha val="43137"/>
                    </a:srgbClr>
                  </a:outerShdw>
                </a:effectLst>
              </a:rPr>
              <a:t>and so it now is in Nazi Germany </a:t>
            </a:r>
            <a:r>
              <a:rPr lang="en-GB" sz="2800" b="1" dirty="0" smtClean="0">
                <a:solidFill>
                  <a:srgbClr val="00FF00"/>
                </a:solidFill>
                <a:effectLst>
                  <a:outerShdw blurRad="38100" dist="38100" dir="2700000" algn="tl">
                    <a:srgbClr val="000000">
                      <a:alpha val="43137"/>
                    </a:srgbClr>
                  </a:outerShdw>
                </a:effectLst>
              </a:rPr>
              <a:t>....To account for this phenomenon one was logically compelled to seek for an organization in which a deep-seated hatred of the Christian Faith….</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t1.gstatic.com/images?q=tbn:ANd9GcTQtCA-j5lHQYChU7xZNw_KE69DFgmmf8RWc34oBdjP5hHghOUo"/>
          <p:cNvPicPr>
            <a:picLocks noChangeAspect="1" noChangeArrowheads="1"/>
          </p:cNvPicPr>
          <p:nvPr/>
        </p:nvPicPr>
        <p:blipFill>
          <a:blip r:embed="rId3" cstate="print"/>
          <a:srcRect/>
          <a:stretch>
            <a:fillRect/>
          </a:stretch>
        </p:blipFill>
        <p:spPr bwMode="auto">
          <a:xfrm>
            <a:off x="323528" y="2276872"/>
            <a:ext cx="4003721"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51</a:t>
            </a:fld>
            <a:endParaRPr lang="en-GB"/>
          </a:p>
        </p:txBody>
      </p:sp>
      <p:pic>
        <p:nvPicPr>
          <p:cNvPr id="2050" name="Picture 2" descr="http://t0.gstatic.com/images?q=tbn:ANd9GcQv2-DIXD8qeCaqMEHx1b9GzW30SXDmfsa5W4iU4Og1QYew7y3QGQ"/>
          <p:cNvPicPr>
            <a:picLocks noChangeAspect="1" noChangeArrowheads="1"/>
          </p:cNvPicPr>
          <p:nvPr/>
        </p:nvPicPr>
        <p:blipFill>
          <a:blip r:embed="rId3" cstate="print"/>
          <a:srcRect/>
          <a:stretch>
            <a:fillRect/>
          </a:stretch>
        </p:blipFill>
        <p:spPr bwMode="auto">
          <a:xfrm>
            <a:off x="611560" y="1916832"/>
            <a:ext cx="3560027" cy="4032448"/>
          </a:xfrm>
          <a:prstGeom prst="rect">
            <a:avLst/>
          </a:prstGeom>
          <a:noFill/>
        </p:spPr>
      </p:pic>
      <p:sp>
        <p:nvSpPr>
          <p:cNvPr id="5" name="TextBox 4"/>
          <p:cNvSpPr txBox="1"/>
          <p:nvPr/>
        </p:nvSpPr>
        <p:spPr>
          <a:xfrm>
            <a:off x="4572000" y="2636912"/>
            <a:ext cx="3960440" cy="2308324"/>
          </a:xfrm>
          <a:prstGeom prst="rect">
            <a:avLst/>
          </a:prstGeom>
          <a:noFill/>
        </p:spPr>
        <p:txBody>
          <a:bodyPr wrap="square" rtlCol="0">
            <a:spAutoFit/>
          </a:bodyPr>
          <a:lstStyle/>
          <a:p>
            <a:r>
              <a:rPr lang="en-GB" sz="3600" b="1" dirty="0" smtClean="0">
                <a:solidFill>
                  <a:srgbClr val="00FFFF"/>
                </a:solidFill>
              </a:rPr>
              <a:t>Its non other than those masquerading as “God’s Chosen” </a:t>
            </a:r>
            <a:endParaRPr lang="en-GB" sz="3600" b="1"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52</a:t>
            </a:fld>
            <a:endParaRPr lang="en-GB"/>
          </a:p>
        </p:txBody>
      </p:sp>
      <p:sp>
        <p:nvSpPr>
          <p:cNvPr id="4" name="TextBox 3"/>
          <p:cNvSpPr txBox="1"/>
          <p:nvPr/>
        </p:nvSpPr>
        <p:spPr>
          <a:xfrm>
            <a:off x="4355976" y="1556792"/>
            <a:ext cx="478802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Prof. Francis R. Nicosia, states: </a:t>
            </a:r>
            <a:r>
              <a:rPr lang="en-GB" sz="2800" b="1" dirty="0" smtClean="0">
                <a:solidFill>
                  <a:srgbClr val="FFC000"/>
                </a:solidFill>
                <a:effectLst>
                  <a:outerShdw blurRad="38100" dist="38100" dir="2700000" algn="tl">
                    <a:srgbClr val="000000">
                      <a:alpha val="43137"/>
                    </a:srgbClr>
                  </a:outerShdw>
                </a:effectLst>
              </a:rPr>
              <a:t>"Zionism and the Zionist movement became significant instruments in the implementation of Nazi Jewish policy, </a:t>
            </a:r>
            <a:r>
              <a:rPr lang="en-GB" sz="2800" b="1" dirty="0" smtClean="0">
                <a:solidFill>
                  <a:srgbClr val="FF33CC"/>
                </a:solidFill>
                <a:effectLst>
                  <a:outerShdw blurRad="38100" dist="38100" dir="2700000" algn="tl">
                    <a:srgbClr val="000000">
                      <a:alpha val="43137"/>
                    </a:srgbClr>
                  </a:outerShdw>
                </a:effectLst>
              </a:rPr>
              <a:t>which sought the dissimilation and removal of the Jewish community from Germany, </a:t>
            </a:r>
            <a:r>
              <a:rPr lang="en-GB" sz="2800" b="1" dirty="0" smtClean="0">
                <a:solidFill>
                  <a:srgbClr val="00FF00"/>
                </a:solidFill>
                <a:effectLst>
                  <a:outerShdw blurRad="38100" dist="38100" dir="2700000" algn="tl">
                    <a:srgbClr val="000000">
                      <a:alpha val="43137"/>
                    </a:srgbClr>
                  </a:outerShdw>
                </a:effectLst>
              </a:rPr>
              <a:t>preferably to destinations outside Europe....</a:t>
            </a:r>
            <a:endParaRPr lang="en-GB" sz="2800" b="1" dirty="0">
              <a:solidFill>
                <a:srgbClr val="00FF00"/>
              </a:solidFill>
              <a:effectLst>
                <a:outerShdw blurRad="38100" dist="38100" dir="2700000" algn="tl">
                  <a:srgbClr val="000000">
                    <a:alpha val="43137"/>
                  </a:srgbClr>
                </a:outerShdw>
              </a:effectLst>
            </a:endParaRPr>
          </a:p>
        </p:txBody>
      </p:sp>
      <p:pic>
        <p:nvPicPr>
          <p:cNvPr id="799746" name="Picture 2" descr="http://www-sul.stanford.edu/depts/spc/exhibits/Images/48large.jpg"/>
          <p:cNvPicPr>
            <a:picLocks noChangeAspect="1" noChangeArrowheads="1"/>
          </p:cNvPicPr>
          <p:nvPr/>
        </p:nvPicPr>
        <p:blipFill>
          <a:blip r:embed="rId3" cstate="print"/>
          <a:srcRect/>
          <a:stretch>
            <a:fillRect/>
          </a:stretch>
        </p:blipFill>
        <p:spPr bwMode="auto">
          <a:xfrm>
            <a:off x="179512" y="2492896"/>
            <a:ext cx="4114800" cy="27336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9746"/>
                                        </p:tgtEl>
                                        <p:attrNameLst>
                                          <p:attrName>style.visibility</p:attrName>
                                        </p:attrNameLst>
                                      </p:cBhvr>
                                      <p:to>
                                        <p:strVal val="visible"/>
                                      </p:to>
                                    </p:set>
                                    <p:animEffect transition="in" filter="circle(in)">
                                      <p:cBhvr>
                                        <p:cTn id="7" dur="2000"/>
                                        <p:tgtEl>
                                          <p:spTgt spid="7997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53</a:t>
            </a:fld>
            <a:endParaRPr lang="en-GB"/>
          </a:p>
        </p:txBody>
      </p:sp>
      <p:sp>
        <p:nvSpPr>
          <p:cNvPr id="4" name="TextBox 3"/>
          <p:cNvSpPr txBox="1"/>
          <p:nvPr/>
        </p:nvSpPr>
        <p:spPr>
          <a:xfrm>
            <a:off x="4644008" y="1988840"/>
            <a:ext cx="417646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a:t>
            </a:r>
            <a:r>
              <a:rPr lang="en-GB" sz="2800" b="1" dirty="0" err="1" smtClean="0">
                <a:solidFill>
                  <a:srgbClr val="00FFFF"/>
                </a:solidFill>
                <a:effectLst>
                  <a:outerShdw blurRad="38100" dist="38100" dir="2700000" algn="tl">
                    <a:srgbClr val="000000">
                      <a:alpha val="43137"/>
                    </a:srgbClr>
                  </a:outerShdw>
                </a:effectLst>
              </a:rPr>
              <a:t>Hagana</a:t>
            </a:r>
            <a:r>
              <a:rPr lang="en-GB" sz="2800" b="1" dirty="0" smtClean="0">
                <a:solidFill>
                  <a:srgbClr val="00FFFF"/>
                </a:solidFill>
                <a:effectLst>
                  <a:outerShdw blurRad="38100" dist="38100" dir="2700000" algn="tl">
                    <a:srgbClr val="000000">
                      <a:alpha val="43137"/>
                    </a:srgbClr>
                  </a:outerShdw>
                </a:effectLst>
              </a:rPr>
              <a:t> Archives [in Tel Aviv] </a:t>
            </a:r>
            <a:r>
              <a:rPr lang="en-GB" sz="2800" b="1" dirty="0" smtClean="0">
                <a:solidFill>
                  <a:srgbClr val="FFC000"/>
                </a:solidFill>
                <a:effectLst>
                  <a:outerShdw blurRad="38100" dist="38100" dir="2700000" algn="tl">
                    <a:srgbClr val="000000">
                      <a:alpha val="43137"/>
                    </a:srgbClr>
                  </a:outerShdw>
                </a:effectLst>
              </a:rPr>
              <a:t>contain files pertinent to SS involvement in the illegal immigration of Jewish refugees </a:t>
            </a:r>
            <a:r>
              <a:rPr lang="en-GB" sz="2800" b="1" dirty="0" smtClean="0">
                <a:solidFill>
                  <a:srgbClr val="00FF00"/>
                </a:solidFill>
                <a:effectLst>
                  <a:outerShdw blurRad="38100" dist="38100" dir="2700000" algn="tl">
                    <a:srgbClr val="000000">
                      <a:alpha val="43137"/>
                    </a:srgbClr>
                  </a:outerShdw>
                </a:effectLst>
              </a:rPr>
              <a:t>to Palestine during the late 1930’s and other possible areas of SS-Zionist contact.</a:t>
            </a:r>
            <a:endParaRPr lang="en-GB" sz="2800" b="1" dirty="0">
              <a:solidFill>
                <a:srgbClr val="00FF00"/>
              </a:solidFill>
              <a:effectLst>
                <a:outerShdw blurRad="38100" dist="38100" dir="2700000" algn="tl">
                  <a:srgbClr val="000000">
                    <a:alpha val="43137"/>
                  </a:srgbClr>
                </a:outerShdw>
              </a:effectLst>
            </a:endParaRPr>
          </a:p>
        </p:txBody>
      </p:sp>
      <p:pic>
        <p:nvPicPr>
          <p:cNvPr id="797698" name="Picture 2" descr="http://t1.gstatic.com/images?q=tbn:ANd9GcSsTIYQm7CimUSqhM_ONd2Cyn-PZ6c1oJaQoYq7BqhVYBgXRhtxvA"/>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323528" y="2348880"/>
            <a:ext cx="4120311" cy="38884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7698"/>
                                        </p:tgtEl>
                                        <p:attrNameLst>
                                          <p:attrName>style.visibility</p:attrName>
                                        </p:attrNameLst>
                                      </p:cBhvr>
                                      <p:to>
                                        <p:strVal val="visible"/>
                                      </p:to>
                                    </p:set>
                                    <p:animEffect transition="in" filter="circle(in)">
                                      <p:cBhvr>
                                        <p:cTn id="7" dur="2000"/>
                                        <p:tgtEl>
                                          <p:spTgt spid="7976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54</a:t>
            </a:fld>
            <a:endParaRPr lang="en-GB"/>
          </a:p>
        </p:txBody>
      </p:sp>
      <p:sp>
        <p:nvSpPr>
          <p:cNvPr id="4" name="TextBox 3"/>
          <p:cNvSpPr txBox="1"/>
          <p:nvPr/>
        </p:nvSpPr>
        <p:spPr>
          <a:xfrm>
            <a:off x="4967536" y="1772816"/>
            <a:ext cx="4176464"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.....several key British Foreign Office files in the Public Record Office in London remain classified. </a:t>
            </a:r>
            <a:r>
              <a:rPr lang="en-GB" sz="2800" b="1" dirty="0" smtClean="0">
                <a:solidFill>
                  <a:srgbClr val="FFC000"/>
                </a:solidFill>
                <a:effectLst>
                  <a:outerShdw blurRad="38100" dist="38100" dir="2700000" algn="tl">
                    <a:srgbClr val="000000">
                      <a:alpha val="43137"/>
                    </a:srgbClr>
                  </a:outerShdw>
                </a:effectLst>
              </a:rPr>
              <a:t>These pertain mainly to matters of German involvement in illegal Jewish immigration to Palestine between 1937 and 1940....</a:t>
            </a:r>
            <a:endParaRPr lang="en-GB" sz="2800" b="1" dirty="0">
              <a:solidFill>
                <a:srgbClr val="FFC000"/>
              </a:solidFill>
              <a:effectLst>
                <a:outerShdw blurRad="38100" dist="38100" dir="2700000" algn="tl">
                  <a:srgbClr val="000000">
                    <a:alpha val="43137"/>
                  </a:srgbClr>
                </a:outerShdw>
              </a:effectLst>
            </a:endParaRPr>
          </a:p>
        </p:txBody>
      </p:sp>
      <p:pic>
        <p:nvPicPr>
          <p:cNvPr id="809986" name="Picture 2" descr="http://t3.gstatic.com/images?q=tbn:ANd9GcRYCP0_Lxt6pv3XSkDBX854si8mt-OBQzP3BnyqiJp0m0Z17H4-gg"/>
          <p:cNvPicPr>
            <a:picLocks noChangeAspect="1" noChangeArrowheads="1"/>
          </p:cNvPicPr>
          <p:nvPr/>
        </p:nvPicPr>
        <p:blipFill>
          <a:blip r:embed="rId3" cstate="print"/>
          <a:srcRect/>
          <a:stretch>
            <a:fillRect/>
          </a:stretch>
        </p:blipFill>
        <p:spPr bwMode="auto">
          <a:xfrm>
            <a:off x="251520" y="1916832"/>
            <a:ext cx="4669893" cy="3096344"/>
          </a:xfrm>
          <a:prstGeom prst="rect">
            <a:avLst/>
          </a:prstGeom>
          <a:noFill/>
        </p:spPr>
      </p:pic>
      <p:sp>
        <p:nvSpPr>
          <p:cNvPr id="6" name="TextBox 5"/>
          <p:cNvSpPr txBox="1"/>
          <p:nvPr/>
        </p:nvSpPr>
        <p:spPr>
          <a:xfrm>
            <a:off x="251520" y="5229200"/>
            <a:ext cx="4608512"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British Foreign Office</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9986"/>
                                        </p:tgtEl>
                                        <p:attrNameLst>
                                          <p:attrName>style.visibility</p:attrName>
                                        </p:attrNameLst>
                                      </p:cBhvr>
                                      <p:to>
                                        <p:strVal val="visible"/>
                                      </p:to>
                                    </p:set>
                                    <p:animEffect transition="in" filter="circle(in)">
                                      <p:cBhvr>
                                        <p:cTn id="7" dur="2000"/>
                                        <p:tgtEl>
                                          <p:spTgt spid="8099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55</a:t>
            </a:fld>
            <a:endParaRPr lang="en-GB"/>
          </a:p>
        </p:txBody>
      </p:sp>
      <p:sp>
        <p:nvSpPr>
          <p:cNvPr id="4" name="TextBox 3"/>
          <p:cNvSpPr txBox="1"/>
          <p:nvPr/>
        </p:nvSpPr>
        <p:spPr>
          <a:xfrm>
            <a:off x="4716016" y="1988840"/>
            <a:ext cx="442798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Anglo-Palestine Bank of Tel Aviv was recognized as the competent authority in all matters affecting </a:t>
            </a:r>
            <a:r>
              <a:rPr lang="en-GB" sz="2800" b="1" dirty="0" smtClean="0">
                <a:solidFill>
                  <a:srgbClr val="FFC000"/>
                </a:solidFill>
                <a:effectLst>
                  <a:outerShdw blurRad="38100" dist="38100" dir="2700000" algn="tl">
                    <a:srgbClr val="000000">
                      <a:alpha val="43137"/>
                    </a:srgbClr>
                  </a:outerShdw>
                </a:effectLst>
              </a:rPr>
              <a:t>the transfer of Jewish assets to Palestine, and, along with </a:t>
            </a:r>
            <a:r>
              <a:rPr lang="en-GB" sz="2800" b="1" dirty="0" err="1" smtClean="0">
                <a:solidFill>
                  <a:srgbClr val="FFC000"/>
                </a:solidFill>
                <a:effectLst>
                  <a:outerShdw blurRad="38100" dist="38100" dir="2700000" algn="tl">
                    <a:srgbClr val="000000">
                      <a:alpha val="43137"/>
                    </a:srgbClr>
                  </a:outerShdw>
                </a:effectLst>
              </a:rPr>
              <a:t>Hanotaiah</a:t>
            </a:r>
            <a:r>
              <a:rPr lang="en-GB" sz="2800" b="1" dirty="0" smtClean="0">
                <a:solidFill>
                  <a:srgbClr val="FFC000"/>
                </a:solidFill>
                <a:effectLst>
                  <a:outerShdw blurRad="38100" dist="38100" dir="2700000" algn="tl">
                    <a:srgbClr val="000000">
                      <a:alpha val="43137"/>
                    </a:srgbClr>
                  </a:outerShdw>
                </a:effectLst>
              </a:rPr>
              <a:t> and other institutions in Palestine.</a:t>
            </a:r>
            <a:endParaRPr lang="en-GB" sz="2800" b="1" dirty="0">
              <a:solidFill>
                <a:srgbClr val="FFC000"/>
              </a:solidFill>
              <a:effectLst>
                <a:outerShdw blurRad="38100" dist="38100" dir="2700000" algn="tl">
                  <a:srgbClr val="000000">
                    <a:alpha val="43137"/>
                  </a:srgbClr>
                </a:outerShdw>
              </a:effectLst>
            </a:endParaRPr>
          </a:p>
        </p:txBody>
      </p:sp>
      <p:pic>
        <p:nvPicPr>
          <p:cNvPr id="807938" name="Picture 2" descr="http://t3.gstatic.com/images?q=tbn:ANd9GcQJTOMHs0qeFQNLqshXPun-4JCi38RMJ2JYcRf1lqzDBo-dCykz"/>
          <p:cNvPicPr>
            <a:picLocks noChangeAspect="1" noChangeArrowheads="1"/>
          </p:cNvPicPr>
          <p:nvPr/>
        </p:nvPicPr>
        <p:blipFill>
          <a:blip r:embed="rId3" cstate="print"/>
          <a:srcRect/>
          <a:stretch>
            <a:fillRect/>
          </a:stretch>
        </p:blipFill>
        <p:spPr bwMode="auto">
          <a:xfrm>
            <a:off x="251520" y="2636912"/>
            <a:ext cx="4327505" cy="23042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7938"/>
                                        </p:tgtEl>
                                        <p:attrNameLst>
                                          <p:attrName>style.visibility</p:attrName>
                                        </p:attrNameLst>
                                      </p:cBhvr>
                                      <p:to>
                                        <p:strVal val="visible"/>
                                      </p:to>
                                    </p:set>
                                    <p:animEffect transition="in" filter="circle(in)">
                                      <p:cBhvr>
                                        <p:cTn id="7" dur="2000"/>
                                        <p:tgtEl>
                                          <p:spTgt spid="8079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56</a:t>
            </a:fld>
            <a:endParaRPr lang="en-GB"/>
          </a:p>
        </p:txBody>
      </p:sp>
      <p:sp>
        <p:nvSpPr>
          <p:cNvPr id="4" name="TextBox 3"/>
          <p:cNvSpPr txBox="1"/>
          <p:nvPr/>
        </p:nvSpPr>
        <p:spPr>
          <a:xfrm>
            <a:off x="4427984" y="1595021"/>
            <a:ext cx="446449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Dr. Hans </a:t>
            </a:r>
            <a:r>
              <a:rPr lang="en-GB" sz="2800" b="1" dirty="0" err="1" smtClean="0">
                <a:solidFill>
                  <a:srgbClr val="00FFFF"/>
                </a:solidFill>
                <a:effectLst>
                  <a:outerShdw blurRad="38100" dist="38100" dir="2700000" algn="tl">
                    <a:srgbClr val="000000">
                      <a:alpha val="43137"/>
                    </a:srgbClr>
                  </a:outerShdw>
                </a:effectLst>
              </a:rPr>
              <a:t>Friedenthal</a:t>
            </a:r>
            <a:r>
              <a:rPr lang="en-GB" sz="2800" b="1" dirty="0" smtClean="0">
                <a:solidFill>
                  <a:srgbClr val="00FFFF"/>
                </a:solidFill>
                <a:effectLst>
                  <a:outerShdw blurRad="38100" dist="38100" dir="2700000" algn="tl">
                    <a:srgbClr val="000000">
                      <a:alpha val="43137"/>
                    </a:srgbClr>
                  </a:outerShdw>
                </a:effectLst>
              </a:rPr>
              <a:t>, former chairman of the </a:t>
            </a:r>
            <a:r>
              <a:rPr lang="en-GB" sz="2800" b="1" dirty="0" err="1" smtClean="0">
                <a:solidFill>
                  <a:srgbClr val="00FFFF"/>
                </a:solidFill>
                <a:effectLst>
                  <a:outerShdw blurRad="38100" dist="38100" dir="2700000" algn="tl">
                    <a:srgbClr val="000000">
                      <a:alpha val="43137"/>
                    </a:srgbClr>
                  </a:outerShdw>
                </a:effectLst>
              </a:rPr>
              <a:t>ZVfD</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summarized the support of SS agencies for the Zionist cause in an interview with Dr. Kurt Jacob Ball-</a:t>
            </a:r>
            <a:r>
              <a:rPr lang="en-GB" sz="2800" b="1" dirty="0" err="1" smtClean="0">
                <a:solidFill>
                  <a:srgbClr val="FFC000"/>
                </a:solidFill>
                <a:effectLst>
                  <a:outerShdw blurRad="38100" dist="38100" dir="2700000" algn="tl">
                    <a:srgbClr val="000000">
                      <a:alpha val="43137"/>
                    </a:srgbClr>
                  </a:outerShdw>
                </a:effectLst>
              </a:rPr>
              <a:t>Kaduri</a:t>
            </a:r>
            <a:r>
              <a:rPr lang="en-GB" sz="2800" b="1" dirty="0" smtClean="0">
                <a:solidFill>
                  <a:srgbClr val="FFC000"/>
                </a:solidFill>
                <a:effectLst>
                  <a:outerShdw blurRad="38100" dist="38100" dir="2700000" algn="tl">
                    <a:srgbClr val="000000">
                      <a:alpha val="43137"/>
                    </a:srgbClr>
                  </a:outerShdw>
                </a:effectLst>
              </a:rPr>
              <a:t> in March, 1957: </a:t>
            </a:r>
            <a:r>
              <a:rPr lang="en-GB" sz="2800" b="1" dirty="0" smtClean="0">
                <a:solidFill>
                  <a:srgbClr val="00FF00"/>
                </a:solidFill>
                <a:effectLst>
                  <a:outerShdw blurRad="38100" dist="38100" dir="2700000" algn="tl">
                    <a:srgbClr val="000000">
                      <a:alpha val="43137"/>
                    </a:srgbClr>
                  </a:outerShdw>
                </a:effectLst>
              </a:rPr>
              <a:t>'The Gestapo did everything in those days to promote emigration, particularly to Palestine.</a:t>
            </a:r>
            <a:endParaRPr lang="en-GB" sz="2800" b="1" dirty="0">
              <a:solidFill>
                <a:srgbClr val="00FF00"/>
              </a:solidFill>
              <a:effectLst>
                <a:outerShdw blurRad="38100" dist="38100" dir="2700000" algn="tl">
                  <a:srgbClr val="000000">
                    <a:alpha val="43137"/>
                  </a:srgbClr>
                </a:outerShdw>
              </a:effectLst>
            </a:endParaRPr>
          </a:p>
        </p:txBody>
      </p:sp>
      <p:pic>
        <p:nvPicPr>
          <p:cNvPr id="805890" name="Picture 2" descr="http://t2.gstatic.com/images?q=tbn:ANd9GcTVAX29FnCgA4G6uzBUaHwRydLtXCDe5waN6M_FoQnqpXoCb8-m"/>
          <p:cNvPicPr>
            <a:picLocks noChangeAspect="1" noChangeArrowheads="1"/>
          </p:cNvPicPr>
          <p:nvPr/>
        </p:nvPicPr>
        <p:blipFill>
          <a:blip r:embed="rId3" cstate="print"/>
          <a:srcRect l="3942" t="25000"/>
          <a:stretch>
            <a:fillRect/>
          </a:stretch>
        </p:blipFill>
        <p:spPr bwMode="auto">
          <a:xfrm>
            <a:off x="323528" y="1556792"/>
            <a:ext cx="3869598" cy="4049155"/>
          </a:xfrm>
          <a:prstGeom prst="rect">
            <a:avLst/>
          </a:prstGeom>
          <a:noFill/>
        </p:spPr>
      </p:pic>
      <p:sp>
        <p:nvSpPr>
          <p:cNvPr id="6" name="TextBox 5"/>
          <p:cNvSpPr txBox="1"/>
          <p:nvPr/>
        </p:nvSpPr>
        <p:spPr>
          <a:xfrm>
            <a:off x="323528" y="5657671"/>
            <a:ext cx="3960440"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Dr. Hans </a:t>
            </a:r>
            <a:r>
              <a:rPr lang="en-GB" sz="3600" b="1" dirty="0" err="1" smtClean="0">
                <a:solidFill>
                  <a:srgbClr val="FFFF00"/>
                </a:solidFill>
                <a:effectLst>
                  <a:outerShdw blurRad="38100" dist="38100" dir="2700000" algn="tl">
                    <a:srgbClr val="000000">
                      <a:alpha val="43137"/>
                    </a:srgbClr>
                  </a:outerShdw>
                </a:effectLst>
              </a:rPr>
              <a:t>Friedenthal</a:t>
            </a:r>
            <a:r>
              <a:rPr lang="en-GB" sz="2400" b="1" dirty="0" smtClean="0">
                <a:solidFill>
                  <a:srgbClr val="FFFF00"/>
                </a:solidFill>
                <a:effectLst>
                  <a:outerShdw blurRad="38100" dist="38100" dir="2700000" algn="tl">
                    <a:srgbClr val="000000">
                      <a:alpha val="43137"/>
                    </a:srgbClr>
                  </a:outerShdw>
                </a:effectLst>
              </a:rPr>
              <a:t> </a:t>
            </a:r>
            <a:endParaRPr lang="en-GB" sz="24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5890"/>
                                        </p:tgtEl>
                                        <p:attrNameLst>
                                          <p:attrName>style.visibility</p:attrName>
                                        </p:attrNameLst>
                                      </p:cBhvr>
                                      <p:to>
                                        <p:strVal val="visible"/>
                                      </p:to>
                                    </p:set>
                                    <p:animEffect transition="in" filter="circle(in)">
                                      <p:cBhvr>
                                        <p:cTn id="7" dur="2000"/>
                                        <p:tgtEl>
                                          <p:spTgt spid="805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57</a:t>
            </a:fld>
            <a:endParaRPr lang="en-GB"/>
          </a:p>
        </p:txBody>
      </p:sp>
      <p:sp>
        <p:nvSpPr>
          <p:cNvPr id="4" name="TextBox 3"/>
          <p:cNvSpPr txBox="1"/>
          <p:nvPr/>
        </p:nvSpPr>
        <p:spPr>
          <a:xfrm>
            <a:off x="4427984" y="1988840"/>
            <a:ext cx="471601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….They were usually granted visas for one year; </a:t>
            </a:r>
            <a:r>
              <a:rPr lang="en-GB" sz="2800" b="1" dirty="0" smtClean="0">
                <a:solidFill>
                  <a:srgbClr val="FFC000"/>
                </a:solidFill>
                <a:effectLst>
                  <a:outerShdw blurRad="38100" dist="38100" dir="2700000" algn="tl">
                    <a:srgbClr val="000000">
                      <a:alpha val="43137"/>
                    </a:srgbClr>
                  </a:outerShdw>
                </a:effectLst>
              </a:rPr>
              <a:t>the Gestapo in Germany and the German Consulate-General in Jerusalem</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appear to have been most accommodating in bringing Jewish Agency instructors to Germany</a:t>
            </a:r>
            <a:endParaRPr lang="en-GB" sz="2800" b="1" dirty="0">
              <a:solidFill>
                <a:srgbClr val="00FF00"/>
              </a:solidFill>
              <a:effectLst>
                <a:outerShdw blurRad="38100" dist="38100" dir="2700000" algn="tl">
                  <a:srgbClr val="000000">
                    <a:alpha val="43137"/>
                  </a:srgbClr>
                </a:outerShdw>
              </a:effectLst>
            </a:endParaRPr>
          </a:p>
        </p:txBody>
      </p:sp>
      <p:pic>
        <p:nvPicPr>
          <p:cNvPr id="803842" name="Picture 2" descr="http://t3.gstatic.com/images?q=tbn:ANd9GcRPwCFTQYAtuf3p8GFBo0yOOu9zn6MAQ074UTWHkB7qqSCT0X2Reg"/>
          <p:cNvPicPr>
            <a:picLocks noChangeAspect="1" noChangeArrowheads="1"/>
          </p:cNvPicPr>
          <p:nvPr/>
        </p:nvPicPr>
        <p:blipFill>
          <a:blip r:embed="rId3" cstate="print"/>
          <a:srcRect/>
          <a:stretch>
            <a:fillRect/>
          </a:stretch>
        </p:blipFill>
        <p:spPr bwMode="auto">
          <a:xfrm>
            <a:off x="395536" y="2780928"/>
            <a:ext cx="3753026" cy="25202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03842"/>
                                        </p:tgtEl>
                                        <p:attrNameLst>
                                          <p:attrName>style.visibility</p:attrName>
                                        </p:attrNameLst>
                                      </p:cBhvr>
                                      <p:to>
                                        <p:strVal val="visible"/>
                                      </p:to>
                                    </p:set>
                                    <p:animEffect transition="in" filter="circle(in)">
                                      <p:cBhvr>
                                        <p:cTn id="7" dur="2000"/>
                                        <p:tgtEl>
                                          <p:spTgt spid="8038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58</a:t>
            </a:fld>
            <a:endParaRPr lang="en-GB"/>
          </a:p>
        </p:txBody>
      </p:sp>
      <p:sp>
        <p:nvSpPr>
          <p:cNvPr id="4" name="TextBox 3"/>
          <p:cNvSpPr txBox="1"/>
          <p:nvPr/>
        </p:nvSpPr>
        <p:spPr>
          <a:xfrm>
            <a:off x="3203848" y="1556792"/>
            <a:ext cx="5940152"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....Zionists were encouraged to take their message to the Jewish community,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to collect money, to show films on Palestine and generally to educate German Jews about Palestine. </a:t>
            </a:r>
            <a:r>
              <a:rPr lang="en-GB" sz="2800" b="1" dirty="0" smtClean="0">
                <a:solidFill>
                  <a:srgbClr val="00FF00"/>
                </a:solidFill>
                <a:effectLst>
                  <a:outerShdw blurRad="38100" dist="38100" dir="2700000" algn="tl">
                    <a:srgbClr val="000000">
                      <a:alpha val="43137"/>
                    </a:srgbClr>
                  </a:outerShdw>
                </a:effectLst>
              </a:rPr>
              <a:t>There was considerable pressure to teach Jews in Germany to cease identifying themselves as Germans and to awaken a new Jewish national identity in them."</a:t>
            </a:r>
            <a:endParaRPr lang="en-GB" sz="2800" b="1" dirty="0">
              <a:solidFill>
                <a:srgbClr val="00FF00"/>
              </a:solidFill>
              <a:effectLst>
                <a:outerShdw blurRad="38100" dist="38100" dir="2700000" algn="tl">
                  <a:srgbClr val="000000">
                    <a:alpha val="43137"/>
                  </a:srgbClr>
                </a:outerShdw>
              </a:effectLst>
            </a:endParaRPr>
          </a:p>
        </p:txBody>
      </p:sp>
      <p:pic>
        <p:nvPicPr>
          <p:cNvPr id="8194" name="Picture 2" descr="http://www.tribwatch.com/coatGermanJew.jpg"/>
          <p:cNvPicPr>
            <a:picLocks noChangeAspect="1" noChangeArrowheads="1"/>
          </p:cNvPicPr>
          <p:nvPr/>
        </p:nvPicPr>
        <p:blipFill>
          <a:blip r:embed="rId3" cstate="print"/>
          <a:srcRect/>
          <a:stretch>
            <a:fillRect/>
          </a:stretch>
        </p:blipFill>
        <p:spPr bwMode="auto">
          <a:xfrm>
            <a:off x="179512" y="1772816"/>
            <a:ext cx="2980022" cy="430447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59</a:t>
            </a:fld>
            <a:endParaRPr lang="en-GB"/>
          </a:p>
        </p:txBody>
      </p:sp>
      <p:sp>
        <p:nvSpPr>
          <p:cNvPr id="4" name="TextBox 3"/>
          <p:cNvSpPr txBox="1"/>
          <p:nvPr/>
        </p:nvSpPr>
        <p:spPr>
          <a:xfrm>
            <a:off x="3743400" y="1595021"/>
            <a:ext cx="5400600" cy="5262979"/>
          </a:xfrm>
          <a:prstGeom prst="rect">
            <a:avLst/>
          </a:prstGeom>
          <a:noFill/>
        </p:spPr>
        <p:txBody>
          <a:bodyPr wrap="square" rtlCol="0">
            <a:spAutoFit/>
          </a:bodyPr>
          <a:lstStyle/>
          <a:p>
            <a:r>
              <a:rPr lang="en-GB" sz="2800" b="1" dirty="0" err="1" smtClean="0">
                <a:solidFill>
                  <a:srgbClr val="00FFFF"/>
                </a:solidFill>
                <a:effectLst>
                  <a:outerShdw blurRad="38100" dist="38100" dir="2700000" algn="tl">
                    <a:srgbClr val="000000">
                      <a:alpha val="43137"/>
                    </a:srgbClr>
                  </a:outerShdw>
                </a:effectLst>
              </a:rPr>
              <a:t>Lennie</a:t>
            </a:r>
            <a:r>
              <a:rPr lang="en-GB" sz="2800" b="1" dirty="0" smtClean="0">
                <a:solidFill>
                  <a:srgbClr val="00FFFF"/>
                </a:solidFill>
                <a:effectLst>
                  <a:outerShdw blurRad="38100" dist="38100" dir="2700000" algn="tl">
                    <a:srgbClr val="000000">
                      <a:alpha val="43137"/>
                    </a:srgbClr>
                  </a:outerShdw>
                </a:effectLst>
              </a:rPr>
              <a:t> Brenner states: "By 1934 the SS had become the most pro-Zionist element in the Nazi Party </a:t>
            </a:r>
            <a:r>
              <a:rPr lang="en-GB" sz="2800" b="1" dirty="0" smtClean="0">
                <a:solidFill>
                  <a:srgbClr val="FFC000"/>
                </a:solidFill>
                <a:effectLst>
                  <a:outerShdw blurRad="38100" dist="38100" dir="2700000" algn="tl">
                    <a:srgbClr val="000000">
                      <a:alpha val="43137"/>
                    </a:srgbClr>
                  </a:outerShdw>
                </a:effectLst>
              </a:rPr>
              <a:t>....Baron von </a:t>
            </a:r>
            <a:r>
              <a:rPr lang="en-GB" sz="2800" b="1" dirty="0" err="1" smtClean="0">
                <a:solidFill>
                  <a:srgbClr val="FFC000"/>
                </a:solidFill>
                <a:effectLst>
                  <a:outerShdw blurRad="38100" dist="38100" dir="2700000" algn="tl">
                    <a:srgbClr val="000000">
                      <a:alpha val="43137"/>
                    </a:srgbClr>
                  </a:outerShdw>
                </a:effectLst>
              </a:rPr>
              <a:t>Mildenstein</a:t>
            </a:r>
            <a:r>
              <a:rPr lang="en-GB" sz="2800" b="1" dirty="0" smtClean="0">
                <a:solidFill>
                  <a:srgbClr val="FFC000"/>
                </a:solidFill>
                <a:effectLst>
                  <a:outerShdw blurRad="38100" dist="38100" dir="2700000" algn="tl">
                    <a:srgbClr val="000000">
                      <a:alpha val="43137"/>
                    </a:srgbClr>
                  </a:outerShdw>
                </a:effectLst>
              </a:rPr>
              <a:t> had returned from his six-month visit to Palestine as an ardent Zionist sympathiser.</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Now as the head of the Jewish Department of the SS's Security Service, he started studying Hebrew and collecting Hebrew records. </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t1.gstatic.com/images?q=tbn:ANd9GcQU1wykAreunJlrjCOE99f_OL5A_LLuT_1GDibA9SoQbT0-QnoE5Q"/>
          <p:cNvPicPr>
            <a:picLocks noChangeAspect="1" noChangeArrowheads="1"/>
          </p:cNvPicPr>
          <p:nvPr/>
        </p:nvPicPr>
        <p:blipFill>
          <a:blip r:embed="rId3" cstate="print"/>
          <a:srcRect l="16656" r="18804"/>
          <a:stretch>
            <a:fillRect/>
          </a:stretch>
        </p:blipFill>
        <p:spPr bwMode="auto">
          <a:xfrm>
            <a:off x="251520" y="2132856"/>
            <a:ext cx="3348372" cy="36724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644008" y="1844824"/>
            <a:ext cx="417646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information is to enable one to come to a better understanding as to who Hitler really was. </a:t>
            </a:r>
            <a:r>
              <a:rPr lang="en-GB" sz="2800" b="1" dirty="0" smtClean="0">
                <a:solidFill>
                  <a:srgbClr val="FFC000"/>
                </a:solidFill>
                <a:effectLst>
                  <a:outerShdw blurRad="38100" dist="38100" dir="2700000" algn="tl">
                    <a:srgbClr val="000000">
                      <a:alpha val="43137"/>
                    </a:srgbClr>
                  </a:outerShdw>
                </a:effectLst>
              </a:rPr>
              <a:t>By looking into his background more closely, </a:t>
            </a:r>
            <a:r>
              <a:rPr lang="en-GB" sz="2800" b="1" dirty="0" smtClean="0">
                <a:solidFill>
                  <a:srgbClr val="00FF00"/>
                </a:solidFill>
                <a:effectLst>
                  <a:outerShdw blurRad="38100" dist="38100" dir="2700000" algn="tl">
                    <a:srgbClr val="000000">
                      <a:alpha val="43137"/>
                    </a:srgbClr>
                  </a:outerShdw>
                </a:effectLst>
              </a:rPr>
              <a:t>it will help one to make one’s own assessment of what is now history. </a:t>
            </a:r>
            <a:endParaRPr lang="en-GB" sz="2800" b="1" dirty="0">
              <a:solidFill>
                <a:srgbClr val="00FF00"/>
              </a:solidFill>
              <a:effectLst>
                <a:outerShdw blurRad="38100" dist="38100" dir="2700000" algn="tl">
                  <a:srgbClr val="000000">
                    <a:alpha val="43137"/>
                  </a:srgbClr>
                </a:outerShdw>
              </a:effectLst>
            </a:endParaRPr>
          </a:p>
        </p:txBody>
      </p:sp>
      <p:pic>
        <p:nvPicPr>
          <p:cNvPr id="449538" name="Picture 2" descr="http://worldsfamousphotos.com/wp-content/uploads/2007/03/hitler.jpg"/>
          <p:cNvPicPr>
            <a:picLocks noChangeAspect="1" noChangeArrowheads="1"/>
          </p:cNvPicPr>
          <p:nvPr/>
        </p:nvPicPr>
        <p:blipFill>
          <a:blip r:embed="rId3" cstate="print"/>
          <a:srcRect/>
          <a:stretch>
            <a:fillRect/>
          </a:stretch>
        </p:blipFill>
        <p:spPr bwMode="auto">
          <a:xfrm>
            <a:off x="539552" y="1484784"/>
            <a:ext cx="3744416" cy="486774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circle(in)">
                                      <p:cBhvr>
                                        <p:cTn id="7" dur="2000"/>
                                        <p:tgtEl>
                                          <p:spTgt spid="4495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60</a:t>
            </a:fld>
            <a:endParaRPr lang="en-GB"/>
          </a:p>
        </p:txBody>
      </p:sp>
      <p:sp>
        <p:nvSpPr>
          <p:cNvPr id="4" name="TextBox 3"/>
          <p:cNvSpPr txBox="1"/>
          <p:nvPr/>
        </p:nvSpPr>
        <p:spPr>
          <a:xfrm>
            <a:off x="4716016" y="1844824"/>
            <a:ext cx="417646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While Zionist 'Jews' in Germany were apparently receiving preferential treatment from the Nazi regime, </a:t>
            </a:r>
            <a:r>
              <a:rPr lang="en-GB" sz="2800" b="1" dirty="0" smtClean="0">
                <a:solidFill>
                  <a:srgbClr val="FFC000"/>
                </a:solidFill>
                <a:effectLst>
                  <a:outerShdw blurRad="38100" dist="38100" dir="2700000" algn="tl">
                    <a:srgbClr val="000000">
                      <a:alpha val="43137"/>
                    </a:srgbClr>
                  </a:outerShdw>
                </a:effectLst>
              </a:rPr>
              <a:t>a number of German nationals and others were labouring in Nazi concentration camps.</a:t>
            </a:r>
            <a:endParaRPr lang="en-GB" sz="2800" b="1" dirty="0">
              <a:solidFill>
                <a:srgbClr val="FFC000"/>
              </a:solidFill>
              <a:effectLst>
                <a:outerShdw blurRad="38100" dist="38100" dir="2700000" algn="tl">
                  <a:srgbClr val="000000">
                    <a:alpha val="43137"/>
                  </a:srgbClr>
                </a:outerShdw>
              </a:effectLst>
            </a:endParaRPr>
          </a:p>
        </p:txBody>
      </p:sp>
      <p:pic>
        <p:nvPicPr>
          <p:cNvPr id="4098" name="Picture 2" descr="http://t0.gstatic.com/images?q=tbn:ANd9GcSOpslvnd7hZPh-WgFt3LlN6KJ73VJrk-cauWN_gn8GgmSq4L422A"/>
          <p:cNvPicPr>
            <a:picLocks noChangeAspect="1" noChangeArrowheads="1"/>
          </p:cNvPicPr>
          <p:nvPr/>
        </p:nvPicPr>
        <p:blipFill>
          <a:blip r:embed="rId3" cstate="print"/>
          <a:srcRect/>
          <a:stretch>
            <a:fillRect/>
          </a:stretch>
        </p:blipFill>
        <p:spPr bwMode="auto">
          <a:xfrm>
            <a:off x="179512" y="2276872"/>
            <a:ext cx="4339982"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61</a:t>
            </a:fld>
            <a:endParaRPr lang="en-GB"/>
          </a:p>
        </p:txBody>
      </p:sp>
      <p:sp>
        <p:nvSpPr>
          <p:cNvPr id="4" name="TextBox 3"/>
          <p:cNvSpPr txBox="1"/>
          <p:nvPr/>
        </p:nvSpPr>
        <p:spPr>
          <a:xfrm>
            <a:off x="4139952" y="2204864"/>
            <a:ext cx="453650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Douglas Reed (left) records: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"In the case of 'the Jewish persecution' in Germany</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 found that impartial presentation of the facts gradually gave way to so partisan a </a:t>
            </a:r>
            <a:r>
              <a:rPr lang="en-GB" sz="2800" b="1" dirty="0" err="1" smtClean="0">
                <a:solidFill>
                  <a:srgbClr val="00FF00"/>
                </a:solidFill>
                <a:effectLst>
                  <a:outerShdw blurRad="38100" dist="38100" dir="2700000" algn="tl">
                    <a:srgbClr val="000000">
                      <a:alpha val="43137"/>
                    </a:srgbClr>
                  </a:outerShdw>
                </a:effectLst>
              </a:rPr>
              <a:t>depictment</a:t>
            </a:r>
            <a:r>
              <a:rPr lang="en-GB" sz="2800" b="1" dirty="0" smtClean="0">
                <a:solidFill>
                  <a:srgbClr val="00FF00"/>
                </a:solidFill>
                <a:effectLst>
                  <a:outerShdw blurRad="38100" dist="38100" dir="2700000" algn="tl">
                    <a:srgbClr val="000000">
                      <a:alpha val="43137"/>
                    </a:srgbClr>
                  </a:outerShdw>
                </a:effectLst>
              </a:rPr>
              <a:t> that the truth was lost.</a:t>
            </a:r>
            <a:endParaRPr lang="en-GB" sz="2800" b="1" dirty="0">
              <a:solidFill>
                <a:srgbClr val="00FF00"/>
              </a:solidFill>
              <a:effectLst>
                <a:outerShdw blurRad="38100" dist="38100" dir="2700000" algn="tl">
                  <a:srgbClr val="000000">
                    <a:alpha val="43137"/>
                  </a:srgbClr>
                </a:outerShdw>
              </a:effectLst>
            </a:endParaRPr>
          </a:p>
        </p:txBody>
      </p:sp>
      <p:sp>
        <p:nvSpPr>
          <p:cNvPr id="2050" name="AutoShape 2" descr="data:image/jpg;base64,/9j/4AAQSkZJRgABAQAAAQABAAD/2wBDAAkGBwgHBgkIBwgKCgkLDRYPDQwMDRsUFRAWIB0iIiAdHx8kKDQsJCYxJx8fLT0tMTU3Ojo6Iys/RD84QzQ5Ojf/2wBDAQoKCg0MDRoPDxo3JR8lNzc3Nzc3Nzc3Nzc3Nzc3Nzc3Nzc3Nzc3Nzc3Nzc3Nzc3Nzc3Nzc3Nzc3Nzc3Nzc3Nzf/wAARCADQAJADASIAAhEBAxEB/8QAHAAAAgMBAQEBAAAAAAAAAAAABAUDBgcCAQgA/8QAPhAAAgEDAwIEBAMGBAQHAAAAAQIDAAQRBRIhMUEGEyJRMmFxkQcUgRUjQlKhsUPB0eEWJCVyMzREYpLw8f/EABgBAAMBAQAAAAAAAAAAAAAAAAECAwAE/8QAIBEAAwEAAwEBAAMBAAAAAAAAAAECERIhMQNBEyJRYf/aAAwDAQACEQMRAD8AXSCTZv28CopbwROiyIct0pjJH/yO7FJr4ZuYMDntUVKr0Z00g+2SS9YiGI8cEsOK51aymsIFlmRQrdMHNOPD0gjsHBH+ITUPjRJZra2hjON5IJ9qOT4Gbb9KY2uWqsVlB4+VT21/a3blLck8ZIxUP/B0s8pJmO0jr0FNtI8JW9jIXl1CMEjp1oOUPlMUpbC4tGVgfSSeld2WjRTWhlZJC2eoq2W2g2ES7RerID2IoqHTY7aFoIJYyp5AJINUmkl2LXzrSl2Xh4XZkxIVCHpUMmgILlYfPAycZK1c7XTHt5ZXjGVcckHP+9KL6yuUvlIQnnqBmnTlk2rn0SX/AIb/ACikpL5h9gvWk0ljKpw1vID0+A1eb15VkhLqQ5YZwKJ1AlWBBOcjvSNC88M7NqdxXyX3e201xJaFPihdfqpFaNdSFJ0Khcu4ydvNBeL908aQEhQxzkD2pW8GVpsoRiTHSo2t19qZCxDyFBKw9sgVybI+aI/MPzNDmh9Qt/Lr7mv35cdiaOngSJcKcn3obODR3TYjUpI2/Ilu2aVXSYubc04LE6dtPvS+4jXckkhwiDJNJLA1ofZ3sNlYMXGXLnAoS61WW6cYC5x6WbotJLm6Ms3pHp6L8qItY8Es7A7Rkg0xWUpGKW95N1mLHGMJ0HyouOwKKC7/AHWp9OMYBKuVJHIK5zTMsibfMUkg8dsg9KDKrWApCUUEbcfNaMtoy5BJjBXsRjNTRRxTKS3p5wSe1GmKNCI0DcjksP8AOsZniwDKkgn5Ad6J/Z8MhIdVdcYIxzmooYmUEgkfLdR8CSMoZicn2ooRrBJqfhKG7CSW05ikzkBvhOO1VnWYpLe58mZCjq2CD/etMRCUVD7dSaC13w/FrNurFvLuI+Y5Oufk3ypt05/pGrUZ3eAG6hXOPUOO9ca5Gkl3ErY79aJ1SGSDVlgmTa6OAc0v12QpeoeMhWIzS0iUdPsXQW0RusEL0PQ1C9rH+dAUdQe9Q2l25umYqpOK8W8JvC5UcKeKh2X2f8OotI/P6hHaq/lhwTuxnFGJ4Av3Zs3MCgdMk8iu/C88kmuKyJyqnirul3KszR+U24j7VSaxG6/BWw/5HPaq7q98X/cIcKOpHerDeXaR6Gy4w/8ANVGlfe55I96MoaWTxyeoHk5pvYnGDMSzfyj/AO8UlhJjcnJLHp8qeWGABIy/r3/WmCh3bs4j3RR8FTwSB9+aJWaU7C6DBPIzzQVrIZpAijah4LdMn/anssMUFjsjZckcE8k0GXl4gSObYzIhO1VyOO/1o+1maX1o2SPek8eU3BSTxg5phY+mMFOnesPQ9tYNzZz8zntTqGMAcn6ClNnNuUBab2xDYJJzTSjmrQlYQwGa8a3xwDkd6nyMdftXqnjABpiZWfEugpqKpcRqBdQHKn+dfY1lniDJvhnj0NkVujLyG/iB61lP4j6aLXWopI1IiuYmIPbcDzS2JU/qKFZczMR7VzGP38p9lo60tALl0B7DiuILRm1Ca3UEsRgDvUjZg0/D9S2tSHaCBGc5q9W0apdPuO6QnI+lU3wXay22rXicoUTDbu3NXVI5AFKyA5HxYof8HS6KPr7yxWAjcYBbg+9VkDLc9fn3q0eLpdzwRDtk/Wq4ARjC9etVQ34SRnEhbPAwMUek8mFVW9GT07mgcZOc/wC9dQMMgIDjdzWMiyac++ZYwRk45J6c1YrW5iuXcQMrRR+hePiJP+1UdZzEuIzy4znP2pxpFwYdgXhiSMZ6dqxRDa5jMU4HIUnipbeXDAKcAdRQ127TyBkzsQYzQtvcKhPPSkfpdeFr02bEhBIxT+1kBf0niqVaXBUFyRmrBo9w0jdQyn27U8snclpjOFBHeunJ7GoYQdi4IIqRwGAz1zTnOzzaTncevtVd8dWK3Gg3E4AM1r++iyPbqPtVjkk8sEfFz2oLUJYGtpIptu2RSpBbqDxis/AZphMWrSyahJfMEEowVwvH2oQalN+0Z73cFmPqBA70NPIYbiWML8Dsv2JFRNOeu0VHDcC5eBdRjkv76bUpVEkoGfM43Gr1FPa52xyRlQMEBuBWIC6IOcUW+sTmFYl9AUckHlqHFjYNteLvdRn/ANvFK2wCMbsDrmm+uK4kt3fO0p2+tJ5DklVyB8zVApaeMVL8ZwT0rtJMEqobr1rnyslioY+3FcrlJF9LZz3FYOYHxKWALYBA57c0ztAzMqqDhRkn6UvjVnUADJYZJ6UytlcxqkIZWxtb5Z70GFDB5NkUp3Z9HwnqD70qjk3oVJIOc0bMhCYBJCfEe5oJ1ZXJxkHGKVnQvA61laRWQMQwHNWTTZpLSEujq7bOoJFVa2V4wSqklj6SKd2VheTqIDKlruALMRkgHPb34rI1Dex8WyQ/urgIQVxkdRintp4ntLkKpYeYeoHUUog0Pw7bRot1I1zK2ASxJP2HagZLfTbbVZbezhaHytp3ADnP15p+0iWTRdWnaWEFACzHjnGBVV8XWl7YW1xq8t3E8UEZKoM59qsEaO1ijWbsGYYBc1R/FmjarB4U1a81DUZLp2kyEz6RHuGPtTZq0nyx4jK2nZ3Z3JLMxYk9ya5aU1Hg9+teYpRTsSD2r8XWo8V6B70TGj6nZm605Sgy0eWx8u9VaKLBLE5AGeavkenuuV/MS4xjHl9qp84W11CeCVgVJ2g47dqA0PsCEkm8+rAx9BXcU2fRIu7P3rlIc3TI/JXgAVGwKXIBPQ8nigVDoXwFT1DLe/QCm9pLtWSIAHjgZ5pEDnGBnvge9HwygkMvJC9B396wtdBpeQnGcnup9q7itzOAArtnoNpoDzSvlkBgCO4zTLSJlM4Y9FbrSv0tPaGU1lJAsEYjljZwc7oyB9M0dYaNc3DmO7vZrcuPQcAh/qffinVvc215CEuArrnGGGaa21miKfIbKOdxUnoflTpfpOreYxRoPhey0QqA7XL7iwkk+IE89fao/E1tHNIbtFHmbSpYDGcDvViSKWRl80jb7A0h8WXcds6owIyvAHc01PSfz9SJfC+ovJEbSVhuTlaaapam+0m8tGAKywshB98cVRNNv/y14kh9GTnFaKjLPbpMq7kYc4PQ0JYfpOPT5+PhbUVYgoOD196/f8M3w+IL96tGpw3sV/cxjVoVCysNpHTk0MRdhedYgz9BSE+yut4bvF67PvQ1xot3D0Tf8l61ZJTdryNWti3zUUFcajeWsigzwz7h/hr0o9gxmqmOsw8UR/8AX5ogMtKcj61drjXJI4ixjUbevNUPUdVt5tUa7Zm83qAB0NDTJMi09mS4EkqcxDD++Ki1CIxTOAMr1De4NTrqG+6S62YLDDjHxD50Y1uqAyxHzbeXPp6lPl9Kx0rtAULKbNFAG5c5NfhvLcDO3nj3rsQxhyUQDnJA7iu3RAAVGBniiZzvpyJvNQK3Lg9aJty0T+hjjrQsQG4scHJ6e1FQttdWyDz3pWPPRYLC4cDLEkf51b9FuZCijd6fY1S7Zlxkdab6XeHeFYkHpwaKYLWl/jdNg5GAOMfOsv8AEOqm68UzqQxSHES5+nJq82k4MTeZu2gY6dqCv9O0q/jci1QXRG3zQMEZ9zTPsjH9XrKXd+ILC5C2ywO0qHG9VPP096t/hy7uRCqyJMkRP+IpXn9a90nwxpVpcRyeTvlAyC/IFONdlVdLubjobeJ2H0CmskGvoswyDVb+0l1O7kNuGLTMSc9TmhGvLXtbD/5VWmmmYli2c8/eufOk/mpODZPkyyG9tcf+VSuBf26tkWsYNV7fL/NXJkcHBat/GbkzQW1SJYH82Ing/eqXPmSUu55J7cYp/rUwXZAP+5j/AGpK67m+IY+dGUh0nhNGTGsbbsoRg/XNGwXMiKVydpHahrcpKGtsjHVTjvXluSvpk+INg09zgPnX4Gu+/O09f9693gYGCc9CD0qD4Wwv14r0nhTjj6YpS2kgO5xk/apoviG7jmoYzznGPepVwGHWhgUObKTA2k5pxptvmUAAqSc0isNxUAEYHarfoUTS7c9Dg0F6F+E+oahDpttGkjEeaSmT24OKXW+qweUoa4UbkKs4YDaQByffmnN/Yw3O9Z0LbeSoOOn/AO0oi0fw/HIvmWeHzzuy3P605FrkONO8Q6eoDNK7KBgMFzurzxLdSv4Y1ItF5ebZyCTnqMD+9G2n7GgjVreNTxtxjmkf4kXgi8KS7AUM8ixKp64J/wBBTJiOV+GMtaSg84A964/LMD6jx8qYKGF75Yzt6ke9cYzOy4wMdDStg4sCaBR0z+tdR28bLhsg+9TICwkBGQOgo3Tmt0gUTRMxOWyD2FbTUsJb8tJcyE8Hd3oMRk4DH9TRJZ5VDnOWPJPvXAHqKlsHHegOQyJJFJ5i8gdWoxXFwNw4mxjH8wo60iWeNlcblIAx86Hms2tJcBiVzlDVY/suLIvp6iAEFMbR7VIpDJxj6Zr9LEX9atye3vQu/HGCOec0lQ5ZdWqDbbBOSPsaIYgoeByO1LozjJ54HSiYnBI3KaUomF21wYnHHI4GKtvh3UwDhnG1faqWyEjt96ntbw26MqDBOKUPpo0OpLLc7jtGeOnFHTWMVzHvRPUeeKzi21SRmACjAJ5zzirTpfiECMIZBxjB65pkwOeuiyQWIRAWUA9znrVG/Fq4IXSbMdCzSH+gH9zVtk1uN4l5z0beeAAO5rKfHOv/ALX8SJ5AH5a2GyM/zc5J+9Ej2mLVDfnmz1wagVSZn+lcRyyvdzNwCB7VGkku6Q7wCKAeZOq4hkPzAqePiJRyMQml8jyJZkjBy/NMU5gYntCv9TWFphxt3ja7gaNg8RDAfKomiIZSRk9M1YtQaCXVLaWMho7iJoX2nOH7D7GkyAbVLpyD024PzrATCrRdsGPLB4BOTg5/0pxHZJe2uNwDjJjyMA0uCCVcJEQDgrk4ptZMqFAeAqjGzn9KyeMRgB0uVo//AAz6ThsUsubBsHcNpAPOK0OwaEYklXIf48/wmmkvh2zuV3Ig55BA610KuXomtMxby3iYK4+hFSkleSe3WtE1XwYXyYxx3wKpGv6XPoVzFHcAMJFZlU9cCkr5r1F4+u9MFMikYJFTWdjPfzR2tpF5k7nCxqck/PHtQUcmeQuGB5yOlal+Ed5p5NzaNbomojLiY/FKncD2x7d6Tgxq+qXhS5NFOm6othqoaC6IDAdQfoaaxWllxBJFhsnEgf1H/WrJ+MemgWNnq0KjzIJPLcgYyDyP6/3qrSOHVJo1GHAIP1rVKXhL+SmPNMgkgYxyHzoT6FdemO2R24r9qHgzRNYjle2CWmogFomjfCufZh0FB399Pp1jEYE3NcDYSP4cc5ouy01ZriOaMmCVDkyxsVzjruXoaAN7Mzv7GfTNXuba+haKZASVI7diPcUChA8ytx8SaHa+L/D8U0DKdQSDzIZgvMi8gc+xxWIFPLaWOQbWVirD2IoMvONHmAbfGP4qIf4JQCQdqLQ6AGJB7tWm22l2a6dbsbaPeyrlivU0NwW1iEk0MkmkzRkeuzlEgGOeOv3pb6FnIO4hyHQg9Aaue2NNblTBP5hNxjbqARjkHpVQvbKSzvGtnyJoJNuPdT8NESQt3Rh6lkDkjAPtTCxkZdmCCcgkDnilM0jMxlZW3gYyDwDip9HfZFJI8j7FyN2MmsK0WixmOwDgBuEBHU+/0oC98fJpV+YbSV5xGSJiyZQtwCB7Y+VB6rPNHpT/AJQ7LmbhQBzHGc9Pn86otxGdoR0YEZyMUQzGm16Z460q6jX84GtwT8Y9SZ/uPtVE/Ei/j1DxBKbdxJBbxpGhHfjJI/U/0qmKZCUYliAOtWaxv7fV7VbLVNscoGIrrHf2Ye1Um89NXzzwVWwDjOctWh6JpF5o8en+JEMbWqlWnK8MqE4J+nNUGeyuNOv2gnQK3VWHRx7g9xWufh1dR6v4YudLuyWMRaJ17bGGRj5daq3q0k9HXja2XUfC10kZDjYHUjvjnNYzpsrNZCFwd8DbVJ646itgg3+H7Mafqswk04jy4Lxv4M8BJPb2DdKyK/hGm61PASCpYqCD1APGKVrZMhwt7FerAjoSYeDnvTq4uRaaJfyqXVhEUU55Bbgf3qmRTCO6Yr3OOM9KtGq2lzP4TkntxlFmV5ueQoz09+cVzophdvC0RHh7TFUMFaNWOcEAAdMHpWQ/iLoU2ka7dzGMi1u5DLG46ZPUfetc8H3Ql0S1h9O+OBGZe4z0o/WdMttY02azuo1eORCoyM7T7j502aPLw+b7cZ8ke7VqJu4cQ2yZ3RgE/TFZ1PZy6Xqn5K7BEtvMUcY64PWrzJq+nK8UkUTFxjdheuKk/Q29LDe2kkF3HIWJZmyQ2MKOw49qrPj2z8vVrOdDgXUJR8dCynj+4q/ToLu3DKGZ1H6YpB4w0/8ANaPDOdwe2mRiQOik4J/tVBF0UNZIxYupRwIztPyOK6022/OXVpZ8AtJ5jnOOPbNET2kltcTeb6VcHJLcbh14+n96sP4caUJJZtQlXCscICOuO/yoIzYnvBPb6hPNIpMRb+MdVGAAPtRk/hiHWtPee3c/mEjJjA6FuvP6Vc/EGgpdwGRQMjBAJwKr+iTy6dfflZVMSk7hnJ7mibTPP2PcHcsbdOcHIwKHeyuLcN5sTcH+HkEVpmvWiW2oNIuTHc/vF4yB0yB9OaEt54PLw670ByrYGKAf5GVLTtXikgTT9YyYVJMMg+OE/LPb5U/8JXj+G/FMC3EoFtOPKlYH0lW+FvpnFFTR6ddIUuII+c4yvJzmlGt6fHFo8b2+4pAxUk/yt0/rTxWdCVjNu1GBLq0ngmVXjkQqysMg8dMV866pG9jfSWzncsEhVMnkAHgVqH4b+LBd266LqUoNzGuLZ2bmZQPh+o/qKonj22Eev3eAcO27P1q0/wCE9wALhzG4BGSMYbitm8LWsc+gNA8ZWKVdrD5EYNYVaS7owhXoxP1HFb74RONHh9WeB07cVGllFd1AmhW8llcyW/nN5SuAiuAfSBjFPRMscixsG9WcEjjgc5oJkVr7zUKsfhJ7Z7/rU0w8t2aTIDg7pByqoOcMD+tAxl/4w6R+TvINciXKXBEc2OzAcH9azttYlJGGAx8q3jx7pcmseCtQtoh+8KiWNVOR6eRj9B/WvmHzHXIOdwOCD2rcEwuj6d067MTNG5G5evtRskEN9p9wikNFPGy5HNKdWgmtv3lu6oS2CWXIx34ozTbnLvmJo0jPlwhDlXBxyVXpzn+tABR/FNlKLSyuY/8A1DCCU55V14/qKtulJ+zra3hzgKgyOhNPrfR7aKKSOSMTRSS+aI5FBCN14obUbMv6whJHTFYJK7LcKqSKDEo3kt046Drwe9V7WbHyrqOUSTCaUmR0fDhU6YBHA5xTGxuiG2ynD9WT2puqxzBjy2/BwxyBxjgVgFd1C2OpaMDCmZYPUpPt34ql3MFxEvwfMcnGfpWkQxva3B4AB7A8Y9qSapCFuZAQDGW4JToPlWAygT3ksZ3OHJOAQQeTimWmTftGOa0fgyAod5zg9v8AKmGpWcE67BjMjAYCZOPftSK5s7jw/fRSOWktXPMmPhPtxQD0xOjyW0vmxl4poZOCvVGHz+uaM12+m1V1ubhQZtu1yP4vnUniO1dNQivrYE296uRkYw+OQf1FBLIGUjbnnB/zBrqT1E2KY2xP8Iz1OflW8+A52bRLcNxuUFSPoKwibEcwAJ4P962HwpdyQjT7FIfU8CyvIQdqKCARn3Pap/T0aS3MgjnAyCc5PGMn3os5Kr/Wh5W3lWQBc84IwamwxUEsScdKQoeY8xHVzkMpH9K+Tdet/J1q/jVSqrcOAD/3GvrRGOelYD4p0tLnWb4BQD+YfBA+Zoonbw//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52" name="Picture 4" descr="http://www.anthonyflood.com/reed_douglas.jpg"/>
          <p:cNvPicPr>
            <a:picLocks noChangeAspect="1" noChangeArrowheads="1"/>
          </p:cNvPicPr>
          <p:nvPr/>
        </p:nvPicPr>
        <p:blipFill>
          <a:blip r:embed="rId3" cstate="print"/>
          <a:srcRect/>
          <a:stretch>
            <a:fillRect/>
          </a:stretch>
        </p:blipFill>
        <p:spPr bwMode="auto">
          <a:xfrm>
            <a:off x="395536" y="1628800"/>
            <a:ext cx="3389914" cy="48965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ircle(in)">
                                      <p:cBhvr>
                                        <p:cTn id="7" dur="20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62</a:t>
            </a:fld>
            <a:endParaRPr lang="en-GB"/>
          </a:p>
        </p:txBody>
      </p:sp>
      <p:sp>
        <p:nvSpPr>
          <p:cNvPr id="4" name="TextBox 3"/>
          <p:cNvSpPr txBox="1"/>
          <p:nvPr/>
        </p:nvSpPr>
        <p:spPr>
          <a:xfrm>
            <a:off x="4860032" y="1556792"/>
            <a:ext cx="410445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 First the persecution of 'political opponents and Jews' was reported; </a:t>
            </a:r>
            <a:r>
              <a:rPr lang="en-GB" sz="2800" b="1" dirty="0" smtClean="0">
                <a:solidFill>
                  <a:srgbClr val="FFC000"/>
                </a:solidFill>
                <a:effectLst>
                  <a:outerShdw blurRad="38100" dist="38100" dir="2700000" algn="tl">
                    <a:srgbClr val="000000">
                      <a:alpha val="43137"/>
                    </a:srgbClr>
                  </a:outerShdw>
                </a:effectLst>
              </a:rPr>
              <a:t>then this was imperceptibly amended to 'Jews and political opponents'; </a:t>
            </a:r>
            <a:r>
              <a:rPr lang="en-GB" sz="2800" b="1" dirty="0" smtClean="0">
                <a:solidFill>
                  <a:srgbClr val="00FF00"/>
                </a:solidFill>
                <a:effectLst>
                  <a:outerShdw blurRad="38100" dist="38100" dir="2700000" algn="tl">
                    <a:srgbClr val="000000">
                      <a:alpha val="43137"/>
                    </a:srgbClr>
                  </a:outerShdw>
                </a:effectLst>
              </a:rPr>
              <a:t>and at the end the press in general spoke only of 'the persecution of Jews'</a:t>
            </a:r>
            <a:endParaRPr lang="en-GB" sz="2800" b="1" dirty="0">
              <a:solidFill>
                <a:srgbClr val="00FF00"/>
              </a:solidFill>
              <a:effectLst>
                <a:outerShdw blurRad="38100" dist="38100" dir="2700000" algn="tl">
                  <a:srgbClr val="000000">
                    <a:alpha val="43137"/>
                  </a:srgbClr>
                </a:outerShdw>
              </a:effectLst>
            </a:endParaRPr>
          </a:p>
        </p:txBody>
      </p:sp>
      <p:pic>
        <p:nvPicPr>
          <p:cNvPr id="830466" name="Picture 2" descr="http://t3.gstatic.com/images?q=tbn:ANd9GcTcCtcHYlrLf10ETg66U3Dd8y4p0ifxA3oiOovaUUl3aOv5thhspw"/>
          <p:cNvPicPr>
            <a:picLocks noChangeAspect="1" noChangeArrowheads="1"/>
          </p:cNvPicPr>
          <p:nvPr/>
        </p:nvPicPr>
        <p:blipFill>
          <a:blip r:embed="rId3" cstate="print"/>
          <a:srcRect/>
          <a:stretch>
            <a:fillRect/>
          </a:stretch>
        </p:blipFill>
        <p:spPr bwMode="auto">
          <a:xfrm>
            <a:off x="467544" y="1700808"/>
            <a:ext cx="4131112" cy="45365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0466"/>
                                        </p:tgtEl>
                                        <p:attrNameLst>
                                          <p:attrName>style.visibility</p:attrName>
                                        </p:attrNameLst>
                                      </p:cBhvr>
                                      <p:to>
                                        <p:strVal val="visible"/>
                                      </p:to>
                                    </p:set>
                                    <p:animEffect transition="in" filter="circle(in)">
                                      <p:cBhvr>
                                        <p:cTn id="7" dur="2000"/>
                                        <p:tgtEl>
                                          <p:spTgt spid="83046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63</a:t>
            </a:fld>
            <a:endParaRPr lang="en-GB"/>
          </a:p>
        </p:txBody>
      </p:sp>
      <p:sp>
        <p:nvSpPr>
          <p:cNvPr id="4" name="TextBox 3"/>
          <p:cNvSpPr txBox="1"/>
          <p:nvPr/>
        </p:nvSpPr>
        <p:spPr>
          <a:xfrm>
            <a:off x="4788024" y="1844824"/>
            <a:ext cx="4032448"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By this means a false image was projected on to the public mind and the plight of the overwhelming majority of the victims, </a:t>
            </a:r>
            <a:r>
              <a:rPr lang="en-GB" sz="2800" b="1" dirty="0" smtClean="0">
                <a:solidFill>
                  <a:srgbClr val="FFC000"/>
                </a:solidFill>
                <a:effectLst>
                  <a:outerShdw blurRad="38100" dist="38100" dir="2700000" algn="tl">
                    <a:srgbClr val="000000">
                      <a:alpha val="43137"/>
                    </a:srgbClr>
                  </a:outerShdw>
                </a:effectLst>
              </a:rPr>
              <a:t>by this fixing of the spotlight on one group, was lost to sight.</a:t>
            </a:r>
            <a:endParaRPr lang="en-GB" sz="2800" b="1" dirty="0">
              <a:solidFill>
                <a:srgbClr val="FFC000"/>
              </a:solidFill>
              <a:effectLst>
                <a:outerShdw blurRad="38100" dist="38100" dir="2700000" algn="tl">
                  <a:srgbClr val="000000">
                    <a:alpha val="43137"/>
                  </a:srgbClr>
                </a:outerShdw>
              </a:effectLst>
            </a:endParaRPr>
          </a:p>
        </p:txBody>
      </p:sp>
      <p:pic>
        <p:nvPicPr>
          <p:cNvPr id="828418" name="Picture 2" descr="http://wsupress.wayne.edu/images/covers/main/48.jpg"/>
          <p:cNvPicPr>
            <a:picLocks noChangeAspect="1" noChangeArrowheads="1"/>
          </p:cNvPicPr>
          <p:nvPr/>
        </p:nvPicPr>
        <p:blipFill>
          <a:blip r:embed="rId3" cstate="print"/>
          <a:srcRect/>
          <a:stretch>
            <a:fillRect/>
          </a:stretch>
        </p:blipFill>
        <p:spPr bwMode="auto">
          <a:xfrm>
            <a:off x="827584" y="1700808"/>
            <a:ext cx="3240360" cy="49376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8418"/>
                                        </p:tgtEl>
                                        <p:attrNameLst>
                                          <p:attrName>style.visibility</p:attrName>
                                        </p:attrNameLst>
                                      </p:cBhvr>
                                      <p:to>
                                        <p:strVal val="visible"/>
                                      </p:to>
                                    </p:set>
                                    <p:animEffect transition="in" filter="circle(in)">
                                      <p:cBhvr>
                                        <p:cTn id="7" dur="2000"/>
                                        <p:tgtEl>
                                          <p:spTgt spid="8284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64</a:t>
            </a:fld>
            <a:endParaRPr lang="en-GB"/>
          </a:p>
        </p:txBody>
      </p:sp>
      <p:sp>
        <p:nvSpPr>
          <p:cNvPr id="4" name="TextBox 3"/>
          <p:cNvSpPr txBox="1"/>
          <p:nvPr/>
        </p:nvSpPr>
        <p:spPr>
          <a:xfrm>
            <a:off x="3743400" y="1595021"/>
            <a:ext cx="540060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"Mr. </a:t>
            </a:r>
            <a:r>
              <a:rPr lang="en-GB" sz="2800" b="1" dirty="0" err="1" smtClean="0">
                <a:solidFill>
                  <a:srgbClr val="00FFFF"/>
                </a:solidFill>
                <a:effectLst>
                  <a:outerShdw blurRad="38100" dist="38100" dir="2700000" algn="tl">
                    <a:srgbClr val="000000">
                      <a:alpha val="43137"/>
                    </a:srgbClr>
                  </a:outerShdw>
                </a:effectLst>
              </a:rPr>
              <a:t>Odo</a:t>
            </a:r>
            <a:r>
              <a:rPr lang="en-GB" sz="2800" b="1" dirty="0" smtClean="0">
                <a:solidFill>
                  <a:srgbClr val="00FFFF"/>
                </a:solidFill>
                <a:effectLst>
                  <a:outerShdw blurRad="38100" dist="38100" dir="2700000" algn="tl">
                    <a:srgbClr val="000000">
                      <a:alpha val="43137"/>
                    </a:srgbClr>
                  </a:outerShdw>
                </a:effectLst>
              </a:rPr>
              <a:t> Nansen, son of the famous Norwegian explorer, wrote of his experience in the </a:t>
            </a:r>
            <a:r>
              <a:rPr lang="en-GB" sz="2800" b="1" dirty="0" err="1" smtClean="0">
                <a:solidFill>
                  <a:srgbClr val="00FFFF"/>
                </a:solidFill>
                <a:effectLst>
                  <a:outerShdw blurRad="38100" dist="38100" dir="2700000" algn="tl">
                    <a:srgbClr val="000000">
                      <a:alpha val="43137"/>
                    </a:srgbClr>
                  </a:outerShdw>
                </a:effectLst>
              </a:rPr>
              <a:t>Sachsenhausen</a:t>
            </a:r>
            <a:r>
              <a:rPr lang="en-GB" sz="2800" b="1" dirty="0" smtClean="0">
                <a:solidFill>
                  <a:srgbClr val="00FFFF"/>
                </a:solidFill>
                <a:effectLst>
                  <a:outerShdw blurRad="38100" dist="38100" dir="2700000" algn="tl">
                    <a:srgbClr val="000000">
                      <a:alpha val="43137"/>
                    </a:srgbClr>
                  </a:outerShdw>
                </a:effectLst>
              </a:rPr>
              <a:t> camp (left) .... </a:t>
            </a:r>
            <a:r>
              <a:rPr lang="en-GB" sz="2800" b="1" dirty="0" smtClean="0">
                <a:solidFill>
                  <a:srgbClr val="FF33CC"/>
                </a:solidFill>
                <a:effectLst>
                  <a:outerShdw blurRad="38100" dist="38100" dir="2700000" algn="tl">
                    <a:srgbClr val="000000">
                      <a:alpha val="43137"/>
                    </a:srgbClr>
                  </a:outerShdw>
                </a:effectLst>
              </a:rPr>
              <a:t>`It's extraordinary how the Communists have managed things here;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they have all the power in camp next to the SS., and they attract all the other Communists,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from other countries, and place them in key positions'</a:t>
            </a:r>
            <a:endParaRPr lang="en-GB" sz="2800" b="1" dirty="0">
              <a:solidFill>
                <a:srgbClr val="00FF00"/>
              </a:solidFill>
              <a:effectLst>
                <a:outerShdw blurRad="38100" dist="38100" dir="2700000" algn="tl">
                  <a:srgbClr val="000000">
                    <a:alpha val="43137"/>
                  </a:srgbClr>
                </a:outerShdw>
              </a:effectLst>
            </a:endParaRPr>
          </a:p>
        </p:txBody>
      </p:sp>
      <p:pic>
        <p:nvPicPr>
          <p:cNvPr id="826370" name="Picture 2" descr="http://www.psywar.org/psywar/images/Sachsenhausen.jpg"/>
          <p:cNvPicPr>
            <a:picLocks noChangeAspect="1" noChangeArrowheads="1"/>
          </p:cNvPicPr>
          <p:nvPr/>
        </p:nvPicPr>
        <p:blipFill>
          <a:blip r:embed="rId3" cstate="print"/>
          <a:srcRect/>
          <a:stretch>
            <a:fillRect/>
          </a:stretch>
        </p:blipFill>
        <p:spPr bwMode="auto">
          <a:xfrm>
            <a:off x="323528" y="2564904"/>
            <a:ext cx="3301046" cy="25264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6370"/>
                                        </p:tgtEl>
                                        <p:attrNameLst>
                                          <p:attrName>style.visibility</p:attrName>
                                        </p:attrNameLst>
                                      </p:cBhvr>
                                      <p:to>
                                        <p:strVal val="visible"/>
                                      </p:to>
                                    </p:set>
                                    <p:animEffect transition="in" filter="circle(in)">
                                      <p:cBhvr>
                                        <p:cTn id="7" dur="2000"/>
                                        <p:tgtEl>
                                          <p:spTgt spid="8263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65</a:t>
            </a:fld>
            <a:endParaRPr lang="en-GB"/>
          </a:p>
        </p:txBody>
      </p:sp>
      <p:sp>
        <p:nvSpPr>
          <p:cNvPr id="4" name="TextBox 3"/>
          <p:cNvSpPr txBox="1"/>
          <p:nvPr/>
        </p:nvSpPr>
        <p:spPr>
          <a:xfrm>
            <a:off x="4644008" y="1988840"/>
            <a:ext cx="432048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....Communists ran these camps,</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tortured and murdered the victims.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If there was any difference between them and the Gestapo jailers it was only that they were more villainous.</a:t>
            </a:r>
            <a:endParaRPr lang="en-GB" sz="2800" b="1" dirty="0">
              <a:solidFill>
                <a:srgbClr val="00FF00"/>
              </a:solidFill>
              <a:effectLst>
                <a:outerShdw blurRad="38100" dist="38100" dir="2700000" algn="tl">
                  <a:srgbClr val="000000">
                    <a:alpha val="43137"/>
                  </a:srgbClr>
                </a:outerShdw>
              </a:effectLst>
            </a:endParaRPr>
          </a:p>
        </p:txBody>
      </p:sp>
      <p:pic>
        <p:nvPicPr>
          <p:cNvPr id="824322" name="Picture 2" descr="http://t0.gstatic.com/images?q=tbn:ANd9GcQwDEyb4ONdhflGcfcrlncDRGJkWXJwc30SzRx-MyoaGH-CfQLb&amp;t=1"/>
          <p:cNvPicPr>
            <a:picLocks noChangeAspect="1" noChangeArrowheads="1"/>
          </p:cNvPicPr>
          <p:nvPr/>
        </p:nvPicPr>
        <p:blipFill>
          <a:blip r:embed="rId3" cstate="print"/>
          <a:srcRect b="5128"/>
          <a:stretch>
            <a:fillRect/>
          </a:stretch>
        </p:blipFill>
        <p:spPr bwMode="auto">
          <a:xfrm>
            <a:off x="323528" y="2420888"/>
            <a:ext cx="3988398"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4322"/>
                                        </p:tgtEl>
                                        <p:attrNameLst>
                                          <p:attrName>style.visibility</p:attrName>
                                        </p:attrNameLst>
                                      </p:cBhvr>
                                      <p:to>
                                        <p:strVal val="visible"/>
                                      </p:to>
                                    </p:set>
                                    <p:animEffect transition="in" filter="circle(in)">
                                      <p:cBhvr>
                                        <p:cTn id="7" dur="2000"/>
                                        <p:tgtEl>
                                          <p:spTgt spid="8243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66</a:t>
            </a:fld>
            <a:endParaRPr lang="en-GB"/>
          </a:p>
        </p:txBody>
      </p:sp>
      <p:sp>
        <p:nvSpPr>
          <p:cNvPr id="4" name="TextBox 3"/>
          <p:cNvSpPr txBox="1"/>
          <p:nvPr/>
        </p:nvSpPr>
        <p:spPr>
          <a:xfrm>
            <a:off x="4499992" y="1844824"/>
            <a:ext cx="464400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fact, the Jews formed a small proportion of the entire camp-population; </a:t>
            </a:r>
            <a:r>
              <a:rPr lang="en-GB" sz="2800" b="1" dirty="0" smtClean="0">
                <a:solidFill>
                  <a:srgbClr val="FFC000"/>
                </a:solidFill>
                <a:effectLst>
                  <a:outerShdw blurRad="38100" dist="38100" dir="2700000" algn="tl">
                    <a:srgbClr val="000000">
                      <a:alpha val="43137"/>
                    </a:srgbClr>
                  </a:outerShdw>
                </a:effectLst>
              </a:rPr>
              <a:t>the tormentors in the last three years of the war were largely Communists, </a:t>
            </a:r>
            <a:r>
              <a:rPr lang="en-GB" sz="2800" b="1" dirty="0" smtClean="0">
                <a:solidFill>
                  <a:srgbClr val="00FF00"/>
                </a:solidFill>
                <a:effectLst>
                  <a:outerShdw blurRad="38100" dist="38100" dir="2700000" algn="tl">
                    <a:srgbClr val="000000">
                      <a:alpha val="43137"/>
                    </a:srgbClr>
                  </a:outerShdw>
                </a:effectLst>
              </a:rPr>
              <a:t>whose motives have been shown; and among these tormentors were Jews. </a:t>
            </a:r>
            <a:endParaRPr lang="en-GB" sz="2800" b="1" dirty="0">
              <a:solidFill>
                <a:srgbClr val="00FF00"/>
              </a:solidFill>
              <a:effectLst>
                <a:outerShdw blurRad="38100" dist="38100" dir="2700000" algn="tl">
                  <a:srgbClr val="000000">
                    <a:alpha val="43137"/>
                  </a:srgbClr>
                </a:outerShdw>
              </a:effectLst>
            </a:endParaRPr>
          </a:p>
        </p:txBody>
      </p:sp>
      <p:pic>
        <p:nvPicPr>
          <p:cNvPr id="822274" name="Picture 2" descr="The Sachsenhausen concentration camp"/>
          <p:cNvPicPr>
            <a:picLocks noChangeAspect="1" noChangeArrowheads="1"/>
          </p:cNvPicPr>
          <p:nvPr/>
        </p:nvPicPr>
        <p:blipFill>
          <a:blip r:embed="rId3" cstate="print"/>
          <a:srcRect/>
          <a:stretch>
            <a:fillRect/>
          </a:stretch>
        </p:blipFill>
        <p:spPr bwMode="auto">
          <a:xfrm>
            <a:off x="179513" y="2276872"/>
            <a:ext cx="4111536"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2274"/>
                                        </p:tgtEl>
                                        <p:attrNameLst>
                                          <p:attrName>style.visibility</p:attrName>
                                        </p:attrNameLst>
                                      </p:cBhvr>
                                      <p:to>
                                        <p:strVal val="visible"/>
                                      </p:to>
                                    </p:set>
                                    <p:animEffect transition="in" filter="circle(in)">
                                      <p:cBhvr>
                                        <p:cTn id="7" dur="2000"/>
                                        <p:tgtEl>
                                          <p:spTgt spid="8222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67</a:t>
            </a:fld>
            <a:endParaRPr lang="en-GB"/>
          </a:p>
        </p:txBody>
      </p:sp>
      <p:sp>
        <p:nvSpPr>
          <p:cNvPr id="4" name="TextBox 3"/>
          <p:cNvSpPr txBox="1"/>
          <p:nvPr/>
        </p:nvSpPr>
        <p:spPr>
          <a:xfrm>
            <a:off x="5076056" y="2276872"/>
            <a:ext cx="4067944" cy="3970318"/>
          </a:xfrm>
          <a:prstGeom prst="rect">
            <a:avLst/>
          </a:prstGeom>
          <a:noFill/>
        </p:spPr>
        <p:txBody>
          <a:bodyPr wrap="square" rtlCol="0">
            <a:spAutoFit/>
          </a:bodyPr>
          <a:lstStyle/>
          <a:p>
            <a:pPr eaLnBrk="0"/>
            <a:r>
              <a:rPr lang="en-GB" sz="2800" b="1" dirty="0" smtClean="0">
                <a:solidFill>
                  <a:srgbClr val="00FFFF"/>
                </a:solidFill>
                <a:effectLst>
                  <a:outerShdw blurRad="38100" dist="38100" dir="2700000" algn="tl">
                    <a:srgbClr val="000000">
                      <a:alpha val="43137"/>
                    </a:srgbClr>
                  </a:outerShdw>
                </a:effectLst>
              </a:rPr>
              <a:t>My files include a number of reports from Jewish newspapers of 'trials' of Jews denounced by former Jewish inmates of the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Auschwitz, </a:t>
            </a:r>
            <a:r>
              <a:rPr lang="en-GB" sz="2800" b="1" dirty="0" err="1" smtClean="0">
                <a:solidFill>
                  <a:srgbClr val="FFC000"/>
                </a:solidFill>
                <a:effectLst>
                  <a:outerShdw blurRad="38100" dist="38100" dir="2700000" algn="tl">
                    <a:srgbClr val="000000">
                      <a:alpha val="43137"/>
                    </a:srgbClr>
                  </a:outerShdw>
                </a:effectLst>
              </a:rPr>
              <a:t>Vlanow</a:t>
            </a:r>
            <a:r>
              <a:rPr lang="en-GB" sz="2800" b="1" dirty="0" smtClean="0">
                <a:solidFill>
                  <a:srgbClr val="FFC000"/>
                </a:solidFill>
                <a:effectLst>
                  <a:outerShdw blurRad="38100" dist="38100" dir="2700000" algn="tl">
                    <a:srgbClr val="000000">
                      <a:alpha val="43137"/>
                    </a:srgbClr>
                  </a:outerShdw>
                </a:effectLst>
              </a:rPr>
              <a:t>, </a:t>
            </a:r>
            <a:r>
              <a:rPr lang="en-GB" sz="2800" b="1" dirty="0" err="1" smtClean="0">
                <a:solidFill>
                  <a:srgbClr val="FFC000"/>
                </a:solidFill>
                <a:effectLst>
                  <a:outerShdw blurRad="38100" dist="38100" dir="2700000" algn="tl">
                    <a:srgbClr val="000000">
                      <a:alpha val="43137"/>
                    </a:srgbClr>
                  </a:outerShdw>
                </a:effectLst>
              </a:rPr>
              <a:t>Muhldorf</a:t>
            </a:r>
            <a:r>
              <a:rPr lang="en-GB" sz="2800" b="1" dirty="0" smtClean="0">
                <a:solidFill>
                  <a:srgbClr val="FFC000"/>
                </a:solidFill>
                <a:effectLst>
                  <a:outerShdw blurRad="38100" dist="38100" dir="2700000" algn="tl">
                    <a:srgbClr val="000000">
                      <a:alpha val="43137"/>
                    </a:srgbClr>
                  </a:outerShdw>
                </a:effectLst>
              </a:rPr>
              <a:t> and other camps.</a:t>
            </a:r>
            <a:endParaRPr lang="en-GB" dirty="0">
              <a:solidFill>
                <a:srgbClr val="FFC000"/>
              </a:solidFill>
            </a:endParaRPr>
          </a:p>
        </p:txBody>
      </p:sp>
      <p:pic>
        <p:nvPicPr>
          <p:cNvPr id="820228" name="Picture 4" descr="http://t2.gstatic.com/images?q=tbn:ANd9GcTTZZbgu1VlPVZMJn7h8tutrSqWh92Mc9el_CO71r4Sau2xzzeiKw"/>
          <p:cNvPicPr>
            <a:picLocks noChangeAspect="1" noChangeArrowheads="1"/>
          </p:cNvPicPr>
          <p:nvPr/>
        </p:nvPicPr>
        <p:blipFill>
          <a:blip r:embed="rId3" cstate="print"/>
          <a:srcRect/>
          <a:stretch>
            <a:fillRect/>
          </a:stretch>
        </p:blipFill>
        <p:spPr bwMode="auto">
          <a:xfrm>
            <a:off x="251520" y="2564904"/>
            <a:ext cx="4656514" cy="34923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0228"/>
                                        </p:tgtEl>
                                        <p:attrNameLst>
                                          <p:attrName>style.visibility</p:attrName>
                                        </p:attrNameLst>
                                      </p:cBhvr>
                                      <p:to>
                                        <p:strVal val="visible"/>
                                      </p:to>
                                    </p:set>
                                    <p:animEffect transition="in" filter="circle(in)">
                                      <p:cBhvr>
                                        <p:cTn id="7" dur="2000"/>
                                        <p:tgtEl>
                                          <p:spTgt spid="82022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68</a:t>
            </a:fld>
            <a:endParaRPr lang="en-GB"/>
          </a:p>
        </p:txBody>
      </p:sp>
      <p:sp>
        <p:nvSpPr>
          <p:cNvPr id="4" name="TextBox 3"/>
          <p:cNvSpPr txBox="1"/>
          <p:nvPr/>
        </p:nvSpPr>
        <p:spPr>
          <a:xfrm>
            <a:off x="4644008" y="1484784"/>
            <a:ext cx="432048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Charles </a:t>
            </a:r>
            <a:r>
              <a:rPr lang="en-GB" sz="2800" b="1" dirty="0" err="1" smtClean="0">
                <a:solidFill>
                  <a:srgbClr val="00FFFF"/>
                </a:solidFill>
                <a:effectLst>
                  <a:outerShdw blurRad="38100" dist="38100" dir="2700000" algn="tl">
                    <a:srgbClr val="000000">
                      <a:alpha val="43137"/>
                    </a:srgbClr>
                  </a:outerShdw>
                </a:effectLst>
              </a:rPr>
              <a:t>Higham</a:t>
            </a:r>
            <a:r>
              <a:rPr lang="en-GB" sz="2800" b="1" dirty="0" smtClean="0">
                <a:solidFill>
                  <a:srgbClr val="00FFFF"/>
                </a:solidFill>
                <a:effectLst>
                  <a:outerShdw blurRad="38100" dist="38100" dir="2700000" algn="tl">
                    <a:srgbClr val="000000">
                      <a:alpha val="43137"/>
                    </a:srgbClr>
                  </a:outerShdw>
                </a:effectLst>
              </a:rPr>
              <a:t> who states: </a:t>
            </a:r>
            <a:r>
              <a:rPr lang="en-GB" sz="2800" b="1" dirty="0" smtClean="0">
                <a:solidFill>
                  <a:srgbClr val="FFC000"/>
                </a:solidFill>
                <a:effectLst>
                  <a:outerShdw blurRad="38100" dist="38100" dir="2700000" algn="tl">
                    <a:srgbClr val="000000">
                      <a:alpha val="43137"/>
                    </a:srgbClr>
                  </a:outerShdw>
                </a:effectLst>
              </a:rPr>
              <a:t>"....several of the greatest American corporate leaders were in league with Nazi corporations before and after Pearl Harbour, </a:t>
            </a:r>
            <a:r>
              <a:rPr lang="en-GB" sz="2800" b="1" dirty="0" smtClean="0">
                <a:solidFill>
                  <a:srgbClr val="00FF00"/>
                </a:solidFill>
                <a:effectLst>
                  <a:outerShdw blurRad="38100" dist="38100" dir="2700000" algn="tl">
                    <a:srgbClr val="000000">
                      <a:alpha val="43137"/>
                    </a:srgbClr>
                  </a:outerShdw>
                </a:effectLst>
              </a:rPr>
              <a:t>including I.G. </a:t>
            </a:r>
            <a:r>
              <a:rPr lang="en-GB" sz="2800" b="1" dirty="0" err="1" smtClean="0">
                <a:solidFill>
                  <a:srgbClr val="00FF00"/>
                </a:solidFill>
                <a:effectLst>
                  <a:outerShdw blurRad="38100" dist="38100" dir="2700000" algn="tl">
                    <a:srgbClr val="000000">
                      <a:alpha val="43137"/>
                    </a:srgbClr>
                  </a:outerShdw>
                </a:effectLst>
              </a:rPr>
              <a:t>Farben</a:t>
            </a:r>
            <a:r>
              <a:rPr lang="en-GB" sz="2800" b="1" dirty="0" smtClean="0">
                <a:solidFill>
                  <a:srgbClr val="00FF00"/>
                </a:solidFill>
                <a:effectLst>
                  <a:outerShdw blurRad="38100" dist="38100" dir="2700000" algn="tl">
                    <a:srgbClr val="000000">
                      <a:alpha val="43137"/>
                    </a:srgbClr>
                  </a:outerShdw>
                </a:effectLst>
              </a:rPr>
              <a:t> – (</a:t>
            </a:r>
            <a:r>
              <a:rPr lang="en-GB" sz="2800" b="1" dirty="0" smtClean="0">
                <a:solidFill>
                  <a:srgbClr val="FF0000"/>
                </a:solidFill>
                <a:effectLst>
                  <a:outerShdw blurRad="38100" dist="38100" dir="2700000" algn="tl">
                    <a:srgbClr val="000000">
                      <a:alpha val="43137"/>
                    </a:srgbClr>
                  </a:outerShdw>
                </a:effectLst>
              </a:rPr>
              <a:t>Rothschild controlled</a:t>
            </a:r>
            <a:r>
              <a:rPr lang="en-GB" sz="2800" b="1" dirty="0" smtClean="0">
                <a:solidFill>
                  <a:srgbClr val="00FF00"/>
                </a:solidFill>
                <a:effectLst>
                  <a:outerShdw blurRad="38100" dist="38100" dir="2700000" algn="tl">
                    <a:srgbClr val="000000">
                      <a:alpha val="43137"/>
                    </a:srgbClr>
                  </a:outerShdw>
                </a:effectLst>
              </a:rPr>
              <a:t>), the colossal Nazi industrial trust that created Auschwitz.</a:t>
            </a:r>
            <a:endParaRPr lang="en-GB" sz="2800" b="1" dirty="0">
              <a:solidFill>
                <a:srgbClr val="00FF00"/>
              </a:solidFill>
              <a:effectLst>
                <a:outerShdw blurRad="38100" dist="38100" dir="2700000" algn="tl">
                  <a:srgbClr val="000000">
                    <a:alpha val="43137"/>
                  </a:srgbClr>
                </a:outerShdw>
              </a:effectLst>
            </a:endParaRPr>
          </a:p>
        </p:txBody>
      </p:sp>
      <p:pic>
        <p:nvPicPr>
          <p:cNvPr id="818178" name="Picture 2" descr="http://t0.gstatic.com/images?q=tbn:ANd9GcTCzFIY41FDbz_zRUrvCu6B-L0HdjmuNPuovflY7l9e02jv99jxPA"/>
          <p:cNvPicPr>
            <a:picLocks noChangeAspect="1" noChangeArrowheads="1"/>
          </p:cNvPicPr>
          <p:nvPr/>
        </p:nvPicPr>
        <p:blipFill>
          <a:blip r:embed="rId3" cstate="print"/>
          <a:srcRect/>
          <a:stretch>
            <a:fillRect/>
          </a:stretch>
        </p:blipFill>
        <p:spPr bwMode="auto">
          <a:xfrm>
            <a:off x="323528" y="1556792"/>
            <a:ext cx="4163054" cy="5040560"/>
          </a:xfrm>
          <a:prstGeom prst="rect">
            <a:avLst/>
          </a:prstGeom>
          <a:noFill/>
        </p:spPr>
      </p:pic>
      <p:sp>
        <p:nvSpPr>
          <p:cNvPr id="6" name="TextBox 5"/>
          <p:cNvSpPr txBox="1"/>
          <p:nvPr/>
        </p:nvSpPr>
        <p:spPr>
          <a:xfrm>
            <a:off x="323528" y="5445224"/>
            <a:ext cx="4320480" cy="646331"/>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alpha val="43137"/>
                    </a:srgbClr>
                  </a:outerShdw>
                </a:effectLst>
              </a:rPr>
              <a:t>I. G. </a:t>
            </a:r>
            <a:r>
              <a:rPr lang="en-GB" sz="3600" b="1" dirty="0" err="1" smtClean="0">
                <a:solidFill>
                  <a:srgbClr val="FFFF00"/>
                </a:solidFill>
                <a:effectLst>
                  <a:outerShdw blurRad="38100" dist="38100" dir="2700000" algn="tl">
                    <a:srgbClr val="000000">
                      <a:alpha val="43137"/>
                    </a:srgbClr>
                  </a:outerShdw>
                </a:effectLst>
              </a:rPr>
              <a:t>Farben</a:t>
            </a:r>
            <a:r>
              <a:rPr lang="en-GB" sz="3600" b="1" dirty="0" smtClean="0">
                <a:solidFill>
                  <a:srgbClr val="FFFF00"/>
                </a:solidFill>
                <a:effectLst>
                  <a:outerShdw blurRad="38100" dist="38100" dir="2700000" algn="tl">
                    <a:srgbClr val="000000">
                      <a:alpha val="43137"/>
                    </a:srgbClr>
                  </a:outerShdw>
                </a:effectLst>
              </a:rPr>
              <a:t> Stamp</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8178"/>
                                        </p:tgtEl>
                                        <p:attrNameLst>
                                          <p:attrName>style.visibility</p:attrName>
                                        </p:attrNameLst>
                                      </p:cBhvr>
                                      <p:to>
                                        <p:strVal val="visible"/>
                                      </p:to>
                                    </p:set>
                                    <p:animEffect transition="in" filter="circle(in)">
                                      <p:cBhvr>
                                        <p:cTn id="7" dur="2000"/>
                                        <p:tgtEl>
                                          <p:spTgt spid="8181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69</a:t>
            </a:fld>
            <a:endParaRPr lang="en-GB"/>
          </a:p>
        </p:txBody>
      </p:sp>
      <p:sp>
        <p:nvSpPr>
          <p:cNvPr id="4" name="TextBox 3"/>
          <p:cNvSpPr txBox="1"/>
          <p:nvPr/>
        </p:nvSpPr>
        <p:spPr>
          <a:xfrm>
            <a:off x="3923928" y="1595021"/>
            <a:ext cx="504056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What would have happened if millions of American and British people, </a:t>
            </a:r>
            <a:r>
              <a:rPr lang="en-GB" sz="2800" b="1" dirty="0" smtClean="0">
                <a:solidFill>
                  <a:srgbClr val="FFC000"/>
                </a:solidFill>
                <a:effectLst>
                  <a:outerShdw blurRad="38100" dist="38100" dir="2700000" algn="tl">
                    <a:srgbClr val="000000">
                      <a:alpha val="43137"/>
                    </a:srgbClr>
                  </a:outerShdw>
                </a:effectLst>
              </a:rPr>
              <a:t>struggling with coupons and lines at the gas stations,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had learned that in 1942 Standard Oil of New Jersey managers shipped the enemy's fuel through neutral Switzerland and that the enemy was shipping Allied fuel?</a:t>
            </a:r>
            <a:endParaRPr lang="en-GB" sz="2800" b="1" dirty="0">
              <a:solidFill>
                <a:srgbClr val="00FF00"/>
              </a:solidFill>
              <a:effectLst>
                <a:outerShdw blurRad="38100" dist="38100" dir="2700000" algn="tl">
                  <a:srgbClr val="000000">
                    <a:alpha val="43137"/>
                  </a:srgbClr>
                </a:outerShdw>
              </a:effectLst>
            </a:endParaRPr>
          </a:p>
        </p:txBody>
      </p:sp>
      <p:pic>
        <p:nvPicPr>
          <p:cNvPr id="840706" name="Picture 2" descr="http://t3.gstatic.com/images?q=tbn:ANd9GcRYPCSc33CbNgWhCNCUv40RcVsNuFfSeOb35zBttvSyCBpSav8s5g"/>
          <p:cNvPicPr>
            <a:picLocks noChangeAspect="1" noChangeArrowheads="1"/>
          </p:cNvPicPr>
          <p:nvPr/>
        </p:nvPicPr>
        <p:blipFill>
          <a:blip r:embed="rId3" cstate="print"/>
          <a:srcRect/>
          <a:stretch>
            <a:fillRect/>
          </a:stretch>
        </p:blipFill>
        <p:spPr bwMode="auto">
          <a:xfrm>
            <a:off x="251519" y="2276872"/>
            <a:ext cx="3593075" cy="33123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0706"/>
                                        </p:tgtEl>
                                        <p:attrNameLst>
                                          <p:attrName>style.visibility</p:attrName>
                                        </p:attrNameLst>
                                      </p:cBhvr>
                                      <p:to>
                                        <p:strVal val="visible"/>
                                      </p:to>
                                    </p:set>
                                    <p:animEffect transition="in" filter="circle(in)">
                                      <p:cBhvr>
                                        <p:cTn id="7" dur="2000"/>
                                        <p:tgtEl>
                                          <p:spTgt spid="8407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smtClean="0">
                <a:solidFill>
                  <a:srgbClr val="FFFF00"/>
                </a:solidFill>
              </a:rPr>
              <a:t>The Mystery Of Hitler</a:t>
            </a:r>
            <a:endParaRPr lang="en-GB" b="1" dirty="0">
              <a:solidFill>
                <a:srgbClr val="FFFF00"/>
              </a:solidFill>
            </a:endParaRPr>
          </a:p>
        </p:txBody>
      </p:sp>
      <p:sp>
        <p:nvSpPr>
          <p:cNvPr id="3" name="TextBox 2"/>
          <p:cNvSpPr txBox="1"/>
          <p:nvPr/>
        </p:nvSpPr>
        <p:spPr>
          <a:xfrm>
            <a:off x="4175448" y="1164134"/>
            <a:ext cx="4968552" cy="5693866"/>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rise of Hitler is associated with the Communist takeover of Russia and its failure to take over Bavaria in Germany.</a:t>
            </a:r>
          </a:p>
          <a:p>
            <a:endParaRPr lang="en-GB" sz="2800" b="1" dirty="0" smtClean="0">
              <a:effectLst>
                <a:outerShdw blurRad="38100" dist="38100" dir="2700000" algn="tl">
                  <a:srgbClr val="000000">
                    <a:alpha val="43137"/>
                  </a:srgbClr>
                </a:outerShdw>
              </a:effectLst>
            </a:endParaRPr>
          </a:p>
          <a:p>
            <a:r>
              <a:rPr lang="en-GB" sz="2800" b="1" dirty="0" smtClean="0">
                <a:solidFill>
                  <a:srgbClr val="FFC000"/>
                </a:solidFill>
                <a:effectLst>
                  <a:outerShdw blurRad="38100" dist="38100" dir="2700000" algn="tl">
                    <a:srgbClr val="000000">
                      <a:alpha val="43137"/>
                    </a:srgbClr>
                  </a:outerShdw>
                </a:effectLst>
              </a:rPr>
              <a:t>There is good evidence that Hitler was substituted with a double in1919  and there were other doubles in the wings during his period of power.</a:t>
            </a:r>
            <a:endParaRPr lang="en-GB" sz="2800" b="1" dirty="0">
              <a:solidFill>
                <a:srgbClr val="FFC000"/>
              </a:solidFill>
              <a:effectLst>
                <a:outerShdw blurRad="38100" dist="38100" dir="2700000" algn="tl">
                  <a:srgbClr val="000000">
                    <a:alpha val="43137"/>
                  </a:srgbClr>
                </a:outerShdw>
              </a:effectLst>
            </a:endParaRPr>
          </a:p>
        </p:txBody>
      </p:sp>
      <p:sp>
        <p:nvSpPr>
          <p:cNvPr id="415746" name="AutoShape 2" descr="data:image/jpg;base64,/9j/4AAQSkZJRgABAQAAAQABAAD/2wCEAAkGBhQSERQUExQWFRUWGBgYGBgYFxcbGxgaGBoWGBkUHRoaHCYfHBwjHBcVHy8gIycpLCwsFx4xNTAqNSYsLCkBCQoKDgwOGg8PGiwkHx8sLCwpLCwsKSwsLCwpKSwsLCwsLCksLCwsLCwsKSwpLCwsLCwpKSwsLCwsLDUsLCkpLP/AABEIAO0A1QMBIgACEQEDEQH/xAAcAAACAwEBAQEAAAAAAAAAAAAFBgMEBwIAAQj/xABCEAABAgQEAwQIBAMIAgMBAAABAhEAAwQhBRIxQQZRYRMicYEHMkKRobHB0RQj4fBSYpIVFjNyotLi8UNTJIKyF//EABoBAAIDAQEAAAAAAAAAAAAAAAIDAAEEBQb/xAAoEQACAgEEAQMEAwEAAAAAAAAAAQIRAwQSITFBE1GRBRQiYTJCcaH/2gAMAwEAAhEDEQA/AIsFoQulldwAlAd0i8XU0qEmyQ/gImoj3U22DCG3BuDc7LnW5J38zt4Rx5ZcueW1HrFDT6KG6fYpy5IVYIB8A/0jmlo+9NlBAz91QGUA8j8xDIn0g0UmqNMEhKB3TNGmfcHp1ijxEcmIS1pNpsuxGhtbx0jVj00op2+znZdes0ltjVAOYgoVlUGIsR1j5NnMRyixxOr88qHtBJ94gcVuI5k04yaPS4Gp44yrtF4kEPFCdMY2jqkn+z7o4rC0KbY+MFdF6nUFCJVSgRo/RngHTV5BYAluQJaLKcTmC4Qr+kxrx452mZ9RCO2Udyv/AFHa6fL7AHO0Rzl22iRGMLv+WovzSftFqTi6TLKZlOSbsrIXv1aOw5cHl/ssnuvlEmB4JPn99LZHZ3DvzblD/gnDfY3WQSdtnjOsCx9UiYDlU3LKqHGl48dQCgUvo6SPnF7kKnoc3ivkZ51FLcE5XHNosy0p2CfJozLiTHZwmgJcA6FiX6W0i1wpxKtU0y1m6SIlouX09pVu5q6NHEoch7oEY5QKmSzlAcdBA7FeNkyzlFz0gEv0l6jKrr3FfaI2mJjoc3bpf6xhwzBZKpQK0B93b3wncU4ZISXkqCydQNvExc//AKQkBspA/wAivtADE+KJUxWZAyvqyVX+ERNJDY6HLfLXygN2JF8o9wjqUBowHkI5m4s9g7eB+0Qmoa9/NJA97QSmH9jk8NfKCtJkSsEhJHgI0agwxGUZEJbXQXjNKUMcxDte8HqbiicCG20A0EFwzDkhKD2vtDdjNUmmQ4QlzuwtCTV4suaSSQG0YARJi+JzZ912AsOUUUSy5bWKpWAlRJMQMqXHPYdI9HagyQ457+EehgSse+DeHAmWibMDqIBSOQ5+MV/SZxd+EkdnLLTprgH+FO6vE6CGqZVJlSc6rJSl/cNIwPjzFFT6grO+nQbCEYsUYKkVlzTzT3SFxS3JPOCOH4ys9mlSiUyiFIf2Q4zB+XSAypmzXjRZPA5k4VMmLH56wld/ZTsj4uYbJ8Ex/wAj5iE7NlPIZT5Ej5NFWStjfSPrLYFSSMyUqv1SAT7xHyPPahVkaPcaOSeGNHpyGLxZnJzJBjgrzo6iPtIXBTyjMa78lAJKFZh5jmIvSl5w4bwuCPFo5A7zRco8A7ZbJcFncFjHQ0+o/qznfUNJjzr1LqS+GVE0aXe79CfqYpzJJSs3IDOO8btr5sx8oapfClQNb+I+0RVPC89tBa4LG3xjpJnn/tX4kvkWJguk5ljUesWf2dfd5xDKXlm95aspKSApVvedNxBZVMzhSS+6dx4aP4jzirU076gLfca+7TnyguGZ/wA8M065QYra4rUl0kJAsCQHP26wIkYh2VSFJclRIU+u3u8IrGT2ciYoKIymyT8QNg3SBs2keQmZndS1Cw2Ds/jaKobLVTeRZPbwGeIcRUV/luhSmdjcAXctp4RXkSVgj8xbm+p8A94+UlEEJsk+KrOfDU6GLcmnYi5UVaFrnwGw66DpBIVknPPO65ZzMQpRCe1WST/FoBqddywi0imsxmKL/wAzfJUFqTh2d6wSHI5q05axZHDdQosGTzsT8zFWN+0ku2vkCBGUOSWG5P8AyipPlLmkAAhAvd3UeZcm0OtPwA7GYSo9SflpBk8LS0J7obSJVlqeLT83ul/xGe0eGkqAIOUnkfnDpI4HQyFJ1cEvvBapUmRKz5czH3RTVxiC2ROvO0GjnznKct3uXcQEiWkS1IBfSwhc/sVObMGA5RFieKLmqcp0+EDp9aon1hy5QRSVBebQoYXG+nlH2AZrSAB8vKPRZaLfpS4myplUqD7KVzPP1U/X3RnWKTs6UnkGeNH9InAqpqBVyAVLCEiYjmEj1x1A1EZg7oIMSIHAc9GWAJqazMvLlk9/KdVHa24BufCNZxfvgymJQfXA3fb984/P1BiMyRME2UrKpJsR9eYjXeD+JRXS1zFAiYkgLCTZ2DKHjGXVNqFo06ZJz5J5kkU0pQlSe6dlPbo5e3SFWslMyk6K25Eaph1xAMH/ADR11+EI+NYmlCwFn11EOQzMNSOsclxc/wDT0OmyrG7fCZ6nmMYkHdVFdJiaaHS8Z2dpdHptlw38F/4r/wAp+kJ6FBaApJdi1obeEJuRZV/L9RDMHGRGLX84JV7D72oGsSFKVBrGKUmpTM18oty0ZRHeieHdpgLGeEkTLsAecJOMYMiV600npYn5fthD5xPi/ZSzzjO5EibUzkoQ2db5iq4QkEZiw1YH3lop98HZwZpRw78vK8IAYkgJRkVYTD3SSG2Bc7Wu8QyaYAIlpIV2ZPeQXGxG2pJVBrimskSCKChlidVKORc5TKUkn/xpJsFeFkjrBGbOoqKXIpK9QmT1J/MmoSAZIPqhSk3IGjly1zaL2nPeW5bmirhdEmewE1tiCADozP7tIcsJ4TRLv6xJ1d4SsZwdVKtK0zQpBSVSVpZlpDWJD3D7av7nng3GO2lgHWB80zpSzOeFzxJJrug9TKy2bSLaVdIhXLAEfZU/aDOG23yTqMU6tClBklo6qZ7As8Cxi5Zh+sXZSRJOwQzEMtZPSBE3BUSzZTkaf9QbkzFsx36xYlSEJu19yYsu2hOxConKGVMpwBcszwvVCCm6rdIc+I8elyxZQG37aM/qsSK1H3hhFjFyi3OIIT5/SPRUMwkB+u/hHoYWbRh6nlSzzQn5Qh8dejgTM1RTJZZuuWPa/mSOfTeGzhnEkT6OTMlqCklCb8iBcHkRBdKnEJsTdM/K9fTlJIYg7iJOHOIVUkwkKUlK2Cm18Y130s8LU/4eZVWlzUtcC0wnYjn16R+fJ0wlUE6kqYyM3BqSHvF+Iapc0JRPWpChmG3d91zFys4bmVC6JgopWklZJcjKXJPjFCrUOzw5Zs8vIrrci8aXwbOeSD6qUO/UX8w0Y1+NNI6Epbk02A8TwzLcD9j6xSpw4aHzFMNC0uliDcEbvoRCdV0hQr9/t4xajB/eJ2Pp+u3JY5vnwQyBYjlDFw4Ll9GAPgTrAJCbvzhk4fQMqyeg/fvjNhT9RGzXyrBIbqSoSgAN5wQlVIUHHhC/hwWogEFt7Qb7NCdBfYR24s8ZNKxO4+JDO7ONITKfGainFRNpZWdaBLCyQ/ZodSlMjcOwJ21jS+KcO7WX1jPqTE10c7tQCSkELR/Ghw/e57jrFp8nQmvU08XH+vDF/jDHKOtly58lC5VcpQC0IHdP8xI1JLMRfnpHPCdLSmpnScVTMTOmd0LmKIyKO5JuFGzKLiHyjo8OSubX0svtJ4QVJp3SkpXuUoVoovs+7XMAcBwb8VOOI4qtITrLkq1ITp3Ncg2TvqerbOdRPVcIzsPkKSupC5PbI/Dpa4zBWZR5bApTY6wQ9GgI/qPzPwilxZjiquahKUd0A9mktZ2HaKA3bQdIbeC8C7GWkchCm7Z0cC9PDOcvKpDZNANjFbsjmcWETLJMRrUQII5R12W5L9IimUyXdgI4TOLR7tQq0EiAbGErlsULBHXaA8/iQS0ssF3128YZqyjcQo8TYKZgB0y7RBsaIF0cqqLhV4iRwwEBwYnwrs0jKBfm0Q4hjRQW+cFRdlCqwfTzj0d/3oDBx8o9BkFv0f8AFc2lSkoOZOUZpZ0P2PWNm4Y4ukVqSZSu8PWln1knw3HUR+csAWU5X0IHhpHAr5lNVBaFKQQpwUkjX6QDiKNH9M2OmZMTJBZCATrqrf3CMelrAmA6968O/E1Z2slC3c3udb6wiLld5k7mLUeKLvkasYUPYsJeUgbBrmNT4CxAKllB0f4G8ZFXLUha5akkLyhKn5tDr6Oqx0oDkZkh/Kx+EZ5KkbYu2WsN43OHVk2iqXNNnJlL3lpVceKL+UNuKU4WjOghSVBwU3BB3BhQ9MuChUuXUoF0Hs1+Bun4uPOAXow4smJmfhFuqWt8o/gOtuhbSIluiJ3bJjWJbFjqPj1hn4bp0qlqKiXzWHlAvG6YBAULEPpEnD1bmR3ee3u+YjC8WzKmumdmeoebTNPtDlTTwgZUwQlczrAvD5Dd5WsEpd7xuRwZdkq5bi8KmPcJJmuQLwzzpzeMQTp+UMNYsbgzTxO4mU1vB05K3d2INwCLbR1T8KT1qUXbNySHHNj1jSu1fZ/GPJq0p5RRt+4h36asB4FwiiV3iADvDZTpATaKKVFReJvxISWiJmTNmnl/kWSeVufhvHphtFVcy7jeO+1gkzNRWq0FnSbxWlVQV/KoReWpvCBmKUhIdBY/OKstIuJq2sr3x9m0yVi9xFKkKsgz6xJ22TTR4KybSlXYUADlsekZ9i9IsTC4J6mNPNSFWGsUKuiSvUQV0Wv2ZjksPOPQ7VXB4UXSY9B2XYMxP0YidIkz6UAL7NBVLeyrBynYHpGV8TSlJmspJSpNlJIYjyMfobg3EwunlN7KEpI8rGOOOeB6evSO0TlWLCYkd4ePMdDCo5LVovJjcZbZI/PMyrzSgINejXhc1VX2ig8uSAtXIq9lPvv5R94r9HtVQHvJ7SUdJiASPAjVJ8Y1z0dcNfg8PTmDTJv5i+Ycd1PkINy4FpcmS8ZysuITTo7H3iJvR/VBC0ufVWsN/mDiCvpVwzJNTNaymD82f9ITcAnkLmNsAseRv8DCqtGpOpI2efTispJ8pTfmIsORPqn3tGYeirB1HEVOGMlK83Q+rD5wvieYLJ9kS4PcPcMpkVFXPGs9SSOgAcj+q8DB1wTLHyVeKEhFNMPJ4XPRPWFU2ZKVyzB/GDfHlQMglDU95X0hc9GEgivmHZMsv5tCXJSdexqjCUcW5+TXZeulotKLCIJa44mTCS0POa0fQdSYS+P+NvwMl0ALnrLJRqw3WQLtDFjdf2MmZNPqy0lZHNg7Qlej+UmeFV05IM6eo5XvkQLAB9P0gJS2q2OxY3J8Gd0/H1QuYDOmrLnRiAIuY9xqcrSlKBbnrGrcR8KU9XKUhSEhTd1YSApJ2Lj5RgfFXClRSTSmYlWV+6oAlJ8D9ImPJGboPJGcEMuC+luuM1CcyVEkJAUAlPidPF41WRjHaBKswU4Fxp1+Lx+a1odIBsxs4Isd42PgyeBRSQGAy83udS8MyJVaFQlfDNRoqnOlollzmLHWFSgxwJUB8SYOVVQyRMF/tAWVKITUIqBWUtqNvtHNNW9okEbxOmVBIEo1vqlrmBVNiJT/AIhg2pIBIMA8ew3tEkosfnFlosVMnMM0sxNQVSiGWNN4X8ATOlqOZ2bR4Z5agpNoIjLktLi0egPNnKQWLsdGj0FaBEzhvF1SkSlg+yHHRtI1TDcQTPkpUkv9OhjDeH6sKky/8oEM+AYyuQvunxB0MciGX0ZtPo9RqNKtVijOP8jWkh03vFKuVZoqYXxRKmhiciuR+h3i9MlZiDtHRU1Jfizzc8U8UqmqFL0kcPifQEuypRCwfgR8owOiUUzwDuFIj9KcbcPzKyjXJlzOzUSFA7HKXCTuxtH5v4goZlLVZZoyrSoEh9978oOJadoZOGMZypmB9keeU/SNfwnECZWYByR9P+o/PdFPyTpibXzfcRqHBvEWaTlJvlO+4hc4+TTF7lRDjE9Spqyv1ib9OkMfo9wkS0zJx1mEAeCd47qcNRVKlq0Ngr+Ybee0HiBLQwslIYDlGPDjkpNs26rURlijCPZcm1YG8cfjQkX1gQiqzKJJsIEY1jDk5dBGq2cvYXeJq9Mynmy06rQoAc3Bhbwet/CSqZBQbyrhi4VyYX11j7IqMy05rg89H2g3QzmtMT3h8DvCMs64fRv0+NVaBOF8bT5s3IqmICiWKSdBZyD1EVMY47WiaqWabMlJyqKibX1YCGkKkylgqUElw5JABJvlvrzjkS5M1SiClRclwxBbaEKS7o0beKsyzjaamplqUiWxStCUkblWo0hrwuSmXJRLQLAAMPj8YnxVEtSsktBCXGbKN/4n28Y7w+QQGDqOjxsxztUYc+OndncqnhkwhRUnKRbSK+FYadSA3WCFXjKJICAA/J9IOzNJcFikpkyrOb84vzFhoXq6cVodBOZnH2ithOKKUcqjfrsRFpi2g+tWa0fJMsh32jqUlgN4knKChbWDQJRrMOCrix6QKpSpCt2HODcuocsdYircNzgkajbnF/svrs+ScQQRePQNRKAsRePQdoqjLcPVllSjsUiDUibcKgZh1NmopR3yj/uO6CYchB1TzjlajHTPVaPMnFDBPXvFrD+I50uyZhbkbj3GBc2d+WPCPlEhyCYxRk48o6M4RmqkrHSTxlOIuEe4/eEH0oS/xMtU5QAWhrgajrBybiUtNswfkNYC43UCbKmJG6VfKHwz5NytmHJo8OyW2K6MwrJ7LQvmkP5Wg/wrioQsKJ9oe46wDkUKpyGT6yMzDmNSIqSJ5TvptHafKPMRbg7fRs9Pi+VOZKj3VPbxhx/F9sl0kOUgsdydYwvC8dK5akE3bbpDdwrxGpcgurvSyx8DpGaUWjVayDpVzihOUhlcoELkZtXg2OIETUZFgKcC+4Lag84qyqQZCe0RZ7Fxp18IikgJQaBS6VhYkHYu7crQUwuYdZhcnf7RzJw8MVTVMArKwILux1HQxWxSrM1B7PuLSLNyFvdaAzJSVDtO3F34B3GWCzataClfYoluBmN1E+0Epv0cxLwdhyqRC5cxWcKVnQtJ7oYMQdwT15QCkek6ZJ7k2UFKFirQxcoeMl1cxKRLCAfWI5Qpqe3bXA9SxuV3yMciQVZyNDr4a/OLcgJl35R8VTKSyb6bcjHxWHqbkIdHoxZZbpH2sxpTagAcoB1NdckXOrmLMzC5i1MkEgQRpsBkoYrJO7GDtIS0feGa8rBSrxEHZFEiWSrLcxXROkoYpRl8BBFC86dw8ROwGTyZoULR9TJ3iCQQgsAYuZ3uINMBlOooXuNYkpJzhjrFkKiOok7jWCKI5tICXaPRak6Xj0EWrMs4QpEKo5BVui/vMCsVpeynN7Jf9IYuEKIqoqdtOz8NzEfFdDmlFSUsUMXO4hOWO5WdPS5dnADrqtMuWCo2bTc9IBKxKbOP8COQNz4mBuNYiZs3+VFgPmYOYfJBQlh4xkWNQVs6TzSyz2rpF2gowAwEEl03d+cVaYtaCaw6Yxzk9x0ccFtozrBAJVYuWoOM7XGxJH1EWuM+FMr1Eod0+ultDzHSKfEY7KuKh7TK/fujRqNSVouAQoXG1xG7JkcHHIvK5OPhwRyxyYZeHwYtIqMinS/71g5w1iWSaxfKsEHruIrcVYJ+GnkD1FXSenLyilTLskjVJjempxtHGSliybJeDSlVyil06gddUx9xTFFmTMsyVyyD/KbX+MB8IrXJBPrB9fKLlBLUtKpK1JAUkhK1FkkEFgToC7CFbEmbHO0d8OVJ/CTUBefLMUtJv3iG+0FJmIZD2gUyCHudHEJPC2JGSlQPqhTK8/8AqLuL0ipikJCnll1BP36D6xHFNgwnULRWxeuTNaeEBEsqyuS9/wCLLsIJYTXFCu7qNCwbxaBGMYf2YkyxdJJ15lrxaw1TMjKpSwGbQW0WTyaDcVQtSe41XhjEzMkpE0uokkHkNgfG8MSJKWdgRsQdYzvCarJLDq7wLmClBxKqXYnfxBB2hFFygNmdIfSKs+qQk2YmIZOKS5g7zS1fA8jFv+xrODEQpprsqpnrUolKQ3XSCtImZbOUuW0vEEnDS4zFxygrJpBtBJANqjn8IDqT5ROJQSLR2mWw5QJrOKKVBKVTUuPOGJCmEXj68Li+PaR2C38jAfF+O1XEnQ7kXgqCUWNWK4uZJSAgKcPqzfD93j0ZfUV65hdRJPUmPRNrL2jnwjhT0NM1h2Y2ghU4S4bLm2c8vCEjhf0qdlSyEKkvlTlfNyOsONL6RaZYGYLQd7OB5xbQSk+0ZhxR6N6inWVy0GZLJJBSHKehGsSYJIVlYpUCNXBEbPT4tTzB3ZqS/Vj8YuSqNBuAn4QjJj3KjVg1XpO2jJ6fB5ylDLLUryNut9YkxSYKZkTgpBIcOkseriNbFNCvxvIkLkkLWgTE3QLO+484zz0yqzdj+pylLbXBhfGs5CpkqYhQVsfhDbwvVZpKD0b3Wha4uwUCUZiRoRpy5xX4d7ZSVdkspZi2ov0i5QU8SS8FwySw6l2uxh9IWHhdPm3QQfLQxmUs6w+z+IVrlzJM9LnKoBQDXbcQk0CfzGjRpk4x2sxfUJRnlU4+ewvhtQQAoXILjw3hrmuuUEhWVSgGLA7fGFSjlZcyeTj33eD+Dz+0lgOApCmJOjbEwyQqD8CzSKVJWvOHSTlV8wWhrwcianPsO6Pr9IEYzKSlKiD63/6SfqIP4CyacAANlB8zeLfPIMeHQLx0PNQnksEf6YOSpSUq7xZxZXnvAfEQ8+Xz1t5Qx0oBmEEOMu+l4oNdkYlEKDB1HUX99o6mAtcGxt9o7UqZKdchRSoCzFuhD7QCNVPuqYsIAclrnxKju8AkE3RemYyy0pOz/KNA4L4lTNzS12a48GdowmrrVZyVEkkHXq30hjwjHVS0pWCyipx4JgnChLkpcM2eo42oZbvNBbkCT8oXsa9LMtIH4ZGfqq3wELdbh8uaRNQO6vvNyPtDyMcowpI0DQSSFOBSxrjOrqT3llKT7KSQPPnA1MlRFySf3aGE4aCWbX4RepaBADH3/WCTotQFGnoiD4wao8LWosIODDUEhhb/ALgzS07MAGblEcglGha/shQtlNrR6HQ0O536R6K3EowTAZncA11t5w84FwjPqFJICkoe509zwt8K8PTpklC0MxJ3HONP4f8AxMkAKWCBqGeCkxUExhwrgGnlAOVqPU/aLFdidLSBmL8rxJLxkNcN5xzOlSpw76Uq8RAsunfIo416QZhtKCUA77wjV1epRLkkl940TG8EpSMxOVv4TCvWYFSgZkTVlXJh8YnFjeV0DMRIXQqc6y/9XKFLhDFeyK3SVOlgBzBhoHD2cEgrKEltLOdYT6SR2NYUHZbeRtCseJJNPyac+ok5RmlTXBfqZipqissBewhbfKsnkY0hfDxILNoTGeTpTLI8ofFJcIyZNze6QfygFKhoQAfPSI6Kd2U69kqBB8D9orUCnl5TZg32MSyjn7qvDwIgSXwT1dIuZ2kkXUVAy+p2APWCXDkxUuSuWpSFKDjuqCmZrFoq0570rMo5gWJPwgbii1yKkn/xuwYABjfbU9TF1xRG6e4MVc3LUJJ/g+JaGCknH19iQPdcwk4lWZ5qCDbuj3Q3YbVdxrG7tZyDq3WKaoZCVsvLrAlJfUmw+MLlVOUp3QvK5Ue6WOrDSLsjisGoTLMo5AkZUqQgLMwkgErB9W/whyTOCEBAUUm1pg38Yy5cvpPo1Ysayp8mH1qz2jnU6xYTVFx0AEabxRw2ieAkolomN66DfzHKMwqMJVJn9lOcMfIjmDyMPx5lNGPNglif6NH4NxJM2V2d8xdQLWfl5iDi5TG8VeD56JVKqalAASRLKiA0gKSWnqG4CmglgaTUozpSQQwUVkOogZhNAYMlbFukS/ct1aXkgXK7x3AcWsX/AH8onp6YgBy/Igbg6N4RYn0ZSk5kl7nTW53HIFx4RewdYdaDoA6Sbba6cwYrdwGoldErvMHe9i4Olg5tF+iqylffDC4vptEi3mMyg9iA1jb9Y7rFlSCMrqNmHygdwTjSJ1YwhGjn3R6BeKUuXJmNyDsLdI+QxCjNeEuJpUmkQllFYJsB15wwf38AbIi2+YsfhCZwzQA06S2pVBP+zlE6WhzihUXIjxXiGfUTAorUANALACCieIJ5CUiYpgAPdEVJg3ODVNgzgFPv68ojpFxhK7C2GqTOpQldyQS++YEvAydgxQohROVvWb58oYOEaVlHM35ech9HB+8ep8eVO7q0qM1ObOrKyQpyTIPUJYg7wmn2anJWoso4OOz7RFiLEeBEZvx/QGTiAXlKRNQmYH/fSNCQkJqVhIsQC3LpCp6ZJ4mVMlYUe6MhSRdDMX8C7gxIrmyah1FIb1UgVKTNSXVlSWDAFJAcNzvrGJ4tLafNDMyjbzjYuD6zNQSlalIUg83SSw9zRlfFYapWoDVTt0N4KK5AzVsTQPkVTA/GL6FBSQseCvHYwHWndOkT4fWZFEEOlVvDrBNGVSC2cr7p9bY82084ixasK5RQ7KDZgRq2hERqzZk5fWBt1G0Wami7VCZgZ1EgpcO41cagxEW+gHSzSph/BfrBhGMBD3JFgdLHoNW6wEnoKFONtYmQlC1OdDr06wTSYtSaL9RXvMRMIzZSHBsWTs4h+TxdL/D55cxMxP8A6ZvrJPIHcRmc+Uz7jmIgUgjoYVkwLIPxaiWO68jpTY08wrLuo6B7DzgzOqqeeCJ6cwASAdFAvdjGc09YtN9oI/2gSkAkvqYFYUmM+4bVMd+GVzKScDJnJVImApKJiHBb2VgfOGWhxNqhYPrTVAqUXJUE+qhJNglN2AjLaXE7BJDjMVXLa2g9h2IKSSzgKbKCxAPN9oKUXVFQnG7o2OQM3dJHeJyjdTXJHSB+L5ksoMG7pt7J398VZyZkyVJMs3S4UoKy9095QfkWsdjF2tmAyXJJdALmxLjfrC9iSGKbcmmVuHJxMo5WVMloWlL7lOmsWMOxTt1KAQfywApZsVKAGcKT7Jc25tA7h9biYS/rKSR8CD1vrF6kw9ElQXLWVFWfO/rKzNlSdiEtrBqmmmBNSUk0R4/OByO+h0HhHohxHvTVAFLJYX8HMeiJOgnVmd8Dk/hU23Vt4QYmbsN9h74CcL060USZhbI6iC45ptY620POGKZUBVLNUw1SsbkAnKRycCHMHH/FH2lkhSVqcOjIwBu6lEZT10grSpW5lqQc2ZKiCpswGoccw/uihhWFrSlRmpyy5iUgKTlJBBdJyg9BrBM0a1kTQploDBOoWNXfYwDGFnCKlKHCkHIrM76FJUQ2aJZUiVTGYZczuKl5WclSllT5l9QLAwOw2uQqSMyXurMe8Syicw/hiQYdmPrDKLAcwPaFtRyMBbRbSk034IJlWjtlK5pTlDOVM7m0UPSPPlzcPmAJBWgy1ZmAUMvsnmLlokqVSk1aM4dkKAupIJJHeLXuPjFbGZEqYmchyO4QACeRYX1DwUVReR7lTAfAOMFMiYh7hSVh30IY6dYSeKMR7WrmqF3U1tyOXnHWHYqqQFZdSkp9xgaUsoK3184akYpzbikRCcY6TNextyMcLlncR9lSCX6CCEWy5TTy4BLEaHlF5c1y7XfWB+FyUGcgTc2T2spAOmxOm0NmJcFoRLE1M9gb5bKUPk58oqhitoW6ubmJBbMLeIiJJASpnd3AtYCxvvEddKaYpKVdpyIBDv0iJKsihYHWzvFgNnQnxLTyVTFpQLlRAiopZUeZgzwst5xcAskt484qiJ8jFi+CJNEQhISqUe+lrkjUwly1EC+0amtZmyjNlJClM01Ju+2f6GFzHeGpZGdA7MEhw+YOfIED5QKfuOnG+hXlTrwSwqn7adLlg6qG9gN49/dGbnZw3MF38tYceEMBRKmkKTnOXc5TeI2DBOx2TNHZ5UFyGZiNo6xSaVICVE3AuCLqAsg9DeAMuqly5ypae6nZy7P1i9jU89mFuGIynkFJukwpRpmqUyHDcZLFEpBWsrJJ0tb4wVnVC2cHK2qSLg8oAYD2eVUxWUqd/wDEAI8A/jHA4hl9oZalMNQTfy6wW1X0UsjLpp1i+VRzElxf9+EfY4NcggZZySOgP3j0NVgilhGJ5cKR3UjJO9YOVEs+5byi3w/WCZ2kvQzEtfQrO/QO0T+i1hSTMwCwpTZVAEaDnEmMYOiRUSpkoZZa37r+qoagHlvAfouN0mEFrnIkZcoExIBIYlWvQ6eAi/gGOiasS1JObVSgbBukXEIT2iJgtb9/UxVqEICu1TlSVhUslm7z902s+t4EbTOjSlJTlGUFSnBDghzr1iPEq1ModqkK7qgkpCrOdDeF3+90+R3VlWZNiCmxGxDRUxDjZU1OVSQAope3Iu8RRZHNDNUYelFQFTDmWpBIawlksQBz13jjFKNM5AVmaaQBe4V5ezFPFse7NYLJKVgMTuBtePTcco1i2aWtIKmzOCeTH7wVFNoyqulZZi07hUQJAbdyYtYnP7SbMWLZiT4XitIQ5hlGHyTJsPOJCgE6N4WiRMoq02iPbrELo5NI7lOo1cxMvEpygxI0YncjlHu0Ij5N0iAsqdmtJURYkNY3EQfhj0gikt7o+DS2kWVQORJIIMXcHqTKmOL7RGoNeOMzF/CICOHDuLKTMPeYm7O0MZq2K1li40NweYIhAplksU2Pw0hnlcTEISFSEKIAB0u28C1Zoxy45O8SUZcyWqQnJ2qRYOWOln0vBSjw8pC5k1YWtyCkX0a7neA4xg1E3OUgdmksBzPLlBfD1qyAEhRVt4+MVJcBQSuyti+CTSO1lspAF0j1keW46iL+BYkmdK7KZ6pYHx2UIsKmLTMHdUObgjy5Qr0C8lQoDR1BvAxFyVL8XYx1lNlWEkoUFOzAZUh/BwYhrMIyoImJdKromJ2OoFvkYklzQVp0O484uTMRMshALg+sDoel4ugu0JSzlJA26x6JcclhM5TaG48DH2CEML+jiTNNMopQCjM9yAB3Rzi7xHO/+NlK050qBTlLjXbyhP4dUsSFZZhSH0Hu5xLPpVEglZO9x+sBXk0Rn+NBXCOIlS/8UdowZLxNivFy50sS2SkODYAM1wzaQLmUrAMden6xKqjLBlAf/X9YOgd7qijUYgVKdZJLX8oiryO6obfWLU3D9XU79P1iOXROzq+H6xBbZNRYmeyMuYkTAfVf2RA6ZJTlzJDa7RdVQsk36afrEUiisU5ten6xaI22qFdBOvVotSZTtF9WDW9b4frFmgwZ/a0/l/WIBFclOmQBf4RHNpmVmax+BhhTg72Kv9P6x5OEA2Kn8v1iqG0K9TLLHpH2YjQm4IhimYE9s+38P6xHJ4ZBSRn/ANP6xdC2hbBazxIjXyg+rhAH/wAh/p/5RLK4OBb83/R/yi6Bpi4uVEM2Ta0OaeDA3+J/p/5R1O4GSQPzD/T+sSibWKuHzWF9BHaZ/eB1EM8jgpIcCZr/ACj7xZ/uMj/2H+kfeJRKYF4fqB+IIayxlvzMT1MmbTzSCA6TYhWoPvEFU8HpSQ0wuCC+UfeLlTw4Jl1zFE6OwimhiugUjimYLFGg58oESKt5mbQu/vhpPC6LDOr4faIDwrKT7Sz5j7RCnZ3htVLUlXarAUn1ctrc4sispSQ61uNHUNfdFCfw1Jcev/UP9seTgEnku38w/wBsC6C3M5x+plqUjKXYNqDyj7FpOByVDRQb+Yf7Y9Bgcv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5748" name="AutoShape 4" descr="data:image/jpg;base64,/9j/4AAQSkZJRgABAQAAAQABAAD/2wCEAAkGBhQSERQUExQWFRUWGBgYGBgYFxcbGxgaGBoWGBkUHRoaHCYfHBwjHBcVHy8gIycpLCwsFx4xNTAqNSYsLCkBCQoKDgwOGg8PGiwkHx8sLCwpLCwsKSwsLCwpKSwsLCwsLCksLCwsLCwsKSwpLCwsLCwpKSwsLCwsLDUsLCkpLP/AABEIAO0A1QMBIgACEQEDEQH/xAAcAAACAwEBAQEAAAAAAAAAAAAFBgMEBwIAAQj/xABCEAABAgQEAwQIBAMIAgMBAAABAhEAAwQhBRIxQQZRYRMicYEHMkKRobHB0RQj4fBSYpIVFjNyotLi8UNTJIKyF//EABoBAAIDAQEAAAAAAAAAAAAAAAIDAAEEBQb/xAAoEQACAgEEAQMEAwEAAAAAAAAAAQIRAwQSITFBE1GRBRQiYTJCcaH/2gAMAwEAAhEDEQA/AIsFoQulldwAlAd0i8XU0qEmyQ/gImoj3U22DCG3BuDc7LnW5J38zt4Rx5ZcueW1HrFDT6KG6fYpy5IVYIB8A/0jmlo+9NlBAz91QGUA8j8xDIn0g0UmqNMEhKB3TNGmfcHp1ijxEcmIS1pNpsuxGhtbx0jVj00op2+znZdes0ltjVAOYgoVlUGIsR1j5NnMRyixxOr88qHtBJ94gcVuI5k04yaPS4Gp44yrtF4kEPFCdMY2jqkn+z7o4rC0KbY+MFdF6nUFCJVSgRo/RngHTV5BYAluQJaLKcTmC4Qr+kxrx452mZ9RCO2Udyv/AFHa6fL7AHO0Rzl22iRGMLv+WovzSftFqTi6TLKZlOSbsrIXv1aOw5cHl/ssnuvlEmB4JPn99LZHZ3DvzblD/gnDfY3WQSdtnjOsCx9UiYDlU3LKqHGl48dQCgUvo6SPnF7kKnoc3ivkZ51FLcE5XHNosy0p2CfJozLiTHZwmgJcA6FiX6W0i1wpxKtU0y1m6SIlouX09pVu5q6NHEoch7oEY5QKmSzlAcdBA7FeNkyzlFz0gEv0l6jKrr3FfaI2mJjoc3bpf6xhwzBZKpQK0B93b3wncU4ZISXkqCydQNvExc//AKQkBspA/wAivtADE+KJUxWZAyvqyVX+ERNJDY6HLfLXygN2JF8o9wjqUBowHkI5m4s9g7eB+0Qmoa9/NJA97QSmH9jk8NfKCtJkSsEhJHgI0agwxGUZEJbXQXjNKUMcxDte8HqbiicCG20A0EFwzDkhKD2vtDdjNUmmQ4QlzuwtCTV4suaSSQG0YARJi+JzZ912AsOUUUSy5bWKpWAlRJMQMqXHPYdI9HagyQ457+EehgSse+DeHAmWibMDqIBSOQ5+MV/SZxd+EkdnLLTprgH+FO6vE6CGqZVJlSc6rJSl/cNIwPjzFFT6grO+nQbCEYsUYKkVlzTzT3SFxS3JPOCOH4ys9mlSiUyiFIf2Q4zB+XSAypmzXjRZPA5k4VMmLH56wld/ZTsj4uYbJ8Ex/wAj5iE7NlPIZT5Ej5NFWStjfSPrLYFSSMyUqv1SAT7xHyPPahVkaPcaOSeGNHpyGLxZnJzJBjgrzo6iPtIXBTyjMa78lAJKFZh5jmIvSl5w4bwuCPFo5A7zRco8A7ZbJcFncFjHQ0+o/qznfUNJjzr1LqS+GVE0aXe79CfqYpzJJSs3IDOO8btr5sx8oapfClQNb+I+0RVPC89tBa4LG3xjpJnn/tX4kvkWJguk5ljUesWf2dfd5xDKXlm95aspKSApVvedNxBZVMzhSS+6dx4aP4jzirU076gLfca+7TnyguGZ/wA8M065QYra4rUl0kJAsCQHP26wIkYh2VSFJclRIU+u3u8IrGT2ciYoKIymyT8QNg3SBs2keQmZndS1Cw2Ds/jaKobLVTeRZPbwGeIcRUV/luhSmdjcAXctp4RXkSVgj8xbm+p8A94+UlEEJsk+KrOfDU6GLcmnYi5UVaFrnwGw66DpBIVknPPO65ZzMQpRCe1WST/FoBqddywi0imsxmKL/wAzfJUFqTh2d6wSHI5q05axZHDdQosGTzsT8zFWN+0ku2vkCBGUOSWG5P8AyipPlLmkAAhAvd3UeZcm0OtPwA7GYSo9SflpBk8LS0J7obSJVlqeLT83ul/xGe0eGkqAIOUnkfnDpI4HQyFJ1cEvvBapUmRKz5czH3RTVxiC2ROvO0GjnznKct3uXcQEiWkS1IBfSwhc/sVObMGA5RFieKLmqcp0+EDp9aon1hy5QRSVBebQoYXG+nlH2AZrSAB8vKPRZaLfpS4myplUqD7KVzPP1U/X3RnWKTs6UnkGeNH9InAqpqBVyAVLCEiYjmEj1x1A1EZg7oIMSIHAc9GWAJqazMvLlk9/KdVHa24BufCNZxfvgymJQfXA3fb984/P1BiMyRME2UrKpJsR9eYjXeD+JRXS1zFAiYkgLCTZ2DKHjGXVNqFo06ZJz5J5kkU0pQlSe6dlPbo5e3SFWslMyk6K25Eaph1xAMH/ADR11+EI+NYmlCwFn11EOQzMNSOsclxc/wDT0OmyrG7fCZ6nmMYkHdVFdJiaaHS8Z2dpdHptlw38F/4r/wAp+kJ6FBaApJdi1obeEJuRZV/L9RDMHGRGLX84JV7D72oGsSFKVBrGKUmpTM18oty0ZRHeieHdpgLGeEkTLsAecJOMYMiV600npYn5fthD5xPi/ZSzzjO5EibUzkoQ2db5iq4QkEZiw1YH3lop98HZwZpRw78vK8IAYkgJRkVYTD3SSG2Bc7Wu8QyaYAIlpIV2ZPeQXGxG2pJVBrimskSCKChlidVKORc5TKUkn/xpJsFeFkjrBGbOoqKXIpK9QmT1J/MmoSAZIPqhSk3IGjly1zaL2nPeW5bmirhdEmewE1tiCADozP7tIcsJ4TRLv6xJ1d4SsZwdVKtK0zQpBSVSVpZlpDWJD3D7av7nng3GO2lgHWB80zpSzOeFzxJJrug9TKy2bSLaVdIhXLAEfZU/aDOG23yTqMU6tClBklo6qZ7As8Cxi5Zh+sXZSRJOwQzEMtZPSBE3BUSzZTkaf9QbkzFsx36xYlSEJu19yYsu2hOxConKGVMpwBcszwvVCCm6rdIc+I8elyxZQG37aM/qsSK1H3hhFjFyi3OIIT5/SPRUMwkB+u/hHoYWbRh6nlSzzQn5Qh8dejgTM1RTJZZuuWPa/mSOfTeGzhnEkT6OTMlqCklCb8iBcHkRBdKnEJsTdM/K9fTlJIYg7iJOHOIVUkwkKUlK2Cm18Y130s8LU/4eZVWlzUtcC0wnYjn16R+fJ0wlUE6kqYyM3BqSHvF+Iapc0JRPWpChmG3d91zFys4bmVC6JgopWklZJcjKXJPjFCrUOzw5Zs8vIrrci8aXwbOeSD6qUO/UX8w0Y1+NNI6Epbk02A8TwzLcD9j6xSpw4aHzFMNC0uliDcEbvoRCdV0hQr9/t4xajB/eJ2Pp+u3JY5vnwQyBYjlDFw4Ll9GAPgTrAJCbvzhk4fQMqyeg/fvjNhT9RGzXyrBIbqSoSgAN5wQlVIUHHhC/hwWogEFt7Qb7NCdBfYR24s8ZNKxO4+JDO7ONITKfGainFRNpZWdaBLCyQ/ZodSlMjcOwJ21jS+KcO7WX1jPqTE10c7tQCSkELR/Ghw/e57jrFp8nQmvU08XH+vDF/jDHKOtly58lC5VcpQC0IHdP8xI1JLMRfnpHPCdLSmpnScVTMTOmd0LmKIyKO5JuFGzKLiHyjo8OSubX0svtJ4QVJp3SkpXuUoVoovs+7XMAcBwb8VOOI4qtITrLkq1ITp3Ncg2TvqerbOdRPVcIzsPkKSupC5PbI/Dpa4zBWZR5bApTY6wQ9GgI/qPzPwilxZjiquahKUd0A9mktZ2HaKA3bQdIbeC8C7GWkchCm7Z0cC9PDOcvKpDZNANjFbsjmcWETLJMRrUQII5R12W5L9IimUyXdgI4TOLR7tQq0EiAbGErlsULBHXaA8/iQS0ssF3128YZqyjcQo8TYKZgB0y7RBsaIF0cqqLhV4iRwwEBwYnwrs0jKBfm0Q4hjRQW+cFRdlCqwfTzj0d/3oDBx8o9BkFv0f8AFc2lSkoOZOUZpZ0P2PWNm4Y4ukVqSZSu8PWln1knw3HUR+csAWU5X0IHhpHAr5lNVBaFKQQpwUkjX6QDiKNH9M2OmZMTJBZCATrqrf3CMelrAmA6968O/E1Z2slC3c3udb6wiLld5k7mLUeKLvkasYUPYsJeUgbBrmNT4CxAKllB0f4G8ZFXLUha5akkLyhKn5tDr6Oqx0oDkZkh/Kx+EZ5KkbYu2WsN43OHVk2iqXNNnJlL3lpVceKL+UNuKU4WjOghSVBwU3BB3BhQ9MuChUuXUoF0Hs1+Bun4uPOAXow4smJmfhFuqWt8o/gOtuhbSIluiJ3bJjWJbFjqPj1hn4bp0qlqKiXzWHlAvG6YBAULEPpEnD1bmR3ee3u+YjC8WzKmumdmeoebTNPtDlTTwgZUwQlczrAvD5Dd5WsEpd7xuRwZdkq5bi8KmPcJJmuQLwzzpzeMQTp+UMNYsbgzTxO4mU1vB05K3d2INwCLbR1T8KT1qUXbNySHHNj1jSu1fZ/GPJq0p5RRt+4h36asB4FwiiV3iADvDZTpATaKKVFReJvxISWiJmTNmnl/kWSeVufhvHphtFVcy7jeO+1gkzNRWq0FnSbxWlVQV/KoReWpvCBmKUhIdBY/OKstIuJq2sr3x9m0yVi9xFKkKsgz6xJ22TTR4KybSlXYUADlsekZ9i9IsTC4J6mNPNSFWGsUKuiSvUQV0Wv2ZjksPOPQ7VXB4UXSY9B2XYMxP0YidIkz6UAL7NBVLeyrBynYHpGV8TSlJmspJSpNlJIYjyMfobg3EwunlN7KEpI8rGOOOeB6evSO0TlWLCYkd4ePMdDCo5LVovJjcZbZI/PMyrzSgINejXhc1VX2ig8uSAtXIq9lPvv5R94r9HtVQHvJ7SUdJiASPAjVJ8Y1z0dcNfg8PTmDTJv5i+Ycd1PkINy4FpcmS8ZysuITTo7H3iJvR/VBC0ufVWsN/mDiCvpVwzJNTNaymD82f9ITcAnkLmNsAseRv8DCqtGpOpI2efTispJ8pTfmIsORPqn3tGYeirB1HEVOGMlK83Q+rD5wvieYLJ9kS4PcPcMpkVFXPGs9SSOgAcj+q8DB1wTLHyVeKEhFNMPJ4XPRPWFU2ZKVyzB/GDfHlQMglDU95X0hc9GEgivmHZMsv5tCXJSdexqjCUcW5+TXZeulotKLCIJa44mTCS0POa0fQdSYS+P+NvwMl0ALnrLJRqw3WQLtDFjdf2MmZNPqy0lZHNg7Qlej+UmeFV05IM6eo5XvkQLAB9P0gJS2q2OxY3J8Gd0/H1QuYDOmrLnRiAIuY9xqcrSlKBbnrGrcR8KU9XKUhSEhTd1YSApJ2Lj5RgfFXClRSTSmYlWV+6oAlJ8D9ImPJGboPJGcEMuC+luuM1CcyVEkJAUAlPidPF41WRjHaBKswU4Fxp1+Lx+a1odIBsxs4Isd42PgyeBRSQGAy83udS8MyJVaFQlfDNRoqnOlollzmLHWFSgxwJUB8SYOVVQyRMF/tAWVKITUIqBWUtqNvtHNNW9okEbxOmVBIEo1vqlrmBVNiJT/AIhg2pIBIMA8ew3tEkosfnFlosVMnMM0sxNQVSiGWNN4X8ATOlqOZ2bR4Z5agpNoIjLktLi0egPNnKQWLsdGj0FaBEzhvF1SkSlg+yHHRtI1TDcQTPkpUkv9OhjDeH6sKky/8oEM+AYyuQvunxB0MciGX0ZtPo9RqNKtVijOP8jWkh03vFKuVZoqYXxRKmhiciuR+h3i9MlZiDtHRU1Jfizzc8U8UqmqFL0kcPifQEuypRCwfgR8owOiUUzwDuFIj9KcbcPzKyjXJlzOzUSFA7HKXCTuxtH5v4goZlLVZZoyrSoEh9978oOJadoZOGMZypmB9keeU/SNfwnECZWYByR9P+o/PdFPyTpibXzfcRqHBvEWaTlJvlO+4hc4+TTF7lRDjE9Spqyv1ib9OkMfo9wkS0zJx1mEAeCd47qcNRVKlq0Ngr+Ybee0HiBLQwslIYDlGPDjkpNs26rURlijCPZcm1YG8cfjQkX1gQiqzKJJsIEY1jDk5dBGq2cvYXeJq9Mynmy06rQoAc3Bhbwet/CSqZBQbyrhi4VyYX11j7IqMy05rg89H2g3QzmtMT3h8DvCMs64fRv0+NVaBOF8bT5s3IqmICiWKSdBZyD1EVMY47WiaqWabMlJyqKibX1YCGkKkylgqUElw5JABJvlvrzjkS5M1SiClRclwxBbaEKS7o0beKsyzjaamplqUiWxStCUkblWo0hrwuSmXJRLQLAAMPj8YnxVEtSsktBCXGbKN/4n28Y7w+QQGDqOjxsxztUYc+OndncqnhkwhRUnKRbSK+FYadSA3WCFXjKJICAA/J9IOzNJcFikpkyrOb84vzFhoXq6cVodBOZnH2ithOKKUcqjfrsRFpi2g+tWa0fJMsh32jqUlgN4knKChbWDQJRrMOCrix6QKpSpCt2HODcuocsdYircNzgkajbnF/svrs+ScQQRePQNRKAsRePQdoqjLcPVllSjsUiDUibcKgZh1NmopR3yj/uO6CYchB1TzjlajHTPVaPMnFDBPXvFrD+I50uyZhbkbj3GBc2d+WPCPlEhyCYxRk48o6M4RmqkrHSTxlOIuEe4/eEH0oS/xMtU5QAWhrgajrBybiUtNswfkNYC43UCbKmJG6VfKHwz5NytmHJo8OyW2K6MwrJ7LQvmkP5Wg/wrioQsKJ9oe46wDkUKpyGT6yMzDmNSIqSJ5TvptHafKPMRbg7fRs9Pi+VOZKj3VPbxhx/F9sl0kOUgsdydYwvC8dK5akE3bbpDdwrxGpcgurvSyx8DpGaUWjVayDpVzihOUhlcoELkZtXg2OIETUZFgKcC+4Lag84qyqQZCe0RZ7Fxp18IikgJQaBS6VhYkHYu7crQUwuYdZhcnf7RzJw8MVTVMArKwILux1HQxWxSrM1B7PuLSLNyFvdaAzJSVDtO3F34B3GWCzataClfYoluBmN1E+0Epv0cxLwdhyqRC5cxWcKVnQtJ7oYMQdwT15QCkek6ZJ7k2UFKFirQxcoeMl1cxKRLCAfWI5Qpqe3bXA9SxuV3yMciQVZyNDr4a/OLcgJl35R8VTKSyb6bcjHxWHqbkIdHoxZZbpH2sxpTagAcoB1NdckXOrmLMzC5i1MkEgQRpsBkoYrJO7GDtIS0feGa8rBSrxEHZFEiWSrLcxXROkoYpRl8BBFC86dw8ROwGTyZoULR9TJ3iCQQgsAYuZ3uINMBlOooXuNYkpJzhjrFkKiOok7jWCKI5tICXaPRak6Xj0EWrMs4QpEKo5BVui/vMCsVpeynN7Jf9IYuEKIqoqdtOz8NzEfFdDmlFSUsUMXO4hOWO5WdPS5dnADrqtMuWCo2bTc9IBKxKbOP8COQNz4mBuNYiZs3+VFgPmYOYfJBQlh4xkWNQVs6TzSyz2rpF2gowAwEEl03d+cVaYtaCaw6Yxzk9x0ccFtozrBAJVYuWoOM7XGxJH1EWuM+FMr1Eod0+ultDzHSKfEY7KuKh7TK/fujRqNSVouAQoXG1xG7JkcHHIvK5OPhwRyxyYZeHwYtIqMinS/71g5w1iWSaxfKsEHruIrcVYJ+GnkD1FXSenLyilTLskjVJjempxtHGSliybJeDSlVyil06gddUx9xTFFmTMsyVyyD/KbX+MB8IrXJBPrB9fKLlBLUtKpK1JAUkhK1FkkEFgToC7CFbEmbHO0d8OVJ/CTUBefLMUtJv3iG+0FJmIZD2gUyCHudHEJPC2JGSlQPqhTK8/8AqLuL0ipikJCnll1BP36D6xHFNgwnULRWxeuTNaeEBEsqyuS9/wCLLsIJYTXFCu7qNCwbxaBGMYf2YkyxdJJ15lrxaw1TMjKpSwGbQW0WTyaDcVQtSe41XhjEzMkpE0uokkHkNgfG8MSJKWdgRsQdYzvCarJLDq7wLmClBxKqXYnfxBB2hFFygNmdIfSKs+qQk2YmIZOKS5g7zS1fA8jFv+xrODEQpprsqpnrUolKQ3XSCtImZbOUuW0vEEnDS4zFxygrJpBtBJANqjn8IDqT5ROJQSLR2mWw5QJrOKKVBKVTUuPOGJCmEXj68Li+PaR2C38jAfF+O1XEnQ7kXgqCUWNWK4uZJSAgKcPqzfD93j0ZfUV65hdRJPUmPRNrL2jnwjhT0NM1h2Y2ghU4S4bLm2c8vCEjhf0qdlSyEKkvlTlfNyOsONL6RaZYGYLQd7OB5xbQSk+0ZhxR6N6inWVy0GZLJJBSHKehGsSYJIVlYpUCNXBEbPT4tTzB3ZqS/Vj8YuSqNBuAn4QjJj3KjVg1XpO2jJ6fB5ylDLLUryNut9YkxSYKZkTgpBIcOkseriNbFNCvxvIkLkkLWgTE3QLO+484zz0yqzdj+pylLbXBhfGs5CpkqYhQVsfhDbwvVZpKD0b3Wha4uwUCUZiRoRpy5xX4d7ZSVdkspZi2ov0i5QU8SS8FwySw6l2uxh9IWHhdPm3QQfLQxmUs6w+z+IVrlzJM9LnKoBQDXbcQk0CfzGjRpk4x2sxfUJRnlU4+ewvhtQQAoXILjw3hrmuuUEhWVSgGLA7fGFSjlZcyeTj33eD+Dz+0lgOApCmJOjbEwyQqD8CzSKVJWvOHSTlV8wWhrwcianPsO6Pr9IEYzKSlKiD63/6SfqIP4CyacAANlB8zeLfPIMeHQLx0PNQnksEf6YOSpSUq7xZxZXnvAfEQ8+Xz1t5Qx0oBmEEOMu+l4oNdkYlEKDB1HUX99o6mAtcGxt9o7UqZKdchRSoCzFuhD7QCNVPuqYsIAclrnxKju8AkE3RemYyy0pOz/KNA4L4lTNzS12a48GdowmrrVZyVEkkHXq30hjwjHVS0pWCyipx4JgnChLkpcM2eo42oZbvNBbkCT8oXsa9LMtIH4ZGfqq3wELdbh8uaRNQO6vvNyPtDyMcowpI0DQSSFOBSxrjOrqT3llKT7KSQPPnA1MlRFySf3aGE4aCWbX4RepaBADH3/WCTotQFGnoiD4wao8LWosIODDUEhhb/ALgzS07MAGblEcglGha/shQtlNrR6HQ0O536R6K3EowTAZncA11t5w84FwjPqFJICkoe509zwt8K8PTpklC0MxJ3HONP4f8AxMkAKWCBqGeCkxUExhwrgGnlAOVqPU/aLFdidLSBmL8rxJLxkNcN5xzOlSpw76Uq8RAsunfIo416QZhtKCUA77wjV1epRLkkl940TG8EpSMxOVv4TCvWYFSgZkTVlXJh8YnFjeV0DMRIXQqc6y/9XKFLhDFeyK3SVOlgBzBhoHD2cEgrKEltLOdYT6SR2NYUHZbeRtCseJJNPyac+ok5RmlTXBfqZipqissBewhbfKsnkY0hfDxILNoTGeTpTLI8ofFJcIyZNze6QfygFKhoQAfPSI6Kd2U69kqBB8D9orUCnl5TZg32MSyjn7qvDwIgSXwT1dIuZ2kkXUVAy+p2APWCXDkxUuSuWpSFKDjuqCmZrFoq0570rMo5gWJPwgbii1yKkn/xuwYABjfbU9TF1xRG6e4MVc3LUJJ/g+JaGCknH19iQPdcwk4lWZ5qCDbuj3Q3YbVdxrG7tZyDq3WKaoZCVsvLrAlJfUmw+MLlVOUp3QvK5Ue6WOrDSLsjisGoTLMo5AkZUqQgLMwkgErB9W/whyTOCEBAUUm1pg38Yy5cvpPo1Ysayp8mH1qz2jnU6xYTVFx0AEabxRw2ieAkolomN66DfzHKMwqMJVJn9lOcMfIjmDyMPx5lNGPNglif6NH4NxJM2V2d8xdQLWfl5iDi5TG8VeD56JVKqalAASRLKiA0gKSWnqG4CmglgaTUozpSQQwUVkOogZhNAYMlbFukS/ct1aXkgXK7x3AcWsX/AH8onp6YgBy/Igbg6N4RYn0ZSk5kl7nTW53HIFx4RewdYdaDoA6Sbba6cwYrdwGoldErvMHe9i4Olg5tF+iqylffDC4vptEi3mMyg9iA1jb9Y7rFlSCMrqNmHygdwTjSJ1YwhGjn3R6BeKUuXJmNyDsLdI+QxCjNeEuJpUmkQllFYJsB15wwf38AbIi2+YsfhCZwzQA06S2pVBP+zlE6WhzihUXIjxXiGfUTAorUANALACCieIJ5CUiYpgAPdEVJg3ODVNgzgFPv68ojpFxhK7C2GqTOpQldyQS++YEvAydgxQohROVvWb58oYOEaVlHM35ech9HB+8ep8eVO7q0qM1ObOrKyQpyTIPUJYg7wmn2anJWoso4OOz7RFiLEeBEZvx/QGTiAXlKRNQmYH/fSNCQkJqVhIsQC3LpCp6ZJ4mVMlYUe6MhSRdDMX8C7gxIrmyah1FIb1UgVKTNSXVlSWDAFJAcNzvrGJ4tLafNDMyjbzjYuD6zNQSlalIUg83SSw9zRlfFYapWoDVTt0N4KK5AzVsTQPkVTA/GL6FBSQseCvHYwHWndOkT4fWZFEEOlVvDrBNGVSC2cr7p9bY82084ixasK5RQ7KDZgRq2hERqzZk5fWBt1G0Wami7VCZgZ1EgpcO41cagxEW+gHSzSph/BfrBhGMBD3JFgdLHoNW6wEnoKFONtYmQlC1OdDr06wTSYtSaL9RXvMRMIzZSHBsWTs4h+TxdL/D55cxMxP8A6ZvrJPIHcRmc+Uz7jmIgUgjoYVkwLIPxaiWO68jpTY08wrLuo6B7DzgzOqqeeCJ6cwASAdFAvdjGc09YtN9oI/2gSkAkvqYFYUmM+4bVMd+GVzKScDJnJVImApKJiHBb2VgfOGWhxNqhYPrTVAqUXJUE+qhJNglN2AjLaXE7BJDjMVXLa2g9h2IKSSzgKbKCxAPN9oKUXVFQnG7o2OQM3dJHeJyjdTXJHSB+L5ksoMG7pt7J398VZyZkyVJMs3S4UoKy9095QfkWsdjF2tmAyXJJdALmxLjfrC9iSGKbcmmVuHJxMo5WVMloWlL7lOmsWMOxTt1KAQfywApZsVKAGcKT7Jc25tA7h9biYS/rKSR8CD1vrF6kw9ElQXLWVFWfO/rKzNlSdiEtrBqmmmBNSUk0R4/OByO+h0HhHohxHvTVAFLJYX8HMeiJOgnVmd8Dk/hU23Vt4QYmbsN9h74CcL060USZhbI6iC45ptY620POGKZUBVLNUw1SsbkAnKRycCHMHH/FH2lkhSVqcOjIwBu6lEZT10grSpW5lqQc2ZKiCpswGoccw/uihhWFrSlRmpyy5iUgKTlJBBdJyg9BrBM0a1kTQploDBOoWNXfYwDGFnCKlKHCkHIrM76FJUQ2aJZUiVTGYZczuKl5WclSllT5l9QLAwOw2uQqSMyXurMe8Syicw/hiQYdmPrDKLAcwPaFtRyMBbRbSk034IJlWjtlK5pTlDOVM7m0UPSPPlzcPmAJBWgy1ZmAUMvsnmLlokqVSk1aM4dkKAupIJJHeLXuPjFbGZEqYmchyO4QACeRYX1DwUVReR7lTAfAOMFMiYh7hSVh30IY6dYSeKMR7WrmqF3U1tyOXnHWHYqqQFZdSkp9xgaUsoK3184akYpzbikRCcY6TNextyMcLlncR9lSCX6CCEWy5TTy4BLEaHlF5c1y7XfWB+FyUGcgTc2T2spAOmxOm0NmJcFoRLE1M9gb5bKUPk58oqhitoW6ubmJBbMLeIiJJASpnd3AtYCxvvEddKaYpKVdpyIBDv0iJKsihYHWzvFgNnQnxLTyVTFpQLlRAiopZUeZgzwst5xcAskt484qiJ8jFi+CJNEQhISqUe+lrkjUwly1EC+0amtZmyjNlJClM01Ju+2f6GFzHeGpZGdA7MEhw+YOfIED5QKfuOnG+hXlTrwSwqn7adLlg6qG9gN49/dGbnZw3MF38tYceEMBRKmkKTnOXc5TeI2DBOx2TNHZ5UFyGZiNo6xSaVICVE3AuCLqAsg9DeAMuqly5ypae6nZy7P1i9jU89mFuGIynkFJukwpRpmqUyHDcZLFEpBWsrJJ0tb4wVnVC2cHK2qSLg8oAYD2eVUxWUqd/wDEAI8A/jHA4hl9oZalMNQTfy6wW1X0UsjLpp1i+VRzElxf9+EfY4NcggZZySOgP3j0NVgilhGJ5cKR3UjJO9YOVEs+5byi3w/WCZ2kvQzEtfQrO/QO0T+i1hSTMwCwpTZVAEaDnEmMYOiRUSpkoZZa37r+qoagHlvAfouN0mEFrnIkZcoExIBIYlWvQ6eAi/gGOiasS1JObVSgbBukXEIT2iJgtb9/UxVqEICu1TlSVhUslm7z902s+t4EbTOjSlJTlGUFSnBDghzr1iPEq1ModqkK7qgkpCrOdDeF3+90+R3VlWZNiCmxGxDRUxDjZU1OVSQAope3Iu8RRZHNDNUYelFQFTDmWpBIawlksQBz13jjFKNM5AVmaaQBe4V5ezFPFse7NYLJKVgMTuBtePTcco1i2aWtIKmzOCeTH7wVFNoyqulZZi07hUQJAbdyYtYnP7SbMWLZiT4XitIQ5hlGHyTJsPOJCgE6N4WiRMoq02iPbrELo5NI7lOo1cxMvEpygxI0YncjlHu0Ij5N0iAsqdmtJURYkNY3EQfhj0gikt7o+DS2kWVQORJIIMXcHqTKmOL7RGoNeOMzF/CICOHDuLKTMPeYm7O0MZq2K1li40NweYIhAplksU2Pw0hnlcTEISFSEKIAB0u28C1Zoxy45O8SUZcyWqQnJ2qRYOWOln0vBSjw8pC5k1YWtyCkX0a7neA4xg1E3OUgdmksBzPLlBfD1qyAEhRVt4+MVJcBQSuyti+CTSO1lspAF0j1keW46iL+BYkmdK7KZ6pYHx2UIsKmLTMHdUObgjy5Qr0C8lQoDR1BvAxFyVL8XYx1lNlWEkoUFOzAZUh/BwYhrMIyoImJdKromJ2OoFvkYklzQVp0O484uTMRMshALg+sDoel4ugu0JSzlJA26x6JcclhM5TaG48DH2CEML+jiTNNMopQCjM9yAB3Rzi7xHO/+NlK050qBTlLjXbyhP4dUsSFZZhSH0Hu5xLPpVEglZO9x+sBXk0Rn+NBXCOIlS/8UdowZLxNivFy50sS2SkODYAM1wzaQLmUrAMden6xKqjLBlAf/X9YOgd7qijUYgVKdZJLX8oiryO6obfWLU3D9XU79P1iOXROzq+H6xBbZNRYmeyMuYkTAfVf2RA6ZJTlzJDa7RdVQsk36afrEUiisU5ten6xaI22qFdBOvVotSZTtF9WDW9b4frFmgwZ/a0/l/WIBFclOmQBf4RHNpmVmax+BhhTg72Kv9P6x5OEA2Kn8v1iqG0K9TLLHpH2YjQm4IhimYE9s+38P6xHJ4ZBSRn/ANP6xdC2hbBazxIjXyg+rhAH/wAh/p/5RLK4OBb83/R/yi6Bpi4uVEM2Ta0OaeDA3+J/p/5R1O4GSQPzD/T+sSibWKuHzWF9BHaZ/eB1EM8jgpIcCZr/ACj7xZ/uMj/2H+kfeJRKYF4fqB+IIayxlvzMT1MmbTzSCA6TYhWoPvEFU8HpSQ0wuCC+UfeLlTw4Jl1zFE6OwimhiugUjimYLFGg58oESKt5mbQu/vhpPC6LDOr4faIDwrKT7Sz5j7RCnZ3htVLUlXarAUn1ctrc4sispSQ61uNHUNfdFCfw1Jcev/UP9seTgEnku38w/wBsC6C3M5x+plqUjKXYNqDyj7FpOByVDRQb+Yf7Y9Bgcvk//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5750" name="Picture 6" descr="http://3mpub.com/rhodes/images/hitler%20spy%20web.jpg"/>
          <p:cNvPicPr>
            <a:picLocks noChangeAspect="1" noChangeArrowheads="1"/>
          </p:cNvPicPr>
          <p:nvPr/>
        </p:nvPicPr>
        <p:blipFill>
          <a:blip r:embed="rId3" cstate="print"/>
          <a:srcRect/>
          <a:stretch>
            <a:fillRect/>
          </a:stretch>
        </p:blipFill>
        <p:spPr bwMode="auto">
          <a:xfrm>
            <a:off x="395536" y="1988840"/>
            <a:ext cx="3564396" cy="39604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5750"/>
                                        </p:tgtEl>
                                        <p:attrNameLst>
                                          <p:attrName>style.visibility</p:attrName>
                                        </p:attrNameLst>
                                      </p:cBhvr>
                                      <p:to>
                                        <p:strVal val="visible"/>
                                      </p:to>
                                    </p:set>
                                    <p:animEffect transition="in" filter="circle(in)">
                                      <p:cBhvr>
                                        <p:cTn id="7" dur="2000"/>
                                        <p:tgtEl>
                                          <p:spTgt spid="4157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70</a:t>
            </a:fld>
            <a:endParaRPr lang="en-GB"/>
          </a:p>
        </p:txBody>
      </p:sp>
      <p:sp>
        <p:nvSpPr>
          <p:cNvPr id="4" name="TextBox 3"/>
          <p:cNvSpPr txBox="1"/>
          <p:nvPr/>
        </p:nvSpPr>
        <p:spPr>
          <a:xfrm>
            <a:off x="3383360" y="1595021"/>
            <a:ext cx="576064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Or that Ford trucks were being built for the German occupation troops in France with authorization from Dearborn, Michigan? </a:t>
            </a:r>
            <a:r>
              <a:rPr lang="en-GB" sz="2800" b="1" dirty="0" smtClean="0">
                <a:solidFill>
                  <a:srgbClr val="FF0000"/>
                </a:solidFill>
                <a:effectLst>
                  <a:outerShdw blurRad="38100" dist="38100" dir="2700000" algn="tl">
                    <a:srgbClr val="000000">
                      <a:alpha val="43137"/>
                    </a:srgbClr>
                  </a:outerShdw>
                </a:effectLst>
              </a:rPr>
              <a:t>Or that Colonel </a:t>
            </a:r>
            <a:r>
              <a:rPr lang="en-GB" sz="2800" b="1" dirty="0" err="1" smtClean="0">
                <a:solidFill>
                  <a:srgbClr val="FF0000"/>
                </a:solidFill>
                <a:effectLst>
                  <a:outerShdw blurRad="38100" dist="38100" dir="2700000" algn="tl">
                    <a:srgbClr val="000000">
                      <a:alpha val="43137"/>
                    </a:srgbClr>
                  </a:outerShdw>
                </a:effectLst>
              </a:rPr>
              <a:t>Sosthenes</a:t>
            </a:r>
            <a:r>
              <a:rPr lang="en-GB" sz="2800" b="1" dirty="0" smtClean="0">
                <a:solidFill>
                  <a:srgbClr val="FF0000"/>
                </a:solidFill>
                <a:effectLst>
                  <a:outerShdw blurRad="38100" dist="38100" dir="2700000" algn="tl">
                    <a:srgbClr val="000000">
                      <a:alpha val="43137"/>
                    </a:srgbClr>
                  </a:outerShdw>
                </a:effectLst>
              </a:rPr>
              <a:t> </a:t>
            </a:r>
            <a:r>
              <a:rPr lang="en-GB" sz="2800" b="1" dirty="0" err="1" smtClean="0">
                <a:solidFill>
                  <a:srgbClr val="FF0000"/>
                </a:solidFill>
                <a:effectLst>
                  <a:outerShdw blurRad="38100" dist="38100" dir="2700000" algn="tl">
                    <a:srgbClr val="000000">
                      <a:alpha val="43137"/>
                    </a:srgbClr>
                  </a:outerShdw>
                </a:effectLst>
              </a:rPr>
              <a:t>Behn</a:t>
            </a:r>
            <a:r>
              <a:rPr lang="en-GB" sz="2800" b="1" dirty="0" smtClean="0">
                <a:solidFill>
                  <a:srgbClr val="FF0000"/>
                </a:solidFill>
                <a:effectLst>
                  <a:outerShdw blurRad="38100" dist="38100" dir="2700000" algn="tl">
                    <a:srgbClr val="000000">
                      <a:alpha val="43137"/>
                    </a:srgbClr>
                  </a:outerShdw>
                </a:effectLst>
              </a:rPr>
              <a:t> (left), </a:t>
            </a:r>
            <a:r>
              <a:rPr lang="en-GB" sz="2800" b="1" dirty="0" smtClean="0">
                <a:solidFill>
                  <a:srgbClr val="FFC000"/>
                </a:solidFill>
                <a:effectLst>
                  <a:outerShdw blurRad="38100" dist="38100" dir="2700000" algn="tl">
                    <a:srgbClr val="000000">
                      <a:alpha val="43137"/>
                    </a:srgbClr>
                  </a:outerShdw>
                </a:effectLst>
              </a:rPr>
              <a:t>the head of the international American telephone conglomerate ITT, </a:t>
            </a:r>
            <a:r>
              <a:rPr lang="en-GB" sz="2800" b="1" dirty="0" smtClean="0">
                <a:solidFill>
                  <a:srgbClr val="00FF00"/>
                </a:solidFill>
                <a:effectLst>
                  <a:outerShdw blurRad="38100" dist="38100" dir="2700000" algn="tl">
                    <a:srgbClr val="000000">
                      <a:alpha val="43137"/>
                    </a:srgbClr>
                  </a:outerShdw>
                </a:effectLst>
              </a:rPr>
              <a:t>flew from New York to Madrid to Berne during the war to help improve Hitler's communications systems….</a:t>
            </a:r>
            <a:endParaRPr lang="en-GB" sz="2800" b="1" dirty="0">
              <a:solidFill>
                <a:srgbClr val="00FF00"/>
              </a:solidFill>
              <a:effectLst>
                <a:outerShdw blurRad="38100" dist="38100" dir="2700000" algn="tl">
                  <a:srgbClr val="000000">
                    <a:alpha val="43137"/>
                  </a:srgbClr>
                </a:outerShdw>
              </a:effectLst>
            </a:endParaRPr>
          </a:p>
        </p:txBody>
      </p:sp>
      <p:pic>
        <p:nvPicPr>
          <p:cNvPr id="838658" name="Picture 2" descr="http://t2.gstatic.com/images?q=tbn:ANd9GcSj8lu2Fsjamx1fTuao_2tUo0METdH7zDUTHwCXKYCidFtWhxWI1w"/>
          <p:cNvPicPr>
            <a:picLocks noChangeAspect="1" noChangeArrowheads="1"/>
          </p:cNvPicPr>
          <p:nvPr/>
        </p:nvPicPr>
        <p:blipFill>
          <a:blip r:embed="rId3" cstate="print"/>
          <a:srcRect/>
          <a:stretch>
            <a:fillRect/>
          </a:stretch>
        </p:blipFill>
        <p:spPr bwMode="auto">
          <a:xfrm>
            <a:off x="238035" y="2132856"/>
            <a:ext cx="2983599" cy="37444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8658"/>
                                        </p:tgtEl>
                                        <p:attrNameLst>
                                          <p:attrName>style.visibility</p:attrName>
                                        </p:attrNameLst>
                                      </p:cBhvr>
                                      <p:to>
                                        <p:strVal val="visible"/>
                                      </p:to>
                                    </p:set>
                                    <p:animEffect transition="in" filter="circle(in)">
                                      <p:cBhvr>
                                        <p:cTn id="7" dur="2000"/>
                                        <p:tgtEl>
                                          <p:spTgt spid="8386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71</a:t>
            </a:fld>
            <a:endParaRPr lang="en-GB"/>
          </a:p>
        </p:txBody>
      </p:sp>
      <p:sp>
        <p:nvSpPr>
          <p:cNvPr id="4" name="TextBox 3"/>
          <p:cNvSpPr txBox="1"/>
          <p:nvPr/>
        </p:nvSpPr>
        <p:spPr>
          <a:xfrm>
            <a:off x="4211960" y="1700808"/>
            <a:ext cx="4932040"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….and improve the robot bombs that devastated London?</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Or that ITT built the </a:t>
            </a:r>
            <a:r>
              <a:rPr lang="en-GB" sz="2800" b="1" dirty="0" err="1" smtClean="0">
                <a:solidFill>
                  <a:srgbClr val="FFC000"/>
                </a:solidFill>
                <a:effectLst>
                  <a:outerShdw blurRad="38100" dist="38100" dir="2700000" algn="tl">
                    <a:srgbClr val="000000">
                      <a:alpha val="43137"/>
                    </a:srgbClr>
                  </a:outerShdw>
                </a:effectLst>
              </a:rPr>
              <a:t>Focke-Wulfs</a:t>
            </a:r>
            <a:r>
              <a:rPr lang="en-GB" sz="2800" b="1" dirty="0" smtClean="0">
                <a:solidFill>
                  <a:srgbClr val="FFC000"/>
                </a:solidFill>
                <a:effectLst>
                  <a:outerShdw blurRad="38100" dist="38100" dir="2700000" algn="tl">
                    <a:srgbClr val="000000">
                      <a:alpha val="43137"/>
                    </a:srgbClr>
                  </a:outerShdw>
                </a:effectLst>
              </a:rPr>
              <a:t> that dropped bombs on British and American troops? </a:t>
            </a:r>
            <a:r>
              <a:rPr lang="en-GB" sz="2800" b="1" dirty="0" smtClean="0">
                <a:solidFill>
                  <a:srgbClr val="00FF00"/>
                </a:solidFill>
                <a:effectLst>
                  <a:outerShdw blurRad="38100" dist="38100" dir="2700000" algn="tl">
                    <a:srgbClr val="000000">
                      <a:alpha val="43137"/>
                    </a:srgbClr>
                  </a:outerShdw>
                </a:effectLst>
              </a:rPr>
              <a:t>Or that crucial ball bearings were shipped to Nazi-associated customers in Latin America with the collusion of the vice-chairman of the U.S.</a:t>
            </a:r>
            <a:endParaRPr lang="en-GB" sz="2800" b="1" dirty="0">
              <a:solidFill>
                <a:srgbClr val="00FF00"/>
              </a:solidFill>
              <a:effectLst>
                <a:outerShdw blurRad="38100" dist="38100" dir="2700000" algn="tl">
                  <a:srgbClr val="000000">
                    <a:alpha val="43137"/>
                  </a:srgbClr>
                </a:outerShdw>
              </a:effectLst>
            </a:endParaRPr>
          </a:p>
        </p:txBody>
      </p:sp>
      <p:pic>
        <p:nvPicPr>
          <p:cNvPr id="836610" name="Picture 2" descr="http://t3.gstatic.com/images?q=tbn:ANd9GcRugLMaXtH3J7Cn0Tk20zfmAknlwoJiCfFjMfnRkW8lZRtOHzD-kA"/>
          <p:cNvPicPr>
            <a:picLocks noChangeAspect="1" noChangeArrowheads="1"/>
          </p:cNvPicPr>
          <p:nvPr/>
        </p:nvPicPr>
        <p:blipFill>
          <a:blip r:embed="rId3" cstate="print"/>
          <a:srcRect/>
          <a:stretch>
            <a:fillRect/>
          </a:stretch>
        </p:blipFill>
        <p:spPr bwMode="auto">
          <a:xfrm>
            <a:off x="467544" y="1916832"/>
            <a:ext cx="3240360" cy="47817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6610"/>
                                        </p:tgtEl>
                                        <p:attrNameLst>
                                          <p:attrName>style.visibility</p:attrName>
                                        </p:attrNameLst>
                                      </p:cBhvr>
                                      <p:to>
                                        <p:strVal val="visible"/>
                                      </p:to>
                                    </p:set>
                                    <p:animEffect transition="in" filter="circle(in)">
                                      <p:cBhvr>
                                        <p:cTn id="7" dur="2000"/>
                                        <p:tgtEl>
                                          <p:spTgt spid="8366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72</a:t>
            </a:fld>
            <a:endParaRPr lang="en-GB"/>
          </a:p>
        </p:txBody>
      </p:sp>
      <p:sp>
        <p:nvSpPr>
          <p:cNvPr id="4" name="TextBox 3"/>
          <p:cNvSpPr txBox="1"/>
          <p:nvPr/>
        </p:nvSpPr>
        <p:spPr>
          <a:xfrm>
            <a:off x="4391472" y="1595021"/>
            <a:ext cx="475252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Van den Bergh was president of the Jewish Agency for Palestine and Minister of Defence for the Netherlands. </a:t>
            </a:r>
            <a:r>
              <a:rPr lang="en-GB" sz="2800" b="1" dirty="0" smtClean="0">
                <a:solidFill>
                  <a:srgbClr val="FFC000"/>
                </a:solidFill>
                <a:effectLst>
                  <a:outerShdw blurRad="38100" dist="38100" dir="2700000" algn="tl">
                    <a:srgbClr val="000000">
                      <a:alpha val="43137"/>
                    </a:srgbClr>
                  </a:outerShdw>
                </a:effectLst>
              </a:rPr>
              <a:t>The Hague played a leading role in building up Israel. </a:t>
            </a:r>
            <a:r>
              <a:rPr lang="en-GB" sz="2800" b="1" dirty="0" smtClean="0">
                <a:solidFill>
                  <a:srgbClr val="FF33CC"/>
                </a:solidFill>
                <a:effectLst>
                  <a:outerShdw blurRad="38100" dist="38100" dir="2700000" algn="tl">
                    <a:srgbClr val="000000">
                      <a:alpha val="43137"/>
                    </a:srgbClr>
                  </a:outerShdw>
                </a:effectLst>
              </a:rPr>
              <a:t>Since 1908 a Dutch banker, M. </a:t>
            </a:r>
            <a:r>
              <a:rPr lang="en-GB" sz="2800" b="1" dirty="0" err="1" smtClean="0">
                <a:solidFill>
                  <a:srgbClr val="FF33CC"/>
                </a:solidFill>
                <a:effectLst>
                  <a:outerShdw blurRad="38100" dist="38100" dir="2700000" algn="tl">
                    <a:srgbClr val="000000">
                      <a:alpha val="43137"/>
                    </a:srgbClr>
                  </a:outerShdw>
                </a:effectLst>
              </a:rPr>
              <a:t>Hoofien</a:t>
            </a:r>
            <a:r>
              <a:rPr lang="en-GB" sz="2800" b="1" dirty="0" smtClean="0">
                <a:solidFill>
                  <a:srgbClr val="FF33CC"/>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was in charge of the Anglo-Palestine Bank, a position he held through two world wars.</a:t>
            </a:r>
            <a:endParaRPr lang="en-GB" sz="2800" b="1" dirty="0">
              <a:solidFill>
                <a:srgbClr val="00FF00"/>
              </a:solidFill>
              <a:effectLst>
                <a:outerShdw blurRad="38100" dist="38100" dir="2700000" algn="tl">
                  <a:srgbClr val="000000">
                    <a:alpha val="43137"/>
                  </a:srgbClr>
                </a:outerShdw>
              </a:effectLst>
            </a:endParaRPr>
          </a:p>
        </p:txBody>
      </p:sp>
      <p:pic>
        <p:nvPicPr>
          <p:cNvPr id="842754" name="Picture 2" descr="http://t1.gstatic.com/images?q=tbn:ANd9GcTlq-5Jo-HCcfynlxY3v-3Ioyn4MPm6nh8X0Rvy5kGEl_amfM1b"/>
          <p:cNvPicPr>
            <a:picLocks noChangeAspect="1" noChangeArrowheads="1"/>
          </p:cNvPicPr>
          <p:nvPr/>
        </p:nvPicPr>
        <p:blipFill>
          <a:blip r:embed="rId3" cstate="print"/>
          <a:srcRect/>
          <a:stretch>
            <a:fillRect/>
          </a:stretch>
        </p:blipFill>
        <p:spPr bwMode="auto">
          <a:xfrm>
            <a:off x="395536" y="3068960"/>
            <a:ext cx="3744416" cy="1440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42754"/>
                                        </p:tgtEl>
                                        <p:attrNameLst>
                                          <p:attrName>style.visibility</p:attrName>
                                        </p:attrNameLst>
                                      </p:cBhvr>
                                      <p:to>
                                        <p:strVal val="visible"/>
                                      </p:to>
                                    </p:set>
                                    <p:animEffect transition="in" filter="circle(in)">
                                      <p:cBhvr>
                                        <p:cTn id="7" dur="2000"/>
                                        <p:tgtEl>
                                          <p:spTgt spid="8427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73</a:t>
            </a:fld>
            <a:endParaRPr lang="en-GB"/>
          </a:p>
        </p:txBody>
      </p:sp>
      <p:sp>
        <p:nvSpPr>
          <p:cNvPr id="4" name="TextBox 3"/>
          <p:cNvSpPr txBox="1"/>
          <p:nvPr/>
        </p:nvSpPr>
        <p:spPr>
          <a:xfrm>
            <a:off x="4535488" y="1595021"/>
            <a:ext cx="460851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Marriage ties link the Van den </a:t>
            </a:r>
            <a:r>
              <a:rPr lang="en-GB" sz="2800" b="1" dirty="0" err="1" smtClean="0">
                <a:solidFill>
                  <a:srgbClr val="00FFFF"/>
                </a:solidFill>
                <a:effectLst>
                  <a:outerShdw blurRad="38100" dist="38100" dir="2700000" algn="tl">
                    <a:srgbClr val="000000">
                      <a:alpha val="43137"/>
                    </a:srgbClr>
                  </a:outerShdw>
                </a:effectLst>
              </a:rPr>
              <a:t>Berghs</a:t>
            </a:r>
            <a:r>
              <a:rPr lang="en-GB" sz="2800" b="1" dirty="0" smtClean="0">
                <a:solidFill>
                  <a:srgbClr val="00FFFF"/>
                </a:solidFill>
                <a:effectLst>
                  <a:outerShdw blurRad="38100" dist="38100" dir="2700000" algn="tl">
                    <a:srgbClr val="000000">
                      <a:alpha val="43137"/>
                    </a:srgbClr>
                  </a:outerShdw>
                </a:effectLst>
              </a:rPr>
              <a:t> to the Sainsbury family, </a:t>
            </a:r>
            <a:r>
              <a:rPr lang="en-GB" sz="2800" b="1" dirty="0" smtClean="0">
                <a:solidFill>
                  <a:srgbClr val="FFC000"/>
                </a:solidFill>
                <a:effectLst>
                  <a:outerShdw blurRad="38100" dist="38100" dir="2700000" algn="tl">
                    <a:srgbClr val="000000">
                      <a:alpha val="43137"/>
                    </a:srgbClr>
                  </a:outerShdw>
                </a:effectLst>
              </a:rPr>
              <a:t>and to Lord Samuel, who had been the first British High commissioner in Palestine. </a:t>
            </a:r>
            <a:r>
              <a:rPr lang="en-GB" sz="2800" b="1" dirty="0" smtClean="0">
                <a:solidFill>
                  <a:srgbClr val="FF33CC"/>
                </a:solidFill>
                <a:effectLst>
                  <a:outerShdw blurRad="38100" dist="38100" dir="2700000" algn="tl">
                    <a:srgbClr val="000000">
                      <a:alpha val="43137"/>
                    </a:srgbClr>
                  </a:outerShdw>
                </a:effectLst>
              </a:rPr>
              <a:t>The </a:t>
            </a:r>
            <a:r>
              <a:rPr lang="en-GB" sz="2800" b="1" dirty="0" err="1" smtClean="0">
                <a:solidFill>
                  <a:srgbClr val="FF33CC"/>
                </a:solidFill>
                <a:effectLst>
                  <a:outerShdw blurRad="38100" dist="38100" dir="2700000" algn="tl">
                    <a:srgbClr val="000000">
                      <a:alpha val="43137"/>
                    </a:srgbClr>
                  </a:outerShdw>
                </a:effectLst>
              </a:rPr>
              <a:t>Sainsburys</a:t>
            </a:r>
            <a:r>
              <a:rPr lang="en-GB" sz="2800" b="1" dirty="0" smtClean="0">
                <a:solidFill>
                  <a:srgbClr val="FF33CC"/>
                </a:solidFill>
                <a:effectLst>
                  <a:outerShdw blurRad="38100" dist="38100" dir="2700000" algn="tl">
                    <a:srgbClr val="000000">
                      <a:alpha val="43137"/>
                    </a:srgbClr>
                  </a:outerShdw>
                </a:effectLst>
              </a:rPr>
              <a:t> are now the richest family in Britain (Family fortunes,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£2,700,000,000; Financial Times, 12th June, 1977.</a:t>
            </a:r>
            <a:endParaRPr lang="en-GB" sz="2800" b="1" dirty="0">
              <a:solidFill>
                <a:srgbClr val="00FF00"/>
              </a:solidFill>
              <a:effectLst>
                <a:outerShdw blurRad="38100" dist="38100" dir="2700000" algn="tl">
                  <a:srgbClr val="000000">
                    <a:alpha val="43137"/>
                  </a:srgbClr>
                </a:outerShdw>
              </a:effectLst>
            </a:endParaRPr>
          </a:p>
        </p:txBody>
      </p:sp>
      <p:pic>
        <p:nvPicPr>
          <p:cNvPr id="834562" name="Picture 2" descr="http://t1.gstatic.com/images?q=tbn:ANd9GcSbeeCzM8eJ5j_I-5U9FldlXaqhiZo-Vz7a9AGhxOfOfuTRGXMFhA"/>
          <p:cNvPicPr>
            <a:picLocks noChangeAspect="1" noChangeArrowheads="1"/>
          </p:cNvPicPr>
          <p:nvPr/>
        </p:nvPicPr>
        <p:blipFill>
          <a:blip r:embed="rId3" cstate="print"/>
          <a:srcRect/>
          <a:stretch>
            <a:fillRect/>
          </a:stretch>
        </p:blipFill>
        <p:spPr bwMode="auto">
          <a:xfrm>
            <a:off x="251521" y="2636911"/>
            <a:ext cx="4125540" cy="26860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4562"/>
                                        </p:tgtEl>
                                        <p:attrNameLst>
                                          <p:attrName>style.visibility</p:attrName>
                                        </p:attrNameLst>
                                      </p:cBhvr>
                                      <p:to>
                                        <p:strVal val="visible"/>
                                      </p:to>
                                    </p:set>
                                    <p:animEffect transition="in" filter="circle(in)">
                                      <p:cBhvr>
                                        <p:cTn id="7" dur="2000"/>
                                        <p:tgtEl>
                                          <p:spTgt spid="8345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74</a:t>
            </a:fld>
            <a:endParaRPr lang="en-GB"/>
          </a:p>
        </p:txBody>
      </p:sp>
      <p:sp>
        <p:nvSpPr>
          <p:cNvPr id="4" name="TextBox 3"/>
          <p:cNvSpPr txBox="1"/>
          <p:nvPr/>
        </p:nvSpPr>
        <p:spPr>
          <a:xfrm>
            <a:off x="4751512" y="1595021"/>
            <a:ext cx="439248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Germany, in June 1922. Rudolf </a:t>
            </a:r>
            <a:r>
              <a:rPr lang="en-GB" sz="2800" b="1" dirty="0" err="1" smtClean="0">
                <a:solidFill>
                  <a:srgbClr val="00FFFF"/>
                </a:solidFill>
                <a:effectLst>
                  <a:outerShdw blurRad="38100" dist="38100" dir="2700000" algn="tl">
                    <a:srgbClr val="000000">
                      <a:alpha val="43137"/>
                    </a:srgbClr>
                  </a:outerShdw>
                </a:effectLst>
              </a:rPr>
              <a:t>Kommer</a:t>
            </a:r>
            <a:r>
              <a:rPr lang="en-GB" sz="2800" b="1" dirty="0" smtClean="0">
                <a:solidFill>
                  <a:srgbClr val="00FFFF"/>
                </a:solidFill>
                <a:effectLst>
                  <a:outerShdw blurRad="38100" dist="38100" dir="2700000" algn="tl">
                    <a:srgbClr val="000000">
                      <a:alpha val="43137"/>
                    </a:srgbClr>
                  </a:outerShdw>
                </a:effectLst>
              </a:rPr>
              <a:t> (left) remarked: </a:t>
            </a:r>
            <a:r>
              <a:rPr lang="en-GB" sz="2800" b="1" dirty="0" smtClean="0">
                <a:solidFill>
                  <a:srgbClr val="FFC000"/>
                </a:solidFill>
                <a:effectLst>
                  <a:outerShdw blurRad="38100" dist="38100" dir="2700000" algn="tl">
                    <a:srgbClr val="000000">
                      <a:alpha val="43137"/>
                    </a:srgbClr>
                  </a:outerShdw>
                </a:effectLst>
              </a:rPr>
              <a:t>"There is only one danger. </a:t>
            </a:r>
            <a:r>
              <a:rPr lang="en-GB" sz="2800" b="1" dirty="0" smtClean="0">
                <a:solidFill>
                  <a:srgbClr val="FF33CC"/>
                </a:solidFill>
                <a:effectLst>
                  <a:outerShdw blurRad="38100" dist="38100" dir="2700000" algn="tl">
                    <a:srgbClr val="000000">
                      <a:alpha val="43137"/>
                    </a:srgbClr>
                  </a:outerShdw>
                </a:effectLst>
              </a:rPr>
              <a:t>If any political party emerges with an anti-Semitic Programme directed by Jewish or half-Jewish fanatics we shall have to watch out. </a:t>
            </a:r>
            <a:r>
              <a:rPr lang="en-GB" sz="2800" b="1" dirty="0" smtClean="0">
                <a:solidFill>
                  <a:srgbClr val="00FF00"/>
                </a:solidFill>
                <a:effectLst>
                  <a:outerShdw blurRad="38100" dist="38100" dir="2700000" algn="tl">
                    <a:srgbClr val="000000">
                      <a:alpha val="43137"/>
                    </a:srgbClr>
                  </a:outerShdw>
                </a:effectLst>
              </a:rPr>
              <a:t>They would be the only people who could put it over."</a:t>
            </a:r>
            <a:endParaRPr lang="en-GB" sz="2800" b="1" dirty="0">
              <a:solidFill>
                <a:srgbClr val="00FF00"/>
              </a:solidFill>
              <a:effectLst>
                <a:outerShdw blurRad="38100" dist="38100" dir="2700000" algn="tl">
                  <a:srgbClr val="000000">
                    <a:alpha val="43137"/>
                  </a:srgbClr>
                </a:outerShdw>
              </a:effectLst>
            </a:endParaRPr>
          </a:p>
        </p:txBody>
      </p:sp>
      <p:pic>
        <p:nvPicPr>
          <p:cNvPr id="832514" name="Picture 2" descr="http://www.livet.se/ord_foto/00728_00.jpg"/>
          <p:cNvPicPr>
            <a:picLocks noChangeAspect="1" noChangeArrowheads="1"/>
          </p:cNvPicPr>
          <p:nvPr/>
        </p:nvPicPr>
        <p:blipFill>
          <a:blip r:embed="rId3" cstate="print"/>
          <a:srcRect/>
          <a:stretch>
            <a:fillRect/>
          </a:stretch>
        </p:blipFill>
        <p:spPr bwMode="auto">
          <a:xfrm>
            <a:off x="683568" y="1772816"/>
            <a:ext cx="3611921"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32514"/>
                                        </p:tgtEl>
                                        <p:attrNameLst>
                                          <p:attrName>style.visibility</p:attrName>
                                        </p:attrNameLst>
                                      </p:cBhvr>
                                      <p:to>
                                        <p:strVal val="visible"/>
                                      </p:to>
                                    </p:set>
                                    <p:animEffect transition="in" filter="circle(in)">
                                      <p:cBhvr>
                                        <p:cTn id="7" dur="2000"/>
                                        <p:tgtEl>
                                          <p:spTgt spid="8325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75</a:t>
            </a:fld>
            <a:endParaRPr lang="en-GB"/>
          </a:p>
        </p:txBody>
      </p:sp>
      <p:sp>
        <p:nvSpPr>
          <p:cNvPr id="4" name="TextBox 3"/>
          <p:cNvSpPr txBox="1"/>
          <p:nvPr/>
        </p:nvSpPr>
        <p:spPr>
          <a:xfrm>
            <a:off x="4751512" y="1628800"/>
            <a:ext cx="4392488" cy="4832092"/>
          </a:xfrm>
          <a:prstGeom prst="rect">
            <a:avLst/>
          </a:prstGeom>
          <a:noFill/>
        </p:spPr>
        <p:txBody>
          <a:bodyPr wrap="square" rtlCol="0">
            <a:spAutoFit/>
          </a:bodyPr>
          <a:lstStyle/>
          <a:p>
            <a:r>
              <a:rPr lang="en-GB" sz="2800" b="1" dirty="0" err="1" smtClean="0">
                <a:solidFill>
                  <a:srgbClr val="00FFFF"/>
                </a:solidFill>
                <a:effectLst>
                  <a:outerShdw blurRad="38100" dist="38100" dir="2700000" algn="tl">
                    <a:srgbClr val="000000">
                      <a:alpha val="43137"/>
                    </a:srgbClr>
                  </a:outerShdw>
                </a:effectLst>
              </a:rPr>
              <a:t>Hanfstaengl</a:t>
            </a:r>
            <a:r>
              <a:rPr lang="en-GB" sz="2800" b="1" dirty="0" smtClean="0">
                <a:solidFill>
                  <a:srgbClr val="00FFFF"/>
                </a:solidFill>
                <a:effectLst>
                  <a:outerShdw blurRad="38100" dist="38100" dir="2700000" algn="tl">
                    <a:srgbClr val="000000">
                      <a:alpha val="43137"/>
                    </a:srgbClr>
                  </a:outerShdw>
                </a:effectLst>
              </a:rPr>
              <a:t> comments: "How right he was time was to </a:t>
            </a:r>
            <a:r>
              <a:rPr lang="en-GB" sz="2800" b="1" dirty="0" smtClean="0">
                <a:solidFill>
                  <a:srgbClr val="FFC000"/>
                </a:solidFill>
                <a:effectLst>
                  <a:outerShdw blurRad="38100" dist="38100" dir="2700000" algn="tl">
                    <a:srgbClr val="000000">
                      <a:alpha val="43137"/>
                    </a:srgbClr>
                  </a:outerShdw>
                </a:effectLst>
              </a:rPr>
              <a:t>show ....I thought back to Rudolf </a:t>
            </a:r>
            <a:r>
              <a:rPr lang="en-GB" sz="2800" b="1" dirty="0" err="1" smtClean="0">
                <a:solidFill>
                  <a:srgbClr val="FFC000"/>
                </a:solidFill>
                <a:effectLst>
                  <a:outerShdw blurRad="38100" dist="38100" dir="2700000" algn="tl">
                    <a:srgbClr val="000000">
                      <a:alpha val="43137"/>
                    </a:srgbClr>
                  </a:outerShdw>
                </a:effectLst>
              </a:rPr>
              <a:t>Kommer's</a:t>
            </a:r>
            <a:r>
              <a:rPr lang="en-GB" sz="2800" b="1" dirty="0" smtClean="0">
                <a:solidFill>
                  <a:srgbClr val="FFC000"/>
                </a:solidFill>
                <a:effectLst>
                  <a:outerShdw blurRad="38100" dist="38100" dir="2700000" algn="tl">
                    <a:srgbClr val="000000">
                      <a:alpha val="43137"/>
                    </a:srgbClr>
                  </a:outerShdw>
                </a:effectLst>
              </a:rPr>
              <a:t> remark about an anti-Semitic programme directed by Jewish or half-Jewish fanatics </a:t>
            </a:r>
            <a:r>
              <a:rPr lang="en-GB" sz="2800" b="1" dirty="0" smtClean="0">
                <a:solidFill>
                  <a:srgbClr val="00FF00"/>
                </a:solidFill>
                <a:effectLst>
                  <a:outerShdw blurRad="38100" dist="38100" dir="2700000" algn="tl">
                    <a:srgbClr val="000000">
                      <a:alpha val="43137"/>
                    </a:srgbClr>
                  </a:outerShdw>
                </a:effectLst>
              </a:rPr>
              <a:t>— Rosenberg was distinctly Jewish in appearance.</a:t>
            </a:r>
            <a:endParaRPr lang="en-GB" sz="2800" b="1" dirty="0">
              <a:solidFill>
                <a:srgbClr val="00FF00"/>
              </a:solidFill>
              <a:effectLst>
                <a:outerShdw blurRad="38100" dist="38100" dir="2700000" algn="tl">
                  <a:srgbClr val="000000">
                    <a:alpha val="43137"/>
                  </a:srgbClr>
                </a:outerShdw>
              </a:effectLst>
            </a:endParaRPr>
          </a:p>
        </p:txBody>
      </p:sp>
      <p:pic>
        <p:nvPicPr>
          <p:cNvPr id="857090" name="Picture 2" descr="http://atlantipedia.ie/images/Alfred-Rosenberg-1893-1946.jpg"/>
          <p:cNvPicPr>
            <a:picLocks noChangeAspect="1" noChangeArrowheads="1"/>
          </p:cNvPicPr>
          <p:nvPr/>
        </p:nvPicPr>
        <p:blipFill>
          <a:blip r:embed="rId3" cstate="print"/>
          <a:srcRect/>
          <a:stretch>
            <a:fillRect/>
          </a:stretch>
        </p:blipFill>
        <p:spPr bwMode="auto">
          <a:xfrm>
            <a:off x="611560" y="1916832"/>
            <a:ext cx="3513990" cy="43924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57090"/>
                                        </p:tgtEl>
                                        <p:attrNameLst>
                                          <p:attrName>style.visibility</p:attrName>
                                        </p:attrNameLst>
                                      </p:cBhvr>
                                      <p:to>
                                        <p:strVal val="visible"/>
                                      </p:to>
                                    </p:set>
                                    <p:animEffect transition="in" filter="circle(in)">
                                      <p:cBhvr>
                                        <p:cTn id="7" dur="2000"/>
                                        <p:tgtEl>
                                          <p:spTgt spid="8570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76</a:t>
            </a:fld>
            <a:endParaRPr lang="en-GB"/>
          </a:p>
        </p:txBody>
      </p:sp>
      <p:sp>
        <p:nvSpPr>
          <p:cNvPr id="4" name="TextBox 3"/>
          <p:cNvSpPr txBox="1"/>
          <p:nvPr/>
        </p:nvSpPr>
        <p:spPr>
          <a:xfrm>
            <a:off x="4932040" y="1916832"/>
            <a:ext cx="396044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…if anyone had questioned his ancestry. </a:t>
            </a:r>
            <a:r>
              <a:rPr lang="en-GB" sz="2800" b="1" dirty="0" smtClean="0">
                <a:solidFill>
                  <a:srgbClr val="FFC000"/>
                </a:solidFill>
                <a:effectLst>
                  <a:outerShdw blurRad="38100" dist="38100" dir="2700000" algn="tl">
                    <a:srgbClr val="000000">
                      <a:alpha val="43137"/>
                    </a:srgbClr>
                  </a:outerShdw>
                </a:effectLst>
              </a:rPr>
              <a:t>Yet I used to see him most mornings sitting in a dingy café</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at the corner of the </a:t>
            </a:r>
            <a:r>
              <a:rPr lang="en-GB" sz="2800" b="1" dirty="0" err="1" smtClean="0">
                <a:solidFill>
                  <a:srgbClr val="00FF00"/>
                </a:solidFill>
                <a:effectLst>
                  <a:outerShdw blurRad="38100" dist="38100" dir="2700000" algn="tl">
                    <a:srgbClr val="000000">
                      <a:alpha val="43137"/>
                    </a:srgbClr>
                  </a:outerShdw>
                </a:effectLst>
              </a:rPr>
              <a:t>Briennerstrasse</a:t>
            </a:r>
            <a:r>
              <a:rPr lang="en-GB" sz="2800" b="1" dirty="0" smtClean="0">
                <a:solidFill>
                  <a:srgbClr val="00FF00"/>
                </a:solidFill>
                <a:effectLst>
                  <a:outerShdw blurRad="38100" dist="38100" dir="2700000" algn="tl">
                    <a:srgbClr val="000000">
                      <a:alpha val="43137"/>
                    </a:srgbClr>
                  </a:outerShdw>
                </a:effectLst>
              </a:rPr>
              <a:t> and the </a:t>
            </a:r>
            <a:r>
              <a:rPr lang="en-GB" sz="2800" b="1" dirty="0" err="1" smtClean="0">
                <a:solidFill>
                  <a:srgbClr val="00FF00"/>
                </a:solidFill>
                <a:effectLst>
                  <a:outerShdw blurRad="38100" dist="38100" dir="2700000" algn="tl">
                    <a:srgbClr val="000000">
                      <a:alpha val="43137"/>
                    </a:srgbClr>
                  </a:outerShdw>
                </a:effectLst>
              </a:rPr>
              <a:t>Augustenstrasse</a:t>
            </a:r>
            <a:r>
              <a:rPr lang="en-GB" sz="2800" b="1" dirty="0" smtClean="0">
                <a:solidFill>
                  <a:srgbClr val="00FF00"/>
                </a:solidFill>
                <a:effectLst>
                  <a:outerShdw blurRad="38100" dist="38100" dir="2700000" algn="tl">
                    <a:srgbClr val="000000">
                      <a:alpha val="43137"/>
                    </a:srgbClr>
                  </a:outerShdw>
                </a:effectLst>
              </a:rPr>
              <a:t>, with a Hungarian Jew named </a:t>
            </a:r>
            <a:r>
              <a:rPr lang="en-GB" sz="2800" b="1" dirty="0" err="1" smtClean="0">
                <a:solidFill>
                  <a:srgbClr val="00FF00"/>
                </a:solidFill>
                <a:effectLst>
                  <a:outerShdw blurRad="38100" dist="38100" dir="2700000" algn="tl">
                    <a:srgbClr val="000000">
                      <a:alpha val="43137"/>
                    </a:srgbClr>
                  </a:outerShdw>
                </a:effectLst>
              </a:rPr>
              <a:t>Holoschi</a:t>
            </a:r>
            <a:r>
              <a:rPr lang="en-GB" sz="2800" b="1" dirty="0" smtClean="0">
                <a:solidFill>
                  <a:srgbClr val="00FF00"/>
                </a:solidFill>
                <a:effectLst>
                  <a:outerShdw blurRad="38100" dist="38100" dir="2700000" algn="tl">
                    <a:srgbClr val="000000">
                      <a:alpha val="43137"/>
                    </a:srgbClr>
                  </a:outerShdw>
                </a:effectLst>
              </a:rPr>
              <a:t>,</a:t>
            </a:r>
            <a:endParaRPr lang="en-GB" sz="2800" b="1" dirty="0">
              <a:solidFill>
                <a:srgbClr val="00FF00"/>
              </a:solidFill>
              <a:effectLst>
                <a:outerShdw blurRad="38100" dist="38100" dir="2700000" algn="tl">
                  <a:srgbClr val="000000">
                    <a:alpha val="43137"/>
                  </a:srgbClr>
                </a:outerShdw>
              </a:effectLst>
            </a:endParaRPr>
          </a:p>
        </p:txBody>
      </p:sp>
      <p:pic>
        <p:nvPicPr>
          <p:cNvPr id="12290" name="Picture 2" descr="http://t1.gstatic.com/images?q=tbn:ANd9GcSFU0yyrvvnX2gG64PKCkG-yyAu2FljQAmClokPA5xW41Ye6s9I"/>
          <p:cNvPicPr>
            <a:picLocks noChangeAspect="1" noChangeArrowheads="1"/>
          </p:cNvPicPr>
          <p:nvPr/>
        </p:nvPicPr>
        <p:blipFill>
          <a:blip r:embed="rId3" cstate="print"/>
          <a:srcRect/>
          <a:stretch>
            <a:fillRect/>
          </a:stretch>
        </p:blipFill>
        <p:spPr bwMode="auto">
          <a:xfrm>
            <a:off x="323528" y="2276872"/>
            <a:ext cx="4436556" cy="2952328"/>
          </a:xfrm>
          <a:prstGeom prst="rect">
            <a:avLst/>
          </a:prstGeom>
          <a:noFill/>
        </p:spPr>
      </p:pic>
      <p:sp>
        <p:nvSpPr>
          <p:cNvPr id="6" name="TextBox 5"/>
          <p:cNvSpPr txBox="1"/>
          <p:nvPr/>
        </p:nvSpPr>
        <p:spPr>
          <a:xfrm>
            <a:off x="539552" y="5373216"/>
            <a:ext cx="4104456" cy="1200329"/>
          </a:xfrm>
          <a:prstGeom prst="rect">
            <a:avLst/>
          </a:prstGeom>
          <a:noFill/>
        </p:spPr>
        <p:txBody>
          <a:bodyPr wrap="square" rtlCol="0">
            <a:spAutoFit/>
          </a:bodyPr>
          <a:lstStyle/>
          <a:p>
            <a:pPr algn="ctr"/>
            <a:r>
              <a:rPr lang="en-GB" sz="3600" b="1" dirty="0" err="1" smtClean="0">
                <a:solidFill>
                  <a:srgbClr val="FFFF00"/>
                </a:solidFill>
                <a:effectLst>
                  <a:outerShdw blurRad="38100" dist="38100" dir="2700000" algn="tl">
                    <a:srgbClr val="000000">
                      <a:alpha val="43137"/>
                    </a:srgbClr>
                  </a:outerShdw>
                </a:effectLst>
              </a:rPr>
              <a:t>Briennerstrasse</a:t>
            </a:r>
            <a:r>
              <a:rPr lang="en-GB" sz="3600" b="1" dirty="0" smtClean="0">
                <a:solidFill>
                  <a:srgbClr val="FFFF00"/>
                </a:solidFill>
                <a:effectLst>
                  <a:outerShdw blurRad="38100" dist="38100" dir="2700000" algn="tl">
                    <a:srgbClr val="000000">
                      <a:alpha val="43137"/>
                    </a:srgbClr>
                  </a:outerShdw>
                </a:effectLst>
              </a:rPr>
              <a:t> Berlin</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77</a:t>
            </a:fld>
            <a:endParaRPr lang="en-GB"/>
          </a:p>
        </p:txBody>
      </p:sp>
      <p:sp>
        <p:nvSpPr>
          <p:cNvPr id="4" name="TextBox 3"/>
          <p:cNvSpPr txBox="1"/>
          <p:nvPr/>
        </p:nvSpPr>
        <p:spPr>
          <a:xfrm>
            <a:off x="4499992" y="2060848"/>
            <a:ext cx="4392488" cy="4678204"/>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 suspected the Aryan background of many of the others, </a:t>
            </a:r>
            <a:r>
              <a:rPr lang="en-GB" sz="2800" b="1" dirty="0" err="1" smtClean="0">
                <a:solidFill>
                  <a:srgbClr val="00FFFF"/>
                </a:solidFill>
                <a:effectLst>
                  <a:outerShdw blurRad="38100" dist="38100" dir="2700000" algn="tl">
                    <a:srgbClr val="000000">
                      <a:alpha val="43137"/>
                    </a:srgbClr>
                  </a:outerShdw>
                </a:effectLst>
              </a:rPr>
              <a:t>Strasser</a:t>
            </a:r>
            <a:r>
              <a:rPr lang="en-GB" sz="2800" b="1" dirty="0" smtClean="0">
                <a:solidFill>
                  <a:srgbClr val="00FFFF"/>
                </a:solidFill>
                <a:effectLst>
                  <a:outerShdw blurRad="38100" dist="38100" dir="2700000" algn="tl">
                    <a:srgbClr val="000000">
                      <a:alpha val="43137"/>
                    </a:srgbClr>
                  </a:outerShdw>
                </a:effectLst>
              </a:rPr>
              <a:t> and </a:t>
            </a:r>
            <a:r>
              <a:rPr lang="en-GB" sz="2800" b="1" dirty="0" err="1" smtClean="0">
                <a:solidFill>
                  <a:srgbClr val="00FFFF"/>
                </a:solidFill>
                <a:effectLst>
                  <a:outerShdw blurRad="38100" dist="38100" dir="2700000" algn="tl">
                    <a:srgbClr val="000000">
                      <a:alpha val="43137"/>
                    </a:srgbClr>
                  </a:outerShdw>
                </a:effectLst>
              </a:rPr>
              <a:t>Streicher</a:t>
            </a:r>
            <a:r>
              <a:rPr lang="en-GB" sz="2800" b="1" dirty="0" smtClean="0">
                <a:solidFill>
                  <a:srgbClr val="00FFFF"/>
                </a:solidFill>
                <a:effectLst>
                  <a:outerShdw blurRad="38100" dist="38100" dir="2700000" algn="tl">
                    <a:srgbClr val="000000">
                      <a:alpha val="43137"/>
                    </a:srgbClr>
                  </a:outerShdw>
                </a:effectLst>
              </a:rPr>
              <a:t> looked Jewish to me,</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as well as later figures like </a:t>
            </a:r>
            <a:r>
              <a:rPr lang="en-GB" sz="2800" b="1" dirty="0" err="1" smtClean="0">
                <a:solidFill>
                  <a:srgbClr val="FFC000"/>
                </a:solidFill>
                <a:effectLst>
                  <a:outerShdw blurRad="38100" dist="38100" dir="2700000" algn="tl">
                    <a:srgbClr val="000000">
                      <a:alpha val="43137"/>
                    </a:srgbClr>
                  </a:outerShdw>
                </a:effectLst>
              </a:rPr>
              <a:t>Ley</a:t>
            </a:r>
            <a:r>
              <a:rPr lang="en-GB" sz="2800" b="1" dirty="0" smtClean="0">
                <a:solidFill>
                  <a:srgbClr val="FFC000"/>
                </a:solidFill>
                <a:effectLst>
                  <a:outerShdw blurRad="38100" dist="38100" dir="2700000" algn="tl">
                    <a:srgbClr val="000000">
                      <a:alpha val="43137"/>
                    </a:srgbClr>
                  </a:outerShdw>
                </a:effectLst>
              </a:rPr>
              <a:t>. Frank, and even Goebbels (left),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would have had difficulty in proving their pedigree."</a:t>
            </a:r>
          </a:p>
          <a:p>
            <a:endParaRPr lang="en-GB" dirty="0"/>
          </a:p>
        </p:txBody>
      </p:sp>
      <p:pic>
        <p:nvPicPr>
          <p:cNvPr id="10242" name="Picture 2" descr="http://t1.gstatic.com/images?q=tbn:ANd9GcRy9ZUZ8OMD1iV1AC4FBVPrkSI394mw-3xz2xJI7o_55f6Dt9Akjg"/>
          <p:cNvPicPr>
            <a:picLocks noChangeAspect="1" noChangeArrowheads="1"/>
          </p:cNvPicPr>
          <p:nvPr/>
        </p:nvPicPr>
        <p:blipFill>
          <a:blip r:embed="rId3" cstate="print"/>
          <a:srcRect/>
          <a:stretch>
            <a:fillRect/>
          </a:stretch>
        </p:blipFill>
        <p:spPr bwMode="auto">
          <a:xfrm>
            <a:off x="467543" y="1916832"/>
            <a:ext cx="3492387" cy="46805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78</a:t>
            </a:fld>
            <a:endParaRPr lang="en-GB"/>
          </a:p>
        </p:txBody>
      </p:sp>
      <p:sp>
        <p:nvSpPr>
          <p:cNvPr id="4" name="TextBox 3"/>
          <p:cNvSpPr txBox="1"/>
          <p:nvPr/>
        </p:nvSpPr>
        <p:spPr>
          <a:xfrm>
            <a:off x="4175448" y="1595021"/>
            <a:ext cx="4968552" cy="5262979"/>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Gestapo agent, Hans </a:t>
            </a:r>
            <a:r>
              <a:rPr lang="en-GB" sz="2800" b="1" dirty="0" err="1" smtClean="0">
                <a:solidFill>
                  <a:srgbClr val="FF33CC"/>
                </a:solidFill>
                <a:effectLst>
                  <a:outerShdw blurRad="38100" dist="38100" dir="2700000" algn="tl">
                    <a:srgbClr val="000000">
                      <a:alpha val="43137"/>
                    </a:srgbClr>
                  </a:outerShdw>
                </a:effectLst>
              </a:rPr>
              <a:t>Jurgen</a:t>
            </a:r>
            <a:r>
              <a:rPr lang="en-GB" sz="2800" b="1" dirty="0" smtClean="0">
                <a:solidFill>
                  <a:srgbClr val="FF33CC"/>
                </a:solidFill>
                <a:effectLst>
                  <a:outerShdw blurRad="38100" dist="38100" dir="2700000" algn="tl">
                    <a:srgbClr val="000000">
                      <a:alpha val="43137"/>
                    </a:srgbClr>
                  </a:outerShdw>
                </a:effectLst>
              </a:rPr>
              <a:t> Koehler, </a:t>
            </a:r>
            <a:r>
              <a:rPr lang="en-GB" sz="2800" b="1" dirty="0" smtClean="0">
                <a:solidFill>
                  <a:srgbClr val="00FFFF"/>
                </a:solidFill>
                <a:effectLst>
                  <a:outerShdw blurRad="38100" dist="38100" dir="2700000" algn="tl">
                    <a:srgbClr val="000000">
                      <a:alpha val="43137"/>
                    </a:srgbClr>
                  </a:outerShdw>
                </a:effectLst>
              </a:rPr>
              <a:t>“In some circles it was whispered about Dr. </a:t>
            </a:r>
            <a:r>
              <a:rPr lang="en-GB" sz="2800" b="1" dirty="0" err="1" smtClean="0">
                <a:solidFill>
                  <a:srgbClr val="00FFFF"/>
                </a:solidFill>
                <a:effectLst>
                  <a:outerShdw blurRad="38100" dist="38100" dir="2700000" algn="tl">
                    <a:srgbClr val="000000">
                      <a:alpha val="43137"/>
                    </a:srgbClr>
                  </a:outerShdw>
                </a:effectLst>
              </a:rPr>
              <a:t>Goebbles</a:t>
            </a:r>
            <a:r>
              <a:rPr lang="en-GB" sz="2800" b="1" dirty="0" smtClean="0">
                <a:solidFill>
                  <a:srgbClr val="00FFFF"/>
                </a:solidFill>
                <a:effectLst>
                  <a:outerShdw blurRad="38100" dist="38100" dir="2700000" algn="tl">
                    <a:srgbClr val="000000">
                      <a:alpha val="43137"/>
                    </a:srgbClr>
                  </a:outerShdw>
                </a:effectLst>
              </a:rPr>
              <a:t> [the Nazi propaganda Minister] that he was a Jew."</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And Pauline Kohler, who from 1934 until 1938 was a maid at Hitler's private residence at </a:t>
            </a:r>
            <a:r>
              <a:rPr lang="en-GB" sz="2800" b="1" dirty="0" err="1" smtClean="0">
                <a:solidFill>
                  <a:srgbClr val="FFC000"/>
                </a:solidFill>
                <a:effectLst>
                  <a:outerShdw blurRad="38100" dist="38100" dir="2700000" algn="tl">
                    <a:srgbClr val="000000">
                      <a:alpha val="43137"/>
                    </a:srgbClr>
                  </a:outerShdw>
                </a:effectLst>
              </a:rPr>
              <a:t>Berchesgaden</a:t>
            </a:r>
            <a:r>
              <a:rPr lang="en-GB" sz="2800" b="1" dirty="0" smtClean="0">
                <a:solidFill>
                  <a:srgbClr val="FFC000"/>
                </a:solidFill>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observes: "</a:t>
            </a:r>
            <a:r>
              <a:rPr lang="en-GB" sz="2800" b="1" dirty="0" err="1" smtClean="0">
                <a:solidFill>
                  <a:srgbClr val="00FF00"/>
                </a:solidFill>
                <a:effectLst>
                  <a:outerShdw blurRad="38100" dist="38100" dir="2700000" algn="tl">
                    <a:srgbClr val="000000">
                      <a:alpha val="43137"/>
                    </a:srgbClr>
                  </a:outerShdw>
                </a:effectLst>
              </a:rPr>
              <a:t>Goebbles</a:t>
            </a:r>
            <a:r>
              <a:rPr lang="en-GB" sz="2800" b="1" dirty="0" smtClean="0">
                <a:solidFill>
                  <a:srgbClr val="00FF00"/>
                </a:solidFill>
                <a:effectLst>
                  <a:outerShdw blurRad="38100" dist="38100" dir="2700000" algn="tl">
                    <a:srgbClr val="000000">
                      <a:alpha val="43137"/>
                    </a:srgbClr>
                  </a:outerShdw>
                </a:effectLst>
              </a:rPr>
              <a:t> is a friend of the Jews. </a:t>
            </a:r>
            <a:endParaRPr lang="en-GB" sz="2800" b="1" dirty="0">
              <a:solidFill>
                <a:srgbClr val="00FF00"/>
              </a:solidFill>
              <a:effectLst>
                <a:outerShdw blurRad="38100" dist="38100" dir="2700000" algn="tl">
                  <a:srgbClr val="000000">
                    <a:alpha val="43137"/>
                  </a:srgbClr>
                </a:outerShdw>
              </a:effectLst>
            </a:endParaRPr>
          </a:p>
        </p:txBody>
      </p:sp>
      <p:sp>
        <p:nvSpPr>
          <p:cNvPr id="8194" name="AutoShape 2" descr="data:image/jpg;base64,/9j/4AAQSkZJRgABAQAAAQABAAD/2wCEAAkGBhQSERUUExQWFRUWGBcYGBgYFxccGhwcGxoYFxceGhsYHSYfGh0lHBwdHy8gIycqLCwsGB4xNTAqNSYrLCkBCQoKDgwOFw8PFykcHBwpKSkpKSkpLCwpKSkpKSwsKSkpLCkpLCwpLCwsKSwpKSkpKSwpKSwpLCkpLCwsLCwsLP/AABEIAP0AxwMBIgACEQEDEQH/xAAcAAACAgMBAQAAAAAAAAAAAAAFBgQHAAIDCAH/xABCEAABAgQEAwUFBgUCBQUAAAABAhEAAwQhBRIxQQZRYQcicYGREzKhsfAUI0JSwdFicoLh8TOSFiRDc7IVFzREov/EABgBAQEBAQEAAAAAAAAAAAAAAAECAAME/8QAHhEBAQEBAAMBAQEBAAAAAAAAAAERAhIhMUFRcQP/2gAMAwEAAhEDEQA/ALsUiNFyo7PHOapgTHKUUPql5AS2gfbzjlRY7LUGzJzWcPfpA3GcdZKmYht9/Dmf7RT/ABBjEwTVFBINxa1n0jrOdiLcX1OxZCQ5UB4wIruKZegUHbnFA1vFNQoZVLVz1MdMLxaYTdR1/tDOIPJZtfjOeZewOh67fCFLH5QKzYDyF9470da7dNA3kP8AMbUuFzq2aJMlN0+8SDlQOp5dI6fB9ApMlB2GwH63g/h3DQn2SlRsxyhxfV2h9wDsrkSQFT1GcvcXCPQXPnDjIkolpyoSlIGyQB8o53/p/DOSDg3Z9MCU5jk55ve5DTpBlfZ7LUBnmLLBu6EpHlDT7SMzxHl0rIBf8E0QCc1MglLBy5dt1NYknV47TODaRX/Qk5WFvZI5km7b/CCip4s5tGtfXy5MsrmKCU8ydeQHMnYCJ2q9FvFuBsOUGVJShTMDKBSo7aJsfMQqf+3ydJM/vMWlz0ZFG+j6GHmfVZnD5SQGf4WhbmYvNpxlmgLQS5cPbp+8dedRcKeOyJ1OAmdJUgMA+oJ6KFvKEfEp428Yu7CMblVKjLklSEBnTMGeWRuAFXT4gwA4x7LEzyqbSfdKAfIW9mv+RX4T0MV5f0YpVU65jrJXGtZRLkzDLmoUhSbFKgQfjHSU2rCM1T6Q/OHnhHB5tSSJaczMTdh0JO2n7Qn4RQmYtKJacy1qASBuTYfvHonhnAJdBTBAZ/emK5q38hoOkHXXjG5mlas4XnSEKWplhrkK0AGpBGkQpNUCpIAGhDgWNmHyvH3EO0pVVUzaaQkCShKgtZ947W2A5RykrSwGU3DXIfl6+kM3PZ9fgpSIykn3WZ9RGR3kS3ASCzbPs316RkDGheMIG/1y8YG4lxTKSCHc6AeOkUriXEE1TXIazPod/oxClV0yYbG+nw26RpxB5LJxTGRMISBmJYsRyLm5FmF/KFmvwczFuzAvb8v11MGuG8LKwkr1t8W0OvlDVMwdrquOY19Br4RW431SeJYSx5s+0fcIpCDp69D+1vOLN4h4eSpJVsN2vfp9awu0mEqHupL5iBca2t6tDBglgHDCqmYJaRlShjMmNoDcAclch06RZ9BQSqaWJcpISkepPNR3PWIuH0QpadEoXUzqI3Udf2HgI7Ga4c6COPV1cmN5tSo+7G0uQo3UYC4vxXJp0l1Bxs94r/Ee0qpqF+yp0hNyAQHJGg8IZza1q4QtI3HrHNahziqKXC6tX+tWBBt3A61DxSl7ww00taGyqqF/xexmel9v2jeI01ZgCQbjf65Qp/8AC1MV+2lABTkpJUSElz7gUWHlpBD/ANRWAQZc12LEypg9SAYFyqJUwATVrlpZiBLmXL3fu/GGRkin4alGYVLqlKWTuofDzg+cHCkZSrM4ubXhMquGKLNmNUvMl3AVffUaxrhnFNNTlkVypob3FA8+ZFvCGsKTMC+zBSkWJI0Nh4PHyRxZMlFIWUnMdB+23KCdLxXTzgxWnfw03gNxBg6VgrlF9w3hb4Rvv1v8EMWwajxeUBMATMFkrFlp/cPtp4RTPFPCU/DpuScAUn/TmJfKoeOx6QyTMUmSVjRLHM23+YYsO4xkVUpVPWoC0K91zo5sf4SOYhzBuh3YfhBmVC6gjuSQUj+ddvgl/UQ4drnFYpaRSEn7yaMobYHUwZ4E4TRh9MZSFZ861TMxF2LBI8kgCKp7dZql1kpA90JAfqTvHOe+lfIE8DyDKlKmKcGYQR1A0+MOFPXJJBKgQcve6+B9GhblzAlCEhVgGGttHeJ1HNytcNr1u0dsRp6ksCWFyA5O/loPCMgBIr3ACbEE+8oHbnv/AHjInFaRqyiILdSdNeUdMMw1TggO4L9NHHpDRWYKLhRZQLueg3G/9o1kFLpSHLGynazHy53ik4buG6MAOl2dz8t9OcMc5ECsIn2Gg9eTj5/CDBUG+t+ccr9XAbEaRLOQS0QMBlIXUJsWlhS26iwfwiZjFS3gd3v1MC8Cn/fVD2IkE8/xCK/AMVuMAKUVaDWEfi/tGyAplFyxBP8AcGEvjPi2auZlSopAsw5OWfnaF6YhS5aSxJUSPNxpz1+MOYNFsLp6mvmfimElhrf/AANTFycLdmyZCB7Uup3KUkgdApWp8Aw8YL8CcIooaZCQPvFJBmKOrkOR0Ag1iWLyKdOadNRLHNSgPQanyiL1+QyNqaiRLDIQlI5JAHyjoogAk2A1PhCniPalSS/9NFRPJ09lImMfBSwkQm8Zdqy51LNkIpZ1OqaMgmTilCcp965YOU213gy0reRMBAIIIOhBcHwIjFmK14a7WMOEmTTFSpHs0IQ6kfduAAWUkmzvcw9yKlMxAXLWmYg3CkqCgfMQYwLxPgcqeC472yhZQPRWoinOLuCJ0nvJ76dbBlgdfzeOsXtULYXtAisQlTgt5hx/fwi5RYrDsY4eFXVrM4Z5UhGbKXYqUWSCOQYlugi7sXwZC5RSkBBbulIZuXlA7gnB0SJcxSEpCpi3URu1k/r6wwrSVRNvsx5ixjEVqmLQv30KUlVtweXKO3BmHmqrpEq5StYK/wCUOpXwHxi2ZvYpTTaqZPnTZixMWV+zSyQH2Kg5PwgvgfZxS0dUmfIzJZCkZCcwu1wTcFrecVe4nxNS2SnkAI89cfYiJ+IBOfNlU1vl5fpFxdoPEYo6Jcx2URlR/MdP3jzvw3UBdYFzTcmxOmY2S/J9PEwcQ03Jo1ZGA8yfDyjRdiwvca7t4wYnSXHes37ct7wMrEAFIB53a/1pHZCdRkD+I6n6+tIyIlMXDkt0fSMjE94zSpSl7Mdjd+RHLx3vCrVVffyJGVy42KW5vrs20O+O0ud3aws4LC7+WnKEWuo1IWCbB21LsC2+t4nk02YJVEuS78nG3x+jDGid3dPWEjhqeVKHcI5nl/nVoc0CwG5cvEdGAWNWOpDfRb62gbwv/wDImpLuuTMSks2jK+UMtfTgvvf46QIlS/Z1MpQGUBTG9mPdPjYw/jKJxWSpdSpCQVLUvKkDUklgB1e0XZwV2dyKYS01KkTZ0lXtCAbJmLCSlDfiygBXUkRVdX7WlxGrnyTLSulmLUM+U3Uv2aciT7yhmzdGeJUjtFNKhRp3m1c/vVFVN5n8EtNmSPzWfkzQVlzcSceS5GZKc0yYNZUliof9xfuyh43hArMdxKoWVU0qnlHXu5ZkzQuVTJvLoNWis6ziqpmjKZhSm/dQAhN9XCQH8S5gfLrpiS6VrSeYUR8jGmRj5iuI4og/eVk4kt7kxVhrolIH+I5TMMxWZTqqEz5sySgOc05y38ijeFSTxLVJLpqJws3+oo28zBEdoVYUhEyYJqAQcsxCSLXuQASPOH0yUrE66WkJnUwWnUCdSJ01soISr0MSMH4qkSl5pZqKCZuZCvaST/NJmXbzMbT+02ZNyhYmysuhp50xLeCVkp8o4V3Fyp6WmKlVLPaolJExukxDF/6ozLFw3tEmKQfbJRVSgL1FK5Ukc5shTKR4gNCjU8WzZM8qpJ3tpS1smUXUFPsB7yC5baENNWqVMzyiuUoG2VRceCtWi4uyPhc1ihX1UpLoV91MT3TMUHClLSnukJOhYOQdWg2RsWrgdKqXIQFjKspBWHcJUQ6gDuAbR9rsakyQ8xaU+JgZxpxWigkGYs3NkjmYSafgSqxVCZ9XOMhCzmTKSHOXYlz3SfOIk33SY67tWo0KyIUqdMOiZSSon0iVTz66qZXshTIcECYXmH+lPu+cEeHOEKWhRlp5QSd1m61eKjfy0gjVV6JaSpSgANSTG3+RlU9seGz5qEFZAlykkkDcnf8ASKVlLYx6BxnjairFfZyoEKdIO1xFPcX8DzqFWcjPJWe5MTpe+VXJXz2i/wAB1wTGPtFKlRZUxPcWbe8LZv6gxiPW20HJ/Lw+MKvAtYROVLey0Es9nTcfB4Za2aBYjT5W9Y6RNb06rgElm+rRkZICb2tuAwPTyjIQuTEKQKB59IV8UwlWRkgc3Z+pcvvD3N8oD4ijpbf68Y4810LeEU2RSvIDbqS214ZKfT4fRgRRyQ+jPqbd7lBiSGAGmsNaOE4X+unKAuJS2vpu/lB2eW+G8L2KzBuWbQ/u4tGjVRnGs1JrqjISRnNzq7DN5ZnEA4YOOcPTKq1FKswmpTN0Zit8w6sQb9YK9nfBsupUZ1UoS6aXqolgpTgBLnxhBSpMPmTTlQkqPQPB+m7PKpSSpSQhg/fLPdof8axnDqZOWlOSYh2IQci2HM6+MJdR2hTlzkrLFIIdOoIH9v0hyNqJM7O6sN927pUoMdk6wIlYDOUHTLWR0Bi++z/iM1y1TCkAIdKRyFv8QV4tmy6OlMwJT3TyA1LkQfuM8z1GHzJfvpUnxBGkR2h74t7QPtMtCcqSUkl8gFiB8YSvaA7NGZxeLQ7O+2L7DTimnSTMlpKihSVAKDkqKSDYhyS/XeK1m0pFwQQev0Y5pDGCwvR+F4CMXXIxCptJAeRTaixLKmHckh8oDaQ2YzxBKpZRXMICRHLgym9nh1IlmaRK9SgE/ExWnaWiZW4jKoZDuWMwi4S+6uTJv5xM91hLEOOa+sSDhtMtSCSBNIGVxrcltYr7tCw3EpBlqrJpWJgtlUcoI1SeR+cehsJwtFNIlyJQZMtISPLUnqTfzgNxxwUnEKcyivIQcyVM7Ec+kadRseYaScUrCuUXVwfjiJ9FNlz0iZLCbpI1G+3mDrChiXYnXSQVJ9nMA/IS7eBEGuBZqqMETpUxyQkjKWbe0XPcSr3BFol16ACcntSkF9i6RfzEO9fTO9mY/XwvCzxzh8mlxImmUDLdE1IB90k5inwB+BhkrKl1vqH0d94rlq+SZQFhp5nweMj4iZsPif26xkUleylXb68YF4ktnew3goqZAitSbjVzrvc2+vCPPHQLSog6Wu97P9NE2RMtv4XeB0uZc3L8y+zt06xIkzLa6X5XdotnWonM/Ma3hdxNVsxFgRqbBTEsdW8YIV9UGUHPXy5Qn4tVqsFENf8Ad+sVIKTe0SndcmZa4Ugt/CxHwV8IsqTSy6HApSlJSXliYoEC5V39D4j0ivqtH2hCpajmIUFoYXIAIU7dCNOUXuMBSujkyVpBAlygQoOO6lOo8tIOvVae1LUs/DSEzMRmTqifMZQkyXCJQV7qSQR3mZw9tIUuIUUqphVSJmS5bs0y9/G/oTFncR9nGHyEplzVLSSSszQe+SbEMUlJTu1iI6cOYLTiVNpaRK50uaUmaqaUnRwGZLJb1vGYJ7E6afLqroV7GYhRKtswun66w19uBagN/wDqIYQ28L8Py6SUJUoMlLm5Juq5udukVf2z1cydUIp0e7az2KrsW25QfayoAkkwwcL8KoqlETKqVIbTOQ58HIEMFJwimdSFUtakKUAohKAXvccwzaDpAxHBaZssGXNQgoBC1TM7KJPd0BykCzGHG0K4iwD7LMKRNRORstBF/QmB0uS7enrHbEsIXIVlJB5EOx8HAPwg1w9hB7ntEqBUpBQCmyg9yDGxteoqeQBKSjYJCfQAbRFwzAJFNmMqWEFZdSrlSj1UokmCCdBCxx/V1SKcCjlrXNUoDugFhzL6Rxnu4TDOrUIDqUB4mFXG+0mlklhNSrmEkGF7AezaqqUK/wDU6hYB92XLWPVSmbyEFa3sdw5Ur2YlqSoX9oFnO/UlwfBouTmVvYjh/HVPOQ6VhzsTeDMuqSsXAMeWMUplU1TMlJWT7NakhWjgGxaDVJ2h1UpASFi2jXNorxg0zdsvBMuSftkksmYvLMQdlEEhSeha4gShX5i1gbAcoWMf4sn1TCYslILts8Oc2m7ktVrolknxSPWL5FYZwSgMNeosd7bRkRp9UlLAgvclg3hrGRSV8zpzEvt0JNvCANTVEvnLPty1ZjYmJVZWXbvd4t3dgPHTlC/V1WoIIs2YM3mSduscpHSu0md+G4HPfTUcxpE5KrXsCW6k8ukAKZQLlt7n5HpyszmCgWcliCAHIPMMOnj1iqEXEVXYux3tqxLX6jlCniyLm21jbnu3TnDHiU0ke655AtbTe+/KF3EGUcuxd2v4B9uUVBS3T0U+fN9nIlKmTClTADRtydABHo+nBCEhWoSkHxYP8YoXAuJJ1DLnmmSgzHkuFpd5YWULAY65lJv4xekpZcvbp1jn2eX2roETU5ZiQsciHEayKREsMhKUjkkAD4R0mTwASSwaAkniWVM9qtKvu5KSVFrAgOfQRHsjhLJtFU9qcpMtpwH3iSCL6XHr/cxNxHtnpUywqWTMJ/CxB03cWvFWYvxvOrZoCsqUZrJ2APM7xfMwVa3ZbJTMp1OzlSj5G9oLcQ9nFPVOrvSlnVcss/8AONFecCOzxCZExaELzIKUkegzEefziwTOEbrZWnxX+F9jlMheaapU/kFd31y2MGcQwPKAJYsn3dHfkPSGKbUgaEQq47xOJI7xvqOerM2saa3o7UlVnQDfQR1eKt4E7REqnrppymKlEy1Hc37vTpFmSJ4ULRFmHUgaQMxicQggFid4IkwExSpaxbpr+kaQqwx7gaQuZ7dcxMtTvMSsd1Q6F3BtrFZ8QiQmYRIBYanM4f8Ahs7eMWF2k4yEp9mGObX/AD+kVRMVeOtTHxKSSw1NvWLGxmpylKLOgJSz/lAD31/tCXw1QGdVSkAP3go+Ce8T8IacSQVLUznmfiXjcjoLq1c/F4yPtTLO4f1jI1S9B18py7OCNPm23nCvUSg9yGuxZyBfKG2A5wzz5imYMbE6s1vr1gDVzBmJsVMbP5D60EEXUOkk3NgzDoGNrDf/ABEvIANAAS9t3/XeI0hYbL/tu2l38PGOyi6bixcOL6ef1aKCHUrd3zG2xFhuPrneFuuWXfSx5+XPazweqXZwCxIYsejXMLuIlie65B8IYK69n0gKxRKWdJlzAoFrgBxbxAi4cQnZfMxRHCuMClxCRN1BWUKfkvuFuWr+UXRj5OUs9t33frHPr6efiBxNjvsaZStSQw6k2AHjGcE4AqVStNDqmAmYDcEqdwXHVoh4xTCZUygpPckD2qt3We5LHrfyhwkKCUuSAANSwgvqKVPxr2Sy/Z/8nLyqzFRD6g7Ak2AhGndmtRLLTRlOxHeB9I9IMld0qB8GMQsQw9w7OQD4xpf6yoOzPDJtNO9vOKsgStKEstyT+JmsG584bsG4yJnzJMxJABJQSduRJ9fPpHXEsXTTJCWAIDNyG7jlFZ8R4/mmoUhTZFOFh3I6vt+8XidWdXcVplzE5gRncAuGYB99b2hF4txtM4nKCSNFc32AHW0ROKULUhK7F2UGcAHTQ6eQ3gdhdMZiDPJZEpibPlZX6uBDgtA6uUpEzVlC+twRF+9mHEaqulK1EFctWRfMsAUq8xHn+srAVEpFiSesWZ2AYh99VST+JCJg8Uqyn/yHpE9Ki3K7EhLS50iuONOOghJCC5bp+7jyhm40w5S5KwgusBwjMxPgTHnXFzMExSVgpL3Ty9IJma1dcexxVQtySQNHgTG/sFcj6RYPZ/wZTzkGdOClKl3EosEq5HmW5aH4Q/Wd+AeG1yZEyoWCmZNQ0oNcIe6iNsxZugfeMWgZy52ci9wPp4asXxIte3K48mtbwMKk9aSWJLnrb5+EXE1zqpQN/hv8YyNlrLXud/0dtI+whcCkBgxPLWzdH+rQDq7KLHMASLG7i7Obj6tE1FVmKmI9Xs3XTV7QOn1qQSrKPUDezuNecc4tyyKNxrY9Anw5vaOipzIa5tf3SBvcuLvEdFcpTs7ndm9Llr/OOC1EJdQAS9wx+Pzigj1VSfzOCAdb3e1vmIV66pJ21u/0OUG8QxNCHZiTexsbddIWK7Ec2ngQb63+bQihcyd94kqNgoEnoD/mPQOIKRPlPLUFIUAUkXGzaR54mXUfXl5dIs/scxIqlTqcn3CmYkckqcKA6O3rEU8nydTALcsHUknqEgt8Ypvti4lm/bEyUTFCWiWk5UlhmW5J62YRdGNHuhQcs/yMUBx3gE04jKlquqoTJynbvdz4KgigCk4gmywSibOSuzKTMIDbuN/WJh46rcoH2ufb+I/N3ix63sFQlH3c9RWBdwGJ8tBCsvsjnmZNQlSTkCCHe4U+jcmhAYrtGqJiMlRlnDTMoMtv5g0D5dSVkZNCWY2bk/6GGOo7IaiXLWuYtCQhJUb6gBy1+UJuFhZmpTKupRygc35xmxZcwiZQpyge0lpZWhUyX0D67vCZRTgKWfrnzgbWFy539OUPuDUQFAszAEks4bQMGJIu27xWaakATkgliXDPsddIqpDFLvFgdiE9QxQNoZUwK8C36gRXsScOxKZImJmylFC0lwR9aRC3pDtDwVc+nJlpzrSXAcg8izbxR1RgC0TPvErSX0U56x6DwLFRV0cmoTb2qElXRWix5KBEfa+jExJBD2jS/gsUSadCAVFn6u49Yj4fi8xC+6Szuwhg4n4OmiYpQJKVE+PSAtDhK5aiFJazP9axaDRiE0AEh+8xN+Y3gAGd7kabP6fWkFsStJQVakahm63G+loAJqgbH6+jfyimTvaNfQdNvS8ZHD2wdh8NenKPkZj5PrgMuZTE3CbfLYPuNYjVOLoSlhuNvi3T9oWppWpnN9mYW2Oj2jhLzAgAkG29m08doMOmYY8kAhOitLMeT2/Roi1OIKmC1nDAnZwLgjfpA+TIKiQ1ty1umvKJyaUBgxO50DDXaMwPPlPr4ud3gXOS1nfbfqXg3V0LgkZi7a6C2g5ed/WBU2WoNa3p8/q8ICpg73KD/ZvjPsMRlX7s15Kv6vd9FBMAqlG2/gfOICFqCgQTmBBDbNpeIMeoaoBSLkvprC/xjwQivkyVOpE2TdKkMVNYqA0uCHHUR14Tx0VdJLmN3m745KFlfG/gYY6Wa6L+RiPiyFXS8bp5YCEy6sFJaalQSrpnQsjvfyu8JiK3HZZU8iecy7vLBuA7BtLbRaOIcVokTDLny5hdPvyhmSQTul3T6QN/4woFjP8AaksZomEKlLBJSjJlUCOTQ+wS6ngvHK9SfbESkqQVDNMAAcNlKUOoKIOhHOJHD/Z9LoVTagzhPAlmXJIQUtMUCmYSFO2UOH6mO87tBlS0CRTzZs8ha1pWsezSjMSWf3lJS5ASBHDCsQM5RzLK1OX/AApAOrDYNoNYqQaM1kooppiCkgKlvdrBmFxrp8op6QtIp6gn3ipCR6kmLf4pqjKoVzAXs2UlwHDNflyikDO7mXmpz+kalwjcyiSANSwHiY2QgP0+miThyv8AmJXRaT8QYkvRnA9OJFImlB70lKX8VOVf/p4OhJir+H+MU061T5odEyaiSSDZOZzmL7D94tJROgg6mVpQuspAT/aFrFsKSA4T3nta0Nk2Y3nAmrqBoRYXf10EVBVV8TUq5a/4VoUF/wAKkOpJHXbzMJhqi8PHH0wA22C3/qtp+sIeV0uNRr4Q0RNk4gX1a0ZA4GMja2LiXhIAcpyjYkkBhtrz08YHTcOJUC3dv3gC+t2tc6eNotCdQJCT3R8wdvowJxChQFOkXY+INrC24frGnTYVsPwzZtfQOOYfeC0vDCxNgG1Yi/P61eMpVhKQ4YN3vLRuh+miWkvfne1rjTXWFgiuw9IJJA+R/sPjC5iCE3CQTr/br5bw2YhMSAXtt4HQ2hYqaNLu5Gtw7/Ddhy/FDBSnPlvdn09YjilL7+l/hDOJCSbdSzW8GbURFmISlRIHPXV/r9Y2AQ4AxlVJPZX+mv3hyOj+kXZYodN0lm5R5/M8B2bf6H6vFxU+LJppcszBkkzUoUkse4VJcgjk+kR1Fc0Kx3hMVOYlUxJbKCCXbqziAc3solhF1LzNqJmnVufSLIRUIKUrSpJB0IYgjoYj1HENMg5VTEBX5QQ/oINpxTM/hOXTqSAqZOVfMkDKBo19foQd4bwBanTdKZlzmPe/mfUM7eQg/NxhNRP9nLzKSGdbsk3vYaACzk3jTGeLKbD0nvBc1YuRdRayQNkgelzvF6Cr2wYuhCZdJKNkgOnkGYOTqTFVxMxfFF1M5c6YXUsuf0HkI64PgM+pVlkSZk48kJJ9VMyfOIU4IHdc2S9zzPIeAjegpJkyZ90hSigGYQkOUpTdSjyAG8WNgXYdWTik1K5dOj8o76wNWAT3QepVFsYFwZSUFOuVLQAlSSJq1l1LDF86uTPYMBG1lBYrNJwiUfzVS3vqyGHzi1+zDi8VdEhMw/eyvu1k6kD3T5p+IMVpxoiSihp5ch/Z+2nqQSXcd1L+BOkadnlPNQmZUodUtMxMqcgahKgShfg4Ihs0LxmqDwMxVw5TytrrG2G1IKAAXAGr3No0rpBKS1t/8xmVT2hhkpO61n0SBt4mE2nmtDV2mTkidJlJ/Ah1Dqov8oUEmNb7Z1qJGU9DpGQSoZ6VJyKS6dWBu45GMjYNek6pQSLb9bdfWFjEFKOYAHKD4/F31htm05O319fOB9UkAlISLgv9ekEqqV8oS5SWdrA2N3uL+D89IKy6fRTljp+3TWO0vCQS51HTzZzE/wCxhj9fXOG0EnH6ZRIYeHLXnCdWTFJfvZWe2/lrFqYoEZCSzD9rfCKd4jqwSWS3z+nipfSa2RXNYl9dxo0QplUCTexJ1v4QFmVBfWN5S31EbWwTXXpSHSXPgwtHpSpw2XVyECYHStCT6pBEeX5WGKmKShAzKWQlIGpKiwFt49U4VIUiRKQtsyJaEqbR0pALeYiOlRWHEfA9fSoUaJQnSw5CGaYH5DRR6i/SKaqZizMOcHO5BBfM+4O79I9WcQ1y5Uk+yAM1TJlg6BR/EeiQ56s28L3BGBGTNnGd95PnMtU1QGY5bM+wvoOUbbjY89InT8pQkzACQ6RmD+I384YcC7MaurIJAQk/jXf4C5j0LN4ckqVmMtJPNrxNkUiU6CDyOEThfsZoqYBU5P2mZzme4PBAt/ueH2RIShIShKUJGiUgADyFo6ZY+RO6WGKb7WO0jMFUlMruu01Y/FzSnpzO8E+03tDypVT0yi5cTFjVtwn9TFQJpPaF/QGL55TaI8SUZOH4fNB7uWbLI5KCyp/MH4Q79mdCaadSzr+xrpCpSwRYTkElPkpKSQeqoVUzRJpPZ1Er21Pneysq0Ehs0tW2mhDHeLApeJsPn0kuTIqESjK9mZaZvcUFIIId7HkSOZhrQ8TcCQLoDDkNvCBeI5ZSFKUSEoBUSegiTP42pJSAuZUyk22WCT4AOTFS9pfakirT7GlzZCe+sjLmHIDVutn5RM39JCx7FTU1EycfxKsOQFkj0iGgxzjokQsk062PKMjnLN7RkVBj19OIgTXzbgaHw9I4VOPJS1n8CCW5iFjGuKwv3czgsXDen6jWInNNo5MrS7A6tbxfVo+LxFIQ7hQu7XsAXYDe0JU7F3+iG6eY+cRJ/EBS3eAcah7eAeL8U6YOI8UQAQVG4Hhv5xVmMTEkltD426awaxTHQt3uCA3TxI+XwharCFH6t1+ucIDQgE3iXRocs1ucZTUK5i8kpK5iiWCUpKleiYecC7I66cxmBNOkj/qF1/7Ev8SIDfZh7IuF096sWHyuiU43/Gsf+I84svAq4TqeXMF8yfkSk/KIsnDkU9MmSg5USkZXttqb7m5PjBDD6JEmUiXLSEoSGAHqfUknzjnbqpMRZozTy/uoSAP5ld4/DLHCvq0ycswkABSQonke7G9QlRUycjHMTmzO5sLDYAc4h4hgonSJsmZlHtH92wT+W51IYOYzGWPjwL4cxRFRTS5iFZkkZX5lBKFfFJMEonC+lUJvFfFbZpMolwAVrYsQXsk7m12ibxBxE2aXLckNmI6lmEV7WKUVK52c9NdY6c8ptJtTI9pMWouwP7+oeJ+H0Itso2Zt7EfXhBOnwwAlamTuPDn5xJQQkkNsSS1/U26x0QiVWEKmyFSmuoEi++o6Np6xVsxLEg6gxcKsQW9hya1hy6v0iuOL8OMuoJay+9bmdR6xPSoBxkZGRJfRG6Y0EdQIxbpjI1EfYZRq2J3EoIvuTo2+/PyiAuqU4Ue9qQH3J5+UD/taWPdLnRuTxJwykqKmcRTyFTdAW90Br5lGwJHM2uzxfxCNUDM5cjptYNfweB029zawH15xZlP2V1M0ATFypKT7wH3itQSzAAP0MM2C9ldHIIUtJnrG80ukHogd31eIvcivGqow7gCeuWJsyXOEstkTLllc2Z+XKn3UA/nWQOhiwOFezKWkBdRTSpYa0sn20w/9yYe4D/ChPnFjKMcVKeOflaciNS0MqSGky0SxyQlKfVheOjesdQlo5rMZQfjKCZK0p95QKR4kMIJgMnwEDcSn5fZ9ZiB8YIzlMkxgghNiRqYAcUSVy6SevOoq9mpKQN1KGUN6wwovEWqpxNUEn3Ul25mGMB9ldEqmoRKmWOcrS/JYBb1f1g5jeKlIyI946nl+xjpUThKT3R3j7o/XwgHNlO6lF78/OH7dYLTTErUSduvPnqYgVckZlONNPn9PB9TOobFP1eB1akBwPy/TRcAOmWdtfXTpGqZPOzHn+/yidS05s+rnf6+jEmZSgjl8yd/8xQCJNFmJOgszb2tCx2iYYQiWehZ21BuB5RYdPT5SNH+cVrxpxL9oqlykKeTIBSOSlOy1eth4dYNYgkRkd62VlUW01EcIhTI7JMcRHREYuqUxkbpQ8ZFJWbwRwJMxBeZRKKdKu8sarI1SjrzVoOpi8cLwuVTykypKAhCdAPiSdydybx0oqJEmWmXLSEIQGSkaAR2jh115L55xkfDH0xqYhq5rvGIlxzqqlEtClzFJQhIdSlEADqSYFYJxbJrDM+zlUyXLISZmUhBUbsgm6mGpAYOIsCsxUcFKj7MXHBa7tFMCcWTWloU7ZJstV+QUIYqtYy+JhV44S9JNY/h8dIJ0mICZJkqf35SVnTcD+8VnofqalTCAPDfEQnS58y1qmdKQOYQQAf1j7xdxIKSUnKCudMOSVLF1KVtbkNSYGcFcOKoqRMuYrNMKlLXyClMVBPPTXeNIwmVqKu8STHGZfVzfQR2ngv3eusDMOmzlVE9E/L7NOQysoNw3eck7GKAj7AWb6caesRptJmU7aDy13iZXTAhGZwMozX5JurTo8fJNcibLC5SkrSdFJLg+Y084zIKaUhRb1jcy2d/oxMUksDu1/H9Y4VEolgA5dvro0Zi9xRikyTTqEgKXPm/dygkOpyHWr+kb7EwvYd2bGTQTpky88oKsvLLdn3MN3DU/29RUTkkGXLIp5R2IT3pqh4qLW/KIbAh0kK0IZubi8a1seXqxGYPyiDDDitCZFTOkn8ClDxD2+EAJqGJEatGsbojSNkmBSRKW0ZHMGMh1L2cYyNVmNo8zo+Rq8bR8hSROJOA5tfVhVXP/AOSl3RIlukqP8R3/AJtbsG1LPSUsuRLTLlITLQkMlKQwHh+piZPVfwiEVXjoGLmRzzx8VrGp39YSgYykKlqTqCGhR4AxlS5k2nX/APXSiUnqnMsufVvIQ31kuxhH4LowMZqiNBJCm65wkekX+J/TdIwZ6lVXO70xsklO0tG5/nVudhbnEmdPDiN6uab+cRSXIfrAW7i55xw9g6n5/L9olFm03McPa94htMvxJEYJEqUDq3edJ8CGhRw3hYCQmZSLNNPDpWBeWsoJSRMlksdPeF4bkoZPXWAGE1RTPq5eyJ6m/rSlR+JhZEw/jcS5gp66X9mm6JWbyJmwKF/hfkfWNeP8ZVIlCVKL1FS0uSAxICrLW48WB69ILYxhUqqlZJqMyfl4HaIfB/ZvIpZgqSpc1aQUywvSWL+6ObFhyvAw1wxw6mipJckfhDqPNRuo+ZjtV14Bbf4R8xfESkFhzhVXWFS3O559HhkJF7UcOKahNQHyzQx6KSB8w3oYRKmZmU8XNj1OJ0mYhbNkcW0LOD5RS8wNGojSPrx8jBAY6pjIxEZGa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8196" name="AutoShape 4" descr="data:image/jpg;base64,/9j/4AAQSkZJRgABAQAAAQABAAD/2wCEAAkGBhQSERUUExQWFRUWGBcYGBgYFxccGhwcGxoYFxceGhsYHSYfGh0lHBwdHy8gIycqLCwsGB4xNTAqNSYrLCkBCQoKDgwOFw8PFykcHBwpKSkpKSkpLCwpKSkpKSwsKSkpLCkpLCwpLCwsKSwpKSkpKSwpKSwpLCkpLCwsLCwsLP/AABEIAP0AxwMBIgACEQEDEQH/xAAcAAACAgMBAQAAAAAAAAAAAAAFBgQHAAIDCAH/xABCEAABAgQEAwUFBgUCBQUAAAABAhEAAwQhBRIxQQZRYQcicYGREzKhsfAUI0JSwdFicoLh8TOSFiRDc7IVFzREov/EABgBAQEBAQEAAAAAAAAAAAAAAAECAAME/8QAHhEBAQEBAAMBAQEBAAAAAAAAAAERAhIhMUFRcQP/2gAMAwEAAhEDEQA/ALsUiNFyo7PHOapgTHKUUPql5AS2gfbzjlRY7LUGzJzWcPfpA3GcdZKmYht9/Dmf7RT/ABBjEwTVFBINxa1n0jrOdiLcX1OxZCQ5UB4wIruKZegUHbnFA1vFNQoZVLVz1MdMLxaYTdR1/tDOIPJZtfjOeZewOh67fCFLH5QKzYDyF9470da7dNA3kP8AMbUuFzq2aJMlN0+8SDlQOp5dI6fB9ApMlB2GwH63g/h3DQn2SlRsxyhxfV2h9wDsrkSQFT1GcvcXCPQXPnDjIkolpyoSlIGyQB8o53/p/DOSDg3Z9MCU5jk55ve5DTpBlfZ7LUBnmLLBu6EpHlDT7SMzxHl0rIBf8E0QCc1MglLBy5dt1NYknV47TODaRX/Qk5WFvZI5km7b/CCip4s5tGtfXy5MsrmKCU8ydeQHMnYCJ2q9FvFuBsOUGVJShTMDKBSo7aJsfMQqf+3ydJM/vMWlz0ZFG+j6GHmfVZnD5SQGf4WhbmYvNpxlmgLQS5cPbp+8dedRcKeOyJ1OAmdJUgMA+oJ6KFvKEfEp428Yu7CMblVKjLklSEBnTMGeWRuAFXT4gwA4x7LEzyqbSfdKAfIW9mv+RX4T0MV5f0YpVU65jrJXGtZRLkzDLmoUhSbFKgQfjHSU2rCM1T6Q/OHnhHB5tSSJaczMTdh0JO2n7Qn4RQmYtKJacy1qASBuTYfvHonhnAJdBTBAZ/emK5q38hoOkHXXjG5mlas4XnSEKWplhrkK0AGpBGkQpNUCpIAGhDgWNmHyvH3EO0pVVUzaaQkCShKgtZ947W2A5RykrSwGU3DXIfl6+kM3PZ9fgpSIykn3WZ9RGR3kS3ASCzbPs316RkDGheMIG/1y8YG4lxTKSCHc6AeOkUriXEE1TXIazPod/oxClV0yYbG+nw26RpxB5LJxTGRMISBmJYsRyLm5FmF/KFmvwczFuzAvb8v11MGuG8LKwkr1t8W0OvlDVMwdrquOY19Br4RW431SeJYSx5s+0fcIpCDp69D+1vOLN4h4eSpJVsN2vfp9awu0mEqHupL5iBca2t6tDBglgHDCqmYJaRlShjMmNoDcAclch06RZ9BQSqaWJcpISkepPNR3PWIuH0QpadEoXUzqI3Udf2HgI7Ga4c6COPV1cmN5tSo+7G0uQo3UYC4vxXJp0l1Bxs94r/Ee0qpqF+yp0hNyAQHJGg8IZza1q4QtI3HrHNahziqKXC6tX+tWBBt3A61DxSl7ww00taGyqqF/xexmel9v2jeI01ZgCQbjf65Qp/8AC1MV+2lABTkpJUSElz7gUWHlpBD/ANRWAQZc12LEypg9SAYFyqJUwATVrlpZiBLmXL3fu/GGRkin4alGYVLqlKWTuofDzg+cHCkZSrM4ubXhMquGKLNmNUvMl3AVffUaxrhnFNNTlkVypob3FA8+ZFvCGsKTMC+zBSkWJI0Nh4PHyRxZMlFIWUnMdB+23KCdLxXTzgxWnfw03gNxBg6VgrlF9w3hb4Rvv1v8EMWwajxeUBMATMFkrFlp/cPtp4RTPFPCU/DpuScAUn/TmJfKoeOx6QyTMUmSVjRLHM23+YYsO4xkVUpVPWoC0K91zo5sf4SOYhzBuh3YfhBmVC6gjuSQUj+ddvgl/UQ4drnFYpaRSEn7yaMobYHUwZ4E4TRh9MZSFZ861TMxF2LBI8kgCKp7dZql1kpA90JAfqTvHOe+lfIE8DyDKlKmKcGYQR1A0+MOFPXJJBKgQcve6+B9GhblzAlCEhVgGGttHeJ1HNytcNr1u0dsRp6ksCWFyA5O/loPCMgBIr3ACbEE+8oHbnv/AHjInFaRqyiILdSdNeUdMMw1TggO4L9NHHpDRWYKLhRZQLueg3G/9o1kFLpSHLGynazHy53ik4buG6MAOl2dz8t9OcMc5ECsIn2Gg9eTj5/CDBUG+t+ccr9XAbEaRLOQS0QMBlIXUJsWlhS26iwfwiZjFS3gd3v1MC8Cn/fVD2IkE8/xCK/AMVuMAKUVaDWEfi/tGyAplFyxBP8AcGEvjPi2auZlSopAsw5OWfnaF6YhS5aSxJUSPNxpz1+MOYNFsLp6mvmfimElhrf/AANTFycLdmyZCB7Uup3KUkgdApWp8Aw8YL8CcIooaZCQPvFJBmKOrkOR0Ag1iWLyKdOadNRLHNSgPQanyiL1+QyNqaiRLDIQlI5JAHyjoogAk2A1PhCniPalSS/9NFRPJ09lImMfBSwkQm8Zdqy51LNkIpZ1OqaMgmTilCcp965YOU213gy0reRMBAIIIOhBcHwIjFmK14a7WMOEmTTFSpHs0IQ6kfduAAWUkmzvcw9yKlMxAXLWmYg3CkqCgfMQYwLxPgcqeC472yhZQPRWoinOLuCJ0nvJ76dbBlgdfzeOsXtULYXtAisQlTgt5hx/fwi5RYrDsY4eFXVrM4Z5UhGbKXYqUWSCOQYlugi7sXwZC5RSkBBbulIZuXlA7gnB0SJcxSEpCpi3URu1k/r6wwrSVRNvsx5ixjEVqmLQv30KUlVtweXKO3BmHmqrpEq5StYK/wCUOpXwHxi2ZvYpTTaqZPnTZixMWV+zSyQH2Kg5PwgvgfZxS0dUmfIzJZCkZCcwu1wTcFrecVe4nxNS2SnkAI89cfYiJ+IBOfNlU1vl5fpFxdoPEYo6Jcx2URlR/MdP3jzvw3UBdYFzTcmxOmY2S/J9PEwcQ03Jo1ZGA8yfDyjRdiwvca7t4wYnSXHes37ct7wMrEAFIB53a/1pHZCdRkD+I6n6+tIyIlMXDkt0fSMjE94zSpSl7Mdjd+RHLx3vCrVVffyJGVy42KW5vrs20O+O0ud3aws4LC7+WnKEWuo1IWCbB21LsC2+t4nk02YJVEuS78nG3x+jDGid3dPWEjhqeVKHcI5nl/nVoc0CwG5cvEdGAWNWOpDfRb62gbwv/wDImpLuuTMSks2jK+UMtfTgvvf46QIlS/Z1MpQGUBTG9mPdPjYw/jKJxWSpdSpCQVLUvKkDUklgB1e0XZwV2dyKYS01KkTZ0lXtCAbJmLCSlDfiygBXUkRVdX7WlxGrnyTLSulmLUM+U3Uv2aciT7yhmzdGeJUjtFNKhRp3m1c/vVFVN5n8EtNmSPzWfkzQVlzcSceS5GZKc0yYNZUliof9xfuyh43hArMdxKoWVU0qnlHXu5ZkzQuVTJvLoNWis6ziqpmjKZhSm/dQAhN9XCQH8S5gfLrpiS6VrSeYUR8jGmRj5iuI4og/eVk4kt7kxVhrolIH+I5TMMxWZTqqEz5sySgOc05y38ijeFSTxLVJLpqJws3+oo28zBEdoVYUhEyYJqAQcsxCSLXuQASPOH0yUrE66WkJnUwWnUCdSJ01soISr0MSMH4qkSl5pZqKCZuZCvaST/NJmXbzMbT+02ZNyhYmysuhp50xLeCVkp8o4V3Fyp6WmKlVLPaolJExukxDF/6ozLFw3tEmKQfbJRVSgL1FK5Ukc5shTKR4gNCjU8WzZM8qpJ3tpS1smUXUFPsB7yC5baENNWqVMzyiuUoG2VRceCtWi4uyPhc1ihX1UpLoV91MT3TMUHClLSnukJOhYOQdWg2RsWrgdKqXIQFjKspBWHcJUQ6gDuAbR9rsakyQ8xaU+JgZxpxWigkGYs3NkjmYSafgSqxVCZ9XOMhCzmTKSHOXYlz3SfOIk33SY67tWo0KyIUqdMOiZSSon0iVTz66qZXshTIcECYXmH+lPu+cEeHOEKWhRlp5QSd1m61eKjfy0gjVV6JaSpSgANSTG3+RlU9seGz5qEFZAlykkkDcnf8ASKVlLYx6BxnjairFfZyoEKdIO1xFPcX8DzqFWcjPJWe5MTpe+VXJXz2i/wAB1wTGPtFKlRZUxPcWbe8LZv6gxiPW20HJ/Lw+MKvAtYROVLey0Es9nTcfB4Za2aBYjT5W9Y6RNb06rgElm+rRkZICb2tuAwPTyjIQuTEKQKB59IV8UwlWRkgc3Z+pcvvD3N8oD4ijpbf68Y4810LeEU2RSvIDbqS214ZKfT4fRgRRyQ+jPqbd7lBiSGAGmsNaOE4X+unKAuJS2vpu/lB2eW+G8L2KzBuWbQ/u4tGjVRnGs1JrqjISRnNzq7DN5ZnEA4YOOcPTKq1FKswmpTN0Zit8w6sQb9YK9nfBsupUZ1UoS6aXqolgpTgBLnxhBSpMPmTTlQkqPQPB+m7PKpSSpSQhg/fLPdof8axnDqZOWlOSYh2IQci2HM6+MJdR2hTlzkrLFIIdOoIH9v0hyNqJM7O6sN927pUoMdk6wIlYDOUHTLWR0Bi++z/iM1y1TCkAIdKRyFv8QV4tmy6OlMwJT3TyA1LkQfuM8z1GHzJfvpUnxBGkR2h74t7QPtMtCcqSUkl8gFiB8YSvaA7NGZxeLQ7O+2L7DTimnSTMlpKihSVAKDkqKSDYhyS/XeK1m0pFwQQev0Y5pDGCwvR+F4CMXXIxCptJAeRTaixLKmHckh8oDaQ2YzxBKpZRXMICRHLgym9nh1IlmaRK9SgE/ExWnaWiZW4jKoZDuWMwi4S+6uTJv5xM91hLEOOa+sSDhtMtSCSBNIGVxrcltYr7tCw3EpBlqrJpWJgtlUcoI1SeR+cehsJwtFNIlyJQZMtISPLUnqTfzgNxxwUnEKcyivIQcyVM7Ec+kadRseYaScUrCuUXVwfjiJ9FNlz0iZLCbpI1G+3mDrChiXYnXSQVJ9nMA/IS7eBEGuBZqqMETpUxyQkjKWbe0XPcSr3BFol16ACcntSkF9i6RfzEO9fTO9mY/XwvCzxzh8mlxImmUDLdE1IB90k5inwB+BhkrKl1vqH0d94rlq+SZQFhp5nweMj4iZsPif26xkUleylXb68YF4ktnew3goqZAitSbjVzrvc2+vCPPHQLSog6Wu97P9NE2RMtv4XeB0uZc3L8y+zt06xIkzLa6X5XdotnWonM/Ma3hdxNVsxFgRqbBTEsdW8YIV9UGUHPXy5Qn4tVqsFENf8Ad+sVIKTe0SndcmZa4Ugt/CxHwV8IsqTSy6HApSlJSXliYoEC5V39D4j0ivqtH2hCpajmIUFoYXIAIU7dCNOUXuMBSujkyVpBAlygQoOO6lOo8tIOvVae1LUs/DSEzMRmTqifMZQkyXCJQV7qSQR3mZw9tIUuIUUqphVSJmS5bs0y9/G/oTFncR9nGHyEplzVLSSSszQe+SbEMUlJTu1iI6cOYLTiVNpaRK50uaUmaqaUnRwGZLJb1vGYJ7E6afLqroV7GYhRKtswun66w19uBagN/wDqIYQ28L8Py6SUJUoMlLm5Juq5udukVf2z1cydUIp0e7az2KrsW25QfayoAkkwwcL8KoqlETKqVIbTOQ58HIEMFJwimdSFUtakKUAohKAXvccwzaDpAxHBaZssGXNQgoBC1TM7KJPd0BykCzGHG0K4iwD7LMKRNRORstBF/QmB0uS7enrHbEsIXIVlJB5EOx8HAPwg1w9hB7ntEqBUpBQCmyg9yDGxteoqeQBKSjYJCfQAbRFwzAJFNmMqWEFZdSrlSj1UokmCCdBCxx/V1SKcCjlrXNUoDugFhzL6Rxnu4TDOrUIDqUB4mFXG+0mlklhNSrmEkGF7AezaqqUK/wDU6hYB92XLWPVSmbyEFa3sdw5Ur2YlqSoX9oFnO/UlwfBouTmVvYjh/HVPOQ6VhzsTeDMuqSsXAMeWMUplU1TMlJWT7NakhWjgGxaDVJ2h1UpASFi2jXNorxg0zdsvBMuSftkksmYvLMQdlEEhSeha4gShX5i1gbAcoWMf4sn1TCYslILts8Oc2m7ktVrolknxSPWL5FYZwSgMNeosd7bRkRp9UlLAgvclg3hrGRSV8zpzEvt0JNvCANTVEvnLPty1ZjYmJVZWXbvd4t3dgPHTlC/V1WoIIs2YM3mSduscpHSu0md+G4HPfTUcxpE5KrXsCW6k8ukAKZQLlt7n5HpyszmCgWcliCAHIPMMOnj1iqEXEVXYux3tqxLX6jlCniyLm21jbnu3TnDHiU0ke655AtbTe+/KF3EGUcuxd2v4B9uUVBS3T0U+fN9nIlKmTClTADRtydABHo+nBCEhWoSkHxYP8YoXAuJJ1DLnmmSgzHkuFpd5YWULAY65lJv4xekpZcvbp1jn2eX2roETU5ZiQsciHEayKREsMhKUjkkAD4R0mTwASSwaAkniWVM9qtKvu5KSVFrAgOfQRHsjhLJtFU9qcpMtpwH3iSCL6XHr/cxNxHtnpUywqWTMJ/CxB03cWvFWYvxvOrZoCsqUZrJ2APM7xfMwVa3ZbJTMp1OzlSj5G9oLcQ9nFPVOrvSlnVcss/8AONFecCOzxCZExaELzIKUkegzEefziwTOEbrZWnxX+F9jlMheaapU/kFd31y2MGcQwPKAJYsn3dHfkPSGKbUgaEQq47xOJI7xvqOerM2saa3o7UlVnQDfQR1eKt4E7REqnrppymKlEy1Hc37vTpFmSJ4ULRFmHUgaQMxicQggFid4IkwExSpaxbpr+kaQqwx7gaQuZ7dcxMtTvMSsd1Q6F3BtrFZ8QiQmYRIBYanM4f8Ahs7eMWF2k4yEp9mGObX/AD+kVRMVeOtTHxKSSw1NvWLGxmpylKLOgJSz/lAD31/tCXw1QGdVSkAP3go+Ce8T8IacSQVLUznmfiXjcjoLq1c/F4yPtTLO4f1jI1S9B18py7OCNPm23nCvUSg9yGuxZyBfKG2A5wzz5imYMbE6s1vr1gDVzBmJsVMbP5D60EEXUOkk3NgzDoGNrDf/ABEvIANAAS9t3/XeI0hYbL/tu2l38PGOyi6bixcOL6ef1aKCHUrd3zG2xFhuPrneFuuWXfSx5+XPazweqXZwCxIYsejXMLuIlie65B8IYK69n0gKxRKWdJlzAoFrgBxbxAi4cQnZfMxRHCuMClxCRN1BWUKfkvuFuWr+UXRj5OUs9t33frHPr6efiBxNjvsaZStSQw6k2AHjGcE4AqVStNDqmAmYDcEqdwXHVoh4xTCZUygpPckD2qt3We5LHrfyhwkKCUuSAANSwgvqKVPxr2Sy/Z/8nLyqzFRD6g7Ak2AhGndmtRLLTRlOxHeB9I9IMld0qB8GMQsQw9w7OQD4xpf6yoOzPDJtNO9vOKsgStKEstyT+JmsG584bsG4yJnzJMxJABJQSduRJ9fPpHXEsXTTJCWAIDNyG7jlFZ8R4/mmoUhTZFOFh3I6vt+8XidWdXcVplzE5gRncAuGYB99b2hF4txtM4nKCSNFc32AHW0ROKULUhK7F2UGcAHTQ6eQ3gdhdMZiDPJZEpibPlZX6uBDgtA6uUpEzVlC+twRF+9mHEaqulK1EFctWRfMsAUq8xHn+srAVEpFiSesWZ2AYh99VST+JCJg8Uqyn/yHpE9Ki3K7EhLS50iuONOOghJCC5bp+7jyhm40w5S5KwgusBwjMxPgTHnXFzMExSVgpL3Ty9IJma1dcexxVQtySQNHgTG/sFcj6RYPZ/wZTzkGdOClKl3EosEq5HmW5aH4Q/Wd+AeG1yZEyoWCmZNQ0oNcIe6iNsxZugfeMWgZy52ci9wPp4asXxIte3K48mtbwMKk9aSWJLnrb5+EXE1zqpQN/hv8YyNlrLXud/0dtI+whcCkBgxPLWzdH+rQDq7KLHMASLG7i7Obj6tE1FVmKmI9Xs3XTV7QOn1qQSrKPUDezuNecc4tyyKNxrY9Anw5vaOipzIa5tf3SBvcuLvEdFcpTs7ndm9Llr/OOC1EJdQAS9wx+Pzigj1VSfzOCAdb3e1vmIV66pJ21u/0OUG8QxNCHZiTexsbddIWK7Ec2ngQb63+bQihcyd94kqNgoEnoD/mPQOIKRPlPLUFIUAUkXGzaR54mXUfXl5dIs/scxIqlTqcn3CmYkckqcKA6O3rEU8nydTALcsHUknqEgt8Ypvti4lm/bEyUTFCWiWk5UlhmW5J62YRdGNHuhQcs/yMUBx3gE04jKlquqoTJynbvdz4KgigCk4gmywSibOSuzKTMIDbuN/WJh46rcoH2ufb+I/N3ix63sFQlH3c9RWBdwGJ8tBCsvsjnmZNQlSTkCCHe4U+jcmhAYrtGqJiMlRlnDTMoMtv5g0D5dSVkZNCWY2bk/6GGOo7IaiXLWuYtCQhJUb6gBy1+UJuFhZmpTKupRygc35xmxZcwiZQpyge0lpZWhUyX0D67vCZRTgKWfrnzgbWFy539OUPuDUQFAszAEks4bQMGJIu27xWaakATkgliXDPsddIqpDFLvFgdiE9QxQNoZUwK8C36gRXsScOxKZImJmylFC0lwR9aRC3pDtDwVc+nJlpzrSXAcg8izbxR1RgC0TPvErSX0U56x6DwLFRV0cmoTb2qElXRWix5KBEfa+jExJBD2jS/gsUSadCAVFn6u49Yj4fi8xC+6Szuwhg4n4OmiYpQJKVE+PSAtDhK5aiFJazP9axaDRiE0AEh+8xN+Y3gAGd7kabP6fWkFsStJQVakahm63G+loAJqgbH6+jfyimTvaNfQdNvS8ZHD2wdh8NenKPkZj5PrgMuZTE3CbfLYPuNYjVOLoSlhuNvi3T9oWppWpnN9mYW2Oj2jhLzAgAkG29m08doMOmYY8kAhOitLMeT2/Roi1OIKmC1nDAnZwLgjfpA+TIKiQ1ty1umvKJyaUBgxO50DDXaMwPPlPr4ud3gXOS1nfbfqXg3V0LgkZi7a6C2g5ed/WBU2WoNa3p8/q8ICpg73KD/ZvjPsMRlX7s15Kv6vd9FBMAqlG2/gfOICFqCgQTmBBDbNpeIMeoaoBSLkvprC/xjwQivkyVOpE2TdKkMVNYqA0uCHHUR14Tx0VdJLmN3m745KFlfG/gYY6Wa6L+RiPiyFXS8bp5YCEy6sFJaalQSrpnQsjvfyu8JiK3HZZU8iecy7vLBuA7BtLbRaOIcVokTDLny5hdPvyhmSQTul3T6QN/4woFjP8AaksZomEKlLBJSjJlUCOTQ+wS6ngvHK9SfbESkqQVDNMAAcNlKUOoKIOhHOJHD/Z9LoVTagzhPAlmXJIQUtMUCmYSFO2UOH6mO87tBlS0CRTzZs8ha1pWsezSjMSWf3lJS5ASBHDCsQM5RzLK1OX/AApAOrDYNoNYqQaM1kooppiCkgKlvdrBmFxrp8op6QtIp6gn3ipCR6kmLf4pqjKoVzAXs2UlwHDNflyikDO7mXmpz+kalwjcyiSANSwHiY2QgP0+miThyv8AmJXRaT8QYkvRnA9OJFImlB70lKX8VOVf/p4OhJir+H+MU061T5odEyaiSSDZOZzmL7D94tJROgg6mVpQuspAT/aFrFsKSA4T3nta0Nk2Y3nAmrqBoRYXf10EVBVV8TUq5a/4VoUF/wAKkOpJHXbzMJhqi8PHH0wA22C3/qtp+sIeV0uNRr4Q0RNk4gX1a0ZA4GMja2LiXhIAcpyjYkkBhtrz08YHTcOJUC3dv3gC+t2tc6eNotCdQJCT3R8wdvowJxChQFOkXY+INrC24frGnTYVsPwzZtfQOOYfeC0vDCxNgG1Yi/P61eMpVhKQ4YN3vLRuh+miWkvfne1rjTXWFgiuw9IJJA+R/sPjC5iCE3CQTr/br5bw2YhMSAXtt4HQ2hYqaNLu5Gtw7/Ddhy/FDBSnPlvdn09YjilL7+l/hDOJCSbdSzW8GbURFmISlRIHPXV/r9Y2AQ4AxlVJPZX+mv3hyOj+kXZYodN0lm5R5/M8B2bf6H6vFxU+LJppcszBkkzUoUkse4VJcgjk+kR1Fc0Kx3hMVOYlUxJbKCCXbqziAc3solhF1LzNqJmnVufSLIRUIKUrSpJB0IYgjoYj1HENMg5VTEBX5QQ/oINpxTM/hOXTqSAqZOVfMkDKBo19foQd4bwBanTdKZlzmPe/mfUM7eQg/NxhNRP9nLzKSGdbsk3vYaACzk3jTGeLKbD0nvBc1YuRdRayQNkgelzvF6Cr2wYuhCZdJKNkgOnkGYOTqTFVxMxfFF1M5c6YXUsuf0HkI64PgM+pVlkSZk48kJJ9VMyfOIU4IHdc2S9zzPIeAjegpJkyZ90hSigGYQkOUpTdSjyAG8WNgXYdWTik1K5dOj8o76wNWAT3QepVFsYFwZSUFOuVLQAlSSJq1l1LDF86uTPYMBG1lBYrNJwiUfzVS3vqyGHzi1+zDi8VdEhMw/eyvu1k6kD3T5p+IMVpxoiSihp5ch/Z+2nqQSXcd1L+BOkadnlPNQmZUodUtMxMqcgahKgShfg4Ihs0LxmqDwMxVw5TytrrG2G1IKAAXAGr3No0rpBKS1t/8xmVT2hhkpO61n0SBt4mE2nmtDV2mTkidJlJ/Ah1Dqov8oUEmNb7Z1qJGU9DpGQSoZ6VJyKS6dWBu45GMjYNek6pQSLb9bdfWFjEFKOYAHKD4/F31htm05O319fOB9UkAlISLgv9ekEqqV8oS5SWdrA2N3uL+D89IKy6fRTljp+3TWO0vCQS51HTzZzE/wCxhj9fXOG0EnH6ZRIYeHLXnCdWTFJfvZWe2/lrFqYoEZCSzD9rfCKd4jqwSWS3z+nipfSa2RXNYl9dxo0QplUCTexJ1v4QFmVBfWN5S31EbWwTXXpSHSXPgwtHpSpw2XVyECYHStCT6pBEeX5WGKmKShAzKWQlIGpKiwFt49U4VIUiRKQtsyJaEqbR0pALeYiOlRWHEfA9fSoUaJQnSw5CGaYH5DRR6i/SKaqZizMOcHO5BBfM+4O79I9WcQ1y5Uk+yAM1TJlg6BR/EeiQ56s28L3BGBGTNnGd95PnMtU1QGY5bM+wvoOUbbjY89InT8pQkzACQ6RmD+I384YcC7MaurIJAQk/jXf4C5j0LN4ckqVmMtJPNrxNkUiU6CDyOEThfsZoqYBU5P2mZzme4PBAt/ueH2RIShIShKUJGiUgADyFo6ZY+RO6WGKb7WO0jMFUlMruu01Y/FzSnpzO8E+03tDypVT0yi5cTFjVtwn9TFQJpPaF/QGL55TaI8SUZOH4fNB7uWbLI5KCyp/MH4Q79mdCaadSzr+xrpCpSwRYTkElPkpKSQeqoVUzRJpPZ1Er21Pneysq0Ehs0tW2mhDHeLApeJsPn0kuTIqESjK9mZaZvcUFIIId7HkSOZhrQ8TcCQLoDDkNvCBeI5ZSFKUSEoBUSegiTP42pJSAuZUyk22WCT4AOTFS9pfakirT7GlzZCe+sjLmHIDVutn5RM39JCx7FTU1EycfxKsOQFkj0iGgxzjokQsk062PKMjnLN7RkVBj19OIgTXzbgaHw9I4VOPJS1n8CCW5iFjGuKwv3czgsXDen6jWInNNo5MrS7A6tbxfVo+LxFIQ7hQu7XsAXYDe0JU7F3+iG6eY+cRJ/EBS3eAcah7eAeL8U6YOI8UQAQVG4Hhv5xVmMTEkltD426awaxTHQt3uCA3TxI+XwharCFH6t1+ucIDQgE3iXRocs1ucZTUK5i8kpK5iiWCUpKleiYecC7I66cxmBNOkj/qF1/7Ev8SIDfZh7IuF096sWHyuiU43/Gsf+I84svAq4TqeXMF8yfkSk/KIsnDkU9MmSg5USkZXttqb7m5PjBDD6JEmUiXLSEoSGAHqfUknzjnbqpMRZozTy/uoSAP5ld4/DLHCvq0ycswkABSQonke7G9QlRUycjHMTmzO5sLDYAc4h4hgonSJsmZlHtH92wT+W51IYOYzGWPjwL4cxRFRTS5iFZkkZX5lBKFfFJMEonC+lUJvFfFbZpMolwAVrYsQXsk7m12ibxBxE2aXLckNmI6lmEV7WKUVK52c9NdY6c8ptJtTI9pMWouwP7+oeJ+H0Itso2Zt7EfXhBOnwwAlamTuPDn5xJQQkkNsSS1/U26x0QiVWEKmyFSmuoEi++o6Np6xVsxLEg6gxcKsQW9hya1hy6v0iuOL8OMuoJay+9bmdR6xPSoBxkZGRJfRG6Y0EdQIxbpjI1EfYZRq2J3EoIvuTo2+/PyiAuqU4Ue9qQH3J5+UD/taWPdLnRuTxJwykqKmcRTyFTdAW90Br5lGwJHM2uzxfxCNUDM5cjptYNfweB029zawH15xZlP2V1M0ATFypKT7wH3itQSzAAP0MM2C9ldHIIUtJnrG80ukHogd31eIvcivGqow7gCeuWJsyXOEstkTLllc2Z+XKn3UA/nWQOhiwOFezKWkBdRTSpYa0sn20w/9yYe4D/ChPnFjKMcVKeOflaciNS0MqSGky0SxyQlKfVheOjesdQlo5rMZQfjKCZK0p95QKR4kMIJgMnwEDcSn5fZ9ZiB8YIzlMkxgghNiRqYAcUSVy6SevOoq9mpKQN1KGUN6wwovEWqpxNUEn3Ul25mGMB9ldEqmoRKmWOcrS/JYBb1f1g5jeKlIyI946nl+xjpUThKT3R3j7o/XwgHNlO6lF78/OH7dYLTTErUSduvPnqYgVckZlONNPn9PB9TOobFP1eB1akBwPy/TRcAOmWdtfXTpGqZPOzHn+/yidS05s+rnf6+jEmZSgjl8yd/8xQCJNFmJOgszb2tCx2iYYQiWehZ21BuB5RYdPT5SNH+cVrxpxL9oqlykKeTIBSOSlOy1eth4dYNYgkRkd62VlUW01EcIhTI7JMcRHREYuqUxkbpQ8ZFJWbwRwJMxBeZRKKdKu8sarI1SjrzVoOpi8cLwuVTykypKAhCdAPiSdydybx0oqJEmWmXLSEIQGSkaAR2jh115L55xkfDH0xqYhq5rvGIlxzqqlEtClzFJQhIdSlEADqSYFYJxbJrDM+zlUyXLISZmUhBUbsgm6mGpAYOIsCsxUcFKj7MXHBa7tFMCcWTWloU7ZJstV+QUIYqtYy+JhV44S9JNY/h8dIJ0mICZJkqf35SVnTcD+8VnofqalTCAPDfEQnS58y1qmdKQOYQQAf1j7xdxIKSUnKCudMOSVLF1KVtbkNSYGcFcOKoqRMuYrNMKlLXyClMVBPPTXeNIwmVqKu8STHGZfVzfQR2ngv3eusDMOmzlVE9E/L7NOQysoNw3eck7GKAj7AWb6caesRptJmU7aDy13iZXTAhGZwMozX5JurTo8fJNcibLC5SkrSdFJLg+Y084zIKaUhRb1jcy2d/oxMUksDu1/H9Y4VEolgA5dvro0Zi9xRikyTTqEgKXPm/dygkOpyHWr+kb7EwvYd2bGTQTpky88oKsvLLdn3MN3DU/29RUTkkGXLIp5R2IT3pqh4qLW/KIbAh0kK0IZubi8a1seXqxGYPyiDDDitCZFTOkn8ClDxD2+EAJqGJEatGsbojSNkmBSRKW0ZHMGMh1L2cYyNVmNo8zo+Rq8bR8hSROJOA5tfVhVXP/AOSl3RIlukqP8R3/AJtbsG1LPSUsuRLTLlITLQkMlKQwHh+piZPVfwiEVXjoGLmRzzx8VrGp39YSgYykKlqTqCGhR4AxlS5k2nX/APXSiUnqnMsufVvIQ31kuxhH4LowMZqiNBJCm65wkekX+J/TdIwZ6lVXO70xsklO0tG5/nVudhbnEmdPDiN6uab+cRSXIfrAW7i55xw9g6n5/L9olFm03McPa94htMvxJEYJEqUDq3edJ8CGhRw3hYCQmZSLNNPDpWBeWsoJSRMlksdPeF4bkoZPXWAGE1RTPq5eyJ6m/rSlR+JhZEw/jcS5gp66X9mm6JWbyJmwKF/hfkfWNeP8ZVIlCVKL1FS0uSAxICrLW48WB69ILYxhUqqlZJqMyfl4HaIfB/ZvIpZgqSpc1aQUywvSWL+6ObFhyvAw1wxw6mipJckfhDqPNRuo+ZjtV14Bbf4R8xfESkFhzhVXWFS3O559HhkJF7UcOKahNQHyzQx6KSB8w3oYRKmZmU8XNj1OJ0mYhbNkcW0LOD5RS8wNGojSPrx8jBAY6pjIxEZGav/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198" name="Picture 6" descr="http://www.johndclare.net/images/GOEBBELS.gif"/>
          <p:cNvPicPr>
            <a:picLocks noChangeAspect="1" noChangeArrowheads="1"/>
          </p:cNvPicPr>
          <p:nvPr/>
        </p:nvPicPr>
        <p:blipFill>
          <a:blip r:embed="rId3" cstate="print"/>
          <a:srcRect/>
          <a:stretch>
            <a:fillRect/>
          </a:stretch>
        </p:blipFill>
        <p:spPr bwMode="auto">
          <a:xfrm>
            <a:off x="467544" y="1844824"/>
            <a:ext cx="3400425" cy="4314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circle(in)">
                                      <p:cBhvr>
                                        <p:cTn id="7" dur="20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79</a:t>
            </a:fld>
            <a:endParaRPr lang="en-GB"/>
          </a:p>
        </p:txBody>
      </p:sp>
      <p:sp>
        <p:nvSpPr>
          <p:cNvPr id="4" name="TextBox 3"/>
          <p:cNvSpPr txBox="1"/>
          <p:nvPr/>
        </p:nvSpPr>
        <p:spPr>
          <a:xfrm>
            <a:off x="4860032" y="1412776"/>
            <a:ext cx="4283968"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Furthermore, Lord </a:t>
            </a:r>
            <a:r>
              <a:rPr lang="en-GB" sz="2800" b="1" dirty="0" err="1" smtClean="0">
                <a:solidFill>
                  <a:srgbClr val="00FFFF"/>
                </a:solidFill>
                <a:effectLst>
                  <a:outerShdw blurRad="38100" dist="38100" dir="2700000" algn="tl">
                    <a:srgbClr val="000000">
                      <a:alpha val="43137"/>
                    </a:srgbClr>
                  </a:outerShdw>
                </a:effectLst>
              </a:rPr>
              <a:t>Templewood</a:t>
            </a:r>
            <a:r>
              <a:rPr lang="en-GB" sz="2800" b="1" dirty="0" smtClean="0">
                <a:solidFill>
                  <a:srgbClr val="00FFFF"/>
                </a:solidFill>
                <a:effectLst>
                  <a:outerShdw blurRad="38100" dist="38100" dir="2700000" algn="tl">
                    <a:srgbClr val="000000">
                      <a:alpha val="43137"/>
                    </a:srgbClr>
                  </a:outerShdw>
                </a:effectLst>
              </a:rPr>
              <a:t> (left), </a:t>
            </a:r>
            <a:r>
              <a:rPr lang="en-GB" sz="2800" b="1" dirty="0" smtClean="0">
                <a:solidFill>
                  <a:srgbClr val="FFC000"/>
                </a:solidFill>
                <a:effectLst>
                  <a:outerShdw blurRad="38100" dist="38100" dir="2700000" algn="tl">
                    <a:srgbClr val="000000">
                      <a:alpha val="43137"/>
                    </a:srgbClr>
                  </a:outerShdw>
                </a:effectLst>
              </a:rPr>
              <a:t>British Ambassador to Spain during World War (part) II, refers to:</a:t>
            </a:r>
            <a:r>
              <a:rPr lang="en-GB" sz="2800" b="1" dirty="0" smtClean="0">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alpha val="43137"/>
                    </a:srgbClr>
                  </a:outerShdw>
                </a:effectLst>
              </a:rPr>
              <a:t>"....a very sinister Eastern Jew, </a:t>
            </a:r>
            <a:r>
              <a:rPr lang="en-GB" sz="2800" b="1" dirty="0" err="1" smtClean="0">
                <a:solidFill>
                  <a:srgbClr val="FF33CC"/>
                </a:solidFill>
                <a:effectLst>
                  <a:outerShdw blurRad="38100" dist="38100" dir="2700000" algn="tl">
                    <a:srgbClr val="000000">
                      <a:alpha val="43137"/>
                    </a:srgbClr>
                  </a:outerShdw>
                </a:effectLst>
              </a:rPr>
              <a:t>Lazare</a:t>
            </a:r>
            <a:r>
              <a:rPr lang="en-GB" sz="2800" b="1" dirty="0" smtClean="0">
                <a:solidFill>
                  <a:srgbClr val="FF33CC"/>
                </a:solidFill>
                <a:effectLst>
                  <a:outerShdw blurRad="38100" dist="38100" dir="2700000" algn="tl">
                    <a:srgbClr val="000000">
                      <a:alpha val="43137"/>
                    </a:srgbClr>
                  </a:outerShdw>
                </a:effectLst>
              </a:rPr>
              <a:t> by name </a:t>
            </a:r>
            <a:r>
              <a:rPr lang="en-GB" sz="2800" b="1" dirty="0" smtClean="0">
                <a:solidFill>
                  <a:srgbClr val="00FF00"/>
                </a:solidFill>
                <a:effectLst>
                  <a:outerShdw blurRad="38100" dist="38100" dir="2700000" algn="tl">
                    <a:srgbClr val="000000">
                      <a:alpha val="43137"/>
                    </a:srgbClr>
                  </a:outerShdw>
                </a:effectLst>
              </a:rPr>
              <a:t>....In Vienna he faithfully served Hitler as a fanatical propagandist in support of the </a:t>
            </a:r>
            <a:r>
              <a:rPr lang="en-GB" sz="2800" b="1" dirty="0" err="1" smtClean="0">
                <a:solidFill>
                  <a:srgbClr val="00FF00"/>
                </a:solidFill>
                <a:effectLst>
                  <a:outerShdw blurRad="38100" dist="38100" dir="2700000" algn="tl">
                    <a:srgbClr val="000000">
                      <a:alpha val="43137"/>
                    </a:srgbClr>
                  </a:outerShdw>
                </a:effectLst>
              </a:rPr>
              <a:t>Anschluss</a:t>
            </a:r>
            <a:r>
              <a:rPr lang="en-GB" sz="2800" b="1" dirty="0" smtClean="0">
                <a:solidFill>
                  <a:srgbClr val="00FF00"/>
                </a:solidFill>
                <a:effectLst>
                  <a:outerShdw blurRad="38100" dist="38100" dir="2700000" algn="tl">
                    <a:srgbClr val="000000">
                      <a:alpha val="43137"/>
                    </a:srgbClr>
                  </a:outerShdw>
                </a:effectLst>
              </a:rPr>
              <a:t>. </a:t>
            </a:r>
            <a:endParaRPr lang="en-GB" sz="2800" b="1" dirty="0">
              <a:solidFill>
                <a:srgbClr val="00FF00"/>
              </a:solidFill>
              <a:effectLst>
                <a:outerShdw blurRad="38100" dist="38100" dir="2700000" algn="tl">
                  <a:srgbClr val="000000">
                    <a:alpha val="43137"/>
                  </a:srgbClr>
                </a:outerShdw>
              </a:effectLst>
            </a:endParaRPr>
          </a:p>
        </p:txBody>
      </p:sp>
      <p:pic>
        <p:nvPicPr>
          <p:cNvPr id="6146" name="Picture 2" descr="http://wapedia.mobi/thumb/4176501/en/fixed/180/243/Sir_Samuel_Hoare.jpg?format=jpg"/>
          <p:cNvPicPr>
            <a:picLocks noChangeAspect="1" noChangeArrowheads="1"/>
          </p:cNvPicPr>
          <p:nvPr/>
        </p:nvPicPr>
        <p:blipFill>
          <a:blip r:embed="rId3" cstate="print"/>
          <a:srcRect/>
          <a:stretch>
            <a:fillRect/>
          </a:stretch>
        </p:blipFill>
        <p:spPr bwMode="auto">
          <a:xfrm>
            <a:off x="611560" y="1700808"/>
            <a:ext cx="3672408" cy="49577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0" y="4611231"/>
            <a:ext cx="9144000" cy="2246769"/>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There were undoubtedly powerful forces behind Hitler’s rise to power. </a:t>
            </a:r>
            <a:r>
              <a:rPr lang="en-GB" sz="2800" b="1" dirty="0" smtClean="0">
                <a:solidFill>
                  <a:srgbClr val="FFC000"/>
                </a:solidFill>
                <a:effectLst>
                  <a:outerShdw blurRad="38100" dist="38100" dir="2700000" algn="tl">
                    <a:srgbClr val="000000">
                      <a:alpha val="43137"/>
                    </a:srgbClr>
                  </a:outerShdw>
                </a:effectLst>
              </a:rPr>
              <a:t>He would not have been able to what he did on his own. </a:t>
            </a:r>
            <a:r>
              <a:rPr lang="en-GB" sz="2800" b="1" dirty="0" smtClean="0">
                <a:solidFill>
                  <a:srgbClr val="00FF00"/>
                </a:solidFill>
                <a:effectLst>
                  <a:outerShdw blurRad="38100" dist="38100" dir="2700000" algn="tl">
                    <a:srgbClr val="000000">
                      <a:alpha val="43137"/>
                    </a:srgbClr>
                  </a:outerShdw>
                </a:effectLst>
              </a:rPr>
              <a:t>The first Hitler was promoting a leftwing Communist agenda and was supportive of Russian Communism….</a:t>
            </a:r>
            <a:endParaRPr lang="en-GB" sz="2800" b="1" dirty="0">
              <a:solidFill>
                <a:srgbClr val="00FF00"/>
              </a:solidFill>
              <a:effectLst>
                <a:outerShdw blurRad="38100" dist="38100" dir="2700000" algn="tl">
                  <a:srgbClr val="000000">
                    <a:alpha val="43137"/>
                  </a:srgbClr>
                </a:outerShdw>
              </a:effectLst>
            </a:endParaRPr>
          </a:p>
        </p:txBody>
      </p:sp>
      <p:pic>
        <p:nvPicPr>
          <p:cNvPr id="419844" name="Picture 4" descr="http://scattershooting.files.wordpress.com/2008/11/change-hitler-obama-lenin.jpg"/>
          <p:cNvPicPr>
            <a:picLocks noChangeAspect="1" noChangeArrowheads="1"/>
          </p:cNvPicPr>
          <p:nvPr/>
        </p:nvPicPr>
        <p:blipFill>
          <a:blip r:embed="rId3" cstate="print"/>
          <a:srcRect/>
          <a:stretch>
            <a:fillRect/>
          </a:stretch>
        </p:blipFill>
        <p:spPr bwMode="auto">
          <a:xfrm>
            <a:off x="1907704" y="1124744"/>
            <a:ext cx="5328592" cy="34847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9844"/>
                                        </p:tgtEl>
                                        <p:attrNameLst>
                                          <p:attrName>style.visibility</p:attrName>
                                        </p:attrNameLst>
                                      </p:cBhvr>
                                      <p:to>
                                        <p:strVal val="visible"/>
                                      </p:to>
                                    </p:set>
                                    <p:animEffect transition="in" filter="circle(in)">
                                      <p:cBhvr>
                                        <p:cTn id="7" dur="2000"/>
                                        <p:tgtEl>
                                          <p:spTgt spid="4198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80</a:t>
            </a:fld>
            <a:endParaRPr lang="en-GB"/>
          </a:p>
        </p:txBody>
      </p:sp>
      <p:sp>
        <p:nvSpPr>
          <p:cNvPr id="4" name="TextBox 3"/>
          <p:cNvSpPr txBox="1"/>
          <p:nvPr/>
        </p:nvSpPr>
        <p:spPr>
          <a:xfrm>
            <a:off x="4572000" y="1595021"/>
            <a:ext cx="424847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Robert Cecil, remarks: "Rosenberg, </a:t>
            </a:r>
            <a:r>
              <a:rPr lang="en-GB" sz="2800" b="1" dirty="0" smtClean="0">
                <a:solidFill>
                  <a:srgbClr val="FFC000"/>
                </a:solidFill>
                <a:effectLst>
                  <a:outerShdw blurRad="38100" dist="38100" dir="2700000" algn="tl">
                    <a:srgbClr val="000000">
                      <a:alpha val="43137"/>
                    </a:srgbClr>
                  </a:outerShdw>
                </a:effectLst>
              </a:rPr>
              <a:t>as an impecunious Russian refugee, had difficulty in securing permission to remain in Munich; </a:t>
            </a:r>
            <a:r>
              <a:rPr lang="en-GB" sz="2800" b="1" dirty="0" smtClean="0">
                <a:solidFill>
                  <a:srgbClr val="FF33CC"/>
                </a:solidFill>
                <a:effectLst>
                  <a:outerShdw blurRad="38100" dist="38100" dir="2700000" algn="tl">
                    <a:srgbClr val="000000">
                      <a:alpha val="43137"/>
                    </a:srgbClr>
                  </a:outerShdw>
                </a:effectLst>
              </a:rPr>
              <a:t>but the respected and reactionary publisher, J.F. Lehmann,</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was a member of the Thule Society, vouched for him."</a:t>
            </a:r>
            <a:endParaRPr lang="en-GB" sz="2800" b="1" dirty="0">
              <a:solidFill>
                <a:srgbClr val="00FF00"/>
              </a:solidFill>
              <a:effectLst>
                <a:outerShdw blurRad="38100" dist="38100" dir="2700000" algn="tl">
                  <a:srgbClr val="000000">
                    <a:alpha val="43137"/>
                  </a:srgbClr>
                </a:outerShdw>
              </a:effectLst>
            </a:endParaRPr>
          </a:p>
        </p:txBody>
      </p:sp>
      <p:sp>
        <p:nvSpPr>
          <p:cNvPr id="4098" name="AutoShape 2" descr="data:image/jpg;base64,/9j/4AAQSkZJRgABAQAAAQABAAD/2wCEAAkGBhISEBUUEhMWFBUWFxgVFxcXFhgVHRcYFxYVFxgVGBwXHSYeGBkjHBcXIS8gIycpLSwsFx4xNTAqNSYrLCkBCQoKDgwOGg8PGiokHyUsLCwqKSosKSwpLCwsKSwsKSkpLCwsLCksLywsLCwsLCwsLCwsKSwsKSwsLCwsLCksLP/AABEIAOEA4QMBIgACEQEDEQH/xAAcAAEAAQUBAQAAAAAAAAAAAAAABwEDBAUGAgj/xABKEAABAwMCAgYECQkGBgMBAAABAAIRAwQhEjEFQQYTIlFhcQeBkdEjMkJzk6GxwfAUFSRSU1Sys+FiY3KS0vEWNDWCosIzg6Ml/8QAGQEBAAMBAQAAAAAAAAAAAAAAAAIDBAEF/8QAKREAAgICAgEEAQMFAAAAAAAAAAECEQMhEjFBBBMiUTIUcYEVI1Jhwf/aAAwDAQACEQMRAD8AnFERAEREAVCUUf8ApJ45VoVaYp1XsDqZJDSRJDh3LjdKyeOHOXEkBJUEv6Y3HyriuyRze9v1grWXPSm9a6Bd145fDVDj/MoKdmmfpHFXaZ9Eykr5wHSq/wD3uuMc69Qf+y8u6W34n9Lrnliu8/8Aspciv9O/s+kZSV83Uul17Obu52nFap/q+5ef+L77leXH01T/AFJyH6d/Z9Jykr5rd0vvv3u4+nf71cPS2/8A3q4+mf8A6ksj7LPpCUlQV0b4heXdUsPEa1I40gve8v8AjEgdtuwE+tbW5sbsMrObxStU6ogOAdUEOnLSetMHY7Hdc9xD2n9kwSkqKH8DvGmoX8UuA1jQ4mauAQTsKvKFhcFF3cVqtMX9wGsmH63kuEwDBeIkZ5rnuROrC2rsmSUlROOE3baRqVOI3TQHlp7bj2RU0avj90OXurw25oS644jchgqBjDrf2g4A6ndonHawO7xXPdQWFt9kqykqNXcMq62N/OVzqeC5o1vy0AmRn7VqeLvuaNt1xvbmetdTg1Xjshz2g/G3IaD6091HfY+mTBKKIOgvHbipe0mvuKlRpcQQajiPiOMEEqXwpp2V5Mbg6ZVERSKwiIgCIiAIiIAiIgCif0xXGi5tzE/Bu+t4UsKKPTFT+HoOiSKbo7p1Lkui3Cm5qji33kskAEEGAPKcj1LUsq9aHAntglw8Rzasm4uGta5zQ3U6ACBkSJMrVsq51DDmxB7z48is0I9s9jNO2k3+57bUnMHYDABOOeVStgbOHLI0+yPUvdeqB224a6QR+q6Mt+8LxXqOe0cwMc9/FWJvszSikmvJ7taDiAZAGckj1bql3bubBdv5g/Z+MLw0aWGXQdQls8iNzG2VcuiHQAZcPlHE+ABz6yuW7JcY8K8mRwtkaiQDyjGI8+S93jGFzfi0xmSM7Ed2+6sWtCoz4SJEEOEwQPGf6rxcS94BkYESQYBzywo1crst5ViUa2bzohcUqfEKLy+KYDpc7AnQ8T4DIC6604+2iy9ex9MPNYupc9YhomBvz5rRejXhNOrc/CQ7Q1zwxzRvqY0OPeBqJAOJAPJdlwasy6p21w+mwVHPqMMN3DW1u+ZjQDnx2lcab6Ms3BN8i7cdKLVpqEXVKmS1oY9x1DVDuWJjuwuQ6P8ASOlSqXrnV2F0Hq3AR1hDnnUwScHBjxW3v75zeJ02aLd4Lm0+y0kNp1KpB1Z/+UAb7eC24HWXF3RLaTGMotDHBon4Sm4uc7MQCeQGAuJLyclceuqNfx/pjaOo12tr0yHUJpifjvl/ZGN/irS9JeLUrm0tfhG1C1k1BqI0v0MBk94Ose1dtY2LGdWBodptgNcDSQOr7fkd/JRp0hqvq3D3NdRrsdpGqnhrgGgYgmQM891ySpFvpvnPro6h3H7YXlq/rm6KdB7HmcMcWjSDheOPccp17MjrWueKziAObGvqBnL9Ut8VwlaYIaBqw0AGTtuJ8OfJWqTHAgE4HJSS5I7KEYTVnY9B6YHEbcg7udM/Nv8AcprCg/oI4DiVDDpLycz+yqd/LCnAK+HRi9VXuaKoiKZmCIiAIiIAiIgCIiAKKPTFVivRB2NN3t1hSuoi9NYmvQ+ad/MC41ZZjdSTRHUjTDQPEkfZ3rCq4V+tXgAeCw3VJUUjXORftqgktdhrsHwPJyW9TSDnw816uK7XMYGjtYG0fXOZJW0sOhlzVp62hoJPynASI35wfNcrydc+LqzThvqn2QvRGnPPkfqV/i3CK1s5razQJEiCHAxgwR+NlhuM8l2iHMyqVYiT+sCCORkZn8cl7deCBGDoaPYFW04aXtkPAPdE4271TiFIMgSCY5DlPiVD43Rp/uKHJ9G66HuuHXzDaloqaXntzoLdPaa7Tnu25xsuxr1uIy6s1lsxloareqHWAOdolzxGTh5jIzOOa530Tt/Sqrv1aDyD4l1MfZKkZ9+2ozSI+Ftn1TEb6WCPOXR/2o9GR3KV0cBU4XXFL85FtOW1Ov09qdQqzH+DUc9rYFbyhRvQ91ao60pm5psa5jnPDms06Q4D/uE5MLcfktM0BaOrNl1o5hZvl0A1J2wQ6Bvla7ifC9XDdN6+k+owDqarD2jgQMjJ5ECQQPCVGkkWOUpS0jKba8RYWNa6ywzq2gmsToABkwB+qNu9c9e9F7qtVqvdXtG6Q0v0OeGM+MDu06XfBkme9dJVfT/ONq7W3s272k6hzAx3BeHXdOn+WurNtyw02u0UnyKjJuJ1SB8IRuBO+66kmQ5zxvktMjzpFw2paVDRqgZALXNO7TIkHHMHCs29JoiG63d+TjI9S2XpIdq4gC+o19Itb1ZZBhnNuMTqBOeRHctO6oym4ggumCdWI8iB3LjVaRrxTc/lNnXdCdAv7eBB1GJ5Dq6mFNAUI9BXB3EbZwdiSAAP7upM939FNwVmPox+sd5CqIisMgREQBERAEREAREQBRD6bG/D0PmnfxhS8oe9N5/SKHzTp/zjZCcOyNKrNsfj2LEcMrKqVIIhuIGD96tROwI8FxGh0ytvIcHDkZyJ28Oa6zhlK/rAPpuqaf1i/Q31AZPqC5JlYhdZ0aq29RnV1S/cOHa+KQO0GhpkyeQbyXTPOzC43UrlxbctL+rxJ1EDVgQZwCRv4LnqpGo6RA5CZXc9MboaOpphsOGnUBPxIPVA+Mk+pcXRsyRMhre8n6h3lRbRbjg3sybasyBDNThjGMRzhL5tMkNptzjHny33Xm3tmmlqlwIdB09xiCRI5rK4hTbTc1jDBIIJ3OSIz45mOSotKR6PGTx26rRuPR3ZtuL3qqzA6mKbzo+SHDTBwcnfmt90h6M22uza2j1FatVDH0m1CYZqPbIzyG+N43C53oVxM2d4NTDULx1YawganPIDcuwM98LuuHcQquuqFOvbObc0qVR+o1KcPYSWbtJgifaCpmKVqW2VvuhlvUuqBpsayjFUPDZEupOgD26gfBqtcAoWtzWudFmxopANaC6dbpqQTHxJgd6sXnS64pWdC6qW7Wl1UubpcAHU3h+7RkEgzPfBjktbb+kK0Y+qadk5rawioNYGpxL9RPcCHRiOeyNBSk12abj5FO6c3qxS7RBY0yGwBiYE+zmuTrwHujvP2rrLa0bf3L6dBgY1wL2te50NDQAYOeZ+1czeWwYYGcT5d65BUzRmlyiq8FbVhJluM76Z8PvW4dbucILieYlhEevktdwq7LTHyckmPxhbendzPfyyD9hMBRyNpl/poQlHbN76N6Oi8oCM63T9G+FN4UGdALzVxOiDg63DwMU6nsI+xTmFbjutnn+rrnS+iqIisMgREQBERAEREAREQBQ16cz+k0PmXfxhTKoa9Og/SLf5p38YQ6uziLezEAHQ4loImT9UqzfWtNpBMDbstx3yfLZbC0oVGhoicCDqxHl3rFu7QG5YHOGQN9gcxPgs6tzqz2ZqMMHKjFp8Ie8GowBtPOXOaPVEyfYtrwKiBR1Mr9VUNUMImNTHBuWmCA4GfPPcvXGbAUaYAOXc43A3jO2R7Fe6L3opA1Ht1MpFzm4mar2hrGjH9k55brRWjx5T5MzuM3LBWbZCkG0Wul2p0ueSCQ8ndu89+RtstfxHgzqNQuDS9hHZcAXaAB8V36o5yMKzaUahu3GvIeNT3yMzE/etzdUjTYanbLsaHl5OTuGgnB9XrUZRsnizSxu0cRTuSJAEg4I8nEgpWqFzi52Scn3La8esANNQAN1AaowCTJLoGx7/ADBWmLQu0i33W1R1/o1o9bfNDhq0/DScwWCAfaWhSd1E3NCr2dRpVqZLSHQNTHNAI35+uVFfo4sutvdAqVaQNN8mk/Q46YIEwcTB25BdVxLo9XFOibCrcgP1MbSc8M0aJmpIgQYMz+sIOYVbWzrny7ZtW0ra6NgypbUy19CpUa0jUGBrKUsb4dpv+ULD4XwmyqUWVW2bSKtV1MsFN9wQ1gcwBrmkdUToDy483d5C5mn0a4oKophz2uo0+yetDWsY7sw1+rSAdMQD8nwWNw3gfExSqfk5eGFz2uDarW63MkPDRq7ZEES3u5wpUV9eSQ+jfALeiKL6FAHVTqTXPx/jCGkjedo/sKH6li9z3bANxJxMLorLo9xWnRBpdYKQp9aNNVoAa4SS0asOjMRPgtn0/wCiVQEVbajFFlIOqFpA7UukwTqMCCYCi0/BbCUF+RxjGml3Ecwcl2+w7llW9y0y1gDO8QJPkthT6CXUA1KXxtAHwjS5pfhoe3VLATzOx3hZH/Al6XaHUSSAXNcHsGAQN9W8+Kg1ZqjmS66M/oKxp4jb4y1zs/8A1PEHvU3hQx0N4XUt+J0KdQaXBxJEh3xqdQzIJ+1TOrMekY/VNOdoqiIrDKEREAREQBERAEREAUNenP8A5m3+Zd/MCmVQx6dnRc25/unj/wAwuo6uzkLW6J6odw0k+Mf7LU39XVUJ5E48uS8l+I74yqXNwXBo5NECPr3VSjUrN8s3PHxZU3rjpDiSBgSdhM47gsoV3aNPyZ1R4kAfjzWsjKzmmQrUYZrybrowAaj5503faFsOPVuzQgy3P2D3rV9Ga2m4b/aDm+1pP3LK47VY5lDSTpbLTgjMNmJzErnkgeuJAPtHgbtId34BbPd3/UuTIhdXaWxBI1BzHAtJaWkQQRByuUcwt3n1iFxl+NOjpegPGaVtdirWJazQ8SBqyRAwF2lLp/ZksqVHvFQ06lCpDT2WucS2oOXIbZ7XgVxHQPo+y8uxTqEhjWOe6DBMFrQAcxlw9Urr6XQSwexrh1wY63fcai4agGlsY0xsducbqLoOrPVHptZioyn11TqaVFlE6qIqCvGHNeDkYaAD3vdywtjT4tSpMZTNOrbOY6o6lTbRY9xZUc/q9B7QpkgwRvuNlrrj0f2VMPrE1nUmW7KunU3US7rDMxHxWDG0k5hV6QVXDjdo1pMFtIkQNg6pBM81Fk48b2XrbpTTAGptcCnZmjVmi8BlV3VwHYgbHJjEK3xHp/ZRVex1V9R1uKDWFkNJl5mTsZdmeW266rivC6dajcNGOu003nnLSGavUCP8q4vi/Qzh9JtRwZcO6qvTouaHNJdraw9iRmdbd4zIXVsjqjaUOl1K4qmpbmu9x6p1SkyiwdWxjpeXPjVU3wAd4jdWuGcbbd1b0U21H039W4Fpa18DAgPO0z+CqUejNtQuqlK3dXpubavqVHNrRu5gaw6W90nfm1RzROxy3yJEbc1FluKKlaJNZcB3H2aYMOa10ciKFQkfZ7VKKgf0eXYPErdoDfjukjnFKpn8d6ngKcCrOkpUmVREUygIiIAiIgCIiAIiICihv06gdfb9/Vux4a8/cplULenc/pNv8y/+MIdT2R5Rq0wIcMxvkx5BGU6ZmTzwfi/UefrVhlIu2DiBvCuVfiNa3Uckxp596rl2bsbbj0Z1mxgDg0l0EfJJ9WMSY32Vu5p6TiACJgHbJBHqIhYJmm7BII7jGe77leo1i4S4z5rsYtSsjmyxlj41TRkWlNz3hrRLiQAMZPdldH0hDGhpqzIGlrQASTAzqBgARstJwdtHrR17nNZ3s3DuR74G+M4V/jHEBUJDnSMBzm/KLTAeBjff1kKbMUasxvy4kQfaHZH9Fep1BUbpdnl/VYltQqOa3Q4gTEExHl3q8xz25qaQ3OSIcfKOaztLwezCUtN9Gy6DWlU37WUawpvDXkP0ioCAwkgtOCCPxhdH0e4jeXd26lWrPDdNej1jaNIBzWuAcAXUyJMeY2wue9Ht9TpcRbUqvbTZpqy57g0DUwgSXGJUhcK6T28UCLyjTptFZr6TntaXP6yWuzyADiDsdYiVYedPvRHrOl/E2N65rnBjWCiH9S3RpaSWj4sFwJ+Nvk+SzrG7u69zQuaxdLjTptf1QYMP/wAOkntEiZldHX41TdZN6mpRNP8AJOpdTc97n6oANMU2vADt/hCDz5Fbi849QDXvNxTfSeaIp0wRNMtf2yR8mJaT3afbyW0TxXF3xOe6R1r1lWvRty+o0xUc7SCQ7Swg9hgAyBtG3Nc43p1xKoZJdUaHgiKDSA9slsQzDsTHflSNT6R2r31OquaLYrU6j3awBUYGMBAds4wI3xHivPBeL06j2Ci80QbqsS3q3RXBa8y12mMnt7z2YOVGJKcm6dHC3fSziZc3Ljqa4AdQ0HS7Tqxo2wM8lzLntf2dB1cod9ZnCk+hx5n5FXrOcW1Ld9xbsdO3W1Glsd5GAO7T4qKjWDMMzHyojwgeC7ROEl34Ot9GtmBf0HTkPcCI/u6mxU8hQL6M6ZN/bvme28ETserqQR37hT0rI9Gb1CXLSKoiKRQEREAREQBERAEREAUMenSmTdW8fsX/AMwKZ1DnpyqRcUPmnfxhCcEm9kaWlc03+qN9+5ZFS/IBBmSIBkGM+AzusGqfsXgKDins1xyyiuKLr6BAncHn71kUmw1W6L4iDE/f3q/dNgDxxt9fhyUlKtMrnj5LkjzqG+6svfKrRic+PqPuVHrl7JKCS0ZHXACCSGnIgA57s8sKlWtqIBPZHP7/ABVjreyB3LwHBc4rsnzfXg9VaRafsIWfw6xDhqM5B0jEHzysJ1xIj8Ss/h1xENnsl0NJBOZjkfXnxXJN0SxqHPZcZeAY7jtgK/ZVDrLeTiT/AIXcx64WnZVE5PNZ1vUJMgnftD2iRzyVXOOjRhy/LZsbuq0McCRJBESJK92XSK4t6ZYyq9rXA4BwTG47j481gCze9xdAY2DAPjJJI78+EK1cDEQPA5OMxk+tVxrqzRlbe6/YpeX9U0hTD3dQ5xqaPk69i7zPitaBlbCyqNeOrPOR9WPX71jV7fQ7SeXhv455LRF+DzskNc11/wBOs9FT/wD+jSHeSfYx/vU+hfPfo0dHFLaObnfyqv8ARfQgU6ox5HbRVERdKwiIgCIiAIiIAiIgChf07n9Jt/mn/wAYU0KF/Tu2bm3+Zf8AzAhKPZGLvuXqkxVLR47BX6NOBP48TlRkzVjjZ6p0xMd2I8eZ+xXL8A6e6Dt4ESfP3LL4bShgIjtZJzMyeyY5bHlzVnibO2JgGMx3yRPrhUcrkb3j447MGqzE85yfBZvDrUVG9o7YjafGe5YjSJ788zKyK15od8HB5jwndviPepSt6RVj4r5S6MW7paajgOXjP43XmtVJA2kCMDl495Vazi52p2Zg/UrRVi/2USat0ZVvw4uYXaoMSB35jc8pVOHn4RoiIdPs/wBlkWN3DQ3BAM/Gj2jE+Uq1Xp6aodtqOrHKTkKu3tMvcYpRlH+SzWpnrHAcnOA9phZdvTIEjedu+dwqXNOKzz/anHqP3rItxETtIP1icJJ/EljhU3f2boBc/c1Cx/n2R4QefrC235yafiyfqWk4gw6jqOdUxyh0n7ZHqWfDHezd6yacVxLIPbPPtcvPvW1ezrWbQ4bHf/tnmsLh7qQ+OCXeUgfj1rcVamlgfMjuCum3ejJgiuL5PT8GR6Nf+qW3+N38mqvoVQd0BuWVOI0CGw4OJBx+zqTspxCvi21s8z1EFGdJ2VREUjOEREAREQBERAEREAUMenQfpNv8y/8AmBTOoh9NlJvX0XEkRRdHn1gXGycFcqIvFIkDT3ZWVb2RIz7ORHmlOqIHtyvVbiGIbjx/32VcrZ6GLhFW2ZLYYcif8IG3jCo63Y+TJzjfu5bfarNpWg/rE+ZPj5rNaTImRJgTEexqoacTdBqevBprmj1by052I8QV5uHgnAjbA8oj2Bbbidi2C4kzgA93hHmsJnCXkjEDvKtjNNWzNkwzi3FLRivHZB7pHq3H2lUp0Scx4+fvC2Y4a4TqgtiQdsjOfDdWuoeDPMJy+iLwtbaMdgbvPmNvYvdwQdJyGjmZPPvC9PfJ0tAB+UQN1m0dTRESO7fHNGSir14F32ap/tbY8AvFSk0ObOfZk/7q7cHU4FpzgkcoGB6/6rCv62Q3YgfWVGKssm1G2bBmoHYNE/d38xv9eVrr0FxkS6BBO05nGdl6a5wy/YECPUSJA+xKjSRPL2zAldSpkZz5Rox7ZkujacLa0eFkEw4tIO8HbEZ9q1lKmY1DefwVthfxgth/MgD2xj3Ls78EMKgvzN36P6J/OVA7kVHAkCMdVUyfHP1KdgoH9HlyPznQDZALzMwZPVVSTjA5exTwFbG62YPU1z0VREUjOEREAREQBERAEREBQqHPTnUP5Rbj+6ef/MBTIoa9OLf0q3+Zf/MahKPZGjhHsTkjt/YqRhGXIu2laHgnac+vBW8pBrI0CWmIzz/2jmufp059W62dkx7RIMjuIwcx2czKz5Ynoelm06NjfHskbEjyjuXqnOnO8fcrGhxdLtu6Pv5/1V6q2WkeEe1ZX9Hqrbci80SPArT16nVzTJJHyTA2PLJWc12sMAdAAEjvIG0RO6839kXwQPXt548fuU4aeyrOnONxWzXUbhg/WHmPcVs7Uh2WmfWvH5ECIiR5feNlj1eEPH/xiJGe0J5YHs71Y3GXkzRhkgrqzJrXNMM1YyXDA3IOVrLKo0vLnHMyB4+H47lkOsXi3c14gtOpvPz2WLZ243j3etTitMqzSbnHX8F2pdAz3agT5g92/NWqdUAZGJncQPIeperulDtWmWnO+5XuoWObhuknz9oUtIrbbb+y7a1A+ZERyHf3leKj4OwPIL1+QwZp55Ecx392Fk6KTafamd9pn3Lio78npm19HX/VLb/G4f8A5VVP6+f/AEdx+c7aP13fyqqn9XI83L+RVERdKgiIgCIiAIiIAiIgChr05f8ANW/zL/5jVMqhv04j9JofMu/mNQ7HsjSqNvJU5L3VbEc8LwWzhGXozrSlDdiJxtv69lS2qFvZceztP2EetXrOdtI9hA8z4qy9wDtWncS2TPfDufs8lR26N+4pSRtqNQ7HJH4B8l60j1rEbVDmhwwR9XmPlNXukC7bH6xn7O9UuBujl1R7tD2nR4HlvzH3+tbNrcLEos0q++tAyq5b6NGP4rZtOidnTddMY9rXNOslpAj4riunr8MoUw97aLHvayjLACaZ6x2XsB3xOfDzXCWNzUY4PY4tfnI+TIiAsi44/Xp6dFV4cBpEHZn6vlKshXRjzwnJuadI7S46LWoa9oo03l76ogjtH4PUGMfI0QcydhhWLfgNqKlKn1FAH8nL3A0jOoNA1Od8QieW+Fxo6SXLWHTVqQSXEBxGqfjE/wBrvVR0juXFobWqQAC1usxoILHD1CFbdGF4JN9nU3lC1pG7b+SUXdTQbX7TAWufpyGTtTwMYzKwLS2pCyoO6hlbrq2hzyzUKbQ7ERhmPv8AJabiPEnaHa6rwHNFN0E5ZmGHvbvha7h/FKtNrmU67gx2Tpe5mT4YC4pKSstngnD432d1xPhFCm65qUrahUfSaxrKQoFoAc7L3N2qkfrDECO9YvGeCUjaVSy3YKnUWrhppjUHOe/XECQYGecDK4yp0iuxV1uuausDSH63TpJmJnacwsjh/H7p1SfyiqAGjUQ9w7LZ0t32lxx4lWdKzGoScuJmej+1LOJ2k83l3qNGrCntQX0I1nilu9wgGo6PIUqsBTorE7RTnVToqiIulIREQBERAEREAREQBQ96bR+k0PmXfzAphUWelts3NGf2Lv4woydKy7BDnNIiGuc47gvVsTqEcjPsW2/NbXvb8hpI1ZjGMjuWbcWVJjiOoZTiqGMOsuNSSwQ5pJyAS7EZ9qjztaNUsTxy2Y7LkRI3GYAn1jwWrvrvW6QcAQuw47w61o0TUpsbJqtI+MYY9riGb97PE5hX6vBrQML20qcCKsS4zTeOw0SYnrJbyMAHCpVQdmyTllioo4rh9Oo49nA2Lvu81tmNFPS2ZGwJ7+4+K290KbaWGND/AMnNTm0AteckzjAgCMzErTnhD3VC2pVDgC5vZPNr2MloB7TZeCD3NK41KbslGePAq8nqrdRgZP43WHd1nlofJ3iByG0/b9S3dxwNhpU3N06i59Nzmy/V8IGNcckwM5AzI5qzf8L0Dq5nsDI8c4UfxLW3ls07Lp5A+EdPmfZ4FDXzMmTz3KsinJjVnvj6p7lV9uRmRjPPPtV1Ixe5Kvsu1LjtTOFdpktIjl2m+I+Uz2Z9SwHVDIkK+y8gfWPAjb1cvWjizkcyvZn3jNbJBlp9cRJ9/thWA8A9nbmOSu2lyMxsTOnuPMeSqazCcsB8YVdNaNblGdST2eqNKm54c71N3kjE/ZhZtW9awQxsk5AaPrMbLCa6lzYPxCq64DQdECPsPJcq/skpqK1Ru+gVcniVvIg9Y7G2DSqqdAoT6DVib622gvOcfsqimxaYdHj+q/PsqiIpmUIiIAiIgCIiAIiIAor9LbouqPzL/wCMKVFjXPDqVQg1KbHkCAXMa4gdwkLklaosxT4S5Hz40fcvdWjqGdvxjwU9fmG2/d6P0TPcg4FbfsKX0bPcqfZN/wDUNU4nzxW4UCOySPAkn7SrjKFYNgFp8Z2Hr575X0J+Y7f9hS+jZ7k/Mdv+wpfRs9ylw1RX+rSdqJ84u4e+e0HO5mMyvFWyG4D2EHmJA8NgvpD8x2/7Cl9Gz3L0ODW/7Gl9Gz3KXFlbzx+j5poUnNntEYxDtj5fUttaXZ0iRqcN+0BP9VPx4FbHehS+jZ7lT/h+1/d6P0TPcuSxqXYx+qlDo+calAg7Rv6pKqXYjcL6OHArb9hR+jZ7lQ9HrX93o/RM9ynSKvea6PnNzAR7/Fe6fDwd8D7V9FDgFt+70fome5BwK2/YUc/3bPclHfe3bR87P4fp+KT9R9isizJMSV9G/wDDlr+7Ufoqf+lB0dtf3aj9FT/0pR33j5/ZwcDcknwAXt3CB/a9UL6A/Mdv+wpfRs9yp+Ybb9hR+iZ7lDi/stXqIf4kOdBOHhvEbYyZDzgx+yqd3mpxWHS4PQY4ObRpNcNiKbARiMECQs0KSVGfLNTdpUERFIqCIiAIiIAiIgCIiAIiICiIiAIiIAiIunCqIi4dCIiAIiIAqFVRAUCqURAUCqiIAiIgCIiAIiID/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00" name="Picture 4" descr="http://ecx.images-amazon.com/images/I/51y6Hf0K5tL._SL500_AA300_.jpg"/>
          <p:cNvPicPr>
            <a:picLocks noChangeAspect="1" noChangeArrowheads="1"/>
          </p:cNvPicPr>
          <p:nvPr/>
        </p:nvPicPr>
        <p:blipFill>
          <a:blip r:embed="rId3" cstate="print"/>
          <a:srcRect l="20160" t="5040" r="19361" b="4241"/>
          <a:stretch>
            <a:fillRect/>
          </a:stretch>
        </p:blipFill>
        <p:spPr bwMode="auto">
          <a:xfrm>
            <a:off x="323529" y="1484784"/>
            <a:ext cx="3888432" cy="51125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81</a:t>
            </a:fld>
            <a:endParaRPr lang="en-GB"/>
          </a:p>
        </p:txBody>
      </p:sp>
      <p:sp>
        <p:nvSpPr>
          <p:cNvPr id="4" name="TextBox 3"/>
          <p:cNvSpPr txBox="1"/>
          <p:nvPr/>
        </p:nvSpPr>
        <p:spPr>
          <a:xfrm>
            <a:off x="4067944" y="1628800"/>
            <a:ext cx="475252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The Thule </a:t>
            </a:r>
            <a:r>
              <a:rPr lang="en-GB" sz="2800" b="1" dirty="0" err="1" smtClean="0">
                <a:solidFill>
                  <a:srgbClr val="00FFFF"/>
                </a:solidFill>
                <a:effectLst>
                  <a:outerShdw blurRad="38100" dist="38100" dir="2700000" algn="tl">
                    <a:srgbClr val="000000">
                      <a:alpha val="43137"/>
                    </a:srgbClr>
                  </a:outerShdw>
                </a:effectLst>
              </a:rPr>
              <a:t>Gesellschaft</a:t>
            </a:r>
            <a:r>
              <a:rPr lang="en-GB" sz="2800" b="1" dirty="0" smtClean="0">
                <a:solidFill>
                  <a:srgbClr val="00FFFF"/>
                </a:solidFill>
                <a:effectLst>
                  <a:outerShdw blurRad="38100" dist="38100" dir="2700000" algn="tl">
                    <a:srgbClr val="000000">
                      <a:alpha val="43137"/>
                    </a:srgbClr>
                  </a:outerShdw>
                </a:effectLst>
              </a:rPr>
              <a:t> was an occult group based in Germany which developed during World War (part) I.</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It was apparently organised by a certain Rudolf von </a:t>
            </a:r>
            <a:r>
              <a:rPr lang="en-GB" sz="2800" b="1" dirty="0" err="1" smtClean="0">
                <a:solidFill>
                  <a:srgbClr val="FFC000"/>
                </a:solidFill>
                <a:effectLst>
                  <a:outerShdw blurRad="38100" dist="38100" dir="2700000" algn="tl">
                    <a:srgbClr val="000000">
                      <a:alpha val="43137"/>
                    </a:srgbClr>
                  </a:outerShdw>
                </a:effectLst>
              </a:rPr>
              <a:t>Sebottendorff</a:t>
            </a:r>
            <a:r>
              <a:rPr lang="en-GB" sz="2800" b="1" dirty="0" smtClean="0">
                <a:solidFill>
                  <a:srgbClr val="FFC000"/>
                </a:solidFill>
                <a:effectLst>
                  <a:outerShdw blurRad="38100" dist="38100" dir="2700000" algn="tl">
                    <a:srgbClr val="000000">
                      <a:alpha val="43137"/>
                    </a:srgbClr>
                  </a:outerShdw>
                </a:effectLst>
              </a:rPr>
              <a:t> (Ernst Rudolf </a:t>
            </a:r>
            <a:r>
              <a:rPr lang="en-GB" sz="2800" b="1" dirty="0" err="1" smtClean="0">
                <a:solidFill>
                  <a:srgbClr val="FFC000"/>
                </a:solidFill>
                <a:effectLst>
                  <a:outerShdw blurRad="38100" dist="38100" dir="2700000" algn="tl">
                    <a:srgbClr val="000000">
                      <a:alpha val="43137"/>
                    </a:srgbClr>
                  </a:outerShdw>
                </a:effectLst>
              </a:rPr>
              <a:t>Glauer</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who was born around the middle of the 19th century.</a:t>
            </a:r>
            <a:endParaRPr lang="en-GB" sz="2800" b="1" dirty="0">
              <a:solidFill>
                <a:srgbClr val="00FF00"/>
              </a:solidFill>
              <a:effectLst>
                <a:outerShdw blurRad="38100" dist="38100" dir="2700000" algn="tl">
                  <a:srgbClr val="000000">
                    <a:alpha val="43137"/>
                  </a:srgbClr>
                </a:outerShdw>
              </a:effectLst>
            </a:endParaRPr>
          </a:p>
        </p:txBody>
      </p:sp>
      <p:pic>
        <p:nvPicPr>
          <p:cNvPr id="2050" name="Picture 2" descr="http://t1.gstatic.com/images?q=tbn:ANd9GcQH-LL5ENcGS_eDO18ZEbXnu7isUYophGG3c0-FD8qferGhIuzk"/>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467544" y="1556792"/>
            <a:ext cx="3271220" cy="50885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82</a:t>
            </a:fld>
            <a:endParaRPr lang="en-GB"/>
          </a:p>
        </p:txBody>
      </p:sp>
      <p:sp>
        <p:nvSpPr>
          <p:cNvPr id="4" name="TextBox 3"/>
          <p:cNvSpPr txBox="1"/>
          <p:nvPr/>
        </p:nvSpPr>
        <p:spPr>
          <a:xfrm>
            <a:off x="4355976" y="1988840"/>
            <a:ext cx="446449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 1900 </a:t>
            </a:r>
            <a:r>
              <a:rPr lang="en-GB" sz="2800" b="1" dirty="0" err="1" smtClean="0">
                <a:solidFill>
                  <a:srgbClr val="00FFFF"/>
                </a:solidFill>
                <a:effectLst>
                  <a:outerShdw blurRad="38100" dist="38100" dir="2700000" algn="tl">
                    <a:srgbClr val="000000">
                      <a:alpha val="43137"/>
                    </a:srgbClr>
                  </a:outerShdw>
                </a:effectLst>
              </a:rPr>
              <a:t>Glauer</a:t>
            </a:r>
            <a:r>
              <a:rPr lang="en-GB" sz="2800" b="1" dirty="0" smtClean="0">
                <a:solidFill>
                  <a:srgbClr val="00FFFF"/>
                </a:solidFill>
                <a:effectLst>
                  <a:outerShdw blurRad="38100" dist="38100" dir="2700000" algn="tl">
                    <a:srgbClr val="000000">
                      <a:alpha val="43137"/>
                    </a:srgbClr>
                  </a:outerShdw>
                </a:effectLst>
              </a:rPr>
              <a:t> travelled to Constantinople in Turkey which, </a:t>
            </a:r>
            <a:r>
              <a:rPr lang="en-GB" sz="2800" b="1" dirty="0" smtClean="0">
                <a:solidFill>
                  <a:srgbClr val="FFC000"/>
                </a:solidFill>
                <a:effectLst>
                  <a:outerShdw blurRad="38100" dist="38100" dir="2700000" algn="tl">
                    <a:srgbClr val="000000">
                      <a:alpha val="43137"/>
                    </a:srgbClr>
                  </a:outerShdw>
                </a:effectLst>
              </a:rPr>
              <a:t>for more than a millennia, had been the seat of the 'Jewish' Sanhedrin. </a:t>
            </a:r>
            <a:r>
              <a:rPr lang="en-GB" sz="2800" b="1" dirty="0" smtClean="0">
                <a:solidFill>
                  <a:srgbClr val="00FF00"/>
                </a:solidFill>
                <a:effectLst>
                  <a:outerShdw blurRad="38100" dist="38100" dir="2700000" algn="tl">
                    <a:srgbClr val="000000">
                      <a:alpha val="43137"/>
                    </a:srgbClr>
                  </a:outerShdw>
                </a:effectLst>
              </a:rPr>
              <a:t>According to Professor Nicholas </a:t>
            </a:r>
            <a:r>
              <a:rPr lang="en-GB" sz="2800" b="1" dirty="0" err="1" smtClean="0">
                <a:solidFill>
                  <a:srgbClr val="00FF00"/>
                </a:solidFill>
                <a:effectLst>
                  <a:outerShdw blurRad="38100" dist="38100" dir="2700000" algn="tl">
                    <a:srgbClr val="000000">
                      <a:alpha val="43137"/>
                    </a:srgbClr>
                  </a:outerShdw>
                </a:effectLst>
              </a:rPr>
              <a:t>Goodrick</a:t>
            </a:r>
            <a:r>
              <a:rPr lang="en-GB" sz="2800" b="1" dirty="0" smtClean="0">
                <a:solidFill>
                  <a:srgbClr val="00FF00"/>
                </a:solidFill>
                <a:effectLst>
                  <a:outerShdw blurRad="38100" dist="38100" dir="2700000" algn="tl">
                    <a:srgbClr val="000000">
                      <a:alpha val="43137"/>
                    </a:srgbClr>
                  </a:outerShdw>
                </a:effectLst>
              </a:rPr>
              <a:t>-Clarke in his book </a:t>
            </a:r>
            <a:r>
              <a:rPr lang="en-GB" sz="2800" b="1" dirty="0" smtClean="0">
                <a:solidFill>
                  <a:srgbClr val="FF0000"/>
                </a:solidFill>
                <a:effectLst>
                  <a:outerShdw blurRad="38100" dist="38100" dir="2700000" algn="tl">
                    <a:srgbClr val="000000">
                      <a:alpha val="43137"/>
                    </a:srgbClr>
                  </a:outerShdw>
                </a:effectLst>
              </a:rPr>
              <a:t>The Occult Roots of Nazism (1985):</a:t>
            </a:r>
            <a:endParaRPr lang="en-GB" sz="2800" b="1" dirty="0">
              <a:solidFill>
                <a:srgbClr val="FF0000"/>
              </a:solidFill>
              <a:effectLst>
                <a:outerShdw blurRad="38100" dist="38100" dir="2700000" algn="tl">
                  <a:srgbClr val="000000">
                    <a:alpha val="43137"/>
                  </a:srgbClr>
                </a:outerShdw>
              </a:effectLst>
            </a:endParaRPr>
          </a:p>
        </p:txBody>
      </p:sp>
      <p:pic>
        <p:nvPicPr>
          <p:cNvPr id="877570" name="Picture 2" descr="http://www.runewebvitki.com/Occult%20Roots%20Nazism.jpg"/>
          <p:cNvPicPr>
            <a:picLocks noChangeAspect="1" noChangeArrowheads="1"/>
          </p:cNvPicPr>
          <p:nvPr/>
        </p:nvPicPr>
        <p:blipFill>
          <a:blip r:embed="rId3" cstate="print"/>
          <a:srcRect/>
          <a:stretch>
            <a:fillRect/>
          </a:stretch>
        </p:blipFill>
        <p:spPr bwMode="auto">
          <a:xfrm>
            <a:off x="755576" y="1988840"/>
            <a:ext cx="2905125" cy="452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77570"/>
                                        </p:tgtEl>
                                        <p:attrNameLst>
                                          <p:attrName>style.visibility</p:attrName>
                                        </p:attrNameLst>
                                      </p:cBhvr>
                                      <p:to>
                                        <p:strVal val="visible"/>
                                      </p:to>
                                    </p:set>
                                    <p:animEffect transition="in" filter="circle(in)">
                                      <p:cBhvr>
                                        <p:cTn id="7" dur="2000"/>
                                        <p:tgtEl>
                                          <p:spTgt spid="8775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83</a:t>
            </a:fld>
            <a:endParaRPr lang="en-GB"/>
          </a:p>
        </p:txBody>
      </p:sp>
      <p:sp>
        <p:nvSpPr>
          <p:cNvPr id="6" name="TextBox 5"/>
          <p:cNvSpPr txBox="1"/>
          <p:nvPr/>
        </p:nvSpPr>
        <p:spPr>
          <a:xfrm>
            <a:off x="4427984" y="1628800"/>
            <a:ext cx="432048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At Bursa he [</a:t>
            </a:r>
            <a:r>
              <a:rPr lang="en-GB" sz="2800" b="1" dirty="0" err="1" smtClean="0">
                <a:solidFill>
                  <a:srgbClr val="00FFFF"/>
                </a:solidFill>
                <a:effectLst>
                  <a:outerShdw blurRad="38100" dist="38100" dir="2700000" algn="tl">
                    <a:srgbClr val="000000">
                      <a:alpha val="43137"/>
                    </a:srgbClr>
                  </a:outerShdw>
                </a:effectLst>
              </a:rPr>
              <a:t>Glauer</a:t>
            </a:r>
            <a:r>
              <a:rPr lang="en-GB" sz="2800" b="1" dirty="0" smtClean="0">
                <a:solidFill>
                  <a:srgbClr val="00FFFF"/>
                </a:solidFill>
                <a:effectLst>
                  <a:outerShdw blurRad="38100" dist="38100" dir="2700000" algn="tl">
                    <a:srgbClr val="000000">
                      <a:alpha val="43137"/>
                    </a:srgbClr>
                  </a:outerShdw>
                </a:effectLst>
              </a:rPr>
              <a:t>] made the acquaintance of the </a:t>
            </a:r>
            <a:r>
              <a:rPr lang="en-GB" sz="2800" b="1" dirty="0" err="1" smtClean="0">
                <a:solidFill>
                  <a:srgbClr val="00FFFF"/>
                </a:solidFill>
                <a:effectLst>
                  <a:outerShdw blurRad="38100" dist="38100" dir="2700000" algn="tl">
                    <a:srgbClr val="000000">
                      <a:alpha val="43137"/>
                    </a:srgbClr>
                  </a:outerShdw>
                </a:effectLst>
              </a:rPr>
              <a:t>Termudi</a:t>
            </a:r>
            <a:r>
              <a:rPr lang="en-GB" sz="2800" b="1" dirty="0" smtClean="0">
                <a:solidFill>
                  <a:srgbClr val="00FFFF"/>
                </a:solidFill>
                <a:effectLst>
                  <a:outerShdw blurRad="38100" dist="38100" dir="2700000" algn="tl">
                    <a:srgbClr val="000000">
                      <a:alpha val="43137"/>
                    </a:srgbClr>
                  </a:outerShdw>
                </a:effectLst>
              </a:rPr>
              <a:t> family, </a:t>
            </a:r>
            <a:r>
              <a:rPr lang="en-GB" sz="2800" b="1" dirty="0" smtClean="0">
                <a:solidFill>
                  <a:srgbClr val="FFC000"/>
                </a:solidFill>
                <a:effectLst>
                  <a:outerShdw blurRad="38100" dist="38100" dir="2700000" algn="tl">
                    <a:srgbClr val="000000">
                      <a:alpha val="43137"/>
                    </a:srgbClr>
                  </a:outerShdw>
                </a:effectLst>
              </a:rPr>
              <a:t>who were Greek Jews from </a:t>
            </a:r>
            <a:r>
              <a:rPr lang="en-GB" sz="2800" b="1" dirty="0" err="1" smtClean="0">
                <a:solidFill>
                  <a:srgbClr val="FFC000"/>
                </a:solidFill>
                <a:effectLst>
                  <a:outerShdw blurRad="38100" dist="38100" dir="2700000" algn="tl">
                    <a:srgbClr val="000000">
                      <a:alpha val="43137"/>
                    </a:srgbClr>
                  </a:outerShdw>
                </a:effectLst>
              </a:rPr>
              <a:t>Salonica</a:t>
            </a:r>
            <a:r>
              <a:rPr lang="en-GB" sz="2800" b="1" dirty="0" smtClean="0">
                <a:solidFill>
                  <a:srgbClr val="FFC000"/>
                </a:solidFill>
                <a:effectLst>
                  <a:outerShdw blurRad="38100" dist="38100" dir="2700000" algn="tl">
                    <a:srgbClr val="000000">
                      <a:alpha val="43137"/>
                    </a:srgbClr>
                  </a:outerShdw>
                </a:effectLst>
              </a:rPr>
              <a:t>.</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Old </a:t>
            </a:r>
            <a:r>
              <a:rPr lang="en-GB" sz="2800" b="1" dirty="0" err="1" smtClean="0">
                <a:solidFill>
                  <a:srgbClr val="00FF00"/>
                </a:solidFill>
                <a:effectLst>
                  <a:outerShdw blurRad="38100" dist="38100" dir="2700000" algn="tl">
                    <a:srgbClr val="000000">
                      <a:alpha val="43137"/>
                    </a:srgbClr>
                  </a:outerShdw>
                </a:effectLst>
              </a:rPr>
              <a:t>Termudi</a:t>
            </a:r>
            <a:r>
              <a:rPr lang="en-GB" sz="2800" b="1" dirty="0" smtClean="0">
                <a:solidFill>
                  <a:srgbClr val="00FF00"/>
                </a:solidFill>
                <a:effectLst>
                  <a:outerShdw blurRad="38100" dist="38100" dir="2700000" algn="tl">
                    <a:srgbClr val="000000">
                      <a:alpha val="43137"/>
                    </a:srgbClr>
                  </a:outerShdw>
                </a:effectLst>
              </a:rPr>
              <a:t> had retired from business to devote himself to a study of the Cabbala and collecting alchemical and Rosicrucian texts,</a:t>
            </a:r>
            <a:endParaRPr lang="en-GB" sz="2800" b="1" dirty="0">
              <a:solidFill>
                <a:srgbClr val="00FF00"/>
              </a:solidFill>
              <a:effectLst>
                <a:outerShdw blurRad="38100" dist="38100" dir="2700000" algn="tl">
                  <a:srgbClr val="000000">
                    <a:alpha val="43137"/>
                  </a:srgbClr>
                </a:outerShdw>
              </a:effectLst>
            </a:endParaRPr>
          </a:p>
        </p:txBody>
      </p:sp>
      <p:pic>
        <p:nvPicPr>
          <p:cNvPr id="875523" name="Picture 3" descr="http://t0.gstatic.com/images?q=tbn:ANd9GcSvNzstBH1VQQv2IYA9GTF5yFBnY9AU4X5-sJoZSFtb2clDuR_w"/>
          <p:cNvPicPr>
            <a:picLocks noChangeAspect="1" noChangeArrowheads="1"/>
          </p:cNvPicPr>
          <p:nvPr/>
        </p:nvPicPr>
        <p:blipFill>
          <a:blip r:embed="rId3" cstate="print"/>
          <a:srcRect/>
          <a:stretch>
            <a:fillRect/>
          </a:stretch>
        </p:blipFill>
        <p:spPr bwMode="auto">
          <a:xfrm>
            <a:off x="395536" y="2276872"/>
            <a:ext cx="3883763" cy="36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circle(in)">
                                      <p:cBhvr>
                                        <p:cTn id="7" dur="20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84</a:t>
            </a:fld>
            <a:endParaRPr lang="en-GB"/>
          </a:p>
        </p:txBody>
      </p:sp>
      <p:sp>
        <p:nvSpPr>
          <p:cNvPr id="4" name="TextBox 3"/>
          <p:cNvSpPr txBox="1"/>
          <p:nvPr/>
        </p:nvSpPr>
        <p:spPr>
          <a:xfrm>
            <a:off x="4572000" y="1844824"/>
            <a:ext cx="410445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Dietrich </a:t>
            </a:r>
            <a:r>
              <a:rPr lang="en-GB" sz="2800" b="1" dirty="0" err="1" smtClean="0">
                <a:solidFill>
                  <a:srgbClr val="00FFFF"/>
                </a:solidFill>
                <a:effectLst>
                  <a:outerShdw blurRad="38100" dist="38100" dir="2700000" algn="tl">
                    <a:srgbClr val="000000">
                      <a:alpha val="43137"/>
                    </a:srgbClr>
                  </a:outerShdw>
                </a:effectLst>
              </a:rPr>
              <a:t>Bronder</a:t>
            </a:r>
            <a:r>
              <a:rPr lang="en-GB" sz="2800" b="1" dirty="0" smtClean="0">
                <a:solidFill>
                  <a:srgbClr val="00FFFF"/>
                </a:solidFill>
                <a:effectLst>
                  <a:outerShdw blurRad="38100" dist="38100" dir="2700000" algn="tl">
                    <a:srgbClr val="000000">
                      <a:alpha val="43137"/>
                    </a:srgbClr>
                  </a:outerShdw>
                </a:effectLst>
              </a:rPr>
              <a:t> gives the names of sixteen members of the Thule Society</a:t>
            </a:r>
            <a:r>
              <a:rPr lang="en-GB" sz="2800" b="1" dirty="0" smtClean="0">
                <a:solidFill>
                  <a:srgbClr val="FFC000"/>
                </a:solidFill>
                <a:effectLst>
                  <a:outerShdw blurRad="38100" dist="38100" dir="2700000" algn="tl">
                    <a:srgbClr val="000000">
                      <a:alpha val="43137"/>
                    </a:srgbClr>
                  </a:outerShdw>
                </a:effectLst>
              </a:rPr>
              <a:t>. "Most of these Thule men," he says, "had become Catholics; </a:t>
            </a:r>
            <a:r>
              <a:rPr lang="en-GB" sz="2800" b="1" dirty="0" smtClean="0">
                <a:solidFill>
                  <a:srgbClr val="FF0000"/>
                </a:solidFill>
                <a:effectLst>
                  <a:outerShdw blurRad="38100" dist="38100" dir="2700000" algn="tl">
                    <a:srgbClr val="000000">
                      <a:alpha val="43137"/>
                    </a:srgbClr>
                  </a:outerShdw>
                </a:effectLst>
              </a:rPr>
              <a:t>seven had Jewish origins or relations."</a:t>
            </a:r>
            <a:r>
              <a:rPr lang="en-GB" sz="2800" b="1" dirty="0" smtClean="0">
                <a:effectLst>
                  <a:outerShdw blurRad="38100" dist="38100" dir="2700000" algn="tl">
                    <a:srgbClr val="000000">
                      <a:alpha val="43137"/>
                    </a:srgbClr>
                  </a:outerShdw>
                </a:effectLst>
              </a:rPr>
              <a:t> </a:t>
            </a:r>
            <a:r>
              <a:rPr lang="en-GB" sz="2800" b="1" dirty="0" smtClean="0">
                <a:solidFill>
                  <a:srgbClr val="00FF00"/>
                </a:solidFill>
                <a:effectLst>
                  <a:outerShdw blurRad="38100" dist="38100" dir="2700000" algn="tl">
                    <a:srgbClr val="000000">
                      <a:alpha val="43137"/>
                    </a:srgbClr>
                  </a:outerShdw>
                </a:effectLst>
              </a:rPr>
              <a:t>Along with Alfred Rosenberg, </a:t>
            </a:r>
            <a:endParaRPr lang="en-GB" sz="2800" b="1" dirty="0">
              <a:solidFill>
                <a:srgbClr val="00FF00"/>
              </a:solidFill>
              <a:effectLst>
                <a:outerShdw blurRad="38100" dist="38100" dir="2700000" algn="tl">
                  <a:srgbClr val="000000">
                    <a:alpha val="43137"/>
                  </a:srgbClr>
                </a:outerShdw>
              </a:effectLst>
            </a:endParaRPr>
          </a:p>
        </p:txBody>
      </p:sp>
      <p:pic>
        <p:nvPicPr>
          <p:cNvPr id="16386" name="Picture 2" descr="http://t1.gstatic.com/images?q=tbn:ANd9GcREgk7JbSSl7HzS_8-ncTNMSZix26vmNDD5EKHu8zWmJt17sKwMLg"/>
          <p:cNvPicPr>
            <a:picLocks noChangeAspect="1" noChangeArrowheads="1"/>
          </p:cNvPicPr>
          <p:nvPr/>
        </p:nvPicPr>
        <p:blipFill>
          <a:blip r:embed="rId3" cstate="print"/>
          <a:srcRect/>
          <a:stretch>
            <a:fillRect/>
          </a:stretch>
        </p:blipFill>
        <p:spPr bwMode="auto">
          <a:xfrm>
            <a:off x="467543" y="1556792"/>
            <a:ext cx="3613985" cy="50405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85</a:t>
            </a:fld>
            <a:endParaRPr lang="en-GB"/>
          </a:p>
        </p:txBody>
      </p:sp>
      <p:sp>
        <p:nvSpPr>
          <p:cNvPr id="4" name="TextBox 3"/>
          <p:cNvSpPr txBox="1"/>
          <p:nvPr/>
        </p:nvSpPr>
        <p:spPr>
          <a:xfrm>
            <a:off x="4788024" y="2132856"/>
            <a:ext cx="4032448"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….other key Nazi members of the Thule Society were Adolf Hitler and his deputy Rudolf Hess, </a:t>
            </a:r>
            <a:r>
              <a:rPr lang="en-GB" sz="2800" b="1" dirty="0" smtClean="0">
                <a:solidFill>
                  <a:srgbClr val="FFC000"/>
                </a:solidFill>
                <a:effectLst>
                  <a:outerShdw blurRad="38100" dist="38100" dir="2700000" algn="tl">
                    <a:srgbClr val="000000">
                      <a:alpha val="43137"/>
                    </a:srgbClr>
                  </a:outerShdw>
                </a:effectLst>
              </a:rPr>
              <a:t>whose mother was reported to have been a Jewess from Alexandria, Egypt</a:t>
            </a:r>
            <a:r>
              <a:rPr lang="en-GB" dirty="0" smtClean="0">
                <a:solidFill>
                  <a:srgbClr val="FFC000"/>
                </a:solidFill>
              </a:rPr>
              <a:t>. </a:t>
            </a:r>
            <a:endParaRPr lang="en-GB" dirty="0">
              <a:solidFill>
                <a:srgbClr val="FFC000"/>
              </a:solidFill>
            </a:endParaRPr>
          </a:p>
        </p:txBody>
      </p:sp>
      <p:pic>
        <p:nvPicPr>
          <p:cNvPr id="14338" name="Picture 2" descr="http://t1.gstatic.com/images?q=tbn:ANd9GcQ2a_pHW1cM64RijgC9eNuIbUF3ghxTsBgG_2jpU8GoOxmXoXAz"/>
          <p:cNvPicPr>
            <a:picLocks noChangeAspect="1" noChangeArrowheads="1"/>
          </p:cNvPicPr>
          <p:nvPr/>
        </p:nvPicPr>
        <p:blipFill>
          <a:blip r:embed="rId3" cstate="print"/>
          <a:srcRect/>
          <a:stretch>
            <a:fillRect/>
          </a:stretch>
        </p:blipFill>
        <p:spPr bwMode="auto">
          <a:xfrm>
            <a:off x="467544" y="2348880"/>
            <a:ext cx="3937304" cy="38164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86</a:t>
            </a:fld>
            <a:endParaRPr lang="en-GB"/>
          </a:p>
        </p:txBody>
      </p:sp>
      <p:sp>
        <p:nvSpPr>
          <p:cNvPr id="4" name="TextBox 3"/>
          <p:cNvSpPr txBox="1"/>
          <p:nvPr/>
        </p:nvSpPr>
        <p:spPr>
          <a:xfrm>
            <a:off x="3347864" y="1484784"/>
            <a:ext cx="5796136"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Admiral Wilhelm </a:t>
            </a:r>
            <a:r>
              <a:rPr lang="en-GB" sz="2800" b="1" dirty="0" err="1" smtClean="0">
                <a:solidFill>
                  <a:srgbClr val="00FFFF"/>
                </a:solidFill>
                <a:effectLst>
                  <a:outerShdw blurRad="38100" dist="38100" dir="2700000" algn="tl">
                    <a:srgbClr val="000000">
                      <a:alpha val="43137"/>
                    </a:srgbClr>
                  </a:outerShdw>
                </a:effectLst>
              </a:rPr>
              <a:t>Canaris</a:t>
            </a:r>
            <a:r>
              <a:rPr lang="en-GB" sz="2800" b="1" dirty="0" smtClean="0">
                <a:solidFill>
                  <a:srgbClr val="00FFFF"/>
                </a:solidFill>
                <a:effectLst>
                  <a:outerShdw blurRad="38100" dist="38100" dir="2700000" algn="tl">
                    <a:srgbClr val="000000">
                      <a:alpha val="43137"/>
                    </a:srgbClr>
                  </a:outerShdw>
                </a:effectLst>
              </a:rPr>
              <a:t>, the head of the </a:t>
            </a:r>
            <a:r>
              <a:rPr lang="en-GB" sz="2800" b="1" dirty="0" err="1" smtClean="0">
                <a:solidFill>
                  <a:srgbClr val="00FFFF"/>
                </a:solidFill>
                <a:effectLst>
                  <a:outerShdw blurRad="38100" dist="38100" dir="2700000" algn="tl">
                    <a:srgbClr val="000000">
                      <a:alpha val="43137"/>
                    </a:srgbClr>
                  </a:outerShdw>
                </a:effectLst>
              </a:rPr>
              <a:t>Abwehr</a:t>
            </a:r>
            <a:r>
              <a:rPr lang="en-GB" sz="2800" b="1" dirty="0" smtClean="0">
                <a:solidFill>
                  <a:srgbClr val="00FFFF"/>
                </a:solidFill>
                <a:effectLst>
                  <a:outerShdw blurRad="38100" dist="38100" dir="2700000" algn="tl">
                    <a:srgbClr val="000000">
                      <a:alpha val="43137"/>
                    </a:srgbClr>
                  </a:outerShdw>
                </a:effectLst>
              </a:rPr>
              <a:t>, (German Military Intelligence in Nazi Germany), </a:t>
            </a:r>
            <a:r>
              <a:rPr lang="en-GB" sz="2800" b="1" dirty="0" smtClean="0">
                <a:solidFill>
                  <a:srgbClr val="FFC000"/>
                </a:solidFill>
                <a:effectLst>
                  <a:outerShdw blurRad="38100" dist="38100" dir="2700000" algn="tl">
                    <a:srgbClr val="000000">
                      <a:alpha val="43137"/>
                    </a:srgbClr>
                  </a:outerShdw>
                </a:effectLst>
              </a:rPr>
              <a:t>was said to have been a crypto-Jew named Moses Meyerbeer.15 Moreover, E.H. </a:t>
            </a:r>
            <a:r>
              <a:rPr lang="en-GB" sz="2800" b="1" dirty="0" err="1" smtClean="0">
                <a:solidFill>
                  <a:srgbClr val="FFC000"/>
                </a:solidFill>
                <a:effectLst>
                  <a:outerShdw blurRad="38100" dist="38100" dir="2700000" algn="tl">
                    <a:srgbClr val="000000">
                      <a:alpha val="43137"/>
                    </a:srgbClr>
                  </a:outerShdw>
                </a:effectLst>
              </a:rPr>
              <a:t>Cookridge</a:t>
            </a:r>
            <a:r>
              <a:rPr lang="en-GB" sz="2800" b="1" dirty="0" smtClean="0">
                <a:solidFill>
                  <a:srgbClr val="FFC000"/>
                </a:solidFill>
                <a:effectLst>
                  <a:outerShdw blurRad="38100" dist="38100" dir="2700000" algn="tl">
                    <a:srgbClr val="000000">
                      <a:alpha val="43137"/>
                    </a:srgbClr>
                  </a:outerShdw>
                </a:effectLst>
              </a:rPr>
              <a:t> in his book </a:t>
            </a:r>
            <a:r>
              <a:rPr lang="en-GB" sz="2800" b="1" dirty="0" err="1" smtClean="0">
                <a:solidFill>
                  <a:srgbClr val="FFC000"/>
                </a:solidFill>
                <a:effectLst>
                  <a:outerShdw blurRad="38100" dist="38100" dir="2700000" algn="tl">
                    <a:srgbClr val="000000">
                      <a:alpha val="43137"/>
                    </a:srgbClr>
                  </a:outerShdw>
                </a:effectLst>
              </a:rPr>
              <a:t>Gehlen</a:t>
            </a:r>
            <a:r>
              <a:rPr lang="en-GB" sz="2800" b="1" dirty="0" smtClean="0">
                <a:solidFill>
                  <a:srgbClr val="FFC000"/>
                </a:solidFill>
                <a:effectLst>
                  <a:outerShdw blurRad="38100" dist="38100" dir="2700000" algn="tl">
                    <a:srgbClr val="000000">
                      <a:alpha val="43137"/>
                    </a:srgbClr>
                  </a:outerShdw>
                </a:effectLst>
              </a:rPr>
              <a:t>: Spy of the Century (1971), </a:t>
            </a:r>
            <a:r>
              <a:rPr lang="en-GB" sz="2800" b="1" dirty="0" smtClean="0">
                <a:solidFill>
                  <a:srgbClr val="FF33CC"/>
                </a:solidFill>
                <a:effectLst>
                  <a:outerShdw blurRad="38100" dist="38100" dir="2700000" algn="tl">
                    <a:srgbClr val="000000">
                      <a:alpha val="43137"/>
                    </a:srgbClr>
                  </a:outerShdw>
                </a:effectLst>
              </a:rPr>
              <a:t>refers to: "Dr. Emil Augsburg, born in 1904 in Lodz in Poland, </a:t>
            </a:r>
            <a:r>
              <a:rPr lang="en-GB" sz="2800" b="1" dirty="0" smtClean="0">
                <a:solidFill>
                  <a:srgbClr val="00FF00"/>
                </a:solidFill>
                <a:effectLst>
                  <a:outerShdw blurRad="38100" dist="38100" dir="2700000" algn="tl">
                    <a:srgbClr val="000000">
                      <a:alpha val="43137"/>
                    </a:srgbClr>
                  </a:outerShdw>
                </a:effectLst>
              </a:rPr>
              <a:t>according to official Polish sources, of Jewish parentage</a:t>
            </a:r>
            <a:r>
              <a:rPr lang="en-GB" sz="2800" b="1" dirty="0" smtClean="0">
                <a:effectLst>
                  <a:outerShdw blurRad="38100" dist="38100" dir="2700000" algn="tl">
                    <a:srgbClr val="000000">
                      <a:alpha val="43137"/>
                    </a:srgbClr>
                  </a:outerShdw>
                </a:effectLst>
              </a:rPr>
              <a:t>.</a:t>
            </a:r>
            <a:endParaRPr lang="en-GB" sz="2800" b="1" dirty="0">
              <a:effectLst>
                <a:outerShdw blurRad="38100" dist="38100" dir="2700000" algn="tl">
                  <a:srgbClr val="000000">
                    <a:alpha val="43137"/>
                  </a:srgbClr>
                </a:outerShdw>
              </a:effectLst>
            </a:endParaRPr>
          </a:p>
        </p:txBody>
      </p:sp>
      <p:pic>
        <p:nvPicPr>
          <p:cNvPr id="12290" name="Picture 2" descr="http://photo.goodreads.com/books/1182705035l/1316175.jpg"/>
          <p:cNvPicPr>
            <a:picLocks noChangeAspect="1" noChangeArrowheads="1"/>
          </p:cNvPicPr>
          <p:nvPr/>
        </p:nvPicPr>
        <p:blipFill>
          <a:blip r:embed="rId3" cstate="print"/>
          <a:srcRect/>
          <a:stretch>
            <a:fillRect/>
          </a:stretch>
        </p:blipFill>
        <p:spPr bwMode="auto">
          <a:xfrm>
            <a:off x="179512" y="1844824"/>
            <a:ext cx="3000375" cy="4524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87</a:t>
            </a:fld>
            <a:endParaRPr lang="en-GB"/>
          </a:p>
        </p:txBody>
      </p:sp>
      <p:sp>
        <p:nvSpPr>
          <p:cNvPr id="4" name="TextBox 3"/>
          <p:cNvSpPr txBox="1"/>
          <p:nvPr/>
        </p:nvSpPr>
        <p:spPr>
          <a:xfrm>
            <a:off x="4644008" y="1700808"/>
            <a:ext cx="432048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It has also been said that the grandmother of the SS leader </a:t>
            </a:r>
            <a:r>
              <a:rPr lang="en-GB" sz="2800" b="1" dirty="0" err="1" smtClean="0">
                <a:solidFill>
                  <a:srgbClr val="00FFFF"/>
                </a:solidFill>
                <a:effectLst>
                  <a:outerShdw blurRad="38100" dist="38100" dir="2700000" algn="tl">
                    <a:srgbClr val="000000">
                      <a:alpha val="43137"/>
                    </a:srgbClr>
                  </a:outerShdw>
                </a:effectLst>
              </a:rPr>
              <a:t>Reinhard</a:t>
            </a:r>
            <a:r>
              <a:rPr lang="en-GB" sz="2800" b="1" dirty="0" smtClean="0">
                <a:solidFill>
                  <a:srgbClr val="00FFFF"/>
                </a:solidFill>
                <a:effectLst>
                  <a:outerShdw blurRad="38100" dist="38100" dir="2700000" algn="tl">
                    <a:srgbClr val="000000">
                      <a:alpha val="43137"/>
                    </a:srgbClr>
                  </a:outerShdw>
                </a:effectLst>
              </a:rPr>
              <a:t> </a:t>
            </a:r>
            <a:r>
              <a:rPr lang="en-GB" sz="2800" b="1" dirty="0" err="1" smtClean="0">
                <a:solidFill>
                  <a:srgbClr val="00FFFF"/>
                </a:solidFill>
                <a:effectLst>
                  <a:outerShdw blurRad="38100" dist="38100" dir="2700000" algn="tl">
                    <a:srgbClr val="000000">
                      <a:alpha val="43137"/>
                    </a:srgbClr>
                  </a:outerShdw>
                </a:effectLst>
              </a:rPr>
              <a:t>Heydrich</a:t>
            </a:r>
            <a:r>
              <a:rPr lang="en-GB" sz="2800" b="1" dirty="0" smtClean="0">
                <a:solidFill>
                  <a:srgbClr val="00FFFF"/>
                </a:solidFill>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who was assistant to Heinrich Himmler, was also a Jewess.</a:t>
            </a:r>
            <a:r>
              <a:rPr lang="en-GB" sz="2800" b="1" dirty="0" smtClean="0">
                <a:effectLst>
                  <a:outerShdw blurRad="38100" dist="38100" dir="2700000" algn="tl">
                    <a:srgbClr val="000000">
                      <a:alpha val="43137"/>
                    </a:srgbClr>
                  </a:outerShdw>
                </a:effectLst>
              </a:rPr>
              <a:t> </a:t>
            </a:r>
            <a:r>
              <a:rPr lang="en-GB" sz="2800" b="1" dirty="0" err="1" smtClean="0">
                <a:solidFill>
                  <a:srgbClr val="00FF00"/>
                </a:solidFill>
                <a:effectLst>
                  <a:outerShdw blurRad="38100" dist="38100" dir="2700000" algn="tl">
                    <a:srgbClr val="000000">
                      <a:alpha val="43137"/>
                    </a:srgbClr>
                  </a:outerShdw>
                </a:effectLst>
              </a:rPr>
              <a:t>Heydrich</a:t>
            </a:r>
            <a:r>
              <a:rPr lang="en-GB" sz="2800" b="1" dirty="0" smtClean="0">
                <a:solidFill>
                  <a:srgbClr val="00FF00"/>
                </a:solidFill>
                <a:effectLst>
                  <a:outerShdw blurRad="38100" dist="38100" dir="2700000" algn="tl">
                    <a:srgbClr val="000000">
                      <a:alpha val="43137"/>
                    </a:srgbClr>
                  </a:outerShdw>
                </a:effectLst>
              </a:rPr>
              <a:t> was in charge of the </a:t>
            </a:r>
            <a:r>
              <a:rPr lang="en-GB" sz="2800" b="1" dirty="0" err="1" smtClean="0">
                <a:solidFill>
                  <a:srgbClr val="00FF00"/>
                </a:solidFill>
                <a:effectLst>
                  <a:outerShdw blurRad="38100" dist="38100" dir="2700000" algn="tl">
                    <a:srgbClr val="000000">
                      <a:alpha val="43137"/>
                    </a:srgbClr>
                  </a:outerShdw>
                </a:effectLst>
              </a:rPr>
              <a:t>Sicherheitsdienst</a:t>
            </a:r>
            <a:r>
              <a:rPr lang="en-GB" sz="2800" b="1" dirty="0" smtClean="0">
                <a:solidFill>
                  <a:srgbClr val="00FF00"/>
                </a:solidFill>
                <a:effectLst>
                  <a:outerShdw blurRad="38100" dist="38100" dir="2700000" algn="tl">
                    <a:srgbClr val="000000">
                      <a:alpha val="43137"/>
                    </a:srgbClr>
                  </a:outerShdw>
                </a:effectLst>
              </a:rPr>
              <a:t> (SD), a branch of Nazi Intelligence.</a:t>
            </a:r>
            <a:endParaRPr lang="en-GB" sz="2800" b="1" dirty="0">
              <a:solidFill>
                <a:srgbClr val="00FF00"/>
              </a:solidFill>
              <a:effectLst>
                <a:outerShdw blurRad="38100" dist="38100" dir="2700000" algn="tl">
                  <a:srgbClr val="000000">
                    <a:alpha val="43137"/>
                  </a:srgbClr>
                </a:outerShdw>
              </a:effectLst>
            </a:endParaRPr>
          </a:p>
        </p:txBody>
      </p:sp>
      <p:sp>
        <p:nvSpPr>
          <p:cNvPr id="10242" name="AutoShape 2" descr="data:image/jpg;base64,/9j/4AAQSkZJRgABAQAAAQABAAD/2wBDAAkGBwgHBgkIBwgKCgkLDRYPDQwMDRsUFRAWIB0iIiAdHx8kKDQsJCYxJx8fLT0tMTU3Ojo6Iys/RD84QzQ5Ojf/2wBDAQoKCg0MDRoPDxo3JR8lNzc3Nzc3Nzc3Nzc3Nzc3Nzc3Nzc3Nzc3Nzc3Nzc3Nzc3Nzc3Nzc3Nzc3Nzc3Nzc3Nzf/wAARCAEOALoDASIAAhEBAxEB/8QAGwAAAgMBAQEAAAAAAAAAAAAAAwQCBQYBBwD/xABAEAABAwMDAgQFAgMFBgcBAAABAgMRAAQhBRIxQVEGEyJhFDJxgZFCoSNSsQczwdHhFRYkNGKSFyVTVGPw8XP/xAAUAQEAAAAAAAAAAAAAAAAAAAAA/8QAFBEBAAAAAAAAAAAAAAAAAAAAAP/aAAwDAQACEQMRAD8AfVAEgRXIM4OetcXMkk9qEpZJjpQTXAGKTuHlA7SQR1ipFZA5zNJXiiAok5mgR1l0OsETx0qqY0UgIev1KYbWJSgCXFjvHT71oWmmbGxGo3qA464YtGVDBP8AOr2qpcdcW8p55ZWtSpUpXNARlLDCYt7NGDhb5K1H7cU61qF4he5KmkpHCQymK5Y2d1qDwasWFvLJ4QMD6mtpYeBWmbU3GtXflSJKWyISOxJoMmdXDp3Xmm2FyOP7soP5TQXFaDcYdtryxV/M0vzU/g5o+q21o3eujT95tphBUqT9aQS2TMwaCD3h9T29zSbxm9SP0oO1ce6TVNdW9w0Sh5txBQcpIg1ffBoUQpuULTwUmCD9abF3fIT5d8lvUGIja8IWPormgxgcSAZnHFDCiVxyJrS3Gk6ZqDm3T3zavkf8vcmJPYK4NUt9pl3p6yi6ZW2rpuGCPbvQKhCSojrzUVkBRUmYPNdVkkDAioKUcpie1BMqBkkz2phpe1W0nnNLIWkSCmcUVKpQSB0yaC3tHhMTBArQaa4NgSk4FZG3XESZMdKvdKe9cboB4oNbaqCkEDIGKsGUyMHAqps1YgGZHWrVlcSAMSKBtSARMEHsaVXbErUQeTTpVKSDMnrUNo70FAvI+X70uv0iDx0plak9BIpe49Q3AUC+9CBKhNLBLd09C4Swgb3D2SOaOtHfNVmpuhi2+HSSFPkFwz+kcD80C19cq1K7W4Zkna2gfpSOAKvNC8Iv35BvFloFMobHzH69qpdIvLezuS8+0pwp+TPB71bDxbft3KHrIpaDeIOZHvQeoafZN6faLXt2EphYQAEjbWC8Q6rc6jcOo+IUtgKhCCcAfStp4Z1ROtaAj4sJKnEqS8OiVSf9K89uGUJuHWwreEKKQsdc0CriUkAgGIiohG0+wPNG8uFDYr01BwFMjFAMKhRAEzmmT60hIFLqTJByM81PdtV6vyaANxbNuJIfSFdjXEm6YT5Ktt5aER5L2YH/AEnkUVKy4oggEHipbwCUgEEDvQUtxpVteFa9MWQ6MqtXTCx9P5qobhlTK1JWkpUMEEVtXGGHV7lJKVCSFJwR96TvmBcoKbwblRKblI9X0UOtBj4Pqk88VPzCls55GKY1Czctl+oAg/KocEUkoAjKqB22dIEBIJjntVtp7pSUqJzzVGw5mCOUwYqysnIAHWDQbKzfBAPcAVe2zxVjpWV0pZcahUmtFaKVGR9M0FwHQlJ6A8VIOiBzQEAK68CCKL5Q70GeSCDma45kDP2puB0AkUJaJIECeaBQonpGKyd2+bh9x1UAEwkewrWamrybB9f6gmAfriscoekdaD5KgBlMgdqM2kZ29TwaC2IIjiaZaQVcD0mgaYuH7cKLTi20q5CFET9asGlHy5PEd6XsbRp+4Qyt9KXF4S2MqV9q2GneE3HLRSmUtJfPyqdBWB9uKDNJDi0yw2tZHRAmuO2l0UqK20tZz5jiU/1NZ/xDf6xbXz9jf3biFtKKC236E47AdKzTriln+ISfc0HoKGXFZ+KsxB4NwmT+9RXa3Eq/h745KVhQ/avPis8JT0ziotPLQCptakKnlJig9ABKQRsJMZ9qEtakQTWRY1i+aTCblRE5C/VVg3rhXCblie5bVH9aC+SsKGFZ6+9fb1Jz1H4qnbu0Owq3d9X/AKa8Gm2L8byhxJCkjIOKBi5tkOoUhIG1XKOn1HaszqVkbdwdUKEpJ/pWoS+lR3CBIzHSg6gm3dtwXMBRiOv1oMokbTGQKs7A5TPEUktBQ4ppQ9SeCOvvT9mn0jGKDQ6UMAkmI4rTWIMH24qg05CIQUST71o7QEZxxMCgsGjE8YFT81P8w/FQaRKTBweal5aexoEG0Z4xFSWxuVMdK6mO0UYEAqMCe9BR+ImwnSnTPBTj71kXASkHnNbvVGPiNPfREqKCR9RmsQc2xPEdqD5hjzClMGCeRS2qaqlpRYsTG3Bc7fSnr174fSFut4UU7En3PX8TWTQhQSQROfrQa7wDptxfXt1eJuUNqZTHqMqJP/5XqWguiyt37q5chcb3nlOHy0AdvevNfCOk6zapeuWnE2TL6PLUpwSoj2Faxi2Pk+UrzrppZB2PGESPago/7RV23iC605zRJu3vLV5habPtAJMZrMp8G60+kKctAykjlagP8Zr0xFs7tCytDKAeECAKUeurFoxc3YUsd3QRH2oMS14A1Nz1F60QSOCo/wCVff8Ah3qJ9KbqzkmcLP8AlWxVqmmLnc6CBBCUoUQf2oKtX0mD6FTBmGFAf0oMir+z7VErKQ5bKj/5Ikfih3Hg3W7dtRDTbid2ClY4rXL1jS1FJ2Aqgjkpj2qLet2W6E2lwUKwT5iVACe0zQZS48Ea0zbIdQyh8KElLSpIqoS6+y4q3vkr3I9JCvmRXs+n3VotlIYuUFIwkBWapfFWh6bdtG5vkBghyDcoEKjuaDB25c4SAUkelU1B9SlOKKyDA70fWNKVop32d0i6tSASpJjaf9aXdIUgLABChNAu435i0kwMRT1mzO3E0shMp6RHWrTTmiXEnqQOKC8sGSMg8Cry1SDtH5qts0hAV3NWtsBnoaB9sQCDGODTAQCB6T+aDG0Y6ijCYGT+aCqQAf1DvUidxxwai2Dj360UIMJUDQLOHYj1AfSsPqluu0vXWwfQoyg+xreOszyPtVPrWk/G2hU2P4zYlPv7UGQutz+nm3QCpwqAQB1Nazwv4SbtA25cID+okbwIlLI9/eh+BNLU5qTlwtAKmFbGwros9fsBV34o1v8A2Wy5ptgraZl90cknoKA13eabpqSLp/4h8fpCZCT2ArL6h40UgKbtxsIPCQFKH+ArL6i+txW9xwtNqHf1KqmDg3ENiATQXl34ju7pZ35//osq/biq5Wq3SioJuFISRwgAUrKgDIJ+tSRauXZSm2YcWo8JbSSf2oIu3zyl/wDMOqxn1moJuF7pDzgnso1cWPg3XbwpLenrQk/qeIQB+avrP+zDU3QC/eWrPsJWf2oMYi8fSkBu4dmeqjTLd7cpkrcSR7gGa9AY/stt0gJuNVcOZIbZA/qaYH9nOktplb144T/1Af4UHnTeqKCSHAYJ5HT7Vp9I8V+oW+ovfE2ZG3arlH26inL3whpVsQVNPmeNy8c1QXulItLpXw6QAAYSoYNBrtQt9NtfDV0htTfwqm1FtUjM5A/NYa2WDbkCCnaM18vatpbS0lLasEEfIe9K2Kiht5lz0rQdtA02SVgAQIzVxpTh3iOkVTs4UIMmrjT0+qcz7UGiYkgnOKtLVQ3AdzVXZY9Ssg4FWDcAgpEdTQWqVDKY+1HCVwMD/upK3BKTmferALMDI/FBUMgnIpgIAUCTA9qXbITOcVNTpUEz15oJuOJSoiZ96UdfCZ6YgVxS90kjmkngpSY7g0G00XTGbFm5dabm4CPMJiAVkd/tXk2r33lhdzcEuurWoNg/qV/Ma9J0bX3Hgpm5UEOIagSYCgBmvMHWBrmqFm2ISyyNiSDlZ6xQZsJuL24UCFuvL4ShJJ/FaTSvAerXRDlzts2jkheV/itPomh3+kiU2iWuCFAgmPrzWitr/cstqA8zE+9BVaV4H0mxa8y6aVcrjKnlY/AqzbhpeywtA2kDCW0x/StEhDWxPmkEjOT1pfUrz4ZlYtmQ6+cIQMZPegQt7O6cQpS21pM9BmmNlwyDumR9prPWnjZxjWFabcWgU6FbCEEj1TWv+IZuEJMRPPcGgVadS+PUYJHeuLCgkCE4oriEoJUEpmIkUJ4hLOCSqgotTUFSCJAnPY1nb+1FylDZRJmd0Zq01Vai5jKVHImKubGwDto2f1nrHFB5hrFsthC1BMAHr+odap3BvuytAlKmwSRx2r2d7wpprtspx9jzkknKyawPiTw6jRbhBtgTbPA7Bzt9qCiZZyM9Jq80xgp2kGQRSdtbErBiBxV3aNbVj2oHGk4gD608MNlPBFCYRJnimlolRKpPQxQHtFEqgGrEDHNVjAI55GBToCo+agqkqHXmiECAQTQEL3YkSOcVOcfTvQRUmPUpU9qAspBiTRl+lAnIPSgOlO2Y/agA+nc242khKltqSk9iRVf4Y013S3i44ptbigdqUEyIFPqJKgRFAv3XLfySnCiogR9KCWq6zrbVqm5tHkhC1lJbQmdnsTRkXq27+yceUgXC2dziUEyknoaa0W3bTboOxOcknj6mgachL93dXKEJI3qCVDsMUFtcaovypkSDkk1JV4+oNKDqFEx608yD2qvdZLrKpVtzxQ2bFTcO26iCfmR0PvQXHwdlcamdTuG2xcEcoESe9SeeDSj5CiB2HX7Usy4sehIgxTjLBWdznbpQN2tx5gTvjjmiXYQs7isgDMClCyUKBSY+tECpaHsJM9aCj1ZoBG4AnMyfrV5pVwn4RhuYUswDVPeyoEKx/wDtX1laBy0smpAcJ3ycQB/9FBalpaLfYVkoAgA9KxHjFRf0e0JgHzz/AEraquQi5LZUlyU5gzFedeLrqbm1suPJQVq+pP8AkKCqt2ZQJmrW3bCSEd+KRYH8LAgVZ26ZSkmBQNWySTnETFNCCFIB65oLR5kTNEYUQVdJoDtN+oxNNAGBg0BKiPl/NMBZgUFE0SDJGZ4ovKZA6waElUL549qJ5oCBGBNBFyFBAAyKAUHgmKYQsKcTv/ahvQkiB060C2yDIpW+SXH7Zsckk0+EpPPEUjeDYth0R6VQfoaA94FpsXG21lKUplRGMUbQUq/2MyERuIzU3LYXGnuto3blp2mOtW9o1YsaakJUUpbAmTECgqFXaWCU3KSBwFRV5aNDyQ4k7gRhQpRxhm5KU+QpTahPm8gCmNER8PbLZyUhZKJ7UDfkeuBExyBTDbe3E8cUZCQqIOY7RXHQWjMfaghgoI+vSlUiPaDxRXXE7dqpz1FLIUFEk4xigq9SG1cHJFWzSra4t2BdoUVtj0HIx2qn1EoAU4ZiCSetMJvls6S06VBRDe7IzxQHfumNI89+EssKGVHH4rzy/wBRN/qb12T8x9I7DpVZrGvX2r3W+8dK0pPoQBASPpQWXSecTQauzWFNT3EkVZ2qtwSBkHis9pjpj1H2q6tnEwgJJoLppMSRM0wkJIJjMSfahtp/gFQM4qSMTH8uaAxmCfYTRAnAzQEqI+brRN57mgqTG4zih7QQsjpwKKuN0fvUW07twiB3NB80IWmuuAkq5McVJtrg7oxJk1BKypagoH29qAKBCRuyaFcMh1pbah8yYB7GjYBIIwK6QCoYEd6CWi3QVatlyJHJntStutVzqykqwyQcHg1X6TcKVcv2oPqS6Y+lEfufhb9TbhLRbGJ6z1oNiwuZZBTsAwAKMhG3giKzmn3y3WQWvMVnlKImjXGpXbS1JSgSRAkZoNSh7Y5ChyMUcEKSSr81Q2FxdraLl4kJAGBOfxVv5gCAoCDHWgSvxtHbmkkOHZEjAkZp6+2qSeZqkeWG1LBJ+WgS1F7zGl9iCCTUb5akaDE/KzGD7V880XGgjqs80HX3C1ppbRzEUHm4gLEkimGlQZJnGaUfRsWZBnivm1E4nn3oL+xf2czmr/T7pJCdxFZC3cMJ6GOtPWlyQRmPp1oPQbe5CmiARGKYRc/xYMREVmLS9SGztURIphq+kFRUSZ/NBpfMTJHpxRA4mOlUTV6FKknEd6N8an+b96CaYLg61JIBSszXN4C8HvUd3J9qBhAlKjHApdw7FCcjr7UZufKWZ5wKBcJHtQfLgnERFQSobhH3qK1CE9CKEopCues0GYN4NP8AE5W5PllwbvvVw/bi/wBWU+SSndCfYCs14mR/5k4d0SAZ7Vd+Gbz4hCCqCtIgnvFBr7VtCAErBgAR0qyRbohSkISD360hZblpKnY9scU+wFqSduAaD5USqSPcVJ10iAkgADNcPp3EkcQZpJ59KFZJ4oGnndzZSTM1UXILz21I55xRi4p2YmCMCnLO08pO5UkkUCDVsS6knATVXrjJfKGx/NxWmcZ2pAxNZ7xE+1ptsu8fMBGAk/qV0AoPML0pcunwg+kLMD70uBtIxGJoZdU4+pwxKySfvRFxuPX3oGWXN4TOcRRmnNqgkEQOardykmRjFfJUQQeE5oNBb3vzdAR3owvj5e0cn3qgQ8REGKmHzKQDmg01rqCm0gEz05ox1Uz0rMM3RwFGM/mmviD/ADUHogB34/epp6k12O9TQATET9KArSSWyepigvpIIk0dPywJgGlnllSjJIGRQKqUMzxST7wTInNEung3In/Wqp+5G0lUCKCh8Tqm9Cj+oVzw3qKLK+T5xIZVyex70vrzvmXCSkyAMzVYhfq+aMUHttnctuNgtuJUhQwQZoytSaYkFwfbNeOMXriUelZRIwQTmtBoF6q5t9zilKLaoX6uh4NBuLnVPNBDKT9SIoDKXXl7iZmj2FjbKQhwJJBEyTNXLLDSJ2JHHagBY2hBCliYq1DSSlJG4dsVxpOQFCBHApTXNZs9G083N6vagYSkcrPYCghqd1a6faLuLpwIaRlRNeM+Kdec12+Cj6Ldv+6b7e596n4q8T3WvXCiuW7ZJ/hNzx7n3rNqJEmftQdUraqR9KIyslMKIkcTQNxKfpmpIA3pBBMmIHvQGKienIrqCYE1O4aWw8to52kj8U/omlnVHFoRctNLTEIWYKh7UCKIiRgzXQnACjkGtDdeFL1jZBStJMbgZApC50W7auC200p0AyVoQQP3oK5I28HrRN4/+mokbeMGciu7R3oPW5AkSfrUkkBMAH618ACJipcIIIk80E0wEqAJpC7J74mnCRsJHNV128BMdKCo1BwNqUDkEVn7+8ASoTn2p7VbmVKGeKzd27uVKckGgWfc85ZO7MTBoCFeoirrR/D19qjiShktsFRBfWISKtnrXw9oqEtvld7dpEqDahs560Gft7C8dZU6hhzygJKogfmrvwW8hNw5brIh3bz9x/lSWra3daopKFK8q2SIQw1hIoFg8iyubR5SlFl30Oe3Q/jBoPUtOLlm55ShKOB7VftO7hu4EVmrO/8ALPwmoNk3CUS2tIkPI6EVSeIfF62FfBaQpLtycKWBKUew7mg1fiTxRZaAxuWrzbpY9DCTk/XsK8j1rVr/AFa5XdX61Kn5BHpQOwFCfdWlxb75Vd3cytwklKT796DbOqfU4ytSiHhHb1DigVWsRByehoREzP7V8oKB4z2qJ3Ez/Sg6cEA1Z6QgMzqD6ZaZP8MEfO50A+lK6fZu3t1sSdjaRuccPCE9zTupXaHVJYtkFFsyNraTyR3PuaBRbi3FFRkKVKio9TXG53lSircBjaa6r1AA5A4riYH6ooLPTdc1DTWvLYuDs3TChMGtLY+LrG6UUahalklOHUHd6h7ViWtu4JOZ/apFJSqAZ9qD05uw0/WLXcw6y6yRuSlZ9U/1oB8J6fJ/4d37Krzll963dS4wpTa0nBSYIq1/3l1n/wB/cf8AfQemozAHfmpgFSjPIrrYnHFcQn1nOfrQQUmAmB9ao9TUUoVPOcCtDtOP3rM6pfaezelu/Wry0JKlpRyeyR70FC3p97qrribJgqAHqcVhKfqacQ14d8NjzLhf+0tQT6k7MoSexqu1bxTe3zZt7Mmzs0mENtiFEe561SqQVCevH1oLDWPFGp6mFN7xbsER5LWE1TpbUtO6D7mmUoASVORI6e9dmBII2xkGgF6hEjHSrHV7P4VpFo2D5yNilJGZKgZ/oKUtLf4u/YYBCfMWEyTV6p8q8UuOIgzctMCeDiFf40CV3rusqtG9NfdFu0ygJWoCFFMYk+4jFVVtvuHE2dmkpU6dpWfmWfr0FWGpf8WsuIn+OgpmeVtn/ERSPh5TY1uxL69jfnJlfag3uq6db6X4ZZ0q0ZIvr8pR6UzuI5JNVHiDQtK0LQmnFrUvVFBJA8z5TyTHathcbXNbCg2464y2AyI9CSeVf0qs1e70jSW1r1II1O/e9SUqSFZGAPYUHml+2A8FoPoWAtP35/eaHbW7l28GmAJ/ZI7mn127t8tu2QgB9SlK2pPpbScme0UV123s2l2VmoKnDr/VyOg9qCNy+1bsGyszLfLjp5dV/lSJWMCIMfmviTuOZSU80MAQMzjFBKZyBg85qx0nQrvVUOOW6Ww02oBTjzgQkE8CT1NVQJAkxAq20XxDeaQ243bC3dadUFFt9lLiQocKEjBFAC7tHbO5ct32w282spWmZgigFJgSRHc0e6uXLu5curp0redVvUojkmgFR/SQTMUHEEyJOAakTnmvk8CQJnvRC2Z4H5oPYm/mHsamg+swOaikxECRUz8xHUDigrtd1QaVp5eA/iLOxoHvXmd4tVw4tbiitasknqa0fi+9+J1MsDLdv6B9eTWfWDlUQO1AtBSkD6ZoiG5Mk9OtS8sRJ/euOAQQCNvcRQfL2pGVEyM0AjcYRBx1qSxEiYA4oiLZYtBdko8vdtifV+KDumodF/bqZKQtBKpPCQBM03p0tuG4Vk2zS7hcdVqwkfvVYlQ8wbl7EqwSnt2q5jyWBbk7XXiHXcfKI9Kfxmgqrdxz4J9KUqCmCLhAI5Iwr9qPpNvaO6oUu5Lw3MoKZSZyc9IzTLCglYW6sKakoWCOhwapnQ2w6q2ufMDlutSUqbIyntQajWfEN286G9Ev1JZCNq9qNpEYyo88VQMla3fIsR5r6z6nldO59h70G3Q/fupYtkBLKRkcJT7qNN3VwzbWy7OwWnYf716ILp9uwoOuPs2bC7O1MqP9+/1Wew9v61XOKQkgp5A471xUrlSvaMc0NRO4lURQSKjv9AycxUYyJEdK4RAkK6Y9q4FEAcYHWg64sD6V8napIO0Yr5RSBEDia6naQADg5NBNJMDt7VMqJAB4oYVkbZABijpRkAnk0BGkbgD71MtZqaUK2j64ApoNOR0/ag9RbPp+0VLzAkqWoTAJ5oTR9AiB7VG4ksXAT/IoD8UHmWpLW7cuObiCtwqFBQpRCfMIMDpR1bYEng0u3lokqPXNAQq9Ko7yfahknbJ2npFT9I3fzETxQlL2g7unSgEokLVuMT2rkkABMRBmRXR6ipXE9a6sKiZED80BdKbSq7U86CWbVvzVjoSOB+aIm4W6VvOn+I44VEilQtxKFJSshC8qR0MVNBAbTB9R49qB6zsXNSXsSpQn5UjiO9Q1Cxs/iivULhTVw2NjzKW5KlDqDxkRX1jqKtPUCgKlPUUlfXC726XdP/M4qSaA1y/ubDNs2GbYZ8tPKvdR6mk1tqXuJSQek18FSTJMYqaEkbglWJxNAPZAUFdsUFaRHEielHVKVbecRNCUVTkTiBQDKQomOwxXIGCePapqTChuO2RxUTGfT+9B8lpJ4EADk18ARjjFfJIBCh9DU0gLPuRyaCTaAmBGJkKo6GhuRIiD1NRbQDsSaZaSd0xJ96By2aJSOImlV3MLVAxOKdALTRXzgxSPlj+Ufmg9UaKo4kQKlIO/GOv0qDKhCd2cUHVXxa6Zcvg/Kgwfc4oPO7sIU675WEbzt+kml2pS2nnE/euNLlZQVEdvepJO2Ao5yBQScVCDPBHPalyQsjdweK+KyqRyBye9fKT6QQYAyRQcM+WQnIHcV1GVeoQIyKkkCANxjbwa+ODjJINBBA3QdpiOvWpLgJQJx1ojUbRKcgYqDw3KE4EcUC7pUEhM8544r5BgEgcER1qSkkgZ680NKOUJJweaDhAUTBO6ZmiLSrZEjOeea+SnM8xEiujqqJoInnGSOajBMynPQCiK2Cdh9VfSk+mf8JoF1phUnOOvehgEH3pggBYHUZxXEMKfc2tNrUeyRNAucAcSTUmkKJEUb4G5UAryXNoAVJTAg8GrHTtAvrkb0htIEkFR5igSb9O0cEHmm0EJUhQMknknmnr3QnLOwF4t5C0h0IUlKSIkVVtkl3bEpJwe1A+8oeSlJklSxI/ehen+U1y43BxsAycmK+hzsfxQem223amQZiqnxe6GtKS0AJddAP0GauGYCUz2rO+OgU6fbOJPCz/SgxL6Ch1LgwnvRF7VEFMgda6mVskqAKkiuNRAEZoIpCUJJxt96+aGSTB65/pUyiZ49q4UbVAk/igkS2QY4nioDuOIwampCROBgxiuoSSUGfT2oBr3bAJGfzXHVKyFQY5o5QAse9DuGhsSVcK7dKBVwbUwkkZqAJRuIMweKMU4MczzXC3t3qnM5xQCSVfIRJPEc5pq2sbl55xkJLZQjcrzMYn/AFqFo4be5bfQElTawobhIq2uNSuNQ1JdwUtp3NeXs/SBQB0vSkLvkM3rhQlYkeXBIPv7Vc6rodjZXjbYZJTsJK1uTuI9q+GhLShu8evXAsq8seUkCBHerZPh21d09t+4U686SdynHCZHagzGoK05htraG1LQsGERIqWmao01qy0ssOPpWQU7E5Jgz/WmkWDFprjraUJV5ThA3CQRVYX02urm9typLgcUpKYECg0rDNyrTlpVpyZbZS0vzHMjMgxzT9lpV8yytKLhpKEkbwhAJzjE1Tf74bUBTWnM+aUwtxSj6vtSVx4t1J1GzzEtzk+WgCfvQJ391fl9+zuX1KS06UlMAAkYBxSD4KPST8px70ZThddU4rcpa1SpSjkmh3UEbiIPaaCU73M9IpiEdqVZIOSMgzTvk/8AUa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10244" name="Picture 4" descr="http://ivarfjeld.files.wordpress.com/2010/03/reinhard_heydrich.jpg"/>
          <p:cNvPicPr>
            <a:picLocks noChangeAspect="1" noChangeArrowheads="1"/>
          </p:cNvPicPr>
          <p:nvPr/>
        </p:nvPicPr>
        <p:blipFill>
          <a:blip r:embed="rId3" cstate="print"/>
          <a:srcRect/>
          <a:stretch>
            <a:fillRect/>
          </a:stretch>
        </p:blipFill>
        <p:spPr bwMode="auto">
          <a:xfrm>
            <a:off x="611560" y="1628800"/>
            <a:ext cx="3429001" cy="4968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image.guardian.co.uk/sys-images/Arts/Arts_/Pictures/2007/08/07/hitler460.jpg"/>
          <p:cNvPicPr>
            <a:picLocks noChangeAspect="1" noChangeArrowheads="1"/>
          </p:cNvPicPr>
          <p:nvPr/>
        </p:nvPicPr>
        <p:blipFill>
          <a:blip r:embed="rId3" cstate="print"/>
          <a:srcRect/>
          <a:stretch>
            <a:fillRect/>
          </a:stretch>
        </p:blipFill>
        <p:spPr bwMode="auto">
          <a:xfrm>
            <a:off x="-1" y="0"/>
            <a:ext cx="9122229" cy="6858000"/>
          </a:xfrm>
          <a:prstGeom prst="rect">
            <a:avLst/>
          </a:prstGeom>
          <a:noFill/>
        </p:spPr>
      </p:pic>
      <p:sp>
        <p:nvSpPr>
          <p:cNvPr id="2" name="Title 1"/>
          <p:cNvSpPr>
            <a:spLocks noGrp="1"/>
          </p:cNvSpPr>
          <p:nvPr>
            <p:ph type="title"/>
          </p:nvPr>
        </p:nvSpPr>
        <p:spPr/>
        <p:txBody>
          <a:bodyPr/>
          <a:lstStyle/>
          <a:p>
            <a:r>
              <a:rPr lang="en-GB" b="1" dirty="0" smtClean="0">
                <a:solidFill>
                  <a:srgbClr val="00FF00"/>
                </a:solidFill>
              </a:rPr>
              <a:t>The Mystery Of Hitler</a:t>
            </a:r>
            <a:endParaRPr lang="en-GB" dirty="0">
              <a:solidFill>
                <a:srgbClr val="00FF00"/>
              </a:solidFill>
            </a:endParaRPr>
          </a:p>
        </p:txBody>
      </p:sp>
      <p:sp>
        <p:nvSpPr>
          <p:cNvPr id="3" name="Slide Number Placeholder 2"/>
          <p:cNvSpPr>
            <a:spLocks noGrp="1"/>
          </p:cNvSpPr>
          <p:nvPr>
            <p:ph type="sldNum" sz="quarter" idx="12"/>
          </p:nvPr>
        </p:nvSpPr>
        <p:spPr/>
        <p:txBody>
          <a:bodyPr/>
          <a:lstStyle/>
          <a:p>
            <a:fld id="{45AF73DF-73E2-4CEA-9245-4F3CFC8E8F97}" type="slidenum">
              <a:rPr lang="en-GB" smtClean="0"/>
              <a:pPr/>
              <a:t>88</a:t>
            </a:fld>
            <a:endParaRPr lang="en-GB"/>
          </a:p>
        </p:txBody>
      </p:sp>
      <p:sp>
        <p:nvSpPr>
          <p:cNvPr id="4" name="TextBox 3"/>
          <p:cNvSpPr txBox="1"/>
          <p:nvPr/>
        </p:nvSpPr>
        <p:spPr>
          <a:xfrm>
            <a:off x="0" y="2780928"/>
            <a:ext cx="9144000" cy="3539430"/>
          </a:xfrm>
          <a:prstGeom prst="rect">
            <a:avLst/>
          </a:prstGeom>
          <a:noFill/>
        </p:spPr>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"A lust for power and personal ambition have caused Herr Adolf Hitler to return to his post after his six weeks' stay in Berlin, the purpose of which has not yet been revealed. He regards the time as ripe for bringing dissension and schism into our ranks by means of the shadowy people behind him, thus furthering the interests of the Jews and their friends” </a:t>
            </a:r>
            <a:r>
              <a:rPr lang="en-GB" sz="2800" b="1" dirty="0" smtClean="0">
                <a:solidFill>
                  <a:srgbClr val="FFFF00"/>
                </a:solidFill>
                <a:effectLst>
                  <a:outerShdw blurRad="38100" dist="38100" dir="2700000" algn="tl">
                    <a:srgbClr val="000000">
                      <a:alpha val="43137"/>
                    </a:srgbClr>
                  </a:outerShdw>
                </a:effectLst>
              </a:rPr>
              <a:t>– (leaflet Hitler’s opponents) </a:t>
            </a:r>
            <a:endParaRPr lang="en-GB" sz="2800" b="1" dirty="0">
              <a:solidFill>
                <a:srgbClr val="FFFF00"/>
              </a:solidFill>
              <a:effectLst>
                <a:outerShdw blurRad="38100" dist="38100" dir="2700000" algn="tl">
                  <a:srgbClr val="000000">
                    <a:alpha val="43137"/>
                  </a:srgbClr>
                </a:outerShdw>
              </a:effectLst>
            </a:endParaRPr>
          </a:p>
        </p:txBody>
      </p:sp>
      <p:sp>
        <p:nvSpPr>
          <p:cNvPr id="8194" name="AutoShape 2" descr="data:image/jpg;base64,/9j/4AAQSkZJRgABAQAAAQABAAD/2wCEAAkGBhQSERUUExQWFBQWGBcYFhgXGRUaGhgYFxcYGBkYFhgYHCYfGhojHhcXHy8gIycpLCwsGB4xNTAqNSYrLCkBCQoKBQUFDQUFDSkYEhgpKSkpKSkpKSkpKSkpKSkpKSkpKSkpKSkpKSkpKSkpKSkpKSkpKSkpKSkpKSkpKSkpKf/AABEIALUBFgMBIgACEQEDEQH/xAAcAAABBQEBAQAAAAAAAAAAAAADAAIEBQYBBwj/xABAEAACAQIEAwYEBAUDAgYDAAABAhEAAwQSITEFQVEGEyJhcYEykaHwUrHB4QcUI0LRYnLxM4IVJENzktIXNGP/xAAUAQEAAAAAAAAAAAAAAAAAAAAA/8QAFBEBAAAAAAAAAAAAAAAAAAAAAP/aAAwDAQACEQMRAD8A9pxFU+K5/I/tVri9vv6VUYk+dBDZqCW0qRcGnP286jRQMLRtQ2Y9D99KMg+9aE7fY/egGzEj/ImmBvKiL9zNByedA3N5Uif3pE/SmUDy30rqjSaEnrRkYRBP3/xQdBphYE0QL5/n986ay+c0HHePSgG9Rb3r+tBP60HC+utcz0iPem5d6BweaYPOnA9T+e9Mb73oE5pjAUmbTSho+/nQcya7V1YG9NL0602tAzE4m3attcuMEQbsT8o86ymM/irYBItWnudCxCD9T9mqbtj/ADGKvEExZtkhQsnY/EeTMfoNKocb2YuW0F5CL1oAFioOZf8Aeh1A89RQanF/xTuHS3YRf9xZvoIip3B/4moxC4izl38doyPXK2v1rEYXBS4yQZ1XKd56SJ8oNX3CuyxuXFQwpXc7iT+nl50HqPD+6xFvvLFxbicyvI9GG4PrRHwwryW7hcRgnW5adrZP4doUgQy7ETprW57J9sjiD3V9Qt8D4hotyDsByaNYG9BoMtI2zRQ1dUj5UARZNSLZ5dacq6xRlXTb6UDraHoK5Ui1EUqDT4v72qsvW5HKrbE/f30qqvp7/T72oAPbny+VRzbNSTtUfNQA2ihsNKOza1HuLQCuLQyk70V5oLNFANp9K5lMU5hO1NIoCIutOVD99K4tdHrQPAPT9qHfaPy+xTg3n1oN5poBEfrTaIV6703L5/fWgbl66VwLTnWedDK+fpQOd6Cx866xoTUCuGhURhTBvQMKEnaaicTxQsoJYAnSOetWA1/avOP4mXrgxCxKqttCpE75mnXqNKDV2LQI/pkH76UzF4DMpmVY8xp10MbjyNZnsvxPEMgZ0LqDpcUqGEDkumatkuNDorRvvy150Hn54pbw90gLDA+ozbH2nWrB+0V68rG1bhVALgdB8J9tPlVjxnsmj3O9WJI1B5nrXLV6zhh/VZgCACirmMH8UaD3oO8O43bxFpFuDxRctknz8QY+4Fdt4UJcF0QclxAw0mD4SAQNxM1W8R7MKii7buf0rh7xCBupGvodYj1onCL7HMreLMRB5BtIM+4oPUsvuPzpwXekmgE7wJHnGtSEigVtI1ogGk0l9KMDt50BbVuedKi2R97/AJUqDQYk8qrMRvodvl61zjnDrjnNaum20bFQyHpI3HqDWQ4rx7E4RQ2Jw4a2IDXrLyBJiWU6r7iPOg0zExUdnqjwvbTD3yFS9B/C4iI5dDUx+Iz8JzTsQNKCU7UNnqLcxbHahXMWY3159aCW5oJJ++dAs4osRG/PpUhyfy+xQBMiYpGaA+O1Omk063xJdJkUEkSPyrpB8ooK41fxDXb96It2RvPpy+VBwvyobHWikn0/SlGmu1AB9NdvnSBmuXX1PShK1A+4+lMZ9q5HM70IGaBzGhs1Ozj7/emONNp++VA1rtNF3WnZ/Ka4V12oB38QEBZjAHM6VnOO4L+cQkMMyhiIII/2n5VpL1lXUq6hlbQgwQR515T20wC4fFstu2bFvKMpUtDkjUgk+cQOlBK4HiVVQLR31YE6+3lWrwrkrr1n/ivPOEWmktbMld+WkVueEYkOmu8fKgsbd3T7++VV3EcJ3r2HtqoAcd4wgyuxDrzke+lNW+S0HkaH2c45cZjbyBQJDMOYWR/8joKCdxW0Fw2TYZrhEDRQ7Fo+tQ+wfC2fFBp/p2tW6H8A+Y+lWXFsPnQASPL/AIrTcA4WuGshY8beJz1J5ew0+dBaPd12oivNBzg0e3cFAa3vFGCa/wCKZZAn3+fzqUF125iaB9lOlKpKnyilQWmITnVTjlEEEAgzIOszuCNqubqb1WYlATqBvQea9quD8PwRW+cN4i6+BWOUjmTbJykDpA1iptniGKxFoPZw627cSousEYj/AEqBoPWK12KwttoLKjEfCWUGPQn70oF0A6UGHbtLfQlbuEugzHgUt8mAIIqBxftHiGQrYwl8OYhih09iN69AuD7H60ExQec9muJ38JiJx/eDvVhc5nnJaAd9h71o8f21w4tuyNLKcoG0k7EeX+KsOL9nLOJA7wGROVgYIzb+RryXtv2Xu4S5EM1jdbkaSeTR8JG2tBrsL2hVgPF7z77GrKxilPOZ+deOYfGspEEg+tW1ntO6nxa/f70Hqq3R7evWjWsQF2kcprzvB9rknUn35VpOHces3To4k+Y360Got8SPNp6TrpUkY4HcTWevHLBBEH5an9qc2NiB+VBeHEWzpMev+acEj9qoLvXX56V2xi3Uyp05g+XKgvzbpotRT8NjFeBsxEgdfMdfSjvbPT3oIAt71zux51K9qcbXlQQBaGvlTgF086lOo6ffnTcnoaCN3Y9T9ms321sHLYZWAi4ZVoMgqdpHl9a1JA6CqLtd2ZbF2lFtsj22LLPwmRBBjUHaDQZLigUMrAgECCQNIPX5VzhVwMCBr5jpVdxbg2Ksf9ZGyDd18S/MDT3incPxtvSBDaSRsaDSWcCOtTcLhVAgaczHU71H4RhDcPhBudYBge+1anCcHiCwj8/nQVuEwcuJ67fL960lwCd6jrhUUiF2018/OkLoLEQZXf0jl5UB1MVJQDfeoaqDyqZh9OUUEmwIqda+n3zqJb/KpVsfc0E7CpvpPrSomFOm9Kgsr1Vt+etWV+YqpxWhiaCNfPL/ADUS4dakP5mo1y350AHP3pQ7imPzNOujlQmbzoGlWA+/lTGBIIKzO4P5UZj5/lUW8SD8VBje0P8ADOzfJez/AOXudAJtn/tHw+3yrzvjfZPFYTW7aJT8a+JPmNveK9wznr9KJrG/zG/+aD50tXFESJ8v0q/4Vj7WYeAAe51ivRON/wAPsLiJbL3Nwz47cAT5p8J9orzztB2DxOEkiLtr8aTp/uXcfUUGj4T2qts/djSdcp284nnFWD3izRER/ivKsPiCjhxyIPyrV4DtpbmLiNHUQf3ig1VvGsNDI9enXzqRhceBGkifvSqjEYkEjKZBAIjmDUG9xFrLSDI/uHl+lBrsPezhlUw6EMh9dQPpFTFxz3bee25R00ZZkBujDmOhrCWuNhL1ts0JdBRj+E/2k+hg1PHGGw+Im6Mhzd3iU5Q3wXV6gzv50G44Zx9bgIfwuvxD9RVgt8OoYEFes9N6w99u7vFplkgEDnbbUEeUa+1S8HiTmdRsMp35NI+Ug/MUGoe8sTmEdZH5zVPju1eEszmvCQJhZYn0I0nymsT2qwd0wtr/AKMSVmPEPAfYeH51EPZC6zjKFKBFIJIGpXUDzFBtbfbPDvzdf9yx76ExVhwzjVjEP3Vm6rXNTlPQaSPxegryLEtlldo39QdqZw/EN36FGZWGikGDmJ/xpQexcZ4tbwkLebMWBhFEuY/Es6A9ayXYjs/h8Uy3nXxO1wsg8KqQxyyB1kQNB4TReC8BzYhbl5g7EzB1gAazO+keVWPA7BcXRaYK73lxKAQAVD6oY5SpWKDZDCZAFWABso0A9AKi4hypjUt0+9BU/HYsbgekxpUDMEGdhHMkn71oIV++4GZzA6D7k1Aw+NcuWO+2/LkPrUbG8Q71yY0/tHTz9a7YgxI/eg0+Duh9vlppU60DMVnbOIhpGmn5+dXWD4uNBcB9VHnzFBZotS7TCfT0ptm4rjwkH9PUVNt2x9xyoH4dOm/OlR7Lxp+dcoJ2IbSqbEnWetWt68I9RPzqmv3PzoGMaC6jWmXMQNeVCN7zoGsPL51GymfTQUY3Ndairdgn9aB7E+X1qJcBo12950FzQDtrrrRWnqKApPX796Mo031oBtI+u4prMeorrtJ3oc+dBme1nYa3ixnQrZvDdo8LDo4HPz3rI/8A4nxIBi5ZJHLM+vlqteo3G8/Ohh/P7/Wg8Wt8Yeywt3FINslWHSDBEVd4bHW7jZQZDA7/AJGtV2q7F28ZLqRbv8mjR42Dj9fzrzXH8DxOEabltkAOjbqfRhpQM4taNtmSfDIIH5e9aPD3l4hhO7JjG2EbIT/69oa5PNgJj0rL8QxvekNzgT60DD4lrbq6HKymVI5EUG74JiDi8JmXXE4UZXXncs+nMr+lRuz/ABcMGBOqzr/pBjX0BQ+xrP8AC+0T2MUMTb8JmXUbGfiEdDuOlXOJNq3ibd63rhcS8/8Atl5S7bbpAefSKC3xd0QATtdRCd4W4ARp6rv5Ve8EcvvAyxJHpGnyrzy9jntzabVlKiOr2rpQe8E16XwDhb2reYuDmAPUTz1Gh1oK3tR2N7+blnKt3mDor6T7N57GsR2VwDPiSSPDbLZjuA2oUA8zP5V6pj+ICxba5dICLrP+I3JmKzeHsqlpDZH9Nx3gafiJJMtzzTp5RFBb9nbgOKC75VIg/nXeE2Tba6oPwXWQDkiB8wCjkSIqt7OMy4oGd/f72qet5lxeK55mttzjW2o/Teg2GLRdSdBv7VkeKcTNx9iEBgD9T50bjfGy7FB8Igb7/tVYH0n6UHUQzt5/P72qbhLZLDlp1qNfe6LYNlVZgdmJhhzAPInkfKhcJ7To9w2Gt3LN+D4WgiObBto84oJIxpMllIEkAHmNpPSauuHX/hnT1O3lVLxBgdBqTUzCPlCSfvrQaBcQBJ215eutW/D+OAnK5now3jzE1hbvFwFB31ZvOcxgfWpfD2ITMTLk5ieXkB0jag9Ssr7/AH5Uqp+A8aEZG1IAYagbxzNcoJ2JxUD2HtoKrLt7Wj8QuS0aaVX3DpyFAK4+u/50LvoPyrjXDrUcudOnnQHuXNNTHL/iozuaIz6b0C5vy5UHWuHryoYfSfl6bUy4a5BoJCQBrvTjcHWorTXA00BJoZfzpP7Uw7UDWc0Mvyrjv11FCeRQGBp51BUwRsQQCIPIjnQUaiT05mg8/wC1H8PHZmuYVRrqbQge6Db/ALflWHxWAu2jFy26H/UrD8xXvfen61y5czCGgg8iAR8jQfPtHTFsEZJ8LEGDyYbEdDqR717FjOyGEvHx2FUnmngPrpp9KzvE/wCE6nWxeI/03BPyZf8AFBl8PhmvtcxEgKgVtSNbrwAonnMt5AV6l2fugWLWUgoU1iZDCA2bkBM/KvJ+NdksRhRNxQV6oQw9SN19xVj2UxrMyW+9e2xLZMjQoMCJTZuczvQenY7BLdtvaOouAqR0nY+xrzHsr2g/ly1i8f6RYiT/AOm8xm/2mII9+VelcIxz3UBup3TLKsRBDEGM1sclO/i6+VeacL4UrY3EYe7LT3kEb5laQR7UGyVe6uKTO/zHXTQ+RouMxga8WU6kKD6gH/NZnhuNvWycLc8WUf0nP4J29OnTUbRVivGLVo5VDX7g/stDN/8AJhoKC3/l5FNuhE8Vy4EHLMYPsOftVaOK37h8SjDL+Fdbh9XOi/8AaJqbhcqkwoLcydW1/wBR1O3WgkYXiHeMFt227rc3HGQQNfAG8TaxyAqW4XfQkA68/MD6VEW/96+VNXEiIkTMiT6/LagaiFjpqR5wNNalY3E5VA5x9dqi2CFg6ef35VWcZ4jDBARnOgjz5+gHOgWGxDO5BghYUDrvJny29qvcDjc2+gBBB39qz2Fs5lETkH934ojbyq2wMQfkKDTX8eVyupjMsbxtBrlCtWC9kaAw2/LUch7UqDbY26S0ka+v+Krb9welHxbksfpUO6D1oAPd3Gu9CLeZpzKaFdWDvtQJrm3SlnB0mgg0gYB2+95oHXWBMVx7kb7bVHa5zoTXtN9KCS13XptSL+dRQ+tOmgkM9DZ9qZNNc+dA7NHT5Uxn8x6U0n3poWgf1g0TNtUbn6UUn79qDrNryrs+lct/p970HiONTD2zcuctABqWJ2A+9KA2Lxlu0he42Ufn5AczWN4x2ru3Tltzbt+XxN6kbegqsx/ELl989z1A5KOg/wA0FTr7UBsNiGU5lkEc+fv1rnaLgvdd1j7KxaYg3FXZLkwY6K0T5ExTUaRW24Fg1u8PNpx4XLr6Axr6gwfagdw3iAuoGBidh9Y1rF8cf+V4wlzUK5RjP4XGRv1o/Z9L1sTBhDlJGqgqYM9Peof8Qrmc2bo3AKtAOkGV/M0FVjMTexeIuG2GIkrpoAk6AnkD9atuzuAxNgFrVxTr47cSDFajghtYjDI9vIGYeNRAOcaNoOp1mqXE4a7hr2cTlM6j9aC7sYlb6yVytsQDt1oeBCFLr51A71lEkDS2FHPzmhC4DNxYX8QGmsdKqML2dsoM7r3txtWzbSdTC+/OaDTWVV0LIyuFknKwMRuTFNxmFe0VzJAbVWEaggHlVBieEWyVNv8Ao3JEPb0Ou4I2NS7Fi93YS5iLsKPDkIULyGQGT9R6UGjwPDleJTQ7zMQaxHFeGk8Qup4sqMAoB/tyggFjsNfWpGB7TY3C4ruv5hrlqC/9QK8qASRJ1BkRoam8K4z/ADbd/eNtXhc2QxoNJKknXX6UEoKQuUiAdgKPgsPECQf0qa+HRoyAmBrrPPmOlS7GGA2BGkCZ86C17PgBSrb78/vnSqNhLZUnMIkc+vv960qDQ4294vLl/iok0bihObTXXWY+WlRBf1+4oFceo7X6fcvSetRXuxQI3pPlQnu+dcD+/wDxXC35UHGamNSPlPl5U2g759PvlRABTT/zT82n50DUAPOaUgb0s8U3NNByJ9Kdy965moZeg6Yrlo6zSZv3605D0+/egKkAZmOgEknl6155xzjJxF7Nsi6W18up8zvWh7a8T7uytoHxXfij8A3+en1rF2z7b0ExSI+9KcV219fv8qGjDnEff+afbYc9Dz50HMxjTrvW64STawVlTuwZ5jkxkbeQHzrF4PDm7cRF3ZgJ9TvHkNa0XabjIVLhUwqplTyEBV09IoMv2bxly5iwLbDO9w7mFIJJIYcwRuK0/afs7NnEIIJMPagyMqeKB57j0isl2Fw5fHWMu6tnPTIoOb7861HGeIpbvNZKhbKItpV2GQiSdOsnWgzPZDF5gcIxNty4uWmOgFzLlKHmA4y69VWtHjDetjK/9RfMaj1jesRxvgDYdsxlrbeK26gkFZPxN/aRpWh4B2ta/wCC82a71Ozj/P50Bhcj4dmI58jv9Jqbb8YIgab+X7UDFFZ1OVon5nKP1qBZxDW3LDxKdPUeVBc2LJLoJUSTBMxOgWdP9Vcew0q2ZWV1zKyEEETAiNtj8qDgsU/d3WUOqIXdp7t1Jyr3U2ypJMqoBDAgknrUwuTbNhsme2bdsFVKsAi5ZJLsCreGCsbGQKCh4yIS9daP+j3a+rufrFZGw5AETJ+tartU0YWDubi/KGrK4HV1E6D9KDZ9mla3akzmbaCdB1it52c4Pir695OS1+O5/d1gbkeegrN9l8H/ADF23bkBSVDabgwT9J0rVdr+Kf8AiHDLn/h7sq2HK4iwBkuG0kgpBEroJA5gEHURQSeHm7dFw4V7OMW3cNt8kplcCdM0hlg7ilVCnb3u7KWeB4FntIFN1zbdodlJytlgs+hlieWmlKg2ONxGY8pqvdelUvEe2KDGiyBKElTd2AeYCkmJ2O1XPfqROYaCSZXbr6UDHtVFuWoqw0j4hrpuKBct0ERSOtMYRUjud9P29aZcGmo5eXTU0AFMf4rjPruaLIKgyCG+E6a6TpUZcUmZVLJnicuYTHWOlAeflXeVFyRy1rpnmIoATrpTlX7FPyt0oZxIDqpMM4bKvXLvHz+tBxrY1oaj3ozoelNg9IoBlPOjIn5ULXp9xRFY66bAn2oPOu1OM73F3NdEhB/27/Mk1BQ/f/NQkxBZ2bXxEn5mf1qQg0660Ey2+m2nn00rpYD701/ShIakYaxmOpAAksTsqjdp+kdSBzoLHhdzubbXjuQUt7akjxkeg8Pq3lVZ2guE2reo8ZZvULCz6ZpHtUVsccVeW2nhScqSfgQalm9BLMfWh4vHd/iYtgm2Ctq2vMouijyLbn/dQXHYzhml3Em41vu1hGUgQTJO+hARToQR4qp7XaF71241xO+zqwiIg/2MI+EirjtLjlw2EXB2TmZpN4qSdSZaPIkBfRfOs3wm26o75Wy+EZoaJnadpoNL2X7SLb/o3xFp9Dm1GvIz61VdrezDYO6Ltok2GIa04/t55SRzHI8xVnYt2r1uMQly3PwvlOX57UF72IwY7pib+FuggFYYGRsAZAYdPlQR8JxYYlCHYJfUaSJFxT8QgyJ0nId40M0wY+7a2ECMyxDLH+nMQwHuaiW+yl8kG0lxwdUIRl2OzFoykb1f4Ps3jnstZvd33bAFc7qWt5SW/pxOSdQeRmgzY4nmm4/eSG0yHKOup3B/StfwnGpcWCSWI/uykluuZTPPmKq8R/DG+NUuWm0mCSD6TBFWmG4RiWTub+GXLGVHUowUgabGaCu7dpltWgDPi19QuvymKymCOUzXo2E/h82Jw9v+Zv8ActbDBUUB4E6FzMDYaDWs9g/4fX1cHE22WwtwI7IULQTGdAd02k9DQG7O9pv5cqykSrBh7RvXpl/svZ4qwxWExDYVro7vGpb+J00JUgGM0iMxkEekVm8b/CHDAHu8TcDR4M6oVLcsxABA9KzfDuHYnA3wnePhMTqbZY/0boB2FwfDOglvD1K0G27P8WOBx+Iw/CbNzG4UIpuWw2lu+CEJW63xSBr1O2i12icB7f4lhcRcPbGIVz39sC0lwuNDcYMVDDYTqduorlBmccpVEQwwEljlgBtxm5wdNfaoFhtNOcSoYSSNIltlESB1oN/jlmXtu7IGVQDlJAK6gTv+YNJMNduW+9AzZVARkiM7Egj1jWDQSkxYGubKSNBuvi0nU+E+EjbTeuNduAKhIBddy5ygqZSNTrv6TTlcIyIyh5VS8AHK28EHXNOm8a0/Ht4rlslSygRCkzMEgCPCxykHlvtNADEYq5mAa5BUAORqDzh2nU8vzqLZxxLAXWfKP7WmN5MSdNOdSBc71zaJBLqEYEeLPrlCnkYETsZot24L4RLoOZFKq0iM2mn++QRB0MGgFheIFbVzPccFwRaKlmVBHh1BkAqMtVV9HIzZj8PiGpj8P/btryg1CTGqyO5ZlvhlFtUgW1TxZiRG85RHman4PFm5BQ/1cpTIWC+jWWbTWTNsmemmgCenFMQpZTeLZge9IJGRoy78oga7HlvR8RdvsoXvXZYBcZiGXSTJOhOUMY8qg4TDvda5cbLmUKrrcYqysTAzAwdBM6bGjDhqrcKl1zFQpysSiPESzMuxEgATMxQCGNcF1F+4dRAkwV+GYmV0IPvUm9bvPcU3bwFxJ7vM5JBMQpZeZ5eXpUfC4ZmfREYmFbOSB8QRQqkyDJ1PnTP5RY7wkvNwglZBQqs5ddjOxnWPKgscXxXEWlJN24zBwJWGExJzn4dDyHI0292gxFtzNxgSVaGgoPCc0EbKZEDXWq049ly3VXvQWGh3c6Zi2U/8EGtJb4Xh2wjXe9VrgyFkaFRGOhjNqQJiQdN6CHiO0eJtuZuZk08UAiG8QCLzYaj5U3FdosZdwxFpGdsrd4QslUgeI7naZ86iXsKG8QecpLFLbhlbr/tPOelW/ZTCNexAvWGEWg6upDGGZWRQzLoRsdJ2oMlhVXIsGdB8zvR+6112H3rUm12VxFlWVhlILf8AU8KPyBt3NgT0ND4Sj3AfBbOsKpvKniGmvMjyG/WgfhsP8UkBF+N2PhWebaTJjYanlVJxrjIcd3akWgQSTo1xh/c3QDWF5TO5ovE7d9470gWwTlVIyKT0UHQ+Z1NUbrBIoJGGxbIrKu7jKTzykiVHrAny051ZLe/lFMEHEMIP/wDFTEj/AN0iQfwjzmKa3cKkEGCNQRyrqKWYDmTzPXqaDWdnWtXHRWRrxdsi20JVg0g52/GsciQIB6a+tjCZbaqzB4ESAAD6AaV5ZwztPYwuEe3btFMSZVrmhZwej/2jyFbrsbjA2DU96bpGjAtJQ9NdaC3VBHLpVD2q4Ugw1y6gVblkC6hXSGQg8omRIq7XGqdII/KqPt7xFV4feHN8qjrqw/QGglfzJdVcHwuqsP8AuAP7UAvH39zWc4B2stfytm2xYMi5SYkCGME6HlVvZ4iGUFblt15wNfoaCa503g0EXyu/0mhjFT+n1rtxMwk8oJ/egm4W7nlTuwifXb/NF4ZxNxms3lmNJ8uUwKrMPdAI1q4xNlQy3QRJUAjSf2oJlwjbn+QoXFOGpi7Pcu2W6pz2n0lW6HkVOxB3FRDfy6zE6/Yo93iasYAkwBOun3FBmrPB7GOv3sJiM63sKxVLtqC7WQYFt5+IITAY6gQKVU/bZ3wXEWv2yf8AzFvMdSCCSAwPugPvSoJvbDsXZs3AEmCxAnWAD1571m+JWmwTKqPmS4quykeGZ00ncdaVKguODcSNy2pjKXJkqdZUhee667VNxWBXKHiXvXjLHcAyCAQRqetcpUFVxK5kDXFCrFoFQABlZXyAgjWdz76zS4VcYYlCGIzXbM/DP9xGUxA58jMmlSoNri/4YWcRaRe9uJlLkeG0ZNw5mLEICxmOfKsP2r/h/wDyVprgv94FZRHd5Zzeec/lXKVBTcJ4w+dWaHayC6Ft4QSbbHdkIkQduXQ6PisBraifFbDGTIytoECkR4R/dvSpUB+FY45nfKpK2s8sCSYhQJBEDXprAo+JwQs51SMv9RYImXAMPqTGqgxt6VylQefDGtM+cxsNddq2nZkfymEPEGm8zlsOLTQEysPEW0JbYaDL60qVA3hL2rmQ/wAvatS6oDa7xXXMQs52Zp32IINS+xnbLFC42GzIVQKilrYJGVggJggsYjc8hSpUGk4B2qv4vH3MG4sgWw5L92xz5IA8JeBvPOr7GYTLByWCRJJNrnO48WlKlQUGL4ksScPYOx+DmOepNVeP4rh3YtcwVl2J1JAkmBqTlpUqAYxODMD+Qtc+Y/8ApRLeAwVw/wD6SCTyYj8hSpUEx+yuBfU4UDTk7Dr051acJ7OWLAIsq1sNEw7GY23pUqCe2AGVoJBAMese1eZdt+8uAAv4VMxl3JETM/SlSoMQ0qdDRExrg5gxB6jf361ylQWFjtNeTZp9alp20vjofn86VKgNa7XXCJygHTWTr1rQcM4w/hB3IGvqBv1pUqC/w+OzJJEz5/hMdKlYIg3BoBz+o0pUqCB/FDhq3DhwdCFbUdCdqVKlQ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ircle(in)">
                                      <p:cBhvr>
                                        <p:cTn id="7" dur="20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3.bp.blogspot.com/_MXu96taKq-Y/S1RfZmZCSNI/AAAAAAAAFgE/WRcIHeueuO0/s400/3.jpg"/>
          <p:cNvPicPr>
            <a:picLocks noChangeAspect="1" noChangeArrowheads="1"/>
          </p:cNvPicPr>
          <p:nvPr/>
        </p:nvPicPr>
        <p:blipFill>
          <a:blip r:embed="rId3" cstate="print"/>
          <a:srcRect/>
          <a:stretch>
            <a:fillRect/>
          </a:stretch>
        </p:blipFill>
        <p:spPr bwMode="auto">
          <a:xfrm>
            <a:off x="-1" y="0"/>
            <a:ext cx="9131045" cy="6858000"/>
          </a:xfrm>
          <a:prstGeom prst="rect">
            <a:avLst/>
          </a:prstGeom>
          <a:noFill/>
        </p:spPr>
      </p:pic>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89</a:t>
            </a:fld>
            <a:endParaRPr lang="en-GB"/>
          </a:p>
        </p:txBody>
      </p:sp>
      <p:sp>
        <p:nvSpPr>
          <p:cNvPr id="4" name="TextBox 3"/>
          <p:cNvSpPr txBox="1"/>
          <p:nvPr/>
        </p:nvSpPr>
        <p:spPr>
          <a:xfrm>
            <a:off x="0" y="1916832"/>
            <a:ext cx="9144000" cy="3970318"/>
          </a:xfrm>
          <a:prstGeom prst="rect">
            <a:avLst/>
          </a:prstGeom>
          <a:noFill/>
        </p:spPr>
        <p:txBody>
          <a:bodyPr wrap="square" rtlCol="0">
            <a:spAutoFit/>
          </a:bodyPr>
          <a:lstStyle/>
          <a:p>
            <a:pPr algn="ctr"/>
            <a:r>
              <a:rPr lang="en-GB" sz="2800" b="1" dirty="0" smtClean="0">
                <a:solidFill>
                  <a:srgbClr val="00FFFF"/>
                </a:solidFill>
                <a:effectLst>
                  <a:outerShdw blurRad="38100" dist="38100" dir="2700000" algn="tl">
                    <a:srgbClr val="000000">
                      <a:alpha val="43137"/>
                    </a:srgbClr>
                  </a:outerShdw>
                </a:effectLst>
              </a:rPr>
              <a:t>Captain </a:t>
            </a:r>
            <a:r>
              <a:rPr lang="en-GB" sz="2800" b="1" dirty="0" err="1" smtClean="0">
                <a:solidFill>
                  <a:srgbClr val="00FFFF"/>
                </a:solidFill>
                <a:effectLst>
                  <a:outerShdw blurRad="38100" dist="38100" dir="2700000" algn="tl">
                    <a:srgbClr val="000000">
                      <a:alpha val="43137"/>
                    </a:srgbClr>
                  </a:outerShdw>
                </a:effectLst>
              </a:rPr>
              <a:t>Roehm</a:t>
            </a:r>
            <a:r>
              <a:rPr lang="en-GB" sz="2800" b="1" dirty="0" smtClean="0">
                <a:solidFill>
                  <a:srgbClr val="00FFFF"/>
                </a:solidFill>
                <a:effectLst>
                  <a:outerShdw blurRad="38100" dist="38100" dir="2700000" algn="tl">
                    <a:srgbClr val="000000">
                      <a:alpha val="43137"/>
                    </a:srgbClr>
                  </a:outerShdw>
                </a:effectLst>
              </a:rPr>
              <a:t>, told a Storm Troop leader (who told me) that when the Bavarian troops drove the Bolshevist Government out of Munich in 1919 the unknown Adolf Hitler was taken prisoner with the bodyguard of the Moscow emissary Levine [a `Jew], </a:t>
            </a:r>
            <a:r>
              <a:rPr lang="en-GB" sz="2800" b="1" dirty="0" smtClean="0">
                <a:solidFill>
                  <a:srgbClr val="FFFF00"/>
                </a:solidFill>
                <a:effectLst>
                  <a:outerShdw blurRad="38100" dist="38100" dir="2700000" algn="tl">
                    <a:srgbClr val="000000">
                      <a:alpha val="43137"/>
                    </a:srgbClr>
                  </a:outerShdw>
                </a:effectLst>
              </a:rPr>
              <a:t>and saved his skin by turning informer (this might explain why </a:t>
            </a:r>
            <a:r>
              <a:rPr lang="en-GB" sz="2800" b="1" dirty="0" err="1" smtClean="0">
                <a:solidFill>
                  <a:srgbClr val="FFFF00"/>
                </a:solidFill>
                <a:effectLst>
                  <a:outerShdw blurRad="38100" dist="38100" dir="2700000" algn="tl">
                    <a:srgbClr val="000000">
                      <a:alpha val="43137"/>
                    </a:srgbClr>
                  </a:outerShdw>
                </a:effectLst>
              </a:rPr>
              <a:t>Roehm</a:t>
            </a:r>
            <a:r>
              <a:rPr lang="en-GB" sz="2800" b="1" dirty="0" smtClean="0">
                <a:solidFill>
                  <a:srgbClr val="FFFF00"/>
                </a:solidFill>
                <a:effectLst>
                  <a:outerShdw blurRad="38100" dist="38100" dir="2700000" algn="tl">
                    <a:srgbClr val="000000">
                      <a:alpha val="43137"/>
                    </a:srgbClr>
                  </a:outerShdw>
                </a:effectLst>
              </a:rPr>
              <a:t>, the possessor of incriminating knowledge, was killed by Hitler after he came to power). </a:t>
            </a:r>
            <a:endParaRPr lang="en-GB" sz="28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TextBox 2"/>
          <p:cNvSpPr txBox="1"/>
          <p:nvPr/>
        </p:nvSpPr>
        <p:spPr>
          <a:xfrm>
            <a:off x="4427984" y="2204864"/>
            <a:ext cx="4320480" cy="3108543"/>
          </a:xfrm>
          <a:prstGeom prst="rect">
            <a:avLst/>
          </a:prstGeom>
          <a:noFill/>
        </p:spPr>
        <p:txBody>
          <a:bodyPr wrap="square" rtlCol="0">
            <a:spAutoFit/>
          </a:bodyPr>
          <a:lstStyle/>
          <a:p>
            <a:r>
              <a:rPr lang="en-GB" sz="2800" b="1" dirty="0" smtClean="0">
                <a:solidFill>
                  <a:srgbClr val="FFC000"/>
                </a:solidFill>
                <a:effectLst>
                  <a:outerShdw blurRad="38100" dist="38100" dir="2700000" algn="tl">
                    <a:srgbClr val="000000">
                      <a:alpha val="43137"/>
                    </a:srgbClr>
                  </a:outerShdw>
                </a:effectLst>
              </a:rPr>
              <a:t>– this did not go down very well with the German people, </a:t>
            </a:r>
            <a:r>
              <a:rPr lang="en-GB" sz="2800" b="1" dirty="0" smtClean="0">
                <a:solidFill>
                  <a:srgbClr val="00FF00"/>
                </a:solidFill>
                <a:effectLst>
                  <a:outerShdw blurRad="38100" dist="38100" dir="2700000" algn="tl">
                    <a:srgbClr val="000000">
                      <a:alpha val="43137"/>
                    </a:srgbClr>
                  </a:outerShdw>
                </a:effectLst>
              </a:rPr>
              <a:t>so at around the time of the substitution in 1919 – National Socialism  replaced Communism  </a:t>
            </a:r>
            <a:endParaRPr lang="en-GB" sz="2800" b="1" dirty="0">
              <a:solidFill>
                <a:srgbClr val="00FF00"/>
              </a:solidFill>
              <a:effectLst>
                <a:outerShdw blurRad="38100" dist="38100" dir="2700000" algn="tl">
                  <a:srgbClr val="000000">
                    <a:alpha val="43137"/>
                  </a:srgbClr>
                </a:outerShdw>
              </a:effectLst>
            </a:endParaRPr>
          </a:p>
        </p:txBody>
      </p:sp>
      <p:pic>
        <p:nvPicPr>
          <p:cNvPr id="4098" name="Picture 2" descr="http://www.militaryimages.net/photopost/data/675/44Nazi_Poster_-_Women_Want_National_Socialism.jpg"/>
          <p:cNvPicPr>
            <a:picLocks noChangeAspect="1" noChangeArrowheads="1"/>
          </p:cNvPicPr>
          <p:nvPr/>
        </p:nvPicPr>
        <p:blipFill>
          <a:blip r:embed="rId3" cstate="print"/>
          <a:srcRect/>
          <a:stretch>
            <a:fillRect/>
          </a:stretch>
        </p:blipFill>
        <p:spPr bwMode="auto">
          <a:xfrm>
            <a:off x="611560" y="1340768"/>
            <a:ext cx="3422787" cy="51488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
                                        </p:tgtEl>
                                        <p:attrNameLst>
                                          <p:attrName>style.visibility</p:attrName>
                                        </p:attrNameLst>
                                      </p:cBhvr>
                                      <p:to>
                                        <p:strVal val="visible"/>
                                      </p:to>
                                    </p:set>
                                    <p:anim calcmode="discrete" valueType="clr">
                                      <p:cBhvr override="childStyle">
                                        <p:cTn id="12"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gtEl>
                                        <p:attrNameLst>
                                          <p:attrName>fillcolor</p:attrName>
                                        </p:attrNameLst>
                                      </p:cBhvr>
                                      <p:tavLst>
                                        <p:tav tm="0">
                                          <p:val>
                                            <p:clrVal>
                                              <a:schemeClr val="accent2"/>
                                            </p:clrVal>
                                          </p:val>
                                        </p:tav>
                                        <p:tav tm="50000">
                                          <p:val>
                                            <p:clrVal>
                                              <a:schemeClr val="hlink"/>
                                            </p:clrVal>
                                          </p:val>
                                        </p:tav>
                                      </p:tavLst>
                                    </p:anim>
                                    <p:set>
                                      <p:cBhvr>
                                        <p:cTn id="14"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90</a:t>
            </a:fld>
            <a:endParaRPr lang="en-GB"/>
          </a:p>
        </p:txBody>
      </p:sp>
      <p:sp>
        <p:nvSpPr>
          <p:cNvPr id="4" name="TextBox 3"/>
          <p:cNvSpPr txBox="1"/>
          <p:nvPr/>
        </p:nvSpPr>
        <p:spPr>
          <a:xfrm>
            <a:off x="4031432" y="1844824"/>
            <a:ext cx="511256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Hitler's own original proposal for the name of the National Socialist party was 'the Social Revolutionary Party';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he described himself as 'the executor of Marxism' (not its executioner</a:t>
            </a:r>
            <a:r>
              <a:rPr lang="en-GB" sz="2800" b="1" dirty="0" smtClean="0">
                <a:solidFill>
                  <a:srgbClr val="00FF00"/>
                </a:solidFill>
                <a:effectLst>
                  <a:outerShdw blurRad="38100" dist="38100" dir="2700000" algn="tl">
                    <a:srgbClr val="000000">
                      <a:alpha val="43137"/>
                    </a:srgbClr>
                  </a:outerShdw>
                </a:effectLst>
              </a:rPr>
              <a:t>); and he told Hermann </a:t>
            </a:r>
            <a:r>
              <a:rPr lang="en-GB" sz="2800" b="1" dirty="0" err="1" smtClean="0">
                <a:solidFill>
                  <a:srgbClr val="00FF00"/>
                </a:solidFill>
                <a:effectLst>
                  <a:outerShdw blurRad="38100" dist="38100" dir="2700000" algn="tl">
                    <a:srgbClr val="000000">
                      <a:alpha val="43137"/>
                    </a:srgbClr>
                  </a:outerShdw>
                </a:effectLst>
              </a:rPr>
              <a:t>Rauschning</a:t>
            </a:r>
            <a:r>
              <a:rPr lang="en-GB" sz="2800" b="1" dirty="0" smtClean="0">
                <a:solidFill>
                  <a:srgbClr val="00FF00"/>
                </a:solidFill>
                <a:effectLst>
                  <a:outerShdw blurRad="38100" dist="38100" dir="2700000" algn="tl">
                    <a:srgbClr val="000000">
                      <a:alpha val="43137"/>
                    </a:srgbClr>
                  </a:outerShdw>
                </a:effectLst>
              </a:rPr>
              <a:t> that he had built his organization on the model of Communism.</a:t>
            </a:r>
            <a:endParaRPr lang="en-GB" sz="2800" b="1" dirty="0">
              <a:solidFill>
                <a:srgbClr val="00FF00"/>
              </a:solidFill>
              <a:effectLst>
                <a:outerShdw blurRad="38100" dist="38100" dir="2700000" algn="tl">
                  <a:srgbClr val="000000">
                    <a:alpha val="43137"/>
                  </a:srgbClr>
                </a:outerShdw>
              </a:effectLst>
            </a:endParaRPr>
          </a:p>
        </p:txBody>
      </p:sp>
      <p:sp>
        <p:nvSpPr>
          <p:cNvPr id="4098" name="AutoShape 2" descr="data:image/jpg;base64,/9j/4AAQSkZJRgABAQAAAQABAAD/2wBDAAkGBwgHBgkIBwgKCgkLDRYPDQwMDRsUFRAWIB0iIiAdHx8kKDQsJCYxJx8fLT0tMTU3Ojo6Iys/RD84QzQ5Ojf/2wBDAQoKCg0MDRoPDxo3JR8lNzc3Nzc3Nzc3Nzc3Nzc3Nzc3Nzc3Nzc3Nzc3Nzc3Nzc3Nzc3Nzc3Nzc3Nzc3Nzc3Nzf/wAARCADaAKADASIAAhEBAxEB/8QAHAAAAQUBAQEAAAAAAAAAAAAAAwECBAUGAAcI/8QAOxAAAQMDAwIEAwYEBQUBAAAAAQIDEQAEIQUSMUFRBhMiYTJxgQcUI5GhsTNCweFScpLR8BUWYoLxJP/EABcBAQEBAQAAAAAAAAAAAAAAAAECAAP/xAAbEQEBAQADAQEAAAAAAAAAAAAAARECEjEhQf/aAAwDAQACEQMRAD8A8ifKgpQC1FR5zUZW+J3qj51JfHrNBUCSJINc9d5IZC8jculAdON6/nJpw3cYPtXCQcZ+VbT1hFeb/iWfkTSS5A9S/wAzTx7R+VOA6gA/SjT1gYLoMlapjjcacC5OHV49zREpJMASfYVKY0994hKURPcwKLyPWIgLgVO9X+o0oU8nh1z6KNXdt4eecw6SgzgxUxnwk8fUtw7IwUiZFHdusZlTtwYl92P85pCt/b/GeH/ua2n/AGUXE72lr2xG0jM1Rarodzp6VOKSpTIIG8DvW7t1in3viR5zp9t5p+90A/jOcZ9ZpNucmB70qh1nj3p2tkMK3ejzn+o1293lLrv+o1xGPaaUpnE1trZDQ47H8VYPfeaQuuRHmLn/ADGnFAiE/maaQJjr0p0ZCeY5OXFn/wBjUi1UvzkStUSDye9RyIg+9SbUgOo7yMfWnU2Qx74zmRNCkAGScUV8fiKPvQDO48ZoMP8ATB5psJVlJ/OuBBIpJE5E0KPRkzJMc1KZtvMyCAOonNDtWwsxEg4Mcj5Vf6TppuXPSIE/zp5+gqbTINpGgvXjwFuobIyqRWstdJaCQ2GkqeQIUVDFaHSdBb0/RQ7O51R+FIwKGywG3JAlU4NS2lZ0RFwkB5Qgx6UjiKurHwzapbEpO2ZAmKEwSknaCSe1Xtm4qB/NTJE20Nrwvp5QAjeDxAMTVfrHgFF9ZONNXKgSICVcfU1qWd0A8welTLdTihBTAjk1fWVHax8ueK/C2oeHboovWSG1EhtwZSfrWeWmYJ/evrvWNLs9XsnbW+ZQ60sQpKh+vzr5y+0Hwc94W1EBEuWD5lhxXP8AlPuKMxfHl2Y4yPeKQmO5p6iR6gAI7UxScCaS7cZzIj3rjkzP0HekIMCQYma4/KD+1Zjpj6/WiWwh1PzFBAIOaPbGXUzj1D96U0j3xq/egJJkzzRXvjPzoK5mROTWMOIzMcUqU7oMQKSJ7URmEr9QxHyoKXZNhKgYPue1egeF22/LSXMbj1ORWLsGwpxOYAMnd1r0DRfKfaQphAQAAFKWfUT8ulc7fq/xtmbht3T/ALuiCkDGap1AoeV6JjueKgm9csdRS2r0pJ2yTg96sPNadXuSQoEcA8VtTmJtu56QcwelWVk8UqHpx3qptTtWAFHaeJqzbCEolMnPEYpia0FpdFwRE1LXdKbTAj+tVNmoAEgkE9xUokoTInd3Iq9RYkovCVExg/rVT4r0m31/SnrC5bBC0y2onKFdCKIVKKtwUDI6nrTt6ypQPHWjdbMfMGp2TunXr9ncJ2vMqKF/MVCMfCDXo32zaYLXXWb5CYTdN+qB/MP7V5wrPXNaOmuUYHJx0roEZn8qbMZ/LFLuNUC4gkflRbXLieBkUFOBg8UW1B3J4ORWFI9O8nsaGQmDAiKI8R5ij1ntQuhnNZp4VJPbMYpyTmZ/SmcCRP8AtSzwZ9jQpbWy1ekIMfOvQPCziG3vLWPT5Yic7yc4NYDRrZ29uW2WkgkkEielbR5a7VtoLQUXNojyyRkASYJrnVneLLgF5u5TulTqvUP0H5VG0/XPLWAMDmYqNeXCb55thzchuJUVdD7VZPaKzbtIc8xMLEFU0M12j3abxQLZJn960jFuykhTz4SrmDXntprthpFpglbwhNWdvbarqlqbu41C101hafQ3cOQs++TimIsbcFtBCUOIVu4g05x5Sm4GI6TNeLa5qWsaTeqZt9YZuwB6lW5B2fOtr9nusXGssrae3OOtn1GnReOfWxSswZxIyaIhcqzzyMZqq8Q6izoGn/fbuSgkJA5JrOWH2gN3jq1I095LQ/ng7adyjNiJ9uLE6bprp581SZ+leMuDoeZr1v7W9Ua1LQdMdt1BSA+d2cj015Isyr+tMMNweMV0D5+9NIInBpSZ5JpJRn/7R7WQ6mMEEdeM0AGIAiMVItf4qYP81KaG9/EV8zQjmADijPJG9X60PoROazQ3IMYojJQpxPnBRRPq28x2FNHvOP1p7ZBPahTe+HNc8Lw5bp0o6ZcKb2tXZeLm49ldpq00pn7664G1JWlCvLcUTyMfoa81LavLC4IQSQk96tdD17UNJ85Nu4Ch0Z3Zg96ixTY/c2X7gNmCRwBj0/8ABVz/ANPH3IIQhTqUgqgCTWE0zXHW7suXA3bz6jXoHhXVm3LpvKTJ68UNXmmotXLDxdWhxIK8ekkJz3q30TwfqWsXTNzePJ8orBPmuHcR8q9nvNHtLxkKbCNpMlJEiaTTNJVbFTLa0JHPpFOVPeMreeAbS6ugq0uvK2p9TRk7U9YJ/Y1I8C6Knwxdkl0uF4GZ7Tg1rnW2dNtFIbypfKyZmqR95LzrW0jcD6RTmDbUT7W9IvtatLFnS2/MLbpUtsKAn04P/O9eYt2Hifw629dBt238kAlvbvS6nrjINe63aQ8w0paQIAC4/es7d6W6C8Cfw1SI3EA56ity9bjfmPFvFGpHUra1fS0llt0blNowkLGCQKzo5nP1Fbr7TNJZ0oaW1bpCUqQ4SEiATINYg96ePhpixxAxSR3E9qedvsJ5pFc8mliRjMT0o9sIcTHcUAAxHSpFvHmJ4iRSmmPZWeJmhFJ2+9Hfy4QJ69KDBJxQYQkKGOaJaOBi4acWgLCFAlJzIoYMHmujrH5CsWp182T+hae/pwja64hxBOUgmUkj86omlSAFDA9qGy+sbUcgce1HbhJO4eodanxUSLNMuhSpIBrQWN6bV5KmyqRxJrPNEh0RKfarrT7cOOjBHQA1FL0/QdcceQ2PMBIGYrXWt75iQV9RlPUivJtPQvTnkqSStCuIPAraafflwAGciqlc+UWuvXyPuayjYAhJMEfrWa1X7va6GjVjeetJG3YoQo9oq41/R39Q8MagtlJVcKYJaSBlUZxXhdy9cLHkPqcSlBktqkQflTTxe26P4zs73SFLd/DQkQd8Ak+1Xjl0l20SVnhOc84rw7wZoT/iXW2bJKnGrZv1urTwB0H1r1Ny5LFo4CnLYI9Xt/8AKNv6LJ+POPtav27nUrJhB3FltRV9SP8AasAQewEdutWGuXitR1a6ulGStRj5Cq4dZPHvVQlBMcma4knmuHMjHypIOPelnCSOTFHt53p5+tCAjNFt/wCICcUprnTC1FU0KY+dGeJCyO5oRA5gzQqeGiOTwK4AniSKdyf9q6ZPB9qzOQfWMCjpJGTJg0NG5asAkjmiJMfEYMVNVBUu4zWq8MLQ8pIUokjHNZIwD0g1Y6TemxuUOEAon1CppeoXFilDTbqSOOCODU/TvLt2w9dKSlpI9RJjFUdhrrd1sTAKMQk1obvT9O1qzFtdqcSzjcEHbWia69+0nSLZaWWbxshsRjIrMeIdW8NeLD5bt60xeD4LkIMD2OOK07Wi6RYtob0rS7F3Z8JW2Co+5Jmag3uq+L7ERp3hm2VbjkpYSdw+QqrRJPx3gvV9B0C1/wCnWOqW77wVueWMFaqrvtIv1WOnuvW65TcnaCP/ACo7dofFba/+4NAZ09xv4bhLXlLJ9qzv2quIYtNJ05lzdsC3Fd8YE/rR636873EGI/SkXEAJM0pBOZppEiYq2ccAEQCelJMn51xGB8qWDHH0NZncczNFYJK0g9xQxJSTj60VhMODmMUinPJ/EV86GpGTRXvjUPc008GT1oaBQoQAB8qWMiRA96f8J6/KacAXI2nNYn2gCVncYJGKM8zvBWAQqPpTUWlwY2oKsxilDikyhyQfeZFSoIAzChmijAIP6CiDatMYBpuQMg85oZKs712zcS4kkgGYr0bSNftL9ltKFBK4gp4k9q8zHwg05sqQdyFlJHBBitjPeNCdYbUPMCeZBUau39at2oShYienBr59Rr+qJaDQuRA4URJqQ34k1ZsE/e0r7BaP2plxN469p1xaLljzgUiBuJxivn/xZqZ1XXH3kqlpB2I+Q61Pv/GWrv2btj56UpdG1a0jIHUA1m9wSAAPrS0mGlM5kRxmu2jvM1ylHGJxnFNByc5pY/cMTHauUQCSO80IzMSZpRgCf3rNhfM9pii26pWnPWo8CeKO1JWD780inO/xFAiOaGD2OOhpXhLhMHk/vQxJISBmpM8FbbW4sJbBKj2qdaMpXG4EKSYIHem2gDLiMQBkntUx1hSni/a5cIlQHCx/vU2rkT7ZspgLhCo4ByR7VLe01m+tSjbtcHwq6j51G095l9kOASU+nI9QNT0OFgAcCY+nNQWSfaetH1svJKVpwR3+VPSreIH5Votc05GotBbO37wjhQ6+1ZI+Yy4pt5KkOAwQav0JCiRwCZ965CpM9ewoYUTGcc0h3STNZktt1IPAn3oN9cLX6EkAHtQwTIJyaE7KpcE8xNaRtNj2/WuAJA9q5RyKRPb9KpJOsDpTSOSaJn2A9zTMnnNZjSOR/WujMAATiKUpA7n6UmZHA+fSkEGcHkcGjM/GAOAQKCMFUEfOKMwZWnJ5pFc8IcV3k0RlkiFKJHtFNVCXDIk7jRErxA5nAmpp4pLA9QBEnrjipyiBtE7YxjvUEFQHJz2o/m+nIBBJyTUVbrjew4bq3krP8VsjC/71aWN8m4QlxtUoIgYyk9iKrm3EoRyoHuMCKA+E2zxu7YKKSR5rY6jvR6zUJhKcqKQqcxj5Uy60+21BmLkQoYStAynt86gWVyhxpC0OkpWmef0o6X/LG11XpMDBrMzd5bO2FwWXpEZSr/EKanI9+1aq5Tb3wQ1cpC0DhSTG01Q3OmuMOjyiXGjwQMj51UZCKcwMk4xXpmjfZ/cp+znVbm+th98uEpfs0fzgJyPqe1S/s9+z20u229T1O53pBCkMpwfrNei+NlqZ8Haoq1cU0tu3lsjG0iIjtVSfNc+XL7kfLZGIOD1B6Vw6cg9+9W2rJRfuffbZMOOJHnI/8+p+vNVEcggiKIopgCJOeaQgCOJpZkQcU0nie9LEIITzj2pIBMkg/SlJ4jJ+VNHHUGkOiSaOwDvT6etRwTPAij2y4cTjqKU09+A6uf8AFT2k7U+8ZyDQ3j+Kr5nH1pEqSond+1TVcUpKymFIB6ZNSEt7keskBWd39qEyjqFA+mYPWnpcBVtnaek8fKahYkEKwE57dR3rmllCsEQeR3pW4G1RJJkQB0ojrSQoFWD0AoKGyTZ3m0FQZdyk4wrtU3esyDB6kHpUe7t1LtvQk7plJ/wxSMPqebSsFXm/CsUhYtPFSUicp+VGZdUkDcBAT8Q6GqxtShJSsgzxFS2HkhI3rJRwFDmhnq3gHxA3ehNg+EpuUiQpOPMH9DU37Vrty08B3SUrVLzrbcnmCqSP0ryVi4Xauoft3S0+2QUqR0NanxfrbvivwC02wP8A9tk+ly7anK0wRvT3EnNXL+IvH7rzq0eDT4Kj6F4681NvLJt9BU2IX86qWXUKWGH92yYxgpNWWm3St67Z2fMRIn2oqoplJU24UKGRTSDxEdpq01a1SAHkZ7xVVJGf+Cqn0WYVc80zk/1p+7uP7009MRHtzSCJ25wfzo9sPxEk9xQEzgk1Itx+InnmlNI/h1fPJpqZgmJmnv5cV8zTQQPapqokMmdoUTHUTUgK4SoQeUmoYMGY/vRW1bhCgSfapXEtpMGSCiSRMUeCn4iZIGexqIVLMJKhEzFPbc9WVTjJoZKS4ELlZMn0qPAH0qLeWe7c/bL2HEgGZ+dNuFrHwn08c0xq5KFEY2qOe9aMA1duMqIfbkHrxU9lwFtKolpUkCmPJA3ekqaUCfVxPShWah9xQAepH600RYHgFqBkRPWjIdIMoJBAgEH/AJioZWQSFiROI6UVmDARBEzIM570FC1a1SVB9oBKyfxEjoe9RrorSGblGCsbVEHqKsnXCrCoOM96AtoPWxa99yfnTKMGt30vsEOAEKHE5BqnuGvJdUnnsafbLLD0L+HgxUm8QFJC+vfuKfK3sV2DOM96SDNPwB+9M56n6VSS9RxHajW8lxPHIj86Bz1qTbR5qTiCRxWFPdjzXB0kx7ZqMMGO1SXlfjKII+I0BxMEKgwes0fpnh6VSBHzojZ2kLGfagtgZmiAwSAKFJLStx9Y3KPJNPUhSCEmCRiSIio6FFInmKkeeHgEL+IdSTQTFOSgggmcVEcBbXIEfLpUtRTAgEq/IUJbfKVmQegrQJFvdIUyW1ifTApjW1gqaKQUqMpJPFRAS2sGYIPSpY2XDRE/yzIGZrND8g7SJHINHYVChBiMYqA0vaooeMqOAakNqKUjJgYH9q2EdSxMAAE9+PpTEgtqn4owa4KJCguCCIg5roAA5BnFDIFy3+KoD5pPcdqLbrK0eUrkD0k0+5G5sEQSk9OlRlHIcSTJ/Q1U+ihuekmYoQwP2qU+C4jzAemYqMUxTATJwPzqRbD8ZHUhX9aAAZggVJtpLqehkc0ppr/8ZeD8R68ZpEepBSTVncsteY7+Gj4j/KO5obTLWxB8tEyf5RRTxVolJAPM8U+Znn5VKdbRC/QnHtStto2TsTM9qxASYgRPenBOZANSVtN/4E8dqMltsrQChJEdqChpMDgzE4FP5A7GpKmmwBDafypChIUYSkY6ChlddJAggxPvTWVxifmZqddoQAYSnp0qOyhM/Cn8qQY+Nwk5B57iuaWpA8tXeAqjuITt+EdOlKhtBTlCT9KxOSr1FOSJp5WBgg+/WnWiEQfQn4u1SVMteYR5aPiP8ooKBKZIiBQVJAkA4I7cVPdbbCkwhI+lAUlMcDntWCEkbFkRII6Ux1vYvkipS0p2D0j8qYoAp4GIqgjR7/Q0a1y4jvuHNN2ieB+VHZSkOogAZ7Up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4100" name="Picture 4" descr="http://www.freemasonry.bcy.ca/biography/nonmasons/rauschning_h.jpg"/>
          <p:cNvPicPr>
            <a:picLocks noChangeAspect="1" noChangeArrowheads="1"/>
          </p:cNvPicPr>
          <p:nvPr/>
        </p:nvPicPr>
        <p:blipFill>
          <a:blip r:embed="rId3" cstate="print"/>
          <a:srcRect/>
          <a:stretch>
            <a:fillRect/>
          </a:stretch>
        </p:blipFill>
        <p:spPr bwMode="auto">
          <a:xfrm>
            <a:off x="323529" y="1700808"/>
            <a:ext cx="3606466" cy="49228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ircle(in)">
                                      <p:cBhvr>
                                        <p:cTn id="7" dur="20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91</a:t>
            </a:fld>
            <a:endParaRPr lang="en-GB"/>
          </a:p>
        </p:txBody>
      </p:sp>
      <p:pic>
        <p:nvPicPr>
          <p:cNvPr id="2050" name="Picture 2" descr="http://t0.gstatic.com/images?q=tbn:ANd9GcRhYmzsgHsY01TkkyBx0omXcM9YWF5C0tVoxgxvD3510VrJrLt4Rw"/>
          <p:cNvPicPr>
            <a:picLocks noChangeAspect="1" noChangeArrowheads="1"/>
          </p:cNvPicPr>
          <p:nvPr/>
        </p:nvPicPr>
        <p:blipFill>
          <a:blip r:embed="rId3" cstate="print"/>
          <a:srcRect/>
          <a:stretch>
            <a:fillRect/>
          </a:stretch>
        </p:blipFill>
        <p:spPr bwMode="auto">
          <a:xfrm>
            <a:off x="467544" y="1772816"/>
            <a:ext cx="3168352" cy="4608514"/>
          </a:xfrm>
          <a:prstGeom prst="rect">
            <a:avLst/>
          </a:prstGeom>
          <a:noFill/>
        </p:spPr>
      </p:pic>
      <p:sp>
        <p:nvSpPr>
          <p:cNvPr id="5" name="TextBox 4"/>
          <p:cNvSpPr txBox="1"/>
          <p:nvPr/>
        </p:nvSpPr>
        <p:spPr>
          <a:xfrm>
            <a:off x="4211960" y="2060848"/>
            <a:ext cx="4608512"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 (Captain </a:t>
            </a:r>
            <a:r>
              <a:rPr lang="en-GB" sz="2800" b="1" dirty="0" err="1" smtClean="0">
                <a:solidFill>
                  <a:srgbClr val="00FFFF"/>
                </a:solidFill>
                <a:effectLst>
                  <a:outerShdw blurRad="38100" dist="38100" dir="2700000" algn="tl">
                    <a:srgbClr val="000000">
                      <a:alpha val="43137"/>
                    </a:srgbClr>
                  </a:outerShdw>
                </a:effectLst>
              </a:rPr>
              <a:t>Roehm</a:t>
            </a:r>
            <a:r>
              <a:rPr lang="en-GB" sz="2800" b="1" dirty="0" smtClean="0">
                <a:solidFill>
                  <a:srgbClr val="00FFFF"/>
                </a:solidFill>
                <a:effectLst>
                  <a:outerShdw blurRad="38100" dist="38100" dir="2700000" algn="tl">
                    <a:srgbClr val="000000">
                      <a:alpha val="43137"/>
                    </a:srgbClr>
                  </a:outerShdw>
                </a:effectLst>
              </a:rPr>
              <a:t> – left) met Hitler once or twice and studied him at close quarters for many years, before and after his rise to power; </a:t>
            </a:r>
            <a:r>
              <a:rPr lang="en-GB" sz="2800" b="1" dirty="0" smtClean="0">
                <a:solidFill>
                  <a:srgbClr val="FFC000"/>
                </a:solidFill>
                <a:effectLst>
                  <a:outerShdw blurRad="38100" dist="38100" dir="2700000" algn="tl">
                    <a:srgbClr val="000000">
                      <a:alpha val="43137"/>
                    </a:srgbClr>
                  </a:outerShdw>
                </a:effectLst>
              </a:rPr>
              <a:t>I believe that no genuinely informative work about him and the part he played has yet appeared.</a:t>
            </a:r>
            <a:endParaRPr lang="en-GB" sz="28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92</a:t>
            </a:fld>
            <a:endParaRPr lang="en-GB"/>
          </a:p>
        </p:txBody>
      </p:sp>
      <p:sp>
        <p:nvSpPr>
          <p:cNvPr id="4" name="TextBox 3"/>
          <p:cNvSpPr txBox="1"/>
          <p:nvPr/>
        </p:nvSpPr>
        <p:spPr>
          <a:xfrm>
            <a:off x="4572000" y="2564904"/>
            <a:ext cx="4320480" cy="2677656"/>
          </a:xfrm>
          <a:prstGeom prst="rect">
            <a:avLst/>
          </a:prstGeom>
          <a:noFill/>
        </p:spPr>
        <p:txBody>
          <a:bodyPr wrap="square" rtlCol="0">
            <a:spAutoFit/>
          </a:bodyPr>
          <a:lstStyle/>
          <a:p>
            <a:r>
              <a:rPr lang="en-GB" sz="2800" b="1" dirty="0" smtClean="0">
                <a:solidFill>
                  <a:srgbClr val="FF33CC"/>
                </a:solidFill>
                <a:effectLst>
                  <a:outerShdw blurRad="38100" dist="38100" dir="2700000" algn="tl">
                    <a:srgbClr val="000000">
                      <a:alpha val="43137"/>
                    </a:srgbClr>
                  </a:outerShdw>
                </a:effectLst>
              </a:rPr>
              <a:t>Interestingly,</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Napoleon Bonaparte's genealogy can be traced back to the anti-Grail black nobility Guelph families in medieval Italy. </a:t>
            </a:r>
            <a:endParaRPr lang="en-GB" sz="2800" b="1" dirty="0">
              <a:solidFill>
                <a:srgbClr val="FFC000"/>
              </a:solidFill>
              <a:effectLst>
                <a:outerShdw blurRad="38100" dist="38100" dir="2700000" algn="tl">
                  <a:srgbClr val="000000">
                    <a:alpha val="43137"/>
                  </a:srgbClr>
                </a:outerShdw>
              </a:effectLst>
            </a:endParaRPr>
          </a:p>
        </p:txBody>
      </p:sp>
      <p:pic>
        <p:nvPicPr>
          <p:cNvPr id="887810" name="Picture 2" descr="http://t1.gstatic.com/images?q=tbn:ANd9GcRCnGVLMAeShj9VjMdPciILHzgESq1Zz0Lu-4dpc-L_Ah8_YP0BdA"/>
          <p:cNvPicPr>
            <a:picLocks noChangeAspect="1" noChangeArrowheads="1"/>
          </p:cNvPicPr>
          <p:nvPr/>
        </p:nvPicPr>
        <p:blipFill>
          <a:blip r:embed="rId3" cstate="print"/>
          <a:srcRect/>
          <a:stretch>
            <a:fillRect/>
          </a:stretch>
        </p:blipFill>
        <p:spPr bwMode="auto">
          <a:xfrm>
            <a:off x="395536" y="1700808"/>
            <a:ext cx="3888432" cy="49881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circle(in)">
                                      <p:cBhvr>
                                        <p:cTn id="7" dur="2000"/>
                                        <p:tgtEl>
                                          <p:spTgt spid="8878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93</a:t>
            </a:fld>
            <a:endParaRPr lang="en-GB"/>
          </a:p>
        </p:txBody>
      </p:sp>
      <p:sp>
        <p:nvSpPr>
          <p:cNvPr id="4" name="TextBox 3"/>
          <p:cNvSpPr txBox="1"/>
          <p:nvPr/>
        </p:nvSpPr>
        <p:spPr>
          <a:xfrm>
            <a:off x="4860032" y="1844824"/>
            <a:ext cx="3960440"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According to Fritz </a:t>
            </a:r>
            <a:r>
              <a:rPr lang="en-GB" sz="2800" b="1" dirty="0" err="1" smtClean="0">
                <a:solidFill>
                  <a:srgbClr val="00FFFF"/>
                </a:solidFill>
                <a:effectLst>
                  <a:outerShdw blurRad="38100" dist="38100" dir="2700000" algn="tl">
                    <a:srgbClr val="000000">
                      <a:alpha val="43137"/>
                    </a:srgbClr>
                  </a:outerShdw>
                </a:effectLst>
              </a:rPr>
              <a:t>Thyssen</a:t>
            </a:r>
            <a:r>
              <a:rPr lang="en-GB" sz="2800" b="1" dirty="0" smtClean="0">
                <a:solidFill>
                  <a:srgbClr val="FFC000"/>
                </a:solidFill>
                <a:effectLst>
                  <a:outerShdw blurRad="38100" dist="38100" dir="2700000" algn="tl">
                    <a:srgbClr val="000000">
                      <a:alpha val="43137"/>
                    </a:srgbClr>
                  </a:outerShdw>
                </a:effectLst>
              </a:rPr>
              <a:t>, a leading German industrialist, in his book I Paid Hitler (1941), </a:t>
            </a:r>
            <a:r>
              <a:rPr lang="en-GB" sz="2800" b="1" dirty="0" smtClean="0">
                <a:solidFill>
                  <a:srgbClr val="00FF00"/>
                </a:solidFill>
                <a:effectLst>
                  <a:outerShdw blurRad="38100" dist="38100" dir="2700000" algn="tl">
                    <a:srgbClr val="000000">
                      <a:alpha val="43137"/>
                    </a:srgbClr>
                  </a:outerShdw>
                </a:effectLst>
              </a:rPr>
              <a:t>there is some reason to believe that Hitler's father may have been an illegitimate son of one of the Viennese Rothschilds.</a:t>
            </a:r>
            <a:endParaRPr lang="en-GB" sz="2800" b="1" dirty="0">
              <a:solidFill>
                <a:srgbClr val="00FF00"/>
              </a:solidFill>
              <a:effectLst>
                <a:outerShdw blurRad="38100" dist="38100" dir="2700000" algn="tl">
                  <a:srgbClr val="000000">
                    <a:alpha val="43137"/>
                  </a:srgbClr>
                </a:outerShdw>
              </a:effectLst>
            </a:endParaRPr>
          </a:p>
        </p:txBody>
      </p:sp>
      <p:sp>
        <p:nvSpPr>
          <p:cNvPr id="885762" name="AutoShape 2" descr="data:image/jpg;base64,/9j/4AAQSkZJRgABAQAAAQABAAD/2wCEAAkGBhQSEBUUExQWFRQWFxcXGBgWGBoXFxoXGBkaGhoYGBcaHCceFxkjGxcYHy8gJCcpLCwsGB4xNTAqNSYrLCkBCQoKDgwOGg8PGikkHBwpKSksLCksKSkpKSkpKSksKSkpKSkpLCwsKSwsLCwsLCwpLCwsLCwsLCkpNSwsLCwpLP/AABEIAMIBAwMBIgACEQEDEQH/xAAcAAABBQEBAQAAAAAAAAAAAAAEAAIDBQcGAQj/xABHEAABAwIDBAcEBggFBAIDAAABAAIRAyEEEjEFQVHwEyJhcYGRsQahwdEjJDKy4fEHFDM0QnJzglJiksLSQ1OTomODFRZE/8QAGQEAAwEBAQAAAAAAAAAAAAAAAAECAwUE/8QAIhEBAQACAgMAAwADAAAAAAAAAAECESExEjJBAyJRQmFx/9oADAMBAAIRAxEAPwCQ+2mMFg9gAi/RMnSUw+2mO/7wF9RSpj/bqqhrjzbSEqg3A6XXu08sq1//AHLHX+sG3BlPf/YpR7U40if1h3gGD0YqilSt2cwiaTOd6PGFaMd7RYw//wBNXwyj/ao6m28XN8VX3fxj3WSa2/dz8raqTD7PdVBLAA0WzPkB14IbFzHyCcwlLZrdrYo64rER/UOqaMViN+Irn/7nj42RjNh1MwABLb9b7Pf1XXI8l5itmvpCXQWjeJgE6AjUG2ptdV4QtoOmrb69bh+1qf8AJRVa9X/vVv8Ay1P+Seal7d69ziB39qWoe09N7y0TVq6X+lqX/wDZRPq1ItUqT/Uqf8kc0AcLc38UotYTAHmlqEqm4iodataf6tT4OTX4irNq1WP6r/mrF/Hx4QgcVUDbmASO1RZFQDVJL8MSSSTcuMk31J36LatnUR0be4LF2t62GmOXFbfgh9GO4fBc3P2r3Yepj6A5+aGq0rKq2Xhh/wDlMc7KJFPCwd4ztqF5HDMWtnScu9R+2FBrjg+qx7v1ykBngAgtqS2YMAw2RB0Fka50dvA6rh+z4FDuw/Ac/JVeJ2O4YY4MnM7EOruIpGOioE5i2mahByNcabZMfbdAGirtqYr9Y2ZTfVa3pW18PSrAxDazMTTpVR3Og23tdwT8EeW3QjCngY7B5jt8Ex1PssgBsqi/aWJa+nTLf1fDkgtAialYF0/wnKAMwg2F7BP9lMQ6pg6bnkuM1Mrzq+k2o9tJ5dvLmBtzrY71UwLYw0OAPZbX5qN2GPAx488hUNXBwdqZaVMtDiCXOc0ty4VtSGgMIs6X6tun08E3PsqG/apvn7V4wwqCQDDuuS/fcyn4FtcnDngV47Ddh58FVHZLBi20QHdH+ouMhz5zdMGdJOb9pE9bipdnUQ3E40kuDaZoCXF2Vrf1cPebnK2T1iQO1HiNjDR3xw57VFWw8Kq6FxxeJE1BTa/DOziq5ootNE1XODJgte5oBnqgHRBbSxDhia7WOqMLq+DbSeXu6CmalMPeHtJPVqCQG5YJIEtR4HteOooerRj8+bq1q0hcaXNjMi6DrU7rPxVtR7SZ9DUMf9N/3TuWKjcewenPmtz2u36GrH/bqfcKwtrrDw3rXHpeFeJLwtSS008motdoITg0Hnm6FpE+amYee1dFy09IDy9eE7kbQHJQTXWHyvKIpVL3WkTR+DZmqNaRILr31ABJHkPeu0wOHbdxADoFwBMbgDrA3BcXsgE1gADZr7gEwcpiSNN91020tpmkzquAcbAlrnweOVt3eCcnBXlZ1HCdJPyXM7bxuVxEBwMgt1twPjCA2ZtbFYjDYqpmAfTBFPqBoc6xdLZJDg0b9C7sXMUPaSo5rWvcXOJu3qTGolsAg75PvSuReK+rUQ1xGo3HSQbj3FNDBYifw/NOrVJIERlAZe4Mb+yU9kwO/f6nsUmLpDukbh3ceKd0zdJ4nX47kO9uoA4WXjqR36Dw7dN6RxO9trXm+tvNV+1R1L3g896NpsIAG7nnxQmLw8tj8FnlFQEAc+Gnm5W14MdQbrBYvl+kww7vUraMIeoO4bvgudn7V7cPUG6lQp1HPbSAqn7T20jmdobva3raduigxVOlUgvpZ4nLnol0TvGZllbVOe5D1D8Ugq6vRl4fk+kAgP6I5w07g7LmA1tMIN2DoRHQMIkkj9XBGbTMRkuYm6uqgQ9RqtKpq4bDky6iwk6k0ASYAiSWSRYWKKdiB/m/0O3f26fJEZbSvTM+aubSqP1TDw/6Gn1/tjoozwZ63V6173lRjB4eWHomDo/2Z6NwyfyW6ongrYnvSd3n3qiVZp0Ok6XI3pNM+V2aOBdGnZohqmzcI7OTTpnOevZ4zn/OJ61uKuwbfj8d6a7x36Slo1FW2bhHGoXtYTUjPLqoz7hnGYZo4aRbRJ+BwrjVJawmv+1lzz0gsRmBMSLQQBFohXJJ5Kic/t59UxAbWhrQ0TAECSXGO1xMnvJKge7nnxRNQ2PchKp9VleFxWbXd9BUv/06n3DdYW11hpoPAQtu22foKp/+OoR/oKw4Gw7gqx6XvlJ5+aSjXqbTbRKRRtM882Q9GnafX5ItlFdDTl7OAU9PTuULXHQqejvk8PFVCojA4gMrtLgAJiSLNJENeP5XXPYSuqo08zG9MGlwYOkizSY68f5ZvC4vEX7RH4K62BtYvD6VV+Y5RlJ/wZcpGm6Qb8exOElwm2A3DOqUsG80MzmtFECzBAzlsZjmdIkTEXXKYPbrsuR1Nppv6oaYc9h7HROU2sfsnsXX09gUw0BzDULWw0OeS1oFmhjXdRvdC5TG7G6Jxe6l0MC0lpi56oLAG3J0RdiaWfSAFuXeGuPeR6kAFECtcad/Dh6Ku1iOzTgBA8BCla6CL6cVBjRiL33+fapm1775HZe3ohG6iBFvh70ZSP4cfFIHF3CRpqgsTUEG+707lYEiPDmyrtoMtwSy6E7BtM1MNvk/FbPhpDB3LFsKPpMN4+q2zDjqBc3L2e7DjEg070NUN+xGF0cEA91/enZwNonvUD3825Cj2oX9DV6PN0gY7JkALs8dWARBJMW0VRXqYkPP7Qt6J1wxroqFjy0CWgkB+QZrxABEOzBxNXL6nwJn09VDUqnK4tBJAdAtcwYA7z8VU1H4gZj9O6KVJzW5GCaz5D2TksG9UuN8oDombWWFno2hzjmywXlgY4u0z9HoJNw07olOX+lpFs7FuezM9mU2Gsh1hLhYQC4kAdnciKjrb+fRUNfEYoMlvSl8YmxpCQWGKJsy7nNvB1vopsTUxDekylzsrwGfRgZ6bhnmchALf2cwQSLxMjTSVq3x/JeOPP4qmGJxAqNDm1Mmd2aKUyzqloAymHXLTJI1IcQIRWzKlYz0u4MLTkDA7NmJOXUOHVa5ugIkWKJuGNPqoXlSz6eKid4b/j+CKEFRBVfejaqBrHnwWdiop9vmMNW/pVPuFYcRbwHotu2+/wCrVuHQ1PulYi8W8EsbuNOizFJMhJXwe61ijRmEXRjt54IZggDcpmmeee1dBz9E5qkpuABm2l/fKhqv36DidLnnVV+0ZLTwkCOHzRvQ7HVcc0uytMzY/nuRvsziGtxbA+IqtfTM/wCJwkeeWPFc/sShmJdxJAKlxlUsDal/o6lNwOmjxMEaHgUpRp3u1MFVpMe+iajxH2GOhw4kTw1tfVc5s7YL6f1vFFwFFvSMpuJLpYJa98/ZA/hbrJkxoux2jV+hfOXLlkl32ejMF03/AME+a4Lam1XO2e2g9x/a1aWaZcaNA5gTO+DTb5cU8qJHHYHb1WidZbM5DcakkNO73hdHgva2k77U0z23b5j4hcn+ovceqM3dr5T3KbB7HqPLohuXUkwJjTnRYy2NNStEwlVr2ywhw4gz4zuVhh6duNtOzis72SKlB5denYfyuvcHc8Lu9jbWbWaYEPZGdu8EixHEFXKzuI8Uxz4TKFx1MR753Kxa0c+9C7QZ1feilFLgm/T4ZbPRf1R3e/wWOYNv0+GWwUfshczO/s9+E/U9z7IWo1SvqQhyeHPen5bLSIgKJ7Bw9ymLtVFUPOiaURpjhzKjLBzbkqYu9Aonu1jvVUGEDgmtuV7FtSmjnyRstPSmnnn4qQm3Yo3OVXYRuIUZCc5yY4oLSKoe/n8EFXPfzyUVUKErlTlurih9oXfVq/8ARqfdKxZ3wW0e037rX/pVPun5+5Yu5LDpdNSXuRJWbXGUDYSbeqIbSPnvA7VLSpwi6FLdF5sve8DnNvGctOYBOZ5/ysFmjtLiAq2hiDUpVHGftNMbhmbfwVhtOHVnugENYQL7zv8AIKu9naOai8W1jvMKJyr4N2NSdkiTBm0DS+/UKbbNL6rVt9kAj/U1F7JowxzYkA2PEbx5pu1v3euOLLDxHkr+J+rajtFmLoU8OSRkYypVGmZjXgMHaCBcLisc5xFaof43ugbh0rzUcAN3VayU7YG1CK9JzQCW0n03DSWlsA9kOyntUu3mZBSp2JINR3aXdVv/AKt96i88nrTzZOz5pyTBOhImOBy791kU1hp4aqXPzPJuAAA2BAgDsvNpT8O8tpNgS4kgNnUxN/8AKBBJ3DtIVVtQZGZZlzutUdvJ0AA/wtFgNyKEL8UMtCbgN615vJ+Sk2LtI0sU1xmC7I4f5XG/kSCqmJgbuSpalwCPtb/5hp37io2rWo1qm49tt0EpmKYYPipNmjpqTKjR9tgd5i/kZRNfBuDDItBM8LenYtLOGbmsG76fD9xWvUn9Ua8/isgwR+nw/j37vktdpO6o8PBcv8ns9+HqaRcjkqI6dikkc6qPMqm0U1wnifHz7lA4J7lE/n4Jkafl4phPPnvXrimwq7Bi8APPh+KUjx80nFEK144flzu1THHvtzCRcmvcqIwjn8lGTHFOceedFDUdJ7PelszKjkJV+PwRDyhKxWVq5FH7TD6pX/pVPulY08LZPah/1OvaPon+hWNVFeHR2mwkm5klYbo2nBPH80QwWJ3AE+W+y9FHv19U6qIpu7vXRe+Th4XH40ZaVR0G44gwTp2yl7Hsmm7f14t3BQ+0bopAaS7Tu+EBFeyYDaBdv6R0dsADy+Smdn8XeAofaMEy4/lwhQbZw/1eseDD6iVbUXEjgPd3oDFOaRVozLzTJE3Lhvvui3gexaWJjlvZOhJqWMnKA4GMpMwYjrCY6tveltUh2KqnRjTlHY1nV8zGnEqf2UZ9M4GBka6oZgCWAi86XgzuQFKiKlRrJOVzrne7eXeUwO3is/i9LnBD6FrzZ9d2WmJu2iwn3veCSd8DgqjbVLrkRbTv8F0OOrh1TqABrA1rQDADQIDRaYC5+rTOY70U4Cp4GdyMw+ywfzU7aJawOI6ri5oNrlsZh3jMEnVo3pa0uNR9gabRgmAwcjns8MxIt/ciPaPH/QkDh+C5f9HW0iWV2aw5jh4gg+gVrtsyw/PzVW8bY2cub2ePp8MOxazTHVG/y9VlGBH1nD93wC1WmequXn7Pfh6vC5Nc7n4rwdvzTC5OIpOddRVCvS7neo6pVTpKKeedF48JExz6ppKBXhb3+SWXnnwXjgnEJ7CN3PPBMqBSGJ553pj28ynNDpEW29VE7nv/ADUxFu1QPdwU04gqBCVkVVNig6p1WV4aYxRe1H7pX/pP9Fjrxz5rYPau2Er/ANJ/osgeOe1afj6GXaGOz1SXviktC0+iaTJUO2Aei/uG6dL+qMo+qC2zUE0xb+I38p7N66euHPjPfaOqXVGtH8Le+5Mq99nYGGpggXFR3f1z8lzm2Xg13dh47h+JXSbLbNGkBYik3XjrJ4KMe15dLQ4s5QLi+ggcdOJ9EHjcK59SnUpQ4sa4kdm+2t5TMXWNrTfnx7EHUlxiS3tjwVVOldtCo6kKrbtdWcA7/F0bIJHZneR4MUezoa7OZ0Ib4gie4AnxUOPAzkTOWGgns195K8omVn9a/Fq/EgU+BPoPiq7pPjr3pYqoIA1+aEfVgeHFLYnTrdq0Gt2XhjBzGo54P9QOn3Nb5Lk6lRdn7etyYbCtEQLeVJo+JXBVKlksxja6/wDRzi/p6rf8VOf9Lh56rq9sOlpC4j9HzScU47hSfPi5oHoux2h9k9xS/wAU32VWEH1uhwj4Bagyr1VluEP1uj3H4LS6ZsudleXsxnCQVN3PPO9eOd3xfn3LynHpz8ExzvTzV64RezXvnjuUZPPqnVI4jngoJ7uwJB7zuXh3ePPekdPLn8F4fd5JkeWJRzz4+SZm8NF4Xyq+E9nkqMleuPkoyebwiHXjgh6hjip3H80O889qLyEFUyEFVRj4QdQrHJri5/2sP1Ov/ScPRZHUC1v2uP1Ov/TPwWSVNTzxV/jnAy7R5kkoKS0D6JovtoqfbuJIqZd2QDzn3aBWdJ3x81Qbdqnpanc0d5j8108nNjiMW6XHt955hdnhqzwBmmYF9IMAR2Lkq7frIaNzmDvMA38V1n6wHCWxcdYaaa68FGLXJM5wJBMnsA8091BnVLp7DYb9PK3gg2VTIJJ36aCN3imuxYzAcOfNVUaUNLAuqlzy6OsSZEzJ3XU5oBmhmOHMqGhivowOz4/ndMrYrK0HeR6aeKy6XDMe+Ld/P4INt/d6qF1WTJ33806m6CPyUr+O7/SjiCDQZu+kf49VvlHquAqO553LtP0nVgalBsy4NqEjcA5wyk/6T5Lh3O9Us7yWPTt/0cUR9PUI/wADB4y49+gXS7Tf1Dxgqu9hsNkwbSdajnP8NB933ozajuo7uT+I+gMKYxtLu+S0dmnPuWbUh9dp93yWkN+yLrnZT9ntx6eh8d6VRyYbfFeT8VURSz+Q8FFCe93nbeoifHnVMtke7huTZtz5L0m0aaKMuTpHZufxSlMB+HqvQjVpveZ/BMd+C9eoyNL39ezuVEaTu58SmPXrnqN6YQVnTP4eSGqG8qapvnvUDtOeSsby0jnPa8fU6/8ATPqFklTVa17ZH6lX/k/3D8FktRXh0qmwkm+aSY1G/MxTRaVQbQrB1R8b3Wv5e5XB2fmABcbcB7rrmhVJe7WM5jt63vsupXOikos6TFvIIGVzncB1bAW03K9bTMdYHQHgQTvEWd+O5c5suuOmqE7w7T+efHVX7q7i3KDY633jn4LPHWl5PHvLbTPOqDqYqXaxbvE8e5G1MLaHHvsq/E4plPqtALyQCYsATu7U7RIqsNUJAabAa98aHgLp2JrSfMqHDv6gG/Q8fPVPeyT8tyxaB3G/zTS/3ynVInX3Id7vJTbpS69p/aL9bqsfEBtNjBuOaJf4ZyY7AqprS4gN1cQB3usPeoA1X/sXgukxtOR1WTUPDqC3/sQl3S6jTqGH6Omxg0Y0NHDqiPVAbTd1T3cwrMiBKq8fGUrTLiMQVMfXmdnzWjsaS3XnVZrQ/fmePqtEa7q/j714L7PZj0e926UzP2pua6aHahMqTn2XkpcheONuYsqn+07Nc74Jo550XmbmUw1OfNMRLK8JCjDuSlKcKnEqN57TPgvHO5PPDgo6juz80AnH8Ux/YvSmON+ZTEqGr8kNUHfqiKms70NWKyyaRzXtm/6lXjTKPvN/FZTV3rU/bX9yrdzfvtWWVBzz3Iw6VezPNJJJWTaKGJJjrG2t53b53rl3Ys5J01MjtldbhyHHKQBIy2ga2OiDx36O2GeirVWA6Nf1wN1iIdC6Vxvx4cbHCbHd9IB2b/D8V0f63AiI7VSY7ZtTCYjI+CYzAtMgtNp7NDY8FKcYXeCynHDS8iMbjyezW4PMKupUiXi+8X8VMXSb6TvU+DLcwJgBvWk8B1j6R4pXkdKqiYeW8HEXtEFF06du5Vr8QS8v0Lut4m/xRbMTF44KNxdRYgfhbd8EOURiMVmQ9PUTf3KRHU0PYsVqDKtGpdzbseLA74cPQjeLrpPZT2XfhS91QsJcGtbkkxcuMyLHRCey3V6Kk6QSx7zqCAIgEcCST4LsWmw0WsxjK29IazlV7RNj7/crOu62irMcbeXqEsuhOVfQ/fWePqVoO5Z7TP15nO8rvc1vl8lzsu3sx9T835b1FVrhokmB4m5sAI1JO5Jrio30w4EOAINoIkc6I2Rjtr0p/aNiw13mw3b93HuVe+nh3uc8VSC5wc7KQA4m9ORlvApuywNGnVG/qrBfI0Recul93Nkw7PpD/pstp1RaNPw+C2lZ1WuZQi1d7RGSxix/h+zaZntnuU9WtSbUfNVzHZMpbeGtytAIaGwCBBB3Sp8RhwGkspMc60NgNnQHrRwHuChomo94D6DIJJcSQTaW6auLmgDxg6J9mgLaAAzYioAQdXmCNCfs3g+iQbh5/eKmY5f4yCbwJ6txNuCkqU6gn6rSPWiwaJAdrfSW9aOPjJGDoksl9JjHBx6uVpAg9Ug3vAB3QbblU4TsLisPSqVHNdVqZnEy0OhoMQQ0FsC4jXW07lLido06bsr35TA1BMi4F4gk5T3oh+Ga7VgJI1LbmRxidFGMO3TK0wMoEA9UWA0NgLI7B7KkiQbc8+aa93kmsoBsw0NmJgRMQO6YSe5KwzXOQ1VyncZQtZZ1pHMe2rvqdXub99qy6oLrTfbc/U6n9n3xr2LMHlGN3FXs26S8lJUTa9nOkyYkGR2W9/FGbX9o+jovPR1C4tMFgzNBIM9YSWhsg3HcquuzF0mRTwVdxI16ORPEkEkmNyo8ZitpEkOpYhrXDKWtoOALTqPs8J3710blJNPBjN8ucqYpz3S9xcTqTqbQO+w00T6ToueyJ3L1+zazTLqNYb+tSqD/AG9qicY1kd4I9QsG/Atjpvw5HevMZiMtJ0av6vhqbxwt4oRuLAMyO8lR18SHGZECwuOPxSt4GuUJOnl5H8U9tReBvD1XvRqNK2QHMK39ldjDE4gMfOQNc50W6oFr7pJA8VUgX058F2v6OIz1jvy0/IkyPMDyV4zdLK8LrFnLtKkdJoEeAzD4K+D+edZVBtN31/DG12Ob6xz2K46SdPXd8FsxPfUVXjHzGmo9Qiqs883QFZ929417wssjk5DNtjWd3xK7wG3FcAHfXW9w7N5Xc9JbtXOz9nsx6e5+KAxuDL35s5aIALRmgxmmYcBBzRYaDyJzc2THOCqUAHbMOvSu1n+LhAtn/h3d95TsFgHMqBxqudDXAth3WzEkElziMwsBa10UdEmjh6/NVMrtFnAPEYI9ZzqroGZ0Bp6oIEtADrtAaCIuCCQblKpUY1jWuqO6rsxOVwBsDk1sA17RBJIzN0Rr2AgzcEQQdCDr4KEYCkNKbeGnfxN9YWu0gGtpgftXdUNN2OJs4NBc0mejc5pEb3E3T6OzWvDXNqPLJkS25g7zIJH8O6AIRgwNKP2bNZ+yNSpGNDQQAABuFhxJ8UbIA7Yoj7R1mwg6kwCDYGR4tad0KU4WWsaXfYcCDlG4ECQTBMEyiT5Jh8E9n/0FhtktY4OaYy7g0CZLtTvs+P7W7wjXFKYTJSN48870LWcp6jvNCVe1RkqOX9tz9Uqd7PvtWZvWle2zvqj+11P7wWZvKU6Vs0u7El5K9T2p9YtPMKQE7idJQFLEqcVvmuxcXIgxtU8T5lODieJ77oVtQfmpRVWdxV0eaLSbtae9jTbxCgqbFoO+1h6Lu+jT/wCKm6QcleCqo8Dxt7AP9k8GdcJhv/Az4AIap7C7POuDw/gyPQhXIrXTTU5lLwVu/wBcttb2L2ZQovrPwjAym3McrntJExYGoBN9JXmF2Bg8PSNWlhKrXPIaabKofUPWAFzVNMfbDozTDgulxLGvYWuu02O7eD6gICpsPDue95osLng5z1hnl2Y5gDDrwZN7C9k/DRzL+hB7N4SsaVduZ+WchZVLm7wRaQ68jXUIFooueykyliMziQczmghjXFr3yMwIa6WxYkyrzA4NlBuWnIaHFwaXOcGyZysBPUZP8IsJKqa+xGNY4tD6pFF1MU31SGVAC9zQ9ogFxe6c2oibb1Zo4fX2IzSakd/nuVVitlsaZ68i9zwPciMRsWk5tMVM7nU6bGT0jxOXKToYMuZO/ffhXu2aymXOYaoJLiWmq5zCXFxMscY1cT5LLJcUub663uHxXatqW5hcI6p9dHcPiutOI0+a5+fs9mHQxlTnnwSL0EMQnDEHnj8U8dFRUr0FB9MvTXKtIl1SFGH7p49yHdWTBVSyOCQ/t4JMqQhhX+HP4Lw1t6QGOq38lGaiHFZedKtZeEiC/kJgefXy3Id1ft57FGaym0xT6iFrVE19dD1KnkiiOf8Abd/1R381P7yzV5laH7bv+qu/nZ6lZ2idHSB70k0hJCuH0zRKMp/ZSSXbcjI+mbjxUoSSSOfEjPkvNwSSU0/rwGybNvJeJJGkKjqLxJFE6hj9FDV054pJKa0x7A11VYz7PmkkvPmvFyNT988Grq2pJLnZez3Y+r1N3pJK6i9lKc5JJA+GuUTjdJJLIQ+npzxUbikkkK9ebLxh+PovElpO0/DXHXwTUklP1Xw2qhZukkqvRRzntt+7/wB7FwDkkkp0b0BJJJN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885764" name="Picture 4" descr="http://www.antifascistencyclopedia.com/wp-content/uploads/2010/10/475776_091115144405_bidorbuy_I_PAID_HITLER_TITLE_PG.jpg"/>
          <p:cNvPicPr>
            <a:picLocks noChangeAspect="1" noChangeArrowheads="1"/>
          </p:cNvPicPr>
          <p:nvPr/>
        </p:nvPicPr>
        <p:blipFill>
          <a:blip r:embed="rId3" cstate="print"/>
          <a:srcRect/>
          <a:stretch>
            <a:fillRect/>
          </a:stretch>
        </p:blipFill>
        <p:spPr bwMode="auto">
          <a:xfrm>
            <a:off x="323528" y="2348880"/>
            <a:ext cx="4392488" cy="32943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5764"/>
                                        </p:tgtEl>
                                        <p:attrNameLst>
                                          <p:attrName>style.visibility</p:attrName>
                                        </p:attrNameLst>
                                      </p:cBhvr>
                                      <p:to>
                                        <p:strVal val="visible"/>
                                      </p:to>
                                    </p:set>
                                    <p:animEffect transition="in" filter="circle(in)">
                                      <p:cBhvr>
                                        <p:cTn id="7" dur="2000"/>
                                        <p:tgtEl>
                                          <p:spTgt spid="88576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94</a:t>
            </a:fld>
            <a:endParaRPr lang="en-GB"/>
          </a:p>
        </p:txBody>
      </p:sp>
      <p:sp>
        <p:nvSpPr>
          <p:cNvPr id="4" name="TextBox 3"/>
          <p:cNvSpPr txBox="1"/>
          <p:nvPr/>
        </p:nvSpPr>
        <p:spPr>
          <a:xfrm>
            <a:off x="4644008" y="1988840"/>
            <a:ext cx="4176464"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Werner Maser, says: "From 1929 onwards Hitler consistently obscured</a:t>
            </a:r>
            <a:r>
              <a:rPr lang="en-GB" sz="2800" b="1" dirty="0" smtClean="0">
                <a:effectLst>
                  <a:outerShdw blurRad="38100" dist="38100" dir="2700000" algn="tl">
                    <a:srgbClr val="000000">
                      <a:alpha val="43137"/>
                    </a:srgbClr>
                  </a:outerShdw>
                </a:effectLst>
              </a:rPr>
              <a:t> </a:t>
            </a:r>
            <a:r>
              <a:rPr lang="en-GB" sz="2800" b="1" dirty="0" smtClean="0">
                <a:solidFill>
                  <a:srgbClr val="FFC000"/>
                </a:solidFill>
                <a:effectLst>
                  <a:outerShdw blurRad="38100" dist="38100" dir="2700000" algn="tl">
                    <a:srgbClr val="000000">
                      <a:alpha val="43137"/>
                    </a:srgbClr>
                  </a:outerShdw>
                </a:effectLst>
              </a:rPr>
              <a:t>and misrepresented his origins in a deliberate attempt to detach himself from his immediate family background.</a:t>
            </a:r>
            <a:endParaRPr lang="en-GB" sz="2800" b="1" dirty="0">
              <a:solidFill>
                <a:srgbClr val="FFC000"/>
              </a:solidFill>
              <a:effectLst>
                <a:outerShdw blurRad="38100" dist="38100" dir="2700000" algn="tl">
                  <a:srgbClr val="000000">
                    <a:alpha val="43137"/>
                  </a:srgbClr>
                </a:outerShdw>
              </a:effectLst>
            </a:endParaRPr>
          </a:p>
        </p:txBody>
      </p:sp>
      <p:pic>
        <p:nvPicPr>
          <p:cNvPr id="883714" name="Picture 2" descr="http://pics.librarything.com/picsizes/bb/cb/bbcb09413f1c513593148305241434d414f4541.jpg"/>
          <p:cNvPicPr>
            <a:picLocks noChangeAspect="1" noChangeArrowheads="1"/>
          </p:cNvPicPr>
          <p:nvPr/>
        </p:nvPicPr>
        <p:blipFill>
          <a:blip r:embed="rId3" cstate="print"/>
          <a:srcRect/>
          <a:stretch>
            <a:fillRect/>
          </a:stretch>
        </p:blipFill>
        <p:spPr bwMode="auto">
          <a:xfrm>
            <a:off x="395536" y="1700808"/>
            <a:ext cx="3600400" cy="49376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3714"/>
                                        </p:tgtEl>
                                        <p:attrNameLst>
                                          <p:attrName>style.visibility</p:attrName>
                                        </p:attrNameLst>
                                      </p:cBhvr>
                                      <p:to>
                                        <p:strVal val="visible"/>
                                      </p:to>
                                    </p:set>
                                    <p:animEffect transition="in" filter="circle(in)">
                                      <p:cBhvr>
                                        <p:cTn id="7" dur="2000"/>
                                        <p:tgtEl>
                                          <p:spTgt spid="8837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95</a:t>
            </a:fld>
            <a:endParaRPr lang="en-GB"/>
          </a:p>
        </p:txBody>
      </p:sp>
      <p:sp>
        <p:nvSpPr>
          <p:cNvPr id="4" name="TextBox 3"/>
          <p:cNvSpPr txBox="1"/>
          <p:nvPr/>
        </p:nvSpPr>
        <p:spPr>
          <a:xfrm>
            <a:off x="5076056" y="2060848"/>
            <a:ext cx="3816424" cy="3539430"/>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 It has been suggested that Hitler may have been anxious to cover up his genealogical traces because he had Jewish blood in his veins. </a:t>
            </a:r>
            <a:endParaRPr lang="en-GB" sz="2800" b="1" dirty="0">
              <a:solidFill>
                <a:srgbClr val="00FFFF"/>
              </a:solidFill>
              <a:effectLst>
                <a:outerShdw blurRad="38100" dist="38100" dir="2700000" algn="tl">
                  <a:srgbClr val="000000">
                    <a:alpha val="43137"/>
                  </a:srgbClr>
                </a:outerShdw>
              </a:effectLst>
            </a:endParaRPr>
          </a:p>
        </p:txBody>
      </p:sp>
      <p:pic>
        <p:nvPicPr>
          <p:cNvPr id="24578" name="Picture 2" descr="http://t2.gstatic.com/images?q=tbn:ANd9GcRuXqaOKysPy1tAD50IMdWQJ99LMJK6K9unbOBnvsqMkwNgvKH5UA"/>
          <p:cNvPicPr>
            <a:picLocks noChangeAspect="1" noChangeArrowheads="1"/>
          </p:cNvPicPr>
          <p:nvPr/>
        </p:nvPicPr>
        <p:blipFill>
          <a:blip r:embed="rId3" cstate="print"/>
          <a:srcRect/>
          <a:stretch>
            <a:fillRect/>
          </a:stretch>
        </p:blipFill>
        <p:spPr bwMode="auto">
          <a:xfrm>
            <a:off x="539552" y="1628800"/>
            <a:ext cx="4215286" cy="4752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circle(in)">
                                      <p:cBhvr>
                                        <p:cTn id="7" dur="20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96</a:t>
            </a:fld>
            <a:endParaRPr lang="en-GB"/>
          </a:p>
        </p:txBody>
      </p:sp>
      <p:sp>
        <p:nvSpPr>
          <p:cNvPr id="4" name="TextBox 3"/>
          <p:cNvSpPr txBox="1"/>
          <p:nvPr/>
        </p:nvSpPr>
        <p:spPr>
          <a:xfrm>
            <a:off x="3347864" y="1628800"/>
            <a:ext cx="5544616"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Political opponents were loudly demanding where this self-styled </a:t>
            </a:r>
            <a:r>
              <a:rPr lang="en-GB" sz="2800" b="1" dirty="0" smtClean="0">
                <a:solidFill>
                  <a:srgbClr val="FF33CC"/>
                </a:solidFill>
                <a:effectLst>
                  <a:outerShdw blurRad="38100" dist="38100" dir="2700000" algn="tl">
                    <a:srgbClr val="000000">
                      <a:alpha val="43137"/>
                    </a:srgbClr>
                  </a:outerShdw>
                </a:effectLst>
              </a:rPr>
              <a:t>'apostle of the purity of the German race' </a:t>
            </a:r>
            <a:r>
              <a:rPr lang="en-GB" sz="2800" b="1" dirty="0" smtClean="0">
                <a:solidFill>
                  <a:srgbClr val="FFC000"/>
                </a:solidFill>
                <a:effectLst>
                  <a:outerShdw blurRad="38100" dist="38100" dir="2700000" algn="tl">
                    <a:srgbClr val="000000">
                      <a:alpha val="43137"/>
                    </a:srgbClr>
                  </a:outerShdw>
                </a:effectLst>
              </a:rPr>
              <a:t>had actually come from, who his paternal grandfather was and whether he could prove that he was not partly Jewish</a:t>
            </a:r>
            <a:r>
              <a:rPr lang="en-GB" sz="2800" b="1" dirty="0" smtClean="0">
                <a:solidFill>
                  <a:srgbClr val="00FF00"/>
                </a:solidFill>
                <a:effectLst>
                  <a:outerShdw blurRad="38100" dist="38100" dir="2700000" algn="tl">
                    <a:srgbClr val="000000">
                      <a:alpha val="43137"/>
                    </a:srgbClr>
                  </a:outerShdw>
                </a:effectLst>
              </a:rPr>
              <a:t>....Between July and December 1921 there were frequent rumours in Munich about Hitler's Jewish descent."</a:t>
            </a:r>
            <a:endParaRPr lang="en-GB" sz="2800" b="1" dirty="0">
              <a:solidFill>
                <a:srgbClr val="00FF00"/>
              </a:solidFill>
              <a:effectLst>
                <a:outerShdw blurRad="38100" dist="38100" dir="2700000" algn="tl">
                  <a:srgbClr val="000000">
                    <a:alpha val="43137"/>
                  </a:srgbClr>
                </a:outerShdw>
              </a:effectLst>
            </a:endParaRPr>
          </a:p>
        </p:txBody>
      </p:sp>
      <p:pic>
        <p:nvPicPr>
          <p:cNvPr id="22530" name="Picture 2" descr="http://friedmanarchives.com/Too%20Unusual%20to%20Sell/images/Hitler%20Only%208x12%20300%20dpi.jpg"/>
          <p:cNvPicPr>
            <a:picLocks noChangeAspect="1" noChangeArrowheads="1"/>
          </p:cNvPicPr>
          <p:nvPr/>
        </p:nvPicPr>
        <p:blipFill>
          <a:blip r:embed="rId3" cstate="print"/>
          <a:srcRect/>
          <a:stretch>
            <a:fillRect/>
          </a:stretch>
        </p:blipFill>
        <p:spPr bwMode="auto">
          <a:xfrm>
            <a:off x="179512" y="1700808"/>
            <a:ext cx="3126486" cy="47103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circle(in)">
                                      <p:cBhvr>
                                        <p:cTn id="7" dur="20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97</a:t>
            </a:fld>
            <a:endParaRPr lang="en-GB"/>
          </a:p>
        </p:txBody>
      </p:sp>
      <p:sp>
        <p:nvSpPr>
          <p:cNvPr id="4" name="TextBox 3"/>
          <p:cNvSpPr txBox="1"/>
          <p:nvPr/>
        </p:nvSpPr>
        <p:spPr>
          <a:xfrm>
            <a:off x="4499992" y="1700808"/>
            <a:ext cx="4392488" cy="483209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Some say Adolf Hitler was replaced by a 'plant' who may have been a member of the English Royal House of Windsor, </a:t>
            </a:r>
            <a:r>
              <a:rPr lang="en-GB" sz="2800" b="1" dirty="0" smtClean="0">
                <a:solidFill>
                  <a:srgbClr val="FFC000"/>
                </a:solidFill>
                <a:effectLst>
                  <a:outerShdw blurRad="38100" dist="38100" dir="2700000" algn="tl">
                    <a:srgbClr val="000000">
                      <a:alpha val="43137"/>
                    </a:srgbClr>
                  </a:outerShdw>
                </a:effectLst>
              </a:rPr>
              <a:t>which through the Hanoverian German descent is also genealogically related to the anti-Grail Guelph black nobility.</a:t>
            </a:r>
            <a:endParaRPr lang="en-GB" sz="2800" b="1" dirty="0">
              <a:solidFill>
                <a:srgbClr val="FFC000"/>
              </a:solidFill>
              <a:effectLst>
                <a:outerShdw blurRad="38100" dist="38100" dir="2700000" algn="tl">
                  <a:srgbClr val="000000">
                    <a:alpha val="43137"/>
                  </a:srgbClr>
                </a:outerShdw>
              </a:effectLst>
            </a:endParaRPr>
          </a:p>
        </p:txBody>
      </p:sp>
      <p:sp>
        <p:nvSpPr>
          <p:cNvPr id="20482" name="AutoShape 2" descr="data:image/jpg;base64,/9j/4AAQSkZJRgABAQAAAQABAAD/2wCEAAkGBhQSEBIUExMWFRIUFxgaERYYFBgZGBYXFxUXGBUdGRcZISgeFxkjGhceIDsgJCkqLCwsHR4xNjAqNScrLDUBCQoKDgwOGg8PGiwkHyIvKioyKjQsLDU0Li8sKSwuLywpNCw0KSwsMDQwLCwsLCw0NDIsLCwsNCwuLCwsLywsKf/AABEIAOkA2AMBIgACEQEDEQH/xAAbAAEAAgMBAQAAAAAAAAAAAAAABQYDBAcCAf/EAEIQAAICAQMDAwMCBAIHBQkBAAECAxEABBIhBTFBBhMiMlFhI3EUQoGRFVIHM2KCkqHwQ1NysdQkNIOUpMHR4fEW/8QAGgEBAAIDAQAAAAAAAAAAAAAAAAMEAQIFBv/EADIRAAIBAwMCBAQFBAMAAAAAAAABAgMRIQQSMUFRE2Fx8AWBobEUIsHR8TJCkbIjUuH/2gAMAwEAAhEDEQA/AO44xjAGMYwBjGMAYxjAGMYwBjGMAYxjAGMYwBjGMAYxjAGMYwBjGMAYxjAGMYwBjGMAYxjAGMYwBjGMAYxjAGMYwBjNTqnUlgiaR7IWuBW42aAAJFnntmPovV11MW9Qy8kEMKII7/v++a7lfb1M2drm/jGM2MDGMYAxjGAMYxgDGMYAxjGAMYxgDGMYAxjGAMYxgDGMYAxjGAMYxgFK9a6l2k2bH2oqlTtNMzHmiRRI4Hf79uc0Okttj2yPIhv4hLAJHcnaykGq89vzWSvrf1GsY9q1AJHuMxrb2Za557c5UV63EWilCxmBABISykMwf5W1+VI4/GefrwcdS5xd/XjtY6FNXppNHS+i9QaUOSOFalNUW+IJtbJHJ+/PfJLKd6T67E87LDftPZAsNTiv5hf8v58DLjnY083OF3zwU6kdsrDGMZYIxjGMAYxjAGMYwBjGMAYxjAGMYwBjGMAYxjAGMYwBjK/6p9Q+ym2JwZiQCAbKgg0TwQvNckdjla0frCSMbASwci5GVmKOU+VAv8ltf5iOd10CCYnWgntbz2NlCTV7Fy6l6jg08sccziMyA7GYhV+Pe2PA/wD59xmHW+rtNGpYyBqu9nyqu9kcCvyc5t1xjPqSZWaVGQezuCEDbe6ipK1vvgXYCm+2fdHMqqYWd1fcW0tjb8CjNMRu7DaqmwR9Q5+WYVW83TtlZMuFoqRv+s5ote8ZiFbJKZ22lGC2EIUnnuRZHG78WK4np8hT8lX5b+VQDddbe22uP7f3xNDJLqElZ2WQtGigksI1kaVnrsCNiKeKBL2e+eYvULyxRsUqOSYx3Y3KF2ndVVfz7f7P5zgamq3Vdlfo+nvg7GnpVnBKDxyWb0ZqIdC0plokklXStgG2z8VJAYkBR2uh+bvWl9WaVwKmRSfDnae1nvxx+M4/0/SNBIZFBlYgiZbADbZjEzfP4itofnyoF85IdRWP3VjKgkIobcqgJI1GO1UD4iIqQK7sO4vOtpKn/FdcK/05OfqYyVS0nds6v0nrkWpDmJtyo5QkdiR3o+R/19skM5V6UVoHl9p3jQ7b2pvBmkI2BlbgjbfkHgcnjJbVet5JEofpuhc2BJTFUG1CQDtJLg8g9hY5GWY14Sip8J9yu4NOxf8AGRHpzrg1EZJKiRSQygi+PO2yQL4/NX5yXyVNSV0atWGMYzJgYxjAGMYwBjGMAYxjAGMYwBjGMAZGeo9c0WnZkNOSqoaui7AWB5IBJr71knlX9X62Ng0LuVVYpZZGR1EiBEP0jkq4DFgxHcAjtmssqxlclXfpbgWwO9g5iiDAM5Ubjuc2AT9zxbfUbzWm0+yNdy7Xfgr7quF7k9lUk0O/AB+4HORpQDHIsqKoSII1AiJB7ZaIvYKxsBW48Ci318ZIdR10a6CdWhclbkQpEbjKhJCfkA+0BlfdV0zKB8aynLSU/Dags9Hz8yZVpbsshooXZhatZOw0kTCJQqHd7jsGS+9qN3FeMkWRFRdxCjYSN7ngCnO4mgKPJVQapfFHKtoPW2iZynsHaVJNkKPihY8sFBPxoAsASVBrPPqPUHTTaaL2isftB9i7pWAckG2AO479xLUN3HP33S8KF0ryWPdxJOUs4R4fq0k+ojVqAhjW3S1DvYbjcPkiNtQX/lcnl6Gxo+hsBGglpI5WlHw5ohQFN8bQVPPmwOKJzDoo0YhiSB3U0QwsdjdEX2+2S0mqpRTDdfNKd3j+a6+/7fjPOavUTqVLpWfodCg5U42TZGxal9LLMhUSCSOo3ZmA4feUdidiblYjdQ+SqTYYnLQNIoV6+JKKGKlRaqWrvSyKL21uJpgABxlZ1nV0jU7m4Pk8sewNKOTwf/P85r+mer/xS6lAkmxV3/pEpKFUkg09KzhuAOxBIN1z2dDVqVKe2UPy8X79ClWilK6eSendgrIV4VikiGF1Mh2WHPuMYpOB9Q7gkEc0PawboiwR3ZeCibLYivpLvTGjdGvsPGRXWPVejjOytQWX6QGfswBHN32IsG2HY8jLND1PSjRQmM7iSGkk2MhZirvs3EWva6PxEaN+AZ5aXdUW5flthZ5NFVtHHJrQ6SRQsibjs2lgBUsRZQRwCRuAIsA/cU3bOh9D15m08bmtxBDV23KSrEfgkWPwRlBbqdR6je1AiQM8Zb6SsihN1CpQAtMLCtuN01NbPTGqVEaIyBtgV952qXEihmcoD8dzkt9vlQ7VktKjGlJ7OO36mkpuaz/ksOMxwzq4tWDCyLBBFg0eR9iKzJlkjGMYwBjGMAYxjAGMYwBjGMAxanVLGu52Cj7nKhqPX4imn3gGBdoiYdy3AIoAm7Pbv2PF5u+v54l0pEm7ed3tbe91TX9lpuT+1c1nM9F0hdgsmmCWsajijYJkBoN2s7rP24GUdRqXTdl9y3QpQkryb9Lc9zp/QPWkeoiklYrFGhALMdoBJIo7qIPHn7jKf1HrMU7PKAwaQyBHdSIXjKbFTet8GMOOVFF7J+AGRTRK6PDGysJCCQ0m5d+0neAL2vbXRPk9+c1tHCd7uN6lvahbcN0CFDGy8AWwPtcR0D8nA3E5tQ1Eatov+r3k0qUlFtrC6fsSfSdJISGCFoyC+/YIyENFgVarU32F833u8y9c0m/RaiVp7VC5iYLvcWNgitSUsybV31e0x2SabNOTUSiao2TZbmRCq7FMtxMI9o3IiLtUKxDHgsqm8z6nVxxo4np4ZkiVnSivuPNuERNkF1VFJo2oJPnEFtm4wWHy78O3YxzZy/kqq+kdqigXUv8AIl1SkJ/TNnj5A3wG8D9/HTulytr3VZnDIrB2dmJVFKqoJBBbxQ7du2ScyzI8cQVTHFNLGFUSOd0bbFZhvAHkgWAKP4zH0PUSmeVHDSmOJ1G0/Mj3o1bgki1HZRwa72Sc4ylUjuUn3+56bxpVI7m08Y8rsy67RsTKq6ve8CFz/rKAA3Vy5HjsQRyMjpJpbiVCHLxM5pVG3bJIDe74gbU5NZ46TrgqamWUUJUMSBePkqAG1Jvyo/3vABzX9QOoGn+Z2mKqU/UDPLYvxnS+F0FW1Macknzyrq+1vy6lL4ktlFvzWflkyzaBHjjYJv1J+sM9k/y1beAdtc8g5qdKjljeQQmYEqUkABXajcENTFSpPHNnjPWr6jD/AA8KqzAhnAUEBo6oISdvyBF/bx9jnzW6whE3SnaQC20fI/arrjgG89foY11QlCS6ysmn/wBunl0S+rR5qq1uVvL7e7nvVdAj9xFgUOuzc9hm8WCGF7dws14zoHRlmGm0z+8rCRowzg7z7bL7aoiD4iTc5jok7RuPNUKNNtlnhijYGSVUAKGtnuDa99jvA/4gKP2y6wojJFDpxuijhkcXu2kJqJPcAG07np2PPcUQeTfIrVq34aG+8pK+Hzz1f2JlGO99Eauvg2glotqItoWjYRlatVQAcr8bofUQoNjcD9PSpkQO0cuyTinrkBfjuJNDseDTXV3WS3RuqxrbTm2R12QoHBX2k2RsWYhWVtheuOVsBiKE/p30splIaUiTwTIUbaoAMSkbQBfiqOcmelVSniTu7/XuTqrtlwV4+odTp4Y4hafTtsFmUBw5LncatDVeOPpDZf8AoGpeTTQvKKd0Ut28ixdcXX/Qyh+puhCFdOdzM30yHc3N7mWgOBt2ntXe8nvQXWnlT2mUKkMahDZLEWwXd9vio4PJ7/tmjVlGt4U+ysYnFOG5FuxjGdAgGMYwBjGMAYxjAGM8SzqotmCj7kgD+5zT0nXYJW2RzIzfYML/ADX3/pmLoFY/0gahTJBGR8gC3Hc7uFA/NoW/3R98qMenhDhrJljUlL3Hj47/AOv7+CK7HLJ/pD0BWZZzyjR7BzW10LN/zUt/Y5VtcPoe6ezyFs0R281Y87e/Oec1kpfiHfHT6HSoW8NGfUMm1faSi0jHcABZCtRFd+5F/j8Zg10G/Yx+EgkHdWKUVdSX2KzGtw7Dlttis9aPTr9W0hwbVA8jsx2nklx53G6W+xus2GjNDcNtqQoDE/I13K0R55HP9uaqqOnNTT4JXFSi0Rf8SWVH4Y71UsAY0JEZPKkjYCXKjkd1PDVkg0xBg/Uhj9nd7ZoNDHMd7B5FFbjI+8jgbNtAXbZGxMYZJlr4uparUsrRx0z1QAWlUVXNdr+J0+tdDUJM6rIoiNt7l04UKfjydtqx7E0VUEcqc61OvNz3rj9+/p+hXVKLag3a+PTPJva/qG2UopYxNqH/AFLVTM0ZVSCu0kAuCSAvPNVWePT0hfVSblAlEThyooOwkSr/ADx3Pk/0zynX4wkIV1IBG5xHXCdgFu1ZuxPH/wCI/S9UY6oPphUhD++palq1ugzKFtue/Br85SalNyk42vf9TuwouFLa1bHPzN1ugsv8T742rIksyR/H4ut8WOAQrAkjvY+2V71NEK0vYfpcCu/68vgDLR1PXzsjn2EDmNkLb0ZtrD5AASk8/YAnK11TUsEiDrTiMgiia/VlPI/rf2IztfAd342Dfn/qyj8Tk3pnlcrg0I9BEQ29mQimSk3E3tFEA/Ghzzkr6gCyGP3m9qo/jtUNbbbrjstgKB3Fm6yK02pIZSqnt5Rav9mPP9s2tT1oSBQErbGqsKJtlsFiaJs/uLrnPW6rT1amqp1Iywr5x+W6tjHXzv8AI83Ce2DTWfuZvSelA12nO4RlnX23bsjlHEZZe9e4V+39O+Xf1BOF0UqyRxj3HClYXBSOXYJEaEnaSENI3YbXUBhRGc2inI2lVawRZCgC/FbiCOebGWLpPRd8UHu7uVHtqsYkXkE2wAJqgDxXcc2TVL401TnGos3xb0NqCbumSGjLy/MBXYl1CkSMl7fcAoRlio9tSeDR3mwOMsfT/S7HTmU6iNAWYFX27R8+wkHDFqux5JHJvPeh6dLFGmpQFPbUMiBFG4HaJWZSf046c0LuiTXAOafUusy6lrcnaWBVD9K/Ht9wSL5PPe/Izx9apBQbqxs3wvL3ydCMW5Wi8I8arqMjMUZwwTcV2kkFyGAon+UDj+o88ZbPRulnQq9b4pNwNy7fZKfEkoOJC5Uc+K8XlIUCJOF5Xk+Nw45BWwtH7n8ZfOh9Gm0VyyzIISLmSmIBApdg4tia5q+K5uxFoW5VnUs2rWubVklDaXDGRGh9UQSkAMQSaXcKDHsKPa78Xf4yXzvRlGSvF3KTTXIxjGbGBjGMAZ8Jz7jAOT9a6wk2tlbcJV4EIAJtSgG1UIvvuPANn+gyxa/TgRaCBFA1a+0TtAuMKnyLEeL5rzROS3V5xo4Ui067WclYgOy2bNbrAFsAB2BYcUKzd6L0NYFJ+qVuZZD3Y9z35C34/qbPOUIULVJZu3z5envBO5/lXkbet0SSoUdQynwR2+xH2I++cn6108wP7ch/URVNjgMhLLGb4U/QRRNiux7nqPUutRQVvb5H6UHLN+w+18WaH5yj9Q1byu8rEKXoKt8BVHC358n9yfGQfEnT2q/9Xvkl0qk35FakgndRIikKDW7cQ35baLDKLs89rqyM2vcViSZSy+KH27c+D4+1jxWS+xiLsofuO4P3F2P/ADGQWnlWQqJU/Xt0/wDd2O8o+2123ZZdr7Qbr71nF2uSVkXWtvUjp+pATL7d7WVrPvBUZfBAslTdEDseRZyI6q1aaQKxWNJgEjBBJ9xgX4XgAlEPYk13oG7d1FI4Y980QRB9JfSkea+NqAb78eMr/XetwzIscQoe6paX2QEFK3exRvwDnd+Gwl4lPbTliUbvNrXvkp17bW3JcPBE9I6eZ59jBlUISxpRQA8E9u47jgXmL1DoVjkEYLSUK3ULLVYG0c3VeO9/tk76W6dE7e8JCTBYrk7yV8j6QnPauTf253p5oNMlLQdiWujuILXtBPYcjjxfk9+7rPi1Sh8Qcae6dkkoJWW7u/RZ/gqU9PGVFSlZefkVzTdEdgHdfbjA5tQGoCzXkUPJ/wD1mv0LTLJqNki0CPj3bb8y3g9j9N81uGTWumZtGzsbbUNtUXSrGo5qzwD/AHO8d8iOg9PZ9Qq20TFAP02CkgMS3K9yVBNfcDIdTX1Go0VarXaVmopLhWeX55xfy7FvQRhDUxUOzd/k/wCSc1fQYh7wDR7tw2ghQFNlmQOx7gWPA4Hm88dHmBhSMB1MHuSIS1LIw3UpAIv5KTX2UjzeeNN6cYzRI/IA9yTezOpIciSiDTEkC6/c8Zm6r6UPtuwMRZQSCkftHtdcEqwI+9Hzf38opxjaMnf3Y9HKcbbJT5zftyjX0HqO9Y022VogtbF+rb8QvxuvqIP9ck1iddBGfeqKUgOtgSgxySH4DbVDdXccGiDwTW+hTJG5Mv8AqGC7fiaamAJIqwOG5B4YZJ9QZE0ujM1lGil2KQaY/wAVMBubkoCNpsW1XWen/Cxeo8OCaSjGzXLw8+vKf1PMTlJQu+77+WM9v1L16B17NGCsUro7MiSs0XAjRfi5371XcXICr2sjvzZJvSGmYljEAxFAKSoHiwF7NXn8DK1/ow6e6aRtSeI5XsJzSxqu0Oq8kc3+dv3oZfmbjjkff8d++J04X2rKWMle75KYnQkgk3TRrJAkvLln9xOzRh1FK6DcvYfk/mwerHASB2FxLKpk8ij5I8irFeSwGavqZTsKKw9zUERqh5DCx/bb3v8ANfapedDPp3RCFetrB1BAIolWUfykfbwwI8ZVVNJyhHjHv7G+7iTKp6n6VOHeWMCSKUhgyWSvwUfIDkrxYYeK7ULsnpv1B/EIFYbZlRS48Ndjch/mXcpF13yD6NrH01q7uAh/UhdQQvk+0/BIo35BrvZJy5RlWphRscMPIPPB+2Zp0Nk3NdeV5+QlPckn0MmMYyyRjGMYAxjGAVP11o2/SnUEiPcshB5RXKlXC0bKuq/iuTwLGJfXp9tSY49xrn3aBvgEDaTyfH/M5cHQEEEWD3B8jKL656JHGsJijhjuQAhYVVm2qzfWpBqgfj5vuMo6iE4bqsJWxnHYnptStGSI9pHcuzHcWIJJP1EV4HYDsB4Gauo1yANuYbbqidxsgeAL8j++ZklJB8qKIYADub/+/wDzzx/h8xSST2y0A4V05Y+2Bu3IBe0MprbuBO664zz8YyqttJt8s6jkoJdDWm1EjvsiilLFTsBsKzFWIVdxHajfHHH7ZFxyPINoJaQgGKJVkMqy2C24VtXZTAUSe118qsXTXJkh77RLEQaPxuVR5APY13Io5m9Va2XSyssKgkvuipgHHubSxCLywVga3CqZhznT0FOnt8RrKZT1MpX23wy19X6Wmu0JQ0wkjDI1fzFeDX5uj+Cc4N17XKlQrGVijZDHyCH+Lq26uQb/AG+Qa+4rtfo3VkFoiGVSN8SurgimKyj5EnhqJF8E+fFQ/wBLXpFlhM0Ue5EIah3jAP6g78hgxP7iufjnWpyUa1OpJXSavnjOJfL7NlT+2UffoQ/pXT+1G+2RJHdUcgfyBgaWgfwT2v8AbvlS0iCTVGNAQrsVO4C1FfPt4XmvwB9sxdO1LRHejLyLFVtIu+bu+39wD4y0dM1kSN/EyNCJGiZiFc/KgG+k9pCRVDvz+ct6ilqPh1apXv4niKya53eaXTtYxGUK8Yw42/YgfW+tuX2U4SBVQ123E2w/sVX/AHcjtHr5IpN61vUDbuUGuTyL4Df+WZX3FmZyCZLZq4Nk2bsk98wGGyT3Hkg2Ry139/3zpa/TrT/C1R7bb+t8/W5b+EyVbXq/D3f6ss/pLSz6l2KyxpJEFWJXACyFlIK2ObIQmwDyLJHfPHWeq6tHME0awvIoHyegVawGVi2wA8/K/wCua3pTqkcGpjlchmRgUF0BQYn5bgoJoLySPldGsu2n/wBKyO2yXR1ERTlSHZWPY/MKK/6/GeQVGjJJywz0uopVVWbp098Ul2VvTuRWiZZP4V3aKJIrjkiYJt3kBl2HttYfLg0fieTyI30vp5eoldGAQsckgmkr4iAysxB/2y5IFix4I7ZjTVxx6zgSTiSUfpsweQyRsVW6At9w44A2sR987L6I9LrotIibQJnG/UsP5pW5fnyoJIH4GWNJFxcl6WfbLfz5/U4nxKCpuNuqv/n3Y2NaEjRNKhEasm0EEAonCgJ93NkD9ifFHU0+g/hVVVkkeIjaqsU+DBSVKsFBAO03usXzwLvU9Q6jdrYQBYieNVIU8SyMGI3D/YUcdgDfJ7amvM7NqfbWQxxjshUlpRyzBbtWIJFL3/PN3N1lg5FiR6EpnlbUsdyi10420RZ+bV4JPHc8ftm9PrNs1JxKFBINBZFtrUnwy1YJ7bh4Y5q+m9arwRKvG1aI4H00CRXG0m+fv3AvN7T6FZoj7gUyhmJar2OQKKHuBs219xV+c1or8iffJmXJ56lrkZAdpUqVYs6FRGFIY2zChdbeDzf2s5n9OqRpo7FcHaCKIQsTH8f5fhXHjt4zUj9NEmpJ5HjFUvC7uDv3kcncT2WhQF3ZJnclNRjGMAYxjAGMYwDS6zrvZgkkBXcqnZuNAtXxH5s+B3yg6rVy6uQWS7C0jVV47/MgVxdDkkjgdsnPX67jpV2lgZGLfJq+K2AVoqxuqJ5FGu7ZGdB9QpBISyMQQoL2KVQTvIvluSCQPAHcis5OrnvrKjKVo2yXKK2wc0rsl+lek2IB1FAD/s1Pf/xsPH+yO/kkcZNdW1o02nLqq7U2gD6UQFgtsQDtRQbJA4AOZdX1eKLh5FDHsvdz/wCFBbN/QZVfUfqqZ09vTK8LS2sTugEruQaWKKQrtPF7n+kAnbXyHRpUYUo7YIrTnKbuys6nWaeD6dTopYyOTFPErKTZNpvs/Kja/wBhWaT9eikL/rRyM+yy00aBifjRMh3MVA+pRxxwO2W/Uj24BHUbTxRkaWCNSye8QSJXQ7mCKxA3yH/Mx+TADX6nDqdQ4kr2v03jEezeu2QoX3ta7mJjXkAACxzd5Wloable7XW1yVaiSVirweoJGliqSUSbJJEZSPair3CwKEG72G2J7uthu5u+j9Zb4keTVaGIsOUkbaQfIpnGVTpnpUoupYglI32sLZUJ9pZA7bnO/YWK7Ayngcgk5412t+axRxmSNt6rIQqGm2lCWIDKRxe4gCqUhTxalLaRYlaysb3Uel9LmZnebpSu31Mk3tkn7nZKAT+4N+byq9V9D6QITB1HROx8HVqK5/lJk4H7k5ZNZ1TUBUgVveQBDLGyJt9oOAY2YWeQNu4muR8RYy0weo4tRAEeRIZWYLOjXGUXd+oqliDZUFAwo2d1LVCaNWcbSjJr324NGl1OFnpmx6Z43JPDRapGZa70d/I/6/GY/wDB5RIQVkIAGw7SpYEm+y87brjluK8jOs9f600ull08ca+ySyqyAAmEEsirHW1CFAWmJJWjtBahz7UendUYo5SDYce5GAOEW/kWumHw7ftzkz1sKqcas4r5cvpdJ2XHNkSU41KbUqafr+xodP6JcmyQwDtuEurSIqfN2+4f1Ay1dN9D6EUZep6TvftDWDZ+xIkBJ/asven9QCd90oSCWMqNOGbhiCPeHu8CnVgvtn/KG5qxg9YepbZYtMI5XG2RHHyMboxPBU83GGB+mgTybIEEq3jr+23kkv8A36md9SL5f+WYejtoNK++DUdKWQ/z+9uej3p3lLC/35z11n1tIGISaCRNtKYpFKFjXLbXMgCnigQO/wBxkbF1TUTKfekqSK/gAsdiRCATINu1K5sAg0L7rnn091JWaQPA4SQ7Whq/cSlAAAFmQGjuJXsebJqCbyo8Gt28vJjm9VldRIUjEXtzBGU1Gsu4uCwfh1+kN9RsMpsdjZeneo4okodQ6cWP1MZlLMfyfc5ysyelWklcUw9hwFR7kKKyrIv0uoo7gOx+nv3ywxaqVI4oJoTNpwakf2yXEYUhf01FswbadyUQAaFjmVIxJpvCsakvVlEo9jVaaYyutRQTIakJAtUBZhxyStd2sgd7ad0cyC6NgEgACRCaG4dtyknt9weAaFa6zPKgh1EM8ZTTlhJPSuxibn9WmAMYIUPdMCgcEWa3ZPUqylGdfbeJl3UwZWtkYbSOdu1SxJACgcnzmkYKHHX3gw3cueMxafVJIoZGV1PYqQw/uOMyXkhg+4xjAGMYwBnLOudP6z/EyNN7uo0nJiTQahNMyi+N+4e45rwGPOdTxgHEl6jpEen0/UBKf+9OpaXnxuaEsP6HNpDAQQI9bR8F37eR84bNkXzz+c7HjNJU4SzJJmyk1wzk66nTi60ji+9QQi/3/wDZuc8ajX6UC30xC/7UUAF/101Z1vGbmpx1OvaEdolH3pdMOf8A5fDeo9CO8aj9xpv/AE+dfllCqWYgKoJYk0AB3JJ7DKv6q62h0rl4nERKBZXZYgCWG1xduCpo8pz+14BRX9R9PHeOPv5Gl7/10/eznub1DouCyEeAQ8Kd+K+MIvJH07rQ2oZ3ZWcoBpZfb2KGYoGVfdG0SmiV5ok8+Blj6nqkQom9j7kipJFKxfcrAmQ7GJKlE+dilrwRmkZRmsZMtNHMOr6iOX3QqmSFmRpAjIhjZQwUk7PbAKs3deSL4POSOh1kbrKyqGflVFK5XYoCUzxuePJDAkd6IyTmiJ3MJfbMXuLGzSsjFbNBHWrINqBd8Acm8k9FJ+hGdTv1MrKxQSckL8ytKu0MfbQuSbbkC7OYtfg23O1nwVKHqRWPfKDuH+rC8LuCgAhfJP09r5PPJGSOo1EcYkk3bkVBIq/y0TJsod+9V47fc5t6RdPHu3nbLFzun3/IFmQ8stxbG+NAtZP8/YodBBJImoHsmBrWJ9i7CxICtXA9z4j4n5W3mtpo19H4jVn6+/fJNTr7UyuCdzHFsAYlR7m75DexUswBBpi3fgHx5ObPW+owWVpQsimORNyIdvwfcSIlUMCoJJBsAA2Lyci1ESFnWNpNKTy+2UbQqv8AqRv8BECVHwW/PPg4+oaVzNqIn1JKpRUSy7QVaylRxqA9IQS208+cuKnt4Id7vfqQHT+oQxbV1ACJs2QIWQsyBixYM6Fb3k/JAKHbaKyTPqXQKNpAom6d4G7Hit8J4BP9L/OWTpupWOm3CN5ZjG7tSuFAfZGrNwl7O4Hhv5jebfqF0/h3stIjI3tLKfc3TijH7e4s7VTbqtaB+xyTHJq22yoL6n6ffCx2e1fwtmv/AIHOZP8A/Q6L/ux/w6b/ANPkl6U6oP4yMPUsqo4jjBMbJxbELLQlYhQu4laBPHLZ0HQdVWUlaZJFFtG4AYA9jwSGXxaki7F2CMRkpK6DVjlLdb0BNmFCT3JTS3/f+HxF1vQqSQjc+C8TKOb+KtCVXv4AzsefazLSfJi5xz/HdDz+ivPf4abn/wCn5zR1PXOm3zp2s+UiW/8Aij03H987jWKzIOKRtK6H/DtP1YOVuJ/4l004b+W11ChGX7gDt5HfOleh49eulH+JNG2os0YwOEoUH2gKXu/pFVWWHGAMYxgDGMYAxjGAM1epxO0TiM05HxN15FgNR2kixuo1d+M2sYBzx/R+tk3PJJvAZTHDJPIaAUWwZTtDbrIDBq/zZB9b6ZJrHXSO0sTRsssiuEYqacRMGXb7gLE+CtBvluzr+aXUOjRTlTIvzT/VuCVdL77XUhlv7A0fOYsDnTegtSF06MFdIpN7FHX5KFavhKNpIfaaNgV3z7oeiPA+p9vahdz8pHUFFYWdqxoQ0haxfKqoUUeQb5/hMo+nVP8A78cTf81VT/cnNWb0uzg3PR55WCHvR5IdWvvkEaPhq1P1N3Pc7yKtF6fkbahMJUsOEsSVy3xkaNWBIB7tXfvzm7rY907K8Wwe1s08bacTbzRJAZCwUhUXixYPPbjf6hpPYljRJZ5NS6O0arHpCdkW0OSWRFABkUUGBO/jzWLoXTNRPNJLqA8Xt0umZaQuWsyuY2L0K2ptJI4Yi7UiaKa5NWU71ZAUiJihJtt0ahFFiQh2/SjWhRG75tuqq4DDIH0b1Ax6pIdSk4JVtie2FpqUpQbab+PH9hd3l99QqdI6s0Mks7FtksYJDjeGuRBtRSoVeKok2O5ys9dkfWSrM8MqyIV2FdtUCCQVbgk88/tx4zWTt19/ub7/APj2qKbvz1JzSJEQHcJQJMkjaZZtsexwDuA3gl37SAmu5NZsf4TM2n0sjRBJYoljkMu1lNAqpEf6jb/Hy/zd+MweiemfxI1KyJLpmoikKhGST7GuSCBxQHfuGKjdg12oTTltcssMcf8ArjHFCyJRosWlZjIv836acA1ZIzZ5WDT1NbS6GZSwAicOAZEVnUndRUrtj2iQBQQBx8V7VkTF6QcpEkas0i6j3N26IKUWS2+ajeCY255rcx+4y9j0id5YaqWj2Ux6cgGxf/Z89hx+Bm1F0SRT8Z1XxY08YPcnv27m+2RbJSVpWsZulwc76t6HnjlXVM6q0TK6KnNBaDEs+0EhLpeAT3NHJTRdGn13tSoGSMjdHPJIQ1N5iji2MLH+Y0RXJy5P6bRyPfZ5wOQshX27H3iQKjff5A1kuMkp0404qMeEJScndlW9L9K1kUg96VmRUYOXm9z3HtdrKK+AADccdwDu7i04xm5qMYxgDGMYAxjGAMYxgDGMYAxjGAMYxgDGMYBRepp/HdSQKXhOiEgBvZKWkKbmVe5i2oACQQ25uCBzZo5Z0HOyZfvftvX5HKMfz8B+M2td0yKYD3EVtv0kj5KfurDlT+QQc0m6G637eplUeFfbKv8AxOPcP/HgCL1KjfyP3oUY3s/Ye27Zlm68i91lH7xso457vQ7ZpxdFmTbteA7fpBikAF9yB7pF15/fPE/Qp3fczQ32NJJ244rdyOPv/bI7zt0uZwbknWHr4xV+ZJUUf0EZdj/YZA+segS6nTOJJ/pG7Yo2RArypYWS9EX8mri6BySh9MyBwxnCkeY4VVuxH/aM69j/AJc3Y/TkVgybpmBsGVi4B8EJ9Cn8qozaN+oPXp/rI1UCyhGSyQQw4JHco3Z0vsw4IySxjNjAxjGAMYxgDGMYAxjGAMYxgDGMYAxjGAMYxgDGMYAxjGAMYxgDGMYAxjGAMYxgDGMYAxjGAMYxgDGMYAxjGAMYxgDGMYAxjGAMYxgDGMYAxjGAMYxgDGMYAxjGAMYxgDGMYAxjGAMYxgDGMY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0484" name="Picture 4" descr="http://www.europeanheraldry.org/images/p075_1_00.jpg"/>
          <p:cNvPicPr>
            <a:picLocks noChangeAspect="1" noChangeArrowheads="1"/>
          </p:cNvPicPr>
          <p:nvPr/>
        </p:nvPicPr>
        <p:blipFill>
          <a:blip r:embed="rId3" cstate="print"/>
          <a:srcRect/>
          <a:stretch>
            <a:fillRect/>
          </a:stretch>
        </p:blipFill>
        <p:spPr bwMode="auto">
          <a:xfrm>
            <a:off x="683568" y="1484784"/>
            <a:ext cx="3263762" cy="3528392"/>
          </a:xfrm>
          <a:prstGeom prst="rect">
            <a:avLst/>
          </a:prstGeom>
          <a:noFill/>
        </p:spPr>
      </p:pic>
      <p:sp>
        <p:nvSpPr>
          <p:cNvPr id="7" name="TextBox 6"/>
          <p:cNvSpPr txBox="1"/>
          <p:nvPr/>
        </p:nvSpPr>
        <p:spPr>
          <a:xfrm>
            <a:off x="0" y="5103674"/>
            <a:ext cx="4427984" cy="1754326"/>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The House Of Hanover Coat of Arms</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circle(in)">
                                      <p:cBhvr>
                                        <p:cTn id="7" dur="20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98</a:t>
            </a:fld>
            <a:endParaRPr lang="en-GB"/>
          </a:p>
        </p:txBody>
      </p:sp>
      <p:sp>
        <p:nvSpPr>
          <p:cNvPr id="4" name="TextBox 3"/>
          <p:cNvSpPr txBox="1"/>
          <p:nvPr/>
        </p:nvSpPr>
        <p:spPr>
          <a:xfrm>
            <a:off x="4067944" y="1916832"/>
            <a:ext cx="4680520"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Interestingly, a close relationship between the royal House of Windsor and the financial House of Rothschild, </a:t>
            </a:r>
            <a:r>
              <a:rPr lang="en-GB" sz="2800" b="1" dirty="0" smtClean="0">
                <a:solidFill>
                  <a:srgbClr val="FFC000"/>
                </a:solidFill>
                <a:effectLst>
                  <a:outerShdw blurRad="38100" dist="38100" dir="2700000" algn="tl">
                    <a:srgbClr val="000000">
                      <a:alpha val="43137"/>
                    </a:srgbClr>
                  </a:outerShdw>
                </a:effectLst>
              </a:rPr>
              <a:t>at least since the time of Edward, </a:t>
            </a:r>
            <a:r>
              <a:rPr lang="en-GB" sz="2800" b="1" dirty="0" smtClean="0">
                <a:solidFill>
                  <a:srgbClr val="00FF00"/>
                </a:solidFill>
                <a:effectLst>
                  <a:outerShdw blurRad="38100" dist="38100" dir="2700000" algn="tl">
                    <a:srgbClr val="000000">
                      <a:alpha val="43137"/>
                    </a:srgbClr>
                  </a:outerShdw>
                </a:effectLst>
              </a:rPr>
              <a:t>Prince of Wales (later King </a:t>
            </a:r>
            <a:r>
              <a:rPr lang="en-GB" sz="2800" b="1" smtClean="0">
                <a:solidFill>
                  <a:srgbClr val="00FF00"/>
                </a:solidFill>
                <a:effectLst>
                  <a:outerShdw blurRad="38100" dist="38100" dir="2700000" algn="tl">
                    <a:srgbClr val="000000">
                      <a:alpha val="43137"/>
                    </a:srgbClr>
                  </a:outerShdw>
                </a:effectLst>
              </a:rPr>
              <a:t>Edward VIII) </a:t>
            </a:r>
            <a:r>
              <a:rPr lang="en-GB" sz="2800" b="1" dirty="0" smtClean="0">
                <a:solidFill>
                  <a:srgbClr val="00FF00"/>
                </a:solidFill>
                <a:effectLst>
                  <a:outerShdw blurRad="38100" dist="38100" dir="2700000" algn="tl">
                    <a:srgbClr val="000000">
                      <a:alpha val="43137"/>
                    </a:srgbClr>
                  </a:outerShdw>
                </a:effectLst>
              </a:rPr>
              <a:t>has been well recorded. </a:t>
            </a:r>
            <a:endParaRPr lang="en-GB" sz="2800" b="1" dirty="0">
              <a:solidFill>
                <a:srgbClr val="00FF00"/>
              </a:solidFill>
              <a:effectLst>
                <a:outerShdw blurRad="38100" dist="38100" dir="2700000" algn="tl">
                  <a:srgbClr val="000000">
                    <a:alpha val="43137"/>
                  </a:srgbClr>
                </a:outerShdw>
              </a:effectLst>
            </a:endParaRPr>
          </a:p>
        </p:txBody>
      </p:sp>
      <p:pic>
        <p:nvPicPr>
          <p:cNvPr id="18436" name="Picture 4" descr="http://t3.gstatic.com/images?q=tbn:ANd9GcQzSF4O_D7fyuHJEaSKl_lVki5SBSp1ncsdxCYLLeTq1ofHfACw_Q"/>
          <p:cNvPicPr>
            <a:picLocks noChangeAspect="1" noChangeArrowheads="1"/>
          </p:cNvPicPr>
          <p:nvPr/>
        </p:nvPicPr>
        <p:blipFill>
          <a:blip r:embed="rId3" cstate="print"/>
          <a:srcRect/>
          <a:stretch>
            <a:fillRect/>
          </a:stretch>
        </p:blipFill>
        <p:spPr bwMode="auto">
          <a:xfrm>
            <a:off x="251520" y="2564903"/>
            <a:ext cx="3685932" cy="28475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circle(in)">
                                      <p:cBhvr>
                                        <p:cTn id="7" dur="2000"/>
                                        <p:tgtEl>
                                          <p:spTgt spid="1843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FF00"/>
                </a:solidFill>
              </a:rPr>
              <a:t>The Mystery Of Hitler</a:t>
            </a:r>
            <a:endParaRPr lang="en-GB" dirty="0"/>
          </a:p>
        </p:txBody>
      </p:sp>
      <p:sp>
        <p:nvSpPr>
          <p:cNvPr id="3" name="Slide Number Placeholder 2"/>
          <p:cNvSpPr>
            <a:spLocks noGrp="1"/>
          </p:cNvSpPr>
          <p:nvPr>
            <p:ph type="sldNum" sz="quarter" idx="12"/>
          </p:nvPr>
        </p:nvSpPr>
        <p:spPr/>
        <p:txBody>
          <a:bodyPr/>
          <a:lstStyle/>
          <a:p>
            <a:fld id="{45AF73DF-73E2-4CEA-9245-4F3CFC8E8F97}" type="slidenum">
              <a:rPr lang="en-GB" smtClean="0"/>
              <a:pPr/>
              <a:t>99</a:t>
            </a:fld>
            <a:endParaRPr lang="en-GB"/>
          </a:p>
        </p:txBody>
      </p:sp>
      <p:sp>
        <p:nvSpPr>
          <p:cNvPr id="4" name="TextBox 3"/>
          <p:cNvSpPr txBox="1"/>
          <p:nvPr/>
        </p:nvSpPr>
        <p:spPr>
          <a:xfrm>
            <a:off x="4644008" y="1556792"/>
            <a:ext cx="4499992" cy="526297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alpha val="43137"/>
                    </a:srgbClr>
                  </a:outerShdw>
                </a:effectLst>
              </a:rPr>
              <a:t>This was illustrated by the fact that immediately after his dramatic abdication, </a:t>
            </a:r>
            <a:r>
              <a:rPr lang="en-GB" sz="2800" b="1" dirty="0" smtClean="0">
                <a:solidFill>
                  <a:srgbClr val="FFC000"/>
                </a:solidFill>
                <a:effectLst>
                  <a:outerShdw blurRad="38100" dist="38100" dir="2700000" algn="tl">
                    <a:srgbClr val="000000">
                      <a:alpha val="43137"/>
                    </a:srgbClr>
                  </a:outerShdw>
                </a:effectLst>
              </a:rPr>
              <a:t>in 1936, from the royal throne of England as Edward VIII, the Duke of Windsor chose to stay with the Austrian branch of the Rothschild family. </a:t>
            </a:r>
            <a:r>
              <a:rPr lang="en-GB" sz="2800" b="1" dirty="0" smtClean="0">
                <a:solidFill>
                  <a:srgbClr val="00FF00"/>
                </a:solidFill>
                <a:effectLst>
                  <a:outerShdw blurRad="38100" dist="38100" dir="2700000" algn="tl">
                    <a:srgbClr val="000000">
                      <a:alpha val="43137"/>
                    </a:srgbClr>
                  </a:outerShdw>
                </a:effectLst>
              </a:rPr>
              <a:t>Left – Rothschild Austrian Castle.</a:t>
            </a:r>
            <a:endParaRPr lang="en-GB" sz="2800" b="1" dirty="0">
              <a:solidFill>
                <a:srgbClr val="00FF00"/>
              </a:solidFill>
              <a:effectLst>
                <a:outerShdw blurRad="38100" dist="38100" dir="2700000" algn="tl">
                  <a:srgbClr val="000000">
                    <a:alpha val="43137"/>
                  </a:srgbClr>
                </a:outerShdw>
              </a:effectLst>
            </a:endParaRPr>
          </a:p>
        </p:txBody>
      </p:sp>
      <p:pic>
        <p:nvPicPr>
          <p:cNvPr id="16386" name="Picture 2" descr="http://t0.gstatic.com/images?q=tbn:ANd9GcSUDAKKjzDVxov2rIyb2BsROupa7ZuFuDGszp3t5wuDpKYsM5HJ"/>
          <p:cNvPicPr>
            <a:picLocks noChangeAspect="1" noChangeArrowheads="1"/>
          </p:cNvPicPr>
          <p:nvPr/>
        </p:nvPicPr>
        <p:blipFill>
          <a:blip r:embed="rId3" cstate="print"/>
          <a:srcRect/>
          <a:stretch>
            <a:fillRect/>
          </a:stretch>
        </p:blipFill>
        <p:spPr bwMode="auto">
          <a:xfrm>
            <a:off x="467543" y="1556792"/>
            <a:ext cx="3814761" cy="5112568"/>
          </a:xfrm>
          <a:prstGeom prst="rect">
            <a:avLst/>
          </a:prstGeom>
          <a:noFill/>
        </p:spPr>
      </p:pic>
      <p:sp>
        <p:nvSpPr>
          <p:cNvPr id="6" name="TextBox 5"/>
          <p:cNvSpPr txBox="1"/>
          <p:nvPr/>
        </p:nvSpPr>
        <p:spPr>
          <a:xfrm>
            <a:off x="755576" y="5805264"/>
            <a:ext cx="3240360" cy="830997"/>
          </a:xfrm>
          <a:prstGeom prst="rect">
            <a:avLst/>
          </a:prstGeom>
          <a:noFill/>
        </p:spPr>
        <p:txBody>
          <a:bodyPr wrap="square" rtlCol="0">
            <a:spAutoFit/>
          </a:bodyPr>
          <a:lstStyle/>
          <a:p>
            <a:pPr algn="ctr"/>
            <a:r>
              <a:rPr lang="en-GB" sz="2400" b="1" dirty="0" err="1" smtClean="0">
                <a:solidFill>
                  <a:srgbClr val="FFFF00"/>
                </a:solidFill>
                <a:effectLst>
                  <a:outerShdw blurRad="38100" dist="38100" dir="2700000" algn="tl">
                    <a:srgbClr val="000000">
                      <a:alpha val="43137"/>
                    </a:srgbClr>
                  </a:outerShdw>
                </a:effectLst>
              </a:rPr>
              <a:t>Waidhofen</a:t>
            </a:r>
            <a:r>
              <a:rPr lang="en-GB" sz="2400" b="1" dirty="0" smtClean="0">
                <a:solidFill>
                  <a:srgbClr val="FFFF00"/>
                </a:solidFill>
                <a:effectLst>
                  <a:outerShdw blurRad="38100" dist="38100" dir="2700000" algn="tl">
                    <a:srgbClr val="000000">
                      <a:alpha val="43137"/>
                    </a:srgbClr>
                  </a:outerShdw>
                </a:effectLst>
              </a:rPr>
              <a:t> an der </a:t>
            </a:r>
            <a:r>
              <a:rPr lang="en-GB" sz="2400" b="1" dirty="0" err="1" smtClean="0">
                <a:solidFill>
                  <a:srgbClr val="FFFF00"/>
                </a:solidFill>
                <a:effectLst>
                  <a:outerShdw blurRad="38100" dist="38100" dir="2700000" algn="tl">
                    <a:srgbClr val="000000">
                      <a:alpha val="43137"/>
                    </a:srgbClr>
                  </a:outerShdw>
                </a:effectLst>
              </a:rPr>
              <a:t>Ybbs</a:t>
            </a:r>
            <a:endParaRPr lang="en-GB" sz="24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gog">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gog</Template>
  <TotalTime>2693</TotalTime>
  <Words>11072</Words>
  <Application>Microsoft Office PowerPoint</Application>
  <PresentationFormat>On-screen Show (4:3)</PresentationFormat>
  <Paragraphs>884</Paragraphs>
  <Slides>220</Slides>
  <Notes>220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220</vt:i4>
      </vt:variant>
    </vt:vector>
  </HeadingPairs>
  <TitlesOfParts>
    <vt:vector size="224" baseType="lpstr">
      <vt:lpstr>Arial</vt:lpstr>
      <vt:lpstr>Calibri</vt:lpstr>
      <vt:lpstr>Impact</vt:lpstr>
      <vt:lpstr>gog</vt:lpstr>
      <vt:lpstr>PowerPoint Presentation</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The Mystery Of Hitler</vt:lpstr>
      <vt:lpstr>PowerPoint Presentation</vt:lpstr>
      <vt:lpstr>PowerPoint Presentation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215</cp:revision>
  <dcterms:created xsi:type="dcterms:W3CDTF">2011-03-07T22:16:19Z</dcterms:created>
  <dcterms:modified xsi:type="dcterms:W3CDTF">2014-03-04T20:17:41Z</dcterms:modified>
</cp:coreProperties>
</file>