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9"/>
  </p:notesMasterIdLst>
  <p:sldIdLst>
    <p:sldId id="257" r:id="rId2"/>
    <p:sldId id="259" r:id="rId3"/>
    <p:sldId id="486" r:id="rId4"/>
    <p:sldId id="487" r:id="rId5"/>
    <p:sldId id="488" r:id="rId6"/>
    <p:sldId id="489" r:id="rId7"/>
    <p:sldId id="490" r:id="rId8"/>
    <p:sldId id="491" r:id="rId9"/>
    <p:sldId id="485" r:id="rId10"/>
    <p:sldId id="493" r:id="rId11"/>
    <p:sldId id="492" r:id="rId12"/>
    <p:sldId id="494" r:id="rId13"/>
    <p:sldId id="258" r:id="rId14"/>
    <p:sldId id="260" r:id="rId15"/>
    <p:sldId id="261" r:id="rId16"/>
    <p:sldId id="263" r:id="rId17"/>
    <p:sldId id="262" r:id="rId18"/>
    <p:sldId id="264" r:id="rId19"/>
    <p:sldId id="285" r:id="rId20"/>
    <p:sldId id="281" r:id="rId21"/>
    <p:sldId id="283" r:id="rId22"/>
    <p:sldId id="267" r:id="rId23"/>
    <p:sldId id="265" r:id="rId24"/>
    <p:sldId id="282" r:id="rId25"/>
    <p:sldId id="266" r:id="rId26"/>
    <p:sldId id="286" r:id="rId27"/>
    <p:sldId id="287" r:id="rId28"/>
    <p:sldId id="288" r:id="rId29"/>
    <p:sldId id="289" r:id="rId30"/>
    <p:sldId id="291" r:id="rId31"/>
    <p:sldId id="268" r:id="rId32"/>
    <p:sldId id="290" r:id="rId33"/>
    <p:sldId id="269" r:id="rId34"/>
    <p:sldId id="271" r:id="rId35"/>
    <p:sldId id="284" r:id="rId36"/>
    <p:sldId id="270" r:id="rId37"/>
    <p:sldId id="334" r:id="rId38"/>
    <p:sldId id="470" r:id="rId39"/>
    <p:sldId id="471" r:id="rId40"/>
    <p:sldId id="473" r:id="rId41"/>
    <p:sldId id="472" r:id="rId42"/>
    <p:sldId id="474" r:id="rId43"/>
    <p:sldId id="475" r:id="rId44"/>
    <p:sldId id="478" r:id="rId45"/>
    <p:sldId id="476" r:id="rId46"/>
    <p:sldId id="477" r:id="rId47"/>
    <p:sldId id="479" r:id="rId48"/>
    <p:sldId id="480" r:id="rId49"/>
    <p:sldId id="496" r:id="rId50"/>
    <p:sldId id="481" r:id="rId51"/>
    <p:sldId id="495" r:id="rId52"/>
    <p:sldId id="482" r:id="rId53"/>
    <p:sldId id="483" r:id="rId54"/>
    <p:sldId id="484" r:id="rId55"/>
    <p:sldId id="335" r:id="rId56"/>
    <p:sldId id="333" r:id="rId57"/>
    <p:sldId id="332" r:id="rId58"/>
    <p:sldId id="292" r:id="rId59"/>
    <p:sldId id="294" r:id="rId60"/>
    <p:sldId id="276" r:id="rId61"/>
    <p:sldId id="295" r:id="rId62"/>
    <p:sldId id="311" r:id="rId63"/>
    <p:sldId id="310" r:id="rId64"/>
    <p:sldId id="274" r:id="rId65"/>
    <p:sldId id="275" r:id="rId66"/>
    <p:sldId id="272" r:id="rId67"/>
    <p:sldId id="330" r:id="rId68"/>
    <p:sldId id="329" r:id="rId69"/>
    <p:sldId id="331" r:id="rId70"/>
    <p:sldId id="277" r:id="rId71"/>
    <p:sldId id="278" r:id="rId72"/>
    <p:sldId id="297" r:id="rId73"/>
    <p:sldId id="296" r:id="rId74"/>
    <p:sldId id="279" r:id="rId75"/>
    <p:sldId id="298" r:id="rId76"/>
    <p:sldId id="280" r:id="rId77"/>
    <p:sldId id="304" r:id="rId78"/>
    <p:sldId id="301" r:id="rId79"/>
    <p:sldId id="299" r:id="rId80"/>
    <p:sldId id="300" r:id="rId81"/>
    <p:sldId id="323" r:id="rId82"/>
    <p:sldId id="324" r:id="rId83"/>
    <p:sldId id="325" r:id="rId84"/>
    <p:sldId id="326" r:id="rId85"/>
    <p:sldId id="327" r:id="rId86"/>
    <p:sldId id="343" r:id="rId87"/>
    <p:sldId id="328" r:id="rId88"/>
    <p:sldId id="312" r:id="rId89"/>
    <p:sldId id="318" r:id="rId90"/>
    <p:sldId id="313" r:id="rId91"/>
    <p:sldId id="314" r:id="rId92"/>
    <p:sldId id="319" r:id="rId93"/>
    <p:sldId id="336" r:id="rId94"/>
    <p:sldId id="320" r:id="rId95"/>
    <p:sldId id="321" r:id="rId96"/>
    <p:sldId id="322" r:id="rId97"/>
    <p:sldId id="302" r:id="rId98"/>
    <p:sldId id="303" r:id="rId99"/>
    <p:sldId id="293" r:id="rId100"/>
    <p:sldId id="305" r:id="rId101"/>
    <p:sldId id="306" r:id="rId102"/>
    <p:sldId id="307" r:id="rId103"/>
    <p:sldId id="308" r:id="rId104"/>
    <p:sldId id="309" r:id="rId105"/>
    <p:sldId id="339" r:id="rId106"/>
    <p:sldId id="344" r:id="rId107"/>
    <p:sldId id="347" r:id="rId108"/>
    <p:sldId id="348" r:id="rId109"/>
    <p:sldId id="349" r:id="rId110"/>
    <p:sldId id="338" r:id="rId111"/>
    <p:sldId id="337" r:id="rId112"/>
    <p:sldId id="345" r:id="rId113"/>
    <p:sldId id="316" r:id="rId114"/>
    <p:sldId id="346" r:id="rId115"/>
    <p:sldId id="350" r:id="rId116"/>
    <p:sldId id="351" r:id="rId117"/>
    <p:sldId id="373" r:id="rId118"/>
    <p:sldId id="374" r:id="rId119"/>
    <p:sldId id="378" r:id="rId120"/>
    <p:sldId id="379" r:id="rId121"/>
    <p:sldId id="380" r:id="rId122"/>
    <p:sldId id="375" r:id="rId123"/>
    <p:sldId id="376" r:id="rId124"/>
    <p:sldId id="377" r:id="rId125"/>
    <p:sldId id="369" r:id="rId126"/>
    <p:sldId id="368" r:id="rId127"/>
    <p:sldId id="370" r:id="rId128"/>
    <p:sldId id="364" r:id="rId129"/>
    <p:sldId id="372" r:id="rId130"/>
    <p:sldId id="371" r:id="rId131"/>
    <p:sldId id="367" r:id="rId132"/>
    <p:sldId id="365" r:id="rId133"/>
    <p:sldId id="366" r:id="rId134"/>
    <p:sldId id="352" r:id="rId135"/>
    <p:sldId id="363" r:id="rId136"/>
    <p:sldId id="362" r:id="rId137"/>
    <p:sldId id="353" r:id="rId138"/>
    <p:sldId id="468" r:id="rId139"/>
    <p:sldId id="460" r:id="rId140"/>
    <p:sldId id="469" r:id="rId141"/>
    <p:sldId id="461" r:id="rId142"/>
    <p:sldId id="397" r:id="rId143"/>
    <p:sldId id="398" r:id="rId144"/>
    <p:sldId id="399" r:id="rId145"/>
    <p:sldId id="355" r:id="rId146"/>
    <p:sldId id="381" r:id="rId147"/>
    <p:sldId id="382" r:id="rId148"/>
    <p:sldId id="383" r:id="rId149"/>
    <p:sldId id="384" r:id="rId150"/>
    <p:sldId id="385" r:id="rId151"/>
    <p:sldId id="356" r:id="rId152"/>
    <p:sldId id="357" r:id="rId153"/>
    <p:sldId id="386" r:id="rId154"/>
    <p:sldId id="387" r:id="rId155"/>
    <p:sldId id="388" r:id="rId156"/>
    <p:sldId id="389" r:id="rId157"/>
    <p:sldId id="390" r:id="rId158"/>
    <p:sldId id="391" r:id="rId159"/>
    <p:sldId id="392" r:id="rId160"/>
    <p:sldId id="393" r:id="rId161"/>
    <p:sldId id="394" r:id="rId162"/>
    <p:sldId id="395" r:id="rId163"/>
    <p:sldId id="396" r:id="rId164"/>
    <p:sldId id="400" r:id="rId165"/>
    <p:sldId id="401" r:id="rId166"/>
    <p:sldId id="402" r:id="rId167"/>
    <p:sldId id="405" r:id="rId168"/>
    <p:sldId id="404" r:id="rId169"/>
    <p:sldId id="406" r:id="rId170"/>
    <p:sldId id="407" r:id="rId171"/>
    <p:sldId id="408" r:id="rId172"/>
    <p:sldId id="409" r:id="rId173"/>
    <p:sldId id="410" r:id="rId174"/>
    <p:sldId id="411" r:id="rId175"/>
    <p:sldId id="412" r:id="rId176"/>
    <p:sldId id="413" r:id="rId177"/>
    <p:sldId id="414" r:id="rId178"/>
    <p:sldId id="415" r:id="rId179"/>
    <p:sldId id="416" r:id="rId180"/>
    <p:sldId id="417" r:id="rId181"/>
    <p:sldId id="418" r:id="rId182"/>
    <p:sldId id="419" r:id="rId183"/>
    <p:sldId id="420" r:id="rId184"/>
    <p:sldId id="421" r:id="rId185"/>
    <p:sldId id="422" r:id="rId186"/>
    <p:sldId id="423" r:id="rId187"/>
    <p:sldId id="424" r:id="rId188"/>
    <p:sldId id="425" r:id="rId189"/>
    <p:sldId id="426" r:id="rId190"/>
    <p:sldId id="430" r:id="rId191"/>
    <p:sldId id="427" r:id="rId192"/>
    <p:sldId id="428" r:id="rId193"/>
    <p:sldId id="429" r:id="rId194"/>
    <p:sldId id="431" r:id="rId195"/>
    <p:sldId id="432" r:id="rId196"/>
    <p:sldId id="434" r:id="rId197"/>
    <p:sldId id="435" r:id="rId198"/>
    <p:sldId id="436" r:id="rId199"/>
    <p:sldId id="437" r:id="rId200"/>
    <p:sldId id="438" r:id="rId201"/>
    <p:sldId id="439" r:id="rId202"/>
    <p:sldId id="440" r:id="rId203"/>
    <p:sldId id="441" r:id="rId204"/>
    <p:sldId id="442" r:id="rId205"/>
    <p:sldId id="443" r:id="rId206"/>
    <p:sldId id="444" r:id="rId207"/>
    <p:sldId id="445" r:id="rId208"/>
    <p:sldId id="446" r:id="rId209"/>
    <p:sldId id="447" r:id="rId210"/>
    <p:sldId id="448" r:id="rId211"/>
    <p:sldId id="403" r:id="rId212"/>
    <p:sldId id="449" r:id="rId213"/>
    <p:sldId id="450" r:id="rId214"/>
    <p:sldId id="455" r:id="rId215"/>
    <p:sldId id="457" r:id="rId216"/>
    <p:sldId id="458" r:id="rId217"/>
    <p:sldId id="459" r:id="rId218"/>
    <p:sldId id="454" r:id="rId219"/>
    <p:sldId id="451" r:id="rId220"/>
    <p:sldId id="452" r:id="rId221"/>
    <p:sldId id="453" r:id="rId222"/>
    <p:sldId id="463" r:id="rId223"/>
    <p:sldId id="465" r:id="rId224"/>
    <p:sldId id="359" r:id="rId225"/>
    <p:sldId id="456" r:id="rId226"/>
    <p:sldId id="464" r:id="rId227"/>
    <p:sldId id="466" r:id="rId228"/>
    <p:sldId id="467" r:id="rId229"/>
    <p:sldId id="358" r:id="rId230"/>
    <p:sldId id="462" r:id="rId231"/>
    <p:sldId id="360" r:id="rId232"/>
    <p:sldId id="361" r:id="rId233"/>
    <p:sldId id="341" r:id="rId234"/>
    <p:sldId id="340" r:id="rId235"/>
    <p:sldId id="342" r:id="rId236"/>
    <p:sldId id="317" r:id="rId237"/>
    <p:sldId id="315" r:id="rId2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FFCC00"/>
    <a:srgbClr val="00FFCC"/>
    <a:srgbClr val="FF00FF"/>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322" y="34"/>
      </p:cViewPr>
      <p:guideLst/>
    </p:cSldViewPr>
  </p:slideViewPr>
  <p:notesTextViewPr>
    <p:cViewPr>
      <p:scale>
        <a:sx n="1" d="1"/>
        <a:sy n="1" d="1"/>
      </p:scale>
      <p:origin x="0" y="0"/>
    </p:cViewPr>
  </p:notesTextViewPr>
  <p:sorterViewPr>
    <p:cViewPr varScale="1">
      <p:scale>
        <a:sx n="100" d="100"/>
        <a:sy n="100" d="100"/>
      </p:scale>
      <p:origin x="0" y="-49925"/>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9AC00-68DD-4AEF-8B51-4C9B3F61E6FA}" type="datetimeFigureOut">
              <a:rPr lang="en-GB" smtClean="0"/>
              <a:t>15/05/2018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62614-8454-433E-9C96-372F0A0CC19B}" type="slidenum">
              <a:rPr lang="en-GB" smtClean="0"/>
              <a:t>‹#›</a:t>
            </a:fld>
            <a:endParaRPr lang="en-GB"/>
          </a:p>
        </p:txBody>
      </p:sp>
    </p:spTree>
    <p:extLst>
      <p:ext uri="{BB962C8B-B14F-4D97-AF65-F5344CB8AC3E}">
        <p14:creationId xmlns:p14="http://schemas.microsoft.com/office/powerpoint/2010/main" val="1495597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1542524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155</a:t>
            </a:fld>
            <a:endParaRPr lang="en-GB"/>
          </a:p>
        </p:txBody>
      </p:sp>
    </p:spTree>
    <p:extLst>
      <p:ext uri="{BB962C8B-B14F-4D97-AF65-F5344CB8AC3E}">
        <p14:creationId xmlns:p14="http://schemas.microsoft.com/office/powerpoint/2010/main" val="1769654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156</a:t>
            </a:fld>
            <a:endParaRPr lang="en-GB"/>
          </a:p>
        </p:txBody>
      </p:sp>
    </p:spTree>
    <p:extLst>
      <p:ext uri="{BB962C8B-B14F-4D97-AF65-F5344CB8AC3E}">
        <p14:creationId xmlns:p14="http://schemas.microsoft.com/office/powerpoint/2010/main" val="1285927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157</a:t>
            </a:fld>
            <a:endParaRPr lang="en-GB"/>
          </a:p>
        </p:txBody>
      </p:sp>
    </p:spTree>
    <p:extLst>
      <p:ext uri="{BB962C8B-B14F-4D97-AF65-F5344CB8AC3E}">
        <p14:creationId xmlns:p14="http://schemas.microsoft.com/office/powerpoint/2010/main" val="2488562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158</a:t>
            </a:fld>
            <a:endParaRPr lang="en-GB"/>
          </a:p>
        </p:txBody>
      </p:sp>
    </p:spTree>
    <p:extLst>
      <p:ext uri="{BB962C8B-B14F-4D97-AF65-F5344CB8AC3E}">
        <p14:creationId xmlns:p14="http://schemas.microsoft.com/office/powerpoint/2010/main" val="3908191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159</a:t>
            </a:fld>
            <a:endParaRPr lang="en-GB"/>
          </a:p>
        </p:txBody>
      </p:sp>
    </p:spTree>
    <p:extLst>
      <p:ext uri="{BB962C8B-B14F-4D97-AF65-F5344CB8AC3E}">
        <p14:creationId xmlns:p14="http://schemas.microsoft.com/office/powerpoint/2010/main" val="4111631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160</a:t>
            </a:fld>
            <a:endParaRPr lang="en-GB"/>
          </a:p>
        </p:txBody>
      </p:sp>
    </p:spTree>
    <p:extLst>
      <p:ext uri="{BB962C8B-B14F-4D97-AF65-F5344CB8AC3E}">
        <p14:creationId xmlns:p14="http://schemas.microsoft.com/office/powerpoint/2010/main" val="3700549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161</a:t>
            </a:fld>
            <a:endParaRPr lang="en-GB"/>
          </a:p>
        </p:txBody>
      </p:sp>
    </p:spTree>
    <p:extLst>
      <p:ext uri="{BB962C8B-B14F-4D97-AF65-F5344CB8AC3E}">
        <p14:creationId xmlns:p14="http://schemas.microsoft.com/office/powerpoint/2010/main" val="1445551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162</a:t>
            </a:fld>
            <a:endParaRPr lang="en-GB"/>
          </a:p>
        </p:txBody>
      </p:sp>
    </p:spTree>
    <p:extLst>
      <p:ext uri="{BB962C8B-B14F-4D97-AF65-F5344CB8AC3E}">
        <p14:creationId xmlns:p14="http://schemas.microsoft.com/office/powerpoint/2010/main" val="243120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163</a:t>
            </a:fld>
            <a:endParaRPr lang="en-GB"/>
          </a:p>
        </p:txBody>
      </p:sp>
    </p:spTree>
    <p:extLst>
      <p:ext uri="{BB962C8B-B14F-4D97-AF65-F5344CB8AC3E}">
        <p14:creationId xmlns:p14="http://schemas.microsoft.com/office/powerpoint/2010/main" val="51261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164</a:t>
            </a:fld>
            <a:endParaRPr lang="en-GB"/>
          </a:p>
        </p:txBody>
      </p:sp>
    </p:spTree>
    <p:extLst>
      <p:ext uri="{BB962C8B-B14F-4D97-AF65-F5344CB8AC3E}">
        <p14:creationId xmlns:p14="http://schemas.microsoft.com/office/powerpoint/2010/main" val="65724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various factors finally came to a head in </a:t>
            </a:r>
            <a:r>
              <a:rPr lang="en-GB" b="1" dirty="0" smtClean="0"/>
              <a:t>1054 AD</a:t>
            </a:r>
            <a:r>
              <a:rPr lang="en-GB" dirty="0" smtClean="0"/>
              <a:t>, when Pope Leo IX excommunicated the patriarch of Constantinople (the leader of the Eastern church). In response, the patriarch anathematized (condemned) the Pope, and the Christian church has been divided into West ("Roman Catholic") and East ("Greek Orthodox") ever since</a:t>
            </a:r>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13</a:t>
            </a:fld>
            <a:endParaRPr lang="en-GB" dirty="0"/>
          </a:p>
        </p:txBody>
      </p:sp>
    </p:spTree>
    <p:extLst>
      <p:ext uri="{BB962C8B-B14F-4D97-AF65-F5344CB8AC3E}">
        <p14:creationId xmlns:p14="http://schemas.microsoft.com/office/powerpoint/2010/main" val="3155030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165</a:t>
            </a:fld>
            <a:endParaRPr lang="en-GB"/>
          </a:p>
        </p:txBody>
      </p:sp>
    </p:spTree>
    <p:extLst>
      <p:ext uri="{BB962C8B-B14F-4D97-AF65-F5344CB8AC3E}">
        <p14:creationId xmlns:p14="http://schemas.microsoft.com/office/powerpoint/2010/main" val="236363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166</a:t>
            </a:fld>
            <a:endParaRPr lang="en-GB"/>
          </a:p>
        </p:txBody>
      </p:sp>
    </p:spTree>
    <p:extLst>
      <p:ext uri="{BB962C8B-B14F-4D97-AF65-F5344CB8AC3E}">
        <p14:creationId xmlns:p14="http://schemas.microsoft.com/office/powerpoint/2010/main" val="693178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167</a:t>
            </a:fld>
            <a:endParaRPr lang="en-GB"/>
          </a:p>
        </p:txBody>
      </p:sp>
    </p:spTree>
    <p:extLst>
      <p:ext uri="{BB962C8B-B14F-4D97-AF65-F5344CB8AC3E}">
        <p14:creationId xmlns:p14="http://schemas.microsoft.com/office/powerpoint/2010/main" val="3729814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168</a:t>
            </a:fld>
            <a:endParaRPr lang="en-GB"/>
          </a:p>
        </p:txBody>
      </p:sp>
    </p:spTree>
    <p:extLst>
      <p:ext uri="{BB962C8B-B14F-4D97-AF65-F5344CB8AC3E}">
        <p14:creationId xmlns:p14="http://schemas.microsoft.com/office/powerpoint/2010/main" val="863636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169</a:t>
            </a:fld>
            <a:endParaRPr lang="en-GB"/>
          </a:p>
        </p:txBody>
      </p:sp>
    </p:spTree>
    <p:extLst>
      <p:ext uri="{BB962C8B-B14F-4D97-AF65-F5344CB8AC3E}">
        <p14:creationId xmlns:p14="http://schemas.microsoft.com/office/powerpoint/2010/main" val="3594990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170</a:t>
            </a:fld>
            <a:endParaRPr lang="en-GB"/>
          </a:p>
        </p:txBody>
      </p:sp>
    </p:spTree>
    <p:extLst>
      <p:ext uri="{BB962C8B-B14F-4D97-AF65-F5344CB8AC3E}">
        <p14:creationId xmlns:p14="http://schemas.microsoft.com/office/powerpoint/2010/main" val="259225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171</a:t>
            </a:fld>
            <a:endParaRPr lang="en-GB"/>
          </a:p>
        </p:txBody>
      </p:sp>
    </p:spTree>
    <p:extLst>
      <p:ext uri="{BB962C8B-B14F-4D97-AF65-F5344CB8AC3E}">
        <p14:creationId xmlns:p14="http://schemas.microsoft.com/office/powerpoint/2010/main" val="533445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172</a:t>
            </a:fld>
            <a:endParaRPr lang="en-GB"/>
          </a:p>
        </p:txBody>
      </p:sp>
    </p:spTree>
    <p:extLst>
      <p:ext uri="{BB962C8B-B14F-4D97-AF65-F5344CB8AC3E}">
        <p14:creationId xmlns:p14="http://schemas.microsoft.com/office/powerpoint/2010/main" val="2336510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173</a:t>
            </a:fld>
            <a:endParaRPr lang="en-GB"/>
          </a:p>
        </p:txBody>
      </p:sp>
    </p:spTree>
    <p:extLst>
      <p:ext uri="{BB962C8B-B14F-4D97-AF65-F5344CB8AC3E}">
        <p14:creationId xmlns:p14="http://schemas.microsoft.com/office/powerpoint/2010/main" val="3498665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174</a:t>
            </a:fld>
            <a:endParaRPr lang="en-GB"/>
          </a:p>
        </p:txBody>
      </p:sp>
    </p:spTree>
    <p:extLst>
      <p:ext uri="{BB962C8B-B14F-4D97-AF65-F5344CB8AC3E}">
        <p14:creationId xmlns:p14="http://schemas.microsoft.com/office/powerpoint/2010/main" val="1597506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26</a:t>
            </a:fld>
            <a:endParaRPr lang="en-GB"/>
          </a:p>
        </p:txBody>
      </p:sp>
    </p:spTree>
    <p:extLst>
      <p:ext uri="{BB962C8B-B14F-4D97-AF65-F5344CB8AC3E}">
        <p14:creationId xmlns:p14="http://schemas.microsoft.com/office/powerpoint/2010/main" val="2910809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175</a:t>
            </a:fld>
            <a:endParaRPr lang="en-GB"/>
          </a:p>
        </p:txBody>
      </p:sp>
    </p:spTree>
    <p:extLst>
      <p:ext uri="{BB962C8B-B14F-4D97-AF65-F5344CB8AC3E}">
        <p14:creationId xmlns:p14="http://schemas.microsoft.com/office/powerpoint/2010/main" val="565430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176</a:t>
            </a:fld>
            <a:endParaRPr lang="en-GB"/>
          </a:p>
        </p:txBody>
      </p:sp>
    </p:spTree>
    <p:extLst>
      <p:ext uri="{BB962C8B-B14F-4D97-AF65-F5344CB8AC3E}">
        <p14:creationId xmlns:p14="http://schemas.microsoft.com/office/powerpoint/2010/main" val="3920655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177</a:t>
            </a:fld>
            <a:endParaRPr lang="en-GB"/>
          </a:p>
        </p:txBody>
      </p:sp>
    </p:spTree>
    <p:extLst>
      <p:ext uri="{BB962C8B-B14F-4D97-AF65-F5344CB8AC3E}">
        <p14:creationId xmlns:p14="http://schemas.microsoft.com/office/powerpoint/2010/main" val="1455052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178</a:t>
            </a:fld>
            <a:endParaRPr lang="en-GB"/>
          </a:p>
        </p:txBody>
      </p:sp>
    </p:spTree>
    <p:extLst>
      <p:ext uri="{BB962C8B-B14F-4D97-AF65-F5344CB8AC3E}">
        <p14:creationId xmlns:p14="http://schemas.microsoft.com/office/powerpoint/2010/main" val="3854634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179</a:t>
            </a:fld>
            <a:endParaRPr lang="en-GB"/>
          </a:p>
        </p:txBody>
      </p:sp>
    </p:spTree>
    <p:extLst>
      <p:ext uri="{BB962C8B-B14F-4D97-AF65-F5344CB8AC3E}">
        <p14:creationId xmlns:p14="http://schemas.microsoft.com/office/powerpoint/2010/main" val="3119818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180</a:t>
            </a:fld>
            <a:endParaRPr lang="en-GB"/>
          </a:p>
        </p:txBody>
      </p:sp>
    </p:spTree>
    <p:extLst>
      <p:ext uri="{BB962C8B-B14F-4D97-AF65-F5344CB8AC3E}">
        <p14:creationId xmlns:p14="http://schemas.microsoft.com/office/powerpoint/2010/main" val="1983627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181</a:t>
            </a:fld>
            <a:endParaRPr lang="en-GB"/>
          </a:p>
        </p:txBody>
      </p:sp>
    </p:spTree>
    <p:extLst>
      <p:ext uri="{BB962C8B-B14F-4D97-AF65-F5344CB8AC3E}">
        <p14:creationId xmlns:p14="http://schemas.microsoft.com/office/powerpoint/2010/main" val="2069525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182</a:t>
            </a:fld>
            <a:endParaRPr lang="en-GB"/>
          </a:p>
        </p:txBody>
      </p:sp>
    </p:spTree>
    <p:extLst>
      <p:ext uri="{BB962C8B-B14F-4D97-AF65-F5344CB8AC3E}">
        <p14:creationId xmlns:p14="http://schemas.microsoft.com/office/powerpoint/2010/main" val="4127432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183</a:t>
            </a:fld>
            <a:endParaRPr lang="en-GB"/>
          </a:p>
        </p:txBody>
      </p:sp>
    </p:spTree>
    <p:extLst>
      <p:ext uri="{BB962C8B-B14F-4D97-AF65-F5344CB8AC3E}">
        <p14:creationId xmlns:p14="http://schemas.microsoft.com/office/powerpoint/2010/main" val="2249909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184</a:t>
            </a:fld>
            <a:endParaRPr lang="en-GB"/>
          </a:p>
        </p:txBody>
      </p:sp>
    </p:spTree>
    <p:extLst>
      <p:ext uri="{BB962C8B-B14F-4D97-AF65-F5344CB8AC3E}">
        <p14:creationId xmlns:p14="http://schemas.microsoft.com/office/powerpoint/2010/main" val="3893950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83</a:t>
            </a:fld>
            <a:endParaRPr lang="en-GB"/>
          </a:p>
        </p:txBody>
      </p:sp>
    </p:spTree>
    <p:extLst>
      <p:ext uri="{BB962C8B-B14F-4D97-AF65-F5344CB8AC3E}">
        <p14:creationId xmlns:p14="http://schemas.microsoft.com/office/powerpoint/2010/main" val="15837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185</a:t>
            </a:fld>
            <a:endParaRPr lang="en-GB"/>
          </a:p>
        </p:txBody>
      </p:sp>
    </p:spTree>
    <p:extLst>
      <p:ext uri="{BB962C8B-B14F-4D97-AF65-F5344CB8AC3E}">
        <p14:creationId xmlns:p14="http://schemas.microsoft.com/office/powerpoint/2010/main" val="3202207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186</a:t>
            </a:fld>
            <a:endParaRPr lang="en-GB"/>
          </a:p>
        </p:txBody>
      </p:sp>
    </p:spTree>
    <p:extLst>
      <p:ext uri="{BB962C8B-B14F-4D97-AF65-F5344CB8AC3E}">
        <p14:creationId xmlns:p14="http://schemas.microsoft.com/office/powerpoint/2010/main" val="3518912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187</a:t>
            </a:fld>
            <a:endParaRPr lang="en-GB"/>
          </a:p>
        </p:txBody>
      </p:sp>
    </p:spTree>
    <p:extLst>
      <p:ext uri="{BB962C8B-B14F-4D97-AF65-F5344CB8AC3E}">
        <p14:creationId xmlns:p14="http://schemas.microsoft.com/office/powerpoint/2010/main" val="3891502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188</a:t>
            </a:fld>
            <a:endParaRPr lang="en-GB"/>
          </a:p>
        </p:txBody>
      </p:sp>
    </p:spTree>
    <p:extLst>
      <p:ext uri="{BB962C8B-B14F-4D97-AF65-F5344CB8AC3E}">
        <p14:creationId xmlns:p14="http://schemas.microsoft.com/office/powerpoint/2010/main" val="2989886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189</a:t>
            </a:fld>
            <a:endParaRPr lang="en-GB"/>
          </a:p>
        </p:txBody>
      </p:sp>
    </p:spTree>
    <p:extLst>
      <p:ext uri="{BB962C8B-B14F-4D97-AF65-F5344CB8AC3E}">
        <p14:creationId xmlns:p14="http://schemas.microsoft.com/office/powerpoint/2010/main" val="2811027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190</a:t>
            </a:fld>
            <a:endParaRPr lang="en-GB"/>
          </a:p>
        </p:txBody>
      </p:sp>
    </p:spTree>
    <p:extLst>
      <p:ext uri="{BB962C8B-B14F-4D97-AF65-F5344CB8AC3E}">
        <p14:creationId xmlns:p14="http://schemas.microsoft.com/office/powerpoint/2010/main" val="2343068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191</a:t>
            </a:fld>
            <a:endParaRPr lang="en-GB"/>
          </a:p>
        </p:txBody>
      </p:sp>
    </p:spTree>
    <p:extLst>
      <p:ext uri="{BB962C8B-B14F-4D97-AF65-F5344CB8AC3E}">
        <p14:creationId xmlns:p14="http://schemas.microsoft.com/office/powerpoint/2010/main" val="3332118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192</a:t>
            </a:fld>
            <a:endParaRPr lang="en-GB"/>
          </a:p>
        </p:txBody>
      </p:sp>
    </p:spTree>
    <p:extLst>
      <p:ext uri="{BB962C8B-B14F-4D97-AF65-F5344CB8AC3E}">
        <p14:creationId xmlns:p14="http://schemas.microsoft.com/office/powerpoint/2010/main" val="4164102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193</a:t>
            </a:fld>
            <a:endParaRPr lang="en-GB"/>
          </a:p>
        </p:txBody>
      </p:sp>
    </p:spTree>
    <p:extLst>
      <p:ext uri="{BB962C8B-B14F-4D97-AF65-F5344CB8AC3E}">
        <p14:creationId xmlns:p14="http://schemas.microsoft.com/office/powerpoint/2010/main" val="2479508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194</a:t>
            </a:fld>
            <a:endParaRPr lang="en-GB"/>
          </a:p>
        </p:txBody>
      </p:sp>
    </p:spTree>
    <p:extLst>
      <p:ext uri="{BB962C8B-B14F-4D97-AF65-F5344CB8AC3E}">
        <p14:creationId xmlns:p14="http://schemas.microsoft.com/office/powerpoint/2010/main" val="420445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94</a:t>
            </a:fld>
            <a:endParaRPr lang="en-GB"/>
          </a:p>
        </p:txBody>
      </p:sp>
    </p:spTree>
    <p:extLst>
      <p:ext uri="{BB962C8B-B14F-4D97-AF65-F5344CB8AC3E}">
        <p14:creationId xmlns:p14="http://schemas.microsoft.com/office/powerpoint/2010/main" val="22331618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195</a:t>
            </a:fld>
            <a:endParaRPr lang="en-GB"/>
          </a:p>
        </p:txBody>
      </p:sp>
    </p:spTree>
    <p:extLst>
      <p:ext uri="{BB962C8B-B14F-4D97-AF65-F5344CB8AC3E}">
        <p14:creationId xmlns:p14="http://schemas.microsoft.com/office/powerpoint/2010/main" val="638876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196</a:t>
            </a:fld>
            <a:endParaRPr lang="en-GB"/>
          </a:p>
        </p:txBody>
      </p:sp>
    </p:spTree>
    <p:extLst>
      <p:ext uri="{BB962C8B-B14F-4D97-AF65-F5344CB8AC3E}">
        <p14:creationId xmlns:p14="http://schemas.microsoft.com/office/powerpoint/2010/main" val="19320819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197</a:t>
            </a:fld>
            <a:endParaRPr lang="en-GB"/>
          </a:p>
        </p:txBody>
      </p:sp>
    </p:spTree>
    <p:extLst>
      <p:ext uri="{BB962C8B-B14F-4D97-AF65-F5344CB8AC3E}">
        <p14:creationId xmlns:p14="http://schemas.microsoft.com/office/powerpoint/2010/main" val="8165310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198</a:t>
            </a:fld>
            <a:endParaRPr lang="en-GB"/>
          </a:p>
        </p:txBody>
      </p:sp>
    </p:spTree>
    <p:extLst>
      <p:ext uri="{BB962C8B-B14F-4D97-AF65-F5344CB8AC3E}">
        <p14:creationId xmlns:p14="http://schemas.microsoft.com/office/powerpoint/2010/main" val="2582086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199</a:t>
            </a:fld>
            <a:endParaRPr lang="en-GB"/>
          </a:p>
        </p:txBody>
      </p:sp>
    </p:spTree>
    <p:extLst>
      <p:ext uri="{BB962C8B-B14F-4D97-AF65-F5344CB8AC3E}">
        <p14:creationId xmlns:p14="http://schemas.microsoft.com/office/powerpoint/2010/main" val="2404424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200</a:t>
            </a:fld>
            <a:endParaRPr lang="en-GB"/>
          </a:p>
        </p:txBody>
      </p:sp>
    </p:spTree>
    <p:extLst>
      <p:ext uri="{BB962C8B-B14F-4D97-AF65-F5344CB8AC3E}">
        <p14:creationId xmlns:p14="http://schemas.microsoft.com/office/powerpoint/2010/main" val="14423562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201</a:t>
            </a:fld>
            <a:endParaRPr lang="en-GB"/>
          </a:p>
        </p:txBody>
      </p:sp>
    </p:spTree>
    <p:extLst>
      <p:ext uri="{BB962C8B-B14F-4D97-AF65-F5344CB8AC3E}">
        <p14:creationId xmlns:p14="http://schemas.microsoft.com/office/powerpoint/2010/main" val="14953691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202</a:t>
            </a:fld>
            <a:endParaRPr lang="en-GB"/>
          </a:p>
        </p:txBody>
      </p:sp>
    </p:spTree>
    <p:extLst>
      <p:ext uri="{BB962C8B-B14F-4D97-AF65-F5344CB8AC3E}">
        <p14:creationId xmlns:p14="http://schemas.microsoft.com/office/powerpoint/2010/main" val="2765423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203</a:t>
            </a:fld>
            <a:endParaRPr lang="en-GB"/>
          </a:p>
        </p:txBody>
      </p:sp>
    </p:spTree>
    <p:extLst>
      <p:ext uri="{BB962C8B-B14F-4D97-AF65-F5344CB8AC3E}">
        <p14:creationId xmlns:p14="http://schemas.microsoft.com/office/powerpoint/2010/main" val="34666199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204</a:t>
            </a:fld>
            <a:endParaRPr lang="en-GB"/>
          </a:p>
        </p:txBody>
      </p:sp>
    </p:spTree>
    <p:extLst>
      <p:ext uri="{BB962C8B-B14F-4D97-AF65-F5344CB8AC3E}">
        <p14:creationId xmlns:p14="http://schemas.microsoft.com/office/powerpoint/2010/main" val="4046458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110</a:t>
            </a:fld>
            <a:endParaRPr lang="en-GB"/>
          </a:p>
        </p:txBody>
      </p:sp>
    </p:spTree>
    <p:extLst>
      <p:ext uri="{BB962C8B-B14F-4D97-AF65-F5344CB8AC3E}">
        <p14:creationId xmlns:p14="http://schemas.microsoft.com/office/powerpoint/2010/main" val="1174253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205</a:t>
            </a:fld>
            <a:endParaRPr lang="en-GB"/>
          </a:p>
        </p:txBody>
      </p:sp>
    </p:spTree>
    <p:extLst>
      <p:ext uri="{BB962C8B-B14F-4D97-AF65-F5344CB8AC3E}">
        <p14:creationId xmlns:p14="http://schemas.microsoft.com/office/powerpoint/2010/main" val="3349394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206</a:t>
            </a:fld>
            <a:endParaRPr lang="en-GB"/>
          </a:p>
        </p:txBody>
      </p:sp>
    </p:spTree>
    <p:extLst>
      <p:ext uri="{BB962C8B-B14F-4D97-AF65-F5344CB8AC3E}">
        <p14:creationId xmlns:p14="http://schemas.microsoft.com/office/powerpoint/2010/main" val="12434159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207</a:t>
            </a:fld>
            <a:endParaRPr lang="en-GB"/>
          </a:p>
        </p:txBody>
      </p:sp>
    </p:spTree>
    <p:extLst>
      <p:ext uri="{BB962C8B-B14F-4D97-AF65-F5344CB8AC3E}">
        <p14:creationId xmlns:p14="http://schemas.microsoft.com/office/powerpoint/2010/main" val="6631839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208</a:t>
            </a:fld>
            <a:endParaRPr lang="en-GB"/>
          </a:p>
        </p:txBody>
      </p:sp>
    </p:spTree>
    <p:extLst>
      <p:ext uri="{BB962C8B-B14F-4D97-AF65-F5344CB8AC3E}">
        <p14:creationId xmlns:p14="http://schemas.microsoft.com/office/powerpoint/2010/main" val="18480073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209</a:t>
            </a:fld>
            <a:endParaRPr lang="en-GB"/>
          </a:p>
        </p:txBody>
      </p:sp>
    </p:spTree>
    <p:extLst>
      <p:ext uri="{BB962C8B-B14F-4D97-AF65-F5344CB8AC3E}">
        <p14:creationId xmlns:p14="http://schemas.microsoft.com/office/powerpoint/2010/main" val="618259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210</a:t>
            </a:fld>
            <a:endParaRPr lang="en-GB"/>
          </a:p>
        </p:txBody>
      </p:sp>
    </p:spTree>
    <p:extLst>
      <p:ext uri="{BB962C8B-B14F-4D97-AF65-F5344CB8AC3E}">
        <p14:creationId xmlns:p14="http://schemas.microsoft.com/office/powerpoint/2010/main" val="4072719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211</a:t>
            </a:fld>
            <a:endParaRPr lang="en-GB"/>
          </a:p>
        </p:txBody>
      </p:sp>
    </p:spTree>
    <p:extLst>
      <p:ext uri="{BB962C8B-B14F-4D97-AF65-F5344CB8AC3E}">
        <p14:creationId xmlns:p14="http://schemas.microsoft.com/office/powerpoint/2010/main" val="26197227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212</a:t>
            </a:fld>
            <a:endParaRPr lang="en-GB"/>
          </a:p>
        </p:txBody>
      </p:sp>
    </p:spTree>
    <p:extLst>
      <p:ext uri="{BB962C8B-B14F-4D97-AF65-F5344CB8AC3E}">
        <p14:creationId xmlns:p14="http://schemas.microsoft.com/office/powerpoint/2010/main" val="7875393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213</a:t>
            </a:fld>
            <a:endParaRPr lang="en-GB"/>
          </a:p>
        </p:txBody>
      </p:sp>
    </p:spTree>
    <p:extLst>
      <p:ext uri="{BB962C8B-B14F-4D97-AF65-F5344CB8AC3E}">
        <p14:creationId xmlns:p14="http://schemas.microsoft.com/office/powerpoint/2010/main" val="39114436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214</a:t>
            </a:fld>
            <a:endParaRPr lang="en-GB"/>
          </a:p>
        </p:txBody>
      </p:sp>
    </p:spTree>
    <p:extLst>
      <p:ext uri="{BB962C8B-B14F-4D97-AF65-F5344CB8AC3E}">
        <p14:creationId xmlns:p14="http://schemas.microsoft.com/office/powerpoint/2010/main" val="349257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solidFill>
                  <a:prstClr val="black"/>
                </a:solidFill>
              </a:rPr>
              <a:pPr/>
              <a:t>138</a:t>
            </a:fld>
            <a:endParaRPr lang="en-GB" dirty="0">
              <a:solidFill>
                <a:prstClr val="black"/>
              </a:solidFill>
            </a:endParaRPr>
          </a:p>
        </p:txBody>
      </p:sp>
    </p:spTree>
    <p:extLst>
      <p:ext uri="{BB962C8B-B14F-4D97-AF65-F5344CB8AC3E}">
        <p14:creationId xmlns:p14="http://schemas.microsoft.com/office/powerpoint/2010/main" val="3968377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215</a:t>
            </a:fld>
            <a:endParaRPr lang="en-GB"/>
          </a:p>
        </p:txBody>
      </p:sp>
    </p:spTree>
    <p:extLst>
      <p:ext uri="{BB962C8B-B14F-4D97-AF65-F5344CB8AC3E}">
        <p14:creationId xmlns:p14="http://schemas.microsoft.com/office/powerpoint/2010/main" val="2166371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216</a:t>
            </a:fld>
            <a:endParaRPr lang="en-GB"/>
          </a:p>
        </p:txBody>
      </p:sp>
    </p:spTree>
    <p:extLst>
      <p:ext uri="{BB962C8B-B14F-4D97-AF65-F5344CB8AC3E}">
        <p14:creationId xmlns:p14="http://schemas.microsoft.com/office/powerpoint/2010/main" val="37285310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217</a:t>
            </a:fld>
            <a:endParaRPr lang="en-GB"/>
          </a:p>
        </p:txBody>
      </p:sp>
    </p:spTree>
    <p:extLst>
      <p:ext uri="{BB962C8B-B14F-4D97-AF65-F5344CB8AC3E}">
        <p14:creationId xmlns:p14="http://schemas.microsoft.com/office/powerpoint/2010/main" val="32776994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218</a:t>
            </a:fld>
            <a:endParaRPr lang="en-GB"/>
          </a:p>
        </p:txBody>
      </p:sp>
    </p:spTree>
    <p:extLst>
      <p:ext uri="{BB962C8B-B14F-4D97-AF65-F5344CB8AC3E}">
        <p14:creationId xmlns:p14="http://schemas.microsoft.com/office/powerpoint/2010/main" val="4434481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219</a:t>
            </a:fld>
            <a:endParaRPr lang="en-GB"/>
          </a:p>
        </p:txBody>
      </p:sp>
    </p:spTree>
    <p:extLst>
      <p:ext uri="{BB962C8B-B14F-4D97-AF65-F5344CB8AC3E}">
        <p14:creationId xmlns:p14="http://schemas.microsoft.com/office/powerpoint/2010/main" val="20472052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220</a:t>
            </a:fld>
            <a:endParaRPr lang="en-GB"/>
          </a:p>
        </p:txBody>
      </p:sp>
    </p:spTree>
    <p:extLst>
      <p:ext uri="{BB962C8B-B14F-4D97-AF65-F5344CB8AC3E}">
        <p14:creationId xmlns:p14="http://schemas.microsoft.com/office/powerpoint/2010/main" val="1132023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221</a:t>
            </a:fld>
            <a:endParaRPr lang="en-GB"/>
          </a:p>
        </p:txBody>
      </p:sp>
    </p:spTree>
    <p:extLst>
      <p:ext uri="{BB962C8B-B14F-4D97-AF65-F5344CB8AC3E}">
        <p14:creationId xmlns:p14="http://schemas.microsoft.com/office/powerpoint/2010/main" val="8258838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222</a:t>
            </a:fld>
            <a:endParaRPr lang="en-GB"/>
          </a:p>
        </p:txBody>
      </p:sp>
    </p:spTree>
    <p:extLst>
      <p:ext uri="{BB962C8B-B14F-4D97-AF65-F5344CB8AC3E}">
        <p14:creationId xmlns:p14="http://schemas.microsoft.com/office/powerpoint/2010/main" val="42671079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223</a:t>
            </a:fld>
            <a:endParaRPr lang="en-GB"/>
          </a:p>
        </p:txBody>
      </p:sp>
    </p:spTree>
    <p:extLst>
      <p:ext uri="{BB962C8B-B14F-4D97-AF65-F5344CB8AC3E}">
        <p14:creationId xmlns:p14="http://schemas.microsoft.com/office/powerpoint/2010/main" val="15769880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225</a:t>
            </a:fld>
            <a:endParaRPr lang="en-GB"/>
          </a:p>
        </p:txBody>
      </p:sp>
    </p:spTree>
    <p:extLst>
      <p:ext uri="{BB962C8B-B14F-4D97-AF65-F5344CB8AC3E}">
        <p14:creationId xmlns:p14="http://schemas.microsoft.com/office/powerpoint/2010/main" val="1941835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153</a:t>
            </a:fld>
            <a:endParaRPr lang="en-GB"/>
          </a:p>
        </p:txBody>
      </p:sp>
    </p:spTree>
    <p:extLst>
      <p:ext uri="{BB962C8B-B14F-4D97-AF65-F5344CB8AC3E}">
        <p14:creationId xmlns:p14="http://schemas.microsoft.com/office/powerpoint/2010/main" val="16211317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226</a:t>
            </a:fld>
            <a:endParaRPr lang="en-GB"/>
          </a:p>
        </p:txBody>
      </p:sp>
    </p:spTree>
    <p:extLst>
      <p:ext uri="{BB962C8B-B14F-4D97-AF65-F5344CB8AC3E}">
        <p14:creationId xmlns:p14="http://schemas.microsoft.com/office/powerpoint/2010/main" val="42397023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7E130DD6-BF09-445D-A085-45311538F0FD}" type="slidenum">
              <a:rPr lang="en-GB" smtClean="0"/>
              <a:pPr/>
              <a:t>227</a:t>
            </a:fld>
            <a:endParaRPr lang="en-GB"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101839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D5BC464E-C0E4-441B-B1BD-1E8F1AF7AD38}" type="slidenum">
              <a:rPr lang="en-GB" smtClean="0"/>
              <a:pPr/>
              <a:t>228</a:t>
            </a:fld>
            <a:endParaRPr lang="en-GB"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460469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237</a:t>
            </a:fld>
            <a:endParaRPr lang="en-GB"/>
          </a:p>
        </p:txBody>
      </p:sp>
    </p:spTree>
    <p:extLst>
      <p:ext uri="{BB962C8B-B14F-4D97-AF65-F5344CB8AC3E}">
        <p14:creationId xmlns:p14="http://schemas.microsoft.com/office/powerpoint/2010/main" val="47585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962614-8454-433E-9C96-372F0A0CC19B}" type="slidenum">
              <a:rPr lang="en-GB" smtClean="0"/>
              <a:t>154</a:t>
            </a:fld>
            <a:endParaRPr lang="en-GB"/>
          </a:p>
        </p:txBody>
      </p:sp>
    </p:spTree>
    <p:extLst>
      <p:ext uri="{BB962C8B-B14F-4D97-AF65-F5344CB8AC3E}">
        <p14:creationId xmlns:p14="http://schemas.microsoft.com/office/powerpoint/2010/main" val="1757329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nvGrpSpPr>
          <p:cNvPr id="3"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nvGrpSpPr>
            <p:cNvPr id="4"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grpSp>
        <p:nvGrpSpPr>
          <p:cNvPr id="8"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5142"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smtClean="0"/>
              <a:t>Click to edit Master title style</a:t>
            </a:r>
            <a:endParaRPr lang="en-GB"/>
          </a:p>
        </p:txBody>
      </p:sp>
      <p:sp>
        <p:nvSpPr>
          <p:cNvPr id="5143"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smtClean="0"/>
              <a:t>Click to edit Master subtitle style</a:t>
            </a:r>
            <a:endParaRPr lang="en-GB"/>
          </a:p>
        </p:txBody>
      </p:sp>
      <p:sp>
        <p:nvSpPr>
          <p:cNvPr id="24" name="Rectangle 24"/>
          <p:cNvSpPr>
            <a:spLocks noGrp="1" noChangeArrowheads="1"/>
          </p:cNvSpPr>
          <p:nvPr>
            <p:ph type="dt" sz="quarter" idx="10"/>
          </p:nvPr>
        </p:nvSpPr>
        <p:spPr/>
        <p:txBody>
          <a:bodyPr/>
          <a:lstStyle>
            <a:lvl1pPr>
              <a:defRPr/>
            </a:lvl1pPr>
          </a:lstStyle>
          <a:p>
            <a:fld id="{DDD11AA4-E0CF-4055-9AB8-82C403D3A389}" type="datetime1">
              <a:rPr lang="en-GB" smtClean="0">
                <a:solidFill>
                  <a:srgbClr val="FFFFFF"/>
                </a:solidFill>
              </a:rPr>
              <a:pPr/>
              <a:t>15/05/2018</a:t>
            </a:fld>
            <a:endParaRPr lang="en-GB">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297230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1D0F95B9-CAA3-4CB0-B13C-F1193490C6AA}" type="datetime1">
              <a:rPr lang="en-GB" smtClean="0">
                <a:solidFill>
                  <a:srgbClr val="FFFFFF"/>
                </a:solidFill>
              </a:rPr>
              <a:pPr/>
              <a:t>15/05/2018</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73260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DF74D22F-43D4-42F2-848D-5662CEAD6528}" type="datetime1">
              <a:rPr lang="en-GB" smtClean="0">
                <a:solidFill>
                  <a:srgbClr val="FFFFFF"/>
                </a:solidFill>
              </a:rPr>
              <a:pPr/>
              <a:t>15/05/2018</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99848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7600" y="16002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97600" y="39243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7" name="Rectangle 2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8" name="Rectangle 26"/>
          <p:cNvSpPr>
            <a:spLocks noGrp="1" noChangeArrowheads="1"/>
          </p:cNvSpPr>
          <p:nvPr>
            <p:ph type="sldNum" sz="quarter" idx="12"/>
          </p:nvPr>
        </p:nvSpPr>
        <p:spPr>
          <a:ln/>
        </p:spPr>
        <p:txBody>
          <a:bodyPr/>
          <a:lstStyle>
            <a:lvl1pPr>
              <a:defRPr/>
            </a:lvl1pPr>
          </a:lstStyle>
          <a:p>
            <a:pPr>
              <a:defRPr/>
            </a:pPr>
            <a:fld id="{04209979-CCE3-4984-80F8-6734F296813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013621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88C2469F-05B7-4CED-AF26-C818B3D706C8}"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892453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238F7D5E-42EB-4D7B-BB21-B2DFCE1F18EB}" type="datetime1">
              <a:rPr lang="en-GB" smtClean="0">
                <a:solidFill>
                  <a:srgbClr val="FFFFFF"/>
                </a:solidFill>
              </a:rPr>
              <a:pPr/>
              <a:t>15/05/2018</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252373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fld id="{2D66522F-9EBD-4CD0-990E-12DEC700EEBE}" type="datetime1">
              <a:rPr lang="en-GB" smtClean="0">
                <a:solidFill>
                  <a:srgbClr val="FFFFFF"/>
                </a:solidFill>
              </a:rPr>
              <a:pPr/>
              <a:t>15/05/2018</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14155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fld id="{286D70D2-5F09-409E-8B32-A03C39442609}" type="datetime1">
              <a:rPr lang="en-GB" smtClean="0">
                <a:solidFill>
                  <a:srgbClr val="FFFFFF"/>
                </a:solidFill>
              </a:rPr>
              <a:pPr/>
              <a:t>15/05/2018</a:t>
            </a:fld>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670650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fld id="{D4652C95-B147-4044-BA59-709D83A59491}" type="datetime1">
              <a:rPr lang="en-GB" smtClean="0">
                <a:solidFill>
                  <a:srgbClr val="FFFFFF"/>
                </a:solidFill>
              </a:rPr>
              <a:pPr/>
              <a:t>15/05/2018</a:t>
            </a:fld>
            <a:endParaRPr lang="en-GB">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96515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fld id="{19BA68D8-57C7-4F14-8F19-E794D1308674}" type="datetime1">
              <a:rPr lang="en-GB" smtClean="0">
                <a:solidFill>
                  <a:srgbClr val="FFFFFF"/>
                </a:solidFill>
              </a:rPr>
              <a:pPr/>
              <a:t>15/05/2018</a:t>
            </a:fld>
            <a:endParaRPr lang="en-GB">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154743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fld id="{9BC2948A-A25B-41DD-98E9-4AFF8797A7DA}" type="datetime1">
              <a:rPr lang="en-GB" smtClean="0">
                <a:solidFill>
                  <a:srgbClr val="FFFFFF"/>
                </a:solidFill>
              </a:rPr>
              <a:pPr/>
              <a:t>15/05/2018</a:t>
            </a:fld>
            <a:endParaRPr lang="en-GB">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54305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4842DA5A-7775-4EE2-BFDD-34E81D5C159B}" type="datetime1">
              <a:rPr lang="en-GB" smtClean="0">
                <a:solidFill>
                  <a:srgbClr val="FFFFFF"/>
                </a:solidFill>
              </a:rPr>
              <a:pPr/>
              <a:t>15/05/2018</a:t>
            </a:fld>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75760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3486F9E0-AAA5-4FE0-9B08-3D691C05AA3F}" type="datetime1">
              <a:rPr lang="en-GB" smtClean="0">
                <a:solidFill>
                  <a:srgbClr val="FFFFFF"/>
                </a:solidFill>
              </a:rPr>
              <a:pPr/>
              <a:t>15/05/2018</a:t>
            </a:fld>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308201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4101"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nvGrpSpPr>
          <p:cNvPr id="3" name="Group 6"/>
          <p:cNvGrpSpPr>
            <a:grpSpLocks/>
          </p:cNvGrpSpPr>
          <p:nvPr/>
        </p:nvGrpSpPr>
        <p:grpSpPr bwMode="auto">
          <a:xfrm>
            <a:off x="0" y="6019800"/>
            <a:ext cx="104648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nvGrpSpPr>
            <p:cNvPr id="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a:solidFill>
                  <a:srgbClr val="FFFFFF"/>
                </a:solidFill>
              </a:endParaRPr>
            </a:p>
          </p:txBody>
        </p:sp>
      </p:grpSp>
      <p:grpSp>
        <p:nvGrpSpPr>
          <p:cNvPr id="5" name="Group 15"/>
          <p:cNvGrpSpPr>
            <a:grpSpLocks/>
          </p:cNvGrpSpPr>
          <p:nvPr/>
        </p:nvGrpSpPr>
        <p:grpSpPr bwMode="auto">
          <a:xfrm>
            <a:off x="836085" y="6021388"/>
            <a:ext cx="7579783"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GB">
                <a:solidFill>
                  <a:srgbClr val="FFFFFF"/>
                </a:solidFill>
              </a:endParaRPr>
            </a:p>
          </p:txBody>
        </p:sp>
      </p:grpSp>
      <p:sp>
        <p:nvSpPr>
          <p:cNvPr id="4118"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20"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fld id="{867EE0F8-5B26-4209-B648-26B8EB792DCB}" type="datetime1">
              <a:rPr lang="en-GB" smtClean="0">
                <a:solidFill>
                  <a:srgbClr val="FFFFFF"/>
                </a:solidFill>
              </a:rPr>
              <a:pPr/>
              <a:t>15/05/2018</a:t>
            </a:fld>
            <a:endParaRPr lang="en-GB">
              <a:solidFill>
                <a:srgbClr val="FFFFFF"/>
              </a:solidFill>
            </a:endParaRPr>
          </a:p>
        </p:txBody>
      </p:sp>
      <p:sp>
        <p:nvSpPr>
          <p:cNvPr id="4121"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GB">
              <a:solidFill>
                <a:srgbClr val="FFFFFF"/>
              </a:solidFill>
            </a:endParaRPr>
          </a:p>
        </p:txBody>
      </p:sp>
      <p:sp>
        <p:nvSpPr>
          <p:cNvPr id="4122"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8513279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2.bp.blogspot.com/_W8BE9YgWdQI/SoWAWYSRl7I/AAAAAAAABto/wMXPJdMdSsA/s1600-h/St+Michael+the+Archangel+Penhurst+Church+East+Sussex+England.JPG" TargetMode="Externa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microsoft.com/office/2007/relationships/hdphoto" Target="../media/hdphoto8.wdp"/></Relationships>
</file>

<file path=ppt/slides/_rels/slide19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218.gif"/><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hyperlink" Target="https://faculty.history.wisc.edu/sommerville/123/123%20254%20Elizabeth%20diplomacy%202.htm#Netherlands" TargetMode="Externa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223.gif"/><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9536" y="620688"/>
            <a:ext cx="8229600" cy="1143000"/>
          </a:xfrm>
        </p:spPr>
        <p:txBody>
          <a:bodyPr/>
          <a:lstStyle/>
          <a:p>
            <a:r>
              <a:rPr lang="en-GB" sz="4800" b="1" dirty="0">
                <a:solidFill>
                  <a:srgbClr val="FF0000"/>
                </a:solidFill>
              </a:rPr>
              <a:t>The Story Of Gog And Magog</a:t>
            </a:r>
            <a:br>
              <a:rPr lang="en-GB" sz="4800" b="1" dirty="0">
                <a:solidFill>
                  <a:srgbClr val="FF0000"/>
                </a:solidFill>
              </a:rPr>
            </a:br>
            <a:endParaRPr lang="en-GB" sz="4800" b="1" dirty="0">
              <a:solidFill>
                <a:srgbClr val="FF0000"/>
              </a:solidFill>
            </a:endParaRPr>
          </a:p>
        </p:txBody>
      </p:sp>
      <p:sp>
        <p:nvSpPr>
          <p:cNvPr id="5" name="Rectangle 4"/>
          <p:cNvSpPr/>
          <p:nvPr/>
        </p:nvSpPr>
        <p:spPr>
          <a:xfrm>
            <a:off x="3563113" y="1703328"/>
            <a:ext cx="4968552" cy="1015663"/>
          </a:xfrm>
          <a:prstGeom prst="rect">
            <a:avLst/>
          </a:prstGeom>
        </p:spPr>
        <p:txBody>
          <a:bodyPr wrap="square">
            <a:spAutoFit/>
          </a:bodyPr>
          <a:lstStyle/>
          <a:p>
            <a:pPr algn="ctr"/>
            <a:r>
              <a:rPr lang="en-GB" sz="6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a:t>
            </a:r>
            <a:r>
              <a:rPr lang="en-GB" sz="6000" kern="10" dirty="0" smtClean="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Sixteen</a:t>
            </a:r>
            <a:endParaRPr lang="en-GB" sz="6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7" name="Rectangle 6"/>
          <p:cNvSpPr/>
          <p:nvPr/>
        </p:nvSpPr>
        <p:spPr>
          <a:xfrm>
            <a:off x="1726909" y="2820604"/>
            <a:ext cx="8761579" cy="584775"/>
          </a:xfrm>
          <a:prstGeom prst="rect">
            <a:avLst/>
          </a:prstGeom>
          <a:noFill/>
        </p:spPr>
        <p:txBody>
          <a:bodyPr wrap="square" lIns="91440" tIns="45720" rIns="91440" bIns="45720">
            <a:spAutoFit/>
          </a:bodyPr>
          <a:lstStyle/>
          <a:p>
            <a:pPr algn="ctr"/>
            <a:r>
              <a:rPr lang="en-GB" sz="3200" b="1" spc="300" dirty="0" smtClean="0">
                <a:ln w="11430" cmpd="sng">
                  <a:solidFill>
                    <a:srgbClr val="3399FF">
                      <a:tint val="10000"/>
                    </a:srgbClr>
                  </a:solidFill>
                  <a:prstDash val="solid"/>
                  <a:miter lim="800000"/>
                </a:ln>
                <a:solidFill>
                  <a:srgbClr val="00FF00"/>
                </a:solidFill>
                <a:effectLst>
                  <a:glow rad="45500">
                    <a:srgbClr val="3399FF">
                      <a:satMod val="220000"/>
                      <a:alpha val="35000"/>
                    </a:srgbClr>
                  </a:glow>
                </a:effectLst>
              </a:rPr>
              <a:t>THE REFORMATION AND GOG</a:t>
            </a:r>
            <a:endParaRPr lang="en-GB" sz="3200" b="1" spc="300" dirty="0">
              <a:ln w="11430" cmpd="sng">
                <a:solidFill>
                  <a:srgbClr val="3399FF">
                    <a:tint val="10000"/>
                  </a:srgbClr>
                </a:solidFill>
                <a:prstDash val="solid"/>
                <a:miter lim="800000"/>
              </a:ln>
              <a:solidFill>
                <a:srgbClr val="00FF00"/>
              </a:solidFill>
              <a:effectLst>
                <a:glow rad="45500">
                  <a:srgbClr val="3399FF">
                    <a:satMod val="220000"/>
                    <a:alpha val="35000"/>
                  </a:srgbClr>
                </a:glow>
              </a:effectLst>
            </a:endParaRPr>
          </a:p>
        </p:txBody>
      </p:sp>
      <p:sp>
        <p:nvSpPr>
          <p:cNvPr id="2" name="Slide Number Placeholder 1"/>
          <p:cNvSpPr>
            <a:spLocks noGrp="1"/>
          </p:cNvSpPr>
          <p:nvPr>
            <p:ph type="sldNum" sz="quarter" idx="12"/>
          </p:nvPr>
        </p:nvSpPr>
        <p:spPr/>
        <p:txBody>
          <a:bodyPr/>
          <a:lstStyle/>
          <a:p>
            <a:fld id="{CFE99A78-8637-47DB-9EC9-54365A6CC52E}" type="slidenum">
              <a:rPr lang="en-GB" smtClean="0">
                <a:solidFill>
                  <a:srgbClr val="FFFFFF"/>
                </a:solidFill>
              </a:rPr>
              <a:pPr/>
              <a:t>1</a:t>
            </a:fld>
            <a:endParaRPr lang="en-GB" dirty="0">
              <a:solidFill>
                <a:srgbClr val="FFFFFF"/>
              </a:solidFill>
            </a:endParaRPr>
          </a:p>
        </p:txBody>
      </p:sp>
      <p:pic>
        <p:nvPicPr>
          <p:cNvPr id="1026" name="Picture 2" descr="http://www.gospelherald.com/data/images/full/3982/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135" y="3775907"/>
            <a:ext cx="2143125"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331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a:t>
            </a:fld>
            <a:endParaRPr lang="en-GB" dirty="0">
              <a:solidFill>
                <a:srgbClr val="FFFFFF"/>
              </a:solidFill>
            </a:endParaRPr>
          </a:p>
        </p:txBody>
      </p:sp>
      <p:sp>
        <p:nvSpPr>
          <p:cNvPr id="4" name="TextBox 3"/>
          <p:cNvSpPr txBox="1"/>
          <p:nvPr/>
        </p:nvSpPr>
        <p:spPr>
          <a:xfrm>
            <a:off x="4681728" y="1847195"/>
            <a:ext cx="716889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Hey Day of The Roman Catholic Church, of 500 AD, to 1500 AD, </a:t>
            </a:r>
            <a:r>
              <a:rPr lang="en-GB" sz="2800" b="1" dirty="0" smtClean="0">
                <a:solidFill>
                  <a:srgbClr val="FFCC00"/>
                </a:solidFill>
                <a:effectLst>
                  <a:outerShdw blurRad="38100" dist="38100" dir="2700000" algn="tl">
                    <a:srgbClr val="000000">
                      <a:alpha val="43137"/>
                    </a:srgbClr>
                  </a:outerShdw>
                </a:effectLst>
              </a:rPr>
              <a:t>was the 1000 years of chaining Satan (God’s adversaries the Jews) where their ability practice the evil of lending on usury was severely curbed.</a:t>
            </a:r>
            <a:r>
              <a:rPr lang="en-GB" sz="2800" b="1" dirty="0" smtClean="0">
                <a:solidFill>
                  <a:srgbClr val="00FF00"/>
                </a:solidFill>
                <a:effectLst>
                  <a:outerShdw blurRad="38100" dist="38100" dir="2700000" algn="tl">
                    <a:srgbClr val="000000">
                      <a:alpha val="43137"/>
                    </a:srgbClr>
                  </a:outerShdw>
                </a:effectLst>
              </a:rPr>
              <a:t> As in most prophetic time periods there can be several start and terminal dates, as there is with the thousand year chaining of the Devil! </a:t>
            </a:r>
            <a:r>
              <a:rPr lang="en-GB" sz="2800" b="1" dirty="0" smtClean="0">
                <a:solidFill>
                  <a:srgbClr val="FF00FF"/>
                </a:solidFill>
                <a:effectLst>
                  <a:outerShdw blurRad="38100" dist="38100" dir="2700000" algn="tl">
                    <a:srgbClr val="000000">
                      <a:alpha val="43137"/>
                    </a:srgbClr>
                  </a:outerShdw>
                </a:effectLst>
              </a:rPr>
              <a:t>– But this is for another presentation </a:t>
            </a:r>
            <a:endParaRPr lang="en-GB" sz="2800" b="1" dirty="0">
              <a:solidFill>
                <a:srgbClr val="FF00FF"/>
              </a:solidFill>
              <a:effectLst>
                <a:outerShdw blurRad="38100" dist="38100" dir="2700000" algn="tl">
                  <a:srgbClr val="000000">
                    <a:alpha val="43137"/>
                  </a:srgbClr>
                </a:outerShdw>
              </a:effectLst>
            </a:endParaRPr>
          </a:p>
        </p:txBody>
      </p:sp>
      <p:pic>
        <p:nvPicPr>
          <p:cNvPr id="11266" name="Picture 2" descr="http://www.epochalypsis.org/wp-content/uploads/2012/06/satan-264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09" y="1847195"/>
            <a:ext cx="4042251" cy="459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2882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100</a:t>
            </a:fld>
            <a:endParaRPr lang="en-GB">
              <a:solidFill>
                <a:srgbClr val="FFFFFF"/>
              </a:solidFill>
            </a:endParaRPr>
          </a:p>
        </p:txBody>
      </p:sp>
      <p:sp>
        <p:nvSpPr>
          <p:cNvPr id="4" name="TextBox 3"/>
          <p:cNvSpPr txBox="1"/>
          <p:nvPr/>
        </p:nvSpPr>
        <p:spPr>
          <a:xfrm>
            <a:off x="4645152" y="2340864"/>
            <a:ext cx="6815328"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John Calvin played a major role in the “Reformation”, </a:t>
            </a:r>
            <a:r>
              <a:rPr lang="en-GB" sz="2800" b="1" dirty="0" smtClean="0">
                <a:solidFill>
                  <a:srgbClr val="FFC000"/>
                </a:solidFill>
                <a:effectLst>
                  <a:outerShdw blurRad="38100" dist="38100" dir="2700000" algn="tl">
                    <a:srgbClr val="000000">
                      <a:alpha val="43137"/>
                    </a:srgbClr>
                  </a:outerShdw>
                </a:effectLst>
              </a:rPr>
              <a:t>supplanting Martin Luther as its leader. </a:t>
            </a:r>
            <a:r>
              <a:rPr lang="en-GB" sz="2800" b="1" dirty="0" smtClean="0">
                <a:solidFill>
                  <a:srgbClr val="00FF00"/>
                </a:solidFill>
                <a:effectLst>
                  <a:outerShdw blurRad="38100" dist="38100" dir="2700000" algn="tl">
                    <a:srgbClr val="000000">
                      <a:alpha val="43137"/>
                    </a:srgbClr>
                  </a:outerShdw>
                </a:effectLst>
              </a:rPr>
              <a:t>The subject of Martin Luther is too extensive to be covered in this presentation, </a:t>
            </a:r>
            <a:r>
              <a:rPr lang="en-GB" sz="2800" b="1" dirty="0" smtClean="0">
                <a:solidFill>
                  <a:srgbClr val="FFFF00"/>
                </a:solidFill>
                <a:effectLst>
                  <a:outerShdw blurRad="38100" dist="38100" dir="2700000" algn="tl">
                    <a:srgbClr val="000000">
                      <a:alpha val="43137"/>
                    </a:srgbClr>
                  </a:outerShdw>
                </a:effectLst>
              </a:rPr>
              <a:t>but is covered in Part 14 of this series.</a:t>
            </a:r>
            <a:endParaRPr lang="en-GB" sz="2800" b="1" dirty="0">
              <a:solidFill>
                <a:srgbClr val="FFFF00"/>
              </a:solidFill>
              <a:effectLst>
                <a:outerShdw blurRad="38100" dist="38100" dir="2700000" algn="tl">
                  <a:srgbClr val="000000">
                    <a:alpha val="43137"/>
                  </a:srgbClr>
                </a:outerShdw>
              </a:effectLst>
            </a:endParaRPr>
          </a:p>
        </p:txBody>
      </p:sp>
      <p:pic>
        <p:nvPicPr>
          <p:cNvPr id="3074" name="Picture 2" descr="http://1.bp.blogspot.com/_XWb8ai68gAE/SxO2VZnyOII/AAAAAAAAArY/uF05Ee9qn28/s1600/New+Picture+%281%29.bmp"/>
          <p:cNvPicPr>
            <a:picLocks noChangeAspect="1" noChangeArrowheads="1"/>
          </p:cNvPicPr>
          <p:nvPr/>
        </p:nvPicPr>
        <p:blipFill rotWithShape="1">
          <a:blip r:embed="rId2">
            <a:extLst>
              <a:ext uri="{28A0092B-C50C-407E-A947-70E740481C1C}">
                <a14:useLocalDpi xmlns:a14="http://schemas.microsoft.com/office/drawing/2010/main" val="0"/>
              </a:ext>
            </a:extLst>
          </a:blip>
          <a:srcRect l="1553" t="1303" r="1918" b="3919"/>
          <a:stretch/>
        </p:blipFill>
        <p:spPr bwMode="auto">
          <a:xfrm>
            <a:off x="777690" y="1865376"/>
            <a:ext cx="3099366" cy="447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7243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101</a:t>
            </a:fld>
            <a:endParaRPr lang="en-GB">
              <a:solidFill>
                <a:srgbClr val="FFFFFF"/>
              </a:solidFill>
            </a:endParaRPr>
          </a:p>
        </p:txBody>
      </p:sp>
      <p:sp>
        <p:nvSpPr>
          <p:cNvPr id="4" name="TextBox 3"/>
          <p:cNvSpPr txBox="1"/>
          <p:nvPr/>
        </p:nvSpPr>
        <p:spPr>
          <a:xfrm>
            <a:off x="5427784" y="1543710"/>
            <a:ext cx="630701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early 1550’s saw great changes that were to have profound affects on true Israel gathered in Europe, </a:t>
            </a:r>
            <a:r>
              <a:rPr lang="en-GB" sz="2800" b="1" dirty="0" smtClean="0">
                <a:solidFill>
                  <a:srgbClr val="FFC000"/>
                </a:solidFill>
                <a:effectLst>
                  <a:outerShdw blurRad="38100" dist="38100" dir="2700000" algn="tl">
                    <a:srgbClr val="000000">
                      <a:alpha val="43137"/>
                    </a:srgbClr>
                  </a:outerShdw>
                </a:effectLst>
              </a:rPr>
              <a:t>with the ending of the 1000 reign of Yahweh’s people albeit imperfect setting the scene for the rise of the 8</a:t>
            </a:r>
            <a:r>
              <a:rPr lang="en-GB" sz="2800" b="1" baseline="30000" dirty="0" smtClean="0">
                <a:solidFill>
                  <a:srgbClr val="FFC000"/>
                </a:solidFill>
                <a:effectLst>
                  <a:outerShdw blurRad="38100" dist="38100" dir="2700000" algn="tl">
                    <a:srgbClr val="000000">
                      <a:alpha val="43137"/>
                    </a:srgbClr>
                  </a:outerShdw>
                </a:effectLst>
              </a:rPr>
              <a:t>th</a:t>
            </a:r>
            <a:r>
              <a:rPr lang="en-GB" sz="2800" b="1" dirty="0" smtClean="0">
                <a:solidFill>
                  <a:srgbClr val="FFC000"/>
                </a:solidFill>
                <a:effectLst>
                  <a:outerShdw blurRad="38100" dist="38100" dir="2700000" algn="tl">
                    <a:srgbClr val="000000">
                      <a:alpha val="43137"/>
                    </a:srgbClr>
                  </a:outerShdw>
                </a:effectLst>
              </a:rPr>
              <a:t> beast and the Anti-Christ Jews wresting power from Jacob Israel.</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During this period, a wonderful church was constructed in the German town of Rostock (left): </a:t>
            </a:r>
            <a:endParaRPr lang="en-GB" sz="2800" b="1" dirty="0">
              <a:solidFill>
                <a:srgbClr val="00FF00"/>
              </a:solidFill>
              <a:effectLst>
                <a:outerShdw blurRad="38100" dist="38100" dir="2700000" algn="tl">
                  <a:srgbClr val="000000">
                    <a:alpha val="43137"/>
                  </a:srgbClr>
                </a:outerShdw>
              </a:effectLst>
            </a:endParaRPr>
          </a:p>
        </p:txBody>
      </p:sp>
      <p:pic>
        <p:nvPicPr>
          <p:cNvPr id="4100" name="Picture 4" descr="http://www.fjord.travel/sites/default/files/photos/germaniya/rostok/Rost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989" y="1950780"/>
            <a:ext cx="4275749" cy="429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562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102</a:t>
            </a:fld>
            <a:endParaRPr lang="en-GB">
              <a:solidFill>
                <a:srgbClr val="FFFFFF"/>
              </a:solidFill>
            </a:endParaRPr>
          </a:p>
        </p:txBody>
      </p:sp>
      <p:sp>
        <p:nvSpPr>
          <p:cNvPr id="7" name="TextBox 6"/>
          <p:cNvSpPr txBox="1"/>
          <p:nvPr/>
        </p:nvSpPr>
        <p:spPr>
          <a:xfrm>
            <a:off x="4196861" y="1644908"/>
            <a:ext cx="753793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Rostock is a wonderful medieval town with some very impressive buildings. </a:t>
            </a:r>
            <a:r>
              <a:rPr lang="en-GB" sz="2800" b="1" dirty="0" smtClean="0">
                <a:solidFill>
                  <a:srgbClr val="FFC000"/>
                </a:solidFill>
                <a:effectLst>
                  <a:outerShdw blurRad="38100" dist="38100" dir="2700000" algn="tl">
                    <a:srgbClr val="000000">
                      <a:alpha val="43137"/>
                    </a:srgbClr>
                  </a:outerShdw>
                </a:effectLst>
              </a:rPr>
              <a:t>One being the </a:t>
            </a:r>
            <a:r>
              <a:rPr lang="en-GB" sz="2800" b="1" dirty="0" err="1" smtClean="0">
                <a:solidFill>
                  <a:srgbClr val="FFC000"/>
                </a:solidFill>
                <a:effectLst>
                  <a:outerShdw blurRad="38100" dist="38100" dir="2700000" algn="tl">
                    <a:srgbClr val="000000">
                      <a:alpha val="43137"/>
                    </a:srgbClr>
                  </a:outerShdw>
                </a:effectLst>
              </a:rPr>
              <a:t>Kirche</a:t>
            </a:r>
            <a:r>
              <a:rPr lang="en-GB" sz="2800" b="1" dirty="0" smtClean="0">
                <a:solidFill>
                  <a:srgbClr val="FFC000"/>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(St </a:t>
            </a:r>
            <a:r>
              <a:rPr lang="en-GB" sz="2800" b="1" dirty="0" smtClean="0">
                <a:solidFill>
                  <a:srgbClr val="FFC000"/>
                </a:solidFill>
                <a:effectLst>
                  <a:outerShdw blurRad="38100" dist="38100" dir="2700000" algn="tl">
                    <a:srgbClr val="000000">
                      <a:alpha val="43137"/>
                    </a:srgbClr>
                  </a:outerShdw>
                </a:effectLst>
              </a:rPr>
              <a:t>Mary’s </a:t>
            </a:r>
            <a:r>
              <a:rPr lang="en-GB" sz="2800" b="1" dirty="0">
                <a:solidFill>
                  <a:srgbClr val="FFC000"/>
                </a:solidFill>
                <a:effectLst>
                  <a:outerShdw blurRad="38100" dist="38100" dir="2700000" algn="tl">
                    <a:srgbClr val="000000">
                      <a:alpha val="43137"/>
                    </a:srgbClr>
                  </a:outerShdw>
                </a:effectLst>
              </a:rPr>
              <a:t>Church) built </a:t>
            </a:r>
            <a:r>
              <a:rPr lang="en-GB" sz="2800" b="1" dirty="0" smtClean="0">
                <a:solidFill>
                  <a:srgbClr val="FFC000"/>
                </a:solidFill>
                <a:effectLst>
                  <a:outerShdw blurRad="38100" dist="38100" dir="2700000" algn="tl">
                    <a:srgbClr val="000000">
                      <a:alpha val="43137"/>
                    </a:srgbClr>
                  </a:outerShdw>
                </a:effectLst>
              </a:rPr>
              <a:t>in  </a:t>
            </a:r>
            <a:r>
              <a:rPr lang="en-GB" sz="2800" b="1" dirty="0">
                <a:solidFill>
                  <a:srgbClr val="FFC000"/>
                </a:solidFill>
                <a:effectLst>
                  <a:outerShdw blurRad="38100" dist="38100" dir="2700000" algn="tl">
                    <a:srgbClr val="000000">
                      <a:alpha val="43137"/>
                    </a:srgbClr>
                  </a:outerShdw>
                </a:effectLst>
              </a:rPr>
              <a:t>the 1550’s with a magnificent organ of 5700 pipes, </a:t>
            </a:r>
            <a:r>
              <a:rPr lang="en-GB" sz="2800" b="1" dirty="0" smtClean="0">
                <a:solidFill>
                  <a:srgbClr val="00FF00"/>
                </a:solidFill>
                <a:effectLst>
                  <a:outerShdw blurRad="38100" dist="38100" dir="2700000" algn="tl">
                    <a:srgbClr val="000000">
                      <a:alpha val="43137"/>
                    </a:srgbClr>
                  </a:outerShdw>
                </a:effectLst>
              </a:rPr>
              <a:t>original </a:t>
            </a:r>
            <a:r>
              <a:rPr lang="en-GB" sz="2800" b="1" dirty="0">
                <a:solidFill>
                  <a:srgbClr val="00FF00"/>
                </a:solidFill>
                <a:effectLst>
                  <a:outerShdw blurRad="38100" dist="38100" dir="2700000" algn="tl">
                    <a:srgbClr val="000000">
                      <a:alpha val="43137"/>
                    </a:srgbClr>
                  </a:outerShdw>
                </a:effectLst>
              </a:rPr>
              <a:t>Astronomical clock from 1472 that has a zodiac, an eternal calendar and a chime where the apostles rotate and are blessed by a central Jesus (which we hear and see at 12.00pm). </a:t>
            </a:r>
            <a:r>
              <a:rPr lang="en-GB" sz="2800" b="1" dirty="0" smtClean="0">
                <a:solidFill>
                  <a:srgbClr val="FFFF00"/>
                </a:solidFill>
                <a:effectLst>
                  <a:outerShdw blurRad="38100" dist="38100" dir="2700000" algn="tl">
                    <a:srgbClr val="000000">
                      <a:alpha val="43137"/>
                    </a:srgbClr>
                  </a:outerShdw>
                </a:effectLst>
              </a:rPr>
              <a:t>Was this  a warning of the momentous events that were to shortly take place?</a:t>
            </a:r>
            <a:endParaRPr lang="en-GB" sz="2800" b="1" dirty="0">
              <a:solidFill>
                <a:srgbClr val="FFFF00"/>
              </a:solidFill>
              <a:effectLst>
                <a:outerShdw blurRad="38100" dist="38100" dir="2700000" algn="tl">
                  <a:srgbClr val="000000">
                    <a:alpha val="43137"/>
                  </a:srgbClr>
                </a:outerShdw>
              </a:effectLst>
            </a:endParaRPr>
          </a:p>
        </p:txBody>
      </p:sp>
      <p:pic>
        <p:nvPicPr>
          <p:cNvPr id="17" name="Picture 2" descr="http://3.bp.blogspot.com/-tibmRXbQkB4/TnDV2BRwpGI/AAAAAAAAALM/kzSgU2i6Klw/s1600/Germany%2BRostok%2BSt%2BMary%2527s%2Bclock%2Bwith%2Bchime%2Bof%2Bapostles.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8101" y="879232"/>
            <a:ext cx="3211224" cy="571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8518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103</a:t>
            </a:fld>
            <a:endParaRPr lang="en-GB">
              <a:solidFill>
                <a:srgbClr val="FFFFFF"/>
              </a:solidFill>
            </a:endParaRPr>
          </a:p>
        </p:txBody>
      </p:sp>
      <p:sp>
        <p:nvSpPr>
          <p:cNvPr id="4" name="TextBox 3"/>
          <p:cNvSpPr txBox="1"/>
          <p:nvPr/>
        </p:nvSpPr>
        <p:spPr>
          <a:xfrm>
            <a:off x="5146431" y="1644908"/>
            <a:ext cx="631873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Yahweh’s Church would come under massive attack. </a:t>
            </a:r>
            <a:r>
              <a:rPr lang="en-GB" sz="2800" b="1" dirty="0" smtClean="0">
                <a:solidFill>
                  <a:srgbClr val="FFC000"/>
                </a:solidFill>
                <a:effectLst>
                  <a:outerShdw blurRad="38100" dist="38100" dir="2700000" algn="tl">
                    <a:srgbClr val="000000">
                      <a:alpha val="43137"/>
                    </a:srgbClr>
                  </a:outerShdw>
                </a:effectLst>
              </a:rPr>
              <a:t>The Jesuits would corrupt the Catholic Church still further as well as infiltrating protestant churches. </a:t>
            </a:r>
            <a:r>
              <a:rPr lang="en-GB" sz="2800" b="1" dirty="0" smtClean="0">
                <a:solidFill>
                  <a:srgbClr val="00FF00"/>
                </a:solidFill>
                <a:effectLst>
                  <a:outerShdw blurRad="38100" dist="38100" dir="2700000" algn="tl">
                    <a:srgbClr val="000000">
                      <a:alpha val="43137"/>
                    </a:srgbClr>
                  </a:outerShdw>
                </a:effectLst>
              </a:rPr>
              <a:t>This attack would later spawn many other characters, such as Voltaire, </a:t>
            </a:r>
            <a:r>
              <a:rPr lang="en-GB" sz="2800" b="1" dirty="0" err="1" smtClean="0">
                <a:solidFill>
                  <a:srgbClr val="00FF00"/>
                </a:solidFill>
                <a:effectLst>
                  <a:outerShdw blurRad="38100" dist="38100" dir="2700000" algn="tl">
                    <a:srgbClr val="000000">
                      <a:alpha val="43137"/>
                    </a:srgbClr>
                  </a:outerShdw>
                </a:effectLst>
              </a:rPr>
              <a:t>Weishaupt</a:t>
            </a:r>
            <a:r>
              <a:rPr lang="en-GB" sz="2800" b="1" dirty="0" smtClean="0">
                <a:solidFill>
                  <a:srgbClr val="00FF00"/>
                </a:solidFill>
                <a:effectLst>
                  <a:outerShdw blurRad="38100" dist="38100" dir="2700000" algn="tl">
                    <a:srgbClr val="000000">
                      <a:alpha val="43137"/>
                    </a:srgbClr>
                  </a:outerShdw>
                </a:effectLst>
              </a:rPr>
              <a:t>, Darwin, </a:t>
            </a:r>
            <a:r>
              <a:rPr lang="en-GB" sz="2800" b="1" dirty="0" smtClean="0">
                <a:solidFill>
                  <a:srgbClr val="FFFF00"/>
                </a:solidFill>
                <a:effectLst>
                  <a:outerShdw blurRad="38100" dist="38100" dir="2700000" algn="tl">
                    <a:srgbClr val="000000">
                      <a:alpha val="43137"/>
                    </a:srgbClr>
                  </a:outerShdw>
                </a:effectLst>
              </a:rPr>
              <a:t>and many others would promote atheism and undo the good work of Martin Luther.</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descr="http://2.bp.blogspot.com/_W8BE9YgWdQI/SoWAWYSRl7I/AAAAAAAABto/wMXPJdMdSsA/s400/St+Michael+the+Archangel+Penhurst+Church+East+Sussex+England.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04342"/>
            <a:ext cx="3810000" cy="2857500"/>
          </a:xfrm>
          <a:prstGeom prst="rect">
            <a:avLst/>
          </a:prstGeom>
          <a:noFill/>
          <a:ln>
            <a:noFill/>
          </a:ln>
        </p:spPr>
      </p:pic>
    </p:spTree>
    <p:extLst>
      <p:ext uri="{BB962C8B-B14F-4D97-AF65-F5344CB8AC3E}">
        <p14:creationId xmlns:p14="http://schemas.microsoft.com/office/powerpoint/2010/main" val="27165065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104</a:t>
            </a:fld>
            <a:endParaRPr lang="en-GB">
              <a:solidFill>
                <a:srgbClr val="FFFFFF"/>
              </a:solidFill>
            </a:endParaRPr>
          </a:p>
        </p:txBody>
      </p:sp>
      <p:sp>
        <p:nvSpPr>
          <p:cNvPr id="4" name="TextBox 3"/>
          <p:cNvSpPr txBox="1"/>
          <p:nvPr/>
        </p:nvSpPr>
        <p:spPr>
          <a:xfrm>
            <a:off x="5322277" y="2039815"/>
            <a:ext cx="604910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Another blow to the Catholic Church during this period  was the divorce of King Henry VIII, and subsequent declaration, </a:t>
            </a:r>
            <a:r>
              <a:rPr lang="en-GB" sz="2800" b="1" dirty="0" smtClean="0">
                <a:solidFill>
                  <a:srgbClr val="FFC000"/>
                </a:solidFill>
                <a:effectLst>
                  <a:outerShdw blurRad="38100" dist="38100" dir="2700000" algn="tl">
                    <a:srgbClr val="000000">
                      <a:alpha val="43137"/>
                    </a:srgbClr>
                  </a:outerShdw>
                </a:effectLst>
              </a:rPr>
              <a:t>that he was defender of the faith, </a:t>
            </a:r>
            <a:r>
              <a:rPr lang="en-GB" sz="2800" b="1" dirty="0" smtClean="0">
                <a:solidFill>
                  <a:srgbClr val="00FF00"/>
                </a:solidFill>
                <a:effectLst>
                  <a:outerShdw blurRad="38100" dist="38100" dir="2700000" algn="tl">
                    <a:srgbClr val="000000">
                      <a:alpha val="43137"/>
                    </a:srgbClr>
                  </a:outerShdw>
                </a:effectLst>
              </a:rPr>
              <a:t>with papal influence banished from his realm in 1533.</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The Pope at this time was too weakened to override this decision.</a:t>
            </a:r>
            <a:endParaRPr lang="en-GB" sz="2800" b="1" dirty="0">
              <a:solidFill>
                <a:srgbClr val="FFFF00"/>
              </a:solidFill>
              <a:effectLst>
                <a:outerShdw blurRad="38100" dist="38100" dir="2700000" algn="tl">
                  <a:srgbClr val="000000">
                    <a:alpha val="43137"/>
                  </a:srgbClr>
                </a:outerShdw>
              </a:effectLst>
            </a:endParaRPr>
          </a:p>
        </p:txBody>
      </p:sp>
      <p:pic>
        <p:nvPicPr>
          <p:cNvPr id="6146" name="Picture 2" descr="http://upload.wikimedia.org/wikipedia/commons/thumb/3/3d/Family_of_Henry_VIII_c_1545_detail.jpg/271px-Family_of_Henry_VIII_c_1545_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99" y="1594339"/>
            <a:ext cx="3925014" cy="4982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1046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105</a:t>
            </a:fld>
            <a:endParaRPr lang="en-GB">
              <a:solidFill>
                <a:srgbClr val="FFFFFF"/>
              </a:solidFill>
            </a:endParaRPr>
          </a:p>
        </p:txBody>
      </p:sp>
      <p:sp>
        <p:nvSpPr>
          <p:cNvPr id="4" name="TextBox 3"/>
          <p:cNvSpPr txBox="1"/>
          <p:nvPr/>
        </p:nvSpPr>
        <p:spPr>
          <a:xfrm>
            <a:off x="5627077" y="1847195"/>
            <a:ext cx="560363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Yet another disaster to befall the papacy, </a:t>
            </a:r>
            <a:r>
              <a:rPr lang="en-GB" sz="2800" b="1" dirty="0" smtClean="0">
                <a:solidFill>
                  <a:srgbClr val="FFC000"/>
                </a:solidFill>
                <a:effectLst>
                  <a:outerShdw blurRad="38100" dist="38100" dir="2700000" algn="tl">
                    <a:srgbClr val="000000">
                      <a:alpha val="43137"/>
                    </a:srgbClr>
                  </a:outerShdw>
                </a:effectLst>
              </a:rPr>
              <a:t>was the sack of Rome by Emperor </a:t>
            </a:r>
            <a:r>
              <a:rPr lang="en-GB" sz="2800" b="1" dirty="0">
                <a:solidFill>
                  <a:srgbClr val="FFC000"/>
                </a:solidFill>
                <a:effectLst>
                  <a:outerShdw blurRad="38100" dist="38100" dir="2700000" algn="tl">
                    <a:srgbClr val="000000">
                      <a:alpha val="43137"/>
                    </a:srgbClr>
                  </a:outerShdw>
                </a:effectLst>
              </a:rPr>
              <a:t>Charles </a:t>
            </a:r>
            <a:r>
              <a:rPr lang="en-GB" sz="2800" b="1" dirty="0" smtClean="0">
                <a:solidFill>
                  <a:srgbClr val="FFC000"/>
                </a:solidFill>
                <a:effectLst>
                  <a:outerShdw blurRad="38100" dist="38100" dir="2700000" algn="tl">
                    <a:srgbClr val="000000">
                      <a:alpha val="43137"/>
                    </a:srgbClr>
                  </a:outerShdw>
                </a:effectLst>
              </a:rPr>
              <a:t>1</a:t>
            </a:r>
            <a:r>
              <a:rPr lang="en-GB" sz="2800" b="1" baseline="30000" dirty="0" smtClean="0">
                <a:solidFill>
                  <a:srgbClr val="FFC000"/>
                </a:solidFill>
                <a:effectLst>
                  <a:outerShdw blurRad="38100" dist="38100" dir="2700000" algn="tl">
                    <a:srgbClr val="000000">
                      <a:alpha val="43137"/>
                    </a:srgbClr>
                  </a:outerShdw>
                </a:effectLst>
              </a:rPr>
              <a:t>st</a:t>
            </a:r>
            <a:r>
              <a:rPr lang="en-GB" sz="2800" b="1" dirty="0" smtClean="0">
                <a:solidFill>
                  <a:srgbClr val="FFC000"/>
                </a:solidFill>
                <a:effectLst>
                  <a:outerShdw blurRad="38100" dist="38100" dir="2700000" algn="tl">
                    <a:srgbClr val="000000">
                      <a:alpha val="43137"/>
                    </a:srgbClr>
                  </a:outerShdw>
                </a:effectLst>
              </a:rPr>
              <a:t> of Spain’s troops and holding Pope </a:t>
            </a:r>
            <a:r>
              <a:rPr lang="en-GB" sz="2800" b="1" dirty="0">
                <a:solidFill>
                  <a:srgbClr val="FFC000"/>
                </a:solidFill>
                <a:effectLst>
                  <a:outerShdw blurRad="38100" dist="38100" dir="2700000" algn="tl">
                    <a:srgbClr val="000000">
                      <a:alpha val="43137"/>
                    </a:srgbClr>
                  </a:outerShdw>
                </a:effectLst>
              </a:rPr>
              <a:t>Clement VII prisoner </a:t>
            </a:r>
            <a:r>
              <a:rPr lang="en-GB" sz="2800" b="1" dirty="0" smtClean="0">
                <a:solidFill>
                  <a:srgbClr val="FFC000"/>
                </a:solidFill>
                <a:effectLst>
                  <a:outerShdw blurRad="38100" dist="38100" dir="2700000" algn="tl">
                    <a:srgbClr val="000000">
                      <a:alpha val="43137"/>
                    </a:srgbClr>
                  </a:outerShdw>
                </a:effectLst>
              </a:rPr>
              <a:t>on 6</a:t>
            </a:r>
            <a:r>
              <a:rPr lang="en-GB" sz="2800" b="1" baseline="30000" dirty="0" smtClean="0">
                <a:solidFill>
                  <a:srgbClr val="FFC000"/>
                </a:solidFill>
                <a:effectLst>
                  <a:outerShdw blurRad="38100" dist="38100" dir="2700000" algn="tl">
                    <a:srgbClr val="000000">
                      <a:alpha val="43137"/>
                    </a:srgbClr>
                  </a:outerShdw>
                </a:effectLst>
              </a:rPr>
              <a:t>th</a:t>
            </a:r>
            <a:r>
              <a:rPr lang="en-GB" sz="2800" b="1" dirty="0" smtClean="0">
                <a:solidFill>
                  <a:srgbClr val="FFC000"/>
                </a:solidFill>
                <a:effectLst>
                  <a:outerShdw blurRad="38100" dist="38100" dir="2700000" algn="tl">
                    <a:srgbClr val="000000">
                      <a:alpha val="43137"/>
                    </a:srgbClr>
                  </a:outerShdw>
                </a:effectLst>
              </a:rPr>
              <a:t> May </a:t>
            </a:r>
            <a:r>
              <a:rPr lang="en-GB" sz="2800" b="1" dirty="0">
                <a:solidFill>
                  <a:srgbClr val="FFC000"/>
                </a:solidFill>
                <a:effectLst>
                  <a:outerShdw blurRad="38100" dist="38100" dir="2700000" algn="tl">
                    <a:srgbClr val="000000">
                      <a:alpha val="43137"/>
                    </a:srgbClr>
                  </a:outerShdw>
                </a:effectLst>
              </a:rPr>
              <a:t>1527.</a:t>
            </a:r>
            <a:r>
              <a:rPr lang="en-GB" sz="2800" b="1" dirty="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It was for this reason that he was unable to grant King Henry VIII a divorce, as he did not want to offend Emperor Charles</a:t>
            </a:r>
            <a:r>
              <a:rPr lang="en-GB" dirty="0" smtClean="0">
                <a:solidFill>
                  <a:srgbClr val="00FF00"/>
                </a:solidFill>
              </a:rPr>
              <a:t>.</a:t>
            </a:r>
            <a:endParaRPr lang="en-GB" dirty="0">
              <a:solidFill>
                <a:srgbClr val="00FF00"/>
              </a:solidFill>
            </a:endParaRPr>
          </a:p>
        </p:txBody>
      </p:sp>
      <p:pic>
        <p:nvPicPr>
          <p:cNvPr id="1028" name="Picture 4" descr="http://upload.wikimedia.org/wikipedia/commons/7/7d/Sack_of_Rome_152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846" y="1733916"/>
            <a:ext cx="3810000" cy="2428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67153" y="4607170"/>
            <a:ext cx="3751385"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Sack of Rome AD 1527</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34128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106</a:t>
            </a:fld>
            <a:endParaRPr lang="en-GB">
              <a:solidFill>
                <a:srgbClr val="FFFFFF"/>
              </a:solidFill>
            </a:endParaRPr>
          </a:p>
        </p:txBody>
      </p:sp>
      <p:sp>
        <p:nvSpPr>
          <p:cNvPr id="4" name="TextBox 3"/>
          <p:cNvSpPr txBox="1"/>
          <p:nvPr/>
        </p:nvSpPr>
        <p:spPr>
          <a:xfrm>
            <a:off x="4478216" y="1724085"/>
            <a:ext cx="6623538" cy="452431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smtClean="0">
                <a:solidFill>
                  <a:srgbClr val="00FFFF"/>
                </a:solidFill>
                <a:effectLst>
                  <a:outerShdw blurRad="38100" dist="38100" dir="2700000" algn="tl">
                    <a:srgbClr val="000000">
                      <a:alpha val="43137"/>
                    </a:srgbClr>
                  </a:outerShdw>
                </a:effectLst>
              </a:rPr>
              <a:t>Emperor </a:t>
            </a:r>
            <a:r>
              <a:rPr lang="en-GB" sz="3200" b="1" dirty="0">
                <a:solidFill>
                  <a:srgbClr val="00FFFF"/>
                </a:solidFill>
                <a:effectLst>
                  <a:outerShdw blurRad="38100" dist="38100" dir="2700000" algn="tl">
                    <a:srgbClr val="000000">
                      <a:alpha val="43137"/>
                    </a:srgbClr>
                  </a:outerShdw>
                </a:effectLst>
              </a:rPr>
              <a:t>Charles </a:t>
            </a:r>
            <a:r>
              <a:rPr lang="en-GB" sz="3200" b="1" dirty="0" smtClean="0">
                <a:solidFill>
                  <a:srgbClr val="00FFFF"/>
                </a:solidFill>
                <a:effectLst>
                  <a:outerShdw blurRad="38100" dist="38100" dir="2700000" algn="tl">
                    <a:srgbClr val="000000">
                      <a:alpha val="43137"/>
                    </a:srgbClr>
                  </a:outerShdw>
                </a:effectLst>
              </a:rPr>
              <a:t>1</a:t>
            </a:r>
            <a:r>
              <a:rPr lang="en-GB" sz="3200" b="1" baseline="30000" dirty="0" smtClean="0">
                <a:solidFill>
                  <a:srgbClr val="00FFFF"/>
                </a:solidFill>
                <a:effectLst>
                  <a:outerShdw blurRad="38100" dist="38100" dir="2700000" algn="tl">
                    <a:srgbClr val="000000">
                      <a:alpha val="43137"/>
                    </a:srgbClr>
                  </a:outerShdw>
                </a:effectLst>
              </a:rPr>
              <a:t>st</a:t>
            </a:r>
            <a:r>
              <a:rPr lang="en-GB" sz="3200" b="1" dirty="0" smtClean="0">
                <a:solidFill>
                  <a:srgbClr val="00FFFF"/>
                </a:solidFill>
                <a:effectLst>
                  <a:outerShdw blurRad="38100" dist="38100" dir="2700000" algn="tl">
                    <a:srgbClr val="000000">
                      <a:alpha val="43137"/>
                    </a:srgbClr>
                  </a:outerShdw>
                </a:effectLst>
              </a:rPr>
              <a:t> of Spain’s was also Charles V (left), Emperor of The Holy Roman Empire. </a:t>
            </a:r>
            <a:r>
              <a:rPr lang="en-GB" sz="3200" b="1" dirty="0" smtClean="0">
                <a:solidFill>
                  <a:srgbClr val="FFCC00"/>
                </a:solidFill>
                <a:effectLst>
                  <a:outerShdw blurRad="38100" dist="38100" dir="2700000" algn="tl">
                    <a:srgbClr val="000000">
                      <a:alpha val="43137"/>
                    </a:srgbClr>
                  </a:outerShdw>
                </a:effectLst>
              </a:rPr>
              <a:t>Charles </a:t>
            </a:r>
            <a:r>
              <a:rPr lang="en-GB" sz="3200" b="1" dirty="0">
                <a:solidFill>
                  <a:srgbClr val="FFCC00"/>
                </a:solidFill>
                <a:effectLst>
                  <a:outerShdw blurRad="38100" dist="38100" dir="2700000" algn="tl">
                    <a:srgbClr val="000000">
                      <a:alpha val="43137"/>
                    </a:srgbClr>
                  </a:outerShdw>
                </a:effectLst>
              </a:rPr>
              <a:t>is best known for his role in opposing the Protestant </a:t>
            </a:r>
            <a:r>
              <a:rPr lang="en-GB" sz="3200" b="1" dirty="0" smtClean="0">
                <a:solidFill>
                  <a:srgbClr val="FFCC00"/>
                </a:solidFill>
                <a:effectLst>
                  <a:outerShdw blurRad="38100" dist="38100" dir="2700000" algn="tl">
                    <a:srgbClr val="000000">
                      <a:alpha val="43137"/>
                    </a:srgbClr>
                  </a:outerShdw>
                </a:effectLst>
              </a:rPr>
              <a:t>Reformation. </a:t>
            </a:r>
            <a:r>
              <a:rPr lang="en-GB" sz="3200" b="1" dirty="0" smtClean="0">
                <a:solidFill>
                  <a:srgbClr val="00FF00"/>
                </a:solidFill>
                <a:effectLst>
                  <a:outerShdw blurRad="38100" dist="38100" dir="2700000" algn="tl">
                    <a:srgbClr val="000000">
                      <a:alpha val="43137"/>
                    </a:srgbClr>
                  </a:outerShdw>
                </a:effectLst>
              </a:rPr>
              <a:t>However, he may have been tricked into sacking Rome and taking the Pope prisoner. </a:t>
            </a:r>
            <a:endParaRPr lang="en-GB" sz="3200" b="1" dirty="0">
              <a:solidFill>
                <a:srgbClr val="00FF00"/>
              </a:solidFill>
              <a:effectLst>
                <a:outerShdw blurRad="38100" dist="38100" dir="2700000" algn="tl">
                  <a:srgbClr val="000000">
                    <a:alpha val="43137"/>
                  </a:srgbClr>
                </a:outerShdw>
              </a:effectLst>
            </a:endParaRPr>
          </a:p>
        </p:txBody>
      </p:sp>
      <p:pic>
        <p:nvPicPr>
          <p:cNvPr id="1026" name="Picture 2" descr="Titian - Portrait of Charles V Seated - WGA229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77" y="995955"/>
            <a:ext cx="3235569" cy="560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5073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107</a:t>
            </a:fld>
            <a:endParaRPr lang="en-GB">
              <a:solidFill>
                <a:srgbClr val="FFFFFF"/>
              </a:solidFill>
            </a:endParaRPr>
          </a:p>
        </p:txBody>
      </p:sp>
      <p:sp>
        <p:nvSpPr>
          <p:cNvPr id="4" name="TextBox 3"/>
          <p:cNvSpPr txBox="1"/>
          <p:nvPr/>
        </p:nvSpPr>
        <p:spPr>
          <a:xfrm>
            <a:off x="3903785" y="1969477"/>
            <a:ext cx="744415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Emperor Charles V was financed by a "Rabbi" named </a:t>
            </a:r>
            <a:r>
              <a:rPr lang="en-GB" sz="2800" b="1" dirty="0" err="1">
                <a:solidFill>
                  <a:srgbClr val="00FFCC"/>
                </a:solidFill>
                <a:effectLst>
                  <a:outerShdw blurRad="38100" dist="38100" dir="2700000" algn="tl">
                    <a:srgbClr val="000000">
                      <a:alpha val="43137"/>
                    </a:srgbClr>
                  </a:outerShdw>
                </a:effectLst>
              </a:rPr>
              <a:t>Josel</a:t>
            </a:r>
            <a:r>
              <a:rPr lang="en-GB" sz="2800" b="1" dirty="0">
                <a:solidFill>
                  <a:srgbClr val="00FFCC"/>
                </a:solidFill>
                <a:effectLst>
                  <a:outerShdw blurRad="38100" dist="38100" dir="2700000" algn="tl">
                    <a:srgbClr val="000000">
                      <a:alpha val="43137"/>
                    </a:srgbClr>
                  </a:outerShdw>
                </a:effectLst>
              </a:rPr>
              <a:t> of </a:t>
            </a:r>
            <a:r>
              <a:rPr lang="en-GB" sz="2800" b="1" dirty="0" err="1">
                <a:solidFill>
                  <a:srgbClr val="00FFCC"/>
                </a:solidFill>
                <a:effectLst>
                  <a:outerShdw blurRad="38100" dist="38100" dir="2700000" algn="tl">
                    <a:srgbClr val="000000">
                      <a:alpha val="43137"/>
                    </a:srgbClr>
                  </a:outerShdw>
                </a:effectLst>
              </a:rPr>
              <a:t>Rosheim</a:t>
            </a:r>
            <a:r>
              <a:rPr lang="en-GB" sz="2800" b="1" dirty="0">
                <a:solidFill>
                  <a:srgbClr val="00FFCC"/>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"Jew</a:t>
            </a:r>
            <a:r>
              <a:rPr lang="en-GB" sz="2800" b="1" dirty="0">
                <a:solidFill>
                  <a:srgbClr val="FFCC00"/>
                </a:solidFill>
                <a:effectLst>
                  <a:outerShdw blurRad="38100" dist="38100" dir="2700000" algn="tl">
                    <a:srgbClr val="000000">
                      <a:alpha val="43137"/>
                    </a:srgbClr>
                  </a:outerShdw>
                </a:effectLst>
              </a:rPr>
              <a:t>" </a:t>
            </a:r>
            <a:r>
              <a:rPr lang="en-GB" sz="2800" b="1" dirty="0" err="1">
                <a:solidFill>
                  <a:srgbClr val="FFCC00"/>
                </a:solidFill>
                <a:effectLst>
                  <a:outerShdw blurRad="38100" dist="38100" dir="2700000" algn="tl">
                    <a:srgbClr val="000000">
                      <a:alpha val="43137"/>
                    </a:srgbClr>
                  </a:outerShdw>
                </a:effectLst>
              </a:rPr>
              <a:t>Josel</a:t>
            </a:r>
            <a:r>
              <a:rPr lang="en-GB" sz="2800" b="1" dirty="0">
                <a:solidFill>
                  <a:srgbClr val="FFCC00"/>
                </a:solidFill>
                <a:effectLst>
                  <a:outerShdw blurRad="38100" dist="38100" dir="2700000" algn="tl">
                    <a:srgbClr val="000000">
                      <a:alpha val="43137"/>
                    </a:srgbClr>
                  </a:outerShdw>
                </a:effectLst>
              </a:rPr>
              <a:t> of </a:t>
            </a:r>
            <a:r>
              <a:rPr lang="en-GB" sz="2800" b="1" dirty="0" err="1">
                <a:solidFill>
                  <a:srgbClr val="FFCC00"/>
                </a:solidFill>
                <a:effectLst>
                  <a:outerShdw blurRad="38100" dist="38100" dir="2700000" algn="tl">
                    <a:srgbClr val="000000">
                      <a:alpha val="43137"/>
                    </a:srgbClr>
                  </a:outerShdw>
                </a:effectLst>
              </a:rPr>
              <a:t>Rosheim</a:t>
            </a:r>
            <a:r>
              <a:rPr lang="en-GB" sz="2800" b="1" dirty="0">
                <a:solidFill>
                  <a:srgbClr val="FFCC00"/>
                </a:solidFill>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(left) was </a:t>
            </a:r>
            <a:r>
              <a:rPr lang="en-GB" sz="2800" b="1" dirty="0">
                <a:solidFill>
                  <a:srgbClr val="FFCC00"/>
                </a:solidFill>
                <a:effectLst>
                  <a:outerShdw blurRad="38100" dist="38100" dir="2700000" algn="tl">
                    <a:srgbClr val="000000">
                      <a:alpha val="43137"/>
                    </a:srgbClr>
                  </a:outerShdw>
                </a:effectLst>
              </a:rPr>
              <a:t>even more determined than the emperor to stop the </a:t>
            </a:r>
            <a:r>
              <a:rPr lang="en-GB" sz="2800" b="1" dirty="0" smtClean="0">
                <a:solidFill>
                  <a:srgbClr val="FFCC00"/>
                </a:solidFill>
                <a:effectLst>
                  <a:outerShdw blurRad="38100" dist="38100" dir="2700000" algn="tl">
                    <a:srgbClr val="000000">
                      <a:alpha val="43137"/>
                    </a:srgbClr>
                  </a:outerShdw>
                </a:effectLst>
              </a:rPr>
              <a:t>awakening of true Israel.</a:t>
            </a:r>
            <a:r>
              <a:rPr lang="en-GB" sz="2800" b="1" dirty="0" smtClean="0">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It may be that Charles was told that the Pope was not a safe pair of hands</a:t>
            </a:r>
            <a:r>
              <a:rPr lang="en-GB" sz="2800" b="1" dirty="0" smtClean="0">
                <a:solidFill>
                  <a:srgbClr val="00FF00"/>
                </a:solidFill>
                <a:effectLst>
                  <a:outerShdw blurRad="38100" dist="38100" dir="2700000" algn="tl">
                    <a:srgbClr val="000000">
                      <a:alpha val="43137"/>
                    </a:srgbClr>
                  </a:outerShdw>
                </a:effectLst>
              </a:rPr>
              <a:t>, and feared that he might capitulate to Luther's demands. A united church was to be avoided at all costs!</a:t>
            </a:r>
            <a:endParaRPr lang="en-GB" dirty="0">
              <a:solidFill>
                <a:srgbClr val="00FF00"/>
              </a:solidFill>
            </a:endParaRPr>
          </a:p>
        </p:txBody>
      </p:sp>
      <p:pic>
        <p:nvPicPr>
          <p:cNvPr id="5" name="Picture 4"/>
          <p:cNvPicPr>
            <a:picLocks noChangeAspect="1"/>
          </p:cNvPicPr>
          <p:nvPr/>
        </p:nvPicPr>
        <p:blipFill>
          <a:blip r:embed="rId2">
            <a:duotone>
              <a:prstClr val="black"/>
              <a:schemeClr val="bg2">
                <a:tint val="45000"/>
                <a:satMod val="400000"/>
              </a:schemeClr>
            </a:duotone>
          </a:blip>
          <a:stretch>
            <a:fillRect/>
          </a:stretch>
        </p:blipFill>
        <p:spPr>
          <a:xfrm>
            <a:off x="609600" y="1371600"/>
            <a:ext cx="2520462" cy="5199160"/>
          </a:xfrm>
          <a:prstGeom prst="rect">
            <a:avLst/>
          </a:prstGeom>
        </p:spPr>
      </p:pic>
    </p:spTree>
    <p:extLst>
      <p:ext uri="{BB962C8B-B14F-4D97-AF65-F5344CB8AC3E}">
        <p14:creationId xmlns:p14="http://schemas.microsoft.com/office/powerpoint/2010/main" val="11395698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108</a:t>
            </a:fld>
            <a:endParaRPr lang="en-GB">
              <a:solidFill>
                <a:srgbClr val="FFFFFF"/>
              </a:solidFill>
            </a:endParaRPr>
          </a:p>
        </p:txBody>
      </p:sp>
      <p:pic>
        <p:nvPicPr>
          <p:cNvPr id="4098" name="Picture 2" descr="http://www.jewisheritage.org/jh/upload/images/news/content_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84" y="1594338"/>
            <a:ext cx="3371235" cy="47830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69877" y="2040285"/>
            <a:ext cx="588498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Maximilian I appointed </a:t>
            </a:r>
            <a:r>
              <a:rPr lang="en-GB" sz="2800" b="1" dirty="0" err="1" smtClean="0">
                <a:solidFill>
                  <a:srgbClr val="00FFCC"/>
                </a:solidFill>
                <a:effectLst>
                  <a:outerShdw blurRad="38100" dist="38100" dir="2700000" algn="tl">
                    <a:srgbClr val="000000">
                      <a:alpha val="43137"/>
                    </a:srgbClr>
                  </a:outerShdw>
                </a:effectLst>
              </a:rPr>
              <a:t>Josel</a:t>
            </a:r>
            <a:r>
              <a:rPr lang="en-GB" sz="2800" b="1" dirty="0" smtClean="0">
                <a:solidFill>
                  <a:srgbClr val="00FFCC"/>
                </a:solidFill>
                <a:effectLst>
                  <a:outerShdw blurRad="38100" dist="38100" dir="2700000" algn="tl">
                    <a:srgbClr val="000000">
                      <a:alpha val="43137"/>
                    </a:srgbClr>
                  </a:outerShdw>
                </a:effectLst>
              </a:rPr>
              <a:t> </a:t>
            </a:r>
            <a:r>
              <a:rPr lang="en-GB" sz="2800" b="1" dirty="0">
                <a:solidFill>
                  <a:srgbClr val="00FFCC"/>
                </a:solidFill>
                <a:effectLst>
                  <a:outerShdw blurRad="38100" dist="38100" dir="2700000" algn="tl">
                    <a:srgbClr val="000000">
                      <a:alpha val="43137"/>
                    </a:srgbClr>
                  </a:outerShdw>
                </a:effectLst>
              </a:rPr>
              <a:t>as governor of all Jews </a:t>
            </a:r>
            <a:r>
              <a:rPr lang="en-GB" sz="2800" b="1" dirty="0" smtClean="0">
                <a:solidFill>
                  <a:srgbClr val="00FFCC"/>
                </a:solidFill>
                <a:effectLst>
                  <a:outerShdw blurRad="38100" dist="38100" dir="2700000" algn="tl">
                    <a:srgbClr val="000000">
                      <a:alpha val="43137"/>
                    </a:srgbClr>
                  </a:outerShdw>
                </a:effectLst>
              </a:rPr>
              <a:t>in </a:t>
            </a:r>
            <a:r>
              <a:rPr lang="en-GB" sz="2800" b="1" dirty="0">
                <a:solidFill>
                  <a:srgbClr val="00FFCC"/>
                </a:solidFill>
                <a:effectLst>
                  <a:outerShdw blurRad="38100" dist="38100" dir="2700000" algn="tl">
                    <a:srgbClr val="000000">
                      <a:alpha val="43137"/>
                    </a:srgbClr>
                  </a:outerShdw>
                </a:effectLst>
              </a:rPr>
              <a:t>Germany, </a:t>
            </a:r>
            <a:r>
              <a:rPr lang="en-GB" sz="2800" b="1" dirty="0">
                <a:solidFill>
                  <a:srgbClr val="FFC000"/>
                </a:solidFill>
                <a:effectLst>
                  <a:outerShdw blurRad="38100" dist="38100" dir="2700000" algn="tl">
                    <a:srgbClr val="000000">
                      <a:alpha val="43137"/>
                    </a:srgbClr>
                  </a:outerShdw>
                </a:effectLst>
              </a:rPr>
              <a:t>a position </a:t>
            </a:r>
            <a:r>
              <a:rPr lang="en-GB" sz="2800" b="1" dirty="0" smtClean="0">
                <a:solidFill>
                  <a:srgbClr val="FFC000"/>
                </a:solidFill>
                <a:effectLst>
                  <a:outerShdw blurRad="38100" dist="38100" dir="2700000" algn="tl">
                    <a:srgbClr val="000000">
                      <a:alpha val="43137"/>
                    </a:srgbClr>
                  </a:outerShdw>
                </a:effectLst>
              </a:rPr>
              <a:t>confirmed </a:t>
            </a:r>
            <a:r>
              <a:rPr lang="en-GB" sz="2800" b="1" dirty="0">
                <a:solidFill>
                  <a:srgbClr val="FFC000"/>
                </a:solidFill>
                <a:effectLst>
                  <a:outerShdw blurRad="38100" dist="38100" dir="2700000" algn="tl">
                    <a:srgbClr val="000000">
                      <a:alpha val="43137"/>
                    </a:srgbClr>
                  </a:outerShdw>
                </a:effectLst>
              </a:rPr>
              <a:t>after his death by his grandson, </a:t>
            </a:r>
            <a:r>
              <a:rPr lang="en-GB" sz="2800" b="1" dirty="0">
                <a:solidFill>
                  <a:srgbClr val="00FF00"/>
                </a:solidFill>
                <a:effectLst>
                  <a:outerShdw blurRad="38100" dist="38100" dir="2700000" algn="tl">
                    <a:srgbClr val="000000">
                      <a:alpha val="43137"/>
                    </a:srgbClr>
                  </a:outerShdw>
                </a:effectLst>
              </a:rPr>
              <a:t>Charles V</a:t>
            </a:r>
            <a:r>
              <a:rPr lang="en-GB" sz="2800" b="1" dirty="0" smtClean="0">
                <a:solidFill>
                  <a:srgbClr val="00FF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Kabbalah "Rabbi" also financed the huge Muslim army that attempted to invade Germany in </a:t>
            </a:r>
            <a:r>
              <a:rPr lang="en-GB" sz="2800" b="1" dirty="0" smtClean="0">
                <a:solidFill>
                  <a:srgbClr val="00FF00"/>
                </a:solidFill>
                <a:effectLst>
                  <a:outerShdw blurRad="38100" dist="38100" dir="2700000" algn="tl">
                    <a:srgbClr val="000000">
                      <a:alpha val="43137"/>
                    </a:srgbClr>
                  </a:outerShdw>
                </a:effectLst>
              </a:rPr>
              <a:t>1529</a:t>
            </a:r>
            <a:r>
              <a:rPr lang="en-GB" dirty="0">
                <a:solidFill>
                  <a:srgbClr val="00FF00"/>
                </a:solidFill>
              </a:rPr>
              <a:t> </a:t>
            </a:r>
            <a:r>
              <a:rPr lang="en-GB" sz="2800" b="1" dirty="0" smtClean="0">
                <a:solidFill>
                  <a:srgbClr val="00FF00"/>
                </a:solidFill>
                <a:effectLst>
                  <a:outerShdw blurRad="38100" dist="38100" dir="2700000" algn="tl">
                    <a:srgbClr val="000000">
                      <a:alpha val="43137"/>
                    </a:srgbClr>
                  </a:outerShdw>
                </a:effectLst>
              </a:rPr>
              <a:t>via Vienna</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910797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109</a:t>
            </a:fld>
            <a:endParaRPr lang="en-GB">
              <a:solidFill>
                <a:srgbClr val="FFFFFF"/>
              </a:solidFill>
            </a:endParaRPr>
          </a:p>
        </p:txBody>
      </p:sp>
      <p:pic>
        <p:nvPicPr>
          <p:cNvPr id="1026" name="Picture 2" descr="http://weaponsandwarfare.com/wp-content/uploads/2007/12/siege_of_vienna_1529_by_pieter_snayers-500x33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59" y="1738311"/>
            <a:ext cx="4762500" cy="3228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74677" y="1738311"/>
            <a:ext cx="6107723"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Jewish financed Turkish invasion from money extracted from the Germans by usury was halted at the gates of Vienna</a:t>
            </a:r>
            <a:r>
              <a:rPr lang="en-GB" sz="2800" b="1" dirty="0">
                <a:solidFill>
                  <a:srgbClr val="FFC000"/>
                </a:solidFill>
                <a:effectLst>
                  <a:outerShdw blurRad="38100" dist="38100" dir="2700000" algn="tl">
                    <a:srgbClr val="000000">
                      <a:alpha val="43137"/>
                    </a:srgbClr>
                  </a:outerShdw>
                </a:effectLst>
              </a:rPr>
              <a:t>. The spring and summer of 1529 saw the worst torrential downpours in the history of </a:t>
            </a:r>
            <a:r>
              <a:rPr lang="en-GB" sz="2800" b="1" dirty="0" smtClean="0">
                <a:solidFill>
                  <a:srgbClr val="FFC000"/>
                </a:solidFill>
                <a:effectLst>
                  <a:outerShdw blurRad="38100" dist="38100" dir="2700000" algn="tl">
                    <a:srgbClr val="000000">
                      <a:alpha val="43137"/>
                    </a:srgbClr>
                  </a:outerShdw>
                </a:effectLst>
              </a:rPr>
              <a:t>Europe.</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incessant rain delayed the Muslim army, and the roads became impassable, so the massive siege cannon had to be abandoned. </a:t>
            </a:r>
            <a:r>
              <a:rPr lang="en-GB"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sp>
        <p:nvSpPr>
          <p:cNvPr id="5" name="TextBox 4"/>
          <p:cNvSpPr txBox="1"/>
          <p:nvPr/>
        </p:nvSpPr>
        <p:spPr>
          <a:xfrm>
            <a:off x="249359" y="5345723"/>
            <a:ext cx="476250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1529 </a:t>
            </a:r>
            <a:r>
              <a:rPr lang="en-GB" sz="3600" b="1" dirty="0">
                <a:solidFill>
                  <a:srgbClr val="FFFF00"/>
                </a:solidFill>
                <a:effectLst>
                  <a:outerShdw blurRad="38100" dist="38100" dir="2700000" algn="tl">
                    <a:srgbClr val="000000">
                      <a:alpha val="43137"/>
                    </a:srgbClr>
                  </a:outerShdw>
                </a:effectLst>
              </a:rPr>
              <a:t>siege of Vienna</a:t>
            </a:r>
          </a:p>
        </p:txBody>
      </p:sp>
    </p:spTree>
    <p:extLst>
      <p:ext uri="{BB962C8B-B14F-4D97-AF65-F5344CB8AC3E}">
        <p14:creationId xmlns:p14="http://schemas.microsoft.com/office/powerpoint/2010/main" val="3813790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a:t>
            </a:fld>
            <a:endParaRPr lang="en-GB" dirty="0">
              <a:solidFill>
                <a:srgbClr val="FFFFFF"/>
              </a:solidFill>
            </a:endParaRPr>
          </a:p>
        </p:txBody>
      </p:sp>
      <p:sp>
        <p:nvSpPr>
          <p:cNvPr id="4" name="TextBox 3"/>
          <p:cNvSpPr txBox="1"/>
          <p:nvPr/>
        </p:nvSpPr>
        <p:spPr>
          <a:xfrm>
            <a:off x="4480560" y="2030852"/>
            <a:ext cx="683056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Most are unaware or only have a vague idea of the underlying forces driving the reformation, </a:t>
            </a:r>
            <a:r>
              <a:rPr lang="en-GB" sz="2800" b="1" dirty="0" smtClean="0">
                <a:solidFill>
                  <a:srgbClr val="FFC000"/>
                </a:solidFill>
                <a:effectLst>
                  <a:outerShdw blurRad="38100" dist="38100" dir="2700000" algn="tl">
                    <a:srgbClr val="000000">
                      <a:alpha val="43137"/>
                    </a:srgbClr>
                  </a:outerShdw>
                </a:effectLst>
              </a:rPr>
              <a:t>this presentation is an endeavour to show a more realistic history of it, which is not just a question of white against black i.e. </a:t>
            </a:r>
            <a:r>
              <a:rPr lang="en-GB" sz="2800" b="1" dirty="0" smtClean="0">
                <a:solidFill>
                  <a:srgbClr val="00FF00"/>
                </a:solidFill>
                <a:effectLst>
                  <a:outerShdw blurRad="38100" dist="38100" dir="2700000" algn="tl">
                    <a:srgbClr val="000000">
                      <a:alpha val="43137"/>
                    </a:srgbClr>
                  </a:outerShdw>
                </a:effectLst>
              </a:rPr>
              <a:t>Protestants against Catholics – it will be seen that there are muddy waters and undercurrents on both sides.</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www.1st-art-gallery.com/thumbnail/183024/1/Titlepage-Of-The-History-Of-The-Reformation-Of-The-Church-Of-England.jpg"/>
          <p:cNvPicPr>
            <a:picLocks noChangeAspect="1" noChangeArrowheads="1"/>
          </p:cNvPicPr>
          <p:nvPr/>
        </p:nvPicPr>
        <p:blipFill>
          <a:blip r:embed="rId2">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bwMode="auto">
          <a:xfrm>
            <a:off x="759079" y="1774588"/>
            <a:ext cx="2876550" cy="462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191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110</a:t>
            </a:fld>
            <a:endParaRPr lang="en-GB">
              <a:solidFill>
                <a:srgbClr val="FFFFFF"/>
              </a:solidFill>
            </a:endParaRPr>
          </a:p>
        </p:txBody>
      </p:sp>
      <p:sp>
        <p:nvSpPr>
          <p:cNvPr id="4" name="TextBox 3"/>
          <p:cNvSpPr txBox="1"/>
          <p:nvPr/>
        </p:nvSpPr>
        <p:spPr>
          <a:xfrm>
            <a:off x="5754077" y="1729964"/>
            <a:ext cx="596704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Tribunal of the Holy Office of the Inquisition (Spanish: </a:t>
            </a:r>
            <a:r>
              <a:rPr lang="en-GB" sz="2800" b="1" dirty="0">
                <a:solidFill>
                  <a:srgbClr val="FFCC00"/>
                </a:solidFill>
                <a:effectLst>
                  <a:outerShdw blurRad="38100" dist="38100" dir="2700000" algn="tl">
                    <a:srgbClr val="000000">
                      <a:alpha val="43137"/>
                    </a:srgbClr>
                  </a:outerShdw>
                </a:effectLst>
              </a:rPr>
              <a:t>Tribunal del Santo </a:t>
            </a:r>
            <a:r>
              <a:rPr lang="en-GB" sz="2800" b="1" dirty="0" err="1">
                <a:solidFill>
                  <a:srgbClr val="FFCC00"/>
                </a:solidFill>
                <a:effectLst>
                  <a:outerShdw blurRad="38100" dist="38100" dir="2700000" algn="tl">
                    <a:srgbClr val="000000">
                      <a:alpha val="43137"/>
                    </a:srgbClr>
                  </a:outerShdw>
                </a:effectLst>
              </a:rPr>
              <a:t>Oficio</a:t>
            </a:r>
            <a:r>
              <a:rPr lang="en-GB" sz="2800" b="1" dirty="0">
                <a:solidFill>
                  <a:srgbClr val="FFCC00"/>
                </a:solidFill>
                <a:effectLst>
                  <a:outerShdw blurRad="38100" dist="38100" dir="2700000" algn="tl">
                    <a:srgbClr val="000000">
                      <a:alpha val="43137"/>
                    </a:srgbClr>
                  </a:outerShdw>
                </a:effectLst>
              </a:rPr>
              <a:t> de la </a:t>
            </a:r>
            <a:r>
              <a:rPr lang="en-GB" sz="2800" b="1" dirty="0" err="1">
                <a:solidFill>
                  <a:srgbClr val="FFCC00"/>
                </a:solidFill>
                <a:effectLst>
                  <a:outerShdw blurRad="38100" dist="38100" dir="2700000" algn="tl">
                    <a:srgbClr val="000000">
                      <a:alpha val="43137"/>
                    </a:srgbClr>
                  </a:outerShdw>
                </a:effectLst>
              </a:rPr>
              <a:t>Inquisición</a:t>
            </a:r>
            <a:r>
              <a:rPr lang="en-GB" sz="2800" b="1" dirty="0">
                <a:solidFill>
                  <a:srgbClr val="FFCC00"/>
                </a:solidFill>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known </a:t>
            </a:r>
            <a:r>
              <a:rPr lang="en-GB" sz="2800" b="1" dirty="0">
                <a:solidFill>
                  <a:srgbClr val="FFCC00"/>
                </a:solidFill>
                <a:effectLst>
                  <a:outerShdw blurRad="38100" dist="38100" dir="2700000" algn="tl">
                    <a:srgbClr val="000000">
                      <a:alpha val="43137"/>
                    </a:srgbClr>
                  </a:outerShdw>
                </a:effectLst>
              </a:rPr>
              <a:t>as the Spanish Inquisition (</a:t>
            </a:r>
            <a:r>
              <a:rPr lang="en-GB" sz="2800" b="1" dirty="0" err="1">
                <a:solidFill>
                  <a:srgbClr val="FFCC00"/>
                </a:solidFill>
                <a:effectLst>
                  <a:outerShdw blurRad="38100" dist="38100" dir="2700000" algn="tl">
                    <a:srgbClr val="000000">
                      <a:alpha val="43137"/>
                    </a:srgbClr>
                  </a:outerShdw>
                </a:effectLst>
              </a:rPr>
              <a:t>Inquisición</a:t>
            </a:r>
            <a:r>
              <a:rPr lang="en-GB" sz="2800" b="1" dirty="0">
                <a:solidFill>
                  <a:srgbClr val="FFCC00"/>
                </a:solidFill>
                <a:effectLst>
                  <a:outerShdw blurRad="38100" dist="38100" dir="2700000" algn="tl">
                    <a:srgbClr val="000000">
                      <a:alpha val="43137"/>
                    </a:srgbClr>
                  </a:outerShdw>
                </a:effectLst>
              </a:rPr>
              <a:t> </a:t>
            </a:r>
            <a:r>
              <a:rPr lang="en-GB" sz="2800" b="1" dirty="0" err="1">
                <a:solidFill>
                  <a:srgbClr val="FFCC00"/>
                </a:solidFill>
                <a:effectLst>
                  <a:outerShdw blurRad="38100" dist="38100" dir="2700000" algn="tl">
                    <a:srgbClr val="000000">
                      <a:alpha val="43137"/>
                    </a:srgbClr>
                  </a:outerShdw>
                </a:effectLst>
              </a:rPr>
              <a:t>española</a:t>
            </a:r>
            <a:r>
              <a:rPr lang="en-GB" sz="2800" b="1" dirty="0">
                <a:solidFill>
                  <a:srgbClr val="FFCC00"/>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E</a:t>
            </a:r>
            <a:r>
              <a:rPr lang="en-GB" sz="2800" b="1" dirty="0" smtClean="0">
                <a:solidFill>
                  <a:srgbClr val="00FF00"/>
                </a:solidFill>
                <a:effectLst>
                  <a:outerShdw blurRad="38100" dist="38100" dir="2700000" algn="tl">
                    <a:srgbClr val="000000">
                      <a:alpha val="43137"/>
                    </a:srgbClr>
                  </a:outerShdw>
                </a:effectLst>
              </a:rPr>
              <a:t>stablished </a:t>
            </a:r>
            <a:r>
              <a:rPr lang="en-GB" sz="2800" b="1" dirty="0">
                <a:solidFill>
                  <a:srgbClr val="00FF00"/>
                </a:solidFill>
                <a:effectLst>
                  <a:outerShdw blurRad="38100" dist="38100" dir="2700000" algn="tl">
                    <a:srgbClr val="000000">
                      <a:alpha val="43137"/>
                    </a:srgbClr>
                  </a:outerShdw>
                </a:effectLst>
              </a:rPr>
              <a:t>in 1478 by </a:t>
            </a:r>
            <a:r>
              <a:rPr lang="en-GB" sz="2800" b="1" dirty="0" smtClean="0">
                <a:solidFill>
                  <a:srgbClr val="00FF00"/>
                </a:solidFill>
                <a:effectLst>
                  <a:outerShdw blurRad="38100" dist="38100" dir="2700000" algn="tl">
                    <a:srgbClr val="000000">
                      <a:alpha val="43137"/>
                    </a:srgbClr>
                  </a:outerShdw>
                </a:effectLst>
              </a:rPr>
              <a:t>Ferdinand </a:t>
            </a:r>
            <a:r>
              <a:rPr lang="en-GB" sz="2800" b="1" dirty="0">
                <a:solidFill>
                  <a:srgbClr val="00FF00"/>
                </a:solidFill>
                <a:effectLst>
                  <a:outerShdw blurRad="38100" dist="38100" dir="2700000" algn="tl">
                    <a:srgbClr val="000000">
                      <a:alpha val="43137"/>
                    </a:srgbClr>
                  </a:outerShdw>
                </a:effectLst>
              </a:rPr>
              <a:t>II of Aragon and Isabella I of </a:t>
            </a:r>
            <a:r>
              <a:rPr lang="en-GB" sz="2800" b="1" dirty="0" smtClean="0">
                <a:solidFill>
                  <a:srgbClr val="00FF00"/>
                </a:solidFill>
                <a:effectLst>
                  <a:outerShdw blurRad="38100" dist="38100" dir="2700000" algn="tl">
                    <a:srgbClr val="000000">
                      <a:alpha val="43137"/>
                    </a:srgbClr>
                  </a:outerShdw>
                </a:effectLst>
              </a:rPr>
              <a:t>Castile, </a:t>
            </a:r>
            <a:r>
              <a:rPr lang="en-GB" sz="2800" b="1" dirty="0" smtClean="0">
                <a:solidFill>
                  <a:srgbClr val="FF0000"/>
                </a:solidFill>
                <a:effectLst>
                  <a:outerShdw blurRad="38100" dist="38100" dir="2700000" algn="tl">
                    <a:srgbClr val="000000">
                      <a:alpha val="43137"/>
                    </a:srgbClr>
                  </a:outerShdw>
                </a:effectLst>
              </a:rPr>
              <a:t>for the purpose to root out Jewish &amp; Muslim corruption of Church &amp; State.</a:t>
            </a:r>
            <a:endParaRPr lang="en-GB" sz="2800" b="1" dirty="0">
              <a:solidFill>
                <a:srgbClr val="FF0000"/>
              </a:solidFill>
              <a:effectLst>
                <a:outerShdw blurRad="38100" dist="38100" dir="2700000" algn="tl">
                  <a:srgbClr val="000000">
                    <a:alpha val="43137"/>
                  </a:srgbClr>
                </a:outerShdw>
              </a:effectLst>
            </a:endParaRPr>
          </a:p>
        </p:txBody>
      </p:sp>
      <p:pic>
        <p:nvPicPr>
          <p:cNvPr id="1026" name="Picture 2" descr="http://2.bp.blogspot.com/-RUsViTJIPyQ/TiqWwBXdBcI/AAAAAAAADbE/kLgDTCCwBB0/s1600/2.+Queen+Victoria+and+Prince+Alb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53" y="1823747"/>
            <a:ext cx="4555289" cy="34164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2708" y="5522893"/>
            <a:ext cx="4360985"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Ferdinand II of Aragon and Isabella I of Castile</a:t>
            </a:r>
            <a:endParaRPr lang="en-GB" sz="2800" dirty="0">
              <a:solidFill>
                <a:srgbClr val="FFFF00"/>
              </a:solidFill>
            </a:endParaRPr>
          </a:p>
        </p:txBody>
      </p:sp>
    </p:spTree>
    <p:extLst>
      <p:ext uri="{BB962C8B-B14F-4D97-AF65-F5344CB8AC3E}">
        <p14:creationId xmlns:p14="http://schemas.microsoft.com/office/powerpoint/2010/main" val="41210302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111</a:t>
            </a:fld>
            <a:endParaRPr lang="en-GB">
              <a:solidFill>
                <a:srgbClr val="FFFFFF"/>
              </a:solidFill>
            </a:endParaRPr>
          </a:p>
        </p:txBody>
      </p:sp>
      <p:sp>
        <p:nvSpPr>
          <p:cNvPr id="4" name="TextBox 3"/>
          <p:cNvSpPr txBox="1"/>
          <p:nvPr/>
        </p:nvSpPr>
        <p:spPr>
          <a:xfrm>
            <a:off x="5416062" y="1933964"/>
            <a:ext cx="602566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During </a:t>
            </a:r>
            <a:r>
              <a:rPr lang="en-GB" sz="2800" b="1" dirty="0" smtClean="0">
                <a:solidFill>
                  <a:srgbClr val="00FFFF"/>
                </a:solidFill>
                <a:effectLst>
                  <a:outerShdw blurRad="38100" dist="38100" dir="2700000" algn="tl">
                    <a:srgbClr val="000000">
                      <a:alpha val="43137"/>
                    </a:srgbClr>
                  </a:outerShdw>
                </a:effectLst>
              </a:rPr>
              <a:t>Luther’s </a:t>
            </a:r>
            <a:r>
              <a:rPr lang="en-GB" sz="2800" b="1" dirty="0">
                <a:solidFill>
                  <a:srgbClr val="00FFFF"/>
                </a:solidFill>
                <a:effectLst>
                  <a:outerShdw blurRad="38100" dist="38100" dir="2700000" algn="tl">
                    <a:srgbClr val="000000">
                      <a:alpha val="43137"/>
                    </a:srgbClr>
                  </a:outerShdw>
                </a:effectLst>
              </a:rPr>
              <a:t>30-plus years as a fearless Reformer, </a:t>
            </a:r>
            <a:r>
              <a:rPr lang="en-GB" sz="2800" b="1" dirty="0">
                <a:solidFill>
                  <a:srgbClr val="FFCC00"/>
                </a:solidFill>
                <a:effectLst>
                  <a:outerShdw blurRad="38100" dist="38100" dir="2700000" algn="tl">
                    <a:srgbClr val="000000">
                      <a:alpha val="43137"/>
                    </a:srgbClr>
                  </a:outerShdw>
                </a:effectLst>
              </a:rPr>
              <a:t>Saint Martin had to contend </a:t>
            </a:r>
            <a:r>
              <a:rPr lang="en-GB" sz="2800" b="1" dirty="0" smtClean="0">
                <a:solidFill>
                  <a:srgbClr val="FFCC00"/>
                </a:solidFill>
                <a:effectLst>
                  <a:outerShdw blurRad="38100" dist="38100" dir="2700000" algn="tl">
                    <a:srgbClr val="000000">
                      <a:alpha val="43137"/>
                    </a:srgbClr>
                  </a:outerShdw>
                </a:effectLst>
              </a:rPr>
              <a:t>with no less than </a:t>
            </a:r>
            <a:r>
              <a:rPr lang="en-GB" sz="2800" b="1" dirty="0">
                <a:solidFill>
                  <a:srgbClr val="FFCC00"/>
                </a:solidFill>
                <a:effectLst>
                  <a:outerShdw blurRad="38100" dist="38100" dir="2700000" algn="tl">
                    <a:srgbClr val="000000">
                      <a:alpha val="43137"/>
                    </a:srgbClr>
                  </a:outerShdw>
                </a:effectLst>
              </a:rPr>
              <a:t>4 </a:t>
            </a:r>
            <a:r>
              <a:rPr lang="en-GB" sz="2800" b="1" dirty="0" smtClean="0">
                <a:solidFill>
                  <a:srgbClr val="FFCC00"/>
                </a:solidFill>
                <a:effectLst>
                  <a:outerShdw blurRad="38100" dist="38100" dir="2700000" algn="tl">
                    <a:srgbClr val="000000">
                      <a:alpha val="43137"/>
                    </a:srgbClr>
                  </a:outerShdw>
                </a:effectLst>
              </a:rPr>
              <a:t>Popes. It was a dangerous time to be a Pope! </a:t>
            </a:r>
            <a:r>
              <a:rPr lang="en-GB" sz="2800" b="1" dirty="0" smtClean="0">
                <a:solidFill>
                  <a:srgbClr val="FF0000"/>
                </a:solidFill>
                <a:effectLst>
                  <a:outerShdw blurRad="38100" dist="38100" dir="2700000" algn="tl">
                    <a:srgbClr val="000000">
                      <a:alpha val="43137"/>
                    </a:srgbClr>
                  </a:outerShdw>
                </a:effectLst>
              </a:rPr>
              <a:t>The hidden hand within the Catholic Church,</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had to prevent at all costs the reforms demanded by Luther from being implemented as they wanted a divided church!</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duotone>
              <a:prstClr val="black"/>
              <a:schemeClr val="bg2">
                <a:tint val="45000"/>
                <a:satMod val="400000"/>
              </a:schemeClr>
            </a:duotone>
          </a:blip>
          <a:stretch>
            <a:fillRect/>
          </a:stretch>
        </p:blipFill>
        <p:spPr>
          <a:xfrm>
            <a:off x="762000" y="1563534"/>
            <a:ext cx="4051876" cy="5142066"/>
          </a:xfrm>
          <a:prstGeom prst="rect">
            <a:avLst/>
          </a:prstGeom>
        </p:spPr>
      </p:pic>
    </p:spTree>
    <p:extLst>
      <p:ext uri="{BB962C8B-B14F-4D97-AF65-F5344CB8AC3E}">
        <p14:creationId xmlns:p14="http://schemas.microsoft.com/office/powerpoint/2010/main" val="6524223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112</a:t>
            </a:fld>
            <a:endParaRPr lang="en-GB">
              <a:solidFill>
                <a:srgbClr val="FFFFFF"/>
              </a:solidFill>
            </a:endParaRPr>
          </a:p>
        </p:txBody>
      </p:sp>
      <p:sp>
        <p:nvSpPr>
          <p:cNvPr id="4" name="TextBox 3"/>
          <p:cNvSpPr txBox="1"/>
          <p:nvPr/>
        </p:nvSpPr>
        <p:spPr>
          <a:xfrm>
            <a:off x="4689230" y="1637148"/>
            <a:ext cx="6717323"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The </a:t>
            </a:r>
            <a:r>
              <a:rPr lang="en-GB" sz="2800" b="1" dirty="0" smtClean="0">
                <a:solidFill>
                  <a:srgbClr val="00FFCC"/>
                </a:solidFill>
                <a:effectLst>
                  <a:outerShdw blurRad="38100" dist="38100" dir="2700000" algn="tl">
                    <a:srgbClr val="000000">
                      <a:alpha val="43137"/>
                    </a:srgbClr>
                  </a:outerShdw>
                </a:effectLst>
              </a:rPr>
              <a:t>Spanish Inquisition instigated in </a:t>
            </a:r>
            <a:r>
              <a:rPr lang="en-GB" sz="2800" b="1" dirty="0">
                <a:solidFill>
                  <a:srgbClr val="00FFCC"/>
                </a:solidFill>
                <a:effectLst>
                  <a:outerShdw blurRad="38100" dist="38100" dir="2700000" algn="tl">
                    <a:srgbClr val="000000">
                      <a:alpha val="43137"/>
                    </a:srgbClr>
                  </a:outerShdw>
                </a:effectLst>
              </a:rPr>
              <a:t>1478 </a:t>
            </a:r>
            <a:r>
              <a:rPr lang="en-GB" sz="2800" b="1" dirty="0" smtClean="0">
                <a:solidFill>
                  <a:srgbClr val="00FFCC"/>
                </a:solidFill>
                <a:effectLst>
                  <a:outerShdw blurRad="38100" dist="38100" dir="2700000" algn="tl">
                    <a:srgbClr val="000000">
                      <a:alpha val="43137"/>
                    </a:srgbClr>
                  </a:outerShdw>
                </a:effectLst>
              </a:rPr>
              <a:t>only ended on15 </a:t>
            </a:r>
            <a:r>
              <a:rPr lang="en-GB" sz="2800" b="1" dirty="0">
                <a:solidFill>
                  <a:srgbClr val="00FFCC"/>
                </a:solidFill>
                <a:effectLst>
                  <a:outerShdw blurRad="38100" dist="38100" dir="2700000" algn="tl">
                    <a:srgbClr val="000000">
                      <a:alpha val="43137"/>
                    </a:srgbClr>
                  </a:outerShdw>
                </a:effectLst>
              </a:rPr>
              <a:t>July </a:t>
            </a:r>
            <a:r>
              <a:rPr lang="en-GB" sz="2800" b="1" dirty="0" smtClean="0">
                <a:solidFill>
                  <a:srgbClr val="00FFCC"/>
                </a:solidFill>
                <a:effectLst>
                  <a:outerShdw blurRad="38100" dist="38100" dir="2700000" algn="tl">
                    <a:srgbClr val="000000">
                      <a:alpha val="43137"/>
                    </a:srgbClr>
                  </a:outerShdw>
                </a:effectLst>
              </a:rPr>
              <a:t>1834. </a:t>
            </a:r>
            <a:r>
              <a:rPr lang="en-GB" sz="2800" b="1" dirty="0" smtClean="0">
                <a:solidFill>
                  <a:srgbClr val="FFCC00"/>
                </a:solidFill>
                <a:effectLst>
                  <a:outerShdw blurRad="38100" dist="38100" dir="2700000" algn="tl">
                    <a:srgbClr val="000000">
                      <a:alpha val="43137"/>
                    </a:srgbClr>
                  </a:outerShdw>
                </a:effectLst>
              </a:rPr>
              <a:t>It was under the control of the monarchy and not the papacy as can be seen from the inquisition seal (left). </a:t>
            </a:r>
            <a:r>
              <a:rPr lang="en-GB" sz="2800" b="1" dirty="0" smtClean="0">
                <a:solidFill>
                  <a:srgbClr val="FF0000"/>
                </a:solidFill>
                <a:effectLst>
                  <a:outerShdw blurRad="38100" dist="38100" dir="2700000" algn="tl">
                    <a:srgbClr val="000000">
                      <a:alpha val="43137"/>
                    </a:srgbClr>
                  </a:outerShdw>
                </a:effectLst>
              </a:rPr>
              <a:t>Its purpose to root out Jews who had corrupted state and church institutions. </a:t>
            </a:r>
            <a:r>
              <a:rPr lang="en-GB" sz="2800" b="1" dirty="0" smtClean="0">
                <a:solidFill>
                  <a:srgbClr val="00FF00"/>
                </a:solidFill>
                <a:effectLst>
                  <a:outerShdw blurRad="38100" dist="38100" dir="2700000" algn="tl">
                    <a:srgbClr val="000000">
                      <a:alpha val="43137"/>
                    </a:srgbClr>
                  </a:outerShdw>
                </a:effectLst>
              </a:rPr>
              <a:t>No doubt the monarchy were aware the Papacy itself was corrupt, hence the inquisition being under their control.</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duotone>
              <a:prstClr val="black"/>
              <a:schemeClr val="accent2">
                <a:tint val="45000"/>
                <a:satMod val="400000"/>
              </a:schemeClr>
            </a:duotone>
          </a:blip>
          <a:stretch>
            <a:fillRect/>
          </a:stretch>
        </p:blipFill>
        <p:spPr>
          <a:xfrm>
            <a:off x="726141" y="1867932"/>
            <a:ext cx="3189616" cy="4286683"/>
          </a:xfrm>
          <a:prstGeom prst="rect">
            <a:avLst/>
          </a:prstGeom>
        </p:spPr>
      </p:pic>
    </p:spTree>
    <p:extLst>
      <p:ext uri="{BB962C8B-B14F-4D97-AF65-F5344CB8AC3E}">
        <p14:creationId xmlns:p14="http://schemas.microsoft.com/office/powerpoint/2010/main" val="376694852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113</a:t>
            </a:fld>
            <a:endParaRPr lang="en-GB">
              <a:solidFill>
                <a:srgbClr val="FFFFFF"/>
              </a:solidFill>
            </a:endParaRPr>
          </a:p>
        </p:txBody>
      </p:sp>
      <p:sp>
        <p:nvSpPr>
          <p:cNvPr id="4" name="TextBox 3"/>
          <p:cNvSpPr txBox="1"/>
          <p:nvPr/>
        </p:nvSpPr>
        <p:spPr>
          <a:xfrm>
            <a:off x="5826369" y="1847195"/>
            <a:ext cx="575603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birth period of the Reformation was a dangerous time for both Popes and the reformers, </a:t>
            </a:r>
            <a:r>
              <a:rPr lang="en-GB" sz="2800" b="1" dirty="0" smtClean="0">
                <a:solidFill>
                  <a:srgbClr val="FFC000"/>
                </a:solidFill>
                <a:effectLst>
                  <a:outerShdw blurRad="38100" dist="38100" dir="2700000" algn="tl">
                    <a:srgbClr val="000000">
                      <a:alpha val="43137"/>
                    </a:srgbClr>
                  </a:outerShdw>
                </a:effectLst>
              </a:rPr>
              <a:t>as the “powers that be” struggled to stop the spread of the Scriptures in the vernacular tongue. </a:t>
            </a:r>
            <a:r>
              <a:rPr lang="en-GB" sz="2800" b="1" dirty="0" smtClean="0">
                <a:solidFill>
                  <a:srgbClr val="00FF00"/>
                </a:solidFill>
                <a:effectLst>
                  <a:outerShdw blurRad="38100" dist="38100" dir="2700000" algn="tl">
                    <a:srgbClr val="000000">
                      <a:alpha val="43137"/>
                    </a:srgbClr>
                  </a:outerShdw>
                </a:effectLst>
              </a:rPr>
              <a:t>The reason being that people would come to realise how they had been duped by formal religion.</a:t>
            </a:r>
            <a:endParaRPr lang="en-GB" sz="2800" b="1" dirty="0">
              <a:solidFill>
                <a:srgbClr val="00FF00"/>
              </a:solidFill>
              <a:effectLst>
                <a:outerShdw blurRad="38100" dist="38100" dir="2700000" algn="tl">
                  <a:srgbClr val="000000">
                    <a:alpha val="43137"/>
                  </a:srgbClr>
                </a:outerShdw>
              </a:effectLst>
            </a:endParaRPr>
          </a:p>
        </p:txBody>
      </p:sp>
      <p:pic>
        <p:nvPicPr>
          <p:cNvPr id="3074" name="Picture 2" descr="http://www.welcometohosanna.com/MARTIN_LUTHER/LUTHER_IMAGES/Wittenberg_town_squ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35" y="1847195"/>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0140" y="5602069"/>
            <a:ext cx="467188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Wittenberg</a:t>
            </a:r>
          </a:p>
        </p:txBody>
      </p:sp>
    </p:spTree>
    <p:extLst>
      <p:ext uri="{BB962C8B-B14F-4D97-AF65-F5344CB8AC3E}">
        <p14:creationId xmlns:p14="http://schemas.microsoft.com/office/powerpoint/2010/main" val="25305713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114</a:t>
            </a:fld>
            <a:endParaRPr lang="en-GB">
              <a:solidFill>
                <a:srgbClr val="FFFFFF"/>
              </a:solidFill>
            </a:endParaRPr>
          </a:p>
        </p:txBody>
      </p:sp>
      <p:pic>
        <p:nvPicPr>
          <p:cNvPr id="2050" name="Picture 2" descr="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077" y="1676399"/>
            <a:ext cx="7021367" cy="3521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C00"/>
                </a:solidFill>
                <a:effectLst>
                  <a:outerShdw blurRad="38100" dist="38100" dir="2700000" algn="tl">
                    <a:srgbClr val="000000">
                      <a:alpha val="43137"/>
                    </a:srgbClr>
                  </a:outerShdw>
                </a:effectLst>
              </a:rPr>
              <a:t>The name “Reformation” is a misnomer as the Roman Catholic Church never did reform, </a:t>
            </a:r>
            <a:r>
              <a:rPr lang="en-GB" sz="2800" b="1" dirty="0" smtClean="0">
                <a:solidFill>
                  <a:srgbClr val="00FF00"/>
                </a:solidFill>
                <a:effectLst>
                  <a:outerShdw blurRad="38100" dist="38100" dir="2700000" algn="tl">
                    <a:srgbClr val="000000">
                      <a:alpha val="43137"/>
                    </a:srgbClr>
                  </a:outerShdw>
                </a:effectLst>
              </a:rPr>
              <a:t>instead the dissenters separated and divided the Church. This is precisely what the Jews wanted!</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68761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115</a:t>
            </a:fld>
            <a:endParaRPr lang="en-GB">
              <a:solidFill>
                <a:srgbClr val="FFFFFF"/>
              </a:solidFill>
            </a:endParaRPr>
          </a:p>
        </p:txBody>
      </p:sp>
      <p:sp>
        <p:nvSpPr>
          <p:cNvPr id="4" name="TextBox 3"/>
          <p:cNvSpPr txBox="1"/>
          <p:nvPr/>
        </p:nvSpPr>
        <p:spPr>
          <a:xfrm>
            <a:off x="5416062" y="1554118"/>
            <a:ext cx="638907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effectLst>
                  <a:outerShdw blurRad="38100" dist="38100" dir="2700000" algn="tl">
                    <a:srgbClr val="000000">
                      <a:alpha val="43137"/>
                    </a:srgbClr>
                  </a:outerShdw>
                </a:effectLst>
              </a:rPr>
              <a:t>Telemachus Thomas </a:t>
            </a:r>
            <a:r>
              <a:rPr lang="en-GB" sz="2800" b="1" dirty="0" err="1" smtClean="0">
                <a:effectLst>
                  <a:outerShdw blurRad="38100" dist="38100" dir="2700000" algn="tl">
                    <a:srgbClr val="000000">
                      <a:alpha val="43137"/>
                    </a:srgbClr>
                  </a:outerShdw>
                </a:effectLst>
              </a:rPr>
              <a:t>Timayenis</a:t>
            </a:r>
            <a:r>
              <a:rPr lang="en-GB" sz="2800" b="1" dirty="0" smtClean="0">
                <a:effectLst>
                  <a:outerShdw blurRad="38100" dist="38100" dir="2700000" algn="tl">
                    <a:srgbClr val="000000">
                      <a:alpha val="43137"/>
                    </a:srgbClr>
                  </a:outerShdw>
                </a:effectLst>
              </a:rPr>
              <a:t> (left), in his book, “The Original Mr. Jacobs” says, Protestantism however</a:t>
            </a:r>
            <a:r>
              <a:rPr lang="en-GB" sz="2800" b="1" dirty="0">
                <a:effectLst>
                  <a:outerShdw blurRad="38100" dist="38100" dir="2700000" algn="tl">
                    <a:srgbClr val="000000">
                      <a:alpha val="43137"/>
                    </a:srgbClr>
                  </a:outerShdw>
                </a:effectLst>
              </a:rPr>
              <a:t>, was profitable to the Jew. It gave him the opportunity to enfranchise himself, and permitted him to remain in Germany, where he again exercised his usurious nature, from which the Church, with a maternal solicitude, during many a century protected the Aryan</a:t>
            </a:r>
            <a:r>
              <a:rPr lang="en-GB" dirty="0"/>
              <a:t>. </a:t>
            </a:r>
          </a:p>
        </p:txBody>
      </p:sp>
      <p:pic>
        <p:nvPicPr>
          <p:cNvPr id="1026" name="Picture 2" descr="tttimayenis"/>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80646" y="1987427"/>
            <a:ext cx="4475041" cy="365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0069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116</a:t>
            </a:fld>
            <a:endParaRPr lang="en-GB">
              <a:solidFill>
                <a:srgbClr val="FFFFFF"/>
              </a:solidFill>
            </a:endParaRPr>
          </a:p>
        </p:txBody>
      </p:sp>
    </p:spTree>
    <p:extLst>
      <p:ext uri="{BB962C8B-B14F-4D97-AF65-F5344CB8AC3E}">
        <p14:creationId xmlns:p14="http://schemas.microsoft.com/office/powerpoint/2010/main" val="25544716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117</a:t>
            </a:fld>
            <a:endParaRPr lang="en-GB">
              <a:solidFill>
                <a:srgbClr val="FFFFFF"/>
              </a:solidFill>
            </a:endParaRPr>
          </a:p>
        </p:txBody>
      </p:sp>
    </p:spTree>
    <p:extLst>
      <p:ext uri="{BB962C8B-B14F-4D97-AF65-F5344CB8AC3E}">
        <p14:creationId xmlns:p14="http://schemas.microsoft.com/office/powerpoint/2010/main" val="88305283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118</a:t>
            </a:fld>
            <a:endParaRPr lang="en-GB">
              <a:solidFill>
                <a:srgbClr val="FFFFFF"/>
              </a:solidFill>
            </a:endParaRPr>
          </a:p>
        </p:txBody>
      </p:sp>
      <p:sp>
        <p:nvSpPr>
          <p:cNvPr id="4" name="TextBox 3"/>
          <p:cNvSpPr txBox="1"/>
          <p:nvPr/>
        </p:nvSpPr>
        <p:spPr>
          <a:xfrm>
            <a:off x="4665784" y="1644908"/>
            <a:ext cx="691661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That On June 16, 1701 King William III issue a charter forming an organisation known as Society for the Propagation of the Gospel in Foreign Parts, </a:t>
            </a:r>
            <a:r>
              <a:rPr lang="en-GB" sz="2800" b="1" dirty="0">
                <a:solidFill>
                  <a:srgbClr val="FF0000"/>
                </a:solidFill>
                <a:effectLst>
                  <a:outerShdw blurRad="38100" dist="38100" dir="2700000" algn="tl">
                    <a:srgbClr val="000000">
                      <a:alpha val="43137"/>
                    </a:srgbClr>
                  </a:outerShdw>
                </a:effectLst>
              </a:rPr>
              <a:t>also known as SPG, also known as “Society”, </a:t>
            </a:r>
            <a:r>
              <a:rPr lang="en-GB" sz="2800" b="1" dirty="0">
                <a:solidFill>
                  <a:srgbClr val="FFCC00"/>
                </a:solidFill>
                <a:effectLst>
                  <a:outerShdw blurRad="38100" dist="38100" dir="2700000" algn="tl">
                    <a:srgbClr val="000000">
                      <a:alpha val="43137"/>
                    </a:srgbClr>
                  </a:outerShdw>
                </a:effectLst>
              </a:rPr>
              <a:t>now known as The United Society for the Propagation of the Gospel, </a:t>
            </a:r>
            <a:r>
              <a:rPr lang="en-GB" sz="2800" b="1" dirty="0">
                <a:solidFill>
                  <a:srgbClr val="00FF00"/>
                </a:solidFill>
                <a:effectLst>
                  <a:outerShdw blurRad="38100" dist="38100" dir="2700000" algn="tl">
                    <a:srgbClr val="000000">
                      <a:alpha val="43137"/>
                    </a:srgbClr>
                  </a:outerShdw>
                </a:effectLst>
              </a:rPr>
              <a:t>also now known as USPG. </a:t>
            </a:r>
            <a:r>
              <a:rPr lang="en-GB" sz="2800" b="1" dirty="0" smtClean="0">
                <a:solidFill>
                  <a:srgbClr val="00FF00"/>
                </a:solidFill>
                <a:effectLst>
                  <a:outerShdw blurRad="38100" dist="38100" dir="2700000" algn="tl">
                    <a:srgbClr val="000000">
                      <a:alpha val="43137"/>
                    </a:srgbClr>
                  </a:outerShdw>
                </a:effectLst>
              </a:rPr>
              <a:t>Notice the snake disguised as a banner between </a:t>
            </a:r>
            <a:r>
              <a:rPr lang="en-GB" sz="2800" b="1" dirty="0">
                <a:solidFill>
                  <a:srgbClr val="00FF00"/>
                </a:solidFill>
                <a:effectLst>
                  <a:outerShdw blurRad="38100" dist="38100" dir="2700000" algn="tl">
                    <a:srgbClr val="000000">
                      <a:alpha val="43137"/>
                    </a:srgbClr>
                  </a:outerShdw>
                </a:effectLst>
              </a:rPr>
              <a:t>the ship and </a:t>
            </a:r>
            <a:r>
              <a:rPr lang="en-GB" sz="2800" b="1" dirty="0" smtClean="0">
                <a:solidFill>
                  <a:srgbClr val="00FF00"/>
                </a:solidFill>
                <a:effectLst>
                  <a:outerShdw blurRad="38100" dist="38100" dir="2700000" algn="tl">
                    <a:srgbClr val="000000">
                      <a:alpha val="43137"/>
                    </a:srgbClr>
                  </a:outerShdw>
                </a:effectLst>
              </a:rPr>
              <a:t>land, replete with forked tongue</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srcRect l="3421"/>
          <a:stretch/>
        </p:blipFill>
        <p:spPr>
          <a:xfrm>
            <a:off x="609600" y="1683247"/>
            <a:ext cx="3352800" cy="4755414"/>
          </a:xfrm>
          <a:prstGeom prst="rect">
            <a:avLst/>
          </a:prstGeom>
        </p:spPr>
      </p:pic>
    </p:spTree>
    <p:extLst>
      <p:ext uri="{BB962C8B-B14F-4D97-AF65-F5344CB8AC3E}">
        <p14:creationId xmlns:p14="http://schemas.microsoft.com/office/powerpoint/2010/main" val="39851009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119</a:t>
            </a:fld>
            <a:endParaRPr lang="en-GB">
              <a:solidFill>
                <a:srgbClr val="FFFFFF"/>
              </a:solidFill>
            </a:endParaRPr>
          </a:p>
        </p:txBody>
      </p:sp>
      <p:sp>
        <p:nvSpPr>
          <p:cNvPr id="4" name="TextBox 3"/>
          <p:cNvSpPr txBox="1"/>
          <p:nvPr/>
        </p:nvSpPr>
        <p:spPr>
          <a:xfrm>
            <a:off x="4642338" y="2332294"/>
            <a:ext cx="694006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----also </a:t>
            </a:r>
            <a:r>
              <a:rPr lang="en-GB" sz="2800" b="1" dirty="0">
                <a:solidFill>
                  <a:srgbClr val="00FFFF"/>
                </a:solidFill>
                <a:effectLst>
                  <a:outerShdw blurRad="38100" dist="38100" dir="2700000" algn="tl">
                    <a:srgbClr val="000000">
                      <a:alpha val="43137"/>
                    </a:srgbClr>
                  </a:outerShdw>
                </a:effectLst>
              </a:rPr>
              <a:t>now known as USPG. </a:t>
            </a:r>
            <a:r>
              <a:rPr lang="en-GB" sz="2800" b="1" dirty="0">
                <a:solidFill>
                  <a:srgbClr val="FFC000"/>
                </a:solidFill>
                <a:effectLst>
                  <a:outerShdw blurRad="38100" dist="38100" dir="2700000" algn="tl">
                    <a:srgbClr val="000000">
                      <a:alpha val="43137"/>
                    </a:srgbClr>
                  </a:outerShdw>
                </a:effectLst>
              </a:rPr>
              <a:t>That this organisation was established for the purpose of criminal enterprise, specifically,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unlawful kidnap, detainment,</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transport and sale of individuals for the purpose of international slavery. </a:t>
            </a:r>
          </a:p>
        </p:txBody>
      </p:sp>
      <p:pic>
        <p:nvPicPr>
          <p:cNvPr id="1026" name="Picture 2" descr="https://upload.wikimedia.org/wikipedia/commons/8/80/Official_medallion_of_the_British_Anti-Slavery_Society_(1795).jpg"/>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09600" y="2110154"/>
            <a:ext cx="31623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08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a:t>
            </a:fld>
            <a:endParaRPr lang="en-GB" dirty="0">
              <a:solidFill>
                <a:srgbClr val="FFFFFF"/>
              </a:solidFill>
            </a:endParaRPr>
          </a:p>
        </p:txBody>
      </p:sp>
      <p:sp>
        <p:nvSpPr>
          <p:cNvPr id="4" name="TextBox 3"/>
          <p:cNvSpPr txBox="1"/>
          <p:nvPr/>
        </p:nvSpPr>
        <p:spPr>
          <a:xfrm>
            <a:off x="4849368" y="1898906"/>
            <a:ext cx="683056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Those histories books we read, rarely mention the hidden hands moving potentates and armies as though they were chess pieces.</a:t>
            </a:r>
            <a:r>
              <a:rPr lang="en-GB" sz="2800" b="1" dirty="0" smtClean="0">
                <a:solidFill>
                  <a:srgbClr val="00FF00"/>
                </a:solidFill>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With careful study we can, and by reading between the lines, we can see the hidden hand of Satan (the Jews),</a:t>
            </a:r>
            <a:r>
              <a:rPr lang="en-GB" sz="2800" b="1" dirty="0" smtClean="0">
                <a:solidFill>
                  <a:srgbClr val="00FF00"/>
                </a:solidFill>
                <a:effectLst>
                  <a:outerShdw blurRad="38100" dist="38100" dir="2700000" algn="tl">
                    <a:srgbClr val="000000">
                      <a:alpha val="43137"/>
                    </a:srgbClr>
                  </a:outerShdw>
                </a:effectLst>
              </a:rPr>
              <a:t> but the if we look even more carefully, we can see the hidden hand of Yahweh, who is all powerful and over-riding all!</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425837" y="2505354"/>
            <a:ext cx="3879107" cy="3188307"/>
          </a:xfrm>
          <a:prstGeom prst="rect">
            <a:avLst/>
          </a:prstGeom>
        </p:spPr>
      </p:pic>
    </p:spTree>
    <p:extLst>
      <p:ext uri="{BB962C8B-B14F-4D97-AF65-F5344CB8AC3E}">
        <p14:creationId xmlns:p14="http://schemas.microsoft.com/office/powerpoint/2010/main" val="25065360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120</a:t>
            </a:fld>
            <a:endParaRPr lang="en-GB">
              <a:solidFill>
                <a:srgbClr val="FFFFFF"/>
              </a:solidFill>
            </a:endParaRPr>
          </a:p>
        </p:txBody>
      </p:sp>
      <p:sp>
        <p:nvSpPr>
          <p:cNvPr id="4" name="TextBox 3"/>
          <p:cNvSpPr txBox="1"/>
          <p:nvPr/>
        </p:nvSpPr>
        <p:spPr>
          <a:xfrm>
            <a:off x="-1"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---This </a:t>
            </a:r>
            <a:r>
              <a:rPr lang="en-GB" sz="2800" b="1" dirty="0">
                <a:solidFill>
                  <a:srgbClr val="00FFFF"/>
                </a:solidFill>
                <a:effectLst>
                  <a:outerShdw blurRad="38100" dist="38100" dir="2700000" algn="tl">
                    <a:srgbClr val="000000">
                      <a:alpha val="43137"/>
                    </a:srgbClr>
                  </a:outerShdw>
                </a:effectLst>
              </a:rPr>
              <a:t>organisation did become one of the largest and most infamous slave trading enterprises in human history, </a:t>
            </a:r>
            <a:r>
              <a:rPr lang="en-GB" sz="2800" b="1" dirty="0">
                <a:solidFill>
                  <a:srgbClr val="FF6600"/>
                </a:solidFill>
                <a:effectLst>
                  <a:outerShdw blurRad="38100" dist="38100" dir="2700000" algn="tl">
                    <a:srgbClr val="000000">
                      <a:alpha val="43137"/>
                    </a:srgbClr>
                  </a:outerShdw>
                </a:effectLst>
              </a:rPr>
              <a:t>including the deliberate “branding” of human beings with the word </a:t>
            </a:r>
            <a:r>
              <a:rPr lang="en-GB" sz="2800" b="1" dirty="0">
                <a:solidFill>
                  <a:srgbClr val="00FF00"/>
                </a:solidFill>
                <a:effectLst>
                  <a:outerShdw blurRad="38100" dist="38100" dir="2700000" algn="tl">
                    <a:srgbClr val="000000">
                      <a:alpha val="43137"/>
                    </a:srgbClr>
                  </a:outerShdw>
                </a:effectLst>
              </a:rPr>
              <a:t>“society” to denote them as the property of SPG, </a:t>
            </a:r>
            <a:endParaRPr lang="en-GB" dirty="0">
              <a:solidFill>
                <a:srgbClr val="00FF00"/>
              </a:solidFill>
            </a:endParaRPr>
          </a:p>
        </p:txBody>
      </p:sp>
      <p:pic>
        <p:nvPicPr>
          <p:cNvPr id="2050" name="Picture 2" descr="http://www.georgianjamaica.org/uploads/7/1/1/5/7115538/52864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731" y="1679740"/>
            <a:ext cx="5496535" cy="320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714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121</a:t>
            </a:fld>
            <a:endParaRPr lang="en-GB">
              <a:solidFill>
                <a:srgbClr val="FFFFFF"/>
              </a:solidFill>
            </a:endParaRPr>
          </a:p>
        </p:txBody>
      </p:sp>
      <p:sp>
        <p:nvSpPr>
          <p:cNvPr id="4" name="TextBox 3"/>
          <p:cNvSpPr txBox="1"/>
          <p:nvPr/>
        </p:nvSpPr>
        <p:spPr>
          <a:xfrm>
            <a:off x="5777522" y="2332672"/>
            <a:ext cx="5685693" cy="295465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smtClean="0">
                <a:solidFill>
                  <a:srgbClr val="00FFFF"/>
                </a:solidFill>
                <a:effectLst>
                  <a:outerShdw blurRad="38100" dist="38100" dir="2700000" algn="tl">
                    <a:srgbClr val="000000">
                      <a:alpha val="43137"/>
                    </a:srgbClr>
                  </a:outerShdw>
                </a:effectLst>
              </a:rPr>
              <a:t>---slaves </a:t>
            </a:r>
            <a:r>
              <a:rPr lang="en-GB" sz="2800" b="1" dirty="0">
                <a:solidFill>
                  <a:srgbClr val="00FFFF"/>
                </a:solidFill>
                <a:effectLst>
                  <a:outerShdw blurRad="38100" dist="38100" dir="2700000" algn="tl">
                    <a:srgbClr val="000000">
                      <a:alpha val="43137"/>
                    </a:srgbClr>
                  </a:outerShdw>
                </a:effectLst>
              </a:rPr>
              <a:t>were literally worked to death on the </a:t>
            </a:r>
            <a:r>
              <a:rPr lang="en-GB" sz="2800" b="1" dirty="0" smtClean="0">
                <a:solidFill>
                  <a:srgbClr val="00FFFF"/>
                </a:solidFill>
                <a:effectLst>
                  <a:outerShdw blurRad="38100" dist="38100" dir="2700000" algn="tl">
                    <a:srgbClr val="000000">
                      <a:alpha val="43137"/>
                    </a:srgbClr>
                  </a:outerShdw>
                </a:effectLst>
              </a:rPr>
              <a:t>plantations, </a:t>
            </a:r>
            <a:r>
              <a:rPr lang="en-GB" sz="2800" b="1" dirty="0">
                <a:solidFill>
                  <a:srgbClr val="FFCC00"/>
                </a:solidFill>
                <a:effectLst>
                  <a:outerShdw blurRad="38100" dist="38100" dir="2700000" algn="tl">
                    <a:srgbClr val="000000">
                      <a:alpha val="43137"/>
                    </a:srgbClr>
                  </a:outerShdw>
                </a:effectLst>
              </a:rPr>
              <a:t>of the Anglican Church and </a:t>
            </a:r>
            <a:r>
              <a:rPr lang="en-GB" sz="2800" b="1" dirty="0" smtClean="0">
                <a:solidFill>
                  <a:srgbClr val="FFCC00"/>
                </a:solidFill>
                <a:effectLst>
                  <a:outerShdw blurRad="38100" dist="38100" dir="2700000" algn="tl">
                    <a:srgbClr val="000000">
                      <a:alpha val="43137"/>
                    </a:srgbClr>
                  </a:outerShdw>
                </a:effectLst>
              </a:rPr>
              <a:t>SPG, </a:t>
            </a:r>
            <a:r>
              <a:rPr lang="en-GB" sz="2800" b="1" dirty="0">
                <a:solidFill>
                  <a:srgbClr val="00FF00"/>
                </a:solidFill>
                <a:effectLst>
                  <a:outerShdw blurRad="38100" dist="38100" dir="2700000" algn="tl">
                    <a:srgbClr val="000000">
                      <a:alpha val="43137"/>
                    </a:srgbClr>
                  </a:outerShdw>
                </a:effectLst>
              </a:rPr>
              <a:t>and that little to no care was taken for their well being, safety, nor spiritual education.</a:t>
            </a:r>
          </a:p>
          <a:p>
            <a:endParaRPr lang="en-GB" dirty="0"/>
          </a:p>
        </p:txBody>
      </p:sp>
      <p:pic>
        <p:nvPicPr>
          <p:cNvPr id="6" name="Picture 5"/>
          <p:cNvPicPr>
            <a:picLocks noChangeAspect="1"/>
          </p:cNvPicPr>
          <p:nvPr/>
        </p:nvPicPr>
        <p:blipFill>
          <a:blip r:embed="rId2"/>
          <a:stretch>
            <a:fillRect/>
          </a:stretch>
        </p:blipFill>
        <p:spPr>
          <a:xfrm>
            <a:off x="609600" y="1872965"/>
            <a:ext cx="4423517" cy="4375435"/>
          </a:xfrm>
          <a:prstGeom prst="rect">
            <a:avLst/>
          </a:prstGeom>
        </p:spPr>
      </p:pic>
    </p:spTree>
    <p:extLst>
      <p:ext uri="{BB962C8B-B14F-4D97-AF65-F5344CB8AC3E}">
        <p14:creationId xmlns:p14="http://schemas.microsoft.com/office/powerpoint/2010/main" val="38950344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122</a:t>
            </a:fld>
            <a:endParaRPr lang="en-GB">
              <a:solidFill>
                <a:srgbClr val="FFFFFF"/>
              </a:solidFill>
            </a:endParaRPr>
          </a:p>
        </p:txBody>
      </p:sp>
      <p:sp>
        <p:nvSpPr>
          <p:cNvPr id="4" name="TextBox 3"/>
          <p:cNvSpPr txBox="1"/>
          <p:nvPr/>
        </p:nvSpPr>
        <p:spPr>
          <a:xfrm>
            <a:off x="5228492" y="2016370"/>
            <a:ext cx="645941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U</a:t>
            </a:r>
            <a:r>
              <a:rPr lang="en-GB" sz="2800" b="1" dirty="0" smtClean="0">
                <a:solidFill>
                  <a:srgbClr val="00FFFF"/>
                </a:solidFill>
                <a:effectLst>
                  <a:outerShdw blurRad="38100" dist="38100" dir="2700000" algn="tl">
                    <a:srgbClr val="000000">
                      <a:alpha val="43137"/>
                    </a:srgbClr>
                  </a:outerShdw>
                </a:effectLst>
              </a:rPr>
              <a:t>nder the </a:t>
            </a:r>
            <a:r>
              <a:rPr lang="en-GB" sz="2800" b="1" dirty="0">
                <a:solidFill>
                  <a:srgbClr val="00FFFF"/>
                </a:solidFill>
                <a:effectLst>
                  <a:outerShdw blurRad="38100" dist="38100" dir="2700000" algn="tl">
                    <a:srgbClr val="000000">
                      <a:alpha val="43137"/>
                    </a:srgbClr>
                  </a:outerShdw>
                </a:effectLst>
              </a:rPr>
              <a:t>infamous </a:t>
            </a:r>
            <a:r>
              <a:rPr lang="en-GB" sz="2800" b="1" dirty="0" smtClean="0">
                <a:solidFill>
                  <a:srgbClr val="00FFFF"/>
                </a:solidFill>
                <a:effectLst>
                  <a:outerShdw blurRad="38100" dist="38100" dir="2700000" algn="tl">
                    <a:srgbClr val="000000">
                      <a:alpha val="43137"/>
                    </a:srgbClr>
                  </a:outerShdw>
                </a:effectLst>
              </a:rPr>
              <a:t>pretence of treason </a:t>
            </a:r>
            <a:r>
              <a:rPr lang="en-GB" sz="2800" b="1" dirty="0">
                <a:solidFill>
                  <a:srgbClr val="00FFFF"/>
                </a:solidFill>
                <a:effectLst>
                  <a:outerShdw blurRad="38100" dist="38100" dir="2700000" algn="tl">
                    <a:srgbClr val="000000">
                      <a:alpha val="43137"/>
                    </a:srgbClr>
                  </a:outerShdw>
                </a:effectLst>
              </a:rPr>
              <a:t>that the tyrant </a:t>
            </a:r>
            <a:r>
              <a:rPr lang="en-GB" sz="2800" b="1" dirty="0" smtClean="0">
                <a:solidFill>
                  <a:srgbClr val="00FFFF"/>
                </a:solidFill>
                <a:effectLst>
                  <a:outerShdw blurRad="38100" dist="38100" dir="2700000" algn="tl">
                    <a:srgbClr val="000000">
                      <a:alpha val="43137"/>
                    </a:srgbClr>
                  </a:outerShdw>
                </a:effectLst>
              </a:rPr>
              <a:t>Thomas Cromwell, </a:t>
            </a:r>
            <a:r>
              <a:rPr lang="en-GB" sz="2800" b="1" dirty="0" smtClean="0">
                <a:solidFill>
                  <a:srgbClr val="FFC000"/>
                </a:solidFill>
                <a:effectLst>
                  <a:outerShdw blurRad="38100" dist="38100" dir="2700000" algn="tl">
                    <a:srgbClr val="000000">
                      <a:alpha val="43137"/>
                    </a:srgbClr>
                  </a:outerShdw>
                </a:effectLst>
              </a:rPr>
              <a:t>hanged </a:t>
            </a:r>
            <a:r>
              <a:rPr lang="en-GB" sz="2800" b="1" dirty="0">
                <a:solidFill>
                  <a:srgbClr val="FFC000"/>
                </a:solidFill>
                <a:effectLst>
                  <a:outerShdw blurRad="38100" dist="38100" dir="2700000" algn="tl">
                    <a:srgbClr val="000000">
                      <a:alpha val="43137"/>
                    </a:srgbClr>
                  </a:outerShdw>
                </a:effectLst>
              </a:rPr>
              <a:t>and ripped up and quartered the Abbot of the famous Abbey of Glastonbury, </a:t>
            </a:r>
            <a:r>
              <a:rPr lang="en-GB" sz="2800" b="1" dirty="0">
                <a:solidFill>
                  <a:srgbClr val="FF00FF"/>
                </a:solidFill>
                <a:effectLst>
                  <a:outerShdw blurRad="38100" dist="38100" dir="2700000" algn="tl">
                    <a:srgbClr val="000000">
                      <a:alpha val="43137"/>
                    </a:srgbClr>
                  </a:outerShdw>
                </a:effectLst>
              </a:rPr>
              <a:t>whose body was mangled by the </a:t>
            </a:r>
            <a:r>
              <a:rPr lang="en-GB" sz="2800" b="1" dirty="0" smtClean="0">
                <a:solidFill>
                  <a:srgbClr val="FF00FF"/>
                </a:solidFill>
                <a:effectLst>
                  <a:outerShdw blurRad="38100" dist="38100" dir="2700000" algn="tl">
                    <a:srgbClr val="000000">
                      <a:alpha val="43137"/>
                    </a:srgbClr>
                  </a:outerShdw>
                </a:effectLst>
              </a:rPr>
              <a:t>executioner, </a:t>
            </a:r>
            <a:r>
              <a:rPr lang="en-GB" sz="2800" b="1" dirty="0">
                <a:solidFill>
                  <a:srgbClr val="00FF00"/>
                </a:solidFill>
                <a:effectLst>
                  <a:outerShdw blurRad="38100" dist="38100" dir="2700000" algn="tl">
                    <a:srgbClr val="000000">
                      <a:alpha val="43137"/>
                    </a:srgbClr>
                  </a:outerShdw>
                </a:effectLst>
              </a:rPr>
              <a:t>and whose head and limbs were hung up on what is called the T</a:t>
            </a:r>
            <a:r>
              <a:rPr lang="en-GB" sz="2800" b="1" dirty="0" smtClean="0">
                <a:solidFill>
                  <a:srgbClr val="00FF00"/>
                </a:solidFill>
                <a:effectLst>
                  <a:outerShdw blurRad="38100" dist="38100" dir="2700000" algn="tl">
                    <a:srgbClr val="000000">
                      <a:alpha val="43137"/>
                    </a:srgbClr>
                  </a:outerShdw>
                </a:effectLst>
              </a:rPr>
              <a:t>orre </a:t>
            </a:r>
            <a:r>
              <a:rPr lang="en-GB" sz="2800" b="1" dirty="0">
                <a:solidFill>
                  <a:srgbClr val="00FF00"/>
                </a:solidFill>
                <a:effectLst>
                  <a:outerShdw blurRad="38100" dist="38100" dir="2700000" algn="tl">
                    <a:srgbClr val="000000">
                      <a:alpha val="43137"/>
                    </a:srgbClr>
                  </a:outerShdw>
                </a:effectLst>
              </a:rPr>
              <a:t>which overlooks the </a:t>
            </a:r>
            <a:r>
              <a:rPr lang="en-GB" sz="2800" b="1" dirty="0" smtClean="0">
                <a:solidFill>
                  <a:srgbClr val="00FF00"/>
                </a:solidFill>
                <a:effectLst>
                  <a:outerShdw blurRad="38100" dist="38100" dir="2700000" algn="tl">
                    <a:srgbClr val="000000">
                      <a:alpha val="43137"/>
                    </a:srgbClr>
                  </a:outerShdw>
                </a:effectLst>
              </a:rPr>
              <a:t>abbey.</a:t>
            </a:r>
            <a:endParaRPr lang="en-GB" sz="2800" b="1" dirty="0">
              <a:solidFill>
                <a:srgbClr val="00FF00"/>
              </a:solidFill>
              <a:effectLst>
                <a:outerShdw blurRad="38100" dist="38100" dir="2700000" algn="tl">
                  <a:srgbClr val="000000">
                    <a:alpha val="43137"/>
                  </a:srgbClr>
                </a:outerShdw>
              </a:effectLst>
            </a:endParaRPr>
          </a:p>
        </p:txBody>
      </p:sp>
      <p:pic>
        <p:nvPicPr>
          <p:cNvPr id="3074" name="Picture 2" descr="http://www.bbc.co.uk/staticarchive/ca80d7dc6d57defa87cdc4018b74fe582cbcf4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52" y="2593729"/>
            <a:ext cx="4178733" cy="312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13796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123</a:t>
            </a:fld>
            <a:endParaRPr lang="en-GB">
              <a:solidFill>
                <a:srgbClr val="FFFFFF"/>
              </a:solidFill>
            </a:endParaRPr>
          </a:p>
        </p:txBody>
      </p:sp>
      <p:sp>
        <p:nvSpPr>
          <p:cNvPr id="4" name="TextBox 3"/>
          <p:cNvSpPr txBox="1"/>
          <p:nvPr/>
        </p:nvSpPr>
        <p:spPr>
          <a:xfrm>
            <a:off x="5193323" y="1934307"/>
            <a:ext cx="6564923"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Executed 1540 </a:t>
            </a:r>
            <a:r>
              <a:rPr lang="en-GB" sz="2800" b="1" dirty="0" smtClean="0">
                <a:solidFill>
                  <a:srgbClr val="FFC000"/>
                </a:solidFill>
                <a:effectLst>
                  <a:outerShdw blurRad="38100" dist="38100" dir="2700000" algn="tl">
                    <a:srgbClr val="000000">
                      <a:alpha val="43137"/>
                    </a:srgbClr>
                  </a:outerShdw>
                </a:effectLst>
              </a:rPr>
              <a:t>Thomas </a:t>
            </a:r>
            <a:r>
              <a:rPr lang="en-GB" sz="2800" b="1" dirty="0">
                <a:solidFill>
                  <a:srgbClr val="FFC000"/>
                </a:solidFill>
                <a:effectLst>
                  <a:outerShdw blurRad="38100" dist="38100" dir="2700000" algn="tl">
                    <a:srgbClr val="000000">
                      <a:alpha val="43137"/>
                    </a:srgbClr>
                  </a:outerShdw>
                </a:effectLst>
              </a:rPr>
              <a:t>Cromwell served as the king's main advisor from 1532 to 1540.</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He was the one who finally succeeded in getting the king his divorce. </a:t>
            </a:r>
            <a:r>
              <a:rPr lang="en-GB" sz="2800" b="1" dirty="0">
                <a:solidFill>
                  <a:srgbClr val="FFFF00"/>
                </a:solidFill>
                <a:effectLst>
                  <a:outerShdw blurRad="38100" dist="38100" dir="2700000" algn="tl">
                    <a:srgbClr val="000000">
                      <a:alpha val="43137"/>
                    </a:srgbClr>
                  </a:outerShdw>
                </a:effectLst>
              </a:rPr>
              <a:t>It's possible that Cromwell was the mastermind behind the whole English </a:t>
            </a:r>
            <a:r>
              <a:rPr lang="en-GB" sz="2800" b="1" dirty="0" smtClean="0">
                <a:solidFill>
                  <a:srgbClr val="FFFF00"/>
                </a:solidFill>
                <a:effectLst>
                  <a:outerShdw blurRad="38100" dist="38100" dir="2700000" algn="tl">
                    <a:srgbClr val="000000">
                      <a:alpha val="43137"/>
                    </a:srgbClr>
                  </a:outerShdw>
                </a:effectLst>
              </a:rPr>
              <a:t>Reformation and agent for the money lenders.</a:t>
            </a:r>
            <a:endParaRPr lang="en-GB" dirty="0">
              <a:solidFill>
                <a:srgbClr val="FFFF00"/>
              </a:solidFill>
            </a:endParaRPr>
          </a:p>
        </p:txBody>
      </p:sp>
      <p:pic>
        <p:nvPicPr>
          <p:cNvPr id="2050"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13" y="2742762"/>
            <a:ext cx="4376285" cy="248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64435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124</a:t>
            </a:fld>
            <a:endParaRPr lang="en-GB">
              <a:solidFill>
                <a:srgbClr val="FFFFFF"/>
              </a:solidFill>
            </a:endParaRPr>
          </a:p>
        </p:txBody>
      </p:sp>
      <p:sp>
        <p:nvSpPr>
          <p:cNvPr id="4" name="TextBox 3"/>
          <p:cNvSpPr txBox="1"/>
          <p:nvPr/>
        </p:nvSpPr>
        <p:spPr>
          <a:xfrm>
            <a:off x="5322277" y="1917174"/>
            <a:ext cx="5955323" cy="378565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400" b="1" dirty="0">
                <a:solidFill>
                  <a:srgbClr val="00FFFF"/>
                </a:solidFill>
                <a:effectLst>
                  <a:outerShdw blurRad="38100" dist="38100" dir="2700000" algn="tl">
                    <a:srgbClr val="000000">
                      <a:alpha val="43137"/>
                    </a:srgbClr>
                  </a:outerShdw>
                </a:effectLst>
              </a:rPr>
              <a:t>Before four years had passed over his head, </a:t>
            </a:r>
            <a:r>
              <a:rPr lang="en-GB" sz="2400" b="1" dirty="0" smtClean="0">
                <a:solidFill>
                  <a:srgbClr val="00FFFF"/>
                </a:solidFill>
                <a:effectLst>
                  <a:outerShdw blurRad="38100" dist="38100" dir="2700000" algn="tl">
                    <a:srgbClr val="000000">
                      <a:alpha val="43137"/>
                    </a:srgbClr>
                  </a:outerShdw>
                </a:effectLst>
              </a:rPr>
              <a:t>Henry VIII </a:t>
            </a:r>
            <a:r>
              <a:rPr lang="en-GB" sz="2400" b="1" dirty="0">
                <a:solidFill>
                  <a:srgbClr val="00FFFF"/>
                </a:solidFill>
                <a:effectLst>
                  <a:outerShdw blurRad="38100" dist="38100" dir="2700000" algn="tl">
                    <a:srgbClr val="000000">
                      <a:alpha val="43137"/>
                    </a:srgbClr>
                  </a:outerShdw>
                </a:effectLst>
              </a:rPr>
              <a:t>found himself as poor as if he had never confiscated a single </a:t>
            </a:r>
            <a:r>
              <a:rPr lang="en-GB" sz="2400" b="1" dirty="0" smtClean="0">
                <a:solidFill>
                  <a:srgbClr val="00FFFF"/>
                </a:solidFill>
                <a:effectLst>
                  <a:outerShdw blurRad="38100" dist="38100" dir="2700000" algn="tl">
                    <a:srgbClr val="000000">
                      <a:alpha val="43137"/>
                    </a:srgbClr>
                  </a:outerShdw>
                </a:effectLst>
              </a:rPr>
              <a:t>convent, </a:t>
            </a:r>
            <a:r>
              <a:rPr lang="en-GB" sz="2400" b="1" dirty="0">
                <a:solidFill>
                  <a:srgbClr val="FFC000"/>
                </a:solidFill>
                <a:effectLst>
                  <a:outerShdw blurRad="38100" dist="38100" dir="2700000" algn="tl">
                    <a:srgbClr val="000000">
                      <a:alpha val="43137"/>
                    </a:srgbClr>
                  </a:outerShdw>
                </a:effectLst>
              </a:rPr>
              <a:t>so sharp-set were the pious </a:t>
            </a:r>
            <a:r>
              <a:rPr lang="en-GB" sz="2400" b="1" dirty="0" smtClean="0">
                <a:solidFill>
                  <a:srgbClr val="FFC000"/>
                </a:solidFill>
                <a:effectLst>
                  <a:outerShdw blurRad="38100" dist="38100" dir="2700000" algn="tl">
                    <a:srgbClr val="000000">
                      <a:alpha val="43137"/>
                    </a:srgbClr>
                  </a:outerShdw>
                </a:effectLst>
              </a:rPr>
              <a:t>reformers (</a:t>
            </a:r>
            <a:r>
              <a:rPr lang="en-GB" sz="2400" b="1" dirty="0" smtClean="0">
                <a:solidFill>
                  <a:srgbClr val="FF0000"/>
                </a:solidFill>
                <a:effectLst>
                  <a:outerShdw blurRad="38100" dist="38100" dir="2700000" algn="tl">
                    <a:srgbClr val="000000">
                      <a:alpha val="43137"/>
                    </a:srgbClr>
                  </a:outerShdw>
                </a:effectLst>
              </a:rPr>
              <a:t>no doubt Jews</a:t>
            </a:r>
            <a:r>
              <a:rPr lang="en-GB" sz="2400" b="1" dirty="0" smtClean="0">
                <a:solidFill>
                  <a:srgbClr val="FFC000"/>
                </a:solidFill>
                <a:effectLst>
                  <a:outerShdw blurRad="38100" dist="38100" dir="2700000" algn="tl">
                    <a:srgbClr val="000000">
                      <a:alpha val="43137"/>
                    </a:srgbClr>
                  </a:outerShdw>
                </a:effectLst>
              </a:rPr>
              <a:t>), </a:t>
            </a:r>
            <a:r>
              <a:rPr lang="en-GB" sz="2400" b="1" dirty="0">
                <a:solidFill>
                  <a:srgbClr val="FFC000"/>
                </a:solidFill>
                <a:effectLst>
                  <a:outerShdw blurRad="38100" dist="38100" dir="2700000" algn="tl">
                    <a:srgbClr val="000000">
                      <a:alpha val="43137"/>
                    </a:srgbClr>
                  </a:outerShdw>
                </a:effectLst>
              </a:rPr>
              <a:t>and so eager to "please Almighty </a:t>
            </a:r>
            <a:r>
              <a:rPr lang="en-GB" sz="2400" b="1" dirty="0" smtClean="0">
                <a:solidFill>
                  <a:srgbClr val="FFC000"/>
                </a:solidFill>
                <a:effectLst>
                  <a:outerShdw blurRad="38100" dist="38100" dir="2700000" algn="tl">
                    <a:srgbClr val="000000">
                      <a:alpha val="43137"/>
                    </a:srgbClr>
                  </a:outerShdw>
                </a:effectLst>
              </a:rPr>
              <a:t>God“!!! </a:t>
            </a:r>
            <a:r>
              <a:rPr lang="en-GB" sz="2400" b="1" dirty="0" smtClean="0">
                <a:solidFill>
                  <a:srgbClr val="00FF00"/>
                </a:solidFill>
                <a:effectLst>
                  <a:outerShdw blurRad="38100" dist="38100" dir="2700000" algn="tl">
                    <a:srgbClr val="000000">
                      <a:alpha val="43137"/>
                    </a:srgbClr>
                  </a:outerShdw>
                </a:effectLst>
              </a:rPr>
              <a:t>When complaining to Thomas Cromwell (left) – he </a:t>
            </a:r>
            <a:r>
              <a:rPr lang="en-GB" sz="2400" b="1" dirty="0">
                <a:solidFill>
                  <a:srgbClr val="00FF00"/>
                </a:solidFill>
                <a:effectLst>
                  <a:outerShdw blurRad="38100" dist="38100" dir="2700000" algn="tl">
                    <a:srgbClr val="000000">
                      <a:alpha val="43137"/>
                    </a:srgbClr>
                  </a:outerShdw>
                </a:effectLst>
              </a:rPr>
              <a:t>said </a:t>
            </a:r>
            <a:r>
              <a:rPr lang="en-GB" sz="2400" b="1" dirty="0">
                <a:solidFill>
                  <a:srgbClr val="FFFF00"/>
                </a:solidFill>
                <a:effectLst>
                  <a:outerShdw blurRad="38100" dist="38100" dir="2700000" algn="tl">
                    <a:srgbClr val="000000">
                      <a:alpha val="43137"/>
                    </a:srgbClr>
                  </a:outerShdw>
                </a:effectLst>
              </a:rPr>
              <a:t>“By our Lady, the cormorants, when they have got the garbage, will devour the </a:t>
            </a:r>
            <a:r>
              <a:rPr lang="en-GB" sz="2400" b="1" dirty="0" smtClean="0">
                <a:solidFill>
                  <a:srgbClr val="FFFF00"/>
                </a:solidFill>
                <a:effectLst>
                  <a:outerShdw blurRad="38100" dist="38100" dir="2700000" algn="tl">
                    <a:srgbClr val="000000">
                      <a:alpha val="43137"/>
                    </a:srgbClr>
                  </a:outerShdw>
                </a:effectLst>
              </a:rPr>
              <a:t>dish”</a:t>
            </a:r>
            <a:endParaRPr lang="en-GB" sz="2400" b="1" dirty="0">
              <a:solidFill>
                <a:srgbClr val="FFFF00"/>
              </a:solidFill>
              <a:effectLst>
                <a:outerShdw blurRad="38100" dist="38100" dir="2700000" algn="tl">
                  <a:srgbClr val="000000">
                    <a:alpha val="43137"/>
                  </a:srgbClr>
                </a:outerShdw>
              </a:effectLst>
            </a:endParaRPr>
          </a:p>
        </p:txBody>
      </p:sp>
      <p:pic>
        <p:nvPicPr>
          <p:cNvPr id="1026" name="Picture 2" descr="Thomas Crom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66" y="1774740"/>
            <a:ext cx="3548917" cy="457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470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125</a:t>
            </a:fld>
            <a:endParaRPr lang="en-GB">
              <a:solidFill>
                <a:srgbClr val="FFFFFF"/>
              </a:solidFill>
            </a:endParaRPr>
          </a:p>
        </p:txBody>
      </p:sp>
      <p:sp>
        <p:nvSpPr>
          <p:cNvPr id="4" name="TextBox 3"/>
          <p:cNvSpPr txBox="1"/>
          <p:nvPr/>
        </p:nvSpPr>
        <p:spPr>
          <a:xfrm>
            <a:off x="6107724" y="2171537"/>
            <a:ext cx="547467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0000"/>
                </a:solidFill>
                <a:effectLst>
                  <a:outerShdw blurRad="38100" dist="38100" dir="2700000" algn="tl">
                    <a:srgbClr val="000000">
                      <a:alpha val="43137"/>
                    </a:srgbClr>
                  </a:outerShdw>
                </a:effectLst>
              </a:rPr>
              <a:t>The Act of Reformation </a:t>
            </a:r>
            <a:r>
              <a:rPr lang="en-GB" sz="2800" b="1" dirty="0" smtClean="0">
                <a:solidFill>
                  <a:srgbClr val="00FFFF"/>
                </a:solidFill>
                <a:effectLst>
                  <a:outerShdw blurRad="38100" dist="38100" dir="2700000" algn="tl">
                    <a:srgbClr val="000000">
                      <a:alpha val="43137"/>
                    </a:srgbClr>
                  </a:outerShdw>
                </a:effectLst>
              </a:rPr>
              <a:t>allowed the plunder of church property to go the King or to his assigns.</a:t>
            </a:r>
            <a:r>
              <a:rPr lang="en-GB" sz="2800" b="1" dirty="0" smtClean="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Initially only the smaller properties were looted as the larger estates might prove more difficult. </a:t>
            </a:r>
            <a:endParaRPr lang="en-GB" sz="2800" b="1" dirty="0">
              <a:solidFill>
                <a:srgbClr val="FFCC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609600" y="1972245"/>
            <a:ext cx="4953429" cy="3734124"/>
          </a:xfrm>
          <a:prstGeom prst="rect">
            <a:avLst/>
          </a:prstGeom>
        </p:spPr>
      </p:pic>
    </p:spTree>
    <p:extLst>
      <p:ext uri="{BB962C8B-B14F-4D97-AF65-F5344CB8AC3E}">
        <p14:creationId xmlns:p14="http://schemas.microsoft.com/office/powerpoint/2010/main" val="380440283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126</a:t>
            </a:fld>
            <a:endParaRPr lang="en-GB">
              <a:solidFill>
                <a:srgbClr val="FFFFFF"/>
              </a:solidFill>
            </a:endParaRPr>
          </a:p>
        </p:txBody>
      </p:sp>
      <p:sp>
        <p:nvSpPr>
          <p:cNvPr id="4" name="TextBox 3"/>
          <p:cNvSpPr txBox="1"/>
          <p:nvPr/>
        </p:nvSpPr>
        <p:spPr>
          <a:xfrm>
            <a:off x="5982677" y="1867774"/>
            <a:ext cx="550984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King had </a:t>
            </a:r>
            <a:r>
              <a:rPr lang="en-GB" sz="2800" b="1" dirty="0" smtClean="0">
                <a:solidFill>
                  <a:srgbClr val="00FFFF"/>
                </a:solidFill>
                <a:effectLst>
                  <a:outerShdw blurRad="38100" dist="38100" dir="2700000" algn="tl">
                    <a:srgbClr val="000000">
                      <a:alpha val="43137"/>
                    </a:srgbClr>
                  </a:outerShdw>
                </a:effectLst>
              </a:rPr>
              <a:t>soon to stop </a:t>
            </a:r>
            <a:r>
              <a:rPr lang="en-GB" sz="2800" b="1" dirty="0">
                <a:solidFill>
                  <a:srgbClr val="00FFFF"/>
                </a:solidFill>
                <a:effectLst>
                  <a:outerShdw blurRad="38100" dist="38100" dir="2700000" algn="tl">
                    <a:srgbClr val="000000">
                      <a:alpha val="43137"/>
                    </a:srgbClr>
                  </a:outerShdw>
                </a:effectLst>
              </a:rPr>
              <a:t>his </a:t>
            </a:r>
            <a:r>
              <a:rPr lang="en-GB" sz="2800" b="1" dirty="0" smtClean="0">
                <a:solidFill>
                  <a:srgbClr val="00FFFF"/>
                </a:solidFill>
                <a:effectLst>
                  <a:outerShdw blurRad="38100" dist="38100" dir="2700000" algn="tl">
                    <a:srgbClr val="000000">
                      <a:alpha val="43137"/>
                    </a:srgbClr>
                  </a:outerShdw>
                </a:effectLst>
              </a:rPr>
              <a:t>plundering, </a:t>
            </a:r>
            <a:r>
              <a:rPr lang="en-GB" sz="2800" b="1" dirty="0">
                <a:solidFill>
                  <a:srgbClr val="FFCC00"/>
                </a:solidFill>
                <a:effectLst>
                  <a:outerShdw blurRad="38100" dist="38100" dir="2700000" algn="tl">
                    <a:srgbClr val="000000">
                      <a:alpha val="43137"/>
                    </a:srgbClr>
                  </a:outerShdw>
                </a:effectLst>
              </a:rPr>
              <a:t>due to </a:t>
            </a:r>
            <a:r>
              <a:rPr lang="en-GB" sz="2800" b="1" dirty="0" smtClean="0">
                <a:solidFill>
                  <a:srgbClr val="FFCC00"/>
                </a:solidFill>
                <a:effectLst>
                  <a:outerShdw blurRad="38100" dist="38100" dir="2700000" algn="tl">
                    <a:srgbClr val="000000">
                      <a:alpha val="43137"/>
                    </a:srgbClr>
                  </a:outerShdw>
                </a:effectLst>
              </a:rPr>
              <a:t>clamour from </a:t>
            </a:r>
            <a:r>
              <a:rPr lang="en-GB" sz="2800" b="1" dirty="0">
                <a:solidFill>
                  <a:srgbClr val="FFCC00"/>
                </a:solidFill>
                <a:effectLst>
                  <a:outerShdw blurRad="38100" dist="38100" dir="2700000" algn="tl">
                    <a:srgbClr val="000000">
                      <a:alpha val="43137"/>
                    </a:srgbClr>
                  </a:outerShdw>
                </a:effectLst>
              </a:rPr>
              <a:t>his assignees wanting part of the </a:t>
            </a:r>
            <a:r>
              <a:rPr lang="en-GB" sz="2800" b="1" dirty="0" smtClean="0">
                <a:solidFill>
                  <a:srgbClr val="FFCC00"/>
                </a:solidFill>
                <a:effectLst>
                  <a:outerShdw blurRad="38100" dist="38100" dir="2700000" algn="tl">
                    <a:srgbClr val="000000">
                      <a:alpha val="43137"/>
                    </a:srgbClr>
                  </a:outerShdw>
                </a:effectLst>
              </a:rPr>
              <a:t>booty.</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But though we are not told who these assignees were, </a:t>
            </a:r>
            <a:r>
              <a:rPr lang="en-GB" sz="2800" b="1" dirty="0" smtClean="0">
                <a:solidFill>
                  <a:srgbClr val="00FF00"/>
                </a:solidFill>
                <a:effectLst>
                  <a:outerShdw blurRad="38100" dist="38100" dir="2700000" algn="tl">
                    <a:srgbClr val="000000">
                      <a:alpha val="43137"/>
                    </a:srgbClr>
                  </a:outerShdw>
                </a:effectLst>
              </a:rPr>
              <a:t>one </a:t>
            </a:r>
            <a:r>
              <a:rPr lang="en-GB" sz="2800" b="1" dirty="0">
                <a:solidFill>
                  <a:srgbClr val="00FF00"/>
                </a:solidFill>
                <a:effectLst>
                  <a:outerShdw blurRad="38100" dist="38100" dir="2700000" algn="tl">
                    <a:srgbClr val="000000">
                      <a:alpha val="43137"/>
                    </a:srgbClr>
                  </a:outerShdw>
                </a:effectLst>
              </a:rPr>
              <a:t>can be sure that they were "God's chosen",</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because as always they </a:t>
            </a:r>
            <a:r>
              <a:rPr lang="en-GB" sz="2800" b="1" dirty="0" smtClean="0">
                <a:solidFill>
                  <a:srgbClr val="FF0000"/>
                </a:solidFill>
                <a:effectLst>
                  <a:outerShdw blurRad="38100" dist="38100" dir="2700000" algn="tl">
                    <a:srgbClr val="000000">
                      <a:alpha val="43137"/>
                    </a:srgbClr>
                  </a:outerShdw>
                </a:effectLst>
              </a:rPr>
              <a:t>work </a:t>
            </a:r>
            <a:r>
              <a:rPr lang="en-GB" sz="2800" b="1" dirty="0">
                <a:solidFill>
                  <a:srgbClr val="FF0000"/>
                </a:solidFill>
                <a:effectLst>
                  <a:outerShdw blurRad="38100" dist="38100" dir="2700000" algn="tl">
                    <a:srgbClr val="000000">
                      <a:alpha val="43137"/>
                    </a:srgbClr>
                  </a:outerShdw>
                </a:effectLst>
              </a:rPr>
              <a:t>behind the scenes.</a:t>
            </a:r>
          </a:p>
        </p:txBody>
      </p:sp>
      <p:pic>
        <p:nvPicPr>
          <p:cNvPr id="5" name="Picture 4"/>
          <p:cNvPicPr>
            <a:picLocks noChangeAspect="1"/>
          </p:cNvPicPr>
          <p:nvPr/>
        </p:nvPicPr>
        <p:blipFill>
          <a:blip r:embed="rId2"/>
          <a:stretch>
            <a:fillRect/>
          </a:stretch>
        </p:blipFill>
        <p:spPr>
          <a:xfrm>
            <a:off x="703266" y="1919259"/>
            <a:ext cx="4595374" cy="3918833"/>
          </a:xfrm>
          <a:prstGeom prst="rect">
            <a:avLst/>
          </a:prstGeom>
        </p:spPr>
      </p:pic>
    </p:spTree>
    <p:extLst>
      <p:ext uri="{BB962C8B-B14F-4D97-AF65-F5344CB8AC3E}">
        <p14:creationId xmlns:p14="http://schemas.microsoft.com/office/powerpoint/2010/main" val="40004965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127</a:t>
            </a:fld>
            <a:endParaRPr lang="en-GB">
              <a:solidFill>
                <a:srgbClr val="FFFFFF"/>
              </a:solidFill>
            </a:endParaRPr>
          </a:p>
        </p:txBody>
      </p:sp>
      <p:sp>
        <p:nvSpPr>
          <p:cNvPr id="4" name="TextBox 3"/>
          <p:cNvSpPr txBox="1"/>
          <p:nvPr/>
        </p:nvSpPr>
        <p:spPr>
          <a:xfrm>
            <a:off x="5392616" y="2145323"/>
            <a:ext cx="609600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Until the plunder of the wealth of the Church, </a:t>
            </a:r>
            <a:r>
              <a:rPr lang="en-GB" sz="2800" b="1" dirty="0" smtClean="0">
                <a:solidFill>
                  <a:srgbClr val="FFC000"/>
                </a:solidFill>
                <a:effectLst>
                  <a:outerShdw blurRad="38100" dist="38100" dir="2700000" algn="tl">
                    <a:srgbClr val="000000">
                      <a:alpha val="43137"/>
                    </a:srgbClr>
                  </a:outerShdw>
                </a:effectLst>
              </a:rPr>
              <a:t>there was no need for a poor relief act, or the work house,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for over 900 years prier to the “Reformation” there was no need,</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as the wealth of the country was generally generated locally and expended locally!</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750026" y="2790092"/>
            <a:ext cx="3860286" cy="2463472"/>
          </a:xfrm>
          <a:prstGeom prst="rect">
            <a:avLst/>
          </a:prstGeom>
        </p:spPr>
      </p:pic>
    </p:spTree>
    <p:extLst>
      <p:ext uri="{BB962C8B-B14F-4D97-AF65-F5344CB8AC3E}">
        <p14:creationId xmlns:p14="http://schemas.microsoft.com/office/powerpoint/2010/main" val="152501142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128</a:t>
            </a:fld>
            <a:endParaRPr lang="en-GB">
              <a:solidFill>
                <a:srgbClr val="FFFFFF"/>
              </a:solidFill>
            </a:endParaRPr>
          </a:p>
        </p:txBody>
      </p:sp>
      <p:sp>
        <p:nvSpPr>
          <p:cNvPr id="4" name="TextBox 3"/>
          <p:cNvSpPr txBox="1"/>
          <p:nvPr/>
        </p:nvSpPr>
        <p:spPr>
          <a:xfrm>
            <a:off x="6096000" y="1847195"/>
            <a:ext cx="5673969"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 </a:t>
            </a:r>
            <a:r>
              <a:rPr lang="en-GB" sz="2800" b="1" dirty="0">
                <a:solidFill>
                  <a:srgbClr val="00FFFF"/>
                </a:solidFill>
                <a:effectLst>
                  <a:outerShdw blurRad="38100" dist="38100" dir="2700000" algn="tl">
                    <a:srgbClr val="000000">
                      <a:alpha val="43137"/>
                    </a:srgbClr>
                  </a:outerShdw>
                </a:effectLst>
              </a:rPr>
              <a:t>Act of Parliament was passed, in March, 1536, the same year that saw the end of Anne </a:t>
            </a:r>
            <a:r>
              <a:rPr lang="en-GB" sz="2800" b="1" dirty="0" err="1">
                <a:solidFill>
                  <a:srgbClr val="00FFFF"/>
                </a:solidFill>
                <a:effectLst>
                  <a:outerShdw blurRad="38100" dist="38100" dir="2700000" algn="tl">
                    <a:srgbClr val="000000">
                      <a:alpha val="43137"/>
                    </a:srgbClr>
                  </a:outerShdw>
                </a:effectLst>
              </a:rPr>
              <a:t>Boylen</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for the suppression, that is to say, confiscation, of three hundred and seventy-six Monasteries, </a:t>
            </a:r>
            <a:r>
              <a:rPr lang="en-GB" sz="2800" b="1" dirty="0">
                <a:solidFill>
                  <a:srgbClr val="00FF00"/>
                </a:solidFill>
                <a:effectLst>
                  <a:outerShdw blurRad="38100" dist="38100" dir="2700000" algn="tl">
                    <a:srgbClr val="000000">
                      <a:alpha val="43137"/>
                    </a:srgbClr>
                  </a:outerShdw>
                </a:effectLst>
              </a:rPr>
              <a:t>and for granting their estates, real and personal, to the King and his heirs! </a:t>
            </a:r>
          </a:p>
        </p:txBody>
      </p:sp>
      <p:pic>
        <p:nvPicPr>
          <p:cNvPr id="5" name="Picture 4"/>
          <p:cNvPicPr>
            <a:picLocks noChangeAspect="1"/>
          </p:cNvPicPr>
          <p:nvPr/>
        </p:nvPicPr>
        <p:blipFill>
          <a:blip r:embed="rId2"/>
          <a:stretch>
            <a:fillRect/>
          </a:stretch>
        </p:blipFill>
        <p:spPr>
          <a:xfrm>
            <a:off x="446220" y="2429218"/>
            <a:ext cx="4958178" cy="3479211"/>
          </a:xfrm>
          <a:prstGeom prst="rect">
            <a:avLst/>
          </a:prstGeom>
        </p:spPr>
      </p:pic>
    </p:spTree>
    <p:extLst>
      <p:ext uri="{BB962C8B-B14F-4D97-AF65-F5344CB8AC3E}">
        <p14:creationId xmlns:p14="http://schemas.microsoft.com/office/powerpoint/2010/main" val="180610985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129</a:t>
            </a:fld>
            <a:endParaRPr lang="en-GB">
              <a:solidFill>
                <a:srgbClr val="FFFFFF"/>
              </a:solidFill>
            </a:endParaRPr>
          </a:p>
        </p:txBody>
      </p:sp>
      <p:sp>
        <p:nvSpPr>
          <p:cNvPr id="4" name="TextBox 3"/>
          <p:cNvSpPr txBox="1"/>
          <p:nvPr/>
        </p:nvSpPr>
        <p:spPr>
          <a:xfrm>
            <a:off x="5545016" y="1894087"/>
            <a:ext cx="576775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However, the Act to plunder the monasteries languished in the Lower House – </a:t>
            </a:r>
            <a:r>
              <a:rPr lang="en-GB" sz="2800" b="1" dirty="0">
                <a:solidFill>
                  <a:srgbClr val="FFCC00"/>
                </a:solidFill>
                <a:effectLst>
                  <a:outerShdw blurRad="38100" dist="38100" dir="2700000" algn="tl">
                    <a:srgbClr val="000000">
                      <a:alpha val="43137"/>
                    </a:srgbClr>
                  </a:outerShdw>
                </a:effectLst>
              </a:rPr>
              <a:t>it was not passed until pressure was applied, namely:-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King commanded the Commons to attend him in the forenoon in his gallery, </a:t>
            </a:r>
            <a:r>
              <a:rPr lang="en-GB" sz="2800" b="1" dirty="0">
                <a:solidFill>
                  <a:srgbClr val="FFFF00"/>
                </a:solidFill>
                <a:effectLst>
                  <a:outerShdw blurRad="38100" dist="38100" dir="2700000" algn="tl">
                    <a:srgbClr val="000000">
                      <a:alpha val="43137"/>
                    </a:srgbClr>
                  </a:outerShdw>
                </a:effectLst>
              </a:rPr>
              <a:t>where he let them wait till late in the </a:t>
            </a:r>
            <a:r>
              <a:rPr lang="en-GB" sz="2800" b="1">
                <a:solidFill>
                  <a:srgbClr val="FFFF00"/>
                </a:solidFill>
                <a:effectLst>
                  <a:outerShdw blurRad="38100" dist="38100" dir="2700000" algn="tl">
                    <a:srgbClr val="000000">
                      <a:alpha val="43137"/>
                    </a:srgbClr>
                  </a:outerShdw>
                </a:effectLst>
              </a:rPr>
              <a:t>afternoon</a:t>
            </a:r>
            <a:r>
              <a:rPr lang="en-GB" sz="2800" b="1" smtClean="0">
                <a:solidFill>
                  <a:srgbClr val="FFFF00"/>
                </a:solidFill>
                <a:effectLst>
                  <a:outerShdw blurRad="38100" dist="38100" dir="2700000" algn="tl">
                    <a:srgbClr val="000000">
                      <a:alpha val="43137"/>
                    </a:srgbClr>
                  </a:outerShdw>
                </a:effectLst>
              </a:rPr>
              <a:t>,… </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726432" y="1604170"/>
            <a:ext cx="3902593" cy="4949030"/>
          </a:xfrm>
          <a:prstGeom prst="rect">
            <a:avLst/>
          </a:prstGeom>
        </p:spPr>
      </p:pic>
    </p:spTree>
    <p:extLst>
      <p:ext uri="{BB962C8B-B14F-4D97-AF65-F5344CB8AC3E}">
        <p14:creationId xmlns:p14="http://schemas.microsoft.com/office/powerpoint/2010/main" val="551183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3657"/>
            <a:ext cx="10972800" cy="1143000"/>
          </a:xfrm>
        </p:spPr>
        <p:txBody>
          <a:bodyPr/>
          <a:lstStyle/>
          <a:p>
            <a:r>
              <a:rPr lang="en-GB" b="1" dirty="0">
                <a:solidFill>
                  <a:srgbClr val="FF0000"/>
                </a:solidFill>
              </a:rPr>
              <a:t>The Story Of Gog And </a:t>
            </a:r>
            <a:r>
              <a:rPr lang="en-GB" b="1" dirty="0" smtClean="0">
                <a:solidFill>
                  <a:srgbClr val="FF0000"/>
                </a:solidFill>
              </a:rPr>
              <a:t>Magog                                    </a:t>
            </a:r>
            <a:r>
              <a:rPr lang="en-GB" b="1" dirty="0" smtClean="0">
                <a:solidFill>
                  <a:srgbClr val="00FF00"/>
                </a:solidFill>
              </a:rPr>
              <a:t>The Reformation</a:t>
            </a:r>
            <a:r>
              <a:rPr lang="en-GB" b="1" dirty="0">
                <a:solidFill>
                  <a:srgbClr val="FF0000"/>
                </a:solidFill>
              </a:rPr>
              <a:t/>
            </a:r>
            <a:br>
              <a:rPr lang="en-GB" b="1" dirty="0">
                <a:solidFill>
                  <a:srgbClr val="FF0000"/>
                </a:solidFill>
              </a:rPr>
            </a:br>
            <a:r>
              <a:rPr lang="en-GB" b="1" dirty="0" smtClean="0">
                <a:solidFill>
                  <a:srgbClr val="FF0000"/>
                </a:solidFill>
              </a:rPr>
              <a:t>   </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a:t>
            </a:fld>
            <a:endParaRPr lang="en-GB" dirty="0">
              <a:solidFill>
                <a:srgbClr val="FFFFFF"/>
              </a:solidFill>
            </a:endParaRPr>
          </a:p>
        </p:txBody>
      </p:sp>
      <p:sp>
        <p:nvSpPr>
          <p:cNvPr id="5" name="TextBox 4"/>
          <p:cNvSpPr txBox="1"/>
          <p:nvPr/>
        </p:nvSpPr>
        <p:spPr>
          <a:xfrm>
            <a:off x="4246496" y="2212813"/>
            <a:ext cx="742734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Reformation was the second shock to befall the Roman Catholic Church, </a:t>
            </a:r>
            <a:r>
              <a:rPr lang="en-GB" sz="2800" b="1" dirty="0" smtClean="0">
                <a:solidFill>
                  <a:srgbClr val="FFCC00"/>
                </a:solidFill>
                <a:effectLst>
                  <a:outerShdw blurRad="38100" dist="38100" dir="2700000" algn="tl">
                    <a:srgbClr val="000000">
                      <a:alpha val="43137"/>
                    </a:srgbClr>
                  </a:outerShdw>
                </a:effectLst>
              </a:rPr>
              <a:t>the first being the split with Constantinople and the rise of the Greek Orthodox Church, </a:t>
            </a:r>
            <a:r>
              <a:rPr lang="en-GB" sz="2800" b="1" dirty="0" smtClean="0">
                <a:solidFill>
                  <a:srgbClr val="FF00FF"/>
                </a:solidFill>
                <a:effectLst>
                  <a:outerShdw blurRad="38100" dist="38100" dir="2700000" algn="tl">
                    <a:srgbClr val="000000">
                      <a:alpha val="43137"/>
                    </a:srgbClr>
                  </a:outerShdw>
                </a:effectLst>
              </a:rPr>
              <a:t>when Pope Leo IX (left) excommunicated the patriarch of Constantinople in 1054 AD – </a:t>
            </a:r>
            <a:r>
              <a:rPr lang="en-GB" sz="2800" b="1" dirty="0" smtClean="0">
                <a:solidFill>
                  <a:srgbClr val="00FF00"/>
                </a:solidFill>
                <a:effectLst>
                  <a:outerShdw blurRad="38100" dist="38100" dir="2700000" algn="tl">
                    <a:srgbClr val="000000">
                      <a:alpha val="43137"/>
                    </a:srgbClr>
                  </a:outerShdw>
                </a:effectLst>
              </a:rPr>
              <a:t>splitting the Great City of Revelation into 3 parts as foretold therein.</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upload.wikimedia.org/wikipedia/commons/7/77/Pope_Leo_IX.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7" b="100000" l="0" r="100000"/>
                    </a14:imgEffect>
                  </a14:imgLayer>
                </a14:imgProps>
              </a:ext>
              <a:ext uri="{28A0092B-C50C-407E-A947-70E740481C1C}">
                <a14:useLocalDpi xmlns:a14="http://schemas.microsoft.com/office/drawing/2010/main" val="0"/>
              </a:ext>
            </a:extLst>
          </a:blip>
          <a:srcRect/>
          <a:stretch>
            <a:fillRect/>
          </a:stretch>
        </p:blipFill>
        <p:spPr bwMode="auto">
          <a:xfrm>
            <a:off x="347599" y="1948433"/>
            <a:ext cx="3581400" cy="462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01466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130</a:t>
            </a:fld>
            <a:endParaRPr lang="en-GB">
              <a:solidFill>
                <a:srgbClr val="FFFFFF"/>
              </a:solidFill>
            </a:endParaRPr>
          </a:p>
        </p:txBody>
      </p:sp>
      <p:sp>
        <p:nvSpPr>
          <p:cNvPr id="4" name="TextBox 3"/>
          <p:cNvSpPr txBox="1"/>
          <p:nvPr/>
        </p:nvSpPr>
        <p:spPr>
          <a:xfrm>
            <a:off x="5638800" y="1644908"/>
            <a:ext cx="594360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 then</a:t>
            </a:r>
            <a:r>
              <a:rPr lang="en-GB" sz="2800" b="1" dirty="0">
                <a:solidFill>
                  <a:srgbClr val="00FFFF"/>
                </a:solidFill>
                <a:effectLst>
                  <a:outerShdw blurRad="38100" dist="38100" dir="2700000" algn="tl">
                    <a:srgbClr val="000000">
                      <a:alpha val="43137"/>
                    </a:srgbClr>
                  </a:outerShdw>
                </a:effectLst>
              </a:rPr>
              <a:t>, coming out of his chamber, walking </a:t>
            </a:r>
            <a:r>
              <a:rPr lang="en-GB" sz="2800" b="1" dirty="0" smtClean="0">
                <a:solidFill>
                  <a:srgbClr val="00FFFF"/>
                </a:solidFill>
                <a:effectLst>
                  <a:outerShdw blurRad="38100" dist="38100" dir="2700000" algn="tl">
                    <a:srgbClr val="000000">
                      <a:alpha val="43137"/>
                    </a:srgbClr>
                  </a:outerShdw>
                </a:effectLst>
              </a:rPr>
              <a:t>amongst </a:t>
            </a:r>
            <a:r>
              <a:rPr lang="en-GB" sz="2800" b="1" dirty="0">
                <a:solidFill>
                  <a:srgbClr val="00FFFF"/>
                </a:solidFill>
                <a:effectLst>
                  <a:outerShdw blurRad="38100" dist="38100" dir="2700000" algn="tl">
                    <a:srgbClr val="000000">
                      <a:alpha val="43137"/>
                    </a:srgbClr>
                  </a:outerShdw>
                </a:effectLst>
              </a:rPr>
              <a:t>them </a:t>
            </a:r>
            <a:r>
              <a:rPr lang="en-GB" sz="2800" b="1" dirty="0" smtClean="0">
                <a:solidFill>
                  <a:srgbClr val="00FFFF"/>
                </a:solidFill>
                <a:effectLst>
                  <a:outerShdw blurRad="38100" dist="38100" dir="2700000" algn="tl">
                    <a:srgbClr val="000000">
                      <a:alpha val="43137"/>
                    </a:srgbClr>
                  </a:outerShdw>
                </a:effectLst>
              </a:rPr>
              <a:t>at last he said, looking </a:t>
            </a:r>
            <a:r>
              <a:rPr lang="en-GB" sz="2800" b="1" dirty="0">
                <a:solidFill>
                  <a:srgbClr val="00FFFF"/>
                </a:solidFill>
                <a:effectLst>
                  <a:outerShdw blurRad="38100" dist="38100" dir="2700000" algn="tl">
                    <a:srgbClr val="000000">
                      <a:alpha val="43137"/>
                    </a:srgbClr>
                  </a:outerShdw>
                </a:effectLst>
              </a:rPr>
              <a:t>angrily on </a:t>
            </a:r>
            <a:r>
              <a:rPr lang="en-GB" sz="2800" b="1" dirty="0" smtClean="0">
                <a:solidFill>
                  <a:srgbClr val="00FFFF"/>
                </a:solidFill>
                <a:effectLst>
                  <a:outerShdw blurRad="38100" dist="38100" dir="2700000" algn="tl">
                    <a:srgbClr val="000000">
                      <a:alpha val="43137"/>
                    </a:srgbClr>
                  </a:outerShdw>
                </a:effectLst>
              </a:rPr>
              <a:t>them, he at last said, </a:t>
            </a:r>
            <a:r>
              <a:rPr lang="en-GB" sz="2800" b="1" dirty="0" smtClean="0">
                <a:solidFill>
                  <a:srgbClr val="FFCC00"/>
                </a:solidFill>
                <a:effectLst>
                  <a:outerShdw blurRad="38100" dist="38100" dir="2700000" algn="tl">
                    <a:srgbClr val="000000">
                      <a:alpha val="43137"/>
                    </a:srgbClr>
                  </a:outerShdw>
                </a:effectLst>
              </a:rPr>
              <a:t>“I </a:t>
            </a:r>
            <a:r>
              <a:rPr lang="en-GB" sz="2800" b="1" dirty="0">
                <a:solidFill>
                  <a:srgbClr val="FFCC00"/>
                </a:solidFill>
                <a:effectLst>
                  <a:outerShdw blurRad="38100" dist="38100" dir="2700000" algn="tl">
                    <a:srgbClr val="000000">
                      <a:alpha val="43137"/>
                    </a:srgbClr>
                  </a:outerShdw>
                </a:effectLst>
              </a:rPr>
              <a:t>hear </a:t>
            </a:r>
            <a:r>
              <a:rPr lang="en-GB" sz="2800" b="1" dirty="0" smtClean="0">
                <a:solidFill>
                  <a:srgbClr val="FFCC00"/>
                </a:solidFill>
                <a:effectLst>
                  <a:outerShdw blurRad="38100" dist="38100" dir="2700000" algn="tl">
                    <a:srgbClr val="000000">
                      <a:alpha val="43137"/>
                    </a:srgbClr>
                  </a:outerShdw>
                </a:effectLst>
              </a:rPr>
              <a:t>that </a:t>
            </a:r>
            <a:r>
              <a:rPr lang="en-GB" sz="2800" b="1" dirty="0">
                <a:solidFill>
                  <a:srgbClr val="FFCC00"/>
                </a:solidFill>
                <a:effectLst>
                  <a:outerShdw blurRad="38100" dist="38100" dir="2700000" algn="tl">
                    <a:srgbClr val="000000">
                      <a:alpha val="43137"/>
                    </a:srgbClr>
                  </a:outerShdw>
                </a:effectLst>
              </a:rPr>
              <a:t>my bill will not, pass; but I will have it pass, or I will have some of your heads;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without other rhetoric, returned to his chamber. Enough was said;</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the bill passed, and all was given him as he "desired</a:t>
            </a:r>
            <a:r>
              <a:rPr lang="en-GB" sz="2800" b="1" dirty="0" smtClean="0">
                <a:solidFill>
                  <a:srgbClr val="FFFF00"/>
                </a:solidFill>
                <a:effectLst>
                  <a:outerShdw blurRad="38100" dist="38100" dir="2700000" algn="tl">
                    <a:srgbClr val="000000">
                      <a:alpha val="43137"/>
                    </a:srgbClr>
                  </a:outerShdw>
                </a:effectLst>
              </a:rPr>
              <a:t>."</a:t>
            </a:r>
            <a:endParaRPr lang="en-GB" dirty="0">
              <a:solidFill>
                <a:srgbClr val="FFFF00"/>
              </a:solidFill>
            </a:endParaRPr>
          </a:p>
        </p:txBody>
      </p:sp>
      <p:pic>
        <p:nvPicPr>
          <p:cNvPr id="5" name="Picture 4"/>
          <p:cNvPicPr>
            <a:picLocks noChangeAspect="1"/>
          </p:cNvPicPr>
          <p:nvPr/>
        </p:nvPicPr>
        <p:blipFill>
          <a:blip r:embed="rId2"/>
          <a:stretch>
            <a:fillRect/>
          </a:stretch>
        </p:blipFill>
        <p:spPr>
          <a:xfrm>
            <a:off x="609600" y="2565462"/>
            <a:ext cx="4517712" cy="2678643"/>
          </a:xfrm>
          <a:prstGeom prst="rect">
            <a:avLst/>
          </a:prstGeom>
        </p:spPr>
      </p:pic>
    </p:spTree>
    <p:extLst>
      <p:ext uri="{BB962C8B-B14F-4D97-AF65-F5344CB8AC3E}">
        <p14:creationId xmlns:p14="http://schemas.microsoft.com/office/powerpoint/2010/main" val="11920504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131</a:t>
            </a:fld>
            <a:endParaRPr lang="en-GB">
              <a:solidFill>
                <a:srgbClr val="FFFFFF"/>
              </a:solidFill>
            </a:endParaRPr>
          </a:p>
        </p:txBody>
      </p:sp>
      <p:sp>
        <p:nvSpPr>
          <p:cNvPr id="4" name="TextBox 3"/>
          <p:cNvSpPr txBox="1"/>
          <p:nvPr/>
        </p:nvSpPr>
        <p:spPr>
          <a:xfrm>
            <a:off x="6318739" y="1824841"/>
            <a:ext cx="501747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He </a:t>
            </a:r>
            <a:r>
              <a:rPr lang="en-GB" sz="2800" b="1" dirty="0">
                <a:solidFill>
                  <a:srgbClr val="00FFFF"/>
                </a:solidFill>
                <a:effectLst>
                  <a:outerShdw blurRad="38100" dist="38100" dir="2700000" algn="tl">
                    <a:srgbClr val="000000">
                      <a:alpha val="43137"/>
                    </a:srgbClr>
                  </a:outerShdw>
                </a:effectLst>
              </a:rPr>
              <a:t>took plate</a:t>
            </a:r>
            <a:r>
              <a:rPr lang="en-GB" sz="2800" b="1" dirty="0" smtClean="0">
                <a:solidFill>
                  <a:srgbClr val="00FFFF"/>
                </a:solidFill>
                <a:effectLst>
                  <a:outerShdw blurRad="38100" dist="38100" dir="2700000" algn="tl">
                    <a:srgbClr val="000000">
                      <a:alpha val="43137"/>
                    </a:srgbClr>
                  </a:outerShdw>
                </a:effectLst>
              </a:rPr>
              <a:t>, jewels</a:t>
            </a:r>
            <a:r>
              <a:rPr lang="en-GB" sz="2800" b="1" dirty="0">
                <a:solidFill>
                  <a:srgbClr val="00FFFF"/>
                </a:solidFill>
                <a:effectLst>
                  <a:outerShdw blurRad="38100" dist="38100" dir="2700000" algn="tl">
                    <a:srgbClr val="000000">
                      <a:alpha val="43137"/>
                    </a:srgbClr>
                  </a:outerShdw>
                </a:effectLst>
              </a:rPr>
              <a:t>, gold and silver images and ornaments.</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This act of monstrous tyranny was, however,</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base as the Parliament was,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full as it was of greedy plunderers</a:t>
            </a:r>
            <a:r>
              <a:rPr lang="en-GB" sz="2800" b="1" dirty="0" smtClean="0">
                <a:solidFill>
                  <a:srgbClr val="00FF00"/>
                </a:solidFill>
                <a:effectLst>
                  <a:outerShdw blurRad="38100" dist="38100" dir="2700000" algn="tl">
                    <a:srgbClr val="000000">
                      <a:alpha val="43137"/>
                    </a:srgbClr>
                  </a:outerShdw>
                </a:effectLst>
              </a:rPr>
              <a:t>, not </a:t>
            </a:r>
            <a:r>
              <a:rPr lang="en-GB" sz="2800" b="1" dirty="0">
                <a:solidFill>
                  <a:srgbClr val="00FF00"/>
                </a:solidFill>
                <a:effectLst>
                  <a:outerShdw blurRad="38100" dist="38100" dir="2700000" algn="tl">
                    <a:srgbClr val="000000">
                      <a:alpha val="43137"/>
                    </a:srgbClr>
                  </a:outerShdw>
                </a:effectLst>
              </a:rPr>
              <a:t>passed without some opposition.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60" y="1675587"/>
            <a:ext cx="4560277" cy="3420208"/>
          </a:xfrm>
          <a:prstGeom prst="rect">
            <a:avLst/>
          </a:prstGeom>
        </p:spPr>
      </p:pic>
      <p:sp>
        <p:nvSpPr>
          <p:cNvPr id="7" name="TextBox 6"/>
          <p:cNvSpPr txBox="1"/>
          <p:nvPr/>
        </p:nvSpPr>
        <p:spPr>
          <a:xfrm>
            <a:off x="422030" y="5399782"/>
            <a:ext cx="5556739"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Glastonbury Abbey today after the Plunder Henry VIII</a:t>
            </a:r>
            <a:endParaRPr lang="en-GB"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346760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132</a:t>
            </a:fld>
            <a:endParaRPr lang="en-GB">
              <a:solidFill>
                <a:srgbClr val="FFFFFF"/>
              </a:solidFill>
            </a:endParaRPr>
          </a:p>
        </p:txBody>
      </p:sp>
      <p:sp>
        <p:nvSpPr>
          <p:cNvPr id="4" name="TextBox 3"/>
          <p:cNvSpPr txBox="1"/>
          <p:nvPr/>
        </p:nvSpPr>
        <p:spPr>
          <a:xfrm>
            <a:off x="5427785" y="2001083"/>
            <a:ext cx="6236677"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men at this leading the Reformation </a:t>
            </a:r>
            <a:r>
              <a:rPr lang="en-GB" sz="2800" b="1" dirty="0">
                <a:solidFill>
                  <a:srgbClr val="00FFFF"/>
                </a:solidFill>
                <a:effectLst>
                  <a:outerShdw blurRad="38100" dist="38100" dir="2700000" algn="tl">
                    <a:srgbClr val="000000">
                      <a:alpha val="43137"/>
                    </a:srgbClr>
                  </a:outerShdw>
                </a:effectLst>
              </a:rPr>
              <a:t>were, in fact, fit to be the subalterns of such a chief. </a:t>
            </a:r>
            <a:r>
              <a:rPr lang="en-GB" sz="2800" b="1" dirty="0">
                <a:solidFill>
                  <a:srgbClr val="FFC000"/>
                </a:solidFill>
                <a:effectLst>
                  <a:outerShdw blurRad="38100" dist="38100" dir="2700000" algn="tl">
                    <a:srgbClr val="000000">
                      <a:alpha val="43137"/>
                    </a:srgbClr>
                  </a:outerShdw>
                </a:effectLst>
              </a:rPr>
              <a:t>Some of the very worst men in all England; men of notoriously infamous characters; </a:t>
            </a:r>
            <a:r>
              <a:rPr lang="en-GB" sz="2800" b="1" dirty="0">
                <a:solidFill>
                  <a:srgbClr val="00FF00"/>
                </a:solidFill>
                <a:effectLst>
                  <a:outerShdw blurRad="38100" dist="38100" dir="2700000" algn="tl">
                    <a:srgbClr val="000000">
                      <a:alpha val="43137"/>
                    </a:srgbClr>
                  </a:outerShdw>
                </a:effectLst>
              </a:rPr>
              <a:t>men who had been convicted of heinous crimes, some who had actually been branded</a:t>
            </a:r>
            <a:r>
              <a:rPr lang="en-GB" sz="2800" b="1" dirty="0" smtClean="0">
                <a:solidFill>
                  <a:srgbClr val="00FF00"/>
                </a:solidFill>
                <a:effectLst>
                  <a:outerShdw blurRad="38100" dist="38100" dir="2700000" algn="tl">
                    <a:srgbClr val="000000">
                      <a:alpha val="43137"/>
                    </a:srgbClr>
                  </a:outerShdw>
                </a:effectLst>
              </a:rPr>
              <a:t>; Just like today</a:t>
            </a:r>
            <a:r>
              <a:rPr lang="en-GB" dirty="0" smtClean="0">
                <a:solidFill>
                  <a:srgbClr val="00FF00"/>
                </a:solidFill>
              </a:rPr>
              <a:t>.</a:t>
            </a:r>
            <a:endParaRPr lang="en-GB" dirty="0">
              <a:solidFill>
                <a:srgbClr val="00FF00"/>
              </a:solidFill>
            </a:endParaRPr>
          </a:p>
          <a:p>
            <a:endParaRPr lang="en-GB" dirty="0"/>
          </a:p>
        </p:txBody>
      </p:sp>
      <p:pic>
        <p:nvPicPr>
          <p:cNvPr id="5" name="Picture 4"/>
          <p:cNvPicPr>
            <a:picLocks noChangeAspect="1"/>
          </p:cNvPicPr>
          <p:nvPr/>
        </p:nvPicPr>
        <p:blipFill>
          <a:blip r:embed="rId2"/>
          <a:stretch>
            <a:fillRect/>
          </a:stretch>
        </p:blipFill>
        <p:spPr>
          <a:xfrm>
            <a:off x="435679" y="1219200"/>
            <a:ext cx="3409490" cy="4483344"/>
          </a:xfrm>
          <a:prstGeom prst="rect">
            <a:avLst/>
          </a:prstGeom>
        </p:spPr>
      </p:pic>
      <p:sp>
        <p:nvSpPr>
          <p:cNvPr id="6" name="TextBox 5"/>
          <p:cNvSpPr txBox="1"/>
          <p:nvPr/>
        </p:nvSpPr>
        <p:spPr>
          <a:xfrm>
            <a:off x="363415" y="6002215"/>
            <a:ext cx="3528647"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Cranmer</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691213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133</a:t>
            </a:fld>
            <a:endParaRPr lang="en-GB">
              <a:solidFill>
                <a:srgbClr val="FFFFFF"/>
              </a:solidFill>
            </a:endParaRPr>
          </a:p>
        </p:txBody>
      </p:sp>
      <p:sp>
        <p:nvSpPr>
          <p:cNvPr id="4" name="TextBox 3"/>
          <p:cNvSpPr txBox="1"/>
          <p:nvPr/>
        </p:nvSpPr>
        <p:spPr>
          <a:xfrm>
            <a:off x="4654062" y="1910862"/>
            <a:ext cx="675249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Thomas Cromwell, whose first name, along with that of Cranmer, ought to stand for, aye accursed in the calendar. </a:t>
            </a:r>
            <a:r>
              <a:rPr lang="en-GB" sz="2800" b="1" dirty="0">
                <a:solidFill>
                  <a:srgbClr val="FF0000"/>
                </a:solidFill>
                <a:effectLst>
                  <a:outerShdw blurRad="38100" dist="38100" dir="2700000" algn="tl">
                    <a:srgbClr val="000000">
                      <a:alpha val="43137"/>
                    </a:srgbClr>
                  </a:outerShdw>
                </a:effectLst>
              </a:rPr>
              <a:t>This Cromwell was the son of a blacksmith of Putney, in Surrey. </a:t>
            </a:r>
            <a:r>
              <a:rPr lang="en-GB" sz="2800" b="1" dirty="0">
                <a:solidFill>
                  <a:srgbClr val="00FF00"/>
                </a:solidFill>
                <a:effectLst>
                  <a:outerShdw blurRad="38100" dist="38100" dir="2700000" algn="tl">
                    <a:srgbClr val="000000">
                      <a:alpha val="43137"/>
                    </a:srgbClr>
                  </a:outerShdw>
                </a:effectLst>
              </a:rPr>
              <a:t>He had been an underling of some sort in the family of Cardinal Wolsey </a:t>
            </a:r>
            <a:r>
              <a:rPr lang="en-GB" sz="2800" b="1" dirty="0" smtClean="0">
                <a:solidFill>
                  <a:srgbClr val="00FF00"/>
                </a:solidFill>
                <a:effectLst>
                  <a:outerShdw blurRad="38100" dist="38100" dir="2700000" algn="tl">
                    <a:srgbClr val="000000">
                      <a:alpha val="43137"/>
                    </a:srgbClr>
                  </a:outerShdw>
                </a:effectLst>
              </a:rPr>
              <a:t>and </a:t>
            </a:r>
            <a:r>
              <a:rPr lang="en-GB" sz="2800" b="1" dirty="0">
                <a:solidFill>
                  <a:srgbClr val="00FF00"/>
                </a:solidFill>
                <a:effectLst>
                  <a:outerShdw blurRad="38100" dist="38100" dir="2700000" algn="tl">
                    <a:srgbClr val="000000">
                      <a:alpha val="43137"/>
                    </a:srgbClr>
                  </a:outerShdw>
                </a:effectLst>
              </a:rPr>
              <a:t>had recommended himself to the king by his sycophancy to him, and his treachery to his old master.</a:t>
            </a:r>
          </a:p>
        </p:txBody>
      </p:sp>
      <p:pic>
        <p:nvPicPr>
          <p:cNvPr id="5" name="Picture 4"/>
          <p:cNvPicPr>
            <a:picLocks noChangeAspect="1"/>
          </p:cNvPicPr>
          <p:nvPr/>
        </p:nvPicPr>
        <p:blipFill>
          <a:blip r:embed="rId2"/>
          <a:stretch>
            <a:fillRect/>
          </a:stretch>
        </p:blipFill>
        <p:spPr>
          <a:xfrm>
            <a:off x="398565" y="1999527"/>
            <a:ext cx="3587282" cy="4223874"/>
          </a:xfrm>
          <a:prstGeom prst="rect">
            <a:avLst/>
          </a:prstGeom>
        </p:spPr>
      </p:pic>
    </p:spTree>
    <p:extLst>
      <p:ext uri="{BB962C8B-B14F-4D97-AF65-F5344CB8AC3E}">
        <p14:creationId xmlns:p14="http://schemas.microsoft.com/office/powerpoint/2010/main" val="79790930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134</a:t>
            </a:fld>
            <a:endParaRPr lang="en-GB">
              <a:solidFill>
                <a:srgbClr val="FFFFFF"/>
              </a:solidFill>
            </a:endParaRPr>
          </a:p>
        </p:txBody>
      </p:sp>
      <p:sp>
        <p:nvSpPr>
          <p:cNvPr id="4" name="TextBox 3"/>
          <p:cNvSpPr txBox="1"/>
          <p:nvPr/>
        </p:nvSpPr>
        <p:spPr>
          <a:xfrm>
            <a:off x="5859584" y="1824841"/>
            <a:ext cx="5756031"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William Cobbett (1825) </a:t>
            </a:r>
            <a:r>
              <a:rPr lang="en-GB" sz="2800" b="1" dirty="0" smtClean="0">
                <a:solidFill>
                  <a:srgbClr val="FFCC00"/>
                </a:solidFill>
                <a:effectLst>
                  <a:outerShdw blurRad="38100" dist="38100" dir="2700000" algn="tl">
                    <a:srgbClr val="000000">
                      <a:alpha val="43137"/>
                    </a:srgbClr>
                  </a:outerShdw>
                </a:effectLst>
              </a:rPr>
              <a:t>…Even </a:t>
            </a:r>
            <a:r>
              <a:rPr lang="en-GB" sz="2800" b="1" dirty="0">
                <a:solidFill>
                  <a:srgbClr val="FFCC00"/>
                </a:solidFill>
                <a:effectLst>
                  <a:outerShdw blurRad="38100" dist="38100" dir="2700000" algn="tl">
                    <a:srgbClr val="000000">
                      <a:alpha val="43137"/>
                    </a:srgbClr>
                  </a:outerShdw>
                </a:effectLst>
              </a:rPr>
              <a:t>in our own times we see the people of Spain rising in defence of their monasteries;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we hear the Scotch "</a:t>
            </a:r>
            <a:r>
              <a:rPr lang="en-GB" sz="2800" b="1" dirty="0" err="1">
                <a:solidFill>
                  <a:srgbClr val="00FF00"/>
                </a:solidFill>
                <a:effectLst>
                  <a:outerShdw blurRad="38100" dist="38100" dir="2700000" algn="tl">
                    <a:srgbClr val="000000">
                      <a:alpha val="43137"/>
                    </a:srgbClr>
                  </a:outerShdw>
                </a:effectLst>
              </a:rPr>
              <a:t>feelosofers</a:t>
            </a:r>
            <a:r>
              <a:rPr lang="en-GB" sz="2800" b="1" dirty="0">
                <a:solidFill>
                  <a:srgbClr val="00FF00"/>
                </a:solidFill>
                <a:effectLst>
                  <a:outerShdw blurRad="38100" dist="38100" dir="2700000" algn="tl">
                    <a:srgbClr val="000000">
                      <a:alpha val="43137"/>
                    </a:srgbClr>
                  </a:outerShdw>
                </a:effectLst>
              </a:rPr>
              <a:t>" abuse them,</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because they do not like to see the property of those monasteries transferred to English Jews</a:t>
            </a:r>
          </a:p>
        </p:txBody>
      </p:sp>
      <p:pic>
        <p:nvPicPr>
          <p:cNvPr id="6" name="Picture 5"/>
          <p:cNvPicPr>
            <a:picLocks noChangeAspect="1"/>
          </p:cNvPicPr>
          <p:nvPr/>
        </p:nvPicPr>
        <p:blipFill>
          <a:blip r:embed="rId2"/>
          <a:stretch>
            <a:fillRect/>
          </a:stretch>
        </p:blipFill>
        <p:spPr>
          <a:xfrm>
            <a:off x="527538" y="1848287"/>
            <a:ext cx="4766660" cy="3580590"/>
          </a:xfrm>
          <a:prstGeom prst="rect">
            <a:avLst/>
          </a:prstGeom>
        </p:spPr>
      </p:pic>
      <p:sp>
        <p:nvSpPr>
          <p:cNvPr id="7" name="TextBox 6"/>
          <p:cNvSpPr txBox="1"/>
          <p:nvPr/>
        </p:nvSpPr>
        <p:spPr>
          <a:xfrm>
            <a:off x="410308" y="5795159"/>
            <a:ext cx="514643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err="1" smtClean="0">
                <a:solidFill>
                  <a:srgbClr val="FFFF00"/>
                </a:solidFill>
                <a:effectLst>
                  <a:outerShdw blurRad="38100" dist="38100" dir="2700000" algn="tl">
                    <a:srgbClr val="000000">
                      <a:alpha val="43137"/>
                    </a:srgbClr>
                  </a:outerShdw>
                </a:effectLst>
              </a:rPr>
              <a:t>Tintern</a:t>
            </a:r>
            <a:r>
              <a:rPr lang="en-GB" sz="3600" b="1" dirty="0" smtClean="0">
                <a:solidFill>
                  <a:srgbClr val="FFFF00"/>
                </a:solidFill>
                <a:effectLst>
                  <a:outerShdw blurRad="38100" dist="38100" dir="2700000" algn="tl">
                    <a:srgbClr val="000000">
                      <a:alpha val="43137"/>
                    </a:srgbClr>
                  </a:outerShdw>
                </a:effectLst>
              </a:rPr>
              <a:t> Abbey</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012842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135</a:t>
            </a:fld>
            <a:endParaRPr lang="en-GB">
              <a:solidFill>
                <a:srgbClr val="FFFFFF"/>
              </a:solidFill>
            </a:endParaRPr>
          </a:p>
        </p:txBody>
      </p:sp>
      <p:sp>
        <p:nvSpPr>
          <p:cNvPr id="4" name="TextBox 3"/>
          <p:cNvSpPr txBox="1"/>
          <p:nvPr/>
        </p:nvSpPr>
        <p:spPr>
          <a:xfrm>
            <a:off x="6283569" y="2255728"/>
            <a:ext cx="5298831"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 number of sources refer to corruption creeping (Gog)  into the Church during the 13</a:t>
            </a:r>
            <a:r>
              <a:rPr lang="en-GB" sz="2800" b="1" baseline="30000" dirty="0" smtClean="0">
                <a:solidFill>
                  <a:srgbClr val="00FFFF"/>
                </a:solidFill>
                <a:effectLst>
                  <a:outerShdw blurRad="38100" dist="38100" dir="2700000" algn="tl">
                    <a:srgbClr val="000000">
                      <a:alpha val="43137"/>
                    </a:srgbClr>
                  </a:outerShdw>
                </a:effectLst>
              </a:rPr>
              <a:t>th</a:t>
            </a:r>
            <a:r>
              <a:rPr lang="en-GB" sz="2800" b="1" dirty="0" smtClean="0">
                <a:solidFill>
                  <a:srgbClr val="00FFFF"/>
                </a:solidFill>
                <a:effectLst>
                  <a:outerShdw blurRad="38100" dist="38100" dir="2700000" algn="tl">
                    <a:srgbClr val="000000">
                      <a:alpha val="43137"/>
                    </a:srgbClr>
                  </a:outerShdw>
                </a:effectLst>
              </a:rPr>
              <a:t> Century </a:t>
            </a:r>
            <a:r>
              <a:rPr lang="en-GB" sz="2800" b="1" dirty="0" smtClean="0">
                <a:solidFill>
                  <a:srgbClr val="FFCC00"/>
                </a:solidFill>
                <a:effectLst>
                  <a:outerShdw blurRad="38100" dist="38100" dir="2700000" algn="tl">
                    <a:srgbClr val="000000">
                      <a:alpha val="43137"/>
                    </a:srgbClr>
                  </a:outerShdw>
                </a:effectLst>
              </a:rPr>
              <a:t>as commented upon by Du Pin’s voluminous ecclesiastical History </a:t>
            </a:r>
            <a:r>
              <a:rPr lang="en-GB" sz="2800" b="1" dirty="0" smtClean="0">
                <a:solidFill>
                  <a:srgbClr val="00FF00"/>
                </a:solidFill>
                <a:effectLst>
                  <a:outerShdw blurRad="38100" dist="38100" dir="2700000" algn="tl">
                    <a:srgbClr val="000000">
                      <a:alpha val="43137"/>
                    </a:srgbClr>
                  </a:outerShdw>
                </a:effectLst>
              </a:rPr>
              <a:t>written at the turn of 17</a:t>
            </a:r>
            <a:r>
              <a:rPr lang="en-GB" sz="2800" b="1" baseline="30000" dirty="0" smtClean="0">
                <a:solidFill>
                  <a:srgbClr val="00FF00"/>
                </a:solidFill>
                <a:effectLst>
                  <a:outerShdw blurRad="38100" dist="38100" dir="2700000" algn="tl">
                    <a:srgbClr val="000000">
                      <a:alpha val="43137"/>
                    </a:srgbClr>
                  </a:outerShdw>
                </a:effectLst>
              </a:rPr>
              <a:t>th</a:t>
            </a:r>
            <a:r>
              <a:rPr lang="en-GB" sz="2800" b="1" dirty="0" smtClean="0">
                <a:solidFill>
                  <a:srgbClr val="00FF00"/>
                </a:solidFill>
                <a:effectLst>
                  <a:outerShdw blurRad="38100" dist="38100" dir="2700000" algn="tl">
                    <a:srgbClr val="000000">
                      <a:alpha val="43137"/>
                    </a:srgbClr>
                  </a:outerShdw>
                </a:effectLst>
              </a:rPr>
              <a:t> century</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s://upload.wikimedia.org/wikipedia/commons/4/49/Medieval_writing_de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7388"/>
            <a:ext cx="5041900" cy="502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41169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136</a:t>
            </a:fld>
            <a:endParaRPr lang="en-GB">
              <a:solidFill>
                <a:srgbClr val="FFFFFF"/>
              </a:solidFill>
            </a:endParaRPr>
          </a:p>
        </p:txBody>
      </p:sp>
      <p:sp>
        <p:nvSpPr>
          <p:cNvPr id="4" name="TextBox 3"/>
          <p:cNvSpPr txBox="1"/>
          <p:nvPr/>
        </p:nvSpPr>
        <p:spPr>
          <a:xfrm>
            <a:off x="6181968" y="1847193"/>
            <a:ext cx="560363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a:t>
            </a:r>
            <a:r>
              <a:rPr lang="en-GB" sz="2800" b="1" dirty="0">
                <a:solidFill>
                  <a:srgbClr val="00FFFF"/>
                </a:solidFill>
                <a:effectLst>
                  <a:outerShdw blurRad="38100" dist="38100" dir="2700000" algn="tl">
                    <a:srgbClr val="000000">
                      <a:alpha val="43137"/>
                    </a:srgbClr>
                  </a:outerShdw>
                </a:effectLst>
              </a:rPr>
              <a:t>has been observed by Monsieur Du Pin and others, </a:t>
            </a:r>
            <a:r>
              <a:rPr lang="en-GB" sz="2800" b="1" dirty="0">
                <a:solidFill>
                  <a:srgbClr val="FFCC00"/>
                </a:solidFill>
                <a:effectLst>
                  <a:outerShdw blurRad="38100" dist="38100" dir="2700000" algn="tl">
                    <a:srgbClr val="000000">
                      <a:alpha val="43137"/>
                    </a:srgbClr>
                  </a:outerShdw>
                </a:effectLst>
              </a:rPr>
              <a:t>That School-Divinity was corrupted in the 13th Century, </a:t>
            </a:r>
            <a:r>
              <a:rPr lang="en-GB" sz="2800" b="1" dirty="0">
                <a:solidFill>
                  <a:srgbClr val="00FF00"/>
                </a:solidFill>
                <a:effectLst>
                  <a:outerShdw blurRad="38100" dist="38100" dir="2700000" algn="tl">
                    <a:srgbClr val="000000">
                      <a:alpha val="43137"/>
                    </a:srgbClr>
                  </a:outerShdw>
                </a:effectLst>
              </a:rPr>
              <a:t>by introducing into it the Principles of Aristotle's Philosophy, </a:t>
            </a:r>
            <a:r>
              <a:rPr lang="en-GB" sz="2800" b="1" dirty="0">
                <a:solidFill>
                  <a:srgbClr val="FFFF00"/>
                </a:solidFill>
                <a:effectLst>
                  <a:outerShdw blurRad="38100" dist="38100" dir="2700000" algn="tl">
                    <a:srgbClr val="000000">
                      <a:alpha val="43137"/>
                    </a:srgbClr>
                  </a:outerShdw>
                </a:effectLst>
              </a:rPr>
              <a:t>whereby all Matters of Doctrine were resolved into a great many curious and useless </a:t>
            </a:r>
            <a:r>
              <a:rPr lang="en-GB" sz="2800" b="1" dirty="0" smtClean="0">
                <a:solidFill>
                  <a:srgbClr val="FFFF00"/>
                </a:solidFill>
                <a:effectLst>
                  <a:outerShdw blurRad="38100" dist="38100" dir="2700000" algn="tl">
                    <a:srgbClr val="000000">
                      <a:alpha val="43137"/>
                    </a:srgbClr>
                  </a:outerShdw>
                </a:effectLst>
              </a:rPr>
              <a:t>Questions----</a:t>
            </a:r>
            <a:r>
              <a:rPr lang="en-GB" sz="2800" b="1" dirty="0" smtClean="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1026" name="Picture 2" descr="https://upload.wikimedia.org/wikipedia/commons/1/12/Hendrick_van_Steenwyck_(II)_-_Interior_of_a_Gothic_Church_-_WGA217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584" y="2104073"/>
            <a:ext cx="5087327" cy="388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3240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137</a:t>
            </a:fld>
            <a:endParaRPr lang="en-GB">
              <a:solidFill>
                <a:srgbClr val="FFFFFF"/>
              </a:solidFill>
            </a:endParaRPr>
          </a:p>
        </p:txBody>
      </p:sp>
      <p:sp>
        <p:nvSpPr>
          <p:cNvPr id="4" name="TextBox 3"/>
          <p:cNvSpPr txBox="1"/>
          <p:nvPr/>
        </p:nvSpPr>
        <p:spPr>
          <a:xfrm>
            <a:off x="5648569" y="2075795"/>
            <a:ext cx="617806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----and </a:t>
            </a:r>
            <a:r>
              <a:rPr lang="en-GB" sz="2800" b="1" dirty="0">
                <a:solidFill>
                  <a:srgbClr val="00FFCC"/>
                </a:solidFill>
                <a:effectLst>
                  <a:outerShdw blurRad="38100" dist="38100" dir="2700000" algn="tl">
                    <a:srgbClr val="000000">
                      <a:alpha val="43137"/>
                    </a:srgbClr>
                  </a:outerShdw>
                </a:effectLst>
              </a:rPr>
              <a:t>decided by the Maxims of that Philosophy (which yet was learned not from the Greek Originals, </a:t>
            </a:r>
            <a:r>
              <a:rPr lang="en-GB" sz="2800" b="1" dirty="0">
                <a:solidFill>
                  <a:srgbClr val="FF0000"/>
                </a:solidFill>
                <a:effectLst>
                  <a:outerShdw blurRad="38100" dist="38100" dir="2700000" algn="tl">
                    <a:srgbClr val="000000">
                      <a:alpha val="43137"/>
                    </a:srgbClr>
                  </a:outerShdw>
                </a:effectLst>
              </a:rPr>
              <a:t>but the corrupt Versions of the Arabians) </a:t>
            </a:r>
            <a:r>
              <a:rPr lang="en-GB" sz="2800" b="1" dirty="0">
                <a:solidFill>
                  <a:srgbClr val="FFCC00"/>
                </a:solidFill>
                <a:effectLst>
                  <a:outerShdw blurRad="38100" dist="38100" dir="2700000" algn="tl">
                    <a:srgbClr val="000000">
                      <a:alpha val="43137"/>
                    </a:srgbClr>
                  </a:outerShdw>
                </a:effectLst>
              </a:rPr>
              <a:t>as if they were of equal Authority with the Scriptures: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as this mixture corrupted the Simplicity of the ancient Christian Faith, </a:t>
            </a:r>
            <a:r>
              <a:rPr lang="en-GB" sz="2800" b="1" dirty="0">
                <a:solidFill>
                  <a:srgbClr val="FFFF00"/>
                </a:solidFill>
                <a:effectLst>
                  <a:outerShdw blurRad="38100" dist="38100" dir="2700000" algn="tl">
                    <a:srgbClr val="000000">
                      <a:alpha val="43137"/>
                    </a:srgbClr>
                  </a:outerShdw>
                </a:effectLst>
              </a:rPr>
              <a:t>so it was the cause of many </a:t>
            </a:r>
            <a:r>
              <a:rPr lang="en-GB" sz="2800" b="1" dirty="0" smtClean="0">
                <a:solidFill>
                  <a:srgbClr val="FFFF00"/>
                </a:solidFill>
                <a:effectLst>
                  <a:outerShdw blurRad="38100" dist="38100" dir="2700000" algn="tl">
                    <a:srgbClr val="000000">
                      <a:alpha val="43137"/>
                    </a:srgbClr>
                  </a:outerShdw>
                </a:effectLst>
              </a:rPr>
              <a:t>Mischiefs.</a:t>
            </a:r>
            <a:endParaRPr lang="en-GB" sz="2800" b="1" dirty="0">
              <a:effectLst>
                <a:outerShdw blurRad="38100" dist="38100" dir="2700000" algn="tl">
                  <a:srgbClr val="000000">
                    <a:alpha val="43137"/>
                  </a:srgbClr>
                </a:outerShdw>
              </a:effectLst>
            </a:endParaRPr>
          </a:p>
        </p:txBody>
      </p:sp>
      <p:pic>
        <p:nvPicPr>
          <p:cNvPr id="3074" name="Picture 2" descr="http://3.bp.blogspot.com/_AB0jscEVGh4/TLYTwcm1NDI/AAAAAAAAAPM/LWxEVUI_mb8/s1600/greek+and+Hebr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44" y="2490459"/>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5648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9536" y="620688"/>
            <a:ext cx="8229600" cy="1143000"/>
          </a:xfrm>
        </p:spPr>
        <p:txBody>
          <a:bodyPr/>
          <a:lstStyle/>
          <a:p>
            <a:r>
              <a:rPr lang="en-GB" sz="4800" b="1" dirty="0">
                <a:solidFill>
                  <a:srgbClr val="FF0000"/>
                </a:solidFill>
              </a:rPr>
              <a:t>The Story Of Gog And Magog</a:t>
            </a:r>
            <a:br>
              <a:rPr lang="en-GB" sz="4800" b="1" dirty="0">
                <a:solidFill>
                  <a:srgbClr val="FF0000"/>
                </a:solidFill>
              </a:rPr>
            </a:br>
            <a:endParaRPr lang="en-GB" sz="4800" b="1" dirty="0">
              <a:solidFill>
                <a:srgbClr val="FF0000"/>
              </a:solidFill>
            </a:endParaRPr>
          </a:p>
        </p:txBody>
      </p:sp>
      <p:sp>
        <p:nvSpPr>
          <p:cNvPr id="5" name="Rectangle 4"/>
          <p:cNvSpPr/>
          <p:nvPr/>
        </p:nvSpPr>
        <p:spPr>
          <a:xfrm>
            <a:off x="0" y="1703328"/>
            <a:ext cx="12192000" cy="1015663"/>
          </a:xfrm>
          <a:prstGeom prst="rect">
            <a:avLst/>
          </a:prstGeom>
        </p:spPr>
        <p:txBody>
          <a:bodyPr wrap="square">
            <a:spAutoFit/>
          </a:bodyPr>
          <a:lstStyle/>
          <a:p>
            <a:pPr algn="ctr"/>
            <a:r>
              <a:rPr lang="en-GB" sz="6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a:t>
            </a:r>
            <a:r>
              <a:rPr lang="en-GB" sz="6000" kern="10" dirty="0" smtClean="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Sixteen – Section Elizabeth I</a:t>
            </a:r>
            <a:endParaRPr lang="en-GB" sz="6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7" name="Rectangle 6"/>
          <p:cNvSpPr/>
          <p:nvPr/>
        </p:nvSpPr>
        <p:spPr>
          <a:xfrm>
            <a:off x="1726909" y="2820604"/>
            <a:ext cx="8761579" cy="584775"/>
          </a:xfrm>
          <a:prstGeom prst="rect">
            <a:avLst/>
          </a:prstGeom>
          <a:noFill/>
        </p:spPr>
        <p:txBody>
          <a:bodyPr wrap="square" lIns="91440" tIns="45720" rIns="91440" bIns="45720">
            <a:spAutoFit/>
          </a:bodyPr>
          <a:lstStyle/>
          <a:p>
            <a:pPr algn="ctr"/>
            <a:r>
              <a:rPr lang="en-GB" sz="3200" b="1" spc="300" dirty="0" smtClean="0">
                <a:ln w="11430" cmpd="sng">
                  <a:solidFill>
                    <a:srgbClr val="3399FF">
                      <a:tint val="10000"/>
                    </a:srgbClr>
                  </a:solidFill>
                  <a:prstDash val="solid"/>
                  <a:miter lim="800000"/>
                </a:ln>
                <a:solidFill>
                  <a:srgbClr val="00FF00"/>
                </a:solidFill>
                <a:effectLst>
                  <a:glow rad="45500">
                    <a:srgbClr val="3399FF">
                      <a:satMod val="220000"/>
                      <a:alpha val="35000"/>
                    </a:srgbClr>
                  </a:glow>
                </a:effectLst>
              </a:rPr>
              <a:t>THE REFORMATION AND GOG</a:t>
            </a:r>
            <a:endParaRPr lang="en-GB" sz="3200" b="1" spc="300" dirty="0">
              <a:ln w="11430" cmpd="sng">
                <a:solidFill>
                  <a:srgbClr val="3399FF">
                    <a:tint val="10000"/>
                  </a:srgbClr>
                </a:solidFill>
                <a:prstDash val="solid"/>
                <a:miter lim="800000"/>
              </a:ln>
              <a:solidFill>
                <a:srgbClr val="00FF00"/>
              </a:solidFill>
              <a:effectLst>
                <a:glow rad="45500">
                  <a:srgbClr val="3399FF">
                    <a:satMod val="220000"/>
                    <a:alpha val="35000"/>
                  </a:srgbClr>
                </a:glow>
              </a:effectLst>
            </a:endParaRPr>
          </a:p>
        </p:txBody>
      </p:sp>
      <p:sp>
        <p:nvSpPr>
          <p:cNvPr id="2" name="Slide Number Placeholder 1"/>
          <p:cNvSpPr>
            <a:spLocks noGrp="1"/>
          </p:cNvSpPr>
          <p:nvPr>
            <p:ph type="sldNum" sz="quarter" idx="12"/>
          </p:nvPr>
        </p:nvSpPr>
        <p:spPr/>
        <p:txBody>
          <a:bodyPr/>
          <a:lstStyle/>
          <a:p>
            <a:fld id="{CFE99A78-8637-47DB-9EC9-54365A6CC52E}" type="slidenum">
              <a:rPr lang="en-GB" smtClean="0">
                <a:solidFill>
                  <a:srgbClr val="FFFFFF"/>
                </a:solidFill>
              </a:rPr>
              <a:pPr/>
              <a:t>138</a:t>
            </a:fld>
            <a:endParaRPr lang="en-GB" dirty="0">
              <a:solidFill>
                <a:srgbClr val="FFFFFF"/>
              </a:solidFill>
            </a:endParaRPr>
          </a:p>
        </p:txBody>
      </p:sp>
      <p:pic>
        <p:nvPicPr>
          <p:cNvPr id="1026" name="Picture 2" descr="http://www.gospelherald.com/data/images/full/3982/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135" y="3775907"/>
            <a:ext cx="2143125"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49430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a:t>
            </a:r>
            <a:r>
              <a:rPr lang="en-GB" b="1" dirty="0" smtClean="0">
                <a:solidFill>
                  <a:srgbClr val="00FF00"/>
                </a:solidFill>
              </a:rPr>
              <a:t>Reformation – Elizabeth I</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139</a:t>
            </a:fld>
            <a:endParaRPr lang="en-GB" dirty="0">
              <a:solidFill>
                <a:srgbClr val="FFFFFF"/>
              </a:solidFill>
            </a:endParaRPr>
          </a:p>
        </p:txBody>
      </p:sp>
      <p:sp>
        <p:nvSpPr>
          <p:cNvPr id="4" name="TextBox 3"/>
          <p:cNvSpPr txBox="1"/>
          <p:nvPr/>
        </p:nvSpPr>
        <p:spPr>
          <a:xfrm>
            <a:off x="2754923" y="1804416"/>
            <a:ext cx="6682154" cy="1938992"/>
          </a:xfrm>
          <a:prstGeom prst="rect">
            <a:avLst/>
          </a:prstGeom>
          <a:noFill/>
        </p:spPr>
        <p:txBody>
          <a:bodyPr wrap="square" rtlCol="0">
            <a:spAutoFit/>
          </a:bodyPr>
          <a:lstStyle/>
          <a:p>
            <a:pPr algn="ctr"/>
            <a:r>
              <a:rPr lang="en-GB" sz="4000" b="1" dirty="0" smtClean="0">
                <a:solidFill>
                  <a:srgbClr val="FFFF00"/>
                </a:solidFill>
                <a:effectLst>
                  <a:outerShdw blurRad="38100" dist="38100" dir="2700000" algn="tl">
                    <a:srgbClr val="000000">
                      <a:alpha val="43137"/>
                    </a:srgbClr>
                  </a:outerShdw>
                </a:effectLst>
              </a:rPr>
              <a:t>SAINT BARTHOLOMEW’S DAY MASSACRE OF THE HUGUENOTS </a:t>
            </a:r>
            <a:endParaRPr lang="en-GB" sz="4000"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182624" y="4291584"/>
            <a:ext cx="10253472" cy="193899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4000" b="1" dirty="0" smtClean="0">
                <a:solidFill>
                  <a:srgbClr val="00FFFF"/>
                </a:solidFill>
                <a:effectLst>
                  <a:outerShdw blurRad="38100" dist="38100" dir="2700000" algn="tl">
                    <a:srgbClr val="000000">
                      <a:alpha val="43137"/>
                    </a:srgbClr>
                  </a:outerShdw>
                </a:effectLst>
              </a:rPr>
              <a:t>More Killing of True Israelites </a:t>
            </a:r>
            <a:r>
              <a:rPr lang="en-GB" sz="4000" b="1" dirty="0" smtClean="0">
                <a:solidFill>
                  <a:srgbClr val="00FF00"/>
                </a:solidFill>
                <a:effectLst>
                  <a:outerShdw blurRad="38100" dist="38100" dir="2700000" algn="tl">
                    <a:srgbClr val="000000">
                      <a:alpha val="43137"/>
                    </a:srgbClr>
                  </a:outerShdw>
                </a:effectLst>
              </a:rPr>
              <a:t>Under The Guise of “The Reformation” and </a:t>
            </a:r>
            <a:r>
              <a:rPr lang="en-GB" sz="4000" b="1" dirty="0" smtClean="0">
                <a:solidFill>
                  <a:srgbClr val="FF0000"/>
                </a:solidFill>
                <a:effectLst>
                  <a:outerShdw blurRad="38100" dist="38100" dir="2700000" algn="tl">
                    <a:srgbClr val="000000">
                      <a:alpha val="43137"/>
                    </a:srgbClr>
                  </a:outerShdw>
                </a:effectLst>
              </a:rPr>
              <a:t>The Plunder of Wealth by</a:t>
            </a:r>
            <a:r>
              <a:rPr lang="en-GB" sz="4000" b="1" dirty="0" smtClean="0">
                <a:solidFill>
                  <a:srgbClr val="00FFFF"/>
                </a:solidFill>
                <a:effectLst>
                  <a:outerShdw blurRad="38100" dist="38100" dir="2700000" algn="tl">
                    <a:srgbClr val="000000">
                      <a:alpha val="43137"/>
                    </a:srgbClr>
                  </a:outerShdw>
                </a:effectLst>
              </a:rPr>
              <a:t> </a:t>
            </a:r>
            <a:r>
              <a:rPr lang="en-GB" sz="4000" b="1" dirty="0" smtClean="0">
                <a:solidFill>
                  <a:srgbClr val="FF0000"/>
                </a:solidFill>
                <a:effectLst>
                  <a:outerShdw blurRad="38100" dist="38100" dir="2700000" algn="tl">
                    <a:srgbClr val="000000">
                      <a:alpha val="43137"/>
                    </a:srgbClr>
                  </a:outerShdw>
                </a:effectLst>
              </a:rPr>
              <a:t>Gog</a:t>
            </a:r>
            <a:endParaRPr lang="en-GB"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4529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a:t>
            </a:fld>
            <a:endParaRPr lang="en-GB" dirty="0">
              <a:solidFill>
                <a:srgbClr val="FFFFFF"/>
              </a:solidFill>
            </a:endParaRPr>
          </a:p>
        </p:txBody>
      </p:sp>
      <p:sp>
        <p:nvSpPr>
          <p:cNvPr id="4" name="TextBox 3"/>
          <p:cNvSpPr txBox="1"/>
          <p:nvPr/>
        </p:nvSpPr>
        <p:spPr>
          <a:xfrm>
            <a:off x="5770372" y="1847195"/>
            <a:ext cx="593445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enemy’s method of attacking the Church (congregation – ecclesia) has not changed since its inception. </a:t>
            </a:r>
            <a:r>
              <a:rPr lang="en-GB" sz="2800" b="1" dirty="0">
                <a:solidFill>
                  <a:srgbClr val="FFC000"/>
                </a:solidFill>
                <a:effectLst>
                  <a:outerShdw blurRad="38100" dist="38100" dir="2700000" algn="tl">
                    <a:srgbClr val="000000">
                      <a:alpha val="43137"/>
                    </a:srgbClr>
                  </a:outerShdw>
                </a:effectLst>
              </a:rPr>
              <a:t>T</a:t>
            </a:r>
            <a:r>
              <a:rPr lang="en-GB" sz="2800" b="1" dirty="0" smtClean="0">
                <a:solidFill>
                  <a:srgbClr val="FFC000"/>
                </a:solidFill>
                <a:effectLst>
                  <a:outerShdw blurRad="38100" dist="38100" dir="2700000" algn="tl">
                    <a:srgbClr val="000000">
                      <a:alpha val="43137"/>
                    </a:srgbClr>
                  </a:outerShdw>
                </a:effectLst>
              </a:rPr>
              <a:t>hat is, to corrupt the church from within to such an extent that members keeping the faith are forced to leave, </a:t>
            </a:r>
            <a:r>
              <a:rPr lang="en-GB" sz="2800" b="1" dirty="0" smtClean="0">
                <a:solidFill>
                  <a:srgbClr val="00FF00"/>
                </a:solidFill>
                <a:effectLst>
                  <a:outerShdw blurRad="38100" dist="38100" dir="2700000" algn="tl">
                    <a:srgbClr val="000000">
                      <a:alpha val="43137"/>
                    </a:srgbClr>
                  </a:outerShdw>
                </a:effectLst>
              </a:rPr>
              <a:t>because of the leadership’s failure  to effect reforms. This is basically how the “Reformation” came about. </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www.firstthings.com/userImages/9076/Glaspalast_M%C3%BCnchen_1883_021.jpg"/>
          <p:cNvPicPr>
            <a:picLocks noChangeAspect="1" noChangeArrowheads="1"/>
          </p:cNvPicPr>
          <p:nvPr/>
        </p:nvPicPr>
        <p:blipFill>
          <a:blip r:embed="rId2">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448183" y="2542846"/>
            <a:ext cx="4857750"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90994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a:t>
            </a:r>
            <a:r>
              <a:rPr lang="en-GB" b="1" dirty="0" smtClean="0">
                <a:solidFill>
                  <a:srgbClr val="00FF00"/>
                </a:solidFill>
              </a:rPr>
              <a:t>Reformation – Elizabeth I</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140</a:t>
            </a:fld>
            <a:endParaRPr lang="en-GB" dirty="0">
              <a:solidFill>
                <a:srgbClr val="FFFFFF"/>
              </a:solidFill>
            </a:endParaRPr>
          </a:p>
        </p:txBody>
      </p:sp>
      <p:sp>
        <p:nvSpPr>
          <p:cNvPr id="4" name="TextBox 3"/>
          <p:cNvSpPr txBox="1"/>
          <p:nvPr/>
        </p:nvSpPr>
        <p:spPr>
          <a:xfrm>
            <a:off x="2754923" y="2072640"/>
            <a:ext cx="6682154" cy="317009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4000" b="1" dirty="0" smtClean="0">
                <a:solidFill>
                  <a:srgbClr val="FFFF00"/>
                </a:solidFill>
                <a:effectLst>
                  <a:outerShdw blurRad="38100" dist="38100" dir="2700000" algn="tl">
                    <a:srgbClr val="000000">
                      <a:alpha val="43137"/>
                    </a:srgbClr>
                  </a:outerShdw>
                </a:effectLst>
              </a:rPr>
              <a:t>Please note other sections from the start of the Reformation and after this section will be added as and when they are ready.</a:t>
            </a:r>
            <a:endParaRPr lang="en-GB"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061089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141</a:t>
            </a:fld>
            <a:endParaRPr lang="en-GB" dirty="0">
              <a:solidFill>
                <a:srgbClr val="FFFFFF"/>
              </a:solidFill>
            </a:endParaRPr>
          </a:p>
        </p:txBody>
      </p:sp>
      <p:pic>
        <p:nvPicPr>
          <p:cNvPr id="1026" name="Picture 2" descr="http://www.dromo.info/Colign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06" y="1571258"/>
            <a:ext cx="3810000" cy="5038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71292" y="1828800"/>
            <a:ext cx="6682154"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865076" y="2735282"/>
            <a:ext cx="668215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infamous massacre of the French Huguenots is not what we have been led to believe, </a:t>
            </a:r>
            <a:r>
              <a:rPr lang="en-GB" sz="2800" b="1" dirty="0" smtClean="0">
                <a:solidFill>
                  <a:srgbClr val="FFCC00"/>
                </a:solidFill>
                <a:effectLst>
                  <a:outerShdw blurRad="38100" dist="38100" dir="2700000" algn="tl">
                    <a:srgbClr val="000000">
                      <a:alpha val="43137"/>
                    </a:srgbClr>
                  </a:outerShdw>
                </a:effectLst>
              </a:rPr>
              <a:t>it was a devilish plan to divide and create division between the peoples of Europe, </a:t>
            </a:r>
            <a:r>
              <a:rPr lang="en-GB" sz="2800" b="1" dirty="0" smtClean="0">
                <a:solidFill>
                  <a:srgbClr val="00FF00"/>
                </a:solidFill>
                <a:effectLst>
                  <a:outerShdw blurRad="38100" dist="38100" dir="2700000" algn="tl">
                    <a:srgbClr val="000000">
                      <a:alpha val="43137"/>
                    </a:srgbClr>
                  </a:outerShdw>
                </a:effectLst>
              </a:rPr>
              <a:t>on religious grounds through the machinations of the treacherous Gaspard </a:t>
            </a:r>
            <a:r>
              <a:rPr lang="en-GB" sz="2800" b="1" dirty="0">
                <a:solidFill>
                  <a:srgbClr val="00FF00"/>
                </a:solidFill>
                <a:effectLst>
                  <a:outerShdw blurRad="38100" dist="38100" dir="2700000" algn="tl">
                    <a:srgbClr val="000000">
                      <a:alpha val="43137"/>
                    </a:srgbClr>
                  </a:outerShdw>
                </a:effectLst>
              </a:rPr>
              <a:t>de </a:t>
            </a:r>
            <a:r>
              <a:rPr lang="en-GB" sz="2800" b="1" dirty="0" smtClean="0">
                <a:solidFill>
                  <a:srgbClr val="00FF00"/>
                </a:solidFill>
                <a:effectLst>
                  <a:outerShdw blurRad="38100" dist="38100" dir="2700000" algn="tl">
                    <a:srgbClr val="000000">
                      <a:alpha val="43137"/>
                    </a:srgbClr>
                  </a:outerShdw>
                </a:effectLst>
              </a:rPr>
              <a:t>Coligny – leader of the Huguenots in France</a:t>
            </a:r>
            <a:r>
              <a:rPr lang="en-GB" sz="2800" b="1" dirty="0">
                <a:solidFill>
                  <a:srgbClr val="00FF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and </a:t>
            </a:r>
            <a:r>
              <a:rPr lang="en-GB" sz="2800" b="1" dirty="0" smtClean="0">
                <a:solidFill>
                  <a:srgbClr val="FF00FF"/>
                </a:solidFill>
                <a:effectLst>
                  <a:outerShdw blurRad="38100" dist="38100" dir="2700000" algn="tl">
                    <a:srgbClr val="000000">
                      <a:alpha val="43137"/>
                    </a:srgbClr>
                  </a:outerShdw>
                </a:effectLst>
              </a:rPr>
              <a:t>“Good Queen Bess of England”</a:t>
            </a:r>
            <a:endParaRPr lang="en-GB" sz="2800" b="1" dirty="0">
              <a:solidFill>
                <a:srgbClr val="FF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042025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142</a:t>
            </a:fld>
            <a:endParaRPr lang="en-GB" dirty="0">
              <a:solidFill>
                <a:srgbClr val="FFFFFF"/>
              </a:solidFill>
            </a:endParaRPr>
          </a:p>
        </p:txBody>
      </p:sp>
      <p:sp>
        <p:nvSpPr>
          <p:cNvPr id="4" name="TextBox 3"/>
          <p:cNvSpPr txBox="1"/>
          <p:nvPr/>
        </p:nvSpPr>
        <p:spPr>
          <a:xfrm>
            <a:off x="4771292" y="1828800"/>
            <a:ext cx="6682154"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3739662" y="2937570"/>
            <a:ext cx="8065477"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massacre took place at Paris, in the year 1572, and in the 14th year of Elizabeth's reign; and, </a:t>
            </a:r>
            <a:r>
              <a:rPr lang="en-GB" sz="2800" b="1" dirty="0">
                <a:solidFill>
                  <a:srgbClr val="FFC000"/>
                </a:solidFill>
                <a:effectLst>
                  <a:outerShdw blurRad="38100" dist="38100" dir="2700000" algn="tl">
                    <a:srgbClr val="000000">
                      <a:alpha val="43137"/>
                    </a:srgbClr>
                  </a:outerShdw>
                </a:effectLst>
              </a:rPr>
              <a:t>as it belongs to the history of that </a:t>
            </a:r>
            <a:r>
              <a:rPr lang="en-GB" sz="2800" b="1" dirty="0" smtClean="0">
                <a:solidFill>
                  <a:srgbClr val="FFC000"/>
                </a:solidFill>
                <a:effectLst>
                  <a:outerShdw blurRad="38100" dist="38100" dir="2700000" algn="tl">
                    <a:srgbClr val="000000">
                      <a:alpha val="43137"/>
                    </a:srgbClr>
                  </a:outerShdw>
                </a:effectLst>
              </a:rPr>
              <a:t>day. </a:t>
            </a:r>
            <a:r>
              <a:rPr lang="en-GB" sz="2800" b="1" dirty="0">
                <a:solidFill>
                  <a:srgbClr val="FFC000"/>
                </a:solidFill>
                <a:effectLst>
                  <a:outerShdw blurRad="38100" dist="38100" dir="2700000" algn="tl">
                    <a:srgbClr val="000000">
                      <a:alpha val="43137"/>
                    </a:srgbClr>
                  </a:outerShdw>
                </a:effectLst>
              </a:rPr>
              <a:t>I</a:t>
            </a:r>
            <a:r>
              <a:rPr lang="en-GB" sz="2800" b="1" dirty="0" smtClean="0">
                <a:solidFill>
                  <a:srgbClr val="FFC000"/>
                </a:solidFill>
                <a:effectLst>
                  <a:outerShdw blurRad="38100" dist="38100" dir="2700000" algn="tl">
                    <a:srgbClr val="000000">
                      <a:alpha val="43137"/>
                    </a:srgbClr>
                  </a:outerShdw>
                </a:effectLst>
              </a:rPr>
              <a:t>t </a:t>
            </a:r>
            <a:r>
              <a:rPr lang="en-GB" sz="2800" b="1" dirty="0">
                <a:solidFill>
                  <a:srgbClr val="FFC000"/>
                </a:solidFill>
                <a:effectLst>
                  <a:outerShdw blurRad="38100" dist="38100" dir="2700000" algn="tl">
                    <a:srgbClr val="000000">
                      <a:alpha val="43137"/>
                    </a:srgbClr>
                  </a:outerShdw>
                </a:effectLst>
              </a:rPr>
              <a:t>was, in fact, in part, produced by her own incessant and most mischievous </a:t>
            </a:r>
            <a:r>
              <a:rPr lang="en-GB" sz="2800" b="1" dirty="0" smtClean="0">
                <a:solidFill>
                  <a:srgbClr val="FFC000"/>
                </a:solidFill>
                <a:effectLst>
                  <a:outerShdw blurRad="38100" dist="38100" dir="2700000" algn="tl">
                    <a:srgbClr val="000000">
                      <a:alpha val="43137"/>
                    </a:srgbClr>
                  </a:outerShdw>
                </a:effectLst>
              </a:rPr>
              <a:t>intrigues.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As such it </a:t>
            </a:r>
            <a:r>
              <a:rPr lang="en-GB" sz="2800" b="1" dirty="0">
                <a:solidFill>
                  <a:srgbClr val="00FF00"/>
                </a:solidFill>
                <a:effectLst>
                  <a:outerShdw blurRad="38100" dist="38100" dir="2700000" algn="tl">
                    <a:srgbClr val="000000">
                      <a:alpha val="43137"/>
                    </a:srgbClr>
                  </a:outerShdw>
                </a:effectLst>
              </a:rPr>
              <a:t>has been </a:t>
            </a:r>
            <a:r>
              <a:rPr lang="en-GB" sz="2800" b="1" dirty="0" smtClean="0">
                <a:solidFill>
                  <a:srgbClr val="00FF00"/>
                </a:solidFill>
                <a:effectLst>
                  <a:outerShdw blurRad="38100" dist="38100" dir="2700000" algn="tl">
                    <a:srgbClr val="000000">
                      <a:alpha val="43137"/>
                    </a:srgbClr>
                  </a:outerShdw>
                </a:effectLst>
              </a:rPr>
              <a:t>put to good effect in opening a great chasm between Europeans and stigmatising the </a:t>
            </a:r>
            <a:r>
              <a:rPr lang="en-GB" sz="2800" b="1" dirty="0">
                <a:solidFill>
                  <a:srgbClr val="00FF00"/>
                </a:solidFill>
                <a:effectLst>
                  <a:outerShdw blurRad="38100" dist="38100" dir="2700000" algn="tl">
                    <a:srgbClr val="000000">
                      <a:alpha val="43137"/>
                    </a:srgbClr>
                  </a:outerShdw>
                </a:effectLst>
              </a:rPr>
              <a:t>Catholics, even to this </a:t>
            </a:r>
            <a:r>
              <a:rPr lang="en-GB" sz="2800" b="1" dirty="0" smtClean="0">
                <a:solidFill>
                  <a:srgbClr val="00FF00"/>
                </a:solidFill>
                <a:effectLst>
                  <a:outerShdw blurRad="38100" dist="38100" dir="2700000" algn="tl">
                    <a:srgbClr val="000000">
                      <a:alpha val="43137"/>
                    </a:srgbClr>
                  </a:outerShdw>
                </a:effectLst>
              </a:rPr>
              <a:t>day.</a:t>
            </a:r>
            <a:endParaRPr lang="en-GB" sz="2800" b="1" dirty="0">
              <a:solidFill>
                <a:srgbClr val="00FF00"/>
              </a:solidFill>
              <a:effectLst>
                <a:outerShdw blurRad="38100" dist="38100" dir="2700000" algn="tl">
                  <a:srgbClr val="000000">
                    <a:alpha val="43137"/>
                  </a:srgbClr>
                </a:outerShdw>
              </a:effectLst>
            </a:endParaRPr>
          </a:p>
        </p:txBody>
      </p:sp>
      <p:pic>
        <p:nvPicPr>
          <p:cNvPr id="5122" name="Picture 2" descr="http://s3-eu-west-1.amazonaws.com/lookandlearn-preview/B/B000/B0005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06" y="2937570"/>
            <a:ext cx="29051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01440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143</a:t>
            </a:fld>
            <a:endParaRPr lang="en-GB" dirty="0">
              <a:solidFill>
                <a:srgbClr val="FFFFFF"/>
              </a:solidFill>
            </a:endParaRPr>
          </a:p>
        </p:txBody>
      </p:sp>
      <p:sp>
        <p:nvSpPr>
          <p:cNvPr id="4" name="TextBox 3"/>
          <p:cNvSpPr txBox="1"/>
          <p:nvPr/>
        </p:nvSpPr>
        <p:spPr>
          <a:xfrm>
            <a:off x="4771292" y="1828800"/>
            <a:ext cx="6682154"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533292" y="2899827"/>
            <a:ext cx="6049108"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If one looks carefully, </a:t>
            </a:r>
            <a:r>
              <a:rPr lang="en-GB" sz="2800" b="1" dirty="0">
                <a:solidFill>
                  <a:srgbClr val="FF00FF"/>
                </a:solidFill>
                <a:effectLst>
                  <a:outerShdw blurRad="38100" dist="38100" dir="2700000" algn="tl">
                    <a:srgbClr val="000000">
                      <a:alpha val="43137"/>
                    </a:srgbClr>
                  </a:outerShdw>
                </a:effectLst>
              </a:rPr>
              <a:t>the similarity between the St. Bartholomew's Day </a:t>
            </a:r>
            <a:r>
              <a:rPr lang="en-GB" sz="2800" b="1" dirty="0" smtClean="0">
                <a:solidFill>
                  <a:srgbClr val="FF00FF"/>
                </a:solidFill>
                <a:effectLst>
                  <a:outerShdw blurRad="38100" dist="38100" dir="2700000" algn="tl">
                    <a:srgbClr val="000000">
                      <a:alpha val="43137"/>
                    </a:srgbClr>
                  </a:outerShdw>
                </a:effectLst>
              </a:rPr>
              <a:t>massacre </a:t>
            </a:r>
            <a:r>
              <a:rPr lang="en-GB" sz="2800" b="1" dirty="0">
                <a:solidFill>
                  <a:srgbClr val="FF00FF"/>
                </a:solidFill>
                <a:effectLst>
                  <a:outerShdw blurRad="38100" dist="38100" dir="2700000" algn="tl">
                    <a:srgbClr val="000000">
                      <a:alpha val="43137"/>
                    </a:srgbClr>
                  </a:outerShdw>
                </a:effectLst>
              </a:rPr>
              <a:t>and the Holocaust of World War II can be seen.</a:t>
            </a:r>
            <a:r>
              <a:rPr lang="en-GB" sz="2800" b="1" dirty="0">
                <a:solidFill>
                  <a:srgbClr val="FFC0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In both instances, the number killed were vastly </a:t>
            </a:r>
            <a:r>
              <a:rPr lang="en-GB" sz="2800" b="1" dirty="0" smtClean="0">
                <a:solidFill>
                  <a:srgbClr val="00FF00"/>
                </a:solidFill>
                <a:effectLst>
                  <a:outerShdw blurRad="38100" dist="38100" dir="2700000" algn="tl">
                    <a:srgbClr val="000000">
                      <a:alpha val="43137"/>
                    </a:srgbClr>
                  </a:outerShdw>
                </a:effectLst>
              </a:rPr>
              <a:t>overstated…. </a:t>
            </a:r>
            <a:endParaRPr lang="en-GB" sz="2800" b="1" dirty="0">
              <a:solidFill>
                <a:srgbClr val="00FF00"/>
              </a:solidFill>
              <a:effectLst>
                <a:outerShdw blurRad="38100" dist="38100" dir="2700000" algn="tl">
                  <a:srgbClr val="000000">
                    <a:alpha val="43137"/>
                  </a:srgbClr>
                </a:outerShdw>
              </a:effectLst>
            </a:endParaRPr>
          </a:p>
        </p:txBody>
      </p:sp>
      <p:pic>
        <p:nvPicPr>
          <p:cNvPr id="7172" name="Picture 4" descr="https://regenerationandrepentance.files.wordpress.com/2014/09/793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21" y="2567353"/>
            <a:ext cx="4469756" cy="391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97257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144</a:t>
            </a:fld>
            <a:endParaRPr lang="en-GB" dirty="0">
              <a:solidFill>
                <a:srgbClr val="FFFFFF"/>
              </a:solidFill>
            </a:endParaRPr>
          </a:p>
        </p:txBody>
      </p:sp>
      <p:sp>
        <p:nvSpPr>
          <p:cNvPr id="4" name="TextBox 3"/>
          <p:cNvSpPr txBox="1"/>
          <p:nvPr/>
        </p:nvSpPr>
        <p:spPr>
          <a:xfrm>
            <a:off x="4771292" y="1828800"/>
            <a:ext cx="6682154"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744307" y="2838694"/>
            <a:ext cx="554501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…..both </a:t>
            </a:r>
            <a:r>
              <a:rPr lang="en-GB" sz="2800" b="1" dirty="0">
                <a:solidFill>
                  <a:srgbClr val="00FFFF"/>
                </a:solidFill>
                <a:effectLst>
                  <a:outerShdw blurRad="38100" dist="38100" dir="2700000" algn="tl">
                    <a:srgbClr val="000000">
                      <a:alpha val="43137"/>
                    </a:srgbClr>
                  </a:outerShdw>
                </a:effectLst>
              </a:rPr>
              <a:t>served to cover up an even greater massacre. </a:t>
            </a:r>
            <a:r>
              <a:rPr lang="en-GB" sz="2800" b="1" dirty="0">
                <a:solidFill>
                  <a:srgbClr val="FFC000"/>
                </a:solidFill>
                <a:effectLst>
                  <a:outerShdw blurRad="38100" dist="38100" dir="2700000" algn="tl">
                    <a:srgbClr val="000000">
                      <a:alpha val="43137"/>
                    </a:srgbClr>
                  </a:outerShdw>
                </a:effectLst>
              </a:rPr>
              <a:t>The massacre of the Huguenots would cover up the vast number of both Catholics and </a:t>
            </a:r>
            <a:r>
              <a:rPr lang="en-GB" sz="2800" b="1" dirty="0" smtClean="0">
                <a:solidFill>
                  <a:srgbClr val="FFC000"/>
                </a:solidFill>
                <a:effectLst>
                  <a:outerShdw blurRad="38100" dist="38100" dir="2700000" algn="tl">
                    <a:srgbClr val="000000">
                      <a:alpha val="43137"/>
                    </a:srgbClr>
                  </a:outerShdw>
                </a:effectLst>
              </a:rPr>
              <a:t>Protestants,</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put to death </a:t>
            </a:r>
            <a:r>
              <a:rPr lang="en-GB" sz="2800" b="1" dirty="0" smtClean="0">
                <a:solidFill>
                  <a:srgbClr val="00FF00"/>
                </a:solidFill>
                <a:effectLst>
                  <a:outerShdw blurRad="38100" dist="38100" dir="2700000" algn="tl">
                    <a:srgbClr val="000000">
                      <a:alpha val="43137"/>
                    </a:srgbClr>
                  </a:outerShdw>
                </a:effectLst>
              </a:rPr>
              <a:t>in England while </a:t>
            </a:r>
            <a:r>
              <a:rPr lang="en-GB" sz="2800" b="1" dirty="0">
                <a:solidFill>
                  <a:srgbClr val="00FF00"/>
                </a:solidFill>
                <a:effectLst>
                  <a:outerShdw blurRad="38100" dist="38100" dir="2700000" algn="tl">
                    <a:srgbClr val="000000">
                      <a:alpha val="43137"/>
                    </a:srgbClr>
                  </a:outerShdw>
                </a:effectLst>
              </a:rPr>
              <a:t>good Queen Bess was on the throne!</a:t>
            </a:r>
          </a:p>
        </p:txBody>
      </p:sp>
      <p:pic>
        <p:nvPicPr>
          <p:cNvPr id="7170" name="Picture 2" descr="http://www.scaryforkids.com/pics/hanged-drawn-and-quarte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17" y="3286124"/>
            <a:ext cx="3952875"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59059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145</a:t>
            </a:fld>
            <a:endParaRPr lang="en-GB" dirty="0">
              <a:solidFill>
                <a:srgbClr val="FFFFFF"/>
              </a:solidFill>
            </a:endParaRPr>
          </a:p>
        </p:txBody>
      </p:sp>
      <p:pic>
        <p:nvPicPr>
          <p:cNvPr id="4" name="Picture 3"/>
          <p:cNvPicPr>
            <a:picLocks noChangeAspect="1"/>
          </p:cNvPicPr>
          <p:nvPr/>
        </p:nvPicPr>
        <p:blipFill>
          <a:blip r:embed="rId2"/>
          <a:stretch>
            <a:fillRect/>
          </a:stretch>
        </p:blipFill>
        <p:spPr>
          <a:xfrm>
            <a:off x="398704" y="1590908"/>
            <a:ext cx="3985605" cy="4778154"/>
          </a:xfrm>
          <a:prstGeom prst="rect">
            <a:avLst/>
          </a:prstGeom>
        </p:spPr>
      </p:pic>
      <p:sp>
        <p:nvSpPr>
          <p:cNvPr id="5" name="TextBox 4"/>
          <p:cNvSpPr txBox="1"/>
          <p:nvPr/>
        </p:nvSpPr>
        <p:spPr>
          <a:xfrm>
            <a:off x="5099539" y="1590908"/>
            <a:ext cx="6189784" cy="1107996"/>
          </a:xfrm>
          <a:prstGeom prst="rect">
            <a:avLst/>
          </a:prstGeom>
          <a:noFill/>
        </p:spPr>
        <p:txBody>
          <a:bodyPr wrap="square" rtlCol="0">
            <a:spAutoFit/>
          </a:bodyPr>
          <a:lstStyle/>
          <a:p>
            <a:pPr lvl="0" algn="ctr"/>
            <a:r>
              <a:rPr lang="en-GB" sz="2400" b="1" dirty="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a:p>
            <a:endParaRPr lang="en-GB" dirty="0"/>
          </a:p>
        </p:txBody>
      </p:sp>
      <p:sp>
        <p:nvSpPr>
          <p:cNvPr id="6" name="TextBox 5"/>
          <p:cNvSpPr txBox="1"/>
          <p:nvPr/>
        </p:nvSpPr>
        <p:spPr>
          <a:xfrm>
            <a:off x="4923692" y="2836985"/>
            <a:ext cx="6822831"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Like all Gog’s Traitorous agents</a:t>
            </a:r>
            <a:r>
              <a:rPr lang="en-GB" sz="2800" b="1" dirty="0">
                <a:solidFill>
                  <a:srgbClr val="00FFFF"/>
                </a:solidFill>
                <a:effectLst>
                  <a:outerShdw blurRad="38100" dist="38100" dir="2700000" algn="tl">
                    <a:srgbClr val="000000">
                      <a:alpha val="43137"/>
                    </a:srgbClr>
                  </a:outerShdw>
                </a:effectLst>
              </a:rPr>
              <a:t>, Gaspard de </a:t>
            </a:r>
            <a:r>
              <a:rPr lang="en-GB" sz="2800" b="1" dirty="0" smtClean="0">
                <a:solidFill>
                  <a:srgbClr val="00FFFF"/>
                </a:solidFill>
                <a:effectLst>
                  <a:outerShdw blurRad="38100" dist="38100" dir="2700000" algn="tl">
                    <a:srgbClr val="000000">
                      <a:alpha val="43137"/>
                    </a:srgbClr>
                  </a:outerShdw>
                </a:effectLst>
              </a:rPr>
              <a:t>Coligny, </a:t>
            </a:r>
            <a:r>
              <a:rPr lang="en-GB" sz="2800" b="1" dirty="0" smtClean="0">
                <a:solidFill>
                  <a:srgbClr val="FFCC00"/>
                </a:solidFill>
                <a:effectLst>
                  <a:outerShdw blurRad="38100" dist="38100" dir="2700000" algn="tl">
                    <a:srgbClr val="000000">
                      <a:alpha val="43137"/>
                    </a:srgbClr>
                  </a:outerShdw>
                </a:effectLst>
              </a:rPr>
              <a:t>is remembered by this fine monument in Paris.</a:t>
            </a:r>
          </a:p>
          <a:p>
            <a:pPr algn="ctr"/>
            <a:r>
              <a:rPr lang="en-GB" sz="2800" b="1" dirty="0" smtClean="0">
                <a:solidFill>
                  <a:srgbClr val="00FF00"/>
                </a:solidFill>
                <a:effectLst>
                  <a:outerShdw blurRad="38100" dist="38100" dir="2700000" algn="tl">
                    <a:srgbClr val="000000">
                      <a:alpha val="43137"/>
                    </a:srgbClr>
                  </a:outerShdw>
                </a:effectLst>
              </a:rPr>
              <a:t>Before going into the background, we shall first look at the falsity of the numbers of Huguenots claimed to have been massacred.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92638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146</a:t>
            </a:fld>
            <a:endParaRPr lang="en-GB" dirty="0">
              <a:solidFill>
                <a:srgbClr val="FFFFFF"/>
              </a:solidFill>
            </a:endParaRPr>
          </a:p>
        </p:txBody>
      </p:sp>
      <p:sp>
        <p:nvSpPr>
          <p:cNvPr id="4" name="TextBox 3"/>
          <p:cNvSpPr txBox="1"/>
          <p:nvPr/>
        </p:nvSpPr>
        <p:spPr>
          <a:xfrm>
            <a:off x="4900246" y="1828800"/>
            <a:ext cx="6682154"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900246" y="2659797"/>
            <a:ext cx="668215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B</a:t>
            </a:r>
            <a:r>
              <a:rPr lang="en-GB" sz="2800" b="1" dirty="0" smtClean="0">
                <a:solidFill>
                  <a:srgbClr val="00FFFF"/>
                </a:solidFill>
                <a:effectLst>
                  <a:outerShdw blurRad="38100" dist="38100" dir="2700000" algn="tl">
                    <a:srgbClr val="000000">
                      <a:alpha val="43137"/>
                    </a:srgbClr>
                  </a:outerShdw>
                </a:effectLst>
              </a:rPr>
              <a:t>y </a:t>
            </a:r>
            <a:r>
              <a:rPr lang="en-GB" sz="2800" b="1" dirty="0">
                <a:solidFill>
                  <a:srgbClr val="00FFFF"/>
                </a:solidFill>
                <a:effectLst>
                  <a:outerShdw blurRad="38100" dist="38100" dir="2700000" algn="tl">
                    <a:srgbClr val="000000">
                      <a:alpha val="43137"/>
                    </a:srgbClr>
                  </a:outerShdw>
                </a:effectLst>
              </a:rPr>
              <a:t>some Protestant writers</a:t>
            </a:r>
            <a:r>
              <a:rPr lang="en-GB" sz="2800" b="1" dirty="0">
                <a:solidFill>
                  <a:srgbClr val="FFC000"/>
                </a:solidFill>
                <a:effectLst>
                  <a:outerShdw blurRad="38100" dist="38100" dir="2700000" algn="tl">
                    <a:srgbClr val="000000">
                      <a:alpha val="43137"/>
                    </a:srgbClr>
                  </a:outerShdw>
                </a:effectLst>
              </a:rPr>
              <a:t>, the whole number of people  </a:t>
            </a:r>
            <a:r>
              <a:rPr lang="en-GB" sz="2800" b="1" dirty="0" smtClean="0">
                <a:solidFill>
                  <a:srgbClr val="FFC000"/>
                </a:solidFill>
                <a:effectLst>
                  <a:outerShdw blurRad="38100" dist="38100" dir="2700000" algn="tl">
                    <a:srgbClr val="000000">
                      <a:alpha val="43137"/>
                    </a:srgbClr>
                  </a:outerShdw>
                </a:effectLst>
              </a:rPr>
              <a:t>killed </a:t>
            </a:r>
            <a:r>
              <a:rPr lang="en-GB" sz="2800" b="1" dirty="0">
                <a:solidFill>
                  <a:srgbClr val="FFC000"/>
                </a:solidFill>
                <a:effectLst>
                  <a:outerShdw blurRad="38100" dist="38100" dir="2700000" algn="tl">
                    <a:srgbClr val="000000">
                      <a:alpha val="43137"/>
                    </a:srgbClr>
                  </a:outerShdw>
                </a:effectLst>
              </a:rPr>
              <a:t>has been made to amount to a hundred thousand by an account,</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published in </a:t>
            </a:r>
            <a:r>
              <a:rPr lang="en-GB" sz="2800" b="1" dirty="0" smtClean="0">
                <a:solidFill>
                  <a:srgbClr val="FFC000"/>
                </a:solidFill>
                <a:effectLst>
                  <a:outerShdw blurRad="38100" dist="38100" dir="2700000" algn="tl">
                    <a:srgbClr val="000000">
                      <a:alpha val="43137"/>
                    </a:srgbClr>
                  </a:outerShdw>
                </a:effectLst>
              </a:rPr>
              <a:t>1582,</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But as with the modern holocaust the numbers kept dropping - </a:t>
            </a:r>
            <a:r>
              <a:rPr lang="en-GB" sz="2800" b="1" dirty="0">
                <a:solidFill>
                  <a:srgbClr val="00FF00"/>
                </a:solidFill>
                <a:effectLst>
                  <a:outerShdw blurRad="38100" dist="38100" dir="2700000" algn="tl">
                    <a:srgbClr val="000000">
                      <a:alpha val="43137"/>
                    </a:srgbClr>
                  </a:outerShdw>
                </a:effectLst>
              </a:rPr>
              <a:t>100,000; then fell to 70,000; then to 30,000; then to 20,000; then to 15,000; and, at last, to 10,000!</a:t>
            </a:r>
            <a:r>
              <a:rPr lang="en-GB"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www.revelation-today.com/Huguenot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56" y="1500554"/>
            <a:ext cx="4037534" cy="32434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7908" y="4951274"/>
            <a:ext cx="4384430"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 Picture Depicting The Massacre in Paris</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328962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147</a:t>
            </a:fld>
            <a:endParaRPr lang="en-GB" dirty="0">
              <a:solidFill>
                <a:srgbClr val="FFFFFF"/>
              </a:solidFill>
            </a:endParaRPr>
          </a:p>
        </p:txBody>
      </p:sp>
      <p:sp>
        <p:nvSpPr>
          <p:cNvPr id="4" name="TextBox 3"/>
          <p:cNvSpPr txBox="1"/>
          <p:nvPr/>
        </p:nvSpPr>
        <p:spPr>
          <a:xfrm>
            <a:off x="4900246" y="1828800"/>
            <a:ext cx="6682154"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900246" y="2835643"/>
            <a:ext cx="668215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real number made </a:t>
            </a:r>
            <a:r>
              <a:rPr lang="en-GB" sz="2800" b="1" dirty="0">
                <a:solidFill>
                  <a:srgbClr val="00FFFF"/>
                </a:solidFill>
                <a:effectLst>
                  <a:outerShdw blurRad="38100" dist="38100" dir="2700000" algn="tl">
                    <a:srgbClr val="000000">
                      <a:alpha val="43137"/>
                    </a:srgbClr>
                  </a:outerShdw>
                </a:effectLst>
              </a:rPr>
              <a:t>up from accounts, </a:t>
            </a:r>
            <a:r>
              <a:rPr lang="en-GB" sz="2800" b="1" dirty="0">
                <a:solidFill>
                  <a:srgbClr val="FFCC00"/>
                </a:solidFill>
                <a:effectLst>
                  <a:outerShdw blurRad="38100" dist="38100" dir="2700000" algn="tl">
                    <a:srgbClr val="000000">
                      <a:alpha val="43137"/>
                    </a:srgbClr>
                  </a:outerShdw>
                </a:effectLst>
              </a:rPr>
              <a:t>collected from the ministers in the different towns, made; </a:t>
            </a:r>
            <a:r>
              <a:rPr lang="en-GB" sz="2800" b="1" dirty="0">
                <a:solidFill>
                  <a:srgbClr val="00FF00"/>
                </a:solidFill>
                <a:effectLst>
                  <a:outerShdw blurRad="38100" dist="38100" dir="2700000" algn="tl">
                    <a:srgbClr val="000000">
                      <a:alpha val="43137"/>
                    </a:srgbClr>
                  </a:outerShdw>
                </a:effectLst>
              </a:rPr>
              <a:t>the number, for all France, amount to only 786 persons! </a:t>
            </a:r>
            <a:r>
              <a:rPr lang="en-GB" sz="2800" b="1" dirty="0" err="1">
                <a:solidFill>
                  <a:srgbClr val="FFFF00"/>
                </a:solidFill>
                <a:effectLst>
                  <a:outerShdw blurRad="38100" dist="38100" dir="2700000" algn="tl">
                    <a:srgbClr val="000000">
                      <a:alpha val="43137"/>
                    </a:srgbClr>
                  </a:outerShdw>
                </a:effectLst>
              </a:rPr>
              <a:t>Dr.</a:t>
            </a:r>
            <a:r>
              <a:rPr lang="en-GB" sz="2800" b="1" dirty="0">
                <a:solidFill>
                  <a:srgbClr val="FFFF00"/>
                </a:solidFill>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Lingard (left) with </a:t>
            </a:r>
            <a:r>
              <a:rPr lang="en-GB" sz="2800" b="1" dirty="0">
                <a:solidFill>
                  <a:srgbClr val="FFFF00"/>
                </a:solidFill>
                <a:effectLst>
                  <a:outerShdw blurRad="38100" dist="38100" dir="2700000" algn="tl">
                    <a:srgbClr val="000000">
                      <a:alpha val="43137"/>
                    </a:srgbClr>
                  </a:outerShdw>
                </a:effectLst>
              </a:rPr>
              <a:t>his usual fairness, says, "if we double this number, we shall not be far from the real </a:t>
            </a:r>
            <a:r>
              <a:rPr lang="en-GB" sz="2800" b="1" dirty="0" smtClean="0">
                <a:solidFill>
                  <a:srgbClr val="FFFF00"/>
                </a:solidFill>
                <a:effectLst>
                  <a:outerShdw blurRad="38100" dist="38100" dir="2700000" algn="tl">
                    <a:srgbClr val="000000">
                      <a:alpha val="43137"/>
                    </a:srgbClr>
                  </a:outerShdw>
                </a:effectLst>
              </a:rPr>
              <a:t>amount”</a:t>
            </a:r>
            <a:endParaRPr lang="en-GB" sz="2800" b="1" dirty="0">
              <a:solidFill>
                <a:srgbClr val="FFFF00"/>
              </a:solidFill>
              <a:effectLst>
                <a:outerShdw blurRad="38100" dist="38100" dir="2700000" algn="tl">
                  <a:srgbClr val="000000">
                    <a:alpha val="43137"/>
                  </a:srgbClr>
                </a:outerShdw>
              </a:effectLst>
            </a:endParaRPr>
          </a:p>
        </p:txBody>
      </p:sp>
      <p:pic>
        <p:nvPicPr>
          <p:cNvPr id="3074" name="Picture 2" descr="John Lingard seated in chair holding a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67" y="1559170"/>
            <a:ext cx="3244118" cy="504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25688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148</a:t>
            </a:fld>
            <a:endParaRPr lang="en-GB">
              <a:solidFill>
                <a:srgbClr val="FFFFFF"/>
              </a:solidFill>
            </a:endParaRPr>
          </a:p>
        </p:txBody>
      </p:sp>
      <p:sp>
        <p:nvSpPr>
          <p:cNvPr id="4" name="TextBox 3"/>
          <p:cNvSpPr txBox="1"/>
          <p:nvPr/>
        </p:nvSpPr>
        <p:spPr>
          <a:xfrm>
            <a:off x="4900246" y="1828800"/>
            <a:ext cx="6682154"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548554" y="2835643"/>
            <a:ext cx="703384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Even this </a:t>
            </a:r>
            <a:r>
              <a:rPr lang="en-GB" sz="2800" b="1" dirty="0">
                <a:solidFill>
                  <a:srgbClr val="00FFFF"/>
                </a:solidFill>
                <a:effectLst>
                  <a:outerShdw blurRad="38100" dist="38100" dir="2700000" algn="tl">
                    <a:srgbClr val="000000">
                      <a:alpha val="43137"/>
                    </a:srgbClr>
                  </a:outerShdw>
                </a:effectLst>
              </a:rPr>
              <a:t>number truly horrible to think of; </a:t>
            </a:r>
            <a:r>
              <a:rPr lang="en-GB" sz="2800" b="1" dirty="0">
                <a:solidFill>
                  <a:srgbClr val="FFC000"/>
                </a:solidFill>
                <a:effectLst>
                  <a:outerShdw blurRad="38100" dist="38100" dir="2700000" algn="tl">
                    <a:srgbClr val="000000">
                      <a:alpha val="43137"/>
                    </a:srgbClr>
                  </a:outerShdw>
                </a:effectLst>
              </a:rPr>
              <a:t>but not half so great as that of those English Catholics whom "good Queen Bess" had, </a:t>
            </a:r>
            <a:r>
              <a:rPr lang="en-GB" sz="2800" b="1" dirty="0">
                <a:solidFill>
                  <a:srgbClr val="00FF00"/>
                </a:solidFill>
                <a:effectLst>
                  <a:outerShdw blurRad="38100" dist="38100" dir="2700000" algn="tl">
                    <a:srgbClr val="000000">
                      <a:alpha val="43137"/>
                    </a:srgbClr>
                  </a:outerShdw>
                </a:effectLst>
              </a:rPr>
              <a:t>at this time (the 14th year of her reign</a:t>
            </a:r>
            <a:r>
              <a:rPr lang="en-GB" sz="2800" b="1" dirty="0" smtClean="0">
                <a:solidFill>
                  <a:srgbClr val="00FF00"/>
                </a:solidFill>
                <a:effectLst>
                  <a:outerShdw blurRad="38100" dist="38100" dir="2700000" algn="tl">
                    <a:srgbClr val="000000">
                      <a:alpha val="43137"/>
                    </a:srgbClr>
                  </a:outerShdw>
                </a:effectLst>
              </a:rPr>
              <a:t>), caused </a:t>
            </a:r>
            <a:r>
              <a:rPr lang="en-GB" sz="2800" b="1" dirty="0">
                <a:solidFill>
                  <a:srgbClr val="00FF00"/>
                </a:solidFill>
                <a:effectLst>
                  <a:outerShdw blurRad="38100" dist="38100" dir="2700000" algn="tl">
                    <a:srgbClr val="000000">
                      <a:alpha val="43137"/>
                    </a:srgbClr>
                  </a:outerShdw>
                </a:effectLst>
              </a:rPr>
              <a:t>to be ripped up, racked till the blood came out of their sockets, </a:t>
            </a:r>
            <a:r>
              <a:rPr lang="en-GB" sz="2800" b="1" dirty="0">
                <a:solidFill>
                  <a:srgbClr val="FF00FF"/>
                </a:solidFill>
                <a:effectLst>
                  <a:outerShdw blurRad="38100" dist="38100" dir="2700000" algn="tl">
                    <a:srgbClr val="000000">
                      <a:alpha val="43137"/>
                    </a:srgbClr>
                  </a:outerShdw>
                </a:effectLst>
              </a:rPr>
              <a:t>or caused to be dispatched, or die, in prison, or in </a:t>
            </a:r>
            <a:r>
              <a:rPr lang="en-GB" sz="2800" b="1" dirty="0" smtClean="0">
                <a:solidFill>
                  <a:srgbClr val="FF00FF"/>
                </a:solidFill>
                <a:effectLst>
                  <a:outerShdw blurRad="38100" dist="38100" dir="2700000" algn="tl">
                    <a:srgbClr val="000000">
                      <a:alpha val="43137"/>
                    </a:srgbClr>
                  </a:outerShdw>
                </a:effectLst>
              </a:rPr>
              <a:t>exile.</a:t>
            </a:r>
            <a:endParaRPr lang="en-GB" sz="2800" b="1" dirty="0">
              <a:solidFill>
                <a:srgbClr val="FF00FF"/>
              </a:solidFill>
              <a:effectLst>
                <a:outerShdw blurRad="38100" dist="38100" dir="2700000" algn="tl">
                  <a:srgbClr val="000000">
                    <a:alpha val="43137"/>
                  </a:srgbClr>
                </a:outerShdw>
              </a:effectLst>
            </a:endParaRPr>
          </a:p>
        </p:txBody>
      </p:sp>
      <p:pic>
        <p:nvPicPr>
          <p:cNvPr id="4098" name="Picture 2" descr="http://www.mamalisa.com/images/misc/queen_b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3314456" cy="484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55750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149</a:t>
            </a:fld>
            <a:endParaRPr lang="en-GB">
              <a:solidFill>
                <a:srgbClr val="FFFFFF"/>
              </a:solidFill>
            </a:endParaRPr>
          </a:p>
        </p:txBody>
      </p:sp>
      <p:sp>
        <p:nvSpPr>
          <p:cNvPr id="4" name="TextBox 3"/>
          <p:cNvSpPr txBox="1"/>
          <p:nvPr/>
        </p:nvSpPr>
        <p:spPr>
          <a:xfrm>
            <a:off x="4525108" y="1753315"/>
            <a:ext cx="6682154"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032739" y="2659797"/>
            <a:ext cx="766689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---and </a:t>
            </a:r>
            <a:r>
              <a:rPr lang="en-GB" sz="2800" b="1" dirty="0">
                <a:solidFill>
                  <a:srgbClr val="00FFFF"/>
                </a:solidFill>
                <a:effectLst>
                  <a:outerShdw blurRad="38100" dist="38100" dir="2700000" algn="tl">
                    <a:srgbClr val="000000">
                      <a:alpha val="43137"/>
                    </a:srgbClr>
                  </a:outerShdw>
                </a:effectLst>
              </a:rPr>
              <a:t>this, too, observe, not for rebellions, treasons, robberies and assassinations, like those of </a:t>
            </a:r>
            <a:r>
              <a:rPr lang="en-GB" sz="2800" b="1" dirty="0" err="1">
                <a:solidFill>
                  <a:srgbClr val="00FFFF"/>
                </a:solidFill>
                <a:effectLst>
                  <a:outerShdw blurRad="38100" dist="38100" dir="2700000" algn="tl">
                    <a:srgbClr val="000000">
                      <a:alpha val="43137"/>
                    </a:srgbClr>
                  </a:outerShdw>
                </a:effectLst>
              </a:rPr>
              <a:t>Coligni</a:t>
            </a:r>
            <a:r>
              <a:rPr lang="en-GB" sz="2800" b="1" dirty="0">
                <a:solidFill>
                  <a:srgbClr val="00FFFF"/>
                </a:solidFill>
                <a:effectLst>
                  <a:outerShdw blurRad="38100" dist="38100" dir="2700000" algn="tl">
                    <a:srgbClr val="000000">
                      <a:alpha val="43137"/>
                    </a:srgbClr>
                  </a:outerShdw>
                </a:effectLst>
              </a:rPr>
              <a:t> and his followers; </a:t>
            </a:r>
            <a:r>
              <a:rPr lang="en-GB" sz="2800" b="1" dirty="0">
                <a:solidFill>
                  <a:srgbClr val="FFCC00"/>
                </a:solidFill>
                <a:effectLst>
                  <a:outerShdw blurRad="38100" dist="38100" dir="2700000" algn="tl">
                    <a:srgbClr val="000000">
                      <a:alpha val="43137"/>
                    </a:srgbClr>
                  </a:outerShdw>
                </a:effectLst>
              </a:rPr>
              <a:t>but, simply and solely by adhering to the religion of their and her fathers, </a:t>
            </a:r>
            <a:r>
              <a:rPr lang="en-GB" sz="2800" b="1" dirty="0">
                <a:solidFill>
                  <a:srgbClr val="00FF00"/>
                </a:solidFill>
                <a:effectLst>
                  <a:outerShdw blurRad="38100" dist="38100" dir="2700000" algn="tl">
                    <a:srgbClr val="000000">
                      <a:alpha val="43137"/>
                    </a:srgbClr>
                  </a:outerShdw>
                </a:effectLst>
              </a:rPr>
              <a:t>which religion she had openly practised for years, and to which religion she had most solemnly sworn that she sincerely belonged!</a:t>
            </a:r>
          </a:p>
        </p:txBody>
      </p:sp>
      <p:pic>
        <p:nvPicPr>
          <p:cNvPr id="6146" name="Picture 2" descr="https://upload.wikimedia.org/wikipedia/commons/2/2c/Execution_of_thomas_armstrong_1683.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2099" y="2773293"/>
            <a:ext cx="30575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501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a:t>
            </a:fld>
            <a:endParaRPr lang="en-GB" dirty="0">
              <a:solidFill>
                <a:srgbClr val="FFFFFF"/>
              </a:solidFill>
            </a:endParaRPr>
          </a:p>
        </p:txBody>
      </p:sp>
      <p:pic>
        <p:nvPicPr>
          <p:cNvPr id="2050" name="Picture 2" descr="http://www.artic.edu/aic/collections/citi/images/standard/WebLarge/WebImg_000015/56715_389250.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2069" t="1975" r="1488" b="1327"/>
          <a:stretch/>
        </p:blipFill>
        <p:spPr bwMode="auto">
          <a:xfrm>
            <a:off x="402336" y="2234281"/>
            <a:ext cx="4865805" cy="36533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51576" y="1644908"/>
            <a:ext cx="611733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Even during the time of the apostles, </a:t>
            </a:r>
            <a:r>
              <a:rPr lang="en-GB" sz="2800" b="1" dirty="0">
                <a:solidFill>
                  <a:srgbClr val="FFC000"/>
                </a:solidFill>
                <a:effectLst>
                  <a:outerShdw blurRad="38100" dist="38100" dir="2700000" algn="tl">
                    <a:srgbClr val="000000">
                      <a:alpha val="43137"/>
                    </a:srgbClr>
                  </a:outerShdw>
                </a:effectLst>
              </a:rPr>
              <a:t>the Scriptures record that certain people crept in unawares: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t>
            </a:r>
            <a:r>
              <a:rPr lang="en-GB" sz="2800" b="1" i="1" dirty="0">
                <a:solidFill>
                  <a:srgbClr val="00FF00"/>
                </a:solidFill>
                <a:effectLst>
                  <a:outerShdw blurRad="38100" dist="38100" dir="2700000" algn="tl">
                    <a:srgbClr val="000000">
                      <a:alpha val="43137"/>
                    </a:srgbClr>
                  </a:outerShdw>
                </a:effectLst>
              </a:rPr>
              <a:t>For there are certain men crept in </a:t>
            </a:r>
            <a:r>
              <a:rPr lang="en-GB" sz="2800" b="1" i="1" dirty="0" smtClean="0">
                <a:solidFill>
                  <a:srgbClr val="00FF00"/>
                </a:solidFill>
                <a:effectLst>
                  <a:outerShdw blurRad="38100" dist="38100" dir="2700000" algn="tl">
                    <a:srgbClr val="000000">
                      <a:alpha val="43137"/>
                    </a:srgbClr>
                  </a:outerShdw>
                </a:effectLst>
              </a:rPr>
              <a:t>unawares, </a:t>
            </a:r>
            <a:r>
              <a:rPr lang="en-GB" sz="2800" b="1" i="1" dirty="0">
                <a:solidFill>
                  <a:srgbClr val="00FF00"/>
                </a:solidFill>
                <a:effectLst>
                  <a:outerShdw blurRad="38100" dist="38100" dir="2700000" algn="tl">
                    <a:srgbClr val="000000">
                      <a:alpha val="43137"/>
                    </a:srgbClr>
                  </a:outerShdw>
                </a:effectLst>
              </a:rPr>
              <a:t>who were before of old ordained to this condemnation, ungodly men, turning the grace of our God into lasciviousness, and denying the only Lord God, and our Lord Jesus Christ</a:t>
            </a:r>
            <a:r>
              <a:rPr lang="en-GB" sz="2800" b="1" dirty="0">
                <a:solidFill>
                  <a:srgbClr val="00FF00"/>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Jude 1:4 </a:t>
            </a:r>
          </a:p>
        </p:txBody>
      </p:sp>
    </p:spTree>
    <p:extLst>
      <p:ext uri="{BB962C8B-B14F-4D97-AF65-F5344CB8AC3E}">
        <p14:creationId xmlns:p14="http://schemas.microsoft.com/office/powerpoint/2010/main" val="397873943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150</a:t>
            </a:fld>
            <a:endParaRPr lang="en-GB">
              <a:solidFill>
                <a:srgbClr val="FFFFFF"/>
              </a:solidFill>
            </a:endParaRPr>
          </a:p>
        </p:txBody>
      </p:sp>
      <p:sp>
        <p:nvSpPr>
          <p:cNvPr id="4" name="TextBox 3"/>
          <p:cNvSpPr txBox="1"/>
          <p:nvPr/>
        </p:nvSpPr>
        <p:spPr>
          <a:xfrm>
            <a:off x="4525108" y="1753315"/>
            <a:ext cx="6682154"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SAINT BARTHOLOMEW’S DAY MASSACRE OF THE HUGUENOTS </a:t>
            </a:r>
            <a:endParaRPr lang="en-GB" sz="24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771293" y="3291757"/>
            <a:ext cx="6435969"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To discover the cause of the massacre we go back to reign of Mary, whose days were, </a:t>
            </a:r>
            <a:r>
              <a:rPr lang="en-GB" sz="2800" b="1" dirty="0">
                <a:solidFill>
                  <a:srgbClr val="FFCC00"/>
                </a:solidFill>
                <a:effectLst>
                  <a:outerShdw blurRad="38100" dist="38100" dir="2700000" algn="tl">
                    <a:srgbClr val="000000">
                      <a:alpha val="43137"/>
                    </a:srgbClr>
                  </a:outerShdw>
                </a:effectLst>
              </a:rPr>
              <a:t>"Few and full of </a:t>
            </a:r>
            <a:r>
              <a:rPr lang="en-GB" sz="2800" b="1" dirty="0" smtClean="0">
                <a:solidFill>
                  <a:srgbClr val="FFCC00"/>
                </a:solidFill>
                <a:effectLst>
                  <a:outerShdw blurRad="38100" dist="38100" dir="2700000" algn="tl">
                    <a:srgbClr val="000000">
                      <a:alpha val="43137"/>
                    </a:srgbClr>
                  </a:outerShdw>
                </a:effectLst>
              </a:rPr>
              <a:t>sorrow“,</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and the war with France</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s://c8.staticflickr.com/4/3443/3392383367_1660b8cdc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36" y="1708161"/>
            <a:ext cx="30575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13303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151</a:t>
            </a:fld>
            <a:endParaRPr lang="en-GB">
              <a:solidFill>
                <a:srgbClr val="FFFFFF"/>
              </a:solidFill>
            </a:endParaRPr>
          </a:p>
        </p:txBody>
      </p:sp>
      <p:sp>
        <p:nvSpPr>
          <p:cNvPr id="4" name="TextBox 3"/>
          <p:cNvSpPr txBox="1"/>
          <p:nvPr/>
        </p:nvSpPr>
        <p:spPr>
          <a:xfrm>
            <a:off x="4865076" y="2708970"/>
            <a:ext cx="663526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Under Queen Mary, Calais was an English possession,</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but towards the end of her reign it came under threat.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She was ill advised by her counsel  who told her that the </a:t>
            </a:r>
            <a:r>
              <a:rPr lang="en-GB" sz="2800" b="1" dirty="0">
                <a:solidFill>
                  <a:srgbClr val="00FF00"/>
                </a:solidFill>
                <a:effectLst>
                  <a:outerShdw blurRad="38100" dist="38100" dir="2700000" algn="tl">
                    <a:srgbClr val="000000">
                      <a:alpha val="43137"/>
                    </a:srgbClr>
                  </a:outerShdw>
                </a:effectLst>
              </a:rPr>
              <a:t>500 soldiers </a:t>
            </a:r>
            <a:r>
              <a:rPr lang="en-GB" sz="2800" b="1" dirty="0" smtClean="0">
                <a:solidFill>
                  <a:srgbClr val="00FF00"/>
                </a:solidFill>
                <a:effectLst>
                  <a:outerShdw blurRad="38100" dist="38100" dir="2700000" algn="tl">
                    <a:srgbClr val="000000">
                      <a:alpha val="43137"/>
                    </a:srgbClr>
                  </a:outerShdw>
                </a:effectLst>
              </a:rPr>
              <a:t>would </a:t>
            </a:r>
            <a:r>
              <a:rPr lang="en-GB" sz="2800" b="1" dirty="0">
                <a:solidFill>
                  <a:srgbClr val="00FF00"/>
                </a:solidFill>
                <a:effectLst>
                  <a:outerShdw blurRad="38100" dist="38100" dir="2700000" algn="tl">
                    <a:srgbClr val="000000">
                      <a:alpha val="43137"/>
                    </a:srgbClr>
                  </a:outerShdw>
                </a:effectLst>
              </a:rPr>
              <a:t>be </a:t>
            </a:r>
            <a:r>
              <a:rPr lang="en-GB" sz="2800" b="1" dirty="0" smtClean="0">
                <a:solidFill>
                  <a:srgbClr val="00FF00"/>
                </a:solidFill>
                <a:effectLst>
                  <a:outerShdw blurRad="38100" dist="38100" dir="2700000" algn="tl">
                    <a:srgbClr val="000000">
                      <a:alpha val="43137"/>
                    </a:srgbClr>
                  </a:outerShdw>
                </a:effectLst>
              </a:rPr>
              <a:t>sufficient to deal with the danger. </a:t>
            </a:r>
            <a:r>
              <a:rPr lang="en-GB" sz="2800" b="1" dirty="0">
                <a:solidFill>
                  <a:srgbClr val="FFFF00"/>
                </a:solidFill>
                <a:effectLst>
                  <a:outerShdw blurRad="38100" dist="38100" dir="2700000" algn="tl">
                    <a:srgbClr val="000000">
                      <a:alpha val="43137"/>
                    </a:srgbClr>
                  </a:outerShdw>
                </a:effectLst>
              </a:rPr>
              <a:t>Of course it </a:t>
            </a:r>
            <a:r>
              <a:rPr lang="en-GB" sz="2800" b="1" dirty="0" smtClean="0">
                <a:solidFill>
                  <a:srgbClr val="FFFF00"/>
                </a:solidFill>
                <a:effectLst>
                  <a:outerShdw blurRad="38100" dist="38100" dir="2700000" algn="tl">
                    <a:srgbClr val="000000">
                      <a:alpha val="43137"/>
                    </a:srgbClr>
                  </a:outerShdw>
                </a:effectLst>
              </a:rPr>
              <a:t>wasn't! Calais fell to </a:t>
            </a:r>
            <a:r>
              <a:rPr lang="en-GB" sz="2800" b="1" dirty="0">
                <a:solidFill>
                  <a:srgbClr val="FFFF00"/>
                </a:solidFill>
                <a:effectLst>
                  <a:outerShdw blurRad="38100" dist="38100" dir="2700000" algn="tl">
                    <a:srgbClr val="000000">
                      <a:alpha val="43137"/>
                    </a:srgbClr>
                  </a:outerShdw>
                </a:effectLst>
              </a:rPr>
              <a:t>the French.</a:t>
            </a:r>
          </a:p>
        </p:txBody>
      </p:sp>
      <p:pic>
        <p:nvPicPr>
          <p:cNvPr id="1026" name="Picture 2" descr="https://upload.wikimedia.org/wikipedia/commons/d/da/1838_Fran%C3%A7ois-%C3%89douard_Picot_-_The_Siege_of_Cala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52246"/>
            <a:ext cx="3330862" cy="28093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3415" y="5052646"/>
            <a:ext cx="369277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Siege of Calais</a:t>
            </a:r>
            <a:endParaRPr lang="en-GB"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4865076" y="1688123"/>
            <a:ext cx="6342185"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Tree>
    <p:extLst>
      <p:ext uri="{BB962C8B-B14F-4D97-AF65-F5344CB8AC3E}">
        <p14:creationId xmlns:p14="http://schemas.microsoft.com/office/powerpoint/2010/main" val="389371362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152</a:t>
            </a:fld>
            <a:endParaRPr lang="en-GB">
              <a:solidFill>
                <a:srgbClr val="FFFFFF"/>
              </a:solidFill>
            </a:endParaRPr>
          </a:p>
        </p:txBody>
      </p:sp>
      <p:sp>
        <p:nvSpPr>
          <p:cNvPr id="4" name="TextBox 3"/>
          <p:cNvSpPr txBox="1"/>
          <p:nvPr/>
        </p:nvSpPr>
        <p:spPr>
          <a:xfrm>
            <a:off x="5228493" y="2708970"/>
            <a:ext cx="600221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Further, Doctor </a:t>
            </a:r>
            <a:r>
              <a:rPr lang="en-GB" sz="2800" b="1" dirty="0" err="1" smtClean="0">
                <a:solidFill>
                  <a:srgbClr val="00FFFF"/>
                </a:solidFill>
                <a:effectLst>
                  <a:outerShdw blurRad="38100" dist="38100" dir="2700000" algn="tl">
                    <a:srgbClr val="000000">
                      <a:alpha val="43137"/>
                    </a:srgbClr>
                  </a:outerShdw>
                </a:effectLst>
              </a:rPr>
              <a:t>Heylin</a:t>
            </a:r>
            <a:r>
              <a:rPr lang="en-GB" sz="2800" b="1" dirty="0" smtClean="0">
                <a:solidFill>
                  <a:srgbClr val="00FFFF"/>
                </a:solidFill>
                <a:effectLst>
                  <a:outerShdw blurRad="38100" dist="38100" dir="2700000" algn="tl">
                    <a:srgbClr val="000000">
                      <a:alpha val="43137"/>
                    </a:srgbClr>
                  </a:outerShdw>
                </a:effectLst>
              </a:rPr>
              <a:t> </a:t>
            </a:r>
            <a:r>
              <a:rPr lang="en-GB" sz="2800" b="1" dirty="0">
                <a:solidFill>
                  <a:srgbClr val="00FFFF"/>
                </a:solidFill>
                <a:effectLst>
                  <a:outerShdw blurRad="38100" dist="38100" dir="2700000" algn="tl">
                    <a:srgbClr val="000000">
                      <a:alpha val="43137"/>
                    </a:srgbClr>
                  </a:outerShdw>
                </a:effectLst>
              </a:rPr>
              <a:t>tells us, that Philip, </a:t>
            </a:r>
            <a:r>
              <a:rPr lang="en-GB" sz="2800" b="1" dirty="0">
                <a:solidFill>
                  <a:srgbClr val="FFCC00"/>
                </a:solidFill>
                <a:effectLst>
                  <a:outerShdw blurRad="38100" dist="38100" dir="2700000" algn="tl">
                    <a:srgbClr val="000000">
                      <a:alpha val="43137"/>
                    </a:srgbClr>
                  </a:outerShdw>
                </a:effectLst>
              </a:rPr>
              <a:t>seeing that danger might arise to Calais, </a:t>
            </a:r>
            <a:r>
              <a:rPr lang="en-GB" sz="2800" b="1" dirty="0">
                <a:solidFill>
                  <a:srgbClr val="FF00FF"/>
                </a:solidFill>
                <a:effectLst>
                  <a:outerShdw blurRad="38100" dist="38100" dir="2700000" algn="tl">
                    <a:srgbClr val="000000">
                      <a:alpha val="43137"/>
                    </a:srgbClr>
                  </a:outerShdw>
                </a:effectLst>
              </a:rPr>
              <a:t>advised the Queen of it, and freely offered his assistance for the defence of it; but, </a:t>
            </a:r>
            <a:r>
              <a:rPr lang="en-GB" sz="2800" b="1" dirty="0" smtClean="0">
                <a:solidFill>
                  <a:srgbClr val="00FF00"/>
                </a:solidFill>
                <a:effectLst>
                  <a:outerShdw blurRad="38100" dist="38100" dir="2700000" algn="tl">
                    <a:srgbClr val="000000">
                      <a:alpha val="43137"/>
                    </a:srgbClr>
                  </a:outerShdw>
                </a:effectLst>
              </a:rPr>
              <a:t>the </a:t>
            </a:r>
            <a:r>
              <a:rPr lang="en-GB" sz="2800" b="1" dirty="0">
                <a:solidFill>
                  <a:srgbClr val="00FF00"/>
                </a:solidFill>
                <a:effectLst>
                  <a:outerShdw blurRad="38100" dist="38100" dir="2700000" algn="tl">
                    <a:srgbClr val="000000">
                      <a:alpha val="43137"/>
                    </a:srgbClr>
                  </a:outerShdw>
                </a:effectLst>
              </a:rPr>
              <a:t>English Council</a:t>
            </a:r>
            <a:r>
              <a:rPr lang="en-GB" sz="2800" b="1" dirty="0" smtClean="0">
                <a:solidFill>
                  <a:srgbClr val="00FF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jealous of Philip, neglected both his advice and proffer.</a:t>
            </a:r>
          </a:p>
        </p:txBody>
      </p:sp>
      <p:pic>
        <p:nvPicPr>
          <p:cNvPr id="2050" name="Picture 2" descr="https://upload.wikimedia.org/wikipedia/commons/9/9a/PeterHeyly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46" y="1034927"/>
            <a:ext cx="3530144" cy="42628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1764" y="5508907"/>
            <a:ext cx="406790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Doctor </a:t>
            </a:r>
            <a:r>
              <a:rPr lang="en-GB" sz="3600" b="1" dirty="0" err="1">
                <a:solidFill>
                  <a:srgbClr val="FFFF00"/>
                </a:solidFill>
                <a:effectLst>
                  <a:outerShdw blurRad="38100" dist="38100" dir="2700000" algn="tl">
                    <a:srgbClr val="000000">
                      <a:alpha val="43137"/>
                    </a:srgbClr>
                  </a:outerShdw>
                </a:effectLst>
              </a:rPr>
              <a:t>Heylin</a:t>
            </a:r>
            <a:endParaRPr lang="en-GB" sz="3600" dirty="0">
              <a:solidFill>
                <a:srgbClr val="FFFF00"/>
              </a:solidFill>
            </a:endParaRP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Tree>
    <p:extLst>
      <p:ext uri="{BB962C8B-B14F-4D97-AF65-F5344CB8AC3E}">
        <p14:creationId xmlns:p14="http://schemas.microsoft.com/office/powerpoint/2010/main" val="32757951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153</a:t>
            </a:fld>
            <a:endParaRPr lang="en-GB">
              <a:solidFill>
                <a:srgbClr val="FFFFFF"/>
              </a:solidFill>
            </a:endParaRPr>
          </a:p>
        </p:txBody>
      </p:sp>
      <p:sp>
        <p:nvSpPr>
          <p:cNvPr id="4" name="TextBox 3"/>
          <p:cNvSpPr txBox="1"/>
          <p:nvPr/>
        </p:nvSpPr>
        <p:spPr>
          <a:xfrm>
            <a:off x="5228493" y="2708970"/>
            <a:ext cx="635390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1558 Philip and the King of France began negotiations for peace;</a:t>
            </a:r>
            <a:r>
              <a:rPr lang="en-GB" sz="2800" b="1" dirty="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one </a:t>
            </a:r>
            <a:r>
              <a:rPr lang="en-GB" sz="2800" b="1" dirty="0">
                <a:solidFill>
                  <a:srgbClr val="FFC000"/>
                </a:solidFill>
                <a:effectLst>
                  <a:outerShdw blurRad="38100" dist="38100" dir="2700000" algn="tl">
                    <a:srgbClr val="000000">
                      <a:alpha val="43137"/>
                    </a:srgbClr>
                  </a:outerShdw>
                </a:effectLst>
              </a:rPr>
              <a:t>of the conditions of Philip </a:t>
            </a:r>
            <a:r>
              <a:rPr lang="en-GB" sz="2800" b="1" dirty="0" smtClean="0">
                <a:solidFill>
                  <a:srgbClr val="FFC000"/>
                </a:solidFill>
                <a:effectLst>
                  <a:outerShdw blurRad="38100" dist="38100" dir="2700000" algn="tl">
                    <a:srgbClr val="000000">
                      <a:alpha val="43137"/>
                    </a:srgbClr>
                  </a:outerShdw>
                </a:effectLst>
              </a:rPr>
              <a:t>was</a:t>
            </a:r>
            <a:r>
              <a:rPr lang="en-GB" sz="2800" b="1" dirty="0">
                <a:solidFill>
                  <a:srgbClr val="FFC000"/>
                </a:solidFill>
                <a:effectLst>
                  <a:outerShdw blurRad="38100" dist="38100" dir="2700000" algn="tl">
                    <a:srgbClr val="000000">
                      <a:alpha val="43137"/>
                    </a:srgbClr>
                  </a:outerShdw>
                </a:effectLst>
              </a:rPr>
              <a:t>, that Calais should be restored to England; </a:t>
            </a:r>
            <a:r>
              <a:rPr lang="en-GB" sz="2800" b="1" dirty="0">
                <a:solidFill>
                  <a:srgbClr val="00FF00"/>
                </a:solidFill>
                <a:effectLst>
                  <a:outerShdw blurRad="38100" dist="38100" dir="2700000" algn="tl">
                    <a:srgbClr val="000000">
                      <a:alpha val="43137"/>
                    </a:srgbClr>
                  </a:outerShdw>
                </a:effectLst>
              </a:rPr>
              <a:t>and this </a:t>
            </a:r>
            <a:r>
              <a:rPr lang="en-GB" sz="2800" b="1" dirty="0" smtClean="0">
                <a:solidFill>
                  <a:srgbClr val="00FF00"/>
                </a:solidFill>
                <a:effectLst>
                  <a:outerShdw blurRad="38100" dist="38100" dir="2700000" algn="tl">
                    <a:srgbClr val="000000">
                      <a:alpha val="43137"/>
                    </a:srgbClr>
                  </a:outerShdw>
                </a:effectLst>
              </a:rPr>
              <a:t>unquestionably would have </a:t>
            </a:r>
            <a:r>
              <a:rPr lang="en-GB" sz="2800" b="1" dirty="0">
                <a:solidFill>
                  <a:srgbClr val="00FF00"/>
                </a:solidFill>
                <a:effectLst>
                  <a:outerShdw blurRad="38100" dist="38100" dir="2700000" algn="tl">
                    <a:srgbClr val="000000">
                      <a:alpha val="43137"/>
                    </a:srgbClr>
                  </a:outerShdw>
                </a:effectLst>
              </a:rPr>
              <a:t>been adhered to by Philip; but,</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in the midst of these negotiations, Mary died.</a:t>
            </a:r>
          </a:p>
        </p:txBody>
      </p:sp>
      <p:sp>
        <p:nvSpPr>
          <p:cNvPr id="5" name="TextBox 4"/>
          <p:cNvSpPr txBox="1"/>
          <p:nvPr/>
        </p:nvSpPr>
        <p:spPr>
          <a:xfrm>
            <a:off x="572908" y="5631377"/>
            <a:ext cx="406790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King Philip</a:t>
            </a:r>
            <a:endParaRPr lang="en-GB"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7" name="Picture 6"/>
          <p:cNvPicPr>
            <a:picLocks noChangeAspect="1"/>
          </p:cNvPicPr>
          <p:nvPr/>
        </p:nvPicPr>
        <p:blipFill>
          <a:blip r:embed="rId3"/>
          <a:stretch>
            <a:fillRect/>
          </a:stretch>
        </p:blipFill>
        <p:spPr>
          <a:xfrm>
            <a:off x="1060255" y="1670538"/>
            <a:ext cx="3093214" cy="3745524"/>
          </a:xfrm>
          <a:prstGeom prst="rect">
            <a:avLst/>
          </a:prstGeom>
        </p:spPr>
      </p:pic>
    </p:spTree>
    <p:extLst>
      <p:ext uri="{BB962C8B-B14F-4D97-AF65-F5344CB8AC3E}">
        <p14:creationId xmlns:p14="http://schemas.microsoft.com/office/powerpoint/2010/main" val="177442767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154</a:t>
            </a:fld>
            <a:endParaRPr lang="en-GB">
              <a:solidFill>
                <a:srgbClr val="FFFFFF"/>
              </a:solidFill>
            </a:endParaRPr>
          </a:p>
        </p:txBody>
      </p:sp>
      <p:sp>
        <p:nvSpPr>
          <p:cNvPr id="4" name="TextBox 3"/>
          <p:cNvSpPr txBox="1"/>
          <p:nvPr/>
        </p:nvSpPr>
        <p:spPr>
          <a:xfrm>
            <a:off x="5228493" y="2708970"/>
            <a:ext cx="635390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Elizabeth, during the reign of her brother, had been a Protestant,</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and during the reign of her sister, a Catholic. </a:t>
            </a:r>
            <a:r>
              <a:rPr lang="en-GB" sz="2800" b="1" dirty="0">
                <a:solidFill>
                  <a:srgbClr val="00FF00"/>
                </a:solidFill>
                <a:effectLst>
                  <a:outerShdw blurRad="38100" dist="38100" dir="2700000" algn="tl">
                    <a:srgbClr val="000000">
                      <a:alpha val="43137"/>
                    </a:srgbClr>
                  </a:outerShdw>
                </a:effectLst>
              </a:rPr>
              <a:t>At the time of her sister's death, she not only went to mass publicly; but, she had a </a:t>
            </a:r>
            <a:r>
              <a:rPr lang="en-GB" sz="2800" b="1" dirty="0" smtClean="0">
                <a:solidFill>
                  <a:srgbClr val="00FF00"/>
                </a:solidFill>
                <a:effectLst>
                  <a:outerShdw blurRad="38100" dist="38100" dir="2700000" algn="tl">
                    <a:srgbClr val="000000">
                      <a:alpha val="43137"/>
                    </a:srgbClr>
                  </a:outerShdw>
                </a:effectLst>
              </a:rPr>
              <a:t>Catholic </a:t>
            </a:r>
            <a:r>
              <a:rPr lang="en-GB" sz="2800" b="1" dirty="0">
                <a:solidFill>
                  <a:srgbClr val="00FF00"/>
                </a:solidFill>
                <a:effectLst>
                  <a:outerShdw blurRad="38100" dist="38100" dir="2700000" algn="tl">
                    <a:srgbClr val="000000">
                      <a:alpha val="43137"/>
                    </a:srgbClr>
                  </a:outerShdw>
                </a:effectLst>
              </a:rPr>
              <a:t>chapel in her house, </a:t>
            </a:r>
            <a:r>
              <a:rPr lang="en-GB" sz="2800" b="1" dirty="0">
                <a:solidFill>
                  <a:srgbClr val="FF00FF"/>
                </a:solidFill>
                <a:effectLst>
                  <a:outerShdw blurRad="38100" dist="38100" dir="2700000" algn="tl">
                    <a:srgbClr val="000000">
                      <a:alpha val="43137"/>
                    </a:srgbClr>
                  </a:outerShdw>
                </a:effectLst>
              </a:rPr>
              <a:t>and also a confessor. These appearances had not, however, deceived her sister,</a:t>
            </a:r>
          </a:p>
        </p:txBody>
      </p:sp>
      <p:sp>
        <p:nvSpPr>
          <p:cNvPr id="5" name="TextBox 4"/>
          <p:cNvSpPr txBox="1"/>
          <p:nvPr/>
        </p:nvSpPr>
        <p:spPr>
          <a:xfrm>
            <a:off x="572908" y="5631377"/>
            <a:ext cx="406790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Q</a:t>
            </a:r>
            <a:r>
              <a:rPr lang="en-GB" sz="3600" b="1" dirty="0" smtClean="0">
                <a:solidFill>
                  <a:srgbClr val="FFFF00"/>
                </a:solidFill>
                <a:effectLst>
                  <a:outerShdw blurRad="38100" dist="38100" dir="2700000" algn="tl">
                    <a:srgbClr val="000000">
                      <a:alpha val="43137"/>
                    </a:srgbClr>
                  </a:outerShdw>
                </a:effectLst>
              </a:rPr>
              <a:t>ueen Mary</a:t>
            </a:r>
            <a:endParaRPr lang="en-GB"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3074" name="Picture 2" descr="File:Queen Mary I from N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620" y="1989212"/>
            <a:ext cx="2492483" cy="318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8567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155</a:t>
            </a:fld>
            <a:endParaRPr lang="en-GB">
              <a:solidFill>
                <a:srgbClr val="FFFFFF"/>
              </a:solidFill>
            </a:endParaRPr>
          </a:p>
        </p:txBody>
      </p:sp>
      <p:sp>
        <p:nvSpPr>
          <p:cNvPr id="4" name="TextBox 3"/>
          <p:cNvSpPr txBox="1"/>
          <p:nvPr/>
        </p:nvSpPr>
        <p:spPr>
          <a:xfrm>
            <a:off x="5228493" y="2708970"/>
            <a:ext cx="6353907"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On her death bed, </a:t>
            </a:r>
            <a:r>
              <a:rPr lang="en-GB" sz="2800" b="1" dirty="0">
                <a:solidFill>
                  <a:srgbClr val="FFCC00"/>
                </a:solidFill>
                <a:effectLst>
                  <a:outerShdw blurRad="38100" dist="38100" dir="2700000" algn="tl">
                    <a:srgbClr val="000000">
                      <a:alpha val="43137"/>
                    </a:srgbClr>
                  </a:outerShdw>
                </a:effectLst>
              </a:rPr>
              <a:t>honest and sincere Mary required from her a frank avowal of her opinions as to religion.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Elizabeth, in answer, prayed God that the earth might open and swallow her,</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if she were not a true Roman Catholic.</a:t>
            </a:r>
          </a:p>
        </p:txBody>
      </p:sp>
      <p:sp>
        <p:nvSpPr>
          <p:cNvPr id="5" name="TextBox 4"/>
          <p:cNvSpPr txBox="1"/>
          <p:nvPr/>
        </p:nvSpPr>
        <p:spPr>
          <a:xfrm>
            <a:off x="609600" y="5505271"/>
            <a:ext cx="406790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Q</a:t>
            </a:r>
            <a:r>
              <a:rPr lang="en-GB" sz="3600" b="1" dirty="0" smtClean="0">
                <a:solidFill>
                  <a:srgbClr val="FFFF00"/>
                </a:solidFill>
                <a:effectLst>
                  <a:outerShdw blurRad="38100" dist="38100" dir="2700000" algn="tl">
                    <a:srgbClr val="000000">
                      <a:alpha val="43137"/>
                    </a:srgbClr>
                  </a:outerShdw>
                </a:effectLst>
              </a:rPr>
              <a:t>ueen Mary’s Death</a:t>
            </a:r>
            <a:endParaRPr lang="en-GB"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5122" name="Picture 2" descr="http://upload.wikimedia.org/wikipedia/commons/6/69/Execution-of-Mary-Queen-of-Sco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45" y="1670537"/>
            <a:ext cx="4686011" cy="362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47491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156</a:t>
            </a:fld>
            <a:endParaRPr lang="en-GB">
              <a:solidFill>
                <a:srgbClr val="FFFFFF"/>
              </a:solidFill>
            </a:endParaRPr>
          </a:p>
        </p:txBody>
      </p:sp>
      <p:sp>
        <p:nvSpPr>
          <p:cNvPr id="4" name="TextBox 3"/>
          <p:cNvSpPr txBox="1"/>
          <p:nvPr/>
        </p:nvSpPr>
        <p:spPr>
          <a:xfrm>
            <a:off x="5228493" y="2708970"/>
            <a:ext cx="6353907"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She made the same declaration to the Duke of Feria,</a:t>
            </a:r>
            <a:r>
              <a:rPr lang="en-GB" sz="2800" b="1" dirty="0">
                <a:solidFill>
                  <a:srgbClr val="FFC000"/>
                </a:solidFill>
                <a:effectLst>
                  <a:outerShdw blurRad="38100" dist="38100" dir="2700000" algn="tl">
                    <a:srgbClr val="000000">
                      <a:alpha val="43137"/>
                    </a:srgbClr>
                  </a:outerShdw>
                </a:effectLst>
              </a:rPr>
              <a:t> the Spanish envoy, whom she so completely</a:t>
            </a:r>
          </a:p>
          <a:p>
            <a:pPr algn="ctr"/>
            <a:r>
              <a:rPr lang="en-GB" sz="2800" b="1" dirty="0">
                <a:solidFill>
                  <a:srgbClr val="FFC000"/>
                </a:solidFill>
                <a:effectLst>
                  <a:outerShdw blurRad="38100" dist="38100" dir="2700000" algn="tl">
                    <a:srgbClr val="000000">
                      <a:alpha val="43137"/>
                    </a:srgbClr>
                  </a:outerShdw>
                </a:effectLst>
              </a:rPr>
              <a:t>deceived,</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that he wrote to Philip, that the accession of Elizabeth would make no alteration in matters of </a:t>
            </a:r>
            <a:r>
              <a:rPr lang="en-GB" sz="2800" b="1" dirty="0" smtClean="0">
                <a:solidFill>
                  <a:srgbClr val="00FF00"/>
                </a:solidFill>
                <a:effectLst>
                  <a:outerShdw blurRad="38100" dist="38100" dir="2700000" algn="tl">
                    <a:srgbClr val="000000">
                      <a:alpha val="43137"/>
                    </a:srgbClr>
                  </a:outerShdw>
                </a:effectLst>
              </a:rPr>
              <a:t>religion.</a:t>
            </a:r>
            <a:endParaRPr lang="en-GB" sz="2800" b="1" dirty="0">
              <a:solidFill>
                <a:srgbClr val="00FF00"/>
              </a:solidFill>
              <a:effectLst>
                <a:outerShdw blurRad="38100" dist="38100" dir="2700000" algn="tl">
                  <a:srgbClr val="000000">
                    <a:alpha val="43137"/>
                  </a:srgbClr>
                </a:outerShdw>
              </a:effectLst>
            </a:endParaRPr>
          </a:p>
        </p:txBody>
      </p:sp>
      <p:sp>
        <p:nvSpPr>
          <p:cNvPr id="5" name="TextBox 4"/>
          <p:cNvSpPr txBox="1"/>
          <p:nvPr/>
        </p:nvSpPr>
        <p:spPr>
          <a:xfrm>
            <a:off x="609600" y="5925234"/>
            <a:ext cx="406790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Duke of Feria</a:t>
            </a:r>
            <a:endParaRPr lang="en-GB"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6146" name="Picture 2" descr="http://1.bp.blogspot.com/-G8gF13sW1mc/Vj4lq7NIIYI/AAAAAAAAE2A/uTRwEFCFVUA/s1600/Simon_RenardAntonisM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131" y="1863969"/>
            <a:ext cx="2842846" cy="377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4895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157</a:t>
            </a:fld>
            <a:endParaRPr lang="en-GB">
              <a:solidFill>
                <a:srgbClr val="FFFFFF"/>
              </a:solidFill>
            </a:endParaRPr>
          </a:p>
        </p:txBody>
      </p:sp>
      <p:sp>
        <p:nvSpPr>
          <p:cNvPr id="4" name="TextBox 3"/>
          <p:cNvSpPr txBox="1"/>
          <p:nvPr/>
        </p:nvSpPr>
        <p:spPr>
          <a:xfrm>
            <a:off x="5228493" y="3077472"/>
            <a:ext cx="6353907"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In </a:t>
            </a:r>
            <a:r>
              <a:rPr lang="en-GB" sz="2800" b="1" dirty="0">
                <a:solidFill>
                  <a:srgbClr val="00FFFF"/>
                </a:solidFill>
                <a:effectLst>
                  <a:outerShdw blurRad="38100" dist="38100" dir="2700000" algn="tl">
                    <a:srgbClr val="000000">
                      <a:alpha val="43137"/>
                    </a:srgbClr>
                  </a:outerShdw>
                </a:effectLst>
              </a:rPr>
              <a:t>spite of all this, </a:t>
            </a:r>
            <a:r>
              <a:rPr lang="en-GB" sz="2800" b="1" dirty="0">
                <a:solidFill>
                  <a:srgbClr val="FFCC00"/>
                </a:solidFill>
                <a:effectLst>
                  <a:outerShdw blurRad="38100" dist="38100" dir="2700000" algn="tl">
                    <a:srgbClr val="000000">
                      <a:alpha val="43137"/>
                    </a:srgbClr>
                  </a:outerShdw>
                </a:effectLst>
              </a:rPr>
              <a:t>it was not long before she began ripping up the bowels of her unhappy subjects, </a:t>
            </a:r>
            <a:r>
              <a:rPr lang="en-GB" sz="2800" b="1" dirty="0">
                <a:solidFill>
                  <a:srgbClr val="00FF00"/>
                </a:solidFill>
                <a:effectLst>
                  <a:outerShdw blurRad="38100" dist="38100" dir="2700000" algn="tl">
                    <a:srgbClr val="000000">
                      <a:alpha val="43137"/>
                    </a:srgbClr>
                  </a:outerShdw>
                </a:effectLst>
              </a:rPr>
              <a:t>because they were Roman Catholics.</a:t>
            </a:r>
          </a:p>
        </p:txBody>
      </p:sp>
      <p:sp>
        <p:nvSpPr>
          <p:cNvPr id="5" name="TextBox 4"/>
          <p:cNvSpPr txBox="1"/>
          <p:nvPr/>
        </p:nvSpPr>
        <p:spPr>
          <a:xfrm>
            <a:off x="527538" y="5374250"/>
            <a:ext cx="406790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An Elizabethan Execution</a:t>
            </a:r>
            <a:endParaRPr lang="en-GB"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7170" name="Picture 2" descr="https://upload.wikimedia.org/wikipedia/commons/f/fc/BNMsFr2643FroissartFol97vExecHughDespens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446" y="1782935"/>
            <a:ext cx="3552092" cy="341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20416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158</a:t>
            </a:fld>
            <a:endParaRPr lang="en-GB">
              <a:solidFill>
                <a:srgbClr val="FFFFFF"/>
              </a:solidFill>
            </a:endParaRPr>
          </a:p>
        </p:txBody>
      </p:sp>
      <p:sp>
        <p:nvSpPr>
          <p:cNvPr id="4" name="TextBox 3"/>
          <p:cNvSpPr txBox="1"/>
          <p:nvPr/>
        </p:nvSpPr>
        <p:spPr>
          <a:xfrm>
            <a:off x="4865079" y="2610370"/>
            <a:ext cx="692833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Elizabeth </a:t>
            </a:r>
            <a:r>
              <a:rPr lang="en-GB" sz="2800" b="1" dirty="0">
                <a:solidFill>
                  <a:srgbClr val="00FFFF"/>
                </a:solidFill>
                <a:effectLst>
                  <a:outerShdw blurRad="38100" dist="38100" dir="2700000" algn="tl">
                    <a:srgbClr val="000000">
                      <a:alpha val="43137"/>
                    </a:srgbClr>
                  </a:outerShdw>
                </a:effectLst>
              </a:rPr>
              <a:t>was a bastard by law. </a:t>
            </a:r>
            <a:r>
              <a:rPr lang="en-GB" sz="2800" b="1" dirty="0">
                <a:solidFill>
                  <a:srgbClr val="FFC000"/>
                </a:solidFill>
                <a:effectLst>
                  <a:outerShdw blurRad="38100" dist="38100" dir="2700000" algn="tl">
                    <a:srgbClr val="000000">
                      <a:alpha val="43137"/>
                    </a:srgbClr>
                  </a:outerShdw>
                </a:effectLst>
              </a:rPr>
              <a:t>The marriage of her mother had been, by law, which yet remained un-repealed, declared to be null and </a:t>
            </a:r>
            <a:r>
              <a:rPr lang="en-GB" sz="2800" b="1" dirty="0" smtClean="0">
                <a:solidFill>
                  <a:srgbClr val="FFC000"/>
                </a:solidFill>
                <a:effectLst>
                  <a:outerShdw blurRad="38100" dist="38100" dir="2700000" algn="tl">
                    <a:srgbClr val="000000">
                      <a:alpha val="43137"/>
                    </a:srgbClr>
                  </a:outerShdw>
                </a:effectLst>
              </a:rPr>
              <a:t>void.</a:t>
            </a:r>
            <a:r>
              <a:rPr lang="en-GB" sz="2800" b="1" dirty="0" smtClean="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Her accession having been, in the usual way, notified to foreign powers,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that is, that she had succeeded to the throne by hereditary right and the consent of the </a:t>
            </a:r>
            <a:r>
              <a:rPr lang="en-GB" sz="2800" b="1" dirty="0" smtClean="0">
                <a:solidFill>
                  <a:srgbClr val="00FF00"/>
                </a:solidFill>
                <a:effectLst>
                  <a:outerShdw blurRad="38100" dist="38100" dir="2700000" algn="tl">
                    <a:srgbClr val="000000">
                      <a:alpha val="43137"/>
                    </a:srgbClr>
                  </a:outerShdw>
                </a:effectLst>
              </a:rPr>
              <a:t>nation.</a:t>
            </a:r>
            <a:endParaRPr lang="en-GB" sz="2800"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8194" name="Picture 2" descr="http://s3-eu-west-1.amazonaws.com/lookandlearn-preview/A/A831/A8316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55" y="1754084"/>
            <a:ext cx="4198704" cy="39198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937" y="5883087"/>
            <a:ext cx="433753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Coronation</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989535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159</a:t>
            </a:fld>
            <a:endParaRPr lang="en-GB">
              <a:solidFill>
                <a:srgbClr val="FFFFFF"/>
              </a:solidFill>
            </a:endParaRPr>
          </a:p>
        </p:txBody>
      </p:sp>
      <p:sp>
        <p:nvSpPr>
          <p:cNvPr id="4" name="TextBox 3"/>
          <p:cNvSpPr txBox="1"/>
          <p:nvPr/>
        </p:nvSpPr>
        <p:spPr>
          <a:xfrm>
            <a:off x="4865079" y="2610370"/>
            <a:ext cx="692833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Pope answered, that he did not understand the hereditary right of a person not born in lawful wedlock. </a:t>
            </a:r>
            <a:r>
              <a:rPr lang="en-GB" sz="2800" b="1" dirty="0">
                <a:solidFill>
                  <a:srgbClr val="FFC000"/>
                </a:solidFill>
                <a:effectLst>
                  <a:outerShdw blurRad="38100" dist="38100" dir="2700000" algn="tl">
                    <a:srgbClr val="000000">
                      <a:alpha val="43137"/>
                    </a:srgbClr>
                  </a:outerShdw>
                </a:effectLst>
              </a:rPr>
              <a:t>So that he, of course, could not acknowledge her hereditary right.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This was, of itself, a pretty strong inducement for a lady of so flexible a conscience as she had,</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to resolve to be a Protestant.</a:t>
            </a: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195937" y="5883087"/>
            <a:ext cx="433753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Pope Pius V</a:t>
            </a:r>
            <a:endParaRPr lang="en-GB" sz="3600" b="1" dirty="0">
              <a:solidFill>
                <a:srgbClr val="FFFF00"/>
              </a:solidFill>
              <a:effectLst>
                <a:outerShdw blurRad="38100" dist="38100" dir="2700000" algn="tl">
                  <a:srgbClr val="000000">
                    <a:alpha val="43137"/>
                  </a:srgbClr>
                </a:outerShdw>
              </a:effectLst>
            </a:endParaRPr>
          </a:p>
        </p:txBody>
      </p:sp>
      <p:pic>
        <p:nvPicPr>
          <p:cNvPr id="1026" name="Picture 2" descr="Pope Pius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693" y="1785309"/>
            <a:ext cx="2740025" cy="3684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55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a:t>
            </a:fld>
            <a:endParaRPr lang="en-GB" dirty="0">
              <a:solidFill>
                <a:srgbClr val="FFFFFF"/>
              </a:solidFill>
            </a:endParaRPr>
          </a:p>
        </p:txBody>
      </p:sp>
      <p:sp>
        <p:nvSpPr>
          <p:cNvPr id="4" name="TextBox 3"/>
          <p:cNvSpPr txBox="1"/>
          <p:nvPr/>
        </p:nvSpPr>
        <p:spPr>
          <a:xfrm>
            <a:off x="6117336" y="1644908"/>
            <a:ext cx="54650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Scriptures were obviously referring to the satanic </a:t>
            </a:r>
            <a:r>
              <a:rPr lang="en-GB" sz="2800" b="1" dirty="0" err="1" smtClean="0">
                <a:solidFill>
                  <a:srgbClr val="00FFFF"/>
                </a:solidFill>
                <a:effectLst>
                  <a:outerShdw blurRad="38100" dist="38100" dir="2700000" algn="tl">
                    <a:srgbClr val="000000">
                      <a:alpha val="43137"/>
                    </a:srgbClr>
                  </a:outerShdw>
                </a:effectLst>
              </a:rPr>
              <a:t>seedline</a:t>
            </a:r>
            <a:r>
              <a:rPr lang="en-GB" sz="2800" b="1" dirty="0" smtClean="0">
                <a:solidFill>
                  <a:srgbClr val="00FFFF"/>
                </a:solidFill>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whose communistic thought process requires uniformity in everything. </a:t>
            </a:r>
            <a:r>
              <a:rPr lang="en-GB" sz="2800" b="1" dirty="0" smtClean="0">
                <a:solidFill>
                  <a:srgbClr val="FF00FF"/>
                </a:solidFill>
                <a:effectLst>
                  <a:outerShdw blurRad="38100" dist="38100" dir="2700000" algn="tl">
                    <a:srgbClr val="000000">
                      <a:alpha val="43137"/>
                    </a:srgbClr>
                  </a:outerShdw>
                </a:effectLst>
              </a:rPr>
              <a:t>This is contrary to nature as designed by Yahweh to have infinite variety! </a:t>
            </a:r>
            <a:r>
              <a:rPr lang="en-GB" sz="2800" b="1" dirty="0" smtClean="0">
                <a:solidFill>
                  <a:srgbClr val="00FF00"/>
                </a:solidFill>
                <a:effectLst>
                  <a:outerShdw blurRad="38100" dist="38100" dir="2700000" algn="tl">
                    <a:srgbClr val="000000">
                      <a:alpha val="43137"/>
                    </a:srgbClr>
                  </a:outerShdw>
                </a:effectLst>
              </a:rPr>
              <a:t>So they would try and apply it to the Church in the image of the Talmud (tradition of the Elders)</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851" t="5475" r="3881" b="7206"/>
          <a:stretch/>
        </p:blipFill>
        <p:spPr>
          <a:xfrm>
            <a:off x="539496" y="2350008"/>
            <a:ext cx="4967598" cy="3370870"/>
          </a:xfrm>
          <a:prstGeom prst="rect">
            <a:avLst/>
          </a:prstGeom>
        </p:spPr>
      </p:pic>
    </p:spTree>
    <p:extLst>
      <p:ext uri="{BB962C8B-B14F-4D97-AF65-F5344CB8AC3E}">
        <p14:creationId xmlns:p14="http://schemas.microsoft.com/office/powerpoint/2010/main" val="253941502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160</a:t>
            </a:fld>
            <a:endParaRPr lang="en-GB">
              <a:solidFill>
                <a:srgbClr val="FFFFFF"/>
              </a:solidFill>
            </a:endParaRPr>
          </a:p>
        </p:txBody>
      </p:sp>
      <p:sp>
        <p:nvSpPr>
          <p:cNvPr id="4" name="TextBox 3"/>
          <p:cNvSpPr txBox="1"/>
          <p:nvPr/>
        </p:nvSpPr>
        <p:spPr>
          <a:xfrm>
            <a:off x="4114799" y="2708970"/>
            <a:ext cx="777240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dirty="0"/>
              <a:t> </a:t>
            </a:r>
            <a:r>
              <a:rPr lang="en-GB" sz="2800" b="1" dirty="0" smtClean="0">
                <a:solidFill>
                  <a:srgbClr val="00FFFF"/>
                </a:solidFill>
                <a:effectLst>
                  <a:outerShdw blurRad="38100" dist="38100" dir="2700000" algn="tl">
                    <a:srgbClr val="000000">
                      <a:alpha val="43137"/>
                    </a:srgbClr>
                  </a:outerShdw>
                </a:effectLst>
              </a:rPr>
              <a:t>There </a:t>
            </a:r>
            <a:r>
              <a:rPr lang="en-GB" sz="2800" b="1" dirty="0">
                <a:solidFill>
                  <a:srgbClr val="00FFFF"/>
                </a:solidFill>
                <a:effectLst>
                  <a:outerShdw blurRad="38100" dist="38100" dir="2700000" algn="tl">
                    <a:srgbClr val="000000">
                      <a:alpha val="43137"/>
                    </a:srgbClr>
                  </a:outerShdw>
                </a:effectLst>
              </a:rPr>
              <a:t>was another and even a stronger motive. Mary, Queen of Scotland, </a:t>
            </a:r>
            <a:r>
              <a:rPr lang="en-GB" sz="2800" b="1" dirty="0" smtClean="0">
                <a:solidFill>
                  <a:srgbClr val="00FFFF"/>
                </a:solidFill>
                <a:effectLst>
                  <a:outerShdw blurRad="38100" dist="38100" dir="2700000" algn="tl">
                    <a:srgbClr val="000000">
                      <a:alpha val="43137"/>
                    </a:srgbClr>
                  </a:outerShdw>
                </a:effectLst>
              </a:rPr>
              <a:t>wife of Dauphin </a:t>
            </a:r>
            <a:r>
              <a:rPr lang="en-GB" sz="2800" b="1" dirty="0">
                <a:solidFill>
                  <a:srgbClr val="00FFFF"/>
                </a:solidFill>
                <a:effectLst>
                  <a:outerShdw blurRad="38100" dist="38100" dir="2700000" algn="tl">
                    <a:srgbClr val="000000">
                      <a:alpha val="43137"/>
                    </a:srgbClr>
                  </a:outerShdw>
                </a:effectLst>
              </a:rPr>
              <a:t>of France, </a:t>
            </a:r>
            <a:r>
              <a:rPr lang="en-GB" sz="2800" b="1" dirty="0">
                <a:solidFill>
                  <a:srgbClr val="FFCC00"/>
                </a:solidFill>
                <a:effectLst>
                  <a:outerShdw blurRad="38100" dist="38100" dir="2700000" algn="tl">
                    <a:srgbClr val="000000">
                      <a:alpha val="43137"/>
                    </a:srgbClr>
                  </a:outerShdw>
                </a:effectLst>
              </a:rPr>
              <a:t>claimed the </a:t>
            </a:r>
            <a:r>
              <a:rPr lang="en-GB" sz="2800" b="1" dirty="0" smtClean="0">
                <a:solidFill>
                  <a:srgbClr val="FFCC00"/>
                </a:solidFill>
                <a:effectLst>
                  <a:outerShdw blurRad="38100" dist="38100" dir="2700000" algn="tl">
                    <a:srgbClr val="000000">
                      <a:alpha val="43137"/>
                    </a:srgbClr>
                  </a:outerShdw>
                </a:effectLst>
              </a:rPr>
              <a:t>crown of </a:t>
            </a:r>
            <a:r>
              <a:rPr lang="en-GB" sz="2800" b="1" dirty="0">
                <a:solidFill>
                  <a:srgbClr val="FFCC00"/>
                </a:solidFill>
                <a:effectLst>
                  <a:outerShdw blurRad="38100" dist="38100" dir="2700000" algn="tl">
                    <a:srgbClr val="000000">
                      <a:alpha val="43137"/>
                    </a:srgbClr>
                  </a:outerShdw>
                </a:effectLst>
              </a:rPr>
              <a:t>England, as the nearest legitimate descendant of Henry VII. </a:t>
            </a:r>
            <a:r>
              <a:rPr lang="en-GB" sz="2800" b="1" dirty="0">
                <a:solidFill>
                  <a:srgbClr val="00FF00"/>
                </a:solidFill>
                <a:effectLst>
                  <a:outerShdw blurRad="38100" dist="38100" dir="2700000" algn="tl">
                    <a:srgbClr val="000000">
                      <a:alpha val="43137"/>
                    </a:srgbClr>
                  </a:outerShdw>
                </a:effectLst>
              </a:rPr>
              <a:t>So that Elizabeth ran </a:t>
            </a:r>
            <a:r>
              <a:rPr lang="en-GB" sz="2800" b="1" dirty="0" smtClean="0">
                <a:solidFill>
                  <a:srgbClr val="00FF00"/>
                </a:solidFill>
                <a:effectLst>
                  <a:outerShdw blurRad="38100" dist="38100" dir="2700000" algn="tl">
                    <a:srgbClr val="000000">
                      <a:alpha val="43137"/>
                    </a:srgbClr>
                  </a:outerShdw>
                </a:effectLst>
              </a:rPr>
              <a:t>a risk </a:t>
            </a:r>
            <a:r>
              <a:rPr lang="en-GB" sz="2800" b="1" dirty="0">
                <a:solidFill>
                  <a:srgbClr val="00FF00"/>
                </a:solidFill>
                <a:effectLst>
                  <a:outerShdw blurRad="38100" dist="38100" dir="2700000" algn="tl">
                    <a:srgbClr val="000000">
                      <a:alpha val="43137"/>
                    </a:srgbClr>
                  </a:outerShdw>
                </a:effectLst>
              </a:rPr>
              <a:t>of losing the crown, unless she became a Protestant, </a:t>
            </a:r>
            <a:r>
              <a:rPr lang="en-GB" sz="2800" b="1" dirty="0">
                <a:solidFill>
                  <a:srgbClr val="FF00FF"/>
                </a:solidFill>
                <a:effectLst>
                  <a:outerShdw blurRad="38100" dist="38100" dir="2700000" algn="tl">
                    <a:srgbClr val="000000">
                      <a:alpha val="43137"/>
                    </a:srgbClr>
                  </a:outerShdw>
                </a:effectLst>
              </a:rPr>
              <a:t>and crammed </a:t>
            </a:r>
            <a:r>
              <a:rPr lang="en-GB" sz="2800" b="1" dirty="0" smtClean="0">
                <a:solidFill>
                  <a:srgbClr val="FF00FF"/>
                </a:solidFill>
                <a:effectLst>
                  <a:outerShdw blurRad="38100" dist="38100" dir="2700000" algn="tl">
                    <a:srgbClr val="000000">
                      <a:alpha val="43137"/>
                    </a:srgbClr>
                  </a:outerShdw>
                </a:effectLst>
              </a:rPr>
              <a:t>CRANMER'S </a:t>
            </a:r>
            <a:r>
              <a:rPr lang="en-GB" sz="2800" b="1" dirty="0">
                <a:solidFill>
                  <a:srgbClr val="FF00FF"/>
                </a:solidFill>
                <a:effectLst>
                  <a:outerShdw blurRad="38100" dist="38100" dir="2700000" algn="tl">
                    <a:srgbClr val="000000">
                      <a:alpha val="43137"/>
                    </a:srgbClr>
                  </a:outerShdw>
                </a:effectLst>
              </a:rPr>
              <a:t>creed </a:t>
            </a:r>
            <a:r>
              <a:rPr lang="en-GB" sz="2800" b="1" dirty="0" smtClean="0">
                <a:solidFill>
                  <a:srgbClr val="FF00FF"/>
                </a:solidFill>
                <a:effectLst>
                  <a:outerShdw blurRad="38100" dist="38100" dir="2700000" algn="tl">
                    <a:srgbClr val="000000">
                      <a:alpha val="43137"/>
                    </a:srgbClr>
                  </a:outerShdw>
                </a:effectLst>
              </a:rPr>
              <a:t>down the </a:t>
            </a:r>
            <a:r>
              <a:rPr lang="en-GB" sz="2800" b="1" dirty="0">
                <a:solidFill>
                  <a:srgbClr val="FF00FF"/>
                </a:solidFill>
                <a:effectLst>
                  <a:outerShdw blurRad="38100" dist="38100" dir="2700000" algn="tl">
                    <a:srgbClr val="000000">
                      <a:alpha val="43137"/>
                    </a:srgbClr>
                  </a:outerShdw>
                </a:effectLst>
              </a:rPr>
              <a:t>throats of her </a:t>
            </a:r>
            <a:r>
              <a:rPr lang="en-GB" sz="2800" b="1" dirty="0" smtClean="0">
                <a:solidFill>
                  <a:srgbClr val="FF00FF"/>
                </a:solidFill>
                <a:effectLst>
                  <a:outerShdw blurRad="38100" dist="38100" dir="2700000" algn="tl">
                    <a:srgbClr val="000000">
                      <a:alpha val="43137"/>
                    </a:srgbClr>
                  </a:outerShdw>
                </a:effectLst>
              </a:rPr>
              <a:t>people.</a:t>
            </a:r>
            <a:endParaRPr lang="en-GB" sz="2800" b="1" dirty="0">
              <a:solidFill>
                <a:srgbClr val="FF00FF"/>
              </a:solidFill>
              <a:effectLst>
                <a:outerShdw blurRad="38100" dist="38100" dir="2700000" algn="tl">
                  <a:srgbClr val="000000">
                    <a:alpha val="43137"/>
                  </a:srgbClr>
                </a:outerShdw>
              </a:effectLst>
            </a:endParaRP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371628" y="5712801"/>
            <a:ext cx="3285817"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Cranmer</a:t>
            </a:r>
            <a:endParaRPr lang="en-GB" sz="3600" b="1" dirty="0">
              <a:solidFill>
                <a:srgbClr val="FFFF00"/>
              </a:solidFill>
              <a:effectLst>
                <a:outerShdw blurRad="38100" dist="38100" dir="2700000" algn="tl">
                  <a:srgbClr val="000000">
                    <a:alpha val="43137"/>
                  </a:srgbClr>
                </a:outerShdw>
              </a:effectLst>
            </a:endParaRPr>
          </a:p>
        </p:txBody>
      </p:sp>
      <p:pic>
        <p:nvPicPr>
          <p:cNvPr id="1026" name="Picture 2" descr="http://www.catholictradition.org/Saints/cranm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0538"/>
            <a:ext cx="28098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55226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161</a:t>
            </a:fld>
            <a:endParaRPr lang="en-GB">
              <a:solidFill>
                <a:srgbClr val="FFFFFF"/>
              </a:solidFill>
            </a:endParaRPr>
          </a:p>
        </p:txBody>
      </p:sp>
      <p:sp>
        <p:nvSpPr>
          <p:cNvPr id="4" name="TextBox 3"/>
          <p:cNvSpPr txBox="1"/>
          <p:nvPr/>
        </p:nvSpPr>
        <p:spPr>
          <a:xfrm>
            <a:off x="4114799" y="2708970"/>
            <a:ext cx="777240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dirty="0"/>
              <a:t> </a:t>
            </a:r>
            <a:r>
              <a:rPr lang="en-GB" sz="2800" b="1" dirty="0">
                <a:solidFill>
                  <a:srgbClr val="00FFFF"/>
                </a:solidFill>
                <a:effectLst>
                  <a:outerShdw blurRad="38100" dist="38100" dir="2700000" algn="tl">
                    <a:srgbClr val="000000">
                      <a:alpha val="43137"/>
                    </a:srgbClr>
                  </a:outerShdw>
                </a:effectLst>
              </a:rPr>
              <a:t>If she remained a Catholic, she must yield submission to the decrees from Rome: </a:t>
            </a:r>
            <a:r>
              <a:rPr lang="en-GB" sz="2800" b="1" dirty="0">
                <a:solidFill>
                  <a:srgbClr val="FFC000"/>
                </a:solidFill>
                <a:effectLst>
                  <a:outerShdw blurRad="38100" dist="38100" dir="2700000" algn="tl">
                    <a:srgbClr val="000000">
                      <a:alpha val="43137"/>
                    </a:srgbClr>
                  </a:outerShdw>
                </a:effectLst>
              </a:rPr>
              <a:t>the Pope could have made it a duty with her people to abandon her; </a:t>
            </a:r>
            <a:r>
              <a:rPr lang="en-GB" sz="2800" b="1" dirty="0">
                <a:solidFill>
                  <a:srgbClr val="00FF00"/>
                </a:solidFill>
                <a:effectLst>
                  <a:outerShdw blurRad="38100" dist="38100" dir="2700000" algn="tl">
                    <a:srgbClr val="000000">
                      <a:alpha val="43137"/>
                    </a:srgbClr>
                  </a:outerShdw>
                </a:effectLst>
              </a:rPr>
              <a:t>or, at the very least, he could have greatly embarrassed her. In short, she saw clearly</a:t>
            </a:r>
            <a:r>
              <a:rPr lang="en-GB" sz="2800" b="1" dirty="0" smtClean="0">
                <a:solidFill>
                  <a:srgbClr val="00FF00"/>
                </a:solidFill>
                <a:effectLst>
                  <a:outerShdw blurRad="38100" dist="38100" dir="2700000" algn="tl">
                    <a:srgbClr val="000000">
                      <a:alpha val="43137"/>
                    </a:srgbClr>
                  </a:outerShdw>
                </a:effectLst>
              </a:rPr>
              <a:t>, that</a:t>
            </a:r>
            <a:r>
              <a:rPr lang="en-GB" sz="2800" b="1" dirty="0">
                <a:solidFill>
                  <a:srgbClr val="00FF00"/>
                </a:solidFill>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if her people remained Catholics, she could never reign in perfect safety.</a:t>
            </a: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397638" y="5830669"/>
            <a:ext cx="3285817"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Pope Pius V</a:t>
            </a:r>
            <a:endParaRPr lang="en-GB" sz="3600" b="1" dirty="0">
              <a:solidFill>
                <a:srgbClr val="FFFF00"/>
              </a:solidFill>
              <a:effectLst>
                <a:outerShdw blurRad="38100" dist="38100" dir="2700000" algn="tl">
                  <a:srgbClr val="000000">
                    <a:alpha val="43137"/>
                  </a:srgbClr>
                </a:outerShdw>
              </a:effectLst>
            </a:endParaRPr>
          </a:p>
        </p:txBody>
      </p:sp>
      <p:pic>
        <p:nvPicPr>
          <p:cNvPr id="2050" name="Picture 2" descr="http://www.pickle-publishing.com/images/pope-pius-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0" y="1881703"/>
            <a:ext cx="2619375" cy="366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30574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162</a:t>
            </a:fld>
            <a:endParaRPr lang="en-GB">
              <a:solidFill>
                <a:srgbClr val="FFFFFF"/>
              </a:solidFill>
            </a:endParaRPr>
          </a:p>
        </p:txBody>
      </p:sp>
      <p:sp>
        <p:nvSpPr>
          <p:cNvPr id="4" name="TextBox 3"/>
          <p:cNvSpPr txBox="1"/>
          <p:nvPr/>
        </p:nvSpPr>
        <p:spPr>
          <a:xfrm>
            <a:off x="4114799" y="2708970"/>
            <a:ext cx="777240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If Elizabeth were set aside, or, if she died without issue before Mary, England must become an appendage of France. </a:t>
            </a:r>
            <a:r>
              <a:rPr lang="en-GB" sz="2800" b="1" dirty="0">
                <a:solidFill>
                  <a:srgbClr val="FFC000"/>
                </a:solidFill>
                <a:effectLst>
                  <a:outerShdw blurRad="38100" dist="38100" dir="2700000" algn="tl">
                    <a:srgbClr val="000000">
                      <a:alpha val="43137"/>
                    </a:srgbClr>
                  </a:outerShdw>
                </a:effectLst>
              </a:rPr>
              <a:t>The loss of Calais and of Boulogne had mortified the nation enough; </a:t>
            </a:r>
            <a:r>
              <a:rPr lang="en-GB" sz="2800" b="1" dirty="0">
                <a:solidFill>
                  <a:srgbClr val="00FF00"/>
                </a:solidFill>
                <a:effectLst>
                  <a:outerShdw blurRad="38100" dist="38100" dir="2700000" algn="tl">
                    <a:srgbClr val="000000">
                      <a:alpha val="43137"/>
                    </a:srgbClr>
                  </a:outerShdw>
                </a:effectLst>
              </a:rPr>
              <a:t>but, for England herself to be transferred to France, was what no Englishman could think of with patience.</a:t>
            </a: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397636" y="5048071"/>
            <a:ext cx="3285817"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Mary Queen of Scots</a:t>
            </a:r>
            <a:endParaRPr lang="en-GB" sz="3600" b="1" dirty="0">
              <a:solidFill>
                <a:srgbClr val="FFFF00"/>
              </a:solidFill>
              <a:effectLst>
                <a:outerShdw blurRad="38100" dist="38100" dir="2700000" algn="tl">
                  <a:srgbClr val="000000">
                    <a:alpha val="43137"/>
                  </a:srgbClr>
                </a:outerShdw>
              </a:effectLst>
            </a:endParaRPr>
          </a:p>
        </p:txBody>
      </p:sp>
      <p:pic>
        <p:nvPicPr>
          <p:cNvPr id="3074" name="Picture 2" descr="http://www.edinburghspotlight.com/mq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49" y="1465279"/>
            <a:ext cx="3493593" cy="262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4766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163</a:t>
            </a:fld>
            <a:endParaRPr lang="en-GB">
              <a:solidFill>
                <a:srgbClr val="FFFFFF"/>
              </a:solidFill>
            </a:endParaRPr>
          </a:p>
        </p:txBody>
      </p:sp>
      <p:sp>
        <p:nvSpPr>
          <p:cNvPr id="4" name="TextBox 3"/>
          <p:cNvSpPr txBox="1"/>
          <p:nvPr/>
        </p:nvSpPr>
        <p:spPr>
          <a:xfrm>
            <a:off x="4114799" y="2708970"/>
            <a:ext cx="7772402"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Those who eulogise Henry </a:t>
            </a:r>
            <a:r>
              <a:rPr lang="en-GB" sz="2800" b="1" dirty="0" smtClean="0">
                <a:solidFill>
                  <a:srgbClr val="00FFFF"/>
                </a:solidFill>
                <a:effectLst>
                  <a:outerShdw blurRad="38100" dist="38100" dir="2700000" algn="tl">
                    <a:srgbClr val="000000">
                      <a:alpha val="43137"/>
                    </a:srgbClr>
                  </a:outerShdw>
                </a:effectLst>
              </a:rPr>
              <a:t>IV </a:t>
            </a:r>
            <a:r>
              <a:rPr lang="en-GB" sz="2800" b="1" dirty="0">
                <a:solidFill>
                  <a:srgbClr val="00FFFF"/>
                </a:solidFill>
                <a:effectLst>
                  <a:outerShdw blurRad="38100" dist="38100" dir="2700000" algn="tl">
                    <a:srgbClr val="000000">
                      <a:alpha val="43137"/>
                    </a:srgbClr>
                  </a:outerShdw>
                </a:effectLst>
              </a:rPr>
              <a:t>of France, </a:t>
            </a:r>
            <a:r>
              <a:rPr lang="en-GB" sz="2800" b="1" dirty="0">
                <a:solidFill>
                  <a:srgbClr val="FFC000"/>
                </a:solidFill>
                <a:effectLst>
                  <a:outerShdw blurRad="38100" dist="38100" dir="2700000" algn="tl">
                    <a:srgbClr val="000000">
                      <a:alpha val="43137"/>
                    </a:srgbClr>
                  </a:outerShdw>
                </a:effectLst>
              </a:rPr>
              <a:t>who became a Catholic expressly and avowedly for the purpose of possessing and keeping the throne of that country, </a:t>
            </a:r>
            <a:r>
              <a:rPr lang="en-GB" sz="2800" b="1" dirty="0">
                <a:solidFill>
                  <a:srgbClr val="00FF00"/>
                </a:solidFill>
                <a:effectLst>
                  <a:outerShdw blurRad="38100" dist="38100" dir="2700000" algn="tl">
                    <a:srgbClr val="000000">
                      <a:alpha val="43137"/>
                    </a:srgbClr>
                  </a:outerShdw>
                </a:effectLst>
              </a:rPr>
              <a:t>cannot very consistently blame Elizabeth for becoming a Protestant for an exactly similar reason.</a:t>
            </a: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397636" y="5048071"/>
            <a:ext cx="3285817"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King Henry IV</a:t>
            </a:r>
            <a:endParaRPr lang="en-GB" sz="3600" b="1" dirty="0">
              <a:solidFill>
                <a:srgbClr val="FFFF00"/>
              </a:solidFill>
              <a:effectLst>
                <a:outerShdw blurRad="38100" dist="38100" dir="2700000" algn="tl">
                  <a:srgbClr val="000000">
                    <a:alpha val="43137"/>
                  </a:srgbClr>
                </a:outerShdw>
              </a:effectLst>
            </a:endParaRPr>
          </a:p>
        </p:txBody>
      </p:sp>
      <p:pic>
        <p:nvPicPr>
          <p:cNvPr id="4098" name="Picture 2" descr="http://i.dailymail.co.uk/i/pix/2013/10/10/article-2451730-18A6ABD500000578-996_306x3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19" y="1183096"/>
            <a:ext cx="2914650" cy="319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40878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164</a:t>
            </a:fld>
            <a:endParaRPr lang="en-GB">
              <a:solidFill>
                <a:srgbClr val="FFFFFF"/>
              </a:solidFill>
            </a:endParaRPr>
          </a:p>
        </p:txBody>
      </p:sp>
      <p:sp>
        <p:nvSpPr>
          <p:cNvPr id="4" name="TextBox 3"/>
          <p:cNvSpPr txBox="1"/>
          <p:nvPr/>
        </p:nvSpPr>
        <p:spPr>
          <a:xfrm>
            <a:off x="4806462" y="2935914"/>
            <a:ext cx="706901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Despite Elizabeth’s professed sadness at the loss of Calais, </a:t>
            </a:r>
            <a:r>
              <a:rPr lang="en-GB" sz="2800" b="1" dirty="0" smtClean="0">
                <a:solidFill>
                  <a:srgbClr val="FFCC00"/>
                </a:solidFill>
                <a:effectLst>
                  <a:outerShdw blurRad="38100" dist="38100" dir="2700000" algn="tl">
                    <a:srgbClr val="000000">
                      <a:alpha val="43137"/>
                    </a:srgbClr>
                  </a:outerShdw>
                </a:effectLst>
              </a:rPr>
              <a:t>she immediately </a:t>
            </a:r>
            <a:r>
              <a:rPr lang="en-GB" sz="2800" b="1" dirty="0">
                <a:solidFill>
                  <a:srgbClr val="FFCC00"/>
                </a:solidFill>
                <a:effectLst>
                  <a:outerShdw blurRad="38100" dist="38100" dir="2700000" algn="tl">
                    <a:srgbClr val="000000">
                      <a:alpha val="43137"/>
                    </a:srgbClr>
                  </a:outerShdw>
                </a:effectLst>
              </a:rPr>
              <a:t>made peace with France, and that, too, without getting Calais back, </a:t>
            </a:r>
            <a:r>
              <a:rPr lang="en-GB" sz="2800" b="1" dirty="0">
                <a:solidFill>
                  <a:srgbClr val="00FF00"/>
                </a:solidFill>
                <a:effectLst>
                  <a:outerShdw blurRad="38100" dist="38100" dir="2700000" algn="tl">
                    <a:srgbClr val="000000">
                      <a:alpha val="43137"/>
                    </a:srgbClr>
                  </a:outerShdw>
                </a:effectLst>
              </a:rPr>
              <a:t>as she might have done, if she had not preferred her own private interest to the interest and honour of England. </a:t>
            </a: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817349" y="5282532"/>
            <a:ext cx="3285817"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Calais</a:t>
            </a:r>
            <a:endParaRPr lang="en-GB" sz="3600" b="1" dirty="0">
              <a:solidFill>
                <a:srgbClr val="FFFF00"/>
              </a:solidFill>
              <a:effectLst>
                <a:outerShdw blurRad="38100" dist="38100" dir="2700000" algn="tl">
                  <a:srgbClr val="000000">
                    <a:alpha val="43137"/>
                  </a:srgbClr>
                </a:outerShdw>
              </a:effectLst>
            </a:endParaRPr>
          </a:p>
        </p:txBody>
      </p:sp>
      <p:pic>
        <p:nvPicPr>
          <p:cNvPr id="9218" name="Picture 2" descr="http://l7.alamy.com/zooms/0b8660fd2747449f80f1a8d1b07af480/france-calais-d8a5yh.jp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83821" y="2354262"/>
            <a:ext cx="3952875"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834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165</a:t>
            </a:fld>
            <a:endParaRPr lang="en-GB">
              <a:solidFill>
                <a:srgbClr val="FFFFFF"/>
              </a:solidFill>
            </a:endParaRPr>
          </a:p>
        </p:txBody>
      </p:sp>
      <p:sp>
        <p:nvSpPr>
          <p:cNvPr id="4" name="TextBox 3"/>
          <p:cNvSpPr txBox="1"/>
          <p:nvPr/>
        </p:nvSpPr>
        <p:spPr>
          <a:xfrm>
            <a:off x="5169877" y="2959195"/>
            <a:ext cx="6049109"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 Spain was still at war with France over Spanish territory in the Low Countries. </a:t>
            </a:r>
            <a:r>
              <a:rPr lang="en-GB" sz="2800" b="1" dirty="0" smtClean="0">
                <a:solidFill>
                  <a:srgbClr val="FFC000"/>
                </a:solidFill>
                <a:effectLst>
                  <a:outerShdw blurRad="38100" dist="38100" dir="2700000" algn="tl">
                    <a:srgbClr val="000000">
                      <a:alpha val="43137"/>
                    </a:srgbClr>
                  </a:outerShdw>
                </a:effectLst>
              </a:rPr>
              <a:t>However, Negotiations </a:t>
            </a:r>
            <a:r>
              <a:rPr lang="en-GB" sz="2800" b="1" dirty="0">
                <a:solidFill>
                  <a:srgbClr val="FFC000"/>
                </a:solidFill>
                <a:effectLst>
                  <a:outerShdw blurRad="38100" dist="38100" dir="2700000" algn="tl">
                    <a:srgbClr val="000000">
                      <a:alpha val="43137"/>
                    </a:srgbClr>
                  </a:outerShdw>
                </a:effectLst>
              </a:rPr>
              <a:t>for peace (England, Spain,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France being the parties) were started at Chateau </a:t>
            </a:r>
            <a:r>
              <a:rPr lang="en-GB" sz="2800" b="1" dirty="0" err="1">
                <a:solidFill>
                  <a:srgbClr val="00FF00"/>
                </a:solidFill>
                <a:effectLst>
                  <a:outerShdw blurRad="38100" dist="38100" dir="2700000" algn="tl">
                    <a:srgbClr val="000000">
                      <a:alpha val="43137"/>
                    </a:srgbClr>
                  </a:outerShdw>
                </a:effectLst>
              </a:rPr>
              <a:t>Cambresis</a:t>
            </a:r>
            <a:r>
              <a:rPr lang="en-GB" sz="2800" b="1" dirty="0">
                <a:solidFill>
                  <a:srgbClr val="00FF00"/>
                </a:solidFill>
                <a:effectLst>
                  <a:outerShdw blurRad="38100" dist="38100" dir="2700000" algn="tl">
                    <a:srgbClr val="000000">
                      <a:alpha val="43137"/>
                    </a:srgbClr>
                  </a:outerShdw>
                </a:effectLst>
              </a:rPr>
              <a:t>, in France. </a:t>
            </a:r>
          </a:p>
        </p:txBody>
      </p:sp>
      <p:sp>
        <p:nvSpPr>
          <p:cNvPr id="6" name="TextBox 5"/>
          <p:cNvSpPr txBox="1"/>
          <p:nvPr/>
        </p:nvSpPr>
        <p:spPr>
          <a:xfrm>
            <a:off x="50526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11266" name="Picture 2" descr="http://faculty.history.wisc.edu/sommerville/123/123images/u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025" y="1813738"/>
            <a:ext cx="3612297" cy="479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8770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166</a:t>
            </a:fld>
            <a:endParaRPr lang="en-GB">
              <a:solidFill>
                <a:srgbClr val="FFFFFF"/>
              </a:solidFill>
            </a:endParaRPr>
          </a:p>
        </p:txBody>
      </p:sp>
      <p:sp>
        <p:nvSpPr>
          <p:cNvPr id="4" name="TextBox 3"/>
          <p:cNvSpPr txBox="1"/>
          <p:nvPr/>
        </p:nvSpPr>
        <p:spPr>
          <a:xfrm>
            <a:off x="4806462" y="2935914"/>
            <a:ext cx="706901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All </a:t>
            </a:r>
            <a:r>
              <a:rPr lang="en-GB" sz="2800" b="1" dirty="0">
                <a:solidFill>
                  <a:srgbClr val="00FFFF"/>
                </a:solidFill>
                <a:effectLst>
                  <a:outerShdw blurRad="38100" dist="38100" dir="2700000" algn="tl">
                    <a:srgbClr val="000000">
                      <a:alpha val="43137"/>
                    </a:srgbClr>
                  </a:outerShdw>
                </a:effectLst>
              </a:rPr>
              <a:t>was soon settled with regard to Spain and France; </a:t>
            </a:r>
            <a:r>
              <a:rPr lang="en-GB" sz="2800" b="1" dirty="0">
                <a:solidFill>
                  <a:srgbClr val="FFC000"/>
                </a:solidFill>
                <a:effectLst>
                  <a:outerShdw blurRad="38100" dist="38100" dir="2700000" algn="tl">
                    <a:srgbClr val="000000">
                      <a:alpha val="43137"/>
                    </a:srgbClr>
                  </a:outerShdw>
                </a:effectLst>
              </a:rPr>
              <a:t>but Philip, (Mary's husband, remember,) faithful to his engagements, </a:t>
            </a:r>
            <a:r>
              <a:rPr lang="en-GB" sz="2800" b="1" dirty="0">
                <a:solidFill>
                  <a:srgbClr val="00FF00"/>
                </a:solidFill>
                <a:effectLst>
                  <a:outerShdw blurRad="38100" dist="38100" dir="2700000" algn="tl">
                    <a:srgbClr val="000000">
                      <a:alpha val="43137"/>
                    </a:srgbClr>
                  </a:outerShdw>
                </a:effectLst>
              </a:rPr>
              <a:t>refused to sign the treaty, until the new Queen of England should be satisfied with regard to Calais; </a:t>
            </a:r>
            <a:r>
              <a:rPr lang="en-GB" sz="2800" b="1" dirty="0">
                <a:solidFill>
                  <a:srgbClr val="FF00FF"/>
                </a:solidFill>
                <a:effectLst>
                  <a:outerShdw blurRad="38100" dist="38100" dir="2700000" algn="tl">
                    <a:srgbClr val="000000">
                      <a:alpha val="43137"/>
                    </a:srgbClr>
                  </a:outerShdw>
                </a:effectLst>
              </a:rPr>
              <a:t>and he even offered to continue the war for six years, unless Calais were restored,</a:t>
            </a: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300999" y="5274651"/>
            <a:ext cx="4118066"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Chateau </a:t>
            </a:r>
            <a:r>
              <a:rPr lang="en-GB" sz="3600" b="1" dirty="0" err="1" smtClean="0">
                <a:solidFill>
                  <a:srgbClr val="FFFF00"/>
                </a:solidFill>
                <a:effectLst>
                  <a:outerShdw blurRad="38100" dist="38100" dir="2700000" algn="tl">
                    <a:srgbClr val="000000">
                      <a:alpha val="43137"/>
                    </a:srgbClr>
                  </a:outerShdw>
                </a:effectLst>
              </a:rPr>
              <a:t>Cambrésis</a:t>
            </a:r>
            <a:r>
              <a:rPr lang="en-GB" sz="3600" b="1" dirty="0" smtClean="0">
                <a:solidFill>
                  <a:srgbClr val="FFFF00"/>
                </a:solidFill>
                <a:effectLst>
                  <a:outerShdw blurRad="38100" dist="38100" dir="2700000" algn="tl">
                    <a:srgbClr val="000000">
                      <a:alpha val="43137"/>
                    </a:srgbClr>
                  </a:outerShdw>
                </a:effectLst>
              </a:rPr>
              <a:t> Treaty</a:t>
            </a:r>
            <a:endParaRPr lang="en-GB" sz="3600" b="1" dirty="0">
              <a:solidFill>
                <a:srgbClr val="FFFF00"/>
              </a:solidFill>
              <a:effectLst>
                <a:outerShdw blurRad="38100" dist="38100" dir="2700000" algn="tl">
                  <a:srgbClr val="000000">
                    <a:alpha val="43137"/>
                  </a:srgbClr>
                </a:outerShdw>
              </a:effectLst>
            </a:endParaRPr>
          </a:p>
        </p:txBody>
      </p:sp>
      <p:pic>
        <p:nvPicPr>
          <p:cNvPr id="10242" name="Picture 2" descr="https://upload.wikimedia.org/wikipedia/commons/d/d5/Cateau-Cambres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595" y="1670538"/>
            <a:ext cx="3952875"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04648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167</a:t>
            </a:fld>
            <a:endParaRPr lang="en-GB">
              <a:solidFill>
                <a:srgbClr val="FFFFFF"/>
              </a:solidFill>
            </a:endParaRPr>
          </a:p>
        </p:txBody>
      </p:sp>
      <p:sp>
        <p:nvSpPr>
          <p:cNvPr id="4" name="TextBox 3"/>
          <p:cNvSpPr txBox="1"/>
          <p:nvPr/>
        </p:nvSpPr>
        <p:spPr>
          <a:xfrm>
            <a:off x="6154615" y="2959195"/>
            <a:ext cx="542778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….provided </a:t>
            </a:r>
            <a:r>
              <a:rPr lang="en-GB" sz="2800" b="1" dirty="0">
                <a:solidFill>
                  <a:srgbClr val="00FFFF"/>
                </a:solidFill>
                <a:effectLst>
                  <a:outerShdw blurRad="38100" dist="38100" dir="2700000" algn="tl">
                    <a:srgbClr val="000000">
                      <a:alpha val="43137"/>
                    </a:srgbClr>
                  </a:outerShdw>
                </a:effectLst>
              </a:rPr>
              <a:t>Elizabeth would bind herself not to make a separate peace during that period. </a:t>
            </a:r>
            <a:r>
              <a:rPr lang="en-GB" sz="2800" b="1" dirty="0">
                <a:solidFill>
                  <a:srgbClr val="FFC000"/>
                </a:solidFill>
                <a:effectLst>
                  <a:outerShdw blurRad="38100" dist="38100" dir="2700000" algn="tl">
                    <a:srgbClr val="000000">
                      <a:alpha val="43137"/>
                    </a:srgbClr>
                  </a:outerShdw>
                </a:effectLst>
              </a:rPr>
              <a:t>She declined this generous </a:t>
            </a:r>
            <a:r>
              <a:rPr lang="en-GB" sz="2800" b="1" dirty="0" smtClean="0">
                <a:solidFill>
                  <a:srgbClr val="FFC000"/>
                </a:solidFill>
                <a:effectLst>
                  <a:outerShdw blurRad="38100" dist="38100" dir="2700000" algn="tl">
                    <a:srgbClr val="000000">
                      <a:alpha val="43137"/>
                    </a:srgbClr>
                  </a:outerShdw>
                </a:effectLst>
              </a:rPr>
              <a:t>offer, </a:t>
            </a:r>
            <a:r>
              <a:rPr lang="en-GB" sz="2800" b="1" dirty="0" smtClean="0">
                <a:solidFill>
                  <a:srgbClr val="00FF00"/>
                </a:solidFill>
                <a:effectLst>
                  <a:outerShdw blurRad="38100" dist="38100" dir="2700000" algn="tl">
                    <a:srgbClr val="000000">
                      <a:alpha val="43137"/>
                    </a:srgbClr>
                  </a:outerShdw>
                </a:effectLst>
              </a:rPr>
              <a:t>in the meantime </a:t>
            </a:r>
            <a:r>
              <a:rPr lang="en-GB" sz="2800" b="1" dirty="0">
                <a:solidFill>
                  <a:srgbClr val="00FF00"/>
                </a:solidFill>
                <a:effectLst>
                  <a:outerShdw blurRad="38100" dist="38100" dir="2700000" algn="tl">
                    <a:srgbClr val="000000">
                      <a:alpha val="43137"/>
                    </a:srgbClr>
                  </a:outerShdw>
                </a:effectLst>
              </a:rPr>
              <a:t>she had begun to rip up her subjects, and was afraid of </a:t>
            </a:r>
            <a:r>
              <a:rPr lang="en-GB" sz="2800" b="1" dirty="0" smtClean="0">
                <a:solidFill>
                  <a:srgbClr val="00FF00"/>
                </a:solidFill>
                <a:effectLst>
                  <a:outerShdw blurRad="38100" dist="38100" dir="2700000" algn="tl">
                    <a:srgbClr val="000000">
                      <a:alpha val="43137"/>
                    </a:srgbClr>
                  </a:outerShdw>
                </a:effectLst>
              </a:rPr>
              <a:t>war. </a:t>
            </a:r>
            <a:endParaRPr lang="en-GB" sz="2800"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5855676" y="162970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12290" name="Picture 2" descr="http://sandiegofreepress.org/wp-content/uploads/2013/02/drawn-and-quarte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40535"/>
            <a:ext cx="5033254" cy="35106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600" y="5908431"/>
            <a:ext cx="509953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Drawing &amp; </a:t>
            </a:r>
            <a:r>
              <a:rPr lang="en-GB" sz="3600" b="1" dirty="0" err="1" smtClean="0">
                <a:solidFill>
                  <a:srgbClr val="FFFF00"/>
                </a:solidFill>
                <a:effectLst>
                  <a:outerShdw blurRad="38100" dist="38100" dir="2700000" algn="tl">
                    <a:srgbClr val="000000">
                      <a:alpha val="43137"/>
                    </a:srgbClr>
                  </a:outerShdw>
                </a:effectLst>
              </a:rPr>
              <a:t>Quatering</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754242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168</a:t>
            </a:fld>
            <a:endParaRPr lang="en-GB">
              <a:solidFill>
                <a:srgbClr val="FFFFFF"/>
              </a:solidFill>
            </a:endParaRPr>
          </a:p>
        </p:txBody>
      </p:sp>
      <p:sp>
        <p:nvSpPr>
          <p:cNvPr id="4" name="TextBox 3"/>
          <p:cNvSpPr txBox="1"/>
          <p:nvPr/>
        </p:nvSpPr>
        <p:spPr>
          <a:xfrm>
            <a:off x="5509846" y="2999276"/>
            <a:ext cx="5720862"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….she</a:t>
            </a:r>
            <a:r>
              <a:rPr lang="en-GB" sz="2800" b="1" dirty="0">
                <a:solidFill>
                  <a:srgbClr val="00FFFF"/>
                </a:solidFill>
                <a:effectLst>
                  <a:outerShdw blurRad="38100" dist="38100" dir="2700000" algn="tl">
                    <a:srgbClr val="000000">
                      <a:alpha val="43137"/>
                    </a:srgbClr>
                  </a:outerShdw>
                </a:effectLst>
              </a:rPr>
              <a:t>, therefore, clandestinely entered into negotiations with France, </a:t>
            </a:r>
            <a:r>
              <a:rPr lang="en-GB" sz="2800" b="1" dirty="0">
                <a:solidFill>
                  <a:srgbClr val="FFCC00"/>
                </a:solidFill>
                <a:effectLst>
                  <a:outerShdw blurRad="38100" dist="38100" dir="2700000" algn="tl">
                    <a:srgbClr val="000000">
                      <a:alpha val="43137"/>
                    </a:srgbClr>
                  </a:outerShdw>
                </a:effectLst>
              </a:rPr>
              <a:t>and it was agreed that the latter should keep Calais for eight years, </a:t>
            </a:r>
            <a:r>
              <a:rPr lang="en-GB" sz="2800" b="1" dirty="0">
                <a:solidFill>
                  <a:srgbClr val="00FF00"/>
                </a:solidFill>
                <a:effectLst>
                  <a:outerShdw blurRad="38100" dist="38100" dir="2700000" algn="tl">
                    <a:srgbClr val="000000">
                      <a:alpha val="43137"/>
                    </a:srgbClr>
                  </a:outerShdw>
                </a:effectLst>
              </a:rPr>
              <a:t>or pay to England </a:t>
            </a:r>
            <a:r>
              <a:rPr lang="en-GB" sz="2800" b="1" dirty="0" smtClean="0">
                <a:solidFill>
                  <a:srgbClr val="00FF00"/>
                </a:solidFill>
                <a:effectLst>
                  <a:outerShdw blurRad="38100" dist="38100" dir="2700000" algn="tl">
                    <a:srgbClr val="000000">
                      <a:alpha val="43137"/>
                    </a:srgbClr>
                  </a:outerShdw>
                </a:effectLst>
              </a:rPr>
              <a:t>500,000 </a:t>
            </a:r>
            <a:r>
              <a:rPr lang="en-GB" sz="2800" b="1" dirty="0">
                <a:solidFill>
                  <a:srgbClr val="00FF00"/>
                </a:solidFill>
                <a:effectLst>
                  <a:outerShdw blurRad="38100" dist="38100" dir="2700000" algn="tl">
                    <a:srgbClr val="000000">
                      <a:alpha val="43137"/>
                    </a:srgbClr>
                  </a:outerShdw>
                </a:effectLst>
              </a:rPr>
              <a:t>crowns</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sp>
        <p:nvSpPr>
          <p:cNvPr id="6" name="TextBox 5"/>
          <p:cNvSpPr txBox="1"/>
          <p:nvPr/>
        </p:nvSpPr>
        <p:spPr>
          <a:xfrm>
            <a:off x="5205046" y="1670538"/>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805091" y="5056782"/>
            <a:ext cx="3227647"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Calais</a:t>
            </a:r>
            <a:endParaRPr lang="en-GB" sz="3600" b="1" dirty="0">
              <a:solidFill>
                <a:srgbClr val="FFFF00"/>
              </a:solidFill>
              <a:effectLst>
                <a:outerShdw blurRad="38100" dist="38100" dir="2700000" algn="tl">
                  <a:srgbClr val="000000">
                    <a:alpha val="43137"/>
                  </a:srgbClr>
                </a:outerShdw>
              </a:effectLst>
            </a:endParaRPr>
          </a:p>
        </p:txBody>
      </p:sp>
      <p:pic>
        <p:nvPicPr>
          <p:cNvPr id="13314" name="Picture 2" descr="http://www.mygen.com/users/outlaw/images/calaiscas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0538"/>
            <a:ext cx="3952875" cy="265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88623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169</a:t>
            </a:fld>
            <a:endParaRPr lang="en-GB">
              <a:solidFill>
                <a:srgbClr val="FFFFFF"/>
              </a:solidFill>
            </a:endParaRPr>
          </a:p>
        </p:txBody>
      </p:sp>
      <p:sp>
        <p:nvSpPr>
          <p:cNvPr id="4" name="TextBox 3"/>
          <p:cNvSpPr txBox="1"/>
          <p:nvPr/>
        </p:nvSpPr>
        <p:spPr>
          <a:xfrm>
            <a:off x="4384428" y="2494646"/>
            <a:ext cx="759655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This </a:t>
            </a:r>
            <a:r>
              <a:rPr lang="en-GB" sz="2800" b="1" dirty="0">
                <a:solidFill>
                  <a:srgbClr val="00FFFF"/>
                </a:solidFill>
                <a:effectLst>
                  <a:outerShdw blurRad="38100" dist="38100" dir="2700000" algn="tl">
                    <a:srgbClr val="000000">
                      <a:alpha val="43137"/>
                    </a:srgbClr>
                  </a:outerShdw>
                </a:effectLst>
              </a:rPr>
              <a:t>treaty further postulated that if France committed any act of aggression against England, during the eight years,</a:t>
            </a:r>
            <a:r>
              <a:rPr lang="en-GB" sz="2800" b="1" dirty="0">
                <a:solidFill>
                  <a:srgbClr val="FF6600"/>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or if England committed any act of aggression against France, during that time, the treaty should be void, </a:t>
            </a:r>
            <a:r>
              <a:rPr lang="en-GB" sz="2800" b="1" dirty="0">
                <a:solidFill>
                  <a:srgbClr val="00FF00"/>
                </a:solidFill>
                <a:effectLst>
                  <a:outerShdw blurRad="38100" dist="38100" dir="2700000" algn="tl">
                    <a:srgbClr val="000000">
                      <a:alpha val="43137"/>
                    </a:srgbClr>
                  </a:outerShdw>
                </a:effectLst>
              </a:rPr>
              <a:t>and that the former should lose the right of retaining, and the latter the claim to the restoration, of this valuable town and territory.</a:t>
            </a:r>
          </a:p>
        </p:txBody>
      </p:sp>
      <p:sp>
        <p:nvSpPr>
          <p:cNvPr id="6" name="TextBox 5"/>
          <p:cNvSpPr txBox="1"/>
          <p:nvPr/>
        </p:nvSpPr>
        <p:spPr>
          <a:xfrm>
            <a:off x="5169875" y="1603213"/>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523737" y="5291244"/>
            <a:ext cx="3227647"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Calais</a:t>
            </a:r>
            <a:endParaRPr lang="en-GB" sz="3600" b="1" dirty="0">
              <a:solidFill>
                <a:srgbClr val="FFFF00"/>
              </a:solidFill>
              <a:effectLst>
                <a:outerShdw blurRad="38100" dist="38100" dir="2700000" algn="tl">
                  <a:srgbClr val="000000">
                    <a:alpha val="43137"/>
                  </a:srgbClr>
                </a:outerShdw>
              </a:effectLst>
            </a:endParaRPr>
          </a:p>
        </p:txBody>
      </p:sp>
      <p:pic>
        <p:nvPicPr>
          <p:cNvPr id="1026" name="Picture 2" descr="Old-Map-Calais-And-Boulogne-France-From-The-Late-1500s"/>
          <p:cNvPicPr>
            <a:picLocks noChangeAspect="1" noChangeArrowheads="1"/>
          </p:cNvPicPr>
          <p:nvPr/>
        </p:nvPicPr>
        <p:blipFill rotWithShape="1">
          <a:blip r:embed="rId3">
            <a:extLst>
              <a:ext uri="{28A0092B-C50C-407E-A947-70E740481C1C}">
                <a14:useLocalDpi xmlns:a14="http://schemas.microsoft.com/office/drawing/2010/main" val="0"/>
              </a:ext>
            </a:extLst>
          </a:blip>
          <a:srcRect l="2184" t="14769" r="3046" b="15487"/>
          <a:stretch/>
        </p:blipFill>
        <p:spPr bwMode="auto">
          <a:xfrm>
            <a:off x="245360" y="1924856"/>
            <a:ext cx="3822547" cy="281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341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a:t>
            </a:fld>
            <a:endParaRPr lang="en-GB">
              <a:solidFill>
                <a:srgbClr val="FFFFFF"/>
              </a:solidFill>
            </a:endParaRPr>
          </a:p>
        </p:txBody>
      </p:sp>
      <p:sp>
        <p:nvSpPr>
          <p:cNvPr id="4" name="TextBox 3"/>
          <p:cNvSpPr txBox="1"/>
          <p:nvPr/>
        </p:nvSpPr>
        <p:spPr>
          <a:xfrm>
            <a:off x="5738368" y="1644908"/>
            <a:ext cx="59984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Originally Christendom consisted of many independent churches or congregations, </a:t>
            </a:r>
            <a:r>
              <a:rPr lang="en-GB" sz="2800" b="1" dirty="0" smtClean="0">
                <a:solidFill>
                  <a:srgbClr val="FFCC00"/>
                </a:solidFill>
                <a:effectLst>
                  <a:outerShdw blurRad="38100" dist="38100" dir="2700000" algn="tl">
                    <a:srgbClr val="000000">
                      <a:alpha val="43137"/>
                    </a:srgbClr>
                  </a:outerShdw>
                </a:effectLst>
              </a:rPr>
              <a:t>with no overall leader, just local bishops. </a:t>
            </a:r>
            <a:r>
              <a:rPr lang="en-GB" sz="2800" b="1" dirty="0" smtClean="0">
                <a:solidFill>
                  <a:srgbClr val="FF00FF"/>
                </a:solidFill>
                <a:effectLst>
                  <a:outerShdw blurRad="38100" dist="38100" dir="2700000" algn="tl">
                    <a:srgbClr val="000000">
                      <a:alpha val="43137"/>
                    </a:srgbClr>
                  </a:outerShdw>
                </a:effectLst>
              </a:rPr>
              <a:t>The enemy loves large organisations, because they are easy to infiltrate and control </a:t>
            </a:r>
            <a:r>
              <a:rPr lang="en-GB" sz="2800" b="1" dirty="0" smtClean="0">
                <a:solidFill>
                  <a:srgbClr val="00FF00"/>
                </a:solidFill>
                <a:effectLst>
                  <a:outerShdw blurRad="38100" dist="38100" dir="2700000" algn="tl">
                    <a:srgbClr val="000000">
                      <a:alpha val="43137"/>
                    </a:srgbClr>
                  </a:outerShdw>
                </a:effectLst>
              </a:rPr>
              <a:t>– to this end, the adversary worked feverishly to unite the churches under the Bishop of Rome </a:t>
            </a:r>
            <a:r>
              <a:rPr lang="en-GB" sz="2800" b="1" dirty="0" smtClean="0">
                <a:solidFill>
                  <a:srgbClr val="FFFF00"/>
                </a:solidFill>
                <a:effectLst>
                  <a:outerShdw blurRad="38100" dist="38100" dir="2700000" algn="tl">
                    <a:srgbClr val="000000">
                      <a:alpha val="43137"/>
                    </a:srgbClr>
                  </a:outerShdw>
                </a:effectLst>
              </a:rPr>
              <a:t>(and it wasn’t Peter!).</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9" t="646" r="1891" b="1158"/>
          <a:stretch/>
        </p:blipFill>
        <p:spPr>
          <a:xfrm>
            <a:off x="609600" y="2368295"/>
            <a:ext cx="4507992" cy="30998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1236318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170</a:t>
            </a:fld>
            <a:endParaRPr lang="en-GB" dirty="0">
              <a:solidFill>
                <a:srgbClr val="FFFFFF"/>
              </a:solidFill>
            </a:endParaRPr>
          </a:p>
        </p:txBody>
      </p:sp>
      <p:sp>
        <p:nvSpPr>
          <p:cNvPr id="4" name="TextBox 3"/>
          <p:cNvSpPr txBox="1"/>
          <p:nvPr/>
        </p:nvSpPr>
        <p:spPr>
          <a:xfrm>
            <a:off x="4220305" y="2588430"/>
            <a:ext cx="759655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B</a:t>
            </a:r>
            <a:r>
              <a:rPr lang="en-GB" sz="2800" b="1" dirty="0" smtClean="0">
                <a:solidFill>
                  <a:srgbClr val="00FFFF"/>
                </a:solidFill>
                <a:effectLst>
                  <a:outerShdw blurRad="38100" dist="38100" dir="2700000" algn="tl">
                    <a:srgbClr val="000000">
                      <a:alpha val="43137"/>
                    </a:srgbClr>
                  </a:outerShdw>
                </a:effectLst>
              </a:rPr>
              <a:t>efore </a:t>
            </a:r>
            <a:r>
              <a:rPr lang="en-GB" sz="2800" b="1" dirty="0">
                <a:solidFill>
                  <a:srgbClr val="00FFFF"/>
                </a:solidFill>
                <a:effectLst>
                  <a:outerShdw blurRad="38100" dist="38100" dir="2700000" algn="tl">
                    <a:srgbClr val="000000">
                      <a:alpha val="43137"/>
                    </a:srgbClr>
                  </a:outerShdw>
                </a:effectLst>
              </a:rPr>
              <a:t>three years out of the eight had </a:t>
            </a:r>
            <a:r>
              <a:rPr lang="en-GB" sz="2800" b="1" dirty="0" smtClean="0">
                <a:solidFill>
                  <a:srgbClr val="00FFFF"/>
                </a:solidFill>
                <a:effectLst>
                  <a:outerShdw blurRad="38100" dist="38100" dir="2700000" algn="tl">
                    <a:srgbClr val="000000">
                      <a:alpha val="43137"/>
                    </a:srgbClr>
                  </a:outerShdw>
                </a:effectLst>
              </a:rPr>
              <a:t>passed, </a:t>
            </a:r>
            <a:r>
              <a:rPr lang="en-GB" sz="2800" b="1" dirty="0">
                <a:solidFill>
                  <a:srgbClr val="FF00FF"/>
                </a:solidFill>
                <a:effectLst>
                  <a:outerShdw blurRad="38100" dist="38100" dir="2700000" algn="tl">
                    <a:srgbClr val="000000">
                      <a:alpha val="43137"/>
                    </a:srgbClr>
                  </a:outerShdw>
                </a:effectLst>
              </a:rPr>
              <a:t>"good Queen Bess” </a:t>
            </a:r>
            <a:r>
              <a:rPr lang="en-GB" sz="2800" b="1" dirty="0">
                <a:solidFill>
                  <a:srgbClr val="00FFCC"/>
                </a:solidFill>
                <a:effectLst>
                  <a:outerShdw blurRad="38100" dist="38100" dir="2700000" algn="tl">
                    <a:srgbClr val="000000">
                      <a:alpha val="43137"/>
                    </a:srgbClr>
                  </a:outerShdw>
                </a:effectLst>
              </a:rPr>
              <a:t>out of pure hatred and fear of the Catholics;</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from a pure desire to make her tyrannical sway secure;</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from the sole desire of being still able to imprison, and rip up her unfortunate subjects, forfeited all claim to the restoration of </a:t>
            </a:r>
            <a:r>
              <a:rPr lang="en-GB" sz="2800" b="1" dirty="0" smtClean="0">
                <a:solidFill>
                  <a:srgbClr val="00FF00"/>
                </a:solidFill>
                <a:effectLst>
                  <a:outerShdw blurRad="38100" dist="38100" dir="2700000" algn="tl">
                    <a:srgbClr val="000000">
                      <a:alpha val="43137"/>
                    </a:srgbClr>
                  </a:outerShdw>
                </a:effectLst>
              </a:rPr>
              <a:t>Calais. </a:t>
            </a:r>
            <a:endParaRPr lang="en-GB" sz="2800"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5169875" y="1603213"/>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2050" name="Picture 2" descr="https://s-media-cache-ak0.pinimg.com/736x/bd/df/6e/bddf6ea6bfe8bf01b47db4fd274fee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19" y="1890540"/>
            <a:ext cx="3514527" cy="458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70661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171</a:t>
            </a:fld>
            <a:endParaRPr lang="en-GB" dirty="0">
              <a:solidFill>
                <a:srgbClr val="FFFFFF"/>
              </a:solidFill>
            </a:endParaRPr>
          </a:p>
        </p:txBody>
      </p:sp>
      <p:sp>
        <p:nvSpPr>
          <p:cNvPr id="6" name="TextBox 5"/>
          <p:cNvSpPr txBox="1"/>
          <p:nvPr/>
        </p:nvSpPr>
        <p:spPr>
          <a:xfrm>
            <a:off x="5169875" y="1603213"/>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5638801" y="3080924"/>
            <a:ext cx="5451229"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Elizabeth’s breach of </a:t>
            </a:r>
            <a:r>
              <a:rPr lang="en-GB" sz="2800" b="1" dirty="0">
                <a:solidFill>
                  <a:srgbClr val="00FFCC"/>
                </a:solidFill>
                <a:effectLst>
                  <a:outerShdw blurRad="38100" dist="38100" dir="2700000" algn="tl">
                    <a:srgbClr val="000000">
                      <a:alpha val="43137"/>
                    </a:srgbClr>
                  </a:outerShdw>
                </a:effectLst>
              </a:rPr>
              <a:t>treaty </a:t>
            </a:r>
            <a:r>
              <a:rPr lang="en-GB" sz="2800" b="1" dirty="0" smtClean="0">
                <a:solidFill>
                  <a:srgbClr val="00FFCC"/>
                </a:solidFill>
                <a:effectLst>
                  <a:outerShdw blurRad="38100" dist="38100" dir="2700000" algn="tl">
                    <a:srgbClr val="000000">
                      <a:alpha val="43137"/>
                    </a:srgbClr>
                  </a:outerShdw>
                </a:effectLst>
              </a:rPr>
              <a:t>was more </a:t>
            </a:r>
            <a:r>
              <a:rPr lang="en-GB" sz="2800" b="1" dirty="0">
                <a:solidFill>
                  <a:srgbClr val="00FFCC"/>
                </a:solidFill>
                <a:effectLst>
                  <a:outerShdw blurRad="38100" dist="38100" dir="2700000" algn="tl">
                    <a:srgbClr val="000000">
                      <a:alpha val="43137"/>
                    </a:srgbClr>
                  </a:outerShdw>
                </a:effectLst>
              </a:rPr>
              <a:t>flagrant and more base than, </a:t>
            </a:r>
            <a:r>
              <a:rPr lang="en-GB" sz="2800" b="1" dirty="0">
                <a:solidFill>
                  <a:srgbClr val="FFC000"/>
                </a:solidFill>
                <a:effectLst>
                  <a:outerShdw blurRad="38100" dist="38100" dir="2700000" algn="tl">
                    <a:srgbClr val="000000">
                      <a:alpha val="43137"/>
                    </a:srgbClr>
                  </a:outerShdw>
                </a:effectLst>
              </a:rPr>
              <a:t>perhaps, had ever before been witnessed in the world.</a:t>
            </a:r>
          </a:p>
        </p:txBody>
      </p:sp>
      <p:pic>
        <p:nvPicPr>
          <p:cNvPr id="3074" name="Picture 2" descr="http://blog.europeana.eu/wp-content/uploads/2014/04/Queen-Elizabet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461" y="1503408"/>
            <a:ext cx="3587262" cy="520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86251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172</a:t>
            </a:fld>
            <a:endParaRPr lang="en-GB" dirty="0">
              <a:solidFill>
                <a:srgbClr val="FFFFFF"/>
              </a:solidFill>
            </a:endParaRPr>
          </a:p>
        </p:txBody>
      </p:sp>
      <p:sp>
        <p:nvSpPr>
          <p:cNvPr id="6" name="TextBox 5"/>
          <p:cNvSpPr txBox="1"/>
          <p:nvPr/>
        </p:nvSpPr>
        <p:spPr>
          <a:xfrm>
            <a:off x="5169875" y="1603213"/>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4291583" y="2506682"/>
            <a:ext cx="757873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err="1">
                <a:solidFill>
                  <a:srgbClr val="00FFFF"/>
                </a:solidFill>
                <a:effectLst>
                  <a:outerShdw blurRad="38100" dist="38100" dir="2700000" algn="tl">
                    <a:srgbClr val="000000">
                      <a:alpha val="43137"/>
                    </a:srgbClr>
                  </a:outerShdw>
                </a:effectLst>
              </a:rPr>
              <a:t>Condè</a:t>
            </a:r>
            <a:r>
              <a:rPr lang="en-GB" sz="2800" b="1" dirty="0">
                <a:solidFill>
                  <a:srgbClr val="00FFFF"/>
                </a:solidFill>
                <a:effectLst>
                  <a:outerShdw blurRad="38100" dist="38100" dir="2700000" algn="tl">
                    <a:srgbClr val="000000">
                      <a:alpha val="43137"/>
                    </a:srgbClr>
                  </a:outerShdw>
                </a:effectLst>
              </a:rPr>
              <a:t> and </a:t>
            </a:r>
            <a:r>
              <a:rPr lang="en-GB" sz="2800" b="1" dirty="0" err="1">
                <a:solidFill>
                  <a:srgbClr val="00FFFF"/>
                </a:solidFill>
                <a:effectLst>
                  <a:outerShdw blurRad="38100" dist="38100" dir="2700000" algn="tl">
                    <a:srgbClr val="000000">
                      <a:alpha val="43137"/>
                    </a:srgbClr>
                  </a:outerShdw>
                </a:effectLst>
              </a:rPr>
              <a:t>Coligni</a:t>
            </a:r>
            <a:r>
              <a:rPr lang="en-GB" sz="2800" b="1" dirty="0">
                <a:solidFill>
                  <a:srgbClr val="00FFFF"/>
                </a:solidFill>
                <a:effectLst>
                  <a:outerShdw blurRad="38100" dist="38100" dir="2700000" algn="tl">
                    <a:srgbClr val="000000">
                      <a:alpha val="43137"/>
                    </a:srgbClr>
                  </a:outerShdw>
                </a:effectLst>
              </a:rPr>
              <a:t>, by stirring up the Huguenots, had caused a formidable civil war in France.</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"Good Queen Bess's"</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ambassador to the French Court assisted the rebels to the utmost of his power,</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also </a:t>
            </a:r>
            <a:r>
              <a:rPr lang="en-GB" sz="2800" b="1" dirty="0" err="1">
                <a:solidFill>
                  <a:srgbClr val="00FF00"/>
                </a:solidFill>
                <a:effectLst>
                  <a:outerShdw blurRad="38100" dist="38100" dir="2700000" algn="tl">
                    <a:srgbClr val="000000">
                      <a:alpha val="43137"/>
                    </a:srgbClr>
                  </a:outerShdw>
                </a:effectLst>
              </a:rPr>
              <a:t>Condè</a:t>
            </a:r>
            <a:r>
              <a:rPr lang="en-GB" sz="2800" b="1" dirty="0">
                <a:solidFill>
                  <a:srgbClr val="00FF00"/>
                </a:solidFill>
                <a:effectLst>
                  <a:outerShdw blurRad="38100" dist="38100" dir="2700000" algn="tl">
                    <a:srgbClr val="000000">
                      <a:alpha val="43137"/>
                    </a:srgbClr>
                  </a:outerShdw>
                </a:effectLst>
              </a:rPr>
              <a:t> and </a:t>
            </a:r>
            <a:r>
              <a:rPr lang="en-GB" sz="2800" b="1" dirty="0" err="1">
                <a:solidFill>
                  <a:srgbClr val="00FF00"/>
                </a:solidFill>
                <a:effectLst>
                  <a:outerShdw blurRad="38100" dist="38100" dir="2700000" algn="tl">
                    <a:srgbClr val="000000">
                      <a:alpha val="43137"/>
                    </a:srgbClr>
                  </a:outerShdw>
                </a:effectLst>
              </a:rPr>
              <a:t>Coligni’s</a:t>
            </a:r>
            <a:r>
              <a:rPr lang="en-GB" sz="2800" b="1" dirty="0">
                <a:solidFill>
                  <a:srgbClr val="00FF00"/>
                </a:solidFill>
                <a:effectLst>
                  <a:outerShdw blurRad="38100" dist="38100" dir="2700000" algn="tl">
                    <a:srgbClr val="000000">
                      <a:alpha val="43137"/>
                    </a:srgbClr>
                  </a:outerShdw>
                </a:effectLst>
              </a:rPr>
              <a:t>,  agent </a:t>
            </a:r>
            <a:r>
              <a:rPr lang="en-GB" sz="2800" b="1" dirty="0" err="1">
                <a:solidFill>
                  <a:srgbClr val="00FF00"/>
                </a:solidFill>
                <a:effectLst>
                  <a:outerShdw blurRad="38100" dist="38100" dir="2700000" algn="tl">
                    <a:srgbClr val="000000">
                      <a:alpha val="43137"/>
                    </a:srgbClr>
                  </a:outerShdw>
                </a:effectLst>
              </a:rPr>
              <a:t>Vidame</a:t>
            </a:r>
            <a:r>
              <a:rPr lang="en-GB" sz="2800" b="1" dirty="0" smtClean="0">
                <a:solidFill>
                  <a:srgbClr val="00FF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came, secretly, over to England to negotiate for military, naval, and pecuniary assistance.</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They succeeded with "good Bess”</a:t>
            </a:r>
          </a:p>
        </p:txBody>
      </p:sp>
      <p:pic>
        <p:nvPicPr>
          <p:cNvPr id="4098" name="Picture 2" descr="https://hrpprodsa.blob.core.windows.net/hrp-prod-container/3084/queen-elizabeth-i-in-cou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95" y="1603213"/>
            <a:ext cx="3685116" cy="2405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1733" y="4608576"/>
            <a:ext cx="359664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Court of Elizabeth I</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311549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173</a:t>
            </a:fld>
            <a:endParaRPr lang="en-GB" dirty="0">
              <a:solidFill>
                <a:srgbClr val="FFFFFF"/>
              </a:solidFill>
            </a:endParaRPr>
          </a:p>
        </p:txBody>
      </p:sp>
      <p:sp>
        <p:nvSpPr>
          <p:cNvPr id="6" name="TextBox 5"/>
          <p:cNvSpPr txBox="1"/>
          <p:nvPr/>
        </p:nvSpPr>
        <p:spPr>
          <a:xfrm>
            <a:off x="5169875" y="1603213"/>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sp>
        <p:nvSpPr>
          <p:cNvPr id="7" name="TextBox 6"/>
          <p:cNvSpPr txBox="1"/>
          <p:nvPr/>
        </p:nvSpPr>
        <p:spPr>
          <a:xfrm>
            <a:off x="4291583" y="2506682"/>
            <a:ext cx="7578735"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00FF"/>
                </a:solidFill>
                <a:effectLst>
                  <a:outerShdw blurRad="38100" dist="38100" dir="2700000" algn="tl">
                    <a:srgbClr val="000000">
                      <a:alpha val="43137"/>
                    </a:srgbClr>
                  </a:outerShdw>
                </a:effectLst>
              </a:rPr>
              <a:t>“Good </a:t>
            </a:r>
            <a:r>
              <a:rPr lang="en-GB" sz="2800" b="1" dirty="0">
                <a:solidFill>
                  <a:srgbClr val="FF00FF"/>
                </a:solidFill>
                <a:effectLst>
                  <a:outerShdw blurRad="38100" dist="38100" dir="2700000" algn="tl">
                    <a:srgbClr val="000000">
                      <a:alpha val="43137"/>
                    </a:srgbClr>
                  </a:outerShdw>
                </a:effectLst>
              </a:rPr>
              <a:t>Bess” </a:t>
            </a:r>
            <a:r>
              <a:rPr lang="en-GB" sz="2800" b="1" dirty="0">
                <a:solidFill>
                  <a:srgbClr val="00FFCC"/>
                </a:solidFill>
                <a:effectLst>
                  <a:outerShdw blurRad="38100" dist="38100" dir="2700000" algn="tl">
                    <a:srgbClr val="000000">
                      <a:alpha val="43137"/>
                    </a:srgbClr>
                  </a:outerShdw>
                </a:effectLst>
              </a:rPr>
              <a:t>who, wholly disregarding the solemn treaties by which she was bound to Charles </a:t>
            </a:r>
            <a:r>
              <a:rPr lang="en-GB" sz="2800" b="1" dirty="0" smtClean="0">
                <a:solidFill>
                  <a:srgbClr val="00FFCC"/>
                </a:solidFill>
                <a:effectLst>
                  <a:outerShdw blurRad="38100" dist="38100" dir="2700000" algn="tl">
                    <a:srgbClr val="000000">
                      <a:alpha val="43137"/>
                    </a:srgbClr>
                  </a:outerShdw>
                </a:effectLst>
              </a:rPr>
              <a:t>IX, </a:t>
            </a:r>
            <a:r>
              <a:rPr lang="en-GB" sz="2800" b="1" dirty="0">
                <a:solidFill>
                  <a:srgbClr val="00FFCC"/>
                </a:solidFill>
                <a:effectLst>
                  <a:outerShdw blurRad="38100" dist="38100" dir="2700000" algn="tl">
                    <a:srgbClr val="000000">
                      <a:alpha val="43137"/>
                    </a:srgbClr>
                  </a:outerShdw>
                </a:effectLst>
              </a:rPr>
              <a:t>King of France, </a:t>
            </a:r>
            <a:r>
              <a:rPr lang="en-GB" sz="2800" b="1" dirty="0">
                <a:solidFill>
                  <a:srgbClr val="FFC000"/>
                </a:solidFill>
                <a:effectLst>
                  <a:outerShdw blurRad="38100" dist="38100" dir="2700000" algn="tl">
                    <a:srgbClr val="000000">
                      <a:alpha val="43137"/>
                    </a:srgbClr>
                  </a:outerShdw>
                </a:effectLst>
              </a:rPr>
              <a:t>entered into a formal treaty with the French rebels to send them an army and money, </a:t>
            </a:r>
            <a:r>
              <a:rPr lang="en-GB" sz="2800" b="1" dirty="0">
                <a:solidFill>
                  <a:srgbClr val="00FF00"/>
                </a:solidFill>
                <a:effectLst>
                  <a:outerShdw blurRad="38100" dist="38100" dir="2700000" algn="tl">
                    <a:srgbClr val="000000">
                      <a:alpha val="43137"/>
                    </a:srgbClr>
                  </a:outerShdw>
                </a:effectLst>
              </a:rPr>
              <a:t>for the purpose of carrying on war against their sovereign, of whom she was an </a:t>
            </a:r>
            <a:r>
              <a:rPr lang="en-GB" sz="2800" b="1" dirty="0" smtClean="0">
                <a:solidFill>
                  <a:srgbClr val="00FF00"/>
                </a:solidFill>
                <a:effectLst>
                  <a:outerShdw blurRad="38100" dist="38100" dir="2700000" algn="tl">
                    <a:srgbClr val="000000">
                      <a:alpha val="43137"/>
                    </a:srgbClr>
                  </a:outerShdw>
                </a:effectLst>
              </a:rPr>
              <a:t>ally…</a:t>
            </a:r>
            <a:endParaRPr lang="en-GB" sz="2800" b="1" dirty="0">
              <a:solidFill>
                <a:srgbClr val="00FF00"/>
              </a:solidFill>
              <a:effectLst>
                <a:outerShdw blurRad="38100" dist="38100" dir="2700000" algn="tl">
                  <a:srgbClr val="000000">
                    <a:alpha val="43137"/>
                  </a:srgbClr>
                </a:outerShdw>
              </a:effectLst>
            </a:endParaRPr>
          </a:p>
        </p:txBody>
      </p:sp>
      <p:sp>
        <p:nvSpPr>
          <p:cNvPr id="4" name="TextBox 3"/>
          <p:cNvSpPr txBox="1"/>
          <p:nvPr/>
        </p:nvSpPr>
        <p:spPr>
          <a:xfrm>
            <a:off x="321733" y="5698822"/>
            <a:ext cx="359664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Charles IX</a:t>
            </a:r>
          </a:p>
        </p:txBody>
      </p:sp>
      <p:pic>
        <p:nvPicPr>
          <p:cNvPr id="6146" name="Picture 2" descr="http://www.bonjourlafrance.com/france-facts/france-history/images/valois-dynasty-Charles-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36" y="2157211"/>
            <a:ext cx="2381250"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09378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174</a:t>
            </a:fld>
            <a:endParaRPr lang="en-GB" dirty="0">
              <a:solidFill>
                <a:srgbClr val="FFFFFF"/>
              </a:solidFill>
            </a:endParaRPr>
          </a:p>
        </p:txBody>
      </p:sp>
      <p:sp>
        <p:nvSpPr>
          <p:cNvPr id="6" name="TextBox 5"/>
          <p:cNvSpPr txBox="1"/>
          <p:nvPr/>
        </p:nvSpPr>
        <p:spPr>
          <a:xfrm>
            <a:off x="5068119" y="1614279"/>
            <a:ext cx="6025662"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291583" y="2805723"/>
            <a:ext cx="757873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…having </a:t>
            </a:r>
            <a:r>
              <a:rPr lang="en-GB" sz="2800" b="1" dirty="0">
                <a:solidFill>
                  <a:srgbClr val="00FFFF"/>
                </a:solidFill>
                <a:effectLst>
                  <a:outerShdw blurRad="38100" dist="38100" dir="2700000" algn="tl">
                    <a:srgbClr val="000000">
                      <a:alpha val="43137"/>
                    </a:srgbClr>
                  </a:outerShdw>
                </a:effectLst>
              </a:rPr>
              <a:t>bound herself, in that character, by a solemn oath on the Evangelists! </a:t>
            </a:r>
            <a:r>
              <a:rPr lang="en-GB" sz="2800" b="1" dirty="0">
                <a:solidFill>
                  <a:srgbClr val="FFC000"/>
                </a:solidFill>
                <a:effectLst>
                  <a:outerShdw blurRad="38100" dist="38100" dir="2700000" algn="tl">
                    <a:srgbClr val="000000">
                      <a:alpha val="43137"/>
                    </a:srgbClr>
                  </a:outerShdw>
                </a:effectLst>
              </a:rPr>
              <a:t>By </a:t>
            </a:r>
            <a:r>
              <a:rPr lang="en-GB" sz="2800" b="1" dirty="0" smtClean="0">
                <a:solidFill>
                  <a:srgbClr val="FFC000"/>
                </a:solidFill>
                <a:effectLst>
                  <a:outerShdw blurRad="38100" dist="38100" dir="2700000" algn="tl">
                    <a:srgbClr val="000000">
                      <a:alpha val="43137"/>
                    </a:srgbClr>
                  </a:outerShdw>
                </a:effectLst>
              </a:rPr>
              <a:t>this treaty </a:t>
            </a:r>
            <a:r>
              <a:rPr lang="en-GB" sz="2800" b="1" dirty="0">
                <a:solidFill>
                  <a:srgbClr val="FFC000"/>
                </a:solidFill>
                <a:effectLst>
                  <a:outerShdw blurRad="38100" dist="38100" dir="2700000" algn="tl">
                    <a:srgbClr val="000000">
                      <a:alpha val="43137"/>
                    </a:srgbClr>
                  </a:outerShdw>
                </a:effectLst>
              </a:rPr>
              <a:t>she engaged to furnish men, ships, and money; and the traitors, </a:t>
            </a:r>
            <a:r>
              <a:rPr lang="en-GB" sz="2800" b="1" dirty="0">
                <a:solidFill>
                  <a:srgbClr val="00FF00"/>
                </a:solidFill>
                <a:effectLst>
                  <a:outerShdw blurRad="38100" dist="38100" dir="2700000" algn="tl">
                    <a:srgbClr val="000000">
                      <a:alpha val="43137"/>
                    </a:srgbClr>
                  </a:outerShdw>
                </a:effectLst>
              </a:rPr>
              <a:t>on their part, engaged to put Havre de Grace at once into her hands, as a pledge, not only for the repayment of the money to be advanced,</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but for the restoration of Calais! </a:t>
            </a:r>
          </a:p>
        </p:txBody>
      </p:sp>
      <p:pic>
        <p:nvPicPr>
          <p:cNvPr id="7170" name="Picture 2" descr="http://images.ttcdn.co/media/i/product/318466-e284cbcae0534c11b70fa0d2ee3c9394.jpeg?size=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56" y="2081859"/>
            <a:ext cx="3620403" cy="26670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2395" y="5144824"/>
            <a:ext cx="2602523"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Havre de Grace</a:t>
            </a:r>
            <a:endParaRPr lang="en-GB" sz="3600" dirty="0">
              <a:solidFill>
                <a:srgbClr val="FFFF00"/>
              </a:solidFill>
            </a:endParaRPr>
          </a:p>
        </p:txBody>
      </p:sp>
    </p:spTree>
    <p:extLst>
      <p:ext uri="{BB962C8B-B14F-4D97-AF65-F5344CB8AC3E}">
        <p14:creationId xmlns:p14="http://schemas.microsoft.com/office/powerpoint/2010/main" val="200702718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175</a:t>
            </a:fld>
            <a:endParaRPr lang="en-GB" dirty="0">
              <a:solidFill>
                <a:srgbClr val="FFFFFF"/>
              </a:solidFill>
            </a:endParaRPr>
          </a:p>
        </p:txBody>
      </p:sp>
      <p:sp>
        <p:nvSpPr>
          <p:cNvPr id="6" name="TextBox 5"/>
          <p:cNvSpPr txBox="1"/>
          <p:nvPr/>
        </p:nvSpPr>
        <p:spPr>
          <a:xfrm>
            <a:off x="5556738" y="1634757"/>
            <a:ext cx="6025662"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717579" y="2735282"/>
            <a:ext cx="570398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infamous compact richly deserves the consequences that followed. </a:t>
            </a:r>
            <a:r>
              <a:rPr lang="en-GB" sz="2800" b="1" dirty="0">
                <a:solidFill>
                  <a:srgbClr val="FFC000"/>
                </a:solidFill>
                <a:effectLst>
                  <a:outerShdw blurRad="38100" dist="38100" dir="2700000" algn="tl">
                    <a:srgbClr val="000000">
                      <a:alpha val="43137"/>
                    </a:srgbClr>
                  </a:outerShdw>
                </a:effectLst>
              </a:rPr>
              <a:t>The French ambassador in London, </a:t>
            </a:r>
            <a:r>
              <a:rPr lang="en-GB" sz="2800" b="1" dirty="0">
                <a:solidFill>
                  <a:srgbClr val="00FF00"/>
                </a:solidFill>
                <a:effectLst>
                  <a:outerShdw blurRad="38100" dist="38100" dir="2700000" algn="tl">
                    <a:srgbClr val="000000">
                      <a:alpha val="43137"/>
                    </a:srgbClr>
                  </a:outerShdw>
                </a:effectLst>
              </a:rPr>
              <a:t>when he discovered an intercourse was going on between the Queen and the agents of the rebels, went to </a:t>
            </a:r>
            <a:r>
              <a:rPr lang="en-GB" sz="2800" b="1" dirty="0" smtClean="0">
                <a:solidFill>
                  <a:srgbClr val="00FF00"/>
                </a:solidFill>
                <a:effectLst>
                  <a:outerShdw blurRad="38100" dist="38100" dir="2700000" algn="tl">
                    <a:srgbClr val="000000">
                      <a:alpha val="43137"/>
                    </a:srgbClr>
                  </a:outerShdw>
                </a:effectLst>
              </a:rPr>
              <a:t>Cecil </a:t>
            </a:r>
            <a:r>
              <a:rPr lang="en-GB" sz="2800" b="1" dirty="0">
                <a:solidFill>
                  <a:srgbClr val="00FF00"/>
                </a:solidFill>
                <a:effectLst>
                  <a:outerShdw blurRad="38100" dist="38100" dir="2700000" algn="tl">
                    <a:srgbClr val="000000">
                      <a:alpha val="43137"/>
                    </a:srgbClr>
                  </a:outerShdw>
                </a:effectLst>
              </a:rPr>
              <a:t>(Jewish), </a:t>
            </a:r>
            <a:r>
              <a:rPr lang="en-GB" sz="2800" b="1" dirty="0">
                <a:solidFill>
                  <a:srgbClr val="FF0000"/>
                </a:solidFill>
                <a:effectLst>
                  <a:outerShdw blurRad="38100" dist="38100" dir="2700000" algn="tl">
                    <a:srgbClr val="000000">
                      <a:alpha val="43137"/>
                    </a:srgbClr>
                  </a:outerShdw>
                </a:effectLst>
              </a:rPr>
              <a:t>the secretary of </a:t>
            </a:r>
            <a:r>
              <a:rPr lang="en-GB" sz="2800" b="1" dirty="0" smtClean="0">
                <a:solidFill>
                  <a:srgbClr val="FF0000"/>
                </a:solidFill>
                <a:effectLst>
                  <a:outerShdw blurRad="38100" dist="38100" dir="2700000" algn="tl">
                    <a:srgbClr val="000000">
                      <a:alpha val="43137"/>
                    </a:srgbClr>
                  </a:outerShdw>
                </a:effectLst>
              </a:rPr>
              <a:t>state…</a:t>
            </a:r>
            <a:endParaRPr lang="en-GB" sz="2800"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234461" y="5276671"/>
            <a:ext cx="4859916"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William Cecil, Secretary of State </a:t>
            </a:r>
          </a:p>
        </p:txBody>
      </p:sp>
      <p:pic>
        <p:nvPicPr>
          <p:cNvPr id="9218" name="Picture 2" descr="http://l7.alamy.com/zooms/07d93bddf4eb465688539e6084558ddd/william-cecil-secretary-of-state-under-elizabeth-i-dbgax6.jpg"/>
          <p:cNvPicPr>
            <a:picLocks noChangeAspect="1" noChangeArrowheads="1"/>
          </p:cNvPicPr>
          <p:nvPr/>
        </p:nvPicPr>
        <p:blipFill rotWithShape="1">
          <a:blip r:embed="rId3">
            <a:extLst>
              <a:ext uri="{28A0092B-C50C-407E-A947-70E740481C1C}">
                <a14:useLocalDpi xmlns:a14="http://schemas.microsoft.com/office/drawing/2010/main" val="0"/>
              </a:ext>
            </a:extLst>
          </a:blip>
          <a:srcRect b="3699"/>
          <a:stretch/>
        </p:blipFill>
        <p:spPr bwMode="auto">
          <a:xfrm>
            <a:off x="1130894" y="1521712"/>
            <a:ext cx="3067050" cy="360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33432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176</a:t>
            </a:fld>
            <a:endParaRPr lang="en-GB" dirty="0">
              <a:solidFill>
                <a:srgbClr val="FFFFFF"/>
              </a:solidFill>
            </a:endParaRPr>
          </a:p>
        </p:txBody>
      </p:sp>
      <p:sp>
        <p:nvSpPr>
          <p:cNvPr id="6" name="TextBox 5"/>
          <p:cNvSpPr txBox="1"/>
          <p:nvPr/>
        </p:nvSpPr>
        <p:spPr>
          <a:xfrm>
            <a:off x="5068119" y="1614279"/>
            <a:ext cx="6025662"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127460" y="2687955"/>
            <a:ext cx="757873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…carrying </a:t>
            </a:r>
            <a:r>
              <a:rPr lang="en-GB" sz="2800" b="1" dirty="0">
                <a:solidFill>
                  <a:srgbClr val="00FFFF"/>
                </a:solidFill>
                <a:effectLst>
                  <a:outerShdw blurRad="38100" dist="38100" dir="2700000" algn="tl">
                    <a:srgbClr val="000000">
                      <a:alpha val="43137"/>
                    </a:srgbClr>
                  </a:outerShdw>
                </a:effectLst>
              </a:rPr>
              <a:t>the treaty of CHATEAU CAMBRESIS in his hand, and demanded, agreeably to the stipulations of that treaty,</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that the agent of the rebels should be delivered up as traitors to their sovereign; and he warned the English government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that any act of aggression on its part, would annihilate its claim to the recovery of </a:t>
            </a:r>
            <a:r>
              <a:rPr lang="en-GB" sz="2800" b="1" dirty="0" smtClean="0">
                <a:solidFill>
                  <a:srgbClr val="00FF00"/>
                </a:solidFill>
                <a:effectLst>
                  <a:outerShdw blurRad="38100" dist="38100" dir="2700000" algn="tl">
                    <a:srgbClr val="000000">
                      <a:alpha val="43137"/>
                    </a:srgbClr>
                  </a:outerShdw>
                </a:effectLst>
              </a:rPr>
              <a:t>Calais</a:t>
            </a:r>
            <a:endParaRPr lang="en-GB" sz="2800" b="1" dirty="0">
              <a:solidFill>
                <a:srgbClr val="00FF00"/>
              </a:solidFill>
              <a:effectLst>
                <a:outerShdw blurRad="38100" dist="38100" dir="2700000" algn="tl">
                  <a:srgbClr val="000000">
                    <a:alpha val="43137"/>
                  </a:srgbClr>
                </a:outerShdw>
              </a:effectLst>
            </a:endParaRPr>
          </a:p>
        </p:txBody>
      </p:sp>
      <p:sp>
        <p:nvSpPr>
          <p:cNvPr id="5" name="TextBox 4"/>
          <p:cNvSpPr txBox="1"/>
          <p:nvPr/>
        </p:nvSpPr>
        <p:spPr>
          <a:xfrm>
            <a:off x="246186" y="5097932"/>
            <a:ext cx="322891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CHATEAU CAMBRESIS</a:t>
            </a:r>
            <a:endParaRPr lang="en-GB" sz="3600" dirty="0">
              <a:solidFill>
                <a:srgbClr val="FFFF00"/>
              </a:solidFill>
            </a:endParaRPr>
          </a:p>
        </p:txBody>
      </p:sp>
      <p:pic>
        <p:nvPicPr>
          <p:cNvPr id="8198" name="Picture 6" descr="http://www.map-france.com/hotel/photo-hotel.php?&amp;photo=http%3A%2F%2Faff.bstatic.com%2Fimages%2Fhotel%2Fmax500%2F209%2F20988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65" y="2180115"/>
            <a:ext cx="3035308" cy="227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35980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177</a:t>
            </a:fld>
            <a:endParaRPr lang="en-GB" dirty="0">
              <a:solidFill>
                <a:srgbClr val="FFFFFF"/>
              </a:solidFill>
            </a:endParaRPr>
          </a:p>
        </p:txBody>
      </p:sp>
      <p:sp>
        <p:nvSpPr>
          <p:cNvPr id="6" name="TextBox 5"/>
          <p:cNvSpPr txBox="1"/>
          <p:nvPr/>
        </p:nvSpPr>
        <p:spPr>
          <a:xfrm>
            <a:off x="5235056" y="1622061"/>
            <a:ext cx="6025662"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263662" y="2594170"/>
            <a:ext cx="599705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"Good Bess" had caused the civil wars in France; she had,</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by her bribes, and other underhand means,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stirred them up, which she believed were necessary to her own security on her throne of doubtful right;</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and, as she hoped to get Calais in this perfidious way.</a:t>
            </a:r>
          </a:p>
        </p:txBody>
      </p:sp>
      <p:pic>
        <p:nvPicPr>
          <p:cNvPr id="4" name="Picture 3"/>
          <p:cNvPicPr>
            <a:picLocks noChangeAspect="1"/>
          </p:cNvPicPr>
          <p:nvPr/>
        </p:nvPicPr>
        <p:blipFill>
          <a:blip r:embed="rId3"/>
          <a:stretch>
            <a:fillRect/>
          </a:stretch>
        </p:blipFill>
        <p:spPr>
          <a:xfrm>
            <a:off x="923868" y="1759685"/>
            <a:ext cx="3259475" cy="4804803"/>
          </a:xfrm>
          <a:prstGeom prst="rect">
            <a:avLst/>
          </a:prstGeom>
        </p:spPr>
      </p:pic>
    </p:spTree>
    <p:extLst>
      <p:ext uri="{BB962C8B-B14F-4D97-AF65-F5344CB8AC3E}">
        <p14:creationId xmlns:p14="http://schemas.microsoft.com/office/powerpoint/2010/main" val="56527924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178</a:t>
            </a:fld>
            <a:endParaRPr lang="en-GB" dirty="0">
              <a:solidFill>
                <a:srgbClr val="FFFFFF"/>
              </a:solidFill>
            </a:endParaRPr>
          </a:p>
        </p:txBody>
      </p:sp>
      <p:sp>
        <p:nvSpPr>
          <p:cNvPr id="6" name="TextBox 5"/>
          <p:cNvSpPr txBox="1"/>
          <p:nvPr/>
        </p:nvSpPr>
        <p:spPr>
          <a:xfrm>
            <a:off x="5985333" y="1678755"/>
            <a:ext cx="6025662"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6347344" y="2816908"/>
            <a:ext cx="5352287"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The rebels took possession of Dieppe, Rouen, Havre de Grace, </a:t>
            </a:r>
            <a:r>
              <a:rPr lang="en-GB" sz="2800" b="1" dirty="0">
                <a:solidFill>
                  <a:srgbClr val="FFC000"/>
                </a:solidFill>
                <a:effectLst>
                  <a:outerShdw blurRad="38100" dist="38100" dir="2700000" algn="tl">
                    <a:srgbClr val="000000">
                      <a:alpha val="43137"/>
                    </a:srgbClr>
                  </a:outerShdw>
                </a:effectLst>
              </a:rPr>
              <a:t>and a considerable part of Normandy. </a:t>
            </a:r>
            <a:r>
              <a:rPr lang="en-GB" sz="2800" b="1" dirty="0">
                <a:solidFill>
                  <a:srgbClr val="00FF00"/>
                </a:solidFill>
                <a:effectLst>
                  <a:outerShdw blurRad="38100" dist="38100" dir="2700000" algn="tl">
                    <a:srgbClr val="000000">
                      <a:alpha val="43137"/>
                    </a:srgbClr>
                  </a:outerShdw>
                </a:effectLst>
              </a:rPr>
              <a:t>They put Havre and Dieppe into the hands of the English. </a:t>
            </a:r>
          </a:p>
        </p:txBody>
      </p:sp>
      <p:pic>
        <p:nvPicPr>
          <p:cNvPr id="11266" name="Picture 2" descr="https://upload.wikimedia.org/wikipedia/commons/5/5b/Brazilian_ball_for_Henry_II_in_Rouen_October_1_1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44" y="1717895"/>
            <a:ext cx="5539217" cy="34570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3077" y="5662246"/>
            <a:ext cx="5580185"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CC00"/>
                </a:solidFill>
                <a:effectLst>
                  <a:outerShdw blurRad="38100" dist="38100" dir="2700000" algn="tl">
                    <a:srgbClr val="000000">
                      <a:alpha val="43137"/>
                    </a:srgbClr>
                  </a:outerShdw>
                </a:effectLst>
              </a:rPr>
              <a:t>Ancient Rouen</a:t>
            </a:r>
            <a:endParaRPr lang="en-GB" sz="3600" b="1" dirty="0">
              <a:solidFill>
                <a:srgbClr val="FFCC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283418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179</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005754" y="2666443"/>
            <a:ext cx="6723887"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So </a:t>
            </a:r>
            <a:r>
              <a:rPr lang="en-GB" sz="2800" b="1" dirty="0">
                <a:solidFill>
                  <a:srgbClr val="00FFCC"/>
                </a:solidFill>
                <a:effectLst>
                  <a:outerShdw blurRad="38100" dist="38100" dir="2700000" algn="tl">
                    <a:srgbClr val="000000">
                      <a:alpha val="43137"/>
                    </a:srgbClr>
                  </a:outerShdw>
                </a:effectLst>
              </a:rPr>
              <a:t>infamous and treacherous a proceeding roused the Catholics of France,</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who now became ashamed of that inactivity,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which had suffered a sect, less than a hundredth part of the population, </a:t>
            </a:r>
            <a:r>
              <a:rPr lang="en-GB" sz="2800" b="1" dirty="0">
                <a:solidFill>
                  <a:srgbClr val="FF00FF"/>
                </a:solidFill>
                <a:effectLst>
                  <a:outerShdw blurRad="38100" dist="38100" dir="2700000" algn="tl">
                    <a:srgbClr val="000000">
                      <a:alpha val="43137"/>
                    </a:srgbClr>
                  </a:outerShdw>
                </a:effectLst>
              </a:rPr>
              <a:t>to sell their country under the blasphemous plea of a love of the </a:t>
            </a:r>
            <a:r>
              <a:rPr lang="en-GB" sz="2800" b="1" dirty="0" smtClean="0">
                <a:solidFill>
                  <a:srgbClr val="FF00FF"/>
                </a:solidFill>
                <a:effectLst>
                  <a:outerShdw blurRad="38100" dist="38100" dir="2700000" algn="tl">
                    <a:srgbClr val="000000">
                      <a:alpha val="43137"/>
                    </a:srgbClr>
                  </a:outerShdw>
                </a:effectLst>
              </a:rPr>
              <a:t>Gospel</a:t>
            </a:r>
            <a:r>
              <a:rPr lang="en-GB" sz="2800" b="1" dirty="0">
                <a:solidFill>
                  <a:srgbClr val="FF00FF"/>
                </a:solidFill>
                <a:effectLst>
                  <a:outerShdw blurRad="38100" dist="38100" dir="2700000" algn="tl">
                    <a:srgbClr val="000000">
                      <a:alpha val="43137"/>
                    </a:srgbClr>
                  </a:outerShdw>
                </a:effectLst>
              </a:rPr>
              <a:t>.</a:t>
            </a:r>
          </a:p>
        </p:txBody>
      </p:sp>
      <p:pic>
        <p:nvPicPr>
          <p:cNvPr id="10242" name="Picture 2" descr="https://3.bp.blogspot.com/-gl19zVgtco4/VrpbsywXG-I/AAAAAAAACXk/54gEqBowQF0/s400/100_93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07408"/>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399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a:t>
            </a:fld>
            <a:endParaRPr lang="en-GB">
              <a:solidFill>
                <a:srgbClr val="FFFFFF"/>
              </a:solidFill>
            </a:endParaRPr>
          </a:p>
        </p:txBody>
      </p:sp>
      <p:sp>
        <p:nvSpPr>
          <p:cNvPr id="4" name="TextBox 3"/>
          <p:cNvSpPr txBox="1"/>
          <p:nvPr/>
        </p:nvSpPr>
        <p:spPr>
          <a:xfrm>
            <a:off x="4599432" y="1754636"/>
            <a:ext cx="677570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a:t>
            </a:r>
            <a:r>
              <a:rPr lang="en-GB" sz="2800" b="1" dirty="0" smtClean="0">
                <a:solidFill>
                  <a:srgbClr val="00FFFF"/>
                </a:solidFill>
                <a:effectLst>
                  <a:outerShdw blurRad="38100" dist="38100" dir="2700000" algn="tl">
                    <a:srgbClr val="000000">
                      <a:alpha val="43137"/>
                    </a:srgbClr>
                  </a:outerShdw>
                </a:effectLst>
              </a:rPr>
              <a:t>496 AD </a:t>
            </a:r>
            <a:r>
              <a:rPr lang="en-GB" sz="2800" b="1" dirty="0">
                <a:solidFill>
                  <a:srgbClr val="00FFFF"/>
                </a:solidFill>
                <a:effectLst>
                  <a:outerShdw blurRad="38100" dist="38100" dir="2700000" algn="tl">
                    <a:srgbClr val="000000">
                      <a:alpha val="43137"/>
                    </a:srgbClr>
                  </a:outerShdw>
                </a:effectLst>
              </a:rPr>
              <a:t>year Clovis, king of the </a:t>
            </a:r>
            <a:r>
              <a:rPr lang="en-GB" sz="2800" b="1" dirty="0" err="1">
                <a:solidFill>
                  <a:srgbClr val="00FFFF"/>
                </a:solidFill>
                <a:effectLst>
                  <a:outerShdw blurRad="38100" dist="38100" dir="2700000" algn="tl">
                    <a:srgbClr val="000000">
                      <a:alpha val="43137"/>
                    </a:srgbClr>
                  </a:outerShdw>
                </a:effectLst>
              </a:rPr>
              <a:t>Salian</a:t>
            </a:r>
            <a:r>
              <a:rPr lang="en-GB" sz="2800" b="1" dirty="0">
                <a:solidFill>
                  <a:srgbClr val="00FFFF"/>
                </a:solidFill>
                <a:effectLst>
                  <a:outerShdw blurRad="38100" dist="38100" dir="2700000" algn="tl">
                    <a:srgbClr val="000000">
                      <a:alpha val="43137"/>
                    </a:srgbClr>
                  </a:outerShdw>
                </a:effectLst>
              </a:rPr>
              <a:t> or Merovingian Franks, became the first of the pagan barbarians to adopt Catholicism. </a:t>
            </a:r>
            <a:r>
              <a:rPr lang="en-GB" sz="2800" b="1" dirty="0">
                <a:solidFill>
                  <a:srgbClr val="FFCC00"/>
                </a:solidFill>
                <a:effectLst>
                  <a:outerShdw blurRad="38100" dist="38100" dir="2700000" algn="tl">
                    <a:srgbClr val="000000">
                      <a:alpha val="43137"/>
                    </a:srgbClr>
                  </a:outerShdw>
                </a:effectLst>
              </a:rPr>
              <a:t>The Anglo-Saxons were still pagan, but all the other Germanic kingdoms had accepted the Arian form of Christianity. </a:t>
            </a:r>
            <a:r>
              <a:rPr lang="en-GB" sz="2800" b="1" dirty="0">
                <a:solidFill>
                  <a:srgbClr val="00FF00"/>
                </a:solidFill>
                <a:effectLst>
                  <a:outerShdw blurRad="38100" dist="38100" dir="2700000" algn="tl">
                    <a:srgbClr val="000000">
                      <a:alpha val="43137"/>
                    </a:srgbClr>
                  </a:outerShdw>
                </a:effectLst>
              </a:rPr>
              <a:t>In the conversion of Clovis, the Catholic Church acquired a champion upon whose military might would hang the theological future of Europe</a:t>
            </a:r>
            <a:r>
              <a:rPr lang="en-GB" dirty="0" smtClean="0">
                <a:solidFill>
                  <a:srgbClr val="00FF00"/>
                </a:solidFill>
              </a:rPr>
              <a:t>.</a:t>
            </a:r>
            <a:endParaRPr lang="en-GB" dirty="0">
              <a:solidFill>
                <a:srgbClr val="00FF00"/>
              </a:solidFill>
            </a:endParaRPr>
          </a:p>
        </p:txBody>
      </p:sp>
      <p:pic>
        <p:nvPicPr>
          <p:cNvPr id="3074" name="Picture 2" descr="http://freepages.genealogy.rootsweb.ancestry.com/%7Emgholler/Caden/king_clovis_of_fran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1975169"/>
            <a:ext cx="2857500" cy="439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7846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180</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662246" y="2859089"/>
            <a:ext cx="5504687"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00FF"/>
                </a:solidFill>
                <a:effectLst>
                  <a:outerShdw blurRad="38100" dist="38100" dir="2700000" algn="tl">
                    <a:srgbClr val="000000">
                      <a:alpha val="43137"/>
                    </a:srgbClr>
                  </a:outerShdw>
                </a:effectLst>
              </a:rPr>
              <a:t>"Good Bess” </a:t>
            </a:r>
            <a:r>
              <a:rPr lang="en-GB" sz="2800" b="1" dirty="0">
                <a:solidFill>
                  <a:srgbClr val="00FFCC"/>
                </a:solidFill>
                <a:effectLst>
                  <a:outerShdw blurRad="38100" dist="38100" dir="2700000" algn="tl">
                    <a:srgbClr val="000000">
                      <a:alpha val="43137"/>
                    </a:srgbClr>
                  </a:outerShdw>
                </a:effectLst>
              </a:rPr>
              <a:t>with her usual mixture of hypocrisy and effrontery, </a:t>
            </a:r>
            <a:r>
              <a:rPr lang="en-GB" sz="2800" b="1" dirty="0">
                <a:solidFill>
                  <a:srgbClr val="FFC000"/>
                </a:solidFill>
                <a:effectLst>
                  <a:outerShdw blurRad="38100" dist="38100" dir="2700000" algn="tl">
                    <a:srgbClr val="000000">
                      <a:alpha val="43137"/>
                    </a:srgbClr>
                  </a:outerShdw>
                </a:effectLst>
              </a:rPr>
              <a:t>sent her proclamations into Normandy,  declaring,</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that she meant no hostility against her "good brother" the King of </a:t>
            </a:r>
            <a:r>
              <a:rPr lang="en-GB" sz="2800" b="1" dirty="0" smtClean="0">
                <a:solidFill>
                  <a:srgbClr val="00FF00"/>
                </a:solidFill>
                <a:effectLst>
                  <a:outerShdw blurRad="38100" dist="38100" dir="2700000" algn="tl">
                    <a:srgbClr val="000000">
                      <a:alpha val="43137"/>
                    </a:srgbClr>
                  </a:outerShdw>
                </a:effectLst>
              </a:rPr>
              <a:t>France (left);</a:t>
            </a:r>
            <a:endParaRPr lang="en-GB" sz="2800" b="1" dirty="0">
              <a:solidFill>
                <a:srgbClr val="00FF00"/>
              </a:solidFill>
              <a:effectLst>
                <a:outerShdw blurRad="38100" dist="38100" dir="2700000" algn="tl">
                  <a:srgbClr val="000000">
                    <a:alpha val="43137"/>
                  </a:srgbClr>
                </a:outerShdw>
              </a:effectLst>
            </a:endParaRPr>
          </a:p>
        </p:txBody>
      </p:sp>
      <p:pic>
        <p:nvPicPr>
          <p:cNvPr id="13314" name="Picture 2" descr="http://www.the-athenaeum.org/art/display_image.php?id=3412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20" y="1699846"/>
            <a:ext cx="3531957" cy="485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40216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181</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662246" y="2859089"/>
            <a:ext cx="5504687"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This cool and hypocritical insolence added fury to the flame.</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All France could but recollect, </a:t>
            </a:r>
            <a:r>
              <a:rPr lang="en-GB" sz="2800" b="1" dirty="0">
                <a:solidFill>
                  <a:srgbClr val="00FF00"/>
                </a:solidFill>
                <a:effectLst>
                  <a:outerShdw blurRad="38100" dist="38100" dir="2700000" algn="tl">
                    <a:srgbClr val="000000">
                      <a:alpha val="43137"/>
                    </a:srgbClr>
                  </a:outerShdw>
                </a:effectLst>
              </a:rPr>
              <a:t>that it was the skilful, the gallant, the patriotic Duke of Guise, who had, </a:t>
            </a:r>
            <a:r>
              <a:rPr lang="en-GB" sz="2800" b="1" dirty="0">
                <a:solidFill>
                  <a:srgbClr val="FF00FF"/>
                </a:solidFill>
                <a:effectLst>
                  <a:outerShdw blurRad="38100" dist="38100" dir="2700000" algn="tl">
                    <a:srgbClr val="000000">
                      <a:alpha val="43137"/>
                    </a:srgbClr>
                  </a:outerShdw>
                </a:effectLst>
              </a:rPr>
              <a:t>only five years before, ejected the English from Calais,</a:t>
            </a:r>
          </a:p>
        </p:txBody>
      </p:sp>
      <p:pic>
        <p:nvPicPr>
          <p:cNvPr id="14338" name="Picture 2" descr="http://www.marlowe-society.org/marlowe/work/massacre/plot/images/dp_guises_son_gui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437" y="1827335"/>
            <a:ext cx="3286125" cy="3543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2369" y="5709138"/>
            <a:ext cx="475441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Duke of Guise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015732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182</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36705" y="2937570"/>
            <a:ext cx="6770779"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France; now saw these "sons of the Gospel," </a:t>
            </a:r>
            <a:r>
              <a:rPr lang="en-GB" sz="2800" b="1" dirty="0">
                <a:solidFill>
                  <a:srgbClr val="FFCC00"/>
                </a:solidFill>
                <a:effectLst>
                  <a:outerShdw blurRad="38100" dist="38100" dir="2700000" algn="tl">
                    <a:srgbClr val="000000">
                      <a:alpha val="43137"/>
                    </a:srgbClr>
                  </a:outerShdw>
                </a:effectLst>
              </a:rPr>
              <a:t>as they had the audacity to call themselves, bring those same English back again,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put two French sea-ports into their hands at once! Are we to wonder at the inextinguishable hatred of the people of France against this traitorous sect?</a:t>
            </a:r>
          </a:p>
        </p:txBody>
      </p:sp>
      <p:sp>
        <p:nvSpPr>
          <p:cNvPr id="4" name="TextBox 3"/>
          <p:cNvSpPr txBox="1"/>
          <p:nvPr/>
        </p:nvSpPr>
        <p:spPr>
          <a:xfrm>
            <a:off x="815852" y="5276671"/>
            <a:ext cx="330590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Huguenots</a:t>
            </a:r>
            <a:endParaRPr lang="en-GB" sz="3600" b="1" dirty="0">
              <a:solidFill>
                <a:srgbClr val="FFFF00"/>
              </a:solidFill>
              <a:effectLst>
                <a:outerShdw blurRad="38100" dist="38100" dir="2700000" algn="tl">
                  <a:srgbClr val="000000">
                    <a:alpha val="43137"/>
                  </a:srgbClr>
                </a:outerShdw>
              </a:effectLst>
            </a:endParaRPr>
          </a:p>
        </p:txBody>
      </p:sp>
      <p:pic>
        <p:nvPicPr>
          <p:cNvPr id="15362" name="Picture 2" descr="http://www.museeprotestant.org/wp-content/uploads/2013/12/0000002889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69" y="2230681"/>
            <a:ext cx="395287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64975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183</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36705" y="2937570"/>
            <a:ext cx="6770779"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Are we to wonder, </a:t>
            </a:r>
            <a:r>
              <a:rPr lang="en-GB" sz="2800" b="1" dirty="0">
                <a:solidFill>
                  <a:srgbClr val="FFC000"/>
                </a:solidFill>
                <a:effectLst>
                  <a:outerShdw blurRad="38100" dist="38100" dir="2700000" algn="tl">
                    <a:srgbClr val="000000">
                      <a:alpha val="43137"/>
                    </a:srgbClr>
                  </a:outerShdw>
                </a:effectLst>
              </a:rPr>
              <a:t>that they felt a desire to extirpate the whole of </a:t>
            </a:r>
            <a:r>
              <a:rPr lang="en-GB" sz="2800" b="1" dirty="0" smtClean="0">
                <a:solidFill>
                  <a:srgbClr val="FFC000"/>
                </a:solidFill>
                <a:effectLst>
                  <a:outerShdw blurRad="38100" dist="38100" dir="2700000" algn="tl">
                    <a:srgbClr val="000000">
                      <a:alpha val="43137"/>
                    </a:srgbClr>
                  </a:outerShdw>
                </a:effectLst>
              </a:rPr>
              <a:t>such an infamous sect,</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who had already sold their country to the utmost of their power?</a:t>
            </a:r>
          </a:p>
        </p:txBody>
      </p:sp>
      <p:sp>
        <p:nvSpPr>
          <p:cNvPr id="4" name="TextBox 3"/>
          <p:cNvSpPr txBox="1"/>
          <p:nvPr/>
        </p:nvSpPr>
        <p:spPr>
          <a:xfrm>
            <a:off x="815852" y="5276671"/>
            <a:ext cx="330590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Huguenots</a:t>
            </a:r>
            <a:endParaRPr lang="en-GB" sz="3600" b="1" dirty="0">
              <a:solidFill>
                <a:srgbClr val="FFFF00"/>
              </a:solidFill>
              <a:effectLst>
                <a:outerShdw blurRad="38100" dist="38100" dir="2700000" algn="tl">
                  <a:srgbClr val="000000">
                    <a:alpha val="43137"/>
                  </a:srgbClr>
                </a:outerShdw>
              </a:effectLst>
            </a:endParaRPr>
          </a:p>
        </p:txBody>
      </p:sp>
      <p:pic>
        <p:nvPicPr>
          <p:cNvPr id="17410" name="Picture 2" descr="http://www.thetreemaker.com/coats/Huguenots-Eng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181" y="1847760"/>
            <a:ext cx="238125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86163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184</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36705" y="2937570"/>
            <a:ext cx="6770779"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real blame must lie with </a:t>
            </a:r>
            <a:r>
              <a:rPr lang="en-GB" sz="2800" b="1" dirty="0">
                <a:solidFill>
                  <a:srgbClr val="00FFCC"/>
                </a:solidFill>
                <a:effectLst>
                  <a:outerShdw blurRad="38100" dist="38100" dir="2700000" algn="tl">
                    <a:srgbClr val="000000">
                      <a:alpha val="43137"/>
                    </a:srgbClr>
                  </a:outerShdw>
                </a:effectLst>
              </a:rPr>
              <a:t> </a:t>
            </a:r>
            <a:r>
              <a:rPr lang="en-GB" sz="2800" b="1" dirty="0" err="1" smtClean="0">
                <a:solidFill>
                  <a:srgbClr val="00FFCC"/>
                </a:solidFill>
                <a:effectLst>
                  <a:outerShdw blurRad="38100" dist="38100" dir="2700000" algn="tl">
                    <a:srgbClr val="000000">
                      <a:alpha val="43137"/>
                    </a:srgbClr>
                  </a:outerShdw>
                </a:effectLst>
              </a:rPr>
              <a:t>Coligni</a:t>
            </a:r>
            <a:r>
              <a:rPr lang="en-GB" sz="2800" b="1" dirty="0" smtClean="0">
                <a:solidFill>
                  <a:srgbClr val="00FFCC"/>
                </a:solidFill>
                <a:effectLst>
                  <a:outerShdw blurRad="38100" dist="38100" dir="2700000" algn="tl">
                    <a:srgbClr val="000000">
                      <a:alpha val="43137"/>
                    </a:srgbClr>
                  </a:outerShdw>
                </a:effectLst>
              </a:rPr>
              <a:t>, </a:t>
            </a:r>
            <a:r>
              <a:rPr lang="en-GB" sz="2800" b="1" dirty="0" err="1">
                <a:solidFill>
                  <a:srgbClr val="00FFCC"/>
                </a:solidFill>
                <a:effectLst>
                  <a:outerShdw blurRad="38100" dist="38100" dir="2700000" algn="tl">
                    <a:srgbClr val="000000">
                      <a:alpha val="43137"/>
                    </a:srgbClr>
                  </a:outerShdw>
                </a:effectLst>
              </a:rPr>
              <a:t>Condè</a:t>
            </a:r>
            <a:r>
              <a:rPr lang="en-GB" sz="2800" b="1" dirty="0">
                <a:solidFill>
                  <a:srgbClr val="00FFCC"/>
                </a:solidFill>
                <a:effectLst>
                  <a:outerShdw blurRad="38100" dist="38100" dir="2700000" algn="tl">
                    <a:srgbClr val="000000">
                      <a:alpha val="43137"/>
                    </a:srgbClr>
                  </a:outerShdw>
                </a:effectLst>
              </a:rPr>
              <a:t> </a:t>
            </a:r>
            <a:r>
              <a:rPr lang="en-GB" sz="2800" b="1" dirty="0" smtClean="0">
                <a:solidFill>
                  <a:srgbClr val="00FFCC"/>
                </a:solidFill>
                <a:effectLst>
                  <a:outerShdw blurRad="38100" dist="38100" dir="2700000" algn="tl">
                    <a:srgbClr val="000000">
                      <a:alpha val="43137"/>
                    </a:srgbClr>
                  </a:outerShdw>
                </a:effectLst>
              </a:rPr>
              <a:t>and Calvin (Cohen), </a:t>
            </a:r>
            <a:r>
              <a:rPr lang="en-GB" sz="2800" b="1" dirty="0" smtClean="0">
                <a:solidFill>
                  <a:srgbClr val="FFC000"/>
                </a:solidFill>
                <a:effectLst>
                  <a:outerShdw blurRad="38100" dist="38100" dir="2700000" algn="tl">
                    <a:srgbClr val="000000">
                      <a:alpha val="43137"/>
                    </a:srgbClr>
                  </a:outerShdw>
                </a:effectLst>
              </a:rPr>
              <a:t>who deceived the Huguenots into accepting a Judaeo form of Christianity,</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where loyalty to one’s country is a sin.  </a:t>
            </a:r>
            <a:endParaRPr lang="en-GB" sz="2800" b="1" dirty="0">
              <a:solidFill>
                <a:srgbClr val="00FF00"/>
              </a:solidFill>
              <a:effectLst>
                <a:outerShdw blurRad="38100" dist="38100" dir="2700000" algn="tl">
                  <a:srgbClr val="000000">
                    <a:alpha val="43137"/>
                  </a:srgbClr>
                </a:outerShdw>
              </a:effectLst>
            </a:endParaRPr>
          </a:p>
        </p:txBody>
      </p:sp>
      <p:sp>
        <p:nvSpPr>
          <p:cNvPr id="4" name="TextBox 3"/>
          <p:cNvSpPr txBox="1"/>
          <p:nvPr/>
        </p:nvSpPr>
        <p:spPr>
          <a:xfrm>
            <a:off x="815852" y="5276671"/>
            <a:ext cx="330590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Calvin (Cohen)</a:t>
            </a:r>
            <a:endParaRPr lang="en-GB" sz="3600" b="1" dirty="0">
              <a:solidFill>
                <a:srgbClr val="FFFF00"/>
              </a:solidFill>
              <a:effectLst>
                <a:outerShdw blurRad="38100" dist="38100" dir="2700000" algn="tl">
                  <a:srgbClr val="000000">
                    <a:alpha val="43137"/>
                  </a:srgbClr>
                </a:outerShdw>
              </a:effectLst>
            </a:endParaRPr>
          </a:p>
        </p:txBody>
      </p:sp>
      <p:pic>
        <p:nvPicPr>
          <p:cNvPr id="16386" name="Picture 2" descr="http://www.toeverytribe.org/wp-content/uploads/2015/02/Calvin-to-Marty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68" y="2329106"/>
            <a:ext cx="3952875"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92467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185</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36705" y="2937570"/>
            <a:ext cx="6770779"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The French nobility, from every province and corner of France, </a:t>
            </a:r>
            <a:r>
              <a:rPr lang="en-GB" sz="2800" b="1" dirty="0">
                <a:solidFill>
                  <a:srgbClr val="FFCC00"/>
                </a:solidFill>
                <a:effectLst>
                  <a:outerShdw blurRad="38100" dist="38100" dir="2700000" algn="tl">
                    <a:srgbClr val="000000">
                      <a:alpha val="43137"/>
                    </a:srgbClr>
                  </a:outerShdw>
                </a:effectLst>
              </a:rPr>
              <a:t>flew to the aid of their sovereign, </a:t>
            </a:r>
            <a:r>
              <a:rPr lang="en-GB" sz="2800" b="1" dirty="0">
                <a:solidFill>
                  <a:srgbClr val="00FF00"/>
                </a:solidFill>
                <a:effectLst>
                  <a:outerShdw blurRad="38100" dist="38100" dir="2700000" algn="tl">
                    <a:srgbClr val="000000">
                      <a:alpha val="43137"/>
                    </a:srgbClr>
                  </a:outerShdw>
                </a:effectLst>
              </a:rPr>
              <a:t>whose army was commanded by the Constable, </a:t>
            </a:r>
            <a:r>
              <a:rPr lang="en-GB" sz="2800" b="1" dirty="0" err="1">
                <a:solidFill>
                  <a:srgbClr val="00FF00"/>
                </a:solidFill>
                <a:effectLst>
                  <a:outerShdw blurRad="38100" dist="38100" dir="2700000" algn="tl">
                    <a:srgbClr val="000000">
                      <a:alpha val="43137"/>
                    </a:srgbClr>
                  </a:outerShdw>
                </a:effectLst>
              </a:rPr>
              <a:t>Montmorency</a:t>
            </a:r>
            <a:r>
              <a:rPr lang="en-GB" sz="2800" b="1" dirty="0">
                <a:solidFill>
                  <a:srgbClr val="00FF00"/>
                </a:solidFill>
                <a:effectLst>
                  <a:outerShdw blurRad="38100" dist="38100" dir="2700000" algn="tl">
                    <a:srgbClr val="000000">
                      <a:alpha val="43137"/>
                    </a:srgbClr>
                  </a:outerShdw>
                </a:effectLst>
              </a:rPr>
              <a:t>, with the Duke of Guise under him.</a:t>
            </a:r>
          </a:p>
        </p:txBody>
      </p:sp>
      <p:sp>
        <p:nvSpPr>
          <p:cNvPr id="4" name="TextBox 3"/>
          <p:cNvSpPr txBox="1"/>
          <p:nvPr/>
        </p:nvSpPr>
        <p:spPr>
          <a:xfrm>
            <a:off x="190868" y="5505271"/>
            <a:ext cx="3863852"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Constable of </a:t>
            </a:r>
            <a:r>
              <a:rPr lang="en-GB" sz="3600" b="1" dirty="0" err="1">
                <a:solidFill>
                  <a:srgbClr val="FFFF00"/>
                </a:solidFill>
                <a:effectLst>
                  <a:outerShdw blurRad="38100" dist="38100" dir="2700000" algn="tl">
                    <a:srgbClr val="000000">
                      <a:alpha val="43137"/>
                    </a:srgbClr>
                  </a:outerShdw>
                </a:effectLst>
              </a:rPr>
              <a:t>Montmorency</a:t>
            </a:r>
            <a:endParaRPr lang="en-GB" sz="36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815851" y="1221066"/>
            <a:ext cx="2613887" cy="4054191"/>
          </a:xfrm>
          <a:prstGeom prst="rect">
            <a:avLst/>
          </a:prstGeom>
        </p:spPr>
      </p:pic>
    </p:spTree>
    <p:extLst>
      <p:ext uri="{BB962C8B-B14F-4D97-AF65-F5344CB8AC3E}">
        <p14:creationId xmlns:p14="http://schemas.microsoft.com/office/powerpoint/2010/main" val="26958407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186</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36705" y="2937570"/>
            <a:ext cx="6770779"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err="1">
                <a:solidFill>
                  <a:srgbClr val="00FFCC"/>
                </a:solidFill>
                <a:effectLst>
                  <a:outerShdw blurRad="38100" dist="38100" dir="2700000" algn="tl">
                    <a:srgbClr val="000000">
                      <a:alpha val="43137"/>
                    </a:srgbClr>
                  </a:outerShdw>
                </a:effectLst>
              </a:rPr>
              <a:t>Condè</a:t>
            </a:r>
            <a:r>
              <a:rPr lang="en-GB" sz="2800" b="1" dirty="0">
                <a:solidFill>
                  <a:srgbClr val="00FFCC"/>
                </a:solidFill>
                <a:effectLst>
                  <a:outerShdw blurRad="38100" dist="38100" dir="2700000" algn="tl">
                    <a:srgbClr val="000000">
                      <a:alpha val="43137"/>
                    </a:srgbClr>
                  </a:outerShdw>
                </a:effectLst>
              </a:rPr>
              <a:t> was. at the head of the rebel army,</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having  </a:t>
            </a:r>
            <a:r>
              <a:rPr lang="en-GB" sz="2800" b="1" dirty="0" err="1">
                <a:solidFill>
                  <a:srgbClr val="FFC000"/>
                </a:solidFill>
                <a:effectLst>
                  <a:outerShdw blurRad="38100" dist="38100" dir="2700000" algn="tl">
                    <a:srgbClr val="000000">
                      <a:alpha val="43137"/>
                    </a:srgbClr>
                  </a:outerShdw>
                </a:effectLst>
              </a:rPr>
              <a:t>Coligni</a:t>
            </a:r>
            <a:r>
              <a:rPr lang="en-GB" sz="2800" b="1" dirty="0">
                <a:solidFill>
                  <a:srgbClr val="FFC000"/>
                </a:solidFill>
                <a:effectLst>
                  <a:outerShdw blurRad="38100" dist="38100" dir="2700000" algn="tl">
                    <a:srgbClr val="000000">
                      <a:alpha val="43137"/>
                    </a:srgbClr>
                  </a:outerShdw>
                </a:effectLst>
              </a:rPr>
              <a:t> as a sort of partner in the concern, </a:t>
            </a:r>
            <a:r>
              <a:rPr lang="en-GB" sz="2800" b="1" dirty="0">
                <a:solidFill>
                  <a:srgbClr val="00FF00"/>
                </a:solidFill>
                <a:effectLst>
                  <a:outerShdw blurRad="38100" dist="38100" dir="2700000" algn="tl">
                    <a:srgbClr val="000000">
                      <a:alpha val="43137"/>
                    </a:srgbClr>
                  </a:outerShdw>
                </a:effectLst>
              </a:rPr>
              <a:t>and having been joined by the English troops under the Earl of Warwick, nephew of "good Bess's” paramour, and Dudley,</a:t>
            </a:r>
          </a:p>
        </p:txBody>
      </p:sp>
      <p:sp>
        <p:nvSpPr>
          <p:cNvPr id="4" name="TextBox 3"/>
          <p:cNvSpPr txBox="1"/>
          <p:nvPr/>
        </p:nvSpPr>
        <p:spPr>
          <a:xfrm>
            <a:off x="190868" y="5505271"/>
            <a:ext cx="3863852"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Earl of Warwick</a:t>
            </a:r>
          </a:p>
        </p:txBody>
      </p:sp>
      <p:pic>
        <p:nvPicPr>
          <p:cNvPr id="19458" name="Picture 2" descr="https://upload.wikimedia.org/wikipedia/commons/thumb/e/e2/Ambrose_Dudley_Earl_of_Warwick.jpg/240px-Ambrose_Dudley_Earl_of_Warwick.jpg"/>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09600" y="1371600"/>
            <a:ext cx="3001108" cy="371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2433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187</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36705" y="2937570"/>
            <a:ext cx="6770779"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a:t>
            </a:r>
            <a:r>
              <a:rPr lang="en-GB" sz="2800" b="1" dirty="0" smtClean="0">
                <a:solidFill>
                  <a:srgbClr val="00FFFF"/>
                </a:solidFill>
                <a:effectLst>
                  <a:outerShdw blurRad="38100" dist="38100" dir="2700000" algn="tl">
                    <a:srgbClr val="000000">
                      <a:alpha val="43137"/>
                    </a:srgbClr>
                  </a:outerShdw>
                </a:effectLst>
              </a:rPr>
              <a:t>he King’s forces </a:t>
            </a:r>
            <a:r>
              <a:rPr lang="en-GB" sz="2800" b="1" dirty="0">
                <a:solidFill>
                  <a:srgbClr val="00FFFF"/>
                </a:solidFill>
                <a:effectLst>
                  <a:outerShdw blurRad="38100" dist="38100" dir="2700000" algn="tl">
                    <a:srgbClr val="000000">
                      <a:alpha val="43137"/>
                    </a:srgbClr>
                  </a:outerShdw>
                </a:effectLst>
              </a:rPr>
              <a:t>finally took the town by assault,</a:t>
            </a:r>
            <a:r>
              <a:rPr lang="en-GB" sz="2800" b="1" dirty="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and </a:t>
            </a:r>
            <a:r>
              <a:rPr lang="en-GB" sz="2800" b="1" dirty="0">
                <a:solidFill>
                  <a:srgbClr val="FFCC00"/>
                </a:solidFill>
                <a:effectLst>
                  <a:outerShdw blurRad="38100" dist="38100" dir="2700000" algn="tl">
                    <a:srgbClr val="000000">
                      <a:alpha val="43137"/>
                    </a:srgbClr>
                  </a:outerShdw>
                </a:effectLst>
              </a:rPr>
              <a:t>put the whole of the garrison to the sword, </a:t>
            </a:r>
            <a:r>
              <a:rPr lang="en-GB" sz="2800" b="1" dirty="0">
                <a:solidFill>
                  <a:srgbClr val="00FF00"/>
                </a:solidFill>
                <a:effectLst>
                  <a:outerShdw blurRad="38100" dist="38100" dir="2700000" algn="tl">
                    <a:srgbClr val="000000">
                      <a:alpha val="43137"/>
                    </a:srgbClr>
                  </a:outerShdw>
                </a:effectLst>
              </a:rPr>
              <a:t>including the English reinforcement sent by "good </a:t>
            </a:r>
            <a:r>
              <a:rPr lang="en-GB" sz="2800" b="1" dirty="0" smtClean="0">
                <a:solidFill>
                  <a:srgbClr val="00FF00"/>
                </a:solidFill>
                <a:effectLst>
                  <a:outerShdw blurRad="38100" dist="38100" dir="2700000" algn="tl">
                    <a:srgbClr val="000000">
                      <a:alpha val="43137"/>
                    </a:srgbClr>
                  </a:outerShdw>
                </a:effectLst>
              </a:rPr>
              <a:t>Queen Bess</a:t>
            </a:r>
            <a:r>
              <a:rPr lang="en-GB" sz="2800" b="1" dirty="0">
                <a:solidFill>
                  <a:srgbClr val="00FF00"/>
                </a:solidFill>
                <a:effectLst>
                  <a:outerShdw blurRad="38100" dist="38100" dir="2700000" algn="tl">
                    <a:srgbClr val="000000">
                      <a:alpha val="43137"/>
                    </a:srgbClr>
                  </a:outerShdw>
                </a:effectLst>
              </a:rPr>
              <a:t>."</a:t>
            </a:r>
          </a:p>
        </p:txBody>
      </p:sp>
      <p:sp>
        <p:nvSpPr>
          <p:cNvPr id="4" name="TextBox 3"/>
          <p:cNvSpPr txBox="1"/>
          <p:nvPr/>
        </p:nvSpPr>
        <p:spPr>
          <a:xfrm>
            <a:off x="190868" y="5505271"/>
            <a:ext cx="3863852"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Siege of Rouen </a:t>
            </a:r>
            <a:endParaRPr lang="en-GB" sz="3600" b="1" dirty="0">
              <a:solidFill>
                <a:srgbClr val="FFFF00"/>
              </a:solidFill>
              <a:effectLst>
                <a:outerShdw blurRad="38100" dist="38100" dir="2700000" algn="tl">
                  <a:srgbClr val="000000">
                    <a:alpha val="43137"/>
                  </a:srgbClr>
                </a:outerShdw>
              </a:effectLst>
            </a:endParaRPr>
          </a:p>
        </p:txBody>
      </p:sp>
      <p:pic>
        <p:nvPicPr>
          <p:cNvPr id="20482" name="Picture 2" descr="https://upload.wikimedia.org/wikipedia/commons/thumb/d/d0/Siege_rouen.jpg/250px-Siege_rou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05" y="2367389"/>
            <a:ext cx="3350275" cy="272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53366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188</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36705" y="2735282"/>
            <a:ext cx="677077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err="1">
                <a:solidFill>
                  <a:srgbClr val="00FFCC"/>
                </a:solidFill>
                <a:effectLst>
                  <a:outerShdw blurRad="38100" dist="38100" dir="2700000" algn="tl">
                    <a:srgbClr val="000000">
                      <a:alpha val="43137"/>
                    </a:srgbClr>
                  </a:outerShdw>
                </a:effectLst>
              </a:rPr>
              <a:t>Coligni</a:t>
            </a:r>
            <a:r>
              <a:rPr lang="en-GB" sz="2800" b="1" dirty="0">
                <a:solidFill>
                  <a:srgbClr val="00FFCC"/>
                </a:solidFill>
                <a:effectLst>
                  <a:outerShdw blurRad="38100" dist="38100" dir="2700000" algn="tl">
                    <a:srgbClr val="000000">
                      <a:alpha val="43137"/>
                    </a:srgbClr>
                  </a:outerShdw>
                </a:effectLst>
              </a:rPr>
              <a:t> kept the field, and pillaged Normandy pretty severely</a:t>
            </a:r>
            <a:r>
              <a:rPr lang="en-GB" sz="2800" b="1" dirty="0">
                <a:solidFill>
                  <a:srgbClr val="FFC000"/>
                </a:solidFill>
                <a:effectLst>
                  <a:outerShdw blurRad="38100" dist="38100" dir="2700000" algn="tl">
                    <a:srgbClr val="000000">
                      <a:alpha val="43137"/>
                    </a:srgbClr>
                  </a:outerShdw>
                </a:effectLst>
              </a:rPr>
              <a:t>. "Good Bess" sent him some money, and </a:t>
            </a:r>
            <a:r>
              <a:rPr lang="en-GB" sz="2800" b="1" dirty="0" smtClean="0">
                <a:solidFill>
                  <a:srgbClr val="FFC000"/>
                </a:solidFill>
                <a:effectLst>
                  <a:outerShdw blurRad="38100" dist="38100" dir="2700000" algn="tl">
                    <a:srgbClr val="000000">
                      <a:alpha val="43137"/>
                    </a:srgbClr>
                  </a:outerShdw>
                </a:effectLst>
              </a:rPr>
              <a:t>more</a:t>
            </a:r>
            <a:r>
              <a:rPr lang="en-GB" sz="2800" b="1" dirty="0">
                <a:solidFill>
                  <a:srgbClr val="FFC000"/>
                </a:solidFill>
                <a:effectLst>
                  <a:outerShdw blurRad="38100" dist="38100" dir="2700000" algn="tl">
                    <a:srgbClr val="000000">
                      <a:alpha val="43137"/>
                    </a:srgbClr>
                  </a:outerShdw>
                </a:effectLst>
              </a:rPr>
              <a:t>, if he could get any merchants (that is, Jews) to lend it him; </a:t>
            </a:r>
            <a:r>
              <a:rPr lang="en-GB" sz="2800" b="1" dirty="0">
                <a:solidFill>
                  <a:srgbClr val="00FF00"/>
                </a:solidFill>
                <a:effectLst>
                  <a:outerShdw blurRad="38100" dist="38100" dir="2700000" algn="tl">
                    <a:srgbClr val="000000">
                      <a:alpha val="43137"/>
                    </a:srgbClr>
                  </a:outerShdw>
                </a:effectLst>
              </a:rPr>
              <a:t>but, she sent him no troops; those, under the Earl of Warwick, being kept safe and sound in the strong fortress of Havre de </a:t>
            </a:r>
            <a:r>
              <a:rPr lang="en-GB" sz="2800" b="1" dirty="0" smtClean="0">
                <a:solidFill>
                  <a:srgbClr val="00FF00"/>
                </a:solidFill>
                <a:effectLst>
                  <a:outerShdw blurRad="38100" dist="38100" dir="2700000" algn="tl">
                    <a:srgbClr val="000000">
                      <a:alpha val="43137"/>
                    </a:srgbClr>
                  </a:outerShdw>
                </a:effectLst>
              </a:rPr>
              <a:t>Grace.</a:t>
            </a:r>
            <a:endParaRPr lang="en-GB" sz="2800" b="1" dirty="0">
              <a:solidFill>
                <a:srgbClr val="00FF00"/>
              </a:solidFill>
              <a:effectLst>
                <a:outerShdw blurRad="38100" dist="38100" dir="2700000" algn="tl">
                  <a:srgbClr val="000000">
                    <a:alpha val="43137"/>
                  </a:srgbClr>
                </a:outerShdw>
              </a:effectLst>
            </a:endParaRPr>
          </a:p>
        </p:txBody>
      </p:sp>
      <p:sp>
        <p:nvSpPr>
          <p:cNvPr id="4" name="TextBox 3"/>
          <p:cNvSpPr txBox="1"/>
          <p:nvPr/>
        </p:nvSpPr>
        <p:spPr>
          <a:xfrm>
            <a:off x="354991" y="5767478"/>
            <a:ext cx="3863852"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err="1">
                <a:solidFill>
                  <a:srgbClr val="FFFF00"/>
                </a:solidFill>
                <a:effectLst>
                  <a:outerShdw blurRad="38100" dist="38100" dir="2700000" algn="tl">
                    <a:srgbClr val="000000">
                      <a:alpha val="43137"/>
                    </a:srgbClr>
                  </a:outerShdw>
                </a:effectLst>
              </a:rPr>
              <a:t>Coligni</a:t>
            </a:r>
            <a:endParaRPr lang="en-GB" sz="3600" b="1" dirty="0">
              <a:solidFill>
                <a:srgbClr val="FFFF00"/>
              </a:solidFill>
              <a:effectLst>
                <a:outerShdw blurRad="38100" dist="38100" dir="2700000" algn="tl">
                  <a:srgbClr val="000000">
                    <a:alpha val="43137"/>
                  </a:srgbClr>
                </a:outerShdw>
              </a:effectLst>
            </a:endParaRPr>
          </a:p>
        </p:txBody>
      </p:sp>
      <p:pic>
        <p:nvPicPr>
          <p:cNvPr id="21506" name="Picture 2" descr="http://www.marlowe-society.org/marlowe/work/massacre/plot/images/dp_huguenots_colig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168" y="1699846"/>
            <a:ext cx="2954215" cy="378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66907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189</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36705" y="2735282"/>
            <a:ext cx="6770779"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The Catholics, now under the Duke of Guise, laid siege to </a:t>
            </a:r>
            <a:r>
              <a:rPr lang="en-GB" sz="2800" b="1" dirty="0" smtClean="0">
                <a:solidFill>
                  <a:srgbClr val="00FFCC"/>
                </a:solidFill>
                <a:effectLst>
                  <a:outerShdw blurRad="38100" dist="38100" dir="2700000" algn="tl">
                    <a:srgbClr val="000000">
                      <a:alpha val="43137"/>
                    </a:srgbClr>
                  </a:outerShdw>
                </a:effectLst>
              </a:rPr>
              <a:t>Orleans. </a:t>
            </a:r>
            <a:r>
              <a:rPr lang="en-GB" sz="2800" b="1" dirty="0">
                <a:solidFill>
                  <a:srgbClr val="FFC000"/>
                </a:solidFill>
                <a:effectLst>
                  <a:outerShdw blurRad="38100" dist="38100" dir="2700000" algn="tl">
                    <a:srgbClr val="000000">
                      <a:alpha val="43137"/>
                    </a:srgbClr>
                  </a:outerShdw>
                </a:effectLst>
              </a:rPr>
              <a:t>While this siege was going on, one </a:t>
            </a:r>
            <a:r>
              <a:rPr lang="en-GB" sz="2800" b="1" dirty="0" err="1">
                <a:solidFill>
                  <a:srgbClr val="FFC000"/>
                </a:solidFill>
                <a:effectLst>
                  <a:outerShdw blurRad="38100" dist="38100" dir="2700000" algn="tl">
                    <a:srgbClr val="000000">
                      <a:alpha val="43137"/>
                    </a:srgbClr>
                  </a:outerShdw>
                </a:effectLst>
              </a:rPr>
              <a:t>Poltrot</a:t>
            </a:r>
            <a:r>
              <a:rPr lang="en-GB" sz="2800" b="1" dirty="0">
                <a:solidFill>
                  <a:srgbClr val="FFC000"/>
                </a:solidFill>
                <a:effectLst>
                  <a:outerShdw blurRad="38100" dist="38100" dir="2700000" algn="tl">
                    <a:srgbClr val="000000">
                      <a:alpha val="43137"/>
                    </a:srgbClr>
                  </a:outerShdw>
                </a:effectLst>
              </a:rPr>
              <a:t>, a Huguenot, in the pay of </a:t>
            </a:r>
            <a:r>
              <a:rPr lang="en-GB" sz="2800" b="1" dirty="0" err="1">
                <a:solidFill>
                  <a:srgbClr val="FFC000"/>
                </a:solidFill>
                <a:effectLst>
                  <a:outerShdw blurRad="38100" dist="38100" dir="2700000" algn="tl">
                    <a:srgbClr val="000000">
                      <a:alpha val="43137"/>
                    </a:srgbClr>
                  </a:outerShdw>
                </a:effectLst>
              </a:rPr>
              <a:t>Coligni</a:t>
            </a:r>
            <a:r>
              <a:rPr lang="en-GB" sz="2800" b="1" dirty="0">
                <a:solidFill>
                  <a:srgbClr val="FFC0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went, under the guise of being a deserter from that inveterate rebel chief, </a:t>
            </a:r>
            <a:r>
              <a:rPr lang="en-GB" sz="2800" b="1" dirty="0">
                <a:solidFill>
                  <a:srgbClr val="FF00FF"/>
                </a:solidFill>
                <a:effectLst>
                  <a:outerShdw blurRad="38100" dist="38100" dir="2700000" algn="tl">
                    <a:srgbClr val="000000">
                      <a:alpha val="43137"/>
                    </a:srgbClr>
                  </a:outerShdw>
                </a:effectLst>
              </a:rPr>
              <a:t>and entered into the service of the army under the Duke of Guise.</a:t>
            </a:r>
          </a:p>
        </p:txBody>
      </p:sp>
      <p:sp>
        <p:nvSpPr>
          <p:cNvPr id="4" name="TextBox 3"/>
          <p:cNvSpPr txBox="1"/>
          <p:nvPr/>
        </p:nvSpPr>
        <p:spPr>
          <a:xfrm>
            <a:off x="577094" y="5628381"/>
            <a:ext cx="3863852"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Orleans</a:t>
            </a:r>
            <a:endParaRPr lang="en-GB" sz="3600" b="1" dirty="0">
              <a:solidFill>
                <a:srgbClr val="FFFF00"/>
              </a:solidFill>
              <a:effectLst>
                <a:outerShdw blurRad="38100" dist="38100" dir="2700000" algn="tl">
                  <a:srgbClr val="000000">
                    <a:alpha val="43137"/>
                  </a:srgbClr>
                </a:outerShdw>
              </a:effectLst>
            </a:endParaRPr>
          </a:p>
        </p:txBody>
      </p:sp>
      <p:pic>
        <p:nvPicPr>
          <p:cNvPr id="22530" name="Picture 2" descr="http://shop.1-72depot.com/files/2015/08/Zvezda-Siege-of-Ancient-Fortress.jpg"/>
          <p:cNvPicPr>
            <a:picLocks noChangeAspect="1" noChangeArrowheads="1"/>
          </p:cNvPicPr>
          <p:nvPr/>
        </p:nvPicPr>
        <p:blipFill rotWithShape="1">
          <a:blip r:embed="rId3">
            <a:extLst>
              <a:ext uri="{28A0092B-C50C-407E-A947-70E740481C1C}">
                <a14:useLocalDpi xmlns:a14="http://schemas.microsoft.com/office/drawing/2010/main" val="0"/>
              </a:ext>
            </a:extLst>
          </a:blip>
          <a:srcRect l="13858"/>
          <a:stretch/>
        </p:blipFill>
        <p:spPr bwMode="auto">
          <a:xfrm>
            <a:off x="354991" y="1988754"/>
            <a:ext cx="4308058" cy="316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40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a:t>
            </a:fld>
            <a:endParaRPr lang="en-GB">
              <a:solidFill>
                <a:srgbClr val="FFFFFF"/>
              </a:solidFill>
            </a:endParaRPr>
          </a:p>
        </p:txBody>
      </p:sp>
      <p:sp>
        <p:nvSpPr>
          <p:cNvPr id="4" name="TextBox 3"/>
          <p:cNvSpPr txBox="1"/>
          <p:nvPr/>
        </p:nvSpPr>
        <p:spPr>
          <a:xfrm>
            <a:off x="6617208" y="1644908"/>
            <a:ext cx="505663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However, there was strong opposition to this centralising force. </a:t>
            </a:r>
            <a:r>
              <a:rPr lang="en-GB" sz="2800" b="1" dirty="0">
                <a:solidFill>
                  <a:srgbClr val="FFC000"/>
                </a:solidFill>
                <a:effectLst>
                  <a:outerShdw blurRad="38100" dist="38100" dir="2700000" algn="tl">
                    <a:srgbClr val="000000">
                      <a:alpha val="43137"/>
                    </a:srgbClr>
                  </a:outerShdw>
                </a:effectLst>
              </a:rPr>
              <a:t>I</a:t>
            </a:r>
            <a:r>
              <a:rPr lang="en-GB" sz="2800" b="1" dirty="0" smtClean="0">
                <a:solidFill>
                  <a:srgbClr val="FFC000"/>
                </a:solidFill>
                <a:effectLst>
                  <a:outerShdw blurRad="38100" dist="38100" dir="2700000" algn="tl">
                    <a:srgbClr val="000000">
                      <a:alpha val="43137"/>
                    </a:srgbClr>
                  </a:outerShdw>
                </a:effectLst>
              </a:rPr>
              <a:t>t arose in the East amongst the Goths who had been joined by some of their brethren from Galilee,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as a result of the political upheavals following the destruction of the Temple in Jerusalem.</a:t>
            </a:r>
            <a:r>
              <a:rPr lang="en-GB" sz="2800" b="1" dirty="0" smtClean="0">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That person was </a:t>
            </a:r>
            <a:r>
              <a:rPr lang="en-GB" sz="2800" b="1" dirty="0" err="1" smtClean="0">
                <a:solidFill>
                  <a:srgbClr val="FF00FF"/>
                </a:solidFill>
                <a:effectLst>
                  <a:outerShdw blurRad="38100" dist="38100" dir="2700000" algn="tl">
                    <a:srgbClr val="000000">
                      <a:alpha val="43137"/>
                    </a:srgbClr>
                  </a:outerShdw>
                </a:effectLst>
              </a:rPr>
              <a:t>Ulfilas</a:t>
            </a:r>
            <a:r>
              <a:rPr lang="en-GB"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1026" name="Picture 2" descr="http://s3-eu-west-1.amazonaws.com/lookandlearn-preview/BS/BS0005/BS0005-003-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08" y="2209799"/>
            <a:ext cx="5578130" cy="366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3152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190</a:t>
            </a:fld>
            <a:endParaRPr lang="en-GB" dirty="0">
              <a:solidFill>
                <a:srgbClr val="FFFFFF"/>
              </a:solidFill>
            </a:endParaRPr>
          </a:p>
        </p:txBody>
      </p:sp>
      <p:sp>
        <p:nvSpPr>
          <p:cNvPr id="6" name="TextBox 5"/>
          <p:cNvSpPr txBox="1"/>
          <p:nvPr/>
        </p:nvSpPr>
        <p:spPr>
          <a:xfrm>
            <a:off x="5322277" y="1699846"/>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36705" y="2735282"/>
            <a:ext cx="6770779"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effectLst>
                  <a:outerShdw blurRad="38100" dist="38100" dir="2700000" algn="tl">
                    <a:srgbClr val="000000">
                      <a:alpha val="43137"/>
                    </a:srgbClr>
                  </a:outerShdw>
                </a:effectLst>
              </a:rPr>
              <a:t>…</a:t>
            </a: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Queen-Mother (Catherine de Medici), her son the young King, </a:t>
            </a:r>
            <a:r>
              <a:rPr lang="en-GB" sz="2800" b="1" dirty="0">
                <a:solidFill>
                  <a:srgbClr val="FFCC00"/>
                </a:solidFill>
                <a:effectLst>
                  <a:outerShdw blurRad="38100" dist="38100" dir="2700000" algn="tl">
                    <a:srgbClr val="000000">
                      <a:alpha val="43137"/>
                    </a:srgbClr>
                  </a:outerShdw>
                </a:effectLst>
              </a:rPr>
              <a:t>Charles (now twelve years of age), and the King of Navarre,</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were present at the siege. The latter was mortally wounded in the attack;</a:t>
            </a:r>
          </a:p>
        </p:txBody>
      </p:sp>
      <p:sp>
        <p:nvSpPr>
          <p:cNvPr id="4" name="TextBox 3"/>
          <p:cNvSpPr txBox="1"/>
          <p:nvPr/>
        </p:nvSpPr>
        <p:spPr>
          <a:xfrm>
            <a:off x="446027" y="5809035"/>
            <a:ext cx="3863852"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Charles</a:t>
            </a:r>
            <a:endParaRPr lang="en-GB" sz="3600" b="1" dirty="0">
              <a:solidFill>
                <a:srgbClr val="FFFF00"/>
              </a:solidFill>
              <a:effectLst>
                <a:outerShdw blurRad="38100" dist="38100" dir="2700000" algn="tl">
                  <a:srgbClr val="000000">
                    <a:alpha val="43137"/>
                  </a:srgbClr>
                </a:outerShdw>
              </a:effectLst>
            </a:endParaRPr>
          </a:p>
        </p:txBody>
      </p:sp>
      <p:pic>
        <p:nvPicPr>
          <p:cNvPr id="1026" name="Picture 2" descr="https://upload.wikimedia.org/wikipedia/commons/1/17/Fran%C3%A7ois_Clouet_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616" y="1669613"/>
            <a:ext cx="31146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791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191</a:t>
            </a:fld>
            <a:endParaRPr lang="en-GB" dirty="0">
              <a:solidFill>
                <a:srgbClr val="FFFFFF"/>
              </a:solidFill>
            </a:endParaRPr>
          </a:p>
        </p:txBody>
      </p:sp>
      <p:sp>
        <p:nvSpPr>
          <p:cNvPr id="6" name="TextBox 5"/>
          <p:cNvSpPr txBox="1"/>
          <p:nvPr/>
        </p:nvSpPr>
        <p:spPr>
          <a:xfrm>
            <a:off x="4981662" y="1721011"/>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278923" y="2859089"/>
            <a:ext cx="740511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In a short time this miscreant found the means to assassinate that gallant nobleman and distinguished patriot, instigated,</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and, indeed, employed for the express purpose by </a:t>
            </a:r>
            <a:r>
              <a:rPr lang="en-GB" sz="2800" b="1" dirty="0" err="1">
                <a:solidFill>
                  <a:srgbClr val="FFCC00"/>
                </a:solidFill>
                <a:effectLst>
                  <a:outerShdw blurRad="38100" dist="38100" dir="2700000" algn="tl">
                    <a:srgbClr val="000000">
                      <a:alpha val="43137"/>
                    </a:srgbClr>
                  </a:outerShdw>
                </a:effectLst>
              </a:rPr>
              <a:t>Coligni</a:t>
            </a:r>
            <a:r>
              <a:rPr lang="en-GB" sz="2800" b="1" dirty="0">
                <a:solidFill>
                  <a:srgbClr val="FFCC00"/>
                </a:solidFill>
                <a:effectLst>
                  <a:outerShdw blurRad="38100" dist="38100" dir="2700000" algn="tl">
                    <a:srgbClr val="000000">
                      <a:alpha val="43137"/>
                    </a:srgbClr>
                  </a:outerShdw>
                </a:effectLst>
              </a:rPr>
              <a:t>, and urged on by </a:t>
            </a:r>
            <a:r>
              <a:rPr lang="en-GB" sz="2800" b="1" dirty="0" err="1">
                <a:solidFill>
                  <a:srgbClr val="FFCC00"/>
                </a:solidFill>
                <a:effectLst>
                  <a:outerShdw blurRad="38100" dist="38100" dir="2700000" algn="tl">
                    <a:srgbClr val="000000">
                      <a:alpha val="43137"/>
                    </a:srgbClr>
                  </a:outerShdw>
                </a:effectLst>
              </a:rPr>
              <a:t>Beza</a:t>
            </a:r>
            <a:r>
              <a:rPr lang="en-GB" sz="2800" b="1" dirty="0">
                <a:solidFill>
                  <a:srgbClr val="FFCC00"/>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"famous preacher," as Hume calls him, but really one of the most infamous of all the "reforming" preachers,</a:t>
            </a:r>
          </a:p>
        </p:txBody>
      </p:sp>
      <p:pic>
        <p:nvPicPr>
          <p:cNvPr id="23554" name="Picture 2" descr="https://upload.wikimedia.org/wikipedia/commons/thumb/c/c0/L%C3%A9gended%27Henri_III.jpg/220px-L%C3%A9gended%27Henri_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929" y="1721011"/>
            <a:ext cx="3591542" cy="421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2285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192</a:t>
            </a:fld>
            <a:endParaRPr lang="en-GB" dirty="0">
              <a:solidFill>
                <a:srgbClr val="FFFFFF"/>
              </a:solidFill>
            </a:endParaRPr>
          </a:p>
        </p:txBody>
      </p:sp>
      <p:sp>
        <p:nvSpPr>
          <p:cNvPr id="6" name="TextBox 5"/>
          <p:cNvSpPr txBox="1"/>
          <p:nvPr/>
        </p:nvSpPr>
        <p:spPr>
          <a:xfrm>
            <a:off x="5424207" y="1721011"/>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6060830" y="2901419"/>
            <a:ext cx="4726391"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This atrocious deed met, afterwards, </a:t>
            </a:r>
            <a:r>
              <a:rPr lang="en-GB" sz="2800" b="1" dirty="0">
                <a:solidFill>
                  <a:srgbClr val="FFC000"/>
                </a:solidFill>
                <a:effectLst>
                  <a:outerShdw blurRad="38100" dist="38100" dir="2700000" algn="tl">
                    <a:srgbClr val="000000">
                      <a:alpha val="43137"/>
                    </a:srgbClr>
                  </a:outerShdw>
                </a:effectLst>
              </a:rPr>
              <a:t>with retaliation in the massacre of St. Bartholomew, </a:t>
            </a:r>
            <a:r>
              <a:rPr lang="en-GB" sz="2800" b="1" dirty="0">
                <a:solidFill>
                  <a:srgbClr val="00FF00"/>
                </a:solidFill>
                <a:effectLst>
                  <a:outerShdw blurRad="38100" dist="38100" dir="2700000" algn="tl">
                    <a:srgbClr val="000000">
                      <a:alpha val="43137"/>
                    </a:srgbClr>
                  </a:outerShdw>
                </a:effectLst>
              </a:rPr>
              <a:t>when on </a:t>
            </a:r>
            <a:r>
              <a:rPr lang="en-GB" sz="2800" b="1" dirty="0" err="1" smtClean="0">
                <a:solidFill>
                  <a:srgbClr val="00FF00"/>
                </a:solidFill>
                <a:effectLst>
                  <a:outerShdw blurRad="38100" dist="38100" dir="2700000" algn="tl">
                    <a:srgbClr val="000000">
                      <a:alpha val="43137"/>
                    </a:srgbClr>
                  </a:outerShdw>
                </a:effectLst>
              </a:rPr>
              <a:t>Coligni’s</a:t>
            </a:r>
            <a:r>
              <a:rPr lang="en-GB" sz="2800" b="1" dirty="0" smtClean="0">
                <a:solidFill>
                  <a:srgbClr val="00FF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mangled body there might have been </a:t>
            </a:r>
            <a:r>
              <a:rPr lang="en-GB" sz="2800" b="1" dirty="0" err="1">
                <a:solidFill>
                  <a:srgbClr val="00FF00"/>
                </a:solidFill>
                <a:effectLst>
                  <a:outerShdw blurRad="38100" dist="38100" dir="2700000" algn="tl">
                    <a:srgbClr val="000000">
                      <a:alpha val="43137"/>
                    </a:srgbClr>
                  </a:outerShdw>
                </a:effectLst>
              </a:rPr>
              <a:t>placarded</a:t>
            </a:r>
            <a:r>
              <a:rPr lang="en-GB" sz="2800" b="1" dirty="0">
                <a:solidFill>
                  <a:srgbClr val="00FF00"/>
                </a:solidFill>
                <a:effectLst>
                  <a:outerShdw blurRad="38100" dist="38100" dir="2700000" algn="tl">
                    <a:srgbClr val="000000">
                      <a:alpha val="43137"/>
                    </a:srgbClr>
                  </a:outerShdw>
                </a:effectLst>
              </a:rPr>
              <a:t> the name of </a:t>
            </a:r>
            <a:r>
              <a:rPr lang="en-GB" sz="2800" b="1" dirty="0" err="1">
                <a:solidFill>
                  <a:srgbClr val="00FF00"/>
                </a:solidFill>
                <a:effectLst>
                  <a:outerShdw blurRad="38100" dist="38100" dir="2700000" algn="tl">
                    <a:srgbClr val="000000">
                      <a:alpha val="43137"/>
                    </a:srgbClr>
                  </a:outerShdw>
                </a:effectLst>
              </a:rPr>
              <a:t>Poltrot</a:t>
            </a:r>
            <a:r>
              <a:rPr lang="en-GB" sz="2800" b="1" dirty="0">
                <a:solidFill>
                  <a:srgbClr val="00FF00"/>
                </a:solidFill>
                <a:effectLst>
                  <a:outerShdw blurRad="38100" dist="38100" dir="2700000" algn="tl">
                    <a:srgbClr val="000000">
                      <a:alpha val="43137"/>
                    </a:srgbClr>
                  </a:outerShdw>
                </a:effectLst>
              </a:rPr>
              <a:t>. </a:t>
            </a:r>
          </a:p>
        </p:txBody>
      </p:sp>
      <p:pic>
        <p:nvPicPr>
          <p:cNvPr id="4" name="Picture 3"/>
          <p:cNvPicPr>
            <a:picLocks noChangeAspect="1"/>
          </p:cNvPicPr>
          <p:nvPr/>
        </p:nvPicPr>
        <p:blipFill>
          <a:blip r:embed="rId3"/>
          <a:stretch>
            <a:fillRect/>
          </a:stretch>
        </p:blipFill>
        <p:spPr>
          <a:xfrm>
            <a:off x="1235593" y="1620190"/>
            <a:ext cx="3486852" cy="5085410"/>
          </a:xfrm>
          <a:prstGeom prst="rect">
            <a:avLst/>
          </a:prstGeom>
        </p:spPr>
      </p:pic>
    </p:spTree>
    <p:extLst>
      <p:ext uri="{BB962C8B-B14F-4D97-AF65-F5344CB8AC3E}">
        <p14:creationId xmlns:p14="http://schemas.microsoft.com/office/powerpoint/2010/main" val="340051532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193</a:t>
            </a:fld>
            <a:endParaRPr lang="en-GB" dirty="0">
              <a:solidFill>
                <a:srgbClr val="FFFFFF"/>
              </a:solidFill>
            </a:endParaRPr>
          </a:p>
        </p:txBody>
      </p:sp>
      <p:sp>
        <p:nvSpPr>
          <p:cNvPr id="6" name="TextBox 5"/>
          <p:cNvSpPr txBox="1"/>
          <p:nvPr/>
        </p:nvSpPr>
        <p:spPr>
          <a:xfrm>
            <a:off x="5298186" y="1648100"/>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334646" y="2755597"/>
            <a:ext cx="596317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This </a:t>
            </a:r>
            <a:r>
              <a:rPr lang="en-GB" sz="2800" b="1" dirty="0">
                <a:solidFill>
                  <a:srgbClr val="00FFCC"/>
                </a:solidFill>
                <a:effectLst>
                  <a:outerShdw blurRad="38100" dist="38100" dir="2700000" algn="tl">
                    <a:srgbClr val="000000">
                      <a:alpha val="43137"/>
                    </a:srgbClr>
                  </a:outerShdw>
                </a:effectLst>
              </a:rPr>
              <a:t>wretch had been paid by </a:t>
            </a:r>
            <a:r>
              <a:rPr lang="en-GB" sz="2800" b="1" dirty="0" err="1">
                <a:solidFill>
                  <a:srgbClr val="00FFCC"/>
                </a:solidFill>
                <a:effectLst>
                  <a:outerShdw blurRad="38100" dist="38100" dir="2700000" algn="tl">
                    <a:srgbClr val="000000">
                      <a:alpha val="43137"/>
                    </a:srgbClr>
                  </a:outerShdw>
                </a:effectLst>
              </a:rPr>
              <a:t>Coligni</a:t>
            </a:r>
            <a:r>
              <a:rPr lang="en-GB" sz="2800" b="1" dirty="0">
                <a:solidFill>
                  <a:srgbClr val="00FFCC"/>
                </a:solidFill>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and the money had come from honest and sincere "good Queen Bess” </a:t>
            </a:r>
            <a:r>
              <a:rPr lang="en-GB" sz="2800" b="1" dirty="0">
                <a:solidFill>
                  <a:srgbClr val="00FF00"/>
                </a:solidFill>
                <a:effectLst>
                  <a:outerShdw blurRad="38100" dist="38100" dir="2700000" algn="tl">
                    <a:srgbClr val="000000">
                      <a:alpha val="43137"/>
                    </a:srgbClr>
                  </a:outerShdw>
                </a:effectLst>
              </a:rPr>
              <a:t>whom we shall hereafter find plainly accused by Whitaker </a:t>
            </a:r>
            <a:r>
              <a:rPr lang="en-GB" sz="2800" b="1" dirty="0" smtClean="0">
                <a:solidFill>
                  <a:srgbClr val="00FF00"/>
                </a:solidFill>
                <a:effectLst>
                  <a:outerShdw blurRad="38100" dist="38100" dir="2700000" algn="tl">
                    <a:srgbClr val="000000">
                      <a:alpha val="43137"/>
                    </a:srgbClr>
                  </a:outerShdw>
                </a:effectLst>
              </a:rPr>
              <a:t>(left: a </a:t>
            </a:r>
            <a:r>
              <a:rPr lang="en-GB" sz="2800" b="1" dirty="0">
                <a:solidFill>
                  <a:srgbClr val="00FF00"/>
                </a:solidFill>
                <a:effectLst>
                  <a:outerShdw blurRad="38100" dist="38100" dir="2700000" algn="tl">
                    <a:srgbClr val="000000">
                      <a:alpha val="43137"/>
                    </a:srgbClr>
                  </a:outerShdw>
                </a:effectLst>
              </a:rPr>
              <a:t>clergyman of the Church of England) of plotting the assassination of her own cousin, </a:t>
            </a:r>
          </a:p>
        </p:txBody>
      </p:sp>
      <p:pic>
        <p:nvPicPr>
          <p:cNvPr id="2050" name="Picture 2" descr="https://upload.wikimedia.org/wikipedia/commons/thumb/c/c3/William_Whitaker_%281548_%E2%80%93_1595%29.jpg/200px-William_Whitaker_%281548_%E2%80%93_1595%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68" y="2227794"/>
            <a:ext cx="3545181" cy="436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9221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194</a:t>
            </a:fld>
            <a:endParaRPr lang="en-GB" dirty="0">
              <a:solidFill>
                <a:srgbClr val="FFFFFF"/>
              </a:solidFill>
            </a:endParaRPr>
          </a:p>
        </p:txBody>
      </p:sp>
      <p:sp>
        <p:nvSpPr>
          <p:cNvPr id="6" name="TextBox 5"/>
          <p:cNvSpPr txBox="1"/>
          <p:nvPr/>
        </p:nvSpPr>
        <p:spPr>
          <a:xfrm>
            <a:off x="5719552" y="1648100"/>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756012" y="2755597"/>
            <a:ext cx="596317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the meanwhile the brother of  </a:t>
            </a:r>
            <a:r>
              <a:rPr lang="en-GB" sz="2800" b="1" dirty="0" err="1">
                <a:solidFill>
                  <a:srgbClr val="00FFFF"/>
                </a:solidFill>
                <a:effectLst>
                  <a:outerShdw blurRad="38100" dist="38100" dir="2700000" algn="tl">
                    <a:srgbClr val="000000">
                      <a:alpha val="43137"/>
                    </a:srgbClr>
                  </a:outerShdw>
                </a:effectLst>
              </a:rPr>
              <a:t>Coligni</a:t>
            </a:r>
            <a:r>
              <a:rPr lang="en-GB" sz="2800" b="1" dirty="0">
                <a:solidFill>
                  <a:srgbClr val="00FFFF"/>
                </a:solidFill>
                <a:effectLst>
                  <a:outerShdw blurRad="38100" dist="38100" dir="2700000" algn="tl">
                    <a:srgbClr val="000000">
                      <a:alpha val="43137"/>
                    </a:srgbClr>
                  </a:outerShdw>
                </a:effectLst>
              </a:rPr>
              <a:t> had, </a:t>
            </a:r>
            <a:r>
              <a:rPr lang="en-GB" sz="2800" b="1" dirty="0">
                <a:solidFill>
                  <a:srgbClr val="FFC000"/>
                </a:solidFill>
                <a:effectLst>
                  <a:outerShdw blurRad="38100" dist="38100" dir="2700000" algn="tl">
                    <a:srgbClr val="000000">
                      <a:alpha val="43137"/>
                    </a:srgbClr>
                  </a:outerShdw>
                </a:effectLst>
              </a:rPr>
              <a:t>by the money of "good Bess," collected together a body of German mercenary Gospellers,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had got them to Orleans, which was then the main hold of the Huguenots; </a:t>
            </a:r>
          </a:p>
        </p:txBody>
      </p:sp>
      <p:pic>
        <p:nvPicPr>
          <p:cNvPr id="3074" name="Picture 2" descr="http://2.bp.blogspot.com/-pdp3_Hs99tI/VcXlajBIjRI/AAAAAAABElQ/JGKf42Yf6fs/s1600/IMG_177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9600" y="2755597"/>
            <a:ext cx="4537238" cy="338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6970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195</a:t>
            </a:fld>
            <a:endParaRPr lang="en-GB" dirty="0">
              <a:solidFill>
                <a:srgbClr val="FFFFFF"/>
              </a:solidFill>
            </a:endParaRPr>
          </a:p>
        </p:txBody>
      </p:sp>
      <p:sp>
        <p:nvSpPr>
          <p:cNvPr id="6" name="TextBox 5"/>
          <p:cNvSpPr txBox="1"/>
          <p:nvPr/>
        </p:nvSpPr>
        <p:spPr>
          <a:xfrm>
            <a:off x="5719552" y="1648100"/>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756012" y="2755597"/>
            <a:ext cx="596317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base traitors, </a:t>
            </a:r>
            <a:r>
              <a:rPr lang="en-GB" sz="2800" b="1" dirty="0" err="1">
                <a:solidFill>
                  <a:srgbClr val="00FFFF"/>
                </a:solidFill>
                <a:effectLst>
                  <a:outerShdw blurRad="38100" dist="38100" dir="2700000" algn="tl">
                    <a:srgbClr val="000000">
                      <a:alpha val="43137"/>
                    </a:srgbClr>
                  </a:outerShdw>
                </a:effectLst>
              </a:rPr>
              <a:t>Condè</a:t>
            </a:r>
            <a:r>
              <a:rPr lang="en-GB" sz="2800" b="1" dirty="0">
                <a:solidFill>
                  <a:srgbClr val="00FFFF"/>
                </a:solidFill>
                <a:effectLst>
                  <a:outerShdw blurRad="38100" dist="38100" dir="2700000" algn="tl">
                    <a:srgbClr val="000000">
                      <a:alpha val="43137"/>
                    </a:srgbClr>
                  </a:outerShdw>
                </a:effectLst>
              </a:rPr>
              <a:t> and </a:t>
            </a:r>
            <a:r>
              <a:rPr lang="en-GB" sz="2800" b="1" dirty="0" err="1">
                <a:solidFill>
                  <a:srgbClr val="00FFFF"/>
                </a:solidFill>
                <a:effectLst>
                  <a:outerShdw blurRad="38100" dist="38100" dir="2700000" algn="tl">
                    <a:srgbClr val="000000">
                      <a:alpha val="43137"/>
                    </a:srgbClr>
                  </a:outerShdw>
                </a:effectLst>
              </a:rPr>
              <a:t>Coligni</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first made a feint on the side of Paris; but, </a:t>
            </a:r>
            <a:r>
              <a:rPr lang="en-GB" sz="2800" b="1" dirty="0">
                <a:solidFill>
                  <a:srgbClr val="00FF00"/>
                </a:solidFill>
                <a:effectLst>
                  <a:outerShdw blurRad="38100" dist="38100" dir="2700000" algn="tl">
                    <a:srgbClr val="000000">
                      <a:alpha val="43137"/>
                    </a:srgbClr>
                  </a:outerShdw>
                </a:effectLst>
              </a:rPr>
              <a:t>finding themselves too weak on that side, they took their way towards Normandy, in the hope of there having the aid of the English </a:t>
            </a:r>
            <a:r>
              <a:rPr lang="en-GB" sz="2800" b="1" dirty="0" smtClean="0">
                <a:solidFill>
                  <a:srgbClr val="00FF00"/>
                </a:solidFill>
                <a:effectLst>
                  <a:outerShdw blurRad="38100" dist="38100" dir="2700000" algn="tl">
                    <a:srgbClr val="000000">
                      <a:alpha val="43137"/>
                    </a:srgbClr>
                  </a:outerShdw>
                </a:effectLst>
              </a:rPr>
              <a:t>forces.</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geneall.net/images/names/pes_451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605" y="1509850"/>
            <a:ext cx="25908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458100"/>
            <a:ext cx="4831486"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fr-FR" sz="3600" b="1" dirty="0">
                <a:solidFill>
                  <a:srgbClr val="FFFF00"/>
                </a:solidFill>
                <a:effectLst>
                  <a:outerShdw blurRad="38100" dist="38100" dir="2700000" algn="tl">
                    <a:srgbClr val="000000">
                      <a:alpha val="43137"/>
                    </a:srgbClr>
                  </a:outerShdw>
                </a:effectLst>
              </a:rPr>
              <a:t>Henri I de Bourbon</a:t>
            </a:r>
          </a:p>
          <a:p>
            <a:pPr algn="ctr"/>
            <a:r>
              <a:rPr lang="fr-FR" sz="3600" b="1" dirty="0">
                <a:solidFill>
                  <a:srgbClr val="FFFF00"/>
                </a:solidFill>
                <a:effectLst>
                  <a:outerShdw blurRad="38100" dist="38100" dir="2700000" algn="tl">
                    <a:srgbClr val="000000">
                      <a:alpha val="43137"/>
                    </a:srgbClr>
                  </a:outerShdw>
                </a:effectLst>
              </a:rPr>
              <a:t>2nd Prince de </a:t>
            </a:r>
            <a:r>
              <a:rPr lang="fr-FR" sz="3600" b="1" dirty="0" err="1">
                <a:solidFill>
                  <a:srgbClr val="FFFF00"/>
                </a:solidFill>
                <a:effectLst>
                  <a:outerShdw blurRad="38100" dist="38100" dir="2700000" algn="tl">
                    <a:srgbClr val="000000">
                      <a:alpha val="43137"/>
                    </a:srgbClr>
                  </a:outerShdw>
                </a:effectLst>
              </a:rPr>
              <a:t>Conde</a:t>
            </a:r>
            <a:endParaRPr lang="fr-FR"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911156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196</a:t>
            </a:fld>
            <a:endParaRPr lang="en-GB" dirty="0">
              <a:solidFill>
                <a:srgbClr val="FFFFFF"/>
              </a:solidFill>
            </a:endParaRPr>
          </a:p>
        </p:txBody>
      </p:sp>
      <p:sp>
        <p:nvSpPr>
          <p:cNvPr id="6" name="TextBox 5"/>
          <p:cNvSpPr txBox="1"/>
          <p:nvPr/>
        </p:nvSpPr>
        <p:spPr>
          <a:xfrm>
            <a:off x="5719552" y="1648100"/>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756012" y="2755597"/>
            <a:ext cx="596317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00FF"/>
                </a:solidFill>
                <a:effectLst>
                  <a:outerShdw blurRad="38100" dist="38100" dir="2700000" algn="tl">
                    <a:srgbClr val="000000">
                      <a:alpha val="43137"/>
                    </a:srgbClr>
                  </a:outerShdw>
                </a:effectLst>
              </a:rPr>
              <a:t>An amnesty</a:t>
            </a:r>
            <a:r>
              <a:rPr lang="en-GB" sz="2800" b="1" dirty="0">
                <a:solidFill>
                  <a:srgbClr val="FF00FF"/>
                </a:solidFill>
                <a:effectLst>
                  <a:outerShdw blurRad="38100" dist="38100" dir="2700000" algn="tl">
                    <a:srgbClr val="000000">
                      <a:alpha val="43137"/>
                    </a:srgbClr>
                  </a:outerShdw>
                </a:effectLst>
              </a:rPr>
              <a:t>. </a:t>
            </a:r>
            <a:r>
              <a:rPr lang="en-GB" sz="2800" b="1" dirty="0">
                <a:solidFill>
                  <a:srgbClr val="00FFFF"/>
                </a:solidFill>
                <a:effectLst>
                  <a:outerShdw blurRad="38100" dist="38100" dir="2700000" algn="tl">
                    <a:srgbClr val="000000">
                      <a:alpha val="43137"/>
                    </a:srgbClr>
                  </a:outerShdw>
                </a:effectLst>
              </a:rPr>
              <a:t>The King granted to the Huguenots permission to practice their worship in one town in every bailiwick; </a:t>
            </a:r>
            <a:r>
              <a:rPr lang="en-GB" sz="2800" b="1" dirty="0">
                <a:solidFill>
                  <a:srgbClr val="FFC000"/>
                </a:solidFill>
                <a:effectLst>
                  <a:outerShdw blurRad="38100" dist="38100" dir="2700000" algn="tl">
                    <a:srgbClr val="000000">
                      <a:alpha val="43137"/>
                    </a:srgbClr>
                  </a:outerShdw>
                </a:effectLst>
              </a:rPr>
              <a:t>and thus were all matters settled between the King and his rebellious subject. </a:t>
            </a:r>
            <a:r>
              <a:rPr lang="en-GB" sz="2800" b="1" dirty="0">
                <a:solidFill>
                  <a:srgbClr val="00FF00"/>
                </a:solidFill>
                <a:effectLst>
                  <a:outerShdw blurRad="38100" dist="38100" dir="2700000" algn="tl">
                    <a:srgbClr val="000000">
                      <a:alpha val="43137"/>
                    </a:srgbClr>
                  </a:outerShdw>
                </a:effectLst>
              </a:rPr>
              <a:t>Sad tidings for "good Queen Bess," </a:t>
            </a:r>
          </a:p>
        </p:txBody>
      </p:sp>
      <p:pic>
        <p:nvPicPr>
          <p:cNvPr id="6146" name="Picture 2" descr="http://41.media.tumblr.com/4749572b6d8043941d8a61b52551c96f/tumblr_nv7i7bHQwC1qbrih3o1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646" y="1784837"/>
            <a:ext cx="3247292" cy="476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95732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197</a:t>
            </a:fld>
            <a:endParaRPr lang="en-GB" dirty="0">
              <a:solidFill>
                <a:srgbClr val="FFFFFF"/>
              </a:solidFill>
            </a:endParaRPr>
          </a:p>
        </p:txBody>
      </p:sp>
      <p:sp>
        <p:nvSpPr>
          <p:cNvPr id="6" name="TextBox 5"/>
          <p:cNvSpPr txBox="1"/>
          <p:nvPr/>
        </p:nvSpPr>
        <p:spPr>
          <a:xfrm>
            <a:off x="5719552" y="1648100"/>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005754" y="2755597"/>
            <a:ext cx="671343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The French King, wishing to get her troops quietly out of Havre de Grace, </a:t>
            </a:r>
            <a:r>
              <a:rPr lang="en-GB" sz="2800" b="1" dirty="0">
                <a:solidFill>
                  <a:srgbClr val="FFC000"/>
                </a:solidFill>
                <a:effectLst>
                  <a:outerShdw blurRad="38100" dist="38100" dir="2700000" algn="tl">
                    <a:srgbClr val="000000">
                      <a:alpha val="43137"/>
                    </a:srgbClr>
                  </a:outerShdw>
                </a:effectLst>
              </a:rPr>
              <a:t>and finding that she now pretended to hold it as a pledge for the surrender of Calais, </a:t>
            </a:r>
            <a:r>
              <a:rPr lang="en-GB" sz="2800" b="1" dirty="0">
                <a:solidFill>
                  <a:srgbClr val="00FF00"/>
                </a:solidFill>
                <a:effectLst>
                  <a:outerShdw blurRad="38100" dist="38100" dir="2700000" algn="tl">
                    <a:srgbClr val="000000">
                      <a:alpha val="43137"/>
                    </a:srgbClr>
                  </a:outerShdw>
                </a:effectLst>
              </a:rPr>
              <a:t>at the end of the eight years, offered to renew the treaty of </a:t>
            </a:r>
            <a:r>
              <a:rPr lang="en-GB" sz="2800" b="1" dirty="0" smtClean="0">
                <a:solidFill>
                  <a:srgbClr val="00FF00"/>
                </a:solidFill>
                <a:effectLst>
                  <a:outerShdw blurRad="38100" dist="38100" dir="2700000" algn="tl">
                    <a:srgbClr val="000000">
                      <a:alpha val="43137"/>
                    </a:srgbClr>
                  </a:outerShdw>
                </a:effectLst>
              </a:rPr>
              <a:t>Chateau </a:t>
            </a:r>
            <a:r>
              <a:rPr lang="en-GB" sz="2800" b="1" dirty="0" err="1">
                <a:solidFill>
                  <a:srgbClr val="00FF00"/>
                </a:solidFill>
                <a:effectLst>
                  <a:outerShdw blurRad="38100" dist="38100" dir="2700000" algn="tl">
                    <a:srgbClr val="000000">
                      <a:alpha val="43137"/>
                    </a:srgbClr>
                  </a:outerShdw>
                </a:effectLst>
              </a:rPr>
              <a:t>Cambresis</a:t>
            </a:r>
            <a:r>
              <a:rPr lang="en-GB" sz="2800" b="1" dirty="0">
                <a:solidFill>
                  <a:srgbClr val="00FF00"/>
                </a:solidFill>
                <a:effectLst>
                  <a:outerShdw blurRad="38100" dist="38100" dir="2700000" algn="tl">
                    <a:srgbClr val="000000">
                      <a:alpha val="43137"/>
                    </a:srgbClr>
                  </a:outerShdw>
                </a:effectLst>
              </a:rPr>
              <a:t>, by which Calais was to be restored to England in 1567.</a:t>
            </a:r>
          </a:p>
        </p:txBody>
      </p:sp>
      <p:pic>
        <p:nvPicPr>
          <p:cNvPr id="4" name="Picture 3"/>
          <p:cNvPicPr>
            <a:picLocks noChangeAspect="1"/>
          </p:cNvPicPr>
          <p:nvPr/>
        </p:nvPicPr>
        <p:blipFill>
          <a:blip r:embed="rId3"/>
          <a:stretch>
            <a:fillRect/>
          </a:stretch>
        </p:blipFill>
        <p:spPr>
          <a:xfrm>
            <a:off x="480646" y="2224364"/>
            <a:ext cx="3944500" cy="2500035"/>
          </a:xfrm>
          <a:prstGeom prst="rect">
            <a:avLst/>
          </a:prstGeom>
        </p:spPr>
      </p:pic>
      <p:sp>
        <p:nvSpPr>
          <p:cNvPr id="5" name="TextBox 4"/>
          <p:cNvSpPr txBox="1"/>
          <p:nvPr/>
        </p:nvSpPr>
        <p:spPr>
          <a:xfrm>
            <a:off x="410308" y="5310554"/>
            <a:ext cx="4103077"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Le </a:t>
            </a:r>
            <a:r>
              <a:rPr lang="en-GB" sz="3600" b="1" dirty="0" err="1" smtClean="0">
                <a:solidFill>
                  <a:srgbClr val="FFFF00"/>
                </a:solidFill>
                <a:effectLst>
                  <a:outerShdw blurRad="38100" dist="38100" dir="2700000" algn="tl">
                    <a:srgbClr val="000000">
                      <a:alpha val="43137"/>
                    </a:srgbClr>
                  </a:outerShdw>
                </a:effectLst>
              </a:rPr>
              <a:t>Harve</a:t>
            </a:r>
            <a:r>
              <a:rPr lang="en-GB" sz="3600" b="1" dirty="0" smtClean="0">
                <a:solidFill>
                  <a:srgbClr val="FFFF00"/>
                </a:solidFill>
                <a:effectLst>
                  <a:outerShdw blurRad="38100" dist="38100" dir="2700000" algn="tl">
                    <a:srgbClr val="000000">
                      <a:alpha val="43137"/>
                    </a:srgbClr>
                  </a:outerShdw>
                </a:effectLst>
              </a:rPr>
              <a:t> de Grace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068006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198</a:t>
            </a:fld>
            <a:endParaRPr lang="en-GB" dirty="0">
              <a:solidFill>
                <a:srgbClr val="FFFFFF"/>
              </a:solidFill>
            </a:endParaRPr>
          </a:p>
        </p:txBody>
      </p:sp>
      <p:sp>
        <p:nvSpPr>
          <p:cNvPr id="6" name="TextBox 5"/>
          <p:cNvSpPr txBox="1"/>
          <p:nvPr/>
        </p:nvSpPr>
        <p:spPr>
          <a:xfrm>
            <a:off x="6049107" y="1648099"/>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6611814" y="2755597"/>
            <a:ext cx="5107373"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Elizabeth </a:t>
            </a:r>
            <a:r>
              <a:rPr lang="en-GB" sz="2800" b="1" dirty="0">
                <a:solidFill>
                  <a:srgbClr val="00FFFF"/>
                </a:solidFill>
                <a:effectLst>
                  <a:outerShdw blurRad="38100" dist="38100" dir="2700000" algn="tl">
                    <a:srgbClr val="000000">
                      <a:alpha val="43137"/>
                    </a:srgbClr>
                  </a:outerShdw>
                </a:effectLst>
              </a:rPr>
              <a:t>rejected this fair and reasonable proposal. </a:t>
            </a:r>
            <a:r>
              <a:rPr lang="en-GB" sz="2800" b="1" dirty="0">
                <a:solidFill>
                  <a:srgbClr val="FFC000"/>
                </a:solidFill>
                <a:effectLst>
                  <a:outerShdw blurRad="38100" dist="38100" dir="2700000" algn="tl">
                    <a:srgbClr val="000000">
                      <a:alpha val="43137"/>
                    </a:srgbClr>
                  </a:outerShdw>
                </a:effectLst>
              </a:rPr>
              <a:t>She had got Havre; no matter how; and she said, that,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 bird in hand was worth two in the bush," snapping her fingers at the same </a:t>
            </a:r>
            <a:r>
              <a:rPr lang="en-GB" sz="2800" b="1" dirty="0" smtClean="0">
                <a:solidFill>
                  <a:srgbClr val="00FF00"/>
                </a:solidFill>
                <a:effectLst>
                  <a:outerShdw blurRad="38100" dist="38100" dir="2700000" algn="tl">
                    <a:srgbClr val="000000">
                      <a:alpha val="43137"/>
                    </a:srgbClr>
                  </a:outerShdw>
                </a:effectLst>
              </a:rPr>
              <a:t>time… </a:t>
            </a:r>
            <a:endParaRPr lang="en-GB" sz="2800" b="1" dirty="0">
              <a:solidFill>
                <a:srgbClr val="00FF00"/>
              </a:solidFill>
              <a:effectLst>
                <a:outerShdw blurRad="38100" dist="38100" dir="2700000" algn="tl">
                  <a:srgbClr val="000000">
                    <a:alpha val="43137"/>
                  </a:srgbClr>
                </a:outerShdw>
              </a:effectLst>
            </a:endParaRPr>
          </a:p>
        </p:txBody>
      </p:sp>
      <p:pic>
        <p:nvPicPr>
          <p:cNvPr id="11266" name="Picture 2" descr="https://hrpprodsa.blob.core.windows.net/hrp-prod-container/3084/queen-elizabeth-i-in-cou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22" y="2063598"/>
            <a:ext cx="4818185" cy="31456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354" y="5568462"/>
            <a:ext cx="5767753"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rPr>
              <a:t>Court of Elizabeth I</a:t>
            </a:r>
            <a:endParaRPr lang="en-GB" sz="3600" b="1" dirty="0">
              <a:solidFill>
                <a:srgbClr val="FFFF00"/>
              </a:solidFill>
            </a:endParaRPr>
          </a:p>
        </p:txBody>
      </p:sp>
    </p:spTree>
    <p:extLst>
      <p:ext uri="{BB962C8B-B14F-4D97-AF65-F5344CB8AC3E}">
        <p14:creationId xmlns:p14="http://schemas.microsoft.com/office/powerpoint/2010/main" val="164809770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199</a:t>
            </a:fld>
            <a:endParaRPr lang="en-GB" dirty="0">
              <a:solidFill>
                <a:srgbClr val="FFFFFF"/>
              </a:solidFill>
            </a:endParaRPr>
          </a:p>
        </p:txBody>
      </p:sp>
      <p:sp>
        <p:nvSpPr>
          <p:cNvPr id="6" name="TextBox 5"/>
          <p:cNvSpPr txBox="1"/>
          <p:nvPr/>
        </p:nvSpPr>
        <p:spPr>
          <a:xfrm>
            <a:off x="6165682" y="1648100"/>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6611814" y="2755597"/>
            <a:ext cx="5107373"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Finding</a:t>
            </a:r>
            <a:r>
              <a:rPr lang="en-GB" sz="2800" b="1" dirty="0" smtClean="0">
                <a:solidFill>
                  <a:srgbClr val="00FFCC"/>
                </a:solidFill>
                <a:effectLst>
                  <a:outerShdw blurRad="38100" dist="38100" dir="2700000" algn="tl">
                    <a:srgbClr val="000000">
                      <a:alpha val="43137"/>
                    </a:srgbClr>
                  </a:outerShdw>
                </a:effectLst>
              </a:rPr>
              <a:t>, however</a:t>
            </a:r>
            <a:r>
              <a:rPr lang="en-GB" sz="2800" b="1" dirty="0">
                <a:solidFill>
                  <a:srgbClr val="00FFCC"/>
                </a:solidFill>
                <a:effectLst>
                  <a:outerShdw blurRad="38100" dist="38100" dir="2700000" algn="tl">
                    <a:srgbClr val="000000">
                      <a:alpha val="43137"/>
                    </a:srgbClr>
                  </a:outerShdw>
                </a:effectLst>
              </a:rPr>
              <a:t>, that all parties in France were now united for the expulsion of the English, </a:t>
            </a:r>
            <a:r>
              <a:rPr lang="en-GB" sz="2800" b="1" dirty="0">
                <a:solidFill>
                  <a:srgbClr val="FFC000"/>
                </a:solidFill>
                <a:effectLst>
                  <a:outerShdw blurRad="38100" dist="38100" dir="2700000" algn="tl">
                    <a:srgbClr val="000000">
                      <a:alpha val="43137"/>
                    </a:srgbClr>
                  </a:outerShdw>
                </a:effectLst>
              </a:rPr>
              <a:t>she reluctantly gave way.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She authorized her ambassadors to present a new project of treaty;</a:t>
            </a:r>
          </a:p>
        </p:txBody>
      </p:sp>
      <p:pic>
        <p:nvPicPr>
          <p:cNvPr id="10242" name="Picture 2" descr="https://upload.wikimedia.org/wikipedia/commons/thumb/b/bc/Grand_Royal_Coat_of_Arms_of_France_%26_Navarre.svg/2000px-Grand_Royal_Coat_of_Arms_of_France_%26_Navarr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037" y="1773116"/>
            <a:ext cx="28860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685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a:t>
            </a:fld>
            <a:endParaRPr lang="en-GB" dirty="0">
              <a:solidFill>
                <a:srgbClr val="FFFFFF"/>
              </a:solidFill>
            </a:endParaRPr>
          </a:p>
        </p:txBody>
      </p:sp>
      <p:sp>
        <p:nvSpPr>
          <p:cNvPr id="4" name="TextBox 3"/>
          <p:cNvSpPr txBox="1"/>
          <p:nvPr/>
        </p:nvSpPr>
        <p:spPr>
          <a:xfrm>
            <a:off x="5779008" y="2075795"/>
            <a:ext cx="528828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Europe, with its vast populations of pagan Hebrews</a:t>
            </a:r>
            <a:r>
              <a:rPr lang="en-GB" sz="2800" b="1" dirty="0" smtClean="0">
                <a:solidFill>
                  <a:srgbClr val="FFC000"/>
                </a:solidFill>
                <a:effectLst>
                  <a:outerShdw blurRad="38100" dist="38100" dir="2700000" algn="tl">
                    <a:srgbClr val="000000">
                      <a:alpha val="43137"/>
                    </a:srgbClr>
                  </a:outerShdw>
                </a:effectLst>
              </a:rPr>
              <a:t>, was rapidly converting to Christianity in the early centuries AD,</a:t>
            </a:r>
            <a:r>
              <a:rPr lang="en-GB" sz="2800" b="1" dirty="0" smtClean="0">
                <a:solidFill>
                  <a:srgbClr val="00FF00"/>
                </a:solidFill>
                <a:effectLst>
                  <a:outerShdw blurRad="38100" dist="38100" dir="2700000" algn="tl">
                    <a:srgbClr val="000000">
                      <a:alpha val="43137"/>
                    </a:srgbClr>
                  </a:outerShdw>
                </a:effectLst>
              </a:rPr>
              <a:t> following the preaching of the apostles, especially St. Paul very early in this period and later by the </a:t>
            </a:r>
            <a:r>
              <a:rPr lang="en-GB" sz="2800" b="1" dirty="0" err="1" smtClean="0">
                <a:solidFill>
                  <a:srgbClr val="00FF00"/>
                </a:solidFill>
                <a:effectLst>
                  <a:outerShdw blurRad="38100" dist="38100" dir="2700000" algn="tl">
                    <a:srgbClr val="000000">
                      <a:alpha val="43137"/>
                    </a:srgbClr>
                  </a:outerShdw>
                </a:effectLst>
              </a:rPr>
              <a:t>Culdees</a:t>
            </a:r>
            <a:r>
              <a:rPr lang="en-GB" sz="2800" b="1" dirty="0" smtClean="0">
                <a:solidFill>
                  <a:srgbClr val="00FF00"/>
                </a:solidFill>
                <a:effectLst>
                  <a:outerShdw blurRad="38100" dist="38100" dir="2700000" algn="tl">
                    <a:srgbClr val="000000">
                      <a:alpha val="43137"/>
                    </a:srgbClr>
                  </a:outerShdw>
                </a:effectLst>
              </a:rPr>
              <a:t> from Britain.</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orthodoxoldcatholic.org/picture_library/Bren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52" y="2292074"/>
            <a:ext cx="3166999" cy="3968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08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a:t>
            </a:fld>
            <a:endParaRPr lang="en-GB">
              <a:solidFill>
                <a:srgbClr val="FFFFFF"/>
              </a:solidFill>
            </a:endParaRPr>
          </a:p>
        </p:txBody>
      </p:sp>
      <p:sp>
        <p:nvSpPr>
          <p:cNvPr id="4" name="TextBox 3"/>
          <p:cNvSpPr txBox="1"/>
          <p:nvPr/>
        </p:nvSpPr>
        <p:spPr>
          <a:xfrm>
            <a:off x="5568696" y="2404279"/>
            <a:ext cx="593445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Since </a:t>
            </a:r>
            <a:r>
              <a:rPr lang="en-GB" sz="2800" b="1" dirty="0">
                <a:solidFill>
                  <a:srgbClr val="00FFFF"/>
                </a:solidFill>
                <a:effectLst>
                  <a:outerShdw blurRad="38100" dist="38100" dir="2700000" algn="tl">
                    <a:srgbClr val="000000">
                      <a:alpha val="43137"/>
                    </a:srgbClr>
                  </a:outerShdw>
                </a:effectLst>
              </a:rPr>
              <a:t>his ancestors were from Asia Minor </a:t>
            </a:r>
            <a:r>
              <a:rPr lang="en-GB" sz="2800" b="1" dirty="0" smtClean="0">
                <a:solidFill>
                  <a:srgbClr val="FFC000"/>
                </a:solidFill>
                <a:effectLst>
                  <a:outerShdw blurRad="38100" dist="38100" dir="2700000" algn="tl">
                    <a:srgbClr val="000000">
                      <a:alpha val="43137"/>
                    </a:srgbClr>
                  </a:outerShdw>
                </a:effectLst>
              </a:rPr>
              <a:t>(Galatia </a:t>
            </a:r>
            <a:r>
              <a:rPr lang="en-GB" sz="2800" b="1" dirty="0">
                <a:solidFill>
                  <a:srgbClr val="FFC000"/>
                </a:solidFill>
                <a:effectLst>
                  <a:outerShdw blurRad="38100" dist="38100" dir="2700000" algn="tl">
                    <a:srgbClr val="000000">
                      <a:alpha val="43137"/>
                    </a:srgbClr>
                  </a:outerShdw>
                </a:effectLst>
              </a:rPr>
              <a:t>where the apostle Peter had been especially </a:t>
            </a:r>
            <a:r>
              <a:rPr lang="en-GB" sz="2800" b="1" dirty="0" smtClean="0">
                <a:solidFill>
                  <a:srgbClr val="FFC000"/>
                </a:solidFill>
                <a:effectLst>
                  <a:outerShdw blurRad="38100" dist="38100" dir="2700000" algn="tl">
                    <a:srgbClr val="000000">
                      <a:alpha val="43137"/>
                    </a:srgbClr>
                  </a:outerShdw>
                </a:effectLst>
              </a:rPr>
              <a:t>instructed </a:t>
            </a:r>
            <a:r>
              <a:rPr lang="en-GB" sz="2800" b="1" dirty="0">
                <a:solidFill>
                  <a:srgbClr val="FFC000"/>
                </a:solidFill>
                <a:effectLst>
                  <a:outerShdw blurRad="38100" dist="38100" dir="2700000" algn="tl">
                    <a:srgbClr val="000000">
                      <a:alpha val="43137"/>
                    </a:srgbClr>
                  </a:outerShdw>
                </a:effectLst>
              </a:rPr>
              <a:t>by God to plant the gospel),</a:t>
            </a:r>
            <a:r>
              <a:rPr lang="en-GB" sz="2800" b="1" dirty="0">
                <a:effectLst>
                  <a:outerShdw blurRad="38100" dist="38100" dir="2700000" algn="tl">
                    <a:srgbClr val="000000">
                      <a:alpha val="43137"/>
                    </a:srgbClr>
                  </a:outerShdw>
                </a:effectLst>
              </a:rPr>
              <a:t> </a:t>
            </a:r>
            <a:r>
              <a:rPr lang="en-GB" sz="2800" b="1" dirty="0" err="1">
                <a:solidFill>
                  <a:srgbClr val="00FF00"/>
                </a:solidFill>
                <a:effectLst>
                  <a:outerShdw blurRad="38100" dist="38100" dir="2700000" algn="tl">
                    <a:srgbClr val="000000">
                      <a:alpha val="43137"/>
                    </a:srgbClr>
                  </a:outerShdw>
                </a:effectLst>
              </a:rPr>
              <a:t>Ulfilas</a:t>
            </a:r>
            <a:r>
              <a:rPr lang="en-GB" sz="2800" b="1" dirty="0">
                <a:solidFill>
                  <a:srgbClr val="00FF00"/>
                </a:solidFill>
                <a:effectLst>
                  <a:outerShdw blurRad="38100" dist="38100" dir="2700000" algn="tl">
                    <a:srgbClr val="000000">
                      <a:alpha val="43137"/>
                    </a:srgbClr>
                  </a:outerShdw>
                </a:effectLst>
              </a:rPr>
              <a:t> was undoubtedly influenced by the doctrines of the </a:t>
            </a:r>
            <a:r>
              <a:rPr lang="en-GB" sz="2800" b="1" dirty="0" smtClean="0">
                <a:solidFill>
                  <a:srgbClr val="00FF00"/>
                </a:solidFill>
                <a:effectLst>
                  <a:outerShdw blurRad="38100" dist="38100" dir="2700000" algn="tl">
                    <a:srgbClr val="000000">
                      <a:alpha val="43137"/>
                    </a:srgbClr>
                  </a:outerShdw>
                </a:effectLst>
              </a:rPr>
              <a:t>apostles </a:t>
            </a:r>
            <a:r>
              <a:rPr lang="en-GB" sz="2800" b="1" dirty="0">
                <a:solidFill>
                  <a:srgbClr val="00FF00"/>
                </a:solidFill>
                <a:effectLst>
                  <a:outerShdw blurRad="38100" dist="38100" dir="2700000" algn="tl">
                    <a:srgbClr val="000000">
                      <a:alpha val="43137"/>
                    </a:srgbClr>
                  </a:outerShdw>
                </a:effectLst>
              </a:rPr>
              <a:t>to the </a:t>
            </a:r>
            <a:r>
              <a:rPr lang="en-GB" sz="2800" b="1" dirty="0" smtClean="0">
                <a:solidFill>
                  <a:srgbClr val="00FF00"/>
                </a:solidFill>
                <a:effectLst>
                  <a:outerShdw blurRad="38100" dist="38100" dir="2700000" algn="tl">
                    <a:srgbClr val="000000">
                      <a:alpha val="43137"/>
                    </a:srgbClr>
                  </a:outerShdw>
                </a:effectLst>
              </a:rPr>
              <a:t>Hebrews</a:t>
            </a:r>
            <a:r>
              <a:rPr lang="en-GB" sz="2800" b="1" dirty="0">
                <a:solidFill>
                  <a:srgbClr val="00FF00"/>
                </a:solidFill>
                <a:effectLst>
                  <a:outerShdw blurRad="38100" dist="38100" dir="2700000" algn="tl">
                    <a:srgbClr val="000000">
                      <a:alpha val="43137"/>
                    </a:srgbClr>
                  </a:outerShdw>
                </a:effectLst>
              </a:rPr>
              <a:t>; </a:t>
            </a:r>
          </a:p>
        </p:txBody>
      </p:sp>
      <p:pic>
        <p:nvPicPr>
          <p:cNvPr id="1026" name="Picture 2" descr="http://upload.wikimedia.org/wikipedia/commons/8/81/Galatia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359" y="2482176"/>
            <a:ext cx="4143375"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5720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200</a:t>
            </a:fld>
            <a:endParaRPr lang="en-GB" dirty="0">
              <a:solidFill>
                <a:srgbClr val="FFFFFF"/>
              </a:solidFill>
            </a:endParaRPr>
          </a:p>
        </p:txBody>
      </p:sp>
      <p:sp>
        <p:nvSpPr>
          <p:cNvPr id="6" name="TextBox 5"/>
          <p:cNvSpPr txBox="1"/>
          <p:nvPr/>
        </p:nvSpPr>
        <p:spPr>
          <a:xfrm>
            <a:off x="5719552" y="1648100"/>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6096000" y="2708970"/>
            <a:ext cx="530666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"Good Bess's" late friend and ally being serving in the army, </a:t>
            </a:r>
            <a:r>
              <a:rPr lang="en-GB" sz="2800" b="1" dirty="0">
                <a:solidFill>
                  <a:srgbClr val="FFC000"/>
                </a:solidFill>
                <a:effectLst>
                  <a:outerShdw blurRad="38100" dist="38100" dir="2700000" algn="tl">
                    <a:srgbClr val="000000">
                      <a:alpha val="43137"/>
                    </a:srgbClr>
                  </a:outerShdw>
                </a:effectLst>
              </a:rPr>
              <a:t>was on its way to regain </a:t>
            </a:r>
            <a:r>
              <a:rPr lang="en-GB" sz="2800" b="1" dirty="0" smtClean="0">
                <a:solidFill>
                  <a:srgbClr val="FFC000"/>
                </a:solidFill>
                <a:effectLst>
                  <a:outerShdw blurRad="38100" dist="38100" dir="2700000" algn="tl">
                    <a:srgbClr val="000000">
                      <a:alpha val="43137"/>
                    </a:srgbClr>
                  </a:outerShdw>
                </a:effectLst>
              </a:rPr>
              <a:t>le Havre </a:t>
            </a:r>
            <a:r>
              <a:rPr lang="en-GB" sz="2800" b="1" dirty="0">
                <a:solidFill>
                  <a:srgbClr val="FFC000"/>
                </a:solidFill>
                <a:effectLst>
                  <a:outerShdw blurRad="38100" dist="38100" dir="2700000" algn="tl">
                    <a:srgbClr val="000000">
                      <a:alpha val="43137"/>
                    </a:srgbClr>
                  </a:outerShdw>
                </a:effectLst>
              </a:rPr>
              <a:t>by force of  arms,</a:t>
            </a:r>
            <a:r>
              <a:rPr lang="en-GB" sz="2800" b="1" dirty="0">
                <a:solidFill>
                  <a:srgbClr val="00FF00"/>
                </a:solidFill>
                <a:effectLst>
                  <a:outerShdw blurRad="38100" dist="38100" dir="2700000" algn="tl">
                    <a:srgbClr val="000000">
                      <a:alpha val="43137"/>
                    </a:srgbClr>
                  </a:outerShdw>
                </a:effectLst>
              </a:rPr>
              <a:t> the King of France being well convinced, that treaty with “Good Betsy" were things perfectly vain.</a:t>
            </a:r>
          </a:p>
        </p:txBody>
      </p:sp>
      <p:pic>
        <p:nvPicPr>
          <p:cNvPr id="9218" name="Picture 2" descr="http://www.medievalwarfare.info/pics/crecy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44" y="1769329"/>
            <a:ext cx="3952875" cy="34099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2150" y="5602069"/>
            <a:ext cx="4958862"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Recapturing Le </a:t>
            </a:r>
            <a:r>
              <a:rPr lang="en-GB" sz="3600" b="1" dirty="0" err="1" smtClean="0">
                <a:solidFill>
                  <a:srgbClr val="FFFF00"/>
                </a:solidFill>
                <a:effectLst>
                  <a:outerShdw blurRad="38100" dist="38100" dir="2700000" algn="tl">
                    <a:srgbClr val="000000">
                      <a:alpha val="43137"/>
                    </a:srgbClr>
                  </a:outerShdw>
                </a:effectLst>
              </a:rPr>
              <a:t>Harve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649757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201</a:t>
            </a:fld>
            <a:endParaRPr lang="en-GB" dirty="0">
              <a:solidFill>
                <a:srgbClr val="FFFFFF"/>
              </a:solidFill>
            </a:endParaRPr>
          </a:p>
        </p:txBody>
      </p:sp>
      <p:sp>
        <p:nvSpPr>
          <p:cNvPr id="6" name="TextBox 5"/>
          <p:cNvSpPr txBox="1"/>
          <p:nvPr/>
        </p:nvSpPr>
        <p:spPr>
          <a:xfrm>
            <a:off x="5582764" y="1648099"/>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920153" y="2594033"/>
            <a:ext cx="530666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The Earl of Warwick, </a:t>
            </a:r>
            <a:r>
              <a:rPr lang="en-GB" sz="2800" b="1" dirty="0">
                <a:solidFill>
                  <a:srgbClr val="FFC000"/>
                </a:solidFill>
                <a:effectLst>
                  <a:outerShdw blurRad="38100" dist="38100" dir="2700000" algn="tl">
                    <a:srgbClr val="000000">
                      <a:alpha val="43137"/>
                    </a:srgbClr>
                  </a:outerShdw>
                </a:effectLst>
              </a:rPr>
              <a:t>instead of sending troops to assist Bess's allies, had kept his army at </a:t>
            </a:r>
            <a:r>
              <a:rPr lang="en-GB" sz="2800" b="1" dirty="0" smtClean="0">
                <a:solidFill>
                  <a:srgbClr val="FFC000"/>
                </a:solidFill>
                <a:effectLst>
                  <a:outerShdw blurRad="38100" dist="38100" dir="2700000" algn="tl">
                    <a:srgbClr val="000000">
                      <a:alpha val="43137"/>
                    </a:srgbClr>
                  </a:outerShdw>
                </a:effectLst>
              </a:rPr>
              <a:t>Havre.</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H</a:t>
            </a:r>
            <a:r>
              <a:rPr lang="en-GB" sz="2800" b="1" dirty="0" smtClean="0">
                <a:solidFill>
                  <a:srgbClr val="00FF00"/>
                </a:solidFill>
                <a:effectLst>
                  <a:outerShdw blurRad="38100" dist="38100" dir="2700000" algn="tl">
                    <a:srgbClr val="000000">
                      <a:alpha val="43137"/>
                    </a:srgbClr>
                  </a:outerShdw>
                </a:effectLst>
              </a:rPr>
              <a:t>e expelled </a:t>
            </a:r>
            <a:r>
              <a:rPr lang="en-GB" sz="2800" b="1" dirty="0">
                <a:solidFill>
                  <a:srgbClr val="00FF00"/>
                </a:solidFill>
                <a:effectLst>
                  <a:outerShdw blurRad="38100" dist="38100" dir="2700000" algn="tl">
                    <a:srgbClr val="000000">
                      <a:alpha val="43137"/>
                    </a:srgbClr>
                  </a:outerShdw>
                </a:effectLst>
              </a:rPr>
              <a:t>all the French people from Havre, to their utter ruin, and in direct breach of Bess's treaty with </a:t>
            </a:r>
            <a:r>
              <a:rPr lang="en-GB" sz="2800" b="1" dirty="0" err="1">
                <a:solidFill>
                  <a:srgbClr val="00FF00"/>
                </a:solidFill>
                <a:effectLst>
                  <a:outerShdw blurRad="38100" dist="38100" dir="2700000" algn="tl">
                    <a:srgbClr val="000000">
                      <a:alpha val="43137"/>
                    </a:srgbClr>
                  </a:outerShdw>
                </a:effectLst>
              </a:rPr>
              <a:t>Condè</a:t>
            </a:r>
            <a:r>
              <a:rPr lang="en-GB" sz="2800" b="1" dirty="0">
                <a:solidFill>
                  <a:srgbClr val="00FF00"/>
                </a:solidFill>
                <a:effectLst>
                  <a:outerShdw blurRad="38100" dist="38100" dir="2700000" algn="tl">
                    <a:srgbClr val="000000">
                      <a:alpha val="43137"/>
                    </a:srgbClr>
                  </a:outerShdw>
                </a:effectLst>
              </a:rPr>
              <a:t> and </a:t>
            </a:r>
            <a:r>
              <a:rPr lang="en-GB" sz="2800" b="1" dirty="0" err="1">
                <a:solidFill>
                  <a:srgbClr val="00FF00"/>
                </a:solidFill>
                <a:effectLst>
                  <a:outerShdw blurRad="38100" dist="38100" dir="2700000" algn="tl">
                    <a:srgbClr val="000000">
                      <a:alpha val="43137"/>
                    </a:srgbClr>
                  </a:outerShdw>
                </a:effectLst>
              </a:rPr>
              <a:t>Coligni</a:t>
            </a:r>
            <a:r>
              <a:rPr lang="en-GB" sz="2800" b="1" dirty="0">
                <a:solidFill>
                  <a:srgbClr val="00FF00"/>
                </a:solidFill>
                <a:effectLst>
                  <a:outerShdw blurRad="38100" dist="38100" dir="2700000" algn="tl">
                    <a:srgbClr val="000000">
                      <a:alpha val="43137"/>
                    </a:srgbClr>
                  </a:outerShdw>
                </a:effectLst>
              </a:rPr>
              <a:t>.</a:t>
            </a:r>
          </a:p>
        </p:txBody>
      </p:sp>
      <p:pic>
        <p:nvPicPr>
          <p:cNvPr id="8194" name="Picture 2" descr="http://www.elizabethfiles.com/wp-content/uploads/2011/08/JohnDud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713" y="1648099"/>
            <a:ext cx="3408240" cy="40353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8246" y="5967046"/>
            <a:ext cx="525451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Earl of Warwick</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533013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202</a:t>
            </a:fld>
            <a:endParaRPr lang="en-GB" dirty="0">
              <a:solidFill>
                <a:srgbClr val="FFFFFF"/>
              </a:solidFill>
            </a:endParaRPr>
          </a:p>
        </p:txBody>
      </p:sp>
      <p:sp>
        <p:nvSpPr>
          <p:cNvPr id="6" name="TextBox 5"/>
          <p:cNvSpPr txBox="1"/>
          <p:nvPr/>
        </p:nvSpPr>
        <p:spPr>
          <a:xfrm>
            <a:off x="4987515" y="1741885"/>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103078" y="2755597"/>
            <a:ext cx="776851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Queen-Mother </a:t>
            </a:r>
            <a:r>
              <a:rPr lang="en-GB" sz="2800" b="1" dirty="0" smtClean="0">
                <a:solidFill>
                  <a:srgbClr val="00FFFF"/>
                </a:solidFill>
                <a:effectLst>
                  <a:outerShdw blurRad="38100" dist="38100" dir="2700000" algn="tl">
                    <a:srgbClr val="000000">
                      <a:alpha val="43137"/>
                    </a:srgbClr>
                  </a:outerShdw>
                </a:effectLst>
              </a:rPr>
              <a:t>(left) and </a:t>
            </a:r>
            <a:r>
              <a:rPr lang="en-GB" sz="2800" b="1" dirty="0">
                <a:solidFill>
                  <a:srgbClr val="00FFFF"/>
                </a:solidFill>
                <a:effectLst>
                  <a:outerShdw blurRad="38100" dist="38100" dir="2700000" algn="tl">
                    <a:srgbClr val="000000">
                      <a:alpha val="43137"/>
                    </a:srgbClr>
                  </a:outerShdw>
                </a:effectLst>
              </a:rPr>
              <a:t>the King were present in the camp, where they had the indescribable pleasure to </a:t>
            </a:r>
            <a:r>
              <a:rPr lang="en-GB" sz="2800" b="1" dirty="0" smtClean="0">
                <a:solidFill>
                  <a:srgbClr val="00FFFF"/>
                </a:solidFill>
                <a:effectLst>
                  <a:outerShdw blurRad="38100" dist="38100" dir="2700000" algn="tl">
                    <a:srgbClr val="000000">
                      <a:alpha val="43137"/>
                    </a:srgbClr>
                  </a:outerShdw>
                </a:effectLst>
              </a:rPr>
              <a:t>see, </a:t>
            </a:r>
            <a:r>
              <a:rPr lang="en-GB" sz="2800" b="1" dirty="0">
                <a:solidFill>
                  <a:srgbClr val="FFCC00"/>
                </a:solidFill>
                <a:effectLst>
                  <a:outerShdw blurRad="38100" dist="38100" dir="2700000" algn="tl">
                    <a:srgbClr val="000000">
                      <a:alpha val="43137"/>
                    </a:srgbClr>
                  </a:outerShdw>
                </a:effectLst>
              </a:rPr>
              <a:t>"Good Queen Bess's" general humbly propose to surrender the place to the rightful sovereign</a:t>
            </a:r>
            <a:r>
              <a:rPr lang="en-GB" sz="2800" b="1" dirty="0" smtClean="0">
                <a:solidFill>
                  <a:srgbClr val="FFCC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without </a:t>
            </a:r>
            <a:r>
              <a:rPr lang="en-GB" sz="2800" b="1" dirty="0">
                <a:solidFill>
                  <a:srgbClr val="00FF00"/>
                </a:solidFill>
                <a:effectLst>
                  <a:outerShdw blurRad="38100" dist="38100" dir="2700000" algn="tl">
                    <a:srgbClr val="000000">
                      <a:alpha val="43137"/>
                    </a:srgbClr>
                  </a:outerShdw>
                </a:effectLst>
              </a:rPr>
              <a:t>any mention of Calais and territory, and on no condition whatever, but that of being permitted to return to England with the miserable remains of his army;</a:t>
            </a:r>
          </a:p>
        </p:txBody>
      </p:sp>
      <p:pic>
        <p:nvPicPr>
          <p:cNvPr id="7170" name="Picture 2" descr="https://s-media-cache-ak0.pinimg.com/736x/ec/a9/f8/eca9f860d8fd5c95280ea38fbd1558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12" y="1741885"/>
            <a:ext cx="3386596" cy="430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35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203</a:t>
            </a:fld>
            <a:endParaRPr lang="en-GB" dirty="0">
              <a:solidFill>
                <a:srgbClr val="FFFFFF"/>
              </a:solidFill>
            </a:endParaRPr>
          </a:p>
        </p:txBody>
      </p:sp>
      <p:sp>
        <p:nvSpPr>
          <p:cNvPr id="6" name="TextBox 5"/>
          <p:cNvSpPr txBox="1"/>
          <p:nvPr/>
        </p:nvSpPr>
        <p:spPr>
          <a:xfrm>
            <a:off x="4987515" y="1741885"/>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103078" y="2755597"/>
            <a:ext cx="776851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00FF"/>
                </a:solidFill>
                <a:effectLst>
                  <a:outerShdw blurRad="38100" dist="38100" dir="2700000" algn="tl">
                    <a:srgbClr val="000000">
                      <a:alpha val="43137"/>
                    </a:srgbClr>
                  </a:outerShdw>
                </a:effectLst>
              </a:rPr>
              <a:t>“Good </a:t>
            </a:r>
            <a:r>
              <a:rPr lang="en-GB" sz="2800" b="1" dirty="0">
                <a:solidFill>
                  <a:srgbClr val="FF00FF"/>
                </a:solidFill>
                <a:effectLst>
                  <a:outerShdw blurRad="38100" dist="38100" dir="2700000" algn="tl">
                    <a:srgbClr val="000000">
                      <a:alpha val="43137"/>
                    </a:srgbClr>
                  </a:outerShdw>
                </a:effectLst>
              </a:rPr>
              <a:t>Bess" </a:t>
            </a:r>
            <a:r>
              <a:rPr lang="en-GB" sz="2800" b="1" dirty="0" smtClean="0">
                <a:solidFill>
                  <a:srgbClr val="FF00FF"/>
                </a:solidFill>
                <a:effectLst>
                  <a:outerShdw blurRad="38100" dist="38100" dir="2700000" algn="tl">
                    <a:srgbClr val="000000">
                      <a:alpha val="43137"/>
                    </a:srgbClr>
                  </a:outerShdw>
                </a:effectLst>
              </a:rPr>
              <a:t>(left) had </a:t>
            </a:r>
            <a:r>
              <a:rPr lang="en-GB" sz="2800" b="1" dirty="0">
                <a:solidFill>
                  <a:srgbClr val="FF00FF"/>
                </a:solidFill>
                <a:effectLst>
                  <a:outerShdw blurRad="38100" dist="38100" dir="2700000" algn="tl">
                    <a:srgbClr val="000000">
                      <a:alpha val="43137"/>
                    </a:srgbClr>
                  </a:outerShdw>
                </a:effectLst>
              </a:rPr>
              <a:t>now to sue for peace, and with that King,</a:t>
            </a:r>
            <a:r>
              <a:rPr lang="en-GB" sz="2800" b="1" dirty="0">
                <a:effectLst>
                  <a:outerShdw blurRad="38100" dist="38100" dir="2700000" algn="tl">
                    <a:srgbClr val="000000">
                      <a:alpha val="43137"/>
                    </a:srgbClr>
                  </a:outerShdw>
                </a:effectLst>
              </a:rPr>
              <a:t> </a:t>
            </a:r>
            <a:r>
              <a:rPr lang="en-GB" sz="2800" b="1" dirty="0">
                <a:solidFill>
                  <a:srgbClr val="00FFFF"/>
                </a:solidFill>
                <a:effectLst>
                  <a:outerShdw blurRad="38100" dist="38100" dir="2700000" algn="tl">
                    <a:srgbClr val="000000">
                      <a:alpha val="43137"/>
                    </a:srgbClr>
                  </a:outerShdw>
                </a:effectLst>
              </a:rPr>
              <a:t>with whose rebel subjects she had so recently cooperated. Her ambassadors, </a:t>
            </a:r>
            <a:r>
              <a:rPr lang="en-GB" sz="2800" b="1" dirty="0">
                <a:solidFill>
                  <a:srgbClr val="FFC000"/>
                </a:solidFill>
                <a:effectLst>
                  <a:outerShdw blurRad="38100" dist="38100" dir="2700000" algn="tl">
                    <a:srgbClr val="000000">
                      <a:alpha val="43137"/>
                    </a:srgbClr>
                  </a:outerShdw>
                </a:effectLst>
              </a:rPr>
              <a:t>going with due passports, were arrested and imprisoned. She stamped and swore,</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but she swallowed the affront, and took the regular steps to cause them to be received at the French </a:t>
            </a:r>
            <a:r>
              <a:rPr lang="en-GB" sz="2800" b="1" dirty="0" smtClean="0">
                <a:solidFill>
                  <a:srgbClr val="00FF00"/>
                </a:solidFill>
                <a:effectLst>
                  <a:outerShdw blurRad="38100" dist="38100" dir="2700000" algn="tl">
                    <a:srgbClr val="000000">
                      <a:alpha val="43137"/>
                    </a:srgbClr>
                  </a:outerShdw>
                </a:effectLst>
              </a:rPr>
              <a:t>court.</a:t>
            </a:r>
            <a:endParaRPr lang="en-GB" sz="2800" b="1" dirty="0">
              <a:solidFill>
                <a:srgbClr val="00FF00"/>
              </a:solidFill>
              <a:effectLst>
                <a:outerShdw blurRad="38100" dist="38100" dir="2700000" algn="tl">
                  <a:srgbClr val="000000">
                    <a:alpha val="43137"/>
                  </a:srgbClr>
                </a:outerShdw>
              </a:effectLst>
            </a:endParaRPr>
          </a:p>
        </p:txBody>
      </p:sp>
      <p:pic>
        <p:nvPicPr>
          <p:cNvPr id="14338" name="Picture 2" descr="http://www.activityvillage.co.uk/sites/default/files/images/elizabeth_i_a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51" y="2157382"/>
            <a:ext cx="3400657" cy="409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44961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204</a:t>
            </a:fld>
            <a:endParaRPr lang="en-GB" dirty="0">
              <a:solidFill>
                <a:srgbClr val="FFFFFF"/>
              </a:solidFill>
            </a:endParaRPr>
          </a:p>
        </p:txBody>
      </p:sp>
      <p:sp>
        <p:nvSpPr>
          <p:cNvPr id="6" name="TextBox 5"/>
          <p:cNvSpPr txBox="1"/>
          <p:nvPr/>
        </p:nvSpPr>
        <p:spPr>
          <a:xfrm>
            <a:off x="4987515" y="1741885"/>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103078" y="2755597"/>
            <a:ext cx="776851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French on </a:t>
            </a:r>
            <a:r>
              <a:rPr lang="en-GB" sz="2800" b="1" dirty="0">
                <a:solidFill>
                  <a:srgbClr val="00FFCC"/>
                </a:solidFill>
                <a:effectLst>
                  <a:outerShdw blurRad="38100" dist="38100" dir="2700000" algn="tl">
                    <a:srgbClr val="000000">
                      <a:alpha val="43137"/>
                    </a:srgbClr>
                  </a:outerShdw>
                </a:effectLst>
              </a:rPr>
              <a:t>their part, treated her pressing applications with a contemptuous sneer, </a:t>
            </a:r>
            <a:r>
              <a:rPr lang="en-GB" sz="2800" b="1" dirty="0">
                <a:solidFill>
                  <a:srgbClr val="FFC000"/>
                </a:solidFill>
                <a:effectLst>
                  <a:outerShdw blurRad="38100" dist="38100" dir="2700000" algn="tl">
                    <a:srgbClr val="000000">
                      <a:alpha val="43137"/>
                    </a:srgbClr>
                  </a:outerShdw>
                </a:effectLst>
              </a:rPr>
              <a:t>and suffered many months to pass away, before they would listen to any terms of peace. </a:t>
            </a:r>
            <a:r>
              <a:rPr lang="en-GB" sz="2800" b="1" dirty="0">
                <a:solidFill>
                  <a:srgbClr val="00FF00"/>
                </a:solidFill>
                <a:effectLst>
                  <a:outerShdw blurRad="38100" dist="38100" dir="2700000" algn="tl">
                    <a:srgbClr val="000000">
                      <a:alpha val="43137"/>
                    </a:srgbClr>
                  </a:outerShdw>
                </a:effectLst>
              </a:rPr>
              <a:t>Smith was one of her envoys, and the other was that same </a:t>
            </a:r>
            <a:r>
              <a:rPr lang="en-GB" sz="2800" b="1" dirty="0" smtClean="0">
                <a:solidFill>
                  <a:srgbClr val="00FF00"/>
                </a:solidFill>
                <a:effectLst>
                  <a:outerShdw blurRad="38100" dist="38100" dir="2700000" algn="tl">
                    <a:srgbClr val="000000">
                      <a:alpha val="43137"/>
                    </a:srgbClr>
                  </a:outerShdw>
                </a:effectLst>
              </a:rPr>
              <a:t>THROCKMORTON (left) who </a:t>
            </a:r>
            <a:r>
              <a:rPr lang="en-GB" sz="2800" b="1" dirty="0">
                <a:solidFill>
                  <a:srgbClr val="00FF00"/>
                </a:solidFill>
                <a:effectLst>
                  <a:outerShdw blurRad="38100" dist="38100" dir="2700000" algn="tl">
                    <a:srgbClr val="000000">
                      <a:alpha val="43137"/>
                    </a:srgbClr>
                  </a:outerShdw>
                </a:effectLst>
              </a:rPr>
              <a:t>had been her ambassador at Paris, and who had been her agent in stirring up </a:t>
            </a:r>
            <a:r>
              <a:rPr lang="en-GB" sz="2800" b="1" dirty="0" err="1">
                <a:solidFill>
                  <a:srgbClr val="00FF00"/>
                </a:solidFill>
                <a:effectLst>
                  <a:outerShdw blurRad="38100" dist="38100" dir="2700000" algn="tl">
                    <a:srgbClr val="000000">
                      <a:alpha val="43137"/>
                    </a:srgbClr>
                  </a:outerShdw>
                </a:effectLst>
              </a:rPr>
              <a:t>Condè</a:t>
            </a:r>
            <a:r>
              <a:rPr lang="en-GB" sz="2800" b="1" dirty="0">
                <a:solidFill>
                  <a:srgbClr val="00FF00"/>
                </a:solidFill>
                <a:effectLst>
                  <a:outerShdw blurRad="38100" dist="38100" dir="2700000" algn="tl">
                    <a:srgbClr val="000000">
                      <a:alpha val="43137"/>
                    </a:srgbClr>
                  </a:outerShdw>
                </a:effectLst>
              </a:rPr>
              <a:t> and </a:t>
            </a:r>
            <a:r>
              <a:rPr lang="en-GB" sz="2800" b="1" dirty="0" err="1">
                <a:solidFill>
                  <a:srgbClr val="00FF00"/>
                </a:solidFill>
                <a:effectLst>
                  <a:outerShdw blurRad="38100" dist="38100" dir="2700000" algn="tl">
                    <a:srgbClr val="000000">
                      <a:alpha val="43137"/>
                    </a:srgbClr>
                  </a:outerShdw>
                </a:effectLst>
              </a:rPr>
              <a:t>Coligni</a:t>
            </a:r>
            <a:r>
              <a:rPr lang="en-GB" sz="2800" b="1" dirty="0">
                <a:solidFill>
                  <a:srgbClr val="00FF00"/>
                </a:solidFill>
                <a:effectLst>
                  <a:outerShdw blurRad="38100" dist="38100" dir="2700000" algn="tl">
                    <a:srgbClr val="000000">
                      <a:alpha val="43137"/>
                    </a:srgbClr>
                  </a:outerShdw>
                </a:effectLst>
              </a:rPr>
              <a:t>.</a:t>
            </a:r>
          </a:p>
        </p:txBody>
      </p:sp>
      <p:pic>
        <p:nvPicPr>
          <p:cNvPr id="13314" name="Picture 2" descr="https://tudorqueen6.files.wordpress.com/2013/02/throckmorton-nicholas_from_npg-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407" y="1741885"/>
            <a:ext cx="3302857" cy="414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49087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205</a:t>
            </a:fld>
            <a:endParaRPr lang="en-GB" dirty="0">
              <a:solidFill>
                <a:srgbClr val="FFFFFF"/>
              </a:solidFill>
            </a:endParaRPr>
          </a:p>
        </p:txBody>
      </p:sp>
      <p:sp>
        <p:nvSpPr>
          <p:cNvPr id="6" name="TextBox 5"/>
          <p:cNvSpPr txBox="1"/>
          <p:nvPr/>
        </p:nvSpPr>
        <p:spPr>
          <a:xfrm>
            <a:off x="4987515" y="1741885"/>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196863" y="2755597"/>
            <a:ext cx="776851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treaty of </a:t>
            </a:r>
            <a:r>
              <a:rPr lang="en-GB" sz="2800" b="1" dirty="0" smtClean="0">
                <a:solidFill>
                  <a:srgbClr val="00FFFF"/>
                </a:solidFill>
                <a:effectLst>
                  <a:outerShdw blurRad="38100" dist="38100" dir="2700000" algn="tl">
                    <a:srgbClr val="000000">
                      <a:alpha val="43137"/>
                    </a:srgbClr>
                  </a:outerShdw>
                </a:effectLst>
              </a:rPr>
              <a:t>Chateau </a:t>
            </a:r>
            <a:r>
              <a:rPr lang="en-GB" sz="2800" b="1" dirty="0" err="1">
                <a:solidFill>
                  <a:srgbClr val="00FFFF"/>
                </a:solidFill>
                <a:effectLst>
                  <a:outerShdw blurRad="38100" dist="38100" dir="2700000" algn="tl">
                    <a:srgbClr val="000000">
                      <a:alpha val="43137"/>
                    </a:srgbClr>
                  </a:outerShdw>
                </a:effectLst>
              </a:rPr>
              <a:t>Cambresis</a:t>
            </a:r>
            <a:r>
              <a:rPr lang="en-GB" sz="2800" b="1" dirty="0">
                <a:solidFill>
                  <a:srgbClr val="00FFFF"/>
                </a:solidFill>
                <a:effectLst>
                  <a:outerShdw blurRad="38100" dist="38100" dir="2700000" algn="tl">
                    <a:srgbClr val="000000">
                      <a:alpha val="43137"/>
                    </a:srgbClr>
                  </a:outerShdw>
                </a:effectLst>
              </a:rPr>
              <a:t>, which stipulated for the restoration of Calais in eight years, </a:t>
            </a:r>
            <a:r>
              <a:rPr lang="en-GB" sz="2800" b="1" dirty="0">
                <a:solidFill>
                  <a:srgbClr val="FFC000"/>
                </a:solidFill>
                <a:effectLst>
                  <a:outerShdw blurRad="38100" dist="38100" dir="2700000" algn="tl">
                    <a:srgbClr val="000000">
                      <a:alpha val="43137"/>
                    </a:srgbClr>
                  </a:outerShdw>
                </a:effectLst>
              </a:rPr>
              <a:t>or the forfeiture of 500,000 crowns by the French, </a:t>
            </a:r>
            <a:r>
              <a:rPr lang="en-GB" sz="2800" b="1" dirty="0">
                <a:solidFill>
                  <a:srgbClr val="00FF00"/>
                </a:solidFill>
                <a:effectLst>
                  <a:outerShdw blurRad="38100" dist="38100" dir="2700000" algn="tl">
                    <a:srgbClr val="000000">
                      <a:alpha val="43137"/>
                    </a:srgbClr>
                  </a:outerShdw>
                </a:effectLst>
              </a:rPr>
              <a:t>contained a stipulation, that four French noblemen should </a:t>
            </a:r>
            <a:r>
              <a:rPr lang="en-GB" sz="2800" b="1" dirty="0" smtClean="0">
                <a:solidFill>
                  <a:srgbClr val="00FF00"/>
                </a:solidFill>
                <a:effectLst>
                  <a:outerShdw blurRad="38100" dist="38100" dir="2700000" algn="tl">
                    <a:srgbClr val="000000">
                      <a:alpha val="43137"/>
                    </a:srgbClr>
                  </a:outerShdw>
                </a:effectLst>
              </a:rPr>
              <a:t>be </a:t>
            </a:r>
            <a:r>
              <a:rPr lang="en-GB" sz="2800" b="1" dirty="0">
                <a:solidFill>
                  <a:srgbClr val="00FF00"/>
                </a:solidFill>
                <a:effectLst>
                  <a:outerShdw blurRad="38100" dist="38100" dir="2700000" algn="tl">
                    <a:srgbClr val="000000">
                      <a:alpha val="43137"/>
                    </a:srgbClr>
                  </a:outerShdw>
                </a:effectLst>
              </a:rPr>
              <a:t>held by "good Bess," as hostages for fulfilment of the treaty on the part of France.</a:t>
            </a:r>
          </a:p>
        </p:txBody>
      </p:sp>
      <p:pic>
        <p:nvPicPr>
          <p:cNvPr id="16388" name="Picture 4" descr="http://i.ebayimg.com/00/s/OTYwWDEyODA=/z/SnQAAOSwMmBVjwq%7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0" y="3096562"/>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5197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206</a:t>
            </a:fld>
            <a:endParaRPr lang="en-GB" dirty="0">
              <a:solidFill>
                <a:srgbClr val="FFFFFF"/>
              </a:solidFill>
            </a:endParaRPr>
          </a:p>
        </p:txBody>
      </p:sp>
      <p:sp>
        <p:nvSpPr>
          <p:cNvPr id="6" name="TextBox 5"/>
          <p:cNvSpPr txBox="1"/>
          <p:nvPr/>
        </p:nvSpPr>
        <p:spPr>
          <a:xfrm>
            <a:off x="4987515" y="1741885"/>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3997570" y="2708970"/>
            <a:ext cx="776851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"Good Bess</a:t>
            </a:r>
            <a:r>
              <a:rPr lang="en-GB" sz="2800" b="1" dirty="0" smtClean="0">
                <a:solidFill>
                  <a:srgbClr val="00FFCC"/>
                </a:solidFill>
                <a:effectLst>
                  <a:outerShdw blurRad="38100" dist="38100" dir="2700000" algn="tl">
                    <a:srgbClr val="000000">
                      <a:alpha val="43137"/>
                    </a:srgbClr>
                  </a:outerShdw>
                </a:effectLst>
              </a:rPr>
              <a:t>” (left) </a:t>
            </a:r>
            <a:r>
              <a:rPr lang="en-GB" sz="2800" b="1" dirty="0">
                <a:solidFill>
                  <a:srgbClr val="00FFCC"/>
                </a:solidFill>
                <a:effectLst>
                  <a:outerShdw blurRad="38100" dist="38100" dir="2700000" algn="tl">
                    <a:srgbClr val="000000">
                      <a:alpha val="43137"/>
                    </a:srgbClr>
                  </a:outerShdw>
                </a:effectLst>
              </a:rPr>
              <a:t>by </a:t>
            </a:r>
            <a:r>
              <a:rPr lang="en-GB" sz="2800" b="1" dirty="0" smtClean="0">
                <a:solidFill>
                  <a:srgbClr val="00FFCC"/>
                </a:solidFill>
                <a:effectLst>
                  <a:outerShdw blurRad="38100" dist="38100" dir="2700000" algn="tl">
                    <a:srgbClr val="000000">
                      <a:alpha val="43137"/>
                    </a:srgbClr>
                  </a:outerShdw>
                </a:effectLst>
              </a:rPr>
              <a:t>aiding </a:t>
            </a:r>
            <a:r>
              <a:rPr lang="en-GB" sz="2800" b="1" dirty="0">
                <a:solidFill>
                  <a:srgbClr val="00FFCC"/>
                </a:solidFill>
                <a:effectLst>
                  <a:outerShdw blurRad="38100" dist="38100" dir="2700000" algn="tl">
                    <a:srgbClr val="000000">
                      <a:alpha val="43137"/>
                    </a:srgbClr>
                  </a:outerShdw>
                </a:effectLst>
              </a:rPr>
              <a:t>of the French rebels, had broken this treaty, had lost all just claim to Calais, </a:t>
            </a:r>
            <a:r>
              <a:rPr lang="en-GB" sz="2800" b="1" dirty="0">
                <a:solidFill>
                  <a:srgbClr val="FFC000"/>
                </a:solidFill>
                <a:effectLst>
                  <a:outerShdw blurRad="38100" dist="38100" dir="2700000" algn="tl">
                    <a:srgbClr val="000000">
                      <a:alpha val="43137"/>
                    </a:srgbClr>
                  </a:outerShdw>
                </a:effectLst>
              </a:rPr>
              <a:t>and ought to have released the hostages; but, as "good Bess" very seldom did what she ought to; as she might, </a:t>
            </a:r>
            <a:r>
              <a:rPr lang="en-GB" sz="2800" b="1" dirty="0">
                <a:solidFill>
                  <a:srgbClr val="00FF00"/>
                </a:solidFill>
                <a:effectLst>
                  <a:outerShdw blurRad="38100" dist="38100" dir="2700000" algn="tl">
                    <a:srgbClr val="000000">
                      <a:alpha val="43137"/>
                    </a:srgbClr>
                  </a:outerShdw>
                </a:effectLst>
              </a:rPr>
              <a:t>almost every day of her mischievous life, have, with perfect truth, </a:t>
            </a:r>
            <a:r>
              <a:rPr lang="en-GB" sz="2800" b="1" dirty="0" smtClean="0">
                <a:solidFill>
                  <a:srgbClr val="00FF00"/>
                </a:solidFill>
                <a:effectLst>
                  <a:outerShdw blurRad="38100" dist="38100" dir="2700000" algn="tl">
                    <a:srgbClr val="000000">
                      <a:alpha val="43137"/>
                    </a:srgbClr>
                  </a:outerShdw>
                </a:effectLst>
              </a:rPr>
              <a:t>repeated </a:t>
            </a:r>
            <a:r>
              <a:rPr lang="en-GB" sz="2800" b="1" dirty="0">
                <a:solidFill>
                  <a:srgbClr val="00FF00"/>
                </a:solidFill>
                <a:effectLst>
                  <a:outerShdw blurRad="38100" dist="38100" dir="2700000" algn="tl">
                    <a:srgbClr val="000000">
                      <a:alpha val="43137"/>
                    </a:srgbClr>
                  </a:outerShdw>
                </a:effectLst>
              </a:rPr>
              <a:t>afflicted with war, afflicted with </a:t>
            </a:r>
            <a:r>
              <a:rPr lang="en-GB" sz="2800" b="1" dirty="0" smtClean="0">
                <a:solidFill>
                  <a:srgbClr val="00FF00"/>
                </a:solidFill>
                <a:effectLst>
                  <a:outerShdw blurRad="38100" dist="38100" dir="2700000" algn="tl">
                    <a:srgbClr val="000000">
                      <a:alpha val="43137"/>
                    </a:srgbClr>
                  </a:outerShdw>
                </a:effectLst>
              </a:rPr>
              <a:t>pestilence…., </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447986" y="1961970"/>
            <a:ext cx="2949196" cy="4153260"/>
          </a:xfrm>
          <a:prstGeom prst="rect">
            <a:avLst/>
          </a:prstGeom>
        </p:spPr>
      </p:pic>
    </p:spTree>
    <p:extLst>
      <p:ext uri="{BB962C8B-B14F-4D97-AF65-F5344CB8AC3E}">
        <p14:creationId xmlns:p14="http://schemas.microsoft.com/office/powerpoint/2010/main" val="135565686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207</a:t>
            </a:fld>
            <a:endParaRPr lang="en-GB" dirty="0">
              <a:solidFill>
                <a:srgbClr val="FFFFFF"/>
              </a:solidFill>
            </a:endParaRPr>
          </a:p>
        </p:txBody>
      </p:sp>
      <p:sp>
        <p:nvSpPr>
          <p:cNvPr id="6" name="TextBox 5"/>
          <p:cNvSpPr txBox="1"/>
          <p:nvPr/>
        </p:nvSpPr>
        <p:spPr>
          <a:xfrm>
            <a:off x="4987515" y="1741885"/>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117123" y="2708970"/>
            <a:ext cx="5740419"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…..thus </a:t>
            </a:r>
            <a:r>
              <a:rPr lang="en-GB" sz="2800" b="1" dirty="0">
                <a:solidFill>
                  <a:srgbClr val="00FFCC"/>
                </a:solidFill>
                <a:effectLst>
                  <a:outerShdw blurRad="38100" dist="38100" dir="2700000" algn="tl">
                    <a:srgbClr val="000000">
                      <a:alpha val="43137"/>
                    </a:srgbClr>
                  </a:outerShdw>
                </a:effectLst>
              </a:rPr>
              <a:t>were thousands upon thousands of English people destroyed, </a:t>
            </a:r>
            <a:r>
              <a:rPr lang="en-GB" sz="2800" b="1" dirty="0">
                <a:solidFill>
                  <a:srgbClr val="FFCC00"/>
                </a:solidFill>
                <a:effectLst>
                  <a:outerShdw blurRad="38100" dist="38100" dir="2700000" algn="tl">
                    <a:srgbClr val="000000">
                      <a:alpha val="43137"/>
                    </a:srgbClr>
                  </a:outerShdw>
                </a:effectLst>
              </a:rPr>
              <a:t>or ruined, or rendered miserable, merely to this proud and malignant woman,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who thought she could never be safe until all the world joined in her apostasy.</a:t>
            </a:r>
          </a:p>
        </p:txBody>
      </p:sp>
      <p:pic>
        <p:nvPicPr>
          <p:cNvPr id="17410" name="Picture 2" descr="https://upload.wikimedia.org/wikipedia/commons/thumb/4/44/Sick_men%27s_ward_in_the_Marshalsea_prison_%282%29.jpg/300px-Sick_men%27s_ward_in_the_Marshalsea_prison_%28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44" y="1559170"/>
            <a:ext cx="2667000"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0567" y="5505271"/>
            <a:ext cx="439615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An Elizabethan Prison</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51011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208</a:t>
            </a:fld>
            <a:endParaRPr lang="en-GB" dirty="0">
              <a:solidFill>
                <a:srgbClr val="FFFFFF"/>
              </a:solidFill>
            </a:endParaRPr>
          </a:p>
        </p:txBody>
      </p:sp>
      <p:sp>
        <p:nvSpPr>
          <p:cNvPr id="6" name="TextBox 5"/>
          <p:cNvSpPr txBox="1"/>
          <p:nvPr/>
        </p:nvSpPr>
        <p:spPr>
          <a:xfrm>
            <a:off x="5148706" y="1830397"/>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568460" y="3142724"/>
            <a:ext cx="5160127"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"Good Bess” by her aiding of the French rebels, had broken </a:t>
            </a:r>
            <a:r>
              <a:rPr lang="en-GB" sz="2800" b="1" dirty="0" smtClean="0">
                <a:solidFill>
                  <a:srgbClr val="00FF00"/>
                </a:solidFill>
                <a:effectLst>
                  <a:outerShdw blurRad="38100" dist="38100" dir="2700000" algn="tl">
                    <a:srgbClr val="000000">
                      <a:alpha val="43137"/>
                    </a:srgbClr>
                  </a:outerShdw>
                </a:effectLst>
              </a:rPr>
              <a:t>the </a:t>
            </a:r>
            <a:r>
              <a:rPr lang="en-GB" sz="2800" b="1" dirty="0">
                <a:solidFill>
                  <a:srgbClr val="00FF00"/>
                </a:solidFill>
                <a:effectLst>
                  <a:outerShdw blurRad="38100" dist="38100" dir="2700000" algn="tl">
                    <a:srgbClr val="000000">
                      <a:alpha val="43137"/>
                    </a:srgbClr>
                  </a:outerShdw>
                </a:effectLst>
              </a:rPr>
              <a:t>treaty, had lost all just claim to </a:t>
            </a:r>
            <a:r>
              <a:rPr lang="en-GB" sz="2800" b="1" dirty="0" smtClean="0">
                <a:solidFill>
                  <a:srgbClr val="00FF00"/>
                </a:solidFill>
                <a:effectLst>
                  <a:outerShdw blurRad="38100" dist="38100" dir="2700000" algn="tl">
                    <a:srgbClr val="000000">
                      <a:alpha val="43137"/>
                    </a:srgbClr>
                  </a:outerShdw>
                </a:effectLst>
              </a:rPr>
              <a:t>Calais…</a:t>
            </a:r>
            <a:endParaRPr lang="en-GB" sz="2800" b="1" dirty="0">
              <a:solidFill>
                <a:srgbClr val="00FF00"/>
              </a:solidFill>
              <a:effectLst>
                <a:outerShdw blurRad="38100" dist="38100" dir="2700000" algn="tl">
                  <a:srgbClr val="000000">
                    <a:alpha val="43137"/>
                  </a:srgbClr>
                </a:outerShdw>
              </a:effectLst>
            </a:endParaRPr>
          </a:p>
        </p:txBody>
      </p:sp>
      <p:sp>
        <p:nvSpPr>
          <p:cNvPr id="4" name="TextBox 3"/>
          <p:cNvSpPr txBox="1"/>
          <p:nvPr/>
        </p:nvSpPr>
        <p:spPr>
          <a:xfrm>
            <a:off x="637320" y="5276671"/>
            <a:ext cx="4396154"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Calais To-Day</a:t>
            </a:r>
            <a:endParaRPr lang="en-GB" sz="3600" b="1" dirty="0">
              <a:solidFill>
                <a:srgbClr val="FFFF00"/>
              </a:solidFill>
              <a:effectLst>
                <a:outerShdw blurRad="38100" dist="38100" dir="2700000" algn="tl">
                  <a:srgbClr val="000000">
                    <a:alpha val="43137"/>
                  </a:srgbClr>
                </a:outerShdw>
              </a:effectLst>
            </a:endParaRPr>
          </a:p>
        </p:txBody>
      </p:sp>
      <p:pic>
        <p:nvPicPr>
          <p:cNvPr id="19458" name="Picture 2" descr="http://www.thetravelmagazine.net/wp-content/uploads/Calais-Town-H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60" y="2257618"/>
            <a:ext cx="395287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63196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209</a:t>
            </a:fld>
            <a:endParaRPr lang="en-GB" dirty="0">
              <a:solidFill>
                <a:srgbClr val="FFFFFF"/>
              </a:solidFill>
            </a:endParaRPr>
          </a:p>
        </p:txBody>
      </p:sp>
      <p:sp>
        <p:nvSpPr>
          <p:cNvPr id="6" name="TextBox 5"/>
          <p:cNvSpPr txBox="1"/>
          <p:nvPr/>
        </p:nvSpPr>
        <p:spPr>
          <a:xfrm>
            <a:off x="5582764" y="1741884"/>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824414" y="2856369"/>
            <a:ext cx="5826371"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dirty="0"/>
              <a:t> </a:t>
            </a:r>
            <a:r>
              <a:rPr lang="en-GB" sz="2800" b="1" dirty="0">
                <a:solidFill>
                  <a:srgbClr val="00FFCC"/>
                </a:solidFill>
                <a:effectLst>
                  <a:outerShdw blurRad="38100" dist="38100" dir="2700000" algn="tl">
                    <a:srgbClr val="000000">
                      <a:alpha val="43137"/>
                    </a:srgbClr>
                  </a:outerShdw>
                </a:effectLst>
              </a:rPr>
              <a:t>Now, however, the French had got a "bird in hand" too. </a:t>
            </a:r>
            <a:r>
              <a:rPr lang="en-GB" sz="2800" b="1" dirty="0">
                <a:solidFill>
                  <a:srgbClr val="FFC000"/>
                </a:solidFill>
                <a:effectLst>
                  <a:outerShdw blurRad="38100" dist="38100" dir="2700000" algn="tl">
                    <a:srgbClr val="000000">
                      <a:alpha val="43137"/>
                    </a:srgbClr>
                  </a:outerShdw>
                </a:effectLst>
              </a:rPr>
              <a:t>They had got THROCKMORTON, their old enemy, </a:t>
            </a:r>
            <a:r>
              <a:rPr lang="en-GB" sz="2800" b="1" dirty="0">
                <a:solidFill>
                  <a:srgbClr val="00FF00"/>
                </a:solidFill>
                <a:effectLst>
                  <a:outerShdw blurRad="38100" dist="38100" dir="2700000" algn="tl">
                    <a:srgbClr val="000000">
                      <a:alpha val="43137"/>
                    </a:srgbClr>
                  </a:outerShdw>
                </a:effectLst>
              </a:rPr>
              <a:t>and he had got a large quantity of “good Bess's" horrible secrets locked up in his breast! </a:t>
            </a:r>
          </a:p>
        </p:txBody>
      </p:sp>
      <p:sp>
        <p:nvSpPr>
          <p:cNvPr id="4" name="TextBox 3"/>
          <p:cNvSpPr txBox="1"/>
          <p:nvPr/>
        </p:nvSpPr>
        <p:spPr>
          <a:xfrm>
            <a:off x="428136" y="5364747"/>
            <a:ext cx="4396154"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Throckmorton</a:t>
            </a:r>
            <a:endParaRPr lang="en-GB" sz="3600" b="1" dirty="0">
              <a:solidFill>
                <a:srgbClr val="FFFF00"/>
              </a:solidFill>
              <a:effectLst>
                <a:outerShdw blurRad="38100" dist="38100" dir="2700000" algn="tl">
                  <a:srgbClr val="000000">
                    <a:alpha val="43137"/>
                  </a:srgbClr>
                </a:outerShdw>
              </a:effectLst>
            </a:endParaRPr>
          </a:p>
        </p:txBody>
      </p:sp>
      <p:pic>
        <p:nvPicPr>
          <p:cNvPr id="18434" name="Picture 2" descr="https://upload.wikimedia.org/wikipedia/commons/thumb/d/d7/NicholasThrockmortonD1571.png/220px-NicholasThrockmortonD15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238" y="1648315"/>
            <a:ext cx="2722076" cy="343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a:t>
            </a:fld>
            <a:endParaRPr lang="en-GB">
              <a:solidFill>
                <a:srgbClr val="FFFFFF"/>
              </a:solidFill>
            </a:endParaRPr>
          </a:p>
        </p:txBody>
      </p:sp>
      <p:sp>
        <p:nvSpPr>
          <p:cNvPr id="4" name="TextBox 3"/>
          <p:cNvSpPr txBox="1"/>
          <p:nvPr/>
        </p:nvSpPr>
        <p:spPr>
          <a:xfrm>
            <a:off x="5601208" y="2108685"/>
            <a:ext cx="574243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….as </a:t>
            </a:r>
            <a:r>
              <a:rPr lang="en-GB" sz="2800" b="1" dirty="0">
                <a:solidFill>
                  <a:srgbClr val="00FFFF"/>
                </a:solidFill>
                <a:effectLst>
                  <a:outerShdw blurRad="38100" dist="38100" dir="2700000" algn="tl">
                    <a:srgbClr val="000000">
                      <a:alpha val="43137"/>
                    </a:srgbClr>
                  </a:outerShdw>
                </a:effectLst>
              </a:rPr>
              <a:t>he rejected the liberal and unscriptural teachings which had flooded many western churches. </a:t>
            </a:r>
            <a:r>
              <a:rPr lang="en-GB" sz="2800" b="1" dirty="0">
                <a:solidFill>
                  <a:srgbClr val="FFC000"/>
                </a:solidFill>
                <a:effectLst>
                  <a:outerShdw blurRad="38100" dist="38100" dir="2700000" algn="tl">
                    <a:srgbClr val="000000">
                      <a:alpha val="43137"/>
                    </a:srgbClr>
                  </a:outerShdw>
                </a:effectLst>
              </a:rPr>
              <a:t>He </a:t>
            </a:r>
            <a:r>
              <a:rPr lang="en-GB" sz="2800" b="1" dirty="0" smtClean="0">
                <a:solidFill>
                  <a:srgbClr val="FFC000"/>
                </a:solidFill>
                <a:effectLst>
                  <a:outerShdw blurRad="38100" dist="38100" dir="2700000" algn="tl">
                    <a:srgbClr val="000000">
                      <a:alpha val="43137"/>
                    </a:srgbClr>
                  </a:outerShdw>
                </a:effectLst>
              </a:rPr>
              <a:t>believed </a:t>
            </a:r>
            <a:r>
              <a:rPr lang="en-GB" sz="2800" b="1" dirty="0">
                <a:solidFill>
                  <a:srgbClr val="FFC000"/>
                </a:solidFill>
                <a:effectLst>
                  <a:outerShdw blurRad="38100" dist="38100" dir="2700000" algn="tl">
                    <a:srgbClr val="000000">
                      <a:alpha val="43137"/>
                    </a:srgbClr>
                  </a:outerShdw>
                </a:effectLst>
              </a:rPr>
              <a:t>in the divine revelation of the Old Testament, as well as </a:t>
            </a:r>
            <a:r>
              <a:rPr lang="en-GB" sz="2800" b="1" dirty="0" smtClean="0">
                <a:solidFill>
                  <a:srgbClr val="FFC000"/>
                </a:solidFill>
                <a:effectLst>
                  <a:outerShdw blurRad="38100" dist="38100" dir="2700000" algn="tl">
                    <a:srgbClr val="000000">
                      <a:alpha val="43137"/>
                    </a:srgbClr>
                  </a:outerShdw>
                </a:effectLst>
              </a:rPr>
              <a:t>the New </a:t>
            </a:r>
            <a:r>
              <a:rPr lang="en-GB" sz="2800" b="1" dirty="0">
                <a:solidFill>
                  <a:srgbClr val="FFC000"/>
                </a:solidFill>
                <a:effectLst>
                  <a:outerShdw blurRad="38100" dist="38100" dir="2700000" algn="tl">
                    <a:srgbClr val="000000">
                      <a:alpha val="43137"/>
                    </a:srgbClr>
                  </a:outerShdw>
                </a:effectLst>
              </a:rPr>
              <a:t>Testament. </a:t>
            </a:r>
            <a:r>
              <a:rPr lang="en-GB" sz="2800" b="1" dirty="0">
                <a:solidFill>
                  <a:srgbClr val="00FF00"/>
                </a:solidFill>
                <a:effectLst>
                  <a:outerShdw blurRad="38100" dist="38100" dir="2700000" algn="tl">
                    <a:srgbClr val="000000">
                      <a:alpha val="43137"/>
                    </a:srgbClr>
                  </a:outerShdw>
                </a:effectLst>
              </a:rPr>
              <a:t>He impressed upon the Gothic people a simple, </a:t>
            </a:r>
            <a:r>
              <a:rPr lang="en-GB" sz="2800" b="1" dirty="0" smtClean="0">
                <a:solidFill>
                  <a:srgbClr val="00FF00"/>
                </a:solidFill>
                <a:effectLst>
                  <a:outerShdw blurRad="38100" dist="38100" dir="2700000" algn="tl">
                    <a:srgbClr val="000000">
                      <a:alpha val="43137"/>
                    </a:srgbClr>
                  </a:outerShdw>
                </a:effectLst>
              </a:rPr>
              <a:t>Christianity</a:t>
            </a:r>
            <a:r>
              <a:rPr lang="en-GB" sz="2800" b="1" dirty="0">
                <a:solidFill>
                  <a:srgbClr val="00FF00"/>
                </a:solidFill>
                <a:effectLst>
                  <a:outerShdw blurRad="38100" dist="38100" dir="2700000" algn="tl">
                    <a:srgbClr val="000000">
                      <a:alpha val="43137"/>
                    </a:srgbClr>
                  </a:outerShdw>
                </a:effectLst>
              </a:rPr>
              <a:t>. </a:t>
            </a:r>
          </a:p>
        </p:txBody>
      </p:sp>
      <p:pic>
        <p:nvPicPr>
          <p:cNvPr id="2050" name="Picture 2" descr="http://cdn.dipity.com/uploads/events/ff80648e893829d9e8c64e50fb020d4c_1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783" y="1779269"/>
            <a:ext cx="3914775" cy="462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4024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210</a:t>
            </a:fld>
            <a:endParaRPr lang="en-GB" dirty="0">
              <a:solidFill>
                <a:srgbClr val="FFFFFF"/>
              </a:solidFill>
            </a:endParaRPr>
          </a:p>
        </p:txBody>
      </p:sp>
      <p:sp>
        <p:nvSpPr>
          <p:cNvPr id="6" name="TextBox 5"/>
          <p:cNvSpPr txBox="1"/>
          <p:nvPr/>
        </p:nvSpPr>
        <p:spPr>
          <a:xfrm>
            <a:off x="5581473" y="1753608"/>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427783" y="2735282"/>
            <a:ext cx="630701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So </a:t>
            </a:r>
            <a:r>
              <a:rPr lang="en-GB" sz="2800" b="1" dirty="0">
                <a:solidFill>
                  <a:srgbClr val="00FFFF"/>
                </a:solidFill>
                <a:effectLst>
                  <a:outerShdw blurRad="38100" dist="38100" dir="2700000" algn="tl">
                    <a:srgbClr val="000000">
                      <a:alpha val="43137"/>
                    </a:srgbClr>
                  </a:outerShdw>
                </a:effectLst>
              </a:rPr>
              <a:t>that, after long discussions, during </a:t>
            </a:r>
            <a:r>
              <a:rPr lang="en-GB" sz="2800" b="1" dirty="0" smtClean="0">
                <a:solidFill>
                  <a:srgbClr val="00FFFF"/>
                </a:solidFill>
                <a:effectLst>
                  <a:outerShdw blurRad="38100" dist="38100" dir="2700000" algn="tl">
                    <a:srgbClr val="000000">
                      <a:alpha val="43137"/>
                    </a:srgbClr>
                  </a:outerShdw>
                </a:effectLst>
              </a:rPr>
              <a:t>which, </a:t>
            </a:r>
            <a:r>
              <a:rPr lang="en-GB" sz="2800" b="1" dirty="0">
                <a:solidFill>
                  <a:srgbClr val="FFCC00"/>
                </a:solidFill>
                <a:effectLst>
                  <a:outerShdw blurRad="38100" dist="38100" dir="2700000" algn="tl">
                    <a:srgbClr val="000000">
                      <a:alpha val="43137"/>
                    </a:srgbClr>
                  </a:outerShdw>
                </a:effectLst>
              </a:rPr>
              <a:t>Throckmorton gave very significant signs of his determination not to end his days in prison without taking revenge, </a:t>
            </a:r>
            <a:r>
              <a:rPr lang="en-GB" sz="2800" b="1" dirty="0">
                <a:solidFill>
                  <a:srgbClr val="00FF00"/>
                </a:solidFill>
                <a:effectLst>
                  <a:outerShdw blurRad="38100" dist="38100" dir="2700000" algn="tl">
                    <a:srgbClr val="000000">
                      <a:alpha val="43137"/>
                    </a:srgbClr>
                  </a:outerShdw>
                </a:effectLst>
              </a:rPr>
              <a:t>of some sort, on his fearless employer, the "good" woman agreed to exchange the four French noblemen for </a:t>
            </a:r>
            <a:r>
              <a:rPr lang="en-GB" sz="2800" b="1" dirty="0" smtClean="0">
                <a:solidFill>
                  <a:srgbClr val="00FF00"/>
                </a:solidFill>
                <a:effectLst>
                  <a:outerShdw blurRad="38100" dist="38100" dir="2700000" algn="tl">
                    <a:srgbClr val="000000">
                      <a:alpha val="43137"/>
                    </a:srgbClr>
                  </a:outerShdw>
                </a:effectLst>
              </a:rPr>
              <a:t>him.</a:t>
            </a:r>
            <a:endParaRPr lang="en-GB" sz="2800" b="1" dirty="0">
              <a:solidFill>
                <a:srgbClr val="00FF00"/>
              </a:solidFill>
              <a:effectLst>
                <a:outerShdw blurRad="38100" dist="38100" dir="2700000" algn="tl">
                  <a:srgbClr val="000000">
                    <a:alpha val="43137"/>
                  </a:srgbClr>
                </a:outerShdw>
              </a:effectLst>
            </a:endParaRPr>
          </a:p>
        </p:txBody>
      </p:sp>
      <p:sp>
        <p:nvSpPr>
          <p:cNvPr id="4" name="TextBox 3"/>
          <p:cNvSpPr txBox="1"/>
          <p:nvPr/>
        </p:nvSpPr>
        <p:spPr>
          <a:xfrm>
            <a:off x="253999" y="5579401"/>
            <a:ext cx="4396154"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 French Prison</a:t>
            </a:r>
            <a:endParaRPr lang="en-GB" sz="36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1220567" y="1049919"/>
            <a:ext cx="2248095" cy="4031329"/>
          </a:xfrm>
          <a:prstGeom prst="rect">
            <a:avLst/>
          </a:prstGeom>
        </p:spPr>
      </p:pic>
    </p:spTree>
    <p:extLst>
      <p:ext uri="{BB962C8B-B14F-4D97-AF65-F5344CB8AC3E}">
        <p14:creationId xmlns:p14="http://schemas.microsoft.com/office/powerpoint/2010/main" val="158206218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211</a:t>
            </a:fld>
            <a:endParaRPr lang="en-GB">
              <a:solidFill>
                <a:srgbClr val="FFFFFF"/>
              </a:solidFill>
            </a:endParaRPr>
          </a:p>
        </p:txBody>
      </p:sp>
      <p:sp>
        <p:nvSpPr>
          <p:cNvPr id="4" name="TextBox 3"/>
          <p:cNvSpPr txBox="1"/>
          <p:nvPr/>
        </p:nvSpPr>
        <p:spPr>
          <a:xfrm>
            <a:off x="6035431" y="2879119"/>
            <a:ext cx="540433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"good" woman agreed to exchange the four French noblemen for him; </a:t>
            </a:r>
            <a:r>
              <a:rPr lang="en-GB" sz="2800" b="1" dirty="0">
                <a:solidFill>
                  <a:srgbClr val="FFCC00"/>
                </a:solidFill>
                <a:effectLst>
                  <a:outerShdw blurRad="38100" dist="38100" dir="2700000" algn="tl">
                    <a:srgbClr val="000000">
                      <a:alpha val="43137"/>
                    </a:srgbClr>
                  </a:outerShdw>
                </a:effectLst>
              </a:rPr>
              <a:t>and, as a quarter of a loaf was better than no bread to take 125,000 crowns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for the relinquishment of Calais to France in perpetuity!</a:t>
            </a:r>
          </a:p>
        </p:txBody>
      </p:sp>
      <p:sp>
        <p:nvSpPr>
          <p:cNvPr id="6" name="TextBox 5"/>
          <p:cNvSpPr txBox="1"/>
          <p:nvPr/>
        </p:nvSpPr>
        <p:spPr>
          <a:xfrm>
            <a:off x="5724769" y="1771123"/>
            <a:ext cx="6025662" cy="1107996"/>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HUGUENOTS </a:t>
            </a:r>
          </a:p>
          <a:p>
            <a:endParaRPr lang="en-GB" dirty="0"/>
          </a:p>
        </p:txBody>
      </p:sp>
      <p:pic>
        <p:nvPicPr>
          <p:cNvPr id="5" name="Picture 4"/>
          <p:cNvPicPr>
            <a:picLocks noChangeAspect="1"/>
          </p:cNvPicPr>
          <p:nvPr/>
        </p:nvPicPr>
        <p:blipFill rotWithShape="1">
          <a:blip r:embed="rId3"/>
          <a:srcRect l="2458" t="2786" r="1439"/>
          <a:stretch/>
        </p:blipFill>
        <p:spPr>
          <a:xfrm>
            <a:off x="837800" y="1905000"/>
            <a:ext cx="4027278" cy="3093607"/>
          </a:xfrm>
          <a:prstGeom prst="rect">
            <a:avLst/>
          </a:prstGeom>
        </p:spPr>
      </p:pic>
      <p:sp>
        <p:nvSpPr>
          <p:cNvPr id="8" name="TextBox 7"/>
          <p:cNvSpPr txBox="1"/>
          <p:nvPr/>
        </p:nvSpPr>
        <p:spPr>
          <a:xfrm>
            <a:off x="434733" y="5276671"/>
            <a:ext cx="5015522"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Elizabeth </a:t>
            </a:r>
            <a:r>
              <a:rPr lang="en-GB" sz="3600" b="1" dirty="0">
                <a:solidFill>
                  <a:srgbClr val="FFFF00"/>
                </a:solidFill>
                <a:effectLst>
                  <a:outerShdw blurRad="38100" dist="38100" dir="2700000" algn="tl">
                    <a:srgbClr val="000000">
                      <a:alpha val="43137"/>
                    </a:srgbClr>
                  </a:outerShdw>
                </a:effectLst>
              </a:rPr>
              <a:t>R</a:t>
            </a:r>
            <a:r>
              <a:rPr lang="en-GB" sz="3600" b="1" dirty="0" smtClean="0">
                <a:solidFill>
                  <a:srgbClr val="FFFF00"/>
                </a:solidFill>
                <a:effectLst>
                  <a:outerShdw blurRad="38100" dist="38100" dir="2700000" algn="tl">
                    <a:srgbClr val="000000">
                      <a:alpha val="43137"/>
                    </a:srgbClr>
                  </a:outerShdw>
                </a:effectLst>
              </a:rPr>
              <a:t>eceiving Payment</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324551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212</a:t>
            </a:fld>
            <a:endParaRPr lang="en-GB" dirty="0">
              <a:solidFill>
                <a:srgbClr val="FFFFFF"/>
              </a:solidFill>
            </a:endParaRPr>
          </a:p>
        </p:txBody>
      </p:sp>
      <p:sp>
        <p:nvSpPr>
          <p:cNvPr id="6" name="TextBox 5"/>
          <p:cNvSpPr txBox="1"/>
          <p:nvPr/>
        </p:nvSpPr>
        <p:spPr>
          <a:xfrm>
            <a:off x="5581473" y="1753608"/>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427783" y="2735282"/>
            <a:ext cx="6307017"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00FF"/>
                </a:solidFill>
                <a:effectLst>
                  <a:outerShdw blurRad="38100" dist="38100" dir="2700000" algn="tl">
                    <a:srgbClr val="000000">
                      <a:alpha val="43137"/>
                    </a:srgbClr>
                  </a:outerShdw>
                </a:effectLst>
              </a:rPr>
              <a:t>Divine punishment: </a:t>
            </a:r>
            <a:r>
              <a:rPr lang="en-GB" sz="2800" b="1" dirty="0" smtClean="0">
                <a:solidFill>
                  <a:srgbClr val="00FFCC"/>
                </a:solidFill>
                <a:effectLst>
                  <a:outerShdw blurRad="38100" dist="38100" dir="2700000" algn="tl">
                    <a:srgbClr val="000000">
                      <a:alpha val="43137"/>
                    </a:srgbClr>
                  </a:outerShdw>
                </a:effectLst>
              </a:rPr>
              <a:t>the </a:t>
            </a:r>
            <a:r>
              <a:rPr lang="en-GB" sz="2800" b="1" dirty="0">
                <a:solidFill>
                  <a:srgbClr val="00FFCC"/>
                </a:solidFill>
                <a:effectLst>
                  <a:outerShdw blurRad="38100" dist="38100" dir="2700000" algn="tl">
                    <a:srgbClr val="000000">
                      <a:alpha val="43137"/>
                    </a:srgbClr>
                  </a:outerShdw>
                </a:effectLst>
              </a:rPr>
              <a:t>plague, which had got into the garrison of Havre de Grace, </a:t>
            </a:r>
            <a:r>
              <a:rPr lang="en-GB" sz="2800" b="1" dirty="0" smtClean="0">
                <a:solidFill>
                  <a:srgbClr val="FFCC00"/>
                </a:solidFill>
                <a:effectLst>
                  <a:outerShdw blurRad="38100" dist="38100" dir="2700000" algn="tl">
                    <a:srgbClr val="000000">
                      <a:alpha val="43137"/>
                    </a:srgbClr>
                  </a:outerShdw>
                </a:effectLst>
              </a:rPr>
              <a:t>which </a:t>
            </a:r>
            <a:r>
              <a:rPr lang="en-GB" sz="2800" b="1" dirty="0">
                <a:solidFill>
                  <a:srgbClr val="FFCC00"/>
                </a:solidFill>
                <a:effectLst>
                  <a:outerShdw blurRad="38100" dist="38100" dir="2700000" algn="tl">
                    <a:srgbClr val="000000">
                      <a:alpha val="43137"/>
                    </a:srgbClr>
                  </a:outerShdw>
                </a:effectLst>
              </a:rPr>
              <a:t>had left Warwick with only about two thousand out of </a:t>
            </a:r>
            <a:r>
              <a:rPr lang="en-GB" sz="2800" b="1" dirty="0" smtClean="0">
                <a:solidFill>
                  <a:srgbClr val="FFCC00"/>
                </a:solidFill>
                <a:effectLst>
                  <a:outerShdw blurRad="38100" dist="38100" dir="2700000" algn="tl">
                    <a:srgbClr val="000000">
                      <a:alpha val="43137"/>
                    </a:srgbClr>
                  </a:outerShdw>
                </a:effectLst>
              </a:rPr>
              <a:t>seven </a:t>
            </a:r>
            <a:r>
              <a:rPr lang="en-GB" sz="2800" b="1" dirty="0">
                <a:solidFill>
                  <a:srgbClr val="FFCC00"/>
                </a:solidFill>
                <a:effectLst>
                  <a:outerShdw blurRad="38100" dist="38100" dir="2700000" algn="tl">
                    <a:srgbClr val="000000">
                      <a:alpha val="43137"/>
                    </a:srgbClr>
                  </a:outerShdw>
                </a:effectLst>
              </a:rPr>
              <a:t>thousand men;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this dreadful disease was brought, by that  miserable remnant of infected beings, to England.</a:t>
            </a:r>
          </a:p>
        </p:txBody>
      </p:sp>
      <p:sp>
        <p:nvSpPr>
          <p:cNvPr id="4" name="TextBox 3"/>
          <p:cNvSpPr txBox="1"/>
          <p:nvPr/>
        </p:nvSpPr>
        <p:spPr>
          <a:xfrm>
            <a:off x="520089" y="5504717"/>
            <a:ext cx="4396154"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 French Prison</a:t>
            </a:r>
            <a:endParaRPr lang="en-GB" sz="3600" b="1" dirty="0">
              <a:solidFill>
                <a:srgbClr val="FFFF00"/>
              </a:solidFill>
              <a:effectLst>
                <a:outerShdw blurRad="38100" dist="38100" dir="2700000" algn="tl">
                  <a:srgbClr val="000000">
                    <a:alpha val="43137"/>
                  </a:srgbClr>
                </a:outerShdw>
              </a:effectLst>
            </a:endParaRPr>
          </a:p>
        </p:txBody>
      </p:sp>
      <p:pic>
        <p:nvPicPr>
          <p:cNvPr id="21506" name="Picture 2" descr="http://www.allclip.net/wp-content/uploads/2015/05/antonine-plag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29" y="1952258"/>
            <a:ext cx="3952875"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0305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213</a:t>
            </a:fld>
            <a:endParaRPr lang="en-GB" dirty="0">
              <a:solidFill>
                <a:srgbClr val="FFFFFF"/>
              </a:solidFill>
            </a:endParaRPr>
          </a:p>
        </p:txBody>
      </p:sp>
      <p:sp>
        <p:nvSpPr>
          <p:cNvPr id="6" name="TextBox 5"/>
          <p:cNvSpPr txBox="1"/>
          <p:nvPr/>
        </p:nvSpPr>
        <p:spPr>
          <a:xfrm>
            <a:off x="5491597" y="1753608"/>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681784" y="2966613"/>
            <a:ext cx="5619262"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Hume </a:t>
            </a:r>
            <a:r>
              <a:rPr lang="en-GB" sz="2800" b="1" dirty="0" smtClean="0">
                <a:solidFill>
                  <a:srgbClr val="00FFCC"/>
                </a:solidFill>
                <a:effectLst>
                  <a:outerShdw blurRad="38100" dist="38100" dir="2700000" algn="tl">
                    <a:srgbClr val="000000">
                      <a:alpha val="43137"/>
                    </a:srgbClr>
                  </a:outerShdw>
                </a:effectLst>
              </a:rPr>
              <a:t>records, </a:t>
            </a:r>
            <a:r>
              <a:rPr lang="en-GB" sz="2800" b="1" dirty="0">
                <a:solidFill>
                  <a:srgbClr val="FFCC00"/>
                </a:solidFill>
                <a:effectLst>
                  <a:outerShdw blurRad="38100" dist="38100" dir="2700000" algn="tl">
                    <a:srgbClr val="000000">
                      <a:alpha val="43137"/>
                    </a:srgbClr>
                  </a:outerShdw>
                </a:effectLst>
              </a:rPr>
              <a:t>that </a:t>
            </a:r>
            <a:r>
              <a:rPr lang="en-GB" sz="2800" b="1" dirty="0" smtClean="0">
                <a:solidFill>
                  <a:srgbClr val="FFCC00"/>
                </a:solidFill>
                <a:effectLst>
                  <a:outerShdw blurRad="38100" dist="38100" dir="2700000" algn="tl">
                    <a:srgbClr val="000000">
                      <a:alpha val="43137"/>
                    </a:srgbClr>
                  </a:outerShdw>
                </a:effectLst>
              </a:rPr>
              <a:t>the plague  </a:t>
            </a:r>
            <a:r>
              <a:rPr lang="en-GB" sz="2800" b="1" dirty="0">
                <a:solidFill>
                  <a:srgbClr val="FFCC00"/>
                </a:solidFill>
                <a:effectLst>
                  <a:outerShdw blurRad="38100" dist="38100" dir="2700000" algn="tl">
                    <a:srgbClr val="000000">
                      <a:alpha val="43137"/>
                    </a:srgbClr>
                  </a:outerShdw>
                </a:effectLst>
              </a:rPr>
              <a:t>swept off great multitudes especially in London, </a:t>
            </a:r>
            <a:r>
              <a:rPr lang="en-GB" sz="2800" b="1" dirty="0">
                <a:solidFill>
                  <a:srgbClr val="00FF00"/>
                </a:solidFill>
                <a:effectLst>
                  <a:outerShdw blurRad="38100" dist="38100" dir="2700000" algn="tl">
                    <a:srgbClr val="000000">
                      <a:alpha val="43137"/>
                    </a:srgbClr>
                  </a:outerShdw>
                </a:effectLst>
              </a:rPr>
              <a:t>where above twenty thousand sons died of it in one year</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sp>
        <p:nvSpPr>
          <p:cNvPr id="4" name="TextBox 3"/>
          <p:cNvSpPr txBox="1"/>
          <p:nvPr/>
        </p:nvSpPr>
        <p:spPr>
          <a:xfrm>
            <a:off x="679938" y="5602069"/>
            <a:ext cx="4396154"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Plague in London</a:t>
            </a:r>
            <a:endParaRPr lang="en-GB" sz="3600" b="1" dirty="0">
              <a:solidFill>
                <a:srgbClr val="FFFF00"/>
              </a:solidFill>
              <a:effectLst>
                <a:outerShdw blurRad="38100" dist="38100" dir="2700000" algn="tl">
                  <a:srgbClr val="000000">
                    <a:alpha val="43137"/>
                  </a:srgbClr>
                </a:outerShdw>
              </a:effectLst>
            </a:endParaRPr>
          </a:p>
        </p:txBody>
      </p:sp>
      <p:pic>
        <p:nvPicPr>
          <p:cNvPr id="23554" name="Picture 2" descr="http://www.cvltnation.com/wp-content/uploads/2014/08/plague-in-london-1625-science-sour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77" y="2169106"/>
            <a:ext cx="3952875" cy="293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20063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214</a:t>
            </a:fld>
            <a:endParaRPr lang="en-GB" dirty="0">
              <a:solidFill>
                <a:srgbClr val="FFFFFF"/>
              </a:solidFill>
            </a:endParaRPr>
          </a:p>
        </p:txBody>
      </p:sp>
      <p:sp>
        <p:nvSpPr>
          <p:cNvPr id="6" name="TextBox 5"/>
          <p:cNvSpPr txBox="1"/>
          <p:nvPr/>
        </p:nvSpPr>
        <p:spPr>
          <a:xfrm>
            <a:off x="5245422" y="1657044"/>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134708" y="2755597"/>
            <a:ext cx="622106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king was making a progress through the kingdom about four years after the pacification; </a:t>
            </a:r>
            <a:r>
              <a:rPr lang="en-GB" sz="2800" b="1" dirty="0">
                <a:solidFill>
                  <a:srgbClr val="FFCC00"/>
                </a:solidFill>
                <a:effectLst>
                  <a:outerShdw blurRad="38100" dist="38100" dir="2700000" algn="tl">
                    <a:srgbClr val="000000">
                      <a:alpha val="43137"/>
                    </a:srgbClr>
                  </a:outerShdw>
                </a:effectLst>
              </a:rPr>
              <a:t>a plot was formed by </a:t>
            </a:r>
            <a:r>
              <a:rPr lang="en-GB" sz="2800" b="1" dirty="0" err="1">
                <a:solidFill>
                  <a:srgbClr val="FFCC00"/>
                </a:solidFill>
                <a:effectLst>
                  <a:outerShdw blurRad="38100" dist="38100" dir="2700000" algn="tl">
                    <a:srgbClr val="000000">
                      <a:alpha val="43137"/>
                    </a:srgbClr>
                  </a:outerShdw>
                </a:effectLst>
              </a:rPr>
              <a:t>Coligni</a:t>
            </a:r>
            <a:r>
              <a:rPr lang="en-GB" sz="2800" b="1" dirty="0">
                <a:solidFill>
                  <a:srgbClr val="FFCC00"/>
                </a:solidFill>
                <a:effectLst>
                  <a:outerShdw blurRad="38100" dist="38100" dir="2700000" algn="tl">
                    <a:srgbClr val="000000">
                      <a:alpha val="43137"/>
                    </a:srgbClr>
                  </a:outerShdw>
                </a:effectLst>
              </a:rPr>
              <a:t> and his associates to kill or seize him; but, by riding fourteen hours, </a:t>
            </a:r>
            <a:r>
              <a:rPr lang="en-GB" sz="2800" b="1" dirty="0">
                <a:solidFill>
                  <a:srgbClr val="00FF00"/>
                </a:solidFill>
                <a:effectLst>
                  <a:outerShdw blurRad="38100" dist="38100" dir="2700000" algn="tl">
                    <a:srgbClr val="000000">
                      <a:alpha val="43137"/>
                    </a:srgbClr>
                  </a:outerShdw>
                </a:effectLst>
              </a:rPr>
              <a:t>without getting off his horse, and without food or drink, he escaped, and got safe to Paris. </a:t>
            </a:r>
          </a:p>
        </p:txBody>
      </p:sp>
      <p:pic>
        <p:nvPicPr>
          <p:cNvPr id="4098" name="Picture 2" descr="http://images.npg.org.uk/800_800/1/1/mw127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170" y="1657044"/>
            <a:ext cx="3508226" cy="506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80671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215</a:t>
            </a:fld>
            <a:endParaRPr lang="en-GB" dirty="0">
              <a:solidFill>
                <a:srgbClr val="FFFFFF"/>
              </a:solidFill>
            </a:endParaRPr>
          </a:p>
        </p:txBody>
      </p:sp>
      <p:sp>
        <p:nvSpPr>
          <p:cNvPr id="6" name="TextBox 5"/>
          <p:cNvSpPr txBox="1"/>
          <p:nvPr/>
        </p:nvSpPr>
        <p:spPr>
          <a:xfrm>
            <a:off x="5245422" y="1657044"/>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245422" y="2755597"/>
            <a:ext cx="611035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During this pacification </a:t>
            </a:r>
            <a:r>
              <a:rPr lang="en-GB" sz="2800" b="1" dirty="0" err="1">
                <a:solidFill>
                  <a:srgbClr val="00FFFF"/>
                </a:solidFill>
                <a:effectLst>
                  <a:outerShdw blurRad="38100" dist="38100" dir="2700000" algn="tl">
                    <a:srgbClr val="000000">
                      <a:alpha val="43137"/>
                    </a:srgbClr>
                  </a:outerShdw>
                </a:effectLst>
              </a:rPr>
              <a:t>Coligni</a:t>
            </a:r>
            <a:r>
              <a:rPr lang="en-GB" sz="2800" b="1" dirty="0">
                <a:solidFill>
                  <a:srgbClr val="00FFFF"/>
                </a:solidFill>
                <a:effectLst>
                  <a:outerShdw blurRad="38100" dist="38100" dir="2700000" algn="tl">
                    <a:srgbClr val="000000">
                      <a:alpha val="43137"/>
                    </a:srgbClr>
                  </a:outerShdw>
                </a:effectLst>
              </a:rPr>
              <a:t>, endeavoured to worm himself into favour with the King,</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and was invited to Paris, while there, someone shot at him with a </a:t>
            </a:r>
            <a:r>
              <a:rPr lang="en-GB" sz="2800" b="1" dirty="0" smtClean="0">
                <a:solidFill>
                  <a:srgbClr val="FFCC00"/>
                </a:solidFill>
                <a:effectLst>
                  <a:outerShdw blurRad="38100" dist="38100" dir="2700000" algn="tl">
                    <a:srgbClr val="000000">
                      <a:alpha val="43137"/>
                    </a:srgbClr>
                  </a:outerShdw>
                </a:effectLst>
              </a:rPr>
              <a:t>blunderbuss,</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his partisans ascribed it to the Duke of Guise and threatened revenge. </a:t>
            </a:r>
          </a:p>
        </p:txBody>
      </p:sp>
      <p:pic>
        <p:nvPicPr>
          <p:cNvPr id="7170" name="Picture 2" descr="http://tudortimes.co.uk/assets/people/Claud-of-Lorraine-Duke-of-Guise-1493-%E2%80%93-1550-Marie%E2%80%99s-fat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52" y="1767742"/>
            <a:ext cx="3409950"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6862" y="5943600"/>
            <a:ext cx="4290646"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The Duke of Guise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977466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216</a:t>
            </a:fld>
            <a:endParaRPr lang="en-GB" dirty="0">
              <a:solidFill>
                <a:srgbClr val="FFFFFF"/>
              </a:solidFill>
            </a:endParaRPr>
          </a:p>
        </p:txBody>
      </p:sp>
      <p:sp>
        <p:nvSpPr>
          <p:cNvPr id="6" name="TextBox 5"/>
          <p:cNvSpPr txBox="1"/>
          <p:nvPr/>
        </p:nvSpPr>
        <p:spPr>
          <a:xfrm>
            <a:off x="5245422" y="1657044"/>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304691" y="2773485"/>
            <a:ext cx="5881097"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a:t>
            </a:r>
            <a:r>
              <a:rPr lang="en-GB" sz="2800" b="1" dirty="0">
                <a:solidFill>
                  <a:srgbClr val="00FFCC"/>
                </a:solidFill>
                <a:effectLst>
                  <a:outerShdw blurRad="38100" dist="38100" dir="2700000" algn="tl">
                    <a:srgbClr val="000000">
                      <a:alpha val="43137"/>
                    </a:srgbClr>
                  </a:outerShdw>
                </a:effectLst>
              </a:rPr>
              <a:t>court decided to pre-empt the blow, so on the 24</a:t>
            </a:r>
            <a:r>
              <a:rPr lang="en-GB" sz="2800" b="1" baseline="30000" dirty="0">
                <a:solidFill>
                  <a:srgbClr val="00FFCC"/>
                </a:solidFill>
                <a:effectLst>
                  <a:outerShdw blurRad="38100" dist="38100" dir="2700000" algn="tl">
                    <a:srgbClr val="000000">
                      <a:alpha val="43137"/>
                    </a:srgbClr>
                  </a:outerShdw>
                </a:effectLst>
              </a:rPr>
              <a:t>th</a:t>
            </a:r>
            <a:r>
              <a:rPr lang="en-GB" sz="2800" b="1" dirty="0">
                <a:solidFill>
                  <a:srgbClr val="00FFCC"/>
                </a:solidFill>
                <a:effectLst>
                  <a:outerShdw blurRad="38100" dist="38100" dir="2700000" algn="tl">
                    <a:srgbClr val="000000">
                      <a:alpha val="43137"/>
                    </a:srgbClr>
                  </a:outerShdw>
                </a:effectLst>
              </a:rPr>
              <a:t> August, St. Bartholomew’s day</a:t>
            </a:r>
            <a:r>
              <a:rPr lang="en-GB" sz="2800" b="1" dirty="0">
                <a:solidFill>
                  <a:srgbClr val="FFCC00"/>
                </a:solidFill>
                <a:effectLst>
                  <a:outerShdw blurRad="38100" dist="38100" dir="2700000" algn="tl">
                    <a:srgbClr val="000000">
                      <a:alpha val="43137"/>
                    </a:srgbClr>
                  </a:outerShdw>
                </a:effectLst>
              </a:rPr>
              <a:t>, they instigated their plan, the King was reluctant,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but was convinced by the entreaties by those of the Duke of </a:t>
            </a:r>
            <a:r>
              <a:rPr lang="en-GB" sz="2800" b="1" dirty="0" err="1">
                <a:solidFill>
                  <a:srgbClr val="00FF00"/>
                </a:solidFill>
                <a:effectLst>
                  <a:outerShdw blurRad="38100" dist="38100" dir="2700000" algn="tl">
                    <a:srgbClr val="000000">
                      <a:alpha val="43137"/>
                    </a:srgbClr>
                  </a:outerShdw>
                </a:effectLst>
              </a:rPr>
              <a:t>Anjon</a:t>
            </a:r>
            <a:r>
              <a:rPr lang="en-GB" sz="2800" b="1" dirty="0">
                <a:solidFill>
                  <a:srgbClr val="00FF00"/>
                </a:solidFill>
                <a:effectLst>
                  <a:outerShdw blurRad="38100" dist="38100" dir="2700000" algn="tl">
                    <a:srgbClr val="000000">
                      <a:alpha val="43137"/>
                    </a:srgbClr>
                  </a:outerShdw>
                </a:effectLst>
              </a:rPr>
              <a:t>, his brother, and those of the Duke of Guise,  </a:t>
            </a:r>
          </a:p>
        </p:txBody>
      </p:sp>
      <p:pic>
        <p:nvPicPr>
          <p:cNvPr id="6146" name="Picture 2" descr="http://upload.wikimedia.org/wikipedia/commons/1/1d/Fd%27Alen%C3%A7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45" y="2072542"/>
            <a:ext cx="3952875" cy="2962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6185" y="5568462"/>
            <a:ext cx="4443046"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a:solidFill>
                  <a:srgbClr val="FFFF00"/>
                </a:solidFill>
                <a:effectLst>
                  <a:outerShdw blurRad="38100" dist="38100" dir="2700000" algn="tl">
                    <a:srgbClr val="000000">
                      <a:alpha val="43137"/>
                    </a:srgbClr>
                  </a:outerShdw>
                </a:effectLst>
              </a:rPr>
              <a:t>Duke of Anjon</a:t>
            </a:r>
            <a:endParaRPr lang="en-GB" sz="3600" dirty="0">
              <a:solidFill>
                <a:srgbClr val="FFFF00"/>
              </a:solidFill>
            </a:endParaRPr>
          </a:p>
        </p:txBody>
      </p:sp>
    </p:spTree>
    <p:extLst>
      <p:ext uri="{BB962C8B-B14F-4D97-AF65-F5344CB8AC3E}">
        <p14:creationId xmlns:p14="http://schemas.microsoft.com/office/powerpoint/2010/main" val="401869989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217</a:t>
            </a:fld>
            <a:endParaRPr lang="en-GB" dirty="0">
              <a:solidFill>
                <a:srgbClr val="FFFFFF"/>
              </a:solidFill>
            </a:endParaRPr>
          </a:p>
        </p:txBody>
      </p:sp>
      <p:sp>
        <p:nvSpPr>
          <p:cNvPr id="6" name="TextBox 5"/>
          <p:cNvSpPr txBox="1"/>
          <p:nvPr/>
        </p:nvSpPr>
        <p:spPr>
          <a:xfrm>
            <a:off x="5245422" y="1657044"/>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220308" y="2755597"/>
            <a:ext cx="713546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dreadful orders were given; </a:t>
            </a:r>
            <a:r>
              <a:rPr lang="en-GB" sz="2800" b="1" dirty="0">
                <a:solidFill>
                  <a:srgbClr val="FFC000"/>
                </a:solidFill>
                <a:effectLst>
                  <a:outerShdw blurRad="38100" dist="38100" dir="2700000" algn="tl">
                    <a:srgbClr val="000000">
                      <a:alpha val="43137"/>
                    </a:srgbClr>
                  </a:outerShdw>
                </a:effectLst>
              </a:rPr>
              <a:t>at the appointed moment the signal was made; the Duke of </a:t>
            </a:r>
            <a:r>
              <a:rPr lang="en-GB" sz="2800" b="1" dirty="0" smtClean="0">
                <a:solidFill>
                  <a:srgbClr val="FFC000"/>
                </a:solidFill>
                <a:effectLst>
                  <a:outerShdw blurRad="38100" dist="38100" dir="2700000" algn="tl">
                    <a:srgbClr val="000000">
                      <a:alpha val="43137"/>
                    </a:srgbClr>
                  </a:outerShdw>
                </a:effectLst>
              </a:rPr>
              <a:t>Guise, </a:t>
            </a:r>
            <a:r>
              <a:rPr lang="en-GB" sz="2800" b="1" dirty="0" smtClean="0">
                <a:solidFill>
                  <a:srgbClr val="00FFCC"/>
                </a:solidFill>
                <a:effectLst>
                  <a:outerShdw blurRad="38100" dist="38100" dir="2700000" algn="tl">
                    <a:srgbClr val="000000">
                      <a:alpha val="43137"/>
                    </a:srgbClr>
                  </a:outerShdw>
                </a:effectLst>
              </a:rPr>
              <a:t>with </a:t>
            </a:r>
            <a:r>
              <a:rPr lang="en-GB" sz="2800" b="1" dirty="0">
                <a:solidFill>
                  <a:srgbClr val="00FFCC"/>
                </a:solidFill>
                <a:effectLst>
                  <a:outerShdw blurRad="38100" dist="38100" dir="2700000" algn="tl">
                    <a:srgbClr val="000000">
                      <a:alpha val="43137"/>
                    </a:srgbClr>
                  </a:outerShdw>
                </a:effectLst>
              </a:rPr>
              <a:t>his band of followers rushed to and broke open the house of </a:t>
            </a:r>
            <a:r>
              <a:rPr lang="en-GB" sz="2800" b="1" dirty="0" err="1">
                <a:solidFill>
                  <a:srgbClr val="00FFCC"/>
                </a:solidFill>
                <a:effectLst>
                  <a:outerShdw blurRad="38100" dist="38100" dir="2700000" algn="tl">
                    <a:srgbClr val="000000">
                      <a:alpha val="43137"/>
                    </a:srgbClr>
                  </a:outerShdw>
                </a:effectLst>
              </a:rPr>
              <a:t>Coligni</a:t>
            </a:r>
            <a:r>
              <a:rPr lang="en-GB" sz="2800" b="1" dirty="0">
                <a:solidFill>
                  <a:srgbClr val="00FFCC"/>
                </a:solidFill>
                <a:effectLst>
                  <a:outerShdw blurRad="38100" dist="38100" dir="2700000" algn="tl">
                    <a:srgbClr val="000000">
                      <a:alpha val="43137"/>
                    </a:srgbClr>
                  </a:outerShdw>
                </a:effectLst>
              </a:rPr>
              <a:t>, whose dead body was soon thrown out of the window into the street.</a:t>
            </a:r>
          </a:p>
        </p:txBody>
      </p:sp>
      <p:pic>
        <p:nvPicPr>
          <p:cNvPr id="5122" name="Picture 2" descr="https://upload.wikimedia.org/wikipedia/commons/a/aa/Joseph_Martin_Kronheim_-_Foxe%27s_Book_of_Martyrs_Plate_II_-_Death_of_Admiral_de_Colig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831" y="2488041"/>
            <a:ext cx="26574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80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218</a:t>
            </a:fld>
            <a:endParaRPr lang="en-GB" dirty="0">
              <a:solidFill>
                <a:srgbClr val="FFFFFF"/>
              </a:solidFill>
            </a:endParaRPr>
          </a:p>
        </p:txBody>
      </p:sp>
      <p:sp>
        <p:nvSpPr>
          <p:cNvPr id="6" name="TextBox 5"/>
          <p:cNvSpPr txBox="1"/>
          <p:nvPr/>
        </p:nvSpPr>
        <p:spPr>
          <a:xfrm>
            <a:off x="5491597" y="1753608"/>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404339" y="2966613"/>
            <a:ext cx="6435969"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treacherous </a:t>
            </a:r>
            <a:r>
              <a:rPr lang="en-GB" sz="2800" b="1" dirty="0">
                <a:solidFill>
                  <a:srgbClr val="00FFFF"/>
                </a:solidFill>
                <a:effectLst>
                  <a:outerShdw blurRad="38100" dist="38100" dir="2700000" algn="tl">
                    <a:srgbClr val="000000">
                      <a:alpha val="43137"/>
                    </a:srgbClr>
                  </a:outerShdw>
                </a:effectLst>
              </a:rPr>
              <a:t>works of </a:t>
            </a:r>
            <a:r>
              <a:rPr lang="en-GB" sz="2800" b="1" dirty="0" err="1">
                <a:solidFill>
                  <a:srgbClr val="00FFFF"/>
                </a:solidFill>
                <a:effectLst>
                  <a:outerShdw blurRad="38100" dist="38100" dir="2700000" algn="tl">
                    <a:srgbClr val="000000">
                      <a:alpha val="43137"/>
                    </a:srgbClr>
                  </a:outerShdw>
                </a:effectLst>
              </a:rPr>
              <a:t>Coligni</a:t>
            </a:r>
            <a:r>
              <a:rPr lang="en-GB" sz="2800" b="1" dirty="0">
                <a:solidFill>
                  <a:srgbClr val="00FFFF"/>
                </a:solidFill>
                <a:effectLst>
                  <a:outerShdw blurRad="38100" dist="38100" dir="2700000" algn="tl">
                    <a:srgbClr val="000000">
                      <a:alpha val="43137"/>
                    </a:srgbClr>
                  </a:outerShdw>
                </a:effectLst>
              </a:rPr>
              <a:t>, </a:t>
            </a:r>
            <a:r>
              <a:rPr lang="en-GB" sz="2800" b="1" dirty="0" smtClean="0">
                <a:solidFill>
                  <a:srgbClr val="00FFFF"/>
                </a:solidFill>
                <a:effectLst>
                  <a:outerShdw blurRad="38100" dist="38100" dir="2700000" algn="tl">
                    <a:srgbClr val="000000">
                      <a:alpha val="43137"/>
                    </a:srgbClr>
                  </a:outerShdw>
                </a:effectLst>
              </a:rPr>
              <a:t>this </a:t>
            </a:r>
            <a:r>
              <a:rPr lang="en-GB" sz="2800" b="1" dirty="0">
                <a:solidFill>
                  <a:srgbClr val="00FFFF"/>
                </a:solidFill>
                <a:effectLst>
                  <a:outerShdw blurRad="38100" dist="38100" dir="2700000" algn="tl">
                    <a:srgbClr val="000000">
                      <a:alpha val="43137"/>
                    </a:srgbClr>
                  </a:outerShdw>
                </a:effectLst>
              </a:rPr>
              <a:t>pretended </a:t>
            </a:r>
            <a:r>
              <a:rPr lang="en-GB" sz="2800" b="1" dirty="0" smtClean="0">
                <a:solidFill>
                  <a:srgbClr val="00FFFF"/>
                </a:solidFill>
                <a:effectLst>
                  <a:outerShdw blurRad="38100" dist="38100" dir="2700000" algn="tl">
                    <a:srgbClr val="000000">
                      <a:alpha val="43137"/>
                    </a:srgbClr>
                  </a:outerShdw>
                </a:effectLst>
              </a:rPr>
              <a:t>Saint, </a:t>
            </a:r>
            <a:r>
              <a:rPr lang="en-GB" sz="2800" b="1" dirty="0" smtClean="0">
                <a:solidFill>
                  <a:srgbClr val="FFCC00"/>
                </a:solidFill>
                <a:effectLst>
                  <a:outerShdw blurRad="38100" dist="38100" dir="2700000" algn="tl">
                    <a:srgbClr val="000000">
                      <a:alpha val="43137"/>
                    </a:srgbClr>
                  </a:outerShdw>
                </a:effectLst>
              </a:rPr>
              <a:t>was </a:t>
            </a:r>
            <a:r>
              <a:rPr lang="en-GB" sz="2800" b="1" dirty="0">
                <a:solidFill>
                  <a:srgbClr val="FFCC00"/>
                </a:solidFill>
                <a:effectLst>
                  <a:outerShdw blurRad="38100" dist="38100" dir="2700000" algn="tl">
                    <a:srgbClr val="000000">
                      <a:alpha val="43137"/>
                    </a:srgbClr>
                  </a:outerShdw>
                </a:effectLst>
              </a:rPr>
              <a:t>basely </a:t>
            </a:r>
            <a:r>
              <a:rPr lang="en-GB" sz="2800" b="1" dirty="0" smtClean="0">
                <a:solidFill>
                  <a:srgbClr val="FFCC00"/>
                </a:solidFill>
                <a:effectLst>
                  <a:outerShdw blurRad="38100" dist="38100" dir="2700000" algn="tl">
                    <a:srgbClr val="000000">
                      <a:alpha val="43137"/>
                    </a:srgbClr>
                  </a:outerShdw>
                </a:effectLst>
              </a:rPr>
              <a:t>involved in the assassination of </a:t>
            </a:r>
            <a:r>
              <a:rPr lang="en-GB" sz="2800" b="1" dirty="0">
                <a:solidFill>
                  <a:srgbClr val="FFCC00"/>
                </a:solidFill>
                <a:effectLst>
                  <a:outerShdw blurRad="38100" dist="38100" dir="2700000" algn="tl">
                    <a:srgbClr val="000000">
                      <a:alpha val="43137"/>
                    </a:srgbClr>
                  </a:outerShdw>
                </a:effectLst>
              </a:rPr>
              <a:t>that gallant Patriotic nobleman, the Duke of </a:t>
            </a:r>
            <a:r>
              <a:rPr lang="en-GB" sz="2800" b="1" dirty="0" smtClean="0">
                <a:solidFill>
                  <a:srgbClr val="FFCC00"/>
                </a:solidFill>
                <a:effectLst>
                  <a:outerShdw blurRad="38100" dist="38100" dir="2700000" algn="tl">
                    <a:srgbClr val="000000">
                      <a:alpha val="43137"/>
                    </a:srgbClr>
                  </a:outerShdw>
                </a:effectLst>
              </a:rPr>
              <a:t>Guise. </a:t>
            </a:r>
            <a:r>
              <a:rPr lang="en-GB" sz="2800" b="1" dirty="0" smtClean="0">
                <a:solidFill>
                  <a:srgbClr val="00FF00"/>
                </a:solidFill>
                <a:effectLst>
                  <a:outerShdw blurRad="38100" dist="38100" dir="2700000" algn="tl">
                    <a:srgbClr val="000000">
                      <a:alpha val="43137"/>
                    </a:srgbClr>
                  </a:outerShdw>
                </a:effectLst>
              </a:rPr>
              <a:t>His </a:t>
            </a:r>
            <a:r>
              <a:rPr lang="en-GB" sz="2800" b="1" dirty="0">
                <a:solidFill>
                  <a:srgbClr val="00FF00"/>
                </a:solidFill>
                <a:effectLst>
                  <a:outerShdw blurRad="38100" dist="38100" dir="2700000" algn="tl">
                    <a:srgbClr val="000000">
                      <a:alpha val="43137"/>
                    </a:srgbClr>
                  </a:outerShdw>
                </a:effectLst>
              </a:rPr>
              <a:t>son </a:t>
            </a:r>
            <a:r>
              <a:rPr lang="en-GB" sz="2800" b="1" dirty="0" smtClean="0">
                <a:solidFill>
                  <a:srgbClr val="00FF00"/>
                </a:solidFill>
                <a:effectLst>
                  <a:outerShdw blurRad="38100" dist="38100" dir="2700000" algn="tl">
                    <a:srgbClr val="000000">
                      <a:alpha val="43137"/>
                    </a:srgbClr>
                  </a:outerShdw>
                </a:effectLst>
              </a:rPr>
              <a:t>took </a:t>
            </a:r>
            <a:r>
              <a:rPr lang="en-GB" sz="2800" b="1" dirty="0">
                <a:solidFill>
                  <a:srgbClr val="00FF00"/>
                </a:solidFill>
                <a:effectLst>
                  <a:outerShdw blurRad="38100" dist="38100" dir="2700000" algn="tl">
                    <a:srgbClr val="000000">
                      <a:alpha val="43137"/>
                    </a:srgbClr>
                  </a:outerShdw>
                </a:effectLst>
              </a:rPr>
              <a:t>to avenge the father, and the just vengeance of this son </a:t>
            </a:r>
            <a:r>
              <a:rPr lang="en-GB" sz="2800" b="1" dirty="0" smtClean="0">
                <a:solidFill>
                  <a:srgbClr val="00FF00"/>
                </a:solidFill>
                <a:effectLst>
                  <a:outerShdw blurRad="38100" dist="38100" dir="2700000" algn="tl">
                    <a:srgbClr val="000000">
                      <a:alpha val="43137"/>
                    </a:srgbClr>
                  </a:outerShdw>
                </a:effectLst>
              </a:rPr>
              <a:t>on the treacherous </a:t>
            </a:r>
            <a:r>
              <a:rPr lang="en-GB" sz="2800" b="1" dirty="0" err="1">
                <a:solidFill>
                  <a:srgbClr val="00FF00"/>
                </a:solidFill>
                <a:effectLst>
                  <a:outerShdw blurRad="38100" dist="38100" dir="2700000" algn="tl">
                    <a:srgbClr val="000000">
                      <a:alpha val="43137"/>
                    </a:srgbClr>
                  </a:outerShdw>
                </a:effectLst>
              </a:rPr>
              <a:t>Coligni</a:t>
            </a:r>
            <a:r>
              <a:rPr lang="en-GB" sz="2800" b="1" dirty="0" smtClean="0">
                <a:solidFill>
                  <a:srgbClr val="00FF00"/>
                </a:solidFill>
                <a:effectLst>
                  <a:outerShdw blurRad="38100" dist="38100" dir="2700000" algn="tl">
                    <a:srgbClr val="000000">
                      <a:alpha val="43137"/>
                    </a:srgbClr>
                  </a:outerShdw>
                </a:effectLst>
              </a:rPr>
              <a:t>, and his supporters the Huguenots!</a:t>
            </a:r>
            <a:endParaRPr lang="en-GB" sz="2800" b="1" dirty="0">
              <a:solidFill>
                <a:srgbClr val="00FF00"/>
              </a:solidFill>
              <a:effectLst>
                <a:outerShdw blurRad="38100" dist="38100" dir="2700000" algn="tl">
                  <a:srgbClr val="000000">
                    <a:alpha val="43137"/>
                  </a:srgbClr>
                </a:outerShdw>
              </a:effectLst>
            </a:endParaRPr>
          </a:p>
        </p:txBody>
      </p:sp>
      <p:sp>
        <p:nvSpPr>
          <p:cNvPr id="4" name="TextBox 3"/>
          <p:cNvSpPr txBox="1"/>
          <p:nvPr/>
        </p:nvSpPr>
        <p:spPr>
          <a:xfrm>
            <a:off x="293565" y="5505271"/>
            <a:ext cx="439615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Duke of Guise Takes Revenge</a:t>
            </a:r>
            <a:endParaRPr lang="en-GB" sz="3600" b="1" dirty="0">
              <a:solidFill>
                <a:srgbClr val="FFFF00"/>
              </a:solidFill>
              <a:effectLst>
                <a:outerShdw blurRad="38100" dist="38100" dir="2700000" algn="tl">
                  <a:srgbClr val="000000">
                    <a:alpha val="43137"/>
                  </a:srgbClr>
                </a:outerShdw>
              </a:effectLst>
            </a:endParaRPr>
          </a:p>
        </p:txBody>
      </p:sp>
      <p:pic>
        <p:nvPicPr>
          <p:cNvPr id="3074" name="Picture 2" descr="http://s3-eu-west-1.amazonaws.com/lookandlearn-preview/B/B000/B0005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080" y="1610310"/>
            <a:ext cx="29051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22713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219</a:t>
            </a:fld>
            <a:endParaRPr lang="en-GB" dirty="0">
              <a:solidFill>
                <a:srgbClr val="FFFFFF"/>
              </a:solidFill>
            </a:endParaRPr>
          </a:p>
        </p:txBody>
      </p:sp>
      <p:sp>
        <p:nvSpPr>
          <p:cNvPr id="6" name="TextBox 5"/>
          <p:cNvSpPr txBox="1"/>
          <p:nvPr/>
        </p:nvSpPr>
        <p:spPr>
          <a:xfrm>
            <a:off x="4766721" y="1765331"/>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3798277" y="2735282"/>
            <a:ext cx="793652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Thus </a:t>
            </a:r>
            <a:r>
              <a:rPr lang="en-GB" sz="2800" b="1" dirty="0">
                <a:solidFill>
                  <a:srgbClr val="00FFCC"/>
                </a:solidFill>
                <a:effectLst>
                  <a:outerShdw blurRad="38100" dist="38100" dir="2700000" algn="tl">
                    <a:srgbClr val="000000">
                      <a:alpha val="43137"/>
                    </a:srgbClr>
                  </a:outerShdw>
                </a:effectLst>
              </a:rPr>
              <a:t>was the heavily taxed</a:t>
            </a:r>
            <a:r>
              <a:rPr lang="en-GB" sz="2800" b="1" dirty="0" smtClean="0">
                <a:solidFill>
                  <a:srgbClr val="00FFCC"/>
                </a:solidFill>
                <a:effectLst>
                  <a:outerShdw blurRad="38100" dist="38100" dir="2700000" algn="tl">
                    <a:srgbClr val="000000">
                      <a:alpha val="43137"/>
                    </a:srgbClr>
                  </a:outerShdw>
                </a:effectLst>
              </a:rPr>
              <a:t>, </a:t>
            </a:r>
            <a:r>
              <a:rPr lang="en-GB" sz="2800" b="1" dirty="0">
                <a:solidFill>
                  <a:srgbClr val="00FFCC"/>
                </a:solidFill>
                <a:effectLst>
                  <a:outerShdw blurRad="38100" dist="38100" dir="2700000" algn="tl">
                    <a:srgbClr val="000000">
                      <a:alpha val="43137"/>
                    </a:srgbClr>
                  </a:outerShdw>
                </a:effectLst>
              </a:rPr>
              <a:t>afflicted with war, afflicted with pestilence, </a:t>
            </a:r>
            <a:r>
              <a:rPr lang="en-GB" sz="2800" b="1" dirty="0">
                <a:solidFill>
                  <a:srgbClr val="FFCC00"/>
                </a:solidFill>
                <a:effectLst>
                  <a:outerShdw blurRad="38100" dist="38100" dir="2700000" algn="tl">
                    <a:srgbClr val="000000">
                      <a:alpha val="43137"/>
                    </a:srgbClr>
                  </a:outerShdw>
                </a:effectLst>
              </a:rPr>
              <a:t>thus were thousands upon thousands of English people destroyed, or ruined, or rendered miserable,</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merely to this proud and malignant woman, who thought she could never be safe until all the world joined in her apostasy</a:t>
            </a:r>
            <a:r>
              <a:rPr lang="en-GB" sz="2800" b="1" dirty="0" smtClean="0">
                <a:solidFill>
                  <a:srgbClr val="00FF00"/>
                </a:solidFill>
                <a:effectLst>
                  <a:outerShdw blurRad="38100" dist="38100" dir="2700000" algn="tl">
                    <a:srgbClr val="000000">
                      <a:alpha val="43137"/>
                    </a:srgbClr>
                  </a:outerShdw>
                </a:effectLst>
              </a:rPr>
              <a:t>.</a:t>
            </a:r>
            <a:r>
              <a:rPr lang="en-GB" sz="2800" dirty="0"/>
              <a:t> </a:t>
            </a:r>
            <a:r>
              <a:rPr lang="en-GB" sz="2800" b="1" dirty="0">
                <a:solidFill>
                  <a:srgbClr val="FF00FF"/>
                </a:solidFill>
                <a:effectLst>
                  <a:outerShdw blurRad="38100" dist="38100" dir="2700000" algn="tl">
                    <a:srgbClr val="000000">
                      <a:alpha val="43137"/>
                    </a:srgbClr>
                  </a:outerShdw>
                </a:effectLst>
              </a:rPr>
              <a:t>Thus, and merely for this same reason Calais </a:t>
            </a:r>
            <a:r>
              <a:rPr lang="en-GB" sz="2800" b="1" dirty="0" smtClean="0">
                <a:solidFill>
                  <a:srgbClr val="FF00FF"/>
                </a:solidFill>
                <a:effectLst>
                  <a:outerShdw blurRad="38100" dist="38100" dir="2700000" algn="tl">
                    <a:srgbClr val="000000">
                      <a:alpha val="43137"/>
                    </a:srgbClr>
                  </a:outerShdw>
                </a:effectLst>
              </a:rPr>
              <a:t>was surrendered </a:t>
            </a:r>
            <a:r>
              <a:rPr lang="en-GB" sz="2800" b="1" dirty="0">
                <a:solidFill>
                  <a:srgbClr val="FF00FF"/>
                </a:solidFill>
                <a:effectLst>
                  <a:outerShdw blurRad="38100" dist="38100" dir="2700000" algn="tl">
                    <a:srgbClr val="000000">
                      <a:alpha val="43137"/>
                    </a:srgbClr>
                  </a:outerShdw>
                </a:effectLst>
              </a:rPr>
              <a:t>for ever;</a:t>
            </a:r>
          </a:p>
        </p:txBody>
      </p:sp>
      <p:pic>
        <p:nvPicPr>
          <p:cNvPr id="10" name="Picture 9"/>
          <p:cNvPicPr>
            <a:picLocks noChangeAspect="1"/>
          </p:cNvPicPr>
          <p:nvPr/>
        </p:nvPicPr>
        <p:blipFill>
          <a:blip r:embed="rId3"/>
          <a:stretch>
            <a:fillRect/>
          </a:stretch>
        </p:blipFill>
        <p:spPr>
          <a:xfrm>
            <a:off x="480646" y="3079364"/>
            <a:ext cx="2880941" cy="3169036"/>
          </a:xfrm>
          <a:prstGeom prst="rect">
            <a:avLst/>
          </a:prstGeom>
        </p:spPr>
      </p:pic>
    </p:spTree>
    <p:extLst>
      <p:ext uri="{BB962C8B-B14F-4D97-AF65-F5344CB8AC3E}">
        <p14:creationId xmlns:p14="http://schemas.microsoft.com/office/powerpoint/2010/main" val="4100264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a:t>
            </a:fld>
            <a:endParaRPr lang="en-GB">
              <a:solidFill>
                <a:srgbClr val="FFFFFF"/>
              </a:solidFill>
            </a:endParaRPr>
          </a:p>
        </p:txBody>
      </p:sp>
      <p:pic>
        <p:nvPicPr>
          <p:cNvPr id="5" name="Picture 4"/>
          <p:cNvPicPr>
            <a:picLocks noChangeAspect="1"/>
          </p:cNvPicPr>
          <p:nvPr/>
        </p:nvPicPr>
        <p:blipFill>
          <a:blip r:embed="rId2"/>
          <a:stretch>
            <a:fillRect/>
          </a:stretch>
        </p:blipFill>
        <p:spPr>
          <a:xfrm>
            <a:off x="737616" y="2665422"/>
            <a:ext cx="3935139" cy="2983992"/>
          </a:xfrm>
          <a:prstGeom prst="rect">
            <a:avLst/>
          </a:prstGeom>
        </p:spPr>
      </p:pic>
      <p:pic>
        <p:nvPicPr>
          <p:cNvPr id="11" name="Picture 10"/>
          <p:cNvPicPr>
            <a:picLocks noChangeAspect="1"/>
          </p:cNvPicPr>
          <p:nvPr/>
        </p:nvPicPr>
        <p:blipFill>
          <a:blip r:embed="rId3"/>
          <a:stretch>
            <a:fillRect/>
          </a:stretch>
        </p:blipFill>
        <p:spPr>
          <a:xfrm>
            <a:off x="6443027" y="2610532"/>
            <a:ext cx="5139373" cy="1835055"/>
          </a:xfrm>
          <a:prstGeom prst="rect">
            <a:avLst/>
          </a:prstGeom>
        </p:spPr>
      </p:pic>
      <p:sp>
        <p:nvSpPr>
          <p:cNvPr id="12" name="TextBox 11"/>
          <p:cNvSpPr txBox="1"/>
          <p:nvPr/>
        </p:nvSpPr>
        <p:spPr>
          <a:xfrm>
            <a:off x="5327904" y="1956815"/>
            <a:ext cx="618134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err="1">
                <a:solidFill>
                  <a:srgbClr val="00FFFF"/>
                </a:solidFill>
                <a:effectLst>
                  <a:outerShdw blurRad="38100" dist="38100" dir="2700000" algn="tl">
                    <a:srgbClr val="000000">
                      <a:alpha val="43137"/>
                    </a:srgbClr>
                  </a:outerShdw>
                </a:effectLst>
              </a:rPr>
              <a:t>Ulfilas</a:t>
            </a:r>
            <a:r>
              <a:rPr lang="en-GB" sz="2800" b="1" dirty="0">
                <a:solidFill>
                  <a:srgbClr val="00FFFF"/>
                </a:solidFill>
                <a:effectLst>
                  <a:outerShdw blurRad="38100" dist="38100" dir="2700000" algn="tl">
                    <a:srgbClr val="000000">
                      <a:alpha val="43137"/>
                    </a:srgbClr>
                  </a:outerShdw>
                </a:effectLst>
              </a:rPr>
              <a:t>, Gothic </a:t>
            </a:r>
            <a:r>
              <a:rPr lang="en-GB" sz="2800" b="1" dirty="0" err="1">
                <a:solidFill>
                  <a:srgbClr val="00FFFF"/>
                </a:solidFill>
                <a:effectLst>
                  <a:outerShdw blurRad="38100" dist="38100" dir="2700000" algn="tl">
                    <a:srgbClr val="000000">
                      <a:alpha val="43137"/>
                    </a:srgbClr>
                  </a:outerShdw>
                </a:effectLst>
              </a:rPr>
              <a:t>Wulfila</a:t>
            </a:r>
            <a:r>
              <a:rPr lang="en-GB" sz="2800" b="1" dirty="0">
                <a:solidFill>
                  <a:srgbClr val="00FFFF"/>
                </a:solidFill>
                <a:effectLst>
                  <a:outerShdw blurRad="38100" dist="38100" dir="2700000" algn="tl">
                    <a:srgbClr val="000000">
                      <a:alpha val="43137"/>
                    </a:srgbClr>
                  </a:outerShdw>
                </a:effectLst>
              </a:rPr>
              <a:t>   (born c. 311 </a:t>
            </a:r>
            <a:r>
              <a:rPr lang="en-GB" sz="2800" b="1" dirty="0" smtClean="0">
                <a:solidFill>
                  <a:srgbClr val="00FFFF"/>
                </a:solidFill>
                <a:effectLst>
                  <a:outerShdw blurRad="38100" dist="38100" dir="2700000" algn="tl">
                    <a:srgbClr val="000000">
                      <a:alpha val="43137"/>
                    </a:srgbClr>
                  </a:outerShdw>
                </a:effectLst>
              </a:rPr>
              <a:t>—died </a:t>
            </a:r>
            <a:r>
              <a:rPr lang="en-GB" sz="2800" b="1" dirty="0">
                <a:solidFill>
                  <a:srgbClr val="00FFFF"/>
                </a:solidFill>
                <a:effectLst>
                  <a:outerShdw blurRad="38100" dist="38100" dir="2700000" algn="tl">
                    <a:srgbClr val="000000">
                      <a:alpha val="43137"/>
                    </a:srgbClr>
                  </a:outerShdw>
                </a:effectLst>
              </a:rPr>
              <a:t>c. 382, Constantinople [now Istanbul, Turkey]), </a:t>
            </a:r>
            <a:r>
              <a:rPr lang="en-GB" sz="2800" b="1" dirty="0">
                <a:solidFill>
                  <a:srgbClr val="FFCC00"/>
                </a:solidFill>
                <a:effectLst>
                  <a:outerShdw blurRad="38100" dist="38100" dir="2700000" algn="tl">
                    <a:srgbClr val="000000">
                      <a:alpha val="43137"/>
                    </a:srgbClr>
                  </a:outerShdw>
                </a:effectLst>
              </a:rPr>
              <a:t>Christian bishop and missionary who evangelized the Goths, reputedly created the Gothic alphabet, </a:t>
            </a:r>
            <a:r>
              <a:rPr lang="en-GB" sz="2800" b="1" dirty="0">
                <a:solidFill>
                  <a:srgbClr val="00FF00"/>
                </a:solidFill>
                <a:effectLst>
                  <a:outerShdw blurRad="38100" dist="38100" dir="2700000" algn="tl">
                    <a:srgbClr val="000000">
                      <a:alpha val="43137"/>
                    </a:srgbClr>
                  </a:outerShdw>
                </a:effectLst>
              </a:rPr>
              <a:t>and </a:t>
            </a:r>
            <a:r>
              <a:rPr lang="en-GB" sz="2800" b="1" dirty="0" smtClean="0">
                <a:solidFill>
                  <a:srgbClr val="00FF00"/>
                </a:solidFill>
                <a:effectLst>
                  <a:outerShdw blurRad="38100" dist="38100" dir="2700000" algn="tl">
                    <a:srgbClr val="000000">
                      <a:alpha val="43137"/>
                    </a:srgbClr>
                  </a:outerShdw>
                </a:effectLst>
              </a:rPr>
              <a:t>translated </a:t>
            </a:r>
            <a:r>
              <a:rPr lang="en-GB" sz="2800" b="1" dirty="0">
                <a:solidFill>
                  <a:srgbClr val="00FF00"/>
                </a:solidFill>
                <a:effectLst>
                  <a:outerShdw blurRad="38100" dist="38100" dir="2700000" algn="tl">
                    <a:srgbClr val="000000">
                      <a:alpha val="43137"/>
                    </a:srgbClr>
                  </a:outerShdw>
                </a:effectLst>
              </a:rPr>
              <a:t>the Bible into a Germanic language. </a:t>
            </a:r>
            <a:r>
              <a:rPr lang="en-GB" sz="2800" b="1" dirty="0" smtClean="0">
                <a:solidFill>
                  <a:srgbClr val="00FF00"/>
                </a:solidFill>
                <a:effectLst>
                  <a:outerShdw blurRad="38100" dist="38100" dir="2700000" algn="tl">
                    <a:srgbClr val="000000">
                      <a:alpha val="43137"/>
                    </a:srgbClr>
                  </a:outerShdw>
                </a:effectLst>
              </a:rPr>
              <a:t>Fragments of his life have </a:t>
            </a:r>
            <a:r>
              <a:rPr lang="en-GB" sz="2800" b="1" dirty="0">
                <a:solidFill>
                  <a:srgbClr val="00FF00"/>
                </a:solidFill>
                <a:effectLst>
                  <a:outerShdw blurRad="38100" dist="38100" dir="2700000" algn="tl">
                    <a:srgbClr val="000000">
                      <a:alpha val="43137"/>
                    </a:srgbClr>
                  </a:outerShdw>
                </a:effectLst>
              </a:rPr>
              <a:t>come from 4th- and 5th-century ecclesiastical historians.</a:t>
            </a:r>
          </a:p>
        </p:txBody>
      </p:sp>
    </p:spTree>
    <p:extLst>
      <p:ext uri="{BB962C8B-B14F-4D97-AF65-F5344CB8AC3E}">
        <p14:creationId xmlns:p14="http://schemas.microsoft.com/office/powerpoint/2010/main" val="52288074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220</a:t>
            </a:fld>
            <a:endParaRPr lang="en-GB" dirty="0">
              <a:solidFill>
                <a:srgbClr val="FFFFFF"/>
              </a:solidFill>
            </a:endParaRPr>
          </a:p>
        </p:txBody>
      </p:sp>
      <p:sp>
        <p:nvSpPr>
          <p:cNvPr id="6" name="TextBox 5"/>
          <p:cNvSpPr txBox="1"/>
          <p:nvPr/>
        </p:nvSpPr>
        <p:spPr>
          <a:xfrm>
            <a:off x="5124275" y="1741885"/>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513385" y="2735282"/>
            <a:ext cx="722141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Thus we can now see how the Huguenots came to be marked out for the harsh treatment, </a:t>
            </a:r>
            <a:r>
              <a:rPr lang="en-GB" sz="2800" b="1" dirty="0" smtClean="0">
                <a:solidFill>
                  <a:srgbClr val="FFC000"/>
                </a:solidFill>
                <a:effectLst>
                  <a:outerShdw blurRad="38100" dist="38100" dir="2700000" algn="tl">
                    <a:srgbClr val="000000">
                      <a:alpha val="43137"/>
                    </a:srgbClr>
                  </a:outerShdw>
                </a:effectLst>
              </a:rPr>
              <a:t>known today as the St. Bartholomew’s Day Massacre! Prior to the assassination of the Duke of Guise,</a:t>
            </a:r>
            <a:r>
              <a:rPr lang="en-GB" sz="2800" b="1" dirty="0" smtClean="0">
                <a:solidFill>
                  <a:srgbClr val="00FFCC"/>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 King of France had permitted them to worship freely, provided they did not have more than one church in each Bailiwick. </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s://encrypted-tbn3.gstatic.com/images?q=tbn:ANd9GcT0CJDYoUfpDTTwNkPDBqDBVIMiKE0xKAYmsADSuCIs298gfp8Ds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91" y="3225016"/>
            <a:ext cx="38100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39141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221</a:t>
            </a:fld>
            <a:endParaRPr lang="en-GB" dirty="0">
              <a:solidFill>
                <a:srgbClr val="FFFFFF"/>
              </a:solidFill>
            </a:endParaRPr>
          </a:p>
        </p:txBody>
      </p:sp>
      <p:sp>
        <p:nvSpPr>
          <p:cNvPr id="6" name="TextBox 5"/>
          <p:cNvSpPr txBox="1"/>
          <p:nvPr/>
        </p:nvSpPr>
        <p:spPr>
          <a:xfrm>
            <a:off x="5194614" y="1579954"/>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173416" y="2506682"/>
            <a:ext cx="767861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00FF"/>
                </a:solidFill>
                <a:effectLst>
                  <a:outerShdw blurRad="38100" dist="38100" dir="2700000" algn="tl">
                    <a:srgbClr val="000000">
                      <a:alpha val="43137"/>
                    </a:srgbClr>
                  </a:outerShdw>
                </a:effectLst>
              </a:rPr>
              <a:t>To sum up the causes of the massacre: </a:t>
            </a:r>
          </a:p>
          <a:p>
            <a:pPr algn="ctr"/>
            <a:r>
              <a:rPr lang="en-GB" sz="2800" b="1" dirty="0" smtClean="0">
                <a:solidFill>
                  <a:srgbClr val="FF0000"/>
                </a:solidFill>
                <a:effectLst>
                  <a:outerShdw blurRad="38100" dist="38100" dir="2700000" algn="tl">
                    <a:srgbClr val="000000">
                      <a:alpha val="43137"/>
                    </a:srgbClr>
                  </a:outerShdw>
                </a:effectLst>
              </a:rPr>
              <a:t>A. </a:t>
            </a:r>
            <a:r>
              <a:rPr lang="en-GB" sz="2800" b="1" dirty="0" smtClean="0">
                <a:solidFill>
                  <a:srgbClr val="00FFFF"/>
                </a:solidFill>
                <a:effectLst>
                  <a:outerShdw blurRad="38100" dist="38100" dir="2700000" algn="tl">
                    <a:srgbClr val="000000">
                      <a:alpha val="43137"/>
                    </a:srgbClr>
                  </a:outerShdw>
                </a:effectLst>
              </a:rPr>
              <a:t>Elizabeth broke her treaty with France.</a:t>
            </a:r>
          </a:p>
          <a:p>
            <a:pPr algn="ctr"/>
            <a:r>
              <a:rPr lang="en-GB" sz="2800" b="1" dirty="0" smtClean="0">
                <a:solidFill>
                  <a:srgbClr val="FF0000"/>
                </a:solidFill>
                <a:effectLst>
                  <a:outerShdw blurRad="38100" dist="38100" dir="2700000" algn="tl">
                    <a:srgbClr val="000000">
                      <a:alpha val="43137"/>
                    </a:srgbClr>
                  </a:outerShdw>
                </a:effectLst>
              </a:rPr>
              <a:t>B. </a:t>
            </a:r>
            <a:r>
              <a:rPr lang="en-GB" sz="2800" b="1" dirty="0" smtClean="0">
                <a:solidFill>
                  <a:srgbClr val="FFCC00"/>
                </a:solidFill>
                <a:effectLst>
                  <a:outerShdw blurRad="38100" dist="38100" dir="2700000" algn="tl">
                    <a:srgbClr val="000000">
                      <a:alpha val="43137"/>
                    </a:srgbClr>
                  </a:outerShdw>
                </a:effectLst>
              </a:rPr>
              <a:t>Elizabeth aided </a:t>
            </a:r>
            <a:r>
              <a:rPr lang="en-GB" sz="2800" b="1" dirty="0" err="1" smtClean="0">
                <a:solidFill>
                  <a:srgbClr val="FFCC00"/>
                </a:solidFill>
                <a:effectLst>
                  <a:outerShdw blurRad="38100" dist="38100" dir="2700000" algn="tl">
                    <a:srgbClr val="000000">
                      <a:alpha val="43137"/>
                    </a:srgbClr>
                  </a:outerShdw>
                </a:effectLst>
              </a:rPr>
              <a:t>Coligy</a:t>
            </a:r>
            <a:r>
              <a:rPr lang="en-GB" sz="2800" b="1" dirty="0" smtClean="0">
                <a:solidFill>
                  <a:srgbClr val="FFCC00"/>
                </a:solidFill>
                <a:effectLst>
                  <a:outerShdw blurRad="38100" dist="38100" dir="2700000" algn="tl">
                    <a:srgbClr val="000000">
                      <a:alpha val="43137"/>
                    </a:srgbClr>
                  </a:outerShdw>
                </a:effectLst>
              </a:rPr>
              <a:t> with money and arms to use the Huguenots to overthrow the French Government.</a:t>
            </a:r>
          </a:p>
          <a:p>
            <a:pPr algn="ctr"/>
            <a:r>
              <a:rPr lang="en-GB" sz="2800" b="1" dirty="0" smtClean="0">
                <a:solidFill>
                  <a:srgbClr val="FF0000"/>
                </a:solidFill>
                <a:effectLst>
                  <a:outerShdw blurRad="38100" dist="38100" dir="2700000" algn="tl">
                    <a:srgbClr val="000000">
                      <a:alpha val="43137"/>
                    </a:srgbClr>
                  </a:outerShdw>
                </a:effectLst>
              </a:rPr>
              <a:t>C. </a:t>
            </a:r>
            <a:r>
              <a:rPr lang="en-GB" sz="2800" b="1" dirty="0" smtClean="0">
                <a:solidFill>
                  <a:srgbClr val="00FF00"/>
                </a:solidFill>
                <a:effectLst>
                  <a:outerShdw blurRad="38100" dist="38100" dir="2700000" algn="tl">
                    <a:srgbClr val="000000">
                      <a:alpha val="43137"/>
                    </a:srgbClr>
                  </a:outerShdw>
                </a:effectLst>
              </a:rPr>
              <a:t>She used her armed forces to seize Le </a:t>
            </a:r>
            <a:r>
              <a:rPr lang="en-GB" sz="2800" b="1" dirty="0" err="1" smtClean="0">
                <a:solidFill>
                  <a:srgbClr val="00FF00"/>
                </a:solidFill>
                <a:effectLst>
                  <a:outerShdw blurRad="38100" dist="38100" dir="2700000" algn="tl">
                    <a:srgbClr val="000000">
                      <a:alpha val="43137"/>
                    </a:srgbClr>
                  </a:outerShdw>
                </a:effectLst>
              </a:rPr>
              <a:t>Harve</a:t>
            </a:r>
            <a:r>
              <a:rPr lang="en-GB" sz="2800" b="1" dirty="0" smtClean="0">
                <a:solidFill>
                  <a:srgbClr val="00FF00"/>
                </a:solidFill>
                <a:effectLst>
                  <a:outerShdw blurRad="38100" dist="38100" dir="2700000" algn="tl">
                    <a:srgbClr val="000000">
                      <a:alpha val="43137"/>
                    </a:srgbClr>
                  </a:outerShdw>
                </a:effectLst>
              </a:rPr>
              <a:t>, Rouen and </a:t>
            </a:r>
            <a:r>
              <a:rPr lang="en-GB" sz="2800" b="1" dirty="0" smtClean="0">
                <a:solidFill>
                  <a:srgbClr val="00FF00"/>
                </a:solidFill>
              </a:rPr>
              <a:t>Dieppe.</a:t>
            </a:r>
          </a:p>
          <a:p>
            <a:pPr algn="ctr"/>
            <a:r>
              <a:rPr lang="en-GB" sz="2800" b="1" dirty="0" smtClean="0">
                <a:solidFill>
                  <a:srgbClr val="FF0000"/>
                </a:solidFill>
                <a:effectLst>
                  <a:outerShdw blurRad="38100" dist="38100" dir="2700000" algn="tl">
                    <a:srgbClr val="000000">
                      <a:alpha val="43137"/>
                    </a:srgbClr>
                  </a:outerShdw>
                </a:effectLst>
              </a:rPr>
              <a:t>D. </a:t>
            </a:r>
            <a:r>
              <a:rPr lang="en-GB" sz="2800" b="1" dirty="0" smtClean="0">
                <a:solidFill>
                  <a:srgbClr val="FFFF00"/>
                </a:solidFill>
                <a:effectLst>
                  <a:outerShdw blurRad="38100" dist="38100" dir="2700000" algn="tl">
                    <a:srgbClr val="000000">
                      <a:alpha val="43137"/>
                    </a:srgbClr>
                  </a:outerShdw>
                </a:effectLst>
              </a:rPr>
              <a:t>The Assassination of the Duke of Guise – Heir to the French Throne</a:t>
            </a:r>
            <a:endParaRPr lang="en-GB" sz="2800" b="1" dirty="0">
              <a:solidFill>
                <a:srgbClr val="FFFF00"/>
              </a:solidFill>
              <a:effectLst>
                <a:outerShdw blurRad="38100" dist="38100" dir="2700000" algn="tl">
                  <a:srgbClr val="000000">
                    <a:alpha val="43137"/>
                  </a:srgbClr>
                </a:outerShdw>
              </a:effectLst>
            </a:endParaRPr>
          </a:p>
        </p:txBody>
      </p:sp>
      <p:pic>
        <p:nvPicPr>
          <p:cNvPr id="2050" name="Picture 2" descr="http://www.tchevalier.com/thevirginblue/background/stbart/massac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31" y="3314291"/>
            <a:ext cx="3358645" cy="235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68195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222</a:t>
            </a:fld>
            <a:endParaRPr lang="en-GB" dirty="0">
              <a:solidFill>
                <a:srgbClr val="FFFFFF"/>
              </a:solidFill>
            </a:endParaRPr>
          </a:p>
        </p:txBody>
      </p:sp>
      <p:sp>
        <p:nvSpPr>
          <p:cNvPr id="6" name="TextBox 5"/>
          <p:cNvSpPr txBox="1"/>
          <p:nvPr/>
        </p:nvSpPr>
        <p:spPr>
          <a:xfrm>
            <a:off x="5087816" y="1673738"/>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981019" y="2990847"/>
            <a:ext cx="6213231"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In the Middle Ages, </a:t>
            </a:r>
            <a:r>
              <a:rPr lang="en-GB" sz="2800" b="1" dirty="0" smtClean="0">
                <a:solidFill>
                  <a:srgbClr val="FFC000"/>
                </a:solidFill>
                <a:effectLst>
                  <a:outerShdw blurRad="38100" dist="38100" dir="2700000" algn="tl">
                    <a:srgbClr val="000000">
                      <a:alpha val="43137"/>
                    </a:srgbClr>
                  </a:outerShdw>
                </a:effectLst>
              </a:rPr>
              <a:t>it was difficult to identify Jews in high positions, because unlike today, </a:t>
            </a:r>
            <a:r>
              <a:rPr lang="en-GB" sz="2800" b="1" dirty="0" smtClean="0">
                <a:solidFill>
                  <a:srgbClr val="00FF00"/>
                </a:solidFill>
                <a:effectLst>
                  <a:outerShdw blurRad="38100" dist="38100" dir="2700000" algn="tl">
                    <a:srgbClr val="000000">
                      <a:alpha val="43137"/>
                    </a:srgbClr>
                  </a:outerShdw>
                </a:effectLst>
              </a:rPr>
              <a:t>people generally detested the Jews as Christ murderers and crooked money lenders.</a:t>
            </a:r>
            <a:endParaRPr lang="en-GB" sz="2800" b="1" dirty="0">
              <a:solidFill>
                <a:srgbClr val="00FF00"/>
              </a:solidFill>
              <a:effectLst>
                <a:outerShdw blurRad="38100" dist="38100" dir="2700000" algn="tl">
                  <a:srgbClr val="000000">
                    <a:alpha val="43137"/>
                  </a:srgbClr>
                </a:outerShdw>
              </a:effectLst>
            </a:endParaRPr>
          </a:p>
        </p:txBody>
      </p:sp>
      <p:pic>
        <p:nvPicPr>
          <p:cNvPr id="4" name="Picture 2" descr="http://www.zionism-israel.com/dic/Talmud_bu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2646900" cy="3842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8357" y="5505271"/>
            <a:ext cx="3903785"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Burning The Talmud</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811483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223</a:t>
            </a:fld>
            <a:endParaRPr lang="en-GB" dirty="0">
              <a:solidFill>
                <a:srgbClr val="FFFFFF"/>
              </a:solidFill>
            </a:endParaRPr>
          </a:p>
        </p:txBody>
      </p:sp>
      <p:sp>
        <p:nvSpPr>
          <p:cNvPr id="6" name="TextBox 5"/>
          <p:cNvSpPr txBox="1"/>
          <p:nvPr/>
        </p:nvSpPr>
        <p:spPr>
          <a:xfrm>
            <a:off x="4971231" y="1767309"/>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4466493" y="2996892"/>
            <a:ext cx="700911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…However the Jews </a:t>
            </a:r>
            <a:r>
              <a:rPr lang="en-GB" sz="2800" b="1" dirty="0">
                <a:solidFill>
                  <a:srgbClr val="00FFCC"/>
                </a:solidFill>
                <a:effectLst>
                  <a:outerShdw blurRad="38100" dist="38100" dir="2700000" algn="tl">
                    <a:srgbClr val="000000">
                      <a:alpha val="43137"/>
                    </a:srgbClr>
                  </a:outerShdw>
                </a:effectLst>
              </a:rPr>
              <a:t>acts and physiognomy </a:t>
            </a:r>
            <a:r>
              <a:rPr lang="en-GB" sz="2800" b="1" dirty="0" smtClean="0">
                <a:solidFill>
                  <a:srgbClr val="00FFCC"/>
                </a:solidFill>
                <a:effectLst>
                  <a:outerShdw blurRad="38100" dist="38100" dir="2700000" algn="tl">
                    <a:srgbClr val="000000">
                      <a:alpha val="43137"/>
                    </a:srgbClr>
                  </a:outerShdw>
                </a:effectLst>
              </a:rPr>
              <a:t>betray them, </a:t>
            </a:r>
            <a:r>
              <a:rPr lang="en-GB" sz="2800" b="1" dirty="0" smtClean="0">
                <a:solidFill>
                  <a:srgbClr val="FFC000"/>
                </a:solidFill>
                <a:effectLst>
                  <a:outerShdw blurRad="38100" dist="38100" dir="2700000" algn="tl">
                    <a:srgbClr val="000000">
                      <a:alpha val="43137"/>
                    </a:srgbClr>
                  </a:outerShdw>
                </a:effectLst>
              </a:rPr>
              <a:t>and being cowardly they stay in the background and get others to do their work. </a:t>
            </a:r>
            <a:r>
              <a:rPr lang="en-GB" sz="2800" b="1" dirty="0" smtClean="0">
                <a:solidFill>
                  <a:srgbClr val="00FF00"/>
                </a:solidFill>
                <a:effectLst>
                  <a:outerShdw blurRad="38100" dist="38100" dir="2700000" algn="tl">
                    <a:srgbClr val="000000">
                      <a:alpha val="43137"/>
                    </a:srgbClr>
                  </a:outerShdw>
                </a:effectLst>
              </a:rPr>
              <a:t>There is good circumstantial evidence that Cecil, who was Elizabeth’s Secretary of State, was a Jew.</a:t>
            </a:r>
            <a:endParaRPr lang="en-GB" sz="2800" b="1" dirty="0">
              <a:solidFill>
                <a:srgbClr val="00FF00"/>
              </a:solidFill>
              <a:effectLst>
                <a:outerShdw blurRad="38100" dist="38100" dir="2700000" algn="tl">
                  <a:srgbClr val="000000">
                    <a:alpha val="43137"/>
                  </a:srgbClr>
                </a:outerShdw>
              </a:effectLst>
            </a:endParaRPr>
          </a:p>
        </p:txBody>
      </p:sp>
      <p:sp>
        <p:nvSpPr>
          <p:cNvPr id="5" name="TextBox 4"/>
          <p:cNvSpPr txBox="1"/>
          <p:nvPr/>
        </p:nvSpPr>
        <p:spPr>
          <a:xfrm>
            <a:off x="721072" y="5453802"/>
            <a:ext cx="2844105"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00FF00"/>
                </a:solidFill>
                <a:effectLst>
                  <a:outerShdw blurRad="38100" dist="38100" dir="2700000" algn="tl">
                    <a:srgbClr val="000000">
                      <a:alpha val="43137"/>
                    </a:srgbClr>
                  </a:outerShdw>
                </a:effectLst>
              </a:rPr>
              <a:t>William </a:t>
            </a:r>
            <a:r>
              <a:rPr lang="en-GB" sz="3600" b="1" dirty="0" smtClean="0">
                <a:solidFill>
                  <a:srgbClr val="00FF00"/>
                </a:solidFill>
                <a:effectLst>
                  <a:outerShdw blurRad="38100" dist="38100" dir="2700000" algn="tl">
                    <a:srgbClr val="000000">
                      <a:alpha val="43137"/>
                    </a:srgbClr>
                  </a:outerShdw>
                </a:effectLst>
              </a:rPr>
              <a:t>Cecil</a:t>
            </a:r>
            <a:endParaRPr lang="en-GB" sz="3600" b="1" dirty="0">
              <a:solidFill>
                <a:srgbClr val="00FF00"/>
              </a:solidFill>
              <a:effectLst>
                <a:outerShdw blurRad="38100" dist="38100" dir="2700000" algn="tl">
                  <a:srgbClr val="000000">
                    <a:alpha val="43137"/>
                  </a:srgbClr>
                </a:outerShdw>
              </a:effectLst>
            </a:endParaRPr>
          </a:p>
        </p:txBody>
      </p:sp>
      <p:pic>
        <p:nvPicPr>
          <p:cNvPr id="3074" name="Picture 2" descr="http://l7.alamy.com/zooms/07d93bddf4eb465688539e6084558ddd/william-cecil-secretary-of-state-under-elizabeth-i-dbgax6.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7" r="1147" b="3494"/>
          <a:stretch/>
        </p:blipFill>
        <p:spPr bwMode="auto">
          <a:xfrm>
            <a:off x="609600" y="1606431"/>
            <a:ext cx="3067050" cy="361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86366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224</a:t>
            </a:fld>
            <a:endParaRPr lang="en-GB">
              <a:solidFill>
                <a:srgbClr val="FFFFFF"/>
              </a:solidFill>
            </a:endParaRPr>
          </a:p>
        </p:txBody>
      </p:sp>
      <p:sp>
        <p:nvSpPr>
          <p:cNvPr id="4" name="TextBox 3"/>
          <p:cNvSpPr txBox="1"/>
          <p:nvPr/>
        </p:nvSpPr>
        <p:spPr>
          <a:xfrm>
            <a:off x="6459415" y="2705653"/>
            <a:ext cx="5122985" cy="365666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Philip II was faced with a</a:t>
            </a:r>
            <a:r>
              <a:rPr lang="en-GB" sz="2800" b="1" dirty="0" smtClean="0">
                <a:solidFill>
                  <a:srgbClr val="00FFCC"/>
                </a:solidFill>
                <a:effectLst>
                  <a:outerShdw blurRad="38100" dist="38100" dir="2700000" algn="tl">
                    <a:srgbClr val="000000">
                      <a:alpha val="43137"/>
                    </a:srgbClr>
                  </a:outerShdw>
                </a:effectLst>
              </a:rPr>
              <a:t> </a:t>
            </a:r>
            <a:r>
              <a:rPr lang="en-GB" sz="2800" b="1" dirty="0">
                <a:solidFill>
                  <a:srgbClr val="00FFCC"/>
                </a:solidFill>
                <a:effectLst>
                  <a:outerShdw blurRad="38100" dist="38100" dir="2700000" algn="tl">
                    <a:srgbClr val="000000">
                      <a:alpha val="43137"/>
                    </a:srgbClr>
                  </a:outerShdw>
                </a:effectLst>
              </a:rPr>
              <a:t>rebellion in the </a:t>
            </a:r>
            <a:r>
              <a:rPr lang="en-GB" sz="2800" b="1" dirty="0" smtClean="0">
                <a:solidFill>
                  <a:srgbClr val="00FFCC"/>
                </a:solidFill>
                <a:effectLst>
                  <a:outerShdw blurRad="38100" dist="38100" dir="2700000" algn="tl">
                    <a:srgbClr val="000000">
                      <a:alpha val="43137"/>
                    </a:srgbClr>
                  </a:outerShdw>
                </a:effectLst>
              </a:rPr>
              <a:t>Netherlands</a:t>
            </a:r>
            <a:r>
              <a:rPr lang="en-GB" sz="2800" b="1" dirty="0">
                <a:solidFill>
                  <a:srgbClr val="00FFCC"/>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Calvinist subversive beliefs </a:t>
            </a:r>
            <a:r>
              <a:rPr lang="en-GB" sz="2800" b="1" dirty="0">
                <a:solidFill>
                  <a:srgbClr val="FFC000"/>
                </a:solidFill>
                <a:effectLst>
                  <a:outerShdw blurRad="38100" dist="38100" dir="2700000" algn="tl">
                    <a:srgbClr val="000000">
                      <a:alpha val="43137"/>
                    </a:srgbClr>
                  </a:outerShdw>
                </a:effectLst>
              </a:rPr>
              <a:t>had spread in its northern provinces, </a:t>
            </a:r>
            <a:r>
              <a:rPr lang="en-GB" sz="2800" b="1" dirty="0">
                <a:solidFill>
                  <a:srgbClr val="00FF00"/>
                </a:solidFill>
                <a:effectLst>
                  <a:outerShdw blurRad="38100" dist="38100" dir="2700000" algn="tl">
                    <a:srgbClr val="000000">
                      <a:alpha val="43137"/>
                    </a:srgbClr>
                  </a:outerShdw>
                </a:effectLst>
              </a:rPr>
              <a:t>and even the Catholic South feared that Philip would suppress local </a:t>
            </a:r>
            <a:r>
              <a:rPr lang="en-GB" sz="2800" b="1">
                <a:solidFill>
                  <a:srgbClr val="00FF00"/>
                </a:solidFill>
                <a:effectLst>
                  <a:outerShdw blurRad="38100" dist="38100" dir="2700000" algn="tl">
                    <a:srgbClr val="000000">
                      <a:alpha val="43137"/>
                    </a:srgbClr>
                  </a:outerShdw>
                </a:effectLst>
              </a:rPr>
              <a:t>autonomy</a:t>
            </a:r>
            <a:r>
              <a:rPr lang="en-GB" sz="2800" b="1"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callisto.ggsrv.com/imgsrv/FastFetch/UBER2/eemw_02_img03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70" y="1887416"/>
            <a:ext cx="5082980" cy="33559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2370" y="5708199"/>
            <a:ext cx="508298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Dutch Revolt</a:t>
            </a:r>
            <a:endParaRPr lang="en-GB" sz="36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6172200" y="1711569"/>
            <a:ext cx="5697414"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Tree>
    <p:extLst>
      <p:ext uri="{BB962C8B-B14F-4D97-AF65-F5344CB8AC3E}">
        <p14:creationId xmlns:p14="http://schemas.microsoft.com/office/powerpoint/2010/main" val="376653189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225</a:t>
            </a:fld>
            <a:endParaRPr lang="en-GB" dirty="0">
              <a:solidFill>
                <a:srgbClr val="FFFFFF"/>
              </a:solidFill>
            </a:endParaRPr>
          </a:p>
        </p:txBody>
      </p:sp>
      <p:sp>
        <p:nvSpPr>
          <p:cNvPr id="6" name="TextBox 5"/>
          <p:cNvSpPr txBox="1"/>
          <p:nvPr/>
        </p:nvSpPr>
        <p:spPr>
          <a:xfrm>
            <a:off x="5057843" y="1741885"/>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3974123" y="2735282"/>
            <a:ext cx="786618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In 1567, Philip sent an army there to prevent an uprising, but Elizabeth was afraid that the army would be used against England. </a:t>
            </a:r>
            <a:r>
              <a:rPr lang="en-GB" sz="2800" b="1" dirty="0">
                <a:solidFill>
                  <a:srgbClr val="FFC000"/>
                </a:solidFill>
                <a:effectLst>
                  <a:outerShdw blurRad="38100" dist="38100" dir="2700000" algn="tl">
                    <a:srgbClr val="000000">
                      <a:alpha val="43137"/>
                    </a:srgbClr>
                  </a:outerShdw>
                </a:effectLst>
              </a:rPr>
              <a:t>In 1568, she seized a shipment of bullion sent by Genoese bankers to pay the Spanish troops garrisoned in the Netherlands. </a:t>
            </a:r>
            <a:r>
              <a:rPr lang="en-GB" sz="2800" b="1" dirty="0">
                <a:solidFill>
                  <a:srgbClr val="00FF00"/>
                </a:solidFill>
                <a:effectLst>
                  <a:outerShdw blurRad="38100" dist="38100" dir="2700000" algn="tl">
                    <a:srgbClr val="000000">
                      <a:alpha val="43137"/>
                    </a:srgbClr>
                  </a:outerShdw>
                </a:effectLst>
              </a:rPr>
              <a:t>Philip was furious, particularly as he was also suffering losses in the New World from English privateers.</a:t>
            </a:r>
          </a:p>
        </p:txBody>
      </p:sp>
      <p:sp>
        <p:nvSpPr>
          <p:cNvPr id="4" name="TextBox 3"/>
          <p:cNvSpPr txBox="1"/>
          <p:nvPr/>
        </p:nvSpPr>
        <p:spPr>
          <a:xfrm>
            <a:off x="383808" y="5388040"/>
            <a:ext cx="307095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Genoese B</a:t>
            </a:r>
            <a:r>
              <a:rPr lang="en-GB" sz="3600" b="1" dirty="0" smtClean="0">
                <a:solidFill>
                  <a:srgbClr val="FFFF00"/>
                </a:solidFill>
                <a:effectLst>
                  <a:outerShdw blurRad="38100" dist="38100" dir="2700000" algn="tl">
                    <a:srgbClr val="000000">
                      <a:alpha val="43137"/>
                    </a:srgbClr>
                  </a:outerShdw>
                </a:effectLst>
              </a:rPr>
              <a:t>ankers</a:t>
            </a:r>
            <a:endParaRPr lang="en-GB" sz="3600" b="1" dirty="0">
              <a:solidFill>
                <a:srgbClr val="FFFF00"/>
              </a:solidFill>
              <a:effectLst>
                <a:outerShdw blurRad="38100" dist="38100" dir="2700000" algn="tl">
                  <a:srgbClr val="000000">
                    <a:alpha val="43137"/>
                  </a:srgbClr>
                </a:outerShdw>
              </a:effectLst>
            </a:endParaRPr>
          </a:p>
        </p:txBody>
      </p:sp>
      <p:pic>
        <p:nvPicPr>
          <p:cNvPr id="1026" name="Picture 2" descr="http://l7.alamy.com/zooms/7ec2d8aca2e940cdbcd355d0403d97a1/banking-in-medieval-genoa-italy-depicted-in-a-15th-century-italian-d98jm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26193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01018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226</a:t>
            </a:fld>
            <a:endParaRPr lang="en-GB" dirty="0">
              <a:solidFill>
                <a:srgbClr val="FFFFFF"/>
              </a:solidFill>
            </a:endParaRPr>
          </a:p>
        </p:txBody>
      </p:sp>
      <p:sp>
        <p:nvSpPr>
          <p:cNvPr id="6" name="TextBox 5"/>
          <p:cNvSpPr txBox="1"/>
          <p:nvPr/>
        </p:nvSpPr>
        <p:spPr>
          <a:xfrm>
            <a:off x="5057843" y="1741885"/>
            <a:ext cx="5999636" cy="830997"/>
          </a:xfrm>
          <a:prstGeom prst="rect">
            <a:avLst/>
          </a:prstGeom>
          <a:noFill/>
        </p:spPr>
        <p:txBody>
          <a:bodyPr wrap="square" rtlCol="0">
            <a:spAutoFit/>
          </a:bodyPr>
          <a:lstStyle/>
          <a:p>
            <a:pPr algn="ctr"/>
            <a:r>
              <a:rPr lang="en-GB" sz="2400" b="1" dirty="0">
                <a:solidFill>
                  <a:srgbClr val="FFFF00"/>
                </a:solidFill>
                <a:effectLst>
                  <a:outerShdw blurRad="38100" dist="38100" dir="2700000" algn="tl">
                    <a:srgbClr val="000000">
                      <a:alpha val="43137"/>
                    </a:srgbClr>
                  </a:outerShdw>
                </a:effectLst>
              </a:rPr>
              <a:t>SAINT BARTHOLOMEW’S DAY MASSACRE OF THE </a:t>
            </a:r>
            <a:r>
              <a:rPr lang="en-GB" sz="2400" b="1" dirty="0" smtClean="0">
                <a:solidFill>
                  <a:srgbClr val="FFFF00"/>
                </a:solidFill>
                <a:effectLst>
                  <a:outerShdw blurRad="38100" dist="38100" dir="2700000" algn="tl">
                    <a:srgbClr val="000000">
                      <a:alpha val="43137"/>
                    </a:srgbClr>
                  </a:outerShdw>
                </a:effectLst>
              </a:rPr>
              <a:t>HUGUENOTS</a:t>
            </a:r>
            <a:endParaRPr lang="en-GB" dirty="0"/>
          </a:p>
        </p:txBody>
      </p:sp>
      <p:sp>
        <p:nvSpPr>
          <p:cNvPr id="7" name="TextBox 6"/>
          <p:cNvSpPr txBox="1"/>
          <p:nvPr/>
        </p:nvSpPr>
        <p:spPr>
          <a:xfrm>
            <a:off x="5004424" y="2943167"/>
            <a:ext cx="6166339"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Good Queen Bess’s troubles are not over, </a:t>
            </a:r>
            <a:r>
              <a:rPr lang="en-GB" sz="2800" b="1" dirty="0" smtClean="0">
                <a:solidFill>
                  <a:srgbClr val="FFCC00"/>
                </a:solidFill>
                <a:effectLst>
                  <a:outerShdw blurRad="38100" dist="38100" dir="2700000" algn="tl">
                    <a:srgbClr val="000000">
                      <a:alpha val="43137"/>
                    </a:srgbClr>
                  </a:outerShdw>
                </a:effectLst>
              </a:rPr>
              <a:t>for having upset King Philip of Spain, </a:t>
            </a:r>
            <a:r>
              <a:rPr lang="en-GB" sz="2800" b="1" dirty="0" smtClean="0">
                <a:solidFill>
                  <a:srgbClr val="00FF00"/>
                </a:solidFill>
                <a:effectLst>
                  <a:outerShdw blurRad="38100" dist="38100" dir="2700000" algn="tl">
                    <a:srgbClr val="000000">
                      <a:alpha val="43137"/>
                    </a:srgbClr>
                  </a:outerShdw>
                </a:effectLst>
              </a:rPr>
              <a:t>there was another crisis looming on the horizon for Elizabeth – </a:t>
            </a:r>
            <a:r>
              <a:rPr lang="en-GB" sz="2800" b="1" dirty="0" smtClean="0">
                <a:solidFill>
                  <a:srgbClr val="FF00FF"/>
                </a:solidFill>
                <a:effectLst>
                  <a:outerShdw blurRad="38100" dist="38100" dir="2700000" algn="tl">
                    <a:srgbClr val="000000">
                      <a:alpha val="43137"/>
                    </a:srgbClr>
                  </a:outerShdw>
                </a:effectLst>
              </a:rPr>
              <a:t>but that is another story!</a:t>
            </a:r>
            <a:endParaRPr lang="en-GB" sz="2800" b="1" dirty="0">
              <a:solidFill>
                <a:srgbClr val="FF00FF"/>
              </a:solidFill>
              <a:effectLst>
                <a:outerShdw blurRad="38100" dist="38100" dir="2700000" algn="tl">
                  <a:srgbClr val="000000">
                    <a:alpha val="43137"/>
                  </a:srgbClr>
                </a:outerShdw>
              </a:effectLst>
            </a:endParaRPr>
          </a:p>
        </p:txBody>
      </p:sp>
      <p:pic>
        <p:nvPicPr>
          <p:cNvPr id="1026" name="Picture 2" descr="https://upload.wikimedia.org/wikipedia/commons/0/0f/Routes_of_the_Spanish_Armad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54" y="1021227"/>
            <a:ext cx="3124235" cy="568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3912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7570AFA1-23D9-47DE-99B6-8DDF9B2F755C}" type="slidenum">
              <a:rPr lang="en-GB"/>
              <a:pPr>
                <a:defRPr/>
              </a:pPr>
              <a:t>227</a:t>
            </a:fld>
            <a:endParaRPr lang="en-GB"/>
          </a:p>
        </p:txBody>
      </p:sp>
      <p:sp>
        <p:nvSpPr>
          <p:cNvPr id="215044" name="Text Box 4"/>
          <p:cNvSpPr txBox="1">
            <a:spLocks noChangeArrowheads="1"/>
          </p:cNvSpPr>
          <p:nvPr/>
        </p:nvSpPr>
        <p:spPr bwMode="auto">
          <a:xfrm>
            <a:off x="2834455" y="2310140"/>
            <a:ext cx="6936921" cy="707886"/>
          </a:xfrm>
          <a:prstGeom prst="rect">
            <a:avLst/>
          </a:prstGeom>
          <a:noFill/>
          <a:ln w="9525">
            <a:noFill/>
            <a:miter lim="800000"/>
            <a:headEnd/>
            <a:tailEnd/>
          </a:ln>
          <a:effectLst/>
        </p:spPr>
        <p:txBody>
          <a:bodyPr wrap="square">
            <a:spAutoFit/>
          </a:bodyPr>
          <a:lstStyle/>
          <a:p>
            <a:pPr algn="just" eaLnBrk="0" hangingPunct="0">
              <a:spcBef>
                <a:spcPct val="50000"/>
              </a:spcBef>
              <a:defRPr/>
            </a:pPr>
            <a:r>
              <a:rPr lang="en-GB" sz="4000" b="1" dirty="0">
                <a:solidFill>
                  <a:srgbClr val="66FFFF"/>
                </a:solidFill>
                <a:effectLst>
                  <a:outerShdw blurRad="38100" dist="38100" dir="2700000" algn="tl">
                    <a:srgbClr val="000000"/>
                  </a:outerShdw>
                </a:effectLst>
              </a:rPr>
              <a:t>A thought to leave you with</a:t>
            </a:r>
          </a:p>
        </p:txBody>
      </p:sp>
      <p:sp>
        <p:nvSpPr>
          <p:cNvPr id="8" name="TextBox 7"/>
          <p:cNvSpPr txBox="1"/>
          <p:nvPr/>
        </p:nvSpPr>
        <p:spPr>
          <a:xfrm>
            <a:off x="-12542" y="6215301"/>
            <a:ext cx="121920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GB" sz="2800" b="1" dirty="0">
                <a:solidFill>
                  <a:srgbClr val="FFFF00"/>
                </a:solidFill>
                <a:effectLst>
                  <a:outerShdw blurRad="38100" dist="38100" dir="2700000" algn="tl">
                    <a:srgbClr val="000000">
                      <a:alpha val="43137"/>
                    </a:srgbClr>
                  </a:outerShdw>
                </a:effectLst>
              </a:rPr>
              <a:t>Howbeit no man </a:t>
            </a:r>
            <a:r>
              <a:rPr lang="en-GB" sz="2800" b="1" dirty="0" err="1">
                <a:solidFill>
                  <a:srgbClr val="FFFF00"/>
                </a:solidFill>
                <a:effectLst>
                  <a:outerShdw blurRad="38100" dist="38100" dir="2700000" algn="tl">
                    <a:srgbClr val="000000">
                      <a:alpha val="43137"/>
                    </a:srgbClr>
                  </a:outerShdw>
                </a:effectLst>
              </a:rPr>
              <a:t>spake</a:t>
            </a:r>
            <a:r>
              <a:rPr lang="en-GB" sz="2800" b="1" dirty="0">
                <a:solidFill>
                  <a:srgbClr val="FFFF00"/>
                </a:solidFill>
                <a:effectLst>
                  <a:outerShdw blurRad="38100" dist="38100" dir="2700000" algn="tl">
                    <a:srgbClr val="000000">
                      <a:alpha val="43137"/>
                    </a:srgbClr>
                  </a:outerShdw>
                </a:effectLst>
              </a:rPr>
              <a:t> openly of him for fear of the Jews. (John 7:13)</a:t>
            </a:r>
            <a:endParaRPr lang="en-GB" dirty="0"/>
          </a:p>
        </p:txBody>
      </p:sp>
      <p:sp>
        <p:nvSpPr>
          <p:cNvPr id="2" name="TextBox 1"/>
          <p:cNvSpPr txBox="1"/>
          <p:nvPr/>
        </p:nvSpPr>
        <p:spPr>
          <a:xfrm>
            <a:off x="2082171" y="3339391"/>
            <a:ext cx="8222031" cy="255454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One </a:t>
            </a:r>
            <a:r>
              <a:rPr lang="en-US" sz="4000" b="1" dirty="0">
                <a:solidFill>
                  <a:srgbClr val="FF0000"/>
                </a:solidFill>
                <a:effectLst>
                  <a:outerShdw blurRad="38100" dist="38100" dir="2700000" algn="tl">
                    <a:srgbClr val="000000">
                      <a:alpha val="43137"/>
                    </a:srgbClr>
                  </a:outerShdw>
                </a:effectLst>
              </a:rPr>
              <a:t>Can Ignore </a:t>
            </a:r>
            <a:r>
              <a:rPr lang="en-US" sz="4000" b="1" dirty="0" smtClean="0">
                <a:solidFill>
                  <a:srgbClr val="FF0000"/>
                </a:solidFill>
                <a:effectLst>
                  <a:outerShdw blurRad="38100" dist="38100" dir="2700000" algn="tl">
                    <a:srgbClr val="000000">
                      <a:alpha val="43137"/>
                    </a:srgbClr>
                  </a:outerShdw>
                </a:effectLst>
              </a:rPr>
              <a:t>Reality…. </a:t>
            </a:r>
            <a:r>
              <a:rPr lang="en-US" sz="4000" b="1" dirty="0">
                <a:solidFill>
                  <a:srgbClr val="00FF00"/>
                </a:solidFill>
                <a:effectLst>
                  <a:outerShdw blurRad="38100" dist="38100" dir="2700000" algn="tl">
                    <a:srgbClr val="000000">
                      <a:alpha val="43137"/>
                    </a:srgbClr>
                  </a:outerShdw>
                </a:effectLst>
              </a:rPr>
              <a:t/>
            </a:r>
            <a:br>
              <a:rPr lang="en-US" sz="4000" b="1" dirty="0">
                <a:solidFill>
                  <a:srgbClr val="00FF00"/>
                </a:solidFill>
                <a:effectLst>
                  <a:outerShdw blurRad="38100" dist="38100" dir="2700000" algn="tl">
                    <a:srgbClr val="000000">
                      <a:alpha val="43137"/>
                    </a:srgbClr>
                  </a:outerShdw>
                </a:effectLst>
              </a:rPr>
            </a:br>
            <a:r>
              <a:rPr lang="en-US" sz="4000" b="1" dirty="0">
                <a:solidFill>
                  <a:srgbClr val="00FF00"/>
                </a:solidFill>
                <a:effectLst>
                  <a:outerShdw blurRad="38100" dist="38100" dir="2700000" algn="tl">
                    <a:srgbClr val="000000">
                      <a:alpha val="43137"/>
                    </a:srgbClr>
                  </a:outerShdw>
                </a:effectLst>
              </a:rPr>
              <a:t>But One Cannot Ignore The</a:t>
            </a:r>
            <a:br>
              <a:rPr lang="en-US" sz="4000" b="1" dirty="0">
                <a:solidFill>
                  <a:srgbClr val="00FF00"/>
                </a:solidFill>
                <a:effectLst>
                  <a:outerShdw blurRad="38100" dist="38100" dir="2700000" algn="tl">
                    <a:srgbClr val="000000">
                      <a:alpha val="43137"/>
                    </a:srgbClr>
                  </a:outerShdw>
                </a:effectLst>
              </a:rPr>
            </a:br>
            <a:r>
              <a:rPr lang="en-US" sz="4000" b="1" dirty="0">
                <a:solidFill>
                  <a:srgbClr val="00FF00"/>
                </a:solidFill>
                <a:effectLst>
                  <a:outerShdw blurRad="38100" dist="38100" dir="2700000" algn="tl">
                    <a:srgbClr val="000000">
                      <a:alpha val="43137"/>
                    </a:srgbClr>
                  </a:outerShdw>
                </a:effectLst>
              </a:rPr>
              <a:t>Consequences of Ignoring Reality</a:t>
            </a:r>
            <a:endParaRPr lang="en-GB" sz="4000" b="1" dirty="0">
              <a:solidFill>
                <a:srgbClr val="00FF00"/>
              </a:solidFill>
              <a:effectLst>
                <a:outerShdw blurRad="38100" dist="38100" dir="2700000" algn="tl">
                  <a:srgbClr val="000000">
                    <a:alpha val="43137"/>
                  </a:srgbClr>
                </a:outerShdw>
              </a:effectLst>
            </a:endParaRPr>
          </a:p>
        </p:txBody>
      </p:sp>
      <p:sp>
        <p:nvSpPr>
          <p:cNvPr id="9" name="TextBox 8"/>
          <p:cNvSpPr txBox="1"/>
          <p:nvPr/>
        </p:nvSpPr>
        <p:spPr>
          <a:xfrm>
            <a:off x="0" y="90666"/>
            <a:ext cx="12191650" cy="1446550"/>
          </a:xfrm>
          <a:prstGeom prst="rect">
            <a:avLst/>
          </a:prstGeom>
          <a:noFill/>
        </p:spPr>
        <p:txBody>
          <a:bodyPr wrap="square" rtlCol="0">
            <a:spAutoFit/>
          </a:bodyPr>
          <a:lstStyle/>
          <a:p>
            <a:pPr algn="ctr"/>
            <a:r>
              <a:rPr lang="en-GB" sz="4400" b="1" dirty="0">
                <a:solidFill>
                  <a:srgbClr val="FF0000"/>
                </a:solidFill>
                <a:effectLst>
                  <a:outerShdw blurRad="38100" dist="38100" dir="2700000" algn="tl">
                    <a:srgbClr val="000000">
                      <a:alpha val="43137"/>
                    </a:srgbClr>
                  </a:outerShdw>
                </a:effectLst>
              </a:rPr>
              <a:t>The Story Of Gog And Magog                                    </a:t>
            </a:r>
            <a:r>
              <a:rPr lang="en-GB" sz="4400" b="1" dirty="0">
                <a:solidFill>
                  <a:srgbClr val="00FF00"/>
                </a:solidFill>
                <a:effectLst>
                  <a:outerShdw blurRad="38100" dist="38100" dir="2700000" algn="tl">
                    <a:srgbClr val="000000">
                      <a:alpha val="43137"/>
                    </a:srgbClr>
                  </a:outerShdw>
                </a:effectLst>
              </a:rPr>
              <a:t>The Reformation</a:t>
            </a:r>
            <a:endParaRPr lang="en-GB" sz="4400" dirty="0">
              <a:effectLst>
                <a:outerShdw blurRad="38100" dist="38100" dir="2700000" algn="tl">
                  <a:srgbClr val="000000">
                    <a:alpha val="43137"/>
                  </a:srgbClr>
                </a:outerShdw>
              </a:effectLst>
            </a:endParaRPr>
          </a:p>
        </p:txBody>
      </p:sp>
      <p:sp>
        <p:nvSpPr>
          <p:cNvPr id="11" name="TextBox 10"/>
          <p:cNvSpPr txBox="1"/>
          <p:nvPr/>
        </p:nvSpPr>
        <p:spPr>
          <a:xfrm>
            <a:off x="3133344" y="1537216"/>
            <a:ext cx="6473952" cy="1107996"/>
          </a:xfrm>
          <a:prstGeom prst="rect">
            <a:avLst/>
          </a:prstGeom>
          <a:noFill/>
        </p:spPr>
        <p:txBody>
          <a:bodyPr wrap="square" rtlCol="0">
            <a:spAutoFit/>
          </a:bodyPr>
          <a:lstStyle/>
          <a:p>
            <a:pPr lvl="0" algn="ctr"/>
            <a:r>
              <a:rPr lang="en-GB" sz="2400" b="1" dirty="0">
                <a:solidFill>
                  <a:srgbClr val="FFFF00"/>
                </a:solidFill>
                <a:effectLst>
                  <a:outerShdw blurRad="38100" dist="38100" dir="2700000" algn="tl">
                    <a:srgbClr val="000000">
                      <a:alpha val="43137"/>
                    </a:srgbClr>
                  </a:outerShdw>
                </a:effectLst>
              </a:rPr>
              <a:t>SAINT BARTHOLOMEW’S DAY MASSACRE OF THE HUGUENOTS</a:t>
            </a:r>
            <a:endParaRPr lang="en-GB" dirty="0">
              <a:solidFill>
                <a:srgbClr val="FFFFFF"/>
              </a:solidFill>
            </a:endParaRPr>
          </a:p>
          <a:p>
            <a:endParaRPr lang="en-GB" dirty="0"/>
          </a:p>
        </p:txBody>
      </p:sp>
    </p:spTree>
    <p:extLst>
      <p:ext uri="{BB962C8B-B14F-4D97-AF65-F5344CB8AC3E}">
        <p14:creationId xmlns:p14="http://schemas.microsoft.com/office/powerpoint/2010/main" val="390846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iterate type="lt">
                                    <p:tmPct val="10000"/>
                                  </p:iterate>
                                  <p:childTnLst>
                                    <p:set>
                                      <p:cBhvr>
                                        <p:cTn id="6" dur="1" fill="hold">
                                          <p:stCondLst>
                                            <p:cond delay="0"/>
                                          </p:stCondLst>
                                        </p:cTn>
                                        <p:tgtEl>
                                          <p:spTgt spid="215044">
                                            <p:txEl>
                                              <p:pRg st="0" end="0"/>
                                            </p:txEl>
                                          </p:spTgt>
                                        </p:tgtEl>
                                        <p:attrNameLst>
                                          <p:attrName>style.visibility</p:attrName>
                                        </p:attrNameLst>
                                      </p:cBhvr>
                                      <p:to>
                                        <p:strVal val="visible"/>
                                      </p:to>
                                    </p:set>
                                    <p:anim calcmode="lin" valueType="num">
                                      <p:cBhvr additive="base">
                                        <p:cTn id="7" dur="500" fill="hold"/>
                                        <p:tgtEl>
                                          <p:spTgt spid="2150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4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0" y="248953"/>
            <a:ext cx="12192000" cy="1569660"/>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GB" sz="4800" b="1" dirty="0" smtClean="0">
                <a:solidFill>
                  <a:srgbClr val="FF0000"/>
                </a:solidFill>
              </a:rPr>
              <a:t>The Story of Gog and Magog                             </a:t>
            </a:r>
            <a:r>
              <a:rPr lang="en-GB" sz="4800" b="1" dirty="0" smtClean="0">
                <a:solidFill>
                  <a:srgbClr val="00FF00"/>
                </a:solidFill>
              </a:rPr>
              <a:t>The </a:t>
            </a:r>
            <a:r>
              <a:rPr lang="en-GB" sz="4800" b="1" dirty="0">
                <a:solidFill>
                  <a:srgbClr val="00FF00"/>
                </a:solidFill>
              </a:rPr>
              <a:t>Reformation</a:t>
            </a:r>
            <a:endParaRPr lang="en-GB" sz="4800" b="1" dirty="0">
              <a:solidFill>
                <a:srgbClr val="FF0000"/>
              </a:solidFill>
              <a:latin typeface="+mj-lt"/>
            </a:endParaRPr>
          </a:p>
        </p:txBody>
      </p:sp>
      <p:sp>
        <p:nvSpPr>
          <p:cNvPr id="181251" name="WordArt 3"/>
          <p:cNvSpPr>
            <a:spLocks noChangeArrowheads="1" noChangeShapeType="1" noTextEdit="1"/>
          </p:cNvSpPr>
          <p:nvPr/>
        </p:nvSpPr>
        <p:spPr bwMode="auto">
          <a:xfrm>
            <a:off x="1804617" y="3313313"/>
            <a:ext cx="8582765" cy="1171851"/>
          </a:xfrm>
          <a:prstGeom prst="rect">
            <a:avLst/>
          </a:prstGeom>
        </p:spPr>
        <p:txBody>
          <a:bodyPr wrap="none" fromWordArt="1">
            <a:prstTxWarp prst="textPlain">
              <a:avLst>
                <a:gd name="adj" fmla="val 50000"/>
              </a:avLst>
            </a:prstTxWarp>
          </a:bodyPr>
          <a:lstStyle/>
          <a:p>
            <a:pPr algn="ctr"/>
            <a:r>
              <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End Of </a:t>
            </a:r>
            <a:r>
              <a:rPr lang="en-GB" sz="4800" kern="10" dirty="0" smtClean="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This Section</a:t>
            </a:r>
            <a:endPar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181252" name="Text Box 4"/>
          <p:cNvSpPr txBox="1">
            <a:spLocks noChangeArrowheads="1"/>
          </p:cNvSpPr>
          <p:nvPr/>
        </p:nvSpPr>
        <p:spPr bwMode="auto">
          <a:xfrm>
            <a:off x="1524000" y="5013325"/>
            <a:ext cx="9144000" cy="14465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4400" b="1" dirty="0">
                <a:solidFill>
                  <a:srgbClr val="00FF00"/>
                </a:solidFill>
                <a:effectLst>
                  <a:outerShdw blurRad="38100" dist="38100" dir="2700000" algn="tl">
                    <a:srgbClr val="000000"/>
                  </a:outerShdw>
                </a:effectLst>
              </a:rPr>
              <a:t>To be </a:t>
            </a:r>
            <a:r>
              <a:rPr lang="en-GB" sz="4400" b="1" dirty="0" smtClean="0">
                <a:solidFill>
                  <a:srgbClr val="00FF00"/>
                </a:solidFill>
                <a:effectLst>
                  <a:outerShdw blurRad="38100" dist="38100" dir="2700000" algn="tl">
                    <a:srgbClr val="000000"/>
                  </a:outerShdw>
                </a:effectLst>
              </a:rPr>
              <a:t>continued – Gog and The Reformation</a:t>
            </a:r>
            <a:r>
              <a:rPr lang="en-GB" sz="4400" dirty="0" smtClean="0">
                <a:solidFill>
                  <a:srgbClr val="00FF00"/>
                </a:solidFill>
              </a:rPr>
              <a:t> </a:t>
            </a:r>
            <a:endParaRPr lang="en-GB" sz="4400" b="1" dirty="0">
              <a:solidFill>
                <a:srgbClr val="00FF00"/>
              </a:solidFill>
              <a:effectLst>
                <a:outerShdw blurRad="38100" dist="38100" dir="2700000" algn="tl">
                  <a:srgbClr val="000000"/>
                </a:outerShdw>
              </a:effectLst>
            </a:endParaRPr>
          </a:p>
        </p:txBody>
      </p:sp>
      <p:sp>
        <p:nvSpPr>
          <p:cNvPr id="5" name="Slide Number Placeholder 4"/>
          <p:cNvSpPr>
            <a:spLocks noGrp="1"/>
          </p:cNvSpPr>
          <p:nvPr>
            <p:ph type="sldNum" sz="quarter" idx="12"/>
          </p:nvPr>
        </p:nvSpPr>
        <p:spPr/>
        <p:txBody>
          <a:bodyPr/>
          <a:lstStyle/>
          <a:p>
            <a:pPr>
              <a:defRPr/>
            </a:pPr>
            <a:fld id="{FEC630C8-0576-482E-9E8E-0DB6AA6E6126}" type="slidenum">
              <a:rPr lang="en-GB" smtClean="0"/>
              <a:pPr>
                <a:defRPr/>
              </a:pPr>
              <a:t>228</a:t>
            </a:fld>
            <a:endParaRPr lang="en-GB"/>
          </a:p>
        </p:txBody>
      </p:sp>
      <p:sp>
        <p:nvSpPr>
          <p:cNvPr id="2" name="TextBox 1"/>
          <p:cNvSpPr txBox="1"/>
          <p:nvPr/>
        </p:nvSpPr>
        <p:spPr>
          <a:xfrm>
            <a:off x="0" y="1764299"/>
            <a:ext cx="12192000" cy="1754326"/>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SAINT </a:t>
            </a:r>
            <a:r>
              <a:rPr lang="en-GB" sz="3600" b="1" dirty="0">
                <a:solidFill>
                  <a:srgbClr val="FFFF00"/>
                </a:solidFill>
                <a:effectLst>
                  <a:outerShdw blurRad="38100" dist="38100" dir="2700000" algn="tl">
                    <a:srgbClr val="000000">
                      <a:alpha val="43137"/>
                    </a:srgbClr>
                  </a:outerShdw>
                </a:effectLst>
              </a:rPr>
              <a:t>BARTHOLOMEW’S DAY MASSACRE OF THE HUGUENOTS</a:t>
            </a:r>
            <a:endParaRPr lang="en-GB" sz="3600" b="1" dirty="0">
              <a:effectLst>
                <a:outerShdw blurRad="38100" dist="38100" dir="2700000" algn="tl">
                  <a:srgbClr val="000000">
                    <a:alpha val="43137"/>
                  </a:srgbClr>
                </a:outerShdw>
              </a:effectLst>
            </a:endParaRPr>
          </a:p>
          <a:p>
            <a:endParaRPr lang="en-GB" sz="3600" dirty="0"/>
          </a:p>
        </p:txBody>
      </p:sp>
    </p:spTree>
    <p:extLst>
      <p:ext uri="{BB962C8B-B14F-4D97-AF65-F5344CB8AC3E}">
        <p14:creationId xmlns:p14="http://schemas.microsoft.com/office/powerpoint/2010/main" val="216986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81250">
                                            <p:txEl>
                                              <p:pRg st="0" end="0"/>
                                            </p:txEl>
                                          </p:spTgt>
                                        </p:tgtEl>
                                        <p:attrNameLst>
                                          <p:attrName>style.visibility</p:attrName>
                                        </p:attrNameLst>
                                      </p:cBhvr>
                                      <p:to>
                                        <p:strVal val="visible"/>
                                      </p:to>
                                    </p:set>
                                    <p:anim calcmode="lin" valueType="num">
                                      <p:cBhvr additive="base">
                                        <p:cTn id="7" dur="500" fill="hold"/>
                                        <p:tgtEl>
                                          <p:spTgt spid="1812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125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4240"/>
                            </p:stCondLst>
                            <p:childTnLst>
                              <p:par>
                                <p:cTn id="10" presetID="2" presetClass="entr" presetSubtype="1" fill="hold" grpId="0" nodeType="afterEffect">
                                  <p:stCondLst>
                                    <p:cond delay="0"/>
                                  </p:stCondLst>
                                  <p:iterate type="lt">
                                    <p:tmPct val="19000"/>
                                  </p:iterate>
                                  <p:childTnLst>
                                    <p:set>
                                      <p:cBhvr>
                                        <p:cTn id="11" dur="1" fill="hold">
                                          <p:stCondLst>
                                            <p:cond delay="0"/>
                                          </p:stCondLst>
                                        </p:cTn>
                                        <p:tgtEl>
                                          <p:spTgt spid="181251"/>
                                        </p:tgtEl>
                                        <p:attrNameLst>
                                          <p:attrName>style.visibility</p:attrName>
                                        </p:attrNameLst>
                                      </p:cBhvr>
                                      <p:to>
                                        <p:strVal val="visible"/>
                                      </p:to>
                                    </p:set>
                                    <p:anim calcmode="lin" valueType="num">
                                      <p:cBhvr additive="base">
                                        <p:cTn id="12" dur="500" fill="hold"/>
                                        <p:tgtEl>
                                          <p:spTgt spid="181251"/>
                                        </p:tgtEl>
                                        <p:attrNameLst>
                                          <p:attrName>ppt_x</p:attrName>
                                        </p:attrNameLst>
                                      </p:cBhvr>
                                      <p:tavLst>
                                        <p:tav tm="0">
                                          <p:val>
                                            <p:strVal val="#ppt_x"/>
                                          </p:val>
                                        </p:tav>
                                        <p:tav tm="100000">
                                          <p:val>
                                            <p:strVal val="#ppt_x"/>
                                          </p:val>
                                        </p:tav>
                                      </p:tavLst>
                                    </p:anim>
                                    <p:anim calcmode="lin" valueType="num">
                                      <p:cBhvr additive="base">
                                        <p:cTn id="13" dur="500" fill="hold"/>
                                        <p:tgtEl>
                                          <p:spTgt spid="181251"/>
                                        </p:tgtEl>
                                        <p:attrNameLst>
                                          <p:attrName>ppt_y</p:attrName>
                                        </p:attrNameLst>
                                      </p:cBhvr>
                                      <p:tavLst>
                                        <p:tav tm="0">
                                          <p:val>
                                            <p:strVal val="0-#ppt_h/2"/>
                                          </p:val>
                                        </p:tav>
                                        <p:tav tm="100000">
                                          <p:val>
                                            <p:strVal val="#ppt_y"/>
                                          </p:val>
                                        </p:tav>
                                      </p:tavLst>
                                    </p:anim>
                                  </p:childTnLst>
                                </p:cTn>
                              </p:par>
                            </p:childTnLst>
                          </p:cTn>
                        </p:par>
                        <p:par>
                          <p:cTn id="14" fill="hold">
                            <p:stCondLst>
                              <p:cond delay="645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181252">
                                            <p:txEl>
                                              <p:pRg st="0" end="0"/>
                                            </p:txEl>
                                          </p:spTgt>
                                        </p:tgtEl>
                                        <p:attrNameLst>
                                          <p:attrName>style.visibility</p:attrName>
                                        </p:attrNameLst>
                                      </p:cBhvr>
                                      <p:to>
                                        <p:strVal val="visible"/>
                                      </p:to>
                                    </p:set>
                                    <p:anim calcmode="lin" valueType="num">
                                      <p:cBhvr additive="base">
                                        <p:cTn id="17" dur="500" fill="hold"/>
                                        <p:tgtEl>
                                          <p:spTgt spid="18125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125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229</a:t>
            </a:fld>
            <a:endParaRPr lang="en-GB">
              <a:solidFill>
                <a:srgbClr val="FFFFFF"/>
              </a:solidFill>
            </a:endParaRPr>
          </a:p>
        </p:txBody>
      </p:sp>
      <p:sp>
        <p:nvSpPr>
          <p:cNvPr id="4" name="TextBox 3"/>
          <p:cNvSpPr txBox="1"/>
          <p:nvPr/>
        </p:nvSpPr>
        <p:spPr>
          <a:xfrm>
            <a:off x="5310554" y="2203938"/>
            <a:ext cx="3786554" cy="369332"/>
          </a:xfrm>
          <a:prstGeom prst="rect">
            <a:avLst/>
          </a:prstGeom>
          <a:noFill/>
        </p:spPr>
        <p:txBody>
          <a:bodyPr wrap="square" rtlCol="0">
            <a:spAutoFit/>
          </a:bodyPr>
          <a:lstStyle/>
          <a:p>
            <a:r>
              <a:rPr lang="en-GB" dirty="0" smtClean="0"/>
              <a:t>9 page 7 para 270</a:t>
            </a:r>
            <a:endParaRPr lang="en-GB" dirty="0"/>
          </a:p>
        </p:txBody>
      </p:sp>
      <p:sp>
        <p:nvSpPr>
          <p:cNvPr id="5" name="TextBox 4"/>
          <p:cNvSpPr txBox="1"/>
          <p:nvPr/>
        </p:nvSpPr>
        <p:spPr>
          <a:xfrm>
            <a:off x="4032738" y="3341077"/>
            <a:ext cx="7139354" cy="1477328"/>
          </a:xfrm>
          <a:prstGeom prst="rect">
            <a:avLst/>
          </a:prstGeom>
          <a:noFill/>
        </p:spPr>
        <p:txBody>
          <a:bodyPr wrap="square" rtlCol="0">
            <a:spAutoFit/>
          </a:bodyPr>
          <a:lstStyle/>
          <a:p>
            <a:r>
              <a:rPr lang="en-GB" dirty="0"/>
              <a:t>the "good" woman agreed to exchange the four French noblemen for him; and, as a quarter of a loaf was better than no bread to take 125,000 crowns for the relinquishment of Calais to France in perpetuity!</a:t>
            </a:r>
          </a:p>
          <a:p>
            <a:endParaRPr lang="en-GB" dirty="0"/>
          </a:p>
        </p:txBody>
      </p:sp>
    </p:spTree>
    <p:extLst>
      <p:ext uri="{BB962C8B-B14F-4D97-AF65-F5344CB8AC3E}">
        <p14:creationId xmlns:p14="http://schemas.microsoft.com/office/powerpoint/2010/main" val="978337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a:t>
            </a:fld>
            <a:endParaRPr lang="en-GB">
              <a:solidFill>
                <a:srgbClr val="FFFFFF"/>
              </a:solidFill>
            </a:endParaRPr>
          </a:p>
        </p:txBody>
      </p:sp>
      <p:sp>
        <p:nvSpPr>
          <p:cNvPr id="4" name="TextBox 3"/>
          <p:cNvSpPr txBox="1"/>
          <p:nvPr/>
        </p:nvSpPr>
        <p:spPr>
          <a:xfrm>
            <a:off x="4489704" y="1920347"/>
            <a:ext cx="718718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Goths refused to believe as the church of Rome </a:t>
            </a:r>
            <a:r>
              <a:rPr lang="en-GB" sz="2800" b="1" dirty="0" smtClean="0">
                <a:solidFill>
                  <a:srgbClr val="00FFFF"/>
                </a:solidFill>
                <a:effectLst>
                  <a:outerShdw blurRad="38100" dist="38100" dir="2700000" algn="tl">
                    <a:srgbClr val="000000">
                      <a:alpha val="43137"/>
                    </a:srgbClr>
                  </a:outerShdw>
                </a:effectLst>
              </a:rPr>
              <a:t>did. </a:t>
            </a:r>
            <a:r>
              <a:rPr lang="en-GB" sz="2800" b="1" dirty="0" smtClean="0">
                <a:solidFill>
                  <a:srgbClr val="FFC000"/>
                </a:solidFill>
                <a:effectLst>
                  <a:outerShdw blurRad="38100" dist="38100" dir="2700000" algn="tl">
                    <a:srgbClr val="000000">
                      <a:alpha val="43137"/>
                    </a:srgbClr>
                  </a:outerShdw>
                </a:effectLst>
              </a:rPr>
              <a:t>Consequently they have </a:t>
            </a:r>
            <a:r>
              <a:rPr lang="en-GB" sz="2800" b="1" dirty="0">
                <a:solidFill>
                  <a:srgbClr val="FFC000"/>
                </a:solidFill>
                <a:effectLst>
                  <a:outerShdw blurRad="38100" dist="38100" dir="2700000" algn="tl">
                    <a:srgbClr val="000000">
                      <a:alpha val="43137"/>
                    </a:srgbClr>
                  </a:outerShdw>
                </a:effectLst>
              </a:rPr>
              <a:t>been branded as Arians, Romanism </a:t>
            </a:r>
            <a:r>
              <a:rPr lang="en-GB" sz="2800" b="1" dirty="0" smtClean="0">
                <a:solidFill>
                  <a:srgbClr val="FFC000"/>
                </a:solidFill>
                <a:effectLst>
                  <a:outerShdw blurRad="38100" dist="38100" dir="2700000" algn="tl">
                    <a:srgbClr val="000000">
                      <a:alpha val="43137"/>
                    </a:srgbClr>
                  </a:outerShdw>
                </a:effectLst>
              </a:rPr>
              <a:t>meant </a:t>
            </a:r>
            <a:r>
              <a:rPr lang="en-GB" sz="2800" b="1" dirty="0">
                <a:solidFill>
                  <a:srgbClr val="FFC000"/>
                </a:solidFill>
                <a:effectLst>
                  <a:outerShdw blurRad="38100" dist="38100" dir="2700000" algn="tl">
                    <a:srgbClr val="000000">
                      <a:alpha val="43137"/>
                    </a:srgbClr>
                  </a:outerShdw>
                </a:effectLst>
              </a:rPr>
              <a:t>little to them.</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In fact, it meant little to </a:t>
            </a:r>
            <a:r>
              <a:rPr lang="en-GB" sz="2800" b="1" dirty="0" err="1">
                <a:solidFill>
                  <a:srgbClr val="FF00FF"/>
                </a:solidFill>
                <a:effectLst>
                  <a:outerShdw blurRad="38100" dist="38100" dir="2700000" algn="tl">
                    <a:srgbClr val="000000">
                      <a:alpha val="43137"/>
                    </a:srgbClr>
                  </a:outerShdw>
                </a:effectLst>
              </a:rPr>
              <a:t>Ulfilas</a:t>
            </a:r>
            <a:r>
              <a:rPr lang="en-GB" sz="2800" b="1" dirty="0">
                <a:solidFill>
                  <a:srgbClr val="FF00FF"/>
                </a:solidFill>
                <a:effectLst>
                  <a:outerShdw blurRad="38100" dist="38100" dir="2700000" algn="tl">
                    <a:srgbClr val="000000">
                      <a:alpha val="43137"/>
                    </a:srgbClr>
                  </a:outerShdw>
                </a:effectLst>
              </a:rPr>
              <a:t>, their great leader. </a:t>
            </a:r>
            <a:r>
              <a:rPr lang="en-GB" sz="2800" b="1" dirty="0">
                <a:solidFill>
                  <a:srgbClr val="00FF00"/>
                </a:solidFill>
                <a:effectLst>
                  <a:outerShdw blurRad="38100" dist="38100" dir="2700000" algn="tl">
                    <a:srgbClr val="000000">
                      <a:alpha val="43137"/>
                    </a:srgbClr>
                  </a:outerShdw>
                </a:effectLst>
              </a:rPr>
              <a:t>The Goths refused to go along with the </a:t>
            </a:r>
            <a:r>
              <a:rPr lang="en-GB" sz="2800" b="1" dirty="0" smtClean="0">
                <a:solidFill>
                  <a:srgbClr val="00FF00"/>
                </a:solidFill>
                <a:effectLst>
                  <a:outerShdw blurRad="38100" dist="38100" dir="2700000" algn="tl">
                    <a:srgbClr val="000000">
                      <a:alpha val="43137"/>
                    </a:srgbClr>
                  </a:outerShdw>
                </a:effectLst>
              </a:rPr>
              <a:t>innovations </a:t>
            </a:r>
            <a:r>
              <a:rPr lang="en-GB" sz="2800" b="1" dirty="0">
                <a:solidFill>
                  <a:srgbClr val="00FF00"/>
                </a:solidFill>
                <a:effectLst>
                  <a:outerShdw blurRad="38100" dist="38100" dir="2700000" algn="tl">
                    <a:srgbClr val="000000">
                      <a:alpha val="43137"/>
                    </a:srgbClr>
                  </a:outerShdw>
                </a:effectLst>
              </a:rPr>
              <a:t>being introduced into the church of the </a:t>
            </a:r>
            <a:r>
              <a:rPr lang="en-GB" sz="2800" b="1" dirty="0" err="1">
                <a:solidFill>
                  <a:srgbClr val="00FF00"/>
                </a:solidFill>
                <a:effectLst>
                  <a:outerShdw blurRad="38100" dist="38100" dir="2700000" algn="tl">
                    <a:srgbClr val="000000">
                      <a:alpha val="43137"/>
                    </a:srgbClr>
                  </a:outerShdw>
                </a:effectLst>
              </a:rPr>
              <a:t>caesars</a:t>
            </a:r>
            <a:r>
              <a:rPr lang="en-GB" sz="2800" b="1" dirty="0">
                <a:solidFill>
                  <a:srgbClr val="00FF00"/>
                </a:solidFill>
                <a:effectLst>
                  <a:outerShdw blurRad="38100" dist="38100" dir="2700000" algn="tl">
                    <a:srgbClr val="000000">
                      <a:alpha val="43137"/>
                    </a:srgbClr>
                  </a:outerShdw>
                </a:effectLst>
              </a:rPr>
              <a:t>, which church quickly branded any competitor as Arian." </a:t>
            </a:r>
            <a:r>
              <a:rPr lang="en-GB" sz="2800" b="1" dirty="0">
                <a:solidFill>
                  <a:srgbClr val="FF6600"/>
                </a:solidFill>
                <a:effectLst>
                  <a:outerShdw blurRad="38100" dist="38100" dir="2700000" algn="tl">
                    <a:srgbClr val="000000">
                      <a:alpha val="43137"/>
                    </a:srgbClr>
                  </a:outerShdw>
                </a:effectLst>
              </a:rPr>
              <a:t>Benjamin Wilkinson, </a:t>
            </a:r>
            <a:r>
              <a:rPr lang="en-GB" sz="2800" b="1" i="1" dirty="0">
                <a:solidFill>
                  <a:srgbClr val="FF6600"/>
                </a:solidFill>
                <a:effectLst>
                  <a:outerShdw blurRad="38100" dist="38100" dir="2700000" algn="tl">
                    <a:srgbClr val="000000">
                      <a:alpha val="43137"/>
                    </a:srgbClr>
                  </a:outerShdw>
                </a:effectLst>
              </a:rPr>
              <a:t>Truth Triumphant</a:t>
            </a:r>
            <a:r>
              <a:rPr lang="en-GB" sz="2800" b="1" dirty="0">
                <a:solidFill>
                  <a:srgbClr val="FF6600"/>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 </a:t>
            </a:r>
          </a:p>
        </p:txBody>
      </p:sp>
      <p:pic>
        <p:nvPicPr>
          <p:cNvPr id="2050" name="Picture 2" descr="http://www.great-controversy.org/images/roman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03" y="2754682"/>
            <a:ext cx="3476625" cy="293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68761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230</a:t>
            </a:fld>
            <a:endParaRPr lang="en-GB">
              <a:solidFill>
                <a:srgbClr val="FFFFFF"/>
              </a:solidFill>
            </a:endParaRPr>
          </a:p>
        </p:txBody>
      </p:sp>
      <p:sp>
        <p:nvSpPr>
          <p:cNvPr id="4" name="TextBox 3"/>
          <p:cNvSpPr txBox="1"/>
          <p:nvPr/>
        </p:nvSpPr>
        <p:spPr>
          <a:xfrm>
            <a:off x="4056185" y="2649415"/>
            <a:ext cx="7444153" cy="2585323"/>
          </a:xfrm>
          <a:prstGeom prst="rect">
            <a:avLst/>
          </a:prstGeom>
          <a:noFill/>
        </p:spPr>
        <p:txBody>
          <a:bodyPr wrap="square" rtlCol="0">
            <a:spAutoFit/>
          </a:bodyPr>
          <a:lstStyle/>
          <a:p>
            <a:r>
              <a:rPr lang="en-GB" dirty="0"/>
              <a:t>Philip II was faced with the </a:t>
            </a:r>
            <a:r>
              <a:rPr lang="en-GB" dirty="0">
                <a:hlinkClick r:id="rId2"/>
              </a:rPr>
              <a:t>rebellion in the Netherlands</a:t>
            </a:r>
            <a:r>
              <a:rPr lang="en-GB" dirty="0"/>
              <a:t>: Calvinist beliefs had spread in its northern provinces, and even the Catholic South feared that Philip would suppress local autonomy.</a:t>
            </a:r>
            <a:br>
              <a:rPr lang="en-GB" dirty="0"/>
            </a:br>
            <a:r>
              <a:rPr lang="en-GB" dirty="0"/>
              <a:t>In 1567, Philip sent an army there to prevent an uprising, but Elizabeth was afraid that the army would be used against England. In 1568, she seized a shipment of bullion sent by Genoese bankers to pay the Spanish troops garrisoned in the Netherlands. Philip was furious, particularly as he was also suffering losses in the New World from English privateers.</a:t>
            </a:r>
          </a:p>
        </p:txBody>
      </p:sp>
    </p:spTree>
    <p:extLst>
      <p:ext uri="{BB962C8B-B14F-4D97-AF65-F5344CB8AC3E}">
        <p14:creationId xmlns:p14="http://schemas.microsoft.com/office/powerpoint/2010/main" val="22141865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231</a:t>
            </a:fld>
            <a:endParaRPr lang="en-GB">
              <a:solidFill>
                <a:srgbClr val="FFFFFF"/>
              </a:solidFill>
            </a:endParaRPr>
          </a:p>
        </p:txBody>
      </p:sp>
    </p:spTree>
    <p:extLst>
      <p:ext uri="{BB962C8B-B14F-4D97-AF65-F5344CB8AC3E}">
        <p14:creationId xmlns:p14="http://schemas.microsoft.com/office/powerpoint/2010/main" val="361113698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232</a:t>
            </a:fld>
            <a:endParaRPr lang="en-GB">
              <a:solidFill>
                <a:srgbClr val="FFFFFF"/>
              </a:solidFill>
            </a:endParaRPr>
          </a:p>
        </p:txBody>
      </p:sp>
    </p:spTree>
    <p:extLst>
      <p:ext uri="{BB962C8B-B14F-4D97-AF65-F5344CB8AC3E}">
        <p14:creationId xmlns:p14="http://schemas.microsoft.com/office/powerpoint/2010/main" val="308475750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233</a:t>
            </a:fld>
            <a:endParaRPr lang="en-GB">
              <a:solidFill>
                <a:srgbClr val="FFFFFF"/>
              </a:solidFill>
            </a:endParaRPr>
          </a:p>
        </p:txBody>
      </p:sp>
      <p:pic>
        <p:nvPicPr>
          <p:cNvPr id="4" name="Picture 3"/>
          <p:cNvPicPr>
            <a:picLocks noChangeAspect="1"/>
          </p:cNvPicPr>
          <p:nvPr/>
        </p:nvPicPr>
        <p:blipFill>
          <a:blip r:embed="rId2"/>
          <a:stretch>
            <a:fillRect/>
          </a:stretch>
        </p:blipFill>
        <p:spPr>
          <a:xfrm>
            <a:off x="609600" y="1940330"/>
            <a:ext cx="3014580" cy="4308070"/>
          </a:xfrm>
          <a:prstGeom prst="rect">
            <a:avLst/>
          </a:prstGeom>
        </p:spPr>
      </p:pic>
      <p:sp>
        <p:nvSpPr>
          <p:cNvPr id="5" name="TextBox 4"/>
          <p:cNvSpPr txBox="1"/>
          <p:nvPr/>
        </p:nvSpPr>
        <p:spPr>
          <a:xfrm>
            <a:off x="4724400" y="2039815"/>
            <a:ext cx="669387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1520, Martin Luther published a book, </a:t>
            </a:r>
            <a:r>
              <a:rPr lang="en-GB" sz="2800" b="1" dirty="0">
                <a:solidFill>
                  <a:srgbClr val="FFC000"/>
                </a:solidFill>
                <a:effectLst>
                  <a:outerShdw blurRad="38100" dist="38100" dir="2700000" algn="tl">
                    <a:srgbClr val="000000">
                      <a:alpha val="43137"/>
                    </a:srgbClr>
                  </a:outerShdw>
                </a:effectLst>
              </a:rPr>
              <a:t>“</a:t>
            </a:r>
            <a:r>
              <a:rPr lang="de-DE" sz="2800" b="1" dirty="0">
                <a:solidFill>
                  <a:srgbClr val="FFC000"/>
                </a:solidFill>
                <a:effectLst>
                  <a:outerShdw blurRad="38100" dist="38100" dir="2700000" algn="tl">
                    <a:srgbClr val="000000">
                      <a:alpha val="43137"/>
                    </a:srgbClr>
                  </a:outerShdw>
                </a:effectLst>
              </a:rPr>
              <a:t>Von der babylonischen Gefengknuss der Kirchen“ (</a:t>
            </a:r>
            <a:r>
              <a:rPr lang="en-GB" sz="2800" b="1" dirty="0">
                <a:solidFill>
                  <a:srgbClr val="FFC000"/>
                </a:solidFill>
                <a:effectLst>
                  <a:outerShdw blurRad="38100" dist="38100" dir="2700000" algn="tl">
                    <a:srgbClr val="000000">
                      <a:alpha val="43137"/>
                    </a:srgbClr>
                  </a:outerShdw>
                </a:effectLst>
              </a:rPr>
              <a:t>On the Babylonian Captivity of the Church</a:t>
            </a:r>
            <a:r>
              <a:rPr lang="en-GB" sz="2800" b="1" dirty="0" smtClean="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This </a:t>
            </a:r>
            <a:r>
              <a:rPr lang="en-GB" sz="2800" b="1" dirty="0">
                <a:solidFill>
                  <a:srgbClr val="00FF00"/>
                </a:solidFill>
                <a:effectLst>
                  <a:outerShdw blurRad="38100" dist="38100" dir="2700000" algn="tl">
                    <a:srgbClr val="000000">
                      <a:alpha val="43137"/>
                    </a:srgbClr>
                  </a:outerShdw>
                </a:effectLst>
              </a:rPr>
              <a:t>caused consternation at </a:t>
            </a:r>
            <a:r>
              <a:rPr lang="en-GB" sz="2800" b="1" dirty="0" smtClean="0">
                <a:solidFill>
                  <a:srgbClr val="00FF00"/>
                </a:solidFill>
                <a:effectLst>
                  <a:outerShdw blurRad="38100" dist="38100" dir="2700000" algn="tl">
                    <a:srgbClr val="000000">
                      <a:alpha val="43137"/>
                    </a:srgbClr>
                  </a:outerShdw>
                </a:effectLst>
              </a:rPr>
              <a:t>Rome. Luther was </a:t>
            </a:r>
            <a:r>
              <a:rPr lang="en-GB" sz="2800" b="1" dirty="0">
                <a:solidFill>
                  <a:srgbClr val="00FF00"/>
                </a:solidFill>
                <a:effectLst>
                  <a:outerShdw blurRad="38100" dist="38100" dir="2700000" algn="tl">
                    <a:srgbClr val="000000">
                      <a:alpha val="43137"/>
                    </a:srgbClr>
                  </a:outerShdw>
                </a:effectLst>
              </a:rPr>
              <a:t>given 60 days to disown the book or face a fiery death at the stake</a:t>
            </a:r>
            <a:r>
              <a:rPr lang="en-GB" sz="2800" b="1" dirty="0" smtClean="0">
                <a:solidFill>
                  <a:srgbClr val="00FF00"/>
                </a:solidFill>
                <a:effectLst>
                  <a:outerShdw blurRad="38100" dist="38100" dir="2700000" algn="tl">
                    <a:srgbClr val="000000">
                      <a:alpha val="43137"/>
                    </a:srgbClr>
                  </a:outerShdw>
                </a:effectLst>
              </a:rPr>
              <a:t>!! Henry </a:t>
            </a:r>
            <a:r>
              <a:rPr lang="en-GB" sz="2800" b="1" dirty="0">
                <a:solidFill>
                  <a:srgbClr val="00FF00"/>
                </a:solidFill>
                <a:effectLst>
                  <a:outerShdw blurRad="38100" dist="38100" dir="2700000" algn="tl">
                    <a:srgbClr val="000000">
                      <a:alpha val="43137"/>
                    </a:srgbClr>
                  </a:outerShdw>
                </a:effectLst>
              </a:rPr>
              <a:t>VIII of England was also outraged by the </a:t>
            </a:r>
            <a:r>
              <a:rPr lang="en-GB" sz="2800" b="1" dirty="0" smtClean="0">
                <a:solidFill>
                  <a:srgbClr val="00FF00"/>
                </a:solidFill>
                <a:effectLst>
                  <a:outerShdw blurRad="38100" dist="38100" dir="2700000" algn="tl">
                    <a:srgbClr val="000000">
                      <a:alpha val="43137"/>
                    </a:srgbClr>
                  </a:outerShdw>
                </a:effectLst>
              </a:rPr>
              <a:t>book.</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698825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234</a:t>
            </a:fld>
            <a:endParaRPr lang="en-GB">
              <a:solidFill>
                <a:srgbClr val="FFFFFF"/>
              </a:solidFill>
            </a:endParaRPr>
          </a:p>
        </p:txBody>
      </p:sp>
      <p:sp>
        <p:nvSpPr>
          <p:cNvPr id="4" name="TextBox 3"/>
          <p:cNvSpPr txBox="1"/>
          <p:nvPr/>
        </p:nvSpPr>
        <p:spPr>
          <a:xfrm>
            <a:off x="6178061" y="1711569"/>
            <a:ext cx="5521569"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rPr>
              <a:t>With the publishing of Martin Luther’s book, </a:t>
            </a:r>
            <a:r>
              <a:rPr lang="en-GB" sz="2800" b="1" dirty="0" smtClean="0">
                <a:solidFill>
                  <a:srgbClr val="FFC000"/>
                </a:solidFill>
              </a:rPr>
              <a:t>the Jews saw the opportunity to have Christians focused on Rome as the enemy, </a:t>
            </a:r>
            <a:r>
              <a:rPr lang="en-GB" sz="2800" b="1" dirty="0" smtClean="0">
                <a:solidFill>
                  <a:srgbClr val="00FF00"/>
                </a:solidFill>
              </a:rPr>
              <a:t>while they were busy infiltrating the Reformation and ingratiating themselves as </a:t>
            </a:r>
            <a:r>
              <a:rPr lang="en-GB" sz="2800" b="1" dirty="0" smtClean="0">
                <a:solidFill>
                  <a:srgbClr val="FF0000"/>
                </a:solidFill>
              </a:rPr>
              <a:t>“God’s chosen”, </a:t>
            </a:r>
            <a:r>
              <a:rPr lang="en-GB" sz="2800" b="1" dirty="0" smtClean="0">
                <a:solidFill>
                  <a:srgbClr val="00FF00"/>
                </a:solidFill>
              </a:rPr>
              <a:t>instead of being ostracised as the murderer’s of Christ!!</a:t>
            </a:r>
            <a:endParaRPr lang="en-GB" sz="2800" b="1" dirty="0">
              <a:solidFill>
                <a:srgbClr val="00FF00"/>
              </a:solidFill>
            </a:endParaRPr>
          </a:p>
        </p:txBody>
      </p:sp>
      <p:pic>
        <p:nvPicPr>
          <p:cNvPr id="5" name="Picture 4"/>
          <p:cNvPicPr>
            <a:picLocks noChangeAspect="1"/>
          </p:cNvPicPr>
          <p:nvPr/>
        </p:nvPicPr>
        <p:blipFill rotWithShape="1">
          <a:blip r:embed="rId2"/>
          <a:srcRect b="9375"/>
          <a:stretch/>
        </p:blipFill>
        <p:spPr>
          <a:xfrm>
            <a:off x="1412631" y="1711569"/>
            <a:ext cx="3020623" cy="3078527"/>
          </a:xfrm>
          <a:prstGeom prst="rect">
            <a:avLst/>
          </a:prstGeom>
        </p:spPr>
      </p:pic>
      <p:sp>
        <p:nvSpPr>
          <p:cNvPr id="6" name="TextBox 5"/>
          <p:cNvSpPr txBox="1"/>
          <p:nvPr/>
        </p:nvSpPr>
        <p:spPr>
          <a:xfrm>
            <a:off x="319454" y="4889718"/>
            <a:ext cx="5052646" cy="181588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a:t>
            </a:r>
            <a:r>
              <a:rPr lang="en-GB" sz="2800" b="1" dirty="0">
                <a:solidFill>
                  <a:srgbClr val="FFFF00"/>
                </a:solidFill>
                <a:effectLst>
                  <a:outerShdw blurRad="38100" dist="38100" dir="2700000" algn="tl">
                    <a:srgbClr val="000000">
                      <a:alpha val="43137"/>
                    </a:srgbClr>
                  </a:outerShdw>
                </a:effectLst>
              </a:rPr>
              <a:t>When you see a cross, think about the gruesome murder perpetuated by the Jews at Golgotha</a:t>
            </a:r>
            <a:r>
              <a:rPr lang="en-GB" sz="2800" b="1" dirty="0" smtClean="0">
                <a:solidFill>
                  <a:srgbClr val="FFFF00"/>
                </a:solidFill>
                <a:effectLst>
                  <a:outerShdw blurRad="38100" dist="38100" dir="2700000" algn="tl">
                    <a:srgbClr val="000000">
                      <a:alpha val="43137"/>
                    </a:srgbClr>
                  </a:outerShdw>
                </a:effectLst>
              </a:rPr>
              <a:t>.” </a:t>
            </a:r>
            <a:endParaRPr lang="en-GB" sz="28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307668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235</a:t>
            </a:fld>
            <a:endParaRPr lang="en-GB">
              <a:solidFill>
                <a:srgbClr val="FFFFFF"/>
              </a:solidFill>
            </a:endParaRPr>
          </a:p>
        </p:txBody>
      </p:sp>
      <p:sp>
        <p:nvSpPr>
          <p:cNvPr id="4" name="TextBox 3"/>
          <p:cNvSpPr txBox="1"/>
          <p:nvPr/>
        </p:nvSpPr>
        <p:spPr>
          <a:xfrm>
            <a:off x="4689231" y="1644908"/>
            <a:ext cx="677593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rPr>
              <a:t>“We shall unleash the Nihilists and Atheists and we shall provoke a formidable social cataclysm which in all its horror will show clearly to the nations the effects of absolute atheism, </a:t>
            </a:r>
            <a:r>
              <a:rPr lang="en-GB" sz="2800" b="1" dirty="0">
                <a:solidFill>
                  <a:srgbClr val="FFC000"/>
                </a:solidFill>
                <a:effectLst>
                  <a:outerShdw blurRad="38100" dist="38100" dir="2700000" algn="tl">
                    <a:srgbClr val="000000">
                      <a:alpha val="43137"/>
                    </a:srgbClr>
                  </a:outerShdw>
                </a:effectLst>
              </a:rPr>
              <a:t>origin of savagery and of the most bloody turmoil. </a:t>
            </a:r>
            <a:r>
              <a:rPr lang="en-GB" sz="2800" b="1" dirty="0">
                <a:solidFill>
                  <a:srgbClr val="00FF00"/>
                </a:solidFill>
                <a:effectLst>
                  <a:outerShdw blurRad="38100" dist="38100" dir="2700000" algn="tl">
                    <a:srgbClr val="000000">
                      <a:alpha val="43137"/>
                    </a:srgbClr>
                  </a:outerShdw>
                </a:effectLst>
              </a:rPr>
              <a:t>(Mason Albert Pike’s, letter to </a:t>
            </a:r>
            <a:r>
              <a:rPr lang="en-GB" sz="2800" b="1" dirty="0" err="1">
                <a:solidFill>
                  <a:srgbClr val="00FF00"/>
                </a:solidFill>
                <a:effectLst>
                  <a:outerShdw blurRad="38100" dist="38100" dir="2700000" algn="tl">
                    <a:srgbClr val="000000">
                      <a:alpha val="43137"/>
                    </a:srgbClr>
                  </a:outerShdw>
                </a:effectLst>
              </a:rPr>
              <a:t>Guiseppe</a:t>
            </a:r>
            <a:r>
              <a:rPr lang="en-GB" sz="2800" b="1" dirty="0">
                <a:solidFill>
                  <a:srgbClr val="00FF00"/>
                </a:solidFill>
                <a:effectLst>
                  <a:outerShdw blurRad="38100" dist="38100" dir="2700000" algn="tl">
                    <a:srgbClr val="000000">
                      <a:alpha val="43137"/>
                    </a:srgbClr>
                  </a:outerShdw>
                </a:effectLst>
              </a:rPr>
              <a:t> Mazzini, </a:t>
            </a:r>
            <a:r>
              <a:rPr lang="en-GB" sz="2800" b="1" dirty="0" smtClean="0">
                <a:solidFill>
                  <a:srgbClr val="00FF00"/>
                </a:solidFill>
                <a:effectLst>
                  <a:outerShdw blurRad="38100" dist="38100" dir="2700000" algn="tl">
                    <a:srgbClr val="000000">
                      <a:alpha val="43137"/>
                    </a:srgbClr>
                  </a:outerShdw>
                </a:effectLst>
              </a:rPr>
              <a:t>(left) </a:t>
            </a:r>
            <a:r>
              <a:rPr lang="en-GB" sz="2800" b="1" dirty="0">
                <a:solidFill>
                  <a:srgbClr val="00FF00"/>
                </a:solidFill>
                <a:effectLst>
                  <a:outerShdw blurRad="38100" dist="38100" dir="2700000" algn="tl">
                    <a:srgbClr val="000000">
                      <a:alpha val="43137"/>
                    </a:srgbClr>
                  </a:outerShdw>
                </a:effectLst>
              </a:rPr>
              <a:t>in Italy, </a:t>
            </a:r>
            <a:r>
              <a:rPr lang="en-GB" sz="2800" b="1" dirty="0">
                <a:solidFill>
                  <a:srgbClr val="FFFF00"/>
                </a:solidFill>
                <a:effectLst>
                  <a:outerShdw blurRad="38100" dist="38100" dir="2700000" algn="tl">
                    <a:srgbClr val="000000">
                      <a:alpha val="43137"/>
                    </a:srgbClr>
                  </a:outerShdw>
                </a:effectLst>
              </a:rPr>
              <a:t>August 15th, 1871 preserved in archives of the British </a:t>
            </a:r>
            <a:r>
              <a:rPr lang="en-GB" sz="2800" b="1" dirty="0" smtClean="0">
                <a:solidFill>
                  <a:srgbClr val="FFFF00"/>
                </a:solidFill>
                <a:effectLst>
                  <a:outerShdw blurRad="38100" dist="38100" dir="2700000" algn="tl">
                    <a:srgbClr val="000000">
                      <a:alpha val="43137"/>
                    </a:srgbClr>
                  </a:outerShdw>
                </a:effectLst>
              </a:rPr>
              <a:t>Museum) </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lum bright="20000" contrast="40000"/>
          </a:blip>
          <a:stretch>
            <a:fillRect/>
          </a:stretch>
        </p:blipFill>
        <p:spPr>
          <a:xfrm>
            <a:off x="718294" y="2259727"/>
            <a:ext cx="3224579" cy="3461776"/>
          </a:xfrm>
          <a:prstGeom prst="rect">
            <a:avLst/>
          </a:prstGeom>
        </p:spPr>
      </p:pic>
    </p:spTree>
    <p:extLst>
      <p:ext uri="{BB962C8B-B14F-4D97-AF65-F5344CB8AC3E}">
        <p14:creationId xmlns:p14="http://schemas.microsoft.com/office/powerpoint/2010/main" val="72046454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236</a:t>
            </a:fld>
            <a:endParaRPr lang="en-GB">
              <a:solidFill>
                <a:srgbClr val="FFFFFF"/>
              </a:solidFill>
            </a:endParaRPr>
          </a:p>
        </p:txBody>
      </p:sp>
      <p:sp>
        <p:nvSpPr>
          <p:cNvPr id="5" name="TextBox 4"/>
          <p:cNvSpPr txBox="1"/>
          <p:nvPr/>
        </p:nvSpPr>
        <p:spPr>
          <a:xfrm>
            <a:off x="5152767" y="1824841"/>
            <a:ext cx="656143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true definition of Judeo-Christian: </a:t>
            </a:r>
            <a:r>
              <a:rPr lang="en-GB" sz="2800" b="1" dirty="0">
                <a:solidFill>
                  <a:srgbClr val="FFC000"/>
                </a:solidFill>
                <a:effectLst>
                  <a:outerShdw blurRad="38100" dist="38100" dir="2700000" algn="tl">
                    <a:srgbClr val="000000">
                      <a:alpha val="43137"/>
                    </a:srgbClr>
                  </a:outerShdw>
                </a:effectLst>
              </a:rPr>
              <a:t>A religion created for the purpose of destroying Christianity by watering down Christian ideals and neutralizing Christians. </a:t>
            </a:r>
            <a:r>
              <a:rPr lang="en-GB" sz="2800" b="1" dirty="0">
                <a:solidFill>
                  <a:srgbClr val="00FF00"/>
                </a:solidFill>
                <a:effectLst>
                  <a:outerShdw blurRad="38100" dist="38100" dir="2700000" algn="tl">
                    <a:srgbClr val="000000">
                      <a:alpha val="43137"/>
                    </a:srgbClr>
                  </a:outerShdw>
                </a:effectLst>
              </a:rPr>
              <a:t>Also, designed to promote and protect Jews and Judaism in the Zionist sense of the definition of those misused and created terms.</a:t>
            </a:r>
          </a:p>
        </p:txBody>
      </p:sp>
      <p:pic>
        <p:nvPicPr>
          <p:cNvPr id="6" name="Picture 5"/>
          <p:cNvPicPr>
            <a:picLocks noChangeAspect="1"/>
          </p:cNvPicPr>
          <p:nvPr/>
        </p:nvPicPr>
        <p:blipFill>
          <a:blip r:embed="rId2"/>
          <a:stretch>
            <a:fillRect/>
          </a:stretch>
        </p:blipFill>
        <p:spPr>
          <a:xfrm>
            <a:off x="505378" y="2351533"/>
            <a:ext cx="4152876" cy="3114642"/>
          </a:xfrm>
          <a:prstGeom prst="rect">
            <a:avLst/>
          </a:prstGeom>
        </p:spPr>
      </p:pic>
    </p:spTree>
    <p:extLst>
      <p:ext uri="{BB962C8B-B14F-4D97-AF65-F5344CB8AC3E}">
        <p14:creationId xmlns:p14="http://schemas.microsoft.com/office/powerpoint/2010/main" val="3739222750"/>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237</a:t>
            </a:fld>
            <a:endParaRPr lang="en-GB">
              <a:solidFill>
                <a:srgbClr val="FFFFFF"/>
              </a:solidFill>
            </a:endParaRPr>
          </a:p>
        </p:txBody>
      </p:sp>
      <p:sp>
        <p:nvSpPr>
          <p:cNvPr id="5" name="TextBox 4"/>
          <p:cNvSpPr txBox="1"/>
          <p:nvPr/>
        </p:nvSpPr>
        <p:spPr>
          <a:xfrm>
            <a:off x="4888523" y="1644908"/>
            <a:ext cx="650630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a:t>
            </a:r>
            <a:r>
              <a:rPr lang="en-GB" sz="2800" b="1" dirty="0" smtClean="0">
                <a:solidFill>
                  <a:srgbClr val="00FFCC"/>
                </a:solidFill>
                <a:effectLst>
                  <a:outerShdw blurRad="38100" dist="38100" dir="2700000" algn="tl">
                    <a:srgbClr val="000000">
                      <a:alpha val="43137"/>
                    </a:srgbClr>
                  </a:outerShdw>
                </a:effectLst>
              </a:rPr>
              <a:t>he </a:t>
            </a:r>
            <a:r>
              <a:rPr lang="en-GB" sz="2800" b="1" dirty="0">
                <a:solidFill>
                  <a:srgbClr val="00FFCC"/>
                </a:solidFill>
                <a:effectLst>
                  <a:outerShdw blurRad="38100" dist="38100" dir="2700000" algn="tl">
                    <a:srgbClr val="000000">
                      <a:alpha val="43137"/>
                    </a:srgbClr>
                  </a:outerShdw>
                </a:effectLst>
              </a:rPr>
              <a:t>word “Jew” originated during the </a:t>
            </a:r>
            <a:r>
              <a:rPr lang="en-GB" sz="2800" b="1" dirty="0" smtClean="0">
                <a:solidFill>
                  <a:srgbClr val="00FFCC"/>
                </a:solidFill>
                <a:effectLst>
                  <a:outerShdw blurRad="38100" dist="38100" dir="2700000" algn="tl">
                    <a:srgbClr val="000000">
                      <a:alpha val="43137"/>
                    </a:srgbClr>
                  </a:outerShdw>
                </a:effectLst>
              </a:rPr>
              <a:t>1700’s </a:t>
            </a:r>
            <a:r>
              <a:rPr lang="en-GB" sz="2800" b="1" dirty="0">
                <a:solidFill>
                  <a:srgbClr val="00FFCC"/>
                </a:solidFill>
                <a:effectLst>
                  <a:outerShdw blurRad="38100" dist="38100" dir="2700000" algn="tl">
                    <a:srgbClr val="000000">
                      <a:alpha val="43137"/>
                    </a:srgbClr>
                  </a:outerShdw>
                </a:effectLst>
              </a:rPr>
              <a:t>to label </a:t>
            </a:r>
            <a:r>
              <a:rPr lang="en-GB" sz="2800" b="1" dirty="0" smtClean="0">
                <a:solidFill>
                  <a:srgbClr val="00FFCC"/>
                </a:solidFill>
                <a:effectLst>
                  <a:outerShdw blurRad="38100" dist="38100" dir="2700000" algn="tl">
                    <a:srgbClr val="000000">
                      <a:alpha val="43137"/>
                    </a:srgbClr>
                  </a:outerShdw>
                </a:effectLst>
              </a:rPr>
              <a:t>the Canaanite </a:t>
            </a:r>
            <a:r>
              <a:rPr lang="en-GB" sz="2800" b="1" dirty="0" err="1" smtClean="0">
                <a:solidFill>
                  <a:srgbClr val="00FFCC"/>
                </a:solidFill>
                <a:effectLst>
                  <a:outerShdw blurRad="38100" dist="38100" dir="2700000" algn="tl">
                    <a:srgbClr val="000000">
                      <a:alpha val="43137"/>
                    </a:srgbClr>
                  </a:outerShdw>
                </a:effectLst>
              </a:rPr>
              <a:t>Khazars</a:t>
            </a:r>
            <a:r>
              <a:rPr lang="en-GB" sz="2800" b="1" dirty="0" smtClean="0">
                <a:solidFill>
                  <a:srgbClr val="00FFCC"/>
                </a:solidFill>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a:t>
            </a:r>
            <a:r>
              <a:rPr lang="en-GB" sz="2800" b="1" dirty="0" err="1">
                <a:solidFill>
                  <a:srgbClr val="FFCC00"/>
                </a:solidFill>
                <a:effectLst>
                  <a:outerShdw blurRad="38100" dist="38100" dir="2700000" algn="tl">
                    <a:srgbClr val="000000">
                      <a:alpha val="43137"/>
                    </a:srgbClr>
                  </a:outerShdw>
                </a:effectLst>
              </a:rPr>
              <a:t>Hatonn</a:t>
            </a:r>
            <a:r>
              <a:rPr lang="en-GB" sz="2800" b="1" dirty="0">
                <a:solidFill>
                  <a:srgbClr val="FFCC00"/>
                </a:solidFill>
                <a:effectLst>
                  <a:outerShdw blurRad="38100" dist="38100" dir="2700000" algn="tl">
                    <a:srgbClr val="000000">
                      <a:alpha val="43137"/>
                    </a:srgbClr>
                  </a:outerShdw>
                </a:effectLst>
              </a:rPr>
              <a:t>: p3, 17) </a:t>
            </a:r>
            <a:r>
              <a:rPr lang="en-GB" sz="2800" b="1" i="1" dirty="0">
                <a:solidFill>
                  <a:srgbClr val="FF0000"/>
                </a:solidFill>
                <a:effectLst>
                  <a:outerShdw blurRad="38100" dist="38100" dir="2700000" algn="tl">
                    <a:srgbClr val="000000">
                      <a:alpha val="43137"/>
                    </a:srgbClr>
                  </a:outerShdw>
                </a:effectLst>
              </a:rPr>
              <a:t>Counterfeit Blessings - The Anti-</a:t>
            </a:r>
            <a:r>
              <a:rPr lang="en-GB" sz="2800" b="1" i="1" dirty="0" err="1">
                <a:solidFill>
                  <a:srgbClr val="FF0000"/>
                </a:solidFill>
                <a:effectLst>
                  <a:outerShdw blurRad="38100" dist="38100" dir="2700000" algn="tl">
                    <a:srgbClr val="000000">
                      <a:alpha val="43137"/>
                    </a:srgbClr>
                  </a:outerShdw>
                </a:effectLst>
              </a:rPr>
              <a:t>Chritst</a:t>
            </a:r>
            <a:r>
              <a:rPr lang="en-GB" sz="2800" b="1" i="1" dirty="0">
                <a:solidFill>
                  <a:srgbClr val="FF0000"/>
                </a:solidFill>
                <a:effectLst>
                  <a:outerShdw blurRad="38100" dist="38100" dir="2700000" algn="tl">
                    <a:srgbClr val="000000">
                      <a:alpha val="43137"/>
                    </a:srgbClr>
                  </a:outerShdw>
                </a:effectLst>
              </a:rPr>
              <a:t> by Any Name:</a:t>
            </a:r>
            <a:r>
              <a:rPr lang="en-GB" sz="2800" b="1" dirty="0">
                <a:effectLst>
                  <a:outerShdw blurRad="38100" dist="38100" dir="2700000" algn="tl">
                    <a:srgbClr val="000000">
                      <a:alpha val="43137"/>
                    </a:srgbClr>
                  </a:outerShdw>
                </a:effectLst>
              </a:rPr>
              <a:t> </a:t>
            </a:r>
            <a:r>
              <a:rPr lang="en-GB" sz="2800" b="1" dirty="0" err="1">
                <a:solidFill>
                  <a:srgbClr val="00FF00"/>
                </a:solidFill>
                <a:effectLst>
                  <a:outerShdw blurRad="38100" dist="38100" dir="2700000" algn="tl">
                    <a:srgbClr val="000000">
                      <a:alpha val="43137"/>
                    </a:srgbClr>
                  </a:outerShdw>
                </a:effectLst>
              </a:rPr>
              <a:t>Khazars</a:t>
            </a:r>
            <a:r>
              <a:rPr lang="en-GB" sz="2800" b="1" dirty="0">
                <a:solidFill>
                  <a:srgbClr val="00FF00"/>
                </a:solidFill>
                <a:effectLst>
                  <a:outerShdw blurRad="38100" dist="38100" dir="2700000" algn="tl">
                    <a:srgbClr val="000000">
                      <a:alpha val="43137"/>
                    </a:srgbClr>
                  </a:outerShdw>
                </a:effectLst>
              </a:rPr>
              <a:t> by G.C. </a:t>
            </a:r>
            <a:r>
              <a:rPr lang="en-GB" sz="2800" b="1" dirty="0" err="1">
                <a:solidFill>
                  <a:srgbClr val="00FF00"/>
                </a:solidFill>
                <a:effectLst>
                  <a:outerShdw blurRad="38100" dist="38100" dir="2700000" algn="tl">
                    <a:srgbClr val="000000">
                      <a:alpha val="43137"/>
                    </a:srgbClr>
                  </a:outerShdw>
                </a:effectLst>
              </a:rPr>
              <a:t>Hatonn</a:t>
            </a:r>
            <a:r>
              <a:rPr lang="en-GB" sz="2800" b="1" dirty="0">
                <a:solidFill>
                  <a:srgbClr val="00FF00"/>
                </a:solidFill>
                <a:effectLst>
                  <a:outerShdw blurRad="38100" dist="38100" dir="2700000" algn="tl">
                    <a:srgbClr val="000000">
                      <a:alpha val="43137"/>
                    </a:srgbClr>
                  </a:outerShdw>
                </a:effectLst>
              </a:rPr>
              <a:t>, exposes that the </a:t>
            </a:r>
            <a:r>
              <a:rPr lang="en-GB" sz="2800" b="1" dirty="0" err="1">
                <a:solidFill>
                  <a:srgbClr val="00FF00"/>
                </a:solidFill>
                <a:effectLst>
                  <a:outerShdw blurRad="38100" dist="38100" dir="2700000" algn="tl">
                    <a:srgbClr val="000000">
                      <a:alpha val="43137"/>
                    </a:srgbClr>
                  </a:outerShdw>
                </a:effectLst>
              </a:rPr>
              <a:t>Khazars</a:t>
            </a:r>
            <a:r>
              <a:rPr lang="en-GB" sz="2800" b="1" dirty="0">
                <a:solidFill>
                  <a:srgbClr val="00FF00"/>
                </a:solidFill>
                <a:effectLst>
                  <a:outerShdw blurRad="38100" dist="38100" dir="2700000" algn="tl">
                    <a:srgbClr val="000000">
                      <a:alpha val="43137"/>
                    </a:srgbClr>
                  </a:outerShdw>
                </a:effectLst>
              </a:rPr>
              <a:t> are the real “anti-Semites” who have labelled themselves as Zionists and “Jews” to deceive the world in furthering their own plans for global &amp; political conquest.</a:t>
            </a:r>
          </a:p>
        </p:txBody>
      </p:sp>
      <p:pic>
        <p:nvPicPr>
          <p:cNvPr id="6146" name="Picture 2" descr="http://www.jrbooksonline.com/jew-bwa-ha-ha.gif"/>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53453" y="2016422"/>
            <a:ext cx="3375138" cy="39410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1227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24</a:t>
            </a:fld>
            <a:endParaRPr lang="en-GB">
              <a:solidFill>
                <a:srgbClr val="FFFFFF"/>
              </a:solidFill>
            </a:endParaRPr>
          </a:p>
        </p:txBody>
      </p:sp>
      <p:sp>
        <p:nvSpPr>
          <p:cNvPr id="4" name="TextBox 3"/>
          <p:cNvSpPr txBox="1"/>
          <p:nvPr/>
        </p:nvSpPr>
        <p:spPr>
          <a:xfrm>
            <a:off x="4212336" y="2020824"/>
            <a:ext cx="737006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a:t>
            </a:r>
            <a:r>
              <a:rPr lang="en-GB" sz="2800" b="1" dirty="0">
                <a:solidFill>
                  <a:srgbClr val="00FFFF"/>
                </a:solidFill>
                <a:effectLst>
                  <a:outerShdw blurRad="38100" dist="38100" dir="2700000" algn="tl">
                    <a:srgbClr val="000000">
                      <a:alpha val="43137"/>
                    </a:srgbClr>
                  </a:outerShdw>
                </a:effectLst>
              </a:rPr>
              <a:t>was this </a:t>
            </a:r>
            <a:r>
              <a:rPr lang="en-GB" sz="2800" b="1" dirty="0" err="1">
                <a:solidFill>
                  <a:srgbClr val="00FFFF"/>
                </a:solidFill>
                <a:effectLst>
                  <a:outerShdw blurRad="38100" dist="38100" dir="2700000" algn="tl">
                    <a:srgbClr val="000000">
                      <a:alpha val="43137"/>
                    </a:srgbClr>
                  </a:outerShdw>
                </a:effectLst>
              </a:rPr>
              <a:t>Ulfilas</a:t>
            </a:r>
            <a:r>
              <a:rPr lang="en-GB" sz="2800" b="1" dirty="0">
                <a:solidFill>
                  <a:srgbClr val="00FFFF"/>
                </a:solidFill>
                <a:effectLst>
                  <a:outerShdw blurRad="38100" dist="38100" dir="2700000" algn="tl">
                    <a:srgbClr val="000000">
                      <a:alpha val="43137"/>
                    </a:srgbClr>
                  </a:outerShdw>
                </a:effectLst>
              </a:rPr>
              <a:t> who led the exodus of the pious </a:t>
            </a:r>
            <a:r>
              <a:rPr lang="en-GB" sz="2800" b="1" dirty="0" smtClean="0">
                <a:solidFill>
                  <a:srgbClr val="00FFFF"/>
                </a:solidFill>
                <a:effectLst>
                  <a:outerShdw blurRad="38100" dist="38100" dir="2700000" algn="tl">
                    <a:srgbClr val="000000">
                      <a:alpha val="43137"/>
                    </a:srgbClr>
                  </a:outerShdw>
                </a:effectLst>
              </a:rPr>
              <a:t>ones. </a:t>
            </a:r>
            <a:r>
              <a:rPr lang="en-GB" sz="2800" b="1" dirty="0" smtClean="0">
                <a:solidFill>
                  <a:srgbClr val="FFC000"/>
                </a:solidFill>
                <a:effectLst>
                  <a:outerShdw blurRad="38100" dist="38100" dir="2700000" algn="tl">
                    <a:srgbClr val="000000">
                      <a:alpha val="43137"/>
                    </a:srgbClr>
                  </a:outerShdw>
                </a:effectLst>
              </a:rPr>
              <a:t>He </a:t>
            </a:r>
            <a:r>
              <a:rPr lang="en-GB" sz="2800" b="1" dirty="0">
                <a:solidFill>
                  <a:srgbClr val="FFC000"/>
                </a:solidFill>
                <a:effectLst>
                  <a:outerShdw blurRad="38100" dist="38100" dir="2700000" algn="tl">
                    <a:srgbClr val="000000">
                      <a:alpha val="43137"/>
                    </a:srgbClr>
                  </a:outerShdw>
                </a:effectLst>
              </a:rPr>
              <a:t>was appointed </a:t>
            </a:r>
            <a:r>
              <a:rPr lang="en-GB" sz="2800" b="1" dirty="0" smtClean="0">
                <a:solidFill>
                  <a:srgbClr val="FFC000"/>
                </a:solidFill>
                <a:effectLst>
                  <a:outerShdw blurRad="38100" dist="38100" dir="2700000" algn="tl">
                    <a:srgbClr val="000000">
                      <a:alpha val="43137"/>
                    </a:srgbClr>
                  </a:outerShdw>
                </a:effectLst>
              </a:rPr>
              <a:t>and sent </a:t>
            </a:r>
            <a:r>
              <a:rPr lang="en-GB" sz="2800" b="1" dirty="0">
                <a:solidFill>
                  <a:srgbClr val="FFC000"/>
                </a:solidFill>
                <a:effectLst>
                  <a:outerShdw blurRad="38100" dist="38100" dir="2700000" algn="tl">
                    <a:srgbClr val="000000">
                      <a:alpha val="43137"/>
                    </a:srgbClr>
                  </a:outerShdw>
                </a:effectLst>
              </a:rPr>
              <a:t>with others by the ruler </a:t>
            </a:r>
            <a:r>
              <a:rPr lang="en-GB" sz="2800" b="1" dirty="0" smtClean="0">
                <a:solidFill>
                  <a:srgbClr val="FFC000"/>
                </a:solidFill>
                <a:effectLst>
                  <a:outerShdw blurRad="38100" dist="38100" dir="2700000" algn="tl">
                    <a:srgbClr val="000000">
                      <a:alpha val="43137"/>
                    </a:srgbClr>
                  </a:outerShdw>
                </a:effectLst>
              </a:rPr>
              <a:t>of </a:t>
            </a:r>
            <a:r>
              <a:rPr lang="en-GB" sz="2800" b="1" dirty="0">
                <a:solidFill>
                  <a:srgbClr val="FFC000"/>
                </a:solidFill>
                <a:effectLst>
                  <a:outerShdw blurRad="38100" dist="38100" dir="2700000" algn="tl">
                    <a:srgbClr val="000000">
                      <a:alpha val="43137"/>
                    </a:srgbClr>
                  </a:outerShdw>
                </a:effectLst>
              </a:rPr>
              <a:t>the Goths on an embassy in the time of </a:t>
            </a:r>
            <a:r>
              <a:rPr lang="en-GB" sz="2800" b="1" dirty="0" err="1" smtClean="0">
                <a:solidFill>
                  <a:srgbClr val="FFC000"/>
                </a:solidFill>
                <a:effectLst>
                  <a:outerShdw blurRad="38100" dist="38100" dir="2700000" algn="tl">
                    <a:srgbClr val="000000">
                      <a:alpha val="43137"/>
                    </a:srgbClr>
                  </a:outerShdw>
                </a:effectLst>
              </a:rPr>
              <a:t>Constantius</a:t>
            </a:r>
            <a:r>
              <a:rPr lang="en-GB" sz="2800" b="1" dirty="0" smtClean="0">
                <a:solidFill>
                  <a:srgbClr val="FFC000"/>
                </a:solidFill>
                <a:effectLst>
                  <a:outerShdw blurRad="38100" dist="38100" dir="2700000" algn="tl">
                    <a:srgbClr val="000000">
                      <a:alpha val="43137"/>
                    </a:srgbClr>
                  </a:outerShdw>
                </a:effectLst>
              </a:rPr>
              <a:t> II, they </a:t>
            </a:r>
            <a:r>
              <a:rPr lang="en-GB" sz="2800" b="1" dirty="0">
                <a:solidFill>
                  <a:srgbClr val="FFC000"/>
                </a:solidFill>
                <a:effectLst>
                  <a:outerShdw blurRad="38100" dist="38100" dir="2700000" algn="tl">
                    <a:srgbClr val="000000">
                      <a:alpha val="43137"/>
                    </a:srgbClr>
                  </a:outerShdw>
                </a:effectLst>
              </a:rPr>
              <a:t>owed allegiance to the emperor, </a:t>
            </a:r>
            <a:r>
              <a:rPr lang="en-GB" sz="2800" b="1" dirty="0" err="1">
                <a:solidFill>
                  <a:srgbClr val="00FF00"/>
                </a:solidFill>
                <a:effectLst>
                  <a:outerShdw blurRad="38100" dist="38100" dir="2700000" algn="tl">
                    <a:srgbClr val="000000">
                      <a:alpha val="43137"/>
                    </a:srgbClr>
                  </a:outerShdw>
                </a:effectLst>
              </a:rPr>
              <a:t>Ulfilas</a:t>
            </a:r>
            <a:r>
              <a:rPr lang="en-GB" sz="2800" b="1" dirty="0">
                <a:solidFill>
                  <a:srgbClr val="00FF00"/>
                </a:solidFill>
                <a:effectLst>
                  <a:outerShdw blurRad="38100" dist="38100" dir="2700000" algn="tl">
                    <a:srgbClr val="000000">
                      <a:alpha val="43137"/>
                    </a:srgbClr>
                  </a:outerShdw>
                </a:effectLst>
              </a:rPr>
              <a:t> was elected by Eusebius (of </a:t>
            </a:r>
            <a:r>
              <a:rPr lang="en-GB" sz="2800" b="1" dirty="0" smtClean="0">
                <a:solidFill>
                  <a:srgbClr val="00FF00"/>
                </a:solidFill>
                <a:effectLst>
                  <a:outerShdw blurRad="38100" dist="38100" dir="2700000" algn="tl">
                    <a:srgbClr val="000000">
                      <a:alpha val="43137"/>
                    </a:srgbClr>
                  </a:outerShdw>
                </a:effectLst>
              </a:rPr>
              <a:t>Nicomedia - left) </a:t>
            </a:r>
            <a:r>
              <a:rPr lang="en-GB" sz="2800" b="1" dirty="0">
                <a:solidFill>
                  <a:srgbClr val="00FF00"/>
                </a:solidFill>
                <a:effectLst>
                  <a:outerShdw blurRad="38100" dist="38100" dir="2700000" algn="tl">
                    <a:srgbClr val="000000">
                      <a:alpha val="43137"/>
                    </a:srgbClr>
                  </a:outerShdw>
                </a:effectLst>
              </a:rPr>
              <a:t>and the bishops of his party (the Arians) as bishop of the Christians in the </a:t>
            </a:r>
            <a:r>
              <a:rPr lang="en-GB" sz="2800" b="1" dirty="0" err="1">
                <a:solidFill>
                  <a:srgbClr val="00FF00"/>
                </a:solidFill>
                <a:effectLst>
                  <a:outerShdw blurRad="38100" dist="38100" dir="2700000" algn="tl">
                    <a:srgbClr val="000000">
                      <a:alpha val="43137"/>
                    </a:srgbClr>
                  </a:outerShdw>
                </a:effectLst>
              </a:rPr>
              <a:t>Getic</a:t>
            </a:r>
            <a:r>
              <a:rPr lang="en-GB" sz="2800" b="1" dirty="0">
                <a:solidFill>
                  <a:srgbClr val="00FF00"/>
                </a:solidFill>
                <a:effectLst>
                  <a:outerShdw blurRad="38100" dist="38100" dir="2700000" algn="tl">
                    <a:srgbClr val="000000">
                      <a:alpha val="43137"/>
                    </a:srgbClr>
                  </a:outerShdw>
                </a:effectLst>
              </a:rPr>
              <a:t> land. </a:t>
            </a:r>
            <a:r>
              <a:rPr lang="en-GB" dirty="0">
                <a:solidFill>
                  <a:srgbClr val="00FF00"/>
                </a:solidFill>
              </a:rPr>
              <a:t> </a:t>
            </a:r>
          </a:p>
        </p:txBody>
      </p:sp>
      <p:pic>
        <p:nvPicPr>
          <p:cNvPr id="1026" name="Picture 2" descr="http://saints.sqpn.com/ncd03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89" y="1672207"/>
            <a:ext cx="2926080" cy="495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041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a:t>
            </a:fld>
            <a:endParaRPr lang="en-GB">
              <a:solidFill>
                <a:srgbClr val="FFFFFF"/>
              </a:solidFill>
            </a:endParaRPr>
          </a:p>
        </p:txBody>
      </p:sp>
      <p:sp>
        <p:nvSpPr>
          <p:cNvPr id="4" name="TextBox 3"/>
          <p:cNvSpPr txBox="1"/>
          <p:nvPr/>
        </p:nvSpPr>
        <p:spPr>
          <a:xfrm>
            <a:off x="7269480" y="2033927"/>
            <a:ext cx="420624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Goths strong loathing of the papal paganising of Christianity was the main reason for their fierce opposition to the centralisation of Christendom under the Bishop of Rome (Pope</a:t>
            </a:r>
            <a:r>
              <a:rPr lang="en-GB" b="1" dirty="0" smtClean="0">
                <a:solidFill>
                  <a:srgbClr val="00FFFF"/>
                </a:solidFill>
                <a:effectLst>
                  <a:outerShdw blurRad="38100" dist="38100" dir="2700000" algn="tl">
                    <a:srgbClr val="000000">
                      <a:alpha val="43137"/>
                    </a:srgbClr>
                  </a:outerShdw>
                </a:effectLst>
              </a:rPr>
              <a:t>)</a:t>
            </a:r>
            <a:endParaRPr lang="en-GB" b="1" dirty="0">
              <a:solidFill>
                <a:srgbClr val="00FFFF"/>
              </a:solidFill>
              <a:effectLst>
                <a:outerShdw blurRad="38100" dist="38100" dir="2700000" algn="tl">
                  <a:srgbClr val="000000">
                    <a:alpha val="43137"/>
                  </a:srgbClr>
                </a:outerShdw>
              </a:effectLst>
            </a:endParaRPr>
          </a:p>
        </p:txBody>
      </p:sp>
      <p:pic>
        <p:nvPicPr>
          <p:cNvPr id="2050" name="Picture 2" descr="http://john844.org/sites/default/files/images/Germanic_Warriors_09.preview.jpg"/>
          <p:cNvPicPr>
            <a:picLocks noChangeAspect="1" noChangeArrowheads="1"/>
          </p:cNvPicPr>
          <p:nvPr/>
        </p:nvPicPr>
        <p:blipFill rotWithShape="1">
          <a:blip r:embed="rId2">
            <a:extLst>
              <a:ext uri="{28A0092B-C50C-407E-A947-70E740481C1C}">
                <a14:useLocalDpi xmlns:a14="http://schemas.microsoft.com/office/drawing/2010/main" val="0"/>
              </a:ext>
            </a:extLst>
          </a:blip>
          <a:srcRect l="2548" t="3143" r="2802" b="8890"/>
          <a:stretch/>
        </p:blipFill>
        <p:spPr bwMode="auto">
          <a:xfrm>
            <a:off x="758952" y="2033927"/>
            <a:ext cx="5769864" cy="407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015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a:t>
            </a:fld>
            <a:endParaRPr lang="en-GB">
              <a:solidFill>
                <a:srgbClr val="FFFFFF"/>
              </a:solidFill>
            </a:endParaRPr>
          </a:p>
        </p:txBody>
      </p:sp>
      <p:sp>
        <p:nvSpPr>
          <p:cNvPr id="4" name="TextBox 3"/>
          <p:cNvSpPr txBox="1"/>
          <p:nvPr/>
        </p:nvSpPr>
        <p:spPr>
          <a:xfrm>
            <a:off x="4572000" y="1993392"/>
            <a:ext cx="658368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church prohibited </a:t>
            </a:r>
            <a:r>
              <a:rPr lang="en-GB" sz="2800" b="1" dirty="0" err="1" smtClean="0">
                <a:solidFill>
                  <a:srgbClr val="00FFCC"/>
                </a:solidFill>
                <a:effectLst>
                  <a:outerShdw blurRad="38100" dist="38100" dir="2700000" algn="tl">
                    <a:srgbClr val="000000">
                      <a:alpha val="43137"/>
                    </a:srgbClr>
                  </a:outerShdw>
                </a:effectLst>
              </a:rPr>
              <a:t>usuary</a:t>
            </a:r>
            <a:r>
              <a:rPr lang="en-GB" sz="2800" b="1" dirty="0" smtClean="0">
                <a:solidFill>
                  <a:srgbClr val="00FFCC"/>
                </a:solidFill>
                <a:effectLst>
                  <a:outerShdw blurRad="38100" dist="38100" dir="2700000" algn="tl">
                    <a:srgbClr val="000000">
                      <a:alpha val="43137"/>
                    </a:srgbClr>
                  </a:outerShdw>
                </a:effectLst>
              </a:rPr>
              <a:t>, which prevented Jews from obtaining power, </a:t>
            </a:r>
            <a:r>
              <a:rPr lang="en-GB" sz="2800" b="1" dirty="0" smtClean="0">
                <a:solidFill>
                  <a:srgbClr val="FFC000"/>
                </a:solidFill>
                <a:effectLst>
                  <a:outerShdw blurRad="38100" dist="38100" dir="2700000" algn="tl">
                    <a:srgbClr val="000000">
                      <a:alpha val="43137"/>
                    </a:srgbClr>
                  </a:outerShdw>
                </a:effectLst>
              </a:rPr>
              <a:t>so it was necessary to destroy the church in its present form.</a:t>
            </a:r>
          </a:p>
          <a:p>
            <a:pPr algn="ctr"/>
            <a:r>
              <a:rPr lang="en-GB" sz="2800" b="1" dirty="0" smtClean="0">
                <a:solidFill>
                  <a:srgbClr val="FFC000"/>
                </a:solidFill>
                <a:effectLst>
                  <a:outerShdw blurRad="38100" dist="38100" dir="2700000" algn="tl">
                    <a:srgbClr val="000000">
                      <a:alpha val="43137"/>
                    </a:srgbClr>
                  </a:outerShdw>
                </a:effectLst>
              </a:rPr>
              <a:t>The following extract from a book by E. Michael Jones, </a:t>
            </a:r>
            <a:r>
              <a:rPr lang="en-GB" sz="2800" b="1" dirty="0" smtClean="0">
                <a:solidFill>
                  <a:srgbClr val="FF0000"/>
                </a:solidFill>
                <a:effectLst>
                  <a:outerShdw blurRad="38100" dist="38100" dir="2700000" algn="tl">
                    <a:srgbClr val="000000">
                      <a:alpha val="43137"/>
                    </a:srgbClr>
                  </a:outerShdw>
                </a:effectLst>
              </a:rPr>
              <a:t>“The Jewish </a:t>
            </a:r>
            <a:r>
              <a:rPr lang="en-GB" sz="2800" b="1" dirty="0" err="1" smtClean="0">
                <a:solidFill>
                  <a:srgbClr val="FF0000"/>
                </a:solidFill>
                <a:effectLst>
                  <a:outerShdw blurRad="38100" dist="38100" dir="2700000" algn="tl">
                    <a:srgbClr val="000000">
                      <a:alpha val="43137"/>
                    </a:srgbClr>
                  </a:outerShdw>
                </a:effectLst>
              </a:rPr>
              <a:t>Revoluntionary</a:t>
            </a:r>
            <a:r>
              <a:rPr lang="en-GB" sz="2800" b="1" dirty="0" smtClean="0">
                <a:solidFill>
                  <a:srgbClr val="FF0000"/>
                </a:solidFill>
                <a:effectLst>
                  <a:outerShdw blurRad="38100" dist="38100" dir="2700000" algn="tl">
                    <a:srgbClr val="000000">
                      <a:alpha val="43137"/>
                    </a:srgbClr>
                  </a:outerShdw>
                </a:effectLst>
              </a:rPr>
              <a:t> Spirit”, </a:t>
            </a:r>
            <a:r>
              <a:rPr lang="en-GB" sz="2800" b="1" dirty="0" smtClean="0">
                <a:solidFill>
                  <a:srgbClr val="00FF00"/>
                </a:solidFill>
                <a:effectLst>
                  <a:outerShdw blurRad="38100" dist="38100" dir="2700000" algn="tl">
                    <a:srgbClr val="000000">
                      <a:alpha val="43137"/>
                    </a:srgbClr>
                  </a:outerShdw>
                </a:effectLst>
              </a:rPr>
              <a:t>gives a clue as to how this was achieved church was to corrupt the church by </a:t>
            </a:r>
            <a:r>
              <a:rPr lang="en-GB" sz="2800" b="1" dirty="0" smtClean="0">
                <a:solidFill>
                  <a:srgbClr val="00FF00"/>
                </a:solidFill>
                <a:effectLst>
                  <a:outerShdw blurRad="38100" dist="38100" dir="2700000" algn="tl">
                    <a:srgbClr val="000000">
                      <a:alpha val="43137"/>
                    </a:srgbClr>
                  </a:outerShdw>
                </a:effectLst>
              </a:rPr>
              <a:t>subversive </a:t>
            </a:r>
            <a:r>
              <a:rPr lang="en-GB" sz="2800" b="1" dirty="0" smtClean="0">
                <a:solidFill>
                  <a:srgbClr val="00FF00"/>
                </a:solidFill>
                <a:effectLst>
                  <a:outerShdw blurRad="38100" dist="38100" dir="2700000" algn="tl">
                    <a:srgbClr val="000000">
                      <a:alpha val="43137"/>
                    </a:srgbClr>
                  </a:outerShdw>
                </a:effectLst>
              </a:rPr>
              <a:t>infiltration.</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605" t="1038"/>
          <a:stretch/>
        </p:blipFill>
        <p:spPr>
          <a:xfrm>
            <a:off x="539495" y="1219199"/>
            <a:ext cx="3140235" cy="5257801"/>
          </a:xfrm>
          <a:prstGeom prst="rect">
            <a:avLst/>
          </a:prstGeom>
        </p:spPr>
      </p:pic>
    </p:spTree>
    <p:extLst>
      <p:ext uri="{BB962C8B-B14F-4D97-AF65-F5344CB8AC3E}">
        <p14:creationId xmlns:p14="http://schemas.microsoft.com/office/powerpoint/2010/main" val="2071961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a:t>
            </a:fld>
            <a:endParaRPr lang="en-GB">
              <a:solidFill>
                <a:srgbClr val="FFFFFF"/>
              </a:solidFill>
            </a:endParaRPr>
          </a:p>
        </p:txBody>
      </p:sp>
      <p:sp>
        <p:nvSpPr>
          <p:cNvPr id="4" name="TextBox 3"/>
          <p:cNvSpPr txBox="1"/>
          <p:nvPr/>
        </p:nvSpPr>
        <p:spPr>
          <a:xfrm>
            <a:off x="5934456" y="1715243"/>
            <a:ext cx="564794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As well as the infiltration referred to in the Scriptures as previously mentioned, </a:t>
            </a:r>
            <a:r>
              <a:rPr lang="en-GB" sz="2800" b="1" dirty="0" smtClean="0">
                <a:solidFill>
                  <a:srgbClr val="FFC000"/>
                </a:solidFill>
                <a:effectLst>
                  <a:outerShdw blurRad="38100" dist="38100" dir="2700000" algn="tl">
                    <a:srgbClr val="000000">
                      <a:alpha val="43137"/>
                    </a:srgbClr>
                  </a:outerShdw>
                </a:effectLst>
              </a:rPr>
              <a:t>others confirm indeed this was the case, but this time going under the name of Jews in latter centuries. </a:t>
            </a:r>
            <a:r>
              <a:rPr lang="en-GB" sz="2800" b="1" dirty="0" smtClean="0">
                <a:solidFill>
                  <a:srgbClr val="00FF00"/>
                </a:solidFill>
                <a:effectLst>
                  <a:outerShdw blurRad="38100" dist="38100" dir="2700000" algn="tl">
                    <a:srgbClr val="000000">
                      <a:alpha val="43137"/>
                    </a:srgbClr>
                  </a:outerShdw>
                </a:effectLst>
              </a:rPr>
              <a:t>Those already entrenched would facilitate further infiltration by banning priests of the church from marrying….</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955738"/>
            <a:ext cx="3307783" cy="4387406"/>
          </a:xfrm>
          <a:prstGeom prst="rect">
            <a:avLst/>
          </a:prstGeom>
        </p:spPr>
      </p:pic>
      <p:sp>
        <p:nvSpPr>
          <p:cNvPr id="6" name="TextBox 5"/>
          <p:cNvSpPr txBox="1"/>
          <p:nvPr/>
        </p:nvSpPr>
        <p:spPr>
          <a:xfrm>
            <a:off x="128367" y="5593228"/>
            <a:ext cx="4270248"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Hermann Cohen – A Catholic Jewish Priest</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9569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28</a:t>
            </a:fld>
            <a:endParaRPr lang="en-GB">
              <a:solidFill>
                <a:srgbClr val="FFFFFF"/>
              </a:solidFill>
            </a:endParaRPr>
          </a:p>
        </p:txBody>
      </p:sp>
      <p:sp>
        <p:nvSpPr>
          <p:cNvPr id="4" name="TextBox 3"/>
          <p:cNvSpPr txBox="1"/>
          <p:nvPr/>
        </p:nvSpPr>
        <p:spPr>
          <a:xfrm>
            <a:off x="4434840" y="2102906"/>
            <a:ext cx="672998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 the reason for this was to break the Levite hold over the church,</a:t>
            </a:r>
            <a:r>
              <a:rPr lang="en-GB" sz="2800" b="1" dirty="0" smtClean="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as it would seem that there was a seamless transfer from Hebrew to the Christian form of worship.</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Because church leadership tended to run in families, banning of marriage would break the link.</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www.100words.ca/wp-content/uploads/2012/12/January-4-2013.jpg"/>
          <p:cNvPicPr>
            <a:picLocks noChangeAspect="1" noChangeArrowheads="1"/>
          </p:cNvPicPr>
          <p:nvPr/>
        </p:nvPicPr>
        <p:blipFill rotWithShape="1">
          <a:blip r:embed="rId2">
            <a:extLst>
              <a:ext uri="{28A0092B-C50C-407E-A947-70E740481C1C}">
                <a14:useLocalDpi xmlns:a14="http://schemas.microsoft.com/office/drawing/2010/main" val="0"/>
              </a:ext>
            </a:extLst>
          </a:blip>
          <a:srcRect l="14535" r="49533"/>
          <a:stretch/>
        </p:blipFill>
        <p:spPr bwMode="auto">
          <a:xfrm>
            <a:off x="740664" y="1246357"/>
            <a:ext cx="2761488" cy="512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013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29</a:t>
            </a:fld>
            <a:endParaRPr lang="en-GB">
              <a:solidFill>
                <a:srgbClr val="FFFFFF"/>
              </a:solidFill>
            </a:endParaRPr>
          </a:p>
        </p:txBody>
      </p:sp>
      <p:pic>
        <p:nvPicPr>
          <p:cNvPr id="1026" name="Picture 2" descr="http://upload.wikimedia.org/wikipedia/commons/1/18/Italy_Regions_Lombardy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072" y="1938785"/>
            <a:ext cx="3826209" cy="44697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79008" y="2007290"/>
            <a:ext cx="558698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area of north Italy known as Lombardy, </a:t>
            </a:r>
            <a:r>
              <a:rPr lang="en-GB" sz="2800" b="1" dirty="0" smtClean="0">
                <a:solidFill>
                  <a:srgbClr val="FFC000"/>
                </a:solidFill>
                <a:effectLst>
                  <a:outerShdw blurRad="38100" dist="38100" dir="2700000" algn="tl">
                    <a:srgbClr val="000000">
                      <a:alpha val="43137"/>
                    </a:srgbClr>
                  </a:outerShdw>
                </a:effectLst>
              </a:rPr>
              <a:t>gets its name from the Levites who settled there during tribal migrations – </a:t>
            </a:r>
            <a:r>
              <a:rPr lang="en-GB" sz="2800" b="1" dirty="0" smtClean="0">
                <a:solidFill>
                  <a:srgbClr val="00FF00"/>
                </a:solidFill>
                <a:effectLst>
                  <a:outerShdw blurRad="38100" dist="38100" dir="2700000" algn="tl">
                    <a:srgbClr val="000000">
                      <a:alpha val="43137"/>
                    </a:srgbClr>
                  </a:outerShdw>
                </a:effectLst>
              </a:rPr>
              <a:t>Lombardy is derived from Long Beards that were typical of the </a:t>
            </a:r>
            <a:r>
              <a:rPr lang="en-GB" sz="2800" b="1" dirty="0" err="1" smtClean="0">
                <a:solidFill>
                  <a:srgbClr val="00FF00"/>
                </a:solidFill>
                <a:effectLst>
                  <a:outerShdw blurRad="38100" dist="38100" dir="2700000" algn="tl">
                    <a:srgbClr val="000000">
                      <a:alpha val="43137"/>
                    </a:srgbClr>
                  </a:outerShdw>
                </a:effectLst>
              </a:rPr>
              <a:t>levites</a:t>
            </a:r>
            <a:r>
              <a:rPr lang="en-GB" sz="2800" b="1" dirty="0" smtClean="0">
                <a:solidFill>
                  <a:srgbClr val="00FF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Their removal from the church would pave the way for the false Israelites to take control.</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566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a:t>
            </a:fld>
            <a:endParaRPr lang="en-GB" dirty="0">
              <a:solidFill>
                <a:srgbClr val="FFFFFF"/>
              </a:solidFill>
            </a:endParaRPr>
          </a:p>
        </p:txBody>
      </p:sp>
      <p:sp>
        <p:nvSpPr>
          <p:cNvPr id="4" name="TextBox 3"/>
          <p:cNvSpPr txBox="1"/>
          <p:nvPr/>
        </p:nvSpPr>
        <p:spPr>
          <a:xfrm>
            <a:off x="4751832" y="1644908"/>
            <a:ext cx="683056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Yahweh’s enemies were now under threat, with his people returning to keeping the law. </a:t>
            </a:r>
            <a:r>
              <a:rPr lang="en-GB" sz="2800" b="1" dirty="0" smtClean="0">
                <a:solidFill>
                  <a:srgbClr val="FFC000"/>
                </a:solidFill>
                <a:effectLst>
                  <a:outerShdw blurRad="38100" dist="38100" dir="2700000" algn="tl">
                    <a:srgbClr val="000000">
                      <a:alpha val="43137"/>
                    </a:srgbClr>
                  </a:outerShdw>
                </a:effectLst>
              </a:rPr>
              <a:t>The enemy would now do all in its power to destroy Christendom and true Israel </a:t>
            </a:r>
            <a:r>
              <a:rPr lang="en-GB" sz="2800" b="1" dirty="0" smtClean="0">
                <a:solidFill>
                  <a:srgbClr val="00FF00"/>
                </a:solidFill>
                <a:effectLst>
                  <a:outerShdw blurRad="38100" dist="38100" dir="2700000" algn="tl">
                    <a:srgbClr val="000000">
                      <a:alpha val="43137"/>
                    </a:srgbClr>
                  </a:outerShdw>
                </a:effectLst>
              </a:rPr>
              <a:t>– this would be achieved by setting one group of his people against another and splitting them into various religious labels and sects. </a:t>
            </a:r>
            <a:r>
              <a:rPr lang="en-GB" sz="2800" b="1" dirty="0" smtClean="0">
                <a:solidFill>
                  <a:srgbClr val="FF0000"/>
                </a:solidFill>
                <a:effectLst>
                  <a:outerShdw blurRad="38100" dist="38100" dir="2700000" algn="tl">
                    <a:srgbClr val="000000">
                      <a:alpha val="43137"/>
                    </a:srgbClr>
                  </a:outerShdw>
                </a:effectLst>
              </a:rPr>
              <a:t>But first they had to be united into one organisation – </a:t>
            </a:r>
            <a:r>
              <a:rPr lang="en-GB" sz="2800" b="1" dirty="0" smtClean="0">
                <a:solidFill>
                  <a:srgbClr val="FF00FF"/>
                </a:solidFill>
                <a:effectLst>
                  <a:outerShdw blurRad="38100" dist="38100" dir="2700000" algn="tl">
                    <a:srgbClr val="000000">
                      <a:alpha val="43137"/>
                    </a:srgbClr>
                  </a:outerShdw>
                </a:effectLst>
              </a:rPr>
              <a:t>The Catholic Church </a:t>
            </a:r>
            <a:endParaRPr lang="en-GB" sz="2800" b="1" dirty="0">
              <a:solidFill>
                <a:srgbClr val="FF00FF"/>
              </a:solidFill>
              <a:effectLst>
                <a:outerShdw blurRad="38100" dist="38100" dir="2700000" algn="tl">
                  <a:srgbClr val="000000">
                    <a:alpha val="43137"/>
                  </a:srgbClr>
                </a:outerShdw>
              </a:effectLst>
            </a:endParaRPr>
          </a:p>
        </p:txBody>
      </p:sp>
      <p:pic>
        <p:nvPicPr>
          <p:cNvPr id="4098" name="Picture 2" descr="https://upload.wikimedia.org/wikipedia/commons/thumb/3/31/Coat_of_arms_Holy_See.svg/2000px-Coat_of_arms_Holy_See.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187" y="1925954"/>
            <a:ext cx="4061620" cy="455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73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30</a:t>
            </a:fld>
            <a:endParaRPr lang="en-GB">
              <a:solidFill>
                <a:srgbClr val="FFFFFF"/>
              </a:solidFill>
            </a:endParaRPr>
          </a:p>
        </p:txBody>
      </p:sp>
      <p:sp>
        <p:nvSpPr>
          <p:cNvPr id="4" name="TextBox 3"/>
          <p:cNvSpPr txBox="1"/>
          <p:nvPr/>
        </p:nvSpPr>
        <p:spPr>
          <a:xfrm>
            <a:off x="5788152" y="2084832"/>
            <a:ext cx="568452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Those supplanting the Levites in Italy would be the </a:t>
            </a:r>
            <a:r>
              <a:rPr lang="en-GB" sz="2800" b="1" dirty="0" err="1" smtClean="0">
                <a:solidFill>
                  <a:srgbClr val="00FFCC"/>
                </a:solidFill>
                <a:effectLst>
                  <a:outerShdw blurRad="38100" dist="38100" dir="2700000" algn="tl">
                    <a:srgbClr val="000000">
                      <a:alpha val="43137"/>
                    </a:srgbClr>
                  </a:outerShdw>
                </a:effectLst>
              </a:rPr>
              <a:t>Edomites</a:t>
            </a:r>
            <a:r>
              <a:rPr lang="en-GB" sz="2800" b="1" dirty="0" smtClean="0">
                <a:solidFill>
                  <a:srgbClr val="00FFCC"/>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which </a:t>
            </a:r>
            <a:r>
              <a:rPr lang="en-GB" sz="2800" b="1" smtClean="0">
                <a:solidFill>
                  <a:srgbClr val="FFC000"/>
                </a:solidFill>
                <a:effectLst>
                  <a:outerShdw blurRad="38100" dist="38100" dir="2700000" algn="tl">
                    <a:srgbClr val="000000">
                      <a:alpha val="43137"/>
                    </a:srgbClr>
                  </a:outerShdw>
                </a:effectLst>
              </a:rPr>
              <a:t>was facilitated </a:t>
            </a:r>
            <a:r>
              <a:rPr lang="en-GB" sz="2800" b="1" dirty="0" smtClean="0">
                <a:solidFill>
                  <a:srgbClr val="FFC000"/>
                </a:solidFill>
                <a:effectLst>
                  <a:outerShdw blurRad="38100" dist="38100" dir="2700000" algn="tl">
                    <a:srgbClr val="000000">
                      <a:alpha val="43137"/>
                    </a:srgbClr>
                  </a:outerShdw>
                </a:effectLst>
              </a:rPr>
              <a:t>by the sacking of Jerusalem.  </a:t>
            </a:r>
            <a:r>
              <a:rPr lang="en-GB" sz="2800" b="1" dirty="0" smtClean="0">
                <a:solidFill>
                  <a:srgbClr val="00FF00"/>
                </a:solidFill>
                <a:effectLst>
                  <a:outerShdw blurRad="38100" dist="38100" dir="2700000" algn="tl">
                    <a:srgbClr val="000000">
                      <a:alpha val="43137"/>
                    </a:srgbClr>
                  </a:outerShdw>
                </a:effectLst>
              </a:rPr>
              <a:t>The formidable </a:t>
            </a:r>
            <a:r>
              <a:rPr lang="en-GB" sz="2800" b="1" dirty="0" err="1">
                <a:solidFill>
                  <a:srgbClr val="00FF00"/>
                </a:solidFill>
                <a:effectLst>
                  <a:outerShdw blurRad="38100" dist="38100" dir="2700000" algn="tl">
                    <a:srgbClr val="000000">
                      <a:alpha val="43137"/>
                    </a:srgbClr>
                  </a:outerShdw>
                </a:effectLst>
              </a:rPr>
              <a:t>Aristobulus</a:t>
            </a:r>
            <a:r>
              <a:rPr lang="en-GB" sz="2800" b="1" dirty="0">
                <a:solidFill>
                  <a:srgbClr val="00FF00"/>
                </a:solidFill>
                <a:effectLst>
                  <a:outerShdw blurRad="38100" dist="38100" dir="2700000" algn="tl">
                    <a:srgbClr val="000000">
                      <a:alpha val="43137"/>
                    </a:srgbClr>
                  </a:outerShdw>
                </a:effectLst>
              </a:rPr>
              <a:t> was sent to Rome </a:t>
            </a:r>
            <a:r>
              <a:rPr lang="en-GB" sz="2800" b="1" dirty="0" smtClean="0">
                <a:solidFill>
                  <a:srgbClr val="00FF00"/>
                </a:solidFill>
                <a:effectLst>
                  <a:outerShdw blurRad="38100" dist="38100" dir="2700000" algn="tl">
                    <a:srgbClr val="000000">
                      <a:alpha val="43137"/>
                    </a:srgbClr>
                  </a:outerShdw>
                </a:effectLst>
              </a:rPr>
              <a:t>with his </a:t>
            </a:r>
            <a:r>
              <a:rPr lang="en-GB" sz="2800" b="1" dirty="0">
                <a:solidFill>
                  <a:srgbClr val="00FF00"/>
                </a:solidFill>
                <a:effectLst>
                  <a:outerShdw blurRad="38100" dist="38100" dir="2700000" algn="tl">
                    <a:srgbClr val="000000">
                      <a:alpha val="43137"/>
                    </a:srgbClr>
                  </a:outerShdw>
                </a:effectLst>
              </a:rPr>
              <a:t>son </a:t>
            </a:r>
            <a:r>
              <a:rPr lang="en-GB" sz="2800" b="1" dirty="0" err="1">
                <a:solidFill>
                  <a:srgbClr val="00FF00"/>
                </a:solidFill>
                <a:effectLst>
                  <a:outerShdw blurRad="38100" dist="38100" dir="2700000" algn="tl">
                    <a:srgbClr val="000000">
                      <a:alpha val="43137"/>
                    </a:srgbClr>
                  </a:outerShdw>
                </a:effectLst>
              </a:rPr>
              <a:t>Antigonus</a:t>
            </a:r>
            <a:r>
              <a:rPr lang="en-GB" sz="2800" b="1" dirty="0">
                <a:solidFill>
                  <a:srgbClr val="00FF00"/>
                </a:solidFill>
                <a:effectLst>
                  <a:outerShdw blurRad="38100" dist="38100" dir="2700000" algn="tl">
                    <a:srgbClr val="000000">
                      <a:alpha val="43137"/>
                    </a:srgbClr>
                  </a:outerShdw>
                </a:effectLst>
              </a:rPr>
              <a:t> and a horde of </a:t>
            </a:r>
            <a:r>
              <a:rPr lang="en-GB" sz="2800" b="1" dirty="0" smtClean="0">
                <a:solidFill>
                  <a:srgbClr val="00FF00"/>
                </a:solidFill>
                <a:effectLst>
                  <a:outerShdw blurRad="38100" dist="38100" dir="2700000" algn="tl">
                    <a:srgbClr val="000000">
                      <a:alpha val="43137"/>
                    </a:srgbClr>
                  </a:outerShdw>
                </a:effectLst>
              </a:rPr>
              <a:t>Jewish (</a:t>
            </a:r>
            <a:r>
              <a:rPr lang="en-GB" sz="2800" b="1" dirty="0">
                <a:solidFill>
                  <a:srgbClr val="00FF00"/>
                </a:solidFill>
                <a:effectLst>
                  <a:outerShdw blurRad="38100" dist="38100" dir="2700000" algn="tl">
                    <a:srgbClr val="000000">
                      <a:alpha val="43137"/>
                    </a:srgbClr>
                  </a:outerShdw>
                </a:effectLst>
              </a:rPr>
              <a:t>Edomite) </a:t>
            </a:r>
            <a:r>
              <a:rPr lang="en-GB" sz="2800" b="1" dirty="0" smtClean="0">
                <a:solidFill>
                  <a:srgbClr val="00FF00"/>
                </a:solidFill>
                <a:effectLst>
                  <a:outerShdw blurRad="38100" dist="38100" dir="2700000" algn="tl">
                    <a:srgbClr val="000000">
                      <a:alpha val="43137"/>
                    </a:srgbClr>
                  </a:outerShdw>
                </a:effectLst>
              </a:rPr>
              <a:t>prisoners…. </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673608" y="1691640"/>
            <a:ext cx="4390812" cy="4489704"/>
          </a:xfrm>
          <a:prstGeom prst="rect">
            <a:avLst/>
          </a:prstGeom>
        </p:spPr>
      </p:pic>
    </p:spTree>
    <p:extLst>
      <p:ext uri="{BB962C8B-B14F-4D97-AF65-F5344CB8AC3E}">
        <p14:creationId xmlns:p14="http://schemas.microsoft.com/office/powerpoint/2010/main" val="2785740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31</a:t>
            </a:fld>
            <a:endParaRPr lang="en-GB">
              <a:solidFill>
                <a:srgbClr val="FFFFFF"/>
              </a:solidFill>
            </a:endParaRPr>
          </a:p>
        </p:txBody>
      </p:sp>
      <p:sp>
        <p:nvSpPr>
          <p:cNvPr id="4" name="TextBox 3"/>
          <p:cNvSpPr txBox="1"/>
          <p:nvPr/>
        </p:nvSpPr>
        <p:spPr>
          <a:xfrm>
            <a:off x="5824728" y="1929384"/>
            <a:ext cx="575767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….whose </a:t>
            </a:r>
            <a:r>
              <a:rPr lang="en-GB" sz="2800" b="1" dirty="0">
                <a:solidFill>
                  <a:srgbClr val="00FFCC"/>
                </a:solidFill>
                <a:effectLst>
                  <a:outerShdw blurRad="38100" dist="38100" dir="2700000" algn="tl">
                    <a:srgbClr val="000000">
                      <a:alpha val="43137"/>
                    </a:srgbClr>
                  </a:outerShdw>
                </a:effectLst>
              </a:rPr>
              <a:t>descendants</a:t>
            </a:r>
            <a:r>
              <a:rPr lang="en-GB" sz="2800" b="1" dirty="0" smtClean="0">
                <a:solidFill>
                  <a:srgbClr val="00FFCC"/>
                </a:solidFill>
                <a:effectLst>
                  <a:outerShdw blurRad="38100" dist="38100" dir="2700000" algn="tl">
                    <a:srgbClr val="000000">
                      <a:alpha val="43137"/>
                    </a:srgbClr>
                  </a:outerShdw>
                </a:effectLst>
              </a:rPr>
              <a:t>, known </a:t>
            </a:r>
            <a:r>
              <a:rPr lang="en-GB" sz="2800" b="1" dirty="0">
                <a:solidFill>
                  <a:srgbClr val="00FFCC"/>
                </a:solidFill>
                <a:effectLst>
                  <a:outerShdw blurRad="38100" dist="38100" dir="2700000" algn="tl">
                    <a:srgbClr val="000000">
                      <a:alpha val="43137"/>
                    </a:srgbClr>
                  </a:outerShdw>
                </a:effectLst>
              </a:rPr>
              <a:t>as </a:t>
            </a:r>
            <a:r>
              <a:rPr lang="en-GB" sz="2800" b="1" dirty="0" err="1">
                <a:solidFill>
                  <a:srgbClr val="00FFCC"/>
                </a:solidFill>
                <a:effectLst>
                  <a:outerShdw blurRad="38100" dist="38100" dir="2700000" algn="tl">
                    <a:srgbClr val="000000">
                      <a:alpha val="43137"/>
                    </a:srgbClr>
                  </a:outerShdw>
                </a:effectLst>
              </a:rPr>
              <a:t>libertini</a:t>
            </a:r>
            <a:r>
              <a:rPr lang="en-GB" sz="2800" b="1" dirty="0">
                <a:solidFill>
                  <a:srgbClr val="00FFCC"/>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or the emancipated, </a:t>
            </a:r>
            <a:r>
              <a:rPr lang="en-GB" sz="2800" b="1" dirty="0" smtClean="0">
                <a:solidFill>
                  <a:srgbClr val="FFC000"/>
                </a:solidFill>
                <a:effectLst>
                  <a:outerShdw blurRad="38100" dist="38100" dir="2700000" algn="tl">
                    <a:srgbClr val="000000">
                      <a:alpha val="43137"/>
                    </a:srgbClr>
                  </a:outerShdw>
                </a:effectLst>
              </a:rPr>
              <a:t>settled on </a:t>
            </a:r>
            <a:r>
              <a:rPr lang="en-GB" sz="2800" b="1" dirty="0">
                <a:solidFill>
                  <a:srgbClr val="FFC000"/>
                </a:solidFill>
                <a:effectLst>
                  <a:outerShdw blurRad="38100" dist="38100" dir="2700000" algn="tl">
                    <a:srgbClr val="000000">
                      <a:alpha val="43137"/>
                    </a:srgbClr>
                  </a:outerShdw>
                </a:effectLst>
              </a:rPr>
              <a:t>the right bank of the Tiber on </a:t>
            </a:r>
            <a:r>
              <a:rPr lang="en-GB" sz="2800" b="1" dirty="0" smtClean="0">
                <a:solidFill>
                  <a:srgbClr val="FFC000"/>
                </a:solidFill>
                <a:effectLst>
                  <a:outerShdw blurRad="38100" dist="38100" dir="2700000" algn="tl">
                    <a:srgbClr val="000000">
                      <a:alpha val="43137"/>
                    </a:srgbClr>
                  </a:outerShdw>
                </a:effectLst>
              </a:rPr>
              <a:t>the slopes </a:t>
            </a:r>
            <a:r>
              <a:rPr lang="en-GB" sz="2800" b="1" dirty="0">
                <a:solidFill>
                  <a:srgbClr val="FFC000"/>
                </a:solidFill>
                <a:effectLst>
                  <a:outerShdw blurRad="38100" dist="38100" dir="2700000" algn="tl">
                    <a:srgbClr val="000000">
                      <a:alpha val="43137"/>
                    </a:srgbClr>
                  </a:outerShdw>
                </a:effectLst>
              </a:rPr>
              <a:t>of the Vatican hill. </a:t>
            </a:r>
            <a:r>
              <a:rPr lang="en-GB" sz="2800" b="1" dirty="0">
                <a:solidFill>
                  <a:srgbClr val="00FF00"/>
                </a:solidFill>
                <a:effectLst>
                  <a:outerShdw blurRad="38100" dist="38100" dir="2700000" algn="tl">
                    <a:srgbClr val="000000">
                      <a:alpha val="43137"/>
                    </a:srgbClr>
                  </a:outerShdw>
                </a:effectLst>
              </a:rPr>
              <a:t>The bridge across</a:t>
            </a:r>
          </a:p>
          <a:p>
            <a:pPr algn="ctr"/>
            <a:r>
              <a:rPr lang="en-GB" sz="2800" b="1" dirty="0">
                <a:solidFill>
                  <a:srgbClr val="00FF00"/>
                </a:solidFill>
                <a:effectLst>
                  <a:outerShdw blurRad="38100" dist="38100" dir="2700000" algn="tl">
                    <a:srgbClr val="000000">
                      <a:alpha val="43137"/>
                    </a:srgbClr>
                  </a:outerShdw>
                </a:effectLst>
              </a:rPr>
              <a:t>the Tiber was known as the </a:t>
            </a:r>
            <a:r>
              <a:rPr lang="en-GB" sz="2800" b="1" i="1" dirty="0">
                <a:solidFill>
                  <a:srgbClr val="FF0000"/>
                </a:solidFill>
                <a:effectLst>
                  <a:outerShdw blurRad="38100" dist="38100" dir="2700000" algn="tl">
                    <a:srgbClr val="000000">
                      <a:alpha val="43137"/>
                    </a:srgbClr>
                  </a:outerShdw>
                </a:effectLst>
              </a:rPr>
              <a:t>Pons </a:t>
            </a:r>
            <a:r>
              <a:rPr lang="en-GB" sz="2800" b="1" i="1" dirty="0" err="1">
                <a:solidFill>
                  <a:srgbClr val="FF0000"/>
                </a:solidFill>
                <a:effectLst>
                  <a:outerShdw blurRad="38100" dist="38100" dir="2700000" algn="tl">
                    <a:srgbClr val="000000">
                      <a:alpha val="43137"/>
                    </a:srgbClr>
                  </a:outerShdw>
                </a:effectLst>
              </a:rPr>
              <a:t>Judaeorum</a:t>
            </a:r>
            <a:r>
              <a:rPr lang="en-GB" sz="2800" b="1" dirty="0" smtClean="0">
                <a:solidFill>
                  <a:srgbClr val="FF0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indicating </a:t>
            </a:r>
            <a:r>
              <a:rPr lang="en-GB" sz="2800" b="1" dirty="0">
                <a:solidFill>
                  <a:srgbClr val="00FF00"/>
                </a:solidFill>
                <a:effectLst>
                  <a:outerShdw blurRad="38100" dist="38100" dir="2700000" algn="tl">
                    <a:srgbClr val="000000">
                      <a:alpha val="43137"/>
                    </a:srgbClr>
                  </a:outerShdw>
                </a:effectLst>
              </a:rPr>
              <a:t>the race of the settlers, and </a:t>
            </a:r>
            <a:r>
              <a:rPr lang="en-GB" sz="2800" b="1" dirty="0" smtClean="0">
                <a:solidFill>
                  <a:srgbClr val="00FF00"/>
                </a:solidFill>
                <a:effectLst>
                  <a:outerShdw blurRad="38100" dist="38100" dir="2700000" algn="tl">
                    <a:srgbClr val="000000">
                      <a:alpha val="43137"/>
                    </a:srgbClr>
                  </a:outerShdw>
                </a:effectLst>
              </a:rPr>
              <a:t>that they </a:t>
            </a:r>
            <a:r>
              <a:rPr lang="en-GB" sz="2800" b="1" dirty="0">
                <a:solidFill>
                  <a:srgbClr val="00FF00"/>
                </a:solidFill>
                <a:effectLst>
                  <a:outerShdw blurRad="38100" dist="38100" dir="2700000" algn="tl">
                    <a:srgbClr val="000000">
                      <a:alpha val="43137"/>
                    </a:srgbClr>
                  </a:outerShdw>
                </a:effectLst>
              </a:rPr>
              <a:t>had been there for a long time.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59808"/>
            <a:ext cx="4686346" cy="3940356"/>
          </a:xfrm>
          <a:prstGeom prst="rect">
            <a:avLst/>
          </a:prstGeom>
        </p:spPr>
      </p:pic>
    </p:spTree>
    <p:extLst>
      <p:ext uri="{BB962C8B-B14F-4D97-AF65-F5344CB8AC3E}">
        <p14:creationId xmlns:p14="http://schemas.microsoft.com/office/powerpoint/2010/main" val="21313179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32</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440" y="1624526"/>
            <a:ext cx="7161120" cy="4026441"/>
          </a:xfrm>
          <a:prstGeom prst="rect">
            <a:avLst/>
          </a:prstGeom>
        </p:spPr>
      </p:pic>
      <p:sp>
        <p:nvSpPr>
          <p:cNvPr id="5" name="TextBox 4"/>
          <p:cNvSpPr txBox="1"/>
          <p:nvPr/>
        </p:nvSpPr>
        <p:spPr>
          <a:xfrm>
            <a:off x="-73152" y="5903893"/>
            <a:ext cx="12265152"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Old graves in the Vatican and Rome testify to the fact that celibacy of priests was not in force during the early years of the Roman church. </a:t>
            </a:r>
            <a:endParaRPr lang="en-GB" sz="2800" b="1" dirty="0">
              <a:solidFill>
                <a:srgbClr val="00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6894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33</a:t>
            </a:fld>
            <a:endParaRPr lang="en-GB">
              <a:solidFill>
                <a:srgbClr val="FFFFFF"/>
              </a:solidFill>
            </a:endParaRPr>
          </a:p>
        </p:txBody>
      </p:sp>
      <p:sp>
        <p:nvSpPr>
          <p:cNvPr id="4" name="TextBox 3"/>
          <p:cNvSpPr txBox="1"/>
          <p:nvPr/>
        </p:nvSpPr>
        <p:spPr>
          <a:xfrm>
            <a:off x="0" y="5029200"/>
            <a:ext cx="12192000" cy="185245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err="1" smtClean="0">
                <a:solidFill>
                  <a:srgbClr val="00FFFF"/>
                </a:solidFill>
                <a:effectLst>
                  <a:outerShdw blurRad="38100" dist="38100" dir="2700000" algn="tl">
                    <a:srgbClr val="000000">
                      <a:alpha val="43137"/>
                    </a:srgbClr>
                  </a:outerShdw>
                </a:effectLst>
              </a:rPr>
              <a:t>Borgias</a:t>
            </a:r>
            <a:r>
              <a:rPr lang="en-GB" sz="2800" b="1" dirty="0" smtClean="0">
                <a:solidFill>
                  <a:srgbClr val="00FFFF"/>
                </a:solidFill>
                <a:effectLst>
                  <a:outerShdw blurRad="38100" dist="38100" dir="2700000" algn="tl">
                    <a:srgbClr val="000000">
                      <a:alpha val="43137"/>
                    </a:srgbClr>
                  </a:outerShdw>
                </a:effectLst>
              </a:rPr>
              <a:t> </a:t>
            </a:r>
            <a:r>
              <a:rPr lang="en-GB" sz="2800" b="1" dirty="0">
                <a:solidFill>
                  <a:srgbClr val="00FFFF"/>
                </a:solidFill>
                <a:effectLst>
                  <a:outerShdw blurRad="38100" dist="38100" dir="2700000" algn="tl">
                    <a:srgbClr val="000000">
                      <a:alpha val="43137"/>
                    </a:srgbClr>
                  </a:outerShdw>
                </a:effectLst>
              </a:rPr>
              <a:t>and the </a:t>
            </a:r>
            <a:r>
              <a:rPr lang="en-GB" sz="2800" b="1" dirty="0" err="1" smtClean="0">
                <a:solidFill>
                  <a:srgbClr val="00FFFF"/>
                </a:solidFill>
                <a:effectLst>
                  <a:outerShdw blurRad="38100" dist="38100" dir="2700000" algn="tl">
                    <a:srgbClr val="000000">
                      <a:alpha val="43137"/>
                    </a:srgbClr>
                  </a:outerShdw>
                </a:effectLst>
              </a:rPr>
              <a:t>Mediciis</a:t>
            </a:r>
            <a:r>
              <a:rPr lang="en-GB" sz="2800" b="1" dirty="0" smtClean="0">
                <a:solidFill>
                  <a:srgbClr val="00FFFF"/>
                </a:solidFill>
                <a:effectLst>
                  <a:outerShdw blurRad="38100" dist="38100" dir="2700000" algn="tl">
                    <a:srgbClr val="000000">
                      <a:alpha val="43137"/>
                    </a:srgbClr>
                  </a:outerShdw>
                </a:effectLst>
              </a:rPr>
              <a:t> families were Jewish and some became Popes. </a:t>
            </a:r>
            <a:r>
              <a:rPr lang="en-GB" sz="2800" b="1" dirty="0" smtClean="0">
                <a:solidFill>
                  <a:srgbClr val="FFC000"/>
                </a:solidFill>
                <a:effectLst>
                  <a:outerShdw blurRad="38100" dist="38100" dir="2700000" algn="tl">
                    <a:srgbClr val="000000">
                      <a:alpha val="43137"/>
                    </a:srgbClr>
                  </a:outerShdw>
                </a:effectLst>
              </a:rPr>
              <a:t>Mrs  </a:t>
            </a:r>
            <a:r>
              <a:rPr lang="en-GB" sz="2800" b="1" dirty="0" err="1" smtClean="0">
                <a:solidFill>
                  <a:srgbClr val="FFC000"/>
                </a:solidFill>
                <a:effectLst>
                  <a:outerShdw blurRad="38100" dist="38100" dir="2700000" algn="tl">
                    <a:srgbClr val="000000">
                      <a:alpha val="43137"/>
                    </a:srgbClr>
                  </a:outerShdw>
                </a:effectLst>
              </a:rPr>
              <a:t>Hayning</a:t>
            </a:r>
            <a:r>
              <a:rPr lang="en-GB" sz="2800" b="1" dirty="0" smtClean="0">
                <a:solidFill>
                  <a:srgbClr val="FFC000"/>
                </a:solidFill>
                <a:effectLst>
                  <a:outerShdw blurRad="38100" dist="38100" dir="2700000" algn="tl">
                    <a:srgbClr val="000000">
                      <a:alpha val="43137"/>
                    </a:srgbClr>
                  </a:outerShdw>
                </a:effectLst>
              </a:rPr>
              <a:t> writing in </a:t>
            </a:r>
            <a:r>
              <a:rPr lang="en-GB" sz="2800" b="1" i="1" dirty="0">
                <a:solidFill>
                  <a:srgbClr val="FF00FF"/>
                </a:solidFill>
                <a:effectLst>
                  <a:outerShdw blurRad="38100" dist="38100" dir="2700000" algn="tl">
                    <a:srgbClr val="000000">
                      <a:alpha val="43137"/>
                    </a:srgbClr>
                  </a:outerShdw>
                </a:effectLst>
              </a:rPr>
              <a:t>'Woman's Voice</a:t>
            </a:r>
            <a:r>
              <a:rPr lang="en-GB" sz="2800" b="1" dirty="0">
                <a:solidFill>
                  <a:srgbClr val="FF00FF"/>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November 25, </a:t>
            </a:r>
            <a:r>
              <a:rPr lang="en-GB" sz="2800" b="1" dirty="0" smtClean="0">
                <a:solidFill>
                  <a:srgbClr val="FFC000"/>
                </a:solidFill>
                <a:effectLst>
                  <a:outerShdw blurRad="38100" dist="38100" dir="2700000" algn="tl">
                    <a:srgbClr val="000000">
                      <a:alpha val="43137"/>
                    </a:srgbClr>
                  </a:outerShdw>
                </a:effectLst>
              </a:rPr>
              <a:t>1953, </a:t>
            </a:r>
            <a:r>
              <a:rPr lang="en-GB" sz="2800" b="1" dirty="0" smtClean="0">
                <a:solidFill>
                  <a:srgbClr val="00FF00"/>
                </a:solidFill>
                <a:effectLst>
                  <a:outerShdw blurRad="38100" dist="38100" dir="2700000" algn="tl">
                    <a:srgbClr val="000000">
                      <a:alpha val="43137"/>
                    </a:srgbClr>
                  </a:outerShdw>
                </a:effectLst>
              </a:rPr>
              <a:t>claimed there had been at least 20 up to her day and we known there have been more since.</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640" y="1578356"/>
            <a:ext cx="6969900" cy="3158236"/>
          </a:xfrm>
          <a:prstGeom prst="rect">
            <a:avLst/>
          </a:prstGeom>
        </p:spPr>
      </p:pic>
    </p:spTree>
    <p:extLst>
      <p:ext uri="{BB962C8B-B14F-4D97-AF65-F5344CB8AC3E}">
        <p14:creationId xmlns:p14="http://schemas.microsoft.com/office/powerpoint/2010/main" val="15590781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34</a:t>
            </a:fld>
            <a:endParaRPr lang="en-GB">
              <a:solidFill>
                <a:srgbClr val="FFFFFF"/>
              </a:solidFill>
            </a:endParaRPr>
          </a:p>
        </p:txBody>
      </p:sp>
      <p:sp>
        <p:nvSpPr>
          <p:cNvPr id="4" name="TextBox 3"/>
          <p:cNvSpPr txBox="1"/>
          <p:nvPr/>
        </p:nvSpPr>
        <p:spPr>
          <a:xfrm>
            <a:off x="4507992" y="2112264"/>
            <a:ext cx="7196328"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t>
            </a:r>
            <a:r>
              <a:rPr lang="en-GB" sz="2800" b="1" dirty="0" err="1">
                <a:solidFill>
                  <a:srgbClr val="00FFFF"/>
                </a:solidFill>
                <a:effectLst>
                  <a:outerShdw blurRad="38100" dist="38100" dir="2700000" algn="tl">
                    <a:srgbClr val="000000">
                      <a:alpha val="43137"/>
                    </a:srgbClr>
                  </a:outerShdw>
                </a:effectLst>
              </a:rPr>
              <a:t>Mrs.</a:t>
            </a:r>
            <a:r>
              <a:rPr lang="en-GB" sz="2800" b="1" dirty="0">
                <a:solidFill>
                  <a:srgbClr val="00FFFF"/>
                </a:solidFill>
                <a:effectLst>
                  <a:outerShdw blurRad="38100" dist="38100" dir="2700000" algn="tl">
                    <a:srgbClr val="000000">
                      <a:alpha val="43137"/>
                    </a:srgbClr>
                  </a:outerShdw>
                </a:effectLst>
              </a:rPr>
              <a:t> Van </a:t>
            </a:r>
            <a:r>
              <a:rPr lang="en-GB" sz="2800" b="1" dirty="0" err="1" smtClean="0">
                <a:solidFill>
                  <a:srgbClr val="00FFFF"/>
                </a:solidFill>
                <a:effectLst>
                  <a:outerShdw blurRad="38100" dist="38100" dir="2700000" algn="tl">
                    <a:srgbClr val="000000">
                      <a:alpha val="43137"/>
                    </a:srgbClr>
                  </a:outerShdw>
                </a:effectLst>
              </a:rPr>
              <a:t>Hyning</a:t>
            </a:r>
            <a:r>
              <a:rPr lang="en-GB" sz="2800" b="1" dirty="0" smtClean="0">
                <a:solidFill>
                  <a:srgbClr val="00FFFF"/>
                </a:solidFill>
                <a:effectLst>
                  <a:outerShdw blurRad="38100" dist="38100" dir="2700000" algn="tl">
                    <a:srgbClr val="000000">
                      <a:alpha val="43137"/>
                    </a:srgbClr>
                  </a:outerShdw>
                </a:effectLst>
              </a:rPr>
              <a:t> (left), </a:t>
            </a:r>
            <a:r>
              <a:rPr lang="en-GB" sz="2800" b="1" dirty="0">
                <a:solidFill>
                  <a:srgbClr val="00FFFF"/>
                </a:solidFill>
                <a:effectLst>
                  <a:outerShdw blurRad="38100" dist="38100" dir="2700000" algn="tl">
                    <a:srgbClr val="000000">
                      <a:alpha val="43137"/>
                    </a:srgbClr>
                  </a:outerShdw>
                </a:effectLst>
              </a:rPr>
              <a:t>I am surprised at your surprise. You are a student of history </a:t>
            </a:r>
            <a:r>
              <a:rPr lang="en-GB" sz="2800" b="1" dirty="0">
                <a:solidFill>
                  <a:srgbClr val="FFC000"/>
                </a:solidFill>
                <a:effectLst>
                  <a:outerShdw blurRad="38100" dist="38100" dir="2700000" algn="tl">
                    <a:srgbClr val="000000">
                      <a:alpha val="43137"/>
                    </a:srgbClr>
                  </a:outerShdw>
                </a:effectLst>
              </a:rPr>
              <a:t>-- and you know that both the </a:t>
            </a:r>
            <a:r>
              <a:rPr lang="en-GB" sz="2800" b="1" dirty="0" err="1">
                <a:solidFill>
                  <a:srgbClr val="FFC000"/>
                </a:solidFill>
                <a:effectLst>
                  <a:outerShdw blurRad="38100" dist="38100" dir="2700000" algn="tl">
                    <a:srgbClr val="000000">
                      <a:alpha val="43137"/>
                    </a:srgbClr>
                  </a:outerShdw>
                </a:effectLst>
              </a:rPr>
              <a:t>Borgias</a:t>
            </a:r>
            <a:r>
              <a:rPr lang="en-GB" sz="2800" b="1" dirty="0">
                <a:solidFill>
                  <a:srgbClr val="FFC000"/>
                </a:solidFill>
                <a:effectLst>
                  <a:outerShdw blurRad="38100" dist="38100" dir="2700000" algn="tl">
                    <a:srgbClr val="000000">
                      <a:alpha val="43137"/>
                    </a:srgbClr>
                  </a:outerShdw>
                </a:effectLst>
              </a:rPr>
              <a:t> and the </a:t>
            </a:r>
            <a:r>
              <a:rPr lang="en-GB" sz="2800" b="1" dirty="0" err="1">
                <a:solidFill>
                  <a:srgbClr val="FFC000"/>
                </a:solidFill>
                <a:effectLst>
                  <a:outerShdw blurRad="38100" dist="38100" dir="2700000" algn="tl">
                    <a:srgbClr val="000000">
                      <a:alpha val="43137"/>
                    </a:srgbClr>
                  </a:outerShdw>
                </a:effectLst>
              </a:rPr>
              <a:t>Mediciis</a:t>
            </a:r>
            <a:r>
              <a:rPr lang="en-GB" sz="2800" b="1" dirty="0">
                <a:solidFill>
                  <a:srgbClr val="FFC000"/>
                </a:solidFill>
                <a:effectLst>
                  <a:outerShdw blurRad="38100" dist="38100" dir="2700000" algn="tl">
                    <a:srgbClr val="000000">
                      <a:alpha val="43137"/>
                    </a:srgbClr>
                  </a:outerShdw>
                </a:effectLst>
              </a:rPr>
              <a:t> are Jewish families of Italy. </a:t>
            </a:r>
            <a:r>
              <a:rPr lang="en-GB" sz="2800" b="1" dirty="0">
                <a:solidFill>
                  <a:srgbClr val="00FF00"/>
                </a:solidFill>
                <a:effectLst>
                  <a:outerShdw blurRad="38100" dist="38100" dir="2700000" algn="tl">
                    <a:srgbClr val="000000">
                      <a:alpha val="43137"/>
                    </a:srgbClr>
                  </a:outerShdw>
                </a:effectLst>
              </a:rPr>
              <a:t>Surely you know that there have been Popes from both of these </a:t>
            </a:r>
            <a:r>
              <a:rPr lang="en-GB" sz="2800" b="1" dirty="0" smtClean="0">
                <a:solidFill>
                  <a:srgbClr val="00FF00"/>
                </a:solidFill>
                <a:effectLst>
                  <a:outerShdw blurRad="38100" dist="38100" dir="2700000" algn="tl">
                    <a:srgbClr val="000000">
                      <a:alpha val="43137"/>
                    </a:srgbClr>
                  </a:outerShdw>
                </a:effectLst>
              </a:rPr>
              <a:t>houses”. </a:t>
            </a:r>
            <a:endParaRPr lang="en-GB" dirty="0">
              <a:solidFill>
                <a:srgbClr val="00FF00"/>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537" r="2022"/>
          <a:stretch/>
        </p:blipFill>
        <p:spPr>
          <a:xfrm>
            <a:off x="429768" y="1552561"/>
            <a:ext cx="3585724" cy="4969505"/>
          </a:xfrm>
          <a:prstGeom prst="rect">
            <a:avLst/>
          </a:prstGeom>
        </p:spPr>
      </p:pic>
    </p:spTree>
    <p:extLst>
      <p:ext uri="{BB962C8B-B14F-4D97-AF65-F5344CB8AC3E}">
        <p14:creationId xmlns:p14="http://schemas.microsoft.com/office/powerpoint/2010/main" val="3567579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35</a:t>
            </a:fld>
            <a:endParaRPr lang="en-GB">
              <a:solidFill>
                <a:srgbClr val="FFFFFF"/>
              </a:solidFill>
            </a:endParaRPr>
          </a:p>
        </p:txBody>
      </p:sp>
      <p:sp>
        <p:nvSpPr>
          <p:cNvPr id="4" name="TextBox 3"/>
          <p:cNvSpPr txBox="1"/>
          <p:nvPr/>
        </p:nvSpPr>
        <p:spPr>
          <a:xfrm>
            <a:off x="4562856" y="1719072"/>
            <a:ext cx="725119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Mrs  Van </a:t>
            </a:r>
            <a:r>
              <a:rPr lang="en-GB" sz="2800" b="1" dirty="0" err="1" smtClean="0">
                <a:solidFill>
                  <a:srgbClr val="00FFFF"/>
                </a:solidFill>
                <a:effectLst>
                  <a:outerShdw blurRad="38100" dist="38100" dir="2700000" algn="tl">
                    <a:srgbClr val="000000">
                      <a:alpha val="43137"/>
                    </a:srgbClr>
                  </a:outerShdw>
                </a:effectLst>
              </a:rPr>
              <a:t>Hyning</a:t>
            </a:r>
            <a:r>
              <a:rPr lang="en-GB" sz="2800" b="1" dirty="0" smtClean="0">
                <a:solidFill>
                  <a:srgbClr val="00FFFF"/>
                </a:solidFill>
                <a:effectLst>
                  <a:outerShdw blurRad="38100" dist="38100" dir="2700000" algn="tl">
                    <a:srgbClr val="000000">
                      <a:alpha val="43137"/>
                    </a:srgbClr>
                  </a:outerShdw>
                </a:effectLst>
              </a:rPr>
              <a:t> went on to say: </a:t>
            </a:r>
            <a:r>
              <a:rPr lang="en-GB" sz="2800" b="1" dirty="0" smtClean="0">
                <a:solidFill>
                  <a:srgbClr val="FFC000"/>
                </a:solidFill>
                <a:effectLst>
                  <a:outerShdw blurRad="38100" dist="38100" dir="2700000" algn="tl">
                    <a:srgbClr val="000000">
                      <a:alpha val="43137"/>
                    </a:srgbClr>
                  </a:outerShdw>
                </a:effectLst>
              </a:rPr>
              <a:t>“Perhaps </a:t>
            </a:r>
            <a:r>
              <a:rPr lang="en-GB" sz="2800" b="1" dirty="0">
                <a:solidFill>
                  <a:srgbClr val="FFC000"/>
                </a:solidFill>
                <a:effectLst>
                  <a:outerShdw blurRad="38100" dist="38100" dir="2700000" algn="tl">
                    <a:srgbClr val="000000">
                      <a:alpha val="43137"/>
                    </a:srgbClr>
                  </a:outerShdw>
                </a:effectLst>
              </a:rPr>
              <a:t>it will surprise you to know that we have had 20 Jewish Popes, </a:t>
            </a:r>
            <a:r>
              <a:rPr lang="en-GB" sz="2800" b="1" dirty="0">
                <a:solidFill>
                  <a:srgbClr val="00FF00"/>
                </a:solidFill>
                <a:effectLst>
                  <a:outerShdw blurRad="38100" dist="38100" dir="2700000" algn="tl">
                    <a:srgbClr val="000000">
                      <a:alpha val="43137"/>
                    </a:srgbClr>
                  </a:outerShdw>
                </a:effectLst>
              </a:rPr>
              <a:t>and when you have sufficient time, which may coincide with my free time, I can show you these names and dates. </a:t>
            </a:r>
            <a:r>
              <a:rPr lang="en-GB" sz="2800" b="1" dirty="0">
                <a:solidFill>
                  <a:srgbClr val="FF00FF"/>
                </a:solidFill>
                <a:effectLst>
                  <a:outerShdw blurRad="38100" dist="38100" dir="2700000" algn="tl">
                    <a:srgbClr val="000000">
                      <a:alpha val="43137"/>
                    </a:srgbClr>
                  </a:outerShdw>
                </a:effectLst>
              </a:rPr>
              <a:t>You will learn from these </a:t>
            </a:r>
            <a:r>
              <a:rPr lang="en-GB" sz="2800" b="1" dirty="0" smtClean="0">
                <a:solidFill>
                  <a:srgbClr val="FF00FF"/>
                </a:solidFill>
                <a:effectLst>
                  <a:outerShdw blurRad="38100" dist="38100" dir="2700000" algn="tl">
                    <a:srgbClr val="000000">
                      <a:alpha val="43137"/>
                    </a:srgbClr>
                  </a:outerShdw>
                </a:effectLst>
              </a:rPr>
              <a:t>that: </a:t>
            </a:r>
            <a:r>
              <a:rPr lang="en-GB" sz="2800" b="1" dirty="0">
                <a:solidFill>
                  <a:srgbClr val="FF00FF"/>
                </a:solidFill>
                <a:effectLst>
                  <a:outerShdw blurRad="38100" dist="38100" dir="2700000" algn="tl">
                    <a:srgbClr val="000000">
                      <a:alpha val="43137"/>
                    </a:srgbClr>
                  </a:outerShdw>
                </a:effectLst>
              </a:rPr>
              <a:t>The crimes committed in the name of the Catholic Church were under Jewish Popes. The leaders of the inquisition was </a:t>
            </a:r>
            <a:r>
              <a:rPr lang="en-GB" sz="2800" b="1" dirty="0" smtClean="0">
                <a:solidFill>
                  <a:srgbClr val="FF00FF"/>
                </a:solidFill>
                <a:effectLst>
                  <a:outerShdw blurRad="38100" dist="38100" dir="2700000" algn="tl">
                    <a:srgbClr val="000000">
                      <a:alpha val="43137"/>
                    </a:srgbClr>
                  </a:outerShdw>
                </a:effectLst>
              </a:rPr>
              <a:t>one: </a:t>
            </a:r>
            <a:r>
              <a:rPr lang="en-GB" sz="2800" b="1" dirty="0">
                <a:solidFill>
                  <a:srgbClr val="FF00FF"/>
                </a:solidFill>
                <a:effectLst>
                  <a:outerShdw blurRad="38100" dist="38100" dir="2700000" algn="tl">
                    <a:srgbClr val="000000">
                      <a:alpha val="43137"/>
                    </a:srgbClr>
                  </a:outerShdw>
                </a:effectLst>
              </a:rPr>
              <a:t>De Torquemada, a Jew</a:t>
            </a:r>
            <a:r>
              <a:rPr lang="en-GB" sz="2800" b="1" dirty="0" smtClean="0">
                <a:solidFill>
                  <a:srgbClr val="FF00FF"/>
                </a:solidFill>
                <a:effectLst>
                  <a:outerShdw blurRad="38100" dist="38100" dir="2700000" algn="tl">
                    <a:srgbClr val="000000">
                      <a:alpha val="43137"/>
                    </a:srgbClr>
                  </a:outerShdw>
                </a:effectLst>
              </a:rPr>
              <a:t>."</a:t>
            </a:r>
            <a:r>
              <a:rPr lang="en-GB" dirty="0" smtClean="0">
                <a:solidFill>
                  <a:srgbClr val="FF00FF"/>
                </a:solidFill>
              </a:rPr>
              <a:t>. </a:t>
            </a:r>
            <a:endParaRPr lang="en-GB" dirty="0">
              <a:solidFill>
                <a:srgbClr val="FF00FF"/>
              </a:solidFill>
            </a:endParaRPr>
          </a:p>
        </p:txBody>
      </p:sp>
      <p:pic>
        <p:nvPicPr>
          <p:cNvPr id="3074" name="Picture 2" descr="http://3.bp.blogspot.com/_2RB3EXQCJPY/TPJt29PNavI/AAAAAAAABI0/khDkwZNIJw0/s1600/inquisition2_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47" y="2473769"/>
            <a:ext cx="4048125"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310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36</a:t>
            </a:fld>
            <a:endParaRPr lang="en-GB">
              <a:solidFill>
                <a:srgbClr val="FFFFFF"/>
              </a:solidFill>
            </a:endParaRPr>
          </a:p>
        </p:txBody>
      </p:sp>
      <p:sp>
        <p:nvSpPr>
          <p:cNvPr id="4" name="TextBox 3"/>
          <p:cNvSpPr txBox="1"/>
          <p:nvPr/>
        </p:nvSpPr>
        <p:spPr>
          <a:xfrm>
            <a:off x="6364224" y="1847195"/>
            <a:ext cx="508406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William the Conqueror’s invasion of England was a another stepping stone towards putting in place conditions that would facilitate the reformation, </a:t>
            </a:r>
            <a:r>
              <a:rPr lang="en-GB" sz="2800" b="1" dirty="0" smtClean="0">
                <a:solidFill>
                  <a:srgbClr val="FF6600"/>
                </a:solidFill>
                <a:effectLst>
                  <a:outerShdw blurRad="38100" dist="38100" dir="2700000" algn="tl">
                    <a:srgbClr val="000000">
                      <a:alpha val="43137"/>
                    </a:srgbClr>
                  </a:outerShdw>
                </a:effectLst>
              </a:rPr>
              <a:t>however it was not the kind of true Christianity envisaged </a:t>
            </a:r>
            <a:r>
              <a:rPr lang="en-GB" sz="2800" b="1" dirty="0" smtClean="0">
                <a:solidFill>
                  <a:srgbClr val="00FF00"/>
                </a:solidFill>
                <a:effectLst>
                  <a:outerShdw blurRad="38100" dist="38100" dir="2700000" algn="tl">
                    <a:srgbClr val="000000">
                      <a:alpha val="43137"/>
                    </a:srgbClr>
                  </a:outerShdw>
                </a:effectLst>
              </a:rPr>
              <a:t>– but a licence to loan money on usury!</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img.docstoccdn.com/thumb/orig/12609020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647" y="2281111"/>
            <a:ext cx="4676055" cy="3507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727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37</a:t>
            </a:fld>
            <a:endParaRPr lang="en-GB">
              <a:solidFill>
                <a:srgbClr val="FFFFFF"/>
              </a:solidFill>
            </a:endParaRPr>
          </a:p>
        </p:txBody>
      </p:sp>
      <p:sp>
        <p:nvSpPr>
          <p:cNvPr id="5" name="TextBox 4"/>
          <p:cNvSpPr txBox="1"/>
          <p:nvPr/>
        </p:nvSpPr>
        <p:spPr>
          <a:xfrm>
            <a:off x="6029569" y="1644908"/>
            <a:ext cx="541606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CC"/>
                </a:solidFill>
                <a:effectLst>
                  <a:outerShdw blurRad="38100" dist="38100" dir="2700000" algn="tl">
                    <a:srgbClr val="000000">
                      <a:alpha val="43137"/>
                    </a:srgbClr>
                  </a:outerShdw>
                </a:effectLst>
              </a:rPr>
              <a:t>Events would occur as </a:t>
            </a:r>
            <a:r>
              <a:rPr lang="en-US" sz="2800" b="1" dirty="0">
                <a:solidFill>
                  <a:srgbClr val="00FFCC"/>
                </a:solidFill>
                <a:effectLst>
                  <a:outerShdw blurRad="38100" dist="38100" dir="2700000" algn="tl">
                    <a:srgbClr val="000000">
                      <a:alpha val="43137"/>
                    </a:srgbClr>
                  </a:outerShdw>
                </a:effectLst>
              </a:rPr>
              <a:t>the 16</a:t>
            </a:r>
            <a:r>
              <a:rPr lang="en-US" sz="2800" b="1" baseline="30000" dirty="0">
                <a:solidFill>
                  <a:srgbClr val="00FFCC"/>
                </a:solidFill>
                <a:effectLst>
                  <a:outerShdw blurRad="38100" dist="38100" dir="2700000" algn="tl">
                    <a:srgbClr val="000000">
                      <a:alpha val="43137"/>
                    </a:srgbClr>
                  </a:outerShdw>
                </a:effectLst>
              </a:rPr>
              <a:t>th</a:t>
            </a:r>
            <a:r>
              <a:rPr lang="en-US" sz="2800" b="1" dirty="0">
                <a:solidFill>
                  <a:srgbClr val="00FFCC"/>
                </a:solidFill>
                <a:effectLst>
                  <a:outerShdw blurRad="38100" dist="38100" dir="2700000" algn="tl">
                    <a:srgbClr val="000000">
                      <a:alpha val="43137"/>
                    </a:srgbClr>
                  </a:outerShdw>
                </a:effectLst>
              </a:rPr>
              <a:t> Century </a:t>
            </a:r>
            <a:r>
              <a:rPr lang="en-US" sz="2800" b="1" dirty="0" smtClean="0">
                <a:solidFill>
                  <a:srgbClr val="00FFCC"/>
                </a:solidFill>
                <a:effectLst>
                  <a:outerShdw blurRad="38100" dist="38100" dir="2700000" algn="tl">
                    <a:srgbClr val="000000">
                      <a:alpha val="43137"/>
                    </a:srgbClr>
                  </a:outerShdw>
                </a:effectLst>
              </a:rPr>
              <a:t>approached which would anger the Jews – </a:t>
            </a:r>
            <a:r>
              <a:rPr lang="en-US" sz="2800" b="1" dirty="0" smtClean="0">
                <a:solidFill>
                  <a:srgbClr val="FFC000"/>
                </a:solidFill>
                <a:effectLst>
                  <a:outerShdw blurRad="38100" dist="38100" dir="2700000" algn="tl">
                    <a:srgbClr val="000000">
                      <a:alpha val="43137"/>
                    </a:srgbClr>
                  </a:outerShdw>
                </a:effectLst>
              </a:rPr>
              <a:t>elements within the Catholic Church were instigating measures to reverse the damage caused by infiltration in to European Christian society. </a:t>
            </a:r>
            <a:r>
              <a:rPr lang="en-US" sz="2800" b="1" dirty="0" smtClean="0">
                <a:solidFill>
                  <a:srgbClr val="00FF00"/>
                </a:solidFill>
                <a:effectLst>
                  <a:outerShdw blurRad="38100" dist="38100" dir="2700000" algn="tl">
                    <a:srgbClr val="000000">
                      <a:alpha val="43137"/>
                    </a:srgbClr>
                  </a:outerShdw>
                </a:effectLst>
              </a:rPr>
              <a:t>This would result in a Jewish backlash known as the REFORMATION</a:t>
            </a:r>
            <a:r>
              <a:rPr lang="en-US"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2050" name="Picture 2" descr="http://img.sparknotes.com/figures/4/4ed7980c2c2c4bb6872992b3db6e10e7/EuroHistory_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54" y="2284541"/>
            <a:ext cx="4581525"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7242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a:t>
            </a:fld>
            <a:endParaRPr lang="en-GB">
              <a:solidFill>
                <a:srgbClr val="FFFFFF"/>
              </a:solidFill>
            </a:endParaRPr>
          </a:p>
        </p:txBody>
      </p:sp>
      <p:sp>
        <p:nvSpPr>
          <p:cNvPr id="4" name="TextBox 3"/>
          <p:cNvSpPr txBox="1"/>
          <p:nvPr/>
        </p:nvSpPr>
        <p:spPr>
          <a:xfrm>
            <a:off x="3371326" y="1667709"/>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a:t>
            </a:r>
            <a:r>
              <a:rPr lang="en-GB" sz="3200" b="1" dirty="0">
                <a:solidFill>
                  <a:srgbClr val="FFFF00"/>
                </a:solidFill>
                <a:effectLst>
                  <a:outerShdw blurRad="38100" dist="38100" dir="2700000" algn="tl">
                    <a:srgbClr val="000000">
                      <a:alpha val="43137"/>
                    </a:srgbClr>
                  </a:outerShdw>
                </a:effectLst>
              </a:rPr>
              <a:t>Venetian Connection</a:t>
            </a:r>
          </a:p>
        </p:txBody>
      </p:sp>
      <p:sp>
        <p:nvSpPr>
          <p:cNvPr id="5" name="TextBox 4"/>
          <p:cNvSpPr txBox="1"/>
          <p:nvPr/>
        </p:nvSpPr>
        <p:spPr>
          <a:xfrm>
            <a:off x="6986016" y="2743200"/>
            <a:ext cx="481584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softening up of the Vatican would be by finance causing increasing corruption, </a:t>
            </a:r>
            <a:r>
              <a:rPr lang="en-GB" sz="2800" b="1" dirty="0" smtClean="0">
                <a:solidFill>
                  <a:srgbClr val="FFCC00"/>
                </a:solidFill>
                <a:effectLst>
                  <a:outerShdw blurRad="38100" dist="38100" dir="2700000" algn="tl">
                    <a:srgbClr val="000000">
                      <a:alpha val="43137"/>
                    </a:srgbClr>
                  </a:outerShdw>
                </a:effectLst>
              </a:rPr>
              <a:t>plus other factors to be mentioned, </a:t>
            </a:r>
            <a:r>
              <a:rPr lang="en-GB" sz="2800" b="1" dirty="0" smtClean="0">
                <a:solidFill>
                  <a:srgbClr val="00FF00"/>
                </a:solidFill>
                <a:effectLst>
                  <a:outerShdw blurRad="38100" dist="38100" dir="2700000" algn="tl">
                    <a:srgbClr val="000000">
                      <a:alpha val="43137"/>
                    </a:srgbClr>
                  </a:outerShdw>
                </a:effectLst>
              </a:rPr>
              <a:t>thus making it ripe for attack and the further splitting of Christendom!</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s://encrypted-tbn0.gstatic.com/images?q=tbn:ANd9GcR0-lvil1dItA5FTkkBa5taquLcKtMYo9k72yoYGIe7ZST1i5b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 y="2743200"/>
            <a:ext cx="6011132" cy="337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271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39</a:t>
            </a:fld>
            <a:endParaRPr lang="en-GB">
              <a:solidFill>
                <a:srgbClr val="FFFFFF"/>
              </a:solidFill>
            </a:endParaRPr>
          </a:p>
        </p:txBody>
      </p:sp>
      <p:sp>
        <p:nvSpPr>
          <p:cNvPr id="4" name="TextBox 3"/>
          <p:cNvSpPr txBox="1"/>
          <p:nvPr/>
        </p:nvSpPr>
        <p:spPr>
          <a:xfrm>
            <a:off x="3371326" y="1667709"/>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a:t>
            </a:r>
            <a:r>
              <a:rPr lang="en-GB" sz="3200" b="1" dirty="0">
                <a:solidFill>
                  <a:srgbClr val="FFFF00"/>
                </a:solidFill>
                <a:effectLst>
                  <a:outerShdw blurRad="38100" dist="38100" dir="2700000" algn="tl">
                    <a:srgbClr val="000000">
                      <a:alpha val="43137"/>
                    </a:srgbClr>
                  </a:outerShdw>
                </a:effectLst>
              </a:rPr>
              <a:t>Venetian </a:t>
            </a:r>
            <a:r>
              <a:rPr lang="en-GB" sz="3200" b="1" dirty="0" smtClean="0">
                <a:solidFill>
                  <a:srgbClr val="FFFF00"/>
                </a:solidFill>
                <a:effectLst>
                  <a:outerShdw blurRad="38100" dist="38100" dir="2700000" algn="tl">
                    <a:srgbClr val="000000">
                      <a:alpha val="43137"/>
                    </a:srgbClr>
                  </a:outerShdw>
                </a:effectLst>
              </a:rPr>
              <a:t>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876800" y="2359111"/>
            <a:ext cx="699414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The Venetian Bankers and Merchants through one of their Agents in </a:t>
            </a:r>
            <a:r>
              <a:rPr lang="en-GB" sz="2800" b="1" dirty="0" smtClean="0">
                <a:solidFill>
                  <a:srgbClr val="00FFCC"/>
                </a:solidFill>
                <a:effectLst>
                  <a:outerShdw blurRad="38100" dist="38100" dir="2700000" algn="tl">
                    <a:srgbClr val="000000">
                      <a:alpha val="43137"/>
                    </a:srgbClr>
                  </a:outerShdw>
                </a:effectLst>
              </a:rPr>
              <a:t>Germany, </a:t>
            </a:r>
            <a:r>
              <a:rPr lang="en-GB" sz="2800" b="1" dirty="0">
                <a:solidFill>
                  <a:srgbClr val="FFC000"/>
                </a:solidFill>
                <a:effectLst>
                  <a:outerShdw blurRad="38100" dist="38100" dir="2700000" algn="tl">
                    <a:srgbClr val="000000">
                      <a:alpha val="43137"/>
                    </a:srgbClr>
                  </a:outerShdw>
                </a:effectLst>
              </a:rPr>
              <a:t>would be the catalyst to hasten the planned split up of the Church of Rome. </a:t>
            </a:r>
            <a:r>
              <a:rPr lang="en-GB" sz="2800" b="1" dirty="0">
                <a:solidFill>
                  <a:srgbClr val="00FF00"/>
                </a:solidFill>
                <a:effectLst>
                  <a:outerShdw blurRad="38100" dist="38100" dir="2700000" algn="tl">
                    <a:srgbClr val="000000">
                      <a:alpha val="43137"/>
                    </a:srgbClr>
                  </a:outerShdw>
                </a:effectLst>
              </a:rPr>
              <a:t>Additionally, they would conspire to get their </a:t>
            </a:r>
            <a:r>
              <a:rPr lang="en-GB" sz="2800" b="1" dirty="0" smtClean="0">
                <a:solidFill>
                  <a:srgbClr val="00FF00"/>
                </a:solidFill>
                <a:effectLst>
                  <a:outerShdw blurRad="38100" dist="38100" dir="2700000" algn="tl">
                    <a:srgbClr val="000000">
                      <a:alpha val="43137"/>
                    </a:srgbClr>
                  </a:outerShdw>
                </a:effectLst>
              </a:rPr>
              <a:t>agents into the Vatican, </a:t>
            </a:r>
            <a:r>
              <a:rPr lang="en-GB" sz="2800" b="1" dirty="0">
                <a:solidFill>
                  <a:srgbClr val="00FF00"/>
                </a:solidFill>
                <a:effectLst>
                  <a:outerShdw blurRad="38100" dist="38100" dir="2700000" algn="tl">
                    <a:srgbClr val="000000">
                      <a:alpha val="43137"/>
                    </a:srgbClr>
                  </a:outerShdw>
                </a:effectLst>
              </a:rPr>
              <a:t>in order to </a:t>
            </a:r>
            <a:r>
              <a:rPr lang="en-GB" sz="2800" b="1" dirty="0" smtClean="0">
                <a:solidFill>
                  <a:srgbClr val="00FF00"/>
                </a:solidFill>
                <a:effectLst>
                  <a:outerShdw blurRad="38100" dist="38100" dir="2700000" algn="tl">
                    <a:srgbClr val="000000">
                      <a:alpha val="43137"/>
                    </a:srgbClr>
                  </a:outerShdw>
                </a:effectLst>
              </a:rPr>
              <a:t>speedily progress </a:t>
            </a:r>
            <a:r>
              <a:rPr lang="en-GB" sz="2800" b="1" dirty="0">
                <a:solidFill>
                  <a:srgbClr val="00FF00"/>
                </a:solidFill>
                <a:effectLst>
                  <a:outerShdw blurRad="38100" dist="38100" dir="2700000" algn="tl">
                    <a:srgbClr val="000000">
                      <a:alpha val="43137"/>
                    </a:srgbClr>
                  </a:outerShdw>
                </a:effectLst>
              </a:rPr>
              <a:t>their plans. </a:t>
            </a:r>
            <a:r>
              <a:rPr lang="en-GB" sz="2800" b="1" dirty="0" smtClean="0">
                <a:solidFill>
                  <a:srgbClr val="FF00FF"/>
                </a:solidFill>
                <a:effectLst>
                  <a:outerShdw blurRad="38100" dist="38100" dir="2700000" algn="tl">
                    <a:srgbClr val="000000">
                      <a:alpha val="43137"/>
                    </a:srgbClr>
                  </a:outerShdw>
                </a:effectLst>
              </a:rPr>
              <a:t>Thus fulfilling </a:t>
            </a:r>
            <a:r>
              <a:rPr lang="en-GB" sz="2800" b="1" dirty="0">
                <a:solidFill>
                  <a:srgbClr val="FF00FF"/>
                </a:solidFill>
                <a:effectLst>
                  <a:outerShdw blurRad="38100" dist="38100" dir="2700000" algn="tl">
                    <a:srgbClr val="000000">
                      <a:alpha val="43137"/>
                    </a:srgbClr>
                  </a:outerShdw>
                </a:effectLst>
              </a:rPr>
              <a:t>the prophecy that, that </a:t>
            </a:r>
            <a:r>
              <a:rPr lang="en-GB" sz="2800" b="1" dirty="0" smtClean="0">
                <a:solidFill>
                  <a:srgbClr val="FF00FF"/>
                </a:solidFill>
                <a:effectLst>
                  <a:outerShdw blurRad="38100" dist="38100" dir="2700000" algn="tl">
                    <a:srgbClr val="000000">
                      <a:alpha val="43137"/>
                    </a:srgbClr>
                  </a:outerShdw>
                </a:effectLst>
              </a:rPr>
              <a:t>great </a:t>
            </a:r>
            <a:r>
              <a:rPr lang="en-GB" sz="2800" b="1" dirty="0">
                <a:solidFill>
                  <a:srgbClr val="FF00FF"/>
                </a:solidFill>
                <a:effectLst>
                  <a:outerShdw blurRad="38100" dist="38100" dir="2700000" algn="tl">
                    <a:srgbClr val="000000">
                      <a:alpha val="43137"/>
                    </a:srgbClr>
                  </a:outerShdw>
                </a:effectLst>
              </a:rPr>
              <a:t>city would split into three</a:t>
            </a:r>
            <a:r>
              <a:rPr lang="en-GB" sz="2800" b="1" dirty="0" smtClean="0">
                <a:solidFill>
                  <a:srgbClr val="FF00FF"/>
                </a:solidFill>
                <a:effectLst>
                  <a:outerShdw blurRad="38100" dist="38100" dir="2700000" algn="tl">
                    <a:srgbClr val="000000">
                      <a:alpha val="43137"/>
                    </a:srgbClr>
                  </a:outerShdw>
                </a:effectLst>
              </a:rPr>
              <a:t>.</a:t>
            </a:r>
            <a:endParaRPr lang="en-GB" sz="2800" b="1" dirty="0">
              <a:solidFill>
                <a:srgbClr val="FF00FF"/>
              </a:solidFill>
              <a:effectLst>
                <a:outerShdw blurRad="38100" dist="38100" dir="2700000" algn="tl">
                  <a:srgbClr val="000000">
                    <a:alpha val="43137"/>
                  </a:srgbClr>
                </a:outerShdw>
              </a:effectLst>
            </a:endParaRPr>
          </a:p>
        </p:txBody>
      </p:sp>
      <p:pic>
        <p:nvPicPr>
          <p:cNvPr id="2050" name="Picture 2" descr="http://media-2.web.britannica.com/eb-media/89/489x300x7089-004-ADA95BD5.jpg.pagespeed.ic.oN4cDH0Mn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39" y="2548593"/>
            <a:ext cx="4265246" cy="26208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5439" y="5465516"/>
            <a:ext cx="4265246"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Venice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9839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a:t>
            </a:fld>
            <a:endParaRPr lang="en-GB" dirty="0">
              <a:solidFill>
                <a:srgbClr val="FFFFFF"/>
              </a:solidFill>
            </a:endParaRPr>
          </a:p>
        </p:txBody>
      </p:sp>
      <p:sp>
        <p:nvSpPr>
          <p:cNvPr id="4" name="TextBox 3"/>
          <p:cNvSpPr txBox="1"/>
          <p:nvPr/>
        </p:nvSpPr>
        <p:spPr>
          <a:xfrm>
            <a:off x="5108448" y="2040285"/>
            <a:ext cx="638860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Charlemagne, or Charles the Great (742-847), to the Frankish throne in </a:t>
            </a:r>
            <a:r>
              <a:rPr lang="en-GB" sz="2800" b="1" dirty="0" smtClean="0">
                <a:solidFill>
                  <a:srgbClr val="00FFCC"/>
                </a:solidFill>
                <a:effectLst>
                  <a:outerShdw blurRad="38100" dist="38100" dir="2700000" algn="tl">
                    <a:srgbClr val="000000">
                      <a:alpha val="43137"/>
                    </a:srgbClr>
                  </a:outerShdw>
                </a:effectLst>
              </a:rPr>
              <a:t>768 – </a:t>
            </a:r>
            <a:r>
              <a:rPr lang="en-GB" sz="2800" b="1" dirty="0" smtClean="0">
                <a:solidFill>
                  <a:srgbClr val="FFC000"/>
                </a:solidFill>
                <a:effectLst>
                  <a:outerShdw blurRad="38100" dist="38100" dir="2700000" algn="tl">
                    <a:srgbClr val="000000">
                      <a:alpha val="43137"/>
                    </a:srgbClr>
                  </a:outerShdw>
                </a:effectLst>
              </a:rPr>
              <a:t>Instigated eighty-eight </a:t>
            </a:r>
            <a:r>
              <a:rPr lang="en-GB" sz="2800" b="1" dirty="0">
                <a:solidFill>
                  <a:srgbClr val="FFC000"/>
                </a:solidFill>
                <a:effectLst>
                  <a:outerShdw blurRad="38100" dist="38100" dir="2700000" algn="tl">
                    <a:srgbClr val="000000">
                      <a:alpha val="43137"/>
                    </a:srgbClr>
                  </a:outerShdw>
                </a:effectLst>
              </a:rPr>
              <a:t>years of Carolingian fanatical Christian war upon the pagan peoples of </a:t>
            </a:r>
            <a:r>
              <a:rPr lang="en-GB" sz="2800" b="1" dirty="0" smtClean="0">
                <a:solidFill>
                  <a:srgbClr val="FFC000"/>
                </a:solidFill>
                <a:effectLst>
                  <a:outerShdw blurRad="38100" dist="38100" dir="2700000" algn="tl">
                    <a:srgbClr val="000000">
                      <a:alpha val="43137"/>
                    </a:srgbClr>
                  </a:outerShdw>
                </a:effectLst>
              </a:rPr>
              <a:t>Europe.</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In 782, Charlemagne ordered the forced baptism of all Saxons within lands captured by the Carolingian </a:t>
            </a:r>
            <a:r>
              <a:rPr lang="en-GB" sz="2800" b="1" dirty="0" smtClean="0">
                <a:solidFill>
                  <a:srgbClr val="00FF00"/>
                </a:solidFill>
                <a:effectLst>
                  <a:outerShdw blurRad="38100" dist="38100" dir="2700000" algn="tl">
                    <a:srgbClr val="000000">
                      <a:alpha val="43137"/>
                    </a:srgbClr>
                  </a:outerShdw>
                </a:effectLst>
              </a:rPr>
              <a:t>armies.</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www.traditioninaction.org/History/HistImages/CharlemagneImages/A03_Durer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35" y="1635252"/>
            <a:ext cx="3505010" cy="497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059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40</a:t>
            </a:fld>
            <a:endParaRPr lang="en-GB">
              <a:solidFill>
                <a:srgbClr val="FFFFFF"/>
              </a:solidFill>
            </a:endParaRPr>
          </a:p>
        </p:txBody>
      </p:sp>
      <p:sp>
        <p:nvSpPr>
          <p:cNvPr id="4" name="TextBox 3"/>
          <p:cNvSpPr txBox="1"/>
          <p:nvPr/>
        </p:nvSpPr>
        <p:spPr>
          <a:xfrm>
            <a:off x="5090160" y="1745130"/>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a:t>
            </a:r>
            <a:r>
              <a:rPr lang="en-GB" sz="3200" b="1" dirty="0">
                <a:solidFill>
                  <a:srgbClr val="FFFF00"/>
                </a:solidFill>
                <a:effectLst>
                  <a:outerShdw blurRad="38100" dist="38100" dir="2700000" algn="tl">
                    <a:srgbClr val="000000">
                      <a:alpha val="43137"/>
                    </a:srgbClr>
                  </a:outerShdw>
                </a:effectLst>
              </a:rPr>
              <a:t>Venetian </a:t>
            </a:r>
            <a:r>
              <a:rPr lang="en-GB" sz="3200" b="1" dirty="0" smtClean="0">
                <a:solidFill>
                  <a:srgbClr val="FFFF00"/>
                </a:solidFill>
                <a:effectLst>
                  <a:outerShdw blurRad="38100" dist="38100" dir="2700000" algn="tl">
                    <a:srgbClr val="000000">
                      <a:alpha val="43137"/>
                    </a:srgbClr>
                  </a:outerShdw>
                </a:effectLst>
              </a:rPr>
              <a:t>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340352" y="2548593"/>
            <a:ext cx="701040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That agent would be Jacob Fugger </a:t>
            </a:r>
            <a:r>
              <a:rPr lang="en-GB" sz="2800" b="1" dirty="0">
                <a:solidFill>
                  <a:srgbClr val="00FFFF"/>
                </a:solidFill>
                <a:effectLst>
                  <a:outerShdw blurRad="38100" dist="38100" dir="2700000" algn="tl">
                    <a:srgbClr val="000000">
                      <a:alpha val="43137"/>
                    </a:srgbClr>
                  </a:outerShdw>
                </a:effectLst>
              </a:rPr>
              <a:t>the wealthiest man who ever </a:t>
            </a:r>
            <a:r>
              <a:rPr lang="en-GB" sz="2800" b="1" dirty="0">
                <a:solidFill>
                  <a:srgbClr val="00FFCC"/>
                </a:solidFill>
                <a:effectLst>
                  <a:outerShdw blurRad="38100" dist="38100" dir="2700000" algn="tl">
                    <a:srgbClr val="000000">
                      <a:alpha val="43137"/>
                    </a:srgbClr>
                  </a:outerShdw>
                </a:effectLst>
              </a:rPr>
              <a:t>lived</a:t>
            </a:r>
            <a:r>
              <a:rPr lang="en-GB" sz="2800" b="1" dirty="0">
                <a:solidFill>
                  <a:srgbClr val="FFC000"/>
                </a:solidFill>
                <a:effectLst>
                  <a:outerShdw blurRad="38100" dist="38100" dir="2700000" algn="tl">
                    <a:srgbClr val="000000">
                      <a:alpha val="43137"/>
                    </a:srgbClr>
                  </a:outerShdw>
                </a:effectLst>
              </a:rPr>
              <a:t>—Jacob </a:t>
            </a:r>
            <a:r>
              <a:rPr lang="en-GB" sz="2800" b="1" dirty="0" smtClean="0">
                <a:solidFill>
                  <a:srgbClr val="FFC000"/>
                </a:solidFill>
                <a:effectLst>
                  <a:outerShdw blurRad="38100" dist="38100" dir="2700000" algn="tl">
                    <a:srgbClr val="000000">
                      <a:alpha val="43137"/>
                    </a:srgbClr>
                  </a:outerShdw>
                </a:effectLst>
              </a:rPr>
              <a:t>Fugger (</a:t>
            </a:r>
            <a:r>
              <a:rPr lang="en-GB" sz="2800" b="1" dirty="0" smtClean="0">
                <a:solidFill>
                  <a:srgbClr val="FF0000"/>
                </a:solidFill>
                <a:effectLst>
                  <a:outerShdw blurRad="38100" dist="38100" dir="2700000" algn="tl">
                    <a:srgbClr val="000000">
                      <a:alpha val="43137"/>
                    </a:srgbClr>
                  </a:outerShdw>
                </a:effectLst>
              </a:rPr>
              <a:t>Until The </a:t>
            </a:r>
            <a:r>
              <a:rPr lang="en-GB" sz="2800" b="1" dirty="0" err="1" smtClean="0">
                <a:solidFill>
                  <a:srgbClr val="FF0000"/>
                </a:solidFill>
                <a:effectLst>
                  <a:outerShdw blurRad="38100" dist="38100" dir="2700000" algn="tl">
                    <a:srgbClr val="000000">
                      <a:alpha val="43137"/>
                    </a:srgbClr>
                  </a:outerShdw>
                </a:effectLst>
              </a:rPr>
              <a:t>Rothschilds</a:t>
            </a:r>
            <a:r>
              <a:rPr lang="en-GB" sz="2800" b="1" dirty="0" smtClean="0">
                <a:solidFill>
                  <a:srgbClr val="FFC000"/>
                </a:solidFill>
                <a:effectLst>
                  <a:outerShdw blurRad="38100" dist="38100" dir="2700000" algn="tl">
                    <a:srgbClr val="000000">
                      <a:alpha val="43137"/>
                    </a:srgbClr>
                  </a:outerShdw>
                </a:effectLst>
              </a:rPr>
              <a:t>)—the </a:t>
            </a:r>
            <a:r>
              <a:rPr lang="en-GB" sz="2800" b="1" dirty="0">
                <a:solidFill>
                  <a:srgbClr val="FFC000"/>
                </a:solidFill>
                <a:effectLst>
                  <a:outerShdw blurRad="38100" dist="38100" dir="2700000" algn="tl">
                    <a:srgbClr val="000000">
                      <a:alpha val="43137"/>
                    </a:srgbClr>
                  </a:outerShdw>
                </a:effectLst>
              </a:rPr>
              <a:t>Renaissance </a:t>
            </a:r>
            <a:r>
              <a:rPr lang="en-GB" sz="2800" b="1" dirty="0" smtClean="0">
                <a:solidFill>
                  <a:srgbClr val="FFC000"/>
                </a:solidFill>
                <a:effectLst>
                  <a:outerShdw blurRad="38100" dist="38100" dir="2700000" algn="tl">
                    <a:srgbClr val="000000">
                      <a:alpha val="43137"/>
                    </a:srgbClr>
                  </a:outerShdw>
                </a:effectLst>
              </a:rPr>
              <a:t>banker, </a:t>
            </a:r>
            <a:r>
              <a:rPr lang="en-GB" sz="2800" b="1" dirty="0">
                <a:solidFill>
                  <a:srgbClr val="00FF00"/>
                </a:solidFill>
                <a:effectLst>
                  <a:outerShdw blurRad="38100" dist="38100" dir="2700000" algn="tl">
                    <a:srgbClr val="000000">
                      <a:alpha val="43137"/>
                    </a:srgbClr>
                  </a:outerShdw>
                </a:effectLst>
              </a:rPr>
              <a:t>who revolutionized the art of making money and established the radical idea of pursuing wealth for its own sake</a:t>
            </a:r>
            <a:r>
              <a:rPr lang="en-GB"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310813" y="1336698"/>
            <a:ext cx="3334595" cy="5311148"/>
          </a:xfrm>
          <a:prstGeom prst="rect">
            <a:avLst/>
          </a:prstGeom>
        </p:spPr>
      </p:pic>
    </p:spTree>
    <p:extLst>
      <p:ext uri="{BB962C8B-B14F-4D97-AF65-F5344CB8AC3E}">
        <p14:creationId xmlns:p14="http://schemas.microsoft.com/office/powerpoint/2010/main" val="2437313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41</a:t>
            </a:fld>
            <a:endParaRPr lang="en-GB">
              <a:solidFill>
                <a:srgbClr val="FFFFFF"/>
              </a:solidFill>
            </a:endParaRPr>
          </a:p>
        </p:txBody>
      </p:sp>
      <p:sp>
        <p:nvSpPr>
          <p:cNvPr id="4" name="TextBox 3"/>
          <p:cNvSpPr txBox="1"/>
          <p:nvPr/>
        </p:nvSpPr>
        <p:spPr>
          <a:xfrm>
            <a:off x="5982208" y="1667709"/>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6266688" y="2548593"/>
            <a:ext cx="508406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dirty="0" smtClean="0"/>
              <a:t> </a:t>
            </a:r>
            <a:r>
              <a:rPr lang="en-GB" sz="2800" b="1" dirty="0">
                <a:solidFill>
                  <a:srgbClr val="00FFCC"/>
                </a:solidFill>
                <a:effectLst>
                  <a:outerShdw blurRad="38100" dist="38100" dir="2700000" algn="tl">
                    <a:srgbClr val="000000">
                      <a:alpha val="43137"/>
                    </a:srgbClr>
                  </a:outerShdw>
                </a:effectLst>
              </a:rPr>
              <a:t>Before Fugger came along it was illegal under church law to charge interest on loans, </a:t>
            </a:r>
            <a:r>
              <a:rPr lang="en-GB" sz="2800" b="1" dirty="0">
                <a:solidFill>
                  <a:srgbClr val="FFC000"/>
                </a:solidFill>
                <a:effectLst>
                  <a:outerShdw blurRad="38100" dist="38100" dir="2700000" algn="tl">
                    <a:srgbClr val="000000">
                      <a:alpha val="43137"/>
                    </a:srgbClr>
                  </a:outerShdw>
                </a:effectLst>
              </a:rPr>
              <a:t>but he got the Pope to change that. </a:t>
            </a:r>
            <a:r>
              <a:rPr lang="en-GB" sz="2800" b="1" dirty="0">
                <a:solidFill>
                  <a:srgbClr val="00FF00"/>
                </a:solidFill>
                <a:effectLst>
                  <a:outerShdw blurRad="38100" dist="38100" dir="2700000" algn="tl">
                    <a:srgbClr val="000000">
                      <a:alpha val="43137"/>
                    </a:srgbClr>
                  </a:outerShdw>
                </a:effectLst>
              </a:rPr>
              <a:t>He also helped trigger the Reformation and likely funded Magellan’s circumnavigation of the globe. </a:t>
            </a:r>
          </a:p>
        </p:txBody>
      </p:sp>
      <p:pic>
        <p:nvPicPr>
          <p:cNvPr id="8" name="Picture 7"/>
          <p:cNvPicPr>
            <a:picLocks noChangeAspect="1"/>
          </p:cNvPicPr>
          <p:nvPr/>
        </p:nvPicPr>
        <p:blipFill>
          <a:blip r:embed="rId2"/>
          <a:stretch>
            <a:fillRect/>
          </a:stretch>
        </p:blipFill>
        <p:spPr>
          <a:xfrm>
            <a:off x="731991" y="2133153"/>
            <a:ext cx="4608106" cy="2400599"/>
          </a:xfrm>
          <a:prstGeom prst="rect">
            <a:avLst/>
          </a:prstGeom>
        </p:spPr>
      </p:pic>
      <p:sp>
        <p:nvSpPr>
          <p:cNvPr id="9" name="TextBox 8"/>
          <p:cNvSpPr txBox="1"/>
          <p:nvPr/>
        </p:nvSpPr>
        <p:spPr>
          <a:xfrm>
            <a:off x="311132" y="4907340"/>
            <a:ext cx="5449824" cy="156966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200" b="1" dirty="0">
                <a:solidFill>
                  <a:srgbClr val="FFFF00"/>
                </a:solidFill>
                <a:effectLst>
                  <a:outerShdw blurRad="38100" dist="38100" dir="2700000" algn="tl">
                    <a:srgbClr val="000000">
                      <a:alpha val="43137"/>
                    </a:srgbClr>
                  </a:outerShdw>
                </a:effectLst>
              </a:rPr>
              <a:t>10 Ducats (1621) minted as circulating currency by the Fugger Family</a:t>
            </a:r>
          </a:p>
        </p:txBody>
      </p:sp>
    </p:spTree>
    <p:extLst>
      <p:ext uri="{BB962C8B-B14F-4D97-AF65-F5344CB8AC3E}">
        <p14:creationId xmlns:p14="http://schemas.microsoft.com/office/powerpoint/2010/main" val="1751520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42</a:t>
            </a:fld>
            <a:endParaRPr lang="en-GB">
              <a:solidFill>
                <a:srgbClr val="FFFFFF"/>
              </a:solidFill>
            </a:endParaRPr>
          </a:p>
        </p:txBody>
      </p:sp>
      <p:sp>
        <p:nvSpPr>
          <p:cNvPr id="4" name="TextBox 3"/>
          <p:cNvSpPr txBox="1"/>
          <p:nvPr/>
        </p:nvSpPr>
        <p:spPr>
          <a:xfrm>
            <a:off x="5254752" y="1909156"/>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254752" y="2838462"/>
            <a:ext cx="5632704"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Fugger created </a:t>
            </a:r>
            <a:r>
              <a:rPr lang="en-GB" sz="2800" b="1" dirty="0">
                <a:solidFill>
                  <a:srgbClr val="00FFFF"/>
                </a:solidFill>
                <a:effectLst>
                  <a:outerShdw blurRad="38100" dist="38100" dir="2700000" algn="tl">
                    <a:srgbClr val="000000">
                      <a:alpha val="43137"/>
                    </a:srgbClr>
                  </a:outerShdw>
                </a:effectLst>
              </a:rPr>
              <a:t>a news service, </a:t>
            </a:r>
            <a:r>
              <a:rPr lang="en-GB" sz="2800" b="1" dirty="0">
                <a:solidFill>
                  <a:srgbClr val="FFC000"/>
                </a:solidFill>
                <a:effectLst>
                  <a:outerShdw blurRad="38100" dist="38100" dir="2700000" algn="tl">
                    <a:srgbClr val="000000">
                      <a:alpha val="43137"/>
                    </a:srgbClr>
                  </a:outerShdw>
                </a:effectLst>
              </a:rPr>
              <a:t>which gave him an information edge over his rivals</a:t>
            </a:r>
            <a:r>
              <a:rPr lang="en-GB" sz="2800" b="1" i="1" dirty="0">
                <a:solidFill>
                  <a:srgbClr val="FFC000"/>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and customers, </a:t>
            </a:r>
            <a:r>
              <a:rPr lang="en-GB" sz="2800" b="1" dirty="0">
                <a:solidFill>
                  <a:srgbClr val="00FF00"/>
                </a:solidFill>
                <a:effectLst>
                  <a:outerShdw blurRad="38100" dist="38100" dir="2700000" algn="tl">
                    <a:srgbClr val="000000">
                      <a:alpha val="43137"/>
                    </a:srgbClr>
                  </a:outerShdw>
                </a:effectLst>
              </a:rPr>
              <a:t>k</a:t>
            </a:r>
            <a:r>
              <a:rPr lang="en-GB" sz="2800" b="1" dirty="0" smtClean="0">
                <a:solidFill>
                  <a:srgbClr val="00FF00"/>
                </a:solidFill>
                <a:effectLst>
                  <a:outerShdw blurRad="38100" dist="38100" dir="2700000" algn="tl">
                    <a:srgbClr val="000000">
                      <a:alpha val="43137"/>
                    </a:srgbClr>
                  </a:outerShdw>
                </a:effectLst>
              </a:rPr>
              <a:t>nowledge and information is power – just like the Money Power today they were financing both sides!</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theappendix.net/images/blog/2014/06/MS_19.8-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71" y="1712512"/>
            <a:ext cx="3221609" cy="476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06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43</a:t>
            </a:fld>
            <a:endParaRPr lang="en-GB">
              <a:solidFill>
                <a:srgbClr val="FFFFFF"/>
              </a:solidFill>
            </a:endParaRPr>
          </a:p>
        </p:txBody>
      </p:sp>
      <p:sp>
        <p:nvSpPr>
          <p:cNvPr id="4" name="TextBox 3"/>
          <p:cNvSpPr txBox="1"/>
          <p:nvPr/>
        </p:nvSpPr>
        <p:spPr>
          <a:xfrm>
            <a:off x="5401056" y="1592164"/>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681728" y="2304395"/>
            <a:ext cx="694944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Aeneas Silvius </a:t>
            </a:r>
            <a:r>
              <a:rPr lang="en-GB" sz="2800" b="1" dirty="0" err="1">
                <a:solidFill>
                  <a:srgbClr val="00FFFF"/>
                </a:solidFill>
                <a:effectLst>
                  <a:outerShdw blurRad="38100" dist="38100" dir="2700000" algn="tl">
                    <a:srgbClr val="000000">
                      <a:alpha val="43137"/>
                    </a:srgbClr>
                  </a:outerShdw>
                </a:effectLst>
              </a:rPr>
              <a:t>Piccolomini</a:t>
            </a:r>
            <a:r>
              <a:rPr lang="en-GB" sz="2800" b="1" dirty="0">
                <a:solidFill>
                  <a:srgbClr val="00FFFF"/>
                </a:solidFill>
                <a:effectLst>
                  <a:outerShdw blurRad="38100" dist="38100" dir="2700000" algn="tl">
                    <a:srgbClr val="000000">
                      <a:alpha val="43137"/>
                    </a:srgbClr>
                  </a:outerShdw>
                </a:effectLst>
              </a:rPr>
              <a:t>, Pope Pius </a:t>
            </a:r>
            <a:r>
              <a:rPr lang="en-GB" sz="2800" b="1" dirty="0" smtClean="0">
                <a:solidFill>
                  <a:srgbClr val="00FFFF"/>
                </a:solidFill>
                <a:effectLst>
                  <a:outerShdw blurRad="38100" dist="38100" dir="2700000" algn="tl">
                    <a:srgbClr val="000000">
                      <a:alpha val="43137"/>
                    </a:srgbClr>
                  </a:outerShdw>
                </a:effectLst>
              </a:rPr>
              <a:t>II (left). </a:t>
            </a:r>
            <a:r>
              <a:rPr lang="en-GB" sz="2800" b="1" dirty="0">
                <a:solidFill>
                  <a:srgbClr val="FFC000"/>
                </a:solidFill>
                <a:effectLst>
                  <a:outerShdw blurRad="38100" dist="38100" dir="2700000" algn="tl">
                    <a:srgbClr val="000000">
                      <a:alpha val="43137"/>
                    </a:srgbClr>
                  </a:outerShdw>
                </a:effectLst>
              </a:rPr>
              <a:t>Through their cooperation with the best representatives of Medici Florence in the time of the Council of Florence of 1439, </a:t>
            </a:r>
            <a:r>
              <a:rPr lang="en-GB" sz="2800" b="1" dirty="0">
                <a:solidFill>
                  <a:srgbClr val="00FF00"/>
                </a:solidFill>
                <a:effectLst>
                  <a:outerShdw blurRad="38100" dist="38100" dir="2700000" algn="tl">
                    <a:srgbClr val="000000">
                      <a:alpha val="43137"/>
                    </a:srgbClr>
                  </a:outerShdw>
                </a:effectLst>
              </a:rPr>
              <a:t>Nicolaus and Aeneas Silvius saved western civilization from the Dark Age that had begun with the defeat of Frederick II of Hohenstaufen at the hands of the Black Guelph oligarchs.</a:t>
            </a:r>
          </a:p>
        </p:txBody>
      </p:sp>
      <p:pic>
        <p:nvPicPr>
          <p:cNvPr id="6" name="Picture 2" descr="http://www.nndb.com/people/252/000094967/pius-ii-1-sized.jpg"/>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07136" y="1985135"/>
            <a:ext cx="3385964" cy="4491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69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44</a:t>
            </a:fld>
            <a:endParaRPr lang="en-GB">
              <a:solidFill>
                <a:srgbClr val="FFFFFF"/>
              </a:solidFill>
            </a:endParaRPr>
          </a:p>
        </p:txBody>
      </p:sp>
      <p:sp>
        <p:nvSpPr>
          <p:cNvPr id="4" name="TextBox 3"/>
          <p:cNvSpPr txBox="1"/>
          <p:nvPr/>
        </p:nvSpPr>
        <p:spPr>
          <a:xfrm>
            <a:off x="5596128" y="1612842"/>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767072" y="2278082"/>
            <a:ext cx="694944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Gregory of </a:t>
            </a:r>
            <a:r>
              <a:rPr lang="en-GB" sz="2800" b="1" dirty="0" err="1">
                <a:solidFill>
                  <a:srgbClr val="00FFCC"/>
                </a:solidFill>
                <a:effectLst>
                  <a:outerShdw blurRad="38100" dist="38100" dir="2700000" algn="tl">
                    <a:srgbClr val="000000">
                      <a:alpha val="43137"/>
                    </a:srgbClr>
                  </a:outerShdw>
                </a:effectLst>
              </a:rPr>
              <a:t>Heimburg</a:t>
            </a:r>
            <a:r>
              <a:rPr lang="en-GB" sz="2800" b="1" dirty="0">
                <a:solidFill>
                  <a:srgbClr val="00FFCC"/>
                </a:solidFill>
                <a:effectLst>
                  <a:outerShdw blurRad="38100" dist="38100" dir="2700000" algn="tl">
                    <a:srgbClr val="000000">
                      <a:alpha val="43137"/>
                    </a:srgbClr>
                  </a:outerShdw>
                </a:effectLst>
              </a:rPr>
              <a:t>, </a:t>
            </a:r>
            <a:r>
              <a:rPr lang="en-GB" sz="2800" b="1" dirty="0" smtClean="0">
                <a:solidFill>
                  <a:srgbClr val="00FFCC"/>
                </a:solidFill>
                <a:effectLst>
                  <a:outerShdw blurRad="38100" dist="38100" dir="2700000" algn="tl">
                    <a:srgbClr val="000000">
                      <a:alpha val="43137"/>
                    </a:srgbClr>
                  </a:outerShdw>
                </a:effectLst>
              </a:rPr>
              <a:t>an </a:t>
            </a:r>
            <a:r>
              <a:rPr lang="en-GB" sz="2800" b="1" dirty="0">
                <a:solidFill>
                  <a:srgbClr val="00FFCC"/>
                </a:solidFill>
                <a:effectLst>
                  <a:outerShdw blurRad="38100" dist="38100" dir="2700000" algn="tl">
                    <a:srgbClr val="000000">
                      <a:alpha val="43137"/>
                    </a:srgbClr>
                  </a:outerShdw>
                </a:effectLst>
              </a:rPr>
              <a:t>eminent </a:t>
            </a:r>
            <a:r>
              <a:rPr lang="en-GB" sz="2800" b="1" dirty="0" smtClean="0">
                <a:solidFill>
                  <a:srgbClr val="00FFCC"/>
                </a:solidFill>
                <a:effectLst>
                  <a:outerShdw blurRad="38100" dist="38100" dir="2700000" algn="tl">
                    <a:srgbClr val="000000">
                      <a:alpha val="43137"/>
                    </a:srgbClr>
                  </a:outerShdw>
                </a:effectLst>
              </a:rPr>
              <a:t>German doctor, </a:t>
            </a:r>
            <a:r>
              <a:rPr lang="en-GB" sz="2800" b="1" dirty="0" smtClean="0">
                <a:solidFill>
                  <a:srgbClr val="FFC000"/>
                </a:solidFill>
                <a:effectLst>
                  <a:outerShdw blurRad="38100" dist="38100" dir="2700000" algn="tl">
                    <a:srgbClr val="000000">
                      <a:alpha val="43137"/>
                    </a:srgbClr>
                  </a:outerShdw>
                </a:effectLst>
              </a:rPr>
              <a:t>was </a:t>
            </a:r>
            <a:r>
              <a:rPr lang="en-GB" sz="2800" b="1" dirty="0">
                <a:solidFill>
                  <a:srgbClr val="FFC000"/>
                </a:solidFill>
                <a:effectLst>
                  <a:outerShdw blurRad="38100" dist="38100" dir="2700000" algn="tl">
                    <a:srgbClr val="000000">
                      <a:alpha val="43137"/>
                    </a:srgbClr>
                  </a:outerShdw>
                </a:effectLst>
              </a:rPr>
              <a:t>the thug and agent provocateur who attempted to sabotage the work of Pius II, </a:t>
            </a:r>
            <a:r>
              <a:rPr lang="en-GB" sz="2800" b="1" dirty="0" err="1">
                <a:solidFill>
                  <a:srgbClr val="FFC000"/>
                </a:solidFill>
                <a:effectLst>
                  <a:outerShdw blurRad="38100" dist="38100" dir="2700000" algn="tl">
                    <a:srgbClr val="000000">
                      <a:alpha val="43137"/>
                    </a:srgbClr>
                  </a:outerShdw>
                </a:effectLst>
              </a:rPr>
              <a:t>Cusanus</a:t>
            </a:r>
            <a:r>
              <a:rPr lang="en-GB" sz="2800" b="1" dirty="0">
                <a:solidFill>
                  <a:srgbClr val="FFC000"/>
                </a:solidFill>
                <a:effectLst>
                  <a:outerShdw blurRad="38100" dist="38100" dir="2700000" algn="tl">
                    <a:srgbClr val="000000">
                      <a:alpha val="43137"/>
                    </a:srgbClr>
                  </a:outerShdw>
                </a:effectLst>
              </a:rPr>
              <a:t>, and </a:t>
            </a:r>
            <a:r>
              <a:rPr lang="en-GB" sz="2800" b="1" dirty="0" err="1" smtClean="0">
                <a:solidFill>
                  <a:srgbClr val="FFC000"/>
                </a:solidFill>
                <a:effectLst>
                  <a:outerShdw blurRad="38100" dist="38100" dir="2700000" algn="tl">
                    <a:srgbClr val="000000">
                      <a:alpha val="43137"/>
                    </a:srgbClr>
                  </a:outerShdw>
                </a:effectLst>
              </a:rPr>
              <a:t>Bessarion</a:t>
            </a:r>
            <a:r>
              <a:rPr lang="en-GB" sz="2800" b="1" dirty="0">
                <a:solidFill>
                  <a:srgbClr val="FFC000"/>
                </a:solidFill>
                <a:effectLst>
                  <a:outerShdw blurRad="38100" dist="38100" dir="2700000" algn="tl">
                    <a:srgbClr val="000000">
                      <a:alpha val="43137"/>
                    </a:srgbClr>
                  </a:outerShdw>
                </a:effectLst>
              </a:rPr>
              <a:t>.</a:t>
            </a:r>
            <a:r>
              <a:rPr lang="en-GB" sz="2800" b="1" dirty="0" smtClean="0">
                <a:solidFill>
                  <a:srgbClr val="FFC0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a:t>
            </a:r>
            <a:r>
              <a:rPr lang="en-GB" sz="2800" b="1" dirty="0" smtClean="0">
                <a:solidFill>
                  <a:srgbClr val="00FF00"/>
                </a:solidFill>
                <a:effectLst>
                  <a:outerShdw blurRad="38100" dist="38100" dir="2700000" algn="tl">
                    <a:srgbClr val="000000">
                      <a:alpha val="43137"/>
                    </a:srgbClr>
                  </a:outerShdw>
                </a:effectLst>
              </a:rPr>
              <a:t>hus </a:t>
            </a:r>
            <a:r>
              <a:rPr lang="en-GB" sz="2800" b="1" dirty="0">
                <a:solidFill>
                  <a:srgbClr val="00FF00"/>
                </a:solidFill>
                <a:effectLst>
                  <a:outerShdw blurRad="38100" dist="38100" dir="2700000" algn="tl">
                    <a:srgbClr val="000000">
                      <a:alpha val="43137"/>
                    </a:srgbClr>
                  </a:outerShdw>
                </a:effectLst>
              </a:rPr>
              <a:t>a prominent </a:t>
            </a:r>
            <a:r>
              <a:rPr lang="en-GB" sz="2800" b="1" dirty="0" smtClean="0">
                <a:solidFill>
                  <a:srgbClr val="00FF00"/>
                </a:solidFill>
                <a:effectLst>
                  <a:outerShdw blurRad="38100" dist="38100" dir="2700000" algn="tl">
                    <a:srgbClr val="000000">
                      <a:alpha val="43137"/>
                    </a:srgbClr>
                  </a:outerShdw>
                </a:effectLst>
              </a:rPr>
              <a:t>representative </a:t>
            </a:r>
            <a:r>
              <a:rPr lang="en-GB" sz="2800" b="1" dirty="0">
                <a:solidFill>
                  <a:srgbClr val="00FF00"/>
                </a:solidFill>
                <a:effectLst>
                  <a:outerShdw blurRad="38100" dist="38100" dir="2700000" algn="tl">
                    <a:srgbClr val="000000">
                      <a:alpha val="43137"/>
                    </a:srgbClr>
                  </a:outerShdw>
                </a:effectLst>
              </a:rPr>
              <a:t>of the anti-papal, anti-imperial current among the electors and other princes (</a:t>
            </a:r>
            <a:r>
              <a:rPr lang="en-GB" sz="2800" b="1" dirty="0" err="1" smtClean="0">
                <a:solidFill>
                  <a:srgbClr val="00FF00"/>
                </a:solidFill>
                <a:effectLst>
                  <a:outerShdw blurRad="38100" dist="38100" dir="2700000" algn="tl">
                    <a:srgbClr val="000000">
                      <a:alpha val="43137"/>
                    </a:srgbClr>
                  </a:outerShdw>
                </a:effectLst>
              </a:rPr>
              <a:t>F</a:t>
            </a:r>
            <a:r>
              <a:rPr lang="en-GB" sz="2800" b="1" dirty="0" err="1">
                <a:solidFill>
                  <a:srgbClr val="00FF00"/>
                </a:solidFill>
                <a:effectLst>
                  <a:outerShdw blurRad="38100" dist="38100" dir="2700000" algn="tl">
                    <a:srgbClr val="000000">
                      <a:alpha val="43137"/>
                    </a:srgbClr>
                  </a:outerShdw>
                </a:effectLst>
              </a:rPr>
              <a:t>ű</a:t>
            </a:r>
            <a:r>
              <a:rPr lang="en-GB" sz="2800" b="1" dirty="0" err="1" smtClean="0">
                <a:solidFill>
                  <a:srgbClr val="00FF00"/>
                </a:solidFill>
                <a:effectLst>
                  <a:outerShdw blurRad="38100" dist="38100" dir="2700000" algn="tl">
                    <a:srgbClr val="000000">
                      <a:alpha val="43137"/>
                    </a:srgbClr>
                  </a:outerShdw>
                </a:effectLst>
              </a:rPr>
              <a:t>rsten</a:t>
            </a:r>
            <a:r>
              <a:rPr lang="en-GB" sz="2800" b="1" dirty="0">
                <a:solidFill>
                  <a:srgbClr val="00FF00"/>
                </a:solidFill>
                <a:effectLst>
                  <a:outerShdw blurRad="38100" dist="38100" dir="2700000" algn="tl">
                    <a:srgbClr val="000000">
                      <a:alpha val="43137"/>
                    </a:srgbClr>
                  </a:outerShdw>
                </a:effectLst>
              </a:rPr>
              <a:t>) of the Holy Roman Empire.</a:t>
            </a:r>
          </a:p>
        </p:txBody>
      </p:sp>
      <p:pic>
        <p:nvPicPr>
          <p:cNvPr id="2050" name="Picture 2" descr="https://upload.wikimedia.org/wikipedia/commons/thumb/b/b7/Heimburg_1.JPG/300px-Heimburg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59" y="2738945"/>
            <a:ext cx="3831209" cy="25413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4759" y="5681472"/>
            <a:ext cx="383120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err="1">
                <a:solidFill>
                  <a:srgbClr val="FFFF00"/>
                </a:solidFill>
                <a:effectLst>
                  <a:outerShdw blurRad="38100" dist="38100" dir="2700000" algn="tl">
                    <a:srgbClr val="000000">
                      <a:alpha val="43137"/>
                    </a:srgbClr>
                  </a:outerShdw>
                </a:effectLst>
              </a:rPr>
              <a:t>Heimburg</a:t>
            </a:r>
            <a:endParaRPr lang="en-GB" sz="3600" dirty="0">
              <a:solidFill>
                <a:srgbClr val="FFFF00"/>
              </a:solidFill>
            </a:endParaRPr>
          </a:p>
        </p:txBody>
      </p:sp>
    </p:spTree>
    <p:extLst>
      <p:ext uri="{BB962C8B-B14F-4D97-AF65-F5344CB8AC3E}">
        <p14:creationId xmlns:p14="http://schemas.microsoft.com/office/powerpoint/2010/main" val="1452605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45</a:t>
            </a:fld>
            <a:endParaRPr lang="en-GB">
              <a:solidFill>
                <a:srgbClr val="FFFFFF"/>
              </a:solidFill>
            </a:endParaRPr>
          </a:p>
        </p:txBody>
      </p:sp>
      <p:sp>
        <p:nvSpPr>
          <p:cNvPr id="4" name="TextBox 3"/>
          <p:cNvSpPr txBox="1"/>
          <p:nvPr/>
        </p:nvSpPr>
        <p:spPr>
          <a:xfrm>
            <a:off x="4651248" y="1545610"/>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3377184" y="2304395"/>
            <a:ext cx="835152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Venetians had been at </a:t>
            </a:r>
            <a:r>
              <a:rPr lang="en-GB" sz="2800" b="1" dirty="0">
                <a:solidFill>
                  <a:srgbClr val="00FFFF"/>
                </a:solidFill>
                <a:effectLst>
                  <a:outerShdw blurRad="38100" dist="38100" dir="2700000" algn="tl">
                    <a:srgbClr val="000000">
                      <a:alpha val="43137"/>
                    </a:srgbClr>
                  </a:outerShdw>
                </a:effectLst>
              </a:rPr>
              <a:t>war against the Italian renaissance of the Quattrocento </a:t>
            </a:r>
            <a:r>
              <a:rPr lang="en-GB" sz="2800" b="1" dirty="0" smtClean="0">
                <a:solidFill>
                  <a:srgbClr val="00FFFF"/>
                </a:solidFill>
                <a:effectLst>
                  <a:outerShdw blurRad="38100" dist="38100" dir="2700000" algn="tl">
                    <a:srgbClr val="000000">
                      <a:alpha val="43137"/>
                    </a:srgbClr>
                  </a:outerShdw>
                </a:effectLst>
              </a:rPr>
              <a:t> or Renaissance, namely, </a:t>
            </a:r>
            <a:r>
              <a:rPr lang="en-GB" sz="2800" b="1" dirty="0" smtClean="0">
                <a:solidFill>
                  <a:srgbClr val="FFC000"/>
                </a:solidFill>
                <a:effectLst>
                  <a:outerShdw blurRad="38100" dist="38100" dir="2700000" algn="tl">
                    <a:srgbClr val="000000">
                      <a:alpha val="43137"/>
                    </a:srgbClr>
                  </a:outerShdw>
                </a:effectLst>
              </a:rPr>
              <a:t>the </a:t>
            </a:r>
            <a:r>
              <a:rPr lang="en-GB" sz="2800" b="1" dirty="0">
                <a:solidFill>
                  <a:srgbClr val="FFC000"/>
                </a:solidFill>
                <a:effectLst>
                  <a:outerShdw blurRad="38100" dist="38100" dir="2700000" algn="tl">
                    <a:srgbClr val="000000">
                      <a:alpha val="43137"/>
                    </a:srgbClr>
                  </a:outerShdw>
                </a:effectLst>
              </a:rPr>
              <a:t>Conciliar Movement was a Christian reform movement in the 14th and 15th centuries in the Roman Catholic </a:t>
            </a:r>
            <a:r>
              <a:rPr lang="en-GB" sz="2800" b="1" dirty="0" smtClean="0">
                <a:solidFill>
                  <a:srgbClr val="FFC000"/>
                </a:solidFill>
                <a:effectLst>
                  <a:outerShdw blurRad="38100" dist="38100" dir="2700000" algn="tl">
                    <a:srgbClr val="000000">
                      <a:alpha val="43137"/>
                    </a:srgbClr>
                  </a:outerShdw>
                </a:effectLst>
              </a:rPr>
              <a:t>Church, </a:t>
            </a:r>
            <a:r>
              <a:rPr lang="en-GB" sz="2800" b="1" dirty="0">
                <a:solidFill>
                  <a:srgbClr val="00FF00"/>
                </a:solidFill>
                <a:effectLst>
                  <a:outerShdw blurRad="38100" dist="38100" dir="2700000" algn="tl">
                    <a:srgbClr val="000000">
                      <a:alpha val="43137"/>
                    </a:srgbClr>
                  </a:outerShdw>
                </a:effectLst>
              </a:rPr>
              <a:t>which held that final authority in spiritual matters resided with the Church as a corporation of Christians, embodied by a general church council,</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not with the Pope.</a:t>
            </a:r>
          </a:p>
        </p:txBody>
      </p:sp>
      <p:pic>
        <p:nvPicPr>
          <p:cNvPr id="4098" name="Picture 2" descr="http://previews.123rf.com/images/boerescul/boerescul1405/boerescul140500019/27996848-Street-lantern-winged-lion-statue-and-bell-tower-Church-of-San-Giorgio-Maggiore-in-Venice-Italy-Stock-Photo.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5991" y="2531388"/>
            <a:ext cx="24479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658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46</a:t>
            </a:fld>
            <a:endParaRPr lang="en-GB">
              <a:solidFill>
                <a:srgbClr val="FFFFFF"/>
              </a:solidFill>
            </a:endParaRPr>
          </a:p>
        </p:txBody>
      </p:sp>
      <p:sp>
        <p:nvSpPr>
          <p:cNvPr id="4" name="TextBox 3"/>
          <p:cNvSpPr txBox="1"/>
          <p:nvPr/>
        </p:nvSpPr>
        <p:spPr>
          <a:xfrm>
            <a:off x="5864352" y="1575298"/>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303520" y="2280011"/>
            <a:ext cx="663244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painting The </a:t>
            </a:r>
            <a:r>
              <a:rPr lang="en-GB" sz="2800" b="1" dirty="0" smtClean="0">
                <a:solidFill>
                  <a:srgbClr val="00FFFF"/>
                </a:solidFill>
                <a:effectLst>
                  <a:outerShdw blurRad="38100" dist="38100" dir="2700000" algn="tl">
                    <a:srgbClr val="000000">
                      <a:alpha val="43137"/>
                    </a:srgbClr>
                  </a:outerShdw>
                </a:effectLst>
              </a:rPr>
              <a:t>“Three </a:t>
            </a:r>
            <a:r>
              <a:rPr lang="en-GB" sz="2800" b="1" dirty="0">
                <a:solidFill>
                  <a:srgbClr val="00FFFF"/>
                </a:solidFill>
                <a:effectLst>
                  <a:outerShdw blurRad="38100" dist="38100" dir="2700000" algn="tl">
                    <a:srgbClr val="000000">
                      <a:alpha val="43137"/>
                    </a:srgbClr>
                  </a:outerShdw>
                </a:effectLst>
              </a:rPr>
              <a:t>Philosophers'' </a:t>
            </a:r>
            <a:r>
              <a:rPr lang="en-GB" sz="2800" b="1" dirty="0" smtClean="0">
                <a:solidFill>
                  <a:srgbClr val="00FFFF"/>
                </a:solidFill>
                <a:effectLst>
                  <a:outerShdw blurRad="38100" dist="38100" dir="2700000" algn="tl">
                    <a:srgbClr val="000000">
                      <a:alpha val="43137"/>
                    </a:srgbClr>
                  </a:outerShdw>
                </a:effectLst>
              </a:rPr>
              <a:t>hints </a:t>
            </a:r>
            <a:r>
              <a:rPr lang="en-GB" sz="2800" b="1" dirty="0">
                <a:solidFill>
                  <a:srgbClr val="00FFFF"/>
                </a:solidFill>
                <a:effectLst>
                  <a:outerShdw blurRad="38100" dist="38100" dir="2700000" algn="tl">
                    <a:srgbClr val="000000">
                      <a:alpha val="43137"/>
                    </a:srgbClr>
                  </a:outerShdw>
                </a:effectLst>
              </a:rPr>
              <a:t>at an important feature of Venetian </a:t>
            </a:r>
            <a:r>
              <a:rPr lang="en-GB" sz="2800" b="1" dirty="0" smtClean="0">
                <a:solidFill>
                  <a:srgbClr val="00FFFF"/>
                </a:solidFill>
                <a:effectLst>
                  <a:outerShdw blurRad="38100" dist="38100" dir="2700000" algn="tl">
                    <a:srgbClr val="000000">
                      <a:alpha val="43137"/>
                    </a:srgbClr>
                  </a:outerShdw>
                </a:effectLst>
              </a:rPr>
              <a:t>methods,</a:t>
            </a:r>
            <a:r>
              <a:rPr lang="en-GB" sz="2800" b="1" dirty="0" smtClean="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namely the strategy of dominating culture, religion, </a:t>
            </a:r>
            <a:r>
              <a:rPr lang="en-GB" sz="2800" b="1" dirty="0">
                <a:solidFill>
                  <a:srgbClr val="00FF00"/>
                </a:solidFill>
                <a:effectLst>
                  <a:outerShdw blurRad="38100" dist="38100" dir="2700000" algn="tl">
                    <a:srgbClr val="000000">
                      <a:alpha val="43137"/>
                    </a:srgbClr>
                  </a:outerShdw>
                </a:effectLst>
              </a:rPr>
              <a:t>and politics through the expedient of concocting a series of Aristotelian cults or schools which then contend among each other</a:t>
            </a:r>
            <a:r>
              <a:rPr lang="en-GB" sz="2800" dirty="0">
                <a:solidFill>
                  <a:srgbClr val="00FF00"/>
                </a:solidFill>
              </a:rPr>
              <a:t>.</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264223" y="1782911"/>
            <a:ext cx="4397121" cy="3901778"/>
          </a:xfrm>
          <a:prstGeom prst="rect">
            <a:avLst/>
          </a:prstGeom>
        </p:spPr>
      </p:pic>
      <p:sp>
        <p:nvSpPr>
          <p:cNvPr id="7" name="TextBox 6"/>
          <p:cNvSpPr txBox="1"/>
          <p:nvPr/>
        </p:nvSpPr>
        <p:spPr>
          <a:xfrm>
            <a:off x="97536" y="6008325"/>
            <a:ext cx="5303520"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200" b="1" dirty="0">
                <a:solidFill>
                  <a:srgbClr val="FFFF00"/>
                </a:solidFill>
                <a:effectLst>
                  <a:outerShdw blurRad="38100" dist="38100" dir="2700000" algn="tl">
                    <a:srgbClr val="000000">
                      <a:alpha val="43137"/>
                    </a:srgbClr>
                  </a:outerShdw>
                </a:effectLst>
              </a:rPr>
              <a:t>The “Three Philosophers''</a:t>
            </a:r>
            <a:endParaRPr lang="en-GB" sz="3200" dirty="0">
              <a:solidFill>
                <a:srgbClr val="FFFF00"/>
              </a:solidFill>
            </a:endParaRPr>
          </a:p>
        </p:txBody>
      </p:sp>
    </p:spTree>
    <p:extLst>
      <p:ext uri="{BB962C8B-B14F-4D97-AF65-F5344CB8AC3E}">
        <p14:creationId xmlns:p14="http://schemas.microsoft.com/office/powerpoint/2010/main" val="3897329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47</a:t>
            </a:fld>
            <a:endParaRPr lang="en-GB">
              <a:solidFill>
                <a:srgbClr val="FFFFFF"/>
              </a:solidFill>
            </a:endParaRPr>
          </a:p>
        </p:txBody>
      </p:sp>
      <p:sp>
        <p:nvSpPr>
          <p:cNvPr id="4" name="TextBox 3"/>
          <p:cNvSpPr txBox="1"/>
          <p:nvPr/>
        </p:nvSpPr>
        <p:spPr>
          <a:xfrm>
            <a:off x="5864352" y="1575298"/>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303520" y="2280011"/>
            <a:ext cx="6632448"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000"/>
                </a:solidFill>
                <a:effectLst>
                  <a:outerShdw blurRad="38100" dist="38100" dir="2700000" algn="tl">
                    <a:srgbClr val="000000">
                      <a:alpha val="43137"/>
                    </a:srgbClr>
                  </a:outerShdw>
                </a:effectLst>
              </a:rPr>
              <a:t>There were other pressing reasons why the Venetians had to split and conquer the church </a:t>
            </a:r>
            <a:r>
              <a:rPr lang="en-GB" sz="2800" b="1" dirty="0" smtClean="0">
                <a:solidFill>
                  <a:srgbClr val="00FF00"/>
                </a:solidFill>
                <a:effectLst>
                  <a:outerShdw blurRad="38100" dist="38100" dir="2700000" algn="tl">
                    <a:srgbClr val="000000">
                      <a:alpha val="43137"/>
                    </a:srgbClr>
                  </a:outerShdw>
                </a:effectLst>
              </a:rPr>
              <a:t>– The Vatican Armies had almost succeeded in conquering Venice and its usurious bankers </a:t>
            </a:r>
            <a:endParaRPr lang="en-GB" sz="2800" b="1" dirty="0">
              <a:solidFill>
                <a:srgbClr val="00FF00"/>
              </a:solidFill>
              <a:effectLst>
                <a:outerShdw blurRad="38100" dist="38100" dir="2700000" algn="tl">
                  <a:srgbClr val="000000">
                    <a:alpha val="43137"/>
                  </a:srgbClr>
                </a:outerShdw>
              </a:effectLst>
            </a:endParaRPr>
          </a:p>
        </p:txBody>
      </p:sp>
      <p:sp>
        <p:nvSpPr>
          <p:cNvPr id="7" name="TextBox 6"/>
          <p:cNvSpPr txBox="1"/>
          <p:nvPr/>
        </p:nvSpPr>
        <p:spPr>
          <a:xfrm>
            <a:off x="97536" y="6008325"/>
            <a:ext cx="5303520"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endParaRPr lang="en-GB" sz="3200" dirty="0">
              <a:solidFill>
                <a:srgbClr val="FFFF00"/>
              </a:solidFill>
            </a:endParaRPr>
          </a:p>
        </p:txBody>
      </p:sp>
    </p:spTree>
    <p:extLst>
      <p:ext uri="{BB962C8B-B14F-4D97-AF65-F5344CB8AC3E}">
        <p14:creationId xmlns:p14="http://schemas.microsoft.com/office/powerpoint/2010/main" val="4220830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a:t>
            </a:fld>
            <a:endParaRPr lang="en-GB">
              <a:solidFill>
                <a:srgbClr val="FFFFFF"/>
              </a:solidFill>
            </a:endParaRPr>
          </a:p>
        </p:txBody>
      </p:sp>
      <p:sp>
        <p:nvSpPr>
          <p:cNvPr id="4" name="TextBox 3"/>
          <p:cNvSpPr txBox="1"/>
          <p:nvPr/>
        </p:nvSpPr>
        <p:spPr>
          <a:xfrm>
            <a:off x="5864352" y="1575298"/>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193792" y="2194447"/>
            <a:ext cx="663244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the 1400's the Aristotelian school-men of the Sorbonne were a formidable force in theology. </a:t>
            </a:r>
            <a:r>
              <a:rPr lang="en-GB" sz="2800" b="1" dirty="0">
                <a:solidFill>
                  <a:srgbClr val="FFC000"/>
                </a:solidFill>
                <a:effectLst>
                  <a:outerShdw blurRad="38100" dist="38100" dir="2700000" algn="tl">
                    <a:srgbClr val="000000">
                      <a:alpha val="43137"/>
                    </a:srgbClr>
                  </a:outerShdw>
                </a:effectLst>
              </a:rPr>
              <a:t>But the Venetian oligarchs </a:t>
            </a:r>
            <a:r>
              <a:rPr lang="en-GB" sz="2800" b="1" dirty="0" err="1">
                <a:solidFill>
                  <a:srgbClr val="FFC000"/>
                </a:solidFill>
                <a:effectLst>
                  <a:outerShdw blurRad="38100" dist="38100" dir="2700000" algn="tl">
                    <a:srgbClr val="000000">
                      <a:alpha val="43137"/>
                    </a:srgbClr>
                  </a:outerShdw>
                </a:effectLst>
              </a:rPr>
              <a:t>Giustinian</a:t>
            </a:r>
            <a:r>
              <a:rPr lang="en-GB" sz="2800" b="1" dirty="0">
                <a:solidFill>
                  <a:srgbClr val="FFC000"/>
                </a:solidFill>
                <a:effectLst>
                  <a:outerShdw blurRad="38100" dist="38100" dir="2700000" algn="tl">
                    <a:srgbClr val="000000">
                      <a:alpha val="43137"/>
                    </a:srgbClr>
                  </a:outerShdw>
                </a:effectLst>
              </a:rPr>
              <a:t> and </a:t>
            </a:r>
            <a:r>
              <a:rPr lang="en-GB" sz="2800" b="1" dirty="0" err="1">
                <a:solidFill>
                  <a:srgbClr val="FFC000"/>
                </a:solidFill>
                <a:effectLst>
                  <a:outerShdw blurRad="38100" dist="38100" dir="2700000" algn="tl">
                    <a:srgbClr val="000000">
                      <a:alpha val="43137"/>
                    </a:srgbClr>
                  </a:outerShdw>
                </a:effectLst>
              </a:rPr>
              <a:t>Quirini</a:t>
            </a:r>
            <a:r>
              <a:rPr lang="en-GB" sz="2800" b="1" dirty="0">
                <a:solidFill>
                  <a:srgbClr val="FFC0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in their pioneering 1513 reform proposals addressed to Pope Leo X attacked the decadent scholasticism of the </a:t>
            </a:r>
            <a:r>
              <a:rPr lang="en-GB" sz="2800" b="1" dirty="0" smtClean="0">
                <a:solidFill>
                  <a:srgbClr val="00FF00"/>
                </a:solidFill>
                <a:effectLst>
                  <a:outerShdw blurRad="38100" dist="38100" dir="2700000" algn="tl">
                    <a:srgbClr val="000000">
                      <a:alpha val="43137"/>
                    </a:srgbClr>
                  </a:outerShdw>
                </a:effectLst>
              </a:rPr>
              <a:t>Sorbonne.</a:t>
            </a:r>
            <a:endParaRPr lang="en-GB" sz="2800" b="1" dirty="0">
              <a:solidFill>
                <a:srgbClr val="00FF00"/>
              </a:solidFill>
              <a:effectLst>
                <a:outerShdw blurRad="38100" dist="38100" dir="2700000" algn="tl">
                  <a:srgbClr val="000000">
                    <a:alpha val="43137"/>
                  </a:srgbClr>
                </a:outerShdw>
              </a:effectLst>
            </a:endParaRPr>
          </a:p>
        </p:txBody>
      </p:sp>
      <p:sp>
        <p:nvSpPr>
          <p:cNvPr id="7" name="TextBox 6"/>
          <p:cNvSpPr txBox="1"/>
          <p:nvPr/>
        </p:nvSpPr>
        <p:spPr>
          <a:xfrm>
            <a:off x="644715" y="5228037"/>
            <a:ext cx="3803904"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a:t>
            </a:r>
            <a:r>
              <a:rPr lang="en-GB" sz="3600" b="1" dirty="0">
                <a:solidFill>
                  <a:srgbClr val="FFFF00"/>
                </a:solidFill>
                <a:effectLst>
                  <a:outerShdw blurRad="38100" dist="38100" dir="2700000" algn="tl">
                    <a:srgbClr val="000000">
                      <a:alpha val="43137"/>
                    </a:srgbClr>
                  </a:outerShdw>
                </a:effectLst>
              </a:rPr>
              <a:t>Sorbonne</a:t>
            </a:r>
            <a:endParaRPr lang="en-GB" sz="3600" dirty="0">
              <a:solidFill>
                <a:srgbClr val="FFFF00"/>
              </a:solidFill>
            </a:endParaRPr>
          </a:p>
        </p:txBody>
      </p:sp>
      <p:pic>
        <p:nvPicPr>
          <p:cNvPr id="1026" name="Picture 2" descr="http://www.discoverwalks.com/blog/wp-content/uploads/2015/07/La-Sorbon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223" y="2433433"/>
            <a:ext cx="4318889" cy="251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772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a:t>
            </a:fld>
            <a:endParaRPr lang="en-GB">
              <a:solidFill>
                <a:srgbClr val="FFFFFF"/>
              </a:solidFill>
            </a:endParaRPr>
          </a:p>
        </p:txBody>
      </p:sp>
      <p:sp>
        <p:nvSpPr>
          <p:cNvPr id="4" name="TextBox 3"/>
          <p:cNvSpPr txBox="1"/>
          <p:nvPr/>
        </p:nvSpPr>
        <p:spPr>
          <a:xfrm>
            <a:off x="5291328" y="1528494"/>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632960" y="2278082"/>
            <a:ext cx="663244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What the </a:t>
            </a:r>
            <a:r>
              <a:rPr lang="en-GB" sz="2800" b="1" dirty="0">
                <a:solidFill>
                  <a:srgbClr val="00FFFF"/>
                </a:solidFill>
                <a:effectLst>
                  <a:outerShdw blurRad="38100" dist="38100" dir="2700000" algn="tl">
                    <a:srgbClr val="000000">
                      <a:alpha val="43137"/>
                    </a:srgbClr>
                  </a:outerShdw>
                </a:effectLst>
              </a:rPr>
              <a:t>Aristotelian school-men of the Sorbonne </a:t>
            </a:r>
            <a:r>
              <a:rPr lang="en-GB" sz="2800" b="1" dirty="0" smtClean="0">
                <a:solidFill>
                  <a:srgbClr val="00FFFF"/>
                </a:solidFill>
                <a:effectLst>
                  <a:outerShdw blurRad="38100" dist="38100" dir="2700000" algn="tl">
                    <a:srgbClr val="000000">
                      <a:alpha val="43137"/>
                    </a:srgbClr>
                  </a:outerShdw>
                </a:effectLst>
              </a:rPr>
              <a:t>were trying to do  through their theology, </a:t>
            </a:r>
            <a:r>
              <a:rPr lang="en-GB" sz="2800" b="1" dirty="0" smtClean="0">
                <a:solidFill>
                  <a:srgbClr val="FFC000"/>
                </a:solidFill>
                <a:effectLst>
                  <a:outerShdw blurRad="38100" dist="38100" dir="2700000" algn="tl">
                    <a:srgbClr val="000000">
                      <a:alpha val="43137"/>
                    </a:srgbClr>
                  </a:outerShdw>
                </a:effectLst>
              </a:rPr>
              <a:t>was to stamp out the corruption that had been creeping into the Church.  </a:t>
            </a:r>
            <a:r>
              <a:rPr lang="en-GB" sz="2800" b="1" dirty="0" smtClean="0">
                <a:solidFill>
                  <a:srgbClr val="FF0000"/>
                </a:solidFill>
                <a:effectLst>
                  <a:outerShdw blurRad="38100" dist="38100" dir="2700000" algn="tl">
                    <a:srgbClr val="000000">
                      <a:alpha val="43137"/>
                    </a:srgbClr>
                  </a:outerShdw>
                </a:effectLst>
              </a:rPr>
              <a:t>However, that would not suit the Venetian Money Power, </a:t>
            </a:r>
            <a:r>
              <a:rPr lang="en-GB" sz="2800" b="1" dirty="0" smtClean="0">
                <a:solidFill>
                  <a:srgbClr val="00FF00"/>
                </a:solidFill>
                <a:effectLst>
                  <a:outerShdw blurRad="38100" dist="38100" dir="2700000" algn="tl">
                    <a:srgbClr val="000000">
                      <a:alpha val="43137"/>
                    </a:srgbClr>
                  </a:outerShdw>
                </a:effectLst>
              </a:rPr>
              <a:t>as it was first necessary to corrupt the Church, in order to split it.</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804672" y="1924703"/>
            <a:ext cx="2894171" cy="4240062"/>
          </a:xfrm>
          <a:prstGeom prst="rect">
            <a:avLst/>
          </a:prstGeom>
        </p:spPr>
      </p:pic>
    </p:spTree>
    <p:extLst>
      <p:ext uri="{BB962C8B-B14F-4D97-AF65-F5344CB8AC3E}">
        <p14:creationId xmlns:p14="http://schemas.microsoft.com/office/powerpoint/2010/main" val="389776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a:t>
            </a:fld>
            <a:endParaRPr lang="en-GB" dirty="0">
              <a:solidFill>
                <a:srgbClr val="FFFFFF"/>
              </a:solidFill>
            </a:endParaRPr>
          </a:p>
        </p:txBody>
      </p:sp>
      <p:sp>
        <p:nvSpPr>
          <p:cNvPr id="4" name="TextBox 3"/>
          <p:cNvSpPr txBox="1"/>
          <p:nvPr/>
        </p:nvSpPr>
        <p:spPr>
          <a:xfrm>
            <a:off x="4666488" y="2040285"/>
            <a:ext cx="683056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…nearly </a:t>
            </a:r>
            <a:r>
              <a:rPr lang="en-GB" sz="2800" b="1" dirty="0">
                <a:solidFill>
                  <a:srgbClr val="00FFCC"/>
                </a:solidFill>
                <a:effectLst>
                  <a:outerShdw blurRad="38100" dist="38100" dir="2700000" algn="tl">
                    <a:srgbClr val="000000">
                      <a:alpha val="43137"/>
                    </a:srgbClr>
                  </a:outerShdw>
                </a:effectLst>
              </a:rPr>
              <a:t>five thousand Saxons who were captured at </a:t>
            </a:r>
            <a:r>
              <a:rPr lang="en-GB" sz="2800" b="1" dirty="0" err="1">
                <a:solidFill>
                  <a:srgbClr val="00FFCC"/>
                </a:solidFill>
                <a:effectLst>
                  <a:outerShdw blurRad="38100" dist="38100" dir="2700000" algn="tl">
                    <a:srgbClr val="000000">
                      <a:alpha val="43137"/>
                    </a:srgbClr>
                  </a:outerShdw>
                </a:effectLst>
              </a:rPr>
              <a:t>Verden</a:t>
            </a:r>
            <a:r>
              <a:rPr lang="en-GB" sz="2800" b="1" dirty="0">
                <a:solidFill>
                  <a:srgbClr val="00FFCC"/>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 close to present day Denmark - refused to convert, Charlemagne had them all put to death.</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massacre sent shock waves around Europe and especially into Scandinavia.</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It was designed to do just </a:t>
            </a:r>
            <a:r>
              <a:rPr lang="en-GB" sz="2800" b="1" dirty="0" smtClean="0">
                <a:solidFill>
                  <a:srgbClr val="FF00FF"/>
                </a:solidFill>
                <a:effectLst>
                  <a:outerShdw blurRad="38100" dist="38100" dir="2700000" algn="tl">
                    <a:srgbClr val="000000">
                      <a:alpha val="43137"/>
                    </a:srgbClr>
                  </a:outerShdw>
                </a:effectLst>
              </a:rPr>
              <a:t>that and divide Yahweh’s People.</a:t>
            </a:r>
            <a:endParaRPr lang="en-GB" sz="2800" b="1" dirty="0">
              <a:solidFill>
                <a:srgbClr val="FF00FF"/>
              </a:solidFill>
              <a:effectLst>
                <a:outerShdw blurRad="38100" dist="38100" dir="2700000" algn="tl">
                  <a:srgbClr val="000000">
                    <a:alpha val="43137"/>
                  </a:srgbClr>
                </a:outerShdw>
              </a:effectLst>
            </a:endParaRPr>
          </a:p>
          <a:p>
            <a:pPr algn="ctr"/>
            <a:endParaRPr lang="en-GB" sz="2800" b="1" dirty="0">
              <a:solidFill>
                <a:srgbClr val="FF00FF"/>
              </a:solidFill>
              <a:effectLst>
                <a:outerShdw blurRad="38100" dist="38100" dir="2700000" algn="tl">
                  <a:srgbClr val="000000">
                    <a:alpha val="43137"/>
                  </a:srgbClr>
                </a:outerShdw>
              </a:effectLst>
            </a:endParaRPr>
          </a:p>
        </p:txBody>
      </p:sp>
      <p:pic>
        <p:nvPicPr>
          <p:cNvPr id="5122" name="Picture 2" descr="http://hoocher.com/Charlamagne/Massacre_of_Ver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95021"/>
            <a:ext cx="3243072" cy="506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9234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50</a:t>
            </a:fld>
            <a:endParaRPr lang="en-GB">
              <a:solidFill>
                <a:srgbClr val="FFFFFF"/>
              </a:solidFill>
            </a:endParaRPr>
          </a:p>
        </p:txBody>
      </p:sp>
      <p:sp>
        <p:nvSpPr>
          <p:cNvPr id="4" name="TextBox 3"/>
          <p:cNvSpPr txBox="1"/>
          <p:nvPr/>
        </p:nvSpPr>
        <p:spPr>
          <a:xfrm>
            <a:off x="5864352" y="1575298"/>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701792" y="2597003"/>
            <a:ext cx="607161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Christian </a:t>
            </a:r>
            <a:r>
              <a:rPr lang="en-GB" sz="2800" b="1" dirty="0">
                <a:solidFill>
                  <a:srgbClr val="00FFCC"/>
                </a:solidFill>
                <a:effectLst>
                  <a:outerShdw blurRad="38100" dist="38100" dir="2700000" algn="tl">
                    <a:srgbClr val="000000">
                      <a:alpha val="43137"/>
                    </a:srgbClr>
                  </a:outerShdw>
                </a:effectLst>
              </a:rPr>
              <a:t>church which this oligarchy </a:t>
            </a:r>
            <a:r>
              <a:rPr lang="en-GB" sz="2800" b="1" dirty="0" smtClean="0">
                <a:solidFill>
                  <a:srgbClr val="00FFCC"/>
                </a:solidFill>
                <a:effectLst>
                  <a:outerShdw blurRad="38100" dist="38100" dir="2700000" algn="tl">
                    <a:srgbClr val="000000">
                      <a:alpha val="43137"/>
                    </a:srgbClr>
                  </a:outerShdw>
                </a:effectLst>
              </a:rPr>
              <a:t>(</a:t>
            </a:r>
            <a:r>
              <a:rPr lang="en-GB" sz="2800" b="1" dirty="0" smtClean="0">
                <a:solidFill>
                  <a:srgbClr val="FF0000"/>
                </a:solidFill>
                <a:effectLst>
                  <a:outerShdw blurRad="38100" dist="38100" dir="2700000" algn="tl">
                    <a:srgbClr val="000000">
                      <a:alpha val="43137"/>
                    </a:srgbClr>
                  </a:outerShdw>
                </a:effectLst>
              </a:rPr>
              <a:t>of Edomite infiltrators</a:t>
            </a:r>
            <a:r>
              <a:rPr lang="en-GB" sz="2800" b="1" dirty="0" smtClean="0">
                <a:solidFill>
                  <a:srgbClr val="00FFCC"/>
                </a:solidFill>
                <a:effectLst>
                  <a:outerShdw blurRad="38100" dist="38100" dir="2700000" algn="tl">
                    <a:srgbClr val="000000">
                      <a:alpha val="43137"/>
                    </a:srgbClr>
                  </a:outerShdw>
                </a:effectLst>
              </a:rPr>
              <a:t>) sought </a:t>
            </a:r>
            <a:r>
              <a:rPr lang="en-GB" sz="2800" b="1" dirty="0">
                <a:solidFill>
                  <a:srgbClr val="00FFCC"/>
                </a:solidFill>
                <a:effectLst>
                  <a:outerShdw blurRad="38100" dist="38100" dir="2700000" algn="tl">
                    <a:srgbClr val="000000">
                      <a:alpha val="43137"/>
                    </a:srgbClr>
                  </a:outerShdw>
                </a:effectLst>
              </a:rPr>
              <a:t>then, </a:t>
            </a:r>
            <a:r>
              <a:rPr lang="en-GB" sz="2800" b="1" dirty="0">
                <a:solidFill>
                  <a:srgbClr val="FFC000"/>
                </a:solidFill>
                <a:effectLst>
                  <a:outerShdw blurRad="38100" dist="38100" dir="2700000" algn="tl">
                    <a:srgbClr val="000000">
                      <a:alpha val="43137"/>
                    </a:srgbClr>
                  </a:outerShdw>
                </a:effectLst>
              </a:rPr>
              <a:t>and still today, to divide and conquer. </a:t>
            </a:r>
            <a:r>
              <a:rPr lang="en-GB" sz="2800" b="1" dirty="0">
                <a:solidFill>
                  <a:srgbClr val="00FF00"/>
                </a:solidFill>
                <a:effectLst>
                  <a:outerShdw blurRad="38100" dist="38100" dir="2700000" algn="tl">
                    <a:srgbClr val="000000">
                      <a:alpha val="43137"/>
                    </a:srgbClr>
                  </a:outerShdw>
                </a:effectLst>
              </a:rPr>
              <a:t>These usurers and slave-traders hated most fiercely the 1439-1440 Council of Florence, </a:t>
            </a:r>
            <a:r>
              <a:rPr lang="en-GB" sz="2800" b="1" dirty="0">
                <a:solidFill>
                  <a:srgbClr val="FF00FF"/>
                </a:solidFill>
                <a:effectLst>
                  <a:outerShdw blurRad="38100" dist="38100" dir="2700000" algn="tl">
                    <a:srgbClr val="000000">
                      <a:alpha val="43137"/>
                    </a:srgbClr>
                  </a:outerShdw>
                </a:effectLst>
              </a:rPr>
              <a:t>which had reunited the church </a:t>
            </a:r>
            <a:r>
              <a:rPr lang="en-GB" sz="2800" b="1" dirty="0" smtClean="0">
                <a:solidFill>
                  <a:srgbClr val="FF00FF"/>
                </a:solidFill>
                <a:effectLst>
                  <a:outerShdw blurRad="38100" dist="38100" dir="2700000" algn="tl">
                    <a:srgbClr val="000000">
                      <a:alpha val="43137"/>
                    </a:srgbClr>
                  </a:outerShdw>
                </a:effectLst>
              </a:rPr>
              <a:t>temporarily</a:t>
            </a:r>
            <a:endParaRPr lang="en-GB" sz="2800" b="1" dirty="0">
              <a:solidFill>
                <a:srgbClr val="FF00FF"/>
              </a:solidFill>
              <a:effectLst>
                <a:outerShdw blurRad="38100" dist="38100" dir="2700000" algn="tl">
                  <a:srgbClr val="000000">
                    <a:alpha val="43137"/>
                  </a:srgbClr>
                </a:outerShdw>
              </a:effectLst>
            </a:endParaRPr>
          </a:p>
        </p:txBody>
      </p:sp>
      <p:sp>
        <p:nvSpPr>
          <p:cNvPr id="7" name="TextBox 6"/>
          <p:cNvSpPr txBox="1"/>
          <p:nvPr/>
        </p:nvSpPr>
        <p:spPr>
          <a:xfrm>
            <a:off x="999744" y="5709868"/>
            <a:ext cx="3438144"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Florence</a:t>
            </a:r>
            <a:endParaRPr lang="en-GB" sz="3200" b="1" dirty="0">
              <a:solidFill>
                <a:srgbClr val="FFFF00"/>
              </a:solidFill>
              <a:effectLst>
                <a:outerShdw blurRad="38100" dist="38100" dir="2700000" algn="tl">
                  <a:srgbClr val="000000">
                    <a:alpha val="43137"/>
                  </a:srgbClr>
                </a:outerShdw>
              </a:effectLst>
            </a:endParaRPr>
          </a:p>
        </p:txBody>
      </p:sp>
      <p:pic>
        <p:nvPicPr>
          <p:cNvPr id="2050" name="Picture 2" descr="https://upload.wikimedia.org/wikipedia/commons/1/10/View_of_Ancient_Florence_by_Fabio_Borbottoni_1820-1902_%285%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064" y="2160073"/>
            <a:ext cx="4413504" cy="305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916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51</a:t>
            </a:fld>
            <a:endParaRPr lang="en-GB">
              <a:solidFill>
                <a:srgbClr val="FFFFFF"/>
              </a:solidFill>
            </a:endParaRPr>
          </a:p>
        </p:txBody>
      </p:sp>
      <p:sp>
        <p:nvSpPr>
          <p:cNvPr id="4" name="TextBox 3"/>
          <p:cNvSpPr txBox="1"/>
          <p:nvPr/>
        </p:nvSpPr>
        <p:spPr>
          <a:xfrm>
            <a:off x="5376672" y="2165437"/>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572000" y="3023723"/>
            <a:ext cx="6900672"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They </a:t>
            </a:r>
            <a:r>
              <a:rPr lang="en-GB" sz="2800" b="1" dirty="0">
                <a:solidFill>
                  <a:srgbClr val="00FFCC"/>
                </a:solidFill>
                <a:effectLst>
                  <a:outerShdw blurRad="38100" dist="38100" dir="2700000" algn="tl">
                    <a:srgbClr val="000000">
                      <a:alpha val="43137"/>
                    </a:srgbClr>
                  </a:outerShdw>
                </a:effectLst>
              </a:rPr>
              <a:t>hated in the highest degree that Cardinal Nicolaus of </a:t>
            </a:r>
            <a:r>
              <a:rPr lang="en-GB" sz="2800" b="1" dirty="0" err="1" smtClean="0">
                <a:solidFill>
                  <a:srgbClr val="00FFCC"/>
                </a:solidFill>
                <a:effectLst>
                  <a:outerShdw blurRad="38100" dist="38100" dir="2700000" algn="tl">
                    <a:srgbClr val="000000">
                      <a:alpha val="43137"/>
                    </a:srgbClr>
                  </a:outerShdw>
                </a:effectLst>
              </a:rPr>
              <a:t>Cusa</a:t>
            </a:r>
            <a:r>
              <a:rPr lang="en-GB" sz="2800" b="1" dirty="0" smtClean="0">
                <a:solidFill>
                  <a:srgbClr val="00FFCC"/>
                </a:solidFill>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who had played a crucial role in bringing about that </a:t>
            </a:r>
            <a:r>
              <a:rPr lang="en-GB" sz="2800" b="1" dirty="0" smtClean="0">
                <a:solidFill>
                  <a:srgbClr val="FFCC00"/>
                </a:solidFill>
                <a:effectLst>
                  <a:outerShdw blurRad="38100" dist="38100" dir="2700000" algn="tl">
                    <a:srgbClr val="000000">
                      <a:alpha val="43137"/>
                    </a:srgbClr>
                  </a:outerShdw>
                </a:effectLst>
              </a:rPr>
              <a:t>reunification. </a:t>
            </a:r>
            <a:r>
              <a:rPr lang="en-GB" sz="2800" b="1" dirty="0" smtClean="0">
                <a:solidFill>
                  <a:srgbClr val="00FF00"/>
                </a:solidFill>
                <a:effectLst>
                  <a:outerShdw blurRad="38100" dist="38100" dir="2700000" algn="tl">
                    <a:srgbClr val="000000">
                      <a:alpha val="43137"/>
                    </a:srgbClr>
                  </a:outerShdw>
                </a:effectLst>
              </a:rPr>
              <a:t>Having split off the Eastern branch (Orthodox) they were determined to further split the Church!</a:t>
            </a:r>
            <a:endParaRPr lang="en-GB" sz="2800" b="1" dirty="0">
              <a:solidFill>
                <a:srgbClr val="00FF00"/>
              </a:solidFill>
              <a:effectLst>
                <a:outerShdw blurRad="38100" dist="38100" dir="2700000" algn="tl">
                  <a:srgbClr val="000000">
                    <a:alpha val="43137"/>
                  </a:srgbClr>
                </a:outerShdw>
              </a:effectLst>
            </a:endParaRPr>
          </a:p>
        </p:txBody>
      </p:sp>
      <p:sp>
        <p:nvSpPr>
          <p:cNvPr id="7" name="TextBox 6"/>
          <p:cNvSpPr txBox="1"/>
          <p:nvPr/>
        </p:nvSpPr>
        <p:spPr>
          <a:xfrm>
            <a:off x="268225" y="4951274"/>
            <a:ext cx="3438144"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Cardinal Nicolaus of </a:t>
            </a:r>
            <a:r>
              <a:rPr lang="en-GB" sz="3600" b="1" dirty="0" err="1">
                <a:solidFill>
                  <a:srgbClr val="FFFF00"/>
                </a:solidFill>
                <a:effectLst>
                  <a:outerShdw blurRad="38100" dist="38100" dir="2700000" algn="tl">
                    <a:srgbClr val="000000">
                      <a:alpha val="43137"/>
                    </a:srgbClr>
                  </a:outerShdw>
                </a:effectLst>
              </a:rPr>
              <a:t>Cusa</a:t>
            </a:r>
            <a:endParaRPr lang="en-GB" sz="3600" dirty="0">
              <a:solidFill>
                <a:srgbClr val="FFFF00"/>
              </a:solidFill>
            </a:endParaRPr>
          </a:p>
        </p:txBody>
      </p:sp>
      <p:pic>
        <p:nvPicPr>
          <p:cNvPr id="3074" name="Picture 2" descr="http://schillerinstitute.org/lar_related/2013/lyn-genius/F1-Nicholas_Cusanus_po_op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30" y="940477"/>
            <a:ext cx="2349134" cy="392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289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a:t>
            </a:fld>
            <a:endParaRPr lang="en-GB">
              <a:solidFill>
                <a:srgbClr val="FFFFFF"/>
              </a:solidFill>
            </a:endParaRPr>
          </a:p>
        </p:txBody>
      </p:sp>
      <p:sp>
        <p:nvSpPr>
          <p:cNvPr id="4" name="TextBox 3"/>
          <p:cNvSpPr txBox="1"/>
          <p:nvPr/>
        </p:nvSpPr>
        <p:spPr>
          <a:xfrm>
            <a:off x="5864352" y="1575298"/>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303520" y="2280011"/>
            <a:ext cx="663244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French conquest of Milan in 1494 and the sack of Rome in 1527, </a:t>
            </a:r>
            <a:r>
              <a:rPr lang="en-GB" sz="2800" b="1" dirty="0">
                <a:solidFill>
                  <a:srgbClr val="FFC000"/>
                </a:solidFill>
                <a:effectLst>
                  <a:outerShdw blurRad="38100" dist="38100" dir="2700000" algn="tl">
                    <a:srgbClr val="000000">
                      <a:alpha val="43137"/>
                    </a:srgbClr>
                  </a:outerShdw>
                </a:effectLst>
              </a:rPr>
              <a:t>Italy was indeed devastated by these rival armies. </a:t>
            </a:r>
            <a:r>
              <a:rPr lang="en-GB" sz="2800" b="1" dirty="0">
                <a:solidFill>
                  <a:srgbClr val="00FF00"/>
                </a:solidFill>
                <a:effectLst>
                  <a:outerShdw blurRad="38100" dist="38100" dir="2700000" algn="tl">
                    <a:srgbClr val="000000">
                      <a:alpha val="43137"/>
                    </a:srgbClr>
                  </a:outerShdw>
                </a:effectLst>
              </a:rPr>
              <a:t>But the entry of the new great powers into Italy also prepared the greatest shock in Venetian history: the War of the League of </a:t>
            </a:r>
            <a:r>
              <a:rPr lang="en-GB" sz="2800" b="1" dirty="0" err="1">
                <a:solidFill>
                  <a:srgbClr val="00FF00"/>
                </a:solidFill>
                <a:effectLst>
                  <a:outerShdw blurRad="38100" dist="38100" dir="2700000" algn="tl">
                    <a:srgbClr val="000000">
                      <a:alpha val="43137"/>
                    </a:srgbClr>
                  </a:outerShdw>
                </a:effectLst>
              </a:rPr>
              <a:t>Cambrai</a:t>
            </a:r>
            <a:r>
              <a:rPr lang="en-GB" sz="2800" b="1" dirty="0">
                <a:solidFill>
                  <a:srgbClr val="00FF00"/>
                </a:solidFill>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Fighting began in 1509.</a:t>
            </a:r>
          </a:p>
        </p:txBody>
      </p:sp>
      <p:sp>
        <p:nvSpPr>
          <p:cNvPr id="7" name="TextBox 6"/>
          <p:cNvSpPr txBox="1"/>
          <p:nvPr/>
        </p:nvSpPr>
        <p:spPr>
          <a:xfrm>
            <a:off x="309893" y="5367063"/>
            <a:ext cx="4596384"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War – The League </a:t>
            </a:r>
            <a:r>
              <a:rPr lang="en-GB" sz="3200" b="1" dirty="0" err="1" smtClean="0">
                <a:solidFill>
                  <a:srgbClr val="FFFF00"/>
                </a:solidFill>
                <a:effectLst>
                  <a:outerShdw blurRad="38100" dist="38100" dir="2700000" algn="tl">
                    <a:srgbClr val="000000">
                      <a:alpha val="43137"/>
                    </a:srgbClr>
                  </a:outerShdw>
                </a:effectLst>
              </a:rPr>
              <a:t>Cambrai</a:t>
            </a:r>
            <a:endParaRPr lang="en-GB" sz="3200" b="1" dirty="0">
              <a:solidFill>
                <a:srgbClr val="FFFF00"/>
              </a:solidFill>
              <a:effectLst>
                <a:outerShdw blurRad="38100" dist="38100" dir="2700000" algn="tl">
                  <a:srgbClr val="000000">
                    <a:alpha val="43137"/>
                  </a:srgbClr>
                </a:outerShdw>
              </a:effectLst>
            </a:endParaRPr>
          </a:p>
        </p:txBody>
      </p:sp>
      <p:pic>
        <p:nvPicPr>
          <p:cNvPr id="1026" name="Picture 2" descr="https://upload.wikimedia.org/wikipedia/commons/0/09/Marign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1867685"/>
            <a:ext cx="4662437" cy="3231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336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a:t>
            </a:fld>
            <a:endParaRPr lang="en-GB">
              <a:solidFill>
                <a:srgbClr val="FFFFFF"/>
              </a:solidFill>
            </a:endParaRPr>
          </a:p>
        </p:txBody>
      </p:sp>
      <p:sp>
        <p:nvSpPr>
          <p:cNvPr id="4" name="TextBox 3"/>
          <p:cNvSpPr txBox="1"/>
          <p:nvPr/>
        </p:nvSpPr>
        <p:spPr>
          <a:xfrm>
            <a:off x="3340608" y="1575298"/>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0" y="4773950"/>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League of </a:t>
            </a:r>
            <a:r>
              <a:rPr lang="en-GB" sz="2800" b="1" dirty="0" err="1" smtClean="0">
                <a:solidFill>
                  <a:srgbClr val="00FFFF"/>
                </a:solidFill>
                <a:effectLst>
                  <a:outerShdw blurRad="38100" dist="38100" dir="2700000" algn="tl">
                    <a:srgbClr val="000000">
                      <a:alpha val="43137"/>
                    </a:srgbClr>
                  </a:outerShdw>
                </a:effectLst>
              </a:rPr>
              <a:t>Cambrai</a:t>
            </a:r>
            <a:r>
              <a:rPr lang="en-GB" sz="2800" b="1" dirty="0">
                <a:solidFill>
                  <a:srgbClr val="00FFFF"/>
                </a:solidFill>
                <a:effectLst>
                  <a:outerShdw blurRad="38100" dist="38100" dir="2700000" algn="tl">
                    <a:srgbClr val="000000">
                      <a:alpha val="43137"/>
                    </a:srgbClr>
                  </a:outerShdw>
                </a:effectLst>
              </a:rPr>
              <a:t> </a:t>
            </a:r>
            <a:r>
              <a:rPr lang="en-GB" sz="2800" b="1" dirty="0" smtClean="0">
                <a:solidFill>
                  <a:srgbClr val="00FFFF"/>
                </a:solidFill>
                <a:effectLst>
                  <a:outerShdw blurRad="38100" dist="38100" dir="2700000" algn="tl">
                    <a:srgbClr val="000000">
                      <a:alpha val="43137"/>
                    </a:srgbClr>
                  </a:outerShdw>
                </a:effectLst>
              </a:rPr>
              <a:t>– Against Venice.</a:t>
            </a:r>
            <a:r>
              <a:rPr lang="en-GB" sz="2800" b="1" dirty="0" smtClean="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It included just about all of Europe: the France of Louis XII, the Holy Roman Empire of </a:t>
            </a:r>
            <a:r>
              <a:rPr lang="en-GB" sz="2800" b="1" dirty="0" err="1">
                <a:solidFill>
                  <a:srgbClr val="FFCC00"/>
                </a:solidFill>
                <a:effectLst>
                  <a:outerShdw blurRad="38100" dist="38100" dir="2700000" algn="tl">
                    <a:srgbClr val="000000">
                      <a:alpha val="43137"/>
                    </a:srgbClr>
                  </a:outerShdw>
                </a:effectLst>
              </a:rPr>
              <a:t>Maximilan</a:t>
            </a:r>
            <a:r>
              <a:rPr lang="en-GB" sz="2800" b="1" dirty="0">
                <a:solidFill>
                  <a:srgbClr val="FFCC00"/>
                </a:solidFill>
                <a:effectLst>
                  <a:outerShdw blurRad="38100" dist="38100" dir="2700000" algn="tl">
                    <a:srgbClr val="000000">
                      <a:alpha val="43137"/>
                    </a:srgbClr>
                  </a:outerShdw>
                </a:effectLst>
              </a:rPr>
              <a:t> I, Spain, Pope Julius II, the King of Hungary,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Duke of Savoy, the King of Cyprus, the Dukes of Ferrara, Milan, Florence, </a:t>
            </a:r>
            <a:r>
              <a:rPr lang="en-GB" sz="2800" b="1" dirty="0" err="1">
                <a:solidFill>
                  <a:srgbClr val="00FF00"/>
                </a:solidFill>
                <a:effectLst>
                  <a:outerShdw blurRad="38100" dist="38100" dir="2700000" algn="tl">
                    <a:srgbClr val="000000">
                      <a:alpha val="43137"/>
                    </a:srgbClr>
                  </a:outerShdw>
                </a:effectLst>
              </a:rPr>
              <a:t>Mantova</a:t>
            </a:r>
            <a:r>
              <a:rPr lang="en-GB" sz="2800" b="1" dirty="0">
                <a:solidFill>
                  <a:srgbClr val="00FF00"/>
                </a:solidFill>
                <a:effectLst>
                  <a:outerShdw blurRad="38100" dist="38100" dir="2700000" algn="tl">
                    <a:srgbClr val="000000">
                      <a:alpha val="43137"/>
                    </a:srgbClr>
                  </a:outerShdw>
                </a:effectLst>
              </a:rPr>
              <a:t>. Some accounts include England</a:t>
            </a:r>
          </a:p>
        </p:txBody>
      </p:sp>
      <p:pic>
        <p:nvPicPr>
          <p:cNvPr id="1026" name="Picture 2" descr="http://www.wga.hu/art/c/carpacci/5/06ma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0776" y="2363771"/>
            <a:ext cx="5870448" cy="215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585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54</a:t>
            </a:fld>
            <a:endParaRPr lang="en-GB">
              <a:solidFill>
                <a:srgbClr val="FFFFFF"/>
              </a:solidFill>
            </a:endParaRPr>
          </a:p>
        </p:txBody>
      </p:sp>
      <p:sp>
        <p:nvSpPr>
          <p:cNvPr id="4" name="TextBox 3"/>
          <p:cNvSpPr txBox="1"/>
          <p:nvPr/>
        </p:nvSpPr>
        <p:spPr>
          <a:xfrm>
            <a:off x="3340608" y="1575298"/>
            <a:ext cx="5510784" cy="58477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Venetian Connection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084320" y="2604218"/>
            <a:ext cx="738835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Pope Julius </a:t>
            </a:r>
            <a:r>
              <a:rPr lang="en-GB" sz="2800" b="1" dirty="0" smtClean="0">
                <a:solidFill>
                  <a:srgbClr val="00FFCC"/>
                </a:solidFill>
                <a:effectLst>
                  <a:outerShdw blurRad="38100" dist="38100" dir="2700000" algn="tl">
                    <a:srgbClr val="000000">
                      <a:alpha val="43137"/>
                    </a:srgbClr>
                  </a:outerShdw>
                </a:effectLst>
              </a:rPr>
              <a:t>II (left) </a:t>
            </a:r>
            <a:r>
              <a:rPr lang="en-GB" sz="2800" b="1" dirty="0">
                <a:solidFill>
                  <a:srgbClr val="00FFCC"/>
                </a:solidFill>
                <a:effectLst>
                  <a:outerShdw blurRad="38100" dist="38100" dir="2700000" algn="tl">
                    <a:srgbClr val="000000">
                      <a:alpha val="43137"/>
                    </a:srgbClr>
                  </a:outerShdw>
                </a:effectLst>
              </a:rPr>
              <a:t>was induced to drop out of the League of </a:t>
            </a:r>
            <a:r>
              <a:rPr lang="en-GB" sz="2800" b="1" dirty="0" err="1">
                <a:solidFill>
                  <a:srgbClr val="00FFCC"/>
                </a:solidFill>
                <a:effectLst>
                  <a:outerShdw blurRad="38100" dist="38100" dir="2700000" algn="tl">
                    <a:srgbClr val="000000">
                      <a:alpha val="43137"/>
                    </a:srgbClr>
                  </a:outerShdw>
                </a:effectLst>
              </a:rPr>
              <a:t>Cambrai</a:t>
            </a:r>
            <a:r>
              <a:rPr lang="en-GB" sz="2800" b="1" dirty="0">
                <a:solidFill>
                  <a:srgbClr val="00FFCC"/>
                </a:solidFill>
                <a:effectLst>
                  <a:outerShdw blurRad="38100" dist="38100" dir="2700000" algn="tl">
                    <a:srgbClr val="000000">
                      <a:alpha val="43137"/>
                    </a:srgbClr>
                  </a:outerShdw>
                </a:effectLst>
              </a:rPr>
              <a:t>, but between 1509 and 1513 the French forces, </a:t>
            </a:r>
            <a:r>
              <a:rPr lang="en-GB" sz="2800" b="1" dirty="0">
                <a:solidFill>
                  <a:srgbClr val="FFCC00"/>
                </a:solidFill>
                <a:effectLst>
                  <a:outerShdw blurRad="38100" dist="38100" dir="2700000" algn="tl">
                    <a:srgbClr val="000000">
                      <a:alpha val="43137"/>
                    </a:srgbClr>
                  </a:outerShdw>
                </a:effectLst>
              </a:rPr>
              <a:t>with Florentine money, kept the Venetians on the brink of doom. The state was close to bankruptcy, and had to borrow from the </a:t>
            </a:r>
            <a:r>
              <a:rPr lang="en-GB" sz="2800" b="1" dirty="0" err="1">
                <a:solidFill>
                  <a:srgbClr val="FFCC00"/>
                </a:solidFill>
                <a:effectLst>
                  <a:outerShdw blurRad="38100" dist="38100" dir="2700000" algn="tl">
                    <a:srgbClr val="000000">
                      <a:alpha val="43137"/>
                    </a:srgbClr>
                  </a:outerShdw>
                </a:effectLst>
              </a:rPr>
              <a:t>Chigi</a:t>
            </a:r>
            <a:r>
              <a:rPr lang="en-GB" sz="2800" b="1" dirty="0">
                <a:solidFill>
                  <a:srgbClr val="FFCC00"/>
                </a:solidFill>
                <a:effectLst>
                  <a:outerShdw blurRad="38100" dist="38100" dir="2700000" algn="tl">
                    <a:srgbClr val="000000">
                      <a:alpha val="43137"/>
                    </a:srgbClr>
                  </a:outerShdw>
                </a:effectLst>
              </a:rPr>
              <a:t> of Siena.</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It was also at this time that the Jewish community of Venice came into existence. </a:t>
            </a:r>
          </a:p>
        </p:txBody>
      </p:sp>
      <p:pic>
        <p:nvPicPr>
          <p:cNvPr id="1026" name="Picture 2" descr="https://upload.wikimedia.org/wikipedia/commons/e/e2/Raffaello_Sanzio_-_Portrait_of_Julius_II_-_WGA187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973627"/>
            <a:ext cx="27908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999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55</a:t>
            </a:fld>
            <a:endParaRPr lang="en-GB">
              <a:solidFill>
                <a:srgbClr val="FFFFFF"/>
              </a:solidFill>
            </a:endParaRPr>
          </a:p>
        </p:txBody>
      </p:sp>
      <p:sp>
        <p:nvSpPr>
          <p:cNvPr id="4" name="TextBox 3"/>
          <p:cNvSpPr txBox="1"/>
          <p:nvPr/>
        </p:nvSpPr>
        <p:spPr>
          <a:xfrm>
            <a:off x="-6096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It will be shown that the REFORMATION was a plot to split the Catholic Church, </a:t>
            </a:r>
            <a:r>
              <a:rPr lang="en-GB" sz="2800" b="1" dirty="0" smtClean="0">
                <a:solidFill>
                  <a:srgbClr val="FFC000"/>
                </a:solidFill>
                <a:effectLst>
                  <a:outerShdw blurRad="38100" dist="38100" dir="2700000" algn="tl">
                    <a:srgbClr val="000000">
                      <a:alpha val="43137"/>
                    </a:srgbClr>
                  </a:outerShdw>
                </a:effectLst>
              </a:rPr>
              <a:t>in order to create another church in opposition, that would be a counterweight to Rome, </a:t>
            </a:r>
            <a:r>
              <a:rPr lang="en-GB" sz="2800" b="1" dirty="0" smtClean="0">
                <a:solidFill>
                  <a:srgbClr val="00FF00"/>
                </a:solidFill>
                <a:effectLst>
                  <a:outerShdw blurRad="38100" dist="38100" dir="2700000" algn="tl">
                    <a:srgbClr val="000000">
                      <a:alpha val="43137"/>
                    </a:srgbClr>
                  </a:outerShdw>
                </a:effectLst>
              </a:rPr>
              <a:t>but at the same time being an ally of the Jews and a vehicle to gain control. </a:t>
            </a:r>
            <a:endParaRPr lang="en-GB" sz="2800" b="1" dirty="0">
              <a:solidFill>
                <a:srgbClr val="00FF00"/>
              </a:solidFill>
              <a:effectLst>
                <a:outerShdw blurRad="38100" dist="38100" dir="2700000" algn="tl">
                  <a:srgbClr val="000000">
                    <a:alpha val="43137"/>
                  </a:srgbClr>
                </a:outerShdw>
              </a:effectLst>
            </a:endParaRPr>
          </a:p>
        </p:txBody>
      </p:sp>
      <p:sp>
        <p:nvSpPr>
          <p:cNvPr id="5" name="AutoShape 2" descr="data:image/jpeg;base64,/9j/4AAQSkZJRgABAQAAAQABAAD/2wCEAAkGBxQTEhQUEhQVFhUXGBsZGBcYGBodHhoXGhwcGhgcGBocHiggGiAlHBwdITEhJSkrLi4uGB8zODMsNygtLisBCgoKDg0OGxAQGywkHyQsLCwsLCwsLCwsLCwsLCwsLCwsLCwsLCwsLCwsLCwsLCwsLCwsLCwsLCwsLCwsLCwsLP/AABEIAJMBVwMBIgACEQEDEQH/xAAcAAABBQEBAQAAAAAAAAAAAAAFAAIDBAYBBwj/xABDEAACAQIEAwYEAwYEBAYDAAABAhEAAwQSITEFQVEGEyJhcYEykaGxQsHwBxQjUmLRcoLh8RUkJZIzNUNzorJ0wsP/xAAYAQADAQEAAAAAAAAAAAAAAAAAAQIDBP/EACARAQEAAgICAwEBAAAAAAAAAAABAhEhMRJBA1FhMiL/2gAMAwEAAhEDEQA/AMnZaCDU7FYGsxsI9dz71DbWamNiOYrBucGEf5QPeZpXGk+VNyRFdAoCQEQPSnyNfOKYFp4FIHN+c04VwLTwKA5FPinIuonTzqbhmLTEm7aFsJft52BQtluIrkaBtQQhU+cHQUGhC07LTwtOC0AwLSCmpYp4WgITb0roT/WplE0/LQFdLLEwqkk8udXP+F3lEtauDn8J/tRHgVxpyWiUbVrlyAStscl6f3I6Ua4dxZ2tYl5PgEpOpGh36k1FyqpGLTDMSFCktMADfWl3RiACTHIb1oMb2ivN4NFJRSSF18SAmDPnGlS4FicDdIBzB8k88pKEiemv3p7o0y/dnf0+lO7vUaUT4hw17QtswkONMuuvT6iphwS73bOVgrEoT4gDrMDbT8+lPcLQJ3Z+s1PhuH3LhPdozQOQ29acVqxh1fdWKhTOaSAp/v5DU0BQawynKykNsQRrPpXL1llaGBBGhB0IrYdqLuW5mWAwsq2cbj+IBoeWhPzodx7EJdS27DLf2ZY3HInp5c/pSmWxYzeSm5KJYTh73JKjQbsTCrPU1ZPB2t4hLVzKJYGSfCy7mD57R1NPcGgRrRiYMHY8vY0wrWu7Yu4YWgyd1K5bSxKkDmANBrQ1OzN8qSAuYa92WGeOscvelMuBoBIpp/KiuA4Ncu3DaACss5sxiCOXWdOVK9wK8trvCogPkIkSDtr0E6U9wtBJGntUUaGjuI7N3le0hy/xACDm8InkT78t+U01OzN5rz2fCGUEyTAbQEZesyPSdYo3BqgpYTPmD8qguVffAOLndmA/MEjQxJBOwPlRG52Tvd33ivZZIlitwEKBvJ2OnSae4NUCa4JB8wdB86aragCTvy6+VaThnZ1XwV28Xth2KqpdoW2A6lsx1hiNI6N56UuF8Iv93ev2mtxbDITmEkRDlOnh2JjQ6Ubg1QXOP/jHvVd1215fKiXDODXb85AAo+J2MKo/qJqTjPZ2/htbiyhMK6mVJOojny5inuFqg1KjeK7L30WyxCkXtoYQu3xtsNxrPlvVbjfBLuFfJdy/0kH4h1HOOWvOjcGqG0qVKmS1Z0ImpmTQbac59ahRalFk9KRpBt/lH3rr70wCnqKQPHL0py1xRTwKA6BTgK6oqQLQZgFUr2KfCXrWLtrmymLq8mQ6EH2MT6dKJha5iAuRs4JTKcwAklY1AHPSgCXFLFq4iYrCmbN6YXnbfmrfWKoOv68qn/Zli7N6y+BCOwlrquYkctY5geZ6U4qJIBmPtS96HpWRNRI6/fSpGTxDTkamiKkC0GohDGkzl/OrNlNNKlIA1OlOQg7GaAJ9k7YZ8QnN7cKdfOfuPlSwrdxYxIugqXhFEGS0GfYSDPnQ9b/dkNmykbGi9zj6soN61bfo235GpsOBBwhe4IkAW0JJ5Du1k+QA+tEMFbP/AA++Ndbgif8AJvTcXxM3BkUKi6Sq840GY84j6V3D8R/gtZHd5ZksSBHrOk6bnpRdjhPjSThsD/jUkRUnHMabWKZrZbOVAIjwhSNz/MZ2HLz2qDF48FbS2yCtvUNyZuoHSuYziZuAFraZx+ONY9NvnNLR7BLw8QPrrVjhOPe34T4rZ+NCDB66HnHOnFat4XHNaH8MKG5uQCfadhVVMX+090pezIBIspllZ/8AWHXSqvEwuJsd+FC3LbhbkD4hsD9R9alHaC5lK3FS4D/MOfLbQ1UwnEmt94MqsHEFSNBG2n5VMlirYfwJB+54sEka6mJ08hzqp/xA3Hw6EnIjqFzatuNzHTl5D1qbAcWa2GGVHVjLKQNflt6bVVfEnOGVVTKcygDQH3mff6U9cltZ7VD/AJ3/ALPsKJ47/wA1t/4R9noTxLirXWViqKyx4gBJI2Jn7VMe0VwgZlttcHw3CozL18v1zo1dHuJOFj/qj/8AuXf/AKtQDijt3l5ZOXvXMTpOYiYqzheI3Ld3vgQXMkkgGZ39J8oqPimM75y2RUkzCjnzJO5NOTlN6Ge0Pw8P/wAK/wD6VaxZ/wCrW/8AD/8AzegeP449zuZS2O6gjw6EiOXIaDSm4nj7tiUxGRQywAo5jUGTudCdeVLxqtxLZwPe46/vFt7lwxuQrGAPUwKscBZTgsbAynLqAdPhbbmB7mh1jj7piTiFVQWnMgEAqdSCdyZ1zdflXMP2hdBeAt28t0fBlhVJnULz0PPy6U9Utxbwv/lF/wD91fvapcF/8ux3TT7Ch2B4+9uy9kpbdGnRlGjEzOm/odoEREVDw3jb2bd62ERhd3zAQD1CjQ6cttB6Uapbgx2cP/T8Zr+H8jTcWx/4PY6i7p7G518qDcI4/ew0i2VKEyyMoIblqYnbzpnGeOvfXuwqW7IbMtpAAA2usxJOp6DXajV2N8DPHm/6dgeknnA2MeWlc/aOf46f/jj/AOxoNxPjz3sPaw5S2q29mA1MaCP5dN43qPj/AB58ULedEBRQuYDViOZO4H9I01+RMaLVF38J1Hwr03mlVQ0qtC9ZGtTEbfrrUKipQTSNIB9qdFNWpAKA6BThXVFSKtBmj8q7yPoKlVakVPKgI1GsdIp1nU69P96mVKkRI5UjZrsbfGGx2UsyAOV8LFRAOmaDqMsaHStxxzh3dXmK/Dc8a+h6e/5V5/xv+DjQ8eFwre48J+wr1m0P3vCIUbOwmJGsASBppyj3oy7lLH6Y2N9f/UH3p6sxgA6y2vodJq6bO+kH05/3pNaAUwswCQOp3+ZNBosRdVFzMyqOpIH3qhw7idmJ71PEFiTAOnU6cxQK3xxkAuKlu5dcz3t1Q+U/y2rRJCqP52BJ12o5wrjWKv5h/wARdGCd463MOjWu7kKSFWZWWAiBprGlPSdrWHMkmQDABnqJmfKnNbK23IgAyQDppHLprrFT8MIu2rbtato0FSEByeFmXNbnUKwAIHIEVe7vyqdqDbMAoTEEEAjkd9esxXLh8ZzACIiY8yfyokLA6DedufWuHDL/ACj5UbCngxq45SDp5imB5dYJg5hGn4dP17URS0AIAAHlXO5G8Drtzo2AxXOQNmJkgcv5iNPOKsBDl1Osb1a7gRECD5UslAC1Y5bZLfEVnbpUOJvMASGAOYiDAECi3cjoI3251VxXD1cENMHfb57cqNjTOJxJtQXyb7AHc+s1LYu3D8DlvLTb0I+1ba92Z4e1hH7xrcZULxnDMVmY1iRroQNayPaLs8cMSbbq6ROZZXQ6bax8+dPcSitcRObLc8PmBp79KugkyZ01/wBIrNvjWiHkjlO49G3q12fxTZshnK0xpqD69KehsVZjG/IGk539atm2NNNqYyUGqNz9KYatFKjZaArEU0ipitRsKAiK1Go1+dTNUZFBGFRvHIUwJodORIpzVGaYdCjMug5Gq7+nP9CpCT1pjMYj3oJCRSrpFdphftDWpZqNalBqTOAp6iuKKkUUGQp6n7xXVSpFt/3oBttpj3+lOF0xMDaakS0NP1vUi2Bt5R7UgaXII23APvTluGYgfEV+k1ILA89wd+YqLGX7Vlc91sonNvqSdNBuaDZTtkxmzJ0KvHXQjfr61s/2TY1lw96805UIRROmsFj76CeUV57jeI3sZfS3YtQswmYAsAdySZCj06b16Z2Bxdq3dfCIy3YXOSAsK4jMDGh1O/UGnnxinHmjPabDeNbqQy3BqRyaNx5H561mrt4vbYEAZrRMj5Gt3iSrJdW4RCmZOkTGtZs8GhM0NlCRrMhTr4gNRHPprWeNaWMl2P4Kt25cwtxwly1lZGAnxZZB66yPlWsxa3MPdRmR3W0pa+6Ye3kuIwbvFiQzvlkmPOBJM1rHDYvZbhUXSMqloiANIMawHnrsPOtaOK2sNmZ2VbalEZmaANCSVB3GaAAN/anbup1wy+OuCFNoqVYrlIkgoYykHpljXpVa1eKsZiDcKkk7DLOnQT96y/avtwjM1vBr4FPhuMMsAHwhE5gciY0jTnWFxmOuXSTddnJM+Izr5DYe1XMKm5PUMR2ww9sEu6kxots5mn+U8gdOZA1rNntwHYn93KqZEh5YyRBIygbTz51jrsR+dRWAeRgVcwiblXsVjjtq+h/d3BORiREMpEQMp1G/00qw1kqVKggl4Op8WusjyEmfKvGVvMjB0Yqw2YEg/MVreAdv3tkDFIbgOgur8QHOVPhPtHvU3D6OZ/bb3E/isMhErqogZtdDMwaddde5zHM0AxuDI0hsu3Sm8K4lhcUc1m7mcbjMVYDzU8vQRRJsGII1AJk68/1rULCXthBIzSCPxbiQCCCfyq9eMFdJl1B9Cdad/wAOXq8dCxIPqKKcKwXeXPJQW5zIGkRz/tS2ellmtX3cWyBbtiFKsR4jHiBU6EQF06ab1kO2GItorIj5yxMkCACSTAnkP1NaHjVk2HYgjM4AbQCRtJjciZ113rHXsKcSSAcqIZJjUk/STSx+xfpm7eHLMFXnvHTmTWn4Xg2tZkzAroefMcvpT7GCWw/cupDOB4p3kSB5enWiRsCSddd6u1MirZYtrGnL+1DsdxizbkFpI3Cgn67T5TUl/B3L95cNbYon4mJ3nkOcD67VNc/Zw8gLdWPTSY1BEgxPnz5Ubk7HN6C2418H8JxnEj4Zjk0ZvhPKJmpUx6Md4MbMCNemtbG1+zvMqs+IzMOlsBfQANsNqiPZaycysFLQdDBDemmm3z9dV5Q/Gsy9RsKiwwh7lqZCQVn+RuU84IOvmByqyyVRIGFMK1MwqM0BEV+9MNvb3+lMx2OS0JuMF6dT6Dc0CbtfanRHPnp/enJam2QbuKNI511VGn+En70OwvHbN3Kqkhj+EjXry0q/3h09I9qNaGzTZG+sQD5612mtd+Wgg+W1Kg11BUiiq966V+Fcx6SB/vT8G9w5pyKPI7frz86QF+H8Ke4eSjeT06xvRNuzTxKMG8og+2/1oOnFLSsO9xaJr8IYSeWwJPUf2o/guN2SP4ffXT1CQCfJjCj51F2uaBLuHZCQ4I6VzvIEwaKcZ7WJaEPaVCdR3lxSx/womYk+eg86yuI7ZXiCLdhDofi09BkBJPzFVN0rqDaNrEGpHuBeu0+3WsInabGZiQtqTAyhCZ6QA0/Kj/aTijYfDq7QLzrkygaBiJY78vflT8U+SPjPaUpcNq0ROxaJynyA3I+XvUV3s+91gXbYSbjbQfrPlWQ4bh3dgZgE6sZ95POtNiO0pbLaTVVMSNQTHkdvnVWa6KXfafivEyiDD4VWmAuYCWaeQC6jWtF2A7F4rC3P3i8QPCQ1v4mytvmI0XWDEnajfZThIw6rdK/xnAk/yA8h0JrX4niV5YCd0V0BTK7HxGB4gdPcR51ncp0vx9qeAxYNy4ZAA3YmBA5npHWn8G4mHtgvAJLjbdVMCfaKD38FkvusEWcTbdUPRsplSeRBn5Ch+MxeW1bYRCX7ltiNjMgtHKSOXyFZ6XtZ7YYQWzauEjIrDQz4rXQdCFJUxrGU615B2m4hdv337x2ZbZNu3O2RPCCOUsBmJ5z0ivbb9v8AecP3RIBMFWgHK49eRH3ry5+zyFnW5OYeIG0dhoMrBgRCsYmJgxOgrT47GecrFgGaaLe+tHe0vBUw9xFW4WZkzMrLBTWFBMw0wTMD61RwWEZ3RFOrMF08z/ua22z0pFC0IoZmYwFUEkk8gBqa2fCP2V4y6he7ksyPCjN4z5tAIUeWp8q2/ZDhKYa42UQQAC5ksSRJAPpyGg+tbHBcTsuxtLcm4BJUqwP1H0rLL5b6aY/HPby2z+yceJXu5TBi4sMCeUqRI84+ZrAcX4Vcwl17NwAlT8UaERII+vy8q+jOI8QWwviV3ZvhW2pYkczHIDmfTqK8o7f2pu27wHguqyGTOqGQDtBh200+E0YZ23kZ4STh5kL7KwdCVZTIIMEEdDXvnAMY12xba4pW5kTOIjxFQTHzoT2d7M2mw63GtWVd1BVu5TMsMcpkRqVjXej2JHci5cLKAzKTI2GgbnqYGkU88pSxxsSX3yiYJ1gAcydqO8EyraLEkTzEbjSBzrNXcWRaN7bMPAOYzTE+ZGvlVixxELgwVJ0B5xrrr661lWkUO1vE4fr958z60uyWOvd0clq1bRZzXjaLMT/izRI05aCs3g8I2MxGUkrbUzcbprsPPpWl4rxVUtG3a8NtRAA0kD8ufmarriJ75Z3this93QkxrmO7HTXy9toqXhnHVZcrznA/7vMeflQrimLDtp7z10ocwE+Hf+kfKrk4Tby3HA8KLmNE6EBjqdDqRtzP+lbM2ANef66z9q8lGNuNfR0JS41tlOVzbJKgtCOCMpfTxNIGU++v4XaxV3CXka4XyXHti4jqGuKM0lWhhzCmAT4XioyxXjXodgHu9+W+n5CsTx+6ypf7okXVtvcRhuBbgmPUNHufWn9kbN9ZzvfaQmW5cuBkfwai2oMpGxDBvhOp53sVgCLrlvhdGVk5Q+UNtJ1AjbnzqeqruPJsDjFOMKgyQjq3mcwb0/XlR5jQTh3Zp7GMvEtmRcyo5MlwSDLCdGjflMxI1o6bcGtrr0ym0BrK9reNvacW7RCkrLNGup0A6bfWtaV0oLjOzIxuMw9uSgYHvHAGiAjrpJLQPXyox1vkZb1w85v4hnOZ2LHqTNRV9WcF7D8PwwATC2zGme4A7GdyS3p/sDWmXh9nJAt28sAZcqxA22EcvpVzPfTO4a7fF6sRqNDR7gnHShyXTKnZua+vUV7zx3shg+Id5ba1kK627tsAFSCQVJ2YNpofaDt8/dp+z93BXjaujlmVhsyE6MP7cqcymQuNxbHzFKgnZS+zW2UkkKRHkCNh+udKovC5dj2KwjF5ViMwgkQDI842IH0qhxrh7D+Yk7LMyZ0BBMjWOlHmaI6kgfr9c6s4iw5CkSGWfP6c6Wz0r8C4FasDvruSfizGCqnnEjStBg++xwizdW3azFDcIliQAfAD8Ig84OnKsRjOHs+jOxiIDHT1javT+wXCsuGsgjxeJ8u0nRdP+39TUZfasfpNa7EcLwoz4p2uPuzXGJ9yFGg8zQbtr2ZwuS1fweQWn8LFZaY+HKPYgjyFafHd9duNaeykKsoGBNrMZgMAfGdNjlAnnUNzgt5sDlKgOjLdFtVygaEOi+I7TI12gU/LZeOmI4fw+1Z8S6k/iP1jpUnFsBZxCZLhEAhgQdQdpH2pzW8oWY+Fh89flUvcsyyBvby69ZoDI8d7JuU/gXA6ggG3ER0O8GinZTsyth1a6Rcu6Qq/ChM6seZ8qKcbxXcWrjtAkqFnrGvyioew+JXGIRK23JOQDTNHLfSR+tDTtuhJNtxiMYO7VVOpMtvM8/LkK0OCvpdRQwjL8Xt1NZbDYVrSlbiHL6ar0I6gVawuZ0Ko410kQZEaiNOVY9NO0/EeLKM2e34MxZWBGhB8DwdhFZLjoAwl4LsH7yDOjZpca6/FPzrSdouGgW8ysNtUK6logktz0msWMc97AuzlmJzqMxk5VkKJ8gBVT7KjPB+JRbUg6wGHtv61bxvZ7D33S6oK5s6sFOWQysTtsQ2vSSaxnZ/iE2RG6kj9fOttwTiAY2xI+ImB/gafWjKWCXbCduOzosXrcMxLW5aY3kjQ+lUOztpLV5XbUAzoNgdCfrW87f4cXO5Ey0MAefLSKxfAwO+KEbb68uYgee9XLvFFmsnquM4I1y2TZuMjtEkdOYnlMb1Vt9lsiWwzlrq/jhQd55LA6QAAZMgzV3s1xXOgneKKYq6SjZSMx2rHdnDXUoJxDhiYnuhcElTlYSRJHjU6bajz39Kr9qOz6XMP3UbuH0MHPIJObkTqNOTRRHBrekghApIaZJaFIPMbzHpt51B23x4tYc3AM2Uqcu0+IdQY08qct3CutIcBcDWwVXKB4cv8pU5SPaKxXaniHe3MqnwLIHmfxGrz8bX91/gt4rruY5oCdQ3Q+mmsigGDIa4oH8yj2Lf2rSRFo5xR2t2raN8SqCw5BsoH0Aj2rMPxdu67pJMsfr/rWg7TXZLGdIgUN7KYAZjfYaJ8Hm3+lOdFexzAoMPZFr8Zg3G/qO/00oFxLETpOn5b1bxd8sSTsaBXLuZtffyA3+lEgtSphww1nXnP6/Qq33IX4AAAR6yDmMnfzjyqtg2LOA2gPi9uX0H1qt2p4jktBEMM8k67KdPrqPnVey9J7fG4BbDMcwXI0Lrt+Dnqcwn5cjW87H8YsNhcNZsl2ZUOYi2xXvN2zMBAJOu/OvPf2d4YDvMQ2iWUaZEy51tgA7mQfny3rYYfjd0IHtG13qqqthwjCTOqgxEnUzJ5cqnOejxvtr8Lxa1h1ykQAYKgSVY6wY3BOxFc4/jPArE5e9dLSncgM0ZgkHMQeX2qo2AW9ft4iPCyBW5jQFiDp5xtRu7YQkXXiLYJthmAWYILmYG0xP8AUehrJo8l7WtfwV5GJLpdz3GVh4oBBZhtlOsxHNQQNqt2MSlxQyEFSJBrO9uOPJjMWXJGRBkQRIjWW3/E/PoF0FXuzFgrh8vRzz5zJHz+9b64Zb5FGIotwa0UAuDRncKhEEkIrHQHTRuu5PlQl06DlFHOF30tpauhDFm5LjctMhj8iYX061NU1fBcdeGYXs7AW3uDvAgdSpiD3ehVtx9zpFJLmIXNcv3LjLkzAi4qIDyRUWC2hESTOu8amryJ3NxrYjMgHIGCfYbU+1dtrZVXEsq8zEgaaHaRoKnY0FcGuM1whyV71eg1MEAnTTSdomKxH7SOzBvotxWZb1m2yptDqJMGfhMZgCNNPPTecGud9cuXJyAQqoOQ5aj0O1Ae1nEgiXSwgKIXTdni2hMnYFhHrSxtl4OyWcvN8NhAiBUWAOlKriDb0j612tUH3cOxYFG5RlOUAHrJB+ekRRBbN0qTdazbQRJZwY9gDpP3qsKqX9b9tQ5kgBrZbRlzEyBzO8qNTAieSNfS5hQWdmuXgup7tAo5aFmzMs6jQj8q2vZ1rz3Ld23aCW0t5AC8yo20jQ7z167RncfwO2LVu4AAy+EwOc6E9Na2/Zu+O6AnyI8+dZ5XheMaSxfkAgSTyoViuJ37ZctZJVWPjBXKEiZPM/fWiQAHOJEDy/RoD2nw9xcNdyC4yhIk3Ceevh56c9ac5TZpmMc6NcdrYyqxkDpO4+dRWHDbdY9xvVfBL8UfCT4fSBt7zQ3iHFLeGAa6SDmuACDJnVco5+tPQ6ZX9pXFe8uLh7ckW9WjYsdB6x+dV+Cd7a8adACp+caQZnYjURVXDYM3bjXCIDEsswDqT0BJ9dq02D7M3Vt517wtztsc0+a+Gem4nXnWlsk0zktu257NdsxcUWsQ2YdTq6DYkmP4ijn+IbmadxvAmxba6hPhbKSCACzagrOm2vuK8yxmZMl9JUh1XTcOfwxtrEQfzrUdpHxIZrTXLncjKQkwqGJyEDQ6HQmdh0FRZyuU/D9tbhJW4NFUkqwBnQ7nLI6zXcFjFu4Q3AmUXHZ4BmMzGRMCd6G8Z4arWDd1YogbMs+K3sZ6+HX286scDBGDRdIzyJ9ZFGprgbrPcFtkNdQSfCSPath2bLF1YCYnNy5gD6kisip7u+W21IPvvWj7OcdSyt3MSw7vT1Vpj30p5Fid2+4vF1bSGHCnMRplDcvIkfT1rIYW93V1GGgG/ptVbGYhnuPcfV3OYnzJ5eXKmMZApzHU0Vu69L4HjAIIJI/KtZw/Ed6pyvlYHy1HTUHn5V5BwTihtaGY39N/of1znVcL40hJNt8p6feRvWeWK8cm0bhMvndmPM5nY6jbLBAT2GnKKz/7QsWi4Y213YgASZljmO/oT7V1+1hRBmZfmZI9I3rAcX4ocReLmY2UcvWOU/lRjjd8nllNcKODvlG6g6H8qP8AA3/5i2s9W+hI/L5RWbLb6DlRjszdLXrShSzSQANTsa0rODXF1LEKNdY9ydBV3H5bSJZTZRqRzPU+pq7a4DfV+9NowPhEgmT/AEzIjX50HxYIJUhidisGflULCeJYqIH+3yoZalg3UwPmdftT+Ik59VIjkR/em2roVdSN/r+vtVoE8IILHoAo9RoaG9rsIZR9syj7n8iNaYeMW0DGc2WAF1BY6EnbSTz86PYXFWb2Et3bhIaCpAEhSszoeRHntFHM5PvhW/ZLdXvylw+EeISJGoMk8tIG/Vuteh8DwyJiL11gozEEaDTQQNB0EgdNdzXlOAwiHEollnXM2UnnqZ0EaRB3nzrdq9zC2luB0eJKG4CWzRFtAQdfCWJMdZOtTnN08bqNliMRYtW+8vQlsEtlJgGdyVH/AIjHkgBkk6ToPPe1vaFscxtpbvrhvLMhuawxujcL/QADpqfwgXi+PXLzpmbNk1AghEJEHIo9Trzk7bUbwdo4oEujr1MnKSBpv5UpPE97BMRYs4eySUtK/wD6a5PEInMZ1IJnQkz561a4FYK2FzbtLmd/EZE+cRSXhi3MSFOXu5zOqGQxBjLBA+LYseWbmRWrxnB/DKDXWB+H/QU7kUgAwp3Accj4lsHmM3UloEgRuSZ0IWSPbbScd2ovYhfBeJtuZIt2yQAJAzM/4wRroR03NaL9i/Z4OLmIcw5JVJIPhBGcjXcsI118PnVWamy3u6egcQ4b31sW+7Q20AWDdKsQBANxRbaRv8jTMDhX0sXDkUnKoDkgEjSUZQI1OqwddupPxI+hkmAM0nlrPz+fzp+Jz5iEEuN2gaRG3QafQ9ax200dwe5FvLCyDEH+cCDqOsTPrQHtBaQ94Ly5bbL4wdo3JGpG+zA6GOdGcBhsqfhadWB067EeQG9ZTt5dtfu9zlnV0AI1F0ozLziJWPfWidivNMXxmzauNb70XlHw3UBhh5gxB6xI+wVZzEYfwZzuzHmZJIDTHodY50q6vGOfyr0HG4xLSZrh05Dck9AKBWMYmJufxVKgiBuQBsASOp1nqaE2O9xl0MTpqABso8h99pmt/wAH7MKqyYGn6571ndYrm8kuCxGIs2yrDv7LaQxJJXaVuc48/pVjh2NbKxssxAIDaeJCds6E6cxmBIMbk1NbUWyO5JIOhXcSf6Sd9OUVHwzErZxIxAUQQUuICIKMBtJExKHXr71CxjFcQxX7sbjFlQFQDoGknTKSSd/KkOK3Shtm4WEQdtR5xXe2eMXEYa0tlpTMG238SJkadRGef8ooNZxIJDCQCzFhHkfED5kfWlIdq7iL620Z3MKoLE+Q1rzjD3Gxt65fug5R8C6kKvIfmetG+2WOfJ3CknvMpbbRNzsBvp+jUHCbGVYiNhHoBmmPYex0rScRF5q7gMMFWTBOkkxz6T+vtWq4bdFxe7bV0+GD8XPwnk43iYO1ZuzdA329P1E9KsLcKvmXTp5ct5PKPlUXlU4UOMW1du8dQbmHuAvyzw2dJ9RP0862ytZxFpr6jOl8ho6afDI2K7Ryisp2iYkrey/GMl3zaNTtpmWCOhTzignZXjRwV7un8dh3ytP4GYkK6ncAjQjnHWnrcLeq0uHTuLv7vcM2ril7ZbmkHMh5aHkOtU8F/CV7G4VsyE/y9PkQRWm7QcP7y0Aki7bbvLOU9BJET+JdNN5O3PMcTh1S6sSy9Ou2npIpS7OzTNYj/wARx5zUdvE5cyAAz8R95096WN1uE+gP+1Vya0ZpLkVAQMs11Lkz9qQUkSOulMnEuQJ8v1NWLBHMbxVMrzmrNpiNJPsPagJbw10Wm2QJE0/PyH6/UU20N+tIzbhqfgHEFw+ItXWzZVcFgu5WfEB6gke9QuIFQMATrTD6C4Xxq1iLYe0VZOQXSPIjcHyPWs92i4iC+dQobVEIiYB1Yn10FeTcP41dwz5rDFZEMOTDow29Ok1p7fFP3hQygggAZZ2NZeGq089zS1jcSuRmuw2UHQ82jT2rDLbNwljG+3QE6x6CjHafFZgEHMhR+f10qkfAmaNY5+gn9dfTS8ZpFD+KWBmAiNCR5rE/MHetD+zxVupfwzA7rcA/+LQfIhTQ3FkO1sAjQNrzBGkGas9n7hweOtO3wMYJ6q+k76QSD7VV5hTs2/cbD32cAE2bgJnmqNlPlyP/AHA1c45xV7gRGIGgAVTAVZmD/UZ1PSB1p3HMP/1LFyAyWznbSZARSo0I3JA9j51R4Lg3xV3TUs3iaPhBgk9PKDU/p/jTdluzykZ3g/KPM7x/tRDtFxsrls2ILNp6cpMfKPn5ScYxq4e2LCHxxr6HqdwNDtE7CNxD2dwIE4i9oBPiaBAH0AiNOgqP2r/IK9m+G28MjXbxHVmO5bkAI84A+VH+HcQfEXClu0URBL3HMmTsiqNC3XXSRuayS4y5jLtt1BGGt3tOjBQTnYHlIAH+xre9iFHd3P8AHNTrd5PepwAcW7KXOIWXDd0gzsoV7bFlC6Alg4hiddBsQPOs3g8Lc4I/d35fCuxNu8oMpcI1RwJyggSCNCRPMx7HasAOzAfEBPttVLj/AAm3ibT2rqhlYQQef668iBWnjqI8uQHG4xcgfMBlAknSDtJI9p8hU+B4kl1Fa2ymfDKkaMp1UxpIOhGselYb9oPFzhsBcUBczsbYGg0YMJA/wknL5DkDWS/Y6txBfu95lteFIJAHeSGzSeYWR/m12qJj/na7l/rT07ivERaFy7c0W2rMyx8SjUyNRJ20303EV4/xftG+LXMQyIoVbYB2c6M7HadTHOAPU3O3/b395uXbGHANtjlNw65hOoUch0bfQbVWu4cL3Fg6C2ud4YHUHTcwPxHxdRtvWmOOpus8st9K2NwIzKhWALYJUiPEfhkZl/DqNRy32pVJduQz3QQANFABWRK9IAAncn5kmlVcp4Q4S1dw6Z2ULbLlS4BMMo5idt9ddVNbHs263iq3rmbMHCgQAzAfA4AiYMg84p3ELSvw62+USpUvO5XZh5yGj3NUMFbbCswOylHTU/hMXABz8MEeTAVFu1yar0LhGGBUZfCSGKgciAoZCTvBCkH+mait4RAwJAKPsekyTv8A4yf8i9KfeulfGplQyXBts3haB6mfaln/AOWUgSyyPv8AlpWLVm+PpkJa1CBiMynUC4DMkes6j+cVR4fiGRPhDBSAQDrroCJOx2Ouk86N3oZhIG8kRvIMA/IUG4YisblsypEkeh1HyM1pOkXsH4mQ2IZ7ZBUqqryiIkRyIIPvRPBW56f686gxrw8kAZiNQNAxGv8A8lPzNXMFdg8+h/X51XonGwxJgAT6xP1p6XDkkRI5Dy0E6Hr96u92hIcmCP1/pUljELJHdOQQSSBOgGpI5DWp2bmMwme14VlLhWYOquNdBzPP/asI3DVec0iPi1OwOum+mhjlBr0PDv8AwwAGQv4VDmHcASSqn44EnTXTlWa4vgGW7eZcxH4iFJAzjZjyp40soJdmeJG4ncPIuWCwncsg0BHkBB8wRUdy1lZ7ZCqp8Ska/F8UGeTfL5VnbeLa1eFxROig9GgZTPtyP1ozfxK5kJIPijXfK+x+3TejQlZLE3AS3WSfrVfMd/KrWJXKWXoTpVS7AitGaIvzFPRidBTbp29Kar0wnYSNRHWnI2n0rtkggmuBROlIJZynTXyp9g7nzk+9ccAQQRr/AGrto/3pGV+4ImOdUkMyY21qfFidv1vTSmlMld9d6vcAx2S6QZhhHuNv151XHlTIhh5kRQBHFW89wHkATz5ztVizfUhkZc2mkaEiYf8ApI9uXzWkiSBMDXmdTA5/KiOLt20NtykGFhkPMASCOdSpmbrAOMhlQrRMZgI2PUjrRztHbBsWHO+0+oFAuK2O6xDAbbjX8J216cvajPGXP7mg1/DHlppTvop7Q3sWzW79xjD33RT07uyign3JUeZU9K13BbQw2FBGly5LT0Gke5Gk9WrGcPwZvPh7R5mTB08TFiT08I+wrSdo+JDxZdiAFEyAg+H57+69Km/Sp9q2Dw5xGIC5iTOdzM8x99oqftXxM3i9mzIs2FERs1xiQpbqBqY8wai4be7jCtcJ/iXpA8kG5Hz+1M4Nh5RBEveuFoIkaEAfRZ/zedH6G34Pw/uMMkfy6z0G32o/2CxcvcSdtY68jFVsYmUKhhbaADMR8RjkOf8Aqat8F4GXUwO6tt8RP/iXANp5Kv8ATWeN5XlOGzmqt14JPKuYVAAEVSqIAB6VzEMCSAf9K1zy3GWM5fOP7XOJX7WNv2Fuv3N1UcoTI1EECdhI2BisB+9v3fdZjkzZ8vLNGWfLTSt9+3Kxlx6tya0PmrMDXnYrTD+YnP8AqjXZnAl7mciQvlMkyBH66daOC8B3l5jJJYRyhdEOkclHMcuQqtw26LWHJG6j1m4T6kAap0PI+SF0MttY1Y+If0WxPrq3KOvkaV5onSfHjS3aRs2YE7E6/ExnWekx02ilQ63iIJu7QAFjQiSdBymOURHpSp8jh6hYtg4EggQbYkejVD2iX/lUb8QSwwPm2ZGPuoA9qVKsJ22vQlw+8zYOySST3Lj2yiiHDBpc8yCfM61ylU1UVroiI5/k+lCXtjvm/wAE++Y0qVOFQLijkkgnQFzH+Un71ewbEhCdyon60qVXeki2DtCJjnUHHOJXbOHPdOULXMpKwCQAxAnflSpVE7P0F9m7IxOKQXy7wpbV3BzDUSQQTryOlarHYhwcmY5QugnqNZ/mJ6mlSp5didKmMtq9gllWQQBCgQJ20G1Zu5aHdK0eLr6SPtSpUQUL4sg7w6cgfoKEXfz/AL12lWkZ0zE/kaq5j9aVKqJZVo0HSpMOd/eu0qQSXNz6flSsnQ/rkKVKgO3B+X2rjHX2pUqA7aG/oK5hkBuqPP8AIn8qVKgLWPEoZ6H7GiDnNg0LakBIPTXKY6aUqVTVQI4oxbuSxJPdET6M1EOLf+FaHLT7f6ClSpktdmbQa9BEjKg9i0EH1AAqnxRyzSdSX185iZpUqXs/Qjx62JVeQUQKMcL0xNkCIVJAjYiIjpvSpUr0c7brseguuXu+NpIBbWNY0Gw9q2lzQCKVKlj1Ty7juIaEYjeKBz4S3PrSpUvm7h/F08Q/buP+YsHnkb7j+5rzAVylW/x/zGPyf1XpHGcOvd29NC6iJMQBpptzPzrPcS0vOBoFXwjoPGdOmoFKlSxPIGS8TCnUeg5DT70qVKrQ/9k="/>
          <p:cNvSpPr>
            <a:spLocks noChangeAspect="1" noChangeArrowheads="1"/>
          </p:cNvSpPr>
          <p:nvPr/>
        </p:nvSpPr>
        <p:spPr bwMode="auto">
          <a:xfrm>
            <a:off x="155575" y="-936625"/>
            <a:ext cx="4581525"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2469389" y="1652597"/>
            <a:ext cx="7253222" cy="3108524"/>
          </a:xfrm>
          <a:prstGeom prst="rect">
            <a:avLst/>
          </a:prstGeom>
        </p:spPr>
      </p:pic>
    </p:spTree>
    <p:extLst>
      <p:ext uri="{BB962C8B-B14F-4D97-AF65-F5344CB8AC3E}">
        <p14:creationId xmlns:p14="http://schemas.microsoft.com/office/powerpoint/2010/main" val="41403302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56</a:t>
            </a:fld>
            <a:endParaRPr lang="en-GB">
              <a:solidFill>
                <a:srgbClr val="FFFFFF"/>
              </a:solidFill>
            </a:endParaRPr>
          </a:p>
        </p:txBody>
      </p:sp>
      <p:sp>
        <p:nvSpPr>
          <p:cNvPr id="4" name="TextBox 3"/>
          <p:cNvSpPr txBox="1"/>
          <p:nvPr/>
        </p:nvSpPr>
        <p:spPr>
          <a:xfrm>
            <a:off x="4706112" y="2040284"/>
            <a:ext cx="672998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CC"/>
                </a:solidFill>
                <a:effectLst>
                  <a:outerShdw blurRad="38100" dist="38100" dir="2700000" algn="tl">
                    <a:srgbClr val="000000">
                      <a:alpha val="43137"/>
                    </a:srgbClr>
                  </a:outerShdw>
                </a:effectLst>
              </a:rPr>
              <a:t>First Shock</a:t>
            </a:r>
            <a:r>
              <a:rPr lang="en-US" sz="2800" b="1" dirty="0" smtClean="0">
                <a:solidFill>
                  <a:srgbClr val="FFC000"/>
                </a:solidFill>
                <a:effectLst>
                  <a:outerShdw blurRad="38100" dist="38100" dir="2700000" algn="tl">
                    <a:srgbClr val="000000">
                      <a:alpha val="43137"/>
                    </a:srgbClr>
                  </a:outerShdw>
                </a:effectLst>
              </a:rPr>
              <a:t>: In I492 </a:t>
            </a:r>
            <a:r>
              <a:rPr lang="en-US" sz="2800" b="1" dirty="0">
                <a:solidFill>
                  <a:srgbClr val="FFC000"/>
                </a:solidFill>
                <a:effectLst>
                  <a:outerShdw blurRad="38100" dist="38100" dir="2700000" algn="tl">
                    <a:srgbClr val="000000">
                      <a:alpha val="43137"/>
                    </a:srgbClr>
                  </a:outerShdw>
                </a:effectLst>
              </a:rPr>
              <a:t>Spanish Jews were given 3 months to accept </a:t>
            </a:r>
            <a:r>
              <a:rPr lang="en-US" sz="2800" b="1" dirty="0" smtClean="0">
                <a:solidFill>
                  <a:srgbClr val="FFC000"/>
                </a:solidFill>
                <a:effectLst>
                  <a:outerShdw blurRad="38100" dist="38100" dir="2700000" algn="tl">
                    <a:srgbClr val="000000">
                      <a:alpha val="43137"/>
                    </a:srgbClr>
                  </a:outerShdw>
                </a:effectLst>
              </a:rPr>
              <a:t>Christianity </a:t>
            </a:r>
            <a:r>
              <a:rPr lang="en-US" sz="2800" b="1" dirty="0">
                <a:solidFill>
                  <a:srgbClr val="FFC000"/>
                </a:solidFill>
                <a:effectLst>
                  <a:outerShdw blurRad="38100" dist="38100" dir="2700000" algn="tl">
                    <a:srgbClr val="000000">
                      <a:alpha val="43137"/>
                    </a:srgbClr>
                  </a:outerShdw>
                </a:effectLst>
              </a:rPr>
              <a:t>or leave </a:t>
            </a:r>
            <a:r>
              <a:rPr lang="en-US" sz="2800" b="1" dirty="0" smtClean="0">
                <a:solidFill>
                  <a:srgbClr val="FFC000"/>
                </a:solidFill>
                <a:effectLst>
                  <a:outerShdw blurRad="38100" dist="38100" dir="2700000" algn="tl">
                    <a:srgbClr val="000000">
                      <a:alpha val="43137"/>
                    </a:srgbClr>
                  </a:outerShdw>
                </a:effectLst>
              </a:rPr>
              <a:t>Spain.</a:t>
            </a:r>
            <a:r>
              <a:rPr lang="en-US" sz="2800" b="1" dirty="0" smtClean="0">
                <a:effectLst>
                  <a:outerShdw blurRad="38100" dist="38100" dir="2700000" algn="tl">
                    <a:srgbClr val="000000">
                      <a:alpha val="43137"/>
                    </a:srgbClr>
                  </a:outerShdw>
                </a:effectLst>
              </a:rPr>
              <a:t> </a:t>
            </a:r>
            <a:r>
              <a:rPr lang="en-US" sz="2800" b="1" dirty="0" smtClean="0">
                <a:solidFill>
                  <a:srgbClr val="00FF00"/>
                </a:solidFill>
                <a:effectLst>
                  <a:outerShdw blurRad="38100" dist="38100" dir="2700000" algn="tl">
                    <a:srgbClr val="000000">
                      <a:alpha val="43137"/>
                    </a:srgbClr>
                  </a:outerShdw>
                </a:effectLst>
              </a:rPr>
              <a:t>This was a bad mistake, as the Spanish were to find out later. Jews pretended to be Christian,</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but carried on with their Talmudic plans to subvert Church in secret.</a:t>
            </a:r>
            <a:endParaRPr lang="en-GB" sz="2800" dirty="0">
              <a:solidFill>
                <a:srgbClr val="FFFF00"/>
              </a:solidFill>
              <a:effectLst>
                <a:outerShdw blurRad="38100" dist="38100" dir="2700000" algn="tl">
                  <a:srgbClr val="000000">
                    <a:alpha val="43137"/>
                  </a:srgbClr>
                </a:outerShdw>
              </a:effectLst>
            </a:endParaRPr>
          </a:p>
        </p:txBody>
      </p:sp>
      <p:pic>
        <p:nvPicPr>
          <p:cNvPr id="1028" name="Picture 4" descr="http://upload.wikimedia.org/wikipedia/commons/5/51/Gottlieb-Jews_Praying_in_the_Synagogue_on_Yom_Kippu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983" y="1938337"/>
            <a:ext cx="28956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8183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57</a:t>
            </a:fld>
            <a:endParaRPr lang="en-GB">
              <a:solidFill>
                <a:srgbClr val="FFFFFF"/>
              </a:solidFill>
            </a:endParaRPr>
          </a:p>
        </p:txBody>
      </p:sp>
      <p:sp>
        <p:nvSpPr>
          <p:cNvPr id="4" name="TextBox 3"/>
          <p:cNvSpPr txBox="1"/>
          <p:nvPr/>
        </p:nvSpPr>
        <p:spPr>
          <a:xfrm>
            <a:off x="5779009" y="1981200"/>
            <a:ext cx="548686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CC"/>
                </a:solidFill>
                <a:effectLst>
                  <a:outerShdw blurRad="38100" dist="38100" dir="2700000" algn="tl">
                    <a:srgbClr val="000000">
                      <a:alpha val="43137"/>
                    </a:srgbClr>
                  </a:outerShdw>
                </a:effectLst>
              </a:rPr>
              <a:t>Second Shock:</a:t>
            </a:r>
            <a:r>
              <a:rPr lang="en-US" sz="2800" b="1" dirty="0" smtClean="0">
                <a:effectLst>
                  <a:outerShdw blurRad="38100" dist="38100" dir="2700000" algn="tl">
                    <a:srgbClr val="000000">
                      <a:alpha val="43137"/>
                    </a:srgbClr>
                  </a:outerShdw>
                </a:effectLst>
              </a:rPr>
              <a:t> </a:t>
            </a:r>
            <a:r>
              <a:rPr lang="en-US" sz="2800" b="1" dirty="0" smtClean="0">
                <a:solidFill>
                  <a:srgbClr val="FFCC00"/>
                </a:solidFill>
                <a:effectLst>
                  <a:outerShdw blurRad="38100" dist="38100" dir="2700000" algn="tl">
                    <a:srgbClr val="000000">
                      <a:alpha val="43137"/>
                    </a:srgbClr>
                  </a:outerShdw>
                </a:effectLst>
              </a:rPr>
              <a:t>The Jews were further enraged when in 1509 Maximilian </a:t>
            </a:r>
            <a:r>
              <a:rPr lang="en-US" sz="2800" b="1" dirty="0">
                <a:solidFill>
                  <a:srgbClr val="FFCC00"/>
                </a:solidFill>
                <a:effectLst>
                  <a:outerShdw blurRad="38100" dist="38100" dir="2700000" algn="tl">
                    <a:srgbClr val="000000">
                      <a:alpha val="43137"/>
                    </a:srgbClr>
                  </a:outerShdw>
                </a:effectLst>
              </a:rPr>
              <a:t>I, Emperor of Holy Roman </a:t>
            </a:r>
            <a:r>
              <a:rPr lang="en-US" sz="2800" b="1" dirty="0" smtClean="0">
                <a:solidFill>
                  <a:srgbClr val="FFCC00"/>
                </a:solidFill>
                <a:effectLst>
                  <a:outerShdw blurRad="38100" dist="38100" dir="2700000" algn="tl">
                    <a:srgbClr val="000000">
                      <a:alpha val="43137"/>
                    </a:srgbClr>
                  </a:outerShdw>
                </a:effectLst>
              </a:rPr>
              <a:t>Empire,</a:t>
            </a:r>
            <a:r>
              <a:rPr lang="en-US" sz="2800" b="1" dirty="0" smtClean="0">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gives permission for a converted Jew, Johann </a:t>
            </a:r>
            <a:r>
              <a:rPr lang="en-US" sz="2800" b="1" dirty="0" err="1">
                <a:solidFill>
                  <a:srgbClr val="00FF00"/>
                </a:solidFill>
                <a:effectLst>
                  <a:outerShdw blurRad="38100" dist="38100" dir="2700000" algn="tl">
                    <a:srgbClr val="000000">
                      <a:alpha val="43137"/>
                    </a:srgbClr>
                  </a:outerShdw>
                </a:effectLst>
              </a:rPr>
              <a:t>Pfefferkorn</a:t>
            </a:r>
            <a:r>
              <a:rPr lang="en-US" sz="2800" b="1" dirty="0">
                <a:solidFill>
                  <a:srgbClr val="00FF00"/>
                </a:solidFill>
                <a:effectLst>
                  <a:outerShdw blurRad="38100" dist="38100" dir="2700000" algn="tl">
                    <a:srgbClr val="000000">
                      <a:alpha val="43137"/>
                    </a:srgbClr>
                  </a:outerShdw>
                </a:effectLst>
              </a:rPr>
              <a:t>, to confiscate and destroy all Jew­ish books, </a:t>
            </a:r>
            <a:r>
              <a:rPr lang="en-US" sz="2800" b="1" dirty="0">
                <a:solidFill>
                  <a:srgbClr val="FF0000"/>
                </a:solidFill>
                <a:effectLst>
                  <a:outerShdw blurRad="38100" dist="38100" dir="2700000" algn="tl">
                    <a:srgbClr val="000000">
                      <a:alpha val="43137"/>
                    </a:srgbClr>
                  </a:outerShdw>
                </a:effectLst>
              </a:rPr>
              <a:t>especially the Talmud</a:t>
            </a:r>
            <a:r>
              <a:rPr lang="en-US" sz="2800" b="1" dirty="0" smtClean="0">
                <a:solidFill>
                  <a:srgbClr val="FF0000"/>
                </a:solidFill>
                <a:effectLst>
                  <a:outerShdw blurRad="38100" dist="38100" dir="2700000" algn="tl">
                    <a:srgbClr val="000000">
                      <a:alpha val="43137"/>
                    </a:srgbClr>
                  </a:outerShdw>
                </a:effectLst>
              </a:rPr>
              <a:t>!</a:t>
            </a:r>
            <a:endParaRPr lang="en-GB" sz="2800" dirty="0">
              <a:solidFill>
                <a:srgbClr val="FF0000"/>
              </a:solidFill>
              <a:effectLst>
                <a:outerShdw blurRad="38100" dist="38100" dir="2700000" algn="tl">
                  <a:srgbClr val="000000">
                    <a:alpha val="43137"/>
                  </a:srgbClr>
                </a:outerShdw>
              </a:effectLst>
            </a:endParaRPr>
          </a:p>
        </p:txBody>
      </p:sp>
      <p:pic>
        <p:nvPicPr>
          <p:cNvPr id="4098" name="Picture 2" descr="http://upload.wikimedia.org/wikipedia/commons/7/7d/Santo_Domingo_y_los_albigenses-detal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943" y="2305812"/>
            <a:ext cx="41719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717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58</a:t>
            </a:fld>
            <a:endParaRPr lang="en-GB">
              <a:solidFill>
                <a:srgbClr val="FFFFFF"/>
              </a:solidFill>
            </a:endParaRPr>
          </a:p>
        </p:txBody>
      </p:sp>
      <p:sp>
        <p:nvSpPr>
          <p:cNvPr id="4" name="TextBox 3"/>
          <p:cNvSpPr txBox="1"/>
          <p:nvPr/>
        </p:nvSpPr>
        <p:spPr>
          <a:xfrm>
            <a:off x="4572000" y="2207965"/>
            <a:ext cx="679938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rPr>
              <a:t>To </a:t>
            </a:r>
            <a:r>
              <a:rPr lang="en-GB" sz="2800" b="1" dirty="0">
                <a:solidFill>
                  <a:srgbClr val="00FFCC"/>
                </a:solidFill>
              </a:rPr>
              <a:t>do this took skilled artists like Michelangelo and lots of money. </a:t>
            </a:r>
            <a:r>
              <a:rPr lang="en-GB" sz="2800" b="1" dirty="0">
                <a:solidFill>
                  <a:srgbClr val="FFC000"/>
                </a:solidFill>
              </a:rPr>
              <a:t>And what better place for Leo to get money than from Jakob </a:t>
            </a:r>
            <a:r>
              <a:rPr lang="en-GB" sz="2800" b="1" dirty="0" smtClean="0">
                <a:solidFill>
                  <a:srgbClr val="FFC000"/>
                </a:solidFill>
              </a:rPr>
              <a:t>Fugger (left).</a:t>
            </a:r>
            <a:r>
              <a:rPr lang="en-GB" sz="2800" b="1" dirty="0" smtClean="0"/>
              <a:t> </a:t>
            </a:r>
            <a:r>
              <a:rPr lang="en-GB" sz="2800" b="1" dirty="0">
                <a:solidFill>
                  <a:srgbClr val="00FF00"/>
                </a:solidFill>
              </a:rPr>
              <a:t>So it turned out that Jakob Fugger financed the building of what we know of as Vatican City, </a:t>
            </a:r>
            <a:r>
              <a:rPr lang="en-GB" sz="2800" b="1" dirty="0">
                <a:solidFill>
                  <a:srgbClr val="FFFF00"/>
                </a:solidFill>
              </a:rPr>
              <a:t>this was the beginning of a major financial crisis for the Catholic </a:t>
            </a:r>
            <a:r>
              <a:rPr lang="en-GB" sz="2800" b="1" dirty="0" smtClean="0">
                <a:solidFill>
                  <a:srgbClr val="FFFF00"/>
                </a:solidFill>
              </a:rPr>
              <a:t>Church.</a:t>
            </a:r>
            <a:endParaRPr lang="en-GB" sz="2800" dirty="0">
              <a:solidFill>
                <a:srgbClr val="FFFF00"/>
              </a:solidFill>
            </a:endParaRPr>
          </a:p>
        </p:txBody>
      </p:sp>
      <p:pic>
        <p:nvPicPr>
          <p:cNvPr id="5" name="Picture 2" descr="http://www.sightswithin.com/Albrecht.Durer/Portrait_of_Jacob_Muff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067" y="2321462"/>
            <a:ext cx="27813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0727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59</a:t>
            </a:fld>
            <a:endParaRPr lang="en-GB">
              <a:solidFill>
                <a:srgbClr val="FFFFFF"/>
              </a:solidFill>
            </a:endParaRPr>
          </a:p>
        </p:txBody>
      </p:sp>
      <p:sp>
        <p:nvSpPr>
          <p:cNvPr id="4" name="TextBox 3"/>
          <p:cNvSpPr txBox="1"/>
          <p:nvPr/>
        </p:nvSpPr>
        <p:spPr>
          <a:xfrm>
            <a:off x="5419812" y="1596509"/>
            <a:ext cx="6303264"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The first question is why is a very wealthy banker involved in religion at all? </a:t>
            </a:r>
            <a:r>
              <a:rPr lang="en-GB" sz="2800" b="1" dirty="0">
                <a:solidFill>
                  <a:srgbClr val="FFC000"/>
                </a:solidFill>
                <a:effectLst>
                  <a:outerShdw blurRad="38100" dist="38100" dir="2700000" algn="tl">
                    <a:srgbClr val="000000">
                      <a:alpha val="43137"/>
                    </a:srgbClr>
                  </a:outerShdw>
                </a:effectLst>
              </a:rPr>
              <a:t>It turns out that in the year 1500 the city of Rome and its Holy Places were in disrepair. </a:t>
            </a:r>
            <a:r>
              <a:rPr lang="en-GB" sz="2800" b="1" dirty="0">
                <a:solidFill>
                  <a:srgbClr val="00FF00"/>
                </a:solidFill>
                <a:effectLst>
                  <a:outerShdw blurRad="38100" dist="38100" dir="2700000" algn="tl">
                    <a:srgbClr val="000000">
                      <a:alpha val="43137"/>
                    </a:srgbClr>
                  </a:outerShdw>
                </a:effectLst>
              </a:rPr>
              <a:t>This effected many things including the Papacy that was highly dependent of Pilgrims expenditures and donations for support.</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That is, in modern terms, Rome was highly dependent on religious tourism. </a:t>
            </a:r>
          </a:p>
          <a:p>
            <a:endParaRPr lang="en-GB" dirty="0"/>
          </a:p>
        </p:txBody>
      </p:sp>
      <p:pic>
        <p:nvPicPr>
          <p:cNvPr id="2050" name="Picture 2" descr="http://upload.wikimedia.org/wikipedia/commons/d/d6/Roma1493.png"/>
          <p:cNvPicPr>
            <a:picLocks noChangeAspect="1" noChangeArrowheads="1"/>
          </p:cNvPicPr>
          <p:nvPr/>
        </p:nvPicPr>
        <p:blipFill>
          <a:blip r:embed="rId2"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416765" y="2792822"/>
            <a:ext cx="4581525" cy="2009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12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a:t>
            </a:fld>
            <a:endParaRPr lang="en-GB" dirty="0">
              <a:solidFill>
                <a:srgbClr val="FFFFFF"/>
              </a:solidFill>
            </a:endParaRPr>
          </a:p>
        </p:txBody>
      </p:sp>
      <p:sp>
        <p:nvSpPr>
          <p:cNvPr id="4" name="TextBox 3"/>
          <p:cNvSpPr txBox="1"/>
          <p:nvPr/>
        </p:nvSpPr>
        <p:spPr>
          <a:xfrm>
            <a:off x="5608320" y="2075795"/>
            <a:ext cx="607161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With this single, brutal act of wholesale religious and cultural genocide, </a:t>
            </a:r>
            <a:r>
              <a:rPr lang="en-GB" sz="2800" b="1" dirty="0">
                <a:solidFill>
                  <a:srgbClr val="FFC000"/>
                </a:solidFill>
                <a:effectLst>
                  <a:outerShdw blurRad="38100" dist="38100" dir="2700000" algn="tl">
                    <a:srgbClr val="000000">
                      <a:alpha val="43137"/>
                    </a:srgbClr>
                  </a:outerShdw>
                </a:effectLst>
              </a:rPr>
              <a:t>panic flared within Northern Europe as fleeing Saxon refugees reported to Vikings </a:t>
            </a:r>
            <a:r>
              <a:rPr lang="en-GB" sz="2800" b="1" dirty="0" smtClean="0">
                <a:solidFill>
                  <a:srgbClr val="FFC000"/>
                </a:solidFill>
                <a:effectLst>
                  <a:outerShdw blurRad="38100" dist="38100" dir="2700000" algn="tl">
                    <a:srgbClr val="000000">
                      <a:alpha val="43137"/>
                    </a:srgbClr>
                  </a:outerShdw>
                </a:effectLst>
              </a:rPr>
              <a:t>communities,</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of the atrocities they had been subjected to by the sword of Christendom in the hands of Charlemagne's missionaries.</a:t>
            </a:r>
          </a:p>
        </p:txBody>
      </p:sp>
      <p:pic>
        <p:nvPicPr>
          <p:cNvPr id="7170" name="Picture 2" descr="http://www.ivargault.com/bilder/vikingraid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5" y="2505075"/>
            <a:ext cx="47244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9717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60</a:t>
            </a:fld>
            <a:endParaRPr lang="en-GB">
              <a:solidFill>
                <a:srgbClr val="FFFFFF"/>
              </a:solidFill>
            </a:endParaRPr>
          </a:p>
        </p:txBody>
      </p:sp>
      <p:sp>
        <p:nvSpPr>
          <p:cNvPr id="4" name="TextBox 3"/>
          <p:cNvSpPr txBox="1"/>
          <p:nvPr/>
        </p:nvSpPr>
        <p:spPr>
          <a:xfrm>
            <a:off x="5603631" y="1644908"/>
            <a:ext cx="597876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Pope Leo X had expensive tastes. A true Renaissance man, he built up the Vatican </a:t>
            </a:r>
            <a:r>
              <a:rPr lang="en-GB" sz="2800" b="1" dirty="0" smtClean="0">
                <a:solidFill>
                  <a:srgbClr val="00FFCC"/>
                </a:solidFill>
                <a:effectLst>
                  <a:outerShdw blurRad="38100" dist="38100" dir="2700000" algn="tl">
                    <a:srgbClr val="000000">
                      <a:alpha val="43137"/>
                    </a:srgbClr>
                  </a:outerShdw>
                </a:effectLst>
              </a:rPr>
              <a:t>Library (left), </a:t>
            </a:r>
            <a:r>
              <a:rPr lang="en-GB" sz="2800" b="1" dirty="0">
                <a:solidFill>
                  <a:srgbClr val="00FFCC"/>
                </a:solidFill>
                <a:effectLst>
                  <a:outerShdw blurRad="38100" dist="38100" dir="2700000" algn="tl">
                    <a:srgbClr val="000000">
                      <a:alpha val="43137"/>
                    </a:srgbClr>
                  </a:outerShdw>
                </a:effectLst>
              </a:rPr>
              <a:t>accelerated the construction of St. Peter's Basilica and poured lavish funds into the arts.</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But his efforts to renew Rome's position as a cultural centre took money. So much money, </a:t>
            </a:r>
            <a:r>
              <a:rPr lang="en-GB" sz="2800" b="1" dirty="0">
                <a:solidFill>
                  <a:srgbClr val="00FF00"/>
                </a:solidFill>
                <a:effectLst>
                  <a:outerShdw blurRad="38100" dist="38100" dir="2700000" algn="tl">
                    <a:srgbClr val="000000">
                      <a:alpha val="43137"/>
                    </a:srgbClr>
                  </a:outerShdw>
                </a:effectLst>
              </a:rPr>
              <a:t>in fact, that within two years he had drained the papal treasury </a:t>
            </a:r>
            <a:r>
              <a:rPr lang="en-GB" sz="2800" b="1" dirty="0" smtClean="0">
                <a:solidFill>
                  <a:srgbClr val="00FF00"/>
                </a:solidFill>
                <a:effectLst>
                  <a:outerShdw blurRad="38100" dist="38100" dir="2700000" algn="tl">
                    <a:srgbClr val="000000">
                      <a:alpha val="43137"/>
                    </a:srgbClr>
                  </a:outerShdw>
                </a:effectLst>
              </a:rPr>
              <a:t>completely.</a:t>
            </a:r>
            <a:endParaRPr lang="en-GB" sz="2800" b="1" dirty="0">
              <a:solidFill>
                <a:srgbClr val="00FF00"/>
              </a:solidFill>
              <a:effectLst>
                <a:outerShdw blurRad="38100" dist="38100" dir="2700000" algn="tl">
                  <a:srgbClr val="000000">
                    <a:alpha val="43137"/>
                  </a:srgbClr>
                </a:outerShdw>
              </a:effectLst>
            </a:endParaRPr>
          </a:p>
        </p:txBody>
      </p:sp>
      <p:pic>
        <p:nvPicPr>
          <p:cNvPr id="5122" name="Picture 2" descr="https://encrypted-tbn0.gstatic.com/images?q=tbn:ANd9GcQrfTkFXGi7IN0vkfQdwF-KxTwnNG2waIwrZ9B8xvUHUWHlMQG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27429"/>
            <a:ext cx="4581525"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2610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61</a:t>
            </a:fld>
            <a:endParaRPr lang="en-GB">
              <a:solidFill>
                <a:srgbClr val="FFFFFF"/>
              </a:solidFill>
            </a:endParaRPr>
          </a:p>
        </p:txBody>
      </p:sp>
      <p:pic>
        <p:nvPicPr>
          <p:cNvPr id="3074" name="Picture 2" descr="http://www.bethellutheran.net/wp-content/uploads/Page%20Graphics/indulg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92" y="2330120"/>
            <a:ext cx="4500736" cy="3172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73648" y="2117229"/>
            <a:ext cx="5327904"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Pope Leo’s expensive tastes was the </a:t>
            </a:r>
            <a:r>
              <a:rPr lang="en-GB" sz="2800" b="1" dirty="0">
                <a:solidFill>
                  <a:srgbClr val="00FFCC"/>
                </a:solidFill>
                <a:effectLst>
                  <a:outerShdw blurRad="38100" dist="38100" dir="2700000" algn="tl">
                    <a:srgbClr val="000000">
                      <a:alpha val="43137"/>
                    </a:srgbClr>
                  </a:outerShdw>
                </a:effectLst>
              </a:rPr>
              <a:t>most immediate cause of </a:t>
            </a:r>
            <a:r>
              <a:rPr lang="en-GB" sz="2800" b="1" dirty="0" smtClean="0">
                <a:solidFill>
                  <a:srgbClr val="00FFCC"/>
                </a:solidFill>
                <a:effectLst>
                  <a:outerShdw blurRad="38100" dist="38100" dir="2700000" algn="tl">
                    <a:srgbClr val="000000">
                      <a:alpha val="43137"/>
                    </a:srgbClr>
                  </a:outerShdw>
                </a:effectLst>
              </a:rPr>
              <a:t>the reformation, </a:t>
            </a:r>
            <a:r>
              <a:rPr lang="en-GB" sz="2800" b="1" dirty="0" smtClean="0">
                <a:solidFill>
                  <a:srgbClr val="FFC000"/>
                </a:solidFill>
                <a:effectLst>
                  <a:outerShdw blurRad="38100" dist="38100" dir="2700000" algn="tl">
                    <a:srgbClr val="000000">
                      <a:alpha val="43137"/>
                    </a:srgbClr>
                  </a:outerShdw>
                </a:effectLst>
              </a:rPr>
              <a:t>resulting his decision </a:t>
            </a:r>
            <a:r>
              <a:rPr lang="en-GB" sz="2800" b="1" dirty="0">
                <a:solidFill>
                  <a:srgbClr val="FFC000"/>
                </a:solidFill>
                <a:effectLst>
                  <a:outerShdw blurRad="38100" dist="38100" dir="2700000" algn="tl">
                    <a:srgbClr val="000000">
                      <a:alpha val="43137"/>
                    </a:srgbClr>
                  </a:outerShdw>
                </a:effectLst>
              </a:rPr>
              <a:t>to grant </a:t>
            </a:r>
            <a:r>
              <a:rPr lang="en-GB" sz="2800" b="1" dirty="0" smtClean="0">
                <a:solidFill>
                  <a:srgbClr val="FFC000"/>
                </a:solidFill>
                <a:effectLst>
                  <a:outerShdw blurRad="38100" dist="38100" dir="2700000" algn="tl">
                    <a:srgbClr val="000000">
                      <a:alpha val="43137"/>
                    </a:srgbClr>
                  </a:outerShdw>
                </a:effectLst>
              </a:rPr>
              <a:t>indulgences, </a:t>
            </a:r>
            <a:r>
              <a:rPr lang="en-GB" sz="2800" b="1" dirty="0">
                <a:solidFill>
                  <a:srgbClr val="00FF00"/>
                </a:solidFill>
                <a:effectLst>
                  <a:outerShdw blurRad="38100" dist="38100" dir="2700000" algn="tl">
                    <a:srgbClr val="000000">
                      <a:alpha val="43137"/>
                    </a:srgbClr>
                  </a:outerShdw>
                </a:effectLst>
              </a:rPr>
              <a:t>to all those who donate money for his massive reconstruction project for St. Peter's Basilica</a:t>
            </a:r>
            <a:r>
              <a:rPr lang="en-GB" dirty="0">
                <a:solidFill>
                  <a:srgbClr val="00FF00"/>
                </a:solidFill>
              </a:rPr>
              <a:t>.</a:t>
            </a:r>
          </a:p>
          <a:p>
            <a:endParaRPr lang="en-GB" dirty="0"/>
          </a:p>
        </p:txBody>
      </p:sp>
    </p:spTree>
    <p:extLst>
      <p:ext uri="{BB962C8B-B14F-4D97-AF65-F5344CB8AC3E}">
        <p14:creationId xmlns:p14="http://schemas.microsoft.com/office/powerpoint/2010/main" val="8915099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62</a:t>
            </a:fld>
            <a:endParaRPr lang="en-GB">
              <a:solidFill>
                <a:srgbClr val="FFFFFF"/>
              </a:solidFill>
            </a:endParaRPr>
          </a:p>
        </p:txBody>
      </p:sp>
      <p:sp>
        <p:nvSpPr>
          <p:cNvPr id="4" name="TextBox 3"/>
          <p:cNvSpPr txBox="1"/>
          <p:nvPr/>
        </p:nvSpPr>
        <p:spPr>
          <a:xfrm>
            <a:off x="5978769" y="2255728"/>
            <a:ext cx="502920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Dominican Friar Tetzel </a:t>
            </a:r>
            <a:r>
              <a:rPr lang="en-GB" sz="2800" b="1" dirty="0" smtClean="0">
                <a:solidFill>
                  <a:srgbClr val="00FFCC"/>
                </a:solidFill>
                <a:effectLst>
                  <a:outerShdw blurRad="38100" dist="38100" dir="2700000" algn="tl">
                    <a:srgbClr val="000000">
                      <a:alpha val="43137"/>
                    </a:srgbClr>
                  </a:outerShdw>
                </a:effectLst>
              </a:rPr>
              <a:t>(left) was </a:t>
            </a:r>
            <a:r>
              <a:rPr lang="en-GB" sz="2800" b="1" dirty="0">
                <a:solidFill>
                  <a:srgbClr val="00FFCC"/>
                </a:solidFill>
                <a:effectLst>
                  <a:outerShdw blurRad="38100" dist="38100" dir="2700000" algn="tl">
                    <a:srgbClr val="000000">
                      <a:alpha val="43137"/>
                    </a:srgbClr>
                  </a:outerShdw>
                </a:effectLst>
              </a:rPr>
              <a:t>the best known of the indulgence sellers. </a:t>
            </a:r>
            <a:r>
              <a:rPr lang="en-GB" sz="2800" b="1" dirty="0">
                <a:solidFill>
                  <a:srgbClr val="FFC000"/>
                </a:solidFill>
                <a:effectLst>
                  <a:outerShdw blurRad="38100" dist="38100" dir="2700000" algn="tl">
                    <a:srgbClr val="000000">
                      <a:alpha val="43137"/>
                    </a:srgbClr>
                  </a:outerShdw>
                </a:effectLst>
              </a:rPr>
              <a:t>The Friar's most famous jingle was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"As soon as the coin in the coffer rings, a soul from Purgatory upward springs."</a:t>
            </a:r>
          </a:p>
        </p:txBody>
      </p:sp>
      <p:pic>
        <p:nvPicPr>
          <p:cNvPr id="1026" name="Picture 2" descr="http://remus.shidler.hawaii.edu/genes/Bavaria/augsburgfugger/tetz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861" y="1578543"/>
            <a:ext cx="3858481" cy="499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7143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63</a:t>
            </a:fld>
            <a:endParaRPr lang="en-GB">
              <a:solidFill>
                <a:srgbClr val="FFFFFF"/>
              </a:solidFill>
            </a:endParaRPr>
          </a:p>
        </p:txBody>
      </p:sp>
      <p:sp>
        <p:nvSpPr>
          <p:cNvPr id="4" name="TextBox 3"/>
          <p:cNvSpPr txBox="1"/>
          <p:nvPr/>
        </p:nvSpPr>
        <p:spPr>
          <a:xfrm>
            <a:off x="5673970" y="1910862"/>
            <a:ext cx="590843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Another way </a:t>
            </a:r>
            <a:r>
              <a:rPr lang="en-GB" sz="2800" b="1" dirty="0">
                <a:solidFill>
                  <a:srgbClr val="00FFFF"/>
                </a:solidFill>
                <a:effectLst>
                  <a:outerShdw blurRad="38100" dist="38100" dir="2700000" algn="tl">
                    <a:srgbClr val="000000">
                      <a:alpha val="43137"/>
                    </a:srgbClr>
                  </a:outerShdw>
                </a:effectLst>
              </a:rPr>
              <a:t>Leo </a:t>
            </a:r>
            <a:r>
              <a:rPr lang="en-GB" sz="2800" b="1" dirty="0" smtClean="0">
                <a:solidFill>
                  <a:srgbClr val="00FFFF"/>
                </a:solidFill>
                <a:effectLst>
                  <a:outerShdw blurRad="38100" dist="38100" dir="2700000" algn="tl">
                    <a:srgbClr val="000000">
                      <a:alpha val="43137"/>
                    </a:srgbClr>
                  </a:outerShdw>
                </a:effectLst>
              </a:rPr>
              <a:t>used to raise funds was to sell high </a:t>
            </a:r>
            <a:r>
              <a:rPr lang="en-GB" sz="2800" b="1" dirty="0">
                <a:solidFill>
                  <a:srgbClr val="00FFFF"/>
                </a:solidFill>
                <a:effectLst>
                  <a:outerShdw blurRad="38100" dist="38100" dir="2700000" algn="tl">
                    <a:srgbClr val="000000">
                      <a:alpha val="43137"/>
                    </a:srgbClr>
                  </a:outerShdw>
                </a:effectLst>
              </a:rPr>
              <a:t>church offices to </a:t>
            </a:r>
            <a:r>
              <a:rPr lang="en-GB" sz="2800" b="1" dirty="0" smtClean="0">
                <a:solidFill>
                  <a:srgbClr val="00FFFF"/>
                </a:solidFill>
                <a:effectLst>
                  <a:outerShdw blurRad="38100" dist="38100" dir="2700000" algn="tl">
                    <a:srgbClr val="000000">
                      <a:alpha val="43137"/>
                    </a:srgbClr>
                  </a:outerShdw>
                </a:effectLst>
              </a:rPr>
              <a:t>Princes, </a:t>
            </a:r>
            <a:r>
              <a:rPr lang="en-GB" sz="2800" b="1" dirty="0">
                <a:solidFill>
                  <a:srgbClr val="FFC000"/>
                </a:solidFill>
                <a:effectLst>
                  <a:outerShdw blurRad="38100" dist="38100" dir="2700000" algn="tl">
                    <a:srgbClr val="000000">
                      <a:alpha val="43137"/>
                    </a:srgbClr>
                  </a:outerShdw>
                </a:effectLst>
              </a:rPr>
              <a:t>who could pay the necessary </a:t>
            </a:r>
            <a:r>
              <a:rPr lang="en-GB" sz="2800" b="1" dirty="0" smtClean="0">
                <a:solidFill>
                  <a:srgbClr val="FFC000"/>
                </a:solidFill>
                <a:effectLst>
                  <a:outerShdw blurRad="38100" dist="38100" dir="2700000" algn="tl">
                    <a:srgbClr val="000000">
                      <a:alpha val="43137"/>
                    </a:srgbClr>
                  </a:outerShdw>
                </a:effectLst>
              </a:rPr>
              <a:t>money</a:t>
            </a:r>
            <a:r>
              <a:rPr lang="en-GB" sz="2800" b="1" dirty="0" smtClean="0">
                <a:solidFill>
                  <a:srgbClr val="00FF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(between 1495 and 1520 88 of 110 bishoprics in Germany, Hungary, Poland and Scandinavia were appointed by Rome on the basis of Fugger money </a:t>
            </a:r>
            <a:r>
              <a:rPr lang="en-GB" sz="2800" b="1" dirty="0" smtClean="0">
                <a:solidFill>
                  <a:srgbClr val="00FF00"/>
                </a:solidFill>
                <a:effectLst>
                  <a:outerShdw blurRad="38100" dist="38100" dir="2700000" algn="tl">
                    <a:srgbClr val="000000">
                      <a:alpha val="43137"/>
                    </a:srgbClr>
                  </a:outerShdw>
                </a:effectLst>
              </a:rPr>
              <a:t>transfers.</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www.dailyartfixx.com/wp-content/uploads/2011/04/Portrait-of-Pope-Leo-X-and-Two-Cardinals-Raphael-1519-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524" y="1585548"/>
            <a:ext cx="3848344" cy="497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8912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64</a:t>
            </a:fld>
            <a:endParaRPr lang="en-GB">
              <a:solidFill>
                <a:srgbClr val="FFFFFF"/>
              </a:solidFill>
            </a:endParaRPr>
          </a:p>
        </p:txBody>
      </p:sp>
      <p:pic>
        <p:nvPicPr>
          <p:cNvPr id="4098" name="Picture 2" descr="d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928" y="2394804"/>
            <a:ext cx="2476500" cy="304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3046" y="2285999"/>
            <a:ext cx="6775939"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Pope Leo X has been listed in the top 10 most controversial Popes: </a:t>
            </a:r>
            <a:r>
              <a:rPr lang="en-GB" sz="2800" b="1" dirty="0" smtClean="0">
                <a:solidFill>
                  <a:srgbClr val="FFC000"/>
                </a:solidFill>
                <a:effectLst>
                  <a:outerShdw blurRad="38100" dist="38100" dir="2700000" algn="tl">
                    <a:srgbClr val="000000">
                      <a:alpha val="43137"/>
                    </a:srgbClr>
                  </a:outerShdw>
                </a:effectLst>
              </a:rPr>
              <a:t>Born </a:t>
            </a:r>
            <a:r>
              <a:rPr lang="en-GB" sz="2800" b="1" dirty="0">
                <a:solidFill>
                  <a:srgbClr val="FFC000"/>
                </a:solidFill>
                <a:effectLst>
                  <a:outerShdw blurRad="38100" dist="38100" dir="2700000" algn="tl">
                    <a:srgbClr val="000000">
                      <a:alpha val="43137"/>
                    </a:srgbClr>
                  </a:outerShdw>
                </a:effectLst>
              </a:rPr>
              <a:t>Giovanni di Lorenzo de' Medici in Florence, he was the last non-priest to ever be elected to the papacy. </a:t>
            </a:r>
            <a:r>
              <a:rPr lang="en-GB" sz="2800" b="1" dirty="0">
                <a:solidFill>
                  <a:srgbClr val="00FF00"/>
                </a:solidFill>
                <a:effectLst>
                  <a:outerShdw blurRad="38100" dist="38100" dir="2700000" algn="tl">
                    <a:srgbClr val="000000">
                      <a:alpha val="43137"/>
                    </a:srgbClr>
                  </a:outerShdw>
                </a:effectLst>
              </a:rPr>
              <a:t>Leo X was also pope when Martin Luther initiated the Protestant Reformation.</a:t>
            </a:r>
          </a:p>
        </p:txBody>
      </p:sp>
    </p:spTree>
    <p:extLst>
      <p:ext uri="{BB962C8B-B14F-4D97-AF65-F5344CB8AC3E}">
        <p14:creationId xmlns:p14="http://schemas.microsoft.com/office/powerpoint/2010/main" val="890142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65</a:t>
            </a:fld>
            <a:endParaRPr lang="en-GB">
              <a:solidFill>
                <a:srgbClr val="FFFFFF"/>
              </a:solidFill>
            </a:endParaRPr>
          </a:p>
        </p:txBody>
      </p:sp>
      <p:sp>
        <p:nvSpPr>
          <p:cNvPr id="4" name="TextBox 3"/>
          <p:cNvSpPr txBox="1"/>
          <p:nvPr/>
        </p:nvSpPr>
        <p:spPr>
          <a:xfrm>
            <a:off x="4903056" y="1644908"/>
            <a:ext cx="684627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It was probably no coincidence that at the time of the Reformation, the reigning Pope was from the powerful  Jewish banking family,</a:t>
            </a:r>
            <a:r>
              <a:rPr lang="en-GB" sz="2800" b="1" dirty="0" smtClean="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the Medici’s of Venice who were to borrow from the Powerful Jewish Fugger Family. </a:t>
            </a:r>
            <a:r>
              <a:rPr lang="en-GB" sz="2800" b="1" dirty="0" smtClean="0">
                <a:solidFill>
                  <a:srgbClr val="00FF00"/>
                </a:solidFill>
                <a:effectLst>
                  <a:outerShdw blurRad="38100" dist="38100" dir="2700000" algn="tl">
                    <a:srgbClr val="000000">
                      <a:alpha val="43137"/>
                    </a:srgbClr>
                  </a:outerShdw>
                </a:effectLst>
              </a:rPr>
              <a:t>The </a:t>
            </a:r>
            <a:r>
              <a:rPr lang="en-GB" sz="2800" b="1" dirty="0">
                <a:solidFill>
                  <a:srgbClr val="00FF00"/>
                </a:solidFill>
                <a:effectLst>
                  <a:outerShdw blurRad="38100" dist="38100" dir="2700000" algn="tl">
                    <a:srgbClr val="000000">
                      <a:alpha val="43137"/>
                    </a:srgbClr>
                  </a:outerShdw>
                </a:effectLst>
              </a:rPr>
              <a:t>H</a:t>
            </a:r>
            <a:r>
              <a:rPr lang="en-GB" sz="2800" b="1" dirty="0" smtClean="0">
                <a:solidFill>
                  <a:srgbClr val="00FF00"/>
                </a:solidFill>
                <a:effectLst>
                  <a:outerShdw blurRad="38100" dist="38100" dir="2700000" algn="tl">
                    <a:srgbClr val="000000">
                      <a:alpha val="43137"/>
                    </a:srgbClr>
                  </a:outerShdw>
                </a:effectLst>
              </a:rPr>
              <a:t>idden Hand had calculated well the consequences that would lead to the breaking of the Roman Church’s stranglehold on the Christian religion, where usury was prohibited.</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upload.wikimedia.org/wikipedia/commons/9/91/Coat_of_arms_of_the_House_of_de%27_Medic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66" y="1219200"/>
            <a:ext cx="2933700"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9969" y="5276671"/>
            <a:ext cx="406790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 </a:t>
            </a:r>
            <a:r>
              <a:rPr lang="en-GB" sz="3600" b="1" dirty="0" err="1" smtClean="0">
                <a:solidFill>
                  <a:srgbClr val="FFFF00"/>
                </a:solidFill>
                <a:effectLst>
                  <a:outerShdw blurRad="38100" dist="38100" dir="2700000" algn="tl">
                    <a:srgbClr val="000000">
                      <a:alpha val="43137"/>
                    </a:srgbClr>
                  </a:outerShdw>
                </a:effectLst>
              </a:rPr>
              <a:t>medici</a:t>
            </a:r>
            <a:r>
              <a:rPr lang="en-GB" sz="3600" b="1" dirty="0" smtClean="0">
                <a:solidFill>
                  <a:srgbClr val="FFFF00"/>
                </a:solidFill>
                <a:effectLst>
                  <a:outerShdw blurRad="38100" dist="38100" dir="2700000" algn="tl">
                    <a:srgbClr val="000000">
                      <a:alpha val="43137"/>
                    </a:srgbClr>
                  </a:outerShdw>
                </a:effectLst>
              </a:rPr>
              <a:t> Coat of Arms</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14367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66</a:t>
            </a:fld>
            <a:endParaRPr lang="en-GB">
              <a:solidFill>
                <a:srgbClr val="FFFFFF"/>
              </a:solidFill>
            </a:endParaRPr>
          </a:p>
        </p:txBody>
      </p:sp>
      <p:pic>
        <p:nvPicPr>
          <p:cNvPr id="1026" name="Picture 2" descr="http://www.sightswithin.com/Albrecht.Durer/Portrait_of_Jacob_Muff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914" y="2207966"/>
            <a:ext cx="2781300"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88523" y="2902059"/>
            <a:ext cx="6060831"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Jakob Fugger </a:t>
            </a:r>
            <a:r>
              <a:rPr lang="en-GB" sz="2800" b="1" dirty="0" smtClean="0">
                <a:solidFill>
                  <a:srgbClr val="00FFCC"/>
                </a:solidFill>
                <a:effectLst>
                  <a:outerShdw blurRad="38100" dist="38100" dir="2700000" algn="tl">
                    <a:srgbClr val="000000">
                      <a:alpha val="43137"/>
                    </a:srgbClr>
                  </a:outerShdw>
                </a:effectLst>
              </a:rPr>
              <a:t>as well as Pope Leo X played </a:t>
            </a:r>
            <a:r>
              <a:rPr lang="en-GB" sz="2800" b="1" dirty="0">
                <a:solidFill>
                  <a:srgbClr val="00FFCC"/>
                </a:solidFill>
                <a:effectLst>
                  <a:outerShdw blurRad="38100" dist="38100" dir="2700000" algn="tl">
                    <a:srgbClr val="000000">
                      <a:alpha val="43137"/>
                    </a:srgbClr>
                  </a:outerShdw>
                </a:effectLst>
              </a:rPr>
              <a:t>important roles in the unfolding of the protestant </a:t>
            </a:r>
            <a:r>
              <a:rPr lang="en-GB" sz="2800" b="1" dirty="0" smtClean="0">
                <a:solidFill>
                  <a:srgbClr val="00FFCC"/>
                </a:solidFill>
                <a:effectLst>
                  <a:outerShdw blurRad="38100" dist="38100" dir="2700000" algn="tl">
                    <a:srgbClr val="000000">
                      <a:alpha val="43137"/>
                    </a:srgbClr>
                  </a:outerShdw>
                </a:effectLst>
              </a:rPr>
              <a:t>reformation.</a:t>
            </a:r>
            <a:endParaRPr lang="en-GB" sz="2800" dirty="0">
              <a:solidFill>
                <a:srgbClr val="00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3209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67</a:t>
            </a:fld>
            <a:endParaRPr lang="en-GB">
              <a:solidFill>
                <a:srgbClr val="FFFFFF"/>
              </a:solidFill>
            </a:endParaRPr>
          </a:p>
        </p:txBody>
      </p:sp>
      <p:sp>
        <p:nvSpPr>
          <p:cNvPr id="4" name="TextBox 3"/>
          <p:cNvSpPr txBox="1"/>
          <p:nvPr/>
        </p:nvSpPr>
        <p:spPr>
          <a:xfrm>
            <a:off x="5401056" y="2255728"/>
            <a:ext cx="6059424"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Fugger [</a:t>
            </a:r>
            <a:r>
              <a:rPr lang="en-GB" sz="2800" b="1" dirty="0" err="1">
                <a:solidFill>
                  <a:srgbClr val="00FFFF"/>
                </a:solidFill>
                <a:effectLst>
                  <a:outerShdw blurRad="38100" dist="38100" dir="2700000" algn="tl">
                    <a:srgbClr val="000000">
                      <a:alpha val="43137"/>
                    </a:srgbClr>
                  </a:outerShdw>
                </a:effectLst>
              </a:rPr>
              <a:t>foog´ur</a:t>
            </a:r>
            <a:r>
              <a:rPr lang="en-GB" sz="2800" b="1" dirty="0">
                <a:solidFill>
                  <a:srgbClr val="00FFFF"/>
                </a:solidFill>
                <a:effectLst>
                  <a:outerShdw blurRad="38100" dist="38100" dir="2700000" algn="tl">
                    <a:srgbClr val="000000">
                      <a:alpha val="43137"/>
                    </a:srgbClr>
                  </a:outerShdw>
                </a:effectLst>
              </a:rPr>
              <a:t>] German family of merchant princes. </a:t>
            </a:r>
            <a:r>
              <a:rPr lang="en-GB" sz="2800" b="1" dirty="0">
                <a:solidFill>
                  <a:srgbClr val="FFCC00"/>
                </a:solidFill>
                <a:effectLst>
                  <a:outerShdw blurRad="38100" dist="38100" dir="2700000" algn="tl">
                    <a:srgbClr val="000000">
                      <a:alpha val="43137"/>
                    </a:srgbClr>
                  </a:outerShdw>
                </a:effectLst>
              </a:rPr>
              <a:t>The foundation of their wealth was laid by Hans Fugger, allegedly a weaver, </a:t>
            </a:r>
            <a:r>
              <a:rPr lang="en-GB" sz="2800" b="1" dirty="0">
                <a:solidFill>
                  <a:srgbClr val="FF00FF"/>
                </a:solidFill>
                <a:effectLst>
                  <a:outerShdw blurRad="38100" dist="38100" dir="2700000" algn="tl">
                    <a:srgbClr val="000000">
                      <a:alpha val="43137"/>
                    </a:srgbClr>
                  </a:outerShdw>
                </a:effectLst>
              </a:rPr>
              <a:t>who moved to Augsburg in 1367. </a:t>
            </a:r>
            <a:r>
              <a:rPr lang="en-GB" sz="2800" b="1" dirty="0">
                <a:solidFill>
                  <a:srgbClr val="00FF00"/>
                </a:solidFill>
                <a:effectLst>
                  <a:outerShdw blurRad="38100" dist="38100" dir="2700000" algn="tl">
                    <a:srgbClr val="000000">
                      <a:alpha val="43137"/>
                    </a:srgbClr>
                  </a:outerShdw>
                </a:effectLst>
              </a:rPr>
              <a:t>His descendants built up the family fortune by trade and banking. </a:t>
            </a:r>
          </a:p>
        </p:txBody>
      </p:sp>
      <p:pic>
        <p:nvPicPr>
          <p:cNvPr id="2050" name="Picture 2" descr="http://ecx.images-amazon.com/images/I/51gmSOdhQqL._SY355_.jpg"/>
          <p:cNvPicPr>
            <a:picLocks noChangeAspect="1" noChangeArrowheads="1"/>
          </p:cNvPicPr>
          <p:nvPr/>
        </p:nvPicPr>
        <p:blipFill rotWithShape="1">
          <a:blip r:embed="rId2">
            <a:extLst>
              <a:ext uri="{28A0092B-C50C-407E-A947-70E740481C1C}">
                <a14:useLocalDpi xmlns:a14="http://schemas.microsoft.com/office/drawing/2010/main" val="0"/>
              </a:ext>
            </a:extLst>
          </a:blip>
          <a:srcRect l="20279" t="15144" r="18425" b="14907"/>
          <a:stretch/>
        </p:blipFill>
        <p:spPr bwMode="auto">
          <a:xfrm>
            <a:off x="707135" y="1824139"/>
            <a:ext cx="3876929" cy="442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2987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68</a:t>
            </a:fld>
            <a:endParaRPr lang="en-GB">
              <a:solidFill>
                <a:srgbClr val="FFFFFF"/>
              </a:solidFill>
            </a:endParaRPr>
          </a:p>
        </p:txBody>
      </p:sp>
      <p:sp>
        <p:nvSpPr>
          <p:cNvPr id="4" name="TextBox 3"/>
          <p:cNvSpPr txBox="1"/>
          <p:nvPr/>
        </p:nvSpPr>
        <p:spPr>
          <a:xfrm>
            <a:off x="6299044" y="2029032"/>
            <a:ext cx="528335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With </a:t>
            </a:r>
            <a:r>
              <a:rPr lang="en-GB" sz="2800" b="1" dirty="0">
                <a:solidFill>
                  <a:srgbClr val="00FFCC"/>
                </a:solidFill>
                <a:effectLst>
                  <a:outerShdw blurRad="38100" dist="38100" dir="2700000" algn="tl">
                    <a:srgbClr val="000000">
                      <a:alpha val="43137"/>
                    </a:srgbClr>
                  </a:outerShdw>
                </a:effectLst>
              </a:rPr>
              <a:t>Jacob Fugger II, 1459-1525, </a:t>
            </a:r>
            <a:r>
              <a:rPr lang="en-GB" sz="2800" b="1" dirty="0">
                <a:solidFill>
                  <a:srgbClr val="FFCC00"/>
                </a:solidFill>
                <a:effectLst>
                  <a:outerShdw blurRad="38100" dist="38100" dir="2700000" algn="tl">
                    <a:srgbClr val="000000">
                      <a:alpha val="43137"/>
                    </a:srgbClr>
                  </a:outerShdw>
                </a:effectLst>
              </a:rPr>
              <a:t>called Jacob the Rich, the house entered its zenith. The Fugger family owned extensive real estate, merchant fleets, </a:t>
            </a:r>
            <a:r>
              <a:rPr lang="en-GB" sz="2800" b="1" dirty="0">
                <a:solidFill>
                  <a:srgbClr val="00FF00"/>
                </a:solidFill>
                <a:effectLst>
                  <a:outerShdw blurRad="38100" dist="38100" dir="2700000" algn="tl">
                    <a:srgbClr val="000000">
                      <a:alpha val="43137"/>
                    </a:srgbClr>
                  </a:outerShdw>
                </a:effectLst>
              </a:rPr>
              <a:t>and palatial establishments throughout Europe. </a:t>
            </a:r>
            <a:r>
              <a:rPr lang="en-GB"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3074" name="Picture 2" descr="http://www.quermania.de/bayern/ausflug/bilder/fuggerschlosskirchheim2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677451"/>
            <a:ext cx="5003657" cy="32933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599" y="5276671"/>
            <a:ext cx="5003657"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Fugger’s Castle in </a:t>
            </a:r>
            <a:r>
              <a:rPr lang="en-GB" sz="3600" b="1" dirty="0" err="1" smtClean="0">
                <a:solidFill>
                  <a:srgbClr val="FFFF00"/>
                </a:solidFill>
                <a:effectLst>
                  <a:outerShdw blurRad="38100" dist="38100" dir="2700000" algn="tl">
                    <a:srgbClr val="000000">
                      <a:alpha val="43137"/>
                    </a:srgbClr>
                  </a:outerShdw>
                </a:effectLst>
              </a:rPr>
              <a:t>Kirchheim</a:t>
            </a:r>
            <a:r>
              <a:rPr lang="en-GB" sz="3600" b="1" dirty="0" smtClean="0">
                <a:solidFill>
                  <a:srgbClr val="FFFF00"/>
                </a:solidFill>
                <a:effectLst>
                  <a:outerShdw blurRad="38100" dist="38100" dir="2700000" algn="tl">
                    <a:srgbClr val="000000">
                      <a:alpha val="43137"/>
                    </a:srgbClr>
                  </a:outerShdw>
                </a:effectLst>
              </a:rPr>
              <a:t>, Swabia </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86906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69</a:t>
            </a:fld>
            <a:endParaRPr lang="en-GB">
              <a:solidFill>
                <a:srgbClr val="FFFFFF"/>
              </a:solidFill>
            </a:endParaRPr>
          </a:p>
        </p:txBody>
      </p:sp>
      <p:sp>
        <p:nvSpPr>
          <p:cNvPr id="4" name="TextBox 3"/>
          <p:cNvSpPr txBox="1"/>
          <p:nvPr/>
        </p:nvSpPr>
        <p:spPr>
          <a:xfrm>
            <a:off x="5216768" y="1897018"/>
            <a:ext cx="583434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C00"/>
                </a:solidFill>
                <a:effectLst>
                  <a:outerShdw blurRad="38100" dist="38100" dir="2700000" algn="tl">
                    <a:srgbClr val="000000">
                      <a:alpha val="43137"/>
                    </a:srgbClr>
                  </a:outerShdw>
                </a:effectLst>
              </a:rPr>
              <a:t>Jacob's </a:t>
            </a:r>
            <a:r>
              <a:rPr lang="en-GB" sz="2800" b="1" dirty="0">
                <a:solidFill>
                  <a:srgbClr val="FFCC00"/>
                </a:solidFill>
                <a:effectLst>
                  <a:outerShdw blurRad="38100" dist="38100" dir="2700000" algn="tl">
                    <a:srgbClr val="000000">
                      <a:alpha val="43137"/>
                    </a:srgbClr>
                  </a:outerShdw>
                </a:effectLst>
              </a:rPr>
              <a:t>fortune was largely built on a virtual monopoly in the mining and trading of silver, copper, and mercury. </a:t>
            </a:r>
            <a:r>
              <a:rPr lang="en-GB" sz="2800" b="1" dirty="0">
                <a:solidFill>
                  <a:srgbClr val="00FF00"/>
                </a:solidFill>
                <a:effectLst>
                  <a:outerShdw blurRad="38100" dist="38100" dir="2700000" algn="tl">
                    <a:srgbClr val="000000">
                      <a:alpha val="43137"/>
                    </a:srgbClr>
                  </a:outerShdw>
                </a:effectLst>
              </a:rPr>
              <a:t>Jacob Fugger II lent immense sums to Holy Roman Emperor Maximilian I </a:t>
            </a:r>
            <a:r>
              <a:rPr lang="en-GB" sz="2800" b="1" dirty="0" smtClean="0">
                <a:solidFill>
                  <a:srgbClr val="00FF00"/>
                </a:solidFill>
                <a:effectLst>
                  <a:outerShdw blurRad="38100" dist="38100" dir="2700000" algn="tl">
                    <a:srgbClr val="000000">
                      <a:alpha val="43137"/>
                    </a:srgbClr>
                  </a:outerShdw>
                </a:effectLst>
              </a:rPr>
              <a:t>(left) and </a:t>
            </a:r>
            <a:r>
              <a:rPr lang="en-GB" sz="2800" b="1" dirty="0">
                <a:solidFill>
                  <a:srgbClr val="00FF00"/>
                </a:solidFill>
                <a:effectLst>
                  <a:outerShdw blurRad="38100" dist="38100" dir="2700000" algn="tl">
                    <a:srgbClr val="000000">
                      <a:alpha val="43137"/>
                    </a:srgbClr>
                  </a:outerShdw>
                </a:effectLst>
              </a:rPr>
              <a:t>helped secure the election (1519) of Charles V as Holy Roman emperor by bribing the electors. </a:t>
            </a:r>
          </a:p>
        </p:txBody>
      </p:sp>
      <p:pic>
        <p:nvPicPr>
          <p:cNvPr id="4098" name="Picture 2" descr="http://uploads0.wikiart.org/images/bernhard-strigel/maximilian-i-1459-15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738" y="1724552"/>
            <a:ext cx="3141785" cy="475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1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a:t>
            </a:fld>
            <a:endParaRPr lang="en-GB" dirty="0">
              <a:solidFill>
                <a:srgbClr val="FFFFFF"/>
              </a:solidFill>
            </a:endParaRPr>
          </a:p>
        </p:txBody>
      </p:sp>
      <p:sp>
        <p:nvSpPr>
          <p:cNvPr id="4" name="TextBox 3"/>
          <p:cNvSpPr txBox="1"/>
          <p:nvPr/>
        </p:nvSpPr>
        <p:spPr>
          <a:xfrm>
            <a:off x="0" y="4611231"/>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Vikings would seek revenge and so attacked Christian communities in the UK and elsewhere, </a:t>
            </a:r>
            <a:r>
              <a:rPr lang="en-GB" sz="2800" b="1" dirty="0" smtClean="0">
                <a:solidFill>
                  <a:srgbClr val="FFCC00"/>
                </a:solidFill>
                <a:effectLst>
                  <a:outerShdw blurRad="38100" dist="38100" dir="2700000" algn="tl">
                    <a:srgbClr val="000000">
                      <a:alpha val="43137"/>
                    </a:srgbClr>
                  </a:outerShdw>
                </a:effectLst>
              </a:rPr>
              <a:t>such as the massacre at Bangor</a:t>
            </a:r>
            <a:r>
              <a:rPr lang="en-GB" sz="2800" b="1" dirty="0">
                <a:solidFill>
                  <a:srgbClr val="FFCC00"/>
                </a:solidFill>
                <a:effectLst>
                  <a:outerShdw blurRad="38100" dist="38100" dir="2700000" algn="tl">
                    <a:srgbClr val="000000">
                      <a:alpha val="43137"/>
                    </a:srgbClr>
                  </a:outerShdw>
                </a:effectLst>
              </a:rPr>
              <a:t>, in County Down </a:t>
            </a:r>
            <a:r>
              <a:rPr lang="en-GB" sz="2800" b="1" dirty="0" smtClean="0">
                <a:solidFill>
                  <a:srgbClr val="FFCC00"/>
                </a:solidFill>
                <a:effectLst>
                  <a:outerShdw blurRad="38100" dist="38100" dir="2700000" algn="tl">
                    <a:srgbClr val="000000">
                      <a:alpha val="43137"/>
                    </a:srgbClr>
                  </a:outerShdw>
                </a:effectLst>
              </a:rPr>
              <a:t>which was </a:t>
            </a:r>
            <a:r>
              <a:rPr lang="en-GB" sz="2800" b="1" dirty="0">
                <a:solidFill>
                  <a:srgbClr val="FFCC00"/>
                </a:solidFill>
                <a:effectLst>
                  <a:outerShdw blurRad="38100" dist="38100" dir="2700000" algn="tl">
                    <a:srgbClr val="000000">
                      <a:alpha val="43137"/>
                    </a:srgbClr>
                  </a:outerShdw>
                </a:effectLst>
              </a:rPr>
              <a:t>raided in AD 824.</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Around AD 832 there was a naval engagement between Vikings and Irish coracle fleet in Lough Neagh and </a:t>
            </a:r>
            <a:r>
              <a:rPr lang="en-GB" sz="2800" b="1" dirty="0" smtClean="0">
                <a:solidFill>
                  <a:srgbClr val="00FF00"/>
                </a:solidFill>
                <a:effectLst>
                  <a:outerShdw blurRad="38100" dist="38100" dir="2700000" algn="tl">
                    <a:srgbClr val="000000">
                      <a:alpha val="43137"/>
                    </a:srgbClr>
                  </a:outerShdw>
                </a:effectLst>
              </a:rPr>
              <a:t>Armagh.</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jennywattstreasure.com/wp-content/uploads/2015/03/monastery_ra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048" y="1568103"/>
            <a:ext cx="5327903" cy="284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947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70</a:t>
            </a:fld>
            <a:endParaRPr lang="en-GB">
              <a:solidFill>
                <a:srgbClr val="FFFFFF"/>
              </a:solidFill>
            </a:endParaRPr>
          </a:p>
        </p:txBody>
      </p:sp>
      <p:sp>
        <p:nvSpPr>
          <p:cNvPr id="4" name="TextBox 3"/>
          <p:cNvSpPr txBox="1"/>
          <p:nvPr/>
        </p:nvSpPr>
        <p:spPr>
          <a:xfrm>
            <a:off x="4970585" y="1847195"/>
            <a:ext cx="644769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It can now be seen that there were far greater forces at play in triggering the reformation. </a:t>
            </a:r>
            <a:r>
              <a:rPr lang="en-GB" sz="2800" b="1" dirty="0" smtClean="0">
                <a:solidFill>
                  <a:srgbClr val="FFC000"/>
                </a:solidFill>
                <a:effectLst>
                  <a:outerShdw blurRad="38100" dist="38100" dir="2700000" algn="tl">
                    <a:srgbClr val="000000">
                      <a:alpha val="43137"/>
                    </a:srgbClr>
                  </a:outerShdw>
                </a:effectLst>
              </a:rPr>
              <a:t>Martin Luther was the leader. </a:t>
            </a:r>
            <a:r>
              <a:rPr lang="en-GB" sz="2800" b="1" dirty="0" smtClean="0">
                <a:solidFill>
                  <a:srgbClr val="00FF00"/>
                </a:solidFill>
                <a:effectLst>
                  <a:outerShdw blurRad="38100" dist="38100" dir="2700000" algn="tl">
                    <a:srgbClr val="000000">
                      <a:alpha val="43137"/>
                    </a:srgbClr>
                  </a:outerShdw>
                </a:effectLst>
              </a:rPr>
              <a:t>The powers that be had miscalculated the outcome of Martin Luther’s stance – that is,</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the Scriptures would become available in the vernacular tongue, exposing the unrighteousness of the church establishment!</a:t>
            </a:r>
            <a:endParaRPr lang="en-GB" sz="2800" b="1" dirty="0">
              <a:solidFill>
                <a:srgbClr val="FFFF00"/>
              </a:solidFill>
              <a:effectLst>
                <a:outerShdw blurRad="38100" dist="38100" dir="2700000" algn="tl">
                  <a:srgbClr val="000000">
                    <a:alpha val="43137"/>
                  </a:srgbClr>
                </a:outerShdw>
              </a:effectLst>
            </a:endParaRPr>
          </a:p>
        </p:txBody>
      </p:sp>
      <p:pic>
        <p:nvPicPr>
          <p:cNvPr id="7170" name="Picture 2" descr="http://2.bp.blogspot.com/_0thFmYtV0eE/SmxMEq09BgI/AAAAAAAADzI/pz_-YQZCdI8/s400/gutenberg_11358_m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22" y="1993491"/>
            <a:ext cx="3392539" cy="410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0681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71</a:t>
            </a:fld>
            <a:endParaRPr lang="en-GB">
              <a:solidFill>
                <a:srgbClr val="FFFFFF"/>
              </a:solidFill>
            </a:endParaRPr>
          </a:p>
        </p:txBody>
      </p:sp>
      <p:sp>
        <p:nvSpPr>
          <p:cNvPr id="4" name="TextBox 3"/>
          <p:cNvSpPr txBox="1"/>
          <p:nvPr/>
        </p:nvSpPr>
        <p:spPr>
          <a:xfrm>
            <a:off x="4654062" y="1847195"/>
            <a:ext cx="670560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corrupt Roman Catholic Church had until the reformation, </a:t>
            </a:r>
            <a:r>
              <a:rPr lang="en-GB" sz="2800" b="1" dirty="0" smtClean="0">
                <a:solidFill>
                  <a:srgbClr val="FFC000"/>
                </a:solidFill>
                <a:effectLst>
                  <a:outerShdw blurRad="38100" dist="38100" dir="2700000" algn="tl">
                    <a:srgbClr val="000000">
                      <a:alpha val="43137"/>
                    </a:srgbClr>
                  </a:outerShdw>
                </a:effectLst>
              </a:rPr>
              <a:t>kept the Scriptures from being read by their adherents,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allowing them to paganise and change over a long period the light spread amongst Yahweh’s true Israel now dispersed through Europe. </a:t>
            </a:r>
            <a:r>
              <a:rPr lang="en-GB" sz="2800" b="1" dirty="0" smtClean="0">
                <a:solidFill>
                  <a:srgbClr val="FFFF00"/>
                </a:solidFill>
                <a:effectLst>
                  <a:outerShdw blurRad="38100" dist="38100" dir="2700000" algn="tl">
                    <a:srgbClr val="000000">
                      <a:alpha val="43137"/>
                    </a:srgbClr>
                  </a:outerShdw>
                </a:effectLst>
              </a:rPr>
              <a:t>This was a great shock to the establishment, so harsh measures were called for!</a:t>
            </a:r>
            <a:endParaRPr lang="en-GB" sz="2800" b="1" dirty="0">
              <a:solidFill>
                <a:srgbClr val="FFFF00"/>
              </a:solidFill>
              <a:effectLst>
                <a:outerShdw blurRad="38100" dist="38100" dir="2700000" algn="tl">
                  <a:srgbClr val="000000">
                    <a:alpha val="43137"/>
                  </a:srgbClr>
                </a:outerShdw>
              </a:effectLst>
            </a:endParaRPr>
          </a:p>
        </p:txBody>
      </p:sp>
      <p:pic>
        <p:nvPicPr>
          <p:cNvPr id="8194" name="Picture 2" descr="http://whycatholicsdothat.com/wp-content/uploads/vestmen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51" y="1703792"/>
            <a:ext cx="3159684" cy="4688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310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72</a:t>
            </a:fld>
            <a:endParaRPr lang="en-GB">
              <a:solidFill>
                <a:srgbClr val="FFFFFF"/>
              </a:solidFill>
            </a:endParaRPr>
          </a:p>
        </p:txBody>
      </p:sp>
      <p:sp>
        <p:nvSpPr>
          <p:cNvPr id="4" name="TextBox 3"/>
          <p:cNvSpPr txBox="1"/>
          <p:nvPr/>
        </p:nvSpPr>
        <p:spPr>
          <a:xfrm>
            <a:off x="5216769" y="1970879"/>
            <a:ext cx="5732585"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Confirmation that the “Reformation” was engineered can be gleaned from the following sources Firstly: </a:t>
            </a:r>
            <a:r>
              <a:rPr lang="en-GB" sz="2800" b="1" dirty="0" smtClean="0">
                <a:solidFill>
                  <a:srgbClr val="FFC000"/>
                </a:solidFill>
                <a:effectLst>
                  <a:outerShdw blurRad="38100" dist="38100" dir="2700000" algn="tl">
                    <a:srgbClr val="000000">
                      <a:alpha val="43137"/>
                    </a:srgbClr>
                  </a:outerShdw>
                </a:effectLst>
              </a:rPr>
              <a:t>We </a:t>
            </a:r>
            <a:r>
              <a:rPr lang="en-GB" sz="2800" b="1" dirty="0">
                <a:solidFill>
                  <a:srgbClr val="FFC000"/>
                </a:solidFill>
                <a:effectLst>
                  <a:outerShdw blurRad="38100" dist="38100" dir="2700000" algn="tl">
                    <a:srgbClr val="000000">
                      <a:alpha val="43137"/>
                    </a:srgbClr>
                  </a:outerShdw>
                </a:effectLst>
              </a:rPr>
              <a:t>can boast of being the Creators of the Reformation! </a:t>
            </a:r>
            <a:r>
              <a:rPr lang="en-GB" sz="2800" b="1" dirty="0">
                <a:solidFill>
                  <a:srgbClr val="FF0000"/>
                </a:solidFill>
                <a:effectLst>
                  <a:outerShdw blurRad="38100" dist="38100" dir="2700000" algn="tl">
                    <a:srgbClr val="000000">
                      <a:alpha val="43137"/>
                    </a:srgbClr>
                  </a:outerShdw>
                </a:effectLst>
              </a:rPr>
              <a:t>Calvin </a:t>
            </a:r>
            <a:r>
              <a:rPr lang="en-GB" sz="2800" b="1" dirty="0">
                <a:solidFill>
                  <a:srgbClr val="00FF00"/>
                </a:solidFill>
                <a:effectLst>
                  <a:outerShdw blurRad="38100" dist="38100" dir="2700000" algn="tl">
                    <a:srgbClr val="000000">
                      <a:alpha val="43137"/>
                    </a:srgbClr>
                  </a:outerShdw>
                </a:effectLst>
              </a:rPr>
              <a:t>(</a:t>
            </a:r>
            <a:r>
              <a:rPr lang="en-GB" sz="2800" b="1" i="1" dirty="0">
                <a:solidFill>
                  <a:srgbClr val="00FF00"/>
                </a:solidFill>
                <a:effectLst>
                  <a:outerShdw blurRad="38100" dist="38100" dir="2700000" algn="tl">
                    <a:srgbClr val="000000">
                      <a:alpha val="43137"/>
                    </a:srgbClr>
                  </a:outerShdw>
                </a:effectLst>
              </a:rPr>
              <a:t>Phillip II</a:t>
            </a:r>
            <a:r>
              <a:rPr lang="en-GB" sz="2800" b="1" dirty="0">
                <a:solidFill>
                  <a:srgbClr val="00FF00"/>
                </a:solidFill>
                <a:effectLst>
                  <a:outerShdw blurRad="38100" dist="38100" dir="2700000" algn="tl">
                    <a:srgbClr val="000000">
                      <a:alpha val="43137"/>
                    </a:srgbClr>
                  </a:outerShdw>
                </a:effectLst>
              </a:rPr>
              <a:t>, by William Thomas Walsh, p. 248: ‘The origin of Calvin (whose real name was Chauvin</a:t>
            </a:r>
            <a:r>
              <a:rPr lang="en-GB"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9218" name="Picture 2" descr="http://ecx.images-amazon.com/images/I/51BPDYazNnL._SY34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36" y="1940535"/>
            <a:ext cx="2868979" cy="443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112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73</a:t>
            </a:fld>
            <a:endParaRPr lang="en-GB">
              <a:solidFill>
                <a:srgbClr val="FFFFFF"/>
              </a:solidFill>
            </a:endParaRPr>
          </a:p>
        </p:txBody>
      </p:sp>
      <p:sp>
        <p:nvSpPr>
          <p:cNvPr id="4" name="TextBox 3"/>
          <p:cNvSpPr txBox="1"/>
          <p:nvPr/>
        </p:nvSpPr>
        <p:spPr>
          <a:xfrm>
            <a:off x="4923693" y="1644908"/>
            <a:ext cx="677593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Secondly: </a:t>
            </a:r>
            <a:r>
              <a:rPr lang="en-GB" sz="2800" b="1" dirty="0" err="1">
                <a:solidFill>
                  <a:srgbClr val="00FFCC"/>
                </a:solidFill>
                <a:effectLst>
                  <a:outerShdw blurRad="38100" dist="38100" dir="2700000" algn="tl">
                    <a:srgbClr val="000000">
                      <a:alpha val="43137"/>
                    </a:srgbClr>
                  </a:outerShdw>
                </a:effectLst>
              </a:rPr>
              <a:t>Lucin</a:t>
            </a:r>
            <a:r>
              <a:rPr lang="en-GB" sz="2800" b="1" dirty="0">
                <a:solidFill>
                  <a:srgbClr val="00FFCC"/>
                </a:solidFill>
                <a:effectLst>
                  <a:outerShdw blurRad="38100" dist="38100" dir="2700000" algn="tl">
                    <a:srgbClr val="000000">
                      <a:alpha val="43137"/>
                    </a:srgbClr>
                  </a:outerShdw>
                </a:effectLst>
              </a:rPr>
              <a:t> Wolf, in </a:t>
            </a:r>
            <a:r>
              <a:rPr lang="en-GB" sz="2800" b="1" i="1" dirty="0">
                <a:solidFill>
                  <a:srgbClr val="00FFCC"/>
                </a:solidFill>
                <a:effectLst>
                  <a:outerShdw blurRad="38100" dist="38100" dir="2700000" algn="tl">
                    <a:srgbClr val="000000">
                      <a:alpha val="43137"/>
                    </a:srgbClr>
                  </a:outerShdw>
                </a:effectLst>
              </a:rPr>
              <a:t>Transactions, Jewish Historical Society of England,</a:t>
            </a:r>
            <a:r>
              <a:rPr lang="en-GB" sz="2800" b="1" dirty="0">
                <a:solidFill>
                  <a:srgbClr val="00FFCC"/>
                </a:solidFill>
                <a:effectLst>
                  <a:outerShdw blurRad="38100" dist="38100" dir="2700000" algn="tl">
                    <a:srgbClr val="000000">
                      <a:alpha val="43137"/>
                    </a:srgbClr>
                  </a:outerShdw>
                </a:effectLst>
              </a:rPr>
              <a:t> Vol. XI, p. 8; </a:t>
            </a:r>
            <a:r>
              <a:rPr lang="en-GB" sz="2800" b="1" dirty="0" err="1">
                <a:solidFill>
                  <a:srgbClr val="FFC000"/>
                </a:solidFill>
                <a:effectLst>
                  <a:outerShdw blurRad="38100" dist="38100" dir="2700000" algn="tl">
                    <a:srgbClr val="000000">
                      <a:alpha val="43137"/>
                    </a:srgbClr>
                  </a:outerShdw>
                </a:effectLst>
              </a:rPr>
              <a:t>Goris</a:t>
            </a:r>
            <a:r>
              <a:rPr lang="en-GB" sz="2800" b="1" dirty="0">
                <a:solidFill>
                  <a:srgbClr val="FFC000"/>
                </a:solidFill>
                <a:effectLst>
                  <a:outerShdw blurRad="38100" dist="38100" dir="2700000" algn="tl">
                    <a:srgbClr val="000000">
                      <a:alpha val="43137"/>
                    </a:srgbClr>
                  </a:outerShdw>
                </a:effectLst>
              </a:rPr>
              <a:t>, Les Colonies </a:t>
            </a:r>
            <a:r>
              <a:rPr lang="en-GB" sz="2800" b="1" dirty="0" err="1">
                <a:solidFill>
                  <a:srgbClr val="FFC000"/>
                </a:solidFill>
                <a:effectLst>
                  <a:outerShdw blurRad="38100" dist="38100" dir="2700000" algn="tl">
                    <a:srgbClr val="000000">
                      <a:alpha val="43137"/>
                    </a:srgbClr>
                  </a:outerShdw>
                </a:effectLst>
              </a:rPr>
              <a:t>Marchandes</a:t>
            </a:r>
            <a:r>
              <a:rPr lang="en-GB" sz="2800" b="1" dirty="0">
                <a:solidFill>
                  <a:srgbClr val="FFC000"/>
                </a:solidFill>
                <a:effectLst>
                  <a:outerShdw blurRad="38100" dist="38100" dir="2700000" algn="tl">
                    <a:srgbClr val="000000">
                      <a:alpha val="43137"/>
                    </a:srgbClr>
                  </a:outerShdw>
                </a:effectLst>
              </a:rPr>
              <a:t> </a:t>
            </a:r>
            <a:r>
              <a:rPr lang="en-GB" sz="2800" b="1" dirty="0" err="1">
                <a:solidFill>
                  <a:srgbClr val="FFC000"/>
                </a:solidFill>
                <a:effectLst>
                  <a:outerShdw blurRad="38100" dist="38100" dir="2700000" algn="tl">
                    <a:srgbClr val="000000">
                      <a:alpha val="43137"/>
                    </a:srgbClr>
                  </a:outerShdw>
                </a:effectLst>
              </a:rPr>
              <a:t>Meridionales</a:t>
            </a:r>
            <a:r>
              <a:rPr lang="en-GB" sz="2800" b="1" dirty="0">
                <a:solidFill>
                  <a:srgbClr val="FFC000"/>
                </a:solidFill>
                <a:effectLst>
                  <a:outerShdw blurRad="38100" dist="38100" dir="2700000" algn="tl">
                    <a:srgbClr val="000000">
                      <a:alpha val="43137"/>
                    </a:srgbClr>
                  </a:outerShdw>
                </a:effectLst>
              </a:rPr>
              <a:t> Ö Anvers; Lea, </a:t>
            </a:r>
            <a:r>
              <a:rPr lang="en-GB" sz="2800" b="1" i="1" dirty="0">
                <a:solidFill>
                  <a:srgbClr val="FFC000"/>
                </a:solidFill>
                <a:effectLst>
                  <a:outerShdw blurRad="38100" dist="38100" dir="2700000" algn="tl">
                    <a:srgbClr val="000000">
                      <a:alpha val="43137"/>
                    </a:srgbClr>
                  </a:outerShdw>
                </a:effectLst>
              </a:rPr>
              <a:t>History of the Inquisition of Spain</a:t>
            </a:r>
            <a:r>
              <a:rPr lang="en-GB" sz="2800" b="1" dirty="0">
                <a:solidFill>
                  <a:srgbClr val="FFC000"/>
                </a:solidFill>
                <a:effectLst>
                  <a:outerShdw blurRad="38100" dist="38100" dir="2700000" algn="tl">
                    <a:srgbClr val="000000">
                      <a:alpha val="43137"/>
                    </a:srgbClr>
                  </a:outerShdw>
                </a:effectLst>
              </a:rPr>
              <a:t>, III, 413</a:t>
            </a:r>
            <a:r>
              <a:rPr lang="en-GB" sz="2800" b="1" dirty="0" smtClean="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Calvin was </a:t>
            </a:r>
            <a:r>
              <a:rPr lang="en-GB" sz="2800" b="1" dirty="0">
                <a:solidFill>
                  <a:srgbClr val="00FF00"/>
                </a:solidFill>
                <a:effectLst>
                  <a:outerShdw blurRad="38100" dist="38100" dir="2700000" algn="tl">
                    <a:srgbClr val="000000">
                      <a:alpha val="43137"/>
                    </a:srgbClr>
                  </a:outerShdw>
                </a:effectLst>
              </a:rPr>
              <a:t>one of our Children; he was of Jewish descent, and was entrusted by Jewish authority and </a:t>
            </a:r>
            <a:r>
              <a:rPr lang="en-GB" sz="2800" b="1" dirty="0">
                <a:solidFill>
                  <a:srgbClr val="FF0000"/>
                </a:solidFill>
                <a:effectLst>
                  <a:outerShdw blurRad="38100" dist="38100" dir="2700000" algn="tl">
                    <a:srgbClr val="000000">
                      <a:alpha val="43137"/>
                    </a:srgbClr>
                  </a:outerShdw>
                </a:effectLst>
              </a:rPr>
              <a:t>encouraged with Jewish finance to draft his scheme in the Reformation</a:t>
            </a:r>
            <a:r>
              <a:rPr lang="en-GB" sz="2800" b="1" dirty="0" smtClean="0">
                <a:solidFill>
                  <a:srgbClr val="FF0000"/>
                </a:solidFill>
                <a:effectLst>
                  <a:outerShdw blurRad="38100" dist="38100" dir="2700000" algn="tl">
                    <a:srgbClr val="000000">
                      <a:alpha val="43137"/>
                    </a:srgbClr>
                  </a:outerShdw>
                </a:effectLst>
              </a:rPr>
              <a:t>.</a:t>
            </a:r>
            <a:endParaRPr lang="en-GB" dirty="0">
              <a:solidFill>
                <a:srgbClr val="FF0000"/>
              </a:solidFill>
            </a:endParaRPr>
          </a:p>
        </p:txBody>
      </p:sp>
      <p:pic>
        <p:nvPicPr>
          <p:cNvPr id="10242" name="Picture 2" descr="http://www.loyalbooks.com/image/detail/History-of-the-Inquisition-of-Spain.jpg"/>
          <p:cNvPicPr>
            <a:picLocks noChangeAspect="1" noChangeArrowheads="1"/>
          </p:cNvPicPr>
          <p:nvPr/>
        </p:nvPicPr>
        <p:blipFill rotWithShape="1">
          <a:blip r:embed="rId2">
            <a:extLst>
              <a:ext uri="{28A0092B-C50C-407E-A947-70E740481C1C}">
                <a14:useLocalDpi xmlns:a14="http://schemas.microsoft.com/office/drawing/2010/main" val="0"/>
              </a:ext>
            </a:extLst>
          </a:blip>
          <a:srcRect t="6185"/>
          <a:stretch/>
        </p:blipFill>
        <p:spPr bwMode="auto">
          <a:xfrm>
            <a:off x="609600" y="2215662"/>
            <a:ext cx="3743325" cy="351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2480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74</a:t>
            </a:fld>
            <a:endParaRPr lang="en-GB">
              <a:solidFill>
                <a:srgbClr val="FFFFFF"/>
              </a:solidFill>
            </a:endParaRPr>
          </a:p>
        </p:txBody>
      </p:sp>
      <p:sp>
        <p:nvSpPr>
          <p:cNvPr id="4" name="TextBox 3"/>
          <p:cNvSpPr txBox="1"/>
          <p:nvPr/>
        </p:nvSpPr>
        <p:spPr>
          <a:xfrm>
            <a:off x="5310554" y="1442621"/>
            <a:ext cx="627184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From The Masonic Handbook: </a:t>
            </a:r>
            <a:r>
              <a:rPr lang="en-GB" sz="2800" b="1" dirty="0">
                <a:solidFill>
                  <a:srgbClr val="FFC000"/>
                </a:solidFill>
                <a:effectLst>
                  <a:outerShdw blurRad="38100" dist="38100" dir="2700000" algn="tl">
                    <a:srgbClr val="000000">
                      <a:alpha val="43137"/>
                    </a:srgbClr>
                  </a:outerShdw>
                </a:effectLst>
              </a:rPr>
              <a:t>Martin Luther yielded to the influence of his Jewish friends unknowingly, </a:t>
            </a:r>
            <a:r>
              <a:rPr lang="en-GB" sz="2800" b="1" dirty="0">
                <a:solidFill>
                  <a:srgbClr val="00FF00"/>
                </a:solidFill>
                <a:effectLst>
                  <a:outerShdw blurRad="38100" dist="38100" dir="2700000" algn="tl">
                    <a:srgbClr val="000000">
                      <a:alpha val="43137"/>
                    </a:srgbClr>
                  </a:outerShdw>
                </a:effectLst>
              </a:rPr>
              <a:t>and again, by Jewish authority, and with Jewish finance, his plot against the Catholic Church met with success. But </a:t>
            </a:r>
            <a:r>
              <a:rPr lang="en-GB" sz="2800" b="1" dirty="0" smtClean="0">
                <a:solidFill>
                  <a:srgbClr val="00FF00"/>
                </a:solidFill>
                <a:effectLst>
                  <a:outerShdw blurRad="38100" dist="38100" dir="2700000" algn="tl">
                    <a:srgbClr val="000000">
                      <a:alpha val="43137"/>
                    </a:srgbClr>
                  </a:outerShdw>
                </a:effectLst>
              </a:rPr>
              <a:t>fortunately </a:t>
            </a:r>
            <a:r>
              <a:rPr lang="en-GB" sz="2800" b="1" dirty="0">
                <a:solidFill>
                  <a:srgbClr val="00FF00"/>
                </a:solidFill>
                <a:effectLst>
                  <a:outerShdw blurRad="38100" dist="38100" dir="2700000" algn="tl">
                    <a:srgbClr val="000000">
                      <a:alpha val="43137"/>
                    </a:srgbClr>
                  </a:outerShdw>
                </a:effectLst>
              </a:rPr>
              <a:t>he discovered the deception,</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and became a threat to us, so we disposed of him as we have so many others who dare to oppose us...</a:t>
            </a:r>
          </a:p>
        </p:txBody>
      </p:sp>
      <p:pic>
        <p:nvPicPr>
          <p:cNvPr id="11266" name="Picture 2" descr="martin luther and the re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80639"/>
            <a:ext cx="4025578" cy="341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2192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75</a:t>
            </a:fld>
            <a:endParaRPr lang="en-GB">
              <a:solidFill>
                <a:srgbClr val="FFFFFF"/>
              </a:solidFill>
            </a:endParaRPr>
          </a:p>
        </p:txBody>
      </p:sp>
      <p:sp>
        <p:nvSpPr>
          <p:cNvPr id="4" name="TextBox 3"/>
          <p:cNvSpPr txBox="1"/>
          <p:nvPr/>
        </p:nvSpPr>
        <p:spPr>
          <a:xfrm>
            <a:off x="5099539" y="2075795"/>
            <a:ext cx="6330461"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Martin Luther initially was tied to the Jews because of their financial help and protection. </a:t>
            </a:r>
            <a:r>
              <a:rPr lang="en-GB" sz="2800" b="1" dirty="0" smtClean="0">
                <a:solidFill>
                  <a:srgbClr val="FFCC00"/>
                </a:solidFill>
                <a:effectLst>
                  <a:outerShdw blurRad="38100" dist="38100" dir="2700000" algn="tl">
                    <a:srgbClr val="000000">
                      <a:alpha val="43137"/>
                    </a:srgbClr>
                  </a:outerShdw>
                </a:effectLst>
              </a:rPr>
              <a:t>He saw them as allies in his fight against corruption.</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He did not want to divide the Church (Contrary to the Jews wishes), but to reform it from within. </a:t>
            </a:r>
            <a:r>
              <a:rPr lang="en-GB" sz="2800" b="1" dirty="0" smtClean="0">
                <a:solidFill>
                  <a:srgbClr val="FFFF00"/>
                </a:solidFill>
                <a:effectLst>
                  <a:outerShdw blurRad="38100" dist="38100" dir="2700000" algn="tl">
                    <a:srgbClr val="000000">
                      <a:alpha val="43137"/>
                    </a:srgbClr>
                  </a:outerShdw>
                </a:effectLst>
              </a:rPr>
              <a:t>This was not to be as he was outmanoeuvred by the Jews.</a:t>
            </a:r>
            <a:endParaRPr lang="en-GB" sz="2800" b="1" dirty="0">
              <a:solidFill>
                <a:srgbClr val="FFFF00"/>
              </a:solidFill>
              <a:effectLst>
                <a:outerShdw blurRad="38100" dist="38100" dir="2700000" algn="tl">
                  <a:srgbClr val="000000">
                    <a:alpha val="43137"/>
                  </a:srgbClr>
                </a:outerShdw>
              </a:effectLst>
            </a:endParaRPr>
          </a:p>
        </p:txBody>
      </p:sp>
      <p:pic>
        <p:nvPicPr>
          <p:cNvPr id="13314" name="Picture 2" descr="https://s-media-cache-ak0.pinimg.com/236x/96/63/a7/9663a75f9cedb1bae0bd1f3cff4a2c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221" y="1941419"/>
            <a:ext cx="2704856" cy="4621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3176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76</a:t>
            </a:fld>
            <a:endParaRPr lang="en-GB">
              <a:solidFill>
                <a:srgbClr val="FFFFFF"/>
              </a:solidFill>
            </a:endParaRPr>
          </a:p>
        </p:txBody>
      </p:sp>
      <p:pic>
        <p:nvPicPr>
          <p:cNvPr id="12290" name="Picture 2" descr="http://upload.wikimedia.org/wikipedia/commons/4/49/1543_On_the_Jews_and_Their_Lies_by_Martin_Luther.jpg"/>
          <p:cNvPicPr>
            <a:picLocks noChangeAspect="1" noChangeArrowheads="1"/>
          </p:cNvPicPr>
          <p:nvPr/>
        </p:nvPicPr>
        <p:blipFill rotWithShape="1">
          <a:blip r:embed="rId2">
            <a:extLst>
              <a:ext uri="{28A0092B-C50C-407E-A947-70E740481C1C}">
                <a14:useLocalDpi xmlns:a14="http://schemas.microsoft.com/office/drawing/2010/main" val="0"/>
              </a:ext>
            </a:extLst>
          </a:blip>
          <a:srcRect l="3563" r="1940"/>
          <a:stretch/>
        </p:blipFill>
        <p:spPr bwMode="auto">
          <a:xfrm>
            <a:off x="1019908" y="1711570"/>
            <a:ext cx="3100376" cy="48292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28493" y="2058955"/>
            <a:ext cx="596704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Martin Luther soon discovered the Jews’ real intent, </a:t>
            </a:r>
            <a:r>
              <a:rPr lang="en-GB" sz="2800" b="1" dirty="0" smtClean="0">
                <a:solidFill>
                  <a:srgbClr val="FFC000"/>
                </a:solidFill>
                <a:effectLst>
                  <a:outerShdw blurRad="38100" dist="38100" dir="2700000" algn="tl">
                    <a:srgbClr val="000000">
                      <a:alpha val="43137"/>
                    </a:srgbClr>
                  </a:outerShdw>
                </a:effectLst>
              </a:rPr>
              <a:t>namely that of eradicating Christianity from off the face of the earth and bring in the reign of anti-</a:t>
            </a:r>
            <a:r>
              <a:rPr lang="en-GB" sz="2800" b="1" dirty="0" err="1" smtClean="0">
                <a:solidFill>
                  <a:srgbClr val="FFC000"/>
                </a:solidFill>
                <a:effectLst>
                  <a:outerShdw blurRad="38100" dist="38100" dir="2700000" algn="tl">
                    <a:srgbClr val="000000">
                      <a:alpha val="43137"/>
                    </a:srgbClr>
                  </a:outerShdw>
                </a:effectLst>
              </a:rPr>
              <a:t>christ</a:t>
            </a:r>
            <a:r>
              <a:rPr lang="en-GB" sz="2800" b="1" dirty="0" smtClean="0">
                <a:solidFill>
                  <a:srgbClr val="FFC000"/>
                </a:solidFill>
                <a:effectLst>
                  <a:outerShdw blurRad="38100" dist="38100" dir="2700000" algn="tl">
                    <a:srgbClr val="000000">
                      <a:alpha val="43137"/>
                    </a:srgbClr>
                  </a:outerShdw>
                </a:effectLst>
              </a:rPr>
              <a:t> my means of usury. </a:t>
            </a:r>
            <a:r>
              <a:rPr lang="en-GB" sz="2800" b="1" dirty="0" smtClean="0">
                <a:solidFill>
                  <a:srgbClr val="00FF00"/>
                </a:solidFill>
                <a:effectLst>
                  <a:outerShdw blurRad="38100" dist="38100" dir="2700000" algn="tl">
                    <a:srgbClr val="000000">
                      <a:alpha val="43137"/>
                    </a:srgbClr>
                  </a:outerShdw>
                </a:effectLst>
              </a:rPr>
              <a:t>Soon after he wrote his book </a:t>
            </a:r>
            <a:r>
              <a:rPr lang="en-GB" sz="2800" b="1" dirty="0" smtClean="0">
                <a:solidFill>
                  <a:srgbClr val="FF0000"/>
                </a:solidFill>
                <a:effectLst>
                  <a:outerShdw blurRad="38100" dist="38100" dir="2700000" algn="tl">
                    <a:srgbClr val="000000">
                      <a:alpha val="43137"/>
                    </a:srgbClr>
                  </a:outerShdw>
                </a:effectLst>
              </a:rPr>
              <a:t>“On The Jews and Their Lies”, </a:t>
            </a:r>
            <a:r>
              <a:rPr lang="en-GB" sz="2800" b="1" dirty="0" smtClean="0">
                <a:solidFill>
                  <a:srgbClr val="00FF00"/>
                </a:solidFill>
                <a:effectLst>
                  <a:outerShdw blurRad="38100" dist="38100" dir="2700000" algn="tl">
                    <a:srgbClr val="000000">
                      <a:alpha val="43137"/>
                    </a:srgbClr>
                  </a:outerShdw>
                </a:effectLst>
              </a:rPr>
              <a:t>he met an untimely death!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2089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77</a:t>
            </a:fld>
            <a:endParaRPr lang="en-GB">
              <a:solidFill>
                <a:srgbClr val="FFFFFF"/>
              </a:solidFill>
            </a:endParaRPr>
          </a:p>
        </p:txBody>
      </p:sp>
      <p:sp>
        <p:nvSpPr>
          <p:cNvPr id="4" name="TextBox 3"/>
          <p:cNvSpPr txBox="1"/>
          <p:nvPr/>
        </p:nvSpPr>
        <p:spPr>
          <a:xfrm>
            <a:off x="4454769" y="1847195"/>
            <a:ext cx="712763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Great efforts were made to “airbrush” Martin Luther out of the Reformation history without fully succeeding, </a:t>
            </a:r>
            <a:r>
              <a:rPr lang="en-GB" sz="2800" b="1" dirty="0" smtClean="0">
                <a:solidFill>
                  <a:srgbClr val="FFC000"/>
                </a:solidFill>
                <a:effectLst>
                  <a:outerShdw blurRad="38100" dist="38100" dir="2700000" algn="tl">
                    <a:srgbClr val="000000">
                      <a:alpha val="43137"/>
                    </a:srgbClr>
                  </a:outerShdw>
                </a:effectLst>
              </a:rPr>
              <a:t>although there are far more books in circulation written by Calvin, the Jew. </a:t>
            </a:r>
            <a:r>
              <a:rPr lang="en-GB" sz="2800" b="1" dirty="0" smtClean="0">
                <a:solidFill>
                  <a:srgbClr val="00FF00"/>
                </a:solidFill>
                <a:effectLst>
                  <a:outerShdw blurRad="38100" dist="38100" dir="2700000" algn="tl">
                    <a:srgbClr val="000000">
                      <a:alpha val="43137"/>
                    </a:srgbClr>
                  </a:outerShdw>
                </a:effectLst>
              </a:rPr>
              <a:t>So people now tend to think he was the major player in the reformation! However,</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Calvin (left) was responsible for steering the reformation back onto the path planned by the Jews!!</a:t>
            </a:r>
            <a:endParaRPr lang="en-GB" sz="2800" b="1" dirty="0">
              <a:solidFill>
                <a:srgbClr val="FFFF00"/>
              </a:solidFill>
              <a:effectLst>
                <a:outerShdw blurRad="38100" dist="38100" dir="2700000" algn="tl">
                  <a:srgbClr val="000000">
                    <a:alpha val="43137"/>
                  </a:srgbClr>
                </a:outerShdw>
              </a:effectLst>
            </a:endParaRPr>
          </a:p>
        </p:txBody>
      </p:sp>
      <p:pic>
        <p:nvPicPr>
          <p:cNvPr id="16386" name="Picture 2" descr="https://encrypted-tbn3.gstatic.com/images?q=tbn:ANd9GcSAmAVMfvei6ROnVt02Tak--huigKBmxmPxLISVpCzvZXVPOB8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128" y="1856192"/>
            <a:ext cx="2417211" cy="438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0200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78</a:t>
            </a:fld>
            <a:endParaRPr lang="en-GB">
              <a:solidFill>
                <a:srgbClr val="FFFFFF"/>
              </a:solidFill>
            </a:endParaRPr>
          </a:p>
        </p:txBody>
      </p:sp>
      <p:pic>
        <p:nvPicPr>
          <p:cNvPr id="17410" name="Picture 2" descr="http://1.bp.blogspot.com/-KFpd9lPLOWc/UC5eoJo-L-I/AAAAAAAAAMA/gO7b0RErwE4/s320/Koeru+Kiri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466" y="1878989"/>
            <a:ext cx="3277057" cy="43694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69878" y="2293979"/>
            <a:ext cx="631873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Today, Luther’s own church worship the anti-</a:t>
            </a:r>
            <a:r>
              <a:rPr lang="en-GB" sz="2800" b="1" dirty="0" err="1" smtClean="0">
                <a:solidFill>
                  <a:srgbClr val="00FFFF"/>
                </a:solidFill>
                <a:effectLst>
                  <a:outerShdw blurRad="38100" dist="38100" dir="2700000" algn="tl">
                    <a:srgbClr val="000000">
                      <a:alpha val="43137"/>
                    </a:srgbClr>
                  </a:outerShdw>
                </a:effectLst>
              </a:rPr>
              <a:t>christ</a:t>
            </a:r>
            <a:r>
              <a:rPr lang="en-GB" sz="2800" b="1" dirty="0" smtClean="0">
                <a:solidFill>
                  <a:srgbClr val="00FFFF"/>
                </a:solidFill>
                <a:effectLst>
                  <a:outerShdw blurRad="38100" dist="38100" dir="2700000" algn="tl">
                    <a:srgbClr val="000000">
                      <a:alpha val="43137"/>
                    </a:srgbClr>
                  </a:outerShdw>
                </a:effectLst>
              </a:rPr>
              <a:t> Edomite Jews, </a:t>
            </a:r>
            <a:r>
              <a:rPr lang="en-GB" sz="2800" b="1" dirty="0" smtClean="0">
                <a:solidFill>
                  <a:srgbClr val="FFC000"/>
                </a:solidFill>
                <a:effectLst>
                  <a:outerShdw blurRad="38100" dist="38100" dir="2700000" algn="tl">
                    <a:srgbClr val="000000">
                      <a:alpha val="43137"/>
                    </a:srgbClr>
                  </a:outerShdw>
                </a:effectLst>
              </a:rPr>
              <a:t>the murders’ of Christ and Martin Luther, </a:t>
            </a:r>
            <a:r>
              <a:rPr lang="en-GB" sz="2800" b="1" dirty="0" smtClean="0">
                <a:solidFill>
                  <a:srgbClr val="00FF00"/>
                </a:solidFill>
                <a:effectLst>
                  <a:outerShdw blurRad="38100" dist="38100" dir="2700000" algn="tl">
                    <a:srgbClr val="000000">
                      <a:alpha val="43137"/>
                    </a:srgbClr>
                  </a:outerShdw>
                </a:effectLst>
              </a:rPr>
              <a:t>which just goes to show how effective the enemies’ brainwashing has been!</a:t>
            </a:r>
            <a:r>
              <a:rPr lang="en-GB" sz="2800" b="1" dirty="0" smtClean="0">
                <a:solidFill>
                  <a:srgbClr val="FFFF00"/>
                </a:solidFill>
                <a:effectLst>
                  <a:outerShdw blurRad="38100" dist="38100" dir="2700000" algn="tl">
                    <a:srgbClr val="000000">
                      <a:alpha val="43137"/>
                    </a:srgbClr>
                  </a:outerShdw>
                </a:effectLst>
              </a:rPr>
              <a:t> Left is a picture of an Estonian Lutheran church.</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59596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79</a:t>
            </a:fld>
            <a:endParaRPr lang="en-GB">
              <a:solidFill>
                <a:srgbClr val="FFFFFF"/>
              </a:solidFill>
            </a:endParaRPr>
          </a:p>
        </p:txBody>
      </p:sp>
      <p:sp>
        <p:nvSpPr>
          <p:cNvPr id="4" name="TextBox 3"/>
          <p:cNvSpPr txBox="1"/>
          <p:nvPr/>
        </p:nvSpPr>
        <p:spPr>
          <a:xfrm>
            <a:off x="5884985" y="2075667"/>
            <a:ext cx="479567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Another casualty of the “Reformation” was Pope Leo X himself, </a:t>
            </a:r>
            <a:r>
              <a:rPr lang="en-GB" sz="2800" b="1" dirty="0" smtClean="0">
                <a:solidFill>
                  <a:srgbClr val="FFC000"/>
                </a:solidFill>
                <a:effectLst>
                  <a:outerShdw blurRad="38100" dist="38100" dir="2700000" algn="tl">
                    <a:srgbClr val="000000">
                      <a:alpha val="43137"/>
                    </a:srgbClr>
                  </a:outerShdw>
                </a:effectLst>
              </a:rPr>
              <a:t>who died suddenly </a:t>
            </a:r>
            <a:r>
              <a:rPr lang="en-GB" sz="2800" b="1" dirty="0">
                <a:solidFill>
                  <a:srgbClr val="FFC000"/>
                </a:solidFill>
                <a:effectLst>
                  <a:outerShdw blurRad="38100" dist="38100" dir="2700000" algn="tl">
                    <a:srgbClr val="000000">
                      <a:alpha val="43137"/>
                    </a:srgbClr>
                  </a:outerShdw>
                </a:effectLst>
              </a:rPr>
              <a:t>in </a:t>
            </a:r>
            <a:r>
              <a:rPr lang="en-GB" sz="2800" b="1" dirty="0" smtClean="0">
                <a:solidFill>
                  <a:srgbClr val="FFC000"/>
                </a:solidFill>
                <a:effectLst>
                  <a:outerShdw blurRad="38100" dist="38100" dir="2700000" algn="tl">
                    <a:srgbClr val="000000">
                      <a:alpha val="43137"/>
                    </a:srgbClr>
                  </a:outerShdw>
                </a:effectLst>
              </a:rPr>
              <a:t>Rome Dec. 1</a:t>
            </a:r>
            <a:r>
              <a:rPr lang="en-GB" sz="2800" b="1" baseline="30000" dirty="0" smtClean="0">
                <a:solidFill>
                  <a:srgbClr val="FFC000"/>
                </a:solidFill>
                <a:effectLst>
                  <a:outerShdw blurRad="38100" dist="38100" dir="2700000" algn="tl">
                    <a:srgbClr val="000000">
                      <a:alpha val="43137"/>
                    </a:srgbClr>
                  </a:outerShdw>
                </a:effectLst>
              </a:rPr>
              <a:t>st</a:t>
            </a:r>
            <a:r>
              <a:rPr lang="en-GB" sz="2800" b="1" dirty="0" smtClean="0">
                <a:solidFill>
                  <a:srgbClr val="FFC000"/>
                </a:solidFill>
                <a:effectLst>
                  <a:outerShdw blurRad="38100" dist="38100" dir="2700000" algn="tl">
                    <a:srgbClr val="000000">
                      <a:alpha val="43137"/>
                    </a:srgbClr>
                  </a:outerShdw>
                </a:effectLst>
              </a:rPr>
              <a:t>  1521. </a:t>
            </a:r>
            <a:r>
              <a:rPr lang="en-GB" sz="2800" b="1" dirty="0">
                <a:solidFill>
                  <a:srgbClr val="00FF00"/>
                </a:solidFill>
                <a:effectLst>
                  <a:outerShdw blurRad="38100" dist="38100" dir="2700000" algn="tl">
                    <a:srgbClr val="000000">
                      <a:alpha val="43137"/>
                    </a:srgbClr>
                  </a:outerShdw>
                </a:effectLst>
              </a:rPr>
              <a:t>He </a:t>
            </a:r>
            <a:r>
              <a:rPr lang="en-GB" sz="2800" b="1" dirty="0" smtClean="0">
                <a:solidFill>
                  <a:srgbClr val="00FF00"/>
                </a:solidFill>
                <a:effectLst>
                  <a:outerShdw blurRad="38100" dist="38100" dir="2700000" algn="tl">
                    <a:srgbClr val="000000">
                      <a:alpha val="43137"/>
                    </a:srgbClr>
                  </a:outerShdw>
                </a:effectLst>
              </a:rPr>
              <a:t>hadn't </a:t>
            </a:r>
            <a:r>
              <a:rPr lang="en-GB" sz="2800" b="1" dirty="0">
                <a:solidFill>
                  <a:srgbClr val="00FF00"/>
                </a:solidFill>
                <a:effectLst>
                  <a:outerShdw blurRad="38100" dist="38100" dir="2700000" algn="tl">
                    <a:srgbClr val="000000">
                      <a:alpha val="43137"/>
                    </a:srgbClr>
                  </a:outerShdw>
                </a:effectLst>
              </a:rPr>
              <a:t>been ill and his death </a:t>
            </a:r>
            <a:r>
              <a:rPr lang="en-GB" sz="2800" b="1" dirty="0" smtClean="0">
                <a:solidFill>
                  <a:srgbClr val="00FF00"/>
                </a:solidFill>
                <a:effectLst>
                  <a:outerShdw blurRad="38100" dist="38100" dir="2700000" algn="tl">
                    <a:srgbClr val="000000">
                      <a:alpha val="43137"/>
                    </a:srgbClr>
                  </a:outerShdw>
                </a:effectLst>
              </a:rPr>
              <a:t>came </a:t>
            </a:r>
            <a:r>
              <a:rPr lang="en-GB" sz="2800" b="1" dirty="0">
                <a:solidFill>
                  <a:srgbClr val="00FF00"/>
                </a:solidFill>
                <a:effectLst>
                  <a:outerShdw blurRad="38100" dist="38100" dir="2700000" algn="tl">
                    <a:srgbClr val="000000">
                      <a:alpha val="43137"/>
                    </a:srgbClr>
                  </a:outerShdw>
                </a:effectLst>
              </a:rPr>
              <a:t>so quickly that no one is able to administer last rites to him. </a:t>
            </a:r>
          </a:p>
        </p:txBody>
      </p:sp>
      <p:pic>
        <p:nvPicPr>
          <p:cNvPr id="14338" name="Picture 2" descr="Martin Luther vs. Pope Leo X by CannedTal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54" y="1622426"/>
            <a:ext cx="36957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49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a:t>
            </a:fld>
            <a:endParaRPr lang="en-GB" dirty="0">
              <a:solidFill>
                <a:srgbClr val="FFFFFF"/>
              </a:solidFill>
            </a:endParaRPr>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Charlemagne's massacre was one of the first of many that would occur, </a:t>
            </a:r>
            <a:r>
              <a:rPr lang="en-GB" sz="2800" b="1" dirty="0" smtClean="0">
                <a:solidFill>
                  <a:srgbClr val="FFCC00"/>
                </a:solidFill>
                <a:effectLst>
                  <a:outerShdw blurRad="38100" dist="38100" dir="2700000" algn="tl">
                    <a:srgbClr val="000000">
                      <a:alpha val="43137"/>
                    </a:srgbClr>
                  </a:outerShdw>
                </a:effectLst>
              </a:rPr>
              <a:t>up to the present day, to keep Yahweh’s people divided and thereby controllable.</a:t>
            </a:r>
            <a:r>
              <a:rPr lang="en-GB" sz="2800" b="1" dirty="0" smtClean="0">
                <a:solidFill>
                  <a:srgbClr val="00FF00"/>
                </a:solidFill>
                <a:effectLst>
                  <a:outerShdw blurRad="38100" dist="38100" dir="2700000" algn="tl">
                    <a:srgbClr val="000000">
                      <a:alpha val="43137"/>
                    </a:srgbClr>
                  </a:outerShdw>
                </a:effectLst>
              </a:rPr>
              <a:t> We now jump to the “Reformation” a traumatic event lasting many centuries.</a:t>
            </a:r>
            <a:endParaRPr lang="en-GB" sz="2800" b="1" dirty="0">
              <a:solidFill>
                <a:srgbClr val="00FF00"/>
              </a:solidFill>
              <a:effectLst>
                <a:outerShdw blurRad="38100" dist="38100" dir="2700000" algn="tl">
                  <a:srgbClr val="000000">
                    <a:alpha val="43137"/>
                  </a:srgbClr>
                </a:outerShdw>
              </a:effectLst>
            </a:endParaRPr>
          </a:p>
        </p:txBody>
      </p:sp>
      <p:pic>
        <p:nvPicPr>
          <p:cNvPr id="9218" name="Picture 2" descr="http://survivingchurch.org/wp-content/uploads/2015/03/reformation-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1551217"/>
            <a:ext cx="7571231" cy="3249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0738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80</a:t>
            </a:fld>
            <a:endParaRPr lang="en-GB">
              <a:solidFill>
                <a:srgbClr val="FFFFFF"/>
              </a:solidFill>
            </a:endParaRPr>
          </a:p>
        </p:txBody>
      </p:sp>
      <p:sp>
        <p:nvSpPr>
          <p:cNvPr id="4" name="TextBox 3"/>
          <p:cNvSpPr txBox="1"/>
          <p:nvPr/>
        </p:nvSpPr>
        <p:spPr>
          <a:xfrm>
            <a:off x="6096000" y="2028775"/>
            <a:ext cx="526459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Some believed he had </a:t>
            </a:r>
            <a:r>
              <a:rPr lang="en-GB" sz="2800" b="1" dirty="0">
                <a:solidFill>
                  <a:srgbClr val="00FFFF"/>
                </a:solidFill>
                <a:effectLst>
                  <a:outerShdw blurRad="38100" dist="38100" dir="2700000" algn="tl">
                    <a:srgbClr val="000000">
                      <a:alpha val="43137"/>
                    </a:srgbClr>
                  </a:outerShdw>
                </a:effectLst>
              </a:rPr>
              <a:t>been poisoned, </a:t>
            </a:r>
            <a:r>
              <a:rPr lang="en-GB" sz="2800" b="1" dirty="0">
                <a:solidFill>
                  <a:srgbClr val="FFC000"/>
                </a:solidFill>
                <a:effectLst>
                  <a:outerShdw blurRad="38100" dist="38100" dir="2700000" algn="tl">
                    <a:srgbClr val="000000">
                      <a:alpha val="43137"/>
                    </a:srgbClr>
                  </a:outerShdw>
                </a:effectLst>
              </a:rPr>
              <a:t>a fate not uncommon to members of the Medici </a:t>
            </a:r>
            <a:r>
              <a:rPr lang="en-GB" sz="2800" b="1" dirty="0" smtClean="0">
                <a:solidFill>
                  <a:srgbClr val="FFC000"/>
                </a:solidFill>
                <a:effectLst>
                  <a:outerShdw blurRad="38100" dist="38100" dir="2700000" algn="tl">
                    <a:srgbClr val="000000">
                      <a:alpha val="43137"/>
                    </a:srgbClr>
                  </a:outerShdw>
                </a:effectLst>
              </a:rPr>
              <a:t>family. </a:t>
            </a:r>
            <a:r>
              <a:rPr lang="en-GB" sz="2800" b="1" dirty="0" smtClean="0">
                <a:solidFill>
                  <a:srgbClr val="00FF00"/>
                </a:solidFill>
                <a:effectLst>
                  <a:outerShdw blurRad="38100" dist="38100" dir="2700000" algn="tl">
                    <a:srgbClr val="000000">
                      <a:alpha val="43137"/>
                    </a:srgbClr>
                  </a:outerShdw>
                </a:effectLst>
              </a:rPr>
              <a:t>We can only surmise it was because of his failure to deal with Martin Luther or perhaps he had reneged on the terms of the loan to the Vatican.</a:t>
            </a:r>
            <a:endParaRPr lang="en-GB" sz="2800" b="1" dirty="0">
              <a:solidFill>
                <a:srgbClr val="00FF00"/>
              </a:solidFill>
              <a:effectLst>
                <a:outerShdw blurRad="38100" dist="38100" dir="2700000" algn="tl">
                  <a:srgbClr val="000000">
                    <a:alpha val="43137"/>
                  </a:srgbClr>
                </a:outerShdw>
              </a:effectLst>
            </a:endParaRPr>
          </a:p>
        </p:txBody>
      </p:sp>
      <p:pic>
        <p:nvPicPr>
          <p:cNvPr id="15362" name="Picture 2" descr="http://abcnewsradioonline.com/storage/news-images/Getty_021213_PopeLeoXIIIDeath.jpg?__SQUARESPACE_CACHEVERSION=13606977847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68" y="2845289"/>
            <a:ext cx="4581525"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9574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81</a:t>
            </a:fld>
            <a:endParaRPr lang="en-GB">
              <a:solidFill>
                <a:srgbClr val="FFFFFF"/>
              </a:solidFill>
            </a:endParaRPr>
          </a:p>
        </p:txBody>
      </p:sp>
      <p:sp>
        <p:nvSpPr>
          <p:cNvPr id="4" name="TextBox 3"/>
          <p:cNvSpPr txBox="1"/>
          <p:nvPr/>
        </p:nvSpPr>
        <p:spPr>
          <a:xfrm>
            <a:off x="6437376" y="1644908"/>
            <a:ext cx="514502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influence of the </a:t>
            </a:r>
            <a:r>
              <a:rPr lang="en-GB" sz="2800" b="1" dirty="0" err="1" smtClean="0">
                <a:solidFill>
                  <a:srgbClr val="00FFCC"/>
                </a:solidFill>
                <a:effectLst>
                  <a:outerShdw blurRad="38100" dist="38100" dir="2700000" algn="tl">
                    <a:srgbClr val="000000">
                      <a:alpha val="43137"/>
                    </a:srgbClr>
                  </a:outerShdw>
                </a:effectLst>
              </a:rPr>
              <a:t>Fuggers</a:t>
            </a:r>
            <a:r>
              <a:rPr lang="en-GB" sz="2800" b="1" dirty="0" smtClean="0">
                <a:solidFill>
                  <a:srgbClr val="00FFCC"/>
                </a:solidFill>
                <a:effectLst>
                  <a:outerShdw blurRad="38100" dist="38100" dir="2700000" algn="tl">
                    <a:srgbClr val="000000">
                      <a:alpha val="43137"/>
                    </a:srgbClr>
                  </a:outerShdw>
                </a:effectLst>
              </a:rPr>
              <a:t> in the outcome of the meeting is born out by the fact that a meeting,</a:t>
            </a:r>
            <a:r>
              <a:rPr lang="en-GB" sz="2800" b="1" dirty="0" smtClean="0">
                <a:solidFill>
                  <a:srgbClr val="FFCC00"/>
                </a:solidFill>
                <a:effectLst>
                  <a:outerShdw blurRad="38100" dist="38100" dir="2700000" algn="tl">
                    <a:srgbClr val="000000">
                      <a:alpha val="43137"/>
                    </a:srgbClr>
                  </a:outerShdw>
                </a:effectLst>
              </a:rPr>
              <a:t> called by the Pope to </a:t>
            </a:r>
            <a:r>
              <a:rPr lang="en-GB" sz="2800" b="1" dirty="0">
                <a:solidFill>
                  <a:srgbClr val="FFCC00"/>
                </a:solidFill>
                <a:effectLst>
                  <a:outerShdw blurRad="38100" dist="38100" dir="2700000" algn="tl">
                    <a:srgbClr val="000000">
                      <a:alpha val="43137"/>
                    </a:srgbClr>
                  </a:outerShdw>
                </a:effectLst>
              </a:rPr>
              <a:t>get Martin Luther to </a:t>
            </a:r>
            <a:r>
              <a:rPr lang="en-GB" sz="2800" b="1" dirty="0" smtClean="0">
                <a:solidFill>
                  <a:srgbClr val="FFCC00"/>
                </a:solidFill>
                <a:effectLst>
                  <a:outerShdw blurRad="38100" dist="38100" dir="2700000" algn="tl">
                    <a:srgbClr val="000000">
                      <a:alpha val="43137"/>
                    </a:srgbClr>
                  </a:outerShdw>
                </a:effectLst>
              </a:rPr>
              <a:t>recant, held in October 1518, </a:t>
            </a:r>
            <a:r>
              <a:rPr lang="en-GB" sz="2800" b="1" dirty="0" smtClean="0">
                <a:solidFill>
                  <a:srgbClr val="00FF00"/>
                </a:solidFill>
                <a:effectLst>
                  <a:outerShdw blurRad="38100" dist="38100" dir="2700000" algn="tl">
                    <a:srgbClr val="000000">
                      <a:alpha val="43137"/>
                    </a:srgbClr>
                  </a:outerShdw>
                </a:effectLst>
              </a:rPr>
              <a:t>was held the </a:t>
            </a:r>
            <a:r>
              <a:rPr lang="en-GB" sz="2800" b="1" dirty="0" err="1" smtClean="0">
                <a:solidFill>
                  <a:srgbClr val="00FF00"/>
                </a:solidFill>
                <a:effectLst>
                  <a:outerShdw blurRad="38100" dist="38100" dir="2700000" algn="tl">
                    <a:srgbClr val="000000">
                      <a:alpha val="43137"/>
                    </a:srgbClr>
                  </a:outerShdw>
                </a:effectLst>
              </a:rPr>
              <a:t>Fuggers</a:t>
            </a:r>
            <a:r>
              <a:rPr lang="en-GB" sz="2800" b="1" dirty="0" smtClean="0">
                <a:solidFill>
                  <a:srgbClr val="00FF00"/>
                </a:solidFill>
                <a:effectLst>
                  <a:outerShdw blurRad="38100" dist="38100" dir="2700000" algn="tl">
                    <a:srgbClr val="000000">
                      <a:alpha val="43137"/>
                    </a:srgbClr>
                  </a:outerShdw>
                </a:effectLst>
              </a:rPr>
              <a:t> newly constructed house in Augsburg, no  doubt from his profits from his loan to the Vatican!</a:t>
            </a:r>
            <a:endParaRPr lang="en-GB" sz="2800" b="1" dirty="0">
              <a:solidFill>
                <a:srgbClr val="00FF00"/>
              </a:solidFill>
              <a:effectLst>
                <a:outerShdw blurRad="38100" dist="38100" dir="2700000" algn="tl">
                  <a:srgbClr val="000000">
                    <a:alpha val="43137"/>
                  </a:srgbClr>
                </a:outerShdw>
              </a:effectLst>
            </a:endParaRPr>
          </a:p>
        </p:txBody>
      </p:sp>
      <p:pic>
        <p:nvPicPr>
          <p:cNvPr id="11266" name="Picture 2" descr="http://remus.shidler.hawaii.edu/genes/Bavaria/augsburgfugger/augsburgfuggerho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54352"/>
            <a:ext cx="5038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5276671"/>
            <a:ext cx="514502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same Fugger House today</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12527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82</a:t>
            </a:fld>
            <a:endParaRPr lang="en-GB">
              <a:solidFill>
                <a:srgbClr val="FFFFFF"/>
              </a:solidFill>
            </a:endParaRPr>
          </a:p>
        </p:txBody>
      </p:sp>
      <p:sp>
        <p:nvSpPr>
          <p:cNvPr id="4" name="TextBox 3"/>
          <p:cNvSpPr txBox="1"/>
          <p:nvPr/>
        </p:nvSpPr>
        <p:spPr>
          <a:xfrm>
            <a:off x="6705600" y="1930557"/>
            <a:ext cx="440225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Cardinal Cajetan told Luther to recant his many statements at odds with the Papacy's positions.</a:t>
            </a:r>
            <a:r>
              <a:rPr lang="en-GB" sz="2800" b="1" dirty="0">
                <a:solidFill>
                  <a:srgbClr val="FFCC00"/>
                </a:solidFill>
                <a:effectLst>
                  <a:outerShdw blurRad="38100" dist="38100" dir="2700000" algn="tl">
                    <a:srgbClr val="000000">
                      <a:alpha val="43137"/>
                    </a:srgbClr>
                  </a:outerShdw>
                </a:effectLst>
              </a:rPr>
              <a:t> It was </a:t>
            </a:r>
            <a:r>
              <a:rPr lang="en-GB" sz="2800" b="1" dirty="0" smtClean="0">
                <a:solidFill>
                  <a:srgbClr val="FFCC00"/>
                </a:solidFill>
                <a:effectLst>
                  <a:outerShdw blurRad="38100" dist="38100" dir="2700000" algn="tl">
                    <a:srgbClr val="000000">
                      <a:alpha val="43137"/>
                    </a:srgbClr>
                  </a:outerShdw>
                </a:effectLst>
              </a:rPr>
              <a:t>at </a:t>
            </a:r>
            <a:r>
              <a:rPr lang="en-GB" sz="2800" b="1" dirty="0">
                <a:solidFill>
                  <a:srgbClr val="FFCC00"/>
                </a:solidFill>
                <a:effectLst>
                  <a:outerShdw blurRad="38100" dist="38100" dir="2700000" algn="tl">
                    <a:srgbClr val="000000">
                      <a:alpha val="43137"/>
                    </a:srgbClr>
                  </a:outerShdw>
                </a:effectLst>
              </a:rPr>
              <a:t>Jakob Fugger's house where Luther refused to recant. </a:t>
            </a:r>
          </a:p>
        </p:txBody>
      </p:sp>
      <p:pic>
        <p:nvPicPr>
          <p:cNvPr id="12290" name="Picture 2" descr="http://remus.shidler.hawaii.edu/genes/Bavaria/augsburgfugger/augsburgfuggergar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086" y="1551431"/>
            <a:ext cx="4286250" cy="304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09675" y="4779263"/>
            <a:ext cx="4767072"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An inner courtyard in Fugger’s new house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8048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83</a:t>
            </a:fld>
            <a:endParaRPr lang="en-GB">
              <a:solidFill>
                <a:srgbClr val="FFFFFF"/>
              </a:solidFill>
            </a:endParaRPr>
          </a:p>
        </p:txBody>
      </p:sp>
      <p:sp>
        <p:nvSpPr>
          <p:cNvPr id="4" name="TextBox 3"/>
          <p:cNvSpPr txBox="1"/>
          <p:nvPr/>
        </p:nvSpPr>
        <p:spPr>
          <a:xfrm>
            <a:off x="5970719" y="2193507"/>
            <a:ext cx="4875393"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That all </a:t>
            </a:r>
            <a:r>
              <a:rPr lang="en-GB" sz="2800" b="1" dirty="0">
                <a:solidFill>
                  <a:srgbClr val="00FFFF"/>
                </a:solidFill>
                <a:effectLst>
                  <a:outerShdw blurRad="38100" dist="38100" dir="2700000" algn="tl">
                    <a:srgbClr val="000000">
                      <a:alpha val="43137"/>
                    </a:srgbClr>
                  </a:outerShdw>
                </a:effectLst>
              </a:rPr>
              <a:t>this involved the Rem(us) / Fugger family in addition to the </a:t>
            </a:r>
            <a:r>
              <a:rPr lang="en-GB" sz="2800" b="1" dirty="0" smtClean="0">
                <a:solidFill>
                  <a:srgbClr val="00FFFF"/>
                </a:solidFill>
                <a:effectLst>
                  <a:outerShdw blurRad="38100" dist="38100" dir="2700000" algn="tl">
                    <a:srgbClr val="000000">
                      <a:alpha val="43137"/>
                    </a:srgbClr>
                  </a:outerShdw>
                </a:effectLst>
              </a:rPr>
              <a:t>reforming </a:t>
            </a:r>
            <a:r>
              <a:rPr lang="en-GB" sz="2800" b="1" dirty="0">
                <a:solidFill>
                  <a:srgbClr val="00FFFF"/>
                </a:solidFill>
                <a:effectLst>
                  <a:outerShdw blurRad="38100" dist="38100" dir="2700000" algn="tl">
                    <a:srgbClr val="000000">
                      <a:alpha val="43137"/>
                    </a:srgbClr>
                  </a:outerShdw>
                </a:effectLst>
              </a:rPr>
              <a:t>Bishop Remus mentioned </a:t>
            </a:r>
            <a:r>
              <a:rPr lang="en-GB" sz="2800" b="1" dirty="0" smtClean="0">
                <a:solidFill>
                  <a:srgbClr val="00FFFF"/>
                </a:solidFill>
                <a:effectLst>
                  <a:outerShdw blurRad="38100" dist="38100" dir="2700000" algn="tl">
                    <a:srgbClr val="000000">
                      <a:alpha val="43137"/>
                    </a:srgbClr>
                  </a:outerShdw>
                </a:effectLst>
              </a:rPr>
              <a:t>earlier, </a:t>
            </a:r>
            <a:r>
              <a:rPr lang="en-GB" sz="2800" b="1" dirty="0" smtClean="0">
                <a:solidFill>
                  <a:srgbClr val="FFC000"/>
                </a:solidFill>
                <a:effectLst>
                  <a:outerShdw blurRad="38100" dist="38100" dir="2700000" algn="tl">
                    <a:srgbClr val="000000">
                      <a:alpha val="43137"/>
                    </a:srgbClr>
                  </a:outerShdw>
                </a:effectLst>
              </a:rPr>
              <a:t>only goes to further confirm that it was the Jewish money power which was behind the Reformation. </a:t>
            </a:r>
            <a:endParaRPr lang="en-GB" sz="2800" b="1" dirty="0">
              <a:solidFill>
                <a:srgbClr val="FFC000"/>
              </a:solidFill>
              <a:effectLst>
                <a:outerShdw blurRad="38100" dist="38100" dir="2700000" algn="tl">
                  <a:srgbClr val="000000">
                    <a:alpha val="43137"/>
                  </a:srgbClr>
                </a:outerShdw>
              </a:effectLst>
            </a:endParaRPr>
          </a:p>
        </p:txBody>
      </p:sp>
      <p:pic>
        <p:nvPicPr>
          <p:cNvPr id="13314" name="Picture 2" descr="http://remus.shidler.hawaii.edu/genes/Bavaria/augsburgbishoprem/rem%20luther.jpg"/>
          <p:cNvPicPr>
            <a:picLocks noChangeAspect="1" noChangeArrowheads="1"/>
          </p:cNvPicPr>
          <p:nvPr/>
        </p:nvPicPr>
        <p:blipFill rotWithShape="1">
          <a:blip r:embed="rId3">
            <a:extLst>
              <a:ext uri="{28A0092B-C50C-407E-A947-70E740481C1C}">
                <a14:useLocalDpi xmlns:a14="http://schemas.microsoft.com/office/drawing/2010/main" val="0"/>
              </a:ext>
            </a:extLst>
          </a:blip>
          <a:srcRect r="2855" b="2726"/>
          <a:stretch/>
        </p:blipFill>
        <p:spPr bwMode="auto">
          <a:xfrm>
            <a:off x="1594231" y="1785844"/>
            <a:ext cx="3319145" cy="47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6521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84</a:t>
            </a:fld>
            <a:endParaRPr lang="en-GB">
              <a:solidFill>
                <a:srgbClr val="FFFFFF"/>
              </a:solidFill>
            </a:endParaRPr>
          </a:p>
        </p:txBody>
      </p:sp>
      <p:sp>
        <p:nvSpPr>
          <p:cNvPr id="4" name="TextBox 3"/>
          <p:cNvSpPr txBox="1"/>
          <p:nvPr/>
        </p:nvSpPr>
        <p:spPr>
          <a:xfrm>
            <a:off x="5655134" y="1847195"/>
            <a:ext cx="532087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Wilhelm </a:t>
            </a:r>
            <a:r>
              <a:rPr lang="en-GB" sz="2800" b="1" dirty="0">
                <a:solidFill>
                  <a:srgbClr val="00FFCC"/>
                </a:solidFill>
                <a:effectLst>
                  <a:outerShdw blurRad="38100" dist="38100" dir="2700000" algn="tl">
                    <a:srgbClr val="000000">
                      <a:alpha val="43137"/>
                    </a:srgbClr>
                  </a:outerShdw>
                </a:effectLst>
              </a:rPr>
              <a:t>Rem, the well-known Augsburg chronicler, </a:t>
            </a:r>
            <a:r>
              <a:rPr lang="en-GB" sz="2800" b="1" dirty="0">
                <a:solidFill>
                  <a:srgbClr val="FFCC00"/>
                </a:solidFill>
                <a:effectLst>
                  <a:outerShdw blurRad="38100" dist="38100" dir="2700000" algn="tl">
                    <a:srgbClr val="000000">
                      <a:alpha val="43137"/>
                    </a:srgbClr>
                  </a:outerShdw>
                </a:effectLst>
              </a:rPr>
              <a:t>was a contemporary of Jakob and married </a:t>
            </a:r>
            <a:r>
              <a:rPr lang="en-GB" sz="2800" b="1" dirty="0" err="1">
                <a:solidFill>
                  <a:srgbClr val="FFCC00"/>
                </a:solidFill>
                <a:effectLst>
                  <a:outerShdw blurRad="38100" dist="38100" dir="2700000" algn="tl">
                    <a:srgbClr val="000000">
                      <a:alpha val="43137"/>
                    </a:srgbClr>
                  </a:outerShdw>
                </a:effectLst>
              </a:rPr>
              <a:t>Jakob's</a:t>
            </a:r>
            <a:r>
              <a:rPr lang="en-GB" sz="2800" b="1" dirty="0">
                <a:solidFill>
                  <a:srgbClr val="FFCC00"/>
                </a:solidFill>
                <a:effectLst>
                  <a:outerShdw blurRad="38100" dist="38100" dir="2700000" algn="tl">
                    <a:srgbClr val="000000">
                      <a:alpha val="43137"/>
                    </a:srgbClr>
                  </a:outerShdw>
                </a:effectLst>
              </a:rPr>
              <a:t> sister </a:t>
            </a:r>
            <a:r>
              <a:rPr lang="en-GB" sz="2800" b="1" dirty="0" err="1">
                <a:solidFill>
                  <a:srgbClr val="FFCC00"/>
                </a:solidFill>
                <a:effectLst>
                  <a:outerShdw blurRad="38100" dist="38100" dir="2700000" algn="tl">
                    <a:srgbClr val="000000">
                      <a:alpha val="43137"/>
                    </a:srgbClr>
                  </a:outerShdw>
                </a:effectLst>
              </a:rPr>
              <a:t>Wallburga</a:t>
            </a:r>
            <a:r>
              <a:rPr lang="en-GB" sz="2800" b="1" dirty="0">
                <a:solidFill>
                  <a:srgbClr val="FFCC00"/>
                </a:solidFill>
                <a:effectLst>
                  <a:outerShdw blurRad="38100" dist="38100" dir="2700000" algn="tl">
                    <a:srgbClr val="000000">
                      <a:alpha val="43137"/>
                    </a:srgbClr>
                  </a:outerShdw>
                </a:effectLst>
              </a:rPr>
              <a:t> Fugger.</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While Jakob sided with the Pope Leo X, Wilhelm did not side with Pope Leo X (I wonder what </a:t>
            </a:r>
            <a:r>
              <a:rPr lang="en-GB" sz="2800" b="1" dirty="0" err="1">
                <a:solidFill>
                  <a:srgbClr val="00FF00"/>
                </a:solidFill>
                <a:effectLst>
                  <a:outerShdw blurRad="38100" dist="38100" dir="2700000" algn="tl">
                    <a:srgbClr val="000000">
                      <a:alpha val="43137"/>
                    </a:srgbClr>
                  </a:outerShdw>
                </a:effectLst>
              </a:rPr>
              <a:t>Wallburga</a:t>
            </a:r>
            <a:r>
              <a:rPr lang="en-GB" sz="2800" b="1" dirty="0">
                <a:solidFill>
                  <a:srgbClr val="00FF00"/>
                </a:solidFill>
                <a:effectLst>
                  <a:outerShdw blurRad="38100" dist="38100" dir="2700000" algn="tl">
                    <a:srgbClr val="000000">
                      <a:alpha val="43137"/>
                    </a:srgbClr>
                  </a:outerShdw>
                </a:effectLst>
              </a:rPr>
              <a:t> though of all this). </a:t>
            </a:r>
          </a:p>
        </p:txBody>
      </p:sp>
      <p:pic>
        <p:nvPicPr>
          <p:cNvPr id="14338" name="Picture 2" descr="http://paintings-art-picture.com/paintings/wp-content/uploads/2012/03/17/Master-of-the-Monogram-TK-Portrait-of-a-Woman-Anna-Fugger-1518-140x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4" y="2317504"/>
            <a:ext cx="3346103" cy="327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739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85</a:t>
            </a:fld>
            <a:endParaRPr lang="en-GB">
              <a:solidFill>
                <a:srgbClr val="FFFFFF"/>
              </a:solidFill>
            </a:endParaRPr>
          </a:p>
        </p:txBody>
      </p:sp>
      <p:sp>
        <p:nvSpPr>
          <p:cNvPr id="4" name="TextBox 3"/>
          <p:cNvSpPr txBox="1"/>
          <p:nvPr/>
        </p:nvSpPr>
        <p:spPr>
          <a:xfrm>
            <a:off x="6611814" y="1918626"/>
            <a:ext cx="4453363"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C00"/>
                </a:solidFill>
                <a:effectLst>
                  <a:outerShdw blurRad="38100" dist="38100" dir="2700000" algn="tl">
                    <a:srgbClr val="000000">
                      <a:alpha val="43137"/>
                    </a:srgbClr>
                  </a:outerShdw>
                </a:effectLst>
              </a:rPr>
              <a:t>Georg </a:t>
            </a:r>
            <a:r>
              <a:rPr lang="en-GB" sz="2800" b="1" dirty="0">
                <a:solidFill>
                  <a:srgbClr val="FFCC00"/>
                </a:solidFill>
                <a:effectLst>
                  <a:outerShdw blurRad="38100" dist="38100" dir="2700000" algn="tl">
                    <a:srgbClr val="000000">
                      <a:alpha val="43137"/>
                    </a:srgbClr>
                  </a:outerShdw>
                </a:effectLst>
              </a:rPr>
              <a:t>Remus, the great grandson of Wilhelm Rem and </a:t>
            </a:r>
            <a:r>
              <a:rPr lang="en-GB" sz="2800" b="1" dirty="0" err="1">
                <a:solidFill>
                  <a:srgbClr val="FFCC00"/>
                </a:solidFill>
                <a:effectLst>
                  <a:outerShdw blurRad="38100" dist="38100" dir="2700000" algn="tl">
                    <a:srgbClr val="000000">
                      <a:alpha val="43137"/>
                    </a:srgbClr>
                  </a:outerShdw>
                </a:effectLst>
              </a:rPr>
              <a:t>Wallburga</a:t>
            </a:r>
            <a:r>
              <a:rPr lang="en-GB" sz="2800" b="1" dirty="0">
                <a:solidFill>
                  <a:srgbClr val="FFCC00"/>
                </a:solidFill>
                <a:effectLst>
                  <a:outerShdw blurRad="38100" dist="38100" dir="2700000" algn="tl">
                    <a:srgbClr val="000000">
                      <a:alpha val="43137"/>
                    </a:srgbClr>
                  </a:outerShdw>
                </a:effectLst>
              </a:rPr>
              <a:t> Fugger, </a:t>
            </a:r>
            <a:r>
              <a:rPr lang="en-GB" sz="2800" b="1" dirty="0">
                <a:solidFill>
                  <a:srgbClr val="00FF00"/>
                </a:solidFill>
                <a:effectLst>
                  <a:outerShdw blurRad="38100" dist="38100" dir="2700000" algn="tl">
                    <a:srgbClr val="000000">
                      <a:alpha val="43137"/>
                    </a:srgbClr>
                  </a:outerShdw>
                </a:effectLst>
              </a:rPr>
              <a:t>became Vice Chancellor of the newly established Protestant Altdorf University and helped to codify the law in protestant Germany. </a:t>
            </a:r>
          </a:p>
        </p:txBody>
      </p:sp>
      <p:pic>
        <p:nvPicPr>
          <p:cNvPr id="15362" name="Picture 2" descr="http://upload.wikimedia.org/wikipedia/commons/b/ba/Universit%C3%A4t_Altdorf_(1714).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8" t="1601" r="1125" b="1764"/>
          <a:stretch/>
        </p:blipFill>
        <p:spPr bwMode="auto">
          <a:xfrm>
            <a:off x="902677" y="2403231"/>
            <a:ext cx="4771292" cy="321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2838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86</a:t>
            </a:fld>
            <a:endParaRPr lang="en-GB">
              <a:solidFill>
                <a:srgbClr val="FFFFFF"/>
              </a:solidFill>
            </a:endParaRPr>
          </a:p>
        </p:txBody>
      </p:sp>
      <p:sp>
        <p:nvSpPr>
          <p:cNvPr id="4" name="TextBox 3"/>
          <p:cNvSpPr txBox="1"/>
          <p:nvPr/>
        </p:nvSpPr>
        <p:spPr>
          <a:xfrm>
            <a:off x="5732585" y="2356339"/>
            <a:ext cx="5732584"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000"/>
                </a:solidFill>
                <a:effectLst>
                  <a:outerShdw blurRad="38100" dist="38100" dir="2700000" algn="tl">
                    <a:srgbClr val="000000">
                      <a:alpha val="43137"/>
                    </a:srgbClr>
                  </a:outerShdw>
                </a:effectLst>
              </a:rPr>
              <a:t>No doubt the </a:t>
            </a:r>
            <a:r>
              <a:rPr lang="en-GB" sz="2800" b="1" dirty="0" err="1" smtClean="0">
                <a:solidFill>
                  <a:srgbClr val="FFC000"/>
                </a:solidFill>
                <a:effectLst>
                  <a:outerShdw blurRad="38100" dist="38100" dir="2700000" algn="tl">
                    <a:srgbClr val="000000">
                      <a:alpha val="43137"/>
                    </a:srgbClr>
                  </a:outerShdw>
                </a:effectLst>
              </a:rPr>
              <a:t>Fuggers</a:t>
            </a:r>
            <a:r>
              <a:rPr lang="en-GB" sz="2800" b="1" dirty="0" smtClean="0">
                <a:solidFill>
                  <a:srgbClr val="FFC000"/>
                </a:solidFill>
                <a:effectLst>
                  <a:outerShdw blurRad="38100" dist="38100" dir="2700000" algn="tl">
                    <a:srgbClr val="000000">
                      <a:alpha val="43137"/>
                    </a:srgbClr>
                  </a:outerShdw>
                </a:effectLst>
              </a:rPr>
              <a:t> involvement with the Protestant University of Altdorf, </a:t>
            </a:r>
            <a:r>
              <a:rPr lang="en-GB" sz="2800" b="1" dirty="0" smtClean="0">
                <a:solidFill>
                  <a:srgbClr val="00FF00"/>
                </a:solidFill>
                <a:effectLst>
                  <a:outerShdw blurRad="38100" dist="38100" dir="2700000" algn="tl">
                    <a:srgbClr val="000000">
                      <a:alpha val="43137"/>
                    </a:srgbClr>
                  </a:outerShdw>
                </a:effectLst>
              </a:rPr>
              <a:t>would be a means of influencing Christians into accepting Jewish lending on usury</a:t>
            </a:r>
            <a:r>
              <a:rPr lang="en-GB" b="1" dirty="0" smtClean="0">
                <a:solidFill>
                  <a:srgbClr val="00FF00"/>
                </a:solidFill>
                <a:effectLst>
                  <a:outerShdw blurRad="38100" dist="38100" dir="2700000" algn="tl">
                    <a:srgbClr val="000000">
                      <a:alpha val="43137"/>
                    </a:srgbClr>
                  </a:outerShdw>
                </a:effectLst>
              </a:rPr>
              <a:t>.</a:t>
            </a:r>
            <a:endParaRPr lang="en-GB"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906023" y="1999847"/>
            <a:ext cx="3932261" cy="2530059"/>
          </a:xfrm>
          <a:prstGeom prst="rect">
            <a:avLst/>
          </a:prstGeom>
        </p:spPr>
      </p:pic>
      <p:sp>
        <p:nvSpPr>
          <p:cNvPr id="6" name="TextBox 5"/>
          <p:cNvSpPr txBox="1"/>
          <p:nvPr/>
        </p:nvSpPr>
        <p:spPr>
          <a:xfrm>
            <a:off x="756138" y="4924267"/>
            <a:ext cx="423203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Altdorf University Herb Garden</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29704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87</a:t>
            </a:fld>
            <a:endParaRPr lang="en-GB">
              <a:solidFill>
                <a:srgbClr val="FFFFFF"/>
              </a:solidFill>
            </a:endParaRPr>
          </a:p>
        </p:txBody>
      </p:sp>
      <p:sp>
        <p:nvSpPr>
          <p:cNvPr id="4" name="TextBox 3"/>
          <p:cNvSpPr txBox="1"/>
          <p:nvPr/>
        </p:nvSpPr>
        <p:spPr>
          <a:xfrm>
            <a:off x="6213231" y="2104527"/>
            <a:ext cx="539261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C00"/>
                </a:solidFill>
                <a:effectLst>
                  <a:outerShdw blurRad="38100" dist="38100" dir="2700000" algn="tl">
                    <a:srgbClr val="000000">
                      <a:alpha val="43137"/>
                    </a:srgbClr>
                  </a:outerShdw>
                </a:effectLst>
              </a:rPr>
              <a:t>The German Peasants' War was Europe's largest and most widespread popular uprising prior to the </a:t>
            </a:r>
            <a:r>
              <a:rPr lang="en-GB" sz="2800" b="1" dirty="0">
                <a:solidFill>
                  <a:srgbClr val="FF0000"/>
                </a:solidFill>
                <a:effectLst>
                  <a:outerShdw blurRad="38100" dist="38100" dir="2700000" algn="tl">
                    <a:srgbClr val="000000">
                      <a:alpha val="43137"/>
                    </a:srgbClr>
                  </a:outerShdw>
                </a:effectLst>
              </a:rPr>
              <a:t>French Revolution of 1789. </a:t>
            </a:r>
            <a:r>
              <a:rPr lang="en-GB" sz="2800" b="1" dirty="0">
                <a:solidFill>
                  <a:srgbClr val="00FF00"/>
                </a:solidFill>
                <a:effectLst>
                  <a:outerShdw blurRad="38100" dist="38100" dir="2700000" algn="tl">
                    <a:srgbClr val="000000">
                      <a:alpha val="43137"/>
                    </a:srgbClr>
                  </a:outerShdw>
                </a:effectLst>
              </a:rPr>
              <a:t>The fighting was at its height in the spring and summer of 1525.</a:t>
            </a:r>
          </a:p>
        </p:txBody>
      </p:sp>
      <p:pic>
        <p:nvPicPr>
          <p:cNvPr id="1026" name="Picture 2" descr="https://encrypted-tbn3.gstatic.com/images?q=tbn:ANd9GcQqyjUgiL4WUr1QDSxydpsdPEvcfqI7LiyCKcf35qi2jfjht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58" y="2168769"/>
            <a:ext cx="4988047" cy="3410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747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88</a:t>
            </a:fld>
            <a:endParaRPr lang="en-GB">
              <a:solidFill>
                <a:srgbClr val="FFFFFF"/>
              </a:solidFill>
            </a:endParaRPr>
          </a:p>
        </p:txBody>
      </p:sp>
      <p:sp>
        <p:nvSpPr>
          <p:cNvPr id="4" name="TextBox 3"/>
          <p:cNvSpPr txBox="1"/>
          <p:nvPr/>
        </p:nvSpPr>
        <p:spPr>
          <a:xfrm>
            <a:off x="4595446" y="1746738"/>
            <a:ext cx="698695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Around 1520 there were many people both inside and outside the church concerned about financial and moral corruption of the church and her clergy. </a:t>
            </a:r>
            <a:r>
              <a:rPr lang="en-GB" sz="2800" b="1" dirty="0">
                <a:solidFill>
                  <a:srgbClr val="FFC000"/>
                </a:solidFill>
                <a:effectLst>
                  <a:outerShdw blurRad="38100" dist="38100" dir="2700000" algn="tl">
                    <a:srgbClr val="000000">
                      <a:alpha val="43137"/>
                    </a:srgbClr>
                  </a:outerShdw>
                </a:effectLst>
              </a:rPr>
              <a:t>Bishop Rem of Augsburg and Cardinal Lang of Salzburg were two such concerned insider reformers. </a:t>
            </a:r>
            <a:r>
              <a:rPr lang="en-GB" sz="2800" b="1" dirty="0">
                <a:solidFill>
                  <a:srgbClr val="00FF00"/>
                </a:solidFill>
                <a:effectLst>
                  <a:outerShdw blurRad="38100" dist="38100" dir="2700000" algn="tl">
                    <a:srgbClr val="000000">
                      <a:alpha val="43137"/>
                    </a:srgbClr>
                  </a:outerShdw>
                </a:effectLst>
              </a:rPr>
              <a:t>Martin Luther was an insider too (he was an Augustinian monk) and was concerned about all of the above too but especially about indulgences for future </a:t>
            </a:r>
            <a:r>
              <a:rPr lang="en-GB" sz="2800" b="1" dirty="0" smtClean="0">
                <a:solidFill>
                  <a:srgbClr val="00FF00"/>
                </a:solidFill>
                <a:effectLst>
                  <a:outerShdw blurRad="38100" dist="38100" dir="2700000" algn="tl">
                    <a:srgbClr val="000000">
                      <a:alpha val="43137"/>
                    </a:srgbClr>
                  </a:outerShdw>
                </a:effectLst>
              </a:rPr>
              <a:t>sins.</a:t>
            </a:r>
            <a:endParaRPr lang="en-GB" sz="2800" b="1" dirty="0">
              <a:solidFill>
                <a:srgbClr val="00FF00"/>
              </a:solidFill>
              <a:effectLst>
                <a:outerShdw blurRad="38100" dist="38100" dir="2700000" algn="tl">
                  <a:srgbClr val="000000">
                    <a:alpha val="43137"/>
                  </a:srgbClr>
                </a:outerShdw>
              </a:effectLst>
            </a:endParaRPr>
          </a:p>
        </p:txBody>
      </p:sp>
      <p:pic>
        <p:nvPicPr>
          <p:cNvPr id="3074" name="Picture 2" descr="http://remus.shidler.hawaii.edu/genes/Bavaria/augsburgbishoprem/rem%20bishop.jpg"/>
          <p:cNvPicPr>
            <a:picLocks noChangeAspect="1" noChangeArrowheads="1"/>
          </p:cNvPicPr>
          <p:nvPr/>
        </p:nvPicPr>
        <p:blipFill rotWithShape="1">
          <a:blip r:embed="rId2">
            <a:extLst>
              <a:ext uri="{28A0092B-C50C-407E-A947-70E740481C1C}">
                <a14:useLocalDpi xmlns:a14="http://schemas.microsoft.com/office/drawing/2010/main" val="0"/>
              </a:ext>
            </a:extLst>
          </a:blip>
          <a:srcRect l="4743" t="2176" r="5571" b="6664"/>
          <a:stretch/>
        </p:blipFill>
        <p:spPr bwMode="auto">
          <a:xfrm>
            <a:off x="773723" y="1532808"/>
            <a:ext cx="3223846" cy="504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479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89</a:t>
            </a:fld>
            <a:endParaRPr lang="en-GB">
              <a:solidFill>
                <a:srgbClr val="FFFFFF"/>
              </a:solidFill>
            </a:endParaRPr>
          </a:p>
        </p:txBody>
      </p:sp>
      <p:sp>
        <p:nvSpPr>
          <p:cNvPr id="4" name="TextBox 3"/>
          <p:cNvSpPr txBox="1"/>
          <p:nvPr/>
        </p:nvSpPr>
        <p:spPr>
          <a:xfrm>
            <a:off x="6006123" y="2040285"/>
            <a:ext cx="546295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err="1">
                <a:solidFill>
                  <a:srgbClr val="00FFCC"/>
                </a:solidFill>
                <a:effectLst>
                  <a:outerShdw blurRad="38100" dist="38100" dir="2700000" algn="tl">
                    <a:srgbClr val="000000">
                      <a:alpha val="43137"/>
                    </a:srgbClr>
                  </a:outerShdw>
                </a:effectLst>
              </a:rPr>
              <a:t>Aegridus</a:t>
            </a:r>
            <a:r>
              <a:rPr lang="en-GB" sz="2800" b="1" dirty="0">
                <a:solidFill>
                  <a:srgbClr val="00FFCC"/>
                </a:solidFill>
                <a:effectLst>
                  <a:outerShdw blurRad="38100" dist="38100" dir="2700000" algn="tl">
                    <a:srgbClr val="000000">
                      <a:alpha val="43137"/>
                    </a:srgbClr>
                  </a:outerShdw>
                </a:effectLst>
              </a:rPr>
              <a:t> Rem(us) of Augsburg was a man of great learning and skills. </a:t>
            </a:r>
            <a:r>
              <a:rPr lang="en-GB" sz="2800" b="1" dirty="0">
                <a:solidFill>
                  <a:srgbClr val="FFC000"/>
                </a:solidFill>
                <a:effectLst>
                  <a:outerShdw blurRad="38100" dist="38100" dir="2700000" algn="tl">
                    <a:srgbClr val="000000">
                      <a:alpha val="43137"/>
                    </a:srgbClr>
                  </a:outerShdw>
                </a:effectLst>
              </a:rPr>
              <a:t>He had an outstanding education. </a:t>
            </a:r>
            <a:r>
              <a:rPr lang="en-GB" sz="2800" b="1" dirty="0">
                <a:solidFill>
                  <a:srgbClr val="00FF00"/>
                </a:solidFill>
                <a:effectLst>
                  <a:outerShdw blurRad="38100" dist="38100" dir="2700000" algn="tl">
                    <a:srgbClr val="000000">
                      <a:alpha val="43137"/>
                    </a:srgbClr>
                  </a:outerShdw>
                </a:effectLst>
              </a:rPr>
              <a:t>He was an important advisor to Cardinal Lang of Salzburg on matters of religion and Catholic Church reform. </a:t>
            </a:r>
            <a:endParaRPr lang="en-GB" dirty="0">
              <a:solidFill>
                <a:srgbClr val="00FF00"/>
              </a:solidFill>
            </a:endParaRPr>
          </a:p>
        </p:txBody>
      </p:sp>
      <p:pic>
        <p:nvPicPr>
          <p:cNvPr id="4098" name="Picture 2" descr="http://ecx.images-amazon.com/images/I/518o8tgPn1L._SY35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467" y="1108582"/>
            <a:ext cx="2740905" cy="36856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4462" y="4951274"/>
            <a:ext cx="5334000"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Lookout Tower on the wall of the ancient city of Augsburg</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3230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a:t>
            </a:fld>
            <a:endParaRPr lang="en-GB" dirty="0">
              <a:solidFill>
                <a:srgbClr val="FFFFFF"/>
              </a:solidFill>
            </a:endParaRPr>
          </a:p>
        </p:txBody>
      </p:sp>
      <p:sp>
        <p:nvSpPr>
          <p:cNvPr id="4" name="TextBox 3"/>
          <p:cNvSpPr txBox="1"/>
          <p:nvPr/>
        </p:nvSpPr>
        <p:spPr>
          <a:xfrm>
            <a:off x="6217920" y="2238116"/>
            <a:ext cx="550773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The Roman Catholic Church, founded in 500 AD, </a:t>
            </a:r>
            <a:r>
              <a:rPr lang="en-GB" sz="2800" b="1" dirty="0" smtClean="0">
                <a:solidFill>
                  <a:srgbClr val="FFC000"/>
                </a:solidFill>
                <a:effectLst>
                  <a:outerShdw blurRad="38100" dist="38100" dir="2700000" algn="tl">
                    <a:srgbClr val="000000">
                      <a:alpha val="43137"/>
                    </a:srgbClr>
                  </a:outerShdw>
                </a:effectLst>
              </a:rPr>
              <a:t>when the Bishop of Rome became the senior Bishop in Christendom, </a:t>
            </a:r>
            <a:r>
              <a:rPr lang="en-GB" sz="2800" b="1" dirty="0" smtClean="0">
                <a:solidFill>
                  <a:srgbClr val="00FF00"/>
                </a:solidFill>
                <a:effectLst>
                  <a:outerShdw blurRad="38100" dist="38100" dir="2700000" algn="tl">
                    <a:srgbClr val="000000">
                      <a:alpha val="43137"/>
                    </a:srgbClr>
                  </a:outerShdw>
                </a:effectLst>
              </a:rPr>
              <a:t>would start to decline after 1500 AD with the “reformation”, </a:t>
            </a:r>
            <a:r>
              <a:rPr lang="en-GB" sz="2800" b="1" dirty="0" smtClean="0">
                <a:solidFill>
                  <a:srgbClr val="FFFF00"/>
                </a:solidFill>
                <a:effectLst>
                  <a:outerShdw blurRad="38100" dist="38100" dir="2700000" algn="tl">
                    <a:srgbClr val="000000">
                      <a:alpha val="43137"/>
                    </a:srgbClr>
                  </a:outerShdw>
                </a:effectLst>
              </a:rPr>
              <a:t>which would cause another split.</a:t>
            </a:r>
            <a:endParaRPr lang="en-GB" sz="2800" b="1" dirty="0">
              <a:solidFill>
                <a:srgbClr val="FF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495834" y="2238116"/>
            <a:ext cx="5250635" cy="3680779"/>
          </a:xfrm>
          <a:prstGeom prst="rect">
            <a:avLst/>
          </a:prstGeom>
        </p:spPr>
      </p:pic>
    </p:spTree>
    <p:extLst>
      <p:ext uri="{BB962C8B-B14F-4D97-AF65-F5344CB8AC3E}">
        <p14:creationId xmlns:p14="http://schemas.microsoft.com/office/powerpoint/2010/main" val="10296396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90</a:t>
            </a:fld>
            <a:endParaRPr lang="en-GB">
              <a:solidFill>
                <a:srgbClr val="FFFFFF"/>
              </a:solidFill>
            </a:endParaRPr>
          </a:p>
        </p:txBody>
      </p:sp>
      <p:sp>
        <p:nvSpPr>
          <p:cNvPr id="4" name="TextBox 3"/>
          <p:cNvSpPr txBox="1"/>
          <p:nvPr/>
        </p:nvSpPr>
        <p:spPr>
          <a:xfrm>
            <a:off x="5439506" y="1470898"/>
            <a:ext cx="6269893"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He </a:t>
            </a:r>
            <a:r>
              <a:rPr lang="en-GB" sz="2800" b="1" dirty="0">
                <a:solidFill>
                  <a:srgbClr val="00FFCC"/>
                </a:solidFill>
                <a:effectLst>
                  <a:outerShdw blurRad="38100" dist="38100" dir="2700000" algn="tl">
                    <a:srgbClr val="000000">
                      <a:alpha val="43137"/>
                    </a:srgbClr>
                  </a:outerShdw>
                </a:effectLst>
              </a:rPr>
              <a:t>served the last ten years of his life as the Bishop of </a:t>
            </a:r>
            <a:r>
              <a:rPr lang="en-GB" sz="2800" b="1" dirty="0" err="1">
                <a:solidFill>
                  <a:srgbClr val="00FFCC"/>
                </a:solidFill>
                <a:effectLst>
                  <a:outerShdw blurRad="38100" dist="38100" dir="2700000" algn="tl">
                    <a:srgbClr val="000000">
                      <a:alpha val="43137"/>
                    </a:srgbClr>
                  </a:outerShdw>
                </a:effectLst>
              </a:rPr>
              <a:t>Chiemsee</a:t>
            </a:r>
            <a:r>
              <a:rPr lang="en-GB" sz="2800" b="1" dirty="0">
                <a:solidFill>
                  <a:srgbClr val="00FFCC"/>
                </a:solidFill>
                <a:effectLst>
                  <a:outerShdw blurRad="38100" dist="38100" dir="2700000" algn="tl">
                    <a:srgbClr val="000000">
                      <a:alpha val="43137"/>
                    </a:srgbClr>
                  </a:outerShdw>
                </a:effectLst>
              </a:rPr>
              <a:t> (a diocese about half way between Munich and Salzburg</a:t>
            </a:r>
            <a:r>
              <a:rPr lang="en-GB" sz="2800" b="1" dirty="0" smtClean="0">
                <a:solidFill>
                  <a:srgbClr val="00FFCC"/>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within the realm of the Archbishop of Salzburg, </a:t>
            </a:r>
            <a:r>
              <a:rPr lang="en-GB" sz="2800" b="1" dirty="0">
                <a:solidFill>
                  <a:srgbClr val="00FF00"/>
                </a:solidFill>
                <a:effectLst>
                  <a:outerShdw blurRad="38100" dist="38100" dir="2700000" algn="tl">
                    <a:srgbClr val="000000">
                      <a:alpha val="43137"/>
                    </a:srgbClr>
                  </a:outerShdw>
                </a:effectLst>
              </a:rPr>
              <a:t>Cardinal </a:t>
            </a:r>
            <a:r>
              <a:rPr lang="en-GB" sz="2800" b="1" dirty="0" err="1">
                <a:solidFill>
                  <a:srgbClr val="00FF00"/>
                </a:solidFill>
                <a:effectLst>
                  <a:outerShdw blurRad="38100" dist="38100" dir="2700000" algn="tl">
                    <a:srgbClr val="000000">
                      <a:alpha val="43137"/>
                    </a:srgbClr>
                  </a:outerShdw>
                </a:effectLst>
              </a:rPr>
              <a:t>Mattaus</a:t>
            </a:r>
            <a:r>
              <a:rPr lang="en-GB" sz="2800" b="1" dirty="0">
                <a:solidFill>
                  <a:srgbClr val="00FF00"/>
                </a:solidFill>
                <a:effectLst>
                  <a:outerShdw blurRad="38100" dist="38100" dir="2700000" algn="tl">
                    <a:srgbClr val="000000">
                      <a:alpha val="43137"/>
                    </a:srgbClr>
                  </a:outerShdw>
                </a:effectLst>
              </a:rPr>
              <a:t> Lang. He was intimately involved in efforts to reform the Catholic Church at the time of the Reformation.</a:t>
            </a:r>
          </a:p>
          <a:p>
            <a:endParaRPr lang="en-GB" dirty="0"/>
          </a:p>
        </p:txBody>
      </p:sp>
      <p:pic>
        <p:nvPicPr>
          <p:cNvPr id="5122" name="Picture 2" descr="http://www.bavaria.us/data/mediadb/cms_pictures/%7B966db913-b683-10b7-1a30-831e5f24002b%7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647945"/>
            <a:ext cx="4581525" cy="3438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6521" y="5362816"/>
            <a:ext cx="4689231"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a:t>
            </a:r>
            <a:r>
              <a:rPr lang="en-GB" sz="3600" b="1" dirty="0">
                <a:solidFill>
                  <a:srgbClr val="FFFF00"/>
                </a:solidFill>
                <a:effectLst>
                  <a:outerShdw blurRad="38100" dist="38100" dir="2700000" algn="tl">
                    <a:srgbClr val="000000">
                      <a:alpha val="43137"/>
                    </a:srgbClr>
                  </a:outerShdw>
                </a:effectLst>
              </a:rPr>
              <a:t> </a:t>
            </a:r>
            <a:r>
              <a:rPr lang="en-GB" sz="3600" b="1" dirty="0" err="1">
                <a:solidFill>
                  <a:srgbClr val="FFFF00"/>
                </a:solidFill>
                <a:effectLst>
                  <a:outerShdw blurRad="38100" dist="38100" dir="2700000" algn="tl">
                    <a:srgbClr val="000000">
                      <a:alpha val="43137"/>
                    </a:srgbClr>
                  </a:outerShdw>
                </a:effectLst>
              </a:rPr>
              <a:t>Chiemsee</a:t>
            </a:r>
            <a:r>
              <a:rPr lang="en-GB" sz="3600" b="1" dirty="0">
                <a:solidFill>
                  <a:srgbClr val="FFFF00"/>
                </a:solidFill>
                <a:effectLst>
                  <a:outerShdw blurRad="38100" dist="38100" dir="2700000" algn="tl">
                    <a:srgbClr val="000000">
                      <a:alpha val="43137"/>
                    </a:srgbClr>
                  </a:outerShdw>
                </a:effectLst>
              </a:rPr>
              <a:t> </a:t>
            </a:r>
            <a:r>
              <a:rPr lang="en-GB" sz="3600" b="1" dirty="0" smtClean="0">
                <a:solidFill>
                  <a:srgbClr val="FFFF00"/>
                </a:solidFill>
                <a:effectLst>
                  <a:outerShdw blurRad="38100" dist="38100" dir="2700000" algn="tl">
                    <a:srgbClr val="000000">
                      <a:alpha val="43137"/>
                    </a:srgbClr>
                  </a:outerShdw>
                </a:effectLst>
              </a:rPr>
              <a:t> </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62398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6877"/>
            <a:ext cx="10972800" cy="1143000"/>
          </a:xfrm>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91</a:t>
            </a:fld>
            <a:endParaRPr lang="en-GB">
              <a:solidFill>
                <a:srgbClr val="FFFFFF"/>
              </a:solidFill>
            </a:endParaRPr>
          </a:p>
        </p:txBody>
      </p:sp>
      <p:sp>
        <p:nvSpPr>
          <p:cNvPr id="4" name="TextBox 3"/>
          <p:cNvSpPr txBox="1"/>
          <p:nvPr/>
        </p:nvSpPr>
        <p:spPr>
          <a:xfrm>
            <a:off x="6998678" y="1723293"/>
            <a:ext cx="4783015"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 conference was held in </a:t>
            </a:r>
            <a:r>
              <a:rPr lang="en-GB" sz="2800" b="1" dirty="0" err="1" smtClean="0">
                <a:solidFill>
                  <a:srgbClr val="00FFFF"/>
                </a:solidFill>
                <a:effectLst>
                  <a:outerShdw blurRad="38100" dist="38100" dir="2700000" algn="tl">
                    <a:srgbClr val="000000">
                      <a:alpha val="43137"/>
                    </a:srgbClr>
                  </a:outerShdw>
                </a:effectLst>
              </a:rPr>
              <a:t>Mühldorf</a:t>
            </a:r>
            <a:r>
              <a:rPr lang="en-GB" sz="2800" b="1" dirty="0" smtClean="0">
                <a:solidFill>
                  <a:srgbClr val="00FFFF"/>
                </a:solidFill>
                <a:effectLst>
                  <a:outerShdw blurRad="38100" dist="38100" dir="2700000" algn="tl">
                    <a:srgbClr val="000000">
                      <a:alpha val="43137"/>
                    </a:srgbClr>
                  </a:outerShdw>
                </a:effectLst>
              </a:rPr>
              <a:t> (Der </a:t>
            </a:r>
            <a:r>
              <a:rPr lang="en-GB" sz="2800" b="1" dirty="0" err="1">
                <a:solidFill>
                  <a:srgbClr val="00FFFF"/>
                </a:solidFill>
                <a:effectLst>
                  <a:outerShdw blurRad="38100" dist="38100" dir="2700000" algn="tl">
                    <a:srgbClr val="000000">
                      <a:alpha val="43137"/>
                    </a:srgbClr>
                  </a:outerShdw>
                </a:effectLst>
              </a:rPr>
              <a:t>Mühldorfer</a:t>
            </a:r>
            <a:r>
              <a:rPr lang="en-GB" sz="2800" b="1" dirty="0">
                <a:solidFill>
                  <a:srgbClr val="00FFFF"/>
                </a:solidFill>
                <a:effectLst>
                  <a:outerShdw blurRad="38100" dist="38100" dir="2700000" algn="tl">
                    <a:srgbClr val="000000">
                      <a:alpha val="43137"/>
                    </a:srgbClr>
                  </a:outerShdw>
                </a:effectLst>
              </a:rPr>
              <a:t> </a:t>
            </a:r>
            <a:r>
              <a:rPr lang="en-GB" sz="2800" b="1" dirty="0" err="1" smtClean="0">
                <a:solidFill>
                  <a:srgbClr val="00FFFF"/>
                </a:solidFill>
                <a:effectLst>
                  <a:outerShdw blurRad="38100" dist="38100" dir="2700000" algn="tl">
                    <a:srgbClr val="000000">
                      <a:alpha val="43137"/>
                    </a:srgbClr>
                  </a:outerShdw>
                </a:effectLst>
              </a:rPr>
              <a:t>Reformkonvent</a:t>
            </a:r>
            <a:r>
              <a:rPr lang="en-GB" sz="2800" b="1" dirty="0" smtClean="0">
                <a:solidFill>
                  <a:srgbClr val="00FFFF"/>
                </a:solidFill>
                <a:effectLst>
                  <a:outerShdw blurRad="38100" dist="38100" dir="2700000" algn="tl">
                    <a:srgbClr val="000000">
                      <a:alpha val="43137"/>
                    </a:srgbClr>
                  </a:outerShdw>
                </a:effectLst>
              </a:rPr>
              <a:t>) in 1522 in order to reform the Catholic church to prevent a split.</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a:t>
            </a:r>
            <a:r>
              <a:rPr lang="en-GB" sz="2800" b="1" dirty="0">
                <a:solidFill>
                  <a:srgbClr val="FFC000"/>
                </a:solidFill>
                <a:effectLst>
                  <a:outerShdw blurRad="38100" dist="38100" dir="2700000" algn="tl">
                    <a:srgbClr val="000000">
                      <a:alpha val="43137"/>
                    </a:srgbClr>
                  </a:outerShdw>
                </a:effectLst>
              </a:rPr>
              <a:t>learned Bishop Rem </a:t>
            </a:r>
            <a:r>
              <a:rPr lang="en-GB" sz="2800" b="1" dirty="0" smtClean="0">
                <a:solidFill>
                  <a:srgbClr val="FFC000"/>
                </a:solidFill>
                <a:effectLst>
                  <a:outerShdw blurRad="38100" dist="38100" dir="2700000" algn="tl">
                    <a:srgbClr val="000000">
                      <a:alpha val="43137"/>
                    </a:srgbClr>
                  </a:outerShdw>
                </a:effectLst>
              </a:rPr>
              <a:t>was a major voice. </a:t>
            </a:r>
            <a:r>
              <a:rPr lang="en-GB" sz="2800" b="1" dirty="0" smtClean="0">
                <a:solidFill>
                  <a:srgbClr val="00FF00"/>
                </a:solidFill>
                <a:effectLst>
                  <a:outerShdw blurRad="38100" dist="38100" dir="2700000" algn="tl">
                    <a:srgbClr val="000000">
                      <a:alpha val="43137"/>
                    </a:srgbClr>
                  </a:outerShdw>
                </a:effectLst>
              </a:rPr>
              <a:t>A reform was not in the interests of the “Hidden Hand”!</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remus.shidler.hawaii.edu/genes/Bavaria/augsburgbishoprem/rem%20muhldorf.jpg"/>
          <p:cNvPicPr>
            <a:picLocks noChangeAspect="1" noChangeArrowheads="1"/>
          </p:cNvPicPr>
          <p:nvPr/>
        </p:nvPicPr>
        <p:blipFill rotWithShape="1">
          <a:blip r:embed="rId2">
            <a:extLst>
              <a:ext uri="{28A0092B-C50C-407E-A947-70E740481C1C}">
                <a14:useLocalDpi xmlns:a14="http://schemas.microsoft.com/office/drawing/2010/main" val="0"/>
              </a:ext>
            </a:extLst>
          </a:blip>
          <a:srcRect l="2803" t="1663" r="5399" b="22880"/>
          <a:stretch/>
        </p:blipFill>
        <p:spPr bwMode="auto">
          <a:xfrm>
            <a:off x="422053" y="1929321"/>
            <a:ext cx="5826348" cy="3589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2350" y="5801332"/>
            <a:ext cx="5005754"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err="1">
                <a:solidFill>
                  <a:srgbClr val="FFFF00"/>
                </a:solidFill>
                <a:effectLst>
                  <a:outerShdw blurRad="38100" dist="38100" dir="2700000" algn="tl">
                    <a:srgbClr val="000000">
                      <a:alpha val="43137"/>
                    </a:srgbClr>
                  </a:outerShdw>
                </a:effectLst>
              </a:rPr>
              <a:t>Mühldorf</a:t>
            </a:r>
            <a:endParaRPr lang="en-GB" sz="3600" dirty="0">
              <a:solidFill>
                <a:srgbClr val="FFFF00"/>
              </a:solidFill>
            </a:endParaRPr>
          </a:p>
        </p:txBody>
      </p:sp>
    </p:spTree>
    <p:extLst>
      <p:ext uri="{BB962C8B-B14F-4D97-AF65-F5344CB8AC3E}">
        <p14:creationId xmlns:p14="http://schemas.microsoft.com/office/powerpoint/2010/main" val="40923262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92</a:t>
            </a:fld>
            <a:endParaRPr lang="en-GB">
              <a:solidFill>
                <a:srgbClr val="FFFFFF"/>
              </a:solidFill>
            </a:endParaRPr>
          </a:p>
        </p:txBody>
      </p:sp>
      <p:sp>
        <p:nvSpPr>
          <p:cNvPr id="4" name="TextBox 3"/>
          <p:cNvSpPr txBox="1"/>
          <p:nvPr/>
        </p:nvSpPr>
        <p:spPr>
          <a:xfrm>
            <a:off x="5169408" y="2149803"/>
            <a:ext cx="631545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With the recent death of Pope Leo X, </a:t>
            </a:r>
            <a:r>
              <a:rPr lang="en-GB" sz="2800" b="1" dirty="0" smtClean="0">
                <a:solidFill>
                  <a:srgbClr val="FFC000"/>
                </a:solidFill>
                <a:effectLst>
                  <a:outerShdw blurRad="38100" dist="38100" dir="2700000" algn="tl">
                    <a:srgbClr val="000000">
                      <a:alpha val="43137"/>
                    </a:srgbClr>
                  </a:outerShdw>
                </a:effectLst>
              </a:rPr>
              <a:t>those intent on removing corruption from the church saw an opportunity to effect their aims while at the same time, </a:t>
            </a:r>
            <a:r>
              <a:rPr lang="en-GB" sz="2800" b="1" dirty="0" smtClean="0">
                <a:solidFill>
                  <a:srgbClr val="00FF00"/>
                </a:solidFill>
                <a:effectLst>
                  <a:outerShdw blurRad="38100" dist="38100" dir="2700000" algn="tl">
                    <a:srgbClr val="000000">
                      <a:alpha val="43137"/>
                    </a:srgbClr>
                  </a:outerShdw>
                </a:effectLst>
              </a:rPr>
              <a:t>implementing Martin Luther’s 95 conditions he nailed to the Wittenberg church in 1517. Sadly, this was not to be.  </a:t>
            </a:r>
            <a:endParaRPr lang="en-GB" sz="2800" b="1" dirty="0">
              <a:solidFill>
                <a:srgbClr val="00FF00"/>
              </a:solidFill>
              <a:effectLst>
                <a:outerShdw blurRad="38100" dist="38100" dir="2700000" algn="tl">
                  <a:srgbClr val="000000">
                    <a:alpha val="43137"/>
                  </a:srgbClr>
                </a:outerShdw>
              </a:effectLst>
            </a:endParaRPr>
          </a:p>
        </p:txBody>
      </p:sp>
      <p:pic>
        <p:nvPicPr>
          <p:cNvPr id="7170" name="Picture 2" descr="http://upload.wikimedia.org/wikipedia/commons/thumb/4/4a/95Thesen2390.JPG/220px-95Thesen23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89456"/>
            <a:ext cx="3221921" cy="429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535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93</a:t>
            </a:fld>
            <a:endParaRPr lang="en-GB">
              <a:solidFill>
                <a:srgbClr val="FFFFFF"/>
              </a:solidFill>
            </a:endParaRPr>
          </a:p>
        </p:txBody>
      </p:sp>
      <p:sp>
        <p:nvSpPr>
          <p:cNvPr id="4" name="TextBox 3"/>
          <p:cNvSpPr txBox="1"/>
          <p:nvPr/>
        </p:nvSpPr>
        <p:spPr>
          <a:xfrm>
            <a:off x="4774575" y="1722120"/>
            <a:ext cx="680782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Because the Vatican was in debt to the money power it was possible for trading </a:t>
            </a:r>
            <a:r>
              <a:rPr lang="en-US" sz="2800" b="1" dirty="0">
                <a:solidFill>
                  <a:srgbClr val="FFC000"/>
                </a:solidFill>
                <a:effectLst>
                  <a:outerShdw blurRad="38100" dist="38100" dir="2700000" algn="tl">
                    <a:srgbClr val="000000">
                      <a:alpha val="43137"/>
                    </a:srgbClr>
                  </a:outerShdw>
                </a:effectLst>
              </a:rPr>
              <a:t>monopolies </a:t>
            </a:r>
            <a:r>
              <a:rPr lang="en-US" sz="2800" b="1" dirty="0" smtClean="0">
                <a:solidFill>
                  <a:srgbClr val="FFC000"/>
                </a:solidFill>
                <a:effectLst>
                  <a:outerShdw blurRad="38100" dist="38100" dir="2700000" algn="tl">
                    <a:srgbClr val="000000">
                      <a:alpha val="43137"/>
                    </a:srgbClr>
                  </a:outerShdw>
                </a:effectLst>
              </a:rPr>
              <a:t>to be established </a:t>
            </a:r>
            <a:r>
              <a:rPr lang="en-US" sz="2800" b="1" dirty="0">
                <a:solidFill>
                  <a:srgbClr val="FFC000"/>
                </a:solidFill>
                <a:effectLst>
                  <a:outerShdw blurRad="38100" dist="38100" dir="2700000" algn="tl">
                    <a:srgbClr val="000000">
                      <a:alpha val="43137"/>
                    </a:srgbClr>
                  </a:outerShdw>
                </a:effectLst>
              </a:rPr>
              <a:t>in Germany </a:t>
            </a:r>
            <a:r>
              <a:rPr lang="en-US" sz="2800" b="1" dirty="0" smtClean="0">
                <a:solidFill>
                  <a:srgbClr val="FFC000"/>
                </a:solidFill>
                <a:effectLst>
                  <a:outerShdw blurRad="38100" dist="38100" dir="2700000" algn="tl">
                    <a:srgbClr val="000000">
                      <a:alpha val="43137"/>
                    </a:srgbClr>
                  </a:outerShdw>
                </a:effectLst>
              </a:rPr>
              <a:t>and because of </a:t>
            </a:r>
            <a:r>
              <a:rPr lang="en-US" sz="2800" b="1" dirty="0">
                <a:solidFill>
                  <a:srgbClr val="FFC000"/>
                </a:solidFill>
                <a:effectLst>
                  <a:outerShdw blurRad="38100" dist="38100" dir="2700000" algn="tl">
                    <a:srgbClr val="000000">
                      <a:alpha val="43137"/>
                    </a:srgbClr>
                  </a:outerShdw>
                </a:effectLst>
              </a:rPr>
              <a:t>the Emperor's debts to Jakob </a:t>
            </a:r>
            <a:r>
              <a:rPr lang="en-US" sz="2800" b="1" dirty="0" smtClean="0">
                <a:solidFill>
                  <a:srgbClr val="FFC000"/>
                </a:solidFill>
                <a:effectLst>
                  <a:outerShdw blurRad="38100" dist="38100" dir="2700000" algn="tl">
                    <a:srgbClr val="000000">
                      <a:alpha val="43137"/>
                    </a:srgbClr>
                  </a:outerShdw>
                </a:effectLst>
              </a:rPr>
              <a:t>Fugger 9left in his office). </a:t>
            </a:r>
            <a:r>
              <a:rPr lang="en-US" sz="2800" b="1" dirty="0">
                <a:solidFill>
                  <a:srgbClr val="00FF00"/>
                </a:solidFill>
                <a:effectLst>
                  <a:outerShdw blurRad="38100" dist="38100" dir="2700000" algn="tl">
                    <a:srgbClr val="000000">
                      <a:alpha val="43137"/>
                    </a:srgbClr>
                  </a:outerShdw>
                </a:effectLst>
              </a:rPr>
              <a:t>(At this point the Fugger family seems to be to the Holy Roman Empire what </a:t>
            </a:r>
            <a:r>
              <a:rPr lang="en-US" sz="2800" b="1" dirty="0" err="1">
                <a:solidFill>
                  <a:srgbClr val="00FF00"/>
                </a:solidFill>
                <a:effectLst>
                  <a:outerShdw blurRad="38100" dist="38100" dir="2700000" algn="tl">
                    <a:srgbClr val="000000">
                      <a:alpha val="43137"/>
                    </a:srgbClr>
                  </a:outerShdw>
                </a:effectLst>
              </a:rPr>
              <a:t>Rothschilds</a:t>
            </a:r>
            <a:r>
              <a:rPr lang="en-US" sz="2800" b="1" dirty="0">
                <a:solidFill>
                  <a:srgbClr val="00FF00"/>
                </a:solidFill>
                <a:effectLst>
                  <a:outerShdw blurRad="38100" dist="38100" dir="2700000" algn="tl">
                    <a:srgbClr val="000000">
                      <a:alpha val="43137"/>
                    </a:srgbClr>
                  </a:outerShdw>
                </a:effectLst>
              </a:rPr>
              <a:t> were to Europe in 1800's and 1900's, the "money power ruling State and Church</a:t>
            </a:r>
            <a:r>
              <a:rPr lang="en-US"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6" name="Picture 5"/>
          <p:cNvPicPr>
            <a:picLocks noChangeAspect="1"/>
          </p:cNvPicPr>
          <p:nvPr/>
        </p:nvPicPr>
        <p:blipFill rotWithShape="1">
          <a:blip r:embed="rId2"/>
          <a:srcRect l="14840" t="3284" r="14840" b="3481"/>
          <a:stretch/>
        </p:blipFill>
        <p:spPr>
          <a:xfrm>
            <a:off x="517747" y="1722120"/>
            <a:ext cx="3586307" cy="4754880"/>
          </a:xfrm>
          <a:prstGeom prst="rect">
            <a:avLst/>
          </a:prstGeom>
        </p:spPr>
      </p:pic>
    </p:spTree>
    <p:extLst>
      <p:ext uri="{BB962C8B-B14F-4D97-AF65-F5344CB8AC3E}">
        <p14:creationId xmlns:p14="http://schemas.microsoft.com/office/powerpoint/2010/main" val="16916843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94</a:t>
            </a:fld>
            <a:endParaRPr lang="en-GB">
              <a:solidFill>
                <a:srgbClr val="FFFFFF"/>
              </a:solidFill>
            </a:endParaRPr>
          </a:p>
        </p:txBody>
      </p:sp>
      <p:sp>
        <p:nvSpPr>
          <p:cNvPr id="4" name="TextBox 3"/>
          <p:cNvSpPr txBox="1"/>
          <p:nvPr/>
        </p:nvSpPr>
        <p:spPr>
          <a:xfrm>
            <a:off x="6571488" y="2255728"/>
            <a:ext cx="509625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sucking money out of the economy to pay the Vatican’s Debt to Fugger had other consequences,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not least was the peasants revolt of 1526,</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caused by decrease </a:t>
            </a:r>
            <a:r>
              <a:rPr lang="en-GB" sz="2800" b="1" dirty="0">
                <a:solidFill>
                  <a:srgbClr val="00FF00"/>
                </a:solidFill>
                <a:effectLst>
                  <a:outerShdw blurRad="38100" dist="38100" dir="2700000" algn="tl">
                    <a:srgbClr val="000000">
                      <a:alpha val="43137"/>
                    </a:srgbClr>
                  </a:outerShdw>
                </a:effectLst>
              </a:rPr>
              <a:t>of </a:t>
            </a:r>
            <a:r>
              <a:rPr lang="en-GB" sz="2800" b="1" dirty="0" smtClean="0">
                <a:solidFill>
                  <a:srgbClr val="00FF00"/>
                </a:solidFill>
                <a:effectLst>
                  <a:outerShdw blurRad="38100" dist="38100" dir="2700000" algn="tl">
                    <a:srgbClr val="000000">
                      <a:alpha val="43137"/>
                    </a:srgbClr>
                  </a:outerShdw>
                </a:effectLst>
              </a:rPr>
              <a:t>incomes. </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remus.shidler.hawaii.edu/genes/Bavaria/augsburgbishoprem/rem%20map%20peasants%20rebellion.jpg"/>
          <p:cNvPicPr>
            <a:picLocks noChangeAspect="1" noChangeArrowheads="1"/>
          </p:cNvPicPr>
          <p:nvPr/>
        </p:nvPicPr>
        <p:blipFill rotWithShape="1">
          <a:blip r:embed="rId3">
            <a:extLst>
              <a:ext uri="{28A0092B-C50C-407E-A947-70E740481C1C}">
                <a14:useLocalDpi xmlns:a14="http://schemas.microsoft.com/office/drawing/2010/main" val="0"/>
              </a:ext>
            </a:extLst>
          </a:blip>
          <a:srcRect t="4211" r="4542" b="7373"/>
          <a:stretch/>
        </p:blipFill>
        <p:spPr bwMode="auto">
          <a:xfrm>
            <a:off x="463296" y="1776547"/>
            <a:ext cx="5513705" cy="4237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24835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95</a:t>
            </a:fld>
            <a:endParaRPr lang="en-GB">
              <a:solidFill>
                <a:srgbClr val="FFFFFF"/>
              </a:solidFill>
            </a:endParaRPr>
          </a:p>
        </p:txBody>
      </p:sp>
      <p:sp>
        <p:nvSpPr>
          <p:cNvPr id="4" name="TextBox 3"/>
          <p:cNvSpPr txBox="1"/>
          <p:nvPr/>
        </p:nvSpPr>
        <p:spPr>
          <a:xfrm>
            <a:off x="5291328" y="2237232"/>
            <a:ext cx="597408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CC"/>
                </a:solidFill>
                <a:effectLst>
                  <a:outerShdw blurRad="38100" dist="38100" dir="2700000" algn="tl">
                    <a:srgbClr val="000000">
                      <a:alpha val="43137"/>
                    </a:srgbClr>
                  </a:outerShdw>
                </a:effectLst>
              </a:rPr>
              <a:t>Still </a:t>
            </a:r>
            <a:r>
              <a:rPr lang="en-GB" sz="2800" b="1" dirty="0">
                <a:solidFill>
                  <a:srgbClr val="00FFCC"/>
                </a:solidFill>
                <a:effectLst>
                  <a:outerShdw blurRad="38100" dist="38100" dir="2700000" algn="tl">
                    <a:srgbClr val="000000">
                      <a:alpha val="43137"/>
                    </a:srgbClr>
                  </a:outerShdw>
                </a:effectLst>
              </a:rPr>
              <a:t>seven years later the annual incomes </a:t>
            </a:r>
            <a:r>
              <a:rPr lang="en-GB" sz="2800" b="1" dirty="0" smtClean="0">
                <a:solidFill>
                  <a:srgbClr val="00FFCC"/>
                </a:solidFill>
                <a:effectLst>
                  <a:outerShdw blurRad="38100" dist="38100" dir="2700000" algn="tl">
                    <a:srgbClr val="000000">
                      <a:alpha val="43137"/>
                    </a:srgbClr>
                  </a:outerShdw>
                </a:effectLst>
              </a:rPr>
              <a:t>were </a:t>
            </a:r>
            <a:r>
              <a:rPr lang="en-GB" sz="2800" b="1" dirty="0">
                <a:solidFill>
                  <a:srgbClr val="00FFCC"/>
                </a:solidFill>
                <a:effectLst>
                  <a:outerShdw blurRad="38100" dist="38100" dir="2700000" algn="tl">
                    <a:srgbClr val="000000">
                      <a:alpha val="43137"/>
                    </a:srgbClr>
                  </a:outerShdw>
                </a:effectLst>
              </a:rPr>
              <a:t>only 80,000 guldens instead of 100,000 guldens in former times. </a:t>
            </a:r>
            <a:r>
              <a:rPr lang="en-GB" sz="2800" b="1" dirty="0">
                <a:solidFill>
                  <a:srgbClr val="FFC000"/>
                </a:solidFill>
                <a:effectLst>
                  <a:outerShdw blurRad="38100" dist="38100" dir="2700000" algn="tl">
                    <a:srgbClr val="000000">
                      <a:alpha val="43137"/>
                    </a:srgbClr>
                  </a:outerShdw>
                </a:effectLst>
              </a:rPr>
              <a:t>In addition the rebellious farmer's losses were substantial</a:t>
            </a:r>
            <a:r>
              <a:rPr lang="en-GB" sz="2800" b="1" dirty="0" smtClean="0">
                <a:solidFill>
                  <a:srgbClr val="00FF00"/>
                </a:solidFill>
                <a:effectLst>
                  <a:outerShdw blurRad="38100" dist="38100" dir="2700000" algn="tl">
                    <a:srgbClr val="000000">
                      <a:alpha val="43137"/>
                    </a:srgbClr>
                  </a:outerShdw>
                </a:effectLst>
              </a:rPr>
              <a:t>. The farmers were blamed for the problem rather than the financiers </a:t>
            </a:r>
            <a:endParaRPr lang="en-GB" sz="2800" b="1" dirty="0">
              <a:solidFill>
                <a:srgbClr val="00FF00"/>
              </a:solidFill>
              <a:effectLst>
                <a:outerShdw blurRad="38100" dist="38100" dir="2700000" algn="tl">
                  <a:srgbClr val="000000">
                    <a:alpha val="43137"/>
                  </a:srgbClr>
                </a:outerShdw>
              </a:effectLst>
            </a:endParaRPr>
          </a:p>
        </p:txBody>
      </p:sp>
      <p:pic>
        <p:nvPicPr>
          <p:cNvPr id="9218" name="Picture 2" descr="http://upload.wikimedia.org/wikipedia/commons/f/f8/Titelblatt_12_Artik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630768"/>
            <a:ext cx="3415792" cy="484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970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96</a:t>
            </a:fld>
            <a:endParaRPr lang="en-GB">
              <a:solidFill>
                <a:srgbClr val="FFFFFF"/>
              </a:solidFill>
            </a:endParaRPr>
          </a:p>
        </p:txBody>
      </p:sp>
      <p:sp>
        <p:nvSpPr>
          <p:cNvPr id="4" name="TextBox 3"/>
          <p:cNvSpPr txBox="1"/>
          <p:nvPr/>
        </p:nvSpPr>
        <p:spPr>
          <a:xfrm>
            <a:off x="5291328" y="1780032"/>
            <a:ext cx="647395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CC"/>
                </a:solidFill>
                <a:effectLst>
                  <a:outerShdw blurRad="38100" dist="38100" dir="2700000" algn="tl">
                    <a:srgbClr val="000000">
                      <a:alpha val="43137"/>
                    </a:srgbClr>
                  </a:outerShdw>
                </a:effectLst>
              </a:rPr>
              <a:t>The German Peasants' War, </a:t>
            </a:r>
            <a:r>
              <a:rPr lang="en-GB" sz="2800" b="1" dirty="0">
                <a:solidFill>
                  <a:srgbClr val="FFC000"/>
                </a:solidFill>
                <a:effectLst>
                  <a:outerShdw blurRad="38100" dist="38100" dir="2700000" algn="tl">
                    <a:srgbClr val="000000">
                      <a:alpha val="43137"/>
                    </a:srgbClr>
                  </a:outerShdw>
                </a:effectLst>
              </a:rPr>
              <a:t>Great Peasants' War or Great Peasants' Revolt (German: </a:t>
            </a:r>
            <a:r>
              <a:rPr lang="en-GB" sz="2800" b="1" dirty="0" err="1">
                <a:solidFill>
                  <a:srgbClr val="FFC000"/>
                </a:solidFill>
                <a:effectLst>
                  <a:outerShdw blurRad="38100" dist="38100" dir="2700000" algn="tl">
                    <a:srgbClr val="000000">
                      <a:alpha val="43137"/>
                    </a:srgbClr>
                  </a:outerShdw>
                </a:effectLst>
              </a:rPr>
              <a:t>Deutscher</a:t>
            </a:r>
            <a:r>
              <a:rPr lang="en-GB" sz="2800" b="1" dirty="0">
                <a:solidFill>
                  <a:srgbClr val="FFC000"/>
                </a:solidFill>
                <a:effectLst>
                  <a:outerShdw blurRad="38100" dist="38100" dir="2700000" algn="tl">
                    <a:srgbClr val="000000">
                      <a:alpha val="43137"/>
                    </a:srgbClr>
                  </a:outerShdw>
                </a:effectLst>
              </a:rPr>
              <a:t> </a:t>
            </a:r>
            <a:r>
              <a:rPr lang="en-GB" sz="2800" b="1" dirty="0" err="1">
                <a:solidFill>
                  <a:srgbClr val="FFC000"/>
                </a:solidFill>
                <a:effectLst>
                  <a:outerShdw blurRad="38100" dist="38100" dir="2700000" algn="tl">
                    <a:srgbClr val="000000">
                      <a:alpha val="43137"/>
                    </a:srgbClr>
                  </a:outerShdw>
                </a:effectLst>
              </a:rPr>
              <a:t>Bauernkrieg</a:t>
            </a:r>
            <a:r>
              <a:rPr lang="en-GB" sz="2800" b="1" dirty="0">
                <a:solidFill>
                  <a:srgbClr val="FFC000"/>
                </a:solidFill>
                <a:effectLst>
                  <a:outerShdw blurRad="38100" dist="38100" dir="2700000" algn="tl">
                    <a:srgbClr val="000000">
                      <a:alpha val="43137"/>
                    </a:srgbClr>
                  </a:outerShdw>
                </a:effectLst>
              </a:rPr>
              <a:t>) was a widespread popular revolt in the German-speaking areas of Central Europe, 1524–1525. </a:t>
            </a:r>
            <a:r>
              <a:rPr lang="en-GB" sz="2800" b="1" dirty="0">
                <a:solidFill>
                  <a:srgbClr val="00FF00"/>
                </a:solidFill>
                <a:effectLst>
                  <a:outerShdw blurRad="38100" dist="38100" dir="2700000" algn="tl">
                    <a:srgbClr val="000000">
                      <a:alpha val="43137"/>
                    </a:srgbClr>
                  </a:outerShdw>
                </a:effectLst>
              </a:rPr>
              <a:t>It failed because of the intense opposition of the aristocracy, who slaughtered up to 100,000 of the 300,000 poorly armed peasants and farmers.</a:t>
            </a:r>
          </a:p>
        </p:txBody>
      </p:sp>
      <p:pic>
        <p:nvPicPr>
          <p:cNvPr id="10242" name="Picture 2" descr="Karte bauernkrie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707" y="1688592"/>
            <a:ext cx="3441066" cy="35213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6032" y="5320605"/>
            <a:ext cx="4852416"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Map showing the locations of the peasant uprisings and major battles</a:t>
            </a:r>
          </a:p>
        </p:txBody>
      </p:sp>
    </p:spTree>
    <p:extLst>
      <p:ext uri="{BB962C8B-B14F-4D97-AF65-F5344CB8AC3E}">
        <p14:creationId xmlns:p14="http://schemas.microsoft.com/office/powerpoint/2010/main" val="8715708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97</a:t>
            </a:fld>
            <a:endParaRPr lang="en-GB">
              <a:solidFill>
                <a:srgbClr val="FFFFFF"/>
              </a:solidFill>
            </a:endParaRPr>
          </a:p>
        </p:txBody>
      </p:sp>
      <p:sp>
        <p:nvSpPr>
          <p:cNvPr id="4" name="TextBox 3"/>
          <p:cNvSpPr txBox="1"/>
          <p:nvPr/>
        </p:nvSpPr>
        <p:spPr>
          <a:xfrm>
            <a:off x="4325815" y="1779723"/>
            <a:ext cx="725658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We can see that the Jews are satisfied that the Protestant Church is fully allied to the Anti-Christ by this statement in: </a:t>
            </a:r>
            <a:r>
              <a:rPr lang="en-GB" sz="2800" b="1" dirty="0" smtClean="0">
                <a:solidFill>
                  <a:srgbClr val="FFC000"/>
                </a:solidFill>
                <a:effectLst>
                  <a:outerShdw blurRad="38100" dist="38100" dir="2700000" algn="tl">
                    <a:srgbClr val="000000">
                      <a:alpha val="43137"/>
                    </a:srgbClr>
                  </a:outerShdw>
                </a:effectLst>
              </a:rPr>
              <a:t>(F</a:t>
            </a:r>
            <a:r>
              <a:rPr lang="en-GB" sz="2800" b="1" dirty="0">
                <a:solidFill>
                  <a:srgbClr val="FFC000"/>
                </a:solidFill>
                <a:effectLst>
                  <a:outerShdw blurRad="38100" dist="38100" dir="2700000" algn="tl">
                    <a:srgbClr val="000000">
                      <a:alpha val="43137"/>
                    </a:srgbClr>
                  </a:outerShdw>
                </a:effectLst>
              </a:rPr>
              <a:t>. </a:t>
            </a:r>
            <a:r>
              <a:rPr lang="en-GB" sz="2800" b="1" dirty="0" err="1" smtClean="0">
                <a:solidFill>
                  <a:srgbClr val="FFC000"/>
                </a:solidFill>
                <a:effectLst>
                  <a:outerShdw blurRad="38100" dist="38100" dir="2700000" algn="tl">
                    <a:srgbClr val="000000">
                      <a:alpha val="43137"/>
                    </a:srgbClr>
                  </a:outerShdw>
                </a:effectLst>
              </a:rPr>
              <a:t>Marsoudon</a:t>
            </a:r>
            <a:r>
              <a:rPr lang="en-GB" sz="2800" b="1" dirty="0" smtClean="0">
                <a:solidFill>
                  <a:srgbClr val="FFC000"/>
                </a:solidFill>
                <a:effectLst>
                  <a:outerShdw blurRad="38100" dist="38100" dir="2700000" algn="tl">
                    <a:srgbClr val="000000">
                      <a:alpha val="43137"/>
                    </a:srgbClr>
                  </a:outerShdw>
                </a:effectLst>
              </a:rPr>
              <a:t> (left): </a:t>
            </a:r>
            <a:r>
              <a:rPr lang="en-GB" sz="2800" b="1" i="1" dirty="0">
                <a:solidFill>
                  <a:srgbClr val="FFC000"/>
                </a:solidFill>
                <a:effectLst>
                  <a:outerShdw blurRad="38100" dist="38100" dir="2700000" algn="tl">
                    <a:srgbClr val="000000">
                      <a:alpha val="43137"/>
                    </a:srgbClr>
                  </a:outerShdw>
                </a:effectLst>
              </a:rPr>
              <a:t>Le Temple</a:t>
            </a:r>
            <a:r>
              <a:rPr lang="en-GB" sz="2800" b="1" dirty="0">
                <a:solidFill>
                  <a:srgbClr val="FFC000"/>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September / October</a:t>
            </a:r>
            <a:r>
              <a:rPr lang="en-GB" sz="2800" b="1" dirty="0">
                <a:solidFill>
                  <a:srgbClr val="FFC000"/>
                </a:solidFill>
                <a:effectLst>
                  <a:outerShdw blurRad="38100" dist="38100" dir="2700000" algn="tl">
                    <a:srgbClr val="000000">
                      <a:alpha val="43137"/>
                    </a:srgbClr>
                  </a:outerShdw>
                </a:effectLst>
              </a:rPr>
              <a:t>. 1946</a:t>
            </a:r>
            <a:r>
              <a:rPr lang="en-GB" sz="2800" b="1" dirty="0" smtClean="0">
                <a:solidFill>
                  <a:srgbClr val="FFC000"/>
                </a:solidFill>
                <a:effectLst>
                  <a:outerShdw blurRad="38100" dist="38100" dir="2700000" algn="tl">
                    <a:srgbClr val="000000">
                      <a:alpha val="43137"/>
                    </a:srgbClr>
                  </a:outerShdw>
                </a:effectLst>
              </a:rPr>
              <a:t>, p</a:t>
            </a:r>
            <a:r>
              <a:rPr lang="en-GB" sz="2800" b="1" dirty="0">
                <a:solidFill>
                  <a:srgbClr val="FFC000"/>
                </a:solidFill>
                <a:effectLst>
                  <a:outerShdw blurRad="38100" dist="38100" dir="2700000" algn="tl">
                    <a:srgbClr val="000000">
                      <a:alpha val="43137"/>
                    </a:srgbClr>
                  </a:outerShdw>
                </a:effectLst>
              </a:rPr>
              <a:t>. 34</a:t>
            </a:r>
            <a:r>
              <a:rPr lang="en-GB" sz="2800" b="1" dirty="0" smtClean="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t>
            </a:r>
            <a:r>
              <a:rPr lang="en-GB" sz="2800" b="1" dirty="0">
                <a:solidFill>
                  <a:srgbClr val="00FF00"/>
                </a:solidFill>
                <a:effectLst>
                  <a:outerShdw blurRad="38100" dist="38100" dir="2700000" algn="tl">
                    <a:srgbClr val="000000">
                      <a:alpha val="43137"/>
                    </a:srgbClr>
                  </a:outerShdw>
                </a:effectLst>
              </a:rPr>
              <a:t>We have no problems with the Protestant Churches; our existing relationship is the same as that existing between Free Masonry and the Synagogue; </a:t>
            </a:r>
            <a:r>
              <a:rPr lang="en-GB" sz="2800" b="1" dirty="0">
                <a:solidFill>
                  <a:srgbClr val="FFFF00"/>
                </a:solidFill>
                <a:effectLst>
                  <a:outerShdw blurRad="38100" dist="38100" dir="2700000" algn="tl">
                    <a:srgbClr val="000000">
                      <a:alpha val="43137"/>
                    </a:srgbClr>
                  </a:outerShdw>
                </a:effectLst>
              </a:rPr>
              <a:t>the only problem we have is the opposition of the Roman Catholic Church</a:t>
            </a:r>
            <a:r>
              <a:rPr lang="en-GB"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1026" name="Picture 2" descr="http://3.bp.blogspot.com/---fDKrzwxaQ/VBMD6j24GXI/AAAAAAAAQME/SpQIA43zR-E/s1600/z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28" y="2324106"/>
            <a:ext cx="29241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0383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98</a:t>
            </a:fld>
            <a:endParaRPr lang="en-GB">
              <a:solidFill>
                <a:srgbClr val="FFFFFF"/>
              </a:solidFill>
            </a:endParaRPr>
          </a:p>
        </p:txBody>
      </p:sp>
      <p:sp>
        <p:nvSpPr>
          <p:cNvPr id="4" name="TextBox 3"/>
          <p:cNvSpPr txBox="1"/>
          <p:nvPr/>
        </p:nvSpPr>
        <p:spPr>
          <a:xfrm>
            <a:off x="5134708" y="1847195"/>
            <a:ext cx="654147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untimely death  of Pope Leo X paved the way for Jew Ignatius </a:t>
            </a:r>
            <a:r>
              <a:rPr lang="en-GB" sz="2800" b="1" dirty="0">
                <a:solidFill>
                  <a:srgbClr val="00FFFF"/>
                </a:solidFill>
                <a:effectLst>
                  <a:outerShdw blurRad="38100" dist="38100" dir="2700000" algn="tl">
                    <a:srgbClr val="000000">
                      <a:alpha val="43137"/>
                    </a:srgbClr>
                  </a:outerShdw>
                </a:effectLst>
              </a:rPr>
              <a:t>of </a:t>
            </a:r>
            <a:r>
              <a:rPr lang="en-GB" sz="2800" b="1" dirty="0" smtClean="0">
                <a:solidFill>
                  <a:srgbClr val="00FFFF"/>
                </a:solidFill>
                <a:effectLst>
                  <a:outerShdw blurRad="38100" dist="38100" dir="2700000" algn="tl">
                    <a:srgbClr val="000000">
                      <a:alpha val="43137"/>
                    </a:srgbClr>
                  </a:outerShdw>
                </a:effectLst>
              </a:rPr>
              <a:t>Loyola (left) who founded </a:t>
            </a:r>
            <a:r>
              <a:rPr lang="en-GB" sz="2800" b="1" dirty="0">
                <a:solidFill>
                  <a:srgbClr val="00FFFF"/>
                </a:solidFill>
                <a:effectLst>
                  <a:outerShdw blurRad="38100" dist="38100" dir="2700000" algn="tl">
                    <a:srgbClr val="000000">
                      <a:alpha val="43137"/>
                    </a:srgbClr>
                  </a:outerShdw>
                </a:effectLst>
              </a:rPr>
              <a:t>the </a:t>
            </a:r>
            <a:r>
              <a:rPr lang="en-GB" sz="2800" b="1" dirty="0" smtClean="0">
                <a:solidFill>
                  <a:srgbClr val="00FFFF"/>
                </a:solidFill>
                <a:effectLst>
                  <a:outerShdw blurRad="38100" dist="38100" dir="2700000" algn="tl">
                    <a:srgbClr val="000000">
                      <a:alpha val="43137"/>
                    </a:srgbClr>
                  </a:outerShdw>
                </a:effectLst>
              </a:rPr>
              <a:t>Society of Jesus, </a:t>
            </a:r>
            <a:r>
              <a:rPr lang="en-GB" sz="2800" b="1" dirty="0" smtClean="0">
                <a:solidFill>
                  <a:srgbClr val="FFC000"/>
                </a:solidFill>
                <a:effectLst>
                  <a:outerShdw blurRad="38100" dist="38100" dir="2700000" algn="tl">
                    <a:srgbClr val="000000">
                      <a:alpha val="43137"/>
                    </a:srgbClr>
                  </a:outerShdw>
                </a:effectLst>
              </a:rPr>
              <a:t>after </a:t>
            </a:r>
            <a:r>
              <a:rPr lang="en-GB" sz="2800" b="1" dirty="0">
                <a:solidFill>
                  <a:srgbClr val="FFC000"/>
                </a:solidFill>
                <a:effectLst>
                  <a:outerShdw blurRad="38100" dist="38100" dir="2700000" algn="tl">
                    <a:srgbClr val="000000">
                      <a:alpha val="43137"/>
                    </a:srgbClr>
                  </a:outerShdw>
                </a:effectLst>
              </a:rPr>
              <a:t>being wounded in battle and experiencing a religious </a:t>
            </a:r>
            <a:r>
              <a:rPr lang="en-GB" sz="2800" b="1" dirty="0" smtClean="0">
                <a:solidFill>
                  <a:srgbClr val="FFC000"/>
                </a:solidFill>
                <a:effectLst>
                  <a:outerShdw blurRad="38100" dist="38100" dir="2700000" algn="tl">
                    <a:srgbClr val="000000">
                      <a:alpha val="43137"/>
                    </a:srgbClr>
                  </a:outerShdw>
                </a:effectLst>
              </a:rPr>
              <a:t>“conversion”. </a:t>
            </a:r>
            <a:r>
              <a:rPr lang="en-GB" sz="2800" b="1" dirty="0" smtClean="0">
                <a:solidFill>
                  <a:srgbClr val="00FF00"/>
                </a:solidFill>
                <a:effectLst>
                  <a:outerShdw blurRad="38100" dist="38100" dir="2700000" algn="tl">
                    <a:srgbClr val="000000">
                      <a:alpha val="43137"/>
                    </a:srgbClr>
                  </a:outerShdw>
                </a:effectLst>
              </a:rPr>
              <a:t>This religious order formed of “</a:t>
            </a:r>
            <a:r>
              <a:rPr lang="en-GB" sz="2800" b="1" dirty="0" err="1" smtClean="0">
                <a:solidFill>
                  <a:srgbClr val="00FF00"/>
                </a:solidFill>
                <a:effectLst>
                  <a:outerShdw blurRad="38100" dist="38100" dir="2700000" algn="tl">
                    <a:srgbClr val="000000">
                      <a:alpha val="43137"/>
                    </a:srgbClr>
                  </a:outerShdw>
                </a:effectLst>
              </a:rPr>
              <a:t>conversos</a:t>
            </a:r>
            <a:r>
              <a:rPr lang="en-GB" sz="2800" b="1" dirty="0" smtClean="0">
                <a:solidFill>
                  <a:srgbClr val="00FF00"/>
                </a:solidFill>
                <a:effectLst>
                  <a:outerShdw blurRad="38100" dist="38100" dir="2700000" algn="tl">
                    <a:srgbClr val="000000">
                      <a:alpha val="43137"/>
                    </a:srgbClr>
                  </a:outerShdw>
                </a:effectLst>
              </a:rPr>
              <a:t>” (Catholic Jews)</a:t>
            </a:r>
            <a:r>
              <a:rPr lang="en-GB" sz="2800" b="1" dirty="0">
                <a:solidFill>
                  <a:srgbClr val="00FF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became known as the </a:t>
            </a:r>
            <a:r>
              <a:rPr lang="en-GB" sz="2800" b="1" dirty="0" smtClean="0">
                <a:solidFill>
                  <a:srgbClr val="FF0000"/>
                </a:solidFill>
                <a:effectLst>
                  <a:outerShdw blurRad="38100" dist="38100" dir="2700000" algn="tl">
                    <a:srgbClr val="000000">
                      <a:alpha val="43137"/>
                    </a:srgbClr>
                  </a:outerShdw>
                </a:effectLst>
              </a:rPr>
              <a:t>Jesuits</a:t>
            </a:r>
            <a:r>
              <a:rPr lang="en-GB" sz="2800" b="1" dirty="0" smtClean="0">
                <a:solidFill>
                  <a:srgbClr val="00FF00"/>
                </a:solidFill>
                <a:effectLst>
                  <a:outerShdw blurRad="38100" dist="38100" dir="2700000" algn="tl">
                    <a:srgbClr val="000000">
                      <a:alpha val="43137"/>
                    </a:srgbClr>
                  </a:outerShdw>
                </a:effectLst>
              </a:rPr>
              <a:t> and has remained the Jewish arm of the Catholic Church to the present time.</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skepticism-images.s3-website-us-east-1.amazonaws.com/images/jreviews/Ignatius-of-Loyola-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2277207"/>
            <a:ext cx="37433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722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r>
              <a:rPr lang="en-GB" b="1" dirty="0">
                <a:solidFill>
                  <a:srgbClr val="FF0000"/>
                </a:solidFill>
              </a:rPr>
              <a:t>                                    </a:t>
            </a:r>
            <a:r>
              <a:rPr lang="en-GB" b="1" dirty="0">
                <a:solidFill>
                  <a:srgbClr val="00FF00"/>
                </a:solidFill>
              </a:rPr>
              <a:t>The Reformation</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99</a:t>
            </a:fld>
            <a:endParaRPr lang="en-GB">
              <a:solidFill>
                <a:srgbClr val="FFFFFF"/>
              </a:solidFill>
            </a:endParaRPr>
          </a:p>
        </p:txBody>
      </p:sp>
      <p:sp>
        <p:nvSpPr>
          <p:cNvPr id="4" name="TextBox 3"/>
          <p:cNvSpPr txBox="1"/>
          <p:nvPr/>
        </p:nvSpPr>
        <p:spPr>
          <a:xfrm>
            <a:off x="4450080" y="1748613"/>
            <a:ext cx="713232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 </a:t>
            </a:r>
            <a:r>
              <a:rPr lang="en-GB" sz="2800" b="1" dirty="0" smtClean="0">
                <a:solidFill>
                  <a:srgbClr val="00FFFF"/>
                </a:solidFill>
                <a:effectLst>
                  <a:outerShdw blurRad="38100" dist="38100" dir="2700000" algn="tl">
                    <a:srgbClr val="000000">
                      <a:alpha val="43137"/>
                    </a:srgbClr>
                  </a:outerShdw>
                </a:effectLst>
              </a:rPr>
              <a:t>John Calvin, born </a:t>
            </a:r>
            <a:r>
              <a:rPr lang="en-GB" sz="2800" b="1" dirty="0" err="1">
                <a:solidFill>
                  <a:srgbClr val="00FFFF"/>
                </a:solidFill>
                <a:effectLst>
                  <a:outerShdw blurRad="38100" dist="38100" dir="2700000" algn="tl">
                    <a:srgbClr val="000000">
                      <a:alpha val="43137"/>
                    </a:srgbClr>
                  </a:outerShdw>
                </a:effectLst>
              </a:rPr>
              <a:t>Jehan</a:t>
            </a:r>
            <a:r>
              <a:rPr lang="en-GB" sz="2800" b="1" dirty="0">
                <a:solidFill>
                  <a:srgbClr val="00FFFF"/>
                </a:solidFill>
                <a:effectLst>
                  <a:outerShdw blurRad="38100" dist="38100" dir="2700000" algn="tl">
                    <a:srgbClr val="000000">
                      <a:alpha val="43137"/>
                    </a:srgbClr>
                  </a:outerShdw>
                </a:effectLst>
              </a:rPr>
              <a:t> </a:t>
            </a:r>
            <a:r>
              <a:rPr lang="en-GB" sz="2800" b="1" dirty="0" err="1">
                <a:solidFill>
                  <a:srgbClr val="00FFFF"/>
                </a:solidFill>
                <a:effectLst>
                  <a:outerShdw blurRad="38100" dist="38100" dir="2700000" algn="tl">
                    <a:srgbClr val="000000">
                      <a:alpha val="43137"/>
                    </a:srgbClr>
                  </a:outerShdw>
                </a:effectLst>
              </a:rPr>
              <a:t>Cauvin</a:t>
            </a:r>
            <a:r>
              <a:rPr lang="en-GB" sz="2800" b="1" dirty="0">
                <a:solidFill>
                  <a:srgbClr val="00FFFF"/>
                </a:solidFill>
                <a:effectLst>
                  <a:outerShdw blurRad="38100" dist="38100" dir="2700000" algn="tl">
                    <a:srgbClr val="000000">
                      <a:alpha val="43137"/>
                    </a:srgbClr>
                  </a:outerShdw>
                </a:effectLst>
              </a:rPr>
              <a:t>: 10 July 1509 – 27 May 1564</a:t>
            </a:r>
            <a:r>
              <a:rPr lang="en-GB" sz="2800" b="1" dirty="0" smtClean="0">
                <a:solidFill>
                  <a:srgbClr val="00FFFF"/>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was an influential French </a:t>
            </a:r>
            <a:r>
              <a:rPr lang="en-GB" sz="2800" b="1" dirty="0" smtClean="0">
                <a:solidFill>
                  <a:srgbClr val="FFC000"/>
                </a:solidFill>
                <a:effectLst>
                  <a:outerShdw blurRad="38100" dist="38100" dir="2700000" algn="tl">
                    <a:srgbClr val="000000">
                      <a:alpha val="43137"/>
                    </a:srgbClr>
                  </a:outerShdw>
                </a:effectLst>
              </a:rPr>
              <a:t>theologian during </a:t>
            </a:r>
            <a:r>
              <a:rPr lang="en-GB" sz="2800" b="1" dirty="0">
                <a:solidFill>
                  <a:srgbClr val="FFC000"/>
                </a:solidFill>
                <a:effectLst>
                  <a:outerShdw blurRad="38100" dist="38100" dir="2700000" algn="tl">
                    <a:srgbClr val="000000">
                      <a:alpha val="43137"/>
                    </a:srgbClr>
                  </a:outerShdw>
                </a:effectLst>
              </a:rPr>
              <a:t>the Protestant </a:t>
            </a:r>
            <a:r>
              <a:rPr lang="en-GB" sz="2800" b="1" dirty="0" smtClean="0">
                <a:solidFill>
                  <a:srgbClr val="FFC000"/>
                </a:solidFill>
                <a:effectLst>
                  <a:outerShdw blurRad="38100" dist="38100" dir="2700000" algn="tl">
                    <a:srgbClr val="000000">
                      <a:alpha val="43137"/>
                    </a:srgbClr>
                  </a:outerShdw>
                </a:effectLst>
              </a:rPr>
              <a:t>Reformation and would be a counter weight to Martin Luther, </a:t>
            </a:r>
            <a:r>
              <a:rPr lang="en-GB" sz="2800" b="1" dirty="0" smtClean="0">
                <a:solidFill>
                  <a:srgbClr val="00FF00"/>
                </a:solidFill>
                <a:effectLst>
                  <a:outerShdw blurRad="38100" dist="38100" dir="2700000" algn="tl">
                    <a:srgbClr val="000000">
                      <a:alpha val="43137"/>
                    </a:srgbClr>
                  </a:outerShdw>
                </a:effectLst>
              </a:rPr>
              <a:t>charged with steering the Reformation in accordance with the Jews plans which were primarily -</a:t>
            </a:r>
            <a:r>
              <a:rPr lang="en-GB" sz="2800" b="1" dirty="0" smtClean="0">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1. Ingratiating the Jews as “God’s Chosen” with the Protestants and</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2. Making usury acceptable to Protestants.</a:t>
            </a:r>
            <a:endParaRPr lang="en-GB" sz="2800" b="1" dirty="0">
              <a:solidFill>
                <a:srgbClr val="FF0000"/>
              </a:solidFill>
              <a:effectLst>
                <a:outerShdw blurRad="38100" dist="38100" dir="2700000" algn="tl">
                  <a:srgbClr val="000000">
                    <a:alpha val="43137"/>
                  </a:srgbClr>
                </a:outerShdw>
              </a:effectLst>
            </a:endParaRPr>
          </a:p>
        </p:txBody>
      </p:sp>
      <p:pic>
        <p:nvPicPr>
          <p:cNvPr id="2050" name="Picture 2" descr="http://s3-eu-west-1.amazonaws.com/lookandlearn-preview/A/A146/A1461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92997"/>
            <a:ext cx="32289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665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gog">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18884</TotalTime>
  <Words>15249</Words>
  <Application>Microsoft Office PowerPoint</Application>
  <PresentationFormat>Widescreen</PresentationFormat>
  <Paragraphs>992</Paragraphs>
  <Slides>237</Slides>
  <Notes>83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237</vt:i4>
      </vt:variant>
    </vt:vector>
  </HeadingPairs>
  <TitlesOfParts>
    <vt:vector size="241" baseType="lpstr">
      <vt:lpstr>Arial</vt:lpstr>
      <vt:lpstr>Calibri</vt:lpstr>
      <vt:lpstr>Impact</vt:lpstr>
      <vt:lpstr>gog</vt:lpstr>
      <vt:lpstr>The Story Of Gog And Magog </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    </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vt:lpstr>
      <vt:lpstr>The Story Of Gog And Magog                                    The Reformation – Elizabeth I</vt:lpstr>
      <vt:lpstr>The Story Of Gog And Magog                                    The Reformation – Elizabeth I</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PowerPoint Presentation</vt:lpstr>
      <vt:lpstr>PowerPoint Presentation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lpstr>The Story Of Gog And Magog                                    The Reformation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Story Of Gog And Magog</dc:title>
  <dc:creator>Chris Pead</dc:creator>
  <cp:lastModifiedBy>Chris Pead</cp:lastModifiedBy>
  <cp:revision>183</cp:revision>
  <dcterms:created xsi:type="dcterms:W3CDTF">2014-01-17T11:48:19Z</dcterms:created>
  <dcterms:modified xsi:type="dcterms:W3CDTF">2018-05-15T21:58:28Z</dcterms:modified>
</cp:coreProperties>
</file>