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3"/>
  </p:notesMasterIdLst>
  <p:sldIdLst>
    <p:sldId id="468" r:id="rId2"/>
    <p:sldId id="460" r:id="rId3"/>
    <p:sldId id="469" r:id="rId4"/>
    <p:sldId id="461" r:id="rId5"/>
    <p:sldId id="397" r:id="rId6"/>
    <p:sldId id="398" r:id="rId7"/>
    <p:sldId id="399" r:id="rId8"/>
    <p:sldId id="355" r:id="rId9"/>
    <p:sldId id="381" r:id="rId10"/>
    <p:sldId id="382" r:id="rId11"/>
    <p:sldId id="383" r:id="rId12"/>
    <p:sldId id="384" r:id="rId13"/>
    <p:sldId id="385" r:id="rId14"/>
    <p:sldId id="356" r:id="rId15"/>
    <p:sldId id="357" r:id="rId16"/>
    <p:sldId id="386" r:id="rId17"/>
    <p:sldId id="387" r:id="rId18"/>
    <p:sldId id="388" r:id="rId19"/>
    <p:sldId id="389" r:id="rId20"/>
    <p:sldId id="390" r:id="rId21"/>
    <p:sldId id="391" r:id="rId22"/>
    <p:sldId id="392" r:id="rId23"/>
    <p:sldId id="393" r:id="rId24"/>
    <p:sldId id="394" r:id="rId25"/>
    <p:sldId id="395" r:id="rId26"/>
    <p:sldId id="396" r:id="rId27"/>
    <p:sldId id="400" r:id="rId28"/>
    <p:sldId id="401" r:id="rId29"/>
    <p:sldId id="402" r:id="rId30"/>
    <p:sldId id="405" r:id="rId31"/>
    <p:sldId id="404" r:id="rId32"/>
    <p:sldId id="406" r:id="rId33"/>
    <p:sldId id="407" r:id="rId34"/>
    <p:sldId id="408" r:id="rId35"/>
    <p:sldId id="409" r:id="rId36"/>
    <p:sldId id="410" r:id="rId37"/>
    <p:sldId id="411" r:id="rId38"/>
    <p:sldId id="412" r:id="rId39"/>
    <p:sldId id="413" r:id="rId40"/>
    <p:sldId id="414" r:id="rId41"/>
    <p:sldId id="415" r:id="rId42"/>
    <p:sldId id="416" r:id="rId43"/>
    <p:sldId id="417" r:id="rId44"/>
    <p:sldId id="418" r:id="rId45"/>
    <p:sldId id="419" r:id="rId46"/>
    <p:sldId id="420" r:id="rId47"/>
    <p:sldId id="421" r:id="rId48"/>
    <p:sldId id="422" r:id="rId49"/>
    <p:sldId id="423" r:id="rId50"/>
    <p:sldId id="424" r:id="rId51"/>
    <p:sldId id="425" r:id="rId52"/>
    <p:sldId id="426" r:id="rId53"/>
    <p:sldId id="430" r:id="rId54"/>
    <p:sldId id="427" r:id="rId55"/>
    <p:sldId id="428" r:id="rId56"/>
    <p:sldId id="429" r:id="rId57"/>
    <p:sldId id="431" r:id="rId58"/>
    <p:sldId id="432" r:id="rId59"/>
    <p:sldId id="434" r:id="rId60"/>
    <p:sldId id="435" r:id="rId61"/>
    <p:sldId id="436" r:id="rId62"/>
    <p:sldId id="437" r:id="rId63"/>
    <p:sldId id="438" r:id="rId64"/>
    <p:sldId id="439" r:id="rId65"/>
    <p:sldId id="440" r:id="rId66"/>
    <p:sldId id="441" r:id="rId67"/>
    <p:sldId id="442" r:id="rId68"/>
    <p:sldId id="443" r:id="rId69"/>
    <p:sldId id="444" r:id="rId70"/>
    <p:sldId id="445" r:id="rId71"/>
    <p:sldId id="446" r:id="rId72"/>
    <p:sldId id="447" r:id="rId73"/>
    <p:sldId id="448" r:id="rId74"/>
    <p:sldId id="403" r:id="rId75"/>
    <p:sldId id="449" r:id="rId76"/>
    <p:sldId id="450" r:id="rId77"/>
    <p:sldId id="455" r:id="rId78"/>
    <p:sldId id="457" r:id="rId79"/>
    <p:sldId id="458" r:id="rId80"/>
    <p:sldId id="459" r:id="rId81"/>
    <p:sldId id="454" r:id="rId82"/>
    <p:sldId id="451" r:id="rId83"/>
    <p:sldId id="452" r:id="rId84"/>
    <p:sldId id="453" r:id="rId85"/>
    <p:sldId id="463" r:id="rId86"/>
    <p:sldId id="465" r:id="rId87"/>
    <p:sldId id="359" r:id="rId88"/>
    <p:sldId id="456" r:id="rId89"/>
    <p:sldId id="464" r:id="rId90"/>
    <p:sldId id="466" r:id="rId91"/>
    <p:sldId id="467" r:id="rId9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  <a:srgbClr val="FFCC00"/>
    <a:srgbClr val="00FFFF"/>
    <a:srgbClr val="00FFCC"/>
    <a:srgbClr val="FF66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992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9AC00-68DD-4AEF-8B51-4C9B3F61E6FA}" type="datetimeFigureOut">
              <a:rPr lang="en-GB" smtClean="0"/>
              <a:t>26/04/2016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62614-8454-433E-9C96-372F0A0CC1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59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62A88-FA2B-47ED-95AA-7CDDFA304BA4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77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551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208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1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7244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6351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178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814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636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990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2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131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4452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510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6658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5060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430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6556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5052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634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8187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627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3299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5257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4325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9092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9507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2073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912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502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8867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0273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068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6549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118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1020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5084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45465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8769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08196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5310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0861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44249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356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927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3691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4239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6199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4588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93943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4159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1839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00734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2590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719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5624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7227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3933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144365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57916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371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5310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6994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4810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20524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023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1919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8838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10795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98807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83524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97023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130DD6-BF09-445D-A085-45311538F0FD}" type="slidenum">
              <a:rPr lang="en-GB" smtClean="0"/>
              <a:pPr/>
              <a:t>90</a:t>
            </a:fld>
            <a:endParaRPr lang="en-GB" smtClean="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01839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BC464E-C0E4-441B-B1BD-1E8F1AF7AD38}" type="slidenum">
              <a:rPr lang="en-GB" smtClean="0"/>
              <a:pPr/>
              <a:t>91</a:t>
            </a:fld>
            <a:endParaRPr lang="en-GB" smtClean="0"/>
          </a:p>
        </p:txBody>
      </p:sp>
      <p:sp>
        <p:nvSpPr>
          <p:cNvPr id="386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6046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631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962614-8454-433E-9C96-372F0A0CC19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54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DD11AA4-E0CF-4055-9AB8-82C403D3A389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0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F95B9-CAA3-4CB0-B13C-F1193490C6AA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01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74D22F-43D4-42F2-848D-5662CEAD6528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486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24300"/>
            <a:ext cx="53848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09979-CCE3-4984-80F8-6734F2968131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621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2469F-05B7-4CED-AF26-C818B3D706C8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453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8F7D5E-42EB-4D7B-BB21-B2DFCE1F18EB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373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66522F-9EBD-4CD0-990E-12DEC700EEBE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54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D70D2-5F09-409E-8B32-A03C39442609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50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652C95-B147-4044-BA59-709D83A59491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15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BA68D8-57C7-4F14-8F19-E794D1308674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74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C2948A-A25B-41DD-98E9-4AFF8797A7DA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5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42DA5A-7775-4EE2-BFDD-34E81D5C159B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60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6F9E0-AAA5-4FE0-9B08-3D691C05AA3F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grpSp>
          <p:nvGrpSpPr>
            <p:cNvPr id="4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GB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12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867EE0F8-5B26-4209-B648-26B8EB792DCB}" type="datetime1">
              <a:rPr lang="en-GB" smtClean="0">
                <a:solidFill>
                  <a:srgbClr val="FFFFFF"/>
                </a:solidFill>
              </a:rPr>
              <a:pPr/>
              <a:t>26/04/2016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327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19536" y="620688"/>
            <a:ext cx="8229600" cy="1143000"/>
          </a:xfrm>
        </p:spPr>
        <p:txBody>
          <a:bodyPr/>
          <a:lstStyle/>
          <a:p>
            <a:r>
              <a:rPr lang="en-GB" sz="4800" b="1" dirty="0">
                <a:solidFill>
                  <a:srgbClr val="FF0000"/>
                </a:solidFill>
              </a:rPr>
              <a:t>The Story Of Gog And Magog</a:t>
            </a:r>
            <a:br>
              <a:rPr lang="en-GB" sz="4800" b="1" dirty="0">
                <a:solidFill>
                  <a:srgbClr val="FF0000"/>
                </a:solidFill>
              </a:rPr>
            </a:br>
            <a:endParaRPr lang="en-GB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703328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0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Part </a:t>
            </a:r>
            <a:r>
              <a:rPr lang="en-GB" sz="60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Sixteen – Section Elizabeth I</a:t>
            </a:r>
            <a:endParaRPr lang="en-GB" sz="60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26909" y="2820604"/>
            <a:ext cx="876157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spc="300" dirty="0" smtClean="0">
                <a:ln w="11430" cmpd="sng">
                  <a:solidFill>
                    <a:srgbClr val="3399FF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glow rad="45500">
                    <a:srgbClr val="3399FF">
                      <a:satMod val="220000"/>
                      <a:alpha val="35000"/>
                    </a:srgbClr>
                  </a:glow>
                </a:effectLst>
              </a:rPr>
              <a:t>THE REFORMATION AND GOG</a:t>
            </a:r>
            <a:endParaRPr lang="en-GB" sz="3200" b="1" spc="300" dirty="0">
              <a:ln w="11430" cmpd="sng">
                <a:solidFill>
                  <a:srgbClr val="3399FF">
                    <a:tint val="10000"/>
                  </a:srgb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glow rad="45500">
                  <a:srgbClr val="3399FF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://www.gospelherald.com/data/images/full/3982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35" y="3775907"/>
            <a:ext cx="2143125" cy="2895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49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0246" y="1828800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0246" y="2835643"/>
            <a:ext cx="668215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real number made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 from accounts,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collected from the ministers in the different towns, made;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number, for all France, amount to only 786 persons!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Lingard (left) with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usual fairness, says, "if we double this number, we shall not be far from the real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amount”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John Lingard seated in chair holding a 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7" y="1559170"/>
            <a:ext cx="3244118" cy="504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25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0246" y="1828800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8554" y="2835643"/>
            <a:ext cx="703384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 this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truly horrible to think of;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not half so great as that of those English Catholics whom "good Queen Bess" had,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this time (the 14th year of her reign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caused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ripped up, racked till the blood came out of their sockets,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caused to be dispatched, or die, in prison, or in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exile.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www.mamalisa.com/images/misc/queen_b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3314456" cy="484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55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5108" y="1753315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2739" y="2659797"/>
            <a:ext cx="766689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---and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this, too, observe, not for rebellions, treasons, robberies and assassinations, like those of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his followers;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but, simply and solely by adhering to the religion of their and her fathers,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religion she had openly practised for years, and to which religion she had most solemnly sworn that she sincerely belonged!</a:t>
            </a:r>
          </a:p>
        </p:txBody>
      </p:sp>
      <p:pic>
        <p:nvPicPr>
          <p:cNvPr id="6146" name="Picture 2" descr="https://upload.wikimedia.org/wikipedia/commons/2/2c/Execution_of_thomas_armstrong_16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9" y="2773293"/>
            <a:ext cx="30575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0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5108" y="1753315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1293" y="3291757"/>
            <a:ext cx="6435969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discover the cause of the massacre we go back to reign of Mary, whose days were,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"Few and full of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sorrow“,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war with France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s://c8.staticflickr.com/4/3443/3392383367_1660b8cd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6" y="1708161"/>
            <a:ext cx="3057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1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5076" y="2708970"/>
            <a:ext cx="6635262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Queen Mary, Calais was an English possession,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towards the end of her reign it came under threat.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was ill advised by her counsel  who told her that the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soldiers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sufficient to deal with the danger.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course it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wasn't! Calais fell to 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French.</a:t>
            </a:r>
          </a:p>
        </p:txBody>
      </p:sp>
      <p:pic>
        <p:nvPicPr>
          <p:cNvPr id="1026" name="Picture 2" descr="https://upload.wikimedia.org/wikipedia/commons/d/da/1838_Fran%C3%A7ois-%C3%89douard_Picot_-_The_Siege_of_Cala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52246"/>
            <a:ext cx="3330862" cy="280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415" y="5052646"/>
            <a:ext cx="369277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Siege of Calais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5076" y="1688123"/>
            <a:ext cx="6342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37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8493" y="2708970"/>
            <a:ext cx="600221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Further, Doctor </a:t>
            </a:r>
            <a:r>
              <a:rPr lang="en-GB" sz="28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Heylin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tells us, that Philip,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seeing that danger might arise to Calais,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advised the Queen of it, and freely offered his assistance for the defence of it; but,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English Council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jealous of Philip, neglected both his advice and proffer.</a:t>
            </a:r>
          </a:p>
        </p:txBody>
      </p:sp>
      <p:pic>
        <p:nvPicPr>
          <p:cNvPr id="2050" name="Picture 2" descr="https://upload.wikimedia.org/wikipedia/commons/9/9a/PeterHeyly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" y="1034927"/>
            <a:ext cx="3530144" cy="426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1764" y="5508907"/>
            <a:ext cx="40679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Doctor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Heylin</a:t>
            </a:r>
            <a:endParaRPr lang="en-GB" sz="36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57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8493" y="2708970"/>
            <a:ext cx="635390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1558 Philip and the King of France began negotiations for peace;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conditions of Philip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that Calais should be restored to England;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this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unquestionably would have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 adhered to by Philip; but,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midst of these negotiations, Mary died.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908" y="5631377"/>
            <a:ext cx="40679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Philip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55" y="1670538"/>
            <a:ext cx="3093214" cy="374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2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8493" y="2708970"/>
            <a:ext cx="635390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Elizabeth, during the reign of her brother, had been a Protestant,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during the reign of her sister, a Catholic.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time of her sister's death, she not only went to mass publicly; but, she had a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chapel in her house,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also a confessor. These appearances had not, however, deceived her sister,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2908" y="5631377"/>
            <a:ext cx="40679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ueen Mary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3074" name="Picture 2" descr="File:Queen Mary I from N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20" y="1989212"/>
            <a:ext cx="2492483" cy="31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8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8493" y="2708970"/>
            <a:ext cx="635390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her death bed,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honest and sincere Mary required from her a frank avowal of her opinions as to religion.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Elizabeth, in answer, prayed God that the earth might open and swallow her,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she were not a true Roman Catholic.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5505271"/>
            <a:ext cx="406790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ueen Mary’s Death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5122" name="Picture 2" descr="http://upload.wikimedia.org/wikipedia/commons/6/69/Execution-of-Mary-Queen-of-Sc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45" y="1670537"/>
            <a:ext cx="4686011" cy="362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4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19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8493" y="2708970"/>
            <a:ext cx="6353907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made the same declaration to the Duke of Feria,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Spanish envoy, whom she so completely</a:t>
            </a:r>
          </a:p>
          <a:p>
            <a:pPr algn="ctr"/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deceived,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he wrote to Philip, that the accession of Elizabeth would make no alteration in matters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religion.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925234"/>
            <a:ext cx="406790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Duke of Feria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6146" name="Picture 2" descr="http://1.bp.blogspot.com/-G8gF13sW1mc/Vj4lq7NIIYI/AAAAAAAAE2A/uTRwEFCFVUA/s1600/Simon_RenardAntonisM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31" y="1863969"/>
            <a:ext cx="2842846" cy="377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0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</a:t>
            </a:r>
            <a:r>
              <a:rPr lang="en-GB" b="1" dirty="0" smtClean="0">
                <a:solidFill>
                  <a:srgbClr val="00FF00"/>
                </a:solidFill>
              </a:rPr>
              <a:t>Reformation – Elizabeth I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4923" y="1804416"/>
            <a:ext cx="66821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2624" y="4291584"/>
            <a:ext cx="10253472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Killing of True Israelites </a:t>
            </a:r>
            <a:r>
              <a:rPr lang="en-GB" sz="40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The Guise of “The Reformation” and </a:t>
            </a: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Plunder of Wealth by</a:t>
            </a:r>
            <a:r>
              <a:rPr lang="en-GB" sz="40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Gog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52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28493" y="3077472"/>
            <a:ext cx="6353907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spite of all this,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not long before she began ripping up the bowels of her unhappy subjects,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they were Roman Catholics.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7538" y="5374250"/>
            <a:ext cx="406790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Elizabethan Execution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7170" name="Picture 2" descr="https://upload.wikimedia.org/wikipedia/commons/f/fc/BNMsFr2643FroissartFol97vExecHughDespens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6" y="1782935"/>
            <a:ext cx="3552092" cy="341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20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5079" y="2610370"/>
            <a:ext cx="692833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 bastard by law.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marriage of her mother had been, by law, which yet remained un-repealed, declared to be null and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void.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 accession having been, in the usual way, notified to foreign powers,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is, that she had succeeded to the throne by hereditary right and the consent of the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8194" name="Picture 2" descr="http://s3-eu-west-1.amazonaws.com/lookandlearn-preview/A/A831/A8316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5" y="1754084"/>
            <a:ext cx="4198704" cy="391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5937" y="5883087"/>
            <a:ext cx="433753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Coronation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989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5079" y="2610370"/>
            <a:ext cx="6928338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---The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Pope answered, that he did not understand the hereditary right of a person not born in lawful wedlock.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that he, of course, could not acknowledge her hereditary right.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was, of itself, a pretty strong inducement for a lady of so flexible a conscience as she had,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resolve to be a Protestant.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95937" y="5883087"/>
            <a:ext cx="4337539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Pope Pius V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Pope Pius 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93" y="1785309"/>
            <a:ext cx="2740025" cy="36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0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23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799" y="2708970"/>
            <a:ext cx="7772402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another and even a stronger motive. Mary, Queen of Scotland,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wife of Dauphin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France,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claimed the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 of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England, as the nearest legitimate descendant of Henry VII.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that Elizabeth ran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risk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losing the crown, unless she became a Protestant,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crammed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CRANMER'S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creed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 the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throats of her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people.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1628" y="5712801"/>
            <a:ext cx="328581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Cranmer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www.catholictradition.org/Saints/cran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0538"/>
            <a:ext cx="28098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5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799" y="2708970"/>
            <a:ext cx="7772402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she remained a Catholic, she must yield submission to the decrees from Rome: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Pope could have made it a duty with her people to abandon her;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or, at the very least, he could have greatly embarrassed her. In short, she saw clearly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that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her people remained Catholics, she could never reign in perfect safety.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7638" y="5830669"/>
            <a:ext cx="328581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Pope Pius V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pickle-publishing.com/images/pope-pius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60" y="1881703"/>
            <a:ext cx="2619375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30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25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799" y="2708970"/>
            <a:ext cx="7772402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Elizabeth were set aside, or, if she died without issue before Mary, England must become an appendage of France.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loss of Calais and of Boulogne had mortified the nation enough;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but, for England herself to be transferred to France, was what no Englishman could think of with patience.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7636" y="5048071"/>
            <a:ext cx="328581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Mary Queen of Scots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www.edinburghspotlight.com/mq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49" y="1465279"/>
            <a:ext cx="3493593" cy="26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4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26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799" y="2708970"/>
            <a:ext cx="7772402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who eulogise Henry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IV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France,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became a Catholic expressly and avowedly for the purpose of possessing and keeping the throne of that country,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 very consistently blame Elizabeth for becoming a Protestant for an exactly similar reason.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7636" y="5048071"/>
            <a:ext cx="328581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Henry IV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i.dailymail.co.uk/i/pix/2013/10/10/article-2451730-18A6ABD500000578-996_306x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19" y="1183096"/>
            <a:ext cx="291465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40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6462" y="2935914"/>
            <a:ext cx="7069016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Despite Elizabeth’s professed sadness at the loss of Calais,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immediately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made peace with France, and that, too, without getting Calais back,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she might have done, if she had not preferred her own private interest to the interest and honour of England.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17349" y="5282532"/>
            <a:ext cx="328581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Calais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l7.alamy.com/zooms/0b8660fd2747449f80f1a8d1b07af480/france-calais-d8a5yh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1" y="2354262"/>
            <a:ext cx="395287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28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69877" y="2959195"/>
            <a:ext cx="6049109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Spain was still at war with France over Spanish territory in the Low Countries.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However, Negotiations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peace (England, Spain,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France being the parties) were started at Chateau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Cambresis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in France.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26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11266" name="Picture 2" descr="http://faculty.history.wisc.edu/sommerville/123/123images/up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25" y="1813738"/>
            <a:ext cx="3612297" cy="479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8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29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6462" y="2935914"/>
            <a:ext cx="706901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soon settled with regard to Spain and France;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Philip, (Mary's husband, remember,) faithful to his engagements,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refused to sign the treaty, until the new Queen of England should be satisfied with regard to Calais;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even offered to continue the war for six years, unless Calais were restored,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00999" y="5274651"/>
            <a:ext cx="411806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Chateau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Cambrésis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Treaty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ttps://upload.wikimedia.org/wikipedia/commons/d/d5/Cateau-Cambresi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95" y="1670538"/>
            <a:ext cx="3952875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04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</a:t>
            </a:r>
            <a:r>
              <a:rPr lang="en-GB" b="1" dirty="0" smtClean="0">
                <a:solidFill>
                  <a:srgbClr val="00FF00"/>
                </a:solidFill>
              </a:rPr>
              <a:t>Reformation – Elizabeth I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54923" y="2072640"/>
            <a:ext cx="6682154" cy="317009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Please note other sections from the start of the Reformation and after this section will be added as and when they are ready.</a:t>
            </a:r>
            <a:endParaRPr lang="en-GB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61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30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4615" y="2959195"/>
            <a:ext cx="542778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….provided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would bind herself not to make a separate peace during that period.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declined this generous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meantime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had begun to rip up her subjects, and was afraid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55676" y="162970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12290" name="Picture 2" descr="http://sandiegofreepress.org/wp-content/uploads/2013/02/drawn-and-quarter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40535"/>
            <a:ext cx="5033254" cy="35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600" y="5908431"/>
            <a:ext cx="509953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Drawing &amp;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Quatering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754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31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9846" y="2999276"/>
            <a:ext cx="5720862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….she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therefore, clandestinely entered into negotiations with France,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it was agreed that the latter should keep Calais for eight years,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pay to England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500,000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crowns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05046" y="1670538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05091" y="5056782"/>
            <a:ext cx="322764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Calais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www.mygen.com/users/outlaw/images/calaiscas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0538"/>
            <a:ext cx="395287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8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32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4428" y="2494646"/>
            <a:ext cx="759655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treaty further postulated that if France committed any act of aggression against England, during the eight years,</a:t>
            </a:r>
            <a:r>
              <a:rPr lang="en-GB" sz="28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if England committed any act of aggression against France, during that time, the treaty should be void,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that the former should lose the right of retaining, and the latter the claim to the restoration, of this valuable town and territory.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9875" y="1603213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23737" y="5291244"/>
            <a:ext cx="322764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Calais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Old-Map-Calais-And-Boulogne-France-From-The-Late-1500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14769" r="3046" b="15487"/>
          <a:stretch/>
        </p:blipFill>
        <p:spPr bwMode="auto">
          <a:xfrm>
            <a:off x="245360" y="1924856"/>
            <a:ext cx="3822547" cy="281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34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0305" y="2588430"/>
            <a:ext cx="759655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efore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years out of the eight had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passed,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"good Queen Bess”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 of pure hatred and fear of the Catholics;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a pure desire to make her tyrannical sway secure;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sole desire of being still able to imprison, and rip up her unfortunate subjects, forfeited all claim to the restoration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Calais.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9875" y="1603213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2050" name="Picture 2" descr="https://s-media-cache-ak0.pinimg.com/736x/bd/df/6e/bddf6ea6bfe8bf01b47db4fd274fee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9" y="1890540"/>
            <a:ext cx="3514527" cy="458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70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9875" y="1603213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38801" y="3080924"/>
            <a:ext cx="5451229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Elizabeth’s breach of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treaty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more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flagrant and more base than,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perhaps, had ever before been witnessed in the world.</a:t>
            </a:r>
          </a:p>
        </p:txBody>
      </p:sp>
      <p:pic>
        <p:nvPicPr>
          <p:cNvPr id="3074" name="Picture 2" descr="http://blog.europeana.eu/wp-content/uploads/2014/04/Queen-Elizabeth-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61" y="1503408"/>
            <a:ext cx="3587262" cy="520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86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9875" y="1603213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91583" y="2506682"/>
            <a:ext cx="757873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Condè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stirring up the Huguenots, had caused a formidable civil war in France.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"Good Queen Bess's"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ambassador to the French Court assisted the rebels to the utmost of his power,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Condè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Coligni’s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agent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Vidame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came, secretly, over to England to negotiate for military, naval, and pecuniary assistance.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succeeded with "good Bess”</a:t>
            </a:r>
          </a:p>
        </p:txBody>
      </p:sp>
      <p:pic>
        <p:nvPicPr>
          <p:cNvPr id="4098" name="Picture 2" descr="https://hrpprodsa.blob.core.windows.net/hrp-prod-container/3084/queen-elizabeth-i-in-cou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" y="1603213"/>
            <a:ext cx="3685116" cy="240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1733" y="4608576"/>
            <a:ext cx="3596640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of Elizabeth I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311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9875" y="1603213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91583" y="2506682"/>
            <a:ext cx="7578735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“Good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Bess”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who, wholly disregarding the solemn treaties by which she was bound to Charles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IX,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 of France,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entered into a formal treaty with the French rebels to send them an army and money,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purpose of carrying on war against their sovereign, of whom she was an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ally…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733" y="5698822"/>
            <a:ext cx="359664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IX</a:t>
            </a:r>
          </a:p>
        </p:txBody>
      </p:sp>
      <p:pic>
        <p:nvPicPr>
          <p:cNvPr id="6146" name="Picture 2" descr="http://www.bonjourlafrance.com/france-facts/france-history/images/valois-dynasty-Charles-I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36" y="2157211"/>
            <a:ext cx="238125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0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8119" y="1614279"/>
            <a:ext cx="602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91583" y="2805723"/>
            <a:ext cx="757873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…having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bound herself, in that character, by a solemn oath on the Evangelists!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treaty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engaged to furnish men, ships, and money; and the traitors,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their part, engaged to put Havre de Grace at once into her hands, as a pledge, not only for the repayment of the money to be advanced,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for the restoration of Calais! </a:t>
            </a:r>
          </a:p>
        </p:txBody>
      </p:sp>
      <p:pic>
        <p:nvPicPr>
          <p:cNvPr id="7170" name="Picture 2" descr="http://images.ttcdn.co/media/i/product/318466-e284cbcae0534c11b70fa0d2ee3c9394.jpeg?size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56" y="2081859"/>
            <a:ext cx="3620403" cy="266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2395" y="5144824"/>
            <a:ext cx="2602523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Havre de Grace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02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56738" y="1634757"/>
            <a:ext cx="602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717579" y="2735282"/>
            <a:ext cx="570398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infamous compact richly deserves the consequences that followed.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ambassador in London,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he discovered an intercourse was going on between the Queen and the agents of the rebels, went to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Cecil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(Jewish),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secretary of </a:t>
            </a:r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state…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461" y="5276671"/>
            <a:ext cx="485991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Cecil, Secretary of State </a:t>
            </a:r>
          </a:p>
        </p:txBody>
      </p:sp>
      <p:pic>
        <p:nvPicPr>
          <p:cNvPr id="9218" name="Picture 2" descr="http://l7.alamy.com/zooms/07d93bddf4eb465688539e6084558ddd/william-cecil-secretary-of-state-under-elizabeth-i-dbgax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9"/>
          <a:stretch/>
        </p:blipFill>
        <p:spPr bwMode="auto">
          <a:xfrm>
            <a:off x="1130894" y="1521712"/>
            <a:ext cx="3067050" cy="360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33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39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8119" y="1614279"/>
            <a:ext cx="602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27460" y="2687955"/>
            <a:ext cx="757873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…carrying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treaty of CHATEAU CAMBRESIS in his hand, and demanded, agreeably to the stipulations of that treaty,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 agent of the rebels should be delivered up as traitors to their sovereign; and he warned the English government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any act of aggression on its part, would annihilate its claim to the recovery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Calais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186" y="5097932"/>
            <a:ext cx="32289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CHATEAU CAMBRESIS</a:t>
            </a:r>
            <a:endParaRPr lang="en-GB" sz="3600" dirty="0">
              <a:solidFill>
                <a:srgbClr val="FFFF00"/>
              </a:solidFill>
            </a:endParaRPr>
          </a:p>
        </p:txBody>
      </p:sp>
      <p:pic>
        <p:nvPicPr>
          <p:cNvPr id="8198" name="Picture 6" descr="http://www.map-france.com/hotel/photo-hotel.php?&amp;photo=http%3A%2F%2Faff.bstatic.com%2Fimages%2Fhotel%2Fmax500%2F209%2F20988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65" y="2180115"/>
            <a:ext cx="3035308" cy="22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35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://www.dromo.info/Colign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6" y="1571258"/>
            <a:ext cx="3810000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71292" y="1828800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5076" y="2735282"/>
            <a:ext cx="668215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infamous massacre of the French Huguenots is not what we have been led to believe,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a devilish plan to divide and create division between the peoples of Europe,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religious grounds through the machinations of the treacherous Gaspard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Coligny – leader of the Huguenots in France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“Good Queen Bess of England”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04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5056" y="1622061"/>
            <a:ext cx="602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263662" y="2594170"/>
            <a:ext cx="5997056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"Good Bess" had caused the civil wars in France; she had,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her bribes, and other underhand means,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stirred them up, which she believed were necessary to her own security on her throne of doubtful right;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as she hoped to get Calais in this perfidious way.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68" y="1759685"/>
            <a:ext cx="3259475" cy="48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5333" y="1678755"/>
            <a:ext cx="602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347344" y="2816908"/>
            <a:ext cx="5352287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rebels took possession of Dieppe, Rouen, Havre de Grace,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a considerable part of Normandy.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put Havre and Dieppe into the hands of the English. </a:t>
            </a:r>
          </a:p>
        </p:txBody>
      </p:sp>
      <p:pic>
        <p:nvPicPr>
          <p:cNvPr id="11266" name="Picture 2" descr="https://upload.wikimedia.org/wikipedia/commons/5/5b/Brazilian_ball_for_Henry_II_in_Rouen_October_1_15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44" y="1717895"/>
            <a:ext cx="5539217" cy="345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3077" y="5662246"/>
            <a:ext cx="5580185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Ancient Rouen</a:t>
            </a:r>
            <a:endParaRPr lang="en-GB" sz="36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283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05754" y="2666443"/>
            <a:ext cx="672388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infamous and treacherous a proceeding roused the Catholics of France,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now became ashamed of that inactivity,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had suffered a sect, less than a hundredth part of the population,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sell their country under the blasphemous plea of a love of the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Gospel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42" name="Picture 2" descr="https://3.bp.blogspot.com/-gl19zVgtco4/VrpbsywXG-I/AAAAAAAACXk/54gEqBowQF0/s400/100_93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0740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39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62246" y="2859089"/>
            <a:ext cx="550468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"Good Bess”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her usual mixture of hypocrisy and effrontery,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 her proclamations into Normandy,  declaring,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she meant no hostility against her "good brother" the King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 (left);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www.the-athenaeum.org/art/display_image.php?id=3412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20" y="1699846"/>
            <a:ext cx="3531957" cy="485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40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62246" y="2859089"/>
            <a:ext cx="550468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cool and hypocritical insolence added fury to the flame.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France could but recollect,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it was the skilful, the gallant, the patriotic Duke of Guise, who had,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 five years before, ejected the English from Calais,</a:t>
            </a:r>
          </a:p>
        </p:txBody>
      </p:sp>
      <p:pic>
        <p:nvPicPr>
          <p:cNvPr id="14338" name="Picture 2" descr="http://www.marlowe-society.org/marlowe/work/massacre/plot/images/dp_guises_son_gu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437" y="1827335"/>
            <a:ext cx="3286125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369" y="5709138"/>
            <a:ext cx="475441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Duke of Guise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015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937570"/>
            <a:ext cx="677077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France; now saw these "sons of the Gospel,"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they had the audacity to call themselves, bring those same English back again,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put two French sea-ports into their hands at once! Are we to wonder at the inextinguishable hatred of the people of France against this traitorous sect?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852" y="5276671"/>
            <a:ext cx="330590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Huguenots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://www.museeprotestant.org/wp-content/uploads/2013/12/0000002889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2230681"/>
            <a:ext cx="39528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64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937570"/>
            <a:ext cx="6770779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we to wonder,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they felt a desire to extirpate the whole of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 an infamous sect,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had already sold their country to the utmost of their power?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852" y="5276671"/>
            <a:ext cx="330590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Huguenots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 descr="http://www.thetreemaker.com/coats/Huguenots-Eng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81" y="1847760"/>
            <a:ext cx="2381250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86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937570"/>
            <a:ext cx="6770779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real blame must lie with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err="1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Condè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Calvin (Cohen),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deceived the Huguenots into accepting a Judaeo form of Christianity,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loyalty to one’s country is a sin. 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852" y="5276671"/>
            <a:ext cx="330590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 (Cohen)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http://www.toeverytribe.org/wp-content/uploads/2015/02/Calvin-to-Martyr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8" y="2329106"/>
            <a:ext cx="3952875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92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937570"/>
            <a:ext cx="6770779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nobility, from every province and corner of France,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flew to the aid of their sovereign,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whose army was commanded by the Constable,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Montmorency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the Duke of Guise under him.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68" y="5505271"/>
            <a:ext cx="386385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Constable of </a:t>
            </a:r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Montmorency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51" y="1221066"/>
            <a:ext cx="2613887" cy="405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49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937570"/>
            <a:ext cx="6770779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Condè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was. at the head of the rebel army,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having 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a sort of partner in the concern,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having been joined by the English troops under the Earl of Warwick, nephew of "good Bess's” paramour, and Dudley,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68" y="5505271"/>
            <a:ext cx="38638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 of Warwick</a:t>
            </a:r>
          </a:p>
        </p:txBody>
      </p:sp>
      <p:pic>
        <p:nvPicPr>
          <p:cNvPr id="19458" name="Picture 2" descr="https://upload.wikimedia.org/wikipedia/commons/thumb/e/e2/Ambrose_Dudley_Earl_of_Warwick.jpg/240px-Ambrose_Dudley_Earl_of_Warwick.jp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3001108" cy="371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82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1292" y="1828800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9662" y="2937570"/>
            <a:ext cx="806547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massacre took place at Paris, in the year 1572, and in the 14th year of Elizabeth's reign; and,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it belongs to the history of that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was, in fact, in part, produced by her own incessant and most mischievous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intrigues.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such it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been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to good effect in opening a great chasm between Europeans and stigmatising the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Catholics, even to this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://s3-eu-west-1.amazonaws.com/lookandlearn-preview/B/B000/B000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6" y="2937570"/>
            <a:ext cx="2905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01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937570"/>
            <a:ext cx="6770779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King’s forces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finally took the town by assault,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the whole of the garrison to the sword,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including the English reinforcement sent by "good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Queen Bess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68" y="5505271"/>
            <a:ext cx="38638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Siege of Rouen 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 descr="https://upload.wikimedia.org/wikipedia/commons/thumb/d/d0/Siege_rouen.jpg/250px-Siege_rou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05" y="2367389"/>
            <a:ext cx="3350275" cy="272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53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735282"/>
            <a:ext cx="6770779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kept the field, and pillaged Normandy pretty severely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"Good Bess" sent him some money, and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if he could get any merchants (that is, Jews) to lend it him;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but, she sent him no troops; those, under the Earl of Warwick, being kept safe and sound in the strong fortress of Havre de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Grace.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91" y="5767478"/>
            <a:ext cx="38638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http://www.marlowe-society.org/marlowe/work/massacre/plot/images/dp_huguenots_colign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8" y="1699846"/>
            <a:ext cx="2954215" cy="378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66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735282"/>
            <a:ext cx="677077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Catholics, now under the Duke of Guise, laid siege to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Orleans.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While this siege was going on, one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Poltrot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Huguenot, in the pay of </a:t>
            </a:r>
            <a:r>
              <a:rPr lang="en-GB" sz="28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went, under the guise of being a deserter from that inveterate rebel chief,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entered into the service of the army under the Duke of Guise.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7094" y="5628381"/>
            <a:ext cx="38638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Orleans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 descr="http://shop.1-72depot.com/files/2015/08/Zvezda-Siege-of-Ancient-Fortres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/>
          <a:stretch/>
        </p:blipFill>
        <p:spPr bwMode="auto">
          <a:xfrm>
            <a:off x="354991" y="1988754"/>
            <a:ext cx="4308058" cy="31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2277" y="1699846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36705" y="2735282"/>
            <a:ext cx="6770779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Queen-Mother (Catherine de Medici), her son the young King,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 (now twelve years of age), and the King of Navarre,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present at the siege. The latter was mortally wounded in the attack;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6027" y="5809035"/>
            <a:ext cx="38638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Charles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upload.wikimedia.org/wikipedia/commons/1/17/Fran%C3%A7ois_Clouet_0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16" y="1669613"/>
            <a:ext cx="3114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90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1662" y="1721011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78923" y="2859089"/>
            <a:ext cx="7405115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a short time this miscreant found the means to assassinate that gallant nobleman and distinguished patriot, instigated,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indeed, employed for the express purpose by </a:t>
            </a:r>
            <a:r>
              <a:rPr lang="en-GB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urged on by </a:t>
            </a:r>
            <a:r>
              <a:rPr lang="en-GB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Beza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"famous preacher," as Hume calls him, but really one of the most infamous of all the "reforming" preachers,</a:t>
            </a:r>
          </a:p>
        </p:txBody>
      </p:sp>
      <p:pic>
        <p:nvPicPr>
          <p:cNvPr id="23554" name="Picture 2" descr="https://upload.wikimedia.org/wikipedia/commons/thumb/c/c0/L%C3%A9gended%27Henri_III.jpg/220px-L%C3%A9gended%27Henri_II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29" y="1721011"/>
            <a:ext cx="3591542" cy="42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3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24207" y="1721011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60830" y="2901419"/>
            <a:ext cx="4726391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atrocious deed met, afterwards,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retaliation in the massacre of St. Bartholomew,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 on </a:t>
            </a:r>
            <a:r>
              <a:rPr lang="en-GB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Coligni’s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mangled body there might have been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placarded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name of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Poltrot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593" y="1620190"/>
            <a:ext cx="3486852" cy="508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8186" y="1648100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34646" y="2755597"/>
            <a:ext cx="596317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wretch had been paid by </a:t>
            </a:r>
            <a:r>
              <a:rPr lang="en-GB" sz="28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money had come from honest and sincere "good Queen Bess”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whom we shall hereafter find plainly accused by Whitaker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(left: a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clergyman of the Church of England) of plotting the assassination of her own cousin, </a:t>
            </a:r>
          </a:p>
        </p:txBody>
      </p:sp>
      <p:pic>
        <p:nvPicPr>
          <p:cNvPr id="2050" name="Picture 2" descr="https://upload.wikimedia.org/wikipedia/commons/thumb/c/c3/William_Whitaker_%281548_%E2%80%93_1595%29.jpg/200px-William_Whitaker_%281548_%E2%80%93_1595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68" y="2227794"/>
            <a:ext cx="3545181" cy="436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7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9552" y="1648100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756012" y="2755597"/>
            <a:ext cx="5963176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meanwhile the brother of 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had,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the money of "good Bess," collected together a body of German mercenary Gospellers,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had got them to Orleans, which was then the main hold of the Huguenots; </a:t>
            </a:r>
          </a:p>
        </p:txBody>
      </p:sp>
      <p:pic>
        <p:nvPicPr>
          <p:cNvPr id="3074" name="Picture 2" descr="http://2.bp.blogspot.com/-pdp3_Hs99tI/VcXlajBIjRI/AAAAAAABElQ/JGKf42Yf6fs/s1600/IMG_1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755597"/>
            <a:ext cx="4537238" cy="338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96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9552" y="1648100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756012" y="2755597"/>
            <a:ext cx="596317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 traitors,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Condè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made a feint on the side of Paris; but,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 themselves too weak on that side, they took their way towards Normandy, in the hope of there having the aid of the English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forces.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geneall.net/images/names/pes_451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605" y="1509850"/>
            <a:ext cx="25908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5458100"/>
            <a:ext cx="4831486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Henri I de Bourbon</a:t>
            </a:r>
          </a:p>
          <a:p>
            <a:pPr algn="ctr"/>
            <a:r>
              <a:rPr lang="fr-F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2nd Prince de </a:t>
            </a:r>
            <a:r>
              <a:rPr lang="fr-FR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Conde</a:t>
            </a:r>
            <a:endParaRPr lang="fr-F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91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59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9552" y="1648100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756012" y="2755597"/>
            <a:ext cx="596317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amnesty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 granted to the Huguenots permission to practice their worship in one town in every bailiwick;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thus were all matters settled between the King and his rebellious subject.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 tidings for "good Queen Bess," </a:t>
            </a:r>
          </a:p>
        </p:txBody>
      </p:sp>
      <p:pic>
        <p:nvPicPr>
          <p:cNvPr id="6146" name="Picture 2" descr="http://41.media.tumblr.com/4749572b6d8043941d8a61b52551c96f/tumblr_nv7i7bHQwC1qbrih3o1_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46" y="1784837"/>
            <a:ext cx="3247292" cy="476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95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1292" y="1828800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33292" y="2899827"/>
            <a:ext cx="6049108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one looks carefully,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similarity between the St. Bartholomew's Day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massacre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Holocaust of World War II can be seen.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both instances, the number killed were vastly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overstated….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 descr="https://regenerationandrepentance.files.wordpress.com/2014/09/7938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21" y="2567353"/>
            <a:ext cx="4469756" cy="39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197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9552" y="1648100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05754" y="2755597"/>
            <a:ext cx="671343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King, wishing to get her troops quietly out of Havre de Grace,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finding that she now pretended to hold it as a pledge for the surrender of Calais,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end of the eight years, offered to renew the treaty of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Chateau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Cambresis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by which Calais was to be restored to England in 1567.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6" y="2224364"/>
            <a:ext cx="3944500" cy="2500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308" y="5310554"/>
            <a:ext cx="410307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Grace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068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9107" y="1648099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611814" y="2755597"/>
            <a:ext cx="5107373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rejected this fair and reasonable proposal.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had got Havre; no matter how; and she said, that,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bird in hand was worth two in the bush," snapping her fingers at the same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time…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s://hrpprodsa.blob.core.windows.net/hrp-prod-container/3084/queen-elizabeth-i-in-cou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2" y="2063598"/>
            <a:ext cx="4818185" cy="314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1354" y="5568462"/>
            <a:ext cx="576775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</a:rPr>
              <a:t>Court of Elizabeth I</a:t>
            </a:r>
            <a:endParaRPr lang="en-GB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09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65682" y="1648100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611814" y="2755597"/>
            <a:ext cx="5107373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Finding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however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that all parties in France were now united for the expulsion of the English,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reluctantly gave way.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authorized her ambassadors to present a new project of treaty;</a:t>
            </a:r>
          </a:p>
        </p:txBody>
      </p:sp>
      <p:pic>
        <p:nvPicPr>
          <p:cNvPr id="10242" name="Picture 2" descr="https://upload.wikimedia.org/wikipedia/commons/thumb/b/bc/Grand_Royal_Coat_of_Arms_of_France_%26_Navarre.svg/2000px-Grand_Royal_Coat_of_Arms_of_France_%26_Navarr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37" y="1773116"/>
            <a:ext cx="28860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68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9552" y="1648100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2708970"/>
            <a:ext cx="530666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"Good Bess's" late friend and ally being serving in the army,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on its way to regain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Havre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force of  arms,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King of France being well convinced, that treaty with “Good Betsy" were things perfectly vain.</a:t>
            </a:r>
          </a:p>
        </p:txBody>
      </p:sp>
      <p:pic>
        <p:nvPicPr>
          <p:cNvPr id="9218" name="Picture 2" descr="http://www.medievalwarfare.info/pics/crecy_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44" y="1769329"/>
            <a:ext cx="3952875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150" y="5602069"/>
            <a:ext cx="495886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Recapturing Le </a:t>
            </a:r>
            <a:r>
              <a:rPr lang="en-GB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649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2764" y="1648099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920153" y="2594033"/>
            <a:ext cx="5306664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Earl of Warwick,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instead of sending troops to assist Bess's allies, had kept his army at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Havre.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expelled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the French people from Havre, to their utter ruin, and in direct breach of Bess's treaty with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Condè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8194" name="Picture 2" descr="http://www.elizabethfiles.com/wp-content/uploads/2011/08/JohnDudl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713" y="1648099"/>
            <a:ext cx="3408240" cy="403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246" y="5967046"/>
            <a:ext cx="525451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Earl of Warwick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53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7515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03078" y="2755597"/>
            <a:ext cx="776851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Queen-Mother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(left) and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 were present in the camp, where they had the indescribable pleasure to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"Good Queen Bess's" general humbly propose to surrender the place to the rightful sovereign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mention of Calais and territory, and on no condition whatever, but that of being permitted to return to England with the miserable remains of his army;</a:t>
            </a:r>
          </a:p>
        </p:txBody>
      </p:sp>
      <p:pic>
        <p:nvPicPr>
          <p:cNvPr id="7170" name="Picture 2" descr="https://s-media-cache-ak0.pinimg.com/736x/ec/a9/f8/eca9f860d8fd5c95280ea38fbd1558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2" y="1741885"/>
            <a:ext cx="3386596" cy="430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7515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03078" y="2755597"/>
            <a:ext cx="776851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“Good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Bess"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(left) had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to sue for peace, and with that King,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whose rebel subjects she had so recently cooperated. Her ambassadors,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 with due passports, were arrested and imprisoned. She stamped and swore,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she swallowed the affront, and took the regular steps to cause them to be received at the French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http://www.activityvillage.co.uk/sites/default/files/images/elizabeth_i_a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1" y="2157382"/>
            <a:ext cx="3400657" cy="409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4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7515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03078" y="2755597"/>
            <a:ext cx="776851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French on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 part, treated her pressing applications with a contemptuous sneer,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suffered many months to pass away, before they would listen to any terms of peace.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Smith was one of her envoys, and the other was that same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THROCKMORTON (left) who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been her ambassador at Paris, and who had been her agent in stirring up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Condè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3314" name="Picture 2" descr="https://tudorqueen6.files.wordpress.com/2013/02/throckmorton-nicholas_from_npg-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07" y="1741885"/>
            <a:ext cx="3302857" cy="414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49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7515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96863" y="2755597"/>
            <a:ext cx="7768510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treaty of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Chateau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Cambresis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which stipulated for the restoration of Calais in eight years,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the forfeiture of 500,000 crowns by the French,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contained a stipulation, that four French noblemen should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held by "good Bess," as hostages for fulfilment of the treaty on the part of France.</a:t>
            </a:r>
          </a:p>
        </p:txBody>
      </p:sp>
      <p:pic>
        <p:nvPicPr>
          <p:cNvPr id="16388" name="Picture 4" descr="http://i.ebayimg.com/00/s/OTYwWDEyODA=/z/SnQAAOSwMmBVjwq%7E/$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0" y="3096562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9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69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7515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97570" y="2708970"/>
            <a:ext cx="7768510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"Good Bess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(left)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aiding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French rebels, had broken this treaty, had lost all just claim to Calais,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ought to have released the hostages; but, as "good Bess" very seldom did what she ought to; as she might,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 every day of her mischievous life, have, with perfect truth,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repeated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afflicted with war, afflicted with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pestilence….,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86" y="1961970"/>
            <a:ext cx="2949196" cy="41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5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71292" y="1828800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4307" y="2838694"/>
            <a:ext cx="5545016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…..both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served to cover up an even greater massacre.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massacre of the Huguenots would cover up the vast number of both Catholics and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Protestants,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to death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England while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Queen Bess was on the throne!</a:t>
            </a:r>
          </a:p>
        </p:txBody>
      </p:sp>
      <p:pic>
        <p:nvPicPr>
          <p:cNvPr id="7170" name="Picture 2" descr="http://www.scaryforkids.com/pics/hanged-drawn-and-quarter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17" y="3286124"/>
            <a:ext cx="39528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59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87515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17123" y="2708970"/>
            <a:ext cx="574041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…..thus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 thousands upon thousands of English people destroyed,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ruined, or rendered miserable, merely to this proud and malignant woman,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thought she could never be safe until all the world joined in her apostasy.</a:t>
            </a:r>
          </a:p>
        </p:txBody>
      </p:sp>
      <p:pic>
        <p:nvPicPr>
          <p:cNvPr id="17410" name="Picture 2" descr="https://upload.wikimedia.org/wikipedia/commons/thumb/4/44/Sick_men%27s_ward_in_the_Marshalsea_prison_%282%29.jpg/300px-Sick_men%27s_ward_in_the_Marshalsea_prison_%282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44" y="1559170"/>
            <a:ext cx="26670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0567" y="5505271"/>
            <a:ext cx="439615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Elizabethan Prison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1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706" y="1830397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568460" y="3142724"/>
            <a:ext cx="5160127" cy="181588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"Good Bess” by her aiding of the French rebels, had broken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treaty, had lost all just claim to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Calais…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7320" y="5276671"/>
            <a:ext cx="43961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Calais To-Day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8" name="Picture 2" descr="http://www.thetravelmagazine.net/wp-content/uploads/Calais-Town-H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60" y="2257618"/>
            <a:ext cx="39528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63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2764" y="1741884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824414" y="2856369"/>
            <a:ext cx="5826371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Now, however, the French had got a "bird in hand" too.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had got THROCKMORTON, their old enemy,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had got a large quantity of “good Bess's" horrible secrets locked up in his breast!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136" y="5364747"/>
            <a:ext cx="43961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Throckmorton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s://upload.wikimedia.org/wikipedia/commons/thumb/d/d7/NicholasThrockmortonD1571.png/220px-NicholasThrockmortonD157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38" y="1648315"/>
            <a:ext cx="2722076" cy="343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1473" y="1753608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427783" y="2735282"/>
            <a:ext cx="6307017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that, after long discussions, during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Throckmorton gave very significant signs of his determination not to end his days in prison without taking revenge,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some sort, on his fearless employer, the "good" woman agreed to exchange the four French noblemen for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him.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999" y="5579401"/>
            <a:ext cx="43961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French Prison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567" y="1049919"/>
            <a:ext cx="2248095" cy="40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5431" y="2879119"/>
            <a:ext cx="5404338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"good" woman agreed to exchange the four French noblemen for him;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and, as a quarter of a loaf was better than no bread to take 125,000 crowns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relinquishment of Calais to France in perpetuity!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4769" y="1771123"/>
            <a:ext cx="6025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58" t="2786" r="1439"/>
          <a:stretch/>
        </p:blipFill>
        <p:spPr>
          <a:xfrm>
            <a:off x="837800" y="1905000"/>
            <a:ext cx="4027278" cy="30936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733" y="5276671"/>
            <a:ext cx="501552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</a:t>
            </a:r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eceiving Payment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32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1473" y="1753608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427783" y="2735282"/>
            <a:ext cx="630701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Divine punishment: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plague, which had got into the garrison of Havre de Grace,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left Warwick with only about two thousand out of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seven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thousand men;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dreadful disease was brought, by that  miserable remnant of infected beings, to England.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089" y="5504717"/>
            <a:ext cx="43961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French Prison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 descr="http://www.allclip.net/wp-content/uploads/2015/05/antonine-pla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29" y="1952258"/>
            <a:ext cx="3952875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1597" y="1753608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681784" y="2966613"/>
            <a:ext cx="5619262" cy="224676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Hume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records,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plague 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swept off great multitudes especially in London,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above twenty thousand sons died of it in one year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938" y="5602069"/>
            <a:ext cx="439615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Plague in London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 descr="http://www.cvltnation.com/wp-content/uploads/2014/08/plague-in-london-1625-science-sour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77" y="2169106"/>
            <a:ext cx="3952875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77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422" y="1657044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134708" y="2755597"/>
            <a:ext cx="622106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 was making a progress through the kingdom about four years after the pacification;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plot was formed by </a:t>
            </a:r>
            <a:r>
              <a:rPr lang="en-GB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his associates to kill or seize him; but, by riding fourteen hours,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without getting off his horse, and without food or drink, he escaped, and got safe to Paris. </a:t>
            </a:r>
          </a:p>
        </p:txBody>
      </p:sp>
      <p:pic>
        <p:nvPicPr>
          <p:cNvPr id="4098" name="Picture 2" descr="http://images.npg.org.uk/800_800/1/1/mw1278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0" y="1657044"/>
            <a:ext cx="3508226" cy="506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80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422" y="1657044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245422" y="2755597"/>
            <a:ext cx="6110352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 this pacification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endeavoured to worm himself into favour with the King,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was invited to Paris, while there, someone shot at him with a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blunderbuss,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partisans ascribed it to the Duke of Guise and threatened revenge. </a:t>
            </a:r>
          </a:p>
        </p:txBody>
      </p:sp>
      <p:pic>
        <p:nvPicPr>
          <p:cNvPr id="7170" name="Picture 2" descr="http://tudortimes.co.uk/assets/people/Claud-of-Lorraine-Duke-of-Guise-1493-%E2%80%93-1550-Marie%E2%80%99s-fath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52" y="1767742"/>
            <a:ext cx="34099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6862" y="5943600"/>
            <a:ext cx="429064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Duke of Guise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97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79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422" y="1657044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304691" y="2773485"/>
            <a:ext cx="5881097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court decided to pre-empt the blow, so on the 24</a:t>
            </a:r>
            <a:r>
              <a:rPr lang="en-GB" sz="2800" b="1" baseline="30000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August, St. Bartholomew’s day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they instigated their plan, the King was reluctant,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was convinced by the entreaties by those of the Duke of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Anjon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his brother, and those of the Duke of Guise,  </a:t>
            </a:r>
          </a:p>
        </p:txBody>
      </p:sp>
      <p:pic>
        <p:nvPicPr>
          <p:cNvPr id="6146" name="Picture 2" descr="http://upload.wikimedia.org/wikipedia/commons/1/1d/Fd%27Alen%C3%A7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5" y="2072542"/>
            <a:ext cx="39528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6185" y="5568462"/>
            <a:ext cx="444304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Duke of Anjon</a:t>
            </a:r>
            <a:endParaRPr lang="en-GB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04" y="1590908"/>
            <a:ext cx="3985605" cy="4778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9539" y="1590908"/>
            <a:ext cx="6189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923692" y="2836985"/>
            <a:ext cx="6822831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all Gog’s Traitorous agents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Gaspard de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Coligny,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remembered by this fine monument in Paris.</a:t>
            </a:r>
          </a:p>
          <a:p>
            <a:pPr algn="ctr"/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Before going into the background, we shall first look at the falsity of the numbers of Huguenots claimed to have been massacred.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92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80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5422" y="1657044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220308" y="2755597"/>
            <a:ext cx="7135466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dreadful orders were given;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appointed moment the signal was made; the Duke of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Guise,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band of followers rushed to and broke open the house of </a:t>
            </a:r>
            <a:r>
              <a:rPr lang="en-GB" sz="2800" b="1" dirty="0" err="1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whose dead body was soon thrown out of the window into the street.</a:t>
            </a:r>
          </a:p>
        </p:txBody>
      </p:sp>
      <p:pic>
        <p:nvPicPr>
          <p:cNvPr id="5122" name="Picture 2" descr="https://upload.wikimedia.org/wikipedia/commons/a/aa/Joseph_Martin_Kronheim_-_Foxe%27s_Book_of_Martyrs_Plate_II_-_Death_of_Admiral_de_Colign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31" y="2488041"/>
            <a:ext cx="26574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81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91597" y="1753608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404339" y="2966613"/>
            <a:ext cx="6435969" cy="353943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treacherous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 of </a:t>
            </a:r>
            <a:r>
              <a:rPr lang="en-GB" sz="28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pretended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Saint,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basely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involved in the assassination of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 gallant Patriotic nobleman, the Duke of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Guise.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took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avenge the father, and the just vengeance of this son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the treacherous </a:t>
            </a:r>
            <a:r>
              <a:rPr lang="en-GB" sz="28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Coligni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his supporters the Huguenots!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3565" y="5505271"/>
            <a:ext cx="439615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Duke of Guise Takes Revenge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s3-eu-west-1.amazonaws.com/lookandlearn-preview/B/B000/B0005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80" y="1610310"/>
            <a:ext cx="2905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22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82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66721" y="1765331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98277" y="2735282"/>
            <a:ext cx="793652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the heavily taxed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afflicted with war, afflicted with pestilence, </a:t>
            </a:r>
            <a:r>
              <a:rPr lang="en-GB" sz="28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were thousands upon thousands of English people destroyed, or ruined, or rendered miserable,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merely to this proud and malignant woman, who thought she could never be safe until all the world joined in her apostasy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GB" sz="2800" dirty="0"/>
              <a:t>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Thus, and merely for this same reason Calais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surrendered </a:t>
            </a:r>
            <a:r>
              <a:rPr lang="en-GB" sz="28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ever;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46" y="3079364"/>
            <a:ext cx="2880941" cy="31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6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83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4275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513385" y="2735282"/>
            <a:ext cx="7221416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 we can now see how the Huguenots came to be marked out for the harsh treatment,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known today as the St. Bartholomew’s Day Massacre! Prior to the assassination of the Duke of Guise,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King of France had permitted them to worship freely, provided they did not have more than one church in each Bailiwick.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encrypted-tbn3.gstatic.com/images?q=tbn:ANd9GcT0CJDYoUfpDTTwNkPDBqDBVIMiKE0xKAYmsADSuCIs298gfp8Ds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91" y="3225016"/>
            <a:ext cx="38100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9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84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4614" y="1579954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173416" y="2506682"/>
            <a:ext cx="767861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sum up the causes of the massacre: 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 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broke her treaty with France.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B.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Elizabeth aided </a:t>
            </a:r>
            <a:r>
              <a:rPr lang="en-GB" sz="2800" b="1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Coligy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money and arms to use the Huguenots to overthrow the French Government.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 used her armed forces to seize Le </a:t>
            </a:r>
            <a:r>
              <a:rPr lang="en-GB" sz="2800" b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Harve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Rouen and </a:t>
            </a:r>
            <a:r>
              <a:rPr lang="en-GB" sz="2800" b="1" dirty="0" smtClean="0">
                <a:solidFill>
                  <a:srgbClr val="00FF00"/>
                </a:solidFill>
              </a:rPr>
              <a:t>Dieppe.</a:t>
            </a:r>
          </a:p>
          <a:p>
            <a:pPr algn="ctr"/>
            <a:r>
              <a:rPr lang="en-GB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</a:t>
            </a:r>
            <a:r>
              <a:rPr lang="en-GB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Assassination of the Duke of Guise – Heir to the French Throne</a:t>
            </a:r>
            <a:endParaRPr lang="en-GB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tchevalier.com/thevirginblue/background/stbart/massac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31" y="3314291"/>
            <a:ext cx="3358645" cy="235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68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87816" y="1673738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981019" y="2990847"/>
            <a:ext cx="6213231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Middle Ages,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was difficult to identify Jews in high positions, because unlike today,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generally detested the Jews as Christ murderers and crooked money lenders.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zionism-israel.com/dic/Talmud_bur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2646900" cy="38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8357" y="5505271"/>
            <a:ext cx="390378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Burning The Talmud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81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86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1231" y="1767309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466493" y="2996892"/>
            <a:ext cx="7009112" cy="310854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…However the Jews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acts and physiognomy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betray them,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being cowardly they stay in the background and get others to do their work.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good circumstantial evidence that Cecil, who was Elizabeth’s Secretary of State, was a Jew.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1072" y="5453802"/>
            <a:ext cx="2844105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William </a:t>
            </a:r>
            <a:r>
              <a:rPr lang="en-GB" sz="36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Cecil</a:t>
            </a:r>
            <a:endParaRPr lang="en-GB" sz="36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l7.alamy.com/zooms/07d93bddf4eb465688539e6084558ddd/william-cecil-secretary-of-state-under-elizabeth-i-dbgax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7" r="1147" b="3494"/>
          <a:stretch/>
        </p:blipFill>
        <p:spPr bwMode="auto">
          <a:xfrm>
            <a:off x="609600" y="1606431"/>
            <a:ext cx="3067050" cy="36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87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59415" y="2705653"/>
            <a:ext cx="5122985" cy="365666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 II was faced with a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rebellion in the </a:t>
            </a:r>
            <a:r>
              <a:rPr lang="en-GB" sz="2800" b="1" dirty="0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Netherlands</a:t>
            </a:r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Calvinist subversive beliefs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spread in its northern provinces,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even the Catholic South feared that Philip would suppress local </a:t>
            </a:r>
            <a:r>
              <a:rPr lang="en-GB" sz="2800" b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autonomy</a:t>
            </a:r>
            <a:r>
              <a:rPr lang="en-GB" sz="2800" b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callisto.ggsrv.com/imgsrv/FastFetch/UBER2/eemw_02_img03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0" y="1887416"/>
            <a:ext cx="5082980" cy="335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2370" y="5708199"/>
            <a:ext cx="508298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Dutch Revolt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1711569"/>
            <a:ext cx="5697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53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88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7843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74123" y="2735282"/>
            <a:ext cx="7866185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1567, Philip sent an army there to prevent an uprising, but Elizabeth was afraid that the army would be used against England.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1568, she seized a shipment of bullion sent by Genoese bankers to pay the Spanish troops garrisoned in the Netherlands.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Philip was furious, particularly as he was also suffering losses in the New World from English privateers.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808" y="5388040"/>
            <a:ext cx="307095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Genoese B</a:t>
            </a:r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ankers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l7.alamy.com/zooms/7ec2d8aca2e940cdbcd355d0403d97a1/banking-in-medieval-genoa-italy-depicted-in-a-15th-century-italian-d98jm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2619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1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</a:t>
            </a:r>
            <a:r>
              <a:rPr lang="en-GB" b="1" dirty="0" err="1">
                <a:solidFill>
                  <a:srgbClr val="FF0000"/>
                </a:solidFill>
              </a:rPr>
              <a:t>Magog</a:t>
            </a:r>
            <a:r>
              <a:rPr lang="en-GB" b="1" dirty="0">
                <a:solidFill>
                  <a:srgbClr val="FF0000"/>
                </a:solidFill>
              </a:rPr>
              <a:t>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89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57843" y="1741885"/>
            <a:ext cx="5999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</a:t>
            </a:r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HUGUENOTS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004424" y="2943167"/>
            <a:ext cx="6166339" cy="2677656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 Queen Bess’s troubles are not over, </a:t>
            </a:r>
            <a:r>
              <a:rPr lang="en-GB" sz="2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having upset King Philip of Spain,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 another crisis looming on the horizon for Elizabeth – </a:t>
            </a:r>
            <a:r>
              <a:rPr lang="en-GB" sz="2800" b="1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that is another story!</a:t>
            </a:r>
            <a:endParaRPr lang="en-GB" sz="28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upload.wikimedia.org/wikipedia/commons/0/0f/Routes_of_the_Spanish_Armad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54" y="1021227"/>
            <a:ext cx="3124235" cy="568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73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FF0000"/>
                </a:solidFill>
              </a:rPr>
              <a:t>The Story Of Gog And Magog                                    </a:t>
            </a:r>
            <a:r>
              <a:rPr lang="en-GB" b="1" dirty="0">
                <a:solidFill>
                  <a:srgbClr val="00FF00"/>
                </a:solidFill>
              </a:rPr>
              <a:t>The Reformation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99A78-8637-47DB-9EC9-54365A6CC52E}" type="slidenum">
              <a:rPr lang="en-GB" smtClean="0">
                <a:solidFill>
                  <a:srgbClr val="FFFFFF"/>
                </a:solidFill>
              </a:rPr>
              <a:pPr/>
              <a:t>9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00246" y="1828800"/>
            <a:ext cx="6682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 </a:t>
            </a:r>
            <a:endParaRPr lang="en-GB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00246" y="2659797"/>
            <a:ext cx="6682154" cy="3970318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</a:t>
            </a:r>
            <a:r>
              <a:rPr lang="en-GB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Protestant writers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the whole number of people 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killed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been made to amount to a hundred thousand by an account,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published in </a:t>
            </a:r>
            <a:r>
              <a:rPr lang="en-GB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1582,</a:t>
            </a:r>
            <a:r>
              <a:rPr lang="en-GB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as with the modern holocaust the numbers kept dropping - </a:t>
            </a:r>
            <a:r>
              <a:rPr lang="en-GB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100,000; then fell to 70,000; then to 30,000; then to 20,000; then to 15,000; and, at last, to 10,000!</a:t>
            </a:r>
            <a:r>
              <a:rPr lang="en-GB" sz="28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28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www.revelation-today.com/Hugueno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56" y="1500554"/>
            <a:ext cx="4037534" cy="324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7908" y="4951274"/>
            <a:ext cx="4384430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Picture Depicting The Massacre in Paris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2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70AFA1-23D9-47DE-99B6-8DDF9B2F755C}" type="slidenum">
              <a:rPr lang="en-GB"/>
              <a:pPr>
                <a:defRPr/>
              </a:pPr>
              <a:t>90</a:t>
            </a:fld>
            <a:endParaRPr lang="en-GB"/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2834455" y="2310140"/>
            <a:ext cx="69369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  <a:defRPr/>
            </a:pPr>
            <a:r>
              <a:rPr lang="en-GB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thought to leave you with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12542" y="6215301"/>
            <a:ext cx="12192000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Howbeit no man </a:t>
            </a:r>
            <a:r>
              <a:rPr lang="en-GB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spake</a:t>
            </a:r>
            <a:r>
              <a:rPr lang="en-GB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openly of him for fear of the Jews. (John 7:13)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082171" y="3339391"/>
            <a:ext cx="8222031" cy="255454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Ignore 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Reality…. </a:t>
            </a: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One Cannot Ignore The</a:t>
            </a:r>
            <a:b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Consequences of Ignoring Reality</a:t>
            </a:r>
            <a:endParaRPr lang="en-GB" sz="40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90666"/>
            <a:ext cx="121916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Story Of Gog And Magog                                    </a:t>
            </a:r>
            <a:r>
              <a:rPr lang="en-GB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Reformation</a:t>
            </a:r>
            <a:endParaRPr lang="en-GB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344" y="1537216"/>
            <a:ext cx="6473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BARTHOLOMEW’S DAY MASSACRE OF THE HUGUENOTS</a:t>
            </a:r>
            <a:endParaRPr lang="en-GB" dirty="0">
              <a:solidFill>
                <a:srgbClr val="FFFFFF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8464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0" y="248953"/>
            <a:ext cx="12192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4800" b="1" dirty="0" smtClean="0">
                <a:solidFill>
                  <a:srgbClr val="FF0000"/>
                </a:solidFill>
              </a:rPr>
              <a:t>The Story of Gog and Magog                             </a:t>
            </a:r>
            <a:r>
              <a:rPr lang="en-GB" sz="4800" b="1" dirty="0" smtClean="0">
                <a:solidFill>
                  <a:srgbClr val="00FF00"/>
                </a:solidFill>
              </a:rPr>
              <a:t>The </a:t>
            </a:r>
            <a:r>
              <a:rPr lang="en-GB" sz="4800" b="1" dirty="0">
                <a:solidFill>
                  <a:srgbClr val="00FF00"/>
                </a:solidFill>
              </a:rPr>
              <a:t>Reformation</a:t>
            </a:r>
            <a:endParaRPr lang="en-GB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1251" name="WordArt 3"/>
          <p:cNvSpPr>
            <a:spLocks noChangeArrowheads="1" noChangeShapeType="1" noTextEdit="1"/>
          </p:cNvSpPr>
          <p:nvPr/>
        </p:nvSpPr>
        <p:spPr bwMode="auto">
          <a:xfrm>
            <a:off x="1761708" y="2977230"/>
            <a:ext cx="8582765" cy="11718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The End Of </a:t>
            </a:r>
            <a:r>
              <a:rPr lang="en-GB" sz="4800" kern="10" dirty="0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This Section</a:t>
            </a:r>
            <a:endParaRPr lang="en-GB" sz="4800" kern="10" dirty="0">
              <a:ln w="9525">
                <a:noFill/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181252" name="Text Box 4"/>
          <p:cNvSpPr txBox="1">
            <a:spLocks noChangeArrowheads="1"/>
          </p:cNvSpPr>
          <p:nvPr/>
        </p:nvSpPr>
        <p:spPr bwMode="auto">
          <a:xfrm>
            <a:off x="1524000" y="5013325"/>
            <a:ext cx="9144000" cy="14465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be </a:t>
            </a:r>
            <a:r>
              <a:rPr lang="en-GB" sz="4400" b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continued – Gog and The Reformation</a:t>
            </a:r>
            <a:r>
              <a:rPr lang="en-GB" sz="4400" dirty="0" smtClean="0">
                <a:solidFill>
                  <a:srgbClr val="00FF00"/>
                </a:solidFill>
              </a:rPr>
              <a:t> </a:t>
            </a:r>
            <a:endParaRPr lang="en-GB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630C8-0576-482E-9E8E-0DB6AA6E6126}" type="slidenum">
              <a:rPr lang="en-GB" smtClean="0"/>
              <a:pPr>
                <a:defRPr/>
              </a:pPr>
              <a:t>91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0" y="2112986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SAINT 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BARTHOLOMEW’S DAY MASSACRE OF THE HUGUENOTS</a:t>
            </a:r>
            <a:endParaRPr lang="en-GB" dirty="0"/>
          </a:p>
          <a:p>
            <a:r>
              <a:rPr lang="en-GB" dirty="0" smtClean="0"/>
              <a:t>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986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24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9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45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</p:bldLst>
  </p:timing>
</p:sld>
</file>

<file path=ppt/theme/theme1.xml><?xml version="1.0" encoding="utf-8"?>
<a:theme xmlns:a="http://schemas.openxmlformats.org/drawingml/2006/main" name="gog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15238</TotalTime>
  <Words>6178</Words>
  <Application>Microsoft Office PowerPoint</Application>
  <PresentationFormat>Widescreen</PresentationFormat>
  <Paragraphs>504</Paragraphs>
  <Slides>91</Slides>
  <Notes>76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5" baseType="lpstr">
      <vt:lpstr>Arial</vt:lpstr>
      <vt:lpstr>Calibri</vt:lpstr>
      <vt:lpstr>Impact</vt:lpstr>
      <vt:lpstr>gog</vt:lpstr>
      <vt:lpstr>The Story Of Gog And Magog </vt:lpstr>
      <vt:lpstr>The Story Of Gog And Magog                                    The Reformation – Elizabeth I</vt:lpstr>
      <vt:lpstr>The Story Of Gog And Magog                                    The Reformation – Elizabeth I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The Story Of Gog And Magog                                    The Reformation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Story Of Gog And Magog</dc:title>
  <dc:creator>Chris Pead</dc:creator>
  <cp:lastModifiedBy>Chris Pead</cp:lastModifiedBy>
  <cp:revision>168</cp:revision>
  <dcterms:created xsi:type="dcterms:W3CDTF">2014-01-17T11:48:19Z</dcterms:created>
  <dcterms:modified xsi:type="dcterms:W3CDTF">2016-04-26T16:25:59Z</dcterms:modified>
</cp:coreProperties>
</file>