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6"/>
  </p:notesMasterIdLst>
  <p:sldIdLst>
    <p:sldId id="256" r:id="rId3"/>
    <p:sldId id="257" r:id="rId4"/>
    <p:sldId id="259" r:id="rId5"/>
    <p:sldId id="260" r:id="rId6"/>
    <p:sldId id="271" r:id="rId7"/>
    <p:sldId id="325" r:id="rId8"/>
    <p:sldId id="258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9" r:id="rId17"/>
    <p:sldId id="303" r:id="rId18"/>
    <p:sldId id="304" r:id="rId19"/>
    <p:sldId id="305" r:id="rId20"/>
    <p:sldId id="306" r:id="rId21"/>
    <p:sldId id="264" r:id="rId22"/>
    <p:sldId id="307" r:id="rId23"/>
    <p:sldId id="310" r:id="rId24"/>
    <p:sldId id="311" r:id="rId25"/>
    <p:sldId id="312" r:id="rId26"/>
    <p:sldId id="313" r:id="rId27"/>
    <p:sldId id="314" r:id="rId28"/>
    <p:sldId id="295" r:id="rId29"/>
    <p:sldId id="315" r:id="rId30"/>
    <p:sldId id="316" r:id="rId31"/>
    <p:sldId id="317" r:id="rId32"/>
    <p:sldId id="318" r:id="rId33"/>
    <p:sldId id="319" r:id="rId34"/>
    <p:sldId id="320" r:id="rId35"/>
    <p:sldId id="329" r:id="rId36"/>
    <p:sldId id="330" r:id="rId37"/>
    <p:sldId id="331" r:id="rId38"/>
    <p:sldId id="294" r:id="rId39"/>
    <p:sldId id="278" r:id="rId40"/>
    <p:sldId id="279" r:id="rId41"/>
    <p:sldId id="280" r:id="rId42"/>
    <p:sldId id="272" r:id="rId43"/>
    <p:sldId id="273" r:id="rId44"/>
    <p:sldId id="274" r:id="rId45"/>
    <p:sldId id="275" r:id="rId46"/>
    <p:sldId id="268" r:id="rId47"/>
    <p:sldId id="269" r:id="rId48"/>
    <p:sldId id="266" r:id="rId49"/>
    <p:sldId id="293" r:id="rId50"/>
    <p:sldId id="263" r:id="rId51"/>
    <p:sldId id="262" r:id="rId52"/>
    <p:sldId id="267" r:id="rId53"/>
    <p:sldId id="321" r:id="rId54"/>
    <p:sldId id="265" r:id="rId55"/>
    <p:sldId id="322" r:id="rId56"/>
    <p:sldId id="270" r:id="rId57"/>
    <p:sldId id="323" r:id="rId58"/>
    <p:sldId id="324" r:id="rId59"/>
    <p:sldId id="276" r:id="rId60"/>
    <p:sldId id="277" r:id="rId61"/>
    <p:sldId id="281" r:id="rId62"/>
    <p:sldId id="282" r:id="rId63"/>
    <p:sldId id="283" r:id="rId64"/>
    <p:sldId id="284" r:id="rId65"/>
    <p:sldId id="285" r:id="rId66"/>
    <p:sldId id="286" r:id="rId67"/>
    <p:sldId id="287" r:id="rId68"/>
    <p:sldId id="332" r:id="rId69"/>
    <p:sldId id="333" r:id="rId70"/>
    <p:sldId id="288" r:id="rId71"/>
    <p:sldId id="289" r:id="rId72"/>
    <p:sldId id="347" r:id="rId73"/>
    <p:sldId id="348" r:id="rId74"/>
    <p:sldId id="290" r:id="rId75"/>
    <p:sldId id="349" r:id="rId76"/>
    <p:sldId id="350" r:id="rId77"/>
    <p:sldId id="358" r:id="rId78"/>
    <p:sldId id="351" r:id="rId79"/>
    <p:sldId id="359" r:id="rId80"/>
    <p:sldId id="339" r:id="rId81"/>
    <p:sldId id="334" r:id="rId82"/>
    <p:sldId id="337" r:id="rId83"/>
    <p:sldId id="338" r:id="rId84"/>
    <p:sldId id="335" r:id="rId85"/>
    <p:sldId id="336" r:id="rId86"/>
    <p:sldId id="356" r:id="rId87"/>
    <p:sldId id="353" r:id="rId88"/>
    <p:sldId id="354" r:id="rId89"/>
    <p:sldId id="355" r:id="rId90"/>
    <p:sldId id="291" r:id="rId91"/>
    <p:sldId id="292" r:id="rId92"/>
    <p:sldId id="352" r:id="rId93"/>
    <p:sldId id="328" r:id="rId94"/>
    <p:sldId id="327" r:id="rId95"/>
    <p:sldId id="342" r:id="rId96"/>
    <p:sldId id="261" r:id="rId97"/>
    <p:sldId id="341" r:id="rId98"/>
    <p:sldId id="343" r:id="rId99"/>
    <p:sldId id="344" r:id="rId100"/>
    <p:sldId id="345" r:id="rId101"/>
    <p:sldId id="346" r:id="rId102"/>
    <p:sldId id="357" r:id="rId103"/>
    <p:sldId id="340" r:id="rId104"/>
    <p:sldId id="308" r:id="rId10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00FF"/>
    <a:srgbClr val="66FFFF"/>
    <a:srgbClr val="FF99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514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31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presProps" Target="presProps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theme" Target="theme/theme1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6ED18-AEE1-4D61-A488-2F59B1549494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00C02B-AB6E-4F45-A5AD-A2AA6E8AD8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252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673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0C02B-AB6E-4F45-A5AD-A2AA6E8AD8D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697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130DD6-BF09-445D-A085-45311538F0FD}" type="slidenum">
              <a:rPr lang="en-GB" smtClean="0"/>
              <a:pPr/>
              <a:t>102</a:t>
            </a:fld>
            <a:endParaRPr lang="en-GB" smtClean="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8439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BC464E-C0E4-441B-B1BD-1E8F1AF7AD38}" type="slidenum">
              <a:rPr lang="en-GB" smtClean="0"/>
              <a:pPr/>
              <a:t>103</a:t>
            </a:fld>
            <a:endParaRPr lang="en-GB" smtClean="0"/>
          </a:p>
        </p:txBody>
      </p:sp>
      <p:sp>
        <p:nvSpPr>
          <p:cNvPr id="386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6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96671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6D468-AC76-4F48-9CE6-2A1BA96ABE35}" type="datetime1">
              <a:rPr lang="en-GB" smtClean="0"/>
              <a:t>10/06/2015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5EF4-5F71-4397-AB42-BA96A61675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531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5C577-AA66-499E-8F42-77C74D81F962}" type="datetime1">
              <a:rPr lang="en-GB" smtClean="0"/>
              <a:t>10/06/2015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5EF4-5F71-4397-AB42-BA96A61675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578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D8F5-EF34-4F11-9D1F-F339050B968F}" type="datetime1">
              <a:rPr lang="en-GB" smtClean="0"/>
              <a:t>10/06/2015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5EF4-5F71-4397-AB42-BA96A61675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63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8467" y="20638"/>
            <a:ext cx="12192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8322733" y="6269038"/>
            <a:ext cx="38608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800">
              <a:solidFill>
                <a:srgbClr val="FFFFFF"/>
              </a:solidFill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-2117" y="6034088"/>
            <a:ext cx="10460568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Group 15"/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</p:grpSp>
      <p:sp>
        <p:nvSpPr>
          <p:cNvPr id="514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1447801"/>
            <a:ext cx="109728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14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AFA9EB-4EF7-4184-823F-88AC7426D30A}" type="datetime1">
              <a:rPr lang="en-GB" smtClean="0">
                <a:solidFill>
                  <a:srgbClr val="FFFFFF"/>
                </a:solidFill>
              </a:rPr>
              <a:t>10/06/2015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595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B08D98-992A-40ED-B7F0-6784DC5DC6F9}" type="datetime1">
              <a:rPr lang="en-GB" smtClean="0">
                <a:solidFill>
                  <a:srgbClr val="FFFFFF"/>
                </a:solidFill>
              </a:rPr>
              <a:t>10/06/2015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771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DC84ED-8679-4C6E-8B4D-24C244874B0E}" type="datetime1">
              <a:rPr lang="en-GB" smtClean="0">
                <a:solidFill>
                  <a:srgbClr val="FFFFFF"/>
                </a:solidFill>
              </a:rPr>
              <a:t>10/06/2015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4441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B5C2BE-21F1-439E-B181-AC2FF5BEC769}" type="datetime1">
              <a:rPr lang="en-GB" smtClean="0">
                <a:solidFill>
                  <a:srgbClr val="FFFFFF"/>
                </a:solidFill>
              </a:rPr>
              <a:t>10/06/2015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741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41C431-E64B-4D26-94A3-9F57749AD16B}" type="datetime1">
              <a:rPr lang="en-GB" smtClean="0">
                <a:solidFill>
                  <a:srgbClr val="FFFFFF"/>
                </a:solidFill>
              </a:rPr>
              <a:t>10/06/2015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892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908E13-3E3A-4E03-95AD-78F00198D266}" type="datetime1">
              <a:rPr lang="en-GB" smtClean="0">
                <a:solidFill>
                  <a:srgbClr val="FFFFFF"/>
                </a:solidFill>
              </a:rPr>
              <a:t>10/06/2015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206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B1D8E3-EB4F-41A9-AA1C-25E457A5CB0B}" type="datetime1">
              <a:rPr lang="en-GB" smtClean="0">
                <a:solidFill>
                  <a:srgbClr val="FFFFFF"/>
                </a:solidFill>
              </a:rPr>
              <a:t>10/06/2015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089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A6F8C1-1E2D-4D01-AACC-471CE081250C}" type="datetime1">
              <a:rPr lang="en-GB" smtClean="0">
                <a:solidFill>
                  <a:srgbClr val="FFFFFF"/>
                </a:solidFill>
              </a:rPr>
              <a:t>10/06/2015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531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ADAC-C779-4F8E-BF5A-6C107DE2F5B4}" type="datetime1">
              <a:rPr lang="en-GB" smtClean="0"/>
              <a:t>10/06/2015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5EF4-5F71-4397-AB42-BA96A61675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000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980E6-4F3C-4ACD-8085-82D649CCEF3A}" type="datetime1">
              <a:rPr lang="en-GB" smtClean="0">
                <a:solidFill>
                  <a:srgbClr val="FFFFFF"/>
                </a:solidFill>
              </a:rPr>
              <a:t>10/06/2015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122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7EC0C7-3F72-403C-A161-553827E2FE87}" type="datetime1">
              <a:rPr lang="en-GB" smtClean="0">
                <a:solidFill>
                  <a:srgbClr val="FFFFFF"/>
                </a:solidFill>
              </a:rPr>
              <a:t>10/06/2015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079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BFB397-59AA-4F6C-858F-409B9D5487D1}" type="datetime1">
              <a:rPr lang="en-GB" smtClean="0">
                <a:solidFill>
                  <a:srgbClr val="FFFFFF"/>
                </a:solidFill>
              </a:rPr>
              <a:t>10/06/2015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287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3B8B8-DA98-4D3B-91B8-8183D1D8F465}" type="datetime1">
              <a:rPr lang="en-GB" smtClean="0"/>
              <a:t>10/06/2015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5EF4-5F71-4397-AB42-BA96A61675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065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A3114-76DE-43D0-A83E-A2EEB596EE71}" type="datetime1">
              <a:rPr lang="en-GB" smtClean="0"/>
              <a:t>10/06/2015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5EF4-5F71-4397-AB42-BA96A61675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186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AF632-C3CE-453A-9BDE-C6B675ACD973}" type="datetime1">
              <a:rPr lang="en-GB" smtClean="0"/>
              <a:t>10/06/2015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5EF4-5F71-4397-AB42-BA96A61675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317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EF410-4312-4F31-B0C0-5B3BEB132155}" type="datetime1">
              <a:rPr lang="en-GB" smtClean="0"/>
              <a:t>10/06/2015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5EF4-5F71-4397-AB42-BA96A61675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496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3D9C0-4794-4A71-8949-9D188AEDD156}" type="datetime1">
              <a:rPr lang="en-GB" smtClean="0"/>
              <a:t>10/06/2015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5EF4-5F71-4397-AB42-BA96A61675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8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F817B-FBB5-4720-9797-9A5981B71D54}" type="datetime1">
              <a:rPr lang="en-GB" smtClean="0"/>
              <a:t>10/06/2015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5EF4-5F71-4397-AB42-BA96A61675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107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25563-87A6-42F5-B644-FA4838E940DC}" type="datetime1">
              <a:rPr lang="en-GB" smtClean="0"/>
              <a:t>10/06/2015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5EF4-5F71-4397-AB42-BA96A61675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860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36C61-00D6-4E4B-930D-8EC80F029D1D}" type="datetime1">
              <a:rPr lang="en-GB" smtClean="0"/>
              <a:t>10/06/2015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F5EF4-5F71-4397-AB42-BA96A61675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953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</p:grpSp>
      <p:sp>
        <p:nvSpPr>
          <p:cNvPr id="4101" name="Freeform 5"/>
          <p:cNvSpPr>
            <a:spLocks/>
          </p:cNvSpPr>
          <p:nvPr/>
        </p:nvSpPr>
        <p:spPr bwMode="hidden">
          <a:xfrm>
            <a:off x="8331200" y="6262688"/>
            <a:ext cx="38608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800">
              <a:solidFill>
                <a:srgbClr val="FFFFFF"/>
              </a:solidFill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0" y="6019800"/>
            <a:ext cx="10464800" cy="857250"/>
            <a:chOff x="0" y="3792"/>
            <a:chExt cx="4944" cy="540"/>
          </a:xfrm>
        </p:grpSpPr>
        <p:sp>
          <p:nvSpPr>
            <p:cNvPr id="410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4105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106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108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109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1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4112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4113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4115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srgbClr val="FFFFFF"/>
                </a:solidFill>
              </a:endParaRPr>
            </a:p>
          </p:txBody>
        </p:sp>
      </p:grpSp>
      <p:sp>
        <p:nvSpPr>
          <p:cNvPr id="411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3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12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B5F6AE2C-5D43-4457-A517-3C782AB82ED7}" type="datetime1">
              <a:rPr lang="en-GB" smtClean="0">
                <a:solidFill>
                  <a:srgbClr val="FFFFFF"/>
                </a:solidFill>
              </a:rPr>
              <a:t>10/06/2015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12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412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91010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1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hua.umf.maine.edu/Reading_Revolutions/MagnaCarta/france_1154_1184wl.jpg" TargetMode="External"/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7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1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19536" y="620688"/>
            <a:ext cx="8229600" cy="1143000"/>
          </a:xfrm>
        </p:spPr>
        <p:txBody>
          <a:bodyPr/>
          <a:lstStyle/>
          <a:p>
            <a:r>
              <a:rPr lang="en-GB" sz="4800" b="1" dirty="0">
                <a:solidFill>
                  <a:srgbClr val="FF0000"/>
                </a:solidFill>
              </a:rPr>
              <a:t>The Story Of Gog And Magog</a:t>
            </a:r>
            <a:br>
              <a:rPr lang="en-GB" sz="4800" b="1" dirty="0">
                <a:solidFill>
                  <a:srgbClr val="FF0000"/>
                </a:solidFill>
              </a:rPr>
            </a:br>
            <a:endParaRPr lang="en-GB" sz="48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1544" y="1926771"/>
            <a:ext cx="58456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Part </a:t>
            </a:r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Fifteen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26909" y="3356992"/>
            <a:ext cx="8761579" cy="230832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800" b="1" spc="300" dirty="0" smtClean="0">
                <a:ln w="11430" cmpd="sng">
                  <a:solidFill>
                    <a:srgbClr val="3399FF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glow rad="45500">
                    <a:srgbClr val="3399FF">
                      <a:satMod val="220000"/>
                      <a:alpha val="3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City of London</a:t>
            </a:r>
          </a:p>
          <a:p>
            <a:pPr algn="ctr"/>
            <a:r>
              <a:rPr lang="en-GB" sz="4800" b="1" spc="300" dirty="0" smtClean="0">
                <a:ln w="11430" cmpd="sng">
                  <a:solidFill>
                    <a:srgbClr val="3399FF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glow rad="45500">
                    <a:srgbClr val="3399FF">
                      <a:satMod val="220000"/>
                      <a:alpha val="3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</a:p>
          <a:p>
            <a:pPr algn="ctr"/>
            <a:r>
              <a:rPr lang="en-GB" sz="4800" b="1" spc="300" dirty="0" smtClean="0">
                <a:ln w="11430" cmpd="sng">
                  <a:solidFill>
                    <a:srgbClr val="3399FF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glow rad="45500">
                    <a:srgbClr val="3399FF">
                      <a:satMod val="220000"/>
                      <a:alpha val="3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Magna Carta</a:t>
            </a:r>
            <a:endParaRPr lang="en-GB" sz="4800" b="1" spc="300" dirty="0">
              <a:ln w="11430" cmpd="sng">
                <a:solidFill>
                  <a:srgbClr val="3399FF">
                    <a:tint val="10000"/>
                  </a:srgb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glow rad="45500">
                  <a:srgbClr val="3399FF">
                    <a:satMod val="220000"/>
                    <a:alpha val="3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99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10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65372" y="1850571"/>
            <a:ext cx="5845629" cy="26776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important,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 created a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law through the Assize of Clarendon (1164)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arranged for regular court visits to settle disputes, particularly land disputes.  </a:t>
            </a:r>
            <a:endParaRPr lang="en-GB" dirty="0">
              <a:solidFill>
                <a:srgbClr val="00FF00"/>
              </a:solidFill>
            </a:endParaRPr>
          </a:p>
        </p:txBody>
      </p:sp>
      <p:pic>
        <p:nvPicPr>
          <p:cNvPr id="2050" name="Picture 2" descr="http://38.media.tumblr.com/9c2ea39c163c825886788a788894b571/tumblr_inline_naww3tCGXB1rwj0r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43" y="1480227"/>
            <a:ext cx="47625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5621" y="5276671"/>
            <a:ext cx="5072743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Clarendon Assize – trial by ordeal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071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100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56515" y="1556657"/>
            <a:ext cx="5725885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CONCLUSION: </a:t>
            </a:r>
            <a:r>
              <a:rPr lang="en-GB" sz="2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more one studies Magna Carta, the more questions keep arising,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example were subsequent modifications or re-issues lawful? </a:t>
            </a:r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Magna Carta (Charta) itself unlawful because it was granted under duress?</a:t>
            </a:r>
          </a:p>
          <a:p>
            <a:pPr algn="ctr"/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doubt the debate will continue until the end of the age!  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http://i.telegraph.co.uk/multimedia/archive/02439/BM4BMK_2439855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29800"/>
            <a:ext cx="4623254" cy="288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40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101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481948" y="1465884"/>
            <a:ext cx="3284505" cy="48696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55656" y="1700082"/>
            <a:ext cx="4680857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author of this presentation would like to acknowledge information gleaned from Andrew Power’s book </a:t>
            </a:r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“Ireland Land of The Pharaohs”, </a:t>
            </a:r>
            <a:r>
              <a:rPr lang="en-GB" sz="2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particularly in relation to the Battle of the Boyne,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William of Orange, and the Orange Order</a:t>
            </a:r>
            <a:r>
              <a:rPr lang="en-GB" dirty="0" smtClean="0">
                <a:solidFill>
                  <a:srgbClr val="00FF00"/>
                </a:solidFill>
              </a:rPr>
              <a:t>.</a:t>
            </a:r>
            <a:endParaRPr lang="en-GB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26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70AFA1-23D9-47DE-99B6-8DDF9B2F755C}" type="slidenum">
              <a:rPr lang="en-GB"/>
              <a:pPr>
                <a:defRPr/>
              </a:pPr>
              <a:t>102</a:t>
            </a:fld>
            <a:endParaRPr lang="en-GB"/>
          </a:p>
        </p:txBody>
      </p:sp>
      <p:sp>
        <p:nvSpPr>
          <p:cNvPr id="215044" name="Text Box 4"/>
          <p:cNvSpPr txBox="1">
            <a:spLocks noChangeArrowheads="1"/>
          </p:cNvSpPr>
          <p:nvPr/>
        </p:nvSpPr>
        <p:spPr bwMode="auto">
          <a:xfrm>
            <a:off x="2627191" y="1537216"/>
            <a:ext cx="693692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40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thought to leave you with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50" y="5725180"/>
            <a:ext cx="12192000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Howbeit no man </a:t>
            </a:r>
            <a:r>
              <a:rPr lang="en-GB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spake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openly of him for fear of the Jews. (John 7:13)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1984635" y="2729791"/>
            <a:ext cx="8222031" cy="255454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Ignore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Reality…. </a:t>
            </a: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One Cannot Ignore The</a:t>
            </a:r>
            <a:b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Consequences of Ignoring Reality</a:t>
            </a:r>
            <a:endParaRPr lang="en-GB" sz="40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1629" y="555171"/>
            <a:ext cx="11070771" cy="1132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319" y="259655"/>
            <a:ext cx="9894666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6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ext Box 2"/>
          <p:cNvSpPr txBox="1">
            <a:spLocks noChangeArrowheads="1"/>
          </p:cNvSpPr>
          <p:nvPr/>
        </p:nvSpPr>
        <p:spPr bwMode="auto">
          <a:xfrm>
            <a:off x="3440341" y="721632"/>
            <a:ext cx="561657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GB" sz="4800" b="1" dirty="0">
                <a:solidFill>
                  <a:srgbClr val="FF0000"/>
                </a:solidFill>
                <a:latin typeface="+mj-lt"/>
              </a:rPr>
              <a:t>The Story Of Gog And Magog</a:t>
            </a:r>
          </a:p>
        </p:txBody>
      </p:sp>
      <p:sp>
        <p:nvSpPr>
          <p:cNvPr id="181251" name="WordArt 3"/>
          <p:cNvSpPr>
            <a:spLocks noChangeArrowheads="1" noChangeShapeType="1" noTextEdit="1"/>
          </p:cNvSpPr>
          <p:nvPr/>
        </p:nvSpPr>
        <p:spPr bwMode="auto">
          <a:xfrm>
            <a:off x="1761708" y="2977230"/>
            <a:ext cx="8582765" cy="11718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48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The End Of Part </a:t>
            </a:r>
            <a:r>
              <a:rPr lang="en-GB" sz="48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Fifteen</a:t>
            </a:r>
            <a:endParaRPr lang="en-GB" sz="48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181252" name="Text Box 4"/>
          <p:cNvSpPr txBox="1">
            <a:spLocks noChangeArrowheads="1"/>
          </p:cNvSpPr>
          <p:nvPr/>
        </p:nvSpPr>
        <p:spPr bwMode="auto">
          <a:xfrm>
            <a:off x="1524000" y="5013325"/>
            <a:ext cx="9144000" cy="14465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GB" sz="4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 be </a:t>
            </a:r>
            <a:r>
              <a:rPr lang="en-GB" sz="44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continued – Gog and The Reformation</a:t>
            </a:r>
            <a:r>
              <a:rPr lang="en-GB" sz="4400" dirty="0" smtClean="0">
                <a:solidFill>
                  <a:srgbClr val="00FF00"/>
                </a:solidFill>
              </a:rPr>
              <a:t> </a:t>
            </a:r>
            <a:endParaRPr lang="en-GB" sz="44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C630C8-0576-482E-9E8E-0DB6AA6E6126}" type="slidenum">
              <a:rPr lang="en-GB" smtClean="0"/>
              <a:pPr>
                <a:defRPr/>
              </a:pPr>
              <a:t>103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78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7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9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91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6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1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1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11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8028" y="2040285"/>
            <a:ext cx="5845629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Judges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 appointed who had the power of the crown behind them. 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travelled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 England holding assizes,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would be called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circuit judge.  They replaced the courts controlled by the Catholic Church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dirty="0">
              <a:solidFill>
                <a:srgbClr val="00FF00"/>
              </a:solidFill>
            </a:endParaRPr>
          </a:p>
        </p:txBody>
      </p:sp>
      <p:pic>
        <p:nvPicPr>
          <p:cNvPr id="3074" name="Picture 2" descr="http://en.academic.ru/pictures/enwiki/84/The_Judicial_Duel_The_Plaintiff_opening_his_Case_before_the_Judge_Fac_simile_of_a_Miniature_in_the_Ceremonies_des_Gages_des_Batailles_Manuscript_of_the_Fifteenth_Century_in_the_National_Library_of_Paris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30828"/>
            <a:ext cx="4885296" cy="435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04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12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79573" y="1847195"/>
            <a:ext cx="6618514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this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proceedings did much to transfer power out of the hands of local barons and into the hands of the royal court and its judges.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1215, moreover, the Fourth Lateran Council forbade clergymen of the Church from participating in trial by ordeal.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this date, trials after accusation by the grand jury were conducted by juries as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https://31.media.tumblr.com/319cca66bb68ff49a6a9277ad2952d2c/tumblr_inline_neudp9EblA1ritms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45" y="1578427"/>
            <a:ext cx="4593081" cy="332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0114" y="5334000"/>
            <a:ext cx="4691743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Lateran Council 1215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594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13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32714" y="1480457"/>
            <a:ext cx="5649686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Also on 11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November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1215,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Fourth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Lateran Council Condemns Jewish Christians – “they upset the decorum of the Christian religion by such a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mixing”.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were becoming wise to the fact that Jews can’t be converted and such of those that became Christians were corrupting the church from within!!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://upload.wikimedia.org/wikipedia/commons/thumb/b/b3/Facade_San_Giovanni_in_Laterano_2006-09-07.jpg/250px-Facade_San_Giovanni_in_Laterano_2006-09-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46" y="1480457"/>
            <a:ext cx="4871068" cy="366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5946" y="5464629"/>
            <a:ext cx="4871068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Lateran Palace Rome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793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14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03371" y="1654629"/>
            <a:ext cx="6085114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meeting marked the zenith of Papal power.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 anti-Jewish decrees were expanded and Jews were compelled to wear the Yellow Patch,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“Badge of Shame”,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distinguish them from Christians.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was enforced in France, England, Germany and later in Hungary.</a:t>
            </a:r>
            <a:r>
              <a:rPr lang="en-GB" dirty="0">
                <a:solidFill>
                  <a:srgbClr val="00FF00"/>
                </a:solidFill>
              </a:rPr>
              <a:t> </a:t>
            </a:r>
          </a:p>
        </p:txBody>
      </p:sp>
      <p:pic>
        <p:nvPicPr>
          <p:cNvPr id="1026" name="Picture 2" descr="https://31.media.tumblr.com/f3f135ea5626f0f066ec92585c5d1a1c/tumblr_inline_neudovL1Zx1ritms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19" y="1577625"/>
            <a:ext cx="2314575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1.gstatic.com/images?q=tbn:ANd9GcQRW7kOabTToW7-GOOfZ0A2m6RgYHrkmpoj5_u4ZW1JP4ewgGr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032" y="2918949"/>
            <a:ext cx="1303111" cy="144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15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15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79772" y="1644908"/>
            <a:ext cx="4855028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Pope also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this time instigated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Doctrine of Transubstantiation,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which the wafer (Host) and wine in the Eucharist are believed to become the blood and flesh of Jesus.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probably no coincidence that it was this act that led to the demise of the Roman Catholic Church.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http://www.prayforourleaders.net/_images/Bededict_XVI_Ho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57" y="1992087"/>
            <a:ext cx="6010293" cy="410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58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16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042118"/>
            <a:ext cx="12192000" cy="181588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Celebrations are afoot in 2015 to mark the 800</a:t>
            </a:r>
            <a:r>
              <a:rPr lang="en-GB" sz="2800" b="1" baseline="30000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Anniversary of Magna Carta.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However, one can be sure not much mention will be made of it being also the 800th anniversary of the fourth Lateran Council,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severe restrictions were placed on the Jews.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http://lincolncathedralfoundation.com/wp-content/uploads/2014/02/Magna-Carta-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186" y="1371600"/>
            <a:ext cx="6890542" cy="334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53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17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9843" y="1683327"/>
            <a:ext cx="5475514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Note: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the Lateran Council’s edict prohibiting Jews from becoming involved in state affairs and requiring Jews to identify themselves by wearing the yellow badge of shame,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on the 11</a:t>
            </a:r>
            <a:r>
              <a:rPr lang="en-GB" sz="2800" b="1" baseline="300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November 1215:-- 11 being the number of Gog.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371600"/>
            <a:ext cx="4564861" cy="38948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251307" y="5505271"/>
            <a:ext cx="5499159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Gog &amp; Magog in Guild Hall City of London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565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18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06687" y="1371600"/>
            <a:ext cx="7249886" cy="526297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King Henry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 the power to appoint archbishops. 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make sure that he had someone who would support his new reforms, he appointed one of his best friends,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Thomas Becket (who would be called Thomas à Becket after his death</a:t>
            </a:r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Thomas was not in the clergy,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was the Chancellor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correct this minor problem, he was ordained as a priest, the following day was made a bishop,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by evening, became the Archbishop of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Canterbury.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4" name="Picture 4" descr="http://www.englishmartyrspreston.org.uk/thomas_becket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96" y="1654629"/>
            <a:ext cx="3492680" cy="450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63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19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1972" y="2024742"/>
            <a:ext cx="5617028" cy="22467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King Henry II appointment of Thomas Becket as Archbishop would further alienate the Pope against England and would add to King John’s woes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http://img4.wikia.nocookie.net/__cb20140716145214/althistory/images/9/9c/Pope_Innocent_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403" y="1551215"/>
            <a:ext cx="2946854" cy="420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99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&amp; Magna Carta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2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4" name="Picture 2" descr="BM-King John and the Bar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76" y="1938603"/>
            <a:ext cx="6099485" cy="444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86600" y="1847195"/>
            <a:ext cx="4615543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Few are aware of the impact of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Magna Carta in relation to the City of London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how it was an important stepping stone to it achieving world dominance,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to become one of the very few sovereign states remaining today!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106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20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9714" y="2427514"/>
            <a:ext cx="6923314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to return to King John and Magna Carta.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of John’s ventures in France</a:t>
            </a:r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including supporting the crusades financially,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was at the limit of what he could raise through taxation, particularly with regard to the Barons becoming restless.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http://www.socialstudiesforkids.com/graphics/kingjohn-bw-se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51549"/>
            <a:ext cx="3632653" cy="504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34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21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6148" name="Picture 4" descr="http://upload.wikimedia.org/wikipedia/commons/f/f3/King_John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89" y="1698851"/>
            <a:ext cx="4010025" cy="46577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40829" y="1959429"/>
            <a:ext cx="5845628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struggle over church and state had not ended with Henry II. 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pope was intent on maintaining power,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was John. 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 came to a head when John tried to appoint a new Archbishop of Canterbury in 1205 and the monks wanted someone else.</a:t>
            </a:r>
          </a:p>
        </p:txBody>
      </p:sp>
    </p:spTree>
    <p:extLst>
      <p:ext uri="{BB962C8B-B14F-4D97-AF65-F5344CB8AC3E}">
        <p14:creationId xmlns:p14="http://schemas.microsoft.com/office/powerpoint/2010/main" val="185580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22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92486" y="2166269"/>
            <a:ext cx="6096000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dispute was appealed to Pope Innocent III,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pope took the opportunity to appoint his own man; he chose Stephen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Langton (left).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would not accept Langton and by 1207 the pope threatened interdiction unless Langton was received.  </a:t>
            </a:r>
          </a:p>
        </p:txBody>
      </p:sp>
      <p:pic>
        <p:nvPicPr>
          <p:cNvPr id="1026" name="Picture 2" descr="http://upload.wikimedia.org/wikipedia/commons/c/c9/John_Thomas_maquette_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8480"/>
            <a:ext cx="3733800" cy="497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50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23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42115" y="2255728"/>
            <a:ext cx="6096000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Remember that Henry II had been able to create Thomas Becket as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Archbishop (left)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two days.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argument was about the power over the Church and who controlled the clergy and the lands and wealth of the Church.  </a:t>
            </a:r>
          </a:p>
        </p:txBody>
      </p:sp>
      <p:pic>
        <p:nvPicPr>
          <p:cNvPr id="9218" name="Picture 2" descr="http://www.earlybritishkingdoms.com/adversaries/bios/images/tabeck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90" y="1554799"/>
            <a:ext cx="2740025" cy="492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41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24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99314" y="1824841"/>
            <a:ext cx="6096000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1208 the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pope (Innocent III – left)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activated the interdiction on England and John retaliated by confiscating Church property. 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1209, Langton actually came to England but John would still not receive him and the pope responded by excommunicating John.</a:t>
            </a:r>
          </a:p>
        </p:txBody>
      </p:sp>
      <p:pic>
        <p:nvPicPr>
          <p:cNvPr id="1026" name="Picture 2" descr="http://communio.stblogs.org/Innocent%20III%20with%20Franc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4" y="1481137"/>
            <a:ext cx="4152900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25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94728" y="1774372"/>
            <a:ext cx="6063343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Essentially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the pope had taken away the right to rule,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just his religious salvation. 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Throughout the country, the priests would not perform the sacraments other than baptism and confession due to the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interdiction</a:t>
            </a:r>
            <a:endParaRPr lang="en-GB" dirty="0">
              <a:solidFill>
                <a:srgbClr val="00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790"/>
          <a:stretch/>
        </p:blipFill>
        <p:spPr>
          <a:xfrm>
            <a:off x="960441" y="1261920"/>
            <a:ext cx="3078264" cy="41334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816" y="5505271"/>
            <a:ext cx="471351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scene during the Papal Interdict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9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26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2571" y="1821998"/>
            <a:ext cx="5159829" cy="338554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excommunication of John meant that he no longer had the divine right to rule and had lost the support of the Church. 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Church then swung their support to the French.</a:t>
            </a:r>
          </a:p>
          <a:p>
            <a:endParaRPr lang="en-GB" dirty="0"/>
          </a:p>
        </p:txBody>
      </p:sp>
      <p:pic>
        <p:nvPicPr>
          <p:cNvPr id="2050" name="Picture 2" descr="http://41.media.tumblr.com/tumblr_m9hegnAXGW1qfg4oyo1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85" y="1371600"/>
            <a:ext cx="5323114" cy="414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5910943"/>
            <a:ext cx="518159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Reims </a:t>
            </a:r>
            <a:r>
              <a:rPr lang="en-GB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Cathederal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449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27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1829" y="1371600"/>
            <a:ext cx="5660571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1212, John surrendered and sent a mission to the pope.  As a result,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had to accept Langton, pay 100,000 marks to the Church (more money),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swear allegiance to the pope.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Essentially he pledged England to the pope and ruled it as a fiefdom.  In 1214 the interdiction was lifted</a:t>
            </a:r>
            <a:r>
              <a:rPr lang="en-GB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</a:t>
            </a:r>
          </a:p>
        </p:txBody>
      </p:sp>
      <p:pic>
        <p:nvPicPr>
          <p:cNvPr id="3074" name="Picture 2" descr="http://hua.umf.maine.edu/Reading_Revolutions/MagnaCarta/e7303King_John_and_Popew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146" y="1371600"/>
            <a:ext cx="2853667" cy="374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2559" y="5320605"/>
            <a:ext cx="5299412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"The Crown resigned to the Pope's Legate by King John" (in 1213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642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28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042118"/>
            <a:ext cx="12192000" cy="181588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1214 the interdiction was lifted.  At that point,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again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went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 with France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was defeated at the battle of 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Bouvines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French under Philip II capitalized on their win and invaded England, taking Colchester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Castle.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http://listsplosion.com/wp-content/uploads/2014/09/Colchester-Castle-in-Engla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22" y="1413438"/>
            <a:ext cx="5376356" cy="358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53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29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473005"/>
            <a:ext cx="12192000" cy="138499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 this not been yet another emergency in a 15 year series of emergencies,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might have been able to repel them. 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it was, the Barons had had enough.  </a:t>
            </a:r>
            <a:endParaRPr lang="en-GB" dirty="0">
              <a:solidFill>
                <a:srgbClr val="00FF00"/>
              </a:solidFill>
            </a:endParaRPr>
          </a:p>
        </p:txBody>
      </p:sp>
      <p:pic>
        <p:nvPicPr>
          <p:cNvPr id="4098" name="Picture 2" descr="http://4.bp.blogspot.com/-eClJpzv2oNs/UZJlHEpV7AI/AAAAAAAADgY/w0bikXTmTI0/s1600/Prince+Edward+at+Lew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7" y="1371600"/>
            <a:ext cx="5940425" cy="396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75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3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21" y="1612847"/>
            <a:ext cx="2629436" cy="44359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13685" y="1409341"/>
            <a:ext cx="5459668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While laying waste to the rest of the country,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William the Conqueror 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(left) “came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friendly” to London,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recognised the liberties of its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citizens.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London’s special status within the constitution was upheld by a stream of charters and privileges that protected the City of London from external interference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dirty="0">
              <a:solidFill>
                <a:srgbClr val="00FF00"/>
              </a:solidFill>
            </a:endParaRPr>
          </a:p>
        </p:txBody>
      </p:sp>
      <p:pic>
        <p:nvPicPr>
          <p:cNvPr id="2050" name="Picture 2" descr="http://www.royaltombs.dk/anglia/gb_flwilhelmazdobywc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1486289"/>
            <a:ext cx="3058928" cy="181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877877" y="3825387"/>
            <a:ext cx="2939832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Above – The Standard of William The Conqueror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12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30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83828" y="2152157"/>
            <a:ext cx="4898572" cy="381642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began to rebel and looked to form alliances with France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probably betting that would be the future.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wasn't a lot of faith in John's military talent and the French had landed.</a:t>
            </a:r>
          </a:p>
          <a:p>
            <a:endParaRPr lang="en-GB" dirty="0"/>
          </a:p>
        </p:txBody>
      </p:sp>
      <p:pic>
        <p:nvPicPr>
          <p:cNvPr id="5122" name="Picture 2" descr="http://www.medievalfestival.gr/images/history/16.-Medieval-Franc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93472"/>
            <a:ext cx="522922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35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31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64629" y="2216497"/>
            <a:ext cx="5791200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City of London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however, was to play crucial role in the events leading up to the granting of the Charter in 1215. 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rebel barons are not named in the Charter, but we have their identity from the Chronicle of Matthew Paris. </a:t>
            </a:r>
          </a:p>
        </p:txBody>
      </p:sp>
      <p:pic>
        <p:nvPicPr>
          <p:cNvPr id="7170" name="Picture 2" descr="http://ecx.images-amazon.com/images/I/51R44H5V88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46" y="1724025"/>
            <a:ext cx="3324225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21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32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7400" y="1905687"/>
            <a:ext cx="5715000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 of Norman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descent 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(we have to remember that a lot of Jews came in with the Normans).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Charter records that the King made the grant on the advice of certain barons and senior clergy.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are the supporters of the King and their names were Norman. 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  <p:pic>
        <p:nvPicPr>
          <p:cNvPr id="8196" name="Picture 4" descr="http://www.essentialnormanconquest.com/images/home/time_bo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90724"/>
            <a:ext cx="4833527" cy="382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18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33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2200" y="1719943"/>
            <a:ext cx="5410200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one exception – the list included the Mayor of London who had sided with 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rebels.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was probably </a:t>
            </a:r>
            <a:r>
              <a:rPr lang="en-GB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Serlo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mercer.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was succeeded in the course of 1215 by Thomas 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Hardel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both Anglo Saxon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names, but they may well have been </a:t>
            </a:r>
            <a:r>
              <a:rPr lang="en-GB" sz="2800" b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Khazars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who had changed their names.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http://inspiringcity.files.wordpress.com/2013/07/wpid-20130725_193208.jpg?w=6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35225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5364" y="4575375"/>
            <a:ext cx="5050971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Mercers Maiden is the symbol of the guild and can be seen in many places</a:t>
            </a:r>
          </a:p>
        </p:txBody>
      </p:sp>
    </p:spTree>
    <p:extLst>
      <p:ext uri="{BB962C8B-B14F-4D97-AF65-F5344CB8AC3E}">
        <p14:creationId xmlns:p14="http://schemas.microsoft.com/office/powerpoint/2010/main" val="203948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34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94513" y="1876999"/>
            <a:ext cx="6313715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time, only Jews could legally be moneylenders due to Church laws against usury;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charging interest for a loan.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was a great anti-Semitic sentiment at the time, in part due to the extreme taxes levied which required many to borrow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money.</a:t>
            </a:r>
            <a:endParaRPr lang="en-GB" dirty="0">
              <a:solidFill>
                <a:srgbClr val="00FF00"/>
              </a:solidFill>
            </a:endParaRPr>
          </a:p>
        </p:txBody>
      </p:sp>
      <p:pic>
        <p:nvPicPr>
          <p:cNvPr id="1026" name="Picture 2" descr="http://thejewniverse.com/wp-content/uploads/2012/10/money-len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32" y="1374928"/>
            <a:ext cx="3826554" cy="510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26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35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07629" y="2323427"/>
            <a:ext cx="5094514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fact, on their way to Runnymede,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Barons had ransacked Jewish homes.  Archbishop Stephen Langton,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was present advising the king, but who had supported the Barons, </a:t>
            </a:r>
            <a:endParaRPr lang="en-GB" dirty="0">
              <a:solidFill>
                <a:srgbClr val="00FF00"/>
              </a:solidFill>
            </a:endParaRPr>
          </a:p>
        </p:txBody>
      </p:sp>
      <p:pic>
        <p:nvPicPr>
          <p:cNvPr id="2050" name="Picture 2" descr="http://upload.wikimedia.org/wikipedia/commons/f/fd/Hep-hep_riots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7" y="1798405"/>
            <a:ext cx="5486400" cy="435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72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36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42113" y="2233833"/>
            <a:ext cx="6313715" cy="338554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ater a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law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instituted requiring Jews to wear identifying badges in 1222,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common with many other countries in Europe. 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clauses are not found in the version sent by Henry III to Ireland nor in subsequent versions.</a:t>
            </a:r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482" y="1396371"/>
            <a:ext cx="2485261" cy="508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8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37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2050" name="Picture 2" descr="http://hua.umf.maine.edu/Reading_Revolutions/MagnaCarta/E0722magnacartasigning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90" y="1542369"/>
            <a:ext cx="4634724" cy="44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3600" y="1850571"/>
            <a:ext cx="5638800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June 15th, 1215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John's seal was placed on the articles which became known as Magna Carta. 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was confident that the pope would never support the provisions of Magna Carta because it severely challenged the feudal rights of the king.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258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38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21628" y="1644908"/>
            <a:ext cx="7511144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was by accumulating individual rights that the common law began to be able to be used as a set of guidelines for the limitation of power and a definition of the basic rights of people. 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the initial negotiations with King John, the language referred to the Barons, but in the final copy, the word "freemen" was used. 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small change would impact the unique character of government under the English Kings.</a:t>
            </a:r>
          </a:p>
        </p:txBody>
      </p:sp>
      <p:pic>
        <p:nvPicPr>
          <p:cNvPr id="1026" name="Picture 2" descr="http://static.guim.co.uk/sys-images/Society/Pix/pictures/2009/06/29/story-6-m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04" y="2852058"/>
            <a:ext cx="3510191" cy="229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47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39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3643" y="1534886"/>
            <a:ext cx="5627914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Magna Carta was an important step in a number of ways. 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established limits on the king's power. 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didn't matter what limits, the idea that there were limits set the stage for the future. 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strengthened the rights to private property.  It strengthened the system of courts to enforce an equal law throughout the country. </a:t>
            </a:r>
          </a:p>
        </p:txBody>
      </p:sp>
      <p:pic>
        <p:nvPicPr>
          <p:cNvPr id="2050" name="Picture 2" descr="http://static.guim.co.uk/sys-images/Guardian/Pix/pictures/2009/5/5/1241516425432/The-Scales-of-Justice-Old-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36482"/>
            <a:ext cx="43815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40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4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3074" name="Picture 2" descr="http://www.watershed.co.uk/sites/default/files/imagecache/main-500/sites/default/files/ws_media_sets/content/media_sets/2012/11/ms00006161/super.jpg"/>
          <p:cNvPicPr>
            <a:picLocks noChangeAspect="1" noChangeArrowheads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28" y="1732946"/>
            <a:ext cx="436245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3802" y="1371600"/>
            <a:ext cx="6285054" cy="526297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William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Conqueror's friendliness towards the city of London,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due to the fact that the descendants of the 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Khazar's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still lived in London from the days when London was the northern terminus of the silk route which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controlled.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they were relatives of the Jews who financed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William’s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expedition to conquer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England, so no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doubt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was part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price he had to pay!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29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40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1545772"/>
            <a:ext cx="5562600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little of the provisions of Magna Carta would apply to London,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Magna Carta gave the City the right to govern and judge itself and to this day employs a Remembrancer to sit in parliament,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whose sole purpose is to ensure that no laws are passed that would impinge on the City’s independence</a:t>
            </a:r>
            <a:r>
              <a:rPr lang="en-GB" dirty="0" smtClean="0">
                <a:solidFill>
                  <a:srgbClr val="00FF00"/>
                </a:solidFill>
              </a:rPr>
              <a:t>.</a:t>
            </a:r>
            <a:endParaRPr lang="en-GB" dirty="0">
              <a:solidFill>
                <a:srgbClr val="00FF00"/>
              </a:solidFill>
            </a:endParaRPr>
          </a:p>
        </p:txBody>
      </p:sp>
      <p:pic>
        <p:nvPicPr>
          <p:cNvPr id="3076" name="Picture 4" descr="http://www.london-se1.co.uk/news/imageuploads/1338544141_80.177.117.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46" y="1371600"/>
            <a:ext cx="428625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9228" y="4951274"/>
            <a:ext cx="5421085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City of London Remembrancer with wig on the left 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968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41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73287" y="2187944"/>
            <a:ext cx="7217229" cy="338554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inclusion of the article promising independence to the Catholic Church in the first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shows the power the Church had regained in the confrontation over Langton's appointment.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It's of interest to note the number of clergy cited as witnesses in Magna Carta:</a:t>
            </a:r>
          </a:p>
          <a:p>
            <a:endParaRPr lang="en-GB" dirty="0"/>
          </a:p>
        </p:txBody>
      </p:sp>
      <p:pic>
        <p:nvPicPr>
          <p:cNvPr id="4100" name="Picture 4" descr="http://canterbury-cathedral.org/wp-content/uploads/2014/12/I-4-6c-Stephen-Langt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803" y="1327035"/>
            <a:ext cx="1803854" cy="537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08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42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4572" y="1371600"/>
            <a:ext cx="8382000" cy="526297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clergy mentioned at the beginning of Magna Carta: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Stephen, archbishop of Canterbury, Henry archbishop of Dublin, William bishop of London,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 bishop of Winchester, 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Jocelin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bishop of Bath and Glastonbury, Hugh bishop of Lincoln, Walter Bishop of Worcester, William bishop of Coventry,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Benedict bishop of Rochester, Master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Pandulf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subdeacon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member of the papal household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Brother </a:t>
            </a:r>
            <a:r>
              <a:rPr lang="en-GB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Aymeric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master of the knighthood of the Temple in England. 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makes a grand total of 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eleven (The number of Gog)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http://www.function-fixers.co.uk/assets/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90" y="2394858"/>
            <a:ext cx="2576739" cy="257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89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43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90257" y="1371600"/>
            <a:ext cx="7892143" cy="526297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Barons and laymen mentioned at the beginning of Magna Carta: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William Marshal earl of Pembroke, William earl of Salisbury, William earl of Warren,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William earl of Arundel, Alan de Galloway constable of Scotland, 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Warin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Fitz Gerald, Peter Fitz Herbert, Hubert de Burgh seneschal of Poitou, Hugh de Neville,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Matthew Fitz Herbert, Thomas Basset, Alan Basset, Philip </a:t>
            </a:r>
            <a:r>
              <a:rPr lang="en-GB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Daubeny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Robert de </a:t>
            </a:r>
            <a:r>
              <a:rPr lang="en-GB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Roppeley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John Marshal, and John Fitz Hugh.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makes a grand total of sixteen</a:t>
            </a:r>
          </a:p>
        </p:txBody>
      </p:sp>
      <p:pic>
        <p:nvPicPr>
          <p:cNvPr id="6146" name="Picture 2" descr="http://www.governinggovernment.info/mcsea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89" y="2362200"/>
            <a:ext cx="277063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15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44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11685" y="2234251"/>
            <a:ext cx="5355772" cy="338554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Although the Barons had mounted the rebellion, the Church saw the possibility of stemming the process started by Henry II to restrict its power and influence in England.</a:t>
            </a:r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52" y="1866900"/>
            <a:ext cx="552069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3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45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58543" y="1933698"/>
            <a:ext cx="5747657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Although Magna Carta provided guarantees of liberty through the Barons of the respective areas in the Kingdom. 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However, the main benefactor was the City of London,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exempted it from taxation and right to have its own army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thus making it a virtually independent state.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 descr="http://upload.wikimedia.org/wikipedia/commons/f/f8/Louise_Rayner_London_The_Temple_B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57" y="1242086"/>
            <a:ext cx="4353635" cy="546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85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46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473005"/>
            <a:ext cx="12192000" cy="138499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Baron of The City of London was the most important person in the land next to the King.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Baron title later became Lord Mayor with all the trapping of a monarch.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 descr="https://theneedleblog.files.wordpress.com/2014/10/ad_1200590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54979"/>
            <a:ext cx="5812971" cy="386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20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47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7700" y="1824841"/>
            <a:ext cx="6019800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Magna Carta, the 1215 charter of rights between King John and the barons,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only are the rights of the “whole body” of citizens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respected,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the mayor of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City of London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designated as one of two guarantors charged with ensuring that the Crown kept its side of the bargain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Image result for city of london coat of ar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60" y="2075584"/>
            <a:ext cx="4641637" cy="347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29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48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08361" y="2242456"/>
            <a:ext cx="5638800" cy="26776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wrote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Pope Innocent III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(Left)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 aside Magna Carta saying that it had been extracted by force and it had been agreed to without his permission</a:t>
            </a:r>
            <a:r>
              <a:rPr lang="en-GB" dirty="0">
                <a:solidFill>
                  <a:srgbClr val="00FF00"/>
                </a:solidFill>
              </a:rPr>
              <a:t>.</a:t>
            </a:r>
          </a:p>
        </p:txBody>
      </p:sp>
      <p:pic>
        <p:nvPicPr>
          <p:cNvPr id="5122" name="Picture 2" descr="http://upload.wikimedia.org/wikipedia/commons/8/81/InnocientXI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71" y="1230086"/>
            <a:ext cx="3975066" cy="547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03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49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78286" y="2040285"/>
            <a:ext cx="5018314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However under the Common Law of England,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it was not in King John’s Power to give the realm of England away to a foreign power,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he represented the sovereignty of the People of England.   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http://hua.umf.maine.edu/Reading_Revolutions/MagnaCarta/e7567kingjohnwl.jpg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66FF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" t="2384" r="5459" b="6765"/>
          <a:stretch/>
        </p:blipFill>
        <p:spPr bwMode="auto">
          <a:xfrm>
            <a:off x="1426028" y="1284515"/>
            <a:ext cx="3303987" cy="521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48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5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08372" y="1393954"/>
            <a:ext cx="4572000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Corporation of London, which announced itself as a “commune” in 1191, 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(notice the 911 –Gog’s favourite number)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recognised as one of the great institutions of the Ancient Constitution,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a place only one step below the sovereign. </a:t>
            </a:r>
            <a:endParaRPr lang="en-GB" dirty="0">
              <a:solidFill>
                <a:srgbClr val="00FF00"/>
              </a:solidFill>
            </a:endParaRPr>
          </a:p>
        </p:txBody>
      </p:sp>
      <p:pic>
        <p:nvPicPr>
          <p:cNvPr id="1026" name="Picture 2" descr="http://image.yaymicro.com/rz_512x512/0/56c/ancient-skyline-view-of-london-england---56c317.jpg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 bwMode="auto">
          <a:xfrm>
            <a:off x="533399" y="1393954"/>
            <a:ext cx="5968977" cy="386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2575" y="5399314"/>
            <a:ext cx="603068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Ancient City of London – Early 1700’s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434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50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3600" y="2255728"/>
            <a:ext cx="5638800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Magna Carta (left)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gave the Barons the right to challenge the king and withhold allegiance if they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disagreed.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 placed England under the protection of the pope so that the Church was actually the feudal power.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n-GB" dirty="0"/>
          </a:p>
        </p:txBody>
      </p:sp>
      <p:pic>
        <p:nvPicPr>
          <p:cNvPr id="2052" name="Picture 4" descr="http://upload.wikimedia.org/wikipedia/commons/thumb/e/ee/Magna_Carta_%28British_Library_Cotton_MS_Augustus_II.106%29.jpg/1280px-Magna_Carta_%28British_Library_Cotton_MS_Augustus_II.106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12679"/>
            <a:ext cx="4623964" cy="307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43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51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29942" y="2024743"/>
            <a:ext cx="5965371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Barons saw this as a betrayal and justification for removing John. 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offered the crown to the dauphin, Prince Louis of France, son of Philip II. 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September John was moving through the country trying to regain territory. </a:t>
            </a:r>
          </a:p>
        </p:txBody>
      </p:sp>
      <p:pic>
        <p:nvPicPr>
          <p:cNvPr id="10242" name="Picture 2" descr="http://royal.myorigins.org/pics/hires/Prince_Louis_of_France_hi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4038600" cy="511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70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52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72944" y="1995756"/>
            <a:ext cx="4800598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February, 1216 he regained the territory in East Anglia,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the Barons held onto London and a small French fleet joined them there. 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storm wrecked many of John's ships, weakening his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defences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against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http://nonsite.org/wp-content/uploads/2014/12/NSLocke_7_13_4995_17_S-copy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20" y="2042971"/>
            <a:ext cx="5207288" cy="387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14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53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98770" y="1442621"/>
            <a:ext cx="5486401" cy="526297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led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First Barons'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War,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John's death, the regency government of his young son,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Henry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reissued the document in 1216, stripped of some of its more radical content,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an unsuccessful bid to build political support for their cause.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end of the war in 1217, it formed part of the peace treaty agreed at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Lambeth.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John of England vs Louis VIII of Fra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3" y="1760990"/>
            <a:ext cx="5790661" cy="273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3657" y="4985657"/>
            <a:ext cx="5508172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First Barons' War (</a:t>
            </a:r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1215–17</a:t>
            </a:r>
            <a:r>
              <a:rPr lang="en-GB" sz="3600" dirty="0" smtClean="0">
                <a:solidFill>
                  <a:srgbClr val="FFFF00"/>
                </a:solidFill>
              </a:rPr>
              <a:t>)</a:t>
            </a:r>
            <a:endParaRPr lang="en-GB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49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54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9029" y="1524000"/>
            <a:ext cx="5464628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 to return to East Anglia to put down fresh revolts and then travel north to Scotland to attack Berwick to expel the Scots. 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Celebrating his victory there, he either ate too much and contracted dysentery,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he was poisoned by a monk.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really depends on which story you like, either way, he died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http://1.bp.blogspot.com/-EEjJA2WnAIY/VHqtnxXsFhI/AAAAAAAAAaM/qLXjtpscV5o/s1600/worcesterkingjoh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5094514" cy="372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3914" y="5505271"/>
            <a:ext cx="572588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Tomb of King John in Worcester Cathedral 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690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55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03143" y="1706394"/>
            <a:ext cx="4579257" cy="47025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 son, Henry III, inherited the throne at the age of ten. 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William Marshal and Hubert de Burgh were appointed regents. 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south was still held by the Barons and the French and it wasn't until 1219 that they were forced to leave.  </a:t>
            </a:r>
          </a:p>
        </p:txBody>
      </p:sp>
      <p:pic>
        <p:nvPicPr>
          <p:cNvPr id="16386" name="Picture 2" descr="http://www.driverguideslondon.com/wp-content/uploads/2015/02/Henry-I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95527"/>
            <a:ext cx="5762625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87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56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69214" y="1689227"/>
            <a:ext cx="4974771" cy="424154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Within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month, Magna Carta had been reissued in his name,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time with the agreement of Pope Innocent III. 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It's interesting to note that an amended copy of Magna Carta was sent to Ireland in the name of Henry III by his regents.  </a:t>
            </a:r>
          </a:p>
        </p:txBody>
      </p:sp>
      <p:pic>
        <p:nvPicPr>
          <p:cNvPr id="17410" name="Picture 2" descr="http://0.tqn.com/d/atheism/1/0/u/Y/InnocentIII-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688" y="1825398"/>
            <a:ext cx="3295197" cy="389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57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57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89372" y="1458715"/>
            <a:ext cx="4093028" cy="47025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Presumably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was to ensure their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loyalty,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remove one threat so that energy could be targeted on regaining the English lands.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Magna Carta was used in this way repeatedly through history.</a:t>
            </a:r>
          </a:p>
        </p:txBody>
      </p:sp>
      <p:pic>
        <p:nvPicPr>
          <p:cNvPr id="3074" name="Picture 2" descr="http://theremnanttrust.info/wp-content/uploads/2013/06/0671-Magna-Charta-Manuscript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25" y="1869394"/>
            <a:ext cx="6042719" cy="394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99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58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8800" y="1442621"/>
            <a:ext cx="5943600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1297 the Barons again rose in rebellion against Edward I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(left)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increasing taxes on wool and forcing the Barons to grant aid to support campaigns in Flanders and Gascony. 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quell the rebellion, Edward I reissued a revised Magna Carta. 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one forbade the king from raising taxes without the consent of the country</a:t>
            </a:r>
          </a:p>
        </p:txBody>
      </p:sp>
      <p:pic>
        <p:nvPicPr>
          <p:cNvPr id="8194" name="Picture 2" descr="King Edward 1st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14" y="1442621"/>
            <a:ext cx="3766457" cy="485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10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59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3771" y="1382486"/>
            <a:ext cx="7282543" cy="526297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heralded in the period known as “Merry England” when most people needed only work about 3 months in the year,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due in main to the lifting of heavy taxation.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Also during Edward I’s reign the Jews were expelled from England, some going to France, but many to Wales, which at that time was not part of the English realm.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Hence to this day South Wales is a hot bed of socialism. 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edict expelling the Jews has never been revoked.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http://www.historiadelnuevomundo.com/wp-content/uploads/2009/11/expulsionJudio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48"/>
          <a:stretch/>
        </p:blipFill>
        <p:spPr bwMode="auto">
          <a:xfrm>
            <a:off x="395061" y="2470603"/>
            <a:ext cx="3819086" cy="239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29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42857" y="2253343"/>
            <a:ext cx="6248400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combination of wealth,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functioning democratic and legal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institutions,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an effective system of civic militias meant the Crown could never subordinate the City of London to its rule.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London taxed itself, judged itself and governed itself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2050" name="Picture 2" descr="http://citypolice.tripod.com/fig.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32" y="1516621"/>
            <a:ext cx="4378000" cy="473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43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60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8172" y="1524000"/>
            <a:ext cx="5965371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the 1580s, London became home to 10,000 internal refugees a year,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displaced by enclosure in the north and Midlands. By 1625 it had 400,000 inhabitants – 20 times more than any other English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city.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beginning of the Jews plan to corral people into the cities where they could be better controlled and manipulated.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http://si.wsj.net/public/resources/images/RV-AM188_BKRV_O_P_201312061137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43" y="2332038"/>
            <a:ext cx="4002576" cy="266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84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61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1371" y="1295400"/>
            <a:ext cx="6052457" cy="526297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1632 the crown asked the Corporation to extend its privileges and institutions to the new areas of London,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the Corporation refused.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Instead of expanding and extending its democratic practices and legal protections to the new inhabitants living without civic status in the suburbs of Westminster,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Clerkenwell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Whitechapel and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Southwark</a:t>
            </a:r>
            <a:r>
              <a:rPr lang="en-GB" dirty="0" smtClean="0">
                <a:solidFill>
                  <a:srgbClr val="00FF00"/>
                </a:solidFill>
              </a:rPr>
              <a:t>.</a:t>
            </a:r>
            <a:endParaRPr lang="en-GB" dirty="0">
              <a:solidFill>
                <a:srgbClr val="00FF00"/>
              </a:solidFill>
            </a:endParaRPr>
          </a:p>
        </p:txBody>
      </p:sp>
      <p:pic>
        <p:nvPicPr>
          <p:cNvPr id="5122" name="Picture 2" descr="http://www.jtrforums.com/attachment.php?attachmentid=10623&amp;stc=1&amp;d=13402784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26676"/>
            <a:ext cx="4562475" cy="34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87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62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40829" y="1435226"/>
            <a:ext cx="6041571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course there was a good reason for the City of London not to extend its boundaries.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was because Gog, having set London on fire in 1666,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was rebuilt to its precise Masonic plans. It had been designed to exactly cover 677 acres of land. 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677 = 666 (the number of the beast) + 11 (the number of Gog)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http://www.resist.com/updates/2011/Aug_11/Map-CityOfLondon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27727"/>
            <a:ext cx="4299997" cy="259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97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63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02829" y="1644908"/>
            <a:ext cx="5094514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 of London turned its back on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London (outer London)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a city.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“great refusal” of 1637 defined the modern history of London. Instead of seeking to integrate the new arrivals,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Corporation put large resources into transferring its unwanted excess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population</a:t>
            </a:r>
            <a:r>
              <a:rPr lang="en-GB" dirty="0" smtClean="0">
                <a:solidFill>
                  <a:srgbClr val="00FF00"/>
                </a:solidFill>
              </a:rPr>
              <a:t>.</a:t>
            </a:r>
            <a:endParaRPr lang="en-GB" dirty="0">
              <a:solidFill>
                <a:srgbClr val="00FF00"/>
              </a:solidFill>
            </a:endParaRPr>
          </a:p>
        </p:txBody>
      </p:sp>
      <p:pic>
        <p:nvPicPr>
          <p:cNvPr id="7170" name="Picture 2" descr="http://www.londonlives.org/static/images/OldLondonBridge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91909"/>
            <a:ext cx="5069567" cy="306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10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64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66857" y="1480457"/>
            <a:ext cx="4855029" cy="510909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the City of London did by moving them to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Ulster Plantation and the Corporation of Londonderry,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were established for that purpose.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bowler hats and umbrellas of the Orange Orders derive from their sponsorship by the Corporation of London.</a:t>
            </a:r>
          </a:p>
          <a:p>
            <a:endParaRPr lang="en-GB" dirty="0"/>
          </a:p>
        </p:txBody>
      </p:sp>
      <p:pic>
        <p:nvPicPr>
          <p:cNvPr id="8194" name="Picture 2" descr="http://upload.wikimedia.org/wikipedia/commons/thumb/7/7d/Island_of_Ireland_location_map_Londonderry.svg/2000px-Island_of_Ireland_location_map_Londonderry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9" y="1706139"/>
            <a:ext cx="6181725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1121229" y="2794031"/>
            <a:ext cx="1752600" cy="103774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47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65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9218" name="Picture 2" descr="http://3.bp.blogspot.com/-Pjc1-6uqlXk/Uw-bsB4nFEI/AAAAAAAABFs/iVHzBfIv4bM/s1600/bowl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079" y="1534886"/>
            <a:ext cx="4039806" cy="227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4180344"/>
            <a:ext cx="12192000" cy="26776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Throughout the mid-19</a:t>
            </a:r>
            <a:r>
              <a:rPr lang="en-GB" sz="2800" b="1" baseline="30000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century, the bowler hat occupied the status of work-wear for London labourers,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until it was adopted by Edward VII, who made it fashionable. Throughout the 20</a:t>
            </a:r>
            <a:r>
              <a:rPr lang="en-GB" sz="2800" b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century,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hat’s popularity grew until it almost entirely lost its association with the working class and became synonymous with civil servants and bankers. </a:t>
            </a:r>
          </a:p>
        </p:txBody>
      </p:sp>
    </p:spTree>
    <p:extLst>
      <p:ext uri="{BB962C8B-B14F-4D97-AF65-F5344CB8AC3E}">
        <p14:creationId xmlns:p14="http://schemas.microsoft.com/office/powerpoint/2010/main" val="303385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66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10242" name="Picture 2" descr="http://www.sconews.co.uk/wp-content/uploads/2010/12/DEC-10-ORANGE-OR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821" y="1371600"/>
            <a:ext cx="5506357" cy="292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4390897"/>
            <a:ext cx="12192000" cy="255454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 we see the Orange Order parading in their City of London Uniform.</a:t>
            </a:r>
            <a:r>
              <a:rPr lang="en-GB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Notice the 6 pointed star (Badge of Gog or mark of the beast) </a:t>
            </a:r>
            <a:r>
              <a:rPr lang="en-GB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indicating that they are now in control of the land of </a:t>
            </a:r>
            <a:r>
              <a:rPr lang="en-GB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Zarah</a:t>
            </a:r>
            <a:r>
              <a:rPr lang="en-GB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Judah, </a:t>
            </a:r>
            <a:r>
              <a:rPr lang="en-GB" sz="32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having acquired 6 of the 9 counties, since their original purchase of LONDON-Derry!</a:t>
            </a:r>
            <a:endParaRPr lang="en-GB" sz="32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462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</p:spPr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67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85115" y="1570196"/>
            <a:ext cx="5497285" cy="467820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Bank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England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its own Masonic 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Lodge (No. 263 – 2 + 6 + 3 = 11 = The number of Gog).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good circumstantial evidence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that the Orange Order was instigated by the City of London through connections with the bank of England’s Masonic lodge</a:t>
            </a:r>
            <a:r>
              <a:rPr lang="en-GB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GB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774" y="1896675"/>
            <a:ext cx="4656223" cy="36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1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68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2050" name="Picture 2" descr="http://news.bbc.co.uk/olmedia/1420000/images/_1422212_orange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9" y="2024742"/>
            <a:ext cx="5045529" cy="336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68143" y="1545772"/>
            <a:ext cx="5399314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good and patriotic people are members of the Orange Order,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little do they know how the enemy is using them directly for the purpose of keeping the Kingdom divided, 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same enemy controls the IRA and other terrorist organisations,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together with all the major intelligence services.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036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69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68886" y="1442621"/>
            <a:ext cx="4713514" cy="526297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Stuarts made two serious attempts at London reform.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led to the execution of the king, the other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an attempt by Charles II to establish that the monarchy was the source of the Corporation’s authority – led to the Stuarts’ replacement by William and Mary</a:t>
            </a:r>
          </a:p>
        </p:txBody>
      </p:sp>
      <p:pic>
        <p:nvPicPr>
          <p:cNvPr id="11266" name="Picture 2" descr="https://encrypted-tbn2.gstatic.com/images?q=tbn:ANd9GcQUxOM5caDVZZBLkQ3EChnBzanOgag06P9oOAFJ_7kw5Akj1NOL_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2024742"/>
            <a:ext cx="5453744" cy="363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83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</a:t>
            </a:r>
            <a:r>
              <a:rPr lang="en-GB" b="1" dirty="0">
                <a:solidFill>
                  <a:srgbClr val="FF0000"/>
                </a:solidFill>
              </a:rPr>
              <a:t>City Of </a:t>
            </a:r>
            <a:r>
              <a:rPr lang="en-GB" b="1" dirty="0" smtClean="0">
                <a:solidFill>
                  <a:srgbClr val="FF0000"/>
                </a:solidFill>
              </a:rPr>
              <a:t>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7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1026" name="Picture 2" descr="http://www.daviddarling.info/images3/King_John_Plantagen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46" y="1524680"/>
            <a:ext cx="476250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89173" y="1702827"/>
            <a:ext cx="5878286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became king in 1199, but by 1215 he was faced with a major rebellion.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Hoping to win the Londoners to his side, he granted them the right to choose annually a City mayor.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doing this, he was confirming a custom that had already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developed. 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8457" y="5845629"/>
            <a:ext cx="474617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King John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420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70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0729" y="2307886"/>
            <a:ext cx="5148942" cy="26776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William and Mary, whose Second Charter in 1690 leaves no doubt as to who were the greatest beneficiaries of the Glorious Revolution. </a:t>
            </a:r>
            <a:endParaRPr lang="en-GB" dirty="0">
              <a:solidFill>
                <a:srgbClr val="00FF00"/>
              </a:solidFill>
            </a:endParaRPr>
          </a:p>
        </p:txBody>
      </p:sp>
      <p:pic>
        <p:nvPicPr>
          <p:cNvPr id="12290" name="Picture 2" descr="http://40.media.tumblr.com/6a73df62ce4a6856164dc9841bfb4c7e/tumblr_n3vey73Ls31srvmuoo1_12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061" y="1699532"/>
            <a:ext cx="3686175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08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71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19057" y="1839686"/>
            <a:ext cx="5976257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Nester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Webster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comments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referring to William of Orange: </a:t>
            </a:r>
            <a:r>
              <a:rPr lang="en-GB" sz="2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</a:t>
            </a:r>
            <a:r>
              <a:rPr lang="en-GB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Jewish writer is able to boast </a:t>
            </a:r>
            <a:r>
              <a:rPr lang="en-GB" sz="2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that,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 Monarch reigned who was indebted to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Jewish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 for his diadem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Eric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Jon Phelps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Jews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called Amsterdam the ‘New Jerusalem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’.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http://upload.wikimedia.org/wikipedia/commons/5/57/Voc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60" y="1889458"/>
            <a:ext cx="4546905" cy="360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87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72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78286" y="1907967"/>
            <a:ext cx="6008914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‘new’ aristocratic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(Jewish financial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Houses</a:t>
            </a:r>
            <a:r>
              <a:rPr lang="en-US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acted much like the established royal Houses that they had largely displaced, </a:t>
            </a:r>
            <a:r>
              <a:rPr lang="en-US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 more covertly, their strategy being that of master chess players. Therefore,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difficult to distinguish the white from the black, the ‘good’ from the ‘bad</a:t>
            </a:r>
            <a:r>
              <a:rPr lang="en-US" b="1" dirty="0" smtClean="0"/>
              <a:t>’.</a:t>
            </a:r>
            <a:endParaRPr lang="en-GB" dirty="0"/>
          </a:p>
        </p:txBody>
      </p:sp>
      <p:pic>
        <p:nvPicPr>
          <p:cNvPr id="4098" name="Picture 2" descr="http://upload.wikimedia.org/wikipedia/commons/7/73/Beurs_van_Hendrick_de_Keyser_002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01" y="1371600"/>
            <a:ext cx="4928054" cy="328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5685" y="4925194"/>
            <a:ext cx="5116286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Central Bank – </a:t>
            </a:r>
            <a:r>
              <a:rPr lang="en-GB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Wissel</a:t>
            </a:r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Bank Amsterdam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834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73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87685" y="1371600"/>
            <a:ext cx="6781800" cy="526297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declared: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“That the mayor, commonalty and citizens of London shall for ever hereafter remain, continue and be,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prescribe to be, a body politic, in re, facto, et nomine … and shall have and enjoy all their rights, gifts, charters,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grants, liberties, privileges, franchises, customs, usages, constitutions, prescriptions, immunities, markets, duties, tolls, lands, tenements, estates and hereditaments whatsoever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  <a:endParaRPr lang="en-GB" dirty="0">
              <a:solidFill>
                <a:srgbClr val="00FF00"/>
              </a:solidFill>
            </a:endParaRPr>
          </a:p>
        </p:txBody>
      </p:sp>
      <p:pic>
        <p:nvPicPr>
          <p:cNvPr id="13314" name="Picture 2" descr="http://img.wikinut.com/img/oimyl6n172012txl/jpeg/0/City-Of-London-Coat-Of-Arms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72" y="2880254"/>
            <a:ext cx="3593767" cy="239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27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74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56942" y="2008521"/>
            <a:ext cx="6161315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Name William is special because it is made up of two ‘V’s, </a:t>
            </a:r>
            <a:r>
              <a:rPr lang="en-US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indicative </a:t>
            </a:r>
            <a:r>
              <a:rPr lang="en-US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name being in relationship to ‘twins’. 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connotations can be applied to William’s name; for instance, </a:t>
            </a:r>
            <a:r>
              <a:rPr lang="en-US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first letter is ‘W’ and the last ‘M’ being its reverse image, in fact twins. 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://upload.wikimedia.org/wikipedia/commons/2/2a/Gemini_constellation_map_visualization_1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46" y="1921361"/>
            <a:ext cx="4884511" cy="432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21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75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61742" y="1767459"/>
            <a:ext cx="5704115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Within </a:t>
            </a:r>
            <a:r>
              <a:rPr lang="en-US" sz="2800" b="1" i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name we find ‘.</a:t>
            </a:r>
            <a:r>
              <a:rPr lang="en-US" sz="2800" b="1" i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illi</a:t>
            </a:r>
            <a:r>
              <a:rPr lang="en-US" sz="2800" b="1" i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..’; once again, </a:t>
            </a:r>
            <a:r>
              <a:rPr lang="en-US" sz="2800" b="1" i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twins. </a:t>
            </a:r>
            <a:r>
              <a:rPr lang="en-US" sz="28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Finally the ‘A’ is a Baconian secret signature. William Henry associates William with the word Elohim (</a:t>
            </a:r>
            <a:r>
              <a:rPr lang="en-US" sz="2800" b="1" i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Illi</a:t>
            </a:r>
            <a:r>
              <a:rPr lang="en-US" sz="28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-am</a:t>
            </a:r>
            <a:r>
              <a:rPr lang="en-US" sz="2800" b="1" i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</a:t>
            </a:r>
            <a:r>
              <a:rPr lang="en-US" sz="2800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plural of ‘El’ the mighty one, and speculates it is the ‘mysterious root of such words as Illuminati’. </a:t>
            </a:r>
            <a:endParaRPr lang="en-GB" sz="2800" i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https://encrypted-tbn1.gstatic.com/images?q=tbn:ANd9GcQTyemqtkF2b2YdomgvGwoEzeB41my2uCtscdOL_9maVRUBlAZ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2"/>
          <a:stretch/>
        </p:blipFill>
        <p:spPr bwMode="auto">
          <a:xfrm>
            <a:off x="416831" y="1880292"/>
            <a:ext cx="5015139" cy="374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51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76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03172" y="1469571"/>
            <a:ext cx="523602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Name WILLIAM</a:t>
            </a:r>
            <a:endParaRPr lang="en-GB" sz="3600" b="1" dirty="0">
              <a:solidFill>
                <a:srgbClr val="66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7557" y="2275115"/>
            <a:ext cx="1016725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en-GB" sz="28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(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l </a:t>
            </a:r>
            <a:r>
              <a:rPr lang="en-GB" sz="28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(The Twin Towers) (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I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(secret signature)</a:t>
            </a:r>
            <a:endParaRPr lang="en-GB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 rot="10800000">
            <a:off x="4618263" y="3123020"/>
            <a:ext cx="94705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en-GB" sz="28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endParaRPr lang="en-GB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8700" y="3123020"/>
            <a:ext cx="37338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= W upside down</a:t>
            </a:r>
            <a:endParaRPr lang="en-GB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5320" y="3123020"/>
            <a:ext cx="89263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GB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95457" y="3087310"/>
            <a:ext cx="4386943" cy="26776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Name William we have using Roman numerals 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No. 11 (Gog)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 3 = 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 Degree Mason and 2 </a:t>
            </a:r>
            <a:r>
              <a:rPr lang="en-GB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ll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the Twin Towers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Masons.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www.whale.to/b/Masonicpillars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005" y="4045857"/>
            <a:ext cx="1823357" cy="243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bs.twimg.com/profile_images/3472634837/ea0c3dc84229064ff8c855dfaf38d6e7_400x40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217" y="4016829"/>
            <a:ext cx="2460171" cy="246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72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08723" y="6330264"/>
            <a:ext cx="2844800" cy="424203"/>
          </a:xfrm>
        </p:spPr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77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372" y="1273628"/>
            <a:ext cx="11734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Great National Disasters are associated with the name ‘WILLIAM’ </a:t>
            </a:r>
          </a:p>
        </p:txBody>
      </p:sp>
      <p:pic>
        <p:nvPicPr>
          <p:cNvPr id="1026" name="Picture 2" descr="http://c300221.r21.cf1.rackcdn.com/king-william-i-william-the-bastard-william-the-conqueror-house-of-normandy-1066-1087-1350942909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7" y="2109549"/>
            <a:ext cx="2705100" cy="424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34544" y="10087287"/>
            <a:ext cx="2249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William The Conqueror </a:t>
            </a:r>
          </a:p>
        </p:txBody>
      </p:sp>
      <p:pic>
        <p:nvPicPr>
          <p:cNvPr id="1028" name="Picture 4" descr="http://historysheroes.e2bn.org/phpThumb/phpThumb.php?src=/library/who_were_they_main_picture/final_cromwell5_final_thumbnail.jpg&amp;w=3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659" y="2088566"/>
            <a:ext cx="2772682" cy="420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information-britain.co.uk/showpic2.php?placeid=496&amp;width=250&amp;dir=famda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2076096"/>
            <a:ext cx="3012167" cy="417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1514" y="6357700"/>
            <a:ext cx="313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William The Conqueror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6447" y="6319821"/>
            <a:ext cx="3649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Cromwell (real name Williams)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93566" y="6292334"/>
            <a:ext cx="2275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William of Orange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13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</a:t>
            </a:r>
            <a:r>
              <a:rPr lang="en-GB" b="1" dirty="0" smtClean="0">
                <a:solidFill>
                  <a:srgbClr val="00FF00"/>
                </a:solidFill>
              </a:rPr>
              <a:t>Carta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78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01344" y="1609397"/>
            <a:ext cx="6498772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William of Orange, the money power’s proxy,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upon his ascendancy to the British throne, marked the loss of real power to the Commons and City of London Crown.</a:t>
            </a:r>
          </a:p>
          <a:p>
            <a:pPr algn="ctr"/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was ratified through the act of settlement.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ccording to Eustace Mullins, from this time, the monarch that ascends the throne must first be approved by Chancellery.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www.gwleibniz.com/britannica_pages/settlement_act/images/settlement_a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03" y="1371600"/>
            <a:ext cx="4524375" cy="491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84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79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21285" y="1360714"/>
            <a:ext cx="4561115" cy="526297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ascension of William &amp; Mary,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proxies of the Money Power (Gog) to the Throne of David,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a spectacle to be observed in a Masonic ritual of “Crossing over The Nile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”;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similarity to Nile and </a:t>
            </a:r>
            <a:r>
              <a:rPr lang="en-GB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Brù-na-Bóinne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will be seen later or the Battle of The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Boyne</a:t>
            </a:r>
            <a:endParaRPr lang="en-GB" dirty="0"/>
          </a:p>
        </p:txBody>
      </p:sp>
      <p:pic>
        <p:nvPicPr>
          <p:cNvPr id="1028" name="Picture 4" descr="http://cbladey.com/boyne/Ban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7" y="1924501"/>
            <a:ext cx="5791362" cy="420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91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8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5" name="Picture 4" descr="http://hua.umf.maine.edu/Reading_Revolutions/MagnaCarta/france_1154_1184w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30136"/>
            <a:ext cx="4419600" cy="480332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215742" y="1905000"/>
            <a:ext cx="5366658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was keen to retain his possessions in France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which were in revolt due to heavy taxation to pay for the Crusades to Jerusalem and the Holy Land.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had also continued Henry II’s policy of reducing the influence of the Pope in England</a:t>
            </a:r>
            <a:r>
              <a:rPr lang="en-GB" dirty="0" smtClean="0">
                <a:solidFill>
                  <a:srgbClr val="00FF00"/>
                </a:solidFill>
              </a:rPr>
              <a:t>.</a:t>
            </a:r>
            <a:endParaRPr lang="en-GB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1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80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3074" name="Picture 2" descr="http://www.nam.ac.uk/images/online/making-britain/images/325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90" y="1481137"/>
            <a:ext cx="6524625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67599" y="1824840"/>
            <a:ext cx="4332515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Battle of the Boyne </a:t>
            </a:r>
            <a:r>
              <a:rPr lang="en-GB" sz="2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GB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historical significance of </a:t>
            </a:r>
            <a:r>
              <a:rPr lang="en-GB" sz="28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Brù-na-Bóinne</a:t>
            </a:r>
            <a:r>
              <a:rPr lang="en-GB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the ritual </a:t>
            </a:r>
            <a:r>
              <a:rPr lang="en-GB" sz="2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battle,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been so cunningly divorced from each other that the fables are naïvely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accepted.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458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81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71" y="2440942"/>
            <a:ext cx="4061812" cy="41532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2771" y="1188048"/>
            <a:ext cx="11386457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Great Masonic Significance of The Battle of The Boyne</a:t>
            </a:r>
            <a:endParaRPr lang="en-GB" sz="3200" b="1" dirty="0">
              <a:solidFill>
                <a:srgbClr val="66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6002" y="2669562"/>
            <a:ext cx="3993226" cy="36960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35819" y="3050563"/>
            <a:ext cx="2988946" cy="26776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the course of the Boyne with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Milky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Way</a:t>
            </a:r>
            <a:r>
              <a:rPr lang="en-GB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Coincidence? </a:t>
            </a:r>
          </a:p>
        </p:txBody>
      </p:sp>
    </p:spTree>
    <p:extLst>
      <p:ext uri="{BB962C8B-B14F-4D97-AF65-F5344CB8AC3E}">
        <p14:creationId xmlns:p14="http://schemas.microsoft.com/office/powerpoint/2010/main" val="306229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82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2771" y="1188048"/>
            <a:ext cx="11386457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Great Masonic Significance of The Battle of The Boyne</a:t>
            </a:r>
            <a:endParaRPr lang="en-GB" sz="3200" b="1" dirty="0">
              <a:solidFill>
                <a:srgbClr val="66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35819" y="3224714"/>
            <a:ext cx="2988946" cy="22467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the course of the Boyne with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Nile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Coincidence?</a:t>
            </a:r>
            <a:endParaRPr lang="en-GB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71" y="3030402"/>
            <a:ext cx="3847277" cy="2717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536" y="3030402"/>
            <a:ext cx="3846187" cy="266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9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83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1186" y="1528141"/>
            <a:ext cx="6859814" cy="452431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Obelisk at the Boyne erected at the spot where William III, </a:t>
            </a:r>
            <a:r>
              <a:rPr lang="en-GB" sz="32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Prince of Orange was shot and wounded (1690</a:t>
            </a:r>
            <a:r>
              <a:rPr lang="en-GB" sz="32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r>
              <a:rPr lang="en-GB" sz="32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en-GB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monument stood until 1923 AD </a:t>
            </a:r>
            <a:r>
              <a:rPr lang="en-GB" sz="32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</a:t>
            </a:r>
            <a:r>
              <a:rPr lang="en-GB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blown up by an early act of </a:t>
            </a:r>
            <a:r>
              <a:rPr lang="en-GB" sz="32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terrorism. </a:t>
            </a:r>
            <a:r>
              <a:rPr lang="en-GB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of the Obelisk remains to this day with several stones still scattered </a:t>
            </a:r>
            <a:r>
              <a:rPr lang="en-GB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around.</a:t>
            </a:r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media.liveauctiongroup.net/i/9602/10467076_1.jpg?v=8CDC2BB61270CD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2" y="2260629"/>
            <a:ext cx="4063372" cy="335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56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84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948" y="1905366"/>
            <a:ext cx="2926334" cy="40922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1229" y="1824640"/>
            <a:ext cx="5900057" cy="40318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Right: </a:t>
            </a:r>
            <a:r>
              <a:rPr lang="en-US" sz="32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William on his ‘white charger’ (Unicorn). </a:t>
            </a:r>
            <a:r>
              <a:rPr lang="en-US" sz="32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Note the X symbol on the </a:t>
            </a:r>
            <a:r>
              <a:rPr lang="en-US" sz="32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horse’s </a:t>
            </a:r>
            <a:r>
              <a:rPr lang="en-US" sz="32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rump. </a:t>
            </a:r>
            <a:r>
              <a:rPr lang="en-US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 represents, according to Laurence Gardner, the Saltire (Cross of St</a:t>
            </a:r>
            <a:r>
              <a:rPr lang="en-US" sz="32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Andrew</a:t>
            </a:r>
            <a:r>
              <a:rPr lang="en-US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and the sign of </a:t>
            </a:r>
            <a:r>
              <a:rPr lang="en-US" sz="32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male female unity.</a:t>
            </a:r>
            <a:endParaRPr lang="en-GB" sz="32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71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85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5122" name="Picture 2" descr="_Pic10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37" y="3091543"/>
            <a:ext cx="2638525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_Pic1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139" y="1948543"/>
            <a:ext cx="2700060" cy="392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34744" y="1545772"/>
            <a:ext cx="5199013" cy="483209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Left: </a:t>
            </a:r>
            <a:r>
              <a:rPr lang="en-US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Monoceros and </a:t>
            </a:r>
            <a:r>
              <a:rPr lang="en-US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Canis</a:t>
            </a:r>
            <a:r>
              <a:rPr lang="en-US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Minor were portrayed in the 18th century. </a:t>
            </a:r>
            <a:r>
              <a:rPr lang="en-US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Right: Representation of William as Horus the Sun King on his white horse.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Note the similarity of posture between the images of the dogs in both </a:t>
            </a:r>
            <a:r>
              <a:rPr lang="en-US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illustrations.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This represents the Jew riding on the back of true Israel!</a:t>
            </a:r>
            <a:endParaRPr lang="en-GB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285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86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02629" y="1644908"/>
            <a:ext cx="7021286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were 2,000 casualties reported, but </a:t>
            </a:r>
            <a:r>
              <a:rPr lang="en-US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individual graves! </a:t>
            </a:r>
            <a:r>
              <a:rPr lang="en-US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Although, </a:t>
            </a:r>
            <a:r>
              <a:rPr lang="en-US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a mound nearby with a plaque on </a:t>
            </a:r>
            <a:r>
              <a:rPr lang="en-US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it. </a:t>
            </a:r>
            <a:r>
              <a:rPr lang="en-US" sz="28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</a:t>
            </a:r>
            <a:r>
              <a:rPr lang="en-US" sz="2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Sheehan of the ‘Obelisk Centre’ at the Boyne </a:t>
            </a:r>
            <a:r>
              <a:rPr lang="en-US" sz="2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River, surmises </a:t>
            </a:r>
            <a:r>
              <a:rPr lang="en-US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some </a:t>
            </a:r>
            <a:r>
              <a:rPr lang="en-US" sz="2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dead </a:t>
            </a:r>
            <a:r>
              <a:rPr lang="en-US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 taken back to their own </a:t>
            </a:r>
            <a:r>
              <a:rPr lang="en-US" sz="2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counties, </a:t>
            </a:r>
            <a:r>
              <a:rPr lang="en-US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</a:t>
            </a:r>
            <a:r>
              <a:rPr lang="en-US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this likely? </a:t>
            </a:r>
            <a:r>
              <a:rPr lang="en-US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Finally, there is a theory that they mostly sank into the soft ground. For whatever reasons there are no individual graves on the ‘battle’ </a:t>
            </a:r>
            <a:r>
              <a:rPr lang="en-US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site!</a:t>
            </a:r>
            <a:endParaRPr lang="en-GB" sz="28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://www.bargaintraveleurope.com/11/images/boyne_battle_pain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3" y="2505770"/>
            <a:ext cx="3625692" cy="311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96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87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33456" y="1513114"/>
            <a:ext cx="5050971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brings us to the artefacts; cannon balls, buttons, bullets and </a:t>
            </a:r>
            <a:r>
              <a:rPr lang="en-US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such like</a:t>
            </a:r>
            <a:r>
              <a:rPr lang="en-US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must be something left as evidence of the conflict since there was a cannonade that lasted for more than a day. </a:t>
            </a:r>
            <a:r>
              <a:rPr lang="en-US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was also the fierce fighting taking place in the river and on both banks. </a:t>
            </a:r>
            <a:endParaRPr lang="en-GB" sz="28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https://dbsirishstudies.files.wordpress.com/2012/12/benjamin20west-93935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6" y="2146397"/>
            <a:ext cx="5099961" cy="356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24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88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40828" y="1609397"/>
            <a:ext cx="6172200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John Smith an experienced metal </a:t>
            </a:r>
            <a:r>
              <a:rPr lang="en-US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detecting club </a:t>
            </a:r>
            <a:r>
              <a:rPr lang="en-US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member, whose </a:t>
            </a:r>
            <a:r>
              <a:rPr lang="en-US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interest was searching ancient battlefield sites for </a:t>
            </a:r>
            <a:r>
              <a:rPr lang="en-US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artefacts. </a:t>
            </a:r>
            <a:r>
              <a:rPr lang="en-US" sz="2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Plenty of items had been found at the site of the battle at </a:t>
            </a:r>
            <a:r>
              <a:rPr lang="en-US" sz="28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Benburb</a:t>
            </a:r>
            <a:r>
              <a:rPr lang="en-US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year 1646, </a:t>
            </a:r>
            <a:r>
              <a:rPr lang="en-US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full 44 years before the historical events at the </a:t>
            </a:r>
            <a:r>
              <a:rPr lang="en-US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Boyne, but nothing was found at the Boyne site! </a:t>
            </a:r>
            <a:endParaRPr lang="en-GB" sz="28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http://www.ablogabouthistory.com/wp-content/uploads/2010/03/met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833561"/>
            <a:ext cx="4524375" cy="39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51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89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93229" y="1371600"/>
            <a:ext cx="5736771" cy="526297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18th century was a glorious epoch for the City and its Corporation. Conflict,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however, remained between the Corporation and the Crown, and two different concepts of state and empire developed, one based on “free trade”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championed by the Corporation, the other based on prerogative rule and the sovereignty of the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Crown.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18793"/>
            <a:ext cx="2376264" cy="2540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0" r="27007" b="49788"/>
          <a:stretch/>
        </p:blipFill>
        <p:spPr>
          <a:xfrm>
            <a:off x="740422" y="4709431"/>
            <a:ext cx="2114619" cy="15389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67439" y="2196556"/>
            <a:ext cx="1944215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True Royal Crown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11455" y="4570974"/>
            <a:ext cx="1656184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City of London Crown</a:t>
            </a:r>
          </a:p>
        </p:txBody>
      </p:sp>
    </p:spTree>
    <p:extLst>
      <p:ext uri="{BB962C8B-B14F-4D97-AF65-F5344CB8AC3E}">
        <p14:creationId xmlns:p14="http://schemas.microsoft.com/office/powerpoint/2010/main" val="341769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9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9428" y="2686615"/>
            <a:ext cx="5421086" cy="22467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need to look back to the reign of Henry II,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see why the Realm of England was not flavour of the month with the Papacy. 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1026" name="Picture 2" descr="http://www.historic-uk.com/assets/119/118564_mainImage.jpg?13909025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71" y="1937657"/>
            <a:ext cx="4049486" cy="404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7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90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65371" y="1969369"/>
            <a:ext cx="5148943" cy="424731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City of London supported George Washington and provided funds and men for the cause.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citizens of London reminded the king,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point of treason, that it was they and not he who had won the civil war.</a:t>
            </a:r>
          </a:p>
          <a:p>
            <a:endParaRPr lang="en-GB" dirty="0"/>
          </a:p>
        </p:txBody>
      </p:sp>
      <p:pic>
        <p:nvPicPr>
          <p:cNvPr id="14338" name="Picture 2" descr="https://encrypted-tbn1.gstatic.com/images?q=tbn:ANd9GcTwgpqf6HXA-cwXYQQZXWDLuPiigww_q26A3Qd1vSSXx_jOqGk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47" y="2197553"/>
            <a:ext cx="3781425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45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91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745931"/>
            <a:ext cx="12192000" cy="120032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President Washington lays cornerstone of U.S. Capitol </a:t>
            </a:r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222 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years ago today (1793</a:t>
            </a:r>
            <a:r>
              <a:rPr lang="en-GB" sz="3600" dirty="0" smtClean="0">
                <a:solidFill>
                  <a:srgbClr val="FFFF00"/>
                </a:solidFill>
              </a:rPr>
              <a:t>) </a:t>
            </a:r>
            <a:endParaRPr lang="en-GB" sz="3600" dirty="0">
              <a:solidFill>
                <a:srgbClr val="FFFF00"/>
              </a:solidFill>
            </a:endParaRPr>
          </a:p>
        </p:txBody>
      </p:sp>
      <p:pic>
        <p:nvPicPr>
          <p:cNvPr id="6146" name="Picture 2" descr="http://www.cuttingedge.org/Cornerstone_Laying_GWash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951" y="1392573"/>
            <a:ext cx="6664098" cy="410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51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92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3014" y="1557822"/>
            <a:ext cx="5889172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 as Parliament displaced the Crown as the fundamental unit of sovereignty and democracy displaced the Divine Right of Kings as the principle of legitimacy,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state still refused to subordinate the Corporation of London to national laws and practices.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Its assets and its ancient privileges remained untouched</a:t>
            </a:r>
          </a:p>
        </p:txBody>
      </p:sp>
      <p:pic>
        <p:nvPicPr>
          <p:cNvPr id="15362" name="Picture 2" descr="http://resources.woodlands-junior.kent.sch.uk/customs/questions/london/images/buckingham/cres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15886"/>
            <a:ext cx="4557805" cy="433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35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/>
              <a:t>93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9" t="16952" r="22509" b="21082"/>
          <a:stretch/>
        </p:blipFill>
        <p:spPr>
          <a:xfrm>
            <a:off x="1074232" y="2402930"/>
            <a:ext cx="3730240" cy="29449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1824841"/>
            <a:ext cx="4402832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course, the crown without the lion on top is covertly signalling control by the City of London.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very convenient as the Royal crown takes the blame for the misdeeds of the City.</a:t>
            </a:r>
          </a:p>
        </p:txBody>
      </p:sp>
    </p:spTree>
    <p:extLst>
      <p:ext uri="{BB962C8B-B14F-4D97-AF65-F5344CB8AC3E}">
        <p14:creationId xmlns:p14="http://schemas.microsoft.com/office/powerpoint/2010/main" val="108474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94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29943" y="1741713"/>
            <a:ext cx="6052457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has been shown that the City of London, was a major beneficiary of Magna Carta, </a:t>
            </a:r>
            <a:r>
              <a:rPr lang="en-GB" sz="2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since achieving its goal of becoming an independent state,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has used its influence in the UK Parliament and government to strip away the rights of Freemen granted by the Charta. 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http://upload.wikimedia.org/wikipedia/commons/e/e6/2011_Lord_Mayor_emerging_from_Royal_Courts_of_Justice_2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1793"/>
            <a:ext cx="4332087" cy="289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45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The City of London </a:t>
            </a:r>
            <a:r>
              <a:rPr lang="en-GB" b="1" dirty="0" smtClean="0">
                <a:solidFill>
                  <a:srgbClr val="00FF00"/>
                </a:solidFill>
              </a:rPr>
              <a:t>&amp; Magna Carta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95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88428" y="1824841"/>
            <a:ext cx="6357257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According to a BBC Publication, only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of the 63 clauses in the Magna Carta are still in law.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defends the freedom and rights of the English Church, another relates to the privileges enjoyed by the City of London and the third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the most famous - is generally held to have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established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right to trial by jury.</a:t>
            </a:r>
          </a:p>
        </p:txBody>
      </p:sp>
      <p:pic>
        <p:nvPicPr>
          <p:cNvPr id="1026" name="Picture 2" descr="http://hua.umf.maine.edu/Reading_Revolutions/MagnaCarta/5136cMagnaCarta_w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62" y="2011509"/>
            <a:ext cx="4362852" cy="389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66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96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4678" y="2253342"/>
            <a:ext cx="3909557" cy="35269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20343" y="1632857"/>
            <a:ext cx="6836228" cy="48320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Parliament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up to skulduggery while London burned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 great opportunity to bury their treason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  <a:r>
              <a:rPr lang="en-GB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said, if you do not tell us that you are not dead,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 you must be dead so we’re to have to legally look after all your property until it is either claimed or sold.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other words, it’s the legislation that allowed governments to create Legal Title over the publics’ property by a swish of their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pens.</a:t>
            </a:r>
            <a:endParaRPr lang="en-GB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90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97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36771" y="1824841"/>
            <a:ext cx="5845629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state 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(City of London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took custody of everybody and their property into a trust.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state became the trustee/husband holding all titles to the people and property,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until a living man comes back to reclaim those titles, he can also claim damages.</a:t>
            </a:r>
          </a:p>
        </p:txBody>
      </p:sp>
      <p:pic>
        <p:nvPicPr>
          <p:cNvPr id="2050" name="Picture 2" descr="http://upload.wikimedia.org/wikipedia/commons/e/e6/2011_Lord_Mayor_emerging_from_Royal_Courts_of_Justice_2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46" y="2522763"/>
            <a:ext cx="4119970" cy="274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06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98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18313" y="1609397"/>
            <a:ext cx="6672943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the great fire,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 operating in Admiralty law, </a:t>
            </a:r>
            <a:r>
              <a:rPr lang="en-GB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law of the sea, so lost at </a:t>
            </a:r>
            <a:r>
              <a:rPr lang="en-GB" sz="2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sea. Everybody’s were held in trust by the state (City of London).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that the City controls virtually the whole world the law goes under the name of UCC – Universal Contact Law.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Lord Mayor of The City of London is also Lord High Admiral, so is the fount of this law</a:t>
            </a:r>
            <a:r>
              <a:rPr lang="en-GB" dirty="0" smtClean="0">
                <a:solidFill>
                  <a:srgbClr val="FF0000"/>
                </a:solidFill>
              </a:rPr>
              <a:t>.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www.maritimelegal.com/wp-content/uploads/2012/08/Maritime-Law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82" y="1915886"/>
            <a:ext cx="3973285" cy="397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80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City of London </a:t>
            </a:r>
            <a:r>
              <a:rPr lang="en-GB" b="1" dirty="0">
                <a:solidFill>
                  <a:srgbClr val="00FF00"/>
                </a:solidFill>
              </a:rPr>
              <a:t>&amp; Magna Carta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D9D3-2F49-47C2-B21F-A2CB38BB1B2C}" type="slidenum">
              <a:rPr lang="en-GB" smtClean="0">
                <a:solidFill>
                  <a:srgbClr val="FFFFFF"/>
                </a:solidFill>
              </a:rPr>
              <a:pPr/>
              <a:t>99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2085" y="1698171"/>
            <a:ext cx="5660571" cy="44012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UK Government is becoming very concerned, </a:t>
            </a:r>
            <a:r>
              <a:rPr lang="en-GB" sz="2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more and more people throw off their strawman status and exert their rights as freemen</a:t>
            </a:r>
            <a:r>
              <a:rPr lang="en-GB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so they are planning to reset Magna Carta under the guise of improving our rights (according Cameron),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but one can be sure the opposite will be the case.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http://www.ukcolumn.org/sites/default/files/forums/Capture_463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14" y="2241422"/>
            <a:ext cx="4338313" cy="346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30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og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5524</TotalTime>
  <Words>5969</Words>
  <Application>Microsoft Office PowerPoint</Application>
  <PresentationFormat>Widescreen</PresentationFormat>
  <Paragraphs>348</Paragraphs>
  <Slides>103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103</vt:i4>
      </vt:variant>
    </vt:vector>
  </HeadingPairs>
  <TitlesOfParts>
    <vt:vector size="109" baseType="lpstr">
      <vt:lpstr>Arial</vt:lpstr>
      <vt:lpstr>Calibri</vt:lpstr>
      <vt:lpstr>Calibri Light</vt:lpstr>
      <vt:lpstr>Impact</vt:lpstr>
      <vt:lpstr>Office Theme</vt:lpstr>
      <vt:lpstr>gog</vt:lpstr>
      <vt:lpstr>The Story Of Gog And Magog 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  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The City of London &amp; Magna Carta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Story Of Gog And Magog</dc:title>
  <dc:creator>Chris Pead</dc:creator>
  <cp:lastModifiedBy>Chris Pead</cp:lastModifiedBy>
  <cp:revision>46</cp:revision>
  <dcterms:created xsi:type="dcterms:W3CDTF">2015-04-30T09:51:11Z</dcterms:created>
  <dcterms:modified xsi:type="dcterms:W3CDTF">2015-06-10T11:01:41Z</dcterms:modified>
</cp:coreProperties>
</file>