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5"/>
  </p:notesMasterIdLst>
  <p:sldIdLst>
    <p:sldId id="266" r:id="rId2"/>
    <p:sldId id="378" r:id="rId3"/>
    <p:sldId id="392" r:id="rId4"/>
    <p:sldId id="391" r:id="rId5"/>
    <p:sldId id="256" r:id="rId6"/>
    <p:sldId id="267" r:id="rId7"/>
    <p:sldId id="268" r:id="rId8"/>
    <p:sldId id="269" r:id="rId9"/>
    <p:sldId id="259" r:id="rId10"/>
    <p:sldId id="258" r:id="rId11"/>
    <p:sldId id="315" r:id="rId12"/>
    <p:sldId id="272" r:id="rId13"/>
    <p:sldId id="271" r:id="rId14"/>
    <p:sldId id="294" r:id="rId15"/>
    <p:sldId id="275" r:id="rId16"/>
    <p:sldId id="276" r:id="rId17"/>
    <p:sldId id="279" r:id="rId18"/>
    <p:sldId id="265" r:id="rId19"/>
    <p:sldId id="264" r:id="rId20"/>
    <p:sldId id="431" r:id="rId21"/>
    <p:sldId id="432" r:id="rId22"/>
    <p:sldId id="433" r:id="rId23"/>
    <p:sldId id="434" r:id="rId24"/>
    <p:sldId id="435" r:id="rId25"/>
    <p:sldId id="273" r:id="rId26"/>
    <p:sldId id="323" r:id="rId27"/>
    <p:sldId id="270" r:id="rId28"/>
    <p:sldId id="274" r:id="rId29"/>
    <p:sldId id="322" r:id="rId30"/>
    <p:sldId id="324" r:id="rId31"/>
    <p:sldId id="325" r:id="rId32"/>
    <p:sldId id="331" r:id="rId33"/>
    <p:sldId id="326" r:id="rId34"/>
    <p:sldId id="261" r:id="rId35"/>
    <p:sldId id="327" r:id="rId36"/>
    <p:sldId id="332" r:id="rId37"/>
    <p:sldId id="328" r:id="rId38"/>
    <p:sldId id="329" r:id="rId39"/>
    <p:sldId id="257" r:id="rId40"/>
    <p:sldId id="416" r:id="rId41"/>
    <p:sldId id="307" r:id="rId42"/>
    <p:sldId id="338" r:id="rId43"/>
    <p:sldId id="312" r:id="rId44"/>
    <p:sldId id="341" r:id="rId45"/>
    <p:sldId id="342" r:id="rId46"/>
    <p:sldId id="343" r:id="rId47"/>
    <p:sldId id="310" r:id="rId48"/>
    <p:sldId id="346" r:id="rId49"/>
    <p:sldId id="347" r:id="rId50"/>
    <p:sldId id="277" r:id="rId51"/>
    <p:sldId id="278" r:id="rId52"/>
    <p:sldId id="280" r:id="rId53"/>
    <p:sldId id="283" r:id="rId54"/>
    <p:sldId id="330" r:id="rId55"/>
    <p:sldId id="335" r:id="rId56"/>
    <p:sldId id="284" r:id="rId57"/>
    <p:sldId id="282" r:id="rId58"/>
    <p:sldId id="281" r:id="rId59"/>
    <p:sldId id="285" r:id="rId60"/>
    <p:sldId id="286" r:id="rId61"/>
    <p:sldId id="291" r:id="rId62"/>
    <p:sldId id="292" r:id="rId63"/>
    <p:sldId id="293" r:id="rId64"/>
    <p:sldId id="287" r:id="rId65"/>
    <p:sldId id="418" r:id="rId66"/>
    <p:sldId id="295" r:id="rId67"/>
    <p:sldId id="296" r:id="rId68"/>
    <p:sldId id="297" r:id="rId69"/>
    <p:sldId id="303" r:id="rId70"/>
    <p:sldId id="304" r:id="rId71"/>
    <p:sldId id="298" r:id="rId72"/>
    <p:sldId id="443" r:id="rId73"/>
    <p:sldId id="444" r:id="rId74"/>
    <p:sldId id="445" r:id="rId75"/>
    <p:sldId id="446" r:id="rId76"/>
    <p:sldId id="299" r:id="rId77"/>
    <p:sldId id="313" r:id="rId78"/>
    <p:sldId id="301" r:id="rId79"/>
    <p:sldId id="300" r:id="rId80"/>
    <p:sldId id="302" r:id="rId81"/>
    <p:sldId id="428" r:id="rId82"/>
    <p:sldId id="429" r:id="rId83"/>
    <p:sldId id="430" r:id="rId84"/>
    <p:sldId id="438" r:id="rId85"/>
    <p:sldId id="439" r:id="rId86"/>
    <p:sldId id="440" r:id="rId87"/>
    <p:sldId id="441" r:id="rId88"/>
    <p:sldId id="442" r:id="rId89"/>
    <p:sldId id="305" r:id="rId90"/>
    <p:sldId id="306" r:id="rId91"/>
    <p:sldId id="393" r:id="rId92"/>
    <p:sldId id="394" r:id="rId93"/>
    <p:sldId id="288" r:id="rId94"/>
    <p:sldId id="396" r:id="rId95"/>
    <p:sldId id="395" r:id="rId96"/>
    <p:sldId id="316" r:id="rId97"/>
    <p:sldId id="336" r:id="rId98"/>
    <p:sldId id="339" r:id="rId99"/>
    <p:sldId id="340" r:id="rId100"/>
    <p:sldId id="314" r:id="rId101"/>
    <p:sldId id="311" r:id="rId102"/>
    <p:sldId id="345" r:id="rId103"/>
    <p:sldId id="344" r:id="rId104"/>
    <p:sldId id="349" r:id="rId105"/>
    <p:sldId id="350" r:id="rId106"/>
    <p:sldId id="351" r:id="rId107"/>
    <p:sldId id="319" r:id="rId108"/>
    <p:sldId id="352" r:id="rId109"/>
    <p:sldId id="353" r:id="rId110"/>
    <p:sldId id="354" r:id="rId111"/>
    <p:sldId id="355" r:id="rId112"/>
    <p:sldId id="356" r:id="rId113"/>
    <p:sldId id="371" r:id="rId114"/>
    <p:sldId id="357" r:id="rId115"/>
    <p:sldId id="358" r:id="rId116"/>
    <p:sldId id="369" r:id="rId117"/>
    <p:sldId id="373" r:id="rId118"/>
    <p:sldId id="374" r:id="rId119"/>
    <p:sldId id="368" r:id="rId120"/>
    <p:sldId id="380" r:id="rId121"/>
    <p:sldId id="379" r:id="rId122"/>
    <p:sldId id="348" r:id="rId123"/>
    <p:sldId id="381" r:id="rId124"/>
    <p:sldId id="376" r:id="rId125"/>
    <p:sldId id="309" r:id="rId126"/>
    <p:sldId id="382" r:id="rId127"/>
    <p:sldId id="388" r:id="rId128"/>
    <p:sldId id="384" r:id="rId129"/>
    <p:sldId id="359" r:id="rId130"/>
    <p:sldId id="398" r:id="rId131"/>
    <p:sldId id="385" r:id="rId132"/>
    <p:sldId id="317" r:id="rId133"/>
    <p:sldId id="386" r:id="rId134"/>
    <p:sldId id="387" r:id="rId135"/>
    <p:sldId id="417" r:id="rId136"/>
    <p:sldId id="390" r:id="rId137"/>
    <p:sldId id="389" r:id="rId138"/>
    <p:sldId id="397" r:id="rId139"/>
    <p:sldId id="399" r:id="rId140"/>
    <p:sldId id="400" r:id="rId141"/>
    <p:sldId id="401" r:id="rId142"/>
    <p:sldId id="262" r:id="rId143"/>
    <p:sldId id="321" r:id="rId144"/>
    <p:sldId id="365" r:id="rId145"/>
    <p:sldId id="402" r:id="rId146"/>
    <p:sldId id="403" r:id="rId147"/>
    <p:sldId id="406" r:id="rId148"/>
    <p:sldId id="412" r:id="rId149"/>
    <p:sldId id="413" r:id="rId150"/>
    <p:sldId id="405" r:id="rId151"/>
    <p:sldId id="414" r:id="rId152"/>
    <p:sldId id="361" r:id="rId153"/>
    <p:sldId id="364" r:id="rId154"/>
    <p:sldId id="362" r:id="rId155"/>
    <p:sldId id="334" r:id="rId156"/>
    <p:sldId id="333" r:id="rId157"/>
    <p:sldId id="366" r:id="rId158"/>
    <p:sldId id="263" r:id="rId159"/>
    <p:sldId id="289" r:id="rId160"/>
    <p:sldId id="290" r:id="rId161"/>
    <p:sldId id="318" r:id="rId162"/>
    <p:sldId id="411" r:id="rId163"/>
    <p:sldId id="367" r:id="rId164"/>
    <p:sldId id="370" r:id="rId165"/>
    <p:sldId id="407" r:id="rId166"/>
    <p:sldId id="375" r:id="rId167"/>
    <p:sldId id="308" r:id="rId168"/>
    <p:sldId id="320" r:id="rId169"/>
    <p:sldId id="383" r:id="rId170"/>
    <p:sldId id="436" r:id="rId171"/>
    <p:sldId id="437" r:id="rId172"/>
    <p:sldId id="447" r:id="rId173"/>
    <p:sldId id="419" r:id="rId174"/>
    <p:sldId id="420" r:id="rId175"/>
    <p:sldId id="421" r:id="rId176"/>
    <p:sldId id="422" r:id="rId177"/>
    <p:sldId id="423" r:id="rId178"/>
    <p:sldId id="424" r:id="rId179"/>
    <p:sldId id="425" r:id="rId180"/>
    <p:sldId id="426" r:id="rId181"/>
    <p:sldId id="427" r:id="rId182"/>
    <p:sldId id="409" r:id="rId183"/>
    <p:sldId id="415" r:id="rId1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FF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60" autoAdjust="0"/>
    <p:restoredTop sz="94671" autoAdjust="0"/>
  </p:normalViewPr>
  <p:slideViewPr>
    <p:cSldViewPr>
      <p:cViewPr>
        <p:scale>
          <a:sx n="66" d="100"/>
          <a:sy n="66" d="100"/>
        </p:scale>
        <p:origin x="-149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4A3E5-04FE-4ADD-BFF4-672195D30530}" type="datetimeFigureOut">
              <a:rPr lang="en-GB" smtClean="0"/>
              <a:t>07/03/2013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28B52-D709-4815-BD2B-10C3EF5DC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41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598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11276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53016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101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96100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52276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03659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28717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105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44633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106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55640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107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16089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42131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109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322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13905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8959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2607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58086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49817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62063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62063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4650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702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95702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424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65050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63861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87949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08752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2544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16611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69636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91303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929707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40612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157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88474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61806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57458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43366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149714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30136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10338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07898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117543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98916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037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59630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75787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06481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11085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79419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52596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16232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691152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136177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84948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56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683419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847780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579988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86666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36338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36338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277248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321043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402776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666990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160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391240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719647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191728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971199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971199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824286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92493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92493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44298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29090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933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522570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241062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396185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345717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957846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05333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674752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674752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674752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674752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674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279725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674752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674752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115790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C464E-C0E4-441B-B1BD-1E8F1AF7AD38}" type="slidenum">
              <a:rPr lang="en-GB" smtClean="0"/>
              <a:pPr/>
              <a:t>183</a:t>
            </a:fld>
            <a:endParaRPr lang="en-GB" smtClean="0"/>
          </a:p>
        </p:txBody>
      </p:sp>
      <p:sp>
        <p:nvSpPr>
          <p:cNvPr id="386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884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731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505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108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822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553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637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1102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318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8847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07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439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106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8678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9328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42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8247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522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1064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420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420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420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027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7338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5742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776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3095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7009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0628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0204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5603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6423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2525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252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2105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5637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0536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3655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7564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420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420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4117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1000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1823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642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7283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5527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4529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4529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3329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5986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9365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9330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1697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1697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169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7283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72953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16974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73359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73359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9435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22079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1697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93448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16974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169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67546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16974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7294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80059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30862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18491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7672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7672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46499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1919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671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87804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67125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88750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88750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01123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67025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95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67025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83478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97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4204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22761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8B52-D709-4815-BD2B-10C3EF5DC286}" type="slidenum">
              <a:rPr lang="en-GB" smtClean="0"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22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kern="120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kern="120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kern="120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kern="120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kern="120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kern="120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0E2A4B-769B-488D-AB66-A139C8CF17E2}" type="datetime1">
              <a:rPr lang="en-GB" smtClean="0"/>
              <a:t>07/03/2013</a:t>
            </a:fld>
            <a:endParaRPr lang="en-GB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/>
              <a:t>‹#›</a:t>
            </a:fld>
            <a:endParaRPr lang="en-GB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ECC128-A617-4AE0-B98B-FC2C08F976A1}" type="datetime1">
              <a:rPr lang="en-GB" smtClean="0"/>
              <a:t>07/03/2013</a:t>
            </a:fld>
            <a:endParaRPr lang="en-GB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6175C-7B39-4229-A642-26AF5D1E3AC4}" type="datetime1">
              <a:rPr lang="en-GB" smtClean="0"/>
              <a:t>07/03/2013</a:t>
            </a:fld>
            <a:endParaRPr lang="en-GB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E5F49D-C63D-45FB-8A4B-CEBEF04DC78C}" type="datetime1">
              <a:rPr lang="en-GB" smtClean="0"/>
              <a:t>07/03/2013</a:t>
            </a:fld>
            <a:endParaRPr lang="en-GB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0059F-7482-4E2E-8428-ECAC4DCB995C}" type="datetime1">
              <a:rPr lang="en-GB" smtClean="0"/>
              <a:t>07/03/2013</a:t>
            </a:fld>
            <a:endParaRPr lang="en-GB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5CD1C-F93D-42E9-AB2F-F322C6C54643}" type="datetime1">
              <a:rPr lang="en-GB" smtClean="0"/>
              <a:t>07/03/2013</a:t>
            </a:fld>
            <a:endParaRPr lang="en-GB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E41F2C-1CEF-49FD-91A1-1EDFC915E549}" type="datetime1">
              <a:rPr lang="en-GB" smtClean="0"/>
              <a:t>07/03/2013</a:t>
            </a:fld>
            <a:endParaRPr lang="en-GB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85CB68-EFDF-4299-81D6-56CCA5670ABA}" type="datetime1">
              <a:rPr lang="en-GB" smtClean="0"/>
              <a:t>07/03/2013</a:t>
            </a:fld>
            <a:endParaRPr lang="en-GB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698C1-D9D7-47C7-A60C-B7AA24386049}" type="datetime1">
              <a:rPr lang="en-GB" smtClean="0"/>
              <a:t>07/03/2013</a:t>
            </a:fld>
            <a:endParaRPr lang="en-GB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73D29B-C78D-48B9-A412-2833B59F2E37}" type="datetime1">
              <a:rPr lang="en-GB" smtClean="0"/>
              <a:t>07/03/2013</a:t>
            </a:fld>
            <a:endParaRPr lang="en-GB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2F8CFE-5FC6-47C0-BEFD-DBF555C22B0B}" type="datetime1">
              <a:rPr lang="en-GB" smtClean="0"/>
              <a:t>07/03/2013</a:t>
            </a:fld>
            <a:endParaRPr lang="en-GB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410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kern="120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10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kern="120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kern="120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kern="120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kern="120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kern="120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11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D400EEF6-C977-49DB-A837-9B2246D54EDB}" type="datetime1">
              <a:rPr lang="en-GB" smtClean="0"/>
              <a:t>07/03/2013</a:t>
            </a:fld>
            <a:endParaRPr lang="en-GB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GB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3C7D9D3-2F49-47C2-B21F-A2CB38BB1B2C}" type="slidenum">
              <a:rPr lang="en-GB" smtClean="0"/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3.wd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5.wdp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the+huguenots&amp;source=images&amp;cd=&amp;cad=rja&amp;docid=LZPtZnwbubEEXM&amp;tbnid=tt5nJrY73AK6wM:&amp;ved=0CAUQjRw&amp;url=http://en.wikipedia.org/wiki/File:Pauline_Viardot_and_Marietta_Alboni_in_Act1_of_Les_Huguenots,_Covent_Garden_1848_-_NGO1p59.jpg&amp;ei=gFsJUcibDsqa1AW9mICoCg&amp;bvm=bv.41642243,d.d2k&amp;psig=AFQjCNHfJtUKPEL9CZWceevshYyixZSRkg&amp;ust=1359654081601296" TargetMode="Externa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6.wdp"/><Relationship Id="rId4" Type="http://schemas.openxmlformats.org/officeDocument/2006/relationships/image" Target="../media/image11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7.wdp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8.wdp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9.wdp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0.wdp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1.wdp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2.wdp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3.wdp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4.wdp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institutio+christianae+religionis+1559&amp;source=images&amp;cd=&amp;cad=rja&amp;docid=4KFJ3__rfMcrUM&amp;tbnid=jOsQJV3j83IzXM:&amp;ved=0CAUQjRw&amp;url=http://openlibrary.org/ia/institutiochrist1559calv&amp;ei=WAANUcbFONCX0QXxqoDgCQ&amp;bvm=bv.41867550,d.d2k&amp;psig=AFQjCNEoeXGfUa7dTUWUFmkVasW2VQuqdA&amp;ust=1359892907489507" TargetMode="External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5.wdp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6.wdp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6.jpeg"/><Relationship Id="rId4" Type="http://schemas.openxmlformats.org/officeDocument/2006/relationships/hyperlink" Target="http://www.google.co.uk/url?sa=i&amp;rct=j&amp;q=ancient+noyon+france&amp;source=images&amp;cd=&amp;cad=rja&amp;docid=q7J9hF14IiaoaM&amp;tbnid=T6xE5WphZNgE8M:&amp;ved=0CAUQjRw&amp;url=http://getglue.com/topics/p/ancient_diocese_of_noyon&amp;ei=09oGUdjLEYmO0AWo04D4DA&amp;bvm=bv.41524429,d.d2k&amp;psig=AFQjCNGvVxYKgwmZc-ZpGrk8XaO0-QHHdw&amp;ust=1359490132030475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8.wdp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9.wdp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0.wdp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1.wdp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Martin+Bucer&amp;source=images&amp;cd=&amp;cad=rja&amp;docid=6Fuc4r8oDAbGlM&amp;tbnid=7KcPNhFI6UQanM:&amp;ved=0CAUQjRw&amp;url=http://www.haw.uni-heidelberg.de/presse/pressefotos.de.html&amp;ei=1kcMUfT_E8m10QWcyIDwAw&amp;bvm=bv.41867550,d.d2k&amp;psig=AFQjCNGH_MFuXJ8eGLoXg8-KmnajskK9ew&amp;ust=1359838567327987" TargetMode="External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2.wdp"/><Relationship Id="rId4" Type="http://schemas.openxmlformats.org/officeDocument/2006/relationships/image" Target="../media/image1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geneva+coat+of+arms&amp;source=images&amp;cd=&amp;cad=rja&amp;docid=YFOZDZPbfdIWVM&amp;tbnid=iqX2PkZXQ-N4LM:&amp;ved=0CAUQjRw&amp;url=http://www.vaticanassassins.org/june-28-2010-swiss-brother-nico-addresses-important-topics-on-europe/&amp;ei=jQ0pUbqAK6O80QXH8IHYCg&amp;bvm=bv.42768644,d.d2k&amp;psig=AFQjCNEJtMl56Zxc2NJxD_IOO9XvsHNDIQ&amp;ust=1361731305112579" TargetMode="External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gif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nostradamus&amp;source=images&amp;cd=&amp;cad=rja&amp;docid=4_LdtZMB7eZBoM&amp;tbnid=xJD3qsNpr0NeEM:&amp;ved=0CAUQjRw&amp;url=http://whoyoucallingaskeptic.wordpress.com/2008/11/21/nostradamus-the-lost-book-of/&amp;ei=zDslUYSsF-Pe4QTBsYCADQ&amp;bvm=bv.42661473,d.bGE&amp;psig=AFQjCNEKu264s20gHLNFddT00qvrIKHk0A&amp;ust=1361481001445652" TargetMode="External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8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Institutes+of+the+Christian+Religio&amp;source=images&amp;cd=&amp;cad=rja&amp;docid=zTCzJtKJLvuDZM&amp;tbnid=4lkUs1WT4S9DVM:&amp;ved=0CAUQjRw&amp;url=http://pbobscorner.blogspot.com/2013/01/5-protestant-books-every-catholic.html&amp;ei=iQopUYueFpS20QWPl4GAAQ&amp;bvm=bv.42768644,d.d2k&amp;psig=AFQjCNE3750n7Ec84PUgND_nZ-32M7hpfA&amp;ust=1361730529504935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puritans&amp;source=images&amp;cd=&amp;cad=rja&amp;docid=fYl4DGVbwUOgnM&amp;tbnid=1cnD_Dw1ec9SzM:&amp;ved=0CAUQjRw&amp;url=http://madeinamericathebook.wordpress.com/2010/11/22/pilgrims-puritans-americans/&amp;ei=dzMpUdydD4fV0QXBqIHYCg&amp;bvm=bv.42768644,d.d2k&amp;psig=AFQjCNHeBTrggHWgEJeNuvpHwcxewHsdTQ&amp;ust=1361741016809000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clocking+in+&amp;source=images&amp;cd=&amp;cad=rja&amp;docid=HEel_lsoTfCuYM&amp;tbnid=eXlTeaGY3zRVrM:&amp;ved=0CAUQjRw&amp;url=http://www.biometrictimeclock.info/tag/time-clock-software/&amp;ei=iUcpUc7VH6Op0QW0nIDYAw&amp;bvm=bv.42768644,d.d2k&amp;psig=AFQjCNF65ouNWnOKmr_W195F6xzWGAdyVw&amp;ust=1361746163315898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Martin+Bucer&amp;source=images&amp;cd=&amp;cad=rja&amp;docid=tYimxwpWtiauPM&amp;tbnid=v-ZN05gx88iYzM:&amp;ved=0CAUQjRw&amp;url=http://en.wikipedia.org/wiki/Martin_Bucer&amp;ei=tCwMUYSpGtSX0QXLk4GQBQ&amp;bvm=bv.41867550,d.d2k&amp;psig=AFQjCNGH_MFuXJ8eGLoXg8-KmnajskK9ew&amp;ust=1359838567327987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8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medieval+court&amp;source=images&amp;cd=&amp;cad=rja&amp;docid=lbSOdFlmavQpUM&amp;tbnid=579P_6xn_NH59M:&amp;ved=0CAUQjRw&amp;url=http://vintagevienna.tumblr.com/&amp;ei=VS8IUe_NL6aq0QWbwoDwBA&amp;bvm=bv.41524429,d.d2k&amp;psig=AFQjCNHLTOiF8Eq_9yFbGkrVFfTEkd-FKA&amp;ust=1359577302234862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0.wdp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2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3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4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5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John+Knox's&amp;source=images&amp;cd=&amp;cad=rja&amp;docid=NoUhmah5tbYL0M&amp;tbnid=6TLrMSj4NugdEM:&amp;ved=0CAUQjRw&amp;url=http://www.biography.com/people/john-knox-9367203&amp;ei=CfgpUae0NKLU0QWb_oDwBg&amp;bvm=bv.42768644,d.d2k&amp;psig=AFQjCNHvG_y-aNZ_aGOtDsmKrUklPC4ayg&amp;ust=1361791359989933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john+knox&amp;source=images&amp;cd=&amp;cad=rja&amp;docid=sMSt6rzbxMVkMM&amp;tbnid=N31xckXteE96rM:&amp;ved=0CAUQjRw&amp;url=http://joe-ouellette.blogspot.com/2011/08/john-knox-finds-wife-i-guess-theres-no.html&amp;ei=IhwqUdifIOqP0AXIs4Fg&amp;bvm=bv.42768644,d.d2k&amp;psig=AFQjCNE3WN8_KPWJPYQnlVnXh7nATMNTiw&amp;ust=1361800601436437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Mary+I&amp;source=images&amp;cd=&amp;cad=rja&amp;docid=-X-MTNbzVfX3NM&amp;tbnid=haHP0EI0EJkZ3M:&amp;ved=0CAUQjRw&amp;url=http://tudorhistory.org/mary/gallery.html&amp;ei=GRsqUZyEC82W0QWy-4CoCg&amp;bvm=bv.42768644,d.d2k&amp;psig=AFQjCNFIGXnKTrcjjiMwqIeyZ-ucVBbdTQ&amp;ust=1361800286256602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6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7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8.wdp"/><Relationship Id="rId4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indulgences&amp;source=images&amp;cd=&amp;cad=rja&amp;docid=fHqwZrnM-vqOKM&amp;tbnid=mj5OU72Y7-2HGM:&amp;ved=0CAUQjRw&amp;url=http://www.internetmonk.com/archive/indulgences&amp;ei=aiYpUYCWG4uY1AWor4GwCA&amp;bvm=bv.42768644,d.d2k&amp;psig=AFQjCNFAJGmAWdFVDgz-FGiOAxuQLhzrAQ&amp;ust=1361737675002420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9.wdp"/><Relationship Id="rId4" Type="http://schemas.openxmlformats.org/officeDocument/2006/relationships/image" Target="../media/image9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ballot+box&amp;source=images&amp;cd=&amp;cad=rja&amp;docid=TAEhv2cugouJGM&amp;tbnid=Ir_b1BkxHtz_hM:&amp;ved=0CAUQjRw&amp;url=http://www.peter-ould.net/2010/10/28/through-a-glass-darkly/submitting-a-vote/&amp;ei=bCkpUd7OKum-0QXhyIDoCA&amp;bvm=bv.42768644,d.d2k&amp;psig=AFQjCNG9OyrYCjv8l4XTGcbiwwEltKmB5w&amp;ust=1361738439620875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0.wdp"/><Relationship Id="rId4" Type="http://schemas.openxmlformats.org/officeDocument/2006/relationships/image" Target="../media/image9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Middle+ages+rabbi&amp;source=images&amp;cd=&amp;cad=rja&amp;docid=K3U4iymP62bQFM&amp;tbnid=erteLBaIBR82AM:&amp;ved=0CAUQjRw&amp;url=http://en.wikipedia.org/wiki/Palestinian_people&amp;ei=uA0NUc3MEOq90QWPkoHgDA&amp;bvm=bv.41867550,d.d2k&amp;psig=AFQjCNE6Bb7H1vVj_J2psnEwnyqJy_GMtg&amp;ust=1359896278072385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witches+burning+at+the+stake&amp;source=images&amp;cd=&amp;cad=rja&amp;docid=Q3bGfgo1bS3jEM&amp;tbnid=RgtrXDjIM3wn4M:&amp;ved=0CAUQjRw&amp;url=http://www.laurierosenfeld.com/2011/remembering-the-witches/&amp;ei=-OAGUfC0EcOM0wXTloCoCA&amp;bvm=bv.41524429,d.d2k&amp;psig=AFQjCNF7D-XUy1FflLS_H7rTd3ciGrT1ag&amp;ust=1359491704776057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2.wdp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/>
          <a:lstStyle/>
          <a:p>
            <a:r>
              <a:rPr lang="en-GB" sz="4800" b="1" dirty="0">
                <a:solidFill>
                  <a:srgbClr val="FF0000"/>
                </a:solidFill>
              </a:rPr>
              <a:t>The Story Of Gog And Magog</a:t>
            </a:r>
            <a:br>
              <a:rPr lang="en-GB" sz="4800" b="1" dirty="0">
                <a:solidFill>
                  <a:srgbClr val="FF0000"/>
                </a:solidFill>
              </a:rPr>
            </a:b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9113" y="1703327"/>
            <a:ext cx="49685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Part Fourteen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908" y="3356992"/>
            <a:ext cx="876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Gog’s Infiltration of The Reformation - Calvin</a:t>
            </a:r>
            <a:endParaRPr lang="en-GB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15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2050" name="Picture 2" descr="http://id3417.securedata.net/solarsabbath/frdict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/>
        </p:blipFill>
        <p:spPr bwMode="auto">
          <a:xfrm>
            <a:off x="395535" y="1556792"/>
            <a:ext cx="3192289" cy="493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1609784"/>
            <a:ext cx="4919317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French Dictionary: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name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"CAUVIN"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15-1600's French language.</a:t>
            </a:r>
          </a:p>
          <a:p>
            <a:pPr algn="ctr"/>
            <a:r>
              <a:rPr lang="en-GB" sz="28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 the "vowels"  a-e-</a:t>
            </a:r>
            <a:r>
              <a:rPr lang="en-GB" sz="28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28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-o-v ( "v" = </a:t>
            </a:r>
            <a:r>
              <a:rPr lang="en-GB" sz="28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uuw</a:t>
            </a:r>
            <a:r>
              <a:rPr lang="en-GB" sz="28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as in "lute")</a:t>
            </a:r>
          </a:p>
          <a:p>
            <a:pPr algn="ctr"/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 the diphthong   au (au = o, as in "aux - oh")</a:t>
            </a:r>
          </a:p>
          <a:p>
            <a:pPr algn="ctr"/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"CAUVIN"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French = The English "C - oh - </a:t>
            </a:r>
            <a:r>
              <a:rPr lang="en-GB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uwh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in“   Same as English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"Cohen”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21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100</a:t>
            </a:fld>
            <a:endParaRPr lang="en-GB"/>
          </a:p>
        </p:txBody>
      </p:sp>
      <p:pic>
        <p:nvPicPr>
          <p:cNvPr id="5122" name="Picture 2" descr="R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39254"/>
            <a:ext cx="3467100" cy="2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1556792"/>
            <a:ext cx="5040560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had so re-arranged his new Geneva government that he had absolute power.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literally ran a theocracy. He controlled the police, the courts, the media, and every church in town.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14" y="5473005"/>
            <a:ext cx="9129486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who cared to oppose or even debate him were swiftly dispatched one way or another,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sometimes fatally, often brutally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9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101</a:t>
            </a:fld>
            <a:endParaRPr lang="en-GB"/>
          </a:p>
        </p:txBody>
      </p:sp>
      <p:pic>
        <p:nvPicPr>
          <p:cNvPr id="23554" name="Picture 2" descr="https://encrypted-tbn3.gstatic.com/images?q=tbn:ANd9GcT69xd7yRQ1PaGE0Edpgthfja25QPgJeU_ZUOc31slFjD98yRk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9" y="2096731"/>
            <a:ext cx="4051151" cy="303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1628800"/>
            <a:ext cx="3888432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6FFFF"/>
                </a:solidFill>
              </a:rPr>
              <a:t>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was, for example, routine for Calvinist city supervisors to do spot checks of people’s homes in Geneva,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searching them for such things as dissenting religious books. </a:t>
            </a:r>
          </a:p>
        </p:txBody>
      </p:sp>
    </p:spTree>
    <p:extLst>
      <p:ext uri="{BB962C8B-B14F-4D97-AF65-F5344CB8AC3E}">
        <p14:creationId xmlns:p14="http://schemas.microsoft.com/office/powerpoint/2010/main" val="337826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102</a:t>
            </a:fld>
            <a:endParaRPr lang="en-GB"/>
          </a:p>
        </p:txBody>
      </p:sp>
      <p:pic>
        <p:nvPicPr>
          <p:cNvPr id="24578" name="Picture 2" descr="http://reformedtheology.ca/calvin500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5" y="1772816"/>
            <a:ext cx="786480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832562"/>
            <a:ext cx="9144000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short, John Calvin’s world was an authoritarian world,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his religion was an authoritarian religion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77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103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076055" y="1383988"/>
            <a:ext cx="3590393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for example, is a 16th century depiction of iconoclastic Calvinists taking it upon themselves,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name of Jesus (of all people!),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trash and “cleanse” a Catholic church</a:t>
            </a:r>
            <a:r>
              <a:rPr lang="en-GB" dirty="0" smtClean="0"/>
              <a:t>:</a:t>
            </a:r>
            <a:endParaRPr lang="en-GB" dirty="0"/>
          </a:p>
        </p:txBody>
      </p:sp>
      <p:pic>
        <p:nvPicPr>
          <p:cNvPr id="5" name="Picture 2" descr="http://santitafarella.files.wordpress.com/2008/09/the-glee-of-smashing-idols-calvinists-in-a-catholic-church-1.jpg?w=460&amp;h=623&amp;h=6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36740"/>
            <a:ext cx="3637610" cy="492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6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104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427984" y="2132856"/>
            <a:ext cx="4392488" cy="367240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Perrin still maintained tremendous influence in Geneva however.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was a lengthy trial and acquittal,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Perrin began to openly move against his former comrade Calvin. </a:t>
            </a:r>
          </a:p>
        </p:txBody>
      </p:sp>
      <p:pic>
        <p:nvPicPr>
          <p:cNvPr id="28674" name="Picture 2" descr="https://encrypted-tbn1.gstatic.com/images?q=tbn:ANd9GcSjdbnGgWVCZAqkfsTGeIZgVkMaQK-vvhBNXYJMRDmdgvw2h-CW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40218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96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105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547479" y="1268760"/>
            <a:ext cx="4104456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Eventually Perrin led an attempted coup against Calvin’s government,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mainly on the promise to expel the hordes of French Protestant refugees like Calvin who were flocking to Geneva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escape the Inquisition or Roman Church in general</a:t>
            </a:r>
          </a:p>
        </p:txBody>
      </p:sp>
      <p:pic>
        <p:nvPicPr>
          <p:cNvPr id="2050" name="Picture 2" descr="http://2.bp.blogspot.com/-I-bFbQN_u60/TcQ2UQkarQI/AAAAAAAACpA/A6QLsyrW8-I/s1600/spanish%2Binquisition_g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6" y="2049642"/>
            <a:ext cx="374275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2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106</a:t>
            </a:fld>
            <a:endParaRPr lang="en-GB"/>
          </a:p>
        </p:txBody>
      </p:sp>
      <p:pic>
        <p:nvPicPr>
          <p:cNvPr id="3074" name="Picture 2" descr="http://4.bp.blogspot.com/_XWb8ai68gAE/So4E5YMmngI/AAAAAAAAAeE/PQwWX4OkvPY/s320/Calvin+close+presiding+over+conference+in+Gene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326057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1844824"/>
            <a:ext cx="3888432" cy="304698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Perrin’s rebellion failed and he was sentenced in absentia to have his right hand cut off</a:t>
            </a:r>
          </a:p>
        </p:txBody>
      </p:sp>
    </p:spTree>
    <p:extLst>
      <p:ext uri="{BB962C8B-B14F-4D97-AF65-F5344CB8AC3E}">
        <p14:creationId xmlns:p14="http://schemas.microsoft.com/office/powerpoint/2010/main" val="30887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107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4514" y="4611231"/>
            <a:ext cx="9129486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</a:rPr>
              <a:t>Perrin’s revolt was the last time anyone dared quibble with John Calvin about anything on any level on any subject in Geneva. </a:t>
            </a:r>
            <a:r>
              <a:rPr lang="en-GB" sz="2800" b="1" dirty="0">
                <a:solidFill>
                  <a:srgbClr val="FFC000"/>
                </a:solidFill>
              </a:rPr>
              <a:t>Calvin dismissed Perrin’s defeat as God’s justice and described Perrin as</a:t>
            </a:r>
            <a:r>
              <a:rPr lang="en-GB" sz="2800" b="1" dirty="0"/>
              <a:t> </a:t>
            </a:r>
            <a:r>
              <a:rPr lang="en-GB" sz="2800" b="1" dirty="0">
                <a:solidFill>
                  <a:srgbClr val="00FF00"/>
                </a:solidFill>
              </a:rPr>
              <a:t>“our comic Caesar.”</a:t>
            </a:r>
          </a:p>
        </p:txBody>
      </p:sp>
      <p:pic>
        <p:nvPicPr>
          <p:cNvPr id="10242" name="Picture 2" descr="Behea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831" y="1168336"/>
            <a:ext cx="5842851" cy="332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7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108</a:t>
            </a:fld>
            <a:endParaRPr lang="en-GB"/>
          </a:p>
        </p:txBody>
      </p:sp>
      <p:pic>
        <p:nvPicPr>
          <p:cNvPr id="4098" name="Picture 2" descr="http://rossrightangle.files.wordpress.com/2011/08/image180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4860" r="25377" b="4436"/>
          <a:stretch/>
        </p:blipFill>
        <p:spPr bwMode="auto">
          <a:xfrm>
            <a:off x="556455" y="1612055"/>
            <a:ext cx="4432568" cy="38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1579961"/>
            <a:ext cx="3384376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</a:rPr>
              <a:t>The Huguenots like </a:t>
            </a:r>
            <a:r>
              <a:rPr lang="en-GB" sz="2800" b="1" dirty="0">
                <a:solidFill>
                  <a:srgbClr val="66FFFF"/>
                </a:solidFill>
              </a:rPr>
              <a:t>Calvin who were flocking to Geneva to escape the </a:t>
            </a:r>
            <a:r>
              <a:rPr lang="en-GB" sz="2800" b="1" dirty="0" smtClean="0">
                <a:solidFill>
                  <a:srgbClr val="66FFFF"/>
                </a:solidFill>
              </a:rPr>
              <a:t>Inquisition, </a:t>
            </a:r>
            <a:r>
              <a:rPr lang="en-GB" sz="2800" b="1" dirty="0" smtClean="0">
                <a:solidFill>
                  <a:srgbClr val="FFC000"/>
                </a:solidFill>
              </a:rPr>
              <a:t>and </a:t>
            </a:r>
            <a:r>
              <a:rPr lang="en-GB" sz="2800" b="1" dirty="0">
                <a:solidFill>
                  <a:srgbClr val="FFC000"/>
                </a:solidFill>
              </a:rPr>
              <a:t>Roman Church in </a:t>
            </a:r>
            <a:r>
              <a:rPr lang="en-GB" sz="2800" b="1" dirty="0" smtClean="0">
                <a:solidFill>
                  <a:srgbClr val="FFC000"/>
                </a:solidFill>
              </a:rPr>
              <a:t>general (see map on left). </a:t>
            </a:r>
            <a:r>
              <a:rPr lang="en-GB" sz="2800" b="1" dirty="0">
                <a:solidFill>
                  <a:srgbClr val="00FF00"/>
                </a:solidFill>
              </a:rPr>
              <a:t>These </a:t>
            </a:r>
            <a:r>
              <a:rPr lang="en-GB" sz="2800" b="1" dirty="0" smtClean="0">
                <a:solidFill>
                  <a:srgbClr val="00FF00"/>
                </a:solidFill>
              </a:rPr>
              <a:t>had </a:t>
            </a:r>
            <a:r>
              <a:rPr lang="en-GB" sz="2800" b="1" dirty="0">
                <a:solidFill>
                  <a:srgbClr val="00FF00"/>
                </a:solidFill>
              </a:rPr>
              <a:t>all but taken over the Swiss </a:t>
            </a:r>
            <a:r>
              <a:rPr lang="en-GB" sz="2800" b="1" dirty="0" smtClean="0">
                <a:solidFill>
                  <a:srgbClr val="00FF00"/>
                </a:solidFill>
              </a:rPr>
              <a:t>city</a:t>
            </a:r>
            <a:r>
              <a:rPr lang="en-GB" sz="2800" b="1" dirty="0">
                <a:solidFill>
                  <a:srgbClr val="00FF00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406" y="5661248"/>
            <a:ext cx="482265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Flight of The Huguenots to safer areas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1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109</a:t>
            </a:fld>
            <a:endParaRPr lang="en-GB"/>
          </a:p>
        </p:txBody>
      </p:sp>
      <p:pic>
        <p:nvPicPr>
          <p:cNvPr id="5122" name="Picture 2" descr="http://4.bp.blogspot.com/_XWb8ai68gAE/SokzVMzsxBI/AAAAAAAAAdc/oDfsFwrR6vc/s320/Calvin+preaching+to+unrul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60" y="1288560"/>
            <a:ext cx="5832648" cy="39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9030" y="5473005"/>
            <a:ext cx="9173029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Huguenots had no option but to accept Calvin’s brand of strict Christianity,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otherwise Calvin would have them expelled or worse.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708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11</a:t>
            </a:fld>
            <a:endParaRPr lang="en-GB"/>
          </a:p>
        </p:txBody>
      </p:sp>
      <p:pic>
        <p:nvPicPr>
          <p:cNvPr id="6146" name="Picture 2" descr="http://all-history.org/images10/Untitled-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492584" cy="32403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85525" y="1412776"/>
            <a:ext cx="5688632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Gerard Cohen,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Calvin’s father was involved in a great scandal over the </a:t>
            </a:r>
            <a:r>
              <a:rPr lang="en-GB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Noyon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Diocese’s accounts and was excommunicated.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father was denied burial on consecrated ground until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security was given for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payment of their father’s debts and other obligations the Roman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required.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101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110</a:t>
            </a:fld>
            <a:endParaRPr lang="en-GB"/>
          </a:p>
        </p:txBody>
      </p:sp>
      <p:pic>
        <p:nvPicPr>
          <p:cNvPr id="6146" name="Picture 2" descr="http://4.bp.blogspot.com/_XWb8ai68gAE/SoqQPLIT1xI/AAAAAAAAAds/B881nw6_lfI/s320/middle+aged+calvin+wo+writing+clos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3905517" cy="28803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1214640"/>
            <a:ext cx="4392488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Consequential upon the harsh treatment of those who rejected his Doctrine,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broke the rules which he had laid down,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a green light to the Vatican  for the planned massacre of the French Huguenots,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most of Calvin’s immediate congregation were Huguenots.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913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111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572000" y="1628799"/>
            <a:ext cx="3816424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Huguenots however,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Calvin’s French friends,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many other refugee foreigners seemed to embrace Calvin’s pious,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unilaterally oppressive and uniformly prosecuted religion.</a:t>
            </a:r>
          </a:p>
        </p:txBody>
      </p:sp>
      <p:pic>
        <p:nvPicPr>
          <p:cNvPr id="7170" name="Picture 2" descr="http://upload.wikimedia.org/wikipedia/commons/3/32/Pauline_Viardot_and_Marietta_Alboni_in_Act1_of_Les_Huguenots,_Covent_Garden_1848_-_NGO1p59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06" y="1628799"/>
            <a:ext cx="3994028" cy="45943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3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112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99609" y="1700808"/>
            <a:ext cx="4392488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has to be evaluated of course,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light of the alternative,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was for most going back to France or Spain or elsewhere in the Holy Roman Empire,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that of being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tortured and burned by the Inquisition</a:t>
            </a:r>
            <a:r>
              <a:rPr lang="en-GB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1026" name="Picture 2" descr="Pedro Berruguete: Verbrennung der Häretiker - Dominikaner bei der Inquisition, um 1490, Museo del Prado in Madr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27507"/>
            <a:ext cx="3024336" cy="514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00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113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87188"/>
            <a:ext cx="2376264" cy="451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5936" y="1988840"/>
            <a:ext cx="4752528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years 1558-59,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were 414 prosecutions for moral offences,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1542 and 1564 there were 76 banishments and 58 executions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just within Geneva – Population 20,000, in those days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563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114</a:t>
            </a:fld>
            <a:endParaRPr lang="en-GB"/>
          </a:p>
        </p:txBody>
      </p:sp>
      <p:pic>
        <p:nvPicPr>
          <p:cNvPr id="8194" name="Picture 2" descr="http://3.bp.blogspot.com/_XWb8ai68gAE/SotbFFclQwI/AAAAAAAAAd0/de0qnAoaobg/s320/Young+Calvin+with+famil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8" t="6452" r="3918" b="6461"/>
          <a:stretch/>
        </p:blipFill>
        <p:spPr bwMode="auto">
          <a:xfrm>
            <a:off x="2009059" y="1196752"/>
            <a:ext cx="5125879" cy="36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036168"/>
            <a:ext cx="9144000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Judeo-Christian church picture (above),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depicts Calvin as a caring considerate pastor visiting a home of one of his parishioners and being warmly received. </a:t>
            </a:r>
            <a:endParaRPr lang="en-GB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04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115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004048" y="2126756"/>
            <a:ext cx="3651696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the extant records indicate otherwise.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picture in the previous slide was doctored to take away Calvin’s Jewish features.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https://encrypted-tbn2.gstatic.com/images?q=tbn:ANd9GcTXO-X1lisjme28Rq8KiwhQqUCN3GgfzkC2vTkQKXFP0bJhS_mE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26647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70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116</a:t>
            </a:fld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3088"/>
            <a:ext cx="390525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1556792"/>
            <a:ext cx="3672408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Calvin’s officials checked on homes,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make sure they did not have more than the certain amount of clothes,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women were taken to task if their hair style was not as approved.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271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117</a:t>
            </a:fld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12776"/>
            <a:ext cx="457200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only that, in the more affluent houses that he had inspected,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books or pamphlets that were not approved by him were confiscated and burnt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a trait of the Jewish Bolsheviks!  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222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118</a:t>
            </a:fld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96" y="1340768"/>
            <a:ext cx="558687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4" y="5157192"/>
            <a:ext cx="9144000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Calvin’s control over the city of Geneva was so absolute, that when he was not well,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would order the city council men to come to his house for the meeting.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834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119</a:t>
            </a:fld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667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4941168"/>
            <a:ext cx="3384376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Characterised as Pope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1556792"/>
            <a:ext cx="4032448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of Calvin’s inquisitorial reign in Geneva,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became known as the Protestant Pope, who is on record as having 58 people executed,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it is generally believed that this figure was far higher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83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3074" name="Picture 2" descr="Noyon: Cathedral of Notre-D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23875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C000"/>
                </a:solidFill>
              </a:rPr>
              <a:t>Calvin </a:t>
            </a:r>
            <a:r>
              <a:rPr lang="en-GB" sz="2800" b="1" dirty="0">
                <a:solidFill>
                  <a:srgbClr val="FFC000"/>
                </a:solidFill>
              </a:rPr>
              <a:t>was particularly precocious; by age 12, </a:t>
            </a:r>
            <a:r>
              <a:rPr lang="en-GB" sz="2800" b="1" dirty="0">
                <a:solidFill>
                  <a:srgbClr val="66FFFF"/>
                </a:solidFill>
              </a:rPr>
              <a:t>he was employed by the bishop as a clerk and received the tonsure, cutting his hair to symbolise his dedication to the Church</a:t>
            </a:r>
            <a:r>
              <a:rPr lang="en-GB" b="1" dirty="0">
                <a:solidFill>
                  <a:srgbClr val="66FFFF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20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120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4642063"/>
            <a:ext cx="9144000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only that, Geneva became to be known as the Rome of Protestantism.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"Under his rule Geneva, formerly so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happy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became like a city of death,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all citizens went about as if in mourning."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(Progress of Calvinism - In Switzerland.)</a:t>
            </a:r>
          </a:p>
        </p:txBody>
      </p:sp>
      <p:pic>
        <p:nvPicPr>
          <p:cNvPr id="1026" name="Picture 2" descr="https://encrypted-tbn0.gstatic.com/images?q=tbn:ANd9GcTHWwjLZePPbWk9DD5uZwI4caRJ62gcDvN-eBjogaSK7_m5pgA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68760"/>
            <a:ext cx="4536504" cy="318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93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121</a:t>
            </a:fld>
            <a:endParaRPr lang="en-GB"/>
          </a:p>
        </p:txBody>
      </p:sp>
      <p:pic>
        <p:nvPicPr>
          <p:cNvPr id="4" name="Picture 2" descr="Michael Servetus.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3" t="4924" b="3737"/>
          <a:stretch/>
        </p:blipFill>
        <p:spPr bwMode="auto">
          <a:xfrm>
            <a:off x="539552" y="1484784"/>
            <a:ext cx="2588034" cy="3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3851920" y="1628800"/>
            <a:ext cx="4824536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Perhaps the most infamous execution, ordered by Calvin,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that of the Spanish Physician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Theologian, Michael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Servetus,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left Spain to work in Lyon, France.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wrote a number of books on Theology and Medicinal subjects.   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282" y="5301208"/>
            <a:ext cx="273630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Michael Servetus</a:t>
            </a:r>
            <a:endParaRPr lang="en-GB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83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122</a:t>
            </a:fld>
            <a:endParaRPr lang="en-GB"/>
          </a:p>
        </p:txBody>
      </p:sp>
      <p:pic>
        <p:nvPicPr>
          <p:cNvPr id="4" name="Picture 2" descr="calvin-servetu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3858310" cy="275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85387" y="1268760"/>
            <a:ext cx="4104456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Michael Servetus,  embraces the reformation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corresponds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Calvin;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regarding his manuscript of </a:t>
            </a:r>
            <a:r>
              <a:rPr lang="en-GB" sz="28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Christianismi</a:t>
            </a:r>
            <a:r>
              <a:rPr lang="en-GB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Resitutio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like many people who had befriended him,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would turn against  Servetus</a:t>
            </a:r>
          </a:p>
        </p:txBody>
      </p:sp>
    </p:spTree>
    <p:extLst>
      <p:ext uri="{BB962C8B-B14F-4D97-AF65-F5344CB8AC3E}">
        <p14:creationId xmlns:p14="http://schemas.microsoft.com/office/powerpoint/2010/main" val="31672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123</a:t>
            </a:fld>
            <a:endParaRPr lang="en-GB"/>
          </a:p>
        </p:txBody>
      </p:sp>
      <p:pic>
        <p:nvPicPr>
          <p:cNvPr id="4" name="Picture 7" descr="http://www.servetus.org/public/images/stories/biografia/medicina-par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336498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58140" y="1340768"/>
            <a:ext cx="4176464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Servetus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discovered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circulation of the blood because understanding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sensitive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helped him to better grasp the relationship between God and mankind.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Servetus, the man can aspire to communicate with God following the example of God.</a:t>
            </a:r>
          </a:p>
        </p:txBody>
      </p:sp>
    </p:spTree>
    <p:extLst>
      <p:ext uri="{BB962C8B-B14F-4D97-AF65-F5344CB8AC3E}">
        <p14:creationId xmlns:p14="http://schemas.microsoft.com/office/powerpoint/2010/main" val="15641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124</a:t>
            </a:fld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096344" cy="50228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1700808"/>
            <a:ext cx="4032448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Michael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Servetus fled Spain because of the Inquisition.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wrote a paper condemning the horrors of the Zaragoza Inquisition and because of this had to leave Spain and settle in France.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92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125</a:t>
            </a:fld>
            <a:endParaRPr lang="en-GB"/>
          </a:p>
        </p:txBody>
      </p:sp>
      <p:pic>
        <p:nvPicPr>
          <p:cNvPr id="1026" name="Picture 2" descr="https://encrypted-tbn1.gstatic.com/images?q=tbn:ANd9GcTr9G8a0ZIDg5tU3vmRrcwhsGYOozrirY1fO978ZxcF4eBAXmD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92618"/>
            <a:ext cx="321335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1412776"/>
            <a:ext cx="4796634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Michael Servetus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Restitution </a:t>
            </a:r>
            <a:r>
              <a:rPr lang="en-GB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GB" sz="28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Christianity was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Calvin;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corresponded with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Farel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Calvin's long time friend, advisor,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first Reformer in Geneva concerning Servetus'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writings including his later one, </a:t>
            </a:r>
            <a:r>
              <a:rPr lang="en-GB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Christianismi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Restitutio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was printed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Lyon. 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953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126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275856" y="1556792"/>
            <a:ext cx="5616624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some of Servetus’ letters to Calvin fell into the hands of Guillaume de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Trie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former citizen of Lyon, he exposed Servetus to the inquisitor general at Lyon.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Servetus and his printers were seized. During the trial, however,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Servetus escaped, and the Catholic authorities had to be content with burning him in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effigy.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1" y="1844824"/>
            <a:ext cx="252412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24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127</a:t>
            </a:fld>
            <a:endParaRPr lang="en-GB"/>
          </a:p>
        </p:txBody>
      </p:sp>
      <p:pic>
        <p:nvPicPr>
          <p:cNvPr id="8194" name="Picture 2" descr="http://blog.schenkermerkli.ch/wp-content/uploads/2011/03/old.basel_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7" y="1188528"/>
            <a:ext cx="3528392" cy="47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1124744"/>
            <a:ext cx="4536504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fleeing France, he spent some time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Basel. He hoped to meet Erasmus,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the latter had left Basel more than a year earlier. 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Johannes </a:t>
            </a:r>
            <a:r>
              <a:rPr lang="en-GB" sz="28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Oecolampadius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 now the chief reformer of </a:t>
            </a:r>
            <a:r>
              <a:rPr lang="en-GB" sz="28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Basle;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Servetus stayed in his house as a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guest. 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746" y="5986154"/>
            <a:ext cx="352839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Basle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06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128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57193" y="1363406"/>
            <a:ext cx="4464496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 to Servetus, in God there is one single person.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Servetus was clearly opposed to the splitting up of the divine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essence,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contended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the persons of the Trinity are rather “forms” that God has chosen to manifest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Himself.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miguelservet.org/iconografia/engrav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98239"/>
            <a:ext cx="295275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53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129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83968" y="1484784"/>
            <a:ext cx="4464496" cy="467820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unorthodox interpretation of the dogma of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Trinity,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 to a common desire on the part of both Roman Catholics and Protestants alike to jail Servetus,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put him to death, and to destroy his writings</a:t>
            </a:r>
            <a:r>
              <a:rPr lang="en-GB" dirty="0">
                <a:solidFill>
                  <a:srgbClr val="00FF00"/>
                </a:solidFill>
              </a:rPr>
              <a:t>. </a:t>
            </a:r>
          </a:p>
          <a:p>
            <a:endParaRPr lang="en-GB" dirty="0"/>
          </a:p>
        </p:txBody>
      </p:sp>
      <p:pic>
        <p:nvPicPr>
          <p:cNvPr id="6" name="Picture 2" descr="https://encrypted-tbn1.gstatic.com/images?q=tbn:ANd9GcTETZTiJwldm70i949XKNv2df6-sGhaHXqLyLruznpI_P2l3dH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94" y="1844824"/>
            <a:ext cx="352700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11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1844824"/>
            <a:ext cx="5544616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educated at the College du Montagu,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Loyola, founder of the Jesuit [Roman Catholic] sect,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studied.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Cauin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later moved to Paris,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he continued his studies with the Humanists from 1531-32.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his stay in Paris he was known as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Cauin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s://encrypted-tbn0.gstatic.com/images?q=tbn:ANd9GcQnQkvCwfiF0tz8bqUtQJ2kI0pe_dBaHHM-FsevB3g3Qqoc0Ez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0447"/>
            <a:ext cx="3058652" cy="397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60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130</a:t>
            </a:fld>
            <a:endParaRPr lang="en-GB"/>
          </a:p>
        </p:txBody>
      </p:sp>
      <p:pic>
        <p:nvPicPr>
          <p:cNvPr id="4" name="Picture 2" descr="File:Michael Servetus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bg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4" t="2485" r="3642" b="2993"/>
          <a:stretch/>
        </p:blipFill>
        <p:spPr bwMode="auto">
          <a:xfrm>
            <a:off x="798284" y="1844824"/>
            <a:ext cx="3077029" cy="42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2348880"/>
            <a:ext cx="3456384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Michael Servetus exchanged many letters with Calvin until Calvin decided he was a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heretic.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42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131</a:t>
            </a:fld>
            <a:endParaRPr lang="en-GB"/>
          </a:p>
        </p:txBody>
      </p:sp>
      <p:pic>
        <p:nvPicPr>
          <p:cNvPr id="5" name="Picture 4" descr="http://3.bp.blogspot.com/_XWb8ai68gAE/SoTO_jBy2HI/AAAAAAAAAdE/TH7YknU-GNM/s1600/Calvin+in+Budapest+Hungary+stat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77287"/>
            <a:ext cx="4176464" cy="314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581128"/>
            <a:ext cx="9144000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Calvin, who developed an intense dislike of Servetus during their correspondence,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refused to return any of the incriminating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material.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dislike arose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Michael Servetus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took issue with Calvin on aspects of his doctrine.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610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132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995936" y="1430655"/>
            <a:ext cx="4752528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rescue Servetus from his heresies,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replied with the latest edition of his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'Institutes of the Christian </a:t>
            </a:r>
            <a:r>
              <a:rPr lang="en-GB" sz="28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Religion (</a:t>
            </a:r>
            <a:r>
              <a:rPr lang="en-GB" sz="28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</a:t>
            </a:r>
            <a:r>
              <a:rPr lang="en-GB" sz="28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i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Christianae</a:t>
            </a:r>
            <a:r>
              <a:rPr lang="en-GB" sz="28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i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religionis</a:t>
            </a:r>
            <a:r>
              <a:rPr lang="en-GB" sz="28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GB" sz="28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,'</a:t>
            </a:r>
            <a:r>
              <a:rPr lang="en-GB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Servetus promptly returned with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marginal comments, which Calvin considered insulting.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covers.openlibrary.org/b/id/6114956-M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0655"/>
            <a:ext cx="3052734" cy="48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00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133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028345" y="1556792"/>
            <a:ext cx="4464496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his intense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Biblicism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his wholly Christocentric view of the universe,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Servetus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be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 guilty of heresy, mainly on his views of the Trinity and Baptism.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site of his execution would be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Champel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Geneva.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://t2.gstatic.com/images?q=tbn:ANd9GcQ-vxQr07hSxtFcryKD7MQI9zn_TOuTDchQ60R69AhCXbwZBICoD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62457"/>
            <a:ext cx="2736304" cy="429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3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134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923928" y="1340768"/>
            <a:ext cx="4968552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Murdering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doctrinal heretic without Scriptural justification.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event was something Calvin had considered long before Servetus was even captured,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Calvin wrote his friend,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Farel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February 13, 1546 (seven years prior to Servetus' arrest) and went on record as saying:</a:t>
            </a:r>
          </a:p>
        </p:txBody>
      </p:sp>
      <p:pic>
        <p:nvPicPr>
          <p:cNvPr id="6146" name="Picture 2" descr="William Fare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3" y="1340768"/>
            <a:ext cx="3050618" cy="437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5949280"/>
            <a:ext cx="345638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</a:t>
            </a:r>
            <a:r>
              <a:rPr lang="en-GB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Farel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372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135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355976" y="1484784"/>
            <a:ext cx="4104456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"If he [Servetus] comes [to Geneva],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shall never let him go out alive if my authority has weight."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“Whosoever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hateth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his brother is a murderer and ye know that no murderer hath eternal life abiding in him”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John 3-15</a:t>
            </a:r>
          </a:p>
        </p:txBody>
      </p:sp>
      <p:pic>
        <p:nvPicPr>
          <p:cNvPr id="2050" name="Picture 2" descr="https://encrypted-tbn1.gstatic.com/images?q=tbn:ANd9GcSy1O-Ruvh3TMXPj_eoFW6Z_aHWCJrs3e2afuIgCecz4P_18p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0550"/>
            <a:ext cx="377555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17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136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088521" y="1484784"/>
            <a:ext cx="4536504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Servetus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returned to France remaining out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sight for four months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decided to go to Italy.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chose the route that passed through Geneva,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on 13 August he was recognized and denounced by Calvin to the magistrates. </a:t>
            </a:r>
          </a:p>
        </p:txBody>
      </p:sp>
      <p:pic>
        <p:nvPicPr>
          <p:cNvPr id="10242" name="Picture 2" descr="http://www.lib.utexas.edu/maps/europe/italy_pol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7" y="1736812"/>
            <a:ext cx="3479074" cy="43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48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137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851920" y="1283094"/>
            <a:ext cx="5040560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"As an 'obstinate heretic' he had all his property confiscated without more ado.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badly treated in prison. It is understandable, therefore,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Servetus was rude and insulting at his confrontation with Calvin. Unfortunately for him,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this time Calvin was fighting to maintain his weakening power in Geneva.</a:t>
            </a:r>
          </a:p>
        </p:txBody>
      </p:sp>
      <p:pic>
        <p:nvPicPr>
          <p:cNvPr id="9218" name="Picture 2" descr="http://4.bp.blogspot.com/-VGmcPwvGUQ4/TtOaHkM9mcI/AAAAAAAABkk/0yu2DeuiR5Y/s1600/DSC00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91632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03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138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586514" y="1772816"/>
            <a:ext cx="4032448" cy="38164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“Upon Michael Servetus’ arrest,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trial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until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executed he was held in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atrocious dungeon with no light or heat,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food, and no sanitary facilities."</a:t>
            </a:r>
          </a:p>
          <a:p>
            <a:endParaRPr lang="en-GB" dirty="0"/>
          </a:p>
        </p:txBody>
      </p:sp>
      <p:sp>
        <p:nvSpPr>
          <p:cNvPr id="5" name="AutoShape 2" descr="https://encrypted-tbn0.gstatic.com/images?q=tbn:ANd9GcTNjO0D7f_GDx8lccSWb5XKH7sR6ZTML2ulFIHcJeVhJO1tOke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48" name="Picture 4" descr="https://encrypted-tbn0.gstatic.com/images?q=tbn:ANd9GcRWZfhDn7ts00Lm4x7MwuXqANk21Xa-ReNHn5N716dRatqNAY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5" y="1340768"/>
            <a:ext cx="366273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86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139</a:t>
            </a:fld>
            <a:endParaRPr lang="en-GB"/>
          </a:p>
        </p:txBody>
      </p:sp>
      <p:pic>
        <p:nvPicPr>
          <p:cNvPr id="7170" name="Picture 2" descr="http://fc03.deviantart.net/fs71/i/2011/025/3/1/medieval_town_by_hetman80-d37zunh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46" y="1260127"/>
            <a:ext cx="4536504" cy="321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6004" y="4611231"/>
            <a:ext cx="9180004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Farel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walked beside the condemned man, and kept up a constant barrage of words,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complete insensitivity to what Servetus might be feeling.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he had in mind was to extort from the prisoner an acknowledgement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theological error </a:t>
            </a:r>
          </a:p>
        </p:txBody>
      </p:sp>
    </p:spTree>
    <p:extLst>
      <p:ext uri="{BB962C8B-B14F-4D97-AF65-F5344CB8AC3E}">
        <p14:creationId xmlns:p14="http://schemas.microsoft.com/office/powerpoint/2010/main" val="401026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23928" y="1844824"/>
            <a:ext cx="468052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Circumstantial evidence and in particular the way Calvin behaved would indicate that he was indeed a Jesuit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 Jewish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ecret society within the Catholic Church),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although we will never know for sure</a:t>
            </a:r>
            <a:r>
              <a:rPr lang="en-GB" dirty="0" smtClean="0">
                <a:solidFill>
                  <a:srgbClr val="FFFF00"/>
                </a:solidFill>
              </a:rPr>
              <a:t>. 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4098" name="Picture 2" descr="https://encrypted-tbn3.gstatic.com/images?q=tbn:ANd9GcQ0mbTKUizJ0gRrcdBTKpJ6RTvPUJEsoTDQ5KcofGQTQr3MN7Pa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07" y="1628800"/>
            <a:ext cx="311016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614" y="5214977"/>
            <a:ext cx="311016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Jesuit Logo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44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140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644008" y="1844824"/>
            <a:ext cx="3888432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a shocking example of the soulless cure of souls.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some minutes of this,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Servetus ceased making any reply and prayed quietly to himself. </a:t>
            </a:r>
          </a:p>
        </p:txBody>
      </p:sp>
      <p:pic>
        <p:nvPicPr>
          <p:cNvPr id="8194" name="Picture 2" descr="http://www.uua.org/uuhs/duub/images/michaelservetus1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5707"/>
            <a:ext cx="380285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86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141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491880" y="1988840"/>
            <a:ext cx="5184576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the executioner began his work,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Servetus whispered with trembling voice: 'Oh God, Oh God!'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thwarted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Farel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snapped at him: 'Have you nothing else to say?'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time Servetus replied to him: 'What else might I do, but speak of God!' </a:t>
            </a:r>
          </a:p>
        </p:txBody>
      </p:sp>
      <p:pic>
        <p:nvPicPr>
          <p:cNvPr id="9218" name="Picture 2" descr="http://www.uua.org/uuhs/duub/images/michaelservetus5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95668"/>
            <a:ext cx="3013811" cy="397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49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786334" y="1484784"/>
            <a:ext cx="4032448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Thereupon he was lifted onto the pyre and chained to the stake.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wreath strewn with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sulfur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 placed on his head.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the faggots were ignited, a piercing cry of horror broke from him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'Mercy, mercy!' he cried.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142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31" y="1905000"/>
            <a:ext cx="4284470" cy="375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59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143</a:t>
            </a:fld>
            <a:endParaRPr lang="en-GB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43" y="1168024"/>
            <a:ext cx="4609968" cy="32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than half an hour the horrible agony continued,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pyre had been made of half-green wood, which burned slowly.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'Jesus, Son of the eternal God, have mercy on me,'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tormented man cried from the midst of the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flames. 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32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144</a:t>
            </a:fld>
            <a:endParaRPr lang="en-GB"/>
          </a:p>
        </p:txBody>
      </p:sp>
      <p:pic>
        <p:nvPicPr>
          <p:cNvPr id="4098" name="Picture 2" descr="http://davinjustin.files.wordpress.com/2010/05/lordsdaypreacher.jpg?w=175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243627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912" y="1660445"/>
            <a:ext cx="4608512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Ironically,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execution of Servetus did not really bolster the strength of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or the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Geneva Reformation.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contrary, as Fritz Barth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indicated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'gravely compromised Calvinism and put into the hands of the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Catholics----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113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145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83968" y="1340768"/>
            <a:ext cx="4464496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---to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whom Calvin wanted to demonstrate his Christian orthodoxy,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very best weapon for the persecution of the Huguenots, 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were nothing but heretics in their eyes.'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procedure against Servetus served as a model of a Protestant heretic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trial----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https://encrypted-tbn3.gstatic.com/images?q=tbn:ANd9GcTLSTkOdsiQDOCvyvVMaD6OgtIU9VfUqnlMMEIWhspo27udGoRD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0"/>
          <a:stretch/>
        </p:blipFill>
        <p:spPr bwMode="auto">
          <a:xfrm>
            <a:off x="500216" y="1833281"/>
            <a:ext cx="3311819" cy="42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2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146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.... it differed in no respect from the methods of the medieval Inquisition ....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victorious Reformation, too,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unable to resist the temptations of power."</a:t>
            </a:r>
          </a:p>
        </p:txBody>
      </p:sp>
      <p:pic>
        <p:nvPicPr>
          <p:cNvPr id="12290" name="Picture 2" descr="http://aberthev.files.wordpress.com/2010/04/images95-theses-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01977"/>
            <a:ext cx="6480720" cy="3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4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le:Francois Dubois 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" y="-7370"/>
            <a:ext cx="9144000" cy="50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147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5218" y="5042118"/>
            <a:ext cx="9144000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just over 10 years from the execution of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Michael Servetus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Calvin himself would be dead,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his legacies was to give the “green light” for the Catholics’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massacre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own Huguenot heretics!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706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148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671122" y="1628800"/>
            <a:ext cx="5184576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back, we can see how Gog (</a:t>
            </a:r>
            <a:r>
              <a:rPr lang="en-GB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Edomite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/Canaanite Jews infiltrated the Church and by corrupting it,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 the Church to gain more control until today it is almost absolute.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Spanish found out too late that a Jew could not be converted.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Hence the Inquisition to root out the Jews from the body politic.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encrypted-tbn2.gstatic.com/images?q=tbn:ANd9GcQOc9ttpE7x_IP3wY2i5Rf6i5QUt7JxoI73gWlpFzN42FHE_z1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88" y="2420888"/>
            <a:ext cx="311611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13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149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013831" y="1628800"/>
            <a:ext cx="4824536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murder and torture of the Huguenots in Geneva and not long after the Huguenots in France,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Gog’s revenge for being driven out of Spain,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at the time was the most prosperous nation in Europe.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ptl2010.files.wordpress.com/2010/11/spanish-inquisition.jpg?w=640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72054"/>
            <a:ext cx="3528392" cy="269091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90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6146" name="Picture 2" descr="http://www.calvin.edu/news/2008-09/john-calvin/Calvin%20by%20Holbein%20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700808"/>
            <a:ext cx="287699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1556792"/>
            <a:ext cx="4636043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studies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humanities at the College du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Montagu,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help mould his doctrine that enabled settlement of Jews in other parts of Europe fleeing the Spanish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nquisition.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also sowed the seeds of ecumenicalism.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98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150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11960" y="1340768"/>
            <a:ext cx="4716016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St. Bartholomew's Day massacre (Massacre de la Saint-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Barthélemy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French) in 1572 was a targeted group of assassinations,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followed by a wave of Roman Catholic mob violence,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directed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against the Huguenots (French Calvinist Protestants),</a:t>
            </a:r>
          </a:p>
        </p:txBody>
      </p:sp>
      <p:pic>
        <p:nvPicPr>
          <p:cNvPr id="14338" name="Picture 2" descr="File:Debat-Ponsan-matin-Louv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65018"/>
            <a:ext cx="3799106" cy="29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79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151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275856" y="1556792"/>
            <a:ext cx="5544616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the religious bloodshed down the centuries has been caused by the Jews is confirmed in the following statement: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“Across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centuries, our brother Abel has lain in blood which we drew,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shed tears we caused by forgetting Thy love.”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—Pope John XXIII, A Prayer (1960), cited in VICARS OF CHRIST</a:t>
            </a:r>
          </a:p>
        </p:txBody>
      </p:sp>
      <p:pic>
        <p:nvPicPr>
          <p:cNvPr id="4098" name="Picture 2" descr="https://encrypted-tbn1.gstatic.com/images?q=tbn:ANd9GcSzf7gi2RTsXHmI1TxiTdwbr1D5K0JB24FcLmR4fpKadTj46e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2550514" cy="255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51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152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923928" y="1379397"/>
            <a:ext cx="4824536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"In autumn 1558, Calvin became ill with a fever ... Shortly after he recovered,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strained his voice while preaching, which brought on a violent fit of coughing.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burst a blood-vessel in his lungs, and his health steadily declined.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preached his final sermon in St. Pierre on 6 February 1564. </a:t>
            </a:r>
          </a:p>
        </p:txBody>
      </p:sp>
      <p:pic>
        <p:nvPicPr>
          <p:cNvPr id="5" name="Picture 6" descr="http://1.bp.blogspot.com/_XWb8ai68gAE/Sod74u6Z94I/AAAAAAAAAdU/lNAEmUSbpUM/s320/St+Pierre+inside+Gene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60244"/>
            <a:ext cx="2520280" cy="188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mg.getglue.com/topics/p/ancient_diocese_of_noyon/norma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1"/>
            <a:ext cx="2304256" cy="30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73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153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86222" y="1484784"/>
            <a:ext cx="4536504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was no one to take the place of Calvin,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was sick and unable longer to bear the burden resting on him.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and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Beza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arranged to perform their duties jointly in alternate weeks,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the death of Calvin occurred soon afterward (May 27, 1564). </a:t>
            </a:r>
          </a:p>
        </p:txBody>
      </p:sp>
      <p:pic>
        <p:nvPicPr>
          <p:cNvPr id="6" name="Picture 2" descr="https://encrypted-tbn1.gstatic.com/images?q=tbn:ANd9GcQvbYkQp9I7VUwt6YvqZcKjMn2Yws4Qmo_HZoxfxczeR3vmtTHPc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353872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71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154</a:t>
            </a:fld>
            <a:endParaRPr lang="en-GB"/>
          </a:p>
        </p:txBody>
      </p:sp>
      <p:pic>
        <p:nvPicPr>
          <p:cNvPr id="3074" name="Picture 2" descr="File:Theodore-de-Bez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2" y="1486159"/>
            <a:ext cx="3600400" cy="466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0730" y="1700808"/>
            <a:ext cx="4536504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twenty-two months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Beza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had been absent from Geneva,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interests of school and Church there and especially the condition of Calvin made it necessary for him to return. </a:t>
            </a:r>
          </a:p>
        </p:txBody>
      </p:sp>
    </p:spTree>
    <p:extLst>
      <p:ext uri="{BB962C8B-B14F-4D97-AF65-F5344CB8AC3E}">
        <p14:creationId xmlns:p14="http://schemas.microsoft.com/office/powerpoint/2010/main" val="95230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155</a:t>
            </a:fld>
            <a:endParaRPr lang="en-GB"/>
          </a:p>
        </p:txBody>
      </p:sp>
      <p:pic>
        <p:nvPicPr>
          <p:cNvPr id="9218" name="Picture 2" descr="http://2.bp.blogspot.com/_XWb8ai68gAE/SZqra6xGg0I/AAAAAAAAAGU/paNdBN2eQMg/s320/Theodore+de+Beze+15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1" r="4343"/>
          <a:stretch/>
        </p:blipFill>
        <p:spPr bwMode="auto">
          <a:xfrm>
            <a:off x="537029" y="1831250"/>
            <a:ext cx="23368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5609" y="1556792"/>
            <a:ext cx="5494863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Theodore </a:t>
            </a:r>
            <a:r>
              <a:rPr lang="en-GB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Beza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(June 24, 1519 – October 13, 1605)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a French Protestant Christian theologian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played an important role in the Reformation.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member of the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monarchomaque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movement who opposed absolute monarchy,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a disciple of John Calvin and lived most of his life in Switzerland</a:t>
            </a:r>
            <a:r>
              <a:rPr lang="en-GB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744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156</a:t>
            </a:fld>
            <a:endParaRPr lang="en-GB"/>
          </a:p>
        </p:txBody>
      </p:sp>
      <p:pic>
        <p:nvPicPr>
          <p:cNvPr id="8194" name="Picture 2" descr="http://4.bp.blogspot.com/_XWb8ai68gAE/SaDQRBYtPHI/AAAAAAAAAG0/UL0feKOZkKg/s320/Calvin+dying+Fare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337" r="3453" b="7184"/>
          <a:stretch/>
        </p:blipFill>
        <p:spPr bwMode="auto">
          <a:xfrm>
            <a:off x="1187624" y="1256960"/>
            <a:ext cx="3702305" cy="274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1988840"/>
            <a:ext cx="273630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on his death bed 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 theocratic dictator,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displayed characteristics every bit as evil as the very worst Popes of history.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ruthlessly dispatched any intellect he considered a threat to his absolute rule and the plan to create a lasting theocratic dynasty of Calvin</a:t>
            </a:r>
          </a:p>
        </p:txBody>
      </p:sp>
    </p:spTree>
    <p:extLst>
      <p:ext uri="{BB962C8B-B14F-4D97-AF65-F5344CB8AC3E}">
        <p14:creationId xmlns:p14="http://schemas.microsoft.com/office/powerpoint/2010/main" val="21792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157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/>
          <a:stretch/>
        </p:blipFill>
        <p:spPr bwMode="auto">
          <a:xfrm>
            <a:off x="1619672" y="1340768"/>
            <a:ext cx="5974896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941168"/>
            <a:ext cx="9144000" cy="209288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Soon After </a:t>
            </a:r>
            <a:r>
              <a:rPr lang="en-GB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Beza’s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return the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death of Calvin occurred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May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27,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1564.  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 matter of course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Beza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became 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successor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request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was buried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an unmarked grave. </a:t>
            </a:r>
          </a:p>
          <a:p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467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6146" name="Picture 2" descr="http://upload.wikimedia.org/wikipedia/commons/thumb/2/22/Tombe_Calvin.jpg/220px-Tombe_Calv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196752"/>
            <a:ext cx="4968552" cy="331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635005"/>
            <a:ext cx="9144000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all there is, is a commemorative grave of Calvin in the </a:t>
            </a:r>
            <a:r>
              <a:rPr lang="en-GB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Cimetière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GB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Plainpalais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Geneva;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exact location of his grave is unknown. Was the real location kept secret because he knew that it would be desecrated?</a:t>
            </a:r>
            <a:endParaRPr lang="en-GB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3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Dominionists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adhere tenaciously to the tenets of Calvinism or Reformed theology,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maintains that all of the end-time Bible prophecies were fulfilled by 70 A.D.,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the destruction of Jerusalem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159</a:t>
            </a:fld>
            <a:endParaRPr lang="en-GB"/>
          </a:p>
        </p:txBody>
      </p:sp>
      <p:pic>
        <p:nvPicPr>
          <p:cNvPr id="11266" name="Picture 2" descr="https://encrypted-tbn2.gstatic.com/images?q=tbn:ANd9GcQr5ZaWyj8bLZTqelr7Tma62u9Qwd3g8LxjNTOFdlhMNuu-MAl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5904656" cy="32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50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139952" y="1844824"/>
            <a:ext cx="4608512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an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ecumenist.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memorandum probably in December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1560,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described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'Free and Universal Council'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was needed 'to put an end to the existing divisions in Christianity'. </a:t>
            </a:r>
          </a:p>
        </p:txBody>
      </p:sp>
      <p:pic>
        <p:nvPicPr>
          <p:cNvPr id="7172" name="Picture 4" descr="https://encrypted-tbn1.gstatic.com/images?q=tbn:ANd9GcRpUPBwto6Nv2xzrSELuwGRdAaV4bZeLte88fH4d4f7RIob9-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49983"/>
            <a:ext cx="3260088" cy="315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61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355976" y="1340768"/>
            <a:ext cx="4536504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Therefore, it only remains for the Christian Church to set up the Kingdom of God on earth before the Second Coming of Jesus Christ.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spiritual father of the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Dominionists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Protestant Reformer John Calvin,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aspired to set up the “Kingdom of God” in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Geneva</a:t>
            </a:r>
            <a:r>
              <a:rPr lang="en-GB" dirty="0">
                <a:solidFill>
                  <a:srgbClr val="00FF00"/>
                </a:solidFill>
              </a:rPr>
              <a:t>.</a:t>
            </a:r>
            <a:r>
              <a:rPr lang="en-GB" dirty="0" smtClean="0">
                <a:solidFill>
                  <a:srgbClr val="00FF00"/>
                </a:solidFill>
              </a:rPr>
              <a:t> 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160</a:t>
            </a:fld>
            <a:endParaRPr lang="en-GB" dirty="0"/>
          </a:p>
        </p:txBody>
      </p:sp>
      <p:pic>
        <p:nvPicPr>
          <p:cNvPr id="4098" name="Picture 2" descr="https://encrypted-tbn2.gstatic.com/images?q=tbn:ANd9GcQzXmHgQUzrUV1SHJBRpvcKxP147-uWIZkog41EsSTS2dvy5fBT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23" y="2276872"/>
            <a:ext cx="3911740" cy="231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8297" y="4972526"/>
            <a:ext cx="352839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Geneva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530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161</a:t>
            </a:fld>
            <a:endParaRPr lang="en-GB"/>
          </a:p>
        </p:txBody>
      </p:sp>
      <p:pic>
        <p:nvPicPr>
          <p:cNvPr id="9218" name="Picture 2" descr="HangedDrawnQuartered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42895"/>
            <a:ext cx="6192688" cy="355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yet, for all it’s blatantly despotic nature,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today’s Calvinist apologists go so far as to claim Calvin’s Geneva is the pattern upon which the US Constitution was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modelled.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289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162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995935" y="1275337"/>
            <a:ext cx="4827917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in Calvin’s Bible, the Geneva Bible, Jude 1:4;</a:t>
            </a:r>
            <a:r>
              <a:rPr lang="en-GB" sz="2800" b="1" dirty="0" smtClean="0"/>
              <a:t>  </a:t>
            </a:r>
            <a:r>
              <a:rPr lang="en-GB" sz="2800" b="1" dirty="0" smtClean="0">
                <a:solidFill>
                  <a:srgbClr val="FFC000"/>
                </a:solidFill>
              </a:rPr>
              <a:t>“</a:t>
            </a:r>
            <a:r>
              <a:rPr lang="en-GB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GB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certain men crept in unawares, who were before of old ordained to this condemnation,</a:t>
            </a:r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ungodly men, turning the grace of our God into lasciviousness, </a:t>
            </a:r>
            <a:r>
              <a:rPr lang="en-GB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denying the only Lord God, and our Lord Jesus </a:t>
            </a:r>
            <a:r>
              <a:rPr lang="en-GB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Christ”</a:t>
            </a:r>
            <a:endParaRPr lang="en-GB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5" descr="http://www.reformation.org/calv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386545"/>
            <a:ext cx="3528393" cy="504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9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163</a:t>
            </a:fld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12776"/>
            <a:ext cx="3701585" cy="4149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1916832"/>
            <a:ext cx="4680520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evidence given it can be seen  that Calvin was of the Evil Fig variety –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the ones to be bundled up with the tares and burnt.</a:t>
            </a:r>
            <a:r>
              <a:rPr lang="en-GB" dirty="0" smtClean="0">
                <a:solidFill>
                  <a:srgbClr val="FFFF00"/>
                </a:solidFill>
              </a:rPr>
              <a:t>.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1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164</a:t>
            </a:fld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2" y="1556792"/>
            <a:ext cx="3483940" cy="461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1268760"/>
            <a:ext cx="4608512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Calvin’s dark past has been carefully hidden from the Protestant Church goers by focusing on the evil’s of the Catholic Inquisition.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to the internet the true history of Calvin is becoming more and more widely available,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 as the book illustrated on the left.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363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165</a:t>
            </a:fld>
            <a:endParaRPr lang="en-GB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77" y="1556792"/>
            <a:ext cx="2520280" cy="479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71776" y="1752521"/>
            <a:ext cx="4824536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the enemies machinations of the reformation to divide Christendom,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Yahweh’s word was now able to be read in the vernacular tongue in Western Europe,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had always been in the vernacular tongue in Eastern Europe. </a:t>
            </a:r>
            <a:endParaRPr lang="en-GB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0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166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563888" y="1752521"/>
            <a:ext cx="4824536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interesting to note that Calvin’s Geneva Bible followed the Pilgrims to the USA,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upon which the KJ Bible was based –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it the </a:t>
            </a:r>
            <a:r>
              <a:rPr lang="en-GB" sz="28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Edomite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Calvin,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caused most of the Western Bibles to be based on the corrupt Masoretic  text?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https://encrypted-tbn0.gstatic.com/images?q=tbn:ANd9GcRucvTQy3KhSVKF1H1zm0Uc7favQHiENwzCofXuV1k8yRz4UXw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0" b="89960" l="9360" r="935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6830"/>
            <a:ext cx="311138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12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167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995936" y="1556792"/>
            <a:ext cx="4752528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“At B'nai B'rith celebrations held in Paris, France,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1936 Cohen,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Cauvin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or Calvin, whatever his name may have been,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enthusiastically acclaimed to have been of Jewish descent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(The Catholic Gazette, February, 1936). 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BBI_MenorahLogo_4Col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2828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5013176"/>
            <a:ext cx="282892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B'nai 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B'rith Logo</a:t>
            </a:r>
            <a:endParaRPr lang="en-GB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73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168</a:t>
            </a:fld>
            <a:endParaRPr lang="en-GB"/>
          </a:p>
        </p:txBody>
      </p:sp>
      <p:pic>
        <p:nvPicPr>
          <p:cNvPr id="11266" name="Picture 2" descr="http://lrwhitney.files.wordpress.com/2011/04/sdc1057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371120" cy="44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42408" y="2348880"/>
            <a:ext cx="4104456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Tombstone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Michael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Servetus, bears witness to the tyranny of Calvin’s despotic rule as Protestant Pope in Geneva.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548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169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059832" y="1268760"/>
            <a:ext cx="5760640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Calvin’s works are in every theological library;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books of Servetus are among the greatest rarities. Calvin’s influence is felt to this day in the whole Protestant world;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Servetus passed away like a meteor, without a sect, without a pupil;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yet he still eloquently denounces from his funeral pile the crime and folly of religious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persecution.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www.adw.uni-heidelberg.de/gs/doks4imperia/images/pressefotos/bucer/Nr_08_Bucer_Holzschnitt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1" r="4290" b="2428"/>
          <a:stretch/>
        </p:blipFill>
        <p:spPr bwMode="auto">
          <a:xfrm>
            <a:off x="395536" y="1651938"/>
            <a:ext cx="2322287" cy="449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47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AutoShape 2" descr="data:image/jpeg;base64,/9j/4AAQSkZJRgABAQAAAQABAAD/2wCEAAkGBhQSERQTExMVFRMVGRkZGBgYGRkaGhcYGBgcFR0aFx4aHCggGxwkGRUbHy8gIycpLS0tFyAxNTAqNSYrLCkBCQoKDQwNDQwMDSkYFBgpKSkpKSkpKSkpKSkpKSkpKSkpKSkpKSkpKSkpKSkpKSkpKSkpKSkpKSkpKSkpKSkpKf/AABEIAHgAsAMBIgACEQEDEQH/xAAbAAACAgMBAAAAAAAAAAAAAAADBAIFAAEGB//EADwQAAIBAgQEBAUCBAUDBQAAAAECEQMhAAQSMQUiQVETMmGBBkJxkaEUscHR4fAVIzNSYgdykhZDU4Lx/8QAFQEBAQAAAAAAAAAAAAAAAAAAAAH/xAAUEQEAAAAAAAAAAAAAAAAAAAAA/9oADAMBAAIRAxEAPwD0S3YTgZN8SUY2tPuMQRicaK4I0YkHQ72P1tgF9UeYGO4j+OCIKdUEK0+kX+2+CVMuDsY/OEsxw8fOCR0IG2AQ4hFNoU363Ox6/XAKVUTzbAXjecNf4chbkIk29PziYyAVirgztB2+uAeypTTq8UEGPKJPuu4wVaOskBlkbgyCPY3wrSoFTqVnUxFsLZ1mdhJLRPSD72wDhom5BBjeL/tiJ9cLvkdqlLyxuJkd59cEGeMjUp9TfAGAxA4344vCv9I/jOI1AN5+4j7YAqHGmXAR9cTXAaGNF74xlxHTgNtgbKdxiYGMjAaUd9hgVRB2GCQcDqA4C1FKetvpgnjR7YWrVv8AkMAqZrp/HAGqZq+wn6YGa020j2kYEWnp/f3xNEj+/wCuALTkGR9jh2nXXaDf3wj4v9/2cTWqBgDZighHL5vQRGBGo9pKm0GRv67/AJxMOCNxgRcbYAo77fTEanX1xtT3tiLsL4BOlldJJQlfpgrsxHmA9dIxtiPTAczXC3YwvrbAEUEA/wAo+2JMMKLxFGFgzDppVjP4vjBmmIlKFQi97LEW+Y95Fu2AZIxFfXC9VKoP+kTO3+YOl4NrHeO8HscCr5lkgvTIBi4cMBJAkmNp64B1/rgRJ9MLZrM6DdG+oiP3/v1xFc8JEq4kagCpuve029cA5rxjv6b4VGYB2N/W37jBHY7zgCo2B5hrDAQx7/nA2becAEcUcm4/Hbrth7LZm/MNt/7GKHVcMQI9ST/Tr364aQjSTpHtcn7G5H8cUdE+fAHKgJ9dvcD+Ywt47m5MdAALf1/OK/8AUW8kDuSbdpvaehNsDOdePIQIFyGNzttNvXEF3TzQXzLfrBt+dsYOL072WYtf8nFH+oJF46G5MRtfuT6drC2BLVhoVRcbmdvfrNrYC1zHxPDQFH0+WR269djhSpxd6rWJJtZBvP0v++FagVgOU29h/dsHy9Z0EorADsJJt/xBnb84A1HheYqbqq/9zDt2kmfbFpk+EVVXmqjrAILRf/uBxR+OzQrIZMeh6iTbvacSzLtNi2roNRUz1uY6R16+uALm0qqT4jsUkBtFtM/7uoH8sD4X4NJjzprgnUyl4v8AUQcV9Su6EszMuy2edQiYInb0/piIpgkwLe+/Udzcjp+2A61s4eUCqsswFk3BtPMTF8C4lmzQ0yWIYkkjSCJIn5YO5xQfq1mIO0jabExYbR6d8BqV5PMx6+ZrX7T0wVdVeJ0mQnxH1LJMRqt1EL2J2nGjXoVJptUchhcB7AdxaepP2xWUaK6iV1EWNgTsD97DBKPDzcCmxvAtHTbmj0/GCMrZ3xqYWpzMogta/Qn3N8M0OIIFpzvSBQkiSaZ7/wDiu3thROHOJBpuRsbfvB29sCFIETDQepVtvceuAsznqUFCp0sd/WSQVPykEmPb1xW55XQLDF1b5yLgjcMO+3tibZeSGUMWgCyuZAm0RHU74hTkWYOP/ox/YYAAnSo8x7jf7euBmVFtQ97x6xixphCJ3kxYOs/j+F8BrUacSKbja8sI6+3tgCrkiCDJi/QnVHTYixNiD0walltRECmy/KYqAi9wTENZp9r7xg78JWG5qiqFsBpY8o6ct+h74Y4bwo1qQqEOmqTGoiBt39Ik33wFPWqMwazA3YnmuJNrLAvpMmBzEbiwaeXdgpVWVdzJgi0gQT3t77Y6R+BNqBV2WBA5lMXEzqBm3fG6fw+CYFR+XcA0+pJEys9OmA5+hkXYMY0CmAx3gkqAVAIvc9Ox3wdHRUnwyVSNUOea8RpiAJ/bFtnOClSAlYpJ8uodQbWIY2BNzFsI5nhFdRHiDSQbQDIXTFiCT9PU4BUVpgimYvzKDAgSeYjV2++C1qamwk3u2kyPWdzv5ST092KWoJC8lQao867mwARIA+snCvE+Mmhq8Xz6TURAfPp1HaeUXIlwASoF+gbpANS0u7MDAgkAWkx6m23oO2IZjLAKSoliNySbmYnZY7wLntviPDeKU81Uamqo7KW0yLFZgw0dwfT62wy/DiHcNSqaXB5gCbnlgaGKgQDboWvgKV8qGJ0gbW2uApIvZST/ACiLy1lazrzAkdSsswmTcAHeJBvv7Y3SVdYBLgizKxIGoyTEbib2Fr9MGqZc7U2qLBgTqNoLRY25Rud4wAaVYBOVmb5QCLkztBu027z2641XUKQSoEiP9o9tMX2832vhzwnYPrZQgCnUwmxBYlTFhaTJntGBUaFQnT4ajVebbG0CHAHvOCk+IZsiSS7AFvMxGxBsLG8gbTc9LhE1IR3LLYcpRldYnvJNrCR+Yxb1ck7CfDBi4OqmYttzk6bAXtbFYpXwjUpvqUFCSGplQoaJtuIT+PXBB6ZTWiLUqEtYgqAWkwD1t1me4xJ6wVnWmdewkm8mYAtpsBEdOuF+JcOq0ACw10gGlVImnp5tS6RbbYyCZtviNFqpAKkupMkzubibXB3mMAz4eoWrQ/qgj27+pnBPFzCjlqBvoYt7yPffCdLKVIbleN+pkxssH8n+F9tIkcsAedVeVjcyFAbof5bYDYr17s+smYPMHn1Gk2/G2Fc5mAtmTSfWQTHUSO/rjE4xUpMBUMKdngaTOwPUHa2MzXCVI1OWKmb02JDWNpiRBiZ6Yo6/LcQUqPEYp05yV6wIJ3kdMWeVzA06kaU7rcd98cDmctVchNbMnZipi0A97Am3ri54LmuRtfh01ULCAGXCgjU1yIkxETtsN4OpNcTrYXAsbGA3Y/yxXcf+Jf09LxE0MxdARYyLzEMLwIwDNZoVqZSiEBHYnl0iVUAKYE7j84QznwycwodQtKpaZI0selxcH6gW3uMAzmfiZnRqitRZViYy7M4Bt1cCV3Iv9IxCtxTNBYR3LCnrXTl0RSZsj8xgwRsNu+K/O8RzWSp0qfhhV0aBUIDDxDqZgYaxjaRG18LCvm6jAnN+EVBHmRQymJ5QpUsQN7kapBE4DpMhxPPAsWpl0sVDFAxnpywARfY29cUvxbQpVs1S1VTTqaKgqFm1BFUBkWxAUNLGTG197nynB80C7/q2mpGprNPTlFgmwusG2AN8KqajF6vNUFRWMAO6tpLBiwk6oF5kRAIwFLkswcnprUEJoVZptVcNSKtJC6PDc8ouxBUk6R1w2nxiGWoCK1b/AOM03qKrmDp1poDwSp3VbhoEDFhmOFZYUv075lwo51WQYIkagoWbaz6H9gjhpp0VWnXUAtS1sOQvSVuYLF1YqWHvv1wCfDuKTp1ZGmR1LLWc7A71CTNh164tqfxSXEjLUwIiZqISPTQDaTjkKmec1WVoRVZiDBlhMDUSSWaCLz3xeHhT1KRjL+GGFOChW6Uwyg6RcFvFliDfSu+AsM3ncq6rNNl5WsQrCSIgEkEKY3HTTigr/FVfQYNSlGk6iSZDSNI5YN7yNsWXCckMv4lSqGYFNChhuzMPvYk9e4wplsipUFwSfm1MSLWETcWWLdu8jAVvDUWpqWiwDKjFlK1GARbHdR2Fx3ib4hTFBB4gqBdcorCnUB1KTIjTuCwmZi0xi5fhaHURqnS15LExeLgg/TFbxH4bp1JEsLGZMgswBYiTEah0IwBc5TIZTpgN5p1KWDanSwImdBuZgkd7xfjzgwCwUdoIINwbepO2D8ay9Rc09aqDUQFKrEwCUAgiBAk3EehwUcfStoCIlJdUy8DSRfU+m2nawwDNPPNHiFQzdWm8kSelt5g2HTGv8cuNflvcXIJvA2/cG2FczllprKVKAMMISSNgVPNPNaBMeYX2g/COAPUpksaq1yainmbkKsV2BA6dzvgCZnPZVkcliwCsdL02hgBOkFdQk7XIxYZbLU1RhRKuq+dVqFmBHLcMAyEXEg2PvimzXw03gslSsEi9MEhlXywCnYSwEmSIvjdbhtFTygySWfmI1gqE0uxOrSDzAdyTeTgGM3l1pLYqw25kbVYzuLWG4J+84RydWo0sP9NIFXlgw4IXSFWSdQ2I69xeWZrUiSSwVBIJk6i1ui3Ak3wh/iJuVUhAQIFhvCTO/N+ZxR1WV4hl6T6gKlQinSRQo0nxNRLxJHpvvfC3H83+oUPTYUWpyQtRgNWoSWUiwddIEmRBtBOKNM7TRgBTLFI0tYz1BMHb74Ll+NBpCqpcSQXAIFusSZncRgLfLpUfxhmGtUvJYMwInSRboCRG2IPwqmsBna/r9DiFDiFJtOojUpA6sGO0iBt0/YYrm4zUo6vGogDfUBI62DJJgRaYNx6xBc1smkjQIA3uReZnl67/AHxWjjFNXIdGfQSHeJkxcrzX6G8HA/8A1OkDVubWMjYE/uB74knE8uYYhiSL8lMEQJIJJuAOp9sAXiHE6VZAtNaiGQbU0UEm0sBc99+pwtl8vWAK/qSlIwQDRFUMe2mYG289dsO5jiVIHlLEEwCW0AWLcwUb8pEDfCdXjiKvLrJ1wS9tJAvu23aNzOAsD8JeKrNTYB5IBjQG2Eibi4+2OgHDK4oKnjJQYUwpdBqYaQJKhhp+Xc7Xxwb/ABWV1CnpkMFEtMyDBge1vXri5+E/ifN18xTWp4hotuxRgoKTILW0kVAoIJj5SL4C8r8NSzVaz1wJYK+mFnSAw0jcRY3iTgFX9NrRBTcM9wUebDadUgCTMjHR53IIeZpXTMkErbfbafbFdl+BLVCsuYc0jzL4bCCSSDPKLWtHc2HUOI49nqlNxTo0qrwDqWPE5GFtKgSu17SYGG0zFZE8fMUqqBmk6UQ9ebUpIYA9LgfTHW8V4mmToVGoUvEdSNQUG5MAmpUiJAuZPSOwxVv8Z61C+ENREVJYESbFaepTrEDzOADaxwFJls1qTUtU1LBSzDSTpHlICx809pYbXIjWppUq06dWlSYtOtoU8ogkg+p6G22D5PLUEDBZp6zMVENjAHK1ImNtyABAtbEk4OzVkqUWplVVwfCcPGrTDQYgCD6c2AS4lw7LtWdXElo1aTABYgX+WImcNZPipcCmHeyhoJuZ6Eg8xH8vWIZ7JNocvIchfkNyCDAPaJ3/ANvXC+YreHW1hleAYCAHVbooAi8A7YBitSBM7HqB+09sLukAxAM7zc+/XFfSzebYzpcTtMIEPpqN7wD74sqGdTQBWddY3IbVYm3knoOv8MAs2Udo1MCQDvFwdyQOv/7iI4WpWL9yLx7CwI/r3nB+FtUqcwGx+VQIMFouYJAve8dL4taPw87/ACm5kS3WxAHYcw6xfFHOZfLK1QJTguRHMIBgd5gmJ++DrQJDB1Ajp0sbSIEH7b4c+HcjRarXJbVTRZpNAG7EH5riIjHTHJZdQajtRVSYDVKgOwOw/vYYg43J0T5TTsVJgf5jEiJDReL+0b4b4Fmqd2TTUWpHmmYHUHrc7xMQI64vK/xtlUA0eJVLHyU00iVLRBaxnVAhT7Yssr8PZbMNTzKU0Hi3uf8AVJmQyLFwblQbEXwFdnPgak6uatP9P6uQFMSJBBv73xrK/wDS+krCarsDBIU77kwZi+r+5xS/DvAKfEVqVsxVq1FWo6quokPq/wAzUWMkiWsBH1sMdFmPiKnlwKQpsEpEQ2sqgUqVAVobTBO3bAeefraVSkPBpCDq0TrcqwkruZuNd7E39cHdvFnw8ohV0YrNITqmSWLdRaO14x1iZlHB8OmlMWMCHNxAMnl2HQdMTuwhS8zuGgC2/UCPp1wHM0UzHijw8s1IsqhRpVQpBIcgnymNN7emNjg2adKQd4pW06jqYE3LVAPOGgRqaxA9MXeRydOipSpXXfao+pu2mWn7euMzvEcmgJ1F2iwAc6jBgWAA/rgGvhRqlB65zFdnDxpPikksrMS8E8siI+xx0FT4mGk+GpYhDGtgqlhp06mme8kA748qz3xBVaorJ4VFB5QEBnbcvZo2/hg9H44ZF0lKLtETp39YFpvGA9E48+VzKaKlRlBbdWYAkLILBZV4/wCW0zilPw3UZj4dekQpguoEmRID2IkCTuPMccHnfiuoxBhVi3JTVIH1Nx9R2GEanGKpdSlWorJBXnJ0kXFtiJ6G2A7fN12Wr4aMFcSNJEMQI5gxHOPUW+m2K2rmc1TeWpksl1qIwQzvZlvHdTbvhxPi/L1kppVTxXb/ANvwzqVxHkJAVgbRBU39MazHDKlak1OnSrhGgzVq01gWIiFMgR1LfbAbb/qPXqFAIp+GCXBCkvPkYg/LYi15K4V4h8Shi7qzcxB8NYAg2MMoGoAR5r3t2xlH4b0ALmczSVbmFPOTEbkQPUAdOkYlVp8PQltHitMzBaD3Ba1+tsBTH4hpll7sCd5mL26zi2riqVpHL0GaZLDTsCBF2I6zOC5T4qW65XKyR0VRb/wBMG1jjWd4zniATT8MEneJuJkcwMT0PbAXfCqy5emUgksxef8AaCoGmOhAXv1O2MzHxa85l12SnKnfTCtJGncmR1+TGYzFHP0AFNSkCVTTuGIkQxERfYzY7n6YtqPAjWrLWqspAmRGnUQpX5flEe5GN4zAXi8Pp0qbNoCAiTKlTC7lh5r6iTPuOuKIcTy9U+JTaCmoKxLKUDf7ATyg9SDuOu+MxmARy/xCaYdMtzU2lmEjTqgCWqQCwgRCi8mcSRBVYmsTU0dDanJIiBYNbpf2xrGYinWcKJ2v8o9uYEwfxiDcQ8KG5SR0JKNeJPXovTtjMZio5XilZajuwj/MNRjpJJpsxDDTaxsb9fTAqnGCSitRLNAJa5U9JUKpYCemMxmIMzHCnaGgKp2YI0H1nY7G09DiL8Lgea8gbR9Z/b0xmMwG63DFA5he5knaIkQLdR16YK1FB8t/QD13mYuB9zjMZgCmxkCIgkSCSA3QgWMdQDv6Y6fiy1c6wrQ2Xy6HQiGSaoaSxIVgFUkASZFhAN8ZjMBWr8N5ZSdQaoCZANQpBiJlBJt698P0/DUjTQoiR5imorE9ahN7D7jGsZiiXEfiLwgNdV4Y2VNKgGNyFgC3X0xU1uLapFKnLdGZgAd4nreDtP4xmMw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4" name="Picture 4" descr="http://upload.wikimedia.org/wikipedia/commons/thumb/b/bd/Geneve_panorama_1860.JPG/220px-Geneve_panorama_18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2776"/>
            <a:ext cx="4990393" cy="342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042118"/>
            <a:ext cx="9143999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not surprising,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League of Nations, forerunner of the UN,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its headquarters in Geneva (above) being the home city of Calvin,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preacher of universalism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ecumenism. 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7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170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427984" y="1472906"/>
            <a:ext cx="4464496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Calvin’s errant theology sowed the seeds,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would further split the church into a multitude of denominations and sects,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leaves the church powerless to resist the relentless onslaught of the enemy.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they have reckoned without Yahweh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5122" name="Picture 2" descr="https://encrypted-tbn3.gstatic.com/images?q=tbn:ANd9GcTM-A_QEf6T_PVmyc4yfDl9XxdTk1V6awtZMWallBD16fEVpWECN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40" y="2448792"/>
            <a:ext cx="406902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1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171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028345" y="1340768"/>
            <a:ext cx="4536504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Calvin, and not Luther,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gave to the Swiss and French reformers of this time a rallying point for Church reform.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So, it was almost natural that when a few men were trying to convert the town of Geneva to their reformed doctrines that they called upon Calvin's help.</a:t>
            </a:r>
          </a:p>
        </p:txBody>
      </p:sp>
      <p:pic>
        <p:nvPicPr>
          <p:cNvPr id="3074" name="Picture 2" descr="http://www.vaticanassassins.org/wp-content/uploads/2010/06/Geneva-Coat-of-Arms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15927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5085184"/>
            <a:ext cx="315927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Geneva Coat of Arms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2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172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220072" y="1542661"/>
            <a:ext cx="3528392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next 6 slides,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studying the previous record of Calvin’s life and works,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now possible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relate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Nostradamus’  coded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Quatrain, IX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 to Calvin…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encrypted-tbn0.gstatic.com/images?q=tbn:ANd9GcS8crNqiSi9su-S2AUCp9yfs1LOsTaAWm2gk5j6xdAYjISxQHwKy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799"/>
            <a:ext cx="4497470" cy="388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46286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173</a:t>
            </a:fld>
            <a:endParaRPr lang="en-GB"/>
          </a:p>
        </p:txBody>
      </p:sp>
      <p:pic>
        <p:nvPicPr>
          <p:cNvPr id="1026" name="Picture 2" descr="http://www.doomsdaypreppers2012.com/wp-content/uploads/2012/03/nostradam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2695575" cy="35909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3707904" y="908720"/>
            <a:ext cx="5256584" cy="569386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Michel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Nostredame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(14 or 21 December 1503[1] – 2 July 1566),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usually Latinised as Nostradamus,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a French apothecary and reputed seer who published collections of prophecies that have since become famous worldwide.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best known for his book Les </a:t>
            </a:r>
            <a:r>
              <a:rPr lang="en-GB" sz="28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Propheties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(The </a:t>
            </a:r>
            <a:r>
              <a:rPr lang="en-GB" sz="28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Prophecies – where it is believed that Calvin is mentioned)</a:t>
            </a:r>
            <a:endParaRPr lang="en-GB" sz="28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157192"/>
            <a:ext cx="324036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Nostradamus</a:t>
            </a:r>
            <a:endParaRPr lang="en-GB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3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174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499992" y="1196752"/>
            <a:ext cx="4464496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Quatrain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IX 44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on Calvin</a:t>
            </a:r>
            <a:endParaRPr lang="en-GB" sz="2800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Leave, leave Geneva everyone.</a:t>
            </a:r>
          </a:p>
          <a:p>
            <a:pPr algn="ctr"/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Saturn of gold will change into iron.</a:t>
            </a:r>
          </a:p>
          <a:p>
            <a:pPr algn="ctr"/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contrary RAYPOZ will exterminate all.</a:t>
            </a:r>
          </a:p>
          <a:p>
            <a:pPr algn="ctr"/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the coming, the heavens will make a sign</a:t>
            </a:r>
          </a:p>
        </p:txBody>
      </p:sp>
      <p:pic>
        <p:nvPicPr>
          <p:cNvPr id="2050" name="Picture 2" descr="http://whoyoucallingaskeptic.files.wordpress.com/2008/11/nostradamus-centuries-first-published-155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01936"/>
            <a:ext cx="331236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56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175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83968" y="1988840"/>
            <a:ext cx="4464496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Pastor Eli’s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 of the four lines of the verse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1.) Flee from Geneva for there is a great danger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encrypted-tbn1.gstatic.com/images?q=tbn:ANd9GcSQC-8jvHXVk0gKWpvcAnko_JDyw4x9ejUc-K14GAbYfE-q5_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34211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41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176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067944" y="1412776"/>
            <a:ext cx="4536504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 the pure gold (Sun) of doctrine will be debased into rusty iron (Mars, the god of war),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symbolizing sedition against the True Reformation.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was actually the leader of the counter-Reformation,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Judaizing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Christianity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2" descr="data:image/jpeg;base64,/9j/4AAQSkZJRgABAQAAAQABAAD/2wCEAAkGBhQSERUUExQWFBUVGBcWFxgYFBcUGBQXFxgYFBgXFRQYHCceGBkjGhcUHy8gIycpLCwsGB4xNTAqNSYrLCkBCQoKDgwOFw8PFCkcFBwpKSkpKSkpKSwpKS0pKSkpKSkpKSkpKSkpKSkpKSkpKSkpKSkpKSkpKSkpKSkpKSkpKf/AABEIAPUAzgMBIgACEQEDEQH/xAAbAAAABwEAAAAAAAAAAAAAAAAAAQIDBAYHBf/EAD8QAAEDAgMFBQYEBQMEAwAAAAEAAhEDIQQSMQUGIkFRBxNhcZEygaGxwfAjQlLRFDNi4fEVF3IWQ7LCJHOS/8QAGQEAAwEBAQAAAAAAAAAAAAAAAAECAwUE/8QAIhEBAQACAQUAAgMAAAAAAAAAAAECETEDBBIhQSJhE1Fx/9oADAMBAAIRAxEAPwDS8RvA5tRzbDKXDKQeIiIIPvF1WdrdoPctMua5xIaWte0lhAM5ctiMwi50Kh7744Uqj7F8sDhFR7HNdnDLubyAIt4LP6mOAZxgZiIBOY5Zk2BMJULjs/tFqVHsbUq92He0cmji6DEfli/uK6P+47gZ7wEim99mAglstDCIkCQD4SstON7uWhlN0tygubJE3zf8hpJTGDx7mEEZZBm7QfUEWUqaVtXtMqFxyPHsZvZAg82Am/iJuoGD7SqshhcS4uZc5QASYMON4jrAVHxWMzkktbJMyGx7tdNLJr+NdwiG8MxwNk5tcxOqcDVa3aSWAl5bVaXua/JlZVYNQ4MIg3ls3BiZuon+6RLZJe27QXAMAa0EwcvXLEjqs0FZxAbqAIFhIHQHWPBLfjnhuUPcBaRNraJlpedodpNYMdkdm9mS1oLAS4kDPJMwBbW6LDdquJLmBzSQQAWjK0GDMsMcNpE3VCfinkFudxaYkZjlOWYkeEmE3VrOdEuJgQPAJhpH+5DzTzmWvY5rgMxh7HkGwc25EEdCEziO1rGANaA0ic4c5t3SdOUtFxICz9rra9OvoiNYDU6e/wBOiWw0LFdqWMFUg5OG2WOEmbOjxHL91MwPaZiKjjnyMY0OqG3CSBZozanNGh9yy+pij5+ZSBiT4I1R6aVhd9cdVe9veMljMzWkU2hxJ0JJgGLwbwjwPaJis5Dq1EAAm+XQ65T4chrdZkax6pMo0GjU+0zF8Ts7DMWDRpMkAZTc2vyXSqb71+5D3Yim57oLabYaaes94MvFeBqFkycZiHDRxRoNExHaHizq5txEBoEXBDrWn+66T+0OpSZ+HV7w2IBpkAWvmdrN9FnOG2qdH6dR9Qp4EDqDpp6+kqLbFLdie0rFOAIewkjiHd2bBsJNydSeWijDtCxJyyRbQAAB3/KTJVbDUMiWwuLe0Su4PzGCWty5WNEOBkk30iY6oN7RazGvEudmEMJyjIYIkiDPLoqkDeyN7xKW6S0s7RcQYGaAYb7LCBNnEuInyWhbpbXfVY4e1lceIOEAw3hkWPNYnQEuaP6gPUhbDuMXCjcAMPEABEEtZOg63vdXjdlVK7RXmmS3NmztdIP5fx2HKOhi58FQs5MToNPfdaH2h7Nh4PsgsJsJt3rRIOtySb+XNULGP4oFhYepsU6nbmV3yZ8UGBL7pKYxNUIe6E2H+qkPZOn2Jn1TQZdBgUSUWpJCQGYTZIBSatTomSZVAupVlIQKMIASjCACLMmkCUJREokjKKNqSnKFTKZgHzQR/D4Jzr6DqV3aVMBo8LKFhsaHiIgjl+ymsIhZZVcKc1IIhGanwQIUwCalu1kJvMltcgjmD4arCBMPYQOsOC1/dHaz3NOcBrXcTJ4SW5WN0nlHxWS4WnNRlgeJtiYB4hYnkCtb3dxtNktb/LcMwAa1zaZysBa141159FeBVU+0IVSQXAgZIJDYDm960tJPnHos5qiXT4gen2FpHaDWeSM7uF1IwGtAAIqDKJIuSbrNXugn71VVM5INJBjfv3J3MIj7CDm9Elm8p1/umXsvZShZMPCAaNhJt9fBRatWUMS8k+SaVQAgCggmAlGgWo0EKEUp/wDhXETldHXKY9UwUcnRgIQgEITIE5ToF2gTYCn7LqXI6gfBTRD2CwxZM68lOc6EYEJVc2WVu6ZsPsltcmA2E41yYOBspUIAoyUgdo3IHiOU38ua17degxjeDOGkdRLTlZmaXcxN4myyPCWc0zEEGYmPGFrG6RBoAPuWmDA0lrDeearDlO3D7QsTmbmGaBTEg3BPfCJbNrjVZa4SQfJabvtXpuDsrHZhSg/0EVQ4+7KD7ys5eAGweg9dZ8ldTOTZp6/D/KMtgffLqgOqXUEmZ9FCzGQmPLySSPonnaffxSQ5BozqI1jquc5hmwPkui6rJRgT9+iqBEwuzX1DDWk+QVgwm4VU+3b3/wBl09zarGOMwCT63C0TDUREjmvB3HdZdPLUj3dDt8c5u1QsL2cD80n3kLrYTcOky+QGOt1cKldjLucG+ZhNf6gw6fIrx3uOpl9eudDpz4qe2NktDC2IBBHksuxeHLHuafykhbJtdwMrMt5cMA4OGpkH3XC93aZ3ivJ3WE5jhwjhAhEF73hJUvZg49ORUUro7IbqUrwUjsFttEmoLINfa6I1AZHRYKIGiAYiLrpbXjl4H3KiKIS2NQqGyOi6SQUtlUvBNHeU50zNBnpmvPVa5u0+cwH4jYBENA/KwAnroVkGGJ71rfEc/EDXktd3artDYzZ4aA14flJaGslrh4OmJWmKVf34NMOIaB/KcSQSL5+c62lZdUpkW5ix/stE31oBrnFzg92S0aj8RsEkW0tHRZ5VJJk84PlKqpnJLSgHHml/L94TTjA6qNNNlU+Upt5Qpu8AjcbA9P8ACDNuaPRNNYn4F/cgBZMOnsvH0GsyVdZtwkn1Gmqvu7W0PwjDs7GiWnWx5Sb+qz/Y+y21i5ruQDhFj01V5wdLu8NAsXn4Cy5/c+PH3bo9vctb+ObVx2aqatQFxB4dSAOgaOambM3uFR2RjHFwtGVvLwzSpWAwILZgZmmQeadwOxW03OdTa0F2pv526eQWNuGtWNMcc+ZTGKx/eAsgh0QRB/ZUHexuUMbzlxWtUsGGtMmSblZ32hbOu140Eg+Rgz6q+16mPnqF3OF8NqMAiLUoBEus5ZBXdwNGKYXHwzJcAu819gFOQhVOyb0n4p8CySaayM0GXS20h6GR8Sg1OMhURZZZCm246JWWyVSbbmpJJwNGajRF3OFutxZaXu1hA2cpziPaExcMOVwN5HXQ3WcbPHG235h81p+6lXgLAHMyzy8G84keXitMUuFvnVDyMpJGXjMC01GiXOOrbDRZnirH3D4rQ97KzWyGtN2DNyv3oIIv5D3rOajpN7GPkqqZyEpp7vol1KkBRqjrqVltNrJRCaY5KDboUWeQ8vv6oFERzQJsgo6exKpZWaB+bh//AF9grR69KMrf0hZ1uxiGtrtLtAPjyKu2I3hbPC0u8hm+Oi53cy3OajpdrcZhZa7FBobcKSKYPguXg8cTxFpaDyIj3rqsfK8Fmr7dCSWege7KqrvVQ7ym9vUH1iQrJi3SFX8c6QQtej6u2XVy9eLJCU5Swb3glrSY1PIe9ThspzsQaQB9o3jRoNz6Ky7QwjaVINaIH3ddnLqSan2uPj097VXAYUgyeVo81OGqbDgJSmnx+/JO1FmqlNKMBNzZKYeqkhliWxE0JbWpAcFSWttf3JptK6lFtktppzZzfxGW/M3XzGq1TYRdLmlgYdbEnMMrL+Sy7AEioyBPELdTNvotN3frvu2oA0AAtJOoyssCNeXktMExXN8WnMZZJyxzsBUBm2swswqP08fu61He/EkVmhz2kimWuLZn+YCA86ExCyyqbrSlOaQ7QpqoLhOuHySXhSs00J5plMh90bTBQaUBZE9komGAluMJHogGCrPsTaOdoZOVjWkSbEkzf5qo1cQCLfY6eJXc2btPuhxXgW+qy6uO8f29HQsmX5cLKzaD6YiQ9vgRPvBT2z95hIa420mZy+fh4qVsmtSqU859OUrm74U2xTe0BpJc0kACZbaY1uufPHLLwsdDPWM8sMtrC7E5gVycYJKa2Bjc2HDjqAQfMSE9skd9X/pZd30H30UTHwt/Refnq/2k09ksYA7IA8jidFz4E+i4e8TbK54xliqZt0yYVdDK5X2jrY+Kh7SEOCYpYgt0/ddXauHkW5aLjFdfH3HNymq6dDHdfLxXQZBEgqusv/hTsDisuunP75JXFLsN1TtMJpp9EsFZBIBv4/fNSXutKhB8J4PSTUnBNOdsQDmEToL6nw5rQt3MQ4FzXuzATECbwzToI+SzvDCXNGhJHlrzWl7pMY1roGe/tBsicrMwbfSfktcExw9+KZD2tEEZMxsJBNZtyecmOVllVQ36LRN5zxGQ4CIaS21qzHGfIfMLPMQBmMaTb/CunCWNlHUYI8Z+FkVKnHzQLgdNPLT7upNHypbG/RKydUCy6e1FucAJKjVsVOiTi60CL/Dzson7okOU9TdceYU6tVsPErnMN1JrVLymcq07J2hkpR4+ac27tIOphoN5zDwVdo42BHgmqmLleedKeW2/8v46dnYdeo+KLPzO9AdfctP2Ts4UqYaPNx6lU7cDC2dUj2oA8hrH3yV+YbFeDus95eM4e3tcdY+V5MY32VR9sN4uk/JXPaIdkzWa39Tpv/xAuVSdonM45QT4u+eXQKu26WXPxn3PWwnrmq/i6U87fMrhYxnGV1Mdj2iQOJ3wHv5rkueSSSupjNOdcvKjpYYkjpqlubeOQ8tCZ+5Sn1eGPHrHJCjVhwtN/VUbq7PPDB8gpGZN4elwevlrySi1YUjlMqQwHko9IKWxt/ipqadw5uI8PgVqO7td9FhY9snMSDoIDaeg8yVmOH1babzHW+i1TdamCx5dc5hBuAGmnTLWgSTotcExWO0JzRUYbkCnYk2De9aDlHMrLS3X79VoW9tGC8udLn0jlBvBFdogXsNSs9q2PkVQER4JIEzf70StU20weR8/vxSVCo+/FE98A6ok3WrANIm6DQqgknSAkylNMlIIVmFM3S3OTbXIyUEdD58k9g8K6o8NbckprCUHPdlaCSdAFoW7mxadANJ4qhiegPRRnn4/6c19d/dvZhZTY1ujQAXHSfPnzVzwOzQBPtHq7QeTeXmVUcVvJRwzc1WoJHs023c7wAHsjxKpG8naTiMTwNPc0rjIwkSD+t2rvgF5ce3m933WmXXys1PUXXfHezD0SWl/fVBYtYZAP9T4geQlZftXb1Svb2W/pbMe/qVzsxd4pdGkSbL1yaY62QaBjQ8vBNEwuhVcGiPCfeoeh9VS7NCiydwrZPldMl0+9EyvlMhBVY8M60Jyofv91BwGJD5gQRFvqFKzrGz2WzlJ6lMNvv7hQacSpLHqdJqfhruaYnibY6G+hhX3YmIBc7IwNaBHCS4mG0/Oyzug7jZr7TdNddB8lru7gBZLWd2ObRlIlzWHUc4ifNa4FFH3pymqXNiQzQ2ILarTwj83NZ3XdL3f8j8yVou+9BnfBzbBzBcyHNIqhpMfmkCOizeuPxHeZ+arQ+kidUyXSU9mt8Smxpb78Elhm6qHXeJUipimi2p8P3UR1XMbwmB0nxeJ6ckglLpiD5JNQQmfwgo0RRhCVp2LTZQpio4gONxMWGgTWO3udBFKR/UdfcOXvXArYhzzxGeXkBZNSomHvdI7UxDnEucS4m5JMk+ZSRdIT9GoBpAKs5ErD0+HUaif7J8ENNuY0PLoFEp1PNEyveYP34paa7knousJdPL3fAKK90peeQmnFNNAuRBEjTiC6dQtMix8F06G02kQ6zvDQ/sVyZRI1snZbtVotf0U2jiQ4WIPz9FWgE7TkaKbhAtuHqQ5jteIH0IWqbq1HBhh3CS4mWlwzZafvB1WQbA2jFWnnNs7XX5hpmD6arW93sdnfVyAGSHOk+yclMFoiLTN/NKTROJ2jVwc7gSSaQbBH6aos0+f1WXPH4jhMXdc8/7rQ9/McQXDJ7TC15mf+61wLehEX81nO0DxPPME/tomIbfiA0X9OvNQn4om1gPBNPcSZSQjStjRsddEhKY2kE2nr/hNnRExyWXoUaKARlJCE0pEDdCUITBUJZbHVKosj7+KDuJ0JK0OkJRd5yRvt8kzKBwW16S5JQVJoygHW098okqUiCEYaiRgpgoBPUxoo+ZOh0XTCTRYc7Mok5hHi6bBaxuKalQvDnmfauInhpiTA9pZVgK4FRhOgcwm8SJB15LdtyMH3feFrTxRL3GSeFhAm0iDMjWVNDg7+YdjXviYdSJIvY98wRCyDbDvxCBoYd5ktB+pWodolcZoOZtQMLXNcI/O1wLDMEEfNZTtB01D5AfAfFKFOUUoBHCBCFQEUoAIQgi2+KOUTQlHRCjaCMBABBUSdpwktCezD6/4QchbnwLffgiDCBPWfQBN1HyR0A05IVKnKZBHp92QvZLnybpJckkoJs7RoAIJSZCRlFCEpAcoBEhKYKTjUgJ2g68IB7Ck52hsFxcImwmbX6LfNy8aatMy4GIIa0Rlbkphs8+uqwKkSHtLdQ4EGYvMgz5ra+zvaOZjmuPR2pvLacknUmfd0RQ4vaZgslXNmzfhl13E5fxGgN+NhbXmsixHtHzOuq13tTaRUBcYzUvZOsCqJg8xMFZFiBxFL4U5NoSiKNJQigUcoiUGU1yW1NJxpQIIlEECjJQRTUbtUQcj8kzAhIJQJREoIEEAEQThFNQzKVXdw0iejptH5ypNM94RxS3vACC1rdZiCNRaEBzJQU3DVAWy+4FRvjYh0jysDHgirUpZ7Qc7OYM8ssm5jnCQQwUJUrCggvBj2H9Dy6pWDrwA3NlJd+hrtYAJn6JhGCU0x9ypYw2jZDXPLhpOji0CeQJBQwmGOV3DJLHQenIQepMoBug4S23Ma2B6e5bl2e0W02EgPDaoa8NeA8t4GXD+bXSSByAWF4WpDmkxZwN/AretyqtOqyKQhjBJLjPE9tMwLxAgiNRACKFU7UcLU7wudmcMhMucDlBqtgNHISsqxI4neBWm9pO0C+uRlsxhb1hvethxIs4EyBOizGv7RPiUh9NIBAIJAERRhBABGESWwIM7Swb3mGMc+NcrS6POBZFiMO5hh7XMPRzS0+cFdzcaof8AUcNFpqf+rlHxWzX4jGV2tjhfWe9zjDabGvcXPe7kB7zcASg645Kn4jYz2YduIOTu3OyAh7XHNGaC0ExA1B6qRT3e7ylUqUKra3dDNUZlfTeG/ra1w4mjnzHRdOlhO82VTl7abRi3lz3zDR3QGjQXOJ6AEqqUVQhEuttbd40W0nirTqUq0hlVuYNBaQHB7XDM0ieik4jdLunsbWxNCkKjGPa4944OD9IDWyAObnQOk3QTgIype19lPw1Z1GpGZsXBlpBGZrmnmCCCuzurgmtoYnGPaHnDhraTXDM3vXmA9zfzBsgweaA5dLZ+Ie1pZQqOa3QtovI1nUCCotSo5piMhBmILSCOZBS8TtKrUdnfUe5xuXF7ifnb3KXXxVTGPZneJp0g1z6jz7FOSXONyTfQAk21QHOdWJ6azAHM80/jsDWYGuq0302unJmaWAxBOUHzF/FTMdu/kod/SrMr08wpuLQ9jqbyCQHMeAYIBgqbt2+D2dJgFle5kx+NrABJ9yQV+jWLZiLggyJsdUum82AAJ1FpI5mPn4KdtjYZwz2NfUY7O1tQOYKhaGPu10lonnYSV1Nl7Er0cc2jRxFJmIjXjhudklnFTu7KSSIt5phXWYggDwkgkXE6x80VKqWkxFwQZE2K6GyN334k1Ax7A6m17y1xIc4NFy0RGpAkkap//puaD6tKvSrd0A6qxucOY2YzDM0B7QdSEBy6LSXAC0kDSefTn5Lctwabu6hzWz1iJltMmxtIkXWJ7Mce/pXj8RmliOIaFb5uo8lrs3FlOXPYtc7JTzBrQJBECZRQpHazhYqtDcvDTOaBEB1QFomYk39FmGJbxHkPsLR+1StOIqC5y0wAGSGtIqsJzk66m/UrO8SJMgfp9YvbzSCOQkpRBTjMI9wJaCQLnTTqkDQQQynolNpmJjT62QBJynqEjKjDSg4sG44/+fhf/tH/AIuXT2JUa+vtLDlzWvxLarKRJABc2o5wZmOmaR6Li7C2izDjvBTe6uxxNJ2cCmyW5QXMiXOBki4GkyuXiabplwILuIE/mnn4oPlZd1w/B1K1bEMdSa2jVp5XtLDUqPgNptafavckWACbr4J/+kUuB9sS9x4T7PcgZtPZ8dFXu7eY1JIkSZJHhPkk5T46fD7+acJYcZhnu2ThsrXOjEYj2Wl0SGgadTIQ3+wzm1KJLXAfwuHbJaQMwpwWz+odFXi08p0v6/ukZSmSydoNBwxTSWkA0aABIMEik0EA6EhFujtOl3dfCV3d3TxLWxUOlOq27S7+nS/h4qulh+vqkhpSDrYndTFUzHcveOT6YNVjh1a9kgj7sujuxu2H1qrKrA+oyg6pTo57vqTDWvymQRrlkG4VbEgWkA+JAKSGkae7l6Jhcf4ar/puKa9jWvbWoE02U2tNMDNJe2mLdeIkiLxzibx4R7cDgJY4ZWVwZaRlJrSJkWJFxKrncOBiDOv1KJzT4oC27LfTrYSnVqkZtnuOZp1q0XS+kwdfxQGeTiou4zn1dp0qjszyXue90EiXNeSXHlJKrcIZSgLVulgagqYwGm8H+Frtuxw4jlIbp7R6apvdLDuLMc3K7N/CPblgzOdlo1m2irYB8UZlAP4UAVGgyIe24sRxAc+a2Ds92v3rXgNeQIJl0kkNY2SRqTBWPYRjs7SLEOBB8ZHxW09nWyDQpkPBBEgQ+8OFN0kRppHmUUOtvLuqyq4OJykNDLNic1QPJMG5kD0XDf2ZUpH4k8OX2NQZdeHIIKQZ/wCg2ENYHhrZmBTAkxAm/IFHS3EbTY5ragAe3I4mkHOLf05nE209EEEwlN7PKXcQS1z3EMzupBzmtaZAbeB5qNS7L6TnOBqTr/2wBI4gYBHTTxQQQD1fszpP4S5oGVulEAiAWiDmtYpxvZrRaKRaQMzWtILJBcxwIeQXXPhogggOfiOzKnDz3rrni4AA46zE29ynYLcdlCMpY6WgOz0g/MGy4Ay7x5RoEEEjP1NwWOaCKmUNgloZZzibEjNymw0UfD9nVM53OfOUOLQGZQHEi5h3Fe90aCCJo9ndJjatLMC14a55yHM4MdmyzmsCdV0MNuNRZWc9op/zMwb3VmloaABxaQjQTBraO5rape17mEMf3jYogZTmgixuDI16Bcpu4FNjHU2vGWpxOmnJm8QS7pZBBANUOzllF5yVSI6sB6cifBTKnZxTDw7vJzQSO7AEnnE/BBBALqdm9EsLswDqpuRTjKA3LDQHQLEoz2a0aLGlrg7O0l2am06NEZf0+5BBBpFbcCk8UrtBbTFOe75MOYEjNBPnK5z9wGsFRoq2q3d+G0a3MQbDwRoICU3s7otY0gU8zWNGY0pJgkyZdGa+qV/t7SpmnUaWBwBP8oEEkQSQXdCUEEE547OaYd3gqZSXWhgGWINr/crQtkbNFNkAkm0uNyZAtPRBBF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 descr="https://encrypted-tbn2.gstatic.com/images?q=tbn:ANd9GcTMSATVLDrYPcDVnbJymeZLHwJaatG7rNWxmdGsjGI9Zwe1Pv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285750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9026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177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364088" y="1196752"/>
            <a:ext cx="3384376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 The "Protestant Pope" (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Raypoz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of Geneva will also martyr his adversaries,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hence the religious liberty gained by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Luther was subverted by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</a:t>
            </a:r>
            <a:endParaRPr lang="en-GB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4.bp.blogspot.com/-K7ISJaSmLfA/TbhybNVV9BI/AAAAAAAABLw/6pfUz2V7ieo/s1600/untitled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99414"/>
            <a:ext cx="4810795" cy="382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3811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178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4577943"/>
            <a:ext cx="9144000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 This could be a reference to Calvin's conversion.  </a:t>
            </a:r>
          </a:p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the autumn of 1533 Calvin experienced a religious conversion,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claiming to be inspired of God!. This account can be found in his Commentary on the Book of Psalms</a:t>
            </a:r>
            <a:r>
              <a:rPr lang="en-GB" dirty="0" smtClean="0">
                <a:solidFill>
                  <a:srgbClr val="FFC000"/>
                </a:solidFill>
              </a:rPr>
              <a:t>: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098" name="Picture 2" descr="http://hobbyrom.ro/img/john-calvin-wallpaper-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980728"/>
            <a:ext cx="46101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6951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179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355976" y="1403771"/>
            <a:ext cx="4176464" cy="458587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</a:t>
            </a:r>
            <a:r>
              <a:rPr lang="en-GB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"God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a sudden conversion subdued and brought my mind to a teachable frame,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was more hardened in such matters than might have been expected from one at my early period of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life…..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://www.ccel.org/ccel/benson/psalmody/files/p15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12950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668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8194" name="Picture 2" descr="http://s3.amazonaws.com/magnoliasoft.imageweb/bridgeman/supersize/xir2428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96752"/>
            <a:ext cx="442682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5" y="4797152"/>
            <a:ext cx="4426828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Remains of the </a:t>
            </a:r>
            <a:r>
              <a:rPr lang="en-GB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Montaigu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College, c.1850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78897" y="1340768"/>
            <a:ext cx="4057600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Collège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GB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Montaigu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 one of the colleges of the Faculty of Arts of the University of Paris. </a:t>
            </a:r>
          </a:p>
          <a:p>
            <a:pPr algn="ctr"/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originally called </a:t>
            </a:r>
            <a:r>
              <a:rPr lang="en-GB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Collège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</a:t>
            </a:r>
            <a:r>
              <a:rPr lang="en-GB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Aicelins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founded in 1314 by Gilles I </a:t>
            </a:r>
            <a:r>
              <a:rPr lang="en-GB" sz="28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Aycelin</a:t>
            </a:r>
            <a:r>
              <a:rPr lang="en-GB" sz="28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GB" sz="2800" b="1" dirty="0" err="1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Montaigu</a:t>
            </a:r>
            <a:r>
              <a:rPr lang="en-GB" sz="28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Archbishop of Narbonne and Archbishop of Rouen.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02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180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995936" y="1556792"/>
            <a:ext cx="4824536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…..Having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thus received some taste and knowledge of true godliness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 was immediately inflamed with so intense a desire to make progress therein,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although I did not altogether leave off other studies, yet I pursued them with less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ardour.”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://www.iep.utm.edu/wp-content/media/calvin1-300x300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23" y="220486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32168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181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355976" y="1700808"/>
            <a:ext cx="4104456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these words, Calvin claimed direct inspiration of God.  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there is another inhabitant of the "heavens." 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name is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"prince of the air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://www.blessedmotherschildren.com/uploads/3/0/2/8/3028145/1189917.jpg?2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98983"/>
            <a:ext cx="278041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8968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182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260648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Story Of Gog And Magog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29" y="1196752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thought to leave you </a:t>
            </a:r>
            <a:r>
              <a:rPr lang="en-GB" sz="4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From George Orwell</a:t>
            </a:r>
            <a:endParaRPr lang="en-GB" sz="40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85618" y="2564904"/>
            <a:ext cx="5328592" cy="255454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"The most effective way to destroy people is to deny and obliterate their own understanding of their history." </a:t>
            </a:r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29" y="5657671"/>
            <a:ext cx="9144000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Howbeit no man </a:t>
            </a:r>
            <a:r>
              <a:rPr lang="en-GB" sz="36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spake</a:t>
            </a:r>
            <a:r>
              <a:rPr lang="en-GB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openly of him for </a:t>
            </a:r>
            <a:r>
              <a:rPr lang="en-GB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fear </a:t>
            </a:r>
            <a:r>
              <a:rPr lang="en-GB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the Jews. (John 7:13</a:t>
            </a:r>
            <a:r>
              <a:rPr lang="en-GB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GB" dirty="0"/>
          </a:p>
        </p:txBody>
      </p:sp>
      <p:sp>
        <p:nvSpPr>
          <p:cNvPr id="10" name="AutoShape 2" descr="data:image/jpeg;base64,/9j/4AAQSkZJRgABAQAAAQABAAD/2wCEAAkGBhQSEBUUExQVFBUWFRYUGBgXFxUVFxYUFxYVFBgYFBQXHCYfGBkjGRcUHy8gIycpLCwsFR4xNTAqNSYrLCkBCQoKBQUFDQUFDSkYEhgpKSkpKSkpKSkpKSkpKSkpKSkpKSkpKSkpKSkpKSkpKSkpKSkpKSkpKSkpKSkpKSkpKf/AABEIAQkAvgMBIgACEQEDEQH/xAAcAAABBQEBAQAAAAAAAAAAAAAFAgMEBgcAAQj/xABBEAACAQIDBQUGAwcDAwUBAAABAhEAAwQSIQUGMUFREyJhcYEHMkKRobEUUvAjM2JygsHRFZLxosLhJUNTc7IW/8QAFAEBAAAAAAAAAAAAAAAAAAAAAP/EABQRAQAAAAAAAAAAAAAAAAAAAAD/2gAMAwEAAhEDEQA/ANxrq6uoOrq6uoPK8NemvCaDykk16TSGNAvNXheoO0tqJYtNdutlRRJP2AHMnkKyfej2rXLvdsTZTqD+0b+oe6PAfOg1HbG9GHwwJu3VUj4QZc+SDX5xVC2n7W3ZosKEXq0Mx/7R9fOstxW0GckkzPGTJPn1qKMQR5fSg13Z3tLu5h2jgDqUzA+YBEelXXY+9AvCTkiYJQkgawCZ+E9fnFfOj3i2XLxjWD9qsm7G8TYd5UkhhlZW1B8fHhQfQoauqp7sb3i8qq0BgvJuMeBHSOZqzJeB4UDwNLpkGl5qBdeTXA15QKrq6uoOrq6uoOrq6uoOrq6vDQeGvDSqS1AhjQXefb/4SybhQtyHIT/EeIFGTWb+2Bn7OzAOSWkzpm0gEeU6+dBn+9O+V/FH9o5ygyqDRRymBxPidaq127POpF0jWahXSOVB4DJ5+VKuHOT8IAk8PkKaQdKKbK3avYmFtrx1LHoOJoAofXSn7TMGGv1qftHd67h/fRhqQDGhiofTSKA9hNqsIaSHHusCZ5HlWm7l7/Fx2d+4uYQFJEMwiTPI+czWLXXg6SKkrtHSOY58qD6isYxWkKQSOI5j0qQGrCdyd77lpwGJa2o4TOWfiTnHVeHGtwsXQygjUEAjyImglKaVTSmlg0Cq9FeTXooPa6urqDq6urqDq6urqBNJalGmy1AljWe+1/GZcPaT81xm9FWP++r+5rLPatN3E2rQEhLRY+bsf7IKDKb7SYFEthbCF24Fbn4cPMGvL2zO90jT9eNWfdTYpz5jIHr9+ZoD+D9m2GHeuZrh88i+irpVo2bsu1ZXLbVVH38zzpuyST4U/mI5/MUDOOwdtwVuKGB8AaqOI3AsMzFSRMx4Hxqy4p9dRFJUSRzFBnm2vZ/cVSbffiWyjj4x1qn4SwcxEGRx8Ir6A2dg4eZPrVJ3w3dW1tO06J3bwLMqge8DD6ExBBHTiaCDuZscsWR1ylrBaYHeVmBUqehUmtk2dZyWkX8qgfIRVW2FsUErdK5XyhDlY5QqnQqI+njVvWgkLS6aU0sGgXNKU0gUsUCq6urqDq6urqDqSWr2aSaBLNTbGlGmmagaxNyFJ6Cq1itlrcTvyTJhjqQek9PCrFivcbyNV67a7QnvEZYgAkAk8C0cR56UFC2pgCtzIfeBgxzHI/arTsnBdnbE8eNJvYVTiWY+8IB6GABU24JGlBFxm37WHWXYeVAG9qdgNB4deNQ95t3DenM2UQYP8XKfCqjY3YRbZ7UjtO00WZGSOsdaDT7G3rV9A9tgVP09Kds3eY4+HjVP2LsA2iyhioy5o4xOhAqdvHtgYAKS4NxgGS2BJyzEsfhGh84oNG2daIUTxpeK2cHvW7h4orAD+biT9Kzjdz2n3bt1UuWwA0RGnOCQTxFaopmgVatADSpKLTCGpCUDiilCkrS4oPQKUBXgr0UC66vK9oPAa4mmy1JLUCy1JLUgvSWuUHO9NM1cXptmoPWEig1yxl7pmQZBniJnieVF89UTfu+zX1XOyBUjumNW1OvkB8qBd/8AfFupNT0xIigSvAAk6AcTrwqQMQAsnkKB3aOIQjvTHSOPpVfbYdtmzRl5jkanpiww7W6ctsHT+I+Ar17z3HBC5FiQCO8R/F08qB7DYXK0jpQTfHdpnxt53QkXFtZGUyVCWlQiOWub6VaNm2yXBI+ID60S2sVuqXBnKxHkQ2Uj5iggbB3Ssixh1UAZCGMDVjBEmeB11jiAJ4CLeoobswQKnq1A8hqQhqMlSENA8tLpoGnAaBQpQpANLFAuurwV7QRHekB6S9IY0Cy9NXLtId6YuXKB83KSXqHcxIUEsQAOJJgDzJqt7T9omHthghNxwNIHcnxY/wBpoDm8O8KYSyXbU/CvNj/YeNZ7iNqNiFN1zq6q2mgGggDwgiq3t3bT3yz3GJJ+QHQDkKJbKI7JE/gWPIjT7gelAUXESo/XDSmxdznKx7o1Mc/CoCYqCV4ayPX9Gm1vkBzQRbm9KnE/tZCjS2o4LByyR1+1GcbtK1iEGqsBqCGIKmOIYGRSMDsyy9lkdQ06nhIPUHkareK3fRWPY3Ss6EPqPMMNfvQaHualx1Ds8oh4HVmjgSf707sjaTXb2NsuAGW+xAHDKYKn1GU+pqFs/Z9zAYFruc3YAYqsNMwJAMdZ9DTe41t7uJv4lgVFwzB8QAB8l+tBfcKIFSVNR0p9KCShqQlR7dPrQOilgU1nilLfHUfOgeFLFNC4KWrUCxSqSDSqAc/GmrjRQ7bG8NuyDJlvyjr41Qdvb63LikTAPJdPDzNBats732rMgHtH4ZVOgPi1UHbG+OIcnvlB+VDlgemtVzFbXbNBJjXh9qF4i8xmASOccvHSgk7V21dYQ1x2H8TMY5cCah2sToZPLhz5RQ7E3fnTVrESdD1FATe9Iif71adgv2mGRlEvalI6qCCB5xBFUhXo3uvtjs7pQ+6+o/m/4+1AW2u8d9OXeHipqNg9tAtr8X3optfC90umoOpTnrxK/wCKouKwJzfszpxH+D0IoL3axMcCKcwOHFy8Jg8Zqk7LxGJdzaVMzqskEgGBzE8auO7mHvWGN3E2zZtqPfeMsaAmRM8R86C/NZL2Gt9UKeGoio+E2hawYSwZJCZieHOCZOhPHQcAKpG9PtGe5+xwBOUDvXAO+/8A9YOoXxifKjG6uNGOwnZk/tUBKNzDCI16GIPWaDQcHjkurKGR8j6ipyVlG7O8hL5fduIxDL11g6eYP6NaZs/Hh0DfXlQE0NPqajKaeVqCle03eXsbQsoe+5E+p0H3PoKGbxYeyLOLW2rWnwyWmFwO3edxOUg8+HzoJv7gnba9pWJKvdtx5My/4I9KM7Zzvb2p2ykWcydjmETeACjIfi1C0HLhLf4cIe0S6MCMU14XG0boVOkGo+G2kMDhrNzEm7fvX1zi32hRbdvkTHxGf1FEcfbYXcUt0EYRMAiMSIU3AO7lbmZnh4UH3w2Hexj4W7hkNy29i2gK8FI45z8I1+hoLzuBvGmIa+iFyqlXUOZYAgAiegarqtZX7K93ntYm+2YFLc2ZHB2BEx4CK1NaDCMXjJ1YnqT/AJocwVjx5/XyqLi7xny4+dK2c3aMFGl2QQPzxxXXg3TrwoPcVsMMh0gxoZ5/4/zQXZWMNq8A/AGG+g4VeLTL2RIOix9xqfWap29WzMl7Og0fXSTBoCW8G7yOAyRLTBHM+PzFZ9ftFHIIIgxHrWr7BudthlnUrpp1HMfSs03jxguYi4RAAYqPHLpPrE+tAza6fqakpfyMrcYI06jnw6il47ZZRLd34HUGf4o1H96hATpI4/8AFBeLO0jbjXNbYSrcZHievhSMVsnOc9qAx1MzlPnA0PjQjY9/IewvjLbbVSY7s+6wbpJ48p86MDD3rBhDnHrp5mgMbC2aLD9piVWzoFVmgli0mLeWcwMcqne0LH5dkM//AM1xLaDmqmWM+JCMTHCY5TQi7j+zwl0uIi08weMqygSepYUD27bH4KzbzNkuOl9EJ1U9neS8QAYCkiyfNj40FRwmKNtgR/fWtX3Myl1xFuAWIDpwljoW5DNzn4tT70g5xZwFvjP6/XKrXutjClxY0WdRyKka6c/10oDe92AGHxvbW+6LwzmOGY+8SOQ0FW3dvaS3EycFZY8WkQY6azHnQneNe3wYYasvfUzJyEsAT4kCaG7uYwqyxCjNHHnHQ6wJAoNJ3fx5dGtvJuWW7N5+LSVf+pYPnNGFqsYXuYu244X7T226ZrcOp+RcfKj2JxgtoztwUEn0oKn7SdkBkXEh+zeyCRl98kGVyacePzrLMXvP+Ia2L17GOFcFgWt6Afk5BvE0Z3z3uuXWKTBfj/Bb5AeJqj3rcmEGi6E+NBet5ttWL9m3btXMUWZgD+IxClE1ABZQSPXSIq2bI9m2ISwFt4w5WEsLdxhbYnjlhdRWVYfZ3ZqpYSze6o4mj26u/wDewd3KCvZkwyHVfMRwPiKDed39jrhcOlpfhGp6seJ+dFVods3aC3ra3EIZWAIIMgg9DU5DQfMmKxPdlSG60M/HMj5hMgj5ipuPwx95dG1nofMUKTaSkw6zxBGqsJ0lWoLr+PU2u1BBS6O8Py3YlwB4nWPGo95+3sAHUgT5Nx/xQ7B4LNhbot3M6iLoU6OpXj4GVzcKG7N25Ag8SfQ/qTQWndYZQynXmf16Vmu1bOTEXU6XGH1MVpmybgLhhwYA8eH/AIqgb4Yfs8dd8WDjyYBv80By5jLQwyWmIYZIIGsNM5hHEjhy41WUbvAROtK2ZjsrHmDxAgHUzp8qkWbepYqApaJPwwQSR84460FrxVkXsEHALNZPTU2gpNwRz0yn0pexcZA7OZHG2Z5Ae4T4DUeEjlULc/aZe8DIAHcUHWQSSWI8eHlFD96LjYPGMqAAKy3bY5ZDrHocy+hoCe+uOyWltD45uPP5VIhT5uQf6KZ3xuAYiwBAH4SzEaHvM7GehmeFDsTtIYt7jqGkrZsqpAJEuHc6csywOZzDxprebaHa4pulsLZB69mIY/7y1B7iFT3hz4/5qZsK32l5Va4tsSMxmDlGpyjmYB06wOdBQJ4V1vy6DXn40GqbqbZOJuXAy5cxJCEQUtgBUUjwUCfEnrUvBbK7O73o0k6xBDNB48h+pqj7s7auYe6pbv2wB/MBmHuk/wD54VraJbvIlxNQ4Vl+/wBx9KBraO1VtYmyG92zhr2Idp0UGFmOZORgPOq97Qt+GFmxatgKb1pL7k8lbgo9ZnyqJ7RcSb2Lt4OyZZ+zN4LxOX9zbbwBLOR4qeQoZ7ULNp7dlrLZ2sRhrjj3ZAJAnqCG+dBTb+1mLM7QSdJ8tNKtO51m1iHtpOVZGc9Opms7uEjnRnd2/c7yWzqVY+gUk0Bbe/aIu4u6cP8Aulbsbcc1GkjzgnyIoPZuEQAomeP+TQ38QQRB4a1IshozQcs5Z1jNExPWg1f2Zb6rhbjYe+xKOwylRmC3CQD45Tpr4Vt1s189eyvZNjEYxBdWcoa4JYgM6lSogchqY5xX0GlB8144tlLxoOJHAedVnaNovLp7y8eHDrVuvK1iLyHtbR7rgzwPw3BMa/L7UB29hvw1y3fs62rneXnlYatbbrE+oNBJ3G2goYq3OPLoZ+3rVf2khsYi7b/JcYAeEmPpFSsSBYxFu9a0tXQHXos6On9LaeRFMb3rGNunqVb/AHIpoLNunjcxGp0AOvyH/FQ/aXhx2ll+bKynxykR9zUHdDERcgjUxHmNeHSPvUj2hXZaz/K/1IoKjRnAbQd0a2yh4X3viVBxHjppQaj262JC3IyzqM3ke7/egXkOGuI6GQ4Bg8hMEfSje+uGF/DWsSupt9xz1VtVnwDaf10O3lwsd5SIHDoNZJHTiPnRXdK72+Hu2GP7xSnkYlSPUA0FN2ZjntZikAkRmInLBmR46VHs6muxdwyVPIwR0PMU2omgIW25inGYzpr1HA+YNIsLp96k2cMWMDj4UE7AMbiZQZbMqDiDqeY0rdNnWFsWVRtFs2lzH+VczmfnWW7qYfNicOI0TPecxEqnAn1A+dWTf/bps7OYDS7i27MDmE0zn/aAv9dBRcPvFreuW5F/EPcZ7nDskuEkon8ZBALfCOGpkJxG3wMA+FS3LMyu7k6KqGQFHLXnQi1aMATlX/qNTcEyqQAunORMg6a0FevCQD6V2GxBU6acqlYm0bF4aBgrB1kSrLxEjmORFdZwD4m43Y2ndjLlLalsonWAJMCaCExk0S2bhbl0rbtgsWOijmeHD+9WPdzcJSl27tBruDtoBklMr3GMyERxLQByHOhWFxT28wsyuhlh72XxI4elBYN1Nl3Uxtu0rlLvbLblG93WGgjjpNfSVsViXsfwAuYzM0HsbZcfzsQoPyLVt6Cg+fsFhmRlImGMFeR8HXmIprbGwc1t7Cj9ncJe0J/d31BIWejCQPAnpqdTCknyj59R8vKpF+zK5CffGh8QRB+cUGS7Ju23w96ze0yA3bZMyjjRhHjCiKB3rxdizGSeJ+lSds3JxF4xE3HMdO8f71DFAT2VfytOb09Ip3efaAu3FA+FY9TqYoSHg0ljQeCiGzL+Rw4I00M6jWRqOn/ih9Ls3SrAjlyOoPgRzFBdMY/bWjBAkCfFBqNag7rYo274B4kgcxAEN8+VQMLj8rAgnIQY6gkEQ3j40V/DSc68c2usRwOnjQQd+8B2eNcgd26FujzYd7/rDUDs8auu+uEL4OxdPG25tnycZh9VP+6qQnGgn2Tw/X1q1bFwYaX4kKQBGnDiRGscaq+Dt5mAHPStK2LYXLr+XOeOsAEj1gUBDc/DhSzEgmEw6zoWyKr3NPiGZvpWhXsHZvWsl1EuKRwZQQPLp6VnWwrAO0Mr2z+xshRIOUXLrF7tw8pzEqI45a0ZLX7uAPiBP5eED7/KgzXavsncXWOEhrZggXHh1MnuyR3h4/8AJFbZ3CvYNBduG26yoIUkkFp5FRoCBr48K25TGgrOvalvRZS2MOrq9246l4IItohPvRMMWjQ6wDQUy/s61jLVu3OW4MyqSAAnCAeqkj0mqvfwGKwN2SLllgdHXMoM/lcaHy8KN2tp2g0xJ8+XhFDsZvFcvZ1us1zvymZyVWJ+A6NoeJ4UFm3Zw2K2hhcUJe9cY2FR7hJy98l8rtw0GsVYdvbs2dm7OFj95icSygtGsKQxC+HBfHNQv2L7ZuDGdibhFnsrrZCYUMMpmOvH61Ytg/8Aqm1mxDAmxYA7OeGh7nqTmf5UBz2c7gvgna9cuAm5bC5ACMslWMknUgiK0JKZtin1oMnwElYPGq57Qtv/AIS3byQbrE5Z1CgRJI56kR51Z7UQDB8dZqn+1DY/aYUXp71mPVHIU+oOU/Ogym9eLMWYyzEsT1JMk/OkV1dQdXV1dQeV6K8rqBy1eKnqOY5GrVse3otxTKs2XXiDEsDymQPQzVRNGN2dt9hchtbTkZx0jg48R9RQXzaWE7XZ99eeTOB42yH08YBHrWXIa2HADRhyKsOoIg6g9DpWPoYoJuCYg6DXl51o27eNypnZpBzPHMW0Q3H8ZGUj+qs3w1zWf1wqxDHFMJdfk6jCoJ4k9+6wHLugD+oUGm7h7WOLtLfvKpdu4coMdzgD04kwTzmrftHeGxYuW7Vx1RruqLqWaOMKBp5mvmvZu28RZBWzduW82hCMRm5cAePLrSFxd63iVclheS4DLzmFxWHvZtdDxBoPpfbeyEx2GNovct5xoyMyEHlmAPeXqp0Phxr5sw2EOfUcJ8NfKvpnApxk6k+mkViftHtGztO8sKguEXUjgQygE+BLh58ZoA9vBg0Gde+38xoolh243AB4dKFOmUk+JoH8ErA90EsZ0EyRGvDwmvoT2dmxYwlu2rrnaGfWCXblrz5elYduXvCcJi1u5Q0JcWD/ABIV/vRPYu8GKtMOzMExplUn/qBJ9BQfSqGn1rNN3Np7Ucd8KoPxXFUR4hF1PrFX3CYghBnYM0akAKCfLlQZcm1UbDPeSSqozwNM2UEwJ8qyDeHfW/iwUYhLczkXhpwzMdWj5eFX7Hb7E2sjKuUqUMCDBBEA8BpVFxN3DQRbwo6S73CZ66ECgrorqPYDCWk1e32gPwyR8iKFPhCWOUELJidIE6SaCLXVNXDIvvGT0Gg+dSlxS5MvZWvMgz/umaAPXVOFoclH1P0JqU2JkQUt6fwKPtQB66iBdfyqPSp+xdorZvKxVCJ7wgGVPEa+FAT2BvNlwdxSe/aXu/xWmIHzUn5EVThRB9n3C7m0jFSzAZRIKyf7VIwu6+IY+5l8yPsKCBZOlTtq4rMLdpYy2kjTnceGuHx1hf6BVi2fuCTGd/GAP7mrXsfdu1ZHdVc06se8xPmf7UA72RbohnOLvDS2YtA6Tc4l4PJeXif4avO9u4eG2gJJFu/EC6sEmOAuL8a/UcjyqLYtctftUu1ZGYawesx9aClY/b+1tk5VvZb1oAKrspdDGgHaLlYHwfXzqFvHv/h9pYZEvWHS+hlWUqUDEQdScwVtNPAa6a63+LtwUu5WDCCrQwZeEFToayf2kbu7Psxcw1wJcY62F7yxzYc7flw6RQU3FYe2g0zZumYwKawtguZiQKK7H2Abtu5duBxbVGKlQO8wBjU/CKr9t4GhoJ2zApxCBpC51BjjEiYJ5xWxbI29gsMSuHtSw0zaMx83P9qxLZ4m6oPWj+ysVlI8qDVP/wCvuXHjRB4d4/4o9htRJct5mstsY45pGlWfAbTbIO9QZ1eSdTNQcRhoOhos9qeFQsT3dPMz40EK/dy8OFQsRdJp68hJ1pBtRQM2rfKpDIOcV4hjzpu5d1oFORy5Uyz0m5d+dIzePyoOY615P2pDNXnaUFt3MvyrqSNGkevT5VccKII06fOs+3Ob9uR1U/MVfrCaRQGbb1JW3ryoTbBB46VOS600BG2CDULb+Ma3akDjpUxboAloAHEnQVjuL3lvd4Z2IJbiZ0k8JoCmM3te3IUy2o8poWuz2Km/iMwVgxSRPaMNdegodgrwFwM6hgDOU8D50e2rvHZvLDIUgQMpJAHQKTwoI1zfu8yZDlCZcsAQAIiq4NTExU98BbYd26PJlj6im02U593K3kaB/ZOz817L2irHxGSPSBNXDZ+6tokZrrRzyrHqMxqqWdlXVZSUKhyQpOgMGDB860TY/s9vwGuOqjxagqllwrETMMV146GJqw4K+AvGfLWiuG9mFvNN3EDUzCLP1JqzbO3CwSr/AO63iXC/IAUGX4hAqEga0BxGIniPlS8ftOdJ0oe+NWgfZF6/XSo124RUe9jelR7mImgdbE0yb/Smia6g9LVwNJr2g6vaTXtA9hMW1twymCKvOxNuh47wHnVAr1WI4GKDT9sbwLh1VozFjGhjhrJoPc39YaiAenGqbdxjsAGYkDUTypqaCwbT3txGK7jP3Z91dB6xxoMQRxFOYTEhdIFTfxoI1oBuekl6KIttjrSmwVrlI9aAcj04j1N/0kHgw9a47Hb+E+RoELj2lO8e7wE8NZq+4TeK5cCkvoBVHOymyhsugMMeWvCatmxt0We2rzCnxA/80B/B7cT47hHzNG8FvXYQZQGbyBqJsLcqx/7lzNHJdfrVzwGycOohbc8tT/igwR93gZqDidgqtO37908Mx8pqDdw90/A/1oGb2zlHOmGwoFOPs26fgak/6Nd/IaBl8OOtNMg61LOxbv5DXf6Nd/L9aCDFdU1dj3OgHrTq7EbmRQDa8omdjwOM1yYADj9aAeiE8BNF8Du4z6swXw51I2daXPr9KsOGuAcFJoAWP2Mlq3w1PAnUzQb8Eeo9RVy21hGuKuVYg8/Khf8AoTxqaAEML1A9DH3pq5bjhP68qsB2LHHWk28HHKgCpZMcR5EwacWy4EwfTWjZsHpPpNJ/CD8seUigDriGHGRT6YyiH4Enm3rr96S2xj0Hyj7UD3+pI2FuKYzd2Dz0NF9i7UAtqDyFV07FuTEaedEsDsN2EEn0mgvGA292fMD11osm+K9XP8qmqxsrdh9O761cNn7mMRJMUFftYGAdANTy8aZvYcCi7e76n70Hx3GggYkKOlQXuLA01pzEc/KlpQQyk8Fao93CuTotWK3ypu/QV0YG5OpUCvfwLTq2nlRR+NJ/xQC32ZJ4MaS2zVA92rBh+I86YvcaAbg8LGoAHpRJLBNJtcP11qTY5UEyzg5AmpS7MFIw9FLPGgHHYYNCv9KgnSrlaqCeJ8z96AFa2N4RXp2JFWAcKZucaAN/pSivPwXhRZq48P10oB67P7jGOFFdkYHQaUofu28h96JbJ4UBvZmHAHCj2HGlCMFRfD8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4" descr="data:image/jpeg;base64,/9j/4AAQSkZJRgABAQAAAQABAAD/2wCEAAkGBhQSEBUUExQVFBUWFRYUGBgXFxUVFxYUFxYVFBgYFBQXHCYfGBkjGRcUHy8gIycpLCwsFR4xNTAqNSYrLCkBCQoKBQUFDQUFDSkYEhgpKSkpKSkpKSkpKSkpKSkpKSkpKSkpKSkpKSkpKSkpKSkpKSkpKSkpKSkpKSkpKSkpKf/AABEIAQkAvgMBIgACEQEDEQH/xAAcAAABBQEBAQAAAAAAAAAAAAAFAgMEBgcAAQj/xABBEAACAQIDBQUGAwcDAwUBAAABAhEAAwQSIQUGMUFREyJhcYEHMkKRobEUUvAjM2JygsHRFZLxosLhJUNTc7IW/8QAFAEBAAAAAAAAAAAAAAAAAAAAAP/EABQRAQAAAAAAAAAAAAAAAAAAAAD/2gAMAwEAAhEDEQA/ANxrq6uoOrq6uoPK8NemvCaDykk16TSGNAvNXheoO0tqJYtNdutlRRJP2AHMnkKyfej2rXLvdsTZTqD+0b+oe6PAfOg1HbG9GHwwJu3VUj4QZc+SDX5xVC2n7W3ZosKEXq0Mx/7R9fOstxW0GckkzPGTJPn1qKMQR5fSg13Z3tLu5h2jgDqUzA+YBEelXXY+9AvCTkiYJQkgawCZ+E9fnFfOj3i2XLxjWD9qsm7G8TYd5UkhhlZW1B8fHhQfQoauqp7sb3i8qq0BgvJuMeBHSOZqzJeB4UDwNLpkGl5qBdeTXA15QKrq6uoOrq6uoOrq6uoOrq6vDQeGvDSqS1AhjQXefb/4SybhQtyHIT/EeIFGTWb+2Bn7OzAOSWkzpm0gEeU6+dBn+9O+V/FH9o5ygyqDRRymBxPidaq127POpF0jWahXSOVB4DJ5+VKuHOT8IAk8PkKaQdKKbK3avYmFtrx1LHoOJoAofXSn7TMGGv1qftHd67h/fRhqQDGhiofTSKA9hNqsIaSHHusCZ5HlWm7l7/Fx2d+4uYQFJEMwiTPI+czWLXXg6SKkrtHSOY58qD6isYxWkKQSOI5j0qQGrCdyd77lpwGJa2o4TOWfiTnHVeHGtwsXQygjUEAjyImglKaVTSmlg0Cq9FeTXooPa6urqDq6urqDq6urqBNJalGmy1AljWe+1/GZcPaT81xm9FWP++r+5rLPatN3E2rQEhLRY+bsf7IKDKb7SYFEthbCF24Fbn4cPMGvL2zO90jT9eNWfdTYpz5jIHr9+ZoD+D9m2GHeuZrh88i+irpVo2bsu1ZXLbVVH38zzpuyST4U/mI5/MUDOOwdtwVuKGB8AaqOI3AsMzFSRMx4Hxqy4p9dRFJUSRzFBnm2vZ/cVSbffiWyjj4x1qn4SwcxEGRx8Ir6A2dg4eZPrVJ3w3dW1tO06J3bwLMqge8DD6ExBBHTiaCDuZscsWR1ylrBaYHeVmBUqehUmtk2dZyWkX8qgfIRVW2FsUErdK5XyhDlY5QqnQqI+njVvWgkLS6aU0sGgXNKU0gUsUCq6urqDq6urqDqSWr2aSaBLNTbGlGmmagaxNyFJ6Cq1itlrcTvyTJhjqQek9PCrFivcbyNV67a7QnvEZYgAkAk8C0cR56UFC2pgCtzIfeBgxzHI/arTsnBdnbE8eNJvYVTiWY+8IB6GABU24JGlBFxm37WHWXYeVAG9qdgNB4deNQ95t3DenM2UQYP8XKfCqjY3YRbZ7UjtO00WZGSOsdaDT7G3rV9A9tgVP09Kds3eY4+HjVP2LsA2iyhioy5o4xOhAqdvHtgYAKS4NxgGS2BJyzEsfhGh84oNG2daIUTxpeK2cHvW7h4orAD+biT9Kzjdz2n3bt1UuWwA0RGnOCQTxFaopmgVatADSpKLTCGpCUDiilCkrS4oPQKUBXgr0UC66vK9oPAa4mmy1JLUCy1JLUgvSWuUHO9NM1cXptmoPWEig1yxl7pmQZBniJnieVF89UTfu+zX1XOyBUjumNW1OvkB8qBd/8AfFupNT0xIigSvAAk6AcTrwqQMQAsnkKB3aOIQjvTHSOPpVfbYdtmzRl5jkanpiww7W6ctsHT+I+Ar17z3HBC5FiQCO8R/F08qB7DYXK0jpQTfHdpnxt53QkXFtZGUyVCWlQiOWub6VaNm2yXBI+ID60S2sVuqXBnKxHkQ2Uj5iggbB3Ssixh1UAZCGMDVjBEmeB11jiAJ4CLeoobswQKnq1A8hqQhqMlSENA8tLpoGnAaBQpQpANLFAuurwV7QRHekB6S9IY0Cy9NXLtId6YuXKB83KSXqHcxIUEsQAOJJgDzJqt7T9omHthghNxwNIHcnxY/wBpoDm8O8KYSyXbU/CvNj/YeNZ7iNqNiFN1zq6q2mgGggDwgiq3t3bT3yz3GJJ+QHQDkKJbKI7JE/gWPIjT7gelAUXESo/XDSmxdznKx7o1Mc/CoCYqCV4ayPX9Gm1vkBzQRbm9KnE/tZCjS2o4LByyR1+1GcbtK1iEGqsBqCGIKmOIYGRSMDsyy9lkdQ06nhIPUHkareK3fRWPY3Ss6EPqPMMNfvQaHualx1Ds8oh4HVmjgSf707sjaTXb2NsuAGW+xAHDKYKn1GU+pqFs/Z9zAYFruc3YAYqsNMwJAMdZ9DTe41t7uJv4lgVFwzB8QAB8l+tBfcKIFSVNR0p9KCShqQlR7dPrQOilgU1nilLfHUfOgeFLFNC4KWrUCxSqSDSqAc/GmrjRQ7bG8NuyDJlvyjr41Qdvb63LikTAPJdPDzNBats732rMgHtH4ZVOgPi1UHbG+OIcnvlB+VDlgemtVzFbXbNBJjXh9qF4i8xmASOccvHSgk7V21dYQ1x2H8TMY5cCah2sToZPLhz5RQ7E3fnTVrESdD1FATe9Iif71adgv2mGRlEvalI6qCCB5xBFUhXo3uvtjs7pQ+6+o/m/4+1AW2u8d9OXeHipqNg9tAtr8X3optfC90umoOpTnrxK/wCKouKwJzfszpxH+D0IoL3axMcCKcwOHFy8Jg8Zqk7LxGJdzaVMzqskEgGBzE8auO7mHvWGN3E2zZtqPfeMsaAmRM8R86C/NZL2Gt9UKeGoio+E2hawYSwZJCZieHOCZOhPHQcAKpG9PtGe5+xwBOUDvXAO+/8A9YOoXxifKjG6uNGOwnZk/tUBKNzDCI16GIPWaDQcHjkurKGR8j6ipyVlG7O8hL5fduIxDL11g6eYP6NaZs/Hh0DfXlQE0NPqajKaeVqCle03eXsbQsoe+5E+p0H3PoKGbxYeyLOLW2rWnwyWmFwO3edxOUg8+HzoJv7gnba9pWJKvdtx5My/4I9KM7Zzvb2p2ykWcydjmETeACjIfi1C0HLhLf4cIe0S6MCMU14XG0boVOkGo+G2kMDhrNzEm7fvX1zi32hRbdvkTHxGf1FEcfbYXcUt0EYRMAiMSIU3AO7lbmZnh4UH3w2Hexj4W7hkNy29i2gK8FI45z8I1+hoLzuBvGmIa+iFyqlXUOZYAgAiegarqtZX7K93ntYm+2YFLc2ZHB2BEx4CK1NaDCMXjJ1YnqT/AJocwVjx5/XyqLi7xny4+dK2c3aMFGl2QQPzxxXXg3TrwoPcVsMMh0gxoZ5/4/zQXZWMNq8A/AGG+g4VeLTL2RIOix9xqfWap29WzMl7Og0fXSTBoCW8G7yOAyRLTBHM+PzFZ9ftFHIIIgxHrWr7BudthlnUrpp1HMfSs03jxguYi4RAAYqPHLpPrE+tAza6fqakpfyMrcYI06jnw6il47ZZRLd34HUGf4o1H96hATpI4/8AFBeLO0jbjXNbYSrcZHievhSMVsnOc9qAx1MzlPnA0PjQjY9/IewvjLbbVSY7s+6wbpJ48p86MDD3rBhDnHrp5mgMbC2aLD9piVWzoFVmgli0mLeWcwMcqne0LH5dkM//AM1xLaDmqmWM+JCMTHCY5TQi7j+zwl0uIi08weMqygSepYUD27bH4KzbzNkuOl9EJ1U9neS8QAYCkiyfNj40FRwmKNtgR/fWtX3Myl1xFuAWIDpwljoW5DNzn4tT70g5xZwFvjP6/XKrXutjClxY0WdRyKka6c/10oDe92AGHxvbW+6LwzmOGY+8SOQ0FW3dvaS3EycFZY8WkQY6azHnQneNe3wYYasvfUzJyEsAT4kCaG7uYwqyxCjNHHnHQ6wJAoNJ3fx5dGtvJuWW7N5+LSVf+pYPnNGFqsYXuYu244X7T226ZrcOp+RcfKj2JxgtoztwUEn0oKn7SdkBkXEh+zeyCRl98kGVyacePzrLMXvP+Ia2L17GOFcFgWt6Afk5BvE0Z3z3uuXWKTBfj/Bb5AeJqj3rcmEGi6E+NBet5ttWL9m3btXMUWZgD+IxClE1ABZQSPXSIq2bI9m2ISwFt4w5WEsLdxhbYnjlhdRWVYfZ3ZqpYSze6o4mj26u/wDewd3KCvZkwyHVfMRwPiKDed39jrhcOlpfhGp6seJ+dFVods3aC3ra3EIZWAIIMgg9DU5DQfMmKxPdlSG60M/HMj5hMgj5ipuPwx95dG1nofMUKTaSkw6zxBGqsJ0lWoLr+PU2u1BBS6O8Py3YlwB4nWPGo95+3sAHUgT5Nx/xQ7B4LNhbot3M6iLoU6OpXj4GVzcKG7N25Ag8SfQ/qTQWndYZQynXmf16Vmu1bOTEXU6XGH1MVpmybgLhhwYA8eH/AIqgb4Yfs8dd8WDjyYBv80By5jLQwyWmIYZIIGsNM5hHEjhy41WUbvAROtK2ZjsrHmDxAgHUzp8qkWbepYqApaJPwwQSR84460FrxVkXsEHALNZPTU2gpNwRz0yn0pexcZA7OZHG2Z5Ae4T4DUeEjlULc/aZe8DIAHcUHWQSSWI8eHlFD96LjYPGMqAAKy3bY5ZDrHocy+hoCe+uOyWltD45uPP5VIhT5uQf6KZ3xuAYiwBAH4SzEaHvM7GehmeFDsTtIYt7jqGkrZsqpAJEuHc6csywOZzDxprebaHa4pulsLZB69mIY/7y1B7iFT3hz4/5qZsK32l5Va4tsSMxmDlGpyjmYB06wOdBQJ4V1vy6DXn40GqbqbZOJuXAy5cxJCEQUtgBUUjwUCfEnrUvBbK7O73o0k6xBDNB48h+pqj7s7auYe6pbv2wB/MBmHuk/wD54VraJbvIlxNQ4Vl+/wBx9KBraO1VtYmyG92zhr2Idp0UGFmOZORgPOq97Qt+GFmxatgKb1pL7k8lbgo9ZnyqJ7RcSb2Lt4OyZZ+zN4LxOX9zbbwBLOR4qeQoZ7ULNp7dlrLZ2sRhrjj3ZAJAnqCG+dBTb+1mLM7QSdJ8tNKtO51m1iHtpOVZGc9Opms7uEjnRnd2/c7yWzqVY+gUk0Bbe/aIu4u6cP8Aulbsbcc1GkjzgnyIoPZuEQAomeP+TQ38QQRB4a1IshozQcs5Z1jNExPWg1f2Zb6rhbjYe+xKOwylRmC3CQD45Tpr4Vt1s189eyvZNjEYxBdWcoa4JYgM6lSogchqY5xX0GlB8144tlLxoOJHAedVnaNovLp7y8eHDrVuvK1iLyHtbR7rgzwPw3BMa/L7UB29hvw1y3fs62rneXnlYatbbrE+oNBJ3G2goYq3OPLoZ+3rVf2khsYi7b/JcYAeEmPpFSsSBYxFu9a0tXQHXos6On9LaeRFMb3rGNunqVb/AHIpoLNunjcxGp0AOvyH/FQ/aXhx2ll+bKynxykR9zUHdDERcgjUxHmNeHSPvUj2hXZaz/K/1IoKjRnAbQd0a2yh4X3viVBxHjppQaj262JC3IyzqM3ke7/egXkOGuI6GQ4Bg8hMEfSje+uGF/DWsSupt9xz1VtVnwDaf10O3lwsd5SIHDoNZJHTiPnRXdK72+Hu2GP7xSnkYlSPUA0FN2ZjntZikAkRmInLBmR46VHs6muxdwyVPIwR0PMU2omgIW25inGYzpr1HA+YNIsLp96k2cMWMDj4UE7AMbiZQZbMqDiDqeY0rdNnWFsWVRtFs2lzH+VczmfnWW7qYfNicOI0TPecxEqnAn1A+dWTf/bps7OYDS7i27MDmE0zn/aAv9dBRcPvFreuW5F/EPcZ7nDskuEkon8ZBALfCOGpkJxG3wMA+FS3LMyu7k6KqGQFHLXnQi1aMATlX/qNTcEyqQAunORMg6a0FevCQD6V2GxBU6acqlYm0bF4aBgrB1kSrLxEjmORFdZwD4m43Y2ndjLlLalsonWAJMCaCExk0S2bhbl0rbtgsWOijmeHD+9WPdzcJSl27tBruDtoBklMr3GMyERxLQByHOhWFxT28wsyuhlh72XxI4elBYN1Nl3Uxtu0rlLvbLblG93WGgjjpNfSVsViXsfwAuYzM0HsbZcfzsQoPyLVt6Cg+fsFhmRlImGMFeR8HXmIprbGwc1t7Cj9ncJe0J/d31BIWejCQPAnpqdTCknyj59R8vKpF+zK5CffGh8QRB+cUGS7Ju23w96ze0yA3bZMyjjRhHjCiKB3rxdizGSeJ+lSds3JxF4xE3HMdO8f71DFAT2VfytOb09Ip3efaAu3FA+FY9TqYoSHg0ljQeCiGzL+Rw4I00M6jWRqOn/ih9Ls3SrAjlyOoPgRzFBdMY/bWjBAkCfFBqNag7rYo274B4kgcxAEN8+VQMLj8rAgnIQY6gkEQ3j40V/DSc68c2usRwOnjQQd+8B2eNcgd26FujzYd7/rDUDs8auu+uEL4OxdPG25tnycZh9VP+6qQnGgn2Tw/X1q1bFwYaX4kKQBGnDiRGscaq+Dt5mAHPStK2LYXLr+XOeOsAEj1gUBDc/DhSzEgmEw6zoWyKr3NPiGZvpWhXsHZvWsl1EuKRwZQQPLp6VnWwrAO0Mr2z+xshRIOUXLrF7tw8pzEqI45a0ZLX7uAPiBP5eED7/KgzXavsncXWOEhrZggXHh1MnuyR3h4/8AJFbZ3CvYNBduG26yoIUkkFp5FRoCBr48K25TGgrOvalvRZS2MOrq9246l4IItohPvRMMWjQ6wDQUy/s61jLVu3OW4MyqSAAnCAeqkj0mqvfwGKwN2SLllgdHXMoM/lcaHy8KN2tp2g0xJ8+XhFDsZvFcvZ1us1zvymZyVWJ+A6NoeJ4UFm3Zw2K2hhcUJe9cY2FR7hJy98l8rtw0GsVYdvbs2dm7OFj95icSygtGsKQxC+HBfHNQv2L7ZuDGdibhFnsrrZCYUMMpmOvH61Ytg/8Aqm1mxDAmxYA7OeGh7nqTmf5UBz2c7gvgna9cuAm5bC5ACMslWMknUgiK0JKZtin1oMnwElYPGq57Qtv/AIS3byQbrE5Z1CgRJI56kR51Z7UQDB8dZqn+1DY/aYUXp71mPVHIU+oOU/Ogym9eLMWYyzEsT1JMk/OkV1dQdXV1dQeV6K8rqBy1eKnqOY5GrVse3otxTKs2XXiDEsDymQPQzVRNGN2dt9hchtbTkZx0jg48R9RQXzaWE7XZ99eeTOB42yH08YBHrWXIa2HADRhyKsOoIg6g9DpWPoYoJuCYg6DXl51o27eNypnZpBzPHMW0Q3H8ZGUj+qs3w1zWf1wqxDHFMJdfk6jCoJ4k9+6wHLugD+oUGm7h7WOLtLfvKpdu4coMdzgD04kwTzmrftHeGxYuW7Vx1RruqLqWaOMKBp5mvmvZu28RZBWzduW82hCMRm5cAePLrSFxd63iVclheS4DLzmFxWHvZtdDxBoPpfbeyEx2GNovct5xoyMyEHlmAPeXqp0Phxr5sw2EOfUcJ8NfKvpnApxk6k+mkViftHtGztO8sKguEXUjgQygE+BLh58ZoA9vBg0Gde+38xoolh243AB4dKFOmUk+JoH8ErA90EsZ0EyRGvDwmvoT2dmxYwlu2rrnaGfWCXblrz5elYduXvCcJi1u5Q0JcWD/ABIV/vRPYu8GKtMOzMExplUn/qBJ9BQfSqGn1rNN3Np7Ucd8KoPxXFUR4hF1PrFX3CYghBnYM0akAKCfLlQZcm1UbDPeSSqozwNM2UEwJ8qyDeHfW/iwUYhLczkXhpwzMdWj5eFX7Hb7E2sjKuUqUMCDBBEA8BpVFxN3DQRbwo6S73CZ66ECgrorqPYDCWk1e32gPwyR8iKFPhCWOUELJidIE6SaCLXVNXDIvvGT0Gg+dSlxS5MvZWvMgz/umaAPXVOFoclH1P0JqU2JkQUt6fwKPtQB66iBdfyqPSp+xdorZvKxVCJ7wgGVPEa+FAT2BvNlwdxSe/aXu/xWmIHzUn5EVThRB9n3C7m0jFSzAZRIKyf7VIwu6+IY+5l8yPsKCBZOlTtq4rMLdpYy2kjTnceGuHx1hf6BVi2fuCTGd/GAP7mrXsfdu1ZHdVc06se8xPmf7UA72RbohnOLvDS2YtA6Tc4l4PJeXif4avO9u4eG2gJJFu/EC6sEmOAuL8a/UcjyqLYtctftUu1ZGYawesx9aClY/b+1tk5VvZb1oAKrspdDGgHaLlYHwfXzqFvHv/h9pYZEvWHS+hlWUqUDEQdScwVtNPAa6a63+LtwUu5WDCCrQwZeEFToayf2kbu7Psxcw1wJcY62F7yxzYc7flw6RQU3FYe2g0zZumYwKawtguZiQKK7H2Abtu5duBxbVGKlQO8wBjU/CKr9t4GhoJ2zApxCBpC51BjjEiYJ5xWxbI29gsMSuHtSw0zaMx83P9qxLZ4m6oPWj+ysVlI8qDVP/wCvuXHjRB4d4/4o9htRJct5mstsY45pGlWfAbTbIO9QZ1eSdTNQcRhoOhos9qeFQsT3dPMz40EK/dy8OFQsRdJp68hJ1pBtRQM2rfKpDIOcV4hjzpu5d1oFORy5Uyz0m5d+dIzePyoOY615P2pDNXnaUFt3MvyrqSNGkevT5VccKII06fOs+3Ob9uR1U/MVfrCaRQGbb1JW3ryoTbBB46VOS600BG2CDULb+Ma3akDjpUxboAloAHEnQVjuL3lvd4Z2IJbiZ0k8JoCmM3te3IUy2o8poWuz2Km/iMwVgxSRPaMNdegodgrwFwM6hgDOU8D50e2rvHZvLDIUgQMpJAHQKTwoI1zfu8yZDlCZcsAQAIiq4NTExU98BbYd26PJlj6im02U593K3kaB/ZOz817L2irHxGSPSBNXDZ+6tokZrrRzyrHqMxqqWdlXVZSUKhyQpOgMGDB860TY/s9vwGuOqjxagqllwrETMMV146GJqw4K+AvGfLWiuG9mFvNN3EDUzCLP1JqzbO3CwSr/AO63iXC/IAUGX4hAqEga0BxGIniPlS8ftOdJ0oe+NWgfZF6/XSo124RUe9jelR7mImgdbE0yb/Smia6g9LVwNJr2g6vaTXtA9hMW1twymCKvOxNuh47wHnVAr1WI4GKDT9sbwLh1VozFjGhjhrJoPc39YaiAenGqbdxjsAGYkDUTypqaCwbT3txGK7jP3Z91dB6xxoMQRxFOYTEhdIFTfxoI1oBuekl6KIttjrSmwVrlI9aAcj04j1N/0kHgw9a47Hb+E+RoELj2lO8e7wE8NZq+4TeK5cCkvoBVHOymyhsugMMeWvCatmxt0We2rzCnxA/80B/B7cT47hHzNG8FvXYQZQGbyBqJsLcqx/7lzNHJdfrVzwGycOohbc8tT/igwR93gZqDidgqtO37908Mx8pqDdw90/A/1oGb2zlHOmGwoFOPs26fgak/6Nd/IaBl8OOtNMg61LOxbv5DXf6Nd/L9aCDFdU1dj3OgHrTq7EbmRQDa8omdjwOM1yYADj9aAeiE8BNF8Du4z6swXw51I2daXPr9KsOGuAcFJoAWP2Mlq3w1PAnUzQb8Eeo9RVy21hGuKuVYg8/Khf8AoTxqaAEML1A9DH3pq5bjhP68qsB2LHHWk28HHKgCpZMcR5EwacWy4EwfTWjZsHpPpNJ/CD8seUigDriGHGRT6YyiH4Enm3rr96S2xj0Hyj7UD3+pI2FuKYzd2Dz0NF9i7UAtqDyFV07FuTEaedEsDsN2EEn0mgvGA292fMD11osm+K9XP8qmqxsrdh9O761cNn7mMRJMUFftYGAdANTy8aZvYcCi7e76n70Hx3GggYkKOlQXuLA01pzEc/KlpQQyk8Fao93CuTotWK3ypu/QV0YG5OpUCvfwLTq2nlRR+NJ/xQC32ZJ4MaS2zVA92rBh+I86YvcaAbg8LGoAHpRJLBNJtcP11qTY5UEyzg5AmpS7MFIw9FLPGgHHYYNCv9KgnSrlaqCeJ8z96AFa2N4RXp2JFWAcKZucaAN/pSivPwXhRZq48P10oB67P7jGOFFdkYHQaUofu28h96JbJ4UBvZmHAHCj2HGlCMFRfD8KD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6" descr="data:image/jpeg;base64,/9j/4AAQSkZJRgABAQAAAQABAAD/2wCEAAkGBhQSEBUUExQVFBUWFRYUGBgXFxUVFxYUFxYVFBgYFBQXHCYfGBkjGRcUHy8gIycpLCwsFR4xNTAqNSYrLCkBCQoKBQUFDQUFDSkYEhgpKSkpKSkpKSkpKSkpKSkpKSkpKSkpKSkpKSkpKSkpKSkpKSkpKSkpKSkpKSkpKSkpKf/AABEIAQkAvgMBIgACEQEDEQH/xAAcAAABBQEBAQAAAAAAAAAAAAAFAgMEBgcAAQj/xABBEAACAQIDBQUGAwcDAwUBAAABAhEAAwQSIQUGMUFREyJhcYEHMkKRobEUUvAjM2JygsHRFZLxosLhJUNTc7IW/8QAFAEBAAAAAAAAAAAAAAAAAAAAAP/EABQRAQAAAAAAAAAAAAAAAAAAAAD/2gAMAwEAAhEDEQA/ANxrq6uoOrq6uoPK8NemvCaDykk16TSGNAvNXheoO0tqJYtNdutlRRJP2AHMnkKyfej2rXLvdsTZTqD+0b+oe6PAfOg1HbG9GHwwJu3VUj4QZc+SDX5xVC2n7W3ZosKEXq0Mx/7R9fOstxW0GckkzPGTJPn1qKMQR5fSg13Z3tLu5h2jgDqUzA+YBEelXXY+9AvCTkiYJQkgawCZ+E9fnFfOj3i2XLxjWD9qsm7G8TYd5UkhhlZW1B8fHhQfQoauqp7sb3i8qq0BgvJuMeBHSOZqzJeB4UDwNLpkGl5qBdeTXA15QKrq6uoOrq6uoOrq6uoOrq6vDQeGvDSqS1AhjQXefb/4SybhQtyHIT/EeIFGTWb+2Bn7OzAOSWkzpm0gEeU6+dBn+9O+V/FH9o5ygyqDRRymBxPidaq127POpF0jWahXSOVB4DJ5+VKuHOT8IAk8PkKaQdKKbK3avYmFtrx1LHoOJoAofXSn7TMGGv1qftHd67h/fRhqQDGhiofTSKA9hNqsIaSHHusCZ5HlWm7l7/Fx2d+4uYQFJEMwiTPI+czWLXXg6SKkrtHSOY58qD6isYxWkKQSOI5j0qQGrCdyd77lpwGJa2o4TOWfiTnHVeHGtwsXQygjUEAjyImglKaVTSmlg0Cq9FeTXooPa6urqDq6urqDq6urqBNJalGmy1AljWe+1/GZcPaT81xm9FWP++r+5rLPatN3E2rQEhLRY+bsf7IKDKb7SYFEthbCF24Fbn4cPMGvL2zO90jT9eNWfdTYpz5jIHr9+ZoD+D9m2GHeuZrh88i+irpVo2bsu1ZXLbVVH38zzpuyST4U/mI5/MUDOOwdtwVuKGB8AaqOI3AsMzFSRMx4Hxqy4p9dRFJUSRzFBnm2vZ/cVSbffiWyjj4x1qn4SwcxEGRx8Ir6A2dg4eZPrVJ3w3dW1tO06J3bwLMqge8DD6ExBBHTiaCDuZscsWR1ylrBaYHeVmBUqehUmtk2dZyWkX8qgfIRVW2FsUErdK5XyhDlY5QqnQqI+njVvWgkLS6aU0sGgXNKU0gUsUCq6urqDq6urqDqSWr2aSaBLNTbGlGmmagaxNyFJ6Cq1itlrcTvyTJhjqQek9PCrFivcbyNV67a7QnvEZYgAkAk8C0cR56UFC2pgCtzIfeBgxzHI/arTsnBdnbE8eNJvYVTiWY+8IB6GABU24JGlBFxm37WHWXYeVAG9qdgNB4deNQ95t3DenM2UQYP8XKfCqjY3YRbZ7UjtO00WZGSOsdaDT7G3rV9A9tgVP09Kds3eY4+HjVP2LsA2iyhioy5o4xOhAqdvHtgYAKS4NxgGS2BJyzEsfhGh84oNG2daIUTxpeK2cHvW7h4orAD+biT9Kzjdz2n3bt1UuWwA0RGnOCQTxFaopmgVatADSpKLTCGpCUDiilCkrS4oPQKUBXgr0UC66vK9oPAa4mmy1JLUCy1JLUgvSWuUHO9NM1cXptmoPWEig1yxl7pmQZBniJnieVF89UTfu+zX1XOyBUjumNW1OvkB8qBd/8AfFupNT0xIigSvAAk6AcTrwqQMQAsnkKB3aOIQjvTHSOPpVfbYdtmzRl5jkanpiww7W6ctsHT+I+Ar17z3HBC5FiQCO8R/F08qB7DYXK0jpQTfHdpnxt53QkXFtZGUyVCWlQiOWub6VaNm2yXBI+ID60S2sVuqXBnKxHkQ2Uj5iggbB3Ssixh1UAZCGMDVjBEmeB11jiAJ4CLeoobswQKnq1A8hqQhqMlSENA8tLpoGnAaBQpQpANLFAuurwV7QRHekB6S9IY0Cy9NXLtId6YuXKB83KSXqHcxIUEsQAOJJgDzJqt7T9omHthghNxwNIHcnxY/wBpoDm8O8KYSyXbU/CvNj/YeNZ7iNqNiFN1zq6q2mgGggDwgiq3t3bT3yz3GJJ+QHQDkKJbKI7JE/gWPIjT7gelAUXESo/XDSmxdznKx7o1Mc/CoCYqCV4ayPX9Gm1vkBzQRbm9KnE/tZCjS2o4LByyR1+1GcbtK1iEGqsBqCGIKmOIYGRSMDsyy9lkdQ06nhIPUHkareK3fRWPY3Ss6EPqPMMNfvQaHualx1Ds8oh4HVmjgSf707sjaTXb2NsuAGW+xAHDKYKn1GU+pqFs/Z9zAYFruc3YAYqsNMwJAMdZ9DTe41t7uJv4lgVFwzB8QAB8l+tBfcKIFSVNR0p9KCShqQlR7dPrQOilgU1nilLfHUfOgeFLFNC4KWrUCxSqSDSqAc/GmrjRQ7bG8NuyDJlvyjr41Qdvb63LikTAPJdPDzNBats732rMgHtH4ZVOgPi1UHbG+OIcnvlB+VDlgemtVzFbXbNBJjXh9qF4i8xmASOccvHSgk7V21dYQ1x2H8TMY5cCah2sToZPLhz5RQ7E3fnTVrESdD1FATe9Iif71adgv2mGRlEvalI6qCCB5xBFUhXo3uvtjs7pQ+6+o/m/4+1AW2u8d9OXeHipqNg9tAtr8X3optfC90umoOpTnrxK/wCKouKwJzfszpxH+D0IoL3axMcCKcwOHFy8Jg8Zqk7LxGJdzaVMzqskEgGBzE8auO7mHvWGN3E2zZtqPfeMsaAmRM8R86C/NZL2Gt9UKeGoio+E2hawYSwZJCZieHOCZOhPHQcAKpG9PtGe5+xwBOUDvXAO+/8A9YOoXxifKjG6uNGOwnZk/tUBKNzDCI16GIPWaDQcHjkurKGR8j6ipyVlG7O8hL5fduIxDL11g6eYP6NaZs/Hh0DfXlQE0NPqajKaeVqCle03eXsbQsoe+5E+p0H3PoKGbxYeyLOLW2rWnwyWmFwO3edxOUg8+HzoJv7gnba9pWJKvdtx5My/4I9KM7Zzvb2p2ykWcydjmETeACjIfi1C0HLhLf4cIe0S6MCMU14XG0boVOkGo+G2kMDhrNzEm7fvX1zi32hRbdvkTHxGf1FEcfbYXcUt0EYRMAiMSIU3AO7lbmZnh4UH3w2Hexj4W7hkNy29i2gK8FI45z8I1+hoLzuBvGmIa+iFyqlXUOZYAgAiegarqtZX7K93ntYm+2YFLc2ZHB2BEx4CK1NaDCMXjJ1YnqT/AJocwVjx5/XyqLi7xny4+dK2c3aMFGl2QQPzxxXXg3TrwoPcVsMMh0gxoZ5/4/zQXZWMNq8A/AGG+g4VeLTL2RIOix9xqfWap29WzMl7Og0fXSTBoCW8G7yOAyRLTBHM+PzFZ9ftFHIIIgxHrWr7BudthlnUrpp1HMfSs03jxguYi4RAAYqPHLpPrE+tAza6fqakpfyMrcYI06jnw6il47ZZRLd34HUGf4o1H96hATpI4/8AFBeLO0jbjXNbYSrcZHievhSMVsnOc9qAx1MzlPnA0PjQjY9/IewvjLbbVSY7s+6wbpJ48p86MDD3rBhDnHrp5mgMbC2aLD9piVWzoFVmgli0mLeWcwMcqne0LH5dkM//AM1xLaDmqmWM+JCMTHCY5TQi7j+zwl0uIi08weMqygSepYUD27bH4KzbzNkuOl9EJ1U9neS8QAYCkiyfNj40FRwmKNtgR/fWtX3Myl1xFuAWIDpwljoW5DNzn4tT70g5xZwFvjP6/XKrXutjClxY0WdRyKka6c/10oDe92AGHxvbW+6LwzmOGY+8SOQ0FW3dvaS3EycFZY8WkQY6azHnQneNe3wYYasvfUzJyEsAT4kCaG7uYwqyxCjNHHnHQ6wJAoNJ3fx5dGtvJuWW7N5+LSVf+pYPnNGFqsYXuYu244X7T226ZrcOp+RcfKj2JxgtoztwUEn0oKn7SdkBkXEh+zeyCRl98kGVyacePzrLMXvP+Ia2L17GOFcFgWt6Afk5BvE0Z3z3uuXWKTBfj/Bb5AeJqj3rcmEGi6E+NBet5ttWL9m3btXMUWZgD+IxClE1ABZQSPXSIq2bI9m2ISwFt4w5WEsLdxhbYnjlhdRWVYfZ3ZqpYSze6o4mj26u/wDewd3KCvZkwyHVfMRwPiKDed39jrhcOlpfhGp6seJ+dFVods3aC3ra3EIZWAIIMgg9DU5DQfMmKxPdlSG60M/HMj5hMgj5ipuPwx95dG1nofMUKTaSkw6zxBGqsJ0lWoLr+PU2u1BBS6O8Py3YlwB4nWPGo95+3sAHUgT5Nx/xQ7B4LNhbot3M6iLoU6OpXj4GVzcKG7N25Ag8SfQ/qTQWndYZQynXmf16Vmu1bOTEXU6XGH1MVpmybgLhhwYA8eH/AIqgb4Yfs8dd8WDjyYBv80By5jLQwyWmIYZIIGsNM5hHEjhy41WUbvAROtK2ZjsrHmDxAgHUzp8qkWbepYqApaJPwwQSR84460FrxVkXsEHALNZPTU2gpNwRz0yn0pexcZA7OZHG2Z5Ae4T4DUeEjlULc/aZe8DIAHcUHWQSSWI8eHlFD96LjYPGMqAAKy3bY5ZDrHocy+hoCe+uOyWltD45uPP5VIhT5uQf6KZ3xuAYiwBAH4SzEaHvM7GehmeFDsTtIYt7jqGkrZsqpAJEuHc6csywOZzDxprebaHa4pulsLZB69mIY/7y1B7iFT3hz4/5qZsK32l5Va4tsSMxmDlGpyjmYB06wOdBQJ4V1vy6DXn40GqbqbZOJuXAy5cxJCEQUtgBUUjwUCfEnrUvBbK7O73o0k6xBDNB48h+pqj7s7auYe6pbv2wB/MBmHuk/wD54VraJbvIlxNQ4Vl+/wBx9KBraO1VtYmyG92zhr2Idp0UGFmOZORgPOq97Qt+GFmxatgKb1pL7k8lbgo9ZnyqJ7RcSb2Lt4OyZZ+zN4LxOX9zbbwBLOR4qeQoZ7ULNp7dlrLZ2sRhrjj3ZAJAnqCG+dBTb+1mLM7QSdJ8tNKtO51m1iHtpOVZGc9Opms7uEjnRnd2/c7yWzqVY+gUk0Bbe/aIu4u6cP8Aulbsbcc1GkjzgnyIoPZuEQAomeP+TQ38QQRB4a1IshozQcs5Z1jNExPWg1f2Zb6rhbjYe+xKOwylRmC3CQD45Tpr4Vt1s189eyvZNjEYxBdWcoa4JYgM6lSogchqY5xX0GlB8144tlLxoOJHAedVnaNovLp7y8eHDrVuvK1iLyHtbR7rgzwPw3BMa/L7UB29hvw1y3fs62rneXnlYatbbrE+oNBJ3G2goYq3OPLoZ+3rVf2khsYi7b/JcYAeEmPpFSsSBYxFu9a0tXQHXos6On9LaeRFMb3rGNunqVb/AHIpoLNunjcxGp0AOvyH/FQ/aXhx2ll+bKynxykR9zUHdDERcgjUxHmNeHSPvUj2hXZaz/K/1IoKjRnAbQd0a2yh4X3viVBxHjppQaj262JC3IyzqM3ke7/egXkOGuI6GQ4Bg8hMEfSje+uGF/DWsSupt9xz1VtVnwDaf10O3lwsd5SIHDoNZJHTiPnRXdK72+Hu2GP7xSnkYlSPUA0FN2ZjntZikAkRmInLBmR46VHs6muxdwyVPIwR0PMU2omgIW25inGYzpr1HA+YNIsLp96k2cMWMDj4UE7AMbiZQZbMqDiDqeY0rdNnWFsWVRtFs2lzH+VczmfnWW7qYfNicOI0TPecxEqnAn1A+dWTf/bps7OYDS7i27MDmE0zn/aAv9dBRcPvFreuW5F/EPcZ7nDskuEkon8ZBALfCOGpkJxG3wMA+FS3LMyu7k6KqGQFHLXnQi1aMATlX/qNTcEyqQAunORMg6a0FevCQD6V2GxBU6acqlYm0bF4aBgrB1kSrLxEjmORFdZwD4m43Y2ndjLlLalsonWAJMCaCExk0S2bhbl0rbtgsWOijmeHD+9WPdzcJSl27tBruDtoBklMr3GMyERxLQByHOhWFxT28wsyuhlh72XxI4elBYN1Nl3Uxtu0rlLvbLblG93WGgjjpNfSVsViXsfwAuYzM0HsbZcfzsQoPyLVt6Cg+fsFhmRlImGMFeR8HXmIprbGwc1t7Cj9ncJe0J/d31BIWejCQPAnpqdTCknyj59R8vKpF+zK5CffGh8QRB+cUGS7Ju23w96ze0yA3bZMyjjRhHjCiKB3rxdizGSeJ+lSds3JxF4xE3HMdO8f71DFAT2VfytOb09Ip3efaAu3FA+FY9TqYoSHg0ljQeCiGzL+Rw4I00M6jWRqOn/ih9Ls3SrAjlyOoPgRzFBdMY/bWjBAkCfFBqNag7rYo274B4kgcxAEN8+VQMLj8rAgnIQY6gkEQ3j40V/DSc68c2usRwOnjQQd+8B2eNcgd26FujzYd7/rDUDs8auu+uEL4OxdPG25tnycZh9VP+6qQnGgn2Tw/X1q1bFwYaX4kKQBGnDiRGscaq+Dt5mAHPStK2LYXLr+XOeOsAEj1gUBDc/DhSzEgmEw6zoWyKr3NPiGZvpWhXsHZvWsl1EuKRwZQQPLp6VnWwrAO0Mr2z+xshRIOUXLrF7tw8pzEqI45a0ZLX7uAPiBP5eED7/KgzXavsncXWOEhrZggXHh1MnuyR3h4/8AJFbZ3CvYNBduG26yoIUkkFp5FRoCBr48K25TGgrOvalvRZS2MOrq9246l4IItohPvRMMWjQ6wDQUy/s61jLVu3OW4MyqSAAnCAeqkj0mqvfwGKwN2SLllgdHXMoM/lcaHy8KN2tp2g0xJ8+XhFDsZvFcvZ1us1zvymZyVWJ+A6NoeJ4UFm3Zw2K2hhcUJe9cY2FR7hJy98l8rtw0GsVYdvbs2dm7OFj95icSygtGsKQxC+HBfHNQv2L7ZuDGdibhFnsrrZCYUMMpmOvH61Ytg/8Aqm1mxDAmxYA7OeGh7nqTmf5UBz2c7gvgna9cuAm5bC5ACMslWMknUgiK0JKZtin1oMnwElYPGq57Qtv/AIS3byQbrE5Z1CgRJI56kR51Z7UQDB8dZqn+1DY/aYUXp71mPVHIU+oOU/Ogym9eLMWYyzEsT1JMk/OkV1dQdXV1dQeV6K8rqBy1eKnqOY5GrVse3otxTKs2XXiDEsDymQPQzVRNGN2dt9hchtbTkZx0jg48R9RQXzaWE7XZ99eeTOB42yH08YBHrWXIa2HADRhyKsOoIg6g9DpWPoYoJuCYg6DXl51o27eNypnZpBzPHMW0Q3H8ZGUj+qs3w1zWf1wqxDHFMJdfk6jCoJ4k9+6wHLugD+oUGm7h7WOLtLfvKpdu4coMdzgD04kwTzmrftHeGxYuW7Vx1RruqLqWaOMKBp5mvmvZu28RZBWzduW82hCMRm5cAePLrSFxd63iVclheS4DLzmFxWHvZtdDxBoPpfbeyEx2GNovct5xoyMyEHlmAPeXqp0Phxr5sw2EOfUcJ8NfKvpnApxk6k+mkViftHtGztO8sKguEXUjgQygE+BLh58ZoA9vBg0Gde+38xoolh243AB4dKFOmUk+JoH8ErA90EsZ0EyRGvDwmvoT2dmxYwlu2rrnaGfWCXblrz5elYduXvCcJi1u5Q0JcWD/ABIV/vRPYu8GKtMOzMExplUn/qBJ9BQfSqGn1rNN3Np7Ucd8KoPxXFUR4hF1PrFX3CYghBnYM0akAKCfLlQZcm1UbDPeSSqozwNM2UEwJ8qyDeHfW/iwUYhLczkXhpwzMdWj5eFX7Hb7E2sjKuUqUMCDBBEA8BpVFxN3DQRbwo6S73CZ66ECgrorqPYDCWk1e32gPwyR8iKFPhCWOUELJidIE6SaCLXVNXDIvvGT0Gg+dSlxS5MvZWvMgz/umaAPXVOFoclH1P0JqU2JkQUt6fwKPtQB66iBdfyqPSp+xdorZvKxVCJ7wgGVPEa+FAT2BvNlwdxSe/aXu/xWmIHzUn5EVThRB9n3C7m0jFSzAZRIKyf7VIwu6+IY+5l8yPsKCBZOlTtq4rMLdpYy2kjTnceGuHx1hf6BVi2fuCTGd/GAP7mrXsfdu1ZHdVc06se8xPmf7UA72RbohnOLvDS2YtA6Tc4l4PJeXif4avO9u4eG2gJJFu/EC6sEmOAuL8a/UcjyqLYtctftUu1ZGYawesx9aClY/b+1tk5VvZb1oAKrspdDGgHaLlYHwfXzqFvHv/h9pYZEvWHS+hlWUqUDEQdScwVtNPAa6a63+LtwUu5WDCCrQwZeEFToayf2kbu7Psxcw1wJcY62F7yxzYc7flw6RQU3FYe2g0zZumYwKawtguZiQKK7H2Abtu5duBxbVGKlQO8wBjU/CKr9t4GhoJ2zApxCBpC51BjjEiYJ5xWxbI29gsMSuHtSw0zaMx83P9qxLZ4m6oPWj+ysVlI8qDVP/wCvuXHjRB4d4/4o9htRJct5mstsY45pGlWfAbTbIO9QZ1eSdTNQcRhoOhos9qeFQsT3dPMz40EK/dy8OFQsRdJp68hJ1pBtRQM2rfKpDIOcV4hjzpu5d1oFORy5Uyz0m5d+dIzePyoOY615P2pDNXnaUFt3MvyrqSNGkevT5VccKII06fOs+3Ob9uR1U/MVfrCaRQGbb1JW3ryoTbBB46VOS600BG2CDULb+Ma3akDjpUxboAloAHEnQVjuL3lvd4Z2IJbiZ0k8JoCmM3te3IUy2o8poWuz2Km/iMwVgxSRPaMNdegodgrwFwM6hgDOU8D50e2rvHZvLDIUgQMpJAHQKTwoI1zfu8yZDlCZcsAQAIiq4NTExU98BbYd26PJlj6im02U593K3kaB/ZOz817L2irHxGSPSBNXDZ+6tokZrrRzyrHqMxqqWdlXVZSUKhyQpOgMGDB860TY/s9vwGuOqjxagqllwrETMMV146GJqw4K+AvGfLWiuG9mFvNN3EDUzCLP1JqzbO3CwSr/AO63iXC/IAUGX4hAqEga0BxGIniPlS8ftOdJ0oe+NWgfZF6/XSo124RUe9jelR7mImgdbE0yb/Smia6g9LVwNJr2g6vaTXtA9hMW1twymCKvOxNuh47wHnVAr1WI4GKDT9sbwLh1VozFjGhjhrJoPc39YaiAenGqbdxjsAGYkDUTypqaCwbT3txGK7jP3Z91dB6xxoMQRxFOYTEhdIFTfxoI1oBuekl6KIttjrSmwVrlI9aAcj04j1N/0kHgw9a47Hb+E+RoELj2lO8e7wE8NZq+4TeK5cCkvoBVHOymyhsugMMeWvCatmxt0We2rzCnxA/80B/B7cT47hHzNG8FvXYQZQGbyBqJsLcqx/7lzNHJdfrVzwGycOohbc8tT/igwR93gZqDidgqtO37908Mx8pqDdw90/A/1oGb2zlHOmGwoFOPs26fgak/6Nd/IaBl8OOtNMg61LOxbv5DXf6Nd/L9aCDFdU1dj3OgHrTq7EbmRQDa8omdjwOM1yYADj9aAeiE8BNF8Du4z6swXw51I2daXPr9KsOGuAcFJoAWP2Mlq3w1PAnUzQb8Eeo9RVy21hGuKuVYg8/Khf8AoTxqaAEML1A9DH3pq5bjhP68qsB2LHHWk28HHKgCpZMcR5EwacWy4EwfTWjZsHpPpNJ/CD8seUigDriGHGRT6YyiH4Enm3rr96S2xj0Hyj7UD3+pI2FuKYzd2Dz0NF9i7UAtqDyFV07FuTEaedEsDsN2EEn0mgvGA292fMD11osm+K9XP8qmqxsrdh9O761cNn7mMRJMUFftYGAdANTy8aZvYcCi7e76n70Hx3GggYkKOlQXuLA01pzEc/KlpQQyk8Fao93CuTotWK3ypu/QV0YG5OpUCvfwLTq2nlRR+NJ/xQC32ZJ4MaS2zVA92rBh+I86YvcaAbg8LGoAHpRJLBNJtcP11qTY5UEyzg5AmpS7MFIw9FLPGgHHYYNCv9KgnSrlaqCeJ8z96AFa2N4RXp2JFWAcKZucaAN/pSivPwXhRZq48P10oB67P7jGOFFdkYHQaUofu28h96JbJ4UBvZmHAHCj2HGlCMFRfD8KD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394" name="Picture 10" descr="http://whyevolutionistrue.files.wordpress.com/2010/07/george-orw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42948"/>
            <a:ext cx="178117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88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250825" y="765175"/>
            <a:ext cx="56165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800" b="1" dirty="0">
                <a:solidFill>
                  <a:srgbClr val="FF0000"/>
                </a:solidFill>
                <a:latin typeface="+mj-lt"/>
              </a:rPr>
              <a:t>The Story Of Gog And Magog</a:t>
            </a:r>
          </a:p>
        </p:txBody>
      </p:sp>
      <p:sp>
        <p:nvSpPr>
          <p:cNvPr id="181251" name="WordArt 3"/>
          <p:cNvSpPr>
            <a:spLocks noChangeArrowheads="1" noChangeShapeType="1" noTextEdit="1"/>
          </p:cNvSpPr>
          <p:nvPr/>
        </p:nvSpPr>
        <p:spPr bwMode="auto">
          <a:xfrm>
            <a:off x="237707" y="2977229"/>
            <a:ext cx="8582765" cy="11718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The End Of </a:t>
            </a:r>
            <a:r>
              <a:rPr lang="en-GB" sz="48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Part Fourteen</a:t>
            </a:r>
            <a:endParaRPr lang="en-GB" sz="48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0" y="501332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be continued …..</a:t>
            </a:r>
            <a:r>
              <a:rPr lang="en-GB" sz="4400" dirty="0"/>
              <a:t> </a:t>
            </a:r>
            <a:endParaRPr lang="en-GB" sz="44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C630C8-0576-482E-9E8E-0DB6AA6E6126}" type="slidenum">
              <a:rPr lang="en-GB" smtClean="0"/>
              <a:pPr>
                <a:defRPr/>
              </a:pPr>
              <a:t>183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92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5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7170" name="Picture 2" descr="http://upload.wikimedia.org/wikipedia/commons/thumb/6/68/Armes_de_l_universite_de_paris.png/220px-Armes_de_l_universite_de_par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13786"/>
            <a:ext cx="296227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1569368"/>
            <a:ext cx="5184576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University of Paris (French: </a:t>
            </a:r>
            <a:r>
              <a:rPr lang="en-GB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Université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Paris) was a university in Paris,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France, and one of the earliest to be established in Europe.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founded in the middle of the 12th century and was officially recognized as a university from between 1160 and 1250 approximately.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72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Calvin And </a:t>
            </a:r>
            <a:r>
              <a:rPr lang="en-GB" b="1" dirty="0" smtClean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315250" y="1340768"/>
            <a:ext cx="4392488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about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 about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important part of church history from the Reformation period that has been so concealed in our day that very few people know the facts.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Brace yourself for a shock</a:t>
            </a:r>
            <a:r>
              <a:rPr lang="en-GB" dirty="0" smtClean="0">
                <a:solidFill>
                  <a:srgbClr val="00FF00"/>
                </a:solidFill>
              </a:rPr>
              <a:t>.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496419" cy="263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3545" y="4581128"/>
            <a:ext cx="3600400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Judeo-Christian Church has not told the truth about Calvin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498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20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656832" y="1548591"/>
            <a:ext cx="396044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All Saints Day in 1533,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delivered an address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Paris which clearly defended the doctrine of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"justification by faith alone."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Renouncing his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Catholicism.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encrypted-tbn3.gstatic.com/images?q=tbn:ANd9GcSd1qpWnr45Fk4c6Je8VftASpVNVRHomqJVu-BBiQOjU2p9geQ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23" y="1412776"/>
            <a:ext cx="3697038" cy="368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61" y="5301208"/>
            <a:ext cx="395636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Paris – Notre Dame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85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</a:t>
            </a:r>
            <a:r>
              <a:rPr lang="en-GB" b="1" dirty="0" smtClean="0">
                <a:solidFill>
                  <a:srgbClr val="00FF00"/>
                </a:solidFill>
              </a:rPr>
              <a:t>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21</a:t>
            </a:fld>
            <a:endParaRPr lang="en-GB"/>
          </a:p>
        </p:txBody>
      </p:sp>
      <p:sp>
        <p:nvSpPr>
          <p:cNvPr id="4" name="AutoShape 2" descr="data:image/jpeg;base64,/9j/4AAQSkZJRgABAQAAAQABAAD/2wCEAAkGBhQSERQUExQWFRUUFRUYGBYXFhcXGBcXFRYWGBUVFhcYHCYeGBojGRgWHy8gJCcpLSwsFyAyNTAqNSYrLCkBCQoKDgwOGg8PGiwkHyUsKSksLCwsLCwsLCwsLCwsLCwsLCwsLCwsLCksKSwsLCwsKSwsLCwpLCwsLCwsLCwsKf/AABEIARcAtQMBIgACEQEDEQH/xAAbAAABBQEBAAAAAAAAAAAAAAAFAAECAwQGB//EAEgQAAIBAgQEAgUIBwUIAgMAAAECEQADBBIhMQVBUWETIgYycYGRFCNCUmJyobEVM7KzwdHwJIKS0uFTY3N0g5Oi8VSjFiU0/8QAGQEAAgMBAAAAAAAAAAAAAAAAAAECAwQF/8QAMBEAAgEDAgMGBQUBAQAAAAAAAAECAxEhEjFBkbETMlFhofAEInGB4RRSwdHxQjP/2gAMAwEAAhEDEQA/AANOGqM1owWCe64S2JZthIE9hJAmmzOUxSq75G/nIWRbjORBAkwDIO06SKhatlmCiJJgSQNT3JgUYAhTk1o/RtzOyZdU9fzLCwY8zTlGum++m9Wpwe6cuUK2bNBFy2Qci5mk5oEDXWKLodjFFKt/6CvZS2VcoMFvFtRJ2BOeJ7Uw4JezZQgnJ4mjofICQWkNEAg89KV0FmYTSNbbXBbzBSFBDgFfPbBIJgQC076bU9zgd5QxKRkBLedJULvIDSI9lO6CzMNI1fi8A9ojOuUsoYagyp2YQToalb4dcZA4UlCwTNI9Y7Lvv/72oCxnppoh/wDj1+SPDPlkmChiNyYbSmHAr8qPDJLEhQCpzECSBB3jWo3Q0mYCajW08IuwxyGFBJgqYC6kmDyqu1w+4wBC6HQElVDRvlzEZvdTuKzMqGp0rllkYqwKspIIO4PSoigCVRNPUSaAuPTRTUqAuPSqJNKgCQox6In+24f/AIg/I0GAohwPHLZxFu6wJCNMLEnQ6akCiWzCO6CHA+JGwuIcANraDKwkMrOwZT7RUeKcJWFxGHk2HYAj6Vp9Pm37dDz07Ths4q2LV5Dnm4UymFjyEnzebnPKY71Lg3GGw7kgBkYRctn1XXoe/Q8qhZ7oldbMJJftM2Ls3XNvxLxZbkFgGR7mjga5TmNDuJcJuWMpLKyPOW5bbMjRodevUGoPetXGus+dS7lkIAaAWYkMpYdRqDpFLFY4eCllMxVXa4WYASzBV0UEwAB11JO1OzTE2bcOf/113/mbX7t6Xow3mvf8riP2az2scgwj2TmztdW5OUZfKrLlnNOszMVHg2OS01wvm89m5bGUA63BEmSNBRZ2Y7q6K+EH+0Wf+La/bFT4439qvxp89dH/AJtNU8NvKl227TlR1YwAT5SDABI6dafimIW5euOsw7swkAEZiTBAJ2mN6lb5iN8BH0nPmsf8ph/2TT23jhxO39rXX/omq72Ns37doXS9u5aQW8yoHV0WckjMpVgDHMGmu4+18lNlM+bxhclgsMMmXkfLvt5tt9dIWwkSvm5P0c2xX/KXfzSo+iTH5bhxy8UGO8HWquDY23bF4OWHiWWtjKoMFoMmWGmn41DgONWzibd15yo2Y5QCTodBJFDW4J7EbuDAzsLtuRJgZ8zSwUgSoGxM67A0Uu8PTFpaNm4gupaS21hzkYlARNsnRp3jqaFtbsyxNxzoxAFsCTBygnOYExJg1HwbPlPiMugzA25IYblCDBE6iYinYLma9aZWKuCGBgg7gjSDU2wThcxQgQDMbBvVJ5gHkTvIqzimP8e69yIznY6mAABJ5mAJrfe4qhuX7omb1tlyR6puAAydiqwYjougp3YsXMnEsEba2xl9a2rltZJcExvEAZeVV2+HsFS4yyjMR7YKg7betHuNS4liVc28v0bVtDpGqLB91TOJQ2bSkkNbuOYyyCrlDMzyynSOYpZsGBuM8La3cukIy2hddFJBjRmyiT2HvrHdwrqJZWA01I5kSAehjWil7iqFsURr4t5LigjQhbrP5umjR8aq4zjxcLstxitx85tlcpBliMxGjRmIB135UJsGkCjTUjSqZEmK3cLwIuMxYkJbRrjxE5VgZVnSSSB2meVYRW7hPEBadsy5kuI1t1BglWjVTyYEAj2UpeQLch4yGR4QAgwQzyDGhJJIOsToJ7Vr4nwkg2zbtuVazaYkK7DMyy2uvPlWVrNsSRdkQYGRgxPIEeqNd/MffVnFcWrshQkhbNpDpGqIFb3SKXEfAI2eE2/EsKyEZ8O9xwSwOdReI7gfNjTue0YzgkKWHjL4lxlKSYKqU86k6gHMV3OqmDyGrDcVtrcsNmI8PDvbJymQ7C9EdpuLr2PvouY9LotvcJF5GQM0Ei4ixDEjZ1GncRz3irksFuI4QF+UMiFxavtbyyxyIM0O2XzGYiZAEHtWbBeDcu208Iw9xVJ8RtAxRYHvzGT1HSpXcUDeuXbd422N12Uw4lWYkGVBIPYinbiKNjFvHRRctsxyxOTLnbKuxYqTH2qebCwWYLC2bmJSz4ZAN7ISHJJWWHPYzBntWbhGCS7dAc5LfM9MxCp/5MvuBqeAxqJjFus3kW6XmDtmJ2iZqpMSqWgoyuzMS4IfQKISDpO7n3inkMFnDeGK117d1vDyK0tyV1ZVGYfVzGD8eVRHDjbuvbuqZVLhgGNVQsrAj1lMDXmDWrF46273LmcBrtgZhlf9dNvOBpsSpM9T76jheLqbTW7oJK27gsuN1zKy+G3VDMj6p7GlkMGfg2EW5dyvJGW4dDBlLbOPxWr7HDbbDDP5gL1022WeQKDOhjbzxrOq7nlRwTFrbvBmOUBbomCdWtuq7AncitlviNu41i7cbLdtPbD6MQ6IwIcZRCsAII57jWZJXuNWsYsbaRTcAtuMrkBi0iAx38u5APP41HjOFW1fuok5UYqJMnTqQBVuPu5zcPjZgzEhfnTuxgwVgQpP5VLjPh3L964t1crMzKMtyT0EFIBJ6mhCZZd4OguXILC3at23YyCxzqhCroBJZwOwBOu1D2uWyD5GB+ic88x6wK66TtGtFW4tb8S6pJNq9atoWUGVa2tvKwDRMOp05g1iw1m0pcu6OPDfJl8Sc8eQxlECetJeY3bgaG4MrPaCkqpw4vXGMNlADFsoAHSAOpGtZcJh7d24tsBkLnKrFgwzHRQ4yjQmBI2mda3fpVFe3rmQ4UWLmUarIYGA0SQSp6GImsmByWrqXGdWFtg4Vc0uVMquoGUEgSTsJ32oyGCVjgJeyzKfnUe4Da5lbYQsU6lS2o6bbVhNlfBza5vEy7iIyztEz761XMeciOrxdF67c0kMpcW4YGI3Vuf51PivELd22pVcl1nJuKBCEhY8ROmaTK8jtvRkMAg0qRpqsIFi09RB0q5WIRiMs+QDMJAzOFmPfUZSsrkoQ1SsQFKiJ4Rd/wBpa/7A/wA1SHCLn+0t/wDZH+equ1J6Ifu9AbTUSPCbv17X/ZP+en/RV361k/8ASYfk9Ha+QaIfu9GDaaiB4bf64f8AwP8AzpDhN7m1n3W2/wAwo7UHCH7vQG3HABJ0AoZe44PorPc6fgKPYzgF64hXNZAMahXB0M9TXJ43BtabI65SB1JB+0Dz91WwmpCUY3w7ljcXudQOwA/jUP0pc+t+A/lUMOyT5wxHVSAfcCDW+zw/DONMSUYjZ7RgbSCy+/lTcrFihfYw/L7n12+NSt8QucnP5/wq23wZ2YKjW3LCQFuJOwMQSCDrseYNa73ozftKWuAWzJEPtBG+cAp7pnpRrj4j7N+BkOOvTGbryUjSZ1A7VNsXeT1j8V566bdj8KoRCVLFWI0UOvqgkGFY7a/E61ot2AUnOPLJhgVMkEiCs6+VRr1ExvSbDQmTw/G+Tr7x/I0Ts31YSpB/rn0rnbqyZAMHrzgDNBAggflSEqcykjbWev5ipEHA6WmofgOLliEItgn6bllHacu34CjYwF4jS3YM889wg+zSqpT07oFSjxkvX+jEaY1u/R97/ZWfdcf+K1kuSC6uiqyFPVYsCHDHc+ykql+HQfZLhJPmV0qalVxQTFWE/Nvy1tfvFqsVY4m233rXw8RarqbcupbR732fRnURT0qVYyoVKnpooAVKnpRQAF4h6VW7TshVyViYAjUA8z3oTxD0lsX1yvafsQVlT1H8qJek/AfFXPbHzi7jm69O5HL4dK4ht9eWnsitVOMWrlkUmJonTbvTCjD+it8Wkui05VgGlSrkKdQSg8w01rFZwZZGIgkECJ8+4Gi85JA91WqSezLtLXAZrsoAcpMaeUeUdM0CToIMkRPetvCvSe/YhVfMnO2/mU9hOo9xoabRU6+UjqPfzH9SKTWTExptIg6gTBjbQjek4xaswUmso6Z8bgb0i5au4Zoljb1XWIJUCI1+rzrI3BLJ0s4m1cLMILMbTKNeTaMScu2um2ugNLxHT2EAjYj3b8qQka7j8P67VBU2tmT133RvucHdFLrldFhSykMAzLGwM77flWK5fzb95JJM89fy6fnVvDuItZMrz33B57MII3Omx5g10FvB2sUha2ue5l1XMFvBhqTl0S8pPMQ225puTj3gSUtjlmI5CPaZ/gK1YHi1yw3kYxzU6qeunL2iDVN3DZSQSQQYKsCpG+466fjVVx55RrMDb3VPDKmj0bhnE1v2w6+wjmrcxQnif6+77LP7L1zPC+KNYfMuoOhU7EfwPejn6QW81x1mD4Ig7iFeR8ao7PTLy/Ioqzf0fQjSp6VXlBJatJ8h+/Z/erVaipuPIezWv3q1Ce3LqW0u99n0Z1NOKUUhWMqFSp4pUANSpUqAHrmvSfgyO9sh0ts7ZWLMFBEeuSeY0HeRXTVDhuJti66spZ3JWAuaEC2yJHJSWY5jpIInSmpOOUXUY6pWD+FthUUKZUKoB6gAAHTtQfjXodYxJzEFLn10gE/eGzfn3qGExIwxYK+awhIZIJfDRqDHreER1GkyDl2L43iKWrZuNOURJVS2h2MDWKyfNF3idXDVmcbiPQvFqAqXkvIDIS6DG4OxzbkciKxY70amDdw1ywQNWsRetnuUkuvxNddZ9McIxgX1B+0GT8WAFFrV5XAZWDKdipBB9hFXdtUjuv4IdnF7Hkt/0ZfKzWGS+i+tkkOv37Z8y7nTt2oLJE6+3/WvYsTwi3ediwK3AZS4hy3FA8u41IkEwZBn3Dh+OXhdNy3fUh7WbJfCZSwBA+eRZ0kgZhsTsJrVSruWGUVKVjlywIOkHSI221kfDbvp0k0oZB+6w7HdSPZyqqnVyJgxIg9xWozhR+OC6IxKm4YgXAYcQIHY/hPOaw3LQ18NswnYgB/bGum+xPeKzmmpKKWw3JvcUVOxfKGVMfx9tRJpiakROhwmMDrOx5jp/pSrnaVKxXoOsWrH9Q92tfvVqtascfNt961+9Wq57cuo6Xe+z6M6qnilTisZUNTVKKagBqUU5FIUAKuX9IEuLfV7LOHCgsVOqoWIEAQMoO5PNhJiupioYf0ct38t1oYksCGBI8NWKgLDAq2hObX1jIOkNTUcsvoQcpYMHG3YCDlu3SmTPbKg3bdz5spcTUKwZ7ZB1G5EaijfpBxNbOHOdyjMAPIRnEwCyCQTFUcJ4RZV2uWxktISFXMxRnSQ14hiR5fMoPZj0ga2E+UYlMQ+XW4q2VafUC3GVmB2zFQdNfNrtVWG/Je7HRyjPwa/jFuZIF9QM0PC3EVtgQWhSdwrGQF+iDR/CYW0/wA9hwLV3UMsZQTzt3kU7zz3GhBI0PJeklm/avgohDvcJLIgjzBFQKwkgkh9zJJo1j+JPYv2vL4lw6O6QBetKrRIE5boOw5zoYMCc46rNcRRaWGdHh8WHXNBUg5SpIlWmGB5GD7ZGo3rk/SrDsLbPBjOyCWBEXDdVgI11HhtrqMq711OGa24N5GBW4FMgiPLIzdmiAfugcq5j0jxBCpnKHNdLdSVtq1zQwPLopy8s41Iqml38E59085q7CYU3GCqRJ2kx102/qapn+vZSFdc5xO7YK7gx11g9CDzB3HWqq0jH3MuXMSo+i3mXlsDtsNulUsQRtB/D+vjQr8QduBCmp60YGyrOA2xn49KYjNSo23BEOxYfA0qCOpBFatb1GHU2/3qfzqlauJ8je23+9Sqp7cuoqXe59DqqcU1KaxlQ9PTCkaAFTTT0wFACLQJPLX3CpYTFMbFuxa/Wm2pduVkOMxZj9eG0XeYJgVi4jeEC2WANwqoH2WdVY9hlJ1q/gPFraWVGUm5EXIEAMBrmdoA1zHc7k6zUZrBt+FW7CGOwPkSwqnwQsNAzSIgKdQQOZPP4zZicM9waQpQArKmM6srqRropjKQROp9425aW9LWb1xb2rjR8hiYWGlSAIGh70X4NxHxrSORlLKrRuPMJ0PtkdiD7TTK6VzcrDcR4SLwUktbuDa5baGXqM30l7ERQ5fRKVdbmIu3A6xrkWCCCr+UasCAdTR8tT1BTklZEnFMFrgimGCP5iixoGIbLooKiCwIiV17k7nguO3bhlrjZvm7kdD5ltSBuvrsIP1Rqda9B4rxBbSkuYVQS0RtHqmdZbYbe3r5bxjiLXVNwgKLrBVQbKlrUx2LsPerVq+GTbuyis0lYDClUnSN+YB+IB/jTBdP6/rrXSMQiKjTmjXovwc3rocjyWyCe7DUL/E9vbUZNRV2J4AdSS4QQRoRtXf4/wBF7N3XLkbqmnxXauVxXo8Vd1Dg5Cokgicy5htPsqEasZCTuELFzMobqAfjSqvBWWVArRI6dOVPUylly1a/qN7bZ+F1KpWrW/Vt7bf71KhPbl1LKXe59GdZSpTSrGVD09NSmgBVRjMWLaFjryAG7MdFVe5OlXmhHDmfEXM67kutmYi2ikLcxMHdyTlXv76fmyynDW7EsPxFrLMq2/GvspbEFWgWlghbSt9mdhzB57brL2cRmRrQd10uC7bCMgKEhhmYsEJCgCZGYa7Vq4VwYYWw4INxrjy0nVs5ygMx3gHU9SY3rPxD0bFwqb9tbwVMua2Wt3ABsGlyLg94M8jyqcot/wAnUUWl/ABXg1zCvcfDjQENDm4rplMwQhy3F2g6+7Wup4HYPh4ZgyvlRw7K2nmgmI0MNyI07UI4lgr+HsG4jk27BVkzsfFC5lz28yaMhiIbbtFG7NwW7vkUlb6BgJ1zCJJzaDysOevup1JOSCMbM1cQuQ9og/TYRprNt9jy2H9ajiOJ+mVyx8xb+gGVncZiW19WDAGvf+fUcYvEhc2QGCba5mJLsMgM6DTOOvUUDXgeFwlub8XLuUvDH1dOgIzQdO8mBSpaUvmVwnfgc7xFMRdteJecKgIKI0gkscumnIBdSTpFCb14Mw5BFCqBrJH+ZiW99E+P8dOJe2HOVFChgoMDUyQu2imBoKHpw7xC5tlRbUxmuOq7hiAZiTAOw+Fb4YXzYMksvAzAlfaxJMxOQaqCTEgHY6jTrFZyMxOURroN4BOgk+4Sa0W8MWUecHzGLay767tCiI8o3I5ctaM8A9GPFC3Lh8nJNZYDqeQJnapOSjllcsAnhXCHxDwogfScjRf5ntXoOAwK2bYRBoPiTzJ7mrrOHVAFUBQNgBAqRrLUqOZS3cjXNY/9de+9a/dmulrm8cfnb33rX7qlT3JQ4/RmY09KlW0qK1q1z5G7taH/ANqVWKsueox6G3+9Soz25dSyl3ufRnWCnpqcViKhxTU9MaBmPjd7Jh7rDQ5CP8Wn8a0ei2BNi1b2Ny8lshfqW1WWJ5+s7HpLAdaGeldyMMV3a4yqo5k5gY/Cugwt0hwTPzYS0qiIZ9rjT0BVhvpkYwdKVTuWNvwi3Zt4rfCWy7aKnmJ5iNRGo5xvpV1pjE6SxneRyGmg5AfGo46xnUIRIZlzfdBzHbrlj31asaxrHfSenQVk4HQ4mLi3DPGtXUzEF7TIOkkaEj2/maE8WS74OHdBFy04RtYClkNqSfq5sp9kV0fijWTEAT012191c9jbfzl0P5Fu+HMQTCOFYwBJBRo23YVZTb2Is22MCLKtdY57p8xLnb/doT6o5Duda5PjHEg9+3ctguDZZ/DbWNS5OQGNPDMrP0Z3IJMcXDtazsZzW7VplMkS4JdokAMGKGdPU31rlMHgjiHZLXlBZrty4RqqGQqrGpkEmPpFu1aKUf8AplVR8ENgMCzOyWsjF0PiZllbSgCWYmQHnNETv8Onv8Jw6vCYeywACqfWm4WiGOsbNO8ZeQmasPhlt2mt2h4ahQXdwCzMJlXhoMSugkDOARoZjiLhVGDAltWCrIGZ3uhcrgwCAwYnXRR3pyk5PARiorJdxLiAw+FuPbQW3JyDKAsFjAOWNPIWYfjtXD2OO30jLdaABAJkQNhB0iu4wd9cVcyZfmrQdZzAhmdfDQKVlZyFzpsfx4LH4MpduW9T4bMNPskxVtC2Yvcqrq9nwOz4D6SC/wCRgFudOTRzXv2/oGSa8qt3CrBgYKmQRyIr0TgnFBftB9mGjAcmH8CNaVWnpyjFJWN9c1jf11/ubP7tq6Wuax366+ftWh8LZ/nUKe/vxHT4/RlFKlNKtpUVrVrt5G9tr4eKk1UtWMAVM/Wtaf8AVSoz25dSyk/m+z6M6ynFNTisZUPSppoLxXjSi25ElQIlZh2Jy5cw2QGZbnGUcyGlclGLkxr+IF7GWVtw/gBrpjUF19RP8QUf3q64YMBrKnUIHbsSFCzBnm7HfnXN+g3C1t2mvufM8NEABVElTtuZnT7NdVhxAzdQWMfaIPMA9B7qprSzZcDq0IaYkuJWw1pwRPlOkTMax+FPg0bIub1sonWTMRvzPeN5qCkm2ufc5SfjmI1PIae73VJLhAkiSxGnRZ/gDJ7zWfyLhW8OMz6etlOusnv8BXP8XxGrMpUHKmWeeZ3KBR1Pg29OhNF8JjixyEeZVOcxHmDMojlHlY/DvQuxhVa9ezZgFNkKSIWLSwdT60EnmasgrPImTx7L4F0KzE20V4lhEIVTVTJnLOn5xQ30b4YW+UC26qguIoJQsSERcu7LsNwRrmNV8ZxHgLd+kLmGA5kAi4yaTyHiRvyoJwv05uWLZRbaEs7uzMTqXM6ARAjStEacnF6SmU4qSud1d4AXnxLpyzMJbS2Z65jmPwisX6NwSN6nj3N4lr7dpklV98CuZPp9iHBErbnbJZLn/wAn9tZbXF2ujIWxF12JC20ItqTyHhoNgdZ/DnQqNRbvkDqxex0uP9I1wyFrgXxSIt2VIItgEkFo9WTlJ2mAI005/BcJOV7+KXV1uNlYanyNcBOogkqIEbHlmFb8HwuxhkF24Ev3z6ltdUVhy0ku89ZkzGxIhxkSt1r4Ks1pyASdXz2TooMAqpURrEmSYNSjZYjzB3eWcWaI8F442HYwAytGYbbTqDyOtDTTquvL36cq3NJqzMTyenYTGLdQOhlT/RB6EVz+LPzt/wC/b/C0P5/hQDhXGHwz6arPmSdD7DyPejRxa3XuuuzNbj/tCfx091ZlDTIUY2v9GMaVKaVaCgrSrj6p+9a/epVCVcT5f79r96tRltyLKXe+z6M6uk7gAkmANydAB3NRdwASTAGpPIDrWLA4L5cQzgrhlPlE5TeYGJP2BtHMn4Y9ldihTc3ZGbxbmMJSyCtnUNdOmeATlXmF0gtuJ+K4vgrRuWcKhlcou3mBn5u0rFQI7ZojaR7aPXwqqZCraRYIEBWjUWhyVBMt1mOormuG2/ExONhpcKFzHUZcw8aN41EAa70lK93wR0FTUFpXE6k4f+z2V3zeECDoDIBYEGSNNOcTRK88LqJLFQeksQPhQ+4+cswMhWsIumxLo7e+GT2Za13LhEk6BT1GoiATrtr+FZmaURxbloAMwQHA5liBlOh0hiSPZWjENlUtr5VY9zAn+FY8LhfKhOmdzcI1kkglQZPIBOX0aa5fzeKpIyh0AmICFEZjMxEZj/oNVYLmLE3DZi4BBusyElgCAZKNsM0EOfYd6q4feb5U9rLCZLLagQBBgbzmyjv6p7mmx6i9ccyMqL4USYlyhuPMjQILg0+q/srmfSTjxW7c8I5WcN4hOjAMAqIPtBN+YNxhyNaIQ1YKpS05G9J+KoytbU+dnlokL4fmupObczc25Za5trbKJKkAmO2mhqtZGtdp6NehDMVvYoQoyxbIlmgALn6LAGm55xWy8aMTLmpLAK4ZwC5eKuzjD2m0VnfVgBEICQToTroNTHSunPBLVoNaw48S+2jFmMwfWa641VfsjcxoeWrGnx3W2ijwFIXMIhng+qCCCEVZH0RBO4AOPF8CFt8mFz2mKs2YXGyqFjzOpJknzDbfLGxrM5uW7t5f2aFDTsQs27eE88h7jGJ8qhmIuDKoOqICq9o115YOK27tu0fFuEsbN0uAdEz3EyoIAMRuDS4TjkvIpfV0QIRofm1AIAJ83maWmZ0C96CcUuFlketfu3HIzaZVMDWYMtJ6aLFTjF6silJacAZTU3Ige8nvMDT+uVQVvb7qcbT0+HbT3VsMYmM7/jM79fedz1oxwRYtv98fgp/nQY0a4IfmmH2x+yf5VGXAktn9DbSpRSpmUqtmrbrxbY7Q1oz0i4utVW6svWs1t1mMxtiek3FE1Gpty6llHvc+jNKg4275mK4ZbgQZd7rnZVHM8+iqJ3rs7Ci4fKIt2tLenlLARmgclHq9ZnpGKzwQE28soq+oonyopEsI0Dv6xJ6r0MksRcIKW0hZDFuWVAsSI28xXXsa5tSep4OlSpqCsC+MIGZFLZbKAltYLZIOrTMFso7nn1A+hcZ8W5ImZiBEBnZtNNNAO0ij3FsQLVi7cbU3PVXXY6W00iBqCSepFAfRG+fk95lGZw7aDnnCFQO0q077aVZH/wA39gl30dXw0BbVuR67MQB1OYqfYFHLoBFbb9jMIJ9YwYPKZMe6R7+1Zg2QKWM5LOsbFnKgBY7oQPvCrcPeJ8RtIVmWOmRRz+9m+I6Vne9y1eAhcl3adB5B0mJZjtz8un1T1NZA5t23YSWZzAj1myqi6CYGn5dKpvsTayro3iWp9ty6jnaYmR7NdaCel/pD4Xhi0QZDsGkGDLpmHsJaO47VZCGp2RGUkldgnjHF3tt8ns3BlVAruDu8N4pzR1YjQVzlu0zMFUEsTAA1JPanwllndVQSzMoUbyTt2+Neh8B9GRhtZBukea59G2Oa25EZoIJY9/Yd0pRpLzMii6jM3APRy1hGFzEupuxmy7raGnmYxAI6mB0nejN3HtfJtiFU6BWBDudGzf7tACGgjMRExIqacNEhypKqxNtJnOzHS5czRmaQCJOgE7xA/CycezFiyYZFt5vr3rp1iD9oyOUcorG3qbk9zUlpwg7cZLXhWwvrFwoAGmVSzGO4BGn1umlDMZcVrOIdZDXldZgiFto4XQxyQnT69W467mxDbeRFtrvOa8SbhBAmQiCI796x8XBI8NGIU2su5nK0IvrLJJMbmdDUIrYk2c/j18JUKqMyFVKKSDowC58p82qkic23IQtBeJ2TFojVVtaQZj5xyZ0EGT0+HLrFYi94rEAWwfNp5nI01GpADLAkgxy5cXjLxmDMAGFJJiTMsD1Bn4Vup5ZlqYMbLrz7ezl+FXNaALDXQAg/3QTt7d+23SvOQQdj2/CmXuNII5bmY37mtBnGyf10iJo1wdYtv98fDLIoSl3KymIylTpvy1me00V4KSbbT9df2TUZcB8H9DdSpjSqRlK0rQmoA/3tj3/OrpWZDWlACP8AqWf3q1XU7vIuod/n0PQGvFVZomJhdiY2HvOk+ys+BwpIL3ILuFzfdXZeembNtvNRR/Fk6BVfQb6oxXMY+0CY7D3ri7EqLaCSYJEkEhWBA7y8A9i1cpLgdZgD0pxmdiGjJbYqJ1VnADZomGWYTn6zTyBF+hUFymcqDdBK/XChgo07sOfL31Xxy4GzKjg5c8gR5suY5tNPWDnn7tKo9D8ULGKOeRmRgukydGEdiBv3HWtyjam0jLq+dHo1xJuJz3bscohQT95g3uNZ2xYS1EgswusoIMNDExy+uOnw1puE3XY5ngMyZoj1VdzlUE7gAfGdueTEX8zIFK/N5S8tp5o6HUA69fL3rElmxqvi5HimK8G015wMykNGm6ZzbUf3mUae2vOsVizdILDN5RbXzagjUtlBkyzNvoZ6irOJccuXzDsxQEkDQGC0jlqdt+ldF6A+j2ZvlNweVSfDB5sN39g/P2VujFUYapbmOUu0lZBf0W4B8mTxHXNiLnI/QXudcvUnvAnmcW6GZVJB1EnLoWKkqg0Ow83aB1IpsPczjxF1kaEggNsQRI1WJ7b1O/YgNBIyo8Gdc7DVtefT7xrFKWp3ZrjFRVkVniAW3cvuZRcxUCPVUFRHUs2aDzDLVHC8GFRMzQ7szmYOa7cUEkczlWR/6msvE8ODlt5SqW2slio1ZiyrZt/aKjzHvl61fdxPmuX2iFDJZABMifO5H2rmVZ6KOtO2BcRWML881w6KrEhebMUFsGOsTG8lz7xPEbpbEamBmloEeW2dJgwwDEnXmOUiC1qLYtIwJZmB0GnlDsSRpykQOgHODzzufFKtD5gxy5RJaAyNlLbnOSFJbcabVOCyKWwNzHw1XMAPEdmWCSohxLFtvKjHXXQARBJ5/GDzDuAdt522J/DbblR2/iYssRGqqgEwslmDjYBhud4AYaaCBOBU3bi5nyKo1uETkUSZjqSTAHM1thjJknnBm+SXGAhHI1ghWPc8u/40rWHczCMQDBAB+Bgb70SxvG71u6fCxN1lGinMfV0gEbAwAY5bbg0LuYtzJLsZ1Op1Ou/xPxqxOTINJDthHCsSIA0gkA7xoDqYIgwNKK8H0tsPtjp9UdKD2sKzAsFJC7tGg9rHQUW4IPmm++P2aUg4P6G8mmpE01TMhUlaDbzW3UEAnKRJj1WB391Zkq8GoyjdWJwnolcNWON3RmISzL3A7Hxo0EAIBk00UCdZ161c/pDdMnwrcn/f9AQo9TlJPvNAaeqP06NH6vy9fwUNgLhDyqZnmX8YaZpmNNjJkGZqhuH3EuC6AsIQ0eIGMLEcpMAARHKt1PVuh+JDt4+Hr+DqsRxFbV6yiQc1rLm3CoolWIHIwfh2rmcdxtr1u5atfTYwxOXLZUgSWYyzOwMzrpWY459ghJW0LSNvorEhlO1tspie1LDYcIoAA2ExzPWqYUUty6p8RjAPTgL5gWC5ZE5bigmN4JJgmuxX0gIUIuHi2qhQgvWxAHKR9E6T1160Cmnq2dLXu/fMqj8Qo7L1/B0Celbg/wD8xkCB8/b7fAaCq8N6TuiBTYZjMsRetAklizadyaB0qr/Tx9/6T/Vvw98gri/SF3AAw/0mY5rtvVmBE6dAdPujpT4j0jZ4Hycqq7AXrcggNqOXMcuVCaVPsI+/9F+qfh75Gs8UY3i/gaMCCPFtz5gMxkmBJnlsewrF4t2APDGisP1iGGYasMxO3ICOW8AVI01SVJL3+RP4ny9fwZcZZu3UChIyzHntkasx113CmAY68qz2uE3AF+bBIk63EgsfVmG2UcupPWiS04FS0vb31F20eK9fwCL3CLzbqOpJuIZY6liZ1k01rgzaBkb1tSr2/V6KC2p7mjEVE07S8ffMXax8PX8Ft/Gv5RbslLVsfNoGtnz83uGfMYkT3nfbFgMIbdshhEuCJIJgJE6d5q+o1FQsOVdNPHr+BGmpUqsMxVbNb8Hg863WmPDTPETPnVI7asKHpRrgjELiMolvBECA0nxrR0U76AnblQxowClR9L1s3LSOqBrto27pCqMlxmYWrkAQrAZC0RoTzmhXEGAIQR82MpIA8zSS5JHreYkA9FFJMTVjfgQPkOJMCRcsAGASAxfMASJEwPhSxlkYa1ZygeLeTxWcgEqjGERAdAYBJbflPWrD3YwV4c3v2Y/urdJ/h8avx7/KbVhk1uWrYtOg9YhCcjqu7CDBjYjpUeP3JcBcGHyq54FyC1wN4dyBmVwCVkjVlMQQZ30ipYOwTgb8JLretCQgZgCGzAECQJUU3AlOGuDEXQUFsMUVtGuOVIVVU6xrJbYR1p8JcYYC+wJBOItGRI+i87cpI+Ioe+PIF5+Zm4NgX+UWc1to8RAcyEiCwBmREQTRDB27BxOM8ZYtKHEqACnz6IrKBtlke6d6H8DxbnE2Bnc/O25GZtswJnXaJrW2HYvxCFJ0bkf/AJNtv2QT7ATQ73BbA/i3Cnw1yCQwIzI41V15MvI9xT8cb599AoGWAqhQPIp2EDcmtfCOKo1v5Nif1LGUf6Vlz9Jfs9R/rWT0gWMTdEgwQJGxhVEjtTW9mJrGDRawq2cMt9lDvddlthtVVU0ZyuzGdADpzg1kTijT51RwQRBtoIkbqVUFSN9OlErMYnCJZUgXrDOUUkDxEuasFndweXMULt8KukkeG4iSxZSoUDcsSIAFC8xvhYu4GieIHuibdqGcfW8wVV97EadAar4zgfAv3Le4RjlO8ruh7ypBrU6LZsIty25N753RvD8ozIg1Qz9Nv74q/jtvxsPYxCowGU2WnzGbelslgBMqYmN1ilfIWwUek6Kt+EVUAS0YVQBLIrEwBrqTV3pBYRrWHv20VFuIVcKoUC7bPn26zPuqXpNw642IJW3cYZLWoRjqLSAjQdRFW8Hw4e3fwl45MhW9r9HJAvj2+GTp1WlwTJcWgfjSLeHsplXxGBus2VcwRj80hMdAX9jLyopjcJaHEltm2otAISiqACDZzttGszr/ACrnuI4o3bjvEZjovRRoij2KAPdXS46yx4pAUk5BpB/+NH56Un/DBf0BeN8G8HLctt4li7rbufmjdHHTt7QKOJMPDsQqqTbJJVQCxF24skga6KK0cE4yLWa1dUvYuaOnNTydOjj8Y9lL0kwi22tKji4gsyrjmrXbrD3wYPcGpK97MT2ugMaeok0qmQKrdWiqUq9aYmaMNiShlYmNCRJXuvQ96gDURT0WAvxOMLxIUATCqoVRMSYHMwNew6CqKVKgRou4MqoclYO0MpJiJ0mdJFUVuscTChRlkBcp13Bui40GNJUZPZ8KuHGxAHhjTL0Pq+F9nYm22n2+1IYOe0QFn6Qkc9JZfzU0rdksSBuoYmYEBRJ356bURt8YUQfD1GX6c6K6PGqzyfX7faovxYFWGQgsgWcw+wWJhdZIY6/X7CmGDBctFcs/SGYa8pI/gadbBKs4jKpUHXmwbLp/dNELPFBCggZUQjKRJclABy0AdQ+p9kwKzWeIsqXAJl2RswMernkR3z/hSGJ+GsFzNlAOXdhrnQXF+KkH8Ke7gbobIwIIUNDH6LRlInQzI2/hWjEcZDplIYT4ckEGclkWjMjnBPvp243OYFcykyknzW5ZSwB5qYPl666ayBgz3uF3FzSAcszBB2fw2gAyYaAfaORFQtcPuMzKsEqQDDLEs4QAGYPmIGnWtt3jga4LmUgjxhAIAy3M+XQCAwL6ketAO8k5uFcRFosSCZybQPVuK5GvXLHaaAI2uHXCVURmcAqudcxBBI0mdhtvy5ioWsE7LnEZYJJLKNMwQnUzGZgP/Rq+5xXS2UlWti3l0WA1vZp335VM8WXNdhSiuoVAIbIBcW5Guh1B/wAVIZn/AEXc0IAOaIhlPrObanQ6AuCJ226iU+Bug9yrEAMCSqswYgAyYKN/hJ21rYnGlCopVoTIZGUMSl57kNG6kPtyYAjmDX+l1D27gVs1sNAMQWNy44JO8DONI1jcTQGDA+EaJMAkBoLKGIOxgmdZnuNdqhisM1tirRIJUgMrQVMEHKTGv8a13sbbds7K0+GFIERmW2EVwZBGysVjedYOlXFcaLtxnE+Z3aCqiAzFgJX1t9zTAwk09MTT0CKUNXKaVKgCYNSBpUqZEempUqYCpUqVIBUqVKmAgacU1KogKacUqVMYjTUqVIGMp0p6VKgYqY01KgBjUaelQBGaVKlTA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ata:image/jpeg;base64,/9j/4AAQSkZJRgABAQAAAQABAAD/2wCEAAkGBhQSERQUExQWFRUUFRUYGBYXFhcXGBcXFRYWGBUVFhcYHCYeGBojGRgWHy8gJCcpLSwsFyAyNTAqNSYrLCkBCQoKDgwOGg8PGiwkHyUsKSksLCwsLCwsLCwsLCwsLCwsLCwsLCwsLCksKSwsLCwsKSwsLCwpLCwsLCwsLCwsKf/AABEIARcAtQMBIgACEQEDEQH/xAAbAAABBQEBAAAAAAAAAAAAAAAFAAECAwQGB//EAEgQAAIBAgQEAgUIBwUIAgMAAAECEQADBBIhMQVBUWETIgYycYGRFCNCUmJyobEVM7KzwdHwJIKS0uFTY3N0g5Oi8VSjFiU0/8QAGQEAAgMBAAAAAAAAAAAAAAAAAAECAwQF/8QAMBEAAgEDAgMGBQUBAQAAAAAAAAECAxEhEjFBkbETMlFhofAEInGB4RRSwdHxQjP/2gAMAwEAAhEDEQA/AANOGqM1owWCe64S2JZthIE9hJAmmzOUxSq75G/nIWRbjORBAkwDIO06SKhatlmCiJJgSQNT3JgUYAhTk1o/RtzOyZdU9fzLCwY8zTlGum++m9Wpwe6cuUK2bNBFy2Qci5mk5oEDXWKLodjFFKt/6CvZS2VcoMFvFtRJ2BOeJ7Uw4JezZQgnJ4mjofICQWkNEAg89KV0FmYTSNbbXBbzBSFBDgFfPbBIJgQC076bU9zgd5QxKRkBLedJULvIDSI9lO6CzMNI1fi8A9ojOuUsoYagyp2YQToalb4dcZA4UlCwTNI9Y7Lvv/72oCxnppoh/wDj1+SPDPlkmChiNyYbSmHAr8qPDJLEhQCpzECSBB3jWo3Q0mYCajW08IuwxyGFBJgqYC6kmDyqu1w+4wBC6HQElVDRvlzEZvdTuKzMqGp0rllkYqwKspIIO4PSoigCVRNPUSaAuPTRTUqAuPSqJNKgCQox6In+24f/AIg/I0GAohwPHLZxFu6wJCNMLEnQ6akCiWzCO6CHA+JGwuIcANraDKwkMrOwZT7RUeKcJWFxGHk2HYAj6Vp9Pm37dDz07Ths4q2LV5Dnm4UymFjyEnzebnPKY71Lg3GGw7kgBkYRctn1XXoe/Q8qhZ7oldbMJJftM2Ls3XNvxLxZbkFgGR7mjga5TmNDuJcJuWMpLKyPOW5bbMjRodevUGoPetXGus+dS7lkIAaAWYkMpYdRqDpFLFY4eCllMxVXa4WYASzBV0UEwAB11JO1OzTE2bcOf/113/mbX7t6Xow3mvf8riP2az2scgwj2TmztdW5OUZfKrLlnNOszMVHg2OS01wvm89m5bGUA63BEmSNBRZ2Y7q6K+EH+0Wf+La/bFT4439qvxp89dH/AJtNU8NvKl227TlR1YwAT5SDABI6dafimIW5euOsw7swkAEZiTBAJ2mN6lb5iN8BH0nPmsf8ph/2TT23jhxO39rXX/omq72Ns37doXS9u5aQW8yoHV0WckjMpVgDHMGmu4+18lNlM+bxhclgsMMmXkfLvt5tt9dIWwkSvm5P0c2xX/KXfzSo+iTH5bhxy8UGO8HWquDY23bF4OWHiWWtjKoMFoMmWGmn41DgONWzibd15yo2Y5QCTodBJFDW4J7EbuDAzsLtuRJgZ8zSwUgSoGxM67A0Uu8PTFpaNm4gupaS21hzkYlARNsnRp3jqaFtbsyxNxzoxAFsCTBygnOYExJg1HwbPlPiMugzA25IYblCDBE6iYinYLma9aZWKuCGBgg7gjSDU2wThcxQgQDMbBvVJ5gHkTvIqzimP8e69yIznY6mAABJ5mAJrfe4qhuX7omb1tlyR6puAAydiqwYjougp3YsXMnEsEba2xl9a2rltZJcExvEAZeVV2+HsFS4yyjMR7YKg7betHuNS4liVc28v0bVtDpGqLB91TOJQ2bSkkNbuOYyyCrlDMzyynSOYpZsGBuM8La3cukIy2hddFJBjRmyiT2HvrHdwrqJZWA01I5kSAehjWil7iqFsURr4t5LigjQhbrP5umjR8aq4zjxcLstxitx85tlcpBliMxGjRmIB135UJsGkCjTUjSqZEmK3cLwIuMxYkJbRrjxE5VgZVnSSSB2meVYRW7hPEBadsy5kuI1t1BglWjVTyYEAj2UpeQLch4yGR4QAgwQzyDGhJJIOsToJ7Vr4nwkg2zbtuVazaYkK7DMyy2uvPlWVrNsSRdkQYGRgxPIEeqNd/MffVnFcWrshQkhbNpDpGqIFb3SKXEfAI2eE2/EsKyEZ8O9xwSwOdReI7gfNjTue0YzgkKWHjL4lxlKSYKqU86k6gHMV3OqmDyGrDcVtrcsNmI8PDvbJymQ7C9EdpuLr2PvouY9LotvcJF5GQM0Ei4ixDEjZ1GncRz3irksFuI4QF+UMiFxavtbyyxyIM0O2XzGYiZAEHtWbBeDcu208Iw9xVJ8RtAxRYHvzGT1HSpXcUDeuXbd422N12Uw4lWYkGVBIPYinbiKNjFvHRRctsxyxOTLnbKuxYqTH2qebCwWYLC2bmJSz4ZAN7ISHJJWWHPYzBntWbhGCS7dAc5LfM9MxCp/5MvuBqeAxqJjFus3kW6XmDtmJ2iZqpMSqWgoyuzMS4IfQKISDpO7n3inkMFnDeGK117d1vDyK0tyV1ZVGYfVzGD8eVRHDjbuvbuqZVLhgGNVQsrAj1lMDXmDWrF46273LmcBrtgZhlf9dNvOBpsSpM9T76jheLqbTW7oJK27gsuN1zKy+G3VDMj6p7GlkMGfg2EW5dyvJGW4dDBlLbOPxWr7HDbbDDP5gL1022WeQKDOhjbzxrOq7nlRwTFrbvBmOUBbomCdWtuq7AncitlviNu41i7cbLdtPbD6MQ6IwIcZRCsAII57jWZJXuNWsYsbaRTcAtuMrkBi0iAx38u5APP41HjOFW1fuok5UYqJMnTqQBVuPu5zcPjZgzEhfnTuxgwVgQpP5VLjPh3L964t1crMzKMtyT0EFIBJ6mhCZZd4OguXILC3at23YyCxzqhCroBJZwOwBOu1D2uWyD5GB+ic88x6wK66TtGtFW4tb8S6pJNq9atoWUGVa2tvKwDRMOp05g1iw1m0pcu6OPDfJl8Sc8eQxlECetJeY3bgaG4MrPaCkqpw4vXGMNlADFsoAHSAOpGtZcJh7d24tsBkLnKrFgwzHRQ4yjQmBI2mda3fpVFe3rmQ4UWLmUarIYGA0SQSp6GImsmByWrqXGdWFtg4Vc0uVMquoGUEgSTsJ32oyGCVjgJeyzKfnUe4Da5lbYQsU6lS2o6bbVhNlfBza5vEy7iIyztEz761XMeciOrxdF67c0kMpcW4YGI3Vuf51PivELd22pVcl1nJuKBCEhY8ROmaTK8jtvRkMAg0qRpqsIFi09RB0q5WIRiMs+QDMJAzOFmPfUZSsrkoQ1SsQFKiJ4Rd/wBpa/7A/wA1SHCLn+0t/wDZH+equ1J6Ifu9AbTUSPCbv17X/ZP+en/RV361k/8ASYfk9Ha+QaIfu9GDaaiB4bf64f8AwP8AzpDhN7m1n3W2/wAwo7UHCH7vQG3HABJ0AoZe44PorPc6fgKPYzgF64hXNZAMahXB0M9TXJ43BtabI65SB1JB+0Dz91WwmpCUY3w7ljcXudQOwA/jUP0pc+t+A/lUMOyT5wxHVSAfcCDW+zw/DONMSUYjZ7RgbSCy+/lTcrFihfYw/L7n12+NSt8QucnP5/wq23wZ2YKjW3LCQFuJOwMQSCDrseYNa73ozftKWuAWzJEPtBG+cAp7pnpRrj4j7N+BkOOvTGbryUjSZ1A7VNsXeT1j8V566bdj8KoRCVLFWI0UOvqgkGFY7a/E61ot2AUnOPLJhgVMkEiCs6+VRr1ExvSbDQmTw/G+Tr7x/I0Ts31YSpB/rn0rnbqyZAMHrzgDNBAggflSEqcykjbWev5ipEHA6WmofgOLliEItgn6bllHacu34CjYwF4jS3YM889wg+zSqpT07oFSjxkvX+jEaY1u/R97/ZWfdcf+K1kuSC6uiqyFPVYsCHDHc+ykql+HQfZLhJPmV0qalVxQTFWE/Nvy1tfvFqsVY4m233rXw8RarqbcupbR732fRnURT0qVYyoVKnpooAVKnpRQAF4h6VW7TshVyViYAjUA8z3oTxD0lsX1yvafsQVlT1H8qJek/AfFXPbHzi7jm69O5HL4dK4ht9eWnsitVOMWrlkUmJonTbvTCjD+it8Wkui05VgGlSrkKdQSg8w01rFZwZZGIgkECJ8+4Gi85JA91WqSezLtLXAZrsoAcpMaeUeUdM0CToIMkRPetvCvSe/YhVfMnO2/mU9hOo9xoabRU6+UjqPfzH9SKTWTExptIg6gTBjbQjek4xaswUmso6Z8bgb0i5au4Zoljb1XWIJUCI1+rzrI3BLJ0s4m1cLMILMbTKNeTaMScu2um2ugNLxHT2EAjYj3b8qQka7j8P67VBU2tmT133RvucHdFLrldFhSykMAzLGwM77flWK5fzb95JJM89fy6fnVvDuItZMrz33B57MII3Omx5g10FvB2sUha2ue5l1XMFvBhqTl0S8pPMQ225puTj3gSUtjlmI5CPaZ/gK1YHi1yw3kYxzU6qeunL2iDVN3DZSQSQQYKsCpG+466fjVVx55RrMDb3VPDKmj0bhnE1v2w6+wjmrcxQnif6+77LP7L1zPC+KNYfMuoOhU7EfwPejn6QW81x1mD4Ig7iFeR8ao7PTLy/Ioqzf0fQjSp6VXlBJatJ8h+/Z/erVaipuPIezWv3q1Ce3LqW0u99n0Z1NOKUUhWMqFSp4pUANSpUqAHrmvSfgyO9sh0ts7ZWLMFBEeuSeY0HeRXTVDhuJti66spZ3JWAuaEC2yJHJSWY5jpIInSmpOOUXUY6pWD+FthUUKZUKoB6gAAHTtQfjXodYxJzEFLn10gE/eGzfn3qGExIwxYK+awhIZIJfDRqDHreER1GkyDl2L43iKWrZuNOURJVS2h2MDWKyfNF3idXDVmcbiPQvFqAqXkvIDIS6DG4OxzbkciKxY70amDdw1ywQNWsRetnuUkuvxNddZ9McIxgX1B+0GT8WAFFrV5XAZWDKdipBB9hFXdtUjuv4IdnF7Hkt/0ZfKzWGS+i+tkkOv37Z8y7nTt2oLJE6+3/WvYsTwi3ediwK3AZS4hy3FA8u41IkEwZBn3Dh+OXhdNy3fUh7WbJfCZSwBA+eRZ0kgZhsTsJrVSruWGUVKVjlywIOkHSI221kfDbvp0k0oZB+6w7HdSPZyqqnVyJgxIg9xWozhR+OC6IxKm4YgXAYcQIHY/hPOaw3LQ18NswnYgB/bGum+xPeKzmmpKKWw3JvcUVOxfKGVMfx9tRJpiakROhwmMDrOx5jp/pSrnaVKxXoOsWrH9Q92tfvVqtascfNt961+9Wq57cuo6Xe+z6M6qnilTisZUNTVKKagBqUU5FIUAKuX9IEuLfV7LOHCgsVOqoWIEAQMoO5PNhJiupioYf0ct38t1oYksCGBI8NWKgLDAq2hObX1jIOkNTUcsvoQcpYMHG3YCDlu3SmTPbKg3bdz5spcTUKwZ7ZB1G5EaijfpBxNbOHOdyjMAPIRnEwCyCQTFUcJ4RZV2uWxktISFXMxRnSQ14hiR5fMoPZj0ga2E+UYlMQ+XW4q2VafUC3GVmB2zFQdNfNrtVWG/Je7HRyjPwa/jFuZIF9QM0PC3EVtgQWhSdwrGQF+iDR/CYW0/wA9hwLV3UMsZQTzt3kU7zz3GhBI0PJeklm/avgohDvcJLIgjzBFQKwkgkh9zJJo1j+JPYv2vL4lw6O6QBetKrRIE5boOw5zoYMCc46rNcRRaWGdHh8WHXNBUg5SpIlWmGB5GD7ZGo3rk/SrDsLbPBjOyCWBEXDdVgI11HhtrqMq711OGa24N5GBW4FMgiPLIzdmiAfugcq5j0jxBCpnKHNdLdSVtq1zQwPLopy8s41Iqml38E59085q7CYU3GCqRJ2kx102/qapn+vZSFdc5xO7YK7gx11g9CDzB3HWqq0jH3MuXMSo+i3mXlsDtsNulUsQRtB/D+vjQr8QduBCmp60YGyrOA2xn49KYjNSo23BEOxYfA0qCOpBFatb1GHU2/3qfzqlauJ8je23+9Sqp7cuoqXe59DqqcU1KaxlQ9PTCkaAFTTT0wFACLQJPLX3CpYTFMbFuxa/Wm2pduVkOMxZj9eG0XeYJgVi4jeEC2WANwqoH2WdVY9hlJ1q/gPFraWVGUm5EXIEAMBrmdoA1zHc7k6zUZrBt+FW7CGOwPkSwqnwQsNAzSIgKdQQOZPP4zZicM9waQpQArKmM6srqRropjKQROp9425aW9LWb1xb2rjR8hiYWGlSAIGh70X4NxHxrSORlLKrRuPMJ0PtkdiD7TTK6VzcrDcR4SLwUktbuDa5baGXqM30l7ERQ5fRKVdbmIu3A6xrkWCCCr+UasCAdTR8tT1BTklZEnFMFrgimGCP5iixoGIbLooKiCwIiV17k7nguO3bhlrjZvm7kdD5ltSBuvrsIP1Rqda9B4rxBbSkuYVQS0RtHqmdZbYbe3r5bxjiLXVNwgKLrBVQbKlrUx2LsPerVq+GTbuyis0lYDClUnSN+YB+IB/jTBdP6/rrXSMQiKjTmjXovwc3rocjyWyCe7DUL/E9vbUZNRV2J4AdSS4QQRoRtXf4/wBF7N3XLkbqmnxXauVxXo8Vd1Dg5Cokgicy5htPsqEasZCTuELFzMobqAfjSqvBWWVArRI6dOVPUylly1a/qN7bZ+F1KpWrW/Vt7bf71KhPbl1LKXe59GdZSpTSrGVD09NSmgBVRjMWLaFjryAG7MdFVe5OlXmhHDmfEXM67kutmYi2ikLcxMHdyTlXv76fmyynDW7EsPxFrLMq2/GvspbEFWgWlghbSt9mdhzB57brL2cRmRrQd10uC7bCMgKEhhmYsEJCgCZGYa7Vq4VwYYWw4INxrjy0nVs5ygMx3gHU9SY3rPxD0bFwqb9tbwVMua2Wt3ABsGlyLg94M8jyqcot/wAnUUWl/ABXg1zCvcfDjQENDm4rplMwQhy3F2g6+7Wup4HYPh4ZgyvlRw7K2nmgmI0MNyI07UI4lgr+HsG4jk27BVkzsfFC5lz28yaMhiIbbtFG7NwW7vkUlb6BgJ1zCJJzaDysOevup1JOSCMbM1cQuQ9og/TYRprNt9jy2H9ajiOJ+mVyx8xb+gGVncZiW19WDAGvf+fUcYvEhc2QGCba5mJLsMgM6DTOOvUUDXgeFwlub8XLuUvDH1dOgIzQdO8mBSpaUvmVwnfgc7xFMRdteJecKgIKI0gkscumnIBdSTpFCb14Mw5BFCqBrJH+ZiW99E+P8dOJe2HOVFChgoMDUyQu2imBoKHpw7xC5tlRbUxmuOq7hiAZiTAOw+Fb4YXzYMksvAzAlfaxJMxOQaqCTEgHY6jTrFZyMxOURroN4BOgk+4Sa0W8MWUecHzGLay767tCiI8o3I5ctaM8A9GPFC3Lh8nJNZYDqeQJnapOSjllcsAnhXCHxDwogfScjRf5ntXoOAwK2bYRBoPiTzJ7mrrOHVAFUBQNgBAqRrLUqOZS3cjXNY/9de+9a/dmulrm8cfnb33rX7qlT3JQ4/RmY09KlW0qK1q1z5G7taH/ANqVWKsueox6G3+9Soz25dSyl3ufRnWCnpqcViKhxTU9MaBmPjd7Jh7rDQ5CP8Wn8a0ei2BNi1b2Ny8lshfqW1WWJ5+s7HpLAdaGeldyMMV3a4yqo5k5gY/Cugwt0hwTPzYS0qiIZ9rjT0BVhvpkYwdKVTuWNvwi3Zt4rfCWy7aKnmJ5iNRGo5xvpV1pjE6SxneRyGmg5AfGo46xnUIRIZlzfdBzHbrlj31asaxrHfSenQVk4HQ4mLi3DPGtXUzEF7TIOkkaEj2/maE8WS74OHdBFy04RtYClkNqSfq5sp9kV0fijWTEAT012191c9jbfzl0P5Fu+HMQTCOFYwBJBRo23YVZTb2Is22MCLKtdY57p8xLnb/doT6o5Duda5PjHEg9+3ctguDZZ/DbWNS5OQGNPDMrP0Z3IJMcXDtazsZzW7VplMkS4JdokAMGKGdPU31rlMHgjiHZLXlBZrty4RqqGQqrGpkEmPpFu1aKUf8AplVR8ENgMCzOyWsjF0PiZllbSgCWYmQHnNETv8Onv8Jw6vCYeywACqfWm4WiGOsbNO8ZeQmasPhlt2mt2h4ahQXdwCzMJlXhoMSugkDOARoZjiLhVGDAltWCrIGZ3uhcrgwCAwYnXRR3pyk5PARiorJdxLiAw+FuPbQW3JyDKAsFjAOWNPIWYfjtXD2OO30jLdaABAJkQNhB0iu4wd9cVcyZfmrQdZzAhmdfDQKVlZyFzpsfx4LH4MpduW9T4bMNPskxVtC2Yvcqrq9nwOz4D6SC/wCRgFudOTRzXv2/oGSa8qt3CrBgYKmQRyIr0TgnFBftB9mGjAcmH8CNaVWnpyjFJWN9c1jf11/ubP7tq6Wuax366+ftWh8LZ/nUKe/vxHT4/RlFKlNKtpUVrVrt5G9tr4eKk1UtWMAVM/Wtaf8AVSoz25dSyk/m+z6M6ynFNTisZUPSppoLxXjSi25ElQIlZh2Jy5cw2QGZbnGUcyGlclGLkxr+IF7GWVtw/gBrpjUF19RP8QUf3q64YMBrKnUIHbsSFCzBnm7HfnXN+g3C1t2mvufM8NEABVElTtuZnT7NdVhxAzdQWMfaIPMA9B7qprSzZcDq0IaYkuJWw1pwRPlOkTMax+FPg0bIub1sonWTMRvzPeN5qCkm2ufc5SfjmI1PIae73VJLhAkiSxGnRZ/gDJ7zWfyLhW8OMz6etlOusnv8BXP8XxGrMpUHKmWeeZ3KBR1Pg29OhNF8JjixyEeZVOcxHmDMojlHlY/DvQuxhVa9ezZgFNkKSIWLSwdT60EnmasgrPImTx7L4F0KzE20V4lhEIVTVTJnLOn5xQ30b4YW+UC26qguIoJQsSERcu7LsNwRrmNV8ZxHgLd+kLmGA5kAi4yaTyHiRvyoJwv05uWLZRbaEs7uzMTqXM6ARAjStEacnF6SmU4qSud1d4AXnxLpyzMJbS2Z65jmPwisX6NwSN6nj3N4lr7dpklV98CuZPp9iHBErbnbJZLn/wAn9tZbXF2ujIWxF12JC20ItqTyHhoNgdZ/DnQqNRbvkDqxex0uP9I1wyFrgXxSIt2VIItgEkFo9WTlJ2mAI005/BcJOV7+KXV1uNlYanyNcBOogkqIEbHlmFb8HwuxhkF24Ev3z6ltdUVhy0ku89ZkzGxIhxkSt1r4Ks1pyASdXz2TooMAqpURrEmSYNSjZYjzB3eWcWaI8F442HYwAytGYbbTqDyOtDTTquvL36cq3NJqzMTyenYTGLdQOhlT/RB6EVz+LPzt/wC/b/C0P5/hQDhXGHwz6arPmSdD7DyPejRxa3XuuuzNbj/tCfx091ZlDTIUY2v9GMaVKaVaCgrSrj6p+9a/epVCVcT5f79r96tRltyLKXe+z6M6uk7gAkmANydAB3NRdwASTAGpPIDrWLA4L5cQzgrhlPlE5TeYGJP2BtHMn4Y9ldihTc3ZGbxbmMJSyCtnUNdOmeATlXmF0gtuJ+K4vgrRuWcKhlcou3mBn5u0rFQI7ZojaR7aPXwqqZCraRYIEBWjUWhyVBMt1mOormuG2/ExONhpcKFzHUZcw8aN41EAa70lK93wR0FTUFpXE6k4f+z2V3zeECDoDIBYEGSNNOcTRK88LqJLFQeksQPhQ+4+cswMhWsIumxLo7e+GT2Za13LhEk6BT1GoiATrtr+FZmaURxbloAMwQHA5liBlOh0hiSPZWjENlUtr5VY9zAn+FY8LhfKhOmdzcI1kkglQZPIBOX0aa5fzeKpIyh0AmICFEZjMxEZj/oNVYLmLE3DZi4BBusyElgCAZKNsM0EOfYd6q4feb5U9rLCZLLagQBBgbzmyjv6p7mmx6i9ccyMqL4USYlyhuPMjQILg0+q/srmfSTjxW7c8I5WcN4hOjAMAqIPtBN+YNxhyNaIQ1YKpS05G9J+KoytbU+dnlokL4fmupObczc25Za5trbKJKkAmO2mhqtZGtdp6NehDMVvYoQoyxbIlmgALn6LAGm55xWy8aMTLmpLAK4ZwC5eKuzjD2m0VnfVgBEICQToTroNTHSunPBLVoNaw48S+2jFmMwfWa641VfsjcxoeWrGnx3W2ijwFIXMIhng+qCCCEVZH0RBO4AOPF8CFt8mFz2mKs2YXGyqFjzOpJknzDbfLGxrM5uW7t5f2aFDTsQs27eE88h7jGJ8qhmIuDKoOqICq9o115YOK27tu0fFuEsbN0uAdEz3EyoIAMRuDS4TjkvIpfV0QIRofm1AIAJ83maWmZ0C96CcUuFlketfu3HIzaZVMDWYMtJ6aLFTjF6silJacAZTU3Ige8nvMDT+uVQVvb7qcbT0+HbT3VsMYmM7/jM79fedz1oxwRYtv98fgp/nQY0a4IfmmH2x+yf5VGXAktn9DbSpRSpmUqtmrbrxbY7Q1oz0i4utVW6svWs1t1mMxtiek3FE1Gpty6llHvc+jNKg4275mK4ZbgQZd7rnZVHM8+iqJ3rs7Ci4fKIt2tLenlLARmgclHq9ZnpGKzwQE28soq+oonyopEsI0Dv6xJ6r0MksRcIKW0hZDFuWVAsSI28xXXsa5tSep4OlSpqCsC+MIGZFLZbKAltYLZIOrTMFso7nn1A+hcZ8W5ImZiBEBnZtNNNAO0ij3FsQLVi7cbU3PVXXY6W00iBqCSepFAfRG+fk95lGZw7aDnnCFQO0q077aVZH/wA39gl30dXw0BbVuR67MQB1OYqfYFHLoBFbb9jMIJ9YwYPKZMe6R7+1Zg2QKWM5LOsbFnKgBY7oQPvCrcPeJ8RtIVmWOmRRz+9m+I6Vne9y1eAhcl3adB5B0mJZjtz8un1T1NZA5t23YSWZzAj1myqi6CYGn5dKpvsTayro3iWp9ty6jnaYmR7NdaCel/pD4Xhi0QZDsGkGDLpmHsJaO47VZCGp2RGUkldgnjHF3tt8ns3BlVAruDu8N4pzR1YjQVzlu0zMFUEsTAA1JPanwllndVQSzMoUbyTt2+Neh8B9GRhtZBukea59G2Oa25EZoIJY9/Yd0pRpLzMii6jM3APRy1hGFzEupuxmy7raGnmYxAI6mB0nejN3HtfJtiFU6BWBDudGzf7tACGgjMRExIqacNEhypKqxNtJnOzHS5czRmaQCJOgE7xA/CycezFiyYZFt5vr3rp1iD9oyOUcorG3qbk9zUlpwg7cZLXhWwvrFwoAGmVSzGO4BGn1umlDMZcVrOIdZDXldZgiFto4XQxyQnT69W467mxDbeRFtrvOa8SbhBAmQiCI796x8XBI8NGIU2su5nK0IvrLJJMbmdDUIrYk2c/j18JUKqMyFVKKSDowC58p82qkic23IQtBeJ2TFojVVtaQZj5xyZ0EGT0+HLrFYi94rEAWwfNp5nI01GpADLAkgxy5cXjLxmDMAGFJJiTMsD1Bn4Vup5ZlqYMbLrz7ezl+FXNaALDXQAg/3QTt7d+23SvOQQdj2/CmXuNII5bmY37mtBnGyf10iJo1wdYtv98fDLIoSl3KymIylTpvy1me00V4KSbbT9df2TUZcB8H9DdSpjSqRlK0rQmoA/3tj3/OrpWZDWlACP8AqWf3q1XU7vIuod/n0PQGvFVZomJhdiY2HvOk+ys+BwpIL3ILuFzfdXZeembNtvNRR/Fk6BVfQb6oxXMY+0CY7D3ri7EqLaCSYJEkEhWBA7y8A9i1cpLgdZgD0pxmdiGjJbYqJ1VnADZomGWYTn6zTyBF+hUFymcqDdBK/XChgo07sOfL31Xxy4GzKjg5c8gR5suY5tNPWDnn7tKo9D8ULGKOeRmRgukydGEdiBv3HWtyjam0jLq+dHo1xJuJz3bscohQT95g3uNZ2xYS1EgswusoIMNDExy+uOnw1puE3XY5ngMyZoj1VdzlUE7gAfGdueTEX8zIFK/N5S8tp5o6HUA69fL3rElmxqvi5HimK8G015wMykNGm6ZzbUf3mUae2vOsVizdILDN5RbXzagjUtlBkyzNvoZ6irOJccuXzDsxQEkDQGC0jlqdt+ldF6A+j2ZvlNweVSfDB5sN39g/P2VujFUYapbmOUu0lZBf0W4B8mTxHXNiLnI/QXudcvUnvAnmcW6GZVJB1EnLoWKkqg0Ow83aB1IpsPczjxF1kaEggNsQRI1WJ7b1O/YgNBIyo8Gdc7DVtefT7xrFKWp3ZrjFRVkVniAW3cvuZRcxUCPVUFRHUs2aDzDLVHC8GFRMzQ7szmYOa7cUEkczlWR/6msvE8ODlt5SqW2slio1ZiyrZt/aKjzHvl61fdxPmuX2iFDJZABMifO5H2rmVZ6KOtO2BcRWML881w6KrEhebMUFsGOsTG8lz7xPEbpbEamBmloEeW2dJgwwDEnXmOUiC1qLYtIwJZmB0GnlDsSRpykQOgHODzzufFKtD5gxy5RJaAyNlLbnOSFJbcabVOCyKWwNzHw1XMAPEdmWCSohxLFtvKjHXXQARBJ5/GDzDuAdt522J/DbblR2/iYssRGqqgEwslmDjYBhud4AYaaCBOBU3bi5nyKo1uETkUSZjqSTAHM1thjJknnBm+SXGAhHI1ghWPc8u/40rWHczCMQDBAB+Bgb70SxvG71u6fCxN1lGinMfV0gEbAwAY5bbg0LuYtzJLsZ1Op1Ou/xPxqxOTINJDthHCsSIA0gkA7xoDqYIgwNKK8H0tsPtjp9UdKD2sKzAsFJC7tGg9rHQUW4IPmm++P2aUg4P6G8mmpE01TMhUlaDbzW3UEAnKRJj1WB391Zkq8GoyjdWJwnolcNWON3RmISzL3A7Hxo0EAIBk00UCdZ161c/pDdMnwrcn/f9AQo9TlJPvNAaeqP06NH6vy9fwUNgLhDyqZnmX8YaZpmNNjJkGZqhuH3EuC6AsIQ0eIGMLEcpMAARHKt1PVuh+JDt4+Hr+DqsRxFbV6yiQc1rLm3CoolWIHIwfh2rmcdxtr1u5atfTYwxOXLZUgSWYyzOwMzrpWY459ghJW0LSNvorEhlO1tspie1LDYcIoAA2ExzPWqYUUty6p8RjAPTgL5gWC5ZE5bigmN4JJgmuxX0gIUIuHi2qhQgvWxAHKR9E6T1160Cmnq2dLXu/fMqj8Qo7L1/B0Celbg/wD8xkCB8/b7fAaCq8N6TuiBTYZjMsRetAklizadyaB0qr/Tx9/6T/Vvw98gri/SF3AAw/0mY5rtvVmBE6dAdPujpT4j0jZ4Hycqq7AXrcggNqOXMcuVCaVPsI+/9F+qfh75Gs8UY3i/gaMCCPFtz5gMxkmBJnlsewrF4t2APDGisP1iGGYasMxO3ICOW8AVI01SVJL3+RP4ny9fwZcZZu3UChIyzHntkasx113CmAY68qz2uE3AF+bBIk63EgsfVmG2UcupPWiS04FS0vb31F20eK9fwCL3CLzbqOpJuIZY6liZ1k01rgzaBkb1tSr2/V6KC2p7mjEVE07S8ffMXax8PX8Ft/Gv5RbslLVsfNoGtnz83uGfMYkT3nfbFgMIbdshhEuCJIJgJE6d5q+o1FQsOVdNPHr+BGmpUqsMxVbNb8Hg863WmPDTPETPnVI7asKHpRrgjELiMolvBECA0nxrR0U76AnblQxowClR9L1s3LSOqBrto27pCqMlxmYWrkAQrAZC0RoTzmhXEGAIQR82MpIA8zSS5JHreYkA9FFJMTVjfgQPkOJMCRcsAGASAxfMASJEwPhSxlkYa1ZygeLeTxWcgEqjGERAdAYBJbflPWrD3YwV4c3v2Y/urdJ/h8avx7/KbVhk1uWrYtOg9YhCcjqu7CDBjYjpUeP3JcBcGHyq54FyC1wN4dyBmVwCVkjVlMQQZ30ipYOwTgb8JLretCQgZgCGzAECQJUU3AlOGuDEXQUFsMUVtGuOVIVVU6xrJbYR1p8JcYYC+wJBOItGRI+i87cpI+Ioe+PIF5+Zm4NgX+UWc1to8RAcyEiCwBmREQTRDB27BxOM8ZYtKHEqACnz6IrKBtlke6d6H8DxbnE2Bnc/O25GZtswJnXaJrW2HYvxCFJ0bkf/AJNtv2QT7ATQ73BbA/i3Cnw1yCQwIzI41V15MvI9xT8cb599AoGWAqhQPIp2EDcmtfCOKo1v5Nif1LGUf6Vlz9Jfs9R/rWT0gWMTdEgwQJGxhVEjtTW9mJrGDRawq2cMt9lDvddlthtVVU0ZyuzGdADpzg1kTijT51RwQRBtoIkbqVUFSN9OlErMYnCJZUgXrDOUUkDxEuasFndweXMULt8KukkeG4iSxZSoUDcsSIAFC8xvhYu4GieIHuibdqGcfW8wVV97EadAar4zgfAv3Le4RjlO8ruh7ypBrU6LZsIty25N753RvD8ozIg1Qz9Nv74q/jtvxsPYxCowGU2WnzGbelslgBMqYmN1ilfIWwUek6Kt+EVUAS0YVQBLIrEwBrqTV3pBYRrWHv20VFuIVcKoUC7bPn26zPuqXpNw642IJW3cYZLWoRjqLSAjQdRFW8Hw4e3fwl45MhW9r9HJAvj2+GTp1WlwTJcWgfjSLeHsplXxGBus2VcwRj80hMdAX9jLyopjcJaHEltm2otAISiqACDZzttGszr/ACrnuI4o3bjvEZjovRRoij2KAPdXS46yx4pAUk5BpB/+NH56Un/DBf0BeN8G8HLctt4li7rbufmjdHHTt7QKOJMPDsQqqTbJJVQCxF24skga6KK0cE4yLWa1dUvYuaOnNTydOjj8Y9lL0kwi22tKji4gsyrjmrXbrD3wYPcGpK97MT2ugMaeok0qmQKrdWiqUq9aYmaMNiShlYmNCRJXuvQ96gDURT0WAvxOMLxIUATCqoVRMSYHMwNew6CqKVKgRou4MqoclYO0MpJiJ0mdJFUVuscTChRlkBcp13Bui40GNJUZPZ8KuHGxAHhjTL0Pq+F9nYm22n2+1IYOe0QFn6Qkc9JZfzU0rdksSBuoYmYEBRJ356bURt8YUQfD1GX6c6K6PGqzyfX7faovxYFWGQgsgWcw+wWJhdZIY6/X7CmGDBctFcs/SGYa8pI/gadbBKs4jKpUHXmwbLp/dNELPFBCggZUQjKRJclABy0AdQ+p9kwKzWeIsqXAJl2RswMernkR3z/hSGJ+GsFzNlAOXdhrnQXF+KkH8Ke7gbobIwIIUNDH6LRlInQzI2/hWjEcZDplIYT4ckEGclkWjMjnBPvp243OYFcykyknzW5ZSwB5qYPl666ayBgz3uF3FzSAcszBB2fw2gAyYaAfaORFQtcPuMzKsEqQDDLEs4QAGYPmIGnWtt3jga4LmUgjxhAIAy3M+XQCAwL6ketAO8k5uFcRFosSCZybQPVuK5GvXLHaaAI2uHXCVURmcAqudcxBBI0mdhtvy5ioWsE7LnEZYJJLKNMwQnUzGZgP/Rq+5xXS2UlWti3l0WA1vZp335VM8WXNdhSiuoVAIbIBcW5Guh1B/wAVIZn/AEXc0IAOaIhlPrObanQ6AuCJ226iU+Bug9yrEAMCSqswYgAyYKN/hJ21rYnGlCopVoTIZGUMSl57kNG6kPtyYAjmDX+l1D27gVs1sNAMQWNy44JO8DONI1jcTQGDA+EaJMAkBoLKGIOxgmdZnuNdqhisM1tirRIJUgMrQVMEHKTGv8a13sbbds7K0+GFIERmW2EVwZBGysVjedYOlXFcaLtxnE+Z3aCqiAzFgJX1t9zTAwk09MTT0CKUNXKaVKgCYNSBpUqZEempUqYCpUqVIBUqVKmAgacU1KogKacUqVMYjTUqVIGMp0p6VKgYqY01KgBjUaelQBGaVKlTA//Z"/>
          <p:cNvSpPr>
            <a:spLocks noChangeAspect="1" noChangeArrowheads="1"/>
          </p:cNvSpPr>
          <p:nvPr/>
        </p:nvSpPr>
        <p:spPr bwMode="auto">
          <a:xfrm>
            <a:off x="215900" y="-4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4" name="Picture 6" descr="http://1.bp.blogspot.com/-w5XHFuoK59Q/UQL8xu_t4II/AAAAAAAAAHk/J1GHVHhXVnc/s1600/institute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0" y="1486159"/>
            <a:ext cx="3168352" cy="488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11960" y="1628800"/>
            <a:ext cx="4464496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core of what became known as Calvinism,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that man was a helpless being before an all-powerful God.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concluded that there was no such thing as free will, that man was predestined for either Heaven or Hell. </a:t>
            </a:r>
          </a:p>
        </p:txBody>
      </p:sp>
    </p:spTree>
    <p:extLst>
      <p:ext uri="{BB962C8B-B14F-4D97-AF65-F5344CB8AC3E}">
        <p14:creationId xmlns:p14="http://schemas.microsoft.com/office/powerpoint/2010/main" val="49666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22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707904" y="1628800"/>
            <a:ext cx="4968552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Calvinism was clearly the doctrine of predestination, that is,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idea that all of mankind is assigned to either Heaven or Hell at birth.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nothing you can do that would change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destiny since it was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hands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all-powerful God.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 an opinion logically leads to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anxiety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9218" name="Picture 2" descr="http://madeinamericathebook.files.wordpress.com/2010/10/puritan-withh-rifle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73183"/>
            <a:ext cx="25431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5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23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427984" y="1556792"/>
            <a:ext cx="4361769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dherence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God through a zeal for work and an ascetic lifestyle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(main cause of the development of the capitalist economic system)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 main professions of the Calvinist faith, whose impact on society are plain to see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http://www.biometrictimeclock.info/wp-content/uploads/2011/03/Clocking_I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98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11" y="1556792"/>
            <a:ext cx="3378614" cy="454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92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24</a:t>
            </a:fld>
            <a:endParaRPr lang="en-GB"/>
          </a:p>
        </p:txBody>
      </p:sp>
      <p:pic>
        <p:nvPicPr>
          <p:cNvPr id="11266" name="Picture 2" descr="http://switzerland.isyours.com/images/img.160.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" b="98477" l="667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2827433" cy="37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1644338"/>
            <a:ext cx="4608512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the Reformation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Calvin in particular, that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forced people to make a choice --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Catholic or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Protestant,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previously they just considered themselves to be Christian.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19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4098" name="Picture 2" descr="http://upload.wikimedia.org/wikipedia/commons/thumb/1/19/John_Calvin_-_Young.jpg/170px-John_Calvin_-_Youn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275284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2204864"/>
            <a:ext cx="4392488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had to flee </a:t>
            </a:r>
            <a:r>
              <a:rPr lang="en-GB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Noyon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after being exposed as a Homosexual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he went to Basle in Switzerland to join his friend Nicolas Cop.</a:t>
            </a:r>
            <a:endParaRPr lang="en-GB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82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26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419872" y="220486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not long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the French Church chased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 and his father out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town.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settled in Basel, Switzerland,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he worked on and published his famous </a:t>
            </a:r>
            <a:r>
              <a:rPr lang="en-GB" sz="2800" b="1" i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Institutes of the Christian </a:t>
            </a:r>
            <a:r>
              <a:rPr lang="en-GB" sz="2800" b="1" i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Religion</a:t>
            </a:r>
            <a:r>
              <a:rPr lang="en-GB" sz="28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GB" dirty="0" smtClean="0">
                <a:solidFill>
                  <a:srgbClr val="00FF00"/>
                </a:solidFill>
              </a:rPr>
              <a:t>.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1026" name="Picture 2" descr="https://encrypted-tbn0.gstatic.com/images?q=tbn:ANd9GcQNNJ9lJviDUce58arMgQjhY5rx9aoSFKokd_Umg0D27zcpqM5C7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51976"/>
            <a:ext cx="4392488" cy="30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08104" y="1916832"/>
            <a:ext cx="288032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Basel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390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1844824"/>
            <a:ext cx="5544616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 he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moved to Geneva where he formulated his philosophy known as Calvinism.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first known in Geneva as Cohen (the usual pronunciation of </a:t>
            </a:r>
            <a:r>
              <a:rPr lang="en-GB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Cauin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Anglicized his name to John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Calvin”.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s://encrypted-tbn3.gstatic.com/images?q=tbn:ANd9GcREslkMipkzNxe9h5e2KVUJZEjIMi7E9MNoZAKFg13BqyUXEzLA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266429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79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5122" name="Picture 2" descr="http://upload.wikimedia.org/wikipedia/commons/thumb/7/73/GuillaumeFarel.jpg/220px-GuillaumeFar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58" y="1394648"/>
            <a:ext cx="322493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9952" y="1988840"/>
            <a:ext cx="4536504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1536, </a:t>
            </a:r>
            <a:r>
              <a:rPr lang="en-GB" sz="28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Farel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drafted a confession of faith while Calvin wrote separate articles on </a:t>
            </a:r>
            <a:r>
              <a:rPr lang="en-GB" sz="28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reorganising 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 in </a:t>
            </a:r>
            <a:r>
              <a:rPr lang="en-GB" sz="28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Geneva.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</a:t>
            </a:r>
            <a:r>
              <a:rPr lang="en-GB" sz="28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Farel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who persuaded him to move to Geneva.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634" y="5733256"/>
            <a:ext cx="354117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Farel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55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29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067944" y="1556792"/>
            <a:ext cx="4680520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council also refused to grant Calvin and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Farel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power to excommunicate,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authority they had demanded because it was critical to insure that their plans could be enforced. </a:t>
            </a:r>
          </a:p>
        </p:txBody>
      </p:sp>
      <p:pic>
        <p:nvPicPr>
          <p:cNvPr id="2050" name="Picture 2" descr="https://encrypted-tbn3.gstatic.com/images?q=tbn:ANd9GcT-OkctaKSuHyu0Dbz0RVpsQm1l1nee0Ej6WqbW01RROq9Xk3Bjb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46" y="1340768"/>
            <a:ext cx="3326110" cy="397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7581" y="5431949"/>
            <a:ext cx="369443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Basel </a:t>
            </a:r>
            <a:r>
              <a:rPr lang="en-GB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Rathaus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(Town Hall)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61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3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828526" y="1484784"/>
            <a:ext cx="4896544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will be shown that Calvin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 and an agent of the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Prieuré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Sion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“Contrary to general belief, Calvinism is of Jewish origin.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deliberately conceived to split the adherents of the Christian religions and divide the people.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Calvin's real name was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Cohen.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ih3.redbubble.net/work.3501780.3.sticker,375x360.prieur--de-sion-v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" b="98333" l="9867" r="9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721205"/>
            <a:ext cx="420305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3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30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613853" y="1930039"/>
            <a:ext cx="4176464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retaliated by denying the Lord’s Supper to all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Genevans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the Easter services that soon followed,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saying the entire city was too debased to be worthy of communion.</a:t>
            </a:r>
          </a:p>
        </p:txBody>
      </p:sp>
      <p:pic>
        <p:nvPicPr>
          <p:cNvPr id="3074" name="Picture 2" descr="https://encrypted-tbn0.gstatic.com/images?q=tbn:ANd9GcQIeiJpJJuTGmOnLn3dhhGJc2Oj_xIM9J3Wr_57uvqYZzDs8Ap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1" y="1463037"/>
            <a:ext cx="3683971" cy="491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90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31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5460858"/>
            <a:ext cx="9144000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Consequently, the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Council kicked Calvin and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Farel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both out of Geneva literally on their arses,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calling Calvin a would-be “Pope.”</a:t>
            </a:r>
          </a:p>
        </p:txBody>
      </p:sp>
      <p:pic>
        <p:nvPicPr>
          <p:cNvPr id="6" name="Picture 2" descr="http://defendingcontending.files.wordpress.com/2012/11/john-calvin-speaking-at-the-council.jpg?w=64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61165"/>
            <a:ext cx="5743280" cy="393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2200" y="1916832"/>
            <a:ext cx="2520280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Calvin speaking at the Council Meeting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101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32</a:t>
            </a:fld>
            <a:endParaRPr lang="en-GB"/>
          </a:p>
        </p:txBody>
      </p:sp>
      <p:pic>
        <p:nvPicPr>
          <p:cNvPr id="10242" name="Picture 2" descr="http://4.bp.blogspot.com/_XWb8ai68gAE/SZa7tuCNqXI/AAAAAAAAAF0/buD3xJ764I4/s320/Making+fun+Calvin+and+wife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247309"/>
            <a:ext cx="6840760" cy="45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picture above we Calvin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his wife being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jeered on his forced departure from Geneva</a:t>
            </a:r>
            <a:r>
              <a:rPr lang="en-GB" dirty="0" smtClean="0">
                <a:solidFill>
                  <a:srgbClr val="00FF00"/>
                </a:solidFill>
              </a:rPr>
              <a:t>.</a:t>
            </a:r>
            <a:endParaRPr lang="en-GB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2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33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</a:rPr>
              <a:t>Calvin hid out in Strasbourg Switzerland and found some financial support there</a:t>
            </a:r>
            <a:r>
              <a:rPr lang="en-GB" sz="2800" b="1" dirty="0"/>
              <a:t>. </a:t>
            </a:r>
            <a:r>
              <a:rPr lang="en-GB" sz="2800" b="1" dirty="0">
                <a:solidFill>
                  <a:srgbClr val="FFC000"/>
                </a:solidFill>
              </a:rPr>
              <a:t>He engaged in a travelling lecture series. </a:t>
            </a:r>
            <a:r>
              <a:rPr lang="en-GB" sz="2800" b="1" dirty="0">
                <a:solidFill>
                  <a:srgbClr val="00FF00"/>
                </a:solidFill>
              </a:rPr>
              <a:t>He secured a modest position as a pastor and began to build a reputation there as a speaker. </a:t>
            </a:r>
          </a:p>
        </p:txBody>
      </p:sp>
      <p:pic>
        <p:nvPicPr>
          <p:cNvPr id="5122" name="Picture 2" descr="https://encrypted-tbn2.gstatic.com/images?q=tbn:ANd9GcTngGNGlbB3ZvxxNCqF_JLOm8Xkqc-MtGsM8j_srOQNQyHknTl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31482"/>
            <a:ext cx="471256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2276872"/>
            <a:ext cx="273630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Strasbourg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365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499992" y="1412776"/>
            <a:ext cx="4248472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 </a:t>
            </a:r>
            <a:r>
              <a:rPr lang="en-GB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Bucer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invited Calvin to Strasbourg after he was expelled from Geneva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consecrated acolyte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Strasbourg church of the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Williamites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he took his vows as a full Dominican friar. In 1510,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consecrated as a deacon</a:t>
            </a:r>
            <a:r>
              <a:rPr lang="en-GB" sz="2800" dirty="0" smtClean="0">
                <a:solidFill>
                  <a:srgbClr val="FFFF00"/>
                </a:solidFill>
              </a:rPr>
              <a:t>.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34</a:t>
            </a:fld>
            <a:endParaRPr lang="en-GB"/>
          </a:p>
        </p:txBody>
      </p:sp>
      <p:pic>
        <p:nvPicPr>
          <p:cNvPr id="2050" name="Picture 2" descr="http://upload.wikimedia.org/wikipedia/commons/thumb/3/3d/Martin_Bucer.png/220px-Martin_Bucer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628800"/>
            <a:ext cx="3671811" cy="442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73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35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11960" y="1556792"/>
            <a:ext cx="4536504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Eventually in 1540 somebody still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supporting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 in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Geneva,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remembered his polemic skills and invited him to author the city’s written response to a new Papal Bull demanding Geneva’s return to Vatican rule. </a:t>
            </a:r>
          </a:p>
        </p:txBody>
      </p:sp>
      <p:pic>
        <p:nvPicPr>
          <p:cNvPr id="5" name="Picture 2" descr="https://encrypted-tbn3.gstatic.com/images?q=tbn:ANd9GcQAnrq14SXqqFtYGrWbDRPV7-hSzLF_oTNuBxh1rgmnu35SXcb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8" y="1712027"/>
            <a:ext cx="334168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81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36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172361" y="1556792"/>
            <a:ext cx="4464496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(with Jewish cunning)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wrote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 a great refusal that he was invited back almost immediately to come help run the Reformation in Geneva,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Calvin didn’t trust Geneva’s government and Church councils enough to risk his life right away. </a:t>
            </a:r>
          </a:p>
        </p:txBody>
      </p:sp>
      <p:pic>
        <p:nvPicPr>
          <p:cNvPr id="7170" name="Picture 2" descr="https://encrypted-tbn3.gstatic.com/images?q=tbn:ANd9GcRzPKPeYLtmRROgww5SzibWByPeWE2efuO3IfSBaWyRRUaNV8uW9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81560"/>
            <a:ext cx="3451102" cy="45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72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37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4514" y="5473005"/>
            <a:ext cx="9144000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had been a genuine turnover in these social and political powers however,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Calvin’s supporters had indeed taken full charge of the city. </a:t>
            </a:r>
          </a:p>
        </p:txBody>
      </p:sp>
      <p:pic>
        <p:nvPicPr>
          <p:cNvPr id="6148" name="Picture 4" descr="https://encrypted-tbn3.gstatic.com/images?q=tbn:ANd9GcQcumcYWzjXr63cZtJkvpSVK12kLnxHi_9qwNS3KajF4ILQNLD3r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62" y="1386249"/>
            <a:ext cx="6336704" cy="385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04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38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83968" y="1478768"/>
            <a:ext cx="4392488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a year of negotiations that reassured him his authority would never again be questioned,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returned triumphantly in 1541 to a huge banquet in his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honour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piles of booty as a reward</a:t>
            </a:r>
          </a:p>
        </p:txBody>
      </p:sp>
      <p:pic>
        <p:nvPicPr>
          <p:cNvPr id="12290" name="Picture 2" descr="State banquet - serving the peacock, after a woodcut in an edition of Virgil, published Lyons, 1517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9" t="3432" r="3514" b="9771"/>
          <a:stretch/>
        </p:blipFill>
        <p:spPr bwMode="auto">
          <a:xfrm>
            <a:off x="595086" y="2002971"/>
            <a:ext cx="300445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72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9"/>
          <a:stretch/>
        </p:blipFill>
        <p:spPr bwMode="auto">
          <a:xfrm>
            <a:off x="-2380" y="9663"/>
            <a:ext cx="9146380" cy="682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-2380" y="610818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Enters Geneva Again In Triumph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4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4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Jude 1:4: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“For there are certain men crept in unawares, who were before of old ordained to this condemnation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ungodly men, turning the grace of our God into lasciviousness,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denying the only Lord God, and our Lord Jesus Christ.”</a:t>
            </a:r>
          </a:p>
        </p:txBody>
      </p:sp>
      <p:sp>
        <p:nvSpPr>
          <p:cNvPr id="5" name="AutoShape 2" descr="data:image/jpeg;base64,/9j/4AAQSkZJRgABAQAAAQABAAD/2wCEAAkGBhQSERUUExQWFRUWGBwZFxgYGBcYGBwYGRgYFxgfGhgYGyYeFxkjHRcVHy8gIycpLC0sGB8xNTAqNSYrLCkBCQoKDgwOGg8PGiwkHCQpKSwpKSwsKSkpLCksKSksLCwsKSwpKSksLCwpKSwpLCwpLCwsKSwsLCwpLCwpLCksLP/AABEIAJYBUAMBIgACEQEDEQH/xAAcAAACAwEBAQEAAAAAAAAAAAAEBQIDBgABCAf/xAA8EAACAgAEBQIDBgUDAwUBAAABAgMRAAQSIQUTIjFBBlEyYXEjQoGRofAUscHR4TNS8QcVJBZDYnKSgv/EABoBAAMBAQEBAAAAAAAAAAAAAAECAwAEBQb/xAAoEQACAgMAAgIBAgcAAAAAAAAAAQIREiExA0ETUSJh8DJCcYGh0eH/2gAMAwEAAhEDEQA/APyPFq4pAxaDiB2BCYKhXAkeCoxiMhxjlWwyhrCzKsfbB8Et98TZhhE1VRwzy5PfCqGr74aQg+MQkOHRSeT86/DF6ILvc4Hhc2AfJ7YLrtftiEh4hMV2dr7DFizHyD8hiEJoUDuT/PAPFczIkLFUd2OygWKYmgSV3VB3JHi8JV6NkOVmUd9icXA7Yy+ZzjwhI9ZnlcirXUQqAc2QqnUU7kfl74Oy/GFMBzDKUjLBY6stIGfSjBavqJFDvWM/BLpvliOu+JLBdHfbA2UfmVV0CQ1gg2KNbjfv3weZwD+uJY0PnqyKJXfEmXY4jLmAexx7EbAvzgNUG9CzMw3gdMnhy+Ws4nDlQO+AlZTOkLYMh7YNOV2o4IYBfxOPF3OHFc7FWa4Mh3Ki8Ks56aFWtjGv5WKmixm64ZSMMeHTr8JDfJsVtm2XaRCD7gbY2EsVYoOUsbjGXkfsOKezMRZ5G7H89sXg/TDWXgkbd139xtgGf0uwNxsR8u364rGYMPoox7geaOWO9Qv6/wBMVrxEfeUj9cPaYri0GY7FceYVuxH0vfFmMKdjwjHuOxjECMeYsxAjGMeY7HY7GMeNiN4kTiJxjETiLHE8cRjGPyfFq4HSQHBCY9c407Lk98GRjAkZwZDiTY6Yflhg2IXvgGA7YNgOJMZMYZZAcMcvGR2wvyz1hhALojEJBsZIao+cEIA2+BoB+/5YOR++JNDHqQ+xwatgCsDQxdvmRXv2rbBUYK/nhGY45SOQESRqwPSbUHY+PesCZ/06koTqKrGOlCqsm6lbKEbsAdje2G0QsAn9+364sWiNxW/8tv6Y2TXBGirLZR40UA3SiuyjpHy2A28YRcFEt68zzo+WuqeSRikbMbtAjAroTpIZCB9bONPLKaFfv++IxSHfUBXz3vBjKg0Zvg/FZZQxZVWI6mTUCrCFgxja7IawtkbVfexi3hvHVm01rBJcadJ25ZCtZ8A2pF99Q84YTcDgYOoQRhyC3L6NRWjRruvyNj5YAzvp8oJ3gdVlnbUWYGlNDsF9iLHzwX8bMsuDXh+dV16XDEGjTA19fmMFwZkG9tt6P0xj8rwuXLZdgkGp/gQhuZpD6bZmAUhQwZzsTv3xd6TzrRZZnzMjG20orai9p0sPh1SMxUtprYHbCvx+0HL0zXSRg0dx8sQTLVZABvz5ws4d6lR8vJmSpSJC9XVlE6S2xqy1gC/bDKPMl1DKrAEAgMNLb77juDVbYRwaezWE1tgWaTHfxQHf93f9sDSSg4R6KxJS74gg2rHLviSkHCdZWyaxeaxIxYkjXvixq7HD1qhLA5MmD3Ar54Dn4TGe6isO44ix3qr98c+XHbC4myRk5/T0Z7ArfnAOY4DIhuNiw8f8Y2L5TxjuQO2Dk4j3ZhGaVPjT8scnEFPfY/PG0mywOA5eDRsN1BP0o4deV8BijPK4PYg/THuC5vTAB6TpwDmOHzxn/cvzGHzQMDjjsUfxZ+8lfMYmuYU/eH084a0+C4ssxA4niLHDUAjjse3jysAx+QRg6fqd/pi6KWtj2H+f7Y8I2oY9V/cD29jv88e0nZwBeXlB3GDI3HvhdBOB7n5eBuR/TFz5UsSRXexRs9qGx2774liOmOYvbB8F4T8PLknUKHixX6+RgvL8XW6axvQ2vyBe3Ybj88ScW+D5L2PIMHZbC7hsyyC1YN9DhvBCMc8oj2HQAk1g+MChff2wLCp+XfBRfftiMhguHT3GDVy97jscLInA/nhnlpAu3fbb+eFAyxJGAsjb+2LHQX238/Tv/PFcUx7HsP1x7/GKPFE96wgKJGDsfa/1of3xCSRvAv69q/d4rR9Xbtd/M7fyxYdQwAnsSg1YIOPM5lzsb2HjtvgjmqCNt/fFEw1f2/e+AzWK876ly8cgheeNZDXSW3/PsL+eGEMKSaQ6qxF9xZFiu/cbYxvFuHwiH/ycuWAZjNKFJrqJ5gkXuD07XsD22wP6S9QLBlXzMzyJCX0RIzNIQosbE7kk37AAYv8AF+Nx6K5bpmzzHpuJo0iQvGkbh1VSCpKnUupWB1jVRomvyGCVWVRTOZG73pC3d30jYfQY7K8SikaldWZFDkBuoK3wkgeDYq/cYhxf1FFlVDTagh7OFLDV4Wl6gx8bV88QebeNB/GhDlo5XzEkmZDwg76eoKqR0Etg5jYtbFrBPYfMV8C4xLNJqCAZZtRVyNwqgBTYY3qIc6SNlAN742ElEDbvXcb779vBwvz3B45UZGB0OKYAlbHkWCMPnG/yQyj7FmT40rwiU2is2mOwTrskLpC79VWNu2DYMyGRWDBg+60RuPce4OAeM+ndagLIUUaemuxRtSshBBV9qvfbA+Y4W2YzEetBykUmwQSz1SrYoqq2TXkge2BXjY+0aHLuAO3jtvg3khiL9u3i8ZThueDZoprKRxKERGHXK4ALNTjUVUbah3JOGOV9R83MtGiBlUhQ+ojzUhFrpKo1KaN3dXWB8b9cElP7Hq5Mj4fHv/8Aa8eu3WNjWn8MdO5UEkgKBZJIA7gefrieuwNwbFjSQRXisBqkIn7KJMwLNg7YrMo2wVywe+2I/wAGCdjv+++JtDZFIy+OWAYs5RWx9P0xXO50kV3vf2oX/XAodSIPF4xRmI/GCGejfzr8zWPZXB+WFHixJmuFKfFX5HvhZJw9AwV1u+ze/wDY40hAIrFGYySupH6+xwyZRMzOa4GU3RjXt3A+mKv4d+6gN8+x/XDlcyY30P8Ag3v/AJxOfKC9Sfj8/wDOHza0hqT6IZLUdSkfOtvzxWsoPYg40UVNYPev39cK89wcqdUYsH4l/Hxhvk+xMPo/F3BJ2xKOUjv+PnFWjegcE2RQHj2x77dHmFmoGrBHnYj6b/ni3LZcEkA/XuDQ+d++K1oqSRX6fP8AHfEo6bz7bfFf5G/neEDVDgnShIF9vyJAs1ucWZJOYwARRQJLDUNixUVRFWFvf2G2KshCVe27hQLu+5J89vH5YKymeZCzMuxbvuCtvpVe2/g7X3xMYKzfDVXQATqZRGmxO4sgnTuTpBHn38YuyHOULoYuqEBtBWQWZCzWCNS6U0gCvOJZyJTpdmdWYaUQAN1MCD0eW06vNb49yeTlFaHbpajp2q3DNaPsaj0qKJ7+MIqqmYc8PzJjywmmO4Us5CkV94iu9iwvbBcPqGOwpWQyFiCmnqUqFZrBNdmU7E9/rhJmOMSrGwmiBGim1Kwsstk/CUYCyCoN9JrGi4Pw6MFZUGklCCA1jqosTubYkDe+wA3oY55pJbKJv0FS5yNXCFlBa6BIF0Cdr79v1wYDe91Qxn+McNlnkfQ0T8pdIRd3Al5fM1aiVD6FcA7DqF1WLIMo2TiViJJKj01zEVFN2oK+7k6S1mrHYYl8apU9jZP2afLgj8r+uJINR3GMjwv1O32bOAU0/aSb/EI3m6QoqtAsg0R23xrshn1dQ67huxqtro7HtVH8sJLxuPQ2mXxIoNj2IxwHm/l+/wAcekLQIOx7UQQceQjtv2OJmYTEDtY2AxRM4Bodzgkz0MYXi3pXMu3Niz8yy3bav9G//jGvwL4rfbvikYp9dCXQl/6kZOaCNp0zMjLK3KeI1o0yBtlUDaqPz374841w8pk8jkezTvGrjzQpnP8A+mv88aL/ANMyzmM5ySN+U2vTGpVWeqBYknt7AAYt416TaaaHMJKY5YSSNg6kEbjS2wJO1+30GOheRRqLfL/4K427MxPmkTN8RzUYAGVhWCPsAZTSCwNmor+gxUeFSy5vh8U80speMZiZHboUrbqarYV0kfLvvj3jHpXNQ5PSoGYZ80JZ9AIY3dAA91u7O1WMevxgs3E86EkXTCIIOhukfA1sAVFHfvi0dq1+/RNjrh//AFDmllhC5W4ZXkjVlJd2ZNO9UABuLP132ONtHPff9+P6YR/9N+GQx5KEowdmj6m1hq1EsygfdAYnb3741Zyo9scPnUctIrBtIWvTUPftiUGVo33wd/Bi7xD+GYdvf545sbK/I/ZEZQHvv/nviGQ9NxQkmIaNiKBbQASGOlL0qekdgMFxA3uPGCFlGwxRJolJ2xDx/gcsrQsmiQRMzGJ2KozlaRm6TYQ2ar717EDCjN5PNQwR5aLUZZHkmlmVTHGnU0zojUQhY9C2CANz7Y3CSX2xNzYxaM2kTqxVkIWEYErFn31XVDewtgANQ21UCfOLkFEb3tW2PdI9sQ5Nn4v6YhLpRKkSYkV5/nitZNtx3vF3Zvf+2O03d7AYFDAUyKN/xr5+ML8zJZ2/e94cPALu/P6X2wDNkt9Q/dd/xwrRWMhVl8w3n5/4wcmYAFV3xxQC6FHFA833PveEKt2RzuVVx1fh+/GFeVlMTaHJIPwt8vn88PZsuCNtqFYWNw69mO377YZMMXovmyoNHsfBxFpD2Ir2+eIJKUpX32IBP6YmV1Ag/L9f+MOGz55Cjff64IisDvt+fnb8MUqgPn9/2xdFCR23x9CeWFKRpBZfO31wTlSg2sjUL3P17EdvhOKcqm1Ed+94LXJKR5X6H6j+ROJt0OcMoxBK9YbsATZpSFu/nR/DDXJu3U0if6YtekXsN6A87Db9gPKZEhg17D5b/CBW21bXgmPMuASfgLhRYNhTW5rcVuPnYwktmDcxnP8ASaRQvUGV1bVp6WLWK6gFBv5HBX8CWNJmFslrt9Ol30spCqT8IBAU1d/PCrJQLIQg1IWtdLANVorvvsy9JAs33GHT8K3pZAGZmbq2Ysy6RTACgATQo9hibMNOD5aV5TzgaCAV06Cxck6QvcBVUDVvucecP46qOqqgEZeQsVJYgGVY1ZrrSWkZgRv2HbHcHWSGQLIWbUoVdJ1J0qXYkHdeokD/APkYlm+L5cysrxBil2QBrBUrVKCGNu6qvu3YecQa3VDpE/8AtC5jW0E6vbOX77M8YRDablkCkqD7/jh8eJKcs7Qus7JGaAIZiwWharvuasV8sAZPNQRxCPLv1yUsYa3YXaKdBIbQuliLI2WxYxx4HmMrBGuXBdwgU7q2mu+kSiyjMxcgH7oAvCSNYv58ZlbnorEAKskYKyaoxCkgCgg0zyqou/hI7YIzubifKjLwtWlUAjYlCQCraW5hW7UEEX2NYnn+KsZAuYjVlLSBkdNDFDNHBAAzg621HmdJHbvtj2ZcnOKV5IuaWCakYo3MjRdSAg/+2qqDYrUdsP62KLppyM1E6RCBrUaAoGou6LJakDYRo/8Ap3Z+hJIPqeWLlmYLujyMgVkdV1gKG1bqwGpiReyMaxs+J5aQQScoXJoIQCh1AdO7dIo+/tjIzTvDI/PRnRjpUTqf/bEUaHUAUHMZ5G2H3b84SMlJbQWPeGcW5ysArrpfRqNUSPj0kGjpPSawycD27n8x5xnvT2ZE0peFJI1MSuRqUxa5Tzfhv46ZT27MffA3FeCZhp3kjkXUyMFXUY3W1VQbAOoLUhF0LZfbE3C5Vwa9GlhhYE0L+uDVhAG/1xjoc1nRpgPMTXKoVypdtBne9UsZ0rpiRbv4tffGx4pnlgiMjA6QyjYWepwo2sbbi98JPx00gZCmLj+XMfMLoV0gk6h0g7ix3Aqjg8Qo4I0grppgwsEN8QIPyxiIOG5QqDFKNLlCwkLActOt9yQU1KmksAaUKKo4uhbOICI5S4XRH0lZU1kKX1Kaktder/6aRi/xJcJuRreGel8vlaGWiSMmySB1HzuTZI+V+MNBMQu4s4zjcek5OXYqjSSysgW+VSAyW5ViSp5UZYrfc4t4R6vjkhVpWSKRiBoYlfjGpKL1YKMhvt1YSUJPYUzQrOPx/vi6NhY+eF0WZVhY3HewR/TBOXUe/wDTwD/UYliwhdYjyB+/0xGK737bn+2PRPXfzg0LZyQVdd62x4gI3OJx5hTYB39sTY4Y1gwnHkfpjiAxu98ESCxvviswDxYH1wjGK+SQReIGYVRF2ar6X/jE1jI8jv2Hf54gZiAbA2Hn37Y1GPJ41NA7b3v9DgcqQAAawUXU9un/AJP9sUzJqNg74VoZMWs76t7Iv2xfJGGBsea7738sXOW9t8eyKCvaqOFaoqpbFcgIIrYf09v84lKgJsCvx/PFObBLVq7+B3x6oZfH9dv74CKF8gDLRG+FLymM03wnt8t/P64bLmA3jvivM5cVtvgjJnzgCPav1xckV9j5+n4fLFIYXRH5YshUEgbj/ixj6E84LyzEMNQNnbDA5kIAW7E1+hP9ML1Y3t4Fn61YxdHnARTAEdx48fPud6xNqxxvlM4rMFHkX+tYcwDGcmyqbdWj2+RUECvYAteCMnE6sqo/arCsf9w1WD4qhV+cSkl6CjSHhqSXYon7w2bx5G/gflgnM8F5siyayCpBCkAqSCTuLB70T76RgHiGaZEUIdLu6qti+5o3fgC/0w/E6xqC5A3Av3J2FAeSfGISbXBkKf8AteZijZIyXBWult9QjCg1IexYuSAe1VhnxLiAhMcXLSSkFh269ikY03dubbYb9J7YZ5PMK4BRgwNUVN9+3bB8GVXVq0i6q63+W/fE83/MgUIuE5vJJIJFEkQIpA4YRkOqorJdjdVRAbFWR5wVm+E5rTI2XkSRyz9SyMr72yhxq0HQSFrbYAeSMFzekMu5BCcujf2Z0A9WrcDbvv2wK/pJ4xGySczlIBpoxuxj08veM0zaVCEtezH6HKS9f5A0UZvPzQStI6OF1MSshCR78qKIsbKChG0h37yL5xdDPGxTkxHLMYp9Ui0RHpCc0oqEhmEhVboXo2sdzOK8WngWPRC1tpLEglFsopUlNxRcm+1IcL8pxyCSRyYgJJLqSI1I6B5CNVUVYjLtIbPYfPB2/Rh5x/JZieFBl5FB72SyE2lKQyjY7k7jvXasAvn85C7GQNymY3rUSJGrSKqHVF1sAgJIPl18DDTLcdBhy8joyHMFQq7sQXRpBe11pUm62w5Udq8/2xC3HTQ1KjOcHzYiyiZmROubRq5cfUdbVEukC20qUX32wu4hlYs1NzIc0nMMZ0RyAqVDJJEDVhqVmc1R6hjVcR4Ok4QOGpHDjSxXqHa9O57nCviHoqN1ZUJQM6NpI1pUYZAoAKkLTE7EbgH6mMo3YHwo4LwvMRZmi7/w6rSgsslgoDuzNzNXM1HsRpIG2C/UHGolb+HkjWRXQO4d0QFOYq9IcjWwPUVvsPwJ/DeGNEugyNIooICFBVQKqwOofXf5nCTjHEZ1zJiOXSWFiArOtKuqM6tTkkBehtR0mga3JAwyecjPgDJDkZAoWRsuCZECMg0FuZFNMT730KTqGxrasewcMmSRnhlVxIQ8nIayUadizRpJcasqCONaPYP7DAUefy7RMwieMSDQHRtKhc4+ohR1jXy15pIQWvthpJ6bLyasrmECuVbTGeWeWIxyz0BtX3m7ANzfkMWVokA5jjMscTJnYEdlQ2rqQDpg1E66KEs7rHt7t4x3G+GRwCFxH9s+oqmpXitI0ZtbSChGBEgBBXsNxvh7wHL5hpJGzOveONNLaDGWt2l0qnSUtlUahZC798LeOcSy8zTLy3d0UQqVYgMssyQsq6QQG19ulr5R9qxlK5UE8y3B7yEqZYh2lFF1cKArOdQQ3XQGYDySd97wAOMTZFXHKqMO3KQoyjZiRUoNHWpi3IFFm22oG/8AptZCHyuaRmeKQxo+mN+tGj1fZUaDPI9FO+3jGkhybRCQfbMkaAgMVdnIuQ0/xseyaWobCsC0rsAs4X6yEk3KRHJMpQFSrLpVQ5c+yUym/Idd+4GiyfFI3Zl1oWQlWUEagwqwV72LH54xOW43GZoX5cAsM5MRDPcvKjRQFCVK0sgUhgf9MmxViZ4Tl8xNJLDKBNIGGiSwiyvSgle9o2XdqF2yk70MZwi1fANmyyskcwVkNqdwQbUi62PY72Pzxfyibo39MfnOa4bPDIeTbvBIWBVhOARFHDl0ZCQyWru7Gtzvue2o4t6g/h5whGpOU0rOD8Ohl5hbwqqjBt9zVAEnCPx/QMh67N2rz+/0x6kwbbthLkvVcBencwsN2WalpdCPZPYDTKh3P3vkcN5s4ou6UDubFV9ewxKcGh1IjyLNg/sf5x4XYbH3+v64noBUMOxG2/jx+GOjgINnt/XxhKYbIAXd7f2+f54g8I2o9+31q8WnMe4+X9MUagTsfP7/ACG2FsdI9QMO/wCu+PZDbadv33wDn8wyVo99z+P9rxZl89r2I+Xt7k4zYyi6sm0Kk2o7bfXAMiUSPN2f37YZRyqSKuz+WK8zFd+ST/zhRkxYSb6gO/b5d7+uIPmd/wCWGGaiIWqwnZTeBZeHD5+Zx7d8WqgPY/vtihXo7j93ti2GQDx32x9EzzwqAUGogk+3y2GLI307MLA72LPw3Y9txWKFyxFURY+ZF9z+OCsqz2qt23uxdgVXb53hBkGuqsitJabV3vZq2/lg/JR1EwQqzMGNjbcil/p+WADmUum1AIQQR7n4T89/GCIOFhlUh6VqAu17Ch2YEtdn8cRYQuCaSEsSrMtAU+4GhVUNqFjdmO3st4dZt+dAmsshZiQE69RAbtp7qAC9/L8MAy5hhpeIFlUOTVEEpQCt3NbsdvIwygkEkRaVb5RJUpqUkKO6bg724+eEYT3L8GVmflTq0hjpR8JUho2WwhFAaAK03vRw+4ZHmVzLB3JhHYkIQwpfN6w+rmbVVVvjOiDLSaSJ6Ac9EuybyCV18XqdRuSdrAwVFDm4kIjZm0r90h7ZI3WgsosK0pXddtKd++FcbQGzT5j1JHHMISCTpJY38PS0nUK7BUJJvsRgvgHGDmEYvFyyoTVvY1PGspUWL6Qyg37/ACxmpeMq1rmMuklMRekxsyF1hpFcFixMjHTY6QD5xofS+dgcOsKuu/MIeyGDMyB1Nt0kxGt+wHjEZeOo8NdjoyBWClgCQSFJAJA2NLe9WPpYxVnuCRTKRJGrX5qj2I2Yb9mI7+T74y59PSFjImicHpLK/UyHMc6QMH6SWVYo6BG1/LFPCuMTZXSjIWJCKFd2RSWp5CDutGWUor+yEb7DAXia50OSH/G/SIzEaKsjJy0ZEHdRqXTZ+8SFGnv2Yj54Xj09moGLQuD0zOUSlTWSjxRxoxICWrKSf97VVijsp68gZQzJLGptlYoWUoBqL2t0oBFk9rF1jQZfNI96HVtJo0ymj7EA7HY7fLA/NdQLEnpbishDpmX+0jp21Jyysbaq1KNgelux7AYG4L68jMQ/i2EMlK3agUkDSRsACaGjTZJ7+1jGsWAG+kdXxbVe1b++22FcvpLLHSREIypJHLJjPUAGB0kalIVQQf8AaPbDLHdoVsZugHcj86/XGETiOeg0RyjrYAVIvNDFVlklK8nq03yEW/6nGu4rOkZGplUynQit3LaS1L7mgThDntUs8eaVW5C5YlJEtiTK6gkIOoaU812ZsCEa9ABuPiJVgeSDls6O83K1B4o1gKyHoKg6OYEsg0Ca3xVB6Sy8kn2MwYCQNIhUhwsTqrqsi6WA1RKLN1poV4Lgg/8AB15pNTxRyyXLbMqamKiz1MulY9n3NLqFjA3pniaHLzlwIpHK83MEjS00qEsN0QBo2sFAKBJ9zh1dGB1/jIhvI82kOxWN0lPSrrFQoSKjs3iyDH3JvDX07FHPGUlVDPGwBdTUrck6VlJ2cW+vcmjufOFg4Fm8oNUHL6IggCt0siRNpBRyLZpZGfY+AL3w2HEJIUheSJXzU8nJUGoXZAzst3YWlolaAtsBrWjCmbh2SlSZYp+T3PLZK0yCOXLA2QGPSso0hjZUt9XXBcpIMwheYaSJnWNZCBbMlKYpOukjEe1bMzX3FqqyEqyEE5czKCzMoHNjeWRjpFnUHKyBux0jwME5b07Ksqvl5IpCj6yUfQ1TzCaVpALVtUaqg37dqoYe70L+ofx7jESz8qWBWB5NuWqQ8yQ6DF06m5bIHZtQ098LMh6bXM5fngPlEdNcYD6gBy5I1eQEWrBHLWr76ye+5lmfU+YgS83CrIUN8xAnWIXaWNasFS4iRWPxB23OnDnLcbjOVzDSR8rLwa49irWkaaZNIXeg2tAK8Cvk1OtAvYqyPp+SKZZebCsHMd5OW7JGdYAiAW62qJasii1UasTjfEJI5JtOXARnEZJiAd0GmN9TSdLiQssMa32LMaC4jwf06pj/APHdi4kVnilkQSBUiQBTyyw+0ZY2JYClFAbYszPE89l4ZIpCztopJHQSHmiOBRZisJckkrAyDYJuDewSdmbRXmMpkJ6MZeFR06jqWOUbTEF5Q2pNGWG9joArYjDTjvDJ8xl4I5eU5WRZJ2GqNWKh2UAUQU1aLvwD9B3AXgzGktC2mKXlqqkGIPoJMrIgUAMhB31KNYFXeLvU/CXfMI65lEZumGOTUOtEc9JVtxZDsK3CBbAJGBJu0AzMPF89k4olli+yReYy8qqRAOZGhhLRjTTOpciwwwRH60lWRzIE5Qavsy0lIkcZlIdfjPMmiUdI8i+16DIZPOLMY5JC8CLWuRUMkgKg2SlaDqsVp7KbJJ2z+ezEDZqSGTLUUL1JGNNrGYpiT8IOkMkh3I6R7gYFxk6oKseTeoYn0iORd7IBOluklT0tTCmBB27qfbA+Xze43o/4s/jXjGRyOWiGaiZmJBZUCOD0ymJ5wdbadTjmuS/cFwtecE5/0zmFm5qIWfnPIrAiQW7pFEDG4tVWMyFtN/D9Mc78G9M6l5Elw2WcgYoNBv51/PHuSjcbV+I8k/XGYj9dTR6hNAB8baVZkkVE2YESpTtZQDTsS22HeT9VwhtJJRuvUHBoctmViWFoB0MAdXiu9YR+GSB8iHTgINXn5YoaK/O/fEcvxeKZjGp1EKrnTdaZCwQ6u25VvPjF6kHdSdwDvXbCuLXQplQU/ewFPDX0wRm56HnCx83Z+WJNnVGLo+ekO9H8MXcgH/GBhYJ/f+cXLmCLsfLbH0TPPQTLAWGxoj+3/GLU1IbAJoVvvexJ7bjehj1Grvtg6EYRuhgeGcaAukGyLF9Vg32safJB+WHbZZHWM69CggrfYk7+TdkXfyvAqwqw6gD+/fuMMP4IOgQ2FBB2+XYfTxibkg0dlclPGOhiQd7Uht9DG6fYanO/yr54KHGpAGjYKH3XsasyKg2Joqbdtr2X64BXIyoRyzsB4NMTpokgjSTqIPj4QMOk4i0cEXMALsVU6q0qWJNsQKoVV+5GEdACOF5aOVyI0MapplF0VZnRkTUnkBKYbirxZlfT8qKDl5QdlQujBW0qrk7nUtcwhyBvRrxRG4VxLLlCpjaFZV0tVBdRiLUDezBe2w+JffBOR4DRR8tNG+kagtCNidLpuUGwLCOxQ+A774S/7GZoeMcaOX5dqsnS5OqxbqECqpApWZnI+l4ryHGsuhkVYniLfZhogHDaZDl05YUmqYtVqL0nY1gIT5vKgE8yZFRNQepC5Eckkx1qLQaljRQ1/EcQj49lyQ0uWHMUcwNEy0xVqQKVKliTIux3+1GxBsBIWwrJ8CZWDZOeORYSxCBtFMVlpWKgjRrMdA+IwLobWMZMnGNUSvHBoWFmjDtfJRnopRADJKSxPUzqPF4u9NNDEZQhcvEohRHZFYxwE6AooffkdNTb6hVjESudgRdJkctzemhIy0WaBG3++X0u4NAKAKrUVb3TADPxLLPZkgjiW1DPG+nvGmazGoR1dERiyDqYUe4GJxcEy8phCZoHlsyBJOiUAMhAGgxuXTcAtq2kN997IeKR5p3jnhiD6JAWunFyGJRvvqYRl9j2UH2qniHp+BZYwJKkan0ydQdlkEpt26gzsqgnV2UAYNriBw1nqCeYLHyQ+8o5hVVciNVZiKJFamCLfcWcUelfUb5vUXjC0kbWuqg0gJaNtQ3kjoA1/uGw7YWcSknly0eytreMTcspoCfFLp1HqDVQo3veGXpjOTDLR86zIQDJqXlkFjZXT2pSaBrcAbYXH8f1BkB+q5IpJxG03JeOJ9LmmUHMKyDoIFtpjdtQYUFN98DxcBzmXI5JuJSzCKJgNho0rplG6lE01YAZifPSLm+IZHMMZyMxHciurtq0SaNZVh3CgLC/w1tY+8QXvFWkzIVYmXQsqtK0UpWQKLJClNwSasGvOCrRsgfguXklikXPRqYY1AKyRuHZuWkkrdTEGLWZQBX3RW2FWeXJZmNw0k+VEoErKSChEkDHWQNaqWiRibINrexNm6Djmeyyrz42kXcuOUGpUDFuW0bm0OkUXAbcbGzipeJ5OeDRLlDHHTTM8JjkjQFDEHZoiTVOwHSaKnbbFFYtlI9PZlnkcaH+21MEmGkqHdihQij1CNbeio1AAVZnDx/NQSRwTASSMyj7VRHZKwrepOlA0jThWIJ6Ko2MOMpwCI5xJYZozpI6APtAkSSQ6AQdTLzHdmsbsO+2F3F8xmuZJJWpI5dcbKBIEWFXd0Jj6wXKRJRINzEEdFkWFMYceyWTy3LZw0DMxIliB6SEZWF0aBErgDTVsSKOBch6bj5kbZeZCiuHK78zQipGEJU24CxULqt9yCyt5nPUGWzlxZiHWEKr0HWwklJy7KFoENZlG33V1CtsVvwiDM8ybL5oAvHpjEg0csyCJotOytpAjWlrtYvvhVzYGzZ8I1mFTJq1MNTK5Viuok6bQaWC3QrwBiOf4JFLG0bLpV2DPoOgswINnT8W4F3d+cZTikXEcvzDG0kirXL2SS7VdQIPWraxJuAygOngGtLnOM8iOHWrSSykIqrpW35ZdybbSgARz3PsLvCuO9BTQp4r6JZwTFKBIzTMXdba510WHjCkFFsLse422BwPkocxl8yrza+XIzACNhIDJLNpiD2BIRHCkfVW1t47t+E+q0zTgQxyFNEbl2AVRzY+auxNk6dNgXRceN8MU4jEziNZEZzqpQwJ6K1//nUt+1jGbklTG0IuMcYjhzalowRAgckOFZWzEnIsIaVlrVZJ21DzgDi+ay/EFiaOUozwzIC8a6FSRI9bHUwph0LasSpkAI742MmXVhTKrDawQD2IYbH2IBHzwk4h6NikMbIWhaKuXppkUh+YbjcEHU259zR7gY0ZKgNCbM8EzuXZmyrkwkqERWEgWIhb0RSUNalW35hsOdtqDHg7zZpZ4s3CukAJvG6BwR192O1qLA23G5BBx7wn0w+WlmkWRWtWES9SiunQrqDoVV0hV0KKBP4pU45nYJC8sbsZAiHmgqimOMPJXJDKCzSMA3tELvy38V10yTKOK5PKSzSQ63jkDSKVI1oWcwhyoYkKW1RqDY2Y/Oo8OyM7hMzl3MiluYwVtMkiGRpOsOxRXA0RhQfhvtsuCcxxrIzrNOUKShJTrjFyFTBGXcMFIH2fJXUQdOoAXZxOT0dJpuKUR61J0G0MTNHAqMOVszIsRXegdZ+eM36Y57wiCeTmDNBXKpEFR41AZ+UpdlbdWGsstAbaAdrwgy8+RzCM+iSGgtlSXCl+XLYWitFqG60SjbbWHOVfiCSrGw1B3JJI10mtNrj/ANIANJROx0g9Pw4h6zgjULHylbWskjdTR6UihKljp6m6X0DuBq7Hyif5f6MkCcO4TGz/AGM46HDPy/s2WJoSqoujYE/GDW2okDtizhs2fWeFJLYO45v2aEKDdlXRz0bbagp7WDvgU8NhlZXSatLtIY5VkRgzLGfulHtUiUgkHpZtu1v/AEiSEKnmMQqM8rMzIzSAsRHqplA26SNtQGx2wJulb2NuxjxFL3wlfKbnGjzIsXgOVNu2OCjtjLR82rGQdt/+D/jFqHY2Lrf9N8VBTdg/T89/64mmYYdwT+z+nbH0TR55a0iuNyRXvX5YIjyp7qe5N0QPbT/xilXUkeNzv9KB/tgmHJglaYVZJ8Em/wBe1YUOw+bMFCAN7F3v47jbzWC8rxwVurDayQNQCjuTR27jAUrOrlgpIAA7CiNya+d1iyOYSGtC0QEbSTZ1sdIUCjvpJ3xKhmzRQcQQrd0ALN7ED5juMOI4xtjI5bKo7WkwJOlyHG9Bi2+9gaiPnQrGg9PZN0VuYxIpdJ1Fuy9Z6uoW1msSlGuGybGUnBY3G6012GU6SDamxXnpXv7YI4ZwNY8xzrLE13ALXSoevubCg12u8JMj6oINSKAKskEgqCJW6kIuwsYJrtqGH+R9RxMwWyjHYLIjKb1advB8DCvJAtAuZGcjkElFmXUob/UUCSUkssa0y0iRCqPxMd6xXHx1XdzmFVwKMgpbRUMMQotTohnYyXqsCPGtSm/tf7OPJsoklhtLDyCAfINH5bDbtgZ/YKE3DnySzi51+zBKRva6dcgkYuzk8xtTqy38PM7exudjzeuSWNiysylCrgjlnQHHJZdLMBrkV9W5KjcdOOl9NI8he3XVKsjDVqjZlIY3G1gWypdDesJ5/TGYhEggbXrWQGpGiY2G5TPqJUlNb2F0gitjQGB+LYCWb45IGT+KhB5TagWDI52zLhhVoxEKKSBsGkI2PbzNZqCaTmStLBOqruOuFXKmOgxUqzg5gdq3NHcbNOOeoP4KOJEjDxiNxTAkHQirEgItVZmIXfar+WB/+7ZNnJMDo/MVkaAhld45kgUqq7GnqtS7iPzQw1VxCyF2Y4AUhCQzI0WYXSqo3K3aOONSALEjGOKbYkWSfI23CsFj7gamFbgUBtV+PGEnAfTsP8RG0M8cqQEkig0gPJ5C/aL90aZGqgNRb2wx9aRyDLSLBBzXdHuxaqApJsX1MaAVR3P0AObukLQF6jOXhmgj5UKR6nzMzVo08saVc6SASXlrcGyT3OAOC+lYcwnMhBKRySgJMoVnZA4TVLGA2hXkfdgW7nuBcBxVOfDHBl4vhVKejIY+QMw609ELbRrqY/ETYNYccPz8WWysMOX5KSyMUqJhNGkpPWWtlLAMVF97I2PYtboxq8tMCKtda7OFa6agSPfyDuOxB84GzXAoZBJqiX7VDG5ACsUIIrUN/Jr2xmMpwXNZbn8li6TywuJVMbSUNIzDFGoM5VfANk9h2x7wz1LmXly0DhY5Cw5wZSHZBCZmIUjSASyR2p+JGrbCYOzBvEfQqNI0sTBWOjSjKCgCBEZNa/aCN400lQa6ifJBZ+neGHLZYIwBe3d9FkF3dpDpsAnuAL9gMR9R8f8A4VYyIzI0kgjVAwWyVZjuQewUn+oxfwfj0eZB0WGUKZEYfAXXUFJ+HVW5AJrzWFbk0Yw8XHrdGzyq1RgyfZ8qSOVlnnYqpAkPLiTQSGHx3VnDfJekstmlWRBNGFbQ0UyKdkSOLQFkBoBY00sD5O/UQdhLllkFOoYURRFiiCCK9iCR9MeZfhqRRiOFVjUClCgAD6DFLMZqPOO3DzJCyJPK7aArFQ0vOa1UzE7kKw9u9bVhdNx6dViiz0EUhlkChWShXO5QfUeg7OGqgQq2R1bcfQk8ATkNG2gDYXES6RPCkgssDLUsrliRbBO1XirMcez0OXkWZGDqh0homfUX1hKlUmMMjGJae7AJPfbUumGfBPU2UUSMqPFqImIPUHBRwjJoZtK6ILqlAUKaAOF3DfTkhEEuXlUkKjAMTHIFldsxLzkQlXaT7JTe1KSN6xW2YyUqxh42TmRKTNAyKAs15ZeborSWGsFaYLX/AMbxPKcAyk7h4MzHIHmLlb5crDeQoHUq+nUyEGjSgDtvgqK6Ye8GzeYiykkmbYu6WaYRoQQigqTGzrRe6Jo0dxQwNwv17HMq6o3U11sqtJGp3IUkb2QCar2FnvhXzs7kl1uPsx1SDokRmYTO5L1zAS5y8Kk7mrIODGzEEuVOazWXQFWCh4+mSo3Fb2Gi0sCSpY6QpJIws4r2gpmhgzySIskbB0YWCOx3o9/mCMeNnVsqGGpfiUEWL7WBuL+fvhJ6dzsEYaJZW5aFIokl6NNRL0Bq+0a2GrvRNYT/APZM1lzrjUO763dk0MDI+YLuH5lPyhEAFVfvD8cc3x1dMqh9m/TmXl+KMDvZS4ydWkMCUrUCFWwdukYG4jwmZ8ukJbmkzK0ryNp+zEglIXSL8BasbfkVcXrh0D82H4S7EWY3CIkbE6HHUdUqoACLIOHK+qoNYViYh1hzLSaCknKF9wbc6RR7jAUPIujaZm5eF5zLOZEBlIjMYZdMhKKk0igiQ6gvOeNe5OmJbu8V8Y9QJIFE8cZLScplKkS6AWDqwYjQr1EQwal5ov3P6EjKQGUhlIBDDcEHcEEbEYpzWUSQaZFV17UwBH0o4Lmr2jY1wwucymUneZTO8TEMHDhdALBYZNOodT6Y9HS5rqrycPvS+RVcvzEIbnO02oBgWEh1KSp+EhSBttQGLM/6PheyheFzrOtGJoyIyPSPaiwzXQG5vvhjlIBHGkY+FFCj6KAo/lgSknGkGKd2zx1wNPJ4wRKcCz4gzoifNnLomj+9zi+PZLs3V749x2PfZxE4YwaJ3sb7AH32xbyQCGHcbi/fc7n6nfHY7CjIOmzbK6AHuFHy3dQTX0JwRFxMEHmoD8LdNg11Eb+407fXxjsdiZkNV4RHItCxZVqIsfAVAqxtR/PBvE5mQII2KgroWjX2lppLd7UAttjsdiN2zMKypvLvmZSZAxakNUFaXlqACCAaoE/M98WcMiikmj0IUAGsgNYvLzFFWiDa6mZrFeMdjsa+/wBQMYZ2eV1XMxn7PlWo5jRsrqWayEBDhqCkE7Abd8DZbjuYj1gMJliSO+Z0uzPGpG6CgNRPjt7nHY7Aik1sFjnhXqfmZgZcoQwWTUb1LcUpiNGgSCVY3Q7jb2fNnVLtHXUFVidqptQHz+6cdjsR8iSZgldyPFdgO373OKczwDLu6sYk1Ag2o0G16lspRO5Y/iffHY7CptcMT4B6cjy5LIztSLEuoqQsaFmVVpRsCx3NntvhB6zy7fxHWxCS8mJNLG1UO8sx0HpLNoVQb8Y8x2KQdy2K+FnAfUcmZmiSaKI2gBkFhw5gjnJUaaC9YHf5/LHjcBWbiEgX7M5flOGBBtmDsCYylMQRd6hdLt0g49x2HbqWhCDcHfhYE4bVDFQZUZkLKsAiUGPdCWcmRmJuwPbDzjvqCWGZVRUZFjWRw2oNTTpCAhBoUCx3B7DHuOw97RhdDxaDiOkyJLG6PJEtMjqCUpyVdSrWrVupPfthzx3hcjRtyZpIzp0FQ2la1DU9hSwlq6IIBNWMdjsI+0Yxs/qyaELLIzMuXlU6QzanWZ8zSvICNQRY4wLU2Qb77aeL1lIM9HlpURdauDot+sFNJDNppdLNY0k2Bjsdi7SMavHlY7HY5BkLM56fy8puSFGJ7mqJ2I3K0TszfmffCLiH/T9HA0SuDoKfafaWG23fZvbyaq97YN7jsOmwsYZ+Q5PhrmlkaGD7wOl2CiyVvYEm6vGf/jJJpf4HTBoR5dT8rYrEkBFRaiFJOYINMNhsQScdjsUW0xV0J9R+n4IkM9yKkTiUxrToWMqP/pvsLYLekrt+WATwd+H6JtQaKNW5oRnQyO7hdWg2l3IO57D6HHY7EIO1soNPVvFOS4DIjxJDJNKrKGZgjxxqEJ2U6nDWR4/DA3CuD5fMBpI42gdJSrBXLLrhkdrphTLrkZ/hW23PbHuOwJOoqhvQJ6b9PGDOMCwKxxgJRKmgscSawoAe1Ukg7BiSLuxTxz1hPBPKF0MEk5aoy7Efw4lVi4OrVrIBFVp9zj3HYNJy39GXBjkfVfMzYy5joky9WqxUUnL7UPi3Pyrzez11rHY7EfLFRdIpEokHfAOZ7Y7HYgzoi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68" name="Picture 4" descr="http://www.ncbconeonta.org/wp-content/uploads/Book_of_Jude_smallslidesh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8" y="1772815"/>
            <a:ext cx="5943402" cy="26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2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40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544168" y="1687164"/>
            <a:ext cx="5184576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Calvin’s triumphant return to Geneva and welcome by the citizens would be short lived.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parishioners soon began to grumble about Calvin's harsh regime and plots were afoot to have him removed.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we shall see Calvin dealt ruthlessly with those who would oppose him.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i1.trekearth.com/photos/10246/img_1353_modif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08" y="1979554"/>
            <a:ext cx="281828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37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41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067944" y="1340768"/>
            <a:ext cx="4536504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1555, under Ami Perrin, a revolt was attempted.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blood was shed, but Perrin lost the day, and Calvin's theocracy triumphed.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Calvin had secured his grip on Geneva by defeating the very man who had invited him there,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 Perrin, commissioner of Geneva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5" name="Picture 2" descr="https://encrypted-tbn3.gstatic.com/images?q=tbn:ANd9GcQAnrq14SXqqFtYGrWbDRPV7-hSzLF_oTNuBxh1rgmnu35SXcb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6" y="1628800"/>
            <a:ext cx="334168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91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42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139952" y="1700808"/>
            <a:ext cx="4608512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many, even those who helped John Calvin initially to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in Geneva,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Ami Perrin, Calvin became a despot, a bully and hypocrite,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founder of a personality cult, not a Christian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hero.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1.bp.blogspot.com/_XWb8ai68gAE/SYpjabGTdEI/AAAAAAAAAEs/upgNCzYo2Kw/s320/Calvin+and+enem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23865"/>
            <a:ext cx="304800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65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43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end, Calvin imprisoned Perrin’s wife for the crime of dancing.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father-in-law was prosecuted in connection with his wife’s dancing for accusing Calvin of being the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“Bishop of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Geneva”.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http://25.media.tumblr.com/c2d71371d996ae0471355d99d3091238/tumblr_mfdre7NNpR1qbgvoko1_50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764" y="1412776"/>
            <a:ext cx="500647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54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44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529360" y="1700808"/>
            <a:ext cx="5256584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Perrin had originally hailed Calvin as a component of Guillaume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Farel’s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Reformation battle against Rome,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Farel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soon came to be known as an appendage of Calvin’s Reformation Empire,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Perrin eventually lost all belief in Calvin’s mission in Geneva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https://encrypted-tbn2.gstatic.com/images?q=tbn:ANd9GcSdwY59jFSFt_SnLe5LNSxfCH7Rsjx-dlBaTQFyL3mQ8FDW-cD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132856"/>
            <a:ext cx="243517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2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45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707904" y="1772816"/>
            <a:ext cx="5065216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understand that you are considering imprisoning my father-in-law and my wife. My said father-in-law is old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wife is ill; by imprisoning them you will shorten their days,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my great regret, which I have not deserved,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which would be to give me poor recompense for the services I have done you. </a:t>
            </a:r>
          </a:p>
        </p:txBody>
      </p:sp>
      <p:pic>
        <p:nvPicPr>
          <p:cNvPr id="21506" name="Picture 2" descr="https://encrypted-tbn0.gstatic.com/images?q=tbn:ANd9GcR_YdalTMqjKKN83kDhuYjjQmmzqxPDfI2FTQk1jO6C2EQik0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83" y="2852936"/>
            <a:ext cx="298016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91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46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427984" y="1628800"/>
            <a:ext cx="4248472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….Therefore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beg you not to imprison them.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they have done wrong, I will bring them here to make such amends that you will have reason to be content.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pray you to grant me this, since if you put them in prison,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will aid me to avenge myself for it.</a:t>
            </a:r>
          </a:p>
        </p:txBody>
      </p:sp>
      <p:pic>
        <p:nvPicPr>
          <p:cNvPr id="22530" name="Picture 2" descr="http://coursesite.uhcl.edu/hsh/whitec/litr/4232/images/byronic/chillonboniv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9" y="1180200"/>
            <a:ext cx="3657600" cy="4133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256" y="5330602"/>
            <a:ext cx="3801616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 Perrin, quoted by François </a:t>
            </a:r>
            <a:r>
              <a:rPr lang="en-GB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Bonivard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(above)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043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47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355976" y="1844824"/>
            <a:ext cx="4564969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don’t know what made Perrin think this plea would have any effect on Calvin. 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1548, Calvin imprisoned his own brother’s wife for suspected adultery but couldn’t prove the charge. </a:t>
            </a:r>
          </a:p>
        </p:txBody>
      </p:sp>
      <p:pic>
        <p:nvPicPr>
          <p:cNvPr id="25602" name="Picture 2" descr="https://encrypted-tbn1.gstatic.com/images?q=tbn:ANd9GcRMJYYRyVvOH6H6tTt22NavHyRIH431rlQ4h35jSA2FxLUOgTZGV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6"/>
          <a:stretch/>
        </p:blipFill>
        <p:spPr bwMode="auto">
          <a:xfrm>
            <a:off x="755576" y="1521250"/>
            <a:ext cx="327078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11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48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000667" y="2162760"/>
            <a:ext cx="3456384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….Calvin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dogged her down for nine years and in 1557 finally convicted her of adultery with one of his own servants. </a:t>
            </a:r>
          </a:p>
        </p:txBody>
      </p:sp>
      <p:pic>
        <p:nvPicPr>
          <p:cNvPr id="26626" name="Picture 2" descr="https://encrypted-tbn0.gstatic.com/images?q=tbn:ANd9GcRrUhQGnPyDQ51n7JGGwnl0wxkhLik0on_GUS60y1OrVt7xH8G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7" y="1412776"/>
            <a:ext cx="4032446" cy="46085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16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49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11960" y="1340768"/>
            <a:ext cx="4392488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Calvin’s own blood, family,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household wasn’t immune to his deadly piety,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Perrin’s begging for mercy wasn’t going to have any influence at all on the “Pope of Geneva.”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only was Perrin’s petition refused but Perrin was accused of treason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2" name="Picture 4" descr="calvin-stat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95288"/>
            <a:ext cx="3433912" cy="343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27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Calvin And </a:t>
            </a:r>
            <a:r>
              <a:rPr lang="en-GB" b="1" dirty="0" smtClean="0">
                <a:solidFill>
                  <a:srgbClr val="00FF00"/>
                </a:solidFill>
              </a:rPr>
              <a:t>The Reformation</a:t>
            </a:r>
            <a:endParaRPr lang="en-GB" b="1" dirty="0">
              <a:solidFill>
                <a:srgbClr val="00FF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65" y="1663080"/>
            <a:ext cx="4118462" cy="458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1412776"/>
            <a:ext cx="4427984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facts presented in this session, will show that there is good evidence that Calvin,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an enemy agent charged to steer the Reformation,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 direction favourable to the planned takeover of Christianity and Western Governments by the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GB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domite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Jews.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89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139952" y="1916832"/>
            <a:ext cx="4752528" cy="467820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Geneva Calvin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founded his own form of Protestantism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known as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Puritanism in England.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Calvinism spread to the Netherlands,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its humanism helped establish a refuge for Spanish and Portuguese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Jews.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/>
          </a:p>
        </p:txBody>
      </p:sp>
      <p:pic>
        <p:nvPicPr>
          <p:cNvPr id="8194" name="Picture 2" descr="http://img.ehowcdn.com/article-new/ehow/images/a07/tp/p7/differences-similarities-between-quakers-puritans-800x80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324035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56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9218" name="Picture 2" descr="http://upload.wikimedia.org/wikipedia/commons/thumb/3/30/Priestly_ordination.jpg/200px-Priestly_ordin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10188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3968" y="1412776"/>
            <a:ext cx="4392488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were attracted to Calvin’s Puritans because,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the Reformation many churches were still adhering to the Catholic ritual,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did not realise the seeds of </a:t>
            </a:r>
            <a:r>
              <a:rPr lang="en-GB" sz="28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Talmudism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had been sown that would eventually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GB" sz="28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udaise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most of Western Christianity</a:t>
            </a:r>
            <a:r>
              <a:rPr lang="en-GB" dirty="0" smtClean="0">
                <a:solidFill>
                  <a:srgbClr val="00FF00"/>
                </a:solidFill>
              </a:rPr>
              <a:t>.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31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211960" y="1844823"/>
            <a:ext cx="4536504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Calvin’s  brand of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Protestantism which led to Puritanism in England.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Calvinism spread to the Netherlands,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its humanism helped establish a refuge for Spanish and Portuguese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Jews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https://encrypted-tbn1.gstatic.com/images?q=tbn:ANd9GcSox5ld_GlZnbJZXMb19M9b_ko8ggEfd6Udk0FgKA1NWm10wSPtzw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5806"/>
            <a:ext cx="379443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6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14340" name="Picture 4" descr="https://encrypted-tbn2.gstatic.com/images?q=tbn:ANd9GcSiLH3sRypMzdoN3J_NICk7GZQaFu-g2qPdpBDZiSnL2LT30c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0769"/>
            <a:ext cx="4248472" cy="324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04" y="4589801"/>
            <a:ext cx="9107996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Calvinism facilitated the settlement of Jews fleeing the Spanish Inquisition,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the indigenous people of Europe in the time of Calvin shunned Jews as the murderers of Christ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Hence Calvin’s name change from Cohen!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1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54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83968" y="1628800"/>
            <a:ext cx="4320480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While paving the way for his Jewish brethren to escape the Spanish Inquisition,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same time,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would bring terror to other parts of Christendom  just as was going on in Spain.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2" descr="data:image/jpeg;base64,/9j/4AAQSkZJRgABAQAAAQABAAD/2wCEAAkGBhMSERUUExIVFRUVGBwWFRgYGBgaGBgaGBobGBgYHxgaHCYfGBkjHBgaHy8gIycpLCwsFx4xNTAqNSYrLCkBCQoKBQUFDQUFDSkYEhgpKSkpKSkpKSkpKSkpKSkpKSkpKSkpKSkpKSkpKSkpKSkpKSkpKSkpKSkpKSkpKSkpKf/AABEIAOEA4QMBIgACEQEDEQH/xAAcAAAABwEBAAAAAAAAAAAAAAAAAQIDBAUGBwj/xABKEAACAQMCAwYDBQUFBQUJAQABAhEAAyEEEgUxQQYTIlFhcTKBkQcjQqGxFFLB0fAzYnKC4RVDkqLxFlNjssIkJTQ1RFSTo9IX/8QAFAEBAAAAAAAAAAAAAAAAAAAAAP/EABQRAQAAAAAAAAAAAAAAAAAAAAD/2gAMAwEAAhEDEQA/AOwAUIoxRg0CSKBFKmg1AgCgRypQNHNAWygLdLogaBLW6SU6U6xpl2oMxp+1z3LlxE0rMbbupHeANtQkbsiJMGBPSpnCe1djUMFUkOZKqwPiA/db4WPOQCYII6VjeL3CdTqrgfubahmuBUL7wG2BtoI8TESTMdefOZwbS9/esi01pu52XS6s/gQGVt92yAqzTyJON0yRQdAC0rZSQaUj4oBsobKMNRC56RQEyUSpSzNJBoCZaGyiNBDQGFobaEUmgPbRxQoUBClxSKMUC9tFso0pZFA1FCnIoUBChFEDRg5oAaFGRSaATSgaTFHFAoGgBRUKAMapO0uq+77sTLgk8/gXLfUwPYmrXVagIOpJMKo5secCfmZ5Csl/2ltam9AV1ixdYkx0AlfzbnHLlQUXBuKCzq3JK2+8R7alztUOsABjyUAiD0B+VXvYy8e9vbjJugXCQsAlTtJ5ddwP8uVUXaDhVt9AbpkkEc9oHwyzYUZ6ZNWHBmdbtsqROxbcHAZiN21jBIBCRI5GOfKg3NLVqrtBxNbgjxIwkFW81w0NyYA9R78qSvH9OX2C/b3eW4fqcH5UFmYmlU2KXQE2OVDdQNIFAokUAaJRQCUAnNKJolFArQDfQmhRBaAjQDUm7eVFLMQFUFmJwABkn2ilWmBAIIIIkEciDyI9KBxKcBptTRg0C91CkzQoCoxSQaWDQV3aBro0142W23BbLIQASCueRwcA0fBdf31hLhIJYZjlIwSPQkTU4nzqh7M/dm/Y/wC6unb/AIGyv6UF8DSppG6lbqAyaKaLdRE0GT7R8YYah1UmbdoCB53IEf8AOv8AwisvwLVi5euOMju0t7vMulzn5k7h/wANTuM7v2/cpEOgLjnk3PD9Bs+gqs7MKBvC8m1mntj6OI+tBZcRaeGsP/EYH5EA/wAal3H7ty8jwahAfRUS3/FiKaKTZvJ/4rf+cfzql1WsZ01LA8r1/wD5WSg0HEuJi1p97CUZwTtUt4ihIEDkDDT0gQa57xXtEb4uwHggyWweXJVMkn1iBmtyyNe0YtASTp2eDgFkO5DjllQJ9aoeH63SrcVzqNpYs8WrKoNroGFt4EwCSpbOAwIAzQdI7Napn0mndn3FrSEtESdok+9WyvPWuNcA4vqViwl10K20dACWwcFdrAhgAV8KgEdN1Xuj4hrHYRqXBViGUkEsRzyV2YwQAoBzJFB0g0bCslwbtRcN0W74B3HaHClIbPhZTMdM+tapX86BwUDTbNSTcoHBRimy3UdKPdQLNIJoForMdq+PNZZLaswBBuXdkd53YgbVP4XaTB5whiDQL7Y64Gw9lSCXKpcMgBVZgCCTgsR+AZjcYitFas7FCgQFAUewECsZw/UftOsWyNObVvRnc4YowLsp2jH+8nJyfhMkHntFagcAozSNxow00BQaFFuNHQOUoCkA0c0BXrgAJJAABJJ5ADJJPQVzi/2zsNq3vWLhIQoHiAjoIVpn4p3YboUHmaj/AGmdqi7voUkKNhvMpzkElCPKCv5+lZ/hvYm/b037Whtql1ACsSyoSQGgqUbcdpPUA0HbkalTUDhSxZtDnFtP/KKlifI0DgNJLUiaSWoObjW3VuK72Agt3LQfczS/d81DbdikkhoZhJCgYpGjASz3iZU8QtsrdCqSZ+h/OrvXsHuatb1xe62XN9sKWbaq4YtyXkMecVTcP0R/2Ta9Lm8/Q/yoLPUrD315L+0qF9Q12036BqzmgszaugjJLsfTemce4mr7XaNjqO8B8Jv5HqtkuCPTFQeEMLb3i4lRbDsM9Ligj6NFBD7Wa17Fu0iMVa5aS258lcsSPQlVM+kedQeF8VP7M1lbVtTcdle7E3XQsdyhQMmBAgwPSqvtI917+4tvU3dwLTJ2+E5P4FLbR/hJzzp/g+sAUo5bcLj7CPMO0qc5xJjr8qCz41oR3Vq+Fh3ZywWQSiJb3CfiXMsM4O2nV4820FypuMbbSTCufh3h1IMmVbB6mczVhoQNSTIm3p0KIitJuXHIJ3Z8W3apMdTHSKyb66yLr6e8AbDEtbaQDafncSeW1pJjo/KcghudNobI23NOzG+bkkXCzi8w8Tbj+AAiN4gCADPKthotZ3lsPtKzzVuakYIPqCDXPOC6VtMgly10kgcyQCTkZhgQVVYMSx9a2S3RptMS2e7QkiebGSRPmWMTQUHbR76b2tPdciGba7ILYYwqGDABg+vnVZwDtfqSLYBe6zFV7u4QxMkTLRuUCSZMgBetN6XtLacm/qABcDt3Qt+Jru4gbe73mIUCZA/WV9jeLI3Erzdz3XeKbYACrtO4HKqOoCifOPOg6bupSmmhyxQoDvXwoJPIAk+wEmsHoTvVtRqMh7vfOPK3YttcVB1A3bBH8zWi7XXGXRXyok7I9YJAb/lJrG6nVXLlmzZtqCbyKtuGBMht14sv4RuW2k+jUD3B+2C6e2SbTXGZnuXmDAFrmSyoOoB3CTA5itzwLjVvVWRcSYOCp5qRzB+vPrXKNBpU/Z7lg2ma863LnfsCFU2HbZbEDE92QZI+LrVx9lGv23r1g7sqLoBGAQQGHyBA9QKDqYNCaaBo6B2fahTW0+f5CioHg1GTSRSb9wKpJ6dJGfICYEn3oPPfbvhr2eIX1uknexuBjjcHkgz5AY9CpFdI7GdsbWssfsrlEvC3sUDwq427VKjoRiV+Y9JH2idnjrNKt22hNy1ugR4yh+ICQCSCJA65rhlrduEQD0Pr0I8s9fSg77qu0S6TRb3eCPDbJ5y43rjqRJHutcsHF7+qd7i3j3gyBuYGJ6QQZxBjzBqJxftNdvpattIIEXDOHcs21onnDEZ9fm92d0CNdAvblW0A1wpzZY3DEbjIMRjryoOw9iOOtqtIjv8A2iEpcx+JfP1ggmr17oUbmMD+vzqg7EcIGm00An71jeggqU3gQm05EAAVca+07BdnNW3cyOh8ufzoMTxnU3lsXg6d2L5MmVLPuIJwPxbYESYAPll7s+N/CF/wsfzYUO1FjaGDx4LZaFwqswloHP8ACM+nTlS+xv8A8rj92zu+f3j/AMqAyx72wgyGe8x+VoKP1/OlWNACbySVFxAJEyN1wLIzzHP5U7o1H7RbbGBeY/MeXyotRqNtouMN3JAPk3ejafkTPyoOecR1N29efcQ4t95ZJHLwoybgsAwzKMgQMAGoehXbqriMAy3WODkbj4h9QenWthxbgFuxasxJe424xgbQP1lxnrNZXj9hlZxu2tuVVxmVRST5iBM/Sgub5a3a7lADcWdjLtCi3JEkACHBDKxJgFfnWb0+rt2NTaZx3q27itcMTkkyQOoHMSM7TjNStLp7t+4jO8yps22AhsB2VPijxbWGZElZrTWOztoWj4J7zaGJY7rqMAQwM4dZW4pjGVPMUBDiTreUIy3V3O2me2whl2qSAuQcbjtBGQQAJAqz45xw6jTvslVRrauCJDO8mAee1YGcTNYHjXB/2HU27qfCCHVlEDBAbHQEZ+foQNN+0hTd3EEG9bbl+Fog+/iP5UELsiDbutFprrOxtKAVDElQ0SxAUECS3Pn6Vf8AC+ECzqNUxcIR3KlhlUc/fuRuwQqqg6SKd4EvdFFKE7roZYBPiVPEs8hB2sZ6A0TX9+qRJXY73NTdmI2IVifPwIqj3ag2mj14dmTk6QGHLmAwYCT4CDj6HIqUSaov2gHWW2HK4ghoOQ6XGHP1tqYqVw3ijXTcJt7VViqncTugxyIEcv8ArzoJ99AwKsJVgQwPUHBH0Jri3ELo4fqWDkXQGa2gYbhsUTkHEzcEx1SuxanVqqM5yFUk5/dyR79K5Z260X/u+y9z+0e+WJjlKOzj/in8qCr/ANvm6NQRdZCRKWvEyNb+J1ySQczPoJ5ADZdk9Vb0+qdXRUNy3ZUvk7XFq390XOFEg48+dcfsXyjhh8Q5+v8AXKurdk3uvZu3Soa1cBJS4GO8LIjzDM0jeZICzA5kOmK1KmqngWtD2gFkhNqgkySuxWWT1IDAH1U1ZbsUC9xoU33hoUEoVXceJ2ASILAEMAVP7oJgsucgqCZFT5/Ws9Yud7uubJc3CBCKdiKxCk48U7T8XKekTQXFy4tm1JJ221kksWMKJMscnA5mvM17VjvmYx6g+ZzXZu2PbOwmlv2++U3bk21QGSN3OfEdqxImuF3BuYk4kz9TQS7rMzT1In/T0q57LapzqUs98LffBbReAZWcKZ5TiD7VSIdhnEQYnzFHpdwhxzUhp8iDIPyig9M3NUttZYwOnmYHIDqY6Uzq+IEW1uKQF5sG57emSwC/OslwriV59t4pbJZVuGLhMkqCfCfh9NrR6VbvxVbjztyBzEhh1MXCgXryJNBWdu7pNu8ZEC2ceyDr5ST9KlcBshOHuojFhB/+rP51C7V6qzd0uoVX+9AdWQ4IDNJnHMAdKsNDI01/yC7foIoGIYO7wpAF5QBIIywz5+/5VGu3wUsW90FmhpgBU7yZJ6SVj3I86sL6sN4ADeO74SYBBuRkjMQf0pvU6fwFQqpttd6Sqw+7cUA3rthYmRHWgpe1fFC1wsB4FQd2R+7BM55SQfkBUO52fN2/fuMGZS5UG2veFYA3BlU71J9R5VO4hpN4Xwg/dqo/yO6Y9IIqotaiwmqcXwwO5/HbbadyKAQziGGQeWBuBNA/xqytm1adHBFu5afAIjazyCCAykAciJmtLpyndPaEFrFxhuwFVJLW9zHAU23AHM4GMCsnqONm9pCl5Q73ACt0Ab/CZRX5bwBjcM5+HrTum7QXblq2xBUaZrBcDlcCMqXbhj4vwD0B6nkC+1WkFy3uD27m34tve/CQRMlduQRnzzGTWdd3ZbO0mWCWzPnbubR84Zav7ri2jXCr27N0AW7jgBbnUSZJTcAY3RyXlGaTR6hGYOn9nb1JdR/dIUgfUD5Cg11jiKi4WFwowa4NjMNtyTcCFEBksBMk8o9ah8Pe41xjastcWFVypG5UXKjxA4YkEwCTswOoc4YboDMlk3RtK3nXbvVYEhS3xOQeQkgdOVHqPtAtadTb09ndHwqMKvm1x+rE84JOOdBOuajZxO1aScbGuKGLhPDcJiThQrKYA6j53XCb5Ny4wwCCxUKdszg7sHd5hln6VheEa5rqDvEt3GZ2uXnUKHJYynjMlQBAEDG0DNaQ8dC2yq2yCwCm5+KM4JVVMxyM/KgTxjigW1tLGXKl2ecop3MBiDJgQPOsZxntL+26e1Z2bWt3CQZwy7dqsRMg8yenrUnXO1y8UUKE2AHwr+Ik7egBM/EZOAKxPEhaS8wtPc2gwDM8ufPmJkT6UG27O/Z0zlbt5lS3g5xjzE8z5dPet2OIIlxU75bVi0FIjJIWJLEDwITjceZ5ZrkVvtBeFpLaO1w8/GpIHTkSVjAxkVvewnZc3dmovBj4t4Zzm4Vwq7f3FYT4gMqIHM0G07OWWFtncEG67XADghTAWR0MCYq3imzPnPWlKKA9woUWPShQPqc1Q6jRhlmVQfCinZ4Rubcdx3AyT0GI6VegViuP8QuafT37gMBd+2CSAS20eINsDZmNoyORoOVdtND3WuupIMOYiPxePn/mjPKs9bsEsZxtx1xHKp6ae5qbrqJZs3CeogZbkJ6T15HpSwSjQVVgIEMDPKea5APlQP8ADuzjXgTugCJJIPiYgBefPOfIZpjUtbtXXWy7sglDvAlo64Pny610LsxfU6dQNoC4IE7TOZA5EEH9RWY4r2KJv3O5ZR4pAY7QQw3KAcjzEHqKC67Gazfp9pjwNt5fhPiU/IE8vKtrduHaGgmIkwffnGBWO7O8C7hG3usuRuCtuAVepz6np0rT39QIEOuB0YfrM0EDjZAS4FA8VtpOc4xz/rNXXC7wOmvwev6hf5x8qzvE9Tuk5J2MCAS2TgCfP2qdw3URZvJOWQbRByy9BjyPKgudYYZ88nafbcCf0qFrLx7y4D/3CLAx/vjJn2Ip69qgXcwxkyIRzPjueS+UfWomqvQ+6LhDWiCO7uYi4GHNeZE/Sgjqktb8WRzEY5o0eXUmoFjiYbSXUup3invcR8Ls7kODzHxST6RVgkuysqXI8BJFu5+7tIjbzGKPgnDQiqHS6p2urjubuVcYHwQYYtQYUlgyIbkqG5QOgxmOVKu2m7tk3soIMjoSSJEeR2iQCJgdasRwDUBlJ093DD/dt0Pt5Ueo4BqTMaa8ZOQbbdflzoLtuOJr7D6R0Wy5UC2ZlN6kbAMYBjHp7VieGgoz2SpkTuHrbmR85j3FXOh4HqQzbtPdU7RtPdtzHITyzJ59an63hN1rourp7oJ2l5Qg742XD6hgAfeghtxm5p7VwIQu8BS0nPxCQByYht046daY7JXUJC7Qu5mDGfEE7y2IXyOSg6+PnUrU8IuGfumIBDLG1ciBJ3EHG0VE4R2fvpdttcQBdzl/vLUlXYHnv54n0Kig0ms4VYNoaiwUXbi4gfvAAc9T4XXmV9/WYizPjYCCTmPofEACPL/Woui4ObPfQ9rZdLBl760AQZgkb/CynPtImlaojuwN6MzwnhdHYzhiNtw9AxmKCt1l/wC6uXDuBcMSVMEAAxE8svtxXPgpPkIGfLy+VdB7Zps0nNILAKAyM0ElyMZHLM4xWPPDXtpv+FiSCOkQJEehoNP2Q4Pp+7D3Lrhrh2oLQLNAIBmfCFyOdbTsLvS81vvT3aqW2N8TlmPi27mCkRLQfxcudYngnaG9qry2rjAHa3dbFVRvVd1uQPJ1B9z7RpOF8W019G1Id9NcRlZ9g3L3jmDtU58fVeWCecyHTQ1LDVXcL4iLoMRK7d0EEEMu5WGZCkcpz+tWPSgVA8qFJ30KB41zL7SNcRojMDfecmNuVQ7QcdfEJmc9c100muNfaVqnNwacxKqztGQC7M8D0hRI85oMX2b1Oy4wxJUQecgHdH6Yq20/a65sFpAqjww5B3KoMEiPJhuBiVyREms3assr+ox6+c+hjNSdPp9rCZ8DRPo3mehmaDoOls3MFrmoCtyl7hT1i4phRPmCM5gZqNxPiAXVFCxxbkEEKcDfHhz8Jdc55io/Z/tcdPNp9/ctClkB32yZ2tHURmM8iPSo3HUF3VBtly0GRQAEFxwrDLlB0jO3pMTyoNUdTcG3bevADkA4xGOi5H9elLHEb8gftOokxgMuMAmfDioelO5SVO9MgMPheOZE+Lz5wenSlqDuAAO7mRjAHrPL+VBJfV3og6vUg/h8Y8/RQIilG5ewP2rUQcwbucA+lRrjM0bpmccsClpacHIMg+kROOZ9aA2vued+8embr8xjMHnUfY+T316eX9s/mfXy/UVMu2WP4SAufw56Tz8qbZDPLHuvv0oGrm+D47piP95cPy5+VMPp1AmWBPObjmc+e7P/AFqQyN5j6/wA9KWLZI/dz5+nL4aCPcQFADJjJO9vIeoz70yNKCep92bnz8/LypzWsUUSUEmJLHqJzKwOv1pCuu3cXUL1O4RPL0oGW0iGfDifMwI9Cf8AX0pKaG2ATsUnyM5+ZmlnXWoMXbflgtjM5MQKS/ELcgK4YnHhmCefMwD9aBw6VBzRfoJj260tdKsSETmDyH15U7c0F4/7p5HTwj9Wpy5Ye2IuBlwILAqP+IiPoaCPcu2wyyo3MduFWSdrECMZMbRnm1Q9K6O29Fhe6DISVLFr7bIgAQVBIPPJ6VC4zavkbkEqrblYECHWCo/vHcSBHkfKo9vXDUNOm05KWw7sWuQyFwS4VRH3Y6DPKaCL2k++1K2gABbwcRziT9IHyqY1hr9+zaxBF0DH4t90k+8AflTHFuH3rl5GtJua6gBAYTgAMZOBIIE+lSGTUaNrHe2wLtod6gDoTtBIO71JJxmQPegy3Br7W79pw20qwhj0OQJ+orWcLvaVteybNtm5zR2JTvRKq3hghZYkCTG6egh/gPZXS6iyGud4jAbptHdvAPiQpk7xMhsYnmBSe1vZ3T2LemGnBO9ru4s6sTASFJXwiPL1NBt+y3Du6F6+rKC8W0Q+FAEA2Anq5BGR5+tX3D9S9xyd7hV5qbQAMjEXCTuj+75VnOB683NIjt4gShYbQ0mDbkkiEjYp3GBmtJw3wrHiBJ+FnDRjpBgL6UFhFCmZPlQoJ0VyLtvwoprrhYyHR7inPwlH8J9ofl5TXX+tcy+1or31gjDKB1iZY7REHIyf8x86DA3uEN39qcB0Rxz/AHfXljNbE8JtXbdtbi/7pZMxJMD5ioOotXI3vvchNis2WVYJZSR8Z+EbiBjHSa1RA3gEgqtpRIM8mM9RnFBkOD9mbX7Rc2gm2jhArHmySC2BnJaKl6niiW9VYvt4EhiB+IqpiYHOSJjoIHQ09wLWbLLORB2tHPLPIB9paZ8garL+kU3dIXAe3uKMpJgwd2Rg9YoL9uO2LjMVF4hnZhFp+TMTzCkTnzqLqeNWg9twt0+LZcVrbr4ScOGYQGQ+ePEav7fB0sNcS2WCbg6Luwu5ZIG7MSCaVf0y3EZXMqylTmMH2oK+1YuXNVcsTb3WwtxCSwFy2/JogwRyI86u07P3FBLOnPAVSSfTc7AflWfPCELZNxmUBBcLtvKqZABkLAJMYp6zwwp4k1N8dSHZLiHzlWx+dBcvwqRA5xIDJtU+m4NAP1qt4vwq7asNcY21hlBC7mhWO0ncSMgkYiKjae8puAJeY3XaF7uLaAjJJKrs2gDMz7Gp/GHJtMtzWBoKErsRQRvBPj2nlzxHKgoLeuYBtxEhuoIBUnnIbByDBxzp7R625dYBbNtR+Ji5A8p8QlvlPuaQ2g0hulbl2fCCINwwwJBjcwgxBx9KsOE2LYRLgvfEokMSWB6yCvv9aCq7WcJvdy29kCQX5eCRJAlwGLHlABqg4ZwgXES4lwQTu2QxI6ecKcZNWfbnitljstkbiQpzGJOfWTjnFZzgfag6YjzU9evPcp+poNbxPS6iygCpbNpiADsGCfPaIYemGmMGs+Lb96SQNux0AcyFmRO7HU7gcT5dK1HCvtKtOdl4AK2MiBnzHUdfrTFzgene4wLXg3NdtxIUElhtEEbZzGKCqsaW9c2qL8k2g7FpIWXKKAy7QeSmf7wkZq2s8P1ijauqQgiCrAwZwVPiMgjzFNWOIXLejup3TOD3qC+cZ3btgacENJg9SRmKkWu09soDJJIG6JjdGRO4YmelBS6vg2qs2EXvLfd22lQAwJZp8bMfiIGB0E1Xaa/e0txbqBJuzjaxBM5XbOSSSIH7xrRXte14OIlWlYW2Tt5FZYAjp75rP3LRuWW2mHtHvE9Yww5fPnQSLOr1C6m1ba0EuBQhDzA3NKtE5EKMe9WvaZN9273sl1JVeX4AAORxIJPTLelT+F7dUdNfwGEBicY+L8iGH+YUeu0vfb38Q3s1wY5A8v8AlANBl+ymuNq9snaGMiRO1+Sn2PwnzB5GtB2otr3KFTItvuA5bBc8DIq8oVguR55GZOT4jY8ZYT64jPT+daHSak6nRuZm5bMXsLMR93cBidpYQwPUDI6hZcNvbdLZG4KXZ2HwmQGfkrMFcSY2mZBxBrccGswskATBXEQIzCbR3eemelY3g+pAtWlW4AxmZ7sqAWdpIKzH+GD71rbF4IbaDw7mx3jQz4yEtnxHA6wBQW80dNR/U0KCxFcu+0RN+utKQQJmZ8lHSJ611FfWud9suGRf3hN9yZB3spzyUSGBgR5UFdqx8CmD4eWOb3Occx8qveMMUt3G3EfdM2ekFh1FUlvVW96i6mot3EAXFsXVhCBk2n3AeHnHrUft12mtPZAt3LThl7ltjsWQAliWVkDAEGJnrQR+GaMDRmckJJmTG6DPvtj0qu12qCJpyThbzE+ggTj+VWXB+L2WstaDqWKEg46ACPfkfn6VU8a0QKW2idrtPzCEiSPINkdaDU3u3uknFxvhUE7P3d3nMjlUXhvaO2924iXVQsxa27ytu5uztY/gcZhgMjnMYRc4KiENYEbAqXU71G23TBBIDEpOeZ69BT9vi5Aa3qLQdTghucQQcHmfWaCZd1dxLoTUdzYVkNxbruXUqCBiIk58+nyqWl/hzndc1iXCIIBaEBA5i3ynrJk1Q6fWaeyF2WWbbgEwzAe+4wJ6cqZ1/HixwiEeqqxHKPiBz7UE7jZs3wLeiZ3uEgbhi2i/iLO0QvXE5psdgMTc4iCeeApE+5YYquvcRulV8UCMAKqrieg/rFQDrSDBb8uh+dBb3OwunDT/ALTg+gt++PFTS9ilY7bfERBPInr/AJGGDNVKbi3P1n+iaevadiJB+QME/L050Gx4Z9n2k06l7+2+x5tcEKJxhZ/MknyiofAuD8O0jXS1y1c3Me73DfttkCF2kEbpnPOIqnOra4Id3JAxLE4x5Y86iOM4/iI+ooLnjXCeE3AYc2ic+AOQD/gZSAPaKy17g9pCTp9Q5jG4rtPpGSR74qbcTzzE9Z9jyFDSEAjwg+hJz+WKCRwfUa20AbbK6g5GRu5kAq3xZPMH5VMfitu7i5oXRxkNaVhB8/hIz5QRUvQ8WDtsKKByEcs9JJqzQCcT9WP8IoMZqeOXDde33g0qqAd1y2wY9TkLz68gMVDbT3Q+NQNrSC6qGkEweR/Kt3rNKlxCjrIIIztkTiRukA86zvGeCizalXMDBmVAEc+ZzAA+XrQUvCl1pvPpdO45kGQFHPnJnbmPWa3FsuAu4eMABoHJhhh8HIGaw+l1AtX7d8tu7yCygkGJBAJBnIxiM/OtOeInvLu5Au1yBtJKlCAyXdzydxUicx1x1CDxTQwWA3d2c5Hz8gBn+s1B0ov6X79UAVgU+9YKtxWEMoBO5+hG0HIFWycTuXTOntqYmLtwAqpxJtoRLnHPI8jVFxfT3ATeuO91iYZ3+P6fhXptEAUFl2X7J6tkHe3DatskqEC97dUc1Usdqc58WYzFbrs1w3urplRuYTucObzAAATcJIKj/FHkMViuwPF+9cWWuBHAJsyoOckr+Zx1BIrf8DZluEFCo8UhYCKwiQQMA9QeoM+dBe7TQo91CgnAVluNgHVpkgIN74xCLvIn/KBWqFcv+0HW3f2opblEKMHbkSAfEozMEbfKY8jQM8M4ns1S3XO1RclwJ/ApJMESMdKuOI39Nrm3qi3ECbSSBM7mzuUzyMc6xPCeJpav27l5N1gNLDLhRHiHKGyRg1tLv2g8PukbbLuQIUkBFiTyG7+FBn9f2NtgF0JG3IFxQ4XOIdSHA+Z9jUDWtZZFt39M1uCv3lm5uVmAwzI0MGxJMGa0dz7QOGgx+zSfI7f9RTbdvOGkeHSWyfIrbj6wY+lBC02w9+63Fffcs3GAEFSFa2ZXnnFTRxq2x/srjE/3R192qDqPtK0GVGgVox8NsAn0O2kJ9qGj6aBB7i2f0QmgnX+KW1X+xaJ6hBVUeJWZj9nfOR4/5cqlf/63pgMaIR6BB+RSm732zgfBpIHSW/gooK7UAMTtRl9Mn25H3qJqkKwCDmNsgifaal6v7YL7AhLapPVQS3y3GAflVBxe/c70F3bvLgDMSxYqhHmep9KC2u20C/26Y5nlbHKRuI3XGHkqx61dWbek2DNwlh8Z2WrYPosl2HtjzIrmrFr1xRPXas8lAz+kmtFp+O28WraiF5naCcDJnzJFBc6bU6VG+8dg3NlaXVpP4TaZSPeD/CrDUaSzcm7ae4tmB4mVmZzz2oIknoJ5k+xOF4hqANqjw7vE5jMHkvtEz5ljzgVseBdtbNxDbvosWbbNbiQLhVTKuOk+4BwKBjR2nvsFtaEGQSGa6VbbO3edpCAFpA5zBgmKkHslrFwbM9AVZSPqGkVDt/aubcldMpZoLEsc7RCgALAVRgAYFKf7Y7/TT2x7s38qCWvZvWqQRYfcDIMr/E5qy02i1qAm5YDDnLXEUj5kxHy61nj9r2qz91aHkYc/+uq/jHb7Vai3tubQm6SAoE4IAzOM0G0sLrWE2tPbIPUXrZHrlTUPjHZfX6hAhW0izJAuLB/dEZJAick/lWM4H2y1WmtxZKgMSTKAiRjHljn61Lu/aVr/APvU/wDxr/Kgul+zXUBQCLYMklu8EyRygLyq3t9ibrdz3ndnugVZS7FHA+AkBOayR7R5ViLn2jcQOO/j2RP/AOaa/wC3WvP/ANS4z5LEfIUHTU4DeHNrXkM3OXTpH0qLrexd24D47AB6RcyPU/PyrnY7a8Q/+4uHywp/9NIt9stex/8Airgn1A/hig0w+zDVo4e3esghgync4IIyDlK6RaLoLdy4F3ttt3wpJXnAcSByY/Rj+7XEm7aa7H/tV3PqP5U5pe0+suOitqbjAushmwfEIn0n9KD0FnyoU5B86FBNrA9stKxN0SYZsyGJKkgxM5SOkiK6ABVJ2h4aD4to5xIBJM5JIiAccyYoOScU0I/Z5kkMwO3AHIjoT+6BBNZw6MlhEROcR8prccc4eqptgGHU7yq8paBuHMZ/j5Cs++lg9I8hjJ8ox8qCj/2fjxADoIPnIpl9Oo6nr5Vb/sh3QQD6Z+WD78qFnR9Ij0/0oKA6YTzJ/r+dH3P16/1FaC/pgo+JVPODAzEiox0ZJmDmPOf5mgpHteVIW2eQGf6NXB4f4SQMAZxgRz+dHYsBnFtSATAJAkgdQAObEwB54oFcG0yWUOouAFVbauZL3Inag8lBlmPmB1ocUZtj37qjddaLeeQzyHWB15TVpfurZZQ1sNcVRtVtpSypMhM47wzLN5mq6/ptVxK4q27e4rPIQoJPn5chJ8sUGcAJ5Yxz/WrS1wvYbaHFx/FH7qkSJ9YlvQRV4OBW9E5W+y3byR93bE+Iwcn0nmYHvVPquJku90x3j8oyFUYCz5kgfIH96ggcVuBrrsOU7QD5L4frj9aZT0pAbEDP86kaFJYD5ZI+meXzoGSgpSitcexNx0LIqmFnahJ5ZPMc49BPQ1A1HCrPdh7NxWZRucEFSRjKgk7o6qIPIwaCk2THLl+dJvHAHz+VXPDbmnj7woJyS5uc/KFI/Wo3G7dlXHcsrApB274DGcfeZ6DzoIejG3lnd609qNJLHHLnH9ZqLokO4Z+nPnM1aXSgXdJIbpP5ehHlQU2ylhT8p/1q0NlSJUbvYEz6+1GqpzIIxyxPT+NBEW4Y5jp58xRW4jkQOdWR0xB/srgxu6cvrjlUZi55W48s9fpmgZgNMrAgcunt5Zqx4VZV71uSR40yP8Qj6VJ0fDlKguxWPi8J2/Py+la/sv2OW4+50uKiEMCwC7zO4AdY5Sfl1oOm/wBc6FJ74+lCgtVFKNsEEESDzB60S04BQZLiHY6VciGYtujcQI6H4JkZx1ECszquz53Y2gmCSRAjqIOR09M8+YrqRqFe4RabJU5MmGYdZ8/Og5jc7LuQGJx02g5xjk2ad03Zx1UBvhjmEO4z/eIwfX0NbUcNvIzFLdogklWD7TH4QwNskmI6xUrT29XJ3nTbfwgC5IyeZwG6dB1oOdca7HC+hUgK0eFjJYE+7TE8x1n0rMv2D1llMEOBMBXhnHQbSZ+QIrug0oAE21JJyVUQOct4sx9aWNIs/wBmkewn9KDznqrzqu0KwHIg8gZyBIleuJNN3yiW22O27Y24gRJxADeUeUfma79xfstptQ039PacjAJkNHQbhBNUQ+y3RFiSjgcoW60fQrP50HIbNyybKyWLQWuK0+JweW6CdpEHkZJIkRJ0Wl4/rX01qza22w7hVNpCrPuUEW1H42BJk/U11Dh/YjR2WBXS29wzucm4wP8AmnPtFSrHZvTW77Xksqtwz4hP4stiYUk84Amg4/8A9geI3jA0xtg/E9x0BaMHcwJPyAqxu/Y8oAR9WVuQJPdE2pMwA0gmIyfauxRSCKDg3E/si1trK20vJ+9aYkxnmh8X0Bqo0vZ2z3nd3dT3D+T2rk554Ufyr0nHoKzPaPs/c1l+0lxB+zJFxyCNzMJ8MiHA5DGILTmKDL9hOyW+z3wv3VlpsFShYIpIDMhUgbo+HoB61P492Ca6jKhDsxkvcuFc9YtWkCfrTmo+zK0A4sXWtEkMpILFCP3WDBhM5knp5Vf9mtHq7dtl1d1LrBvA6AglI/FgZn396DnI+xtoHe6i0keRY/qFpJ+zLSC2UbU3e83YYIoX22M0t7zXWb2iRjJRCepKgmOuY50i/wAJtsCDbt+5RTnzoOV6DsHasDcbnewP3Gt5MT1O75nFJ1/A7CiTaEmORDwCeoVj05Y6Vu+IdnrpwgBAOBNsLHlt2T+dVV7sfqmnKr5SywvrhefsOnOgxV3humSRtlmyJXkY+EL15co61H1C2YG0ERzAheeZyPIfkfI10DQ/Zyu7decsAQQquygmPETABzj8U4q5tdl9MpxZXB3CZMEEmRJxkn35csUHKLbIG2lkEwDiSJAI2jJaRkYzHWpNnT22ZCg3BzJIRhyWYCxBzz6iZFdSscEsJGyxaWMiEXHPkYxzPKplpAOQA+Xl/wBT9aDFcJ7Ki5Iew6CAQbgWPikgIGMmBzbAkYNbDTaVUUKihQOQAAAHoOVSxypCigT3B9KOl9wPL86FBaCl0gUoUBihRE0RNAZFEKSTQoDilAUgGgDQGy0iOdKLUgnNApRSG50c0k86BRpMTRGszqtVrVd9pdh3u1YsiO7K7pDBTuEnbP8AdOaDVAUIqj02s1BsagsH7xd/dfdgTG7ZA2+OYWcHnz8mbfENWdo7px934ztAO4XRuKzie6mPMxgcqC+uIOdK9ao+GX9QLji8l1lLAW2+72gQdxIBnmOk4I8jV0poATQMUGpG8UC5pJo1pJXPWgTSGWnAtIK0DBalIKULfvSmQ+RoCmgopS2z5GhsPkaAbhQodyfI0KCaKOjoUAojQoUCTQoUKAUBQoUANINChQEtBudFQoCNFY5CjoUC160GoUKAqXa/nQoUD1EtChQLFDrQoUAozQoUBGhQoUAoqFCgFChQo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data:image/jpeg;base64,/9j/4AAQSkZJRgABAQAAAQABAAD/2wCEAAkGBhMSERUUExIVFRUVGBwWFRgYGBgaGBgaGBobGBgYHxgaHCYfGBkjHBgaHy8gIycpLCwsFx4xNTAqNSYrLCkBCQoKBQUFDQUFDSkYEhgpKSkpKSkpKSkpKSkpKSkpKSkpKSkpKSkpKSkpKSkpKSkpKSkpKSkpKSkpKSkpKSkpKf/AABEIAOEA4QMBIgACEQEDEQH/xAAcAAAABwEBAAAAAAAAAAAAAAAAAQIDBAUGBwj/xABKEAACAQMCAwYDBQUFBQUJAQABAhEAAyEEEgUxQQYTIlFhcTKBkQcjQqGxFFLB0fAzYnKC4RVDkqLxFlNjssIkJTQ1RFSTo9IX/8QAFAEBAAAAAAAAAAAAAAAAAAAAAP/EABQRAQAAAAAAAAAAAAAAAAAAAAD/2gAMAwEAAhEDEQA/AOwAUIoxRg0CSKBFKmg1AgCgRypQNHNAWygLdLogaBLW6SU6U6xpl2oMxp+1z3LlxE0rMbbupHeANtQkbsiJMGBPSpnCe1djUMFUkOZKqwPiA/db4WPOQCYII6VjeL3CdTqrgfubahmuBUL7wG2BtoI8TESTMdefOZwbS9/esi01pu52XS6s/gQGVt92yAqzTyJON0yRQdAC0rZSQaUj4oBsobKMNRC56RQEyUSpSzNJBoCZaGyiNBDQGFobaEUmgPbRxQoUBClxSKMUC9tFso0pZFA1FCnIoUBChFEDRg5oAaFGRSaATSgaTFHFAoGgBRUKAMapO0uq+77sTLgk8/gXLfUwPYmrXVagIOpJMKo5secCfmZ5Csl/2ltam9AV1ixdYkx0AlfzbnHLlQUXBuKCzq3JK2+8R7alztUOsABjyUAiD0B+VXvYy8e9vbjJugXCQsAlTtJ5ddwP8uVUXaDhVt9AbpkkEc9oHwyzYUZ6ZNWHBmdbtsqROxbcHAZiN21jBIBCRI5GOfKg3NLVqrtBxNbgjxIwkFW81w0NyYA9R78qSvH9OX2C/b3eW4fqcH5UFmYmlU2KXQE2OVDdQNIFAokUAaJRQCUAnNKJolFArQDfQmhRBaAjQDUm7eVFLMQFUFmJwABkn2ilWmBAIIIIkEciDyI9KBxKcBptTRg0C91CkzQoCoxSQaWDQV3aBro0142W23BbLIQASCueRwcA0fBdf31hLhIJYZjlIwSPQkTU4nzqh7M/dm/Y/wC6unb/AIGyv6UF8DSppG6lbqAyaKaLdRE0GT7R8YYah1UmbdoCB53IEf8AOv8AwisvwLVi5euOMju0t7vMulzn5k7h/wANTuM7v2/cpEOgLjnk3PD9Bs+gqs7MKBvC8m1mntj6OI+tBZcRaeGsP/EYH5EA/wAal3H7ty8jwahAfRUS3/FiKaKTZvJ/4rf+cfzql1WsZ01LA8r1/wD5WSg0HEuJi1p97CUZwTtUt4ihIEDkDDT0gQa57xXtEb4uwHggyWweXJVMkn1iBmtyyNe0YtASTp2eDgFkO5DjllQJ9aoeH63SrcVzqNpYs8WrKoNroGFt4EwCSpbOAwIAzQdI7Napn0mndn3FrSEtESdok+9WyvPWuNcA4vqViwl10K20dACWwcFdrAhgAV8KgEdN1Xuj4hrHYRqXBViGUkEsRzyV2YwQAoBzJFB0g0bCslwbtRcN0W74B3HaHClIbPhZTMdM+tapX86BwUDTbNSTcoHBRimy3UdKPdQLNIJoForMdq+PNZZLaswBBuXdkd53YgbVP4XaTB5whiDQL7Y64Gw9lSCXKpcMgBVZgCCTgsR+AZjcYitFas7FCgQFAUewECsZw/UftOsWyNObVvRnc4YowLsp2jH+8nJyfhMkHntFagcAozSNxow00BQaFFuNHQOUoCkA0c0BXrgAJJAABJJ5ADJJPQVzi/2zsNq3vWLhIQoHiAjoIVpn4p3YboUHmaj/AGmdqi7voUkKNhvMpzkElCPKCv5+lZ/hvYm/b037Whtql1ACsSyoSQGgqUbcdpPUA0HbkalTUDhSxZtDnFtP/KKlifI0DgNJLUiaSWoObjW3VuK72Agt3LQfczS/d81DbdikkhoZhJCgYpGjASz3iZU8QtsrdCqSZ+h/OrvXsHuatb1xe62XN9sKWbaq4YtyXkMecVTcP0R/2Ta9Lm8/Q/yoLPUrD315L+0qF9Q12036BqzmgszaugjJLsfTemce4mr7XaNjqO8B8Jv5HqtkuCPTFQeEMLb3i4lRbDsM9Ligj6NFBD7Wa17Fu0iMVa5aS258lcsSPQlVM+kedQeF8VP7M1lbVtTcdle7E3XQsdyhQMmBAgwPSqvtI917+4tvU3dwLTJ2+E5P4FLbR/hJzzp/g+sAUo5bcLj7CPMO0qc5xJjr8qCz41oR3Vq+Fh3ZywWQSiJb3CfiXMsM4O2nV4820FypuMbbSTCufh3h1IMmVbB6mczVhoQNSTIm3p0KIitJuXHIJ3Z8W3apMdTHSKyb66yLr6e8AbDEtbaQDafncSeW1pJjo/KcghudNobI23NOzG+bkkXCzi8w8Tbj+AAiN4gCADPKthotZ3lsPtKzzVuakYIPqCDXPOC6VtMgly10kgcyQCTkZhgQVVYMSx9a2S3RptMS2e7QkiebGSRPmWMTQUHbR76b2tPdciGba7ILYYwqGDABg+vnVZwDtfqSLYBe6zFV7u4QxMkTLRuUCSZMgBetN6XtLacm/qABcDt3Qt+Jru4gbe73mIUCZA/WV9jeLI3Erzdz3XeKbYACrtO4HKqOoCifOPOg6bupSmmhyxQoDvXwoJPIAk+wEmsHoTvVtRqMh7vfOPK3YttcVB1A3bBH8zWi7XXGXRXyok7I9YJAb/lJrG6nVXLlmzZtqCbyKtuGBMht14sv4RuW2k+jUD3B+2C6e2SbTXGZnuXmDAFrmSyoOoB3CTA5itzwLjVvVWRcSYOCp5qRzB+vPrXKNBpU/Z7lg2ma863LnfsCFU2HbZbEDE92QZI+LrVx9lGv23r1g7sqLoBGAQQGHyBA9QKDqYNCaaBo6B2fahTW0+f5CioHg1GTSRSb9wKpJ6dJGfICYEn3oPPfbvhr2eIX1uknexuBjjcHkgz5AY9CpFdI7GdsbWssfsrlEvC3sUDwq427VKjoRiV+Y9JH2idnjrNKt22hNy1ugR4yh+ICQCSCJA65rhlrduEQD0Pr0I8s9fSg77qu0S6TRb3eCPDbJ5y43rjqRJHutcsHF7+qd7i3j3gyBuYGJ6QQZxBjzBqJxftNdvpattIIEXDOHcs21onnDEZ9fm92d0CNdAvblW0A1wpzZY3DEbjIMRjryoOw9iOOtqtIjv8A2iEpcx+JfP1ggmr17oUbmMD+vzqg7EcIGm00An71jeggqU3gQm05EAAVca+07BdnNW3cyOh8ufzoMTxnU3lsXg6d2L5MmVLPuIJwPxbYESYAPll7s+N/CF/wsfzYUO1FjaGDx4LZaFwqswloHP8ACM+nTlS+xv8A8rj92zu+f3j/AMqAyx72wgyGe8x+VoKP1/OlWNACbySVFxAJEyN1wLIzzHP5U7o1H7RbbGBeY/MeXyotRqNtouMN3JAPk3ejafkTPyoOecR1N29efcQ4t95ZJHLwoybgsAwzKMgQMAGoehXbqriMAy3WODkbj4h9QenWthxbgFuxasxJe424xgbQP1lxnrNZXj9hlZxu2tuVVxmVRST5iBM/Sgub5a3a7lADcWdjLtCi3JEkACHBDKxJgFfnWb0+rt2NTaZx3q27itcMTkkyQOoHMSM7TjNStLp7t+4jO8yps22AhsB2VPijxbWGZElZrTWOztoWj4J7zaGJY7rqMAQwM4dZW4pjGVPMUBDiTreUIy3V3O2me2whl2qSAuQcbjtBGQQAJAqz45xw6jTvslVRrauCJDO8mAee1YGcTNYHjXB/2HU27qfCCHVlEDBAbHQEZ+foQNN+0hTd3EEG9bbl+Fog+/iP5UELsiDbutFprrOxtKAVDElQ0SxAUECS3Pn6Vf8AC+ECzqNUxcIR3KlhlUc/fuRuwQqqg6SKd4EvdFFKE7roZYBPiVPEs8hB2sZ6A0TX9+qRJXY73NTdmI2IVifPwIqj3ag2mj14dmTk6QGHLmAwYCT4CDj6HIqUSaov2gHWW2HK4ghoOQ6XGHP1tqYqVw3ijXTcJt7VViqncTugxyIEcv8ArzoJ99AwKsJVgQwPUHBH0Jri3ELo4fqWDkXQGa2gYbhsUTkHEzcEx1SuxanVqqM5yFUk5/dyR79K5Z260X/u+y9z+0e+WJjlKOzj/in8qCr/ANvm6NQRdZCRKWvEyNb+J1ySQczPoJ5ADZdk9Vb0+qdXRUNy3ZUvk7XFq390XOFEg48+dcfsXyjhh8Q5+v8AXKurdk3uvZu3Soa1cBJS4GO8LIjzDM0jeZICzA5kOmK1KmqngWtD2gFkhNqgkySuxWWT1IDAH1U1ZbsUC9xoU33hoUEoVXceJ2ASILAEMAVP7oJgsucgqCZFT5/Ws9Yud7uubJc3CBCKdiKxCk48U7T8XKekTQXFy4tm1JJ221kksWMKJMscnA5mvM17VjvmYx6g+ZzXZu2PbOwmlv2++U3bk21QGSN3OfEdqxImuF3BuYk4kz9TQS7rMzT1In/T0q57LapzqUs98LffBbReAZWcKZ5TiD7VSIdhnEQYnzFHpdwhxzUhp8iDIPyig9M3NUttZYwOnmYHIDqY6Uzq+IEW1uKQF5sG57emSwC/OslwriV59t4pbJZVuGLhMkqCfCfh9NrR6VbvxVbjztyBzEhh1MXCgXryJNBWdu7pNu8ZEC2ceyDr5ST9KlcBshOHuojFhB/+rP51C7V6qzd0uoVX+9AdWQ4IDNJnHMAdKsNDI01/yC7foIoGIYO7wpAF5QBIIywz5+/5VGu3wUsW90FmhpgBU7yZJ6SVj3I86sL6sN4ADeO74SYBBuRkjMQf0pvU6fwFQqpttd6Sqw+7cUA3rthYmRHWgpe1fFC1wsB4FQd2R+7BM55SQfkBUO52fN2/fuMGZS5UG2veFYA3BlU71J9R5VO4hpN4Xwg/dqo/yO6Y9IIqotaiwmqcXwwO5/HbbadyKAQziGGQeWBuBNA/xqytm1adHBFu5afAIjazyCCAykAciJmtLpyndPaEFrFxhuwFVJLW9zHAU23AHM4GMCsnqONm9pCl5Q73ACt0Ab/CZRX5bwBjcM5+HrTum7QXblq2xBUaZrBcDlcCMqXbhj4vwD0B6nkC+1WkFy3uD27m34tve/CQRMlduQRnzzGTWdd3ZbO0mWCWzPnbubR84Zav7ri2jXCr27N0AW7jgBbnUSZJTcAY3RyXlGaTR6hGYOn9nb1JdR/dIUgfUD5Cg11jiKi4WFwowa4NjMNtyTcCFEBksBMk8o9ah8Pe41xjastcWFVypG5UXKjxA4YkEwCTswOoc4YboDMlk3RtK3nXbvVYEhS3xOQeQkgdOVHqPtAtadTb09ndHwqMKvm1x+rE84JOOdBOuajZxO1aScbGuKGLhPDcJiThQrKYA6j53XCb5Ny4wwCCxUKdszg7sHd5hln6VheEa5rqDvEt3GZ2uXnUKHJYynjMlQBAEDG0DNaQ8dC2yq2yCwCm5+KM4JVVMxyM/KgTxjigW1tLGXKl2ecop3MBiDJgQPOsZxntL+26e1Z2bWt3CQZwy7dqsRMg8yenrUnXO1y8UUKE2AHwr+Ik7egBM/EZOAKxPEhaS8wtPc2gwDM8ufPmJkT6UG27O/Z0zlbt5lS3g5xjzE8z5dPet2OIIlxU75bVi0FIjJIWJLEDwITjceZ5ZrkVvtBeFpLaO1w8/GpIHTkSVjAxkVvewnZc3dmovBj4t4Zzm4Vwq7f3FYT4gMqIHM0G07OWWFtncEG67XADghTAWR0MCYq3imzPnPWlKKA9woUWPShQPqc1Q6jRhlmVQfCinZ4Rubcdx3AyT0GI6VegViuP8QuafT37gMBd+2CSAS20eINsDZmNoyORoOVdtND3WuupIMOYiPxePn/mjPKs9bsEsZxtx1xHKp6ae5qbrqJZs3CeogZbkJ6T15HpSwSjQVVgIEMDPKea5APlQP8ADuzjXgTugCJJIPiYgBefPOfIZpjUtbtXXWy7sglDvAlo64Pny610LsxfU6dQNoC4IE7TOZA5EEH9RWY4r2KJv3O5ZR4pAY7QQw3KAcjzEHqKC67Gazfp9pjwNt5fhPiU/IE8vKtrduHaGgmIkwffnGBWO7O8C7hG3usuRuCtuAVepz6np0rT39QIEOuB0YfrM0EDjZAS4FA8VtpOc4xz/rNXXC7wOmvwev6hf5x8qzvE9Tuk5J2MCAS2TgCfP2qdw3URZvJOWQbRByy9BjyPKgudYYZ88nafbcCf0qFrLx7y4D/3CLAx/vjJn2Ip69qgXcwxkyIRzPjueS+UfWomqvQ+6LhDWiCO7uYi4GHNeZE/Sgjqktb8WRzEY5o0eXUmoFjiYbSXUup3invcR8Ls7kODzHxST6RVgkuysqXI8BJFu5+7tIjbzGKPgnDQiqHS6p2urjubuVcYHwQYYtQYUlgyIbkqG5QOgxmOVKu2m7tk3soIMjoSSJEeR2iQCJgdasRwDUBlJ093DD/dt0Pt5Ueo4BqTMaa8ZOQbbdflzoLtuOJr7D6R0Wy5UC2ZlN6kbAMYBjHp7VieGgoz2SpkTuHrbmR85j3FXOh4HqQzbtPdU7RtPdtzHITyzJ59an63hN1rourp7oJ2l5Qg742XD6hgAfeghtxm5p7VwIQu8BS0nPxCQByYht046daY7JXUJC7Qu5mDGfEE7y2IXyOSg6+PnUrU8IuGfumIBDLG1ciBJ3EHG0VE4R2fvpdttcQBdzl/vLUlXYHnv54n0Kig0ms4VYNoaiwUXbi4gfvAAc9T4XXmV9/WYizPjYCCTmPofEACPL/Woui4ObPfQ9rZdLBl760AQZgkb/CynPtImlaojuwN6MzwnhdHYzhiNtw9AxmKCt1l/wC6uXDuBcMSVMEAAxE8svtxXPgpPkIGfLy+VdB7Zps0nNILAKAyM0ElyMZHLM4xWPPDXtpv+FiSCOkQJEehoNP2Q4Pp+7D3Lrhrh2oLQLNAIBmfCFyOdbTsLvS81vvT3aqW2N8TlmPi27mCkRLQfxcudYngnaG9qry2rjAHa3dbFVRvVd1uQPJ1B9z7RpOF8W019G1Id9NcRlZ9g3L3jmDtU58fVeWCecyHTQ1LDVXcL4iLoMRK7d0EEEMu5WGZCkcpz+tWPSgVA8qFJ30KB41zL7SNcRojMDfecmNuVQ7QcdfEJmc9c100muNfaVqnNwacxKqztGQC7M8D0hRI85oMX2b1Oy4wxJUQecgHdH6Yq20/a65sFpAqjww5B3KoMEiPJhuBiVyREms3assr+ox6+c+hjNSdPp9rCZ8DRPo3mehmaDoOls3MFrmoCtyl7hT1i4phRPmCM5gZqNxPiAXVFCxxbkEEKcDfHhz8Jdc55io/Z/tcdPNp9/ctClkB32yZ2tHURmM8iPSo3HUF3VBtly0GRQAEFxwrDLlB0jO3pMTyoNUdTcG3bevADkA4xGOi5H9elLHEb8gftOokxgMuMAmfDioelO5SVO9MgMPheOZE+Lz5wenSlqDuAAO7mRjAHrPL+VBJfV3og6vUg/h8Y8/RQIilG5ewP2rUQcwbucA+lRrjM0bpmccsClpacHIMg+kROOZ9aA2vued+8embr8xjMHnUfY+T316eX9s/mfXy/UVMu2WP4SAufw56Tz8qbZDPLHuvv0oGrm+D47piP95cPy5+VMPp1AmWBPObjmc+e7P/AFqQyN5j6/wA9KWLZI/dz5+nL4aCPcQFADJjJO9vIeoz70yNKCep92bnz8/LypzWsUUSUEmJLHqJzKwOv1pCuu3cXUL1O4RPL0oGW0iGfDifMwI9Cf8AX0pKaG2ATsUnyM5+ZmlnXWoMXbflgtjM5MQKS/ELcgK4YnHhmCefMwD9aBw6VBzRfoJj260tdKsSETmDyH15U7c0F4/7p5HTwj9Wpy5Ye2IuBlwILAqP+IiPoaCPcu2wyyo3MduFWSdrECMZMbRnm1Q9K6O29Fhe6DISVLFr7bIgAQVBIPPJ6VC4zavkbkEqrblYECHWCo/vHcSBHkfKo9vXDUNOm05KWw7sWuQyFwS4VRH3Y6DPKaCL2k++1K2gABbwcRziT9IHyqY1hr9+zaxBF0DH4t90k+8AflTHFuH3rl5GtJua6gBAYTgAMZOBIIE+lSGTUaNrHe2wLtod6gDoTtBIO71JJxmQPegy3Br7W79pw20qwhj0OQJ+orWcLvaVteybNtm5zR2JTvRKq3hghZYkCTG6egh/gPZXS6iyGud4jAbptHdvAPiQpk7xMhsYnmBSe1vZ3T2LemGnBO9ru4s6sTASFJXwiPL1NBt+y3Du6F6+rKC8W0Q+FAEA2Anq5BGR5+tX3D9S9xyd7hV5qbQAMjEXCTuj+75VnOB683NIjt4gShYbQ0mDbkkiEjYp3GBmtJw3wrHiBJ+FnDRjpBgL6UFhFCmZPlQoJ0VyLtvwoprrhYyHR7inPwlH8J9ofl5TXX+tcy+1or31gjDKB1iZY7REHIyf8x86DA3uEN39qcB0Rxz/AHfXljNbE8JtXbdtbi/7pZMxJMD5ioOotXI3vvchNis2WVYJZSR8Z+EbiBjHSa1RA3gEgqtpRIM8mM9RnFBkOD9mbX7Rc2gm2jhArHmySC2BnJaKl6niiW9VYvt4EhiB+IqpiYHOSJjoIHQ09wLWbLLORB2tHPLPIB9paZ8garL+kU3dIXAe3uKMpJgwd2Rg9YoL9uO2LjMVF4hnZhFp+TMTzCkTnzqLqeNWg9twt0+LZcVrbr4ScOGYQGQ+ePEav7fB0sNcS2WCbg6Luwu5ZIG7MSCaVf0y3EZXMqylTmMH2oK+1YuXNVcsTb3WwtxCSwFy2/JogwRyI86u07P3FBLOnPAVSSfTc7AflWfPCELZNxmUBBcLtvKqZABkLAJMYp6zwwp4k1N8dSHZLiHzlWx+dBcvwqRA5xIDJtU+m4NAP1qt4vwq7asNcY21hlBC7mhWO0ncSMgkYiKjae8puAJeY3XaF7uLaAjJJKrs2gDMz7Gp/GHJtMtzWBoKErsRQRvBPj2nlzxHKgoLeuYBtxEhuoIBUnnIbByDBxzp7R625dYBbNtR+Ji5A8p8QlvlPuaQ2g0hulbl2fCCINwwwJBjcwgxBx9KsOE2LYRLgvfEokMSWB6yCvv9aCq7WcJvdy29kCQX5eCRJAlwGLHlABqg4ZwgXES4lwQTu2QxI6ecKcZNWfbnitljstkbiQpzGJOfWTjnFZzgfag6YjzU9evPcp+poNbxPS6iygCpbNpiADsGCfPaIYemGmMGs+Lb96SQNux0AcyFmRO7HU7gcT5dK1HCvtKtOdl4AK2MiBnzHUdfrTFzgene4wLXg3NdtxIUElhtEEbZzGKCqsaW9c2qL8k2g7FpIWXKKAy7QeSmf7wkZq2s8P1ijauqQgiCrAwZwVPiMgjzFNWOIXLejup3TOD3qC+cZ3btgacENJg9SRmKkWu09soDJJIG6JjdGRO4YmelBS6vg2qs2EXvLfd22lQAwJZp8bMfiIGB0E1Xaa/e0txbqBJuzjaxBM5XbOSSSIH7xrRXte14OIlWlYW2Tt5FZYAjp75rP3LRuWW2mHtHvE9Yww5fPnQSLOr1C6m1ba0EuBQhDzA3NKtE5EKMe9WvaZN9273sl1JVeX4AAORxIJPTLelT+F7dUdNfwGEBicY+L8iGH+YUeu0vfb38Q3s1wY5A8v8AlANBl+ymuNq9snaGMiRO1+Sn2PwnzB5GtB2otr3KFTItvuA5bBc8DIq8oVguR55GZOT4jY8ZYT64jPT+daHSak6nRuZm5bMXsLMR93cBidpYQwPUDI6hZcNvbdLZG4KXZ2HwmQGfkrMFcSY2mZBxBrccGswskATBXEQIzCbR3eemelY3g+pAtWlW4AxmZ7sqAWdpIKzH+GD71rbF4IbaDw7mx3jQz4yEtnxHA6wBQW80dNR/U0KCxFcu+0RN+utKQQJmZ8lHSJ611FfWud9suGRf3hN9yZB3spzyUSGBgR5UFdqx8CmD4eWOb3Occx8qveMMUt3G3EfdM2ekFh1FUlvVW96i6mot3EAXFsXVhCBk2n3AeHnHrUft12mtPZAt3LThl7ltjsWQAliWVkDAEGJnrQR+GaMDRmckJJmTG6DPvtj0qu12qCJpyThbzE+ggTj+VWXB+L2WstaDqWKEg46ACPfkfn6VU8a0QKW2idrtPzCEiSPINkdaDU3u3uknFxvhUE7P3d3nMjlUXhvaO2924iXVQsxa27ytu5uztY/gcZhgMjnMYRc4KiENYEbAqXU71G23TBBIDEpOeZ69BT9vi5Aa3qLQdTghucQQcHmfWaCZd1dxLoTUdzYVkNxbruXUqCBiIk58+nyqWl/hzndc1iXCIIBaEBA5i3ynrJk1Q6fWaeyF2WWbbgEwzAe+4wJ6cqZ1/HixwiEeqqxHKPiBz7UE7jZs3wLeiZ3uEgbhi2i/iLO0QvXE5psdgMTc4iCeeApE+5YYquvcRulV8UCMAKqrieg/rFQDrSDBb8uh+dBb3OwunDT/ALTg+gt++PFTS9ilY7bfERBPInr/AJGGDNVKbi3P1n+iaevadiJB+QME/L050Gx4Z9n2k06l7+2+x5tcEKJxhZ/MknyiofAuD8O0jXS1y1c3Me73DfttkCF2kEbpnPOIqnOra4Id3JAxLE4x5Y86iOM4/iI+ooLnjXCeE3AYc2ic+AOQD/gZSAPaKy17g9pCTp9Q5jG4rtPpGSR74qbcTzzE9Z9jyFDSEAjwg+hJz+WKCRwfUa20AbbK6g5GRu5kAq3xZPMH5VMfitu7i5oXRxkNaVhB8/hIz5QRUvQ8WDtsKKByEcs9JJqzQCcT9WP8IoMZqeOXDde33g0qqAd1y2wY9TkLz68gMVDbT3Q+NQNrSC6qGkEweR/Kt3rNKlxCjrIIIztkTiRukA86zvGeCizalXMDBmVAEc+ZzAA+XrQUvCl1pvPpdO45kGQFHPnJnbmPWa3FsuAu4eMABoHJhhh8HIGaw+l1AtX7d8tu7yCygkGJBAJBnIxiM/OtOeInvLu5Au1yBtJKlCAyXdzydxUicx1x1CDxTQwWA3d2c5Hz8gBn+s1B0ov6X79UAVgU+9YKtxWEMoBO5+hG0HIFWycTuXTOntqYmLtwAqpxJtoRLnHPI8jVFxfT3ATeuO91iYZ3+P6fhXptEAUFl2X7J6tkHe3DatskqEC97dUc1Usdqc58WYzFbrs1w3urplRuYTucObzAAATcJIKj/FHkMViuwPF+9cWWuBHAJsyoOckr+Zx1BIrf8DZluEFCo8UhYCKwiQQMA9QeoM+dBe7TQo91CgnAVluNgHVpkgIN74xCLvIn/KBWqFcv+0HW3f2opblEKMHbkSAfEozMEbfKY8jQM8M4ns1S3XO1RclwJ/ApJMESMdKuOI39Nrm3qi3ECbSSBM7mzuUzyMc6xPCeJpav27l5N1gNLDLhRHiHKGyRg1tLv2g8PukbbLuQIUkBFiTyG7+FBn9f2NtgF0JG3IFxQ4XOIdSHA+Z9jUDWtZZFt39M1uCv3lm5uVmAwzI0MGxJMGa0dz7QOGgx+zSfI7f9RTbdvOGkeHSWyfIrbj6wY+lBC02w9+63Fffcs3GAEFSFa2ZXnnFTRxq2x/srjE/3R192qDqPtK0GVGgVox8NsAn0O2kJ9qGj6aBB7i2f0QmgnX+KW1X+xaJ6hBVUeJWZj9nfOR4/5cqlf/63pgMaIR6BB+RSm732zgfBpIHSW/gooK7UAMTtRl9Mn25H3qJqkKwCDmNsgifaal6v7YL7AhLapPVQS3y3GAflVBxe/c70F3bvLgDMSxYqhHmep9KC2u20C/26Y5nlbHKRuI3XGHkqx61dWbek2DNwlh8Z2WrYPosl2HtjzIrmrFr1xRPXas8lAz+kmtFp+O28WraiF5naCcDJnzJFBc6bU6VG+8dg3NlaXVpP4TaZSPeD/CrDUaSzcm7ae4tmB4mVmZzz2oIknoJ5k+xOF4hqANqjw7vE5jMHkvtEz5ljzgVseBdtbNxDbvosWbbNbiQLhVTKuOk+4BwKBjR2nvsFtaEGQSGa6VbbO3edpCAFpA5zBgmKkHslrFwbM9AVZSPqGkVDt/aubcldMpZoLEsc7RCgALAVRgAYFKf7Y7/TT2x7s38qCWvZvWqQRYfcDIMr/E5qy02i1qAm5YDDnLXEUj5kxHy61nj9r2qz91aHkYc/+uq/jHb7Vai3tubQm6SAoE4IAzOM0G0sLrWE2tPbIPUXrZHrlTUPjHZfX6hAhW0izJAuLB/dEZJAick/lWM4H2y1WmtxZKgMSTKAiRjHljn61Lu/aVr/APvU/wDxr/Kgul+zXUBQCLYMklu8EyRygLyq3t9ibrdz3ndnugVZS7FHA+AkBOayR7R5ViLn2jcQOO/j2RP/AOaa/wC3WvP/ANS4z5LEfIUHTU4DeHNrXkM3OXTpH0qLrexd24D47AB6RcyPU/PyrnY7a8Q/+4uHywp/9NIt9stex/8Airgn1A/hig0w+zDVo4e3esghgync4IIyDlK6RaLoLdy4F3ttt3wpJXnAcSByY/Rj+7XEm7aa7H/tV3PqP5U5pe0+suOitqbjAushmwfEIn0n9KD0FnyoU5B86FBNrA9stKxN0SYZsyGJKkgxM5SOkiK6ABVJ2h4aD4to5xIBJM5JIiAccyYoOScU0I/Z5kkMwO3AHIjoT+6BBNZw6MlhEROcR8prccc4eqptgGHU7yq8paBuHMZ/j5Cs++lg9I8hjJ8ox8qCj/2fjxADoIPnIpl9Oo6nr5Vb/sh3QQD6Z+WD78qFnR9Ij0/0oKA6YTzJ/r+dH3P16/1FaC/pgo+JVPODAzEiox0ZJmDmPOf5mgpHteVIW2eQGf6NXB4f4SQMAZxgRz+dHYsBnFtSATAJAkgdQAObEwB54oFcG0yWUOouAFVbauZL3Inag8lBlmPmB1ocUZtj37qjddaLeeQzyHWB15TVpfurZZQ1sNcVRtVtpSypMhM47wzLN5mq6/ptVxK4q27e4rPIQoJPn5chJ8sUGcAJ5Yxz/WrS1wvYbaHFx/FH7qkSJ9YlvQRV4OBW9E5W+y3byR93bE+Iwcn0nmYHvVPquJku90x3j8oyFUYCz5kgfIH96ggcVuBrrsOU7QD5L4frj9aZT0pAbEDP86kaFJYD5ZI+meXzoGSgpSitcexNx0LIqmFnahJ5ZPMc49BPQ1A1HCrPdh7NxWZRucEFSRjKgk7o6qIPIwaCk2THLl+dJvHAHz+VXPDbmnj7woJyS5uc/KFI/Wo3G7dlXHcsrApB274DGcfeZ6DzoIejG3lnd609qNJLHHLnH9ZqLokO4Z+nPnM1aXSgXdJIbpP5ehHlQU2ylhT8p/1q0NlSJUbvYEz6+1GqpzIIxyxPT+NBEW4Y5jp58xRW4jkQOdWR0xB/srgxu6cvrjlUZi55W48s9fpmgZgNMrAgcunt5Zqx4VZV71uSR40yP8Qj6VJ0fDlKguxWPi8J2/Py+la/sv2OW4+50uKiEMCwC7zO4AdY5Sfl1oOm/wBc6FJ74+lCgtVFKNsEEESDzB60S04BQZLiHY6VciGYtujcQI6H4JkZx1ECszquz53Y2gmCSRAjqIOR09M8+YrqRqFe4RabJU5MmGYdZ8/Og5jc7LuQGJx02g5xjk2ad03Zx1UBvhjmEO4z/eIwfX0NbUcNvIzFLdogklWD7TH4QwNskmI6xUrT29XJ3nTbfwgC5IyeZwG6dB1oOdca7HC+hUgK0eFjJYE+7TE8x1n0rMv2D1llMEOBMBXhnHQbSZ+QIrug0oAE21JJyVUQOct4sx9aWNIs/wBmkewn9KDznqrzqu0KwHIg8gZyBIleuJNN3yiW22O27Y24gRJxADeUeUfma79xfstptQ039PacjAJkNHQbhBNUQ+y3RFiSjgcoW60fQrP50HIbNyybKyWLQWuK0+JweW6CdpEHkZJIkRJ0Wl4/rX01qza22w7hVNpCrPuUEW1H42BJk/U11Dh/YjR2WBXS29wzucm4wP8AmnPtFSrHZvTW77Xksqtwz4hP4stiYUk84Amg4/8A9geI3jA0xtg/E9x0BaMHcwJPyAqxu/Y8oAR9WVuQJPdE2pMwA0gmIyfauxRSCKDg3E/si1trK20vJ+9aYkxnmh8X0Bqo0vZ2z3nd3dT3D+T2rk554Ufyr0nHoKzPaPs/c1l+0lxB+zJFxyCNzMJ8MiHA5DGILTmKDL9hOyW+z3wv3VlpsFShYIpIDMhUgbo+HoB61P492Ca6jKhDsxkvcuFc9YtWkCfrTmo+zK0A4sXWtEkMpILFCP3WDBhM5knp5Vf9mtHq7dtl1d1LrBvA6AglI/FgZn396DnI+xtoHe6i0keRY/qFpJ+zLSC2UbU3e83YYIoX22M0t7zXWb2iRjJRCepKgmOuY50i/wAJtsCDbt+5RTnzoOV6DsHasDcbnewP3Gt5MT1O75nFJ1/A7CiTaEmORDwCeoVj05Y6Vu+IdnrpwgBAOBNsLHlt2T+dVV7sfqmnKr5SywvrhefsOnOgxV3humSRtlmyJXkY+EL15co61H1C2YG0ERzAheeZyPIfkfI10DQ/Zyu7decsAQQquygmPETABzj8U4q5tdl9MpxZXB3CZMEEmRJxkn35csUHKLbIG2lkEwDiSJAI2jJaRkYzHWpNnT22ZCg3BzJIRhyWYCxBzz6iZFdSscEsJGyxaWMiEXHPkYxzPKplpAOQA+Xl/wBT9aDFcJ7Ki5Iew6CAQbgWPikgIGMmBzbAkYNbDTaVUUKihQOQAAAHoOVSxypCigT3B9KOl9wPL86FBaCl0gUoUBihRE0RNAZFEKSTQoDilAUgGgDQGy0iOdKLUgnNApRSG50c0k86BRpMTRGszqtVrVd9pdh3u1YsiO7K7pDBTuEnbP8AdOaDVAUIqj02s1BsagsH7xd/dfdgTG7ZA2+OYWcHnz8mbfENWdo7px934ztAO4XRuKzie6mPMxgcqC+uIOdK9ao+GX9QLji8l1lLAW2+72gQdxIBnmOk4I8jV0poATQMUGpG8UC5pJo1pJXPWgTSGWnAtIK0DBalIKULfvSmQ+RoCmgopS2z5GhsPkaAbhQodyfI0KCaKOjoUAojQoUCTQoUKAUBQoUANINChQEtBudFQoCNFY5CjoUC160GoUKAqXa/nQoUD1EtChQLFDrQoUAozQoUBGhQoUAoqFCgFChQo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318" name="Picture 6" descr="http://3.bp.blogspot.com/_vY8I5HvOvk8/S0kIzUxq83I/AAAAAAAAKc0/ni_Ugp_q1us/s400/the+rACK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9" y="1671287"/>
            <a:ext cx="3526782" cy="352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72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55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425167" y="1321002"/>
            <a:ext cx="4248472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 that the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Spanish Inquisition under the Catholic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Monarchs,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Ferdinand II of Aragon  and Isabella I of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Castile was to root out those Jews  who had infiltrated the Church.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Could it be that Calvin was the Jews’ agent to exact revenge on the Christians?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http://upload.wikimedia.org/wikipedia/commons/thumb/2/2d/Michel_Sittow_004.jpg/220px-Michel_Sittow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1" y="1323504"/>
            <a:ext cx="294130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372" y="5528387"/>
            <a:ext cx="421196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of Aragon, Sicily, Naples, and Valencia</a:t>
            </a:r>
          </a:p>
        </p:txBody>
      </p:sp>
    </p:spTree>
    <p:extLst>
      <p:ext uri="{BB962C8B-B14F-4D97-AF65-F5344CB8AC3E}">
        <p14:creationId xmlns:p14="http://schemas.microsoft.com/office/powerpoint/2010/main" val="16421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15362" name="Picture 2" descr="https://encrypted-tbn2.gstatic.com/images?q=tbn:ANd9GcQgYSWUBw9THKMnY-YSohCgziANhDUfDsEcdG3egUbUtKFopd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08504"/>
            <a:ext cx="17716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p.greenwichmeantime.com/images/europe/the-netherlan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8504"/>
            <a:ext cx="315277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581128"/>
            <a:ext cx="9144000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sent huge numbers “missionaries” to the UK (to convert people to Puritanism) and to the Low Countries to convert them to Calvinism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there were some converts in other countries such as Germany and France.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13314" name="Picture 2" descr="https://encrypted-tbn1.gstatic.com/images?q=tbn:ANd9GcR2CaKSFhl4_240OJs9vMDopcoFj60GrLiwbveoQe8r8Vt-kynd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4298"/>
            <a:ext cx="2304256" cy="328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scent.penhaligons.com/wp-content/uploads/2011/09/william_i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08867"/>
            <a:ext cx="28575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1700808"/>
            <a:ext cx="244827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Left: Oliver Cromwell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9404" y="3573016"/>
            <a:ext cx="282912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Right: William of Orange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042118"/>
            <a:ext cx="9185564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Consequently it was to these countries that many of the Jews fled: first to Holland,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to the UK through the machinations of Cromwell and William of Orange.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61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11266" name="Picture 2" descr="https://encrypted-tbn3.gstatic.com/images?q=tbn:ANd9GcR3_k0essr0XpHOgkscknlIHSvHHmmE9mA2Yh-3FoNOyHnB_NT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72144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9992" y="1164134"/>
            <a:ext cx="4320480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Stealth Calvin paved the way for lending on usury,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previously was prohibited by the Roman Catholic Church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So he took the opportunity the Reformation afforded by preaching that a small amount was no sin.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examples will follow. 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31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2" y="1628800"/>
            <a:ext cx="360016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7022" y="5877272"/>
            <a:ext cx="360016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Pardoner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7984" y="1628800"/>
            <a:ext cx="4392488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Roman Catholic Church obtained great wealth from tribute obtained from European Monarchies,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sale of indulgencies and pardons.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this reason there was no need to be involved in usury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69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95936" y="1484784"/>
            <a:ext cx="4968552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is easily understood by realizing that European Jews were under order of chief Rabbis to infiltrate "gentile" institutions to gain power.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of harsh sentiments toward Jews on the part of Christians who had become aware of the money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manipulations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"goldsmiths" in those days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9" y="1907614"/>
            <a:ext cx="3376936" cy="398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8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788024" y="2060848"/>
            <a:ext cx="3816424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the Catholic and Church of England preachers at this time warned of the evils of the merchants and their commercial schemes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 descr="http://www.kidspast.com/images/medieval-pri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35877"/>
            <a:ext cx="3168352" cy="478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01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716016" y="1916832"/>
            <a:ext cx="4209822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Few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know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there was a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thriving economy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the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Middle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the greatest displays of European wealth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its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cathedrals were built. 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1026" name="Picture 2" descr="http://3.bp.blogspot.com/-z5hnT22uKp8/Tt-Cgnq7EOI/AAAAAAAACFw/MVozG3QczH4/s320/10_Gothic_Cathedrals_of_Medieval_Europe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16187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5229200"/>
            <a:ext cx="374441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Milan Cathedral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0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067944" y="1915090"/>
            <a:ext cx="468052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middle of the 19th Century, Oxford Professor of Political History,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Thorold Rogers wrote of that earlier era: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“At that time a labourer could provide all the necessities for his family for a year by working fourteen weeks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3074" name="Picture 2" descr="http://www.antiquemapsandprints.com/p-151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984246" cy="511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03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2050" name="Picture 2" descr="https://encrypted-tbn2.gstatic.com/images?q=tbn:ANd9GcQe410eimQ4SC9Magx-cv6P1zscXjikMSrWTKJedQQo8NFB3ezw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89437"/>
            <a:ext cx="575290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013176"/>
            <a:ext cx="9144000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course the Jews through their control of publishing have labelled this era as the Dark Ages in our history books!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ecause they were restricted from lending with usury.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21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851920" y="1838609"/>
            <a:ext cx="4752528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(Calvin's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Commentary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Psalm 15:5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“Whence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follows, that the gain which he who lends his money upon interest acquires,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doing injury to any one, is not to be included under the head of unlawful usury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https://encrypted-tbn0.gstatic.com/images?q=tbn:ANd9GcQmS_EOllX2RO2nvOSLmCRW6H-OnLiXq5vP_gaZgWG9kKi0Nki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2778954" cy="44644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49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65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143333" y="1412776"/>
            <a:ext cx="4651491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though he condemned interest to the poor, he opened the door to it for those who weren't poor.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his sermon on Deut.,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23:18-20;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expressed that the interest should be moderate,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never allowed within the Christian fellowship.</a:t>
            </a:r>
          </a:p>
        </p:txBody>
      </p:sp>
      <p:pic>
        <p:nvPicPr>
          <p:cNvPr id="3074" name="Picture 2" descr="http://image.shutterstock.com/display_pic_with_logo/59982/59982,1195220788,4/stock-photo-money-bags-with-coins-on-a-white-background-70194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4" b="93002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66"/>
          <a:stretch/>
        </p:blipFill>
        <p:spPr bwMode="auto">
          <a:xfrm>
            <a:off x="34670" y="1556792"/>
            <a:ext cx="396126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7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66</a:t>
            </a:fld>
            <a:endParaRPr lang="en-GB"/>
          </a:p>
        </p:txBody>
      </p:sp>
      <p:pic>
        <p:nvPicPr>
          <p:cNvPr id="5122" name="Picture 2" descr="http://www.infed.org/images/people/aristotle_pd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03" y="1556792"/>
            <a:ext cx="2592288" cy="310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0003" y="5229200"/>
            <a:ext cx="259228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Aristotle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3165" y="1340768"/>
            <a:ext cx="4824536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Aristotle: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"He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takes usury for a loan of money acts unjustly for he sells what does not exist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lack of knowledge the whole of the Western World has been delivered into the hands of the global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‘money changers’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otherwise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referred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Central Bankers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help of Calvin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869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67</a:t>
            </a:fld>
            <a:endParaRPr lang="en-GB"/>
          </a:p>
        </p:txBody>
      </p:sp>
      <p:pic>
        <p:nvPicPr>
          <p:cNvPr id="6146" name="Picture 2" descr="Archibald Ramsay Author of the Nameless Wa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64893"/>
            <a:ext cx="2371725" cy="2857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713" y="1340768"/>
            <a:ext cx="4320480" cy="510909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Captain A.H.M.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Ramsay (left), 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spoke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the ominous rumblings of Calvinism.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organized great numbers of revolutionary orators,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 few of whom were inflicted upon England, Scotland and the Low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Countries.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57262" y="4660362"/>
            <a:ext cx="288032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Captain A.H.M. Ramsay</a:t>
            </a:r>
            <a:endParaRPr lang="en-GB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9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68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995936" y="2011398"/>
            <a:ext cx="479754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Thus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laid the groundwork for revolution under a cloak of religious fervour.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sides of the Tweed these demagogues contracted all religion into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rigid observance of the "Sabbath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s://encrypted-tbn1.gstatic.com/images?q=tbn:ANd9GcRjbyi9Cgx1x-LEV0H4o4zYwx2jJblJkmsRBxIYUTcQd3so1VQ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1" y="1268760"/>
            <a:ext cx="348205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6818" y="5517232"/>
            <a:ext cx="348205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Puritan Couple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6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69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995936" y="1628800"/>
            <a:ext cx="4725532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Thus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the words of Isaac Disraeli,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"the nation was artfully divided into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Sabbatarians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Sabbath breakers."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"Calvin," states Disraeli,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"deemed the Sabbath to have been a Jewish ordinance, limited to the sacred people."</a:t>
            </a:r>
          </a:p>
        </p:txBody>
      </p:sp>
      <p:pic>
        <p:nvPicPr>
          <p:cNvPr id="8194" name="Picture 2" descr="http://www.english.upenn.edu/%7Emulready/Courses/disraeli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24" y="1268760"/>
            <a:ext cx="3051510" cy="3870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5524" y="5373215"/>
            <a:ext cx="315836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Benjamin Disraeli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469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11266" name="Picture 2" descr="http://en.infotourisme.net/uploads/circuits/noyon/1624/39067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848539"/>
            <a:ext cx="5152309" cy="381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5932721"/>
            <a:ext cx="345638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Noyon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7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724128" y="1690930"/>
            <a:ext cx="3168352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CALVIN, John (1509 - 1564) was born at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Noyon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Picardy, July 10 1509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Christened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Cauvin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His French letters – Signed as Jean Calvin.</a:t>
            </a:r>
          </a:p>
        </p:txBody>
      </p:sp>
    </p:spTree>
    <p:extLst>
      <p:ext uri="{BB962C8B-B14F-4D97-AF65-F5344CB8AC3E}">
        <p14:creationId xmlns:p14="http://schemas.microsoft.com/office/powerpoint/2010/main" val="59902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70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139952" y="1844823"/>
            <a:ext cx="4680520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goes on to say that when these Calvinists held the country in their power,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"it seemed that religion chiefly consisted of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Sabbatarian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rigours;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that a British senate had been transformed into a company of </a:t>
            </a:r>
            <a:r>
              <a:rPr lang="en-GB" sz="28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Judaised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Rabbis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":</a:t>
            </a:r>
          </a:p>
        </p:txBody>
      </p:sp>
      <p:pic>
        <p:nvPicPr>
          <p:cNvPr id="9218" name="Picture 2" descr="https://encrypted-tbn2.gstatic.com/images?q=tbn:ANd9GcSBPwwvUmVxcW-1vV25wAq6PFrmILS2VGNsurkABU7IMyPVOS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27683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8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71</a:t>
            </a:fld>
            <a:endParaRPr lang="en-GB"/>
          </a:p>
        </p:txBody>
      </p:sp>
      <p:pic>
        <p:nvPicPr>
          <p:cNvPr id="10242" name="Picture 2" descr="https://encrypted-tbn3.gstatic.com/images?q=tbn:ANd9GcSbxmjK0r_De9VRrKFXOuvFU1WsCtVmK8Q6MPWcw_7MexcStRC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239590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1700808"/>
            <a:ext cx="504056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Talmudisation of Christianity,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making strict rules and severe penalties for breaking the Sabbath is another indication of Calvin’s Jewish ancestry –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even took Christ to task for breaking the Sabbath!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363" y="5301208"/>
            <a:ext cx="252028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Talmud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6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72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860031" y="1727975"/>
            <a:ext cx="3960441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Quote by Spurgeon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"The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truth that Calvin preached, that Augustine preached, that Paul preached,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truth that I must preach to-day,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else be false to my conscience and my God. </a:t>
            </a:r>
          </a:p>
        </p:txBody>
      </p:sp>
      <p:pic>
        <p:nvPicPr>
          <p:cNvPr id="1026" name="Picture 2" descr="http://www.jesus-is-savior.com/False%20Doctrines/Calvinism/spurge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4" y="1412776"/>
            <a:ext cx="4062213" cy="503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65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73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83968" y="1529837"/>
            <a:ext cx="4470694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 shape the truth; I know of no such thing as paring off the rough edges of a doctrine.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Knox's gospel is my gospel.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which thundered through Scotland must thunder through England again."—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H. Spurgeon</a:t>
            </a:r>
          </a:p>
        </p:txBody>
      </p:sp>
      <p:pic>
        <p:nvPicPr>
          <p:cNvPr id="2050" name="Picture 2" descr="http://www.biography.com/imported/images/Biography/Images/Profiles/K/John-Knox-9367203-1-40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06" y="1340768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4206" y="5330877"/>
            <a:ext cx="374332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Knox (1514-1572)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20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74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067944" y="1484784"/>
            <a:ext cx="4752528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Knox (1514-1572) was one of John Calvin’s most inspired students.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rough-and-tumble Scotsman, Knox’s fate would be forever entwined with the romance and mystery of the tragic Mary,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Queen of Scots, whom he helped push into exile.</a:t>
            </a:r>
          </a:p>
        </p:txBody>
      </p:sp>
      <p:pic>
        <p:nvPicPr>
          <p:cNvPr id="4098" name="Picture 2" descr="http://3.bp.blogspot.com/-T-Ubq__UYrI/TkpYuYUHtNI/AAAAAAAAAVM/c_3eAAYDS8g/s1600/JohnKnoxColorWeb.jpe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52625"/>
            <a:ext cx="28479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9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75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851920" y="1916832"/>
            <a:ext cx="4752528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Knox fled England where he had been living, after Mary Tudor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(Mary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/ Bloody Mary – left)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ascended the English throne in 1533.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travelled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Geneva, where he met the zealous Protestant reformer, John Calvin</a:t>
            </a:r>
            <a:r>
              <a:rPr lang="en-GB" dirty="0" smtClean="0">
                <a:solidFill>
                  <a:srgbClr val="00FF00"/>
                </a:solidFill>
              </a:rPr>
              <a:t>.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3074" name="Picture 2" descr="http://tudorhistory.org/mary/queenmary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43825"/>
            <a:ext cx="2600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98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76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"In 1650, after the execution of the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Charles I by Puritan Oliver Cromwell,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Act was passed inflicting penalties for a breach of the Sabbath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1266" name="Picture 2" descr="https://encrypted-tbn0.gstatic.com/images?q=tbn:ANd9GcQqV4cGZp3Ab2AbIQpzUNkZ2d17rnwl0jX1wwXCNel23i28bGT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872" b="3134"/>
          <a:stretch/>
        </p:blipFill>
        <p:spPr bwMode="auto">
          <a:xfrm>
            <a:off x="432226" y="1268760"/>
            <a:ext cx="8329914" cy="397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77</a:t>
            </a:fld>
            <a:endParaRPr lang="en-GB"/>
          </a:p>
        </p:txBody>
      </p:sp>
      <p:pic>
        <p:nvPicPr>
          <p:cNvPr id="4098" name="Picture 2" descr="puritan-whipp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86" b="5124"/>
          <a:stretch/>
        </p:blipFill>
        <p:spPr bwMode="auto">
          <a:xfrm>
            <a:off x="683568" y="1700808"/>
            <a:ext cx="360417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9403" y="1910732"/>
            <a:ext cx="3816424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</a:rPr>
              <a:t>The passing of the Sabbath Law made it possible for the Puritans to persecute, </a:t>
            </a:r>
            <a:r>
              <a:rPr lang="en-GB" sz="2800" b="1" dirty="0" smtClean="0">
                <a:solidFill>
                  <a:srgbClr val="FFC000"/>
                </a:solidFill>
              </a:rPr>
              <a:t>humiliate and torture other Christians.</a:t>
            </a:r>
            <a:endParaRPr lang="en-GB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5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78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2016224" cy="52145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2276872"/>
            <a:ext cx="5832648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Captain Maul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Ramsay, in his Nameless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states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Calvinist, or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Cohenist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Conspirators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began to reveal themselves,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the English rising and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was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City of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London.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6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79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851920" y="1772816"/>
            <a:ext cx="4896544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 of Bedford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a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Jewish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wine merchant named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Roussel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 the founder of this family in Tudor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times,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they changed their name.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Bedford who led the faction who wanted the King removed and was one of the powers behind Cromwell.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Francis Russ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44355"/>
            <a:ext cx="1944216" cy="25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data:image/jpeg;base64,/9j/4AAQSkZJRgABAQAAAQABAAD/2wCEAAkGBhMSEBQUExQUFRQVGBoYFBcYGBgYFRYXFxQYFxMYFRoXHCYeFxkjGRkVHy8gIycpLCwsGB8xNTAqNSYsLCkBCQoKBQUFDQUFDSkYEhgpKSkpKSkpKSkpKSkpKSkpKSkpKSkpKSkpKSkpKSkpKSkpKSkpKSkpKSkpKSkpKSkpKf/AABEIAGsAawMBIgACEQEDEQH/xAAbAAACAwEBAQAAAAAAAAAAAAADBQIEBgEAB//EADgQAAECBAQDBgUCBQUAAAAAAAECEQADITEEBRJBUWGRBiJxgaHwE0KxwdEjMhRScuHxBzNikrL/xAAUAQEAAAAAAAAAAAAAAAAAAAAA/8QAFBEBAAAAAAAAAAAAAAAAAAAAAP/aAAwDAQACEQMRAD8A+aKWYgFe6xMPt9D+Ip4qcR3evGAKvEJG5J98YrzcYPlvzb7RVMTDQHCom8dpBpST4CCokg0gKuvhHRPUN/WCrkDaBKkl4CYxR5dI5/GHgDAzLaPCAs/xY/lETl4lO9IrCOFMAxe39o6T4+n4inJnG0XNXthABxE3SKX8vx94pm/1MXJ8l6j6wBUhXD3tABTLJMH+IEjifD6wMrbxiIS/GA7MmE1P9ogBBGZmbzrEkS1LLJSpXICAjoO0RY8YfZb2NxU8FSZYCRcqVQHhBcV2PWj9yxzABgM6EqPHpHqw2w+QoUrRrIVs4DGI4rs5NQCWJG5b6wCgkx4zIktJHhEUKarA+MAfCyypQhqjDhvf4gOCnpULAEXZouoZv8cYCpLSeJ9YmtJ9v+Y7Rr8No8K7joIBdjZJ1PsYd9mexoxDmapSACKJZz1tA8FI1TEihYgm1gXMbjK5v8OgrMsqU+pVQlv+IfgIC9gP9N8EhiZal/1qJ9LCGUvs1IllRSkoB2TQnjUCK2X9tpWIVpl6nZyDQg8OBh4rFISNUxSUgUcqAD+ZgKwSUy9EmUUp50+v1jE55qS+pJD70I6xp8V25waTpEzWeCA/rCjM86lTQWLcAQ31gMKtY+Ik8+kaOctXwtX7gGqLtQFwejxnMxT+qAn+0apUxIlpO9ltSllU42PlAYPMEDUptlUDVYmFzMY0uczUKRQMoOx3ITRjCvLJYUVOB5wFTCBWsM99oclXI+v4iUqUkMzXNhy8Ij5HoICsqzU9PxEEoPsR2796IJUXu8Bby+cpCwQHqzVr1jV5hh58xKytKVd0KQgqKUkEsf2kajuYzWUSCqagG2qsfUMuliYwI/bv6wGU7GZSUYhC9AQH7yQdQHdJId3DM9YFnuLXjp60JZKEOQm76aP41jZZg0uVM+GltIKUMNyDqMYPKEKE1KkHvCrcXoX6QFDGZImToCU4j4iwCFDTovZr9SIYZRjJ00aPhlRFCQKUu/DaNpiMPLWjvvLO9HD7txvBsskyJCP02JIYq3PrSAxGdZImWsO+pi4FhFLC5k4LjvJ5X4Ew57UYoKWSLmMdMxAQ/swAs0mAktR6kQfLWKD4/Xz8YVkEkc6Q3kASkkG5IsTwgD1o3H7HnBUyl+wYDqSbK9+Zgg8ffSAo4fDKVbaDTJCUgEVO4oYuTZQS23Ev68hFVKFKUEIuxNwzbk8KwF3ssCcUl3Yn1CY3+EmqQaFgS1r8WjMZTlAlFJbUsEOoOQ5JcJO9jGgxWJMofpoC5zEgEsAkB1GAT5pmeMRKmJEsl1q0KSNQIvYWMLMom4gzEFUlQ0upR7o7rVDXhzI7UT5hYHDgn9upak6Q9lAippAJvaNRnAqltpIStSSChzuGZxXeA1mIXLmSQUi4jBY/GKQsgEi8PM2kKlMuWW1O4sCb1GxtGUzCYZhB+Y3HlAcE90qmrBITQB7k7nkIQ4kuXJBJsAOrxoMxUJUvQK8RxJvCjB5RqIOwPePLlAU5ckqIa7gDr/mDZhJKJpSQXf8AFYa4fBpM1k/tSXJ5Vc9Hi12ow+pKV0CgWoLguQ3GyusAgShSa+6h/wAR5WaK9tDBOAISFBqEBn8ngE/L1ajT6QDDETwyhpFTetuD+NIbZHl4QNVdSkgmlAm72vajiFc4JKgl2BUPIci141OHwwQjQk0fSniQLvTwDc+UAeSv4aVzGJagawpQPuaUalTxilgsUVpL95aybGoTsBwHKGUmsqcNTBKiCBelWfnSvKEuR4gS50xy9QB4beDPaAsz8ndv0BpAL1Yu9G40eF6MIVTUywCKtXYM7GNbOzNASC97Qpk4t5rguRV99x94COayzLkTElTsHQ5s23vjCDL54pMNyGPAfLq6tGgzOamYlQWTbg1ffWMLiFFLoF0vpPI3DQFpEsz54S5YVPFLUI98oczsM4CJYZIZz42fiYlk2EEqSkl9a6n8RbE8AE0F2Hk5JArygKqMKlA0AHfUQ4qHYP4j20VM7dRCPmQVE7ioAYdLRdKkpQSWKkgm48w55KblXlCtSviFSlEJfzpYeFh1gDpQoFI5CzAdPvA8VIGs1g+DR3kA1uTtQWApU7wwm5OFEnj4QCPD4BRWCT3HGphQdI1mHWxS9O+zNuyWckf1Qpy5AIW/E/8AmHuHQHUGolQ0jgwo3QdIAOClpQZoUWCjUBvtR/KMvOGlalVJ1EBme+8amelpq24pHkSh/qesZvS6poOy1N/1J+sASZmDpQNw9fG/pDjKJKQK0VpdT8HsIz+BlBxT5VfSNKEgTDzH2EAPP5SfhKNqBh4H8OIxWVyDMxKQHICvQV+kaPtKs6Gc2+8L8hSEpKhd7+SuMA8mYc6i7sBvtThAVKEyoGoJKtILM5CQkDj8xvtBpkw/DI2YerO/GPYcN8NvmSonmdQFfKAW5hO1FEtLAKc0o4ehcvdrbvyg0vBpTLZ2J4BiK18Xr6RWR/uqNX13flDBI1IW9WFIClgkkpOnixr3rbPawtEQf5lgGoLitC1aRWkzCCliakuHp0tDHDzyUj8Dj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6" name="Picture 8" descr="http://photos.geni.com/p13/72/82/4b/8e/53444838ab9cafda/sik32pav_medium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9309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pic>
        <p:nvPicPr>
          <p:cNvPr id="12290" name="Picture 2" descr="https://encrypted-tbn0.gstatic.com/images?q=tbn:ANd9GcSLIk4czK7bfzIaOUAV_VjYGNTl7ytgGGMIoXb1l_DTuFT_ssC3F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4" y="1844824"/>
            <a:ext cx="5535876" cy="427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6136" y="1700808"/>
            <a:ext cx="3220144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Noyon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in NE France,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in times gone by was a very important city.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was here that Charlemagne had his capital before moving to Aachen in Germany. 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1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80</a:t>
            </a:fld>
            <a:endParaRPr lang="en-GB"/>
          </a:p>
        </p:txBody>
      </p:sp>
      <p:pic>
        <p:nvPicPr>
          <p:cNvPr id="4" name="Picture 2" descr="https://encrypted-tbn2.gstatic.com/images?q=tbn:ANd9GcSV2JIaPVewzPn_TK-BvpO6eFQkMK0u6i6oiJaNqctQ3RmsD54nC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4" y="2132856"/>
            <a:ext cx="253593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31840" y="1268760"/>
            <a:ext cx="5760640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this time there suddenly began to appear from the City armed mobs of "Operatives" (the medieval equivalent for "workers" no doubt).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me quote Disraeli: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"They were said to amount to ten thousand ... with war-like weapons. It was a militia for insurgency at all seasons,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might be depended upon for any work of destruction at the cheapest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6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81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5301208"/>
            <a:ext cx="9144000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Whigs and Tories were the first political parties in the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world.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Whigs were Calvin’s Puritans,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were all for reducing the power of the Monarch</a:t>
            </a:r>
            <a:r>
              <a:rPr lang="en-GB" dirty="0" smtClean="0">
                <a:solidFill>
                  <a:srgbClr val="00FF00"/>
                </a:solidFill>
              </a:rPr>
              <a:t>.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1026" name="Picture 2" descr="http://britishstudies.pbworks.com/f/1241452197/Whig_T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92" y="1266888"/>
            <a:ext cx="5918928" cy="384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93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82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644008" y="1985143"/>
            <a:ext cx="4176464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Whigs were fervent supporters of the setting up of a Central bank,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namely the Bank of England,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against fierce opposition</a:t>
            </a:r>
            <a:r>
              <a:rPr lang="en-GB" dirty="0" smtClean="0">
                <a:solidFill>
                  <a:srgbClr val="00FF00"/>
                </a:solidFill>
              </a:rPr>
              <a:t>.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5" name="Picture 2" descr="http://1.bp.blogspot.com/_DvlWo60SGRg/S4k_qGjlCcI/AAAAAAAACnw/_p2qMRjMIew/s400/bankofeng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b="9773"/>
          <a:stretch/>
        </p:blipFill>
        <p:spPr bwMode="auto">
          <a:xfrm>
            <a:off x="653142" y="1484784"/>
            <a:ext cx="3696409" cy="25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8627" y="4497218"/>
            <a:ext cx="369640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Bank of England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508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83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90" y="1412776"/>
            <a:ext cx="1603601" cy="124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encrypted-tbn0.gstatic.com/images?q=tbn:ANd9GcTND9Kc1impr0g7mKeXynftmF9HZCPbMlBox0DOc5Qk5Zfat6E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361" y="1412776"/>
            <a:ext cx="1819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economictimes.indiatimes.com/photo/18363638.c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281" y="1412776"/>
            <a:ext cx="2766392" cy="207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847328"/>
            <a:ext cx="237626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 of Amsterdam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7361" y="4221088"/>
            <a:ext cx="194421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 of Englan</a:t>
            </a:r>
            <a:r>
              <a:rPr lang="en-GB" sz="2800" b="1" dirty="0" smtClean="0">
                <a:solidFill>
                  <a:srgbClr val="FFFF00"/>
                </a:solidFill>
              </a:rPr>
              <a:t>d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3744034"/>
            <a:ext cx="276639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Federal Reserve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472555"/>
            <a:ext cx="9144000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the followers of Calvin,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namely the Puritans,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we have to thank for today’s modern oppressive banking system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658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84</a:t>
            </a:fld>
            <a:endParaRPr lang="en-GB"/>
          </a:p>
        </p:txBody>
      </p:sp>
      <p:pic>
        <p:nvPicPr>
          <p:cNvPr id="4098" name="Picture 2" descr="Calvin's influence spread well beyond Gene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89425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158" y="4725144"/>
            <a:ext cx="4464496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Banking secrecy has its roots in Calvinism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6056" y="1700808"/>
            <a:ext cx="360040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Today's Switzerland - and its cherished bank secrecy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still reflect the influence of church reformer Jean Calvin,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economic think tank director tells S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wiss info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466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85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580112" y="2060848"/>
            <a:ext cx="2736304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did Calvin stamp the mark of the Reformation and the image of Switzerland on the world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://t3.gstatic.com/images?q=tbn:ANd9GcSGcoH2zmf-1pgoW4N6rCAIEne_-NCXdOsMmyTBdsGE_c7CQsU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36" y="1487242"/>
            <a:ext cx="5013097" cy="460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49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86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004048" y="1304062"/>
            <a:ext cx="3744416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Banker replies: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know most about his influence on the United States.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Calvinism is very pronounced with around 15 million Calvinists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called Presbyterians in Anglo-Saxon countries. </a:t>
            </a:r>
          </a:p>
        </p:txBody>
      </p:sp>
      <p:pic>
        <p:nvPicPr>
          <p:cNvPr id="6146" name="Picture 2" descr="http://t3.gstatic.com/images?q=tbn:ANd9GcQqMrwoNbTnAhj0PRsRTakxgZvqKaZPVTLdtjGHZrcfCNAsrDd_y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10547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3" y="5373216"/>
            <a:ext cx="410547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Presbyterian Church USA 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521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87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491880" y="1556792"/>
            <a:ext cx="5508104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was Calvin's influence on the economy and banking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Banker replies: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 reaction to the papal selling of indulgences as a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means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raising money for Rome,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was one of the first church leaders to permit the granting of loans with interest –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albeit tied to high moral standards.</a:t>
            </a:r>
          </a:p>
        </p:txBody>
      </p:sp>
      <p:sp>
        <p:nvSpPr>
          <p:cNvPr id="5" name="AutoShape 2" descr="data:image/jpeg;base64,/9j/4AAQSkZJRgABAQAAAQABAAD/2wCEAAkGBhQSERUUExQWFRUVGBgaFxgXGBcVGBgYFxcYFxUYFxUXHCYeGBwjGhYcIC8gJCcpLCwsFx4xNTAqNSYrLCkBCQoKDgwOGg8PGikkHyQsLCwsLCopLCwpKSwsLCksLCwsLCwsLCwpLCwsLCwsLCwpLCwsLCksLCksLCwsLCwsLP/AABEIAPUAzQMBIgACEQEDEQH/xAAbAAABBQEBAAAAAAAAAAAAAAAFAAEDBAYCB//EAEoQAAECAwUEBgcFBQYEBwAAAAECEQADIQQFEjFBIlFhcQYTgZGhsSMyQlLB0fAUYnKCkgeissLhJDM0U9LxFUNjsxZkc4PD0+L/xAAaAQACAwEBAAAAAAAAAAAAAAAAAwECBAUG/8QAKhEAAgIBAwQCAQQDAQAAAAAAAAECAxEEEiExMkFREyJxFGGh8CMzgQX/2gAMAwEAAhEDEQA/APakGJREcuO1K3QEnUKI8Z4d5+UdYoAwdQoZ4TwEDvChnhPAA8KOVK3QMm3ypKsCkYTo5cHiCB9dzw3jqWjFy4QVhQFXfqh7KfGOB0gV7qfGKfLEZ8E/QdhRlJ/TIhWEISWzLkMXy4/Xa0jpdNWWTKT3nz0g+RE/BM1kKAJ6QqSl14ByxHsGpMVJnS9WiEtxd+4QfJEj4JmphRlFdM1Bh1aX3PXsGcSo6UTTXqQ3E4f4mid6D4JmmhQBk3zaFVEhxvdh35Hviwm12r/JR2zPkIncUcGgtCgeLRP1lJ7Fg+bRXmXspBaYOr3FSdkn8aVFI5EgxOcEKLYYhQPTbjvHc0PLvLaZQoaAjTc/ziu9ZwS65IviHhhDxcoQIgb0kvr7LKC8ON1BLORmCXcJO6CMuM3+0NL2UV/5iePsqis3iLaG1JSmkwWf2kq0kA/nV/8AXDp/aUrWQP1K/wBMY1A4jsHnWOiDv8BGD55+zp/p6/Rrpn7SZgykJ/UT8ogP7Sp3+Sjx/wBcZGY+89w+UQCYTqR+n5RHzT9lv09Xo2yP2iz1EBMpDnKhNexca6478E9LFhMHrD4jhXsfcQT5fcKVErPrMEtQOxd2bll/sTUqeUkTJamUMj9cz3niDEdTKMueUUnpYyj9eGelPGa6QzFleEuAKoKQl2ZIU5UabXDQHSCVy36melqCYn1k/EcPJxwJhvK5VLUVJIJOGinDMGDEA07szWsbLHvhmBz4LZPEjOLmrOq+5J8RLI8YjVOIzKgd2JL93VRKmS5AJd0kuQAS2dCklxueKykoGJ8wau9AzupASzMc2pwjlOcs4OisEf2XCH2mqTiKVijAZIFG1ccxqQsVrQlLEgFiSX9ZhUjXkO4mK0hKisgBWw4BHqhqOCSCqpIfnHJARskEEggjIbeEKwthxDPhR4urJLqRhEhdRxHM/uj3R3dp7IaXZivKid+p/DuHHu3xDM2aBWgBTQU4CjGuYA5HOD1ml1CRmThHDe3IAnsjRGe7oVf15ZzYLoKqIAQkZqZzyD1UeeXHKNBZLqlywGDq95VVd+nINE8mWAABkBSJI2xrUTBO1y/A5hNDGFDBR1HKkuK1Bh3hPAALtN2FFZfq6ozb8G78OW5sjHJQ5Sc6iDEDbQjAsH2VKbkp38a9o4wmcPKHQm+jCgh4YQ8OEFaXGf6eyyqzAAE+kTQAnRW6D6Io3+hZlDAQCFA1Dg0NDqOY3QuzsY2p4kmeWi7ZmeBf6VfKHTYJh9hXalQ+Eaxd5JS4WkoWA+Gm0NShTsoeI1Ajiz3qlQc7H42AP5nYxy2zrKcmZOZdE4v6NXdHA6OTvcV4eNY2S7zle+jvTEZvOU3rg+PlFd5fMgRct3qlrVjThxAAZVZzoToYJz7v9pLBWo0Vz3Hj38GN5SSCFKBB5/KGTe0tNMYUnfVxzcVHHPnnFGucoMs4kIIUFoOFQ7CCND3/AO4NdncV69fLxHMHCrcSBpAi6LFLmTXUArChw9Qahi2RbTnGoSI6Gki9u7Jz9XNOWMcmXvayKXaFBIIJap4pZ8xTPXQxBbLuXLUFKAJbINq+QKt5yjQTU/2gH7qf4lRBfdF5ez84mymHMsclYWS4X7GTkSitsCVlsTUcsojIprhObFsxSJrUtUsE7SCHYlsIKjVwSOFOe+NTc/rKPP8Aiihe6mxVripw2nD9tYVKiKW4vG1t4M2tSiQCUESylygKxAguCSV049sErnvP0yAQovQUyKgzuKEAE7iOMVpyDXacE6qTUDEQanNyIL9GbvL9aWwnEANQcVXpupXfC6lNzSQyxxUGaVJjqOR9eEOI6pzhzDiOVH4ecdCAgeE8KGMAAC8b1mpnKQggBISchVw5qQW/pFUXpMUsJUssSlxhQDmGqB4iGv1WG0KbMpSfAj4RSlDEtBriSpLcQ4cfWoENUE45JbwbqHhoeFFSrLivenqdoixLivevqdo+MLt7GMr7kZu+j6BfZ4qAgLd10G0BMsKCS61OajZ2cu2CnSBXoFcSkfvD5Quhp2kU9iYf30iOXUk5JM6bbjW2hh+zkmvXD9B/1R3N6CIlpdc8jR8DVOXtGNmSwcxmL6vLGrCFulsSTLS+8ElRo4ZW7PXKN1sa645wZYW2zeMkCP2eSz/zlnsTFiX+z+V/mTP3flHV13r1asKlLMsIoCApiS4DgYiwCmJpRtA+meJq+KyOUitllsXhsFXP0dRZiShSy4ZlEMKuWAGp+s4KJjp4eNCSXCMzk5csHTP8SPwJ8SuKV9rIIJ90sO0tF2Yn+0p/APAr+cQX0l1U935uYTPox0O5fgkuY1V2+ZihfBZ9XWl+RWkHzizcJJJ0Fe3aP12xXv1Oyo/eR/3ERWXaWj3Fq+lbCONO8CLFzAfZ5bADZBpxFYpX0fRSuQ8hBC5QPs8pvcT5RePf/wAKS7EWgIfDHUJocJORDtDwmgAUIw7RzABk+lP96CM8A/iX8oH2NW2j8Q84K9Kk+kSPuj+IwIsyNpB+8PMRrr7CJHoMPDQ8ZAKsuKl8lpfaPjFuXFO+h6PtELt7GNr7kZS/1PIb7yYtdDk1T/6a/FaYo3+fRgb1jwCjBPoolglRo0p35lJ+Ec2jvR0reK2HL4SoylABJBG07lh7wAzIz7IzH2QMX9Y0xBksNKZkEmorlFy19LlrKk2aWFgUK1eqaaBw/f2Rn7utdqmljhlpAqEgvRNATmTyi2q/yP6P8iqq5RX2CipYcGtGxEFypmZicmJPfSNHc95KmbGE7IYrcZ5DZzc/11jJm8lBsctSVYiAylVpQlCwoAHLs0ja3bZerQBqaq4kivdlyAg0ldkZPL4KajGEXYcxGYFXp0us0gkLmOoZpTtEc2oO0iOm2l1McYOTxFZJ5q/7SkfdHmuKd+2xCVgKNSlkpGZJfSAFq/aDJ6zGhCyQkAPhAoVHefe8IDXdaRPWqateJbkscwNSN/ZkIwX3qKbXJ0qtJPrNYNncFvSlZQvZXoHcVUVMCKEgGoivfNrSoEAuMaWIyJ6xOuuRjH3OFzlLUXw4iptCS+ugaJ5F7Fdpqpk4Vp3BgknFTV0g926M/wCql24HfoWpNp9Eba+i0mVyr+kRfuIvZ5X4B4BoyV12pa7IlSyS6wwUSWpViqrOH7Y1txj0Evl8THQqluef2OdbHbHD9hB4UKGEaDMO0JoUCZtpJmLGMgJIDAgUwAkks+ZgJSyFoYiAZt8sVM4sz1mjPIDPWH+3SgSDMqCaGaa+tvV91+2IyG1lu8bqMxQUFAMGqnFq+8RQ/wDDG0PSChf1OL+9CVecpnCwQ6q9YSGTkfWyNO+Kf/FnWnCUminSFFW1sFOtM1eET8jSwi2xmth4aHgFlSXFS+z6LtEW5cU78Pou0fGFW9j/AANq70Yy/JlEv73wVFVduWUSpQHrpCANNNpXaKDg50EWr6qqUj3irnQD5xMJjFJUAWYA0JdqhhmRvT3COJObilg7CR1ZLL1KQjMPm+8vUeGe6ObNNACcRYgBjvZOEg82+mpLLmhQZ3d/9qViaxTJISpFoAw1UheWdVJLZF67i5iNHJSk4yeMlbW4/bqU0WnFNOFQOpANQzEEg5VSA3PfG6kLcAtmAdzPGDs8gKUpQSEoUGGnI+PgDG6sE/HLSreK8xQ+Lx0dNNfJKGc4MWp5ipYM708vxciWlEuipr7Q0AZ24l/AxgLtuBc/EozESwKuoFaiHZwE5V+qx6/b7tlzk4ZqErG5QevDd2RjpclOJQlN1YK0gj1QylAJO8V/qaQy+POWP01+2vZBYflmIvKwmzqGNaVBXqqAIB3gg5Zv2iI0z8ICwW4ju8o0PSWUFSlDq0sMhol3CVfT7tYr2W7ZKbG6ZWIhsRUr2gqoGg0OlCIyuMWdKOosjFqXKC1hXLRLUAWKiEl+sBce6pJIaueHc8BjdxJWEK0KARUhztgtqB3uDGnM7MkhQIBSCx8DkfrkOswlJmTFqZJdJqpiFYkrWVOaUDABzWoAZ4dalwuDLG2UE37DdnsuCxShlteVK90aK4x6BH5v4lRmxfklctMsKSVO4wqChV6aEV3gRorhpIQ29f8A3FRvqxnj0cy7OOfYSEIwwhRoMwoy98WdKpszZD7D0zep8/COrf00CCQhDsSMSiwLUcAAkjugDa+ky1Y1YUOtslFgyQBTmPHSEWTWMI1U1yTywlLuqWQWlpY5nCmr5iOZV3oxN1aCGGaU1ry04wLRbwoIKRMUsgthJUumZYMnDUGoarNEt2dJ5UxYlqOBZptMHO5JfN9IRuyasBWTZUksEjM1ASMiRm0X5MgJKWGqfMRBLnJSaMWfXi9abosyp+IpYMHEWQuWQ/Dw0PGw5xRC4p3xWV2j4xYlxDev92eYhdvYxtfcjI24vMRweu4qFKc0xcuuYMRxIBpgSksc2MxVcgBTsMD7RN2jtNtADecGv6kmLtjtctImYzgdXEkgkqwsK1fId8c3SKMrvt4R0NS2q8LyyW87uShpjvKJA2hiKXem9XPPfvgeqzdWMJJUCEkKC1EKBLOlT5d1Ymtl6pnDNNCyaghAyJ3Pl3EZRVtaaMls6A5P7TcSw7gdDEaqiOXs8k6extJy8EarQxSAakKcEqbMJBcnf5Rqui98oKRIJAmIBp7wd3rrv74DpuZaGm5kJzBch2LsRnyqHLQ8kgqxha8SRRZVRD8Dm76vmIZo9JZD7+fQvU3Qn9V09kPTXpWoqVIlEgJcTCKEn3QdANePKM/cd4AIKSGKC4NMm3NpWoOo3RWtV2TUqUCCoknaSCQamtNee+Kk6SpBKapPtA0oa+NOx4l2P5MzXB1o6ep0KNbWeGTXneJmKYPgBoMifvHid507Yv3HeiZWJK0jaZliqkEUo4O/P6AYSjDpWAz0Ds/GExm1Ldg22UQlVsyaO8r6V1a0ggLKSEeyX5VYM/AcIpXR0XlTUY5hUWDkBVN5UGzBzbOKVlloWsJmFQQVbeEOogVrq1C+ZpGosqWwpQagMkJyUwyxc+RbONMp71uisHFnUqZfG2Z+9OjEoSzMs6lhYDhKtWO4fVTHoPQJc37FLE4MoFQD5lOIsVcXfuEY697aoTAk/wB4DUu5GoSWFRkWOTcXjd9F147NLVk+Km7bVR4vTLMjNqa3GCb6MvW634GCWxHfoOWuWUVDbJgDlfZhS3dme+B/SZCkzZa0vkzgEkMT6rAsTiAyOcU1YlrDqUUtVyAU5gpUnWu5ucaJWRjwzHGpyWUDpV2JUVhyrRBZQwnE1QksQacc8mgbfdnRLZKTtHMaPUBnqzb93fbvBakkBISoJc1ZworLMCXLOBR84E2uYJZK55OIuQnMkjfuD5/CMk+7g31rjLNH0dJkmiQQsVORo+F60eMz0msHX2pIElpy04ikFgWeum0Ak67okl9MkhTlBANc0nl6yeWTZCL0konzBNStSVYFAEFjQh/wnaamhinQtjqwLa5VosygqZiSSaKfE5ABzd3DjxjZ9E+kqpxwrAxDCAQGocyeLiKF7n0c1SpiikpUyVNxAIOgJyZoEdBFL+0BgcL7WnLnnErrwRNZjyexCHhhDx0TkgyXFa+bQlMraIFRmQPOOrVaurSVM5yA4nL64R59Lt6p88rm7ebDSnqpYZB9BC7GtrT9D6ovKYrTOSpboVs4ztVAGJKlZnLaLCJ5lnUqYFCqTU6VBZxrUMfynfENiSE410TkAkMkKL1Tg3by3xi0i2ocAAuPVAGR3BvJh2RyLa5wbdSePJ04zUsKRdsqkoIUQlSRQ4gCQ5oQ+4vlmOQjSqsCPWwhyGJYVBzFNDGWlzgp2oWIGhzGaTx15Qcu+8kol4VPsUScJU6RlkNMm4CGaDUJf47DPq6X3RCciUEpAGQycvTSvhGcvi7urmOkkJWQrCGFR6yQWz1D7+EXZ/SlIWJaUHEQ4xbIO5hmT3ZRTtNtUsjGpg4ZLACmZyc7s98atTrK4rEXz+wmnT2ZzJcBKTd8tSKO2YqQRo7DXSsd2K50IckJVV0kpBUN4c/Boo3dbAksSQlXveyTl2FwO0cYJzrylJ9abLDaY0vTt3Q/T212wU8YfkXZCyEtvOCG+bjTaJRTQEVSWyOj8NDzjzW87JgUZSxhKaFJoefEHNxvj0Sd0usyR6+KrbKVKrzZozPSi8JNpqlChMQBUhIdBIDUJ1UCO2F6lQksp8nS/wDPstrltlF7X/Bk5OOUoKSSQGpmQ2qflBNV5ul61AyLpP5jX4wM6hJOTZ5dn9YfqACCCRXedxjHC1w4R1rdKreWuh0pK1qJUSxJdqE/iMek9ALeTKVKOUsjD+FT07FJPeI85u1BXNSgqJBIDMCcqtSN90VsHVTlOVDEhwDsgsoYubODyUeMOojNy3+DDr3X8ezHPgN9Jlo6gqUsIIdnriJBAQwqX4agHSMjZrz2yFImY2oACyxniPz5UEUOkHSHrppI9UUljhk/Ms/hFdNsYAYiwyDuOQBoILL4t4aMtekmo5T5CgtobAptou5wsGcFgcw5qx0o7GMTf9sM2fhS2EHChsjv51+EGDPclRzyHNvgIgsM5Eq0B2SF0UpQxDe411b80R8sZPoWdEq4dQYu7JqUYlILAs7ajMcIsWC3LQQEMVDFmARtMCkg/h+Mbiddwny1pE1aiTrVgCC41IZg/DvzaLjCJuF8QFSRStM+/PnBnJEY5K32ifaMMsy8KAa4Ut2knXnzrGuuaYJKgcIYkYgNK0Kd7O3KBomhFS7GjCppXLM03QJtt/rU6UDCnvJG8kZchBGMpS+pNm2Kakz24GHjNdBb9VaLOyy65RwqJzIZ0qPFqfljSx0TjNYZj+kyjhSBmQtuKsIbtZ4xMm0pwkMzggDjkSX3Anl2R6Ne13mbKKUllCqCcgoZPwIJB4GMT1cpaymYjBNdlCqS+8EZ+cZbZqDe5ZTN1C3xwvAPmznVRzoBmc9Bqw7ouWOylKgqZsjQEhydH0GW+Lf/AAsIcy6H7zmoyZRcp4iohEEVWFcsLpyb2XftOsZrtY3DZBYX8muupZzLqSCakguzYiUl+VUn8RNYtWCYCgE0VlTUtWmgIII3PFBGE0TLUp3zSyQ+frs3YIku2fimLTjFGbDUAsoGutA2WscqaymzQ+S3eF2CYNqu4jNPz0hpFkUBhUsLVqSNrsJzHOvOLdA7CrCpq7kOSRw8o5mrS9A1AeJ0+QhG7jDKpsB3lMeQtRHrqHdiASO5LnnFJUgifhdtjMD/AKeE04t4xetdnxyglL0RjbMkh2BB3jFQRn58wkkkk8TVxpzjbS2o8G3T178rJPKUDKJPrYgR+kufE1h7RapZxsk1QkJO4+0a5adxiqg5V3/OGw0LcIaa3Qny35OUjPs+Md4Mq6/CHCA3bDqRUbir4RGcsf0R1cwInSymhxJYnIEhifGNNeiZwlEpnCYzmYQsOAzEJSQMJYkGpLHfAC7ABNQTkFA+UaZN8oDSSUAKSWQQ7oJwkADMmtM6dsdDTtOqWTz/AP6GVfFL0YSXOxTE9r9mkXSYLrtJkpSEIQkKNdnE5YDWumesCLTalFZUyRSmEN3jnR4ySSyPrm2s4IQW7/j/AEglKsQUdoJU1a+yUkBux/jrFWzIBSVmrVbec68MoeVbMRUoUqGI4oTp8IbCvjJiv1SViXhdQzYraoFUszFJQwUkAJyGyqudKUf2hFeZakJSo4klbbKUkHk9eJJJzrwipaTjl4nYpLHiFMCORp+mKssgZADlTyhiQq69VvMfPJIZpcqITjOoGgyAerRDbUOMeoz5aPyPnHblRIHrPU6BOYL/AFUGJZcsME6M3HnDova8nN3vdlmr/ZMg/wBoJBb0deO3Tu849DjKfs5s2CyneZq34sEp/ljVRpTyEnllACkZ/pjdaFyesKRjSUgK1Z8jvHONCnKBPSv/AAyuafOKWrMGNobVkcGClGan1V0GhqPEHzicXzNALoSW1r846ElktqY4mIDHke5o4zSO+sMafaFLABUwVmEhno5q7+UKwbE4JAZKkN3F3YZlo7wthOVf5S8PO2WWM0HFvoaKJ5PFZR4wieMMMS7RU4vOuRp4CkdzLUwKiqiatvqGbeKtzinKkhIVUEFWN/WoQHpkQ78nEQWxgD7IDq2tKO5Gg17S0YduRJOiaCymowTiAIFK0ZyavnupAO32Q4ypIJSo0Ybw7sHIq8X7RfCOqOBnKSAkqAbEPaOQHDMtHV03zgYqBWpiSckhRdmfRj4UjTWpLnA6uyVbzEGWa7SpaUq9GMypYUKZEgAbXKNrYU3dKl4NhfvKWgqUTvqmnIRnLTa1TVFS60DagDayGmUdSQOXL5iOvRXHG5GHWamyyW2XGPCNMbTZAPQSZal6ejYB9SSPAVjJ267JsyccKFLNFHCAwLEV0HLcIKXYk4lFzkM86nyiC2XktJWgKKU1JUjFTCHdRTVIDmvnQRe6Kxz0Eae2UJ5j1/ca5uj85M6WpcpYSkuaA6bn3xFfPQlcy0KUmQpSaBJKkjZDMCCdBTsi3d3SmZLJOPrEhnQSFEA5FKkP7IydqmN5Zp6VpCkkEHIisVpjBrCyTqdRZKW6SR5XZuhdtKjilkJHqAzUKavPxji3XUqQr0uFxUgKdi1HIoOUeulMYO+7q6y1TVFSggHQ4XOFznmA2nwibKoR+wuOptmtiMeu0BQ1BB4HmxFOyKdlVhKhvUrlRgeyNFY+jqpkwlSFYElQDVUvCoAVHq5VpSB98WdrSUgBOFTMMg0oA6l6jOJUXjJklFpPJGKpWN6X7UHF5AxCBE9nmBgd+XaD8C3bBCVcC1pUpOTlwVBKsnwjjUZPnnFM4eC21zgn64BknEAsqdIUQQMLkABidTVsmh0gBlYlEE5uCO6JLVoQc2wnd7r8DlCssvGQEh1Kph+9qQd2r7hFxLPS+gyFCyJJ1WsjliI+EaExWuyx9VJlyx7CQl97Cp7TFqNKWEAPEDekoeznmnzgimBvScf2ZXNPnFbOx/gdT/sX5MYVQur2TxB7KRMlg2VGh1zQSxy8447O8mRzJbgMRSteRGfbBCzW/AnCJSCCGJKjtc9iKSbPLzYcMokNlRw+USm0RKKl1IUWNaSerZKD7BJUAeBYERaQgFQVNQlbEFipkuMjgCa/mJhGxy6M1M6j6rC+zof2Q3KpiOM5wslXFMtXheoCGShCFk0ZIJAAckOAxyjPLTWvc714nUxet8v+631/hizd9zqmEEgschli3l/ZTWqs90WkpTeETBwqi2wchJFTkWD6Zq7zXxiZ2393yJjf3fdMuWliEqO9gw4JGg+jFx0J90dwjpVV7IpM5Ft2+TaRhbssy1P1aSS2ZoM61OUTK6HzUutcxD1L4ikClGJFAC2uQ7Y2ibSg5LSeSgYitKpSk4VlJSfvAVBcVfOLygpLkVG2S6GDtVwFx1s7C+0koxLAJLYwxZW6oO8iNncEtQlB1hW4gbqF6By7moiaWZIRgBl4fddJGbmhNaxKi1SwGC0cgU07BFa6lF5RM7HNYZ1abQlCSpRYDzOQ74x8+QlbzPSJE1+rT6wfioVAxKNGJqcxGivFcuYAOuCQDUAgvzH1yiKXYZSjtTFLGiXISGy2UsOETOLlwEJbOSimWqyyFFR9IssGJIypThU607owV5rAngv9BH9Y2vSY7aECiUIGHdX+gAjC3sn0xHBR7glPwhsoKNYqUssryZjS+SfhBqw3jOpgSFslymiGeiWOXPVt5gOlDI/KfKCd028S0lxQhNQHyH9YwzXAzTz2z6lO1yjLUsKOIqIVSgxGqmGgfd3am50YQUT5ZYkkkMCxYpJOo4HOK1sn9YsK3D/bzi9cyT10nOq3pQ1B5RZZwVm18nB6ymHhhDxsQsGJMDelKyLMoh3dOX4hBMJgZ0p/wquaf4hFLOxjqP8AZH8mITalPXGe0R0FrJzWOZHyiKWkvEj1DHQ/COM2z0OELr1A0Uo/pP8ALEibYvj3JPwiFBzNc/gIlTFck4RIm2TOP6Ux2i0zOP6UxyFR2STBlkYQ0xOPCouSC4FM8uUEJF4LJzJoxxMQzvpxEUEeqn8X8xi5ZpTqPEDzIjXpObUZNWkqmEOvGFykP+ERymcdG/SI5kSyxT95ouSrCaHSO7wcNseTaeAy3COCtRybjQRPOsRCk6OIksdlCkg669lPhEfVEEMgEjTfHctdc4uGyBILbj84is1kC0vSvgYrkCuVl6ExzNKmVUskVzqd0dWNe0ytD5RbnpBQR7x8BE5AzdtmFQQTuI7lrHwjGWxXpVH7qvFR+UbWejZT2+MxUYmaKn8A81PGe98It4HJ9ET93+WE9GjnH6H8o+Ajt9OUZChLLRUcM4NXP/iJdSGOYGIjZVox8oCWY+J+MFujSj9qQxAoS5r7JG/OsHgtDuPV0w8MmHjUgB6IE9K/8KrSqf4hBQGGtJ2D2ZxE1mLQyt7ZJnmktDanuicIGbue6NqCeHjHbncPExy3UjrLUy9GGSOPhHb/AF9GNoVK0w9rxEu1KSW2SdwB83inxr2X/Uyfgx5Ud45Ej5w6FklnT5fGNZ9qWc0p73iVFoV7iTziqhH2Dvl6MrLSAPWQ+eYpV98EbsYqooKYh2ILVLO0aGzMP+WgPmw/pHM+W8wClEg0DUdcbdNXFWJpmPUXuUHFopWOU6j+JXwgzKO4UgfZE7ajntH4QVlJpSOm2c4inB4qWdRRMWni/f8A1gomXA28RgWhbZUPIxGSUi91LwOsYwTFo7R2wVlKccxA69AErRM0GyrkcvGIyGCvbJWCcFaKz56xenlJyGQ8THVtsnWI45jsyiOQp5RJzYg800ickGcniiOX/wAqqxirzpMmgZAfFUbean0crjLJ/ff4xiLzT6aaNcJ/iXSFW8xJaKxLykj8Pm/wjtKdqOBlLG8jwSYkB4RmKnUpWXdBfo4T9plkMTUM5FMB1YwECqtBa4F+nlNQ4wN+YI1iH0Jj3I9eTDwwh41gC5ZrHNuDyz2ecPKh7T6h7POIn2svDuQFRZ61JA7X7d0WSlNA3gYcSzuHeYcyDw7z8o5jWOhv3ZIMKN37qvlE8uXK4P2whKbQd5+ULqTw7z8oj/gcHSeq1b96JUzZW/uxRF9nrp3n5Q4s53DvPyiU36I4fksgSwHen5ojs+HEsh/VTni1K9FRGmzqdyxAyDnxpWJLMFK62ldgUL6E5096NFL+6EWLC6iuw7JJ1UTBETAIjs1lwpw7ok6usbjMcqmvlHE6SFgjSJlJh08ICCGxhk4TmKfKFaUBSSDr9COjnHWDhEgUbrn0wHNPkMoVr2EzB7wceRizOkEHEgV3b+2KtvnBclahmgKcagtkR4wZWSQPb0tLkvpKPkgxg73T6aaWqQrOh9Y5g8DHo162Mq6lABLoUC2gaWCa84yl/wB1hM5VGCsRALChINGOjtCLJeCzXBmDTBw+UdFekTdTsoO/5Q5sxp9af0hDFkSEip7IJdHkPPlajE5o+hJpFFMnyMHuh9kJn4g2wk58WAoODxDJh3HqQh4YQ8a0AKlwrWWQatlq2ojsCOlysQbfBLlFovDAi7Tok9r+W+G60+87cawaF3DeY6Tdg3xidEjWrogYTD73jHaX3nw+Igsq6hv8BCF0p+gIr8EyfngD0j7x70/KJQB757x8oui7QNfCOhd44d0WVM/RR2xKWAe94iIJ95KkUlyjOKy7haEgUA2icqDcYKpsI+gI7+yCLxhOPKKOcX1AiekU/wBqy90+Ue52iUXzOIpIQH96emnPCk+BgqbEIQsY3nwi/wDlK7oegV9tn/8Al0/mWr4COTNnf58kcpZV5qgz9kEMqyDfA1YG6IGVMnk0tMof+1/+4ddptIym2ZXMLQfBREFpVhCRmfnHQsg3xCVn9ZLlH+oz32m2MT11lz1Ss9xB83itPk2tW19pkgjRIKQeZ1HA7zGrNlG8whZeJg2z/rD5EvH8AKRLUtKjPmoBKSkCUWASRUuqoJO7JhAuf0UkKBBmow8kvwqFCsbH7Pxhvsg+hEOEn1LRu29DKyeitkAAxkt/1B2sNImtN3WeXJWUgLYEscKio6AqKXzI1pGkFl+mhptkCgxYg0IIcNBskV3xzk8nXdJJIM1Y4hKQBzWQ7Rs7isktEpGFKgVJTiYKDlg5JAc11cwTT0RkO5SVcFKUU/pJaCUuxJHZlwgVcn1GTtrfaiwIeGEPGoyA+XFhEPCgJJGhxChQEDwoUKABQoUKABQoUKABQoUKABQoUKABQoUKABQoUKABQoUKABQoUKABQoUKABCHhQoAP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2" name="Picture 4" descr="http://www.internetmonk.com/wp-content/uploads/indulgences2.jpe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4448" r="7310" b="5210"/>
          <a:stretch/>
        </p:blipFill>
        <p:spPr bwMode="auto">
          <a:xfrm>
            <a:off x="328508" y="2119086"/>
            <a:ext cx="2903320" cy="375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67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88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355976" y="1556792"/>
            <a:ext cx="4176464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a worldwide scale, there are few features of the modern-day bourgeois,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liberal and capitalist ideology that did not take root in Calvinism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Equal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rights for all citizens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(crucible of liberalism),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example.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2" descr="data:image/jpeg;base64,/9j/4AAQSkZJRgABAQAAAQABAAD/2wCEAAkGBhQSERQUEBQVFBQVFBUSGBQQFBQPFBQUFBcVFBUQFBQXHCYeFxkkGRcUHy8gJCcpLCwsFx4xNTAqNSYrLCkBCQoKDgwOGg8PGiwkHCQpKSkpLCksKSwsKSwpLCopKSksLCwpKSwsLCwsKSwsKSwsKSksKSwsLCwpLCwpLCwpLP/AABEIAPgAywMBIgACEQEDEQH/xAAcAAEAAgMBAQEAAAAAAAAAAAAAAgMBBAcGBQj/xABBEAACAQICAwwHBQgDAQAAAAAAAQIDEQQhEjFBBQYHUWFxkaGxwdHwE1JTgZKi4RQXIiMyQkNiY3KCwvEzo9I0/8QAGQEBAAMBAQAAAAAAAAAAAAAAAAECBAUD/8QAKREBAAIBAgUEAgIDAAAAAAAAAAECEQNRBBITITEUIkFxMmEzgSPB0f/aAAwDAQACEQMRAD8A7iAAAAAAAAAAAAAAAAAAAB8ndLfNQoy0JybltUFpaPP4ETMR5WrWbTiH1gfMob5cNO1q0E3sm9B81pWPpKV9QiYnwiazHlkAEoAAAAAAAAAAAAAAAAAAAAAAAAAQqVLFWJx0IQlObtGKu/8AXGDDX3a3Wjh6bk7OTyhH1peC2nPHFybk85ScpN8b1vtN3H491purPb+mPqx2I+XR3TTmoJ5xUk/dbPoszBq35p/TraGjyVz8oVKOkW4PdGvQ/wCKpKK9W+lH4XkQw9dNvieZfUhc8omY8Pa0RPaX28FwhTTSr0k161J2fPovJ9J9/Db8MLP94oviqJw63kc+nQT19RD0LXLznrXXvHlntw2nbx2dRhuzQeqtTf8AfHxI4nd2hTV51YL+5N9COWSwTlxIR3OV88+ov6mdlPR13e3xfCNh4u0IzqcqSivmPk4nhIrS/wCGjGK46knLqVj4M8GthhYZnnOveXtXhtKG1iN+eNl+8UFxQjFdbTZqvfNjPbz6vAl9kJfYinPefl6cmnHxDrgAOm4gAAAAAAAAAAABVXnZc4FFad2a9aClFqSTTyakrp86ZYa+KqWTbKSvDze7m4CcW6E1Bpap3cOnXHrOfbnbj144j0k5RSu9NJ6Sllo2g1s5T2+62Nc3tUdmxPxPmurEx3mM9nV0eaK+6VVOhbVsXYbVF3RqyqvYrkITlrfgeWHpnLedjF4mo6r2GKVGdR6NNOcnfKO3mJxlEzENmVSK1EHjTahvOxbV/Rr4op9FyNXepiYrOnJ/02l2Mt07bPPq03av2kelua9WjODtKLj/AFRa7TEK68qxXC8WhtqVy1M044lcZJYgjCcuvAA6jiAAAAAAAAAAAGnVndl9eeVuM1yJTCNjR3SptxyV+Q+hYaJWYytE4nLxWOwVSo7KL131WXSTwW9nbPN9SPY+iXEFTPONOM5l7217TGI7PhQ3ES2GngdyZVMZCcFF0aTlGTumnOzUoyjt1xt72eoq0ZOMlCylZ2b1J7Gyne7uTLD03GbTlKbm7ZpXSSV3r1FprmYhStuWJn58NjFbi0aitOlBr+lJrmazRLA7k0qK/KhGN9qzb97zNsHpiPLx5pxjIACUIzgmrNJrieaNSruJQl+qjTf9kTdAwmJw+NU3n4V/ukv6XJd5rveJhfUl8bPQgryV2W6ltwAFlAAAAAAAAAArrSysBRUldkTIsUWDNgAAMkqcbskW0o2RMAsqAAAAAAAAAAAAAAAAA+Tu7vlpYVL0l5SeqELOTXrZ6kfD+82j7Kr8niedtWlZxMvWuje0ZiHsgeM+86j7Kr8niPvPo+yq/J4letp7ren1NnszWnK7Pn7i74o4uMpQhKMYvRvO2b1tKz2ZdJvl4tFozDzms1nEsWM2AJQAyAMF9ONkfD3xb5qWChGVVSlpSsowtpOyu5ZvUsulHwXwv4f2Nb/r/wDRXnrE4mV4072jMQ96DwH3w4f2Nb/r/wDR9ve1v9w+Nk4Q0qdTWoVbJzS1uDTafNrJi9Z8SidO0d5h6QAF3mAAAAAAAAAAAef3zb644dOELSqvZrUeWXLyeXrb5t9qp3p0GnPU5KzUORcb7OU57iq7k29bett63r7dpj1uIx7aeW7Q4bPuv42RxuMdScp1JOUpO7b7EaNTEPi88RsRjyK5CpbiMHy6XwpTb1voIxk73Svzu3NsLHG+XT4FkYJbRMpw9tuRvxw9CjClGM/wrN2WcnnKWvjN58IFH1J9C8Tnl1lnykvSK2vrPaOIvHaGeeF05nM5e+lwi0V+xU+FeJX95uH9Sp8K8Twk7bBG1thb1N1Z4TTy93952H9Sp8K8TEuFDDr9ip8K8TwbpJ3zXnMoq0Vxon1NlfS0bO+vfA8ZiHOzjTilCCb/AGdbbXG3fqPj+hRbVo8Vror0DzmZtOXtWIrGIYeHIqnKLTi2mndNOzTWaaa1EtO20x6blRHeEzifLp28nhGVXRoYxqNTVCq8o1OKM9kZ8up8j1+/PzdUlzHud5PCU6WjQxrcqeSjVecoLUlPa48utcq1bdLWz2s5+toY71dYBGnUUknFppq6ad009TT2okamMAAAAACNSN01xq3TkSAH5mnjbaSzybXQ2tpGOK0v031Fu7WEtXxMb/prVo2/pnNGnuVLX7+45U1iIl24tMzEStlpfxdLJU5tcZsTXYVvz0FYnK8xhWqjvfN5aiz0z5RGJJLP3PtQnBGWHJ8TKatZ8TNw167y88xESmVdXdOMYxUoq7W1N8nGUS3R0l+GNs9ceQ1sPQdar6PXZTa2aouT6k2VYd6M3HYr+B0bVryePhya2t1PPy+pTrvl6S1Vny9P1IwSMvuMEupBKs+Xp+pD0/Pt5doewqpoRB3ZdfkfQvEwq6vqa6F3mZEJk9kd0pYpcb8+8o9LfV15d5XLYWUIXWvjfWy+IhTMz2foPg4paO5mGXHBy+Kcpd56U+VvUw+hgsNHioUulwTfWz6p0a+Ici35SAAlUAAAAAfnvfRS0cfjI/z5v4npd58DcxWb88R6nf8AUtHdTErjcJfFTgzye57/ABO3nzY5lo72h2KT2pL6c/EjKPn3GW9ZlvtPBplXFdi6ya/VnxMzbxIr9XuZKqycu00azew26su00asiaosYbEUaejpqam3K9RPSUU1+mMMkrtq7bd9WVs9G0W3OGSbeT5W9mzV1m/isBH0ji5SytqSWtIxLc9RoylFuyds+fLtZtm/tw5kU92f2xRnr5jY0tXMaeHl3G1xmWzoVSK4rN85nT7TK285C6EnmU1y96yFR7CYVlq1FkbOAjdPlVlzspqamfS3AoaVSlFftVKcemUV3lp7xhSO05fpLC0tGEYr9mMY9CSLQDpuMAAAAAAAA4hwo09HdOb9anSn1OH+J4jDtKo/f3nReGClbG0petQivhnU8TnUV+a1faznX/Kzraf4VfRJorWsm3bzxIzNSRGX6ue/YDEHmveupkjFZmnVjyG9OXErkJO6s1lqETgmMq90F+fPmj2InP/5prbpLtRhOa1T17Wot8zdsyrQk7pydsm0klfO5789cYYo0rxbLVhHtLUi6Sy95F62Uy08uGFHJXJLU+ci46iUXrIWY2ENHUTvxicewgatdZHo95FLSxmFX86m/hen/AInnK2o9pwa0NLdGh/Dpy6Kc13npXvMR+3jecVtP6d0AB03HAAAAAAAAcp4Z6P52GlxwqR6JRf8AkcxrQ/OfP3I61wz0vwYWXFOrH4lB/wCJyivb0y93YYNX+Sfp1NH+KPv/AG24xFRlyXcU1pdxlhslTUn59xOL/T51plV80bFSWa5/EtKqb8TDXaG+8LwPNdGK/wBEJbeZFyiVz1vmLQiVE79YhG7Za13GUtZbKuEFEWLGuwglk/d2AQqohpluuximgNRrVzrtOh8EmHvjL+rSqS6XCH+R4GSzjznTuB2j+bWl6tKMfik3/ge2n3vDw1e2nZ1QAHRcgAAAAAAAB4Thfw+lhKT9WuuuE0cZxEbVFzLvO58KFHSwL5KtN9bj3nE8fT/FG3F3mHW/k/p0tDvpf22/PUUVIl8c17l2FUjLENsyqpU8/O0nUh+JMzSWfvLKhM+UfDLiYkuTaTsE/POUXVx6P9lNbX7jZt55imrAmPKLeEb9wvkzOiFqJQxUevmI6OTLHDXzDQyECuEAlrLoxMaOTA1FT/GlyNnWOByhaGJlxypx6FJ95y2nC9T+3vR2TgooaOEm/WrS6FCmu25o0O94+mTie2nP29qDFzJ0HLAAAAAAAAee3/077n1uTQl0VIPsucNx0PxQ5n2o73vvpaWBxK/kzfQr9xwXHys4t+s+7wMXER74+nS4Wf8AHMftfTX4V/Su8phrZs0l+CPN3shRis/OwyR8tuyprPzsMVn2l1SGZTVWrnJRK2EdpLz1kZT2edZlLz7ysrQjJ95jQu/f3Im494p63z9yBJ6NGPR9pY5EYy5NoFMla5im9hfONuopjL8RKE7ZEKkSWkrkqj1Aa2FX5kuSMV0tnbeDijo4CH8Uqkvna7jiWEd5VGuNR6F9TvW8mlo4DD8tPS+NufeaeHj3z9MfFz/jiP3/ANfZJGGjJvcwAAAAAAABp7sU9LD1o8dKoumLPzvj43j/AHLrR+j6+pp6mrdOR+dd0Y2i+S3SnYycR+VW/hO9bQvpv8C87fqUUamstw7vBc3eVxp26TFu6Gy11PPOVSldJcq7SVSPnrK4vt+pCV8KZOxlsw5eeoqsSaKrZvn7ibkRUtfvJhWUtDqMKFlZFilkYqMZFVVsrcM0WVGRtmWVlBoi2WRI1NpKFOEyTf8AG+pH6J3Do6GGoR9WjTj0QSPzzufC8VbbJ9bsfovCVFopLYkujI2cP5lh4ue1WwADWwAAAAAAAAK61LSVjmmP4KpPSXplaTbyhZrO/rHTzDiUtStvL0pqWp+MuUQ4LpJW9K/h+ph8F8vafL9Tq3okY9CinRpsv6jU3cq+7GXtPl+pj7sZe0+X6nVvQox6BDo02PUam7lb4NZ+0+X6kXwZz9r8v1OregQ9Ah0KbHqNTdyhcGc/a/L9TD4Mpe0Xw/U6x9nQ+zodGmx6jU3co+7SftPl+piXBnU9r8v1OsfZ0Ps6HRpseo1N3JlwYz21b/2/UhPgtm9Va3NH6nXPs6MfZ0T0a7HXvu5FHgqqe2+V+JJ8Fk3+9+V+J1z7Oh6BDpV2R1r7uV7ncGVSEo3qxai0/wBLu7O/GdMwdPRRsKiiSgWrSK+Fb6lr45kkZALvMAAAAAAAAAAAAAAAAAAAAAAAAAAAAAAAAAAAAAAAB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196" name="Picture 4" descr="http://www.peter-ould.net/wp-content/uploads/Ballot_Box_XSmall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2" y="1556792"/>
            <a:ext cx="3998503" cy="48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4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89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779912" y="1497558"/>
            <a:ext cx="4896544" cy="452431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and </a:t>
            </a:r>
            <a:r>
              <a:rPr lang="en-GB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Freemasonary</a:t>
            </a:r>
            <a:endParaRPr lang="en-GB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probably a Free Mason for in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</a:t>
            </a:r>
            <a:r>
              <a:rPr lang="en-GB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Institutes of the Christian Religion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(published in 1536),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repeatedly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calls the Christian God 'the Architect of the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Universe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', </a:t>
            </a:r>
          </a:p>
        </p:txBody>
      </p:sp>
      <p:pic>
        <p:nvPicPr>
          <p:cNvPr id="1026" name="Picture 2" descr="http://www.nndb.com/people/507/000094225/john-calvin-2-size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635480"/>
            <a:ext cx="310465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13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211960" y="1700808"/>
            <a:ext cx="4680520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"John Calvin's" father Gerard Cohen was an attorney in the French Catholic Church taking care of the </a:t>
            </a:r>
            <a:r>
              <a:rPr lang="en-GB" sz="2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Noyon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diocese finances.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This is our first clue as Jews go where the money is.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NOTRE DAME ... de NOY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74556"/>
            <a:ext cx="3096344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79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90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427984" y="1814334"/>
            <a:ext cx="4392488" cy="409342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and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Freemasonary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---also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referring to his works as 'Architecture of the Universe',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in his commentary on Psalm 19 refers to the Christian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encrypted-tbn3.gstatic.com/images?q=tbn:ANd9GcSF4YmFEhk2nO1Q872YQhCE9btShE5wkplaKY56A9_F3P3LES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372777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99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91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11960" y="1801664"/>
            <a:ext cx="4331748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"‘One of the many triumphs of our Freemasonry is that those Gentiles who become members of our Lodges,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never suspect that we are using them to build their own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jails,-----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encrypted-tbn2.gstatic.com/images?q=tbn:ANd9GcSDBU_3xNSuGxhq4fOWgzHSs8_eSLYuNC_rRbx3sOOgsR9zX_s8hw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42827"/>
            <a:ext cx="2736304" cy="499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27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92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139952" y="1628800"/>
            <a:ext cx="4475765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-----upon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 terraces we shall erect the throne of our Universal King of the Jews;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should never know that we are commanding them to forge the chains of their own servility to our future King of the World...</a:t>
            </a:r>
          </a:p>
        </p:txBody>
      </p:sp>
      <p:pic>
        <p:nvPicPr>
          <p:cNvPr id="3074" name="Picture 2" descr="http://image.shutterstock.com/display_pic_with_logo/61118/61118,1295984951,2/stock-photo-man-with-a-chained-hands-699948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7"/>
          <a:stretch/>
        </p:blipFill>
        <p:spPr bwMode="auto">
          <a:xfrm>
            <a:off x="395536" y="1611153"/>
            <a:ext cx="3168352" cy="471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00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851920" y="1628800"/>
            <a:ext cx="4896544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“Let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remember that as long as there still remain active enemies of the Christian Church,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may hope to become Master of the World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...And let us remember always that the future Jewish King will never reign in the world before Christianity is overthrown...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93</a:t>
            </a:fld>
            <a:endParaRPr lang="en-GB"/>
          </a:p>
        </p:txBody>
      </p:sp>
      <p:pic>
        <p:nvPicPr>
          <p:cNvPr id="7170" name="Picture 2" descr="http://upload.wikimedia.org/wikipedia/commons/thumb/d/d6/Palestine_-Jewish_rabbi.jpg/220px-Palestine_-Jewish_rabbi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"/>
          <a:stretch/>
        </p:blipFill>
        <p:spPr bwMode="auto">
          <a:xfrm>
            <a:off x="434590" y="1557075"/>
            <a:ext cx="3147837" cy="490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94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11960" y="1628799"/>
            <a:ext cx="4716016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---We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induced some of our children to join the Christian Body,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the explicit intimation that they should work in a still more efficient way for the disintegration of the Christian Church,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creating scandals within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://www.stadiumchurch.com/sketch%20of%20church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92" y="1484784"/>
            <a:ext cx="3669638" cy="502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47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95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5015163"/>
            <a:ext cx="9144000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thus followed the advice of our Prince of the Jews,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so wisely said: 'Let some of your children become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canons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that they may destroy the Church.' </a:t>
            </a:r>
          </a:p>
        </p:txBody>
      </p:sp>
      <p:pic>
        <p:nvPicPr>
          <p:cNvPr id="4098" name="Picture 2" descr="https://encrypted-tbn1.gstatic.com/images?q=tbn:ANd9GcSFGH_-vqKvL1dTjDNrf2IAxDWwbU_pcmnVm1Wo8gfrXm8wvAGex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1334200"/>
            <a:ext cx="5256584" cy="357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64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96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004048" y="1268760"/>
            <a:ext cx="3960440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he couldn’t find any conventional sinners to persecute,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had an obsession with ferreting out witches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of his victims in this sport were women who wouldn’t submit to his will or the will of their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husbands.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http://www.laurierosenfeld.com/wp-content/uploads/2011/11/witches17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73" y="1988840"/>
            <a:ext cx="46291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7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97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076056" y="1412776"/>
            <a:ext cx="3888432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forced the citizens of Geneva to attend church services under a heavy threat of punishment.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Calvinism falsely teaches that God forces the elect to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believe.</a:t>
            </a:r>
            <a:endParaRPr lang="en-GB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8" name="Picture 4" descr="https://encrypted-tbn1.gstatic.com/images?q=tbn:ANd9GcSZdNiFYBIV9NrtXNrRHdTwr1_TuUwVCa1H09i8sHas4ullRI6Gx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6" y="1885186"/>
            <a:ext cx="461444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1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98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139952" y="1844824"/>
            <a:ext cx="4464496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no wonder that Calvin thought he could also force the citizens of Geneva to all become the elect.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becoming one of the elect was punishable by death or expulsion from Geneva</a:t>
            </a:r>
          </a:p>
        </p:txBody>
      </p:sp>
      <p:pic>
        <p:nvPicPr>
          <p:cNvPr id="17410" name="Picture 2" descr="https://encrypted-tbn2.gstatic.com/images?q=tbn:ANd9GcRCHQwPWz2IqODPNc3OAliAg2k0dHIVbQHbi4jJSMZ2etRNAVeSXQ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74" y="1412776"/>
            <a:ext cx="3206837" cy="481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85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Calvin And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/>
              <a:t>99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644008" y="1844824"/>
            <a:ext cx="4176464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exercised forced regeneration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(or in modern church parlance to become saved)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citizens of Geneva,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that is what his theology teaches</a:t>
            </a:r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http://1.bp.blogspot.com/_XWb8ai68gAE/SxO2VZnyOII/AAAAAAAAArY/uF05Ee9qn28/s1600/New+Picture+%281%29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t="2597" r="3574" b="3140"/>
          <a:stretch/>
        </p:blipFill>
        <p:spPr bwMode="auto">
          <a:xfrm>
            <a:off x="683568" y="1196752"/>
            <a:ext cx="3600400" cy="539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96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g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gog</Template>
  <TotalTime>13590</TotalTime>
  <Words>8251</Words>
  <Application>Microsoft Office PowerPoint</Application>
  <PresentationFormat>On-screen Show (4:3)</PresentationFormat>
  <Paragraphs>792</Paragraphs>
  <Slides>183</Slides>
  <Notes>183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183</vt:i4>
      </vt:variant>
    </vt:vector>
  </HeadingPairs>
  <TitlesOfParts>
    <vt:vector size="184" baseType="lpstr">
      <vt:lpstr>gog</vt:lpstr>
      <vt:lpstr>The Story Of Gog And Magog 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</vt:lpstr>
      <vt:lpstr>Calvin And The Reformation </vt:lpstr>
      <vt:lpstr>Calvin And The Reformation </vt:lpstr>
      <vt:lpstr>Calvin And The Reformation </vt:lpstr>
      <vt:lpstr>Calvin And The Reformation </vt:lpstr>
      <vt:lpstr>Calvin And The Reformation </vt:lpstr>
      <vt:lpstr>Calvin And The Reformation </vt:lpstr>
      <vt:lpstr>Calvin And The Reformation </vt:lpstr>
      <vt:lpstr>Calvin And The Reformation </vt:lpstr>
      <vt:lpstr>Calvin And The Reformation 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Pead</dc:creator>
  <cp:lastModifiedBy>Chris Pead</cp:lastModifiedBy>
  <cp:revision>326</cp:revision>
  <dcterms:created xsi:type="dcterms:W3CDTF">2013-01-25T15:18:43Z</dcterms:created>
  <dcterms:modified xsi:type="dcterms:W3CDTF">2013-03-08T00:24:11Z</dcterms:modified>
</cp:coreProperties>
</file>