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media/image482.jpg" ContentType="image/png"/>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2"/>
  </p:notesMasterIdLst>
  <p:sldIdLst>
    <p:sldId id="271" r:id="rId2"/>
    <p:sldId id="663" r:id="rId3"/>
    <p:sldId id="762" r:id="rId4"/>
    <p:sldId id="272" r:id="rId5"/>
    <p:sldId id="781" r:id="rId6"/>
    <p:sldId id="273" r:id="rId7"/>
    <p:sldId id="740" r:id="rId8"/>
    <p:sldId id="274" r:id="rId9"/>
    <p:sldId id="275" r:id="rId10"/>
    <p:sldId id="709" r:id="rId11"/>
    <p:sldId id="710" r:id="rId12"/>
    <p:sldId id="711" r:id="rId13"/>
    <p:sldId id="712" r:id="rId14"/>
    <p:sldId id="713" r:id="rId15"/>
    <p:sldId id="714" r:id="rId16"/>
    <p:sldId id="276" r:id="rId17"/>
    <p:sldId id="602" r:id="rId18"/>
    <p:sldId id="603" r:id="rId19"/>
    <p:sldId id="604" r:id="rId20"/>
    <p:sldId id="605" r:id="rId21"/>
    <p:sldId id="606" r:id="rId22"/>
    <p:sldId id="607" r:id="rId23"/>
    <p:sldId id="632" r:id="rId24"/>
    <p:sldId id="633" r:id="rId25"/>
    <p:sldId id="634" r:id="rId26"/>
    <p:sldId id="635" r:id="rId27"/>
    <p:sldId id="636" r:id="rId28"/>
    <p:sldId id="277" r:id="rId29"/>
    <p:sldId id="278" r:id="rId30"/>
    <p:sldId id="279" r:id="rId31"/>
    <p:sldId id="280" r:id="rId32"/>
    <p:sldId id="577" r:id="rId33"/>
    <p:sldId id="578" r:id="rId34"/>
    <p:sldId id="576" r:id="rId35"/>
    <p:sldId id="579" r:id="rId36"/>
    <p:sldId id="546" r:id="rId37"/>
    <p:sldId id="547" r:id="rId38"/>
    <p:sldId id="549" r:id="rId39"/>
    <p:sldId id="763" r:id="rId40"/>
    <p:sldId id="281" r:id="rId41"/>
    <p:sldId id="548" r:id="rId42"/>
    <p:sldId id="594" r:id="rId43"/>
    <p:sldId id="595" r:id="rId44"/>
    <p:sldId id="596" r:id="rId45"/>
    <p:sldId id="593" r:id="rId46"/>
    <p:sldId id="597" r:id="rId47"/>
    <p:sldId id="598" r:id="rId48"/>
    <p:sldId id="599" r:id="rId49"/>
    <p:sldId id="600" r:id="rId50"/>
    <p:sldId id="726" r:id="rId51"/>
    <p:sldId id="550" r:id="rId52"/>
    <p:sldId id="552" r:id="rId53"/>
    <p:sldId id="715" r:id="rId54"/>
    <p:sldId id="716" r:id="rId55"/>
    <p:sldId id="717" r:id="rId56"/>
    <p:sldId id="718" r:id="rId57"/>
    <p:sldId id="551" r:id="rId58"/>
    <p:sldId id="800" r:id="rId59"/>
    <p:sldId id="801" r:id="rId60"/>
    <p:sldId id="803" r:id="rId61"/>
    <p:sldId id="807" r:id="rId62"/>
    <p:sldId id="804" r:id="rId63"/>
    <p:sldId id="644" r:id="rId64"/>
    <p:sldId id="704" r:id="rId65"/>
    <p:sldId id="705" r:id="rId66"/>
    <p:sldId id="706" r:id="rId67"/>
    <p:sldId id="707" r:id="rId68"/>
    <p:sldId id="645" r:id="rId69"/>
    <p:sldId id="282" r:id="rId70"/>
    <p:sldId id="283" r:id="rId71"/>
    <p:sldId id="284" r:id="rId72"/>
    <p:sldId id="571" r:id="rId73"/>
    <p:sldId id="572" r:id="rId74"/>
    <p:sldId id="573" r:id="rId75"/>
    <p:sldId id="574" r:id="rId76"/>
    <p:sldId id="674" r:id="rId77"/>
    <p:sldId id="575" r:id="rId78"/>
    <p:sldId id="285" r:id="rId79"/>
    <p:sldId id="792" r:id="rId80"/>
    <p:sldId id="793" r:id="rId81"/>
    <p:sldId id="585" r:id="rId82"/>
    <p:sldId id="584" r:id="rId83"/>
    <p:sldId id="782" r:id="rId84"/>
    <p:sldId id="783" r:id="rId85"/>
    <p:sldId id="701" r:id="rId86"/>
    <p:sldId id="583" r:id="rId87"/>
    <p:sldId id="586" r:id="rId88"/>
    <p:sldId id="587" r:id="rId89"/>
    <p:sldId id="617" r:id="rId90"/>
    <p:sldId id="795" r:id="rId91"/>
    <p:sldId id="794" r:id="rId92"/>
    <p:sldId id="798" r:id="rId93"/>
    <p:sldId id="796" r:id="rId94"/>
    <p:sldId id="620" r:id="rId95"/>
    <p:sldId id="742" r:id="rId96"/>
    <p:sldId id="618" r:id="rId97"/>
    <p:sldId id="621" r:id="rId98"/>
    <p:sldId id="802" r:id="rId99"/>
    <p:sldId id="810" r:id="rId100"/>
    <p:sldId id="809" r:id="rId101"/>
    <p:sldId id="811" r:id="rId102"/>
    <p:sldId id="808" r:id="rId103"/>
    <p:sldId id="813" r:id="rId104"/>
    <p:sldId id="812" r:id="rId105"/>
    <p:sldId id="814" r:id="rId106"/>
    <p:sldId id="815" r:id="rId107"/>
    <p:sldId id="816" r:id="rId108"/>
    <p:sldId id="823" r:id="rId109"/>
    <p:sldId id="824" r:id="rId110"/>
    <p:sldId id="817" r:id="rId111"/>
    <p:sldId id="818" r:id="rId112"/>
    <p:sldId id="819" r:id="rId113"/>
    <p:sldId id="820" r:id="rId114"/>
    <p:sldId id="588" r:id="rId115"/>
    <p:sldId id="764" r:id="rId116"/>
    <p:sldId id="589" r:id="rId117"/>
    <p:sldId id="590" r:id="rId118"/>
    <p:sldId id="288" r:id="rId119"/>
    <p:sldId id="289" r:id="rId120"/>
    <p:sldId id="290" r:id="rId121"/>
    <p:sldId id="291" r:id="rId122"/>
    <p:sldId id="292" r:id="rId123"/>
    <p:sldId id="580" r:id="rId124"/>
    <p:sldId id="581" r:id="rId125"/>
    <p:sldId id="582" r:id="rId126"/>
    <p:sldId id="293" r:id="rId127"/>
    <p:sldId id="294" r:id="rId128"/>
    <p:sldId id="591" r:id="rId129"/>
    <p:sldId id="592" r:id="rId130"/>
    <p:sldId id="295" r:id="rId131"/>
    <p:sldId id="296" r:id="rId132"/>
    <p:sldId id="297" r:id="rId133"/>
    <p:sldId id="298" r:id="rId134"/>
    <p:sldId id="299" r:id="rId135"/>
    <p:sldId id="300" r:id="rId136"/>
    <p:sldId id="301" r:id="rId137"/>
    <p:sldId id="302" r:id="rId138"/>
    <p:sldId id="303" r:id="rId139"/>
    <p:sldId id="304" r:id="rId140"/>
    <p:sldId id="305" r:id="rId141"/>
    <p:sldId id="306" r:id="rId142"/>
    <p:sldId id="307" r:id="rId143"/>
    <p:sldId id="308" r:id="rId144"/>
    <p:sldId id="309" r:id="rId145"/>
    <p:sldId id="310" r:id="rId146"/>
    <p:sldId id="311" r:id="rId147"/>
    <p:sldId id="312" r:id="rId148"/>
    <p:sldId id="313" r:id="rId149"/>
    <p:sldId id="314" r:id="rId150"/>
    <p:sldId id="315" r:id="rId151"/>
    <p:sldId id="316" r:id="rId152"/>
    <p:sldId id="317" r:id="rId153"/>
    <p:sldId id="318" r:id="rId154"/>
    <p:sldId id="319" r:id="rId155"/>
    <p:sldId id="320" r:id="rId156"/>
    <p:sldId id="265" r:id="rId157"/>
    <p:sldId id="260" r:id="rId158"/>
    <p:sldId id="321" r:id="rId159"/>
    <p:sldId id="322" r:id="rId160"/>
    <p:sldId id="323" r:id="rId161"/>
    <p:sldId id="324" r:id="rId162"/>
    <p:sldId id="325" r:id="rId163"/>
    <p:sldId id="326" r:id="rId164"/>
    <p:sldId id="327" r:id="rId165"/>
    <p:sldId id="821" r:id="rId166"/>
    <p:sldId id="822" r:id="rId167"/>
    <p:sldId id="328" r:id="rId168"/>
    <p:sldId id="329" r:id="rId169"/>
    <p:sldId id="256" r:id="rId170"/>
    <p:sldId id="258" r:id="rId171"/>
    <p:sldId id="262" r:id="rId172"/>
    <p:sldId id="263" r:id="rId173"/>
    <p:sldId id="264" r:id="rId174"/>
    <p:sldId id="261" r:id="rId175"/>
    <p:sldId id="266" r:id="rId176"/>
    <p:sldId id="268" r:id="rId177"/>
    <p:sldId id="269" r:id="rId178"/>
    <p:sldId id="267" r:id="rId179"/>
    <p:sldId id="259" r:id="rId180"/>
    <p:sldId id="330" r:id="rId181"/>
    <p:sldId id="331" r:id="rId182"/>
    <p:sldId id="332" r:id="rId183"/>
    <p:sldId id="333" r:id="rId184"/>
    <p:sldId id="334" r:id="rId185"/>
    <p:sldId id="335" r:id="rId186"/>
    <p:sldId id="665" r:id="rId187"/>
    <p:sldId id="666" r:id="rId188"/>
    <p:sldId id="667" r:id="rId189"/>
    <p:sldId id="668" r:id="rId190"/>
    <p:sldId id="669" r:id="rId191"/>
    <p:sldId id="681" r:id="rId192"/>
    <p:sldId id="682" r:id="rId193"/>
    <p:sldId id="683" r:id="rId194"/>
    <p:sldId id="684" r:id="rId195"/>
    <p:sldId id="685" r:id="rId196"/>
    <p:sldId id="336" r:id="rId197"/>
    <p:sldId id="337" r:id="rId198"/>
    <p:sldId id="338" r:id="rId199"/>
    <p:sldId id="535" r:id="rId200"/>
    <p:sldId id="534" r:id="rId201"/>
    <p:sldId id="533" r:id="rId202"/>
    <p:sldId id="536" r:id="rId203"/>
    <p:sldId id="339" r:id="rId204"/>
    <p:sldId id="340" r:id="rId205"/>
    <p:sldId id="341" r:id="rId206"/>
    <p:sldId id="342" r:id="rId207"/>
    <p:sldId id="343" r:id="rId208"/>
    <p:sldId id="344" r:id="rId209"/>
    <p:sldId id="345" r:id="rId210"/>
    <p:sldId id="346" r:id="rId211"/>
    <p:sldId id="347" r:id="rId212"/>
    <p:sldId id="348" r:id="rId213"/>
    <p:sldId id="349" r:id="rId214"/>
    <p:sldId id="350" r:id="rId215"/>
    <p:sldId id="351" r:id="rId216"/>
    <p:sldId id="352" r:id="rId217"/>
    <p:sldId id="353" r:id="rId218"/>
    <p:sldId id="354" r:id="rId219"/>
    <p:sldId id="286" r:id="rId220"/>
    <p:sldId id="567" r:id="rId221"/>
    <p:sldId id="566" r:id="rId222"/>
    <p:sldId id="766" r:id="rId223"/>
    <p:sldId id="767" r:id="rId224"/>
    <p:sldId id="765" r:id="rId225"/>
    <p:sldId id="768" r:id="rId226"/>
    <p:sldId id="569" r:id="rId227"/>
    <p:sldId id="568" r:id="rId228"/>
    <p:sldId id="570" r:id="rId229"/>
    <p:sldId id="542" r:id="rId230"/>
    <p:sldId id="543" r:id="rId231"/>
    <p:sldId id="544" r:id="rId232"/>
    <p:sldId id="538" r:id="rId233"/>
    <p:sldId id="539" r:id="rId234"/>
    <p:sldId id="540" r:id="rId235"/>
    <p:sldId id="541" r:id="rId236"/>
    <p:sldId id="545" r:id="rId237"/>
    <p:sldId id="609" r:id="rId238"/>
    <p:sldId id="629" r:id="rId239"/>
    <p:sldId id="641" r:id="rId240"/>
    <p:sldId id="646" r:id="rId241"/>
    <p:sldId id="630" r:id="rId242"/>
    <p:sldId id="631" r:id="rId243"/>
    <p:sldId id="610" r:id="rId244"/>
    <p:sldId id="611" r:id="rId245"/>
    <p:sldId id="642" r:id="rId246"/>
    <p:sldId id="647" r:id="rId247"/>
    <p:sldId id="608" r:id="rId248"/>
    <p:sldId id="616" r:id="rId249"/>
    <p:sldId id="614" r:id="rId250"/>
    <p:sldId id="615" r:id="rId251"/>
    <p:sldId id="702" r:id="rId252"/>
    <p:sldId id="628" r:id="rId253"/>
    <p:sldId id="637" r:id="rId254"/>
    <p:sldId id="638" r:id="rId255"/>
    <p:sldId id="639" r:id="rId256"/>
    <p:sldId id="640" r:id="rId257"/>
    <p:sldId id="287" r:id="rId258"/>
    <p:sldId id="537" r:id="rId259"/>
    <p:sldId id="643" r:id="rId260"/>
    <p:sldId id="779" r:id="rId261"/>
    <p:sldId id="780" r:id="rId262"/>
    <p:sldId id="648" r:id="rId263"/>
    <p:sldId id="649" r:id="rId264"/>
    <p:sldId id="650" r:id="rId265"/>
    <p:sldId id="675" r:id="rId266"/>
    <p:sldId id="676" r:id="rId267"/>
    <p:sldId id="677" r:id="rId268"/>
    <p:sldId id="686" r:id="rId269"/>
    <p:sldId id="687" r:id="rId270"/>
    <p:sldId id="678" r:id="rId271"/>
    <p:sldId id="679" r:id="rId272"/>
    <p:sldId id="651" r:id="rId273"/>
    <p:sldId id="652" r:id="rId274"/>
    <p:sldId id="653" r:id="rId275"/>
    <p:sldId id="654" r:id="rId276"/>
    <p:sldId id="655" r:id="rId277"/>
    <p:sldId id="656" r:id="rId278"/>
    <p:sldId id="657" r:id="rId279"/>
    <p:sldId id="757" r:id="rId280"/>
    <p:sldId id="658" r:id="rId281"/>
    <p:sldId id="659" r:id="rId282"/>
    <p:sldId id="661" r:id="rId283"/>
    <p:sldId id="724" r:id="rId284"/>
    <p:sldId id="662" r:id="rId285"/>
    <p:sldId id="725" r:id="rId286"/>
    <p:sldId id="664" r:id="rId287"/>
    <p:sldId id="721" r:id="rId288"/>
    <p:sldId id="722" r:id="rId289"/>
    <p:sldId id="723" r:id="rId290"/>
    <p:sldId id="660" r:id="rId291"/>
    <p:sldId id="355" r:id="rId292"/>
    <p:sldId id="356" r:id="rId293"/>
    <p:sldId id="357" r:id="rId294"/>
    <p:sldId id="806" r:id="rId295"/>
    <p:sldId id="358" r:id="rId296"/>
    <p:sldId id="690" r:id="rId297"/>
    <p:sldId id="703" r:id="rId298"/>
    <p:sldId id="756" r:id="rId299"/>
    <p:sldId id="751" r:id="rId300"/>
    <p:sldId id="360" r:id="rId301"/>
    <p:sldId id="361" r:id="rId302"/>
    <p:sldId id="362" r:id="rId303"/>
    <p:sldId id="363" r:id="rId304"/>
    <p:sldId id="364" r:id="rId305"/>
    <p:sldId id="365" r:id="rId306"/>
    <p:sldId id="366" r:id="rId307"/>
    <p:sldId id="367" r:id="rId308"/>
    <p:sldId id="368" r:id="rId309"/>
    <p:sldId id="369" r:id="rId310"/>
    <p:sldId id="370" r:id="rId311"/>
    <p:sldId id="371" r:id="rId312"/>
    <p:sldId id="372" r:id="rId313"/>
    <p:sldId id="373" r:id="rId314"/>
    <p:sldId id="374" r:id="rId315"/>
    <p:sldId id="375" r:id="rId316"/>
    <p:sldId id="743" r:id="rId317"/>
    <p:sldId id="744" r:id="rId318"/>
    <p:sldId id="376" r:id="rId319"/>
    <p:sldId id="377" r:id="rId320"/>
    <p:sldId id="378" r:id="rId321"/>
    <p:sldId id="359" r:id="rId322"/>
    <p:sldId id="379" r:id="rId323"/>
    <p:sldId id="380" r:id="rId324"/>
    <p:sldId id="381" r:id="rId325"/>
    <p:sldId id="382" r:id="rId326"/>
    <p:sldId id="383" r:id="rId327"/>
    <p:sldId id="384" r:id="rId328"/>
    <p:sldId id="385" r:id="rId329"/>
    <p:sldId id="386" r:id="rId330"/>
    <p:sldId id="387" r:id="rId331"/>
    <p:sldId id="388" r:id="rId332"/>
    <p:sldId id="389" r:id="rId333"/>
    <p:sldId id="390" r:id="rId334"/>
    <p:sldId id="391" r:id="rId335"/>
    <p:sldId id="392" r:id="rId336"/>
    <p:sldId id="393" r:id="rId337"/>
    <p:sldId id="394" r:id="rId338"/>
    <p:sldId id="395" r:id="rId339"/>
    <p:sldId id="396" r:id="rId340"/>
    <p:sldId id="397" r:id="rId341"/>
    <p:sldId id="398" r:id="rId342"/>
    <p:sldId id="399" r:id="rId343"/>
    <p:sldId id="400" r:id="rId344"/>
    <p:sldId id="401" r:id="rId345"/>
    <p:sldId id="402" r:id="rId346"/>
    <p:sldId id="403" r:id="rId347"/>
    <p:sldId id="741" r:id="rId348"/>
    <p:sldId id="404" r:id="rId349"/>
    <p:sldId id="405" r:id="rId350"/>
    <p:sldId id="406" r:id="rId351"/>
    <p:sldId id="407" r:id="rId352"/>
    <p:sldId id="408" r:id="rId353"/>
    <p:sldId id="409" r:id="rId354"/>
    <p:sldId id="410" r:id="rId355"/>
    <p:sldId id="411" r:id="rId356"/>
    <p:sldId id="412" r:id="rId357"/>
    <p:sldId id="413" r:id="rId358"/>
    <p:sldId id="414" r:id="rId359"/>
    <p:sldId id="415" r:id="rId360"/>
    <p:sldId id="416" r:id="rId361"/>
    <p:sldId id="417" r:id="rId362"/>
    <p:sldId id="418" r:id="rId363"/>
    <p:sldId id="419" r:id="rId364"/>
    <p:sldId id="420" r:id="rId365"/>
    <p:sldId id="421" r:id="rId366"/>
    <p:sldId id="422" r:id="rId367"/>
    <p:sldId id="423" r:id="rId368"/>
    <p:sldId id="424" r:id="rId369"/>
    <p:sldId id="425" r:id="rId370"/>
    <p:sldId id="426" r:id="rId371"/>
    <p:sldId id="427" r:id="rId372"/>
    <p:sldId id="428" r:id="rId373"/>
    <p:sldId id="429" r:id="rId374"/>
    <p:sldId id="430" r:id="rId375"/>
    <p:sldId id="431" r:id="rId376"/>
    <p:sldId id="432" r:id="rId377"/>
    <p:sldId id="433" r:id="rId378"/>
    <p:sldId id="434" r:id="rId379"/>
    <p:sldId id="435" r:id="rId380"/>
    <p:sldId id="436" r:id="rId381"/>
    <p:sldId id="437" r:id="rId382"/>
    <p:sldId id="438" r:id="rId383"/>
    <p:sldId id="692" r:id="rId384"/>
    <p:sldId id="769" r:id="rId385"/>
    <p:sldId id="770" r:id="rId386"/>
    <p:sldId id="772" r:id="rId387"/>
    <p:sldId id="774" r:id="rId388"/>
    <p:sldId id="775" r:id="rId389"/>
    <p:sldId id="777" r:id="rId390"/>
    <p:sldId id="776" r:id="rId391"/>
    <p:sldId id="773" r:id="rId392"/>
    <p:sldId id="691" r:id="rId393"/>
    <p:sldId id="439" r:id="rId394"/>
    <p:sldId id="440" r:id="rId395"/>
    <p:sldId id="441" r:id="rId396"/>
    <p:sldId id="442" r:id="rId397"/>
    <p:sldId id="443" r:id="rId398"/>
    <p:sldId id="444" r:id="rId399"/>
    <p:sldId id="445" r:id="rId400"/>
    <p:sldId id="446" r:id="rId401"/>
    <p:sldId id="447" r:id="rId402"/>
    <p:sldId id="693" r:id="rId403"/>
    <p:sldId id="448" r:id="rId404"/>
    <p:sldId id="601" r:id="rId405"/>
    <p:sldId id="449" r:id="rId406"/>
    <p:sldId id="450" r:id="rId407"/>
    <p:sldId id="451" r:id="rId408"/>
    <p:sldId id="452" r:id="rId409"/>
    <p:sldId id="453" r:id="rId410"/>
    <p:sldId id="454" r:id="rId411"/>
    <p:sldId id="455" r:id="rId412"/>
    <p:sldId id="456" r:id="rId413"/>
    <p:sldId id="457" r:id="rId414"/>
    <p:sldId id="458" r:id="rId415"/>
    <p:sldId id="459" r:id="rId416"/>
    <p:sldId id="460" r:id="rId417"/>
    <p:sldId id="461" r:id="rId418"/>
    <p:sldId id="462" r:id="rId419"/>
    <p:sldId id="463" r:id="rId420"/>
    <p:sldId id="464" r:id="rId421"/>
    <p:sldId id="465" r:id="rId422"/>
    <p:sldId id="466" r:id="rId423"/>
    <p:sldId id="467" r:id="rId424"/>
    <p:sldId id="468" r:id="rId425"/>
    <p:sldId id="469" r:id="rId426"/>
    <p:sldId id="470" r:id="rId427"/>
    <p:sldId id="471" r:id="rId428"/>
    <p:sldId id="472" r:id="rId429"/>
    <p:sldId id="473" r:id="rId430"/>
    <p:sldId id="745" r:id="rId431"/>
    <p:sldId id="746" r:id="rId432"/>
    <p:sldId id="747" r:id="rId433"/>
    <p:sldId id="474" r:id="rId434"/>
    <p:sldId id="475" r:id="rId435"/>
    <p:sldId id="476" r:id="rId436"/>
    <p:sldId id="477" r:id="rId437"/>
    <p:sldId id="478" r:id="rId438"/>
    <p:sldId id="479" r:id="rId439"/>
    <p:sldId id="480" r:id="rId440"/>
    <p:sldId id="481" r:id="rId441"/>
    <p:sldId id="482" r:id="rId442"/>
    <p:sldId id="483" r:id="rId443"/>
    <p:sldId id="484" r:id="rId444"/>
    <p:sldId id="485" r:id="rId445"/>
    <p:sldId id="486" r:id="rId446"/>
    <p:sldId id="487" r:id="rId447"/>
    <p:sldId id="786" r:id="rId448"/>
    <p:sldId id="785" r:id="rId449"/>
    <p:sldId id="784" r:id="rId450"/>
    <p:sldId id="787" r:id="rId451"/>
    <p:sldId id="488" r:id="rId452"/>
    <p:sldId id="788" r:id="rId453"/>
    <p:sldId id="790" r:id="rId454"/>
    <p:sldId id="791" r:id="rId455"/>
    <p:sldId id="789" r:id="rId456"/>
    <p:sldId id="489" r:id="rId457"/>
    <p:sldId id="728" r:id="rId458"/>
    <p:sldId id="694" r:id="rId459"/>
    <p:sldId id="491" r:id="rId460"/>
    <p:sldId id="492" r:id="rId461"/>
    <p:sldId id="619" r:id="rId462"/>
    <p:sldId id="680" r:id="rId463"/>
    <p:sldId id="493" r:id="rId464"/>
    <p:sldId id="494" r:id="rId465"/>
    <p:sldId id="727" r:id="rId466"/>
    <p:sldId id="495" r:id="rId467"/>
    <p:sldId id="496" r:id="rId468"/>
    <p:sldId id="497" r:id="rId469"/>
    <p:sldId id="622" r:id="rId470"/>
    <p:sldId id="623" r:id="rId471"/>
    <p:sldId id="624" r:id="rId472"/>
    <p:sldId id="625" r:id="rId473"/>
    <p:sldId id="626" r:id="rId474"/>
    <p:sldId id="498" r:id="rId475"/>
    <p:sldId id="499" r:id="rId476"/>
    <p:sldId id="500" r:id="rId477"/>
    <p:sldId id="501" r:id="rId478"/>
    <p:sldId id="502" r:id="rId479"/>
    <p:sldId id="503" r:id="rId480"/>
    <p:sldId id="759" r:id="rId481"/>
    <p:sldId id="771" r:id="rId482"/>
    <p:sldId id="758" r:id="rId483"/>
    <p:sldId id="559" r:id="rId484"/>
    <p:sldId id="565" r:id="rId485"/>
    <p:sldId id="561" r:id="rId486"/>
    <p:sldId id="805" r:id="rId487"/>
    <p:sldId id="562" r:id="rId488"/>
    <p:sldId id="564" r:id="rId489"/>
    <p:sldId id="563" r:id="rId490"/>
    <p:sldId id="720" r:id="rId491"/>
    <p:sldId id="719" r:id="rId492"/>
    <p:sldId id="560" r:id="rId493"/>
    <p:sldId id="553" r:id="rId494"/>
    <p:sldId id="555" r:id="rId495"/>
    <p:sldId id="554" r:id="rId496"/>
    <p:sldId id="556" r:id="rId497"/>
    <p:sldId id="557" r:id="rId498"/>
    <p:sldId id="558" r:id="rId499"/>
    <p:sldId id="504" r:id="rId500"/>
    <p:sldId id="505" r:id="rId501"/>
    <p:sldId id="506" r:id="rId502"/>
    <p:sldId id="507" r:id="rId503"/>
    <p:sldId id="508" r:id="rId504"/>
    <p:sldId id="509" r:id="rId505"/>
    <p:sldId id="510" r:id="rId506"/>
    <p:sldId id="511" r:id="rId507"/>
    <p:sldId id="797" r:id="rId508"/>
    <p:sldId id="627" r:id="rId509"/>
    <p:sldId id="512" r:id="rId510"/>
    <p:sldId id="513" r:id="rId511"/>
    <p:sldId id="514" r:id="rId512"/>
    <p:sldId id="515" r:id="rId513"/>
    <p:sldId id="516" r:id="rId514"/>
    <p:sldId id="517" r:id="rId515"/>
    <p:sldId id="518" r:id="rId516"/>
    <p:sldId id="519" r:id="rId517"/>
    <p:sldId id="520" r:id="rId518"/>
    <p:sldId id="521" r:id="rId519"/>
    <p:sldId id="523" r:id="rId520"/>
    <p:sldId id="524" r:id="rId521"/>
    <p:sldId id="752" r:id="rId522"/>
    <p:sldId id="753" r:id="rId523"/>
    <p:sldId id="754" r:id="rId524"/>
    <p:sldId id="755" r:id="rId525"/>
    <p:sldId id="670" r:id="rId526"/>
    <p:sldId id="672" r:id="rId527"/>
    <p:sldId id="698" r:id="rId528"/>
    <p:sldId id="700" r:id="rId529"/>
    <p:sldId id="699" r:id="rId530"/>
    <p:sldId id="673" r:id="rId531"/>
    <p:sldId id="671" r:id="rId532"/>
    <p:sldId id="525" r:id="rId533"/>
    <p:sldId id="688" r:id="rId534"/>
    <p:sldId id="695" r:id="rId535"/>
    <p:sldId id="749" r:id="rId536"/>
    <p:sldId id="696" r:id="rId537"/>
    <p:sldId id="750" r:id="rId538"/>
    <p:sldId id="697" r:id="rId539"/>
    <p:sldId id="689" r:id="rId540"/>
    <p:sldId id="748" r:id="rId541"/>
    <p:sldId id="729" r:id="rId542"/>
    <p:sldId id="730" r:id="rId543"/>
    <p:sldId id="731" r:id="rId544"/>
    <p:sldId id="732" r:id="rId545"/>
    <p:sldId id="735" r:id="rId546"/>
    <p:sldId id="736" r:id="rId547"/>
    <p:sldId id="737" r:id="rId548"/>
    <p:sldId id="738" r:id="rId549"/>
    <p:sldId id="733" r:id="rId550"/>
    <p:sldId id="739" r:id="rId551"/>
    <p:sldId id="760" r:id="rId552"/>
    <p:sldId id="761" r:id="rId553"/>
    <p:sldId id="526" r:id="rId554"/>
    <p:sldId id="527" r:id="rId555"/>
    <p:sldId id="528" r:id="rId556"/>
    <p:sldId id="529" r:id="rId557"/>
    <p:sldId id="530" r:id="rId558"/>
    <p:sldId id="778" r:id="rId559"/>
    <p:sldId id="531" r:id="rId560"/>
    <p:sldId id="532" r:id="rId5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CC00"/>
    <a:srgbClr val="00FFFF"/>
    <a:srgbClr val="FF00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05" autoAdjust="0"/>
    <p:restoredTop sz="94127" autoAdjust="0"/>
  </p:normalViewPr>
  <p:slideViewPr>
    <p:cSldViewPr snapToGrid="0">
      <p:cViewPr varScale="1">
        <p:scale>
          <a:sx n="65" d="100"/>
          <a:sy n="65" d="100"/>
        </p:scale>
        <p:origin x="590"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6" d="100"/>
        <a:sy n="76" d="100"/>
      </p:scale>
      <p:origin x="0" y="-14201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531" Type="http://schemas.openxmlformats.org/officeDocument/2006/relationships/slide" Target="slides/slide530.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42" Type="http://schemas.openxmlformats.org/officeDocument/2006/relationships/slide" Target="slides/slide541.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553" Type="http://schemas.openxmlformats.org/officeDocument/2006/relationships/slide" Target="slides/slide552.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564" Type="http://schemas.openxmlformats.org/officeDocument/2006/relationships/viewProps" Target="viewProps.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slide" Target="slides/slide532.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44" Type="http://schemas.openxmlformats.org/officeDocument/2006/relationships/slide" Target="slides/slide543.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555" Type="http://schemas.openxmlformats.org/officeDocument/2006/relationships/slide" Target="slides/slide554.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566" Type="http://schemas.openxmlformats.org/officeDocument/2006/relationships/tableStyles" Target="tableStyles.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slide" Target="slides/slide534.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46" Type="http://schemas.openxmlformats.org/officeDocument/2006/relationships/slide" Target="slides/slide545.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515" Type="http://schemas.openxmlformats.org/officeDocument/2006/relationships/slide" Target="slides/slide514.xml"/><Relationship Id="rId536" Type="http://schemas.openxmlformats.org/officeDocument/2006/relationships/slide" Target="slides/slide53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557" Type="http://schemas.openxmlformats.org/officeDocument/2006/relationships/slide" Target="slides/slide556.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491" Type="http://schemas.openxmlformats.org/officeDocument/2006/relationships/slide" Target="slides/slide490.xml"/><Relationship Id="rId505" Type="http://schemas.openxmlformats.org/officeDocument/2006/relationships/slide" Target="slides/slide504.xml"/><Relationship Id="rId526" Type="http://schemas.openxmlformats.org/officeDocument/2006/relationships/slide" Target="slides/slide52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547" Type="http://schemas.openxmlformats.org/officeDocument/2006/relationships/slide" Target="slides/slide546.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516" Type="http://schemas.openxmlformats.org/officeDocument/2006/relationships/slide" Target="slides/slide51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537" Type="http://schemas.openxmlformats.org/officeDocument/2006/relationships/slide" Target="slides/slide536.xml"/><Relationship Id="rId558" Type="http://schemas.openxmlformats.org/officeDocument/2006/relationships/slide" Target="slides/slide557.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506" Type="http://schemas.openxmlformats.org/officeDocument/2006/relationships/slide" Target="slides/slide50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492" Type="http://schemas.openxmlformats.org/officeDocument/2006/relationships/slide" Target="slides/slide491.xml"/><Relationship Id="rId527" Type="http://schemas.openxmlformats.org/officeDocument/2006/relationships/slide" Target="slides/slide526.xml"/><Relationship Id="rId548" Type="http://schemas.openxmlformats.org/officeDocument/2006/relationships/slide" Target="slides/slide547.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517" Type="http://schemas.openxmlformats.org/officeDocument/2006/relationships/slide" Target="slides/slide516.xml"/><Relationship Id="rId538" Type="http://schemas.openxmlformats.org/officeDocument/2006/relationships/slide" Target="slides/slide537.xml"/><Relationship Id="rId559" Type="http://schemas.openxmlformats.org/officeDocument/2006/relationships/slide" Target="slides/slide558.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openxmlformats.org/officeDocument/2006/relationships/slide" Target="slides/slide506.xml"/><Relationship Id="rId528" Type="http://schemas.openxmlformats.org/officeDocument/2006/relationships/slide" Target="slides/slide527.xml"/><Relationship Id="rId549" Type="http://schemas.openxmlformats.org/officeDocument/2006/relationships/slide" Target="slides/slide54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518" Type="http://schemas.openxmlformats.org/officeDocument/2006/relationships/slide" Target="slides/slide517.xml"/><Relationship Id="rId539" Type="http://schemas.openxmlformats.org/officeDocument/2006/relationships/slide" Target="slides/slide53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550" Type="http://schemas.openxmlformats.org/officeDocument/2006/relationships/slide" Target="slides/slide549.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508" Type="http://schemas.openxmlformats.org/officeDocument/2006/relationships/slide" Target="slides/slide507.xml"/><Relationship Id="rId529" Type="http://schemas.openxmlformats.org/officeDocument/2006/relationships/slide" Target="slides/slide52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40" Type="http://schemas.openxmlformats.org/officeDocument/2006/relationships/slide" Target="slides/slide539.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561" Type="http://schemas.openxmlformats.org/officeDocument/2006/relationships/slide" Target="slides/slide560.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519" Type="http://schemas.openxmlformats.org/officeDocument/2006/relationships/slide" Target="slides/slide518.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530" Type="http://schemas.openxmlformats.org/officeDocument/2006/relationships/slide" Target="slides/slide529.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551" Type="http://schemas.openxmlformats.org/officeDocument/2006/relationships/slide" Target="slides/slide550.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slide" Target="slides/slide508.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520" Type="http://schemas.openxmlformats.org/officeDocument/2006/relationships/slide" Target="slides/slide519.xml"/><Relationship Id="rId541" Type="http://schemas.openxmlformats.org/officeDocument/2006/relationships/slide" Target="slides/slide540.xml"/><Relationship Id="rId562" Type="http://schemas.openxmlformats.org/officeDocument/2006/relationships/notesMaster" Target="notesMasters/notesMaster1.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presProps" Target="presProps.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theme" Target="theme/theme1.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90169-2213-4D7A-8EFF-BD99AEDBBA06}" type="datetimeFigureOut">
              <a:rPr lang="en-GB" smtClean="0"/>
              <a:t>12/12/2014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B83B2-CDAE-4660-90E5-6F61190ED178}" type="slidenum">
              <a:rPr lang="en-GB" smtClean="0"/>
              <a:t>‹#›</a:t>
            </a:fld>
            <a:endParaRPr lang="en-GB"/>
          </a:p>
        </p:txBody>
      </p:sp>
    </p:spTree>
    <p:extLst>
      <p:ext uri="{BB962C8B-B14F-4D97-AF65-F5344CB8AC3E}">
        <p14:creationId xmlns:p14="http://schemas.microsoft.com/office/powerpoint/2010/main" val="3513953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en.wikipedia.org/wiki/Navigation_Acts" TargetMode="External"/><Relationship Id="rId2" Type="http://schemas.openxmlformats.org/officeDocument/2006/relationships/slide" Target="../slides/slide288.xml"/><Relationship Id="rId1" Type="http://schemas.openxmlformats.org/officeDocument/2006/relationships/notesMaster" Target="../notesMasters/notesMaster1.xml"/><Relationship Id="rId4" Type="http://schemas.openxmlformats.org/officeDocument/2006/relationships/hyperlink" Target="http://en.wikipedia.org/wiki/New_York" TargetMode="Externa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8" Type="http://schemas.openxmlformats.org/officeDocument/2006/relationships/hyperlink" Target="http://en.wikipedia.org/wiki/Rolls_Building" TargetMode="External"/><Relationship Id="rId13" Type="http://schemas.openxmlformats.org/officeDocument/2006/relationships/hyperlink" Target="http://en.wikipedia.org/w/index.php?title=Judge_Official&amp;action=edit&amp;redlink=1" TargetMode="External"/><Relationship Id="rId18" Type="http://schemas.openxmlformats.org/officeDocument/2006/relationships/hyperlink" Target="http://en.wikipedia.org/wiki/Seaford,_East_Sussex" TargetMode="External"/><Relationship Id="rId26" Type="http://schemas.openxmlformats.org/officeDocument/2006/relationships/hyperlink" Target="http://en.wikipedia.org/wiki/Judicial_Committee_of_the_Privy_Council" TargetMode="External"/><Relationship Id="rId3" Type="http://schemas.openxmlformats.org/officeDocument/2006/relationships/hyperlink" Target="http://en.wikipedia.org/wiki/High_Court_of_Justice" TargetMode="External"/><Relationship Id="rId21" Type="http://schemas.openxmlformats.org/officeDocument/2006/relationships/hyperlink" Target="http://en.wikipedia.org/wiki/France" TargetMode="External"/><Relationship Id="rId7" Type="http://schemas.openxmlformats.org/officeDocument/2006/relationships/hyperlink" Target="http://en.wikipedia.org/wiki/Civil_law_(legal_system)" TargetMode="External"/><Relationship Id="rId12" Type="http://schemas.openxmlformats.org/officeDocument/2006/relationships/hyperlink" Target="http://en.wikipedia.org/wiki/Cinque_Ports" TargetMode="External"/><Relationship Id="rId17" Type="http://schemas.openxmlformats.org/officeDocument/2006/relationships/hyperlink" Target="http://en.wikipedia.org/wiki/Essex" TargetMode="External"/><Relationship Id="rId25" Type="http://schemas.openxmlformats.org/officeDocument/2006/relationships/hyperlink" Target="http://en.wikipedia.org/wiki/Lord_Warden_of_the_Cinque_Ports" TargetMode="External"/><Relationship Id="rId2" Type="http://schemas.openxmlformats.org/officeDocument/2006/relationships/slide" Target="../slides/slide293.xml"/><Relationship Id="rId16" Type="http://schemas.openxmlformats.org/officeDocument/2006/relationships/hyperlink" Target="http://en.wikipedia.org/w/index.php?title=Shore_Beacon&amp;action=edit&amp;redlink=1" TargetMode="External"/><Relationship Id="rId20" Type="http://schemas.openxmlformats.org/officeDocument/2006/relationships/hyperlink" Target="http://en.wikipedia.org/wiki/Cape_Grisnez" TargetMode="External"/><Relationship Id="rId1" Type="http://schemas.openxmlformats.org/officeDocument/2006/relationships/notesMaster" Target="../notesMasters/notesMaster1.xml"/><Relationship Id="rId6" Type="http://schemas.openxmlformats.org/officeDocument/2006/relationships/hyperlink" Target="http://en.wikipedia.org/wiki/Admiralty_law" TargetMode="External"/><Relationship Id="rId11" Type="http://schemas.openxmlformats.org/officeDocument/2006/relationships/hyperlink" Target="http://en.wikipedia.org/wiki/Probate,_Divorce_and_Admiralty_Division" TargetMode="External"/><Relationship Id="rId24" Type="http://schemas.openxmlformats.org/officeDocument/2006/relationships/hyperlink" Target="http://en.wikipedia.org/wiki/Kent" TargetMode="External"/><Relationship Id="rId5" Type="http://schemas.openxmlformats.org/officeDocument/2006/relationships/hyperlink" Target="http://en.wikipedia.org/wiki/Wales" TargetMode="External"/><Relationship Id="rId15" Type="http://schemas.openxmlformats.org/officeDocument/2006/relationships/hyperlink" Target="http://en.wikipedia.org/wiki/High_Court_Judge" TargetMode="External"/><Relationship Id="rId23" Type="http://schemas.openxmlformats.org/officeDocument/2006/relationships/hyperlink" Target="http://en.wikipedia.org/wiki/Margate" TargetMode="External"/><Relationship Id="rId10" Type="http://schemas.openxmlformats.org/officeDocument/2006/relationships/hyperlink" Target="http://en.wikipedia.org/wiki/Admiralty" TargetMode="External"/><Relationship Id="rId19" Type="http://schemas.openxmlformats.org/officeDocument/2006/relationships/hyperlink" Target="http://en.wikipedia.org/wiki/Sussex" TargetMode="External"/><Relationship Id="rId4" Type="http://schemas.openxmlformats.org/officeDocument/2006/relationships/hyperlink" Target="http://en.wikipedia.org/wiki/England" TargetMode="External"/><Relationship Id="rId9" Type="http://schemas.openxmlformats.org/officeDocument/2006/relationships/hyperlink" Target="http://en.wikipedia.org/wiki/Vice_Admiral_of_the_Coast" TargetMode="External"/><Relationship Id="rId14" Type="http://schemas.openxmlformats.org/officeDocument/2006/relationships/hyperlink" Target="http://en.wikipedia.org/wiki/Commissary" TargetMode="External"/><Relationship Id="rId22" Type="http://schemas.openxmlformats.org/officeDocument/2006/relationships/hyperlink" Target="http://en.wikipedia.org/wiki/Birchington" TargetMode="Externa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762A88-FA2B-47ED-95AA-7CDDFA304BA4}" type="slidenum">
              <a:rPr lang="en-GB" smtClean="0"/>
              <a:t>1</a:t>
            </a:fld>
            <a:endParaRPr lang="en-GB" dirty="0"/>
          </a:p>
        </p:txBody>
      </p:sp>
    </p:spTree>
    <p:extLst>
      <p:ext uri="{BB962C8B-B14F-4D97-AF65-F5344CB8AC3E}">
        <p14:creationId xmlns:p14="http://schemas.microsoft.com/office/powerpoint/2010/main" val="3429085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14</a:t>
            </a:fld>
            <a:endParaRPr lang="en-GB"/>
          </a:p>
        </p:txBody>
      </p:sp>
    </p:spTree>
    <p:extLst>
      <p:ext uri="{BB962C8B-B14F-4D97-AF65-F5344CB8AC3E}">
        <p14:creationId xmlns:p14="http://schemas.microsoft.com/office/powerpoint/2010/main" val="4223350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285</a:t>
            </a:fld>
            <a:endParaRPr lang="en-GB"/>
          </a:p>
        </p:txBody>
      </p:sp>
    </p:spTree>
    <p:extLst>
      <p:ext uri="{BB962C8B-B14F-4D97-AF65-F5344CB8AC3E}">
        <p14:creationId xmlns:p14="http://schemas.microsoft.com/office/powerpoint/2010/main" val="11291021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287</a:t>
            </a:fld>
            <a:endParaRPr lang="en-GB"/>
          </a:p>
        </p:txBody>
      </p:sp>
    </p:spTree>
    <p:extLst>
      <p:ext uri="{BB962C8B-B14F-4D97-AF65-F5344CB8AC3E}">
        <p14:creationId xmlns:p14="http://schemas.microsoft.com/office/powerpoint/2010/main" val="41975781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Treasury Secretary he is credited with instituting major reforms in public finance. His influence was substantial on the passage and substance of the mercantilist </a:t>
            </a:r>
            <a:r>
              <a:rPr lang="en-GB" dirty="0" smtClean="0">
                <a:hlinkClick r:id="rId3" tooltip="Navigation Acts"/>
              </a:rPr>
              <a:t>Navigation Acts</a:t>
            </a:r>
            <a:r>
              <a:rPr lang="en-GB" dirty="0" smtClean="0"/>
              <a:t>. The Acts strengthened English commercial and Naval power, contributing to the security of the English state and its ability to project its power abroad. More than any other man he was responsible for arranging the acquisition of </a:t>
            </a:r>
            <a:r>
              <a:rPr lang="en-GB" dirty="0" smtClean="0">
                <a:hlinkClick r:id="rId4" tooltip="New York"/>
              </a:rPr>
              <a:t>New York</a:t>
            </a:r>
            <a:r>
              <a:rPr lang="en-GB" dirty="0" smtClean="0"/>
              <a:t> from the Dutch, and is remembered there in the name of Downing Street, in Manhattan and Brooklyn, New York</a:t>
            </a:r>
            <a:endParaRPr lang="en-GB" dirty="0"/>
          </a:p>
        </p:txBody>
      </p:sp>
      <p:sp>
        <p:nvSpPr>
          <p:cNvPr id="4" name="Slide Number Placeholder 3"/>
          <p:cNvSpPr>
            <a:spLocks noGrp="1"/>
          </p:cNvSpPr>
          <p:nvPr>
            <p:ph type="sldNum" sz="quarter" idx="10"/>
          </p:nvPr>
        </p:nvSpPr>
        <p:spPr/>
        <p:txBody>
          <a:bodyPr/>
          <a:lstStyle/>
          <a:p>
            <a:fld id="{FB762A88-FA2B-47ED-95AA-7CDDFA304BA4}" type="slidenum">
              <a:rPr lang="en-GB" smtClean="0"/>
              <a:t>288</a:t>
            </a:fld>
            <a:endParaRPr lang="en-GB"/>
          </a:p>
        </p:txBody>
      </p:sp>
    </p:spTree>
    <p:extLst>
      <p:ext uri="{BB962C8B-B14F-4D97-AF65-F5344CB8AC3E}">
        <p14:creationId xmlns:p14="http://schemas.microsoft.com/office/powerpoint/2010/main" val="30861617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289</a:t>
            </a:fld>
            <a:endParaRPr lang="en-GB"/>
          </a:p>
        </p:txBody>
      </p:sp>
    </p:spTree>
    <p:extLst>
      <p:ext uri="{BB962C8B-B14F-4D97-AF65-F5344CB8AC3E}">
        <p14:creationId xmlns:p14="http://schemas.microsoft.com/office/powerpoint/2010/main" val="32390903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291</a:t>
            </a:fld>
            <a:endParaRPr lang="en-GB"/>
          </a:p>
        </p:txBody>
      </p:sp>
    </p:spTree>
    <p:extLst>
      <p:ext uri="{BB962C8B-B14F-4D97-AF65-F5344CB8AC3E}">
        <p14:creationId xmlns:p14="http://schemas.microsoft.com/office/powerpoint/2010/main" val="58987927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292</a:t>
            </a:fld>
            <a:endParaRPr lang="en-GB"/>
          </a:p>
        </p:txBody>
      </p:sp>
    </p:spTree>
    <p:extLst>
      <p:ext uri="{BB962C8B-B14F-4D97-AF65-F5344CB8AC3E}">
        <p14:creationId xmlns:p14="http://schemas.microsoft.com/office/powerpoint/2010/main" val="17531039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Today Admiralty jurisdiction is exercised by the </a:t>
            </a:r>
            <a:r>
              <a:rPr lang="en-GB" dirty="0" smtClean="0">
                <a:hlinkClick r:id="rId3" tooltip="High Court of Justice"/>
              </a:rPr>
              <a:t>High Court</a:t>
            </a:r>
            <a:r>
              <a:rPr lang="en-GB" dirty="0" smtClean="0"/>
              <a:t> of </a:t>
            </a:r>
            <a:r>
              <a:rPr lang="en-GB" dirty="0" smtClean="0">
                <a:hlinkClick r:id="rId4" tooltip="England"/>
              </a:rPr>
              <a:t>England</a:t>
            </a:r>
            <a:r>
              <a:rPr lang="en-GB" dirty="0" smtClean="0"/>
              <a:t> and </a:t>
            </a:r>
            <a:r>
              <a:rPr lang="en-GB" dirty="0" smtClean="0">
                <a:hlinkClick r:id="rId5" tooltip="Wales"/>
              </a:rPr>
              <a:t>Wales</a:t>
            </a:r>
            <a:r>
              <a:rPr lang="en-GB" dirty="0" smtClean="0"/>
              <a:t>. The </a:t>
            </a:r>
            <a:r>
              <a:rPr lang="en-GB" dirty="0" smtClean="0">
                <a:hlinkClick r:id="rId6" tooltip="Admiralty law"/>
              </a:rPr>
              <a:t>admiralty laws</a:t>
            </a:r>
            <a:r>
              <a:rPr lang="en-GB" dirty="0" smtClean="0"/>
              <a:t> which are applied in this court is based upon the </a:t>
            </a:r>
            <a:r>
              <a:rPr lang="en-GB" dirty="0" smtClean="0">
                <a:hlinkClick r:id="rId7" tooltip="Civil law (legal system)"/>
              </a:rPr>
              <a:t>civil law</a:t>
            </a:r>
            <a:r>
              <a:rPr lang="en-GB" dirty="0" smtClean="0"/>
              <a:t>-based Law of the Sea, as well as statutory and common law additions. The Admiralty court is now housed in the </a:t>
            </a:r>
            <a:r>
              <a:rPr lang="en-GB" dirty="0" smtClean="0">
                <a:hlinkClick r:id="rId8" tooltip="Rolls Building"/>
              </a:rPr>
              <a:t>Rolls Building</a:t>
            </a:r>
            <a:r>
              <a:rPr lang="en-GB" dirty="0" smtClean="0"/>
              <a:t>.</a:t>
            </a:r>
          </a:p>
          <a:p>
            <a:r>
              <a:rPr lang="en-GB" dirty="0" smtClean="0"/>
              <a:t>Historically, there were a number of admiralty courts. From about 1360 the sea coast of </a:t>
            </a:r>
            <a:r>
              <a:rPr lang="en-GB" dirty="0" smtClean="0">
                <a:hlinkClick r:id="rId4" tooltip="England"/>
              </a:rPr>
              <a:t>England</a:t>
            </a:r>
            <a:r>
              <a:rPr lang="en-GB" dirty="0" smtClean="0"/>
              <a:t> and </a:t>
            </a:r>
            <a:r>
              <a:rPr lang="en-GB" dirty="0" smtClean="0">
                <a:hlinkClick r:id="rId5" tooltip="Wales"/>
              </a:rPr>
              <a:t>Wales</a:t>
            </a:r>
            <a:r>
              <a:rPr lang="en-GB" dirty="0" smtClean="0"/>
              <a:t> was divided into 19 districts, and for each there was a </a:t>
            </a:r>
            <a:r>
              <a:rPr lang="en-GB" dirty="0" smtClean="0">
                <a:hlinkClick r:id="rId9" tooltip="Vice Admiral of the Coast"/>
              </a:rPr>
              <a:t>Vice Admiral of the Coast</a:t>
            </a:r>
            <a:r>
              <a:rPr lang="en-GB" dirty="0" smtClean="0"/>
              <a:t>, representing the </a:t>
            </a:r>
            <a:r>
              <a:rPr lang="en-GB" dirty="0" smtClean="0">
                <a:hlinkClick r:id="rId10" tooltip="Admiralty"/>
              </a:rPr>
              <a:t>Lord High Admiral</a:t>
            </a:r>
            <a:r>
              <a:rPr lang="en-GB" dirty="0" smtClean="0"/>
              <a:t>. From 1360 to 1875 a Judge served as the "Lieutenant, Official Principal and Commissary General and Special of the High Court of Admiralty, and President and Judge of the High Court of Admiralty". In 1875, the High Court of Admiralty was absorbed into the new </a:t>
            </a:r>
            <a:r>
              <a:rPr lang="en-GB" dirty="0" smtClean="0">
                <a:hlinkClick r:id="rId11" tooltip="Probate, Divorce and Admiralty Division"/>
              </a:rPr>
              <a:t>Probate, Divorce and Admiralty Division</a:t>
            </a:r>
            <a:r>
              <a:rPr lang="en-GB" dirty="0" smtClean="0"/>
              <a:t> of the High Court. No judges are now appointed for the local courts, and the judicial functions of the Lord High Admiral have been passed to the </a:t>
            </a:r>
            <a:r>
              <a:rPr lang="en-GB" dirty="0" smtClean="0">
                <a:hlinkClick r:id="rId3" tooltip="High Court of Justice"/>
              </a:rPr>
              <a:t>Queen's Bench Division</a:t>
            </a:r>
            <a:r>
              <a:rPr lang="en-GB" dirty="0" smtClean="0"/>
              <a:t> of the High Court, where they continue to be exercised by the Admiralty Judge and other Commercial Court judges authorised to sit in Admiralty cases.</a:t>
            </a:r>
          </a:p>
          <a:p>
            <a:r>
              <a:rPr lang="en-GB" dirty="0" smtClean="0"/>
              <a:t>The sole survivor of the ancient local Courts of Admiralty is the Court of Admiralty for the </a:t>
            </a:r>
            <a:r>
              <a:rPr lang="en-GB" dirty="0" smtClean="0">
                <a:hlinkClick r:id="rId12" tooltip="Cinque Ports"/>
              </a:rPr>
              <a:t>Cinque Ports</a:t>
            </a:r>
            <a:r>
              <a:rPr lang="en-GB" dirty="0" smtClean="0"/>
              <a:t>, which is presided over by the </a:t>
            </a:r>
            <a:r>
              <a:rPr lang="en-GB" dirty="0" smtClean="0">
                <a:hlinkClick r:id="rId13" tooltip="Judge Official (page does not exist)"/>
              </a:rPr>
              <a:t>Judge Official</a:t>
            </a:r>
            <a:r>
              <a:rPr lang="en-GB" dirty="0" smtClean="0"/>
              <a:t> and </a:t>
            </a:r>
            <a:r>
              <a:rPr lang="en-GB" dirty="0" smtClean="0">
                <a:hlinkClick r:id="rId14" tooltip="Commissary"/>
              </a:rPr>
              <a:t>Commissary</a:t>
            </a:r>
            <a:r>
              <a:rPr lang="en-GB" dirty="0" smtClean="0"/>
              <a:t> of the Court of Admiralty of the Cinque Ports. This office is normally held by a </a:t>
            </a:r>
            <a:r>
              <a:rPr lang="en-GB" dirty="0" smtClean="0">
                <a:hlinkClick r:id="rId15" tooltip="High Court Judge"/>
              </a:rPr>
              <a:t>High Court Judge</a:t>
            </a:r>
            <a:r>
              <a:rPr lang="en-GB" dirty="0" smtClean="0"/>
              <a:t> who holds the appointment of Admiralty Judge. The jurisdiction of the Court of Admiralty of the Cinque Ports extends from </a:t>
            </a:r>
            <a:r>
              <a:rPr lang="en-GB" dirty="0" smtClean="0">
                <a:hlinkClick r:id="rId16" tooltip="Shore Beacon (page does not exist)"/>
              </a:rPr>
              <a:t>Shore Beacon</a:t>
            </a:r>
            <a:r>
              <a:rPr lang="en-GB" dirty="0" smtClean="0"/>
              <a:t>, </a:t>
            </a:r>
            <a:r>
              <a:rPr lang="en-GB" dirty="0" smtClean="0">
                <a:hlinkClick r:id="rId17" tooltip="Essex"/>
              </a:rPr>
              <a:t>Essex</a:t>
            </a:r>
            <a:r>
              <a:rPr lang="en-GB" dirty="0" smtClean="0"/>
              <a:t>, to </a:t>
            </a:r>
            <a:r>
              <a:rPr lang="en-GB" dirty="0" err="1" smtClean="0"/>
              <a:t>Redcliffe</a:t>
            </a:r>
            <a:r>
              <a:rPr lang="en-GB" dirty="0" smtClean="0"/>
              <a:t>, near </a:t>
            </a:r>
            <a:r>
              <a:rPr lang="en-GB" dirty="0" smtClean="0">
                <a:hlinkClick r:id="rId18" tooltip="Seaford, East Sussex"/>
              </a:rPr>
              <a:t>Seaford</a:t>
            </a:r>
            <a:r>
              <a:rPr lang="en-GB" dirty="0" smtClean="0"/>
              <a:t>, </a:t>
            </a:r>
            <a:r>
              <a:rPr lang="en-GB" dirty="0" smtClean="0">
                <a:hlinkClick r:id="rId19" tooltip="Sussex"/>
              </a:rPr>
              <a:t>Sussex</a:t>
            </a:r>
            <a:r>
              <a:rPr lang="en-GB" dirty="0" smtClean="0"/>
              <a:t>. It covers all the sea from Seaford to a point five miles off </a:t>
            </a:r>
            <a:r>
              <a:rPr lang="en-GB" dirty="0" smtClean="0">
                <a:hlinkClick r:id="rId20" tooltip="Cape Grisnez"/>
              </a:rPr>
              <a:t>Cape </a:t>
            </a:r>
            <a:r>
              <a:rPr lang="en-GB" dirty="0" err="1" smtClean="0">
                <a:hlinkClick r:id="rId20" tooltip="Cape Grisnez"/>
              </a:rPr>
              <a:t>Grisnez</a:t>
            </a:r>
            <a:r>
              <a:rPr lang="en-GB" dirty="0" smtClean="0"/>
              <a:t> on the coast of </a:t>
            </a:r>
            <a:r>
              <a:rPr lang="en-GB" dirty="0" smtClean="0">
                <a:hlinkClick r:id="rId21" tooltip="France"/>
              </a:rPr>
              <a:t>France</a:t>
            </a:r>
            <a:r>
              <a:rPr lang="en-GB" dirty="0" smtClean="0"/>
              <a:t>, and the coast of </a:t>
            </a:r>
            <a:r>
              <a:rPr lang="en-GB" dirty="0" smtClean="0">
                <a:hlinkClick r:id="rId17" tooltip="Essex"/>
              </a:rPr>
              <a:t>Essex</a:t>
            </a:r>
            <a:r>
              <a:rPr lang="en-GB" dirty="0" smtClean="0"/>
              <a:t> (and </a:t>
            </a:r>
            <a:r>
              <a:rPr lang="en-GB" dirty="0" err="1" smtClean="0">
                <a:hlinkClick r:id="rId22" tooltip="Birchington"/>
              </a:rPr>
              <a:t>Birchington</a:t>
            </a:r>
            <a:r>
              <a:rPr lang="en-GB" dirty="0" smtClean="0"/>
              <a:t>, near </a:t>
            </a:r>
            <a:r>
              <a:rPr lang="en-GB" dirty="0" smtClean="0">
                <a:hlinkClick r:id="rId23" tooltip="Margate"/>
              </a:rPr>
              <a:t>Margate</a:t>
            </a:r>
            <a:r>
              <a:rPr lang="en-GB" dirty="0" smtClean="0"/>
              <a:t>, </a:t>
            </a:r>
            <a:r>
              <a:rPr lang="en-GB" dirty="0" smtClean="0">
                <a:hlinkClick r:id="rId24" tooltip="Kent"/>
              </a:rPr>
              <a:t>Kent</a:t>
            </a:r>
            <a:r>
              <a:rPr lang="en-GB" dirty="0" smtClean="0"/>
              <a:t>). The Court now sits only rarely, and the last full sitting was in 1914. Accordingly to general </a:t>
            </a:r>
            <a:r>
              <a:rPr lang="en-GB" dirty="0" smtClean="0">
                <a:hlinkClick r:id="rId7" tooltip="Civil law (legal system)"/>
              </a:rPr>
              <a:t>civilian</a:t>
            </a:r>
            <a:r>
              <a:rPr lang="en-GB" dirty="0" smtClean="0"/>
              <a:t> practice, the registrar can act as deputy to the judge, and the only active role of the judge now is to take part in the installation of a new </a:t>
            </a:r>
            <a:r>
              <a:rPr lang="en-GB" dirty="0" smtClean="0">
                <a:hlinkClick r:id="rId25" tooltip="Lord Warden of the Cinque Ports"/>
              </a:rPr>
              <a:t>Lord Warden of the Cinque Ports</a:t>
            </a:r>
            <a:r>
              <a:rPr lang="en-GB" dirty="0" smtClean="0"/>
              <a:t>. Appeal from the court's decisions lies to the </a:t>
            </a:r>
            <a:r>
              <a:rPr lang="en-GB" dirty="0" smtClean="0">
                <a:hlinkClick r:id="rId26" tooltip="Judicial Committee of the Privy Council"/>
              </a:rPr>
              <a:t>Judicial Committee of the Privy Council</a:t>
            </a:r>
            <a:r>
              <a:rPr lang="en-GB" dirty="0" smtClean="0"/>
              <a:t>.</a:t>
            </a:r>
          </a:p>
          <a:p>
            <a:endParaRPr lang="en-GB" dirty="0"/>
          </a:p>
        </p:txBody>
      </p:sp>
      <p:sp>
        <p:nvSpPr>
          <p:cNvPr id="4" name="Slide Number Placeholder 3"/>
          <p:cNvSpPr>
            <a:spLocks noGrp="1"/>
          </p:cNvSpPr>
          <p:nvPr>
            <p:ph type="sldNum" sz="quarter" idx="10"/>
          </p:nvPr>
        </p:nvSpPr>
        <p:spPr/>
        <p:txBody>
          <a:bodyPr/>
          <a:lstStyle/>
          <a:p>
            <a:fld id="{FB762A88-FA2B-47ED-95AA-7CDDFA304BA4}" type="slidenum">
              <a:rPr lang="en-GB" smtClean="0"/>
              <a:t>293</a:t>
            </a:fld>
            <a:endParaRPr lang="en-GB"/>
          </a:p>
        </p:txBody>
      </p:sp>
    </p:spTree>
    <p:extLst>
      <p:ext uri="{BB962C8B-B14F-4D97-AF65-F5344CB8AC3E}">
        <p14:creationId xmlns:p14="http://schemas.microsoft.com/office/powerpoint/2010/main" val="9728881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295</a:t>
            </a:fld>
            <a:endParaRPr lang="en-GB"/>
          </a:p>
        </p:txBody>
      </p:sp>
    </p:spTree>
    <p:extLst>
      <p:ext uri="{BB962C8B-B14F-4D97-AF65-F5344CB8AC3E}">
        <p14:creationId xmlns:p14="http://schemas.microsoft.com/office/powerpoint/2010/main" val="12483339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762A88-FA2B-47ED-95AA-7CDDFA304BA4}" type="slidenum">
              <a:rPr lang="en-GB" smtClean="0"/>
              <a:t>300</a:t>
            </a:fld>
            <a:endParaRPr lang="en-GB"/>
          </a:p>
        </p:txBody>
      </p:sp>
    </p:spTree>
    <p:extLst>
      <p:ext uri="{BB962C8B-B14F-4D97-AF65-F5344CB8AC3E}">
        <p14:creationId xmlns:p14="http://schemas.microsoft.com/office/powerpoint/2010/main" val="7349810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314</a:t>
            </a:fld>
            <a:endParaRPr lang="en-GB"/>
          </a:p>
        </p:txBody>
      </p:sp>
    </p:spTree>
    <p:extLst>
      <p:ext uri="{BB962C8B-B14F-4D97-AF65-F5344CB8AC3E}">
        <p14:creationId xmlns:p14="http://schemas.microsoft.com/office/powerpoint/2010/main" val="488756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15</a:t>
            </a:fld>
            <a:endParaRPr lang="en-GB"/>
          </a:p>
        </p:txBody>
      </p:sp>
    </p:spTree>
    <p:extLst>
      <p:ext uri="{BB962C8B-B14F-4D97-AF65-F5344CB8AC3E}">
        <p14:creationId xmlns:p14="http://schemas.microsoft.com/office/powerpoint/2010/main" val="22088610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321</a:t>
            </a:fld>
            <a:endParaRPr lang="en-GB"/>
          </a:p>
        </p:txBody>
      </p:sp>
    </p:spTree>
    <p:extLst>
      <p:ext uri="{BB962C8B-B14F-4D97-AF65-F5344CB8AC3E}">
        <p14:creationId xmlns:p14="http://schemas.microsoft.com/office/powerpoint/2010/main" val="19305592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455A7ABD-2F65-41EE-93E2-F4D6AEED84DC}" type="slidenum">
              <a:rPr lang="en-GB" smtClean="0"/>
              <a:pPr>
                <a:defRPr/>
              </a:pPr>
              <a:t>353</a:t>
            </a:fld>
            <a:endParaRPr lang="en-GB"/>
          </a:p>
        </p:txBody>
      </p:sp>
    </p:spTree>
    <p:extLst>
      <p:ext uri="{BB962C8B-B14F-4D97-AF65-F5344CB8AC3E}">
        <p14:creationId xmlns:p14="http://schemas.microsoft.com/office/powerpoint/2010/main" val="18653034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382</a:t>
            </a:fld>
            <a:endParaRPr lang="en-GB"/>
          </a:p>
        </p:txBody>
      </p:sp>
    </p:spTree>
    <p:extLst>
      <p:ext uri="{BB962C8B-B14F-4D97-AF65-F5344CB8AC3E}">
        <p14:creationId xmlns:p14="http://schemas.microsoft.com/office/powerpoint/2010/main" val="4559579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2FB83B2-CDAE-4660-90E5-6F61190ED178}" type="slidenum">
              <a:rPr lang="en-GB" smtClean="0"/>
              <a:t>390</a:t>
            </a:fld>
            <a:endParaRPr lang="en-GB"/>
          </a:p>
        </p:txBody>
      </p:sp>
    </p:spTree>
    <p:extLst>
      <p:ext uri="{BB962C8B-B14F-4D97-AF65-F5344CB8AC3E}">
        <p14:creationId xmlns:p14="http://schemas.microsoft.com/office/powerpoint/2010/main" val="158350873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405</a:t>
            </a:fld>
            <a:endParaRPr lang="en-GB"/>
          </a:p>
        </p:txBody>
      </p:sp>
    </p:spTree>
    <p:extLst>
      <p:ext uri="{BB962C8B-B14F-4D97-AF65-F5344CB8AC3E}">
        <p14:creationId xmlns:p14="http://schemas.microsoft.com/office/powerpoint/2010/main" val="24852156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406</a:t>
            </a:fld>
            <a:endParaRPr lang="en-GB"/>
          </a:p>
        </p:txBody>
      </p:sp>
    </p:spTree>
    <p:extLst>
      <p:ext uri="{BB962C8B-B14F-4D97-AF65-F5344CB8AC3E}">
        <p14:creationId xmlns:p14="http://schemas.microsoft.com/office/powerpoint/2010/main" val="16883578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u="none" strike="noStrike" kern="1200" baseline="0" dirty="0" smtClean="0">
                <a:solidFill>
                  <a:schemeClr val="tx1"/>
                </a:solidFill>
                <a:latin typeface="+mn-lt"/>
                <a:ea typeface="+mn-ea"/>
                <a:cs typeface="+mn-cs"/>
              </a:rPr>
              <a:t>"The fear of centralisation of the money power was indeed the grounds upon which the Tories and Commons fought so bitterly against the founding of the Bank of England, thinking that the bank would grow to be a monopoly. All the money in England would come into their hands, and they would, in a few years, become the masters of the stock and wealth of the nation."</a:t>
            </a:r>
            <a:endParaRPr lang="en-GB" dirty="0"/>
          </a:p>
        </p:txBody>
      </p:sp>
      <p:sp>
        <p:nvSpPr>
          <p:cNvPr id="4" name="Slide Number Placeholder 3"/>
          <p:cNvSpPr>
            <a:spLocks noGrp="1"/>
          </p:cNvSpPr>
          <p:nvPr>
            <p:ph type="sldNum" sz="quarter" idx="10"/>
          </p:nvPr>
        </p:nvSpPr>
        <p:spPr/>
        <p:txBody>
          <a:bodyPr/>
          <a:lstStyle/>
          <a:p>
            <a:fld id="{FB762A88-FA2B-47ED-95AA-7CDDFA304BA4}" type="slidenum">
              <a:rPr lang="en-GB" smtClean="0"/>
              <a:t>407</a:t>
            </a:fld>
            <a:endParaRPr lang="en-GB"/>
          </a:p>
        </p:txBody>
      </p:sp>
    </p:spTree>
    <p:extLst>
      <p:ext uri="{BB962C8B-B14F-4D97-AF65-F5344CB8AC3E}">
        <p14:creationId xmlns:p14="http://schemas.microsoft.com/office/powerpoint/2010/main" val="471599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762A88-FA2B-47ED-95AA-7CDDFA304BA4}" type="slidenum">
              <a:rPr lang="en-GB" smtClean="0"/>
              <a:t>408</a:t>
            </a:fld>
            <a:endParaRPr lang="en-GB"/>
          </a:p>
        </p:txBody>
      </p:sp>
    </p:spTree>
    <p:extLst>
      <p:ext uri="{BB962C8B-B14F-4D97-AF65-F5344CB8AC3E}">
        <p14:creationId xmlns:p14="http://schemas.microsoft.com/office/powerpoint/2010/main" val="36814747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409</a:t>
            </a:fld>
            <a:endParaRPr lang="en-GB"/>
          </a:p>
        </p:txBody>
      </p:sp>
    </p:spTree>
    <p:extLst>
      <p:ext uri="{BB962C8B-B14F-4D97-AF65-F5344CB8AC3E}">
        <p14:creationId xmlns:p14="http://schemas.microsoft.com/office/powerpoint/2010/main" val="296566914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410</a:t>
            </a:fld>
            <a:endParaRPr lang="en-GB"/>
          </a:p>
        </p:txBody>
      </p:sp>
    </p:spTree>
    <p:extLst>
      <p:ext uri="{BB962C8B-B14F-4D97-AF65-F5344CB8AC3E}">
        <p14:creationId xmlns:p14="http://schemas.microsoft.com/office/powerpoint/2010/main" val="4162365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38DC9D5-6397-4359-8553-DDD8F3CB089E}" type="slidenum">
              <a:rPr lang="en-GB" smtClean="0"/>
              <a:pPr/>
              <a:t>46</a:t>
            </a:fld>
            <a:endParaRPr lang="en-GB"/>
          </a:p>
        </p:txBody>
      </p:sp>
    </p:spTree>
    <p:extLst>
      <p:ext uri="{BB962C8B-B14F-4D97-AF65-F5344CB8AC3E}">
        <p14:creationId xmlns:p14="http://schemas.microsoft.com/office/powerpoint/2010/main" val="305172887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411</a:t>
            </a:fld>
            <a:endParaRPr lang="en-GB"/>
          </a:p>
        </p:txBody>
      </p:sp>
    </p:spTree>
    <p:extLst>
      <p:ext uri="{BB962C8B-B14F-4D97-AF65-F5344CB8AC3E}">
        <p14:creationId xmlns:p14="http://schemas.microsoft.com/office/powerpoint/2010/main" val="178661607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412</a:t>
            </a:fld>
            <a:endParaRPr lang="en-GB"/>
          </a:p>
        </p:txBody>
      </p:sp>
    </p:spTree>
    <p:extLst>
      <p:ext uri="{BB962C8B-B14F-4D97-AF65-F5344CB8AC3E}">
        <p14:creationId xmlns:p14="http://schemas.microsoft.com/office/powerpoint/2010/main" val="20957558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413</a:t>
            </a:fld>
            <a:endParaRPr lang="en-GB"/>
          </a:p>
        </p:txBody>
      </p:sp>
    </p:spTree>
    <p:extLst>
      <p:ext uri="{BB962C8B-B14F-4D97-AF65-F5344CB8AC3E}">
        <p14:creationId xmlns:p14="http://schemas.microsoft.com/office/powerpoint/2010/main" val="2341728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414</a:t>
            </a:fld>
            <a:endParaRPr lang="en-GB"/>
          </a:p>
        </p:txBody>
      </p:sp>
    </p:spTree>
    <p:extLst>
      <p:ext uri="{BB962C8B-B14F-4D97-AF65-F5344CB8AC3E}">
        <p14:creationId xmlns:p14="http://schemas.microsoft.com/office/powerpoint/2010/main" val="383213984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415</a:t>
            </a:fld>
            <a:endParaRPr lang="en-GB"/>
          </a:p>
        </p:txBody>
      </p:sp>
    </p:spTree>
    <p:extLst>
      <p:ext uri="{BB962C8B-B14F-4D97-AF65-F5344CB8AC3E}">
        <p14:creationId xmlns:p14="http://schemas.microsoft.com/office/powerpoint/2010/main" val="125891458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416</a:t>
            </a:fld>
            <a:endParaRPr lang="en-GB"/>
          </a:p>
        </p:txBody>
      </p:sp>
    </p:spTree>
    <p:extLst>
      <p:ext uri="{BB962C8B-B14F-4D97-AF65-F5344CB8AC3E}">
        <p14:creationId xmlns:p14="http://schemas.microsoft.com/office/powerpoint/2010/main" val="27472876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417</a:t>
            </a:fld>
            <a:endParaRPr lang="en-GB"/>
          </a:p>
        </p:txBody>
      </p:sp>
    </p:spTree>
    <p:extLst>
      <p:ext uri="{BB962C8B-B14F-4D97-AF65-F5344CB8AC3E}">
        <p14:creationId xmlns:p14="http://schemas.microsoft.com/office/powerpoint/2010/main" val="326813877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418</a:t>
            </a:fld>
            <a:endParaRPr lang="en-GB"/>
          </a:p>
        </p:txBody>
      </p:sp>
    </p:spTree>
    <p:extLst>
      <p:ext uri="{BB962C8B-B14F-4D97-AF65-F5344CB8AC3E}">
        <p14:creationId xmlns:p14="http://schemas.microsoft.com/office/powerpoint/2010/main" val="29065155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420</a:t>
            </a:fld>
            <a:endParaRPr lang="en-GB"/>
          </a:p>
        </p:txBody>
      </p:sp>
    </p:spTree>
    <p:extLst>
      <p:ext uri="{BB962C8B-B14F-4D97-AF65-F5344CB8AC3E}">
        <p14:creationId xmlns:p14="http://schemas.microsoft.com/office/powerpoint/2010/main" val="17128870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422</a:t>
            </a:fld>
            <a:endParaRPr lang="en-GB"/>
          </a:p>
        </p:txBody>
      </p:sp>
    </p:spTree>
    <p:extLst>
      <p:ext uri="{BB962C8B-B14F-4D97-AF65-F5344CB8AC3E}">
        <p14:creationId xmlns:p14="http://schemas.microsoft.com/office/powerpoint/2010/main" val="1190220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38DC9D5-6397-4359-8553-DDD8F3CB089E}" type="slidenum">
              <a:rPr lang="en-GB" smtClean="0"/>
              <a:pPr/>
              <a:t>47</a:t>
            </a:fld>
            <a:endParaRPr lang="en-GB"/>
          </a:p>
        </p:txBody>
      </p:sp>
    </p:spTree>
    <p:extLst>
      <p:ext uri="{BB962C8B-B14F-4D97-AF65-F5344CB8AC3E}">
        <p14:creationId xmlns:p14="http://schemas.microsoft.com/office/powerpoint/2010/main" val="23978561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423</a:t>
            </a:fld>
            <a:endParaRPr lang="en-GB"/>
          </a:p>
        </p:txBody>
      </p:sp>
    </p:spTree>
    <p:extLst>
      <p:ext uri="{BB962C8B-B14F-4D97-AF65-F5344CB8AC3E}">
        <p14:creationId xmlns:p14="http://schemas.microsoft.com/office/powerpoint/2010/main" val="14442205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424</a:t>
            </a:fld>
            <a:endParaRPr lang="en-GB"/>
          </a:p>
        </p:txBody>
      </p:sp>
    </p:spTree>
    <p:extLst>
      <p:ext uri="{BB962C8B-B14F-4D97-AF65-F5344CB8AC3E}">
        <p14:creationId xmlns:p14="http://schemas.microsoft.com/office/powerpoint/2010/main" val="317161589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425</a:t>
            </a:fld>
            <a:endParaRPr lang="en-GB"/>
          </a:p>
        </p:txBody>
      </p:sp>
    </p:spTree>
    <p:extLst>
      <p:ext uri="{BB962C8B-B14F-4D97-AF65-F5344CB8AC3E}">
        <p14:creationId xmlns:p14="http://schemas.microsoft.com/office/powerpoint/2010/main" val="154064132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426</a:t>
            </a:fld>
            <a:endParaRPr lang="en-GB"/>
          </a:p>
        </p:txBody>
      </p:sp>
    </p:spTree>
    <p:extLst>
      <p:ext uri="{BB962C8B-B14F-4D97-AF65-F5344CB8AC3E}">
        <p14:creationId xmlns:p14="http://schemas.microsoft.com/office/powerpoint/2010/main" val="28025871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762A88-FA2B-47ED-95AA-7CDDFA304BA4}" type="slidenum">
              <a:rPr lang="en-GB" smtClean="0"/>
              <a:t>427</a:t>
            </a:fld>
            <a:endParaRPr lang="en-GB"/>
          </a:p>
        </p:txBody>
      </p:sp>
    </p:spTree>
    <p:extLst>
      <p:ext uri="{BB962C8B-B14F-4D97-AF65-F5344CB8AC3E}">
        <p14:creationId xmlns:p14="http://schemas.microsoft.com/office/powerpoint/2010/main" val="299793082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434</a:t>
            </a:fld>
            <a:endParaRPr lang="en-GB"/>
          </a:p>
        </p:txBody>
      </p:sp>
    </p:spTree>
    <p:extLst>
      <p:ext uri="{BB962C8B-B14F-4D97-AF65-F5344CB8AC3E}">
        <p14:creationId xmlns:p14="http://schemas.microsoft.com/office/powerpoint/2010/main" val="327679029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435</a:t>
            </a:fld>
            <a:endParaRPr lang="en-GB"/>
          </a:p>
        </p:txBody>
      </p:sp>
    </p:spTree>
    <p:extLst>
      <p:ext uri="{BB962C8B-B14F-4D97-AF65-F5344CB8AC3E}">
        <p14:creationId xmlns:p14="http://schemas.microsoft.com/office/powerpoint/2010/main" val="213122685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436</a:t>
            </a:fld>
            <a:endParaRPr lang="en-GB"/>
          </a:p>
        </p:txBody>
      </p:sp>
    </p:spTree>
    <p:extLst>
      <p:ext uri="{BB962C8B-B14F-4D97-AF65-F5344CB8AC3E}">
        <p14:creationId xmlns:p14="http://schemas.microsoft.com/office/powerpoint/2010/main" val="422498750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437</a:t>
            </a:fld>
            <a:endParaRPr lang="en-GB"/>
          </a:p>
        </p:txBody>
      </p:sp>
    </p:spTree>
    <p:extLst>
      <p:ext uri="{BB962C8B-B14F-4D97-AF65-F5344CB8AC3E}">
        <p14:creationId xmlns:p14="http://schemas.microsoft.com/office/powerpoint/2010/main" val="24560873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438</a:t>
            </a:fld>
            <a:endParaRPr lang="en-GB"/>
          </a:p>
        </p:txBody>
      </p:sp>
    </p:spTree>
    <p:extLst>
      <p:ext uri="{BB962C8B-B14F-4D97-AF65-F5344CB8AC3E}">
        <p14:creationId xmlns:p14="http://schemas.microsoft.com/office/powerpoint/2010/main" val="3890576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38DC9D5-6397-4359-8553-DDD8F3CB089E}" type="slidenum">
              <a:rPr lang="en-GB" smtClean="0"/>
              <a:pPr/>
              <a:t>48</a:t>
            </a:fld>
            <a:endParaRPr lang="en-GB"/>
          </a:p>
        </p:txBody>
      </p:sp>
    </p:spTree>
    <p:extLst>
      <p:ext uri="{BB962C8B-B14F-4D97-AF65-F5344CB8AC3E}">
        <p14:creationId xmlns:p14="http://schemas.microsoft.com/office/powerpoint/2010/main" val="276345639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439</a:t>
            </a:fld>
            <a:endParaRPr lang="en-GB"/>
          </a:p>
        </p:txBody>
      </p:sp>
    </p:spTree>
    <p:extLst>
      <p:ext uri="{BB962C8B-B14F-4D97-AF65-F5344CB8AC3E}">
        <p14:creationId xmlns:p14="http://schemas.microsoft.com/office/powerpoint/2010/main" val="84167494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440</a:t>
            </a:fld>
            <a:endParaRPr lang="en-GB"/>
          </a:p>
        </p:txBody>
      </p:sp>
    </p:spTree>
    <p:extLst>
      <p:ext uri="{BB962C8B-B14F-4D97-AF65-F5344CB8AC3E}">
        <p14:creationId xmlns:p14="http://schemas.microsoft.com/office/powerpoint/2010/main" val="183482645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441</a:t>
            </a:fld>
            <a:endParaRPr lang="en-GB"/>
          </a:p>
        </p:txBody>
      </p:sp>
    </p:spTree>
    <p:extLst>
      <p:ext uri="{BB962C8B-B14F-4D97-AF65-F5344CB8AC3E}">
        <p14:creationId xmlns:p14="http://schemas.microsoft.com/office/powerpoint/2010/main" val="113416950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442</a:t>
            </a:fld>
            <a:endParaRPr lang="en-GB"/>
          </a:p>
        </p:txBody>
      </p:sp>
    </p:spTree>
    <p:extLst>
      <p:ext uri="{BB962C8B-B14F-4D97-AF65-F5344CB8AC3E}">
        <p14:creationId xmlns:p14="http://schemas.microsoft.com/office/powerpoint/2010/main" val="264035617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443</a:t>
            </a:fld>
            <a:endParaRPr lang="en-GB"/>
          </a:p>
        </p:txBody>
      </p:sp>
    </p:spTree>
    <p:extLst>
      <p:ext uri="{BB962C8B-B14F-4D97-AF65-F5344CB8AC3E}">
        <p14:creationId xmlns:p14="http://schemas.microsoft.com/office/powerpoint/2010/main" val="338812853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444</a:t>
            </a:fld>
            <a:endParaRPr lang="en-GB"/>
          </a:p>
        </p:txBody>
      </p:sp>
    </p:spTree>
    <p:extLst>
      <p:ext uri="{BB962C8B-B14F-4D97-AF65-F5344CB8AC3E}">
        <p14:creationId xmlns:p14="http://schemas.microsoft.com/office/powerpoint/2010/main" val="372534212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762A88-FA2B-47ED-95AA-7CDDFA304BA4}" type="slidenum">
              <a:rPr lang="en-GB" smtClean="0"/>
              <a:t>445</a:t>
            </a:fld>
            <a:endParaRPr lang="en-GB"/>
          </a:p>
        </p:txBody>
      </p:sp>
    </p:spTree>
    <p:extLst>
      <p:ext uri="{BB962C8B-B14F-4D97-AF65-F5344CB8AC3E}">
        <p14:creationId xmlns:p14="http://schemas.microsoft.com/office/powerpoint/2010/main" val="126597378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446</a:t>
            </a:fld>
            <a:endParaRPr lang="en-GB"/>
          </a:p>
        </p:txBody>
      </p:sp>
    </p:spTree>
    <p:extLst>
      <p:ext uri="{BB962C8B-B14F-4D97-AF65-F5344CB8AC3E}">
        <p14:creationId xmlns:p14="http://schemas.microsoft.com/office/powerpoint/2010/main" val="226251733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2FB83B2-CDAE-4660-90E5-6F61190ED178}" type="slidenum">
              <a:rPr lang="en-GB" smtClean="0"/>
              <a:t>448</a:t>
            </a:fld>
            <a:endParaRPr lang="en-GB"/>
          </a:p>
        </p:txBody>
      </p:sp>
    </p:spTree>
    <p:extLst>
      <p:ext uri="{BB962C8B-B14F-4D97-AF65-F5344CB8AC3E}">
        <p14:creationId xmlns:p14="http://schemas.microsoft.com/office/powerpoint/2010/main" val="266770487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451</a:t>
            </a:fld>
            <a:endParaRPr lang="en-GB"/>
          </a:p>
        </p:txBody>
      </p:sp>
    </p:spTree>
    <p:extLst>
      <p:ext uri="{BB962C8B-B14F-4D97-AF65-F5344CB8AC3E}">
        <p14:creationId xmlns:p14="http://schemas.microsoft.com/office/powerpoint/2010/main" val="3380920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38DC9D5-6397-4359-8553-DDD8F3CB089E}" type="slidenum">
              <a:rPr lang="en-GB" smtClean="0"/>
              <a:pPr/>
              <a:t>49</a:t>
            </a:fld>
            <a:endParaRPr lang="en-GB"/>
          </a:p>
        </p:txBody>
      </p:sp>
    </p:spTree>
    <p:extLst>
      <p:ext uri="{BB962C8B-B14F-4D97-AF65-F5344CB8AC3E}">
        <p14:creationId xmlns:p14="http://schemas.microsoft.com/office/powerpoint/2010/main" val="355355485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a:ln/>
        </p:spPr>
      </p:sp>
      <p:sp>
        <p:nvSpPr>
          <p:cNvPr id="312323" name="Notes Placeholder 2"/>
          <p:cNvSpPr>
            <a:spLocks noGrp="1"/>
          </p:cNvSpPr>
          <p:nvPr>
            <p:ph type="body" idx="1"/>
          </p:nvPr>
        </p:nvSpPr>
        <p:spPr>
          <a:noFill/>
          <a:ln/>
        </p:spPr>
        <p:txBody>
          <a:bodyPr/>
          <a:lstStyle/>
          <a:p>
            <a:endParaRPr lang="en-US" smtClean="0"/>
          </a:p>
        </p:txBody>
      </p:sp>
      <p:sp>
        <p:nvSpPr>
          <p:cNvPr id="312324" name="Slide Number Placeholder 3"/>
          <p:cNvSpPr>
            <a:spLocks noGrp="1"/>
          </p:cNvSpPr>
          <p:nvPr>
            <p:ph type="sldNum" sz="quarter" idx="5"/>
          </p:nvPr>
        </p:nvSpPr>
        <p:spPr>
          <a:noFill/>
        </p:spPr>
        <p:txBody>
          <a:bodyPr/>
          <a:lstStyle/>
          <a:p>
            <a:fld id="{7B65581D-D6AD-4913-955B-93DBEA0BDCCD}" type="slidenum">
              <a:rPr lang="en-GB" smtClean="0"/>
              <a:pPr/>
              <a:t>453</a:t>
            </a:fld>
            <a:endParaRPr lang="en-GB" smtClean="0"/>
          </a:p>
        </p:txBody>
      </p:sp>
    </p:spTree>
    <p:extLst>
      <p:ext uri="{BB962C8B-B14F-4D97-AF65-F5344CB8AC3E}">
        <p14:creationId xmlns:p14="http://schemas.microsoft.com/office/powerpoint/2010/main" val="15943922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a:noFill/>
          <a:ln/>
        </p:spPr>
        <p:txBody>
          <a:bodyPr/>
          <a:lstStyle/>
          <a:p>
            <a:endParaRPr lang="en-US" smtClean="0"/>
          </a:p>
        </p:txBody>
      </p:sp>
      <p:sp>
        <p:nvSpPr>
          <p:cNvPr id="313348" name="Slide Number Placeholder 3"/>
          <p:cNvSpPr>
            <a:spLocks noGrp="1"/>
          </p:cNvSpPr>
          <p:nvPr>
            <p:ph type="sldNum" sz="quarter" idx="5"/>
          </p:nvPr>
        </p:nvSpPr>
        <p:spPr>
          <a:noFill/>
        </p:spPr>
        <p:txBody>
          <a:bodyPr/>
          <a:lstStyle/>
          <a:p>
            <a:fld id="{DF606311-E690-483D-873F-23330EDDA7CB}" type="slidenum">
              <a:rPr lang="en-GB" smtClean="0"/>
              <a:pPr/>
              <a:t>454</a:t>
            </a:fld>
            <a:endParaRPr lang="en-GB" smtClean="0"/>
          </a:p>
        </p:txBody>
      </p:sp>
    </p:spTree>
    <p:extLst>
      <p:ext uri="{BB962C8B-B14F-4D97-AF65-F5344CB8AC3E}">
        <p14:creationId xmlns:p14="http://schemas.microsoft.com/office/powerpoint/2010/main" val="355376867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457</a:t>
            </a:fld>
            <a:endParaRPr lang="en-GB"/>
          </a:p>
        </p:txBody>
      </p:sp>
    </p:spTree>
    <p:extLst>
      <p:ext uri="{BB962C8B-B14F-4D97-AF65-F5344CB8AC3E}">
        <p14:creationId xmlns:p14="http://schemas.microsoft.com/office/powerpoint/2010/main" val="350275721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465</a:t>
            </a:fld>
            <a:endParaRPr lang="en-GB"/>
          </a:p>
        </p:txBody>
      </p:sp>
    </p:spTree>
    <p:extLst>
      <p:ext uri="{BB962C8B-B14F-4D97-AF65-F5344CB8AC3E}">
        <p14:creationId xmlns:p14="http://schemas.microsoft.com/office/powerpoint/2010/main" val="329769280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490</a:t>
            </a:fld>
            <a:endParaRPr lang="en-GB"/>
          </a:p>
        </p:txBody>
      </p:sp>
    </p:spTree>
    <p:extLst>
      <p:ext uri="{BB962C8B-B14F-4D97-AF65-F5344CB8AC3E}">
        <p14:creationId xmlns:p14="http://schemas.microsoft.com/office/powerpoint/2010/main" val="203756698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500</a:t>
            </a:fld>
            <a:endParaRPr lang="en-GB"/>
          </a:p>
        </p:txBody>
      </p:sp>
    </p:spTree>
    <p:extLst>
      <p:ext uri="{BB962C8B-B14F-4D97-AF65-F5344CB8AC3E}">
        <p14:creationId xmlns:p14="http://schemas.microsoft.com/office/powerpoint/2010/main" val="198770944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762A88-FA2B-47ED-95AA-7CDDFA304BA4}" type="slidenum">
              <a:rPr lang="en-GB" smtClean="0"/>
              <a:t>520</a:t>
            </a:fld>
            <a:endParaRPr lang="en-GB"/>
          </a:p>
        </p:txBody>
      </p:sp>
    </p:spTree>
    <p:extLst>
      <p:ext uri="{BB962C8B-B14F-4D97-AF65-F5344CB8AC3E}">
        <p14:creationId xmlns:p14="http://schemas.microsoft.com/office/powerpoint/2010/main" val="347324971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D25447F9-5EC8-4F80-AA5D-C4AFAE108D3E}" type="slidenum">
              <a:rPr lang="en-GB" smtClean="0"/>
              <a:pPr/>
              <a:t>543</a:t>
            </a:fld>
            <a:endParaRPr lang="en-GB" smtClean="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0049598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350EDA83-225F-41B9-95ED-BC3FAF8A8647}" type="slidenum">
              <a:rPr lang="en-GB" smtClean="0"/>
              <a:pPr>
                <a:defRPr/>
              </a:pPr>
              <a:t>544</a:t>
            </a:fld>
            <a:endParaRPr lang="en-GB"/>
          </a:p>
        </p:txBody>
      </p:sp>
    </p:spTree>
    <p:extLst>
      <p:ext uri="{BB962C8B-B14F-4D97-AF65-F5344CB8AC3E}">
        <p14:creationId xmlns:p14="http://schemas.microsoft.com/office/powerpoint/2010/main" val="393255641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F126103F-3A91-48D0-9805-2D4B736105B8}" type="slidenum">
              <a:rPr lang="en-GB" smtClean="0"/>
              <a:pPr/>
              <a:t>545</a:t>
            </a:fld>
            <a:endParaRPr lang="en-GB"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98457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50</a:t>
            </a:fld>
            <a:endParaRPr lang="en-GB"/>
          </a:p>
        </p:txBody>
      </p:sp>
    </p:spTree>
    <p:extLst>
      <p:ext uri="{BB962C8B-B14F-4D97-AF65-F5344CB8AC3E}">
        <p14:creationId xmlns:p14="http://schemas.microsoft.com/office/powerpoint/2010/main" val="156887096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9093B9A9-E9D5-4934-8EB3-F54649B54177}" type="slidenum">
              <a:rPr lang="en-GB" smtClean="0"/>
              <a:pPr/>
              <a:t>546</a:t>
            </a:fld>
            <a:endParaRPr lang="en-GB"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9911880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350EDA83-225F-41B9-95ED-BC3FAF8A8647}" type="slidenum">
              <a:rPr lang="en-GB" smtClean="0"/>
              <a:pPr>
                <a:defRPr/>
              </a:pPr>
              <a:t>547</a:t>
            </a:fld>
            <a:endParaRPr lang="en-GB"/>
          </a:p>
        </p:txBody>
      </p:sp>
    </p:spTree>
    <p:extLst>
      <p:ext uri="{BB962C8B-B14F-4D97-AF65-F5344CB8AC3E}">
        <p14:creationId xmlns:p14="http://schemas.microsoft.com/office/powerpoint/2010/main" val="211780679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D6CB4AB7-6FC3-442D-B5F0-452C7339D473}" type="slidenum">
              <a:rPr lang="en-GB" smtClean="0"/>
              <a:pPr/>
              <a:t>548</a:t>
            </a:fld>
            <a:endParaRPr lang="en-GB" smtClean="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0741668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5374ECDC-91D9-4DA9-A9BF-7E338E0BA841}" type="slidenum">
              <a:rPr lang="en-GB" smtClean="0"/>
              <a:pPr/>
              <a:t>549</a:t>
            </a:fld>
            <a:endParaRPr lang="en-GB"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77813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London Bridge is broken down,</a:t>
            </a:r>
            <a:br>
              <a:rPr lang="en-GB" dirty="0" smtClean="0">
                <a:effectLst/>
              </a:rPr>
            </a:br>
            <a:r>
              <a:rPr lang="en-GB" dirty="0" smtClean="0">
                <a:effectLst/>
              </a:rPr>
              <a:t>Broken down, broken down,</a:t>
            </a:r>
            <a:br>
              <a:rPr lang="en-GB" dirty="0" smtClean="0">
                <a:effectLst/>
              </a:rPr>
            </a:br>
            <a:r>
              <a:rPr lang="en-GB" dirty="0" smtClean="0">
                <a:effectLst/>
              </a:rPr>
              <a:t>London Bridge is broken down, </a:t>
            </a:r>
            <a:br>
              <a:rPr lang="en-GB" dirty="0" smtClean="0">
                <a:effectLst/>
              </a:rPr>
            </a:br>
            <a:r>
              <a:rPr lang="en-GB" dirty="0" smtClean="0">
                <a:effectLst/>
              </a:rPr>
              <a:t>My fair lady.</a:t>
            </a:r>
            <a:br>
              <a:rPr lang="en-GB" dirty="0" smtClean="0">
                <a:effectLst/>
              </a:rPr>
            </a:br>
            <a:r>
              <a:rPr lang="en-GB" dirty="0" smtClean="0">
                <a:effectLst/>
              </a:rPr>
              <a:t/>
            </a:r>
            <a:br>
              <a:rPr lang="en-GB" dirty="0" smtClean="0">
                <a:effectLst/>
              </a:rPr>
            </a:br>
            <a:r>
              <a:rPr lang="en-GB" dirty="0" smtClean="0">
                <a:effectLst/>
              </a:rPr>
              <a:t>Build it up with wood and clay, </a:t>
            </a:r>
            <a:br>
              <a:rPr lang="en-GB" dirty="0" smtClean="0">
                <a:effectLst/>
              </a:rPr>
            </a:br>
            <a:r>
              <a:rPr lang="en-GB" dirty="0" smtClean="0">
                <a:effectLst/>
              </a:rPr>
              <a:t>Wood and clay, wood and clay,</a:t>
            </a:r>
            <a:br>
              <a:rPr lang="en-GB" dirty="0" smtClean="0">
                <a:effectLst/>
              </a:rPr>
            </a:br>
            <a:r>
              <a:rPr lang="en-GB" dirty="0" smtClean="0">
                <a:effectLst/>
              </a:rPr>
              <a:t>Build it up with wood and clay,</a:t>
            </a:r>
            <a:br>
              <a:rPr lang="en-GB" dirty="0" smtClean="0">
                <a:effectLst/>
              </a:rPr>
            </a:br>
            <a:r>
              <a:rPr lang="en-GB" dirty="0" smtClean="0">
                <a:effectLst/>
              </a:rPr>
              <a:t>My fair lady.</a:t>
            </a:r>
            <a:br>
              <a:rPr lang="en-GB" dirty="0" smtClean="0">
                <a:effectLst/>
              </a:rPr>
            </a:br>
            <a:r>
              <a:rPr lang="en-GB" dirty="0" smtClean="0">
                <a:effectLst/>
              </a:rPr>
              <a:t/>
            </a:r>
            <a:br>
              <a:rPr lang="en-GB" dirty="0" smtClean="0">
                <a:effectLst/>
              </a:rPr>
            </a:br>
            <a:r>
              <a:rPr lang="en-GB" dirty="0" smtClean="0">
                <a:effectLst/>
              </a:rPr>
              <a:t>Wood and clay will wash away, </a:t>
            </a:r>
            <a:br>
              <a:rPr lang="en-GB" dirty="0" smtClean="0">
                <a:effectLst/>
              </a:rPr>
            </a:br>
            <a:r>
              <a:rPr lang="en-GB" dirty="0" smtClean="0">
                <a:effectLst/>
              </a:rPr>
              <a:t>Wash away, wash away,</a:t>
            </a:r>
            <a:br>
              <a:rPr lang="en-GB" dirty="0" smtClean="0">
                <a:effectLst/>
              </a:rPr>
            </a:br>
            <a:r>
              <a:rPr lang="en-GB" dirty="0" smtClean="0">
                <a:effectLst/>
              </a:rPr>
              <a:t>Wood and clay will wash away,</a:t>
            </a:r>
            <a:br>
              <a:rPr lang="en-GB" dirty="0" smtClean="0">
                <a:effectLst/>
              </a:rPr>
            </a:br>
            <a:r>
              <a:rPr lang="en-GB" dirty="0" smtClean="0">
                <a:effectLst/>
              </a:rPr>
              <a:t>My fair lady.</a:t>
            </a:r>
            <a:br>
              <a:rPr lang="en-GB" dirty="0" smtClean="0">
                <a:effectLst/>
              </a:rPr>
            </a:br>
            <a:r>
              <a:rPr lang="en-GB" dirty="0" smtClean="0">
                <a:effectLst/>
              </a:rPr>
              <a:t/>
            </a:r>
            <a:br>
              <a:rPr lang="en-GB" dirty="0" smtClean="0">
                <a:effectLst/>
              </a:rPr>
            </a:br>
            <a:r>
              <a:rPr lang="en-GB" dirty="0" smtClean="0">
                <a:effectLst/>
              </a:rPr>
              <a:t>Build it up with bricks and mortar,</a:t>
            </a:r>
            <a:br>
              <a:rPr lang="en-GB" dirty="0" smtClean="0">
                <a:effectLst/>
              </a:rPr>
            </a:br>
            <a:r>
              <a:rPr lang="en-GB" dirty="0" smtClean="0">
                <a:effectLst/>
              </a:rPr>
              <a:t>Bricks and mortar, bricks and mortar,</a:t>
            </a:r>
            <a:br>
              <a:rPr lang="en-GB" dirty="0" smtClean="0">
                <a:effectLst/>
              </a:rPr>
            </a:br>
            <a:r>
              <a:rPr lang="en-GB" dirty="0" smtClean="0">
                <a:effectLst/>
              </a:rPr>
              <a:t>Build it up with bricks and mortar,</a:t>
            </a:r>
            <a:br>
              <a:rPr lang="en-GB" dirty="0" smtClean="0">
                <a:effectLst/>
              </a:rPr>
            </a:br>
            <a:r>
              <a:rPr lang="en-GB" dirty="0" smtClean="0">
                <a:effectLst/>
              </a:rPr>
              <a:t>My fair lady.</a:t>
            </a:r>
            <a:br>
              <a:rPr lang="en-GB" dirty="0" smtClean="0">
                <a:effectLst/>
              </a:rPr>
            </a:br>
            <a:r>
              <a:rPr lang="en-GB" dirty="0" smtClean="0">
                <a:effectLst/>
              </a:rPr>
              <a:t/>
            </a:r>
            <a:br>
              <a:rPr lang="en-GB" dirty="0" smtClean="0">
                <a:effectLst/>
              </a:rPr>
            </a:br>
            <a:r>
              <a:rPr lang="en-GB" dirty="0" smtClean="0">
                <a:effectLst/>
              </a:rPr>
              <a:t>Bricks and mortar will not stay, </a:t>
            </a:r>
            <a:br>
              <a:rPr lang="en-GB" dirty="0" smtClean="0">
                <a:effectLst/>
              </a:rPr>
            </a:br>
            <a:r>
              <a:rPr lang="en-GB" dirty="0" smtClean="0">
                <a:effectLst/>
              </a:rPr>
              <a:t>Will not stay, will not stay,</a:t>
            </a:r>
            <a:br>
              <a:rPr lang="en-GB" dirty="0" smtClean="0">
                <a:effectLst/>
              </a:rPr>
            </a:br>
            <a:r>
              <a:rPr lang="en-GB" dirty="0" smtClean="0">
                <a:effectLst/>
              </a:rPr>
              <a:t>Bricks and mortar will not stay, </a:t>
            </a:r>
            <a:br>
              <a:rPr lang="en-GB" dirty="0" smtClean="0">
                <a:effectLst/>
              </a:rPr>
            </a:br>
            <a:r>
              <a:rPr lang="en-GB" dirty="0" smtClean="0">
                <a:effectLst/>
              </a:rPr>
              <a:t>My fair lady.</a:t>
            </a:r>
            <a:br>
              <a:rPr lang="en-GB" dirty="0" smtClean="0">
                <a:effectLst/>
              </a:rPr>
            </a:br>
            <a:r>
              <a:rPr lang="en-GB" dirty="0" smtClean="0">
                <a:effectLst/>
              </a:rPr>
              <a:t/>
            </a:r>
            <a:br>
              <a:rPr lang="en-GB" dirty="0" smtClean="0">
                <a:effectLst/>
              </a:rPr>
            </a:br>
            <a:r>
              <a:rPr lang="en-GB" dirty="0" smtClean="0">
                <a:effectLst/>
              </a:rPr>
              <a:t>Build it up with iron and steel,</a:t>
            </a:r>
            <a:br>
              <a:rPr lang="en-GB" dirty="0" smtClean="0">
                <a:effectLst/>
              </a:rPr>
            </a:br>
            <a:r>
              <a:rPr lang="en-GB" dirty="0" smtClean="0">
                <a:effectLst/>
              </a:rPr>
              <a:t>Iron and steel, iron and steel,</a:t>
            </a:r>
            <a:br>
              <a:rPr lang="en-GB" dirty="0" smtClean="0">
                <a:effectLst/>
              </a:rPr>
            </a:br>
            <a:r>
              <a:rPr lang="en-GB" dirty="0" smtClean="0">
                <a:effectLst/>
              </a:rPr>
              <a:t>Build it up with iron and steel,</a:t>
            </a:r>
            <a:br>
              <a:rPr lang="en-GB" dirty="0" smtClean="0">
                <a:effectLst/>
              </a:rPr>
            </a:br>
            <a:r>
              <a:rPr lang="en-GB" dirty="0" smtClean="0">
                <a:effectLst/>
              </a:rPr>
              <a:t>My fair lady.</a:t>
            </a:r>
            <a:br>
              <a:rPr lang="en-GB" dirty="0" smtClean="0">
                <a:effectLst/>
              </a:rPr>
            </a:br>
            <a:r>
              <a:rPr lang="en-GB" dirty="0" smtClean="0">
                <a:effectLst/>
              </a:rPr>
              <a:t/>
            </a:r>
            <a:br>
              <a:rPr lang="en-GB" dirty="0" smtClean="0">
                <a:effectLst/>
              </a:rPr>
            </a:br>
            <a:r>
              <a:rPr lang="en-GB" dirty="0" smtClean="0">
                <a:effectLst/>
              </a:rPr>
              <a:t>Iron and steel will bend and bow,</a:t>
            </a:r>
            <a:br>
              <a:rPr lang="en-GB" dirty="0" smtClean="0">
                <a:effectLst/>
              </a:rPr>
            </a:br>
            <a:r>
              <a:rPr lang="en-GB" dirty="0" smtClean="0">
                <a:effectLst/>
              </a:rPr>
              <a:t>Bend and bow, bend and bow,</a:t>
            </a:r>
            <a:br>
              <a:rPr lang="en-GB" dirty="0" smtClean="0">
                <a:effectLst/>
              </a:rPr>
            </a:br>
            <a:r>
              <a:rPr lang="en-GB" dirty="0" smtClean="0">
                <a:effectLst/>
              </a:rPr>
              <a:t>Iron and steel will bend and bow,</a:t>
            </a:r>
            <a:br>
              <a:rPr lang="en-GB" dirty="0" smtClean="0">
                <a:effectLst/>
              </a:rPr>
            </a:br>
            <a:r>
              <a:rPr lang="en-GB" dirty="0" smtClean="0">
                <a:effectLst/>
              </a:rPr>
              <a:t>My fair lady.</a:t>
            </a:r>
            <a:br>
              <a:rPr lang="en-GB" dirty="0" smtClean="0">
                <a:effectLst/>
              </a:rPr>
            </a:br>
            <a:r>
              <a:rPr lang="en-GB" dirty="0" smtClean="0">
                <a:effectLst/>
              </a:rPr>
              <a:t/>
            </a:r>
            <a:br>
              <a:rPr lang="en-GB" dirty="0" smtClean="0">
                <a:effectLst/>
              </a:rPr>
            </a:br>
            <a:r>
              <a:rPr lang="en-GB" dirty="0" smtClean="0">
                <a:effectLst/>
              </a:rPr>
              <a:t>Build it up with silver and gold,</a:t>
            </a:r>
            <a:br>
              <a:rPr lang="en-GB" dirty="0" smtClean="0">
                <a:effectLst/>
              </a:rPr>
            </a:br>
            <a:r>
              <a:rPr lang="en-GB" dirty="0" smtClean="0">
                <a:effectLst/>
              </a:rPr>
              <a:t>Silver and gold, silver and gold,</a:t>
            </a:r>
            <a:br>
              <a:rPr lang="en-GB" dirty="0" smtClean="0">
                <a:effectLst/>
              </a:rPr>
            </a:br>
            <a:r>
              <a:rPr lang="en-GB" dirty="0" smtClean="0">
                <a:effectLst/>
              </a:rPr>
              <a:t>Build it up with silver and gold,</a:t>
            </a:r>
            <a:br>
              <a:rPr lang="en-GB" dirty="0" smtClean="0">
                <a:effectLst/>
              </a:rPr>
            </a:br>
            <a:r>
              <a:rPr lang="en-GB" dirty="0" smtClean="0">
                <a:effectLst/>
              </a:rPr>
              <a:t>My fair lady.</a:t>
            </a:r>
            <a:br>
              <a:rPr lang="en-GB" dirty="0" smtClean="0">
                <a:effectLst/>
              </a:rPr>
            </a:br>
            <a:r>
              <a:rPr lang="en-GB" dirty="0" smtClean="0">
                <a:effectLst/>
              </a:rPr>
              <a:t/>
            </a:r>
            <a:br>
              <a:rPr lang="en-GB" dirty="0" smtClean="0">
                <a:effectLst/>
              </a:rPr>
            </a:br>
            <a:r>
              <a:rPr lang="en-GB" dirty="0" smtClean="0">
                <a:effectLst/>
              </a:rPr>
              <a:t>Silver and gold will be stolen away,</a:t>
            </a:r>
            <a:br>
              <a:rPr lang="en-GB" dirty="0" smtClean="0">
                <a:effectLst/>
              </a:rPr>
            </a:br>
            <a:r>
              <a:rPr lang="en-GB" dirty="0" smtClean="0">
                <a:effectLst/>
              </a:rPr>
              <a:t>Stolen away, stolen away,</a:t>
            </a:r>
            <a:br>
              <a:rPr lang="en-GB" dirty="0" smtClean="0">
                <a:effectLst/>
              </a:rPr>
            </a:br>
            <a:r>
              <a:rPr lang="en-GB" dirty="0" smtClean="0">
                <a:effectLst/>
              </a:rPr>
              <a:t>Silver and gold will be stolen away,</a:t>
            </a:r>
            <a:br>
              <a:rPr lang="en-GB" dirty="0" smtClean="0">
                <a:effectLst/>
              </a:rPr>
            </a:br>
            <a:r>
              <a:rPr lang="en-GB" dirty="0" smtClean="0">
                <a:effectLst/>
              </a:rPr>
              <a:t>My fair lady.</a:t>
            </a:r>
            <a:br>
              <a:rPr lang="en-GB" dirty="0" smtClean="0">
                <a:effectLst/>
              </a:rPr>
            </a:br>
            <a:r>
              <a:rPr lang="en-GB" dirty="0" smtClean="0">
                <a:effectLst/>
              </a:rPr>
              <a:t/>
            </a:r>
            <a:br>
              <a:rPr lang="en-GB" dirty="0" smtClean="0">
                <a:effectLst/>
              </a:rPr>
            </a:br>
            <a:r>
              <a:rPr lang="en-GB" dirty="0" smtClean="0">
                <a:effectLst/>
              </a:rPr>
              <a:t>Set a man to watch all night,</a:t>
            </a:r>
            <a:br>
              <a:rPr lang="en-GB" dirty="0" smtClean="0">
                <a:effectLst/>
              </a:rPr>
            </a:br>
            <a:r>
              <a:rPr lang="en-GB" dirty="0" smtClean="0">
                <a:effectLst/>
              </a:rPr>
              <a:t>Watch all night, watch all night,</a:t>
            </a:r>
            <a:br>
              <a:rPr lang="en-GB" dirty="0" smtClean="0">
                <a:effectLst/>
              </a:rPr>
            </a:br>
            <a:r>
              <a:rPr lang="en-GB" dirty="0" smtClean="0">
                <a:effectLst/>
              </a:rPr>
              <a:t>Set a man to watch all night,</a:t>
            </a:r>
            <a:br>
              <a:rPr lang="en-GB" dirty="0" smtClean="0">
                <a:effectLst/>
              </a:rPr>
            </a:br>
            <a:r>
              <a:rPr lang="en-GB" dirty="0" smtClean="0">
                <a:effectLst/>
              </a:rPr>
              <a:t>My fair lady.</a:t>
            </a:r>
            <a:br>
              <a:rPr lang="en-GB" dirty="0" smtClean="0">
                <a:effectLst/>
              </a:rPr>
            </a:br>
            <a:r>
              <a:rPr lang="en-GB" dirty="0" smtClean="0">
                <a:effectLst/>
              </a:rPr>
              <a:t/>
            </a:r>
            <a:br>
              <a:rPr lang="en-GB" dirty="0" smtClean="0">
                <a:effectLst/>
              </a:rPr>
            </a:br>
            <a:r>
              <a:rPr lang="en-GB" dirty="0" smtClean="0">
                <a:effectLst/>
              </a:rPr>
              <a:t>Suppose the man should fall asleep,</a:t>
            </a:r>
            <a:br>
              <a:rPr lang="en-GB" dirty="0" smtClean="0">
                <a:effectLst/>
              </a:rPr>
            </a:br>
            <a:r>
              <a:rPr lang="en-GB" dirty="0" smtClean="0">
                <a:effectLst/>
              </a:rPr>
              <a:t>Fall asleep, fall asleep,</a:t>
            </a:r>
            <a:br>
              <a:rPr lang="en-GB" dirty="0" smtClean="0">
                <a:effectLst/>
              </a:rPr>
            </a:br>
            <a:r>
              <a:rPr lang="en-GB" dirty="0" smtClean="0">
                <a:effectLst/>
              </a:rPr>
              <a:t>Suppose the man should fall asleep,</a:t>
            </a:r>
            <a:br>
              <a:rPr lang="en-GB" dirty="0" smtClean="0">
                <a:effectLst/>
              </a:rPr>
            </a:br>
            <a:r>
              <a:rPr lang="en-GB" dirty="0" smtClean="0">
                <a:effectLst/>
              </a:rPr>
              <a:t>My fair lady.</a:t>
            </a:r>
            <a:br>
              <a:rPr lang="en-GB" dirty="0" smtClean="0">
                <a:effectLst/>
              </a:rPr>
            </a:br>
            <a:r>
              <a:rPr lang="en-GB" dirty="0" smtClean="0">
                <a:effectLst/>
              </a:rPr>
              <a:t/>
            </a:r>
            <a:br>
              <a:rPr lang="en-GB" dirty="0" smtClean="0">
                <a:effectLst/>
              </a:rPr>
            </a:br>
            <a:r>
              <a:rPr lang="en-GB" dirty="0" smtClean="0">
                <a:effectLst/>
              </a:rPr>
              <a:t>Give him a pipe to smoke all night,</a:t>
            </a:r>
            <a:br>
              <a:rPr lang="en-GB" dirty="0" smtClean="0">
                <a:effectLst/>
              </a:rPr>
            </a:br>
            <a:r>
              <a:rPr lang="en-GB" dirty="0" smtClean="0">
                <a:effectLst/>
              </a:rPr>
              <a:t>Smoke all night, smoke all night,</a:t>
            </a:r>
            <a:br>
              <a:rPr lang="en-GB" dirty="0" smtClean="0">
                <a:effectLst/>
              </a:rPr>
            </a:br>
            <a:r>
              <a:rPr lang="en-GB" dirty="0" smtClean="0">
                <a:effectLst/>
              </a:rPr>
              <a:t>Give him a pipe to smoke all night,</a:t>
            </a:r>
            <a:br>
              <a:rPr lang="en-GB" dirty="0" smtClean="0">
                <a:effectLst/>
              </a:rPr>
            </a:br>
            <a:r>
              <a:rPr lang="en-GB" dirty="0" smtClean="0">
                <a:effectLst/>
              </a:rPr>
              <a:t>My fair lady.</a:t>
            </a:r>
            <a:endParaRPr lang="en-GB" dirty="0"/>
          </a:p>
        </p:txBody>
      </p:sp>
      <p:sp>
        <p:nvSpPr>
          <p:cNvPr id="4" name="Slide Number Placeholder 3"/>
          <p:cNvSpPr>
            <a:spLocks noGrp="1"/>
          </p:cNvSpPr>
          <p:nvPr>
            <p:ph type="sldNum" sz="quarter" idx="10"/>
          </p:nvPr>
        </p:nvSpPr>
        <p:spPr/>
        <p:txBody>
          <a:bodyPr/>
          <a:lstStyle/>
          <a:p>
            <a:fld id="{FB762A88-FA2B-47ED-95AA-7CDDFA304BA4}" type="slidenum">
              <a:rPr lang="en-GB" smtClean="0"/>
              <a:t>553</a:t>
            </a:fld>
            <a:endParaRPr lang="en-GB"/>
          </a:p>
        </p:txBody>
      </p:sp>
    </p:spTree>
    <p:extLst>
      <p:ext uri="{BB962C8B-B14F-4D97-AF65-F5344CB8AC3E}">
        <p14:creationId xmlns:p14="http://schemas.microsoft.com/office/powerpoint/2010/main" val="58088850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557</a:t>
            </a:fld>
            <a:endParaRPr lang="en-GB"/>
          </a:p>
        </p:txBody>
      </p:sp>
    </p:spTree>
    <p:extLst>
      <p:ext uri="{BB962C8B-B14F-4D97-AF65-F5344CB8AC3E}">
        <p14:creationId xmlns:p14="http://schemas.microsoft.com/office/powerpoint/2010/main" val="230848305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7E130DD6-BF09-445D-A085-45311538F0FD}" type="slidenum">
              <a:rPr lang="en-GB" smtClean="0"/>
              <a:pPr/>
              <a:t>559</a:t>
            </a:fld>
            <a:endParaRPr lang="en-GB"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2751261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638AB90C-6C04-4DFF-B4A8-9CAB8425A319}" type="slidenum">
              <a:rPr lang="en-GB" smtClean="0"/>
              <a:pPr/>
              <a:t>560</a:t>
            </a:fld>
            <a:endParaRPr lang="en-GB"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70301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p:spPr>
        <p:txBody>
          <a:bodyPr/>
          <a:lstStyle/>
          <a:p>
            <a:endParaRPr lang="en-US" smtClean="0"/>
          </a:p>
        </p:txBody>
      </p:sp>
      <p:sp>
        <p:nvSpPr>
          <p:cNvPr id="251908" name="Slide Number Placeholder 3"/>
          <p:cNvSpPr>
            <a:spLocks noGrp="1"/>
          </p:cNvSpPr>
          <p:nvPr>
            <p:ph type="sldNum" sz="quarter" idx="5"/>
          </p:nvPr>
        </p:nvSpPr>
        <p:spPr>
          <a:noFill/>
        </p:spPr>
        <p:txBody>
          <a:bodyPr/>
          <a:lstStyle/>
          <a:p>
            <a:fld id="{CB5AFC01-F1A3-4992-978C-04E70C78C034}" type="slidenum">
              <a:rPr lang="en-GB" smtClean="0"/>
              <a:pPr/>
              <a:t>52</a:t>
            </a:fld>
            <a:endParaRPr lang="en-GB" smtClean="0"/>
          </a:p>
        </p:txBody>
      </p:sp>
    </p:spTree>
    <p:extLst>
      <p:ext uri="{BB962C8B-B14F-4D97-AF65-F5344CB8AC3E}">
        <p14:creationId xmlns:p14="http://schemas.microsoft.com/office/powerpoint/2010/main" val="89078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p:spPr>
        <p:txBody>
          <a:bodyPr/>
          <a:lstStyle/>
          <a:p>
            <a:endParaRPr lang="en-US" smtClean="0"/>
          </a:p>
        </p:txBody>
      </p:sp>
      <p:sp>
        <p:nvSpPr>
          <p:cNvPr id="254980" name="Slide Number Placeholder 3"/>
          <p:cNvSpPr>
            <a:spLocks noGrp="1"/>
          </p:cNvSpPr>
          <p:nvPr>
            <p:ph type="sldNum" sz="quarter" idx="5"/>
          </p:nvPr>
        </p:nvSpPr>
        <p:spPr>
          <a:noFill/>
        </p:spPr>
        <p:txBody>
          <a:bodyPr/>
          <a:lstStyle/>
          <a:p>
            <a:fld id="{0E640031-2376-4CA8-84FD-18F7E26493DA}" type="slidenum">
              <a:rPr lang="en-GB" smtClean="0"/>
              <a:pPr/>
              <a:t>55</a:t>
            </a:fld>
            <a:endParaRPr lang="en-GB" smtClean="0"/>
          </a:p>
        </p:txBody>
      </p:sp>
    </p:spTree>
    <p:extLst>
      <p:ext uri="{BB962C8B-B14F-4D97-AF65-F5344CB8AC3E}">
        <p14:creationId xmlns:p14="http://schemas.microsoft.com/office/powerpoint/2010/main" val="1945523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smtClean="0"/>
          </a:p>
        </p:txBody>
      </p:sp>
      <p:sp>
        <p:nvSpPr>
          <p:cNvPr id="256004" name="Slide Number Placeholder 3"/>
          <p:cNvSpPr>
            <a:spLocks noGrp="1"/>
          </p:cNvSpPr>
          <p:nvPr>
            <p:ph type="sldNum" sz="quarter" idx="5"/>
          </p:nvPr>
        </p:nvSpPr>
        <p:spPr>
          <a:noFill/>
        </p:spPr>
        <p:txBody>
          <a:bodyPr/>
          <a:lstStyle/>
          <a:p>
            <a:fld id="{5334EA4A-E564-4F33-8165-23011F576C97}" type="slidenum">
              <a:rPr lang="en-GB" smtClean="0"/>
              <a:pPr/>
              <a:t>56</a:t>
            </a:fld>
            <a:endParaRPr lang="en-GB" smtClean="0"/>
          </a:p>
        </p:txBody>
      </p:sp>
    </p:spTree>
    <p:extLst>
      <p:ext uri="{BB962C8B-B14F-4D97-AF65-F5344CB8AC3E}">
        <p14:creationId xmlns:p14="http://schemas.microsoft.com/office/powerpoint/2010/main" val="1670244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762A88-FA2B-47ED-95AA-7CDDFA304BA4}" type="slidenum">
              <a:rPr lang="en-GB" smtClean="0"/>
              <a:t>4</a:t>
            </a:fld>
            <a:endParaRPr lang="en-GB" dirty="0"/>
          </a:p>
        </p:txBody>
      </p:sp>
    </p:spTree>
    <p:extLst>
      <p:ext uri="{BB962C8B-B14F-4D97-AF65-F5344CB8AC3E}">
        <p14:creationId xmlns:p14="http://schemas.microsoft.com/office/powerpoint/2010/main" val="117933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p:spPr>
        <p:txBody>
          <a:bodyPr/>
          <a:lstStyle/>
          <a:p>
            <a:endParaRPr lang="en-US" smtClean="0"/>
          </a:p>
        </p:txBody>
      </p:sp>
      <p:sp>
        <p:nvSpPr>
          <p:cNvPr id="252932" name="Slide Number Placeholder 3"/>
          <p:cNvSpPr>
            <a:spLocks noGrp="1"/>
          </p:cNvSpPr>
          <p:nvPr>
            <p:ph type="sldNum" sz="quarter" idx="5"/>
          </p:nvPr>
        </p:nvSpPr>
        <p:spPr>
          <a:noFill/>
        </p:spPr>
        <p:txBody>
          <a:bodyPr/>
          <a:lstStyle/>
          <a:p>
            <a:fld id="{7DBB4894-31B3-48A4-A7C6-028F2F4543E3}" type="slidenum">
              <a:rPr lang="en-GB" smtClean="0"/>
              <a:pPr/>
              <a:t>57</a:t>
            </a:fld>
            <a:endParaRPr lang="en-GB" smtClean="0"/>
          </a:p>
        </p:txBody>
      </p:sp>
    </p:spTree>
    <p:extLst>
      <p:ext uri="{BB962C8B-B14F-4D97-AF65-F5344CB8AC3E}">
        <p14:creationId xmlns:p14="http://schemas.microsoft.com/office/powerpoint/2010/main" val="1401745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69</a:t>
            </a:fld>
            <a:endParaRPr lang="en-GB"/>
          </a:p>
        </p:txBody>
      </p:sp>
    </p:spTree>
    <p:extLst>
      <p:ext uri="{BB962C8B-B14F-4D97-AF65-F5344CB8AC3E}">
        <p14:creationId xmlns:p14="http://schemas.microsoft.com/office/powerpoint/2010/main" val="986239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70</a:t>
            </a:fld>
            <a:endParaRPr lang="en-GB"/>
          </a:p>
        </p:txBody>
      </p:sp>
    </p:spTree>
    <p:extLst>
      <p:ext uri="{BB962C8B-B14F-4D97-AF65-F5344CB8AC3E}">
        <p14:creationId xmlns:p14="http://schemas.microsoft.com/office/powerpoint/2010/main" val="760026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71</a:t>
            </a:fld>
            <a:endParaRPr lang="en-GB"/>
          </a:p>
        </p:txBody>
      </p:sp>
    </p:spTree>
    <p:extLst>
      <p:ext uri="{BB962C8B-B14F-4D97-AF65-F5344CB8AC3E}">
        <p14:creationId xmlns:p14="http://schemas.microsoft.com/office/powerpoint/2010/main" val="2229951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WALLINGTON DEMESNE WALLINGTON HALL</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NZ 0384 NZ 03028424</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21/222 4 stone dragons' heads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on lawn east of Hall</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GV II*</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Group of 4 carved dragons' heads, probably C16. Limestone. Grotesque style with</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oriental influence. Brought 1760 from </a:t>
            </a:r>
            <a:r>
              <a:rPr lang="en-GB" sz="1200" kern="1200" dirty="0" err="1" smtClean="0">
                <a:solidFill>
                  <a:schemeClr val="tx1"/>
                </a:solidFill>
                <a:effectLst/>
                <a:latin typeface="+mn-lt"/>
                <a:ea typeface="+mn-ea"/>
                <a:cs typeface="+mn-cs"/>
              </a:rPr>
              <a:t>Bishopsgate</a:t>
            </a:r>
            <a:r>
              <a:rPr lang="en-GB" sz="1200" kern="1200" dirty="0" smtClean="0">
                <a:solidFill>
                  <a:schemeClr val="tx1"/>
                </a:solidFill>
                <a:effectLst/>
                <a:latin typeface="+mn-lt"/>
                <a:ea typeface="+mn-ea"/>
                <a:cs typeface="+mn-cs"/>
              </a:rPr>
              <a:t>, London, as ballast in one of</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Sir Walter </a:t>
            </a:r>
            <a:r>
              <a:rPr lang="en-GB" sz="1200" kern="1200" dirty="0" err="1" smtClean="0">
                <a:solidFill>
                  <a:schemeClr val="tx1"/>
                </a:solidFill>
                <a:effectLst/>
                <a:latin typeface="+mn-lt"/>
                <a:ea typeface="+mn-ea"/>
                <a:cs typeface="+mn-cs"/>
              </a:rPr>
              <a:t>Blackett's</a:t>
            </a:r>
            <a:r>
              <a:rPr lang="en-GB" sz="1200" kern="1200" dirty="0" smtClean="0">
                <a:solidFill>
                  <a:schemeClr val="tx1"/>
                </a:solidFill>
                <a:effectLst/>
                <a:latin typeface="+mn-lt"/>
                <a:ea typeface="+mn-ea"/>
                <a:cs typeface="+mn-cs"/>
              </a:rPr>
              <a:t> colliers; moved to present position in 1928.</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Listing NGR: NZ0301984246</a:t>
            </a:r>
            <a:br>
              <a:rPr lang="en-GB" sz="1200" kern="1200" dirty="0" smtClean="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72FB83B2-CDAE-4660-90E5-6F61190ED178}" type="slidenum">
              <a:rPr lang="en-GB" smtClean="0"/>
              <a:t>79</a:t>
            </a:fld>
            <a:endParaRPr lang="en-GB"/>
          </a:p>
        </p:txBody>
      </p:sp>
    </p:spTree>
    <p:extLst>
      <p:ext uri="{BB962C8B-B14F-4D97-AF65-F5344CB8AC3E}">
        <p14:creationId xmlns:p14="http://schemas.microsoft.com/office/powerpoint/2010/main" val="1498875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WALLINGTON DEMESNE WALLINGTON HALL</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NZ 0384 NZ 03028424</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21/222 4 stone dragons' heads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on lawn east of Hall</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GV II*</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Group of 4 carved dragons' heads, probably C16. Limestone. Grotesque style with</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oriental influence. Brought 1760 from </a:t>
            </a:r>
            <a:r>
              <a:rPr lang="en-GB" sz="1200" kern="1200" dirty="0" err="1" smtClean="0">
                <a:solidFill>
                  <a:schemeClr val="tx1"/>
                </a:solidFill>
                <a:effectLst/>
                <a:latin typeface="+mn-lt"/>
                <a:ea typeface="+mn-ea"/>
                <a:cs typeface="+mn-cs"/>
              </a:rPr>
              <a:t>Bishopsgate</a:t>
            </a:r>
            <a:r>
              <a:rPr lang="en-GB" sz="1200" kern="1200" dirty="0" smtClean="0">
                <a:solidFill>
                  <a:schemeClr val="tx1"/>
                </a:solidFill>
                <a:effectLst/>
                <a:latin typeface="+mn-lt"/>
                <a:ea typeface="+mn-ea"/>
                <a:cs typeface="+mn-cs"/>
              </a:rPr>
              <a:t>, London, as ballast in one of</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Sir Walter </a:t>
            </a:r>
            <a:r>
              <a:rPr lang="en-GB" sz="1200" kern="1200" dirty="0" err="1" smtClean="0">
                <a:solidFill>
                  <a:schemeClr val="tx1"/>
                </a:solidFill>
                <a:effectLst/>
                <a:latin typeface="+mn-lt"/>
                <a:ea typeface="+mn-ea"/>
                <a:cs typeface="+mn-cs"/>
              </a:rPr>
              <a:t>Blackett's</a:t>
            </a:r>
            <a:r>
              <a:rPr lang="en-GB" sz="1200" kern="1200" dirty="0" smtClean="0">
                <a:solidFill>
                  <a:schemeClr val="tx1"/>
                </a:solidFill>
                <a:effectLst/>
                <a:latin typeface="+mn-lt"/>
                <a:ea typeface="+mn-ea"/>
                <a:cs typeface="+mn-cs"/>
              </a:rPr>
              <a:t> colliers; moved to present position in 1928.</a:t>
            </a:r>
            <a:br>
              <a:rPr lang="en-GB" sz="1200" kern="1200" dirty="0" smtClean="0">
                <a:solidFill>
                  <a:schemeClr val="tx1"/>
                </a:solidFill>
                <a:effectLst/>
                <a:latin typeface="+mn-lt"/>
                <a:ea typeface="+mn-ea"/>
                <a:cs typeface="+mn-cs"/>
              </a:rPr>
            </a:br>
            <a:r>
              <a:rPr lang="en-GB" sz="1200" kern="1200" smtClean="0">
                <a:solidFill>
                  <a:schemeClr val="tx1"/>
                </a:solidFill>
                <a:effectLst/>
                <a:latin typeface="+mn-lt"/>
                <a:ea typeface="+mn-ea"/>
                <a:cs typeface="+mn-cs"/>
              </a:rPr>
              <a:t>Listing NGR: NZ0301984246</a:t>
            </a:r>
            <a:br>
              <a:rPr lang="en-GB" sz="1200" kern="1200" smtClean="0">
                <a:solidFill>
                  <a:schemeClr val="tx1"/>
                </a:solidFill>
                <a:effectLst/>
                <a:latin typeface="+mn-lt"/>
                <a:ea typeface="+mn-ea"/>
                <a:cs typeface="+mn-cs"/>
              </a:rPr>
            </a:br>
            <a:endParaRPr lang="en-GB"/>
          </a:p>
        </p:txBody>
      </p:sp>
      <p:sp>
        <p:nvSpPr>
          <p:cNvPr id="4" name="Slide Number Placeholder 3"/>
          <p:cNvSpPr>
            <a:spLocks noGrp="1"/>
          </p:cNvSpPr>
          <p:nvPr>
            <p:ph type="sldNum" sz="quarter" idx="10"/>
          </p:nvPr>
        </p:nvSpPr>
        <p:spPr/>
        <p:txBody>
          <a:bodyPr/>
          <a:lstStyle/>
          <a:p>
            <a:fld id="{72FB83B2-CDAE-4660-90E5-6F61190ED178}" type="slidenum">
              <a:rPr lang="en-GB" smtClean="0"/>
              <a:t>80</a:t>
            </a:fld>
            <a:endParaRPr lang="en-GB"/>
          </a:p>
        </p:txBody>
      </p:sp>
    </p:spTree>
    <p:extLst>
      <p:ext uri="{BB962C8B-B14F-4D97-AF65-F5344CB8AC3E}">
        <p14:creationId xmlns:p14="http://schemas.microsoft.com/office/powerpoint/2010/main" val="2296256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Parishioners put up St Dunstan's Clock thankful that the Great Fire of London stopped when it reached the church. The church was rebuilt in the 1830's but the clock is the original.</a:t>
            </a:r>
            <a:r>
              <a:rPr lang="en-GB" dirty="0" smtClean="0"/>
              <a:t/>
            </a:r>
            <a:br>
              <a:rPr lang="en-GB" dirty="0" smtClean="0"/>
            </a:br>
            <a:r>
              <a:rPr lang="en-GB" sz="1200" b="0" i="0" kern="1200" dirty="0" smtClean="0">
                <a:solidFill>
                  <a:schemeClr val="tx1"/>
                </a:solidFill>
                <a:effectLst/>
                <a:latin typeface="+mn-lt"/>
                <a:ea typeface="+mn-ea"/>
                <a:cs typeface="+mn-cs"/>
              </a:rPr>
              <a:t>The diarist, Samuel Pepys, used to attend services in the church regularly, although he was easily distracted.</a:t>
            </a:r>
            <a:endParaRPr lang="en-GB" dirty="0"/>
          </a:p>
        </p:txBody>
      </p:sp>
      <p:sp>
        <p:nvSpPr>
          <p:cNvPr id="4" name="Slide Number Placeholder 3"/>
          <p:cNvSpPr>
            <a:spLocks noGrp="1"/>
          </p:cNvSpPr>
          <p:nvPr>
            <p:ph type="sldNum" sz="quarter" idx="10"/>
          </p:nvPr>
        </p:nvSpPr>
        <p:spPr/>
        <p:txBody>
          <a:bodyPr/>
          <a:lstStyle/>
          <a:p>
            <a:fld id="{72FB83B2-CDAE-4660-90E5-6F61190ED178}" type="slidenum">
              <a:rPr lang="en-GB" smtClean="0"/>
              <a:t>91</a:t>
            </a:fld>
            <a:endParaRPr lang="en-GB"/>
          </a:p>
        </p:txBody>
      </p:sp>
    </p:spTree>
    <p:extLst>
      <p:ext uri="{BB962C8B-B14F-4D97-AF65-F5344CB8AC3E}">
        <p14:creationId xmlns:p14="http://schemas.microsoft.com/office/powerpoint/2010/main" val="1854679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118</a:t>
            </a:fld>
            <a:endParaRPr lang="en-GB"/>
          </a:p>
        </p:txBody>
      </p:sp>
    </p:spTree>
    <p:extLst>
      <p:ext uri="{BB962C8B-B14F-4D97-AF65-F5344CB8AC3E}">
        <p14:creationId xmlns:p14="http://schemas.microsoft.com/office/powerpoint/2010/main" val="1099106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119</a:t>
            </a:fld>
            <a:endParaRPr lang="en-GB"/>
          </a:p>
        </p:txBody>
      </p:sp>
    </p:spTree>
    <p:extLst>
      <p:ext uri="{BB962C8B-B14F-4D97-AF65-F5344CB8AC3E}">
        <p14:creationId xmlns:p14="http://schemas.microsoft.com/office/powerpoint/2010/main" val="91029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120</a:t>
            </a:fld>
            <a:endParaRPr lang="en-GB"/>
          </a:p>
        </p:txBody>
      </p:sp>
    </p:spTree>
    <p:extLst>
      <p:ext uri="{BB962C8B-B14F-4D97-AF65-F5344CB8AC3E}">
        <p14:creationId xmlns:p14="http://schemas.microsoft.com/office/powerpoint/2010/main" val="3282933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2FB83B2-CDAE-4660-90E5-6F61190ED178}" type="slidenum">
              <a:rPr lang="en-GB" smtClean="0"/>
              <a:t>7</a:t>
            </a:fld>
            <a:endParaRPr lang="en-GB"/>
          </a:p>
        </p:txBody>
      </p:sp>
    </p:spTree>
    <p:extLst>
      <p:ext uri="{BB962C8B-B14F-4D97-AF65-F5344CB8AC3E}">
        <p14:creationId xmlns:p14="http://schemas.microsoft.com/office/powerpoint/2010/main" val="2133745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121</a:t>
            </a:fld>
            <a:endParaRPr lang="en-GB"/>
          </a:p>
        </p:txBody>
      </p:sp>
    </p:spTree>
    <p:extLst>
      <p:ext uri="{BB962C8B-B14F-4D97-AF65-F5344CB8AC3E}">
        <p14:creationId xmlns:p14="http://schemas.microsoft.com/office/powerpoint/2010/main" val="2450841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3154E732-6FCC-41CC-B763-16DB3262FC5E}" type="slidenum">
              <a:rPr lang="en-GB" smtClean="0"/>
              <a:pPr/>
              <a:t>122</a:t>
            </a:fld>
            <a:endParaRPr lang="en-GB"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25161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126</a:t>
            </a:fld>
            <a:endParaRPr lang="en-GB"/>
          </a:p>
        </p:txBody>
      </p:sp>
    </p:spTree>
    <p:extLst>
      <p:ext uri="{BB962C8B-B14F-4D97-AF65-F5344CB8AC3E}">
        <p14:creationId xmlns:p14="http://schemas.microsoft.com/office/powerpoint/2010/main" val="2854277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127</a:t>
            </a:fld>
            <a:endParaRPr lang="en-GB"/>
          </a:p>
        </p:txBody>
      </p:sp>
    </p:spTree>
    <p:extLst>
      <p:ext uri="{BB962C8B-B14F-4D97-AF65-F5344CB8AC3E}">
        <p14:creationId xmlns:p14="http://schemas.microsoft.com/office/powerpoint/2010/main" val="2356683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130</a:t>
            </a:fld>
            <a:endParaRPr lang="en-GB"/>
          </a:p>
        </p:txBody>
      </p:sp>
    </p:spTree>
    <p:extLst>
      <p:ext uri="{BB962C8B-B14F-4D97-AF65-F5344CB8AC3E}">
        <p14:creationId xmlns:p14="http://schemas.microsoft.com/office/powerpoint/2010/main" val="371552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131</a:t>
            </a:fld>
            <a:endParaRPr lang="en-GB"/>
          </a:p>
        </p:txBody>
      </p:sp>
    </p:spTree>
    <p:extLst>
      <p:ext uri="{BB962C8B-B14F-4D97-AF65-F5344CB8AC3E}">
        <p14:creationId xmlns:p14="http://schemas.microsoft.com/office/powerpoint/2010/main" val="3506487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5975F48-1479-4EC9-95F2-3708D947E8C7}" type="slidenum">
              <a:rPr lang="en-GB" smtClean="0"/>
              <a:pPr>
                <a:defRPr/>
              </a:pPr>
              <a:t>132</a:t>
            </a:fld>
            <a:endParaRPr lang="en-GB"/>
          </a:p>
        </p:txBody>
      </p:sp>
    </p:spTree>
    <p:extLst>
      <p:ext uri="{BB962C8B-B14F-4D97-AF65-F5344CB8AC3E}">
        <p14:creationId xmlns:p14="http://schemas.microsoft.com/office/powerpoint/2010/main" val="2547645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133</a:t>
            </a:fld>
            <a:endParaRPr lang="en-GB"/>
          </a:p>
        </p:txBody>
      </p:sp>
    </p:spTree>
    <p:extLst>
      <p:ext uri="{BB962C8B-B14F-4D97-AF65-F5344CB8AC3E}">
        <p14:creationId xmlns:p14="http://schemas.microsoft.com/office/powerpoint/2010/main" val="3838448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134</a:t>
            </a:fld>
            <a:endParaRPr lang="en-GB"/>
          </a:p>
        </p:txBody>
      </p:sp>
    </p:spTree>
    <p:extLst>
      <p:ext uri="{BB962C8B-B14F-4D97-AF65-F5344CB8AC3E}">
        <p14:creationId xmlns:p14="http://schemas.microsoft.com/office/powerpoint/2010/main" val="3017504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135</a:t>
            </a:fld>
            <a:endParaRPr lang="en-GB"/>
          </a:p>
        </p:txBody>
      </p:sp>
    </p:spTree>
    <p:extLst>
      <p:ext uri="{BB962C8B-B14F-4D97-AF65-F5344CB8AC3E}">
        <p14:creationId xmlns:p14="http://schemas.microsoft.com/office/powerpoint/2010/main" val="3097596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8</a:t>
            </a:fld>
            <a:endParaRPr lang="en-GB"/>
          </a:p>
        </p:txBody>
      </p:sp>
    </p:spTree>
    <p:extLst>
      <p:ext uri="{BB962C8B-B14F-4D97-AF65-F5344CB8AC3E}">
        <p14:creationId xmlns:p14="http://schemas.microsoft.com/office/powerpoint/2010/main" val="30135598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136</a:t>
            </a:fld>
            <a:endParaRPr lang="en-GB"/>
          </a:p>
        </p:txBody>
      </p:sp>
    </p:spTree>
    <p:extLst>
      <p:ext uri="{BB962C8B-B14F-4D97-AF65-F5344CB8AC3E}">
        <p14:creationId xmlns:p14="http://schemas.microsoft.com/office/powerpoint/2010/main" val="1941766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137</a:t>
            </a:fld>
            <a:endParaRPr lang="en-GB"/>
          </a:p>
        </p:txBody>
      </p:sp>
    </p:spTree>
    <p:extLst>
      <p:ext uri="{BB962C8B-B14F-4D97-AF65-F5344CB8AC3E}">
        <p14:creationId xmlns:p14="http://schemas.microsoft.com/office/powerpoint/2010/main" val="30363301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138</a:t>
            </a:fld>
            <a:endParaRPr lang="en-GB"/>
          </a:p>
        </p:txBody>
      </p:sp>
    </p:spTree>
    <p:extLst>
      <p:ext uri="{BB962C8B-B14F-4D97-AF65-F5344CB8AC3E}">
        <p14:creationId xmlns:p14="http://schemas.microsoft.com/office/powerpoint/2010/main" val="1129882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139</a:t>
            </a:fld>
            <a:endParaRPr lang="en-GB"/>
          </a:p>
        </p:txBody>
      </p:sp>
    </p:spTree>
    <p:extLst>
      <p:ext uri="{BB962C8B-B14F-4D97-AF65-F5344CB8AC3E}">
        <p14:creationId xmlns:p14="http://schemas.microsoft.com/office/powerpoint/2010/main" val="12628255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140</a:t>
            </a:fld>
            <a:endParaRPr lang="en-GB"/>
          </a:p>
        </p:txBody>
      </p:sp>
    </p:spTree>
    <p:extLst>
      <p:ext uri="{BB962C8B-B14F-4D97-AF65-F5344CB8AC3E}">
        <p14:creationId xmlns:p14="http://schemas.microsoft.com/office/powerpoint/2010/main" val="6392122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141</a:t>
            </a:fld>
            <a:endParaRPr lang="en-GB"/>
          </a:p>
        </p:txBody>
      </p:sp>
    </p:spTree>
    <p:extLst>
      <p:ext uri="{BB962C8B-B14F-4D97-AF65-F5344CB8AC3E}">
        <p14:creationId xmlns:p14="http://schemas.microsoft.com/office/powerpoint/2010/main" val="28954019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142</a:t>
            </a:fld>
            <a:endParaRPr lang="en-GB"/>
          </a:p>
        </p:txBody>
      </p:sp>
    </p:spTree>
    <p:extLst>
      <p:ext uri="{BB962C8B-B14F-4D97-AF65-F5344CB8AC3E}">
        <p14:creationId xmlns:p14="http://schemas.microsoft.com/office/powerpoint/2010/main" val="12296495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143</a:t>
            </a:fld>
            <a:endParaRPr lang="en-GB"/>
          </a:p>
        </p:txBody>
      </p:sp>
    </p:spTree>
    <p:extLst>
      <p:ext uri="{BB962C8B-B14F-4D97-AF65-F5344CB8AC3E}">
        <p14:creationId xmlns:p14="http://schemas.microsoft.com/office/powerpoint/2010/main" val="14069935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144</a:t>
            </a:fld>
            <a:endParaRPr lang="en-GB"/>
          </a:p>
        </p:txBody>
      </p:sp>
    </p:spTree>
    <p:extLst>
      <p:ext uri="{BB962C8B-B14F-4D97-AF65-F5344CB8AC3E}">
        <p14:creationId xmlns:p14="http://schemas.microsoft.com/office/powerpoint/2010/main" val="3790965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145</a:t>
            </a:fld>
            <a:endParaRPr lang="en-GB"/>
          </a:p>
        </p:txBody>
      </p:sp>
    </p:spTree>
    <p:extLst>
      <p:ext uri="{BB962C8B-B14F-4D97-AF65-F5344CB8AC3E}">
        <p14:creationId xmlns:p14="http://schemas.microsoft.com/office/powerpoint/2010/main" val="3822254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9</a:t>
            </a:fld>
            <a:endParaRPr lang="en-GB"/>
          </a:p>
        </p:txBody>
      </p:sp>
    </p:spTree>
    <p:extLst>
      <p:ext uri="{BB962C8B-B14F-4D97-AF65-F5344CB8AC3E}">
        <p14:creationId xmlns:p14="http://schemas.microsoft.com/office/powerpoint/2010/main" val="6735773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146</a:t>
            </a:fld>
            <a:endParaRPr lang="en-GB"/>
          </a:p>
        </p:txBody>
      </p:sp>
    </p:spTree>
    <p:extLst>
      <p:ext uri="{BB962C8B-B14F-4D97-AF65-F5344CB8AC3E}">
        <p14:creationId xmlns:p14="http://schemas.microsoft.com/office/powerpoint/2010/main" val="8332556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147</a:t>
            </a:fld>
            <a:endParaRPr lang="en-GB"/>
          </a:p>
        </p:txBody>
      </p:sp>
    </p:spTree>
    <p:extLst>
      <p:ext uri="{BB962C8B-B14F-4D97-AF65-F5344CB8AC3E}">
        <p14:creationId xmlns:p14="http://schemas.microsoft.com/office/powerpoint/2010/main" val="37227079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148</a:t>
            </a:fld>
            <a:endParaRPr lang="en-GB"/>
          </a:p>
        </p:txBody>
      </p:sp>
    </p:spTree>
    <p:extLst>
      <p:ext uri="{BB962C8B-B14F-4D97-AF65-F5344CB8AC3E}">
        <p14:creationId xmlns:p14="http://schemas.microsoft.com/office/powerpoint/2010/main" val="3834290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149</a:t>
            </a:fld>
            <a:endParaRPr lang="en-GB"/>
          </a:p>
        </p:txBody>
      </p:sp>
    </p:spTree>
    <p:extLst>
      <p:ext uri="{BB962C8B-B14F-4D97-AF65-F5344CB8AC3E}">
        <p14:creationId xmlns:p14="http://schemas.microsoft.com/office/powerpoint/2010/main" val="2143215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150</a:t>
            </a:fld>
            <a:endParaRPr lang="en-GB"/>
          </a:p>
        </p:txBody>
      </p:sp>
    </p:spTree>
    <p:extLst>
      <p:ext uri="{BB962C8B-B14F-4D97-AF65-F5344CB8AC3E}">
        <p14:creationId xmlns:p14="http://schemas.microsoft.com/office/powerpoint/2010/main" val="33441733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151</a:t>
            </a:fld>
            <a:endParaRPr lang="en-GB"/>
          </a:p>
        </p:txBody>
      </p:sp>
    </p:spTree>
    <p:extLst>
      <p:ext uri="{BB962C8B-B14F-4D97-AF65-F5344CB8AC3E}">
        <p14:creationId xmlns:p14="http://schemas.microsoft.com/office/powerpoint/2010/main" val="29290897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152</a:t>
            </a:fld>
            <a:endParaRPr lang="en-GB"/>
          </a:p>
        </p:txBody>
      </p:sp>
    </p:spTree>
    <p:extLst>
      <p:ext uri="{BB962C8B-B14F-4D97-AF65-F5344CB8AC3E}">
        <p14:creationId xmlns:p14="http://schemas.microsoft.com/office/powerpoint/2010/main" val="21331449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153</a:t>
            </a:fld>
            <a:endParaRPr lang="en-GB"/>
          </a:p>
        </p:txBody>
      </p:sp>
    </p:spTree>
    <p:extLst>
      <p:ext uri="{BB962C8B-B14F-4D97-AF65-F5344CB8AC3E}">
        <p14:creationId xmlns:p14="http://schemas.microsoft.com/office/powerpoint/2010/main" val="19704642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154</a:t>
            </a:fld>
            <a:endParaRPr lang="en-GB"/>
          </a:p>
        </p:txBody>
      </p:sp>
    </p:spTree>
    <p:extLst>
      <p:ext uri="{BB962C8B-B14F-4D97-AF65-F5344CB8AC3E}">
        <p14:creationId xmlns:p14="http://schemas.microsoft.com/office/powerpoint/2010/main" val="29710121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155</a:t>
            </a:fld>
            <a:endParaRPr lang="en-GB"/>
          </a:p>
        </p:txBody>
      </p:sp>
    </p:spTree>
    <p:extLst>
      <p:ext uri="{BB962C8B-B14F-4D97-AF65-F5344CB8AC3E}">
        <p14:creationId xmlns:p14="http://schemas.microsoft.com/office/powerpoint/2010/main" val="3902648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10</a:t>
            </a:fld>
            <a:endParaRPr lang="en-GB"/>
          </a:p>
        </p:txBody>
      </p:sp>
    </p:spTree>
    <p:extLst>
      <p:ext uri="{BB962C8B-B14F-4D97-AF65-F5344CB8AC3E}">
        <p14:creationId xmlns:p14="http://schemas.microsoft.com/office/powerpoint/2010/main" val="42806451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158</a:t>
            </a:fld>
            <a:endParaRPr lang="en-GB"/>
          </a:p>
        </p:txBody>
      </p:sp>
    </p:spTree>
    <p:extLst>
      <p:ext uri="{BB962C8B-B14F-4D97-AF65-F5344CB8AC3E}">
        <p14:creationId xmlns:p14="http://schemas.microsoft.com/office/powerpoint/2010/main" val="30899699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528B52-D709-4815-BD2B-10C3EF5DC286}" type="slidenum">
              <a:rPr lang="en-GB" smtClean="0"/>
              <a:t>159</a:t>
            </a:fld>
            <a:endParaRPr lang="en-GB"/>
          </a:p>
        </p:txBody>
      </p:sp>
    </p:spTree>
    <p:extLst>
      <p:ext uri="{BB962C8B-B14F-4D97-AF65-F5344CB8AC3E}">
        <p14:creationId xmlns:p14="http://schemas.microsoft.com/office/powerpoint/2010/main" val="35244327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528B52-D709-4815-BD2B-10C3EF5DC286}" type="slidenum">
              <a:rPr lang="en-GB" smtClean="0"/>
              <a:t>160</a:t>
            </a:fld>
            <a:endParaRPr lang="en-GB"/>
          </a:p>
        </p:txBody>
      </p:sp>
    </p:spTree>
    <p:extLst>
      <p:ext uri="{BB962C8B-B14F-4D97-AF65-F5344CB8AC3E}">
        <p14:creationId xmlns:p14="http://schemas.microsoft.com/office/powerpoint/2010/main" val="33044373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528B52-D709-4815-BD2B-10C3EF5DC286}" type="slidenum">
              <a:rPr lang="en-GB" smtClean="0"/>
              <a:t>161</a:t>
            </a:fld>
            <a:endParaRPr lang="en-GB"/>
          </a:p>
        </p:txBody>
      </p:sp>
    </p:spTree>
    <p:extLst>
      <p:ext uri="{BB962C8B-B14F-4D97-AF65-F5344CB8AC3E}">
        <p14:creationId xmlns:p14="http://schemas.microsoft.com/office/powerpoint/2010/main" val="29579605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528B52-D709-4815-BD2B-10C3EF5DC286}" type="slidenum">
              <a:rPr lang="en-GB" smtClean="0"/>
              <a:t>162</a:t>
            </a:fld>
            <a:endParaRPr lang="en-GB"/>
          </a:p>
        </p:txBody>
      </p:sp>
    </p:spTree>
    <p:extLst>
      <p:ext uri="{BB962C8B-B14F-4D97-AF65-F5344CB8AC3E}">
        <p14:creationId xmlns:p14="http://schemas.microsoft.com/office/powerpoint/2010/main" val="2728505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528B52-D709-4815-BD2B-10C3EF5DC286}" type="slidenum">
              <a:rPr lang="en-GB" smtClean="0"/>
              <a:t>163</a:t>
            </a:fld>
            <a:endParaRPr lang="en-GB"/>
          </a:p>
        </p:txBody>
      </p:sp>
    </p:spTree>
    <p:extLst>
      <p:ext uri="{BB962C8B-B14F-4D97-AF65-F5344CB8AC3E}">
        <p14:creationId xmlns:p14="http://schemas.microsoft.com/office/powerpoint/2010/main" val="26777420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528B52-D709-4815-BD2B-10C3EF5DC286}" type="slidenum">
              <a:rPr lang="en-GB" smtClean="0"/>
              <a:t>164</a:t>
            </a:fld>
            <a:endParaRPr lang="en-GB"/>
          </a:p>
        </p:txBody>
      </p:sp>
    </p:spTree>
    <p:extLst>
      <p:ext uri="{BB962C8B-B14F-4D97-AF65-F5344CB8AC3E}">
        <p14:creationId xmlns:p14="http://schemas.microsoft.com/office/powerpoint/2010/main" val="13126241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528B52-D709-4815-BD2B-10C3EF5DC286}" type="slidenum">
              <a:rPr lang="en-GB" smtClean="0"/>
              <a:t>167</a:t>
            </a:fld>
            <a:endParaRPr lang="en-GB"/>
          </a:p>
        </p:txBody>
      </p:sp>
    </p:spTree>
    <p:extLst>
      <p:ext uri="{BB962C8B-B14F-4D97-AF65-F5344CB8AC3E}">
        <p14:creationId xmlns:p14="http://schemas.microsoft.com/office/powerpoint/2010/main" val="31166302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528B52-D709-4815-BD2B-10C3EF5DC286}" type="slidenum">
              <a:rPr lang="en-GB" smtClean="0"/>
              <a:t>168</a:t>
            </a:fld>
            <a:endParaRPr lang="en-GB"/>
          </a:p>
        </p:txBody>
      </p:sp>
    </p:spTree>
    <p:extLst>
      <p:ext uri="{BB962C8B-B14F-4D97-AF65-F5344CB8AC3E}">
        <p14:creationId xmlns:p14="http://schemas.microsoft.com/office/powerpoint/2010/main" val="24462390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528B52-D709-4815-BD2B-10C3EF5DC286}" type="slidenum">
              <a:rPr lang="en-GB" smtClean="0"/>
              <a:t>180</a:t>
            </a:fld>
            <a:endParaRPr lang="en-GB"/>
          </a:p>
        </p:txBody>
      </p:sp>
    </p:spTree>
    <p:extLst>
      <p:ext uri="{BB962C8B-B14F-4D97-AF65-F5344CB8AC3E}">
        <p14:creationId xmlns:p14="http://schemas.microsoft.com/office/powerpoint/2010/main" val="1042882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11</a:t>
            </a:fld>
            <a:endParaRPr lang="en-GB"/>
          </a:p>
        </p:txBody>
      </p:sp>
    </p:spTree>
    <p:extLst>
      <p:ext uri="{BB962C8B-B14F-4D97-AF65-F5344CB8AC3E}">
        <p14:creationId xmlns:p14="http://schemas.microsoft.com/office/powerpoint/2010/main" val="24698283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528B52-D709-4815-BD2B-10C3EF5DC286}" type="slidenum">
              <a:rPr lang="en-GB" smtClean="0"/>
              <a:t>181</a:t>
            </a:fld>
            <a:endParaRPr lang="en-GB"/>
          </a:p>
        </p:txBody>
      </p:sp>
    </p:spTree>
    <p:extLst>
      <p:ext uri="{BB962C8B-B14F-4D97-AF65-F5344CB8AC3E}">
        <p14:creationId xmlns:p14="http://schemas.microsoft.com/office/powerpoint/2010/main" val="16719201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182</a:t>
            </a:fld>
            <a:endParaRPr lang="en-GB"/>
          </a:p>
        </p:txBody>
      </p:sp>
    </p:spTree>
    <p:extLst>
      <p:ext uri="{BB962C8B-B14F-4D97-AF65-F5344CB8AC3E}">
        <p14:creationId xmlns:p14="http://schemas.microsoft.com/office/powerpoint/2010/main" val="6497186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183</a:t>
            </a:fld>
            <a:endParaRPr lang="en-GB"/>
          </a:p>
        </p:txBody>
      </p:sp>
    </p:spTree>
    <p:extLst>
      <p:ext uri="{BB962C8B-B14F-4D97-AF65-F5344CB8AC3E}">
        <p14:creationId xmlns:p14="http://schemas.microsoft.com/office/powerpoint/2010/main" val="7265687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184</a:t>
            </a:fld>
            <a:endParaRPr lang="en-GB"/>
          </a:p>
        </p:txBody>
      </p:sp>
    </p:spTree>
    <p:extLst>
      <p:ext uri="{BB962C8B-B14F-4D97-AF65-F5344CB8AC3E}">
        <p14:creationId xmlns:p14="http://schemas.microsoft.com/office/powerpoint/2010/main" val="21165606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185</a:t>
            </a:fld>
            <a:endParaRPr lang="en-GB"/>
          </a:p>
        </p:txBody>
      </p:sp>
    </p:spTree>
    <p:extLst>
      <p:ext uri="{BB962C8B-B14F-4D97-AF65-F5344CB8AC3E}">
        <p14:creationId xmlns:p14="http://schemas.microsoft.com/office/powerpoint/2010/main" val="7276006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196</a:t>
            </a:fld>
            <a:endParaRPr lang="en-GB"/>
          </a:p>
        </p:txBody>
      </p:sp>
    </p:spTree>
    <p:extLst>
      <p:ext uri="{BB962C8B-B14F-4D97-AF65-F5344CB8AC3E}">
        <p14:creationId xmlns:p14="http://schemas.microsoft.com/office/powerpoint/2010/main" val="9345958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197</a:t>
            </a:fld>
            <a:endParaRPr lang="en-GB"/>
          </a:p>
        </p:txBody>
      </p:sp>
    </p:spTree>
    <p:extLst>
      <p:ext uri="{BB962C8B-B14F-4D97-AF65-F5344CB8AC3E}">
        <p14:creationId xmlns:p14="http://schemas.microsoft.com/office/powerpoint/2010/main" val="11208060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198</a:t>
            </a:fld>
            <a:endParaRPr lang="en-GB"/>
          </a:p>
        </p:txBody>
      </p:sp>
    </p:spTree>
    <p:extLst>
      <p:ext uri="{BB962C8B-B14F-4D97-AF65-F5344CB8AC3E}">
        <p14:creationId xmlns:p14="http://schemas.microsoft.com/office/powerpoint/2010/main" val="35798739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203</a:t>
            </a:fld>
            <a:endParaRPr lang="en-GB"/>
          </a:p>
        </p:txBody>
      </p:sp>
    </p:spTree>
    <p:extLst>
      <p:ext uri="{BB962C8B-B14F-4D97-AF65-F5344CB8AC3E}">
        <p14:creationId xmlns:p14="http://schemas.microsoft.com/office/powerpoint/2010/main" val="29688613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204</a:t>
            </a:fld>
            <a:endParaRPr lang="en-GB"/>
          </a:p>
        </p:txBody>
      </p:sp>
    </p:spTree>
    <p:extLst>
      <p:ext uri="{BB962C8B-B14F-4D97-AF65-F5344CB8AC3E}">
        <p14:creationId xmlns:p14="http://schemas.microsoft.com/office/powerpoint/2010/main" val="1946277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12</a:t>
            </a:fld>
            <a:endParaRPr lang="en-GB"/>
          </a:p>
        </p:txBody>
      </p:sp>
    </p:spTree>
    <p:extLst>
      <p:ext uri="{BB962C8B-B14F-4D97-AF65-F5344CB8AC3E}">
        <p14:creationId xmlns:p14="http://schemas.microsoft.com/office/powerpoint/2010/main" val="23292997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205</a:t>
            </a:fld>
            <a:endParaRPr lang="en-GB"/>
          </a:p>
        </p:txBody>
      </p:sp>
    </p:spTree>
    <p:extLst>
      <p:ext uri="{BB962C8B-B14F-4D97-AF65-F5344CB8AC3E}">
        <p14:creationId xmlns:p14="http://schemas.microsoft.com/office/powerpoint/2010/main" val="6523942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206</a:t>
            </a:fld>
            <a:endParaRPr lang="en-GB"/>
          </a:p>
        </p:txBody>
      </p:sp>
    </p:spTree>
    <p:extLst>
      <p:ext uri="{BB962C8B-B14F-4D97-AF65-F5344CB8AC3E}">
        <p14:creationId xmlns:p14="http://schemas.microsoft.com/office/powerpoint/2010/main" val="22376058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207</a:t>
            </a:fld>
            <a:endParaRPr lang="en-GB"/>
          </a:p>
        </p:txBody>
      </p:sp>
    </p:spTree>
    <p:extLst>
      <p:ext uri="{BB962C8B-B14F-4D97-AF65-F5344CB8AC3E}">
        <p14:creationId xmlns:p14="http://schemas.microsoft.com/office/powerpoint/2010/main" val="34510930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208</a:t>
            </a:fld>
            <a:endParaRPr lang="en-GB"/>
          </a:p>
        </p:txBody>
      </p:sp>
    </p:spTree>
    <p:extLst>
      <p:ext uri="{BB962C8B-B14F-4D97-AF65-F5344CB8AC3E}">
        <p14:creationId xmlns:p14="http://schemas.microsoft.com/office/powerpoint/2010/main" val="40871770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209</a:t>
            </a:fld>
            <a:endParaRPr lang="en-GB"/>
          </a:p>
        </p:txBody>
      </p:sp>
    </p:spTree>
    <p:extLst>
      <p:ext uri="{BB962C8B-B14F-4D97-AF65-F5344CB8AC3E}">
        <p14:creationId xmlns:p14="http://schemas.microsoft.com/office/powerpoint/2010/main" val="16472009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210</a:t>
            </a:fld>
            <a:endParaRPr lang="en-GB"/>
          </a:p>
        </p:txBody>
      </p:sp>
    </p:spTree>
    <p:extLst>
      <p:ext uri="{BB962C8B-B14F-4D97-AF65-F5344CB8AC3E}">
        <p14:creationId xmlns:p14="http://schemas.microsoft.com/office/powerpoint/2010/main" val="13231124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211</a:t>
            </a:fld>
            <a:endParaRPr lang="en-GB"/>
          </a:p>
        </p:txBody>
      </p:sp>
    </p:spTree>
    <p:extLst>
      <p:ext uri="{BB962C8B-B14F-4D97-AF65-F5344CB8AC3E}">
        <p14:creationId xmlns:p14="http://schemas.microsoft.com/office/powerpoint/2010/main" val="28726122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212</a:t>
            </a:fld>
            <a:endParaRPr lang="en-GB"/>
          </a:p>
        </p:txBody>
      </p:sp>
    </p:spTree>
    <p:extLst>
      <p:ext uri="{BB962C8B-B14F-4D97-AF65-F5344CB8AC3E}">
        <p14:creationId xmlns:p14="http://schemas.microsoft.com/office/powerpoint/2010/main" val="1896518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213</a:t>
            </a:fld>
            <a:endParaRPr lang="en-GB"/>
          </a:p>
        </p:txBody>
      </p:sp>
    </p:spTree>
    <p:extLst>
      <p:ext uri="{BB962C8B-B14F-4D97-AF65-F5344CB8AC3E}">
        <p14:creationId xmlns:p14="http://schemas.microsoft.com/office/powerpoint/2010/main" val="18986338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214</a:t>
            </a:fld>
            <a:endParaRPr lang="en-GB"/>
          </a:p>
        </p:txBody>
      </p:sp>
    </p:spTree>
    <p:extLst>
      <p:ext uri="{BB962C8B-B14F-4D97-AF65-F5344CB8AC3E}">
        <p14:creationId xmlns:p14="http://schemas.microsoft.com/office/powerpoint/2010/main" val="538861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13</a:t>
            </a:fld>
            <a:endParaRPr lang="en-GB"/>
          </a:p>
        </p:txBody>
      </p:sp>
    </p:spTree>
    <p:extLst>
      <p:ext uri="{BB962C8B-B14F-4D97-AF65-F5344CB8AC3E}">
        <p14:creationId xmlns:p14="http://schemas.microsoft.com/office/powerpoint/2010/main" val="17332535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215</a:t>
            </a:fld>
            <a:endParaRPr lang="en-GB"/>
          </a:p>
        </p:txBody>
      </p:sp>
    </p:spTree>
    <p:extLst>
      <p:ext uri="{BB962C8B-B14F-4D97-AF65-F5344CB8AC3E}">
        <p14:creationId xmlns:p14="http://schemas.microsoft.com/office/powerpoint/2010/main" val="10400829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216</a:t>
            </a:fld>
            <a:endParaRPr lang="en-GB"/>
          </a:p>
        </p:txBody>
      </p:sp>
    </p:spTree>
    <p:extLst>
      <p:ext uri="{BB962C8B-B14F-4D97-AF65-F5344CB8AC3E}">
        <p14:creationId xmlns:p14="http://schemas.microsoft.com/office/powerpoint/2010/main" val="21556193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217</a:t>
            </a:fld>
            <a:endParaRPr lang="en-GB"/>
          </a:p>
        </p:txBody>
      </p:sp>
    </p:spTree>
    <p:extLst>
      <p:ext uri="{BB962C8B-B14F-4D97-AF65-F5344CB8AC3E}">
        <p14:creationId xmlns:p14="http://schemas.microsoft.com/office/powerpoint/2010/main" val="8277198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218</a:t>
            </a:fld>
            <a:endParaRPr lang="en-GB"/>
          </a:p>
        </p:txBody>
      </p:sp>
    </p:spTree>
    <p:extLst>
      <p:ext uri="{BB962C8B-B14F-4D97-AF65-F5344CB8AC3E}">
        <p14:creationId xmlns:p14="http://schemas.microsoft.com/office/powerpoint/2010/main" val="13644869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inscription was set up in 1681 on the site of the Pudding Lane bakery where the Great Fire started. It blames the fire on 'barbarous Papists' and Robert Hubert, the disturbed Frenchman who confessed to starting the fire. Hubert was hung for the crime in October 1666, though it was later revealed that he had only arrived in London after the fire started. In January 1667, the King's Council declared the fire was an accident. However, conspiracy theories of a Catholic plot persisted for years. The slab was taken down after the accession of the Catholic king, James II, but reinstated in 1689 after the Protestant William III and Mary II took the throne. It was finally removed in 1830.</a:t>
            </a:r>
            <a:endParaRPr lang="en-GB" dirty="0"/>
          </a:p>
        </p:txBody>
      </p:sp>
      <p:sp>
        <p:nvSpPr>
          <p:cNvPr id="4" name="Slide Number Placeholder 3"/>
          <p:cNvSpPr>
            <a:spLocks noGrp="1"/>
          </p:cNvSpPr>
          <p:nvPr>
            <p:ph type="sldNum" sz="quarter" idx="10"/>
          </p:nvPr>
        </p:nvSpPr>
        <p:spPr/>
        <p:txBody>
          <a:bodyPr/>
          <a:lstStyle/>
          <a:p>
            <a:fld id="{72FB83B2-CDAE-4660-90E5-6F61190ED178}" type="slidenum">
              <a:rPr lang="en-GB" smtClean="0"/>
              <a:t>220</a:t>
            </a:fld>
            <a:endParaRPr lang="en-GB"/>
          </a:p>
        </p:txBody>
      </p:sp>
    </p:spTree>
    <p:extLst>
      <p:ext uri="{BB962C8B-B14F-4D97-AF65-F5344CB8AC3E}">
        <p14:creationId xmlns:p14="http://schemas.microsoft.com/office/powerpoint/2010/main" val="41875180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B33593ED-5E8A-4505-A0C3-8C4FEB0BBF15}" type="slidenum">
              <a:rPr lang="en-GB" smtClean="0"/>
              <a:pPr/>
              <a:t>237</a:t>
            </a:fld>
            <a:endParaRPr lang="en-GB" smtClean="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794268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6277DB92-BC98-4352-A5CE-4863AEDFB93E}" type="slidenum">
              <a:rPr lang="en-GB" smtClean="0"/>
              <a:pPr/>
              <a:t>243</a:t>
            </a:fld>
            <a:endParaRPr lang="en-GB"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502857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1B9EC953-5CBD-4172-A80D-5299A933D951}" type="slidenum">
              <a:rPr lang="en-GB" smtClean="0"/>
              <a:pPr/>
              <a:t>244</a:t>
            </a:fld>
            <a:endParaRPr lang="en-GB"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869401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B5636B66-B962-419D-97BC-84A9F201829A}" type="slidenum">
              <a:rPr lang="en-GB" smtClean="0"/>
              <a:pPr/>
              <a:t>249</a:t>
            </a:fld>
            <a:endParaRPr lang="en-GB" smtClean="0"/>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787036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762A88-FA2B-47ED-95AA-7CDDFA304BA4}" type="slidenum">
              <a:rPr lang="en-GB" smtClean="0"/>
              <a:t>283</a:t>
            </a:fld>
            <a:endParaRPr lang="en-GB"/>
          </a:p>
        </p:txBody>
      </p:sp>
    </p:spTree>
    <p:extLst>
      <p:ext uri="{BB962C8B-B14F-4D97-AF65-F5344CB8AC3E}">
        <p14:creationId xmlns:p14="http://schemas.microsoft.com/office/powerpoint/2010/main" val="4092583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GB" sz="1800">
                <a:solidFill>
                  <a:srgbClr val="FFFFFF"/>
                </a:solidFill>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GB" sz="1800">
              <a:solidFill>
                <a:srgbClr val="FFFFFF"/>
              </a:solidFill>
            </a:endParaRPr>
          </a:p>
        </p:txBody>
      </p:sp>
      <p:grpSp>
        <p:nvGrpSpPr>
          <p:cNvPr id="3"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GB" sz="1800">
                <a:solidFill>
                  <a:srgbClr val="FFFFFF"/>
                </a:solidFill>
              </a:endParaRPr>
            </a:p>
          </p:txBody>
        </p:sp>
        <p:grpSp>
          <p:nvGrpSpPr>
            <p:cNvPr id="4"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GB" sz="1800">
                <a:solidFill>
                  <a:srgbClr val="FFFFFF"/>
                </a:solidFill>
              </a:endParaRPr>
            </a:p>
          </p:txBody>
        </p:sp>
      </p:grpSp>
      <p:grpSp>
        <p:nvGrpSpPr>
          <p:cNvPr id="8"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grpSp>
      <p:sp>
        <p:nvSpPr>
          <p:cNvPr id="5142"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smtClean="0"/>
              <a:t>Click to edit Master title style</a:t>
            </a:r>
            <a:endParaRPr lang="en-GB"/>
          </a:p>
        </p:txBody>
      </p:sp>
      <p:sp>
        <p:nvSpPr>
          <p:cNvPr id="5143"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smtClean="0"/>
              <a:t>Click to edit Master subtitle style</a:t>
            </a:r>
            <a:endParaRPr lang="en-GB"/>
          </a:p>
        </p:txBody>
      </p:sp>
      <p:sp>
        <p:nvSpPr>
          <p:cNvPr id="24" name="Rectangle 24"/>
          <p:cNvSpPr>
            <a:spLocks noGrp="1" noChangeArrowheads="1"/>
          </p:cNvSpPr>
          <p:nvPr>
            <p:ph type="dt" sz="quarter" idx="10"/>
          </p:nvPr>
        </p:nvSpPr>
        <p:spPr/>
        <p:txBody>
          <a:bodyPr/>
          <a:lstStyle>
            <a:lvl1pPr>
              <a:defRPr/>
            </a:lvl1pPr>
          </a:lstStyle>
          <a:p>
            <a:fld id="{DDD11AA4-E0CF-4055-9AB8-82C403D3A389}" type="datetime1">
              <a:rPr lang="en-GB" smtClean="0">
                <a:solidFill>
                  <a:srgbClr val="FFFFFF"/>
                </a:solidFill>
              </a:rPr>
              <a:pPr/>
              <a:t>12/12/2014</a:t>
            </a:fld>
            <a:endParaRPr lang="en-GB">
              <a:solidFill>
                <a:srgbClr val="FFFFFF"/>
              </a:solidFill>
            </a:endParaRPr>
          </a:p>
        </p:txBody>
      </p:sp>
      <p:sp>
        <p:nvSpPr>
          <p:cNvPr id="25" name="Rectangle 25"/>
          <p:cNvSpPr>
            <a:spLocks noGrp="1" noChangeArrowheads="1"/>
          </p:cNvSpPr>
          <p:nvPr>
            <p:ph type="sldNum" sz="quarter" idx="11"/>
          </p:nvPr>
        </p:nvSpPr>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
        <p:nvSpPr>
          <p:cNvPr id="26" name="Rectangle 26"/>
          <p:cNvSpPr>
            <a:spLocks noGrp="1" noChangeArrowheads="1"/>
          </p:cNvSpPr>
          <p:nvPr>
            <p:ph type="ftr" sz="quarter" idx="12"/>
          </p:nvPr>
        </p:nvSpPr>
        <p:spPr/>
        <p:txBody>
          <a:bodyPr/>
          <a:lstStyle>
            <a:lvl1pPr>
              <a:defRPr/>
            </a:lvl1pPr>
          </a:lstStyle>
          <a:p>
            <a:endParaRPr lang="en-GB">
              <a:solidFill>
                <a:srgbClr val="FFFFFF"/>
              </a:solidFill>
            </a:endParaRPr>
          </a:p>
        </p:txBody>
      </p:sp>
    </p:spTree>
    <p:extLst>
      <p:ext uri="{BB962C8B-B14F-4D97-AF65-F5344CB8AC3E}">
        <p14:creationId xmlns:p14="http://schemas.microsoft.com/office/powerpoint/2010/main" val="1311846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1D0F95B9-CAA3-4CB0-B13C-F1193490C6AA}" type="datetime1">
              <a:rPr lang="en-GB" smtClean="0">
                <a:solidFill>
                  <a:srgbClr val="FFFFFF"/>
                </a:solidFill>
              </a:rPr>
              <a:pPr/>
              <a:t>12/12/2014</a:t>
            </a:fld>
            <a:endParaRPr lang="en-GB">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911848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DF74D22F-43D4-42F2-848D-5662CEAD6528}" type="datetime1">
              <a:rPr lang="en-GB" smtClean="0">
                <a:solidFill>
                  <a:srgbClr val="FFFFFF"/>
                </a:solidFill>
              </a:rPr>
              <a:pPr/>
              <a:t>12/12/2014</a:t>
            </a:fld>
            <a:endParaRPr lang="en-GB">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778710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197600" y="1600200"/>
            <a:ext cx="5384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197600" y="3924300"/>
            <a:ext cx="5384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2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7" name="Rectangle 2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8" name="Rectangle 26"/>
          <p:cNvSpPr>
            <a:spLocks noGrp="1" noChangeArrowheads="1"/>
          </p:cNvSpPr>
          <p:nvPr>
            <p:ph type="sldNum" sz="quarter" idx="12"/>
          </p:nvPr>
        </p:nvSpPr>
        <p:spPr>
          <a:ln/>
        </p:spPr>
        <p:txBody>
          <a:bodyPr/>
          <a:lstStyle>
            <a:lvl1pPr>
              <a:defRPr/>
            </a:lvl1pPr>
          </a:lstStyle>
          <a:p>
            <a:pPr>
              <a:defRPr/>
            </a:pPr>
            <a:fld id="{04209979-CCE3-4984-80F8-6734F296813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417588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88C2469F-05B7-4CED-AF26-C818B3D706C8}" type="slidenum">
              <a:rPr lang="en-GB"/>
              <a:pPr>
                <a:defRPr/>
              </a:pPr>
              <a:t>‹#›</a:t>
            </a:fld>
            <a:endParaRPr lang="en-GB"/>
          </a:p>
        </p:txBody>
      </p:sp>
    </p:spTree>
    <p:extLst>
      <p:ext uri="{BB962C8B-B14F-4D97-AF65-F5344CB8AC3E}">
        <p14:creationId xmlns:p14="http://schemas.microsoft.com/office/powerpoint/2010/main" val="1226179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238F7D5E-42EB-4D7B-BB21-B2DFCE1F18EB}" type="datetime1">
              <a:rPr lang="en-GB" smtClean="0">
                <a:solidFill>
                  <a:srgbClr val="FFFFFF"/>
                </a:solidFill>
              </a:rPr>
              <a:pPr/>
              <a:t>12/12/2014</a:t>
            </a:fld>
            <a:endParaRPr lang="en-GB">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57647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fld id="{2D66522F-9EBD-4CD0-990E-12DEC700EEBE}" type="datetime1">
              <a:rPr lang="en-GB" smtClean="0">
                <a:solidFill>
                  <a:srgbClr val="FFFFFF"/>
                </a:solidFill>
              </a:rPr>
              <a:pPr/>
              <a:t>12/12/2014</a:t>
            </a:fld>
            <a:endParaRPr lang="en-GB">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424575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fld id="{286D70D2-5F09-409E-8B32-A03C39442609}" type="datetime1">
              <a:rPr lang="en-GB" smtClean="0">
                <a:solidFill>
                  <a:srgbClr val="FFFFFF"/>
                </a:solidFill>
              </a:rPr>
              <a:pPr/>
              <a:t>12/12/2014</a:t>
            </a:fld>
            <a:endParaRPr lang="en-GB">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56669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4"/>
          <p:cNvSpPr>
            <a:spLocks noGrp="1" noChangeArrowheads="1"/>
          </p:cNvSpPr>
          <p:nvPr>
            <p:ph type="dt" sz="half" idx="10"/>
          </p:nvPr>
        </p:nvSpPr>
        <p:spPr>
          <a:ln/>
        </p:spPr>
        <p:txBody>
          <a:bodyPr/>
          <a:lstStyle>
            <a:lvl1pPr>
              <a:defRPr/>
            </a:lvl1pPr>
          </a:lstStyle>
          <a:p>
            <a:fld id="{D4652C95-B147-4044-BA59-709D83A59491}" type="datetime1">
              <a:rPr lang="en-GB" smtClean="0">
                <a:solidFill>
                  <a:srgbClr val="FFFFFF"/>
                </a:solidFill>
              </a:rPr>
              <a:pPr/>
              <a:t>12/12/2014</a:t>
            </a:fld>
            <a:endParaRPr lang="en-GB">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116698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4"/>
          <p:cNvSpPr>
            <a:spLocks noGrp="1" noChangeArrowheads="1"/>
          </p:cNvSpPr>
          <p:nvPr>
            <p:ph type="dt" sz="half" idx="10"/>
          </p:nvPr>
        </p:nvSpPr>
        <p:spPr>
          <a:ln/>
        </p:spPr>
        <p:txBody>
          <a:bodyPr/>
          <a:lstStyle>
            <a:lvl1pPr>
              <a:defRPr/>
            </a:lvl1pPr>
          </a:lstStyle>
          <a:p>
            <a:fld id="{19BA68D8-57C7-4F14-8F19-E794D1308674}" type="datetime1">
              <a:rPr lang="en-GB" smtClean="0">
                <a:solidFill>
                  <a:srgbClr val="FFFFFF"/>
                </a:solidFill>
              </a:rPr>
              <a:pPr/>
              <a:t>12/12/2014</a:t>
            </a:fld>
            <a:endParaRPr lang="en-GB">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272051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fld id="{9BC2948A-A25B-41DD-98E9-4AFF8797A7DA}" type="datetime1">
              <a:rPr lang="en-GB" smtClean="0">
                <a:solidFill>
                  <a:srgbClr val="FFFFFF"/>
                </a:solidFill>
              </a:rPr>
              <a:pPr/>
              <a:t>12/12/2014</a:t>
            </a:fld>
            <a:endParaRPr lang="en-GB">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053249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fld id="{4842DA5A-7775-4EE2-BFDD-34E81D5C159B}" type="datetime1">
              <a:rPr lang="en-GB" smtClean="0">
                <a:solidFill>
                  <a:srgbClr val="FFFFFF"/>
                </a:solidFill>
              </a:rPr>
              <a:pPr/>
              <a:t>12/12/2014</a:t>
            </a:fld>
            <a:endParaRPr lang="en-GB">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963444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fld id="{3486F9E0-AAA5-4FE0-9B08-3D691C05AA3F}" type="datetime1">
              <a:rPr lang="en-GB" smtClean="0">
                <a:solidFill>
                  <a:srgbClr val="FFFFFF"/>
                </a:solidFill>
              </a:rPr>
              <a:pPr/>
              <a:t>12/12/2014</a:t>
            </a:fld>
            <a:endParaRPr lang="en-GB">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51681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2192000" cy="6858000"/>
            <a:chOff x="0" y="0"/>
            <a:chExt cx="5760" cy="4320"/>
          </a:xfrm>
        </p:grpSpPr>
        <p:sp>
          <p:nvSpPr>
            <p:cNvPr id="409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410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GB" sz="1800">
                <a:solidFill>
                  <a:srgbClr val="FFFFFF"/>
                </a:solidFill>
              </a:endParaRPr>
            </a:p>
          </p:txBody>
        </p:sp>
      </p:grpSp>
      <p:sp>
        <p:nvSpPr>
          <p:cNvPr id="4101"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GB" sz="1800">
              <a:solidFill>
                <a:srgbClr val="FFFFFF"/>
              </a:solidFill>
            </a:endParaRPr>
          </a:p>
        </p:txBody>
      </p:sp>
      <p:grpSp>
        <p:nvGrpSpPr>
          <p:cNvPr id="3" name="Group 6"/>
          <p:cNvGrpSpPr>
            <a:grpSpLocks/>
          </p:cNvGrpSpPr>
          <p:nvPr/>
        </p:nvGrpSpPr>
        <p:grpSpPr bwMode="auto">
          <a:xfrm>
            <a:off x="0" y="6019800"/>
            <a:ext cx="10464800" cy="857250"/>
            <a:chOff x="0" y="3792"/>
            <a:chExt cx="4944" cy="540"/>
          </a:xfrm>
        </p:grpSpPr>
        <p:sp>
          <p:nvSpPr>
            <p:cNvPr id="410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GB" sz="1800">
                <a:solidFill>
                  <a:srgbClr val="FFFFFF"/>
                </a:solidFill>
              </a:endParaRPr>
            </a:p>
          </p:txBody>
        </p:sp>
        <p:grpSp>
          <p:nvGrpSpPr>
            <p:cNvPr id="4" name="Group 8"/>
            <p:cNvGrpSpPr>
              <a:grpSpLocks/>
            </p:cNvGrpSpPr>
            <p:nvPr userDrawn="1"/>
          </p:nvGrpSpPr>
          <p:grpSpPr bwMode="auto">
            <a:xfrm>
              <a:off x="2486" y="3792"/>
              <a:ext cx="2458" cy="540"/>
              <a:chOff x="2486" y="3792"/>
              <a:chExt cx="2458" cy="540"/>
            </a:xfrm>
          </p:grpSpPr>
          <p:sp>
            <p:nvSpPr>
              <p:cNvPr id="410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410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410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410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410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grpSp>
        <p:sp>
          <p:nvSpPr>
            <p:cNvPr id="411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GB" sz="1800">
                <a:solidFill>
                  <a:srgbClr val="FFFFFF"/>
                </a:solidFill>
              </a:endParaRPr>
            </a:p>
          </p:txBody>
        </p:sp>
      </p:grpSp>
      <p:grpSp>
        <p:nvGrpSpPr>
          <p:cNvPr id="5" name="Group 15"/>
          <p:cNvGrpSpPr>
            <a:grpSpLocks/>
          </p:cNvGrpSpPr>
          <p:nvPr/>
        </p:nvGrpSpPr>
        <p:grpSpPr bwMode="auto">
          <a:xfrm>
            <a:off x="836085" y="6021388"/>
            <a:ext cx="7579783" cy="849312"/>
            <a:chOff x="395" y="3793"/>
            <a:chExt cx="3581" cy="535"/>
          </a:xfrm>
        </p:grpSpPr>
        <p:sp>
          <p:nvSpPr>
            <p:cNvPr id="411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411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411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411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411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sp>
          <p:nvSpPr>
            <p:cNvPr id="411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GB" sz="1800">
                <a:solidFill>
                  <a:srgbClr val="FFFFFF"/>
                </a:solidFill>
              </a:endParaRPr>
            </a:p>
          </p:txBody>
        </p:sp>
      </p:grpSp>
      <p:sp>
        <p:nvSpPr>
          <p:cNvPr id="4118"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120"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fld id="{867EE0F8-5B26-4209-B648-26B8EB792DCB}" type="datetime1">
              <a:rPr lang="en-GB" smtClean="0">
                <a:solidFill>
                  <a:srgbClr val="FFFFFF"/>
                </a:solidFill>
              </a:rPr>
              <a:pPr/>
              <a:t>12/12/2014</a:t>
            </a:fld>
            <a:endParaRPr lang="en-GB">
              <a:solidFill>
                <a:srgbClr val="FFFFFF"/>
              </a:solidFill>
            </a:endParaRPr>
          </a:p>
        </p:txBody>
      </p:sp>
      <p:sp>
        <p:nvSpPr>
          <p:cNvPr id="4121"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GB">
              <a:solidFill>
                <a:srgbClr val="FFFFFF"/>
              </a:solidFill>
            </a:endParaRPr>
          </a:p>
        </p:txBody>
      </p:sp>
      <p:sp>
        <p:nvSpPr>
          <p:cNvPr id="4122"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CFE99A78-8637-47DB-9EC9-54365A6CC52E}"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5859852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cs typeface="+mn-cs"/>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3.wdp"/></Relationships>
</file>

<file path=ppt/slides/_rels/slide10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baldwinhamey.files.wordpress.com/2013/03/drawing-of-the-crypt-in-the-era.jpg" TargetMode="External"/><Relationship Id="rId1" Type="http://schemas.openxmlformats.org/officeDocument/2006/relationships/slideLayout" Target="../slideLayouts/slideLayout6.xml"/><Relationship Id="rId4" Type="http://schemas.microsoft.com/office/2007/relationships/hdphoto" Target="../media/hdphoto17.wdp"/></Relationships>
</file>

<file path=ppt/slides/_rels/slide11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38.jpeg"/></Relationships>
</file>

<file path=ppt/slides/_rels/slide13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microsoft.com/office/2007/relationships/hdphoto" Target="../media/hdphoto22.wdp"/></Relationships>
</file>

<file path=ppt/slides/_rels/slide13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microsoft.com/office/2007/relationships/hdphoto" Target="../media/hdphoto23.wdp"/></Relationships>
</file>

<file path=ppt/slides/_rels/slide13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microsoft.com/office/2007/relationships/hdphoto" Target="../media/hdphoto24.wdp"/></Relationships>
</file>

<file path=ppt/slides/_rels/slide13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microsoft.com/office/2007/relationships/hdphoto" Target="../media/hdphoto25.wdp"/></Relationships>
</file>

<file path=ppt/slides/_rels/slide13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microsoft.com/office/2007/relationships/hdphoto" Target="../media/hdphoto26.wdp"/></Relationships>
</file>

<file path=ppt/slides/_rels/slide14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27.wdp"/></Relationships>
</file>

<file path=ppt/slides/_rels/slide15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microsoft.com/office/2007/relationships/hdphoto" Target="../media/hdphoto28.wdp"/></Relationships>
</file>

<file path=ppt/slides/_rels/slide15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microsoft.com/office/2007/relationships/hdphoto" Target="../media/hdphoto30.wdp"/></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microsoft.com/office/2007/relationships/hdphoto" Target="../media/hdphoto31.wdp"/></Relationships>
</file>

<file path=ppt/slides/_rels/slide16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microsoft.com/office/2007/relationships/hdphoto" Target="../media/hdphoto33.wdp"/></Relationships>
</file>

<file path=ppt/slides/_rels/slide16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microsoft.com/office/2007/relationships/hdphoto" Target="../media/hdphoto34.wdp"/></Relationships>
</file>

<file path=ppt/slides/_rels/slide16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178.gif"/><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microsoft.com/office/2007/relationships/hdphoto" Target="../media/hdphoto37.wdp"/><Relationship Id="rId4" Type="http://schemas.openxmlformats.org/officeDocument/2006/relationships/image" Target="../media/image188.jpeg"/></Relationships>
</file>

<file path=ppt/slides/_rels/slide18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microsoft.com/office/2007/relationships/hdphoto" Target="../media/hdphoto38.wdp"/></Relationships>
</file>

<file path=ppt/slides/_rels/slide184.xml.rels><?xml version="1.0" encoding="UTF-8" standalone="yes"?>
<Relationships xmlns="http://schemas.openxmlformats.org/package/2006/relationships"><Relationship Id="rId3" Type="http://schemas.openxmlformats.org/officeDocument/2006/relationships/hyperlink" Target="http://www.google.co.uk/url?sa=i&amp;rct=j&amp;q=Old+creechurch+lane&amp;source=images&amp;cd=&amp;cad=rja&amp;docid=UC694YFEs97eVM&amp;tbnid=pgEmI0Q1_mw7eM:&amp;ved=0CAUQjRw&amp;url=http://www.flickr.com/photos/9190307@N05/page122/&amp;ei=Cc4YUZeQFeLB0gXf4YG4DA&amp;bvm=bv.42080656,d.d2k&amp;psig=AFQjCNHc2IAuUl42m8w4yINjsd0hXoRG2Q&amp;ust=1360666451112729" TargetMode="External"/><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192.jpeg"/></Relationships>
</file>

<file path=ppt/slides/_rels/slide18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95.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hyperlink" Target="http://www.google.co.uk/url?sa=i&amp;rct=j&amp;q=london+times+newspaper+1840&amp;source=images&amp;cd=&amp;cad=rja&amp;docid=bvg-h9iBTN3FIM&amp;tbnid=l2AJ40HrMq7sxM:&amp;ved=0CAUQjRw&amp;url=http://main.thebeaumonde.com/archives/category/communication&amp;ei=gxIZUbvLNeGN0wWumoGwBw&amp;bvm=bv.42080656,d.d2k&amp;psig=AFQjCNFQJlBzsLTuoKOQou9nHfCeQGZClw&amp;ust=1360684026401028" TargetMode="External"/><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204.jpeg"/></Relationships>
</file>

<file path=ppt/slides/_rels/slide197.xml.rels><?xml version="1.0" encoding="UTF-8" standalone="yes"?>
<Relationships xmlns="http://schemas.openxmlformats.org/package/2006/relationships"><Relationship Id="rId3" Type="http://schemas.openxmlformats.org/officeDocument/2006/relationships/hyperlink" Target="http://www.google.co.uk/url?sa=i&amp;rct=j&amp;q=bank+of+england&amp;source=images&amp;cd=&amp;docid=P2hBillx4PnGaM&amp;tbnid=UQO9pB6X-JsLqM:&amp;ved=0CAUQjRw&amp;url=http://www.centralbanking.com/send-to-friend/article/2045819&amp;ei=lxQZUcenNoWN0wX-w4GQBw&amp;bvm=bv.42080656,d.d2k&amp;psig=AFQjCNE9xrPhSs7WMbwVK-FwfpgyvdO3Tw&amp;ust=1360684550488869" TargetMode="External"/><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205.jpeg"/></Relationships>
</file>

<file path=ppt/slides/_rels/slide198.xml.rels><?xml version="1.0" encoding="UTF-8" standalone="yes"?>
<Relationships xmlns="http://schemas.openxmlformats.org/package/2006/relationships"><Relationship Id="rId3" Type="http://schemas.openxmlformats.org/officeDocument/2006/relationships/hyperlink" Target="http://www.google.co.uk/url?sa=i&amp;rct=j&amp;q=the+long+parliament&amp;source=images&amp;cd=&amp;cad=rja&amp;docid=XoI3e4b0q4dFiM&amp;tbnid=8Tk2Neb-XfV9BM:&amp;ved=0CAUQjRw&amp;url=http://en.wikipedia.org/wiki/Long_Parliament&amp;ei=YxcZUZ1dsKTQBemngPgP&amp;bvm=bv.42080656,d.d2k&amp;psig=AFQjCNEgB5uJsFVE7jPzJPfryA6uYbUnvg&amp;ust=1360685168767936" TargetMode="External"/><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206.jpeg"/></Relationships>
</file>

<file path=ppt/slides/_rels/slide199.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hyperlink" Target="http://www.google.co.uk/url?sa=i&amp;rct=j&amp;q=royal+coat+of+arms+of+the+united+kingdom&amp;source=images&amp;cd=&amp;cad=rja&amp;docid=4vEgUDEE1V0n-M&amp;tbnid=mv5WvsoSjI2L3M:&amp;ved=0CAUQjRw&amp;url=http://greatartpetercrawford.blogspot.com/&amp;ei=miwZUbuIOtKa1AXdtoDIBQ&amp;psig=AFQjCNEKWqJ-JHABLTravi9byKtNWWD5BA&amp;ust=1360690635043972" TargetMode="External"/><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211.png"/></Relationships>
</file>

<file path=ppt/slides/_rels/slide204.xml.rels><?xml version="1.0" encoding="UTF-8" standalone="yes"?>
<Relationships xmlns="http://schemas.openxmlformats.org/package/2006/relationships"><Relationship Id="rId3" Type="http://schemas.openxmlformats.org/officeDocument/2006/relationships/hyperlink" Target="http://www.google.co.uk/url?sa=i&amp;rct=j&amp;q=Royal+Exchange&amp;source=images&amp;cd=&amp;cad=rja&amp;docid=52fAapmLhNM7VM&amp;tbnid=hfevqLaEf9_iBM:&amp;ved=0CAUQjRw&amp;url=http://www.viewpictures.co.uk/Details.aspx?ID=151270&amp;TypeID=1&amp;ei=_CoZUeDDAsed0QWXn4HYCg&amp;psig=AFQjCNGQXWCsqmuWz-DA2KYdLPymII6yvw&amp;ust=1360690287667525" TargetMode="External"/><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212.jpeg"/></Relationships>
</file>

<file path=ppt/slides/_rels/slide20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hyperlink" Target="http://www.google.co.uk/url?sa=i&amp;rct=j&amp;q=great+fire+of+london+1666&amp;source=images&amp;cd=&amp;cad=rja&amp;docid=k9lHxgjPbz-y7M&amp;tbnid=DnAimhMCT-BxCM:&amp;ved=0CAUQjRw&amp;url=http://en.wikipedia.org/wiki/Great_Fire_of_London&amp;ei=LJgaUYyDO6qb0QWot4GQCw&amp;bvm=bv.42261806,d.d2k&amp;psig=AFQjCNFUMf8jwaCXJ0dWcgxOPCnJywXtEg&amp;ust=1360783749739406" TargetMode="External"/><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214.jpeg"/></Relationships>
</file>

<file path=ppt/slides/_rels/slide207.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microsoft.com/office/2007/relationships/hdphoto" Target="../media/hdphoto41.wdp"/></Relationships>
</file>

<file path=ppt/slides/_rels/slide21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microsoft.com/office/2007/relationships/hdphoto" Target="../media/hdphoto42.wdp"/></Relationships>
</file>

<file path=ppt/slides/_rels/slide21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hyperlink" Target="http://www.google.co.uk/url?sa=i&amp;rct=j&amp;q=gravestone&amp;source=images&amp;cd=&amp;cad=rja&amp;docid=n3c4dNRQCy55fM&amp;tbnid=6viczSMLrCD4HM:&amp;ved=0CAUQjRw&amp;url=http://geneaddiction.wordpress.com/&amp;ei=kg4xUeSkGIeb1AWOpYHIBw&amp;bvm=bv.43148975,d.bGE&amp;psig=AFQjCNHq0_RSGs3Wyaru1tUADVVPINiKUg&amp;ust=1362255629157514" TargetMode="External"/><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224.jpeg"/></Relationships>
</file>

<file path=ppt/slides/_rels/slide21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hyperlink" Target="http://www.google.co.uk/url?sa=i&amp;rct=j&amp;q=CESTUI+QUI+VIE+ACT+1707&amp;source=images&amp;cd=&amp;cad=rja&amp;docid=6ETDiq9Hl-cSbM&amp;tbnid=lkjxXOi3l-oZSM:&amp;ved=0CAUQjRw&amp;url=http://www.scribd.com/doc/51174963/The-Cestui-Que-Vie-Act-1707&amp;ei=Ee8wUazhBOeK4ASBtoCQAQ&amp;bvm=bv.43148975,d.bGE&amp;psig=AFQjCNFx3RokmLeri88MeRobqsdpNPpV_Q&amp;ust=1362247547981755" TargetMode="External"/><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image" Target="../media/image226.jpeg"/></Relationships>
</file>

<file path=ppt/slides/_rels/slide219.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reformation.org/en-general-martin-dempsey.jpg" TargetMode="Externa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2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microsoft.com/office/2007/relationships/hdphoto" Target="../media/hdphoto43.wdp"/></Relationships>
</file>

<file path=ppt/slides/_rels/slide221.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image" Target="../media/image231.jpg"/><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2" Type="http://schemas.openxmlformats.org/officeDocument/2006/relationships/image" Target="../media/image232.jpg"/><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image" Target="../media/image234.jp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image" Target="../media/image235.jp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2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238.png"/><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image" Target="../media/image240.jpg"/><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image" Target="../media/image241.jpg"/><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image" Target="../media/image243.jpg"/><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244.png"/><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246.png"/><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248.png"/><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hyperlink" Target="http://whatdoiknow.typepad.com/.a/6a00d8341c678553ef014e8c45b035970d-popup" TargetMode="External"/><Relationship Id="rId1" Type="http://schemas.openxmlformats.org/officeDocument/2006/relationships/slideLayout" Target="../slideLayouts/slideLayout6.xml"/><Relationship Id="rId5" Type="http://schemas.microsoft.com/office/2007/relationships/hdphoto" Target="../media/hdphoto49.wdp"/><Relationship Id="rId4" Type="http://schemas.openxmlformats.org/officeDocument/2006/relationships/image" Target="../media/image250.png"/></Relationships>
</file>

<file path=ppt/slides/_rels/slide242.xml.rels><?xml version="1.0" encoding="UTF-8" standalone="yes"?>
<Relationships xmlns="http://schemas.openxmlformats.org/package/2006/relationships"><Relationship Id="rId2" Type="http://schemas.openxmlformats.org/officeDocument/2006/relationships/image" Target="../media/image251.jpg"/><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96.xml"/><Relationship Id="rId1" Type="http://schemas.openxmlformats.org/officeDocument/2006/relationships/slideLayout" Target="../slideLayouts/slideLayout12.xml"/><Relationship Id="rId5" Type="http://schemas.openxmlformats.org/officeDocument/2006/relationships/image" Target="../media/image254.jpeg"/><Relationship Id="rId4" Type="http://schemas.openxmlformats.org/officeDocument/2006/relationships/image" Target="../media/image253.jpeg"/></Relationships>
</file>

<file path=ppt/slides/_rels/slide24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microsoft.com/office/2007/relationships/hdphoto" Target="../media/hdphoto50.wdp"/></Relationships>
</file>

<file path=ppt/slides/_rels/slide245.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256.png"/><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2" Type="http://schemas.openxmlformats.org/officeDocument/2006/relationships/image" Target="../media/image259.jpg"/><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2" Type="http://schemas.openxmlformats.org/officeDocument/2006/relationships/image" Target="../media/image261.jpg"/><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2" Type="http://schemas.openxmlformats.org/officeDocument/2006/relationships/image" Target="../media/image262.jpg"/><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263.png"/><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265.png"/><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267.png"/><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268.png"/><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2" Type="http://schemas.openxmlformats.org/officeDocument/2006/relationships/image" Target="../media/image269.jpg"/><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60.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274.png"/><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279.png"/><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283.png"/><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2" Type="http://schemas.openxmlformats.org/officeDocument/2006/relationships/image" Target="../media/image287.emf"/><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289.png"/><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291.png"/><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286.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3" Type="http://schemas.openxmlformats.org/officeDocument/2006/relationships/image" Target="../media/image299.jp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90.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6.xml"/></Relationships>
</file>

<file path=ppt/slides/_rels/slide291.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292.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294.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6.xml"/></Relationships>
</file>

<file path=ppt/slides/_rels/slide295.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296.xml.rels><?xml version="1.0" encoding="UTF-8" standalone="yes"?>
<Relationships xmlns="http://schemas.openxmlformats.org/package/2006/relationships"><Relationship Id="rId3" Type="http://schemas.openxmlformats.org/officeDocument/2006/relationships/image" Target="../media/image308.emf"/><Relationship Id="rId2" Type="http://schemas.openxmlformats.org/officeDocument/2006/relationships/image" Target="../media/image307.jpeg"/><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309.png"/><Relationship Id="rId1" Type="http://schemas.openxmlformats.org/officeDocument/2006/relationships/slideLayout" Target="../slideLayouts/slideLayout6.xml"/></Relationships>
</file>

<file path=ppt/slides/_rels/slide298.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6.xml"/></Relationships>
</file>

<file path=ppt/slides/_rels/slide299.xml.rels><?xml version="1.0" encoding="UTF-8" standalone="yes"?>
<Relationships xmlns="http://schemas.openxmlformats.org/package/2006/relationships"><Relationship Id="rId2" Type="http://schemas.openxmlformats.org/officeDocument/2006/relationships/image" Target="../media/image31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3" Type="http://schemas.openxmlformats.org/officeDocument/2006/relationships/image" Target="../media/image312.jp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301.xml.rels><?xml version="1.0" encoding="UTF-8" standalone="yes"?>
<Relationships xmlns="http://schemas.openxmlformats.org/package/2006/relationships"><Relationship Id="rId2" Type="http://schemas.openxmlformats.org/officeDocument/2006/relationships/image" Target="../media/image313.gif"/><Relationship Id="rId1" Type="http://schemas.openxmlformats.org/officeDocument/2006/relationships/slideLayout" Target="../slideLayouts/slideLayout6.xml"/></Relationships>
</file>

<file path=ppt/slides/_rels/slide302.xml.rels><?xml version="1.0" encoding="UTF-8" standalone="yes"?>
<Relationships xmlns="http://schemas.openxmlformats.org/package/2006/relationships"><Relationship Id="rId2" Type="http://schemas.openxmlformats.org/officeDocument/2006/relationships/image" Target="../media/image314.jpg"/><Relationship Id="rId1" Type="http://schemas.openxmlformats.org/officeDocument/2006/relationships/slideLayout" Target="../slideLayouts/slideLayout6.xml"/></Relationships>
</file>

<file path=ppt/slides/_rels/slide303.xml.rels><?xml version="1.0" encoding="UTF-8" standalone="yes"?>
<Relationships xmlns="http://schemas.openxmlformats.org/package/2006/relationships"><Relationship Id="rId2" Type="http://schemas.openxmlformats.org/officeDocument/2006/relationships/image" Target="../media/image315.jpg"/><Relationship Id="rId1" Type="http://schemas.openxmlformats.org/officeDocument/2006/relationships/slideLayout" Target="../slideLayouts/slideLayout6.xml"/></Relationships>
</file>

<file path=ppt/slides/_rels/slide304.xml.rels><?xml version="1.0" encoding="UTF-8" standalone="yes"?>
<Relationships xmlns="http://schemas.openxmlformats.org/package/2006/relationships"><Relationship Id="rId2" Type="http://schemas.openxmlformats.org/officeDocument/2006/relationships/image" Target="../media/image316.jpg"/><Relationship Id="rId1" Type="http://schemas.openxmlformats.org/officeDocument/2006/relationships/slideLayout" Target="../slideLayouts/slideLayout6.xml"/></Relationships>
</file>

<file path=ppt/slides/_rels/slide305.xml.rels><?xml version="1.0" encoding="UTF-8" standalone="yes"?>
<Relationships xmlns="http://schemas.openxmlformats.org/package/2006/relationships"><Relationship Id="rId2" Type="http://schemas.openxmlformats.org/officeDocument/2006/relationships/image" Target="../media/image317.jpg"/><Relationship Id="rId1" Type="http://schemas.openxmlformats.org/officeDocument/2006/relationships/slideLayout" Target="../slideLayouts/slideLayout6.xml"/></Relationships>
</file>

<file path=ppt/slides/_rels/slide306.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6.xml"/></Relationships>
</file>

<file path=ppt/slides/_rels/slide307.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6.xml"/></Relationships>
</file>

<file path=ppt/slides/_rels/slide308.xml.rels><?xml version="1.0" encoding="UTF-8" standalone="yes"?>
<Relationships xmlns="http://schemas.openxmlformats.org/package/2006/relationships"><Relationship Id="rId2" Type="http://schemas.openxmlformats.org/officeDocument/2006/relationships/image" Target="../media/image320.jpg"/><Relationship Id="rId1" Type="http://schemas.openxmlformats.org/officeDocument/2006/relationships/slideLayout" Target="../slideLayouts/slideLayout6.xml"/></Relationships>
</file>

<file path=ppt/slides/_rels/slide309.xml.rels><?xml version="1.0" encoding="UTF-8" standalone="yes"?>
<Relationships xmlns="http://schemas.openxmlformats.org/package/2006/relationships"><Relationship Id="rId2" Type="http://schemas.openxmlformats.org/officeDocument/2006/relationships/image" Target="../media/image321.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10.xml.rels><?xml version="1.0" encoding="UTF-8" standalone="yes"?>
<Relationships xmlns="http://schemas.openxmlformats.org/package/2006/relationships"><Relationship Id="rId2" Type="http://schemas.openxmlformats.org/officeDocument/2006/relationships/image" Target="../media/image322.jpg"/><Relationship Id="rId1" Type="http://schemas.openxmlformats.org/officeDocument/2006/relationships/slideLayout" Target="../slideLayouts/slideLayout6.xml"/></Relationships>
</file>

<file path=ppt/slides/_rels/slide311.xml.rels><?xml version="1.0" encoding="UTF-8" standalone="yes"?>
<Relationships xmlns="http://schemas.openxmlformats.org/package/2006/relationships"><Relationship Id="rId2" Type="http://schemas.openxmlformats.org/officeDocument/2006/relationships/image" Target="../media/image323.jpg"/><Relationship Id="rId1" Type="http://schemas.openxmlformats.org/officeDocument/2006/relationships/slideLayout" Target="../slideLayouts/slideLayout6.xml"/></Relationships>
</file>

<file path=ppt/slides/_rels/slide312.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6.xml"/></Relationships>
</file>

<file path=ppt/slides/_rels/slide313.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6.xml"/></Relationships>
</file>

<file path=ppt/slides/_rels/slide314.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315.xml.rels><?xml version="1.0" encoding="UTF-8" standalone="yes"?>
<Relationships xmlns="http://schemas.openxmlformats.org/package/2006/relationships"><Relationship Id="rId3" Type="http://schemas.openxmlformats.org/officeDocument/2006/relationships/image" Target="../media/image328.jpg"/><Relationship Id="rId2" Type="http://schemas.openxmlformats.org/officeDocument/2006/relationships/image" Target="../media/image327.jpeg"/><Relationship Id="rId1" Type="http://schemas.openxmlformats.org/officeDocument/2006/relationships/slideLayout" Target="../slideLayouts/slideLayout6.xml"/></Relationships>
</file>

<file path=ppt/slides/_rels/slide316.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6.xml"/></Relationships>
</file>

<file path=ppt/slides/_rels/slide317.xml.rels><?xml version="1.0" encoding="UTF-8" standalone="yes"?>
<Relationships xmlns="http://schemas.openxmlformats.org/package/2006/relationships"><Relationship Id="rId3" Type="http://schemas.openxmlformats.org/officeDocument/2006/relationships/image" Target="../media/image331.jpg"/><Relationship Id="rId2" Type="http://schemas.openxmlformats.org/officeDocument/2006/relationships/image" Target="../media/image330.jpg"/><Relationship Id="rId1" Type="http://schemas.openxmlformats.org/officeDocument/2006/relationships/slideLayout" Target="../slideLayouts/slideLayout6.xml"/></Relationships>
</file>

<file path=ppt/slides/_rels/slide318.xml.rels><?xml version="1.0" encoding="UTF-8" standalone="yes"?>
<Relationships xmlns="http://schemas.openxmlformats.org/package/2006/relationships"><Relationship Id="rId2" Type="http://schemas.openxmlformats.org/officeDocument/2006/relationships/image" Target="../media/image332.jpg"/><Relationship Id="rId1" Type="http://schemas.openxmlformats.org/officeDocument/2006/relationships/slideLayout" Target="../slideLayouts/slideLayout6.xml"/></Relationships>
</file>

<file path=ppt/slides/_rels/slide319.xml.rels><?xml version="1.0" encoding="UTF-8" standalone="yes"?>
<Relationships xmlns="http://schemas.openxmlformats.org/package/2006/relationships"><Relationship Id="rId2" Type="http://schemas.openxmlformats.org/officeDocument/2006/relationships/image" Target="../media/image333.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0.xml.rels><?xml version="1.0" encoding="UTF-8" standalone="yes"?>
<Relationships xmlns="http://schemas.openxmlformats.org/package/2006/relationships"><Relationship Id="rId2" Type="http://schemas.openxmlformats.org/officeDocument/2006/relationships/image" Target="../media/image334.jpg"/><Relationship Id="rId1" Type="http://schemas.openxmlformats.org/officeDocument/2006/relationships/slideLayout" Target="../slideLayouts/slideLayout6.xml"/></Relationships>
</file>

<file path=ppt/slides/_rels/slide321.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322.xml.rels><?xml version="1.0" encoding="UTF-8" standalone="yes"?>
<Relationships xmlns="http://schemas.openxmlformats.org/package/2006/relationships"><Relationship Id="rId2" Type="http://schemas.openxmlformats.org/officeDocument/2006/relationships/image" Target="../media/image336.jpg"/><Relationship Id="rId1" Type="http://schemas.openxmlformats.org/officeDocument/2006/relationships/slideLayout" Target="../slideLayouts/slideLayout6.xml"/></Relationships>
</file>

<file path=ppt/slides/_rels/slide323.xml.rels><?xml version="1.0" encoding="UTF-8" standalone="yes"?>
<Relationships xmlns="http://schemas.openxmlformats.org/package/2006/relationships"><Relationship Id="rId2" Type="http://schemas.openxmlformats.org/officeDocument/2006/relationships/image" Target="../media/image337.jpg"/><Relationship Id="rId1" Type="http://schemas.openxmlformats.org/officeDocument/2006/relationships/slideLayout" Target="../slideLayouts/slideLayout6.xml"/></Relationships>
</file>

<file path=ppt/slides/_rels/slide324.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6.xml"/></Relationships>
</file>

<file path=ppt/slides/_rels/slide325.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6.xml"/></Relationships>
</file>

<file path=ppt/slides/_rels/slide326.xml.rels><?xml version="1.0" encoding="UTF-8" standalone="yes"?>
<Relationships xmlns="http://schemas.openxmlformats.org/package/2006/relationships"><Relationship Id="rId3" Type="http://schemas.openxmlformats.org/officeDocument/2006/relationships/hyperlink" Target="http://en.wikipedia.org/wiki/Parliament_of_England" TargetMode="External"/><Relationship Id="rId7" Type="http://schemas.openxmlformats.org/officeDocument/2006/relationships/hyperlink" Target="http://www.legislation.gov.uk/aep/WillandMar/6-7/2/contents" TargetMode="External"/><Relationship Id="rId2" Type="http://schemas.openxmlformats.org/officeDocument/2006/relationships/image" Target="../media/image340.png"/><Relationship Id="rId1" Type="http://schemas.openxmlformats.org/officeDocument/2006/relationships/slideLayout" Target="../slideLayouts/slideLayout6.xml"/><Relationship Id="rId6" Type="http://schemas.openxmlformats.org/officeDocument/2006/relationships/hyperlink" Target="http://en.wikipedia.org/wiki/Citation_of_United_Kingdom_legislation" TargetMode="External"/><Relationship Id="rId5" Type="http://schemas.openxmlformats.org/officeDocument/2006/relationships/hyperlink" Target="http://en.wikipedia.org/wiki/Meeting_of_Parliament_Act_1694#cite_note-2" TargetMode="External"/><Relationship Id="rId4" Type="http://schemas.openxmlformats.org/officeDocument/2006/relationships/hyperlink" Target="http://en.wikipedia.org/wiki/Long_title" TargetMode="External"/></Relationships>
</file>

<file path=ppt/slides/_rels/slide327.xml.rels><?xml version="1.0" encoding="UTF-8" standalone="yes"?>
<Relationships xmlns="http://schemas.openxmlformats.org/package/2006/relationships"><Relationship Id="rId2" Type="http://schemas.openxmlformats.org/officeDocument/2006/relationships/image" Target="../media/image235.jpg"/><Relationship Id="rId1" Type="http://schemas.openxmlformats.org/officeDocument/2006/relationships/slideLayout" Target="../slideLayouts/slideLayout6.xml"/></Relationships>
</file>

<file path=ppt/slides/_rels/slide328.xml.rels><?xml version="1.0" encoding="UTF-8" standalone="yes"?>
<Relationships xmlns="http://schemas.openxmlformats.org/package/2006/relationships"><Relationship Id="rId2" Type="http://schemas.openxmlformats.org/officeDocument/2006/relationships/image" Target="../media/image341.jpg"/><Relationship Id="rId1" Type="http://schemas.openxmlformats.org/officeDocument/2006/relationships/slideLayout" Target="../slideLayouts/slideLayout6.xml"/></Relationships>
</file>

<file path=ppt/slides/_rels/slide329.xml.rels><?xml version="1.0" encoding="UTF-8" standalone="yes"?>
<Relationships xmlns="http://schemas.openxmlformats.org/package/2006/relationships"><Relationship Id="rId2" Type="http://schemas.openxmlformats.org/officeDocument/2006/relationships/image" Target="../media/image342.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30.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343.png"/><Relationship Id="rId1" Type="http://schemas.openxmlformats.org/officeDocument/2006/relationships/slideLayout" Target="../slideLayouts/slideLayout6.xml"/></Relationships>
</file>

<file path=ppt/slides/_rels/slide331.xml.rels><?xml version="1.0" encoding="UTF-8" standalone="yes"?>
<Relationships xmlns="http://schemas.openxmlformats.org/package/2006/relationships"><Relationship Id="rId2" Type="http://schemas.openxmlformats.org/officeDocument/2006/relationships/image" Target="../media/image344.jpg"/><Relationship Id="rId1" Type="http://schemas.openxmlformats.org/officeDocument/2006/relationships/slideLayout" Target="../slideLayouts/slideLayout6.xml"/></Relationships>
</file>

<file path=ppt/slides/_rels/slide332.xml.rels><?xml version="1.0" encoding="UTF-8" standalone="yes"?>
<Relationships xmlns="http://schemas.openxmlformats.org/package/2006/relationships"><Relationship Id="rId2" Type="http://schemas.openxmlformats.org/officeDocument/2006/relationships/image" Target="../media/image345.jpg"/><Relationship Id="rId1" Type="http://schemas.openxmlformats.org/officeDocument/2006/relationships/slideLayout" Target="../slideLayouts/slideLayout6.xml"/></Relationships>
</file>

<file path=ppt/slides/_rels/slide333.xml.rels><?xml version="1.0" encoding="UTF-8" standalone="yes"?>
<Relationships xmlns="http://schemas.openxmlformats.org/package/2006/relationships"><Relationship Id="rId2" Type="http://schemas.openxmlformats.org/officeDocument/2006/relationships/image" Target="../media/image346.jpg"/><Relationship Id="rId1" Type="http://schemas.openxmlformats.org/officeDocument/2006/relationships/slideLayout" Target="../slideLayouts/slideLayout6.xml"/></Relationships>
</file>

<file path=ppt/slides/_rels/slide334.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6.xml"/></Relationships>
</file>

<file path=ppt/slides/_rels/slide335.xml.rels><?xml version="1.0" encoding="UTF-8" standalone="yes"?>
<Relationships xmlns="http://schemas.openxmlformats.org/package/2006/relationships"><Relationship Id="rId2" Type="http://schemas.openxmlformats.org/officeDocument/2006/relationships/image" Target="../media/image348.jpg"/><Relationship Id="rId1" Type="http://schemas.openxmlformats.org/officeDocument/2006/relationships/slideLayout" Target="../slideLayouts/slideLayout6.xml"/></Relationships>
</file>

<file path=ppt/slides/_rels/slide336.xml.rels><?xml version="1.0" encoding="UTF-8" standalone="yes"?>
<Relationships xmlns="http://schemas.openxmlformats.org/package/2006/relationships"><Relationship Id="rId2" Type="http://schemas.openxmlformats.org/officeDocument/2006/relationships/image" Target="../media/image349.jpg"/><Relationship Id="rId1" Type="http://schemas.openxmlformats.org/officeDocument/2006/relationships/slideLayout" Target="../slideLayouts/slideLayout6.xml"/></Relationships>
</file>

<file path=ppt/slides/_rels/slide337.xml.rels><?xml version="1.0" encoding="UTF-8" standalone="yes"?>
<Relationships xmlns="http://schemas.openxmlformats.org/package/2006/relationships"><Relationship Id="rId2" Type="http://schemas.openxmlformats.org/officeDocument/2006/relationships/image" Target="../media/image350.jpg"/><Relationship Id="rId1" Type="http://schemas.openxmlformats.org/officeDocument/2006/relationships/slideLayout" Target="../slideLayouts/slideLayout6.xml"/></Relationships>
</file>

<file path=ppt/slides/_rels/slide338.xml.rels><?xml version="1.0" encoding="UTF-8" standalone="yes"?>
<Relationships xmlns="http://schemas.openxmlformats.org/package/2006/relationships"><Relationship Id="rId2" Type="http://schemas.openxmlformats.org/officeDocument/2006/relationships/image" Target="../media/image351.jpg"/><Relationship Id="rId1" Type="http://schemas.openxmlformats.org/officeDocument/2006/relationships/slideLayout" Target="../slideLayouts/slideLayout6.xml"/></Relationships>
</file>

<file path=ppt/slides/_rels/slide339.xml.rels><?xml version="1.0" encoding="UTF-8" standalone="yes"?>
<Relationships xmlns="http://schemas.openxmlformats.org/package/2006/relationships"><Relationship Id="rId2" Type="http://schemas.openxmlformats.org/officeDocument/2006/relationships/image" Target="../media/image352.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40.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353.png"/><Relationship Id="rId1" Type="http://schemas.openxmlformats.org/officeDocument/2006/relationships/slideLayout" Target="../slideLayouts/slideLayout6.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2.xml.rels><?xml version="1.0" encoding="UTF-8" standalone="yes"?>
<Relationships xmlns="http://schemas.openxmlformats.org/package/2006/relationships"><Relationship Id="rId2" Type="http://schemas.openxmlformats.org/officeDocument/2006/relationships/image" Target="../media/image354.jpg"/><Relationship Id="rId1" Type="http://schemas.openxmlformats.org/officeDocument/2006/relationships/slideLayout" Target="../slideLayouts/slideLayout6.xml"/></Relationships>
</file>

<file path=ppt/slides/_rels/slide343.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355.png"/><Relationship Id="rId1" Type="http://schemas.openxmlformats.org/officeDocument/2006/relationships/slideLayout" Target="../slideLayouts/slideLayout6.xml"/></Relationships>
</file>

<file path=ppt/slides/_rels/slide344.xml.rels><?xml version="1.0" encoding="UTF-8" standalone="yes"?>
<Relationships xmlns="http://schemas.openxmlformats.org/package/2006/relationships"><Relationship Id="rId2" Type="http://schemas.openxmlformats.org/officeDocument/2006/relationships/image" Target="../media/image356.jpg"/><Relationship Id="rId1" Type="http://schemas.openxmlformats.org/officeDocument/2006/relationships/slideLayout" Target="../slideLayouts/slideLayout6.xml"/></Relationships>
</file>

<file path=ppt/slides/_rels/slide345.xml.rels><?xml version="1.0" encoding="UTF-8" standalone="yes"?>
<Relationships xmlns="http://schemas.openxmlformats.org/package/2006/relationships"><Relationship Id="rId2" Type="http://schemas.openxmlformats.org/officeDocument/2006/relationships/image" Target="../media/image357.jpg"/><Relationship Id="rId1" Type="http://schemas.openxmlformats.org/officeDocument/2006/relationships/slideLayout" Target="../slideLayouts/slideLayout6.xml"/></Relationships>
</file>

<file path=ppt/slides/_rels/slide346.xml.rels><?xml version="1.0" encoding="UTF-8" standalone="yes"?>
<Relationships xmlns="http://schemas.openxmlformats.org/package/2006/relationships"><Relationship Id="rId2" Type="http://schemas.openxmlformats.org/officeDocument/2006/relationships/image" Target="../media/image358.jpg"/><Relationship Id="rId1" Type="http://schemas.openxmlformats.org/officeDocument/2006/relationships/slideLayout" Target="../slideLayouts/slideLayout6.xml"/></Relationships>
</file>

<file path=ppt/slides/_rels/slide347.xml.rels><?xml version="1.0" encoding="UTF-8" standalone="yes"?>
<Relationships xmlns="http://schemas.openxmlformats.org/package/2006/relationships"><Relationship Id="rId2" Type="http://schemas.openxmlformats.org/officeDocument/2006/relationships/image" Target="../media/image359.jpg"/><Relationship Id="rId1" Type="http://schemas.openxmlformats.org/officeDocument/2006/relationships/slideLayout" Target="../slideLayouts/slideLayout6.xml"/></Relationships>
</file>

<file path=ppt/slides/_rels/slide348.xml.rels><?xml version="1.0" encoding="UTF-8" standalone="yes"?>
<Relationships xmlns="http://schemas.openxmlformats.org/package/2006/relationships"><Relationship Id="rId2" Type="http://schemas.openxmlformats.org/officeDocument/2006/relationships/image" Target="../media/image360.jpg"/><Relationship Id="rId1" Type="http://schemas.openxmlformats.org/officeDocument/2006/relationships/slideLayout" Target="../slideLayouts/slideLayout6.xml"/></Relationships>
</file>

<file path=ppt/slides/_rels/slide349.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50.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hyperlink" Target="http://images.google.co.uk/imgres?imgurl=http://thumb9.shutterstock.com/photos4/thumb_large/51931/51931,1143044574,12.jpg&amp;imgrefurl=http://www.shutterstock.com/s/prick/search.html&amp;h=150&amp;w=165&amp;sz=5&amp;hl=en&amp;start=6&amp;tbnid=4ZPxVRsdFDkc4M:&amp;tbnh=90&amp;tbnw=99&amp;prev=/images?q=%22threaded+needle%22&amp;svnum=10&amp;hl=en&amp;lr=&amp;safe=off&amp;sa=G" TargetMode="External"/><Relationship Id="rId1" Type="http://schemas.openxmlformats.org/officeDocument/2006/relationships/slideLayout" Target="../slideLayouts/slideLayout12.xml"/><Relationship Id="rId5" Type="http://schemas.openxmlformats.org/officeDocument/2006/relationships/image" Target="../media/image364.jpeg"/><Relationship Id="rId4" Type="http://schemas.openxmlformats.org/officeDocument/2006/relationships/image" Target="../media/image363.jpeg"/></Relationships>
</file>

<file path=ppt/slides/_rels/slide351.xml.rels><?xml version="1.0" encoding="UTF-8" standalone="yes"?>
<Relationships xmlns="http://schemas.openxmlformats.org/package/2006/relationships"><Relationship Id="rId2" Type="http://schemas.openxmlformats.org/officeDocument/2006/relationships/image" Target="../media/image365.jpe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366.jpeg"/><Relationship Id="rId1" Type="http://schemas.openxmlformats.org/officeDocument/2006/relationships/slideLayout" Target="../slideLayouts/slideLayout6.xml"/></Relationships>
</file>

<file path=ppt/slides/_rels/slide353.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368.jpe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369.jpe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370.jpg"/><Relationship Id="rId1" Type="http://schemas.openxmlformats.org/officeDocument/2006/relationships/slideLayout" Target="../slideLayouts/slideLayout6.xml"/></Relationships>
</file>

<file path=ppt/slides/_rels/slide357.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6.xml"/></Relationships>
</file>

<file path=ppt/slides/_rels/slide358.xml.rels><?xml version="1.0" encoding="UTF-8" standalone="yes"?>
<Relationships xmlns="http://schemas.openxmlformats.org/package/2006/relationships"><Relationship Id="rId2" Type="http://schemas.openxmlformats.org/officeDocument/2006/relationships/image" Target="../media/image372.jpeg"/><Relationship Id="rId1" Type="http://schemas.openxmlformats.org/officeDocument/2006/relationships/slideLayout" Target="../slideLayouts/slideLayout6.xml"/></Relationships>
</file>

<file path=ppt/slides/_rels/slide359.xml.rels><?xml version="1.0" encoding="UTF-8" standalone="yes"?>
<Relationships xmlns="http://schemas.openxmlformats.org/package/2006/relationships"><Relationship Id="rId2" Type="http://schemas.openxmlformats.org/officeDocument/2006/relationships/image" Target="../media/image37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60.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374.png"/><Relationship Id="rId1" Type="http://schemas.openxmlformats.org/officeDocument/2006/relationships/slideLayout" Target="../slideLayouts/slideLayout6.xml"/></Relationships>
</file>

<file path=ppt/slides/_rels/slide361.xml.rels><?xml version="1.0" encoding="UTF-8" standalone="yes"?>
<Relationships xmlns="http://schemas.openxmlformats.org/package/2006/relationships"><Relationship Id="rId2" Type="http://schemas.openxmlformats.org/officeDocument/2006/relationships/image" Target="../media/image375.jpg"/><Relationship Id="rId1" Type="http://schemas.openxmlformats.org/officeDocument/2006/relationships/slideLayout" Target="../slideLayouts/slideLayout6.xml"/></Relationships>
</file>

<file path=ppt/slides/_rels/slide362.xml.rels><?xml version="1.0" encoding="UTF-8" standalone="yes"?>
<Relationships xmlns="http://schemas.openxmlformats.org/package/2006/relationships"><Relationship Id="rId2" Type="http://schemas.openxmlformats.org/officeDocument/2006/relationships/image" Target="../media/image376.jpg"/><Relationship Id="rId1" Type="http://schemas.openxmlformats.org/officeDocument/2006/relationships/slideLayout" Target="../slideLayouts/slideLayout6.xml"/></Relationships>
</file>

<file path=ppt/slides/_rels/slide363.xml.rels><?xml version="1.0" encoding="UTF-8" standalone="yes"?>
<Relationships xmlns="http://schemas.openxmlformats.org/package/2006/relationships"><Relationship Id="rId2" Type="http://schemas.openxmlformats.org/officeDocument/2006/relationships/image" Target="../media/image377.jpeg"/><Relationship Id="rId1" Type="http://schemas.openxmlformats.org/officeDocument/2006/relationships/slideLayout" Target="../slideLayouts/slideLayout6.xml"/></Relationships>
</file>

<file path=ppt/slides/_rels/slide364.xml.rels><?xml version="1.0" encoding="UTF-8" standalone="yes"?>
<Relationships xmlns="http://schemas.openxmlformats.org/package/2006/relationships"><Relationship Id="rId2" Type="http://schemas.openxmlformats.org/officeDocument/2006/relationships/image" Target="../media/image378.jpg"/><Relationship Id="rId1" Type="http://schemas.openxmlformats.org/officeDocument/2006/relationships/slideLayout" Target="../slideLayouts/slideLayout6.xml"/></Relationships>
</file>

<file path=ppt/slides/_rels/slide365.xml.rels><?xml version="1.0" encoding="UTF-8" standalone="yes"?>
<Relationships xmlns="http://schemas.openxmlformats.org/package/2006/relationships"><Relationship Id="rId2" Type="http://schemas.openxmlformats.org/officeDocument/2006/relationships/image" Target="../media/image379.jpg"/><Relationship Id="rId1" Type="http://schemas.openxmlformats.org/officeDocument/2006/relationships/slideLayout" Target="../slideLayouts/slideLayout6.xml"/></Relationships>
</file>

<file path=ppt/slides/_rels/slide366.xml.rels><?xml version="1.0" encoding="UTF-8" standalone="yes"?>
<Relationships xmlns="http://schemas.openxmlformats.org/package/2006/relationships"><Relationship Id="rId2" Type="http://schemas.openxmlformats.org/officeDocument/2006/relationships/image" Target="../media/image380.jpg"/><Relationship Id="rId1" Type="http://schemas.openxmlformats.org/officeDocument/2006/relationships/slideLayout" Target="../slideLayouts/slideLayout6.xml"/></Relationships>
</file>

<file path=ppt/slides/_rels/slide367.xml.rels><?xml version="1.0" encoding="UTF-8" standalone="yes"?>
<Relationships xmlns="http://schemas.openxmlformats.org/package/2006/relationships"><Relationship Id="rId2" Type="http://schemas.openxmlformats.org/officeDocument/2006/relationships/image" Target="../media/image381.jpeg"/><Relationship Id="rId1" Type="http://schemas.openxmlformats.org/officeDocument/2006/relationships/slideLayout" Target="../slideLayouts/slideLayout6.xml"/></Relationships>
</file>

<file path=ppt/slides/_rels/slide368.xml.rels><?xml version="1.0" encoding="UTF-8" standalone="yes"?>
<Relationships xmlns="http://schemas.openxmlformats.org/package/2006/relationships"><Relationship Id="rId2" Type="http://schemas.openxmlformats.org/officeDocument/2006/relationships/image" Target="../media/image382.jpeg"/><Relationship Id="rId1" Type="http://schemas.openxmlformats.org/officeDocument/2006/relationships/slideLayout" Target="../slideLayouts/slideLayout6.xml"/></Relationships>
</file>

<file path=ppt/slides/_rels/slide369.xml.rels><?xml version="1.0" encoding="UTF-8" standalone="yes"?>
<Relationships xmlns="http://schemas.openxmlformats.org/package/2006/relationships"><Relationship Id="rId2" Type="http://schemas.openxmlformats.org/officeDocument/2006/relationships/image" Target="../media/image38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70.xml.rels><?xml version="1.0" encoding="UTF-8" standalone="yes"?>
<Relationships xmlns="http://schemas.openxmlformats.org/package/2006/relationships"><Relationship Id="rId2" Type="http://schemas.openxmlformats.org/officeDocument/2006/relationships/image" Target="../media/image384.jpeg"/><Relationship Id="rId1" Type="http://schemas.openxmlformats.org/officeDocument/2006/relationships/slideLayout" Target="../slideLayouts/slideLayout6.xml"/></Relationships>
</file>

<file path=ppt/slides/_rels/slide371.xml.rels><?xml version="1.0" encoding="UTF-8" standalone="yes"?>
<Relationships xmlns="http://schemas.openxmlformats.org/package/2006/relationships"><Relationship Id="rId2" Type="http://schemas.openxmlformats.org/officeDocument/2006/relationships/image" Target="../media/image385.jpeg"/><Relationship Id="rId1" Type="http://schemas.openxmlformats.org/officeDocument/2006/relationships/slideLayout" Target="../slideLayouts/slideLayout6.xml"/></Relationships>
</file>

<file path=ppt/slides/_rels/slide372.xml.rels><?xml version="1.0" encoding="UTF-8" standalone="yes"?>
<Relationships xmlns="http://schemas.openxmlformats.org/package/2006/relationships"><Relationship Id="rId2" Type="http://schemas.openxmlformats.org/officeDocument/2006/relationships/image" Target="../media/image386.jpeg"/><Relationship Id="rId1" Type="http://schemas.openxmlformats.org/officeDocument/2006/relationships/slideLayout" Target="../slideLayouts/slideLayout6.xml"/></Relationships>
</file>

<file path=ppt/slides/_rels/slide373.xml.rels><?xml version="1.0" encoding="UTF-8" standalone="yes"?>
<Relationships xmlns="http://schemas.openxmlformats.org/package/2006/relationships"><Relationship Id="rId2" Type="http://schemas.openxmlformats.org/officeDocument/2006/relationships/image" Target="../media/image387.jpg"/><Relationship Id="rId1" Type="http://schemas.openxmlformats.org/officeDocument/2006/relationships/slideLayout" Target="../slideLayouts/slideLayout6.xml"/></Relationships>
</file>

<file path=ppt/slides/_rels/slide374.xml.rels><?xml version="1.0" encoding="UTF-8" standalone="yes"?>
<Relationships xmlns="http://schemas.openxmlformats.org/package/2006/relationships"><Relationship Id="rId2" Type="http://schemas.openxmlformats.org/officeDocument/2006/relationships/image" Target="../media/image388.jpg"/><Relationship Id="rId1" Type="http://schemas.openxmlformats.org/officeDocument/2006/relationships/slideLayout" Target="../slideLayouts/slideLayout6.xml"/></Relationships>
</file>

<file path=ppt/slides/_rels/slide375.xml.rels><?xml version="1.0" encoding="UTF-8" standalone="yes"?>
<Relationships xmlns="http://schemas.openxmlformats.org/package/2006/relationships"><Relationship Id="rId2" Type="http://schemas.openxmlformats.org/officeDocument/2006/relationships/image" Target="../media/image389.jpg"/><Relationship Id="rId1" Type="http://schemas.openxmlformats.org/officeDocument/2006/relationships/slideLayout" Target="../slideLayouts/slideLayout6.xml"/></Relationships>
</file>

<file path=ppt/slides/_rels/slide376.xml.rels><?xml version="1.0" encoding="UTF-8" standalone="yes"?>
<Relationships xmlns="http://schemas.openxmlformats.org/package/2006/relationships"><Relationship Id="rId2" Type="http://schemas.openxmlformats.org/officeDocument/2006/relationships/image" Target="../media/image390.jpg"/><Relationship Id="rId1" Type="http://schemas.openxmlformats.org/officeDocument/2006/relationships/slideLayout" Target="../slideLayouts/slideLayout6.xml"/></Relationships>
</file>

<file path=ppt/slides/_rels/slide377.xml.rels><?xml version="1.0" encoding="UTF-8" standalone="yes"?>
<Relationships xmlns="http://schemas.openxmlformats.org/package/2006/relationships"><Relationship Id="rId2" Type="http://schemas.openxmlformats.org/officeDocument/2006/relationships/image" Target="../media/image391.jpg"/><Relationship Id="rId1" Type="http://schemas.openxmlformats.org/officeDocument/2006/relationships/slideLayout" Target="../slideLayouts/slideLayout6.xml"/></Relationships>
</file>

<file path=ppt/slides/_rels/slide378.xml.rels><?xml version="1.0" encoding="UTF-8" standalone="yes"?>
<Relationships xmlns="http://schemas.openxmlformats.org/package/2006/relationships"><Relationship Id="rId2" Type="http://schemas.openxmlformats.org/officeDocument/2006/relationships/image" Target="../media/image392.jpg"/><Relationship Id="rId1" Type="http://schemas.openxmlformats.org/officeDocument/2006/relationships/slideLayout" Target="../slideLayouts/slideLayout6.xml"/></Relationships>
</file>

<file path=ppt/slides/_rels/slide379.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39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80.xml.rels><?xml version="1.0" encoding="UTF-8" standalone="yes"?>
<Relationships xmlns="http://schemas.openxmlformats.org/package/2006/relationships"><Relationship Id="rId2" Type="http://schemas.openxmlformats.org/officeDocument/2006/relationships/image" Target="../media/image394.jpg"/><Relationship Id="rId1" Type="http://schemas.openxmlformats.org/officeDocument/2006/relationships/slideLayout" Target="../slideLayouts/slideLayout6.xml"/></Relationships>
</file>

<file path=ppt/slides/_rels/slide381.xml.rels><?xml version="1.0" encoding="UTF-8" standalone="yes"?>
<Relationships xmlns="http://schemas.openxmlformats.org/package/2006/relationships"><Relationship Id="rId2" Type="http://schemas.openxmlformats.org/officeDocument/2006/relationships/image" Target="../media/image395.jpg"/><Relationship Id="rId1" Type="http://schemas.openxmlformats.org/officeDocument/2006/relationships/slideLayout" Target="../slideLayouts/slideLayout6.xml"/></Relationships>
</file>

<file path=ppt/slides/_rels/slide382.xml.rels><?xml version="1.0" encoding="UTF-8" standalone="yes"?>
<Relationships xmlns="http://schemas.openxmlformats.org/package/2006/relationships"><Relationship Id="rId3" Type="http://schemas.openxmlformats.org/officeDocument/2006/relationships/hyperlink" Target="http://www.google.co.uk/url?sa=i&amp;rct=j&amp;q=temple+London&amp;source=images&amp;cd=&amp;cad=rja&amp;docid=eo1CZC7zyLbfrM&amp;tbnid=yzXQPsp0cCugVM:&amp;ved=0CAUQjRw&amp;url=http://www.londontop100.co.uk/top-85-things-to-do-london.htm&amp;ei=4jkxUdiKHM6p0AWyzoCgDQ&amp;psig=AFQjCNGCfhLnvNOFLEPq2CWqHRWC2J_DaA&amp;ust=1362266883649470" TargetMode="External"/><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image" Target="../media/image396.jpeg"/></Relationships>
</file>

<file path=ppt/slides/_rels/slide383.xml.rels><?xml version="1.0" encoding="UTF-8" standalone="yes"?>
<Relationships xmlns="http://schemas.openxmlformats.org/package/2006/relationships"><Relationship Id="rId3" Type="http://schemas.microsoft.com/office/2007/relationships/hdphoto" Target="../media/hdphoto67.wdp"/><Relationship Id="rId2" Type="http://schemas.openxmlformats.org/officeDocument/2006/relationships/image" Target="../media/image397.png"/><Relationship Id="rId1" Type="http://schemas.openxmlformats.org/officeDocument/2006/relationships/slideLayout" Target="../slideLayouts/slideLayout6.xml"/></Relationships>
</file>

<file path=ppt/slides/_rels/slide384.xml.rels><?xml version="1.0" encoding="UTF-8" standalone="yes"?>
<Relationships xmlns="http://schemas.openxmlformats.org/package/2006/relationships"><Relationship Id="rId2" Type="http://schemas.openxmlformats.org/officeDocument/2006/relationships/image" Target="../media/image398.jpg"/><Relationship Id="rId1" Type="http://schemas.openxmlformats.org/officeDocument/2006/relationships/slideLayout" Target="../slideLayouts/slideLayout6.xml"/></Relationships>
</file>

<file path=ppt/slides/_rels/slide385.xml.rels><?xml version="1.0" encoding="UTF-8" standalone="yes"?>
<Relationships xmlns="http://schemas.openxmlformats.org/package/2006/relationships"><Relationship Id="rId2" Type="http://schemas.openxmlformats.org/officeDocument/2006/relationships/image" Target="../media/image399.jpeg"/><Relationship Id="rId1" Type="http://schemas.openxmlformats.org/officeDocument/2006/relationships/slideLayout" Target="../slideLayouts/slideLayout6.xml"/></Relationships>
</file>

<file path=ppt/slides/_rels/slide386.xml.rels><?xml version="1.0" encoding="UTF-8" standalone="yes"?>
<Relationships xmlns="http://schemas.openxmlformats.org/package/2006/relationships"><Relationship Id="rId2" Type="http://schemas.openxmlformats.org/officeDocument/2006/relationships/image" Target="../media/image400.jpeg"/><Relationship Id="rId1" Type="http://schemas.openxmlformats.org/officeDocument/2006/relationships/slideLayout" Target="../slideLayouts/slideLayout6.xml"/></Relationships>
</file>

<file path=ppt/slides/_rels/slide387.xml.rels><?xml version="1.0" encoding="UTF-8" standalone="yes"?>
<Relationships xmlns="http://schemas.openxmlformats.org/package/2006/relationships"><Relationship Id="rId2" Type="http://schemas.openxmlformats.org/officeDocument/2006/relationships/image" Target="../media/image401.jpeg"/><Relationship Id="rId1" Type="http://schemas.openxmlformats.org/officeDocument/2006/relationships/slideLayout" Target="../slideLayouts/slideLayout6.xml"/></Relationships>
</file>

<file path=ppt/slides/_rels/slide388.xml.rels><?xml version="1.0" encoding="UTF-8" standalone="yes"?>
<Relationships xmlns="http://schemas.openxmlformats.org/package/2006/relationships"><Relationship Id="rId2" Type="http://schemas.openxmlformats.org/officeDocument/2006/relationships/image" Target="../media/image402.jpg"/><Relationship Id="rId1" Type="http://schemas.openxmlformats.org/officeDocument/2006/relationships/slideLayout" Target="../slideLayouts/slideLayout6.xml"/></Relationships>
</file>

<file path=ppt/slides/_rels/slide389.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40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390.xml.rels><?xml version="1.0" encoding="UTF-8" standalone="yes"?>
<Relationships xmlns="http://schemas.openxmlformats.org/package/2006/relationships"><Relationship Id="rId3" Type="http://schemas.openxmlformats.org/officeDocument/2006/relationships/image" Target="../media/image404.jp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391.xml.rels><?xml version="1.0" encoding="UTF-8" standalone="yes"?>
<Relationships xmlns="http://schemas.openxmlformats.org/package/2006/relationships"><Relationship Id="rId2" Type="http://schemas.openxmlformats.org/officeDocument/2006/relationships/image" Target="../media/image405.jpg"/><Relationship Id="rId1" Type="http://schemas.openxmlformats.org/officeDocument/2006/relationships/slideLayout" Target="../slideLayouts/slideLayout6.xml"/></Relationships>
</file>

<file path=ppt/slides/_rels/slide392.xml.rels><?xml version="1.0" encoding="UTF-8" standalone="yes"?>
<Relationships xmlns="http://schemas.openxmlformats.org/package/2006/relationships"><Relationship Id="rId3" Type="http://schemas.microsoft.com/office/2007/relationships/hdphoto" Target="../media/hdphoto69.wdp"/><Relationship Id="rId2" Type="http://schemas.openxmlformats.org/officeDocument/2006/relationships/image" Target="../media/image406.png"/><Relationship Id="rId1" Type="http://schemas.openxmlformats.org/officeDocument/2006/relationships/slideLayout" Target="../slideLayouts/slideLayout6.xml"/></Relationships>
</file>

<file path=ppt/slides/_rels/slide393.xml.rels><?xml version="1.0" encoding="UTF-8" standalone="yes"?>
<Relationships xmlns="http://schemas.openxmlformats.org/package/2006/relationships"><Relationship Id="rId2" Type="http://schemas.openxmlformats.org/officeDocument/2006/relationships/image" Target="../media/image407.jpeg"/><Relationship Id="rId1" Type="http://schemas.openxmlformats.org/officeDocument/2006/relationships/slideLayout" Target="../slideLayouts/slideLayout6.xml"/></Relationships>
</file>

<file path=ppt/slides/_rels/slide394.xml.rels><?xml version="1.0" encoding="UTF-8" standalone="yes"?>
<Relationships xmlns="http://schemas.openxmlformats.org/package/2006/relationships"><Relationship Id="rId2" Type="http://schemas.openxmlformats.org/officeDocument/2006/relationships/image" Target="../media/image408.jpeg"/><Relationship Id="rId1" Type="http://schemas.openxmlformats.org/officeDocument/2006/relationships/slideLayout" Target="../slideLayouts/slideLayout6.xml"/></Relationships>
</file>

<file path=ppt/slides/_rels/slide395.xml.rels><?xml version="1.0" encoding="UTF-8" standalone="yes"?>
<Relationships xmlns="http://schemas.openxmlformats.org/package/2006/relationships"><Relationship Id="rId3" Type="http://schemas.microsoft.com/office/2007/relationships/hdphoto" Target="../media/hdphoto70.wdp"/><Relationship Id="rId2" Type="http://schemas.openxmlformats.org/officeDocument/2006/relationships/image" Target="../media/image409.png"/><Relationship Id="rId1" Type="http://schemas.openxmlformats.org/officeDocument/2006/relationships/slideLayout" Target="../slideLayouts/slideLayout6.xml"/></Relationships>
</file>

<file path=ppt/slides/_rels/slide396.xml.rels><?xml version="1.0" encoding="UTF-8" standalone="yes"?>
<Relationships xmlns="http://schemas.openxmlformats.org/package/2006/relationships"><Relationship Id="rId2" Type="http://schemas.openxmlformats.org/officeDocument/2006/relationships/image" Target="../media/image410.jpg"/><Relationship Id="rId1" Type="http://schemas.openxmlformats.org/officeDocument/2006/relationships/slideLayout" Target="../slideLayouts/slideLayout6.xml"/></Relationships>
</file>

<file path=ppt/slides/_rels/slide397.xml.rels><?xml version="1.0" encoding="UTF-8" standalone="yes"?>
<Relationships xmlns="http://schemas.openxmlformats.org/package/2006/relationships"><Relationship Id="rId2" Type="http://schemas.openxmlformats.org/officeDocument/2006/relationships/image" Target="../media/image411.jpg"/><Relationship Id="rId1" Type="http://schemas.openxmlformats.org/officeDocument/2006/relationships/slideLayout" Target="../slideLayouts/slideLayout6.xml"/></Relationships>
</file>

<file path=ppt/slides/_rels/slide398.xml.rels><?xml version="1.0" encoding="UTF-8" standalone="yes"?>
<Relationships xmlns="http://schemas.openxmlformats.org/package/2006/relationships"><Relationship Id="rId2" Type="http://schemas.openxmlformats.org/officeDocument/2006/relationships/image" Target="../media/image412.jpg"/><Relationship Id="rId1" Type="http://schemas.openxmlformats.org/officeDocument/2006/relationships/slideLayout" Target="../slideLayouts/slideLayout6.xml"/></Relationships>
</file>

<file path=ppt/slides/_rels/slide399.xml.rels><?xml version="1.0" encoding="UTF-8" standalone="yes"?>
<Relationships xmlns="http://schemas.openxmlformats.org/package/2006/relationships"><Relationship Id="rId2" Type="http://schemas.openxmlformats.org/officeDocument/2006/relationships/image" Target="../media/image41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00.xml.rels><?xml version="1.0" encoding="UTF-8" standalone="yes"?>
<Relationships xmlns="http://schemas.openxmlformats.org/package/2006/relationships"><Relationship Id="rId2" Type="http://schemas.openxmlformats.org/officeDocument/2006/relationships/image" Target="../media/image414.jpg"/><Relationship Id="rId1" Type="http://schemas.openxmlformats.org/officeDocument/2006/relationships/slideLayout" Target="../slideLayouts/slideLayout6.xml"/></Relationships>
</file>

<file path=ppt/slides/_rels/slide401.xml.rels><?xml version="1.0" encoding="UTF-8" standalone="yes"?>
<Relationships xmlns="http://schemas.openxmlformats.org/package/2006/relationships"><Relationship Id="rId2" Type="http://schemas.openxmlformats.org/officeDocument/2006/relationships/image" Target="../media/image415.jpg"/><Relationship Id="rId1" Type="http://schemas.openxmlformats.org/officeDocument/2006/relationships/slideLayout" Target="../slideLayouts/slideLayout6.xml"/></Relationships>
</file>

<file path=ppt/slides/_rels/slide402.xml.rels><?xml version="1.0" encoding="UTF-8" standalone="yes"?>
<Relationships xmlns="http://schemas.openxmlformats.org/package/2006/relationships"><Relationship Id="rId3" Type="http://schemas.microsoft.com/office/2007/relationships/hdphoto" Target="../media/hdphoto71.wdp"/><Relationship Id="rId2" Type="http://schemas.openxmlformats.org/officeDocument/2006/relationships/image" Target="../media/image416.png"/><Relationship Id="rId1" Type="http://schemas.openxmlformats.org/officeDocument/2006/relationships/slideLayout" Target="../slideLayouts/slideLayout6.xml"/><Relationship Id="rId5" Type="http://schemas.microsoft.com/office/2007/relationships/hdphoto" Target="../media/hdphoto72.wdp"/><Relationship Id="rId4" Type="http://schemas.openxmlformats.org/officeDocument/2006/relationships/image" Target="../media/image417.png"/></Relationships>
</file>

<file path=ppt/slides/_rels/slide403.xml.rels><?xml version="1.0" encoding="UTF-8" standalone="yes"?>
<Relationships xmlns="http://schemas.openxmlformats.org/package/2006/relationships"><Relationship Id="rId2" Type="http://schemas.openxmlformats.org/officeDocument/2006/relationships/image" Target="../media/image418.jpg"/><Relationship Id="rId1" Type="http://schemas.openxmlformats.org/officeDocument/2006/relationships/slideLayout" Target="../slideLayouts/slideLayout6.xml"/></Relationships>
</file>

<file path=ppt/slides/_rels/slide404.xml.rels><?xml version="1.0" encoding="UTF-8" standalone="yes"?>
<Relationships xmlns="http://schemas.openxmlformats.org/package/2006/relationships"><Relationship Id="rId3" Type="http://schemas.microsoft.com/office/2007/relationships/hdphoto" Target="../media/hdphoto73.wdp"/><Relationship Id="rId2" Type="http://schemas.openxmlformats.org/officeDocument/2006/relationships/image" Target="../media/image419.png"/><Relationship Id="rId1" Type="http://schemas.openxmlformats.org/officeDocument/2006/relationships/slideLayout" Target="../slideLayouts/slideLayout6.xml"/></Relationships>
</file>

<file path=ppt/slides/_rels/slide405.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114.xml"/><Relationship Id="rId1" Type="http://schemas.openxmlformats.org/officeDocument/2006/relationships/slideLayout" Target="../slideLayouts/slideLayout6.xml"/><Relationship Id="rId4" Type="http://schemas.microsoft.com/office/2007/relationships/hdphoto" Target="../media/hdphoto74.wdp"/></Relationships>
</file>

<file path=ppt/slides/_rels/slide406.xml.rels><?xml version="1.0" encoding="UTF-8" standalone="yes"?>
<Relationships xmlns="http://schemas.openxmlformats.org/package/2006/relationships"><Relationship Id="rId3" Type="http://schemas.openxmlformats.org/officeDocument/2006/relationships/image" Target="../media/image421.jpe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407.xml.rels><?xml version="1.0" encoding="UTF-8" standalone="yes"?>
<Relationships xmlns="http://schemas.openxmlformats.org/package/2006/relationships"><Relationship Id="rId3" Type="http://schemas.openxmlformats.org/officeDocument/2006/relationships/image" Target="../media/image422.jpe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408.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409.xml.rels><?xml version="1.0" encoding="UTF-8" standalone="yes"?>
<Relationships xmlns="http://schemas.openxmlformats.org/package/2006/relationships"><Relationship Id="rId3" Type="http://schemas.openxmlformats.org/officeDocument/2006/relationships/image" Target="../media/image424.jpe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10.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411.xml.rels><?xml version="1.0" encoding="UTF-8" standalone="yes"?>
<Relationships xmlns="http://schemas.openxmlformats.org/package/2006/relationships"><Relationship Id="rId3" Type="http://schemas.openxmlformats.org/officeDocument/2006/relationships/image" Target="../media/image389.jp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412.xml.rels><?xml version="1.0" encoding="UTF-8" standalone="yes"?>
<Relationships xmlns="http://schemas.openxmlformats.org/package/2006/relationships"><Relationship Id="rId3" Type="http://schemas.openxmlformats.org/officeDocument/2006/relationships/image" Target="../media/image426.jpe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413.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414.xml.rels><?xml version="1.0" encoding="UTF-8" standalone="yes"?>
<Relationships xmlns="http://schemas.openxmlformats.org/package/2006/relationships"><Relationship Id="rId3" Type="http://schemas.openxmlformats.org/officeDocument/2006/relationships/image" Target="../media/image427.jpeg"/><Relationship Id="rId2" Type="http://schemas.openxmlformats.org/officeDocument/2006/relationships/notesSlide" Target="../notesSlides/notesSlide123.xml"/><Relationship Id="rId1" Type="http://schemas.openxmlformats.org/officeDocument/2006/relationships/slideLayout" Target="../slideLayouts/slideLayout6.xml"/><Relationship Id="rId4" Type="http://schemas.microsoft.com/office/2007/relationships/hdphoto" Target="../media/hdphoto75.wdp"/></Relationships>
</file>

<file path=ppt/slides/_rels/slide415.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notesSlide" Target="../notesSlides/notesSlide124.xml"/><Relationship Id="rId1" Type="http://schemas.openxmlformats.org/officeDocument/2006/relationships/slideLayout" Target="../slideLayouts/slideLayout6.xml"/><Relationship Id="rId4" Type="http://schemas.microsoft.com/office/2007/relationships/hdphoto" Target="../media/hdphoto76.wdp"/></Relationships>
</file>

<file path=ppt/slides/_rels/slide416.xml.rels><?xml version="1.0" encoding="UTF-8" standalone="yes"?>
<Relationships xmlns="http://schemas.openxmlformats.org/package/2006/relationships"><Relationship Id="rId3" Type="http://schemas.openxmlformats.org/officeDocument/2006/relationships/image" Target="../media/image429.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417.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418.xml.rels><?xml version="1.0" encoding="UTF-8" standalone="yes"?>
<Relationships xmlns="http://schemas.openxmlformats.org/package/2006/relationships"><Relationship Id="rId3" Type="http://schemas.openxmlformats.org/officeDocument/2006/relationships/image" Target="../media/image431.jpe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419.xml.rels><?xml version="1.0" encoding="UTF-8" standalone="yes"?>
<Relationships xmlns="http://schemas.openxmlformats.org/package/2006/relationships"><Relationship Id="rId2" Type="http://schemas.openxmlformats.org/officeDocument/2006/relationships/image" Target="../media/image431.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20.xml.rels><?xml version="1.0" encoding="UTF-8" standalone="yes"?>
<Relationships xmlns="http://schemas.openxmlformats.org/package/2006/relationships"><Relationship Id="rId3" Type="http://schemas.openxmlformats.org/officeDocument/2006/relationships/image" Target="../media/image432.jpe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421.xml.rels><?xml version="1.0" encoding="UTF-8" standalone="yes"?>
<Relationships xmlns="http://schemas.openxmlformats.org/package/2006/relationships"><Relationship Id="rId2" Type="http://schemas.openxmlformats.org/officeDocument/2006/relationships/image" Target="../media/image433.jpg"/><Relationship Id="rId1" Type="http://schemas.openxmlformats.org/officeDocument/2006/relationships/slideLayout" Target="../slideLayouts/slideLayout6.xml"/></Relationships>
</file>

<file path=ppt/slides/_rels/slide422.xml.rels><?xml version="1.0" encoding="UTF-8" standalone="yes"?>
<Relationships xmlns="http://schemas.openxmlformats.org/package/2006/relationships"><Relationship Id="rId3" Type="http://schemas.openxmlformats.org/officeDocument/2006/relationships/image" Target="../media/image434.jp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423.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notesSlide" Target="../notesSlides/notesSlide130.xml"/><Relationship Id="rId1" Type="http://schemas.openxmlformats.org/officeDocument/2006/relationships/slideLayout" Target="../slideLayouts/slideLayout6.xml"/><Relationship Id="rId5" Type="http://schemas.microsoft.com/office/2007/relationships/hdphoto" Target="../media/hdphoto77.wdp"/><Relationship Id="rId4" Type="http://schemas.openxmlformats.org/officeDocument/2006/relationships/image" Target="../media/image436.png"/></Relationships>
</file>

<file path=ppt/slides/_rels/slide424.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425.xml.rels><?xml version="1.0" encoding="UTF-8" standalone="yes"?>
<Relationships xmlns="http://schemas.openxmlformats.org/package/2006/relationships"><Relationship Id="rId3" Type="http://schemas.openxmlformats.org/officeDocument/2006/relationships/image" Target="../media/image438.jpeg"/><Relationship Id="rId2" Type="http://schemas.openxmlformats.org/officeDocument/2006/relationships/notesSlide" Target="../notesSlides/notesSlide132.xml"/><Relationship Id="rId1" Type="http://schemas.openxmlformats.org/officeDocument/2006/relationships/slideLayout" Target="../slideLayouts/slideLayout6.xml"/><Relationship Id="rId4" Type="http://schemas.microsoft.com/office/2007/relationships/hdphoto" Target="../media/hdphoto78.wdp"/></Relationships>
</file>

<file path=ppt/slides/_rels/slide426.xml.rels><?xml version="1.0" encoding="UTF-8" standalone="yes"?>
<Relationships xmlns="http://schemas.openxmlformats.org/package/2006/relationships"><Relationship Id="rId3" Type="http://schemas.openxmlformats.org/officeDocument/2006/relationships/hyperlink" Target="http://www.google.co.uk/url?sa=i&amp;rct=j&amp;q=Dr.+Funk,+German+Economic+Minister&amp;source=images&amp;cd=&amp;cad=rja&amp;docid=wUXrztHTH7Dl6M&amp;tbnid=P-MsK2AhtDfG3M:&amp;ved=0CAUQjRw&amp;url=http://arcticcompass.blogspot.com/2010/05/international-monetary-fund-imf.html&amp;ei=HRUyUd3ZD43I0AWQ7IGIBw&amp;bvm=bv.43148975,d.d2k&amp;psig=AFQjCNE6re-O1zwFHOjU4Xl8l8WqeQaVIw&amp;ust=1362322837305017" TargetMode="External"/><Relationship Id="rId2" Type="http://schemas.openxmlformats.org/officeDocument/2006/relationships/notesSlide" Target="../notesSlides/notesSlide133.xml"/><Relationship Id="rId1" Type="http://schemas.openxmlformats.org/officeDocument/2006/relationships/slideLayout" Target="../slideLayouts/slideLayout6.xml"/><Relationship Id="rId4" Type="http://schemas.openxmlformats.org/officeDocument/2006/relationships/image" Target="../media/image439.jpeg"/></Relationships>
</file>

<file path=ppt/slides/_rels/slide427.xml.rels><?xml version="1.0" encoding="UTF-8" standalone="yes"?>
<Relationships xmlns="http://schemas.openxmlformats.org/package/2006/relationships"><Relationship Id="rId3" Type="http://schemas.openxmlformats.org/officeDocument/2006/relationships/image" Target="../media/image440.jpe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428.xml.rels><?xml version="1.0" encoding="UTF-8" standalone="yes"?>
<Relationships xmlns="http://schemas.openxmlformats.org/package/2006/relationships"><Relationship Id="rId3" Type="http://schemas.microsoft.com/office/2007/relationships/hdphoto" Target="../media/hdphoto79.wdp"/><Relationship Id="rId2" Type="http://schemas.openxmlformats.org/officeDocument/2006/relationships/image" Target="../media/image441.png"/><Relationship Id="rId1" Type="http://schemas.openxmlformats.org/officeDocument/2006/relationships/slideLayout" Target="../slideLayouts/slideLayout6.xml"/></Relationships>
</file>

<file path=ppt/slides/_rels/slide429.xml.rels><?xml version="1.0" encoding="UTF-8" standalone="yes"?>
<Relationships xmlns="http://schemas.openxmlformats.org/package/2006/relationships"><Relationship Id="rId2" Type="http://schemas.openxmlformats.org/officeDocument/2006/relationships/image" Target="../media/image442.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30.xml.rels><?xml version="1.0" encoding="UTF-8" standalone="yes"?>
<Relationships xmlns="http://schemas.openxmlformats.org/package/2006/relationships"><Relationship Id="rId2" Type="http://schemas.openxmlformats.org/officeDocument/2006/relationships/image" Target="../media/image443.jpg"/><Relationship Id="rId1" Type="http://schemas.openxmlformats.org/officeDocument/2006/relationships/slideLayout" Target="../slideLayouts/slideLayout6.xml"/></Relationships>
</file>

<file path=ppt/slides/_rels/slide431.xml.rels><?xml version="1.0" encoding="UTF-8" standalone="yes"?>
<Relationships xmlns="http://schemas.openxmlformats.org/package/2006/relationships"><Relationship Id="rId2" Type="http://schemas.openxmlformats.org/officeDocument/2006/relationships/image" Target="../media/image444.jpg"/><Relationship Id="rId1" Type="http://schemas.openxmlformats.org/officeDocument/2006/relationships/slideLayout" Target="../slideLayouts/slideLayout6.xml"/></Relationships>
</file>

<file path=ppt/slides/_rels/slide432.xml.rels><?xml version="1.0" encoding="UTF-8" standalone="yes"?>
<Relationships xmlns="http://schemas.openxmlformats.org/package/2006/relationships"><Relationship Id="rId2" Type="http://schemas.openxmlformats.org/officeDocument/2006/relationships/image" Target="../media/image445.jpg"/><Relationship Id="rId1" Type="http://schemas.openxmlformats.org/officeDocument/2006/relationships/slideLayout" Target="../slideLayouts/slideLayout6.xml"/></Relationships>
</file>

<file path=ppt/slides/_rels/slide433.xml.rels><?xml version="1.0" encoding="UTF-8" standalone="yes"?>
<Relationships xmlns="http://schemas.openxmlformats.org/package/2006/relationships"><Relationship Id="rId2" Type="http://schemas.openxmlformats.org/officeDocument/2006/relationships/image" Target="../media/image446.jpeg"/><Relationship Id="rId1" Type="http://schemas.openxmlformats.org/officeDocument/2006/relationships/slideLayout" Target="../slideLayouts/slideLayout6.xml"/></Relationships>
</file>

<file path=ppt/slides/_rels/slide434.xml.rels><?xml version="1.0" encoding="UTF-8" standalone="yes"?>
<Relationships xmlns="http://schemas.openxmlformats.org/package/2006/relationships"><Relationship Id="rId3" Type="http://schemas.openxmlformats.org/officeDocument/2006/relationships/image" Target="../media/image447.gif"/><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435.xml.rels><?xml version="1.0" encoding="UTF-8" standalone="yes"?>
<Relationships xmlns="http://schemas.openxmlformats.org/package/2006/relationships"><Relationship Id="rId3" Type="http://schemas.openxmlformats.org/officeDocument/2006/relationships/image" Target="../media/image448.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436.xml.rels><?xml version="1.0" encoding="UTF-8" standalone="yes"?>
<Relationships xmlns="http://schemas.openxmlformats.org/package/2006/relationships"><Relationship Id="rId3" Type="http://schemas.openxmlformats.org/officeDocument/2006/relationships/image" Target="../media/image449.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437.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438.xml.rels><?xml version="1.0" encoding="UTF-8" standalone="yes"?>
<Relationships xmlns="http://schemas.openxmlformats.org/package/2006/relationships"><Relationship Id="rId3" Type="http://schemas.openxmlformats.org/officeDocument/2006/relationships/hyperlink" Target="http://www.google.co.uk/url?sa=i&amp;rct=j&amp;q=evening+standard&amp;source=images&amp;cd=&amp;cad=rja&amp;docid=sWKyyJlKxoddZM&amp;tbnid=iu982kBYC-q8hM:&amp;ved=0CAUQjRw&amp;url=http://www.thegoodlifecentre.co.uk/evening-standard-rates-us/&amp;ei=oncyUen7B8Wk0AWspoHABw&amp;bvm=bv.43148975,d.d2k&amp;psig=AFQjCNFbj2UiUbB1QDB-pP6yfY5GBQ3oHw&amp;ust=1362348315047105" TargetMode="External"/><Relationship Id="rId2" Type="http://schemas.openxmlformats.org/officeDocument/2006/relationships/notesSlide" Target="../notesSlides/notesSlide139.xml"/><Relationship Id="rId1" Type="http://schemas.openxmlformats.org/officeDocument/2006/relationships/slideLayout" Target="../slideLayouts/slideLayout6.xml"/><Relationship Id="rId4" Type="http://schemas.openxmlformats.org/officeDocument/2006/relationships/image" Target="../media/image451.jpeg"/></Relationships>
</file>

<file path=ppt/slides/_rels/slide439.xml.rels><?xml version="1.0" encoding="UTF-8" standalone="yes"?>
<Relationships xmlns="http://schemas.openxmlformats.org/package/2006/relationships"><Relationship Id="rId3" Type="http://schemas.openxmlformats.org/officeDocument/2006/relationships/image" Target="../media/image452.jpe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40.xml.rels><?xml version="1.0" encoding="UTF-8" standalone="yes"?>
<Relationships xmlns="http://schemas.openxmlformats.org/package/2006/relationships"><Relationship Id="rId3" Type="http://schemas.openxmlformats.org/officeDocument/2006/relationships/image" Target="../media/image453.jpe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441.xml.rels><?xml version="1.0" encoding="UTF-8" standalone="yes"?>
<Relationships xmlns="http://schemas.openxmlformats.org/package/2006/relationships"><Relationship Id="rId3" Type="http://schemas.openxmlformats.org/officeDocument/2006/relationships/image" Target="../media/image454.jpe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442.xml.rels><?xml version="1.0" encoding="UTF-8" standalone="yes"?>
<Relationships xmlns="http://schemas.openxmlformats.org/package/2006/relationships"><Relationship Id="rId3" Type="http://schemas.openxmlformats.org/officeDocument/2006/relationships/image" Target="../media/image455.jpe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443.xml.rels><?xml version="1.0" encoding="UTF-8" standalone="yes"?>
<Relationships xmlns="http://schemas.openxmlformats.org/package/2006/relationships"><Relationship Id="rId3" Type="http://schemas.openxmlformats.org/officeDocument/2006/relationships/image" Target="../media/image456.jpe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444.xml.rels><?xml version="1.0" encoding="UTF-8" standalone="yes"?>
<Relationships xmlns="http://schemas.openxmlformats.org/package/2006/relationships"><Relationship Id="rId3" Type="http://schemas.openxmlformats.org/officeDocument/2006/relationships/hyperlink" Target="http://www.google.co.uk/url?sa=i&amp;rct=j&amp;q=%22london+financial+review%22&amp;source=images&amp;cd=&amp;cad=rja&amp;docid=g3R-ui8BqLV7eM&amp;tbnid=XJ1riTRg79rtrM:&amp;ved=0CAUQjRw&amp;url=http://www.fold3.com/document/244872880/&amp;ei=jd00UevJI8SS0QX6_oC4Cg&amp;bvm=bv.43148975,d.d2k&amp;psig=AFQjCNHJiYLWQlAB-iVluxCGdFYWAX8Y5g&amp;ust=1362505455724185" TargetMode="External"/><Relationship Id="rId2" Type="http://schemas.openxmlformats.org/officeDocument/2006/relationships/notesSlide" Target="../notesSlides/notesSlide145.xml"/><Relationship Id="rId1" Type="http://schemas.openxmlformats.org/officeDocument/2006/relationships/slideLayout" Target="../slideLayouts/slideLayout6.xml"/><Relationship Id="rId4" Type="http://schemas.openxmlformats.org/officeDocument/2006/relationships/image" Target="../media/image457.jpeg"/></Relationships>
</file>

<file path=ppt/slides/_rels/slide445.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446.xml.rels><?xml version="1.0" encoding="UTF-8" standalone="yes"?>
<Relationships xmlns="http://schemas.openxmlformats.org/package/2006/relationships"><Relationship Id="rId3" Type="http://schemas.openxmlformats.org/officeDocument/2006/relationships/image" Target="../media/image459.png"/><Relationship Id="rId2" Type="http://schemas.openxmlformats.org/officeDocument/2006/relationships/notesSlide" Target="../notesSlides/notesSlide147.xml"/><Relationship Id="rId1" Type="http://schemas.openxmlformats.org/officeDocument/2006/relationships/slideLayout" Target="../slideLayouts/slideLayout6.xml"/><Relationship Id="rId4" Type="http://schemas.microsoft.com/office/2007/relationships/hdphoto" Target="../media/hdphoto80.wdp"/></Relationships>
</file>

<file path=ppt/slides/_rels/slide447.xml.rels><?xml version="1.0" encoding="UTF-8" standalone="yes"?>
<Relationships xmlns="http://schemas.openxmlformats.org/package/2006/relationships"><Relationship Id="rId2" Type="http://schemas.openxmlformats.org/officeDocument/2006/relationships/image" Target="../media/image460.jpeg"/><Relationship Id="rId1" Type="http://schemas.openxmlformats.org/officeDocument/2006/relationships/slideLayout" Target="../slideLayouts/slideLayout6.xml"/></Relationships>
</file>

<file path=ppt/slides/_rels/slide448.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449.xml.rels><?xml version="1.0" encoding="UTF-8" standalone="yes"?>
<Relationships xmlns="http://schemas.openxmlformats.org/package/2006/relationships"><Relationship Id="rId2" Type="http://schemas.openxmlformats.org/officeDocument/2006/relationships/image" Target="../media/image46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50.xml.rels><?xml version="1.0" encoding="UTF-8" standalone="yes"?>
<Relationships xmlns="http://schemas.openxmlformats.org/package/2006/relationships"><Relationship Id="rId2" Type="http://schemas.openxmlformats.org/officeDocument/2006/relationships/image" Target="../media/image463.jpeg"/><Relationship Id="rId1" Type="http://schemas.openxmlformats.org/officeDocument/2006/relationships/slideLayout" Target="../slideLayouts/slideLayout6.xml"/></Relationships>
</file>

<file path=ppt/slides/_rels/slide451.xml.rels><?xml version="1.0" encoding="UTF-8" standalone="yes"?>
<Relationships xmlns="http://schemas.openxmlformats.org/package/2006/relationships"><Relationship Id="rId3" Type="http://schemas.openxmlformats.org/officeDocument/2006/relationships/image" Target="../media/image464.pn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452.xml.rels><?xml version="1.0" encoding="UTF-8" standalone="yes"?>
<Relationships xmlns="http://schemas.openxmlformats.org/package/2006/relationships"><Relationship Id="rId2" Type="http://schemas.openxmlformats.org/officeDocument/2006/relationships/image" Target="../media/image465.jpeg"/><Relationship Id="rId1" Type="http://schemas.openxmlformats.org/officeDocument/2006/relationships/slideLayout" Target="../slideLayouts/slideLayout6.xml"/></Relationships>
</file>

<file path=ppt/slides/_rels/slide453.xml.rels><?xml version="1.0" encoding="UTF-8" standalone="yes"?>
<Relationships xmlns="http://schemas.openxmlformats.org/package/2006/relationships"><Relationship Id="rId3" Type="http://schemas.openxmlformats.org/officeDocument/2006/relationships/image" Target="../media/image466.jpe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454.xml.rels><?xml version="1.0" encoding="UTF-8" standalone="yes"?>
<Relationships xmlns="http://schemas.openxmlformats.org/package/2006/relationships"><Relationship Id="rId3" Type="http://schemas.openxmlformats.org/officeDocument/2006/relationships/image" Target="../media/image467.jpe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455.xml.rels><?xml version="1.0" encoding="UTF-8" standalone="yes"?>
<Relationships xmlns="http://schemas.openxmlformats.org/package/2006/relationships"><Relationship Id="rId2" Type="http://schemas.openxmlformats.org/officeDocument/2006/relationships/image" Target="../media/image468.jpeg"/><Relationship Id="rId1" Type="http://schemas.openxmlformats.org/officeDocument/2006/relationships/slideLayout" Target="../slideLayouts/slideLayout6.xml"/></Relationships>
</file>

<file path=ppt/slides/_rels/slide456.xml.rels><?xml version="1.0" encoding="UTF-8" standalone="yes"?>
<Relationships xmlns="http://schemas.openxmlformats.org/package/2006/relationships"><Relationship Id="rId2" Type="http://schemas.openxmlformats.org/officeDocument/2006/relationships/image" Target="../media/image469.jpeg"/><Relationship Id="rId1" Type="http://schemas.openxmlformats.org/officeDocument/2006/relationships/slideLayout" Target="../slideLayouts/slideLayout6.xml"/></Relationships>
</file>

<file path=ppt/slides/_rels/slide457.xml.rels><?xml version="1.0" encoding="UTF-8" standalone="yes"?>
<Relationships xmlns="http://schemas.openxmlformats.org/package/2006/relationships"><Relationship Id="rId3" Type="http://schemas.openxmlformats.org/officeDocument/2006/relationships/image" Target="../media/image470.jpe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458.xml.rels><?xml version="1.0" encoding="UTF-8" standalone="yes"?>
<Relationships xmlns="http://schemas.openxmlformats.org/package/2006/relationships"><Relationship Id="rId2" Type="http://schemas.openxmlformats.org/officeDocument/2006/relationships/image" Target="../media/image471.jpeg"/><Relationship Id="rId1" Type="http://schemas.openxmlformats.org/officeDocument/2006/relationships/slideLayout" Target="../slideLayouts/slideLayout6.xml"/></Relationships>
</file>

<file path=ppt/slides/_rels/slide459.xml.rels><?xml version="1.0" encoding="UTF-8" standalone="yes"?>
<Relationships xmlns="http://schemas.openxmlformats.org/package/2006/relationships"><Relationship Id="rId2" Type="http://schemas.openxmlformats.org/officeDocument/2006/relationships/image" Target="../media/image47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60.xml.rels><?xml version="1.0" encoding="UTF-8" standalone="yes"?>
<Relationships xmlns="http://schemas.openxmlformats.org/package/2006/relationships"><Relationship Id="rId2" Type="http://schemas.openxmlformats.org/officeDocument/2006/relationships/image" Target="../media/image473.jpeg"/><Relationship Id="rId1" Type="http://schemas.openxmlformats.org/officeDocument/2006/relationships/slideLayout" Target="../slideLayouts/slideLayout6.xml"/></Relationships>
</file>

<file path=ppt/slides/_rels/slide461.xml.rels><?xml version="1.0" encoding="UTF-8" standalone="yes"?>
<Relationships xmlns="http://schemas.openxmlformats.org/package/2006/relationships"><Relationship Id="rId3" Type="http://schemas.microsoft.com/office/2007/relationships/hdphoto" Target="../media/hdphoto81.wdp"/><Relationship Id="rId2" Type="http://schemas.openxmlformats.org/officeDocument/2006/relationships/image" Target="../media/image474.png"/><Relationship Id="rId1" Type="http://schemas.openxmlformats.org/officeDocument/2006/relationships/slideLayout" Target="../slideLayouts/slideLayout6.xml"/></Relationships>
</file>

<file path=ppt/slides/_rels/slide462.xml.rels><?xml version="1.0" encoding="UTF-8" standalone="yes"?>
<Relationships xmlns="http://schemas.openxmlformats.org/package/2006/relationships"><Relationship Id="rId2" Type="http://schemas.openxmlformats.org/officeDocument/2006/relationships/image" Target="../media/image475.jpeg"/><Relationship Id="rId1" Type="http://schemas.openxmlformats.org/officeDocument/2006/relationships/slideLayout" Target="../slideLayouts/slideLayout6.xml"/></Relationships>
</file>

<file path=ppt/slides/_rels/slide463.xml.rels><?xml version="1.0" encoding="UTF-8" standalone="yes"?>
<Relationships xmlns="http://schemas.openxmlformats.org/package/2006/relationships"><Relationship Id="rId3" Type="http://schemas.microsoft.com/office/2007/relationships/hdphoto" Target="../media/hdphoto82.wdp"/><Relationship Id="rId2" Type="http://schemas.openxmlformats.org/officeDocument/2006/relationships/image" Target="../media/image476.png"/><Relationship Id="rId1" Type="http://schemas.openxmlformats.org/officeDocument/2006/relationships/slideLayout" Target="../slideLayouts/slideLayout6.xml"/><Relationship Id="rId4" Type="http://schemas.openxmlformats.org/officeDocument/2006/relationships/image" Target="../media/image477.jpg"/></Relationships>
</file>

<file path=ppt/slides/_rels/slide464.xml.rels><?xml version="1.0" encoding="UTF-8" standalone="yes"?>
<Relationships xmlns="http://schemas.openxmlformats.org/package/2006/relationships"><Relationship Id="rId2" Type="http://schemas.openxmlformats.org/officeDocument/2006/relationships/image" Target="../media/image478.jpg"/><Relationship Id="rId1" Type="http://schemas.openxmlformats.org/officeDocument/2006/relationships/slideLayout" Target="../slideLayouts/slideLayout6.xml"/></Relationships>
</file>

<file path=ppt/slides/_rels/slide465.xml.rels><?xml version="1.0" encoding="UTF-8" standalone="yes"?>
<Relationships xmlns="http://schemas.openxmlformats.org/package/2006/relationships"><Relationship Id="rId3" Type="http://schemas.openxmlformats.org/officeDocument/2006/relationships/image" Target="../media/image479.jpe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466.xml.rels><?xml version="1.0" encoding="UTF-8" standalone="yes"?>
<Relationships xmlns="http://schemas.openxmlformats.org/package/2006/relationships"><Relationship Id="rId2" Type="http://schemas.openxmlformats.org/officeDocument/2006/relationships/image" Target="../media/image480.jpg"/><Relationship Id="rId1" Type="http://schemas.openxmlformats.org/officeDocument/2006/relationships/slideLayout" Target="../slideLayouts/slideLayout6.xml"/></Relationships>
</file>

<file path=ppt/slides/_rels/slide467.xml.rels><?xml version="1.0" encoding="UTF-8" standalone="yes"?>
<Relationships xmlns="http://schemas.openxmlformats.org/package/2006/relationships"><Relationship Id="rId2" Type="http://schemas.openxmlformats.org/officeDocument/2006/relationships/image" Target="../media/image481.png"/><Relationship Id="rId1" Type="http://schemas.openxmlformats.org/officeDocument/2006/relationships/slideLayout" Target="../slideLayouts/slideLayout6.xml"/></Relationships>
</file>

<file path=ppt/slides/_rels/slide468.xml.rels><?xml version="1.0" encoding="UTF-8" standalone="yes"?>
<Relationships xmlns="http://schemas.openxmlformats.org/package/2006/relationships"><Relationship Id="rId2" Type="http://schemas.openxmlformats.org/officeDocument/2006/relationships/image" Target="../media/image482.jpg"/><Relationship Id="rId1" Type="http://schemas.openxmlformats.org/officeDocument/2006/relationships/slideLayout" Target="../slideLayouts/slideLayout6.xml"/></Relationships>
</file>

<file path=ppt/slides/_rels/slide469.xml.rels><?xml version="1.0" encoding="UTF-8" standalone="yes"?>
<Relationships xmlns="http://schemas.openxmlformats.org/package/2006/relationships"><Relationship Id="rId2" Type="http://schemas.openxmlformats.org/officeDocument/2006/relationships/image" Target="../media/image48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70.xml.rels><?xml version="1.0" encoding="UTF-8" standalone="yes"?>
<Relationships xmlns="http://schemas.openxmlformats.org/package/2006/relationships"><Relationship Id="rId2" Type="http://schemas.openxmlformats.org/officeDocument/2006/relationships/image" Target="../media/image484.png"/><Relationship Id="rId1" Type="http://schemas.openxmlformats.org/officeDocument/2006/relationships/slideLayout" Target="../slideLayouts/slideLayout6.xml"/></Relationships>
</file>

<file path=ppt/slides/_rels/slide471.xml.rels><?xml version="1.0" encoding="UTF-8" standalone="yes"?>
<Relationships xmlns="http://schemas.openxmlformats.org/package/2006/relationships"><Relationship Id="rId2" Type="http://schemas.openxmlformats.org/officeDocument/2006/relationships/image" Target="../media/image485.jpg"/><Relationship Id="rId1" Type="http://schemas.openxmlformats.org/officeDocument/2006/relationships/slideLayout" Target="../slideLayouts/slideLayout6.xml"/></Relationships>
</file>

<file path=ppt/slides/_rels/slide472.xml.rels><?xml version="1.0" encoding="UTF-8" standalone="yes"?>
<Relationships xmlns="http://schemas.openxmlformats.org/package/2006/relationships"><Relationship Id="rId3" Type="http://schemas.openxmlformats.org/officeDocument/2006/relationships/image" Target="../media/image487.jpg"/><Relationship Id="rId2" Type="http://schemas.openxmlformats.org/officeDocument/2006/relationships/image" Target="../media/image486.jpeg"/><Relationship Id="rId1" Type="http://schemas.openxmlformats.org/officeDocument/2006/relationships/slideLayout" Target="../slideLayouts/slideLayout6.xml"/><Relationship Id="rId4" Type="http://schemas.openxmlformats.org/officeDocument/2006/relationships/image" Target="../media/image488.jpg"/></Relationships>
</file>

<file path=ppt/slides/_rels/slide473.xml.rels><?xml version="1.0" encoding="UTF-8" standalone="yes"?>
<Relationships xmlns="http://schemas.openxmlformats.org/package/2006/relationships"><Relationship Id="rId2" Type="http://schemas.openxmlformats.org/officeDocument/2006/relationships/image" Target="../media/image489.jpg"/><Relationship Id="rId1" Type="http://schemas.openxmlformats.org/officeDocument/2006/relationships/slideLayout" Target="../slideLayouts/slideLayout6.xml"/></Relationships>
</file>

<file path=ppt/slides/_rels/slide474.xml.rels><?xml version="1.0" encoding="UTF-8" standalone="yes"?>
<Relationships xmlns="http://schemas.openxmlformats.org/package/2006/relationships"><Relationship Id="rId2" Type="http://schemas.openxmlformats.org/officeDocument/2006/relationships/image" Target="../media/image490.jpeg"/><Relationship Id="rId1" Type="http://schemas.openxmlformats.org/officeDocument/2006/relationships/slideLayout" Target="../slideLayouts/slideLayout6.xml"/></Relationships>
</file>

<file path=ppt/slides/_rels/slide475.xml.rels><?xml version="1.0" encoding="UTF-8" standalone="yes"?>
<Relationships xmlns="http://schemas.openxmlformats.org/package/2006/relationships"><Relationship Id="rId2" Type="http://schemas.openxmlformats.org/officeDocument/2006/relationships/image" Target="../media/image491.jpeg"/><Relationship Id="rId1" Type="http://schemas.openxmlformats.org/officeDocument/2006/relationships/slideLayout" Target="../slideLayouts/slideLayout6.xml"/></Relationships>
</file>

<file path=ppt/slides/_rels/slide476.xml.rels><?xml version="1.0" encoding="UTF-8" standalone="yes"?>
<Relationships xmlns="http://schemas.openxmlformats.org/package/2006/relationships"><Relationship Id="rId2" Type="http://schemas.openxmlformats.org/officeDocument/2006/relationships/image" Target="../media/image492.emf"/><Relationship Id="rId1" Type="http://schemas.openxmlformats.org/officeDocument/2006/relationships/slideLayout" Target="../slideLayouts/slideLayout6.xml"/></Relationships>
</file>

<file path=ppt/slides/_rels/slide477.xml.rels><?xml version="1.0" encoding="UTF-8" standalone="yes"?>
<Relationships xmlns="http://schemas.openxmlformats.org/package/2006/relationships"><Relationship Id="rId3" Type="http://schemas.openxmlformats.org/officeDocument/2006/relationships/image" Target="../media/image494.png"/><Relationship Id="rId2" Type="http://schemas.openxmlformats.org/officeDocument/2006/relationships/image" Target="../media/image493.jpeg"/><Relationship Id="rId1" Type="http://schemas.openxmlformats.org/officeDocument/2006/relationships/slideLayout" Target="../slideLayouts/slideLayout6.xml"/><Relationship Id="rId4" Type="http://schemas.microsoft.com/office/2007/relationships/hdphoto" Target="../media/hdphoto83.wdp"/></Relationships>
</file>

<file path=ppt/slides/_rels/slide478.xml.rels><?xml version="1.0" encoding="UTF-8" standalone="yes"?>
<Relationships xmlns="http://schemas.openxmlformats.org/package/2006/relationships"><Relationship Id="rId2" Type="http://schemas.openxmlformats.org/officeDocument/2006/relationships/image" Target="../media/image495.jpeg"/><Relationship Id="rId1" Type="http://schemas.openxmlformats.org/officeDocument/2006/relationships/slideLayout" Target="../slideLayouts/slideLayout6.xml"/></Relationships>
</file>

<file path=ppt/slides/_rels/slide479.xml.rels><?xml version="1.0" encoding="UTF-8" standalone="yes"?>
<Relationships xmlns="http://schemas.openxmlformats.org/package/2006/relationships"><Relationship Id="rId2" Type="http://schemas.openxmlformats.org/officeDocument/2006/relationships/image" Target="../media/image49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80.xml.rels><?xml version="1.0" encoding="UTF-8" standalone="yes"?>
<Relationships xmlns="http://schemas.openxmlformats.org/package/2006/relationships"><Relationship Id="rId2" Type="http://schemas.openxmlformats.org/officeDocument/2006/relationships/image" Target="../media/image497.jpg"/><Relationship Id="rId1" Type="http://schemas.openxmlformats.org/officeDocument/2006/relationships/slideLayout" Target="../slideLayouts/slideLayout6.xml"/></Relationships>
</file>

<file path=ppt/slides/_rels/slide481.xml.rels><?xml version="1.0" encoding="UTF-8" standalone="yes"?>
<Relationships xmlns="http://schemas.openxmlformats.org/package/2006/relationships"><Relationship Id="rId2" Type="http://schemas.openxmlformats.org/officeDocument/2006/relationships/image" Target="../media/image498.jpg"/><Relationship Id="rId1" Type="http://schemas.openxmlformats.org/officeDocument/2006/relationships/slideLayout" Target="../slideLayouts/slideLayout6.xml"/></Relationships>
</file>

<file path=ppt/slides/_rels/slide482.xml.rels><?xml version="1.0" encoding="UTF-8" standalone="yes"?>
<Relationships xmlns="http://schemas.openxmlformats.org/package/2006/relationships"><Relationship Id="rId3" Type="http://schemas.openxmlformats.org/officeDocument/2006/relationships/image" Target="../media/image499.jpeg"/><Relationship Id="rId2" Type="http://schemas.openxmlformats.org/officeDocument/2006/relationships/hyperlink" Target="http://therecord.blogs.com/photos/uncategorized/2008/09/19/llp110.jpg" TargetMode="External"/><Relationship Id="rId1" Type="http://schemas.openxmlformats.org/officeDocument/2006/relationships/slideLayout" Target="../slideLayouts/slideLayout6.xml"/></Relationships>
</file>

<file path=ppt/slides/_rels/slide483.xml.rels><?xml version="1.0" encoding="UTF-8" standalone="yes"?>
<Relationships xmlns="http://schemas.openxmlformats.org/package/2006/relationships"><Relationship Id="rId2" Type="http://schemas.openxmlformats.org/officeDocument/2006/relationships/image" Target="../media/image500.jpeg"/><Relationship Id="rId1" Type="http://schemas.openxmlformats.org/officeDocument/2006/relationships/slideLayout" Target="../slideLayouts/slideLayout6.xml"/></Relationships>
</file>

<file path=ppt/slides/_rels/slide484.xml.rels><?xml version="1.0" encoding="UTF-8" standalone="yes"?>
<Relationships xmlns="http://schemas.openxmlformats.org/package/2006/relationships"><Relationship Id="rId2" Type="http://schemas.openxmlformats.org/officeDocument/2006/relationships/image" Target="../media/image501.png"/><Relationship Id="rId1" Type="http://schemas.openxmlformats.org/officeDocument/2006/relationships/slideLayout" Target="../slideLayouts/slideLayout6.xml"/></Relationships>
</file>

<file path=ppt/slides/_rels/slide48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502.jpg"/><Relationship Id="rId1" Type="http://schemas.openxmlformats.org/officeDocument/2006/relationships/slideLayout" Target="../slideLayouts/slideLayout6.xml"/></Relationships>
</file>

<file path=ppt/slides/_rels/slide486.xml.rels><?xml version="1.0" encoding="UTF-8" standalone="yes"?>
<Relationships xmlns="http://schemas.openxmlformats.org/package/2006/relationships"><Relationship Id="rId2" Type="http://schemas.openxmlformats.org/officeDocument/2006/relationships/image" Target="../media/image503.jpeg"/><Relationship Id="rId1" Type="http://schemas.openxmlformats.org/officeDocument/2006/relationships/slideLayout" Target="../slideLayouts/slideLayout6.xml"/></Relationships>
</file>

<file path=ppt/slides/_rels/slide487.xml.rels><?xml version="1.0" encoding="UTF-8" standalone="yes"?>
<Relationships xmlns="http://schemas.openxmlformats.org/package/2006/relationships"><Relationship Id="rId2" Type="http://schemas.openxmlformats.org/officeDocument/2006/relationships/image" Target="../media/image504.jpeg"/><Relationship Id="rId1" Type="http://schemas.openxmlformats.org/officeDocument/2006/relationships/slideLayout" Target="../slideLayouts/slideLayout6.xml"/></Relationships>
</file>

<file path=ppt/slides/_rels/slide488.xml.rels><?xml version="1.0" encoding="UTF-8" standalone="yes"?>
<Relationships xmlns="http://schemas.openxmlformats.org/package/2006/relationships"><Relationship Id="rId2" Type="http://schemas.openxmlformats.org/officeDocument/2006/relationships/image" Target="../media/image505.jpg"/><Relationship Id="rId1" Type="http://schemas.openxmlformats.org/officeDocument/2006/relationships/slideLayout" Target="../slideLayouts/slideLayout6.xml"/></Relationships>
</file>

<file path=ppt/slides/_rels/slide489.xml.rels><?xml version="1.0" encoding="UTF-8" standalone="yes"?>
<Relationships xmlns="http://schemas.openxmlformats.org/package/2006/relationships"><Relationship Id="rId2" Type="http://schemas.openxmlformats.org/officeDocument/2006/relationships/image" Target="../media/image50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90.xml.rels><?xml version="1.0" encoding="UTF-8" standalone="yes"?>
<Relationships xmlns="http://schemas.openxmlformats.org/package/2006/relationships"><Relationship Id="rId3" Type="http://schemas.openxmlformats.org/officeDocument/2006/relationships/image" Target="../media/image507.jpe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491.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508.png"/><Relationship Id="rId1" Type="http://schemas.openxmlformats.org/officeDocument/2006/relationships/slideLayout" Target="../slideLayouts/slideLayout6.xml"/></Relationships>
</file>

<file path=ppt/slides/_rels/slide492.xml.rels><?xml version="1.0" encoding="UTF-8" standalone="yes"?>
<Relationships xmlns="http://schemas.openxmlformats.org/package/2006/relationships"><Relationship Id="rId2" Type="http://schemas.openxmlformats.org/officeDocument/2006/relationships/image" Target="../media/image509.jpeg"/><Relationship Id="rId1" Type="http://schemas.openxmlformats.org/officeDocument/2006/relationships/slideLayout" Target="../slideLayouts/slideLayout6.xml"/></Relationships>
</file>

<file path=ppt/slides/_rels/slide493.xml.rels><?xml version="1.0" encoding="UTF-8" standalone="yes"?>
<Relationships xmlns="http://schemas.openxmlformats.org/package/2006/relationships"><Relationship Id="rId2" Type="http://schemas.openxmlformats.org/officeDocument/2006/relationships/image" Target="../media/image510.jpeg"/><Relationship Id="rId1" Type="http://schemas.openxmlformats.org/officeDocument/2006/relationships/slideLayout" Target="../slideLayouts/slideLayout6.xml"/></Relationships>
</file>

<file path=ppt/slides/_rels/slide494.xml.rels><?xml version="1.0" encoding="UTF-8" standalone="yes"?>
<Relationships xmlns="http://schemas.openxmlformats.org/package/2006/relationships"><Relationship Id="rId3" Type="http://schemas.microsoft.com/office/2007/relationships/hdphoto" Target="../media/hdphoto85.wdp"/><Relationship Id="rId2" Type="http://schemas.openxmlformats.org/officeDocument/2006/relationships/image" Target="../media/image511.png"/><Relationship Id="rId1" Type="http://schemas.openxmlformats.org/officeDocument/2006/relationships/slideLayout" Target="../slideLayouts/slideLayout6.xml"/></Relationships>
</file>

<file path=ppt/slides/_rels/slide495.xml.rels><?xml version="1.0" encoding="UTF-8" standalone="yes"?>
<Relationships xmlns="http://schemas.openxmlformats.org/package/2006/relationships"><Relationship Id="rId2" Type="http://schemas.openxmlformats.org/officeDocument/2006/relationships/image" Target="../media/image512.jpg"/><Relationship Id="rId1" Type="http://schemas.openxmlformats.org/officeDocument/2006/relationships/slideLayout" Target="../slideLayouts/slideLayout6.xml"/></Relationships>
</file>

<file path=ppt/slides/_rels/slide496.xml.rels><?xml version="1.0" encoding="UTF-8" standalone="yes"?>
<Relationships xmlns="http://schemas.openxmlformats.org/package/2006/relationships"><Relationship Id="rId2" Type="http://schemas.openxmlformats.org/officeDocument/2006/relationships/image" Target="../media/image513.jpg"/><Relationship Id="rId1" Type="http://schemas.openxmlformats.org/officeDocument/2006/relationships/slideLayout" Target="../slideLayouts/slideLayout6.xml"/></Relationships>
</file>

<file path=ppt/slides/_rels/slide497.xml.rels><?xml version="1.0" encoding="UTF-8" standalone="yes"?>
<Relationships xmlns="http://schemas.openxmlformats.org/package/2006/relationships"><Relationship Id="rId2" Type="http://schemas.openxmlformats.org/officeDocument/2006/relationships/image" Target="../media/image514.jpg"/><Relationship Id="rId1" Type="http://schemas.openxmlformats.org/officeDocument/2006/relationships/slideLayout" Target="../slideLayouts/slideLayout6.xml"/></Relationships>
</file>

<file path=ppt/slides/_rels/slide498.xml.rels><?xml version="1.0" encoding="UTF-8" standalone="yes"?>
<Relationships xmlns="http://schemas.openxmlformats.org/package/2006/relationships"><Relationship Id="rId2" Type="http://schemas.openxmlformats.org/officeDocument/2006/relationships/image" Target="../media/image515.jpg"/><Relationship Id="rId1" Type="http://schemas.openxmlformats.org/officeDocument/2006/relationships/slideLayout" Target="../slideLayouts/slideLayout6.xml"/></Relationships>
</file>

<file path=ppt/slides/_rels/slide499.xml.rels><?xml version="1.0" encoding="UTF-8" standalone="yes"?>
<Relationships xmlns="http://schemas.openxmlformats.org/package/2006/relationships"><Relationship Id="rId2" Type="http://schemas.openxmlformats.org/officeDocument/2006/relationships/image" Target="../media/image51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00.xml.rels><?xml version="1.0" encoding="UTF-8" standalone="yes"?>
<Relationships xmlns="http://schemas.openxmlformats.org/package/2006/relationships"><Relationship Id="rId3" Type="http://schemas.openxmlformats.org/officeDocument/2006/relationships/image" Target="../media/image517.pn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501.xml.rels><?xml version="1.0" encoding="UTF-8" standalone="yes"?>
<Relationships xmlns="http://schemas.openxmlformats.org/package/2006/relationships"><Relationship Id="rId2" Type="http://schemas.openxmlformats.org/officeDocument/2006/relationships/image" Target="../media/image518.jpg"/><Relationship Id="rId1" Type="http://schemas.openxmlformats.org/officeDocument/2006/relationships/slideLayout" Target="../slideLayouts/slideLayout6.xml"/></Relationships>
</file>

<file path=ppt/slides/_rels/slide502.xml.rels><?xml version="1.0" encoding="UTF-8" standalone="yes"?>
<Relationships xmlns="http://schemas.openxmlformats.org/package/2006/relationships"><Relationship Id="rId2" Type="http://schemas.openxmlformats.org/officeDocument/2006/relationships/image" Target="../media/image519.jpg"/><Relationship Id="rId1" Type="http://schemas.openxmlformats.org/officeDocument/2006/relationships/slideLayout" Target="../slideLayouts/slideLayout6.xml"/></Relationships>
</file>

<file path=ppt/slides/_rels/slide503.xml.rels><?xml version="1.0" encoding="UTF-8" standalone="yes"?>
<Relationships xmlns="http://schemas.openxmlformats.org/package/2006/relationships"><Relationship Id="rId2" Type="http://schemas.openxmlformats.org/officeDocument/2006/relationships/image" Target="../media/image520.jpg"/><Relationship Id="rId1" Type="http://schemas.openxmlformats.org/officeDocument/2006/relationships/slideLayout" Target="../slideLayouts/slideLayout6.xml"/></Relationships>
</file>

<file path=ppt/slides/_rels/slide50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05.xml.rels><?xml version="1.0" encoding="UTF-8" standalone="yes"?>
<Relationships xmlns="http://schemas.openxmlformats.org/package/2006/relationships"><Relationship Id="rId2" Type="http://schemas.openxmlformats.org/officeDocument/2006/relationships/image" Target="../media/image521.jpg"/><Relationship Id="rId1" Type="http://schemas.openxmlformats.org/officeDocument/2006/relationships/slideLayout" Target="../slideLayouts/slideLayout6.xml"/></Relationships>
</file>

<file path=ppt/slides/_rels/slide506.xml.rels><?xml version="1.0" encoding="UTF-8" standalone="yes"?>
<Relationships xmlns="http://schemas.openxmlformats.org/package/2006/relationships"><Relationship Id="rId2" Type="http://schemas.openxmlformats.org/officeDocument/2006/relationships/image" Target="../media/image522.jpg"/><Relationship Id="rId1" Type="http://schemas.openxmlformats.org/officeDocument/2006/relationships/slideLayout" Target="../slideLayouts/slideLayout6.xml"/></Relationships>
</file>

<file path=ppt/slides/_rels/slide507.xml.rels><?xml version="1.0" encoding="UTF-8" standalone="yes"?>
<Relationships xmlns="http://schemas.openxmlformats.org/package/2006/relationships"><Relationship Id="rId2" Type="http://schemas.openxmlformats.org/officeDocument/2006/relationships/image" Target="../media/image523.jpeg"/><Relationship Id="rId1" Type="http://schemas.openxmlformats.org/officeDocument/2006/relationships/slideLayout" Target="../slideLayouts/slideLayout6.xml"/></Relationships>
</file>

<file path=ppt/slides/_rels/slide508.xml.rels><?xml version="1.0" encoding="UTF-8" standalone="yes"?>
<Relationships xmlns="http://schemas.openxmlformats.org/package/2006/relationships"><Relationship Id="rId2" Type="http://schemas.openxmlformats.org/officeDocument/2006/relationships/image" Target="../media/image524.jpg"/><Relationship Id="rId1" Type="http://schemas.openxmlformats.org/officeDocument/2006/relationships/slideLayout" Target="../slideLayouts/slideLayout6.xml"/></Relationships>
</file>

<file path=ppt/slides/_rels/slide509.xml.rels><?xml version="1.0" encoding="UTF-8" standalone="yes"?>
<Relationships xmlns="http://schemas.openxmlformats.org/package/2006/relationships"><Relationship Id="rId2" Type="http://schemas.openxmlformats.org/officeDocument/2006/relationships/image" Target="../media/image525.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510.xml.rels><?xml version="1.0" encoding="UTF-8" standalone="yes"?>
<Relationships xmlns="http://schemas.openxmlformats.org/package/2006/relationships"><Relationship Id="rId3" Type="http://schemas.microsoft.com/office/2007/relationships/hdphoto" Target="../media/hdphoto86.wdp"/><Relationship Id="rId2" Type="http://schemas.openxmlformats.org/officeDocument/2006/relationships/image" Target="../media/image526.png"/><Relationship Id="rId1" Type="http://schemas.openxmlformats.org/officeDocument/2006/relationships/slideLayout" Target="../slideLayouts/slideLayout6.xml"/></Relationships>
</file>

<file path=ppt/slides/_rels/slide511.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6.xml"/></Relationships>
</file>

<file path=ppt/slides/_rels/slide512.xml.rels><?xml version="1.0" encoding="UTF-8" standalone="yes"?>
<Relationships xmlns="http://schemas.openxmlformats.org/package/2006/relationships"><Relationship Id="rId2" Type="http://schemas.openxmlformats.org/officeDocument/2006/relationships/image" Target="../media/image527.jpg"/><Relationship Id="rId1" Type="http://schemas.openxmlformats.org/officeDocument/2006/relationships/slideLayout" Target="../slideLayouts/slideLayout6.xml"/></Relationships>
</file>

<file path=ppt/slides/_rels/slide513.xml.rels><?xml version="1.0" encoding="UTF-8" standalone="yes"?>
<Relationships xmlns="http://schemas.openxmlformats.org/package/2006/relationships"><Relationship Id="rId2" Type="http://schemas.openxmlformats.org/officeDocument/2006/relationships/image" Target="../media/image528.jpeg"/><Relationship Id="rId1" Type="http://schemas.openxmlformats.org/officeDocument/2006/relationships/slideLayout" Target="../slideLayouts/slideLayout6.xml"/></Relationships>
</file>

<file path=ppt/slides/_rels/slide514.xml.rels><?xml version="1.0" encoding="UTF-8" standalone="yes"?>
<Relationships xmlns="http://schemas.openxmlformats.org/package/2006/relationships"><Relationship Id="rId2" Type="http://schemas.openxmlformats.org/officeDocument/2006/relationships/image" Target="../media/image529.jpeg"/><Relationship Id="rId1" Type="http://schemas.openxmlformats.org/officeDocument/2006/relationships/slideLayout" Target="../slideLayouts/slideLayout6.xml"/></Relationships>
</file>

<file path=ppt/slides/_rels/slide515.xml.rels><?xml version="1.0" encoding="UTF-8" standalone="yes"?>
<Relationships xmlns="http://schemas.openxmlformats.org/package/2006/relationships"><Relationship Id="rId2" Type="http://schemas.openxmlformats.org/officeDocument/2006/relationships/image" Target="../media/image530.jpg"/><Relationship Id="rId1" Type="http://schemas.openxmlformats.org/officeDocument/2006/relationships/slideLayout" Target="../slideLayouts/slideLayout6.xml"/></Relationships>
</file>

<file path=ppt/slides/_rels/slide516.xml.rels><?xml version="1.0" encoding="UTF-8" standalone="yes"?>
<Relationships xmlns="http://schemas.openxmlformats.org/package/2006/relationships"><Relationship Id="rId2" Type="http://schemas.openxmlformats.org/officeDocument/2006/relationships/image" Target="../media/image531.jpg"/><Relationship Id="rId1" Type="http://schemas.openxmlformats.org/officeDocument/2006/relationships/slideLayout" Target="../slideLayouts/slideLayout6.xml"/></Relationships>
</file>

<file path=ppt/slides/_rels/slide517.xml.rels><?xml version="1.0" encoding="UTF-8" standalone="yes"?>
<Relationships xmlns="http://schemas.openxmlformats.org/package/2006/relationships"><Relationship Id="rId2" Type="http://schemas.openxmlformats.org/officeDocument/2006/relationships/image" Target="../media/image532.jpg"/><Relationship Id="rId1" Type="http://schemas.openxmlformats.org/officeDocument/2006/relationships/slideLayout" Target="../slideLayouts/slideLayout6.xml"/></Relationships>
</file>

<file path=ppt/slides/_rels/slide518.xml.rels><?xml version="1.0" encoding="UTF-8" standalone="yes"?>
<Relationships xmlns="http://schemas.openxmlformats.org/package/2006/relationships"><Relationship Id="rId3" Type="http://schemas.openxmlformats.org/officeDocument/2006/relationships/image" Target="../media/image534.jpg"/><Relationship Id="rId2" Type="http://schemas.openxmlformats.org/officeDocument/2006/relationships/image" Target="../media/image533.jpg"/><Relationship Id="rId1" Type="http://schemas.openxmlformats.org/officeDocument/2006/relationships/slideLayout" Target="../slideLayouts/slideLayout6.xml"/></Relationships>
</file>

<file path=ppt/slides/_rels/slide519.xml.rels><?xml version="1.0" encoding="UTF-8" standalone="yes"?>
<Relationships xmlns="http://schemas.openxmlformats.org/package/2006/relationships"><Relationship Id="rId2" Type="http://schemas.openxmlformats.org/officeDocument/2006/relationships/image" Target="../media/image535.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20.xml.rels><?xml version="1.0" encoding="UTF-8" standalone="yes"?>
<Relationships xmlns="http://schemas.openxmlformats.org/package/2006/relationships"><Relationship Id="rId3" Type="http://schemas.openxmlformats.org/officeDocument/2006/relationships/image" Target="../media/image536.jp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521.xml.rels><?xml version="1.0" encoding="UTF-8" standalone="yes"?>
<Relationships xmlns="http://schemas.openxmlformats.org/package/2006/relationships"><Relationship Id="rId2" Type="http://schemas.openxmlformats.org/officeDocument/2006/relationships/image" Target="../media/image537.png"/><Relationship Id="rId1" Type="http://schemas.openxmlformats.org/officeDocument/2006/relationships/slideLayout" Target="../slideLayouts/slideLayout6.xml"/></Relationships>
</file>

<file path=ppt/slides/_rels/slide522.xml.rels><?xml version="1.0" encoding="UTF-8" standalone="yes"?>
<Relationships xmlns="http://schemas.openxmlformats.org/package/2006/relationships"><Relationship Id="rId2" Type="http://schemas.openxmlformats.org/officeDocument/2006/relationships/image" Target="../media/image538.png"/><Relationship Id="rId1" Type="http://schemas.openxmlformats.org/officeDocument/2006/relationships/slideLayout" Target="../slideLayouts/slideLayout6.xml"/></Relationships>
</file>

<file path=ppt/slides/_rels/slide523.xml.rels><?xml version="1.0" encoding="UTF-8" standalone="yes"?>
<Relationships xmlns="http://schemas.openxmlformats.org/package/2006/relationships"><Relationship Id="rId2" Type="http://schemas.openxmlformats.org/officeDocument/2006/relationships/image" Target="../media/image539.jpg"/><Relationship Id="rId1" Type="http://schemas.openxmlformats.org/officeDocument/2006/relationships/slideLayout" Target="../slideLayouts/slideLayout6.xml"/></Relationships>
</file>

<file path=ppt/slides/_rels/slide524.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6.xml"/></Relationships>
</file>

<file path=ppt/slides/_rels/slide525.xml.rels><?xml version="1.0" encoding="UTF-8" standalone="yes"?>
<Relationships xmlns="http://schemas.openxmlformats.org/package/2006/relationships"><Relationship Id="rId3" Type="http://schemas.microsoft.com/office/2007/relationships/hdphoto" Target="../media/hdphoto87.wdp"/><Relationship Id="rId2" Type="http://schemas.openxmlformats.org/officeDocument/2006/relationships/image" Target="../media/image541.png"/><Relationship Id="rId1" Type="http://schemas.openxmlformats.org/officeDocument/2006/relationships/slideLayout" Target="../slideLayouts/slideLayout6.xml"/></Relationships>
</file>

<file path=ppt/slides/_rels/slide526.xml.rels><?xml version="1.0" encoding="UTF-8" standalone="yes"?>
<Relationships xmlns="http://schemas.openxmlformats.org/package/2006/relationships"><Relationship Id="rId2" Type="http://schemas.openxmlformats.org/officeDocument/2006/relationships/image" Target="../media/image542.jpeg"/><Relationship Id="rId1" Type="http://schemas.openxmlformats.org/officeDocument/2006/relationships/slideLayout" Target="../slideLayouts/slideLayout6.xml"/></Relationships>
</file>

<file path=ppt/slides/_rels/slide527.xml.rels><?xml version="1.0" encoding="UTF-8" standalone="yes"?>
<Relationships xmlns="http://schemas.openxmlformats.org/package/2006/relationships"><Relationship Id="rId2" Type="http://schemas.openxmlformats.org/officeDocument/2006/relationships/image" Target="../media/image543.jpg"/><Relationship Id="rId1" Type="http://schemas.openxmlformats.org/officeDocument/2006/relationships/slideLayout" Target="../slideLayouts/slideLayout6.xml"/></Relationships>
</file>

<file path=ppt/slides/_rels/slide528.xml.rels><?xml version="1.0" encoding="UTF-8" standalone="yes"?>
<Relationships xmlns="http://schemas.openxmlformats.org/package/2006/relationships"><Relationship Id="rId2" Type="http://schemas.openxmlformats.org/officeDocument/2006/relationships/image" Target="../media/image544.jpg"/><Relationship Id="rId1" Type="http://schemas.openxmlformats.org/officeDocument/2006/relationships/slideLayout" Target="../slideLayouts/slideLayout6.xml"/></Relationships>
</file>

<file path=ppt/slides/_rels/slide529.xml.rels><?xml version="1.0" encoding="UTF-8" standalone="yes"?>
<Relationships xmlns="http://schemas.openxmlformats.org/package/2006/relationships"><Relationship Id="rId2" Type="http://schemas.openxmlformats.org/officeDocument/2006/relationships/image" Target="../media/image545.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530.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546.png"/><Relationship Id="rId1" Type="http://schemas.openxmlformats.org/officeDocument/2006/relationships/slideLayout" Target="../slideLayouts/slideLayout6.xml"/><Relationship Id="rId4" Type="http://schemas.openxmlformats.org/officeDocument/2006/relationships/image" Target="../media/image547.jpeg"/></Relationships>
</file>

<file path=ppt/slides/_rels/slide531.xml.rels><?xml version="1.0" encoding="UTF-8" standalone="yes"?>
<Relationships xmlns="http://schemas.openxmlformats.org/package/2006/relationships"><Relationship Id="rId2" Type="http://schemas.openxmlformats.org/officeDocument/2006/relationships/image" Target="../media/image548.jpeg"/><Relationship Id="rId1" Type="http://schemas.openxmlformats.org/officeDocument/2006/relationships/slideLayout" Target="../slideLayouts/slideLayout6.xml"/></Relationships>
</file>

<file path=ppt/slides/_rels/slide532.xml.rels><?xml version="1.0" encoding="UTF-8" standalone="yes"?>
<Relationships xmlns="http://schemas.openxmlformats.org/package/2006/relationships"><Relationship Id="rId3" Type="http://schemas.openxmlformats.org/officeDocument/2006/relationships/image" Target="../media/image550.jpg"/><Relationship Id="rId2" Type="http://schemas.openxmlformats.org/officeDocument/2006/relationships/image" Target="../media/image549.jpg"/><Relationship Id="rId1" Type="http://schemas.openxmlformats.org/officeDocument/2006/relationships/slideLayout" Target="../slideLayouts/slideLayout6.xml"/></Relationships>
</file>

<file path=ppt/slides/_rels/slide533.xml.rels><?xml version="1.0" encoding="UTF-8" standalone="yes"?>
<Relationships xmlns="http://schemas.openxmlformats.org/package/2006/relationships"><Relationship Id="rId2" Type="http://schemas.openxmlformats.org/officeDocument/2006/relationships/image" Target="../media/image551.jpeg"/><Relationship Id="rId1" Type="http://schemas.openxmlformats.org/officeDocument/2006/relationships/slideLayout" Target="../slideLayouts/slideLayout6.xml"/></Relationships>
</file>

<file path=ppt/slides/_rels/slide534.xml.rels><?xml version="1.0" encoding="UTF-8" standalone="yes"?>
<Relationships xmlns="http://schemas.openxmlformats.org/package/2006/relationships"><Relationship Id="rId2" Type="http://schemas.openxmlformats.org/officeDocument/2006/relationships/image" Target="../media/image552.png"/><Relationship Id="rId1" Type="http://schemas.openxmlformats.org/officeDocument/2006/relationships/slideLayout" Target="../slideLayouts/slideLayout6.xml"/></Relationships>
</file>

<file path=ppt/slides/_rels/slide535.xml.rels><?xml version="1.0" encoding="UTF-8" standalone="yes"?>
<Relationships xmlns="http://schemas.openxmlformats.org/package/2006/relationships"><Relationship Id="rId3" Type="http://schemas.microsoft.com/office/2007/relationships/hdphoto" Target="../media/hdphoto89.wdp"/><Relationship Id="rId2" Type="http://schemas.openxmlformats.org/officeDocument/2006/relationships/image" Target="../media/image553.png"/><Relationship Id="rId1" Type="http://schemas.openxmlformats.org/officeDocument/2006/relationships/slideLayout" Target="../slideLayouts/slideLayout6.xml"/></Relationships>
</file>

<file path=ppt/slides/_rels/slide536.xml.rels><?xml version="1.0" encoding="UTF-8" standalone="yes"?>
<Relationships xmlns="http://schemas.openxmlformats.org/package/2006/relationships"><Relationship Id="rId3" Type="http://schemas.microsoft.com/office/2007/relationships/hdphoto" Target="../media/hdphoto90.wdp"/><Relationship Id="rId2" Type="http://schemas.openxmlformats.org/officeDocument/2006/relationships/image" Target="../media/image554.png"/><Relationship Id="rId1" Type="http://schemas.openxmlformats.org/officeDocument/2006/relationships/slideLayout" Target="../slideLayouts/slideLayout6.xml"/></Relationships>
</file>

<file path=ppt/slides/_rels/slide537.xml.rels><?xml version="1.0" encoding="UTF-8" standalone="yes"?>
<Relationships xmlns="http://schemas.openxmlformats.org/package/2006/relationships"><Relationship Id="rId2" Type="http://schemas.openxmlformats.org/officeDocument/2006/relationships/image" Target="../media/image555.jpeg"/><Relationship Id="rId1" Type="http://schemas.openxmlformats.org/officeDocument/2006/relationships/slideLayout" Target="../slideLayouts/slideLayout6.xml"/></Relationships>
</file>

<file path=ppt/slides/_rels/slide538.xml.rels><?xml version="1.0" encoding="UTF-8" standalone="yes"?>
<Relationships xmlns="http://schemas.openxmlformats.org/package/2006/relationships"><Relationship Id="rId2" Type="http://schemas.openxmlformats.org/officeDocument/2006/relationships/image" Target="../media/image556.png"/><Relationship Id="rId1" Type="http://schemas.openxmlformats.org/officeDocument/2006/relationships/slideLayout" Target="../slideLayouts/slideLayout6.xml"/></Relationships>
</file>

<file path=ppt/slides/_rels/slide539.xml.rels><?xml version="1.0" encoding="UTF-8" standalone="yes"?>
<Relationships xmlns="http://schemas.openxmlformats.org/package/2006/relationships"><Relationship Id="rId2" Type="http://schemas.openxmlformats.org/officeDocument/2006/relationships/image" Target="../media/image55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540.xml.rels><?xml version="1.0" encoding="UTF-8" standalone="yes"?>
<Relationships xmlns="http://schemas.openxmlformats.org/package/2006/relationships"><Relationship Id="rId2" Type="http://schemas.openxmlformats.org/officeDocument/2006/relationships/image" Target="../media/image558.png"/><Relationship Id="rId1" Type="http://schemas.openxmlformats.org/officeDocument/2006/relationships/slideLayout" Target="../slideLayouts/slideLayout6.xml"/></Relationships>
</file>

<file path=ppt/slides/_rels/slide541.xml.rels><?xml version="1.0" encoding="UTF-8" standalone="yes"?>
<Relationships xmlns="http://schemas.openxmlformats.org/package/2006/relationships"><Relationship Id="rId2" Type="http://schemas.openxmlformats.org/officeDocument/2006/relationships/image" Target="../media/image559.jpg"/><Relationship Id="rId1" Type="http://schemas.openxmlformats.org/officeDocument/2006/relationships/slideLayout" Target="../slideLayouts/slideLayout6.xml"/></Relationships>
</file>

<file path=ppt/slides/_rels/slide542.xml.rels><?xml version="1.0" encoding="UTF-8" standalone="yes"?>
<Relationships xmlns="http://schemas.openxmlformats.org/package/2006/relationships"><Relationship Id="rId3" Type="http://schemas.openxmlformats.org/officeDocument/2006/relationships/image" Target="../media/image561.jpg"/><Relationship Id="rId2" Type="http://schemas.openxmlformats.org/officeDocument/2006/relationships/image" Target="../media/image560.jpeg"/><Relationship Id="rId1" Type="http://schemas.openxmlformats.org/officeDocument/2006/relationships/slideLayout" Target="../slideLayouts/slideLayout6.xml"/></Relationships>
</file>

<file path=ppt/slides/_rels/slide543.xml.rels><?xml version="1.0" encoding="UTF-8" standalone="yes"?>
<Relationships xmlns="http://schemas.openxmlformats.org/package/2006/relationships"><Relationship Id="rId3" Type="http://schemas.openxmlformats.org/officeDocument/2006/relationships/image" Target="../media/image562.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3" Type="http://schemas.openxmlformats.org/officeDocument/2006/relationships/image" Target="../media/image563.png"/><Relationship Id="rId2" Type="http://schemas.openxmlformats.org/officeDocument/2006/relationships/notesSlide" Target="../notesSlides/notesSlide158.xml"/><Relationship Id="rId1" Type="http://schemas.openxmlformats.org/officeDocument/2006/relationships/slideLayout" Target="../slideLayouts/slideLayout6.xml"/><Relationship Id="rId4" Type="http://schemas.microsoft.com/office/2007/relationships/hdphoto" Target="../media/hdphoto91.wdp"/></Relationships>
</file>

<file path=ppt/slides/_rels/slide545.xml.rels><?xml version="1.0" encoding="UTF-8" standalone="yes"?>
<Relationships xmlns="http://schemas.openxmlformats.org/package/2006/relationships"><Relationship Id="rId3" Type="http://schemas.openxmlformats.org/officeDocument/2006/relationships/image" Target="../media/image564.jpe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546.xml.rels><?xml version="1.0" encoding="UTF-8" standalone="yes"?>
<Relationships xmlns="http://schemas.openxmlformats.org/package/2006/relationships"><Relationship Id="rId3" Type="http://schemas.openxmlformats.org/officeDocument/2006/relationships/image" Target="../media/image565.jpeg"/><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547.xml.rels><?xml version="1.0" encoding="UTF-8" standalone="yes"?>
<Relationships xmlns="http://schemas.openxmlformats.org/package/2006/relationships"><Relationship Id="rId3" Type="http://schemas.openxmlformats.org/officeDocument/2006/relationships/image" Target="../media/image566.jpe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548.xml.rels><?xml version="1.0" encoding="UTF-8" standalone="yes"?>
<Relationships xmlns="http://schemas.openxmlformats.org/package/2006/relationships"><Relationship Id="rId3" Type="http://schemas.openxmlformats.org/officeDocument/2006/relationships/image" Target="../media/image567.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549.xml.rels><?xml version="1.0" encoding="UTF-8" standalone="yes"?>
<Relationships xmlns="http://schemas.openxmlformats.org/package/2006/relationships"><Relationship Id="rId3" Type="http://schemas.openxmlformats.org/officeDocument/2006/relationships/image" Target="../media/image568.jp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11.wdp"/></Relationships>
</file>

<file path=ppt/slides/_rels/slide550.xml.rels><?xml version="1.0" encoding="UTF-8" standalone="yes"?>
<Relationships xmlns="http://schemas.openxmlformats.org/package/2006/relationships"><Relationship Id="rId2" Type="http://schemas.openxmlformats.org/officeDocument/2006/relationships/image" Target="../media/image569.jpg"/><Relationship Id="rId1" Type="http://schemas.openxmlformats.org/officeDocument/2006/relationships/slideLayout" Target="../slideLayouts/slideLayout6.xml"/></Relationships>
</file>

<file path=ppt/slides/_rels/slide551.xml.rels><?xml version="1.0" encoding="UTF-8" standalone="yes"?>
<Relationships xmlns="http://schemas.openxmlformats.org/package/2006/relationships"><Relationship Id="rId2" Type="http://schemas.openxmlformats.org/officeDocument/2006/relationships/image" Target="../media/image570.jpg"/><Relationship Id="rId1" Type="http://schemas.openxmlformats.org/officeDocument/2006/relationships/slideLayout" Target="../slideLayouts/slideLayout6.xml"/></Relationships>
</file>

<file path=ppt/slides/_rels/slide552.xml.rels><?xml version="1.0" encoding="UTF-8" standalone="yes"?>
<Relationships xmlns="http://schemas.openxmlformats.org/package/2006/relationships"><Relationship Id="rId3" Type="http://schemas.openxmlformats.org/officeDocument/2006/relationships/image" Target="../media/image572.jpg"/><Relationship Id="rId2" Type="http://schemas.openxmlformats.org/officeDocument/2006/relationships/image" Target="../media/image571.jpg"/><Relationship Id="rId1" Type="http://schemas.openxmlformats.org/officeDocument/2006/relationships/slideLayout" Target="../slideLayouts/slideLayout6.xml"/></Relationships>
</file>

<file path=ppt/slides/_rels/slide553.xml.rels><?xml version="1.0" encoding="UTF-8" standalone="yes"?>
<Relationships xmlns="http://schemas.openxmlformats.org/package/2006/relationships"><Relationship Id="rId3" Type="http://schemas.openxmlformats.org/officeDocument/2006/relationships/image" Target="../media/image573.gif"/><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554.xml.rels><?xml version="1.0" encoding="UTF-8" standalone="yes"?>
<Relationships xmlns="http://schemas.openxmlformats.org/package/2006/relationships"><Relationship Id="rId2" Type="http://schemas.openxmlformats.org/officeDocument/2006/relationships/image" Target="../media/image574.jpg"/><Relationship Id="rId1" Type="http://schemas.openxmlformats.org/officeDocument/2006/relationships/slideLayout" Target="../slideLayouts/slideLayout6.xml"/></Relationships>
</file>

<file path=ppt/slides/_rels/slide555.xml.rels><?xml version="1.0" encoding="UTF-8" standalone="yes"?>
<Relationships xmlns="http://schemas.openxmlformats.org/package/2006/relationships"><Relationship Id="rId2" Type="http://schemas.openxmlformats.org/officeDocument/2006/relationships/image" Target="../media/image575.jpg"/><Relationship Id="rId1" Type="http://schemas.openxmlformats.org/officeDocument/2006/relationships/slideLayout" Target="../slideLayouts/slideLayout6.xml"/></Relationships>
</file>

<file path=ppt/slides/_rels/slide556.xml.rels><?xml version="1.0" encoding="UTF-8" standalone="yes"?>
<Relationships xmlns="http://schemas.openxmlformats.org/package/2006/relationships"><Relationship Id="rId2" Type="http://schemas.openxmlformats.org/officeDocument/2006/relationships/image" Target="../media/image576.gif"/><Relationship Id="rId1" Type="http://schemas.openxmlformats.org/officeDocument/2006/relationships/slideLayout" Target="../slideLayouts/slideLayout6.xml"/></Relationships>
</file>

<file path=ppt/slides/_rels/slide557.xml.rels><?xml version="1.0" encoding="UTF-8" standalone="yes"?>
<Relationships xmlns="http://schemas.openxmlformats.org/package/2006/relationships"><Relationship Id="rId3" Type="http://schemas.openxmlformats.org/officeDocument/2006/relationships/image" Target="../media/image577.jpeg"/><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558.xml.rels><?xml version="1.0" encoding="UTF-8" standalone="yes"?>
<Relationships xmlns="http://schemas.openxmlformats.org/package/2006/relationships"><Relationship Id="rId2" Type="http://schemas.openxmlformats.org/officeDocument/2006/relationships/image" Target="../media/image578.jpeg"/><Relationship Id="rId1" Type="http://schemas.openxmlformats.org/officeDocument/2006/relationships/slideLayout" Target="../slideLayouts/slideLayout6.xml"/></Relationships>
</file>

<file path=ppt/slides/_rels/slide559.xml.rels><?xml version="1.0" encoding="UTF-8" standalone="yes"?>
<Relationships xmlns="http://schemas.openxmlformats.org/package/2006/relationships"><Relationship Id="rId3" Type="http://schemas.openxmlformats.org/officeDocument/2006/relationships/image" Target="../media/image579.jpe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60.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baldwinhamey.files.wordpress.com/2013/10/bracken-and-churchill-2.jpg" TargetMode="Externa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baldwinhamey.files.wordpress.com/2013/10/brendan-bracken.jpg" TargetMode="Externa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3.jpeg"/><Relationship Id="rId2" Type="http://schemas.openxmlformats.org/officeDocument/2006/relationships/hyperlink" Target="http://baldwinhamey.files.wordpress.com/2013/10/step-2013.jpg" TargetMode="External"/><Relationship Id="rId1" Type="http://schemas.openxmlformats.org/officeDocument/2006/relationships/slideLayout" Target="../slideLayouts/slideLayout6.xml"/><Relationship Id="rId6" Type="http://schemas.openxmlformats.org/officeDocument/2006/relationships/hyperlink" Target="http://baldwinhamey.files.wordpress.com/2013/10/design-blue-plaque.jpg" TargetMode="External"/><Relationship Id="rId5" Type="http://schemas.openxmlformats.org/officeDocument/2006/relationships/image" Target="../media/image72.jpeg"/><Relationship Id="rId4" Type="http://schemas.openxmlformats.org/officeDocument/2006/relationships/hyperlink" Target="http://baldwinhamey.files.wordpress.com/2013/10/8-lord-north-street.jpg"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ngw.nl/heraldrywiki/index.php?title=File:London1.jpg" TargetMode="Externa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9536" y="620688"/>
            <a:ext cx="8229600" cy="1143000"/>
          </a:xfrm>
        </p:spPr>
        <p:txBody>
          <a:bodyPr/>
          <a:lstStyle/>
          <a:p>
            <a:r>
              <a:rPr lang="en-GB" sz="4800" b="1" dirty="0">
                <a:solidFill>
                  <a:srgbClr val="FF0000"/>
                </a:solidFill>
              </a:rPr>
              <a:t>The Story Of Gog And Magog</a:t>
            </a:r>
            <a:br>
              <a:rPr lang="en-GB" sz="4800" b="1" dirty="0">
                <a:solidFill>
                  <a:srgbClr val="FF0000"/>
                </a:solidFill>
              </a:rPr>
            </a:br>
            <a:endParaRPr lang="en-GB" sz="4800" b="1" dirty="0">
              <a:solidFill>
                <a:srgbClr val="FF0000"/>
              </a:solidFill>
            </a:endParaRPr>
          </a:p>
        </p:txBody>
      </p:sp>
      <p:sp>
        <p:nvSpPr>
          <p:cNvPr id="5" name="Rectangle 4"/>
          <p:cNvSpPr/>
          <p:nvPr/>
        </p:nvSpPr>
        <p:spPr>
          <a:xfrm>
            <a:off x="3563113" y="1703328"/>
            <a:ext cx="4968552" cy="1015663"/>
          </a:xfrm>
          <a:prstGeom prst="rect">
            <a:avLst/>
          </a:prstGeom>
        </p:spPr>
        <p:txBody>
          <a:bodyPr wrap="square">
            <a:spAutoFit/>
          </a:bodyPr>
          <a:lstStyle/>
          <a:p>
            <a:pPr algn="ctr"/>
            <a:r>
              <a:rPr lang="en-GB" sz="60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Part Thirteen</a:t>
            </a:r>
          </a:p>
        </p:txBody>
      </p:sp>
      <p:sp>
        <p:nvSpPr>
          <p:cNvPr id="6" name="TextBox 5"/>
          <p:cNvSpPr txBox="1"/>
          <p:nvPr/>
        </p:nvSpPr>
        <p:spPr>
          <a:xfrm>
            <a:off x="2783632" y="4077073"/>
            <a:ext cx="6480720" cy="258532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5400" b="1" dirty="0">
                <a:solidFill>
                  <a:srgbClr val="00FF00"/>
                </a:solidFill>
                <a:effectLst>
                  <a:outerShdw blurRad="38100" dist="38100" dir="2700000" algn="tl">
                    <a:srgbClr val="000000">
                      <a:alpha val="43137"/>
                    </a:srgbClr>
                  </a:outerShdw>
                </a:effectLst>
                <a:latin typeface="Blackadder ITC" pitchFamily="82" charset="0"/>
              </a:rPr>
              <a:t>The Rise of The City of London to Secret Ruler of Almost The Whole World</a:t>
            </a:r>
          </a:p>
        </p:txBody>
      </p:sp>
      <p:sp>
        <p:nvSpPr>
          <p:cNvPr id="7" name="Rectangle 6"/>
          <p:cNvSpPr/>
          <p:nvPr/>
        </p:nvSpPr>
        <p:spPr>
          <a:xfrm>
            <a:off x="1726909" y="2820604"/>
            <a:ext cx="8761579" cy="1077218"/>
          </a:xfrm>
          <a:prstGeom prst="rect">
            <a:avLst/>
          </a:prstGeom>
          <a:noFill/>
        </p:spPr>
        <p:txBody>
          <a:bodyPr wrap="square" lIns="91440" tIns="45720" rIns="91440" bIns="45720">
            <a:spAutoFit/>
          </a:bodyPr>
          <a:lstStyle/>
          <a:p>
            <a:pPr algn="ctr"/>
            <a:r>
              <a:rPr lang="en-GB" sz="3200"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London – Gog’s Capital or Babylon The Great</a:t>
            </a:r>
          </a:p>
        </p:txBody>
      </p:sp>
      <p:sp>
        <p:nvSpPr>
          <p:cNvPr id="2" name="Slide Number Placeholder 1"/>
          <p:cNvSpPr>
            <a:spLocks noGrp="1"/>
          </p:cNvSpPr>
          <p:nvPr>
            <p:ph type="sldNum" sz="quarter" idx="12"/>
          </p:nvPr>
        </p:nvSpPr>
        <p:spPr/>
        <p:txBody>
          <a:bodyPr/>
          <a:lstStyle/>
          <a:p>
            <a:fld id="{CFE99A78-8637-47DB-9EC9-54365A6CC52E}" type="slidenum">
              <a:rPr lang="en-GB" smtClean="0"/>
              <a:t>1</a:t>
            </a:fld>
            <a:endParaRPr lang="en-GB" dirty="0"/>
          </a:p>
        </p:txBody>
      </p:sp>
    </p:spTree>
    <p:extLst>
      <p:ext uri="{BB962C8B-B14F-4D97-AF65-F5344CB8AC3E}">
        <p14:creationId xmlns:p14="http://schemas.microsoft.com/office/powerpoint/2010/main" val="2515775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10</a:t>
            </a:fld>
            <a:endParaRPr lang="en-GB"/>
          </a:p>
        </p:txBody>
      </p:sp>
      <p:sp>
        <p:nvSpPr>
          <p:cNvPr id="4" name="TextBox 3"/>
          <p:cNvSpPr txBox="1"/>
          <p:nvPr/>
        </p:nvSpPr>
        <p:spPr>
          <a:xfrm>
            <a:off x="5060456" y="1751105"/>
            <a:ext cx="626896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City of London will remain outside the authority of parliament. </a:t>
            </a:r>
            <a:r>
              <a:rPr lang="en-GB" sz="2800" b="1" dirty="0">
                <a:solidFill>
                  <a:srgbClr val="FFC000"/>
                </a:solidFill>
                <a:effectLst>
                  <a:outerShdw blurRad="38100" dist="38100" dir="2700000" algn="tl">
                    <a:srgbClr val="000000">
                      <a:alpha val="43137"/>
                    </a:srgbClr>
                  </a:outerShdw>
                </a:effectLst>
              </a:rPr>
              <a:t>Domestic and foreign banks will be permitted to vote as if they were human beings, </a:t>
            </a:r>
            <a:r>
              <a:rPr lang="en-GB" sz="2800" b="1" dirty="0">
                <a:solidFill>
                  <a:srgbClr val="00FF00"/>
                </a:solidFill>
                <a:effectLst>
                  <a:outerShdw blurRad="38100" dist="38100" dir="2700000" algn="tl">
                    <a:srgbClr val="000000">
                      <a:alpha val="43137"/>
                    </a:srgbClr>
                  </a:outerShdw>
                </a:effectLst>
              </a:rPr>
              <a:t>and their votes will outnumber those cast by real people. Its elected officials will be chosen from people deemed acceptable by a group of medieval guilds ….</a:t>
            </a:r>
          </a:p>
        </p:txBody>
      </p:sp>
      <p:pic>
        <p:nvPicPr>
          <p:cNvPr id="1026" name="Picture 2" descr="http://wikitravel.org/upload/en/2/20/City_of_London_Arm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277" r="100000"/>
                    </a14:imgEffect>
                  </a14:imgLayer>
                </a14:imgProps>
              </a:ext>
              <a:ext uri="{28A0092B-C50C-407E-A947-70E740481C1C}">
                <a14:useLocalDpi xmlns:a14="http://schemas.microsoft.com/office/drawing/2010/main" val="0"/>
              </a:ext>
            </a:extLst>
          </a:blip>
          <a:srcRect/>
          <a:stretch>
            <a:fillRect/>
          </a:stretch>
        </p:blipFill>
        <p:spPr bwMode="auto">
          <a:xfrm>
            <a:off x="741052" y="1463040"/>
            <a:ext cx="3571450" cy="30243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1653" y="5020056"/>
            <a:ext cx="4270248" cy="138499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Motto: 'DOMINE DIRIGE NOS' </a:t>
            </a:r>
            <a:r>
              <a:rPr lang="en-GB" sz="2800" b="1" dirty="0" smtClean="0">
                <a:solidFill>
                  <a:srgbClr val="FFFF00"/>
                </a:solidFill>
                <a:effectLst>
                  <a:outerShdw blurRad="38100" dist="38100" dir="2700000" algn="tl">
                    <a:srgbClr val="000000">
                      <a:alpha val="43137"/>
                    </a:srgbClr>
                  </a:outerShdw>
                </a:effectLst>
              </a:rPr>
              <a:t>– Lord (Baal), </a:t>
            </a:r>
            <a:r>
              <a:rPr lang="en-GB" sz="2800" b="1" dirty="0">
                <a:solidFill>
                  <a:srgbClr val="FFFF00"/>
                </a:solidFill>
                <a:effectLst>
                  <a:outerShdw blurRad="38100" dist="38100" dir="2700000" algn="tl">
                    <a:srgbClr val="000000">
                      <a:alpha val="43137"/>
                    </a:srgbClr>
                  </a:outerShdw>
                </a:effectLst>
              </a:rPr>
              <a:t>direct us</a:t>
            </a:r>
          </a:p>
        </p:txBody>
      </p:sp>
    </p:spTree>
    <p:extLst>
      <p:ext uri="{BB962C8B-B14F-4D97-AF65-F5344CB8AC3E}">
        <p14:creationId xmlns:p14="http://schemas.microsoft.com/office/powerpoint/2010/main" val="87923009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100</a:t>
            </a:fld>
            <a:endParaRPr lang="en-GB">
              <a:solidFill>
                <a:srgbClr val="FFFFFF"/>
              </a:solidFill>
            </a:endParaRPr>
          </a:p>
        </p:txBody>
      </p:sp>
      <p:sp>
        <p:nvSpPr>
          <p:cNvPr id="4" name="TextBox 3"/>
          <p:cNvSpPr txBox="1"/>
          <p:nvPr/>
        </p:nvSpPr>
        <p:spPr>
          <a:xfrm>
            <a:off x="4994031" y="1861347"/>
            <a:ext cx="592015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a:t>
            </a:r>
            <a:r>
              <a:rPr lang="en-GB" sz="2800" b="1" dirty="0">
                <a:solidFill>
                  <a:srgbClr val="00FFFF"/>
                </a:solidFill>
                <a:effectLst>
                  <a:outerShdw blurRad="38100" dist="38100" dir="2700000" algn="tl">
                    <a:srgbClr val="000000">
                      <a:alpha val="43137"/>
                    </a:srgbClr>
                  </a:outerShdw>
                </a:effectLst>
              </a:rPr>
              <a:t>former was during the passage of the King from Buckingham Palace to St. Paul's Cathedral in connection with the Jubilee celebrations, </a:t>
            </a:r>
            <a:r>
              <a:rPr lang="en-GB" sz="2800" b="1" dirty="0">
                <a:solidFill>
                  <a:srgbClr val="FFCC00"/>
                </a:solidFill>
                <a:effectLst>
                  <a:outerShdw blurRad="38100" dist="38100" dir="2700000" algn="tl">
                    <a:srgbClr val="000000">
                      <a:alpha val="43137"/>
                    </a:srgbClr>
                  </a:outerShdw>
                </a:effectLst>
              </a:rPr>
              <a:t>and the latter was during the journey of the then Prince of Wales to Westminster to be proclaimed King. </a:t>
            </a:r>
          </a:p>
        </p:txBody>
      </p:sp>
      <p:pic>
        <p:nvPicPr>
          <p:cNvPr id="5122" name="Picture 2" descr="http://blackcablondon.files.wordpress.com/2012/07/edward-vi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145" y="1960556"/>
            <a:ext cx="2800350" cy="377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3683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101</a:t>
            </a:fld>
            <a:endParaRPr lang="en-GB">
              <a:solidFill>
                <a:srgbClr val="FFFFFF"/>
              </a:solidFill>
            </a:endParaRPr>
          </a:p>
        </p:txBody>
      </p:sp>
      <p:sp>
        <p:nvSpPr>
          <p:cNvPr id="4" name="TextBox 3"/>
          <p:cNvSpPr txBox="1"/>
          <p:nvPr/>
        </p:nvSpPr>
        <p:spPr>
          <a:xfrm>
            <a:off x="4478217" y="1704230"/>
            <a:ext cx="726830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On both occasions, when the King's coach and cavalcade reached Temple Bar, </a:t>
            </a:r>
            <a:r>
              <a:rPr lang="en-GB" sz="2800" b="1" dirty="0">
                <a:solidFill>
                  <a:srgbClr val="FFC000"/>
                </a:solidFill>
                <a:effectLst>
                  <a:outerShdw blurRad="38100" dist="38100" dir="2700000" algn="tl">
                    <a:srgbClr val="000000">
                      <a:alpha val="43137"/>
                    </a:srgbClr>
                  </a:outerShdw>
                </a:effectLst>
              </a:rPr>
              <a:t>opposite the effigy of a Griffin which marks the boundary of the City of London,</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they encountered the Lord Mayor with his mace and sword bearers decked out in gold, </a:t>
            </a:r>
            <a:r>
              <a:rPr lang="en-GB" sz="2800" b="1" dirty="0">
                <a:solidFill>
                  <a:srgbClr val="FF0000"/>
                </a:solidFill>
                <a:effectLst>
                  <a:outerShdw blurRad="38100" dist="38100" dir="2700000" algn="tl">
                    <a:srgbClr val="000000">
                      <a:alpha val="43137"/>
                    </a:srgbClr>
                  </a:outerShdw>
                </a:effectLst>
              </a:rPr>
              <a:t>ermine and crimson, representing Money Power, Legal Power and Military Power.</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Their progress was definitely </a:t>
            </a:r>
            <a:r>
              <a:rPr lang="en-GB" sz="2800" b="1" dirty="0" smtClean="0">
                <a:solidFill>
                  <a:srgbClr val="FFFF00"/>
                </a:solidFill>
                <a:effectLst>
                  <a:outerShdw blurRad="38100" dist="38100" dir="2700000" algn="tl">
                    <a:srgbClr val="000000">
                      <a:alpha val="43137"/>
                    </a:srgbClr>
                  </a:outerShdw>
                </a:effectLst>
              </a:rPr>
              <a:t>blocked.</a:t>
            </a:r>
            <a:r>
              <a:rPr lang="en-GB" dirty="0" smtClean="0"/>
              <a:t>. </a:t>
            </a:r>
            <a:endParaRPr lang="en-GB" dirty="0"/>
          </a:p>
        </p:txBody>
      </p:sp>
      <p:pic>
        <p:nvPicPr>
          <p:cNvPr id="6146" name="Picture 2" descr="http://www.cisi.org/bookmark/web9/common/library/images/press/lordmay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36" y="1371600"/>
            <a:ext cx="2495550" cy="37433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3104" y="5505271"/>
            <a:ext cx="3563815" cy="12003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Lord Mayor of London 2014</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49523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102</a:t>
            </a:fld>
            <a:endParaRPr lang="en-GB">
              <a:solidFill>
                <a:srgbClr val="FFFFFF"/>
              </a:solidFill>
            </a:endParaRPr>
          </a:p>
        </p:txBody>
      </p:sp>
      <p:sp>
        <p:nvSpPr>
          <p:cNvPr id="4" name="TextBox 3"/>
          <p:cNvSpPr txBox="1"/>
          <p:nvPr/>
        </p:nvSpPr>
        <p:spPr>
          <a:xfrm>
            <a:off x="3704493" y="1847195"/>
            <a:ext cx="7877907"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Pearl Sword is thus no idle symbol, </a:t>
            </a:r>
            <a:r>
              <a:rPr lang="en-GB" sz="2800" b="1" dirty="0">
                <a:solidFill>
                  <a:srgbClr val="FFC000"/>
                </a:solidFill>
                <a:effectLst>
                  <a:outerShdw blurRad="38100" dist="38100" dir="2700000" algn="tl">
                    <a:srgbClr val="000000">
                      <a:alpha val="43137"/>
                    </a:srgbClr>
                  </a:outerShdw>
                </a:effectLst>
              </a:rPr>
              <a:t>for </a:t>
            </a:r>
            <a:r>
              <a:rPr lang="en-GB" sz="2800" b="1" dirty="0" smtClean="0">
                <a:solidFill>
                  <a:srgbClr val="FFC000"/>
                </a:solidFill>
                <a:effectLst>
                  <a:outerShdw blurRad="38100" dist="38100" dir="2700000" algn="tl">
                    <a:srgbClr val="000000">
                      <a:alpha val="43137"/>
                    </a:srgbClr>
                  </a:outerShdw>
                </a:effectLst>
              </a:rPr>
              <a:t>i</a:t>
            </a:r>
            <a:r>
              <a:rPr lang="en-GB" sz="2800" b="1" dirty="0" smtClean="0">
                <a:solidFill>
                  <a:srgbClr val="FFCC00"/>
                </a:solidFill>
                <a:effectLst>
                  <a:outerShdw blurRad="38100" dist="38100" dir="2700000" algn="tl">
                    <a:srgbClr val="000000">
                      <a:alpha val="43137"/>
                    </a:srgbClr>
                  </a:outerShdw>
                </a:effectLst>
              </a:rPr>
              <a:t>t </a:t>
            </a:r>
            <a:r>
              <a:rPr lang="en-GB" sz="2800" b="1" dirty="0">
                <a:solidFill>
                  <a:srgbClr val="FFCC00"/>
                </a:solidFill>
                <a:effectLst>
                  <a:outerShdw blurRad="38100" dist="38100" dir="2700000" algn="tl">
                    <a:srgbClr val="000000">
                      <a:alpha val="43137"/>
                    </a:srgbClr>
                  </a:outerShdw>
                </a:effectLst>
              </a:rPr>
              <a:t>is on public record that in 1931 the Governor of the Bank of England (Montagu Norman) told the Prime Minister that </a:t>
            </a:r>
            <a:r>
              <a:rPr lang="en-GB" sz="2800" b="1" dirty="0">
                <a:solidFill>
                  <a:srgbClr val="FF00FF"/>
                </a:solidFill>
                <a:effectLst>
                  <a:outerShdw blurRad="38100" dist="38100" dir="2700000" algn="tl">
                    <a:srgbClr val="000000">
                      <a:alpha val="43137"/>
                    </a:srgbClr>
                  </a:outerShdw>
                </a:effectLst>
              </a:rPr>
              <a:t>"If Snowden goes, the Government goes."</a:t>
            </a:r>
            <a:r>
              <a:rPr lang="en-GB" sz="2800" b="1" dirty="0">
                <a:solidFill>
                  <a:srgbClr val="00FF00"/>
                </a:solidFill>
                <a:effectLst>
                  <a:outerShdw blurRad="38100" dist="38100" dir="2700000" algn="tl">
                    <a:srgbClr val="000000">
                      <a:alpha val="43137"/>
                    </a:srgbClr>
                  </a:outerShdw>
                </a:effectLst>
              </a:rPr>
              <a:t> That meant that if the King's Government did not do as the Bankers desired then the Government would be dismissed.</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And Montagu was in earnest when he said </a:t>
            </a:r>
            <a:r>
              <a:rPr lang="en-GB" sz="2800" b="1" dirty="0" smtClean="0">
                <a:solidFill>
                  <a:srgbClr val="FF0000"/>
                </a:solidFill>
                <a:effectLst>
                  <a:outerShdw blurRad="38100" dist="38100" dir="2700000" algn="tl">
                    <a:srgbClr val="000000">
                      <a:alpha val="43137"/>
                    </a:srgbClr>
                  </a:outerShdw>
                </a:effectLst>
              </a:rPr>
              <a:t>it</a:t>
            </a:r>
            <a:r>
              <a:rPr lang="en-GB" sz="2800" b="1" dirty="0">
                <a:solidFill>
                  <a:srgbClr val="FF0000"/>
                </a:solidFill>
                <a:effectLst>
                  <a:outerShdw blurRad="38100" dist="38100" dir="2700000" algn="tl">
                    <a:srgbClr val="000000">
                      <a:alpha val="43137"/>
                    </a:srgbClr>
                  </a:outerShdw>
                </a:effectLst>
              </a:rPr>
              <a:t>.</a:t>
            </a:r>
          </a:p>
        </p:txBody>
      </p:sp>
      <p:pic>
        <p:nvPicPr>
          <p:cNvPr id="3074" name="Picture 2" descr="https://www.cityoflondon.gov.uk/about-the-city/history-and-heritage/mansion-house/PublishingImages/pearl-sword-det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44788" y="2332932"/>
            <a:ext cx="4177036" cy="18323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9730" y="5505271"/>
            <a:ext cx="3048000"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Part of The Pearl Sword</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90595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103</a:t>
            </a:fld>
            <a:endParaRPr lang="en-GB">
              <a:solidFill>
                <a:srgbClr val="FFFFFF"/>
              </a:solidFill>
            </a:endParaRPr>
          </a:p>
        </p:txBody>
      </p:sp>
      <p:sp>
        <p:nvSpPr>
          <p:cNvPr id="4" name="TextBox 3"/>
          <p:cNvSpPr txBox="1"/>
          <p:nvPr/>
        </p:nvSpPr>
        <p:spPr>
          <a:xfrm>
            <a:off x="5802922" y="1371600"/>
            <a:ext cx="4876800" cy="501675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3200" b="1" dirty="0">
                <a:solidFill>
                  <a:srgbClr val="00FFFF"/>
                </a:solidFill>
                <a:effectLst>
                  <a:outerShdw blurRad="38100" dist="38100" dir="2700000" algn="tl">
                    <a:srgbClr val="000000">
                      <a:alpha val="43137"/>
                    </a:srgbClr>
                  </a:outerShdw>
                </a:effectLst>
              </a:rPr>
              <a:t>This was a visible demonstration of the super-control to which even the King is subservient. </a:t>
            </a:r>
            <a:r>
              <a:rPr lang="en-GB" sz="3200" b="1" dirty="0" smtClean="0">
                <a:solidFill>
                  <a:srgbClr val="FFC000"/>
                </a:solidFill>
                <a:effectLst>
                  <a:outerShdw blurRad="38100" dist="38100" dir="2700000" algn="tl">
                    <a:srgbClr val="000000">
                      <a:alpha val="43137"/>
                    </a:srgbClr>
                  </a:outerShdw>
                </a:effectLst>
              </a:rPr>
              <a:t>Also </a:t>
            </a:r>
            <a:r>
              <a:rPr lang="en-GB" sz="3200" b="1" dirty="0">
                <a:solidFill>
                  <a:srgbClr val="FFC000"/>
                </a:solidFill>
                <a:effectLst>
                  <a:outerShdw blurRad="38100" dist="38100" dir="2700000" algn="tl">
                    <a:srgbClr val="000000">
                      <a:alpha val="43137"/>
                    </a:srgbClr>
                  </a:outerShdw>
                </a:effectLst>
              </a:rPr>
              <a:t>a reminder that neither the King's Ministers nor the King himself should tamper with the </a:t>
            </a:r>
            <a:r>
              <a:rPr lang="en-GB" sz="3200" b="1" dirty="0" smtClean="0">
                <a:solidFill>
                  <a:srgbClr val="FFC000"/>
                </a:solidFill>
                <a:effectLst>
                  <a:outerShdw blurRad="38100" dist="38100" dir="2700000" algn="tl">
                    <a:srgbClr val="000000">
                      <a:alpha val="43137"/>
                    </a:srgbClr>
                  </a:outerShdw>
                </a:effectLst>
              </a:rPr>
              <a:t>instruments:---</a:t>
            </a:r>
            <a:endParaRPr lang="en-GB" sz="3200" b="1" dirty="0">
              <a:solidFill>
                <a:srgbClr val="FFC000"/>
              </a:solidFill>
              <a:effectLst>
                <a:outerShdw blurRad="38100" dist="38100" dir="2700000" algn="tl">
                  <a:srgbClr val="000000">
                    <a:alpha val="43137"/>
                  </a:srgbClr>
                </a:outerShdw>
              </a:effectLst>
            </a:endParaRPr>
          </a:p>
        </p:txBody>
      </p:sp>
      <p:pic>
        <p:nvPicPr>
          <p:cNvPr id="7170" name="Picture 2" descr="http://images.npg.org.uk/800_800/0/2/mw07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221" y="1554027"/>
            <a:ext cx="2933700" cy="3743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5609" y="5602069"/>
            <a:ext cx="4278923"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C000"/>
                </a:solidFill>
                <a:effectLst>
                  <a:outerShdw blurRad="38100" dist="38100" dir="2700000" algn="tl">
                    <a:srgbClr val="000000">
                      <a:alpha val="43137"/>
                    </a:srgbClr>
                  </a:outerShdw>
                </a:effectLst>
              </a:rPr>
              <a:t>King George VI</a:t>
            </a:r>
            <a:endParaRPr lang="en-GB" sz="36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03272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104</a:t>
            </a:fld>
            <a:endParaRPr lang="en-GB">
              <a:solidFill>
                <a:srgbClr val="FFFFFF"/>
              </a:solidFill>
            </a:endParaRPr>
          </a:p>
        </p:txBody>
      </p:sp>
      <p:sp>
        <p:nvSpPr>
          <p:cNvPr id="4" name="TextBox 3"/>
          <p:cNvSpPr txBox="1"/>
          <p:nvPr/>
        </p:nvSpPr>
        <p:spPr>
          <a:xfrm>
            <a:off x="0" y="4795897"/>
            <a:ext cx="12192000" cy="206210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3200" b="1" dirty="0" smtClean="0">
                <a:solidFill>
                  <a:srgbClr val="00FFFF"/>
                </a:solidFill>
                <a:effectLst>
                  <a:outerShdw blurRad="38100" dist="38100" dir="2700000" algn="tl">
                    <a:srgbClr val="000000">
                      <a:alpha val="43137"/>
                    </a:srgbClr>
                  </a:outerShdw>
                </a:effectLst>
              </a:rPr>
              <a:t>----the </a:t>
            </a:r>
            <a:r>
              <a:rPr lang="en-GB" sz="3200" b="1" dirty="0">
                <a:solidFill>
                  <a:srgbClr val="00FFFF"/>
                </a:solidFill>
                <a:effectLst>
                  <a:outerShdw blurRad="38100" dist="38100" dir="2700000" algn="tl">
                    <a:srgbClr val="000000">
                      <a:alpha val="43137"/>
                    </a:srgbClr>
                  </a:outerShdw>
                </a:effectLst>
              </a:rPr>
              <a:t>financiers of London—i.e., specie, securities, bullion, bonds, </a:t>
            </a:r>
            <a:r>
              <a:rPr lang="en-GB" sz="3200" b="1" dirty="0">
                <a:solidFill>
                  <a:srgbClr val="FFC000"/>
                </a:solidFill>
                <a:effectLst>
                  <a:outerShdw blurRad="38100" dist="38100" dir="2700000" algn="tl">
                    <a:srgbClr val="000000">
                      <a:alpha val="43137"/>
                    </a:srgbClr>
                  </a:outerShdw>
                </a:effectLst>
              </a:rPr>
              <a:t>and the power to manufacture and control the people‘s money.</a:t>
            </a:r>
            <a:r>
              <a:rPr lang="en-GB" sz="3200" b="1" dirty="0">
                <a:effectLst>
                  <a:outerShdw blurRad="38100" dist="38100" dir="2700000" algn="tl">
                    <a:srgbClr val="000000">
                      <a:alpha val="43137"/>
                    </a:srgbClr>
                  </a:outerShdw>
                </a:effectLst>
              </a:rPr>
              <a:t> </a:t>
            </a:r>
            <a:r>
              <a:rPr lang="en-GB" sz="3200" b="1" dirty="0">
                <a:solidFill>
                  <a:srgbClr val="00FF00"/>
                </a:solidFill>
                <a:effectLst>
                  <a:outerShdw blurRad="38100" dist="38100" dir="2700000" algn="tl">
                    <a:srgbClr val="000000">
                      <a:alpha val="43137"/>
                    </a:srgbClr>
                  </a:outerShdw>
                </a:effectLst>
              </a:rPr>
              <a:t>It shows the supremacy of the dictatorship of Finance</a:t>
            </a:r>
            <a:r>
              <a:rPr lang="en-GB" sz="3200" b="1" dirty="0" smtClean="0">
                <a:solidFill>
                  <a:srgbClr val="00FF00"/>
                </a:solidFill>
                <a:effectLst>
                  <a:outerShdw blurRad="38100" dist="38100" dir="2700000" algn="tl">
                    <a:srgbClr val="000000">
                      <a:alpha val="43137"/>
                    </a:srgbClr>
                  </a:outerShdw>
                </a:effectLst>
              </a:rPr>
              <a:t>.</a:t>
            </a:r>
            <a:endParaRPr lang="en-GB" sz="32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1097714" y="1529421"/>
            <a:ext cx="5775917" cy="3108654"/>
          </a:xfrm>
          <a:prstGeom prst="rect">
            <a:avLst/>
          </a:prstGeom>
        </p:spPr>
      </p:pic>
      <p:sp>
        <p:nvSpPr>
          <p:cNvPr id="6" name="TextBox 5"/>
          <p:cNvSpPr txBox="1"/>
          <p:nvPr/>
        </p:nvSpPr>
        <p:spPr>
          <a:xfrm>
            <a:off x="7186246" y="1852246"/>
            <a:ext cx="4196862" cy="1754326"/>
          </a:xfrm>
          <a:prstGeom prst="rect">
            <a:avLst/>
          </a:prstGeom>
          <a:noFill/>
        </p:spPr>
        <p:txBody>
          <a:bodyPr wrap="square" rtlCol="0">
            <a:spAutoFit/>
          </a:bodyPr>
          <a:lstStyle/>
          <a:p>
            <a:pPr algn="ctr"/>
            <a:r>
              <a:rPr lang="en-GB" sz="3600" b="1" dirty="0" smtClean="0">
                <a:solidFill>
                  <a:srgbClr val="00FFFF"/>
                </a:solidFill>
                <a:effectLst>
                  <a:outerShdw blurRad="38100" dist="38100" dir="2700000" algn="tl">
                    <a:srgbClr val="000000">
                      <a:alpha val="43137"/>
                    </a:srgbClr>
                  </a:outerShdw>
                </a:effectLst>
              </a:rPr>
              <a:t>Left: </a:t>
            </a:r>
            <a:r>
              <a:rPr lang="en-GB" sz="3600" b="1" dirty="0" smtClean="0">
                <a:solidFill>
                  <a:srgbClr val="FFFF00"/>
                </a:solidFill>
                <a:effectLst>
                  <a:outerShdw blurRad="38100" dist="38100" dir="2700000" algn="tl">
                    <a:srgbClr val="000000">
                      <a:alpha val="43137"/>
                    </a:srgbClr>
                  </a:outerShdw>
                </a:effectLst>
              </a:rPr>
              <a:t>One of the many doors to the Bank of England</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92728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105</a:t>
            </a:fld>
            <a:endParaRPr lang="en-GB">
              <a:solidFill>
                <a:srgbClr val="FFFFFF"/>
              </a:solidFill>
            </a:endParaRPr>
          </a:p>
        </p:txBody>
      </p:sp>
      <p:sp>
        <p:nvSpPr>
          <p:cNvPr id="4" name="TextBox 3"/>
          <p:cNvSpPr txBox="1"/>
          <p:nvPr/>
        </p:nvSpPr>
        <p:spPr>
          <a:xfrm>
            <a:off x="5826368" y="1686341"/>
            <a:ext cx="5521569" cy="424731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This comes as a rude shock to the hundreds of thousands who thought that the King represented the </a:t>
            </a:r>
            <a:r>
              <a:rPr lang="en-GB" sz="2800" b="1" dirty="0" smtClean="0">
                <a:solidFill>
                  <a:srgbClr val="00FFFF"/>
                </a:solidFill>
                <a:effectLst>
                  <a:outerShdw blurRad="38100" dist="38100" dir="2700000" algn="tl">
                    <a:srgbClr val="000000">
                      <a:alpha val="43137"/>
                    </a:srgbClr>
                  </a:outerShdw>
                </a:effectLst>
              </a:rPr>
              <a:t>people, </a:t>
            </a:r>
            <a:r>
              <a:rPr lang="en-GB" sz="2800" b="1" dirty="0">
                <a:solidFill>
                  <a:srgbClr val="FFC000"/>
                </a:solidFill>
                <a:effectLst>
                  <a:outerShdw blurRad="38100" dist="38100" dir="2700000" algn="tl">
                    <a:srgbClr val="000000">
                      <a:alpha val="43137"/>
                    </a:srgbClr>
                  </a:outerShdw>
                </a:effectLst>
              </a:rPr>
              <a:t>and was the head of the power of the Empire, </a:t>
            </a:r>
            <a:r>
              <a:rPr lang="en-GB" sz="2800" b="1" dirty="0">
                <a:solidFill>
                  <a:srgbClr val="00FF00"/>
                </a:solidFill>
                <a:effectLst>
                  <a:outerShdw blurRad="38100" dist="38100" dir="2700000" algn="tl">
                    <a:srgbClr val="000000">
                      <a:alpha val="43137"/>
                    </a:srgbClr>
                  </a:outerShdw>
                </a:effectLst>
              </a:rPr>
              <a:t>acting only subject to the advice of his publicly elected ministers.</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Nothing was further from the truth</a:t>
            </a:r>
            <a:r>
              <a:rPr lang="en-GB" dirty="0">
                <a:solidFill>
                  <a:srgbClr val="FFFF00"/>
                </a:solidFill>
              </a:rPr>
              <a:t>. </a:t>
            </a:r>
          </a:p>
          <a:p>
            <a:endParaRPr lang="en-GB" dirty="0"/>
          </a:p>
        </p:txBody>
      </p:sp>
      <p:pic>
        <p:nvPicPr>
          <p:cNvPr id="8194" name="Picture 2" descr="http://media-2.web.britannica.com/eb-media/01/1201-004-A0E4C445.jpg"/>
          <p:cNvPicPr>
            <a:picLocks noChangeAspect="1" noChangeArrowheads="1"/>
          </p:cNvPicPr>
          <p:nvPr/>
        </p:nvPicPr>
        <p:blipFill rotWithShape="1">
          <a:blip r:embed="rId2">
            <a:extLst>
              <a:ext uri="{28A0092B-C50C-407E-A947-70E740481C1C}">
                <a14:useLocalDpi xmlns:a14="http://schemas.microsoft.com/office/drawing/2010/main" val="0"/>
              </a:ext>
            </a:extLst>
          </a:blip>
          <a:srcRect b="3196"/>
          <a:stretch/>
        </p:blipFill>
        <p:spPr bwMode="auto">
          <a:xfrm>
            <a:off x="1081698" y="2173348"/>
            <a:ext cx="3781425" cy="3273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2655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106</a:t>
            </a:fld>
            <a:endParaRPr lang="en-GB">
              <a:solidFill>
                <a:srgbClr val="FFFFFF"/>
              </a:solidFill>
            </a:endParaRPr>
          </a:p>
        </p:txBody>
      </p:sp>
      <p:sp>
        <p:nvSpPr>
          <p:cNvPr id="4" name="TextBox 3"/>
          <p:cNvSpPr txBox="1"/>
          <p:nvPr/>
        </p:nvSpPr>
        <p:spPr>
          <a:xfrm>
            <a:off x="5580184" y="1644908"/>
            <a:ext cx="5720861"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City of London has as one of its objectives the control of Economic Initiative </a:t>
            </a:r>
            <a:r>
              <a:rPr lang="en-GB" sz="2800" b="1" dirty="0">
                <a:solidFill>
                  <a:srgbClr val="FF00FF"/>
                </a:solidFill>
                <a:effectLst>
                  <a:outerShdw blurRad="38100" dist="38100" dir="2700000" algn="tl">
                    <a:srgbClr val="000000">
                      <a:alpha val="43137"/>
                    </a:srgbClr>
                  </a:outerShdw>
                </a:effectLst>
              </a:rPr>
              <a:t>and Direction in every part of the Empire by the method of suppressing private initiative, </a:t>
            </a:r>
            <a:r>
              <a:rPr lang="en-GB" sz="2800" b="1" dirty="0">
                <a:solidFill>
                  <a:srgbClr val="FFCC00"/>
                </a:solidFill>
                <a:effectLst>
                  <a:outerShdw blurRad="38100" dist="38100" dir="2700000" algn="tl">
                    <a:srgbClr val="000000">
                      <a:alpha val="43137"/>
                    </a:srgbClr>
                  </a:outerShdw>
                </a:effectLst>
              </a:rPr>
              <a:t>whether on the part of individuals or small corporations, </a:t>
            </a:r>
            <a:r>
              <a:rPr lang="en-GB" sz="2800" b="1" dirty="0">
                <a:solidFill>
                  <a:srgbClr val="00FF00"/>
                </a:solidFill>
                <a:effectLst>
                  <a:outerShdw blurRad="38100" dist="38100" dir="2700000" algn="tl">
                    <a:srgbClr val="000000">
                      <a:alpha val="43137"/>
                    </a:srgbClr>
                  </a:outerShdw>
                </a:effectLst>
              </a:rPr>
              <a:t>and it does this by the use of the Pearl Sword known as taxation. </a:t>
            </a:r>
          </a:p>
        </p:txBody>
      </p:sp>
      <p:pic>
        <p:nvPicPr>
          <p:cNvPr id="9218" name="Picture 2" descr="http://exploringlondon.files.wordpress.com/2013/08/pearl-swor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8461"/>
            <a:ext cx="4390665" cy="29307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5076091"/>
            <a:ext cx="4349261"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Pearl Sword</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207655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107</a:t>
            </a:fld>
            <a:endParaRPr lang="en-GB">
              <a:solidFill>
                <a:srgbClr val="FFFFFF"/>
              </a:solidFill>
            </a:endParaRPr>
          </a:p>
        </p:txBody>
      </p:sp>
      <p:sp>
        <p:nvSpPr>
          <p:cNvPr id="4" name="TextBox 3"/>
          <p:cNvSpPr txBox="1"/>
          <p:nvPr/>
        </p:nvSpPr>
        <p:spPr>
          <a:xfrm>
            <a:off x="5334000" y="1847195"/>
            <a:ext cx="624840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All governments have to set and enforce their financial or fiscal policies according to the dictates of </a:t>
            </a:r>
            <a:r>
              <a:rPr lang="en-GB" sz="2800" b="1" dirty="0">
                <a:solidFill>
                  <a:srgbClr val="FF0000"/>
                </a:solidFill>
                <a:effectLst>
                  <a:outerShdw blurRad="38100" dist="38100" dir="2700000" algn="tl">
                    <a:srgbClr val="000000">
                      <a:alpha val="43137"/>
                    </a:srgbClr>
                  </a:outerShdw>
                </a:effectLst>
              </a:rPr>
              <a:t>"The City." </a:t>
            </a:r>
            <a:r>
              <a:rPr lang="en-GB" sz="2800" b="1" dirty="0">
                <a:solidFill>
                  <a:srgbClr val="FFCC00"/>
                </a:solidFill>
                <a:effectLst>
                  <a:outerShdw blurRad="38100" dist="38100" dir="2700000" algn="tl">
                    <a:srgbClr val="000000">
                      <a:alpha val="43137"/>
                    </a:srgbClr>
                  </a:outerShdw>
                </a:effectLst>
              </a:rPr>
              <a:t>If they fail to do so, they are promptly denied access to what is called "Financial Resources,"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without which it is not possible for their Budgets to be balanced or for the administration even to </a:t>
            </a:r>
            <a:r>
              <a:rPr lang="en-GB" sz="2800" b="1" dirty="0" smtClean="0">
                <a:solidFill>
                  <a:srgbClr val="00FF00"/>
                </a:solidFill>
                <a:effectLst>
                  <a:outerShdw blurRad="38100" dist="38100" dir="2700000" algn="tl">
                    <a:srgbClr val="000000">
                      <a:alpha val="43137"/>
                    </a:srgbClr>
                  </a:outerShdw>
                </a:effectLst>
              </a:rPr>
              <a:t>function.</a:t>
            </a:r>
            <a:endParaRPr lang="en-GB" sz="2800" b="1" dirty="0">
              <a:solidFill>
                <a:srgbClr val="00FF00"/>
              </a:solidFill>
              <a:effectLst>
                <a:outerShdw blurRad="38100" dist="38100" dir="2700000" algn="tl">
                  <a:srgbClr val="000000">
                    <a:alpha val="43137"/>
                  </a:srgbClr>
                </a:outerShdw>
              </a:effectLst>
            </a:endParaRPr>
          </a:p>
        </p:txBody>
      </p:sp>
      <p:pic>
        <p:nvPicPr>
          <p:cNvPr id="10242" name="Picture 2" descr="http://i.guim.co.uk/static/w-620/h--/q-95/sys-images/Guardian/Pix/online/2012/3/21/1332330564518/Chancellor-of-the-Exchequ-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92" y="1847195"/>
            <a:ext cx="4381500" cy="2628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1160" y="4865076"/>
            <a:ext cx="4349262"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George Osborne with the budget</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345819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108</a:t>
            </a:fld>
            <a:endParaRPr lang="en-GB">
              <a:solidFill>
                <a:srgbClr val="FFFFFF"/>
              </a:solidFill>
            </a:endParaRPr>
          </a:p>
        </p:txBody>
      </p:sp>
      <p:sp>
        <p:nvSpPr>
          <p:cNvPr id="4" name="TextBox 3"/>
          <p:cNvSpPr txBox="1"/>
          <p:nvPr/>
        </p:nvSpPr>
        <p:spPr>
          <a:xfrm>
            <a:off x="6096000" y="1746738"/>
            <a:ext cx="4888523"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Left: </a:t>
            </a:r>
            <a:r>
              <a:rPr lang="en-GB" sz="2800" b="1" dirty="0">
                <a:solidFill>
                  <a:srgbClr val="FFC000"/>
                </a:solidFill>
                <a:effectLst>
                  <a:outerShdw blurRad="38100" dist="38100" dir="2700000" algn="tl">
                    <a:srgbClr val="000000">
                      <a:alpha val="43137"/>
                    </a:srgbClr>
                  </a:outerShdw>
                </a:effectLst>
              </a:rPr>
              <a:t>The Lord Mayor of London, David </a:t>
            </a:r>
            <a:r>
              <a:rPr lang="en-GB" sz="2800" b="1" dirty="0" err="1">
                <a:solidFill>
                  <a:srgbClr val="FFC000"/>
                </a:solidFill>
                <a:effectLst>
                  <a:outerShdw blurRad="38100" dist="38100" dir="2700000" algn="tl">
                    <a:srgbClr val="000000">
                      <a:alpha val="43137"/>
                    </a:srgbClr>
                  </a:outerShdw>
                </a:effectLst>
              </a:rPr>
              <a:t>Wootton</a:t>
            </a:r>
            <a:r>
              <a:rPr lang="en-GB" sz="2800" b="1" dirty="0">
                <a:solidFill>
                  <a:srgbClr val="FFC000"/>
                </a:solidFill>
                <a:effectLst>
                  <a:outerShdw blurRad="38100" dist="38100" dir="2700000" algn="tl">
                    <a:srgbClr val="000000">
                      <a:alpha val="43137"/>
                    </a:srgbClr>
                  </a:outerShdw>
                </a:effectLst>
              </a:rPr>
              <a:t> carries the pearl sword as Queen Elizabeth II and Prince Philip, </a:t>
            </a:r>
            <a:r>
              <a:rPr lang="en-GB" sz="2800" b="1" dirty="0">
                <a:solidFill>
                  <a:srgbClr val="00FF00"/>
                </a:solidFill>
                <a:effectLst>
                  <a:outerShdw blurRad="38100" dist="38100" dir="2700000" algn="tl">
                    <a:srgbClr val="000000">
                      <a:alpha val="43137"/>
                    </a:srgbClr>
                  </a:outerShdw>
                </a:effectLst>
              </a:rPr>
              <a:t>Duke of Edinburgh attend a service for the Order of the British Empire at St Paul's Cathedral on March 7, 2012, London</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descr="Queen Elizabeth II led by Pearl Sword of the City of London"/>
          <p:cNvPicPr/>
          <p:nvPr/>
        </p:nvPicPr>
        <p:blipFill>
          <a:blip r:embed="rId2">
            <a:extLst>
              <a:ext uri="{28A0092B-C50C-407E-A947-70E740481C1C}">
                <a14:useLocalDpi xmlns:a14="http://schemas.microsoft.com/office/drawing/2010/main" val="0"/>
              </a:ext>
            </a:extLst>
          </a:blip>
          <a:srcRect/>
          <a:stretch>
            <a:fillRect/>
          </a:stretch>
        </p:blipFill>
        <p:spPr bwMode="auto">
          <a:xfrm>
            <a:off x="1162929" y="2095095"/>
            <a:ext cx="4135902" cy="3704492"/>
          </a:xfrm>
          <a:prstGeom prst="rect">
            <a:avLst/>
          </a:prstGeom>
          <a:noFill/>
        </p:spPr>
      </p:pic>
    </p:spTree>
    <p:extLst>
      <p:ext uri="{BB962C8B-B14F-4D97-AF65-F5344CB8AC3E}">
        <p14:creationId xmlns:p14="http://schemas.microsoft.com/office/powerpoint/2010/main" val="333544506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109</a:t>
            </a:fld>
            <a:endParaRPr lang="en-GB">
              <a:solidFill>
                <a:srgbClr val="FFFFFF"/>
              </a:solidFill>
            </a:endParaRPr>
          </a:p>
        </p:txBody>
      </p:sp>
      <p:sp>
        <p:nvSpPr>
          <p:cNvPr id="4" name="TextBox 3"/>
          <p:cNvSpPr txBox="1"/>
          <p:nvPr/>
        </p:nvSpPr>
        <p:spPr>
          <a:xfrm>
            <a:off x="5322277" y="1371600"/>
            <a:ext cx="6445738"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monarch should say </a:t>
            </a:r>
            <a:r>
              <a:rPr lang="en-GB" sz="2800" b="1" dirty="0" smtClean="0">
                <a:solidFill>
                  <a:srgbClr val="FFCC00"/>
                </a:solidFill>
                <a:effectLst>
                  <a:outerShdw blurRad="38100" dist="38100" dir="2700000" algn="tl">
                    <a:srgbClr val="000000">
                      <a:alpha val="43137"/>
                    </a:srgbClr>
                  </a:outerShdw>
                </a:effectLst>
              </a:rPr>
              <a:t>“Away </a:t>
            </a:r>
            <a:r>
              <a:rPr lang="en-GB" sz="2800" b="1" dirty="0">
                <a:solidFill>
                  <a:srgbClr val="FFCC00"/>
                </a:solidFill>
                <a:effectLst>
                  <a:outerShdw blurRad="38100" dist="38100" dir="2700000" algn="tl">
                    <a:srgbClr val="000000">
                      <a:alpha val="43137"/>
                    </a:srgbClr>
                  </a:outerShdw>
                </a:effectLst>
              </a:rPr>
              <a:t>with you and your cosmopolitan money-mongers who are </a:t>
            </a:r>
            <a:r>
              <a:rPr lang="en-GB" sz="2800" b="1" dirty="0" err="1">
                <a:solidFill>
                  <a:srgbClr val="FFCC00"/>
                </a:solidFill>
                <a:effectLst>
                  <a:outerShdw blurRad="38100" dist="38100" dir="2700000" algn="tl">
                    <a:srgbClr val="000000">
                      <a:alpha val="43137"/>
                    </a:srgbClr>
                  </a:outerShdw>
                </a:effectLst>
              </a:rPr>
              <a:t>destituting</a:t>
            </a:r>
            <a:r>
              <a:rPr lang="en-GB" sz="2800" b="1" dirty="0">
                <a:solidFill>
                  <a:srgbClr val="FFCC00"/>
                </a:solidFill>
                <a:effectLst>
                  <a:outerShdw blurRad="38100" dist="38100" dir="2700000" algn="tl">
                    <a:srgbClr val="000000">
                      <a:alpha val="43137"/>
                    </a:srgbClr>
                  </a:outerShdw>
                </a:effectLst>
              </a:rPr>
              <a:t> my subjects throughout the Empire</a:t>
            </a:r>
            <a:r>
              <a:rPr lang="en-GB" sz="2800" b="1" dirty="0">
                <a:solidFill>
                  <a:srgbClr val="00FF00"/>
                </a:solidFill>
                <a:effectLst>
                  <a:outerShdw blurRad="38100" dist="38100" dir="2700000" algn="tl">
                    <a:srgbClr val="000000">
                      <a:alpha val="43137"/>
                    </a:srgbClr>
                  </a:outerShdw>
                </a:effectLst>
              </a:rPr>
              <a:t>. I am their </a:t>
            </a:r>
            <a:r>
              <a:rPr lang="en-GB" sz="2800" b="1" dirty="0" smtClean="0">
                <a:solidFill>
                  <a:srgbClr val="00FF00"/>
                </a:solidFill>
                <a:effectLst>
                  <a:outerShdw blurRad="38100" dist="38100" dir="2700000" algn="tl">
                    <a:srgbClr val="000000">
                      <a:alpha val="43137"/>
                    </a:srgbClr>
                  </a:outerShdw>
                </a:effectLst>
              </a:rPr>
              <a:t>monarch </a:t>
            </a:r>
            <a:r>
              <a:rPr lang="en-GB" sz="2800" b="1" dirty="0">
                <a:solidFill>
                  <a:srgbClr val="00FF00"/>
                </a:solidFill>
                <a:effectLst>
                  <a:outerShdw blurRad="38100" dist="38100" dir="2700000" algn="tl">
                    <a:srgbClr val="000000">
                      <a:alpha val="43137"/>
                    </a:srgbClr>
                  </a:outerShdw>
                </a:effectLst>
              </a:rPr>
              <a:t>and they are inheritors of the widest and wealthiest empire the world has ever seen.</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It is neither necessary nor justifiable that any one of them should be deprived of that which would make them economically secure and mentally content. </a:t>
            </a:r>
            <a:endParaRPr lang="en-GB" sz="2800" b="1" dirty="0">
              <a:solidFill>
                <a:srgbClr val="FFFF00"/>
              </a:solidFill>
              <a:effectLst>
                <a:outerShdw blurRad="38100" dist="38100" dir="2700000" algn="tl">
                  <a:srgbClr val="000000">
                    <a:alpha val="43137"/>
                  </a:srgbClr>
                </a:outerShdw>
              </a:effectLst>
            </a:endParaRPr>
          </a:p>
        </p:txBody>
      </p:sp>
      <p:pic>
        <p:nvPicPr>
          <p:cNvPr id="6146" name="Picture 2" descr="http://seattletimes.com/ABPub/2007/12/20/20040853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651" y="2107614"/>
            <a:ext cx="281940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298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11</a:t>
            </a:fld>
            <a:endParaRPr lang="en-GB"/>
          </a:p>
        </p:txBody>
      </p:sp>
      <p:sp>
        <p:nvSpPr>
          <p:cNvPr id="4" name="TextBox 3"/>
          <p:cNvSpPr txBox="1"/>
          <p:nvPr/>
        </p:nvSpPr>
        <p:spPr>
          <a:xfrm>
            <a:off x="5527490" y="1824840"/>
            <a:ext cx="484845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Corporation’s privileges could not withstand such public scrutiny. </a:t>
            </a:r>
            <a:r>
              <a:rPr lang="en-GB" sz="2800" b="1" dirty="0">
                <a:solidFill>
                  <a:srgbClr val="FFC000"/>
                </a:solidFill>
                <a:effectLst>
                  <a:outerShdw blurRad="38100" dist="38100" dir="2700000" algn="tl">
                    <a:srgbClr val="000000">
                      <a:alpha val="43137"/>
                    </a:srgbClr>
                  </a:outerShdw>
                </a:effectLst>
              </a:rPr>
              <a:t>This, perhaps, </a:t>
            </a:r>
            <a:r>
              <a:rPr lang="en-GB" sz="2800" b="1" dirty="0">
                <a:solidFill>
                  <a:srgbClr val="00FF00"/>
                </a:solidFill>
                <a:effectLst>
                  <a:outerShdw blurRad="38100" dist="38100" dir="2700000" algn="tl">
                    <a:srgbClr val="000000">
                      <a:alpha val="43137"/>
                    </a:srgbClr>
                  </a:outerShdw>
                </a:effectLst>
              </a:rPr>
              <a:t>is one of the reasons why the written constitutional documents of the United Kingdom remains a distant dream. </a:t>
            </a:r>
          </a:p>
        </p:txBody>
      </p:sp>
      <p:pic>
        <p:nvPicPr>
          <p:cNvPr id="2050" name="Picture 2" descr="http://upload.wikimedia.org/wikipedia/commons/thumb/c/c0/Magna_charta_cum_statutis_angliae_p1.jpg/170px-Magna_charta_cum_statutis_angliae_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651" y="1679225"/>
            <a:ext cx="2874853" cy="426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89079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110</a:t>
            </a:fld>
            <a:endParaRPr lang="en-GB">
              <a:solidFill>
                <a:srgbClr val="FFFFFF"/>
              </a:solidFill>
            </a:endParaRPr>
          </a:p>
        </p:txBody>
      </p:sp>
      <p:sp>
        <p:nvSpPr>
          <p:cNvPr id="4" name="TextBox 3"/>
          <p:cNvSpPr txBox="1"/>
          <p:nvPr/>
        </p:nvSpPr>
        <p:spPr>
          <a:xfrm>
            <a:off x="5545016" y="1609397"/>
            <a:ext cx="603738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 England, these "resources" are known as the </a:t>
            </a:r>
            <a:r>
              <a:rPr lang="en-GB" sz="2800" b="1" dirty="0">
                <a:solidFill>
                  <a:srgbClr val="FF0000"/>
                </a:solidFill>
                <a:effectLst>
                  <a:outerShdw blurRad="38100" dist="38100" dir="2700000" algn="tl">
                    <a:srgbClr val="000000">
                      <a:alpha val="43137"/>
                    </a:srgbClr>
                  </a:outerShdw>
                </a:effectLst>
              </a:rPr>
              <a:t>"Ways and Means Account,"</a:t>
            </a:r>
            <a:r>
              <a:rPr lang="en-GB" sz="2800" b="1" dirty="0">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a name which for generations has disguised the fact that the resources are neither more nor less than bank-created credit,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granting of which, under present conditions, depends on the whim of "The City" – i.e.,</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the </a:t>
            </a:r>
            <a:r>
              <a:rPr lang="en-GB" sz="2800" b="1" dirty="0" err="1">
                <a:solidFill>
                  <a:srgbClr val="FF0000"/>
                </a:solidFill>
                <a:effectLst>
                  <a:outerShdw blurRad="38100" dist="38100" dir="2700000" algn="tl">
                    <a:srgbClr val="000000">
                      <a:alpha val="43137"/>
                    </a:srgbClr>
                  </a:outerShdw>
                </a:effectLst>
              </a:rPr>
              <a:t>Khazar</a:t>
            </a:r>
            <a:r>
              <a:rPr lang="en-GB" sz="2800" b="1" dirty="0">
                <a:solidFill>
                  <a:srgbClr val="FF0000"/>
                </a:solidFill>
                <a:effectLst>
                  <a:outerShdw blurRad="38100" dist="38100" dir="2700000" algn="tl">
                    <a:srgbClr val="000000">
                      <a:alpha val="43137"/>
                    </a:srgbClr>
                  </a:outerShdw>
                </a:effectLst>
              </a:rPr>
              <a:t> Bankers.</a:t>
            </a:r>
          </a:p>
        </p:txBody>
      </p:sp>
      <p:pic>
        <p:nvPicPr>
          <p:cNvPr id="11266" name="Picture 2" descr="http://ayay.co.uk/backgrounds/art/english/dividend-day-at-the-bank-of-engl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652" y="1864823"/>
            <a:ext cx="4581525" cy="29527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7839" y="5276671"/>
            <a:ext cx="4642338"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Dividend Day at The Bank of England</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136133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111</a:t>
            </a:fld>
            <a:endParaRPr lang="en-GB">
              <a:solidFill>
                <a:srgbClr val="FFFFFF"/>
              </a:solidFill>
            </a:endParaRPr>
          </a:p>
        </p:txBody>
      </p:sp>
      <p:sp>
        <p:nvSpPr>
          <p:cNvPr id="4" name="TextBox 3"/>
          <p:cNvSpPr txBox="1"/>
          <p:nvPr/>
        </p:nvSpPr>
        <p:spPr>
          <a:xfrm>
            <a:off x="5627077" y="1644908"/>
            <a:ext cx="4970585"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0000"/>
                </a:solidFill>
                <a:effectLst>
                  <a:outerShdw blurRad="38100" dist="38100" dir="2700000" algn="tl">
                    <a:srgbClr val="000000">
                      <a:alpha val="43137"/>
                    </a:srgbClr>
                  </a:outerShdw>
                </a:effectLst>
              </a:rPr>
              <a:t>"The City" </a:t>
            </a:r>
            <a:r>
              <a:rPr lang="en-GB" sz="2800" b="1" dirty="0">
                <a:solidFill>
                  <a:srgbClr val="00FFFF"/>
                </a:solidFill>
                <a:effectLst>
                  <a:outerShdw blurRad="38100" dist="38100" dir="2700000" algn="tl">
                    <a:srgbClr val="000000">
                      <a:alpha val="43137"/>
                    </a:srgbClr>
                  </a:outerShdw>
                </a:effectLst>
              </a:rPr>
              <a:t>is represented in the Government by the Treasury, </a:t>
            </a:r>
            <a:r>
              <a:rPr lang="en-GB" sz="2800" b="1" dirty="0">
                <a:solidFill>
                  <a:srgbClr val="FFC000"/>
                </a:solidFill>
                <a:effectLst>
                  <a:outerShdw blurRad="38100" dist="38100" dir="2700000" algn="tl">
                    <a:srgbClr val="000000">
                      <a:alpha val="43137"/>
                    </a:srgbClr>
                  </a:outerShdw>
                </a:effectLst>
              </a:rPr>
              <a:t>and the Treasury is represented throughout the Empire by Governors-General</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Governors who have power to veto any legislation which may get through Parliaments without the approval of the money monopolists. </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t2.gstatic.com/images?q=tbn:ANd9GcT0L1eYMWvuR0_KUIfvgCedlhOXEEzBlv1Zb-6ZqYcgda7wjXG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198" y="1258046"/>
            <a:ext cx="2347572" cy="35181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3322" y="5020805"/>
            <a:ext cx="4431323" cy="156966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200" b="1" dirty="0">
                <a:solidFill>
                  <a:srgbClr val="FFFF00"/>
                </a:solidFill>
                <a:effectLst>
                  <a:outerShdw blurRad="38100" dist="38100" dir="2700000" algn="tl">
                    <a:srgbClr val="000000">
                      <a:alpha val="43137"/>
                    </a:srgbClr>
                  </a:outerShdw>
                </a:effectLst>
              </a:rPr>
              <a:t>Peter Cosgrove</a:t>
            </a:r>
          </a:p>
          <a:p>
            <a:pPr algn="ctr"/>
            <a:r>
              <a:rPr lang="en-GB" sz="3200" b="1" dirty="0">
                <a:solidFill>
                  <a:srgbClr val="FFFF00"/>
                </a:solidFill>
                <a:effectLst>
                  <a:outerShdw blurRad="38100" dist="38100" dir="2700000" algn="tl">
                    <a:srgbClr val="000000">
                      <a:alpha val="43137"/>
                    </a:srgbClr>
                  </a:outerShdw>
                </a:effectLst>
              </a:rPr>
              <a:t>Australia, Governor-general</a:t>
            </a:r>
          </a:p>
        </p:txBody>
      </p:sp>
    </p:spTree>
    <p:extLst>
      <p:ext uri="{BB962C8B-B14F-4D97-AF65-F5344CB8AC3E}">
        <p14:creationId xmlns:p14="http://schemas.microsoft.com/office/powerpoint/2010/main" val="38949478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112</a:t>
            </a:fld>
            <a:endParaRPr lang="en-GB">
              <a:solidFill>
                <a:srgbClr val="FFFFFF"/>
              </a:solidFill>
            </a:endParaRPr>
          </a:p>
        </p:txBody>
      </p:sp>
      <p:sp>
        <p:nvSpPr>
          <p:cNvPr id="4" name="TextBox 3"/>
          <p:cNvSpPr txBox="1"/>
          <p:nvPr/>
        </p:nvSpPr>
        <p:spPr>
          <a:xfrm>
            <a:off x="6482862" y="1957754"/>
            <a:ext cx="487680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So you can see how the Pearl Sword of </a:t>
            </a:r>
            <a:r>
              <a:rPr lang="en-GB" sz="2800" b="1" dirty="0" smtClean="0">
                <a:solidFill>
                  <a:srgbClr val="00FFFF"/>
                </a:solidFill>
                <a:effectLst>
                  <a:outerShdw blurRad="38100" dist="38100" dir="2700000" algn="tl">
                    <a:srgbClr val="000000">
                      <a:alpha val="43137"/>
                    </a:srgbClr>
                  </a:outerShdw>
                </a:effectLst>
              </a:rPr>
              <a:t>finance, </a:t>
            </a:r>
            <a:r>
              <a:rPr lang="en-GB" sz="2800" b="1" dirty="0">
                <a:solidFill>
                  <a:srgbClr val="00FFFF"/>
                </a:solidFill>
                <a:effectLst>
                  <a:outerShdw blurRad="38100" dist="38100" dir="2700000" algn="tl">
                    <a:srgbClr val="000000">
                      <a:alpha val="43137"/>
                    </a:srgbClr>
                  </a:outerShdw>
                </a:effectLst>
              </a:rPr>
              <a:t>in </a:t>
            </a:r>
            <a:r>
              <a:rPr lang="en-GB" sz="2800" b="1" dirty="0" smtClean="0">
                <a:solidFill>
                  <a:srgbClr val="00FFFF"/>
                </a:solidFill>
                <a:effectLst>
                  <a:outerShdw blurRad="38100" dist="38100" dir="2700000" algn="tl">
                    <a:srgbClr val="000000">
                      <a:alpha val="43137"/>
                    </a:srgbClr>
                  </a:outerShdw>
                </a:effectLst>
              </a:rPr>
              <a:t>London, </a:t>
            </a:r>
            <a:r>
              <a:rPr lang="en-GB" sz="2800" b="1" dirty="0">
                <a:solidFill>
                  <a:srgbClr val="FFCC00"/>
                </a:solidFill>
                <a:effectLst>
                  <a:outerShdw blurRad="38100" dist="38100" dir="2700000" algn="tl">
                    <a:srgbClr val="000000">
                      <a:alpha val="43137"/>
                    </a:srgbClr>
                  </a:outerShdw>
                </a:effectLst>
              </a:rPr>
              <a:t>swings over our heads in </a:t>
            </a:r>
            <a:r>
              <a:rPr lang="en-GB" sz="2800" b="1" dirty="0" smtClean="0">
                <a:solidFill>
                  <a:srgbClr val="FFCC00"/>
                </a:solidFill>
                <a:effectLst>
                  <a:outerShdw blurRad="38100" dist="38100" dir="2700000" algn="tl">
                    <a:srgbClr val="000000">
                      <a:alpha val="43137"/>
                    </a:srgbClr>
                  </a:outerShdw>
                </a:effectLst>
              </a:rPr>
              <a:t>Australia and many other countries,</a:t>
            </a:r>
            <a:r>
              <a:rPr lang="en-GB" sz="2800" b="1" dirty="0" smtClean="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 land </a:t>
            </a:r>
            <a:r>
              <a:rPr lang="en-GB" sz="2800" b="1" dirty="0" smtClean="0">
                <a:solidFill>
                  <a:srgbClr val="00FF00"/>
                </a:solidFill>
                <a:effectLst>
                  <a:outerShdw blurRad="38100" dist="38100" dir="2700000" algn="tl">
                    <a:srgbClr val="000000">
                      <a:alpha val="43137"/>
                    </a:srgbClr>
                  </a:outerShdw>
                </a:effectLst>
              </a:rPr>
              <a:t>and other lands are </a:t>
            </a:r>
            <a:r>
              <a:rPr lang="en-GB" sz="2800" b="1" dirty="0">
                <a:solidFill>
                  <a:srgbClr val="00FF00"/>
                </a:solidFill>
                <a:effectLst>
                  <a:outerShdw blurRad="38100" dist="38100" dir="2700000" algn="tl">
                    <a:srgbClr val="000000">
                      <a:alpha val="43137"/>
                    </a:srgbClr>
                  </a:outerShdw>
                </a:effectLst>
              </a:rPr>
              <a:t>being bled white in the interests of </a:t>
            </a:r>
            <a:r>
              <a:rPr lang="en-GB" sz="2800" b="1" dirty="0">
                <a:solidFill>
                  <a:srgbClr val="FF0000"/>
                </a:solidFill>
                <a:effectLst>
                  <a:outerShdw blurRad="38100" dist="38100" dir="2700000" algn="tl">
                    <a:srgbClr val="000000">
                      <a:alpha val="43137"/>
                    </a:srgbClr>
                  </a:outerShdw>
                </a:effectLst>
              </a:rPr>
              <a:t>"The City" </a:t>
            </a:r>
            <a:r>
              <a:rPr lang="en-GB" sz="2800" b="1" dirty="0">
                <a:solidFill>
                  <a:srgbClr val="00FF00"/>
                </a:solidFill>
                <a:effectLst>
                  <a:outerShdw blurRad="38100" dist="38100" dir="2700000" algn="tl">
                    <a:srgbClr val="000000">
                      <a:alpha val="43137"/>
                    </a:srgbClr>
                  </a:outerShdw>
                </a:effectLst>
              </a:rPr>
              <a:t>thousands of miles away. </a:t>
            </a:r>
          </a:p>
        </p:txBody>
      </p:sp>
      <p:pic>
        <p:nvPicPr>
          <p:cNvPr id="2050" name="Picture 2" descr="https://encrypted-tbn2.gstatic.com/images?q=tbn:ANd9GcT208c2HBezKoTtYLSDSUl6tCmy_7_YUiVdWyq557qLLKESZPLnF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37" y="2708031"/>
            <a:ext cx="4937338" cy="256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503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113</a:t>
            </a:fld>
            <a:endParaRPr lang="en-GB">
              <a:solidFill>
                <a:srgbClr val="FFFFFF"/>
              </a:solidFill>
            </a:endParaRPr>
          </a:p>
        </p:txBody>
      </p:sp>
      <p:sp>
        <p:nvSpPr>
          <p:cNvPr id="4" name="TextBox 3"/>
          <p:cNvSpPr txBox="1"/>
          <p:nvPr/>
        </p:nvSpPr>
        <p:spPr>
          <a:xfrm>
            <a:off x="4806462" y="2051538"/>
            <a:ext cx="6775938"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Corporate power with no </a:t>
            </a:r>
            <a:r>
              <a:rPr lang="en-GB" sz="2800" b="1" dirty="0">
                <a:solidFill>
                  <a:srgbClr val="00FFFF"/>
                </a:solidFill>
                <a:effectLst>
                  <a:outerShdw blurRad="38100" dist="38100" dir="2700000" algn="tl">
                    <a:srgbClr val="000000">
                      <a:alpha val="43137"/>
                    </a:srgbClr>
                  </a:outerShdw>
                </a:effectLst>
              </a:rPr>
              <a:t>country and no conscience! </a:t>
            </a:r>
            <a:r>
              <a:rPr lang="en-GB" sz="2800" b="1" dirty="0">
                <a:solidFill>
                  <a:srgbClr val="FFC000"/>
                </a:solidFill>
                <a:effectLst>
                  <a:outerShdw blurRad="38100" dist="38100" dir="2700000" algn="tl">
                    <a:srgbClr val="000000">
                      <a:alpha val="43137"/>
                    </a:srgbClr>
                  </a:outerShdw>
                </a:effectLst>
              </a:rPr>
              <a:t>It is represented by the Pearl Sword which overawes the King and which is the symbol of a sort of cosmopolitan lodge of </a:t>
            </a:r>
            <a:r>
              <a:rPr lang="en-GB" sz="2800" b="1" dirty="0" smtClean="0">
                <a:solidFill>
                  <a:srgbClr val="FFC000"/>
                </a:solidFill>
                <a:effectLst>
                  <a:outerShdw blurRad="38100" dist="38100" dir="2700000" algn="tl">
                    <a:srgbClr val="000000">
                      <a:alpha val="43137"/>
                    </a:srgbClr>
                  </a:outerShdw>
                </a:effectLst>
              </a:rPr>
              <a:t>bankers,</a:t>
            </a:r>
            <a:r>
              <a:rPr lang="en-GB" sz="2800" b="1" dirty="0" smtClean="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financiers whose only allegiance is to High Finance and the worldwide control of the creation of </a:t>
            </a:r>
            <a:r>
              <a:rPr lang="en-GB" sz="2800" b="1" dirty="0" smtClean="0">
                <a:solidFill>
                  <a:srgbClr val="00FF00"/>
                </a:solidFill>
                <a:effectLst>
                  <a:outerShdw blurRad="38100" dist="38100" dir="2700000" algn="tl">
                    <a:srgbClr val="000000">
                      <a:alpha val="43137"/>
                    </a:srgbClr>
                  </a:outerShdw>
                </a:effectLst>
              </a:rPr>
              <a:t>money.</a:t>
            </a:r>
            <a:endParaRPr lang="en-GB" sz="2800" b="1" dirty="0">
              <a:solidFill>
                <a:srgbClr val="00FF00"/>
              </a:solidFill>
              <a:effectLst>
                <a:outerShdw blurRad="38100" dist="38100" dir="2700000" algn="tl">
                  <a:srgbClr val="000000">
                    <a:alpha val="43137"/>
                  </a:srgbClr>
                </a:outerShdw>
              </a:effectLst>
            </a:endParaRPr>
          </a:p>
        </p:txBody>
      </p:sp>
      <p:pic>
        <p:nvPicPr>
          <p:cNvPr id="3074" name="Picture 2" descr="http://images.nationalgeographic.com/wpf/media-live/photos/000/220/cache/richard-martin-sword_22072_600x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469343"/>
            <a:ext cx="3602595" cy="270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37601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114</a:t>
            </a:fld>
            <a:endParaRPr lang="en-GB">
              <a:solidFill>
                <a:srgbClr val="FFFFFF"/>
              </a:solidFill>
            </a:endParaRPr>
          </a:p>
        </p:txBody>
      </p:sp>
      <p:sp>
        <p:nvSpPr>
          <p:cNvPr id="4" name="TextBox 3"/>
          <p:cNvSpPr txBox="1"/>
          <p:nvPr/>
        </p:nvSpPr>
        <p:spPr>
          <a:xfrm>
            <a:off x="1" y="5473005"/>
            <a:ext cx="12191999"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It is no accident that close to Temple Bar, </a:t>
            </a:r>
            <a:r>
              <a:rPr lang="en-GB" sz="2800" b="1" dirty="0" smtClean="0">
                <a:solidFill>
                  <a:srgbClr val="FFC000"/>
                </a:solidFill>
                <a:effectLst>
                  <a:outerShdw blurRad="38100" dist="38100" dir="2700000" algn="tl">
                    <a:srgbClr val="000000">
                      <a:alpha val="43137"/>
                    </a:srgbClr>
                  </a:outerShdw>
                </a:effectLst>
              </a:rPr>
              <a:t>one finds the Royal Courts of Justice, </a:t>
            </a:r>
            <a:r>
              <a:rPr lang="en-GB" sz="2800" b="1" dirty="0" smtClean="0">
                <a:solidFill>
                  <a:srgbClr val="00FF00"/>
                </a:solidFill>
                <a:effectLst>
                  <a:outerShdw blurRad="38100" dist="38100" dir="2700000" algn="tl">
                    <a:srgbClr val="000000">
                      <a:alpha val="43137"/>
                    </a:srgbClr>
                  </a:outerShdw>
                </a:effectLst>
              </a:rPr>
              <a:t>2 of the 3 Inns of Court and the Knights Templar Church </a:t>
            </a:r>
            <a:r>
              <a:rPr lang="en-GB" sz="2800" b="1" dirty="0" smtClean="0">
                <a:solidFill>
                  <a:srgbClr val="FFFF00"/>
                </a:solidFill>
                <a:effectLst>
                  <a:outerShdw blurRad="38100" dist="38100" dir="2700000" algn="tl">
                    <a:srgbClr val="000000">
                      <a:alpha val="43137"/>
                    </a:srgbClr>
                  </a:outerShdw>
                </a:effectLst>
              </a:rPr>
              <a:t>– The Temple where the Bank of England was set up in secret.</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732" y="1217825"/>
            <a:ext cx="7598535" cy="4255180"/>
          </a:xfrm>
          <a:prstGeom prst="rect">
            <a:avLst/>
          </a:prstGeom>
        </p:spPr>
      </p:pic>
    </p:spTree>
    <p:extLst>
      <p:ext uri="{BB962C8B-B14F-4D97-AF65-F5344CB8AC3E}">
        <p14:creationId xmlns:p14="http://schemas.microsoft.com/office/powerpoint/2010/main" val="95025546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115</a:t>
            </a:fld>
            <a:endParaRPr lang="en-GB">
              <a:solidFill>
                <a:srgbClr val="FFFFFF"/>
              </a:solidFill>
            </a:endParaRPr>
          </a:p>
        </p:txBody>
      </p:sp>
      <p:pic>
        <p:nvPicPr>
          <p:cNvPr id="4" name="Picture 3" descr="drawing of the crypt in The Era">
            <a:hlinkClick r:id="rId2"/>
          </p:cNvPr>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9600" y="1832610"/>
            <a:ext cx="5036820" cy="4320540"/>
          </a:xfrm>
          <a:prstGeom prst="rect">
            <a:avLst/>
          </a:prstGeom>
          <a:noFill/>
          <a:ln>
            <a:noFill/>
          </a:ln>
        </p:spPr>
      </p:pic>
      <p:sp>
        <p:nvSpPr>
          <p:cNvPr id="5" name="TextBox 4"/>
          <p:cNvSpPr txBox="1"/>
          <p:nvPr/>
        </p:nvSpPr>
        <p:spPr>
          <a:xfrm>
            <a:off x="6525768" y="2223165"/>
            <a:ext cx="503834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Inns of Court are also on the site of Carmelite Monastery </a:t>
            </a:r>
            <a:r>
              <a:rPr lang="en-GB" sz="2800" b="1" dirty="0" smtClean="0">
                <a:solidFill>
                  <a:srgbClr val="FFC000"/>
                </a:solidFill>
                <a:effectLst>
                  <a:outerShdw blurRad="38100" dist="38100" dir="2700000" algn="tl">
                    <a:srgbClr val="000000">
                      <a:alpha val="43137"/>
                    </a:srgbClr>
                  </a:outerShdw>
                </a:effectLst>
              </a:rPr>
              <a:t>– </a:t>
            </a:r>
            <a:r>
              <a:rPr lang="en-GB" sz="2800" b="1" dirty="0" err="1" smtClean="0">
                <a:solidFill>
                  <a:srgbClr val="FFC000"/>
                </a:solidFill>
                <a:effectLst>
                  <a:outerShdw blurRad="38100" dist="38100" dir="2700000" algn="tl">
                    <a:srgbClr val="000000">
                      <a:alpha val="43137"/>
                    </a:srgbClr>
                  </a:outerShdw>
                </a:effectLst>
              </a:rPr>
              <a:t>Whitefriars</a:t>
            </a:r>
            <a:r>
              <a:rPr lang="en-GB" sz="2800" b="1" dirty="0" smtClean="0">
                <a:solidFill>
                  <a:srgbClr val="FFC000"/>
                </a:solidFill>
                <a:effectLst>
                  <a:outerShdw blurRad="38100" dist="38100" dir="2700000" algn="tl">
                    <a:srgbClr val="000000">
                      <a:alpha val="43137"/>
                    </a:srgbClr>
                  </a:outerShdw>
                </a:effectLst>
              </a:rPr>
              <a:t> in </a:t>
            </a:r>
            <a:r>
              <a:rPr lang="en-GB" sz="2800" b="1" dirty="0" err="1" smtClean="0">
                <a:solidFill>
                  <a:srgbClr val="FFC000"/>
                </a:solidFill>
                <a:effectLst>
                  <a:outerShdw blurRad="38100" dist="38100" dir="2700000" algn="tl">
                    <a:srgbClr val="000000">
                      <a:alpha val="43137"/>
                    </a:srgbClr>
                  </a:outerShdw>
                </a:effectLst>
              </a:rPr>
              <a:t>Whitefriars</a:t>
            </a:r>
            <a:r>
              <a:rPr lang="en-GB" sz="2800" b="1" dirty="0" smtClean="0">
                <a:solidFill>
                  <a:srgbClr val="FFC000"/>
                </a:solidFill>
                <a:effectLst>
                  <a:outerShdw blurRad="38100" dist="38100" dir="2700000" algn="tl">
                    <a:srgbClr val="000000">
                      <a:alpha val="43137"/>
                    </a:srgbClr>
                  </a:outerShdw>
                </a:effectLst>
              </a:rPr>
              <a:t> Street, formerly Thames Street.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Interestingly, the City of London has both a Blackfriars and </a:t>
            </a:r>
            <a:r>
              <a:rPr lang="en-GB" sz="2800" b="1" dirty="0" err="1" smtClean="0">
                <a:solidFill>
                  <a:srgbClr val="00FF00"/>
                </a:solidFill>
                <a:effectLst>
                  <a:outerShdw blurRad="38100" dist="38100" dir="2700000" algn="tl">
                    <a:srgbClr val="000000">
                      <a:alpha val="43137"/>
                    </a:srgbClr>
                  </a:outerShdw>
                </a:effectLst>
              </a:rPr>
              <a:t>Whitefriars</a:t>
            </a:r>
            <a:r>
              <a:rPr lang="en-GB" sz="2800" b="1" dirty="0" smtClean="0">
                <a:solidFill>
                  <a:srgbClr val="00FF00"/>
                </a:solidFill>
                <a:effectLst>
                  <a:outerShdw blurRad="38100" dist="38100" dir="2700000" algn="tl">
                    <a:srgbClr val="000000">
                      <a:alpha val="43137"/>
                    </a:srgbClr>
                  </a:outerShdw>
                </a:effectLst>
              </a:rPr>
              <a:t> site within its boundaries.</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5186511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116</a:t>
            </a:fld>
            <a:endParaRPr lang="en-GB">
              <a:solidFill>
                <a:srgbClr val="FFFFFF"/>
              </a:solidFill>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2358" y="1855201"/>
            <a:ext cx="5683642" cy="4295776"/>
          </a:xfrm>
          <a:prstGeom prst="rect">
            <a:avLst/>
          </a:prstGeom>
        </p:spPr>
      </p:pic>
      <p:sp>
        <p:nvSpPr>
          <p:cNvPr id="5" name="TextBox 4"/>
          <p:cNvSpPr txBox="1"/>
          <p:nvPr/>
        </p:nvSpPr>
        <p:spPr>
          <a:xfrm>
            <a:off x="6529590" y="1371600"/>
            <a:ext cx="5434884"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Inns of Court are where the City exacts its dues from its fiefdoms through the legal profession operating out of the Inns of Courts. </a:t>
            </a:r>
            <a:r>
              <a:rPr lang="en-GB" sz="2800" b="1" dirty="0" smtClean="0">
                <a:solidFill>
                  <a:srgbClr val="FFCC00"/>
                </a:solidFill>
                <a:effectLst>
                  <a:outerShdw blurRad="38100" dist="38100" dir="2700000" algn="tl">
                    <a:srgbClr val="000000">
                      <a:alpha val="43137"/>
                    </a:srgbClr>
                  </a:outerShdw>
                </a:effectLst>
              </a:rPr>
              <a:t>On the left is a picture of the Middle Temple – </a:t>
            </a:r>
            <a:r>
              <a:rPr lang="en-GB" sz="2800" b="1" dirty="0" smtClean="0">
                <a:solidFill>
                  <a:srgbClr val="00FF00"/>
                </a:solidFill>
                <a:effectLst>
                  <a:outerShdw blurRad="38100" dist="38100" dir="2700000" algn="tl">
                    <a:srgbClr val="000000">
                      <a:alpha val="43137"/>
                    </a:srgbClr>
                  </a:outerShdw>
                </a:effectLst>
              </a:rPr>
              <a:t>perhaps it was originally the Knights Templar HQ, morphed into what it is today when they had to go undercover after their corruption was exposed</a:t>
            </a:r>
            <a:r>
              <a:rPr lang="en-GB" dirty="0" smtClean="0"/>
              <a:t>.</a:t>
            </a:r>
            <a:endParaRPr lang="en-GB" dirty="0"/>
          </a:p>
        </p:txBody>
      </p:sp>
    </p:spTree>
    <p:extLst>
      <p:ext uri="{BB962C8B-B14F-4D97-AF65-F5344CB8AC3E}">
        <p14:creationId xmlns:p14="http://schemas.microsoft.com/office/powerpoint/2010/main" val="225590388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117</a:t>
            </a:fld>
            <a:endParaRPr lang="en-GB">
              <a:solidFill>
                <a:srgbClr val="FFFFFF"/>
              </a:solidFill>
            </a:endParaRPr>
          </a:p>
        </p:txBody>
      </p:sp>
      <p:sp>
        <p:nvSpPr>
          <p:cNvPr id="4" name="TextBox 3"/>
          <p:cNvSpPr txBox="1"/>
          <p:nvPr/>
        </p:nvSpPr>
        <p:spPr>
          <a:xfrm>
            <a:off x="5067948" y="2040285"/>
            <a:ext cx="6461919"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main Idol of the Knights Templar was </a:t>
            </a:r>
            <a:r>
              <a:rPr lang="en-GB" sz="2800" b="1" dirty="0" err="1" smtClean="0">
                <a:solidFill>
                  <a:srgbClr val="00FFFF"/>
                </a:solidFill>
                <a:effectLst>
                  <a:outerShdw blurRad="38100" dist="38100" dir="2700000" algn="tl">
                    <a:srgbClr val="000000">
                      <a:alpha val="43137"/>
                    </a:srgbClr>
                  </a:outerShdw>
                </a:effectLst>
              </a:rPr>
              <a:t>Baphomet</a:t>
            </a:r>
            <a:r>
              <a:rPr lang="en-GB" sz="2800" b="1" dirty="0" smtClean="0">
                <a:solidFill>
                  <a:srgbClr val="00FFFF"/>
                </a:solidFill>
                <a:effectLst>
                  <a:outerShdw blurRad="38100" dist="38100" dir="2700000" algn="tl">
                    <a:srgbClr val="000000">
                      <a:alpha val="43137"/>
                    </a:srgbClr>
                  </a:outerShdw>
                </a:effectLst>
              </a:rPr>
              <a:t>  The white and black moons depicts the white </a:t>
            </a:r>
            <a:r>
              <a:rPr lang="en-GB" sz="2800" b="1" dirty="0" err="1" smtClean="0">
                <a:solidFill>
                  <a:srgbClr val="00FFFF"/>
                </a:solidFill>
                <a:effectLst>
                  <a:outerShdw blurRad="38100" dist="38100" dir="2700000" algn="tl">
                    <a:srgbClr val="000000">
                      <a:alpha val="43137"/>
                    </a:srgbClr>
                  </a:outerShdw>
                </a:effectLst>
              </a:rPr>
              <a:t>Adamic</a:t>
            </a:r>
            <a:r>
              <a:rPr lang="en-GB" sz="2800" b="1" dirty="0" smtClean="0">
                <a:solidFill>
                  <a:srgbClr val="00FFFF"/>
                </a:solidFill>
                <a:effectLst>
                  <a:outerShdw blurRad="38100" dist="38100" dir="2700000" algn="tl">
                    <a:srgbClr val="000000">
                      <a:alpha val="43137"/>
                    </a:srgbClr>
                  </a:outerShdw>
                </a:effectLst>
              </a:rPr>
              <a:t> race, </a:t>
            </a:r>
            <a:r>
              <a:rPr lang="en-GB" sz="2800" b="1" dirty="0" smtClean="0">
                <a:solidFill>
                  <a:srgbClr val="FFC000"/>
                </a:solidFill>
                <a:effectLst>
                  <a:outerShdw blurRad="38100" dist="38100" dir="2700000" algn="tl">
                    <a:srgbClr val="000000">
                      <a:alpha val="43137"/>
                    </a:srgbClr>
                  </a:outerShdw>
                </a:effectLst>
              </a:rPr>
              <a:t>born from above, being mixed and brought down to the level of the black races.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This objective is now almost achieved with white nations being flooded with non-white races. </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duotone>
              <a:prstClr val="black"/>
              <a:schemeClr val="accent2">
                <a:tint val="45000"/>
                <a:satMod val="400000"/>
              </a:schemeClr>
            </a:duotone>
          </a:blip>
          <a:stretch>
            <a:fillRect/>
          </a:stretch>
        </p:blipFill>
        <p:spPr>
          <a:xfrm>
            <a:off x="805174" y="1492863"/>
            <a:ext cx="3458618" cy="49841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793515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118</a:t>
            </a:fld>
            <a:endParaRPr lang="en-GB"/>
          </a:p>
        </p:txBody>
      </p:sp>
      <p:pic>
        <p:nvPicPr>
          <p:cNvPr id="1026" name="Picture 2" descr="http://www.marketoracle.co.uk/images/BankOfEngland1844.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91059" y="1371600"/>
            <a:ext cx="5009882" cy="37574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We shall see how through setting up </a:t>
            </a:r>
            <a:r>
              <a:rPr lang="en-GB" sz="2800" b="1" dirty="0">
                <a:solidFill>
                  <a:srgbClr val="FF0000"/>
                </a:solidFill>
                <a:effectLst>
                  <a:outerShdw blurRad="38100" dist="38100" dir="2700000" algn="tl">
                    <a:srgbClr val="000000">
                      <a:alpha val="43137"/>
                    </a:srgbClr>
                  </a:outerShdw>
                </a:effectLst>
              </a:rPr>
              <a:t>the Bank of England as a central bank</a:t>
            </a:r>
            <a:r>
              <a:rPr lang="en-GB" sz="2800" b="1" dirty="0">
                <a:solidFill>
                  <a:srgbClr val="00FFFF"/>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city would control nearly the whole world through money power and the Bar at the Inns of Court.</a:t>
            </a:r>
          </a:p>
        </p:txBody>
      </p:sp>
    </p:spTree>
    <p:extLst>
      <p:ext uri="{BB962C8B-B14F-4D97-AF65-F5344CB8AC3E}">
        <p14:creationId xmlns:p14="http://schemas.microsoft.com/office/powerpoint/2010/main" val="280930647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TextBox 2"/>
          <p:cNvSpPr txBox="1"/>
          <p:nvPr/>
        </p:nvSpPr>
        <p:spPr>
          <a:xfrm>
            <a:off x="5499279" y="1648495"/>
            <a:ext cx="6194738" cy="403187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3200" b="1" dirty="0">
                <a:solidFill>
                  <a:srgbClr val="00FF00"/>
                </a:solidFill>
              </a:rPr>
              <a:t>Some of the early inhabitants of Britain, were the scattered remnants of the fallen city of Troy. </a:t>
            </a:r>
            <a:r>
              <a:rPr lang="en-GB" sz="3200" b="1" dirty="0">
                <a:solidFill>
                  <a:srgbClr val="FFC000"/>
                </a:solidFill>
              </a:rPr>
              <a:t>They founded a city on the Thames and called it</a:t>
            </a:r>
            <a:r>
              <a:rPr lang="en-GB" sz="3200" b="1" dirty="0"/>
              <a:t> </a:t>
            </a:r>
            <a:r>
              <a:rPr lang="en-GB" sz="3200" b="1" dirty="0">
                <a:solidFill>
                  <a:srgbClr val="FF66FF"/>
                </a:solidFill>
              </a:rPr>
              <a:t>"</a:t>
            </a:r>
            <a:r>
              <a:rPr lang="en-GB" sz="3200" b="1" dirty="0" err="1">
                <a:solidFill>
                  <a:srgbClr val="FF66FF"/>
                </a:solidFill>
              </a:rPr>
              <a:t>Troia</a:t>
            </a:r>
            <a:r>
              <a:rPr lang="en-GB" sz="3200" b="1" dirty="0">
                <a:solidFill>
                  <a:srgbClr val="FF66FF"/>
                </a:solidFill>
              </a:rPr>
              <a:t> </a:t>
            </a:r>
            <a:r>
              <a:rPr lang="en-GB" sz="3200" b="1" dirty="0" err="1">
                <a:solidFill>
                  <a:srgbClr val="FF66FF"/>
                </a:solidFill>
              </a:rPr>
              <a:t>Newydd</a:t>
            </a:r>
            <a:r>
              <a:rPr lang="en-GB" sz="3200" b="1" dirty="0">
                <a:solidFill>
                  <a:srgbClr val="FF66FF"/>
                </a:solidFill>
              </a:rPr>
              <a:t>" (New Troy)</a:t>
            </a:r>
            <a:r>
              <a:rPr lang="en-GB" sz="3200" b="1" dirty="0">
                <a:solidFill>
                  <a:srgbClr val="FFFF00"/>
                </a:solidFill>
              </a:rPr>
              <a:t> which later became "</a:t>
            </a:r>
            <a:r>
              <a:rPr lang="en-GB" sz="3200" b="1" dirty="0" err="1">
                <a:solidFill>
                  <a:srgbClr val="FFFF00"/>
                </a:solidFill>
              </a:rPr>
              <a:t>Troynovant</a:t>
            </a:r>
            <a:r>
              <a:rPr lang="en-GB" sz="3200" b="1" dirty="0">
                <a:solidFill>
                  <a:srgbClr val="FFFF00"/>
                </a:solidFill>
              </a:rPr>
              <a:t>" or "</a:t>
            </a:r>
            <a:r>
              <a:rPr lang="en-GB" sz="3200" b="1" dirty="0" err="1">
                <a:solidFill>
                  <a:srgbClr val="FFFF00"/>
                </a:solidFill>
              </a:rPr>
              <a:t>Trinovantum</a:t>
            </a:r>
            <a:endParaRPr lang="en-GB" sz="3200" b="1" dirty="0">
              <a:solidFill>
                <a:srgbClr val="FFFF00"/>
              </a:solidFill>
              <a:effectLst>
                <a:outerShdw blurRad="38100" dist="38100" dir="2700000" algn="tl">
                  <a:srgbClr val="000000">
                    <a:alpha val="43137"/>
                  </a:srgbClr>
                </a:outerShdw>
              </a:effectLst>
            </a:endParaRPr>
          </a:p>
        </p:txBody>
      </p:sp>
      <p:pic>
        <p:nvPicPr>
          <p:cNvPr id="2050" name="Picture 2" descr="https://encrypted-tbn3.gstatic.com/images?q=tbn:ANd9GcR81XZsDbR9H6Pd_1KdV5_3kwsIaWXNfXB4c_K8F6HWAXnasNAq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03" y="1443634"/>
            <a:ext cx="4441596" cy="444159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CFE99A78-8637-47DB-9EC9-54365A6CC52E}" type="slidenum">
              <a:rPr lang="en-GB" smtClean="0"/>
              <a:t>119</a:t>
            </a:fld>
            <a:endParaRPr lang="en-GB"/>
          </a:p>
        </p:txBody>
      </p:sp>
    </p:spTree>
    <p:extLst>
      <p:ext uri="{BB962C8B-B14F-4D97-AF65-F5344CB8AC3E}">
        <p14:creationId xmlns:p14="http://schemas.microsoft.com/office/powerpoint/2010/main" val="3349551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12</a:t>
            </a:fld>
            <a:endParaRPr lang="en-GB"/>
          </a:p>
        </p:txBody>
      </p:sp>
      <p:sp>
        <p:nvSpPr>
          <p:cNvPr id="4" name="TextBox 3"/>
          <p:cNvSpPr txBox="1"/>
          <p:nvPr/>
        </p:nvSpPr>
        <p:spPr>
          <a:xfrm>
            <a:off x="5530224" y="1643664"/>
            <a:ext cx="568946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Its power also helps to explain why regulation of the banks is scarcely better than it was before the crash, </a:t>
            </a:r>
            <a:r>
              <a:rPr lang="en-GB" sz="2800" b="1" dirty="0">
                <a:solidFill>
                  <a:srgbClr val="FFC000"/>
                </a:solidFill>
                <a:effectLst>
                  <a:outerShdw blurRad="38100" dist="38100" dir="2700000" algn="tl">
                    <a:srgbClr val="000000">
                      <a:alpha val="43137"/>
                    </a:srgbClr>
                  </a:outerShdw>
                </a:effectLst>
              </a:rPr>
              <a:t>why there are no effective curbs on executive pay and bonuses and why successive governments fail to act against the UK’s dependent tax havens.</a:t>
            </a:r>
          </a:p>
        </p:txBody>
      </p:sp>
      <p:pic>
        <p:nvPicPr>
          <p:cNvPr id="3074" name="Picture 2" descr="http://t1.gstatic.com/images?q=tbn:ANd9GcTWNlLaCf5Uya3YnqTndGGKehqJLuy5JRoxdWjX-0D7TFYNHQkDv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65" y="1532591"/>
            <a:ext cx="2864666"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09418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TextBox 2"/>
          <p:cNvSpPr txBox="1"/>
          <p:nvPr/>
        </p:nvSpPr>
        <p:spPr>
          <a:xfrm>
            <a:off x="6505068" y="2778948"/>
            <a:ext cx="4465064" cy="206210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3200" b="1" dirty="0">
                <a:solidFill>
                  <a:srgbClr val="00FF00"/>
                </a:solidFill>
                <a:effectLst>
                  <a:outerShdw blurRad="38100" dist="38100" dir="2700000" algn="tl">
                    <a:srgbClr val="000000">
                      <a:alpha val="43137"/>
                    </a:srgbClr>
                  </a:outerShdw>
                </a:effectLst>
              </a:rPr>
              <a:t>The Trojans were </a:t>
            </a:r>
            <a:r>
              <a:rPr lang="en-GB" sz="3200" b="1" dirty="0" smtClean="0">
                <a:solidFill>
                  <a:srgbClr val="00FF00"/>
                </a:solidFill>
                <a:effectLst>
                  <a:outerShdw blurRad="38100" dist="38100" dir="2700000" algn="tl">
                    <a:srgbClr val="000000">
                      <a:alpha val="43137"/>
                    </a:srgbClr>
                  </a:outerShdw>
                </a:effectLst>
              </a:rPr>
              <a:t>descendants </a:t>
            </a:r>
            <a:r>
              <a:rPr lang="en-GB" sz="3200" b="1" dirty="0">
                <a:solidFill>
                  <a:srgbClr val="00FF00"/>
                </a:solidFill>
                <a:effectLst>
                  <a:outerShdw blurRad="38100" dist="38100" dir="2700000" algn="tl">
                    <a:srgbClr val="000000">
                      <a:alpha val="43137"/>
                    </a:srgbClr>
                  </a:outerShdw>
                </a:effectLst>
              </a:rPr>
              <a:t>of </a:t>
            </a:r>
            <a:r>
              <a:rPr lang="en-GB" sz="3200" b="1" dirty="0" err="1">
                <a:solidFill>
                  <a:srgbClr val="00FF00"/>
                </a:solidFill>
                <a:effectLst>
                  <a:outerShdw blurRad="38100" dist="38100" dir="2700000" algn="tl">
                    <a:srgbClr val="000000">
                      <a:alpha val="43137"/>
                    </a:srgbClr>
                  </a:outerShdw>
                </a:effectLst>
              </a:rPr>
              <a:t>Zarah</a:t>
            </a:r>
            <a:r>
              <a:rPr lang="en-GB" sz="3200" b="1" dirty="0">
                <a:solidFill>
                  <a:srgbClr val="00FF00"/>
                </a:solidFill>
                <a:effectLst>
                  <a:outerShdw blurRad="38100" dist="38100" dir="2700000" algn="tl">
                    <a:srgbClr val="000000">
                      <a:alpha val="43137"/>
                    </a:srgbClr>
                  </a:outerShdw>
                </a:effectLst>
              </a:rPr>
              <a:t> Judah as were the Romans</a:t>
            </a:r>
          </a:p>
        </p:txBody>
      </p:sp>
      <p:pic>
        <p:nvPicPr>
          <p:cNvPr id="4098" name="Picture 2" descr="https://encrypted-tbn2.gstatic.com/images?q=tbn:ANd9GcQZnbFwaDUJVXehfV0wI1Bw-HVl-wIsY1hbHu6ZvqSc4RxaRZb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7" y="1576162"/>
            <a:ext cx="3915178" cy="47830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CFE99A78-8637-47DB-9EC9-54365A6CC52E}" type="slidenum">
              <a:rPr lang="en-GB" smtClean="0"/>
              <a:t>120</a:t>
            </a:fld>
            <a:endParaRPr lang="en-GB"/>
          </a:p>
        </p:txBody>
      </p:sp>
    </p:spTree>
    <p:extLst>
      <p:ext uri="{BB962C8B-B14F-4D97-AF65-F5344CB8AC3E}">
        <p14:creationId xmlns:p14="http://schemas.microsoft.com/office/powerpoint/2010/main" val="276038220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TextBox 2"/>
          <p:cNvSpPr txBox="1"/>
          <p:nvPr/>
        </p:nvSpPr>
        <p:spPr>
          <a:xfrm>
            <a:off x="7010401" y="1537655"/>
            <a:ext cx="4355976" cy="353943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200" b="1" dirty="0" smtClean="0">
                <a:solidFill>
                  <a:srgbClr val="FFC000"/>
                </a:solidFill>
                <a:effectLst>
                  <a:outerShdw blurRad="38100" dist="38100" dir="2700000" algn="tl">
                    <a:srgbClr val="000000">
                      <a:alpha val="43137"/>
                    </a:srgbClr>
                  </a:outerShdw>
                </a:effectLst>
              </a:rPr>
              <a:t>In ancient times </a:t>
            </a:r>
            <a:r>
              <a:rPr lang="en-GB" sz="3200" b="1" dirty="0">
                <a:solidFill>
                  <a:srgbClr val="FFC000"/>
                </a:solidFill>
                <a:effectLst>
                  <a:outerShdw blurRad="38100" dist="38100" dir="2700000" algn="tl">
                    <a:srgbClr val="000000">
                      <a:alpha val="43137"/>
                    </a:srgbClr>
                  </a:outerShdw>
                </a:effectLst>
              </a:rPr>
              <a:t>- The Khazars who controlled the Silk Route extended it northwards to Scandinavia and to London</a:t>
            </a:r>
          </a:p>
        </p:txBody>
      </p:sp>
      <p:pic>
        <p:nvPicPr>
          <p:cNvPr id="1028" name="Picture 4" descr="https://encrypted-tbn0.gstatic.com/images?q=tbn:ANd9GcTdSF75O02f7pmNNiGqbIB743Cgvyn-8TL4PD9wysinInB2vwX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971" y="1460711"/>
            <a:ext cx="5248178" cy="36933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At important points along the Silk Route were control centres called </a:t>
            </a:r>
            <a:r>
              <a:rPr lang="en-GB" sz="2800" b="1" dirty="0" err="1">
                <a:solidFill>
                  <a:srgbClr val="00FF00"/>
                </a:solidFill>
                <a:effectLst>
                  <a:outerShdw blurRad="38100" dist="38100" dir="2700000" algn="tl">
                    <a:srgbClr val="000000">
                      <a:alpha val="43137"/>
                    </a:srgbClr>
                  </a:outerShdw>
                </a:effectLst>
              </a:rPr>
              <a:t>Kontours</a:t>
            </a:r>
            <a:r>
              <a:rPr lang="en-GB" sz="2800" b="1" dirty="0">
                <a:solidFill>
                  <a:srgbClr val="00FF00"/>
                </a:solidFill>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where the Khazars exacted taxes on the goods passing through these points and they had one in London.</a:t>
            </a:r>
          </a:p>
        </p:txBody>
      </p:sp>
      <p:sp>
        <p:nvSpPr>
          <p:cNvPr id="6" name="Down Arrow 5"/>
          <p:cNvSpPr/>
          <p:nvPr/>
        </p:nvSpPr>
        <p:spPr>
          <a:xfrm>
            <a:off x="4871864" y="2060848"/>
            <a:ext cx="28803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fld id="{CFE99A78-8637-47DB-9EC9-54365A6CC52E}" type="slidenum">
              <a:rPr lang="en-GB" smtClean="0"/>
              <a:t>121</a:t>
            </a:fld>
            <a:endParaRPr lang="en-GB"/>
          </a:p>
        </p:txBody>
      </p:sp>
    </p:spTree>
    <p:extLst>
      <p:ext uri="{BB962C8B-B14F-4D97-AF65-F5344CB8AC3E}">
        <p14:creationId xmlns:p14="http://schemas.microsoft.com/office/powerpoint/2010/main" val="415951929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0F3305EC-8688-4480-A8AE-4E04B369CC95}" type="slidenum">
              <a:rPr lang="en-GB"/>
              <a:pPr>
                <a:defRPr/>
              </a:pPr>
              <a:t>122</a:t>
            </a:fld>
            <a:endParaRPr lang="en-GB"/>
          </a:p>
        </p:txBody>
      </p:sp>
      <p:sp>
        <p:nvSpPr>
          <p:cNvPr id="1385474" name="Rectangle 2"/>
          <p:cNvSpPr>
            <a:spLocks noGrp="1" noChangeArrowheads="1"/>
          </p:cNvSpPr>
          <p:nvPr>
            <p:ph type="title"/>
          </p:nvPr>
        </p:nvSpPr>
        <p:spPr/>
        <p:txBody>
          <a:bodyPr/>
          <a:lstStyle/>
          <a:p>
            <a:pPr>
              <a:defRPr/>
            </a:pPr>
            <a:r>
              <a:rPr lang="en-GB" sz="4000" b="1" dirty="0">
                <a:solidFill>
                  <a:srgbClr val="FF0000"/>
                </a:solidFill>
              </a:rPr>
              <a:t>The Story Of Gog And Magog</a:t>
            </a:r>
            <a:endParaRPr lang="en-GB" sz="4000" b="1" dirty="0">
              <a:solidFill>
                <a:srgbClr val="00FF00"/>
              </a:solidFill>
            </a:endParaRPr>
          </a:p>
        </p:txBody>
      </p:sp>
      <p:pic>
        <p:nvPicPr>
          <p:cNvPr id="1385476" name="Picture 4" descr="traderota"/>
          <p:cNvPicPr>
            <a:picLocks noGrp="1" noChangeAspect="1" noChangeArrowheads="1"/>
          </p:cNvPicPr>
          <p:nvPr>
            <p:ph idx="1"/>
          </p:nvPr>
        </p:nvPicPr>
        <p:blipFill>
          <a:blip r:embed="rId3" cstate="print"/>
          <a:srcRect/>
          <a:stretch>
            <a:fillRect/>
          </a:stretch>
        </p:blipFill>
        <p:spPr>
          <a:xfrm>
            <a:off x="763022" y="1371600"/>
            <a:ext cx="4297363" cy="3692525"/>
          </a:xfrm>
          <a:noFill/>
        </p:spPr>
      </p:pic>
      <p:sp>
        <p:nvSpPr>
          <p:cNvPr id="1385479" name="Text Box 7"/>
          <p:cNvSpPr txBox="1">
            <a:spLocks noChangeArrowheads="1"/>
          </p:cNvSpPr>
          <p:nvPr/>
        </p:nvSpPr>
        <p:spPr bwMode="auto">
          <a:xfrm>
            <a:off x="408191" y="5522893"/>
            <a:ext cx="5007024" cy="954107"/>
          </a:xfrm>
          <a:prstGeom prst="rect">
            <a:avLst/>
          </a:prstGeom>
          <a:ln>
            <a:headEnd/>
            <a:tailEnd/>
          </a:ln>
        </p:spPr>
        <p:style>
          <a:lnRef idx="3">
            <a:schemeClr val="lt1"/>
          </a:lnRef>
          <a:fillRef idx="1">
            <a:schemeClr val="dk1"/>
          </a:fillRef>
          <a:effectRef idx="1">
            <a:schemeClr val="dk1"/>
          </a:effectRef>
          <a:fontRef idx="minor">
            <a:schemeClr val="lt1"/>
          </a:fontRef>
        </p:style>
        <p:txBody>
          <a:bodyPr wrap="square">
            <a:spAutoFit/>
          </a:bodyPr>
          <a:lstStyle/>
          <a:p>
            <a:pPr algn="ctr">
              <a:spcBef>
                <a:spcPct val="50000"/>
              </a:spcBef>
              <a:defRPr/>
            </a:pPr>
            <a:r>
              <a:rPr lang="en-GB" sz="2800" b="1" dirty="0">
                <a:solidFill>
                  <a:srgbClr val="FF9900"/>
                </a:solidFill>
                <a:effectLst>
                  <a:outerShdw blurRad="38100" dist="38100" dir="2700000" algn="tl">
                    <a:srgbClr val="000000"/>
                  </a:outerShdw>
                </a:effectLst>
              </a:rPr>
              <a:t>The Blue Blobs indicate Khazar (Gog) Settlements</a:t>
            </a:r>
          </a:p>
        </p:txBody>
      </p:sp>
      <p:sp>
        <p:nvSpPr>
          <p:cNvPr id="1385480" name="Text Box 8"/>
          <p:cNvSpPr txBox="1">
            <a:spLocks noChangeArrowheads="1"/>
          </p:cNvSpPr>
          <p:nvPr/>
        </p:nvSpPr>
        <p:spPr bwMode="auto">
          <a:xfrm>
            <a:off x="6505731" y="2273025"/>
            <a:ext cx="4463738"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chemeClr val="hlink"/>
                </a:solidFill>
                <a:effectLst>
                  <a:outerShdw blurRad="38100" dist="38100" dir="2700000" algn="tl">
                    <a:srgbClr val="000000"/>
                  </a:outerShdw>
                </a:effectLst>
              </a:rPr>
              <a:t>The route marked red was abandoned due</a:t>
            </a:r>
            <a:r>
              <a:rPr lang="en-GB" sz="2800" b="1" dirty="0">
                <a:solidFill>
                  <a:srgbClr val="00FF00"/>
                </a:solidFill>
                <a:effectLst>
                  <a:outerShdw blurRad="38100" dist="38100" dir="2700000" algn="tl">
                    <a:srgbClr val="000000"/>
                  </a:outerShdw>
                </a:effectLst>
              </a:rPr>
              <a:t> to the increasing power of the </a:t>
            </a:r>
            <a:r>
              <a:rPr lang="en-GB" sz="2800" b="1" dirty="0" err="1">
                <a:solidFill>
                  <a:srgbClr val="00FF00"/>
                </a:solidFill>
                <a:effectLst>
                  <a:outerShdw blurRad="38100" dist="38100" dir="2700000" algn="tl">
                    <a:srgbClr val="000000"/>
                  </a:outerShdw>
                </a:effectLst>
              </a:rPr>
              <a:t>Kievien</a:t>
            </a:r>
            <a:r>
              <a:rPr lang="en-GB" sz="2800" b="1" dirty="0">
                <a:solidFill>
                  <a:srgbClr val="00FF00"/>
                </a:solidFill>
                <a:effectLst>
                  <a:outerShdw blurRad="38100" dist="38100" dir="2700000" algn="tl">
                    <a:srgbClr val="000000"/>
                  </a:outerShdw>
                </a:effectLst>
              </a:rPr>
              <a:t> Russ</a:t>
            </a:r>
            <a:endParaRPr lang="en-GB" sz="2400" b="1" dirty="0">
              <a:solidFill>
                <a:srgbClr val="00FF00"/>
              </a:solidFill>
              <a:effectLst>
                <a:outerShdw blurRad="38100" dist="38100" dir="2700000" algn="tl">
                  <a:srgbClr val="000000"/>
                </a:outerShdw>
              </a:effectLst>
            </a:endParaRPr>
          </a:p>
        </p:txBody>
      </p:sp>
    </p:spTree>
    <p:extLst>
      <p:ext uri="{BB962C8B-B14F-4D97-AF65-F5344CB8AC3E}">
        <p14:creationId xmlns:p14="http://schemas.microsoft.com/office/powerpoint/2010/main" val="112256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85476"/>
                                        </p:tgtEl>
                                        <p:attrNameLst>
                                          <p:attrName>style.visibility</p:attrName>
                                        </p:attrNameLst>
                                      </p:cBhvr>
                                      <p:to>
                                        <p:strVal val="visible"/>
                                      </p:to>
                                    </p:set>
                                    <p:animEffect transition="in" filter="circle(in)">
                                      <p:cBhvr>
                                        <p:cTn id="7" dur="2000"/>
                                        <p:tgtEl>
                                          <p:spTgt spid="138547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85479"/>
                                        </p:tgtEl>
                                        <p:attrNameLst>
                                          <p:attrName>style.visibility</p:attrName>
                                        </p:attrNameLst>
                                      </p:cBhvr>
                                      <p:to>
                                        <p:strVal val="visible"/>
                                      </p:to>
                                    </p:set>
                                    <p:anim calcmode="discrete" valueType="clr">
                                      <p:cBhvr override="childStyle">
                                        <p:cTn id="12" dur="80"/>
                                        <p:tgtEl>
                                          <p:spTgt spid="138547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85479"/>
                                        </p:tgtEl>
                                        <p:attrNameLst>
                                          <p:attrName>fillcolor</p:attrName>
                                        </p:attrNameLst>
                                      </p:cBhvr>
                                      <p:tavLst>
                                        <p:tav tm="0">
                                          <p:val>
                                            <p:clrVal>
                                              <a:schemeClr val="accent2"/>
                                            </p:clrVal>
                                          </p:val>
                                        </p:tav>
                                        <p:tav tm="50000">
                                          <p:val>
                                            <p:clrVal>
                                              <a:schemeClr val="hlink"/>
                                            </p:clrVal>
                                          </p:val>
                                        </p:tav>
                                      </p:tavLst>
                                    </p:anim>
                                    <p:set>
                                      <p:cBhvr>
                                        <p:cTn id="14" dur="80"/>
                                        <p:tgtEl>
                                          <p:spTgt spid="138547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385480"/>
                                        </p:tgtEl>
                                        <p:attrNameLst>
                                          <p:attrName>style.visibility</p:attrName>
                                        </p:attrNameLst>
                                      </p:cBhvr>
                                      <p:to>
                                        <p:strVal val="visible"/>
                                      </p:to>
                                    </p:set>
                                    <p:anim calcmode="discrete" valueType="clr">
                                      <p:cBhvr override="childStyle">
                                        <p:cTn id="19" dur="80"/>
                                        <p:tgtEl>
                                          <p:spTgt spid="1385480"/>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385480"/>
                                        </p:tgtEl>
                                        <p:attrNameLst>
                                          <p:attrName>fillcolor</p:attrName>
                                        </p:attrNameLst>
                                      </p:cBhvr>
                                      <p:tavLst>
                                        <p:tav tm="0">
                                          <p:val>
                                            <p:clrVal>
                                              <a:schemeClr val="accent2"/>
                                            </p:clrVal>
                                          </p:val>
                                        </p:tav>
                                        <p:tav tm="50000">
                                          <p:val>
                                            <p:clrVal>
                                              <a:schemeClr val="hlink"/>
                                            </p:clrVal>
                                          </p:val>
                                        </p:tav>
                                      </p:tavLst>
                                    </p:anim>
                                    <p:set>
                                      <p:cBhvr>
                                        <p:cTn id="21" dur="80"/>
                                        <p:tgtEl>
                                          <p:spTgt spid="13854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5479" grpId="0" animBg="1"/>
      <p:bldP spid="1385480"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123</a:t>
            </a:fld>
            <a:endParaRPr lang="en-GB">
              <a:solidFill>
                <a:srgbClr val="FFFFFF"/>
              </a:solidFill>
            </a:endParaRPr>
          </a:p>
        </p:txBody>
      </p:sp>
      <p:sp>
        <p:nvSpPr>
          <p:cNvPr id="4" name="TextBox 3"/>
          <p:cNvSpPr txBox="1"/>
          <p:nvPr/>
        </p:nvSpPr>
        <p:spPr>
          <a:xfrm>
            <a:off x="5662304" y="1668821"/>
            <a:ext cx="6150591"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Evidence that </a:t>
            </a:r>
            <a:r>
              <a:rPr lang="en-GB" sz="2800" b="1" dirty="0">
                <a:solidFill>
                  <a:srgbClr val="00FFFF"/>
                </a:solidFill>
                <a:effectLst>
                  <a:outerShdw blurRad="38100" dist="38100" dir="2700000" algn="tl">
                    <a:srgbClr val="000000">
                      <a:alpha val="43137"/>
                    </a:srgbClr>
                  </a:outerShdw>
                </a:effectLst>
              </a:rPr>
              <a:t>London was already a great city before the </a:t>
            </a:r>
            <a:r>
              <a:rPr lang="en-GB" sz="2800" b="1" dirty="0" err="1">
                <a:solidFill>
                  <a:srgbClr val="00FFFF"/>
                </a:solidFill>
                <a:effectLst>
                  <a:outerShdw blurRad="38100" dist="38100" dir="2700000" algn="tl">
                    <a:srgbClr val="000000">
                      <a:alpha val="43137"/>
                    </a:srgbClr>
                  </a:outerShdw>
                </a:effectLst>
              </a:rPr>
              <a:t>Claudian</a:t>
            </a:r>
            <a:r>
              <a:rPr lang="en-GB" sz="2800" b="1" dirty="0">
                <a:solidFill>
                  <a:srgbClr val="00FFFF"/>
                </a:solidFill>
                <a:effectLst>
                  <a:outerShdw blurRad="38100" dist="38100" dir="2700000" algn="tl">
                    <a:srgbClr val="000000">
                      <a:alpha val="43137"/>
                    </a:srgbClr>
                  </a:outerShdw>
                </a:effectLst>
              </a:rPr>
              <a:t> invasion </a:t>
            </a:r>
            <a:r>
              <a:rPr lang="en-GB" sz="2800" b="1" dirty="0" smtClean="0">
                <a:solidFill>
                  <a:srgbClr val="00FFFF"/>
                </a:solidFill>
                <a:effectLst>
                  <a:outerShdw blurRad="38100" dist="38100" dir="2700000" algn="tl">
                    <a:srgbClr val="000000">
                      <a:alpha val="43137"/>
                    </a:srgbClr>
                  </a:outerShdw>
                </a:effectLst>
              </a:rPr>
              <a:t>came </a:t>
            </a:r>
            <a:r>
              <a:rPr lang="en-GB" sz="2800" b="1" dirty="0">
                <a:solidFill>
                  <a:srgbClr val="00FFFF"/>
                </a:solidFill>
                <a:effectLst>
                  <a:outerShdw blurRad="38100" dist="38100" dir="2700000" algn="tl">
                    <a:srgbClr val="000000">
                      <a:alpha val="43137"/>
                    </a:srgbClr>
                  </a:outerShdw>
                </a:effectLst>
              </a:rPr>
              <a:t>to light more recently. </a:t>
            </a:r>
            <a:r>
              <a:rPr lang="en-GB" sz="2800" b="1" dirty="0">
                <a:solidFill>
                  <a:srgbClr val="FFC000"/>
                </a:solidFill>
                <a:effectLst>
                  <a:outerShdw blurRad="38100" dist="38100" dir="2700000" algn="tl">
                    <a:srgbClr val="000000">
                      <a:alpha val="43137"/>
                    </a:srgbClr>
                  </a:outerShdw>
                </a:effectLst>
              </a:rPr>
              <a:t>A</a:t>
            </a:r>
            <a:r>
              <a:rPr lang="en-GB" sz="2800" b="1" dirty="0" smtClean="0">
                <a:solidFill>
                  <a:srgbClr val="FFC000"/>
                </a:solidFill>
                <a:effectLst>
                  <a:outerShdw blurRad="38100" dist="38100" dir="2700000" algn="tl">
                    <a:srgbClr val="000000">
                      <a:alpha val="43137"/>
                    </a:srgbClr>
                  </a:outerShdw>
                </a:effectLst>
              </a:rPr>
              <a:t>rchaeologists carried </a:t>
            </a:r>
            <a:r>
              <a:rPr lang="en-GB" sz="2800" b="1" dirty="0">
                <a:solidFill>
                  <a:srgbClr val="FFC000"/>
                </a:solidFill>
                <a:effectLst>
                  <a:outerShdw blurRad="38100" dist="38100" dir="2700000" algn="tl">
                    <a:srgbClr val="000000">
                      <a:alpha val="43137"/>
                    </a:srgbClr>
                  </a:outerShdw>
                </a:effectLst>
              </a:rPr>
              <a:t>out extensive excavations at </a:t>
            </a:r>
            <a:r>
              <a:rPr lang="en-GB" sz="2800" b="1" dirty="0" smtClean="0">
                <a:solidFill>
                  <a:srgbClr val="FFC000"/>
                </a:solidFill>
                <a:effectLst>
                  <a:outerShdw blurRad="38100" dist="38100" dir="2700000" algn="tl">
                    <a:srgbClr val="000000">
                      <a:alpha val="43137"/>
                    </a:srgbClr>
                  </a:outerShdw>
                </a:effectLst>
              </a:rPr>
              <a:t>Fenchurch St. </a:t>
            </a:r>
            <a:r>
              <a:rPr lang="en-GB" sz="2800" b="1" dirty="0">
                <a:solidFill>
                  <a:srgbClr val="FFC000"/>
                </a:solidFill>
                <a:effectLst>
                  <a:outerShdw blurRad="38100" dist="38100" dir="2700000" algn="tl">
                    <a:srgbClr val="000000">
                      <a:alpha val="43137"/>
                    </a:srgbClr>
                  </a:outerShdw>
                </a:effectLst>
              </a:rPr>
              <a:t>near </a:t>
            </a:r>
            <a:r>
              <a:rPr lang="en-GB" sz="2800" b="1" dirty="0" err="1">
                <a:solidFill>
                  <a:srgbClr val="FFC000"/>
                </a:solidFill>
                <a:effectLst>
                  <a:outerShdw blurRad="38100" dist="38100" dir="2700000" algn="tl">
                    <a:srgbClr val="000000">
                      <a:alpha val="43137"/>
                    </a:srgbClr>
                  </a:outerShdw>
                </a:effectLst>
              </a:rPr>
              <a:t>Leadenhall</a:t>
            </a:r>
            <a:r>
              <a:rPr lang="en-GB" sz="2800" b="1" dirty="0">
                <a:solidFill>
                  <a:srgbClr val="FFC000"/>
                </a:solidFill>
                <a:effectLst>
                  <a:outerShdw blurRad="38100" dist="38100" dir="2700000" algn="tl">
                    <a:srgbClr val="000000">
                      <a:alpha val="43137"/>
                    </a:srgbClr>
                  </a:outerShdw>
                </a:effectLst>
              </a:rPr>
              <a:t> Market.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Here they found the remains of 'part of the largest Roman shopping centre in the whole of northern Europe'</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51201" y="1842448"/>
            <a:ext cx="4930483" cy="4053953"/>
          </a:xfrm>
          <a:prstGeom prst="rect">
            <a:avLst/>
          </a:prstGeom>
        </p:spPr>
      </p:pic>
    </p:spTree>
    <p:extLst>
      <p:ext uri="{BB962C8B-B14F-4D97-AF65-F5344CB8AC3E}">
        <p14:creationId xmlns:p14="http://schemas.microsoft.com/office/powerpoint/2010/main" val="220105233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124</a:t>
            </a:fld>
            <a:endParaRPr lang="en-GB">
              <a:solidFill>
                <a:srgbClr val="FFFFFF"/>
              </a:solidFill>
            </a:endParaRPr>
          </a:p>
        </p:txBody>
      </p:sp>
      <p:sp>
        <p:nvSpPr>
          <p:cNvPr id="4" name="TextBox 3"/>
          <p:cNvSpPr txBox="1"/>
          <p:nvPr/>
        </p:nvSpPr>
        <p:spPr>
          <a:xfrm>
            <a:off x="5112603" y="1789346"/>
            <a:ext cx="6469797"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What </a:t>
            </a:r>
            <a:r>
              <a:rPr lang="en-GB" sz="2800" b="1" dirty="0" smtClean="0">
                <a:solidFill>
                  <a:srgbClr val="00FFFF"/>
                </a:solidFill>
                <a:effectLst>
                  <a:outerShdw blurRad="38100" dist="38100" dir="2700000" algn="tl">
                    <a:srgbClr val="000000">
                      <a:alpha val="43137"/>
                    </a:srgbClr>
                  </a:outerShdw>
                </a:effectLst>
              </a:rPr>
              <a:t>is not explained </a:t>
            </a:r>
            <a:r>
              <a:rPr lang="en-GB" sz="2800" b="1" dirty="0">
                <a:solidFill>
                  <a:srgbClr val="00FFFF"/>
                </a:solidFill>
                <a:effectLst>
                  <a:outerShdw blurRad="38100" dist="38100" dir="2700000" algn="tl">
                    <a:srgbClr val="000000">
                      <a:alpha val="43137"/>
                    </a:srgbClr>
                  </a:outerShdw>
                </a:effectLst>
              </a:rPr>
              <a:t>was how, given that the Romans did not even begin their conquest of Britain until AD 43, </a:t>
            </a:r>
            <a:r>
              <a:rPr lang="en-GB" sz="2800" b="1" dirty="0">
                <a:solidFill>
                  <a:srgbClr val="FFCC00"/>
                </a:solidFill>
                <a:effectLst>
                  <a:outerShdw blurRad="38100" dist="38100" dir="2700000" algn="tl">
                    <a:srgbClr val="000000">
                      <a:alpha val="43137"/>
                    </a:srgbClr>
                  </a:outerShdw>
                </a:effectLst>
              </a:rPr>
              <a:t>there could have been such a large and flourishing market, </a:t>
            </a:r>
            <a:r>
              <a:rPr lang="en-GB" sz="2800" b="1" dirty="0">
                <a:solidFill>
                  <a:srgbClr val="FF00FF"/>
                </a:solidFill>
                <a:effectLst>
                  <a:outerShdw blurRad="38100" dist="38100" dir="2700000" algn="tl">
                    <a:srgbClr val="000000">
                      <a:alpha val="43137"/>
                    </a:srgbClr>
                  </a:outerShdw>
                </a:effectLst>
              </a:rPr>
              <a:t>of the magnificence they describe, at the time of Boadicea's rebellion in AD 60. </a:t>
            </a:r>
            <a:r>
              <a:rPr lang="en-GB" sz="2800" b="1" dirty="0">
                <a:solidFill>
                  <a:srgbClr val="00FF00"/>
                </a:solidFill>
                <a:effectLst>
                  <a:outerShdw blurRad="38100" dist="38100" dir="2700000" algn="tl">
                    <a:srgbClr val="000000">
                      <a:alpha val="43137"/>
                    </a:srgbClr>
                  </a:outerShdw>
                </a:effectLst>
              </a:rPr>
              <a:t>Seventeen years is hardly long enough to have built the 'largest shopping centre in northern </a:t>
            </a:r>
            <a:r>
              <a:rPr lang="en-GB" sz="2800" b="1" dirty="0" smtClean="0">
                <a:solidFill>
                  <a:srgbClr val="00FF00"/>
                </a:solidFill>
                <a:effectLst>
                  <a:outerShdw blurRad="38100" dist="38100" dir="2700000" algn="tl">
                    <a:srgbClr val="000000">
                      <a:alpha val="43137"/>
                    </a:srgbClr>
                  </a:outerShdw>
                </a:effectLst>
              </a:rPr>
              <a:t>Europe’. </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609600" y="1382343"/>
            <a:ext cx="3542564" cy="5094657"/>
          </a:xfrm>
          <a:prstGeom prst="rect">
            <a:avLst/>
          </a:prstGeom>
        </p:spPr>
      </p:pic>
    </p:spTree>
    <p:extLst>
      <p:ext uri="{BB962C8B-B14F-4D97-AF65-F5344CB8AC3E}">
        <p14:creationId xmlns:p14="http://schemas.microsoft.com/office/powerpoint/2010/main" val="173683247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125</a:t>
            </a:fld>
            <a:endParaRPr lang="en-GB">
              <a:solidFill>
                <a:srgbClr val="FFFFFF"/>
              </a:solidFill>
            </a:endParaRPr>
          </a:p>
        </p:txBody>
      </p:sp>
      <p:sp>
        <p:nvSpPr>
          <p:cNvPr id="4" name="TextBox 3"/>
          <p:cNvSpPr txBox="1"/>
          <p:nvPr/>
        </p:nvSpPr>
        <p:spPr>
          <a:xfrm>
            <a:off x="6605516" y="2376425"/>
            <a:ext cx="4844955"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This would confirm that even in ancient times London was a large centre of commerce, </a:t>
            </a:r>
            <a:r>
              <a:rPr lang="en-GB" sz="2800" b="1" dirty="0" smtClean="0">
                <a:solidFill>
                  <a:srgbClr val="FFFF00"/>
                </a:solidFill>
                <a:effectLst>
                  <a:outerShdw blurRad="38100" dist="38100" dir="2700000" algn="tl">
                    <a:srgbClr val="000000">
                      <a:alpha val="43137"/>
                    </a:srgbClr>
                  </a:outerShdw>
                </a:effectLst>
              </a:rPr>
              <a:t>being it was on one of the terminals of the silk route controlled by the </a:t>
            </a:r>
            <a:r>
              <a:rPr lang="en-GB" sz="2800" b="1" dirty="0" err="1" smtClean="0">
                <a:solidFill>
                  <a:srgbClr val="FFFF00"/>
                </a:solidFill>
                <a:effectLst>
                  <a:outerShdw blurRad="38100" dist="38100" dir="2700000" algn="tl">
                    <a:srgbClr val="000000">
                      <a:alpha val="43137"/>
                    </a:srgbClr>
                  </a:outerShdw>
                </a:effectLst>
              </a:rPr>
              <a:t>Khazars</a:t>
            </a:r>
            <a:r>
              <a:rPr lang="en-GB" sz="2800" b="1" dirty="0" smtClean="0">
                <a:solidFill>
                  <a:srgbClr val="FFFF00"/>
                </a:solidFill>
                <a:effectLst>
                  <a:outerShdw blurRad="38100" dist="38100" dir="2700000" algn="tl">
                    <a:srgbClr val="000000">
                      <a:alpha val="43137"/>
                    </a:srgbClr>
                  </a:outerShdw>
                </a:effectLst>
              </a:rPr>
              <a:t> – Gog.</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86"/>
          <a:stretch/>
        </p:blipFill>
        <p:spPr>
          <a:xfrm>
            <a:off x="832514" y="2033516"/>
            <a:ext cx="4814102" cy="3794362"/>
          </a:xfrm>
          <a:prstGeom prst="rect">
            <a:avLst/>
          </a:prstGeom>
        </p:spPr>
      </p:pic>
    </p:spTree>
    <p:extLst>
      <p:ext uri="{BB962C8B-B14F-4D97-AF65-F5344CB8AC3E}">
        <p14:creationId xmlns:p14="http://schemas.microsoft.com/office/powerpoint/2010/main" val="281749992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1981200" y="415381"/>
            <a:ext cx="8229600" cy="769441"/>
          </a:xfrm>
          <a:prstGeom prst="rect">
            <a:avLst/>
          </a:prstGeom>
          <a:noFill/>
        </p:spPr>
        <p:txBody>
          <a:bodyPr wrap="square" rtlCol="0">
            <a:spAutoFit/>
          </a:bodyPr>
          <a:lstStyle/>
          <a:p>
            <a:r>
              <a:rPr lang="en-GB" b="1" dirty="0">
                <a:solidFill>
                  <a:srgbClr val="FF0000"/>
                </a:solidFill>
              </a:rPr>
              <a:t>The Story Of Gog And Magog</a:t>
            </a:r>
            <a:endParaRPr lang="en-GB" dirty="0"/>
          </a:p>
        </p:txBody>
      </p:sp>
      <p:pic>
        <p:nvPicPr>
          <p:cNvPr id="1026" name="Picture 2" descr="https://encrypted-tbn0.gstatic.com/images?q=tbn:ANd9GcRMAyXn29YPVi70UU6bEs0vrJ1jXprGknbCOK2Q4oJCTRTAH4Gk"/>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55729" y="1721698"/>
            <a:ext cx="3588129" cy="44012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09310" y="2300884"/>
            <a:ext cx="6163712"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After the demise of the Silk Route, </a:t>
            </a:r>
            <a:r>
              <a:rPr lang="en-GB" sz="2800" b="1" dirty="0">
                <a:solidFill>
                  <a:srgbClr val="FF0000"/>
                </a:solidFill>
                <a:effectLst>
                  <a:outerShdw blurRad="38100" dist="38100" dir="2700000" algn="tl">
                    <a:srgbClr val="000000">
                      <a:alpha val="43137"/>
                    </a:srgbClr>
                  </a:outerShdw>
                </a:effectLst>
              </a:rPr>
              <a:t>the Khazars remained in London, </a:t>
            </a:r>
            <a:r>
              <a:rPr lang="en-GB" sz="2800" b="1" dirty="0">
                <a:solidFill>
                  <a:srgbClr val="00FF00"/>
                </a:solidFill>
                <a:effectLst>
                  <a:outerShdw blurRad="38100" dist="38100" dir="2700000" algn="tl">
                    <a:srgbClr val="000000">
                      <a:alpha val="43137"/>
                    </a:srgbClr>
                  </a:outerShdw>
                </a:effectLst>
              </a:rPr>
              <a:t>and blended in with the native population, </a:t>
            </a:r>
            <a:r>
              <a:rPr lang="en-GB" sz="2800" b="1" dirty="0">
                <a:solidFill>
                  <a:srgbClr val="FFFF00"/>
                </a:solidFill>
                <a:effectLst>
                  <a:outerShdw blurRad="38100" dist="38100" dir="2700000" algn="tl">
                    <a:srgbClr val="000000">
                      <a:alpha val="43137"/>
                    </a:srgbClr>
                  </a:outerShdw>
                </a:effectLst>
              </a:rPr>
              <a:t>but secretly remained a tight knit community who would later by stealth take control of the City of London</a:t>
            </a:r>
          </a:p>
        </p:txBody>
      </p:sp>
      <p:sp>
        <p:nvSpPr>
          <p:cNvPr id="2" name="Slide Number Placeholder 1"/>
          <p:cNvSpPr>
            <a:spLocks noGrp="1"/>
          </p:cNvSpPr>
          <p:nvPr>
            <p:ph type="sldNum" sz="quarter" idx="12"/>
          </p:nvPr>
        </p:nvSpPr>
        <p:spPr/>
        <p:txBody>
          <a:bodyPr/>
          <a:lstStyle/>
          <a:p>
            <a:fld id="{CFE99A78-8637-47DB-9EC9-54365A6CC52E}" type="slidenum">
              <a:rPr lang="en-GB" smtClean="0"/>
              <a:t>126</a:t>
            </a:fld>
            <a:endParaRPr lang="en-GB"/>
          </a:p>
        </p:txBody>
      </p:sp>
    </p:spTree>
    <p:extLst>
      <p:ext uri="{BB962C8B-B14F-4D97-AF65-F5344CB8AC3E}">
        <p14:creationId xmlns:p14="http://schemas.microsoft.com/office/powerpoint/2010/main" val="21211473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TextBox 2"/>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Even William The Conqueror had the gates of the City slammed shut in his face </a:t>
            </a:r>
            <a:r>
              <a:rPr lang="en-GB" sz="2800" b="1" dirty="0">
                <a:solidFill>
                  <a:srgbClr val="FFC000"/>
                </a:solidFill>
                <a:effectLst>
                  <a:outerShdw blurRad="38100" dist="38100" dir="2700000" algn="tl">
                    <a:srgbClr val="000000">
                      <a:alpha val="43137"/>
                    </a:srgbClr>
                  </a:outerShdw>
                </a:effectLst>
              </a:rPr>
              <a:t>– no doubt he was dissuaded from using his superior force to overcome the City by his Jewish funders,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who were </a:t>
            </a:r>
            <a:r>
              <a:rPr lang="en-GB" sz="2800" b="1" dirty="0" smtClean="0">
                <a:solidFill>
                  <a:srgbClr val="00FF00"/>
                </a:solidFill>
                <a:effectLst>
                  <a:outerShdw blurRad="38100" dist="38100" dir="2700000" algn="tl">
                    <a:srgbClr val="000000">
                      <a:alpha val="43137"/>
                    </a:srgbClr>
                  </a:outerShdw>
                </a:effectLst>
              </a:rPr>
              <a:t>relatives </a:t>
            </a:r>
            <a:r>
              <a:rPr lang="en-GB" sz="2800" b="1" dirty="0">
                <a:solidFill>
                  <a:srgbClr val="00FF00"/>
                </a:solidFill>
                <a:effectLst>
                  <a:outerShdw blurRad="38100" dist="38100" dir="2700000" algn="tl">
                    <a:srgbClr val="000000">
                      <a:alpha val="43137"/>
                    </a:srgbClr>
                  </a:outerShdw>
                </a:effectLst>
              </a:rPr>
              <a:t>of the Khazars resident in the City.  </a:t>
            </a:r>
            <a:endParaRPr lang="en-GB" sz="2800" dirty="0">
              <a:solidFill>
                <a:srgbClr val="00FF00"/>
              </a:solidFill>
              <a:effectLst>
                <a:outerShdw blurRad="38100" dist="38100" dir="2700000" algn="tl">
                  <a:srgbClr val="000000">
                    <a:alpha val="43137"/>
                  </a:srgbClr>
                </a:outerShdw>
              </a:effectLst>
            </a:endParaRPr>
          </a:p>
        </p:txBody>
      </p:sp>
      <p:pic>
        <p:nvPicPr>
          <p:cNvPr id="3074" name="Picture 2" descr="https://encrypted-tbn0.gstatic.com/images?q=tbn:ANd9GcTGKuDjOFu0nFwgh9pAob3F1oz3a6HvNmIkg--KonNVSfz4SqJ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6992" y="1325895"/>
            <a:ext cx="5718220" cy="356382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CFE99A78-8637-47DB-9EC9-54365A6CC52E}" type="slidenum">
              <a:rPr lang="en-GB" smtClean="0"/>
              <a:t>127</a:t>
            </a:fld>
            <a:endParaRPr lang="en-GB"/>
          </a:p>
        </p:txBody>
      </p:sp>
    </p:spTree>
    <p:extLst>
      <p:ext uri="{BB962C8B-B14F-4D97-AF65-F5344CB8AC3E}">
        <p14:creationId xmlns:p14="http://schemas.microsoft.com/office/powerpoint/2010/main" val="225326980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128</a:t>
            </a:fld>
            <a:endParaRPr lang="en-GB">
              <a:solidFill>
                <a:srgbClr val="FFFFFF"/>
              </a:solidFill>
            </a:endParaRPr>
          </a:p>
        </p:txBody>
      </p:sp>
      <p:sp>
        <p:nvSpPr>
          <p:cNvPr id="4" name="TextBox 3"/>
          <p:cNvSpPr txBox="1"/>
          <p:nvPr/>
        </p:nvSpPr>
        <p:spPr>
          <a:xfrm>
            <a:off x="6096000" y="1573519"/>
            <a:ext cx="530609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Eventually, the City of London and William came to an understanding, </a:t>
            </a:r>
            <a:r>
              <a:rPr lang="en-GB" sz="2800" b="1" dirty="0" smtClean="0">
                <a:solidFill>
                  <a:srgbClr val="FFC000"/>
                </a:solidFill>
                <a:effectLst>
                  <a:outerShdw blurRad="38100" dist="38100" dir="2700000" algn="tl">
                    <a:srgbClr val="000000">
                      <a:alpha val="43137"/>
                    </a:srgbClr>
                  </a:outerShdw>
                </a:effectLst>
              </a:rPr>
              <a:t>and William built the Tower of London on the White Mound (Bryn Gwyn) </a:t>
            </a:r>
            <a:r>
              <a:rPr lang="en-GB" sz="2800" b="1" dirty="0" smtClean="0">
                <a:solidFill>
                  <a:srgbClr val="00FF00"/>
                </a:solidFill>
                <a:effectLst>
                  <a:outerShdw blurRad="38100" dist="38100" dir="2700000" algn="tl">
                    <a:srgbClr val="000000">
                      <a:alpha val="43137"/>
                    </a:srgbClr>
                  </a:outerShdw>
                </a:effectLst>
              </a:rPr>
              <a:t>– It is here that the head of Bran the Blessed was buried facing south so as to protect the City from invaders from across the channel.</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10" y="1645276"/>
            <a:ext cx="4387692" cy="4329448"/>
          </a:xfrm>
          <a:prstGeom prst="rect">
            <a:avLst/>
          </a:prstGeom>
        </p:spPr>
      </p:pic>
    </p:spTree>
    <p:extLst>
      <p:ext uri="{BB962C8B-B14F-4D97-AF65-F5344CB8AC3E}">
        <p14:creationId xmlns:p14="http://schemas.microsoft.com/office/powerpoint/2010/main" val="340945088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129</a:t>
            </a:fld>
            <a:endParaRPr lang="en-GB">
              <a:solidFill>
                <a:srgbClr val="FFFFFF"/>
              </a:solidFill>
            </a:endParaRPr>
          </a:p>
        </p:txBody>
      </p:sp>
      <p:sp>
        <p:nvSpPr>
          <p:cNvPr id="4" name="TextBox 3"/>
          <p:cNvSpPr txBox="1"/>
          <p:nvPr/>
        </p:nvSpPr>
        <p:spPr>
          <a:xfrm>
            <a:off x="6423696" y="1824841"/>
            <a:ext cx="529751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Bran the blessed was also known as </a:t>
            </a:r>
            <a:r>
              <a:rPr lang="en-GB" sz="2800" b="1" dirty="0" err="1" smtClean="0">
                <a:solidFill>
                  <a:srgbClr val="00FFFF"/>
                </a:solidFill>
                <a:effectLst>
                  <a:outerShdw blurRad="38100" dist="38100" dir="2700000" algn="tl">
                    <a:srgbClr val="000000">
                      <a:alpha val="43137"/>
                    </a:srgbClr>
                  </a:outerShdw>
                </a:effectLst>
              </a:rPr>
              <a:t>Bendigeid</a:t>
            </a:r>
            <a:r>
              <a:rPr lang="en-GB" sz="2800" b="1" dirty="0" smtClean="0">
                <a:solidFill>
                  <a:srgbClr val="00FFFF"/>
                </a:solidFill>
                <a:effectLst>
                  <a:outerShdw blurRad="38100" dist="38100" dir="2700000" algn="tl">
                    <a:srgbClr val="000000">
                      <a:alpha val="43137"/>
                    </a:srgbClr>
                  </a:outerShdw>
                </a:effectLst>
              </a:rPr>
              <a:t> Fran or “Blessed Raven” </a:t>
            </a:r>
            <a:r>
              <a:rPr lang="en-GB" sz="2800" b="1" dirty="0" smtClean="0">
                <a:solidFill>
                  <a:srgbClr val="FFC000"/>
                </a:solidFill>
                <a:effectLst>
                  <a:outerShdw blurRad="38100" dist="38100" dir="2700000" algn="tl">
                    <a:srgbClr val="000000">
                      <a:alpha val="43137"/>
                    </a:srgbClr>
                  </a:outerShdw>
                </a:effectLst>
              </a:rPr>
              <a:t>– In Celtic lore the raven was regarded as an oracular bird,</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which are still today to be seen in the Tower’s grounds – </a:t>
            </a:r>
            <a:r>
              <a:rPr lang="en-GB" sz="2800" b="1" dirty="0" smtClean="0">
                <a:solidFill>
                  <a:srgbClr val="FFFF00"/>
                </a:solidFill>
                <a:effectLst>
                  <a:outerShdw blurRad="38100" dist="38100" dir="2700000" algn="tl">
                    <a:srgbClr val="000000">
                      <a:alpha val="43137"/>
                    </a:srgbClr>
                  </a:outerShdw>
                </a:effectLst>
              </a:rPr>
              <a:t>Legend has it that if the Ravens leave, then the Monarchy will perish.</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503015" y="1824841"/>
            <a:ext cx="5390476" cy="4047619"/>
          </a:xfrm>
          <a:prstGeom prst="rect">
            <a:avLst/>
          </a:prstGeom>
        </p:spPr>
      </p:pic>
    </p:spTree>
    <p:extLst>
      <p:ext uri="{BB962C8B-B14F-4D97-AF65-F5344CB8AC3E}">
        <p14:creationId xmlns:p14="http://schemas.microsoft.com/office/powerpoint/2010/main" val="11404769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13</a:t>
            </a:fld>
            <a:endParaRPr lang="en-GB"/>
          </a:p>
        </p:txBody>
      </p:sp>
      <p:sp>
        <p:nvSpPr>
          <p:cNvPr id="4" name="TextBox 3"/>
          <p:cNvSpPr txBox="1"/>
          <p:nvPr/>
        </p:nvSpPr>
        <p:spPr>
          <a:xfrm>
            <a:off x="7695048" y="1609397"/>
            <a:ext cx="374441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dirty="0">
                <a:solidFill>
                  <a:srgbClr val="00FFFF"/>
                </a:solidFill>
              </a:rPr>
              <a:t>“</a:t>
            </a:r>
            <a:r>
              <a:rPr lang="en-GB" sz="2800" b="1" dirty="0">
                <a:solidFill>
                  <a:srgbClr val="00FFFF"/>
                </a:solidFill>
                <a:effectLst>
                  <a:outerShdw blurRad="38100" dist="38100" dir="2700000" algn="tl">
                    <a:srgbClr val="000000">
                      <a:alpha val="43137"/>
                    </a:srgbClr>
                  </a:outerShdw>
                </a:effectLst>
              </a:rPr>
              <a:t>We </a:t>
            </a:r>
            <a:r>
              <a:rPr lang="en-GB" sz="2800" b="1" dirty="0">
                <a:solidFill>
                  <a:srgbClr val="FF0000"/>
                </a:solidFill>
                <a:effectLst>
                  <a:outerShdw blurRad="38100" dist="38100" dir="2700000" algn="tl">
                    <a:srgbClr val="000000">
                      <a:alpha val="43137"/>
                    </a:srgbClr>
                  </a:outerShdw>
                </a:effectLst>
              </a:rPr>
              <a:t>(the City of London) </a:t>
            </a:r>
            <a:r>
              <a:rPr lang="en-GB" sz="2800" b="1" dirty="0">
                <a:solidFill>
                  <a:srgbClr val="00FFFF"/>
                </a:solidFill>
                <a:effectLst>
                  <a:outerShdw blurRad="38100" dist="38100" dir="2700000" algn="tl">
                    <a:srgbClr val="000000">
                      <a:alpha val="43137"/>
                    </a:srgbClr>
                  </a:outerShdw>
                </a:effectLst>
              </a:rPr>
              <a:t>just arbitrarily decide what laws we choose to enforce”  Posted in Law, </a:t>
            </a:r>
            <a:r>
              <a:rPr lang="en-GB" sz="2800" b="1" dirty="0">
                <a:solidFill>
                  <a:srgbClr val="FFC000"/>
                </a:solidFill>
                <a:effectLst>
                  <a:outerShdw blurRad="38100" dist="38100" dir="2700000" algn="tl">
                    <a:srgbClr val="000000">
                      <a:alpha val="43137"/>
                    </a:srgbClr>
                  </a:outerShdw>
                </a:effectLst>
              </a:rPr>
              <a:t>Political History, </a:t>
            </a:r>
            <a:r>
              <a:rPr lang="en-GB" sz="2800" b="1" dirty="0">
                <a:solidFill>
                  <a:srgbClr val="00FF00"/>
                </a:solidFill>
                <a:effectLst>
                  <a:outerShdw blurRad="38100" dist="38100" dir="2700000" algn="tl">
                    <a:srgbClr val="000000">
                      <a:alpha val="43137"/>
                    </a:srgbClr>
                  </a:outerShdw>
                </a:effectLst>
              </a:rPr>
              <a:t>Politics by </a:t>
            </a:r>
            <a:r>
              <a:rPr lang="en-GB" sz="2800" b="1" dirty="0" err="1">
                <a:solidFill>
                  <a:srgbClr val="00FF00"/>
                </a:solidFill>
                <a:effectLst>
                  <a:outerShdw blurRad="38100" dist="38100" dir="2700000" algn="tl">
                    <a:srgbClr val="000000">
                      <a:alpha val="43137"/>
                    </a:srgbClr>
                  </a:outerShdw>
                </a:effectLst>
              </a:rPr>
              <a:t>earthlinggb</a:t>
            </a:r>
            <a:r>
              <a:rPr lang="en-GB" sz="2800" b="1" dirty="0">
                <a:solidFill>
                  <a:srgbClr val="00FF00"/>
                </a:solidFill>
                <a:effectLst>
                  <a:outerShdw blurRad="38100" dist="38100" dir="2700000" algn="tl">
                    <a:srgbClr val="000000">
                      <a:alpha val="43137"/>
                    </a:srgbClr>
                  </a:outerShdw>
                </a:effectLst>
              </a:rPr>
              <a:t> on February 23, 2011</a:t>
            </a:r>
            <a:r>
              <a:rPr lang="en-GB" dirty="0">
                <a:solidFill>
                  <a:srgbClr val="00FF00"/>
                </a:solidFill>
              </a:rPr>
              <a:t>.</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259" y="1397536"/>
            <a:ext cx="2894782" cy="2868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1752" y="4458831"/>
            <a:ext cx="6894576" cy="224676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Oops, wrong again you pompous old bastard. The court belongs to the people and within such YOUR oath is “under God, so help me God”. “Understand Sonny”</a:t>
            </a:r>
          </a:p>
        </p:txBody>
      </p:sp>
    </p:spTree>
    <p:extLst>
      <p:ext uri="{BB962C8B-B14F-4D97-AF65-F5344CB8AC3E}">
        <p14:creationId xmlns:p14="http://schemas.microsoft.com/office/powerpoint/2010/main" val="283569408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pic>
        <p:nvPicPr>
          <p:cNvPr id="4098" name="Picture 2" descr="https://encrypted-tbn3.gstatic.com/images?q=tbn:ANd9GcQXcIq_5W8RYIDPSJFa3PTmQOJWXh2o9Jn4Jl2buUVLYo-1J7IC"/>
          <p:cNvPicPr>
            <a:picLocks noChangeAspect="1" noChangeArrowheads="1"/>
          </p:cNvPicPr>
          <p:nvPr/>
        </p:nvPicPr>
        <p:blipFill rotWithShape="1">
          <a:blip r:embed="rId3">
            <a:extLst>
              <a:ext uri="{28A0092B-C50C-407E-A947-70E740481C1C}">
                <a14:useLocalDpi xmlns:a14="http://schemas.microsoft.com/office/drawing/2010/main" val="0"/>
              </a:ext>
            </a:extLst>
          </a:blip>
          <a:srcRect l="5431" t="6499" r="4444" b="16779"/>
          <a:stretch/>
        </p:blipFill>
        <p:spPr bwMode="auto">
          <a:xfrm>
            <a:off x="2808411" y="1371600"/>
            <a:ext cx="6575175" cy="41925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 y="5903893"/>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It is well recorded that one of the worst aspects of the Norman invasion was the number of Jews in his retinue.  </a:t>
            </a:r>
          </a:p>
        </p:txBody>
      </p:sp>
      <p:sp>
        <p:nvSpPr>
          <p:cNvPr id="4" name="Slide Number Placeholder 3"/>
          <p:cNvSpPr>
            <a:spLocks noGrp="1"/>
          </p:cNvSpPr>
          <p:nvPr>
            <p:ph type="sldNum" sz="quarter" idx="12"/>
          </p:nvPr>
        </p:nvSpPr>
        <p:spPr/>
        <p:txBody>
          <a:bodyPr/>
          <a:lstStyle/>
          <a:p>
            <a:fld id="{CFE99A78-8637-47DB-9EC9-54365A6CC52E}" type="slidenum">
              <a:rPr lang="en-GB" smtClean="0"/>
              <a:t>130</a:t>
            </a:fld>
            <a:endParaRPr lang="en-GB"/>
          </a:p>
        </p:txBody>
      </p:sp>
    </p:spTree>
    <p:extLst>
      <p:ext uri="{BB962C8B-B14F-4D97-AF65-F5344CB8AC3E}">
        <p14:creationId xmlns:p14="http://schemas.microsoft.com/office/powerpoint/2010/main" val="259215741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TextBox 2"/>
          <p:cNvSpPr txBox="1"/>
          <p:nvPr/>
        </p:nvSpPr>
        <p:spPr>
          <a:xfrm>
            <a:off x="0" y="5534562"/>
            <a:ext cx="12192000" cy="132343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4000" b="1" dirty="0">
                <a:solidFill>
                  <a:srgbClr val="00FF00"/>
                </a:solidFill>
                <a:effectLst>
                  <a:outerShdw blurRad="38100" dist="38100" dir="2700000" algn="tl">
                    <a:srgbClr val="000000">
                      <a:alpha val="43137"/>
                    </a:srgbClr>
                  </a:outerShdw>
                </a:effectLst>
              </a:rPr>
              <a:t>Once established in England – it was payback time!  </a:t>
            </a:r>
          </a:p>
        </p:txBody>
      </p:sp>
      <p:pic>
        <p:nvPicPr>
          <p:cNvPr id="5122" name="Picture 2" descr="https://encrypted-tbn2.gstatic.com/images?q=tbn:ANd9GcQgxtMu47i5zxKveD8qylcNOwz8A-2yQL8ptALi7Ht0DNevkNms4Q"/>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235460" y="1545990"/>
            <a:ext cx="1800200" cy="362318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encrypted-tbn0.gstatic.com/images?q=tbn:ANd9GcRmrJlm_poAdYbd9P_WPo4tXUB7HjO_a52k7h-mulN7b7caAFm_1w"/>
          <p:cNvPicPr>
            <a:picLocks noChangeAspect="1" noChangeArrowheads="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b="3570"/>
          <a:stretch/>
        </p:blipFill>
        <p:spPr bwMode="auto">
          <a:xfrm>
            <a:off x="8220236" y="1606838"/>
            <a:ext cx="2627058" cy="35014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79776" y="1916832"/>
            <a:ext cx="3096344"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Left A Norman Soldier</a:t>
            </a:r>
          </a:p>
        </p:txBody>
      </p:sp>
      <p:sp>
        <p:nvSpPr>
          <p:cNvPr id="5" name="TextBox 4"/>
          <p:cNvSpPr txBox="1"/>
          <p:nvPr/>
        </p:nvSpPr>
        <p:spPr>
          <a:xfrm>
            <a:off x="4223792" y="3645025"/>
            <a:ext cx="2808312"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Right – The Khazar Jews</a:t>
            </a:r>
          </a:p>
        </p:txBody>
      </p:sp>
      <p:sp>
        <p:nvSpPr>
          <p:cNvPr id="6" name="Slide Number Placeholder 5"/>
          <p:cNvSpPr>
            <a:spLocks noGrp="1"/>
          </p:cNvSpPr>
          <p:nvPr>
            <p:ph type="sldNum" sz="quarter" idx="12"/>
          </p:nvPr>
        </p:nvSpPr>
        <p:spPr/>
        <p:txBody>
          <a:bodyPr/>
          <a:lstStyle/>
          <a:p>
            <a:fld id="{CFE99A78-8637-47DB-9EC9-54365A6CC52E}" type="slidenum">
              <a:rPr lang="en-GB" smtClean="0"/>
              <a:t>131</a:t>
            </a:fld>
            <a:endParaRPr lang="en-GB"/>
          </a:p>
        </p:txBody>
      </p:sp>
    </p:spTree>
    <p:extLst>
      <p:ext uri="{BB962C8B-B14F-4D97-AF65-F5344CB8AC3E}">
        <p14:creationId xmlns:p14="http://schemas.microsoft.com/office/powerpoint/2010/main" val="306581412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5" y="714375"/>
            <a:ext cx="9144000" cy="1143000"/>
          </a:xfrm>
        </p:spPr>
        <p:txBody>
          <a:bodyPr/>
          <a:lstStyle/>
          <a:p>
            <a:pPr>
              <a:defRPr/>
            </a:pPr>
            <a:r>
              <a:rPr lang="en-GB" b="1" dirty="0" smtClean="0">
                <a:solidFill>
                  <a:srgbClr val="FFFF00"/>
                </a:solidFill>
              </a:rPr>
              <a:t>The Doomsday Book</a:t>
            </a:r>
            <a:r>
              <a:rPr lang="en-GB" b="1" dirty="0" smtClean="0">
                <a:solidFill>
                  <a:srgbClr val="FF0000"/>
                </a:solidFill>
              </a:rPr>
              <a:t>                           </a:t>
            </a:r>
            <a:r>
              <a:rPr lang="en-GB" b="1" dirty="0" smtClean="0">
                <a:solidFill>
                  <a:srgbClr val="00FF00"/>
                </a:solidFill>
              </a:rPr>
              <a:t>The Normans Record Ownership</a:t>
            </a:r>
            <a:r>
              <a:rPr lang="en-GB" b="1" dirty="0" smtClean="0">
                <a:solidFill>
                  <a:srgbClr val="FF0000"/>
                </a:solidFill>
              </a:rPr>
              <a:t> Of All Real Estate Within The </a:t>
            </a:r>
            <a:r>
              <a:rPr lang="en-GB" b="1" dirty="0" smtClean="0">
                <a:solidFill>
                  <a:srgbClr val="FFFF00"/>
                </a:solidFill>
              </a:rPr>
              <a:t>Realm</a:t>
            </a:r>
            <a:endParaRPr lang="en-GB" dirty="0"/>
          </a:p>
        </p:txBody>
      </p:sp>
      <p:sp>
        <p:nvSpPr>
          <p:cNvPr id="3" name="Slide Number Placeholder 2"/>
          <p:cNvSpPr>
            <a:spLocks noGrp="1"/>
          </p:cNvSpPr>
          <p:nvPr>
            <p:ph type="sldNum" sz="quarter" idx="12"/>
          </p:nvPr>
        </p:nvSpPr>
        <p:spPr/>
        <p:txBody>
          <a:bodyPr/>
          <a:lstStyle/>
          <a:p>
            <a:pPr>
              <a:defRPr/>
            </a:pPr>
            <a:fld id="{8614F181-C7C7-4D9E-AF0A-E8D650D501E7}" type="slidenum">
              <a:rPr lang="en-GB" smtClean="0"/>
              <a:pPr>
                <a:defRPr/>
              </a:pPr>
              <a:t>132</a:t>
            </a:fld>
            <a:endParaRPr lang="en-GB" dirty="0"/>
          </a:p>
        </p:txBody>
      </p:sp>
      <p:pic>
        <p:nvPicPr>
          <p:cNvPr id="164868" name="Picture 2" descr="http://ecx.images-amazon.com/images/I/41nVnnR4-SL._BO2,204,203,200_PIsitb-sticker-arrow-click,TopRight,35,-76_AA240_SH20_OU01_.jpg"/>
          <p:cNvPicPr>
            <a:picLocks noChangeAspect="1" noChangeArrowheads="1"/>
          </p:cNvPicPr>
          <p:nvPr/>
        </p:nvPicPr>
        <p:blipFill>
          <a:blip r:embed="rId3" cstate="print"/>
          <a:srcRect l="18750" t="12500" r="24998"/>
          <a:stretch>
            <a:fillRect/>
          </a:stretch>
        </p:blipFill>
        <p:spPr bwMode="auto">
          <a:xfrm>
            <a:off x="866173" y="2330120"/>
            <a:ext cx="2598244" cy="4042911"/>
          </a:xfrm>
          <a:prstGeom prst="rect">
            <a:avLst/>
          </a:prstGeom>
          <a:noFill/>
          <a:ln w="9525">
            <a:noFill/>
            <a:miter lim="800000"/>
            <a:headEnd/>
            <a:tailEnd/>
          </a:ln>
        </p:spPr>
      </p:pic>
      <p:sp>
        <p:nvSpPr>
          <p:cNvPr id="5" name="TextBox 4"/>
          <p:cNvSpPr txBox="1"/>
          <p:nvPr/>
        </p:nvSpPr>
        <p:spPr>
          <a:xfrm>
            <a:off x="4700050" y="3089691"/>
            <a:ext cx="6684873" cy="2523768"/>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00FFFF"/>
                </a:solidFill>
                <a:effectLst>
                  <a:outerShdw blurRad="38100" dist="38100" dir="2700000" algn="tl">
                    <a:srgbClr val="000000"/>
                  </a:outerShdw>
                </a:effectLst>
              </a:rPr>
              <a:t>Under Norman Rule It was now possible</a:t>
            </a:r>
            <a:r>
              <a:rPr lang="en-GB" sz="2800" b="1" dirty="0">
                <a:solidFill>
                  <a:srgbClr val="99FF33"/>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to seize a person’s house or lands for unpaid </a:t>
            </a:r>
            <a:r>
              <a:rPr lang="en-GB" sz="2800" b="1" dirty="0">
                <a:solidFill>
                  <a:srgbClr val="FF3300"/>
                </a:solidFill>
                <a:effectLst>
                  <a:outerShdw blurRad="38100" dist="38100" dir="2700000" algn="tl">
                    <a:srgbClr val="000000"/>
                  </a:outerShdw>
                </a:effectLst>
              </a:rPr>
              <a:t>debts (</a:t>
            </a:r>
            <a:r>
              <a:rPr lang="en-GB" sz="2800" b="1" dirty="0">
                <a:solidFill>
                  <a:srgbClr val="FF0000"/>
                </a:solidFill>
                <a:effectLst>
                  <a:outerShdw blurRad="38100" dist="38100" dir="2700000" algn="tl">
                    <a:srgbClr val="000000"/>
                  </a:outerShdw>
                </a:effectLst>
              </a:rPr>
              <a:t>Credit agreement – </a:t>
            </a:r>
            <a:r>
              <a:rPr lang="en-GB" sz="2800" b="1" dirty="0" err="1">
                <a:solidFill>
                  <a:srgbClr val="FF0000"/>
                </a:solidFill>
                <a:effectLst>
                  <a:outerShdw blurRad="38100" dist="38100" dir="2700000" algn="tl">
                    <a:srgbClr val="000000"/>
                  </a:outerShdw>
                </a:effectLst>
              </a:rPr>
              <a:t>shetar</a:t>
            </a:r>
            <a:r>
              <a:rPr lang="en-GB" sz="2800" b="1" dirty="0">
                <a:solidFill>
                  <a:srgbClr val="FF0000"/>
                </a:solidFill>
                <a:effectLst>
                  <a:outerShdw blurRad="38100" dist="38100" dir="2700000" algn="tl">
                    <a:srgbClr val="000000"/>
                  </a:outerShdw>
                </a:effectLst>
              </a:rPr>
              <a:t> or Starr)</a:t>
            </a:r>
          </a:p>
          <a:p>
            <a:pPr>
              <a:defRPr/>
            </a:pPr>
            <a:endParaRPr lang="en-GB" dirty="0"/>
          </a:p>
          <a:p>
            <a:pPr algn="ctr">
              <a:defRPr/>
            </a:pPr>
            <a:r>
              <a:rPr lang="en-GB" sz="2800" b="1" dirty="0">
                <a:solidFill>
                  <a:srgbClr val="00FF00"/>
                </a:solidFill>
                <a:effectLst>
                  <a:outerShdw blurRad="38100" dist="38100" dir="2700000" algn="tl">
                    <a:srgbClr val="000000">
                      <a:alpha val="43137"/>
                    </a:srgbClr>
                  </a:outerShdw>
                </a:effectLst>
              </a:rPr>
              <a:t>A Payback for financing the invasion?</a:t>
            </a:r>
          </a:p>
        </p:txBody>
      </p:sp>
    </p:spTree>
    <p:extLst>
      <p:ext uri="{BB962C8B-B14F-4D97-AF65-F5344CB8AC3E}">
        <p14:creationId xmlns:p14="http://schemas.microsoft.com/office/powerpoint/2010/main" val="394826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4868"/>
                                        </p:tgtEl>
                                        <p:attrNameLst>
                                          <p:attrName>style.visibility</p:attrName>
                                        </p:attrNameLst>
                                      </p:cBhvr>
                                      <p:to>
                                        <p:strVal val="visible"/>
                                      </p:to>
                                    </p:set>
                                    <p:animEffect transition="in" filter="circle(in)">
                                      <p:cBhvr>
                                        <p:cTn id="7" dur="2000"/>
                                        <p:tgtEl>
                                          <p:spTgt spid="16486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TextBox 2"/>
          <p:cNvSpPr txBox="1"/>
          <p:nvPr/>
        </p:nvSpPr>
        <p:spPr>
          <a:xfrm>
            <a:off x="7256308" y="2471172"/>
            <a:ext cx="4051341"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rPr>
              <a:t>For this reason it was necessary to make an inventory of all property with in the Kingdom. </a:t>
            </a:r>
            <a:r>
              <a:rPr lang="en-GB" sz="2800" b="1" dirty="0">
                <a:solidFill>
                  <a:srgbClr val="FFC000"/>
                </a:solidFill>
              </a:rPr>
              <a:t>Hence the Doomsday Book.</a:t>
            </a:r>
          </a:p>
        </p:txBody>
      </p:sp>
      <p:pic>
        <p:nvPicPr>
          <p:cNvPr id="5" name="Picture 7" descr="bookbox"/>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a:xfrm>
            <a:off x="862885" y="2101845"/>
            <a:ext cx="5384639" cy="3745164"/>
          </a:xfrm>
          <a:prstGeom prst="rect">
            <a:avLst/>
          </a:prstGeom>
        </p:spPr>
      </p:pic>
      <p:sp>
        <p:nvSpPr>
          <p:cNvPr id="6" name="TextBox 5"/>
          <p:cNvSpPr txBox="1"/>
          <p:nvPr/>
        </p:nvSpPr>
        <p:spPr>
          <a:xfrm>
            <a:off x="2043036" y="3614539"/>
            <a:ext cx="3024336" cy="1477328"/>
          </a:xfrm>
          <a:prstGeom prst="rect">
            <a:avLst/>
          </a:prstGeom>
          <a:noFill/>
        </p:spPr>
        <p:txBody>
          <a:bodyPr wrap="square" rtlCol="0">
            <a:spAutoFit/>
          </a:bodyPr>
          <a:lstStyle/>
          <a:p>
            <a:pPr lvl="0" algn="ctr" eaLnBrk="0" fontAlgn="base" hangingPunct="0">
              <a:spcBef>
                <a:spcPct val="50000"/>
              </a:spcBef>
              <a:spcAft>
                <a:spcPct val="0"/>
              </a:spcAft>
              <a:defRPr/>
            </a:pPr>
            <a:r>
              <a:rPr lang="en-GB" sz="2400" b="1" dirty="0">
                <a:solidFill>
                  <a:srgbClr val="FFFF00"/>
                </a:solidFill>
                <a:effectLst>
                  <a:outerShdw blurRad="38100" dist="38100" dir="2700000" algn="tl">
                    <a:srgbClr val="000000"/>
                  </a:outerShdw>
                </a:effectLst>
                <a:latin typeface="Arial" charset="0"/>
                <a:cs typeface="Arial" charset="0"/>
              </a:rPr>
              <a:t>The Doomsday Book indeed sealed our doom!!</a:t>
            </a:r>
          </a:p>
          <a:p>
            <a:endParaRPr lang="en-GB" dirty="0"/>
          </a:p>
        </p:txBody>
      </p:sp>
      <p:sp>
        <p:nvSpPr>
          <p:cNvPr id="4" name="Slide Number Placeholder 3"/>
          <p:cNvSpPr>
            <a:spLocks noGrp="1"/>
          </p:cNvSpPr>
          <p:nvPr>
            <p:ph type="sldNum" sz="quarter" idx="12"/>
          </p:nvPr>
        </p:nvSpPr>
        <p:spPr/>
        <p:txBody>
          <a:bodyPr/>
          <a:lstStyle/>
          <a:p>
            <a:fld id="{CFE99A78-8637-47DB-9EC9-54365A6CC52E}" type="slidenum">
              <a:rPr lang="en-GB" smtClean="0"/>
              <a:t>133</a:t>
            </a:fld>
            <a:endParaRPr lang="en-GB"/>
          </a:p>
        </p:txBody>
      </p:sp>
    </p:spTree>
    <p:extLst>
      <p:ext uri="{BB962C8B-B14F-4D97-AF65-F5344CB8AC3E}">
        <p14:creationId xmlns:p14="http://schemas.microsoft.com/office/powerpoint/2010/main" val="385040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134</a:t>
            </a:fld>
            <a:endParaRPr lang="en-GB"/>
          </a:p>
        </p:txBody>
      </p:sp>
      <p:pic>
        <p:nvPicPr>
          <p:cNvPr id="1026" name="Picture 2" descr="https://encrypted-tbn3.gstatic.com/images?q=tbn:ANd9GcTNGIQuG4GjQUFbbwrO4bgTPE0r6KTxdTfe0K9dEnqJAash3x5ZsA"/>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78" b="99111" l="9778" r="96889"/>
                    </a14:imgEffect>
                  </a14:imgLayer>
                </a14:imgProps>
              </a:ext>
              <a:ext uri="{28A0092B-C50C-407E-A947-70E740481C1C}">
                <a14:useLocalDpi xmlns:a14="http://schemas.microsoft.com/office/drawing/2010/main" val="0"/>
              </a:ext>
            </a:extLst>
          </a:blip>
          <a:srcRect l="20923" t="-700" r="-4403" b="11575"/>
          <a:stretch/>
        </p:blipFill>
        <p:spPr bwMode="auto">
          <a:xfrm>
            <a:off x="428759" y="1197735"/>
            <a:ext cx="4655541" cy="50506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91764" y="2112494"/>
            <a:ext cx="4392488"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We have William the Conqueror to thank for </a:t>
            </a:r>
            <a:r>
              <a:rPr lang="en-GB" sz="2800" b="1" dirty="0">
                <a:solidFill>
                  <a:srgbClr val="FF0000"/>
                </a:solidFill>
                <a:effectLst>
                  <a:outerShdw blurRad="38100" dist="38100" dir="2700000" algn="tl">
                    <a:srgbClr val="000000">
                      <a:alpha val="43137"/>
                    </a:srgbClr>
                  </a:outerShdw>
                </a:effectLst>
              </a:rPr>
              <a:t>Council Tax and Property Tax in the USA, </a:t>
            </a:r>
            <a:r>
              <a:rPr lang="en-GB" sz="2800" b="1" dirty="0">
                <a:solidFill>
                  <a:srgbClr val="FFFF00"/>
                </a:solidFill>
                <a:effectLst>
                  <a:outerShdw blurRad="38100" dist="38100" dir="2700000" algn="tl">
                    <a:srgbClr val="000000">
                      <a:alpha val="43137"/>
                    </a:srgbClr>
                  </a:outerShdw>
                </a:effectLst>
              </a:rPr>
              <a:t>due to his diligence in recording all property under the Doomsday Book project.</a:t>
            </a:r>
            <a:r>
              <a:rPr lang="en-GB" dirty="0">
                <a:solidFill>
                  <a:srgbClr val="FFFF00"/>
                </a:solidFill>
              </a:rPr>
              <a:t>.</a:t>
            </a:r>
          </a:p>
        </p:txBody>
      </p:sp>
    </p:spTree>
    <p:extLst>
      <p:ext uri="{BB962C8B-B14F-4D97-AF65-F5344CB8AC3E}">
        <p14:creationId xmlns:p14="http://schemas.microsoft.com/office/powerpoint/2010/main" val="72822063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135</a:t>
            </a:fld>
            <a:endParaRPr lang="en-GB"/>
          </a:p>
        </p:txBody>
      </p:sp>
      <p:pic>
        <p:nvPicPr>
          <p:cNvPr id="1026" name="Picture 2" descr="https://encrypted-tbn2.gstatic.com/images?q=tbn:ANd9GcQys3k5ErDy59FZ13Ji_cDzOSQZqPwH1UGSi-shxW2o8FSAcFFHaQ"/>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1267" y="1275425"/>
            <a:ext cx="3895152" cy="53152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02310" y="2378783"/>
            <a:ext cx="5550795"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William The Conqueror’s Judges enforced the </a:t>
            </a:r>
            <a:r>
              <a:rPr lang="en-GB" sz="2800" b="1" dirty="0" err="1">
                <a:solidFill>
                  <a:srgbClr val="FF0000"/>
                </a:solidFill>
                <a:effectLst>
                  <a:outerShdw blurRad="38100" dist="38100" dir="2700000" algn="tl">
                    <a:srgbClr val="000000">
                      <a:alpha val="43137"/>
                    </a:srgbClr>
                  </a:outerShdw>
                </a:effectLst>
              </a:rPr>
              <a:t>Shetar</a:t>
            </a:r>
            <a:r>
              <a:rPr lang="en-GB" sz="2800" b="1" dirty="0">
                <a:solidFill>
                  <a:srgbClr val="FF0000"/>
                </a:solidFill>
                <a:effectLst>
                  <a:outerShdw blurRad="38100" dist="38100" dir="2700000" algn="tl">
                    <a:srgbClr val="000000">
                      <a:alpha val="43137"/>
                    </a:srgbClr>
                  </a:outerShdw>
                </a:effectLst>
              </a:rPr>
              <a:t> or Starr Law</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where both movable and unmovable property could be seized to pay debts</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for which the Crown received a consideration. </a:t>
            </a:r>
          </a:p>
        </p:txBody>
      </p:sp>
    </p:spTree>
    <p:extLst>
      <p:ext uri="{BB962C8B-B14F-4D97-AF65-F5344CB8AC3E}">
        <p14:creationId xmlns:p14="http://schemas.microsoft.com/office/powerpoint/2010/main" val="41311541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136</a:t>
            </a:fld>
            <a:endParaRPr lang="en-GB"/>
          </a:p>
        </p:txBody>
      </p:sp>
      <p:pic>
        <p:nvPicPr>
          <p:cNvPr id="2050" name="Picture 2" descr="https://encrypted-tbn0.gstatic.com/images?q=tbn:ANd9GcRnCdSI0aTO4W8etltZhOfUFAnygAAF1_2sBW--sTgGW-k04Hp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9" b="100000" l="0" r="100000"/>
                    </a14:imgEffect>
                  </a14:imgLayer>
                </a14:imgProps>
              </a:ext>
              <a:ext uri="{28A0092B-C50C-407E-A947-70E740481C1C}">
                <a14:useLocalDpi xmlns:a14="http://schemas.microsoft.com/office/drawing/2010/main" val="0"/>
              </a:ext>
            </a:extLst>
          </a:blip>
          <a:srcRect/>
          <a:stretch>
            <a:fillRect/>
          </a:stretch>
        </p:blipFill>
        <p:spPr bwMode="auto">
          <a:xfrm>
            <a:off x="873999" y="2100614"/>
            <a:ext cx="3816424" cy="38164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49636" y="2239111"/>
            <a:ext cx="4608512"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Knights held land permanently and in return served the king or his lord </a:t>
            </a:r>
            <a:r>
              <a:rPr lang="en-GB" sz="2800" b="1" dirty="0">
                <a:solidFill>
                  <a:srgbClr val="FFC000"/>
                </a:solidFill>
                <a:effectLst>
                  <a:outerShdw blurRad="38100" dist="38100" dir="2700000" algn="tl">
                    <a:srgbClr val="000000">
                      <a:alpha val="43137"/>
                    </a:srgbClr>
                  </a:outerShdw>
                </a:effectLst>
              </a:rPr>
              <a:t>– this applied also under Norman Law</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 but all would Change with the introduction of </a:t>
            </a:r>
            <a:r>
              <a:rPr lang="en-GB" sz="2800" b="1" dirty="0" err="1">
                <a:solidFill>
                  <a:srgbClr val="FFFF00"/>
                </a:solidFill>
                <a:effectLst>
                  <a:outerShdw blurRad="38100" dist="38100" dir="2700000" algn="tl">
                    <a:srgbClr val="000000">
                      <a:alpha val="43137"/>
                    </a:srgbClr>
                  </a:outerShdw>
                </a:effectLst>
              </a:rPr>
              <a:t>Shetar</a:t>
            </a:r>
            <a:r>
              <a:rPr lang="en-GB" sz="2800" b="1" dirty="0">
                <a:solidFill>
                  <a:srgbClr val="FFFF00"/>
                </a:solidFill>
                <a:effectLst>
                  <a:outerShdw blurRad="38100" dist="38100" dir="2700000" algn="tl">
                    <a:srgbClr val="000000">
                      <a:alpha val="43137"/>
                    </a:srgbClr>
                  </a:outerShdw>
                </a:effectLst>
              </a:rPr>
              <a:t> Law </a:t>
            </a:r>
          </a:p>
        </p:txBody>
      </p:sp>
    </p:spTree>
    <p:extLst>
      <p:ext uri="{BB962C8B-B14F-4D97-AF65-F5344CB8AC3E}">
        <p14:creationId xmlns:p14="http://schemas.microsoft.com/office/powerpoint/2010/main" val="20203601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137</a:t>
            </a:fld>
            <a:endParaRPr lang="en-GB"/>
          </a:p>
        </p:txBody>
      </p:sp>
      <p:pic>
        <p:nvPicPr>
          <p:cNvPr id="3074" name="Picture 2" descr="https://encrypted-tbn1.gstatic.com/images?q=tbn:ANd9GcSksrcQ5PnDKnTJKYIiscunBaiA7rgY6fs4H392-PL_5DQrMsQMk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663"/>
                    </a14:imgEffect>
                  </a14:imgLayer>
                </a14:imgProps>
              </a:ext>
              <a:ext uri="{28A0092B-C50C-407E-A947-70E740481C1C}">
                <a14:useLocalDpi xmlns:a14="http://schemas.microsoft.com/office/drawing/2010/main" val="0"/>
              </a:ext>
            </a:extLst>
          </a:blip>
          <a:srcRect/>
          <a:stretch>
            <a:fillRect/>
          </a:stretch>
        </p:blipFill>
        <p:spPr bwMode="auto">
          <a:xfrm>
            <a:off x="1047483" y="2093463"/>
            <a:ext cx="4367409" cy="24998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89296" y="2004567"/>
            <a:ext cx="4879717" cy="267765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This system of holding land in return for service finally disappeared around 1260 when </a:t>
            </a:r>
            <a:r>
              <a:rPr lang="en-GB" sz="2800" b="1" dirty="0" err="1">
                <a:solidFill>
                  <a:srgbClr val="00FF00"/>
                </a:solidFill>
                <a:effectLst>
                  <a:outerShdw blurRad="38100" dist="38100" dir="2700000" algn="tl">
                    <a:srgbClr val="000000">
                      <a:alpha val="43137"/>
                    </a:srgbClr>
                  </a:outerShdw>
                </a:effectLst>
              </a:rPr>
              <a:t>scutage</a:t>
            </a:r>
            <a:r>
              <a:rPr lang="en-GB" sz="2800" b="1" dirty="0">
                <a:solidFill>
                  <a:srgbClr val="00FF00"/>
                </a:solidFill>
                <a:effectLst>
                  <a:outerShdw blurRad="38100" dist="38100" dir="2700000" algn="tl">
                    <a:srgbClr val="000000">
                      <a:alpha val="43137"/>
                    </a:srgbClr>
                  </a:outerShdw>
                </a:effectLst>
              </a:rPr>
              <a:t> (rent) became payable for land held.</a:t>
            </a:r>
            <a:r>
              <a:rPr lang="en-GB" sz="2800" b="1" dirty="0">
                <a:effectLst>
                  <a:outerShdw blurRad="38100" dist="38100" dir="2700000" algn="tl">
                    <a:srgbClr val="000000">
                      <a:alpha val="43137"/>
                    </a:srgbClr>
                  </a:outerShdw>
                </a:effectLst>
              </a:rPr>
              <a:t> </a:t>
            </a:r>
          </a:p>
        </p:txBody>
      </p:sp>
      <p:sp>
        <p:nvSpPr>
          <p:cNvPr id="5" name="TextBox 4"/>
          <p:cNvSpPr txBox="1"/>
          <p:nvPr/>
        </p:nvSpPr>
        <p:spPr>
          <a:xfrm>
            <a:off x="-38637" y="5473005"/>
            <a:ext cx="12191999"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Following this change from service to cash as payment for property the amount paid could be varied by changing the value of money and no longer constant as it used to be.</a:t>
            </a:r>
          </a:p>
        </p:txBody>
      </p:sp>
    </p:spTree>
    <p:extLst>
      <p:ext uri="{BB962C8B-B14F-4D97-AF65-F5344CB8AC3E}">
        <p14:creationId xmlns:p14="http://schemas.microsoft.com/office/powerpoint/2010/main" val="214249953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138</a:t>
            </a:fld>
            <a:endParaRPr lang="en-GB"/>
          </a:p>
        </p:txBody>
      </p:sp>
      <p:pic>
        <p:nvPicPr>
          <p:cNvPr id="4098" name="Picture 2" descr="https://encrypted-tbn1.gstatic.com/images?q=tbn:ANd9GcTkuH1o-87LGwfrUkc4c4ZaCVuyouR1J1P6_ZgMJQ2YFLCtYO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340" y="1293388"/>
            <a:ext cx="7023380" cy="44581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903893"/>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err="1">
                <a:solidFill>
                  <a:srgbClr val="00FF00"/>
                </a:solidFill>
                <a:effectLst>
                  <a:outerShdw blurRad="38100" dist="38100" dir="2700000" algn="tl">
                    <a:srgbClr val="000000">
                      <a:alpha val="43137"/>
                    </a:srgbClr>
                  </a:outerShdw>
                </a:effectLst>
              </a:rPr>
              <a:t>Shetar</a:t>
            </a:r>
            <a:r>
              <a:rPr lang="en-GB" sz="2800" b="1" dirty="0">
                <a:solidFill>
                  <a:srgbClr val="00FF00"/>
                </a:solidFill>
                <a:effectLst>
                  <a:outerShdw blurRad="38100" dist="38100" dir="2700000" algn="tl">
                    <a:srgbClr val="000000">
                      <a:alpha val="43137"/>
                    </a:srgbClr>
                  </a:outerShdw>
                </a:effectLst>
              </a:rPr>
              <a:t> Law would pave the way for purchasing properties through a bank loan - </a:t>
            </a:r>
            <a:r>
              <a:rPr lang="en-GB" sz="2800" b="1" dirty="0">
                <a:solidFill>
                  <a:srgbClr val="FFFF00"/>
                </a:solidFill>
                <a:effectLst>
                  <a:outerShdw blurRad="38100" dist="38100" dir="2700000" algn="tl">
                    <a:srgbClr val="000000">
                      <a:alpha val="43137"/>
                    </a:srgbClr>
                  </a:outerShdw>
                </a:effectLst>
              </a:rPr>
              <a:t>secured by a mortgage (Grip of Death).</a:t>
            </a:r>
          </a:p>
        </p:txBody>
      </p:sp>
    </p:spTree>
    <p:extLst>
      <p:ext uri="{BB962C8B-B14F-4D97-AF65-F5344CB8AC3E}">
        <p14:creationId xmlns:p14="http://schemas.microsoft.com/office/powerpoint/2010/main" val="197165531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eritage-history.com/books/brooks/boys/zpage07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 y="-16977"/>
            <a:ext cx="12192000" cy="68703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72072" y="-16977"/>
            <a:ext cx="8229600" cy="1143000"/>
          </a:xfrm>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139</a:t>
            </a:fld>
            <a:endParaRPr lang="en-GB"/>
          </a:p>
        </p:txBody>
      </p:sp>
      <p:sp>
        <p:nvSpPr>
          <p:cNvPr id="4" name="TextBox 3"/>
          <p:cNvSpPr txBox="1"/>
          <p:nvPr/>
        </p:nvSpPr>
        <p:spPr>
          <a:xfrm>
            <a:off x="1505744" y="908721"/>
            <a:ext cx="9162256"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The centralisation of authority in the Duchy of Normandy – would be William’s model for England</a:t>
            </a:r>
          </a:p>
        </p:txBody>
      </p:sp>
      <p:sp>
        <p:nvSpPr>
          <p:cNvPr id="5" name="TextBox 4"/>
          <p:cNvSpPr txBox="1"/>
          <p:nvPr/>
        </p:nvSpPr>
        <p:spPr>
          <a:xfrm>
            <a:off x="0" y="5709791"/>
            <a:ext cx="3528392" cy="10772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3200" b="1" dirty="0">
                <a:solidFill>
                  <a:srgbClr val="FFFF00"/>
                </a:solidFill>
                <a:effectLst>
                  <a:outerShdw blurRad="38100" dist="38100" dir="2700000" algn="tl">
                    <a:srgbClr val="000000">
                      <a:alpha val="43137"/>
                    </a:srgbClr>
                  </a:outerShdw>
                </a:effectLst>
              </a:rPr>
              <a:t>William’s Castle at Rouen </a:t>
            </a:r>
          </a:p>
        </p:txBody>
      </p:sp>
    </p:spTree>
    <p:extLst>
      <p:ext uri="{BB962C8B-B14F-4D97-AF65-F5344CB8AC3E}">
        <p14:creationId xmlns:p14="http://schemas.microsoft.com/office/powerpoint/2010/main" val="19904152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14</a:t>
            </a:fld>
            <a:endParaRPr lang="en-GB"/>
          </a:p>
        </p:txBody>
      </p:sp>
      <p:sp>
        <p:nvSpPr>
          <p:cNvPr id="4" name="TextBox 3"/>
          <p:cNvSpPr txBox="1"/>
          <p:nvPr/>
        </p:nvSpPr>
        <p:spPr>
          <a:xfrm>
            <a:off x="9144"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You may note, </a:t>
            </a:r>
            <a:r>
              <a:rPr lang="en-GB" sz="2800" b="1" dirty="0">
                <a:solidFill>
                  <a:srgbClr val="FFC000"/>
                </a:solidFill>
                <a:effectLst>
                  <a:outerShdw blurRad="38100" dist="38100" dir="2700000" algn="tl">
                    <a:srgbClr val="000000">
                      <a:alpha val="43137"/>
                    </a:srgbClr>
                  </a:outerShdw>
                </a:effectLst>
              </a:rPr>
              <a:t>that parliament was divided into Government and Opposition </a:t>
            </a:r>
            <a:r>
              <a:rPr lang="en-GB" sz="2800" b="1" dirty="0">
                <a:solidFill>
                  <a:srgbClr val="00FF00"/>
                </a:solidFill>
                <a:effectLst>
                  <a:outerShdw blurRad="38100" dist="38100" dir="2700000" algn="tl">
                    <a:srgbClr val="000000">
                      <a:alpha val="43137"/>
                    </a:srgbClr>
                  </a:outerShdw>
                </a:effectLst>
              </a:rPr>
              <a:t>(“a house divided cannot stand”). </a:t>
            </a:r>
            <a:r>
              <a:rPr lang="en-GB" sz="2800" b="1" dirty="0">
                <a:solidFill>
                  <a:srgbClr val="FFFF00"/>
                </a:solidFill>
                <a:effectLst>
                  <a:outerShdw blurRad="38100" dist="38100" dir="2700000" algn="tl">
                    <a:srgbClr val="000000">
                      <a:alpha val="43137"/>
                    </a:srgbClr>
                  </a:outerShdw>
                </a:effectLst>
              </a:rPr>
              <a:t>Therefore, many parliamentarians didn’t consider the strict abidance to law STILL ON STATUTE as important. </a:t>
            </a:r>
          </a:p>
        </p:txBody>
      </p:sp>
      <p:sp>
        <p:nvSpPr>
          <p:cNvPr id="5" name="AutoShape 2" descr="data:image/jpeg;base64,/9j/4AAQSkZJRgABAQAAAQABAAD/2wCEAAkGBxQSEhUUExQWFhUXGBwaGBgXGSAaIBwdIBodHRohHiAcHiggHCAlHxweIjEkJSkrLi8uHB8zODMtNygtLisBCgoKDg0OGxAQGzQlICYsLDQ0NCwsLDQsNCwsLCwsNCwtLCwsLCwsLCwsLCwsLCwsLCwsLCwsLCwsLCwsLCwsLP/AABEIAJ8BPgMBIgACEQEDEQH/xAAbAAACAwEBAQAAAAAAAAAAAAAFBgIDBAEHAP/EAEUQAAIAAwYDBQUFBQcEAgMAAAECAAMRBAUSITFBIlFhBhMycYFCkaGxwRQjUmLRM3Lh8PEHFUOCkqKyJDRTwhbSY3Oz/8QAGQEAAwEBAQAAAAAAAAAAAAAAAgMEAQAF/8QAMhEAAgIBBAECBQIGAgMBAAAAAQIAAxEEEiExQRMiMlFhsfBxgRQjQlKRodHhJEPBBf/aAAwDAQACEQMRAD8APf3SudVk568FfLVuUWWa7sNApRRTKktR6QtNfDn2v6R815ORqxpyjyikV/HNHBLKB4pmXRUHvGGFnsvaStpnSZ00soZlUqwUDOqUCtkCuWQGYjlnE1tFc+n6wIvSTNs1pSYwKiYKUbTEux6GOA7lGmva19p8z0Ob9noQWavPGxPzjyHtJItCT5lLW+ANVVxtpqBrmIfbrH2iUsyuHUMBU0INNDp74rtHZuzOau7udKBgBTUZLUxyWBTG1i0NhxkReu20lZks1Bwt4v3qH2gTqB7ofrN2laYzqqUwEZggg10pTP4fHKFy9busqqg71kwLhALYqgHIDFxCnKkUXfaEluWwlmBBQqaZNruNx8YWzc8S6yoXJ8jGq2vOnS3XCSGUjToecD7gvB5kpRioVUVBy3PIcwa+cUvfzsSAo0qCxJ+A5HrGFLS5IatGOTYRSu/XrCy5xFV6A7CGPcO26S5wtiDFDWgryNczTpEJs2S6cbmpFaA5g05Cp98Y0sLsa0J4q1Y6fpSKT3a1DuQQTwqCx5jSop50hW4tKE0taAZPIlTWKUzFipLhq4tKnUGNwJJyG/n/ADrAa8O0EqQC4UEMaDFxGo1yQ005sKQFtPbBZgAxupYEkIQOKuQwg1bIaVhq6ex/0jGuRIy4gmbPh51OYGlaDOmkDbXa5IC45uIjejZ5mutNoRbxviY82aKMoc0KtVSM60Ipl6x2xSQRmq1G2eef5aRYuj28sZMdXngCPi2uQCjM+eEVFBnWmevKKxPsw1mtTCV0Xc6+LUUhXaxkzFphAIGQx0Hvavxhpu+RLwZy5FesnET6mZC3rRPMNbGbxL/7xsooQ5xBcI8PTWhi43lYwXqzVYUahGwIyopgPfdkRuFVlDKtUkqmdK01J1yhfss60ylKoJBWo/aoGz5muVesclCNzmabXHiPrXvZRSYC+XArYstj+DM0oYtvDtXItRCTAzVFAoJXUg/g3ygHdUmbOlgzO5NHOIJKUqVoMgKZNnr0ggLtzDSwEApi+7UkgAigOHh11HKAKopwZm4n3YnG7Q2TEWwNiIwnNtK1ppGa0dorLQAiqkFcNSdMJ51gBaJltZsItKUatF7pBltpL5RG7LtZWxliWyqQ2DTXJRDGorAyTBWyxj1DcztBZ2qe6bMFT4tK1prFEztLZxWssiooQQRXb8UFO8cBamcK6/ev8M+ULd7WFpmItjOYzZmPnWp8oGsVk4P3jG9QCXWvtKgZWRARQa1oCpNPa1FI02PtdLdgplgM1FxVOgz/ABHlAWZJZQq8YXCThxvQnPMZ0GZECLbYmABo1a61Pw+MUiipuJObbRPQ7DfMiapapUeE75n3H0pGsyEYUDoK0whjgJGYqA1DHlN3WqZKJKGjVqoYVzplmdGzyMabZfU1WKmc74csdSQw1zDVxZ1z6QLaHn2mENYR3PTGsrgsADkQDTyy+ccls4BJLb0DfD40hOsHaVsUpZTAVHEQ7SaHU5LVaU2Ig9/8wlKKmckwq2HjQ8qnJAjEVHiI5xM+mceJQuoQmFpF6TlpR6jMaAe7KMtvvFpjY5i4iFCgVrkOI8vyxbY74s82lZStmTWTMVvM0YK2/OM0kSXBxTVQnMK1VyOa5lcJypligBWQeRDDVnmELP2nYlcaKa01UfHhPzjBfNqlzqlSwYGgTIKpY0NBsaVOm0bJVwzCEZSHB1K8QGVdVxDpAm1ymWYEI4hxEDm2Sj3V98aO+IKVVg5XuW3Vd8rvjNeaQa5KJeKh2zOIZdRGh+z9kJ/7k1JqcRA3ruB/JgZNlgO5wUIoimlM+fzMZZB4yys9F0GI0JrQVFaczDASfMGyrd5jV/cyt4Z4PuPygY9oeTOMuW9SF4mpuTkBWBaFjMYY+FQSxKqdPFnSscszZFiKlziyNKDb4Roz5iKtDWjb8RnSTZlOiVrTIO/xoBEpl6ypagmqrtiwyx1GZY1AzpCPfCzFejTHYbVYga7gUGvwB5xdIVKhaUSYMq+y39coIpxnOYKaSsHG2NcrtTLOSsDWuhdwaaCvCtSPj0gXbO0BmkoJZFAScWFcq50wgmtOZ2gFY5DYnk0NdqDQjT9ILyLpmzXWYoAbR1JpRh4sqE5+W8CyqplKVqBmRss9x3iynK4qOMgdPFrWnP0iTYpicTuwIOrHxCnLYrtFt43RMstJjAhVNVxcNQcmABNTkeUEpl42KWuGUk6a2TfdrQKerzOVdtoHk8qIwug5gyzWYlRgTM0K0FBUeKh0z1jet3urLjBVWbDi2AbTPIZMOe8Z7f2xZaUMiQuowjvXH+ZuFT5CF1u0nfThieY1QRjmOSByoPCM+QghQ7DMWdQM4ju7WZC33hmsB/hAt0biyQZ71NIxWu/UxKqIqMDUceJ8uLNVGAfHzhHvK8pjsweYQMwFThFMVdd/dFFksZDlq0pTw6601JJMGNKoGWMWL2ZsDmHb37XO9RRpgzoZpoD5S0y155RiW/pxoJgAXDhKiWrKxJyxBhkBXb4xKXZQNt2X11WKLxVqVQLmc8WlCMQOW9R8BDkCZAA/ec9b7SSf2gi2K9O7JooJNBpnGRRgOVORruOR6QYvK2CaqEqVdFCEgChAJIrnUnMZ7+kBCcRp9YsXqQkqeprtsxprmY5q7ammZPXPXL+czB3s1LDBloK0rmIGSLGzUpgFOZP6QWu+T3bYi0ojDSjVOdfKJ72BXEopXBzCHd/s2y4svh/CN6HgcVHOmXKsDEeVRRjTI1yXlWla7Zxrl2uVxVdeIUNEXltxCInUmWK4hDvBiHEBVW3H5YAW+atJi4hiqSOvlBUW+Rw8dMOQNF3FPx5wtXxPBnnD4c6darXnvWNpr93M57OI+/2c25e6mBpipxAjFhJNVz8UNE68JaoxM9AaGgon6R45dM1QaucgKnOldBQa84J2q1SWlkLVWG7OTWmwqBHPpyXyDJTYg4Jmaw2pVmlmNAB1OpGwgzY5g7tjXnz5QnsSRMGdaAfGsNFzXjLErC+LU+GmYrlXhMFdVxxHV2becQtOmZqM9D7LdOkD7VM4GOeZNMjzpyjTOvmSaH76oFAct9vDzEYnvCSRh++pWtKjnUezCEqIhm/6Gcmrx6Gir+E8/LTKMNsGUsUbSuh5fHWNZtctyad7VsiSfnlpr74y2tQR/iAgUHGvPy8oei8xFupVANwPMV7aa6A5nl1/SM0sCpr8oMm5nmB8AakvWpp7oFmzOniVhnTOPQRgRgGSM3OSJtsNkxUw6swXlqQPrGl7tVsXFiKlhVTphpod8zt1iFmlnCQrGh2y61pUemvON93oqCm5whjzPiY/IQp2I5EbQyWNjxBqWTBM0qVYCuh0qehiydfk9Zh4iinwoy4l0py5AbQUSYKBujP78limbZVNAdEl4j/PpCxYCfcJQ1HHtMrst+FeIyswDV5DlDXmcJqPUCDMvtCyTi/eqGY1PfJ3mIKAq5kVBoNcoT3sTgime/OlTnWv0im0K8w4yQ3LFU+W/wAoM0oxk4scAgieop2kxlWmWZJvCaGRNK9Mpb1Fds9o+FtsDTBiLyAAarMlECvMslRloMtzHmEvhOTMjflNRXoGz+MbJN7zlqMavXXFr7m09DAHSg9QheR9I7XxZZKBUs7rM75qEo2OgGZByBBOWRjVZblm+IoRXQMpGXuhLttsCqGdStQooBh1ozEV67wQsHaIoKSbZaZa60LYvdiqB6Qk0NjiUnUY4hG6LF9t+7OIzUJBC0qQOZOQBAGfODNquGy2eWVtE+XLpnTEZswHSoVN/SkJEq0M1oIBNZrmU4l8Piai0ppt8YLSrCsuY6IbIJqAA97O1JPMila5ZkQTVYOPEV6pxmMMrtJJC0kSJlqYDN2PcoeZooJ20MDLT2nncX38mzLTwWdRiYZihbM161G0KF9TLWjlJp7vlVgQR+XASGHvgSUGjEsfcK+Q/WGpph3Etdn6/rDVuvyUXVh3jzMWbu1SRvXXPMxVeVregAmcGH2eKoqaZaaU1MC/suJhnkdAAI3WSy0bD0qDr5w3Yi4MwF24lEuXWhArX2nNfLLT4RrkXeDirUsBUVJ3/pF1hk8Lp7QOR+I+MXSp2aPzyPr/ABgWsPOI6ulezIWewoWBOj1yGVDTPTbI5RrA8B3YFD+8NPlFVKBl0KuGWulK1p8xFzydTMJRScQX2ttBqo6mFHLHmEz10qZzvichmxwsANajJvIU3jNOoBxmp5A5DzO/pHWthYlJa0B2Gpz9o6mC11XHUhmGJvgOvKnXTlU5RvCDJnnXauy44TgQTIsDTdeFT/NBByy9n5MqjOtWAoFOZ558q8h/CCq4JWSDFMOVaafu8vM/DSJYu5ozUecwqq10G5J2XYtvoOqmuZuB1JQ2PahyfzqCLd2dQDGwVHc8Ka1NemQFNTtH0zs+ioo/xSQQAK5a+mW39AYwsrY3OOe1BppyAHs56AeZziy2P9mTE1HnzDRFHP8A+o3MKDt1mVfxLjCLyfz8zFkXSwcIRnkdP48or+zYTQ5aDTkTDHZ5ThVQnFNapLU55kn6cgBE7bYpIYSQpxlQxI1rWiAnapqfJTG+ofMqTVg2bMReSy0zJGWHb+MCreD3pFaAhfXKHn+7O+YImHCgAxGuflQjM5mKZXZkt+CrOAHmEAYBqak0BOcaluDzGrqK7V4iRdVlxgjC7MoxKABQ0zNanSCH2EmpeU+FAXqpXKgJqanMZVPSHlbqnCQ9nRk7sVpR6g1zoKVFM+kQtUuZaGkqWlqZTBsyOeRIGhNaAkQZ1HMhdSzBsTzWzMyl2DEHIVr7xBe6lGAVrqd+RPSHm9pTPMQzu7xSyFwllPD7QpXU5HSMcns2qtMUELQ1AIBorVprpmD7oF7wwxLktVF3NFm0SwCBhauW/XLbrF9jsGIGniAFBWtee0GDJqtSPvJfDyofZPo2XqIuab30tJyCjitV3DDxL51084Xu8RFmv/lh1HcEWG6z4xmyHiQ6jcdDUZiLbVc8qae+VFZ1zKnLTnzHxHXbQ8l2dZ9nw49HQmgZdSOh/CfTaNqBZ8sWizE5+Jd67g8mHxjtx7zJ7dRYTv7WDpMnV5JYMDxy2OYP8+h2MReTLnagK2hHp108tPLWNplLNAeWcE1RlQVr0p7QO6n0oYhLkieShAlz1GlfEOaH21r6ih5RueeJK+5fehyD+cxWvG52lnhy+VcvcfhnqYxJOKmkwZ6dfQw6oxWsuavl0HNT6/rGK8LnUqSoxpn5qKV1231y6iHrd4aYuG5Tg/L/AIgKXLD5Ka1pUUoQozApnXPlnFbliDlnMYVHJRz91IhartdCSlSBqDkRyry+XWOy7xrlMFcqYhkw9d/X4Q0oD1K6dcycPKZ03hduuEfL5mOmSOBKaCp9P4xomIj0wtULxUGpNN1/TKKkYqHmUrXwCh9PjGcieilyWdGYzZwS2eQy92sZhZariINTXP8AhG60JhlqvtNT45mJ2tahUHtUHpuYMOZpQGBbTLdgKnIAUHSmXSI2dAPEoHqRWDNvFaIPay9IpmSQD00hqW8RFlGDB9sntLnzKNQ949CK7OaEHnBGy3rJwkzw7MTqtKkZZNi1Fc86muhEV3nZwLROG3ezOntNXXLrGGXIlKpLlnrXKXlQ7Yiy012GcGQGknIl89VrVQwSuQLYqV60Hyi6bY+GvLOK7FeJbEArUoBhGFic9RiGREE5NpSYMIlspXJizA4q9AMtPlCn3LKqdrcYmYyB3YZdRxD6/WLJjZK42z9DrEbE9HMvrUfWJSZeElCMda0Ua+XxhfmPyFGfzMkXKzBMocJFGpnlsffF8uzlg1ACtaktkF9d+dBnHO9QABuKmiKcv8xGvkPhFFotbOQNaaKMgPLYRoXMhu1nhJpNtCDhNW/G3/qNvn5RCy2KbPaudCcyd6/GuWmscWWkmhnnM5hBr59BDnZUliWHqCpHCB7Q68h01O5gLH2dCRYL+9zxMl1XQiLXRdzrXoNmPwG9dI3d6XOCUNdflVj8PgIoM157UGQGROwHIfpGmbaRJ+6k0M0ipJ0l8mfryXyiRsk89wN7WnYg4+80zQtloqgTLQwrnoi/ifkvJdTlrGXD3NWclpzGpJ1rsSNj+FdF86mNEuQJC43JaY3Hx+Kv43/NyXRR1ziy77AWrOmEL7QxbD8R+kCTGOQg2V9+ZTKZbOjT52oG+3QdTA2xo0xmtdoHEckTZVpVV+reg9oxosrSrazTDj7uW9JApwmgJaY/OmVB5c432WT30yn+GnPfP5k5mNY7RjzCA9FMf1GXWRVlSntE00FCzHp+p+ogZYSxV50zJ3JJ6EjhXphTLzNY19oH72atmGay6TJ1N2/w0/8AakWdwGZZWoHipz1b9IHOBCI9Kr6mW2N+7klwM6FvMnJB76e+J3rdjMkmzq5llVxM6gE6gb5Z5xteUC0mXSmN8R/dl5j/AHUEalZDOnu7hQMKDrhFT8WhTsR1KtAmASflMFz9lpmFj3xmUNcUxVrppkKRcezRxKDNHEaeAZZA5wUsc0YX7pSwJzZdMqVrSnKNMu3EHF3NDucv/t1hYLHmVmwjiJlq7JOs0kWiaSGPADRD0psP1gyzYjIm/wDkUo372or5FWHrG4zJIJZqpnyNK050py3jAZRMifLU8UuZjl+pDp7zBK7MeYNqbqj+fniDb1liVODU4XFG89D8KGBSTPs9po37OccLHYOBwt/nGXuhpvSWJ8jEM6gOvnT9KiF6dKWfIZGFeEKeY4gUYdQf+UNUjzPMrA3Gs9N95y0J3T4gOFjQjkdfpXzEYbWpsjm0S6mS9O+QedA45Z68j0MErpmmfKZJn7SXwTOv4XHnr/WIWVijNKmf7tNCP9JGREFnEXW3pMa36P3nLZIxATpRxVFcvaHMdYjRLQuZo4zQrwkNuwOzZ+R0O1M1kYWCb3b1NlmHhNa9024J3113GcFL1uvCe8leZAzqNcS/z/HW7nMj0PkdfcSiXaw57i1Ux593MGQmU1p+FxlUfwMY5mKQ1a1WtA30YfyDG0zEtEsy3GKum1eWezAnJvpWMn2hpJ7q0nEhyWaf+M0Amh/NoY1TmZZWLF9Sv/sTsyUs3NeFwKACijXOh2qNjUHKAV5XSrE4hgYakadMQzwefh8tIMWyxGXxJ4daV0HMHcRTPvuWJbYijMFouFlLdBvl9IYpZep1TmwhXH7xPtMh5TUYEHmPn/GJSbZmMYrnqMj/AB/nMRyZezyyBNTFJfMZUpUmpWmnlp0jTarpqO8kklTnQggjzH1EWZ/umtW9TcTkuSGYza4go4aVyz0I9nfPMZaxySQZhdvDSi00HP1gcs1lINSrDcZfGNgtQcYXqDUkMnM7ldDpqKHLeOKSmrWleG5nbO3eO8ynCOFfqYue7ycJxyyCK0DqGBP4gdIhPlkIMGlM2U1FanUUFMqZNy1Nco2K71QcQBLDFVhqDprtA/DzLvU9UYQyPaWR9/OIAynPWunjMYpDY1VWAoKjLKoJrnTWhG8H78l/9RaOXeza/wCswtoxlTD+GusGpJGJxQAhj0ZbZZSy5hUgA6qY1BSkzvKilOIUiJ4zkvhzxHb1iL2pVzXif8TDIeQOvmYwqTEvqVrGFmiYAaOwCDVT7R8hy66ecZZlryoowL01Pmd/IZRneaWJJJZjBK6bnaYQSDQnIAa86c/PQbmCwEHM8+y17DzMdksrzTRRl7v6ecNd23CyISgrMpVdPQgHatOI7aA6wVuy6gBwYVVdZh4kRh//AEfp4RsN4sttvVVKy/CfEzGrMebH6RK97McLMIWoe/v5f8xImXIQZjzccyZiYBFOIhq6sRr6a6xyRb58kd0RhpnR1zoc99oY5XZubaXxmY8sEeFa1PXUAZc4M3VZrGs15TKbQZcusya/GFNclrSpJqd89BGm8Y55lVLJaApEW53agy5ISXKpOagUjMaZkD8VYt7N3i1mmtLtKqH8VWpk5ANWJPEaaV0NaQy3jYJctVmgdyQcSSlAAOer7ioAFBpr5qV8TJFpcmU794aABkouXM7ZQtWDjGOI1UpDMEP0jRdCraJhOJXCkUVSGqa5VptA/tRe32iaLFKmBUB++mVpUj2Rnn5bnygDMui0yFV0DAu2FDLbMkjKlNRQxO3XXKSy4VOKasz7xgDrQ5A7qDuORjAqA5B/SZXotrdxtmr3SCRLADGgoM6fhWu/MnckwVMxLHZmc54B/qc5Ae/4CEK7O07S5is0sMRQFixrTcgUpWkHLTeP2907qolSkMw4hrMpkCOhy98A1RX4uokaex7Mv5m257GZad7MYPMYd5M/fYkKpO+ED0pBK5LISGmZcTUH123ML9z3q06V3ZAxA1OEHMEAA7+UPNjliWignJFqfTM/GFPnzBvG63B6Epu4A2mY3syUWXnzPG/0EBbztySbOk+ajvidmGAgEFieeRFAN4JWGqWGZMPim4n9XNB8DGPtVdLvKlSxooAP+mnzMB7d3PUvpylXHk/n3i8v9o8oFRLFoABrQFcwBSh4tN4tH9pspqnBaCdTxge7OB69glUgrMNfLnrvEpf9n6r4WOYpUjbfeKf/ABfr/uDl/pLZXbqTMfD3NobFSoM3LYVOemUPdifDPXSk2UNNKoev5TCFL7D93VkYlqEZjnDvMlmXLs7nWW4B8mFDCLfTz/LjaizHa3mTuwUWZL3lTCB+63EvzI9IC2mQJM45VR9R0O388oO2lDLtak+GepT/ADDiT/2EYL/RSuqhlOhYA0PmfWMWeXep8diLt4TjY7Qs/Va93OpuhPC/KoqD/SD172UTVDJm6jEtPaB29dusKU60tabQskk93QoQPaFCTWK5HaKdZZbWUrV5VQkwnRD4cqZkdYbsJxjv/wCSq2hrArY5Ihm02qVMs7CcThC571GxHJlOY9RGHsh2gwEWac3Ac5LsKUGwNTkvyNYBLa51pbu/GzNWiqqknU+EDzg1arpM6Sksy8JRaYqjhalQGGfC3PY0g8KvtPn8zGLpiKgrnmVXtfchZtZeMg5thphrXapBgb3Jt8xwzleHhOtKUCjy5wSs3ZEPKrMmMJoNDKUJr0LGhyBPpFH2mfZhRbGiqtVx5safiJB136QQ2/0HkThXTpyfqINslhtjy+5DGYEYphR60516fD1iLXDMlEfaAZSZ5jCzabCsOtyWtSqoDgIAwtQZfvZcSneO35PmrMLkB0VAJsoCpA1MxCRxLntmKbiOFz7sYg1Xo1ZNY5ETrqeS57oM75140FBQ1qM8jD3dUpUQrZxiTVpMw4ufgJ3qa11zMB3u6ROQTZVM8w6gAjoRp6H05xjlT3ksA2R9kjQ+XLyjG93UhbWNu56me9rqV8ROYXIuq0K9JqDT95cs4WLXYHldVOhrUHyIyMen2e3S5+HvSUmDwzV8qUb8QgfeNyMozwKWzJAJkzOtP8M/mXfUbwddxXhoexLRmvv5TzmTaSpqpIPnSNi2iW/jBU85dBX0OQ9I23pcfFhVSszM92dQOato4PTPpAYymQ0I+kWqVbqIGVPyhPtAStstKqS1Z82g5VdsuvpA+YoT9ocR/ADp5nbyGflBDtdacNstSqMP302p3PGa57Dp84AYvUwQWPe5mGPE1Wi1FhTRRooyA9PrrEJEpnNAI0XfdjTDU6DMkmgA6k6Q23ddyphAU4m0UCjtX4yl6njO1ICy0L1FIrOcLMF1XCqjFMplrU5L+8dz+UZ88OsOFmsyouKYMCEDCujzB1p4E5KPjrFU+UJAq7BptKJLAGCXuctzAa0295hzqzk0prUxCxaw8zXtWn2py3zm6871LZABVGSqooB5Dcxoui5izBpgqfZXYdWidyXOcQZqF9czkvP+sZbwvNrUzWayNgkqPv7Qfw8gOR0C6mB74HXmJqraxsnuXXhebTmezWNgFA/6i0nwqNCqdTsNSekbbDZlsiIcGFBiKS28TGlO8mU1rU0GlMudZWCyy7PJVsBWUh+6lN4pjaGbM5nppAa22t58ygNWPwHOMPPA6lVlgpGxezJWiY9pmEVNNWb6DrG61T5dikh1VQ3hlLTU8z0GtY02ezy5Epmc0loKu25P1YnT+EL11S3t9oNpnKe6lkLLljmfBLHzYxowRk9CK01RsbmMVxpMeUhnN94UxMfwSyamn5joPXkKiL5vOc0wCyopIyAKggKKncga79TBa/bYJSlKjG2c1huaUAHQDKkV3TYyqVw1mOQSNwNh6D4wtcD3Ruo1RZwq9CBro7OFxW0ypYLEqvduVJYiq5CoJrmTXSDFh7OdxLMlZxVguKZMXPOulDzyWvIPvFtit6veAQfspAKlteNsiR128qmNtvbDJp7U04zzwexWm5zbzaOZmzK/WZKNzdxCtlyTEYBSHBFaqQNzkQTqIuuuZapcw2ZSyibRWRs8mKgkcshtlrBqR2ZlTh3s2pxE0GgoMvPnDVcN3SVchUXEirmTiYVB3JJAoB0gmuGPnBXUi0YYczTfEsBZEkaM6inRdfpBp5IOsBpwx26WNpUtm9Wy/SDqxL4lNgwqr9PvM5sq8o79nXlF8fRkTKBZV5Rlvyy4rPMUa4ajzGf0gjSPnSoI2OUcISNtYGLV/S2nWETENJiKJinkyj+vvjyk2WZODTXZSAcJea4FTrSra+kev9mge6eWdZbsp8q5fWM9ou6zz1dWly3CPQ8IOoBHrnD6rdnEK1vRdsTzy4btlEAvNqQ9CJT6LStcQzBhim3LLMxWZQ0yWTUZUcZVqKUNQQ3r0iN53PLs5BlLhVthnxDz6fKCMmZjlq26UQjzyT4kr5MOUbYxPIMTRq2a7a/UA2u7pk/DNs9oMpGFVVFwDXcKfENPSIXXNeSxlzjj2YnPEDvnrWJ3LbTLtE2zPnjJmSepOZX1+fnG6+bHiGJfGnxG4gyT0ejIdUbAxB+cq7R2QtLAls2NMMyWwObqNfNlzqOldzFlw3qtqQ6CaopMXmPxjpz5RZctrExe7LYSc5b/AIWrl6HIGAF+WKZZZi2qQMHFSYgIOBzmQfyMNK9Y5QD7T+0oyNTXu/qE1XhYjIONP2Z1/L/AwQuq3KaBtQTgfUqT5ZlenSNl3WxLTKExBwnJ0PsncHmN4XbxsjWdqr+zJy/KeXlyjsZ4Pc87LVNlZutt2TZLtNsy8Ws2QBwTBmcUrqaVK+dIskzJNqlYkzX2kPiU9fXf6x9YLyDrgmEhfZcaodiPXaIXpdUzvBNksqWzM0GS2gZUJB4Vcj0ahrQxoPhpWQuoG5fi8iCbXZ3kHdk/Fuv736wTuu/CowOA8s6qc/dyMcsF6JaARhKzVOF5WEkgjWg5V1B0gVeF3lKtKrTdMx/p/SDxngyIbkaHrXdaOoEjDNk0JMpjxoecs6+ohfNgMzNFNoXTMiXOXo9RRx+aOXZeRQhlah5/SGL7fItGc0YHGrKPF5iO9yHiWrqEs4tnnnbJCbwtY/8AzzP+Ri26bmqRiBqcwo8RG5zyVRu7ZeuUMN/2NFtlqmMQB3z8bLwqcRrhB/aMPKgPOL7HYcaF3LSrOc2Zs5k09Tv5DIRXbfjgQhVn3PwJC77KXOGQFZkOb1+7lcyCfG4/E3pSN8y2SrNiEnimOOOccyeYXkOv9Bgtl6AJ3UlRLlDPCN+rU1MCKtMbCuu52Hn+kTBSeTJ7dTkba+BNEy0s7UWpY/zU8oL3Xd1MyamnExyAG/kvWI3VYVQGlObMxppqTyAjNPtTW1mkWdu7s6Zz55FKD6k+yvqYw88DqJqqZzgSyfaDamaRZyJclM59pOgHIH5LqddIO2eRJlSEATDKHFLltq5/8kzmTyMUWNJcuWhVcNnUEy5ZHFNbTvJh3rrn0plWBF6XizmpJJOQ+gEATu4HUsttWhdidz62253crXEX8IJ0O46DeDNyWAJwg1Y5sx0+WQArGa5ruKDE2btr0HIfWMnbK+TJU2eUSZr5TCNVGVFH5jv7ucdjedqyStC5me+La14WhbNIyko2ZO5HjmN0A0hqs01LPKDJkgBWQN2zo8xueI0p5Ri7MXItnl92/jKh7QwHhXLDKB5tqennGS+7aZ8yijMnDLXl08qRjnccDoT0LrBSnpr2ZCwSTPm4m8KGp6tsPTUwbvK8BZbO88ni8MsfmO9Og+kXXdd2BVlrmdycqk6kwq3jM+3W5ZaVMizgA8meufnVvkIwe458CTUUl3AhjsndeGWFc0aZVnNNBq/+0hPN4vvSY01zgGpooGwJoPKkbxOCyCwp94cCEborGp/zPX0pG3svecuUXohYgCp/NuNPX1hY5OTKNU4Z9gPAlfc0KoBoAoy20j7ss2Np878UzCp3wrkPjX3x2+7xqtotBBAVDhHWmFR9Y0XHJEiyLXVULHzpU/GAYADidp0y3E5cRx2i0zNsQQemvyEMIgD2Ql0s4Y6uxY++n0g4IWe56OoP8wgeOP8AEnH0Rj6kdEScdYRAR0iNnRdszYLbOlnSYmMfX5mIWdRKtjywAFny8Q/fTI/7ae6OX/8Ad2qzzdATgPqf4mIdqiZQlWgayZgJ/dPC3wJjQeY3VDKq3zH2nb3s2OUwGozHmIA3RPGLC1SjgqwGtDyp74a7W/FUA4TmNND6wqWqV3U5hSgPEvkdfcYNflPJsGGDCDe2F2vTvVynSGqOeRB/3CjjzPKDd224WqSk9acQo4HsuKYh78x0MarW3eoj5Z/dvl7X+GSeR4lPnCl2etP2O1vZnNJNoNZZOitXI9PwnzHKHL7l2+R1LNQotrDiabxs5kTMQyRz7m39DrBmzTVnoWIxFUKTEoD3iU/5qd/0i28rLiVpbjoeh5+h+XWFy67Y8ibhOTIfeNj5ERnxD6zzqnNT5EHMz3baA6HHImCo5OnLow94IhuaYs2XiUBpTg4TWvShGx6R9etjlT5NDlLmtUNlSTM2pvRj6e4wq3faZl2TzZ7UCJbkE0zArXC6c/4U2hmPUHHYluoqDrvSWWyxmQ25Q+EnY8jBO67zVl7qdUp7LboenTmIJWyzqwoaMjCoOxB0IhVtVmaS1DmD4W+h6xgO7gzzAWrbcsMX9dQdkPeYLSFBl2jRJgqcKuRrlSj6g5GKLvvbvWMievdWlMmDZBjt0qdiMj8/rBblZDJnAtKJ9UPNfqIuvu6kdESa5xAHubSB4RXIHd0O4PhMaD4aXqU1K/JoOva6qksvDM67/vDn11gJLnlSVYYWGx+Y5iDVnvV5b/ZrYMLgcEzUFdAa+0vXUfCLbysCkgTEDbj9QRqDDFJHB5EidGQ4YQn2kskqXa5021ETGMxjLlahRXItT5Qt3lejTTUnLQAZAdANos7c2j/rrTnpNaA9jszTczknTVvLp1gynOTNusZzz1LJCNNai5Lu36czDJYLGEXZVXNidup68tztEbLZlRSxoktNTsOnUnlAvvXvByks9zZJWcyYf54phGg0EB8X0Eyqo2HAk5s57c7SpJ7qyy8505tqaV5sdl2hhscqSslMK4bMmcqWdZjbu51J8/KKpUtFlhQgl2VAe7SvFMb8T8zuSedBAi33kz5vQZUoNABoANh0hbZfgdS2yxdOuxPil163kXJLH+n0i+4rtJPezBn7KnYc/MxhuaxGawmv4B4Bz6npyhpaekqW06aaIgz6nZR1MYxx7VkCjJ5mW/b1WxSe8NDNbKUvzY9B8T5Qv9jLtY1t00d5Nd6WeXSpeZu5/KtQf5EDLMr3pa2mTmwSE4nOyINFHWPQpVrWVJE/DgLrhs6U8EsGmLzbWu9YY49Ndo7Pc9KpRSm9pnvu1CWncK5bMvNcmuJzmfQaDyjJ2dshYmcw1yToNz6/KBsuWZ0wS+ebH8u/v09Yc7HZqkIMvkAPlQQh+BiRAmxixgztVe/2WyswP3k2suWNwKcTD5DzjB2TulpchUXKdONK8mYVY9cCVPmVgTbbR/eF4ZAmRIACjnTIepJr7odLK+ATZuXAO5l03Y5zmHkeEdFjXG1Qv7menX/KqLmZL+ta4sKUCIAiDkBlFl0SsEkHdziP0+EBWTvJioPaND5b/CGUgYgo8hCm6nlqSxyZRfOcqzyN584M37svP5wU7TTsFlcc6KPX+AjAxx3kVHhs0oJ/mbNol2pbG1nkj2nB/wDX6n3QL/EBPZ0Ce8fnUYLokYJMpeSj36mNsVBuUTEKzNY7iTJx0RGOgx0GSjtI4DHawU6L3bOTWz4t0YN9PrFs9BaLMQdJkuvvEbr3k45UxeaketMvjAfslaMdnA3QlfTX6xkoxuo/Q/eVdn7SZtjlk+KXWW3mppGHtHJqizBqhz8jkYuuUd1a7TZzksxe9TzGTUjdaJQZSp0IIIhp4OZ5ViwVck4EmWTwzBh8j7J9DSAPbC62myS3+LLY1/fXxf6hR/VuUWSHKMUOqmn6fDOD9umBkSZw4ZlEeuX3tPu2J5Hwn95oMEqciM0dnaN5mHs5e4tllWZX72XRJvPkre4UPlGDtDYSR3qDiTUc13HmNR6wCsVo/u+3517idkw5A+LyIOfpDzapWEka7g8wcwfUQxxtO4dGS6irY2ICuO8kIMuYMUqYAGHyPmDn6Rp7VXebTZ/s2s2T95Ic5mYmHiVT8adOYgBecjuJuXgc8PQ6kfUfwhku20d/LEuuGahxSW3B/DXrG8qdwh6W7adjdRX7H3/hpZbQaLUhGPsNuD0r7vfDLb7JiDI48/oRADtncwmBrTJGatSeiilG/GAcwD/PW7slfn2hRImn70Cktj7Q/CevL3coN13Des3VUbTkdQdaZLS2wn0I3/n+doJXRewUd3MGKWT6qea9eY0OnWNl42QOCrAjP1B9YWJ0tpbYW12OxHMfpHLhxIFJU5XuNN53fLaV3c845BIMl0BxITWrIdABTNDC+LbNsB7ueFmyiKypmeFh+Uggg55rGq673KUlvxSmIxqdQNyvJtq+cE8Eyzgle7tFmdsUsOtQp3H5WGYpHD28HkT1EsTULh+DBHa+wYrxtRfw981F56a/pE5ZSUhmTDgQb6knko3O/SCHbZ0lWu0zJhoveGgGrGgyHLqdvhCnY7M94uZs5u6skrIkf8JYOrHc++HNzkt1I0pa15pQTLyYnF3NjleJ+XRfxO380FBDPZ7vSZJFV7mxyvBLqauwFeI6lmyryHuFV3SRNzZO4sMj9mm7HXTRmPMwPv6/jNOFRhlrkqjQD9ecJJLnjr8/3LLbEoXYvcjeF6mY2eVNANANgOkY7vsX2hqn9mpz/MeXlz90Y7LKM58Ow8TcgdvOG6wyGAVVwgaBQD+sa2EGPM8vzk9zdZZG2QAFTyAGpPQQjdqb3a2zks1mBMsHCg/Ex1Y/zkKRs7b9oDLU2WU4P/lcChqPZBroDrpUiNPY+5HkS1cD/qrQCJQ3lpoX6HYdfKCrQVje3fiX6ajPJh64rmSUgkayJJD2mZ+OaKUQcwDl6eUDr+vczXZz/lA2GgAjRfdo+zotmShRDxMK8T+0TnnnkDGC5rH303ERwIcurfw190KH9xitTb6rbR0IZuCwd0mNvG2bdOQ9P1iztle32SyMFP3s+qrzCe0fXT0gnKsoeqsaJQlzpRQOI+6EGdaf7wvAv/gyzRRyUeEDmcqwNYyxdvEbp6txAh3sjdhkSAQKzXIw9ZjGiD/Lmx5YIK39SWEky/DKFP3m9onqTnBGxzBLZ32s4wj/APc4BbP8i0X+sLN4WmtTuYDJJyYzX2g4QTb2ZTEzzTsMI8zr8PnDJdgHeYm0QFj5KKwNsNnEqUqZ6VOftHMxG/5nc2CawqHmlZSZ/iOfwgfieTVr0JPsODMSbaG8U+YzelcvhFjt3l5KNRLT40J+ZglcVlEqRLQbKIF9lR3lotE7rQeRP6AQonLEz3NKNqM30+8a1MWKYqBiamFREsrHaxCsdrBTp2sdDRCOgx0yfTTCn2cHd2i0STzqPQ/oRDU5hRtjd1eKNoJgFfUFfmBGiVaf3K6fMfbmQ7WMZFostqHsuEbybL50g7bZYDVGhFR1BzjH2ssXe2WYo1AqvmMx8aRnsM/7RZLPOqfBgYVIow8oavuT9J5l3HMCdobPgmLMAybhPmNPeMvSNtxKr4pMzNZq4T0Oq+oO8XXtZsUlqVqOIVJOYzGsL1ithyMGBkSFm2vkTva+7DOkscNJisQRrhddc/zLRupxxLsPfH2mzd0x+9kDKu8v9VPwPSGS2FZoE3EAJoWXMrlSaKCU3rWh5jFHmtqWZd1tWeoIUtxA7GtCredCPfDq/cCh/aeneourDiOF52RZysh9/wCFvZMLlintLchsmU0I+Xv19RDvOEtgJsrwTRiFPcQeo0hV7SWI/tV8S+Lqv8PlXpGJ/aZ5LDBh2ZNLgWqXQsq4Z8s/4infX0Pv5mEztd2dNlK2iQT3LNw6gy3r4G5GN1yXq0twVz6HSm9en6wzOJaKSQXsdpGGapNSjbEeWx5DpBqTW30no6e4WDY3cFXFe4tcs4sp6jiH41GrDqND74jeNlExcJ8weRhPvixzrvtAwsQVOKW4OTKcwRsa/Xrk12K2fapffS2AI/aJh8J56+E05wT17fcvUj1NBQ5EW5qMjFWGY5bjSo/nLOC1y37MkVCHI7aj3bRZb7IZi0JWo0IU1HxhcqyEo+TDlv18oYuHGJOvPUZO2FztaL0tcy0OUssqZSu7cKnAg8yanrFllktaGV2Ak2KQOFR5ZL1Y61MEe2FjmWq8p4mTMMiQ2IgcsKmtNySYXL+vzvCJcsYJSDgXpzJ3PnGPlmwfz/uenZcK12r3Lb+v3vThQBZa+FBsOZ/FXnrANMTsEXU/Acz5fGMrzOWpIp5nTy8oZLosgRaasfEfoOkaQEE85j5M23dY1lqFU9Tkak84l2ivoWOVQH79xl+RSNfM7chnyjRNtS2eUZzitDRF5t16DWPP7NLmXhawpNXmMKknmQPrAVJvJZuhGUVbjCfY+6RNZrVaK9zKNSPxsdFHWvyPKPQJVqaTKa0TRhnzq4F/8culFpyy0jDdtnR3EtQBY7H4tjMmaVpyJyrsBAy+r0M1y7c9OXID0gbGLtLNTb6abF7mW1TmYhRmzmgHn+n0hou2xmUiqGyHJdTuczzgB2Zs+Imc3VVHQUqfUw5XYoLVbwqCzeQzhVpx7RIa1gftpbjZLKZeMmZPArWnCnIU3MJs6wvIsizBUVOKdTLhYgIK0OZNdORi63Ww3heFT4Qa05KDkIOdtVJlS5C5Zd43UsKSx6Jn5sYaPYQv7mexpavZn5wzd0xptjlAUBJZyWbxFjXF/PKISLhmGahbDgBqaMD1half2ePoLQw6Db4xqT+z+fXhtbgdCR9YlZ68nFg/xDbRIx3EHP6x2nS2J0+MZe0thmTvsqS1rLlYpkwk049hTU+YhYb+z60bWx/e36xP/wCDWpR/3r034m+hgVetT8Y/xOGkUHIBhq5e1n2iVaGCmktKg0IGdQB6UHnnBbsTLpILfic+4UHzrHjvZmaZc6bKDkoag6gNhJzpHuHZ+Ths8oflB9TnBaisVnAlCsP4cn5n7QoDHQcorJjsSyaWkx0GKzH0bOkyY+BiEcjp0sZoUe3Ckd1MGqkj5EfIw11gB2xlg2ZzupVh7wD8DBL3H6VsWr+dwd2j7VCS8uXT9qqmpBIJbJVqNOdYn2csc2SlplTFohmY5J1rXxDLMevKPLL+nPOtUqW0wimBVJqQtTQEcs88oaZvZO8CP+8IB2xN9TWKyi1qMtjI8xb0B2Ix0Y6JLYawuTbnmK7EBcFeHiAy15wE/wDhdt3th/1N+sQbsRaj4rWx9W/WFgoP/YP8GLP/AOeh7U/6jWgYWeahzDL7LCoINQRXlnCCiTLUs4kkysTYKkftAcR2rmCSK9YKDsLPI/7pvjpvoYu7GWfupj2WYf2jd3UbOG+7b0bLyYw6tlCkq2f2jk04rG0A4ln9nF7l1axTGIapaXn7VMx6/OD85TpUg9c/nHnHaGW1mtImrwnFXLmMjp6j0j0l7Wtoky7SDQzBxClOMa7bwdy9OPM8nVVbWMTbys32d8vA5NOm+Hy3EHOz95qKy5ucuYKMOXXPcc/OJXnZhNQqdD8DsfSFOzTWVijeJTQ0/ny98EvvWRqxByPEc72utZiixzCcVK2ea1ADmSEB/CRmK0oSRzp5/YrVNsU8mlCpo6nQjQgg7GHuwzftcgyCaTVzlOdiPZJ1z5wKvuwm2yGm0C2qQB33JwSArcifZPPXcwdTY9p6nrIwvSEO8SagnSjVG2Oqtup+YP8AIF2+xpMpiFaaHSFvs9fhs0yhGKW2TpzH6jYw52xAuEg1VxiU7kHmNjGOhrbieVdWUM//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8" name="Picture 4" descr="http://assets3.parliament.uk/iv/main-large/ImageVault/Images/id_6806/scope_0/ImageVaultHandler.aspx.jpg"/>
          <p:cNvPicPr>
            <a:picLocks noChangeAspect="1" noChangeArrowheads="1"/>
          </p:cNvPicPr>
          <p:nvPr/>
        </p:nvPicPr>
        <p:blipFill rotWithShape="1">
          <a:blip r:embed="rId3">
            <a:extLst>
              <a:ext uri="{28A0092B-C50C-407E-A947-70E740481C1C}">
                <a14:useLocalDpi xmlns:a14="http://schemas.microsoft.com/office/drawing/2010/main" val="0"/>
              </a:ext>
            </a:extLst>
          </a:blip>
          <a:srcRect l="1632"/>
          <a:stretch/>
        </p:blipFill>
        <p:spPr bwMode="auto">
          <a:xfrm>
            <a:off x="2834641" y="1371600"/>
            <a:ext cx="6542590" cy="3325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78293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140</a:t>
            </a:fld>
            <a:endParaRPr lang="en-GB"/>
          </a:p>
        </p:txBody>
      </p:sp>
      <p:pic>
        <p:nvPicPr>
          <p:cNvPr id="4" name="Picture 3" descr="William the Conqueror."/>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57520" y="1510424"/>
            <a:ext cx="3453871" cy="4954769"/>
          </a:xfrm>
          <a:prstGeom prst="rect">
            <a:avLst/>
          </a:prstGeom>
          <a:noFill/>
          <a:ln>
            <a:noFill/>
          </a:ln>
        </p:spPr>
      </p:pic>
      <p:sp>
        <p:nvSpPr>
          <p:cNvPr id="5" name="TextBox 4"/>
          <p:cNvSpPr txBox="1"/>
          <p:nvPr/>
        </p:nvSpPr>
        <p:spPr>
          <a:xfrm>
            <a:off x="5125791" y="2433536"/>
            <a:ext cx="5885646"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combination of William the Conqueror’s centralisation policy </a:t>
            </a:r>
            <a:r>
              <a:rPr lang="en-GB" sz="2800" b="1" dirty="0">
                <a:solidFill>
                  <a:srgbClr val="FF0000"/>
                </a:solidFill>
                <a:effectLst>
                  <a:outerShdw blurRad="38100" dist="38100" dir="2700000" algn="tl">
                    <a:srgbClr val="000000">
                      <a:alpha val="43137"/>
                    </a:srgbClr>
                  </a:outerShdw>
                </a:effectLst>
              </a:rPr>
              <a:t>and the Khazar enclave in the City of London </a:t>
            </a:r>
            <a:r>
              <a:rPr lang="en-GB" sz="2800" b="1" dirty="0">
                <a:solidFill>
                  <a:srgbClr val="00FF00"/>
                </a:solidFill>
                <a:effectLst>
                  <a:outerShdw blurRad="38100" dist="38100" dir="2700000" algn="tl">
                    <a:srgbClr val="000000">
                      <a:alpha val="43137"/>
                    </a:srgbClr>
                  </a:outerShdw>
                </a:effectLst>
              </a:rPr>
              <a:t>would ensure that all the levers of power would gravitate to London</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 paving the way for the New World Order.</a:t>
            </a:r>
          </a:p>
        </p:txBody>
      </p:sp>
    </p:spTree>
    <p:extLst>
      <p:ext uri="{BB962C8B-B14F-4D97-AF65-F5344CB8AC3E}">
        <p14:creationId xmlns:p14="http://schemas.microsoft.com/office/powerpoint/2010/main" val="169040944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141</a:t>
            </a:fld>
            <a:endParaRPr lang="en-GB"/>
          </a:p>
        </p:txBody>
      </p:sp>
      <p:pic>
        <p:nvPicPr>
          <p:cNvPr id="1026" name="Picture 2" descr="https://encrypted-tbn2.gstatic.com/images?q=tbn:ANd9GcT2rH5EhCQrm1FDgpa7GK8y2doJ_USu80Esv78bbVirteXkiWRLq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300" y="2180406"/>
            <a:ext cx="4701547" cy="36649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73248" y="2243184"/>
            <a:ext cx="492870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Jews were the property of the Monarch who taxed them up to 30% of their income earned through usury </a:t>
            </a:r>
            <a:r>
              <a:rPr lang="en-GB" sz="2800" b="1" dirty="0">
                <a:solidFill>
                  <a:srgbClr val="FFC000"/>
                </a:solidFill>
                <a:effectLst>
                  <a:outerShdw blurRad="38100" dist="38100" dir="2700000" algn="tl">
                    <a:srgbClr val="000000">
                      <a:alpha val="43137"/>
                    </a:srgbClr>
                  </a:outerShdw>
                </a:effectLst>
              </a:rPr>
              <a:t>– because of this, </a:t>
            </a:r>
            <a:r>
              <a:rPr lang="en-GB" sz="2800" b="1" dirty="0">
                <a:solidFill>
                  <a:srgbClr val="FF0000"/>
                </a:solidFill>
                <a:effectLst>
                  <a:outerShdw blurRad="38100" dist="38100" dir="2700000" algn="tl">
                    <a:srgbClr val="000000">
                      <a:alpha val="43137"/>
                    </a:srgbClr>
                  </a:outerShdw>
                </a:effectLst>
              </a:rPr>
              <a:t>the Jews thrived, </a:t>
            </a:r>
            <a:r>
              <a:rPr lang="en-GB" sz="2800" b="1" dirty="0">
                <a:solidFill>
                  <a:srgbClr val="00FF00"/>
                </a:solidFill>
                <a:effectLst>
                  <a:outerShdw blurRad="38100" dist="38100" dir="2700000" algn="tl">
                    <a:srgbClr val="000000">
                      <a:alpha val="43137"/>
                    </a:srgbClr>
                  </a:outerShdw>
                </a:effectLst>
              </a:rPr>
              <a:t>while the indigenous population came less prosperous.</a:t>
            </a:r>
          </a:p>
        </p:txBody>
      </p:sp>
    </p:spTree>
    <p:extLst>
      <p:ext uri="{BB962C8B-B14F-4D97-AF65-F5344CB8AC3E}">
        <p14:creationId xmlns:p14="http://schemas.microsoft.com/office/powerpoint/2010/main" val="117837352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142</a:t>
            </a:fld>
            <a:endParaRPr lang="en-GB"/>
          </a:p>
        </p:txBody>
      </p:sp>
      <p:pic>
        <p:nvPicPr>
          <p:cNvPr id="3074" name="Picture 2" descr="https://encrypted-tbn3.gstatic.com/images?q=tbn:ANd9GcQShOk6tEmqIDrpNuGrdf7xhGK8nv4NVvGtdpMmY3cpd5UvM7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57" y="1371600"/>
            <a:ext cx="4971231" cy="3455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While the Monarch was profiting from the Jews,</a:t>
            </a:r>
            <a:r>
              <a:rPr lang="en-GB" sz="2800" b="1" dirty="0">
                <a:solidFill>
                  <a:srgbClr val="FFC0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many of the indigenous </a:t>
            </a:r>
            <a:r>
              <a:rPr lang="en-GB" sz="2800" b="1" dirty="0" smtClean="0">
                <a:solidFill>
                  <a:srgbClr val="00FF00"/>
                </a:solidFill>
                <a:effectLst>
                  <a:outerShdw blurRad="38100" dist="38100" dir="2700000" algn="tl">
                    <a:srgbClr val="000000">
                      <a:alpha val="43137"/>
                    </a:srgbClr>
                  </a:outerShdw>
                </a:effectLst>
              </a:rPr>
              <a:t>people were </a:t>
            </a:r>
            <a:r>
              <a:rPr lang="en-GB" sz="2800" b="1" dirty="0">
                <a:solidFill>
                  <a:srgbClr val="00FF00"/>
                </a:solidFill>
                <a:effectLst>
                  <a:outerShdw blurRad="38100" dist="38100" dir="2700000" algn="tl">
                    <a:srgbClr val="000000">
                      <a:alpha val="43137"/>
                    </a:srgbClr>
                  </a:outerShdw>
                </a:effectLst>
              </a:rPr>
              <a:t>being dispossessed of their property and land, </a:t>
            </a:r>
            <a:r>
              <a:rPr lang="en-GB" sz="2800" b="1" dirty="0">
                <a:solidFill>
                  <a:srgbClr val="FFFF00"/>
                </a:solidFill>
                <a:effectLst>
                  <a:outerShdw blurRad="38100" dist="38100" dir="2700000" algn="tl">
                    <a:srgbClr val="000000">
                      <a:alpha val="43137"/>
                    </a:srgbClr>
                  </a:outerShdw>
                </a:effectLst>
              </a:rPr>
              <a:t>as a consequence of the alien </a:t>
            </a:r>
            <a:r>
              <a:rPr lang="en-GB" sz="2800" b="1" dirty="0" err="1">
                <a:solidFill>
                  <a:srgbClr val="FFFF00"/>
                </a:solidFill>
                <a:effectLst>
                  <a:outerShdw blurRad="38100" dist="38100" dir="2700000" algn="tl">
                    <a:srgbClr val="000000">
                      <a:alpha val="43137"/>
                    </a:srgbClr>
                  </a:outerShdw>
                </a:effectLst>
              </a:rPr>
              <a:t>shetar</a:t>
            </a:r>
            <a:r>
              <a:rPr lang="en-GB" sz="2800" b="1" dirty="0">
                <a:solidFill>
                  <a:srgbClr val="FFFF00"/>
                </a:solidFill>
                <a:effectLst>
                  <a:outerShdw blurRad="38100" dist="38100" dir="2700000" algn="tl">
                    <a:srgbClr val="000000">
                      <a:alpha val="43137"/>
                    </a:srgbClr>
                  </a:outerShdw>
                </a:effectLst>
              </a:rPr>
              <a:t> law being added into English </a:t>
            </a:r>
            <a:r>
              <a:rPr lang="en-GB" sz="2800" b="1" dirty="0" smtClean="0">
                <a:solidFill>
                  <a:srgbClr val="FFFF00"/>
                </a:solidFill>
                <a:effectLst>
                  <a:outerShdw blurRad="38100" dist="38100" dir="2700000" algn="tl">
                    <a:srgbClr val="000000">
                      <a:alpha val="43137"/>
                    </a:srgbClr>
                  </a:outerShdw>
                </a:effectLst>
              </a:rPr>
              <a:t>Common law</a:t>
            </a:r>
            <a:r>
              <a:rPr lang="en-GB" sz="2800" b="1" dirty="0">
                <a:solidFill>
                  <a:srgbClr val="FFFF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16790170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143</a:t>
            </a:fld>
            <a:endParaRPr lang="en-GB"/>
          </a:p>
        </p:txBody>
      </p:sp>
      <p:pic>
        <p:nvPicPr>
          <p:cNvPr id="4098" name="Picture 2" descr="https://encrypted-tbn0.gstatic.com/images?q=tbn:ANd9GcTDSHSyKJ_EEa6_i5lsBN1O0tp--MIXIrHWWhP7t84ONn71UV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9556" y="1242330"/>
            <a:ext cx="4711591" cy="35291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352"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indigenous English were at a disadvantage when in court  for debt,</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as the Jew did not have to produce 2 or more witnesses, </a:t>
            </a:r>
            <a:r>
              <a:rPr lang="en-GB" sz="2800" b="1" dirty="0">
                <a:solidFill>
                  <a:srgbClr val="FF66FF"/>
                </a:solidFill>
                <a:effectLst>
                  <a:outerShdw blurRad="38100" dist="38100" dir="2700000" algn="tl">
                    <a:srgbClr val="000000">
                      <a:alpha val="43137"/>
                    </a:srgbClr>
                  </a:outerShdw>
                </a:effectLst>
              </a:rPr>
              <a:t>unlike the English. </a:t>
            </a:r>
            <a:r>
              <a:rPr lang="en-GB" sz="2800" b="1" dirty="0">
                <a:solidFill>
                  <a:srgbClr val="00FF00"/>
                </a:solidFill>
                <a:effectLst>
                  <a:outerShdw blurRad="38100" dist="38100" dir="2700000" algn="tl">
                    <a:srgbClr val="000000">
                      <a:alpha val="43137"/>
                    </a:srgbClr>
                  </a:outerShdw>
                </a:effectLst>
              </a:rPr>
              <a:t>In the absence of a witness the Jew need only swear an oath on the Talmud. </a:t>
            </a:r>
          </a:p>
        </p:txBody>
      </p:sp>
    </p:spTree>
    <p:extLst>
      <p:ext uri="{BB962C8B-B14F-4D97-AF65-F5344CB8AC3E}">
        <p14:creationId xmlns:p14="http://schemas.microsoft.com/office/powerpoint/2010/main" val="79608542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144</a:t>
            </a:fld>
            <a:endParaRPr lang="en-GB"/>
          </a:p>
        </p:txBody>
      </p:sp>
      <p:sp>
        <p:nvSpPr>
          <p:cNvPr id="4" name="TextBox 3"/>
          <p:cNvSpPr txBox="1"/>
          <p:nvPr/>
        </p:nvSpPr>
        <p:spPr>
          <a:xfrm>
            <a:off x="1" y="5473005"/>
            <a:ext cx="12191999"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As chattels of the King, the Jews retained their own property at his pleasure. </a:t>
            </a:r>
            <a:r>
              <a:rPr lang="en-GB" sz="2800" b="1" dirty="0">
                <a:solidFill>
                  <a:srgbClr val="FFC000"/>
                </a:solidFill>
                <a:effectLst>
                  <a:outerShdw blurRad="38100" dist="38100" dir="2700000" algn="tl">
                    <a:srgbClr val="000000">
                      <a:alpha val="43137"/>
                    </a:srgbClr>
                  </a:outerShdw>
                </a:effectLst>
              </a:rPr>
              <a:t>They lived where the King permitted, and when they died, </a:t>
            </a:r>
            <a:r>
              <a:rPr lang="en-GB" sz="2800" b="1" dirty="0">
                <a:solidFill>
                  <a:srgbClr val="00FF00"/>
                </a:solidFill>
                <a:effectLst>
                  <a:outerShdw blurRad="38100" dist="38100" dir="2700000" algn="tl">
                    <a:srgbClr val="000000">
                      <a:alpha val="43137"/>
                    </a:srgbClr>
                  </a:outerShdw>
                </a:effectLst>
              </a:rPr>
              <a:t>their property vested in the King.</a:t>
            </a:r>
          </a:p>
        </p:txBody>
      </p:sp>
      <p:pic>
        <p:nvPicPr>
          <p:cNvPr id="8194" name="Picture 2" descr="http://t2.gstatic.com/images?q=tbn:ANd9GcT0pY5ByKJJvH6vTy3wOmfcYCHk3mEoGMQpabNHsKcEuT16W6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946" y="1298787"/>
            <a:ext cx="5488107" cy="402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46509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145</a:t>
            </a:fld>
            <a:endParaRPr lang="en-GB"/>
          </a:p>
        </p:txBody>
      </p:sp>
      <p:sp>
        <p:nvSpPr>
          <p:cNvPr id="4" name="TextBox 3"/>
          <p:cNvSpPr txBox="1"/>
          <p:nvPr/>
        </p:nvSpPr>
        <p:spPr>
          <a:xfrm>
            <a:off x="-9144" y="5903893"/>
            <a:ext cx="12191999"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….This </a:t>
            </a:r>
            <a:r>
              <a:rPr lang="en-GB" sz="2800" b="1" dirty="0">
                <a:solidFill>
                  <a:srgbClr val="FFFF00"/>
                </a:solidFill>
                <a:effectLst>
                  <a:outerShdw blurRad="38100" dist="38100" dir="2700000" algn="tl">
                    <a:srgbClr val="000000">
                      <a:alpha val="43137"/>
                    </a:srgbClr>
                  </a:outerShdw>
                </a:effectLst>
              </a:rPr>
              <a:t>is still remembered in names today such as Jew Lane above in </a:t>
            </a:r>
            <a:r>
              <a:rPr lang="en-GB" sz="2800" b="1" dirty="0" err="1">
                <a:solidFill>
                  <a:srgbClr val="FFFF00"/>
                </a:solidFill>
                <a:effectLst>
                  <a:outerShdw blurRad="38100" dist="38100" dir="2700000" algn="tl">
                    <a:srgbClr val="000000">
                      <a:alpha val="43137"/>
                    </a:srgbClr>
                  </a:outerShdw>
                </a:effectLst>
              </a:rPr>
              <a:t>Oxenhope</a:t>
            </a:r>
            <a:r>
              <a:rPr lang="en-GB" sz="2800" b="1" dirty="0">
                <a:solidFill>
                  <a:srgbClr val="FFFF00"/>
                </a:solidFill>
                <a:effectLst>
                  <a:outerShdw blurRad="38100" dist="38100" dir="2700000" algn="tl">
                    <a:srgbClr val="000000">
                      <a:alpha val="43137"/>
                    </a:srgbClr>
                  </a:outerShdw>
                </a:effectLst>
              </a:rPr>
              <a:t>.</a:t>
            </a:r>
          </a:p>
        </p:txBody>
      </p:sp>
      <p:pic>
        <p:nvPicPr>
          <p:cNvPr id="9218" name="Picture 2" descr="http://images.zoopla.co.uk/e3907143ad1fffa95b10fd96e4e2ee27f885ee68_150_1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133" y="1371600"/>
            <a:ext cx="5607444" cy="422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35689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146</a:t>
            </a:fld>
            <a:endParaRPr lang="en-GB"/>
          </a:p>
        </p:txBody>
      </p:sp>
      <p:sp>
        <p:nvSpPr>
          <p:cNvPr id="4" name="TextBox 3"/>
          <p:cNvSpPr txBox="1"/>
          <p:nvPr/>
        </p:nvSpPr>
        <p:spPr>
          <a:xfrm>
            <a:off x="1" y="4611231"/>
            <a:ext cx="12191999"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Because the ecclesiastical courts could proceed only against Christians, </a:t>
            </a:r>
            <a:r>
              <a:rPr lang="en-GB" sz="2800" b="1" dirty="0">
                <a:solidFill>
                  <a:srgbClr val="FF0000"/>
                </a:solidFill>
                <a:effectLst>
                  <a:outerShdw blurRad="38100" dist="38100" dir="2700000" algn="tl">
                    <a:srgbClr val="000000">
                      <a:alpha val="43137"/>
                    </a:srgbClr>
                  </a:outerShdw>
                </a:effectLst>
              </a:rPr>
              <a:t>the Jews operated free of the Church's usury prohibitions. </a:t>
            </a:r>
            <a:r>
              <a:rPr lang="en-GB" sz="2800" b="1" dirty="0">
                <a:solidFill>
                  <a:srgbClr val="00FF00"/>
                </a:solidFill>
                <a:effectLst>
                  <a:outerShdw blurRad="38100" dist="38100" dir="2700000" algn="tl">
                    <a:srgbClr val="000000">
                      <a:alpha val="43137"/>
                    </a:srgbClr>
                  </a:outerShdw>
                </a:effectLst>
              </a:rPr>
              <a:t>The civil authorities openly permitted the Jews to lend money at interest and enforced their credit contracts, both for principal and interest.</a:t>
            </a:r>
          </a:p>
        </p:txBody>
      </p:sp>
      <p:sp>
        <p:nvSpPr>
          <p:cNvPr id="5" name="AutoShape 2" descr="data:image/jpeg;base64,/9j/4AAQSkZJRgABAQAAAQABAAD/2wCEAAkGBhQSERUUExQWFRQVGBgXGRgWFxQXHBgcFxoXFRcdFxgXHCYeHBojHBgXHy8gIycpLCwsFx4xNTAqNSYrLCkBCQoKDgwOGg8PGikkHyQsLCwqKiwpLCwsLCosLCwsLCwsLCwsLCksLCwsLCwsLCwsLCksLCwsLCwsLCwsLCwsLP/AABEIAK4BIgMBIgACEQEDEQH/xAAbAAACAgMBAAAAAAAAAAAAAAAFBgMEAQIHAP/EAEcQAAIBAgQDBgMECAQDBwUAAAECEQADBBIhMQVBUQYTImFxgZGhsTJSwdEHI0JicoLh8BQkQ5IzorIVFmOzwtPxNVNzg9L/xAAaAQACAwEBAAAAAAAAAAAAAAADBAECBQAG/8QALREAAgIBBAAEBQQDAQAAAAAAAQIAEQMEEiExEyJBUTJhcYGRBRSx4UKh0TP/2gAMAwEAAhEDEQA/ABgJN9/4En41ctIc0nnVXD64lx+4v1ongMDcvFgkFkAYiQDBJAIB31HzHWvNkEmh7TfJAFmVDcIJGwra3ZEz5c6niJBBBG4PKo7okzE+uwqpB9pIIkDWyWB5RpSZ2quFsSwOyhVH+0H6k0+9OopU7U8PPe95GjgexXSPgAfjTOlan59oPIu8UItYW7kaY051cvWc+qSfMa1q2FPKsWcC4MgxWgWB5uWx43UbCtibd1cI1RpGxFTgXiysFggRJipM7ru0+orfEcSyLr9qg7iegI+uPGoJZmFfT0k74sXF7t4W4uoPnyn8xUfFOJXkcnvJXSATIGg8I5EClu7cLNJ50W4TgrchrpYKTlGUZjJ0G9EOIILP4if71svHR97/AJhXDdoZQhkaCI0FEeGY1sVdS1AFpddd9AdT9KkucFFslCIKmD7VDd4PzGh8t/jSu5fQTZGPJQJa5PxLgRsE3LWo/aQc43jzqrhrardVgf1V8EfwsdD84PtW64u/bkE516Nv8d6p4m8pR4JXZwh5OCIK+0g+1TwZ1FRz6czfEXJGu6sVI8wYP9+dL3GsZ+wPU/gPxozexgD3GfZkW4R+9A0HmZNKV+4WYk7kyaZ06c3PO659hKiYqSyYDN5EfGoqmjwAfeM06ZlCa4hMpA6AfnWs8x70Qa3mZtN4GvpRWxwNVjvIWQDJnbnQWyhRzDrhLdRaF8jmat4XiRBhtRT3gewtjEW5Vx/EhzZfUb0B47+ju/h17xYuW/vJrHqNxVBnxvwZLYHXkcyqzrcGkfKhd3DlW00qqCVPMVPbxZO9FCFeoK77ki30OjrHmKlsYYBgQfCY+tD7xqTBXCGA3nlyqxXjiQDzJxvPmfxqC5HnVhHkT1moLlVXuEbqQMB517Tz+VZasCiwE8K6b2NP+UT3/wDMrmqGuldjz/k0P8X/AJhNZ+v+AfWNaX4jOb4n7b/xN9ajFS4g+Jv4j9TUVPDqKnuSTXq1r1TOnTbVv/MMY1yL9aL8GxgtYzDsfs3C2Hfy72Mk+lwJVNk/W5lMgqBpIMg/38Ko8etFrTRMjWfMbH1FefxtTqZt5F3IRHntDwZSTmQN6qD9aT8dwm0P9ID0kfQ10fh+NXGYSzfH+oik+TbOPZgRS1xjh5Vq2QZixLfAID9j5n862xuDTuHIUAwCD6GrmPGVtq1aChXkwI+NWYcVL432sG9oqz0FYLt5e9RYrvFYqVyxzP4eVV2tGfESaXXCTN3L+oIvwkmbYjGBdd2+lDLl0sZNTta/WKY0JE/3502Y7Agq1tgGYLmRlAkaLAIUbSdPKRVyRiIET3PqQTdARLAo1wnEFbN94JKBCPCCozOFJJJ0PTQ/KrQ4R4QWjNpouh15bQCBvRPB9h7zWjBIVtY11y6ia7JkWuYHGGvywThe05B8WtMPDe01tiJ+dCbnYG/lzASPT8qBYrh1y0YZSse4oIXG3wmaKa3MnDixOpZLd0aQZoFxfgEcqVOGdoLlo7yKdeHdo0vKA29UdCvc0MGpXJwPwYj8btMF15Ea+QECgRGlP/GcMpDRSLibWViPOmtM9jbMj9VwFHDjoyM6xVgMC69BUC71PYTxen5UwZjiGuEpmM9TT9i+zhuKhWSsageXSkTg6EZY11+tdY7OX4tjOY8vSsjUGm4m3hFY7iFi8FewTd5auKSGiUQr4TqBdWcvOPbflT1wfjM2Fu3cgkCV2XU5ee5NY4zc/wAQRZEZGYTGhOvlQrtV2fN1iiki3aUKAPFDbyQT4hGkTzoZcPV/mdsqDe3nZO0Zu2lyMZJURlPmCOdcuZYNM/ELr4dSuYlCMraEBmjUKD00pWZprU0wIHJsTN1NWOKMyxqfAHxfGq1SWLkGaZI4ioltRKmOUnXyqFyfL51PaXQ+/wBDULiBQh3DHqQx6VrWwNYokHPLXS+x6f5NP5v+s1zMV0/smYwSejH/AJzWfr/gH1jOl+Izml/7Tep+tYUVm99o+pry0+Ooqe56K9Ugr1dInVTcyglRPlUOOB2A0bSenrUrYgA66DTX161l3ExO+1ebHBub8p/oz7Vvh7xwjDOj3BlXmCxAJSfiRzrq/EuGBxtXFMfwy5aupiLBy3EYMP4lMjf6U24f9LuKA8eCRm6q7oD/AClWj41splVgCDMjLhYNwJY412eIMxStewrK3lR+5+lu+R/9PQ//ALWI9/BVT/v2Ln/F4Zr/AOHej5Mh+tEGQepgvCf2gHF25XXf0FLXE7gU+Zp7xPGLbg5eH4gH/wDLbj/prnmOu95cdspGpAWZgDSOlXV1PUnY3qJCMQZmuk9mnVhbvFdXAidpXOrEf7R6a1zG4sU3dnMfcCWvGcltz4fJgxb8fjS+pW1BjulbaSs6JguDWsxfLM6idY9K37S4crYlSQRzUsI6bVnh+KhB7CiPEHU2DIk6AKIlixCqBPUkCeVZt2YzW3n0ibwbiGPYF0vJcVd1cTMcpUAg1qeK2MYzp3Lrf0DCAyiDqQRrHtVnGdkrgcMt1rLHRu6BVD/FOrnzhfSgvB7WTF3mTvMloEPdtjOCRuddY6r4ojfnRhRup1gG5S432LKgusb8hHypZsXWtt0jentO3BMm5YbudMrrrB5Fh0NKtzhy3S7m6iDNClgTmmSdBqPcUxjZqp+oNmCHcnBli7xXPbg0s8Rbx0ct8GzSqXka5HhXKyhj0DNpPQUuXlIJBmRvO886YwqAbEHrNU2YAGairdvwpm5sY9udVVWSB1q9iVkgDZQB+NMN7TPEZezZGYddx8IFM78RS0WRg05WVCCYLAGdj1jSkjs9cIdQd1I+B2+dOnEcMyk99ac2mOZXCmAeRPMbxWTmUB+Zt6d7x1cLdiQlyyL5gMsiCefWi2B4ii5ixBOszqPP1pSwOXDDvS6G1OxTU6SOcEk6QBO9KfabtY96VtSlrWeTOTuT0H7ooa4jkbyycjBAS8qdt+NDE4pisd2vhSNoG5HqfoKXa3atrFrMwX+/OtpFCLQmI7F2szTL86sf4cKPFz5VZIRiQv2UGrH/ANIr16yM6BZLE+9VL3O2yh3rA6EitjcJGoM1e7gKTJkzsPzrxk8oExtXbhJoweFrIqXF2MpkbHaoauORKzKrXTezFsnBJ0yn/rNczWuqdmF/ylofu/V6ztefIPrG9L8RnK7m59T9awDWbg8R9TWFrQHUTPclzV6vV6ukTpOHxPeMQUKlQNGjWdq2sliJgEgkiZ+vSs2P+Pc/hT8anCxMeYHwrzpNTelRmvH9m0PdjWhs3Tyt+era+tXnePOKXeNdpxZBRIa6dzuEnr1Pl8elExqzmlEG+RUFmEcRiCg/WXLFsGIksPgJ+dC+Jdsha8No27pj7QDhR0AkyT/c0m377OxZiWY7kmTXrNvMY58q0k0ajluYi2rY8LCOL7UYm5vdYDongH/L+NVcI3Pc7+tT8M4QbpjbWD5VZOANi7lbY7E0chVFKIJCWYbjK+Pw+gPI0Z7NXB3TdVIb2EqfrVi/w4PZDaQT4R58x/fWhfC73cX4bRTKn0Ohpbd4iEesd2eG4b0M6Lgb4Koc0KRB9R/Si9m53gIIDIdDmn1kRqCImRqKUeFXA1sophgdBR2zjlVEDEgAaxJJPTSkHXmNqeJZ4zaXIUN29cJE5O8YiOpjxEepNR9mgq2L40CNbyg6AayDHIb0O7Q3AVW5hYFxSAckHMCZ8Ue+tMXArzCyoeybeUy2bLBBHLXXlXGwJUgVVTnnH8A+Ctd2WzWm08SZXBjadmUx/c0d/Rz2fssDevIrkEKitqBMEnzbbWln9IvErTXVSyICSSAWyg7AKk5VO50A5Uzfo5cmw7SfCRAplrGIN7wHDZCp9BH/AB3DrN201traZTpooEekbEcjXBu2XAnw1+Hg5hKuNmA0nybaR+dd1GIEkddR/fxoB2s4CMZhXUKDcQFrfUMNY99qphzFG56lHw7lM4bY0M0c4eQbBWPGWIn1gj6xVC1wq4RKrmHPLBI9QNR8KuYLHrbtxB70MSsjQaDU+YI0FaTmxxE1Q9QxxfhYssl604bLCXMpU5GjnH96UVwHb66UZHQvpCkHT3pMwRYONTDEBhvIJ1nrTHgrYtFHHiUDxJpsRuvmN/Ok8iqKDczSwYchUnH6ekG3mdsUiXDOh8PJZUwAOXKhXFkCtlHWi+LvgYm5dGoyZkPXNCD8aF8RwbKMzbnU+9FQgOPpKkE6c8c2T9uoIarGEXUj7wielaXlEA8+f51vaXTyp08iZPRk74eAVH7R19BUvDTLs/QQKp3LmUQNzuaIYG3Fo+hoTdS47k+BWVBia2xCeL4bVU4bicsCd9Ioq9udZoDAqYVeRB9+xnUDpQ61g2LhANSY/v60bZNYGvpRDA8PyHO32yI9B+dQ2bYsb0ujbUOB6epgjE8BiQh8S7qeY5FfyNPfZ60RhbQO+QfWaX8YNM43T5jn+dXsBxYhYHiQ/wDL6eXlSGZmyKAfebGXQKrHw+669xOdsa8tbXkIJBEEbitErbHU8swo0ZLXqzWa6VnRrafr7kfdT8avwJ6QPwNUcNcHfv0CJ+NV+1+PFvDEA+K54B6bufhp715/aXcKPWbTMFUmLPHe1DXGK2jktjSROZvOeQNL1ZNaxW9jxqgpZjO5Y2Z6rfCbJe/bUc2FU5pi7BYfPjbflmb4Kau3AlRDOFt92WuASbLeIR9u0xmfMoZ9jVvtLgEuoGtkHYgj41ew2FyvBIOcEEac5oCt9sNcbDt9ka2yRup2HttSw5l/pKnB+IwO6uaKd/I7VZ4nw9WWZB6HmfOOtQ8SwOfxoIbQ6c/WqNvGkQrAgidPXpQGQ3uWaGPMCNrTGA4i9m4C2sbH05Guldm3uX0Ny0VUySJ033Fc1v2wRpr61c4T2ixGGUqhGU8juKjJj3ix3JRtho9RwxuHuo+W5aChph1Yr8TvHPnQbtL2zi13Fm4XMnPc20nRVI3O0kUM4/2qu4lAjDKAPEZkn+lALVjMfKuxYPVp2o1JNAfmE8TwcthxdG4En0NMn6NOMZBdQxGTNr1XSBVZsctlzh3+yzKs7/q7g0PqCZ9qAcNt93iSrGMrenrRci70IMWwvWQXOpW+0FoW1bNqDHzMfPSi2E4sHaEIzHl8K5ggAs3R0Yx65gdKYv8AEmy1i9IJUEnlmAjNvziT7VnMlTWADCBOPcGROI3mvEWrUrdy5suYuA0CNYzBpil7FYfvrv6lu8uO32UVufmQBTp+lewt5sNet6lgUPXWGX/1UCv4E4fD9xaUvir4l8oJK2+aiPvc/LTnWjha1BmRmtXMEWcKyywdHFtlz5STEzsYhhodVmjmCLkKPDkGoaZJ35VS4NihhrN1Dbbv2/ZcRttCtEgSai4bxHKfugmHQ6ZSdMyg8uoqufGWFiP/AKfqhjfa/Rha3w5FiBMEke5n5GqfG7UoaKlapcUH6s0kjHcLnpM+JRhZQImousVvMLl8/wCta3NG96ziDBnrWz3PDMKMjC5njzo0EiyxnkaEYIS3saJYq7+qI5f/ABVH5IEherlK1oBRPB3ixg9NKGKdhTBwjh8EO2nQfnQ8zBRZjWk07532r94UwmGCLtrzqRjWty+BuQPWtO+kTsOp0rJNk2Z7bGq41CL6TwjUHnpVDCYdlUFdRzHoYq1cvgDw6nrWMA3hI6E/PWrAkCVdVdxBfGeH94udR4xuOo/pS4op5vqNT0BpY4tgspzj7J38ifzp7TZf8TMD9W0nPir9/wDsHzXq9Fep2xPP1OiYZpxBIG6KPjSd2o4t398wfAkqnoDqfc6/Cil/ivdpcIPiZAi+pME+wk0pmlNNhptx+kb1T/4ierJrayksB1NZxVoqxB5U9EZFTF2Ju5bzRubbgaxykx7A0uTRLg2L7p1fodfQ6H5E1VxYkr3HXF/qst9CTkYMQTMg71t2vsLctZ1Mso7xSOa8x8PpVtMCLlnQ5kZYzDaCOfQ+tARca0os3f2M2RuTo249RMxSwl5d7O3RcQTE7Vdx/Z61c0KweRGm1K/ZTG91eKN1j4HSn4uDrXMKM4kznfF+FmxcCKxIO01Lh+BXnYoACRB3HOrfHL6NiwGYqBABAzQdxK7kemvrsWzDDusVb2i5ZEEEFWysRIPMf2Y2qWJAhA0VsP2JusfGYFWeJ8FS0hCiSBv7U5XrmulLfa+/CxGpqtkyA1nmLvae2TbsXuZQKfVdvpVDtC+a8LinS4iPp1IhvmDTBfsd7w48yhzfA/kaU/8AFSgUiSPsnpO4/vrRklGlrD8T0CnwjnroavjtGGvWg5Bt2wyaDfMImPLSqPFeEMhtgKTmtqdtyRJqC7wvuhN45W5Wx9ryzfdHrrVfDQ8wvjPW2P8AxniajB4a4QCEI6eLwsB56wKFdnuOS9y7cs3bty4QJRlQAclDGT8BQR+Pd5hLeHdYFt82edSACAoEfOq+O4k11VRUy20+yAOZ3JPMnrQseLaKPvL53DtY9o68SxquuW5g8QF/euC77jMoI9jSbxKxkaRny/vrBHUEiQd95rXD8cxVpYW7cA6ZjXl7T4gsM9xnXmrwwI5gg0ZVIgOu4z8Pu5rSMdyon1Gn4VHxI+CvW2C21uJrYbTztE/sn92o+Lnw1mFNrz2OPUrl01g8gUfrFHFDU1q7So962xI1qFWI/CtZep5HJ2Zbw6hVHUzPlVg2C65VEnn6DnVC1dJPnRrhWDvXbq2sMJfKS2oAAkaszaAfmOZihvY5EnFsLDf18pDbw3d6sI6E/hVtca50Xwjrz/pTHhv0Z3z3hxDLmy/qyrkjNzznKCANoA3POIInFdi8TZMXYVZgMpBB59JB5wQDSzFTyTNbBl82zCDX+5Xs5QZJk+dEQyProT58vQVQfs7+8feqN/hz2jMkDqNveg7VfpuZpDLlwfFj4h7INoFbpbAmKBpxe5bOVxNE8HxNLmgMHofwoTYmWO4tXiyHaDR9jMcTuQkczQjFnNacdBPw1q5xOWaRsKgVgwI6gj40bGKAMQ1LHI7L8qi9Xq2r1aG2eVoyxxTES2UbDf1qiay1a0VRQqUZtxuXeDpN5PX6UY7ZcMystxdmGvqKqdkbWbEa8lY/QU/cV4V32HKaZt1obNTSR1U5NVi2NBHnUeIslGKsIIMEVe4XuCdhJ+FEY8SFHNS1wrj93D/ZYjy/MGjH/eqzfXJiEyT+2gmD1jce3wod2fVb1y6HAJZZUETsdflU/HODItkNbTWfERJj25UI1uoy1cQbxPCtYvAyGVlDI6mQ67Ag+3saZ8Dx0Nb6EATQXDgYjBMn+pYJdf4W+2PiJ96B2cSVrtu6RdS81/vL8nm1PWLxfdrhiRKNmkCJDAiGUnZo06EaHlHPMAZuL603ccxR7q0PuH671V+wJIPEbSIAMyrbNqJjcEciDoQdj7EqPa7FS2Ucoohw/tAoQK8lDGaB4vIr++usdQSp0iFjtEjJdIYhgQGV1+y6N9ll8jHqCCDqDVVWzJMZuzGHz4NwdjmHypDFuLgU8mg+xrpPZBcuHUD9qfmYpC49h+7xNxejf1qcZ5IkGN3a7ji4ZEs2tbxtqXf7kjMFU8tCJPnXPXuFiSTJOuvnV3H4zvCGbV4Cz1ygKJ9hHtVErRUWhKky9gMPmMwW1gDeTsIHOn63+i7EvbDs9pDuE8ZjyLLpPpNKfZe8FvoTsgze+0/Ou5rxlRZV9CkCT09fjSOfKVapoYktAROUY39GuNQSqW3Ef6b6/B4pOxmDKMVZWR1+0rCCPY12m32vBfJO7ECOgMaeZJAFUP0k9lTeRbq5Q6K3L7Wk5Z9mg9fWq4tQQ1NLZMHp6zmvZjHst0WvtW75FtlO3iOUEdCJkHyq5jb5yZTusqfVTln5UK4HfFvE2WP7LqfmKIcVttNxo8PeOJkdTuAZHvTeRQTA6bKUse4gS+ajt2ixgAk1bwnD7l98lpC7dBXUOxvZ3EYOC9jDMjKMwuBGuZuofIYAmMskR0Nc+VcY5MoMbObAnNF4WdM/6vrOp9hMfEim39GqKt+/DGDbjPzEMpYiPur4/wCTyo+vAbdjEC4wtNae4Bctd0hUC42UFWaXBUsCNeXSmfjvBbduyb1u2guYcG4uVQMyrpdQwNVa2WEUuc28UJdsXhmjOe8F4zcwAeyyszoxVkhirFSVJkbH94ax12q5xDtG91MpsW7akAEKWYgBs8DZR4tdBPnVnjtpSUuqZDgLJ3MIrWyfNrRWf3rb0MK0o789Te0OkxMoyXz/AAZGsRIOlYuKGEEVobEyOTb+R5EVBw6+XVg2pUxPWKpXqJrbgGCMO4OvWM1thztmAfLcVpwvCg3Q3lmqbH8RUSi6xvFacEvatPmR8ppq2CEzKK4jnVe/6m+IvBZJMan8aovixDMBoBv58q9j2nKPU1W4m8BUHqaJjQcRXU52G6uh/MHTXq9WKe5mBNSa1NbVqaJBw72OvZbzECSLbEA7SNRI5jnHlRPiWAuGbvfs7AZhuIO8QNqWeF4o27gddxTI3GrSgnMSDrkiIPQt09KC4N8S4PEGY7EW8SoYnJfGhnQXPOeR9aG94UQqdyfLQe1b47EG4c+UKp2gf3NVQKuBxKyxgcW1pw6GGGo/vpTXhuNWLhB77uCftK6krP7rDl61F2b7CPfIa7mRd42MdW6aVY49xK1giLWFtWwdy7IruRtuwMTvAqjUxlrIm1j/AA4urcW7Z5h8rNDqQQRly78x6UjuIJH9+VFsV2rxL6G4QOiwv0qkj3LmhJYfva/A1ZRt7kUWM0w1yGmjmO4qLlkKN1Inz86DXsHlA13ph7P9mM/ju7ROX8/yoeR1A3GFTCzHbB9jCX2TOlq4ybZlRys9JAij3DsAcUowroyXQrNbNwZYuasQJ17u6q6g7OmYbtXVOzeGa1ZVNMseEDkDrr8aG3OzrDE3L72VuEspRlYFgIy3AM0RK/jSX7s+0YbTi6uc3btc+GUWkSLiGGFwfZIOvh6zQTtDxI4jENdICs4QsBtmyrmjymuodoOC4fHE2+77i8JKsUykno33l/8AmuU47AvbuvbcQ6sQRvr5RuKYwZEf5GBzYWSVCa1iiGB4Pdunwrp946D48/ailzs+lpCzHO2g5gD25+9MlhAVBXDr0XAesj410bsh2hQ2nw93ZpXz8X0rn12iGCxXdOtxWzsuU6eRmD12pTUY9wuPabJXlPUasN2ZdsT3cQbZUm8GJAVtVYLOs9Ijzpj7S8YVLXc5muMIkxsJ1mNvWknH9qjcv98oKeHKuU66yT9ToazhuItcDKMyru2xZyfvH8KU8NiRccORFskxPtYUi4JDBQd4bYH08qIXzIUhPHcJM5pnMTpljTXz5UfxXGsgjK2g9K2wWMzKtxYYjVlA0Tf7TH9rSnXcgWZm4RuapY7L8FZbigN3O5LMASZHNdOWw0Ap1vYayom7fZif3wk+wGgpQucTtiTduCZBgeEHnqd+vSiOD7Z4IaJbUsei5iT8yaz3DMbqavlUUDDmORL2HZbWoIgEMTB5HnMVcwXaa1cTM0Z7i5XQkxmQFXWDtufURQ9eLNlk2HtLybIRPtvSZ2mw4NwujwxMsBI1Gx1512Lg1B5se9b9pc4soSxesqxiwbd20d/1Zcm3r5G86H+EiqN7EfOhzcWVbDJLlmBBzspABIbwwsjxAGJiRNTi+qouY65R9BV8i9R/9NbbuFyNsS06VpBtWjOjMSayeKou29VL+LFwyTXBD7RvJlWyQ1mQ4O4EJJjXrU4xyKrBASW5AafHpUAyA/eJ2qPGX2TQ6T05e9H27jM85/BWiRx9zzIXtGczGPKq74O5cJYL8xV3AYI3DLExv6+lGnTIhIUkKNlGtMjy9zFy5d/lUcRX/wCyLn3T8R+deo2ONW/P4f1r1EsxaKhrU1kmsUaUmyGKJ8H4S19pg5F3I+lCqZbAVrKASyKIZQSCp1kkDcHTWqOaEuoljj2GsdyP1iK9swEHiLDmPDsaHYBBat/4lgM05bKkAgEbuQd8vLzIqrxLhmS4oXVXjKRrvpHrNT9osWC621+xaUIPUfaPxqAOKnGGuyPbx7Ga1dzXUukCSxzIToSJ3BnUe9LXF8V3l526sfgNBVW08GelaTVgtG5EzRjAWAVAmJ+m5oZhcMznwqT6UescFaNXhuhBHLzgn2mhZmFVcZ06m7qV0QXL6jkPw0FPGDQLa15QfzpPwvCrtq5mK5gBupn5fa+VGRxEMsEwQP796Sy88CO4uO+I+Mr9yO5vAkCQSfkaX27U4y0TmBYDpB2qouPUWwttyjxJkaelUbvHriyGhvMa0siH2jL1Gnhva9MVCXwB5yQQeXmD503dmOH2Yu22CXM7KSxUSwgBcx6jWCOvnXN+xd/CPiy2Ly5Mpyhw0FpWPs8gAd+tdEw/B4M4V0uW4bKM8MmbkSftKPPWPPWjjE2M7gPtFMmVHBS6+fpIuMfo9BlsO0fuOdP5X/A/GkviHCWQm3eQo3QjeOh2PtXW+H4pirI//EtwDM+IH7La9dQfNTU2IwiXVyXEVl6EAj28/Ojla5WJjID/AOgv5+v9zgV/s8h51D/2BbUSzH2rrfGOwCN4rDZT91ySPQP9oe+YUi8c7MXUIW4DbPLN9k/wuPCdus+VQcjAcyy4Qx8psf7/AB/yKlzIpHdpHQnxE/30FE+HXmKnMOfSrmH4Wts6g5hrJmfluOdTlBudBXCzyZGV1HlUSlctgjUT61XbAJrlzLO+ViAfUe9MOC4hYtgrcYK8mSVLCOWU5SP61HxjF2rwU2fEFBBfKVB25HX386GMh37dpr3g9lLuvmA8LhmtqQhU5jPjWW6faHLyq9guJ37TEhLexH3Yn+Wrp44FDDu7iSFGiZgsTsVmVMjbXQUu43iDXH8RIQaAGV05EzrO3WiuoI5EJhyZLoGpZ41x3GXAZiOYWSfhpQ3hOGS45XEXDbAHhzSik85Mb7fOpAlqSjE5WQnOZUAhWysB5vAE8htJ00XFWlt5FguF1YmFUmR6kgcvidIqAoraoowjOey1iSca4TYRQbN1XedVRg4y8yTy9zVqx2QV7KXTfnvJgKuiwTIYkzIidvjQnD4LMLgS8YS2XMnRjpmgkjKAPUmoDdxFttc6XEI8ISNQBoyiNYjcUTwmAA3QPjc9cSzj+EJbXQkmY1gD4/SaHW8KP2jlOkAq8tPTT69aeOzGHuY0PbnulSDdMTOaSsbEnQ6HaKr8b7MvgWFxWz4d2KsCsG2xkgxqIMbj0PI13joH8O+YLa1XAuA4IjKucEMxA+1A1MD0pnsdhgzFbjzl83ZvaTVbB4B8TaLIUNsHL4wwI2JAKHbxCZB3rGIuYhFy3L9xlXkGIA/mHjI96BkLuaxtRHcupAFuJ7jvBf8ACICjL4iVXMQpmCZ1MGPxFUX4wqIAkuwGigEmY0zdOpPkatJYLsGKtczGNSTI6BjJH0rbiPAcOzTa1XUBlGXVZDQyxIBG8f1kITS5DZlhl22VEUrXADlE5pgch+depuPBGH+td+X516mrgPEnNK1rJrBpiVnqnsYpkMqSCOYqACrvD+EXb5i0jNG5Gw9SdBVWIAsyygnqXX7QEgTbXOpzKwkDNBEldp56RQdjTHd7C4tB4kQfzqfpNCMTwa7b1ZdBzUho9Y1FDTJjPwkS7Y2HJEq2mAIkSOdXsObWYFkzDmAzLPuNj/cVTs2GcwoJPlRiz2XuZczEA/d5+9XaveVVqhfBcM4ZdGl/EYV//EVL9v8A3WwrD3FEx2LxITNYvpibX3rTZh7q0hT5GKRrtlrZ10q1gOKvaYOjMjfeRip+IoTKfrCqR/iah9sdetmLlsEjlBRh7aj6Vl+MWmjOCD++ub/mXWpbXb65cUJiLdnEr1uLlf8A324184J9avJwXC4sA4W8LdwjWxeOs9EeIYdImh+Eh+UL42VO+YJdbNwEJcZZ+6wP/K2tFeznAsFH+ZvXM3nbOX2Kkn5UB4vwJrBi7bKHaeR9DtVTBXHDBVcAnSGYKJ82bwj3ip8Ir8JkHMr/ABD8TrvC+w3DrsG3fDeQcA/7W1pp4f2Lw9nVA/rmNcZF422CYi29t42YZSfMSII8xpR7B37ywbN5wOUOV+UkVUs69iV2I3TV9Z18YZRBjVdtTz5Sfb4VIiVzzh36Q71s5MQmf97RH/8A5b2im/hHafD4mFtvD/cbRvYc/Y1AdSZVsLLzCmXWa0dA6kMAVO4YAg+oNSEVhhRIKLfFOw1q5raPdH7sZkPtuv8AKfak/i/Zm7ZBzrC8m+0h/m5ejRXVBpPX8ayNQQQOnUH1n6UM4x2vEOMxIrILH+/zOB4ngOmhZQeviH8uv41ZGKVLS2yGBRQuiEq0T4gVmCeYNdN432XsmTbPdOf2QJQ/xJy/l+FIvE8E1kgXEykzBBlTG8eXz8qH4xU7Xl/24yC8R+x7/uT2LaPbXuwHBGhgGdtzyPrBoRxvs4xYvb7wDKCcgDD4GTp5Vg2FaSqgzpMbnb3ptwWPUQwKZPPKAugVg07QM3pFUxYyrbruUyPY2kVU5r/g1YGLjNnhSzKjj92ZWV5CRHKhOI4cEYqDBVirEKV2OukkRy6UcOMHfXTZEo11nWMslQwYQDylRrtVBuHvfe62RkdjmAJICyT+7qAIGpHPQ7B665JgQL4Er2eGBswAAAEyeXIEn1I+NPvZa1ZZLgDC6yFZglgobXefFJzeLUSIml3C8CKrDMxDgA6wD5TvFbcM4ZdsXe8RHtASM6SysCJ1DTnXaRHXmKozBhYPEnaeVPBjlw+6mGe5cVTFxVFwAT9icrKpPRjIn01EEP2q7WWMUq4W0txyXBbKhX7IIUAPrJJ3iNKG4TtPdvAK6WwGG6rBMEKQQzRBzDb6Ua4n2Nw74RiXUXXgh1YeIx4Uygwy+Xn5UnlTEmQZGu5Kb9u2L3Ae/sC4pJVS3it6NBXwzM6HlzFYucXYd4DbGa2eTEAiC4MkaGBtUOGvd2gtsrEjQFVJnLp4YGnLpvWQ6lmQuk3SxLFbgUSAoWXQCcoCyT97rNOUAfrKHmMfDOA4e6qvmKuVGbIVtlCd1bmY89/Q0McCxfco2dAwBKFkViR+0bZy5p0kDWgtjhhuNOYOiToJBgGIQOfENJ0J084onYkqNSRrAgDQnbbTQDb0k0uqEMfNfyh8ilVBK1LZxzdB/uvf+5Xq1FofdX4n8qxVtogd7TmNerxr1aEHPCmzsx2t7m0LLW5AJIKmD4t5B3oRwrgRva5gF+Jo3ieB27VsFQc2ZfEd9TFLZwjrtaFxOUbiGr/ay0wiHGmxUfgaD4d+8vBpeAZACkD0LHYegNOXZ/g5aCt119Gfp5sa27ScLe3dU3Lz3BEAMxMc9OXyrLxtjVtqx/KzdQJasKuiKFHkIrMVu51rC71oTJJlLH8MW4Nd+tKeN4a1owduvWnwiquLwYcQaIrVOBiIhq1avaQ1S8R4fkOhoeog6UQqGh1yERpwPai8i5Mwu29sl39YI8p1HsazeXC3xopw1zyl7Z9t1pZQ9NDUtnFnnrVKI6hLRuxG/h3aDEYS2LV62mMwfJGOdF87VwSbZ8tvIU1cP7O2sXa7/hl4iPt4e8dUPTMNY6EyD13pN4DiQF8Ih1M5o3jXflseo8jXSOzdu1ci8loWb4lGuWP1ebQEymqEGQYIIB22BoJ1AU+biXfTEAMDcXMXintHu8ZZa3yl1lT6ONPgawuBWM9ppA131Efdbemviox6ozJibd23ElMRZt7dPAuvyrnFzjviaLKWWJg9wzqh1/8AtPmH+0rViFyixBo7YzOsdle0bOBbvHM2ysdz5N+dNNcZ4FxRu87sncBgRynaurcFxrXbSlozAlW843PqZHzoakq2xvtLZQGXxF+8ILVHEY7WF9J6+nlUXFMbEqNgNfPSa5fxvts95SLU27WxP+o3uNFHpr50DLlLHYn3MvhwFuY0cd7ZWrJKp+tujcA+FT++2w9BJpGxHEnxDl7jyYgASJ5hU+6PPc/OqeDwRuGNFUct/wCzR3CYO2uoGu0n1C/jXDGqC2l2y7fLj795JhBKKyZQYBGkjylfkR60Mx3BO8aWtWt5+3cg+0Sf91W8E0EidCWIHQaE+8k/Hypis8AZlDZwMw0EE/HapOYYxyYoUYniD8Di7VgDu8MoI2/WSBPnkk6e/nS7fxeW9cN2EznMDDBTpsIBiDOnnRnE2javiy0EtzGw1WPrUfGMMbds5gGzDJudyDB9j9BVseJGF33JGZka4Bu8ZRrudVfubasDAJLM0AkAxAAjeN9tRHQ8JwXNbU3C4YqGgZfDIGm2pHXypAxPA+8ItFzI8J5LOpPmRrTjh+0D4ayoxC53UZQyH7QGilgw0bqdetU1C5FQDD6SwYOxLznnFcHeTHvZDHMr+EqSIBPeSANYhi0byY1NSm0/eFRmbTUoynMTlEZWhSNT+dR4viDYvEPdaFBbZQAYHhyltyAABHQU4cJwtq4qqVJIjLP7Ma6amPaKnLqDiUWOfWHTBusnqL9vimUfrM2cQuqZQJMRKysa+XxqDH9qLYDAEsQCFhWgmDoZ841pm7R3bdi2FKk+NHgaiMy6SxnlNJvH8Epewf2rmaYECAQB5k6nXyqMOfxOSJzaUVYkeDwhVEBcrmIJEiAN5M6Cj117dq1nJOQAARrzgRQrE4V2BZMsT3epOkrmOw6VJgOEAWyrANAztqYk8htppNW8ShZhMuHcwUdCF0w8gETB1+NeoO2KuKSqtCjQaHYaDnXqnxRFf2xn/9k="/>
          <p:cNvSpPr>
            <a:spLocks noChangeAspect="1" noChangeArrowheads="1"/>
          </p:cNvSpPr>
          <p:nvPr/>
        </p:nvSpPr>
        <p:spPr bwMode="auto">
          <a:xfrm>
            <a:off x="1587500" y="-804863"/>
            <a:ext cx="2762250" cy="1657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44" name="Picture 4" descr="http://3.bp.blogspot.com/_W5FDzQPXR_U/TLDALGHoh_I/AAAAAAAAAB0/2RVAAaidfro/s1600/The-Money-Lenders-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1024" y="1371600"/>
            <a:ext cx="4948164" cy="2968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60440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147</a:t>
            </a:fld>
            <a:endParaRPr lang="en-GB"/>
          </a:p>
        </p:txBody>
      </p:sp>
      <p:pic>
        <p:nvPicPr>
          <p:cNvPr id="5122" name="Picture 2" descr="https://encrypted-tbn0.gstatic.com/images?q=tbn:ANd9GcT9eRTnMXoo-W7fmhVislyipHfQWbgGyzmo9Yu5J7Csigr_ZGUHKQ"/>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063552" y="1458929"/>
            <a:ext cx="2789026" cy="5090814"/>
          </a:xfrm>
          <a:prstGeom prst="rect">
            <a:avLst/>
          </a:prstGeom>
        </p:spPr>
        <p:style>
          <a:lnRef idx="0">
            <a:schemeClr val="dk1"/>
          </a:lnRef>
          <a:fillRef idx="3">
            <a:schemeClr val="dk1"/>
          </a:fillRef>
          <a:effectRef idx="3">
            <a:schemeClr val="dk1"/>
          </a:effectRef>
          <a:fontRef idx="minor">
            <a:schemeClr val="lt1"/>
          </a:fontRef>
        </p:style>
      </p:pic>
      <p:sp>
        <p:nvSpPr>
          <p:cNvPr id="4" name="TextBox 3"/>
          <p:cNvSpPr txBox="1"/>
          <p:nvPr/>
        </p:nvSpPr>
        <p:spPr>
          <a:xfrm>
            <a:off x="5231904" y="1372848"/>
            <a:ext cx="496855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Because of the large contribution the Jews made to swelling the coffers of the King – </a:t>
            </a:r>
            <a:r>
              <a:rPr lang="en-GB" sz="2800" b="1" dirty="0">
                <a:solidFill>
                  <a:srgbClr val="FF0000"/>
                </a:solidFill>
                <a:effectLst>
                  <a:outerShdw blurRad="38100" dist="38100" dir="2700000" algn="tl">
                    <a:srgbClr val="000000">
                      <a:alpha val="43137"/>
                    </a:srgbClr>
                  </a:outerShdw>
                </a:effectLst>
              </a:rPr>
              <a:t>it was therefore in the interest of the Monarch to enforce recovery of debts owed to the Jews. </a:t>
            </a:r>
            <a:r>
              <a:rPr lang="en-GB" sz="2800" b="1" dirty="0">
                <a:solidFill>
                  <a:srgbClr val="FFFF00"/>
                </a:solidFill>
                <a:effectLst>
                  <a:outerShdw blurRad="38100" dist="38100" dir="2700000" algn="tl">
                    <a:srgbClr val="000000">
                      <a:alpha val="43137"/>
                    </a:srgbClr>
                  </a:outerShdw>
                </a:effectLst>
              </a:rPr>
              <a:t>We shall see that this evil practice would lead to riots and the eventual expulsion of Jews from England</a:t>
            </a:r>
            <a:r>
              <a:rPr lang="en-GB" dirty="0">
                <a:solidFill>
                  <a:srgbClr val="FFFF00"/>
                </a:solidFill>
              </a:rPr>
              <a:t>.</a:t>
            </a:r>
          </a:p>
        </p:txBody>
      </p:sp>
    </p:spTree>
    <p:extLst>
      <p:ext uri="{BB962C8B-B14F-4D97-AF65-F5344CB8AC3E}">
        <p14:creationId xmlns:p14="http://schemas.microsoft.com/office/powerpoint/2010/main" val="139599109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148</a:t>
            </a:fld>
            <a:endParaRPr lang="en-GB"/>
          </a:p>
        </p:txBody>
      </p:sp>
      <p:pic>
        <p:nvPicPr>
          <p:cNvPr id="11266" name="Picture 2" descr="http://www.medievalists.net/wp-content/uploads/2011/08/19th-century-depiction-of-Jews-200x212.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047923" y="1922351"/>
            <a:ext cx="3056942" cy="3240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35960" y="1772816"/>
            <a:ext cx="417646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Because of the Jews’ importance to Monarch </a:t>
            </a:r>
            <a:r>
              <a:rPr lang="en-GB" sz="2800" b="1" dirty="0">
                <a:solidFill>
                  <a:srgbClr val="FF0000"/>
                </a:solidFill>
                <a:effectLst>
                  <a:outerShdw blurRad="38100" dist="38100" dir="2700000" algn="tl">
                    <a:srgbClr val="000000">
                      <a:alpha val="43137"/>
                    </a:srgbClr>
                  </a:outerShdw>
                </a:effectLst>
              </a:rPr>
              <a:t>and through their serpent wiles </a:t>
            </a:r>
            <a:r>
              <a:rPr lang="en-GB" sz="2800" b="1" dirty="0">
                <a:solidFill>
                  <a:srgbClr val="FFFF00"/>
                </a:solidFill>
                <a:effectLst>
                  <a:outerShdw blurRad="38100" dist="38100" dir="2700000" algn="tl">
                    <a:srgbClr val="000000">
                      <a:alpha val="43137"/>
                    </a:srgbClr>
                  </a:outerShdw>
                </a:effectLst>
              </a:rPr>
              <a:t>their status improved and they were able </a:t>
            </a:r>
            <a:r>
              <a:rPr lang="en-GB" sz="2800" b="1" dirty="0" smtClean="0">
                <a:solidFill>
                  <a:srgbClr val="FFFF00"/>
                </a:solidFill>
                <a:effectLst>
                  <a:outerShdw blurRad="38100" dist="38100" dir="2700000" algn="tl">
                    <a:srgbClr val="000000">
                      <a:alpha val="43137"/>
                    </a:srgbClr>
                  </a:outerShdw>
                </a:effectLst>
              </a:rPr>
              <a:t>to inherit </a:t>
            </a:r>
            <a:r>
              <a:rPr lang="en-GB" sz="2800" b="1" dirty="0">
                <a:solidFill>
                  <a:srgbClr val="FFFF00"/>
                </a:solidFill>
                <a:effectLst>
                  <a:outerShdw blurRad="38100" dist="38100" dir="2700000" algn="tl">
                    <a:srgbClr val="000000">
                      <a:alpha val="43137"/>
                    </a:srgbClr>
                  </a:outerShdw>
                </a:effectLst>
              </a:rPr>
              <a:t>and hold land in their own right.</a:t>
            </a:r>
          </a:p>
        </p:txBody>
      </p:sp>
    </p:spTree>
    <p:extLst>
      <p:ext uri="{BB962C8B-B14F-4D97-AF65-F5344CB8AC3E}">
        <p14:creationId xmlns:p14="http://schemas.microsoft.com/office/powerpoint/2010/main" val="67753174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149</a:t>
            </a:fld>
            <a:endParaRPr lang="en-GB"/>
          </a:p>
        </p:txBody>
      </p:sp>
      <p:pic>
        <p:nvPicPr>
          <p:cNvPr id="2050" name="Picture 2" descr="https://encrypted-tbn1.gstatic.com/images?q=tbn:ANd9GcSR6V855pGZp6o66za4PH4WHTcysBh7uQqKUHyoMeVkk-fi9fR9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976" y="1765607"/>
            <a:ext cx="2589976" cy="25329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43349" y="1868031"/>
            <a:ext cx="5400600" cy="267765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Many scholars have been at a loss to explain the symbols on many of the seals used by Jewish merchants and the residual Khazars from the Silk Route in London.</a:t>
            </a:r>
          </a:p>
        </p:txBody>
      </p:sp>
      <p:sp>
        <p:nvSpPr>
          <p:cNvPr id="5" name="TextBox 4"/>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Biblical scholars will know that the signs symbolise them as descendants of Cain – Edom. </a:t>
            </a:r>
            <a:r>
              <a:rPr lang="en-GB" sz="2800" b="1" dirty="0">
                <a:solidFill>
                  <a:srgbClr val="FF0000"/>
                </a:solidFill>
                <a:effectLst>
                  <a:outerShdw blurRad="38100" dist="38100" dir="2700000" algn="tl">
                    <a:srgbClr val="000000">
                      <a:alpha val="43137"/>
                    </a:srgbClr>
                  </a:outerShdw>
                </a:effectLst>
              </a:rPr>
              <a:t>The serpent represents Cain while the hand and the all seeing eye the </a:t>
            </a:r>
            <a:r>
              <a:rPr lang="en-GB" sz="2800" b="1" dirty="0" err="1">
                <a:solidFill>
                  <a:srgbClr val="FF0000"/>
                </a:solidFill>
                <a:effectLst>
                  <a:outerShdw blurRad="38100" dist="38100" dir="2700000" algn="tl">
                    <a:srgbClr val="000000">
                      <a:alpha val="43137"/>
                    </a:srgbClr>
                  </a:outerShdw>
                </a:effectLst>
              </a:rPr>
              <a:t>Edomites</a:t>
            </a:r>
            <a:r>
              <a:rPr lang="en-GB" sz="2800" b="1" dirty="0">
                <a:solidFill>
                  <a:srgbClr val="FF0000"/>
                </a:solidFill>
                <a:effectLst>
                  <a:outerShdw blurRad="38100" dist="38100" dir="2700000" algn="tl">
                    <a:srgbClr val="000000">
                      <a:alpha val="43137"/>
                    </a:srgbClr>
                  </a:outerShdw>
                </a:effectLst>
              </a:rPr>
              <a:t>,</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who were known for their funny handshakes!</a:t>
            </a:r>
          </a:p>
        </p:txBody>
      </p:sp>
    </p:spTree>
    <p:extLst>
      <p:ext uri="{BB962C8B-B14F-4D97-AF65-F5344CB8AC3E}">
        <p14:creationId xmlns:p14="http://schemas.microsoft.com/office/powerpoint/2010/main" val="37410024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15</a:t>
            </a:fld>
            <a:endParaRPr lang="en-GB"/>
          </a:p>
        </p:txBody>
      </p:sp>
      <p:sp>
        <p:nvSpPr>
          <p:cNvPr id="4" name="TextBox 3"/>
          <p:cNvSpPr txBox="1"/>
          <p:nvPr/>
        </p:nvSpPr>
        <p:spPr>
          <a:xfrm>
            <a:off x="5276088" y="2255728"/>
            <a:ext cx="5852160"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 EXACTLY what we have today. </a:t>
            </a:r>
            <a:r>
              <a:rPr lang="en-GB" sz="2800" b="1" dirty="0">
                <a:solidFill>
                  <a:srgbClr val="FFC000"/>
                </a:solidFill>
                <a:effectLst>
                  <a:outerShdw blurRad="38100" dist="38100" dir="2700000" algn="tl">
                    <a:srgbClr val="000000">
                      <a:alpha val="43137"/>
                    </a:srgbClr>
                  </a:outerShdw>
                </a:effectLst>
              </a:rPr>
              <a:t>Their ignorance of their own law with respect to Constitutional issues will be based upon their arbitrary decisions.</a:t>
            </a:r>
            <a:r>
              <a:rPr lang="en-GB" sz="2800" b="1" dirty="0">
                <a:effectLst>
                  <a:outerShdw blurRad="38100" dist="38100" dir="2700000" algn="tl">
                    <a:srgbClr val="000000">
                      <a:alpha val="43137"/>
                    </a:srgbClr>
                  </a:outerShdw>
                </a:effectLst>
              </a:rPr>
              <a:t> </a:t>
            </a:r>
            <a:r>
              <a:rPr lang="en-GB" sz="2800" b="1" dirty="0">
                <a:solidFill>
                  <a:srgbClr val="FF66FF"/>
                </a:solidFill>
                <a:effectLst>
                  <a:outerShdw blurRad="38100" dist="38100" dir="2700000" algn="tl">
                    <a:srgbClr val="000000">
                      <a:alpha val="43137"/>
                    </a:srgbClr>
                  </a:outerShdw>
                </a:effectLst>
              </a:rPr>
              <a:t>You see the bottom line is: </a:t>
            </a:r>
            <a:r>
              <a:rPr lang="en-GB" sz="2800" b="1" dirty="0">
                <a:solidFill>
                  <a:srgbClr val="FFFF00"/>
                </a:solidFill>
                <a:effectLst>
                  <a:outerShdw blurRad="38100" dist="38100" dir="2700000" algn="tl">
                    <a:srgbClr val="000000">
                      <a:alpha val="43137"/>
                    </a:srgbClr>
                  </a:outerShdw>
                </a:effectLst>
              </a:rPr>
              <a:t>WE HAVE NO LAW! It’s a joke and it’s on us.</a:t>
            </a:r>
          </a:p>
        </p:txBody>
      </p:sp>
      <p:pic>
        <p:nvPicPr>
          <p:cNvPr id="7170" name="Picture 2" descr="http://t2.gstatic.com/images?q=tbn:ANd9GcQJ8UGoA3_PCmd_xynd8lGjUV3PmwRfZKGSfDq6zML3bKBPMvPPwQ"/>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983417" y="1580456"/>
            <a:ext cx="3258427"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40467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34925"/>
            <a:ext cx="8229600" cy="1143000"/>
          </a:xfrm>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150</a:t>
            </a:fld>
            <a:endParaRPr lang="en-GB"/>
          </a:p>
        </p:txBody>
      </p:sp>
      <p:sp>
        <p:nvSpPr>
          <p:cNvPr id="4" name="AutoShape 2" descr="data:image/jpeg;base64,/9j/4AAQSkZJRgABAQAAAQABAAD/2wCEAAkGBhMSERUUEhQWFRUVGBgYFxgYGB0aGhwYGxcXFRgXGBoaGyggGRkjGhcXHy8gJCgpLCwsGB4xNTAqNSYrLCkBCQoKDgwOFA8PGikcHBwpKSkpKSkpKSkpKSkpKSkpKSkpKSkpKSkpKSkpLCksKSkpKSksKSkpLCkpLCwpLCksKf/AABEIAOcA2wMBIgACEQEDEQH/xAAbAAACAwEBAQAAAAAAAAAAAAAFBgIDBAEAB//EAEYQAAIBAgQEAwUGBAMGBAcAAAECEQMhAAQSMQUiQVETYXEGMoGR8BQjQqGxwVJi0eEzgvEHFUNTcpIkk7LyFjRjosLD0v/EABcBAQEBAQAAAAAAAAAAAAAAAAABAgP/xAAbEQEBAQEAAwEAAAAAAAAAAAAAARExEiFRQf/aAAwDAQACEQMRAD8AxpkybAEfW4xdS4K5vb5/ngs2UBUGwJjp+uO0m0k3JjoLDHJ0ZKeSYmD0sTjWuTHW/r6zjRRf1xysDHKLnb664NYz1MgrbTq7Tc/OcD6o+rY79nJPUnfz+OONTI3BtggdmspckfXpjPTUg3j6tgjmKM+X5YoGUMb/ADwQPdMSpUz0/L63xsbJrN/03x3RFgIwExUjy9cefMz8O2OLT7Ym+TaPd+vngODMfI4vy3EWTqYnGVEOJ1FOCmjK8aAW4JPr+0Y6eMmJt6f6jCpzDbFdOswNicF06UuMKZvffpjNU4zpMBp+WF37SeuOjzOIaasvxnvHw3/tgpS4wAOp7YTVqwO58vq39sX/AO9GAE3tgdMmZ9oXNkgeoxyl7RtMET+uFc8RM/X19dMcDyZn9ZnAwd4jx52EKQJ7Rt54GUUa5O56nEEeNzI/tjTlmJNrCxwVAqe4+vXHqVUj6/TBCjQJMkDTO+ofX+uPZvLav8Nx2CkgW8jOAqOdZrEyPMD+mIT9SMTpcOqdV+IYYJU+DKQC0ye3/txRjXLE7SR3iMX0+FB5MEdB2mPTBpKUWAAHliar3+vzwTS6eA1RtBxpp8Cqd1/PBtI6DEwME0CXgbTOoAg2j+uKeL8IqsFCww6+Z7nB4DHmxNhpCq5Npjtvt6d8Z6lGOhw/GiCZgXxjrcJRt9vW2KYSHyxOwM/Hb98V08sxOxw+0+GILgQR5/LEXpoBeDHYScFwKyGWbQtlgfP9MaeI5Jyo8PTIG1vytvvjVWz1IWkbbbYG5viGq6PB3339I3+vgULalVHvII80t87R8MYMxlnLWFz0F/r542/bnZp1MD9dMX5vPPAhviBB+PcSMEoS+WKi4+vlik0o3F8b6mYLxqufMR8bDfFNUf6/0wRnCT0xOOmLaZGLPBkiO2AjSp/X9MdanPy7bY3pkGKzHyjb1xrp8M2JMT9df2wXAKpSO5/TF9FLSPywZqcPEWuT5W+WI0uGRvb688RMCNz1IPbGnLZvSSApG0G3xmd8E6mWXt+X749laMNOkx03HlvitK2qFjJ3O/7T2xwUSen5fQwaORR4JW/xBGNdPIwIURgAmUr6AV0iCZgkz/T8sFUriBaPj/Sca/sN5jHvBwTV7mcdK9sc1xiLPgy4WjHFbFiEY5Im2IK/j9fPEymJ0174mABtiSGqvAGPeFi046ExpNZ62X1KRMeeAlTgTHdvkPTzwwsp+hiLZeO3T9RgspUzXs+xPKrX6n9TfFVXgLKBET18rfX1fDe1MnbGWvktW4+WC6VafCIMki3a+OZrhLRYggfXYYZhwpYO8n67YzVuDE/iMfL8sF9FFcsek4vqZNosPUdf9MM9DgkGSxtt9Ri6vwxummPj/TBPRJ8E9RHaZ/LF9FRNvjG2GWpwskXX1AnecTyOSCyAsH5xg0F0mqiAJ2Hn/rjer1Jg6fl+gwUoZYgXUHGo5NTuuCWhOXo7gr8rH5YtpcMnZj8vy88FkpBbDHThieQfU4Wp7i0Ypo8LVWsWn9sEzbFIF8CVYlLFyripTi4RgzXCMRCYmw88c+OKMzEza2K588aXy8i+M5pwRJAkwLxJ7DEV0XOLAnXHlpHFvhYIig+pxIITiYpY6H5isGwBnpcsInvyn5jFkENBxNVx044Dhg6yTiuDP13xcMRIxcFZxBhi9kxFqYPTEsGdseXzxoFIdsR8L0xBDTbHcSFI48KOGCGIR5YvenjgpYCC4my474PnjrrgIa8e1Y4RiDHAdc4oVrkYs1454NzGCu0zi1cUqJ6HFgTASLYpZ740BT3xK3lgivNVyCsAQzQZmfKABf4kR54qzSDlJFwywbWJIFu3bAH2j4kErZaCw8Q62sfdUBlER1IIwV4lSGqm151rF7AAM23fffvhVwRQYqztAsp52SASSpA6bGQbYtXGD2h4h4OXd+tlntrYJPw1TioI0TYegwPyec15quNJGjw0noeU1J8v8SP8vnifA8+KtCm4nYD5AAmxws8F49UbP1qZpwXqAPY8uhNFjqi4Seu/ww0OhxGcRLY4MLRcpx4744pxAPf441ovxTXmDBjzxZqxl4rmfDo1HP4UZvkpIHzwolQqEgE3kAzEb+WLZxn4eZpp/wBK7egBxpIxmD2OxjNlgwLB21REcoWAZ8/LGmcWD2K67kKSq6j0UECfibDE8eJwo5TeQD3APzE4nOM+TaaaHaUX/wBIxfhB4gHHDTGPHHgcKKzSGKVpiTbbGhsUr7xxkWjbEhjy47iweIxDwxieIlPM/l/TFwfMM/XRq9JQSWRmBkGw0EgDewuIgbYeeIZ8aqdgRzH3huYpJ06vVUfHHzriK0aWY1ayW1t4oIEKdEgjl2lov2wUpcSRqbtVLkmolNHUk6QPAJUa0ZVlq0nvBj3RjLZ9XOjc2m2/XthZ9sM6oejS0yKrMz3Uz4ahlW7WEkE7TpAxhzfEHV9SO9OnyEKXMgEAe6wB7mNrHtgbxjNtWzGXXxC+nxYldLe5P5lQNz8MEw3+zGeMGnpAUDlgqbgwwgNtJt6eeMnDq3/j8zcrzR138KxIGBuUzVSgqGNJdZZWjcGXS/YQY35sV8F4qv2qvUqEKGcdmAJpkdLYFh5SugsXk3/Mz288SGZTvPwP9MCm4hRB/wAencW9zvFrd8XDOoCJqrzbAOt7T+2CYLLUGMmazlNQSz6QNz1A7i2I0KoIlZKm86p6SML/ALX1lCaeUVHakQNcEp4iajpn3bflhphoyecVqamYsLNYgixBnrIOBPtfnB4KICPvq1Cn3sais1h00qw+OM3sznjoioy62Jhdak7mYANrk/lgX7RZ3XxCgkNpoFKzFY/iIAjc2bbz7XxTDDwWsNCzU92RpClBe4JBvs31BxvzPEadMBncKCQoJ7nYepwu8KzkMFBq7NdgP5YN7knmmOsbYn7SAtSpzq/+YodNP4x6RviLYuyfFFFSqa7AUzUIViIDHXUpou08qou++ufU8mZQgQwj66YU2r0vtRoaW1kF9UjoC/8ABOqL/vg8K2mwBgEje5g3N1uZwlTBEVR3HzxkzzgKz6vdRiADb3Sb9/LFdLNdDqn1H6wJwO/3mtXxaYZiNLhjaAviVaZNrzpWB6T0JxdTBLhOYHg0hIkU0n/tGNb5lRuwHxwCzPEVp0t2XSSpIsByVNG9gCygA9xG4IwSasp/C/l7v9fqcTVxpGdT+JfmMRTOqWKibdY5enX4/ke2Mf3a/wAZM9ifz+H1fGbJ1QrVAz1GMqQSACAwJCC2wAG+84aYMu47j54pp1VknUvzGMdTOL0Lnyj1tf62xnoZ2SwCv0g6RJ/PtfBcG/GX+IfMY74o7j5jAr7zcH05CI+EH6jHvEratyB3gekxF/ji6mC+sdxjniDAtnqE2ciP5Fj12xmK1+lW3/QD+2Gr4kX2jyRbMrUCLqdgCGIeApCyVQ8w5ltuYiMYPs6QwqV3KkglV5UnSQp7wFCxy9u4OGrj2VqvQyq1aKtUCkkGpo54p65iZJY7DoGgjADh2VCZhaOjRC6pDmoGCjQQREFWsxsIIxCKaWapBy/hsMuLK7EhmbS50gSZkkX2AXzxfwSa+c8XSNIRywLX55pqATEgMw+RxzinEfDzGghHVAjKhGkCI5FsNIYMbnsPiRylWM5mDScIFoU4RANJM6tKgjaYMgX1TfqFntMAlNCqKpDkFiS1ilZhZSTNh5WG+AuWZPvNTSpq0wzWUjUpHkBEnftg0eI1WyaValQU21AslQEISDUQSAuqCALbX+S7m80adSq1UAgZikWCgxp07CRMacVahwzK68zQXWjA1dKgww06lHMAZgnpABgkYf04enjNSigGj/lPIOndRq7fimL4VuHXr5MiqlXTmLFBFpSFiBHvTeTB7Rhxp8H08QbNF0hkFHT1DHQRJ7m1v5hiVCzV4gKeYalITw2qgw+hSFFtInl95BHW/bEuHVvHz1IVueKNZY1z7j2Eqdus9beWM3F82EzWYHJq8VzLJcCWaA2g3OlImdwBvan2erU1zq1CyoDTqKxGll5dKALp3kaegk/PBRvIZ5KmTqVxTFN0qqkqzbF6f8x6PB9MY+D5h3zdR35icmzrPP8AilIkelsbPajitL7MaVMsGqQdNNNMFHRtwsA7dbSJ6SM9iqYbNFaqmVoEcxM++pvcHrA8gMVGkZ9zkKVWoq+IaxBJphOUGJhFB2npgUvEGBTWGH3tJhq5SR4hMwTJkAHa0+c4YvbbKUWpKqnSfEphiCSQrEDqexOFysEosAuXOo6SBAYkQt5LEBvumsRNjvNgbfs9L7Samp/Hhj4en8Okptv7p374XuJcVqmvWCCrALglSeUFiWBBIA6Ez2264xD7SKrZrSKbqo99gd1VVsVFyCb+TdRiWd9oqLO6H/DqEGpyyWLiXOuAwEqEgC/iEiwxDWzL+0NbUAazK3vBTMBp9wxILANcmB8sZPZTWNZplAziGLOIhqSFjzGNWpid9ycU8GyysXdKtXSFDMA7XB01Sm17hlJgyVY9QSX9jM0Ka1asRppho7kZeiY+JwEuP5t/CpgtSZSyIxV11HU6VmkA7LUWPiT1xuT23FPTTam0AadWon3ZUwdHcC4MQTJGBNTjNXMZSKpDMuZo3AizMSRHkQY8iJvjNms0wdgKlIhWJ0vMga2Yra8fduPR1H4hIMeW9uUdkEEaiABCuSdSCAZUyVJ3G9/LHPZziNTwkWp4iMQzM7ICJISpLRT1NqDsDzTyH0Cv4eqvkp8M/wDiKaaqbGfdpE/s0jq5HTDVlPaAtxJsqVPhgEA+I+rUq69ROvY3EemGA3SzAIHOuqBqGkKQYG4Itcxvt88VJUbU0MseRFvdO3x79R3x8/4vnB9qqqHYFaroDrEg6zuWvEBjMx7s9cbODe0zAaXQVZ1FmOiQoE7GCbXufiBtGjzqc3XS4tYaRMkQbNuYxRXeqRYANflGkkREmWqen/dgTk+KZapGpkT/AK6TKJEn3g8DdTc3gd8S4hUy60XqI9JoBsly3QDSW7xv0E4oKJ40GUBvBggQbcsyRImI8+uM4qVemXc+YIP6JvjFQ4I701KyweDYAbge8PEWD1iLH5i1eAOBAar8AQPl4mIFrjfEs3mxR+5qLpl5UspIOnVBC7HlAMn3r7277PUxVzopkVED5RlvZ4KquqQN94Mdsd9o8zVCqKepYqMqj7zU8kulQs6gQS72sVk7iIz+zfFqdPOrVrObUXDlxfVN1EDmFoEftYyLe1OXSm1R9AqEGkhZiJC+EiGJuzFWbYbmemBnB+J0VrZqqyB6Yp01QvFgvKNMqNwsgKJjGH2q47QzVdgS9NWAKMbjUEC3U2EaIkH9MZs82YSmy5kGrQO1SnGnlgoZAK2BiDGzCbYoZ89xHLZinVoZZEauTTKCACSj+IwBIH4VIN49cB2R/EzNVaQYaxUUFlItTZSb+/DHte3e8cgWegKeVCVCC66wPvwjDUQU1SNtOofwiN8ZafHKyUaNK8UmRgJOsFWlVgiwiYED3jci2KJ5bJrIZ62ipDPyskKOVUbUGGggzy2PujG3OVMoCKlRjVLEe84dgG0+8A0yqpETN4tuIVOM5dzqem2rW7MfDUgalhZ5jrYhV7CST0vDN8VywpIqU4Zx4R1Jyooq6kDEjmYwDqHnO0EOUmWqweozufeqroOidelgQpkwoVxe+kDpOLWzmWphHpKk02EqBc6NSqNRbdlcMY7GbiCQoZgJ4jLWUM1UEhGqU1aQgaqqqQF2PLbY98ZszlqXjKRVQqroSL84PM7cwsZEGd5nBVXFeNvmIp0A0AnUVBWQkECZLXeG6G6jzFVLhFVdT1aopI4phzPvK4lrmTcCSdQJnzGCVXPs1N1o5d6buawB5bkwrCQQV5dcNcEyADA0hMlwerXY+KtQ6klSTMNygFgXtAII3JVgeowiKMvxd2LgIKsjl1AW0oVuAI90KbRcTYk4ONVzQFQF1VirAAKAZpqBI7Hng9dhFowNrVa+VLL4CCxcvf3YCyNwIg2M3N5gY10eKKHrVqmumWCNTQ8zTpqAadgigknYDm6m2FGDK0iykuniVAQpLtJDVF+6QK25nVbrPSMGKPBgtXQKKqgSmzio4DmFqxomwM6Sbbr0JwCqU3zLrUKiinuIVJMgM7KFU3fShgkdEm94L1uHy7lqiNqvqIZh0IAIN7LaNztiDZwOqprVUptakVCUiVBYAKolywmGQ/ha5BM7Cz2Mhkqo0SyAQTEzRogiZEHcfPthcyuXFOuaupCratJdCVRjEEgkmRf06xg9lcm9OktCVYERqDNB17G1rhnv/Op/CMBbxqlQo0T4QOjxaDEg6xALMTKlrAEdp1DfAvJrlqlSs9TSTK1E1nQpU6tyZvzKYi8jGTP8UqiiuQpMaxA0EqbQDZR0gHrMCBBxKcrRuuWerUkBOYMp55EFbmNOmI5hPnijZkac1KZCUlSjmaTl0fl0gooa5uoUm8dGJM4aFzuQWv8AaKY11GIioHIB1t4RsxA3BG0WmQL4Uc2Hpw9YPTUWVaKxvq1IX5gsCo1jM6nAOMJpZPxGWp4+kABWjm169TKR05YWPU9sBsz/ABkJWqugB8Wo9VWOk8rmFkQYizEeYtaTwcHr1ahSAvMCTq1Ehio3ECIYbL+VhXxREVIE6QAQamqSJqEnltu1vX0xbSq1cwWAY0KIPugdlMjUTvyybjYmMRWfN0FohULCoWEwCbGEjT4c8xh1/I7DFJblWoaWgdCzMZMM8ydxOkfEbTg5w/J0KRtpap4YqEttEI06hMw6ENG0i4O2CpnGq6ErZfUC1OdxDAmlUIhY1HliduxmcDGg8SqU6IcVSqM5QjUSs/hKqRddyR3aTise2dWB94DYfjZenYGB8MY+MV6auaa0qfho+hVaoAdQ8MMVvaQu8EfeSSYAGWrxynMPR1EALI0RCgKI1UpsABftgHXiNKooBOZerzrAS5X76qZ9420uqE9Ah6yMIvHn+/pzrIijOsQ0FE1dd7mf5i3bH0PN8IytMBqdY8xuQ4sBUrZjcCw1VCPMGMfOvaUy3iDXCgLJbUT4Z8Ox0gSQobbdsGUfaZNdadApyLINgoeoEA78oWfjing/tBWyx5DqW/3b8yXEHlNpvHQ98RztEFVMtOzTt79RbX2lW/I9cUNvzeUEXm6/Mee+NRDPlcrls0wbKu2VzAKhUBY6jOlmBQKEsVMCDym18W53ilWifC4jQ5gpppWTSrqYVpDKDrgMpiRYwcKGkgfDcdbAz53E37Yck4g9LJkVq1JkZVOhlpk+I6h1EFOYBCOoKjqABiVRLK5RKpaplmFemiszBlGuWYs3vANCaBHQ2j3bC83RIFMMoELSLDQq8wrUVMxYH+W9vTAinwDVpqZWoptLLqAYNpJIAjVBj8xc4YuJ5+r9mP2itTOlkAOmmG5SCUAABJBG4MCL4imGvlxoceHmrJU2A1SM5HLye9Bt/wDTt54sr5VfFI8Or/i5wcwGiBSkH3f8Ofc7Gd8BMtn3qK5Sszio7NK1YZVeqrhRzEJBP8MwDgnJfNV9LvXpHRVRWBAXxncOF5hKKqAidgGAjqMT4dVC5eKj1FC5aizJALKPGq317sxMg2Huz1xZmcypr1BUq8tOvRUyg5ZNKaZLG6NN26BtjGMHEsqaNCnSSo+hmpUdGkhCni1Zl+7KyiN4XfcY5xum4yVawpFkHLTEyJDMHvCgqQDc9d4EsGDja0xSQgVHBqs61CuhQrH7s7nlEgCYmRscK/HadOAVAHILq2obLEn6nfH0erlaf2RC4E+GoXcku1PSoA6kk28zhDzwdlYeCwjVEIbCxVTC9FHXv6YFEmzRAGiqSAoIsm+lyRsOqqP83yGcQqp4tQK6bCGIIMnUAYQRAYFjaTqG+MtXhjQQqVJhtIAfqK+n/wDX+XfFuU4TU1VNJgaainXIA1syo3ObwBIv0nsMWIhw4rpUeIoMHq4sGWNrTo1z56TtfFPGM2FUIHB1bwWsNbTva9PSPUN3GLKHDqiaNALHUT01GCnKIuRpPfZo9cGayVXUWdGkt/C0GGMgW2EhbTsPLArVwOsUNRkaIakNpm7AgTJ3BNu3phuydWVYlm5A+gIArSVf3THKdQF9pF98JHDqFmIQWZAYV7XYG82MwDH9iWSgUotqVubx6YHN0p1L9rHv2JnCrDlSzQzArkCq9JGcFy33ROqkyhepjSYOyyf4hjBwvh6tWpa6KoIMy2u4poeYDczqE78nngv7F1hVylJUOkIAHAEmPDSSVvu2q1p1DC1kWVHBQBWTlBZtKEmim3lCIN5JHniKYeI1KL5flemzDJvr0q94o06yCnqECmLtpN9uoaErI0WzSeI9d1h3RVhiZYAACBcs5AiZInph59mqSvw1fEUw6QvKSW1qTqYiZ5iZa0dYwn+zxQJlucaftVQgsAdI8CdRHXdbddHnhxFnE/Z9KdNfEq1hJNKl4nKql1WN2MICGJjofI4yvnquRzKeLUNRaT1GKhgZFQA1FJbqW3kEzg37YNOUp1SUYawEPhhNRCczbBlllblPnYWGAfDqi1a7Vao1a65lyRAqMpYiB+EtMGPI9sB7OcV8WvWqmk3jsEFJWKOEsG1aoXZYgkGIMk9M1HL8QKjSlbTA0wFUaYtAK2tGNns5xcpUrPWpaXqqqoumDqalVXVaIBWWJgg/LH0ThWTVKFFUXlFKnH/YuG4J1srKEfZqK9rz+Wj688fOeP8AB61QtqI1fwiwBkbdpHWL4+x1Kw7n5DC17RcHWqNamXHkLjt0HXfAfJuM8RqEKGKQhk6YOwiDf6jGag+oRE9wTeRpG/w+urLxHJamEE6u1h8b9Rf88AM1w11aV96TMspO36fXXFlSqWUopO6EX8gF2PYz+uGz2jaiclSCKdYOX8UnYt9mGki+wXthVot7xMzGx2NhPrMfXRl41xOhWyOXWkAtVCi1BYMdFPQH/mETB+GL+hayeaqUirozAwDuZGrmOn4z8zhlyvHqOZVaecGkAE61EsSxgmCbEMxIKg99IE4WqJmCbHlJ7EwbeR3x1pWJ3CifUtp/cYYnDDnPZuvlQtfL1NS1EBBV+bVyKwASQwJOwn8sTyHtXTqPOYGkqoAqU0hiBq06xqvdh1MQLdcLnDcw5rogJBNRQCCAQfckdC19zhm4vlaPhKjrUDM7uKhE2j7zUoMuSVSLDdjJ2JY3Z3g8mnXplKqsBU1U6kVBVRl1FwTp3qXgyNM9IMKgr11ZczSZtDEAM5kmY5RvBA3O8eeA9OnUy1RWy1UkgAHl0wJ5QZkOD2v7txhw9lfaBhIzSszMFJqArM6QCpURaQYibRYYzYuqeHZLMhCxpV0CTC1anLCx+EsRAC2xfS4XnACKdGkDdCwKgxBVrlRzbiSDNugjGL299p3ISllyyqx+8OgjquhdVwRMyJvb0wyezNVyrprY6SZepTvqnm7SSb7dT5YKFZ/hWeenziWhoINNt4swKQwItt0BwKfg+cZw1fSOVZIBMFSIIWwFpG+2HqrkcyXkZmmFhQVNEHYkkg67EgxeRAEQb41LSY++1Nh1ASPPq5wR82HBqnuqWeorED7rSIeLcykPAAvqgQAdsczWVzJeolOnenoNgp5SfdsZN12BO3c4+hcS4lSytMVKjItNbdullW+9tsKeV9rsv9o8ZahbWFXQoZiWYElQIiQ8CZ/K+Cg3D+D5moH1EI0zOlYlgr6GUuAokg7HfzvR7RJoHhyGC8wnRB1ArfTYG567Th49nOLI5qhxo1VGZdQ0MQNNMSrRBChBaZviv2g4ZQFQPURzTdTrZQNCmRpMoh5mPLJaPTfAIns7Wr02cUlcqkEw7rpGhFnTBFx16R0EYy0q1Wor6g0kOZVitwlP0vFz6+uGLIV6eXrVwGIWTOkBl0okBZA5ZJIHmb+a/wAFp0+ZKhWyVQsnVqZ0SnTUC5sUN/PGkEuGVM4hp06M6TRjSHSNAIG5vbUbE2m2+K8j7OVadQsKWl6XMpFYhgYgERsTI9J88E+DZ+jSq6wmkLSSlIU8rFk1a2m1+U3/AA23xfxCjma+cY06qpTpNAsCIAhmIMhjOognsIxkwNyf2pqJmq5LPUKtqdobxDqI6R1PqdjfAjLUs27lNFRVDKKh0ufwBSe5lRfqQ3nh19n8xT0OKtTQfFdQSo1O+oFiZBlpgERFrdcZqGaq+Pnld4poQS2hFLAkaQTsrFQYjqCDG2ClniPCCh8Rqm4puFhzupG7WFidti0YL5XK1yiafFK6VAhREAAfthp9malLM5YFkQoAqgEgmNInUNhe3+XESeGH/iZf4PTj/wBWAYmzjKOYn/LSc/1/TGd+Ngb6/wDyKv7Kcb3dv4T81xW1Vv4W+a/0wZI3H82HLNToVz3+5eGgDmGrbteNjtaVHNMGEhKSD+YQe/nIgjfH2PU5GzD/ALThR9ovZ0DVVCHTuw07fzbQL/Vzgr5jXpgmSyKF6LaY22HmflimlU1EbjdR5jy+I/Truy5jKyCadOk286ukfH1+XwwGzeUepFqaAW5CF/Of9JxrUUU21RIgkz6xaD88cMwFa4CifI6tNvyxJK6htLXPff8AMehv9CTM0DWN/wBZB/WPLFRXwyBmULCVNUFrT+ME2+O2H6rwumPwmoYjnpzcgAXi0MrdLycI3CzpzKNuPGBMb3dTtvh8zmUYsoFSqsFiZkk6mMGV0jZfz6YzVga+TQJRD0QKhqKCVpkSZYjZQSCGpgjy88EjQyqMRmKaloUqpDAAAtqsCYJ0kA9POMDeJ+JTVH8R2h5AKtA5KkHmMbsLfy/JIOeYl2clmmek9iJj+UQDa1sF08tw6n9kc1aaoxh0IUmUOh1AIGmSqvJmRM/hw7+zdFUapBMmCJGmFk8o7gY+dcH4shIWrZArQ2kmF0GkrOoYhdIZYIkAwLDDbleIVFpZqrTcPyM9EinqBYIHBEWZdRYddt7YimzN5pEVmNRuXcKwLbiwEzNxbFD5dan/ABaqkgEgVirAea6rY+HPnayuDUL+KzLU1EwYYeJTYke9cg3m20Whm4T7WlfFV2io9g4vEra5bUoHvSAVBN4mMXGT3xP2RpVqZQ1atyJ1Vmfa8QzxvijhXsHRy5Jps995YfsRi1OM3VaYp1BpS7VLkvUFNYZSR1kzGC+SzCVkDoRB7qR0B2aJFxfEVgq+zayWTwgx/G1JXb5k3GBfGfZetUpPTNdDriFFFEMAjYgiIthlatTTd6Y9WUfqcAvaX2koUvDIqUi6VEbSGB1ITpYKYiROre2m+4wNLVD/AGZGNLVFgdCFP7x8sX0/9nUVFYVWtMzBXYgCxE3j63aqHtHTqNFM0nkSD4hAtEjV4UTcWnGWpxKvN3ylMByf8RmJpzZbgAN3b8hvhqg2d9jxl6b1DWCgka51RBYGFLPCmetowRPAEYOfErFqhViwd1bRygH3oBYCLjv2OLeI8YyLjRWai/lGofmI8t74+d8b43VpVmTKvFLUWBHOtzyxK6lgErBnaRvgcNnspwmk61k8MVWaprJcajohgDJ/FvG25OwxiqZfL0MzmR4SMCoVBp1bARA6M7DQes1MBfZXj1RGbXXWmGBJYoGIZog3G0gDykxg9lMjTq1fE+0lyW1VBCordOXkvu+x64A97IZOiMpQpv4b1BAOsKWuGcCCZgCAI6LhgPBqH/Jpf+WP64+aZmmy5jRlUfSr07lnZQ2ldJ92ygrPUzA6QWxfaNyJmfNFJQ/9JNyPPrvgmGlvX/7f74pLH+Ij/KP64zPmnGyyO8x+R+rYzPnavSnP+YC46X69cTTBPw2P/EP/AGj+uKauRZpBqSD0KAj5YBZziueDKKeXTTqEk1QCVvIjTY7Xv6YuyPEc6S3iU6capAD3CWsTABbz2xQu+0vsx4DFlnw28oAJnlPl2n9rpWYo0UPuMem+3pBx9oqVGqKVdLGxBINtjj557QcANFiV9y5Vu3kTO4+RwLCi7oAQquD2MdO9vPFeolQGPWYH4bz13Hl9HfVoVI/xRfuRF7b/ANumMmayhYjXUTcTzec9vq+NRlZwYEZmmUgsKqkCd+ZYv0w71eBJChKZ0gtu4mWPN+HyHTvj5/lKopV0cEkKwJCRJCkTBI7RuMPOS9rEqazDAKQ1ggszgAEaTzXaw7dIvKsY+N5enQQVHDLflAbUWOmpvYQB4jEnzG+EpqNxJkEjmH/UxMjpvhs9r8wa1KlKsjAkw2ndgEtAB023jCmpIMXG1uhl2n8iMWFcpPDIzCYBPwmP1GDXCPaKvScigxUSCRPIwgWKEWafxAg9OmBBp6vc6ggL/mBJHxH59MeWmQ1pEuyjpskjFQ+5cZHOtQVqb06ytSQyw0vTplUZA5I8QinMADVtvgY3sNmaHiaQKjoaY0oCdSuKh1dxGgiD37bqVETH8xtJtcwbdNht+dsM/D83VSiyDMGRGmDYgHrJjYwJ29MZVq4fwviFBKdSgKnOrFlSnqhhVqIRUBBDONO8SAY6YO//ABI1PL00zOVzNFKbUgz6W0aFZZ5oDKdIPXvc4GZb2iqKAiVHLxMB9CCZ3Y+c7T++Ni1M2VJbPISf+H4i6Y7ap39bYimZf9oGTKBm8QJYazTJS9ruARHng3QzFOqgemq1FNwwKEfMTj4lnMhTDqF5WLHxATvtcFTEb+72thg9j+MHJV6i6lNCppm9wQIBEmSZLSO218VH09nb/lG3mP8A+cYqmYr9Mt0/5o3j/o+Hxxvo5wMqsrAhtj0Pp3tjjZwTEi2IoDTqZ0klsrSFxEVmPLNwfu946zveOmNdLh6uZq5caupkN8BKzGCZzQ64rpZvfBUMrw6ml0oaT6LON0x+EgddsDs7xSqrAU0DLYsZvE3CrMkwD8xvirjnEmGXqGlzOQVSD+IiBghR43xpvFFMAaczIFT8QWnUrK6ggfiYxM+6OsyH7K5JVRVAAAAEW6Wwg+03DigyYW5oCAB10qCwHcsVPxIw/ZesXRWQyrAEHyInACvtR+utrgeY7b4itQzaT8Ony2Hz9cC/95QYJKnqZkDsDe83g2NiNxGOPxqmHCM4lgYkncfp+vyxloaTMH5iTP6/6Yktb1F7fXX1FsBqfGEveSBIife/Tbp5nFn+9qYElojaDPmQCN5n0xYCT5qoPdVSPN47fyGOmMPFaVWrSddCAkcpLmzD3ZAp2v0nHqeeRjYxvG8DexO0b2Mbjyx45xRuVHx/Sfw+uGj53xLIVFADqpPW9iLiFv0PXyOBdSkirLaht7pMA/p3w/8AF1osGi0X6+du/T0wp11EiR8/9L4sZsCKdSkCSoY2i3neLwcZctmXWoGQEFTqJ+JGxHbBPNUaKgsRI6EAXMdbT0+umFsxT/CkmO8dPI40yLZTjPiAeOuopqBaTqnQ6gMJMqWM2/0FVQJAPl67kAjuJ/TGJqjsxKC9ye9zsZ7x8cb6ScxmxCxfcQzHUO45vURfuaus9SkU67AweslgZ/W/6YtFQFpaLMVB6+5q/ScTyrloYwJn4kHTt8D88R8EBxGytqI6zoI/cHBGjhOX05nKLuFrb9OZ6cfocfQMtSzOitIJbUPC93aflt/FfHz/AIExFbKqOtYTO4h0I9Nzj6jlePUitVgT9yYeR1ki1r7EYzWoHjLQztVC6xllYhwPeBc3i2/Y+mM+lfsb1fBpeKhMr4YtzQJX3hy3389sV8d9olWszhhpejTsy7rrfoR3HXAbNe2b1BUVfBc1AoYFAA19OozuBIA9MRRfM1G8Cm1CnT1kp4qhVhSygkFSeUyV3vBG+NVRScyoVUNEghjCzrAbl7z7tvM4X8xx121AmiCzamUqPfUALPeCimd7AbYrPHXDBy1EFXLzpAuV0sd/eIt9RgHanwfKVVR3pK5URIJImIIN7wZEdDOCOXy1GmAKaBB2Ukee23XCJwn2qcJqhDTCuW0KQSwDOZP4SW3MXkmMM3DOLeNTDldEzIJ1QJI6RaO0xG3cQYqZyJgfXoeg88ZqfEmEjwy1zBlf3YHqN/ngdWAeIquO0OwJIiNmgm/kb7YGj2dpswf7TVVgGWRUmBvp5lMXv0m2Ipnbi9SDFBzfbUnyHPhS9pc1nHdKlCjURxAPMpBCsHEhX3BEX6HyGGTI0wghqpad9U2E3GwgTMSY2jF1Rl3JO1t9vl59LbYIRMtW4lU8PxVgU21K8KTJYNeGusjp2wz0KtVBpWrXUSxCqECiWLQAQYF9tu1sbtaKbkQJAE9rQI/acB83ncwHbQ1EJPKCyTp/DM1B0g7YW/AqKSxgEX9P1jyPX8R8ozZnheqANO0CR0uTEHbfGkUwI3MzIiDPo1o8xi1om5+IOlhPQg2IxTEeF03oqBYgarxqB8o3HTr12xsbMHy0r1IAWSZsSfjfGB6LKLX+Q/I277HGHM5bWeaowAEabEGL7Eg7zfy3wDOOJDppJO5gRe/p5WnGYZ8E3j0AHe3ob2NrDfAKrTYr7w9QIO1rwIBv32xkynDwBe43if1Py388DTFmM+qnufUXEz8T53+OM9Suri8g7grEDrM7zjDUpWgie3cWPr+uLcvI6E+vT5bHfytgmutlgDBg+dyOo1GDvN/hGKc9TWmTIkb2BPYyfPz2tglUoyLhQwHl8+5Pl5/MTmT/AC9YJXv+x+AxUDXzSn3aZA2sPjuDv6RviNetUYjQCDM+YiIj57/3wQenpGplHNsWn4jc2I/t1x3xaRWSt+4B+UyOv0cVGfwmenpAhiLACATIYhezb8vXpvGNFSFe085F976Sfly4zZvOckKJMxcHa94+H1GO0c0TpNTlZWmTsSFI5p2kVDzdSObvgrTkCfFo1QsstVIE7/eAQPWB+WHzLZJtNRfszRWINT73cgkz5XJNowlZLMxmqCxANZJnoVqIf/y29MfQOKZCo2ao1E9xdOo6gBZ5NpvbEqwke2+XZayDSUUU1VVLaohn273JPxwt5SvodagCyoEg7G3NPre49bYdv9qFJjVp6bgKp8xFVjhH3Z7+7E+YIkz6X+r4s4zWzLVWzGYAZQskNA5QbXjUZNoO/TbFfHE0uBYkEzAnzvG1r4zKgAtuANrHbcHz7/rvizhdVVcGoToMGQNiAYJEXHMQY74oy0KxWSCRvboRex/iHrOG3g3tOgAD/dkfiWdJ63FyPz9RhYq0A9d/CgBiNM+YMegm3eMVOWWxsTI9D1HwwD/wjilSajVHcqztpleXTqeLESVI09e2DNLid5m8xvc+fnfoQemPnXB+M1KIs3L1Vrr5wOnqPjOCaV0zVVCAqkSYdhclkMqIj8LWsfLGLGtPD8QBjSQBe07HrAOxgdCR5YrOd7EAG91IG5iYi/nYYX6i1ENyQehBtv0Mf3xTQzAqK5RlJtqIYXPa4n4HBdGzxASZsLwSSD2BDSASAY6HfGMU8uLNQBI6jXGAWczUQdYkWMsoi3YGJ38/2xHiKdNZ8wDHwnDDTAkgajzpAn+Xz6E28ziH2ZgSUMDaR29CZHwx7HsY1WXwzsL3jy79Rv548KJEgzA6CJ39fjv0x7HsaZcUftBtIt1kXx16Sj8Qjpyz2iQRH0Mdx7FHTlywsuoDcgD9GibD9Mcy9MHa469LXkRPl3x7HsCNdMIwlRPedvPob/DGLP0NOlgoKm3a59Pj29Mex7BA77QJMnzj6GJ0FpOCTt5dvIR+XnjuPYolmMogUMpKyLeh67TsRjEGswJJA/SOk/HfHcexYVkoZnVAIKlZZG1XWLkSADED1EW7ExR9o6/h1cu8s9R9RaQOYQWm3UAbR3649j2KkQ4lnXcUldYKUwkzM8zMT8z+WBZoQW0i7Aj5h1/fHsexBTUEKnqFP7/nib0rEDe/9T6emOY9ijRw9WpsKi6ZG4I5SIiCAf0xXXfxqx1KJN4WwBi8CeoE749j2Cs+foeHVqJ0WI9CP74vyNcREfVh/THsexEGsj7UOpKECoLAB5mIJ96Li2x+eCvBuD66Mo4YbQAQJBJIJImR8R+uPY9iVqMb8KQOVIUPsZ7x1I3+f9vDhrLYLEWs5A+Ax3HsQr//2Q=="/>
          <p:cNvSpPr>
            <a:spLocks noChangeAspect="1" noChangeArrowheads="1"/>
          </p:cNvSpPr>
          <p:nvPr/>
        </p:nvSpPr>
        <p:spPr bwMode="auto">
          <a:xfrm>
            <a:off x="1587501" y="-1065213"/>
            <a:ext cx="2085975" cy="2200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data:image/jpeg;base64,/9j/4AAQSkZJRgABAQAAAQABAAD/2wCEAAkGBhMSERUUEhQWFRUVGBgYFxgYGB0aGhwYGxcXFRgXGBoaGyggGRkjGhcXHy8gJCgpLCwsGB4xNTAqNSYrLCkBCQoKDgwOFA8PGikcHBwpKSkpKSkpKSkpKSkpKSkpKSkpKSkpKSkpKSkpLCksKSkpKSksKSkpLCkpLCwpLCksKf/AABEIAOcA2wMBIgACEQEDEQH/xAAbAAACAwEBAQAAAAAAAAAAAAAFBgIDBAEAB//EAEYQAAIBAgQEAwUGBAMGBAcAAAECEQMhAAQSMQUiQVETYXEGMoGR8BQjQqGxwVJi0eEzgvEHFUNTcpIkk7LyFjRjosLD0v/EABcBAQEBAQAAAAAAAAAAAAAAAAABAgP/xAAbEQEBAQEAAwEAAAAAAAAAAAAAARExEiFRQf/aAAwDAQACEQMRAD8AxpkybAEfW4xdS4K5vb5/ngs2UBUGwJjp+uO0m0k3JjoLDHJ0ZKeSYmD0sTjWuTHW/r6zjRRf1xysDHKLnb664NYz1MgrbTq7Tc/OcD6o+rY79nJPUnfz+OONTI3BtggdmspckfXpjPTUg3j6tgjmKM+X5YoGUMb/ADwQPdMSpUz0/L63xsbJrN/03x3RFgIwExUjy9cefMz8O2OLT7Ym+TaPd+vngODMfI4vy3EWTqYnGVEOJ1FOCmjK8aAW4JPr+0Y6eMmJt6f6jCpzDbFdOswNicF06UuMKZvffpjNU4zpMBp+WF37SeuOjzOIaasvxnvHw3/tgpS4wAOp7YTVqwO58vq39sX/AO9GAE3tgdMmZ9oXNkgeoxyl7RtMET+uFc8RM/X19dMcDyZn9ZnAwd4jx52EKQJ7Rt54GUUa5O56nEEeNzI/tjTlmJNrCxwVAqe4+vXHqVUj6/TBCjQJMkDTO+ofX+uPZvLav8Nx2CkgW8jOAqOdZrEyPMD+mIT9SMTpcOqdV+IYYJU+DKQC0ye3/txRjXLE7SR3iMX0+FB5MEdB2mPTBpKUWAAHliar3+vzwTS6eA1RtBxpp8Cqd1/PBtI6DEwME0CXgbTOoAg2j+uKeL8IqsFCww6+Z7nB4DHmxNhpCq5Npjtvt6d8Z6lGOhw/GiCZgXxjrcJRt9vW2KYSHyxOwM/Hb98V08sxOxw+0+GILgQR5/LEXpoBeDHYScFwKyGWbQtlgfP9MaeI5Jyo8PTIG1vytvvjVWz1IWkbbbYG5viGq6PB3339I3+vgULalVHvII80t87R8MYMxlnLWFz0F/r542/bnZp1MD9dMX5vPPAhviBB+PcSMEoS+WKi4+vlik0o3F8b6mYLxqufMR8bDfFNUf6/0wRnCT0xOOmLaZGLPBkiO2AjSp/X9MdanPy7bY3pkGKzHyjb1xrp8M2JMT9df2wXAKpSO5/TF9FLSPywZqcPEWuT5W+WI0uGRvb688RMCNz1IPbGnLZvSSApG0G3xmd8E6mWXt+X749laMNOkx03HlvitK2qFjJ3O/7T2xwUSen5fQwaORR4JW/xBGNdPIwIURgAmUr6AV0iCZgkz/T8sFUriBaPj/Sca/sN5jHvBwTV7mcdK9sc1xiLPgy4WjHFbFiEY5Im2IK/j9fPEymJ0174mABtiSGqvAGPeFi046ExpNZ62X1KRMeeAlTgTHdvkPTzwwsp+hiLZeO3T9RgspUzXs+xPKrX6n9TfFVXgLKBET18rfX1fDe1MnbGWvktW4+WC6VafCIMki3a+OZrhLRYggfXYYZhwpYO8n67YzVuDE/iMfL8sF9FFcsek4vqZNosPUdf9MM9DgkGSxtt9Ri6vwxummPj/TBPRJ8E9RHaZ/LF9FRNvjG2GWpwskXX1AnecTyOSCyAsH5xg0F0mqiAJ2Hn/rjer1Jg6fl+gwUoZYgXUHGo5NTuuCWhOXo7gr8rH5YtpcMnZj8vy88FkpBbDHThieQfU4Wp7i0Ypo8LVWsWn9sEzbFIF8CVYlLFyripTi4RgzXCMRCYmw88c+OKMzEza2K588aXy8i+M5pwRJAkwLxJ7DEV0XOLAnXHlpHFvhYIig+pxIITiYpY6H5isGwBnpcsInvyn5jFkENBxNVx044Dhg6yTiuDP13xcMRIxcFZxBhi9kxFqYPTEsGdseXzxoFIdsR8L0xBDTbHcSFI48KOGCGIR5YvenjgpYCC4my474PnjrrgIa8e1Y4RiDHAdc4oVrkYs1454NzGCu0zi1cUqJ6HFgTASLYpZ740BT3xK3lgivNVyCsAQzQZmfKABf4kR54qzSDlJFwywbWJIFu3bAH2j4kErZaCw8Q62sfdUBlER1IIwV4lSGqm151rF7AAM23fffvhVwRQYqztAsp52SASSpA6bGQbYtXGD2h4h4OXd+tlntrYJPw1TioI0TYegwPyec15quNJGjw0noeU1J8v8SP8vnifA8+KtCm4nYD5AAmxws8F49UbP1qZpwXqAPY8uhNFjqi4Seu/ww0OhxGcRLY4MLRcpx4744pxAPf441ovxTXmDBjzxZqxl4rmfDo1HP4UZvkpIHzwolQqEgE3kAzEb+WLZxn4eZpp/wBK7egBxpIxmD2OxjNlgwLB21REcoWAZ8/LGmcWD2K67kKSq6j0UECfibDE8eJwo5TeQD3APzE4nOM+TaaaHaUX/wBIxfhB4gHHDTGPHHgcKKzSGKVpiTbbGhsUr7xxkWjbEhjy47iweIxDwxieIlPM/l/TFwfMM/XRq9JQSWRmBkGw0EgDewuIgbYeeIZ8aqdgRzH3huYpJ06vVUfHHzriK0aWY1ayW1t4oIEKdEgjl2lov2wUpcSRqbtVLkmolNHUk6QPAJUa0ZVlq0nvBj3RjLZ9XOjc2m2/XthZ9sM6oejS0yKrMz3Uz4ahlW7WEkE7TpAxhzfEHV9SO9OnyEKXMgEAe6wB7mNrHtgbxjNtWzGXXxC+nxYldLe5P5lQNz8MEw3+zGeMGnpAUDlgqbgwwgNtJt6eeMnDq3/j8zcrzR138KxIGBuUzVSgqGNJdZZWjcGXS/YQY35sV8F4qv2qvUqEKGcdmAJpkdLYFh5SugsXk3/Mz288SGZTvPwP9MCm4hRB/wAencW9zvFrd8XDOoCJqrzbAOt7T+2CYLLUGMmazlNQSz6QNz1A7i2I0KoIlZKm86p6SML/ALX1lCaeUVHakQNcEp4iajpn3bflhphoyecVqamYsLNYgixBnrIOBPtfnB4KICPvq1Cn3sais1h00qw+OM3sznjoioy62Jhdak7mYANrk/lgX7RZ3XxCgkNpoFKzFY/iIAjc2bbz7XxTDDwWsNCzU92RpClBe4JBvs31BxvzPEadMBncKCQoJ7nYepwu8KzkMFBq7NdgP5YN7knmmOsbYn7SAtSpzq/+YodNP4x6RviLYuyfFFFSqa7AUzUIViIDHXUpou08qou++ufU8mZQgQwj66YU2r0vtRoaW1kF9UjoC/8ABOqL/vg8K2mwBgEje5g3N1uZwlTBEVR3HzxkzzgKz6vdRiADb3Sb9/LFdLNdDqn1H6wJwO/3mtXxaYZiNLhjaAviVaZNrzpWB6T0JxdTBLhOYHg0hIkU0n/tGNb5lRuwHxwCzPEVp0t2XSSpIsByVNG9gCygA9xG4IwSasp/C/l7v9fqcTVxpGdT+JfmMRTOqWKibdY5enX4/ke2Mf3a/wAZM9ifz+H1fGbJ1QrVAz1GMqQSACAwJCC2wAG+84aYMu47j54pp1VknUvzGMdTOL0Lnyj1tf62xnoZ2SwCv0g6RJ/PtfBcG/GX+IfMY74o7j5jAr7zcH05CI+EH6jHvEratyB3gekxF/ji6mC+sdxjniDAtnqE2ciP5Fj12xmK1+lW3/QD+2Gr4kX2jyRbMrUCLqdgCGIeApCyVQ8w5ltuYiMYPs6QwqV3KkglV5UnSQp7wFCxy9u4OGrj2VqvQyq1aKtUCkkGpo54p65iZJY7DoGgjADh2VCZhaOjRC6pDmoGCjQQREFWsxsIIxCKaWapBy/hsMuLK7EhmbS50gSZkkX2AXzxfwSa+c8XSNIRywLX55pqATEgMw+RxzinEfDzGghHVAjKhGkCI5FsNIYMbnsPiRylWM5mDScIFoU4RANJM6tKgjaYMgX1TfqFntMAlNCqKpDkFiS1ilZhZSTNh5WG+AuWZPvNTSpq0wzWUjUpHkBEnftg0eI1WyaValQU21AslQEISDUQSAuqCALbX+S7m80adSq1UAgZikWCgxp07CRMacVahwzK68zQXWjA1dKgww06lHMAZgnpABgkYf04enjNSigGj/lPIOndRq7fimL4VuHXr5MiqlXTmLFBFpSFiBHvTeTB7Rhxp8H08QbNF0hkFHT1DHQRJ7m1v5hiVCzV4gKeYalITw2qgw+hSFFtInl95BHW/bEuHVvHz1IVueKNZY1z7j2Eqdus9beWM3F82EzWYHJq8VzLJcCWaA2g3OlImdwBvan2erU1zq1CyoDTqKxGll5dKALp3kaegk/PBRvIZ5KmTqVxTFN0qqkqzbF6f8x6PB9MY+D5h3zdR35icmzrPP8AilIkelsbPajitL7MaVMsGqQdNNNMFHRtwsA7dbSJ6SM9iqYbNFaqmVoEcxM++pvcHrA8gMVGkZ9zkKVWoq+IaxBJphOUGJhFB2npgUvEGBTWGH3tJhq5SR4hMwTJkAHa0+c4YvbbKUWpKqnSfEphiCSQrEDqexOFysEosAuXOo6SBAYkQt5LEBvumsRNjvNgbfs9L7Samp/Hhj4en8Okptv7p374XuJcVqmvWCCrALglSeUFiWBBIA6Ez2264xD7SKrZrSKbqo99gd1VVsVFyCb+TdRiWd9oqLO6H/DqEGpyyWLiXOuAwEqEgC/iEiwxDWzL+0NbUAazK3vBTMBp9wxILANcmB8sZPZTWNZplAziGLOIhqSFjzGNWpid9ycU8GyysXdKtXSFDMA7XB01Sm17hlJgyVY9QSX9jM0Ka1asRppho7kZeiY+JwEuP5t/CpgtSZSyIxV11HU6VmkA7LUWPiT1xuT23FPTTam0AadWon3ZUwdHcC4MQTJGBNTjNXMZSKpDMuZo3AizMSRHkQY8iJvjNms0wdgKlIhWJ0vMga2Yra8fduPR1H4hIMeW9uUdkEEaiABCuSdSCAZUyVJ3G9/LHPZziNTwkWp4iMQzM7ICJISpLRT1NqDsDzTyH0Cv4eqvkp8M/wDiKaaqbGfdpE/s0jq5HTDVlPaAtxJsqVPhgEA+I+rUq69ROvY3EemGA3SzAIHOuqBqGkKQYG4Itcxvt88VJUbU0MseRFvdO3x79R3x8/4vnB9qqqHYFaroDrEg6zuWvEBjMx7s9cbODe0zAaXQVZ1FmOiQoE7GCbXufiBtGjzqc3XS4tYaRMkQbNuYxRXeqRYANflGkkREmWqen/dgTk+KZapGpkT/AK6TKJEn3g8DdTc3gd8S4hUy60XqI9JoBsly3QDSW7xv0E4oKJ40GUBvBggQbcsyRImI8+uM4qVemXc+YIP6JvjFQ4I701KyweDYAbge8PEWD1iLH5i1eAOBAar8AQPl4mIFrjfEs3mxR+5qLpl5UspIOnVBC7HlAMn3r7277PUxVzopkVED5RlvZ4KquqQN94Mdsd9o8zVCqKepYqMqj7zU8kulQs6gQS72sVk7iIz+zfFqdPOrVrObUXDlxfVN1EDmFoEftYyLe1OXSm1R9AqEGkhZiJC+EiGJuzFWbYbmemBnB+J0VrZqqyB6Yp01QvFgvKNMqNwsgKJjGH2q47QzVdgS9NWAKMbjUEC3U2EaIkH9MZs82YSmy5kGrQO1SnGnlgoZAK2BiDGzCbYoZ89xHLZinVoZZEauTTKCACSj+IwBIH4VIN49cB2R/EzNVaQYaxUUFlItTZSb+/DHte3e8cgWegKeVCVCC66wPvwjDUQU1SNtOofwiN8ZafHKyUaNK8UmRgJOsFWlVgiwiYED3jci2KJ5bJrIZ62ipDPyskKOVUbUGGggzy2PujG3OVMoCKlRjVLEe84dgG0+8A0yqpETN4tuIVOM5dzqem2rW7MfDUgalhZ5jrYhV7CST0vDN8VywpIqU4Zx4R1Jyooq6kDEjmYwDqHnO0EOUmWqweozufeqroOidelgQpkwoVxe+kDpOLWzmWphHpKk02EqBc6NSqNRbdlcMY7GbiCQoZgJ4jLWUM1UEhGqU1aQgaqqqQF2PLbY98ZszlqXjKRVQqroSL84PM7cwsZEGd5nBVXFeNvmIp0A0AnUVBWQkECZLXeG6G6jzFVLhFVdT1aopI4phzPvK4lrmTcCSdQJnzGCVXPs1N1o5d6buawB5bkwrCQQV5dcNcEyADA0hMlwerXY+KtQ6klSTMNygFgXtAII3JVgeowiKMvxd2LgIKsjl1AW0oVuAI90KbRcTYk4ONVzQFQF1VirAAKAZpqBI7Hng9dhFowNrVa+VLL4CCxcvf3YCyNwIg2M3N5gY10eKKHrVqmumWCNTQ8zTpqAadgigknYDm6m2FGDK0iykuniVAQpLtJDVF+6QK25nVbrPSMGKPBgtXQKKqgSmzio4DmFqxomwM6Sbbr0JwCqU3zLrUKiinuIVJMgM7KFU3fShgkdEm94L1uHy7lqiNqvqIZh0IAIN7LaNztiDZwOqprVUptakVCUiVBYAKolywmGQ/ha5BM7Cz2Mhkqo0SyAQTEzRogiZEHcfPthcyuXFOuaupCratJdCVRjEEgkmRf06xg9lcm9OktCVYERqDNB17G1rhnv/Op/CMBbxqlQo0T4QOjxaDEg6xALMTKlrAEdp1DfAvJrlqlSs9TSTK1E1nQpU6tyZvzKYi8jGTP8UqiiuQpMaxA0EqbQDZR0gHrMCBBxKcrRuuWerUkBOYMp55EFbmNOmI5hPnijZkac1KZCUlSjmaTl0fl0gooa5uoUm8dGJM4aFzuQWv8AaKY11GIioHIB1t4RsxA3BG0WmQL4Uc2Hpw9YPTUWVaKxvq1IX5gsCo1jM6nAOMJpZPxGWp4+kABWjm169TKR05YWPU9sBsz/ABkJWqugB8Wo9VWOk8rmFkQYizEeYtaTwcHr1ahSAvMCTq1Ehio3ECIYbL+VhXxREVIE6QAQamqSJqEnltu1vX0xbSq1cwWAY0KIPugdlMjUTvyybjYmMRWfN0FohULCoWEwCbGEjT4c8xh1/I7DFJblWoaWgdCzMZMM8ydxOkfEbTg5w/J0KRtpap4YqEttEI06hMw6ENG0i4O2CpnGq6ErZfUC1OdxDAmlUIhY1HliduxmcDGg8SqU6IcVSqM5QjUSs/hKqRddyR3aTise2dWB94DYfjZenYGB8MY+MV6auaa0qfho+hVaoAdQ8MMVvaQu8EfeSSYAGWrxynMPR1EALI0RCgKI1UpsABftgHXiNKooBOZerzrAS5X76qZ9420uqE9Ah6yMIvHn+/pzrIijOsQ0FE1dd7mf5i3bH0PN8IytMBqdY8xuQ4sBUrZjcCw1VCPMGMfOvaUy3iDXCgLJbUT4Z8Ox0gSQobbdsGUfaZNdadApyLINgoeoEA78oWfjing/tBWyx5DqW/3b8yXEHlNpvHQ98RztEFVMtOzTt79RbX2lW/I9cUNvzeUEXm6/Mee+NRDPlcrls0wbKu2VzAKhUBY6jOlmBQKEsVMCDym18W53ilWifC4jQ5gpppWTSrqYVpDKDrgMpiRYwcKGkgfDcdbAz53E37Yck4g9LJkVq1JkZVOhlpk+I6h1EFOYBCOoKjqABiVRLK5RKpaplmFemiszBlGuWYs3vANCaBHQ2j3bC83RIFMMoELSLDQq8wrUVMxYH+W9vTAinwDVpqZWoptLLqAYNpJIAjVBj8xc4YuJ5+r9mP2itTOlkAOmmG5SCUAABJBG4MCL4imGvlxoceHmrJU2A1SM5HLye9Bt/wDTt54sr5VfFI8Or/i5wcwGiBSkH3f8Ofc7Gd8BMtn3qK5Sszio7NK1YZVeqrhRzEJBP8MwDgnJfNV9LvXpHRVRWBAXxncOF5hKKqAidgGAjqMT4dVC5eKj1FC5aizJALKPGq317sxMg2Huz1xZmcypr1BUq8tOvRUyg5ZNKaZLG6NN26BtjGMHEsqaNCnSSo+hmpUdGkhCni1Zl+7KyiN4XfcY5xum4yVawpFkHLTEyJDMHvCgqQDc9d4EsGDja0xSQgVHBqs61CuhQrH7s7nlEgCYmRscK/HadOAVAHILq2obLEn6nfH0erlaf2RC4E+GoXcku1PSoA6kk28zhDzwdlYeCwjVEIbCxVTC9FHXv6YFEmzRAGiqSAoIsm+lyRsOqqP83yGcQqp4tQK6bCGIIMnUAYQRAYFjaTqG+MtXhjQQqVJhtIAfqK+n/wDX+XfFuU4TU1VNJgaainXIA1syo3ObwBIv0nsMWIhw4rpUeIoMHq4sGWNrTo1z56TtfFPGM2FUIHB1bwWsNbTva9PSPUN3GLKHDqiaNALHUT01GCnKIuRpPfZo9cGayVXUWdGkt/C0GGMgW2EhbTsPLArVwOsUNRkaIakNpm7AgTJ3BNu3phuydWVYlm5A+gIArSVf3THKdQF9pF98JHDqFmIQWZAYV7XYG82MwDH9iWSgUotqVubx6YHN0p1L9rHv2JnCrDlSzQzArkCq9JGcFy33ROqkyhepjSYOyyf4hjBwvh6tWpa6KoIMy2u4poeYDczqE78nngv7F1hVylJUOkIAHAEmPDSSVvu2q1p1DC1kWVHBQBWTlBZtKEmim3lCIN5JHniKYeI1KL5flemzDJvr0q94o06yCnqECmLtpN9uoaErI0WzSeI9d1h3RVhiZYAACBcs5AiZInph59mqSvw1fEUw6QvKSW1qTqYiZ5iZa0dYwn+zxQJlucaftVQgsAdI8CdRHXdbddHnhxFnE/Z9KdNfEq1hJNKl4nKql1WN2MICGJjofI4yvnquRzKeLUNRaT1GKhgZFQA1FJbqW3kEzg37YNOUp1SUYawEPhhNRCczbBlllblPnYWGAfDqi1a7Vao1a65lyRAqMpYiB+EtMGPI9sB7OcV8WvWqmk3jsEFJWKOEsG1aoXZYgkGIMk9M1HL8QKjSlbTA0wFUaYtAK2tGNns5xcpUrPWpaXqqqoumDqalVXVaIBWWJgg/LH0ThWTVKFFUXlFKnH/YuG4J1srKEfZqK9rz+Wj688fOeP8AB61QtqI1fwiwBkbdpHWL4+x1Kw7n5DC17RcHWqNamXHkLjt0HXfAfJuM8RqEKGKQhk6YOwiDf6jGag+oRE9wTeRpG/w+urLxHJamEE6u1h8b9Rf88AM1w11aV96TMspO36fXXFlSqWUopO6EX8gF2PYz+uGz2jaiclSCKdYOX8UnYt9mGki+wXthVot7xMzGx2NhPrMfXRl41xOhWyOXWkAtVCi1BYMdFPQH/mETB+GL+hayeaqUirozAwDuZGrmOn4z8zhlyvHqOZVaecGkAE61EsSxgmCbEMxIKg99IE4WqJmCbHlJ7EwbeR3x1pWJ3CifUtp/cYYnDDnPZuvlQtfL1NS1EBBV+bVyKwASQwJOwn8sTyHtXTqPOYGkqoAqU0hiBq06xqvdh1MQLdcLnDcw5rogJBNRQCCAQfckdC19zhm4vlaPhKjrUDM7uKhE2j7zUoMuSVSLDdjJ2JY3Z3g8mnXplKqsBU1U6kVBVRl1FwTp3qXgyNM9IMKgr11ZczSZtDEAM5kmY5RvBA3O8eeA9OnUy1RWy1UkgAHl0wJ5QZkOD2v7txhw9lfaBhIzSszMFJqArM6QCpURaQYibRYYzYuqeHZLMhCxpV0CTC1anLCx+EsRAC2xfS4XnACKdGkDdCwKgxBVrlRzbiSDNugjGL299p3ISllyyqx+8OgjquhdVwRMyJvb0wyezNVyrprY6SZepTvqnm7SSb7dT5YKFZ/hWeenziWhoINNt4swKQwItt0BwKfg+cZw1fSOVZIBMFSIIWwFpG+2HqrkcyXkZmmFhQVNEHYkkg67EgxeRAEQb41LSY++1Nh1ASPPq5wR82HBqnuqWeorED7rSIeLcykPAAvqgQAdsczWVzJeolOnenoNgp5SfdsZN12BO3c4+hcS4lSytMVKjItNbdullW+9tsKeV9rsv9o8ZahbWFXQoZiWYElQIiQ8CZ/K+Cg3D+D5moH1EI0zOlYlgr6GUuAokg7HfzvR7RJoHhyGC8wnRB1ArfTYG567Th49nOLI5qhxo1VGZdQ0MQNNMSrRBChBaZviv2g4ZQFQPURzTdTrZQNCmRpMoh5mPLJaPTfAIns7Wr02cUlcqkEw7rpGhFnTBFx16R0EYy0q1Wor6g0kOZVitwlP0vFz6+uGLIV6eXrVwGIWTOkBl0okBZA5ZJIHmb+a/wAFp0+ZKhWyVQsnVqZ0SnTUC5sUN/PGkEuGVM4hp06M6TRjSHSNAIG5vbUbE2m2+K8j7OVadQsKWl6XMpFYhgYgERsTI9J88E+DZ+jSq6wmkLSSlIU8rFk1a2m1+U3/AA23xfxCjma+cY06qpTpNAsCIAhmIMhjOognsIxkwNyf2pqJmq5LPUKtqdobxDqI6R1PqdjfAjLUs27lNFRVDKKh0ufwBSe5lRfqQ3nh19n8xT0OKtTQfFdQSo1O+oFiZBlpgERFrdcZqGaq+Pnld4poQS2hFLAkaQTsrFQYjqCDG2ClniPCCh8Rqm4puFhzupG7WFidti0YL5XK1yiafFK6VAhREAAfthp9malLM5YFkQoAqgEgmNInUNhe3+XESeGH/iZf4PTj/wBWAYmzjKOYn/LSc/1/TGd+Ngb6/wDyKv7Kcb3dv4T81xW1Vv4W+a/0wZI3H82HLNToVz3+5eGgDmGrbteNjtaVHNMGEhKSD+YQe/nIgjfH2PU5GzD/ALThR9ovZ0DVVCHTuw07fzbQL/Vzgr5jXpgmSyKF6LaY22HmflimlU1EbjdR5jy+I/Truy5jKyCadOk286ukfH1+XwwGzeUepFqaAW5CF/Of9JxrUUU21RIgkz6xaD88cMwFa4CifI6tNvyxJK6htLXPff8AMehv9CTM0DWN/wBZB/WPLFRXwyBmULCVNUFrT+ME2+O2H6rwumPwmoYjnpzcgAXi0MrdLycI3CzpzKNuPGBMb3dTtvh8zmUYsoFSqsFiZkk6mMGV0jZfz6YzVga+TQJRD0QKhqKCVpkSZYjZQSCGpgjy88EjQyqMRmKaloUqpDAAAtqsCYJ0kA9POMDeJ+JTVH8R2h5AKtA5KkHmMbsLfy/JIOeYl2clmmek9iJj+UQDa1sF08tw6n9kc1aaoxh0IUmUOh1AIGmSqvJmRM/hw7+zdFUapBMmCJGmFk8o7gY+dcH4shIWrZArQ2kmF0GkrOoYhdIZYIkAwLDDbleIVFpZqrTcPyM9EinqBYIHBEWZdRYddt7YimzN5pEVmNRuXcKwLbiwEzNxbFD5dan/ABaqkgEgVirAea6rY+HPnayuDUL+KzLU1EwYYeJTYke9cg3m20Whm4T7WlfFV2io9g4vEra5bUoHvSAVBN4mMXGT3xP2RpVqZQ1atyJ1Vmfa8QzxvijhXsHRy5Jps995YfsRi1OM3VaYp1BpS7VLkvUFNYZSR1kzGC+SzCVkDoRB7qR0B2aJFxfEVgq+zayWTwgx/G1JXb5k3GBfGfZetUpPTNdDriFFFEMAjYgiIthlatTTd6Y9WUfqcAvaX2koUvDIqUi6VEbSGB1ITpYKYiROre2m+4wNLVD/AGZGNLVFgdCFP7x8sX0/9nUVFYVWtMzBXYgCxE3j63aqHtHTqNFM0nkSD4hAtEjV4UTcWnGWpxKvN3ylMByf8RmJpzZbgAN3b8hvhqg2d9jxl6b1DWCgka51RBYGFLPCmetowRPAEYOfErFqhViwd1bRygH3oBYCLjv2OLeI8YyLjRWai/lGofmI8t74+d8b43VpVmTKvFLUWBHOtzyxK6lgErBnaRvgcNnspwmk61k8MVWaprJcajohgDJ/FvG25OwxiqZfL0MzmR4SMCoVBp1bARA6M7DQes1MBfZXj1RGbXXWmGBJYoGIZog3G0gDykxg9lMjTq1fE+0lyW1VBCordOXkvu+x64A97IZOiMpQpv4b1BAOsKWuGcCCZgCAI6LhgPBqH/Jpf+WP64+aZmmy5jRlUfSr07lnZQ2ldJ92ygrPUzA6QWxfaNyJmfNFJQ/9JNyPPrvgmGlvX/7f74pLH+Ij/KP64zPmnGyyO8x+R+rYzPnavSnP+YC46X69cTTBPw2P/EP/AGj+uKauRZpBqSD0KAj5YBZziueDKKeXTTqEk1QCVvIjTY7Xv6YuyPEc6S3iU6capAD3CWsTABbz2xQu+0vsx4DFlnw28oAJnlPl2n9rpWYo0UPuMem+3pBx9oqVGqKVdLGxBINtjj557QcANFiV9y5Vu3kTO4+RwLCi7oAQquD2MdO9vPFeolQGPWYH4bz13Hl9HfVoVI/xRfuRF7b/ANumMmayhYjXUTcTzec9vq+NRlZwYEZmmUgsKqkCd+ZYv0w71eBJChKZ0gtu4mWPN+HyHTvj5/lKopV0cEkKwJCRJCkTBI7RuMPOS9rEqazDAKQ1ggszgAEaTzXaw7dIvKsY+N5enQQVHDLflAbUWOmpvYQB4jEnzG+EpqNxJkEjmH/UxMjpvhs9r8wa1KlKsjAkw2ndgEtAB023jCmpIMXG1uhl2n8iMWFcpPDIzCYBPwmP1GDXCPaKvScigxUSCRPIwgWKEWafxAg9OmBBp6vc6ggL/mBJHxH59MeWmQ1pEuyjpskjFQ+5cZHOtQVqb06ytSQyw0vTplUZA5I8QinMADVtvgY3sNmaHiaQKjoaY0oCdSuKh1dxGgiD37bqVETH8xtJtcwbdNht+dsM/D83VSiyDMGRGmDYgHrJjYwJ29MZVq4fwviFBKdSgKnOrFlSnqhhVqIRUBBDONO8SAY6YO//ABI1PL00zOVzNFKbUgz6W0aFZZ5oDKdIPXvc4GZb2iqKAiVHLxMB9CCZ3Y+c7T++Ni1M2VJbPISf+H4i6Y7ap39bYimZf9oGTKBm8QJYazTJS9ruARHng3QzFOqgemq1FNwwKEfMTj4lnMhTDqF5WLHxATvtcFTEb+72thg9j+MHJV6i6lNCppm9wQIBEmSZLSO218VH09nb/lG3mP8A+cYqmYr9Mt0/5o3j/o+Hxxvo5wMqsrAhtj0Pp3tjjZwTEi2IoDTqZ0klsrSFxEVmPLNwfu946zveOmNdLh6uZq5caupkN8BKzGCZzQ64rpZvfBUMrw6ml0oaT6LON0x+EgddsDs7xSqrAU0DLYsZvE3CrMkwD8xvirjnEmGXqGlzOQVSD+IiBghR43xpvFFMAaczIFT8QWnUrK6ggfiYxM+6OsyH7K5JVRVAAAAEW6Wwg+03DigyYW5oCAB10qCwHcsVPxIw/ZesXRWQyrAEHyInACvtR+utrgeY7b4itQzaT8Ony2Hz9cC/95QYJKnqZkDsDe83g2NiNxGOPxqmHCM4lgYkncfp+vyxloaTMH5iTP6/6Yktb1F7fXX1FsBqfGEveSBIife/Tbp5nFn+9qYElojaDPmQCN5n0xYCT5qoPdVSPN47fyGOmMPFaVWrSddCAkcpLmzD3ZAp2v0nHqeeRjYxvG8DexO0b2Mbjyx45xRuVHx/Sfw+uGj53xLIVFADqpPW9iLiFv0PXyOBdSkirLaht7pMA/p3w/8AF1osGi0X6+du/T0wp11EiR8/9L4sZsCKdSkCSoY2i3neLwcZctmXWoGQEFTqJ+JGxHbBPNUaKgsRI6EAXMdbT0+umFsxT/CkmO8dPI40yLZTjPiAeOuopqBaTqnQ6gMJMqWM2/0FVQJAPl67kAjuJ/TGJqjsxKC9ye9zsZ7x8cb6ScxmxCxfcQzHUO45vURfuaus9SkU67AweslgZ/W/6YtFQFpaLMVB6+5q/ScTyrloYwJn4kHTt8D88R8EBxGytqI6zoI/cHBGjhOX05nKLuFrb9OZ6cfocfQMtSzOitIJbUPC93aflt/FfHz/AIExFbKqOtYTO4h0I9Nzj6jlePUitVgT9yYeR1ki1r7EYzWoHjLQztVC6xllYhwPeBc3i2/Y+mM+lfsb1fBpeKhMr4YtzQJX3hy3389sV8d9olWszhhpejTsy7rrfoR3HXAbNe2b1BUVfBc1AoYFAA19OozuBIA9MRRfM1G8Cm1CnT1kp4qhVhSygkFSeUyV3vBG+NVRScyoVUNEghjCzrAbl7z7tvM4X8xx121AmiCzamUqPfUALPeCimd7AbYrPHXDBy1EFXLzpAuV0sd/eIt9RgHanwfKVVR3pK5URIJImIIN7wZEdDOCOXy1GmAKaBB2Ukee23XCJwn2qcJqhDTCuW0KQSwDOZP4SW3MXkmMM3DOLeNTDldEzIJ1QJI6RaO0xG3cQYqZyJgfXoeg88ZqfEmEjwy1zBlf3YHqN/ngdWAeIquO0OwJIiNmgm/kb7YGj2dpswf7TVVgGWRUmBvp5lMXv0m2Ipnbi9SDFBzfbUnyHPhS9pc1nHdKlCjURxAPMpBCsHEhX3BEX6HyGGTI0wghqpad9U2E3GwgTMSY2jF1Rl3JO1t9vl59LbYIRMtW4lU8PxVgU21K8KTJYNeGusjp2wz0KtVBpWrXUSxCqECiWLQAQYF9tu1sbtaKbkQJAE9rQI/acB83ncwHbQ1EJPKCyTp/DM1B0g7YW/AqKSxgEX9P1jyPX8R8ozZnheqANO0CR0uTEHbfGkUwI3MzIiDPo1o8xi1om5+IOlhPQg2IxTEeF03oqBYgarxqB8o3HTr12xsbMHy0r1IAWSZsSfjfGB6LKLX+Q/I277HGHM5bWeaowAEabEGL7Eg7zfy3wDOOJDppJO5gRe/p5WnGYZ8E3j0AHe3ob2NrDfAKrTYr7w9QIO1rwIBv32xkynDwBe43if1Py388DTFmM+qnufUXEz8T53+OM9Suri8g7grEDrM7zjDUpWgie3cWPr+uLcvI6E+vT5bHfytgmutlgDBg+dyOo1GDvN/hGKc9TWmTIkb2BPYyfPz2tglUoyLhQwHl8+5Pl5/MTmT/AC9YJXv+x+AxUDXzSn3aZA2sPjuDv6RviNetUYjQCDM+YiIj57/3wQenpGplHNsWn4jc2I/t1x3xaRWSt+4B+UyOv0cVGfwmenpAhiLACATIYhezb8vXpvGNFSFe085F976Sfly4zZvOckKJMxcHa94+H1GO0c0TpNTlZWmTsSFI5p2kVDzdSObvgrTkCfFo1QsstVIE7/eAQPWB+WHzLZJtNRfszRWINT73cgkz5XJNowlZLMxmqCxANZJnoVqIf/y29MfQOKZCo2ao1E9xdOo6gBZ5NpvbEqwke2+XZayDSUUU1VVLaohn273JPxwt5SvodagCyoEg7G3NPre49bYdv9qFJjVp6bgKp8xFVjhH3Z7+7E+YIkz6X+r4s4zWzLVWzGYAZQskNA5QbXjUZNoO/TbFfHE0uBYkEzAnzvG1r4zKgAtuANrHbcHz7/rvizhdVVcGoToMGQNiAYJEXHMQY74oy0KxWSCRvboRex/iHrOG3g3tOgAD/dkfiWdJ63FyPz9RhYq0A9d/CgBiNM+YMegm3eMVOWWxsTI9D1HwwD/wjilSajVHcqztpleXTqeLESVI09e2DNLid5m8xvc+fnfoQemPnXB+M1KIs3L1Vrr5wOnqPjOCaV0zVVCAqkSYdhclkMqIj8LWsfLGLGtPD8QBjSQBe07HrAOxgdCR5YrOd7EAG91IG5iYi/nYYX6i1ENyQehBtv0Mf3xTQzAqK5RlJtqIYXPa4n4HBdGzxASZsLwSSD2BDSASAY6HfGMU8uLNQBI6jXGAWczUQdYkWMsoi3YGJ38/2xHiKdNZ8wDHwnDDTAkgajzpAn+Xz6E28ziH2ZgSUMDaR29CZHwx7HsY1WXwzsL3jy79Rv548KJEgzA6CJ39fjv0x7HsaZcUftBtIt1kXx16Sj8Qjpyz2iQRH0Mdx7FHTlywsuoDcgD9GibD9Mcy9MHa469LXkRPl3x7HsCNdMIwlRPedvPob/DGLP0NOlgoKm3a59Pj29Mex7BA77QJMnzj6GJ0FpOCTt5dvIR+XnjuPYolmMogUMpKyLeh67TsRjEGswJJA/SOk/HfHcexYVkoZnVAIKlZZG1XWLkSADED1EW7ExR9o6/h1cu8s9R9RaQOYQWm3UAbR3649j2KkQ4lnXcUldYKUwkzM8zMT8z+WBZoQW0i7Aj5h1/fHsexBTUEKnqFP7/nib0rEDe/9T6emOY9ijRw9WpsKi6ZG4I5SIiCAf0xXXfxqx1KJN4WwBi8CeoE749j2Cs+foeHVqJ0WI9CP74vyNcREfVh/THsexEGsj7UOpKECoLAB5mIJ96Li2x+eCvBuD66Mo4YbQAQJBJIJImR8R+uPY9iVqMb8KQOVIUPsZ7x1I3+f9vDhrLYLEWs5A+Ax3HsQr//2Q=="/>
          <p:cNvSpPr>
            <a:spLocks noChangeAspect="1" noChangeArrowheads="1"/>
          </p:cNvSpPr>
          <p:nvPr/>
        </p:nvSpPr>
        <p:spPr bwMode="auto">
          <a:xfrm>
            <a:off x="1739901" y="-912813"/>
            <a:ext cx="2085975" cy="2200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data:image/jpeg;base64,/9j/4AAQSkZJRgABAQAAAQABAAD/2wCEAAkGBhMSERUUEhQWFRUVGBgYFxgYGB0aGhwYGxcXFRgXGBoaGyggGRkjGhcXHy8gJCgpLCwsGB4xNTAqNSYrLCkBCQoKDgwOFA8PGikcHBwpKSkpKSkpKSkpKSkpKSkpKSkpKSkpKSkpKSkpLCksKSkpKSksKSkpLCkpLCwpLCksKf/AABEIAOcA2wMBIgACEQEDEQH/xAAbAAACAwEBAQAAAAAAAAAAAAAFBgIDBAEAB//EAEYQAAIBAgQEAwUGBAMGBAcAAAECEQMhAAQSMQUiQVETYXEGMoGR8BQjQqGxwVJi0eEzgvEHFUNTcpIkk7LyFjRjosLD0v/EABcBAQEBAQAAAAAAAAAAAAAAAAABAgP/xAAbEQEBAQEAAwEAAAAAAAAAAAAAARExEiFRQf/aAAwDAQACEQMRAD8AxpkybAEfW4xdS4K5vb5/ngs2UBUGwJjp+uO0m0k3JjoLDHJ0ZKeSYmD0sTjWuTHW/r6zjRRf1xysDHKLnb664NYz1MgrbTq7Tc/OcD6o+rY79nJPUnfz+OONTI3BtggdmspckfXpjPTUg3j6tgjmKM+X5YoGUMb/ADwQPdMSpUz0/L63xsbJrN/03x3RFgIwExUjy9cefMz8O2OLT7Ym+TaPd+vngODMfI4vy3EWTqYnGVEOJ1FOCmjK8aAW4JPr+0Y6eMmJt6f6jCpzDbFdOswNicF06UuMKZvffpjNU4zpMBp+WF37SeuOjzOIaasvxnvHw3/tgpS4wAOp7YTVqwO58vq39sX/AO9GAE3tgdMmZ9oXNkgeoxyl7RtMET+uFc8RM/X19dMcDyZn9ZnAwd4jx52EKQJ7Rt54GUUa5O56nEEeNzI/tjTlmJNrCxwVAqe4+vXHqVUj6/TBCjQJMkDTO+ofX+uPZvLav8Nx2CkgW8jOAqOdZrEyPMD+mIT9SMTpcOqdV+IYYJU+DKQC0ye3/txRjXLE7SR3iMX0+FB5MEdB2mPTBpKUWAAHliar3+vzwTS6eA1RtBxpp8Cqd1/PBtI6DEwME0CXgbTOoAg2j+uKeL8IqsFCww6+Z7nB4DHmxNhpCq5Npjtvt6d8Z6lGOhw/GiCZgXxjrcJRt9vW2KYSHyxOwM/Hb98V08sxOxw+0+GILgQR5/LEXpoBeDHYScFwKyGWbQtlgfP9MaeI5Jyo8PTIG1vytvvjVWz1IWkbbbYG5viGq6PB3339I3+vgULalVHvII80t87R8MYMxlnLWFz0F/r542/bnZp1MD9dMX5vPPAhviBB+PcSMEoS+WKi4+vlik0o3F8b6mYLxqufMR8bDfFNUf6/0wRnCT0xOOmLaZGLPBkiO2AjSp/X9MdanPy7bY3pkGKzHyjb1xrp8M2JMT9df2wXAKpSO5/TF9FLSPywZqcPEWuT5W+WI0uGRvb688RMCNz1IPbGnLZvSSApG0G3xmd8E6mWXt+X749laMNOkx03HlvitK2qFjJ3O/7T2xwUSen5fQwaORR4JW/xBGNdPIwIURgAmUr6AV0iCZgkz/T8sFUriBaPj/Sca/sN5jHvBwTV7mcdK9sc1xiLPgy4WjHFbFiEY5Im2IK/j9fPEymJ0174mABtiSGqvAGPeFi046ExpNZ62X1KRMeeAlTgTHdvkPTzwwsp+hiLZeO3T9RgspUzXs+xPKrX6n9TfFVXgLKBET18rfX1fDe1MnbGWvktW4+WC6VafCIMki3a+OZrhLRYggfXYYZhwpYO8n67YzVuDE/iMfL8sF9FFcsek4vqZNosPUdf9MM9DgkGSxtt9Ri6vwxummPj/TBPRJ8E9RHaZ/LF9FRNvjG2GWpwskXX1AnecTyOSCyAsH5xg0F0mqiAJ2Hn/rjer1Jg6fl+gwUoZYgXUHGo5NTuuCWhOXo7gr8rH5YtpcMnZj8vy88FkpBbDHThieQfU4Wp7i0Ypo8LVWsWn9sEzbFIF8CVYlLFyripTi4RgzXCMRCYmw88c+OKMzEza2K588aXy8i+M5pwRJAkwLxJ7DEV0XOLAnXHlpHFvhYIig+pxIITiYpY6H5isGwBnpcsInvyn5jFkENBxNVx044Dhg6yTiuDP13xcMRIxcFZxBhi9kxFqYPTEsGdseXzxoFIdsR8L0xBDTbHcSFI48KOGCGIR5YvenjgpYCC4my474PnjrrgIa8e1Y4RiDHAdc4oVrkYs1454NzGCu0zi1cUqJ6HFgTASLYpZ740BT3xK3lgivNVyCsAQzQZmfKABf4kR54qzSDlJFwywbWJIFu3bAH2j4kErZaCw8Q62sfdUBlER1IIwV4lSGqm151rF7AAM23fffvhVwRQYqztAsp52SASSpA6bGQbYtXGD2h4h4OXd+tlntrYJPw1TioI0TYegwPyec15quNJGjw0noeU1J8v8SP8vnifA8+KtCm4nYD5AAmxws8F49UbP1qZpwXqAPY8uhNFjqi4Seu/ww0OhxGcRLY4MLRcpx4744pxAPf441ovxTXmDBjzxZqxl4rmfDo1HP4UZvkpIHzwolQqEgE3kAzEb+WLZxn4eZpp/wBK7egBxpIxmD2OxjNlgwLB21REcoWAZ8/LGmcWD2K67kKSq6j0UECfibDE8eJwo5TeQD3APzE4nOM+TaaaHaUX/wBIxfhB4gHHDTGPHHgcKKzSGKVpiTbbGhsUr7xxkWjbEhjy47iweIxDwxieIlPM/l/TFwfMM/XRq9JQSWRmBkGw0EgDewuIgbYeeIZ8aqdgRzH3huYpJ06vVUfHHzriK0aWY1ayW1t4oIEKdEgjl2lov2wUpcSRqbtVLkmolNHUk6QPAJUa0ZVlq0nvBj3RjLZ9XOjc2m2/XthZ9sM6oejS0yKrMz3Uz4ahlW7WEkE7TpAxhzfEHV9SO9OnyEKXMgEAe6wB7mNrHtgbxjNtWzGXXxC+nxYldLe5P5lQNz8MEw3+zGeMGnpAUDlgqbgwwgNtJt6eeMnDq3/j8zcrzR138KxIGBuUzVSgqGNJdZZWjcGXS/YQY35sV8F4qv2qvUqEKGcdmAJpkdLYFh5SugsXk3/Mz288SGZTvPwP9MCm4hRB/wAencW9zvFrd8XDOoCJqrzbAOt7T+2CYLLUGMmazlNQSz6QNz1A7i2I0KoIlZKm86p6SML/ALX1lCaeUVHakQNcEp4iajpn3bflhphoyecVqamYsLNYgixBnrIOBPtfnB4KICPvq1Cn3sais1h00qw+OM3sznjoioy62Jhdak7mYANrk/lgX7RZ3XxCgkNpoFKzFY/iIAjc2bbz7XxTDDwWsNCzU92RpClBe4JBvs31BxvzPEadMBncKCQoJ7nYepwu8KzkMFBq7NdgP5YN7knmmOsbYn7SAtSpzq/+YodNP4x6RviLYuyfFFFSqa7AUzUIViIDHXUpou08qou++ufU8mZQgQwj66YU2r0vtRoaW1kF9UjoC/8ABOqL/vg8K2mwBgEje5g3N1uZwlTBEVR3HzxkzzgKz6vdRiADb3Sb9/LFdLNdDqn1H6wJwO/3mtXxaYZiNLhjaAviVaZNrzpWB6T0JxdTBLhOYHg0hIkU0n/tGNb5lRuwHxwCzPEVp0t2XSSpIsByVNG9gCygA9xG4IwSasp/C/l7v9fqcTVxpGdT+JfmMRTOqWKibdY5enX4/ke2Mf3a/wAZM9ifz+H1fGbJ1QrVAz1GMqQSACAwJCC2wAG+84aYMu47j54pp1VknUvzGMdTOL0Lnyj1tf62xnoZ2SwCv0g6RJ/PtfBcG/GX+IfMY74o7j5jAr7zcH05CI+EH6jHvEratyB3gekxF/ji6mC+sdxjniDAtnqE2ciP5Fj12xmK1+lW3/QD+2Gr4kX2jyRbMrUCLqdgCGIeApCyVQ8w5ltuYiMYPs6QwqV3KkglV5UnSQp7wFCxy9u4OGrj2VqvQyq1aKtUCkkGpo54p65iZJY7DoGgjADh2VCZhaOjRC6pDmoGCjQQREFWsxsIIxCKaWapBy/hsMuLK7EhmbS50gSZkkX2AXzxfwSa+c8XSNIRywLX55pqATEgMw+RxzinEfDzGghHVAjKhGkCI5FsNIYMbnsPiRylWM5mDScIFoU4RANJM6tKgjaYMgX1TfqFntMAlNCqKpDkFiS1ilZhZSTNh5WG+AuWZPvNTSpq0wzWUjUpHkBEnftg0eI1WyaValQU21AslQEISDUQSAuqCALbX+S7m80adSq1UAgZikWCgxp07CRMacVahwzK68zQXWjA1dKgww06lHMAZgnpABgkYf04enjNSigGj/lPIOndRq7fimL4VuHXr5MiqlXTmLFBFpSFiBHvTeTB7Rhxp8H08QbNF0hkFHT1DHQRJ7m1v5hiVCzV4gKeYalITw2qgw+hSFFtInl95BHW/bEuHVvHz1IVueKNZY1z7j2Eqdus9beWM3F82EzWYHJq8VzLJcCWaA2g3OlImdwBvan2erU1zq1CyoDTqKxGll5dKALp3kaegk/PBRvIZ5KmTqVxTFN0qqkqzbF6f8x6PB9MY+D5h3zdR35icmzrPP8AilIkelsbPajitL7MaVMsGqQdNNNMFHRtwsA7dbSJ6SM9iqYbNFaqmVoEcxM++pvcHrA8gMVGkZ9zkKVWoq+IaxBJphOUGJhFB2npgUvEGBTWGH3tJhq5SR4hMwTJkAHa0+c4YvbbKUWpKqnSfEphiCSQrEDqexOFysEosAuXOo6SBAYkQt5LEBvumsRNjvNgbfs9L7Samp/Hhj4en8Okptv7p374XuJcVqmvWCCrALglSeUFiWBBIA6Ez2264xD7SKrZrSKbqo99gd1VVsVFyCb+TdRiWd9oqLO6H/DqEGpyyWLiXOuAwEqEgC/iEiwxDWzL+0NbUAazK3vBTMBp9wxILANcmB8sZPZTWNZplAziGLOIhqSFjzGNWpid9ycU8GyysXdKtXSFDMA7XB01Sm17hlJgyVY9QSX9jM0Ka1asRppho7kZeiY+JwEuP5t/CpgtSZSyIxV11HU6VmkA7LUWPiT1xuT23FPTTam0AadWon3ZUwdHcC4MQTJGBNTjNXMZSKpDMuZo3AizMSRHkQY8iJvjNms0wdgKlIhWJ0vMga2Yra8fduPR1H4hIMeW9uUdkEEaiABCuSdSCAZUyVJ3G9/LHPZziNTwkWp4iMQzM7ICJISpLRT1NqDsDzTyH0Cv4eqvkp8M/wDiKaaqbGfdpE/s0jq5HTDVlPaAtxJsqVPhgEA+I+rUq69ROvY3EemGA3SzAIHOuqBqGkKQYG4Itcxvt88VJUbU0MseRFvdO3x79R3x8/4vnB9qqqHYFaroDrEg6zuWvEBjMx7s9cbODe0zAaXQVZ1FmOiQoE7GCbXufiBtGjzqc3XS4tYaRMkQbNuYxRXeqRYANflGkkREmWqen/dgTk+KZapGpkT/AK6TKJEn3g8DdTc3gd8S4hUy60XqI9JoBsly3QDSW7xv0E4oKJ40GUBvBggQbcsyRImI8+uM4qVemXc+YIP6JvjFQ4I701KyweDYAbge8PEWD1iLH5i1eAOBAar8AQPl4mIFrjfEs3mxR+5qLpl5UspIOnVBC7HlAMn3r7277PUxVzopkVED5RlvZ4KquqQN94Mdsd9o8zVCqKepYqMqj7zU8kulQs6gQS72sVk7iIz+zfFqdPOrVrObUXDlxfVN1EDmFoEftYyLe1OXSm1R9AqEGkhZiJC+EiGJuzFWbYbmemBnB+J0VrZqqyB6Yp01QvFgvKNMqNwsgKJjGH2q47QzVdgS9NWAKMbjUEC3U2EaIkH9MZs82YSmy5kGrQO1SnGnlgoZAK2BiDGzCbYoZ89xHLZinVoZZEauTTKCACSj+IwBIH4VIN49cB2R/EzNVaQYaxUUFlItTZSb+/DHte3e8cgWegKeVCVCC66wPvwjDUQU1SNtOofwiN8ZafHKyUaNK8UmRgJOsFWlVgiwiYED3jci2KJ5bJrIZ62ipDPyskKOVUbUGGggzy2PujG3OVMoCKlRjVLEe84dgG0+8A0yqpETN4tuIVOM5dzqem2rW7MfDUgalhZ5jrYhV7CST0vDN8VywpIqU4Zx4R1Jyooq6kDEjmYwDqHnO0EOUmWqweozufeqroOidelgQpkwoVxe+kDpOLWzmWphHpKk02EqBc6NSqNRbdlcMY7GbiCQoZgJ4jLWUM1UEhGqU1aQgaqqqQF2PLbY98ZszlqXjKRVQqroSL84PM7cwsZEGd5nBVXFeNvmIp0A0AnUVBWQkECZLXeG6G6jzFVLhFVdT1aopI4phzPvK4lrmTcCSdQJnzGCVXPs1N1o5d6buawB5bkwrCQQV5dcNcEyADA0hMlwerXY+KtQ6klSTMNygFgXtAII3JVgeowiKMvxd2LgIKsjl1AW0oVuAI90KbRcTYk4ONVzQFQF1VirAAKAZpqBI7Hng9dhFowNrVa+VLL4CCxcvf3YCyNwIg2M3N5gY10eKKHrVqmumWCNTQ8zTpqAadgigknYDm6m2FGDK0iykuniVAQpLtJDVF+6QK25nVbrPSMGKPBgtXQKKqgSmzio4DmFqxomwM6Sbbr0JwCqU3zLrUKiinuIVJMgM7KFU3fShgkdEm94L1uHy7lqiNqvqIZh0IAIN7LaNztiDZwOqprVUptakVCUiVBYAKolywmGQ/ha5BM7Cz2Mhkqo0SyAQTEzRogiZEHcfPthcyuXFOuaupCratJdCVRjEEgkmRf06xg9lcm9OktCVYERqDNB17G1rhnv/Op/CMBbxqlQo0T4QOjxaDEg6xALMTKlrAEdp1DfAvJrlqlSs9TSTK1E1nQpU6tyZvzKYi8jGTP8UqiiuQpMaxA0EqbQDZR0gHrMCBBxKcrRuuWerUkBOYMp55EFbmNOmI5hPnijZkac1KZCUlSjmaTl0fl0gooa5uoUm8dGJM4aFzuQWv8AaKY11GIioHIB1t4RsxA3BG0WmQL4Uc2Hpw9YPTUWVaKxvq1IX5gsCo1jM6nAOMJpZPxGWp4+kABWjm169TKR05YWPU9sBsz/ABkJWqugB8Wo9VWOk8rmFkQYizEeYtaTwcHr1ahSAvMCTq1Ehio3ECIYbL+VhXxREVIE6QAQamqSJqEnltu1vX0xbSq1cwWAY0KIPugdlMjUTvyybjYmMRWfN0FohULCoWEwCbGEjT4c8xh1/I7DFJblWoaWgdCzMZMM8ydxOkfEbTg5w/J0KRtpap4YqEttEI06hMw6ENG0i4O2CpnGq6ErZfUC1OdxDAmlUIhY1HliduxmcDGg8SqU6IcVSqM5QjUSs/hKqRddyR3aTise2dWB94DYfjZenYGB8MY+MV6auaa0qfho+hVaoAdQ8MMVvaQu8EfeSSYAGWrxynMPR1EALI0RCgKI1UpsABftgHXiNKooBOZerzrAS5X76qZ9420uqE9Ah6yMIvHn+/pzrIijOsQ0FE1dd7mf5i3bH0PN8IytMBqdY8xuQ4sBUrZjcCw1VCPMGMfOvaUy3iDXCgLJbUT4Z8Ox0gSQobbdsGUfaZNdadApyLINgoeoEA78oWfjing/tBWyx5DqW/3b8yXEHlNpvHQ98RztEFVMtOzTt79RbX2lW/I9cUNvzeUEXm6/Mee+NRDPlcrls0wbKu2VzAKhUBY6jOlmBQKEsVMCDym18W53ilWifC4jQ5gpppWTSrqYVpDKDrgMpiRYwcKGkgfDcdbAz53E37Yck4g9LJkVq1JkZVOhlpk+I6h1EFOYBCOoKjqABiVRLK5RKpaplmFemiszBlGuWYs3vANCaBHQ2j3bC83RIFMMoELSLDQq8wrUVMxYH+W9vTAinwDVpqZWoptLLqAYNpJIAjVBj8xc4YuJ5+r9mP2itTOlkAOmmG5SCUAABJBG4MCL4imGvlxoceHmrJU2A1SM5HLye9Bt/wDTt54sr5VfFI8Or/i5wcwGiBSkH3f8Ofc7Gd8BMtn3qK5Sszio7NK1YZVeqrhRzEJBP8MwDgnJfNV9LvXpHRVRWBAXxncOF5hKKqAidgGAjqMT4dVC5eKj1FC5aizJALKPGq317sxMg2Huz1xZmcypr1BUq8tOvRUyg5ZNKaZLG6NN26BtjGMHEsqaNCnSSo+hmpUdGkhCni1Zl+7KyiN4XfcY5xum4yVawpFkHLTEyJDMHvCgqQDc9d4EsGDja0xSQgVHBqs61CuhQrH7s7nlEgCYmRscK/HadOAVAHILq2obLEn6nfH0erlaf2RC4E+GoXcku1PSoA6kk28zhDzwdlYeCwjVEIbCxVTC9FHXv6YFEmzRAGiqSAoIsm+lyRsOqqP83yGcQqp4tQK6bCGIIMnUAYQRAYFjaTqG+MtXhjQQqVJhtIAfqK+n/wDX+XfFuU4TU1VNJgaainXIA1syo3ObwBIv0nsMWIhw4rpUeIoMHq4sGWNrTo1z56TtfFPGM2FUIHB1bwWsNbTva9PSPUN3GLKHDqiaNALHUT01GCnKIuRpPfZo9cGayVXUWdGkt/C0GGMgW2EhbTsPLArVwOsUNRkaIakNpm7AgTJ3BNu3phuydWVYlm5A+gIArSVf3THKdQF9pF98JHDqFmIQWZAYV7XYG82MwDH9iWSgUotqVubx6YHN0p1L9rHv2JnCrDlSzQzArkCq9JGcFy33ROqkyhepjSYOyyf4hjBwvh6tWpa6KoIMy2u4poeYDczqE78nngv7F1hVylJUOkIAHAEmPDSSVvu2q1p1DC1kWVHBQBWTlBZtKEmim3lCIN5JHniKYeI1KL5flemzDJvr0q94o06yCnqECmLtpN9uoaErI0WzSeI9d1h3RVhiZYAACBcs5AiZInph59mqSvw1fEUw6QvKSW1qTqYiZ5iZa0dYwn+zxQJlucaftVQgsAdI8CdRHXdbddHnhxFnE/Z9KdNfEq1hJNKl4nKql1WN2MICGJjofI4yvnquRzKeLUNRaT1GKhgZFQA1FJbqW3kEzg37YNOUp1SUYawEPhhNRCczbBlllblPnYWGAfDqi1a7Vao1a65lyRAqMpYiB+EtMGPI9sB7OcV8WvWqmk3jsEFJWKOEsG1aoXZYgkGIMk9M1HL8QKjSlbTA0wFUaYtAK2tGNns5xcpUrPWpaXqqqoumDqalVXVaIBWWJgg/LH0ThWTVKFFUXlFKnH/YuG4J1srKEfZqK9rz+Wj688fOeP8AB61QtqI1fwiwBkbdpHWL4+x1Kw7n5DC17RcHWqNamXHkLjt0HXfAfJuM8RqEKGKQhk6YOwiDf6jGag+oRE9wTeRpG/w+urLxHJamEE6u1h8b9Rf88AM1w11aV96TMspO36fXXFlSqWUopO6EX8gF2PYz+uGz2jaiclSCKdYOX8UnYt9mGki+wXthVot7xMzGx2NhPrMfXRl41xOhWyOXWkAtVCi1BYMdFPQH/mETB+GL+hayeaqUirozAwDuZGrmOn4z8zhlyvHqOZVaecGkAE61EsSxgmCbEMxIKg99IE4WqJmCbHlJ7EwbeR3x1pWJ3CifUtp/cYYnDDnPZuvlQtfL1NS1EBBV+bVyKwASQwJOwn8sTyHtXTqPOYGkqoAqU0hiBq06xqvdh1MQLdcLnDcw5rogJBNRQCCAQfckdC19zhm4vlaPhKjrUDM7uKhE2j7zUoMuSVSLDdjJ2JY3Z3g8mnXplKqsBU1U6kVBVRl1FwTp3qXgyNM9IMKgr11ZczSZtDEAM5kmY5RvBA3O8eeA9OnUy1RWy1UkgAHl0wJ5QZkOD2v7txhw9lfaBhIzSszMFJqArM6QCpURaQYibRYYzYuqeHZLMhCxpV0CTC1anLCx+EsRAC2xfS4XnACKdGkDdCwKgxBVrlRzbiSDNugjGL299p3ISllyyqx+8OgjquhdVwRMyJvb0wyezNVyrprY6SZepTvqnm7SSb7dT5YKFZ/hWeenziWhoINNt4swKQwItt0BwKfg+cZw1fSOVZIBMFSIIWwFpG+2HqrkcyXkZmmFhQVNEHYkkg67EgxeRAEQb41LSY++1Nh1ASPPq5wR82HBqnuqWeorED7rSIeLcykPAAvqgQAdsczWVzJeolOnenoNgp5SfdsZN12BO3c4+hcS4lSytMVKjItNbdullW+9tsKeV9rsv9o8ZahbWFXQoZiWYElQIiQ8CZ/K+Cg3D+D5moH1EI0zOlYlgr6GUuAokg7HfzvR7RJoHhyGC8wnRB1ArfTYG567Th49nOLI5qhxo1VGZdQ0MQNNMSrRBChBaZviv2g4ZQFQPURzTdTrZQNCmRpMoh5mPLJaPTfAIns7Wr02cUlcqkEw7rpGhFnTBFx16R0EYy0q1Wor6g0kOZVitwlP0vFz6+uGLIV6eXrVwGIWTOkBl0okBZA5ZJIHmb+a/wAFp0+ZKhWyVQsnVqZ0SnTUC5sUN/PGkEuGVM4hp06M6TRjSHSNAIG5vbUbE2m2+K8j7OVadQsKWl6XMpFYhgYgERsTI9J88E+DZ+jSq6wmkLSSlIU8rFk1a2m1+U3/AA23xfxCjma+cY06qpTpNAsCIAhmIMhjOognsIxkwNyf2pqJmq5LPUKtqdobxDqI6R1PqdjfAjLUs27lNFRVDKKh0ufwBSe5lRfqQ3nh19n8xT0OKtTQfFdQSo1O+oFiZBlpgERFrdcZqGaq+Pnld4poQS2hFLAkaQTsrFQYjqCDG2ClniPCCh8Rqm4puFhzupG7WFidti0YL5XK1yiafFK6VAhREAAfthp9malLM5YFkQoAqgEgmNInUNhe3+XESeGH/iZf4PTj/wBWAYmzjKOYn/LSc/1/TGd+Ngb6/wDyKv7Kcb3dv4T81xW1Vv4W+a/0wZI3H82HLNToVz3+5eGgDmGrbteNjtaVHNMGEhKSD+YQe/nIgjfH2PU5GzD/ALThR9ovZ0DVVCHTuw07fzbQL/Vzgr5jXpgmSyKF6LaY22HmflimlU1EbjdR5jy+I/Truy5jKyCadOk286ukfH1+XwwGzeUepFqaAW5CF/Of9JxrUUU21RIgkz6xaD88cMwFa4CifI6tNvyxJK6htLXPff8AMehv9CTM0DWN/wBZB/WPLFRXwyBmULCVNUFrT+ME2+O2H6rwumPwmoYjnpzcgAXi0MrdLycI3CzpzKNuPGBMb3dTtvh8zmUYsoFSqsFiZkk6mMGV0jZfz6YzVga+TQJRD0QKhqKCVpkSZYjZQSCGpgjy88EjQyqMRmKaloUqpDAAAtqsCYJ0kA9POMDeJ+JTVH8R2h5AKtA5KkHmMbsLfy/JIOeYl2clmmek9iJj+UQDa1sF08tw6n9kc1aaoxh0IUmUOh1AIGmSqvJmRM/hw7+zdFUapBMmCJGmFk8o7gY+dcH4shIWrZArQ2kmF0GkrOoYhdIZYIkAwLDDbleIVFpZqrTcPyM9EinqBYIHBEWZdRYddt7YimzN5pEVmNRuXcKwLbiwEzNxbFD5dan/ABaqkgEgVirAea6rY+HPnayuDUL+KzLU1EwYYeJTYke9cg3m20Whm4T7WlfFV2io9g4vEra5bUoHvSAVBN4mMXGT3xP2RpVqZQ1atyJ1Vmfa8QzxvijhXsHRy5Jps995YfsRi1OM3VaYp1BpS7VLkvUFNYZSR1kzGC+SzCVkDoRB7qR0B2aJFxfEVgq+zayWTwgx/G1JXb5k3GBfGfZetUpPTNdDriFFFEMAjYgiIthlatTTd6Y9WUfqcAvaX2koUvDIqUi6VEbSGB1ITpYKYiROre2m+4wNLVD/AGZGNLVFgdCFP7x8sX0/9nUVFYVWtMzBXYgCxE3j63aqHtHTqNFM0nkSD4hAtEjV4UTcWnGWpxKvN3ylMByf8RmJpzZbgAN3b8hvhqg2d9jxl6b1DWCgka51RBYGFLPCmetowRPAEYOfErFqhViwd1bRygH3oBYCLjv2OLeI8YyLjRWai/lGofmI8t74+d8b43VpVmTKvFLUWBHOtzyxK6lgErBnaRvgcNnspwmk61k8MVWaprJcajohgDJ/FvG25OwxiqZfL0MzmR4SMCoVBp1bARA6M7DQes1MBfZXj1RGbXXWmGBJYoGIZog3G0gDykxg9lMjTq1fE+0lyW1VBCordOXkvu+x64A97IZOiMpQpv4b1BAOsKWuGcCCZgCAI6LhgPBqH/Jpf+WP64+aZmmy5jRlUfSr07lnZQ2ldJ92ygrPUzA6QWxfaNyJmfNFJQ/9JNyPPrvgmGlvX/7f74pLH+Ij/KP64zPmnGyyO8x+R+rYzPnavSnP+YC46X69cTTBPw2P/EP/AGj+uKauRZpBqSD0KAj5YBZziueDKKeXTTqEk1QCVvIjTY7Xv6YuyPEc6S3iU6capAD3CWsTABbz2xQu+0vsx4DFlnw28oAJnlPl2n9rpWYo0UPuMem+3pBx9oqVGqKVdLGxBINtjj557QcANFiV9y5Vu3kTO4+RwLCi7oAQquD2MdO9vPFeolQGPWYH4bz13Hl9HfVoVI/xRfuRF7b/ANumMmayhYjXUTcTzec9vq+NRlZwYEZmmUgsKqkCd+ZYv0w71eBJChKZ0gtu4mWPN+HyHTvj5/lKopV0cEkKwJCRJCkTBI7RuMPOS9rEqazDAKQ1ggszgAEaTzXaw7dIvKsY+N5enQQVHDLflAbUWOmpvYQB4jEnzG+EpqNxJkEjmH/UxMjpvhs9r8wa1KlKsjAkw2ndgEtAB023jCmpIMXG1uhl2n8iMWFcpPDIzCYBPwmP1GDXCPaKvScigxUSCRPIwgWKEWafxAg9OmBBp6vc6ggL/mBJHxH59MeWmQ1pEuyjpskjFQ+5cZHOtQVqb06ytSQyw0vTplUZA5I8QinMADVtvgY3sNmaHiaQKjoaY0oCdSuKh1dxGgiD37bqVETH8xtJtcwbdNht+dsM/D83VSiyDMGRGmDYgHrJjYwJ29MZVq4fwviFBKdSgKnOrFlSnqhhVqIRUBBDONO8SAY6YO//ABI1PL00zOVzNFKbUgz6W0aFZZ5oDKdIPXvc4GZb2iqKAiVHLxMB9CCZ3Y+c7T++Ni1M2VJbPISf+H4i6Y7ap39bYimZf9oGTKBm8QJYazTJS9ruARHng3QzFOqgemq1FNwwKEfMTj4lnMhTDqF5WLHxATvtcFTEb+72thg9j+MHJV6i6lNCppm9wQIBEmSZLSO218VH09nb/lG3mP8A+cYqmYr9Mt0/5o3j/o+Hxxvo5wMqsrAhtj0Pp3tjjZwTEi2IoDTqZ0klsrSFxEVmPLNwfu946zveOmNdLh6uZq5caupkN8BKzGCZzQ64rpZvfBUMrw6ml0oaT6LON0x+EgddsDs7xSqrAU0DLYsZvE3CrMkwD8xvirjnEmGXqGlzOQVSD+IiBghR43xpvFFMAaczIFT8QWnUrK6ggfiYxM+6OsyH7K5JVRVAAAAEW6Wwg+03DigyYW5oCAB10qCwHcsVPxIw/ZesXRWQyrAEHyInACvtR+utrgeY7b4itQzaT8Ony2Hz9cC/95QYJKnqZkDsDe83g2NiNxGOPxqmHCM4lgYkncfp+vyxloaTMH5iTP6/6Yktb1F7fXX1FsBqfGEveSBIife/Tbp5nFn+9qYElojaDPmQCN5n0xYCT5qoPdVSPN47fyGOmMPFaVWrSddCAkcpLmzD3ZAp2v0nHqeeRjYxvG8DexO0b2Mbjyx45xRuVHx/Sfw+uGj53xLIVFADqpPW9iLiFv0PXyOBdSkirLaht7pMA/p3w/8AF1osGi0X6+du/T0wp11EiR8/9L4sZsCKdSkCSoY2i3neLwcZctmXWoGQEFTqJ+JGxHbBPNUaKgsRI6EAXMdbT0+umFsxT/CkmO8dPI40yLZTjPiAeOuopqBaTqnQ6gMJMqWM2/0FVQJAPl67kAjuJ/TGJqjsxKC9ye9zsZ7x8cb6ScxmxCxfcQzHUO45vURfuaus9SkU67AweslgZ/W/6YtFQFpaLMVB6+5q/ScTyrloYwJn4kHTt8D88R8EBxGytqI6zoI/cHBGjhOX05nKLuFrb9OZ6cfocfQMtSzOitIJbUPC93aflt/FfHz/AIExFbKqOtYTO4h0I9Nzj6jlePUitVgT9yYeR1ki1r7EYzWoHjLQztVC6xllYhwPeBc3i2/Y+mM+lfsb1fBpeKhMr4YtzQJX3hy3389sV8d9olWszhhpejTsy7rrfoR3HXAbNe2b1BUVfBc1AoYFAA19OozuBIA9MRRfM1G8Cm1CnT1kp4qhVhSygkFSeUyV3vBG+NVRScyoVUNEghjCzrAbl7z7tvM4X8xx121AmiCzamUqPfUALPeCimd7AbYrPHXDBy1EFXLzpAuV0sd/eIt9RgHanwfKVVR3pK5URIJImIIN7wZEdDOCOXy1GmAKaBB2Ukee23XCJwn2qcJqhDTCuW0KQSwDOZP4SW3MXkmMM3DOLeNTDldEzIJ1QJI6RaO0xG3cQYqZyJgfXoeg88ZqfEmEjwy1zBlf3YHqN/ngdWAeIquO0OwJIiNmgm/kb7YGj2dpswf7TVVgGWRUmBvp5lMXv0m2Ipnbi9SDFBzfbUnyHPhS9pc1nHdKlCjURxAPMpBCsHEhX3BEX6HyGGTI0wghqpad9U2E3GwgTMSY2jF1Rl3JO1t9vl59LbYIRMtW4lU8PxVgU21K8KTJYNeGusjp2wz0KtVBpWrXUSxCqECiWLQAQYF9tu1sbtaKbkQJAE9rQI/acB83ncwHbQ1EJPKCyTp/DM1B0g7YW/AqKSxgEX9P1jyPX8R8ozZnheqANO0CR0uTEHbfGkUwI3MzIiDPo1o8xi1om5+IOlhPQg2IxTEeF03oqBYgarxqB8o3HTr12xsbMHy0r1IAWSZsSfjfGB6LKLX+Q/I277HGHM5bWeaowAEabEGL7Eg7zfy3wDOOJDppJO5gRe/p5WnGYZ8E3j0AHe3ob2NrDfAKrTYr7w9QIO1rwIBv32xkynDwBe43if1Py388DTFmM+qnufUXEz8T53+OM9Suri8g7grEDrM7zjDUpWgie3cWPr+uLcvI6E+vT5bHfytgmutlgDBg+dyOo1GDvN/hGKc9TWmTIkb2BPYyfPz2tglUoyLhQwHl8+5Pl5/MTmT/AC9YJXv+x+AxUDXzSn3aZA2sPjuDv6RviNetUYjQCDM+YiIj57/3wQenpGplHNsWn4jc2I/t1x3xaRWSt+4B+UyOv0cVGfwmenpAhiLACATIYhezb8vXpvGNFSFe085F976Sfly4zZvOckKJMxcHa94+H1GO0c0TpNTlZWmTsSFI5p2kVDzdSObvgrTkCfFo1QsstVIE7/eAQPWB+WHzLZJtNRfszRWINT73cgkz5XJNowlZLMxmqCxANZJnoVqIf/y29MfQOKZCo2ao1E9xdOo6gBZ5NpvbEqwke2+XZayDSUUU1VVLaohn273JPxwt5SvodagCyoEg7G3NPre49bYdv9qFJjVp6bgKp8xFVjhH3Z7+7E+YIkz6X+r4s4zWzLVWzGYAZQskNA5QbXjUZNoO/TbFfHE0uBYkEzAnzvG1r4zKgAtuANrHbcHz7/rvizhdVVcGoToMGQNiAYJEXHMQY74oy0KxWSCRvboRex/iHrOG3g3tOgAD/dkfiWdJ63FyPz9RhYq0A9d/CgBiNM+YMegm3eMVOWWxsTI9D1HwwD/wjilSajVHcqztpleXTqeLESVI09e2DNLid5m8xvc+fnfoQemPnXB+M1KIs3L1Vrr5wOnqPjOCaV0zVVCAqkSYdhclkMqIj8LWsfLGLGtPD8QBjSQBe07HrAOxgdCR5YrOd7EAG91IG5iYi/nYYX6i1ENyQehBtv0Mf3xTQzAqK5RlJtqIYXPa4n4HBdGzxASZsLwSSD2BDSASAY6HfGMU8uLNQBI6jXGAWczUQdYkWMsoi3YGJ38/2xHiKdNZ8wDHwnDDTAkgajzpAn+Xz6E28ziH2ZgSUMDaR29CZHwx7HsY1WXwzsL3jy79Rv548KJEgzA6CJ39fjv0x7HsaZcUftBtIt1kXx16Sj8Qjpyz2iQRH0Mdx7FHTlywsuoDcgD9GibD9Mcy9MHa469LXkRPl3x7HsCNdMIwlRPedvPob/DGLP0NOlgoKm3a59Pj29Mex7BA77QJMnzj6GJ0FpOCTt5dvIR+XnjuPYolmMogUMpKyLeh67TsRjEGswJJA/SOk/HfHcexYVkoZnVAIKlZZG1XWLkSADED1EW7ExR9o6/h1cu8s9R9RaQOYQWm3UAbR3649j2KkQ4lnXcUldYKUwkzM8zMT8z+WBZoQW0i7Aj5h1/fHsexBTUEKnqFP7/nib0rEDe/9T6emOY9ijRw9WpsKi6ZG4I5SIiCAf0xXXfxqx1KJN4WwBi8CeoE749j2Cs+foeHVqJ0WI9CP74vyNcREfVh/THsexEGsj7UOpKECoLAB5mIJ96Li2x+eCvBuD66Mo4YbQAQJBJIJImR8R+uPY9iVqMb8KQOVIUPsZ7x1I3+f9vDhrLYLEWs5A+Ax3HsQr//2Q=="/>
          <p:cNvSpPr>
            <a:spLocks noChangeAspect="1" noChangeArrowheads="1"/>
          </p:cNvSpPr>
          <p:nvPr/>
        </p:nvSpPr>
        <p:spPr bwMode="auto">
          <a:xfrm>
            <a:off x="1892301" y="-760413"/>
            <a:ext cx="2085975" cy="2200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52" name="Picture 8" descr="http://partleton.co.uk/LondonBridge1710.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2264" y="1177925"/>
            <a:ext cx="5133975" cy="54197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14653" y="1832347"/>
            <a:ext cx="4932219"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The descendants from the Khazar community in London of the silk route period – </a:t>
            </a:r>
            <a:r>
              <a:rPr lang="en-GB" sz="2800" b="1" dirty="0">
                <a:solidFill>
                  <a:srgbClr val="FFFF00"/>
                </a:solidFill>
                <a:effectLst>
                  <a:outerShdw blurRad="38100" dist="38100" dir="2700000" algn="tl">
                    <a:srgbClr val="000000">
                      <a:alpha val="43137"/>
                    </a:srgbClr>
                  </a:outerShdw>
                </a:effectLst>
              </a:rPr>
              <a:t>kept a low profile and their Jewishness secret  and would not be affected by the later expulsion of Jews from England.</a:t>
            </a:r>
          </a:p>
        </p:txBody>
      </p:sp>
    </p:spTree>
    <p:extLst>
      <p:ext uri="{BB962C8B-B14F-4D97-AF65-F5344CB8AC3E}">
        <p14:creationId xmlns:p14="http://schemas.microsoft.com/office/powerpoint/2010/main" val="46635783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151</a:t>
            </a:fld>
            <a:endParaRPr lang="en-GB"/>
          </a:p>
        </p:txBody>
      </p:sp>
      <p:pic>
        <p:nvPicPr>
          <p:cNvPr id="7170" name="Picture 2" descr="http://t2.gstatic.com/images?q=tbn:ANd9GcSBXhr87aoNqHYi0MvXZ8EQfWxNzMZxEVAV_2uuwMNG-LYwz8Ka3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35443" y="2214705"/>
            <a:ext cx="2693947"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14801" y="1741714"/>
            <a:ext cx="7467599"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Alfred the Great well known for codifying the Common Law – established by Brutus which was the law of the land prior to William’s invasion, </a:t>
            </a:r>
            <a:r>
              <a:rPr lang="en-GB" sz="2800" b="1" dirty="0">
                <a:solidFill>
                  <a:srgbClr val="FF66FF"/>
                </a:solidFill>
                <a:effectLst>
                  <a:outerShdw blurRad="38100" dist="38100" dir="2700000" algn="tl">
                    <a:srgbClr val="000000">
                      <a:alpha val="43137"/>
                    </a:srgbClr>
                  </a:outerShdw>
                </a:effectLst>
              </a:rPr>
              <a:t>was based on Biblical law. </a:t>
            </a:r>
            <a:r>
              <a:rPr lang="en-GB" sz="2800" b="1" dirty="0">
                <a:solidFill>
                  <a:srgbClr val="00FF00"/>
                </a:solidFill>
                <a:effectLst>
                  <a:outerShdw blurRad="38100" dist="38100" dir="2700000" algn="tl">
                    <a:srgbClr val="000000">
                      <a:alpha val="43137"/>
                    </a:srgbClr>
                  </a:outerShdw>
                </a:effectLst>
              </a:rPr>
              <a:t>Following the invasion, Common Law suffered its first dilution</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 until today when it has been almost eclipsed by the City of London’s Commercial Contract Law based on the Talmudic </a:t>
            </a:r>
            <a:r>
              <a:rPr lang="en-GB" sz="2800" b="1" dirty="0" err="1">
                <a:solidFill>
                  <a:srgbClr val="FFFF00"/>
                </a:solidFill>
                <a:effectLst>
                  <a:outerShdw blurRad="38100" dist="38100" dir="2700000" algn="tl">
                    <a:srgbClr val="000000">
                      <a:alpha val="43137"/>
                    </a:srgbClr>
                  </a:outerShdw>
                </a:effectLst>
              </a:rPr>
              <a:t>shetar</a:t>
            </a:r>
            <a:r>
              <a:rPr lang="en-GB" sz="2800" b="1" dirty="0">
                <a:solidFill>
                  <a:srgbClr val="FFFF00"/>
                </a:solidFill>
                <a:effectLst>
                  <a:outerShdw blurRad="38100" dist="38100" dir="2700000" algn="tl">
                    <a:srgbClr val="000000">
                      <a:alpha val="43137"/>
                    </a:srgbClr>
                  </a:outerShdw>
                </a:effectLst>
              </a:rPr>
              <a:t> Law</a:t>
            </a:r>
            <a:r>
              <a:rPr lang="en-GB" dirty="0">
                <a:solidFill>
                  <a:srgbClr val="FFFF00"/>
                </a:solidFill>
              </a:rPr>
              <a:t>. </a:t>
            </a:r>
          </a:p>
        </p:txBody>
      </p:sp>
    </p:spTree>
    <p:extLst>
      <p:ext uri="{BB962C8B-B14F-4D97-AF65-F5344CB8AC3E}">
        <p14:creationId xmlns:p14="http://schemas.microsoft.com/office/powerpoint/2010/main" val="97375675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152</a:t>
            </a:fld>
            <a:endParaRPr lang="en-GB"/>
          </a:p>
        </p:txBody>
      </p:sp>
      <p:pic>
        <p:nvPicPr>
          <p:cNvPr id="2050" name="Picture 2" descr="click for a full screen imag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69609" y="2195919"/>
            <a:ext cx="3600399" cy="31683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23164" y="2255728"/>
            <a:ext cx="6220691"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 reconstruction drawing showing the burning of the wooden tower during the massacre of the Jews on the 16th March 1190.</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During a period of anti-Semitic riots the Jews of York took refuge in the keep. </a:t>
            </a:r>
          </a:p>
        </p:txBody>
      </p:sp>
    </p:spTree>
    <p:extLst>
      <p:ext uri="{BB962C8B-B14F-4D97-AF65-F5344CB8AC3E}">
        <p14:creationId xmlns:p14="http://schemas.microsoft.com/office/powerpoint/2010/main" val="222392743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153</a:t>
            </a:fld>
            <a:endParaRPr lang="en-GB"/>
          </a:p>
        </p:txBody>
      </p:sp>
      <p:sp>
        <p:nvSpPr>
          <p:cNvPr id="4" name="TextBox 3"/>
          <p:cNvSpPr txBox="1"/>
          <p:nvPr/>
        </p:nvSpPr>
        <p:spPr>
          <a:xfrm>
            <a:off x="6326909" y="2471172"/>
            <a:ext cx="4821382"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Rather than surrender to the mob outside many chose to commit suicide, </a:t>
            </a:r>
            <a:r>
              <a:rPr lang="en-GB" sz="2800" b="1" dirty="0">
                <a:solidFill>
                  <a:srgbClr val="00FF00"/>
                </a:solidFill>
                <a:effectLst>
                  <a:outerShdw blurRad="38100" dist="38100" dir="2700000" algn="tl">
                    <a:srgbClr val="000000">
                      <a:alpha val="43137"/>
                    </a:srgbClr>
                  </a:outerShdw>
                </a:effectLst>
              </a:rPr>
              <a:t>the mob then burnt down the wooden keep with the Jews inside.</a:t>
            </a:r>
          </a:p>
        </p:txBody>
      </p:sp>
      <p:pic>
        <p:nvPicPr>
          <p:cNvPr id="1026" name="Picture 2" descr="http://3.bp.blogspot.com/_xNhpqJQqR90/SpGqSxCs2bI/AAAAAAAAE4E/QGJYwLUgfwc/s400/DSCF81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364" y="1484785"/>
            <a:ext cx="3810000" cy="2514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96364" y="4594488"/>
            <a:ext cx="3672408" cy="175432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The rebuilt Clifford Tower as it is today</a:t>
            </a:r>
          </a:p>
        </p:txBody>
      </p:sp>
    </p:spTree>
    <p:extLst>
      <p:ext uri="{BB962C8B-B14F-4D97-AF65-F5344CB8AC3E}">
        <p14:creationId xmlns:p14="http://schemas.microsoft.com/office/powerpoint/2010/main" val="155393067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154</a:t>
            </a:fld>
            <a:endParaRPr lang="en-GB"/>
          </a:p>
        </p:txBody>
      </p:sp>
      <p:sp>
        <p:nvSpPr>
          <p:cNvPr id="4" name="TextBox 3"/>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16th century was a very turbulent one, including the plague and the great fire, </a:t>
            </a:r>
            <a:r>
              <a:rPr lang="en-GB" sz="2800" b="1" dirty="0">
                <a:solidFill>
                  <a:srgbClr val="FFC000"/>
                </a:solidFill>
                <a:effectLst>
                  <a:outerShdw blurRad="38100" dist="38100" dir="2700000" algn="tl">
                    <a:srgbClr val="000000">
                      <a:alpha val="43137"/>
                    </a:srgbClr>
                  </a:outerShdw>
                </a:effectLst>
              </a:rPr>
              <a:t>as was seen in previous presentations, and </a:t>
            </a:r>
            <a:r>
              <a:rPr lang="en-GB" sz="2800" b="1" dirty="0" smtClean="0">
                <a:solidFill>
                  <a:srgbClr val="FFC000"/>
                </a:solidFill>
                <a:effectLst>
                  <a:outerShdw blurRad="38100" dist="38100" dir="2700000" algn="tl">
                    <a:srgbClr val="000000">
                      <a:alpha val="43137"/>
                    </a:srgbClr>
                  </a:outerShdw>
                </a:effectLst>
              </a:rPr>
              <a:t>indeed,</a:t>
            </a:r>
            <a:r>
              <a:rPr lang="en-GB" sz="2800" b="1" dirty="0" smtClean="0">
                <a:solidFill>
                  <a:srgbClr val="00FF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in respect to the city of London which will be gone into </a:t>
            </a:r>
            <a:r>
              <a:rPr lang="en-GB" sz="2800" b="1" dirty="0" smtClean="0">
                <a:solidFill>
                  <a:srgbClr val="00FF00"/>
                </a:solidFill>
                <a:effectLst>
                  <a:outerShdw blurRad="38100" dist="38100" dir="2700000" algn="tl">
                    <a:srgbClr val="000000">
                      <a:alpha val="43137"/>
                    </a:srgbClr>
                  </a:outerShdw>
                </a:effectLst>
              </a:rPr>
              <a:t>in more </a:t>
            </a:r>
            <a:r>
              <a:rPr lang="en-GB" sz="2800" b="1" dirty="0">
                <a:solidFill>
                  <a:srgbClr val="00FF00"/>
                </a:solidFill>
                <a:effectLst>
                  <a:outerShdw blurRad="38100" dist="38100" dir="2700000" algn="tl">
                    <a:srgbClr val="000000">
                      <a:alpha val="43137"/>
                    </a:srgbClr>
                  </a:outerShdw>
                </a:effectLst>
              </a:rPr>
              <a:t>detail here.</a:t>
            </a:r>
          </a:p>
        </p:txBody>
      </p:sp>
      <p:pic>
        <p:nvPicPr>
          <p:cNvPr id="7170" name="Picture 2" descr="http://t2.gstatic.com/images?q=tbn:ANd9GcSSUtDl5xLNb8AxNWqX7vQA0yvKFrrxx45Xku0FJhhJUTnKTKuEN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745" y="1280161"/>
            <a:ext cx="4712510" cy="351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26512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155</a:t>
            </a:fld>
            <a:endParaRPr lang="en-GB"/>
          </a:p>
        </p:txBody>
      </p:sp>
      <p:sp>
        <p:nvSpPr>
          <p:cNvPr id="4" name="TextBox 3"/>
          <p:cNvSpPr txBox="1"/>
          <p:nvPr/>
        </p:nvSpPr>
        <p:spPr>
          <a:xfrm>
            <a:off x="5708073" y="2040285"/>
            <a:ext cx="5306291"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real cause of the turbulence, </a:t>
            </a:r>
            <a:r>
              <a:rPr lang="en-GB" sz="2800" b="1" dirty="0">
                <a:solidFill>
                  <a:srgbClr val="FFC000"/>
                </a:solidFill>
                <a:effectLst>
                  <a:outerShdw blurRad="38100" dist="38100" dir="2700000" algn="tl">
                    <a:srgbClr val="000000">
                      <a:alpha val="43137"/>
                    </a:srgbClr>
                  </a:outerShdw>
                </a:effectLst>
              </a:rPr>
              <a:t>was the fight was between the Money Power and Monarchy,</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with the victory of the Money Power in 1688 when James II (left)</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was driven off the throne by his son-in-law, William III</a:t>
            </a:r>
            <a:r>
              <a:rPr lang="en-GB" dirty="0">
                <a:solidFill>
                  <a:srgbClr val="FFFF00"/>
                </a:solidFill>
              </a:rPr>
              <a:t>.,</a:t>
            </a:r>
          </a:p>
        </p:txBody>
      </p:sp>
      <p:pic>
        <p:nvPicPr>
          <p:cNvPr id="6146" name="Picture 2"/>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85633" y="1805546"/>
            <a:ext cx="3431492" cy="40089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3157261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156</a:t>
            </a:fld>
            <a:endParaRPr lang="en-GB">
              <a:solidFill>
                <a:srgbClr val="FFFFFF"/>
              </a:solidFill>
            </a:endParaRPr>
          </a:p>
        </p:txBody>
      </p:sp>
      <p:sp>
        <p:nvSpPr>
          <p:cNvPr id="4" name="TextBox 3"/>
          <p:cNvSpPr txBox="1"/>
          <p:nvPr/>
        </p:nvSpPr>
        <p:spPr>
          <a:xfrm>
            <a:off x="6619741" y="1661375"/>
            <a:ext cx="485962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next step towards global control was to remove the Monarch’s money issuing power. </a:t>
            </a:r>
            <a:r>
              <a:rPr lang="en-GB" sz="2800" b="1" dirty="0" smtClean="0">
                <a:solidFill>
                  <a:srgbClr val="FFC000"/>
                </a:solidFill>
                <a:effectLst>
                  <a:outerShdw blurRad="38100" dist="38100" dir="2700000" algn="tl">
                    <a:srgbClr val="000000">
                      <a:alpha val="43137"/>
                    </a:srgbClr>
                  </a:outerShdw>
                </a:effectLst>
              </a:rPr>
              <a:t>This would be achieved by setting up central banks. First Amsterdam,</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then England followed by the Fed. Reserve of the USA., just to mention a few of the most important.</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https://encrypted-tbn3.gstatic.com/images?q=tbn:ANd9GcSlCj5PlZHESdNHGMz7wYxCFQRu5I8rhekyeOCT5ZUKhvod8oLgfA"/>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81993" y="1988251"/>
            <a:ext cx="5014007" cy="4178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88592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157</a:t>
            </a:fld>
            <a:endParaRPr lang="en-GB">
              <a:solidFill>
                <a:srgbClr val="FFFFFF"/>
              </a:solidFill>
            </a:endParaRPr>
          </a:p>
        </p:txBody>
      </p:sp>
      <p:sp>
        <p:nvSpPr>
          <p:cNvPr id="4" name="TextBox 3"/>
          <p:cNvSpPr txBox="1"/>
          <p:nvPr/>
        </p:nvSpPr>
        <p:spPr>
          <a:xfrm>
            <a:off x="4981903" y="1481959"/>
            <a:ext cx="6600497" cy="1077218"/>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Royalist Counter Reformation</a:t>
            </a:r>
            <a:endParaRPr lang="en-GB" sz="32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5617778" y="2669536"/>
            <a:ext cx="5328745"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After the Despotic rule of Oliver Cromwell and the short lived reign of his son, </a:t>
            </a:r>
            <a:r>
              <a:rPr lang="en-GB" sz="2800" b="1" dirty="0" smtClean="0">
                <a:solidFill>
                  <a:srgbClr val="FFC000"/>
                </a:solidFill>
                <a:effectLst>
                  <a:outerShdw blurRad="38100" dist="38100" dir="2700000" algn="tl">
                    <a:srgbClr val="000000">
                      <a:alpha val="43137"/>
                    </a:srgbClr>
                  </a:outerShdw>
                </a:effectLst>
              </a:rPr>
              <a:t>the Royalists saw their chance to restore a monarch to the English throne in the person of Charles II. </a:t>
            </a:r>
            <a:r>
              <a:rPr lang="en-GB" sz="2800" b="1" dirty="0" smtClean="0">
                <a:solidFill>
                  <a:srgbClr val="00FF00"/>
                </a:solidFill>
                <a:effectLst>
                  <a:outerShdw blurRad="38100" dist="38100" dir="2700000" algn="tl">
                    <a:srgbClr val="000000">
                      <a:alpha val="43137"/>
                    </a:srgbClr>
                  </a:outerShdw>
                </a:effectLst>
              </a:rPr>
              <a:t>However, as we shall see it was to be short lived.</a:t>
            </a:r>
            <a:endParaRPr lang="en-GB" sz="2800" b="1" dirty="0">
              <a:solidFill>
                <a:srgbClr val="00FF00"/>
              </a:solidFill>
              <a:effectLst>
                <a:outerShdw blurRad="38100" dist="38100" dir="2700000" algn="tl">
                  <a:srgbClr val="000000">
                    <a:alpha val="43137"/>
                  </a:srgbClr>
                </a:outerShdw>
              </a:effectLst>
            </a:endParaRPr>
          </a:p>
        </p:txBody>
      </p:sp>
      <p:pic>
        <p:nvPicPr>
          <p:cNvPr id="9218" name="Picture 2" descr="http://www.ageofintrigue.com/wiki/images/King-charles-ii-king-charles-ii-25010100-333-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88" y="1662494"/>
            <a:ext cx="4036316" cy="4850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63899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158</a:t>
            </a:fld>
            <a:endParaRPr lang="en-GB"/>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infiltration of the Reformation by Gog, </a:t>
            </a:r>
            <a:r>
              <a:rPr lang="en-GB" sz="2800" b="1" dirty="0">
                <a:solidFill>
                  <a:srgbClr val="FF0000"/>
                </a:solidFill>
                <a:effectLst>
                  <a:outerShdw blurRad="38100" dist="38100" dir="2700000" algn="tl">
                    <a:srgbClr val="000000">
                      <a:alpha val="43137"/>
                    </a:srgbClr>
                  </a:outerShdw>
                </a:effectLst>
              </a:rPr>
              <a:t>in the person of John Calvin,</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paved the way for the Jews to re-enter Britain.</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A full account of this can be seen in part 14 of </a:t>
            </a:r>
            <a:r>
              <a:rPr lang="en-GB" sz="2800" b="1" dirty="0" smtClean="0">
                <a:solidFill>
                  <a:srgbClr val="FFFF00"/>
                </a:solidFill>
                <a:effectLst>
                  <a:outerShdw blurRad="38100" dist="38100" dir="2700000" algn="tl">
                    <a:srgbClr val="000000">
                      <a:alpha val="43137"/>
                    </a:srgbClr>
                  </a:outerShdw>
                </a:effectLst>
              </a:rPr>
              <a:t>Gog &amp; </a:t>
            </a:r>
            <a:r>
              <a:rPr lang="en-GB" sz="2800" b="1" dirty="0" err="1" smtClean="0">
                <a:solidFill>
                  <a:srgbClr val="FFFF00"/>
                </a:solidFill>
                <a:effectLst>
                  <a:outerShdw blurRad="38100" dist="38100" dir="2700000" algn="tl">
                    <a:srgbClr val="000000">
                      <a:alpha val="43137"/>
                    </a:srgbClr>
                  </a:outerShdw>
                </a:effectLst>
              </a:rPr>
              <a:t>Magog</a:t>
            </a:r>
            <a:r>
              <a:rPr lang="en-GB" sz="2800" b="1" dirty="0" smtClean="0">
                <a:solidFill>
                  <a:srgbClr val="FFFF00"/>
                </a:solidFill>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presentation.</a:t>
            </a:r>
          </a:p>
        </p:txBody>
      </p:sp>
      <p:pic>
        <p:nvPicPr>
          <p:cNvPr id="5" name="Picture 2" descr="http://reformedtheology.ca/calvin500.jp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163598" y="1425588"/>
            <a:ext cx="7864804"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22481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F3C7D9D3-2F49-47C2-B21F-A2CB38BB1B2C}" type="slidenum">
              <a:rPr lang="en-GB" smtClean="0"/>
              <a:t>159</a:t>
            </a:fld>
            <a:endParaRPr lang="en-GB"/>
          </a:p>
        </p:txBody>
      </p:sp>
      <p:pic>
        <p:nvPicPr>
          <p:cNvPr id="6146" name="Picture 2" descr="Archibald Ramsay Author of the Nameless Wa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31998" y="1556792"/>
            <a:ext cx="2371725" cy="28575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76800" y="2117229"/>
            <a:ext cx="6303818" cy="338554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66FFFF"/>
                </a:solidFill>
                <a:effectLst>
                  <a:outerShdw blurRad="38100" dist="38100" dir="2700000" algn="tl">
                    <a:srgbClr val="000000">
                      <a:alpha val="43137"/>
                    </a:srgbClr>
                  </a:outerShdw>
                </a:effectLst>
              </a:rPr>
              <a:t>Captain A.H.M. Ramsay (left),  </a:t>
            </a:r>
            <a:r>
              <a:rPr lang="en-GB" sz="2800" b="1" dirty="0">
                <a:solidFill>
                  <a:srgbClr val="FFC000"/>
                </a:solidFill>
                <a:effectLst>
                  <a:outerShdw blurRad="38100" dist="38100" dir="2700000" algn="tl">
                    <a:srgbClr val="000000">
                      <a:alpha val="43137"/>
                    </a:srgbClr>
                  </a:outerShdw>
                </a:effectLst>
              </a:rPr>
              <a:t>spoke about the ominous rumblings of Calvinism.</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Calvin organized great numbers of revolutionary orators, </a:t>
            </a:r>
            <a:r>
              <a:rPr lang="en-GB" sz="2800" b="1" dirty="0">
                <a:solidFill>
                  <a:srgbClr val="00FF00"/>
                </a:solidFill>
                <a:effectLst>
                  <a:outerShdw blurRad="38100" dist="38100" dir="2700000" algn="tl">
                    <a:srgbClr val="000000">
                      <a:alpha val="43137"/>
                    </a:srgbClr>
                  </a:outerShdw>
                </a:effectLst>
              </a:rPr>
              <a:t>not a few of whom were inflicted upon England, Scotland and the Low Countries.</a:t>
            </a:r>
          </a:p>
          <a:p>
            <a:endParaRPr lang="en-GB" dirty="0"/>
          </a:p>
        </p:txBody>
      </p:sp>
      <p:sp>
        <p:nvSpPr>
          <p:cNvPr id="6" name="TextBox 5"/>
          <p:cNvSpPr txBox="1"/>
          <p:nvPr/>
        </p:nvSpPr>
        <p:spPr>
          <a:xfrm>
            <a:off x="953009" y="4951274"/>
            <a:ext cx="2880320" cy="175432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Captain A.H.M. Ramsay</a:t>
            </a:r>
            <a:endParaRPr lang="en-GB" sz="3600" dirty="0">
              <a:solidFill>
                <a:srgbClr val="FFFF00"/>
              </a:solidFill>
            </a:endParaRPr>
          </a:p>
        </p:txBody>
      </p:sp>
    </p:spTree>
    <p:extLst>
      <p:ext uri="{BB962C8B-B14F-4D97-AF65-F5344CB8AC3E}">
        <p14:creationId xmlns:p14="http://schemas.microsoft.com/office/powerpoint/2010/main" val="3014991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8" y="-1000"/>
            <a:ext cx="12164704" cy="6858999"/>
          </a:xfrm>
          <a:prstGeom prst="rect">
            <a:avLst/>
          </a:prstGeom>
        </p:spPr>
      </p:pic>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16</a:t>
            </a:fld>
            <a:endParaRPr lang="en-GB"/>
          </a:p>
        </p:txBody>
      </p:sp>
      <p:sp>
        <p:nvSpPr>
          <p:cNvPr id="4" name="TextBox 3"/>
          <p:cNvSpPr txBox="1"/>
          <p:nvPr/>
        </p:nvSpPr>
        <p:spPr>
          <a:xfrm>
            <a:off x="-13648" y="5042117"/>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colossal political and financial organization centred in the centre of London, known as </a:t>
            </a:r>
            <a:r>
              <a:rPr lang="en-GB" sz="2800" b="1" dirty="0">
                <a:solidFill>
                  <a:srgbClr val="FF0000"/>
                </a:solidFill>
                <a:effectLst>
                  <a:outerShdw blurRad="38100" dist="38100" dir="2700000" algn="tl">
                    <a:srgbClr val="000000">
                      <a:alpha val="43137"/>
                    </a:srgbClr>
                  </a:outerShdw>
                </a:effectLst>
              </a:rPr>
              <a:t>"The City," </a:t>
            </a:r>
            <a:r>
              <a:rPr lang="en-GB" sz="2800" b="1" dirty="0">
                <a:solidFill>
                  <a:srgbClr val="FFC000"/>
                </a:solidFill>
                <a:effectLst>
                  <a:outerShdw blurRad="38100" dist="38100" dir="2700000" algn="tl">
                    <a:srgbClr val="000000">
                      <a:alpha val="43137"/>
                    </a:srgbClr>
                  </a:outerShdw>
                </a:effectLst>
              </a:rPr>
              <a:t>operates as a super-government of the world; </a:t>
            </a:r>
            <a:r>
              <a:rPr lang="en-GB" sz="2800" b="1" dirty="0">
                <a:solidFill>
                  <a:srgbClr val="00FF00"/>
                </a:solidFill>
                <a:effectLst>
                  <a:outerShdw blurRad="38100" dist="38100" dir="2700000" algn="tl">
                    <a:srgbClr val="000000">
                      <a:alpha val="43137"/>
                    </a:srgbClr>
                  </a:outerShdw>
                </a:effectLst>
              </a:rPr>
              <a:t>and no incident occurs in any part of the world without its participation in some form.</a:t>
            </a:r>
          </a:p>
        </p:txBody>
      </p:sp>
    </p:spTree>
    <p:extLst>
      <p:ext uri="{BB962C8B-B14F-4D97-AF65-F5344CB8AC3E}">
        <p14:creationId xmlns:p14="http://schemas.microsoft.com/office/powerpoint/2010/main" val="254525251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F3C7D9D3-2F49-47C2-B21F-A2CB38BB1B2C}" type="slidenum">
              <a:rPr lang="en-GB" smtClean="0"/>
              <a:t>160</a:t>
            </a:fld>
            <a:endParaRPr lang="en-GB"/>
          </a:p>
        </p:txBody>
      </p:sp>
      <p:sp>
        <p:nvSpPr>
          <p:cNvPr id="4" name="TextBox 3"/>
          <p:cNvSpPr txBox="1"/>
          <p:nvPr/>
        </p:nvSpPr>
        <p:spPr>
          <a:xfrm>
            <a:off x="5616918" y="2011398"/>
            <a:ext cx="5549846"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66FFFF"/>
                </a:solidFill>
                <a:effectLst>
                  <a:outerShdw blurRad="38100" dist="38100" dir="2700000" algn="tl">
                    <a:srgbClr val="000000">
                      <a:alpha val="43137"/>
                    </a:srgbClr>
                  </a:outerShdw>
                </a:effectLst>
              </a:rPr>
              <a:t>Thus Calvin laid the groundwork for revolution under a cloak of religious fervour. </a:t>
            </a:r>
            <a:r>
              <a:rPr lang="en-GB" sz="2800" b="1" dirty="0">
                <a:solidFill>
                  <a:srgbClr val="FFC000"/>
                </a:solidFill>
                <a:effectLst>
                  <a:outerShdw blurRad="38100" dist="38100" dir="2700000" algn="tl">
                    <a:srgbClr val="000000">
                      <a:alpha val="43137"/>
                    </a:srgbClr>
                  </a:outerShdw>
                </a:effectLst>
              </a:rPr>
              <a:t>On both sides of the Tweed these demagogues contracted all religion into </a:t>
            </a:r>
            <a:r>
              <a:rPr lang="en-GB" sz="2800" b="1" dirty="0">
                <a:solidFill>
                  <a:srgbClr val="FF0000"/>
                </a:solidFill>
                <a:effectLst>
                  <a:outerShdw blurRad="38100" dist="38100" dir="2700000" algn="tl">
                    <a:srgbClr val="000000">
                      <a:alpha val="43137"/>
                    </a:srgbClr>
                  </a:outerShdw>
                </a:effectLst>
              </a:rPr>
              <a:t>rigid observance of the "Sabbath."</a:t>
            </a:r>
          </a:p>
        </p:txBody>
      </p:sp>
      <p:pic>
        <p:nvPicPr>
          <p:cNvPr id="7170" name="Picture 2" descr="https://encrypted-tbn1.gstatic.com/images?q=tbn:ANd9GcRjbyi9Cgx1x-LEV0H4o4zYwx2jJblJkmsRBxIYUTcQd3so1VQ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727" y="1213342"/>
            <a:ext cx="3482058" cy="41044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40727" y="5505271"/>
            <a:ext cx="3482058"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A Puritan Couple</a:t>
            </a:r>
          </a:p>
        </p:txBody>
      </p:sp>
    </p:spTree>
    <p:extLst>
      <p:ext uri="{BB962C8B-B14F-4D97-AF65-F5344CB8AC3E}">
        <p14:creationId xmlns:p14="http://schemas.microsoft.com/office/powerpoint/2010/main" val="258735223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F3C7D9D3-2F49-47C2-B21F-A2CB38BB1B2C}" type="slidenum">
              <a:rPr lang="en-GB" smtClean="0"/>
              <a:t>161</a:t>
            </a:fld>
            <a:endParaRPr lang="en-GB"/>
          </a:p>
        </p:txBody>
      </p:sp>
      <p:sp>
        <p:nvSpPr>
          <p:cNvPr id="4" name="TextBox 3"/>
          <p:cNvSpPr txBox="1"/>
          <p:nvPr/>
        </p:nvSpPr>
        <p:spPr>
          <a:xfrm>
            <a:off x="5079767" y="1919745"/>
            <a:ext cx="601772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66FFFF"/>
                </a:solidFill>
                <a:effectLst>
                  <a:outerShdw blurRad="38100" dist="38100" dir="2700000" algn="tl">
                    <a:srgbClr val="000000">
                      <a:alpha val="43137"/>
                    </a:srgbClr>
                  </a:outerShdw>
                </a:effectLst>
              </a:rPr>
              <a:t>Thus </a:t>
            </a:r>
            <a:r>
              <a:rPr lang="en-GB" sz="2800" b="1" dirty="0" smtClean="0">
                <a:solidFill>
                  <a:srgbClr val="66FFFF"/>
                </a:solidFill>
                <a:effectLst>
                  <a:outerShdw blurRad="38100" dist="38100" dir="2700000" algn="tl">
                    <a:srgbClr val="000000">
                      <a:alpha val="43137"/>
                    </a:srgbClr>
                  </a:outerShdw>
                </a:effectLst>
              </a:rPr>
              <a:t>to </a:t>
            </a:r>
            <a:r>
              <a:rPr lang="en-GB" sz="2800" b="1" dirty="0">
                <a:solidFill>
                  <a:srgbClr val="66FFFF"/>
                </a:solidFill>
                <a:effectLst>
                  <a:outerShdw blurRad="38100" dist="38100" dir="2700000" algn="tl">
                    <a:srgbClr val="000000">
                      <a:alpha val="43137"/>
                    </a:srgbClr>
                  </a:outerShdw>
                </a:effectLst>
              </a:rPr>
              <a:t>use the words of Isaac Disraeli, </a:t>
            </a:r>
            <a:r>
              <a:rPr lang="en-GB" sz="2800" b="1" dirty="0">
                <a:solidFill>
                  <a:srgbClr val="FFC000"/>
                </a:solidFill>
                <a:effectLst>
                  <a:outerShdw blurRad="38100" dist="38100" dir="2700000" algn="tl">
                    <a:srgbClr val="000000">
                      <a:alpha val="43137"/>
                    </a:srgbClr>
                  </a:outerShdw>
                </a:effectLst>
              </a:rPr>
              <a:t>"the nation was artfully divided into </a:t>
            </a:r>
            <a:r>
              <a:rPr lang="en-GB" sz="2800" b="1" dirty="0" err="1">
                <a:solidFill>
                  <a:srgbClr val="FFC000"/>
                </a:solidFill>
                <a:effectLst>
                  <a:outerShdw blurRad="38100" dist="38100" dir="2700000" algn="tl">
                    <a:srgbClr val="000000">
                      <a:alpha val="43137"/>
                    </a:srgbClr>
                  </a:outerShdw>
                </a:effectLst>
              </a:rPr>
              <a:t>Sabbatarians</a:t>
            </a:r>
            <a:r>
              <a:rPr lang="en-GB" sz="2800" b="1" dirty="0">
                <a:solidFill>
                  <a:srgbClr val="FFC000"/>
                </a:solidFill>
                <a:effectLst>
                  <a:outerShdw blurRad="38100" dist="38100" dir="2700000" algn="tl">
                    <a:srgbClr val="000000">
                      <a:alpha val="43137"/>
                    </a:srgbClr>
                  </a:outerShdw>
                </a:effectLst>
              </a:rPr>
              <a:t> and Sabbath breakers."</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"Calvin," states Disraeli, </a:t>
            </a:r>
            <a:r>
              <a:rPr lang="en-GB" sz="2800" b="1" dirty="0">
                <a:solidFill>
                  <a:srgbClr val="00FF00"/>
                </a:solidFill>
                <a:effectLst>
                  <a:outerShdw blurRad="38100" dist="38100" dir="2700000" algn="tl">
                    <a:srgbClr val="000000">
                      <a:alpha val="43137"/>
                    </a:srgbClr>
                  </a:outerShdw>
                </a:effectLst>
              </a:rPr>
              <a:t>"deemed the Sabbath to have been a Jewish ordinance, limited to the sacred people."</a:t>
            </a:r>
          </a:p>
        </p:txBody>
      </p:sp>
      <p:pic>
        <p:nvPicPr>
          <p:cNvPr id="8194" name="Picture 2" descr="http://www.english.upenn.edu/%7Emulready/Courses/disraeli.jp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195233" y="1213342"/>
            <a:ext cx="3051510" cy="38702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1806" y="5276671"/>
            <a:ext cx="3158364"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Benjamin Disraeli</a:t>
            </a:r>
          </a:p>
        </p:txBody>
      </p:sp>
    </p:spTree>
    <p:extLst>
      <p:ext uri="{BB962C8B-B14F-4D97-AF65-F5344CB8AC3E}">
        <p14:creationId xmlns:p14="http://schemas.microsoft.com/office/powerpoint/2010/main" val="154698390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F3C7D9D3-2F49-47C2-B21F-A2CB38BB1B2C}" type="slidenum">
              <a:rPr lang="en-GB" smtClean="0"/>
              <a:t>162</a:t>
            </a:fld>
            <a:endParaRPr lang="en-GB"/>
          </a:p>
        </p:txBody>
      </p:sp>
      <p:sp>
        <p:nvSpPr>
          <p:cNvPr id="4" name="TextBox 3"/>
          <p:cNvSpPr txBox="1"/>
          <p:nvPr/>
        </p:nvSpPr>
        <p:spPr>
          <a:xfrm>
            <a:off x="5153892" y="2255728"/>
            <a:ext cx="6096000"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66FFFF"/>
                </a:solidFill>
                <a:effectLst>
                  <a:outerShdw blurRad="38100" dist="38100" dir="2700000" algn="tl">
                    <a:srgbClr val="000000">
                      <a:alpha val="43137"/>
                    </a:srgbClr>
                  </a:outerShdw>
                </a:effectLst>
              </a:rPr>
              <a:t>He goes on to say that when these Calvinists held the country in their power, </a:t>
            </a:r>
            <a:r>
              <a:rPr lang="en-GB" sz="2800" b="1" dirty="0">
                <a:solidFill>
                  <a:srgbClr val="FFC000"/>
                </a:solidFill>
                <a:effectLst>
                  <a:outerShdw blurRad="38100" dist="38100" dir="2700000" algn="tl">
                    <a:srgbClr val="000000">
                      <a:alpha val="43137"/>
                    </a:srgbClr>
                  </a:outerShdw>
                </a:effectLst>
              </a:rPr>
              <a:t>"it seemed that religion chiefly consisted of </a:t>
            </a:r>
            <a:r>
              <a:rPr lang="en-GB" sz="2800" b="1" dirty="0" err="1">
                <a:solidFill>
                  <a:srgbClr val="FFC000"/>
                </a:solidFill>
                <a:effectLst>
                  <a:outerShdw blurRad="38100" dist="38100" dir="2700000" algn="tl">
                    <a:srgbClr val="000000">
                      <a:alpha val="43137"/>
                    </a:srgbClr>
                  </a:outerShdw>
                </a:effectLst>
              </a:rPr>
              <a:t>Sabbatarian</a:t>
            </a:r>
            <a:r>
              <a:rPr lang="en-GB" sz="2800" b="1" dirty="0">
                <a:solidFill>
                  <a:srgbClr val="FFC000"/>
                </a:solidFill>
                <a:effectLst>
                  <a:outerShdw blurRad="38100" dist="38100" dir="2700000" algn="tl">
                    <a:srgbClr val="000000">
                      <a:alpha val="43137"/>
                    </a:srgbClr>
                  </a:outerShdw>
                </a:effectLst>
              </a:rPr>
              <a:t> rigours; </a:t>
            </a:r>
            <a:r>
              <a:rPr lang="en-GB" sz="2800" b="1" dirty="0">
                <a:solidFill>
                  <a:srgbClr val="00FF00"/>
                </a:solidFill>
                <a:effectLst>
                  <a:outerShdw blurRad="38100" dist="38100" dir="2700000" algn="tl">
                    <a:srgbClr val="000000">
                      <a:alpha val="43137"/>
                    </a:srgbClr>
                  </a:outerShdw>
                </a:effectLst>
              </a:rPr>
              <a:t>and that a British senate had been transformed into a company of </a:t>
            </a:r>
            <a:r>
              <a:rPr lang="en-GB" sz="2800" b="1" dirty="0" err="1">
                <a:solidFill>
                  <a:srgbClr val="00FF00"/>
                </a:solidFill>
                <a:effectLst>
                  <a:outerShdw blurRad="38100" dist="38100" dir="2700000" algn="tl">
                    <a:srgbClr val="000000">
                      <a:alpha val="43137"/>
                    </a:srgbClr>
                  </a:outerShdw>
                </a:effectLst>
              </a:rPr>
              <a:t>Judaised</a:t>
            </a:r>
            <a:r>
              <a:rPr lang="en-GB" sz="2800" b="1" dirty="0">
                <a:solidFill>
                  <a:srgbClr val="00FF00"/>
                </a:solidFill>
                <a:effectLst>
                  <a:outerShdw blurRad="38100" dist="38100" dir="2700000" algn="tl">
                    <a:srgbClr val="000000">
                      <a:alpha val="43137"/>
                    </a:srgbClr>
                  </a:outerShdw>
                </a:effectLst>
              </a:rPr>
              <a:t>  Rabbis":</a:t>
            </a:r>
          </a:p>
        </p:txBody>
      </p:sp>
      <p:pic>
        <p:nvPicPr>
          <p:cNvPr id="9218" name="Picture 2" descr="https://encrypted-tbn2.gstatic.com/images?q=tbn:ANd9GcSBPwwvUmVxcW-1vV25wAq6PFrmILS2VGNsurkABU7IMyPVOS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845" y="2081808"/>
            <a:ext cx="3276832"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62781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F3C7D9D3-2F49-47C2-B21F-A2CB38BB1B2C}" type="slidenum">
              <a:rPr lang="en-GB" smtClean="0"/>
              <a:t>163</a:t>
            </a:fld>
            <a:endParaRPr lang="en-GB"/>
          </a:p>
        </p:txBody>
      </p:sp>
      <p:pic>
        <p:nvPicPr>
          <p:cNvPr id="10242" name="Picture 2" descr="https://encrypted-tbn3.gstatic.com/images?q=tbn:ANd9GcSbxmjK0r_De9VRrKFXOuvFU1WsCtVmK8Q6MPWcw_7MexcStRCS"/>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10911" y="1371600"/>
            <a:ext cx="2395903" cy="36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68981" y="1863457"/>
            <a:ext cx="6331527"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66FFFF"/>
                </a:solidFill>
                <a:effectLst>
                  <a:outerShdw blurRad="38100" dist="38100" dir="2700000" algn="tl">
                    <a:srgbClr val="000000">
                      <a:alpha val="43137"/>
                    </a:srgbClr>
                  </a:outerShdw>
                </a:effectLst>
              </a:rPr>
              <a:t>The Talmudisation of Christianity, </a:t>
            </a:r>
            <a:r>
              <a:rPr lang="en-GB" sz="2800" b="1" dirty="0">
                <a:solidFill>
                  <a:srgbClr val="FFC000"/>
                </a:solidFill>
                <a:effectLst>
                  <a:outerShdw blurRad="38100" dist="38100" dir="2700000" algn="tl">
                    <a:srgbClr val="000000">
                      <a:alpha val="43137"/>
                    </a:srgbClr>
                  </a:outerShdw>
                </a:effectLst>
              </a:rPr>
              <a:t>by making strict rules and severe penalties for breaking the Sabbath is another indication of Calvin’s Jewish ancestry – </a:t>
            </a:r>
            <a:r>
              <a:rPr lang="en-GB" sz="2800" b="1" dirty="0">
                <a:solidFill>
                  <a:srgbClr val="00FF00"/>
                </a:solidFill>
                <a:effectLst>
                  <a:outerShdw blurRad="38100" dist="38100" dir="2700000" algn="tl">
                    <a:srgbClr val="000000">
                      <a:alpha val="43137"/>
                    </a:srgbClr>
                  </a:outerShdw>
                </a:effectLst>
              </a:rPr>
              <a:t>they even took Christ to task for breaking the Sabbath!</a:t>
            </a:r>
          </a:p>
        </p:txBody>
      </p:sp>
      <p:sp>
        <p:nvSpPr>
          <p:cNvPr id="5" name="TextBox 4"/>
          <p:cNvSpPr txBox="1"/>
          <p:nvPr/>
        </p:nvSpPr>
        <p:spPr>
          <a:xfrm>
            <a:off x="1148722" y="5276671"/>
            <a:ext cx="2520280"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The Talmud</a:t>
            </a:r>
          </a:p>
        </p:txBody>
      </p:sp>
    </p:spTree>
    <p:extLst>
      <p:ext uri="{BB962C8B-B14F-4D97-AF65-F5344CB8AC3E}">
        <p14:creationId xmlns:p14="http://schemas.microsoft.com/office/powerpoint/2010/main" val="127219260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F3C7D9D3-2F49-47C2-B21F-A2CB38BB1B2C}" type="slidenum">
              <a:rPr lang="en-GB" smtClean="0"/>
              <a:t>164</a:t>
            </a:fld>
            <a:endParaRPr lang="en-GB"/>
          </a:p>
        </p:txBody>
      </p:sp>
      <p:sp>
        <p:nvSpPr>
          <p:cNvPr id="4" name="TextBox 3"/>
          <p:cNvSpPr txBox="1"/>
          <p:nvPr/>
        </p:nvSpPr>
        <p:spPr>
          <a:xfrm>
            <a:off x="0" y="5473006"/>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"In 1650, after the execution of the King Charles I by Puritan Oliver Cromwell, </a:t>
            </a:r>
            <a:r>
              <a:rPr lang="en-GB" sz="2800" b="1" dirty="0">
                <a:solidFill>
                  <a:srgbClr val="FFFF00"/>
                </a:solidFill>
                <a:effectLst>
                  <a:outerShdw blurRad="38100" dist="38100" dir="2700000" algn="tl">
                    <a:srgbClr val="000000">
                      <a:alpha val="43137"/>
                    </a:srgbClr>
                  </a:outerShdw>
                </a:effectLst>
              </a:rPr>
              <a:t>an Act was passed inflicting penalties for a breach of the Sabbath."</a:t>
            </a:r>
            <a:endParaRPr lang="en-GB" dirty="0">
              <a:solidFill>
                <a:srgbClr val="FFFF00"/>
              </a:solidFill>
            </a:endParaRPr>
          </a:p>
        </p:txBody>
      </p:sp>
      <p:pic>
        <p:nvPicPr>
          <p:cNvPr id="11266" name="Picture 2" descr="https://encrypted-tbn0.gstatic.com/images?q=tbn:ANd9GcQqV4cGZp3Ab2AbIQpzUNkZ2d17rnwl0jX1wwXCNel23i28bGT8"/>
          <p:cNvPicPr>
            <a:picLocks noChangeAspect="1" noChangeArrowheads="1"/>
          </p:cNvPicPr>
          <p:nvPr/>
        </p:nvPicPr>
        <p:blipFill rotWithShape="1">
          <a:blip r:embed="rId3">
            <a:extLst>
              <a:ext uri="{28A0092B-C50C-407E-A947-70E740481C1C}">
                <a14:useLocalDpi xmlns:a14="http://schemas.microsoft.com/office/drawing/2010/main" val="0"/>
              </a:ext>
            </a:extLst>
          </a:blip>
          <a:srcRect t="-1" r="1872" b="3134"/>
          <a:stretch/>
        </p:blipFill>
        <p:spPr bwMode="auto">
          <a:xfrm>
            <a:off x="1956226" y="1268760"/>
            <a:ext cx="8329914" cy="397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8307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9985"/>
            <a:ext cx="10972800" cy="1143000"/>
          </a:xfrm>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165</a:t>
            </a:fld>
            <a:endParaRPr lang="en-GB">
              <a:solidFill>
                <a:srgbClr val="FFFFFF"/>
              </a:solidFill>
            </a:endParaRPr>
          </a:p>
        </p:txBody>
      </p:sp>
      <p:sp>
        <p:nvSpPr>
          <p:cNvPr id="4" name="TextBox 3"/>
          <p:cNvSpPr txBox="1"/>
          <p:nvPr/>
        </p:nvSpPr>
        <p:spPr>
          <a:xfrm>
            <a:off x="5416062" y="1490296"/>
            <a:ext cx="616633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For 300 years this financial oligarchy has been overlaying the peoples of the world with grossness and manifesting ideas of greed and power. </a:t>
            </a:r>
            <a:r>
              <a:rPr lang="en-GB" sz="2800" b="1" dirty="0">
                <a:solidFill>
                  <a:srgbClr val="FFC000"/>
                </a:solidFill>
                <a:effectLst>
                  <a:outerShdw blurRad="38100" dist="38100" dir="2700000" algn="tl">
                    <a:srgbClr val="000000">
                      <a:alpha val="43137"/>
                    </a:srgbClr>
                  </a:outerShdw>
                </a:effectLst>
              </a:rPr>
              <a:t>The process started in 1649 when an English military </a:t>
            </a:r>
            <a:r>
              <a:rPr lang="en-GB" sz="2800" b="1" dirty="0" smtClean="0">
                <a:solidFill>
                  <a:srgbClr val="FFC000"/>
                </a:solidFill>
                <a:effectLst>
                  <a:outerShdw blurRad="38100" dist="38100" dir="2700000" algn="tl">
                    <a:srgbClr val="000000">
                      <a:alpha val="43137"/>
                    </a:srgbClr>
                  </a:outerShdw>
                </a:effectLst>
              </a:rPr>
              <a:t>oligarchy (led by Lord Fairfax – left),</a:t>
            </a:r>
            <a:r>
              <a:rPr lang="en-GB" sz="2800" b="1" dirty="0" smtClean="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backed by the financial power of the international financiers of Lombard Street, beheaded England's king. </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http://upload.wikimedia.org/wikipedia/commons/c/c8/General_Thomas_Fairfax_%281612-1671%29_by_Robert_Walker_and_studio.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0074" y="1490296"/>
            <a:ext cx="2773880" cy="30450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8245" y="4712677"/>
            <a:ext cx="4337539" cy="175432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Thomas Fairfax, 3rd Lord Fairfax of Cameron</a:t>
            </a:r>
            <a:endParaRPr lang="en-GB" sz="36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536414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166</a:t>
            </a:fld>
            <a:endParaRPr lang="en-GB">
              <a:solidFill>
                <a:srgbClr val="FFFFFF"/>
              </a:solidFill>
            </a:endParaRPr>
          </a:p>
        </p:txBody>
      </p:sp>
      <p:sp>
        <p:nvSpPr>
          <p:cNvPr id="4" name="TextBox 3"/>
          <p:cNvSpPr txBox="1"/>
          <p:nvPr/>
        </p:nvSpPr>
        <p:spPr>
          <a:xfrm>
            <a:off x="5914782" y="1793632"/>
            <a:ext cx="4736123"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You </a:t>
            </a:r>
            <a:r>
              <a:rPr lang="en-GB" sz="2800" b="1" dirty="0">
                <a:solidFill>
                  <a:srgbClr val="00FFFF"/>
                </a:solidFill>
                <a:effectLst>
                  <a:outerShdw blurRad="38100" dist="38100" dir="2700000" algn="tl">
                    <a:srgbClr val="000000">
                      <a:alpha val="43137"/>
                    </a:srgbClr>
                  </a:outerShdw>
                </a:effectLst>
              </a:rPr>
              <a:t>will be aware that they also dealt with </a:t>
            </a:r>
            <a:r>
              <a:rPr lang="en-GB" sz="2800" b="1" dirty="0" smtClean="0">
                <a:solidFill>
                  <a:srgbClr val="00FFFF"/>
                </a:solidFill>
                <a:effectLst>
                  <a:outerShdw blurRad="38100" dist="38100" dir="2700000" algn="tl">
                    <a:srgbClr val="000000">
                      <a:alpha val="43137"/>
                    </a:srgbClr>
                  </a:outerShdw>
                </a:effectLst>
              </a:rPr>
              <a:t>Napoleon, </a:t>
            </a:r>
            <a:r>
              <a:rPr lang="en-GB" sz="2800" b="1" dirty="0">
                <a:solidFill>
                  <a:srgbClr val="00FFFF"/>
                </a:solidFill>
                <a:effectLst>
                  <a:outerShdw blurRad="38100" dist="38100" dir="2700000" algn="tl">
                    <a:srgbClr val="000000">
                      <a:alpha val="43137"/>
                    </a:srgbClr>
                  </a:outerShdw>
                </a:effectLst>
              </a:rPr>
              <a:t>King Edward VIII, </a:t>
            </a:r>
            <a:r>
              <a:rPr lang="en-GB" sz="2800" b="1" dirty="0">
                <a:solidFill>
                  <a:srgbClr val="FFCC00"/>
                </a:solidFill>
                <a:effectLst>
                  <a:outerShdw blurRad="38100" dist="38100" dir="2700000" algn="tl">
                    <a:srgbClr val="000000">
                      <a:alpha val="43137"/>
                    </a:srgbClr>
                  </a:outerShdw>
                </a:effectLst>
              </a:rPr>
              <a:t>Australia's Prime Minister Harold Holt, two Tsars and a brace of US Presidents, Saddam Hussein, Col. Gaddafi, et al]. </a:t>
            </a:r>
            <a:endParaRPr lang="en-GB" sz="2800" b="1" dirty="0">
              <a:solidFill>
                <a:srgbClr val="FFCC00"/>
              </a:solidFill>
              <a:effectLst>
                <a:outerShdw blurRad="38100" dist="38100" dir="2700000" algn="tl">
                  <a:srgbClr val="000000">
                    <a:alpha val="43137"/>
                  </a:srgbClr>
                </a:outerShdw>
              </a:effectLst>
            </a:endParaRPr>
          </a:p>
        </p:txBody>
      </p:sp>
      <p:pic>
        <p:nvPicPr>
          <p:cNvPr id="5122" name="Picture 2" descr="http://www.corbisimages.com/images/Corbis-U1506276.jpg?size=67&amp;uid=062ebd28-d7dd-4069-a38c-a2f1fc06ff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191" y="1371600"/>
            <a:ext cx="3048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1083" y="6042466"/>
            <a:ext cx="6002216"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GB" sz="3600" b="1" dirty="0">
                <a:solidFill>
                  <a:srgbClr val="FFCC00"/>
                </a:solidFill>
                <a:effectLst>
                  <a:outerShdw blurRad="38100" dist="38100" dir="2700000" algn="tl">
                    <a:srgbClr val="000000">
                      <a:alpha val="43137"/>
                    </a:srgbClr>
                  </a:outerShdw>
                </a:effectLst>
              </a:rPr>
              <a:t>Prime Minister Harold Holt</a:t>
            </a:r>
            <a:endParaRPr lang="en-GB" sz="3600" dirty="0"/>
          </a:p>
        </p:txBody>
      </p:sp>
    </p:spTree>
    <p:extLst>
      <p:ext uri="{BB962C8B-B14F-4D97-AF65-F5344CB8AC3E}">
        <p14:creationId xmlns:p14="http://schemas.microsoft.com/office/powerpoint/2010/main" val="110139201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F3C7D9D3-2F49-47C2-B21F-A2CB38BB1B2C}" type="slidenum">
              <a:rPr lang="en-GB" smtClean="0"/>
              <a:t>167</a:t>
            </a:fld>
            <a:endParaRPr lang="en-GB"/>
          </a:p>
        </p:txBody>
      </p:sp>
      <p:pic>
        <p:nvPicPr>
          <p:cNvPr id="4098" name="Picture 2" descr="puritan-whippi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r="3086" b="5124"/>
          <a:stretch/>
        </p:blipFill>
        <p:spPr bwMode="auto">
          <a:xfrm>
            <a:off x="766695" y="1689059"/>
            <a:ext cx="4558200" cy="44623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33836" y="2646216"/>
            <a:ext cx="4807528"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66FFFF"/>
                </a:solidFill>
              </a:rPr>
              <a:t>The passing of the Sabbath Law made it possible for the Puritans to persecute, </a:t>
            </a:r>
            <a:r>
              <a:rPr lang="en-GB" sz="2800" b="1" dirty="0">
                <a:solidFill>
                  <a:srgbClr val="FFC000"/>
                </a:solidFill>
              </a:rPr>
              <a:t>humiliate and torture other Christians.</a:t>
            </a:r>
          </a:p>
        </p:txBody>
      </p:sp>
    </p:spTree>
    <p:extLst>
      <p:ext uri="{BB962C8B-B14F-4D97-AF65-F5344CB8AC3E}">
        <p14:creationId xmlns:p14="http://schemas.microsoft.com/office/powerpoint/2010/main" val="32467689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F3C7D9D3-2F49-47C2-B21F-A2CB38BB1B2C}" type="slidenum">
              <a:rPr lang="en-GB" smtClean="0"/>
              <a:t>168</a:t>
            </a:fld>
            <a:endParaRPr lang="en-GB"/>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65354" y="1371600"/>
            <a:ext cx="2016224" cy="52145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603334" y="2471172"/>
            <a:ext cx="6369465"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66FFFF"/>
                </a:solidFill>
                <a:effectLst>
                  <a:outerShdw blurRad="38100" dist="38100" dir="2700000" algn="tl">
                    <a:srgbClr val="000000">
                      <a:alpha val="43137"/>
                    </a:srgbClr>
                  </a:outerShdw>
                </a:effectLst>
              </a:rPr>
              <a:t>Captain Maul Ramsay, in his Nameless War, </a:t>
            </a:r>
            <a:r>
              <a:rPr lang="en-GB" sz="2800" b="1" dirty="0">
                <a:solidFill>
                  <a:srgbClr val="FFC000"/>
                </a:solidFill>
                <a:effectLst>
                  <a:outerShdw blurRad="38100" dist="38100" dir="2700000" algn="tl">
                    <a:srgbClr val="000000">
                      <a:alpha val="43137"/>
                    </a:srgbClr>
                  </a:outerShdw>
                </a:effectLst>
              </a:rPr>
              <a:t>states Calvinist, or </a:t>
            </a:r>
            <a:r>
              <a:rPr lang="en-GB" sz="2800" b="1" dirty="0" err="1">
                <a:solidFill>
                  <a:srgbClr val="FFC000"/>
                </a:solidFill>
                <a:effectLst>
                  <a:outerShdw blurRad="38100" dist="38100" dir="2700000" algn="tl">
                    <a:srgbClr val="000000">
                      <a:alpha val="43137"/>
                    </a:srgbClr>
                  </a:outerShdw>
                </a:effectLst>
              </a:rPr>
              <a:t>Cohenist</a:t>
            </a:r>
            <a:r>
              <a:rPr lang="en-GB" sz="2800" b="1" dirty="0">
                <a:solidFill>
                  <a:srgbClr val="FFC000"/>
                </a:solidFill>
                <a:effectLst>
                  <a:outerShdw blurRad="38100" dist="38100" dir="2700000" algn="tl">
                    <a:srgbClr val="000000">
                      <a:alpha val="43137"/>
                    </a:srgbClr>
                  </a:outerShdw>
                </a:effectLst>
              </a:rPr>
              <a:t>, Conspirators began to reveal themselves, </a:t>
            </a:r>
            <a:r>
              <a:rPr lang="en-GB" sz="2800" b="1" dirty="0">
                <a:solidFill>
                  <a:srgbClr val="00FF00"/>
                </a:solidFill>
                <a:effectLst>
                  <a:outerShdw blurRad="38100" dist="38100" dir="2700000" algn="tl">
                    <a:srgbClr val="000000">
                      <a:alpha val="43137"/>
                    </a:srgbClr>
                  </a:outerShdw>
                </a:effectLst>
              </a:rPr>
              <a:t>during the English rising and their focus was the City of London.</a:t>
            </a:r>
          </a:p>
        </p:txBody>
      </p:sp>
    </p:spTree>
    <p:extLst>
      <p:ext uri="{BB962C8B-B14F-4D97-AF65-F5344CB8AC3E}">
        <p14:creationId xmlns:p14="http://schemas.microsoft.com/office/powerpoint/2010/main" val="29360462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5" name="TextBox 4"/>
          <p:cNvSpPr txBox="1"/>
          <p:nvPr/>
        </p:nvSpPr>
        <p:spPr>
          <a:xfrm>
            <a:off x="5749637" y="1759528"/>
            <a:ext cx="5611090" cy="467820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It is interesting to note that in 1630 in a letter to Archbishop </a:t>
            </a:r>
            <a:r>
              <a:rPr lang="en-US" sz="2800" b="1" dirty="0" smtClean="0">
                <a:solidFill>
                  <a:srgbClr val="00FFFF"/>
                </a:solidFill>
                <a:effectLst>
                  <a:outerShdw blurRad="38100" dist="38100" dir="2700000" algn="tl">
                    <a:srgbClr val="000000">
                      <a:alpha val="43137"/>
                    </a:srgbClr>
                  </a:outerShdw>
                </a:effectLst>
              </a:rPr>
              <a:t>Abbot (left), </a:t>
            </a:r>
            <a:r>
              <a:rPr lang="en-US" sz="2800" b="1" dirty="0">
                <a:solidFill>
                  <a:srgbClr val="00FFFF"/>
                </a:solidFill>
                <a:effectLst>
                  <a:outerShdw blurRad="38100" dist="38100" dir="2700000" algn="tl">
                    <a:srgbClr val="000000">
                      <a:alpha val="43137"/>
                    </a:srgbClr>
                  </a:outerShdw>
                </a:effectLst>
              </a:rPr>
              <a:t>Matthew Brook, the master of Trinity College, Cambridge, wrote: </a:t>
            </a:r>
            <a:r>
              <a:rPr lang="en-US" sz="2800" b="1" dirty="0">
                <a:solidFill>
                  <a:srgbClr val="FFCC00"/>
                </a:solidFill>
                <a:effectLst>
                  <a:outerShdw blurRad="38100" dist="38100" dir="2700000" algn="tl">
                    <a:srgbClr val="000000">
                      <a:alpha val="43137"/>
                    </a:srgbClr>
                  </a:outerShdw>
                </a:effectLst>
              </a:rPr>
              <a:t>"This doctrine of pre-destination is the root of puritanism, </a:t>
            </a:r>
            <a:r>
              <a:rPr lang="en-US" sz="2800" b="1" dirty="0">
                <a:solidFill>
                  <a:srgbClr val="00FF00"/>
                </a:solidFill>
                <a:effectLst>
                  <a:outerShdw blurRad="38100" dist="38100" dir="2700000" algn="tl">
                    <a:srgbClr val="000000">
                      <a:alpha val="43137"/>
                    </a:srgbClr>
                  </a:outerShdw>
                </a:effectLst>
              </a:rPr>
              <a:t>and puritanism is the root of all rebellions</a:t>
            </a:r>
            <a:r>
              <a:rPr lang="en-US" sz="2800" b="1" dirty="0" smtClean="0">
                <a:solidFill>
                  <a:srgbClr val="00FF00"/>
                </a:solidFill>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and </a:t>
            </a:r>
            <a:r>
              <a:rPr lang="en-US" sz="2800" b="1" dirty="0">
                <a:solidFill>
                  <a:srgbClr val="FFFF00"/>
                </a:solidFill>
                <a:effectLst>
                  <a:outerShdw blurRad="38100" dist="38100" dir="2700000" algn="tl">
                    <a:srgbClr val="000000">
                      <a:alpha val="43137"/>
                    </a:srgbClr>
                  </a:outerShdw>
                </a:effectLst>
              </a:rPr>
              <a:t>of all schism and sauciness in the country.</a:t>
            </a:r>
            <a:endParaRPr lang="en-GB" sz="2800" b="1" dirty="0">
              <a:solidFill>
                <a:srgbClr val="FFFF00"/>
              </a:solidFill>
              <a:effectLst>
                <a:outerShdw blurRad="38100" dist="38100" dir="2700000" algn="tl">
                  <a:srgbClr val="000000">
                    <a:alpha val="43137"/>
                  </a:srgbClr>
                </a:outerShdw>
              </a:effectLst>
            </a:endParaRPr>
          </a:p>
          <a:p>
            <a:pPr algn="ctr"/>
            <a:endParaRPr lang="en-GB" dirty="0"/>
          </a:p>
        </p:txBody>
      </p:sp>
      <p:pic>
        <p:nvPicPr>
          <p:cNvPr id="1026" name="Picture 2" descr="http://news.bbcimg.co.uk/media/images/53397000/jpg/_53397150_georgeabbotgetty.jpg"/>
          <p:cNvPicPr>
            <a:picLocks noChangeAspect="1" noChangeArrowheads="1"/>
          </p:cNvPicPr>
          <p:nvPr/>
        </p:nvPicPr>
        <p:blipFill rotWithShape="1">
          <a:blip r:embed="rId2">
            <a:extLst>
              <a:ext uri="{28A0092B-C50C-407E-A947-70E740481C1C}">
                <a14:useLocalDpi xmlns:a14="http://schemas.microsoft.com/office/drawing/2010/main" val="0"/>
              </a:ext>
            </a:extLst>
          </a:blip>
          <a:srcRect b="3796"/>
          <a:stretch/>
        </p:blipFill>
        <p:spPr bwMode="auto">
          <a:xfrm>
            <a:off x="1205346" y="1616286"/>
            <a:ext cx="3754582" cy="4821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807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a:t>
            </a:fld>
            <a:endParaRPr lang="en-GB">
              <a:solidFill>
                <a:srgbClr val="FFFFFF"/>
              </a:solidFill>
            </a:endParaRPr>
          </a:p>
        </p:txBody>
      </p:sp>
      <p:sp>
        <p:nvSpPr>
          <p:cNvPr id="4" name="TextBox 3"/>
          <p:cNvSpPr txBox="1"/>
          <p:nvPr/>
        </p:nvSpPr>
        <p:spPr>
          <a:xfrm>
            <a:off x="4675031" y="1609397"/>
            <a:ext cx="428866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City of London with its 2 other subordinate independent city states – </a:t>
            </a:r>
            <a:r>
              <a:rPr lang="en-GB" sz="2800" b="1" dirty="0" smtClean="0">
                <a:solidFill>
                  <a:srgbClr val="FFCC00"/>
                </a:solidFill>
                <a:effectLst>
                  <a:outerShdw blurRad="38100" dist="38100" dir="2700000" algn="tl">
                    <a:srgbClr val="000000">
                      <a:alpha val="43137"/>
                    </a:srgbClr>
                  </a:outerShdw>
                </a:effectLst>
              </a:rPr>
              <a:t>The Vatican and Washington DC form the “trinity of evil” that rules the world. </a:t>
            </a:r>
            <a:r>
              <a:rPr lang="en-GB" sz="2800" b="1" dirty="0" smtClean="0">
                <a:solidFill>
                  <a:srgbClr val="00FF00"/>
                </a:solidFill>
                <a:effectLst>
                  <a:outerShdw blurRad="38100" dist="38100" dir="2700000" algn="tl">
                    <a:srgbClr val="000000">
                      <a:alpha val="43137"/>
                    </a:srgbClr>
                  </a:outerShdw>
                </a:effectLst>
              </a:rPr>
              <a:t>This relationship is signalled on the Washington DC flag.</a:t>
            </a:r>
            <a:endParaRPr lang="en-GB" sz="2800" b="1" dirty="0">
              <a:solidFill>
                <a:srgbClr val="00FF00"/>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2"/>
          <a:stretch>
            <a:fillRect/>
          </a:stretch>
        </p:blipFill>
        <p:spPr>
          <a:xfrm>
            <a:off x="387444" y="2413554"/>
            <a:ext cx="3879016" cy="2792891"/>
          </a:xfrm>
          <a:prstGeom prst="rect">
            <a:avLst/>
          </a:prstGeom>
        </p:spPr>
      </p:pic>
      <p:pic>
        <p:nvPicPr>
          <p:cNvPr id="10" name="Picture 9"/>
          <p:cNvPicPr>
            <a:picLocks noChangeAspect="1"/>
          </p:cNvPicPr>
          <p:nvPr/>
        </p:nvPicPr>
        <p:blipFill>
          <a:blip r:embed="rId3"/>
          <a:stretch>
            <a:fillRect/>
          </a:stretch>
        </p:blipFill>
        <p:spPr>
          <a:xfrm>
            <a:off x="9416092" y="2376664"/>
            <a:ext cx="2380952" cy="2866667"/>
          </a:xfrm>
          <a:prstGeom prst="rect">
            <a:avLst/>
          </a:prstGeom>
        </p:spPr>
      </p:pic>
    </p:spTree>
    <p:extLst>
      <p:ext uri="{BB962C8B-B14F-4D97-AF65-F5344CB8AC3E}">
        <p14:creationId xmlns:p14="http://schemas.microsoft.com/office/powerpoint/2010/main" val="59055551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170</a:t>
            </a:fld>
            <a:endParaRPr lang="en-GB">
              <a:solidFill>
                <a:srgbClr val="FFFFFF"/>
              </a:solidFill>
            </a:endParaRPr>
          </a:p>
        </p:txBody>
      </p:sp>
      <p:sp>
        <p:nvSpPr>
          <p:cNvPr id="4" name="TextBox 3"/>
          <p:cNvSpPr txBox="1"/>
          <p:nvPr/>
        </p:nvSpPr>
        <p:spPr>
          <a:xfrm>
            <a:off x="5555673" y="2036618"/>
            <a:ext cx="6151418"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What </a:t>
            </a:r>
            <a:r>
              <a:rPr lang="en-US" sz="2800" b="1" dirty="0" smtClean="0">
                <a:solidFill>
                  <a:srgbClr val="00FFFF"/>
                </a:solidFill>
                <a:effectLst>
                  <a:outerShdw blurRad="38100" dist="38100" dir="2700000" algn="tl">
                    <a:srgbClr val="000000">
                      <a:alpha val="43137"/>
                    </a:srgbClr>
                  </a:outerShdw>
                </a:effectLst>
              </a:rPr>
              <a:t>Brook</a:t>
            </a:r>
            <a:r>
              <a:rPr lang="en-GB" sz="2800" b="1" dirty="0" smtClean="0">
                <a:solidFill>
                  <a:srgbClr val="00FFFF"/>
                </a:solidFill>
                <a:effectLst>
                  <a:outerShdw blurRad="38100" dist="38100" dir="2700000" algn="tl">
                    <a:srgbClr val="000000">
                      <a:alpha val="43137"/>
                    </a:srgbClr>
                  </a:outerShdw>
                </a:effectLst>
              </a:rPr>
              <a:t> really meant was that Calvin had instilled into his Puritan followers the desire to become British Israelites, </a:t>
            </a:r>
            <a:r>
              <a:rPr lang="en-GB" sz="2800" b="1" dirty="0" smtClean="0">
                <a:solidFill>
                  <a:srgbClr val="FFC000"/>
                </a:solidFill>
                <a:effectLst>
                  <a:outerShdw blurRad="38100" dist="38100" dir="2700000" algn="tl">
                    <a:srgbClr val="000000">
                      <a:alpha val="43137"/>
                    </a:srgbClr>
                  </a:outerShdw>
                </a:effectLst>
              </a:rPr>
              <a:t>(not knowing that they were Hebrews and the sons of Isaac)  </a:t>
            </a:r>
            <a:r>
              <a:rPr lang="en-GB" sz="2800" b="1" dirty="0" smtClean="0">
                <a:solidFill>
                  <a:srgbClr val="00FF00"/>
                </a:solidFill>
                <a:effectLst>
                  <a:outerShdw blurRad="38100" dist="38100" dir="2700000" algn="tl">
                    <a:srgbClr val="000000">
                      <a:alpha val="43137"/>
                    </a:srgbClr>
                  </a:outerShdw>
                </a:effectLst>
              </a:rPr>
              <a:t>and modelling their life on the </a:t>
            </a:r>
            <a:r>
              <a:rPr lang="en-GB" sz="2800" b="1" dirty="0" err="1" smtClean="0">
                <a:solidFill>
                  <a:srgbClr val="00FF00"/>
                </a:solidFill>
                <a:effectLst>
                  <a:outerShdw blurRad="38100" dist="38100" dir="2700000" algn="tl">
                    <a:srgbClr val="000000">
                      <a:alpha val="43137"/>
                    </a:srgbClr>
                  </a:outerShdw>
                </a:effectLst>
              </a:rPr>
              <a:t>Edomite</a:t>
            </a:r>
            <a:r>
              <a:rPr lang="en-GB" sz="2800" b="1" dirty="0" smtClean="0">
                <a:solidFill>
                  <a:srgbClr val="00FF00"/>
                </a:solidFill>
                <a:effectLst>
                  <a:outerShdw blurRad="38100" dist="38100" dir="2700000" algn="tl">
                    <a:srgbClr val="000000">
                      <a:alpha val="43137"/>
                    </a:srgbClr>
                  </a:outerShdw>
                </a:effectLst>
              </a:rPr>
              <a:t> Jews and even dressing in black as the Jews do.</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ichef.bbci.co.uk/arts/yourpaintings/images/paintings/sgm/large/kt_sgm_03_012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249" y="1719360"/>
            <a:ext cx="3405044" cy="452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88215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171</a:t>
            </a:fld>
            <a:endParaRPr lang="en-GB">
              <a:solidFill>
                <a:srgbClr val="FFFFFF"/>
              </a:solidFill>
            </a:endParaRPr>
          </a:p>
        </p:txBody>
      </p:sp>
      <p:sp>
        <p:nvSpPr>
          <p:cNvPr id="4" name="TextBox 3"/>
          <p:cNvSpPr txBox="1"/>
          <p:nvPr/>
        </p:nvSpPr>
        <p:spPr>
          <a:xfrm>
            <a:off x="6606862" y="1946366"/>
            <a:ext cx="4597758"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00"/>
                </a:solidFill>
                <a:effectLst>
                  <a:outerShdw blurRad="38100" dist="38100" dir="2700000" algn="tl">
                    <a:srgbClr val="000000">
                      <a:alpha val="43137"/>
                    </a:srgbClr>
                  </a:outerShdw>
                </a:effectLst>
              </a:rPr>
              <a:t>Nicholas </a:t>
            </a:r>
            <a:r>
              <a:rPr lang="en-US" sz="2800" b="1" dirty="0" err="1" smtClean="0">
                <a:solidFill>
                  <a:srgbClr val="00FF00"/>
                </a:solidFill>
                <a:effectLst>
                  <a:outerShdw blurRad="38100" dist="38100" dir="2700000" algn="tl">
                    <a:srgbClr val="000000">
                      <a:alpha val="43137"/>
                    </a:srgbClr>
                  </a:outerShdw>
                </a:effectLst>
              </a:rPr>
              <a:t>Hagger</a:t>
            </a:r>
            <a:r>
              <a:rPr lang="en-US" sz="2800" b="1" dirty="0" smtClean="0">
                <a:solidFill>
                  <a:srgbClr val="00FF00"/>
                </a:solidFill>
                <a:effectLst>
                  <a:outerShdw blurRad="38100" dist="38100" dir="2700000" algn="tl">
                    <a:srgbClr val="000000">
                      <a:alpha val="43137"/>
                    </a:srgbClr>
                  </a:outerShdw>
                </a:effectLst>
              </a:rPr>
              <a:t> in book “Secret History of The West” states: </a:t>
            </a:r>
            <a:r>
              <a:rPr lang="en-US" sz="2800" b="1" dirty="0" smtClean="0">
                <a:solidFill>
                  <a:srgbClr val="FFFF00"/>
                </a:solidFill>
              </a:rPr>
              <a:t>The </a:t>
            </a:r>
            <a:r>
              <a:rPr lang="en-US" sz="2800" b="1" dirty="0">
                <a:solidFill>
                  <a:srgbClr val="FFFF00"/>
                </a:solidFill>
              </a:rPr>
              <a:t>early millenarian Puritans who dressed differently clearly modelled themselves on the Jews. </a:t>
            </a:r>
            <a:endParaRPr lang="en-GB" sz="2800" b="1" dirty="0">
              <a:solidFill>
                <a:srgbClr val="FFFF00"/>
              </a:solidFill>
            </a:endParaRPr>
          </a:p>
        </p:txBody>
      </p:sp>
      <p:pic>
        <p:nvPicPr>
          <p:cNvPr id="1026" name="Picture 2" descr="http://www.axismundi-books.com/assets/images/profiles/1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798" y="1777284"/>
            <a:ext cx="3760045" cy="344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95854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172</a:t>
            </a:fld>
            <a:endParaRPr lang="en-GB">
              <a:solidFill>
                <a:srgbClr val="FFFFFF"/>
              </a:solidFill>
            </a:endParaRPr>
          </a:p>
        </p:txBody>
      </p:sp>
      <p:sp>
        <p:nvSpPr>
          <p:cNvPr id="4" name="TextBox 3"/>
          <p:cNvSpPr txBox="1"/>
          <p:nvPr/>
        </p:nvSpPr>
        <p:spPr>
          <a:xfrm>
            <a:off x="5241701" y="1493949"/>
            <a:ext cx="6027313"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rPr>
              <a:t>….In </a:t>
            </a:r>
            <a:r>
              <a:rPr lang="en-US" sz="2800" b="1" dirty="0">
                <a:solidFill>
                  <a:srgbClr val="00FFFF"/>
                </a:solidFill>
              </a:rPr>
              <a:t>the Elizabethan time, William Cecil, </a:t>
            </a:r>
            <a:r>
              <a:rPr lang="en-US" sz="2800" b="1" dirty="0" err="1">
                <a:solidFill>
                  <a:srgbClr val="00FFFF"/>
                </a:solidFill>
              </a:rPr>
              <a:t>Walsingham</a:t>
            </a:r>
            <a:r>
              <a:rPr lang="en-US" sz="2800" b="1" dirty="0">
                <a:solidFill>
                  <a:srgbClr val="00FFFF"/>
                </a:solidFill>
              </a:rPr>
              <a:t> and Bacon all wore black garments instead of doublet and hose, </a:t>
            </a:r>
            <a:r>
              <a:rPr lang="en-US" sz="2800" b="1" dirty="0">
                <a:solidFill>
                  <a:srgbClr val="FFCC00"/>
                </a:solidFill>
              </a:rPr>
              <a:t>and were dressed in garb similar to that worn </a:t>
            </a:r>
            <a:r>
              <a:rPr lang="en-US" sz="2800" b="1" dirty="0" smtClean="0">
                <a:solidFill>
                  <a:srgbClr val="FFCC00"/>
                </a:solidFill>
              </a:rPr>
              <a:t>by </a:t>
            </a:r>
            <a:r>
              <a:rPr lang="en-US" sz="2800" b="1" dirty="0">
                <a:solidFill>
                  <a:srgbClr val="FFCC00"/>
                </a:solidFill>
              </a:rPr>
              <a:t>him </a:t>
            </a:r>
            <a:r>
              <a:rPr lang="en-US" sz="2800" b="1" dirty="0" smtClean="0">
                <a:solidFill>
                  <a:srgbClr val="FFCC00"/>
                </a:solidFill>
              </a:rPr>
              <a:t>(picture </a:t>
            </a:r>
            <a:r>
              <a:rPr lang="en-US" sz="2800" b="1" dirty="0">
                <a:solidFill>
                  <a:srgbClr val="FFCC00"/>
                </a:solidFill>
              </a:rPr>
              <a:t>of </a:t>
            </a:r>
            <a:r>
              <a:rPr lang="en-US" sz="2800" b="1" dirty="0" smtClean="0">
                <a:solidFill>
                  <a:srgbClr val="FFCC00"/>
                </a:solidFill>
              </a:rPr>
              <a:t>1642 - left) </a:t>
            </a:r>
            <a:r>
              <a:rPr lang="en-US" sz="2800" b="1" dirty="0">
                <a:solidFill>
                  <a:srgbClr val="FFCC00"/>
                </a:solidFill>
              </a:rPr>
              <a:t>by the Dutch Rabbi </a:t>
            </a:r>
            <a:r>
              <a:rPr lang="en-US" sz="2800" b="1" dirty="0" err="1">
                <a:solidFill>
                  <a:srgbClr val="FFCC00"/>
                </a:solidFill>
              </a:rPr>
              <a:t>Menasseh</a:t>
            </a:r>
            <a:r>
              <a:rPr lang="en-US" sz="2800" b="1" dirty="0">
                <a:solidFill>
                  <a:srgbClr val="FFCC00"/>
                </a:solidFill>
              </a:rPr>
              <a:t> ben Israel. </a:t>
            </a:r>
            <a:r>
              <a:rPr lang="en-US" sz="2800" b="1" dirty="0">
                <a:solidFill>
                  <a:srgbClr val="00FF00"/>
                </a:solidFill>
              </a:rPr>
              <a:t>By wearing it they may have been expressing their sympathy for the internationalist aims of the Family of God, </a:t>
            </a:r>
            <a:r>
              <a:rPr lang="en-US" sz="2800" b="1" dirty="0">
                <a:solidFill>
                  <a:srgbClr val="FFFF00"/>
                </a:solidFill>
              </a:rPr>
              <a:t>"lovers of truth of all nations."</a:t>
            </a:r>
            <a:endParaRPr lang="en-GB" sz="2800" b="1" dirty="0">
              <a:solidFill>
                <a:srgbClr val="FFFF00"/>
              </a:solidFill>
            </a:endParaRPr>
          </a:p>
        </p:txBody>
      </p:sp>
      <p:pic>
        <p:nvPicPr>
          <p:cNvPr id="2050" name="Picture 2" descr="Front 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802" y="1815921"/>
            <a:ext cx="3280011" cy="4561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9827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173</a:t>
            </a:fld>
            <a:endParaRPr lang="en-GB">
              <a:solidFill>
                <a:srgbClr val="FFFFFF"/>
              </a:solidFill>
            </a:endParaRPr>
          </a:p>
        </p:txBody>
      </p:sp>
      <p:sp>
        <p:nvSpPr>
          <p:cNvPr id="4" name="TextBox 3"/>
          <p:cNvSpPr txBox="1"/>
          <p:nvPr/>
        </p:nvSpPr>
        <p:spPr>
          <a:xfrm>
            <a:off x="5116490" y="1531739"/>
            <a:ext cx="598009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We can see that the Jews were using Calvin’s Puritans as a tool to build on the foundation of centralisation initiated by William the Conqueror. </a:t>
            </a:r>
            <a:r>
              <a:rPr lang="en-GB" sz="2800" b="1" dirty="0" smtClean="0">
                <a:solidFill>
                  <a:srgbClr val="FFC000"/>
                </a:solidFill>
                <a:effectLst>
                  <a:outerShdw blurRad="38100" dist="38100" dir="2700000" algn="tl">
                    <a:srgbClr val="000000">
                      <a:alpha val="43137"/>
                    </a:srgbClr>
                  </a:outerShdw>
                </a:effectLst>
              </a:rPr>
              <a:t>This was another stepping stone towards the New World Order. </a:t>
            </a:r>
            <a:r>
              <a:rPr lang="en-GB" sz="2800" b="1" dirty="0" smtClean="0">
                <a:solidFill>
                  <a:srgbClr val="00FF00"/>
                </a:solidFill>
                <a:effectLst>
                  <a:outerShdw blurRad="38100" dist="38100" dir="2700000" algn="tl">
                    <a:srgbClr val="000000">
                      <a:alpha val="43137"/>
                    </a:srgbClr>
                  </a:outerShdw>
                </a:effectLst>
              </a:rPr>
              <a:t>At the same time the Jesuits(Jews) of the Catholic Church would be working towards the same end.</a:t>
            </a:r>
            <a:endParaRPr lang="en-GB" sz="2800" b="1" dirty="0">
              <a:solidFill>
                <a:srgbClr val="00FF00"/>
              </a:solidFill>
              <a:effectLst>
                <a:outerShdw blurRad="38100" dist="38100" dir="2700000" algn="tl">
                  <a:srgbClr val="000000">
                    <a:alpha val="43137"/>
                  </a:srgbClr>
                </a:outerShdw>
              </a:effectLst>
            </a:endParaRPr>
          </a:p>
        </p:txBody>
      </p:sp>
      <p:pic>
        <p:nvPicPr>
          <p:cNvPr id="3076" name="Picture 4" descr="http://www.costumesofnashua.com/CNWebSite105/Active905/Pictures/PicPilgrim/piligrim180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067" y="1531739"/>
            <a:ext cx="2703535" cy="4556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18862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174</a:t>
            </a:fld>
            <a:endParaRPr lang="en-GB">
              <a:solidFill>
                <a:srgbClr val="FFFFFF"/>
              </a:solidFill>
            </a:endParaRPr>
          </a:p>
        </p:txBody>
      </p:sp>
      <p:sp>
        <p:nvSpPr>
          <p:cNvPr id="4" name="TextBox 3"/>
          <p:cNvSpPr txBox="1"/>
          <p:nvPr/>
        </p:nvSpPr>
        <p:spPr>
          <a:xfrm>
            <a:off x="-1" y="5042118"/>
            <a:ext cx="12153363"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rPr>
              <a:t>Shortly before 1654 The Puritan even started to wear Jewish style black skull-caps,</a:t>
            </a:r>
            <a:r>
              <a:rPr lang="en-GB" sz="2800" b="1" dirty="0" smtClean="0"/>
              <a:t> </a:t>
            </a:r>
            <a:r>
              <a:rPr lang="en-GB" sz="2800" b="1" dirty="0" smtClean="0">
                <a:solidFill>
                  <a:srgbClr val="FFC000"/>
                </a:solidFill>
              </a:rPr>
              <a:t>so eager were they to become </a:t>
            </a:r>
            <a:r>
              <a:rPr lang="en-GB" sz="2800" b="1" dirty="0" smtClean="0">
                <a:solidFill>
                  <a:srgbClr val="FF0000"/>
                </a:solidFill>
              </a:rPr>
              <a:t>“Israelites” </a:t>
            </a:r>
            <a:r>
              <a:rPr lang="en-GB" sz="2800" b="1" dirty="0" smtClean="0">
                <a:solidFill>
                  <a:srgbClr val="FFC000"/>
                </a:solidFill>
              </a:rPr>
              <a:t>who they wrongly thought were Jews.</a:t>
            </a:r>
            <a:r>
              <a:rPr lang="en-GB" sz="2800" b="1" dirty="0" smtClean="0"/>
              <a:t> </a:t>
            </a:r>
            <a:r>
              <a:rPr lang="en-GB" sz="2800" b="1" dirty="0" smtClean="0">
                <a:solidFill>
                  <a:srgbClr val="00FF00"/>
                </a:solidFill>
              </a:rPr>
              <a:t>Little did they realise that they were adopting the uniform of the Tares</a:t>
            </a:r>
            <a:r>
              <a:rPr lang="en-GB" dirty="0" smtClean="0">
                <a:solidFill>
                  <a:srgbClr val="00FF00"/>
                </a:solidFill>
              </a:rPr>
              <a:t>.</a:t>
            </a:r>
            <a:endParaRPr lang="en-GB" dirty="0">
              <a:solidFill>
                <a:srgbClr val="00FF00"/>
              </a:solidFill>
            </a:endParaRPr>
          </a:p>
        </p:txBody>
      </p:sp>
      <p:pic>
        <p:nvPicPr>
          <p:cNvPr id="5" name="Picture 4"/>
          <p:cNvPicPr>
            <a:picLocks noChangeAspect="1"/>
          </p:cNvPicPr>
          <p:nvPr/>
        </p:nvPicPr>
        <p:blipFill>
          <a:blip r:embed="rId2"/>
          <a:stretch>
            <a:fillRect/>
          </a:stretch>
        </p:blipFill>
        <p:spPr>
          <a:xfrm rot="5400000">
            <a:off x="4754950" y="-876821"/>
            <a:ext cx="2682100" cy="6850461"/>
          </a:xfrm>
          <a:prstGeom prst="rect">
            <a:avLst/>
          </a:prstGeom>
        </p:spPr>
      </p:pic>
      <p:sp>
        <p:nvSpPr>
          <p:cNvPr id="6" name="TextBox 5"/>
          <p:cNvSpPr txBox="1"/>
          <p:nvPr/>
        </p:nvSpPr>
        <p:spPr>
          <a:xfrm>
            <a:off x="2058473" y="3961924"/>
            <a:ext cx="8075054" cy="954107"/>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2800" b="1" dirty="0" smtClean="0">
                <a:solidFill>
                  <a:srgbClr val="FF0000"/>
                </a:solidFill>
                <a:effectLst>
                  <a:outerShdw blurRad="38100" dist="38100" dir="2700000" algn="tl">
                    <a:srgbClr val="000000">
                      <a:alpha val="43137"/>
                    </a:srgbClr>
                  </a:outerShdw>
                </a:effectLst>
              </a:rPr>
              <a:t>Puritan </a:t>
            </a:r>
            <a:r>
              <a:rPr lang="en-US" sz="2800" b="1" dirty="0">
                <a:solidFill>
                  <a:srgbClr val="FF0000"/>
                </a:solidFill>
                <a:effectLst>
                  <a:outerShdw blurRad="38100" dist="38100" dir="2700000" algn="tl">
                    <a:srgbClr val="000000">
                      <a:alpha val="43137"/>
                    </a:srgbClr>
                  </a:outerShdw>
                </a:effectLst>
              </a:rPr>
              <a:t>dress: Jewish-style skull caps. Marten (left), Owen (</a:t>
            </a:r>
            <a:r>
              <a:rPr lang="en-US" sz="2800" b="1" dirty="0" err="1">
                <a:solidFill>
                  <a:srgbClr val="FF0000"/>
                </a:solidFill>
                <a:effectLst>
                  <a:outerShdw blurRad="38100" dist="38100" dir="2700000" algn="tl">
                    <a:srgbClr val="000000">
                      <a:alpha val="43137"/>
                    </a:srgbClr>
                  </a:outerShdw>
                </a:effectLst>
              </a:rPr>
              <a:t>centre</a:t>
            </a:r>
            <a:r>
              <a:rPr lang="en-US" sz="2800" b="1" dirty="0">
                <a:solidFill>
                  <a:srgbClr val="FF0000"/>
                </a:solidFill>
                <a:effectLst>
                  <a:outerShdw blurRad="38100" dist="38100" dir="2700000" algn="tl">
                    <a:srgbClr val="000000">
                      <a:alpha val="43137"/>
                    </a:srgbClr>
                  </a:outerShdw>
                </a:effectLst>
              </a:rPr>
              <a:t>), Marvell (right</a:t>
            </a:r>
            <a:r>
              <a:rPr lang="en-US" dirty="0" smtClean="0">
                <a:solidFill>
                  <a:srgbClr val="FF0000"/>
                </a:solidFill>
              </a:rPr>
              <a:t>)</a:t>
            </a:r>
            <a:endParaRPr lang="en-GB" dirty="0">
              <a:solidFill>
                <a:srgbClr val="FF0000"/>
              </a:solidFill>
            </a:endParaRPr>
          </a:p>
        </p:txBody>
      </p:sp>
    </p:spTree>
    <p:extLst>
      <p:ext uri="{BB962C8B-B14F-4D97-AF65-F5344CB8AC3E}">
        <p14:creationId xmlns:p14="http://schemas.microsoft.com/office/powerpoint/2010/main" val="220006723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175</a:t>
            </a:fld>
            <a:endParaRPr lang="en-GB">
              <a:solidFill>
                <a:srgbClr val="FFFFFF"/>
              </a:solidFill>
            </a:endParaRPr>
          </a:p>
        </p:txBody>
      </p:sp>
      <p:sp>
        <p:nvSpPr>
          <p:cNvPr id="4" name="TextBox 3"/>
          <p:cNvSpPr txBox="1"/>
          <p:nvPr/>
        </p:nvSpPr>
        <p:spPr>
          <a:xfrm>
            <a:off x="5589431" y="1867437"/>
            <a:ext cx="5992969"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00FFFF"/>
                </a:solidFill>
                <a:effectLst>
                  <a:outerShdw blurRad="38100" dist="38100" dir="2700000" algn="tl">
                    <a:srgbClr val="000000">
                      <a:alpha val="43137"/>
                    </a:srgbClr>
                  </a:outerShdw>
                </a:effectLst>
              </a:rPr>
              <a:t>William Cecil, </a:t>
            </a:r>
            <a:r>
              <a:rPr lang="en-US" sz="2800" b="1" dirty="0">
                <a:solidFill>
                  <a:srgbClr val="FFC000"/>
                </a:solidFill>
                <a:effectLst>
                  <a:outerShdw blurRad="38100" dist="38100" dir="2700000" algn="tl">
                    <a:srgbClr val="000000">
                      <a:alpha val="43137"/>
                    </a:srgbClr>
                  </a:outerShdw>
                </a:effectLst>
              </a:rPr>
              <a:t>almost certainly a </a:t>
            </a:r>
            <a:r>
              <a:rPr lang="en-US" sz="2800" b="1" i="1" dirty="0" err="1">
                <a:solidFill>
                  <a:srgbClr val="FF0000"/>
                </a:solidFill>
                <a:effectLst>
                  <a:outerShdw blurRad="38100" dist="38100" dir="2700000" algn="tl">
                    <a:srgbClr val="000000">
                      <a:alpha val="43137"/>
                    </a:srgbClr>
                  </a:outerShdw>
                </a:effectLst>
              </a:rPr>
              <a:t>Marrano</a:t>
            </a:r>
            <a:r>
              <a:rPr lang="en-US" sz="2800" b="1" i="1" dirty="0">
                <a:solidFill>
                  <a:srgbClr val="FF0000"/>
                </a:solidFill>
                <a:effectLst>
                  <a:outerShdw blurRad="38100" dist="38100" dir="2700000" algn="tl">
                    <a:srgbClr val="000000">
                      <a:alpha val="43137"/>
                    </a:srgbClr>
                  </a:outerShdw>
                </a:effectLst>
              </a:rPr>
              <a:t> </a:t>
            </a:r>
            <a:r>
              <a:rPr lang="en-US" sz="2800" b="1" dirty="0">
                <a:solidFill>
                  <a:srgbClr val="FF0000"/>
                </a:solidFill>
                <a:effectLst>
                  <a:outerShdw blurRad="38100" dist="38100" dir="2700000" algn="tl">
                    <a:srgbClr val="000000">
                      <a:alpha val="43137"/>
                    </a:srgbClr>
                  </a:outerShdw>
                </a:effectLst>
              </a:rPr>
              <a:t>Jew </a:t>
            </a:r>
            <a:r>
              <a:rPr lang="en-US" sz="2800" b="1" dirty="0">
                <a:solidFill>
                  <a:srgbClr val="FFC000"/>
                </a:solidFill>
                <a:effectLst>
                  <a:outerShdw blurRad="38100" dist="38100" dir="2700000" algn="tl">
                    <a:srgbClr val="000000">
                      <a:alpha val="43137"/>
                    </a:srgbClr>
                  </a:outerShdw>
                </a:effectLst>
              </a:rPr>
              <a:t>and the most powerful person in the land excluding the Queen, </a:t>
            </a:r>
            <a:r>
              <a:rPr lang="en-US" sz="2800" b="1" dirty="0">
                <a:solidFill>
                  <a:srgbClr val="00FF00"/>
                </a:solidFill>
                <a:effectLst>
                  <a:outerShdw blurRad="38100" dist="38100" dir="2700000" algn="tl">
                    <a:srgbClr val="000000">
                      <a:alpha val="43137"/>
                    </a:srgbClr>
                  </a:outerShdw>
                </a:effectLst>
              </a:rPr>
              <a:t>did not suppress or discourage the rise of the Puritans and may have privately sympathized with the entry of Jews into England as </a:t>
            </a:r>
            <a:r>
              <a:rPr lang="en-US" sz="2800" b="1" i="1" dirty="0" err="1">
                <a:solidFill>
                  <a:srgbClr val="00FF00"/>
                </a:solidFill>
                <a:effectLst>
                  <a:outerShdw blurRad="38100" dist="38100" dir="2700000" algn="tl">
                    <a:srgbClr val="000000">
                      <a:alpha val="43137"/>
                    </a:srgbClr>
                  </a:outerShdw>
                </a:effectLst>
              </a:rPr>
              <a:t>Marranos</a:t>
            </a:r>
            <a:r>
              <a:rPr lang="en-US" sz="2800" b="1" i="1" dirty="0">
                <a:solidFill>
                  <a:srgbClr val="00FF00"/>
                </a:solidFill>
                <a:effectLst>
                  <a:outerShdw blurRad="38100" dist="38100" dir="2700000" algn="tl">
                    <a:srgbClr val="000000">
                      <a:alpha val="43137"/>
                    </a:srgbClr>
                  </a:outerShdw>
                </a:effectLst>
              </a:rPr>
              <a:t>. </a:t>
            </a:r>
            <a:endParaRPr lang="en-GB" dirty="0">
              <a:solidFill>
                <a:srgbClr val="00FF00"/>
              </a:solidFill>
            </a:endParaRPr>
          </a:p>
        </p:txBody>
      </p:sp>
      <p:pic>
        <p:nvPicPr>
          <p:cNvPr id="5122" name="Picture 2" descr="http://ichef.bbci.co.uk/arts/yourpaintings/images/paintings/npg/large/npg_npg_2184_larg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40158" y="1371600"/>
            <a:ext cx="3773509" cy="5250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0225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176</a:t>
            </a:fld>
            <a:endParaRPr lang="en-GB">
              <a:solidFill>
                <a:srgbClr val="FFFFFF"/>
              </a:solidFill>
            </a:endParaRPr>
          </a:p>
        </p:txBody>
      </p:sp>
      <p:sp>
        <p:nvSpPr>
          <p:cNvPr id="4" name="TextBox 3"/>
          <p:cNvSpPr txBox="1"/>
          <p:nvPr/>
        </p:nvSpPr>
        <p:spPr>
          <a:xfrm>
            <a:off x="1" y="5042118"/>
            <a:ext cx="12191999"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a:solidFill>
                  <a:srgbClr val="FF0000"/>
                </a:solidFill>
                <a:effectLst>
                  <a:outerShdw blurRad="38100" dist="38100" dir="2700000" algn="tl">
                    <a:srgbClr val="000000">
                      <a:alpha val="43137"/>
                    </a:srgbClr>
                  </a:outerShdw>
                </a:effectLst>
              </a:rPr>
              <a:t>The Puritans were funded by the Jews, </a:t>
            </a:r>
            <a:r>
              <a:rPr lang="en-US" sz="2800" b="1" dirty="0">
                <a:solidFill>
                  <a:srgbClr val="FFCC00"/>
                </a:solidFill>
                <a:effectLst>
                  <a:outerShdw blurRad="38100" dist="38100" dir="2700000" algn="tl">
                    <a:srgbClr val="000000">
                      <a:alpha val="43137"/>
                    </a:srgbClr>
                  </a:outerShdw>
                </a:effectLst>
              </a:rPr>
              <a:t>but most were only aware being neo-Israelites in the sense of awaiting the Second Coming. </a:t>
            </a:r>
            <a:r>
              <a:rPr lang="en-US" sz="2800" b="1" dirty="0" smtClean="0">
                <a:solidFill>
                  <a:srgbClr val="00FF00"/>
                </a:solidFill>
                <a:effectLst>
                  <a:outerShdw blurRad="38100" dist="38100" dir="2700000" algn="tl">
                    <a:srgbClr val="000000">
                      <a:alpha val="43137"/>
                    </a:srgbClr>
                  </a:outerShdw>
                </a:effectLst>
              </a:rPr>
              <a:t>Puritans </a:t>
            </a:r>
            <a:r>
              <a:rPr lang="en-US" sz="2800" b="1" dirty="0">
                <a:solidFill>
                  <a:srgbClr val="00FF00"/>
                </a:solidFill>
                <a:effectLst>
                  <a:outerShdw blurRad="38100" dist="38100" dir="2700000" algn="tl">
                    <a:srgbClr val="000000">
                      <a:alpha val="43137"/>
                    </a:srgbClr>
                  </a:outerShdw>
                </a:effectLst>
              </a:rPr>
              <a:t>had to live purely to be ready to be among the </a:t>
            </a:r>
            <a:r>
              <a:rPr lang="en-US" sz="2800" b="1" dirty="0" smtClean="0">
                <a:solidFill>
                  <a:srgbClr val="00FF00"/>
                </a:solidFill>
                <a:effectLst>
                  <a:outerShdw blurRad="38100" dist="38100" dir="2700000" algn="tl">
                    <a:srgbClr val="000000">
                      <a:alpha val="43137"/>
                    </a:srgbClr>
                  </a:outerShdw>
                </a:effectLst>
              </a:rPr>
              <a:t>congregation of saints.</a:t>
            </a:r>
            <a:endParaRPr lang="en-GB" sz="2800" b="1" dirty="0">
              <a:solidFill>
                <a:srgbClr val="00FF00"/>
              </a:solidFill>
              <a:effectLst>
                <a:outerShdw blurRad="38100" dist="38100" dir="2700000" algn="tl">
                  <a:srgbClr val="000000">
                    <a:alpha val="43137"/>
                  </a:srgbClr>
                </a:outerShdw>
              </a:effectLst>
            </a:endParaRPr>
          </a:p>
        </p:txBody>
      </p:sp>
      <p:pic>
        <p:nvPicPr>
          <p:cNvPr id="8194" name="Picture 2" descr="http://www.pbs.org/godinamerica/art/ppurita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443" y="1577662"/>
            <a:ext cx="5361114" cy="3020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79386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177</a:t>
            </a:fld>
            <a:endParaRPr lang="en-GB">
              <a:solidFill>
                <a:srgbClr val="FFFFFF"/>
              </a:solidFill>
            </a:endParaRPr>
          </a:p>
        </p:txBody>
      </p:sp>
      <p:sp>
        <p:nvSpPr>
          <p:cNvPr id="4" name="TextBox 3"/>
          <p:cNvSpPr txBox="1"/>
          <p:nvPr/>
        </p:nvSpPr>
        <p:spPr>
          <a:xfrm>
            <a:off x="6400800" y="1944710"/>
            <a:ext cx="518160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This was the same tactic as is used today, keep people in fear of the unknown. </a:t>
            </a:r>
            <a:r>
              <a:rPr lang="en-GB" sz="2800" b="1" dirty="0" smtClean="0">
                <a:solidFill>
                  <a:srgbClr val="FFCC00"/>
                </a:solidFill>
                <a:effectLst>
                  <a:outerShdw blurRad="38100" dist="38100" dir="2700000" algn="tl">
                    <a:srgbClr val="000000">
                      <a:alpha val="43137"/>
                    </a:srgbClr>
                  </a:outerShdw>
                </a:effectLst>
              </a:rPr>
              <a:t>By this method they can be controlled more easily.</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At the same time keeping people focused away from the dark deeds being perpetuated under their very noses. A conjuring trick!</a:t>
            </a:r>
            <a:endParaRPr lang="en-GB" sz="2800" b="1" dirty="0">
              <a:solidFill>
                <a:srgbClr val="00FF00"/>
              </a:solidFill>
              <a:effectLst>
                <a:outerShdw blurRad="38100" dist="38100" dir="2700000" algn="tl">
                  <a:srgbClr val="000000">
                    <a:alpha val="43137"/>
                  </a:srgbClr>
                </a:outerShdw>
              </a:effectLst>
            </a:endParaRPr>
          </a:p>
        </p:txBody>
      </p:sp>
      <p:pic>
        <p:nvPicPr>
          <p:cNvPr id="7170" name="Picture 2" descr="http://rlv.zcache.co.uk/1930s_magician_hands_pulling_rabbit_out_of_top_hat_speckcase-reb7acfcb1e2e45eebfc4b9966d8c28b7_w8wqf_8byvr_51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521" t="18156" r="17099" b="11862"/>
          <a:stretch/>
        </p:blipFill>
        <p:spPr bwMode="auto">
          <a:xfrm>
            <a:off x="1420254" y="2040690"/>
            <a:ext cx="3812146" cy="420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04121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178</a:t>
            </a:fld>
            <a:endParaRPr lang="en-GB">
              <a:solidFill>
                <a:srgbClr val="FFFFFF"/>
              </a:solidFill>
            </a:endParaRPr>
          </a:p>
        </p:txBody>
      </p:sp>
      <p:sp>
        <p:nvSpPr>
          <p:cNvPr id="4" name="TextBox 3"/>
          <p:cNvSpPr txBox="1"/>
          <p:nvPr/>
        </p:nvSpPr>
        <p:spPr>
          <a:xfrm>
            <a:off x="5589431" y="1867437"/>
            <a:ext cx="5992969"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To </a:t>
            </a:r>
            <a:r>
              <a:rPr lang="en-US" sz="2800" b="1" dirty="0">
                <a:solidFill>
                  <a:srgbClr val="00FFFF"/>
                </a:solidFill>
                <a:effectLst>
                  <a:outerShdw blurRad="38100" dist="38100" dir="2700000" algn="tl">
                    <a:srgbClr val="000000">
                      <a:alpha val="43137"/>
                    </a:srgbClr>
                  </a:outerShdw>
                </a:effectLst>
              </a:rPr>
              <a:t>encourage a readmission of the Jews, </a:t>
            </a:r>
            <a:r>
              <a:rPr lang="en-US" sz="2800" b="1" dirty="0">
                <a:solidFill>
                  <a:srgbClr val="FFC000"/>
                </a:solidFill>
                <a:effectLst>
                  <a:outerShdw blurRad="38100" dist="38100" dir="2700000" algn="tl">
                    <a:srgbClr val="000000">
                      <a:alpha val="43137"/>
                    </a:srgbClr>
                  </a:outerShdw>
                </a:effectLst>
              </a:rPr>
              <a:t>it is possible that he endorsed the millenarian Jewish dress which Shakespeare (who seems to have despised Lord </a:t>
            </a:r>
            <a:r>
              <a:rPr lang="en-US" sz="2800" b="1" dirty="0" err="1" smtClean="0">
                <a:solidFill>
                  <a:srgbClr val="FFC000"/>
                </a:solidFill>
                <a:effectLst>
                  <a:outerShdw blurRad="38100" dist="38100" dir="2700000" algn="tl">
                    <a:srgbClr val="000000">
                      <a:alpha val="43137"/>
                    </a:srgbClr>
                  </a:outerShdw>
                </a:effectLst>
              </a:rPr>
              <a:t>Burghly</a:t>
            </a:r>
            <a:r>
              <a:rPr lang="en-US" sz="2800" b="1" dirty="0" smtClean="0">
                <a:solidFill>
                  <a:srgbClr val="FFC000"/>
                </a:solidFill>
                <a:effectLst>
                  <a:outerShdw blurRad="38100" dist="38100" dir="2700000" algn="tl">
                    <a:srgbClr val="000000">
                      <a:alpha val="43137"/>
                    </a:srgbClr>
                  </a:outerShdw>
                </a:effectLst>
              </a:rPr>
              <a:t>) </a:t>
            </a:r>
            <a:r>
              <a:rPr lang="en-US" sz="2800" b="1" dirty="0">
                <a:solidFill>
                  <a:srgbClr val="FFC000"/>
                </a:solidFill>
                <a:effectLst>
                  <a:outerShdw blurRad="38100" dist="38100" dir="2700000" algn="tl">
                    <a:srgbClr val="000000">
                      <a:alpha val="43137"/>
                    </a:srgbClr>
                  </a:outerShdw>
                </a:effectLst>
              </a:rPr>
              <a:t>lampooned through </a:t>
            </a:r>
            <a:r>
              <a:rPr lang="en-US" sz="2800" b="1" dirty="0" err="1">
                <a:solidFill>
                  <a:srgbClr val="FFC000"/>
                </a:solidFill>
                <a:effectLst>
                  <a:outerShdw blurRad="38100" dist="38100" dir="2700000" algn="tl">
                    <a:srgbClr val="000000">
                      <a:alpha val="43137"/>
                    </a:srgbClr>
                  </a:outerShdw>
                </a:effectLst>
              </a:rPr>
              <a:t>Malvolio</a:t>
            </a:r>
            <a:r>
              <a:rPr lang="en-US" sz="2800" b="1" dirty="0">
                <a:solidFill>
                  <a:srgbClr val="FFC000"/>
                </a:solidFill>
                <a:effectLst>
                  <a:outerShdw blurRad="38100" dist="38100" dir="2700000" algn="tl">
                    <a:srgbClr val="000000">
                      <a:alpha val="43137"/>
                    </a:srgbClr>
                  </a:outerShdw>
                </a:effectLst>
              </a:rPr>
              <a:t>. </a:t>
            </a:r>
            <a:r>
              <a:rPr lang="en-US" sz="2800" b="1" dirty="0">
                <a:solidFill>
                  <a:srgbClr val="00FF00"/>
                </a:solidFill>
                <a:effectLst>
                  <a:outerShdw blurRad="38100" dist="38100" dir="2700000" algn="tl">
                    <a:srgbClr val="000000">
                      <a:alpha val="43137"/>
                    </a:srgbClr>
                  </a:outerShdw>
                </a:effectLst>
              </a:rPr>
              <a:t>According to some very </a:t>
            </a:r>
            <a:r>
              <a:rPr lang="en-US" sz="2800" b="1" dirty="0" smtClean="0">
                <a:solidFill>
                  <a:srgbClr val="00FF00"/>
                </a:solidFill>
                <a:effectLst>
                  <a:outerShdw blurRad="38100" dist="38100" dir="2700000" algn="tl">
                    <a:srgbClr val="000000">
                      <a:alpha val="43137"/>
                    </a:srgbClr>
                  </a:outerShdw>
                </a:effectLst>
              </a:rPr>
              <a:t>informed </a:t>
            </a:r>
            <a:r>
              <a:rPr lang="en-US" sz="2800" b="1" dirty="0">
                <a:solidFill>
                  <a:srgbClr val="00FF00"/>
                </a:solidFill>
                <a:effectLst>
                  <a:outerShdw blurRad="38100" dist="38100" dir="2700000" algn="tl">
                    <a:srgbClr val="000000">
                      <a:alpha val="43137"/>
                    </a:srgbClr>
                  </a:outerShdw>
                </a:effectLst>
              </a:rPr>
              <a:t>opinion, including G. W. </a:t>
            </a:r>
            <a:r>
              <a:rPr lang="en-US" sz="2800" b="1" dirty="0" smtClean="0">
                <a:solidFill>
                  <a:srgbClr val="00FF00"/>
                </a:solidFill>
                <a:effectLst>
                  <a:outerShdw blurRad="38100" dist="38100" dir="2700000" algn="tl">
                    <a:srgbClr val="000000">
                      <a:alpha val="43137"/>
                    </a:srgbClr>
                  </a:outerShdw>
                </a:effectLst>
              </a:rPr>
              <a:t>Phillips, </a:t>
            </a:r>
            <a:r>
              <a:rPr lang="en-US" sz="2800" b="1" dirty="0">
                <a:solidFill>
                  <a:srgbClr val="00FF00"/>
                </a:solidFill>
                <a:effectLst>
                  <a:outerShdw blurRad="38100" dist="38100" dir="2700000" algn="tl">
                    <a:srgbClr val="000000">
                      <a:alpha val="43137"/>
                    </a:srgbClr>
                  </a:outerShdw>
                </a:effectLst>
              </a:rPr>
              <a:t>Shakespeare later satirized </a:t>
            </a:r>
            <a:r>
              <a:rPr lang="en-US" sz="2800" b="1" dirty="0" smtClean="0">
                <a:solidFill>
                  <a:srgbClr val="FF0000"/>
                </a:solidFill>
                <a:effectLst>
                  <a:outerShdw blurRad="38100" dist="38100" dir="2700000" algn="tl">
                    <a:srgbClr val="000000">
                      <a:alpha val="43137"/>
                    </a:srgbClr>
                  </a:outerShdw>
                </a:effectLst>
              </a:rPr>
              <a:t>Cecil. </a:t>
            </a:r>
            <a:r>
              <a:rPr lang="en-US" sz="2800" b="1" dirty="0">
                <a:solidFill>
                  <a:srgbClr val="FF0000"/>
                </a:solidFill>
                <a:effectLst>
                  <a:outerShdw blurRad="38100" dist="38100" dir="2700000" algn="tl">
                    <a:srgbClr val="000000">
                      <a:alpha val="43137"/>
                    </a:srgbClr>
                  </a:outerShdw>
                </a:effectLst>
              </a:rPr>
              <a:t>Shylock</a:t>
            </a:r>
            <a:r>
              <a:rPr lang="en-US" dirty="0" smtClean="0">
                <a:solidFill>
                  <a:srgbClr val="00FF00"/>
                </a:solidFill>
              </a:rPr>
              <a:t>.</a:t>
            </a:r>
            <a:endParaRPr lang="en-GB" dirty="0">
              <a:solidFill>
                <a:srgbClr val="00FF00"/>
              </a:solidFill>
            </a:endParaRPr>
          </a:p>
        </p:txBody>
      </p:sp>
      <p:pic>
        <p:nvPicPr>
          <p:cNvPr id="6146" name="Picture 2" descr="http://www.panmodern.com/shylock700.jpg"/>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623767" y="2024691"/>
            <a:ext cx="2970599" cy="408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30239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179</a:t>
            </a:fld>
            <a:endParaRPr lang="en-GB">
              <a:solidFill>
                <a:srgbClr val="FFFFFF"/>
              </a:solidFill>
            </a:endParaRPr>
          </a:p>
        </p:txBody>
      </p:sp>
      <p:sp>
        <p:nvSpPr>
          <p:cNvPr id="4" name="TextBox 3"/>
          <p:cNvSpPr txBox="1"/>
          <p:nvPr/>
        </p:nvSpPr>
        <p:spPr>
          <a:xfrm>
            <a:off x="6331527" y="2202872"/>
            <a:ext cx="5070764"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00"/>
                </a:solidFill>
              </a:rPr>
              <a:t>The Puritans would be used by the City of London to </a:t>
            </a:r>
            <a:r>
              <a:rPr lang="en-GB" sz="2800" b="1" dirty="0" err="1" smtClean="0">
                <a:solidFill>
                  <a:srgbClr val="00FF00"/>
                </a:solidFill>
              </a:rPr>
              <a:t>Talmudise</a:t>
            </a:r>
            <a:r>
              <a:rPr lang="en-GB" sz="2800" b="1" dirty="0" smtClean="0">
                <a:solidFill>
                  <a:srgbClr val="00FF00"/>
                </a:solidFill>
              </a:rPr>
              <a:t> western Christendom, </a:t>
            </a:r>
            <a:r>
              <a:rPr lang="en-GB" sz="2800" b="1" dirty="0" smtClean="0">
                <a:solidFill>
                  <a:srgbClr val="FFFF00"/>
                </a:solidFill>
              </a:rPr>
              <a:t>and with their control of the press this has been achieved</a:t>
            </a:r>
            <a:r>
              <a:rPr lang="en-GB" b="1" dirty="0" smtClean="0">
                <a:solidFill>
                  <a:srgbClr val="FFFF00"/>
                </a:solidFill>
              </a:rPr>
              <a:t>. </a:t>
            </a:r>
            <a:endParaRPr lang="en-GB" b="1" dirty="0">
              <a:solidFill>
                <a:srgbClr val="FFFF00"/>
              </a:solidFill>
            </a:endParaRPr>
          </a:p>
        </p:txBody>
      </p:sp>
      <p:pic>
        <p:nvPicPr>
          <p:cNvPr id="3074" name="Picture 2" descr="http://www.middle-east-online.com/meopictures/big/_35914_Scofield_Bi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629" y="1663555"/>
            <a:ext cx="3764189" cy="4474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7730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a:t>
            </a:fld>
            <a:endParaRPr lang="en-GB">
              <a:solidFill>
                <a:srgbClr val="FFFFFF"/>
              </a:solidFill>
            </a:endParaRPr>
          </a:p>
        </p:txBody>
      </p:sp>
      <p:sp>
        <p:nvSpPr>
          <p:cNvPr id="4" name="TextBox 3"/>
          <p:cNvSpPr txBox="1"/>
          <p:nvPr/>
        </p:nvSpPr>
        <p:spPr>
          <a:xfrm>
            <a:off x="3992451" y="1577057"/>
            <a:ext cx="7714445"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City of London, known as the richest square mile in the whole of the world. </a:t>
            </a:r>
            <a:r>
              <a:rPr lang="en-GB" sz="2800" b="1" dirty="0" smtClean="0">
                <a:solidFill>
                  <a:srgbClr val="FF0000"/>
                </a:solidFill>
                <a:effectLst>
                  <a:outerShdw blurRad="38100" dist="38100" dir="2700000" algn="tl">
                    <a:srgbClr val="000000">
                      <a:alpha val="43137"/>
                    </a:srgbClr>
                  </a:outerShdw>
                </a:effectLst>
              </a:rPr>
              <a:t>The Golden Rule – he who has the gold rules!! </a:t>
            </a:r>
            <a:r>
              <a:rPr lang="en-GB" sz="2800" b="1" dirty="0" smtClean="0">
                <a:solidFill>
                  <a:srgbClr val="FFC000"/>
                </a:solidFill>
                <a:effectLst>
                  <a:outerShdw blurRad="38100" dist="38100" dir="2700000" algn="tl">
                    <a:srgbClr val="000000">
                      <a:alpha val="43137"/>
                    </a:srgbClr>
                  </a:outerShdw>
                </a:effectLst>
              </a:rPr>
              <a:t>The Bank of England custodian of its ill gotten gains – left:</a:t>
            </a:r>
            <a:r>
              <a:rPr lang="en-GB" sz="2800" b="1" dirty="0" smtClean="0">
                <a:effectLst>
                  <a:outerShdw blurRad="38100" dist="38100" dir="2700000" algn="tl">
                    <a:srgbClr val="000000">
                      <a:alpha val="43137"/>
                    </a:srgbClr>
                  </a:outerShdw>
                </a:effectLst>
              </a:rPr>
              <a:t> </a:t>
            </a:r>
            <a:r>
              <a:rPr lang="en-GB" sz="2800" b="1" dirty="0" smtClean="0">
                <a:solidFill>
                  <a:srgbClr val="FF00FF"/>
                </a:solidFill>
                <a:effectLst>
                  <a:outerShdw blurRad="38100" dist="38100" dir="2700000" algn="tl">
                    <a:srgbClr val="000000">
                      <a:alpha val="43137"/>
                    </a:srgbClr>
                  </a:outerShdw>
                </a:effectLst>
              </a:rPr>
              <a:t>The doors of the Bank of England indicating trade and Admiralty Law and trade,</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while the other with Neptune's sceptre with bolts of lightening indicating Satanic control and both with 2 snakes representing the serpent race.</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685" y="1371600"/>
            <a:ext cx="3050884" cy="4812120"/>
          </a:xfrm>
          <a:prstGeom prst="rect">
            <a:avLst/>
          </a:prstGeom>
        </p:spPr>
      </p:pic>
    </p:spTree>
    <p:extLst>
      <p:ext uri="{BB962C8B-B14F-4D97-AF65-F5344CB8AC3E}">
        <p14:creationId xmlns:p14="http://schemas.microsoft.com/office/powerpoint/2010/main" val="157152097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F3C7D9D3-2F49-47C2-B21F-A2CB38BB1B2C}" type="slidenum">
              <a:rPr lang="en-GB" smtClean="0"/>
              <a:t>180</a:t>
            </a:fld>
            <a:endParaRPr lang="en-GB"/>
          </a:p>
        </p:txBody>
      </p:sp>
      <p:sp>
        <p:nvSpPr>
          <p:cNvPr id="4" name="TextBox 3"/>
          <p:cNvSpPr txBox="1"/>
          <p:nvPr/>
        </p:nvSpPr>
        <p:spPr>
          <a:xfrm>
            <a:off x="4599710" y="2130947"/>
            <a:ext cx="6286682" cy="357712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66FFFF"/>
                </a:solidFill>
                <a:effectLst>
                  <a:outerShdw blurRad="38100" dist="38100" dir="2700000" algn="tl">
                    <a:srgbClr val="000000">
                      <a:alpha val="43137"/>
                    </a:srgbClr>
                  </a:outerShdw>
                </a:effectLst>
              </a:rPr>
              <a:t>Earl of Bedford </a:t>
            </a:r>
            <a:r>
              <a:rPr lang="en-GB" sz="2800" b="1" dirty="0">
                <a:solidFill>
                  <a:srgbClr val="FFC000"/>
                </a:solidFill>
                <a:effectLst>
                  <a:outerShdw blurRad="38100" dist="38100" dir="2700000" algn="tl">
                    <a:srgbClr val="000000">
                      <a:alpha val="43137"/>
                    </a:srgbClr>
                  </a:outerShdw>
                </a:effectLst>
              </a:rPr>
              <a:t>-  a Jewish wine merchant named </a:t>
            </a:r>
            <a:r>
              <a:rPr lang="en-GB" sz="2800" b="1" dirty="0" err="1">
                <a:solidFill>
                  <a:srgbClr val="FFC000"/>
                </a:solidFill>
                <a:effectLst>
                  <a:outerShdw blurRad="38100" dist="38100" dir="2700000" algn="tl">
                    <a:srgbClr val="000000">
                      <a:alpha val="43137"/>
                    </a:srgbClr>
                  </a:outerShdw>
                </a:effectLst>
              </a:rPr>
              <a:t>Roussel</a:t>
            </a:r>
            <a:r>
              <a:rPr lang="en-GB" sz="2800" b="1" dirty="0">
                <a:solidFill>
                  <a:srgbClr val="FFC000"/>
                </a:solidFill>
                <a:effectLst>
                  <a:outerShdw blurRad="38100" dist="38100" dir="2700000" algn="tl">
                    <a:srgbClr val="000000">
                      <a:alpha val="43137"/>
                    </a:srgbClr>
                  </a:outerShdw>
                </a:effectLst>
              </a:rPr>
              <a:t> was the founder of this family in Tudor times, </a:t>
            </a:r>
            <a:r>
              <a:rPr lang="en-GB" sz="2800" b="1" dirty="0">
                <a:solidFill>
                  <a:srgbClr val="00FF00"/>
                </a:solidFill>
                <a:effectLst>
                  <a:outerShdw blurRad="38100" dist="38100" dir="2700000" algn="tl">
                    <a:srgbClr val="000000">
                      <a:alpha val="43137"/>
                    </a:srgbClr>
                  </a:outerShdw>
                </a:effectLst>
              </a:rPr>
              <a:t>when they changed their name. </a:t>
            </a:r>
            <a:r>
              <a:rPr lang="en-GB" sz="2800" b="1" dirty="0">
                <a:solidFill>
                  <a:srgbClr val="FFFF00"/>
                </a:solidFill>
                <a:effectLst>
                  <a:outerShdw blurRad="38100" dist="38100" dir="2700000" algn="tl">
                    <a:srgbClr val="000000">
                      <a:alpha val="43137"/>
                    </a:srgbClr>
                  </a:outerShdw>
                </a:effectLst>
              </a:rPr>
              <a:t>It was Bedford who led the faction who wanted the King removed and was one of the powers behind Cromwell.</a:t>
            </a:r>
          </a:p>
        </p:txBody>
      </p:sp>
      <p:pic>
        <p:nvPicPr>
          <p:cNvPr id="2052" name="Picture 4" descr="Francis Russ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238" y="1439862"/>
            <a:ext cx="1944216" cy="252906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data:image/jpeg;base64,/9j/4AAQSkZJRgABAQAAAQABAAD/2wCEAAkGBhMSEBQUExQUFRQVGBoYFBcYGBgYFRYXFxQYFxMYFRoXHCYeFxkjGRkVHy8gIycpLCwsGB8xNTAqNSYsLCkBCQoKBQUFDQUFDSkYEhgpKSkpKSkpKSkpKSkpKSkpKSkpKSkpKSkpKSkpKSkpKSkpKSkpKSkpKSkpKSkpKSkpKf/AABEIAGsAawMBIgACEQEDEQH/xAAbAAACAwEBAQAAAAAAAAAAAAADBQIEBgEAB//EADgQAAECBAQDBgUCBQUAAAAAAAECEQADITEEBRJBUWGRBiJxgaHwE0KxwdEjMhRScuHxBzNikrL/xAAUAQEAAAAAAAAAAAAAAAAAAAAA/8QAFBEBAAAAAAAAAAAAAAAAAAAAAP/aAAwDAQACEQMRAD8A+aKWYgFe6xMPt9D+Ip4qcR3evGAKvEJG5J98YrzcYPlvzb7RVMTDQHCom8dpBpST4CCokg0gKuvhHRPUN/WCrkDaBKkl4CYxR5dI5/GHgDAzLaPCAs/xY/lETl4lO9IrCOFMAxe39o6T4+n4inJnG0XNXthABxE3SKX8vx94pm/1MXJ8l6j6wBUhXD3tABTLJMH+IEjifD6wMrbxiIS/GA7MmE1P9ogBBGZmbzrEkS1LLJSpXICAjoO0RY8YfZb2NxU8FSZYCRcqVQHhBcV2PWj9yxzABgM6EqPHpHqw2w+QoUrRrIVs4DGI4rs5NQCWJG5b6wCgkx4zIktJHhEUKarA+MAfCyypQhqjDhvf4gOCnpULAEXZouoZv8cYCpLSeJ9YmtJ9v+Y7Rr8No8K7joIBdjZJ1PsYd9mexoxDmapSACKJZz1tA8FI1TEihYgm1gXMbjK5v8OgrMsqU+pVQlv+IfgIC9gP9N8EhiZal/1qJ9LCGUvs1IllRSkoB2TQnjUCK2X9tpWIVpl6nZyDQg8OBh4rFISNUxSUgUcqAD+ZgKwSUy9EmUUp50+v1jE55qS+pJD70I6xp8V25waTpEzWeCA/rCjM86lTQWLcAQ31gMKtY+Ik8+kaOctXwtX7gGqLtQFwejxnMxT+qAn+0apUxIlpO9ltSllU42PlAYPMEDUptlUDVYmFzMY0uczUKRQMoOx3ITRjCvLJYUVOB5wFTCBWsM99oclXI+v4iUqUkMzXNhy8Ij5HoICsqzU9PxEEoPsR2796IJUXu8Bby+cpCwQHqzVr1jV5hh58xKytKVd0KQgqKUkEsf2kajuYzWUSCqagG2qsfUMuliYwI/bv6wGU7GZSUYhC9AQH7yQdQHdJId3DM9YFnuLXjp60JZKEOQm76aP41jZZg0uVM+GltIKUMNyDqMYPKEKE1KkHvCrcXoX6QFDGZImToCU4j4iwCFDTovZr9SIYZRjJ00aPhlRFCQKUu/DaNpiMPLWjvvLO9HD7txvBsskyJCP02JIYq3PrSAxGdZImWsO+pi4FhFLC5k4LjvJ5X4Ew57UYoKWSLmMdMxAQ/swAs0mAktR6kQfLWKD4/Xz8YVkEkc6Q3kASkkG5IsTwgD1o3H7HnBUyl+wYDqSbK9+Zgg8ffSAo4fDKVbaDTJCUgEVO4oYuTZQS23Ev68hFVKFKUEIuxNwzbk8KwF3ssCcUl3Yn1CY3+EmqQaFgS1r8WjMZTlAlFJbUsEOoOQ5JcJO9jGgxWJMofpoC5zEgEsAkB1GAT5pmeMRKmJEsl1q0KSNQIvYWMLMom4gzEFUlQ0upR7o7rVDXhzI7UT5hYHDgn9upak6Q9lAippAJvaNRnAqltpIStSSChzuGZxXeA1mIXLmSQUi4jBY/GKQsgEi8PM2kKlMuWW1O4sCb1GxtGUzCYZhB+Y3HlAcE90qmrBITQB7k7nkIQ4kuXJBJsAOrxoMxUJUvQK8RxJvCjB5RqIOwPePLlAU5ckqIa7gDr/mDZhJKJpSQXf8AFYa4fBpM1k/tSXJ5Vc9Hi12ow+pKV0CgWoLguQ3GyusAgShSa+6h/wAR5WaK9tDBOAISFBqEBn8ngE/L1ajT6QDDETwyhpFTetuD+NIbZHl4QNVdSkgmlAm72vajiFc4JKgl2BUPIci141OHwwQjQk0fSniQLvTwDc+UAeSv4aVzGJagawpQPuaUalTxilgsUVpL95aybGoTsBwHKGUmsqcNTBKiCBelWfnSvKEuR4gS50xy9QB4beDPaAsz8ndv0BpAL1Yu9G40eF6MIVTUywCKtXYM7GNbOzNASC97Qpk4t5rguRV99x94COayzLkTElTsHQ5s23vjCDL54pMNyGPAfLq6tGgzOamYlQWTbg1ffWMLiFFLoF0vpPI3DQFpEsz54S5YVPFLUI98oczsM4CJYZIZz42fiYlk2EEqSkl9a6n8RbE8AE0F2Hk5JArygKqMKlA0AHfUQ4qHYP4j20VM7dRCPmQVE7ioAYdLRdKkpQSWKkgm48w55KblXlCtSviFSlEJfzpYeFh1gDpQoFI5CzAdPvA8VIGs1g+DR3kA1uTtQWApU7wwm5OFEnj4QCPD4BRWCT3HGphQdI1mHWxS9O+zNuyWckf1Qpy5AIW/E/8AmHuHQHUGolQ0jgwo3QdIAOClpQZoUWCjUBvtR/KMvOGlalVJ1EBme+8amelpq24pHkSh/qesZvS6poOy1N/1J+sASZmDpQNw9fG/pDjKJKQK0VpdT8HsIz+BlBxT5VfSNKEgTDzH2EAPP5SfhKNqBh4H8OIxWVyDMxKQHICvQV+kaPtKs6Gc2+8L8hSEpKhd7+SuMA8mYc6i7sBvtThAVKEyoGoJKtILM5CQkDj8xvtBpkw/DI2YerO/GPYcN8NvmSonmdQFfKAW5hO1FEtLAKc0o4ehcvdrbvyg0vBpTLZ2J4BiK18Xr6RWR/uqNX13flDBI1IW9WFIClgkkpOnixr3rbPawtEQf5lgGoLitC1aRWkzCCliakuHp0tDHDzyUj8DjAf/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6" name="Picture 8" descr="http://photos.geni.com/p13/72/82/4b/8e/53444838ab9cafda/sik32pav_medium.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236230" y="4388768"/>
            <a:ext cx="2088232"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5380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F3C7D9D3-2F49-47C2-B21F-A2CB38BB1B2C}" type="slidenum">
              <a:rPr lang="en-GB" smtClean="0"/>
              <a:t>181</a:t>
            </a:fld>
            <a:endParaRPr lang="en-GB"/>
          </a:p>
        </p:txBody>
      </p:sp>
      <p:pic>
        <p:nvPicPr>
          <p:cNvPr id="4" name="Picture 2" descr="https://encrypted-tbn2.gstatic.com/images?q=tbn:ANd9GcSV2JIaPVewzPn_TK-BvpO6eFQkMK0u6i6oiJaNqctQ3RmsD54nC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42" y="2673183"/>
            <a:ext cx="2879606" cy="2452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62945" y="1644908"/>
            <a:ext cx="626011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66FFFF"/>
                </a:solidFill>
                <a:effectLst>
                  <a:outerShdw blurRad="38100" dist="38100" dir="2700000" algn="tl">
                    <a:srgbClr val="000000">
                      <a:alpha val="43137"/>
                    </a:srgbClr>
                  </a:outerShdw>
                </a:effectLst>
              </a:rPr>
              <a:t>At this time there suddenly began to appear from the City armed mobs of "Operatives" (the medieval equivalent for "workers" no doubt). </a:t>
            </a:r>
            <a:r>
              <a:rPr lang="en-GB" sz="2800" b="1" dirty="0">
                <a:solidFill>
                  <a:srgbClr val="FFC000"/>
                </a:solidFill>
                <a:effectLst>
                  <a:outerShdw blurRad="38100" dist="38100" dir="2700000" algn="tl">
                    <a:srgbClr val="000000">
                      <a:alpha val="43137"/>
                    </a:srgbClr>
                  </a:outerShdw>
                </a:effectLst>
              </a:rPr>
              <a:t>Let me quote Disraeli: </a:t>
            </a:r>
            <a:r>
              <a:rPr lang="en-GB" sz="2800" b="1" dirty="0">
                <a:solidFill>
                  <a:srgbClr val="00FF00"/>
                </a:solidFill>
                <a:effectLst>
                  <a:outerShdw blurRad="38100" dist="38100" dir="2700000" algn="tl">
                    <a:srgbClr val="000000">
                      <a:alpha val="43137"/>
                    </a:srgbClr>
                  </a:outerShdw>
                </a:effectLst>
              </a:rPr>
              <a:t>"They were said to amount to ten thousand ... with war-like weapons. It was a militia for insurgency at all seasons,</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and might be depended upon for any work of destruction at the cheapest rate.</a:t>
            </a:r>
          </a:p>
        </p:txBody>
      </p:sp>
    </p:spTree>
    <p:extLst>
      <p:ext uri="{BB962C8B-B14F-4D97-AF65-F5344CB8AC3E}">
        <p14:creationId xmlns:p14="http://schemas.microsoft.com/office/powerpoint/2010/main" val="123964616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smtClean="0">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182</a:t>
            </a:fld>
            <a:endParaRPr lang="en-GB"/>
          </a:p>
        </p:txBody>
      </p:sp>
      <p:sp>
        <p:nvSpPr>
          <p:cNvPr id="4" name="TextBox 3"/>
          <p:cNvSpPr txBox="1"/>
          <p:nvPr/>
        </p:nvSpPr>
        <p:spPr>
          <a:xfrm>
            <a:off x="4866215" y="1686593"/>
            <a:ext cx="649451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 1655, the Jewish influx under Cromwell started. Cromwell first called Councils to consider the matter, </a:t>
            </a:r>
            <a:r>
              <a:rPr lang="en-GB" sz="2800" b="1" dirty="0">
                <a:solidFill>
                  <a:srgbClr val="FFC000"/>
                </a:solidFill>
                <a:effectLst>
                  <a:outerShdw blurRad="38100" dist="38100" dir="2700000" algn="tl">
                    <a:srgbClr val="000000">
                      <a:alpha val="43137"/>
                    </a:srgbClr>
                  </a:outerShdw>
                </a:effectLst>
              </a:rPr>
              <a:t>but all were against it. </a:t>
            </a:r>
            <a:r>
              <a:rPr lang="en-GB" sz="2800" b="1" dirty="0">
                <a:solidFill>
                  <a:srgbClr val="00FF00"/>
                </a:solidFill>
                <a:effectLst>
                  <a:outerShdw blurRad="38100" dist="38100" dir="2700000" algn="tl">
                    <a:srgbClr val="000000">
                      <a:alpha val="43137"/>
                    </a:srgbClr>
                  </a:outerShdw>
                </a:effectLst>
              </a:rPr>
              <a:t>Cromwell dismissed his counsellors and allowed the Amsterdam Jews to enter Britain surreptitiously. </a:t>
            </a:r>
            <a:r>
              <a:rPr lang="en-GB" sz="2800" b="1" dirty="0">
                <a:solidFill>
                  <a:srgbClr val="FFFF00"/>
                </a:solidFill>
                <a:effectLst>
                  <a:outerShdw blurRad="38100" dist="38100" dir="2700000" algn="tl">
                    <a:srgbClr val="000000">
                      <a:alpha val="43137"/>
                    </a:srgbClr>
                  </a:outerShdw>
                </a:effectLst>
              </a:rPr>
              <a:t>The following extracts from </a:t>
            </a:r>
            <a:r>
              <a:rPr lang="en-GB" sz="2800" b="1" i="1" dirty="0">
                <a:solidFill>
                  <a:srgbClr val="FFFF00"/>
                </a:solidFill>
                <a:effectLst>
                  <a:outerShdw blurRad="38100" dist="38100" dir="2700000" algn="tl">
                    <a:srgbClr val="000000">
                      <a:alpha val="43137"/>
                    </a:srgbClr>
                  </a:outerShdw>
                </a:effectLst>
              </a:rPr>
              <a:t>"The Jewish Encyclopaedia "</a:t>
            </a:r>
            <a:r>
              <a:rPr lang="en-GB" sz="2800" b="1" dirty="0">
                <a:solidFill>
                  <a:srgbClr val="FFFF00"/>
                </a:solidFill>
                <a:effectLst>
                  <a:outerShdw blurRad="38100" dist="38100" dir="2700000" algn="tl">
                    <a:srgbClr val="000000">
                      <a:alpha val="43137"/>
                    </a:srgbClr>
                  </a:outerShdw>
                </a:effectLst>
              </a:rPr>
              <a:t>are most instructive on this matter:</a:t>
            </a:r>
          </a:p>
        </p:txBody>
      </p:sp>
      <p:pic>
        <p:nvPicPr>
          <p:cNvPr id="2050" name="Picture 2" descr="http://www.bbc.co.uk/history/british/civil_war_revolution/images/cromwell_protec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87" y="1913918"/>
            <a:ext cx="3175923" cy="394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05955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smtClean="0">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183</a:t>
            </a:fld>
            <a:endParaRPr lang="en-GB"/>
          </a:p>
        </p:txBody>
      </p:sp>
      <p:sp>
        <p:nvSpPr>
          <p:cNvPr id="4" name="TextBox 3"/>
          <p:cNvSpPr txBox="1"/>
          <p:nvPr/>
        </p:nvSpPr>
        <p:spPr>
          <a:xfrm>
            <a:off x="4849091" y="2168128"/>
            <a:ext cx="6179128"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i="1" dirty="0">
                <a:solidFill>
                  <a:srgbClr val="FFC000"/>
                </a:solidFill>
                <a:effectLst>
                  <a:outerShdw blurRad="38100" dist="38100" dir="2700000" algn="tl">
                    <a:srgbClr val="000000">
                      <a:alpha val="43137"/>
                    </a:srgbClr>
                  </a:outerShdw>
                </a:effectLst>
              </a:rPr>
              <a:t>“</a:t>
            </a:r>
            <a:r>
              <a:rPr lang="en-GB" sz="2800" b="1" dirty="0">
                <a:solidFill>
                  <a:srgbClr val="FFC000"/>
                </a:solidFill>
                <a:effectLst>
                  <a:outerShdw blurRad="38100" dist="38100" dir="2700000" algn="tl">
                    <a:srgbClr val="000000">
                      <a:alpha val="43137"/>
                    </a:srgbClr>
                  </a:outerShdw>
                </a:effectLst>
              </a:rPr>
              <a:t>Toward the middle of the seventeenth century a considerable number of </a:t>
            </a:r>
            <a:r>
              <a:rPr lang="en-GB" sz="2800" b="1" dirty="0" err="1">
                <a:solidFill>
                  <a:srgbClr val="FFC000"/>
                </a:solidFill>
                <a:effectLst>
                  <a:outerShdw blurRad="38100" dist="38100" dir="2700000" algn="tl">
                    <a:srgbClr val="000000">
                      <a:alpha val="43137"/>
                    </a:srgbClr>
                  </a:outerShdw>
                </a:effectLst>
              </a:rPr>
              <a:t>Marrano</a:t>
            </a:r>
            <a:r>
              <a:rPr lang="en-GB" sz="2800" b="1" dirty="0">
                <a:solidFill>
                  <a:srgbClr val="FFC000"/>
                </a:solidFill>
                <a:effectLst>
                  <a:outerShdw blurRad="38100" dist="38100" dir="2700000" algn="tl">
                    <a:srgbClr val="000000">
                      <a:alpha val="43137"/>
                    </a:srgbClr>
                  </a:outerShdw>
                </a:effectLst>
              </a:rPr>
              <a:t> merchants settled in London,</a:t>
            </a:r>
            <a:r>
              <a:rPr lang="en-GB" sz="2800" b="1" dirty="0">
                <a:solidFill>
                  <a:srgbClr val="00FF00"/>
                </a:solidFill>
                <a:effectLst>
                  <a:outerShdw blurRad="38100" dist="38100" dir="2700000" algn="tl">
                    <a:srgbClr val="000000">
                      <a:alpha val="43137"/>
                    </a:srgbClr>
                  </a:outerShdw>
                </a:effectLst>
              </a:rPr>
              <a:t> and founded there a secret foundation at the head of which was Antonio Fernandez </a:t>
            </a:r>
            <a:r>
              <a:rPr lang="en-GB" sz="2800" b="1" dirty="0" err="1">
                <a:solidFill>
                  <a:srgbClr val="00FF00"/>
                </a:solidFill>
                <a:effectLst>
                  <a:outerShdw blurRad="38100" dist="38100" dir="2700000" algn="tl">
                    <a:srgbClr val="000000">
                      <a:alpha val="43137"/>
                    </a:srgbClr>
                  </a:outerShdw>
                </a:effectLst>
              </a:rPr>
              <a:t>Carvajal</a:t>
            </a:r>
            <a:r>
              <a:rPr lang="en-GB" sz="2800" b="1" dirty="0">
                <a:solidFill>
                  <a:srgbClr val="00FF00"/>
                </a:solidFill>
                <a:effectLst>
                  <a:outerShdw blurRad="38100" dist="38100" dir="2700000" algn="tl">
                    <a:srgbClr val="000000">
                      <a:alpha val="43137"/>
                    </a:srgbClr>
                  </a:outerShdw>
                </a:effectLst>
              </a:rPr>
              <a:t>”.</a:t>
            </a:r>
            <a:endParaRPr lang="en-GB" sz="2800" dirty="0">
              <a:solidFill>
                <a:srgbClr val="00FF00"/>
              </a:solidFill>
              <a:effectLst>
                <a:outerShdw blurRad="38100" dist="38100" dir="2700000" algn="tl">
                  <a:srgbClr val="000000">
                    <a:alpha val="43137"/>
                  </a:srgbClr>
                </a:outerShdw>
              </a:effectLst>
            </a:endParaRPr>
          </a:p>
        </p:txBody>
      </p:sp>
      <p:pic>
        <p:nvPicPr>
          <p:cNvPr id="3074" name="Picture 2" descr="http://pds.exblog.jp/pds/1/201203/20/75/c0139575_18543164.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b="14859"/>
          <a:stretch/>
        </p:blipFill>
        <p:spPr bwMode="auto">
          <a:xfrm>
            <a:off x="938187" y="1371600"/>
            <a:ext cx="2691734"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43894" y="5276671"/>
            <a:ext cx="2880320"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Fernandez </a:t>
            </a:r>
            <a:r>
              <a:rPr lang="en-GB" sz="3600" b="1" dirty="0" err="1">
                <a:solidFill>
                  <a:srgbClr val="FFFF00"/>
                </a:solidFill>
                <a:effectLst>
                  <a:outerShdw blurRad="38100" dist="38100" dir="2700000" algn="tl">
                    <a:srgbClr val="000000">
                      <a:alpha val="43137"/>
                    </a:srgbClr>
                  </a:outerShdw>
                </a:effectLst>
              </a:rPr>
              <a:t>Carvajal</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335729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smtClean="0">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184</a:t>
            </a:fld>
            <a:endParaRPr lang="en-GB"/>
          </a:p>
        </p:txBody>
      </p:sp>
      <p:sp>
        <p:nvSpPr>
          <p:cNvPr id="4" name="TextBox 3"/>
          <p:cNvSpPr txBox="1"/>
          <p:nvPr/>
        </p:nvSpPr>
        <p:spPr>
          <a:xfrm>
            <a:off x="5653011" y="2182819"/>
            <a:ext cx="5499898" cy="181588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Outwardly, they seemed as Spaniards and Catholics, </a:t>
            </a:r>
            <a:r>
              <a:rPr lang="en-GB" sz="2800" b="1" dirty="0">
                <a:solidFill>
                  <a:srgbClr val="FFC000"/>
                </a:solidFill>
                <a:effectLst>
                  <a:outerShdw blurRad="38100" dist="38100" dir="2700000" algn="tl">
                    <a:srgbClr val="000000">
                      <a:alpha val="43137"/>
                    </a:srgbClr>
                  </a:outerShdw>
                </a:effectLst>
              </a:rPr>
              <a:t>but they held prayer-meetings at Cree Church Lane.</a:t>
            </a:r>
          </a:p>
        </p:txBody>
      </p:sp>
      <p:pic>
        <p:nvPicPr>
          <p:cNvPr id="4098" name="Picture 2" descr="http://farm5.staticflickr.com/4089/5001937619_2b21c50420_m.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982" y="1623603"/>
            <a:ext cx="3808105" cy="28560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48897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0000"/>
                </a:solidFill>
                <a:effectLst>
                  <a:outerShdw blurRad="38100" dist="38100" dir="2700000" algn="tl">
                    <a:srgbClr val="000000">
                      <a:alpha val="43137"/>
                    </a:srgbClr>
                  </a:outerShdw>
                </a:effectLst>
              </a:rPr>
              <a:t>---meanwhile, </a:t>
            </a:r>
            <a:r>
              <a:rPr lang="en-GB" sz="2800" b="1" dirty="0">
                <a:solidFill>
                  <a:srgbClr val="FF00FF"/>
                </a:solidFill>
                <a:effectLst>
                  <a:outerShdw blurRad="38100" dist="38100" dir="2700000" algn="tl">
                    <a:srgbClr val="000000">
                      <a:alpha val="43137"/>
                    </a:srgbClr>
                  </a:outerShdw>
                </a:effectLst>
              </a:rPr>
              <a:t>public opinion in England had become prepared by the Puritanical movement for a sympathetic treatment of any </a:t>
            </a:r>
            <a:r>
              <a:rPr lang="en-GB" sz="2800" b="1" dirty="0" smtClean="0">
                <a:solidFill>
                  <a:srgbClr val="FF00FF"/>
                </a:solidFill>
                <a:effectLst>
                  <a:outerShdw blurRad="38100" dist="38100" dir="2700000" algn="tl">
                    <a:srgbClr val="000000">
                      <a:alpha val="43137"/>
                    </a:srgbClr>
                  </a:outerShdw>
                </a:effectLst>
              </a:rPr>
              <a:t>proposal,</a:t>
            </a:r>
            <a:r>
              <a:rPr lang="en-GB" sz="2800" b="1" dirty="0" smtClean="0">
                <a:solidFill>
                  <a:srgbClr val="FFFF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by the Judaizing sects among the extremists of the Parliamentary Party for the readmission of the Jews into England</a:t>
            </a:r>
          </a:p>
        </p:txBody>
      </p:sp>
    </p:spTree>
    <p:extLst>
      <p:ext uri="{BB962C8B-B14F-4D97-AF65-F5344CB8AC3E}">
        <p14:creationId xmlns:p14="http://schemas.microsoft.com/office/powerpoint/2010/main" val="134596312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smtClean="0">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185</a:t>
            </a:fld>
            <a:endParaRPr lang="en-GB"/>
          </a:p>
        </p:txBody>
      </p:sp>
      <p:sp>
        <p:nvSpPr>
          <p:cNvPr id="4" name="TextBox 3"/>
          <p:cNvSpPr txBox="1"/>
          <p:nvPr/>
        </p:nvSpPr>
        <p:spPr>
          <a:xfrm>
            <a:off x="6215220" y="1844243"/>
            <a:ext cx="461903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Puritans, (followers of Calvin) </a:t>
            </a:r>
            <a:r>
              <a:rPr lang="en-GB" sz="2800" b="1" dirty="0">
                <a:solidFill>
                  <a:srgbClr val="FFC000"/>
                </a:solidFill>
                <a:effectLst>
                  <a:outerShdw blurRad="38100" dist="38100" dir="2700000" algn="tl">
                    <a:srgbClr val="000000">
                      <a:alpha val="43137"/>
                    </a:srgbClr>
                  </a:outerShdw>
                </a:effectLst>
              </a:rPr>
              <a:t>or Whigs were in the forefront of attacking British culture by promoting the banking racket,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backed by their mentor Manasseh ben Israel (Left). </a:t>
            </a:r>
          </a:p>
        </p:txBody>
      </p:sp>
      <p:pic>
        <p:nvPicPr>
          <p:cNvPr id="5122" name="Picture 2"/>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093733" y="1917246"/>
            <a:ext cx="3358974" cy="339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53277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186</a:t>
            </a:fld>
            <a:endParaRPr lang="en-GB">
              <a:solidFill>
                <a:srgbClr val="FFFFFF"/>
              </a:solidFill>
            </a:endParaRPr>
          </a:p>
        </p:txBody>
      </p:sp>
      <p:sp>
        <p:nvSpPr>
          <p:cNvPr id="4" name="TextBox 3"/>
          <p:cNvSpPr txBox="1"/>
          <p:nvPr/>
        </p:nvSpPr>
        <p:spPr>
          <a:xfrm>
            <a:off x="5473521" y="1371600"/>
            <a:ext cx="6108879"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Those trying to get information from the Dutch Information Office, about Spanish and Portuguese </a:t>
            </a:r>
            <a:r>
              <a:rPr lang="en-GB" sz="2800" b="1" dirty="0" err="1" smtClean="0">
                <a:solidFill>
                  <a:srgbClr val="00FFFF"/>
                </a:solidFill>
                <a:effectLst>
                  <a:outerShdw blurRad="38100" dist="38100" dir="2700000" algn="tl">
                    <a:srgbClr val="000000">
                      <a:alpha val="43137"/>
                    </a:srgbClr>
                  </a:outerShdw>
                </a:effectLst>
              </a:rPr>
              <a:t>Marrano</a:t>
            </a:r>
            <a:r>
              <a:rPr lang="en-GB" sz="2800" b="1" dirty="0" smtClean="0">
                <a:solidFill>
                  <a:srgbClr val="00FFFF"/>
                </a:solidFill>
                <a:effectLst>
                  <a:outerShdw blurRad="38100" dist="38100" dir="2700000" algn="tl">
                    <a:srgbClr val="000000">
                      <a:alpha val="43137"/>
                    </a:srgbClr>
                  </a:outerShdw>
                </a:effectLst>
              </a:rPr>
              <a:t> settlers in Holland, escaping from the inquisition in their countries,</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come up against a wall of silence and closed doors.</a:t>
            </a:r>
            <a:r>
              <a:rPr lang="en-GB" sz="2800" b="1" dirty="0" smtClean="0">
                <a:solidFill>
                  <a:srgbClr val="00FF00"/>
                </a:solidFill>
                <a:effectLst>
                  <a:outerShdw blurRad="38100" dist="38100" dir="2700000" algn="tl">
                    <a:srgbClr val="000000">
                      <a:alpha val="43137"/>
                    </a:srgbClr>
                  </a:outerShdw>
                </a:effectLst>
              </a:rPr>
              <a:t> No doubt they do not want the identities of Asiatic </a:t>
            </a:r>
            <a:r>
              <a:rPr lang="en-GB" sz="2800" b="1" dirty="0" err="1" smtClean="0">
                <a:solidFill>
                  <a:srgbClr val="00FF00"/>
                </a:solidFill>
                <a:effectLst>
                  <a:outerShdw blurRad="38100" dist="38100" dir="2700000" algn="tl">
                    <a:srgbClr val="000000">
                      <a:alpha val="43137"/>
                    </a:srgbClr>
                  </a:outerShdw>
                </a:effectLst>
              </a:rPr>
              <a:t>Khazars</a:t>
            </a:r>
            <a:r>
              <a:rPr lang="en-GB" sz="2800" b="1" dirty="0" smtClean="0">
                <a:solidFill>
                  <a:srgbClr val="00FF00"/>
                </a:solidFill>
                <a:effectLst>
                  <a:outerShdw blurRad="38100" dist="38100" dir="2700000" algn="tl">
                    <a:srgbClr val="000000">
                      <a:alpha val="43137"/>
                    </a:srgbClr>
                  </a:outerShdw>
                </a:effectLst>
              </a:rPr>
              <a:t> masquerading as white Europeans in high places to become public knowledge.</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stadsarchief.amsterdam.nl/archieven/archiefbank/hoe_werkt_de_archiefbank/mik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04192"/>
            <a:ext cx="4286250" cy="32385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5275285"/>
            <a:ext cx="4286250"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Amsterdam City Archives </a:t>
            </a:r>
          </a:p>
        </p:txBody>
      </p:sp>
    </p:spTree>
    <p:extLst>
      <p:ext uri="{BB962C8B-B14F-4D97-AF65-F5344CB8AC3E}">
        <p14:creationId xmlns:p14="http://schemas.microsoft.com/office/powerpoint/2010/main" val="65182824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187</a:t>
            </a:fld>
            <a:endParaRPr lang="en-GB">
              <a:solidFill>
                <a:srgbClr val="FFFFFF"/>
              </a:solidFill>
            </a:endParaRPr>
          </a:p>
        </p:txBody>
      </p:sp>
      <p:sp>
        <p:nvSpPr>
          <p:cNvPr id="4" name="TextBox 3"/>
          <p:cNvSpPr txBox="1"/>
          <p:nvPr/>
        </p:nvSpPr>
        <p:spPr>
          <a:xfrm>
            <a:off x="5473521" y="1483177"/>
            <a:ext cx="6108879"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Even Cecil Roth (left) writing a book </a:t>
            </a:r>
            <a:r>
              <a:rPr lang="en-GB" sz="2800" b="1" dirty="0">
                <a:solidFill>
                  <a:srgbClr val="00FFFF"/>
                </a:solidFill>
                <a:effectLst>
                  <a:outerShdw blurRad="38100" dist="38100" dir="2700000" algn="tl">
                    <a:srgbClr val="000000">
                      <a:alpha val="43137"/>
                    </a:srgbClr>
                  </a:outerShdw>
                </a:effectLst>
              </a:rPr>
              <a:t>on Manasseh ben </a:t>
            </a:r>
            <a:r>
              <a:rPr lang="en-GB" sz="2800" b="1" dirty="0" smtClean="0">
                <a:solidFill>
                  <a:srgbClr val="00FFFF"/>
                </a:solidFill>
                <a:effectLst>
                  <a:outerShdw blurRad="38100" dist="38100" dir="2700000" algn="tl">
                    <a:srgbClr val="000000">
                      <a:alpha val="43137"/>
                    </a:srgbClr>
                  </a:outerShdw>
                </a:effectLst>
              </a:rPr>
              <a:t>Israel, who was himself a Jew, </a:t>
            </a:r>
            <a:r>
              <a:rPr lang="en-GB" sz="2800" b="1" dirty="0" smtClean="0">
                <a:solidFill>
                  <a:srgbClr val="FFCC00"/>
                </a:solidFill>
                <a:effectLst>
                  <a:outerShdw blurRad="38100" dist="38100" dir="2700000" algn="tl">
                    <a:srgbClr val="000000">
                      <a:alpha val="43137"/>
                    </a:srgbClr>
                  </a:outerShdw>
                </a:effectLst>
              </a:rPr>
              <a:t>was refused access and more recently, Nicholas </a:t>
            </a:r>
            <a:r>
              <a:rPr lang="en-GB" sz="2800" b="1" dirty="0" err="1" smtClean="0">
                <a:solidFill>
                  <a:srgbClr val="FFCC00"/>
                </a:solidFill>
                <a:effectLst>
                  <a:outerShdw blurRad="38100" dist="38100" dir="2700000" algn="tl">
                    <a:srgbClr val="000000">
                      <a:alpha val="43137"/>
                    </a:srgbClr>
                  </a:outerShdw>
                </a:effectLst>
              </a:rPr>
              <a:t>Hagger</a:t>
            </a:r>
            <a:r>
              <a:rPr lang="en-GB" sz="2800" b="1" dirty="0" smtClean="0">
                <a:solidFill>
                  <a:srgbClr val="FFCC00"/>
                </a:solidFill>
                <a:effectLst>
                  <a:outerShdw blurRad="38100" dist="38100" dir="2700000" algn="tl">
                    <a:srgbClr val="000000">
                      <a:alpha val="43137"/>
                    </a:srgbClr>
                  </a:outerShdw>
                </a:effectLst>
              </a:rPr>
              <a:t>, researching for his book, “</a:t>
            </a:r>
            <a:r>
              <a:rPr lang="en-GB" sz="2800" b="1" i="1" dirty="0" smtClean="0">
                <a:solidFill>
                  <a:srgbClr val="FFCC00"/>
                </a:solidFill>
                <a:effectLst>
                  <a:outerShdw blurRad="38100" dist="38100" dir="2700000" algn="tl">
                    <a:srgbClr val="000000">
                      <a:alpha val="43137"/>
                    </a:srgbClr>
                  </a:outerShdw>
                </a:effectLst>
              </a:rPr>
              <a:t>The Secret History Of The West</a:t>
            </a:r>
            <a:r>
              <a:rPr lang="en-GB" sz="2800" b="1" dirty="0" smtClean="0">
                <a:solidFill>
                  <a:srgbClr val="FFCC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One suspects that there was concern about the fact that the English revolution was financed by the Amsterdam Jews would become public.</a:t>
            </a:r>
            <a:endParaRPr lang="en-GB" sz="2800" b="1" dirty="0">
              <a:solidFill>
                <a:srgbClr val="00FF00"/>
              </a:solidFill>
              <a:effectLst>
                <a:outerShdw blurRad="38100" dist="38100" dir="2700000" algn="tl">
                  <a:srgbClr val="000000">
                    <a:alpha val="43137"/>
                  </a:srgbClr>
                </a:outerShdw>
              </a:effectLst>
            </a:endParaRPr>
          </a:p>
        </p:txBody>
      </p:sp>
      <p:pic>
        <p:nvPicPr>
          <p:cNvPr id="1028" name="Picture 4" descr="http://www.babelio.com/users/AVT_Cecil-Roth_5517.jpe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06569" y="1550047"/>
            <a:ext cx="4168462" cy="469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73502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188</a:t>
            </a:fld>
            <a:endParaRPr lang="en-GB">
              <a:solidFill>
                <a:srgbClr val="FFFFFF"/>
              </a:solidFill>
            </a:endParaRPr>
          </a:p>
        </p:txBody>
      </p:sp>
      <p:sp>
        <p:nvSpPr>
          <p:cNvPr id="4" name="TextBox 3"/>
          <p:cNvSpPr txBox="1"/>
          <p:nvPr/>
        </p:nvSpPr>
        <p:spPr>
          <a:xfrm>
            <a:off x="5677470" y="1443603"/>
            <a:ext cx="5741158" cy="480479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It would appear that the Amsterdam </a:t>
            </a:r>
            <a:r>
              <a:rPr lang="en-GB" sz="2800" b="1" dirty="0">
                <a:solidFill>
                  <a:srgbClr val="00FFFF"/>
                </a:solidFill>
                <a:effectLst>
                  <a:outerShdw blurRad="38100" dist="38100" dir="2700000" algn="tl">
                    <a:srgbClr val="000000">
                      <a:alpha val="43137"/>
                    </a:srgbClr>
                  </a:outerShdw>
                </a:effectLst>
              </a:rPr>
              <a:t>funding of Cromwell </a:t>
            </a:r>
            <a:r>
              <a:rPr lang="en-GB" sz="2800" b="1" dirty="0" smtClean="0">
                <a:solidFill>
                  <a:srgbClr val="00FFFF"/>
                </a:solidFill>
                <a:effectLst>
                  <a:outerShdw blurRad="38100" dist="38100" dir="2700000" algn="tl">
                    <a:srgbClr val="000000">
                      <a:alpha val="43137"/>
                    </a:srgbClr>
                  </a:outerShdw>
                </a:effectLst>
              </a:rPr>
              <a:t>was to </a:t>
            </a:r>
            <a:r>
              <a:rPr lang="en-GB" sz="2800" b="1" dirty="0">
                <a:solidFill>
                  <a:srgbClr val="00FFFF"/>
                </a:solidFill>
                <a:effectLst>
                  <a:outerShdw blurRad="38100" dist="38100" dir="2700000" algn="tl">
                    <a:srgbClr val="000000">
                      <a:alpha val="43137"/>
                    </a:srgbClr>
                  </a:outerShdw>
                </a:effectLst>
              </a:rPr>
              <a:t>secure the reversal of the 1290 </a:t>
            </a:r>
            <a:r>
              <a:rPr lang="en-GB" sz="2800" b="1" dirty="0" smtClean="0">
                <a:solidFill>
                  <a:srgbClr val="00FFFF"/>
                </a:solidFill>
                <a:effectLst>
                  <a:outerShdw blurRad="38100" dist="38100" dir="2700000" algn="tl">
                    <a:srgbClr val="000000">
                      <a:alpha val="43137"/>
                    </a:srgbClr>
                  </a:outerShdw>
                </a:effectLst>
              </a:rPr>
              <a:t>expulsion. </a:t>
            </a:r>
            <a:r>
              <a:rPr lang="en-GB" sz="2800" b="1" dirty="0" smtClean="0">
                <a:solidFill>
                  <a:srgbClr val="FFCC00"/>
                </a:solidFill>
                <a:effectLst>
                  <a:outerShdw blurRad="38100" dist="38100" dir="2700000" algn="tl">
                    <a:srgbClr val="000000">
                      <a:alpha val="43137"/>
                    </a:srgbClr>
                  </a:outerShdw>
                </a:effectLst>
              </a:rPr>
              <a:t>However, the cunning Jews would see that by taking control of the City of London, </a:t>
            </a:r>
            <a:r>
              <a:rPr lang="en-GB" sz="2800" b="1" dirty="0" smtClean="0">
                <a:solidFill>
                  <a:srgbClr val="00FF00"/>
                </a:solidFill>
                <a:effectLst>
                  <a:outerShdw blurRad="38100" dist="38100" dir="2700000" algn="tl">
                    <a:srgbClr val="000000">
                      <a:alpha val="43137"/>
                    </a:srgbClr>
                  </a:outerShdw>
                </a:effectLst>
              </a:rPr>
              <a:t>it would advance their money power while at the same time allowing revenge to be taken on the Catholic Church for driving them out of Spain. </a:t>
            </a:r>
            <a:endParaRPr lang="en-GB" sz="2800" b="1" dirty="0">
              <a:solidFill>
                <a:srgbClr val="00FF00"/>
              </a:solidFill>
              <a:effectLst>
                <a:outerShdw blurRad="38100" dist="38100" dir="2700000" algn="tl">
                  <a:srgbClr val="000000">
                    <a:alpha val="43137"/>
                  </a:srgbClr>
                </a:outerShdw>
              </a:effectLst>
            </a:endParaRPr>
          </a:p>
        </p:txBody>
      </p:sp>
      <p:sp>
        <p:nvSpPr>
          <p:cNvPr id="5" name="AutoShape 2" descr="data:image/jpeg;base64,/9j/4AAQSkZJRgABAQAAAQABAAD/2wCEAAkGBhQSERUUExQWFRUWGBcaFxgXFBgaHRwfHxoYGhwaHxwaHCYeGxwkGRwcHy8gJCcpLCwsHB4xNTAqNSYrLCkBCQoKDgwOGg8PGiwkHyQsLSksLywvLCwsLCwsKSwsLCwsLCwsLCwsLCwsLCwsLCwsLCwsLCwsLCwsLCwsLCwsLP/AABEIALcBEwMBIgACEQEDEQH/xAAbAAABBQEBAAAAAAAAAAAAAAAFAQIDBAYAB//EAEIQAAIBAwIEAwUFBgUCBgMAAAECEQADIRIxBAVBUQYiYRMycYGRFEKhscEjUrLR8PEHM2KC4RXSQ1NjcpKiJDST/8QAGQEAAwEBAQAAAAAAAAAAAAAAAgMEAQAF/8QALBEAAgICAgEDAwQBBQAAAAAAAAECEQMhEjFBBCJRE2FxMoHB8KFCUrHR4f/aAAwDAQACEQMRAD8A9L1YqtxLxsd6aOIqF7kmnUGS+0xULvSMSM1Cz1lBCXGNRxSzShq2jLEW1Tb8IJjNWLbjam30DLnJOK6KV7Mk3WgU3GNODvTMnerA4XTk9KVyD0qxOPUUSNP/AFEXC8MXaPiaMW+HYCGMj4fhND+EvaGDfX1FGk4+2wwfkRSM3JvQ7FSRSa3UbW6ff45QYpbV0MJBj40ng+x3JdDFSkp5ftmm3KyjbK9w1XZqtGwSKjXgmJ2rtHMrVdscCx3ECrnD8pA941ccxQuXwakCb/CaRUAFEromo/ZjtXJ/JzKMU9BUrWe1SpaowSNUpSDUwEUwtNbFOzJMnsvqEHcUr2IpLBipTmglHYUXoqhakQU7TTgtdRpyLUi26VVqVBXM2yFkqI2qvMtQMK5HGZ5on7Vvl/CK6puaD9q3+3+EV1EYFOItOu4idqTh+EctsR3mjq3w3rS3CBR/UdVQjju7BHFWmWR0O3wqizUXv3YOYI60N4gicCuiG2Vy1NBrpp4FFQJLw9mZNSNbzTEeKa9+gabYVpI42V9aqvazVrVTWNFFtAySZTcZphNTXWzUDEVTF32TyVdDXNND0tJpo6ARLb4oip147uKqezp6p6Ut40xiyNF23zCKtrxfah1qzt6+lW/ZVNkgl0UQk32WDfPekD1DBFKCaVQyySlimTTprDRwtGKp8XxRVGzpIVvNjEA5zjG+aIpfx323oB4p50LahFRna5gdBH3pbvHbOaznxTcjVBzdRLoOrPQ5qzZSg3g/nq8Yjfsyht6ZOrUpnVAEgNjSdx2zWiThRsJmmrLGUdC3jcZUxVs0826nt8PAmabil3YRBppyrUhApk0SOscKfNRFqcpouINkgE0hFPQ11CbZm+bJ+2b/AG/wiuqbmy/tm/2/wiurDQxY4n0pWu0x+BK0zRTdPaFbIr+arMKtNbposGjVAsoaamS3Vv7MsSSBG8n8aVrYGSwAickD0oJTDjEqOtROaKHhBEggjuKiawK2ORGSg/AN11G1yiV/lsqSu46VUTlrkxET1O1URcHsRLktFK41RzRDi+WlDHvT2BqK7y5lEkf1vTFKIDTKYpVqQJVi3y9yJ0mPhWtpdgpMrzNWeGuCYMQd6iWzSiwaCST0HFteAsXwI/ConNScFwrdYI+NWLtof0ahkqdFsXaKYBqVeFPp9akIHSm/aCKGn4NI2sEVT4vigj2wSfOxUbQcduu3T1q4XJrH+LuNdr1qyvkIKtrwGy0RbkGCACSYxHqJDLLhGxmOPOVGtFZ/xRwbObZAJC6ix7bfnEVR5b/ibwpQC6Wt3EEOCs+YCDBBM5G5+dZzm3NrvEG6zkhYwudK+ZY9JHfep/UZIuHH5K/SYJufL4Nh/h7wht27gIKny4IIx5s/jWxR4rxHiuPvMUYXriugbSyuQRMYJ3IJGx7VpuQ/4gX1XTfK3uzadDEY3K+X/wCtLxZlGFSGZ/R5HNtHpJvVE12s1d8WJdtkJrS4Rtpk7icrI+eKp+Gbt4cZetvddkyQrNqCnBwTJG+wNPjnhzUUSS9PNRbeqNd7Sk10kU6KtSI7FFOFMin0YJIrU9TTAKUUDQSYE5uf2zf7f4RS1HzX/Nb/AG/wiurOJti+KfG68KOHa2nt0vmdav5QuPMDBnf4CDNScv8AGfC3FDedVbYsAPjs2IOK8Z5VzdtK2rh8ksRJgLqgMwwYEgah8+pktx/LTZsNpAhAzHyE9DuS23wivNnmlGVWehD08JRs9B8Qc7Nywl3hNZAJ1FRtiYaGgYz9DPQiPDX+IJZvZXfNcaBbhZLMS2/mAgDTiQciO9ef8BzW6bXs/aFUmYknJAkx8PrnbNRK8AAAHzDJJ+Ix0zW8pKV2cscXGjY828RcXZ9qtwo3tAQR7TV7P5LhewEn1ArPHxC7x7S61zTjQzOAJKmJx1UdfyFUOKvF3MOzN1x/3Z/nFJYuWwALxYsWJMHO0BeoB66s7Deh21sPS6NXyDxrd4cugNpUyfOxOe+NTTHTbvOK3vJvElq+FUOGuFZIAjvj6CR6ZrzLw7yXgr7KFe65ZSzWlUFlInsNLDTvnGTiYr0XkfglOFua7byhzBRZ2+GDIGfjtvRQck/aJycWtmjttFWEviPWqj062Yz1q6rImWJOcfCaGcVwV1smIEmAaIfapj8ake/FdFuL0Y0pAXlnDj2gDjocGjl7AxVdgGMxkdajuPvRTlzdmRjxECqBhRnf1qCxwupiWG/rSO9Rsa5WgqC3swqgA7VVvGq9viIEetRXbs1iRxKTTCagN2m6qOjLJi1ZLxN/+zYbTOkmYyd1MADM4iBmtJNZniOKm7cVsso80EbHYAH7sx6kzjAAi9a+MC30audgC14Xs23fiLrKpZyVViGI22UMFJEzJeR+7iu59y0uiMjm2vm85Jj6qUQbdFHWZinNxB9suFGsSSTLQSYtqJwAAJMmcmOtQeJ77GyQSSNDgCf9JjHX3j9T3rzOUnJbPUUEospexYCGwymG7SOo9D/PtSW3E7xG3zpbFzVbEmWgjUJyNRGqIklScjffvNUluMW0vgiZ+Xw3Gx9ZBFMUbscsukgo94NAP9vWtJ4J5iutCxEqChO2NlPwD+Q/FTWbsIPZ62IBkKs9zJ/IH4mNs1Wdxw91ShLCCZaO/mUgYKkEY9TRQjW14FZmp+1nsfCX9T3U/ccDr1UGNt+vXceoF0W6wPAezvPavMzMpuWy3tLrHTDqWG8QAT02+Neo8LfS4ge2yup2ZSCPXI9atxep5ao8bPg+m0DzYxNNiiHEWp9KqaRJAyVifSRI/Cq4zvslaGg0s0rW6YJpqpg3QC5t/mt/t/hFJXc2/wA1v9v8IrqyjbPE+HBOoj7qMR9V3/rt2rT8u8UK/LeI4S8qq622a02MiB5J+Hu/Nd4nIlyIjrI+R3qa7cUI2DqWNBEddwe6kdK8yUb7PVZBym+BcCMCytpwGjIX4Ebdx9Kvcdwml7RXUFuasOzH3BGCM9dh6VBynhEe5qkhgJC4PQgjPUbx2+FSc7tlBaubEMwg5GMgxtOT+FZJ3kpBxjWJt/P+CN+DeYRhB3gfDqctnrUHFcO+kTAJ6KgkR1kd98/XenjjPKXBHmMEwBExgegHric7057eoCGBWN5TJG5yRqIkdT1yd63aFOmOuc4S2ii0qq43dVIYznTJYyOk4JFEuE8VcYxtq151CzDHAG2R6gY7Cdt5zl4rgsvpiR6z1BrT+FuLtaNN1lcCWFtgQehPmJChu2MmK2SSVgp26PUPDXGaLYRvbOC0I7oSTjqwJGNugiIG9aANWe8Oc5tXrNv2YZRtpOdOSFDHYFtwPX4VoPspG4qrE1XZLkTvoWaQNUqqBXOB0plihvtKiZ6e6z/eoXtmuVG0RtVe9xyK6IzANc1BAesDUY+AzU7V5d4r5lePFsysYs3FW3DQARudsEkwT1iKDLP6asdhxfVdHpjGmFqVG1Krdwp+omkZTTotMQ00IaSKltcMT0qxb4HOa7kkZTZSSwTsKy3E2o4u8CJEIZncy4+gP4dsRv7XDRWI56Al24Y0ebzO3lAkjTBgliSQIRXOZgSDXl+uk5xSR6XoqjJtmducEGvWbg2CAAYjIbE747R86TxHwxNqQGI03AsKxkwOoEdPWiNzhgFkOxKgHSIRYiYzrubYnUveKr2ODD21dra5UFhqusRJhvM1w9SBXnqStNvo9SnVJd/IJs8JpUBMaSSs98kiT3qrx/DHVbdFOYUjAxn5AoQckxp9Eq/f5KFdiCyrEiHudJJ+/wBo+c0Nvq4UAszBmFs6jIUENtJnUenQAHvVEHbtMXk0ugnzHlJ9jbAFxhJfWgEMQCPLqILrmdSgj1oVxfDhFB/ayGA89pl3DA5iPx6Ub469rBe7LaWdixy24AUT3xv1ih3iLy2SfIWm20oMAyZUHrEjf1ONqPHNukLyQ47ffZLyXmPs3866rbRqBAPcBgI94SflIr2TwbfX7MEG6lj0yHdnVhHQg/UEdK8e8NWhdtS9vUdTZCnoJ+7cXoD0o/b8UDgWUKpBXV5TOxI1L1lZEwTvkGtTrJpfkXmh9TH/AJPWeIugAk7AEnBOwnYZPyrB8o8aF+P06LhtcRC25TTpK7ONZBKlCS2OgiaI8L45S7wh4g2bwTWLZACsTIyR5hIA3x1HyBc0tfYnsXdIJVnMHckxk7YgzPyqieTi4peSLFhuMuR6LFDuP5patyXcAjcDJ67gbfOKwvE+NrtyCW0ifdXEwZAMZg7HJ60D4k3GIkFtoAjAJxA2jvgdPjTPrV0bH0t/qNLzbxOntWhQR5fvj90dgR+NdWI5g+m4ytIZTBETkYOQ0GurfqZPkL6GP+szl8du386cLUqY9P0H61YFoGcb1JfWQNhhZjHUUnkPUPIKNoggqciZ+sj+9Xr/ABQ4hLQOrUGIZQYGQTIGwOM/rTLlqMmc+nzqir6HVlzBEj/jrW1y35Afs14LL8qAMQZJOAAdP67Z/nFU+NshG8pbTjDCJ9dyKJXrjaD93vJM/OIiT0qBxoz5jJ6R+XX6/wDORk/IuUV4KF21c0hifLjZgYmYBAODjY5qzym1aLgXS3eAMHvJkFfjmq5QF5J648h7/l/KnvxCqTCDIjKlYMjIggTgjM4J+NMe1QtLyz27/C02fss21UsjspbSAcgGJgH+hWvPEsa8c8BeMjbYozqiuRgISZAxCyAZ2JkHaO49e5fxIe2rBg04kKQPoZ/M/GsxNLTWwcsXd+BxvUyZq0EB3pLzKqkzsCdu1OchKQM4DmCXk9paYMksAR3BIP5fSDTnud6B/wCF97Xwblsn2zdv/Ltdq0XNOGVrVxY95HHrlSKyGS1YU4VKgHzvnCcPaN1ydIxIBbPSY6V5W9xndXJaJ1MPZvkmc+53ntRL7ey8uPDEEkuzuYM5ChVA6Dck9ooPfZRfyJ9zOMZIH86izZfqM9TBh+kmz1DwdzJbvDhZJa3gyrCAS2mCwE4HTaj6QoM5rEeBeYgXms/voGHxUtj6En5VqucccLNl3PQY+JwP51TgyXjt+CPPjaytLyZHifFjfbEe29s2g2hW0sRoYKXJ82TjB6dq9F4e8Liq6HUrAFT0IOQfpXi926CyqDlSWIg9j129c16t4c44Pwlpp91Qp6QVx+QB+dIwZXKTvzsf6nCowTj+AoRFYDxHz23e4gWkAfVctqGnBYMCNIGWgwd4x1mat+LPEwYGzZfB/wA118xA2KiO/UkgdJyYwfLXDcYgbGhgqoY8pkAkwcnIz8fmPqJKSaXg702Nxds3N/gtBOp1XuJBOMe6st1HSgPPWT2TYLafZmNBg/tEEZH6dYo63DO2QhiSCxGkYLbloG4oJ4j4RhYuGV2WQLgMjWp6HORt8K8vEvetHpzl7XsHJcTXhYlAfKq9YWMR1/rvDxJwBmBfSZAH3XOMkHEUP4adTqGMCwCAGxPt1Un47ifU07l/MDeQE+8Ltqfo4n516HBp2Tc01RovEVkWrDkdATGdwUZjOwzOPX0oNzW6X4J2bSDrTAbVOR1gd+1afmA9tbAaF1F8ZP3t5gdBP9qz/OOGjhLhktJtmSxYYbbJNLwPpPuwsqdN/YTkRP2J4H3mn6L+k1W59ZwhE9Y3/ePzq/yizPAX4Gxcf/QfWau815YriwuAq2lxtsoMEbjuf5kU6M0pv8sFx5QSXwTcFzvRyy3w6jOu4zGP9RKBfj7xPQAfvUL4O8zm6XYlgd2JY5AOSd+/TrVrhuFYsG0sEHUrA23/ACx8BScs4ZXucQJAOo6VIOTpIGYgQ0HPT50xyVNsWoU6RLw/CycAknSB+QGPpvRrwxaBuOd4tscehXsP1oPwtybc9dukz1GdsY/vRTl942VLgSfd+WB+cDb1oMj1QxRBPiDgweJunGWnekp/MrNtrjE6pMTBXsK6iU9C3j30ZXdtPqKs8bZKeVlKlYGcyCWg/WR8qXhNaXlYgYMHIIyCIwe1E/E91S2rrBA3ydSNnuPeoG/ckM8AO4MAev8AxQnjLJmNjqI9cE/lV+9cJWPj09Kq6ZdV6a2jA/X9adDRPl2RXuHBXSrMT2AUT31ETqIP96bdvm3AV9WBIO3wg/19auHiEmLjTpiANJB+dObSABAUHdlEhcnPk6/yruXyJ4rwCrNi7ekKGuaVkwCYAIGfmR9al/6Nca0HA66QIaT8BpiAcEzjHcUziLaL7rnbfbfpGetUjdO0/jTdvoS6XYZ5Ny/iVuqbIYPLAQe3vT0AjvXoVrmnFr7Jr1wu4IeCCIg7acbmemRNY3w1z++kwZTGrSiz656GAYn6GtZb5gl46yYPYiPhUOeck6ZXjgqtHqvB8Ut22txdmE/DuPkcUzjkm24HVGH1BrK+GeerZJt3GhGyD+6fzg7fGPWtHxvFW7nC3mtuHAtvlWyPKY2ytU488ZR+5JLC4y+xifAHGLw3B3rpJKK8uN8G2mmB3nHz9BWiueIBc4W7cQG3cRcpcAkGAVJAOVM7/EdDWb4CxoD2jo+z+Vm1KDLahoycCAPrFWRf9pw98GNRkHTmQr6lIPYqR8JPYip4Z3VL4LJ4U5N/cw9njdZBK5IUk6u6ztp2BjE7UtzhkMl2YQMQ5UfPp/eoOH4VVvAsVDBVA8wB92MCc59Ktcdb02ix2VgTPQal6em1Tv8AUqL1+l2M1SDpbMbqQDOe21Vm55e+z+dixBHlZmOOhyd9+nUUU4m5bElV0RM+UL29TNZ64Cbag9ATIyOpg/LH9oo8e9AZHqy5wPHBnAUwNCk/MEAfGPxo9Y442wLes6HZhpnBJzBGx8oIz2rD8DxPs7ys8xnVKjaMEAjH0xJrTveW4hOQdLMuYMhfKd+p6f8AFFlhTBxT5R2GLPC2/aAEjCKdBEkkklio2VRAECPezWc5cI4+V8p9oII6eZD09a2I4RTeDOdJCEKuoZOqSI3MD5YrKWuGb7Y2ltLi6AMSJlNx1E+oqfFK7/H8jZpUvz/AQ5VzBrXGrLh7V53QkKV03FOJBJyfKdXXWfWj3HpqlNUasjS0GNwcGYkD02qPiPDFi5bvJa9kGZhBXOmAwDE6icljPeMirvEcuDa5Kh7ii2YC4C7hRE6JY/OKyTjJ8kKi+Kpgm8ytwnsj5g+rz+0kuu/l7xAMztNZBeHFi6bcCMEPq3gmCR3EkETW44zi7IZj9+2jWwPZMwXVDTIUjouJ2xWb55YW37JUEIgYlhhi5iScSP1MdqoxSfT8gzS7Rf4znCvbKHyyl1snqWaAMdo3gZqLmPETw+ideps6onOllMjGgQZPrVO97FbjyfJE6X1EAzkkxnO89TVTmfHh8k6hvKkQJ8sMYCrj1/OQcIK1R05a2HuWcTothVIaOuYOSTAnuYn0FWH4t9wY+CgQPiBNZXlvMQCAtvMY0+Y/UyB06d61S8MzcP7fQYWC2DgMSobPqPpJ2iRyY3GRXhzY3EistLZk/Gf661St3wjXyejA47nIiinBcH7RtIBOrcD6n8AapcbyMi80gqusyNvdCgD6zRwlHaZ2W/qJx/vYvLLtxTrY/wCZLbLnJmJBAPy2PrRjmN8Jb82ptRid2ERkkkDpVaxYkgRsdQ6bYj0B/QVPz62AqznzLPyI7V3JSmgMkOEddlbibTEghTlUP1UGuqS5fjSMe5b/AIF9a6gcmCkZXhbsXJEhjvAEZIBxU3NA76VdIYajKmQcfzjfNVeFyyt0wT+B+tScPxHtCsHMHc+kRTWt2I+wLcxqB6en9etVOMXMr5gGJMAmBjJjMVb5vc03NSrGCGUmepPy2qbl3HqqXy+C9m4B8WRwo+uKcurJ5btAr7VNwA+dQJAAEAx2OMZ70tvm4VCvmid1YrOdoMj+9DImu007giPmx95wSZz8BFTWuEVgsOJZgNJER6z2/rvVdRnNPVNiJ+X861/Y6Pe0aHlnDm2x0nGogx6Eg0X4K85c6BmCT8P+f1rM8HxYtjbUDvB0md87jrvFazk3P7VwlQnsjpQbgzpULvAz126mvM9QpJOVWeng4tpdEF3i2E6hnBz6gEHGBIq/y/iS3uM4nUCDpM4UAYE/ePXsKr8Xy8FbgVoJZGVSSBGl59MEAD/b61P4LTUzkKh0m2x1DP3sqfukZz+VJaTjaGv2umGPEfDn7C69ZQnaP8xJ94jp3qv4ZUDh4wffDBSO5dDj11fWofFPMoBtrf0uLwMBypCG3ME9tUfUdqfyLm6CyQX9pd8xVdWosAcDVtEkj60VPiLXdgJXK8cq9TbZRP7x1QI9SNuuPSp14O7ct3EuMW1IIgKDIK7YG+d/TaofEdj2XHWrigE3GaZmIAAgiesziN+h2tc84/26IbbPbIJPaQRtg94rZa418f8AA3GnPlryU7qXkUhgxO8llMdMx6wfiKBFsGR6k7gd8/pRmyXAh2FwH94av4qnTScG3bM/+mv8qJZFEZL00n5MbxKw2rSdJJ09Acnb0n9ant3bntVAJ1MVAzPYDbf/AIo94nsD2NorIKe0MAQAJAkf7iCduvrAC9wV1Lg0h9SxDKG3HVTAMdutWQmpxs83JB45NHr/ABrFTbYkee5fGwEICRbH+r3SdRk+f4VleW2z9q1GPNfUjeY1gCfWil1ib9/WQQl22yxaAjVausfMAI6xMn4UJ4TiSeKIKldFxZMACSwMAACMGvP41J18Itg7hv7mv5AR7S/O4ZVwP9TR09BvU10RxCvKgLZdTklo9olwkAeoj5/AVNy+wftnEKWYiUMFiQIeMAmFkjpFT8Vyoq3vTqVu89O1K6doWmn2Yvi+KjiLxUiPK0a0nNtCDGoH8KDcx5ivtGJJYNurEkdc+uOlR8/McXeWWHltmRj7kf18Kd4u5ZbS5CHQAz4jrOwPWMYzHzq6EVavygZTdaIeK5s11SHIMgxI1Y3xO2JMwN6pC7FsgA4gTsD69gYA71AyMZ0kx1bYk9sZI/nTGsyMxgQAF05gZOIxPXeOtUxikTyk2S2L2jKQDt3+fxrack5g9+xdRzL+ycJ52AAFtwF0iFBkbmTB9DWOucKAoYxP7uY279TP51r/AAvcNnhhcURdvP7OyN5Mg+1g7Kk6vXy9KHMlxs3G3dBrg1PA3EmGZFJIaRMjMyZxP9dWcXxdy+7XGWZOyqYHp1og3LPIvCaybtpf2dySCTBLJM6hu2xn3gNlqjb5fbuEMdRAGkqzu0NqzMsTOeuIPaKhTXbPRhNp3W6/wLy2yT0Gk7EOCSQYiAMZ7ncVPxHDEgBognqJ2j1Hp3pl7QgCBmXSzkw8HzO5z1x/XWrSW1CypY7+85ePmfgK1/7kbzctMGcRwF3UdKSMQdKbQAB02GPlXU7iQ2oxdZfQaf5V1MJ25J6r+/uYiw0fhUHI3CODqVhB2b6SDn8KvcNwLhSxEAacdY7/AArPXOsY939aoiuVoTOVUy/zDzMSYklttvvfzoVxAME+kfXH61Ol3S2TjVnHSKi4gFkUKB947x1UDf8ArJpsVWhM2mmyTgVtK59ojEBbRwQM6QTOYAJO/p8qK2OX2rt0+cqpPlkgdTOxIOMSTJp3K7pvfaHIC+S0CJAA0aUyTAyBPzq7aCarRLp78KAynUQQcEExvHzHekTm7fz/AODIRVA3xbwqD2bIwPT3lJ7ydO/xJoDYEGtf4y0tw6upDANEid9Mx+NZDhziTW4G3j2DmSWTQ9V/Gp+FwZzMYg+o+PSaY6xE7wf1qe7ajTAB+I+X86KTCgvIZt8wZrYJGVYD3swQc7f6e/ar/hTmqW3vF/KCEmJxBOfqQPiaCcvlLmj96BsMeZSP5fM1c9hpR7rToKwSN5FxTtUjilr5KW21vwX+Z8IOJ4k3LJFwEKTBIMhdMGRHTv2qO9wT21LMNM220+YEyGVum0GKueCryFnK6hj7y6d9vvH1qfnPHA67emfJkny9tsdADnbOKW5NPj8Gx8UDuYP+zLA+YOsasiDM/MEdO9VBd8t4Akyr6dvKwmYA9V29agDCVw8GP/EPxiq54ZXJGg75lt+k5EjPrRRikqY5t268l5GKoSQ5Pl3B2JUGB1PX5VY0gHLdvKvmb0wD5c/vlRUp56dRGg//AND+tTHiZAkQSR3PbqaGX3RsZSiqQnN7E27bFX021fWoWdQICjJgTpIBgMNt96yg4xk4hluNqBJG4jupxjtt61vUsK1m+2kFvZGDpE4tq0T/AOwd/wA682sWXYT7RhuIi4fTcYqnDUkyHLJxkvzZ6UGm9eEEn2lgnzd7F2ZHXbPYgULsOfbON5uAmSSSQQuST2EVFY5/bFwv7O6Z9kSRbz5LL2z8Zdg0yNsyaVCz8RJliziMiSJ8ok4mIFTuDTt/CHwakq/J61w/KVt8TdvG/Z0uGGkN5velZJaBGdh19Krc/wCapaR3XzkKSFRgT2xmh/C+HuBuAsLYJHvCSCpgYZeh9PjWW5xyFbbXiDpUEG3EQIQGDInL5knalqMZE8Y72wBzjjxcdrq8K51MBkK2wzgAlh84kmq1zgOIvTFpzJJIa04Mk9NQgGfWtPyTxKmj2Wm6WQHWQ94AeZjtbBAEHfrnvRBub2wCTriP3+KPb/0/h9arU+OqOcWzD8P4d4opB4a+YPlAtPnE9hj0pLPDMo0koDMQLiQJ32JPxnsa3I51ZKz7MEY3t3m9B7yCktcHDl0hTqJECM6Y7SN+nQ1kvUV2goYWzI8LyxLlxQ7agSAQj5PYA6YHmIGT13G9aziXb7SoThmLoioitcVQg7BUDQZyfUnbapeHjSHEKzQ09BMROdgIn4Gh3N/E1zhUuMtxLt24yAOFJ0gAtPmGTOwb0OaBTlldBuKx+4M8S3Ee2BNoAalXVcuMzdD91AB1IPeabf4W4t+4z5UW1JRdHmYsAJ2yAZn0Aql4T5+94hLl5nN1ZJdU8rAEgrpUQBHWRmYEZmt6/aXIvJclUHSMsxAwq9VHxkjM0LjxbTCVtJgvmvN7guuCAI2DebTMb5jJNXORcc7agxldpCBflH96zvOmJ4m50Hl+XkTue470f/6Rd4fhkviWVwGIEQIZu2fdCmZ6ntVc4xUEl2xcMnvt9EnF3POcjp0HYd6WhnE8cpaT1j97sOwrqUoMe6sIcS029QAg29gOwmvM7L4Py/X+demXLxfhvLubcAkR92NvjWXTwkwty5QCQIWZ23knH/FHimo3ZHOLl0ZzixDEf17oNdcj2aHEzcmf9kU/mlkpddTiNp7aYH5VW4q7CKAQTLH6x+oqlbonbqwlyLi4HEL0dCPmDrEfJWH0qTj00nhvS438Vo1UtA8LeRiVcAq5KkjUswRmG3kbd+laXxs1g/Z7loeQ+0yCSJGmDJMGCPwzSpamq8/9DI7hT/uwv/iVajg7cdLgHp7rz+VedcPw76J0nSZhoPSZ+PX6Vv8AxBc4jjuDshLJJaHaMZiBBPQyfwoRxfDPH2e3aabdpfKqeYllOtjk5LGZk7gdIpOKXGHEZKPKXIz9+4HZSMiBOPWr1qxG+QrOD3gMRQhr4tq1u4G1KWBUiCO4PUZn6VpvC/hv7VZ1rc0hXKwUk4AIyD1BFMyLivsdjmm/uD+GP7W1JMgpP/z/AJRRqxb9pwRTGLhGTnJtx5d9/wCsUniHw4nC2Rca5NzUCoPUA9PXUAPhNN5n4YNkW7jXoti2gEAgmACDOynIOfxikSqVMen4Jbd4cLbuNq8zBVXBU5DZBZYxA7xjFN4jmou3BiD7J5748w/iP59am4fwtd4zh7dxrkB1BAI7Svf72523qlzbkb2HFy5cJZgVEeU+6F96T0jpS/btPsZG21xI7KrNtMh2LRjcCPpGf6FScNbMx/qb86uW+Au304a6iMyoQZ1Z30sJJEkaZ9Z+hLjVNq3rZGAlRAAkliAAMxk0uUn0hyl3bM9eTT7QnEGZMRsfr/yK1HgnmlpuEadLPZLa5QdSSpzMggd+hrGPxouWuJ80j3hJGxI8oGcCB1Bz61St8Fdsm5bDAYQvcVz7rAMIg+caQCIGC1ULFcWpdkuTI3JV0bPheYA8YFFyQELXEGkjXqHlkCR5ZUgH8orF814EWuJu24WNRKkomRMfeIjEGB3ot4a5STovKzWzqIxBBUGNJG4mN89O1ReM10XVYqQcQwYRHuww0mD5T9KPG0p8UKyRuHJgg2wOi/8Axs/99GORcygqpybbKV/y1AVW1ssKZP70/GhF68FBMj5XrbfgLYmrfhriZuodoeWCsqyAAT5QhJwCDnO1NnG4uwIS4yVHt91rV5FuQrSAVbqAciGnUBB6EbVgvGvEez/ZamZSEcajJ8twBhqmSMqcnoc9rPgbnbXLQtXCdaFl3jYmBtuAQMdCKF+OboPFpqEj2RxJgwxIBjpIjH9o8canxfgY1Ssl4DhGQFmUo8kEEEEAkEYInopz3FXLHFC4XQGSMFeoB2/Ks3Z5/NwNduALcLQEEhdgD5gJAKsI/vRi2XXjvMoKONKsuASAm4mcZGRuZHWsnjdu/wAlEcqaVE3D8qvWhZuvfD2rn3QjCPIXySoEiD16GiXNuLukr9nti+XMAK8zCagRJg4UnfpQbnvPz9iVUkNamyZ6EM4lfijDtn8SHBXvZpwhKzi0FEzLNw7os9vMR8MmunHak1+wqMnVXsbylr5uNbu8ObYVWwwJll0jTM/6hIBnI2oN4sskWSGtm2dSmBIHu7nUSc7fKt3z6+n2r2arpAt3nbByzXLas2Y30E/HqRk4TxMiCwwtl9IZNwFg6W3AJ7bj506CSy6Bc3LC2yHwE4+12BkmHwMT+yeRMitxa4PVcuK9r2ZK28DXH/iDZ5Pb8a8/8Cn/APPsb7OMGP8AwrmZkRH6V6FyHhf2t7S63AFtyQzQM3IHmAI2NZ6pe79v5N9PL2sdxHLADqOlixI8yISPdOCwneTHWtD9gW9wQsExoYCQQuTLD3REebaKonhCRqIEA4jJiCCNu4FHeA4X9hq+8SPTqQD9CPp0qaE23+xmZql+Tw/j7Oi4yw2DHuH+orqNc749vtFyGYAMRAI6Y7Uteksj+AfpAHifFQPDFEkOIhp+Ej86z/EcY7sQbjN/uMZztPQmK7hSPZmRkNvsdh1Garq5M5nT8KZCCj0TSm3Vi3bWO2agtD9oB69atFAYJMDt/em8PbGsEnH9frR3oDjbRf4/jVXF2yruyjzbSMgGdwQPLjfSPnNa0cRwvDKLmi5buexZWaF0vcZxcgZ3aD6KKg5+NWgAe6G+ew/T86FWbZG3p+B+FAlcUFO1NnqPhPmNq1wiI1xdSlw0tMNrYGP9MCR8aceY2Vvm8ty0zadP+ZpMSD2M5n8K8zF64J83rUlkuMkb5qd4FbdlEcuqog53dF3irzIIDXHIg494nft1rb+HOZLwvKmYXUS8zMwBhmEsqgaZ6hdvWTisGlsrkjJn+vzqQK37rAelOnFSSXgnx+1t+TX+PuMt8T9mu2394AaSYKy05E+XetLzLjuGXg34dHDgW9KkFWPljQcHJBAIx0rzBLDXNIBiDiY6elFxYK+8Z+GJqecUklfRVjVtuje8r8S8PasW7RbToXRCpcIkEgsCFOGPm/3fGgvjjjbfEWrZs3V1q4EZX3oH3lGARuaC2uEZ8KGb4CaJcr5Gxe2zBoS4rMpESok7nEyIj1pC4xlyH8XWi94U8T2+H4ZLdzXAE6gjH3vMQYEe8SQRuCNoo1zSzb43h3W26nWo0ssGCCGE9sx1xNYnjvDl5rcBW1AkEaDG4AgiViADVzwP+wa4WtuNeAQrsRpMacIcTqzPQYxNdKC3NPYN741ozHIeTXL9/wBkrBA06mYEgAAnYb7dP51oOfeFb9u1dvM6QAilFnZQiAzAG0Y6TRrkltrftwLbhtdlkOhoOkyYkYJGoxH3oOJov4g5m72GQWGIOncLMBg22qem1MlmbmvgBYuK0dyXwnp4SwAQWNtWbcGW85yN4LRntVLnHgNrp87NGMKy9JPY96KcH4kuC2g+zXJ0rs0jAA6UU4TmbMMoFH/v1T8oqVyalyTGbqn0Yvi/8PbhBAdyYP8A5Z/JJob4b5MLFv2us/fGkgAHLLM74ANemLdz72RtQzgOS+zteza6zrLTFu0NzIEMrSMnrmKZHLKqbApXdHnvJkNjin94hTKrBIMqZMCTMQZ9DXeJL5u3vaHA9mUg6p3JJggYjFeiW/DVgMHAh4gMdIx28oA+W1PvcgtOMsxGMEBhMfuwYo/q+7kbSqjxlSbbKjBTGcDbruRMHsaf/wBXdYhmMH97OQDMxIg16Dc8AA3CfZrBGGNxpgf6RIU/OPyqpd/w4U/cuGJ911O/0p/14eUK+nJfpZm2uXL1m3bJLu9zEkmAQGAk9IINbS3y9fZolwB9KqIKgiQumRJMY+FDOE8Mnh7msBlbb9qDAxBggDcQPhRF+IdBkAnoQY/MVLlnyaUSrHGlbLNhrPDW7mm2obQwYqigwYhZEdR33+FY3xHzLUmj2Pssg/5jHZXGxkEes9KN8zW5ctKqCdTgt6AZExuJzj92gvM+QX7rTpUbbuo6Ed/WnYOKdyYrNGVNRRT8KcULfF2mIkDVPwNtlJ+QM/KvR/DfMED3ijEqRbEsIkzcmAGIkAqc9/rh+W+Gr1q4rsoIWfdMnaNhnrWq4e55VJzP88/HpXeplGTtHYISUeLNtwzqV0ErsDEjvRflt8MjqCJB6b5ANedcRxqqrMxws/QDH5GneBfFRuXbesBNRYOMny6CQc5Gf171Njg17gM2NVV77Mvzq7/+RdjbWxG/eaSqvM3BuuQcE4rq9BLQyzKtw56Eb5Ga6yRJBGY/nXV1OtshlFJokCKP6NLokiDBGdv+K6uobDS8EsAky2ScnJn60qque39eldXULCQ27BE9M1JdRB07dI6Curq41kPshG8dv6/SltuVOSIG+K6urLs3raLPtlJkgRvt/OiXLblo3AXiOmD1229a6upU46GQkzW8NxVsLAKAAxEP0+VR3uLJkrdUemltvpXV1ScEPsdw/GiPM4J6xP8A2irI5ks+/wDxY/CurqzgjWyP/qiA4bePun0Hp9afd48NIUpI/eVuvwGPx+FdXV3BGWScJzJVWC8aQJBBPQdQM/T/AJdc5hbYGLg9fKw+uKSurOCOscvM1AkuMZ91h+h6fpiri8xtj78/I/yrq6uUEDJjhze2JlsDrDevQD0Jpz8wtH78fJx+Q711dR8QS0OY24y4ONirR+VO/wCq2+rZ9A3r3FdXUSghLkMt+ILRnzGPg30pX4zh2EHSfUof5fCurqLgqNbp6Kt23wxIgxG0AxH0/qKiuW7U4uxHQoT+giurq544mrJJeSrxXFWkyCDkT5T6eneoG4iw26rj/Tt/9a6upUsaXRTCTktgbn4tvZiyMyC3mYeXMwCIOdNA+T8zZLvlIJHfUJ6RI9DXV1WYf0NMny6mmQ8TxVsMQ3tARAIwdgOsifpSV1dVCiqJnkaZ/9k="/>
          <p:cNvSpPr>
            <a:spLocks noChangeAspect="1" noChangeArrowheads="1"/>
          </p:cNvSpPr>
          <p:nvPr/>
        </p:nvSpPr>
        <p:spPr bwMode="auto">
          <a:xfrm>
            <a:off x="155575" y="-1790700"/>
            <a:ext cx="5619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6" name="Picture 4" descr="http://upload.wikimedia.org/wikipedia/commons/5/5c/Old_Amsterdam_-_Barend_Cornelis_Koekkoe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770" y="1715388"/>
            <a:ext cx="4562539" cy="30391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2164" y="5152491"/>
            <a:ext cx="4271750"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Old Amsterdam</a:t>
            </a:r>
            <a:endParaRPr lang="en-GB" sz="3600" dirty="0">
              <a:solidFill>
                <a:srgbClr val="FFFF00"/>
              </a:solidFill>
            </a:endParaRPr>
          </a:p>
        </p:txBody>
      </p:sp>
    </p:spTree>
    <p:extLst>
      <p:ext uri="{BB962C8B-B14F-4D97-AF65-F5344CB8AC3E}">
        <p14:creationId xmlns:p14="http://schemas.microsoft.com/office/powerpoint/2010/main" val="167679601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189</a:t>
            </a:fld>
            <a:endParaRPr lang="en-GB">
              <a:solidFill>
                <a:srgbClr val="FFFFFF"/>
              </a:solidFill>
            </a:endParaRPr>
          </a:p>
        </p:txBody>
      </p:sp>
      <p:sp>
        <p:nvSpPr>
          <p:cNvPr id="4" name="TextBox 3"/>
          <p:cNvSpPr txBox="1"/>
          <p:nvPr/>
        </p:nvSpPr>
        <p:spPr>
          <a:xfrm>
            <a:off x="5322625" y="1416308"/>
            <a:ext cx="6496335"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Manasseh, who financed Cromwell, had links to the Priory </a:t>
            </a:r>
            <a:r>
              <a:rPr lang="en-GB" sz="2800" b="1" dirty="0">
                <a:solidFill>
                  <a:srgbClr val="00FFFF"/>
                </a:solidFill>
                <a:effectLst>
                  <a:outerShdw blurRad="38100" dist="38100" dir="2700000" algn="tl">
                    <a:srgbClr val="000000">
                      <a:alpha val="43137"/>
                    </a:srgbClr>
                  </a:outerShdw>
                </a:effectLst>
              </a:rPr>
              <a:t>of </a:t>
            </a:r>
            <a:r>
              <a:rPr lang="en-GB" sz="2800" b="1" dirty="0" err="1" smtClean="0">
                <a:solidFill>
                  <a:srgbClr val="00FFFF"/>
                </a:solidFill>
                <a:effectLst>
                  <a:outerShdw blurRad="38100" dist="38100" dir="2700000" algn="tl">
                    <a:srgbClr val="000000">
                      <a:alpha val="43137"/>
                    </a:srgbClr>
                  </a:outerShdw>
                </a:effectLst>
              </a:rPr>
              <a:t>Sion</a:t>
            </a:r>
            <a:r>
              <a:rPr lang="en-GB" sz="2800" b="1" dirty="0">
                <a:solidFill>
                  <a:srgbClr val="00FFFF"/>
                </a:solidFill>
                <a:effectLst>
                  <a:outerShdw blurRad="38100" dist="38100" dir="2700000" algn="tl">
                    <a:srgbClr val="000000">
                      <a:alpha val="43137"/>
                    </a:srgbClr>
                  </a:outerShdw>
                </a:effectLst>
              </a:rPr>
              <a:t> </a:t>
            </a:r>
            <a:r>
              <a:rPr lang="en-GB" sz="2800" b="1" dirty="0" smtClean="0">
                <a:solidFill>
                  <a:srgbClr val="00FFFF"/>
                </a:solidFill>
                <a:effectLst>
                  <a:outerShdw blurRad="38100" dist="38100" dir="2700000" algn="tl">
                    <a:srgbClr val="000000">
                      <a:alpha val="43137"/>
                    </a:srgbClr>
                  </a:outerShdw>
                </a:effectLst>
              </a:rPr>
              <a:t>whose objective was to overthrow the Stuarts. </a:t>
            </a:r>
            <a:r>
              <a:rPr lang="en-GB" sz="2800" b="1" dirty="0" smtClean="0">
                <a:solidFill>
                  <a:srgbClr val="FFC000"/>
                </a:solidFill>
                <a:effectLst>
                  <a:outerShdw blurRad="38100" dist="38100" dir="2700000" algn="tl">
                    <a:srgbClr val="000000">
                      <a:alpha val="43137"/>
                    </a:srgbClr>
                  </a:outerShdw>
                </a:effectLst>
              </a:rPr>
              <a:t>He had links also to the </a:t>
            </a:r>
            <a:r>
              <a:rPr lang="en-GB" sz="2800" b="1" dirty="0" err="1" smtClean="0">
                <a:solidFill>
                  <a:srgbClr val="FFC000"/>
                </a:solidFill>
                <a:effectLst>
                  <a:outerShdw blurRad="38100" dist="38100" dir="2700000" algn="tl">
                    <a:srgbClr val="000000">
                      <a:alpha val="43137"/>
                    </a:srgbClr>
                  </a:outerShdw>
                </a:effectLst>
              </a:rPr>
              <a:t>Rosicrucians</a:t>
            </a:r>
            <a:r>
              <a:rPr lang="en-GB" sz="2800" b="1" dirty="0" smtClean="0">
                <a:solidFill>
                  <a:srgbClr val="FFC000"/>
                </a:solidFill>
                <a:effectLst>
                  <a:outerShdw blurRad="38100" dist="38100" dir="2700000" algn="tl">
                    <a:srgbClr val="000000">
                      <a:alpha val="43137"/>
                    </a:srgbClr>
                  </a:outerShdw>
                </a:effectLst>
              </a:rPr>
              <a:t> whose oath was renewed on </a:t>
            </a:r>
            <a:r>
              <a:rPr lang="en-GB" sz="2800" b="1" dirty="0">
                <a:solidFill>
                  <a:srgbClr val="FFC000"/>
                </a:solidFill>
                <a:effectLst>
                  <a:outerShdw blurRad="38100" dist="38100" dir="2700000" algn="tl">
                    <a:srgbClr val="000000">
                      <a:alpha val="43137"/>
                    </a:srgbClr>
                  </a:outerShdw>
                </a:effectLst>
              </a:rPr>
              <a:t>October 31, 1617 by a</a:t>
            </a:r>
            <a:r>
              <a:rPr lang="en-GB" sz="2800" b="1" dirty="0" smtClean="0">
                <a:solidFill>
                  <a:srgbClr val="FFC000"/>
                </a:solidFill>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convention of seven at Magdeburg, </a:t>
            </a:r>
            <a:r>
              <a:rPr lang="en-GB" sz="2800" b="1" dirty="0" smtClean="0">
                <a:solidFill>
                  <a:srgbClr val="00FF00"/>
                </a:solidFill>
                <a:effectLst>
                  <a:outerShdw blurRad="38100" dist="38100" dir="2700000" algn="tl">
                    <a:srgbClr val="000000">
                      <a:alpha val="43137"/>
                    </a:srgbClr>
                  </a:outerShdw>
                </a:effectLst>
              </a:rPr>
              <a:t>to </a:t>
            </a:r>
            <a:r>
              <a:rPr lang="en-GB" sz="2800" b="1" dirty="0">
                <a:solidFill>
                  <a:srgbClr val="00FF00"/>
                </a:solidFill>
                <a:effectLst>
                  <a:outerShdw blurRad="38100" dist="38100" dir="2700000" algn="tl">
                    <a:srgbClr val="000000">
                      <a:alpha val="43137"/>
                    </a:srgbClr>
                  </a:outerShdw>
                </a:effectLst>
              </a:rPr>
              <a:t>destroy the church of Jesus Christ? </a:t>
            </a:r>
            <a:r>
              <a:rPr lang="en-GB" sz="2800" b="1" dirty="0" smtClean="0">
                <a:solidFill>
                  <a:srgbClr val="00FF00"/>
                </a:solidFill>
                <a:effectLst>
                  <a:outerShdw blurRad="38100" dist="38100" dir="2700000" algn="tl">
                    <a:srgbClr val="000000">
                      <a:alpha val="43137"/>
                    </a:srgbClr>
                  </a:outerShdw>
                </a:effectLst>
              </a:rPr>
              <a:t>His contacts with this organisation was through </a:t>
            </a:r>
            <a:r>
              <a:rPr lang="en-GB" sz="2800" b="1" dirty="0" err="1" smtClean="0">
                <a:solidFill>
                  <a:srgbClr val="00FF00"/>
                </a:solidFill>
                <a:effectLst>
                  <a:outerShdw blurRad="38100" dist="38100" dir="2700000" algn="tl">
                    <a:srgbClr val="000000">
                      <a:alpha val="43137"/>
                    </a:srgbClr>
                  </a:outerShdw>
                </a:effectLst>
              </a:rPr>
              <a:t>Fludd</a:t>
            </a:r>
            <a:r>
              <a:rPr lang="en-GB" sz="2800" b="1" dirty="0" smtClean="0">
                <a:solidFill>
                  <a:srgbClr val="00FF00"/>
                </a:solidFill>
                <a:effectLst>
                  <a:outerShdw blurRad="38100" dist="38100" dir="2700000" algn="tl">
                    <a:srgbClr val="000000">
                      <a:alpha val="43137"/>
                    </a:srgbClr>
                  </a:outerShdw>
                </a:effectLst>
              </a:rPr>
              <a:t> and </a:t>
            </a:r>
            <a:r>
              <a:rPr lang="en-GB" sz="2800" b="1" dirty="0" err="1" smtClean="0">
                <a:solidFill>
                  <a:srgbClr val="00FF00"/>
                </a:solidFill>
                <a:effectLst>
                  <a:outerShdw blurRad="38100" dist="38100" dir="2700000" algn="tl">
                    <a:srgbClr val="000000">
                      <a:alpha val="43137"/>
                    </a:srgbClr>
                  </a:outerShdw>
                </a:effectLst>
              </a:rPr>
              <a:t>Andreae</a:t>
            </a:r>
            <a:r>
              <a:rPr lang="en-GB"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http://www.campusghanta.com/wp-content/uploads/2013/08/Priory-of-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715" y="2159531"/>
            <a:ext cx="4477888" cy="334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999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a:t>
            </a:fld>
            <a:endParaRPr lang="en-GB">
              <a:solidFill>
                <a:srgbClr val="FFFFFF"/>
              </a:solidFill>
            </a:endParaRPr>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Vatican is the religious arm of the </a:t>
            </a:r>
            <a:r>
              <a:rPr lang="en-GB" sz="2800" b="1" dirty="0" smtClean="0">
                <a:solidFill>
                  <a:srgbClr val="FF0000"/>
                </a:solidFill>
                <a:effectLst>
                  <a:outerShdw blurRad="38100" dist="38100" dir="2700000" algn="tl">
                    <a:srgbClr val="000000">
                      <a:alpha val="43137"/>
                    </a:srgbClr>
                  </a:outerShdw>
                </a:effectLst>
              </a:rPr>
              <a:t>“Evil Trinity”, </a:t>
            </a:r>
            <a:r>
              <a:rPr lang="en-GB" sz="2800" b="1" dirty="0" smtClean="0">
                <a:solidFill>
                  <a:srgbClr val="FFC000"/>
                </a:solidFill>
                <a:effectLst>
                  <a:outerShdw blurRad="38100" dist="38100" dir="2700000" algn="tl">
                    <a:srgbClr val="000000">
                      <a:alpha val="43137"/>
                    </a:srgbClr>
                  </a:outerShdw>
                </a:effectLst>
              </a:rPr>
              <a:t>involved in subverting Christianity in order to merge it with other faiths,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to create  a universal Talmudic devil worshiping religion </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4055" y="1371600"/>
            <a:ext cx="5783889" cy="3800245"/>
          </a:xfrm>
          <a:prstGeom prst="rect">
            <a:avLst/>
          </a:prstGeom>
        </p:spPr>
      </p:pic>
    </p:spTree>
    <p:extLst>
      <p:ext uri="{BB962C8B-B14F-4D97-AF65-F5344CB8AC3E}">
        <p14:creationId xmlns:p14="http://schemas.microsoft.com/office/powerpoint/2010/main" val="298292731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190</a:t>
            </a:fld>
            <a:endParaRPr lang="en-GB">
              <a:solidFill>
                <a:srgbClr val="FFFFFF"/>
              </a:solidFill>
            </a:endParaRPr>
          </a:p>
        </p:txBody>
      </p:sp>
      <p:sp>
        <p:nvSpPr>
          <p:cNvPr id="4" name="TextBox 3"/>
          <p:cNvSpPr txBox="1"/>
          <p:nvPr/>
        </p:nvSpPr>
        <p:spPr>
          <a:xfrm>
            <a:off x="4975538" y="1644908"/>
            <a:ext cx="660686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Cromwell was first and foremost a Rosicrucian Mason and secondly a Puritan. </a:t>
            </a:r>
            <a:r>
              <a:rPr lang="en-GB" sz="2800" b="1" dirty="0" smtClean="0">
                <a:solidFill>
                  <a:srgbClr val="FFC000"/>
                </a:solidFill>
                <a:effectLst>
                  <a:outerShdw blurRad="38100" dist="38100" dir="2700000" algn="tl">
                    <a:srgbClr val="000000">
                      <a:alpha val="43137"/>
                    </a:srgbClr>
                  </a:outerShdw>
                </a:effectLst>
              </a:rPr>
              <a:t>His revolution seems more Rosicrucian-Masonic than Protestant. How did he become an MP? </a:t>
            </a:r>
            <a:r>
              <a:rPr lang="en-GB" sz="2800" b="1" dirty="0" smtClean="0">
                <a:solidFill>
                  <a:srgbClr val="00FF00"/>
                </a:solidFill>
                <a:effectLst>
                  <a:outerShdw blurRad="38100" dist="38100" dir="2700000" algn="tl">
                    <a:srgbClr val="000000">
                      <a:alpha val="43137"/>
                    </a:srgbClr>
                  </a:outerShdw>
                </a:effectLst>
              </a:rPr>
              <a:t>Was he from the beginning in the pay of Holland through the Mulheim Synagogue.</a:t>
            </a:r>
            <a:r>
              <a:rPr lang="en-GB" sz="2800" b="1" dirty="0" smtClean="0">
                <a:effectLst>
                  <a:outerShdw blurRad="38100" dist="38100" dir="2700000" algn="tl">
                    <a:srgbClr val="000000">
                      <a:alpha val="43137"/>
                    </a:srgbClr>
                  </a:outerShdw>
                </a:effectLst>
              </a:rPr>
              <a:t> </a:t>
            </a:r>
            <a:r>
              <a:rPr lang="en-GB" sz="2800" b="1" dirty="0" smtClean="0">
                <a:solidFill>
                  <a:srgbClr val="FF0000"/>
                </a:solidFill>
                <a:effectLst>
                  <a:outerShdw blurRad="38100" dist="38100" dir="2700000" algn="tl">
                    <a:srgbClr val="000000">
                      <a:alpha val="43137"/>
                    </a:srgbClr>
                  </a:outerShdw>
                </a:effectLst>
              </a:rPr>
              <a:t>The Puritans was an offshoot of the Jewish Calvinists. Likewise the Jews had infiltrated many Masonic lodges.</a:t>
            </a:r>
            <a:endParaRPr lang="en-GB" sz="2800" b="1" dirty="0">
              <a:solidFill>
                <a:srgbClr val="FF0000"/>
              </a:solidFill>
              <a:effectLst>
                <a:outerShdw blurRad="38100" dist="38100" dir="2700000" algn="tl">
                  <a:srgbClr val="000000">
                    <a:alpha val="43137"/>
                  </a:srgbClr>
                </a:outerShdw>
              </a:effectLst>
            </a:endParaRPr>
          </a:p>
        </p:txBody>
      </p:sp>
      <p:pic>
        <p:nvPicPr>
          <p:cNvPr id="7170" name="Picture 2" descr="http://farm2.staticflickr.com/1312/1120019382_c834523723.jpg"/>
          <p:cNvPicPr>
            <a:picLocks noChangeAspect="1" noChangeArrowheads="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7155" t="10521" r="4147" b="8820"/>
          <a:stretch/>
        </p:blipFill>
        <p:spPr bwMode="auto">
          <a:xfrm>
            <a:off x="429296" y="1395027"/>
            <a:ext cx="4224270" cy="26659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9296" y="4671364"/>
            <a:ext cx="4224270"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a:t>
            </a:r>
            <a:r>
              <a:rPr lang="en-GB" sz="3600" b="1" dirty="0">
                <a:solidFill>
                  <a:srgbClr val="FFFF00"/>
                </a:solidFill>
                <a:effectLst>
                  <a:outerShdw blurRad="38100" dist="38100" dir="2700000" algn="tl">
                    <a:srgbClr val="000000">
                      <a:alpha val="43137"/>
                    </a:srgbClr>
                  </a:outerShdw>
                </a:effectLst>
              </a:rPr>
              <a:t>Mulheim Synagogue</a:t>
            </a:r>
            <a:endParaRPr lang="en-GB" sz="3600" dirty="0">
              <a:solidFill>
                <a:srgbClr val="FFFF00"/>
              </a:solidFill>
            </a:endParaRPr>
          </a:p>
        </p:txBody>
      </p:sp>
    </p:spTree>
    <p:extLst>
      <p:ext uri="{BB962C8B-B14F-4D97-AF65-F5344CB8AC3E}">
        <p14:creationId xmlns:p14="http://schemas.microsoft.com/office/powerpoint/2010/main" val="364755276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191</a:t>
            </a:fld>
            <a:endParaRPr lang="en-GB">
              <a:solidFill>
                <a:srgbClr val="FFFFFF"/>
              </a:solidFill>
            </a:endParaRPr>
          </a:p>
        </p:txBody>
      </p:sp>
      <p:pic>
        <p:nvPicPr>
          <p:cNvPr id="4" name="Picture 3"/>
          <p:cNvPicPr>
            <a:picLocks noChangeAspect="1"/>
          </p:cNvPicPr>
          <p:nvPr/>
        </p:nvPicPr>
        <p:blipFill>
          <a:blip r:embed="rId2"/>
          <a:stretch>
            <a:fillRect/>
          </a:stretch>
        </p:blipFill>
        <p:spPr>
          <a:xfrm>
            <a:off x="478202" y="2065196"/>
            <a:ext cx="4582867" cy="3228021"/>
          </a:xfrm>
          <a:prstGeom prst="rect">
            <a:avLst/>
          </a:prstGeom>
        </p:spPr>
      </p:pic>
      <p:sp>
        <p:nvSpPr>
          <p:cNvPr id="5" name="TextBox 4"/>
          <p:cNvSpPr txBox="1"/>
          <p:nvPr/>
        </p:nvSpPr>
        <p:spPr>
          <a:xfrm>
            <a:off x="5473522" y="1478603"/>
            <a:ext cx="6272011"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a:t>
            </a:r>
            <a:r>
              <a:rPr lang="en-GB" sz="2800" b="1" dirty="0" smtClean="0">
                <a:solidFill>
                  <a:srgbClr val="00FFFF"/>
                </a:solidFill>
                <a:effectLst>
                  <a:outerShdw blurRad="38100" dist="38100" dir="2700000" algn="tl">
                    <a:srgbClr val="000000">
                      <a:alpha val="43137"/>
                    </a:srgbClr>
                  </a:outerShdw>
                </a:effectLst>
              </a:rPr>
              <a:t>he </a:t>
            </a:r>
            <a:r>
              <a:rPr lang="en-GB" sz="2800" b="1" dirty="0">
                <a:solidFill>
                  <a:srgbClr val="00FFFF"/>
                </a:solidFill>
                <a:effectLst>
                  <a:outerShdw blurRad="38100" dist="38100" dir="2700000" algn="tl">
                    <a:srgbClr val="000000">
                      <a:alpha val="43137"/>
                    </a:srgbClr>
                  </a:outerShdw>
                </a:effectLst>
              </a:rPr>
              <a:t>name "Jew" </a:t>
            </a:r>
            <a:r>
              <a:rPr lang="en-GB" sz="2800" b="1" dirty="0" smtClean="0">
                <a:solidFill>
                  <a:srgbClr val="00FFFF"/>
                </a:solidFill>
                <a:effectLst>
                  <a:outerShdw blurRad="38100" dist="38100" dir="2700000" algn="tl">
                    <a:srgbClr val="000000">
                      <a:alpha val="43137"/>
                    </a:srgbClr>
                  </a:outerShdw>
                </a:effectLst>
              </a:rPr>
              <a:t>comes from </a:t>
            </a:r>
            <a:r>
              <a:rPr lang="en-GB" sz="2800" b="1" dirty="0">
                <a:solidFill>
                  <a:srgbClr val="00FFFF"/>
                </a:solidFill>
                <a:effectLst>
                  <a:outerShdw blurRad="38100" dist="38100" dir="2700000" algn="tl">
                    <a:srgbClr val="000000">
                      <a:alpha val="43137"/>
                    </a:srgbClr>
                  </a:outerShdw>
                </a:effectLst>
              </a:rPr>
              <a:t>the Hebrew language it means "the funny users of the hands," </a:t>
            </a:r>
            <a:r>
              <a:rPr lang="en-GB" sz="2800" b="1" dirty="0">
                <a:solidFill>
                  <a:srgbClr val="FFC000"/>
                </a:solidFill>
                <a:effectLst>
                  <a:outerShdw blurRad="38100" dist="38100" dir="2700000" algn="tl">
                    <a:srgbClr val="000000">
                      <a:alpha val="43137"/>
                    </a:srgbClr>
                  </a:outerShdw>
                </a:effectLst>
              </a:rPr>
              <a:t>a nick-name imposed upon the people who shrug their shoulders and make funny gestures with the hands. </a:t>
            </a:r>
            <a:r>
              <a:rPr lang="en-GB" sz="2800" b="1" dirty="0">
                <a:solidFill>
                  <a:srgbClr val="00FF00"/>
                </a:solidFill>
                <a:effectLst>
                  <a:outerShdw blurRad="38100" dist="38100" dir="2700000" algn="tl">
                    <a:srgbClr val="000000">
                      <a:alpha val="43137"/>
                    </a:srgbClr>
                  </a:outerShdw>
                </a:effectLst>
              </a:rPr>
              <a:t>The root form of the Hebrew word is "YAD" pronounced "YAWD" meaning the open hand in gestures of direction</a:t>
            </a:r>
            <a:r>
              <a:rPr lang="en-GB" sz="2800" b="1" dirty="0" smtClean="0">
                <a:solidFill>
                  <a:srgbClr val="00FF00"/>
                </a:solidFill>
                <a:effectLst>
                  <a:outerShdw blurRad="38100" dist="38100" dir="2700000" algn="tl">
                    <a:srgbClr val="000000">
                      <a:alpha val="43137"/>
                    </a:srgbClr>
                  </a:outerShdw>
                </a:effectLst>
              </a:rPr>
              <a:t>,…. </a:t>
            </a:r>
            <a:endParaRPr lang="en-GB" dirty="0">
              <a:solidFill>
                <a:srgbClr val="00FF00"/>
              </a:solidFill>
            </a:endParaRPr>
          </a:p>
        </p:txBody>
      </p:sp>
    </p:spTree>
    <p:extLst>
      <p:ext uri="{BB962C8B-B14F-4D97-AF65-F5344CB8AC3E}">
        <p14:creationId xmlns:p14="http://schemas.microsoft.com/office/powerpoint/2010/main" val="365713635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192</a:t>
            </a:fld>
            <a:endParaRPr lang="en-GB">
              <a:solidFill>
                <a:srgbClr val="FFFFFF"/>
              </a:solidFill>
            </a:endParaRPr>
          </a:p>
        </p:txBody>
      </p:sp>
      <p:sp>
        <p:nvSpPr>
          <p:cNvPr id="5" name="TextBox 4"/>
          <p:cNvSpPr txBox="1"/>
          <p:nvPr/>
        </p:nvSpPr>
        <p:spPr>
          <a:xfrm>
            <a:off x="6271296" y="2423991"/>
            <a:ext cx="5215944"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…..also </a:t>
            </a:r>
            <a:r>
              <a:rPr lang="en-GB" sz="2800" b="1" dirty="0">
                <a:solidFill>
                  <a:srgbClr val="00FFFF"/>
                </a:solidFill>
                <a:effectLst>
                  <a:outerShdw blurRad="38100" dist="38100" dir="2700000" algn="tl">
                    <a:srgbClr val="000000">
                      <a:alpha val="43137"/>
                    </a:srgbClr>
                  </a:outerShdw>
                </a:effectLst>
              </a:rPr>
              <a:t>meaning broad-handed, closed hand, and has a variety of </a:t>
            </a:r>
            <a:r>
              <a:rPr lang="en-GB" sz="2800" b="1" dirty="0" smtClean="0">
                <a:solidFill>
                  <a:srgbClr val="00FFFF"/>
                </a:solidFill>
                <a:effectLst>
                  <a:outerShdw blurRad="38100" dist="38100" dir="2700000" algn="tl">
                    <a:srgbClr val="000000">
                      <a:alpha val="43137"/>
                    </a:srgbClr>
                  </a:outerShdw>
                </a:effectLst>
              </a:rPr>
              <a:t>meanings </a:t>
            </a:r>
            <a:r>
              <a:rPr lang="en-GB" sz="2800" b="1" dirty="0" smtClean="0">
                <a:solidFill>
                  <a:srgbClr val="FFC000"/>
                </a:solidFill>
                <a:effectLst>
                  <a:outerShdw blurRad="38100" dist="38100" dir="2700000" algn="tl">
                    <a:srgbClr val="000000">
                      <a:alpha val="43137"/>
                    </a:srgbClr>
                  </a:outerShdw>
                </a:effectLst>
              </a:rPr>
              <a:t>—</a:t>
            </a:r>
            <a:r>
              <a:rPr lang="en-GB" sz="2800" b="1" dirty="0">
                <a:solidFill>
                  <a:srgbClr val="FFC000"/>
                </a:solidFill>
                <a:effectLst>
                  <a:outerShdw blurRad="38100" dist="38100" dir="2700000" algn="tl">
                    <a:srgbClr val="000000">
                      <a:alpha val="43137"/>
                    </a:srgbClr>
                  </a:outerShdw>
                </a:effectLst>
              </a:rPr>
              <a:t>like the Communist salute of the clenched fist.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From this root word comes the name "Jew" and also "Yiddish</a:t>
            </a:r>
            <a:r>
              <a:rPr lang="en-GB" sz="2800" b="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8196" name="Picture 4" descr="http://www.artworldsalon.com/blog/wp-content/uploads/2008/06Jun08/clenched_f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913" y="1708127"/>
            <a:ext cx="4574932" cy="4540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52672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193</a:t>
            </a:fld>
            <a:endParaRPr lang="en-GB">
              <a:solidFill>
                <a:srgbClr val="FFFFFF"/>
              </a:solidFill>
            </a:endParaRPr>
          </a:p>
        </p:txBody>
      </p:sp>
      <p:sp>
        <p:nvSpPr>
          <p:cNvPr id="5" name="TextBox 4"/>
          <p:cNvSpPr txBox="1"/>
          <p:nvPr/>
        </p:nvSpPr>
        <p:spPr>
          <a:xfrm>
            <a:off x="5434885" y="1873876"/>
            <a:ext cx="6272011"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One </a:t>
            </a:r>
            <a:r>
              <a:rPr lang="en-GB" sz="2800" b="1" dirty="0">
                <a:solidFill>
                  <a:srgbClr val="00FFFF"/>
                </a:solidFill>
                <a:effectLst>
                  <a:outerShdw blurRad="38100" dist="38100" dir="2700000" algn="tl">
                    <a:srgbClr val="000000">
                      <a:alpha val="43137"/>
                    </a:srgbClr>
                  </a:outerShdw>
                </a:effectLst>
              </a:rPr>
              <a:t>must not mix up and confuse the "Jews" with </a:t>
            </a:r>
            <a:r>
              <a:rPr lang="en-GB" sz="2800" b="1" dirty="0" smtClean="0">
                <a:solidFill>
                  <a:srgbClr val="00FFFF"/>
                </a:solidFill>
                <a:effectLst>
                  <a:outerShdw blurRad="38100" dist="38100" dir="2700000" algn="tl">
                    <a:srgbClr val="000000">
                      <a:alpha val="43137"/>
                    </a:srgbClr>
                  </a:outerShdw>
                </a:effectLst>
              </a:rPr>
              <a:t>Shem </a:t>
            </a:r>
            <a:r>
              <a:rPr lang="en-GB" sz="2800" b="1" dirty="0" smtClean="0">
                <a:solidFill>
                  <a:srgbClr val="FFCC00"/>
                </a:solidFill>
                <a:effectLst>
                  <a:outerShdw blurRad="38100" dist="38100" dir="2700000" algn="tl">
                    <a:srgbClr val="000000">
                      <a:alpha val="43137"/>
                    </a:srgbClr>
                  </a:outerShdw>
                </a:effectLst>
              </a:rPr>
              <a:t>—</a:t>
            </a:r>
            <a:r>
              <a:rPr lang="en-GB" sz="2800" b="1" dirty="0">
                <a:solidFill>
                  <a:srgbClr val="FFCC00"/>
                </a:solidFill>
                <a:effectLst>
                  <a:outerShdw blurRad="38100" dist="38100" dir="2700000" algn="tl">
                    <a:srgbClr val="000000">
                      <a:alpha val="43137"/>
                    </a:srgbClr>
                  </a:outerShdw>
                </a:effectLst>
              </a:rPr>
              <a:t>the Semitic race and the Hebrews and Israelites of the Old Testament for they are in no way related. </a:t>
            </a:r>
            <a:r>
              <a:rPr lang="en-GB" sz="2800" b="1" dirty="0">
                <a:solidFill>
                  <a:srgbClr val="00FF00"/>
                </a:solidFill>
                <a:effectLst>
                  <a:outerShdw blurRad="38100" dist="38100" dir="2700000" algn="tl">
                    <a:srgbClr val="000000">
                      <a:alpha val="43137"/>
                    </a:srgbClr>
                  </a:outerShdw>
                </a:effectLst>
              </a:rPr>
              <a:t>The Kingdom of Judah and the </a:t>
            </a:r>
            <a:r>
              <a:rPr lang="en-GB" sz="2800" b="1" dirty="0" err="1">
                <a:solidFill>
                  <a:srgbClr val="00FF00"/>
                </a:solidFill>
                <a:effectLst>
                  <a:outerShdw blurRad="38100" dist="38100" dir="2700000" algn="tl">
                    <a:srgbClr val="000000">
                      <a:alpha val="43137"/>
                    </a:srgbClr>
                  </a:outerShdw>
                </a:effectLst>
              </a:rPr>
              <a:t>Judahites</a:t>
            </a:r>
            <a:r>
              <a:rPr lang="en-GB" sz="2800" b="1" dirty="0">
                <a:solidFill>
                  <a:srgbClr val="00FF00"/>
                </a:solidFill>
                <a:effectLst>
                  <a:outerShdw blurRad="38100" dist="38100" dir="2700000" algn="tl">
                    <a:srgbClr val="000000">
                      <a:alpha val="43137"/>
                    </a:srgbClr>
                  </a:outerShdw>
                </a:effectLst>
              </a:rPr>
              <a:t> were God's people and of the Semitic race but they were not Jews</a:t>
            </a:r>
            <a:r>
              <a:rPr lang="en-GB" sz="2800" b="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9218" name="Picture 2" descr="http://oybay.wordpress.com/files/2007/08/film_fanatic_4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67215"/>
            <a:ext cx="4191000"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490933"/>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194</a:t>
            </a:fld>
            <a:endParaRPr lang="en-GB">
              <a:solidFill>
                <a:srgbClr val="FFFFFF"/>
              </a:solidFill>
            </a:endParaRPr>
          </a:p>
        </p:txBody>
      </p:sp>
      <p:sp>
        <p:nvSpPr>
          <p:cNvPr id="4" name="TextBox 3"/>
          <p:cNvSpPr txBox="1"/>
          <p:nvPr/>
        </p:nvSpPr>
        <p:spPr>
          <a:xfrm>
            <a:off x="5048518" y="1738646"/>
            <a:ext cx="630206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There is an unconfirmed report from the Venetian Ambassador, </a:t>
            </a:r>
            <a:r>
              <a:rPr lang="en-GB" sz="2800" b="1" dirty="0" smtClean="0">
                <a:solidFill>
                  <a:srgbClr val="FFCC00"/>
                </a:solidFill>
                <a:effectLst>
                  <a:outerShdw blurRad="38100" dist="38100" dir="2700000" algn="tl">
                    <a:srgbClr val="000000">
                      <a:alpha val="43137"/>
                    </a:srgbClr>
                  </a:outerShdw>
                </a:effectLst>
              </a:rPr>
              <a:t>that Cromwell came in contact with the Jew </a:t>
            </a:r>
            <a:r>
              <a:rPr lang="en-GB" sz="2800" b="1" dirty="0" err="1" smtClean="0">
                <a:solidFill>
                  <a:srgbClr val="FFCC00"/>
                </a:solidFill>
                <a:effectLst>
                  <a:outerShdw blurRad="38100" dist="38100" dir="2700000" algn="tl">
                    <a:srgbClr val="000000">
                      <a:alpha val="43137"/>
                    </a:srgbClr>
                  </a:outerShdw>
                </a:effectLst>
              </a:rPr>
              <a:t>Menasseh</a:t>
            </a:r>
            <a:r>
              <a:rPr lang="en-GB" sz="2800" b="1" dirty="0" smtClean="0">
                <a:solidFill>
                  <a:srgbClr val="FFCC00"/>
                </a:solidFill>
                <a:effectLst>
                  <a:outerShdw blurRad="38100" dist="38100" dir="2700000" algn="tl">
                    <a:srgbClr val="000000">
                      <a:alpha val="43137"/>
                    </a:srgbClr>
                  </a:outerShdw>
                </a:effectLst>
              </a:rPr>
              <a:t> Ben Israel while travelling in Flanders in his youth. </a:t>
            </a:r>
            <a:r>
              <a:rPr lang="en-GB" sz="2800" b="1" dirty="0" smtClean="0">
                <a:solidFill>
                  <a:srgbClr val="FF00FF"/>
                </a:solidFill>
                <a:effectLst>
                  <a:outerShdw blurRad="38100" dist="38100" dir="2700000" algn="tl">
                    <a:srgbClr val="000000">
                      <a:alpha val="43137"/>
                    </a:srgbClr>
                  </a:outerShdw>
                </a:effectLst>
              </a:rPr>
              <a:t>If true, it could be that Cromwell (real name Williams – a common Jewish name)</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was selected at this point to be the Money Power’s agent for instigating the English revolution.</a:t>
            </a:r>
            <a:endParaRPr lang="en-GB" sz="2800" b="1" dirty="0">
              <a:solidFill>
                <a:srgbClr val="00FF00"/>
              </a:solidFill>
              <a:effectLst>
                <a:outerShdw blurRad="38100" dist="38100" dir="2700000" algn="tl">
                  <a:srgbClr val="000000">
                    <a:alpha val="43137"/>
                  </a:srgbClr>
                </a:outerShdw>
              </a:effectLst>
            </a:endParaRPr>
          </a:p>
        </p:txBody>
      </p:sp>
      <p:pic>
        <p:nvPicPr>
          <p:cNvPr id="10242" name="Picture 2" descr="File:Francesco Cornaro venetian ambassador in London (1706-17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036" y="1623527"/>
            <a:ext cx="3373236" cy="463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36902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195</a:t>
            </a:fld>
            <a:endParaRPr lang="en-GB">
              <a:solidFill>
                <a:srgbClr val="FFFFFF"/>
              </a:solidFill>
            </a:endParaRPr>
          </a:p>
        </p:txBody>
      </p:sp>
      <p:sp>
        <p:nvSpPr>
          <p:cNvPr id="5" name="TextBox 4"/>
          <p:cNvSpPr txBox="1"/>
          <p:nvPr/>
        </p:nvSpPr>
        <p:spPr>
          <a:xfrm>
            <a:off x="4754880" y="1416308"/>
            <a:ext cx="682752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CC00"/>
                </a:solidFill>
                <a:effectLst>
                  <a:outerShdw blurRad="38100" dist="38100" dir="2700000" algn="tl">
                    <a:srgbClr val="000000">
                      <a:alpha val="43137"/>
                    </a:srgbClr>
                  </a:outerShdw>
                </a:effectLst>
              </a:rPr>
              <a:t>Many blame Cromwell’s stance on his mistaken belief that the Jews were Israel.</a:t>
            </a:r>
            <a:r>
              <a:rPr lang="en-GB" sz="2800" b="1" dirty="0" smtClean="0">
                <a:effectLst>
                  <a:outerShdw blurRad="38100" dist="38100" dir="2700000" algn="tl">
                    <a:srgbClr val="000000">
                      <a:alpha val="43137"/>
                    </a:srgbClr>
                  </a:outerShdw>
                </a:effectLst>
              </a:rPr>
              <a:t> </a:t>
            </a:r>
            <a:r>
              <a:rPr lang="en-GB" sz="2800" b="1" dirty="0" smtClean="0">
                <a:solidFill>
                  <a:srgbClr val="FF0000"/>
                </a:solidFill>
                <a:effectLst>
                  <a:outerShdw blurRad="38100" dist="38100" dir="2700000" algn="tl">
                    <a:srgbClr val="000000">
                      <a:alpha val="43137"/>
                    </a:srgbClr>
                  </a:outerShdw>
                </a:effectLst>
              </a:rPr>
              <a:t>As mentioned his name was changed from Williams, </a:t>
            </a:r>
            <a:r>
              <a:rPr lang="en-GB" sz="2800" b="1" dirty="0" smtClean="0">
                <a:solidFill>
                  <a:srgbClr val="00FF00"/>
                </a:solidFill>
                <a:effectLst>
                  <a:outerShdw blurRad="38100" dist="38100" dir="2700000" algn="tl">
                    <a:srgbClr val="000000">
                      <a:alpha val="43137"/>
                    </a:srgbClr>
                  </a:outerShdw>
                </a:effectLst>
              </a:rPr>
              <a:t>because this is one of the names the Jews adopted after settling in Wales following King Edward’s expulsion of Jews, </a:t>
            </a:r>
            <a:r>
              <a:rPr lang="en-GB" sz="2800" b="1" dirty="0" smtClean="0">
                <a:solidFill>
                  <a:srgbClr val="FF6600"/>
                </a:solidFill>
                <a:effectLst>
                  <a:outerShdw blurRad="38100" dist="38100" dir="2700000" algn="tl">
                    <a:srgbClr val="000000">
                      <a:alpha val="43137"/>
                    </a:srgbClr>
                  </a:outerShdw>
                </a:effectLst>
              </a:rPr>
              <a:t>so he himself might have been a secret Jew. </a:t>
            </a:r>
            <a:r>
              <a:rPr lang="en-GB" sz="2800" b="1" dirty="0" smtClean="0">
                <a:solidFill>
                  <a:srgbClr val="FFFF00"/>
                </a:solidFill>
                <a:effectLst>
                  <a:outerShdw blurRad="38100" dist="38100" dir="2700000" algn="tl">
                    <a:srgbClr val="000000">
                      <a:alpha val="43137"/>
                    </a:srgbClr>
                  </a:outerShdw>
                </a:effectLst>
              </a:rPr>
              <a:t>He paved the way for Whig party who would be supportive of the money power.</a:t>
            </a:r>
            <a:endParaRPr lang="en-GB" sz="2800" b="1" dirty="0">
              <a:solidFill>
                <a:srgbClr val="FFFF0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512760"/>
            <a:ext cx="3495613" cy="2639188"/>
          </a:xfrm>
          <a:prstGeom prst="rect">
            <a:avLst/>
          </a:prstGeom>
        </p:spPr>
      </p:pic>
    </p:spTree>
    <p:extLst>
      <p:ext uri="{BB962C8B-B14F-4D97-AF65-F5344CB8AC3E}">
        <p14:creationId xmlns:p14="http://schemas.microsoft.com/office/powerpoint/2010/main" val="223510019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smtClean="0">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196</a:t>
            </a:fld>
            <a:endParaRPr lang="en-GB"/>
          </a:p>
        </p:txBody>
      </p:sp>
      <p:sp>
        <p:nvSpPr>
          <p:cNvPr id="4" name="TextBox 3"/>
          <p:cNvSpPr txBox="1"/>
          <p:nvPr/>
        </p:nvSpPr>
        <p:spPr>
          <a:xfrm>
            <a:off x="4779818" y="1824841"/>
            <a:ext cx="6345381"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"There is certainly in '</a:t>
            </a:r>
            <a:r>
              <a:rPr lang="en-GB" sz="2800" b="1" dirty="0" err="1">
                <a:solidFill>
                  <a:srgbClr val="00FFFF"/>
                </a:solidFill>
                <a:effectLst>
                  <a:outerShdw blurRad="38100" dist="38100" dir="2700000" algn="tl">
                    <a:srgbClr val="000000">
                      <a:alpha val="43137"/>
                    </a:srgbClr>
                  </a:outerShdw>
                </a:effectLst>
              </a:rPr>
              <a:t>Whigism</a:t>
            </a:r>
            <a:r>
              <a:rPr lang="en-GB" sz="2800" b="1" dirty="0">
                <a:solidFill>
                  <a:srgbClr val="00FFFF"/>
                </a:solidFill>
                <a:effectLst>
                  <a:outerShdw blurRad="38100" dist="38100" dir="2700000" algn="tl">
                    <a:srgbClr val="000000">
                      <a:alpha val="43137"/>
                    </a:srgbClr>
                  </a:outerShdw>
                </a:effectLst>
              </a:rPr>
              <a:t>' an inherent propensity to tyranny; </a:t>
            </a:r>
            <a:r>
              <a:rPr lang="en-GB" sz="2800" b="1" dirty="0">
                <a:solidFill>
                  <a:srgbClr val="FFC000"/>
                </a:solidFill>
                <a:effectLst>
                  <a:outerShdw blurRad="38100" dist="38100" dir="2700000" algn="tl">
                    <a:srgbClr val="000000">
                      <a:alpha val="43137"/>
                    </a:srgbClr>
                  </a:outerShdw>
                </a:effectLst>
              </a:rPr>
              <a:t>and of all the methods which tyranny ever invented for sucking out the essential vitality of free institutions, </a:t>
            </a:r>
            <a:r>
              <a:rPr lang="en-GB" sz="2800" b="1" dirty="0">
                <a:solidFill>
                  <a:srgbClr val="00FF00"/>
                </a:solidFill>
                <a:effectLst>
                  <a:outerShdw blurRad="38100" dist="38100" dir="2700000" algn="tl">
                    <a:srgbClr val="000000">
                      <a:alpha val="43137"/>
                    </a:srgbClr>
                  </a:outerShdw>
                </a:effectLst>
              </a:rPr>
              <a:t>without appearing materially to touch their forms, </a:t>
            </a:r>
            <a:r>
              <a:rPr lang="en-GB" sz="2800" b="1" dirty="0">
                <a:solidFill>
                  <a:srgbClr val="FFFF00"/>
                </a:solidFill>
                <a:effectLst>
                  <a:outerShdw blurRad="38100" dist="38100" dir="2700000" algn="tl">
                    <a:srgbClr val="000000">
                      <a:alpha val="43137"/>
                    </a:srgbClr>
                  </a:outerShdw>
                </a:effectLst>
              </a:rPr>
              <a:t>this centralising system is the most plausible and the most pernicious…..</a:t>
            </a:r>
            <a:endParaRPr lang="en-GB" sz="2800" dirty="0">
              <a:solidFill>
                <a:srgbClr val="FFFF00"/>
              </a:solidFill>
              <a:effectLst>
                <a:outerShdw blurRad="38100" dist="38100" dir="2700000" algn="tl">
                  <a:srgbClr val="000000">
                    <a:alpha val="43137"/>
                  </a:srgbClr>
                </a:outerShdw>
              </a:effectLst>
            </a:endParaRPr>
          </a:p>
        </p:txBody>
      </p:sp>
      <p:pic>
        <p:nvPicPr>
          <p:cNvPr id="1028" name="Picture 4" descr="http://main.thebeaumonde.com/wp-content/uploads/2012/03/The-Time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863" y="1541748"/>
            <a:ext cx="2915459"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99393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smtClean="0">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197</a:t>
            </a:fld>
            <a:endParaRPr lang="en-GB"/>
          </a:p>
        </p:txBody>
      </p:sp>
      <p:sp>
        <p:nvSpPr>
          <p:cNvPr id="4" name="TextBox 3"/>
          <p:cNvSpPr txBox="1"/>
          <p:nvPr/>
        </p:nvSpPr>
        <p:spPr>
          <a:xfrm>
            <a:off x="5153892" y="1858563"/>
            <a:ext cx="5888181"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----If it shall be fully carried out, </a:t>
            </a:r>
            <a:r>
              <a:rPr lang="en-GB" sz="2800" b="1" dirty="0">
                <a:solidFill>
                  <a:srgbClr val="FFC000"/>
                </a:solidFill>
                <a:effectLst>
                  <a:outerShdw blurRad="38100" dist="38100" dir="2700000" algn="tl">
                    <a:srgbClr val="000000">
                      <a:alpha val="43137"/>
                    </a:srgbClr>
                  </a:outerShdw>
                </a:effectLst>
              </a:rPr>
              <a:t>British liberty ... will rest no longer on the possession of constitutional power by the people, </a:t>
            </a:r>
            <a:r>
              <a:rPr lang="en-GB" sz="2800" b="1" dirty="0">
                <a:solidFill>
                  <a:srgbClr val="00FF00"/>
                </a:solidFill>
                <a:effectLst>
                  <a:outerShdw blurRad="38100" dist="38100" dir="2700000" algn="tl">
                    <a:srgbClr val="000000">
                      <a:alpha val="43137"/>
                    </a:srgbClr>
                  </a:outerShdw>
                </a:effectLst>
              </a:rPr>
              <a:t>but upon the sufferance of a majority of those who,</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for the time being, may call themselves the people's representatives."</a:t>
            </a:r>
            <a:endParaRPr lang="en-GB" dirty="0">
              <a:solidFill>
                <a:srgbClr val="FFFF00"/>
              </a:solidFill>
            </a:endParaRPr>
          </a:p>
        </p:txBody>
      </p:sp>
      <p:pic>
        <p:nvPicPr>
          <p:cNvPr id="2050" name="Picture 2" descr="http://www.centralbanking.com/IMG/111/163111/front-of-the-bank-of-england.jpg?1297962386">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557" y="1403470"/>
            <a:ext cx="3240655" cy="488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619231"/>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198</a:t>
            </a:fld>
            <a:endParaRPr lang="en-GB"/>
          </a:p>
        </p:txBody>
      </p:sp>
      <p:sp>
        <p:nvSpPr>
          <p:cNvPr id="4" name="TextBox 3"/>
          <p:cNvSpPr txBox="1"/>
          <p:nvPr/>
        </p:nvSpPr>
        <p:spPr>
          <a:xfrm>
            <a:off x="4959927" y="2149528"/>
            <a:ext cx="6179128"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"Whig" historians tell of the tyrannies of Charles I. &amp; Charles II, </a:t>
            </a:r>
            <a:r>
              <a:rPr lang="en-GB" sz="2800" b="1" dirty="0">
                <a:solidFill>
                  <a:srgbClr val="FFC000"/>
                </a:solidFill>
                <a:effectLst>
                  <a:outerShdw blurRad="38100" dist="38100" dir="2700000" algn="tl">
                    <a:srgbClr val="000000">
                      <a:alpha val="43137"/>
                    </a:srgbClr>
                  </a:outerShdw>
                </a:effectLst>
              </a:rPr>
              <a:t>and how they reigned without Parliament. However,</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Parliament in those days was not like to-day.</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It comprised a group of wealthy men who were not very responsible to the British people.</a:t>
            </a:r>
            <a:endParaRPr lang="en-GB" sz="2800" dirty="0">
              <a:solidFill>
                <a:srgbClr val="FFFF00"/>
              </a:solidFill>
            </a:endParaRPr>
          </a:p>
        </p:txBody>
      </p:sp>
      <p:sp>
        <p:nvSpPr>
          <p:cNvPr id="5" name="AutoShape 2" descr="data:image/jpeg;base64,/9j/4AAQSkZJRgABAQAAAQABAAD/2wCEAAkGBhMSEBUTExMVFRUVFx0aGBgWGBwaIBogHB8gIBsgGx8bICYfHRojHCEhHzIgIycpLCwtHh4xNTAqNSYtLCkBCQoKDgwOFw8PFykYHBwpKSkpKSkpKSkqKSkpKSkpKSkpKSkpKSkpKSkpKSkpKSkpKSkpLCksKSkpKSksLCkpKf/AABEIARgAsAMBIgACEQEDEQH/xAAbAAACAwEBAQAAAAAAAAAAAAAEBQIDBgEAB//EAEQQAAICAQMDAgQEAwUFBwMFAAECAxESAAQhBRMxIkEGMlFhFCNxgUJSkQczobHRFWJyweEWJDRTgvDxQ3OSFyVEhLL/xAAXAQEBAQEAAAAAAAAAAAAAAAAAAQID/8QAIREBAQEAAgICAwEBAAAAAAAAAAERIVESMQJBAzJhgSL/2gAMAwEAAhEDEQA/AEPQ+hxxoZZIY370iphgGEQMpVGHp8EI4Jvx7aadR6DtxtQ4hhB/DRG8VBtpIwT45NGv30Z8JS3sEVyWkaT0hrsIJRQHFKvLmr99M+tQqNoAwH/h9uCD95I/YfauBpt7b29sEnS4+D24QBzYVLPHvfH/AC8jzq/c9GjzcKqKa8BI6BCm6DXXPsf63xo10CJQVUU5WB7ecTZ4+nHmhj5BOj2gLTSNXBJJYmvm9ziCb9+L9j83i89nleyFdgixTkpE2MEJvBayZ1ujVWRY+/769tOmoZADHGfSx+QD2PFY80D4JH18itPF2mL7i6xO3gFcVYcUf5eL8C7J450TtelIeQq1j7Ch+3PIr/3ep5XtLax2y6bG0qqoSmvIFOVq64IyPPuPsdM/9lIu32tYH8o5elP52Au6LfTz5o+2nW16OoMfp+UrX24BavoSP9fPAsfaZ7fbBQSgR1xagKEh9iLB97+grydPKptI5emD8M6KtEPHyoyA5JYKT4GNX9Nd+HQyzx2FFleLT5mZRyCtniiSKAyA506223UxubssaGRBAN0R6ebv2HngaH6ZsbnU5MQJF4Mln51PNCq/6ewrV3TaH3mziE0pwTidzd3/ABsOLPAv00BQvIeK1Q+3ULF6AA3dBAK2CSlA3wwq7Pv58nTLqfTlE8+TAASygV5S5Gbgjxzz7Gyv31ZFAO0qk8EyDzYsYtZ9IOXvj4B+2sLtB9LcAzUihV28hNG/YV/DRN8/XyftoLpm3BiorfB+VRY5b6H5bArI39eNMhtgp3LWSBt9z/FZrt2fBrzV8Vd1WheiRIYEYRqLBvJzfluTXj34PtegjtNspfMA4YxgYDyQXvzypB4+gs+BWgOvbctt0UUq/iBx9PT4oeAD7f8ALT2BAJJSyjEpGwBBYjhwT9wPNfxAVqvrsafgzxTGdAK5olGIH9VHnz8ugVSbRhmPAyNk+Ky58HIn9ScrvwNWSplLIQPWJXUXfBDEXRNXQoc1XN6L3UaZMVFJ6qVaF345HIof/j++itypG6mWmrvMAfrk3Fn2BP382TwdBzpGzAWYAUcFPzZfxek8/NZ5z/i/bT3qaq++aMKGlPc7StQBZe1iefJBJr9SdC7CLFZCBiMR5WjQIy+137Dxz9dN+p9Ny3ckquFeJSBakjKRBfynLgDIHwPcaYMBBC0kmzJxsSJbCvSoMnjmyAvA4+mi+3U8SkUwK8fQDGv6+T9yde2O5ZfwpPNduvSASfXiT+qnkHRsyfmQ+nw4ojmwSPf6+P1q9c/yfq6fj/Y0+Ed2v4RYzNaBlWNO6aCn5RVXdhhR81pn1sKIFBBrsQe3HDR+dY/4T2Ks+9l4YQx91Tzw4YlTR9wbNHWxkik3O3MbMsbKqoXAzUhWVhwfNqQDXk3WuljmyU0MJsAAkhjyKABWrPm1I9PH0o8gk93u5xeQdslSxBIXz5+njjmx9D4PGnn/AGHMf5nf+UZUIgPYgg+rgGgp/QD5r1Hd/AzSM7jdOuRsIY42Cgjxfvzz7ff1Ve+EKOnkk7lmNjtRLRAoAyLXjx+o/wA70Zt5VFkG+CSRx7BhzfuB54vyefPOk/DOM+42rSMV7cNOFQEUwcUtY1dm+Dz9b0duPhLtnvGaVqIFMU9QcgNZCi7F4+7VZrHUsUv2O7t0ogHihl/MPLebsD9wfFjVG2kY7La/RhLzfgdzj5j6/IIFmyL9udZ0z4JjRQZJpJCpH8os17BR4J5oefI8HQHQfhqKfZ7cs0iiJWACNQJL21+k3X18jlhZ04Rnscczk1cfKQOSbPgcNf8AF7kk0PGrNjOpmQqpZyfm4vJabkfzUSQPYWffjQ/9ioQwiEkwWS2YgrY7ZWgCFBCkMOBdg2K51ZP8MxRR91TIzJjQd7PLUL4CcWeKNnkHEDVCLrcy/i9yDiQHl9NDmybJPgcWMjwAxHkjUmk/LQnwWbyMfmXg8D0gqpUe9Cj5GtU/wtDJNK7dwMZZCac0ciQPSOKPsPJPnyDqqf4XjDIvclosSaYFjivAHp9fF+RV/dBeTWRirKcAhmO2mFJwoAjbEAe/sB/L7nxoXo8A/DLkFUDPzzwGN/Tm+QTZyryNbLffD8MUUsihsjG/lybtWuvAI5+c8vZI99L/AIQ+GYJ9nFK3dDPlYWQ+cmHArhq/hPBGR8jUNL5lJcmPgtFGpon2MgHtw1nz/CT76G64qjaXwfz4xxZ8LL8xI4Fk/vz761cHw5AdxJGcmVY0xt28Plxam2UgHz/DfvpR8d7CKDbxrAuCvKhf1n1AgrZLX7Hj6LXvoaT7xGyYWasgk23F1fjz+vzD2417eg/itweR+awLKOPHNDwOCMq8jEe2ty3wntQ4MYkTA2uErD7CrserxlVk2K1Rt/hyORncvIGLnhcbBuhQI4PHAvg5WdFZ3osbVJkPUVCi+fcAcXQNVyNPeqdLSdt3I8syLCWbGI9u27aWHPlqx4Ar3+uiN1sYogrKW9TrVm7tgQACORd8kCvGqY+npDtN3EpdmMTZ5m/VhGTXsbBBJ+p0GC7AM+2HcoBoVCjyCyOF+tiqsk++m8sQV4qJPrTkmyTwLPsD5s++gIMe5t2IIobZ79iAs3Few4/TTXqMWMqEcjuC+KPz3yP3x481fvrH5J/y3+P9g/wDtgs+9qyCiqwbLkF/NMf11pH3se0hWWXLBY4rx5JLMtEfe6H6DSb4MUDc7s+bhHgH/wA0/X+un+72qSgROFdOzH6WFgkFCCORyNbYK5/7SNo0ZAdqdGAI8/IQaA9xar9h/XUv/wBRdmAU7mJsiyvjwfFe/HB5Pnyo02boW1EG5P4eAlI5AG7SAgGLKgwF1zY9wCPfxDZ9L267TbusEYLrFbCNCxtWJolScjXLHz/TTJ2zl7Zub4z2ibmWYOxWRI1UYHjA2csiOD9fegfronqP9qOxKFS7+r6U3vYJ+5q/bmvHvRuulwDqeAiUK0YISuCWR2B5FmyDzwfF1rRdZ2cY6ZMcYwQ2IbBbxEwUc1Z9ND+urk7TL2Swf2vbDxcvJ5Yr9f0PF+eDx7VdaF6F/aJs9vto4wszkDyqVfOXgnnyP3rW76x0yFnQGNcKkJGK1/ALNAekXd80dZb4Q2q/hcjGodY4yG9JA+lMRzYW/oQK86ZOzL2Wj+1GFpEl7EtrkuNC6ZgeDfBoAkj6n2Oh95/aeJIyrbdwLANqMcgQfr9BQHNC619F30YXqG24FGPc+AB/5VA/XxpD/aPvo44ZlkdQXiCxj3BYEFh7UPN+/jThcItt/anYf/usrZOz0o59Z965vGls+3Htqf8A+oAJD/hpVYA0K+YEVj/w1Q49wD7Xpl8G/EMG42j9uhLGrMQOWUVYKtwSPIu/mK+2tj1Jh+M2nPOUvv8ASPx+lnxphkfNd5/aTkrxPtZFMoZSRV/KRwG/XgHwbqr134V+NG2+3jgXbTssYJyb5jkSWvFfcmqHIx++tN8QUdmzFqJnKsxH8ImbzXP8Nft99M9qpwkN5VuDRu6/OFkX/Fzz7Gx9NQxkP+3TiZpF2cpaRUVvn+UE4mqGP0/+DoDrHxE26QRy7aUhGD2pK0QeST7ZGiQOLr2OvoO+YifeMppvwS0b+neIP7EjSvrm1DMuQ8bduPYU6mx9xVX9MeNDCOb4t3xFpsnctyQA1i7FEAXzVkj9q1T034j3ZLBdk+BdssgSuTcOCcrq/wCG/IF863O0vuQm2vnn3/uyOf3/AMdLdoMtsw5438g+l1Ixqj5/QauTppnJviCWb8uWLGmiYG29VyIG5+/kn7e2tBIeN4QLuNsR+kUHn+o51HqyhmjJIAGCk8c/mA/oLPNj/LXlAZNwtGjt3Brg/wBzAf61p9jFFGM+3UfTaix4pe6WHi/PGnHVYqK8m8x583kLP7nSOeRu9C3qc47f9jbj9/1086jLdA80wo/ow+v76fObD4+1XwYqfi9wAQajHiyKy+/OtBsWvAUL7MXkWDynn6V9fbzxrH/2dTg7zcVZrbrx9eaN3+v+GtbFIqNExquwp5P3TxdA8mqJAbxqA31nZ71mxBKTUFyr+65+az9yPreqtuHGw2jRrmT2hiXxAChgCDiefc/SuNXbqdRstzlJWcUrCwRa9oKCBVsBaqGPLE/U6s2MLf7O2nBYiOEmhY+Q8muQtsLYWR51U1lTCR1rxZES+STeSvyeAS3k378ngnTrr8NdHnsLeRsLdWdwpNX/AL3P21no51/22z5ggxLyTVYrJw18Xa+fcc+TrR9fb/8AZpjYNjIc+fz8gP3BXQ086qG/EQ0F/wDqgtRtSMDY/f68Hge+sN8KOf8AZ74qjEwR+li1EEvZBAs8G6+321uerSJ3Y2ZlCgSW3BrIJ5N8e/60BrA/BG+UbNlaQeqOJQhOLH5r4v0sCV597IPk6fXJrY/F/UGgnhlRcjFHuHxJoEAw5eOeASdfE+sdal3srSSuju5AAUsQqjn03HQUAeftr6z/AGgdQiJU9xCPwm8sqwIsiLEcE0zEUBr5TB0lO7HJCg7XaVpBJxi4GJC+cwWYEC+a51ZIzVo3Ue1JMe4VXWziBJ/NVHgXYGNA4kEa+sdD+I23r7OdgFqaRKHHiI5Ej2sj5fb/AB18ng6H+NZHYRLCzhZGRSjoWHpJVqAQ0q3yook+da3+zvdxJBtAGACb+YsTXA7TgMa4AJofvpSNZ8SQ1tX7jgp3hwEql73y2DZOTA39Ro1ZbEoDDjckVRNfmqTfI8k3+gB0m+Nt4n4KfF1LZBlxUt4lB9j6vSSeObArxova72IAgyAMZe4CfpakFj+zCvNNqNaY9SA7+6XI2dj44Ncv4/w/roLqkDB7LsSNtL5FHgpyQPoSR+t6jPvYpN3uSHASXZiNJKb5mLih6bocHjVPWuoqapWcCORRSOTfoK0QPNDyTycvOhpvt4j34TkaUk48HypW78k19/HOle1W9tIAxQfj5OVq/mN+RVH78/TnRW26lGJYuSqoSbMbiwq4ihjfN/0vQO03SJtpUY4Fdy8wzDAMtg55EED5gfsa0Nd3s2Ir6gHmqADoT7eR4/r9tdqo9wQaIgbk/wD2YgdUbiZHNgNwr0KsNeB4rkmlBPFgD66IaMgbn3H4auPvt1vz+mivnZovtQCDfYPHt83A+hvnnWj38WQGSkHJbF2bujz7knWIjIDbe7oHbE8c/M3mzy30/XW637lQv8SWOQebtePqGu7Op8iFHw6i7PfTKJFmBjRR20s+tjgfmAAJVQavyPrph1nqeJ21gKxiQuhGa81hxYIYVeV0pHnjQe2jp6aQM6qEMgUiRGkOcTW3LD02TwBlVcjQEW075VTL21ZWVmKAgXbIVs5FGAbxyP30SjkfhD3PWI1R1GaOSASyPkrHOQxgWrWaAHnlLuevbyCQxytwApUhUBwa8TQ8MfpVi9PU3ELTIG3KuFV8lKY5g5YNHWbuGFA8cKLsGtRk6hG+8EksUMKIGjiEqnxKotieQ7EdxaYcYmtaxlm3+KZ7AxQkigCi2SRQHiy2XtoncdS6l3xtqqZ2oQvGAeFyGPP0vQKSFN2O2CShaQMvoVl/hMdN6FxyHgnHke2tP0zpTDcSrGGcuXXtLIGIaNQXKuQQymwtNQ5BFkaYYTdO6p1KWbsBlicC2MsTLjxYy8kEmgOOb8ar2256tJHI4lsQNjw1d05Uwjv0uVvmvb66b9P+G2j3B3DosSLL6WYM2GdiqtXkZaKUDVm7B50X/syGRu0I4yNwhLkOwEeQFKBf5mBFDtgA8CjRJZFZuNuqPB3z3W29W9uDacZMsdhmioEZAEHnTHr3WFNRLFltYoYTIjURCQqv6WBCsxyKsLIOSULF6Oi+HSnTDDLM8MuKhkZwzKfmAVUWwCFZVjJHm/c2um69PsUSHb7gmJlWRQ3JGQJojEEeK8t7AGq1Ud6P1hYmlmUmSFV/OlkCnuKUobbHypd3NkfQfy6j00OsksGykxg5kiV5Qlq+TIoBIYsQca+vnjVM39om9aTEzkcgEgfWhXmrINc6Z9C6NwsrvFLJMe2RZIQZIS5ZiGAAFELziKBrU9+xf0uLdyzGMuY8VybuPgEJAxQkE+pvqONAdQ3m6UgF2RwRy24XGj7lhIRX+PnXdz0N9tL3mCJ2ZMsQM1jyIDBQhqlayENMUK3j41b0npUSbm1kjMal3VWCFTwVxkQ1IHYEYoBY5+nDIfbnURuoSpaXuKaGcbEgtx6cCS1+3jn21Vu592rLayWaItTQysANa8Pxyp8XonqPSfxTmZMI3o9wKzW4LIBi7jEGMZi7xYr554u3vTG3MQxV1CRopwkyCp6isuDHEISocsTZsjnjUkXIAL7xADKrnOVUwXtZ5NwoYGyAf5tV7iZoYnjeViRIqu8RVVdSyEAZGgyFrPBBHPjTPf8AUI4jtnmUxq9WUcBA2QLFSnJbG8o2+Xjm9Db6fvo0KYFJWYIVVQTVNhxchVsR/Kw9mrjULF+46oA3qBZBIlERkX2swVVrIV8bUuPSxBI86e7z4jDspiCAToKV5FK8xFMXAHeDLwrUR6vrzpHvJ0eMFg6gTxqGilQYFhgVQtCbiQnwL9Qu9e2nTXLssoZGWNXELEvMHWNgCDioZZHuxRYn2I50SUhfaLGNvKAQGaLNWWiuLqY/Yn1ZtbDjjjxrVtYVefcLlwDYoMb98mu/t+us914YxRAVi86BQjEhlPp9N1yrjEqQPHn1a0W5gMaqQQY8qBANfPlUgZvSxP8AF4PGlrRduNw0sgErYBl9EjUb9CiiImpzkilRkLIri9GDbMJdukaFCpBVXPbb0ots9C1jUE2mR9jyVGl6bfbzCIbiowrcJGjs85kCtXNRgZGgD4JIvXumTlZKVzSyFO8ISzAcmjbM6KVUkYVwp+uhpj0mZzupoTOAhVWaZZlVY2AJWqNMVYghAeeSfpqzpW0WF2lH4e2Fl5JsxicfzIowvcYF18nGrkoEaXb6UU7rJ+I5Wono9yQRsvcjJIZEUVjfBvk6PaeUuqQOMnsMwx5wQBFiUglVh5xz+a21WQUMjujYx7cyYEcWHCWA6gsWVA45zUMpDAFrFau2PSJYm/vSoIDCMugBJKl0lZMikigE44kHjn21yfeEo4UlB2qihKiVnA5ChqFguCpB+U2w+urTsQkyoI0AQpKcM2YxhyovzgQuKY2ciXYHS0o54WjR4xeaFFqNS1pyExJpAjISxcmwfbm9CyCFu33EgOdDcCNcVpsj+WT/AHhLAALRBIJrwTa0EhEcWRVZEPaCAsWkUkZuothHSjmvBs0SNe3MEwJlZlYr67dso1diGbEkYSBWWiaAsx8+aiFnT+1DGyxmJ5CVjVlWTHFbIyEmIZh4smvI0v8AimKJt7B3IQqlYnEZ8yfN6D8oGQ4OI+ws86fb1b7gEsjhVdsy45UmmbGNcjIGzYKPSCD40o/BytI24WSNGVx25G5KYiWQ1xY9J7YNc+kg8a3FlLuv9L20e8iruqrzKGSPEqAz+sIQoIZCa5v2+mn0fKJEyoHgiBjftmxctN3Y75oV6g3H041De7eTcQtK2F7eXNIYwQjFHZ5P971gFrJ4BJ9td6p+GdUdH3GUgZxikjSkOlRqDan0EqmPIYDK8tZtLXpYWhIgdwCZalCoHSlMfPNswkNeliADQ/i4UenuuzyhHgZWyWEgBi9SFgfVZXAAnyTxwoOmr7oRHBmDQtie2rV6WFOrkqSRG9Dhi4CkgggaF2eyBZPzRU4fusS3odiyxE2DJICpAPkXGOReohhBCMIxKytk7CRcj209d+sA2pJYULI+YEr5K4rIqyRyRNQhkyRyKIQv6hfobEC1puBygpidTQqKaRY1SIoLyZzGt9vENGxClvBZVUhmxpReqdzuXM8gVJBmfVjTCRVpCzLMeIziHAYNivPvegJbd3du0eCszpHHkma3kEIeliPpY2ti65PGrS6RI9gdqTBWkAAcKhVjmQRmMgXMfrsNWS86C227RY4rCDtsX/MBtTJ6mMUIVAR3MSBRoXXvoqaBewnbRdw83diLY9tI+5wjyALlZ8luV58g6AmfogZ1DYIsjnuL8qBVjo1Hkce21LQBNlTz7KI+qntISiSAxICVHHpBAUqDmz2QSfmBANDi5PIZNw+3DOziQRLuCxDYquJMgUW383pN8DnRW12kW4iEssiCOYuEaRTUZjIEk0iKBlZIIJIUMQWBOi4tnCybNZFReGBV2IAjDFVbFkohVoAqxLBmv2NMtyBH4ljtGSNlEqtZdggRgp4FijfjWZ3wkQ7qSMMEUuqrwDKzn8ssqgqVwUniryB1o93uWVFjDKPWECyKHZ2VrfFgKIItsyCaAb30akAbWTdyzrHt0kBCllLBnjDBiLkY2FU0xBssOAPPF+32sndJeeNbt3T1pIGB/LMjdtvygAflrj99D9YhilmOG5m/D4B2dw8sGQPoEi0KXEgZBvQx5N1YG0Vowm6gAWGSVIJLjjVo1sB/lIOXqo35BWyedA7j3LRJTx7SSNwYyxVTkhNqAyxKzc41wVIB44B1dvdivbwkabvJtgmQVmKEtnGhwFYyVxVEe59tED4fELqhAW43QSySIAQFpcVNNkWXKgoXnj6GO7AX8T+TGC/HaMXqlxBCqVD5Fgbpsarm+NGXNgouGUpGshKYo0uIs2eVPqJi554U/TzqMziJJAJUMjKEVQubNTcNkULMvqJXyFr6aV9X6A8mUPZhhkRQmRd8JOS4AvmMsQCDdW1cc6cdGRY05BorlCBktxFsirKBYWNgW5IN0CK0MDROFEMKbdFUBFdjk2A5rI4gFlOPp5BKjQsDTkDuF1xcLZAHl1DM0YIGAjbgFcCbB9VWz9ckg/LeTkUsk2SLa2oUHzIaz8AKeBoPp5pIpQitIrqHClQVJppGLl8MLJFgcOPFg6sR3p0MksvbdyO9S1gA15HIYWSqgck35YivOkXTpAN3B21akuQpJirhr7RhUoDSF2FZC64vT3pzCBUmcNcUgVY1uQ5msFFX6ixehyWUqeNL4nV36jM2QKRvKhNq0YO4bng2HHK/11prF+2kw7c/bEYjrcq2TXXbEUiObAYGbHKuKB+41HpEPegVZJlVZJCMwAzcSFPSx4WMlVKrz7kViNKu1GdgyM7StHGrglzigbdsgCqTRXGiRxYP20R07cMm1SM4fltIpBU84y3Qrk/PfnwF8i9SxMHy9MWeNI3tIIo3BRnQsrZKpBZBaLbZXZJW/BYULH0VXkwfdQLO6hVMYVgQeHSbEkMoCoPU2L80bBGm77ecNuYo441QX3GZgyGRUADREgH5RbAni8vbQm7kkDyR49tZESF19TL3FV3jwqzZ5XE+Go+dTDAMG5eNmcsR3Mo4GgrLEkNmo5YRlyTXuzGr8ixJds6bYv2xBmyKJWdmhd1pldQwOJdQrAGwpAH10WsO4kaMQ1IYYvEcfbIdVHolkxsxsD/dlrY3fkEDRbQrMJZBIm5DmpJYltA1WcOc2QMa/SNRdHUFG62b7mQtcjyfktGpq2kKksCzH8oZEFVbygPJOrdhtozN3HRCCjFMcZA7LXcpZSAGW/BWuPGhtrtGikHqMQa1WTcgefS0ak42GouDfAJ9yK0XvdoNws4/E7cSqAYZgUjDm/4gFUqAPDebAN1xrU/qLV3SN35JbiYIyK4hjkMbZAklYkUf3RCklgxJ8e5t6RtWWJYW2+4ChS6GFCgumMinNWxcjnDKyQKF6WbpJNt3oqVonYYqxWS7YoCpQksVu/a7I8aJg3PZaTCURTAlCsgZe4FNAyIMhMzAVRFAA+rjiVqat6ZtYmRZY2kTFgKxDd1S6yRA5lVkHLNww8DwWxJe53UkO7IVDLG+ChlQl1kIUO0isLjJrhT6T6qJx5D6Ru5O00keBjCquGdrFdBgrE2kdBayBKkr6jjervxcaFMu2sUyBx2jKDxLipcqfzELW3sQAD/EbjQ0biETTCdZoWcGVxI6MsyuMXCugGJKj5QPmA+tlZs42iUrHDMizVnIwEgxJBZzDfLdsoAijyxJ8HVOyEMmIm/OdtyqBYhbKgVjkic36wlvxxx4B1OWQTPG0zxlYGpj2rXHEBQ5T+FwpLMLGXpUnzq7UxPCOLcyu4dQ2S4ybcxo1cWEcEYMpoVeJ8+2mHRIk7okADRmN1DD0llXF4ns1TVnGAa4VeK0JsOox+vCWYbfJSjFFYm/QcO9wY7NF2ogkfUHVkAUBlxVVgJRCD3GxUNniTStmwvw1Di68Rn0NleFWVhPTLCVVMWfEkUTG0jKAlmxQs8UTpgkndVEizKgD1O+Lubo4Lzi+QxtvN0bBB0qh3DooYK0SYqnccK4JB9HdA9OHqYl1W1OJvjVzbp2hDK6xyMygkPYEzVhlgoCI5DANyAQNF1Y+1GTnum4nA9LkKqIqSOApxLMq/mB+bsgeBpDthLuIVkiAdgJyKVIx3BMvbWaSvUAjFqJORB/XTgQq2e4lFrkBHHyyFhGElZsuWWiI64BIbihpD8Q/E4tYo2+TgKtKq3VhQAAtD7X73ojTLshARI+4hIX3LsxvHAkUAczQNDnyPGszN8Fy4O343bgTMTIlr6Fykx5cggHNiaFXX66RtvGkZY1ydiaRV5OS03j3Aok/UXoz/YrystSCaamCq4Y5qguJSX4zdLoVz6a861tNMk+EQP/AORsxUfaJyIGIcOhI9VUQVPJsXqXRJlKx92Xaq4llvuFhwznPGTGmNe/nEjWX6P0YytFI/G2Bag9AuRXcCg+SDQo2vnUOsdVK7hxgYURgEiHAX0jM0tgF2HPtwPppNOW57Mu37ckoaSP1ZTQSdxEuRKDED0qEUm2TzfOpRbsyGNg0YIkke6BLdl+SrKDwGB9TULPFjWW+H135OUEcrAjzEDY/XE8399bHZIryF5FVJXHb7qqIrBILZrWJLMDbUGpidLWlQ2oeRmeNmEucgmBOS163ySsW4Xgg2ADWpbmALTZYYqXyWQiEhVHrwZQQzkBskbO6IvkDsW69TM8TDtrUyBxlGzsCL9VM3bLEhOQK40okkJCj1yo3dYKxpAWb0qFYYsypwVI8EC71lm1AjMoyR5BXWRIjw1iwWmJAHYLEuz8sfTegukNEqOs7tnbKVFqH+lMoNIhslrJFAUBp/I8js6wlEkAC9l5A4KbdyRYJIRB4rIgk8ChoRo+9s1bb32xdD5VlQ0xzUE8l8ief5fAAGrq4nttw22hjbbrtS68znIR9yj6CuQWQMCwJ82T7e5U20ZEaXCSUSPUSKCHIaso6ANKqZLkvnIsOedBiZuw0iwKj32w1N8wPqUAmnJQYmvmqrHNFS7GP8LIIoiCQJR63zRLp5EAcmSELZMa+pWyXkAHUNxX0XcSNEzRyJ3XzYhZsezm6+gK5KSBVB88EeRfhn8QdPeFY0cIzTMfzotvgCVwWNF9RokWQFajjwNZ/q8McckYbtiIgKuALPgVEhkYp6Kk9K8XjQ+po/p/VCsoU95kdkiwiKRIr1mCytTGUqMg60Pm9xospdL0ieLbwSNHIIpmdp4nlWCSMABYwzuys6eSAQOQPryX8Ott0Mkm3E7L2u3iQGbPzGFo5OQA49K1RGk206dDLgkamWWwI4mj/Mzs9wSuVBXG2Hj2Q+b0wj3Ea0HiYyRlVZYiYy4S/UQq5JLycq4HkcaM5RInEiyw9tpAiS4o3pYqHTtYeonO0rEWTQJrV+32zRxzxrFGZOEVVsuT6rKESMUYWLK0OG4NHXtkZI7PbMSYoTS+sh2ZY8T7pwASuJu786ebKVUkLxhFjlC4CSlZkQUzIpYOOarz5rywq6vomjgBWImIxySKD6QSvcUFZFKG1SRMVJFCwza7v9iJAm2VSBuUYIzXSKGylZubDR2HU+CJa+h0b1PqJkEb9sozxYDFhnLI4VQZCSAlIGOTWefPOu9B2eO2EzCpdzHGoA9o1WgaJFNMAGI+gUe2kX2T9V3NtaNSIvbjW/lUcLZ/nN8k+SWPvq5enrBs3kk2qbncH09oqzLEec3ksWar+E0SQOL1ZuNjF6nJvyW9RPI55v78abzdSjciOWF5WhnMIfvODkhOTsVFCyC1f8OtajDfA/S7k3O4VEhjKtGiy0wIcgMuXDAqo5K+oE1zzp5D0RlC9tmMsauFVpw/YVbRAqgWxCWAx8E3yBrSjqm1jSKA7OFkp8A4MnqNu1llPzEk35J0tn63sRII26XDdliVxWvoTSg5fb6H76nlDS3bdEYdNO7j7X5MXEChiFoqWsk4908lqFMTz7aWdc6DtolDRSwbgqbQGdVlKglgkkaCmxY/PYP8NVrQ7rqW2lmkDdPJSNcljaZhG9XiREi4Fjzyb4GrOn/FsZSOOLp+1EU6nIKMQoDUwako0ADzV3ppoabaRGKk229MYbJjt/y0HHiS7YlAWXJfIC3zWpR7RGiGKuFr0qWsgeFJahZI5vVHWuqpLMXnSTFCFCJOQrOTaggLy2A+Y+BQ0b0+RHAKx9tDHE6qGLUJUDmyfo1jUMD9W21oJ6NRgq6KAPW4wSYmqPppWv2Qci9EPtaeDvq2TJzGwAtQ4ZiGHpVq9DB6xDEC9EfgwhNt6SpDC7DAjkfv/nWli9IWOQIqO8iv+I7pkNfhw3KurZB5C/DLRv66hYh02QocO+I2zBKguIEaUWmJU8P/ABU1qeKocaGM+6bbybqVlkjQA2jX3BYAjyiKyE0bPcI8gDzplvujPFtyIJG72TAxilyzNsriuJGvH0jOjywHGl/cjJi7IcAgq0W3T85RjRFUbhJFMjDEAivfRMrnUOnRRACCd2liCVJlkqFmYOIxS0MFAoC2ZwfIJNPY3SoARt4cnS5iwBd+G+dVJtRybYD1BcgaGqt7s5Ilh3CJJBHPiqW4xANsqKBkWTguFZa4FD20Pu4XBSTcWQCCsVEMwkDOSFFFDYvAgckHjjVwwXPstxG7YbcsuRWMxvC4CiwgWNXNrxdAXy55K88TbPt53LSjcESATBuQMitlGJFt3DVGm9OXPvX03rCx71Z1UnuBiJSpYGQWqj+YCi10btv00ahMkecld0zM8bUozp7aJ+BkHFlWPOQI99RYhJvIsRvDOVZsnaNUcHuE4PWPKiQKGs+CWrzoyWYSRRSS7WFppbDMbUhVNxrdoSxUHkkir59tIN3tAFlCNIF7WYDNySgsjPxIASyq3Hj1KTR0xj2EUMsMzMzbREZZXklDkPIKYoRxZxHpFGsbrQlNo3PIEUUSqgRJDEzFGBtVKl2ZkFnkD71WpdQ6pD6TmMQxyENOABy5VlNJkxJAIv0+ABqqDqSRAbmKaZljtWkdTIuXPyEj+8MfOLfLaj66av1pcTM+KCKGOSYRi/VnixpfQGaNiKPNY6JSxOnNPW3nCDBy25KFQoiTEoijhVWT0hao1lq7qnVFDF5BjlyCTiPtifFAChWg990mePaJtxD3SV/7xf29McZPvghCkiuQdZjqfwnuHC4bSGHkcqW8V4o8Dn6DnzqyaRoE6zDK2KMlyMsaCz6mY4gfrZ/z1De/EUMG/wB/E8jKzbq41wLWWUBjY8EtrFbf4M6hCyyKgyRwwIbwVIINfqK/fRG66Nvtzv8A8XNEFLSrI2JFCiPlBN0CB/jq+NVoT8dbMtG7SMWDlhUbcE2Df2Ar+mqJPiraNI0iS+rt42yvjYuuAPNmz9aGk0HwDOa9ElgAEmVABxfFqxPN69J8FuD/AHTk3/56r/S4+dXKhsvX07Cp+IYSAk5iNj5JoEGjiQTwOedRh6pHHHFHHJiFkLt+UxvIj78cCgP0+mg9t8IlVJMLeffcLZA9gFjs6u/7OqD/AODc/wD9mvvz6NMxFp6xAz7eRi4jTcFpSEoF6yx8/wDl+P0Onz9Uigj27ytSybOCr9ycwvp9jjrK9T6U525ijgMZ7wkIL9wUIylk0OfVwAProjqXR95uUhV+0gghWO7JyEd4kgCwcTjx7C/I0xrk4/7aR1SRseP91R/WjZ+2pr19t2n4cHtOHjkiIINlXUmI3XBAuiaJA41mtt/Z9KTXejKjzasR9hzXH3042/wWVAA3BVlJIKJzfkVZvzz7anj/AE5aKbfSQzAxtHI/bK5kqHPJM1qGI7gOKuvuTfBU2t+GYuykkxcrKsuELGQoG9BMmRCsBEGZTZBBPGit32trDPuDGHLvGCsiG2YjFiCp9JbLMAH5i58nSzqku4eHbJM0kHpaCZWqo1ukdAv8wBFn3AGstHe33UpEUn4ZXgb+IAcu4yVoY8wjOD7qtnE4jngabYNLuDMdu5WUcFQEdWW6k93JKkZKwPsD4vS34ngjfdCKEdpg1yMlYoAVHp/lwUIncFEsx1oV2IlaOFQBuGJkaVVKsoQEuL8EXgvF+bOrrLPQ7JJTJ61WPbJcQJIJNek1VEmiWr+Ige+it0pZRa4AMkgspQ9ajiqv1e1DTrrAQQ/hhG0cccg7gf0jM+tVRvUWyPrd25VVB4sDSySDuoViZZTkp3EsVrCnb9SRR5EZ0QeR6vr7aistMEO1kwAyAYyJizhFbEuQjX2pALDPVkaaPOzR4z4FdtIi9tRmKYDF2vyApJUUQGJZrPiHSOozOgX0ssne7bGMBxkxYFpLvJ7KnyOBeubLYbdCM+72jCrFhkgV6kcqygMtkBQPYeQPbViYfdM3e33BO0ijlEcqoYTGuJjKZckeoA5uzmz8oA9gNHjp6t+HlNMFhidsq9UiqRCH4AcgEyE0B6BwL1n32bQ7jbTMh73cWGTbljIXURKsVSf+sEk1wL/h01TpzxQwwCQMkSAFiT62AGTDzwfAH0C/cauC/qO5lLElnII/mHP+X+Og1jY+rJgf5bH+bcDRD9OJqwPtag0P3HjU32Sxi/JJ4ARb/avb99WRIGIJHuB7mxR/exriI2IBBA5GQYk0PY0dXCRwaxrjyfH61kdcjlYc583djI+fpdDVXUI2OP8AH+xu/wCp1CM1ZCknzyL/AMzxowTMRiSb+4J8fqdUyegXz+3H+Ff89E1WVFH5/Pg/6++phbB4JH2Y/wCR0MJW4qSrJr02fP61/hrssxb+Ik/8P+fGgtioE0pUH3IOiGkQJwC1eSAf9eR+mlyoxI9hX/v6aOaT0/sRwP8AGtSrKt226HhIfPuBf+Z1eJHBvFB/xEX/AImxoOFyRwCTxdiv8B/016mB9h9aA/56zZi2r5ZXcEOsdeQCw4Yco36q1H9tVb7q7K0UrzbhleQphI8SpGAaMjoiqsi1bBWY3wT8uoBjl5P7Ef6arm6JFNJHJMCBDyzM9qIwDkccTbgcA+12bAGoWBNx8PLtNy0ESrjLJETNNJkAhLOY7C/S7r2YE8hSGEm1aacCKQyRIzGNQAxKswAF2FI9QN8kgC/Ggoesfi8n2u1jaPFRKZajjQAMP4qyc2pCj0+kX5FR6LtjOWk3aCGNcnCo5RmJACqOSVZz6iPYEfWgBe5k9Iy28TLLHJDD3JQCjj0yMboZO7C/sqrfNaN+LNzDGNptVAWKNwpSRSFIAWm4OTrX8t3k1m10p2S7aY7dpdwoaAuUpZHL+u7LAgD1haoc4jTGPoyM4kgeDcbY5MxzZ5Q74qRbf3aA24oVdg+QdFZjp3SZHmmdYQUEbSRROxFWpwcITTc4sUHgFT5NBrBse5TjtMZRdRM0QR4wSokj5FlVKY2vJ5GlEnXDHKrTk4wIVSNTwWBbtBz8xRVPleTY+mnWw2r9zcCPBZDJtpT4MZAUl2kX39BHsCSOedAR8PbnuRCVbGTKyZWalWIRTN7+n+Af+sjTSSZ3v1Nd2fH+fGorCFVEUBVACqFNUFHFAe3v++vMW5rIivc/66rNiTT+AUP/ABDLj/IasmmBUjAge5II50J6zQB/XgHx+prVuz3TnhnB4Ht7+/HnVyopWP8AisD24/6c6g4X3s+D8p/56PMYPN3X2Ff086rMHg/5DUlAM74qRxRP1HH9DeuiVWSijN+n+dnREyg+3P8Auj/pruZChVFj/e4/X+E60AISRSrGFHnkizfnxx/86veUhQCCv6n6fvq7bK3IYBefsD719jqbKQffmvIWuPv7abCK42BXwPH010EHgFSB9v8AXRyg14a/qPH+GoS+DdH9cj/z1lrgFFGxPnjzQof43q59ubssVB9gBx+51xSALIP/APm/09zqZRTyLPsByf8APUZobhSaYge3qA14y+4b9a58/wCerTCv8n39v28ffU4oyAb4HtX+p51W1MOEZWKGOOIzdxn9LFVSJQCzBCLcMT4PjG9U/EcUmLMF20jOQY5CZMpLA4XEUACoHb4PBIPGjpo3COEx9UUipkfSDICDfF0TV/t9NYj4a2v4dS0rsHRG9TksduzL6EY3gTQz5AxOK+W4jNO9/ukM0kQaCMqcWdEp8aphitBosrsLQP8AFZ0kEH/fsYpmaMMhln7dsEu2JPyqC3pvn251ZvunFkUYTssg/Ld0K5D3LuthVyyLeTVVojcdKLPFFHWClS6eoBha+l6NWfSaqgfGhFXT+omfpe7mcRgRzxOExHpwcAYV5UqBxX1+utFBEjTTbgHLvFcTVVGi0gIHuzEvf0wH11luhbHGd9v2USLstHuQSWMgI4YkfxFgDa+mjx41qpgxJYgeeKWuPf3/AKDWrFWbcgn3Wl+vjRaKvPJN+P8AroOOJi3GH7Hx+umAjIXgKOPrqJapIHuT/X/pqU0WI4/Xhv8AUa4iOTVBuPb2/XVj7Zv/AIOrpEi4xAB5P39/vWqDK2Iqz+w/91rnZbPjIVX2B+vtroyy5Y/tqJiLysSLUAV+nP341KONj7ggfvq3Akcn+p8/TQrs3g2Oeeb/AH++mtLoYXxBrIEePH+BvUZCTQwqvN8D9jofaSDxY4J5ocC+PvWiXB8l+PueP6ajM5EQwE/wtx7Bv+p1RLMV9NZEKG9TUB9maiAT9/v7aj+IZeQbH/p1VudtJuA6ImRcYtbMFXJTgzYkAot2Vo3wPfRf4ntzmrOAgpyrBhyrDyOPJ44+upobsCTMLx6Rxf0P0P8Az+2gk3P4eKZZAEkWWTOWVcI2BNsyVQIx4WMWQfSfbS7bb2PcvE0ebxhsSTmAQBcbFjwUHgrwDYvxejJ92x6STXHi7/y1aVBB8/ah/jqlgGFY/wBK/wCWrlf0C/p76rohJGPN2PvdnQO/2wtZAuShzLOt4q2EMnJ4PqPpAJ/66NL2aA/pqDbcOGR1DRsMXB803BA+9ePvWgzMspg7T99cZivG2V4yjG8WC5lSUOQYUoxs1eq53GUZBl7hZWXNwzMWYZCrtmd8Rz4C/bTrtHZoDl/4ODBCVP5jz5+pSpADBBZK8Dm6vhNENwFXbvKiZrFIoYiiJfmxIWlIVgDXgOf11ExpemdPCLYTFpakkHHBIACD7LR/qdXNEMTaE/Uf++TpZB8e7ZoHmGK4WFTkmQlbGBxAPJ5440j6V8V7rfvgiJBEhzllQAkoflVTJYDseB9fUf4dP8TWzjavCD9QNXxuWFEEfQkj+n6axPVPijqDhV2+0mityM3wIYEHhCRgDY5IPHGi+h/GbIEg3qOsz2RIqI6lWNJngTi3kf0056ZrUh6/T9Bqx95QoG681/786E3XUoomueaNFBr1kJ+2TWNZvo+6kWXuHeS7hizSCKGCRw0VeI2kZBgLHqx+ug2EU3nhufqDzXn21CWY+Qnni79/3Hk6r6b1pNwGKxbhFUKcpoyl3fiycqHPHnVfWp+1t3dXiiYDh5mwRW9ruyaFnFQSaGjWotC9g3X1oCj/AKa4sHN8efYD/XWZ6Z1qRJM23sm9DKVWGLbSEM3tjI2IB/X2vWg2O4aRcniliJ9momuOaXjn6E2NExbBHfqDEivcKL+9VY1KSMt/8f8ATSr4i6k0AiSIDuTyiNDKTiLBJJrk+Kx++u/D26kkbtu2TFSylY3j4QhWDI/KkFgcuQw/TVswlOdvApKqWFuwUXQ5Pjk/63x40v3MhRXmDtEpkKkHKmC3mcODaQxubJ+ZB7G9G73YIAXZSxRSrEiyEJGWI+tE8/XHWN+J/iAtsHEuCOoTb5xnMsXUPMxUAAuEAUtfmQ15OouqDuN00vT92Dn+KVlwkIwvOgtEYqGXCiBYYA+Odb7cQ15BA44oGq5/rzrO/HUJTYxCIAPsjtyvsbMYbxf86LxWtU1ShZFFrIqyK11YcBh9T8pA/Y6EoSrApR58/r+nvrvc9v28D/D7jUt/vYtpEZpaoeE9yfY8+B9zoDpfxptNzzmkRDYgMfm4BBBC0Qbrx5000aY3AqwOPpfg86tTbkiiT+oHNa9N1LbrMNu8ypNajBgRZfwt1WR9vHnRbqsa5yMkaCgWkbEfYefP21TS3qPRVnVAyuxiJIVSAXWraM/8VAg+bse51jPwx3fbYoViG5AKxALWYY8FqVcQqoOPYj21q+n/ANoOymmMKydpuSJJFUKaoDnKwT5H2rxoXq+1i2+7j3SmNo2cSmrIV1ssy4/Mj5X9Ab1FlZ3qfTiY856dIo2dWkcsCVYllP8ADEHFfKoLVwRonpk6YxdmeCaLOMOENOjMQC7s4yckejI4kKWAABvWE6x13dvhHNKzoxzxIADhRSscQCT+vjW06H0/a7hGXt9qWGJJFIAz/LCuTkRbEA5Yni6B+12sm/WolbfQRiRomKtIQjtG0lkhUUBqBBBJYgfTTHd9Qh20qxTTMFmYA/iZy1MVNMAbAWqsUACRr5Q29O/kkllA7kjxKMaCpmSFVQSKUKPF+9++hpelFULIp7gPkAFeSVo2fFj+Lj6aZR9V+LE2kcaybpWkRQVWJCR3C3NAKasecroD9RpL0nrOzcSjbbbcx7rFlMbFWIXA5C5OcKOWI81x4rWc2XxVewk2zW4YxrAWskRl17sV+4jAr2sMfYa3Px509kSHqezYKEEfdCCrC+lWPv6boi/A++mIfdK3bzRGQHjMigQCpXjA42CQKNmrFHWT+LfhnaQZbvc4BGasACWlerOLfOOQCSKAF6Vz/FMcTRbvbSKWkVzNtSkipaRvg5F+oCsQRwdOuk9BE/U4op2aYSbN52GACxGXhAtE0FBNe+nIF6P1uKGMSJttxFBkGm5WcZxjgKVZZGXF1JZ/Ioga+hS7yA7cbhnCwlQ2Ugw8/Lx5o+R/hr558Jz4Tz7J+GU0gy5DAegH6jEmM/Xtx6y0u+3RiG2E8naoAxs3pQr6sMW8lWUng+CBxenKtpuvibab6RYCkhgRiQAAGlYD8tgGIKoLLDmz7+NE7TebfbbwMrSYSjtsJnLGOm4cNd4E+RVc/bSr4a2G33O1bbzxgSMQwHsgKgowZuavEX4BatLOkbhdnFNs+ze5ldVS6Be2tVNkH56X2B1cqPo3xHtEbZsCTUxRBRNnJgTyOKKhuB5oa+Z9ZI/FbOBVoIwlePHkNO2dce4hWNSPbTjcQruwcNzuI3i+fbWWCPGMckUmgbvge5oaQw/D7zblQm5kfcOHZiygNGY+CxYmyoo+pWBFY+eNMFnUN5G20jktPxPpaRyzh5SBalgQVxQUBR88fXX0H4C3efT0BIH4fKJ7PgIQycngDtMtX9tLNn0its7jp7oAtyLlCQAnBXJyHoAMQCLv66RybAQvbxk7WaQNGqN+UrgY06yf3i0AMzxkPFC9Sqn1XcRz7hZRspFD8tNK00kZFfL+WpA4/lsal0tNs0uG4hghBUIpVX/vGcBQMj6eCCSQpFi601k2+8lXNt1JItkGBrQdv1C2MNDIAKeOBzY0Jtehpuogy7eSRRYBl3gC5Cm4bt2454ayOPtpqPdR+F40WPFDFIrjARkZ35VyrfO12PN/tWqOut3poi4MsQjqZdwywyO62bpzacEcKPYjS/d7tkV4kiWFsyG9crlVB9TmyxAA5JHPqHAvnRbjcSdj8PC8ke8WVEWGPtovqsBsVW0xX1WxJrmzeo1w6mzIjQrEHRj6l2+2SSlPktIgsjKjVEnSnZbOR5SkuwkpSuLJFMpC5A/mEFCQa8C/A1WlvulAQntF3LwUXaPkZX8zLmLA+ajXsLl1fexKYXDK0iuMEkWdruiwPdGJpaNggrfGrpCfrjJHEVfbvGjBkQLIrRuRYte6gdKPIprI8a70SfdQsxi2cu4EseJKl8cSuDAtGDi1WPNiwTzrUdOw3Y3GeKbeI4CRCZO84Un8vuKAFVcQRV+2shsNtRn7m3Zk2r9zchWsFaxAC5AWD6jRPtfjWvrSpdR6ZuduUY9PWNLQ4xSF/kHGTMSL5HitCR7iNjGvbeQtYWLuBe4O5l+YF9RQeri1sjydO9xvNtuY1/C7Iw94rFHOcfQSeBVk22IWz9QdJvh7qpcNHuN3PEhBWMZ42pJoMVojwb5rgcUa0ZX7H4VjWeMPiC8jNHGpcmh6n9IoIgHHILmh6QOdP4PiZ2M+1j4287PiStYA+UYOocEN/FQHOgIJ+z1GAmVZI4U3DLLfLXFdMBaiQGlseeOONH/CW63E23jL7iVT2lUB1jkJ+jRl8iv3urrxqUYiLZvHtJlEkbovqDx+oXTKQSQGHHtz5vX0HpnVWj3k+9RiyJLBs64AdVVFb7WG5+16yPxd1DcJIU3O5O4yWxfpMamuKBxBcCyAORX7X7jfrD0nZICS8m5bcPfuFdQCfc3jf76qmP8AaGq/7Vd43xWZEKkWKfGzlVY0yAt54Os7vd6J53eISKGZplSy5Q13HyP2PlvpX1rXviXqXfMcx8F5FrwBQiJ+/KvX10TBMGjExOQEXJU4HuRMqZE16m7ZjbH5Tk3HvoHMM5abbtEWQpHMVK8EFIogvk8gEg/TQnRN+8m2WLs0xymbcL5ZZAyEO3NRmT03fFe1Xoj4clBn2ucgHo3BPvZZh9APpX7DV/R4twnS9tNtmzNTbeaG6zTKRh54NBmPHI8jVRdtW20e7KTBlnB7YiC0iPkuNuSCcWJYHx7/AE1rW3+32scKyMwk3AkkcRx5lo3djR/iUENwb4ok886+d7fqyySxSzqryRhG7lN61U8ZrdM6ClZ6JKc+RrSfCm5kl3cUhqXKNYsXYksEia05GILNGGu+cif1zixruhTNKg27QboQxxv3m3AVc8wSqimYs1NZJPAHPOsPsXXbRYbiQO+5WTsxynJEifIKZH/hYkcBbHABq719E2m+LLu9smRnEzBiR6QZFzSiTZGH+N+2sJ8RbvbwTSRyxHtzwr3wArCKRgSs0XNm6OSCvt51laX9dO07CQJlJOSVbsE3IQtDgEqcms8cGvfRLTJH2otrmJUjALMbQyEUEKE0IvLE1WWgtjIkc8e4iUZLC7ShTcdpjHYwuhLQN+Qb+utm/W9vOCku2mZi7qhCLIRhwxDCmASro8cr51rEYTYfErfi5CXM0TrnKWVQAYwpyY8KFEioGr5hQ5IA0128cvfl3LzD88kCMEZyRADhi5GIbwWajiLAF6z46YwmnXYyP2UVGd5UCnJfUAFPhrsji+SQedbES7IwV+JCz1Tu5YSZcCTMcgknzV8kHxqVcZs9QaKRd3H6EkzjvDHJMOSR4F2VFfQe+nkm2WWMybgN3EmRhjIMESo8wseWTWGqgD4H01lp0/LKd4tHIcEYsEsxeMrBNAkekH3utafZYNs45ZNtMsaMiyj0R2zFeWLEOyFm4J+n21GnOk+uCAbYUkyN21PAzjyyBI57rhVLH3seBerNtutvtpdxupQzbfflKIAZkEkeREimslvIWObQ6q6GRF02ZEYd3Yb15I/Yssb0avzaBuP93S/42YdvONQIospY/wD7O6DX48FHNfbNdWVKh0MA9J3kUZzbbMJYnFH5JCVojk/KDfjmh76zXxNJGd1uCqRlQmXoc42wByQgDgigVPuNab+x2TEyJRyk28lAgYjBlv383zzrH7fYFHaJvT6e3l8wyQUbFGh6rB4sgD3OtMtVttsv+wmeQR3GJMV8XlSqVHDfNVE2DX6aA+EuitMJ1UNUBAzjcoCCGJDUeSFQkVyL0k6rN6bCkNIcHXxZAU2OSabFGon0nL9voH9jnqi3Lc1JuIV+/rRwSftT1pYsL/iX4DMW2kdCrSOjSVhxkhYTqlnJXC+sVwVRhQqzkIdqZzEiM5KUqcF8RZYUK5A+bi+NfbMy4EQOMjqJoCfHehpJkJ9gaUn/AHXb2vXzLqPw1W5/7upSKVS6qeCqmhJFfkMhBjJ8+n76nspR1XpghYQM4mo9wPGTie4qgsoYAnlB/u8CjqOzgqMDI4OxHjgOo55JP8AIAGtvP0l5tjEmAM8e5nWQhQtYqqrwgAAKFCBVaSdZ6K8EQLC0d1Nr4Vk88H+aMt/+OqyCUpHPt1qiqG8+QWZvCkeQPN/fnRXw78TiDaRRIMnE3dIY0pXEjj3BOR4+nOtP8HdIhXfqNwe4XRkiRAHFrzIS1jBqNV7i/prJdW6cV3+LCxLmq+DxmwBPPpN1+3tWgi0ZxBFE1wQeOTx7XwKA/TTPoySr+FXb+mXvFvJoAqVIbi2tR4+miE+GZiVtlFVeN1S+3/XTr4Q6UV3sOYBU9zxXBxbHm+OL51cC7pXx1LF1Lcsyd0bkrG4i49Y9CFCeL9VEE+OfbS34q3hfcOJI5IRGojCSOrMtKDbY3bFSDwfcV40v6vu4Bu2lQYxGXJFLZYqDZZVFBeBa/sffTz4/xTfuEJBxjZw44shgTldkV9K8amQA9FjIhrn+9Ea0uX/1EJBH8hBN/wDAPtrQ9B3iRyrNLjj2JHZjZBMk6BaB4YtdD3qx7azvSunyRLA7IyXLkryNSsQwIIs+AvN0LI41KdiIoZo1VljGEiHkFCG7qOp+VDMpIBPBdCK5JUPOrj8FLMJSqIrLLxyZBKGWoxQZ1DUTR1jpt0ivIFYlfUykC7LcVV38yL/idahupASRRyq25gKjsSE+qJX4+YimCeSSfC8azG92rbfcSxsVY5FUMfORJolOP5bJ+h0UZtdyEjENAEzJKvzMAyf3tnwS1Dx9tab4llxO3ZPSA6ROAxOVhGF0PUMvYjyTrCLK6BYwSQJGpv8AfpaBy9slysfXW528c0uxabdlI+UeFpKuS3AVACtAqqlfSMuVPg85bKvgyJjJMrZqrAMSxJprJIo8g0xs6c9X6JuDsAkKxuQGhLFgWEMnkdvgkg0R9PI17XtZtz5YzLpF8B9LaNkKyEPHkGABDFZCpbFXCk2FIuz559rJPwGd0zzSL62jBK90QMuTSYWWUhxiqjwt+de17XW8IzvW/gd9s6hcCiqSwVyaLgBsWI9dfb+mth/Z0w2+w3Jax/3iOVK9WQXCyD+/jXte1LeGmj6hOn/eDE35m1nG4SuCUdbkX91yH7ay/wAZ9Qj7jYlg0zCeEKf7sPYlB8fPgHr+YnwOT7XtS8fLGdDbIrPsXR5ykr7xnUq+J4VEawP4fcfXEjQ8/wAM/h5V7s84Kra9yFWVrGN8uVb5q4GV88a7r2s+XtF3w3Btdvv9uU3DswlrBkVRRV1b5Tfvw3j240BLs0E0czzPKsdsB6r4e+3fJH/F7DXte1qXcFu6+J92zF0ijRGLYxhT6RfAJY/T3r9tWr8WiLbszO7biWNowFjVViD+ktkpLO1XXI837a9r2tZyv2xswVVdSPUUsMPVQr0qv9KvjwNPPizfSNvw7sFTcRQlWuwyYAZAmuSQeDyDxr2vaVD7YdW224h7G4KHD2DsnqjUKkyOthSyDEoQeQCPJXUP9nwpTLuFTIWpJSTuX7MVcGvuyD9zruvaz8rlKG/Dr2mjjdCYldlps6Vji6n6BSyuB7865ud4YsFhn/LoCWFyH9YFllZxyGFNXDL4PHOva9rRFfTNhatv4x/dPE3qWwCxcFVUk8kAc35OiuuJuE3w70pkb8QJVFh05K4lVP8ACVPng+B4Gua9rNbf/9k="/>
          <p:cNvSpPr>
            <a:spLocks noChangeAspect="1" noChangeArrowheads="1"/>
          </p:cNvSpPr>
          <p:nvPr/>
        </p:nvSpPr>
        <p:spPr bwMode="auto">
          <a:xfrm>
            <a:off x="1587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data:image/jpeg;base64,/9j/4AAQSkZJRgABAQAAAQABAAD/2wCEAAkGBhMSEBUTExMVFRUVFx0aGBgWGBwaIBogHB8gIBsgGx8bICYfHRojHCEhHzIgIycpLCwtHh4xNTAqNSYtLCkBCQoKDgwOFw8PFykYHBwpKSkpKSkpKSkqKSkpKSkpKSkpKSkpKSkpKSkpKSkpKSkpKSkpLCksKSkpKSksLCkpKf/AABEIARgAsAMBIgACEQEDEQH/xAAbAAACAwEBAQAAAAAAAAAAAAAEBQIDBgEAB//EAEQQAAICAQMDAgQEAwUFBwMFAAECAxESAAQhBRMxIkEGMlFhFCNxgUJSkQczobHRFWJyweEWJDRTgvDxQ3OSFyVEhLL/xAAXAQEBAQEAAAAAAAAAAAAAAAAAAQID/8QAIREBAQEAAgICAwEBAAAAAAAAAAERIVESMQJBAzJhgSL/2gAMAwEAAhEDEQA/AEPQ+hxxoZZIY370iphgGEQMpVGHp8EI4Jvx7aadR6DtxtQ4hhB/DRG8VBtpIwT45NGv30Z8JS3sEVyWkaT0hrsIJRQHFKvLmr99M+tQqNoAwH/h9uCD95I/YfauBpt7b29sEnS4+D24QBzYVLPHvfH/AC8jzq/c9GjzcKqKa8BI6BCm6DXXPsf63xo10CJQVUU5WB7ecTZ4+nHmhj5BOj2gLTSNXBJJYmvm9ziCb9+L9j83i89nleyFdgixTkpE2MEJvBayZ1ujVWRY+/769tOmoZADHGfSx+QD2PFY80D4JH18itPF2mL7i6xO3gFcVYcUf5eL8C7J450TtelIeQq1j7Ch+3PIr/3ep5XtLax2y6bG0qqoSmvIFOVq64IyPPuPsdM/9lIu32tYH8o5elP52Au6LfTz5o+2nW16OoMfp+UrX24BavoSP9fPAsfaZ7fbBQSgR1xagKEh9iLB97+grydPKptI5emD8M6KtEPHyoyA5JYKT4GNX9Nd+HQyzx2FFleLT5mZRyCtniiSKAyA506223UxubssaGRBAN0R6ebv2HngaH6ZsbnU5MQJF4Mln51PNCq/6ewrV3TaH3mziE0pwTidzd3/ABsOLPAv00BQvIeK1Q+3ULF6AA3dBAK2CSlA3wwq7Pv58nTLqfTlE8+TAASygV5S5Gbgjxzz7Gyv31ZFAO0qk8EyDzYsYtZ9IOXvj4B+2sLtB9LcAzUihV28hNG/YV/DRN8/XyftoLpm3BiorfB+VRY5b6H5bArI39eNMhtgp3LWSBt9z/FZrt2fBrzV8Vd1WheiRIYEYRqLBvJzfluTXj34PtegjtNspfMA4YxgYDyQXvzypB4+gs+BWgOvbctt0UUq/iBx9PT4oeAD7f8ALT2BAJJSyjEpGwBBYjhwT9wPNfxAVqvrsafgzxTGdAK5olGIH9VHnz8ugVSbRhmPAyNk+Ky58HIn9ScrvwNWSplLIQPWJXUXfBDEXRNXQoc1XN6L3UaZMVFJ6qVaF345HIof/j++itypG6mWmrvMAfrk3Fn2BP382TwdBzpGzAWYAUcFPzZfxek8/NZ5z/i/bT3qaq++aMKGlPc7StQBZe1iefJBJr9SdC7CLFZCBiMR5WjQIy+137Dxz9dN+p9Ny3ckquFeJSBakjKRBfynLgDIHwPcaYMBBC0kmzJxsSJbCvSoMnjmyAvA4+mi+3U8SkUwK8fQDGv6+T9yde2O5ZfwpPNduvSASfXiT+qnkHRsyfmQ+nw4ojmwSPf6+P1q9c/yfq6fj/Y0+Ed2v4RYzNaBlWNO6aCn5RVXdhhR81pn1sKIFBBrsQe3HDR+dY/4T2Ks+9l4YQx91Tzw4YlTR9wbNHWxkik3O3MbMsbKqoXAzUhWVhwfNqQDXk3WuljmyU0MJsAAkhjyKABWrPm1I9PH0o8gk93u5xeQdslSxBIXz5+njjmx9D4PGnn/AGHMf5nf+UZUIgPYgg+rgGgp/QD5r1Hd/AzSM7jdOuRsIY42Cgjxfvzz7ff1Ve+EKOnkk7lmNjtRLRAoAyLXjx+o/wA70Zt5VFkG+CSRx7BhzfuB54vyefPOk/DOM+42rSMV7cNOFQEUwcUtY1dm+Dz9b0duPhLtnvGaVqIFMU9QcgNZCi7F4+7VZrHUsUv2O7t0ogHihl/MPLebsD9wfFjVG2kY7La/RhLzfgdzj5j6/IIFmyL9udZ0z4JjRQZJpJCpH8os17BR4J5oefI8HQHQfhqKfZ7cs0iiJWACNQJL21+k3X18jlhZ04Rnscczk1cfKQOSbPgcNf8AF7kk0PGrNjOpmQqpZyfm4vJabkfzUSQPYWffjQ/9ioQwiEkwWS2YgrY7ZWgCFBCkMOBdg2K51ZP8MxRR91TIzJjQd7PLUL4CcWeKNnkHEDVCLrcy/i9yDiQHl9NDmybJPgcWMjwAxHkjUmk/LQnwWbyMfmXg8D0gqpUe9Cj5GtU/wtDJNK7dwMZZCac0ciQPSOKPsPJPnyDqqf4XjDIvclosSaYFjivAHp9fF+RV/dBeTWRirKcAhmO2mFJwoAjbEAe/sB/L7nxoXo8A/DLkFUDPzzwGN/Tm+QTZyryNbLffD8MUUsihsjG/lybtWuvAI5+c8vZI99L/AIQ+GYJ9nFK3dDPlYWQ+cmHArhq/hPBGR8jUNL5lJcmPgtFGpon2MgHtw1nz/CT76G64qjaXwfz4xxZ8LL8xI4Fk/vz761cHw5AdxJGcmVY0xt28Plxam2UgHz/DfvpR8d7CKDbxrAuCvKhf1n1AgrZLX7Hj6LXvoaT7xGyYWasgk23F1fjz+vzD2417eg/itweR+awLKOPHNDwOCMq8jEe2ty3wntQ4MYkTA2uErD7CrserxlVk2K1Rt/hyORncvIGLnhcbBuhQI4PHAvg5WdFZ3osbVJkPUVCi+fcAcXQNVyNPeqdLSdt3I8syLCWbGI9u27aWHPlqx4Ar3+uiN1sYogrKW9TrVm7tgQACORd8kCvGqY+npDtN3EpdmMTZ5m/VhGTXsbBBJ+p0GC7AM+2HcoBoVCjyCyOF+tiqsk++m8sQV4qJPrTkmyTwLPsD5s++gIMe5t2IIobZ79iAs3Few4/TTXqMWMqEcjuC+KPz3yP3x481fvrH5J/y3+P9g/wDtgs+9qyCiqwbLkF/NMf11pH3se0hWWXLBY4rx5JLMtEfe6H6DSb4MUDc7s+bhHgH/wA0/X+un+72qSgROFdOzH6WFgkFCCORyNbYK5/7SNo0ZAdqdGAI8/IQaA9xar9h/XUv/wBRdmAU7mJsiyvjwfFe/HB5Pnyo02boW1EG5P4eAlI5AG7SAgGLKgwF1zY9wCPfxDZ9L267TbusEYLrFbCNCxtWJolScjXLHz/TTJ2zl7Zub4z2ibmWYOxWRI1UYHjA2csiOD9fegfronqP9qOxKFS7+r6U3vYJ+5q/bmvHvRuulwDqeAiUK0YISuCWR2B5FmyDzwfF1rRdZ2cY6ZMcYwQ2IbBbxEwUc1Z9ND+urk7TL2Swf2vbDxcvJ5Yr9f0PF+eDx7VdaF6F/aJs9vto4wszkDyqVfOXgnnyP3rW76x0yFnQGNcKkJGK1/ALNAekXd80dZb4Q2q/hcjGodY4yG9JA+lMRzYW/oQK86ZOzL2Wj+1GFpEl7EtrkuNC6ZgeDfBoAkj6n2Oh95/aeJIyrbdwLANqMcgQfr9BQHNC619F30YXqG24FGPc+AB/5VA/XxpD/aPvo44ZlkdQXiCxj3BYEFh7UPN+/jThcItt/anYf/usrZOz0o59Z965vGls+3Htqf8A+oAJD/hpVYA0K+YEVj/w1Q49wD7Xpl8G/EMG42j9uhLGrMQOWUVYKtwSPIu/mK+2tj1Jh+M2nPOUvv8ASPx+lnxphkfNd5/aTkrxPtZFMoZSRV/KRwG/XgHwbqr134V+NG2+3jgXbTssYJyb5jkSWvFfcmqHIx++tN8QUdmzFqJnKsxH8ImbzXP8Nft99M9qpwkN5VuDRu6/OFkX/Fzz7Gx9NQxkP+3TiZpF2cpaRUVvn+UE4mqGP0/+DoDrHxE26QRy7aUhGD2pK0QeST7ZGiQOLr2OvoO+YifeMppvwS0b+neIP7EjSvrm1DMuQ8bduPYU6mx9xVX9MeNDCOb4t3xFpsnctyQA1i7FEAXzVkj9q1T034j3ZLBdk+BdssgSuTcOCcrq/wCG/IF863O0vuQm2vnn3/uyOf3/AMdLdoMtsw5438g+l1Ixqj5/QauTppnJviCWb8uWLGmiYG29VyIG5+/kn7e2tBIeN4QLuNsR+kUHn+o51HqyhmjJIAGCk8c/mA/oLPNj/LXlAZNwtGjt3Brg/wBzAf61p9jFFGM+3UfTaix4pe6WHi/PGnHVYqK8m8x583kLP7nSOeRu9C3qc47f9jbj9/1086jLdA80wo/ow+v76fObD4+1XwYqfi9wAQajHiyKy+/OtBsWvAUL7MXkWDynn6V9fbzxrH/2dTg7zcVZrbrx9eaN3+v+GtbFIqNExquwp5P3TxdA8mqJAbxqA31nZ71mxBKTUFyr+65+az9yPreqtuHGw2jRrmT2hiXxAChgCDiefc/SuNXbqdRstzlJWcUrCwRa9oKCBVsBaqGPLE/U6s2MLf7O2nBYiOEmhY+Q8muQtsLYWR51U1lTCR1rxZES+STeSvyeAS3k378ngnTrr8NdHnsLeRsLdWdwpNX/AL3P21no51/22z5ggxLyTVYrJw18Xa+fcc+TrR9fb/8AZpjYNjIc+fz8gP3BXQ086qG/EQ0F/wDqgtRtSMDY/f68Hge+sN8KOf8AZ74qjEwR+li1EEvZBAs8G6+321uerSJ3Y2ZlCgSW3BrIJ5N8e/60BrA/BG+UbNlaQeqOJQhOLH5r4v0sCV597IPk6fXJrY/F/UGgnhlRcjFHuHxJoEAw5eOeASdfE+sdal3srSSuju5AAUsQqjn03HQUAeftr6z/AGgdQiJU9xCPwm8sqwIsiLEcE0zEUBr5TB0lO7HJCg7XaVpBJxi4GJC+cwWYEC+a51ZIzVo3Ue1JMe4VXWziBJ/NVHgXYGNA4kEa+sdD+I23r7OdgFqaRKHHiI5Ej2sj5fb/AB18ng6H+NZHYRLCzhZGRSjoWHpJVqAQ0q3yook+da3+zvdxJBtAGACb+YsTXA7TgMa4AJofvpSNZ8SQ1tX7jgp3hwEql73y2DZOTA39Ro1ZbEoDDjckVRNfmqTfI8k3+gB0m+Nt4n4KfF1LZBlxUt4lB9j6vSSeObArxova72IAgyAMZe4CfpakFj+zCvNNqNaY9SA7+6XI2dj44Ncv4/w/roLqkDB7LsSNtL5FHgpyQPoSR+t6jPvYpN3uSHASXZiNJKb5mLih6bocHjVPWuoqapWcCORRSOTfoK0QPNDyTycvOhpvt4j34TkaUk48HypW78k19/HOle1W9tIAxQfj5OVq/mN+RVH78/TnRW26lGJYuSqoSbMbiwq4ihjfN/0vQO03SJtpUY4Fdy8wzDAMtg55EED5gfsa0Nd3s2Ir6gHmqADoT7eR4/r9tdqo9wQaIgbk/wD2YgdUbiZHNgNwr0KsNeB4rkmlBPFgD66IaMgbn3H4auPvt1vz+mivnZovtQCDfYPHt83A+hvnnWj38WQGSkHJbF2bujz7knWIjIDbe7oHbE8c/M3mzy30/XW637lQv8SWOQebtePqGu7Op8iFHw6i7PfTKJFmBjRR20s+tjgfmAAJVQavyPrph1nqeJ21gKxiQuhGa81hxYIYVeV0pHnjQe2jp6aQM6qEMgUiRGkOcTW3LD02TwBlVcjQEW075VTL21ZWVmKAgXbIVs5FGAbxyP30SjkfhD3PWI1R1GaOSASyPkrHOQxgWrWaAHnlLuevbyCQxytwApUhUBwa8TQ8MfpVi9PU3ELTIG3KuFV8lKY5g5YNHWbuGFA8cKLsGtRk6hG+8EksUMKIGjiEqnxKotieQ7EdxaYcYmtaxlm3+KZ7AxQkigCi2SRQHiy2XtoncdS6l3xtqqZ2oQvGAeFyGPP0vQKSFN2O2CShaQMvoVl/hMdN6FxyHgnHke2tP0zpTDcSrGGcuXXtLIGIaNQXKuQQymwtNQ5BFkaYYTdO6p1KWbsBlicC2MsTLjxYy8kEmgOOb8ar2256tJHI4lsQNjw1d05Uwjv0uVvmvb66b9P+G2j3B3DosSLL6WYM2GdiqtXkZaKUDVm7B50X/syGRu0I4yNwhLkOwEeQFKBf5mBFDtgA8CjRJZFZuNuqPB3z3W29W9uDacZMsdhmioEZAEHnTHr3WFNRLFltYoYTIjURCQqv6WBCsxyKsLIOSULF6Oi+HSnTDDLM8MuKhkZwzKfmAVUWwCFZVjJHm/c2um69PsUSHb7gmJlWRQ3JGQJojEEeK8t7AGq1Ud6P1hYmlmUmSFV/OlkCnuKUobbHypd3NkfQfy6j00OsksGykxg5kiV5Qlq+TIoBIYsQca+vnjVM39om9aTEzkcgEgfWhXmrINc6Z9C6NwsrvFLJMe2RZIQZIS5ZiGAAFELziKBrU9+xf0uLdyzGMuY8VybuPgEJAxQkE+pvqONAdQ3m6UgF2RwRy24XGj7lhIRX+PnXdz0N9tL3mCJ2ZMsQM1jyIDBQhqlayENMUK3j41b0npUSbm1kjMal3VWCFTwVxkQ1IHYEYoBY5+nDIfbnURuoSpaXuKaGcbEgtx6cCS1+3jn21Vu592rLayWaItTQysANa8Pxyp8XonqPSfxTmZMI3o9wKzW4LIBi7jEGMZi7xYr554u3vTG3MQxV1CRopwkyCp6isuDHEISocsTZsjnjUkXIAL7xADKrnOVUwXtZ5NwoYGyAf5tV7iZoYnjeViRIqu8RVVdSyEAZGgyFrPBBHPjTPf8AUI4jtnmUxq9WUcBA2QLFSnJbG8o2+Xjm9Db6fvo0KYFJWYIVVQTVNhxchVsR/Kw9mrjULF+46oA3qBZBIlERkX2swVVrIV8bUuPSxBI86e7z4jDspiCAToKV5FK8xFMXAHeDLwrUR6vrzpHvJ0eMFg6gTxqGilQYFhgVQtCbiQnwL9Qu9e2nTXLssoZGWNXELEvMHWNgCDioZZHuxRYn2I50SUhfaLGNvKAQGaLNWWiuLqY/Yn1ZtbDjjjxrVtYVefcLlwDYoMb98mu/t+us914YxRAVi86BQjEhlPp9N1yrjEqQPHn1a0W5gMaqQQY8qBANfPlUgZvSxP8AF4PGlrRduNw0sgErYBl9EjUb9CiiImpzkilRkLIri9GDbMJdukaFCpBVXPbb0ots9C1jUE2mR9jyVGl6bfbzCIbiowrcJGjs85kCtXNRgZGgD4JIvXumTlZKVzSyFO8ISzAcmjbM6KVUkYVwp+uhpj0mZzupoTOAhVWaZZlVY2AJWqNMVYghAeeSfpqzpW0WF2lH4e2Fl5JsxicfzIowvcYF18nGrkoEaXb6UU7rJ+I5Wono9yQRsvcjJIZEUVjfBvk6PaeUuqQOMnsMwx5wQBFiUglVh5xz+a21WQUMjujYx7cyYEcWHCWA6gsWVA45zUMpDAFrFau2PSJYm/vSoIDCMugBJKl0lZMikigE44kHjn21yfeEo4UlB2qihKiVnA5ChqFguCpB+U2w+urTsQkyoI0AQpKcM2YxhyovzgQuKY2ciXYHS0o54WjR4xeaFFqNS1pyExJpAjISxcmwfbm9CyCFu33EgOdDcCNcVpsj+WT/AHhLAALRBIJrwTa0EhEcWRVZEPaCAsWkUkZuothHSjmvBs0SNe3MEwJlZlYr67dso1diGbEkYSBWWiaAsx8+aiFnT+1DGyxmJ5CVjVlWTHFbIyEmIZh4smvI0v8AimKJt7B3IQqlYnEZ8yfN6D8oGQ4OI+ws86fb1b7gEsjhVdsy45UmmbGNcjIGzYKPSCD40o/BytI24WSNGVx25G5KYiWQ1xY9J7YNc+kg8a3FlLuv9L20e8iruqrzKGSPEqAz+sIQoIZCa5v2+mn0fKJEyoHgiBjftmxctN3Y75oV6g3H041De7eTcQtK2F7eXNIYwQjFHZ5P971gFrJ4BJ9td6p+GdUdH3GUgZxikjSkOlRqDan0EqmPIYDK8tZtLXpYWhIgdwCZalCoHSlMfPNswkNeliADQ/i4UenuuzyhHgZWyWEgBi9SFgfVZXAAnyTxwoOmr7oRHBmDQtie2rV6WFOrkqSRG9Dhi4CkgggaF2eyBZPzRU4fusS3odiyxE2DJICpAPkXGOReohhBCMIxKytk7CRcj209d+sA2pJYULI+YEr5K4rIqyRyRNQhkyRyKIQv6hfobEC1puBygpidTQqKaRY1SIoLyZzGt9vENGxClvBZVUhmxpReqdzuXM8gVJBmfVjTCRVpCzLMeIziHAYNivPvegJbd3du0eCszpHHkma3kEIeliPpY2ti65PGrS6RI9gdqTBWkAAcKhVjmQRmMgXMfrsNWS86C227RY4rCDtsX/MBtTJ6mMUIVAR3MSBRoXXvoqaBewnbRdw83diLY9tI+5wjyALlZ8luV58g6AmfogZ1DYIsjnuL8qBVjo1Hkce21LQBNlTz7KI+qntISiSAxICVHHpBAUqDmz2QSfmBANDi5PIZNw+3DOziQRLuCxDYquJMgUW383pN8DnRW12kW4iEssiCOYuEaRTUZjIEk0iKBlZIIJIUMQWBOi4tnCybNZFReGBV2IAjDFVbFkohVoAqxLBmv2NMtyBH4ljtGSNlEqtZdggRgp4FijfjWZ3wkQ7qSMMEUuqrwDKzn8ssqgqVwUniryB1o93uWVFjDKPWECyKHZ2VrfFgKIItsyCaAb30akAbWTdyzrHt0kBCllLBnjDBiLkY2FU0xBssOAPPF+32sndJeeNbt3T1pIGB/LMjdtvygAflrj99D9YhilmOG5m/D4B2dw8sGQPoEi0KXEgZBvQx5N1YG0Vowm6gAWGSVIJLjjVo1sB/lIOXqo35BWyedA7j3LRJTx7SSNwYyxVTkhNqAyxKzc41wVIB44B1dvdivbwkabvJtgmQVmKEtnGhwFYyVxVEe59tED4fELqhAW43QSySIAQFpcVNNkWXKgoXnj6GO7AX8T+TGC/HaMXqlxBCqVD5Fgbpsarm+NGXNgouGUpGshKYo0uIs2eVPqJi554U/TzqMziJJAJUMjKEVQubNTcNkULMvqJXyFr6aV9X6A8mUPZhhkRQmRd8JOS4AvmMsQCDdW1cc6cdGRY05BorlCBktxFsirKBYWNgW5IN0CK0MDROFEMKbdFUBFdjk2A5rI4gFlOPp5BKjQsDTkDuF1xcLZAHl1DM0YIGAjbgFcCbB9VWz9ckg/LeTkUsk2SLa2oUHzIaz8AKeBoPp5pIpQitIrqHClQVJppGLl8MLJFgcOPFg6sR3p0MksvbdyO9S1gA15HIYWSqgck35YivOkXTpAN3B21akuQpJirhr7RhUoDSF2FZC64vT3pzCBUmcNcUgVY1uQ5msFFX6ixehyWUqeNL4nV36jM2QKRvKhNq0YO4bng2HHK/11prF+2kw7c/bEYjrcq2TXXbEUiObAYGbHKuKB+41HpEPegVZJlVZJCMwAzcSFPSx4WMlVKrz7kViNKu1GdgyM7StHGrglzigbdsgCqTRXGiRxYP20R07cMm1SM4fltIpBU84y3Qrk/PfnwF8i9SxMHy9MWeNI3tIIo3BRnQsrZKpBZBaLbZXZJW/BYULH0VXkwfdQLO6hVMYVgQeHSbEkMoCoPU2L80bBGm77ecNuYo441QX3GZgyGRUADREgH5RbAni8vbQm7kkDyR49tZESF19TL3FV3jwqzZ5XE+Go+dTDAMG5eNmcsR3Mo4GgrLEkNmo5YRlyTXuzGr8ixJds6bYv2xBmyKJWdmhd1pldQwOJdQrAGwpAH10WsO4kaMQ1IYYvEcfbIdVHolkxsxsD/dlrY3fkEDRbQrMJZBIm5DmpJYltA1WcOc2QMa/SNRdHUFG62b7mQtcjyfktGpq2kKksCzH8oZEFVbygPJOrdhtozN3HRCCjFMcZA7LXcpZSAGW/BWuPGhtrtGikHqMQa1WTcgefS0ak42GouDfAJ9yK0XvdoNws4/E7cSqAYZgUjDm/4gFUqAPDebAN1xrU/qLV3SN35JbiYIyK4hjkMbZAklYkUf3RCklgxJ8e5t6RtWWJYW2+4ChS6GFCgumMinNWxcjnDKyQKF6WbpJNt3oqVonYYqxWS7YoCpQksVu/a7I8aJg3PZaTCURTAlCsgZe4FNAyIMhMzAVRFAA+rjiVqat6ZtYmRZY2kTFgKxDd1S6yRA5lVkHLNww8DwWxJe53UkO7IVDLG+ChlQl1kIUO0isLjJrhT6T6qJx5D6Ru5O00keBjCquGdrFdBgrE2kdBayBKkr6jjervxcaFMu2sUyBx2jKDxLipcqfzELW3sQAD/EbjQ0biETTCdZoWcGVxI6MsyuMXCugGJKj5QPmA+tlZs42iUrHDMizVnIwEgxJBZzDfLdsoAijyxJ8HVOyEMmIm/OdtyqBYhbKgVjkic36wlvxxx4B1OWQTPG0zxlYGpj2rXHEBQ5T+FwpLMLGXpUnzq7UxPCOLcyu4dQ2S4ybcxo1cWEcEYMpoVeJ8+2mHRIk7okADRmN1DD0llXF4ns1TVnGAa4VeK0JsOox+vCWYbfJSjFFYm/QcO9wY7NF2ogkfUHVkAUBlxVVgJRCD3GxUNniTStmwvw1Di68Rn0NleFWVhPTLCVVMWfEkUTG0jKAlmxQs8UTpgkndVEizKgD1O+Lubo4Lzi+QxtvN0bBB0qh3DooYK0SYqnccK4JB9HdA9OHqYl1W1OJvjVzbp2hDK6xyMygkPYEzVhlgoCI5DANyAQNF1Y+1GTnum4nA9LkKqIqSOApxLMq/mB+bsgeBpDthLuIVkiAdgJyKVIx3BMvbWaSvUAjFqJORB/XTgQq2e4lFrkBHHyyFhGElZsuWWiI64BIbihpD8Q/E4tYo2+TgKtKq3VhQAAtD7X73ojTLshARI+4hIX3LsxvHAkUAczQNDnyPGszN8Fy4O343bgTMTIlr6Fykx5cggHNiaFXX66RtvGkZY1ydiaRV5OS03j3Aok/UXoz/YrystSCaamCq4Y5qguJSX4zdLoVz6a861tNMk+EQP/AORsxUfaJyIGIcOhI9VUQVPJsXqXRJlKx92Xaq4llvuFhwznPGTGmNe/nEjWX6P0YytFI/G2Bag9AuRXcCg+SDQo2vnUOsdVK7hxgYURgEiHAX0jM0tgF2HPtwPppNOW57Mu37ckoaSP1ZTQSdxEuRKDED0qEUm2TzfOpRbsyGNg0YIkke6BLdl+SrKDwGB9TULPFjWW+H135OUEcrAjzEDY/XE8399bHZIryF5FVJXHb7qqIrBILZrWJLMDbUGpidLWlQ2oeRmeNmEucgmBOS163ySsW4Xgg2ADWpbmALTZYYqXyWQiEhVHrwZQQzkBskbO6IvkDsW69TM8TDtrUyBxlGzsCL9VM3bLEhOQK40okkJCj1yo3dYKxpAWb0qFYYsypwVI8EC71lm1AjMoyR5BXWRIjw1iwWmJAHYLEuz8sfTegukNEqOs7tnbKVFqH+lMoNIhslrJFAUBp/I8js6wlEkAC9l5A4KbdyRYJIRB4rIgk8ChoRo+9s1bb32xdD5VlQ0xzUE8l8ief5fAAGrq4nttw22hjbbrtS68znIR9yj6CuQWQMCwJ82T7e5U20ZEaXCSUSPUSKCHIaso6ANKqZLkvnIsOedBiZuw0iwKj32w1N8wPqUAmnJQYmvmqrHNFS7GP8LIIoiCQJR63zRLp5EAcmSELZMa+pWyXkAHUNxX0XcSNEzRyJ3XzYhZsezm6+gK5KSBVB88EeRfhn8QdPeFY0cIzTMfzotvgCVwWNF9RokWQFajjwNZ/q8McckYbtiIgKuALPgVEhkYp6Kk9K8XjQ+po/p/VCsoU95kdkiwiKRIr1mCytTGUqMg60Pm9xospdL0ieLbwSNHIIpmdp4nlWCSMABYwzuys6eSAQOQPryX8Ott0Mkm3E7L2u3iQGbPzGFo5OQA49K1RGk206dDLgkamWWwI4mj/Mzs9wSuVBXG2Hj2Q+b0wj3Ea0HiYyRlVZYiYy4S/UQq5JLycq4HkcaM5RInEiyw9tpAiS4o3pYqHTtYeonO0rEWTQJrV+32zRxzxrFGZOEVVsuT6rKESMUYWLK0OG4NHXtkZI7PbMSYoTS+sh2ZY8T7pwASuJu786ebKVUkLxhFjlC4CSlZkQUzIpYOOarz5rywq6vomjgBWImIxySKD6QSvcUFZFKG1SRMVJFCwza7v9iJAm2VSBuUYIzXSKGylZubDR2HU+CJa+h0b1PqJkEb9sozxYDFhnLI4VQZCSAlIGOTWefPOu9B2eO2EzCpdzHGoA9o1WgaJFNMAGI+gUe2kX2T9V3NtaNSIvbjW/lUcLZ/nN8k+SWPvq5enrBs3kk2qbncH09oqzLEec3ksWar+E0SQOL1ZuNjF6nJvyW9RPI55v78abzdSjciOWF5WhnMIfvODkhOTsVFCyC1f8OtajDfA/S7k3O4VEhjKtGiy0wIcgMuXDAqo5K+oE1zzp5D0RlC9tmMsauFVpw/YVbRAqgWxCWAx8E3yBrSjqm1jSKA7OFkp8A4MnqNu1llPzEk35J0tn63sRII26XDdliVxWvoTSg5fb6H76nlDS3bdEYdNO7j7X5MXEChiFoqWsk4908lqFMTz7aWdc6DtolDRSwbgqbQGdVlKglgkkaCmxY/PYP8NVrQ7rqW2lmkDdPJSNcljaZhG9XiREi4Fjzyb4GrOn/FsZSOOLp+1EU6nIKMQoDUwako0ADzV3ppoabaRGKk229MYbJjt/y0HHiS7YlAWXJfIC3zWpR7RGiGKuFr0qWsgeFJahZI5vVHWuqpLMXnSTFCFCJOQrOTaggLy2A+Y+BQ0b0+RHAKx9tDHE6qGLUJUDmyfo1jUMD9W21oJ6NRgq6KAPW4wSYmqPppWv2Qci9EPtaeDvq2TJzGwAtQ4ZiGHpVq9DB6xDEC9EfgwhNt6SpDC7DAjkfv/nWli9IWOQIqO8iv+I7pkNfhw3KurZB5C/DLRv66hYh02QocO+I2zBKguIEaUWmJU8P/ABU1qeKocaGM+6bbybqVlkjQA2jX3BYAjyiKyE0bPcI8gDzplvujPFtyIJG72TAxilyzNsriuJGvH0jOjywHGl/cjJi7IcAgq0W3T85RjRFUbhJFMjDEAivfRMrnUOnRRACCd2liCVJlkqFmYOIxS0MFAoC2ZwfIJNPY3SoARt4cnS5iwBd+G+dVJtRybYD1BcgaGqt7s5Ilh3CJJBHPiqW4xANsqKBkWTguFZa4FD20Pu4XBSTcWQCCsVEMwkDOSFFFDYvAgckHjjVwwXPstxG7YbcsuRWMxvC4CiwgWNXNrxdAXy55K88TbPt53LSjcESATBuQMitlGJFt3DVGm9OXPvX03rCx71Z1UnuBiJSpYGQWqj+YCi10btv00ahMkecld0zM8bUozp7aJ+BkHFlWPOQI99RYhJvIsRvDOVZsnaNUcHuE4PWPKiQKGs+CWrzoyWYSRRSS7WFppbDMbUhVNxrdoSxUHkkir59tIN3tAFlCNIF7WYDNySgsjPxIASyq3Hj1KTR0xj2EUMsMzMzbREZZXklDkPIKYoRxZxHpFGsbrQlNo3PIEUUSqgRJDEzFGBtVKl2ZkFnkD71WpdQ6pD6TmMQxyENOABy5VlNJkxJAIv0+ABqqDqSRAbmKaZljtWkdTIuXPyEj+8MfOLfLaj66av1pcTM+KCKGOSYRi/VnixpfQGaNiKPNY6JSxOnNPW3nCDBy25KFQoiTEoijhVWT0hao1lq7qnVFDF5BjlyCTiPtifFAChWg990mePaJtxD3SV/7xf29McZPvghCkiuQdZjqfwnuHC4bSGHkcqW8V4o8Dn6DnzqyaRoE6zDK2KMlyMsaCz6mY4gfrZ/z1De/EUMG/wB/E8jKzbq41wLWWUBjY8EtrFbf4M6hCyyKgyRwwIbwVIINfqK/fRG66Nvtzv8A8XNEFLSrI2JFCiPlBN0CB/jq+NVoT8dbMtG7SMWDlhUbcE2Df2Ar+mqJPiraNI0iS+rt42yvjYuuAPNmz9aGk0HwDOa9ElgAEmVABxfFqxPN69J8FuD/AHTk3/56r/S4+dXKhsvX07Cp+IYSAk5iNj5JoEGjiQTwOedRh6pHHHFHHJiFkLt+UxvIj78cCgP0+mg9t8IlVJMLeffcLZA9gFjs6u/7OqD/AODc/wD9mvvz6NMxFp6xAz7eRi4jTcFpSEoF6yx8/wDl+P0Onz9Uigj27ytSybOCr9ycwvp9jjrK9T6U525ijgMZ7wkIL9wUIylk0OfVwAProjqXR95uUhV+0gghWO7JyEd4kgCwcTjx7C/I0xrk4/7aR1SRseP91R/WjZ+2pr19t2n4cHtOHjkiIINlXUmI3XBAuiaJA41mtt/Z9KTXejKjzasR9hzXH3042/wWVAA3BVlJIKJzfkVZvzz7anj/AE5aKbfSQzAxtHI/bK5kqHPJM1qGI7gOKuvuTfBU2t+GYuykkxcrKsuELGQoG9BMmRCsBEGZTZBBPGit32trDPuDGHLvGCsiG2YjFiCp9JbLMAH5i58nSzqku4eHbJM0kHpaCZWqo1ukdAv8wBFn3AGstHe33UpEUn4ZXgb+IAcu4yVoY8wjOD7qtnE4jngabYNLuDMdu5WUcFQEdWW6k93JKkZKwPsD4vS34ngjfdCKEdpg1yMlYoAVHp/lwUIncFEsx1oV2IlaOFQBuGJkaVVKsoQEuL8EXgvF+bOrrLPQ7JJTJ61WPbJcQJIJNek1VEmiWr+Ige+it0pZRa4AMkgspQ9ajiqv1e1DTrrAQQ/hhG0cccg7gf0jM+tVRvUWyPrd25VVB4sDSySDuoViZZTkp3EsVrCnb9SRR5EZ0QeR6vr7aistMEO1kwAyAYyJizhFbEuQjX2pALDPVkaaPOzR4z4FdtIi9tRmKYDF2vyApJUUQGJZrPiHSOozOgX0ssne7bGMBxkxYFpLvJ7KnyOBeubLYbdCM+72jCrFhkgV6kcqygMtkBQPYeQPbViYfdM3e33BO0ijlEcqoYTGuJjKZckeoA5uzmz8oA9gNHjp6t+HlNMFhidsq9UiqRCH4AcgEyE0B6BwL1n32bQ7jbTMh73cWGTbljIXURKsVSf+sEk1wL/h01TpzxQwwCQMkSAFiT62AGTDzwfAH0C/cauC/qO5lLElnII/mHP+X+Og1jY+rJgf5bH+bcDRD9OJqwPtag0P3HjU32Sxi/JJ4ARb/avb99WRIGIJHuB7mxR/exriI2IBBA5GQYk0PY0dXCRwaxrjyfH61kdcjlYc583djI+fpdDVXUI2OP8AH+xu/wCp1CM1ZCknzyL/AMzxowTMRiSb+4J8fqdUyegXz+3H+Ff89E1WVFH5/Pg/6++phbB4JH2Y/wCR0MJW4qSrJr02fP61/hrssxb+Ik/8P+fGgtioE0pUH3IOiGkQJwC1eSAf9eR+mlyoxI9hX/v6aOaT0/sRwP8AGtSrKt226HhIfPuBf+Z1eJHBvFB/xEX/AImxoOFyRwCTxdiv8B/016mB9h9aA/56zZi2r5ZXcEOsdeQCw4Yco36q1H9tVb7q7K0UrzbhleQphI8SpGAaMjoiqsi1bBWY3wT8uoBjl5P7Ef6arm6JFNJHJMCBDyzM9qIwDkccTbgcA+12bAGoWBNx8PLtNy0ESrjLJETNNJkAhLOY7C/S7r2YE8hSGEm1aacCKQyRIzGNQAxKswAF2FI9QN8kgC/Ggoesfi8n2u1jaPFRKZajjQAMP4qyc2pCj0+kX5FR6LtjOWk3aCGNcnCo5RmJACqOSVZz6iPYEfWgBe5k9Iy28TLLHJDD3JQCjj0yMboZO7C/sqrfNaN+LNzDGNptVAWKNwpSRSFIAWm4OTrX8t3k1m10p2S7aY7dpdwoaAuUpZHL+u7LAgD1haoc4jTGPoyM4kgeDcbY5MxzZ5Q74qRbf3aA24oVdg+QdFZjp3SZHmmdYQUEbSRROxFWpwcITTc4sUHgFT5NBrBse5TjtMZRdRM0QR4wSokj5FlVKY2vJ5GlEnXDHKrTk4wIVSNTwWBbtBz8xRVPleTY+mnWw2r9zcCPBZDJtpT4MZAUl2kX39BHsCSOedAR8PbnuRCVbGTKyZWalWIRTN7+n+Af+sjTSSZ3v1Nd2fH+fGorCFVEUBVACqFNUFHFAe3v++vMW5rIivc/66rNiTT+AUP/ABDLj/IasmmBUjAge5II50J6zQB/XgHx+prVuz3TnhnB4Ht7+/HnVyopWP8AisD24/6c6g4X3s+D8p/56PMYPN3X2Ff086rMHg/5DUlAM74qRxRP1HH9DeuiVWSijN+n+dnREyg+3P8Auj/pruZChVFj/e4/X+E60AISRSrGFHnkizfnxx/86veUhQCCv6n6fvq7bK3IYBefsD719jqbKQffmvIWuPv7abCK42BXwPH010EHgFSB9v8AXRyg14a/qPH+GoS+DdH9cj/z1lrgFFGxPnjzQof43q59ubssVB9gBx+51xSALIP/APm/09zqZRTyLPsByf8APUZobhSaYge3qA14y+4b9a58/wCerTCv8n39v28ffU4oyAb4HtX+p51W1MOEZWKGOOIzdxn9LFVSJQCzBCLcMT4PjG9U/EcUmLMF20jOQY5CZMpLA4XEUACoHb4PBIPGjpo3COEx9UUipkfSDICDfF0TV/t9NYj4a2v4dS0rsHRG9TksduzL6EY3gTQz5AxOK+W4jNO9/ukM0kQaCMqcWdEp8aphitBosrsLQP8AFZ0kEH/fsYpmaMMhln7dsEu2JPyqC3pvn251ZvunFkUYTssg/Ld0K5D3LuthVyyLeTVVojcdKLPFFHWClS6eoBha+l6NWfSaqgfGhFXT+omfpe7mcRgRzxOExHpwcAYV5UqBxX1+utFBEjTTbgHLvFcTVVGi0gIHuzEvf0wH11luhbHGd9v2USLstHuQSWMgI4YkfxFgDa+mjx41qpgxJYgeeKWuPf3/AKDWrFWbcgn3Wl+vjRaKvPJN+P8AroOOJi3GH7Hx+umAjIXgKOPrqJapIHuT/X/pqU0WI4/Xhv8AUa4iOTVBuPb2/XVj7Zv/AIOrpEi4xAB5P39/vWqDK2Iqz+w/91rnZbPjIVX2B+vtroyy5Y/tqJiLysSLUAV+nP341KONj7ggfvq3Akcn+p8/TQrs3g2Oeeb/AH++mtLoYXxBrIEePH+BvUZCTQwqvN8D9jofaSDxY4J5ocC+PvWiXB8l+PueP6ajM5EQwE/wtx7Bv+p1RLMV9NZEKG9TUB9maiAT9/v7aj+IZeQbH/p1VudtJuA6ImRcYtbMFXJTgzYkAot2Vo3wPfRf4ntzmrOAgpyrBhyrDyOPJ44+upobsCTMLx6Rxf0P0P8Az+2gk3P4eKZZAEkWWTOWVcI2BNsyVQIx4WMWQfSfbS7bb2PcvE0ebxhsSTmAQBcbFjwUHgrwDYvxejJ92x6STXHi7/y1aVBB8/ah/jqlgGFY/wBK/wCWrlf0C/p76rohJGPN2PvdnQO/2wtZAuShzLOt4q2EMnJ4PqPpAJ/66NL2aA/pqDbcOGR1DRsMXB803BA+9ePvWgzMspg7T99cZivG2V4yjG8WC5lSUOQYUoxs1eq53GUZBl7hZWXNwzMWYZCrtmd8Rz4C/bTrtHZoDl/4ODBCVP5jz5+pSpADBBZK8Dm6vhNENwFXbvKiZrFIoYiiJfmxIWlIVgDXgOf11ExpemdPCLYTFpakkHHBIACD7LR/qdXNEMTaE/Uf++TpZB8e7ZoHmGK4WFTkmQlbGBxAPJ5440j6V8V7rfvgiJBEhzllQAkoflVTJYDseB9fUf4dP8TWzjavCD9QNXxuWFEEfQkj+n6axPVPijqDhV2+0mityM3wIYEHhCRgDY5IPHGi+h/GbIEg3qOsz2RIqI6lWNJngTi3kf0056ZrUh6/T9Bqx95QoG681/786E3XUoomueaNFBr1kJ+2TWNZvo+6kWXuHeS7hizSCKGCRw0VeI2kZBgLHqx+ug2EU3nhufqDzXn21CWY+Qnni79/3Hk6r6b1pNwGKxbhFUKcpoyl3fiycqHPHnVfWp+1t3dXiiYDh5mwRW9ruyaFnFQSaGjWotC9g3X1oCj/AKa4sHN8efYD/XWZ6Z1qRJM23sm9DKVWGLbSEM3tjI2IB/X2vWg2O4aRcniliJ9momuOaXjn6E2NExbBHfqDEivcKL+9VY1KSMt/8f8ATSr4i6k0AiSIDuTyiNDKTiLBJJrk+Kx++u/D26kkbtu2TFSylY3j4QhWDI/KkFgcuQw/TVswlOdvApKqWFuwUXQ5Pjk/63x40v3MhRXmDtEpkKkHKmC3mcODaQxubJ+ZB7G9G73YIAXZSxRSrEiyEJGWI+tE8/XHWN+J/iAtsHEuCOoTb5xnMsXUPMxUAAuEAUtfmQ15OouqDuN00vT92Dn+KVlwkIwvOgtEYqGXCiBYYA+Odb7cQ15BA44oGq5/rzrO/HUJTYxCIAPsjtyvsbMYbxf86LxWtU1ShZFFrIqyK11YcBh9T8pA/Y6EoSrApR58/r+nvrvc9v28D/D7jUt/vYtpEZpaoeE9yfY8+B9zoDpfxptNzzmkRDYgMfm4BBBC0Qbrx5000aY3AqwOPpfg86tTbkiiT+oHNa9N1LbrMNu8ypNajBgRZfwt1WR9vHnRbqsa5yMkaCgWkbEfYefP21TS3qPRVnVAyuxiJIVSAXWraM/8VAg+bse51jPwx3fbYoViG5AKxALWYY8FqVcQqoOPYj21q+n/ANoOymmMKydpuSJJFUKaoDnKwT5H2rxoXq+1i2+7j3SmNo2cSmrIV1ssy4/Mj5X9Ab1FlZ3qfTiY856dIo2dWkcsCVYllP8ADEHFfKoLVwRonpk6YxdmeCaLOMOENOjMQC7s4yckejI4kKWAABvWE6x13dvhHNKzoxzxIADhRSscQCT+vjW06H0/a7hGXt9qWGJJFIAz/LCuTkRbEA5Yni6B+12sm/WolbfQRiRomKtIQjtG0lkhUUBqBBBJYgfTTHd9Qh20qxTTMFmYA/iZy1MVNMAbAWqsUACRr5Q29O/kkllA7kjxKMaCpmSFVQSKUKPF+9++hpelFULIp7gPkAFeSVo2fFj+Lj6aZR9V+LE2kcaybpWkRQVWJCR3C3NAKasecroD9RpL0nrOzcSjbbbcx7rFlMbFWIXA5C5OcKOWI81x4rWc2XxVewk2zW4YxrAWskRl17sV+4jAr2sMfYa3Px509kSHqezYKEEfdCCrC+lWPv6boi/A++mIfdK3bzRGQHjMigQCpXjA42CQKNmrFHWT+LfhnaQZbvc4BGasACWlerOLfOOQCSKAF6Vz/FMcTRbvbSKWkVzNtSkipaRvg5F+oCsQRwdOuk9BE/U4op2aYSbN52GACxGXhAtE0FBNe+nIF6P1uKGMSJttxFBkGm5WcZxjgKVZZGXF1JZ/Ioga+hS7yA7cbhnCwlQ2Ugw8/Lx5o+R/hr558Jz4Tz7J+GU0gy5DAegH6jEmM/Xtx6y0u+3RiG2E8naoAxs3pQr6sMW8lWUng+CBxenKtpuvibab6RYCkhgRiQAAGlYD8tgGIKoLLDmz7+NE7TebfbbwMrSYSjtsJnLGOm4cNd4E+RVc/bSr4a2G33O1bbzxgSMQwHsgKgowZuavEX4BatLOkbhdnFNs+ze5ldVS6Be2tVNkH56X2B1cqPo3xHtEbZsCTUxRBRNnJgTyOKKhuB5oa+Z9ZI/FbOBVoIwlePHkNO2dce4hWNSPbTjcQruwcNzuI3i+fbWWCPGMckUmgbvge5oaQw/D7zblQm5kfcOHZiygNGY+CxYmyoo+pWBFY+eNMFnUN5G20jktPxPpaRyzh5SBalgQVxQUBR88fXX0H4C3efT0BIH4fKJ7PgIQycngDtMtX9tLNn0its7jp7oAtyLlCQAnBXJyHoAMQCLv66RybAQvbxk7WaQNGqN+UrgY06yf3i0AMzxkPFC9Sqn1XcRz7hZRspFD8tNK00kZFfL+WpA4/lsal0tNs0uG4hghBUIpVX/vGcBQMj6eCCSQpFi601k2+8lXNt1JItkGBrQdv1C2MNDIAKeOBzY0Jtehpuogy7eSRRYBl3gC5Cm4bt2454ayOPtpqPdR+F40WPFDFIrjARkZ35VyrfO12PN/tWqOut3poi4MsQjqZdwywyO62bpzacEcKPYjS/d7tkV4kiWFsyG9crlVB9TmyxAA5JHPqHAvnRbjcSdj8PC8ke8WVEWGPtovqsBsVW0xX1WxJrmzeo1w6mzIjQrEHRj6l2+2SSlPktIgsjKjVEnSnZbOR5SkuwkpSuLJFMpC5A/mEFCQa8C/A1WlvulAQntF3LwUXaPkZX8zLmLA+ajXsLl1fexKYXDK0iuMEkWdruiwPdGJpaNggrfGrpCfrjJHEVfbvGjBkQLIrRuRYte6gdKPIprI8a70SfdQsxi2cu4EseJKl8cSuDAtGDi1WPNiwTzrUdOw3Y3GeKbeI4CRCZO84Un8vuKAFVcQRV+2shsNtRn7m3Zk2r9zchWsFaxAC5AWD6jRPtfjWvrSpdR6ZuduUY9PWNLQ4xSF/kHGTMSL5HitCR7iNjGvbeQtYWLuBe4O5l+YF9RQeri1sjydO9xvNtuY1/C7Iw94rFHOcfQSeBVk22IWz9QdJvh7qpcNHuN3PEhBWMZ42pJoMVojwb5rgcUa0ZX7H4VjWeMPiC8jNHGpcmh6n9IoIgHHILmh6QOdP4PiZ2M+1j4287PiStYA+UYOocEN/FQHOgIJ+z1GAmVZI4U3DLLfLXFdMBaiQGlseeOONH/CW63E23jL7iVT2lUB1jkJ+jRl8iv3urrxqUYiLZvHtJlEkbovqDx+oXTKQSQGHHtz5vX0HpnVWj3k+9RiyJLBs64AdVVFb7WG5+16yPxd1DcJIU3O5O4yWxfpMamuKBxBcCyAORX7X7jfrD0nZICS8m5bcPfuFdQCfc3jf76qmP8AaGq/7Vd43xWZEKkWKfGzlVY0yAt54Os7vd6J53eISKGZplSy5Q13HyP2PlvpX1rXviXqXfMcx8F5FrwBQiJ+/KvX10TBMGjExOQEXJU4HuRMqZE16m7ZjbH5Tk3HvoHMM5abbtEWQpHMVK8EFIogvk8gEg/TQnRN+8m2WLs0xymbcL5ZZAyEO3NRmT03fFe1Xoj4clBn2ucgHo3BPvZZh9APpX7DV/R4twnS9tNtmzNTbeaG6zTKRh54NBmPHI8jVRdtW20e7KTBlnB7YiC0iPkuNuSCcWJYHx7/AE1rW3+32scKyMwk3AkkcRx5lo3djR/iUENwb4ok886+d7fqyySxSzqryRhG7lN61U8ZrdM6ClZ6JKc+RrSfCm5kl3cUhqXKNYsXYksEia05GILNGGu+cif1zixruhTNKg27QboQxxv3m3AVc8wSqimYs1NZJPAHPOsPsXXbRYbiQO+5WTsxynJEifIKZH/hYkcBbHABq719E2m+LLu9smRnEzBiR6QZFzSiTZGH+N+2sJ8RbvbwTSRyxHtzwr3wArCKRgSs0XNm6OSCvt51laX9dO07CQJlJOSVbsE3IQtDgEqcms8cGvfRLTJH2otrmJUjALMbQyEUEKE0IvLE1WWgtjIkc8e4iUZLC7ShTcdpjHYwuhLQN+Qb+utm/W9vOCku2mZi7qhCLIRhwxDCmASro8cr51rEYTYfErfi5CXM0TrnKWVQAYwpyY8KFEioGr5hQ5IA0128cvfl3LzD88kCMEZyRADhi5GIbwWajiLAF6z46YwmnXYyP2UVGd5UCnJfUAFPhrsji+SQedbES7IwV+JCz1Tu5YSZcCTMcgknzV8kHxqVcZs9QaKRd3H6EkzjvDHJMOSR4F2VFfQe+nkm2WWMybgN3EmRhjIMESo8wseWTWGqgD4H01lp0/LKd4tHIcEYsEsxeMrBNAkekH3utafZYNs45ZNtMsaMiyj0R2zFeWLEOyFm4J+n21GnOk+uCAbYUkyN21PAzjyyBI57rhVLH3seBerNtutvtpdxupQzbfflKIAZkEkeREimslvIWObQ6q6GRF02ZEYd3Yb15I/Yssb0avzaBuP93S/42YdvONQIospY/wD7O6DX48FHNfbNdWVKh0MA9J3kUZzbbMJYnFH5JCVojk/KDfjmh76zXxNJGd1uCqRlQmXoc42wByQgDgigVPuNab+x2TEyJRyk28lAgYjBlv383zzrH7fYFHaJvT6e3l8wyQUbFGh6rB4sgD3OtMtVttsv+wmeQR3GJMV8XlSqVHDfNVE2DX6aA+EuitMJ1UNUBAzjcoCCGJDUeSFQkVyL0k6rN6bCkNIcHXxZAU2OSabFGon0nL9voH9jnqi3Lc1JuIV+/rRwSftT1pYsL/iX4DMW2kdCrSOjSVhxkhYTqlnJXC+sVwVRhQqzkIdqZzEiM5KUqcF8RZYUK5A+bi+NfbMy4EQOMjqJoCfHehpJkJ9gaUn/AHXb2vXzLqPw1W5/7upSKVS6qeCqmhJFfkMhBjJ8+n76nspR1XpghYQM4mo9wPGTie4qgsoYAnlB/u8CjqOzgqMDI4OxHjgOo55JP8AIAGtvP0l5tjEmAM8e5nWQhQtYqqrwgAAKFCBVaSdZ6K8EQLC0d1Nr4Vk88H+aMt/+OqyCUpHPt1qiqG8+QWZvCkeQPN/fnRXw78TiDaRRIMnE3dIY0pXEjj3BOR4+nOtP8HdIhXfqNwe4XRkiRAHFrzIS1jBqNV7i/prJdW6cV3+LCxLmq+DxmwBPPpN1+3tWgi0ZxBFE1wQeOTx7XwKA/TTPoySr+FXb+mXvFvJoAqVIbi2tR4+miE+GZiVtlFVeN1S+3/XTr4Q6UV3sOYBU9zxXBxbHm+OL51cC7pXx1LF1Lcsyd0bkrG4i49Y9CFCeL9VEE+OfbS34q3hfcOJI5IRGojCSOrMtKDbY3bFSDwfcV40v6vu4Bu2lQYxGXJFLZYqDZZVFBeBa/sffTz4/xTfuEJBxjZw44shgTldkV9K8amQA9FjIhrn+9Ea0uX/1EJBH8hBN/wDAPtrQ9B3iRyrNLjj2JHZjZBMk6BaB4YtdD3qx7azvSunyRLA7IyXLkryNSsQwIIs+AvN0LI41KdiIoZo1VljGEiHkFCG7qOp+VDMpIBPBdCK5JUPOrj8FLMJSqIrLLxyZBKGWoxQZ1DUTR1jpt0ivIFYlfUykC7LcVV38yL/idahupASRRyq25gKjsSE+qJX4+YimCeSSfC8azG92rbfcSxsVY5FUMfORJolOP5bJ+h0UZtdyEjENAEzJKvzMAyf3tnwS1Dx9tab4llxO3ZPSA6ROAxOVhGF0PUMvYjyTrCLK6BYwSQJGpv8AfpaBy9slysfXW528c0uxabdlI+UeFpKuS3AVACtAqqlfSMuVPg85bKvgyJjJMrZqrAMSxJprJIo8g0xs6c9X6JuDsAkKxuQGhLFgWEMnkdvgkg0R9PI17XtZtz5YzLpF8B9LaNkKyEPHkGABDFZCpbFXCk2FIuz559rJPwGd0zzSL62jBK90QMuTSYWWUhxiqjwt+de17XW8IzvW/gd9s6hcCiqSwVyaLgBsWI9dfb+mth/Z0w2+w3Jax/3iOVK9WQXCyD+/jXte1LeGmj6hOn/eDE35m1nG4SuCUdbkX91yH7ay/wAZ9Qj7jYlg0zCeEKf7sPYlB8fPgHr+YnwOT7XtS8fLGdDbIrPsXR5ykr7xnUq+J4VEawP4fcfXEjQ8/wAM/h5V7s84Kra9yFWVrGN8uVb5q4GV88a7r2s+XtF3w3Btdvv9uU3DswlrBkVRRV1b5Tfvw3j240BLs0E0czzPKsdsB6r4e+3fJH/F7DXte1qXcFu6+J92zF0ijRGLYxhT6RfAJY/T3r9tWr8WiLbszO7biWNowFjVViD+ktkpLO1XXI837a9r2tZyv2xswVVdSPUUsMPVQr0qv9KvjwNPPizfSNvw7sFTcRQlWuwyYAZAmuSQeDyDxr2vaVD7YdW224h7G4KHD2DsnqjUKkyOthSyDEoQeQCPJXUP9nwpTLuFTIWpJSTuX7MVcGvuyD9zruvaz8rlKG/Dr2mjjdCYldlps6Vji6n6BSyuB7865ud4YsFhn/LoCWFyH9YFllZxyGFNXDL4PHOva9rRFfTNhatv4x/dPE3qWwCxcFVUk8kAc35OiuuJuE3w70pkb8QJVFh05K4lVP8ACVPng+B4Gua9rNbf/9k="/>
          <p:cNvSpPr>
            <a:spLocks noChangeAspect="1" noChangeArrowheads="1"/>
          </p:cNvSpPr>
          <p:nvPr/>
        </p:nvSpPr>
        <p:spPr bwMode="auto">
          <a:xfrm>
            <a:off x="1739900" y="-47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6" descr="data:image/jpeg;base64,/9j/4AAQSkZJRgABAQAAAQABAAD/2wCEAAkGBhMSEBUTExMVFRUVFx0aGBgWGBwaIBogHB8gIBsgGx8bICYfHRojHCEhHzIgIycpLCwtHh4xNTAqNSYtLCkBCQoKDgwOFw8PFykYHBwpKSkpKSkpKSkqKSkpKSkpKSkpKSkpKSkpKSkpKSkpKSkpKSkpLCksKSkpKSksLCkpKf/AABEIARgAsAMBIgACEQEDEQH/xAAbAAACAwEBAQAAAAAAAAAAAAAEBQIDBgEAB//EAEQQAAICAQMDAgQEAwUFBwMFAAECAxESAAQhBRMxIkEGMlFhFCNxgUJSkQczobHRFWJyweEWJDRTgvDxQ3OSFyVEhLL/xAAXAQEBAQEAAAAAAAAAAAAAAAAAAQID/8QAIREBAQEAAgICAwEBAAAAAAAAAAERIVESMQJBAzJhgSL/2gAMAwEAAhEDEQA/AEPQ+hxxoZZIY370iphgGEQMpVGHp8EI4Jvx7aadR6DtxtQ4hhB/DRG8VBtpIwT45NGv30Z8JS3sEVyWkaT0hrsIJRQHFKvLmr99M+tQqNoAwH/h9uCD95I/YfauBpt7b29sEnS4+D24QBzYVLPHvfH/AC8jzq/c9GjzcKqKa8BI6BCm6DXXPsf63xo10CJQVUU5WB7ecTZ4+nHmhj5BOj2gLTSNXBJJYmvm9ziCb9+L9j83i89nleyFdgixTkpE2MEJvBayZ1ujVWRY+/769tOmoZADHGfSx+QD2PFY80D4JH18itPF2mL7i6xO3gFcVYcUf5eL8C7J450TtelIeQq1j7Ch+3PIr/3ep5XtLax2y6bG0qqoSmvIFOVq64IyPPuPsdM/9lIu32tYH8o5elP52Au6LfTz5o+2nW16OoMfp+UrX24BavoSP9fPAsfaZ7fbBQSgR1xagKEh9iLB97+grydPKptI5emD8M6KtEPHyoyA5JYKT4GNX9Nd+HQyzx2FFleLT5mZRyCtniiSKAyA506223UxubssaGRBAN0R6ebv2HngaH6ZsbnU5MQJF4Mln51PNCq/6ewrV3TaH3mziE0pwTidzd3/ABsOLPAv00BQvIeK1Q+3ULF6AA3dBAK2CSlA3wwq7Pv58nTLqfTlE8+TAASygV5S5Gbgjxzz7Gyv31ZFAO0qk8EyDzYsYtZ9IOXvj4B+2sLtB9LcAzUihV28hNG/YV/DRN8/XyftoLpm3BiorfB+VRY5b6H5bArI39eNMhtgp3LWSBt9z/FZrt2fBrzV8Vd1WheiRIYEYRqLBvJzfluTXj34PtegjtNspfMA4YxgYDyQXvzypB4+gs+BWgOvbctt0UUq/iBx9PT4oeAD7f8ALT2BAJJSyjEpGwBBYjhwT9wPNfxAVqvrsafgzxTGdAK5olGIH9VHnz8ugVSbRhmPAyNk+Ky58HIn9ScrvwNWSplLIQPWJXUXfBDEXRNXQoc1XN6L3UaZMVFJ6qVaF345HIof/j++itypG6mWmrvMAfrk3Fn2BP382TwdBzpGzAWYAUcFPzZfxek8/NZ5z/i/bT3qaq++aMKGlPc7StQBZe1iefJBJr9SdC7CLFZCBiMR5WjQIy+137Dxz9dN+p9Ny3ckquFeJSBakjKRBfynLgDIHwPcaYMBBC0kmzJxsSJbCvSoMnjmyAvA4+mi+3U8SkUwK8fQDGv6+T9yde2O5ZfwpPNduvSASfXiT+qnkHRsyfmQ+nw4ojmwSPf6+P1q9c/yfq6fj/Y0+Ed2v4RYzNaBlWNO6aCn5RVXdhhR81pn1sKIFBBrsQe3HDR+dY/4T2Ks+9l4YQx91Tzw4YlTR9wbNHWxkik3O3MbMsbKqoXAzUhWVhwfNqQDXk3WuljmyU0MJsAAkhjyKABWrPm1I9PH0o8gk93u5xeQdslSxBIXz5+njjmx9D4PGnn/AGHMf5nf+UZUIgPYgg+rgGgp/QD5r1Hd/AzSM7jdOuRsIY42Cgjxfvzz7ff1Ve+EKOnkk7lmNjtRLRAoAyLXjx+o/wA70Zt5VFkG+CSRx7BhzfuB54vyefPOk/DOM+42rSMV7cNOFQEUwcUtY1dm+Dz9b0duPhLtnvGaVqIFMU9QcgNZCi7F4+7VZrHUsUv2O7t0ogHihl/MPLebsD9wfFjVG2kY7La/RhLzfgdzj5j6/IIFmyL9udZ0z4JjRQZJpJCpH8os17BR4J5oefI8HQHQfhqKfZ7cs0iiJWACNQJL21+k3X18jlhZ04Rnscczk1cfKQOSbPgcNf8AF7kk0PGrNjOpmQqpZyfm4vJabkfzUSQPYWffjQ/9ioQwiEkwWS2YgrY7ZWgCFBCkMOBdg2K51ZP8MxRR91TIzJjQd7PLUL4CcWeKNnkHEDVCLrcy/i9yDiQHl9NDmybJPgcWMjwAxHkjUmk/LQnwWbyMfmXg8D0gqpUe9Cj5GtU/wtDJNK7dwMZZCac0ciQPSOKPsPJPnyDqqf4XjDIvclosSaYFjivAHp9fF+RV/dBeTWRirKcAhmO2mFJwoAjbEAe/sB/L7nxoXo8A/DLkFUDPzzwGN/Tm+QTZyryNbLffD8MUUsihsjG/lybtWuvAI5+c8vZI99L/AIQ+GYJ9nFK3dDPlYWQ+cmHArhq/hPBGR8jUNL5lJcmPgtFGpon2MgHtw1nz/CT76G64qjaXwfz4xxZ8LL8xI4Fk/vz761cHw5AdxJGcmVY0xt28Plxam2UgHz/DfvpR8d7CKDbxrAuCvKhf1n1AgrZLX7Hj6LXvoaT7xGyYWasgk23F1fjz+vzD2417eg/itweR+awLKOPHNDwOCMq8jEe2ty3wntQ4MYkTA2uErD7CrserxlVk2K1Rt/hyORncvIGLnhcbBuhQI4PHAvg5WdFZ3osbVJkPUVCi+fcAcXQNVyNPeqdLSdt3I8syLCWbGI9u27aWHPlqx4Ar3+uiN1sYogrKW9TrVm7tgQACORd8kCvGqY+npDtN3EpdmMTZ5m/VhGTXsbBBJ+p0GC7AM+2HcoBoVCjyCyOF+tiqsk++m8sQV4qJPrTkmyTwLPsD5s++gIMe5t2IIobZ79iAs3Few4/TTXqMWMqEcjuC+KPz3yP3x481fvrH5J/y3+P9g/wDtgs+9qyCiqwbLkF/NMf11pH3se0hWWXLBY4rx5JLMtEfe6H6DSb4MUDc7s+bhHgH/wA0/X+un+72qSgROFdOzH6WFgkFCCORyNbYK5/7SNo0ZAdqdGAI8/IQaA9xar9h/XUv/wBRdmAU7mJsiyvjwfFe/HB5Pnyo02boW1EG5P4eAlI5AG7SAgGLKgwF1zY9wCPfxDZ9L267TbusEYLrFbCNCxtWJolScjXLHz/TTJ2zl7Zub4z2ibmWYOxWRI1UYHjA2csiOD9fegfronqP9qOxKFS7+r6U3vYJ+5q/bmvHvRuulwDqeAiUK0YISuCWR2B5FmyDzwfF1rRdZ2cY6ZMcYwQ2IbBbxEwUc1Z9ND+urk7TL2Swf2vbDxcvJ5Yr9f0PF+eDx7VdaF6F/aJs9vto4wszkDyqVfOXgnnyP3rW76x0yFnQGNcKkJGK1/ALNAekXd80dZb4Q2q/hcjGodY4yG9JA+lMRzYW/oQK86ZOzL2Wj+1GFpEl7EtrkuNC6ZgeDfBoAkj6n2Oh95/aeJIyrbdwLANqMcgQfr9BQHNC619F30YXqG24FGPc+AB/5VA/XxpD/aPvo44ZlkdQXiCxj3BYEFh7UPN+/jThcItt/anYf/usrZOz0o59Z965vGls+3Htqf8A+oAJD/hpVYA0K+YEVj/w1Q49wD7Xpl8G/EMG42j9uhLGrMQOWUVYKtwSPIu/mK+2tj1Jh+M2nPOUvv8ASPx+lnxphkfNd5/aTkrxPtZFMoZSRV/KRwG/XgHwbqr134V+NG2+3jgXbTssYJyb5jkSWvFfcmqHIx++tN8QUdmzFqJnKsxH8ImbzXP8Nft99M9qpwkN5VuDRu6/OFkX/Fzz7Gx9NQxkP+3TiZpF2cpaRUVvn+UE4mqGP0/+DoDrHxE26QRy7aUhGD2pK0QeST7ZGiQOLr2OvoO+YifeMppvwS0b+neIP7EjSvrm1DMuQ8bduPYU6mx9xVX9MeNDCOb4t3xFpsnctyQA1i7FEAXzVkj9q1T034j3ZLBdk+BdssgSuTcOCcrq/wCG/IF863O0vuQm2vnn3/uyOf3/AMdLdoMtsw5438g+l1Ixqj5/QauTppnJviCWb8uWLGmiYG29VyIG5+/kn7e2tBIeN4QLuNsR+kUHn+o51HqyhmjJIAGCk8c/mA/oLPNj/LXlAZNwtGjt3Brg/wBzAf61p9jFFGM+3UfTaix4pe6WHi/PGnHVYqK8m8x583kLP7nSOeRu9C3qc47f9jbj9/1086jLdA80wo/ow+v76fObD4+1XwYqfi9wAQajHiyKy+/OtBsWvAUL7MXkWDynn6V9fbzxrH/2dTg7zcVZrbrx9eaN3+v+GtbFIqNExquwp5P3TxdA8mqJAbxqA31nZ71mxBKTUFyr+65+az9yPreqtuHGw2jRrmT2hiXxAChgCDiefc/SuNXbqdRstzlJWcUrCwRa9oKCBVsBaqGPLE/U6s2MLf7O2nBYiOEmhY+Q8muQtsLYWR51U1lTCR1rxZES+STeSvyeAS3k378ngnTrr8NdHnsLeRsLdWdwpNX/AL3P21no51/22z5ggxLyTVYrJw18Xa+fcc+TrR9fb/8AZpjYNjIc+fz8gP3BXQ086qG/EQ0F/wDqgtRtSMDY/f68Hge+sN8KOf8AZ74qjEwR+li1EEvZBAs8G6+321uerSJ3Y2ZlCgSW3BrIJ5N8e/60BrA/BG+UbNlaQeqOJQhOLH5r4v0sCV597IPk6fXJrY/F/UGgnhlRcjFHuHxJoEAw5eOeASdfE+sdal3srSSuju5AAUsQqjn03HQUAeftr6z/AGgdQiJU9xCPwm8sqwIsiLEcE0zEUBr5TB0lO7HJCg7XaVpBJxi4GJC+cwWYEC+a51ZIzVo3Ue1JMe4VXWziBJ/NVHgXYGNA4kEa+sdD+I23r7OdgFqaRKHHiI5Ej2sj5fb/AB18ng6H+NZHYRLCzhZGRSjoWHpJVqAQ0q3yook+da3+zvdxJBtAGACb+YsTXA7TgMa4AJofvpSNZ8SQ1tX7jgp3hwEql73y2DZOTA39Ro1ZbEoDDjckVRNfmqTfI8k3+gB0m+Nt4n4KfF1LZBlxUt4lB9j6vSSeObArxova72IAgyAMZe4CfpakFj+zCvNNqNaY9SA7+6XI2dj44Ncv4/w/roLqkDB7LsSNtL5FHgpyQPoSR+t6jPvYpN3uSHASXZiNJKb5mLih6bocHjVPWuoqapWcCORRSOTfoK0QPNDyTycvOhpvt4j34TkaUk48HypW78k19/HOle1W9tIAxQfj5OVq/mN+RVH78/TnRW26lGJYuSqoSbMbiwq4ihjfN/0vQO03SJtpUY4Fdy8wzDAMtg55EED5gfsa0Nd3s2Ir6gHmqADoT7eR4/r9tdqo9wQaIgbk/wD2YgdUbiZHNgNwr0KsNeB4rkmlBPFgD66IaMgbn3H4auPvt1vz+mivnZovtQCDfYPHt83A+hvnnWj38WQGSkHJbF2bujz7knWIjIDbe7oHbE8c/M3mzy30/XW637lQv8SWOQebtePqGu7Op8iFHw6i7PfTKJFmBjRR20s+tjgfmAAJVQavyPrph1nqeJ21gKxiQuhGa81hxYIYVeV0pHnjQe2jp6aQM6qEMgUiRGkOcTW3LD02TwBlVcjQEW075VTL21ZWVmKAgXbIVs5FGAbxyP30SjkfhD3PWI1R1GaOSASyPkrHOQxgWrWaAHnlLuevbyCQxytwApUhUBwa8TQ8MfpVi9PU3ELTIG3KuFV8lKY5g5YNHWbuGFA8cKLsGtRk6hG+8EksUMKIGjiEqnxKotieQ7EdxaYcYmtaxlm3+KZ7AxQkigCi2SRQHiy2XtoncdS6l3xtqqZ2oQvGAeFyGPP0vQKSFN2O2CShaQMvoVl/hMdN6FxyHgnHke2tP0zpTDcSrGGcuXXtLIGIaNQXKuQQymwtNQ5BFkaYYTdO6p1KWbsBlicC2MsTLjxYy8kEmgOOb8ar2256tJHI4lsQNjw1d05Uwjv0uVvmvb66b9P+G2j3B3DosSLL6WYM2GdiqtXkZaKUDVm7B50X/syGRu0I4yNwhLkOwEeQFKBf5mBFDtgA8CjRJZFZuNuqPB3z3W29W9uDacZMsdhmioEZAEHnTHr3WFNRLFltYoYTIjURCQqv6WBCsxyKsLIOSULF6Oi+HSnTDDLM8MuKhkZwzKfmAVUWwCFZVjJHm/c2um69PsUSHb7gmJlWRQ3JGQJojEEeK8t7AGq1Ud6P1hYmlmUmSFV/OlkCnuKUobbHypd3NkfQfy6j00OsksGykxg5kiV5Qlq+TIoBIYsQca+vnjVM39om9aTEzkcgEgfWhXmrINc6Z9C6NwsrvFLJMe2RZIQZIS5ZiGAAFELziKBrU9+xf0uLdyzGMuY8VybuPgEJAxQkE+pvqONAdQ3m6UgF2RwRy24XGj7lhIRX+PnXdz0N9tL3mCJ2ZMsQM1jyIDBQhqlayENMUK3j41b0npUSbm1kjMal3VWCFTwVxkQ1IHYEYoBY5+nDIfbnURuoSpaXuKaGcbEgtx6cCS1+3jn21Vu592rLayWaItTQysANa8Pxyp8XonqPSfxTmZMI3o9wKzW4LIBi7jEGMZi7xYr554u3vTG3MQxV1CRopwkyCp6isuDHEISocsTZsjnjUkXIAL7xADKrnOVUwXtZ5NwoYGyAf5tV7iZoYnjeViRIqu8RVVdSyEAZGgyFrPBBHPjTPf8AUI4jtnmUxq9WUcBA2QLFSnJbG8o2+Xjm9Db6fvo0KYFJWYIVVQTVNhxchVsR/Kw9mrjULF+46oA3qBZBIlERkX2swVVrIV8bUuPSxBI86e7z4jDspiCAToKV5FK8xFMXAHeDLwrUR6vrzpHvJ0eMFg6gTxqGilQYFhgVQtCbiQnwL9Qu9e2nTXLssoZGWNXELEvMHWNgCDioZZHuxRYn2I50SUhfaLGNvKAQGaLNWWiuLqY/Yn1ZtbDjjjxrVtYVefcLlwDYoMb98mu/t+us914YxRAVi86BQjEhlPp9N1yrjEqQPHn1a0W5gMaqQQY8qBANfPlUgZvSxP8AF4PGlrRduNw0sgErYBl9EjUb9CiiImpzkilRkLIri9GDbMJdukaFCpBVXPbb0ots9C1jUE2mR9jyVGl6bfbzCIbiowrcJGjs85kCtXNRgZGgD4JIvXumTlZKVzSyFO8ISzAcmjbM6KVUkYVwp+uhpj0mZzupoTOAhVWaZZlVY2AJWqNMVYghAeeSfpqzpW0WF2lH4e2Fl5JsxicfzIowvcYF18nGrkoEaXb6UU7rJ+I5Wono9yQRsvcjJIZEUVjfBvk6PaeUuqQOMnsMwx5wQBFiUglVh5xz+a21WQUMjujYx7cyYEcWHCWA6gsWVA45zUMpDAFrFau2PSJYm/vSoIDCMugBJKl0lZMikigE44kHjn21yfeEo4UlB2qihKiVnA5ChqFguCpB+U2w+urTsQkyoI0AQpKcM2YxhyovzgQuKY2ciXYHS0o54WjR4xeaFFqNS1pyExJpAjISxcmwfbm9CyCFu33EgOdDcCNcVpsj+WT/AHhLAALRBIJrwTa0EhEcWRVZEPaCAsWkUkZuothHSjmvBs0SNe3MEwJlZlYr67dso1diGbEkYSBWWiaAsx8+aiFnT+1DGyxmJ5CVjVlWTHFbIyEmIZh4smvI0v8AimKJt7B3IQqlYnEZ8yfN6D8oGQ4OI+ws86fb1b7gEsjhVdsy45UmmbGNcjIGzYKPSCD40o/BytI24WSNGVx25G5KYiWQ1xY9J7YNc+kg8a3FlLuv9L20e8iruqrzKGSPEqAz+sIQoIZCa5v2+mn0fKJEyoHgiBjftmxctN3Y75oV6g3H041De7eTcQtK2F7eXNIYwQjFHZ5P971gFrJ4BJ9td6p+GdUdH3GUgZxikjSkOlRqDan0EqmPIYDK8tZtLXpYWhIgdwCZalCoHSlMfPNswkNeliADQ/i4UenuuzyhHgZWyWEgBi9SFgfVZXAAnyTxwoOmr7oRHBmDQtie2rV6WFOrkqSRG9Dhi4CkgggaF2eyBZPzRU4fusS3odiyxE2DJICpAPkXGOReohhBCMIxKytk7CRcj209d+sA2pJYULI+YEr5K4rIqyRyRNQhkyRyKIQv6hfobEC1puBygpidTQqKaRY1SIoLyZzGt9vENGxClvBZVUhmxpReqdzuXM8gVJBmfVjTCRVpCzLMeIziHAYNivPvegJbd3du0eCszpHHkma3kEIeliPpY2ti65PGrS6RI9gdqTBWkAAcKhVjmQRmMgXMfrsNWS86C227RY4rCDtsX/MBtTJ6mMUIVAR3MSBRoXXvoqaBewnbRdw83diLY9tI+5wjyALlZ8luV58g6AmfogZ1DYIsjnuL8qBVjo1Hkce21LQBNlTz7KI+qntISiSAxICVHHpBAUqDmz2QSfmBANDi5PIZNw+3DOziQRLuCxDYquJMgUW383pN8DnRW12kW4iEssiCOYuEaRTUZjIEk0iKBlZIIJIUMQWBOi4tnCybNZFReGBV2IAjDFVbFkohVoAqxLBmv2NMtyBH4ljtGSNlEqtZdggRgp4FijfjWZ3wkQ7qSMMEUuqrwDKzn8ssqgqVwUniryB1o93uWVFjDKPWECyKHZ2VrfFgKIItsyCaAb30akAbWTdyzrHt0kBCllLBnjDBiLkY2FU0xBssOAPPF+32sndJeeNbt3T1pIGB/LMjdtvygAflrj99D9YhilmOG5m/D4B2dw8sGQPoEi0KXEgZBvQx5N1YG0Vowm6gAWGSVIJLjjVo1sB/lIOXqo35BWyedA7j3LRJTx7SSNwYyxVTkhNqAyxKzc41wVIB44B1dvdivbwkabvJtgmQVmKEtnGhwFYyVxVEe59tED4fELqhAW43QSySIAQFpcVNNkWXKgoXnj6GO7AX8T+TGC/HaMXqlxBCqVD5Fgbpsarm+NGXNgouGUpGshKYo0uIs2eVPqJi554U/TzqMziJJAJUMjKEVQubNTcNkULMvqJXyFr6aV9X6A8mUPZhhkRQmRd8JOS4AvmMsQCDdW1cc6cdGRY05BorlCBktxFsirKBYWNgW5IN0CK0MDROFEMKbdFUBFdjk2A5rI4gFlOPp5BKjQsDTkDuF1xcLZAHl1DM0YIGAjbgFcCbB9VWz9ckg/LeTkUsk2SLa2oUHzIaz8AKeBoPp5pIpQitIrqHClQVJppGLl8MLJFgcOPFg6sR3p0MksvbdyO9S1gA15HIYWSqgck35YivOkXTpAN3B21akuQpJirhr7RhUoDSF2FZC64vT3pzCBUmcNcUgVY1uQ5msFFX6ixehyWUqeNL4nV36jM2QKRvKhNq0YO4bng2HHK/11prF+2kw7c/bEYjrcq2TXXbEUiObAYGbHKuKB+41HpEPegVZJlVZJCMwAzcSFPSx4WMlVKrz7kViNKu1GdgyM7StHGrglzigbdsgCqTRXGiRxYP20R07cMm1SM4fltIpBU84y3Qrk/PfnwF8i9SxMHy9MWeNI3tIIo3BRnQsrZKpBZBaLbZXZJW/BYULH0VXkwfdQLO6hVMYVgQeHSbEkMoCoPU2L80bBGm77ecNuYo441QX3GZgyGRUADREgH5RbAni8vbQm7kkDyR49tZESF19TL3FV3jwqzZ5XE+Go+dTDAMG5eNmcsR3Mo4GgrLEkNmo5YRlyTXuzGr8ixJds6bYv2xBmyKJWdmhd1pldQwOJdQrAGwpAH10WsO4kaMQ1IYYvEcfbIdVHolkxsxsD/dlrY3fkEDRbQrMJZBIm5DmpJYltA1WcOc2QMa/SNRdHUFG62b7mQtcjyfktGpq2kKksCzH8oZEFVbygPJOrdhtozN3HRCCjFMcZA7LXcpZSAGW/BWuPGhtrtGikHqMQa1WTcgefS0ak42GouDfAJ9yK0XvdoNws4/E7cSqAYZgUjDm/4gFUqAPDebAN1xrU/qLV3SN35JbiYIyK4hjkMbZAklYkUf3RCklgxJ8e5t6RtWWJYW2+4ChS6GFCgumMinNWxcjnDKyQKF6WbpJNt3oqVonYYqxWS7YoCpQksVu/a7I8aJg3PZaTCURTAlCsgZe4FNAyIMhMzAVRFAA+rjiVqat6ZtYmRZY2kTFgKxDd1S6yRA5lVkHLNww8DwWxJe53UkO7IVDLG+ChlQl1kIUO0isLjJrhT6T6qJx5D6Ru5O00keBjCquGdrFdBgrE2kdBayBKkr6jjervxcaFMu2sUyBx2jKDxLipcqfzELW3sQAD/EbjQ0biETTCdZoWcGVxI6MsyuMXCugGJKj5QPmA+tlZs42iUrHDMizVnIwEgxJBZzDfLdsoAijyxJ8HVOyEMmIm/OdtyqBYhbKgVjkic36wlvxxx4B1OWQTPG0zxlYGpj2rXHEBQ5T+FwpLMLGXpUnzq7UxPCOLcyu4dQ2S4ybcxo1cWEcEYMpoVeJ8+2mHRIk7okADRmN1DD0llXF4ns1TVnGAa4VeK0JsOox+vCWYbfJSjFFYm/QcO9wY7NF2ogkfUHVkAUBlxVVgJRCD3GxUNniTStmwvw1Di68Rn0NleFWVhPTLCVVMWfEkUTG0jKAlmxQs8UTpgkndVEizKgD1O+Lubo4Lzi+QxtvN0bBB0qh3DooYK0SYqnccK4JB9HdA9OHqYl1W1OJvjVzbp2hDK6xyMygkPYEzVhlgoCI5DANyAQNF1Y+1GTnum4nA9LkKqIqSOApxLMq/mB+bsgeBpDthLuIVkiAdgJyKVIx3BMvbWaSvUAjFqJORB/XTgQq2e4lFrkBHHyyFhGElZsuWWiI64BIbihpD8Q/E4tYo2+TgKtKq3VhQAAtD7X73ojTLshARI+4hIX3LsxvHAkUAczQNDnyPGszN8Fy4O343bgTMTIlr6Fykx5cggHNiaFXX66RtvGkZY1ydiaRV5OS03j3Aok/UXoz/YrystSCaamCq4Y5qguJSX4zdLoVz6a861tNMk+EQP/AORsxUfaJyIGIcOhI9VUQVPJsXqXRJlKx92Xaq4llvuFhwznPGTGmNe/nEjWX6P0YytFI/G2Bag9AuRXcCg+SDQo2vnUOsdVK7hxgYURgEiHAX0jM0tgF2HPtwPppNOW57Mu37ckoaSP1ZTQSdxEuRKDED0qEUm2TzfOpRbsyGNg0YIkke6BLdl+SrKDwGB9TULPFjWW+H135OUEcrAjzEDY/XE8399bHZIryF5FVJXHb7qqIrBILZrWJLMDbUGpidLWlQ2oeRmeNmEucgmBOS163ySsW4Xgg2ADWpbmALTZYYqXyWQiEhVHrwZQQzkBskbO6IvkDsW69TM8TDtrUyBxlGzsCL9VM3bLEhOQK40okkJCj1yo3dYKxpAWb0qFYYsypwVI8EC71lm1AjMoyR5BXWRIjw1iwWmJAHYLEuz8sfTegukNEqOs7tnbKVFqH+lMoNIhslrJFAUBp/I8js6wlEkAC9l5A4KbdyRYJIRB4rIgk8ChoRo+9s1bb32xdD5VlQ0xzUE8l8ief5fAAGrq4nttw22hjbbrtS68znIR9yj6CuQWQMCwJ82T7e5U20ZEaXCSUSPUSKCHIaso6ANKqZLkvnIsOedBiZuw0iwKj32w1N8wPqUAmnJQYmvmqrHNFS7GP8LIIoiCQJR63zRLp5EAcmSELZMa+pWyXkAHUNxX0XcSNEzRyJ3XzYhZsezm6+gK5KSBVB88EeRfhn8QdPeFY0cIzTMfzotvgCVwWNF9RokWQFajjwNZ/q8McckYbtiIgKuALPgVEhkYp6Kk9K8XjQ+po/p/VCsoU95kdkiwiKRIr1mCytTGUqMg60Pm9xospdL0ieLbwSNHIIpmdp4nlWCSMABYwzuys6eSAQOQPryX8Ott0Mkm3E7L2u3iQGbPzGFo5OQA49K1RGk206dDLgkamWWwI4mj/Mzs9wSuVBXG2Hj2Q+b0wj3Ea0HiYyRlVZYiYy4S/UQq5JLycq4HkcaM5RInEiyw9tpAiS4o3pYqHTtYeonO0rEWTQJrV+32zRxzxrFGZOEVVsuT6rKESMUYWLK0OG4NHXtkZI7PbMSYoTS+sh2ZY8T7pwASuJu786ebKVUkLxhFjlC4CSlZkQUzIpYOOarz5rywq6vomjgBWImIxySKD6QSvcUFZFKG1SRMVJFCwza7v9iJAm2VSBuUYIzXSKGylZubDR2HU+CJa+h0b1PqJkEb9sozxYDFhnLI4VQZCSAlIGOTWefPOu9B2eO2EzCpdzHGoA9o1WgaJFNMAGI+gUe2kX2T9V3NtaNSIvbjW/lUcLZ/nN8k+SWPvq5enrBs3kk2qbncH09oqzLEec3ksWar+E0SQOL1ZuNjF6nJvyW9RPI55v78abzdSjciOWF5WhnMIfvODkhOTsVFCyC1f8OtajDfA/S7k3O4VEhjKtGiy0wIcgMuXDAqo5K+oE1zzp5D0RlC9tmMsauFVpw/YVbRAqgWxCWAx8E3yBrSjqm1jSKA7OFkp8A4MnqNu1llPzEk35J0tn63sRII26XDdliVxWvoTSg5fb6H76nlDS3bdEYdNO7j7X5MXEChiFoqWsk4908lqFMTz7aWdc6DtolDRSwbgqbQGdVlKglgkkaCmxY/PYP8NVrQ7rqW2lmkDdPJSNcljaZhG9XiREi4Fjzyb4GrOn/FsZSOOLp+1EU6nIKMQoDUwako0ADzV3ppoabaRGKk229MYbJjt/y0HHiS7YlAWXJfIC3zWpR7RGiGKuFr0qWsgeFJahZI5vVHWuqpLMXnSTFCFCJOQrOTaggLy2A+Y+BQ0b0+RHAKx9tDHE6qGLUJUDmyfo1jUMD9W21oJ6NRgq6KAPW4wSYmqPppWv2Qci9EPtaeDvq2TJzGwAtQ4ZiGHpVq9DB6xDEC9EfgwhNt6SpDC7DAjkfv/nWli9IWOQIqO8iv+I7pkNfhw3KurZB5C/DLRv66hYh02QocO+I2zBKguIEaUWmJU8P/ABU1qeKocaGM+6bbybqVlkjQA2jX3BYAjyiKyE0bPcI8gDzplvujPFtyIJG72TAxilyzNsriuJGvH0jOjywHGl/cjJi7IcAgq0W3T85RjRFUbhJFMjDEAivfRMrnUOnRRACCd2liCVJlkqFmYOIxS0MFAoC2ZwfIJNPY3SoARt4cnS5iwBd+G+dVJtRybYD1BcgaGqt7s5Ilh3CJJBHPiqW4xANsqKBkWTguFZa4FD20Pu4XBSTcWQCCsVEMwkDOSFFFDYvAgckHjjVwwXPstxG7YbcsuRWMxvC4CiwgWNXNrxdAXy55K88TbPt53LSjcESATBuQMitlGJFt3DVGm9OXPvX03rCx71Z1UnuBiJSpYGQWqj+YCi10btv00ahMkecld0zM8bUozp7aJ+BkHFlWPOQI99RYhJvIsRvDOVZsnaNUcHuE4PWPKiQKGs+CWrzoyWYSRRSS7WFppbDMbUhVNxrdoSxUHkkir59tIN3tAFlCNIF7WYDNySgsjPxIASyq3Hj1KTR0xj2EUMsMzMzbREZZXklDkPIKYoRxZxHpFGsbrQlNo3PIEUUSqgRJDEzFGBtVKl2ZkFnkD71WpdQ6pD6TmMQxyENOABy5VlNJkxJAIv0+ABqqDqSRAbmKaZljtWkdTIuXPyEj+8MfOLfLaj66av1pcTM+KCKGOSYRi/VnixpfQGaNiKPNY6JSxOnNPW3nCDBy25KFQoiTEoijhVWT0hao1lq7qnVFDF5BjlyCTiPtifFAChWg990mePaJtxD3SV/7xf29McZPvghCkiuQdZjqfwnuHC4bSGHkcqW8V4o8Dn6DnzqyaRoE6zDK2KMlyMsaCz6mY4gfrZ/z1De/EUMG/wB/E8jKzbq41wLWWUBjY8EtrFbf4M6hCyyKgyRwwIbwVIINfqK/fRG66Nvtzv8A8XNEFLSrI2JFCiPlBN0CB/jq+NVoT8dbMtG7SMWDlhUbcE2Df2Ar+mqJPiraNI0iS+rt42yvjYuuAPNmz9aGk0HwDOa9ElgAEmVABxfFqxPN69J8FuD/AHTk3/56r/S4+dXKhsvX07Cp+IYSAk5iNj5JoEGjiQTwOedRh6pHHHFHHJiFkLt+UxvIj78cCgP0+mg9t8IlVJMLeffcLZA9gFjs6u/7OqD/AODc/wD9mvvz6NMxFp6xAz7eRi4jTcFpSEoF6yx8/wDl+P0Onz9Uigj27ytSybOCr9ycwvp9jjrK9T6U525ijgMZ7wkIL9wUIylk0OfVwAProjqXR95uUhV+0gghWO7JyEd4kgCwcTjx7C/I0xrk4/7aR1SRseP91R/WjZ+2pr19t2n4cHtOHjkiIINlXUmI3XBAuiaJA41mtt/Z9KTXejKjzasR9hzXH3042/wWVAA3BVlJIKJzfkVZvzz7anj/AE5aKbfSQzAxtHI/bK5kqHPJM1qGI7gOKuvuTfBU2t+GYuykkxcrKsuELGQoG9BMmRCsBEGZTZBBPGit32trDPuDGHLvGCsiG2YjFiCp9JbLMAH5i58nSzqku4eHbJM0kHpaCZWqo1ukdAv8wBFn3AGstHe33UpEUn4ZXgb+IAcu4yVoY8wjOD7qtnE4jngabYNLuDMdu5WUcFQEdWW6k93JKkZKwPsD4vS34ngjfdCKEdpg1yMlYoAVHp/lwUIncFEsx1oV2IlaOFQBuGJkaVVKsoQEuL8EXgvF+bOrrLPQ7JJTJ61WPbJcQJIJNek1VEmiWr+Ige+it0pZRa4AMkgspQ9ajiqv1e1DTrrAQQ/hhG0cccg7gf0jM+tVRvUWyPrd25VVB4sDSySDuoViZZTkp3EsVrCnb9SRR5EZ0QeR6vr7aistMEO1kwAyAYyJizhFbEuQjX2pALDPVkaaPOzR4z4FdtIi9tRmKYDF2vyApJUUQGJZrPiHSOozOgX0ssne7bGMBxkxYFpLvJ7KnyOBeubLYbdCM+72jCrFhkgV6kcqygMtkBQPYeQPbViYfdM3e33BO0ijlEcqoYTGuJjKZckeoA5uzmz8oA9gNHjp6t+HlNMFhidsq9UiqRCH4AcgEyE0B6BwL1n32bQ7jbTMh73cWGTbljIXURKsVSf+sEk1wL/h01TpzxQwwCQMkSAFiT62AGTDzwfAH0C/cauC/qO5lLElnII/mHP+X+Og1jY+rJgf5bH+bcDRD9OJqwPtag0P3HjU32Sxi/JJ4ARb/avb99WRIGIJHuB7mxR/exriI2IBBA5GQYk0PY0dXCRwaxrjyfH61kdcjlYc583djI+fpdDVXUI2OP8AH+xu/wCp1CM1ZCknzyL/AMzxowTMRiSb+4J8fqdUyegXz+3H+Ff89E1WVFH5/Pg/6++phbB4JH2Y/wCR0MJW4qSrJr02fP61/hrssxb+Ik/8P+fGgtioE0pUH3IOiGkQJwC1eSAf9eR+mlyoxI9hX/v6aOaT0/sRwP8AGtSrKt226HhIfPuBf+Z1eJHBvFB/xEX/AImxoOFyRwCTxdiv8B/016mB9h9aA/56zZi2r5ZXcEOsdeQCw4Yco36q1H9tVb7q7K0UrzbhleQphI8SpGAaMjoiqsi1bBWY3wT8uoBjl5P7Ef6arm6JFNJHJMCBDyzM9qIwDkccTbgcA+12bAGoWBNx8PLtNy0ESrjLJETNNJkAhLOY7C/S7r2YE8hSGEm1aacCKQyRIzGNQAxKswAF2FI9QN8kgC/Ggoesfi8n2u1jaPFRKZajjQAMP4qyc2pCj0+kX5FR6LtjOWk3aCGNcnCo5RmJACqOSVZz6iPYEfWgBe5k9Iy28TLLHJDD3JQCjj0yMboZO7C/sqrfNaN+LNzDGNptVAWKNwpSRSFIAWm4OTrX8t3k1m10p2S7aY7dpdwoaAuUpZHL+u7LAgD1haoc4jTGPoyM4kgeDcbY5MxzZ5Q74qRbf3aA24oVdg+QdFZjp3SZHmmdYQUEbSRROxFWpwcITTc4sUHgFT5NBrBse5TjtMZRdRM0QR4wSokj5FlVKY2vJ5GlEnXDHKrTk4wIVSNTwWBbtBz8xRVPleTY+mnWw2r9zcCPBZDJtpT4MZAUl2kX39BHsCSOedAR8PbnuRCVbGTKyZWalWIRTN7+n+Af+sjTSSZ3v1Nd2fH+fGorCFVEUBVACqFNUFHFAe3v++vMW5rIivc/66rNiTT+AUP/ABDLj/IasmmBUjAge5II50J6zQB/XgHx+prVuz3TnhnB4Ht7+/HnVyopWP8AisD24/6c6g4X3s+D8p/56PMYPN3X2Ff086rMHg/5DUlAM74qRxRP1HH9DeuiVWSijN+n+dnREyg+3P8Auj/pruZChVFj/e4/X+E60AISRSrGFHnkizfnxx/86veUhQCCv6n6fvq7bK3IYBefsD719jqbKQffmvIWuPv7abCK42BXwPH010EHgFSB9v8AXRyg14a/qPH+GoS+DdH9cj/z1lrgFFGxPnjzQof43q59ubssVB9gBx+51xSALIP/APm/09zqZRTyLPsByf8APUZobhSaYge3qA14y+4b9a58/wCerTCv8n39v28ffU4oyAb4HtX+p51W1MOEZWKGOOIzdxn9LFVSJQCzBCLcMT4PjG9U/EcUmLMF20jOQY5CZMpLA4XEUACoHb4PBIPGjpo3COEx9UUipkfSDICDfF0TV/t9NYj4a2v4dS0rsHRG9TksduzL6EY3gTQz5AxOK+W4jNO9/ukM0kQaCMqcWdEp8aphitBosrsLQP8AFZ0kEH/fsYpmaMMhln7dsEu2JPyqC3pvn251ZvunFkUYTssg/Ld0K5D3LuthVyyLeTVVojcdKLPFFHWClS6eoBha+l6NWfSaqgfGhFXT+omfpe7mcRgRzxOExHpwcAYV5UqBxX1+utFBEjTTbgHLvFcTVVGi0gIHuzEvf0wH11luhbHGd9v2USLstHuQSWMgI4YkfxFgDa+mjx41qpgxJYgeeKWuPf3/AKDWrFWbcgn3Wl+vjRaKvPJN+P8AroOOJi3GH7Hx+umAjIXgKOPrqJapIHuT/X/pqU0WI4/Xhv8AUa4iOTVBuPb2/XVj7Zv/AIOrpEi4xAB5P39/vWqDK2Iqz+w/91rnZbPjIVX2B+vtroyy5Y/tqJiLysSLUAV+nP341KONj7ggfvq3Akcn+p8/TQrs3g2Oeeb/AH++mtLoYXxBrIEePH+BvUZCTQwqvN8D9jofaSDxY4J5ocC+PvWiXB8l+PueP6ajM5EQwE/wtx7Bv+p1RLMV9NZEKG9TUB9maiAT9/v7aj+IZeQbH/p1VudtJuA6ImRcYtbMFXJTgzYkAot2Vo3wPfRf4ntzmrOAgpyrBhyrDyOPJ44+upobsCTMLx6Rxf0P0P8Az+2gk3P4eKZZAEkWWTOWVcI2BNsyVQIx4WMWQfSfbS7bb2PcvE0ebxhsSTmAQBcbFjwUHgrwDYvxejJ92x6STXHi7/y1aVBB8/ah/jqlgGFY/wBK/wCWrlf0C/p76rohJGPN2PvdnQO/2wtZAuShzLOt4q2EMnJ4PqPpAJ/66NL2aA/pqDbcOGR1DRsMXB803BA+9ePvWgzMspg7T99cZivG2V4yjG8WC5lSUOQYUoxs1eq53GUZBl7hZWXNwzMWYZCrtmd8Rz4C/bTrtHZoDl/4ODBCVP5jz5+pSpADBBZK8Dm6vhNENwFXbvKiZrFIoYiiJfmxIWlIVgDXgOf11ExpemdPCLYTFpakkHHBIACD7LR/qdXNEMTaE/Uf++TpZB8e7ZoHmGK4WFTkmQlbGBxAPJ5440j6V8V7rfvgiJBEhzllQAkoflVTJYDseB9fUf4dP8TWzjavCD9QNXxuWFEEfQkj+n6axPVPijqDhV2+0mityM3wIYEHhCRgDY5IPHGi+h/GbIEg3qOsz2RIqI6lWNJngTi3kf0056ZrUh6/T9Bqx95QoG681/786E3XUoomueaNFBr1kJ+2TWNZvo+6kWXuHeS7hizSCKGCRw0VeI2kZBgLHqx+ug2EU3nhufqDzXn21CWY+Qnni79/3Hk6r6b1pNwGKxbhFUKcpoyl3fiycqHPHnVfWp+1t3dXiiYDh5mwRW9ruyaFnFQSaGjWotC9g3X1oCj/AKa4sHN8efYD/XWZ6Z1qRJM23sm9DKVWGLbSEM3tjI2IB/X2vWg2O4aRcniliJ9momuOaXjn6E2NExbBHfqDEivcKL+9VY1KSMt/8f8ATSr4i6k0AiSIDuTyiNDKTiLBJJrk+Kx++u/D26kkbtu2TFSylY3j4QhWDI/KkFgcuQw/TVswlOdvApKqWFuwUXQ5Pjk/63x40v3MhRXmDtEpkKkHKmC3mcODaQxubJ+ZB7G9G73YIAXZSxRSrEiyEJGWI+tE8/XHWN+J/iAtsHEuCOoTb5xnMsXUPMxUAAuEAUtfmQ15OouqDuN00vT92Dn+KVlwkIwvOgtEYqGXCiBYYA+Odb7cQ15BA44oGq5/rzrO/HUJTYxCIAPsjtyvsbMYbxf86LxWtU1ShZFFrIqyK11YcBh9T8pA/Y6EoSrApR58/r+nvrvc9v28D/D7jUt/vYtpEZpaoeE9yfY8+B9zoDpfxptNzzmkRDYgMfm4BBBC0Qbrx5000aY3AqwOPpfg86tTbkiiT+oHNa9N1LbrMNu8ypNajBgRZfwt1WR9vHnRbqsa5yMkaCgWkbEfYefP21TS3qPRVnVAyuxiJIVSAXWraM/8VAg+bse51jPwx3fbYoViG5AKxALWYY8FqVcQqoOPYj21q+n/ANoOymmMKydpuSJJFUKaoDnKwT5H2rxoXq+1i2+7j3SmNo2cSmrIV1ssy4/Mj5X9Ab1FlZ3qfTiY856dIo2dWkcsCVYllP8ADEHFfKoLVwRonpk6YxdmeCaLOMOENOjMQC7s4yckejI4kKWAABvWE6x13dvhHNKzoxzxIADhRSscQCT+vjW06H0/a7hGXt9qWGJJFIAz/LCuTkRbEA5Yni6B+12sm/WolbfQRiRomKtIQjtG0lkhUUBqBBBJYgfTTHd9Qh20qxTTMFmYA/iZy1MVNMAbAWqsUACRr5Q29O/kkllA7kjxKMaCpmSFVQSKUKPF+9++hpelFULIp7gPkAFeSVo2fFj+Lj6aZR9V+LE2kcaybpWkRQVWJCR3C3NAKasecroD9RpL0nrOzcSjbbbcx7rFlMbFWIXA5C5OcKOWI81x4rWc2XxVewk2zW4YxrAWskRl17sV+4jAr2sMfYa3Px509kSHqezYKEEfdCCrC+lWPv6boi/A++mIfdK3bzRGQHjMigQCpXjA42CQKNmrFHWT+LfhnaQZbvc4BGasACWlerOLfOOQCSKAF6Vz/FMcTRbvbSKWkVzNtSkipaRvg5F+oCsQRwdOuk9BE/U4op2aYSbN52GACxGXhAtE0FBNe+nIF6P1uKGMSJttxFBkGm5WcZxjgKVZZGXF1JZ/Ioga+hS7yA7cbhnCwlQ2Ugw8/Lx5o+R/hr558Jz4Tz7J+GU0gy5DAegH6jEmM/Xtx6y0u+3RiG2E8naoAxs3pQr6sMW8lWUng+CBxenKtpuvibab6RYCkhgRiQAAGlYD8tgGIKoLLDmz7+NE7TebfbbwMrSYSjtsJnLGOm4cNd4E+RVc/bSr4a2G33O1bbzxgSMQwHsgKgowZuavEX4BatLOkbhdnFNs+ze5ldVS6Be2tVNkH56X2B1cqPo3xHtEbZsCTUxRBRNnJgTyOKKhuB5oa+Z9ZI/FbOBVoIwlePHkNO2dce4hWNSPbTjcQruwcNzuI3i+fbWWCPGMckUmgbvge5oaQw/D7zblQm5kfcOHZiygNGY+CxYmyoo+pWBFY+eNMFnUN5G20jktPxPpaRyzh5SBalgQVxQUBR88fXX0H4C3efT0BIH4fKJ7PgIQycngDtMtX9tLNn0its7jp7oAtyLlCQAnBXJyHoAMQCLv66RybAQvbxk7WaQNGqN+UrgY06yf3i0AMzxkPFC9Sqn1XcRz7hZRspFD8tNK00kZFfL+WpA4/lsal0tNs0uG4hghBUIpVX/vGcBQMj6eCCSQpFi601k2+8lXNt1JItkGBrQdv1C2MNDIAKeOBzY0Jtehpuogy7eSRRYBl3gC5Cm4bt2454ayOPtpqPdR+F40WPFDFIrjARkZ35VyrfO12PN/tWqOut3poi4MsQjqZdwywyO62bpzacEcKPYjS/d7tkV4kiWFsyG9crlVB9TmyxAA5JHPqHAvnRbjcSdj8PC8ke8WVEWGPtovqsBsVW0xX1WxJrmzeo1w6mzIjQrEHRj6l2+2SSlPktIgsjKjVEnSnZbOR5SkuwkpSuLJFMpC5A/mEFCQa8C/A1WlvulAQntF3LwUXaPkZX8zLmLA+ajXsLl1fexKYXDK0iuMEkWdruiwPdGJpaNggrfGrpCfrjJHEVfbvGjBkQLIrRuRYte6gdKPIprI8a70SfdQsxi2cu4EseJKl8cSuDAtGDi1WPNiwTzrUdOw3Y3GeKbeI4CRCZO84Un8vuKAFVcQRV+2shsNtRn7m3Zk2r9zchWsFaxAC5AWD6jRPtfjWvrSpdR6ZuduUY9PWNLQ4xSF/kHGTMSL5HitCR7iNjGvbeQtYWLuBe4O5l+YF9RQeri1sjydO9xvNtuY1/C7Iw94rFHOcfQSeBVk22IWz9QdJvh7qpcNHuN3PEhBWMZ42pJoMVojwb5rgcUa0ZX7H4VjWeMPiC8jNHGpcmh6n9IoIgHHILmh6QOdP4PiZ2M+1j4287PiStYA+UYOocEN/FQHOgIJ+z1GAmVZI4U3DLLfLXFdMBaiQGlseeOONH/CW63E23jL7iVT2lUB1jkJ+jRl8iv3urrxqUYiLZvHtJlEkbovqDx+oXTKQSQGHHtz5vX0HpnVWj3k+9RiyJLBs64AdVVFb7WG5+16yPxd1DcJIU3O5O4yWxfpMamuKBxBcCyAORX7X7jfrD0nZICS8m5bcPfuFdQCfc3jf76qmP8AaGq/7Vd43xWZEKkWKfGzlVY0yAt54Os7vd6J53eISKGZplSy5Q13HyP2PlvpX1rXviXqXfMcx8F5FrwBQiJ+/KvX10TBMGjExOQEXJU4HuRMqZE16m7ZjbH5Tk3HvoHMM5abbtEWQpHMVK8EFIogvk8gEg/TQnRN+8m2WLs0xymbcL5ZZAyEO3NRmT03fFe1Xoj4clBn2ucgHo3BPvZZh9APpX7DV/R4twnS9tNtmzNTbeaG6zTKRh54NBmPHI8jVRdtW20e7KTBlnB7YiC0iPkuNuSCcWJYHx7/AE1rW3+32scKyMwk3AkkcRx5lo3djR/iUENwb4ok886+d7fqyySxSzqryRhG7lN61U8ZrdM6ClZ6JKc+RrSfCm5kl3cUhqXKNYsXYksEia05GILNGGu+cif1zixruhTNKg27QboQxxv3m3AVc8wSqimYs1NZJPAHPOsPsXXbRYbiQO+5WTsxynJEifIKZH/hYkcBbHABq719E2m+LLu9smRnEzBiR6QZFzSiTZGH+N+2sJ8RbvbwTSRyxHtzwr3wArCKRgSs0XNm6OSCvt51laX9dO07CQJlJOSVbsE3IQtDgEqcms8cGvfRLTJH2otrmJUjALMbQyEUEKE0IvLE1WWgtjIkc8e4iUZLC7ShTcdpjHYwuhLQN+Qb+utm/W9vOCku2mZi7qhCLIRhwxDCmASro8cr51rEYTYfErfi5CXM0TrnKWVQAYwpyY8KFEioGr5hQ5IA0128cvfl3LzD88kCMEZyRADhi5GIbwWajiLAF6z46YwmnXYyP2UVGd5UCnJfUAFPhrsji+SQedbES7IwV+JCz1Tu5YSZcCTMcgknzV8kHxqVcZs9QaKRd3H6EkzjvDHJMOSR4F2VFfQe+nkm2WWMybgN3EmRhjIMESo8wseWTWGqgD4H01lp0/LKd4tHIcEYsEsxeMrBNAkekH3utafZYNs45ZNtMsaMiyj0R2zFeWLEOyFm4J+n21GnOk+uCAbYUkyN21PAzjyyBI57rhVLH3seBerNtutvtpdxupQzbfflKIAZkEkeREimslvIWObQ6q6GRF02ZEYd3Yb15I/Yssb0avzaBuP93S/42YdvONQIospY/wD7O6DX48FHNfbNdWVKh0MA9J3kUZzbbMJYnFH5JCVojk/KDfjmh76zXxNJGd1uCqRlQmXoc42wByQgDgigVPuNab+x2TEyJRyk28lAgYjBlv383zzrH7fYFHaJvT6e3l8wyQUbFGh6rB4sgD3OtMtVttsv+wmeQR3GJMV8XlSqVHDfNVE2DX6aA+EuitMJ1UNUBAzjcoCCGJDUeSFQkVyL0k6rN6bCkNIcHXxZAU2OSabFGon0nL9voH9jnqi3Lc1JuIV+/rRwSftT1pYsL/iX4DMW2kdCrSOjSVhxkhYTqlnJXC+sVwVRhQqzkIdqZzEiM5KUqcF8RZYUK5A+bi+NfbMy4EQOMjqJoCfHehpJkJ9gaUn/AHXb2vXzLqPw1W5/7upSKVS6qeCqmhJFfkMhBjJ8+n76nspR1XpghYQM4mo9wPGTie4qgsoYAnlB/u8CjqOzgqMDI4OxHjgOo55JP8AIAGtvP0l5tjEmAM8e5nWQhQtYqqrwgAAKFCBVaSdZ6K8EQLC0d1Nr4Vk88H+aMt/+OqyCUpHPt1qiqG8+QWZvCkeQPN/fnRXw78TiDaRRIMnE3dIY0pXEjj3BOR4+nOtP8HdIhXfqNwe4XRkiRAHFrzIS1jBqNV7i/prJdW6cV3+LCxLmq+DxmwBPPpN1+3tWgi0ZxBFE1wQeOTx7XwKA/TTPoySr+FXb+mXvFvJoAqVIbi2tR4+miE+GZiVtlFVeN1S+3/XTr4Q6UV3sOYBU9zxXBxbHm+OL51cC7pXx1LF1Lcsyd0bkrG4i49Y9CFCeL9VEE+OfbS34q3hfcOJI5IRGojCSOrMtKDbY3bFSDwfcV40v6vu4Bu2lQYxGXJFLZYqDZZVFBeBa/sffTz4/xTfuEJBxjZw44shgTldkV9K8amQA9FjIhrn+9Ea0uX/1EJBH8hBN/wDAPtrQ9B3iRyrNLjj2JHZjZBMk6BaB4YtdD3qx7azvSunyRLA7IyXLkryNSsQwIIs+AvN0LI41KdiIoZo1VljGEiHkFCG7qOp+VDMpIBPBdCK5JUPOrj8FLMJSqIrLLxyZBKGWoxQZ1DUTR1jpt0ivIFYlfUykC7LcVV38yL/idahupASRRyq25gKjsSE+qJX4+YimCeSSfC8azG92rbfcSxsVY5FUMfORJolOP5bJ+h0UZtdyEjENAEzJKvzMAyf3tnwS1Dx9tab4llxO3ZPSA6ROAxOVhGF0PUMvYjyTrCLK6BYwSQJGpv8AfpaBy9slysfXW528c0uxabdlI+UeFpKuS3AVACtAqqlfSMuVPg85bKvgyJjJMrZqrAMSxJprJIo8g0xs6c9X6JuDsAkKxuQGhLFgWEMnkdvgkg0R9PI17XtZtz5YzLpF8B9LaNkKyEPHkGABDFZCpbFXCk2FIuz559rJPwGd0zzSL62jBK90QMuTSYWWUhxiqjwt+de17XW8IzvW/gd9s6hcCiqSwVyaLgBsWI9dfb+mth/Z0w2+w3Jax/3iOVK9WQXCyD+/jXte1LeGmj6hOn/eDE35m1nG4SuCUdbkX91yH7ay/wAZ9Qj7jYlg0zCeEKf7sPYlB8fPgHr+YnwOT7XtS8fLGdDbIrPsXR5ykr7xnUq+J4VEawP4fcfXEjQ8/wAM/h5V7s84Kra9yFWVrGN8uVb5q4GV88a7r2s+XtF3w3Btdvv9uU3DswlrBkVRRV1b5Tfvw3j240BLs0E0czzPKsdsB6r4e+3fJH/F7DXte1qXcFu6+J92zF0ijRGLYxhT6RfAJY/T3r9tWr8WiLbszO7biWNowFjVViD+ktkpLO1XXI837a9r2tZyv2xswVVdSPUUsMPVQr0qv9KvjwNPPizfSNvw7sFTcRQlWuwyYAZAmuSQeDyDxr2vaVD7YdW224h7G4KHD2DsnqjUKkyOthSyDEoQeQCPJXUP9nwpTLuFTIWpJSTuX7MVcGvuyD9zruvaz8rlKG/Dr2mjjdCYldlps6Vji6n6BSyuB7865ud4YsFhn/LoCWFyH9YFllZxyGFNXDL4PHOva9rRFfTNhatv4x/dPE3qWwCxcFVUk8kAc35OiuuJuE3w70pkb8QJVFh05K4lVP8ACVPng+B4Gua9rNbf/9k="/>
          <p:cNvSpPr>
            <a:spLocks noChangeAspect="1" noChangeArrowheads="1"/>
          </p:cNvSpPr>
          <p:nvPr/>
        </p:nvSpPr>
        <p:spPr bwMode="auto">
          <a:xfrm>
            <a:off x="1892300" y="1476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8" descr="data:image/jpeg;base64,/9j/4AAQSkZJRgABAQAAAQABAAD/2wCEAAkGBhMSEBUTExMVFRUVFx0aGBgWGBwaIBogHB8gIBsgGx8bICYfHRojHCEhHzIgIycpLCwtHh4xNTAqNSYtLCkBCQoKDgwOFw8PFykYHBwpKSkpKSkpKSkqKSkpKSkpKSkpKSkpKSkpKSkpKSkpKSkpKSkpLCksKSkpKSksLCkpKf/AABEIARgAsAMBIgACEQEDEQH/xAAbAAACAwEBAQAAAAAAAAAAAAAEBQIDBgEAB//EAEQQAAICAQMDAgQEAwUFBwMFAAECAxESAAQhBRMxIkEGMlFhFCNxgUJSkQczobHRFWJyweEWJDRTgvDxQ3OSFyVEhLL/xAAXAQEBAQEAAAAAAAAAAAAAAAAAAQID/8QAIREBAQEAAgICAwEBAAAAAAAAAAERIVESMQJBAzJhgSL/2gAMAwEAAhEDEQA/AEPQ+hxxoZZIY370iphgGEQMpVGHp8EI4Jvx7aadR6DtxtQ4hhB/DRG8VBtpIwT45NGv30Z8JS3sEVyWkaT0hrsIJRQHFKvLmr99M+tQqNoAwH/h9uCD95I/YfauBpt7b29sEnS4+D24QBzYVLPHvfH/AC8jzq/c9GjzcKqKa8BI6BCm6DXXPsf63xo10CJQVUU5WB7ecTZ4+nHmhj5BOj2gLTSNXBJJYmvm9ziCb9+L9j83i89nleyFdgixTkpE2MEJvBayZ1ujVWRY+/769tOmoZADHGfSx+QD2PFY80D4JH18itPF2mL7i6xO3gFcVYcUf5eL8C7J450TtelIeQq1j7Ch+3PIr/3ep5XtLax2y6bG0qqoSmvIFOVq64IyPPuPsdM/9lIu32tYH8o5elP52Au6LfTz5o+2nW16OoMfp+UrX24BavoSP9fPAsfaZ7fbBQSgR1xagKEh9iLB97+grydPKptI5emD8M6KtEPHyoyA5JYKT4GNX9Nd+HQyzx2FFleLT5mZRyCtniiSKAyA506223UxubssaGRBAN0R6ebv2HngaH6ZsbnU5MQJF4Mln51PNCq/6ewrV3TaH3mziE0pwTidzd3/ABsOLPAv00BQvIeK1Q+3ULF6AA3dBAK2CSlA3wwq7Pv58nTLqfTlE8+TAASygV5S5Gbgjxzz7Gyv31ZFAO0qk8EyDzYsYtZ9IOXvj4B+2sLtB9LcAzUihV28hNG/YV/DRN8/XyftoLpm3BiorfB+VRY5b6H5bArI39eNMhtgp3LWSBt9z/FZrt2fBrzV8Vd1WheiRIYEYRqLBvJzfluTXj34PtegjtNspfMA4YxgYDyQXvzypB4+gs+BWgOvbctt0UUq/iBx9PT4oeAD7f8ALT2BAJJSyjEpGwBBYjhwT9wPNfxAVqvrsafgzxTGdAK5olGIH9VHnz8ugVSbRhmPAyNk+Ky58HIn9ScrvwNWSplLIQPWJXUXfBDEXRNXQoc1XN6L3UaZMVFJ6qVaF345HIof/j++itypG6mWmrvMAfrk3Fn2BP382TwdBzpGzAWYAUcFPzZfxek8/NZ5z/i/bT3qaq++aMKGlPc7StQBZe1iefJBJr9SdC7CLFZCBiMR5WjQIy+137Dxz9dN+p9Ny3ckquFeJSBakjKRBfynLgDIHwPcaYMBBC0kmzJxsSJbCvSoMnjmyAvA4+mi+3U8SkUwK8fQDGv6+T9yde2O5ZfwpPNduvSASfXiT+qnkHRsyfmQ+nw4ojmwSPf6+P1q9c/yfq6fj/Y0+Ed2v4RYzNaBlWNO6aCn5RVXdhhR81pn1sKIFBBrsQe3HDR+dY/4T2Ks+9l4YQx91Tzw4YlTR9wbNHWxkik3O3MbMsbKqoXAzUhWVhwfNqQDXk3WuljmyU0MJsAAkhjyKABWrPm1I9PH0o8gk93u5xeQdslSxBIXz5+njjmx9D4PGnn/AGHMf5nf+UZUIgPYgg+rgGgp/QD5r1Hd/AzSM7jdOuRsIY42Cgjxfvzz7ff1Ve+EKOnkk7lmNjtRLRAoAyLXjx+o/wA70Zt5VFkG+CSRx7BhzfuB54vyefPOk/DOM+42rSMV7cNOFQEUwcUtY1dm+Dz9b0duPhLtnvGaVqIFMU9QcgNZCi7F4+7VZrHUsUv2O7t0ogHihl/MPLebsD9wfFjVG2kY7La/RhLzfgdzj5j6/IIFmyL9udZ0z4JjRQZJpJCpH8os17BR4J5oefI8HQHQfhqKfZ7cs0iiJWACNQJL21+k3X18jlhZ04Rnscczk1cfKQOSbPgcNf8AF7kk0PGrNjOpmQqpZyfm4vJabkfzUSQPYWffjQ/9ioQwiEkwWS2YgrY7ZWgCFBCkMOBdg2K51ZP8MxRR91TIzJjQd7PLUL4CcWeKNnkHEDVCLrcy/i9yDiQHl9NDmybJPgcWMjwAxHkjUmk/LQnwWbyMfmXg8D0gqpUe9Cj5GtU/wtDJNK7dwMZZCac0ciQPSOKPsPJPnyDqqf4XjDIvclosSaYFjivAHp9fF+RV/dBeTWRirKcAhmO2mFJwoAjbEAe/sB/L7nxoXo8A/DLkFUDPzzwGN/Tm+QTZyryNbLffD8MUUsihsjG/lybtWuvAI5+c8vZI99L/AIQ+GYJ9nFK3dDPlYWQ+cmHArhq/hPBGR8jUNL5lJcmPgtFGpon2MgHtw1nz/CT76G64qjaXwfz4xxZ8LL8xI4Fk/vz761cHw5AdxJGcmVY0xt28Plxam2UgHz/DfvpR8d7CKDbxrAuCvKhf1n1AgrZLX7Hj6LXvoaT7xGyYWasgk23F1fjz+vzD2417eg/itweR+awLKOPHNDwOCMq8jEe2ty3wntQ4MYkTA2uErD7CrserxlVk2K1Rt/hyORncvIGLnhcbBuhQI4PHAvg5WdFZ3osbVJkPUVCi+fcAcXQNVyNPeqdLSdt3I8syLCWbGI9u27aWHPlqx4Ar3+uiN1sYogrKW9TrVm7tgQACORd8kCvGqY+npDtN3EpdmMTZ5m/VhGTXsbBBJ+p0GC7AM+2HcoBoVCjyCyOF+tiqsk++m8sQV4qJPrTkmyTwLPsD5s++gIMe5t2IIobZ79iAs3Few4/TTXqMWMqEcjuC+KPz3yP3x481fvrH5J/y3+P9g/wDtgs+9qyCiqwbLkF/NMf11pH3se0hWWXLBY4rx5JLMtEfe6H6DSb4MUDc7s+bhHgH/wA0/X+un+72qSgROFdOzH6WFgkFCCORyNbYK5/7SNo0ZAdqdGAI8/IQaA9xar9h/XUv/wBRdmAU7mJsiyvjwfFe/HB5Pnyo02boW1EG5P4eAlI5AG7SAgGLKgwF1zY9wCPfxDZ9L267TbusEYLrFbCNCxtWJolScjXLHz/TTJ2zl7Zub4z2ibmWYOxWRI1UYHjA2csiOD9fegfronqP9qOxKFS7+r6U3vYJ+5q/bmvHvRuulwDqeAiUK0YISuCWR2B5FmyDzwfF1rRdZ2cY6ZMcYwQ2IbBbxEwUc1Z9ND+urk7TL2Swf2vbDxcvJ5Yr9f0PF+eDx7VdaF6F/aJs9vto4wszkDyqVfOXgnnyP3rW76x0yFnQGNcKkJGK1/ALNAekXd80dZb4Q2q/hcjGodY4yG9JA+lMRzYW/oQK86ZOzL2Wj+1GFpEl7EtrkuNC6ZgeDfBoAkj6n2Oh95/aeJIyrbdwLANqMcgQfr9BQHNC619F30YXqG24FGPc+AB/5VA/XxpD/aPvo44ZlkdQXiCxj3BYEFh7UPN+/jThcItt/anYf/usrZOz0o59Z965vGls+3Htqf8A+oAJD/hpVYA0K+YEVj/w1Q49wD7Xpl8G/EMG42j9uhLGrMQOWUVYKtwSPIu/mK+2tj1Jh+M2nPOUvv8ASPx+lnxphkfNd5/aTkrxPtZFMoZSRV/KRwG/XgHwbqr134V+NG2+3jgXbTssYJyb5jkSWvFfcmqHIx++tN8QUdmzFqJnKsxH8ImbzXP8Nft99M9qpwkN5VuDRu6/OFkX/Fzz7Gx9NQxkP+3TiZpF2cpaRUVvn+UE4mqGP0/+DoDrHxE26QRy7aUhGD2pK0QeST7ZGiQOLr2OvoO+YifeMppvwS0b+neIP7EjSvrm1DMuQ8bduPYU6mx9xVX9MeNDCOb4t3xFpsnctyQA1i7FEAXzVkj9q1T034j3ZLBdk+BdssgSuTcOCcrq/wCG/IF863O0vuQm2vnn3/uyOf3/AMdLdoMtsw5438g+l1Ixqj5/QauTppnJviCWb8uWLGmiYG29VyIG5+/kn7e2tBIeN4QLuNsR+kUHn+o51HqyhmjJIAGCk8c/mA/oLPNj/LXlAZNwtGjt3Brg/wBzAf61p9jFFGM+3UfTaix4pe6WHi/PGnHVYqK8m8x583kLP7nSOeRu9C3qc47f9jbj9/1086jLdA80wo/ow+v76fObD4+1XwYqfi9wAQajHiyKy+/OtBsWvAUL7MXkWDynn6V9fbzxrH/2dTg7zcVZrbrx9eaN3+v+GtbFIqNExquwp5P3TxdA8mqJAbxqA31nZ71mxBKTUFyr+65+az9yPreqtuHGw2jRrmT2hiXxAChgCDiefc/SuNXbqdRstzlJWcUrCwRa9oKCBVsBaqGPLE/U6s2MLf7O2nBYiOEmhY+Q8muQtsLYWR51U1lTCR1rxZES+STeSvyeAS3k378ngnTrr8NdHnsLeRsLdWdwpNX/AL3P21no51/22z5ggxLyTVYrJw18Xa+fcc+TrR9fb/8AZpjYNjIc+fz8gP3BXQ086qG/EQ0F/wDqgtRtSMDY/f68Hge+sN8KOf8AZ74qjEwR+li1EEvZBAs8G6+321uerSJ3Y2ZlCgSW3BrIJ5N8e/60BrA/BG+UbNlaQeqOJQhOLH5r4v0sCV597IPk6fXJrY/F/UGgnhlRcjFHuHxJoEAw5eOeASdfE+sdal3srSSuju5AAUsQqjn03HQUAeftr6z/AGgdQiJU9xCPwm8sqwIsiLEcE0zEUBr5TB0lO7HJCg7XaVpBJxi4GJC+cwWYEC+a51ZIzVo3Ue1JMe4VXWziBJ/NVHgXYGNA4kEa+sdD+I23r7OdgFqaRKHHiI5Ej2sj5fb/AB18ng6H+NZHYRLCzhZGRSjoWHpJVqAQ0q3yook+da3+zvdxJBtAGACb+YsTXA7TgMa4AJofvpSNZ8SQ1tX7jgp3hwEql73y2DZOTA39Ro1ZbEoDDjckVRNfmqTfI8k3+gB0m+Nt4n4KfF1LZBlxUt4lB9j6vSSeObArxova72IAgyAMZe4CfpakFj+zCvNNqNaY9SA7+6XI2dj44Ncv4/w/roLqkDB7LsSNtL5FHgpyQPoSR+t6jPvYpN3uSHASXZiNJKb5mLih6bocHjVPWuoqapWcCORRSOTfoK0QPNDyTycvOhpvt4j34TkaUk48HypW78k19/HOle1W9tIAxQfj5OVq/mN+RVH78/TnRW26lGJYuSqoSbMbiwq4ihjfN/0vQO03SJtpUY4Fdy8wzDAMtg55EED5gfsa0Nd3s2Ir6gHmqADoT7eR4/r9tdqo9wQaIgbk/wD2YgdUbiZHNgNwr0KsNeB4rkmlBPFgD66IaMgbn3H4auPvt1vz+mivnZovtQCDfYPHt83A+hvnnWj38WQGSkHJbF2bujz7knWIjIDbe7oHbE8c/M3mzy30/XW637lQv8SWOQebtePqGu7Op8iFHw6i7PfTKJFmBjRR20s+tjgfmAAJVQavyPrph1nqeJ21gKxiQuhGa81hxYIYVeV0pHnjQe2jp6aQM6qEMgUiRGkOcTW3LD02TwBlVcjQEW075VTL21ZWVmKAgXbIVs5FGAbxyP30SjkfhD3PWI1R1GaOSASyPkrHOQxgWrWaAHnlLuevbyCQxytwApUhUBwa8TQ8MfpVi9PU3ELTIG3KuFV8lKY5g5YNHWbuGFA8cKLsGtRk6hG+8EksUMKIGjiEqnxKotieQ7EdxaYcYmtaxlm3+KZ7AxQkigCi2SRQHiy2XtoncdS6l3xtqqZ2oQvGAeFyGPP0vQKSFN2O2CShaQMvoVl/hMdN6FxyHgnHke2tP0zpTDcSrGGcuXXtLIGIaNQXKuQQymwtNQ5BFkaYYTdO6p1KWbsBlicC2MsTLjxYy8kEmgOOb8ar2256tJHI4lsQNjw1d05Uwjv0uVvmvb66b9P+G2j3B3DosSLL6WYM2GdiqtXkZaKUDVm7B50X/syGRu0I4yNwhLkOwEeQFKBf5mBFDtgA8CjRJZFZuNuqPB3z3W29W9uDacZMsdhmioEZAEHnTHr3WFNRLFltYoYTIjURCQqv6WBCsxyKsLIOSULF6Oi+HSnTDDLM8MuKhkZwzKfmAVUWwCFZVjJHm/c2um69PsUSHb7gmJlWRQ3JGQJojEEeK8t7AGq1Ud6P1hYmlmUmSFV/OlkCnuKUobbHypd3NkfQfy6j00OsksGykxg5kiV5Qlq+TIoBIYsQca+vnjVM39om9aTEzkcgEgfWhXmrINc6Z9C6NwsrvFLJMe2RZIQZIS5ZiGAAFELziKBrU9+xf0uLdyzGMuY8VybuPgEJAxQkE+pvqONAdQ3m6UgF2RwRy24XGj7lhIRX+PnXdz0N9tL3mCJ2ZMsQM1jyIDBQhqlayENMUK3j41b0npUSbm1kjMal3VWCFTwVxkQ1IHYEYoBY5+nDIfbnURuoSpaXuKaGcbEgtx6cCS1+3jn21Vu592rLayWaItTQysANa8Pxyp8XonqPSfxTmZMI3o9wKzW4LIBi7jEGMZi7xYr554u3vTG3MQxV1CRopwkyCp6isuDHEISocsTZsjnjUkXIAL7xADKrnOVUwXtZ5NwoYGyAf5tV7iZoYnjeViRIqu8RVVdSyEAZGgyFrPBBHPjTPf8AUI4jtnmUxq9WUcBA2QLFSnJbG8o2+Xjm9Db6fvo0KYFJWYIVVQTVNhxchVsR/Kw9mrjULF+46oA3qBZBIlERkX2swVVrIV8bUuPSxBI86e7z4jDspiCAToKV5FK8xFMXAHeDLwrUR6vrzpHvJ0eMFg6gTxqGilQYFhgVQtCbiQnwL9Qu9e2nTXLssoZGWNXELEvMHWNgCDioZZHuxRYn2I50SUhfaLGNvKAQGaLNWWiuLqY/Yn1ZtbDjjjxrVtYVefcLlwDYoMb98mu/t+us914YxRAVi86BQjEhlPp9N1yrjEqQPHn1a0W5gMaqQQY8qBANfPlUgZvSxP8AF4PGlrRduNw0sgErYBl9EjUb9CiiImpzkilRkLIri9GDbMJdukaFCpBVXPbb0ots9C1jUE2mR9jyVGl6bfbzCIbiowrcJGjs85kCtXNRgZGgD4JIvXumTlZKVzSyFO8ISzAcmjbM6KVUkYVwp+uhpj0mZzupoTOAhVWaZZlVY2AJWqNMVYghAeeSfpqzpW0WF2lH4e2Fl5JsxicfzIowvcYF18nGrkoEaXb6UU7rJ+I5Wono9yQRsvcjJIZEUVjfBvk6PaeUuqQOMnsMwx5wQBFiUglVh5xz+a21WQUMjujYx7cyYEcWHCWA6gsWVA45zUMpDAFrFau2PSJYm/vSoIDCMugBJKl0lZMikigE44kHjn21yfeEo4UlB2qihKiVnA5ChqFguCpB+U2w+urTsQkyoI0AQpKcM2YxhyovzgQuKY2ciXYHS0o54WjR4xeaFFqNS1pyExJpAjISxcmwfbm9CyCFu33EgOdDcCNcVpsj+WT/AHhLAALRBIJrwTa0EhEcWRVZEPaCAsWkUkZuothHSjmvBs0SNe3MEwJlZlYr67dso1diGbEkYSBWWiaAsx8+aiFnT+1DGyxmJ5CVjVlWTHFbIyEmIZh4smvI0v8AimKJt7B3IQqlYnEZ8yfN6D8oGQ4OI+ws86fb1b7gEsjhVdsy45UmmbGNcjIGzYKPSCD40o/BytI24WSNGVx25G5KYiWQ1xY9J7YNc+kg8a3FlLuv9L20e8iruqrzKGSPEqAz+sIQoIZCa5v2+mn0fKJEyoHgiBjftmxctN3Y75oV6g3H041De7eTcQtK2F7eXNIYwQjFHZ5P971gFrJ4BJ9td6p+GdUdH3GUgZxikjSkOlRqDan0EqmPIYDK8tZtLXpYWhIgdwCZalCoHSlMfPNswkNeliADQ/i4UenuuzyhHgZWyWEgBi9SFgfVZXAAnyTxwoOmr7oRHBmDQtie2rV6WFOrkqSRG9Dhi4CkgggaF2eyBZPzRU4fusS3odiyxE2DJICpAPkXGOReohhBCMIxKytk7CRcj209d+sA2pJYULI+YEr5K4rIqyRyRNQhkyRyKIQv6hfobEC1puBygpidTQqKaRY1SIoLyZzGt9vENGxClvBZVUhmxpReqdzuXM8gVJBmfVjTCRVpCzLMeIziHAYNivPvegJbd3du0eCszpHHkma3kEIeliPpY2ti65PGrS6RI9gdqTBWkAAcKhVjmQRmMgXMfrsNWS86C227RY4rCDtsX/MBtTJ6mMUIVAR3MSBRoXXvoqaBewnbRdw83diLY9tI+5wjyALlZ8luV58g6AmfogZ1DYIsjnuL8qBVjo1Hkce21LQBNlTz7KI+qntISiSAxICVHHpBAUqDmz2QSfmBANDi5PIZNw+3DOziQRLuCxDYquJMgUW383pN8DnRW12kW4iEssiCOYuEaRTUZjIEk0iKBlZIIJIUMQWBOi4tnCybNZFReGBV2IAjDFVbFkohVoAqxLBmv2NMtyBH4ljtGSNlEqtZdggRgp4FijfjWZ3wkQ7qSMMEUuqrwDKzn8ssqgqVwUniryB1o93uWVFjDKPWECyKHZ2VrfFgKIItsyCaAb30akAbWTdyzrHt0kBCllLBnjDBiLkY2FU0xBssOAPPF+32sndJeeNbt3T1pIGB/LMjdtvygAflrj99D9YhilmOG5m/D4B2dw8sGQPoEi0KXEgZBvQx5N1YG0Vowm6gAWGSVIJLjjVo1sB/lIOXqo35BWyedA7j3LRJTx7SSNwYyxVTkhNqAyxKzc41wVIB44B1dvdivbwkabvJtgmQVmKEtnGhwFYyVxVEe59tED4fELqhAW43QSySIAQFpcVNNkWXKgoXnj6GO7AX8T+TGC/HaMXqlxBCqVD5Fgbpsarm+NGXNgouGUpGshKYo0uIs2eVPqJi554U/TzqMziJJAJUMjKEVQubNTcNkULMvqJXyFr6aV9X6A8mUPZhhkRQmRd8JOS4AvmMsQCDdW1cc6cdGRY05BorlCBktxFsirKBYWNgW5IN0CK0MDROFEMKbdFUBFdjk2A5rI4gFlOPp5BKjQsDTkDuF1xcLZAHl1DM0YIGAjbgFcCbB9VWz9ckg/LeTkUsk2SLa2oUHzIaz8AKeBoPp5pIpQitIrqHClQVJppGLl8MLJFgcOPFg6sR3p0MksvbdyO9S1gA15HIYWSqgck35YivOkXTpAN3B21akuQpJirhr7RhUoDSF2FZC64vT3pzCBUmcNcUgVY1uQ5msFFX6ixehyWUqeNL4nV36jM2QKRvKhNq0YO4bng2HHK/11prF+2kw7c/bEYjrcq2TXXbEUiObAYGbHKuKB+41HpEPegVZJlVZJCMwAzcSFPSx4WMlVKrz7kViNKu1GdgyM7StHGrglzigbdsgCqTRXGiRxYP20R07cMm1SM4fltIpBU84y3Qrk/PfnwF8i9SxMHy9MWeNI3tIIo3BRnQsrZKpBZBaLbZXZJW/BYULH0VXkwfdQLO6hVMYVgQeHSbEkMoCoPU2L80bBGm77ecNuYo441QX3GZgyGRUADREgH5RbAni8vbQm7kkDyR49tZESF19TL3FV3jwqzZ5XE+Go+dTDAMG5eNmcsR3Mo4GgrLEkNmo5YRlyTXuzGr8ixJds6bYv2xBmyKJWdmhd1pldQwOJdQrAGwpAH10WsO4kaMQ1IYYvEcfbIdVHolkxsxsD/dlrY3fkEDRbQrMJZBIm5DmpJYltA1WcOc2QMa/SNRdHUFG62b7mQtcjyfktGpq2kKksCzH8oZEFVbygPJOrdhtozN3HRCCjFMcZA7LXcpZSAGW/BWuPGhtrtGikHqMQa1WTcgefS0ak42GouDfAJ9yK0XvdoNws4/E7cSqAYZgUjDm/4gFUqAPDebAN1xrU/qLV3SN35JbiYIyK4hjkMbZAklYkUf3RCklgxJ8e5t6RtWWJYW2+4ChS6GFCgumMinNWxcjnDKyQKF6WbpJNt3oqVonYYqxWS7YoCpQksVu/a7I8aJg3PZaTCURTAlCsgZe4FNAyIMhMzAVRFAA+rjiVqat6ZtYmRZY2kTFgKxDd1S6yRA5lVkHLNww8DwWxJe53UkO7IVDLG+ChlQl1kIUO0isLjJrhT6T6qJx5D6Ru5O00keBjCquGdrFdBgrE2kdBayBKkr6jjervxcaFMu2sUyBx2jKDxLipcqfzELW3sQAD/EbjQ0biETTCdZoWcGVxI6MsyuMXCugGJKj5QPmA+tlZs42iUrHDMizVnIwEgxJBZzDfLdsoAijyxJ8HVOyEMmIm/OdtyqBYhbKgVjkic36wlvxxx4B1OWQTPG0zxlYGpj2rXHEBQ5T+FwpLMLGXpUnzq7UxPCOLcyu4dQ2S4ybcxo1cWEcEYMpoVeJ8+2mHRIk7okADRmN1DD0llXF4ns1TVnGAa4VeK0JsOox+vCWYbfJSjFFYm/QcO9wY7NF2ogkfUHVkAUBlxVVgJRCD3GxUNniTStmwvw1Di68Rn0NleFWVhPTLCVVMWfEkUTG0jKAlmxQs8UTpgkndVEizKgD1O+Lubo4Lzi+QxtvN0bBB0qh3DooYK0SYqnccK4JB9HdA9OHqYl1W1OJvjVzbp2hDK6xyMygkPYEzVhlgoCI5DANyAQNF1Y+1GTnum4nA9LkKqIqSOApxLMq/mB+bsgeBpDthLuIVkiAdgJyKVIx3BMvbWaSvUAjFqJORB/XTgQq2e4lFrkBHHyyFhGElZsuWWiI64BIbihpD8Q/E4tYo2+TgKtKq3VhQAAtD7X73ojTLshARI+4hIX3LsxvHAkUAczQNDnyPGszN8Fy4O343bgTMTIlr6Fykx5cggHNiaFXX66RtvGkZY1ydiaRV5OS03j3Aok/UXoz/YrystSCaamCq4Y5qguJSX4zdLoVz6a861tNMk+EQP/AORsxUfaJyIGIcOhI9VUQVPJsXqXRJlKx92Xaq4llvuFhwznPGTGmNe/nEjWX6P0YytFI/G2Bag9AuRXcCg+SDQo2vnUOsdVK7hxgYURgEiHAX0jM0tgF2HPtwPppNOW57Mu37ckoaSP1ZTQSdxEuRKDED0qEUm2TzfOpRbsyGNg0YIkke6BLdl+SrKDwGB9TULPFjWW+H135OUEcrAjzEDY/XE8399bHZIryF5FVJXHb7qqIrBILZrWJLMDbUGpidLWlQ2oeRmeNmEucgmBOS163ySsW4Xgg2ADWpbmALTZYYqXyWQiEhVHrwZQQzkBskbO6IvkDsW69TM8TDtrUyBxlGzsCL9VM3bLEhOQK40okkJCj1yo3dYKxpAWb0qFYYsypwVI8EC71lm1AjMoyR5BXWRIjw1iwWmJAHYLEuz8sfTegukNEqOs7tnbKVFqH+lMoNIhslrJFAUBp/I8js6wlEkAC9l5A4KbdyRYJIRB4rIgk8ChoRo+9s1bb32xdD5VlQ0xzUE8l8ief5fAAGrq4nttw22hjbbrtS68znIR9yj6CuQWQMCwJ82T7e5U20ZEaXCSUSPUSKCHIaso6ANKqZLkvnIsOedBiZuw0iwKj32w1N8wPqUAmnJQYmvmqrHNFS7GP8LIIoiCQJR63zRLp5EAcmSELZMa+pWyXkAHUNxX0XcSNEzRyJ3XzYhZsezm6+gK5KSBVB88EeRfhn8QdPeFY0cIzTMfzotvgCVwWNF9RokWQFajjwNZ/q8McckYbtiIgKuALPgVEhkYp6Kk9K8XjQ+po/p/VCsoU95kdkiwiKRIr1mCytTGUqMg60Pm9xospdL0ieLbwSNHIIpmdp4nlWCSMABYwzuys6eSAQOQPryX8Ott0Mkm3E7L2u3iQGbPzGFo5OQA49K1RGk206dDLgkamWWwI4mj/Mzs9wSuVBXG2Hj2Q+b0wj3Ea0HiYyRlVZYiYy4S/UQq5JLycq4HkcaM5RInEiyw9tpAiS4o3pYqHTtYeonO0rEWTQJrV+32zRxzxrFGZOEVVsuT6rKESMUYWLK0OG4NHXtkZI7PbMSYoTS+sh2ZY8T7pwASuJu786ebKVUkLxhFjlC4CSlZkQUzIpYOOarz5rywq6vomjgBWImIxySKD6QSvcUFZFKG1SRMVJFCwza7v9iJAm2VSBuUYIzXSKGylZubDR2HU+CJa+h0b1PqJkEb9sozxYDFhnLI4VQZCSAlIGOTWefPOu9B2eO2EzCpdzHGoA9o1WgaJFNMAGI+gUe2kX2T9V3NtaNSIvbjW/lUcLZ/nN8k+SWPvq5enrBs3kk2qbncH09oqzLEec3ksWar+E0SQOL1ZuNjF6nJvyW9RPI55v78abzdSjciOWF5WhnMIfvODkhOTsVFCyC1f8OtajDfA/S7k3O4VEhjKtGiy0wIcgMuXDAqo5K+oE1zzp5D0RlC9tmMsauFVpw/YVbRAqgWxCWAx8E3yBrSjqm1jSKA7OFkp8A4MnqNu1llPzEk35J0tn63sRII26XDdliVxWvoTSg5fb6H76nlDS3bdEYdNO7j7X5MXEChiFoqWsk4908lqFMTz7aWdc6DtolDRSwbgqbQGdVlKglgkkaCmxY/PYP8NVrQ7rqW2lmkDdPJSNcljaZhG9XiREi4Fjzyb4GrOn/FsZSOOLp+1EU6nIKMQoDUwako0ADzV3ppoabaRGKk229MYbJjt/y0HHiS7YlAWXJfIC3zWpR7RGiGKuFr0qWsgeFJahZI5vVHWuqpLMXnSTFCFCJOQrOTaggLy2A+Y+BQ0b0+RHAKx9tDHE6qGLUJUDmyfo1jUMD9W21oJ6NRgq6KAPW4wSYmqPppWv2Qci9EPtaeDvq2TJzGwAtQ4ZiGHpVq9DB6xDEC9EfgwhNt6SpDC7DAjkfv/nWli9IWOQIqO8iv+I7pkNfhw3KurZB5C/DLRv66hYh02QocO+I2zBKguIEaUWmJU8P/ABU1qeKocaGM+6bbybqVlkjQA2jX3BYAjyiKyE0bPcI8gDzplvujPFtyIJG72TAxilyzNsriuJGvH0jOjywHGl/cjJi7IcAgq0W3T85RjRFUbhJFMjDEAivfRMrnUOnRRACCd2liCVJlkqFmYOIxS0MFAoC2ZwfIJNPY3SoARt4cnS5iwBd+G+dVJtRybYD1BcgaGqt7s5Ilh3CJJBHPiqW4xANsqKBkWTguFZa4FD20Pu4XBSTcWQCCsVEMwkDOSFFFDYvAgckHjjVwwXPstxG7YbcsuRWMxvC4CiwgWNXNrxdAXy55K88TbPt53LSjcESATBuQMitlGJFt3DVGm9OXPvX03rCx71Z1UnuBiJSpYGQWqj+YCi10btv00ahMkecld0zM8bUozp7aJ+BkHFlWPOQI99RYhJvIsRvDOVZsnaNUcHuE4PWPKiQKGs+CWrzoyWYSRRSS7WFppbDMbUhVNxrdoSxUHkkir59tIN3tAFlCNIF7WYDNySgsjPxIASyq3Hj1KTR0xj2EUMsMzMzbREZZXklDkPIKYoRxZxHpFGsbrQlNo3PIEUUSqgRJDEzFGBtVKl2ZkFnkD71WpdQ6pD6TmMQxyENOABy5VlNJkxJAIv0+ABqqDqSRAbmKaZljtWkdTIuXPyEj+8MfOLfLaj66av1pcTM+KCKGOSYRi/VnixpfQGaNiKPNY6JSxOnNPW3nCDBy25KFQoiTEoijhVWT0hao1lq7qnVFDF5BjlyCTiPtifFAChWg990mePaJtxD3SV/7xf29McZPvghCkiuQdZjqfwnuHC4bSGHkcqW8V4o8Dn6DnzqyaRoE6zDK2KMlyMsaCz6mY4gfrZ/z1De/EUMG/wB/E8jKzbq41wLWWUBjY8EtrFbf4M6hCyyKgyRwwIbwVIINfqK/fRG66Nvtzv8A8XNEFLSrI2JFCiPlBN0CB/jq+NVoT8dbMtG7SMWDlhUbcE2Df2Ar+mqJPiraNI0iS+rt42yvjYuuAPNmz9aGk0HwDOa9ElgAEmVABxfFqxPN69J8FuD/AHTk3/56r/S4+dXKhsvX07Cp+IYSAk5iNj5JoEGjiQTwOedRh6pHHHFHHJiFkLt+UxvIj78cCgP0+mg9t8IlVJMLeffcLZA9gFjs6u/7OqD/AODc/wD9mvvz6NMxFp6xAz7eRi4jTcFpSEoF6yx8/wDl+P0Onz9Uigj27ytSybOCr9ycwvp9jjrK9T6U525ijgMZ7wkIL9wUIylk0OfVwAProjqXR95uUhV+0gghWO7JyEd4kgCwcTjx7C/I0xrk4/7aR1SRseP91R/WjZ+2pr19t2n4cHtOHjkiIINlXUmI3XBAuiaJA41mtt/Z9KTXejKjzasR9hzXH3042/wWVAA3BVlJIKJzfkVZvzz7anj/AE5aKbfSQzAxtHI/bK5kqHPJM1qGI7gOKuvuTfBU2t+GYuykkxcrKsuELGQoG9BMmRCsBEGZTZBBPGit32trDPuDGHLvGCsiG2YjFiCp9JbLMAH5i58nSzqku4eHbJM0kHpaCZWqo1ukdAv8wBFn3AGstHe33UpEUn4ZXgb+IAcu4yVoY8wjOD7qtnE4jngabYNLuDMdu5WUcFQEdWW6k93JKkZKwPsD4vS34ngjfdCKEdpg1yMlYoAVHp/lwUIncFEsx1oV2IlaOFQBuGJkaVVKsoQEuL8EXgvF+bOrrLPQ7JJTJ61WPbJcQJIJNek1VEmiWr+Ige+it0pZRa4AMkgspQ9ajiqv1e1DTrrAQQ/hhG0cccg7gf0jM+tVRvUWyPrd25VVB4sDSySDuoViZZTkp3EsVrCnb9SRR5EZ0QeR6vr7aistMEO1kwAyAYyJizhFbEuQjX2pALDPVkaaPOzR4z4FdtIi9tRmKYDF2vyApJUUQGJZrPiHSOozOgX0ssne7bGMBxkxYFpLvJ7KnyOBeubLYbdCM+72jCrFhkgV6kcqygMtkBQPYeQPbViYfdM3e33BO0ijlEcqoYTGuJjKZckeoA5uzmz8oA9gNHjp6t+HlNMFhidsq9UiqRCH4AcgEyE0B6BwL1n32bQ7jbTMh73cWGTbljIXURKsVSf+sEk1wL/h01TpzxQwwCQMkSAFiT62AGTDzwfAH0C/cauC/qO5lLElnII/mHP+X+Og1jY+rJgf5bH+bcDRD9OJqwPtag0P3HjU32Sxi/JJ4ARb/avb99WRIGIJHuB7mxR/exriI2IBBA5GQYk0PY0dXCRwaxrjyfH61kdcjlYc583djI+fpdDVXUI2OP8AH+xu/wCp1CM1ZCknzyL/AMzxowTMRiSb+4J8fqdUyegXz+3H+Ff89E1WVFH5/Pg/6++phbB4JH2Y/wCR0MJW4qSrJr02fP61/hrssxb+Ik/8P+fGgtioE0pUH3IOiGkQJwC1eSAf9eR+mlyoxI9hX/v6aOaT0/sRwP8AGtSrKt226HhIfPuBf+Z1eJHBvFB/xEX/AImxoOFyRwCTxdiv8B/016mB9h9aA/56zZi2r5ZXcEOsdeQCw4Yco36q1H9tVb7q7K0UrzbhleQphI8SpGAaMjoiqsi1bBWY3wT8uoBjl5P7Ef6arm6JFNJHJMCBDyzM9qIwDkccTbgcA+12bAGoWBNx8PLtNy0ESrjLJETNNJkAhLOY7C/S7r2YE8hSGEm1aacCKQyRIzGNQAxKswAF2FI9QN8kgC/Ggoesfi8n2u1jaPFRKZajjQAMP4qyc2pCj0+kX5FR6LtjOWk3aCGNcnCo5RmJACqOSVZz6iPYEfWgBe5k9Iy28TLLHJDD3JQCjj0yMboZO7C/sqrfNaN+LNzDGNptVAWKNwpSRSFIAWm4OTrX8t3k1m10p2S7aY7dpdwoaAuUpZHL+u7LAgD1haoc4jTGPoyM4kgeDcbY5MxzZ5Q74qRbf3aA24oVdg+QdFZjp3SZHmmdYQUEbSRROxFWpwcITTc4sUHgFT5NBrBse5TjtMZRdRM0QR4wSokj5FlVKY2vJ5GlEnXDHKrTk4wIVSNTwWBbtBz8xRVPleTY+mnWw2r9zcCPBZDJtpT4MZAUl2kX39BHsCSOedAR8PbnuRCVbGTKyZWalWIRTN7+n+Af+sjTSSZ3v1Nd2fH+fGorCFVEUBVACqFNUFHFAe3v++vMW5rIivc/66rNiTT+AUP/ABDLj/IasmmBUjAge5II50J6zQB/XgHx+prVuz3TnhnB4Ht7+/HnVyopWP8AisD24/6c6g4X3s+D8p/56PMYPN3X2Ff086rMHg/5DUlAM74qRxRP1HH9DeuiVWSijN+n+dnREyg+3P8Auj/pruZChVFj/e4/X+E60AISRSrGFHnkizfnxx/86veUhQCCv6n6fvq7bK3IYBefsD719jqbKQffmvIWuPv7abCK42BXwPH010EHgFSB9v8AXRyg14a/qPH+GoS+DdH9cj/z1lrgFFGxPnjzQof43q59ubssVB9gBx+51xSALIP/APm/09zqZRTyLPsByf8APUZobhSaYge3qA14y+4b9a58/wCerTCv8n39v28ffU4oyAb4HtX+p51W1MOEZWKGOOIzdxn9LFVSJQCzBCLcMT4PjG9U/EcUmLMF20jOQY5CZMpLA4XEUACoHb4PBIPGjpo3COEx9UUipkfSDICDfF0TV/t9NYj4a2v4dS0rsHRG9TksduzL6EY3gTQz5AxOK+W4jNO9/ukM0kQaCMqcWdEp8aphitBosrsLQP8AFZ0kEH/fsYpmaMMhln7dsEu2JPyqC3pvn251ZvunFkUYTssg/Ld0K5D3LuthVyyLeTVVojcdKLPFFHWClS6eoBha+l6NWfSaqgfGhFXT+omfpe7mcRgRzxOExHpwcAYV5UqBxX1+utFBEjTTbgHLvFcTVVGi0gIHuzEvf0wH11luhbHGd9v2USLstHuQSWMgI4YkfxFgDa+mjx41qpgxJYgeeKWuPf3/AKDWrFWbcgn3Wl+vjRaKvPJN+P8AroOOJi3GH7Hx+umAjIXgKOPrqJapIHuT/X/pqU0WI4/Xhv8AUa4iOTVBuPb2/XVj7Zv/AIOrpEi4xAB5P39/vWqDK2Iqz+w/91rnZbPjIVX2B+vtroyy5Y/tqJiLysSLUAV+nP341KONj7ggfvq3Akcn+p8/TQrs3g2Oeeb/AH++mtLoYXxBrIEePH+BvUZCTQwqvN8D9jofaSDxY4J5ocC+PvWiXB8l+PueP6ajM5EQwE/wtx7Bv+p1RLMV9NZEKG9TUB9maiAT9/v7aj+IZeQbH/p1VudtJuA6ImRcYtbMFXJTgzYkAot2Vo3wPfRf4ntzmrOAgpyrBhyrDyOPJ44+upobsCTMLx6Rxf0P0P8Az+2gk3P4eKZZAEkWWTOWVcI2BNsyVQIx4WMWQfSfbS7bb2PcvE0ebxhsSTmAQBcbFjwUHgrwDYvxejJ92x6STXHi7/y1aVBB8/ah/jqlgGFY/wBK/wCWrlf0C/p76rohJGPN2PvdnQO/2wtZAuShzLOt4q2EMnJ4PqPpAJ/66NL2aA/pqDbcOGR1DRsMXB803BA+9ePvWgzMspg7T99cZivG2V4yjG8WC5lSUOQYUoxs1eq53GUZBl7hZWXNwzMWYZCrtmd8Rz4C/bTrtHZoDl/4ODBCVP5jz5+pSpADBBZK8Dm6vhNENwFXbvKiZrFIoYiiJfmxIWlIVgDXgOf11ExpemdPCLYTFpakkHHBIACD7LR/qdXNEMTaE/Uf++TpZB8e7ZoHmGK4WFTkmQlbGBxAPJ5440j6V8V7rfvgiJBEhzllQAkoflVTJYDseB9fUf4dP8TWzjavCD9QNXxuWFEEfQkj+n6axPVPijqDhV2+0mityM3wIYEHhCRgDY5IPHGi+h/GbIEg3qOsz2RIqI6lWNJngTi3kf0056ZrUh6/T9Bqx95QoG681/786E3XUoomueaNFBr1kJ+2TWNZvo+6kWXuHeS7hizSCKGCRw0VeI2kZBgLHqx+ug2EU3nhufqDzXn21CWY+Qnni79/3Hk6r6b1pNwGKxbhFUKcpoyl3fiycqHPHnVfWp+1t3dXiiYDh5mwRW9ruyaFnFQSaGjWotC9g3X1oCj/AKa4sHN8efYD/XWZ6Z1qRJM23sm9DKVWGLbSEM3tjI2IB/X2vWg2O4aRcniliJ9momuOaXjn6E2NExbBHfqDEivcKL+9VY1KSMt/8f8ATSr4i6k0AiSIDuTyiNDKTiLBJJrk+Kx++u/D26kkbtu2TFSylY3j4QhWDI/KkFgcuQw/TVswlOdvApKqWFuwUXQ5Pjk/63x40v3MhRXmDtEpkKkHKmC3mcODaQxubJ+ZB7G9G73YIAXZSxRSrEiyEJGWI+tE8/XHWN+J/iAtsHEuCOoTb5xnMsXUPMxUAAuEAUtfmQ15OouqDuN00vT92Dn+KVlwkIwvOgtEYqGXCiBYYA+Odb7cQ15BA44oGq5/rzrO/HUJTYxCIAPsjtyvsbMYbxf86LxWtU1ShZFFrIqyK11YcBh9T8pA/Y6EoSrApR58/r+nvrvc9v28D/D7jUt/vYtpEZpaoeE9yfY8+B9zoDpfxptNzzmkRDYgMfm4BBBC0Qbrx5000aY3AqwOPpfg86tTbkiiT+oHNa9N1LbrMNu8ypNajBgRZfwt1WR9vHnRbqsa5yMkaCgWkbEfYefP21TS3qPRVnVAyuxiJIVSAXWraM/8VAg+bse51jPwx3fbYoViG5AKxALWYY8FqVcQqoOPYj21q+n/ANoOymmMKydpuSJJFUKaoDnKwT5H2rxoXq+1i2+7j3SmNo2cSmrIV1ssy4/Mj5X9Ab1FlZ3qfTiY856dIo2dWkcsCVYllP8ADEHFfKoLVwRonpk6YxdmeCaLOMOENOjMQC7s4yckejI4kKWAABvWE6x13dvhHNKzoxzxIADhRSscQCT+vjW06H0/a7hGXt9qWGJJFIAz/LCuTkRbEA5Yni6B+12sm/WolbfQRiRomKtIQjtG0lkhUUBqBBBJYgfTTHd9Qh20qxTTMFmYA/iZy1MVNMAbAWqsUACRr5Q29O/kkllA7kjxKMaCpmSFVQSKUKPF+9++hpelFULIp7gPkAFeSVo2fFj+Lj6aZR9V+LE2kcaybpWkRQVWJCR3C3NAKasecroD9RpL0nrOzcSjbbbcx7rFlMbFWIXA5C5OcKOWI81x4rWc2XxVewk2zW4YxrAWskRl17sV+4jAr2sMfYa3Px509kSHqezYKEEfdCCrC+lWPv6boi/A++mIfdK3bzRGQHjMigQCpXjA42CQKNmrFHWT+LfhnaQZbvc4BGasACWlerOLfOOQCSKAF6Vz/FMcTRbvbSKWkVzNtSkipaRvg5F+oCsQRwdOuk9BE/U4op2aYSbN52GACxGXhAtE0FBNe+nIF6P1uKGMSJttxFBkGm5WcZxjgKVZZGXF1JZ/Ioga+hS7yA7cbhnCwlQ2Ugw8/Lx5o+R/hr558Jz4Tz7J+GU0gy5DAegH6jEmM/Xtx6y0u+3RiG2E8naoAxs3pQr6sMW8lWUng+CBxenKtpuvibab6RYCkhgRiQAAGlYD8tgGIKoLLDmz7+NE7TebfbbwMrSYSjtsJnLGOm4cNd4E+RVc/bSr4a2G33O1bbzxgSMQwHsgKgowZuavEX4BatLOkbhdnFNs+ze5ldVS6Be2tVNkH56X2B1cqPo3xHtEbZsCTUxRBRNnJgTyOKKhuB5oa+Z9ZI/FbOBVoIwlePHkNO2dce4hWNSPbTjcQruwcNzuI3i+fbWWCPGMckUmgbvge5oaQw/D7zblQm5kfcOHZiygNGY+CxYmyoo+pWBFY+eNMFnUN5G20jktPxPpaRyzh5SBalgQVxQUBR88fXX0H4C3efT0BIH4fKJ7PgIQycngDtMtX9tLNn0its7jp7oAtyLlCQAnBXJyHoAMQCLv66RybAQvbxk7WaQNGqN+UrgY06yf3i0AMzxkPFC9Sqn1XcRz7hZRspFD8tNK00kZFfL+WpA4/lsal0tNs0uG4hghBUIpVX/vGcBQMj6eCCSQpFi601k2+8lXNt1JItkGBrQdv1C2MNDIAKeOBzY0Jtehpuogy7eSRRYBl3gC5Cm4bt2454ayOPtpqPdR+F40WPFDFIrjARkZ35VyrfO12PN/tWqOut3poi4MsQjqZdwywyO62bpzacEcKPYjS/d7tkV4kiWFsyG9crlVB9TmyxAA5JHPqHAvnRbjcSdj8PC8ke8WVEWGPtovqsBsVW0xX1WxJrmzeo1w6mzIjQrEHRj6l2+2SSlPktIgsjKjVEnSnZbOR5SkuwkpSuLJFMpC5A/mEFCQa8C/A1WlvulAQntF3LwUXaPkZX8zLmLA+ajXsLl1fexKYXDK0iuMEkWdruiwPdGJpaNggrfGrpCfrjJHEVfbvGjBkQLIrRuRYte6gdKPIprI8a70SfdQsxi2cu4EseJKl8cSuDAtGDi1WPNiwTzrUdOw3Y3GeKbeI4CRCZO84Un8vuKAFVcQRV+2shsNtRn7m3Zk2r9zchWsFaxAC5AWD6jRPtfjWvrSpdR6ZuduUY9PWNLQ4xSF/kHGTMSL5HitCR7iNjGvbeQtYWLuBe4O5l+YF9RQeri1sjydO9xvNtuY1/C7Iw94rFHOcfQSeBVk22IWz9QdJvh7qpcNHuN3PEhBWMZ42pJoMVojwb5rgcUa0ZX7H4VjWeMPiC8jNHGpcmh6n9IoIgHHILmh6QOdP4PiZ2M+1j4287PiStYA+UYOocEN/FQHOgIJ+z1GAmVZI4U3DLLfLXFdMBaiQGlseeOONH/CW63E23jL7iVT2lUB1jkJ+jRl8iv3urrxqUYiLZvHtJlEkbovqDx+oXTKQSQGHHtz5vX0HpnVWj3k+9RiyJLBs64AdVVFb7WG5+16yPxd1DcJIU3O5O4yWxfpMamuKBxBcCyAORX7X7jfrD0nZICS8m5bcPfuFdQCfc3jf76qmP8AaGq/7Vd43xWZEKkWKfGzlVY0yAt54Os7vd6J53eISKGZplSy5Q13HyP2PlvpX1rXviXqXfMcx8F5FrwBQiJ+/KvX10TBMGjExOQEXJU4HuRMqZE16m7ZjbH5Tk3HvoHMM5abbtEWQpHMVK8EFIogvk8gEg/TQnRN+8m2WLs0xymbcL5ZZAyEO3NRmT03fFe1Xoj4clBn2ucgHo3BPvZZh9APpX7DV/R4twnS9tNtmzNTbeaG6zTKRh54NBmPHI8jVRdtW20e7KTBlnB7YiC0iPkuNuSCcWJYHx7/AE1rW3+32scKyMwk3AkkcRx5lo3djR/iUENwb4ok886+d7fqyySxSzqryRhG7lN61U8ZrdM6ClZ6JKc+RrSfCm5kl3cUhqXKNYsXYksEia05GILNGGu+cif1zixruhTNKg27QboQxxv3m3AVc8wSqimYs1NZJPAHPOsPsXXbRYbiQO+5WTsxynJEifIKZH/hYkcBbHABq719E2m+LLu9smRnEzBiR6QZFzSiTZGH+N+2sJ8RbvbwTSRyxHtzwr3wArCKRgSs0XNm6OSCvt51laX9dO07CQJlJOSVbsE3IQtDgEqcms8cGvfRLTJH2otrmJUjALMbQyEUEKE0IvLE1WWgtjIkc8e4iUZLC7ShTcdpjHYwuhLQN+Qb+utm/W9vOCku2mZi7qhCLIRhwxDCmASro8cr51rEYTYfErfi5CXM0TrnKWVQAYwpyY8KFEioGr5hQ5IA0128cvfl3LzD88kCMEZyRADhi5GIbwWajiLAF6z46YwmnXYyP2UVGd5UCnJfUAFPhrsji+SQedbES7IwV+JCz1Tu5YSZcCTMcgknzV8kHxqVcZs9QaKRd3H6EkzjvDHJMOSR4F2VFfQe+nkm2WWMybgN3EmRhjIMESo8wseWTWGqgD4H01lp0/LKd4tHIcEYsEsxeMrBNAkekH3utafZYNs45ZNtMsaMiyj0R2zFeWLEOyFm4J+n21GnOk+uCAbYUkyN21PAzjyyBI57rhVLH3seBerNtutvtpdxupQzbfflKIAZkEkeREimslvIWObQ6q6GRF02ZEYd3Yb15I/Yssb0avzaBuP93S/42YdvONQIospY/wD7O6DX48FHNfbNdWVKh0MA9J3kUZzbbMJYnFH5JCVojk/KDfjmh76zXxNJGd1uCqRlQmXoc42wByQgDgigVPuNab+x2TEyJRyk28lAgYjBlv383zzrH7fYFHaJvT6e3l8wyQUbFGh6rB4sgD3OtMtVttsv+wmeQR3GJMV8XlSqVHDfNVE2DX6aA+EuitMJ1UNUBAzjcoCCGJDUeSFQkVyL0k6rN6bCkNIcHXxZAU2OSabFGon0nL9voH9jnqi3Lc1JuIV+/rRwSftT1pYsL/iX4DMW2kdCrSOjSVhxkhYTqlnJXC+sVwVRhQqzkIdqZzEiM5KUqcF8RZYUK5A+bi+NfbMy4EQOMjqJoCfHehpJkJ9gaUn/AHXb2vXzLqPw1W5/7upSKVS6qeCqmhJFfkMhBjJ8+n76nspR1XpghYQM4mo9wPGTie4qgsoYAnlB/u8CjqOzgqMDI4OxHjgOo55JP8AIAGtvP0l5tjEmAM8e5nWQhQtYqqrwgAAKFCBVaSdZ6K8EQLC0d1Nr4Vk88H+aMt/+OqyCUpHPt1qiqG8+QWZvCkeQPN/fnRXw78TiDaRRIMnE3dIY0pXEjj3BOR4+nOtP8HdIhXfqNwe4XRkiRAHFrzIS1jBqNV7i/prJdW6cV3+LCxLmq+DxmwBPPpN1+3tWgi0ZxBFE1wQeOTx7XwKA/TTPoySr+FXb+mXvFvJoAqVIbi2tR4+miE+GZiVtlFVeN1S+3/XTr4Q6UV3sOYBU9zxXBxbHm+OL51cC7pXx1LF1Lcsyd0bkrG4i49Y9CFCeL9VEE+OfbS34q3hfcOJI5IRGojCSOrMtKDbY3bFSDwfcV40v6vu4Bu2lQYxGXJFLZYqDZZVFBeBa/sffTz4/xTfuEJBxjZw44shgTldkV9K8amQA9FjIhrn+9Ea0uX/1EJBH8hBN/wDAPtrQ9B3iRyrNLjj2JHZjZBMk6BaB4YtdD3qx7azvSunyRLA7IyXLkryNSsQwIIs+AvN0LI41KdiIoZo1VljGEiHkFCG7qOp+VDMpIBPBdCK5JUPOrj8FLMJSqIrLLxyZBKGWoxQZ1DUTR1jpt0ivIFYlfUykC7LcVV38yL/idahupASRRyq25gKjsSE+qJX4+YimCeSSfC8azG92rbfcSxsVY5FUMfORJolOP5bJ+h0UZtdyEjENAEzJKvzMAyf3tnwS1Dx9tab4llxO3ZPSA6ROAxOVhGF0PUMvYjyTrCLK6BYwSQJGpv8AfpaBy9slysfXW528c0uxabdlI+UeFpKuS3AVACtAqqlfSMuVPg85bKvgyJjJMrZqrAMSxJprJIo8g0xs6c9X6JuDsAkKxuQGhLFgWEMnkdvgkg0R9PI17XtZtz5YzLpF8B9LaNkKyEPHkGABDFZCpbFXCk2FIuz559rJPwGd0zzSL62jBK90QMuTSYWWUhxiqjwt+de17XW8IzvW/gd9s6hcCiqSwVyaLgBsWI9dfb+mth/Z0w2+w3Jax/3iOVK9WQXCyD+/jXte1LeGmj6hOn/eDE35m1nG4SuCUdbkX91yH7ay/wAZ9Qj7jYlg0zCeEKf7sPYlB8fPgHr+YnwOT7XtS8fLGdDbIrPsXR5ykr7xnUq+J4VEawP4fcfXEjQ8/wAM/h5V7s84Kra9yFWVrGN8uVb5q4GV88a7r2s+XtF3w3Btdvv9uU3DswlrBkVRRV1b5Tfvw3j240BLs0E0czzPKsdsB6r4e+3fJH/F7DXte1qXcFu6+J92zF0ijRGLYxhT6RfAJY/T3r9tWr8WiLbszO7biWNowFjVViD+ktkpLO1XXI837a9r2tZyv2xswVVdSPUUsMPVQr0qv9KvjwNPPizfSNvw7sFTcRQlWuwyYAZAmuSQeDyDxr2vaVD7YdW224h7G4KHD2DsnqjUKkyOthSyDEoQeQCPJXUP9nwpTLuFTIWpJSTuX7MVcGvuyD9zruvaz8rlKG/Dr2mjjdCYldlps6Vji6n6BSyuB7865ud4YsFhn/LoCWFyH9YFllZxyGFNXDL4PHOva9rRFfTNhatv4x/dPE3qWwCxcFVUk8kAc35OiuuJuE3w70pkb8QJVFh05K4lVP8ACVPng+B4Gua9rNbf/9k="/>
          <p:cNvSpPr>
            <a:spLocks noChangeAspect="1" noChangeArrowheads="1"/>
          </p:cNvSpPr>
          <p:nvPr/>
        </p:nvSpPr>
        <p:spPr bwMode="auto">
          <a:xfrm>
            <a:off x="2044700" y="3000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2" name="Picture 10" descr="http://upload.wikimedia.org/wikipedia/commons/thumb/5/5b/LongParliament.jpg/220px-LongParliamen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134" y="1361486"/>
            <a:ext cx="3215465" cy="511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52166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199</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78988"/>
            <a:ext cx="3486150" cy="4648200"/>
          </a:xfrm>
          <a:prstGeom prst="rect">
            <a:avLst/>
          </a:prstGeom>
        </p:spPr>
      </p:pic>
      <p:sp>
        <p:nvSpPr>
          <p:cNvPr id="5" name="TextBox 4"/>
          <p:cNvSpPr txBox="1"/>
          <p:nvPr/>
        </p:nvSpPr>
        <p:spPr>
          <a:xfrm>
            <a:off x="4668983" y="1802486"/>
            <a:ext cx="715675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Charles Reign would be short lived because he sided with the Jews,  </a:t>
            </a:r>
            <a:r>
              <a:rPr lang="en-GB" sz="2800" b="1" dirty="0" smtClean="0">
                <a:solidFill>
                  <a:srgbClr val="FF6600"/>
                </a:solidFill>
                <a:effectLst>
                  <a:outerShdw blurRad="38100" dist="38100" dir="2700000" algn="tl">
                    <a:srgbClr val="000000">
                      <a:alpha val="43137"/>
                    </a:srgbClr>
                  </a:outerShdw>
                </a:effectLst>
              </a:rPr>
              <a:t>issuing a statement assuring the Jews of his protection. </a:t>
            </a:r>
            <a:r>
              <a:rPr lang="en-GB" sz="2800" b="1" dirty="0" smtClean="0">
                <a:solidFill>
                  <a:srgbClr val="00FF00"/>
                </a:solidFill>
                <a:effectLst>
                  <a:outerShdw blurRad="38100" dist="38100" dir="2700000" algn="tl">
                    <a:srgbClr val="000000">
                      <a:alpha val="43137"/>
                    </a:srgbClr>
                  </a:outerShdw>
                </a:effectLst>
              </a:rPr>
              <a:t>He did not know they were supporting the Whig party plotting to remove the money issuing power from the monarchy. </a:t>
            </a:r>
            <a:r>
              <a:rPr lang="en-GB" sz="2800" b="1" dirty="0" smtClean="0">
                <a:solidFill>
                  <a:srgbClr val="FF0000"/>
                </a:solidFill>
                <a:effectLst>
                  <a:outerShdw blurRad="38100" dist="38100" dir="2700000" algn="tl">
                    <a:srgbClr val="000000">
                      <a:alpha val="43137"/>
                    </a:srgbClr>
                  </a:outerShdw>
                </a:effectLst>
              </a:rPr>
              <a:t>When certain Jews were prosecuted for rioting, </a:t>
            </a:r>
            <a:r>
              <a:rPr lang="en-GB" sz="2800" b="1" dirty="0" smtClean="0">
                <a:solidFill>
                  <a:srgbClr val="FFFF00"/>
                </a:solidFill>
                <a:effectLst>
                  <a:outerShdw blurRad="38100" dist="38100" dir="2700000" algn="tl">
                    <a:srgbClr val="000000">
                      <a:alpha val="43137"/>
                    </a:srgbClr>
                  </a:outerShdw>
                </a:effectLst>
              </a:rPr>
              <a:t>He honoured his agreement in 1673/4 when he ordered the Attorney General to drop the case.</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53430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a:t>
            </a:fld>
            <a:endParaRPr lang="en-GB">
              <a:solidFill>
                <a:srgbClr val="FFFFFF"/>
              </a:solidFill>
            </a:endParaRPr>
          </a:p>
        </p:txBody>
      </p:sp>
      <p:pic>
        <p:nvPicPr>
          <p:cNvPr id="3074" name="Picture 2" descr="http://ecx.images-amazon.com/images/I/515ammQb-VL._BO2,204,203,200_PIsitb-sticker-arrow-click,TopRight,35,-76_AA300_SH20_OU01_.jpg"/>
          <p:cNvPicPr>
            <a:picLocks noChangeAspect="1" noChangeArrowheads="1"/>
          </p:cNvPicPr>
          <p:nvPr/>
        </p:nvPicPr>
        <p:blipFill rotWithShape="1">
          <a:blip r:embed="rId2">
            <a:extLst>
              <a:ext uri="{28A0092B-C50C-407E-A947-70E740481C1C}">
                <a14:useLocalDpi xmlns:a14="http://schemas.microsoft.com/office/drawing/2010/main" val="0"/>
              </a:ext>
            </a:extLst>
          </a:blip>
          <a:srcRect l="18329" t="15549" r="27586"/>
          <a:stretch/>
        </p:blipFill>
        <p:spPr bwMode="auto">
          <a:xfrm>
            <a:off x="1030309" y="1598136"/>
            <a:ext cx="3065171" cy="4786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55335" y="1828800"/>
            <a:ext cx="6259133"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Some information in this presentation has been gleaned from “London’s Mystical Legacy”, </a:t>
            </a:r>
            <a:r>
              <a:rPr lang="en-GB" sz="2800" b="1" dirty="0" smtClean="0">
                <a:solidFill>
                  <a:srgbClr val="FFCC00"/>
                </a:solidFill>
                <a:effectLst>
                  <a:outerShdw blurRad="38100" dist="38100" dir="2700000" algn="tl">
                    <a:srgbClr val="000000">
                      <a:alpha val="43137"/>
                    </a:srgbClr>
                  </a:outerShdw>
                </a:effectLst>
              </a:rPr>
              <a:t>by </a:t>
            </a:r>
            <a:r>
              <a:rPr lang="en-GB" sz="2800" b="1" dirty="0" err="1" smtClean="0">
                <a:solidFill>
                  <a:srgbClr val="FFCC00"/>
                </a:solidFill>
                <a:effectLst>
                  <a:outerShdw blurRad="38100" dist="38100" dir="2700000" algn="tl">
                    <a:srgbClr val="000000">
                      <a:alpha val="43137"/>
                    </a:srgbClr>
                  </a:outerShdw>
                </a:effectLst>
              </a:rPr>
              <a:t>Toyne</a:t>
            </a:r>
            <a:r>
              <a:rPr lang="en-GB" sz="2800" b="1" dirty="0" smtClean="0">
                <a:solidFill>
                  <a:srgbClr val="FFCC00"/>
                </a:solidFill>
                <a:effectLst>
                  <a:outerShdw blurRad="38100" dist="38100" dir="2700000" algn="tl">
                    <a:srgbClr val="000000">
                      <a:alpha val="43137"/>
                    </a:srgbClr>
                  </a:outerShdw>
                </a:effectLst>
              </a:rPr>
              <a:t> Newton and Jonathan </a:t>
            </a:r>
            <a:r>
              <a:rPr lang="en-GB" sz="2800" b="1" dirty="0" err="1" smtClean="0">
                <a:solidFill>
                  <a:srgbClr val="FFCC00"/>
                </a:solidFill>
                <a:effectLst>
                  <a:outerShdw blurRad="38100" dist="38100" dir="2700000" algn="tl">
                    <a:srgbClr val="000000">
                      <a:alpha val="43137"/>
                    </a:srgbClr>
                  </a:outerShdw>
                </a:effectLst>
              </a:rPr>
              <a:t>Tapsell</a:t>
            </a:r>
            <a:r>
              <a:rPr lang="en-GB" sz="2800" b="1" dirty="0" smtClean="0">
                <a:solidFill>
                  <a:srgbClr val="FFCC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Those of you keen to further your knowledge of the dark occult origins and hidden secrets of the City of London would be well advised to purchase a copy of this reasonably priced book.</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745493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20</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7932" y="1532625"/>
            <a:ext cx="4470377" cy="3348468"/>
          </a:xfrm>
          <a:prstGeom prst="rect">
            <a:avLst/>
          </a:prstGeom>
        </p:spPr>
      </p:pic>
      <p:sp>
        <p:nvSpPr>
          <p:cNvPr id="5" name="TextBox 4"/>
          <p:cNvSpPr txBox="1"/>
          <p:nvPr/>
        </p:nvSpPr>
        <p:spPr>
          <a:xfrm>
            <a:off x="-12879"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Washington DC is the enforcement arm of the City of London,</a:t>
            </a:r>
            <a:r>
              <a:rPr lang="en-GB" sz="2800" b="1" dirty="0" smtClean="0">
                <a:effectLst>
                  <a:outerShdw blurRad="38100" dist="38100" dir="2700000" algn="tl">
                    <a:srgbClr val="000000">
                      <a:alpha val="43137"/>
                    </a:srgbClr>
                  </a:outerShdw>
                </a:effectLst>
              </a:rPr>
              <a:t> </a:t>
            </a:r>
            <a:r>
              <a:rPr lang="en-GB" sz="2800" b="1" dirty="0" smtClean="0">
                <a:solidFill>
                  <a:srgbClr val="FFCC00"/>
                </a:solidFill>
                <a:effectLst>
                  <a:outerShdw blurRad="38100" dist="38100" dir="2700000" algn="tl">
                    <a:srgbClr val="000000">
                      <a:alpha val="43137"/>
                    </a:srgbClr>
                  </a:outerShdw>
                </a:effectLst>
              </a:rPr>
              <a:t>used to plunder those countries who would dare not to pay their dues or if they try to extract themselves from the Rothschild banking cartel</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 those not within the cartel are labelled the axis of evil</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43766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200</a:t>
            </a:fld>
            <a:endParaRPr lang="en-GB">
              <a:solidFill>
                <a:srgbClr val="FFFFFF"/>
              </a:solidFill>
            </a:endParaRPr>
          </a:p>
        </p:txBody>
      </p:sp>
      <p:sp>
        <p:nvSpPr>
          <p:cNvPr id="4" name="TextBox 3"/>
          <p:cNvSpPr txBox="1"/>
          <p:nvPr/>
        </p:nvSpPr>
        <p:spPr>
          <a:xfrm>
            <a:off x="5138670" y="2176530"/>
            <a:ext cx="644373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Charles </a:t>
            </a:r>
            <a:r>
              <a:rPr lang="en-GB" sz="2800" b="1" dirty="0">
                <a:solidFill>
                  <a:srgbClr val="00FFFF"/>
                </a:solidFill>
                <a:effectLst>
                  <a:outerShdw blurRad="38100" dist="38100" dir="2700000" algn="tl">
                    <a:srgbClr val="000000">
                      <a:alpha val="43137"/>
                    </a:srgbClr>
                  </a:outerShdw>
                </a:effectLst>
              </a:rPr>
              <a:t>II and King Louis XIV </a:t>
            </a:r>
            <a:r>
              <a:rPr lang="en-GB" sz="2800" b="1" dirty="0" smtClean="0">
                <a:solidFill>
                  <a:srgbClr val="00FFFF"/>
                </a:solidFill>
                <a:effectLst>
                  <a:outerShdw blurRad="38100" dist="38100" dir="2700000" algn="tl">
                    <a:srgbClr val="000000">
                      <a:alpha val="43137"/>
                    </a:srgbClr>
                  </a:outerShdw>
                </a:effectLst>
              </a:rPr>
              <a:t>signing of the Treaty of Dover in secret, </a:t>
            </a:r>
            <a:r>
              <a:rPr lang="en-GB" sz="2800" b="1" dirty="0" smtClean="0">
                <a:solidFill>
                  <a:srgbClr val="FF6600"/>
                </a:solidFill>
                <a:effectLst>
                  <a:outerShdw blurRad="38100" dist="38100" dir="2700000" algn="tl">
                    <a:srgbClr val="000000">
                      <a:alpha val="43137"/>
                    </a:srgbClr>
                  </a:outerShdw>
                </a:effectLst>
              </a:rPr>
              <a:t>would be used by the Jews to motivate the Whig Protestants to remove him from the Throne, </a:t>
            </a:r>
            <a:r>
              <a:rPr lang="en-GB" sz="2800" b="1" dirty="0" smtClean="0">
                <a:solidFill>
                  <a:srgbClr val="00FF00"/>
                </a:solidFill>
                <a:effectLst>
                  <a:outerShdw blurRad="38100" dist="38100" dir="2700000" algn="tl">
                    <a:srgbClr val="000000">
                      <a:alpha val="43137"/>
                    </a:srgbClr>
                  </a:outerShdw>
                </a:effectLst>
              </a:rPr>
              <a:t>because in return for the support of the French, he agreed to re-join the Catholic Church.</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371557"/>
            <a:ext cx="4067944" cy="3149376"/>
          </a:xfrm>
          <a:prstGeom prst="rect">
            <a:avLst/>
          </a:prstGeom>
        </p:spPr>
      </p:pic>
    </p:spTree>
    <p:extLst>
      <p:ext uri="{BB962C8B-B14F-4D97-AF65-F5344CB8AC3E}">
        <p14:creationId xmlns:p14="http://schemas.microsoft.com/office/powerpoint/2010/main" val="313046409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201</a:t>
            </a:fld>
            <a:endParaRPr lang="en-GB">
              <a:solidFill>
                <a:srgbClr val="FFFFFF"/>
              </a:solidFill>
            </a:endParaRPr>
          </a:p>
        </p:txBody>
      </p:sp>
      <p:sp>
        <p:nvSpPr>
          <p:cNvPr id="6" name="TextBox 5"/>
          <p:cNvSpPr txBox="1"/>
          <p:nvPr/>
        </p:nvSpPr>
        <p:spPr>
          <a:xfrm>
            <a:off x="4958367" y="1644908"/>
            <a:ext cx="6774287"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Treaty of Dover, also known as the Secret Treaty of Dover, </a:t>
            </a:r>
            <a:r>
              <a:rPr lang="en-GB" sz="2800" b="1" dirty="0">
                <a:solidFill>
                  <a:srgbClr val="FFC000"/>
                </a:solidFill>
                <a:effectLst>
                  <a:outerShdw blurRad="38100" dist="38100" dir="2700000" algn="tl">
                    <a:srgbClr val="000000">
                      <a:alpha val="43137"/>
                    </a:srgbClr>
                  </a:outerShdw>
                </a:effectLst>
              </a:rPr>
              <a:t>was a treaty between England and France signed at Dover on 1 </a:t>
            </a:r>
            <a:r>
              <a:rPr lang="en-GB" sz="2800" b="1" dirty="0" smtClean="0">
                <a:solidFill>
                  <a:srgbClr val="FFC000"/>
                </a:solidFill>
                <a:effectLst>
                  <a:outerShdw blurRad="38100" dist="38100" dir="2700000" algn="tl">
                    <a:srgbClr val="000000">
                      <a:alpha val="43137"/>
                    </a:srgbClr>
                  </a:outerShdw>
                </a:effectLst>
              </a:rPr>
              <a:t>June </a:t>
            </a:r>
            <a:r>
              <a:rPr lang="en-GB" sz="2800" b="1" dirty="0">
                <a:solidFill>
                  <a:srgbClr val="FFC000"/>
                </a:solidFill>
                <a:effectLst>
                  <a:outerShdw blurRad="38100" dist="38100" dir="2700000" algn="tl">
                    <a:srgbClr val="000000">
                      <a:alpha val="43137"/>
                    </a:srgbClr>
                  </a:outerShdw>
                </a:effectLst>
              </a:rPr>
              <a:t>1670.</a:t>
            </a:r>
            <a:r>
              <a:rPr lang="en-GB" sz="2800" b="1" dirty="0">
                <a:solidFill>
                  <a:srgbClr val="00FFFF"/>
                </a:solidFill>
                <a:effectLst>
                  <a:outerShdw blurRad="38100" dist="38100" dir="2700000" algn="tl">
                    <a:srgbClr val="000000">
                      <a:alpha val="43137"/>
                    </a:srgbClr>
                  </a:outerShdw>
                </a:effectLst>
              </a:rPr>
              <a:t> </a:t>
            </a:r>
            <a:r>
              <a:rPr lang="en-GB" sz="2800" b="1" dirty="0">
                <a:solidFill>
                  <a:srgbClr val="FF00FF"/>
                </a:solidFill>
                <a:effectLst>
                  <a:outerShdw blurRad="38100" dist="38100" dir="2700000" algn="tl">
                    <a:srgbClr val="000000">
                      <a:alpha val="43137"/>
                    </a:srgbClr>
                  </a:outerShdw>
                </a:effectLst>
              </a:rPr>
              <a:t>It required France to assist England in the king's aim that it would </a:t>
            </a:r>
            <a:r>
              <a:rPr lang="en-GB" sz="2800" b="1" dirty="0" smtClean="0">
                <a:solidFill>
                  <a:srgbClr val="FF00FF"/>
                </a:solidFill>
                <a:effectLst>
                  <a:outerShdw blurRad="38100" dist="38100" dir="2700000" algn="tl">
                    <a:srgbClr val="000000">
                      <a:alpha val="43137"/>
                    </a:srgbClr>
                  </a:outerShdw>
                </a:effectLst>
              </a:rPr>
              <a:t>re-join </a:t>
            </a:r>
            <a:r>
              <a:rPr lang="en-GB" sz="2800" b="1" dirty="0">
                <a:solidFill>
                  <a:srgbClr val="FF00FF"/>
                </a:solidFill>
                <a:effectLst>
                  <a:outerShdw blurRad="38100" dist="38100" dir="2700000" algn="tl">
                    <a:srgbClr val="000000">
                      <a:alpha val="43137"/>
                    </a:srgbClr>
                  </a:outerShdw>
                </a:effectLst>
              </a:rPr>
              <a:t>the Roman Catholic </a:t>
            </a:r>
            <a:r>
              <a:rPr lang="en-GB" sz="2800" b="1" dirty="0" smtClean="0">
                <a:solidFill>
                  <a:srgbClr val="FF00FF"/>
                </a:solidFill>
                <a:effectLst>
                  <a:outerShdw blurRad="38100" dist="38100" dir="2700000" algn="tl">
                    <a:srgbClr val="000000">
                      <a:alpha val="43137"/>
                    </a:srgbClr>
                  </a:outerShdw>
                </a:effectLst>
              </a:rPr>
              <a:t>Church, </a:t>
            </a:r>
            <a:r>
              <a:rPr lang="en-GB" sz="2800" b="1" dirty="0">
                <a:solidFill>
                  <a:srgbClr val="00FF00"/>
                </a:solidFill>
                <a:effectLst>
                  <a:outerShdw blurRad="38100" dist="38100" dir="2700000" algn="tl">
                    <a:srgbClr val="000000">
                      <a:alpha val="43137"/>
                    </a:srgbClr>
                  </a:outerShdw>
                </a:effectLst>
              </a:rPr>
              <a:t>and England to assist France in its war of conquest against the Dutch Republic. </a:t>
            </a:r>
            <a:r>
              <a:rPr lang="en-GB" sz="2800" b="1" dirty="0">
                <a:solidFill>
                  <a:srgbClr val="FFFF00"/>
                </a:solidFill>
                <a:effectLst>
                  <a:outerShdw blurRad="38100" dist="38100" dir="2700000" algn="tl">
                    <a:srgbClr val="000000">
                      <a:alpha val="43137"/>
                    </a:srgbClr>
                  </a:outerShdw>
                </a:effectLst>
              </a:rPr>
              <a:t>The Third Anglo-Dutch War was a direct consequence of this </a:t>
            </a:r>
            <a:r>
              <a:rPr lang="en-GB" sz="2800" b="1" dirty="0" smtClean="0">
                <a:solidFill>
                  <a:srgbClr val="FFFF00"/>
                </a:solidFill>
                <a:effectLst>
                  <a:outerShdw blurRad="38100" dist="38100" dir="2700000" algn="tl">
                    <a:srgbClr val="000000">
                      <a:alpha val="43137"/>
                    </a:srgbClr>
                  </a:outerShdw>
                </a:effectLst>
              </a:rPr>
              <a:t>treaty.</a:t>
            </a:r>
            <a:endParaRPr lang="en-GB" sz="2800" b="1" dirty="0">
              <a:solidFill>
                <a:srgbClr val="FFFF0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63" y="1644908"/>
            <a:ext cx="3219719" cy="4829579"/>
          </a:xfrm>
          <a:prstGeom prst="rect">
            <a:avLst/>
          </a:prstGeom>
        </p:spPr>
      </p:pic>
    </p:spTree>
    <p:extLst>
      <p:ext uri="{BB962C8B-B14F-4D97-AF65-F5344CB8AC3E}">
        <p14:creationId xmlns:p14="http://schemas.microsoft.com/office/powerpoint/2010/main" val="4030827032"/>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202</a:t>
            </a:fld>
            <a:endParaRPr lang="en-GB">
              <a:solidFill>
                <a:srgbClr val="FFFFFF"/>
              </a:solidFill>
            </a:endParaRPr>
          </a:p>
        </p:txBody>
      </p:sp>
      <p:sp>
        <p:nvSpPr>
          <p:cNvPr id="4" name="TextBox 3"/>
          <p:cNvSpPr txBox="1"/>
          <p:nvPr/>
        </p:nvSpPr>
        <p:spPr>
          <a:xfrm>
            <a:off x="5477814" y="1700010"/>
            <a:ext cx="610458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While the Protestants considered signing the treaty of Dover treason as it would undo the reformation, </a:t>
            </a:r>
            <a:r>
              <a:rPr lang="en-GB" sz="2800" b="1" dirty="0" smtClean="0">
                <a:solidFill>
                  <a:srgbClr val="FFC000"/>
                </a:solidFill>
                <a:effectLst>
                  <a:outerShdw blurRad="38100" dist="38100" dir="2700000" algn="tl">
                    <a:srgbClr val="000000">
                      <a:alpha val="43137"/>
                    </a:srgbClr>
                  </a:outerShdw>
                </a:effectLst>
              </a:rPr>
              <a:t>he knew that it was the Dutch Jews who were supporting the Reformation in order to take control of money issuing and thereby control the Realm of England, </a:t>
            </a:r>
            <a:r>
              <a:rPr lang="en-GB" sz="2800" b="1" dirty="0" smtClean="0">
                <a:solidFill>
                  <a:srgbClr val="00FF00"/>
                </a:solidFill>
                <a:effectLst>
                  <a:outerShdw blurRad="38100" dist="38100" dir="2700000" algn="tl">
                    <a:srgbClr val="000000">
                      <a:alpha val="43137"/>
                    </a:srgbClr>
                  </a:outerShdw>
                </a:effectLst>
              </a:rPr>
              <a:t>so the King was between a rock and a hard place.</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186112"/>
            <a:ext cx="4318000" cy="3429000"/>
          </a:xfrm>
          <a:prstGeom prst="rect">
            <a:avLst/>
          </a:prstGeom>
        </p:spPr>
      </p:pic>
    </p:spTree>
    <p:extLst>
      <p:ext uri="{BB962C8B-B14F-4D97-AF65-F5344CB8AC3E}">
        <p14:creationId xmlns:p14="http://schemas.microsoft.com/office/powerpoint/2010/main" val="42706959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203</a:t>
            </a:fld>
            <a:endParaRPr lang="en-GB"/>
          </a:p>
        </p:txBody>
      </p:sp>
      <p:sp>
        <p:nvSpPr>
          <p:cNvPr id="4" name="TextBox 3"/>
          <p:cNvSpPr txBox="1"/>
          <p:nvPr/>
        </p:nvSpPr>
        <p:spPr>
          <a:xfrm>
            <a:off x="5663952" y="1556792"/>
            <a:ext cx="439248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For six and a half centuries from the Norman Conquest, </a:t>
            </a:r>
            <a:r>
              <a:rPr lang="en-GB" sz="2800" b="1" dirty="0">
                <a:solidFill>
                  <a:srgbClr val="FFC000"/>
                </a:solidFill>
                <a:effectLst>
                  <a:outerShdw blurRad="38100" dist="38100" dir="2700000" algn="tl">
                    <a:srgbClr val="000000">
                      <a:alpha val="43137"/>
                    </a:srgbClr>
                  </a:outerShdw>
                </a:effectLst>
              </a:rPr>
              <a:t>until the financiers arrived at the invitation of Cromwell,</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Monarchy did exercise its sovereign right of issuing money. </a:t>
            </a:r>
            <a:r>
              <a:rPr lang="en-GB" sz="2800" b="1" dirty="0">
                <a:solidFill>
                  <a:srgbClr val="FFFF00"/>
                </a:solidFill>
                <a:effectLst>
                  <a:outerShdw blurRad="38100" dist="38100" dir="2700000" algn="tl">
                    <a:srgbClr val="000000">
                      <a:alpha val="43137"/>
                    </a:srgbClr>
                  </a:outerShdw>
                </a:effectLst>
              </a:rPr>
              <a:t>There was adequate money for the people's needs.</a:t>
            </a:r>
          </a:p>
        </p:txBody>
      </p:sp>
      <p:pic>
        <p:nvPicPr>
          <p:cNvPr id="5122" name="Picture 2" descr="http://1.bp.blogspot.com/-LSYVIJs_qlU/UJ2VMRVhqtI/AAAAAAAAR9s/8EV4Yuk6TqI/s1600/Royal+Coat+of+Arms+(Variant+2)+-+English+Heraldry+-+Peter+Crawford.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170" y="2186900"/>
            <a:ext cx="4105275"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64377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204</a:t>
            </a:fld>
            <a:endParaRPr lang="en-GB"/>
          </a:p>
        </p:txBody>
      </p:sp>
      <p:sp>
        <p:nvSpPr>
          <p:cNvPr id="4" name="TextBox 3"/>
          <p:cNvSpPr txBox="1"/>
          <p:nvPr/>
        </p:nvSpPr>
        <p:spPr>
          <a:xfrm>
            <a:off x="-635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Not long after Cromwell had let the Jews in again, Solomon </a:t>
            </a:r>
            <a:r>
              <a:rPr lang="en-GB" sz="2800" b="1" dirty="0" err="1">
                <a:solidFill>
                  <a:srgbClr val="00FFFF"/>
                </a:solidFill>
                <a:effectLst>
                  <a:outerShdw blurRad="38100" dist="38100" dir="2700000" algn="tl">
                    <a:srgbClr val="000000">
                      <a:alpha val="43137"/>
                    </a:srgbClr>
                  </a:outerShdw>
                </a:effectLst>
              </a:rPr>
              <a:t>Dormido</a:t>
            </a:r>
            <a:r>
              <a:rPr lang="en-GB" sz="2800" b="1" dirty="0">
                <a:solidFill>
                  <a:srgbClr val="00FFFF"/>
                </a:solidFill>
                <a:effectLst>
                  <a:outerShdw blurRad="38100" dist="38100" dir="2700000" algn="tl">
                    <a:srgbClr val="000000">
                      <a:alpha val="43137"/>
                    </a:srgbClr>
                  </a:outerShdw>
                </a:effectLst>
              </a:rPr>
              <a:t>, a nephew of M. ben Israel, </a:t>
            </a:r>
            <a:r>
              <a:rPr lang="en-GB" sz="2800" b="1" dirty="0">
                <a:solidFill>
                  <a:srgbClr val="FFC000"/>
                </a:solidFill>
                <a:effectLst>
                  <a:outerShdw blurRad="38100" dist="38100" dir="2700000" algn="tl">
                    <a:srgbClr val="000000">
                      <a:alpha val="43137"/>
                    </a:srgbClr>
                  </a:outerShdw>
                </a:effectLst>
              </a:rPr>
              <a:t>was admitted to the Royal Exchange as duly licensed broker to the City of London without taking the usual oath involving faith in Christianity.</a:t>
            </a:r>
          </a:p>
        </p:txBody>
      </p:sp>
      <p:pic>
        <p:nvPicPr>
          <p:cNvPr id="4098" name="Picture 2" descr="http://www.viewpictures.co.uk/ImageThumbs/BOOK-K0SU-0019/3/BOOK-K0SU-0019_CITY_OF_LONDON_2010_ROYAL_EXCHANGE_COURTYAR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6982" y="1256276"/>
            <a:ext cx="4355835" cy="352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58370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205</a:t>
            </a:fld>
            <a:endParaRPr lang="en-GB"/>
          </a:p>
        </p:txBody>
      </p:sp>
      <p:sp>
        <p:nvSpPr>
          <p:cNvPr id="4" name="TextBox 3"/>
          <p:cNvSpPr txBox="1"/>
          <p:nvPr/>
        </p:nvSpPr>
        <p:spPr>
          <a:xfrm>
            <a:off x="5334000" y="1662739"/>
            <a:ext cx="574963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With the execution of the monarch Charles I, the Jews were free to plot the takeover of the power to issue money. </a:t>
            </a:r>
            <a:r>
              <a:rPr lang="en-GB" sz="2800" b="1" dirty="0">
                <a:solidFill>
                  <a:srgbClr val="00FF00"/>
                </a:solidFill>
                <a:effectLst>
                  <a:outerShdw blurRad="38100" dist="38100" dir="2700000" algn="tl">
                    <a:srgbClr val="000000">
                      <a:alpha val="43137"/>
                    </a:srgbClr>
                  </a:outerShdw>
                </a:effectLst>
              </a:rPr>
              <a:t>The indigenous merchants in the City were not happy with the situation and made concerted efforts to have the Jews expelled.</a:t>
            </a:r>
          </a:p>
        </p:txBody>
      </p:sp>
      <p:sp>
        <p:nvSpPr>
          <p:cNvPr id="5" name="AutoShape 2" descr="data:image/jpeg;base64,/9j/4AAQSkZJRgABAQAAAQABAAD/2wCEAAkGBhQSERQUExQWFRQVGBoYGBcXFxcUGhgXFxgXFxcXFxwaHCYeFxojGhoXHy8gJCcpLCwsFx4xNTAqNSYrLCkBCQoKDgwOGg8PGiwkHBwqLCwsLCwpLCksKSkpKSwqLCwpLCksLCwsKSksLCksLCksKSwpLCkpKSksLCwpKSksKf/AABEIAPUAzQMBIgACEQEDEQH/xAAbAAABBQEBAAAAAAAAAAAAAAADAQIEBQYAB//EADwQAAEDAgMFBgUCBQMFAQAAAAEAAhEDIQQSMQVBUWGBBiJxkaGxEzLB0fBS4RQjQnKCYpLxBxUzorIk/8QAGAEAAwEBAAAAAAAAAAAAAAAAAAECAwT/xAAqEQEBAAIBAwMDAwUBAAAAAAAAAQIRIQMSMTJBUSJx8BORsUJhgaHBI//aAAwDAQACEQMRAD8AAHEp6VrLLg1QRE74K5jk4OS2CCglNPRPBXNKNgN9BM+FCM6yYCjYDAT4TWuTS4pg8JmXmmZkzMZTB5ala0brJgeklMj3aWQiUQCyZPJA0ivKA8FTKijVZ3JqDEiLppHilc5NDiqBC+yG9yI5yaGFBBALnMRifNCcUBwCKxqE1Fa5AaPcmbks2TS6yxMjRvShySm/ch5kGkNqBKHhR10o0EoOQ31EwO4pHlAcayYag1lQ9oY0U2lx/wCTwWUxm0n1TEwOA+vFXMSaHH7fayWsGZ0dB1VYdo1X/M+J3CyrqQP5+aqfgqQn5Z5mT6KtaVof4lUNkOJ/yP1smYbadSbu04geStGYNrm/KAerVX4rZhaZAJHmluDSbR2uf6wI4ifZWLCHCQZCocOLwR7qVhqppzaWk6JUaWlSnyTH0Qlo4trxI8jYpzqgQlCeyEJzVJqkFRyI3KoDXFMzpxTSEw4m8pqcFxQDQnArmtShAaGbJq5xTViZs3SJSAm70wUFcEjVxKAdKHVfCdmhVu2MUBSdHCPNOQKLbG0zUdlb8oPnzURtOPFDpm6sWBrWybrTwIi02TfQK32Hs81HWLvNVFUkuE792kLfdkcEGMDo1U53UVFns7ss22dxJ4StNguzFED5Z8SgYZve1WgwpgLhuVtaXhQ4/sRRfcNynksltjstUw+ZzRmpnUcPBepF4QcRRDmkESDaE5lYl4PQrZKojQ/nmrJ2qH232b/DYoho7phw8Du9CE9lwDyXZLuSos5IAh1EYhBITIzKmkSNIRSEOEAgbZJCKEjQmRsQmOT3BJCAvyAkTx+fn5qmOCxMNzN6Y5FKSo0QmA4TSU8CyDiqmUE8BKYRsZi8o1vuWaxOML5BMA7uekJ+MxBe4kniPJRTJWsmgGGwVKY7MQDoNUAA8lwBFkwl06eaq0DWV6Dgq4p0x7LI7FwMHO7Xct7sfCMeyHLn6uUa4Y7R2Y2u4yxzRyKI7tliKDgKrA4cRv8ABVON2ZiadZ/w3lh/oJjT9MwQPQFTttYGo/DjM4Oe0NJdAEumC22utjHFZ8ceGkxbjZW1W12BwkTeFYF4hYXs1XdRwtR8SWAwOeg6KNhcPXqTU+PfU5XhwHIgGyz7eaXZ8Kz/AKmQ/FUmjXJf/db6qvNPKByXbTrOqYkueZc0BnkDKR9SV1YTWMjHLyR1SyjlHlBerhOJshzdOKYgHpxKYCnwmRpCc1qWEuVBLxIuypVidCLU15lGehhqAJTwjnCySt2cqVARGqstl4jLukLS4OqHCR11U3Kw9PKMb2LrsMgZh+aqqrbNe2JYQvdHUAVAr7CYTOUeyqdW+408PcyNyttkYVpIOpK3faDsIyo2WNyv4ga+KxjcFUw1UMqNgTYq++ZTg8fKzqNgWVxsHF3Cp6xkKVsquG3O5Y5cxvh5bxrQ8XVVtt4GVg8VDHahrAqHbW2HVKvxKYJGUCBYiCZ85WOGGW2tsjW7LofynMI+Y71XUOzDKJfUbLQ2ajrzZrXSwcAZ9EPsxtx9TKCwwDJdYRyPHopHbfbGTDupt+aoIP8Abv8AsnO7u7fkspNbYii8l0nUmT4nVSn626qDQxAkT+eCsdG8z9V2OOoznFMJSppTBJXRKQpWpkVoRShtT3JA4hKklcBKCXYCIQhkcUXcsjDLUMoxQiEBJw1TirPCYotMg/nNUzXQpVKvGqmw2swm0MwvDbqcDzlZOhVgggktV7gMbKiwLI07aeap+0uw24iiWwA8XaeBCuAnPaiB5Exxu11nNs4cwnYdneAOi0fbXYvwyMRTG+Kgjd+r6LNfFAgytfLWVeYvY9IsEAjmDBURuy8hBp1XNd+moAWkeIHuCrPBVm1KcE33I+EkjKYt9FhcrHThZL4U+Grva/vtyniB3SOIVbtrGfEq5p0gchw9VM7XbbAJpUz3gIcRuGseJWb2dVO8mPCVt08d/VWPVz9otaWGAAtB33XYhc2uZANwdCkrarVzAnRCKI5CcmCJzQmBPaUwXMnykK6UgUNkozEIFPbzTJcOTwLSuIVVtLtC2k7I0Z38JsDwJ+ixk2a0eYBJMAbyqjaG32tEU+8eP9Pnv6Kue2rXvUJ4hosB0+pSDCiYAzH0896uYwtouM25XO/KP9I+pun4DtJUpnvHOOB16FHqYKbaTwv+yqcZhCw6H84K5qjb0LZm02VGhzTIO7h481dbNrQdYA9ZXluw9pmk6RcHUaT+63WAxwOVwMtPDx08VlnjpUbnB4oOOW4/ZSyZ5NHqs1gcTcme7qSRru9z6K+wWJDxwhYg/E0A9pa4fMCI5LyDtBs91Cq5n9MkgcPBev1als3Gw+izva/YoqUswHea2fEb/urwy1TjC7F2gRZXztonLDbuM6KsfsFzKTKzRIdrG65AW32PsZlKmJb/ADCO+TrMfKOACWcm9tpnqPJCwue4OmZk/WeqM+tDfEK47V4A0azgBDXnMPZVD6TQ7fm0nd0C6JdxglYKm4hpcdEeoSgUcRqCZjepBdISIEhCcERxhMlMwwlCcQkhAPCVpTE+EFSpWpUrAmSNtHbxq9ymC1s3fvPIDd7qJQwobuv+SjYPIBY8p0JPAcB9uiNVIiBF/wAjwS8cJtPbUkQDbgI9UWjTzg3iN334qN/C5AN7iJPIaDwJPo0pKVYh973idL7wful9hCCqWkg6crb46GbJ2KoioM1s2/nvvHEX6HkpDg0P7wkPtfc4exgf+nNFOzxT7wJjRw4XsbcNVHd+7p1Mctf05fn+mUr0srpjporbYe1vhuym7T+A/dJtOjBIIGtvHQj83Qqg26H0P56ha+YzsuNuNem4LFzoe6RuuOPlN1a4DaJAynQ3nw0XnOwNtZDlce77fstrhSCNRJiL+M/RY5Yk2H8SHlu4RPXSEfHC7fJUOFxn80A7telz0sVc18SCW7r/AFWNmjR6eCAYGgWbcDrKkhicTBTc1/BI1J2o2OK1PS40PD9lhsfsSoLOywP6hu+xXqFTf+dFk9t0xmtw/eDxHitsMvZNY2lQyzFzx8VJboPBJW1/ITHOWoNqi6a5OL5SOTBhK6VxSQgHNRChNKKmmnJ7Qmg3RaYQGQqYeC0CZget0XAvqB4DTJPG+lx4Lq1Tv8NP+Fe9nKbamJo2El4B5ibgjhCLdTatby0jN2jBd8SzpnkQAIA8vVS6Au0ECZDjHE3NlI29sPJiKtF267T/AKXXafLXn1mqYH0TeSBqN7Rxb+ofnhG5Rlh7z3Px+L+Y7pLm8iHEjziFa064faSMwBB5RP1VLXIex0XBBIj/AEA+X9KLs0l1Jp1yiCP7XEdbZUWHOcLPhL2hh87Z10E8HDu+oy+Spf4WTF94n2HmFpsHUzNqxwDhvghwIjoh1qbSXFoifIDW3BLG64adS93bl8si9haeYKv9h9ossNfoNDwUntXsmKge0d2oxjxHGHh//s0+YWYeyFpLMoys09No4+TmBvrI89FObjnO7xdfdui68z2btZ9M2MjgVqcJtxjt+Undos7hott1hdqTlka77Rv8v3UupjWtNzE8VkKG0wBAcI3g3grv+6tAgkHmYEcfFZ3E2oxePaOo4Tpa8fmqy228cTcCCbTx0nxUZ/aBh7jI6A3677Kvr1i46+pVY46IDKmOYnAmVxctDAqNQy5SaglR304TgJK4lIlITI5mqIAhNEfnFEAQR0otJACPRdySDIvEkrTdgG58XTtcX8pKzdVt5436Lbf9NMN/+ku/S3N5yB7o6npaYer9/wCF72woMIp1570fDPMQXDyLT/uWacZYQfmbfqrftXirmlPy1SY/0lji339FTfEO6DAnpw9/334wsvTPvf8AipxWF+HFSmN3eaN4OscIlM2DV7pHBxjrl+ytcLQzU3O1DSwH/Jk/T1Ve7BfBdIMsebboMGx9Fcu5ppnJMrrxdr/ZbBmqWs6k49QDb0UFjrHSSPYfnqpOyasF0/of6ghU9MZoAmdf2KUnNTl6Mfz3aXtJWijhj/oPlJ+qo6Ows5BeLcND14K/e/4gpyP/ABtyj3LvVLmSxtk0nqZTK8fnKqPZ1oFvzwUSrsQjQK/+MZ+iDWxMC+qcyrPTO4hxYCBM6T9Ai1cNlpUybuc0uP8AuIA8hPVR8VWzuMCI0HLipW164GUH+hjR11hXfMaYz6bUJ5Og+bWVY4fFZrH5lVYd866qY2mZaN+oMxAGsjwTqNp5XMeucU4tSUeGIb2IrSueAUiQHNXNR3shaHA9g6tSk2oKjBnaHAd7fuJiydyk8hmGlKDdSMfsypRcW1GFpBidx8DoUABPYciUnQhyla9Mmcw2IIdG77rdf9O4Nes3c6n5CYkeBusBRgOJIkA3HELbdgIbijlMh1N0CdCO9CnqeleHq/f+ANv434mIYT8xGV40hzMwv09lDbUiN/dBBB38D0UvtPVaMZUqDTLmt+otAM+J91R4HaYMMMDdPSJPUA9UpBl6Z/n/AI2GwMOP4Wr/AK6ebrTAIHofNZrHD+WdIsRfeD6W3LYbAZGDBP6aknlx91hKuMIgDdIPQlTh5V1Luf5TsC8hkbzIk7gp2EpZBp1VVg6995PP6BTxVLoJ0V2MrlbJPhZsqHxSVXkHifZRWVeH/HgmYraIpi+p0G8/nFRokt9bKDPUqsqV8xadGguMf2NmT1hQn4l1Rxndo3gTaOZR8awtYBpLP/t0+zSnZ7NujJvd9kfCtl6j4qvnqHhM/b0R8MzJTq1DwDW+JiVCwO9x0+vBXPJZcYSfPKxp0CQXWAbqdJ5eKQY4g5otYdPy/VPDMzRPy7wN3A8/BEGHy3BsdHDTwPDqlub0X6eUx79cDNrAiQiUn2UbI8fp8PlPiN3mimoRHBIcWbiSnTCZTenVEEaXre4LarqVCnTMAsYJOsCJ9BbosZsXA/Eqtzj+WHDOdBfd1Wi7UD4YeBq6AB46qMtW6Bj+0bqonLLTucQZ8REKtrbOo1ILP5Z3jUE+BMjoVF2TW7hB3JMXimDVwEqpNeEoeNwDqR72h0IuCoys27Zp5Sxxa5p4n2O4ququbPdMt3aesK5sMxVqAEiL/m5aDsiHONV1Iw+nSLhbXLqOolZnF/N5K57H7X/h6znxMU3W474Rl6Wk9X7/AMI+0MaSI1Lu84+w+vkhYGj8V3Did276So9Zxc+2hV5s5nw2jxkp+Im8thiK7aOCDf1CB4XB/ORXnXzPMGJJPVXfaLbgqBrG/KxoaeZuT9R/zagZiXAki07/AFU4TXJ3xpb04YOPiVIw1UvcQLwCYG4DUnks26uSbkrT9n6Qp0K9T9UME8Jk+jSOqeXELDDvug6u0HTlba8TqecbgquqcziTMfLvJ4uPsP8AJSHvgOJvA97kbuS6nTIIE8iI1PzOg/3ENPIBER9h8HhrtYBckeZke8+SPt/FA1DluAcreYYBTb55Sf8AJOwVfI01AYdow8CR83+LRm8VW/GDXl5FmgZRzFmD69Cp83boxmsNfP5+fcbapgU6DdR3n8Mxv6IFINFnAk8YnpA0S4KkScxPecb+5WyHZptbBAi1UFzmkWmf6TyMDwRvtic/qrNU+7cfKd30Rc2UyPLc4cwqkYx4kHr0V52da3EZqJ7tQjNTdwcNW+BHslnj7tOh1r09y+EPFVspEaESOW4jnEeqbQrZg5u/UfVLjKJDXNcIfTJMejh7Hoh4Bl5O+w8T+eqJfp59jyw/9Pp8ZJ1B8gKz2Zs01DmNmNNzvJj5R99yh7N2W99/lYNXH2b+o8h1haPa1ZrKQFICBoN/Mu3z7lLK+0c6BtDGBsAQMvytFo5n7qrqbeeD3oeIjKdw5Hcoz6kyXHmSVENTNJsPfoqkGjsTtKrUswZQdzdepQ8B/JrsfWaXNBuHCfDXVXmz9iTlc2q3MNAR9lfsx5YA3E0Wupm02e31uFNz9o0mDP7Z2JReDXog5CZLRoOY4CbQqnDZRNrclq9p16VEVPgiKVRnym4zG3d6eyybSn07bC6km0LauHptqAmSxwBbfTi0+BkdFWNeAbTGnQqb/F/Fphjh3m2B0JHDgfe2/crdmsiZPgeK0ibNfUBs9oNRgP6r6aA31srXau0zWdlYLA7msaZ0iWBA2dtGnTd/Mw7ajebnNcPAtMeYVk+hh6vfo93iwzI9b+M/ZK3V5PGb8AV+yFVuHfUdYsAdl1lu8gi0ibjVUQZYga8Dbx+qvnbRrtY+i1zhTcIM3tvAk2tZVf8A24jeDPIj7eiJfml25TnSHTpkTLT62+i0GIxgbRp0hwl3UA+w91GpbKqm7WnT5ZvGstmJHhKjV3PBDXggi0EERpOqLNnjlcZZ8le6S0a3kjWYvHnA6o7d8Ahx7psQS462m158gopOrgYjTQ6RuOtyPJONYiL314qmcSsdXytjlHTUn/J2nIc1UCrmIB0+vFdia8nWefFSMFgpGY2b6u8OXNKTUaZZd14X+yNnOqOOQZotyA4rabPJYwNc5oA5En3CqOxmJawQYWhxWwGVXEtqvZO4QR0kSuXPPnVa9kvKlqdh2Yg1Hsqw4uJDS217nQ2ErLswVTBYumXtgtcPAg2seEFbWp2UfT71Ku4vF+9EHlZV1bbdKux7K7vh1aQdB35hoROs8E8c794VwnlC2lszPWqPc4tD91nuGgItaLWPonUaeHYAMjjGmbf6x6Kno49xifHqi1ce4i617WUtiyxW2HGwhoG4fsq51UkyTqoQxRnS3FEfWB8U5NAPFXMm4TmvZmlwtyMfVAruPoovwzKZxpGYBrm5sPUOYXLXHdyO4qfhKlStSdSdObQA21WZ2XjPhuF4C1GM7QtDQKd3ERm4D7rPKXw0mvKs21UaS1oM/DblJGhdy+6rWEb0+udUyktJNRnbtQGoGji4+iXCY06OuOd4+qjuZOh/PomQtEcxf5pEhsSNbuB/tdp0MFHww3EEE6mBHvPUKlw+LfTuxxb9VYU9tSO+wW/qYcp8vlPVRZV6wv8AYN+fMWl7pBjWJ8PFWeBwXxC7+ZDQ0u71+7aNTqb74VSccwnNx4s+zvorbZTqbml2fKWkDKBA729znAjKYIMg3KV+x7ynjL/bVYPZ4y5nud3QA1zhcggZdHFrt5mxiBdS/wCGBbBy1G8CMwmAeHMeaZg8ZTFJsOychmgCAOWUSTwlTa0AAfpG8EegjQQOi5/d177cdKHE9nKDz/4i3+wkehka8FXbS7Hw0OpkkzoRf306rVMqXkQp1UCJjdH1P5yVd9jHOY32eVN2AWH+YRPAfVSXthWO26ZDyearHuWu9spNLns3kzHMY4LX4nDNqtAbUNN40IPo4HULz/ZNZragzFbR23cLkAfDo4XI8HbvNc/Vl3uN8eVTiMZiMK8Go/PTJiR9RuVHtjabalZzhEEz+dVN2vtBtR0U85ZwfePA6keKrHbLYbmekj3WmGpzfKM5bwiVsVNm+aYzEHep7MIwaM85P7KQ2B/SB0AV9/8AYp0/mqz45duRqFDeTPsp2Zu8BED28ErnfhU6WPvkiVMKSRA5dFKw+zmZTmZLjpwA5c0VhbKc/DN1kDwkKO+tP0sfa7Rf4KmDax8B90x1COKO+g4c/G65hnkeCruqP04inCTob8034JbqFNNTdHTeuDTuuOeoTmVRlhPZhy6NE5tUbx+eG7ouNOdPL7cUKFuw5g0zvSFxiEJLmQQu7RWWwnZXF0nMIAALhYzJOW5AgeYVV8TkE+nVvNh5osOal23uD2gZGl4uAYsQd9jyBlTau2BJB89/HesFTxhjUHncGPbUqQzGucRAkn84LK4OnHqS1sDtWD3XQPGfYFWbtvNbSaSRBEcbhYlrHb3eV1wbxKzslVlqrLa+1Gv+W58gqUglSmsBToVThOsYAzD8fujgDgulN+KgXIU1Y0XHEzqUB7pQ5CNJSHYhIK6A58LhVHgnokltVP8AiKKLb0w1EtBNFREZiYUOnU4ohKNBY/xJ6IL8QCVHa4pwp+SnS5aM+oHH6o2HcbwFCFQTwR6FQb/aeKehaxJT2mbG/wBFy5dDlhhC6Fy5AdCUNXLkA+mLq7wdEMaCNSuXKMm3SFzWlKuXKVHxF0jTZcuSBubRJm1XLkyInZVy5ADc1d8KwK5cgznAJjmQFy5ASaeGFjN0T4cDiuXJER0gappOg5+65ciGY+3mrvYuzG1muc+dYsuXKc+IJ5f/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data:image/jpeg;base64,/9j/4AAQSkZJRgABAQAAAQABAAD/2wCEAAkGBhQSERQUExQWFRQVGBoYGBcXFxcUGhgXFxgXFxcXFxwaHCYeFxojGhoXHy8gJCcpLCwsFx4xNTAqNSYrLCkBCQoKDgwOGg8PGiwkHBwqLCwsLCwpLCksKSkpKSwqLCwpLCksLCwsKSksLCksLCksKSwpLCkpKSksLCwpKSksKf/AABEIAPUAzQMBIgACEQEDEQH/xAAbAAABBQEBAAAAAAAAAAAAAAADAQIEBQYAB//EADwQAAEDAgMFBgUCBQMFAQAAAAEAAhEDIQQSMQVBUWGBBiJxkaGxEzLB0fBS4RQjQnKCYpLxBxUzorIk/8QAGAEAAwEBAAAAAAAAAAAAAAAAAAECAwT/xAAqEQEBAAIBAwMDAwUBAAAAAAAAAQIRIQMSMTJBUSJx8BORsUJhgaHBI//aAAwDAQACEQMRAD8AAHEp6VrLLg1QRE74K5jk4OS2CCglNPRPBXNKNgN9BM+FCM6yYCjYDAT4TWuTS4pg8JmXmmZkzMZTB5ala0brJgeklMj3aWQiUQCyZPJA0ivKA8FTKijVZ3JqDEiLppHilc5NDiqBC+yG9yI5yaGFBBALnMRifNCcUBwCKxqE1Fa5AaPcmbks2TS6yxMjRvShySm/ch5kGkNqBKHhR10o0EoOQ31EwO4pHlAcayYag1lQ9oY0U2lx/wCTwWUxm0n1TEwOA+vFXMSaHH7fayWsGZ0dB1VYdo1X/M+J3CyrqQP5+aqfgqQn5Z5mT6KtaVof4lUNkOJ/yP1smYbadSbu04geStGYNrm/KAerVX4rZhaZAJHmluDSbR2uf6wI4ifZWLCHCQZCocOLwR7qVhqppzaWk6JUaWlSnyTH0Qlo4trxI8jYpzqgQlCeyEJzVJqkFRyI3KoDXFMzpxTSEw4m8pqcFxQDQnArmtShAaGbJq5xTViZs3SJSAm70wUFcEjVxKAdKHVfCdmhVu2MUBSdHCPNOQKLbG0zUdlb8oPnzURtOPFDpm6sWBrWybrTwIi02TfQK32Hs81HWLvNVFUkuE792kLfdkcEGMDo1U53UVFns7ss22dxJ4StNguzFED5Z8SgYZve1WgwpgLhuVtaXhQ4/sRRfcNynksltjstUw+ZzRmpnUcPBepF4QcRRDmkESDaE5lYl4PQrZKojQ/nmrJ2qH232b/DYoho7phw8Du9CE9lwDyXZLuSos5IAh1EYhBITIzKmkSNIRSEOEAgbZJCKEjQmRsQmOT3BJCAvyAkTx+fn5qmOCxMNzN6Y5FKSo0QmA4TSU8CyDiqmUE8BKYRsZi8o1vuWaxOML5BMA7uekJ+MxBe4kniPJRTJWsmgGGwVKY7MQDoNUAA8lwBFkwl06eaq0DWV6Dgq4p0x7LI7FwMHO7Xct7sfCMeyHLn6uUa4Y7R2Y2u4yxzRyKI7tliKDgKrA4cRv8ABVON2ZiadZ/w3lh/oJjT9MwQPQFTttYGo/DjM4Oe0NJdAEumC22utjHFZ8ceGkxbjZW1W12BwkTeFYF4hYXs1XdRwtR8SWAwOeg6KNhcPXqTU+PfU5XhwHIgGyz7eaXZ8Kz/AKmQ/FUmjXJf/db6qvNPKByXbTrOqYkueZc0BnkDKR9SV1YTWMjHLyR1SyjlHlBerhOJshzdOKYgHpxKYCnwmRpCc1qWEuVBLxIuypVidCLU15lGehhqAJTwjnCySt2cqVARGqstl4jLukLS4OqHCR11U3Kw9PKMb2LrsMgZh+aqqrbNe2JYQvdHUAVAr7CYTOUeyqdW+408PcyNyttkYVpIOpK3faDsIyo2WNyv4ga+KxjcFUw1UMqNgTYq++ZTg8fKzqNgWVxsHF3Cp6xkKVsquG3O5Y5cxvh5bxrQ8XVVtt4GVg8VDHahrAqHbW2HVKvxKYJGUCBYiCZ85WOGGW2tsjW7LofynMI+Y71XUOzDKJfUbLQ2ajrzZrXSwcAZ9EPsxtx9TKCwwDJdYRyPHopHbfbGTDupt+aoIP8Abv8AsnO7u7fkspNbYii8l0nUmT4nVSn626qDQxAkT+eCsdG8z9V2OOoznFMJSppTBJXRKQpWpkVoRShtT3JA4hKklcBKCXYCIQhkcUXcsjDLUMoxQiEBJw1TirPCYotMg/nNUzXQpVKvGqmw2swm0MwvDbqcDzlZOhVgggktV7gMbKiwLI07aeap+0uw24iiWwA8XaeBCuAnPaiB5Exxu11nNs4cwnYdneAOi0fbXYvwyMRTG+Kgjd+r6LNfFAgytfLWVeYvY9IsEAjmDBURuy8hBp1XNd+moAWkeIHuCrPBVm1KcE33I+EkjKYt9FhcrHThZL4U+Grva/vtyniB3SOIVbtrGfEq5p0gchw9VM7XbbAJpUz3gIcRuGseJWb2dVO8mPCVt08d/VWPVz9otaWGAAtB33XYhc2uZANwdCkrarVzAnRCKI5CcmCJzQmBPaUwXMnykK6UgUNkozEIFPbzTJcOTwLSuIVVtLtC2k7I0Z38JsDwJ+ixk2a0eYBJMAbyqjaG32tEU+8eP9Pnv6Kue2rXvUJ4hosB0+pSDCiYAzH0896uYwtouM25XO/KP9I+pun4DtJUpnvHOOB16FHqYKbaTwv+yqcZhCw6H84K5qjb0LZm02VGhzTIO7h481dbNrQdYA9ZXluw9pmk6RcHUaT+63WAxwOVwMtPDx08VlnjpUbnB4oOOW4/ZSyZ5NHqs1gcTcme7qSRru9z6K+wWJDxwhYg/E0A9pa4fMCI5LyDtBs91Cq5n9MkgcPBev1als3Gw+izva/YoqUswHea2fEb/urwy1TjC7F2gRZXztonLDbuM6KsfsFzKTKzRIdrG65AW32PsZlKmJb/ADCO+TrMfKOACWcm9tpnqPJCwue4OmZk/WeqM+tDfEK47V4A0azgBDXnMPZVD6TQ7fm0nd0C6JdxglYKm4hpcdEeoSgUcRqCZjepBdISIEhCcERxhMlMwwlCcQkhAPCVpTE+EFSpWpUrAmSNtHbxq9ymC1s3fvPIDd7qJQwobuv+SjYPIBY8p0JPAcB9uiNVIiBF/wAjwS8cJtPbUkQDbgI9UWjTzg3iN334qN/C5AN7iJPIaDwJPo0pKVYh973idL7wful9hCCqWkg6crb46GbJ2KoioM1s2/nvvHEX6HkpDg0P7wkPtfc4exgf+nNFOzxT7wJjRw4XsbcNVHd+7p1Mctf05fn+mUr0srpjporbYe1vhuym7T+A/dJtOjBIIGtvHQj83Qqg26H0P56ha+YzsuNuNem4LFzoe6RuuOPlN1a4DaJAynQ3nw0XnOwNtZDlce77fstrhSCNRJiL+M/RY5Yk2H8SHlu4RPXSEfHC7fJUOFxn80A7telz0sVc18SCW7r/AFWNmjR6eCAYGgWbcDrKkhicTBTc1/BI1J2o2OK1PS40PD9lhsfsSoLOywP6hu+xXqFTf+dFk9t0xmtw/eDxHitsMvZNY2lQyzFzx8VJboPBJW1/ITHOWoNqi6a5OL5SOTBhK6VxSQgHNRChNKKmmnJ7Qmg3RaYQGQqYeC0CZget0XAvqB4DTJPG+lx4Lq1Tv8NP+Fe9nKbamJo2El4B5ibgjhCLdTatby0jN2jBd8SzpnkQAIA8vVS6Au0ECZDjHE3NlI29sPJiKtF267T/AKXXafLXn1mqYH0TeSBqN7Rxb+ofnhG5Rlh7z3Px+L+Y7pLm8iHEjziFa064faSMwBB5RP1VLXIex0XBBIj/AEA+X9KLs0l1Jp1yiCP7XEdbZUWHOcLPhL2hh87Z10E8HDu+oy+Spf4WTF94n2HmFpsHUzNqxwDhvghwIjoh1qbSXFoifIDW3BLG64adS93bl8si9haeYKv9h9ossNfoNDwUntXsmKge0d2oxjxHGHh//s0+YWYeyFpLMoys09No4+TmBvrI89FObjnO7xdfdui68z2btZ9M2MjgVqcJtxjt+Undos7hott1hdqTlka77Rv8v3UupjWtNzE8VkKG0wBAcI3g3grv+6tAgkHmYEcfFZ3E2oxePaOo4Tpa8fmqy228cTcCCbTx0nxUZ/aBh7jI6A3677Kvr1i46+pVY46IDKmOYnAmVxctDAqNQy5SaglR304TgJK4lIlITI5mqIAhNEfnFEAQR0otJACPRdySDIvEkrTdgG58XTtcX8pKzdVt5436Lbf9NMN/+ku/S3N5yB7o6npaYer9/wCF72woMIp1570fDPMQXDyLT/uWacZYQfmbfqrftXirmlPy1SY/0lji339FTfEO6DAnpw9/334wsvTPvf8AipxWF+HFSmN3eaN4OscIlM2DV7pHBxjrl+ytcLQzU3O1DSwH/Jk/T1Ve7BfBdIMsebboMGx9Fcu5ppnJMrrxdr/ZbBmqWs6k49QDb0UFjrHSSPYfnqpOyasF0/of6ghU9MZoAmdf2KUnNTl6Mfz3aXtJWijhj/oPlJ+qo6Ows5BeLcND14K/e/4gpyP/ABtyj3LvVLmSxtk0nqZTK8fnKqPZ1oFvzwUSrsQjQK/+MZ+iDWxMC+qcyrPTO4hxYCBM6T9Ai1cNlpUybuc0uP8AuIA8hPVR8VWzuMCI0HLipW164GUH+hjR11hXfMaYz6bUJ5Og+bWVY4fFZrH5lVYd866qY2mZaN+oMxAGsjwTqNp5XMeucU4tSUeGIb2IrSueAUiQHNXNR3shaHA9g6tSk2oKjBnaHAd7fuJiydyk8hmGlKDdSMfsypRcW1GFpBidx8DoUABPYciUnQhyla9Mmcw2IIdG77rdf9O4Nes3c6n5CYkeBusBRgOJIkA3HELbdgIbijlMh1N0CdCO9CnqeleHq/f+ANv434mIYT8xGV40hzMwv09lDbUiN/dBBB38D0UvtPVaMZUqDTLmt+otAM+J91R4HaYMMMDdPSJPUA9UpBl6Z/n/AI2GwMOP4Wr/AK6ebrTAIHofNZrHD+WdIsRfeD6W3LYbAZGDBP6aknlx91hKuMIgDdIPQlTh5V1Luf5TsC8hkbzIk7gp2EpZBp1VVg6995PP6BTxVLoJ0V2MrlbJPhZsqHxSVXkHifZRWVeH/HgmYraIpi+p0G8/nFRokt9bKDPUqsqV8xadGguMf2NmT1hQn4l1Rxndo3gTaOZR8awtYBpLP/t0+zSnZ7NujJvd9kfCtl6j4qvnqHhM/b0R8MzJTq1DwDW+JiVCwO9x0+vBXPJZcYSfPKxp0CQXWAbqdJ5eKQY4g5otYdPy/VPDMzRPy7wN3A8/BEGHy3BsdHDTwPDqlub0X6eUx79cDNrAiQiUn2UbI8fp8PlPiN3mimoRHBIcWbiSnTCZTenVEEaXre4LarqVCnTMAsYJOsCJ9BbosZsXA/Eqtzj+WHDOdBfd1Wi7UD4YeBq6AB46qMtW6Bj+0bqonLLTucQZ8REKtrbOo1ILP5Z3jUE+BMjoVF2TW7hB3JMXimDVwEqpNeEoeNwDqR72h0IuCoys27Zp5Sxxa5p4n2O4ququbPdMt3aesK5sMxVqAEiL/m5aDsiHONV1Iw+nSLhbXLqOolZnF/N5K57H7X/h6znxMU3W474Rl6Wk9X7/AMI+0MaSI1Lu84+w+vkhYGj8V3Did276So9Zxc+2hV5s5nw2jxkp+Im8thiK7aOCDf1CB4XB/ORXnXzPMGJJPVXfaLbgqBrG/KxoaeZuT9R/zagZiXAki07/AFU4TXJ3xpb04YOPiVIw1UvcQLwCYG4DUnks26uSbkrT9n6Qp0K9T9UME8Jk+jSOqeXELDDvug6u0HTlba8TqecbgquqcziTMfLvJ4uPsP8AJSHvgOJvA97kbuS6nTIIE8iI1PzOg/3ENPIBER9h8HhrtYBckeZke8+SPt/FA1DluAcreYYBTb55Sf8AJOwVfI01AYdow8CR83+LRm8VW/GDXl5FmgZRzFmD69Cp83boxmsNfP5+fcbapgU6DdR3n8Mxv6IFINFnAk8YnpA0S4KkScxPecb+5WyHZptbBAi1UFzmkWmf6TyMDwRvtic/qrNU+7cfKd30Rc2UyPLc4cwqkYx4kHr0V52da3EZqJ7tQjNTdwcNW+BHslnj7tOh1r09y+EPFVspEaESOW4jnEeqbQrZg5u/UfVLjKJDXNcIfTJMejh7Hoh4Bl5O+w8T+eqJfp59jyw/9Pp8ZJ1B8gKz2Zs01DmNmNNzvJj5R99yh7N2W99/lYNXH2b+o8h1haPa1ZrKQFICBoN/Mu3z7lLK+0c6BtDGBsAQMvytFo5n7qrqbeeD3oeIjKdw5Hcoz6kyXHmSVENTNJsPfoqkGjsTtKrUswZQdzdepQ8B/JrsfWaXNBuHCfDXVXmz9iTlc2q3MNAR9lfsx5YA3E0Wupm02e31uFNz9o0mDP7Z2JReDXog5CZLRoOY4CbQqnDZRNrclq9p16VEVPgiKVRnym4zG3d6eyybSn07bC6km0LauHptqAmSxwBbfTi0+BkdFWNeAbTGnQqb/F/Fphjh3m2B0JHDgfe2/crdmsiZPgeK0ibNfUBs9oNRgP6r6aA31srXau0zWdlYLA7msaZ0iWBA2dtGnTd/Mw7ajebnNcPAtMeYVk+hh6vfo93iwzI9b+M/ZK3V5PGb8AV+yFVuHfUdYsAdl1lu8gi0ibjVUQZYga8Dbx+qvnbRrtY+i1zhTcIM3tvAk2tZVf8A24jeDPIj7eiJfml25TnSHTpkTLT62+i0GIxgbRp0hwl3UA+w91GpbKqm7WnT5ZvGstmJHhKjV3PBDXggi0EERpOqLNnjlcZZ8le6S0a3kjWYvHnA6o7d8Ahx7psQS462m158gopOrgYjTQ6RuOtyPJONYiL314qmcSsdXytjlHTUn/J2nIc1UCrmIB0+vFdia8nWefFSMFgpGY2b6u8OXNKTUaZZd14X+yNnOqOOQZotyA4rabPJYwNc5oA5En3CqOxmJawQYWhxWwGVXEtqvZO4QR0kSuXPPnVa9kvKlqdh2Yg1Hsqw4uJDS217nQ2ErLswVTBYumXtgtcPAg2seEFbWp2UfT71Ku4vF+9EHlZV1bbdKux7K7vh1aQdB35hoROs8E8c794VwnlC2lszPWqPc4tD91nuGgItaLWPonUaeHYAMjjGmbf6x6Kno49xifHqi1ce4i617WUtiyxW2HGwhoG4fsq51UkyTqoQxRnS3FEfWB8U5NAPFXMm4TmvZmlwtyMfVAruPoovwzKZxpGYBrm5sPUOYXLXHdyO4qfhKlStSdSdObQA21WZ2XjPhuF4C1GM7QtDQKd3ERm4D7rPKXw0mvKs21UaS1oM/DblJGhdy+6rWEb0+udUyktJNRnbtQGoGji4+iXCY06OuOd4+qjuZOh/PomQtEcxf5pEhsSNbuB/tdp0MFHww3EEE6mBHvPUKlw+LfTuxxb9VYU9tSO+wW/qYcp8vlPVRZV6wv8AYN+fMWl7pBjWJ8PFWeBwXxC7+ZDQ0u71+7aNTqb74VSccwnNx4s+zvorbZTqbml2fKWkDKBA729znAjKYIMg3KV+x7ynjL/bVYPZ4y5nud3QA1zhcggZdHFrt5mxiBdS/wCGBbBy1G8CMwmAeHMeaZg8ZTFJsOychmgCAOWUSTwlTa0AAfpG8EegjQQOi5/d177cdKHE9nKDz/4i3+wkehka8FXbS7Hw0OpkkzoRf306rVMqXkQp1UCJjdH1P5yVd9jHOY32eVN2AWH+YRPAfVSXthWO26ZDyearHuWu9spNLns3kzHMY4LX4nDNqtAbUNN40IPo4HULz/ZNZragzFbR23cLkAfDo4XI8HbvNc/Vl3uN8eVTiMZiMK8Go/PTJiR9RuVHtjabalZzhEEz+dVN2vtBtR0U85ZwfePA6keKrHbLYbmekj3WmGpzfKM5bwiVsVNm+aYzEHep7MIwaM85P7KQ2B/SB0AV9/8AYp0/mqz45duRqFDeTPsp2Zu8BED28ErnfhU6WPvkiVMKSRA5dFKw+zmZTmZLjpwA5c0VhbKc/DN1kDwkKO+tP0sfa7Rf4KmDax8B90x1COKO+g4c/G65hnkeCruqP04inCTob8034JbqFNNTdHTeuDTuuOeoTmVRlhPZhy6NE5tUbx+eG7ouNOdPL7cUKFuw5g0zvSFxiEJLmQQu7RWWwnZXF0nMIAALhYzJOW5AgeYVV8TkE+nVvNh5osOal23uD2gZGl4uAYsQd9jyBlTau2BJB89/HesFTxhjUHncGPbUqQzGucRAkn84LK4OnHqS1sDtWD3XQPGfYFWbtvNbSaSRBEcbhYlrHb3eV1wbxKzslVlqrLa+1Gv+W58gqUglSmsBToVThOsYAzD8fujgDgulN+KgXIU1Y0XHEzqUB7pQ5CNJSHYhIK6A58LhVHgnokltVP8AiKKLb0w1EtBNFREZiYUOnU4ohKNBY/xJ6IL8QCVHa4pwp+SnS5aM+oHH6o2HcbwFCFQTwR6FQb/aeKehaxJT2mbG/wBFy5dDlhhC6Fy5AdCUNXLkA+mLq7wdEMaCNSuXKMm3SFzWlKuXKVHxF0jTZcuSBubRJm1XLkyInZVy5ADc1d8KwK5cgznAJjmQFy5ASaeGFjN0T4cDiuXJER0gappOg5+65ciGY+3mrvYuzG1muc+dYsuXKc+IJ5f/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https://d8kyhhndkm363.cloudfront.net/8/148838/King_Charles_I_1628_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3103" y="1371600"/>
            <a:ext cx="3266533" cy="38958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75691" y="5633057"/>
            <a:ext cx="3543945"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King Charles I</a:t>
            </a:r>
          </a:p>
        </p:txBody>
      </p:sp>
    </p:spTree>
    <p:extLst>
      <p:ext uri="{BB962C8B-B14F-4D97-AF65-F5344CB8AC3E}">
        <p14:creationId xmlns:p14="http://schemas.microsoft.com/office/powerpoint/2010/main" val="11457593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206</a:t>
            </a:fld>
            <a:endParaRPr lang="en-GB"/>
          </a:p>
        </p:txBody>
      </p:sp>
      <p:sp>
        <p:nvSpPr>
          <p:cNvPr id="4" name="TextBox 3"/>
          <p:cNvSpPr txBox="1"/>
          <p:nvPr/>
        </p:nvSpPr>
        <p:spPr>
          <a:xfrm>
            <a:off x="5708073" y="2226238"/>
            <a:ext cx="568036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Great Fire of London in 1666 was a cover for subverting our Common Law with the </a:t>
            </a:r>
            <a:r>
              <a:rPr lang="en-GB" sz="2800" b="1" u="sng" dirty="0" err="1">
                <a:solidFill>
                  <a:srgbClr val="FF0000"/>
                </a:solidFill>
              </a:rPr>
              <a:t>The</a:t>
            </a:r>
            <a:r>
              <a:rPr lang="en-GB" sz="2800" b="1" u="sng" dirty="0">
                <a:solidFill>
                  <a:srgbClr val="FF0000"/>
                </a:solidFill>
              </a:rPr>
              <a:t> CESTUI QUE VIE Act,</a:t>
            </a:r>
            <a:r>
              <a:rPr lang="fr-FR" sz="2800" b="1" dirty="0">
                <a:effectLst>
                  <a:outerShdw blurRad="38100" dist="38100" dir="2700000" algn="tl">
                    <a:srgbClr val="000000">
                      <a:alpha val="43137"/>
                    </a:srgbClr>
                  </a:outerShdw>
                </a:effectLst>
              </a:rPr>
              <a:t> </a:t>
            </a:r>
            <a:r>
              <a:rPr lang="fr-FR" sz="2800" b="1" dirty="0">
                <a:solidFill>
                  <a:srgbClr val="FFC000"/>
                </a:solidFill>
                <a:effectLst>
                  <a:outerShdw blurRad="38100" dist="38100" dir="2700000" algn="tl">
                    <a:srgbClr val="000000">
                      <a:alpha val="43137"/>
                    </a:srgbClr>
                  </a:outerShdw>
                </a:effectLst>
              </a:rPr>
              <a:t>It </a:t>
            </a:r>
            <a:r>
              <a:rPr lang="fr-FR" sz="2800" b="1" dirty="0" err="1">
                <a:solidFill>
                  <a:srgbClr val="FFC000"/>
                </a:solidFill>
                <a:effectLst>
                  <a:outerShdw blurRad="38100" dist="38100" dir="2700000" algn="tl">
                    <a:srgbClr val="000000">
                      <a:alpha val="43137"/>
                    </a:srgbClr>
                  </a:outerShdw>
                </a:effectLst>
              </a:rPr>
              <a:t>went</a:t>
            </a:r>
            <a:r>
              <a:rPr lang="fr-FR" sz="2800" b="1" dirty="0">
                <a:solidFill>
                  <a:srgbClr val="FFC000"/>
                </a:solidFill>
                <a:effectLst>
                  <a:outerShdw blurRad="38100" dist="38100" dir="2700000" algn="tl">
                    <a:srgbClr val="000000">
                      <a:alpha val="43137"/>
                    </a:srgbClr>
                  </a:outerShdw>
                </a:effectLst>
              </a:rPr>
              <a:t> </a:t>
            </a:r>
            <a:r>
              <a:rPr lang="fr-FR" sz="2800" b="1" dirty="0" err="1">
                <a:solidFill>
                  <a:srgbClr val="FFC000"/>
                </a:solidFill>
                <a:effectLst>
                  <a:outerShdw blurRad="38100" dist="38100" dir="2700000" algn="tl">
                    <a:srgbClr val="000000">
                      <a:alpha val="43137"/>
                    </a:srgbClr>
                  </a:outerShdw>
                </a:effectLst>
              </a:rPr>
              <a:t>through</a:t>
            </a:r>
            <a:r>
              <a:rPr lang="fr-FR" sz="2800" b="1" dirty="0">
                <a:solidFill>
                  <a:srgbClr val="FFC000"/>
                </a:solidFill>
                <a:effectLst>
                  <a:outerShdw blurRad="38100" dist="38100" dir="2700000" algn="tl">
                    <a:srgbClr val="000000">
                      <a:alpha val="43137"/>
                    </a:srgbClr>
                  </a:outerShdw>
                </a:effectLst>
              </a:rPr>
              <a:t> </a:t>
            </a:r>
            <a:r>
              <a:rPr lang="fr-FR" sz="2800" b="1" dirty="0" err="1">
                <a:solidFill>
                  <a:srgbClr val="FFC000"/>
                </a:solidFill>
                <a:effectLst>
                  <a:outerShdw blurRad="38100" dist="38100" dir="2700000" algn="tl">
                    <a:srgbClr val="000000">
                      <a:alpha val="43137"/>
                    </a:srgbClr>
                  </a:outerShdw>
                </a:effectLst>
              </a:rPr>
              <a:t>Parliament</a:t>
            </a:r>
            <a:r>
              <a:rPr lang="fr-FR" sz="2800" b="1" dirty="0">
                <a:solidFill>
                  <a:srgbClr val="FFC000"/>
                </a:solidFill>
                <a:effectLst>
                  <a:outerShdw blurRad="38100" dist="38100" dir="2700000" algn="tl">
                    <a:srgbClr val="000000">
                      <a:alpha val="43137"/>
                    </a:srgbClr>
                  </a:outerShdw>
                </a:effectLst>
              </a:rPr>
              <a:t> </a:t>
            </a:r>
            <a:r>
              <a:rPr lang="fr-FR" sz="2800" b="1" dirty="0" err="1">
                <a:solidFill>
                  <a:srgbClr val="FFC000"/>
                </a:solidFill>
                <a:effectLst>
                  <a:outerShdw blurRad="38100" dist="38100" dir="2700000" algn="tl">
                    <a:srgbClr val="000000">
                      <a:alpha val="43137"/>
                    </a:srgbClr>
                  </a:outerShdw>
                </a:effectLst>
              </a:rPr>
              <a:t>before</a:t>
            </a:r>
            <a:r>
              <a:rPr lang="fr-FR" sz="2800" b="1" dirty="0">
                <a:solidFill>
                  <a:srgbClr val="FFC000"/>
                </a:solidFill>
                <a:effectLst>
                  <a:outerShdw blurRad="38100" dist="38100" dir="2700000" algn="tl">
                    <a:srgbClr val="000000">
                      <a:alpha val="43137"/>
                    </a:srgbClr>
                  </a:outerShdw>
                </a:effectLst>
              </a:rPr>
              <a:t> the </a:t>
            </a:r>
            <a:r>
              <a:rPr lang="fr-FR" sz="2800" b="1" dirty="0" err="1">
                <a:solidFill>
                  <a:srgbClr val="FFC000"/>
                </a:solidFill>
                <a:effectLst>
                  <a:outerShdw blurRad="38100" dist="38100" dir="2700000" algn="tl">
                    <a:srgbClr val="000000">
                      <a:alpha val="43137"/>
                    </a:srgbClr>
                  </a:outerShdw>
                </a:effectLst>
              </a:rPr>
              <a:t>embers</a:t>
            </a:r>
            <a:r>
              <a:rPr lang="fr-FR" sz="2800" b="1" dirty="0">
                <a:solidFill>
                  <a:srgbClr val="FFC000"/>
                </a:solidFill>
                <a:effectLst>
                  <a:outerShdw blurRad="38100" dist="38100" dir="2700000" algn="tl">
                    <a:srgbClr val="000000">
                      <a:alpha val="43137"/>
                    </a:srgbClr>
                  </a:outerShdw>
                </a:effectLst>
              </a:rPr>
              <a:t> </a:t>
            </a:r>
            <a:r>
              <a:rPr lang="fr-FR" sz="2800" b="1" dirty="0" err="1">
                <a:solidFill>
                  <a:srgbClr val="FFC000"/>
                </a:solidFill>
                <a:effectLst>
                  <a:outerShdw blurRad="38100" dist="38100" dir="2700000" algn="tl">
                    <a:srgbClr val="000000">
                      <a:alpha val="43137"/>
                    </a:srgbClr>
                  </a:outerShdw>
                </a:effectLst>
              </a:rPr>
              <a:t>had</a:t>
            </a:r>
            <a:r>
              <a:rPr lang="fr-FR" sz="2800" b="1" dirty="0">
                <a:solidFill>
                  <a:srgbClr val="FFC000"/>
                </a:solidFill>
                <a:effectLst>
                  <a:outerShdw blurRad="38100" dist="38100" dir="2700000" algn="tl">
                    <a:srgbClr val="000000">
                      <a:alpha val="43137"/>
                    </a:srgbClr>
                  </a:outerShdw>
                </a:effectLst>
              </a:rPr>
              <a:t> </a:t>
            </a:r>
            <a:r>
              <a:rPr lang="fr-FR" sz="2800" b="1" dirty="0" err="1">
                <a:solidFill>
                  <a:srgbClr val="FFC000"/>
                </a:solidFill>
                <a:effectLst>
                  <a:outerShdw blurRad="38100" dist="38100" dir="2700000" algn="tl">
                    <a:srgbClr val="000000">
                      <a:alpha val="43137"/>
                    </a:srgbClr>
                  </a:outerShdw>
                </a:effectLst>
              </a:rPr>
              <a:t>hardly</a:t>
            </a:r>
            <a:r>
              <a:rPr lang="fr-FR" sz="2800" b="1" dirty="0">
                <a:solidFill>
                  <a:srgbClr val="FFC000"/>
                </a:solidFill>
                <a:effectLst>
                  <a:outerShdw blurRad="38100" dist="38100" dir="2700000" algn="tl">
                    <a:srgbClr val="000000">
                      <a:alpha val="43137"/>
                    </a:srgbClr>
                  </a:outerShdw>
                </a:effectLst>
              </a:rPr>
              <a:t> </a:t>
            </a:r>
            <a:r>
              <a:rPr lang="fr-FR" sz="2800" b="1" dirty="0" err="1">
                <a:solidFill>
                  <a:srgbClr val="FFC000"/>
                </a:solidFill>
                <a:effectLst>
                  <a:outerShdw blurRad="38100" dist="38100" dir="2700000" algn="tl">
                    <a:srgbClr val="000000">
                      <a:alpha val="43137"/>
                    </a:srgbClr>
                  </a:outerShdw>
                </a:effectLst>
              </a:rPr>
              <a:t>cooled</a:t>
            </a:r>
            <a:r>
              <a:rPr lang="fr-FR" sz="2800" b="1" dirty="0">
                <a:solidFill>
                  <a:srgbClr val="FFC000"/>
                </a:solidFill>
                <a:effectLst>
                  <a:outerShdw blurRad="38100" dist="38100" dir="2700000" algn="tl">
                    <a:srgbClr val="000000">
                      <a:alpha val="43137"/>
                    </a:srgbClr>
                  </a:outerShdw>
                </a:effectLst>
              </a:rPr>
              <a:t> down –</a:t>
            </a:r>
            <a:r>
              <a:rPr lang="fr-FR" sz="2800" b="1" dirty="0">
                <a:effectLst>
                  <a:outerShdw blurRad="38100" dist="38100" dir="2700000" algn="tl">
                    <a:srgbClr val="000000">
                      <a:alpha val="43137"/>
                    </a:srgbClr>
                  </a:outerShdw>
                </a:effectLst>
              </a:rPr>
              <a:t> </a:t>
            </a:r>
            <a:r>
              <a:rPr lang="fr-FR" sz="2800" b="1" dirty="0" err="1">
                <a:solidFill>
                  <a:srgbClr val="00FF00"/>
                </a:solidFill>
                <a:effectLst>
                  <a:outerShdw blurRad="38100" dist="38100" dir="2700000" algn="tl">
                    <a:srgbClr val="000000">
                      <a:alpha val="43137"/>
                    </a:srgbClr>
                  </a:outerShdw>
                </a:effectLst>
              </a:rPr>
              <a:t>it</a:t>
            </a:r>
            <a:r>
              <a:rPr lang="fr-FR" sz="2800" b="1" dirty="0">
                <a:solidFill>
                  <a:srgbClr val="00FF00"/>
                </a:solidFill>
                <a:effectLst>
                  <a:outerShdw blurRad="38100" dist="38100" dir="2700000" algn="tl">
                    <a:srgbClr val="000000">
                      <a:alpha val="43137"/>
                    </a:srgbClr>
                  </a:outerShdw>
                </a:effectLst>
              </a:rPr>
              <a:t> </a:t>
            </a:r>
            <a:r>
              <a:rPr lang="fr-FR" sz="2800" b="1" dirty="0" err="1">
                <a:solidFill>
                  <a:srgbClr val="00FF00"/>
                </a:solidFill>
                <a:effectLst>
                  <a:outerShdw blurRad="38100" dist="38100" dir="2700000" algn="tl">
                    <a:srgbClr val="000000">
                      <a:alpha val="43137"/>
                    </a:srgbClr>
                  </a:outerShdw>
                </a:effectLst>
              </a:rPr>
              <a:t>takes</a:t>
            </a:r>
            <a:r>
              <a:rPr lang="fr-FR" sz="2800" b="1" dirty="0">
                <a:solidFill>
                  <a:srgbClr val="00FF00"/>
                </a:solidFill>
                <a:effectLst>
                  <a:outerShdw blurRad="38100" dist="38100" dir="2700000" algn="tl">
                    <a:srgbClr val="000000">
                      <a:alpha val="43137"/>
                    </a:srgbClr>
                  </a:outerShdw>
                </a:effectLst>
              </a:rPr>
              <a:t> a long time to </a:t>
            </a:r>
            <a:r>
              <a:rPr lang="fr-FR" sz="2800" b="1" dirty="0" err="1">
                <a:solidFill>
                  <a:srgbClr val="00FF00"/>
                </a:solidFill>
                <a:effectLst>
                  <a:outerShdw blurRad="38100" dist="38100" dir="2700000" algn="tl">
                    <a:srgbClr val="000000">
                      <a:alpha val="43137"/>
                    </a:srgbClr>
                  </a:outerShdw>
                </a:effectLst>
              </a:rPr>
              <a:t>draft</a:t>
            </a:r>
            <a:r>
              <a:rPr lang="fr-FR" sz="2800" b="1" dirty="0">
                <a:solidFill>
                  <a:srgbClr val="00FF00"/>
                </a:solidFill>
                <a:effectLst>
                  <a:outerShdw blurRad="38100" dist="38100" dir="2700000" algn="tl">
                    <a:srgbClr val="000000">
                      <a:alpha val="43137"/>
                    </a:srgbClr>
                  </a:outerShdw>
                </a:effectLst>
              </a:rPr>
              <a:t> </a:t>
            </a:r>
            <a:r>
              <a:rPr lang="fr-FR" sz="2800" b="1" dirty="0" err="1">
                <a:solidFill>
                  <a:srgbClr val="00FF00"/>
                </a:solidFill>
                <a:effectLst>
                  <a:outerShdw blurRad="38100" dist="38100" dir="2700000" algn="tl">
                    <a:srgbClr val="000000">
                      <a:alpha val="43137"/>
                    </a:srgbClr>
                  </a:outerShdw>
                </a:effectLst>
              </a:rPr>
              <a:t>legislation</a:t>
            </a:r>
            <a:r>
              <a:rPr lang="fr-FR" sz="2800" b="1" dirty="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sp>
        <p:nvSpPr>
          <p:cNvPr id="5" name="AutoShape 2" descr="data:image/jpeg;base64,/9j/4AAQSkZJRgABAQAAAQABAAD/2wCEAAkGBhMSERQUExQWFBQVGBkYFhUXGBcVGBQXFRUXFxUXFxcXHCYfFxojGRUVHy8gIycpLCwsFR4xNTAqNSYrLCkBCQoKDgwOGg8PGikcHSQsLCkpKSkpKSkpKSkpKSkpKSkpKSkpKSkpKSkpKSkpKSksKSkpLCwpLCwpLCwpLCksKf/AABEIAPIAyAMBIgACEQEDEQH/xAAbAAACAwEBAQAAAAAAAAAAAAADBAECBQAGB//EAEYQAAEDAgMEBQgFDAICAwEAAAEAAhEDIQQSMQVBUWFxgZGh0QYTIiNTscHwMjNzs+EUFSRCQ1JicpKTsvE0goOiY6PCVP/EABkBAAIDAQAAAAAAAAAAAAAAAAEEAAIDBf/EACoRAAICAQMDBAEEAwAAAAAAAAABAhEDEiExBCJREzJBkSNhgaHwJDNx/9oADAMBAAIRAxEAPwDyG0cZX85UAqHK2o8AQywDyGj6M2ACWGOr+1d/6+CJjj62r9rU+8cly1ZKEWlt/Bq5yvkIMZX9q7/18Ff841/ansb4IbCqo+nHwvoGuXkY/ONf2p7G+C52Or+1d3W7kKjcxHNQ50mSh6cfC+i2uVcsN+cq3tXd3gubtKv7V3d4ISmFPTj4X0DXLyGG0a/tXd3gpG1K/tXd3ggtCv5tT04+F9E1y8st+dK/tXd3goO0q++q7sb4KCxRvU9OHhE1y8l/zjXP7V3d4KW46v7V9ui3cqAQrsup6cPC+ia5eWWO0K3tHdjfBT+da/tXd3gqOYq5VNEPC+ia5eQv5yrT9a7sHgrN2nW9oeweCAWroU9OHhfRNcvIc4+t7R3d4KPzhW9oe7wQlBU9OHhfRPUl5DDadb2rh2KfzpX9s5AhSGqenDwvomuXkM7atf2p7vBQNrV91QjqCHlVHBT04+Ca5eTY8nMW+piAKjy4ZSb8REGbcVyp5KNnFM6He5Sks9RlQzibaMjHO9dV+0qfeOQSr4r62r9pU+8cq5U/HhCj5ZClsdf4KzVcMFrT3aKwEBe6/olS1iIWwPirUmlVLUVNKAFMKXm8KlO5hEhamySmPNwFcMAEDVDqkqthqiB1KHBQASitpgc1CEU6U7rLiOSJ7uGioAhZaisqhCu5ioVYocAuhdlXBEqdKrKuApyqEBq4CiERgsoQjKoc1XBXQq2Q1PJJv6S3od7guV/JT/kt5Nd8Fy53Ve8cw+085ivrav2tT7xy5rFOJb66r9rU+8cjCnYHjK6KeyFmt2CyotOjYm3COPzxVMlimKLJEb/AW71HwGC3Famt+xPUqMCbcutVyXAA6Vo4mjDWjndZznVI0jBu2Y2I4JxmF82wEj0jfo5omGwIfUncLn4K2OdJPz8hBzt6UFY6VsVZcE7h0TJ3qEMgk70xRpT0q7dFVHVsiKbbIhpTyHeVfzRlWI4FVbNIQXLBupwb9iC98nRMtokn48FZwazSDz+dVEB7in5Oe1Q7Cxqr1MQfmyC95K0VmLogtCqSpUIlSQpChQXKAJKuJQ8xRGm0qEJaLq0LoCkqoTU8lf8AkDoPvXKnkvbEDhB/BSuf1K7xrE+0xSya9b7Sr945OPwsN/lnviEoLV6pPtan3jgttzAaZB+dyZnNxoEMepMwmJ2jobJdlLrhOUR8/PJay4KY9pBNlYbO8HcnMezQnTRM7OoADp8FctkgLnTy/ks6cMH4wdLB5GaXOqytoMi29ejqixPZ0led2gC59ujsR6eblK2Z546Y0hKhSJPxT/mo3JnBYOwlFxgut3luVIpHDpjbM1vXzKtknS3EopZv0QnOJ6OH4LVWzOboM6qAI04rOr1STyR6tPvuhVBAiLlaJULyblzwLEnRQGhGbSn51RW0I+fmSrOSRVQb3FQxVfTi6ZdTPzqr/k50NpU1FdLEArgfP4Jp1CLR1KrqI3X60bJpaA5VYEq2UKcqFgK5oVg5Q5qrKgGa3kyPXiDb8Vyp5Mu/SG9HxC5I9T7xrD7TOrNHnKv2tT7xy12v9Ec7LFxLvWVftKn3jlqYF0tjgtMy2TNOndtxF7AlMYemD89SpVw9yeSZ2dTknoUnPtDjx99D1LRXpj0gqUReOwI1Cne+n4GFzZcs7SS9M7FVYCzaOHLnStCuJV6NDKJ46fFXhLTESlHVJAwYCTfqAm3DVBe0R0rTHybZIpR3FqsJUmJ4lFJzSAd/ZyVBRcdexPR2OXPd7FsOzU7o7UuaOdyeLNwRadEMBO9VeSjSOC9nwLtwQAvbwStWqNG3PuTVT0tZUMojT5/FVT+ZFpR+I7IVoUMtzBJ60WoYF7e9TXxAad/RqR4JVzifx+brRJy3MJtRVIq+qAqZ1Wpe0BDErVbCz3CCpKICP9JcO5fPFS1xmVYqGeUIkqzn26VTP1clAM1fJUTX6BrwuNy5W8lPrp/h7swXJDqX3DOH2mQ9nrKn2j7f+Ry09mWMJOs31j/53/5lN4d8EJjJvEmHtnY/UbCDhXZXgi0JtgkJWqIPz1JKEruLOnOG6aNKsyIeNJj56fgtGhSBZnB0MkaxzHIrOwdcZYcfRKBiNt/k2ZhAfI3RqDa/RO9Yxg5OjSc1puxwUs7g0byO8pysGi3Dfxm/buU7MAyGoIkRE7pEz2FZ2Kx5zjeC4AX3EEg93ejGLqjHVcrKOdrZKF0lM1HpPFVyy41gnkALGeJkgRzWuO7N8zWlAKLDLuTj4/FNUaTjeOj53lI0KoBPpjO6CWucACdC0k2a7SOmNNN3DuDmhwkNIB0vB0EbitssnEUxQUhanQIN7quJKYcElWdKxh3O2OTqKpAwznqhYnEhotqm204aSk/MyC49U7vFbxab3FMtpCdCZl3UpquzaKr5uSTB7SfgquqEgAC3v8Uyc5oHMTCXeTqjk8UI1RrBV0ZtlWvPDrRM0qodKl7LW7ESpOcaTcoUK1GlJujll1AGn5KuHn+o9xC5X8mB68fyu+C5c/qPeN4faJYwTUPMuJ6cxVcM64CcxtAAk8XO6rkpJph0kgcDMLZSuJbRpe5t4epCS21tAtqMjKA4XEfxRx4FEpPtxCy9ufSpnpHuKVxQTybj+dtYrRt4jZzgC5jyCYi4y3N8wdYwL2vZeZ2m4tcGFzXBv0SBFud/nVenxeOHmw062M2uLzfUx8V5Pajg+pmFgQ09oCY6e73E+oXab+wmFtIPuabjD/perIibaOEQS4CQOS08TTa0wXBzrHdAtAAO+JIkWWF5OODmuY6wDmEWe4XJBkBwbv1I5J92Gu0hsZgCC0hoDS7Kz0bBpcJMcByQyR7mWxz2Q1UaWtzOvw04T1rLxjpLZJ110sQ6fgtV9SmHO9Oo2LDzhYZsJP0YBGbjaV5/aFU+cgvtm14RMSDpY9YgqYlbLZpuirnlxMknU9M0wCdOQC9ThnepYeLWkdGUD4leRoYqHCS7mR/KBZesoGaVGbhtJnL9UW53R6lbIPRNObRV7kDzclEe63SiYdslKxdI6M65A1jaOKVqtkRu4cU/imx6UDkPisXGYotFtd63xqxLLJcsDja2XWCToOHzwWbVxDzaY6FDnZjdXbTghOxjRy5yspRYZglP0sMEKnTAIJT4v0fPJWMytOiAqPp2smgVLmIAFadGOhVrM60z5nq61SpSKBBzyc+uiL5fiFytsJhGIB/hPvapSOf3DmH2mVj9uwagykw5wF/4nQdFkY+qHtputee2098oW0qpNarw85UH/wBjkAuN28CD2gSnYYkqaMZ5XK0z0mwp8yzpPvXbcsafSf8A8o3k1Tmi2bames3Se3gRVbOoB6JDik4f7jozf+Ov2NPFQ6m0/rQBPIgR3gdi87tSjkfl4BunILRe9zcpH7jejeZ7lkYqqXEON5aL9Z8FvhixXPJFaeJc3QkJ6ji3Fpf52Hz9EjWAYM6aE7t6zSbKgcUw4JisZtM1mbXqAkzINzIFzMz29SWrVXb5nfPRbuhK03FEzkmSiopEcm+QlN5n5617zCtP5NQAdJc0W3n/AEIHUvn7H3617jY1MNw1N583J+iQ30hBObM46nTo5pbql2jXRvvLYkS/K294EbxoOKffSytjhYnifn3pfYtAuqF4tlByxxNu4EpnatcfQboNd82j4JCqOnKWqVIyMbXzSZ+QsHFyTPfuXoKeHm7tPgs/aVKT6P0eCaxvcV6iqoxGtO/VMM0uudhihiiePyE2jmsPm7Pncmab+fakm0o1KaZQ5ombGmPjUq7qiFTw5VzSPzyQsgSk0RzXVDBV6VMxKrVahyQe2N9c3oPwXK2xGxVb0OHu4rkh1DqY5h9p4LarvXVRu87U/wA3Jd+s80faDvXVbftKn+bkFr11FwhJ/J67ybf6gabxu3uPwlZu3Kzi5pIywCAZnNEXhV8n8dke6nvePQ5OBmL8UXb37P8A7SBeJI1SajpzHQc9eEXpVXljbAjLl1O57uXV1BJ4v9UCCA2LTxJvKcwmMaxsa/StHHS/TKQqizehMRW4tJrTyUj3LV2XRaaDrAnMROUExlBF54lZJKp5yytJakDHJQdj+znNh4P0jEafxZtekdiA59+1Bpg2Opv/AKR2U5h26QO1Hhg1akkUYbr1mz8Z+jtaRZoPpDcS50SOJ0AEkryDbLao7VaKTGGxaToNcxuXXuY9yzyx1I0wy0uz1+zqwZhnPmHZy0RBh1rc/wDSw9q44taHBxJcQBfWCC424wG/9lnt2qAwsa6GudmMAiDoAOrTpQMXUFUgAwALGOABdrzPcsI4qlbGp5NnT3Nbb20cgolhlpDHxF4y5nAnjuTrmhwtp8weyF4x9YwGm4ZmA6CZXoth4kGmeIItrbLqrSx6I2jOE/VnTGW4MC5PQNw8UrXkkAQJjdGvuR8VXDiBMcOBJ8UNz2B+oMEcDYjlzVoLyUybOo/BTEYcNIu3LLtLXABP+Q0S9InWOtEq1h6sA2BMmIBBYxsRvu1Muq0gYc4yNRBMR1LVKhZtNFqL7skWJIHK0Js4fqWftDEMBYGm7YIkzfPPC9pTOL2g23GQQO8qNFRxrByVKlIcEtW2m2HZdd27h4FDqbXaSYBiDB6QIQDTNXZbYqjoPPcuQdg4rNWHANPuAULndS+8bw+08Lj/AK6oP/kqf5uSsym9oN9dV5VKn3jksxt11VwJvk2vJzBGq54BLS1oIOVroOYC86azPJW27TeKgDzJidG6G/6oFulW8marmurFpyjzfpGJhuaTaOXemPKmq9z2OcQRBA4iIkG26bX4pVv8w2l+AxHDhwVahRXH3IdUWHWmhZgTpdCYEZwVWtUAWZ8Z9wTArtygC3pZieMwACN0Qe1LwPxurtdZVe4U6Ipm2ukfCUS0/PFCa+2vBFpUszgAbkwO8/BWBVnByJmEXCmjh5cGTcuDe1P4rYjmGCRYcDEwTF0HJLkvGEnwjJIWjsKPOEEi7YGYxfMIbO6TbrSjWgxzI96v9W6WzaCJ46jdyUe+wI2nqN6q4A2LBESHaNdN5Pd7uKgVwAAG04tDbiQbXB1sO+Ejhsa1zSwic/0jMEcJO+DdHfWlzHNYWlrmMAMQW5paARGhB1n6XJY206NkotWEdjACSGUgL7rETAGm6DPCVFX1lMghgDnWc0QbFog8pJKM7FTILYkaku0fqeYNr70JuKy02NlrnXN+MxvjgpqkHRC6BVKYeAcpkNn/AMYswcyPgiMwBByl0ZW5ybwLA9kFP/lbWtbmA+jldEGxvx0uUvtuuXZcogvbfm0EEEX4T/SqapN0aqEIq0KGp6GYRE6EEkmDom6eGIfSaRdwBPL94dQSOFomaf0T6bbcsw48luUq7SRGeS9zASZIPoyqzekONKRGyaOXFuaZsHR0TI6oK5W2diA/EMLSbMc0zE+iRBnfclclM9uX7ES8Hitoj11X7Sp945Lo+0D66r9pU+8cgSushBm55OEuGJa1mbNRINwNCYMutv60DadVxyg5sshwzCLPYHAg5nC8ExOvBZ1Gq5pBa4tI0IsUV20KpABeXARE3jLOWOiTCycHq1I0WRaaJqthVeJsodULrnpVHNPR8/gtUZ2DhSWK7V6fYWw2uo+cc0EuktngHRPRYqmXIscdTNMWN5JaUeV82eBXNtb3r02N2VTE+jCxcZStIAjWev8AFVhmU+DTJ07hyKxz3lXwmJDKjXkE5SDYxpwKpO5QRvW1C9jFHEQ8PE2cDO+11o4jbDn3c2TYak2EwBygrKY/ROuwrhTa4iC4uIvctygi2gi/MyFVxjtZeM5LgWaYjt7/APanEOmTEchPHmr1gMxG+Y5cEGpvHAkdhRRWyaYFuSdqZchuZkanUa26NOtIsIRGvIRaJF0N4jG5jOUNJ0DTAHKOSthc1iWh14vNzMxx3g9S7B4IvaDN+0+iYK0KOEqD9UO6QATw0161k2kaxTkA0BkCW+kIJEQdOY5daa2hifqXFpn07GJiBGnShVq72BtmNs0GWtNjNjqdZHUjYPBmuM803XMgSC3QQQNNFk2uWa18IWbiQW0mZYyuYdRa/etvGYmuwNNozHNMTG7o6kkdmZKjWQAXS4HKcvomSCSddIsq7YoxlvIl0+lJEgECJuJlUemTVcGkdUUzvJ2s52IE65X7o4Fcq+TjicQ2TPovv2Llj1C7isHseV2ifW1PtKn+ZQWFH2g0mpUt+0qf5uQjSXSQi1uWb0qANT8lWZRnWYi6HHPgoELSP4Kz3EmerqA/BUoxI06VcuE2KIPgq0aL1vk+53mQM2jamUG4zeckEjWPS4ryoIXoNk1gGRvBPY7KfgEv1KuA10i7wdAVC9zHOJDT6QN5Lm2E7/wlZWLqhtMMiSbnkCZb1wNOHSvQ0cOfOPd+/B7Fk7S2REubeGmR+sSHAl0cIdH/AFWeOab3NsuOUY7GMDfqRWiw6/ehAHgU1hqNjJiBIB1O6BHanGxBJs5rN8WTbqocxo/WaZLp4xfps3T90IYoDjpM9QVquEgAiL8OvwVbTL6WheodetRXvfjE9Oh9ytTp9PGwnVQ5nPl3oladAw1ci/k7h+ELqlBw1GtkbQGg+DqRv498eCfpuG9w7VlsZCm6zcUy8ZUjVrlhYfSvrbekaTw18AmJ3Wkb78kEMKoGzYn53qaQ6vk0cZRDi0tMEcTNjwQHGCBZxH0tx5QuZhp0Lu5S/CnmhSC22afku79JHHK49ExYcVyv5L0IxDf5Xb5XJDqX3m+Lg81jh6ypr9Y//N6ASB3Im0Pran87/wDNyXffsXTSE2wtNw/3fcoICpTd71Zkz7ufD55qEW+xwIGuiuIi2qaa5zagEhoa7zgsPpNZFiRvyxGk7pQ6gzPOUEySQBcgGTFtSJUQWq2BsZK3th4NphznSZsJG7fGphYV9CIWjsLAudVa4WaxwJPH+EcdRKzzexm3TOsi2v8AvJvYh5DhDZtu3rCxmJqOrQ1xb6bWgCLCQ1x7QV6EYoF7qe9oBOm8xHVaekLKdsuMSDAyznsbgwXXH80pPHterwdLL3VT+RHaexngvqlzSwGTqC0Hj2GwSoZ5s5HCTJ6rWPRcLa8oqvqXAEE5mgiQSNSJ4aD3Lq2HLsZTc4AtdS9IHQEh0j50lbQyPStQvkwRU3o/T+eTIFZ/Dl8fgiOxGYQW5d2nUZ6pRMTsapTzH6TZMZbmOLrWslsZWAMNgiGkR1g9a2i1LgVnGUX3DTqggBpjUdtu1VcCXtBiG3n6M8AQUvRrO0JmOHw6LrqtVwNpOYzxuppBr2GqVLM69uiN0fgox1MNaL/Sk+7n0KKNQtBkG43HjJkjpI7FXaVUE+jcRGl7ctxQSdhbVHUMS3Lc36LXMapkFu6D0X9yyw/XiTygXHgtKvRabtGU8WwOo7iEZbFYpNWCruvbS2nxQTTuOn3qaL3ekZmTr0K/vRAxqli2gAQSeSh2L5d6WL1QhSirZt7AxRNdttxv2KEPyYP6Q3oPeAuSPUpKQzifaeb2g711T7R/+bkPh0I2MZNWpFvTf/mVQjRdFcIU+WUzK7DDgeBB6gZVmsRKOHki4HTMIkQ+MA2o5jcxDnVshEgkBwzF39UjqQMVhWU6ha2SG2nNra4ItxTNOlUzF1N7fQIJIhsuEmQDrExNuCviaFE+kXucTctsCd7gb+idVle/6G1bbma8WMbh7gAtLyfxuQPzGGWM8CbRGpkXtwWVXrGSQA0GYA0A4KlOsYIGhg9itKGqNFcWTTPUP4XFtZis5+iXvuJIh0iRvIu0rfdjGOqUy0hzXGA4XEiWnXk8LxzkwMaQwNEal0mTcgDfuss8mLVRviz6bT/6Th8jqtVlUCmHl/pGfVuaXEDmNx6oXonYqIe6czA0EAwLHM1wO4e8OXkq2Z7i4y4uJJgbzclOVtp1qkU7S0BtmjMcoiSTp3ITx3RMWdRuzYxm3s7cpYCHcC6RwG6boAwrH+kKQI3gFzSCOESCNdyzDg/3qgzcLntO5GoAvdNR5bAERed0CbAQgoqK2LzlKb0tF61VgMNY62ocWOE9Q90JepVkaR1we7VGqYWnMBzp3H0SOQMRryKTFMzGvRdaxaoXyY5x5GKVSPmURzgTbXvS/mXDW3Spg7iPFW2Mt0SaaIHOAgHdCGHclz6vJGgWN0K0CDYCADqjPeFnZzwRmVZER1z4oaS2o6tCo0dKgrgiVNzyUb+kD+V3uXKfJMfpH/R0d3iuXO6r3jeJdp5zaBitV+0f3uJ160Am6PtEeuqzY+cf3OP4JbM2dQul8CfyGar5oQTUbxHaFRz28R2hEgc1oBG7gh1HngLoQI4jtV5b+8FABGvtpw4davTqMaRnBy/w8dx19yWNVo3jtHio86DvHaEHuWQ/+UYeNHzfcecau3aodV7QMzdJEA3PXFuxIAA7x2hMVKoLYtyI3IVQXJsvU2g753dClli5wNzu4yRN+rRJhrePeEYVG6ZgOsBBokZNOwz6p3z2KraxtuHA3UFwj6Q7R4oRqD98doUSLObGCc3STu7kw3E5GuYLkxLuQvA696zPPN/eHaFcYhp/WB6wo42RZGMPfP8AtdnQBVad47VJqDiO1WpIzbbGhUVi5JsriYkI4eFCB7KwMIQvxVvN9KhCzioD1DgRyVcvSgE3fJF/6Rfcx3vauUeSWHd58kggBh1BGpbxC5IdRG5DWJ7H2HD4VhiWtN26gHcEV2y6OcjzVOJ0yN8Fy5MIw+S7tkUA4+ppf0N8FZ+wsMQZoUf7bPBSuRIBf5P4W/6PR/tM8ECp5OYW36NQ/tU/BcuRRBY+TuF//moa+yZ4Kw8nMLB/RqH9qn4LlyhCw8ncLH/Gof2meCtU2Bhgf+PR/ts8Fy5QhduwMNP/AB6Ovs2eCK3YWGh3qKOo/Zs8Fy5VZCh2Hh5HqKWns2eCJT2Nh5HqaW/9mzwXLkAlxsahI9TS0/cb4ITdlUZ+qp/0N8Fy5QhJ2ZR9lT/ob4Kg2bSv6pn9LfBcuVwFX4OnA9Bv9I8F2Hw7beiOwLlyDIgGICE51+pcuQCTh7uujY8wRFrbrKVyykaLgS2w71Tuge8Lly5YT5NYcH//2Q=="/>
          <p:cNvSpPr>
            <a:spLocks noChangeAspect="1" noChangeArrowheads="1"/>
          </p:cNvSpPr>
          <p:nvPr/>
        </p:nvSpPr>
        <p:spPr bwMode="auto">
          <a:xfrm>
            <a:off x="1587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2" name="Picture 4" descr="http://upload.wikimedia.org/wikipedia/commons/thumb/f/fb/The_Great_Fire_of_London,_with_Ludgate_and_Old_St._Paul's.JPG/250px-The_Great_Fire_of_London,_with_Ludgate_and_Old_St._Paul'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290" y="1452562"/>
            <a:ext cx="4197015" cy="5086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689415"/>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207</a:t>
            </a:fld>
            <a:endParaRPr lang="en-GB"/>
          </a:p>
        </p:txBody>
      </p:sp>
      <p:pic>
        <p:nvPicPr>
          <p:cNvPr id="1026" name="Picture 2" descr="Great Fire of London 1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396" y="1241052"/>
            <a:ext cx="4536504" cy="40381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99982" y="1953103"/>
            <a:ext cx="4819181"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Strange how the fire cleared the land now occupied by the City Of London, </a:t>
            </a:r>
            <a:r>
              <a:rPr lang="en-GB" sz="2800" b="1" dirty="0">
                <a:solidFill>
                  <a:srgbClr val="FFC000"/>
                </a:solidFill>
                <a:effectLst>
                  <a:outerShdw blurRad="38100" dist="38100" dir="2700000" algn="tl">
                    <a:srgbClr val="000000">
                      <a:alpha val="43137"/>
                    </a:srgbClr>
                  </a:outerShdw>
                </a:effectLst>
              </a:rPr>
              <a:t>just a few years before the building of The City of London,</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founding of The Bank Of England, and the launch of the debt/war economy.</a:t>
            </a:r>
          </a:p>
        </p:txBody>
      </p:sp>
      <p:sp>
        <p:nvSpPr>
          <p:cNvPr id="6" name="TextBox 5"/>
          <p:cNvSpPr txBox="1"/>
          <p:nvPr/>
        </p:nvSpPr>
        <p:spPr>
          <a:xfrm>
            <a:off x="903396" y="5505271"/>
            <a:ext cx="4536504"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The extent of the fire in red</a:t>
            </a:r>
          </a:p>
        </p:txBody>
      </p:sp>
    </p:spTree>
    <p:extLst>
      <p:ext uri="{BB962C8B-B14F-4D97-AF65-F5344CB8AC3E}">
        <p14:creationId xmlns:p14="http://schemas.microsoft.com/office/powerpoint/2010/main" val="76174526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encrypted-tbn3.gstatic.com/images?q=tbn:ANd9GcSBYx9mUwLghpKpcZQwojztee3CdDZ5iwS8TMOsSn2MHtPGdOwB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4" y="0"/>
            <a:ext cx="1216528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208</a:t>
            </a:fld>
            <a:endParaRPr lang="en-GB"/>
          </a:p>
        </p:txBody>
      </p:sp>
      <p:sp>
        <p:nvSpPr>
          <p:cNvPr id="4" name="TextBox 3"/>
          <p:cNvSpPr txBox="1"/>
          <p:nvPr/>
        </p:nvSpPr>
        <p:spPr>
          <a:xfrm>
            <a:off x="26714" y="4611231"/>
            <a:ext cx="1219200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More important than anything else, it cleared approximately one square mile of old buildings, so that new ones could be established. </a:t>
            </a:r>
            <a:r>
              <a:rPr lang="en-GB" sz="2800" b="1" dirty="0">
                <a:solidFill>
                  <a:srgbClr val="FFC000"/>
                </a:solidFill>
                <a:effectLst>
                  <a:outerShdw blurRad="38100" dist="38100" dir="2700000" algn="tl">
                    <a:srgbClr val="000000">
                      <a:alpha val="43137"/>
                    </a:srgbClr>
                  </a:outerShdw>
                </a:effectLst>
              </a:rPr>
              <a:t>HELLO....CITY OF LONDON..... </a:t>
            </a:r>
            <a:r>
              <a:rPr lang="en-GB" sz="2800" b="1" dirty="0">
                <a:solidFill>
                  <a:srgbClr val="00FF00"/>
                </a:solidFill>
                <a:effectLst>
                  <a:outerShdw blurRad="38100" dist="38100" dir="2700000" algn="tl">
                    <a:srgbClr val="000000">
                      <a:alpha val="43137"/>
                    </a:srgbClr>
                  </a:outerShdw>
                </a:effectLst>
              </a:rPr>
              <a:t>Out of the ashes of the innocent and decent hard working people came the CITY of SCUMBAGS who control the world today.</a:t>
            </a:r>
          </a:p>
        </p:txBody>
      </p:sp>
    </p:spTree>
    <p:extLst>
      <p:ext uri="{BB962C8B-B14F-4D97-AF65-F5344CB8AC3E}">
        <p14:creationId xmlns:p14="http://schemas.microsoft.com/office/powerpoint/2010/main" val="1001363815"/>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209</a:t>
            </a:fld>
            <a:endParaRPr lang="en-GB"/>
          </a:p>
        </p:txBody>
      </p:sp>
      <p:sp>
        <p:nvSpPr>
          <p:cNvPr id="4" name="TextBox 3"/>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Golden Square Mile contains among other things, </a:t>
            </a:r>
            <a:r>
              <a:rPr lang="en-GB" sz="2800" b="1" dirty="0">
                <a:solidFill>
                  <a:srgbClr val="FFC000"/>
                </a:solidFill>
                <a:effectLst>
                  <a:outerShdw blurRad="38100" dist="38100" dir="2700000" algn="tl">
                    <a:srgbClr val="000000">
                      <a:alpha val="43137"/>
                    </a:srgbClr>
                  </a:outerShdw>
                </a:effectLst>
              </a:rPr>
              <a:t>The Bank of England, London Metal Exchange (LME), Fleet Street (News), F.T.S.E. (Stock Exchange), </a:t>
            </a:r>
            <a:r>
              <a:rPr lang="en-GB" sz="2800" b="1" dirty="0">
                <a:solidFill>
                  <a:srgbClr val="00FF00"/>
                </a:solidFill>
                <a:effectLst>
                  <a:outerShdw blurRad="38100" dist="38100" dir="2700000" algn="tl">
                    <a:srgbClr val="000000">
                      <a:alpha val="43137"/>
                    </a:srgbClr>
                  </a:outerShdw>
                </a:effectLst>
              </a:rPr>
              <a:t>the Royal Mint and the Old Bailey (court)... are you getting the picture yet?</a:t>
            </a:r>
          </a:p>
        </p:txBody>
      </p:sp>
      <p:pic>
        <p:nvPicPr>
          <p:cNvPr id="7170" name="Picture 2" descr="https://encrypted-tbn0.gstatic.com/images?q=tbn:ANd9GcQKA0jGiCoOm6Xr1pxrCTCbVmW6ZrF3ZBed2g44AlNn-iRmhRk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3569" y="1371600"/>
            <a:ext cx="4944861" cy="329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520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21</a:t>
            </a:fld>
            <a:endParaRPr lang="en-GB">
              <a:solidFill>
                <a:srgbClr val="FFFFFF"/>
              </a:solidFill>
            </a:endParaRPr>
          </a:p>
        </p:txBody>
      </p:sp>
      <p:sp>
        <p:nvSpPr>
          <p:cNvPr id="5" name="Title 4"/>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09600" y="1992606"/>
            <a:ext cx="5087063" cy="4089847"/>
          </a:xfrm>
          <a:prstGeom prst="rect">
            <a:avLst/>
          </a:prstGeom>
        </p:spPr>
      </p:pic>
      <p:sp>
        <p:nvSpPr>
          <p:cNvPr id="7" name="TextBox 6"/>
          <p:cNvSpPr txBox="1"/>
          <p:nvPr/>
        </p:nvSpPr>
        <p:spPr>
          <a:xfrm>
            <a:off x="6490952" y="2112135"/>
            <a:ext cx="521594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Pentagon is the nerve centre of Gog’s Military arm with directives coming not from Congress but the City of London Crown. </a:t>
            </a:r>
            <a:r>
              <a:rPr lang="en-GB" sz="2800" b="1" dirty="0" smtClean="0">
                <a:solidFill>
                  <a:srgbClr val="FFC000"/>
                </a:solidFill>
                <a:effectLst>
                  <a:outerShdw blurRad="38100" dist="38100" dir="2700000" algn="tl">
                    <a:srgbClr val="000000">
                      <a:alpha val="43137"/>
                    </a:srgbClr>
                  </a:outerShdw>
                </a:effectLst>
              </a:rPr>
              <a:t>The 5 pointed star was the emblem of the Amalekites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 a Canaanite tribe, who had a king called </a:t>
            </a:r>
            <a:r>
              <a:rPr lang="en-GB" sz="2800" b="1" dirty="0" err="1" smtClean="0">
                <a:solidFill>
                  <a:srgbClr val="00FF00"/>
                </a:solidFill>
                <a:effectLst>
                  <a:outerShdw blurRad="38100" dist="38100" dir="2700000" algn="tl">
                    <a:srgbClr val="000000">
                      <a:alpha val="43137"/>
                    </a:srgbClr>
                  </a:outerShdw>
                </a:effectLst>
              </a:rPr>
              <a:t>Agag</a:t>
            </a:r>
            <a:r>
              <a:rPr lang="en-GB" sz="2800" b="1" dirty="0" smtClean="0">
                <a:solidFill>
                  <a:srgbClr val="00FF00"/>
                </a:solidFill>
                <a:effectLst>
                  <a:outerShdw blurRad="38100" dist="38100" dir="2700000" algn="tl">
                    <a:srgbClr val="000000">
                      <a:alpha val="43137"/>
                    </a:srgbClr>
                  </a:outerShdw>
                </a:effectLst>
              </a:rPr>
              <a:t>, or Gog.</a:t>
            </a:r>
          </a:p>
        </p:txBody>
      </p:sp>
    </p:spTree>
    <p:extLst>
      <p:ext uri="{BB962C8B-B14F-4D97-AF65-F5344CB8AC3E}">
        <p14:creationId xmlns:p14="http://schemas.microsoft.com/office/powerpoint/2010/main" val="310497739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210</a:t>
            </a:fld>
            <a:endParaRPr lang="en-GB"/>
          </a:p>
        </p:txBody>
      </p:sp>
      <p:sp>
        <p:nvSpPr>
          <p:cNvPr id="4" name="TextBox 3"/>
          <p:cNvSpPr txBox="1"/>
          <p:nvPr/>
        </p:nvSpPr>
        <p:spPr>
          <a:xfrm>
            <a:off x="6433943" y="1772816"/>
            <a:ext cx="381642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Interestingly the area of the City of London is exactly 677 acres, that is, </a:t>
            </a:r>
            <a:r>
              <a:rPr lang="en-GB" sz="2800" b="1" dirty="0">
                <a:solidFill>
                  <a:srgbClr val="FF0000"/>
                </a:solidFill>
                <a:effectLst>
                  <a:outerShdw blurRad="38100" dist="38100" dir="2700000" algn="tl">
                    <a:srgbClr val="000000">
                      <a:alpha val="43137"/>
                    </a:srgbClr>
                  </a:outerShdw>
                </a:effectLst>
              </a:rPr>
              <a:t>666 acres (Number of the Beast) </a:t>
            </a:r>
            <a:r>
              <a:rPr lang="en-GB" sz="2800" b="1" dirty="0">
                <a:solidFill>
                  <a:srgbClr val="00FF00"/>
                </a:solidFill>
                <a:effectLst>
                  <a:outerShdw blurRad="38100" dist="38100" dir="2700000" algn="tl">
                    <a:srgbClr val="000000">
                      <a:alpha val="43137"/>
                    </a:srgbClr>
                  </a:outerShdw>
                </a:effectLst>
              </a:rPr>
              <a:t>and 11 the Number of Gog or the Little Horn </a:t>
            </a:r>
            <a:r>
              <a:rPr lang="en-GB" sz="2800" b="1" dirty="0">
                <a:solidFill>
                  <a:srgbClr val="FFFF00"/>
                </a:solidFill>
                <a:effectLst>
                  <a:outerShdw blurRad="38100" dist="38100" dir="2700000" algn="tl">
                    <a:srgbClr val="000000">
                      <a:alpha val="43137"/>
                    </a:srgbClr>
                  </a:outerShdw>
                </a:effectLst>
              </a:rPr>
              <a:t>– see presentation 12</a:t>
            </a:r>
            <a:r>
              <a:rPr lang="en-GB" sz="2800" dirty="0">
                <a:solidFill>
                  <a:srgbClr val="FFFF00"/>
                </a:solidFill>
              </a:rPr>
              <a:t>.</a:t>
            </a:r>
          </a:p>
        </p:txBody>
      </p:sp>
      <p:pic>
        <p:nvPicPr>
          <p:cNvPr id="8194" name="Picture 2" descr="http://ih2.redbubble.net/image.4559572.1109/flat,550x550,075,f.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2" b="100000" l="0" r="100000"/>
                    </a14:imgEffect>
                  </a14:imgLayer>
                </a14:imgProps>
              </a:ext>
              <a:ext uri="{28A0092B-C50C-407E-A947-70E740481C1C}">
                <a14:useLocalDpi xmlns:a14="http://schemas.microsoft.com/office/drawing/2010/main" val="0"/>
              </a:ext>
            </a:extLst>
          </a:blip>
          <a:srcRect/>
          <a:stretch>
            <a:fillRect/>
          </a:stretch>
        </p:blipFill>
        <p:spPr bwMode="auto">
          <a:xfrm>
            <a:off x="1703512" y="1052736"/>
            <a:ext cx="4511768"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93375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T5wwvxeNLzc27K6RjmlSWxFcXg4zp2sgcodj0FvEmrWKwVVdYnY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304"/>
            <a:ext cx="12192000" cy="68803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211</a:t>
            </a:fld>
            <a:endParaRPr lang="en-GB"/>
          </a:p>
        </p:txBody>
      </p:sp>
      <p:sp>
        <p:nvSpPr>
          <p:cNvPr id="4" name="TextBox 3"/>
          <p:cNvSpPr txBox="1"/>
          <p:nvPr/>
        </p:nvSpPr>
        <p:spPr>
          <a:xfrm>
            <a:off x="2656562" y="1371600"/>
            <a:ext cx="8280920" cy="5262979"/>
          </a:xfrm>
          <a:prstGeom prst="rect">
            <a:avLst/>
          </a:prstGeom>
          <a:noFill/>
        </p:spPr>
        <p:txBody>
          <a:bodyPr wrap="square" rtlCol="0">
            <a:spAutoFit/>
          </a:bodyPr>
          <a:lstStyle/>
          <a:p>
            <a:r>
              <a:rPr lang="en-GB" sz="2800" b="1" dirty="0">
                <a:solidFill>
                  <a:srgbClr val="00FFFF"/>
                </a:solidFill>
                <a:effectLst>
                  <a:outerShdw blurRad="38100" dist="38100" dir="2700000" algn="tl">
                    <a:srgbClr val="000000">
                      <a:alpha val="43137"/>
                    </a:srgbClr>
                  </a:outerShdw>
                </a:effectLst>
              </a:rPr>
              <a:t>2ND OCT 1666 .....GREAT FIRE OF LONDON...(started at a bakery in Pudding Lane).</a:t>
            </a:r>
          </a:p>
          <a:p>
            <a:endParaRPr lang="en-GB" sz="2800" b="1" dirty="0">
              <a:effectLst>
                <a:outerShdw blurRad="38100" dist="38100" dir="2700000" algn="tl">
                  <a:srgbClr val="000000">
                    <a:alpha val="43137"/>
                  </a:srgbClr>
                </a:outerShdw>
              </a:effectLst>
            </a:endParaRPr>
          </a:p>
          <a:p>
            <a:r>
              <a:rPr lang="en-GB" sz="2800" b="1" dirty="0">
                <a:solidFill>
                  <a:srgbClr val="FFC000"/>
                </a:solidFill>
                <a:effectLst>
                  <a:outerShdw blurRad="38100" dist="38100" dir="2700000" algn="tl">
                    <a:srgbClr val="000000">
                      <a:alpha val="43137"/>
                    </a:srgbClr>
                  </a:outerShdw>
                </a:effectLst>
              </a:rPr>
              <a:t>3RD OCT 1666 .....2ND DAY...FIRES STILL BURNING</a:t>
            </a:r>
          </a:p>
          <a:p>
            <a:endParaRPr lang="en-GB" sz="2800" b="1" dirty="0">
              <a:effectLst>
                <a:outerShdw blurRad="38100" dist="38100" dir="2700000" algn="tl">
                  <a:srgbClr val="000000">
                    <a:alpha val="43137"/>
                  </a:srgbClr>
                </a:outerShdw>
              </a:effectLst>
            </a:endParaRPr>
          </a:p>
          <a:p>
            <a:r>
              <a:rPr lang="en-GB" sz="2800" b="1" dirty="0">
                <a:solidFill>
                  <a:srgbClr val="00FF00"/>
                </a:solidFill>
                <a:effectLst>
                  <a:outerShdw blurRad="38100" dist="38100" dir="2700000" algn="tl">
                    <a:srgbClr val="000000">
                      <a:alpha val="43137"/>
                    </a:srgbClr>
                  </a:outerShdw>
                </a:effectLst>
              </a:rPr>
              <a:t>4TH OCT 1666 ......FIRES FINALLY EXTINGUISHED</a:t>
            </a:r>
          </a:p>
          <a:p>
            <a:endParaRPr lang="en-GB" sz="2800" b="1" dirty="0">
              <a:effectLst>
                <a:outerShdw blurRad="38100" dist="38100" dir="2700000" algn="tl">
                  <a:srgbClr val="000000">
                    <a:alpha val="43137"/>
                  </a:srgbClr>
                </a:outerShdw>
              </a:effectLst>
            </a:endParaRPr>
          </a:p>
          <a:p>
            <a:r>
              <a:rPr lang="en-GB" sz="2800" b="1" dirty="0">
                <a:solidFill>
                  <a:srgbClr val="FFFF00"/>
                </a:solidFill>
                <a:effectLst>
                  <a:outerShdw blurRad="38100" dist="38100" dir="2700000" algn="tl">
                    <a:srgbClr val="000000">
                      <a:alpha val="43137"/>
                    </a:srgbClr>
                  </a:outerShdw>
                </a:effectLst>
              </a:rPr>
              <a:t>5TH OCT 1666.......PARLIAMENT PASSES AN ACT ...CESTUI QUE VIE ACT </a:t>
            </a:r>
            <a:r>
              <a:rPr lang="en-GB" sz="2800" b="1" dirty="0" smtClean="0">
                <a:solidFill>
                  <a:srgbClr val="FFFF00"/>
                </a:solidFill>
                <a:effectLst>
                  <a:outerShdw blurRad="38100" dist="38100" dir="2700000" algn="tl">
                    <a:srgbClr val="000000">
                      <a:alpha val="43137"/>
                    </a:srgbClr>
                  </a:outerShdw>
                </a:effectLst>
              </a:rPr>
              <a:t>1666</a:t>
            </a:r>
            <a:endParaRPr lang="en-GB" dirty="0"/>
          </a:p>
        </p:txBody>
      </p:sp>
    </p:spTree>
    <p:extLst>
      <p:ext uri="{BB962C8B-B14F-4D97-AF65-F5344CB8AC3E}">
        <p14:creationId xmlns:p14="http://schemas.microsoft.com/office/powerpoint/2010/main" val="383036504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212</a:t>
            </a:fld>
            <a:endParaRPr lang="en-GB"/>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The Act declared all men and women dead and lost beyond the seas. </a:t>
            </a:r>
            <a:r>
              <a:rPr lang="en-GB" sz="2800" b="1" dirty="0">
                <a:solidFill>
                  <a:srgbClr val="00FF00"/>
                </a:solidFill>
                <a:effectLst>
                  <a:outerShdw blurRad="38100" dist="38100" dir="2700000" algn="tl">
                    <a:srgbClr val="000000">
                      <a:alpha val="43137"/>
                    </a:srgbClr>
                  </a:outerShdw>
                </a:effectLst>
              </a:rPr>
              <a:t>The state took every "body" and their property into trust and the state became the trustee husband to both the people and their property---</a:t>
            </a:r>
            <a:r>
              <a:rPr lang="en-GB" dirty="0">
                <a:solidFill>
                  <a:srgbClr val="00FF00"/>
                </a:solidFill>
              </a:rPr>
              <a:t>.</a:t>
            </a:r>
          </a:p>
        </p:txBody>
      </p:sp>
      <p:pic>
        <p:nvPicPr>
          <p:cNvPr id="3074" name="Picture 2" descr="http://www.lawfulrebellion.org/wp-content/uploads/legally-dead-islan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870364" y="1750756"/>
            <a:ext cx="8457584" cy="330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891740"/>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213</a:t>
            </a:fld>
            <a:endParaRPr lang="en-GB"/>
          </a:p>
        </p:txBody>
      </p:sp>
      <p:sp>
        <p:nvSpPr>
          <p:cNvPr id="4" name="TextBox 3"/>
          <p:cNvSpPr txBox="1"/>
          <p:nvPr/>
        </p:nvSpPr>
        <p:spPr>
          <a:xfrm>
            <a:off x="5204195" y="1824841"/>
            <a:ext cx="615653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---until </a:t>
            </a:r>
            <a:r>
              <a:rPr lang="en-GB" sz="2800" b="1" dirty="0" smtClean="0">
                <a:solidFill>
                  <a:srgbClr val="00FFFF"/>
                </a:solidFill>
                <a:effectLst>
                  <a:outerShdw blurRad="38100" dist="38100" dir="2700000" algn="tl">
                    <a:srgbClr val="000000">
                      <a:alpha val="43137"/>
                    </a:srgbClr>
                  </a:outerShdw>
                </a:effectLst>
              </a:rPr>
              <a:t>living men come </a:t>
            </a:r>
            <a:r>
              <a:rPr lang="en-GB" sz="2800" b="1" dirty="0">
                <a:solidFill>
                  <a:srgbClr val="00FFFF"/>
                </a:solidFill>
                <a:effectLst>
                  <a:outerShdw blurRad="38100" dist="38100" dir="2700000" algn="tl">
                    <a:srgbClr val="000000">
                      <a:alpha val="43137"/>
                    </a:srgbClr>
                  </a:outerShdw>
                </a:effectLst>
              </a:rPr>
              <a:t>back and </a:t>
            </a:r>
            <a:r>
              <a:rPr lang="en-GB" sz="2800" b="1" dirty="0" smtClean="0">
                <a:solidFill>
                  <a:srgbClr val="00FFFF"/>
                </a:solidFill>
                <a:effectLst>
                  <a:outerShdw blurRad="38100" dist="38100" dir="2700000" algn="tl">
                    <a:srgbClr val="000000">
                      <a:alpha val="43137"/>
                    </a:srgbClr>
                  </a:outerShdw>
                </a:effectLst>
              </a:rPr>
              <a:t>claim title </a:t>
            </a:r>
            <a:r>
              <a:rPr lang="en-GB" sz="2800" b="1" dirty="0">
                <a:solidFill>
                  <a:srgbClr val="00FFFF"/>
                </a:solidFill>
                <a:effectLst>
                  <a:outerShdw blurRad="38100" dist="38100" dir="2700000" algn="tl">
                    <a:srgbClr val="000000">
                      <a:alpha val="43137"/>
                    </a:srgbClr>
                  </a:outerShdw>
                </a:effectLst>
              </a:rPr>
              <a:t>and </a:t>
            </a:r>
            <a:r>
              <a:rPr lang="en-GB" sz="2800" b="1" dirty="0" smtClean="0">
                <a:solidFill>
                  <a:srgbClr val="00FFFF"/>
                </a:solidFill>
                <a:effectLst>
                  <a:outerShdw blurRad="38100" dist="38100" dir="2700000" algn="tl">
                    <a:srgbClr val="000000">
                      <a:alpha val="43137"/>
                    </a:srgbClr>
                  </a:outerShdw>
                </a:effectLst>
              </a:rPr>
              <a:t>can prove </a:t>
            </a:r>
            <a:r>
              <a:rPr lang="en-GB" sz="2800" b="1" dirty="0">
                <a:solidFill>
                  <a:srgbClr val="00FFFF"/>
                </a:solidFill>
                <a:effectLst>
                  <a:outerShdw blurRad="38100" dist="38100" dir="2700000" algn="tl">
                    <a:srgbClr val="000000">
                      <a:alpha val="43137"/>
                    </a:srgbClr>
                  </a:outerShdw>
                </a:effectLst>
              </a:rPr>
              <a:t>they are alive and that their title can be re-vested </a:t>
            </a:r>
            <a:r>
              <a:rPr lang="en-GB" sz="2800" b="1" dirty="0" smtClean="0">
                <a:solidFill>
                  <a:srgbClr val="00FFFF"/>
                </a:solidFill>
                <a:effectLst>
                  <a:outerShdw blurRad="38100" dist="38100" dir="2700000" algn="tl">
                    <a:srgbClr val="000000">
                      <a:alpha val="43137"/>
                    </a:srgbClr>
                  </a:outerShdw>
                </a:effectLst>
              </a:rPr>
              <a:t>can </a:t>
            </a:r>
            <a:r>
              <a:rPr lang="en-GB" sz="2800" b="1" dirty="0">
                <a:solidFill>
                  <a:srgbClr val="00FFFF"/>
                </a:solidFill>
                <a:effectLst>
                  <a:outerShdw blurRad="38100" dist="38100" dir="2700000" algn="tl">
                    <a:srgbClr val="000000">
                      <a:alpha val="43137"/>
                    </a:srgbClr>
                  </a:outerShdw>
                </a:effectLst>
              </a:rPr>
              <a:t>claim for damages. </a:t>
            </a:r>
            <a:r>
              <a:rPr lang="en-GB" sz="2800" b="1" dirty="0">
                <a:solidFill>
                  <a:srgbClr val="FFC000"/>
                </a:solidFill>
                <a:effectLst>
                  <a:outerShdw blurRad="38100" dist="38100" dir="2700000" algn="tl">
                    <a:srgbClr val="000000">
                      <a:alpha val="43137"/>
                    </a:srgbClr>
                  </a:outerShdw>
                </a:effectLst>
              </a:rPr>
              <a:t>You have 7 </a:t>
            </a:r>
            <a:r>
              <a:rPr lang="en-GB" sz="2800" b="1" dirty="0" err="1">
                <a:solidFill>
                  <a:srgbClr val="FFC000"/>
                </a:solidFill>
                <a:effectLst>
                  <a:outerShdw blurRad="38100" dist="38100" dir="2700000" algn="tl">
                    <a:srgbClr val="000000">
                      <a:alpha val="43137"/>
                    </a:srgbClr>
                  </a:outerShdw>
                </a:effectLst>
              </a:rPr>
              <a:t>yrs</a:t>
            </a:r>
            <a:r>
              <a:rPr lang="en-GB" sz="2800" b="1" dirty="0">
                <a:solidFill>
                  <a:srgbClr val="FFC000"/>
                </a:solidFill>
                <a:effectLst>
                  <a:outerShdw blurRad="38100" dist="38100" dir="2700000" algn="tl">
                    <a:srgbClr val="000000">
                      <a:alpha val="43137"/>
                    </a:srgbClr>
                  </a:outerShdw>
                </a:effectLst>
              </a:rPr>
              <a:t> from birth to claim titles back,</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otherwise </a:t>
            </a:r>
            <a:r>
              <a:rPr lang="en-GB" sz="2800" b="1" dirty="0" smtClean="0">
                <a:solidFill>
                  <a:srgbClr val="00FF00"/>
                </a:solidFill>
                <a:effectLst>
                  <a:outerShdw blurRad="38100" dist="38100" dir="2700000" algn="tl">
                    <a:srgbClr val="000000">
                      <a:alpha val="43137"/>
                    </a:srgbClr>
                  </a:outerShdw>
                </a:effectLst>
              </a:rPr>
              <a:t>you are dead </a:t>
            </a:r>
            <a:r>
              <a:rPr lang="en-GB" sz="2800" b="1" dirty="0">
                <a:solidFill>
                  <a:srgbClr val="00FF00"/>
                </a:solidFill>
                <a:effectLst>
                  <a:outerShdw blurRad="38100" dist="38100" dir="2700000" algn="tl">
                    <a:srgbClr val="000000">
                      <a:alpha val="43137"/>
                    </a:srgbClr>
                  </a:outerShdw>
                </a:effectLst>
              </a:rPr>
              <a:t>beyond reasonable doubt and the state takes your body and property into trust.</a:t>
            </a:r>
            <a:r>
              <a:rPr lang="en-GB" dirty="0">
                <a:solidFill>
                  <a:srgbClr val="00FF00"/>
                </a:solidFill>
              </a:rPr>
              <a:t>..</a:t>
            </a:r>
          </a:p>
        </p:txBody>
      </p:sp>
      <p:pic>
        <p:nvPicPr>
          <p:cNvPr id="4098" name="Picture 2" descr="http://t3.gstatic.com/images?q=tbn:ANd9GcQ4KLpV_l_g5_W3LsYGJn_fhXhZgl3_2UDfIIfHvFe0iJJRK1LEGw"/>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54" b="100000" l="1563" r="98438"/>
                    </a14:imgEffect>
                  </a14:imgLayer>
                </a14:imgProps>
              </a:ext>
              <a:ext uri="{28A0092B-C50C-407E-A947-70E740481C1C}">
                <a14:useLocalDpi xmlns:a14="http://schemas.microsoft.com/office/drawing/2010/main" val="0"/>
              </a:ext>
            </a:extLst>
          </a:blip>
          <a:srcRect/>
          <a:stretch>
            <a:fillRect/>
          </a:stretch>
        </p:blipFill>
        <p:spPr bwMode="auto">
          <a:xfrm>
            <a:off x="304025" y="2157984"/>
            <a:ext cx="4463704" cy="355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18292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214</a:t>
            </a:fld>
            <a:endParaRPr lang="en-GB"/>
          </a:p>
        </p:txBody>
      </p:sp>
      <p:sp>
        <p:nvSpPr>
          <p:cNvPr id="4" name="TextBox 3"/>
          <p:cNvSpPr txBox="1"/>
          <p:nvPr/>
        </p:nvSpPr>
        <p:spPr>
          <a:xfrm>
            <a:off x="6395131" y="1700808"/>
            <a:ext cx="4248472"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Translation of the Act’s Title: </a:t>
            </a:r>
            <a:r>
              <a:rPr lang="en-GB" sz="2800" b="1" dirty="0">
                <a:solidFill>
                  <a:srgbClr val="FFC000"/>
                </a:solidFill>
                <a:effectLst>
                  <a:outerShdw blurRad="38100" dist="38100" dir="2700000" algn="tl">
                    <a:srgbClr val="000000">
                      <a:alpha val="43137"/>
                    </a:srgbClr>
                  </a:outerShdw>
                </a:effectLst>
              </a:rPr>
              <a:t>CEST = THIS, TUI = KILLED, QUE = THAT, VIE = LIFE. </a:t>
            </a:r>
            <a:r>
              <a:rPr lang="en-GB" sz="2800" b="1" dirty="0">
                <a:solidFill>
                  <a:srgbClr val="00FF00"/>
                </a:solidFill>
                <a:effectLst>
                  <a:outerShdw blurRad="38100" dist="38100" dir="2700000" algn="tl">
                    <a:srgbClr val="000000">
                      <a:alpha val="43137"/>
                    </a:srgbClr>
                  </a:outerShdw>
                </a:effectLst>
              </a:rPr>
              <a:t>"The person whose life measures the duration of a trust, gift, estate or insurance contract".</a:t>
            </a:r>
          </a:p>
        </p:txBody>
      </p:sp>
      <p:sp>
        <p:nvSpPr>
          <p:cNvPr id="5" name="AutoShape 2" descr="data:image/jpeg;base64,/9j/4AAQSkZJRgABAQAAAQABAAD/2wCEAAkGBhQSERUUExQVFBUWFxQUFRgUFBQUFRUVFRUVFxcUFRQXHCYfFxkjGRUVHy8gIycpLCwsFR4xNTAqNSYrLCkBCQoKDgwOFA8PFykcHBwsKSwpKSkpKSkpKSkpLCwsKSwpKSkpKSksKSwpKSwpKSwpKSkpLDUsLC8pKSksLCkpKf/AABEIAOEA4QMBIgACEQEDEQH/xAAcAAABBQEBAQAAAAAAAAAAAAAAAQIDBAUGBwj/xABLEAACAQIEAgUGCQgIBgMAAAABAgADEQQSITEFQRMiUWFxBgcygZGhFEJSkqKxwdHSJFNigqOy4fAjM0NUcpPT8RUXRGODwiU0c//EABkBAQEBAQEBAAAAAAAAAAAAAAABAgMEBf/EACURAQEAAgEDAwUBAQAAAAAAAAABAhEDEjEyIUFRBAVhccEiM//aAAwDAQACEQMRAD8A9xhCEAhCNLjtEB047jmLf4QVVivPTn6O/v8AbOtNcf7CYGL4O1Su1TMAptYG9/XMZZel1Vk9Vaz5fTbu2+6NUP8AnX7Pi/dNMYYDQnl3RpwgC9v8Zy678tdMQ4am5+O1v1fulsYc/Lb6P3SDDenL6jSOu/J0xXaiflt9H7ozoW+W30Pwy5lkioI68vk6Yoig/wCcb2J+GOFCpyqN82n+GXxTihI68vlNRQNGr+cPzU/DGlKv5z6CfdNArG5JOvL5XpjO/pfzn0E+6RmrV/OfQT7ppdHI2pR15fJ0xn/Ca35wfMWQtja9/TT/ACx98u1qe0q4myhn7AT45QTHXkdMR0MfiXUMpUjUX6PsJB+N2gyHF8XxSC96e/Omw/8AabXCML0dJFO6qoPiAL++8vkdus11ZfKajkuH+U2INZEcUiGNmyqwI03BzETspQPCqWYN0ahhqCBY+6XM03jl6eqaPhG54Z5vcQ6EQGLKCEIQMvDcSd76KtmZdLn0WK8/CWVdj8aUMPTtVqjscn56q31sZfpqLTz23fds6pTuPvjFp7crSUP2Sm1auRpSRf8AFV+xVP1zKrlpGVlEPWIIJA0IGSk2h01vUIB07ucT4E5YNnqaG4BqIq77EKpJHiYEWLqKXAuBuNe6aNMKU6pBHcQRp4Tnqnk6zVtrqfSzFnUC9/jHU35ATpKODVFyqoUfogD16SaGeNGHiJoKso1lsZaWprJFqVlihogaVcdTqMV6NlFr3BuL7WNxrprpzuOybReEWZPR4ux61G/IWawNm5+OT2nsF4mOLDelRIudw46t9LgDeXSNwxJl4Hp816j0yg5LfNtzuO364oo1ruWdbFStMLcZSc3WbTf0ddbW9ZaGgUEYVmUcLiiBarT0t8q5sCLMba9viJoYJKmQCqVL8yl7HvsRpIGvRlPiOHulrekyL6mYA/RzTTKd5lWul6lId7v81cv11PdIq8u0deJaNq0gylWFwQQR2gixE3ESQmRiME9K5pdKwKkECqGIIK2Kip3BufOVzxOunpDT/uUag/aUiw90qN+Ey14wfkZgQSppshLAWBOViD6Rt6xJf+NUtmJQ/wDcRk95FvfKLxgBGLWU7EHbmOYuPdHiZUt4RIS7qMqubYphyamjesM6n3BJdNYATH8sMccOBXC5slLE2HayoKqg939E3vmd5E8ZOKwlGq7FnOZXJAF3VjfQAC21u60xn6ZV0mFuHX7b06unrJZEjRwqc4ZPYyMxCbwMgkUwLRl4QKuNGt5JQ1URMUuh7pFQqdXSSdy9ltT2xkC2nZGTtIxUyVZWrcMpOxYopJ3J3MkXSOVo0IV4NQ50kP6t45OH0kIKU0UjaygHXsk4eNqKTrGgibyQMeyQg2j+kksEpnN4/wArcPQx9PD1GIq1FpqgtoOkZ9WY2AvlUAbk20nRI954djMO2P8AKZlQkClWQsfkphQma3eXUjxaZd+LGZb37R7tFtGpEr1wilmNgBcyuSSMKD/a4+qZycfToVqsGUFzTYEXKMrsjF+wAqbnkNdtZepVgwDC9jrqCD7DNxkytg1f0gG/xKDb7ZDU4UrNm6ytcG6uy3sLdYXsR3GW1NxcajfTs7Y6FQfAkz58i5vlZRm2tvvtLAiGIBIp0Il4QjD8ucLnw366KfCtegfdWnNeaU//AB6A7ipVB7jm2nYeVdEtgsRb0hTd1/x0xnT6Sied+QHFqYxWKoUXD0nIxVEjlnsHSx1BBZRY9kzyeUr08W7xZz41f5/XppYRQvbKtJ7DWTGrMOBauJVBdmUAWJuQLAmwJvtc/VGjFKy5gerrrYjYkG9/AyjX4YjOzkvdhlIDWGUW0sB2i++5PbJsiJTKheoL9UC+hJJAX1nSVEP/ABxWCmmM2a1gWVDcsVy2O5BBvbbQ85Z4ZjS6BmULcnQEnbxA53kAZRooAHcANeZ0kq1+2FTPW98rYU3JA5SOrVvpe2sXAoFqacwfaNZmelF/o9NpKqm0VWj1nTaaQPTMj6IiXbSMrG00iFI93vj8pj1jxGzSA35xhpmWDGkxs0jByAsdgCT4AX+qeBebZnPHSXuHzYs1PG1TMD+sRPZvLXi4wuAr1iL5Uta9sxdlQC/K+aeWeaTjnTcUxNR6YD4hXqAqBZLOGZRpexDDXnkF95Hp4pZhnfZ7ehj7zDxzlXuGZdASekZF9WZWTYDsk9LGvYkNmGTQWWp1gbWzU2uxNibW59xE1I81aFTCI2hVTudQN2BU+0Ej1mNqYNSgpjqqAFsunVFhl7gQLaa98ptxjLYMq6gHq1FDWPPJUynlLAxq2DEMtw1iVOwFycwuALd+s0iovBCqUkV8y0wyWa63UgBTdToyAWHidjYywMPU6e+ZhTCDTMCGe9jcHUAKBtuWMsUcYj+iytbfKwNr7XtJM0BYsBFkU2EWJIp7rcEHY6HwM+b+C4R8HxDDMxyq1R1GViDlSo1Eh7csw2n0kZ8++cGk1HGk8qeJrkf+RqeKA/bNHNPSV6/osrcrx+2U/letjEHeRU+LofRYN25etodtBIcHWBRT2gGXKDAbC3hMPIevELjRXPL0cvb8q2mnvEibFVDfqAdmZ99RyAPK8dUxEr1etuSNb6GA4Cpc9ZQNPikkdvO0DRYnWo/qyr9Qv74ua0QVZBIeHU21Zc3+Ik/WZYQZXT/EAfXp9sRBInqH6iPVJVbqrJFEjDw6SdGUsQLGCpH5tZQW743L3xztaNLyAYHtjMvfHGppGA67fz2wOC89tYjhwUHR61PN/hXMf3snsnLeYnhl6uIrH4qpSXxcl29yL7Z1Hnh4VVxOFC0VZ2SpR6qjVuk6RT/6TS83HkceH4Uo5DVajdJUt6INgFQHnYDftJj3euZycHT72tTEAkuy3BDWJHSKLWAAvSZgeR1W9txI0s5tcOSLf2T5XPMgZKhsP50jmwzpZujIYhgxFNXOpNznpFGvY222HbFSrcgOVXMCAC1xbLk9Csga22x1175uR4y1SFFm0uCOvUddbMCVWsGUa2Iu3Ls3aMPlGZRpYG6Iw52tmoPY2tr1TpH0gwUWGUX0stSncsBvkZ1I2122iOis4sA1m1Kim5AO6AoVdMpvrY76wExNYFiuhJYE60nOwIGRijWB1FtY9QwALMVyqCLNUpbNYKwbMm+h1vtyMZUFlcOe4BmJ+MAWArr4DexufGP6Ak3F7kqLg1EF2W7HNTLKTfnaw9d4ou4PFM9Q9YFLX0CMLm2iurX0vbVdZoTM4NYhmuDsL3RjpqRmCq3MaNrNMbzKn5YRYTrpkTyPzqcFNSpicou3R4fFKBuSvS0qgH6lMH1T1ycr5TUbYvDv8qnWpn9VqTqPYakzyTeNdOLO4ZzKezE8m8V0uEoPvemt/ECx94M1C9ozD4RUUJTUIgvYKLAXJJsPEmMxWJSn/WMFNr2M4wys3dJC14hvI6eMVsuUMQb2ORgotfckC0mZpWTgDJqNOV0c7SYYVma/SMq2IygLuQRfNa/O/iBIrQpCBQcrHtlHD8OC3zPUcm467kix5ZRYe6WcPh0QEIoW9r2HZ29sK1cPqo8JKAJVwzdWVuMGoaLrSJWoysEYBiFbKSGJANv4yxGrlEUCYvTPXwYLrVpM6JmADpUpsxAa1usCCTr3RfJqniFV1xNi6tkFQXtWQAZauXZWINiO1TNI2mEaacocc6Q0WWkxWo6sqMqk5GykhiQDa1ufO0yMbjMVW4cjolSnWPQmrTylKoUOvTogNjfKHtbe+mtoHSFBDKJSp4UMjjrhXOxLoQLLcJezINO7UmZnkrh3C1Xq9ICK2JA6TpADRNUtTIVuQQC3YDaQa+GW7O3axHqUBfrU+2TqJBgUtTW+5GY+Lan3mFfDOTmSoV0tlKhkOu5Ghv6+UqrURlBFjYjvldBVGXN0bDXMRmU9xCkn16yxNREVHCohJVVW++UAX9Q8TEq4NG9JVPioMmvCUVXwAsArOthYZXIFh+ibj3Sq3AxqbqW0sSgUjW5uaWUn+d5pRwEgiwVIqgDG51v1mbnpYtra1t5YSNj6Yidw+EIToyJgeV1Lq0G+TXUHwqJUp/vOvsm/Mnyppk4WoRugWqP/ABOtT/0ky7UjOXCEDTURjUGPKauEtl+vvj3cTzR0YT0TIipm1UUSo9LWVEFGlLINoirEqaQJAbydachpLtLQUnnJtS4d9xLivM+nvbxllLyxFpTFzcpGpMfmmkOLQAlUYU582d975bjLtta20tXgBErY/wDq2HaMvziF+2WC0rYnUoP0r/NBP12gSLHiMEkEsU4QMBCaQ20gxOEDgA5hY3BVmUg2te6nvli8aZBTbBuPRqtsBZwrjQWvyN+Z1kqGqH1CFNdQWDDs0NwfaJPFgKY9NpGZMJrEohCE2yJDi8OKlN0OzKynwYEfbJoQObwFcmih55Vv42F5NSpEmPwfDXBdSvVzPl1GxYke4iaFLCEdnvM8swrpuKlOnrYiJVpd00PgvafZOFq8erJXx/SNelQJNIZQLItIMbm12Oa/OauNk9Set1HTGlIKhG08b8hfKOvU4hSFatVqBs62eoxFyhI6hNhqJ7DRpazGtu/PwXhy6b6rCP3SYubaW9dz7hGhdJJSBv3TUkcFPBsCwY1AxHYLCzDTflreaHwlQSCwBABNzsDex9x9krrwmkCDkHVtbU6WFhz7AI7EcLo1GzOgY2tc37+/vM1pFhMYhtZlN9BZgb8tO3Y+yHwxLkZhddD2A6GxO1+suneJWw/BaKMGVAGGoN2PytdT+k3tjq3B6LNmamCTck9bchQTvbUKoPbaNC38NS3pr85R9sd8MT5a/OEoHgFA/wBmv0hytyPZI38mcNbWkvPcvzGvxoRqLiFNyGBA3IINtAdTy0IPrld8ZSIZywslwSCbA6XGm/KJR4bSVCiqMjXuLsQbgDcnsAjafDKQQ0woCG9wM25Nzre+8CQ4ymCBnGt7ag7Wub9mok4YdsyX8naFrdGLeL/fLlGkqKFUWAAA1JsOQuTIq3nHbFEq1ACJn8TUqgs1te231R1aXTZJjc05bA8Sq/CaaFyVOa4JBG1xvrOuNETWP+puJfS6RZo7NA0DE6My6ocu8mkVIayWbx7M0QhCaQQhCAQhCATy3zl4jo6eLI3daSfPax+jeepTxzzwE3fsNSj+7W/hMZ+L0fTTq5sJ+Xm/A8b0WJov8mpTY+FxfXwvPojDNefNDD+bz6F8ksUauGo1Du1NCfHKL++cI+n9yw8cm3aSq0hqNlFzsNZXbH5SinR20sAW10v6hmW57xp2V8hoAxVkFCpmAOnt9/r39cnA8JUOBMer+PujVXwiPYta2m5NjY9gvty19Q5wI8Y9lLHfRV0uTfko7Tbu23G8qYehlRmrPrm6UjN1aagKqqLDXRASdixYjQgTVFjqLEcrG8aQL3IFzpAz+KcZWiACTdr7dgIBNhrYFlGg3ZVHWYCJT49RAFnJGwIUnvvoOw38DeX8R6OihjyHV7e+w9shwmGyi7KoY6kLsOwA21sOdhz0G0BicQVzZGzGwJ20Fgdfbb29hmT/AMb6VuoCVzAZtbFSHsykekCVvfbLYj0xN1aQHIa72sL77+0+2BQW5fw+6KMHC8WznIGZiApJtlFjoNSLliVe9tsjbaXjxr1OhRajB2Fs5GgJvfKO4aeNh2mbVfDMR1co23Gw52HM22EzuLYayKANLzF7LGVwxycZSFvzh79Ft9s76cJwhPy1NPi1PqX+fVO7nbi8Wcu4hCE6siEIQCEIQCEIQCEIQCeN+eMattbpKXIfIrHnPZJ4x55HsW//AFpcr/2daYz8Xp+k/wC2H7eWtPdvIPHIMLQpk9cUKVQix0ViVU3tbUq2m+k8JYfz/O0968i2/IsNp/Y0+/4s4R9b7l44/tpcbxLf0SKOtUqooHyaasHrVG7B0alfF1G7S/VCqhLNlFrX3uT4C5JJGg3JtE6EHcAgixuNwdx4SZcKNBYWHKwt3WEr4jn1xD02d3JUsoWmipmICEkKcpsK9RqgsNbBdyVYzURGasi0z1KZu5IuNFKiih3Y3N2OwC23Y21Voi97C9rXsL27BETCoFyhFC6dUKANNtPGVEj1QtsxALEKt7C7HZRfc6HQdkzOLcbp0yELAXsSdwq3PXbu0Nu3Kx9FHI0fgafJG+bYGzWIuL87Ej1mQ1eD0mYs1JWY2uSoN7ZQL9uiKPAW5m4JR4rROVVcXOgFmvpyta9xY37MrX2NszinFmR9LZUJNU7g3BWnQUfGqu7UxYXtfUjMgOtQ4VSQgpTVSosCBqBYC30R7O2MfhlIlDk9Bi6C2iuQesBtm6za/pE7mBQrYhadQMzsWCmyKxOYkkXyAalmOVQTbTTnDG4qt0aKFTpnX0QSURjuzEb017dMxFgLkCXmwiEhsmo2NtdFKg+pSR6zGvh0sQyXzDraXzaW63bpprAp4ei9Vjd2NEKqgg5TWIKkvpstltcelnflYtVqcWLV06yrRSpkZsxAqVVV8yK1tUpgMTyzKBfquRvUUG4uD/EfcIw8Jo9T+jXqegLWC9ZW0A21RT+qI2K6cZQswv1VXMXPVF9bjKdRlFrk8zbcNarxfH0ii9cCzagkXvdksRv6St61PYZdPCKIFgg3Vtzumqk662OuvPWZvEOEUkRciBcrC1r6ZUNMb/oaes9sxVilgHHw2lbsf93+E7ief4CmBxCla+i1BrqPR0Nz9W09Anbh8Gcu4hCE6siEIQCEIQCEIQCEIQCeOed5SelI+K9A+oiqv1kT2OeZeXOCNZsagvfolZQPlIC4962mOTxd/p8unlxv5eJr9s958jl/IsMP+zS96ieDgXNluSduZvew+yfQ/C8N0SU6fyERPmqB9k877H3G/wCcZ+2xSEsqJDSOkmUiXb4iUCLIelkglDwLiKP51iAiNL9sBT/Osa3h747SNNuyERuP5BjDT0/jrJMw3jQ3f/GAinl3b3koOkjU6dn88oFiOUm1D1ND9kz+JtZR4/ZLhqi3fMritYgDndh3bj6pi1YzsCfy6l4VTt+iJ3c4DhtcnHUgfk1D9Eezed/PTxeDnl3EIQnRBCEIBCEIBCEIBCEIBOF4hUtj636mn6s7qcHxE2x9Y9yfuzny+LWPd5bw/wAmCnGEw5F1V+lGmhor11bw0C+Ok9po7zPKC+bS9rd9uzwl6g08+3q5ubLl1v2XkUyQXkNNtryzeWOBKY1llbyOmmslKzSCBMQL3/VHinCGljbb3xpfWSMsjKd8oRiY1hA040L6pAxAT289Lwc2Hq9cn6PeQmiDbUjf/bwkVXIuO37+czuKYe6768rdttppvTtfU+6ZnGX6gA7fqmKsZfCwRjqd+yp47Tv5xGBT8spNps4+htO3np4vBjLuIQhOjIhCEAhCEAhCEAhCEAnCY8fl1bxT9wGd3OGxg/L63in7izly+LWPdfFKWqKC8YgkqrrOGmlqmseG5RtOSdDbaFK1W0cta4kWa94oWNiwjRTU7pErWh03bNSoezSJ2jyI1oCK0eFvIwusnWSBFW3ONKm0fGO9xKKtUTH4xTBTTt/hNl12mVxnRRpvOdainwynbEUdfl/uTtZxXDSfhNK5069h2WU/fO1nq4vBzy7iEIToyIQhAIQhAIQhAIQhAJw2M/8Av1vFf3Fnczzryi4guHxtSpUzBTl1CM/xR8kGc+Sbi493SqdJOg1nFjzj4K/9a3+RiP8ATkx85eCH9q3+TX/05xbduhkjtpOLTzpYHnWI/wDFX/BJT50OH/3j9lX/ANONDpFexlgMLTjl85eA/Pj/ACq/4JJ/zM4f/eP2Vf8ABMyVXWk+uKVnJ/8AMrAfn/2Vf8ElHnJwH5/9lX/BNI6nNEvOaPnEwB/t/wBlX/BBvOHgfz/7Kv8AggdIGtHZ5y//ADDwP94H+XW/BAecTAf3gfMrfgkHVEyNjp3zmj5xsAf+pX5lX8Ea3nEwP94X5tT8Mit6s0zuMv1LyhU8vMEf+oT2VPwyjxHy2wrKAKynus/15ZBb4MScTS2FzUOl+aX1vzndTznyX4klbFJ0bZwocmwbQEAC5It/vPRp6eLxc8u4hCE6IIQhAIQhAIQhAIQhAJzvE/6xvH7BEhLEqGnHtFhAjMUQhIpwj1iQkRYSTrCE1BMIsWE1WTYQhMqeskWEJA9JIIQlA0WEJFEIQhRCEIBCEIH/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2" name="Picture 4" descr="http://www.parliament.uk/ImageVault/Images/id_1057/ImageVaultHandler.aspx?%7E1057%7EActs%20of%20Parliament%20relating%20to%20India"/>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24587" y="1700808"/>
            <a:ext cx="37433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152188"/>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68244"/>
            <a:ext cx="3456384" cy="4778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215</a:t>
            </a:fld>
            <a:endParaRPr lang="en-GB"/>
          </a:p>
        </p:txBody>
      </p:sp>
      <p:sp>
        <p:nvSpPr>
          <p:cNvPr id="4" name="TextBox 3"/>
          <p:cNvSpPr txBox="1"/>
          <p:nvPr/>
        </p:nvSpPr>
        <p:spPr>
          <a:xfrm>
            <a:off x="4391696" y="1541447"/>
            <a:ext cx="758937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CESTUI QUE TRUST </a:t>
            </a:r>
          </a:p>
          <a:p>
            <a:pPr algn="ctr"/>
            <a:r>
              <a:rPr lang="en-GB" sz="2800" b="1" dirty="0">
                <a:solidFill>
                  <a:srgbClr val="FF66FF"/>
                </a:solidFill>
                <a:effectLst>
                  <a:outerShdw blurRad="38100" dist="38100" dir="2700000" algn="tl">
                    <a:srgbClr val="000000">
                      <a:alpha val="43137"/>
                    </a:srgbClr>
                  </a:outerShdw>
                </a:effectLst>
              </a:rPr>
              <a:t>Definition: Black's Law Dictionary 2nd </a:t>
            </a:r>
            <a:r>
              <a:rPr lang="en-GB" sz="2800" b="1" dirty="0" smtClean="0">
                <a:solidFill>
                  <a:srgbClr val="FF66FF"/>
                </a:solidFill>
                <a:effectLst>
                  <a:outerShdw blurRad="38100" dist="38100" dir="2700000" algn="tl">
                    <a:srgbClr val="000000">
                      <a:alpha val="43137"/>
                    </a:srgbClr>
                  </a:outerShdw>
                </a:effectLst>
              </a:rPr>
              <a:t>Edition</a:t>
            </a:r>
            <a:endParaRPr lang="en-GB" sz="2800" b="1" dirty="0">
              <a:solidFill>
                <a:srgbClr val="FF66FF"/>
              </a:solidFill>
              <a:effectLst>
                <a:outerShdw blurRad="38100" dist="38100" dir="2700000" algn="tl">
                  <a:srgbClr val="000000">
                    <a:alpha val="43137"/>
                  </a:srgbClr>
                </a:outerShdw>
              </a:effectLst>
            </a:endParaRPr>
          </a:p>
          <a:p>
            <a:pPr algn="ctr"/>
            <a:r>
              <a:rPr lang="en-GB" sz="2800" b="1" dirty="0">
                <a:solidFill>
                  <a:srgbClr val="FFC000"/>
                </a:solidFill>
                <a:effectLst>
                  <a:outerShdw blurRad="38100" dist="38100" dir="2700000" algn="tl">
                    <a:srgbClr val="000000">
                      <a:alpha val="43137"/>
                    </a:srgbClr>
                  </a:outerShdw>
                </a:effectLst>
              </a:rPr>
              <a:t>He who has a right to a beneficial interest in and out of an estate the legal title to which is vested in another. </a:t>
            </a:r>
            <a:r>
              <a:rPr lang="en-GB" sz="2800" b="1" dirty="0">
                <a:solidFill>
                  <a:srgbClr val="00FF00"/>
                </a:solidFill>
                <a:effectLst>
                  <a:outerShdw blurRad="38100" dist="38100" dir="2700000" algn="tl">
                    <a:srgbClr val="000000">
                      <a:alpha val="43137"/>
                    </a:srgbClr>
                  </a:outerShdw>
                </a:effectLst>
              </a:rPr>
              <a:t>2 </a:t>
            </a:r>
            <a:r>
              <a:rPr lang="en-GB" sz="2800" b="1" dirty="0" err="1">
                <a:solidFill>
                  <a:srgbClr val="00FF00"/>
                </a:solidFill>
                <a:effectLst>
                  <a:outerShdw blurRad="38100" dist="38100" dir="2700000" algn="tl">
                    <a:srgbClr val="000000">
                      <a:alpha val="43137"/>
                    </a:srgbClr>
                  </a:outerShdw>
                </a:effectLst>
              </a:rPr>
              <a:t>Waslib</a:t>
            </a:r>
            <a:r>
              <a:rPr lang="en-GB" sz="2800" b="1" dirty="0">
                <a:solidFill>
                  <a:srgbClr val="00FF00"/>
                </a:solidFill>
                <a:effectLst>
                  <a:outerShdw blurRad="38100" dist="38100" dir="2700000" algn="tl">
                    <a:srgbClr val="000000">
                      <a:alpha val="43137"/>
                    </a:srgbClr>
                  </a:outerShdw>
                </a:effectLst>
              </a:rPr>
              <a:t>. Real Prop. 163. The person who possesses the equitable right to property and receives the rents, issues, </a:t>
            </a:r>
            <a:r>
              <a:rPr lang="en-GB" sz="2800" b="1" dirty="0">
                <a:solidFill>
                  <a:srgbClr val="FFFF00"/>
                </a:solidFill>
                <a:effectLst>
                  <a:outerShdw blurRad="38100" dist="38100" dir="2700000" algn="tl">
                    <a:srgbClr val="000000">
                      <a:alpha val="43137"/>
                    </a:srgbClr>
                  </a:outerShdw>
                </a:effectLst>
              </a:rPr>
              <a:t>and profits thereof, the legal estate of which is vested in a [...] for "</a:t>
            </a:r>
            <a:r>
              <a:rPr lang="en-GB" sz="2800" b="1" dirty="0" err="1">
                <a:solidFill>
                  <a:srgbClr val="FFFF00"/>
                </a:solidFill>
                <a:effectLst>
                  <a:outerShdw blurRad="38100" dist="38100" dir="2700000" algn="tl">
                    <a:srgbClr val="000000">
                      <a:alpha val="43137"/>
                    </a:srgbClr>
                  </a:outerShdw>
                </a:effectLst>
              </a:rPr>
              <a:t>cestui</a:t>
            </a:r>
            <a:r>
              <a:rPr lang="en-GB" sz="2800" b="1" dirty="0">
                <a:solidFill>
                  <a:srgbClr val="FFFF00"/>
                </a:solidFill>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The Law Dictionary </a:t>
            </a:r>
          </a:p>
        </p:txBody>
      </p:sp>
    </p:spTree>
    <p:extLst>
      <p:ext uri="{BB962C8B-B14F-4D97-AF65-F5344CB8AC3E}">
        <p14:creationId xmlns:p14="http://schemas.microsoft.com/office/powerpoint/2010/main" val="232475874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solidFill>
                  <a:srgbClr val="FF0000"/>
                </a:solidFill>
              </a:rPr>
              <a:t>The Story Of Gog And Magog</a:t>
            </a:r>
            <a:endParaRPr lang="en-GB"/>
          </a:p>
        </p:txBody>
      </p:sp>
      <p:sp>
        <p:nvSpPr>
          <p:cNvPr id="3" name="Slide Number Placeholder 2"/>
          <p:cNvSpPr>
            <a:spLocks noGrp="1"/>
          </p:cNvSpPr>
          <p:nvPr>
            <p:ph type="sldNum" sz="quarter" idx="12"/>
          </p:nvPr>
        </p:nvSpPr>
        <p:spPr/>
        <p:txBody>
          <a:bodyPr/>
          <a:lstStyle/>
          <a:p>
            <a:fld id="{CFE99A78-8637-47DB-9EC9-54365A6CC52E}" type="slidenum">
              <a:rPr lang="en-GB" smtClean="0"/>
              <a:t>216</a:t>
            </a:fld>
            <a:endParaRPr lang="en-GB"/>
          </a:p>
        </p:txBody>
      </p:sp>
      <p:pic>
        <p:nvPicPr>
          <p:cNvPr id="9218" name="Picture 2" descr="http://geneaddiction.files.wordpress.com/2009/04/gravestone-catherine-burrow-win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227" y="1469121"/>
            <a:ext cx="3384376" cy="50006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97696" y="1984287"/>
            <a:ext cx="5391975"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Communications between the government, </a:t>
            </a:r>
            <a:r>
              <a:rPr lang="en-GB" sz="2800" b="1" dirty="0">
                <a:solidFill>
                  <a:srgbClr val="FFC000"/>
                </a:solidFill>
                <a:effectLst>
                  <a:outerShdw blurRad="38100" dist="38100" dir="2700000" algn="tl">
                    <a:srgbClr val="000000">
                      <a:alpha val="43137"/>
                    </a:srgbClr>
                  </a:outerShdw>
                </a:effectLst>
              </a:rPr>
              <a:t>other corporations and the people are addressed in all CAPITAL LETTERS as they are deemed to be DEAD,</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just as is the case on gravestones! </a:t>
            </a:r>
            <a:r>
              <a:rPr lang="en-GB" sz="2800" b="1" dirty="0">
                <a:solidFill>
                  <a:srgbClr val="FFFF00"/>
                </a:solidFill>
                <a:effectLst>
                  <a:outerShdw blurRad="38100" dist="38100" dir="2700000" algn="tl">
                    <a:srgbClr val="000000">
                      <a:alpha val="43137"/>
                    </a:srgbClr>
                  </a:outerShdw>
                </a:effectLst>
              </a:rPr>
              <a:t>Because they are dead they have to be represented in court!</a:t>
            </a:r>
          </a:p>
        </p:txBody>
      </p:sp>
    </p:spTree>
    <p:extLst>
      <p:ext uri="{BB962C8B-B14F-4D97-AF65-F5344CB8AC3E}">
        <p14:creationId xmlns:p14="http://schemas.microsoft.com/office/powerpoint/2010/main" val="2152219163"/>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217</a:t>
            </a:fld>
            <a:endParaRPr lang="en-GB"/>
          </a:p>
        </p:txBody>
      </p:sp>
      <p:sp>
        <p:nvSpPr>
          <p:cNvPr id="4" name="TextBox 3"/>
          <p:cNvSpPr txBox="1"/>
          <p:nvPr/>
        </p:nvSpPr>
        <p:spPr>
          <a:xfrm>
            <a:off x="4279211" y="1644908"/>
            <a:ext cx="654119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fact that this English Law was disguised within a French term might give credence to under-hand agendas being present, </a:t>
            </a:r>
            <a:r>
              <a:rPr lang="en-GB" sz="2800" b="1" dirty="0">
                <a:solidFill>
                  <a:srgbClr val="FFC000"/>
                </a:solidFill>
                <a:effectLst>
                  <a:outerShdw blurRad="38100" dist="38100" dir="2700000" algn="tl">
                    <a:srgbClr val="000000">
                      <a:alpha val="43137"/>
                    </a:srgbClr>
                  </a:outerShdw>
                </a:effectLst>
              </a:rPr>
              <a:t>but when the translation to English does not match the Legalese translation,</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it proves beyond any doubt that another agenda was in play, or has since become a very convenient re-play with new terms being applicable.</a:t>
            </a:r>
          </a:p>
        </p:txBody>
      </p:sp>
      <p:pic>
        <p:nvPicPr>
          <p:cNvPr id="3074" name="Picture 2" descr="https://encrypted-tbn3.gstatic.com/images?q=tbn:ANd9GcSalwwtySZlPhqMxM3UCK9bGIyFUdw_Jd2lDyKS2LAfE-2Q7iG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007" y="2810272"/>
            <a:ext cx="2304256"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40314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218</a:t>
            </a:fld>
            <a:endParaRPr lang="en-GB"/>
          </a:p>
        </p:txBody>
      </p:sp>
      <p:sp>
        <p:nvSpPr>
          <p:cNvPr id="4" name="TextBox 3"/>
          <p:cNvSpPr txBox="1"/>
          <p:nvPr/>
        </p:nvSpPr>
        <p:spPr>
          <a:xfrm>
            <a:off x="5738874" y="2046335"/>
            <a:ext cx="5621853"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CESTUI QUI VIE ACT 1707 </a:t>
            </a:r>
            <a:r>
              <a:rPr lang="en-GB" sz="2800" b="1" dirty="0">
                <a:solidFill>
                  <a:srgbClr val="FFC000"/>
                </a:solidFill>
                <a:effectLst>
                  <a:outerShdw blurRad="38100" dist="38100" dir="2700000" algn="tl">
                    <a:srgbClr val="000000">
                      <a:alpha val="43137"/>
                    </a:srgbClr>
                  </a:outerShdw>
                </a:effectLst>
              </a:rPr>
              <a:t>This act was so important because it KILLED EVERYONE...</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gave them 7 years to claim back their lives.</a:t>
            </a:r>
          </a:p>
          <a:p>
            <a:pPr algn="ctr"/>
            <a:r>
              <a:rPr lang="en-GB" sz="2800" b="1" dirty="0">
                <a:solidFill>
                  <a:srgbClr val="FFFF00"/>
                </a:solidFill>
                <a:effectLst>
                  <a:outerShdw blurRad="38100" dist="38100" dir="2700000" algn="tl">
                    <a:srgbClr val="000000">
                      <a:alpha val="43137"/>
                    </a:srgbClr>
                  </a:outerShdw>
                </a:effectLst>
              </a:rPr>
              <a:t>(The inception of the STRAWMAN also robbed people of their properties for the same reason).</a:t>
            </a:r>
          </a:p>
        </p:txBody>
      </p:sp>
      <p:pic>
        <p:nvPicPr>
          <p:cNvPr id="5122" name="Picture 2" descr="http://imgv2-2.scribdassets.com/img/word_document/51174963/255x300/67e6f3f3e5/134197503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63" y="1585989"/>
            <a:ext cx="4157360" cy="4891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55185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219</a:t>
            </a:fld>
            <a:endParaRPr lang="en-GB">
              <a:solidFill>
                <a:srgbClr val="FFFFFF"/>
              </a:solidFill>
            </a:endParaRPr>
          </a:p>
        </p:txBody>
      </p:sp>
      <p:pic>
        <p:nvPicPr>
          <p:cNvPr id="6" name="Picture 5"/>
          <p:cNvPicPr>
            <a:picLocks noChangeAspect="1"/>
          </p:cNvPicPr>
          <p:nvPr/>
        </p:nvPicPr>
        <p:blipFill>
          <a:blip r:embed="rId2"/>
          <a:stretch>
            <a:fillRect/>
          </a:stretch>
        </p:blipFill>
        <p:spPr>
          <a:xfrm>
            <a:off x="1087547" y="1869401"/>
            <a:ext cx="3343555" cy="4506987"/>
          </a:xfrm>
          <a:prstGeom prst="rect">
            <a:avLst/>
          </a:prstGeom>
        </p:spPr>
      </p:pic>
      <p:sp>
        <p:nvSpPr>
          <p:cNvPr id="7" name="TextBox 6"/>
          <p:cNvSpPr txBox="1"/>
          <p:nvPr/>
        </p:nvSpPr>
        <p:spPr>
          <a:xfrm>
            <a:off x="6096000" y="1922293"/>
            <a:ext cx="5035639"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Monument, designed by Sir Christopher Wren to commemorate the Great Fire of London has been welcoming visitors for over 300 years. </a:t>
            </a:r>
            <a:r>
              <a:rPr lang="en-GB" sz="2800" b="1" dirty="0">
                <a:solidFill>
                  <a:srgbClr val="FFC000"/>
                </a:solidFill>
                <a:effectLst>
                  <a:outerShdw blurRad="38100" dist="38100" dir="2700000" algn="tl">
                    <a:srgbClr val="000000">
                      <a:alpha val="43137"/>
                    </a:srgbClr>
                  </a:outerShdw>
                </a:effectLst>
              </a:rPr>
              <a:t>Today, visitors climb 311 steps to the top of this historic landmark </a:t>
            </a:r>
            <a:r>
              <a:rPr lang="en-GB" sz="2800" b="1" dirty="0">
                <a:solidFill>
                  <a:srgbClr val="00FF00"/>
                </a:solidFill>
                <a:effectLst>
                  <a:outerShdw blurRad="38100" dist="38100" dir="2700000" algn="tl">
                    <a:srgbClr val="000000">
                      <a:alpha val="43137"/>
                    </a:srgbClr>
                  </a:outerShdw>
                </a:effectLst>
              </a:rPr>
              <a:t>(built 1677) to take in spectacular views of London. </a:t>
            </a:r>
          </a:p>
        </p:txBody>
      </p:sp>
    </p:spTree>
    <p:extLst>
      <p:ext uri="{BB962C8B-B14F-4D97-AF65-F5344CB8AC3E}">
        <p14:creationId xmlns:p14="http://schemas.microsoft.com/office/powerpoint/2010/main" val="107966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a:t>
            </a:fld>
            <a:endParaRPr lang="en-GB">
              <a:solidFill>
                <a:srgbClr val="FFFFFF"/>
              </a:solidFill>
            </a:endParaRPr>
          </a:p>
        </p:txBody>
      </p:sp>
      <p:pic>
        <p:nvPicPr>
          <p:cNvPr id="4" name="Picture 3" descr="General Martin Dempsey (b. 1952).">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10484" y="1613614"/>
            <a:ext cx="2419082" cy="3550813"/>
          </a:xfrm>
          <a:prstGeom prst="rect">
            <a:avLst/>
          </a:prstGeom>
          <a:noFill/>
          <a:ln>
            <a:noFill/>
          </a:ln>
        </p:spPr>
      </p:pic>
      <p:pic>
        <p:nvPicPr>
          <p:cNvPr id="5" name="Picture 4" descr="General Sir Peter Wall "/>
          <p:cNvPicPr/>
          <p:nvPr/>
        </p:nvPicPr>
        <p:blipFill>
          <a:blip r:embed="rId4">
            <a:extLst>
              <a:ext uri="{28A0092B-C50C-407E-A947-70E740481C1C}">
                <a14:useLocalDpi xmlns:a14="http://schemas.microsoft.com/office/drawing/2010/main" val="0"/>
              </a:ext>
            </a:extLst>
          </a:blip>
          <a:srcRect/>
          <a:stretch>
            <a:fillRect/>
          </a:stretch>
        </p:blipFill>
        <p:spPr bwMode="auto">
          <a:xfrm>
            <a:off x="8989454" y="1613613"/>
            <a:ext cx="2291007" cy="3422025"/>
          </a:xfrm>
          <a:prstGeom prst="rect">
            <a:avLst/>
          </a:prstGeom>
          <a:noFill/>
          <a:ln>
            <a:noFill/>
          </a:ln>
        </p:spPr>
      </p:pic>
      <p:sp>
        <p:nvSpPr>
          <p:cNvPr id="6" name="TextBox 5"/>
          <p:cNvSpPr txBox="1"/>
          <p:nvPr/>
        </p:nvSpPr>
        <p:spPr>
          <a:xfrm>
            <a:off x="3606084" y="1764406"/>
            <a:ext cx="4971245"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C00"/>
                </a:solidFill>
                <a:effectLst>
                  <a:outerShdw blurRad="38100" dist="38100" dir="2700000" algn="tl">
                    <a:srgbClr val="000000">
                      <a:alpha val="43137"/>
                    </a:srgbClr>
                  </a:outerShdw>
                </a:effectLst>
              </a:rPr>
              <a:t>General Sir Peter Wall is head of the British Army and he is also head of the Pentagon and NATO. </a:t>
            </a:r>
            <a:r>
              <a:rPr lang="en-GB" sz="2800" b="1" dirty="0" smtClean="0">
                <a:solidFill>
                  <a:srgbClr val="00FF00"/>
                </a:solidFill>
                <a:effectLst>
                  <a:outerShdw blurRad="38100" dist="38100" dir="2700000" algn="tl">
                    <a:srgbClr val="000000">
                      <a:alpha val="43137"/>
                    </a:srgbClr>
                  </a:outerShdw>
                </a:effectLst>
              </a:rPr>
              <a:t>Pentagon </a:t>
            </a:r>
            <a:r>
              <a:rPr lang="en-GB" sz="2800" b="1" dirty="0">
                <a:solidFill>
                  <a:srgbClr val="00FF00"/>
                </a:solidFill>
                <a:effectLst>
                  <a:outerShdw blurRad="38100" dist="38100" dir="2700000" algn="tl">
                    <a:srgbClr val="000000">
                      <a:alpha val="43137"/>
                    </a:srgbClr>
                  </a:outerShdw>
                </a:effectLst>
              </a:rPr>
              <a:t>chief general Dempsey reports directly to him. </a:t>
            </a:r>
            <a:endParaRPr lang="en-GB" dirty="0">
              <a:solidFill>
                <a:srgbClr val="00FF00"/>
              </a:solidFill>
            </a:endParaRPr>
          </a:p>
        </p:txBody>
      </p:sp>
      <p:sp>
        <p:nvSpPr>
          <p:cNvPr id="8" name="TextBox 7"/>
          <p:cNvSpPr txBox="1"/>
          <p:nvPr/>
        </p:nvSpPr>
        <p:spPr>
          <a:xfrm>
            <a:off x="231820" y="5265755"/>
            <a:ext cx="4752305" cy="138499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General Martin Dempsey (b. 1952</a:t>
            </a:r>
            <a:r>
              <a:rPr lang="en-GB" sz="2800" b="1" dirty="0" smtClean="0">
                <a:solidFill>
                  <a:srgbClr val="FFFF00"/>
                </a:solidFill>
                <a:effectLst>
                  <a:outerShdw blurRad="38100" dist="38100" dir="2700000" algn="tl">
                    <a:srgbClr val="000000">
                      <a:alpha val="43137"/>
                    </a:srgbClr>
                  </a:outerShdw>
                </a:effectLst>
              </a:rPr>
              <a:t>). Chairman </a:t>
            </a:r>
            <a:r>
              <a:rPr lang="en-GB" sz="2800" b="1" dirty="0">
                <a:solidFill>
                  <a:srgbClr val="FFFF00"/>
                </a:solidFill>
                <a:effectLst>
                  <a:outerShdw blurRad="38100" dist="38100" dir="2700000" algn="tl">
                    <a:srgbClr val="000000">
                      <a:alpha val="43137"/>
                    </a:srgbClr>
                  </a:outerShdw>
                </a:effectLst>
              </a:rPr>
              <a:t>of the Joint Chiefs of Staff</a:t>
            </a:r>
          </a:p>
        </p:txBody>
      </p:sp>
      <p:sp>
        <p:nvSpPr>
          <p:cNvPr id="9" name="TextBox 8"/>
          <p:cNvSpPr txBox="1"/>
          <p:nvPr/>
        </p:nvSpPr>
        <p:spPr>
          <a:xfrm>
            <a:off x="7740203" y="5428444"/>
            <a:ext cx="4009623"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General </a:t>
            </a:r>
            <a:r>
              <a:rPr lang="en-GB" sz="2800" b="1" dirty="0">
                <a:solidFill>
                  <a:srgbClr val="FFFF00"/>
                </a:solidFill>
                <a:effectLst>
                  <a:outerShdw blurRad="38100" dist="38100" dir="2700000" algn="tl">
                    <a:srgbClr val="000000">
                      <a:alpha val="43137"/>
                    </a:srgbClr>
                  </a:outerShdw>
                </a:effectLst>
              </a:rPr>
              <a:t>Sir Peter Wall </a:t>
            </a:r>
            <a:br>
              <a:rPr lang="en-GB" sz="2800" b="1" dirty="0">
                <a:solidFill>
                  <a:srgbClr val="FFFF00"/>
                </a:solidFill>
                <a:effectLst>
                  <a:outerShdw blurRad="38100" dist="38100" dir="2700000" algn="tl">
                    <a:srgbClr val="000000">
                      <a:alpha val="43137"/>
                    </a:srgbClr>
                  </a:outerShdw>
                </a:effectLst>
              </a:rPr>
            </a:br>
            <a:r>
              <a:rPr lang="en-GB" sz="2800" b="1" dirty="0">
                <a:solidFill>
                  <a:srgbClr val="FFFF00"/>
                </a:solidFill>
                <a:effectLst>
                  <a:outerShdw blurRad="38100" dist="38100" dir="2700000" algn="tl">
                    <a:srgbClr val="000000">
                      <a:alpha val="43137"/>
                    </a:srgbClr>
                  </a:outerShdw>
                </a:effectLst>
              </a:rPr>
              <a:t>(b. 1955)</a:t>
            </a:r>
          </a:p>
        </p:txBody>
      </p:sp>
    </p:spTree>
    <p:extLst>
      <p:ext uri="{BB962C8B-B14F-4D97-AF65-F5344CB8AC3E}">
        <p14:creationId xmlns:p14="http://schemas.microsoft.com/office/powerpoint/2010/main" val="52423725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220</a:t>
            </a:fld>
            <a:endParaRPr lang="en-GB">
              <a:solidFill>
                <a:srgbClr val="FFFFFF"/>
              </a:solidFill>
            </a:endParaRPr>
          </a:p>
        </p:txBody>
      </p:sp>
      <p:sp>
        <p:nvSpPr>
          <p:cNvPr id="7" name="TextBox 6"/>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00"/>
                </a:solidFill>
                <a:effectLst>
                  <a:outerShdw blurRad="38100" dist="38100" dir="2700000" algn="tl">
                    <a:srgbClr val="000000">
                      <a:alpha val="43137"/>
                    </a:srgbClr>
                  </a:outerShdw>
                </a:effectLst>
              </a:rPr>
              <a:t>The original inscription stated that the great fire was started deliberately by Catholics</a:t>
            </a:r>
            <a:r>
              <a:rPr lang="en-GB" sz="2800" b="1" dirty="0" smtClean="0">
                <a:effectLst>
                  <a:outerShdw blurRad="38100" dist="38100" dir="2700000" algn="tl">
                    <a:srgbClr val="000000">
                      <a:alpha val="43137"/>
                    </a:srgbClr>
                  </a:outerShdw>
                </a:effectLst>
              </a:rPr>
              <a:t> </a:t>
            </a:r>
            <a:r>
              <a:rPr lang="en-GB" sz="2800" b="1" dirty="0" smtClean="0">
                <a:solidFill>
                  <a:srgbClr val="FF0000"/>
                </a:solidFill>
                <a:effectLst>
                  <a:outerShdw blurRad="38100" dist="38100" dir="2700000" algn="tl">
                    <a:srgbClr val="000000">
                      <a:alpha val="43137"/>
                    </a:srgbClr>
                  </a:outerShdw>
                </a:effectLst>
              </a:rPr>
              <a:t>(Jesuits – Catholic Jews)</a:t>
            </a:r>
            <a:r>
              <a:rPr lang="en-GB" sz="2800" b="1" dirty="0" smtClean="0">
                <a:solidFill>
                  <a:srgbClr val="FFFF00"/>
                </a:solidFill>
                <a:effectLst>
                  <a:outerShdw blurRad="38100" dist="38100" dir="2700000" algn="tl">
                    <a:srgbClr val="000000">
                      <a:alpha val="43137"/>
                    </a:srgbClr>
                  </a:outerShdw>
                </a:effectLst>
              </a:rPr>
              <a:t> – One by the name of Hubert was hanged for the crime in October 1666.</a:t>
            </a:r>
            <a:endParaRPr lang="en-GB" sz="2800" b="1" dirty="0">
              <a:solidFill>
                <a:srgbClr val="FFFF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4021" t="23316" r="4560" b="21631"/>
          <a:stretch/>
        </p:blipFill>
        <p:spPr>
          <a:xfrm>
            <a:off x="1464972" y="1371600"/>
            <a:ext cx="9262055" cy="3780430"/>
          </a:xfrm>
          <a:prstGeom prst="rect">
            <a:avLst/>
          </a:prstGeom>
        </p:spPr>
      </p:pic>
    </p:spTree>
    <p:extLst>
      <p:ext uri="{BB962C8B-B14F-4D97-AF65-F5344CB8AC3E}">
        <p14:creationId xmlns:p14="http://schemas.microsoft.com/office/powerpoint/2010/main" val="4156279814"/>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221</a:t>
            </a:fld>
            <a:endParaRPr lang="en-GB">
              <a:solidFill>
                <a:srgbClr val="FFFFFF"/>
              </a:solidFill>
            </a:endParaRPr>
          </a:p>
        </p:txBody>
      </p:sp>
      <p:sp>
        <p:nvSpPr>
          <p:cNvPr id="7" name="TextBox 6"/>
          <p:cNvSpPr txBox="1"/>
          <p:nvPr/>
        </p:nvSpPr>
        <p:spPr>
          <a:xfrm>
            <a:off x="4935940" y="1847195"/>
            <a:ext cx="664646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This inscription was set up in 1681 on the site of the Pudding Lane bakery where the Great Fire started. </a:t>
            </a:r>
            <a:r>
              <a:rPr lang="en-GB" sz="2800" b="1" dirty="0">
                <a:solidFill>
                  <a:srgbClr val="FFC000"/>
                </a:solidFill>
                <a:effectLst>
                  <a:outerShdw blurRad="38100" dist="38100" dir="2700000" algn="tl">
                    <a:srgbClr val="000000">
                      <a:alpha val="43137"/>
                    </a:srgbClr>
                  </a:outerShdw>
                </a:effectLst>
              </a:rPr>
              <a:t>It blames the fire on 'barbarous Papists' and Robert Hubert, </a:t>
            </a:r>
            <a:r>
              <a:rPr lang="en-GB" sz="2800" b="1" dirty="0">
                <a:solidFill>
                  <a:srgbClr val="00FF00"/>
                </a:solidFill>
                <a:effectLst>
                  <a:outerShdw blurRad="38100" dist="38100" dir="2700000" algn="tl">
                    <a:srgbClr val="000000">
                      <a:alpha val="43137"/>
                    </a:srgbClr>
                  </a:outerShdw>
                </a:effectLst>
              </a:rPr>
              <a:t>the disturbed Frenchman who confessed to starting the fire. Hubert was </a:t>
            </a:r>
            <a:r>
              <a:rPr lang="en-GB" sz="2800" b="1" dirty="0" smtClean="0">
                <a:solidFill>
                  <a:srgbClr val="00FF00"/>
                </a:solidFill>
                <a:effectLst>
                  <a:outerShdw blurRad="38100" dist="38100" dir="2700000" algn="tl">
                    <a:srgbClr val="000000">
                      <a:alpha val="43137"/>
                    </a:srgbClr>
                  </a:outerShdw>
                </a:effectLst>
              </a:rPr>
              <a:t>hanged </a:t>
            </a:r>
            <a:r>
              <a:rPr lang="en-GB" sz="2800" b="1" dirty="0">
                <a:solidFill>
                  <a:srgbClr val="00FF00"/>
                </a:solidFill>
                <a:effectLst>
                  <a:outerShdw blurRad="38100" dist="38100" dir="2700000" algn="tl">
                    <a:srgbClr val="000000">
                      <a:alpha val="43137"/>
                    </a:srgbClr>
                  </a:outerShdw>
                </a:effectLst>
              </a:rPr>
              <a:t>for the crime in October 1666,</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though it was later revealed that he had only arrived in London after the fire </a:t>
            </a:r>
            <a:r>
              <a:rPr lang="en-GB" sz="2800" b="1" dirty="0" smtClean="0">
                <a:solidFill>
                  <a:srgbClr val="FFFF00"/>
                </a:solidFill>
                <a:effectLst>
                  <a:outerShdw blurRad="38100" dist="38100" dir="2700000" algn="tl">
                    <a:srgbClr val="000000">
                      <a:alpha val="43137"/>
                    </a:srgbClr>
                  </a:outerShdw>
                </a:effectLst>
              </a:rPr>
              <a:t>started.</a:t>
            </a:r>
            <a:endParaRPr lang="en-GB" sz="2800" b="1" dirty="0">
              <a:solidFill>
                <a:srgbClr val="FFFF00"/>
              </a:solidFill>
              <a:effectLst>
                <a:outerShdw blurRad="38100" dist="38100" dir="2700000" algn="tl">
                  <a:srgbClr val="000000">
                    <a:alpha val="43137"/>
                  </a:srgbClr>
                </a:outerShdw>
              </a:effectLst>
            </a:endParaRPr>
          </a:p>
        </p:txBody>
      </p:sp>
      <p:pic>
        <p:nvPicPr>
          <p:cNvPr id="1026" name="Picture 2" descr="http://2.bp.blogspot.com/-vnkNPfeUsA4/TxrOlYLEdYI/AAAAAAAADgY/D9TeZhsqs4w/s1600/ghost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123" y="1559296"/>
            <a:ext cx="3756169" cy="493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06503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222</a:t>
            </a:fld>
            <a:endParaRPr lang="en-GB">
              <a:solidFill>
                <a:srgbClr val="FFFFFF"/>
              </a:solidFill>
            </a:endParaRPr>
          </a:p>
        </p:txBody>
      </p:sp>
      <p:pic>
        <p:nvPicPr>
          <p:cNvPr id="6" name="Picture 5"/>
          <p:cNvPicPr>
            <a:picLocks noChangeAspect="1"/>
          </p:cNvPicPr>
          <p:nvPr/>
        </p:nvPicPr>
        <p:blipFill>
          <a:blip r:embed="rId2"/>
          <a:stretch>
            <a:fillRect/>
          </a:stretch>
        </p:blipFill>
        <p:spPr>
          <a:xfrm>
            <a:off x="722376" y="2097976"/>
            <a:ext cx="4732591" cy="3563148"/>
          </a:xfrm>
          <a:prstGeom prst="rect">
            <a:avLst/>
          </a:prstGeom>
        </p:spPr>
      </p:pic>
      <p:sp>
        <p:nvSpPr>
          <p:cNvPr id="7" name="TextBox 6"/>
          <p:cNvSpPr txBox="1"/>
          <p:nvPr/>
        </p:nvSpPr>
        <p:spPr>
          <a:xfrm>
            <a:off x="6181344" y="1622541"/>
            <a:ext cx="548640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Like today, the authorities had to have a patsy. </a:t>
            </a:r>
            <a:r>
              <a:rPr lang="en-GB" sz="2800" b="1" dirty="0" smtClean="0">
                <a:solidFill>
                  <a:srgbClr val="FFC000"/>
                </a:solidFill>
                <a:effectLst>
                  <a:outerShdw blurRad="38100" dist="38100" dir="2700000" algn="tl">
                    <a:srgbClr val="000000">
                      <a:alpha val="43137"/>
                    </a:srgbClr>
                  </a:outerShdw>
                </a:effectLst>
              </a:rPr>
              <a:t>They chose Robert Hubert who was weak and fed up with life, so he was an ideal candidate. </a:t>
            </a:r>
            <a:r>
              <a:rPr lang="en-GB" sz="2800" b="1" dirty="0" smtClean="0">
                <a:solidFill>
                  <a:srgbClr val="00FF00"/>
                </a:solidFill>
                <a:effectLst>
                  <a:outerShdw blurRad="38100" dist="38100" dir="2700000" algn="tl">
                    <a:srgbClr val="000000">
                      <a:alpha val="43137"/>
                    </a:srgbClr>
                  </a:outerShdw>
                </a:effectLst>
              </a:rPr>
              <a:t>On his execution, justice would have been seen to have be done.</a:t>
            </a:r>
            <a:r>
              <a:rPr lang="en-GB" sz="2800" b="1" dirty="0" smtClean="0">
                <a:effectLst>
                  <a:outerShdw blurRad="38100" dist="38100" dir="2700000" algn="tl">
                    <a:srgbClr val="000000">
                      <a:alpha val="43137"/>
                    </a:srgbClr>
                  </a:outerShdw>
                </a:effectLst>
              </a:rPr>
              <a:t> </a:t>
            </a:r>
            <a:r>
              <a:rPr lang="en-GB" sz="2800" b="1" dirty="0" smtClean="0">
                <a:solidFill>
                  <a:srgbClr val="FF0000"/>
                </a:solidFill>
                <a:effectLst>
                  <a:outerShdw blurRad="38100" dist="38100" dir="2700000" algn="tl">
                    <a:srgbClr val="000000">
                      <a:alpha val="43137"/>
                    </a:srgbClr>
                  </a:outerShdw>
                </a:effectLst>
              </a:rPr>
              <a:t>Eyes would be directed away from finding the real perpetrators.  </a:t>
            </a:r>
            <a:endParaRPr lang="en-GB"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4699397"/>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223</a:t>
            </a:fld>
            <a:endParaRPr lang="en-GB">
              <a:solidFill>
                <a:srgbClr val="FFFFFF"/>
              </a:solidFill>
            </a:endParaRPr>
          </a:p>
        </p:txBody>
      </p:sp>
      <p:sp>
        <p:nvSpPr>
          <p:cNvPr id="4" name="TextBox 3"/>
          <p:cNvSpPr txBox="1"/>
          <p:nvPr/>
        </p:nvSpPr>
        <p:spPr>
          <a:xfrm>
            <a:off x="5084064" y="2020824"/>
            <a:ext cx="563270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However, after Hubert’s execution the impossibility of him being the culprit was the talk of the town, </a:t>
            </a:r>
            <a:r>
              <a:rPr lang="en-GB" sz="2800" b="1" dirty="0" smtClean="0">
                <a:solidFill>
                  <a:srgbClr val="FFC000"/>
                </a:solidFill>
                <a:effectLst>
                  <a:outerShdw blurRad="38100" dist="38100" dir="2700000" algn="tl">
                    <a:srgbClr val="000000">
                      <a:alpha val="43137"/>
                    </a:srgbClr>
                  </a:outerShdw>
                </a:effectLst>
              </a:rPr>
              <a:t>detailed in the next slide. </a:t>
            </a:r>
            <a:r>
              <a:rPr lang="en-GB" sz="2800" b="1" dirty="0">
                <a:solidFill>
                  <a:srgbClr val="00FF00"/>
                </a:solidFill>
                <a:effectLst>
                  <a:outerShdw blurRad="38100" dist="38100" dir="2700000" algn="tl">
                    <a:srgbClr val="000000">
                      <a:alpha val="43137"/>
                    </a:srgbClr>
                  </a:outerShdw>
                </a:effectLst>
              </a:rPr>
              <a:t>T</a:t>
            </a:r>
            <a:r>
              <a:rPr lang="en-GB" sz="2800" b="1" dirty="0" smtClean="0">
                <a:solidFill>
                  <a:srgbClr val="00FF00"/>
                </a:solidFill>
                <a:effectLst>
                  <a:outerShdw blurRad="38100" dist="38100" dir="2700000" algn="tl">
                    <a:srgbClr val="000000">
                      <a:alpha val="43137"/>
                    </a:srgbClr>
                  </a:outerShdw>
                </a:effectLst>
              </a:rPr>
              <a:t>he decision was taken to change the plaque inscription to indicate the great fire was started accidently.</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914" y="1826509"/>
            <a:ext cx="3464613" cy="3966982"/>
          </a:xfrm>
          <a:prstGeom prst="rect">
            <a:avLst/>
          </a:prstGeom>
        </p:spPr>
      </p:pic>
    </p:spTree>
    <p:extLst>
      <p:ext uri="{BB962C8B-B14F-4D97-AF65-F5344CB8AC3E}">
        <p14:creationId xmlns:p14="http://schemas.microsoft.com/office/powerpoint/2010/main" val="1321885431"/>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224</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22" y="2084832"/>
            <a:ext cx="2641346" cy="3377947"/>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4111752" y="1709928"/>
            <a:ext cx="747064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1. As </a:t>
            </a:r>
            <a:r>
              <a:rPr lang="en-GB" sz="2800" b="1" dirty="0">
                <a:solidFill>
                  <a:srgbClr val="00FFFF"/>
                </a:solidFill>
                <a:effectLst>
                  <a:outerShdw blurRad="38100" dist="38100" dir="2700000" algn="tl">
                    <a:srgbClr val="000000">
                      <a:alpha val="43137"/>
                    </a:srgbClr>
                  </a:outerShdw>
                </a:effectLst>
              </a:rPr>
              <a:t>the owner of the bakery, Thomas </a:t>
            </a:r>
            <a:r>
              <a:rPr lang="en-GB" sz="2800" b="1" dirty="0" err="1">
                <a:solidFill>
                  <a:srgbClr val="00FFFF"/>
                </a:solidFill>
                <a:effectLst>
                  <a:outerShdw blurRad="38100" dist="38100" dir="2700000" algn="tl">
                    <a:srgbClr val="000000">
                      <a:alpha val="43137"/>
                    </a:srgbClr>
                  </a:outerShdw>
                </a:effectLst>
              </a:rPr>
              <a:t>Farynor</a:t>
            </a:r>
            <a:r>
              <a:rPr lang="en-GB" sz="2800" b="1" dirty="0">
                <a:solidFill>
                  <a:srgbClr val="00FFFF"/>
                </a:solidFill>
                <a:effectLst>
                  <a:outerShdw blurRad="38100" dist="38100" dir="2700000" algn="tl">
                    <a:srgbClr val="000000">
                      <a:alpha val="43137"/>
                    </a:srgbClr>
                  </a:outerShdw>
                </a:effectLst>
              </a:rPr>
              <a:t>, testified - the bakery had no windows</a:t>
            </a:r>
            <a:r>
              <a:rPr lang="en-GB" sz="2800" b="1" dirty="0" smtClean="0">
                <a:solidFill>
                  <a:srgbClr val="00FFFF"/>
                </a:solidFill>
                <a:effectLst>
                  <a:outerShdw blurRad="38100" dist="38100" dir="2700000" algn="tl">
                    <a:srgbClr val="000000">
                      <a:alpha val="43137"/>
                    </a:srgbClr>
                  </a:outerShdw>
                </a:effectLst>
              </a:rPr>
              <a:t>;</a:t>
            </a:r>
          </a:p>
          <a:p>
            <a:pPr algn="ctr"/>
            <a:endParaRPr lang="en-GB" sz="2800" b="1" dirty="0" smtClean="0">
              <a:effectLst>
                <a:outerShdw blurRad="38100" dist="38100" dir="2700000" algn="tl">
                  <a:srgbClr val="000000">
                    <a:alpha val="43137"/>
                  </a:srgbClr>
                </a:outerShdw>
              </a:effectLst>
            </a:endParaRPr>
          </a:p>
          <a:p>
            <a:pPr algn="ctr"/>
            <a:r>
              <a:rPr lang="en-GB" sz="2800" b="1" dirty="0" smtClean="0">
                <a:solidFill>
                  <a:srgbClr val="FFC000"/>
                </a:solidFill>
                <a:effectLst>
                  <a:outerShdw blurRad="38100" dist="38100" dir="2700000" algn="tl">
                    <a:srgbClr val="000000">
                      <a:alpha val="43137"/>
                    </a:srgbClr>
                  </a:outerShdw>
                </a:effectLst>
              </a:rPr>
              <a:t>2. Hubert's </a:t>
            </a:r>
            <a:r>
              <a:rPr lang="en-GB" sz="2800" b="1" dirty="0">
                <a:solidFill>
                  <a:srgbClr val="FFC000"/>
                </a:solidFill>
                <a:effectLst>
                  <a:outerShdw blurRad="38100" dist="38100" dir="2700000" algn="tl">
                    <a:srgbClr val="000000">
                      <a:alpha val="43137"/>
                    </a:srgbClr>
                  </a:outerShdw>
                </a:effectLst>
              </a:rPr>
              <a:t>workmates told authorities that Hubert was clearly 'unbalanced</a:t>
            </a:r>
            <a:r>
              <a:rPr lang="en-GB" sz="2800" b="1" dirty="0" smtClean="0">
                <a:solidFill>
                  <a:srgbClr val="FFC000"/>
                </a:solidFill>
                <a:effectLst>
                  <a:outerShdw blurRad="38100" dist="38100" dir="2700000" algn="tl">
                    <a:srgbClr val="000000">
                      <a:alpha val="43137"/>
                    </a:srgbClr>
                  </a:outerShdw>
                </a:effectLst>
              </a:rPr>
              <a:t>;</a:t>
            </a:r>
          </a:p>
          <a:p>
            <a:pPr algn="ctr"/>
            <a:endParaRPr lang="en-GB" sz="2800" b="1" dirty="0">
              <a:solidFill>
                <a:srgbClr val="00FF00"/>
              </a:solidFill>
              <a:effectLst>
                <a:outerShdw blurRad="38100" dist="38100" dir="2700000" algn="tl">
                  <a:srgbClr val="000000">
                    <a:alpha val="43137"/>
                  </a:srgbClr>
                </a:outerShdw>
              </a:effectLst>
            </a:endParaRPr>
          </a:p>
          <a:p>
            <a:pPr algn="ctr"/>
            <a:r>
              <a:rPr lang="en-GB" sz="2800" b="1" dirty="0" smtClean="0">
                <a:solidFill>
                  <a:srgbClr val="00FF00"/>
                </a:solidFill>
                <a:effectLst>
                  <a:outerShdw blurRad="38100" dist="38100" dir="2700000" algn="tl">
                    <a:srgbClr val="000000">
                      <a:alpha val="43137"/>
                    </a:srgbClr>
                  </a:outerShdw>
                </a:effectLst>
              </a:rPr>
              <a:t>3. Hubert </a:t>
            </a:r>
            <a:r>
              <a:rPr lang="en-GB" sz="2800" b="1" dirty="0">
                <a:solidFill>
                  <a:srgbClr val="00FF00"/>
                </a:solidFill>
                <a:effectLst>
                  <a:outerShdw blurRad="38100" dist="38100" dir="2700000" algn="tl">
                    <a:srgbClr val="000000">
                      <a:alpha val="43137"/>
                    </a:srgbClr>
                  </a:outerShdw>
                </a:effectLst>
              </a:rPr>
              <a:t>was crippled and weak, evidently incapable of tossing a fireball anywhere</a:t>
            </a:r>
            <a:r>
              <a:rPr lang="en-GB" sz="2800" b="1" dirty="0" smtClean="0">
                <a:solidFill>
                  <a:srgbClr val="00FF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96390542"/>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225</a:t>
            </a:fld>
            <a:endParaRPr lang="en-GB">
              <a:solidFill>
                <a:srgbClr val="FFFFFF"/>
              </a:solidFill>
            </a:endParaRPr>
          </a:p>
        </p:txBody>
      </p:sp>
      <p:sp>
        <p:nvSpPr>
          <p:cNvPr id="5" name="TextBox 4"/>
          <p:cNvSpPr txBox="1"/>
          <p:nvPr/>
        </p:nvSpPr>
        <p:spPr>
          <a:xfrm>
            <a:off x="5907024" y="2001625"/>
            <a:ext cx="589788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4. When </a:t>
            </a:r>
            <a:r>
              <a:rPr lang="en-GB" sz="2800" b="1" dirty="0">
                <a:solidFill>
                  <a:srgbClr val="00FFFF"/>
                </a:solidFill>
                <a:effectLst>
                  <a:outerShdw blurRad="38100" dist="38100" dir="2700000" algn="tl">
                    <a:srgbClr val="000000">
                      <a:alpha val="43137"/>
                    </a:srgbClr>
                  </a:outerShdw>
                </a:effectLst>
              </a:rPr>
              <a:t>the authorities made enquiries, they discovered that no Swedish ship had berthed next to the Bridge on September 1st, </a:t>
            </a:r>
            <a:endParaRPr lang="en-GB" sz="2800" b="1" dirty="0" smtClean="0">
              <a:solidFill>
                <a:srgbClr val="00FFFF"/>
              </a:solidFill>
              <a:effectLst>
                <a:outerShdw blurRad="38100" dist="38100" dir="2700000" algn="tl">
                  <a:srgbClr val="000000">
                    <a:alpha val="43137"/>
                  </a:srgbClr>
                </a:outerShdw>
              </a:effectLst>
            </a:endParaRPr>
          </a:p>
          <a:p>
            <a:pPr algn="ctr"/>
            <a:endParaRPr lang="en-GB" sz="2800" b="1" dirty="0">
              <a:effectLst>
                <a:outerShdw blurRad="38100" dist="38100" dir="2700000" algn="tl">
                  <a:srgbClr val="000000">
                    <a:alpha val="43137"/>
                  </a:srgbClr>
                </a:outerShdw>
              </a:effectLst>
            </a:endParaRPr>
          </a:p>
          <a:p>
            <a:pPr algn="ctr"/>
            <a:r>
              <a:rPr lang="en-GB" sz="2800" b="1" dirty="0" smtClean="0">
                <a:solidFill>
                  <a:srgbClr val="FF6600"/>
                </a:solidFill>
                <a:effectLst>
                  <a:outerShdw blurRad="38100" dist="38100" dir="2700000" algn="tl">
                    <a:srgbClr val="000000">
                      <a:alpha val="43137"/>
                    </a:srgbClr>
                  </a:outerShdw>
                </a:effectLst>
              </a:rPr>
              <a:t>5. And that </a:t>
            </a:r>
            <a:r>
              <a:rPr lang="en-GB" sz="2800" b="1" dirty="0">
                <a:solidFill>
                  <a:srgbClr val="FF6600"/>
                </a:solidFill>
                <a:effectLst>
                  <a:outerShdw blurRad="38100" dist="38100" dir="2700000" algn="tl">
                    <a:srgbClr val="000000">
                      <a:alpha val="43137"/>
                    </a:srgbClr>
                  </a:outerShdw>
                </a:effectLst>
              </a:rPr>
              <a:t>Hubert in fact arrived in London two days after the fire </a:t>
            </a:r>
            <a:r>
              <a:rPr lang="en-GB" sz="2800" b="1" dirty="0" smtClean="0">
                <a:solidFill>
                  <a:srgbClr val="FF6600"/>
                </a:solidFill>
                <a:effectLst>
                  <a:outerShdw blurRad="38100" dist="38100" dir="2700000" algn="tl">
                    <a:srgbClr val="000000">
                      <a:alpha val="43137"/>
                    </a:srgbClr>
                  </a:outerShdw>
                </a:effectLst>
              </a:rPr>
              <a:t>started.</a:t>
            </a:r>
            <a:endParaRPr lang="en-GB" b="1" dirty="0">
              <a:solidFill>
                <a:srgbClr val="FF66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967" t="2302" r="1219" b="4574"/>
          <a:stretch/>
        </p:blipFill>
        <p:spPr>
          <a:xfrm>
            <a:off x="420624" y="2322576"/>
            <a:ext cx="5084064" cy="3328416"/>
          </a:xfrm>
          <a:prstGeom prst="rect">
            <a:avLst/>
          </a:prstGeom>
        </p:spPr>
      </p:pic>
    </p:spTree>
    <p:extLst>
      <p:ext uri="{BB962C8B-B14F-4D97-AF65-F5344CB8AC3E}">
        <p14:creationId xmlns:p14="http://schemas.microsoft.com/office/powerpoint/2010/main" val="2161305653"/>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226</a:t>
            </a:fld>
            <a:endParaRPr lang="en-GB">
              <a:solidFill>
                <a:srgbClr val="FFFFFF"/>
              </a:solidFill>
            </a:endParaRPr>
          </a:p>
        </p:txBody>
      </p:sp>
      <p:sp>
        <p:nvSpPr>
          <p:cNvPr id="4" name="TextBox 3"/>
          <p:cNvSpPr txBox="1"/>
          <p:nvPr/>
        </p:nvSpPr>
        <p:spPr>
          <a:xfrm>
            <a:off x="5186149" y="1965278"/>
            <a:ext cx="6396251"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Following the accession of a Catholic King James II </a:t>
            </a:r>
            <a:r>
              <a:rPr lang="en-GB" sz="2800" b="1" dirty="0">
                <a:solidFill>
                  <a:srgbClr val="00FFFF"/>
                </a:solidFill>
                <a:effectLst>
                  <a:outerShdw blurRad="38100" dist="38100" dir="2700000" algn="tl">
                    <a:srgbClr val="000000">
                      <a:alpha val="43137"/>
                    </a:srgbClr>
                  </a:outerShdw>
                </a:effectLst>
              </a:rPr>
              <a:t>The slab was taken </a:t>
            </a:r>
            <a:r>
              <a:rPr lang="en-GB" sz="2800" b="1" dirty="0" smtClean="0">
                <a:solidFill>
                  <a:srgbClr val="00FFFF"/>
                </a:solidFill>
                <a:effectLst>
                  <a:outerShdw blurRad="38100" dist="38100" dir="2700000" algn="tl">
                    <a:srgbClr val="000000">
                      <a:alpha val="43137"/>
                    </a:srgbClr>
                  </a:outerShdw>
                </a:effectLst>
              </a:rPr>
              <a:t>down – </a:t>
            </a:r>
            <a:r>
              <a:rPr lang="en-GB" sz="2800" b="1" dirty="0" smtClean="0">
                <a:solidFill>
                  <a:srgbClr val="FFC000"/>
                </a:solidFill>
                <a:effectLst>
                  <a:outerShdw blurRad="38100" dist="38100" dir="2700000" algn="tl">
                    <a:srgbClr val="000000">
                      <a:alpha val="43137"/>
                    </a:srgbClr>
                  </a:outerShdw>
                </a:effectLst>
              </a:rPr>
              <a:t>like today the establishment changed its story. </a:t>
            </a:r>
            <a:r>
              <a:rPr lang="en-GB" sz="2800" b="1" dirty="0">
                <a:solidFill>
                  <a:srgbClr val="00FF00"/>
                </a:solidFill>
                <a:effectLst>
                  <a:outerShdw blurRad="38100" dist="38100" dir="2700000" algn="tl">
                    <a:srgbClr val="000000">
                      <a:alpha val="43137"/>
                    </a:srgbClr>
                  </a:outerShdw>
                </a:effectLst>
              </a:rPr>
              <a:t>In January 1667, the King's Council declared the fire was an accident. However,</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conspiracy theories of a Catholic plot persisted for </a:t>
            </a:r>
            <a:r>
              <a:rPr lang="en-GB" sz="2800" b="1" dirty="0" smtClean="0">
                <a:solidFill>
                  <a:srgbClr val="FFFF00"/>
                </a:solidFill>
                <a:effectLst>
                  <a:outerShdw blurRad="38100" dist="38100" dir="2700000" algn="tl">
                    <a:srgbClr val="000000">
                      <a:alpha val="43137"/>
                    </a:srgbClr>
                  </a:outerShdw>
                </a:effectLst>
              </a:rPr>
              <a:t>years.</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371600"/>
            <a:ext cx="4083212" cy="3957850"/>
          </a:xfrm>
          <a:prstGeom prst="rect">
            <a:avLst/>
          </a:prstGeom>
        </p:spPr>
      </p:pic>
      <p:sp>
        <p:nvSpPr>
          <p:cNvPr id="6" name="TextBox 5"/>
          <p:cNvSpPr txBox="1"/>
          <p:nvPr/>
        </p:nvSpPr>
        <p:spPr>
          <a:xfrm>
            <a:off x="285593" y="5504708"/>
            <a:ext cx="4653887"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Coat of Arms of King James II</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6503221"/>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227</a:t>
            </a:fld>
            <a:endParaRPr lang="en-GB">
              <a:solidFill>
                <a:srgbClr val="FFFFFF"/>
              </a:solidFill>
            </a:endParaRPr>
          </a:p>
        </p:txBody>
      </p:sp>
      <p:sp>
        <p:nvSpPr>
          <p:cNvPr id="7" name="TextBox 6"/>
          <p:cNvSpPr txBox="1"/>
          <p:nvPr/>
        </p:nvSpPr>
        <p:spPr>
          <a:xfrm>
            <a:off x="7160525" y="2591033"/>
            <a:ext cx="4421875"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original Inscription was </a:t>
            </a:r>
            <a:r>
              <a:rPr lang="en-GB" sz="2800" b="1" dirty="0">
                <a:solidFill>
                  <a:srgbClr val="00FFFF"/>
                </a:solidFill>
                <a:effectLst>
                  <a:outerShdw blurRad="38100" dist="38100" dir="2700000" algn="tl">
                    <a:srgbClr val="000000">
                      <a:alpha val="43137"/>
                    </a:srgbClr>
                  </a:outerShdw>
                </a:effectLst>
              </a:rPr>
              <a:t>reinstated in 1689 after the Protestant William III and Mary II took the throne. </a:t>
            </a:r>
            <a:r>
              <a:rPr lang="en-GB" sz="2800" b="1" dirty="0">
                <a:solidFill>
                  <a:srgbClr val="FFCC00"/>
                </a:solidFill>
                <a:effectLst>
                  <a:outerShdw blurRad="38100" dist="38100" dir="2700000" algn="tl">
                    <a:srgbClr val="000000">
                      <a:alpha val="43137"/>
                    </a:srgbClr>
                  </a:outerShdw>
                </a:effectLst>
              </a:rPr>
              <a:t>It was finally removed in 1830</a:t>
            </a:r>
            <a:r>
              <a:rPr lang="en-GB" dirty="0">
                <a:solidFill>
                  <a:srgbClr val="FFCC00"/>
                </a:solidFill>
              </a:rPr>
              <a:t>.</a:t>
            </a:r>
            <a:endParaRPr lang="en-GB" b="1" dirty="0">
              <a:solidFill>
                <a:srgbClr val="FFCC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782487"/>
            <a:ext cx="5781815" cy="4588742"/>
          </a:xfrm>
          <a:prstGeom prst="rect">
            <a:avLst/>
          </a:prstGeom>
        </p:spPr>
      </p:pic>
    </p:spTree>
    <p:extLst>
      <p:ext uri="{BB962C8B-B14F-4D97-AF65-F5344CB8AC3E}">
        <p14:creationId xmlns:p14="http://schemas.microsoft.com/office/powerpoint/2010/main" val="2794972405"/>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228</a:t>
            </a:fld>
            <a:endParaRPr lang="en-GB" dirty="0">
              <a:solidFill>
                <a:srgbClr val="FFFFFF"/>
              </a:solidFill>
            </a:endParaRPr>
          </a:p>
        </p:txBody>
      </p:sp>
      <p:sp>
        <p:nvSpPr>
          <p:cNvPr id="4" name="TextBox 3"/>
          <p:cNvSpPr txBox="1"/>
          <p:nvPr/>
        </p:nvSpPr>
        <p:spPr>
          <a:xfrm>
            <a:off x="7397086" y="2183642"/>
            <a:ext cx="4185313"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Those reading the inscription today, </a:t>
            </a:r>
            <a:r>
              <a:rPr lang="en-GB" sz="2800" b="1" dirty="0" smtClean="0">
                <a:solidFill>
                  <a:srgbClr val="FFC000"/>
                </a:solidFill>
                <a:effectLst>
                  <a:outerShdw blurRad="38100" dist="38100" dir="2700000" algn="tl">
                    <a:srgbClr val="000000">
                      <a:alpha val="43137"/>
                    </a:srgbClr>
                  </a:outerShdw>
                </a:effectLst>
              </a:rPr>
              <a:t>will understand that the great fire of London was an accident, </a:t>
            </a:r>
            <a:r>
              <a:rPr lang="en-GB" sz="2800" b="1" dirty="0" smtClean="0">
                <a:solidFill>
                  <a:srgbClr val="00FF00"/>
                </a:solidFill>
                <a:effectLst>
                  <a:outerShdw blurRad="38100" dist="38100" dir="2700000" algn="tl">
                    <a:srgbClr val="000000">
                      <a:alpha val="43137"/>
                    </a:srgbClr>
                  </a:outerShdw>
                </a:effectLst>
              </a:rPr>
              <a:t>and not the deliberate act to rebuild London in the image of Gog!</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467632" y="1534143"/>
            <a:ext cx="6561905" cy="4942857"/>
          </a:xfrm>
          <a:prstGeom prst="rect">
            <a:avLst/>
          </a:prstGeom>
        </p:spPr>
      </p:pic>
    </p:spTree>
    <p:extLst>
      <p:ext uri="{BB962C8B-B14F-4D97-AF65-F5344CB8AC3E}">
        <p14:creationId xmlns:p14="http://schemas.microsoft.com/office/powerpoint/2010/main" val="86111029"/>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229</a:t>
            </a:fld>
            <a:endParaRPr lang="en-GB">
              <a:solidFill>
                <a:srgbClr val="FFFFFF"/>
              </a:solidFill>
            </a:endParaRPr>
          </a:p>
        </p:txBody>
      </p:sp>
      <p:sp>
        <p:nvSpPr>
          <p:cNvPr id="4" name="TextBox 3"/>
          <p:cNvSpPr txBox="1"/>
          <p:nvPr/>
        </p:nvSpPr>
        <p:spPr>
          <a:xfrm>
            <a:off x="4932608" y="1644908"/>
            <a:ext cx="6452315"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After the great fire of London, </a:t>
            </a:r>
            <a:r>
              <a:rPr lang="en-GB" sz="2800" b="1" dirty="0" smtClean="0">
                <a:solidFill>
                  <a:srgbClr val="FF0000"/>
                </a:solidFill>
                <a:effectLst>
                  <a:outerShdw blurRad="38100" dist="38100" dir="2700000" algn="tl">
                    <a:srgbClr val="000000">
                      <a:alpha val="43137"/>
                    </a:srgbClr>
                  </a:outerShdw>
                </a:effectLst>
              </a:rPr>
              <a:t>Gog would take the opportunity to rebuild it in is own image as a New Jerusalem, </a:t>
            </a:r>
            <a:r>
              <a:rPr lang="en-GB" sz="2800" b="1" dirty="0" smtClean="0">
                <a:solidFill>
                  <a:srgbClr val="FFC000"/>
                </a:solidFill>
                <a:effectLst>
                  <a:outerShdw blurRad="38100" dist="38100" dir="2700000" algn="tl">
                    <a:srgbClr val="000000">
                      <a:alpha val="43137"/>
                    </a:srgbClr>
                  </a:outerShdw>
                </a:effectLst>
              </a:rPr>
              <a:t>and secure its position in one of the principle capitals of true Israel from whence, </a:t>
            </a:r>
            <a:r>
              <a:rPr lang="en-GB" sz="2800" b="1" dirty="0" smtClean="0">
                <a:solidFill>
                  <a:srgbClr val="00FF00"/>
                </a:solidFill>
                <a:effectLst>
                  <a:outerShdw blurRad="38100" dist="38100" dir="2700000" algn="tl">
                    <a:srgbClr val="000000">
                      <a:alpha val="43137"/>
                    </a:srgbClr>
                  </a:outerShdw>
                </a:effectLst>
              </a:rPr>
              <a:t>it would seek to destroy us through infiltration of our institutions and control of the media. </a:t>
            </a:r>
            <a:r>
              <a:rPr lang="en-GB" sz="2800" b="1" dirty="0" smtClean="0">
                <a:solidFill>
                  <a:srgbClr val="FF00FF"/>
                </a:solidFill>
                <a:effectLst>
                  <a:outerShdw blurRad="38100" dist="38100" dir="2700000" algn="tl">
                    <a:srgbClr val="000000">
                      <a:alpha val="43137"/>
                    </a:srgbClr>
                  </a:outerShdw>
                </a:effectLst>
              </a:rPr>
              <a:t>One of the men tasked to do this was the well known Freemason – Christopher Wren</a:t>
            </a:r>
            <a:r>
              <a:rPr lang="en-GB" sz="2800" b="1" dirty="0" smtClean="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4945" r="14226"/>
          <a:stretch/>
        </p:blipFill>
        <p:spPr>
          <a:xfrm>
            <a:off x="824249" y="1541708"/>
            <a:ext cx="3013656" cy="3429000"/>
          </a:xfrm>
          <a:prstGeom prst="rect">
            <a:avLst/>
          </a:prstGeom>
        </p:spPr>
      </p:pic>
      <p:sp>
        <p:nvSpPr>
          <p:cNvPr id="6" name="TextBox 5"/>
          <p:cNvSpPr txBox="1"/>
          <p:nvPr/>
        </p:nvSpPr>
        <p:spPr>
          <a:xfrm>
            <a:off x="399245" y="5396248"/>
            <a:ext cx="3799268"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Christopher Wren</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75993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smtClean="0">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a:t>
            </a:fld>
            <a:endParaRPr lang="en-GB">
              <a:solidFill>
                <a:srgbClr val="FFFFFF"/>
              </a:solidFill>
            </a:endParaRPr>
          </a:p>
        </p:txBody>
      </p:sp>
      <p:sp>
        <p:nvSpPr>
          <p:cNvPr id="4" name="TextBox 3"/>
          <p:cNvSpPr txBox="1"/>
          <p:nvPr/>
        </p:nvSpPr>
        <p:spPr>
          <a:xfrm>
            <a:off x="4899546" y="1734888"/>
            <a:ext cx="668285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rPr>
              <a:t>World Bank whistle blower </a:t>
            </a:r>
            <a:r>
              <a:rPr lang="en-GB" sz="2800" b="1" dirty="0">
                <a:solidFill>
                  <a:srgbClr val="00FFFF"/>
                </a:solidFill>
              </a:rPr>
              <a:t>Karen </a:t>
            </a:r>
            <a:r>
              <a:rPr lang="en-GB" sz="2800" b="1" dirty="0" err="1" smtClean="0">
                <a:solidFill>
                  <a:srgbClr val="00FFFF"/>
                </a:solidFill>
              </a:rPr>
              <a:t>Hudes</a:t>
            </a:r>
            <a:r>
              <a:rPr lang="en-GB" sz="2800" b="1" dirty="0" smtClean="0">
                <a:solidFill>
                  <a:srgbClr val="00FFFF"/>
                </a:solidFill>
              </a:rPr>
              <a:t>, </a:t>
            </a:r>
            <a:r>
              <a:rPr lang="en-GB" sz="2800" b="1" dirty="0" smtClean="0">
                <a:solidFill>
                  <a:srgbClr val="FFC000"/>
                </a:solidFill>
              </a:rPr>
              <a:t>confirmed that all the major banks are controlled from the City of London,</a:t>
            </a:r>
            <a:r>
              <a:rPr lang="en-GB" sz="2800" b="1" dirty="0" smtClean="0"/>
              <a:t> </a:t>
            </a:r>
            <a:r>
              <a:rPr lang="en-GB" sz="2800" b="1" dirty="0" smtClean="0">
                <a:solidFill>
                  <a:srgbClr val="00FF00"/>
                </a:solidFill>
              </a:rPr>
              <a:t>and that the Banks control most of the major corporations through their nominee directors on their boards who move from company to company.</a:t>
            </a:r>
            <a:endParaRPr lang="en-GB" sz="2800" b="1" dirty="0">
              <a:solidFill>
                <a:srgbClr val="00FF00"/>
              </a:solidFill>
            </a:endParaRPr>
          </a:p>
        </p:txBody>
      </p:sp>
      <p:pic>
        <p:nvPicPr>
          <p:cNvPr id="5" name="Picture 4"/>
          <p:cNvPicPr>
            <a:picLocks noChangeAspect="1"/>
          </p:cNvPicPr>
          <p:nvPr/>
        </p:nvPicPr>
        <p:blipFill>
          <a:blip r:embed="rId2"/>
          <a:stretch>
            <a:fillRect/>
          </a:stretch>
        </p:blipFill>
        <p:spPr>
          <a:xfrm>
            <a:off x="691486" y="2142699"/>
            <a:ext cx="3561905" cy="2723809"/>
          </a:xfrm>
          <a:prstGeom prst="rect">
            <a:avLst/>
          </a:prstGeom>
        </p:spPr>
      </p:pic>
      <p:sp>
        <p:nvSpPr>
          <p:cNvPr id="6" name="TextBox 5"/>
          <p:cNvSpPr txBox="1"/>
          <p:nvPr/>
        </p:nvSpPr>
        <p:spPr>
          <a:xfrm>
            <a:off x="609600" y="5336275"/>
            <a:ext cx="3784979"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Karen </a:t>
            </a:r>
            <a:r>
              <a:rPr lang="en-GB" sz="3600" b="1" dirty="0" err="1" smtClean="0">
                <a:solidFill>
                  <a:srgbClr val="FFFF00"/>
                </a:solidFill>
                <a:effectLst>
                  <a:outerShdw blurRad="38100" dist="38100" dir="2700000" algn="tl">
                    <a:srgbClr val="000000">
                      <a:alpha val="43137"/>
                    </a:srgbClr>
                  </a:outerShdw>
                </a:effectLst>
              </a:rPr>
              <a:t>Hudes</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7484992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230</a:t>
            </a:fld>
            <a:endParaRPr lang="en-GB">
              <a:solidFill>
                <a:srgbClr val="FFFFFF"/>
              </a:solidFill>
            </a:endParaRPr>
          </a:p>
        </p:txBody>
      </p:sp>
      <p:sp>
        <p:nvSpPr>
          <p:cNvPr id="4" name="TextBox 3"/>
          <p:cNvSpPr txBox="1"/>
          <p:nvPr/>
        </p:nvSpPr>
        <p:spPr>
          <a:xfrm>
            <a:off x="5228823" y="1983346"/>
            <a:ext cx="6353577"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Surprisingly, </a:t>
            </a:r>
            <a:r>
              <a:rPr lang="en-GB" sz="2800" b="1" dirty="0" smtClean="0">
                <a:solidFill>
                  <a:srgbClr val="FFC000"/>
                </a:solidFill>
                <a:effectLst>
                  <a:outerShdw blurRad="38100" dist="38100" dir="2700000" algn="tl">
                    <a:srgbClr val="000000">
                      <a:alpha val="43137"/>
                    </a:srgbClr>
                  </a:outerShdw>
                </a:effectLst>
              </a:rPr>
              <a:t>important buildings and monuments in the City of London were erected at a distance of 666 metres apart or multiples of 666,</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and following the rapid redevelopment of greater London during the industrial revolution in the 1800’s, </a:t>
            </a:r>
            <a:r>
              <a:rPr lang="en-GB" sz="2800" b="1" dirty="0" smtClean="0">
                <a:solidFill>
                  <a:srgbClr val="FFFF00"/>
                </a:solidFill>
                <a:effectLst>
                  <a:outerShdw blurRad="38100" dist="38100" dir="2700000" algn="tl">
                    <a:srgbClr val="000000">
                      <a:alpha val="43137"/>
                    </a:srgbClr>
                  </a:outerShdw>
                </a:effectLst>
              </a:rPr>
              <a:t>other buildings were added to the 666 network.</a:t>
            </a:r>
            <a:endParaRPr lang="en-GB" sz="2800" b="1" dirty="0">
              <a:solidFill>
                <a:srgbClr val="FF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82690" y="1830612"/>
            <a:ext cx="4462140" cy="4275786"/>
          </a:xfrm>
          <a:prstGeom prst="rect">
            <a:avLst/>
          </a:prstGeom>
        </p:spPr>
      </p:pic>
    </p:spTree>
    <p:extLst>
      <p:ext uri="{BB962C8B-B14F-4D97-AF65-F5344CB8AC3E}">
        <p14:creationId xmlns:p14="http://schemas.microsoft.com/office/powerpoint/2010/main" val="80847514"/>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231</a:t>
            </a:fld>
            <a:endParaRPr lang="en-GB">
              <a:solidFill>
                <a:srgbClr val="FFFFFF"/>
              </a:solidFill>
            </a:endParaRPr>
          </a:p>
        </p:txBody>
      </p:sp>
      <p:sp>
        <p:nvSpPr>
          <p:cNvPr id="4" name="TextBox 3"/>
          <p:cNvSpPr txBox="1"/>
          <p:nvPr/>
        </p:nvSpPr>
        <p:spPr>
          <a:xfrm>
            <a:off x="4687909" y="1371600"/>
            <a:ext cx="715206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Even more startling, </a:t>
            </a:r>
            <a:r>
              <a:rPr lang="en-GB" sz="2800" b="1" dirty="0" smtClean="0">
                <a:solidFill>
                  <a:srgbClr val="FFC000"/>
                </a:solidFill>
                <a:effectLst>
                  <a:outerShdw blurRad="38100" dist="38100" dir="2700000" algn="tl">
                    <a:srgbClr val="000000">
                      <a:alpha val="43137"/>
                    </a:srgbClr>
                  </a:outerShdw>
                </a:effectLst>
              </a:rPr>
              <a:t>is the fact that the metre was not in use at the time of the great reconstruction of London.</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Nor at that time it had not been introduced into Europe. It was not until after the French revolution, and downfall of the French Monarchy,</a:t>
            </a:r>
            <a:r>
              <a:rPr lang="en-GB" sz="2800" b="1" dirty="0" smtClean="0">
                <a:effectLst>
                  <a:outerShdw blurRad="38100" dist="38100" dir="2700000" algn="tl">
                    <a:srgbClr val="000000">
                      <a:alpha val="43137"/>
                    </a:srgbClr>
                  </a:outerShdw>
                </a:effectLst>
              </a:rPr>
              <a:t>  </a:t>
            </a:r>
            <a:r>
              <a:rPr lang="en-GB" sz="2800" b="1" dirty="0" smtClean="0">
                <a:solidFill>
                  <a:srgbClr val="FF00FF"/>
                </a:solidFill>
                <a:effectLst>
                  <a:outerShdw blurRad="38100" dist="38100" dir="2700000" algn="tl">
                    <a:srgbClr val="000000">
                      <a:alpha val="43137"/>
                    </a:srgbClr>
                  </a:outerShdw>
                </a:effectLst>
              </a:rPr>
              <a:t>that the metre became the standard unit of measurement on the Continent when the decimal system was adopted on</a:t>
            </a:r>
            <a:r>
              <a:rPr lang="en-GB" sz="2800" dirty="0" smtClean="0">
                <a:solidFill>
                  <a:srgbClr val="FF00FF"/>
                </a:solidFill>
              </a:rPr>
              <a:t> </a:t>
            </a:r>
            <a:r>
              <a:rPr lang="en-GB" sz="2800" b="1" dirty="0" smtClean="0">
                <a:solidFill>
                  <a:srgbClr val="FF00FF"/>
                </a:solidFill>
                <a:effectLst>
                  <a:outerShdw blurRad="38100" dist="38100" dir="2700000" algn="tl">
                    <a:srgbClr val="000000">
                      <a:alpha val="43137"/>
                    </a:srgbClr>
                  </a:outerShdw>
                </a:effectLst>
              </a:rPr>
              <a:t>27 </a:t>
            </a:r>
            <a:r>
              <a:rPr lang="en-GB" sz="2800" b="1" dirty="0">
                <a:solidFill>
                  <a:srgbClr val="FF00FF"/>
                </a:solidFill>
                <a:effectLst>
                  <a:outerShdw blurRad="38100" dist="38100" dir="2700000" algn="tl">
                    <a:srgbClr val="000000">
                      <a:alpha val="43137"/>
                    </a:srgbClr>
                  </a:outerShdw>
                </a:effectLst>
              </a:rPr>
              <a:t>October, </a:t>
            </a:r>
            <a:r>
              <a:rPr lang="en-GB" sz="2800" b="1" dirty="0" smtClean="0">
                <a:solidFill>
                  <a:srgbClr val="FF00FF"/>
                </a:solidFill>
                <a:effectLst>
                  <a:outerShdw blurRad="38100" dist="38100" dir="2700000" algn="tl">
                    <a:srgbClr val="000000">
                      <a:alpha val="43137"/>
                    </a:srgbClr>
                  </a:outerShdw>
                </a:effectLst>
              </a:rPr>
              <a:t>1790.</a:t>
            </a:r>
            <a:endParaRPr lang="en-GB" sz="2800" b="1" dirty="0">
              <a:solidFill>
                <a:srgbClr val="FF00FF"/>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704" y="1371600"/>
            <a:ext cx="2358623" cy="3248467"/>
          </a:xfrm>
          <a:prstGeom prst="rect">
            <a:avLst/>
          </a:prstGeom>
        </p:spPr>
      </p:pic>
      <p:sp>
        <p:nvSpPr>
          <p:cNvPr id="6" name="TextBox 5"/>
          <p:cNvSpPr txBox="1"/>
          <p:nvPr/>
        </p:nvSpPr>
        <p:spPr>
          <a:xfrm>
            <a:off x="437882" y="4803820"/>
            <a:ext cx="3992450" cy="186718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Dunkirk Tower – Northern end of the meridian arc on which the Metre is defined</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0409794"/>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232</a:t>
            </a:fld>
            <a:endParaRPr lang="en-GB">
              <a:solidFill>
                <a:srgbClr val="FFFFFF"/>
              </a:solidFill>
            </a:endParaRPr>
          </a:p>
        </p:txBody>
      </p:sp>
      <p:sp>
        <p:nvSpPr>
          <p:cNvPr id="4" name="TextBox 3"/>
          <p:cNvSpPr txBox="1"/>
          <p:nvPr/>
        </p:nvSpPr>
        <p:spPr>
          <a:xfrm>
            <a:off x="4898265" y="1596509"/>
            <a:ext cx="6684135" cy="510909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Buckingham </a:t>
            </a:r>
            <a:r>
              <a:rPr lang="en-GB" sz="2800" b="1" dirty="0">
                <a:solidFill>
                  <a:srgbClr val="00FFFF"/>
                </a:solidFill>
                <a:effectLst>
                  <a:outerShdw blurRad="38100" dist="38100" dir="2700000" algn="tl">
                    <a:srgbClr val="000000">
                      <a:alpha val="43137"/>
                    </a:srgbClr>
                  </a:outerShdw>
                </a:effectLst>
              </a:rPr>
              <a:t>Palace - Westminster Cathedral </a:t>
            </a:r>
            <a:r>
              <a:rPr lang="en-GB" sz="2800" b="1" dirty="0">
                <a:solidFill>
                  <a:srgbClr val="FF0000"/>
                </a:solidFill>
                <a:effectLst>
                  <a:outerShdw blurRad="38100" dist="38100" dir="2700000" algn="tl">
                    <a:srgbClr val="000000">
                      <a:alpha val="43137"/>
                    </a:srgbClr>
                  </a:outerShdw>
                </a:effectLst>
              </a:rPr>
              <a:t>= 666 metres</a:t>
            </a:r>
            <a:r>
              <a:rPr lang="en-GB" sz="2800" b="1" dirty="0" smtClean="0">
                <a:solidFill>
                  <a:srgbClr val="FF0000"/>
                </a:solidFill>
                <a:effectLst>
                  <a:outerShdw blurRad="38100" dist="38100" dir="2700000" algn="tl">
                    <a:srgbClr val="000000">
                      <a:alpha val="43137"/>
                    </a:srgbClr>
                  </a:outerShdw>
                </a:effectLst>
              </a:rPr>
              <a:t>.</a:t>
            </a:r>
          </a:p>
          <a:p>
            <a:pPr algn="ctr"/>
            <a:endParaRPr lang="en-GB" sz="2800" b="1" dirty="0">
              <a:effectLst>
                <a:outerShdw blurRad="38100" dist="38100" dir="2700000" algn="tl">
                  <a:srgbClr val="000000">
                    <a:alpha val="43137"/>
                  </a:srgbClr>
                </a:outerShdw>
              </a:effectLst>
            </a:endParaRPr>
          </a:p>
          <a:p>
            <a:pPr algn="ctr"/>
            <a:r>
              <a:rPr lang="en-GB" sz="2800" b="1" dirty="0">
                <a:solidFill>
                  <a:srgbClr val="FFC000"/>
                </a:solidFill>
                <a:effectLst>
                  <a:outerShdw blurRad="38100" dist="38100" dir="2700000" algn="tl">
                    <a:srgbClr val="000000">
                      <a:alpha val="43137"/>
                    </a:srgbClr>
                  </a:outerShdw>
                </a:effectLst>
              </a:rPr>
              <a:t>Buckingham Palace - Wellington Monument </a:t>
            </a:r>
            <a:r>
              <a:rPr lang="en-GB" sz="2800" b="1" dirty="0">
                <a:solidFill>
                  <a:srgbClr val="FF0000"/>
                </a:solidFill>
                <a:effectLst>
                  <a:outerShdw blurRad="38100" dist="38100" dir="2700000" algn="tl">
                    <a:srgbClr val="000000">
                      <a:alpha val="43137"/>
                    </a:srgbClr>
                  </a:outerShdw>
                </a:effectLst>
              </a:rPr>
              <a:t>= 666 metres</a:t>
            </a:r>
            <a:r>
              <a:rPr lang="en-GB" sz="2800" b="1" dirty="0" smtClean="0">
                <a:solidFill>
                  <a:srgbClr val="FF0000"/>
                </a:solidFill>
                <a:effectLst>
                  <a:outerShdw blurRad="38100" dist="38100" dir="2700000" algn="tl">
                    <a:srgbClr val="000000">
                      <a:alpha val="43137"/>
                    </a:srgbClr>
                  </a:outerShdw>
                </a:effectLst>
              </a:rPr>
              <a:t>.</a:t>
            </a:r>
          </a:p>
          <a:p>
            <a:pPr algn="ctr"/>
            <a:endParaRPr lang="en-GB" sz="2800" b="1" dirty="0">
              <a:effectLst>
                <a:outerShdw blurRad="38100" dist="38100" dir="2700000" algn="tl">
                  <a:srgbClr val="000000">
                    <a:alpha val="43137"/>
                  </a:srgbClr>
                </a:outerShdw>
              </a:effectLst>
            </a:endParaRPr>
          </a:p>
          <a:p>
            <a:pPr algn="ctr"/>
            <a:r>
              <a:rPr lang="en-GB" sz="2800" b="1" dirty="0">
                <a:solidFill>
                  <a:srgbClr val="00FF00"/>
                </a:solidFill>
                <a:effectLst>
                  <a:outerShdw blurRad="38100" dist="38100" dir="2700000" algn="tl">
                    <a:srgbClr val="000000">
                      <a:alpha val="43137"/>
                    </a:srgbClr>
                  </a:outerShdw>
                </a:effectLst>
              </a:rPr>
              <a:t>Buckingham Palace - Victoria Station </a:t>
            </a:r>
            <a:r>
              <a:rPr lang="en-GB" sz="2800" b="1" dirty="0">
                <a:solidFill>
                  <a:srgbClr val="FF0000"/>
                </a:solidFill>
                <a:effectLst>
                  <a:outerShdw blurRad="38100" dist="38100" dir="2700000" algn="tl">
                    <a:srgbClr val="000000">
                      <a:alpha val="43137"/>
                    </a:srgbClr>
                  </a:outerShdw>
                </a:effectLst>
              </a:rPr>
              <a:t>= 666 metres</a:t>
            </a:r>
            <a:r>
              <a:rPr lang="en-GB" sz="2800" b="1" dirty="0" smtClean="0">
                <a:solidFill>
                  <a:srgbClr val="FF0000"/>
                </a:solidFill>
                <a:effectLst>
                  <a:outerShdw blurRad="38100" dist="38100" dir="2700000" algn="tl">
                    <a:srgbClr val="000000">
                      <a:alpha val="43137"/>
                    </a:srgbClr>
                  </a:outerShdw>
                </a:effectLst>
              </a:rPr>
              <a:t>.</a:t>
            </a:r>
          </a:p>
          <a:p>
            <a:pPr algn="ctr"/>
            <a:endParaRPr lang="en-GB" sz="2800" b="1" dirty="0">
              <a:effectLst>
                <a:outerShdw blurRad="38100" dist="38100" dir="2700000" algn="tl">
                  <a:srgbClr val="000000">
                    <a:alpha val="43137"/>
                  </a:srgbClr>
                </a:outerShdw>
              </a:effectLst>
            </a:endParaRPr>
          </a:p>
          <a:p>
            <a:pPr algn="ctr"/>
            <a:r>
              <a:rPr lang="en-GB" sz="2800" b="1" dirty="0">
                <a:solidFill>
                  <a:srgbClr val="FFFF00"/>
                </a:solidFill>
                <a:effectLst>
                  <a:outerShdw blurRad="38100" dist="38100" dir="2700000" algn="tl">
                    <a:srgbClr val="000000">
                      <a:alpha val="43137"/>
                    </a:srgbClr>
                  </a:outerShdw>
                </a:effectLst>
              </a:rPr>
              <a:t>Buckingham Palace - Houses of Parliament </a:t>
            </a:r>
            <a:r>
              <a:rPr lang="en-GB" sz="2800" b="1" dirty="0">
                <a:solidFill>
                  <a:srgbClr val="FF0000"/>
                </a:solidFill>
                <a:effectLst>
                  <a:outerShdw blurRad="38100" dist="38100" dir="2700000" algn="tl">
                    <a:srgbClr val="000000">
                      <a:alpha val="43137"/>
                    </a:srgbClr>
                  </a:outerShdw>
                </a:effectLst>
              </a:rPr>
              <a:t>= 1332 metres = 2 x 666.</a:t>
            </a:r>
          </a:p>
          <a:p>
            <a:pPr algn="ctr"/>
            <a:endParaRPr lang="en-GB" dirty="0">
              <a:solidFill>
                <a:srgbClr val="FF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341" y="1768998"/>
            <a:ext cx="3911783" cy="2983305"/>
          </a:xfrm>
          <a:prstGeom prst="rect">
            <a:avLst/>
          </a:prstGeom>
        </p:spPr>
      </p:pic>
      <p:sp>
        <p:nvSpPr>
          <p:cNvPr id="9" name="TextBox 8"/>
          <p:cNvSpPr txBox="1"/>
          <p:nvPr/>
        </p:nvSpPr>
        <p:spPr>
          <a:xfrm>
            <a:off x="471285" y="5149701"/>
            <a:ext cx="3911783"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Buckingham Palace</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4763108"/>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233</a:t>
            </a:fld>
            <a:endParaRPr lang="en-GB">
              <a:solidFill>
                <a:srgbClr val="FFFFFF"/>
              </a:solidFill>
            </a:endParaRPr>
          </a:p>
        </p:txBody>
      </p:sp>
      <p:sp>
        <p:nvSpPr>
          <p:cNvPr id="4" name="TextBox 3"/>
          <p:cNvSpPr txBox="1"/>
          <p:nvPr/>
        </p:nvSpPr>
        <p:spPr>
          <a:xfrm>
            <a:off x="5891369" y="1939478"/>
            <a:ext cx="5692462" cy="38164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Downing Street - St </a:t>
            </a:r>
            <a:r>
              <a:rPr lang="en-GB" sz="2800" b="1" dirty="0" err="1">
                <a:solidFill>
                  <a:srgbClr val="00FFFF"/>
                </a:solidFill>
                <a:effectLst>
                  <a:outerShdw blurRad="38100" dist="38100" dir="2700000" algn="tl">
                    <a:srgbClr val="000000">
                      <a:alpha val="43137"/>
                    </a:srgbClr>
                  </a:outerShdw>
                </a:effectLst>
              </a:rPr>
              <a:t>Jame’s</a:t>
            </a:r>
            <a:r>
              <a:rPr lang="en-GB" sz="2800" b="1" dirty="0">
                <a:solidFill>
                  <a:srgbClr val="00FFFF"/>
                </a:solidFill>
                <a:effectLst>
                  <a:outerShdw blurRad="38100" dist="38100" dir="2700000" algn="tl">
                    <a:srgbClr val="000000">
                      <a:alpha val="43137"/>
                    </a:srgbClr>
                  </a:outerShdw>
                </a:effectLst>
              </a:rPr>
              <a:t> Palace </a:t>
            </a:r>
            <a:r>
              <a:rPr lang="en-GB" sz="2800" b="1" dirty="0">
                <a:solidFill>
                  <a:srgbClr val="FF6600"/>
                </a:solidFill>
                <a:effectLst>
                  <a:outerShdw blurRad="38100" dist="38100" dir="2700000" algn="tl">
                    <a:srgbClr val="000000">
                      <a:alpha val="43137"/>
                    </a:srgbClr>
                  </a:outerShdw>
                </a:effectLst>
              </a:rPr>
              <a:t>= 666 metres</a:t>
            </a:r>
            <a:r>
              <a:rPr lang="en-GB" sz="2800" b="1" dirty="0" smtClean="0">
                <a:solidFill>
                  <a:srgbClr val="FF6600"/>
                </a:solidFill>
                <a:effectLst>
                  <a:outerShdw blurRad="38100" dist="38100" dir="2700000" algn="tl">
                    <a:srgbClr val="000000">
                      <a:alpha val="43137"/>
                    </a:srgbClr>
                  </a:outerShdw>
                </a:effectLst>
              </a:rPr>
              <a:t>.</a:t>
            </a:r>
          </a:p>
          <a:p>
            <a:pPr algn="ctr"/>
            <a:endParaRPr lang="en-GB" sz="2800" b="1" dirty="0">
              <a:solidFill>
                <a:srgbClr val="FF6600"/>
              </a:solidFill>
              <a:effectLst>
                <a:outerShdw blurRad="38100" dist="38100" dir="2700000" algn="tl">
                  <a:srgbClr val="000000">
                    <a:alpha val="43137"/>
                  </a:srgbClr>
                </a:outerShdw>
              </a:effectLst>
            </a:endParaRPr>
          </a:p>
          <a:p>
            <a:pPr algn="ctr"/>
            <a:r>
              <a:rPr lang="en-GB" sz="2800" b="1" dirty="0">
                <a:solidFill>
                  <a:srgbClr val="FFC000"/>
                </a:solidFill>
                <a:effectLst>
                  <a:outerShdw blurRad="38100" dist="38100" dir="2700000" algn="tl">
                    <a:srgbClr val="000000">
                      <a:alpha val="43137"/>
                    </a:srgbClr>
                  </a:outerShdw>
                </a:effectLst>
              </a:rPr>
              <a:t>Downing Street - New Scotland Yard </a:t>
            </a:r>
            <a:r>
              <a:rPr lang="en-GB" sz="2800" b="1" dirty="0">
                <a:solidFill>
                  <a:srgbClr val="FF6600"/>
                </a:solidFill>
                <a:effectLst>
                  <a:outerShdw blurRad="38100" dist="38100" dir="2700000" algn="tl">
                    <a:srgbClr val="000000">
                      <a:alpha val="43137"/>
                    </a:srgbClr>
                  </a:outerShdw>
                </a:effectLst>
              </a:rPr>
              <a:t>= 666 metres</a:t>
            </a:r>
            <a:r>
              <a:rPr lang="en-GB" sz="2800" b="1" dirty="0" smtClean="0">
                <a:solidFill>
                  <a:srgbClr val="FF6600"/>
                </a:solidFill>
                <a:effectLst>
                  <a:outerShdw blurRad="38100" dist="38100" dir="2700000" algn="tl">
                    <a:srgbClr val="000000">
                      <a:alpha val="43137"/>
                    </a:srgbClr>
                  </a:outerShdw>
                </a:effectLst>
              </a:rPr>
              <a:t>.</a:t>
            </a:r>
          </a:p>
          <a:p>
            <a:pPr algn="ctr"/>
            <a:endParaRPr lang="en-GB" sz="2800" b="1" dirty="0">
              <a:solidFill>
                <a:srgbClr val="00FF00"/>
              </a:solidFill>
              <a:effectLst>
                <a:outerShdw blurRad="38100" dist="38100" dir="2700000" algn="tl">
                  <a:srgbClr val="000000">
                    <a:alpha val="43137"/>
                  </a:srgbClr>
                </a:outerShdw>
              </a:effectLst>
            </a:endParaRPr>
          </a:p>
          <a:p>
            <a:pPr algn="ctr"/>
            <a:r>
              <a:rPr lang="en-GB" sz="2800" b="1" dirty="0">
                <a:solidFill>
                  <a:srgbClr val="00FF00"/>
                </a:solidFill>
                <a:effectLst>
                  <a:outerShdw blurRad="38100" dist="38100" dir="2700000" algn="tl">
                    <a:srgbClr val="000000">
                      <a:alpha val="43137"/>
                    </a:srgbClr>
                  </a:outerShdw>
                </a:effectLst>
              </a:rPr>
              <a:t>Downing Street - National Gallery </a:t>
            </a:r>
            <a:r>
              <a:rPr lang="en-GB" sz="2800" b="1" dirty="0">
                <a:solidFill>
                  <a:srgbClr val="FF6600"/>
                </a:solidFill>
                <a:effectLst>
                  <a:outerShdw blurRad="38100" dist="38100" dir="2700000" algn="tl">
                    <a:srgbClr val="000000">
                      <a:alpha val="43137"/>
                    </a:srgbClr>
                  </a:outerShdw>
                </a:effectLst>
              </a:rPr>
              <a:t>= 666 metres.</a:t>
            </a: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811" y="1616560"/>
            <a:ext cx="4865845" cy="3071349"/>
          </a:xfrm>
          <a:prstGeom prst="rect">
            <a:avLst/>
          </a:prstGeom>
        </p:spPr>
      </p:pic>
      <p:sp>
        <p:nvSpPr>
          <p:cNvPr id="6" name="TextBox 5"/>
          <p:cNvSpPr txBox="1"/>
          <p:nvPr/>
        </p:nvSpPr>
        <p:spPr>
          <a:xfrm>
            <a:off x="502276" y="5357611"/>
            <a:ext cx="4829578"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Downing Street</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1583052"/>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234</a:t>
            </a:fld>
            <a:endParaRPr lang="en-GB">
              <a:solidFill>
                <a:srgbClr val="FFFFFF"/>
              </a:solidFill>
            </a:endParaRPr>
          </a:p>
        </p:txBody>
      </p:sp>
      <p:sp>
        <p:nvSpPr>
          <p:cNvPr id="4" name="TextBox 3"/>
          <p:cNvSpPr txBox="1"/>
          <p:nvPr/>
        </p:nvSpPr>
        <p:spPr>
          <a:xfrm>
            <a:off x="5897809" y="1596509"/>
            <a:ext cx="606595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Bank of England - Cannon Street Station </a:t>
            </a:r>
            <a:r>
              <a:rPr lang="en-GB" sz="2800" b="1" dirty="0">
                <a:solidFill>
                  <a:srgbClr val="FF0000"/>
                </a:solidFill>
                <a:effectLst>
                  <a:outerShdw blurRad="38100" dist="38100" dir="2700000" algn="tl">
                    <a:srgbClr val="000000">
                      <a:alpha val="43137"/>
                    </a:srgbClr>
                  </a:outerShdw>
                </a:effectLst>
              </a:rPr>
              <a:t>= 666 metres</a:t>
            </a:r>
            <a:r>
              <a:rPr lang="en-GB" sz="2800" b="1" dirty="0" smtClean="0">
                <a:solidFill>
                  <a:srgbClr val="FF0000"/>
                </a:solidFill>
                <a:effectLst>
                  <a:outerShdw blurRad="38100" dist="38100" dir="2700000" algn="tl">
                    <a:srgbClr val="000000">
                      <a:alpha val="43137"/>
                    </a:srgbClr>
                  </a:outerShdw>
                </a:effectLst>
              </a:rPr>
              <a:t>.</a:t>
            </a:r>
          </a:p>
          <a:p>
            <a:pPr algn="ctr"/>
            <a:endParaRPr lang="en-GB" sz="2800" b="1" dirty="0">
              <a:effectLst>
                <a:outerShdw blurRad="38100" dist="38100" dir="2700000" algn="tl">
                  <a:srgbClr val="000000">
                    <a:alpha val="43137"/>
                  </a:srgbClr>
                </a:outerShdw>
              </a:effectLst>
            </a:endParaRPr>
          </a:p>
          <a:p>
            <a:pPr algn="ctr"/>
            <a:r>
              <a:rPr lang="en-GB" sz="2800" b="1" dirty="0">
                <a:solidFill>
                  <a:srgbClr val="FFC000"/>
                </a:solidFill>
                <a:effectLst>
                  <a:outerShdw blurRad="38100" dist="38100" dir="2700000" algn="tl">
                    <a:srgbClr val="000000">
                      <a:alpha val="43137"/>
                    </a:srgbClr>
                  </a:outerShdw>
                </a:effectLst>
              </a:rPr>
              <a:t>Bank of England - Fenchurch Street Station </a:t>
            </a:r>
            <a:r>
              <a:rPr lang="en-GB" sz="2800" b="1" dirty="0">
                <a:solidFill>
                  <a:srgbClr val="FF0000"/>
                </a:solidFill>
                <a:effectLst>
                  <a:outerShdw blurRad="38100" dist="38100" dir="2700000" algn="tl">
                    <a:srgbClr val="000000">
                      <a:alpha val="43137"/>
                    </a:srgbClr>
                  </a:outerShdw>
                </a:effectLst>
              </a:rPr>
              <a:t>= 666 metres</a:t>
            </a:r>
            <a:r>
              <a:rPr lang="en-GB" sz="2800" b="1" dirty="0" smtClean="0">
                <a:solidFill>
                  <a:srgbClr val="FF0000"/>
                </a:solidFill>
                <a:effectLst>
                  <a:outerShdw blurRad="38100" dist="38100" dir="2700000" algn="tl">
                    <a:srgbClr val="000000">
                      <a:alpha val="43137"/>
                    </a:srgbClr>
                  </a:outerShdw>
                </a:effectLst>
              </a:rPr>
              <a:t>.</a:t>
            </a:r>
          </a:p>
          <a:p>
            <a:pPr algn="ctr"/>
            <a:endParaRPr lang="en-GB" sz="2800" b="1" dirty="0">
              <a:effectLst>
                <a:outerShdw blurRad="38100" dist="38100" dir="2700000" algn="tl">
                  <a:srgbClr val="000000">
                    <a:alpha val="43137"/>
                  </a:srgbClr>
                </a:outerShdw>
              </a:effectLst>
            </a:endParaRPr>
          </a:p>
          <a:p>
            <a:pPr algn="ctr"/>
            <a:r>
              <a:rPr lang="en-GB" sz="2800" b="1" dirty="0">
                <a:solidFill>
                  <a:srgbClr val="00FF00"/>
                </a:solidFill>
                <a:effectLst>
                  <a:outerShdw blurRad="38100" dist="38100" dir="2700000" algn="tl">
                    <a:srgbClr val="000000">
                      <a:alpha val="43137"/>
                    </a:srgbClr>
                  </a:outerShdw>
                </a:effectLst>
              </a:rPr>
              <a:t>Bank of England - Liverpool Street Station </a:t>
            </a:r>
            <a:r>
              <a:rPr lang="en-GB" sz="2800" b="1" dirty="0">
                <a:solidFill>
                  <a:srgbClr val="FF0000"/>
                </a:solidFill>
                <a:effectLst>
                  <a:outerShdw blurRad="38100" dist="38100" dir="2700000" algn="tl">
                    <a:srgbClr val="000000">
                      <a:alpha val="43137"/>
                    </a:srgbClr>
                  </a:outerShdw>
                </a:effectLst>
              </a:rPr>
              <a:t>= 666 metres</a:t>
            </a:r>
            <a:r>
              <a:rPr lang="en-GB" sz="2800" b="1" dirty="0" smtClean="0">
                <a:solidFill>
                  <a:srgbClr val="FF0000"/>
                </a:solidFill>
                <a:effectLst>
                  <a:outerShdw blurRad="38100" dist="38100" dir="2700000" algn="tl">
                    <a:srgbClr val="000000">
                      <a:alpha val="43137"/>
                    </a:srgbClr>
                  </a:outerShdw>
                </a:effectLst>
              </a:rPr>
              <a:t>.</a:t>
            </a:r>
          </a:p>
          <a:p>
            <a:pPr algn="ctr"/>
            <a:endParaRPr lang="en-GB" sz="2800" b="1" dirty="0">
              <a:effectLst>
                <a:outerShdw blurRad="38100" dist="38100" dir="2700000" algn="tl">
                  <a:srgbClr val="000000">
                    <a:alpha val="43137"/>
                  </a:srgbClr>
                </a:outerShdw>
              </a:effectLst>
            </a:endParaRPr>
          </a:p>
          <a:p>
            <a:pPr algn="ctr"/>
            <a:r>
              <a:rPr lang="en-GB" sz="2800" b="1" dirty="0">
                <a:solidFill>
                  <a:srgbClr val="FFFF00"/>
                </a:solidFill>
                <a:effectLst>
                  <a:outerShdw blurRad="38100" dist="38100" dir="2700000" algn="tl">
                    <a:srgbClr val="000000">
                      <a:alpha val="43137"/>
                    </a:srgbClr>
                  </a:outerShdw>
                </a:effectLst>
              </a:rPr>
              <a:t>Bank of England - London Bridge  </a:t>
            </a:r>
            <a:r>
              <a:rPr lang="en-GB" sz="2800" b="1" dirty="0">
                <a:solidFill>
                  <a:srgbClr val="FF0000"/>
                </a:solidFill>
                <a:effectLst>
                  <a:outerShdw blurRad="38100" dist="38100" dir="2700000" algn="tl">
                    <a:srgbClr val="000000">
                      <a:alpha val="43137"/>
                    </a:srgbClr>
                  </a:outerShdw>
                </a:effectLst>
              </a:rPr>
              <a:t>= 666 metres</a:t>
            </a:r>
            <a:r>
              <a:rPr lang="en-GB" sz="2800" b="1" dirty="0" smtClean="0">
                <a:solidFill>
                  <a:srgbClr val="FF0000"/>
                </a:solidFill>
                <a:effectLst>
                  <a:outerShdw blurRad="38100" dist="38100" dir="2700000" algn="tl">
                    <a:srgbClr val="000000">
                      <a:alpha val="43137"/>
                    </a:srgbClr>
                  </a:outerShdw>
                </a:effectLst>
              </a:rPr>
              <a:t>.</a:t>
            </a:r>
            <a:endParaRPr lang="en-GB"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15" y="1466313"/>
            <a:ext cx="5426059" cy="4110240"/>
          </a:xfrm>
          <a:prstGeom prst="rect">
            <a:avLst/>
          </a:prstGeom>
        </p:spPr>
      </p:pic>
      <p:sp>
        <p:nvSpPr>
          <p:cNvPr id="6" name="TextBox 5"/>
          <p:cNvSpPr txBox="1"/>
          <p:nvPr/>
        </p:nvSpPr>
        <p:spPr>
          <a:xfrm>
            <a:off x="228120" y="5861690"/>
            <a:ext cx="5396248"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GB" sz="3600" b="1" dirty="0" smtClean="0">
                <a:solidFill>
                  <a:srgbClr val="FFFF00"/>
                </a:solidFill>
                <a:effectLst>
                  <a:outerShdw blurRad="38100" dist="38100" dir="2700000" algn="tl">
                    <a:srgbClr val="000000">
                      <a:alpha val="43137"/>
                    </a:srgbClr>
                  </a:outerShdw>
                </a:effectLst>
              </a:rPr>
              <a:t>The Bank </a:t>
            </a:r>
            <a:r>
              <a:rPr lang="en-GB" sz="3600" b="1" dirty="0">
                <a:solidFill>
                  <a:srgbClr val="FFFF00"/>
                </a:solidFill>
                <a:effectLst>
                  <a:outerShdw blurRad="38100" dist="38100" dir="2700000" algn="tl">
                    <a:srgbClr val="000000">
                      <a:alpha val="43137"/>
                    </a:srgbClr>
                  </a:outerShdw>
                </a:effectLst>
              </a:rPr>
              <a:t>o</a:t>
            </a:r>
            <a:r>
              <a:rPr lang="en-GB" sz="3600" b="1" dirty="0" smtClean="0">
                <a:solidFill>
                  <a:srgbClr val="FFFF00"/>
                </a:solidFill>
                <a:effectLst>
                  <a:outerShdw blurRad="38100" dist="38100" dir="2700000" algn="tl">
                    <a:srgbClr val="000000">
                      <a:alpha val="43137"/>
                    </a:srgbClr>
                  </a:outerShdw>
                </a:effectLst>
              </a:rPr>
              <a:t>f England</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54063311"/>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235</a:t>
            </a:fld>
            <a:endParaRPr lang="en-GB">
              <a:solidFill>
                <a:srgbClr val="FFFFFF"/>
              </a:solidFill>
            </a:endParaRPr>
          </a:p>
        </p:txBody>
      </p:sp>
      <p:sp>
        <p:nvSpPr>
          <p:cNvPr id="4" name="TextBox 3"/>
          <p:cNvSpPr txBox="1"/>
          <p:nvPr/>
        </p:nvSpPr>
        <p:spPr>
          <a:xfrm>
            <a:off x="5383369" y="1468192"/>
            <a:ext cx="6027313" cy="510909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GB" sz="2800" b="1" dirty="0">
                <a:solidFill>
                  <a:srgbClr val="00FFFF"/>
                </a:solidFill>
                <a:effectLst>
                  <a:outerShdw blurRad="38100" dist="38100" dir="2700000" algn="tl">
                    <a:srgbClr val="000000">
                      <a:alpha val="43137"/>
                    </a:srgbClr>
                  </a:outerShdw>
                </a:effectLst>
              </a:rPr>
              <a:t>National Gallery </a:t>
            </a:r>
            <a:r>
              <a:rPr lang="en-GB" sz="2800" b="1" dirty="0">
                <a:solidFill>
                  <a:srgbClr val="FF0000"/>
                </a:solidFill>
                <a:effectLst>
                  <a:outerShdw blurRad="38100" dist="38100" dir="2700000" algn="tl">
                    <a:srgbClr val="000000">
                      <a:alpha val="43137"/>
                    </a:srgbClr>
                  </a:outerShdw>
                </a:effectLst>
              </a:rPr>
              <a:t>= 666 metres</a:t>
            </a:r>
            <a:r>
              <a:rPr lang="en-GB" sz="2800" b="1" dirty="0" smtClean="0">
                <a:solidFill>
                  <a:srgbClr val="FF0000"/>
                </a:solidFill>
                <a:effectLst>
                  <a:outerShdw blurRad="38100" dist="38100" dir="2700000" algn="tl">
                    <a:srgbClr val="000000">
                      <a:alpha val="43137"/>
                    </a:srgbClr>
                  </a:outerShdw>
                </a:effectLst>
              </a:rPr>
              <a:t>.</a:t>
            </a:r>
          </a:p>
          <a:p>
            <a:endParaRPr lang="en-GB" sz="2800" b="1" dirty="0">
              <a:effectLst>
                <a:outerShdw blurRad="38100" dist="38100" dir="2700000" algn="tl">
                  <a:srgbClr val="000000">
                    <a:alpha val="43137"/>
                  </a:srgbClr>
                </a:outerShdw>
              </a:effectLst>
            </a:endParaRPr>
          </a:p>
          <a:p>
            <a:r>
              <a:rPr lang="en-GB" sz="2800" b="1" dirty="0">
                <a:solidFill>
                  <a:srgbClr val="FFFF00"/>
                </a:solidFill>
                <a:effectLst>
                  <a:outerShdw blurRad="38100" dist="38100" dir="2700000" algn="tl">
                    <a:srgbClr val="000000">
                      <a:alpha val="43137"/>
                    </a:srgbClr>
                  </a:outerShdw>
                </a:effectLst>
              </a:rPr>
              <a:t>St James’s Square </a:t>
            </a:r>
            <a:r>
              <a:rPr lang="en-GB" sz="2800" b="1" dirty="0">
                <a:solidFill>
                  <a:srgbClr val="FF0000"/>
                </a:solidFill>
                <a:effectLst>
                  <a:outerShdw blurRad="38100" dist="38100" dir="2700000" algn="tl">
                    <a:srgbClr val="000000">
                      <a:alpha val="43137"/>
                    </a:srgbClr>
                  </a:outerShdw>
                </a:effectLst>
              </a:rPr>
              <a:t>= 666 metres</a:t>
            </a:r>
            <a:r>
              <a:rPr lang="en-GB" sz="2800" b="1" dirty="0" smtClean="0">
                <a:solidFill>
                  <a:srgbClr val="FF0000"/>
                </a:solidFill>
                <a:effectLst>
                  <a:outerShdw blurRad="38100" dist="38100" dir="2700000" algn="tl">
                    <a:srgbClr val="000000">
                      <a:alpha val="43137"/>
                    </a:srgbClr>
                  </a:outerShdw>
                </a:effectLst>
              </a:rPr>
              <a:t>.</a:t>
            </a:r>
          </a:p>
          <a:p>
            <a:endParaRPr lang="en-GB" sz="2800" b="1" dirty="0">
              <a:solidFill>
                <a:srgbClr val="FF0000"/>
              </a:solidFill>
              <a:effectLst>
                <a:outerShdw blurRad="38100" dist="38100" dir="2700000" algn="tl">
                  <a:srgbClr val="000000">
                    <a:alpha val="43137"/>
                  </a:srgbClr>
                </a:outerShdw>
              </a:effectLst>
            </a:endParaRPr>
          </a:p>
          <a:p>
            <a:r>
              <a:rPr lang="en-GB" sz="2800" b="1" dirty="0">
                <a:solidFill>
                  <a:srgbClr val="FFC000"/>
                </a:solidFill>
                <a:effectLst>
                  <a:outerShdw blurRad="38100" dist="38100" dir="2700000" algn="tl">
                    <a:srgbClr val="000000">
                      <a:alpha val="43137"/>
                    </a:srgbClr>
                  </a:outerShdw>
                </a:effectLst>
              </a:rPr>
              <a:t>St James’s Palace </a:t>
            </a:r>
            <a:r>
              <a:rPr lang="en-GB" sz="2800" b="1" dirty="0">
                <a:solidFill>
                  <a:srgbClr val="FF0000"/>
                </a:solidFill>
                <a:effectLst>
                  <a:outerShdw blurRad="38100" dist="38100" dir="2700000" algn="tl">
                    <a:srgbClr val="000000">
                      <a:alpha val="43137"/>
                    </a:srgbClr>
                  </a:outerShdw>
                </a:effectLst>
              </a:rPr>
              <a:t>= 666 metres</a:t>
            </a:r>
            <a:r>
              <a:rPr lang="en-GB" sz="2800" b="1" dirty="0" smtClean="0">
                <a:solidFill>
                  <a:srgbClr val="FF0000"/>
                </a:solidFill>
                <a:effectLst>
                  <a:outerShdw blurRad="38100" dist="38100" dir="2700000" algn="tl">
                    <a:srgbClr val="000000">
                      <a:alpha val="43137"/>
                    </a:srgbClr>
                  </a:outerShdw>
                </a:effectLst>
              </a:rPr>
              <a:t>.</a:t>
            </a:r>
          </a:p>
          <a:p>
            <a:endParaRPr lang="en-GB" sz="2800" b="1" dirty="0">
              <a:effectLst>
                <a:outerShdw blurRad="38100" dist="38100" dir="2700000" algn="tl">
                  <a:srgbClr val="000000">
                    <a:alpha val="43137"/>
                  </a:srgbClr>
                </a:outerShdw>
              </a:effectLst>
            </a:endParaRPr>
          </a:p>
          <a:p>
            <a:r>
              <a:rPr lang="en-GB" sz="2800" b="1" dirty="0">
                <a:solidFill>
                  <a:srgbClr val="00FF00"/>
                </a:solidFill>
                <a:effectLst>
                  <a:outerShdw blurRad="38100" dist="38100" dir="2700000" algn="tl">
                    <a:srgbClr val="000000">
                      <a:alpha val="43137"/>
                    </a:srgbClr>
                  </a:outerShdw>
                </a:effectLst>
              </a:rPr>
              <a:t>New Scotland Yard </a:t>
            </a:r>
            <a:r>
              <a:rPr lang="en-GB" sz="2800" b="1" dirty="0">
                <a:solidFill>
                  <a:srgbClr val="FF0000"/>
                </a:solidFill>
                <a:effectLst>
                  <a:outerShdw blurRad="38100" dist="38100" dir="2700000" algn="tl">
                    <a:srgbClr val="000000">
                      <a:alpha val="43137"/>
                    </a:srgbClr>
                  </a:outerShdw>
                </a:effectLst>
              </a:rPr>
              <a:t>= 666 metres</a:t>
            </a:r>
            <a:r>
              <a:rPr lang="en-GB" sz="2800" b="1" dirty="0" smtClean="0">
                <a:solidFill>
                  <a:srgbClr val="FF0000"/>
                </a:solidFill>
                <a:effectLst>
                  <a:outerShdw blurRad="38100" dist="38100" dir="2700000" algn="tl">
                    <a:srgbClr val="000000">
                      <a:alpha val="43137"/>
                    </a:srgbClr>
                  </a:outerShdw>
                </a:effectLst>
              </a:rPr>
              <a:t>.</a:t>
            </a:r>
          </a:p>
          <a:p>
            <a:endParaRPr lang="en-GB" sz="2800" b="1" dirty="0">
              <a:effectLst>
                <a:outerShdw blurRad="38100" dist="38100" dir="2700000" algn="tl">
                  <a:srgbClr val="000000">
                    <a:alpha val="43137"/>
                  </a:srgbClr>
                </a:outerShdw>
              </a:effectLst>
            </a:endParaRPr>
          </a:p>
          <a:p>
            <a:r>
              <a:rPr lang="en-GB" sz="2800" b="1" dirty="0">
                <a:solidFill>
                  <a:srgbClr val="FF00FF"/>
                </a:solidFill>
                <a:effectLst>
                  <a:outerShdw blurRad="38100" dist="38100" dir="2700000" algn="tl">
                    <a:srgbClr val="000000">
                      <a:alpha val="43137"/>
                    </a:srgbClr>
                  </a:outerShdw>
                </a:effectLst>
              </a:rPr>
              <a:t>Home Office </a:t>
            </a:r>
            <a:r>
              <a:rPr lang="en-GB" sz="2800" b="1" dirty="0">
                <a:solidFill>
                  <a:srgbClr val="FF0000"/>
                </a:solidFill>
                <a:effectLst>
                  <a:outerShdw blurRad="38100" dist="38100" dir="2700000" algn="tl">
                    <a:srgbClr val="000000">
                      <a:alpha val="43137"/>
                    </a:srgbClr>
                  </a:outerShdw>
                </a:effectLst>
              </a:rPr>
              <a:t>= 666 metres</a:t>
            </a:r>
            <a:r>
              <a:rPr lang="en-GB" sz="2800" b="1" dirty="0" smtClean="0">
                <a:solidFill>
                  <a:srgbClr val="FF0000"/>
                </a:solidFill>
                <a:effectLst>
                  <a:outerShdw blurRad="38100" dist="38100" dir="2700000" algn="tl">
                    <a:srgbClr val="000000">
                      <a:alpha val="43137"/>
                    </a:srgbClr>
                  </a:outerShdw>
                </a:effectLst>
              </a:rPr>
              <a:t>.</a:t>
            </a:r>
          </a:p>
          <a:p>
            <a:endParaRPr lang="en-GB" sz="2800" b="1" dirty="0">
              <a:effectLst>
                <a:outerShdw blurRad="38100" dist="38100" dir="2700000" algn="tl">
                  <a:srgbClr val="000000">
                    <a:alpha val="43137"/>
                  </a:srgbClr>
                </a:outerShdw>
              </a:effectLst>
            </a:endParaRPr>
          </a:p>
          <a:p>
            <a:r>
              <a:rPr lang="en-GB" sz="2800" b="1" dirty="0">
                <a:solidFill>
                  <a:srgbClr val="FF6600"/>
                </a:solidFill>
                <a:effectLst>
                  <a:outerShdw blurRad="38100" dist="38100" dir="2700000" algn="tl">
                    <a:srgbClr val="000000">
                      <a:alpha val="43137"/>
                    </a:srgbClr>
                  </a:outerShdw>
                </a:effectLst>
              </a:rPr>
              <a:t>The Old County Hall </a:t>
            </a:r>
            <a:r>
              <a:rPr lang="en-GB" sz="2800" b="1" dirty="0">
                <a:solidFill>
                  <a:srgbClr val="FF0000"/>
                </a:solidFill>
                <a:effectLst>
                  <a:outerShdw blurRad="38100" dist="38100" dir="2700000" algn="tl">
                    <a:srgbClr val="000000">
                      <a:alpha val="43137"/>
                    </a:srgbClr>
                  </a:outerShdw>
                </a:effectLst>
              </a:rPr>
              <a:t>= 666 metres.</a:t>
            </a: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16" y="1468192"/>
            <a:ext cx="4576598" cy="2562895"/>
          </a:xfrm>
          <a:prstGeom prst="rect">
            <a:avLst/>
          </a:prstGeom>
        </p:spPr>
      </p:pic>
      <p:sp>
        <p:nvSpPr>
          <p:cNvPr id="6" name="TextBox 5"/>
          <p:cNvSpPr txBox="1"/>
          <p:nvPr/>
        </p:nvSpPr>
        <p:spPr>
          <a:xfrm>
            <a:off x="416416" y="4432518"/>
            <a:ext cx="4559121" cy="181588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Downing Street (home of British Prime Minister David Cameron) equidistant to</a:t>
            </a:r>
            <a:r>
              <a:rPr lang="en-GB" sz="2800" b="1" dirty="0" smtClean="0">
                <a:solidFill>
                  <a:srgbClr val="FFFF00"/>
                </a:solidFill>
                <a:effectLst>
                  <a:outerShdw blurRad="38100" dist="38100" dir="2700000" algn="tl">
                    <a:srgbClr val="000000">
                      <a:alpha val="43137"/>
                    </a:srgbClr>
                  </a:outerShdw>
                </a:effectLst>
              </a:rPr>
              <a:t>:</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4286879"/>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236</a:t>
            </a:fld>
            <a:endParaRPr lang="en-GB">
              <a:solidFill>
                <a:srgbClr val="FFFFFF"/>
              </a:solidFill>
            </a:endParaRPr>
          </a:p>
        </p:txBody>
      </p:sp>
      <p:pic>
        <p:nvPicPr>
          <p:cNvPr id="4" name="Picture 3"/>
          <p:cNvPicPr>
            <a:picLocks noChangeAspect="1"/>
          </p:cNvPicPr>
          <p:nvPr/>
        </p:nvPicPr>
        <p:blipFill>
          <a:blip r:embed="rId2">
            <a:biLevel thresh="75000"/>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33855" y="1371600"/>
            <a:ext cx="3266667" cy="5095238"/>
          </a:xfrm>
          <a:prstGeom prst="rect">
            <a:avLst/>
          </a:prstGeom>
        </p:spPr>
      </p:pic>
      <p:sp>
        <p:nvSpPr>
          <p:cNvPr id="5" name="TextBox 4"/>
          <p:cNvSpPr txBox="1"/>
          <p:nvPr/>
        </p:nvSpPr>
        <p:spPr>
          <a:xfrm>
            <a:off x="5125791" y="1718616"/>
            <a:ext cx="5834129"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old magnificent St. Paul’s Cathedral destroyed in the great fire, with a spire of 498ft, </a:t>
            </a:r>
            <a:r>
              <a:rPr lang="en-GB" sz="2800" b="1" dirty="0" smtClean="0">
                <a:solidFill>
                  <a:srgbClr val="FF00FF"/>
                </a:solidFill>
                <a:effectLst>
                  <a:outerShdw blurRad="38100" dist="38100" dir="2700000" algn="tl">
                    <a:srgbClr val="000000">
                      <a:alpha val="43137"/>
                    </a:srgbClr>
                  </a:outerShdw>
                </a:effectLst>
              </a:rPr>
              <a:t>the highest in Europe,</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would be Christopher Wren’s first priority amongst many other churches and buildings he would design in the image of Gog.</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It would be a domed building just like the Vatican and Washington DC!</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2935586"/>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B77F2C35-7053-4C36-A4CD-D315C1E726BA}" type="slidenum">
              <a:rPr lang="en-GB"/>
              <a:pPr>
                <a:defRPr/>
              </a:pPr>
              <a:t>237</a:t>
            </a:fld>
            <a:endParaRPr lang="en-GB"/>
          </a:p>
        </p:txBody>
      </p:sp>
      <p:sp>
        <p:nvSpPr>
          <p:cNvPr id="1164290" name="Rectangle 2"/>
          <p:cNvSpPr>
            <a:spLocks noGrp="1" noChangeArrowheads="1"/>
          </p:cNvSpPr>
          <p:nvPr>
            <p:ph type="title"/>
          </p:nvPr>
        </p:nvSpPr>
        <p:spPr/>
        <p:txBody>
          <a:bodyPr/>
          <a:lstStyle/>
          <a:p>
            <a:pPr>
              <a:defRPr/>
            </a:pPr>
            <a:r>
              <a:rPr lang="en-GB" b="1" dirty="0">
                <a:solidFill>
                  <a:srgbClr val="FF0000"/>
                </a:solidFill>
              </a:rPr>
              <a:t>The Story Of Gog And </a:t>
            </a:r>
            <a:r>
              <a:rPr lang="en-GB" b="1" dirty="0" err="1">
                <a:solidFill>
                  <a:srgbClr val="FF0000"/>
                </a:solidFill>
              </a:rPr>
              <a:t>Magog</a:t>
            </a:r>
            <a:endParaRPr lang="en-US" b="1" dirty="0" smtClean="0">
              <a:solidFill>
                <a:srgbClr val="FFFF00"/>
              </a:solidFill>
            </a:endParaRPr>
          </a:p>
        </p:txBody>
      </p:sp>
      <p:sp>
        <p:nvSpPr>
          <p:cNvPr id="1164295" name="Text Box 7"/>
          <p:cNvSpPr txBox="1">
            <a:spLocks noChangeArrowheads="1"/>
          </p:cNvSpPr>
          <p:nvPr/>
        </p:nvSpPr>
        <p:spPr bwMode="auto">
          <a:xfrm>
            <a:off x="5375276" y="1609397"/>
            <a:ext cx="6207124" cy="4401205"/>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00FFFF"/>
                </a:solidFill>
                <a:effectLst>
                  <a:outerShdw blurRad="38100" dist="38100" dir="2700000" algn="tl">
                    <a:srgbClr val="000000"/>
                  </a:outerShdw>
                </a:effectLst>
              </a:rPr>
              <a:t>W</a:t>
            </a:r>
            <a:r>
              <a:rPr lang="en-GB" sz="2800" b="1" dirty="0" smtClean="0">
                <a:solidFill>
                  <a:srgbClr val="00FFFF"/>
                </a:solidFill>
                <a:effectLst>
                  <a:outerShdw blurRad="38100" dist="38100" dir="2700000" algn="tl">
                    <a:srgbClr val="000000"/>
                  </a:outerShdw>
                </a:effectLst>
              </a:rPr>
              <a:t>hen it was seen that Sir </a:t>
            </a:r>
            <a:r>
              <a:rPr lang="en-GB" sz="2800" b="1" dirty="0">
                <a:solidFill>
                  <a:srgbClr val="00FFFF"/>
                </a:solidFill>
                <a:effectLst>
                  <a:outerShdw blurRad="38100" dist="38100" dir="2700000" algn="tl">
                    <a:srgbClr val="000000"/>
                  </a:outerShdw>
                </a:effectLst>
              </a:rPr>
              <a:t>Christopher Wren’s </a:t>
            </a:r>
            <a:r>
              <a:rPr lang="en-GB" sz="2800" b="1" dirty="0" smtClean="0">
                <a:solidFill>
                  <a:srgbClr val="00FFFF"/>
                </a:solidFill>
                <a:effectLst>
                  <a:outerShdw blurRad="38100" dist="38100" dir="2700000" algn="tl">
                    <a:srgbClr val="000000"/>
                  </a:outerShdw>
                </a:effectLst>
              </a:rPr>
              <a:t>design for St. Pauls, </a:t>
            </a:r>
            <a:r>
              <a:rPr lang="en-GB" sz="2800" b="1" dirty="0" smtClean="0">
                <a:solidFill>
                  <a:srgbClr val="FFCC00"/>
                </a:solidFill>
                <a:effectLst>
                  <a:outerShdw blurRad="38100" dist="38100" dir="2700000" algn="tl">
                    <a:srgbClr val="000000"/>
                  </a:outerShdw>
                </a:effectLst>
              </a:rPr>
              <a:t>would be entirely different to the Saxon/ Gothic style of Christian England, </a:t>
            </a:r>
            <a:r>
              <a:rPr lang="en-GB" sz="2800" b="1" dirty="0" smtClean="0">
                <a:solidFill>
                  <a:srgbClr val="FF00FF"/>
                </a:solidFill>
                <a:effectLst>
                  <a:outerShdw blurRad="38100" dist="38100" dir="2700000" algn="tl">
                    <a:srgbClr val="000000"/>
                  </a:outerShdw>
                </a:effectLst>
              </a:rPr>
              <a:t>it </a:t>
            </a:r>
            <a:r>
              <a:rPr lang="en-GB" sz="2800" b="1" dirty="0">
                <a:solidFill>
                  <a:srgbClr val="FF00FF"/>
                </a:solidFill>
                <a:effectLst>
                  <a:outerShdw blurRad="38100" dist="38100" dir="2700000" algn="tl">
                    <a:srgbClr val="000000"/>
                  </a:outerShdw>
                </a:effectLst>
              </a:rPr>
              <a:t>attracted a huge amount of criticism </a:t>
            </a:r>
            <a:r>
              <a:rPr lang="en-GB" sz="2800" b="1" dirty="0">
                <a:solidFill>
                  <a:srgbClr val="00FF00"/>
                </a:solidFill>
                <a:effectLst>
                  <a:outerShdw blurRad="38100" dist="38100" dir="2700000" algn="tl">
                    <a:srgbClr val="000000"/>
                  </a:outerShdw>
                </a:effectLst>
              </a:rPr>
              <a:t>– so much so that the design had to be modified and while under construction had to be hid from public view by the erection of hoardings.</a:t>
            </a:r>
          </a:p>
        </p:txBody>
      </p:sp>
      <p:pic>
        <p:nvPicPr>
          <p:cNvPr id="1164298" name="Picture 10" descr="240px-StPaulsCathedralSouth"/>
          <p:cNvPicPr>
            <a:picLocks noGrp="1" noChangeAspect="1" noChangeArrowheads="1"/>
          </p:cNvPicPr>
          <p:nvPr>
            <p:ph idx="1"/>
          </p:nvPr>
        </p:nvPicPr>
        <p:blipFill>
          <a:blip r:embed="rId3" cstate="print"/>
          <a:srcRect/>
          <a:stretch>
            <a:fillRect/>
          </a:stretch>
        </p:blipFill>
        <p:spPr>
          <a:xfrm>
            <a:off x="609600" y="1436689"/>
            <a:ext cx="3541026" cy="4811711"/>
          </a:xfrm>
          <a:noFill/>
        </p:spPr>
      </p:pic>
    </p:spTree>
    <p:extLst>
      <p:ext uri="{BB962C8B-B14F-4D97-AF65-F5344CB8AC3E}">
        <p14:creationId xmlns:p14="http://schemas.microsoft.com/office/powerpoint/2010/main" val="299099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64298"/>
                                        </p:tgtEl>
                                        <p:attrNameLst>
                                          <p:attrName>style.visibility</p:attrName>
                                        </p:attrNameLst>
                                      </p:cBhvr>
                                      <p:to>
                                        <p:strVal val="visible"/>
                                      </p:to>
                                    </p:set>
                                    <p:animEffect transition="in" filter="circle(in)">
                                      <p:cBhvr>
                                        <p:cTn id="7" dur="2000"/>
                                        <p:tgtEl>
                                          <p:spTgt spid="11642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64295"/>
                                        </p:tgtEl>
                                        <p:attrNameLst>
                                          <p:attrName>style.visibility</p:attrName>
                                        </p:attrNameLst>
                                      </p:cBhvr>
                                      <p:to>
                                        <p:strVal val="visible"/>
                                      </p:to>
                                    </p:set>
                                    <p:anim calcmode="discrete" valueType="clr">
                                      <p:cBhvr override="childStyle">
                                        <p:cTn id="12" dur="80"/>
                                        <p:tgtEl>
                                          <p:spTgt spid="116429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64295"/>
                                        </p:tgtEl>
                                        <p:attrNameLst>
                                          <p:attrName>fillcolor</p:attrName>
                                        </p:attrNameLst>
                                      </p:cBhvr>
                                      <p:tavLst>
                                        <p:tav tm="0">
                                          <p:val>
                                            <p:clrVal>
                                              <a:schemeClr val="accent2"/>
                                            </p:clrVal>
                                          </p:val>
                                        </p:tav>
                                        <p:tav tm="50000">
                                          <p:val>
                                            <p:clrVal>
                                              <a:schemeClr val="hlink"/>
                                            </p:clrVal>
                                          </p:val>
                                        </p:tav>
                                      </p:tavLst>
                                    </p:anim>
                                    <p:set>
                                      <p:cBhvr>
                                        <p:cTn id="14" dur="80"/>
                                        <p:tgtEl>
                                          <p:spTgt spid="116429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4295"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4" name="Slide Number Placeholder 3"/>
          <p:cNvSpPr>
            <a:spLocks noGrp="1"/>
          </p:cNvSpPr>
          <p:nvPr>
            <p:ph type="sldNum" sz="quarter" idx="12"/>
          </p:nvPr>
        </p:nvSpPr>
        <p:spPr/>
        <p:txBody>
          <a:bodyPr/>
          <a:lstStyle/>
          <a:p>
            <a:fld id="{CFE99A78-8637-47DB-9EC9-54365A6CC52E}" type="slidenum">
              <a:rPr lang="en-GB" smtClean="0">
                <a:solidFill>
                  <a:srgbClr val="FFFFFF"/>
                </a:solidFill>
              </a:rPr>
              <a:pPr/>
              <a:t>238</a:t>
            </a:fld>
            <a:endParaRPr lang="en-GB">
              <a:solidFill>
                <a:srgbClr val="FFFFFF"/>
              </a:solidFill>
            </a:endParaRPr>
          </a:p>
        </p:txBody>
      </p:sp>
      <p:sp>
        <p:nvSpPr>
          <p:cNvPr id="6" name="TextBox 5"/>
          <p:cNvSpPr txBox="1"/>
          <p:nvPr/>
        </p:nvSpPr>
        <p:spPr>
          <a:xfrm>
            <a:off x="5349924" y="2332948"/>
            <a:ext cx="5827594"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Elizabethan </a:t>
            </a:r>
            <a:r>
              <a:rPr lang="en-GB" sz="2800" b="1" dirty="0" smtClean="0">
                <a:solidFill>
                  <a:srgbClr val="00FFFF"/>
                </a:solidFill>
                <a:effectLst>
                  <a:outerShdw blurRad="38100" dist="38100" dir="2700000" algn="tl">
                    <a:srgbClr val="000000">
                      <a:alpha val="43137"/>
                    </a:srgbClr>
                  </a:outerShdw>
                </a:effectLst>
              </a:rPr>
              <a:t>antiquarian, </a:t>
            </a:r>
            <a:r>
              <a:rPr lang="en-GB" sz="2800" b="1" dirty="0">
                <a:solidFill>
                  <a:srgbClr val="00FFFF"/>
                </a:solidFill>
                <a:effectLst>
                  <a:outerShdw blurRad="38100" dist="38100" dir="2700000" algn="tl">
                    <a:srgbClr val="000000">
                      <a:alpha val="43137"/>
                    </a:srgbClr>
                  </a:outerShdw>
                </a:effectLst>
              </a:rPr>
              <a:t>William </a:t>
            </a:r>
            <a:r>
              <a:rPr lang="en-GB" sz="2800" b="1" dirty="0" smtClean="0">
                <a:solidFill>
                  <a:srgbClr val="00FFFF"/>
                </a:solidFill>
                <a:effectLst>
                  <a:outerShdw blurRad="38100" dist="38100" dir="2700000" algn="tl">
                    <a:srgbClr val="000000">
                      <a:alpha val="43137"/>
                    </a:srgbClr>
                  </a:outerShdw>
                </a:effectLst>
              </a:rPr>
              <a:t>Camden (left), </a:t>
            </a:r>
            <a:r>
              <a:rPr lang="en-GB" sz="2800" b="1" dirty="0">
                <a:solidFill>
                  <a:srgbClr val="FFCC00"/>
                </a:solidFill>
                <a:effectLst>
                  <a:outerShdw blurRad="38100" dist="38100" dir="2700000" algn="tl">
                    <a:srgbClr val="000000">
                      <a:alpha val="43137"/>
                    </a:srgbClr>
                  </a:outerShdw>
                </a:effectLst>
              </a:rPr>
              <a:t>argued that a Roman temple dedicated to the goddess Diana had once stood on the site of the medieval St Paul's cathedral</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90827" y="1584703"/>
            <a:ext cx="2989854" cy="4174147"/>
          </a:xfrm>
          <a:prstGeom prst="rect">
            <a:avLst/>
          </a:prstGeom>
        </p:spPr>
      </p:pic>
    </p:spTree>
    <p:extLst>
      <p:ext uri="{BB962C8B-B14F-4D97-AF65-F5344CB8AC3E}">
        <p14:creationId xmlns:p14="http://schemas.microsoft.com/office/powerpoint/2010/main" val="2794182996"/>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239</a:t>
            </a:fld>
            <a:endParaRPr lang="en-GB">
              <a:solidFill>
                <a:srgbClr val="FFFFFF"/>
              </a:solidFill>
            </a:endParaRPr>
          </a:p>
        </p:txBody>
      </p:sp>
      <p:sp>
        <p:nvSpPr>
          <p:cNvPr id="4" name="TextBox 3"/>
          <p:cNvSpPr txBox="1"/>
          <p:nvPr/>
        </p:nvSpPr>
        <p:spPr>
          <a:xfrm>
            <a:off x="5357611" y="1609397"/>
            <a:ext cx="6224789"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Excavations on the site in the 14</a:t>
            </a:r>
            <a:r>
              <a:rPr lang="en-GB" sz="2800" b="1" baseline="30000" dirty="0" smtClean="0">
                <a:solidFill>
                  <a:srgbClr val="00FFFF"/>
                </a:solidFill>
                <a:effectLst>
                  <a:outerShdw blurRad="38100" dist="38100" dir="2700000" algn="tl">
                    <a:srgbClr val="000000">
                      <a:alpha val="43137"/>
                    </a:srgbClr>
                  </a:outerShdw>
                </a:effectLst>
              </a:rPr>
              <a:t>th</a:t>
            </a:r>
            <a:r>
              <a:rPr lang="en-GB" sz="2800" b="1" dirty="0" smtClean="0">
                <a:solidFill>
                  <a:srgbClr val="00FFFF"/>
                </a:solidFill>
                <a:effectLst>
                  <a:outerShdw blurRad="38100" dist="38100" dir="2700000" algn="tl">
                    <a:srgbClr val="000000">
                      <a:alpha val="43137"/>
                    </a:srgbClr>
                  </a:outerShdw>
                </a:effectLst>
              </a:rPr>
              <a:t> century came across more than a 100 ox skulls, </a:t>
            </a:r>
            <a:r>
              <a:rPr lang="en-GB" sz="2800" b="1" dirty="0" smtClean="0">
                <a:solidFill>
                  <a:srgbClr val="FFCC00"/>
                </a:solidFill>
                <a:effectLst>
                  <a:outerShdw blurRad="38100" dist="38100" dir="2700000" algn="tl">
                    <a:srgbClr val="000000">
                      <a:alpha val="43137"/>
                    </a:srgbClr>
                  </a:outerShdw>
                </a:effectLst>
              </a:rPr>
              <a:t>evidently used for sacrificing on the temple altar – this practice went on long into the Christian period.</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There is a record of a Sir William Baud in 1375 being allotted some cathedral land on condition that he provided long horned beasts for sacrifice to Diana</a:t>
            </a:r>
            <a:r>
              <a:rPr lang="en-GB" dirty="0" smtClean="0">
                <a:solidFill>
                  <a:srgbClr val="00FF00"/>
                </a:solidFill>
              </a:rPr>
              <a:t>. </a:t>
            </a:r>
            <a:endParaRPr lang="en-GB" dirty="0">
              <a:solidFill>
                <a:srgbClr val="00FF00"/>
              </a:solidFill>
            </a:endParaRPr>
          </a:p>
        </p:txBody>
      </p:sp>
      <p:pic>
        <p:nvPicPr>
          <p:cNvPr id="5122" name="Picture 2" descr="http://cdn2.listsoplenty.com/listsoplenty-cdn/pix/uploads/2010/09/long_horned_catt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457383"/>
            <a:ext cx="4222356" cy="281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0199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24</a:t>
            </a:fld>
            <a:endParaRPr lang="en-GB">
              <a:solidFill>
                <a:srgbClr val="FFFFFF"/>
              </a:solidFill>
            </a:endParaRPr>
          </a:p>
        </p:txBody>
      </p:sp>
      <p:sp>
        <p:nvSpPr>
          <p:cNvPr id="4" name="TextBox 3"/>
          <p:cNvSpPr txBox="1"/>
          <p:nvPr/>
        </p:nvSpPr>
        <p:spPr>
          <a:xfrm>
            <a:off x="0" y="5042118"/>
            <a:ext cx="12191999"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Karen </a:t>
            </a:r>
            <a:r>
              <a:rPr lang="en-GB" sz="2800" b="1" dirty="0" err="1" smtClean="0">
                <a:solidFill>
                  <a:srgbClr val="00FFFF"/>
                </a:solidFill>
                <a:effectLst>
                  <a:outerShdw blurRad="38100" dist="38100" dir="2700000" algn="tl">
                    <a:srgbClr val="000000">
                      <a:alpha val="43137"/>
                    </a:srgbClr>
                  </a:outerShdw>
                </a:effectLst>
              </a:rPr>
              <a:t>Hudes</a:t>
            </a:r>
            <a:r>
              <a:rPr lang="en-GB" sz="2800" b="1" dirty="0" smtClean="0">
                <a:solidFill>
                  <a:srgbClr val="00FFFF"/>
                </a:solidFill>
                <a:effectLst>
                  <a:outerShdw blurRad="38100" dist="38100" dir="2700000" algn="tl">
                    <a:srgbClr val="000000">
                      <a:alpha val="43137"/>
                    </a:srgbClr>
                  </a:outerShdw>
                </a:effectLst>
              </a:rPr>
              <a:t> also confirmed that all the USA tax dollars are forwarded to the Federal Reserve Bank, </a:t>
            </a:r>
            <a:r>
              <a:rPr lang="en-GB" sz="2800" b="1" dirty="0" smtClean="0">
                <a:solidFill>
                  <a:srgbClr val="FFC000"/>
                </a:solidFill>
                <a:effectLst>
                  <a:outerShdw blurRad="38100" dist="38100" dir="2700000" algn="tl">
                    <a:srgbClr val="000000">
                      <a:alpha val="43137"/>
                    </a:srgbClr>
                  </a:outerShdw>
                </a:effectLst>
              </a:rPr>
              <a:t>who then send it to the City of London,</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who then deduct 40% and the balance of 60% is then forwarded to the Vatican.</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37" y="1284555"/>
            <a:ext cx="5322626" cy="3555514"/>
          </a:xfrm>
          <a:prstGeom prst="rect">
            <a:avLst/>
          </a:prstGeom>
        </p:spPr>
      </p:pic>
      <p:sp>
        <p:nvSpPr>
          <p:cNvPr id="6" name="TextBox 5"/>
          <p:cNvSpPr txBox="1"/>
          <p:nvPr/>
        </p:nvSpPr>
        <p:spPr>
          <a:xfrm>
            <a:off x="7588156" y="1631151"/>
            <a:ext cx="3461982" cy="286232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35th Jesuit general congregation at the Vatican in 2008</a:t>
            </a:r>
          </a:p>
        </p:txBody>
      </p:sp>
    </p:spTree>
    <p:extLst>
      <p:ext uri="{BB962C8B-B14F-4D97-AF65-F5344CB8AC3E}">
        <p14:creationId xmlns:p14="http://schemas.microsoft.com/office/powerpoint/2010/main" val="2973330035"/>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240</a:t>
            </a:fld>
            <a:endParaRPr lang="en-GB">
              <a:solidFill>
                <a:srgbClr val="FFFFFF"/>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25" b="100000" l="0" r="99500"/>
                    </a14:imgEffect>
                  </a14:imgLayer>
                </a14:imgProps>
              </a:ext>
            </a:extLst>
          </a:blip>
          <a:stretch>
            <a:fillRect/>
          </a:stretch>
        </p:blipFill>
        <p:spPr>
          <a:xfrm>
            <a:off x="914401" y="2020910"/>
            <a:ext cx="4472725" cy="3578180"/>
          </a:xfrm>
          <a:prstGeom prst="rect">
            <a:avLst/>
          </a:prstGeom>
        </p:spPr>
      </p:pic>
      <p:sp>
        <p:nvSpPr>
          <p:cNvPr id="4" name="TextBox 3"/>
          <p:cNvSpPr txBox="1"/>
          <p:nvPr/>
        </p:nvSpPr>
        <p:spPr>
          <a:xfrm>
            <a:off x="6033036" y="1416308"/>
            <a:ext cx="5409127"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This sacrificial tradition is confirmed by the discovery of a </a:t>
            </a:r>
            <a:r>
              <a:rPr lang="en-GB" sz="2800" b="1" dirty="0">
                <a:solidFill>
                  <a:srgbClr val="00FFFF"/>
                </a:solidFill>
                <a:effectLst>
                  <a:outerShdw blurRad="38100" dist="38100" dir="2700000" algn="tl">
                    <a:srgbClr val="000000">
                      <a:alpha val="43137"/>
                    </a:srgbClr>
                  </a:outerShdw>
                </a:effectLst>
              </a:rPr>
              <a:t>relief </a:t>
            </a:r>
            <a:r>
              <a:rPr lang="en-GB" sz="2800" b="1" dirty="0" smtClean="0">
                <a:solidFill>
                  <a:srgbClr val="00FFFF"/>
                </a:solidFill>
                <a:effectLst>
                  <a:outerShdw blurRad="38100" dist="38100" dir="2700000" algn="tl">
                    <a:srgbClr val="000000">
                      <a:alpha val="43137"/>
                    </a:srgbClr>
                  </a:outerShdw>
                </a:effectLst>
              </a:rPr>
              <a:t>depicting </a:t>
            </a:r>
            <a:r>
              <a:rPr lang="en-GB" sz="2800" b="1" dirty="0" err="1" smtClean="0">
                <a:solidFill>
                  <a:srgbClr val="00FFFF"/>
                </a:solidFill>
                <a:effectLst>
                  <a:outerShdw blurRad="38100" dist="38100" dir="2700000" algn="tl">
                    <a:srgbClr val="000000">
                      <a:alpha val="43137"/>
                    </a:srgbClr>
                  </a:outerShdw>
                </a:effectLst>
              </a:rPr>
              <a:t>Mithraic</a:t>
            </a:r>
            <a:r>
              <a:rPr lang="en-GB" sz="2800" b="1" dirty="0" smtClean="0">
                <a:solidFill>
                  <a:srgbClr val="00FFFF"/>
                </a:solidFill>
                <a:effectLst>
                  <a:outerShdw blurRad="38100" dist="38100" dir="2700000" algn="tl">
                    <a:srgbClr val="000000">
                      <a:alpha val="43137"/>
                    </a:srgbClr>
                  </a:outerShdw>
                </a:effectLst>
              </a:rPr>
              <a:t> sacrifice found in </a:t>
            </a:r>
            <a:r>
              <a:rPr lang="en-GB" sz="2800" b="1" dirty="0" err="1">
                <a:solidFill>
                  <a:srgbClr val="00FFFF"/>
                </a:solidFill>
                <a:effectLst>
                  <a:outerShdw blurRad="38100" dist="38100" dir="2700000" algn="tl">
                    <a:srgbClr val="000000">
                      <a:alpha val="43137"/>
                    </a:srgbClr>
                  </a:outerShdw>
                </a:effectLst>
              </a:rPr>
              <a:t>W</a:t>
            </a:r>
            <a:r>
              <a:rPr lang="en-GB" sz="2800" b="1" dirty="0" err="1" smtClean="0">
                <a:solidFill>
                  <a:srgbClr val="00FFFF"/>
                </a:solidFill>
                <a:effectLst>
                  <a:outerShdw blurRad="38100" dist="38100" dir="2700000" algn="tl">
                    <a:srgbClr val="000000">
                      <a:alpha val="43137"/>
                    </a:srgbClr>
                  </a:outerShdw>
                </a:effectLst>
              </a:rPr>
              <a:t>albrook</a:t>
            </a:r>
            <a:r>
              <a:rPr lang="en-GB" sz="2800" b="1" dirty="0" smtClean="0">
                <a:solidFill>
                  <a:srgbClr val="00FFFF"/>
                </a:solidFill>
                <a:effectLst>
                  <a:outerShdw blurRad="38100" dist="38100" dir="2700000" algn="tl">
                    <a:srgbClr val="000000">
                      <a:alpha val="43137"/>
                    </a:srgbClr>
                  </a:outerShdw>
                </a:effectLst>
              </a:rPr>
              <a:t> Street. </a:t>
            </a:r>
            <a:r>
              <a:rPr lang="en-GB" sz="2800" b="1" dirty="0" smtClean="0">
                <a:solidFill>
                  <a:srgbClr val="FFC000"/>
                </a:solidFill>
                <a:effectLst>
                  <a:outerShdw blurRad="38100" dist="38100" dir="2700000" algn="tl">
                    <a:srgbClr val="000000">
                      <a:alpha val="43137"/>
                    </a:srgbClr>
                  </a:outerShdw>
                </a:effectLst>
              </a:rPr>
              <a:t>The Hebrews sacrificed animals as a remission of sins,</a:t>
            </a:r>
            <a:r>
              <a:rPr lang="en-GB" sz="2800" b="1" dirty="0" smtClean="0">
                <a:effectLst>
                  <a:outerShdw blurRad="38100" dist="38100" dir="2700000" algn="tl">
                    <a:srgbClr val="000000">
                      <a:alpha val="43137"/>
                    </a:srgbClr>
                  </a:outerShdw>
                </a:effectLst>
              </a:rPr>
              <a:t> </a:t>
            </a:r>
            <a:r>
              <a:rPr lang="en-GB" sz="2800" b="1" dirty="0" smtClean="0">
                <a:solidFill>
                  <a:srgbClr val="FF0000"/>
                </a:solidFill>
                <a:effectLst>
                  <a:outerShdw blurRad="38100" dist="38100" dir="2700000" algn="tl">
                    <a:srgbClr val="000000">
                      <a:alpha val="43137"/>
                    </a:srgbClr>
                  </a:outerShdw>
                </a:effectLst>
              </a:rPr>
              <a:t>while the Pagans sacrificed humans </a:t>
            </a:r>
            <a:r>
              <a:rPr lang="en-GB" sz="2800" b="1" dirty="0" smtClean="0">
                <a:solidFill>
                  <a:srgbClr val="00FF00"/>
                </a:solidFill>
                <a:effectLst>
                  <a:outerShdw blurRad="38100" dist="38100" dir="2700000" algn="tl">
                    <a:srgbClr val="000000">
                      <a:alpha val="43137"/>
                    </a:srgbClr>
                  </a:outerShdw>
                </a:effectLst>
              </a:rPr>
              <a:t>– the Hebrews were exiled for going after other Gods such as Mithras.</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777797"/>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241</a:t>
            </a:fld>
            <a:endParaRPr lang="en-GB">
              <a:solidFill>
                <a:srgbClr val="FFFFFF"/>
              </a:solidFill>
            </a:endParaRPr>
          </a:p>
        </p:txBody>
      </p:sp>
      <p:pic>
        <p:nvPicPr>
          <p:cNvPr id="1027" name="Picture 3" descr="DSCN277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054" y="1573757"/>
            <a:ext cx="4286250" cy="3219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astle"/>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4778" t="30090" r="6627" b="18327"/>
          <a:stretch/>
        </p:blipFill>
        <p:spPr bwMode="auto">
          <a:xfrm>
            <a:off x="5964070" y="1722993"/>
            <a:ext cx="5226902" cy="2947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022304"/>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a:t>
            </a:r>
            <a:r>
              <a:rPr lang="en-GB" sz="2800" b="1" dirty="0" smtClean="0">
                <a:solidFill>
                  <a:srgbClr val="00FFFF"/>
                </a:solidFill>
                <a:effectLst>
                  <a:outerShdw blurRad="38100" dist="38100" dir="2700000" algn="tl">
                    <a:srgbClr val="000000">
                      <a:alpha val="43137"/>
                    </a:srgbClr>
                  </a:outerShdw>
                </a:effectLst>
              </a:rPr>
              <a:t> Temple of Diana at High Clare Castle – notice a similarity?  </a:t>
            </a:r>
            <a:r>
              <a:rPr lang="en-GB" sz="2800" b="1" dirty="0" smtClean="0">
                <a:solidFill>
                  <a:srgbClr val="FFC000"/>
                </a:solidFill>
                <a:effectLst>
                  <a:outerShdw blurRad="38100" dist="38100" dir="2700000" algn="tl">
                    <a:srgbClr val="000000">
                      <a:alpha val="43137"/>
                    </a:srgbClr>
                  </a:outerShdw>
                </a:effectLst>
              </a:rPr>
              <a:t>Was this the reason for the change from a spire to a domed church?</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 Secretly reverting back to a pagan building in celebration of Gog’s achievement in taking control of the City of London by stealth! </a:t>
            </a:r>
            <a:endParaRPr lang="en-GB" sz="2800" b="1" dirty="0">
              <a:solidFill>
                <a:srgbClr val="00FF00"/>
              </a:solidFill>
              <a:effectLst>
                <a:outerShdw blurRad="38100" dist="38100" dir="2700000" algn="tl">
                  <a:srgbClr val="000000">
                    <a:alpha val="43137"/>
                  </a:srgbClr>
                </a:outerShdw>
              </a:effectLst>
            </a:endParaRPr>
          </a:p>
        </p:txBody>
      </p:sp>
      <p:sp>
        <p:nvSpPr>
          <p:cNvPr id="5" name="TextBox 4"/>
          <p:cNvSpPr txBox="1"/>
          <p:nvPr/>
        </p:nvSpPr>
        <p:spPr>
          <a:xfrm>
            <a:off x="1119116" y="4312693"/>
            <a:ext cx="2279177" cy="369332"/>
          </a:xfrm>
          <a:prstGeom prst="rect">
            <a:avLst/>
          </a:prstGeom>
          <a:noFill/>
        </p:spPr>
        <p:txBody>
          <a:bodyPr wrap="square" rtlCol="0">
            <a:spAutoFit/>
          </a:bodyPr>
          <a:lstStyle/>
          <a:p>
            <a:r>
              <a:rPr lang="en-GB" b="1" dirty="0" smtClean="0">
                <a:solidFill>
                  <a:srgbClr val="FFFF00"/>
                </a:solidFill>
                <a:effectLst>
                  <a:outerShdw blurRad="38100" dist="38100" dir="2700000" algn="tl">
                    <a:srgbClr val="000000">
                      <a:alpha val="43137"/>
                    </a:srgbClr>
                  </a:outerShdw>
                </a:effectLst>
              </a:rPr>
              <a:t>Temple of Diana</a:t>
            </a:r>
            <a:endParaRPr lang="en-GB"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5964070" y="4353636"/>
            <a:ext cx="2415655" cy="369332"/>
          </a:xfrm>
          <a:prstGeom prst="rect">
            <a:avLst/>
          </a:prstGeom>
          <a:noFill/>
        </p:spPr>
        <p:txBody>
          <a:bodyPr wrap="square" rtlCol="0">
            <a:spAutoFit/>
          </a:bodyPr>
          <a:lstStyle/>
          <a:p>
            <a:r>
              <a:rPr lang="en-GB" b="1" dirty="0" smtClean="0">
                <a:solidFill>
                  <a:srgbClr val="FFFF00"/>
                </a:solidFill>
                <a:effectLst>
                  <a:outerShdw blurRad="38100" dist="38100" dir="2700000" algn="tl">
                    <a:srgbClr val="000000">
                      <a:alpha val="43137"/>
                    </a:srgbClr>
                  </a:outerShdw>
                </a:effectLst>
              </a:rPr>
              <a:t>High Clare Castle</a:t>
            </a:r>
            <a:endParaRPr lang="en-GB"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12561282"/>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242</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976" y="1371600"/>
            <a:ext cx="5500048" cy="3427847"/>
          </a:xfrm>
          <a:prstGeom prst="rect">
            <a:avLst/>
          </a:prstGeom>
        </p:spPr>
      </p:pic>
      <p:sp>
        <p:nvSpPr>
          <p:cNvPr id="5" name="TextBox 4"/>
          <p:cNvSpPr txBox="1"/>
          <p:nvPr/>
        </p:nvSpPr>
        <p:spPr>
          <a:xfrm>
            <a:off x="0" y="5034506"/>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In 1981, a royal tradition of marrying in Westminster Abbey spanning many centuries, </a:t>
            </a:r>
            <a:r>
              <a:rPr lang="en-GB" sz="2800" b="1" dirty="0" smtClean="0">
                <a:solidFill>
                  <a:srgbClr val="FFC000"/>
                </a:solidFill>
                <a:effectLst>
                  <a:outerShdw blurRad="38100" dist="38100" dir="2700000" algn="tl">
                    <a:srgbClr val="000000">
                      <a:alpha val="43137"/>
                    </a:srgbClr>
                  </a:outerShdw>
                </a:effectLst>
              </a:rPr>
              <a:t>was broken when Charles and Diana married in St. Pauls’  appropriately – </a:t>
            </a:r>
            <a:r>
              <a:rPr lang="en-GB" sz="2800" b="1" dirty="0" smtClean="0">
                <a:solidFill>
                  <a:srgbClr val="00FF00"/>
                </a:solidFill>
                <a:effectLst>
                  <a:outerShdw blurRad="38100" dist="38100" dir="2700000" algn="tl">
                    <a:srgbClr val="000000">
                      <a:alpha val="43137"/>
                    </a:srgbClr>
                  </a:outerShdw>
                </a:effectLst>
              </a:rPr>
              <a:t>The new temple of Diana! – Note the checkerboard floor.</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11968531"/>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7"/>
          <p:cNvSpPr>
            <a:spLocks noGrp="1"/>
          </p:cNvSpPr>
          <p:nvPr>
            <p:ph type="sldNum" sz="quarter" idx="12"/>
          </p:nvPr>
        </p:nvSpPr>
        <p:spPr/>
        <p:txBody>
          <a:bodyPr/>
          <a:lstStyle/>
          <a:p>
            <a:pPr>
              <a:defRPr/>
            </a:pPr>
            <a:fld id="{262B8AAF-91BA-40D6-9A18-41E757EF8B13}" type="slidenum">
              <a:rPr lang="en-GB"/>
              <a:pPr>
                <a:defRPr/>
              </a:pPr>
              <a:t>243</a:t>
            </a:fld>
            <a:endParaRPr lang="en-GB" dirty="0"/>
          </a:p>
        </p:txBody>
      </p:sp>
      <p:sp>
        <p:nvSpPr>
          <p:cNvPr id="1174530" name="Rectangle 2"/>
          <p:cNvSpPr>
            <a:spLocks noGrp="1" noChangeArrowheads="1"/>
          </p:cNvSpPr>
          <p:nvPr>
            <p:ph type="title"/>
          </p:nvPr>
        </p:nvSpPr>
        <p:spPr/>
        <p:txBody>
          <a:bodyPr/>
          <a:lstStyle/>
          <a:p>
            <a:pPr>
              <a:defRPr/>
            </a:pPr>
            <a:r>
              <a:rPr lang="en-GB" b="1" dirty="0">
                <a:solidFill>
                  <a:srgbClr val="FF0000"/>
                </a:solidFill>
              </a:rPr>
              <a:t>The Story Of Gog And </a:t>
            </a:r>
            <a:r>
              <a:rPr lang="en-GB" b="1" dirty="0" err="1">
                <a:solidFill>
                  <a:srgbClr val="FF0000"/>
                </a:solidFill>
              </a:rPr>
              <a:t>Magog</a:t>
            </a:r>
            <a:endParaRPr lang="en-US" b="1" dirty="0" smtClean="0">
              <a:solidFill>
                <a:srgbClr val="FF0000"/>
              </a:solidFill>
            </a:endParaRPr>
          </a:p>
        </p:txBody>
      </p:sp>
      <p:pic>
        <p:nvPicPr>
          <p:cNvPr id="1174534" name="Picture 6" descr="gallery_stpauls_asbuilt-thumb"/>
          <p:cNvPicPr>
            <a:picLocks noGrp="1" noChangeAspect="1" noChangeArrowheads="1"/>
          </p:cNvPicPr>
          <p:nvPr>
            <p:ph sz="half" idx="1"/>
          </p:nvPr>
        </p:nvPicPr>
        <p:blipFill>
          <a:blip r:embed="rId3" cstate="print"/>
          <a:srcRect/>
          <a:stretch>
            <a:fillRect/>
          </a:stretch>
        </p:blipFill>
        <p:spPr>
          <a:xfrm>
            <a:off x="8573417" y="1563781"/>
            <a:ext cx="2576848" cy="21715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74535" name="Picture 7" descr="gallery_stpauls_greekcross-thumb"/>
          <p:cNvPicPr>
            <a:picLocks noGrp="1" noChangeAspect="1" noChangeArrowheads="1"/>
          </p:cNvPicPr>
          <p:nvPr>
            <p:ph sz="quarter" idx="2"/>
          </p:nvPr>
        </p:nvPicPr>
        <p:blipFill>
          <a:blip r:embed="rId4" cstate="print"/>
          <a:srcRect/>
          <a:stretch>
            <a:fillRect/>
          </a:stretch>
        </p:blipFill>
        <p:spPr>
          <a:xfrm>
            <a:off x="870019" y="1610685"/>
            <a:ext cx="2500874" cy="21090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74531" name="Text Box 3"/>
          <p:cNvSpPr txBox="1">
            <a:spLocks noChangeArrowheads="1"/>
          </p:cNvSpPr>
          <p:nvPr/>
        </p:nvSpPr>
        <p:spPr bwMode="auto">
          <a:xfrm>
            <a:off x="0" y="6286979"/>
            <a:ext cx="12192000" cy="584775"/>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3200" b="1" dirty="0">
                <a:solidFill>
                  <a:srgbClr val="00FF00"/>
                </a:solidFill>
                <a:effectLst>
                  <a:outerShdw blurRad="38100" dist="38100" dir="2700000" algn="tl">
                    <a:srgbClr val="000000"/>
                  </a:outerShdw>
                </a:effectLst>
              </a:rPr>
              <a:t>Here we see the previous 2 designs and the final design</a:t>
            </a:r>
          </a:p>
        </p:txBody>
      </p:sp>
      <p:pic>
        <p:nvPicPr>
          <p:cNvPr id="1174537" name="Picture 9" descr="gallery_stpauls_warrant-thumb"/>
          <p:cNvPicPr>
            <a:picLocks noGrp="1" noChangeAspect="1" noChangeArrowheads="1"/>
          </p:cNvPicPr>
          <p:nvPr>
            <p:ph sz="quarter" idx="3"/>
          </p:nvPr>
        </p:nvPicPr>
        <p:blipFill>
          <a:blip r:embed="rId5" cstate="print"/>
          <a:srcRect/>
          <a:stretch>
            <a:fillRect/>
          </a:stretch>
        </p:blipFill>
        <p:spPr>
          <a:xfrm>
            <a:off x="4804434" y="1597066"/>
            <a:ext cx="2583131" cy="21768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74540" name="Text Box 12"/>
          <p:cNvSpPr txBox="1">
            <a:spLocks noChangeArrowheads="1"/>
          </p:cNvSpPr>
          <p:nvPr/>
        </p:nvSpPr>
        <p:spPr bwMode="auto">
          <a:xfrm>
            <a:off x="788543" y="4261748"/>
            <a:ext cx="2663825" cy="1077218"/>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ctr">
              <a:spcBef>
                <a:spcPct val="50000"/>
              </a:spcBef>
              <a:defRPr/>
            </a:pPr>
            <a:r>
              <a:rPr lang="en-GB" sz="3200" b="1" dirty="0">
                <a:solidFill>
                  <a:srgbClr val="FFFF00"/>
                </a:solidFill>
                <a:effectLst>
                  <a:outerShdw blurRad="38100" dist="38100" dir="2700000" algn="tl">
                    <a:srgbClr val="000000"/>
                  </a:outerShdw>
                </a:effectLst>
              </a:rPr>
              <a:t>Greek Cross Design</a:t>
            </a:r>
          </a:p>
        </p:txBody>
      </p:sp>
      <p:sp>
        <p:nvSpPr>
          <p:cNvPr id="1174541" name="Text Box 13"/>
          <p:cNvSpPr txBox="1">
            <a:spLocks noChangeArrowheads="1"/>
          </p:cNvSpPr>
          <p:nvPr/>
        </p:nvSpPr>
        <p:spPr bwMode="auto">
          <a:xfrm>
            <a:off x="4779291" y="4315942"/>
            <a:ext cx="2808288" cy="1077218"/>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ctr">
              <a:spcBef>
                <a:spcPct val="50000"/>
              </a:spcBef>
              <a:defRPr/>
            </a:pPr>
            <a:r>
              <a:rPr lang="en-GB" sz="3200" b="1" dirty="0">
                <a:solidFill>
                  <a:srgbClr val="FFFF00"/>
                </a:solidFill>
                <a:effectLst>
                  <a:outerShdw blurRad="38100" dist="38100" dir="2700000" algn="tl">
                    <a:srgbClr val="000000"/>
                  </a:outerShdw>
                </a:effectLst>
              </a:rPr>
              <a:t>The Warrant Design</a:t>
            </a:r>
          </a:p>
        </p:txBody>
      </p:sp>
      <p:sp>
        <p:nvSpPr>
          <p:cNvPr id="1174542" name="Text Box 14"/>
          <p:cNvSpPr txBox="1">
            <a:spLocks noChangeArrowheads="1"/>
          </p:cNvSpPr>
          <p:nvPr/>
        </p:nvSpPr>
        <p:spPr bwMode="auto">
          <a:xfrm>
            <a:off x="8794839" y="4261748"/>
            <a:ext cx="2305050" cy="1077218"/>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ctr">
              <a:spcBef>
                <a:spcPct val="50000"/>
              </a:spcBef>
              <a:defRPr/>
            </a:pPr>
            <a:r>
              <a:rPr lang="en-GB" sz="3200" b="1" dirty="0">
                <a:solidFill>
                  <a:srgbClr val="FFFF00"/>
                </a:solidFill>
                <a:effectLst>
                  <a:outerShdw blurRad="38100" dist="38100" dir="2700000" algn="tl">
                    <a:srgbClr val="000000"/>
                  </a:outerShdw>
                </a:effectLst>
              </a:rPr>
              <a:t>Final – As Built</a:t>
            </a:r>
          </a:p>
        </p:txBody>
      </p:sp>
    </p:spTree>
    <p:extLst>
      <p:ext uri="{BB962C8B-B14F-4D97-AF65-F5344CB8AC3E}">
        <p14:creationId xmlns:p14="http://schemas.microsoft.com/office/powerpoint/2010/main" val="209035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74531"/>
                                        </p:tgtEl>
                                        <p:attrNameLst>
                                          <p:attrName>style.visibility</p:attrName>
                                        </p:attrNameLst>
                                      </p:cBhvr>
                                      <p:to>
                                        <p:strVal val="visible"/>
                                      </p:to>
                                    </p:set>
                                    <p:anim calcmode="lin" valueType="num">
                                      <p:cBhvr additive="base">
                                        <p:cTn id="7" dur="500" fill="hold"/>
                                        <p:tgtEl>
                                          <p:spTgt spid="1174531"/>
                                        </p:tgtEl>
                                        <p:attrNameLst>
                                          <p:attrName>ppt_x</p:attrName>
                                        </p:attrNameLst>
                                      </p:cBhvr>
                                      <p:tavLst>
                                        <p:tav tm="0">
                                          <p:val>
                                            <p:strVal val="#ppt_x"/>
                                          </p:val>
                                        </p:tav>
                                        <p:tav tm="100000">
                                          <p:val>
                                            <p:strVal val="#ppt_x"/>
                                          </p:val>
                                        </p:tav>
                                      </p:tavLst>
                                    </p:anim>
                                    <p:anim calcmode="lin" valueType="num">
                                      <p:cBhvr additive="base">
                                        <p:cTn id="8" dur="500" fill="hold"/>
                                        <p:tgtEl>
                                          <p:spTgt spid="11745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174535"/>
                                        </p:tgtEl>
                                        <p:attrNameLst>
                                          <p:attrName>style.visibility</p:attrName>
                                        </p:attrNameLst>
                                      </p:cBhvr>
                                      <p:to>
                                        <p:strVal val="visible"/>
                                      </p:to>
                                    </p:set>
                                    <p:animEffect transition="in" filter="circle(in)">
                                      <p:cBhvr>
                                        <p:cTn id="13" dur="2000"/>
                                        <p:tgtEl>
                                          <p:spTgt spid="117453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74540"/>
                                        </p:tgtEl>
                                        <p:attrNameLst>
                                          <p:attrName>style.visibility</p:attrName>
                                        </p:attrNameLst>
                                      </p:cBhvr>
                                      <p:to>
                                        <p:strVal val="visible"/>
                                      </p:to>
                                    </p:set>
                                    <p:anim calcmode="lin" valueType="num">
                                      <p:cBhvr additive="base">
                                        <p:cTn id="18" dur="500" fill="hold"/>
                                        <p:tgtEl>
                                          <p:spTgt spid="1174540"/>
                                        </p:tgtEl>
                                        <p:attrNameLst>
                                          <p:attrName>ppt_x</p:attrName>
                                        </p:attrNameLst>
                                      </p:cBhvr>
                                      <p:tavLst>
                                        <p:tav tm="0">
                                          <p:val>
                                            <p:strVal val="#ppt_x"/>
                                          </p:val>
                                        </p:tav>
                                        <p:tav tm="100000">
                                          <p:val>
                                            <p:strVal val="#ppt_x"/>
                                          </p:val>
                                        </p:tav>
                                      </p:tavLst>
                                    </p:anim>
                                    <p:anim calcmode="lin" valueType="num">
                                      <p:cBhvr additive="base">
                                        <p:cTn id="19" dur="500" fill="hold"/>
                                        <p:tgtEl>
                                          <p:spTgt spid="11745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174537"/>
                                        </p:tgtEl>
                                        <p:attrNameLst>
                                          <p:attrName>style.visibility</p:attrName>
                                        </p:attrNameLst>
                                      </p:cBhvr>
                                      <p:to>
                                        <p:strVal val="visible"/>
                                      </p:to>
                                    </p:set>
                                    <p:animEffect transition="in" filter="circle(in)">
                                      <p:cBhvr>
                                        <p:cTn id="24" dur="2000"/>
                                        <p:tgtEl>
                                          <p:spTgt spid="117453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74541"/>
                                        </p:tgtEl>
                                        <p:attrNameLst>
                                          <p:attrName>style.visibility</p:attrName>
                                        </p:attrNameLst>
                                      </p:cBhvr>
                                      <p:to>
                                        <p:strVal val="visible"/>
                                      </p:to>
                                    </p:set>
                                    <p:anim calcmode="lin" valueType="num">
                                      <p:cBhvr additive="base">
                                        <p:cTn id="29" dur="500" fill="hold"/>
                                        <p:tgtEl>
                                          <p:spTgt spid="1174541"/>
                                        </p:tgtEl>
                                        <p:attrNameLst>
                                          <p:attrName>ppt_x</p:attrName>
                                        </p:attrNameLst>
                                      </p:cBhvr>
                                      <p:tavLst>
                                        <p:tav tm="0">
                                          <p:val>
                                            <p:strVal val="#ppt_x"/>
                                          </p:val>
                                        </p:tav>
                                        <p:tav tm="100000">
                                          <p:val>
                                            <p:strVal val="#ppt_x"/>
                                          </p:val>
                                        </p:tav>
                                      </p:tavLst>
                                    </p:anim>
                                    <p:anim calcmode="lin" valueType="num">
                                      <p:cBhvr additive="base">
                                        <p:cTn id="30" dur="500" fill="hold"/>
                                        <p:tgtEl>
                                          <p:spTgt spid="117454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174534"/>
                                        </p:tgtEl>
                                        <p:attrNameLst>
                                          <p:attrName>style.visibility</p:attrName>
                                        </p:attrNameLst>
                                      </p:cBhvr>
                                      <p:to>
                                        <p:strVal val="visible"/>
                                      </p:to>
                                    </p:set>
                                    <p:animEffect transition="in" filter="circle(in)">
                                      <p:cBhvr>
                                        <p:cTn id="35" dur="2000"/>
                                        <p:tgtEl>
                                          <p:spTgt spid="117453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174542"/>
                                        </p:tgtEl>
                                        <p:attrNameLst>
                                          <p:attrName>style.visibility</p:attrName>
                                        </p:attrNameLst>
                                      </p:cBhvr>
                                      <p:to>
                                        <p:strVal val="visible"/>
                                      </p:to>
                                    </p:set>
                                    <p:anim calcmode="lin" valueType="num">
                                      <p:cBhvr additive="base">
                                        <p:cTn id="40" dur="500" fill="hold"/>
                                        <p:tgtEl>
                                          <p:spTgt spid="1174542"/>
                                        </p:tgtEl>
                                        <p:attrNameLst>
                                          <p:attrName>ppt_x</p:attrName>
                                        </p:attrNameLst>
                                      </p:cBhvr>
                                      <p:tavLst>
                                        <p:tav tm="0">
                                          <p:val>
                                            <p:strVal val="#ppt_x"/>
                                          </p:val>
                                        </p:tav>
                                        <p:tav tm="100000">
                                          <p:val>
                                            <p:strVal val="#ppt_x"/>
                                          </p:val>
                                        </p:tav>
                                      </p:tavLst>
                                    </p:anim>
                                    <p:anim calcmode="lin" valueType="num">
                                      <p:cBhvr additive="base">
                                        <p:cTn id="41" dur="500" fill="hold"/>
                                        <p:tgtEl>
                                          <p:spTgt spid="11745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4531" grpId="0" animBg="1"/>
      <p:bldP spid="1174540" grpId="0" animBg="1"/>
      <p:bldP spid="1174541" grpId="0" animBg="1"/>
      <p:bldP spid="1174542"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652B8E7-F685-4A57-B2BA-CED5155FAD8D}" type="slidenum">
              <a:rPr lang="en-GB"/>
              <a:pPr>
                <a:defRPr/>
              </a:pPr>
              <a:t>244</a:t>
            </a:fld>
            <a:endParaRPr lang="en-GB"/>
          </a:p>
        </p:txBody>
      </p:sp>
      <p:sp>
        <p:nvSpPr>
          <p:cNvPr id="1170434" name="Rectangle 2"/>
          <p:cNvSpPr>
            <a:spLocks noGrp="1" noChangeArrowheads="1"/>
          </p:cNvSpPr>
          <p:nvPr>
            <p:ph type="title"/>
          </p:nvPr>
        </p:nvSpPr>
        <p:spPr/>
        <p:txBody>
          <a:bodyPr/>
          <a:lstStyle/>
          <a:p>
            <a:pPr>
              <a:defRPr/>
            </a:pPr>
            <a:r>
              <a:rPr lang="en-GB" b="1" dirty="0">
                <a:solidFill>
                  <a:srgbClr val="FF0000"/>
                </a:solidFill>
              </a:rPr>
              <a:t>The Story Of Gog And </a:t>
            </a:r>
            <a:r>
              <a:rPr lang="en-GB" b="1" dirty="0" err="1">
                <a:solidFill>
                  <a:srgbClr val="FF0000"/>
                </a:solidFill>
              </a:rPr>
              <a:t>Magog</a:t>
            </a:r>
            <a:endParaRPr lang="en-US" b="1" dirty="0" smtClean="0">
              <a:solidFill>
                <a:srgbClr val="FF0000"/>
              </a:solidFill>
            </a:endParaRPr>
          </a:p>
        </p:txBody>
      </p:sp>
      <p:sp>
        <p:nvSpPr>
          <p:cNvPr id="1170436" name="Text Box 4"/>
          <p:cNvSpPr txBox="1">
            <a:spLocks noChangeArrowheads="1"/>
          </p:cNvSpPr>
          <p:nvPr/>
        </p:nvSpPr>
        <p:spPr bwMode="auto">
          <a:xfrm>
            <a:off x="3732416" y="1665780"/>
            <a:ext cx="8283574" cy="1066800"/>
          </a:xfrm>
          <a:prstGeom prst="rect">
            <a:avLst/>
          </a:prstGeom>
          <a:ln>
            <a:headEnd/>
            <a:tailEnd/>
          </a:ln>
        </p:spPr>
        <p:style>
          <a:lnRef idx="3">
            <a:schemeClr val="lt1"/>
          </a:lnRef>
          <a:fillRef idx="1">
            <a:schemeClr val="dk1"/>
          </a:fillRef>
          <a:effectRef idx="1">
            <a:schemeClr val="dk1"/>
          </a:effectRef>
          <a:fontRef idx="minor">
            <a:schemeClr val="lt1"/>
          </a:fontRef>
        </p:style>
        <p:txBody>
          <a:bodyPr wrap="square">
            <a:spAutoFit/>
          </a:bodyPr>
          <a:lstStyle/>
          <a:p>
            <a:pPr algn="ctr">
              <a:spcBef>
                <a:spcPct val="50000"/>
              </a:spcBef>
              <a:defRPr/>
            </a:pPr>
            <a:r>
              <a:rPr lang="en-GB" sz="3200" b="1" dirty="0" smtClean="0">
                <a:solidFill>
                  <a:srgbClr val="FFFF00"/>
                </a:solidFill>
                <a:effectLst>
                  <a:outerShdw blurRad="38100" dist="38100" dir="2700000" algn="tl">
                    <a:srgbClr val="000000"/>
                  </a:outerShdw>
                </a:effectLst>
              </a:rPr>
              <a:t>The </a:t>
            </a:r>
            <a:r>
              <a:rPr lang="en-GB" sz="3200" b="1" dirty="0">
                <a:solidFill>
                  <a:srgbClr val="FFFF00"/>
                </a:solidFill>
                <a:effectLst>
                  <a:outerShdw blurRad="38100" dist="38100" dir="2700000" algn="tl">
                    <a:srgbClr val="000000"/>
                  </a:outerShdw>
                </a:effectLst>
              </a:rPr>
              <a:t>style is in keeping with The Capitol Washington DC</a:t>
            </a:r>
          </a:p>
        </p:txBody>
      </p:sp>
      <p:pic>
        <p:nvPicPr>
          <p:cNvPr id="1170438" name="Picture 6" descr="Washington DC"/>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a:stretch>
            <a:fillRect/>
          </a:stretch>
        </p:blipFill>
        <p:spPr>
          <a:xfrm>
            <a:off x="423237" y="1371600"/>
            <a:ext cx="3117850" cy="4176713"/>
          </a:xfrm>
          <a:noFill/>
        </p:spPr>
      </p:pic>
      <p:sp>
        <p:nvSpPr>
          <p:cNvPr id="2" name="TextBox 1"/>
          <p:cNvSpPr txBox="1"/>
          <p:nvPr/>
        </p:nvSpPr>
        <p:spPr>
          <a:xfrm>
            <a:off x="3823797" y="3026760"/>
            <a:ext cx="8100811"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spcBef>
                <a:spcPct val="50000"/>
              </a:spcBef>
              <a:defRPr/>
            </a:pPr>
            <a:r>
              <a:rPr lang="en-GB" sz="2800" b="1" dirty="0">
                <a:solidFill>
                  <a:srgbClr val="FF00FF"/>
                </a:solidFill>
                <a:effectLst>
                  <a:outerShdw blurRad="38100" dist="38100" dir="2700000" algn="tl">
                    <a:srgbClr val="000000"/>
                  </a:outerShdw>
                </a:effectLst>
              </a:rPr>
              <a:t>CAPITOL</a:t>
            </a:r>
            <a:r>
              <a:rPr lang="en-GB" sz="2800" dirty="0">
                <a:solidFill>
                  <a:srgbClr val="FF00FF"/>
                </a:solidFill>
              </a:rPr>
              <a:t>. </a:t>
            </a:r>
            <a:r>
              <a:rPr lang="en-GB" sz="2800" b="1" dirty="0">
                <a:solidFill>
                  <a:srgbClr val="00FFFF"/>
                </a:solidFill>
                <a:effectLst>
                  <a:outerShdw blurRad="38100" dist="38100" dir="2700000" algn="tl">
                    <a:srgbClr val="000000"/>
                  </a:outerShdw>
                </a:effectLst>
              </a:rPr>
              <a:t>The temple of Jupiter in Rome, and a fort or castle, on the Mons </a:t>
            </a:r>
            <a:r>
              <a:rPr lang="en-GB" sz="2800" b="1" dirty="0" err="1">
                <a:solidFill>
                  <a:srgbClr val="00FFFF"/>
                </a:solidFill>
                <a:effectLst>
                  <a:outerShdw blurRad="38100" dist="38100" dir="2700000" algn="tl">
                    <a:srgbClr val="000000"/>
                  </a:outerShdw>
                </a:effectLst>
              </a:rPr>
              <a:t>Capitolinus</a:t>
            </a:r>
            <a:r>
              <a:rPr lang="en-GB" sz="2800" b="1" dirty="0">
                <a:solidFill>
                  <a:srgbClr val="00FFFF"/>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FFCC00"/>
                </a:solidFill>
                <a:effectLst>
                  <a:outerShdw blurRad="38100" dist="38100" dir="2700000" algn="tl">
                    <a:srgbClr val="000000"/>
                  </a:outerShdw>
                </a:effectLst>
              </a:rPr>
              <a:t>In this, the Senate of Rome anciently assembled; and on the same place, is still the city hall or town-house, where the conservators of the Romans hold their meetings. </a:t>
            </a:r>
            <a:r>
              <a:rPr lang="en-GB" sz="2800" b="1" dirty="0">
                <a:solidFill>
                  <a:srgbClr val="00FF00"/>
                </a:solidFill>
                <a:effectLst>
                  <a:outerShdw blurRad="38100" dist="38100" dir="2700000" algn="tl">
                    <a:srgbClr val="000000"/>
                  </a:outerShdw>
                </a:effectLst>
              </a:rPr>
              <a:t>The same name was given to the principal temples of the Romans in their colonies</a:t>
            </a:r>
            <a:r>
              <a:rPr lang="en-GB" sz="2800" b="1" dirty="0" smtClean="0">
                <a:solidFill>
                  <a:srgbClr val="00FF00"/>
                </a:solidFill>
                <a:effectLst>
                  <a:outerShdw blurRad="38100" dist="38100" dir="2700000" algn="tl">
                    <a:srgbClr val="000000"/>
                  </a:outerShdw>
                </a:effectLst>
              </a:rPr>
              <a:t>.</a:t>
            </a:r>
            <a:endParaRPr lang="en-GB" b="1" dirty="0">
              <a:solidFill>
                <a:srgbClr val="00FF00"/>
              </a:solidFill>
              <a:effectLst>
                <a:outerShdw blurRad="38100" dist="38100" dir="2700000" algn="tl">
                  <a:srgbClr val="000000"/>
                </a:outerShdw>
              </a:effectLst>
            </a:endParaRPr>
          </a:p>
        </p:txBody>
      </p:sp>
    </p:spTree>
    <p:extLst>
      <p:ext uri="{BB962C8B-B14F-4D97-AF65-F5344CB8AC3E}">
        <p14:creationId xmlns:p14="http://schemas.microsoft.com/office/powerpoint/2010/main" val="77673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70438"/>
                                        </p:tgtEl>
                                        <p:attrNameLst>
                                          <p:attrName>style.visibility</p:attrName>
                                        </p:attrNameLst>
                                      </p:cBhvr>
                                      <p:to>
                                        <p:strVal val="visible"/>
                                      </p:to>
                                    </p:set>
                                    <p:animEffect transition="in" filter="circle(in)">
                                      <p:cBhvr>
                                        <p:cTn id="7" dur="2000"/>
                                        <p:tgtEl>
                                          <p:spTgt spid="11704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70436"/>
                                        </p:tgtEl>
                                        <p:attrNameLst>
                                          <p:attrName>style.visibility</p:attrName>
                                        </p:attrNameLst>
                                      </p:cBhvr>
                                      <p:to>
                                        <p:strVal val="visible"/>
                                      </p:to>
                                    </p:set>
                                    <p:anim calcmode="lin" valueType="num">
                                      <p:cBhvr additive="base">
                                        <p:cTn id="12" dur="500" fill="hold"/>
                                        <p:tgtEl>
                                          <p:spTgt spid="1170436"/>
                                        </p:tgtEl>
                                        <p:attrNameLst>
                                          <p:attrName>ppt_x</p:attrName>
                                        </p:attrNameLst>
                                      </p:cBhvr>
                                      <p:tavLst>
                                        <p:tav tm="0">
                                          <p:val>
                                            <p:strVal val="#ppt_x"/>
                                          </p:val>
                                        </p:tav>
                                        <p:tav tm="100000">
                                          <p:val>
                                            <p:strVal val="#ppt_x"/>
                                          </p:val>
                                        </p:tav>
                                      </p:tavLst>
                                    </p:anim>
                                    <p:anim calcmode="lin" valueType="num">
                                      <p:cBhvr additive="base">
                                        <p:cTn id="13" dur="500" fill="hold"/>
                                        <p:tgtEl>
                                          <p:spTgt spid="11704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0436"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4" name="Slide Number Placeholder 3"/>
          <p:cNvSpPr>
            <a:spLocks noGrp="1"/>
          </p:cNvSpPr>
          <p:nvPr>
            <p:ph type="sldNum" sz="quarter" idx="12"/>
          </p:nvPr>
        </p:nvSpPr>
        <p:spPr/>
        <p:txBody>
          <a:bodyPr/>
          <a:lstStyle/>
          <a:p>
            <a:fld id="{CFE99A78-8637-47DB-9EC9-54365A6CC52E}" type="slidenum">
              <a:rPr lang="en-GB" smtClean="0">
                <a:solidFill>
                  <a:srgbClr val="FFFFFF"/>
                </a:solidFill>
              </a:rPr>
              <a:pPr/>
              <a:t>245</a:t>
            </a:fld>
            <a:endParaRPr lang="en-GB">
              <a:solidFill>
                <a:srgbClr val="FFFFFF"/>
              </a:solidFill>
            </a:endParaRPr>
          </a:p>
        </p:txBody>
      </p:sp>
      <p:sp>
        <p:nvSpPr>
          <p:cNvPr id="6" name="TextBox 5"/>
          <p:cNvSpPr txBox="1"/>
          <p:nvPr/>
        </p:nvSpPr>
        <p:spPr>
          <a:xfrm>
            <a:off x="5872766" y="2021983"/>
            <a:ext cx="5048519"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CC00"/>
                </a:solidFill>
                <a:effectLst>
                  <a:outerShdw blurRad="38100" dist="38100" dir="2700000" algn="tl">
                    <a:srgbClr val="000000">
                      <a:alpha val="43137"/>
                    </a:srgbClr>
                  </a:outerShdw>
                </a:effectLst>
              </a:rPr>
              <a:t>St. Pauls is measured precisely in Egyptian cubits from other monuments </a:t>
            </a:r>
            <a:r>
              <a:rPr lang="en-GB" sz="2800" b="1" dirty="0" smtClean="0">
                <a:solidFill>
                  <a:srgbClr val="00FF00"/>
                </a:solidFill>
                <a:effectLst>
                  <a:outerShdw blurRad="38100" dist="38100" dir="2700000" algn="tl">
                    <a:srgbClr val="000000">
                      <a:alpha val="43137"/>
                    </a:srgbClr>
                  </a:outerShdw>
                </a:effectLst>
              </a:rPr>
              <a:t>– Wren altered the axis of St. Pauls so that the distance between it and Temple Bar is exactly 2000 Egyptian Cubits</a:t>
            </a:r>
            <a:endParaRPr lang="en-GB" sz="2800" b="1" dirty="0">
              <a:solidFill>
                <a:srgbClr val="00FF00"/>
              </a:solidFill>
              <a:effectLst>
                <a:outerShdw blurRad="38100" dist="38100" dir="2700000" algn="tl">
                  <a:srgbClr val="000000">
                    <a:alpha val="43137"/>
                  </a:srgbClr>
                </a:outerShdw>
              </a:effectLst>
            </a:endParaRPr>
          </a:p>
        </p:txBody>
      </p:sp>
      <p:pic>
        <p:nvPicPr>
          <p:cNvPr id="6146" name="Picture 2" descr="http://blog.duncanaviation.aero/Portals/10680/images/Egyptian-Cubit-up-clos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37633" y="1589197"/>
            <a:ext cx="3550276" cy="4970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726728"/>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246</a:t>
            </a:fld>
            <a:endParaRPr lang="en-GB">
              <a:solidFill>
                <a:srgbClr val="FFFFFF"/>
              </a:solidFill>
            </a:endParaRPr>
          </a:p>
        </p:txBody>
      </p:sp>
      <p:pic>
        <p:nvPicPr>
          <p:cNvPr id="1026" name="Picture 2" descr="http://lowres-picturecabinet.com.s3-eu-west-1.amazonaws.com/43/main/2/805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81" y="1777284"/>
            <a:ext cx="5106103" cy="40681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82613" y="1653545"/>
            <a:ext cx="6207617"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Prior to recent local government reorganisations, </a:t>
            </a:r>
            <a:r>
              <a:rPr lang="en-GB" sz="2800" b="1" dirty="0" smtClean="0">
                <a:solidFill>
                  <a:srgbClr val="FFC000"/>
                </a:solidFill>
                <a:effectLst>
                  <a:outerShdw blurRad="38100" dist="38100" dir="2700000" algn="tl">
                    <a:srgbClr val="000000">
                      <a:alpha val="43137"/>
                    </a:srgbClr>
                  </a:outerShdw>
                </a:effectLst>
              </a:rPr>
              <a:t>the SE part of greater London was within the county of Kent and bordered the City of London </a:t>
            </a:r>
            <a:r>
              <a:rPr lang="en-GB" sz="2800" b="1" dirty="0" smtClean="0">
                <a:solidFill>
                  <a:srgbClr val="FF00FF"/>
                </a:solidFill>
                <a:effectLst>
                  <a:outerShdw blurRad="38100" dist="38100" dir="2700000" algn="tl">
                    <a:srgbClr val="000000">
                      <a:alpha val="43137"/>
                    </a:srgbClr>
                  </a:outerShdw>
                </a:effectLst>
              </a:rPr>
              <a:t>– Kent is known as the garden of England. </a:t>
            </a:r>
            <a:r>
              <a:rPr lang="en-GB" sz="2800" b="1" dirty="0" smtClean="0">
                <a:solidFill>
                  <a:srgbClr val="00FF00"/>
                </a:solidFill>
                <a:effectLst>
                  <a:outerShdw blurRad="38100" dist="38100" dir="2700000" algn="tl">
                    <a:srgbClr val="000000">
                      <a:alpha val="43137"/>
                    </a:srgbClr>
                  </a:outerShdw>
                </a:effectLst>
              </a:rPr>
              <a:t>The Kent is derived from the Egyptian word ‘</a:t>
            </a:r>
            <a:r>
              <a:rPr lang="en-GB" sz="2800" b="1" i="1" dirty="0" err="1" smtClean="0">
                <a:solidFill>
                  <a:srgbClr val="00FF00"/>
                </a:solidFill>
                <a:effectLst>
                  <a:outerShdw blurRad="38100" dist="38100" dir="2700000" algn="tl">
                    <a:srgbClr val="000000">
                      <a:alpha val="43137"/>
                    </a:srgbClr>
                  </a:outerShdw>
                </a:effectLst>
              </a:rPr>
              <a:t>Khent</a:t>
            </a:r>
            <a:r>
              <a:rPr lang="en-GB" sz="2800" b="1" dirty="0" smtClean="0">
                <a:solidFill>
                  <a:srgbClr val="00FF00"/>
                </a:solidFill>
                <a:effectLst>
                  <a:outerShdw blurRad="38100" dist="38100" dir="2700000" algn="tl">
                    <a:srgbClr val="000000">
                      <a:alpha val="43137"/>
                    </a:srgbClr>
                  </a:outerShdw>
                </a:effectLst>
              </a:rPr>
              <a:t>’ meaning garden – </a:t>
            </a:r>
            <a:r>
              <a:rPr lang="en-GB" sz="2800" b="1" dirty="0" smtClean="0">
                <a:solidFill>
                  <a:srgbClr val="FFFF00"/>
                </a:solidFill>
                <a:effectLst>
                  <a:outerShdw blurRad="38100" dist="38100" dir="2700000" algn="tl">
                    <a:srgbClr val="000000">
                      <a:alpha val="43137"/>
                    </a:srgbClr>
                  </a:outerShdw>
                </a:effectLst>
              </a:rPr>
              <a:t>Hence the Egyptian connection with St, Pauls’ Cathedral.</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8503272"/>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247</a:t>
            </a:fld>
            <a:endParaRPr lang="en-GB">
              <a:solidFill>
                <a:srgbClr val="FFFFFF"/>
              </a:solidFill>
            </a:endParaRPr>
          </a:p>
        </p:txBody>
      </p:sp>
      <p:sp>
        <p:nvSpPr>
          <p:cNvPr id="4" name="TextBox 3"/>
          <p:cNvSpPr txBox="1"/>
          <p:nvPr/>
        </p:nvSpPr>
        <p:spPr>
          <a:xfrm>
            <a:off x="4312692" y="1416308"/>
            <a:ext cx="747442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After the destruction of Jerusalem, </a:t>
            </a:r>
            <a:r>
              <a:rPr lang="en-GB" sz="2800" b="1" dirty="0" err="1" smtClean="0">
                <a:solidFill>
                  <a:srgbClr val="00FFFF"/>
                </a:solidFill>
                <a:effectLst>
                  <a:outerShdw blurRad="38100" dist="38100" dir="2700000" algn="tl">
                    <a:srgbClr val="000000">
                      <a:alpha val="43137"/>
                    </a:srgbClr>
                  </a:outerShdw>
                </a:effectLst>
              </a:rPr>
              <a:t>Aristobulus</a:t>
            </a:r>
            <a:r>
              <a:rPr lang="en-GB" sz="2800" b="1" dirty="0" smtClean="0">
                <a:solidFill>
                  <a:srgbClr val="00FFFF"/>
                </a:solidFill>
                <a:effectLst>
                  <a:outerShdw blurRad="38100" dist="38100" dir="2700000" algn="tl">
                    <a:srgbClr val="000000">
                      <a:alpha val="43137"/>
                    </a:srgbClr>
                  </a:outerShdw>
                </a:effectLst>
              </a:rPr>
              <a:t> </a:t>
            </a:r>
            <a:r>
              <a:rPr lang="en-GB" sz="2800" b="1" dirty="0">
                <a:solidFill>
                  <a:srgbClr val="00FFFF"/>
                </a:solidFill>
                <a:effectLst>
                  <a:outerShdw blurRad="38100" dist="38100" dir="2700000" algn="tl">
                    <a:srgbClr val="000000">
                      <a:alpha val="43137"/>
                    </a:srgbClr>
                  </a:outerShdw>
                </a:effectLst>
              </a:rPr>
              <a:t>was </a:t>
            </a:r>
            <a:r>
              <a:rPr lang="en-GB" sz="2800" b="1" dirty="0" smtClean="0">
                <a:solidFill>
                  <a:srgbClr val="00FFFF"/>
                </a:solidFill>
                <a:effectLst>
                  <a:outerShdw blurRad="38100" dist="38100" dir="2700000" algn="tl">
                    <a:srgbClr val="000000">
                      <a:alpha val="43137"/>
                    </a:srgbClr>
                  </a:outerShdw>
                </a:effectLst>
              </a:rPr>
              <a:t>ordered back </a:t>
            </a:r>
            <a:r>
              <a:rPr lang="en-GB" sz="2800" b="1" dirty="0">
                <a:solidFill>
                  <a:srgbClr val="00FFFF"/>
                </a:solidFill>
                <a:effectLst>
                  <a:outerShdw blurRad="38100" dist="38100" dir="2700000" algn="tl">
                    <a:srgbClr val="000000">
                      <a:alpha val="43137"/>
                    </a:srgbClr>
                  </a:outerShdw>
                </a:effectLst>
              </a:rPr>
              <a:t>to Rome with his son </a:t>
            </a:r>
            <a:r>
              <a:rPr lang="en-GB" sz="2800" b="1" dirty="0" err="1">
                <a:solidFill>
                  <a:srgbClr val="00FFFF"/>
                </a:solidFill>
                <a:effectLst>
                  <a:outerShdw blurRad="38100" dist="38100" dir="2700000" algn="tl">
                    <a:srgbClr val="000000">
                      <a:alpha val="43137"/>
                    </a:srgbClr>
                  </a:outerShdw>
                </a:effectLst>
              </a:rPr>
              <a:t>Antigonus</a:t>
            </a:r>
            <a:r>
              <a:rPr lang="en-GB" sz="2800" b="1" dirty="0">
                <a:solidFill>
                  <a:srgbClr val="00FFFF"/>
                </a:solidFill>
                <a:effectLst>
                  <a:outerShdw blurRad="38100" dist="38100" dir="2700000" algn="tl">
                    <a:srgbClr val="000000">
                      <a:alpha val="43137"/>
                    </a:srgbClr>
                  </a:outerShdw>
                </a:effectLst>
              </a:rPr>
              <a:t> and a horde of Jewish (</a:t>
            </a:r>
            <a:r>
              <a:rPr lang="en-GB" sz="2800" b="1" dirty="0" err="1">
                <a:solidFill>
                  <a:srgbClr val="00FFFF"/>
                </a:solidFill>
                <a:effectLst>
                  <a:outerShdw blurRad="38100" dist="38100" dir="2700000" algn="tl">
                    <a:srgbClr val="000000">
                      <a:alpha val="43137"/>
                    </a:srgbClr>
                  </a:outerShdw>
                </a:effectLst>
              </a:rPr>
              <a:t>Edomite</a:t>
            </a:r>
            <a:r>
              <a:rPr lang="en-GB" sz="2800" b="1" dirty="0">
                <a:solidFill>
                  <a:srgbClr val="00FFFF"/>
                </a:solidFill>
                <a:effectLst>
                  <a:outerShdw blurRad="38100" dist="38100" dir="2700000" algn="tl">
                    <a:srgbClr val="000000">
                      <a:alpha val="43137"/>
                    </a:srgbClr>
                  </a:outerShdw>
                </a:effectLst>
              </a:rPr>
              <a:t>) prisoners,</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whose descendants, known as </a:t>
            </a:r>
            <a:r>
              <a:rPr lang="en-GB" sz="2800" b="1" dirty="0" err="1">
                <a:solidFill>
                  <a:srgbClr val="FF0000"/>
                </a:solidFill>
                <a:effectLst>
                  <a:outerShdw blurRad="38100" dist="38100" dir="2700000" algn="tl">
                    <a:srgbClr val="000000">
                      <a:alpha val="43137"/>
                    </a:srgbClr>
                  </a:outerShdw>
                </a:effectLst>
              </a:rPr>
              <a:t>libertini</a:t>
            </a:r>
            <a:r>
              <a:rPr lang="en-GB" sz="2800" b="1" dirty="0">
                <a:solidFill>
                  <a:srgbClr val="FF0000"/>
                </a:solidFill>
                <a:effectLst>
                  <a:outerShdw blurRad="38100" dist="38100" dir="2700000" algn="tl">
                    <a:srgbClr val="000000">
                      <a:alpha val="43137"/>
                    </a:srgbClr>
                  </a:outerShdw>
                </a:effectLst>
              </a:rPr>
              <a:t>, or the emancipated,</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settled on the right bank of the Tiber on the slopes of the Vatican hill.</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bridge across the Tiber was known as the Pons </a:t>
            </a:r>
            <a:r>
              <a:rPr lang="en-GB" sz="2800" b="1" dirty="0" err="1">
                <a:solidFill>
                  <a:srgbClr val="00FF00"/>
                </a:solidFill>
                <a:effectLst>
                  <a:outerShdw blurRad="38100" dist="38100" dir="2700000" algn="tl">
                    <a:srgbClr val="000000">
                      <a:alpha val="43137"/>
                    </a:srgbClr>
                  </a:outerShdw>
                </a:effectLst>
              </a:rPr>
              <a:t>Judaeorum</a:t>
            </a:r>
            <a:r>
              <a:rPr lang="en-GB" sz="2800" b="1" dirty="0">
                <a:solidFill>
                  <a:srgbClr val="00FF00"/>
                </a:solidFill>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indicating the race of the settlers, and that they had been there for a long time.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390" y="2042279"/>
            <a:ext cx="3489616" cy="3580149"/>
          </a:xfrm>
          <a:prstGeom prst="rect">
            <a:avLst/>
          </a:prstGeom>
        </p:spPr>
      </p:pic>
    </p:spTree>
    <p:extLst>
      <p:ext uri="{BB962C8B-B14F-4D97-AF65-F5344CB8AC3E}">
        <p14:creationId xmlns:p14="http://schemas.microsoft.com/office/powerpoint/2010/main" val="954516579"/>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248</a:t>
            </a:fld>
            <a:endParaRPr lang="en-GB">
              <a:solidFill>
                <a:srgbClr val="FFFFFF"/>
              </a:solidFill>
            </a:endParaRPr>
          </a:p>
        </p:txBody>
      </p:sp>
      <p:sp>
        <p:nvSpPr>
          <p:cNvPr id="4" name="TextBox 3"/>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a:t>
            </a:r>
            <a:r>
              <a:rPr lang="en-GB" sz="2800" b="1" dirty="0">
                <a:solidFill>
                  <a:srgbClr val="00FFFF"/>
                </a:solidFill>
                <a:effectLst>
                  <a:outerShdw blurRad="38100" dist="38100" dir="2700000" algn="tl">
                    <a:srgbClr val="000000">
                      <a:alpha val="43137"/>
                    </a:srgbClr>
                  </a:outerShdw>
                </a:effectLst>
              </a:rPr>
              <a:t>"pons </a:t>
            </a:r>
            <a:r>
              <a:rPr lang="en-GB" sz="2800" b="1" dirty="0" err="1">
                <a:solidFill>
                  <a:srgbClr val="00FFFF"/>
                </a:solidFill>
                <a:effectLst>
                  <a:outerShdw blurRad="38100" dist="38100" dir="2700000" algn="tl">
                    <a:srgbClr val="000000">
                      <a:alpha val="43137"/>
                    </a:srgbClr>
                  </a:outerShdw>
                </a:effectLst>
              </a:rPr>
              <a:t>Fabricius</a:t>
            </a:r>
            <a:r>
              <a:rPr lang="en-GB" sz="2800" b="1" dirty="0">
                <a:solidFill>
                  <a:srgbClr val="00FFFF"/>
                </a:solidFill>
                <a:effectLst>
                  <a:outerShdw blurRad="38100" dist="38100" dir="2700000" algn="tl">
                    <a:srgbClr val="000000">
                      <a:alpha val="43137"/>
                    </a:srgbClr>
                  </a:outerShdw>
                </a:effectLst>
              </a:rPr>
              <a:t>" or the </a:t>
            </a:r>
            <a:r>
              <a:rPr lang="en-GB" sz="2800" b="1" dirty="0" err="1">
                <a:solidFill>
                  <a:srgbClr val="00FFFF"/>
                </a:solidFill>
                <a:effectLst>
                  <a:outerShdw blurRad="38100" dist="38100" dir="2700000" algn="tl">
                    <a:srgbClr val="000000">
                      <a:alpha val="43137"/>
                    </a:srgbClr>
                  </a:outerShdw>
                </a:effectLst>
              </a:rPr>
              <a:t>Fabrician</a:t>
            </a:r>
            <a:r>
              <a:rPr lang="en-GB" sz="2800" b="1" dirty="0">
                <a:solidFill>
                  <a:srgbClr val="00FFFF"/>
                </a:solidFill>
                <a:effectLst>
                  <a:outerShdw blurRad="38100" dist="38100" dir="2700000" algn="tl">
                    <a:srgbClr val="000000">
                      <a:alpha val="43137"/>
                    </a:srgbClr>
                  </a:outerShdw>
                </a:effectLst>
              </a:rPr>
              <a:t> Bridge, built in 62 </a:t>
            </a:r>
            <a:r>
              <a:rPr lang="en-GB" sz="2800" b="1" dirty="0" smtClean="0">
                <a:solidFill>
                  <a:srgbClr val="00FFFF"/>
                </a:solidFill>
                <a:effectLst>
                  <a:outerShdw blurRad="38100" dist="38100" dir="2700000" algn="tl">
                    <a:srgbClr val="000000">
                      <a:alpha val="43137"/>
                    </a:srgbClr>
                  </a:outerShdw>
                </a:effectLst>
              </a:rPr>
              <a:t>B.C</a:t>
            </a:r>
            <a:r>
              <a:rPr lang="en-GB" sz="2800" b="1" dirty="0">
                <a:solidFill>
                  <a:srgbClr val="00FFFF"/>
                </a:solidFill>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It was later dubbed the "Pons </a:t>
            </a:r>
            <a:r>
              <a:rPr lang="en-GB" sz="2800" b="1" dirty="0" err="1">
                <a:solidFill>
                  <a:srgbClr val="FF0000"/>
                </a:solidFill>
                <a:effectLst>
                  <a:outerShdw blurRad="38100" dist="38100" dir="2700000" algn="tl">
                    <a:srgbClr val="000000">
                      <a:alpha val="43137"/>
                    </a:srgbClr>
                  </a:outerShdw>
                </a:effectLst>
              </a:rPr>
              <a:t>Judaeorum</a:t>
            </a:r>
            <a:r>
              <a:rPr lang="en-GB" sz="2800" b="1" dirty="0">
                <a:solidFill>
                  <a:srgbClr val="FF0000"/>
                </a:solidFill>
                <a:effectLst>
                  <a:outerShdw blurRad="38100" dist="38100" dir="2700000" algn="tl">
                    <a:srgbClr val="000000">
                      <a:alpha val="43137"/>
                    </a:srgbClr>
                  </a:outerShdw>
                </a:effectLst>
              </a:rPr>
              <a:t>" or the Jewish </a:t>
            </a:r>
            <a:r>
              <a:rPr lang="en-GB" sz="2800" b="1" dirty="0" smtClean="0">
                <a:solidFill>
                  <a:srgbClr val="FF0000"/>
                </a:solidFill>
                <a:effectLst>
                  <a:outerShdw blurRad="38100" dist="38100" dir="2700000" algn="tl">
                    <a:srgbClr val="000000">
                      <a:alpha val="43137"/>
                    </a:srgbClr>
                  </a:outerShdw>
                </a:effectLst>
              </a:rPr>
              <a:t>bridge.</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The Vatican hill area was known as a centre of depravity,</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to be avoided by the good citizens of Rome! Nothing changes</a:t>
            </a:r>
            <a:r>
              <a:rPr lang="en-GB" sz="2800" dirty="0" smtClean="0">
                <a:solidFill>
                  <a:srgbClr val="00FF00"/>
                </a:solidFill>
              </a:rPr>
              <a:t>!!</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277" y="1371600"/>
            <a:ext cx="5213446" cy="3401774"/>
          </a:xfrm>
          <a:prstGeom prst="rect">
            <a:avLst/>
          </a:prstGeom>
        </p:spPr>
      </p:pic>
    </p:spTree>
    <p:extLst>
      <p:ext uri="{BB962C8B-B14F-4D97-AF65-F5344CB8AC3E}">
        <p14:creationId xmlns:p14="http://schemas.microsoft.com/office/powerpoint/2010/main" val="2588095778"/>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83CCB573-DDE6-4B90-98A2-056C231B15CC}" type="slidenum">
              <a:rPr lang="en-GB"/>
              <a:pPr>
                <a:defRPr/>
              </a:pPr>
              <a:t>249</a:t>
            </a:fld>
            <a:endParaRPr lang="en-GB"/>
          </a:p>
        </p:txBody>
      </p:sp>
      <p:sp>
        <p:nvSpPr>
          <p:cNvPr id="1166338" name="Rectangle 2"/>
          <p:cNvSpPr>
            <a:spLocks noGrp="1" noChangeArrowheads="1"/>
          </p:cNvSpPr>
          <p:nvPr>
            <p:ph type="title"/>
          </p:nvPr>
        </p:nvSpPr>
        <p:spPr/>
        <p:txBody>
          <a:bodyPr/>
          <a:lstStyle/>
          <a:p>
            <a:pPr>
              <a:defRPr/>
            </a:pPr>
            <a:r>
              <a:rPr lang="en-GB" b="1" dirty="0">
                <a:solidFill>
                  <a:srgbClr val="FF0000"/>
                </a:solidFill>
              </a:rPr>
              <a:t>The Story Of Gog And </a:t>
            </a:r>
            <a:r>
              <a:rPr lang="en-GB" b="1" dirty="0" err="1">
                <a:solidFill>
                  <a:srgbClr val="FF0000"/>
                </a:solidFill>
              </a:rPr>
              <a:t>Magog</a:t>
            </a:r>
            <a:endParaRPr lang="en-US" dirty="0" smtClean="0"/>
          </a:p>
        </p:txBody>
      </p:sp>
      <p:pic>
        <p:nvPicPr>
          <p:cNvPr id="1166341" name="Picture 5" descr="London-SSPaul-BondECA-004-t"/>
          <p:cNvPicPr>
            <a:picLocks noGrp="1" noChangeAspect="1" noChangeArrowheads="1"/>
          </p:cNvPicPr>
          <p:nvPr>
            <p:ph idx="1"/>
          </p:nvPr>
        </p:nvPicPr>
        <p:blipFill>
          <a:blip r:embed="rId3" cstate="print">
            <a:duotone>
              <a:prstClr val="black"/>
              <a:srgbClr val="D9C3A5">
                <a:tint val="50000"/>
                <a:satMod val="180000"/>
              </a:srgbClr>
            </a:duotone>
          </a:blip>
          <a:srcRect/>
          <a:stretch>
            <a:fillRect/>
          </a:stretch>
        </p:blipFill>
        <p:spPr>
          <a:xfrm>
            <a:off x="3166908" y="1371600"/>
            <a:ext cx="5858183" cy="3407579"/>
          </a:xfrm>
          <a:noFill/>
        </p:spPr>
      </p:pic>
      <p:sp>
        <p:nvSpPr>
          <p:cNvPr id="1166343" name="Text Box 7"/>
          <p:cNvSpPr txBox="1">
            <a:spLocks noChangeArrowheads="1"/>
          </p:cNvSpPr>
          <p:nvPr/>
        </p:nvSpPr>
        <p:spPr bwMode="auto">
          <a:xfrm>
            <a:off x="0" y="5042118"/>
            <a:ext cx="12192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00FFFF"/>
                </a:solidFill>
                <a:effectLst>
                  <a:outerShdw blurRad="38100" dist="38100" dir="2700000" algn="tl">
                    <a:srgbClr val="000000"/>
                  </a:outerShdw>
                </a:effectLst>
              </a:rPr>
              <a:t>The third St Paul's (known as </a:t>
            </a:r>
            <a:r>
              <a:rPr lang="en-GB" sz="2800" b="1" i="1" dirty="0">
                <a:solidFill>
                  <a:srgbClr val="00FFFF"/>
                </a:solidFill>
                <a:effectLst>
                  <a:outerShdw blurRad="38100" dist="38100" dir="2700000" algn="tl">
                    <a:srgbClr val="000000"/>
                  </a:outerShdw>
                </a:effectLst>
              </a:rPr>
              <a:t>Old St Paul's</a:t>
            </a:r>
            <a:r>
              <a:rPr lang="en-GB" sz="2800" b="1" dirty="0">
                <a:solidFill>
                  <a:srgbClr val="00FFFF"/>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was begun by the Normans after the late Saxon cathedral suffered in a fire of 1087. </a:t>
            </a:r>
            <a:r>
              <a:rPr lang="en-GB" sz="2800" b="1" dirty="0">
                <a:solidFill>
                  <a:srgbClr val="00FF00"/>
                </a:solidFill>
                <a:effectLst>
                  <a:outerShdw blurRad="38100" dist="38100" dir="2700000" algn="tl">
                    <a:srgbClr val="000000"/>
                  </a:outerShdw>
                </a:effectLst>
              </a:rPr>
              <a:t>Work took over two hundred years, and a great deal was lost in a fire in 1136. </a:t>
            </a:r>
          </a:p>
        </p:txBody>
      </p:sp>
    </p:spTree>
    <p:extLst>
      <p:ext uri="{BB962C8B-B14F-4D97-AF65-F5344CB8AC3E}">
        <p14:creationId xmlns:p14="http://schemas.microsoft.com/office/powerpoint/2010/main" val="219968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66341"/>
                                        </p:tgtEl>
                                        <p:attrNameLst>
                                          <p:attrName>style.visibility</p:attrName>
                                        </p:attrNameLst>
                                      </p:cBhvr>
                                      <p:to>
                                        <p:strVal val="visible"/>
                                      </p:to>
                                    </p:set>
                                    <p:animEffect transition="in" filter="circle(in)">
                                      <p:cBhvr>
                                        <p:cTn id="7" dur="2000"/>
                                        <p:tgtEl>
                                          <p:spTgt spid="11663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66343"/>
                                        </p:tgtEl>
                                        <p:attrNameLst>
                                          <p:attrName>style.visibility</p:attrName>
                                        </p:attrNameLst>
                                      </p:cBhvr>
                                      <p:to>
                                        <p:strVal val="visible"/>
                                      </p:to>
                                    </p:set>
                                    <p:anim calcmode="lin" valueType="num">
                                      <p:cBhvr additive="base">
                                        <p:cTn id="12" dur="500" fill="hold"/>
                                        <p:tgtEl>
                                          <p:spTgt spid="1166343"/>
                                        </p:tgtEl>
                                        <p:attrNameLst>
                                          <p:attrName>ppt_x</p:attrName>
                                        </p:attrNameLst>
                                      </p:cBhvr>
                                      <p:tavLst>
                                        <p:tav tm="0">
                                          <p:val>
                                            <p:strVal val="#ppt_x"/>
                                          </p:val>
                                        </p:tav>
                                        <p:tav tm="100000">
                                          <p:val>
                                            <p:strVal val="#ppt_x"/>
                                          </p:val>
                                        </p:tav>
                                      </p:tavLst>
                                    </p:anim>
                                    <p:anim calcmode="lin" valueType="num">
                                      <p:cBhvr additive="base">
                                        <p:cTn id="13" dur="500" fill="hold"/>
                                        <p:tgtEl>
                                          <p:spTgt spid="11663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63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25</a:t>
            </a:fld>
            <a:endParaRPr lang="en-GB">
              <a:solidFill>
                <a:srgbClr val="FFFFFF"/>
              </a:solidFill>
            </a:endParaRPr>
          </a:p>
        </p:txBody>
      </p:sp>
      <p:pic>
        <p:nvPicPr>
          <p:cNvPr id="1026" name="Picture 2" descr="http://cache2.asset-cache.net/xc/92837297-portrait-of-king-john-of-england-jupiterimages.jpg?v=1&amp;c=IWSAsset&amp;k=2&amp;d=910C62E22B9F47AAF13F23AD0028D73740FDDDFB8FFE1B92A789FDC9DE535E61E30A760B0D811297"/>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6797"/>
          <a:stretch/>
        </p:blipFill>
        <p:spPr bwMode="auto">
          <a:xfrm>
            <a:off x="428530" y="1371600"/>
            <a:ext cx="4621480" cy="51929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37367" y="1982927"/>
            <a:ext cx="600046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England is still repaying the Vatican interest on money borrowed by King John </a:t>
            </a:r>
            <a:r>
              <a:rPr lang="en-GB" sz="2800" b="1" dirty="0">
                <a:solidFill>
                  <a:srgbClr val="00FFFF"/>
                </a:solidFill>
                <a:effectLst>
                  <a:outerShdw blurRad="38100" dist="38100" dir="2700000" algn="tl">
                    <a:srgbClr val="000000">
                      <a:alpha val="43137"/>
                    </a:srgbClr>
                  </a:outerShdw>
                </a:effectLst>
              </a:rPr>
              <a:t>of England </a:t>
            </a:r>
            <a:r>
              <a:rPr lang="en-GB" sz="2800" b="1" dirty="0" smtClean="0">
                <a:solidFill>
                  <a:srgbClr val="00FFFF"/>
                </a:solidFill>
                <a:effectLst>
                  <a:outerShdw blurRad="38100" dist="38100" dir="2700000" algn="tl">
                    <a:srgbClr val="000000">
                      <a:alpha val="43137"/>
                    </a:srgbClr>
                  </a:outerShdw>
                </a:effectLst>
              </a:rPr>
              <a:t>(</a:t>
            </a:r>
            <a:r>
              <a:rPr lang="en-GB" sz="2800" b="1" dirty="0">
                <a:solidFill>
                  <a:srgbClr val="00FFFF"/>
                </a:solidFill>
                <a:effectLst>
                  <a:outerShdw blurRad="38100" dist="38100" dir="2700000" algn="tl">
                    <a:srgbClr val="000000">
                      <a:alpha val="43137"/>
                    </a:srgbClr>
                  </a:outerShdw>
                </a:effectLst>
              </a:rPr>
              <a:t>24 December 1166 – 18 October 1216</a:t>
            </a:r>
            <a:r>
              <a:rPr lang="en-GB" sz="2800" b="1" dirty="0" smtClean="0">
                <a:solidFill>
                  <a:srgbClr val="00FFFF"/>
                </a:solidFill>
                <a:effectLst>
                  <a:outerShdw blurRad="38100" dist="38100" dir="2700000" algn="tl">
                    <a:srgbClr val="000000">
                      <a:alpha val="43137"/>
                    </a:srgbClr>
                  </a:outerShdw>
                </a:effectLst>
              </a:rPr>
              <a:t>) – </a:t>
            </a:r>
            <a:r>
              <a:rPr lang="en-GB" sz="2800" b="1" dirty="0" smtClean="0">
                <a:solidFill>
                  <a:srgbClr val="FFCC00"/>
                </a:solidFill>
                <a:effectLst>
                  <a:outerShdw blurRad="38100" dist="38100" dir="2700000" algn="tl">
                    <a:srgbClr val="000000">
                      <a:alpha val="43137"/>
                    </a:srgbClr>
                  </a:outerShdw>
                </a:effectLst>
              </a:rPr>
              <a:t>The repressive taxation imposed by John in order to repay his debt to the Pope, </a:t>
            </a:r>
            <a:r>
              <a:rPr lang="en-GB" sz="2800" b="1" dirty="0" smtClean="0">
                <a:solidFill>
                  <a:srgbClr val="00FF00"/>
                </a:solidFill>
                <a:effectLst>
                  <a:outerShdw blurRad="38100" dist="38100" dir="2700000" algn="tl">
                    <a:srgbClr val="000000">
                      <a:alpha val="43137"/>
                    </a:srgbClr>
                  </a:outerShdw>
                </a:effectLst>
              </a:rPr>
              <a:t>caused a revolt that ultimately led to the Magna Charta. </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4715916"/>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250</a:t>
            </a:fld>
            <a:endParaRPr lang="en-GB">
              <a:solidFill>
                <a:srgbClr val="FFFFFF"/>
              </a:solidFill>
            </a:endParaRPr>
          </a:p>
        </p:txBody>
      </p:sp>
      <p:sp>
        <p:nvSpPr>
          <p:cNvPr id="4" name="TextBox 3"/>
          <p:cNvSpPr txBox="1"/>
          <p:nvPr/>
        </p:nvSpPr>
        <p:spPr>
          <a:xfrm>
            <a:off x="6227929" y="1644908"/>
            <a:ext cx="5295331"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a:t>
            </a:r>
            <a:r>
              <a:rPr lang="en-GB" sz="2800" b="1" dirty="0" smtClean="0">
                <a:solidFill>
                  <a:srgbClr val="00FFFF"/>
                </a:solidFill>
                <a:effectLst>
                  <a:outerShdw blurRad="38100" dist="38100" dir="2700000" algn="tl">
                    <a:srgbClr val="000000">
                      <a:alpha val="43137"/>
                    </a:srgbClr>
                  </a:outerShdw>
                </a:effectLst>
              </a:rPr>
              <a:t>he rebuilding of the City of London under Sir Christopher Wren, </a:t>
            </a:r>
            <a:r>
              <a:rPr lang="en-GB" sz="2800" b="1" dirty="0" smtClean="0">
                <a:solidFill>
                  <a:srgbClr val="FFC000"/>
                </a:solidFill>
                <a:effectLst>
                  <a:outerShdw blurRad="38100" dist="38100" dir="2700000" algn="tl">
                    <a:srgbClr val="000000">
                      <a:alpha val="43137"/>
                    </a:srgbClr>
                  </a:outerShdw>
                </a:effectLst>
              </a:rPr>
              <a:t>marked the gradual decline to morph into the ugly square blocks and skyscrapers we see today, </a:t>
            </a:r>
            <a:r>
              <a:rPr lang="en-GB" sz="2800" b="1" dirty="0" smtClean="0">
                <a:solidFill>
                  <a:srgbClr val="00FF00"/>
                </a:solidFill>
                <a:effectLst>
                  <a:outerShdw blurRad="38100" dist="38100" dir="2700000" algn="tl">
                    <a:srgbClr val="000000">
                      <a:alpha val="43137"/>
                    </a:srgbClr>
                  </a:outerShdw>
                </a:effectLst>
              </a:rPr>
              <a:t>and buildings no longer on a human scale as they once were, when the highest buildings usually being places of worship.</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395480"/>
            <a:ext cx="4891246" cy="3663713"/>
          </a:xfrm>
          <a:prstGeom prst="rect">
            <a:avLst/>
          </a:prstGeom>
        </p:spPr>
      </p:pic>
      <p:sp>
        <p:nvSpPr>
          <p:cNvPr id="6" name="TextBox 5"/>
          <p:cNvSpPr txBox="1"/>
          <p:nvPr/>
        </p:nvSpPr>
        <p:spPr>
          <a:xfrm>
            <a:off x="627797" y="5276671"/>
            <a:ext cx="4854852" cy="12003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City’s Ugly Buildings</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2265950"/>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2" name="Slide Number Placeholder 1"/>
          <p:cNvSpPr>
            <a:spLocks noGrp="1"/>
          </p:cNvSpPr>
          <p:nvPr>
            <p:ph type="sldNum" sz="quarter" idx="12"/>
          </p:nvPr>
        </p:nvSpPr>
        <p:spPr/>
        <p:txBody>
          <a:bodyPr/>
          <a:lstStyle/>
          <a:p>
            <a:fld id="{CFE99A78-8637-47DB-9EC9-54365A6CC52E}" type="slidenum">
              <a:rPr lang="en-GB" smtClean="0">
                <a:solidFill>
                  <a:srgbClr val="FFFFFF"/>
                </a:solidFill>
              </a:rPr>
              <a:pPr/>
              <a:t>251</a:t>
            </a:fld>
            <a:endParaRPr lang="en-GB">
              <a:solidFill>
                <a:srgbClr val="FFFFFF"/>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385" r="16086" b="3143"/>
          <a:stretch/>
        </p:blipFill>
        <p:spPr>
          <a:xfrm>
            <a:off x="740664" y="1708403"/>
            <a:ext cx="5839052" cy="4539997"/>
          </a:xfrm>
          <a:prstGeom prst="rect">
            <a:avLst/>
          </a:prstGeom>
        </p:spPr>
      </p:pic>
      <p:sp>
        <p:nvSpPr>
          <p:cNvPr id="7" name="TextBox 6"/>
          <p:cNvSpPr txBox="1"/>
          <p:nvPr/>
        </p:nvSpPr>
        <p:spPr>
          <a:xfrm>
            <a:off x="7269480" y="2686615"/>
            <a:ext cx="4480560"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6600"/>
                </a:solidFill>
                <a:effectLst>
                  <a:outerShdw blurRad="38100" dist="38100" dir="2700000" algn="tl">
                    <a:srgbClr val="000000">
                      <a:alpha val="43137"/>
                    </a:srgbClr>
                  </a:outerShdw>
                </a:effectLst>
              </a:rPr>
              <a:t>Prior to Gog’s rebuilding programme, </a:t>
            </a:r>
            <a:r>
              <a:rPr lang="en-GB" sz="2800" b="1" dirty="0" smtClean="0">
                <a:solidFill>
                  <a:srgbClr val="00FF00"/>
                </a:solidFill>
                <a:effectLst>
                  <a:outerShdw blurRad="38100" dist="38100" dir="2700000" algn="tl">
                    <a:srgbClr val="000000">
                      <a:alpha val="43137"/>
                    </a:srgbClr>
                  </a:outerShdw>
                </a:effectLst>
              </a:rPr>
              <a:t>London was a beautiful city of spires as depicted in this 17</a:t>
            </a:r>
            <a:r>
              <a:rPr lang="en-GB" sz="2800" b="1" baseline="30000" dirty="0" smtClean="0">
                <a:solidFill>
                  <a:srgbClr val="00FF00"/>
                </a:solidFill>
                <a:effectLst>
                  <a:outerShdw blurRad="38100" dist="38100" dir="2700000" algn="tl">
                    <a:srgbClr val="000000">
                      <a:alpha val="43137"/>
                    </a:srgbClr>
                  </a:outerShdw>
                </a:effectLst>
              </a:rPr>
              <a:t>th</a:t>
            </a:r>
            <a:r>
              <a:rPr lang="en-GB" sz="2800" b="1" dirty="0" smtClean="0">
                <a:solidFill>
                  <a:srgbClr val="00FF00"/>
                </a:solidFill>
                <a:effectLst>
                  <a:outerShdw blurRad="38100" dist="38100" dir="2700000" algn="tl">
                    <a:srgbClr val="000000">
                      <a:alpha val="43137"/>
                    </a:srgbClr>
                  </a:outerShdw>
                </a:effectLst>
              </a:rPr>
              <a:t>  century picture on the left.</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6024111"/>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252</a:t>
            </a:fld>
            <a:endParaRPr lang="en-GB">
              <a:solidFill>
                <a:srgbClr val="FFFFFF"/>
              </a:solidFill>
            </a:endParaRPr>
          </a:p>
        </p:txBody>
      </p:sp>
      <p:pic>
        <p:nvPicPr>
          <p:cNvPr id="1026" name="Picture 2" descr="http://www.fotosimagenes.org/imagenes/nicholas-hawksmoor-3-thum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37962" y="1893624"/>
            <a:ext cx="3633488" cy="3893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TextBox 3"/>
          <p:cNvSpPr txBox="1"/>
          <p:nvPr/>
        </p:nvSpPr>
        <p:spPr>
          <a:xfrm>
            <a:off x="5359021" y="1639534"/>
            <a:ext cx="6223379"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From about 1684 to about 1700, </a:t>
            </a:r>
            <a:r>
              <a:rPr lang="en-GB" sz="2800" b="1" dirty="0" err="1">
                <a:solidFill>
                  <a:srgbClr val="00FFFF"/>
                </a:solidFill>
                <a:effectLst>
                  <a:outerShdw blurRad="38100" dist="38100" dir="2700000" algn="tl">
                    <a:srgbClr val="000000">
                      <a:alpha val="43137"/>
                    </a:srgbClr>
                  </a:outerShdw>
                </a:effectLst>
              </a:rPr>
              <a:t>Hawksmoor</a:t>
            </a:r>
            <a:r>
              <a:rPr lang="en-GB" sz="2800" b="1" dirty="0">
                <a:solidFill>
                  <a:srgbClr val="00FFFF"/>
                </a:solidFill>
                <a:effectLst>
                  <a:outerShdw blurRad="38100" dist="38100" dir="2700000" algn="tl">
                    <a:srgbClr val="000000">
                      <a:alpha val="43137"/>
                    </a:srgbClr>
                  </a:outerShdw>
                </a:effectLst>
              </a:rPr>
              <a:t> worked with Christopher Wren on projects including Chelsea Hospital, </a:t>
            </a:r>
            <a:r>
              <a:rPr lang="en-GB" sz="2800" b="1" dirty="0">
                <a:solidFill>
                  <a:srgbClr val="FFCC00"/>
                </a:solidFill>
                <a:effectLst>
                  <a:outerShdw blurRad="38100" dist="38100" dir="2700000" algn="tl">
                    <a:srgbClr val="000000">
                      <a:alpha val="43137"/>
                    </a:srgbClr>
                  </a:outerShdw>
                </a:effectLst>
              </a:rPr>
              <a:t>St. Paul's Cathedral, Hampton Court Palace and Greenwich </a:t>
            </a:r>
            <a:r>
              <a:rPr lang="en-GB" sz="2800" b="1" dirty="0" smtClean="0">
                <a:solidFill>
                  <a:srgbClr val="FFCC00"/>
                </a:solidFill>
                <a:effectLst>
                  <a:outerShdw blurRad="38100" dist="38100" dir="2700000" algn="tl">
                    <a:srgbClr val="000000">
                      <a:alpha val="43137"/>
                    </a:srgbClr>
                  </a:outerShdw>
                </a:effectLst>
              </a:rPr>
              <a:t>Hospital. </a:t>
            </a:r>
            <a:r>
              <a:rPr lang="en-GB" sz="2800" b="1" dirty="0">
                <a:solidFill>
                  <a:srgbClr val="FF0000"/>
                </a:solidFill>
                <a:effectLst>
                  <a:outerShdw blurRad="38100" dist="38100" dir="2700000" algn="tl">
                    <a:srgbClr val="000000">
                      <a:alpha val="43137"/>
                    </a:srgbClr>
                  </a:outerShdw>
                </a:effectLst>
              </a:rPr>
              <a:t>S</a:t>
            </a:r>
            <a:r>
              <a:rPr lang="en-GB" sz="2800" b="1" dirty="0" smtClean="0">
                <a:solidFill>
                  <a:srgbClr val="FF0000"/>
                </a:solidFill>
                <a:effectLst>
                  <a:outerShdw blurRad="38100" dist="38100" dir="2700000" algn="tl">
                    <a:srgbClr val="000000">
                      <a:alpha val="43137"/>
                    </a:srgbClr>
                  </a:outerShdw>
                </a:effectLst>
              </a:rPr>
              <a:t>ix London churches were wholly </a:t>
            </a:r>
            <a:r>
              <a:rPr lang="en-GB" sz="2800" b="1" dirty="0">
                <a:solidFill>
                  <a:srgbClr val="FF0000"/>
                </a:solidFill>
                <a:effectLst>
                  <a:outerShdw blurRad="38100" dist="38100" dir="2700000" algn="tl">
                    <a:srgbClr val="000000">
                      <a:alpha val="43137"/>
                    </a:srgbClr>
                  </a:outerShdw>
                </a:effectLst>
              </a:rPr>
              <a:t>designed by </a:t>
            </a:r>
            <a:r>
              <a:rPr lang="en-GB" sz="2800" b="1" dirty="0" err="1" smtClean="0">
                <a:solidFill>
                  <a:srgbClr val="FF0000"/>
                </a:solidFill>
                <a:effectLst>
                  <a:outerShdw blurRad="38100" dist="38100" dir="2700000" algn="tl">
                    <a:srgbClr val="000000">
                      <a:alpha val="43137"/>
                    </a:srgbClr>
                  </a:outerShdw>
                </a:effectLst>
              </a:rPr>
              <a:t>Hawksmoor</a:t>
            </a:r>
            <a:r>
              <a:rPr lang="en-GB" sz="2800" b="1" dirty="0" smtClean="0">
                <a:solidFill>
                  <a:srgbClr val="FF0000"/>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causing great controversy because of their esoteric designs. </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1673753"/>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253</a:t>
            </a:fld>
            <a:endParaRPr lang="en-GB">
              <a:solidFill>
                <a:srgbClr val="FFFFFF"/>
              </a:solidFill>
            </a:endParaRPr>
          </a:p>
        </p:txBody>
      </p:sp>
      <p:sp>
        <p:nvSpPr>
          <p:cNvPr id="4" name="TextBox 3"/>
          <p:cNvSpPr txBox="1"/>
          <p:nvPr/>
        </p:nvSpPr>
        <p:spPr>
          <a:xfrm>
            <a:off x="5570134" y="1824841"/>
            <a:ext cx="553644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Ian Sinclair in his poetic piece “</a:t>
            </a:r>
            <a:r>
              <a:rPr lang="en-GB" sz="2800" b="1" dirty="0" err="1" smtClean="0">
                <a:solidFill>
                  <a:srgbClr val="00FFFF"/>
                </a:solidFill>
                <a:effectLst>
                  <a:outerShdw blurRad="38100" dist="38100" dir="2700000" algn="tl">
                    <a:srgbClr val="000000">
                      <a:alpha val="43137"/>
                    </a:srgbClr>
                  </a:outerShdw>
                </a:effectLst>
              </a:rPr>
              <a:t>Lud</a:t>
            </a:r>
            <a:r>
              <a:rPr lang="en-GB" sz="2800" b="1" dirty="0" smtClean="0">
                <a:solidFill>
                  <a:srgbClr val="00FFFF"/>
                </a:solidFill>
                <a:effectLst>
                  <a:outerShdw blurRad="38100" dist="38100" dir="2700000" algn="tl">
                    <a:srgbClr val="000000">
                      <a:alpha val="43137"/>
                    </a:srgbClr>
                  </a:outerShdw>
                </a:effectLst>
              </a:rPr>
              <a:t> Heat”, </a:t>
            </a:r>
            <a:r>
              <a:rPr lang="en-GB" sz="2800" b="1" dirty="0" smtClean="0">
                <a:solidFill>
                  <a:srgbClr val="FFC000"/>
                </a:solidFill>
                <a:effectLst>
                  <a:outerShdw blurRad="38100" dist="38100" dir="2700000" algn="tl">
                    <a:srgbClr val="000000">
                      <a:alpha val="43137"/>
                    </a:srgbClr>
                  </a:outerShdw>
                </a:effectLst>
              </a:rPr>
              <a:t>connects the </a:t>
            </a:r>
            <a:r>
              <a:rPr lang="en-GB" sz="2800" b="1" dirty="0" err="1" smtClean="0">
                <a:solidFill>
                  <a:srgbClr val="FFC000"/>
                </a:solidFill>
                <a:effectLst>
                  <a:outerShdw blurRad="38100" dist="38100" dir="2700000" algn="tl">
                    <a:srgbClr val="000000">
                      <a:alpha val="43137"/>
                    </a:srgbClr>
                  </a:outerShdw>
                </a:effectLst>
              </a:rPr>
              <a:t>Hawksmoor</a:t>
            </a:r>
            <a:r>
              <a:rPr lang="en-GB" sz="2800" b="1" dirty="0" smtClean="0">
                <a:solidFill>
                  <a:srgbClr val="FFC000"/>
                </a:solidFill>
                <a:effectLst>
                  <a:outerShdw blurRad="38100" dist="38100" dir="2700000" algn="tl">
                    <a:srgbClr val="000000">
                      <a:alpha val="43137"/>
                    </a:srgbClr>
                  </a:outerShdw>
                </a:effectLst>
              </a:rPr>
              <a:t> designed churches with some of the darkest crimes committed in </a:t>
            </a:r>
            <a:r>
              <a:rPr lang="en-GB" sz="2800" b="1" dirty="0">
                <a:solidFill>
                  <a:srgbClr val="FFC000"/>
                </a:solidFill>
                <a:effectLst>
                  <a:outerShdw blurRad="38100" dist="38100" dir="2700000" algn="tl">
                    <a:srgbClr val="000000">
                      <a:alpha val="43137"/>
                    </a:srgbClr>
                  </a:outerShdw>
                </a:effectLst>
              </a:rPr>
              <a:t>London’s</a:t>
            </a:r>
          </a:p>
          <a:p>
            <a:pPr algn="ctr"/>
            <a:r>
              <a:rPr lang="en-GB" sz="2800" b="1" dirty="0" smtClean="0">
                <a:solidFill>
                  <a:srgbClr val="FFC000"/>
                </a:solidFill>
                <a:effectLst>
                  <a:outerShdw blurRad="38100" dist="38100" dir="2700000" algn="tl">
                    <a:srgbClr val="000000">
                      <a:alpha val="43137"/>
                    </a:srgbClr>
                  </a:outerShdw>
                </a:effectLst>
              </a:rPr>
              <a:t>East End, </a:t>
            </a:r>
            <a:r>
              <a:rPr lang="en-GB" sz="2800" b="1" dirty="0" smtClean="0">
                <a:solidFill>
                  <a:srgbClr val="00FF00"/>
                </a:solidFill>
                <a:effectLst>
                  <a:outerShdw blurRad="38100" dist="38100" dir="2700000" algn="tl">
                    <a:srgbClr val="000000">
                      <a:alpha val="43137"/>
                    </a:srgbClr>
                  </a:outerShdw>
                </a:effectLst>
              </a:rPr>
              <a:t>including Jack the Ripper’s and the </a:t>
            </a:r>
            <a:r>
              <a:rPr lang="en-GB" sz="2800" b="1" dirty="0" err="1">
                <a:solidFill>
                  <a:srgbClr val="00FF00"/>
                </a:solidFill>
                <a:effectLst>
                  <a:outerShdw blurRad="38100" dist="38100" dir="2700000" algn="tl">
                    <a:srgbClr val="000000">
                      <a:alpha val="43137"/>
                    </a:srgbClr>
                  </a:outerShdw>
                </a:effectLst>
              </a:rPr>
              <a:t>R</a:t>
            </a:r>
            <a:r>
              <a:rPr lang="en-GB" sz="2800" b="1" dirty="0" err="1" smtClean="0">
                <a:solidFill>
                  <a:srgbClr val="00FF00"/>
                </a:solidFill>
                <a:effectLst>
                  <a:outerShdw blurRad="38100" dist="38100" dir="2700000" algn="tl">
                    <a:srgbClr val="000000">
                      <a:alpha val="43137"/>
                    </a:srgbClr>
                  </a:outerShdw>
                </a:effectLst>
              </a:rPr>
              <a:t>atcliffe</a:t>
            </a:r>
            <a:r>
              <a:rPr lang="en-GB" sz="2800" b="1" dirty="0" smtClean="0">
                <a:solidFill>
                  <a:srgbClr val="00FF00"/>
                </a:solidFill>
                <a:effectLst>
                  <a:outerShdw blurRad="38100" dist="38100" dir="2700000" algn="tl">
                    <a:srgbClr val="000000">
                      <a:alpha val="43137"/>
                    </a:srgbClr>
                  </a:outerShdw>
                </a:effectLst>
              </a:rPr>
              <a:t> Highway crimes.</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skylightpress.files.wordpress.com/2012/06/ludheat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330" y="1397760"/>
            <a:ext cx="3373236" cy="507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863389"/>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254</a:t>
            </a:fld>
            <a:endParaRPr lang="en-GB">
              <a:solidFill>
                <a:srgbClr val="FFFFFF"/>
              </a:solidFill>
            </a:endParaRPr>
          </a:p>
        </p:txBody>
      </p:sp>
      <p:sp>
        <p:nvSpPr>
          <p:cNvPr id="4" name="TextBox 3"/>
          <p:cNvSpPr txBox="1"/>
          <p:nvPr/>
        </p:nvSpPr>
        <p:spPr>
          <a:xfrm>
            <a:off x="5653825" y="1751527"/>
            <a:ext cx="5516451"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London’s East End </a:t>
            </a:r>
            <a:r>
              <a:rPr lang="en-GB" sz="2800" b="1" dirty="0" err="1" smtClean="0">
                <a:solidFill>
                  <a:srgbClr val="00FFFF"/>
                </a:solidFill>
                <a:effectLst>
                  <a:outerShdw blurRad="38100" dist="38100" dir="2700000" algn="tl">
                    <a:srgbClr val="000000">
                      <a:alpha val="43137"/>
                    </a:srgbClr>
                  </a:outerShdw>
                </a:effectLst>
              </a:rPr>
              <a:t>Hawksmoor</a:t>
            </a:r>
            <a:r>
              <a:rPr lang="en-GB" sz="2800" b="1" dirty="0" smtClean="0">
                <a:solidFill>
                  <a:srgbClr val="00FFFF"/>
                </a:solidFill>
                <a:effectLst>
                  <a:outerShdw blurRad="38100" dist="38100" dir="2700000" algn="tl">
                    <a:srgbClr val="000000">
                      <a:alpha val="43137"/>
                    </a:srgbClr>
                  </a:outerShdw>
                </a:effectLst>
              </a:rPr>
              <a:t> churches contain many design peculiarities, such as pyramids, </a:t>
            </a:r>
            <a:r>
              <a:rPr lang="en-GB" sz="2800" b="1" dirty="0" smtClean="0">
                <a:solidFill>
                  <a:srgbClr val="FFC000"/>
                </a:solidFill>
                <a:effectLst>
                  <a:outerShdw blurRad="38100" dist="38100" dir="2700000" algn="tl">
                    <a:srgbClr val="000000">
                      <a:alpha val="43137"/>
                    </a:srgbClr>
                  </a:outerShdw>
                </a:effectLst>
              </a:rPr>
              <a:t>obelisks and sacrificial altars – Outwardly having a non-Christian appearance. </a:t>
            </a:r>
            <a:r>
              <a:rPr lang="en-GB" sz="2800" b="1" dirty="0" err="1" smtClean="0">
                <a:solidFill>
                  <a:srgbClr val="00FF00"/>
                </a:solidFill>
                <a:effectLst>
                  <a:outerShdw blurRad="38100" dist="38100" dir="2700000" algn="tl">
                    <a:srgbClr val="000000">
                      <a:alpha val="43137"/>
                    </a:srgbClr>
                  </a:outerShdw>
                </a:effectLst>
              </a:rPr>
              <a:t>Hawksmoor</a:t>
            </a:r>
            <a:r>
              <a:rPr lang="en-GB" sz="2800" b="1" dirty="0" smtClean="0">
                <a:solidFill>
                  <a:srgbClr val="00FF00"/>
                </a:solidFill>
                <a:effectLst>
                  <a:outerShdw blurRad="38100" dist="38100" dir="2700000" algn="tl">
                    <a:srgbClr val="000000">
                      <a:alpha val="43137"/>
                    </a:srgbClr>
                  </a:outerShdw>
                </a:effectLst>
              </a:rPr>
              <a:t> himself said that his design followed the rule of the ancients </a:t>
            </a:r>
            <a:r>
              <a:rPr lang="en-GB" sz="2800" b="1" dirty="0" smtClean="0">
                <a:solidFill>
                  <a:srgbClr val="FF0000"/>
                </a:solidFill>
                <a:effectLst>
                  <a:outerShdw blurRad="38100" dist="38100" dir="2700000" algn="tl">
                    <a:srgbClr val="000000">
                      <a:alpha val="43137"/>
                    </a:srgbClr>
                  </a:outerShdw>
                </a:effectLst>
              </a:rPr>
              <a:t>(Pagan?)</a:t>
            </a:r>
            <a:endParaRPr lang="en-GB" sz="2800" b="1" dirty="0">
              <a:solidFill>
                <a:srgbClr val="FF0000"/>
              </a:solidFill>
              <a:effectLst>
                <a:outerShdw blurRad="38100" dist="38100" dir="2700000" algn="tl">
                  <a:srgbClr val="000000">
                    <a:alpha val="43137"/>
                  </a:srgbClr>
                </a:outerShdw>
              </a:effectLst>
            </a:endParaRPr>
          </a:p>
        </p:txBody>
      </p:sp>
      <p:pic>
        <p:nvPicPr>
          <p:cNvPr id="3074" name="Picture 2" descr="http://mprobb.files.wordpress.com/2012/03/st-anne-limehous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05058" y="1504458"/>
            <a:ext cx="3163911" cy="4895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173659"/>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255</a:t>
            </a:fld>
            <a:endParaRPr lang="en-GB">
              <a:solidFill>
                <a:srgbClr val="FFFFFF"/>
              </a:solidFill>
            </a:endParaRPr>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ST. ANNE'S LIMEHOUSE is a huge, </a:t>
            </a:r>
            <a:r>
              <a:rPr lang="en-GB" sz="2800" b="1" dirty="0" smtClean="0">
                <a:solidFill>
                  <a:srgbClr val="FFC000"/>
                </a:solidFill>
                <a:effectLst>
                  <a:outerShdw blurRad="38100" dist="38100" dir="2700000" algn="tl">
                    <a:srgbClr val="000000">
                      <a:alpha val="43137"/>
                    </a:srgbClr>
                  </a:outerShdw>
                </a:effectLst>
              </a:rPr>
              <a:t>gleaming </a:t>
            </a:r>
            <a:r>
              <a:rPr lang="en-GB" sz="2800" b="1" dirty="0">
                <a:solidFill>
                  <a:srgbClr val="FFC000"/>
                </a:solidFill>
                <a:effectLst>
                  <a:outerShdw blurRad="38100" dist="38100" dir="2700000" algn="tl">
                    <a:srgbClr val="000000">
                      <a:alpha val="43137"/>
                    </a:srgbClr>
                  </a:outerShdw>
                </a:effectLst>
              </a:rPr>
              <a:t>white, </a:t>
            </a:r>
            <a:r>
              <a:rPr lang="en-GB" sz="2800" b="1" dirty="0" smtClean="0">
                <a:solidFill>
                  <a:srgbClr val="FFC000"/>
                </a:solidFill>
                <a:effectLst>
                  <a:outerShdw blurRad="38100" dist="38100" dir="2700000" algn="tl">
                    <a:srgbClr val="000000">
                      <a:alpha val="43137"/>
                    </a:srgbClr>
                  </a:outerShdw>
                </a:effectLst>
              </a:rPr>
              <a:t>church. </a:t>
            </a:r>
            <a:r>
              <a:rPr lang="en-GB" sz="2800" b="1" dirty="0">
                <a:solidFill>
                  <a:srgbClr val="00FF00"/>
                </a:solidFill>
                <a:effectLst>
                  <a:outerShdw blurRad="38100" dist="38100" dir="2700000" algn="tl">
                    <a:srgbClr val="000000">
                      <a:alpha val="43137"/>
                    </a:srgbClr>
                  </a:outerShdw>
                </a:effectLst>
              </a:rPr>
              <a:t>It was built over a lengthy period and was </a:t>
            </a:r>
            <a:r>
              <a:rPr lang="en-GB" sz="2800" b="1" dirty="0" smtClean="0">
                <a:solidFill>
                  <a:srgbClr val="00FF00"/>
                </a:solidFill>
                <a:effectLst>
                  <a:outerShdw blurRad="38100" dist="38100" dir="2700000" algn="tl">
                    <a:srgbClr val="000000">
                      <a:alpha val="43137"/>
                    </a:srgbClr>
                  </a:outerShdw>
                </a:effectLst>
              </a:rPr>
              <a:t>unable </a:t>
            </a:r>
            <a:r>
              <a:rPr lang="en-GB" sz="2800" b="1" dirty="0">
                <a:solidFill>
                  <a:srgbClr val="00FF00"/>
                </a:solidFill>
                <a:effectLst>
                  <a:outerShdw blurRad="38100" dist="38100" dir="2700000" algn="tl">
                    <a:srgbClr val="000000">
                      <a:alpha val="43137"/>
                    </a:srgbClr>
                  </a:outerShdw>
                </a:effectLst>
              </a:rPr>
              <a:t>to afford a rector until 6 years after it was completed. </a:t>
            </a:r>
          </a:p>
        </p:txBody>
      </p:sp>
      <p:pic>
        <p:nvPicPr>
          <p:cNvPr id="2052" name="Picture 4" descr="http://upload.wikimedia.org/wikipedia/commons/thumb/3/39/St_Anne_Limehouse.jpg/1280px-St_Anne_Limehou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0450" y="1550640"/>
            <a:ext cx="49911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963132"/>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256</a:t>
            </a:fld>
            <a:endParaRPr lang="en-GB">
              <a:solidFill>
                <a:srgbClr val="FFFFFF"/>
              </a:solidFill>
            </a:endParaRPr>
          </a:p>
        </p:txBody>
      </p:sp>
      <p:sp>
        <p:nvSpPr>
          <p:cNvPr id="4" name="TextBox 3"/>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a:t>
            </a:r>
            <a:r>
              <a:rPr lang="en-GB" sz="2800" b="1" dirty="0">
                <a:solidFill>
                  <a:srgbClr val="00FFFF"/>
                </a:solidFill>
                <a:effectLst>
                  <a:outerShdw blurRad="38100" dist="38100" dir="2700000" algn="tl">
                    <a:srgbClr val="000000">
                      <a:alpha val="43137"/>
                    </a:srgbClr>
                  </a:outerShdw>
                </a:effectLst>
              </a:rPr>
              <a:t>church was gutted by fire on Good Friday in 1850. </a:t>
            </a:r>
            <a:r>
              <a:rPr lang="en-GB" sz="2800" b="1" dirty="0" smtClean="0">
                <a:solidFill>
                  <a:srgbClr val="00FFFF"/>
                </a:solidFill>
                <a:effectLst>
                  <a:outerShdw blurRad="38100" dist="38100" dir="2700000" algn="tl">
                    <a:srgbClr val="000000">
                      <a:alpha val="43137"/>
                    </a:srgbClr>
                  </a:outerShdw>
                </a:effectLst>
              </a:rPr>
              <a:t>A new parish had been created hence a new church – </a:t>
            </a:r>
            <a:r>
              <a:rPr lang="en-GB" sz="2800" b="1" dirty="0" smtClean="0">
                <a:solidFill>
                  <a:srgbClr val="FFC000"/>
                </a:solidFill>
                <a:effectLst>
                  <a:outerShdw blurRad="38100" dist="38100" dir="2700000" algn="tl">
                    <a:srgbClr val="000000">
                      <a:alpha val="43137"/>
                    </a:srgbClr>
                  </a:outerShdw>
                </a:effectLst>
              </a:rPr>
              <a:t>was this done in order to complete gnostic church alignment </a:t>
            </a:r>
            <a:r>
              <a:rPr lang="en-GB" sz="2800" b="1" dirty="0" smtClean="0">
                <a:solidFill>
                  <a:srgbClr val="00FF00"/>
                </a:solidFill>
                <a:effectLst>
                  <a:outerShdw blurRad="38100" dist="38100" dir="2700000" algn="tl">
                    <a:srgbClr val="000000">
                      <a:alpha val="43137"/>
                    </a:srgbClr>
                  </a:outerShdw>
                </a:effectLst>
              </a:rPr>
              <a:t>– many did not take kindly to the division of the parish</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 was this why it was burnt down? </a:t>
            </a:r>
            <a:endParaRPr lang="en-GB" sz="2800" b="1" dirty="0">
              <a:solidFill>
                <a:srgbClr val="FFFF00"/>
              </a:solidFill>
              <a:effectLst>
                <a:outerShdw blurRad="38100" dist="38100" dir="2700000" algn="tl">
                  <a:srgbClr val="000000">
                    <a:alpha val="43137"/>
                  </a:srgbClr>
                </a:outerShdw>
              </a:effectLst>
            </a:endParaRPr>
          </a:p>
        </p:txBody>
      </p:sp>
      <p:pic>
        <p:nvPicPr>
          <p:cNvPr id="8" name="Picture 2" descr="The burning of St Anne's Church in Limehouse, East London, on Good Friday morning. Published in the Illustrated London News on 6 April 1850."/>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62783" y="1317865"/>
            <a:ext cx="5627041" cy="357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096834"/>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257</a:t>
            </a:fld>
            <a:endParaRPr lang="en-GB">
              <a:solidFill>
                <a:srgbClr val="FFFFFF"/>
              </a:solidFill>
            </a:endParaRPr>
          </a:p>
        </p:txBody>
      </p:sp>
      <p:pic>
        <p:nvPicPr>
          <p:cNvPr id="8" name="Picture 7"/>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rot="16200000">
            <a:off x="930021" y="1598120"/>
            <a:ext cx="4325237" cy="4691323"/>
          </a:xfrm>
          <a:prstGeom prst="rect">
            <a:avLst/>
          </a:prstGeom>
        </p:spPr>
      </p:pic>
      <p:sp>
        <p:nvSpPr>
          <p:cNvPr id="9" name="TextBox 8"/>
          <p:cNvSpPr txBox="1"/>
          <p:nvPr/>
        </p:nvSpPr>
        <p:spPr>
          <a:xfrm>
            <a:off x="6096000" y="1958623"/>
            <a:ext cx="5834845"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Nelson's column also implies an invisible pyramid with a side of 550 feet - </a:t>
            </a:r>
            <a:r>
              <a:rPr lang="en-GB" sz="2800" b="1" dirty="0">
                <a:solidFill>
                  <a:srgbClr val="FFC000"/>
                </a:solidFill>
                <a:effectLst>
                  <a:outerShdw blurRad="38100" dist="38100" dir="2700000" algn="tl">
                    <a:srgbClr val="000000">
                      <a:alpha val="43137"/>
                    </a:srgbClr>
                  </a:outerShdw>
                </a:effectLst>
              </a:rPr>
              <a:t>large enough to cover the entire square. </a:t>
            </a:r>
            <a:r>
              <a:rPr lang="en-GB" sz="2800" b="1" dirty="0">
                <a:solidFill>
                  <a:srgbClr val="00FF00"/>
                </a:solidFill>
                <a:effectLst>
                  <a:outerShdw blurRad="38100" dist="38100" dir="2700000" algn="tl">
                    <a:srgbClr val="000000">
                      <a:alpha val="43137"/>
                    </a:srgbClr>
                  </a:outerShdw>
                </a:effectLst>
              </a:rPr>
              <a:t>Throughout the eighteenth and nineteenth centuries, from the vantage point of London, </a:t>
            </a:r>
            <a:r>
              <a:rPr lang="en-GB" sz="2800" b="1" dirty="0">
                <a:solidFill>
                  <a:srgbClr val="FFFF00"/>
                </a:solidFill>
                <a:effectLst>
                  <a:outerShdw blurRad="38100" dist="38100" dir="2700000" algn="tl">
                    <a:srgbClr val="000000">
                      <a:alpha val="43137"/>
                    </a:srgbClr>
                  </a:outerShdw>
                </a:effectLst>
              </a:rPr>
              <a:t>the sun would still be positioned in the sign of Leo the </a:t>
            </a:r>
            <a:r>
              <a:rPr lang="en-GB" sz="2800" b="1" dirty="0" smtClean="0">
                <a:solidFill>
                  <a:srgbClr val="FFFF00"/>
                </a:solidFill>
                <a:effectLst>
                  <a:outerShdw blurRad="38100" dist="38100" dir="2700000" algn="tl">
                    <a:srgbClr val="000000">
                      <a:alpha val="43137"/>
                    </a:srgbClr>
                  </a:outerShdw>
                </a:effectLst>
              </a:rPr>
              <a:t>lion..</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7109272"/>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258</a:t>
            </a:fld>
            <a:endParaRPr lang="en-GB">
              <a:solidFill>
                <a:srgbClr val="FFFFFF"/>
              </a:solidFill>
            </a:endParaRPr>
          </a:p>
        </p:txBody>
      </p:sp>
      <p:sp>
        <p:nvSpPr>
          <p:cNvPr id="9" name="TextBox 8"/>
          <p:cNvSpPr txBox="1"/>
          <p:nvPr/>
        </p:nvSpPr>
        <p:spPr>
          <a:xfrm>
            <a:off x="6096000" y="1506829"/>
            <a:ext cx="5834845"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….at </a:t>
            </a:r>
            <a:r>
              <a:rPr lang="en-GB" sz="2800" b="1" dirty="0">
                <a:solidFill>
                  <a:srgbClr val="00FFFF"/>
                </a:solidFill>
                <a:effectLst>
                  <a:outerShdw blurRad="38100" dist="38100" dir="2700000" algn="tl">
                    <a:srgbClr val="000000">
                      <a:alpha val="43137"/>
                    </a:srgbClr>
                  </a:outerShdw>
                </a:effectLst>
              </a:rPr>
              <a:t>the time of year when it culminated in the southern sky at an altitude of 51* 51'</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 the same as the slope of the Great Pyramid.</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Thus there is a geometrical link between Nelson's Column, </a:t>
            </a:r>
            <a:r>
              <a:rPr lang="en-GB" sz="2800" b="1" dirty="0">
                <a:solidFill>
                  <a:srgbClr val="FFFF00"/>
                </a:solidFill>
                <a:effectLst>
                  <a:outerShdw blurRad="38100" dist="38100" dir="2700000" algn="tl">
                    <a:srgbClr val="000000">
                      <a:alpha val="43137"/>
                    </a:srgbClr>
                  </a:outerShdw>
                </a:effectLst>
              </a:rPr>
              <a:t>the invisible pyramid that it implies, and the sign of Leo in the sky.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245" y="1855631"/>
            <a:ext cx="4669307" cy="3501980"/>
          </a:xfrm>
          <a:prstGeom prst="rect">
            <a:avLst/>
          </a:prstGeom>
        </p:spPr>
      </p:pic>
    </p:spTree>
    <p:extLst>
      <p:ext uri="{BB962C8B-B14F-4D97-AF65-F5344CB8AC3E}">
        <p14:creationId xmlns:p14="http://schemas.microsoft.com/office/powerpoint/2010/main" val="3788530936"/>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259</a:t>
            </a:fld>
            <a:endParaRPr lang="en-GB">
              <a:solidFill>
                <a:srgbClr val="FFFFFF"/>
              </a:solidFill>
            </a:endParaRPr>
          </a:p>
        </p:txBody>
      </p:sp>
      <p:sp>
        <p:nvSpPr>
          <p:cNvPr id="4" name="TextBox 3"/>
          <p:cNvSpPr txBox="1"/>
          <p:nvPr/>
        </p:nvSpPr>
        <p:spPr>
          <a:xfrm>
            <a:off x="5911402" y="1725769"/>
            <a:ext cx="5383369"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Following the banishment of the Stuart Dynasty, </a:t>
            </a:r>
            <a:r>
              <a:rPr lang="en-GB" sz="2800" b="1" dirty="0" smtClean="0">
                <a:solidFill>
                  <a:srgbClr val="FFC000"/>
                </a:solidFill>
                <a:effectLst>
                  <a:outerShdw blurRad="38100" dist="38100" dir="2700000" algn="tl">
                    <a:srgbClr val="000000">
                      <a:alpha val="43137"/>
                    </a:srgbClr>
                  </a:outerShdw>
                </a:effectLst>
              </a:rPr>
              <a:t>and the massive rebuilding of the square mile, </a:t>
            </a:r>
            <a:r>
              <a:rPr lang="en-GB" sz="2800" b="1" dirty="0" smtClean="0">
                <a:solidFill>
                  <a:srgbClr val="00FF00"/>
                </a:solidFill>
                <a:effectLst>
                  <a:outerShdw blurRad="38100" dist="38100" dir="2700000" algn="tl">
                    <a:srgbClr val="000000">
                      <a:alpha val="43137"/>
                    </a:srgbClr>
                  </a:outerShdw>
                </a:effectLst>
              </a:rPr>
              <a:t>lots of rich financiers began to be attracted to the City of London, </a:t>
            </a:r>
            <a:r>
              <a:rPr lang="en-GB" sz="2800" b="1" dirty="0" smtClean="0">
                <a:solidFill>
                  <a:srgbClr val="FF0000"/>
                </a:solidFill>
                <a:effectLst>
                  <a:outerShdw blurRad="38100" dist="38100" dir="2700000" algn="tl">
                    <a:srgbClr val="000000">
                      <a:alpha val="43137"/>
                    </a:srgbClr>
                  </a:outerShdw>
                </a:effectLst>
              </a:rPr>
              <a:t>among these many of these were of the Jewish faith such as Rothschild, </a:t>
            </a:r>
            <a:r>
              <a:rPr lang="en-GB" sz="2800" b="1" dirty="0" err="1" smtClean="0">
                <a:solidFill>
                  <a:srgbClr val="FF0000"/>
                </a:solidFill>
                <a:effectLst>
                  <a:outerShdw blurRad="38100" dist="38100" dir="2700000" algn="tl">
                    <a:srgbClr val="000000">
                      <a:alpha val="43137"/>
                    </a:srgbClr>
                  </a:outerShdw>
                </a:effectLst>
              </a:rPr>
              <a:t>Moccatta</a:t>
            </a:r>
            <a:r>
              <a:rPr lang="en-GB" sz="2800" b="1" dirty="0" smtClean="0">
                <a:solidFill>
                  <a:srgbClr val="FF0000"/>
                </a:solidFill>
                <a:effectLst>
                  <a:outerShdw blurRad="38100" dist="38100" dir="2700000" algn="tl">
                    <a:srgbClr val="000000">
                      <a:alpha val="43137"/>
                    </a:srgbClr>
                  </a:outerShdw>
                </a:effectLst>
              </a:rPr>
              <a:t> and Goldsmith families.</a:t>
            </a:r>
            <a:endParaRPr lang="en-GB" sz="2800" b="1" dirty="0">
              <a:solidFill>
                <a:srgbClr val="FF0000"/>
              </a:solidFill>
              <a:effectLst>
                <a:outerShdw blurRad="38100" dist="38100" dir="2700000" algn="tl">
                  <a:srgbClr val="000000">
                    <a:alpha val="43137"/>
                  </a:srgbClr>
                </a:outerShdw>
              </a:effectLst>
            </a:endParaRPr>
          </a:p>
        </p:txBody>
      </p:sp>
      <p:pic>
        <p:nvPicPr>
          <p:cNvPr id="7170" name="Picture 2" descr="http://www.radioislam.org/islam/english/jewishp/finance/Rothschil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904" y="1517843"/>
            <a:ext cx="4313394" cy="5073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5955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26</a:t>
            </a:fld>
            <a:endParaRPr lang="en-GB">
              <a:solidFill>
                <a:srgbClr val="FFFFFF"/>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5167"/>
          <a:stretch/>
        </p:blipFill>
        <p:spPr>
          <a:xfrm>
            <a:off x="2674961" y="1253513"/>
            <a:ext cx="6847003" cy="3636205"/>
          </a:xfrm>
          <a:prstGeom prst="rect">
            <a:avLst/>
          </a:prstGeom>
        </p:spPr>
      </p:pic>
      <p:sp>
        <p:nvSpPr>
          <p:cNvPr id="5" name="TextBox 4"/>
          <p:cNvSpPr txBox="1"/>
          <p:nvPr/>
        </p:nvSpPr>
        <p:spPr>
          <a:xfrm>
            <a:off x="-1"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00"/>
                </a:solidFill>
                <a:effectLst>
                  <a:outerShdw blurRad="38100" dist="38100" dir="2700000" algn="tl">
                    <a:srgbClr val="000000">
                      <a:alpha val="43137"/>
                    </a:srgbClr>
                  </a:outerShdw>
                </a:effectLst>
              </a:rPr>
              <a:t>The USA is still paying reparations for the sacking of the Capitol to the Crown, which is of course is the City of London Crown. </a:t>
            </a:r>
            <a:r>
              <a:rPr lang="en-GB" sz="2800" b="1" dirty="0" smtClean="0">
                <a:solidFill>
                  <a:srgbClr val="FFFF00"/>
                </a:solidFill>
                <a:effectLst>
                  <a:outerShdw blurRad="38100" dist="38100" dir="2700000" algn="tl">
                    <a:srgbClr val="000000">
                      <a:alpha val="43137"/>
                    </a:srgbClr>
                  </a:outerShdw>
                </a:effectLst>
              </a:rPr>
              <a:t>The reparations have to be paid even though it was British forces that burn it down. </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3952284"/>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260</a:t>
            </a:fld>
            <a:endParaRPr lang="en-GB">
              <a:solidFill>
                <a:srgbClr val="FFFFFF"/>
              </a:solidFill>
            </a:endParaRPr>
          </a:p>
        </p:txBody>
      </p:sp>
      <p:sp>
        <p:nvSpPr>
          <p:cNvPr id="4" name="TextBox 3"/>
          <p:cNvSpPr txBox="1"/>
          <p:nvPr/>
        </p:nvSpPr>
        <p:spPr>
          <a:xfrm>
            <a:off x="5257800" y="2255728"/>
            <a:ext cx="5916168"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Annual </a:t>
            </a:r>
            <a:r>
              <a:rPr lang="en-GB" sz="2800" b="1" dirty="0" smtClean="0">
                <a:solidFill>
                  <a:srgbClr val="00FFFF"/>
                </a:solidFill>
                <a:effectLst>
                  <a:outerShdw blurRad="38100" dist="38100" dir="2700000" algn="tl">
                    <a:srgbClr val="000000">
                      <a:alpha val="43137"/>
                    </a:srgbClr>
                  </a:outerShdw>
                </a:effectLst>
              </a:rPr>
              <a:t>Encyclopaedia </a:t>
            </a:r>
            <a:r>
              <a:rPr lang="en-GB" sz="2800" b="1" dirty="0">
                <a:solidFill>
                  <a:srgbClr val="00FFFF"/>
                </a:solidFill>
                <a:effectLst>
                  <a:outerShdw blurRad="38100" dist="38100" dir="2700000" algn="tl">
                    <a:srgbClr val="000000">
                      <a:alpha val="43137"/>
                    </a:srgbClr>
                  </a:outerShdw>
                </a:effectLst>
              </a:rPr>
              <a:t>of 1868 records that at the time of his death in 1868, </a:t>
            </a:r>
            <a:r>
              <a:rPr lang="en-GB" sz="2800" b="1" dirty="0">
                <a:solidFill>
                  <a:srgbClr val="FFC000"/>
                </a:solidFill>
                <a:effectLst>
                  <a:outerShdw blurRad="38100" dist="38100" dir="2700000" algn="tl">
                    <a:srgbClr val="000000">
                      <a:alpha val="43137"/>
                    </a:srgbClr>
                  </a:outerShdw>
                </a:effectLst>
              </a:rPr>
              <a:t>Jacob Rothschild's fortune was estimated at over $300,000,000.00,</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his yearly income at about $40,000,000.00. </a:t>
            </a:r>
            <a:endParaRPr lang="en-GB" sz="2800" dirty="0">
              <a:solidFill>
                <a:srgbClr val="00FF00"/>
              </a:solidFill>
              <a:effectLst>
                <a:outerShdw blurRad="38100" dist="38100" dir="2700000" algn="tl">
                  <a:srgbClr val="000000">
                    <a:alpha val="43137"/>
                  </a:srgbClr>
                </a:outerShdw>
              </a:effectLst>
            </a:endParaRPr>
          </a:p>
        </p:txBody>
      </p:sp>
      <p:pic>
        <p:nvPicPr>
          <p:cNvPr id="1026" name="Picture 2" descr="http://upload.wikimedia.org/wikipedia/commons/6/6e/James_de_Rothschild_by_J._Robe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208" y="1619249"/>
            <a:ext cx="3514725" cy="462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099936"/>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261</a:t>
            </a:fld>
            <a:endParaRPr lang="en-GB">
              <a:solidFill>
                <a:srgbClr val="FFFFFF"/>
              </a:solidFill>
            </a:endParaRPr>
          </a:p>
        </p:txBody>
      </p:sp>
      <p:sp>
        <p:nvSpPr>
          <p:cNvPr id="4" name="TextBox 3"/>
          <p:cNvSpPr txBox="1"/>
          <p:nvPr/>
        </p:nvSpPr>
        <p:spPr>
          <a:xfrm>
            <a:off x="4281932" y="2040285"/>
            <a:ext cx="699871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C000"/>
                </a:solidFill>
                <a:effectLst>
                  <a:outerShdw blurRad="38100" dist="38100" dir="2700000" algn="tl">
                    <a:srgbClr val="000000">
                      <a:alpha val="43137"/>
                    </a:srgbClr>
                  </a:outerShdw>
                </a:effectLst>
              </a:rPr>
              <a:t>In </a:t>
            </a:r>
            <a:r>
              <a:rPr lang="en-GB" sz="2800" b="1" dirty="0">
                <a:solidFill>
                  <a:srgbClr val="FFC000"/>
                </a:solidFill>
                <a:effectLst>
                  <a:outerShdw blurRad="38100" dist="38100" dir="2700000" algn="tl">
                    <a:srgbClr val="000000">
                      <a:alpha val="43137"/>
                    </a:srgbClr>
                  </a:outerShdw>
                </a:effectLst>
              </a:rPr>
              <a:t>comparison it may be significant to note that there was at this time no fortune in all America that </a:t>
            </a:r>
            <a:r>
              <a:rPr lang="en-GB" sz="2800" b="1" dirty="0" err="1">
                <a:solidFill>
                  <a:srgbClr val="FFC000"/>
                </a:solidFill>
                <a:effectLst>
                  <a:outerShdw blurRad="38100" dist="38100" dir="2700000" algn="tl">
                    <a:srgbClr val="000000">
                      <a:alpha val="43137"/>
                    </a:srgbClr>
                  </a:outerShdw>
                </a:effectLst>
              </a:rPr>
              <a:t>equaled</a:t>
            </a:r>
            <a:r>
              <a:rPr lang="en-GB" sz="2800" b="1" dirty="0">
                <a:solidFill>
                  <a:srgbClr val="FFC000"/>
                </a:solidFill>
                <a:effectLst>
                  <a:outerShdw blurRad="38100" dist="38100" dir="2700000" algn="tl">
                    <a:srgbClr val="000000">
                      <a:alpha val="43137"/>
                    </a:srgbClr>
                  </a:outerShdw>
                </a:effectLst>
              </a:rPr>
              <a:t> only one year's income of Jacob Rothschild (Baron James de Rothschild). </a:t>
            </a:r>
            <a:r>
              <a:rPr lang="en-GB" sz="2800" b="1" dirty="0">
                <a:solidFill>
                  <a:srgbClr val="00FF00"/>
                </a:solidFill>
                <a:effectLst>
                  <a:outerShdw blurRad="38100" dist="38100" dir="2700000" algn="tl">
                    <a:srgbClr val="000000">
                      <a:alpha val="43137"/>
                    </a:srgbClr>
                  </a:outerShdw>
                </a:effectLst>
              </a:rPr>
              <a:t>The fortune of the Rothschild family in 1913 was estimated at over two billion </a:t>
            </a:r>
            <a:r>
              <a:rPr lang="en-GB" sz="2800" b="1" dirty="0" smtClean="0">
                <a:solidFill>
                  <a:srgbClr val="00FF00"/>
                </a:solidFill>
                <a:effectLst>
                  <a:outerShdw blurRad="38100" dist="38100" dir="2700000" algn="tl">
                    <a:srgbClr val="000000">
                      <a:alpha val="43137"/>
                    </a:srgbClr>
                  </a:outerShdw>
                </a:effectLst>
              </a:rPr>
              <a:t>dollars</a:t>
            </a:r>
            <a:endParaRPr lang="en-GB" sz="2800"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duotone>
              <a:prstClr val="black"/>
              <a:schemeClr val="tx2">
                <a:tint val="45000"/>
                <a:satMod val="400000"/>
              </a:schemeClr>
            </a:duotone>
          </a:blip>
          <a:stretch>
            <a:fillRect/>
          </a:stretch>
        </p:blipFill>
        <p:spPr>
          <a:xfrm>
            <a:off x="920305" y="1695794"/>
            <a:ext cx="2581847" cy="4552606"/>
          </a:xfrm>
          <a:prstGeom prst="rect">
            <a:avLst/>
          </a:prstGeom>
        </p:spPr>
      </p:pic>
    </p:spTree>
    <p:extLst>
      <p:ext uri="{BB962C8B-B14F-4D97-AF65-F5344CB8AC3E}">
        <p14:creationId xmlns:p14="http://schemas.microsoft.com/office/powerpoint/2010/main" val="392108795"/>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262</a:t>
            </a:fld>
            <a:endParaRPr lang="en-GB">
              <a:solidFill>
                <a:srgbClr val="FFFFFF"/>
              </a:solidFill>
            </a:endParaRPr>
          </a:p>
        </p:txBody>
      </p:sp>
      <p:sp>
        <p:nvSpPr>
          <p:cNvPr id="4" name="TextBox 3"/>
          <p:cNvSpPr txBox="1"/>
          <p:nvPr/>
        </p:nvSpPr>
        <p:spPr>
          <a:xfrm>
            <a:off x="5400541" y="1503469"/>
            <a:ext cx="5679583"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There is evidence that an occult NWO plan was envisaged way back in the late 1500’s by Francis Bacon. </a:t>
            </a:r>
            <a:r>
              <a:rPr lang="en-GB" sz="2800" b="1" dirty="0" smtClean="0">
                <a:solidFill>
                  <a:srgbClr val="FFCC00"/>
                </a:solidFill>
                <a:effectLst>
                  <a:outerShdw blurRad="38100" dist="38100" dir="2700000" algn="tl">
                    <a:srgbClr val="000000">
                      <a:alpha val="43137"/>
                    </a:srgbClr>
                  </a:outerShdw>
                </a:effectLst>
              </a:rPr>
              <a:t>He became initiated into a secret society known as the “Order of The Helmet”. </a:t>
            </a:r>
            <a:r>
              <a:rPr lang="en-GB" sz="2800" b="1" dirty="0" smtClean="0">
                <a:solidFill>
                  <a:srgbClr val="00FF00"/>
                </a:solidFill>
                <a:effectLst>
                  <a:outerShdw blurRad="38100" dist="38100" dir="2700000" algn="tl">
                    <a:srgbClr val="000000">
                      <a:alpha val="43137"/>
                    </a:srgbClr>
                  </a:outerShdw>
                </a:effectLst>
              </a:rPr>
              <a:t>They worshiped the Greek Goddess Pallas Athena and was referred to by some, as the spear shaker.</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antspiderbee.net/wp-content/uploads/2012/01/Francis_Ba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670" y="1503469"/>
            <a:ext cx="3720967" cy="46130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228267"/>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263</a:t>
            </a:fld>
            <a:endParaRPr lang="en-GB">
              <a:solidFill>
                <a:srgbClr val="FFFFFF"/>
              </a:solidFill>
            </a:endParaRPr>
          </a:p>
        </p:txBody>
      </p:sp>
      <p:sp>
        <p:nvSpPr>
          <p:cNvPr id="4" name="TextBox 3"/>
          <p:cNvSpPr txBox="1"/>
          <p:nvPr/>
        </p:nvSpPr>
        <p:spPr>
          <a:xfrm>
            <a:off x="4232857" y="1801685"/>
            <a:ext cx="702327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Greeks placed numerous statues of this Goddess on their temples – </a:t>
            </a:r>
            <a:r>
              <a:rPr lang="en-GB" sz="2800" b="1" dirty="0" smtClean="0">
                <a:solidFill>
                  <a:srgbClr val="FFC000"/>
                </a:solidFill>
                <a:effectLst>
                  <a:outerShdw blurRad="38100" dist="38100" dir="2700000" algn="tl">
                    <a:srgbClr val="000000">
                      <a:alpha val="43137"/>
                    </a:srgbClr>
                  </a:outerShdw>
                </a:effectLst>
              </a:rPr>
              <a:t>when the sun’s rays struck, the sword appeared to shake </a:t>
            </a:r>
            <a:r>
              <a:rPr lang="en-GB" sz="2800" b="1" dirty="0" smtClean="0">
                <a:solidFill>
                  <a:srgbClr val="00FF00"/>
                </a:solidFill>
                <a:effectLst>
                  <a:outerShdw blurRad="38100" dist="38100" dir="2700000" algn="tl">
                    <a:srgbClr val="000000">
                      <a:alpha val="43137"/>
                    </a:srgbClr>
                  </a:outerShdw>
                </a:effectLst>
              </a:rPr>
              <a:t>– hence the name Shake Spear. It is said that Francis Bacon wrote most of the Shakespeare plays.</a:t>
            </a:r>
            <a:r>
              <a:rPr lang="en-GB" sz="2800" b="1" dirty="0" smtClean="0">
                <a:effectLst>
                  <a:outerShdw blurRad="38100" dist="38100" dir="2700000" algn="tl">
                    <a:srgbClr val="000000">
                      <a:alpha val="43137"/>
                    </a:srgbClr>
                  </a:outerShdw>
                </a:effectLst>
              </a:rPr>
              <a:t> </a:t>
            </a:r>
            <a:r>
              <a:rPr lang="en-GB" sz="2800" b="1" dirty="0" smtClean="0">
                <a:solidFill>
                  <a:srgbClr val="FF00FF"/>
                </a:solidFill>
                <a:effectLst>
                  <a:outerShdw blurRad="38100" dist="38100" dir="2700000" algn="tl">
                    <a:srgbClr val="000000">
                      <a:alpha val="43137"/>
                    </a:srgbClr>
                  </a:outerShdw>
                </a:effectLst>
              </a:rPr>
              <a:t>It was looked down upon in those days to be involved with the theatre,</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hence he paid someone with an appropriate name to publish them on his behalf.</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1309" b="100000" l="455" r="98182"/>
                    </a14:imgEffect>
                  </a14:imgLayer>
                </a14:imgProps>
              </a:ext>
              <a:ext uri="{28A0092B-C50C-407E-A947-70E740481C1C}">
                <a14:useLocalDpi xmlns:a14="http://schemas.microsoft.com/office/drawing/2010/main" val="0"/>
              </a:ext>
            </a:extLst>
          </a:blip>
          <a:stretch>
            <a:fillRect/>
          </a:stretch>
        </p:blipFill>
        <p:spPr>
          <a:xfrm>
            <a:off x="609600" y="1371600"/>
            <a:ext cx="3030112" cy="5261377"/>
          </a:xfrm>
          <a:prstGeom prst="rect">
            <a:avLst/>
          </a:prstGeom>
        </p:spPr>
      </p:pic>
    </p:spTree>
    <p:extLst>
      <p:ext uri="{BB962C8B-B14F-4D97-AF65-F5344CB8AC3E}">
        <p14:creationId xmlns:p14="http://schemas.microsoft.com/office/powerpoint/2010/main" val="1603009139"/>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264</a:t>
            </a:fld>
            <a:endParaRPr lang="en-GB">
              <a:solidFill>
                <a:srgbClr val="FFFFFF"/>
              </a:solidFill>
            </a:endParaRPr>
          </a:p>
        </p:txBody>
      </p:sp>
      <p:sp>
        <p:nvSpPr>
          <p:cNvPr id="4" name="TextBox 3"/>
          <p:cNvSpPr txBox="1"/>
          <p:nvPr/>
        </p:nvSpPr>
        <p:spPr>
          <a:xfrm>
            <a:off x="4881093" y="1384664"/>
            <a:ext cx="710055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Others accredited with being possible authors of the Shakespeare plays are Marlow and Edward de Vere, the 17</a:t>
            </a:r>
            <a:r>
              <a:rPr lang="en-GB" sz="2800" b="1" baseline="30000" dirty="0" smtClean="0">
                <a:solidFill>
                  <a:srgbClr val="00FFFF"/>
                </a:solidFill>
                <a:effectLst>
                  <a:outerShdw blurRad="38100" dist="38100" dir="2700000" algn="tl">
                    <a:srgbClr val="000000">
                      <a:alpha val="43137"/>
                    </a:srgbClr>
                  </a:outerShdw>
                </a:effectLst>
              </a:rPr>
              <a:t>th</a:t>
            </a:r>
            <a:r>
              <a:rPr lang="en-GB" sz="2800" b="1" dirty="0" smtClean="0">
                <a:solidFill>
                  <a:srgbClr val="00FFFF"/>
                </a:solidFill>
                <a:effectLst>
                  <a:outerShdw blurRad="38100" dist="38100" dir="2700000" algn="tl">
                    <a:srgbClr val="000000">
                      <a:alpha val="43137"/>
                    </a:srgbClr>
                  </a:outerShdw>
                </a:effectLst>
              </a:rPr>
              <a:t> century Earl of Oxford.</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Not only that Bacon was responsible for supervising the translation of the King James Bible </a:t>
            </a:r>
            <a:r>
              <a:rPr lang="en-GB" sz="2800" b="1" dirty="0" smtClean="0">
                <a:solidFill>
                  <a:srgbClr val="00FF00"/>
                </a:solidFill>
                <a:effectLst>
                  <a:outerShdw blurRad="38100" dist="38100" dir="2700000" algn="tl">
                    <a:srgbClr val="000000">
                      <a:alpha val="43137"/>
                    </a:srgbClr>
                  </a:outerShdw>
                </a:effectLst>
              </a:rPr>
              <a:t>– where he left his secret signature in Psalm 46, being he was 46 at the time – </a:t>
            </a:r>
            <a:r>
              <a:rPr lang="en-GB" sz="2800" b="1" dirty="0" smtClean="0">
                <a:solidFill>
                  <a:srgbClr val="FFFF00"/>
                </a:solidFill>
                <a:effectLst>
                  <a:outerShdw blurRad="38100" dist="38100" dir="2700000" algn="tl">
                    <a:srgbClr val="000000">
                      <a:alpha val="43137"/>
                    </a:srgbClr>
                  </a:outerShdw>
                </a:effectLst>
              </a:rPr>
              <a:t>if one counts 46 words from the beginning, the next word is shake, while counting 46 words up from the end, the next word will be spear.</a:t>
            </a:r>
            <a:endParaRPr lang="en-GB" sz="2800" b="1" dirty="0">
              <a:solidFill>
                <a:srgbClr val="FFFF00"/>
              </a:solidFill>
              <a:effectLst>
                <a:outerShdw blurRad="38100" dist="38100" dir="2700000" algn="tl">
                  <a:srgbClr val="000000">
                    <a:alpha val="43137"/>
                  </a:srgbClr>
                </a:outerShdw>
              </a:effectLst>
            </a:endParaRPr>
          </a:p>
        </p:txBody>
      </p:sp>
      <p:pic>
        <p:nvPicPr>
          <p:cNvPr id="1026" name="Picture 2" descr="http://www.cichw1.net/seafapics/psalm46jan13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83" y="2215165"/>
            <a:ext cx="4344440" cy="3571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180873"/>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265</a:t>
            </a:fld>
            <a:endParaRPr lang="en-GB">
              <a:solidFill>
                <a:srgbClr val="FFFFFF"/>
              </a:solidFill>
            </a:endParaRPr>
          </a:p>
        </p:txBody>
      </p:sp>
      <p:pic>
        <p:nvPicPr>
          <p:cNvPr id="1026" name="Picture 2" descr="http://www.knoxvilledailysun.com/news/2011/may/images/king-james-bi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45" y="1867235"/>
            <a:ext cx="5095875" cy="3705225"/>
          </a:xfrm>
          <a:prstGeom prst="rect">
            <a:avLst/>
          </a:prstGeom>
        </p:spPr>
        <p:style>
          <a:lnRef idx="0">
            <a:schemeClr val="dk1"/>
          </a:lnRef>
          <a:fillRef idx="3">
            <a:schemeClr val="dk1"/>
          </a:fillRef>
          <a:effectRef idx="3">
            <a:schemeClr val="dk1"/>
          </a:effectRef>
          <a:fontRef idx="minor">
            <a:schemeClr val="lt1"/>
          </a:fontRef>
        </p:style>
      </p:pic>
      <p:sp>
        <p:nvSpPr>
          <p:cNvPr id="4" name="TextBox 3"/>
          <p:cNvSpPr txBox="1"/>
          <p:nvPr/>
        </p:nvSpPr>
        <p:spPr>
          <a:xfrm>
            <a:off x="5705341" y="1734688"/>
            <a:ext cx="6272011"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Undoubtedly, the King James Bible, though one of the best translations, was used to advance the universalistic New World Order’s agenda. </a:t>
            </a:r>
            <a:r>
              <a:rPr lang="en-GB" sz="2800" b="1" dirty="0" smtClean="0">
                <a:solidFill>
                  <a:srgbClr val="FFC000"/>
                </a:solidFill>
                <a:effectLst>
                  <a:outerShdw blurRad="38100" dist="38100" dir="2700000" algn="tl">
                    <a:srgbClr val="000000">
                      <a:alpha val="43137"/>
                    </a:srgbClr>
                  </a:outerShdw>
                </a:effectLst>
              </a:rPr>
              <a:t>The translators were ordered to translate ecclesia as church rather than congregation</a:t>
            </a:r>
            <a:r>
              <a:rPr lang="en-GB" sz="2800" b="1" dirty="0" smtClean="0">
                <a:solidFill>
                  <a:srgbClr val="FFCC00"/>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so as to maintain power over the people.</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8010115"/>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266</a:t>
            </a:fld>
            <a:endParaRPr lang="en-GB">
              <a:solidFill>
                <a:srgbClr val="FFFFFF"/>
              </a:solidFill>
            </a:endParaRPr>
          </a:p>
        </p:txBody>
      </p:sp>
      <p:sp>
        <p:nvSpPr>
          <p:cNvPr id="4" name="TextBox 3"/>
          <p:cNvSpPr txBox="1"/>
          <p:nvPr/>
        </p:nvSpPr>
        <p:spPr>
          <a:xfrm>
            <a:off x="5852732" y="2094138"/>
            <a:ext cx="6027313"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Another was the word </a:t>
            </a:r>
            <a:r>
              <a:rPr lang="en-GB" sz="2800" b="1" i="1" dirty="0" smtClean="0">
                <a:solidFill>
                  <a:srgbClr val="00FFFF"/>
                </a:solidFill>
                <a:effectLst>
                  <a:outerShdw blurRad="38100" dist="38100" dir="2700000" algn="tl">
                    <a:srgbClr val="000000">
                      <a:alpha val="43137"/>
                    </a:srgbClr>
                  </a:outerShdw>
                </a:effectLst>
              </a:rPr>
              <a:t>ethnos</a:t>
            </a:r>
            <a:r>
              <a:rPr lang="en-GB" sz="2800" b="1" dirty="0" smtClean="0">
                <a:solidFill>
                  <a:srgbClr val="00FFFF"/>
                </a:solidFill>
                <a:effectLst>
                  <a:outerShdw blurRad="38100" dist="38100" dir="2700000" algn="tl">
                    <a:srgbClr val="000000">
                      <a:alpha val="43137"/>
                    </a:srgbClr>
                  </a:outerShdw>
                </a:effectLst>
              </a:rPr>
              <a:t> translated as Gentile instead of nation – </a:t>
            </a:r>
            <a:r>
              <a:rPr lang="en-GB" sz="2800" b="1" dirty="0" smtClean="0">
                <a:solidFill>
                  <a:srgbClr val="FFC000"/>
                </a:solidFill>
                <a:effectLst>
                  <a:outerShdw blurRad="38100" dist="38100" dir="2700000" algn="tl">
                    <a:srgbClr val="000000">
                      <a:alpha val="43137"/>
                    </a:srgbClr>
                  </a:outerShdw>
                </a:effectLst>
              </a:rPr>
              <a:t>thereby preparing the way for the </a:t>
            </a:r>
            <a:r>
              <a:rPr lang="en-GB" sz="2800" b="1" dirty="0" err="1" smtClean="0">
                <a:solidFill>
                  <a:srgbClr val="FFC000"/>
                </a:solidFill>
                <a:effectLst>
                  <a:outerShdw blurRad="38100" dist="38100" dir="2700000" algn="tl">
                    <a:srgbClr val="000000">
                      <a:alpha val="43137"/>
                    </a:srgbClr>
                  </a:outerShdw>
                </a:effectLst>
              </a:rPr>
              <a:t>Talmudisation</a:t>
            </a:r>
            <a:r>
              <a:rPr lang="en-GB" sz="2800" b="1" dirty="0" smtClean="0">
                <a:solidFill>
                  <a:srgbClr val="FFC000"/>
                </a:solidFill>
                <a:effectLst>
                  <a:outerShdw blurRad="38100" dist="38100" dir="2700000" algn="tl">
                    <a:srgbClr val="000000">
                      <a:alpha val="43137"/>
                    </a:srgbClr>
                  </a:outerShdw>
                </a:effectLst>
              </a:rPr>
              <a:t> of Christianity and the elevation of the </a:t>
            </a:r>
            <a:r>
              <a:rPr lang="en-GB" sz="2800" b="1" dirty="0" err="1" smtClean="0">
                <a:solidFill>
                  <a:srgbClr val="FFC000"/>
                </a:solidFill>
                <a:effectLst>
                  <a:outerShdw blurRad="38100" dist="38100" dir="2700000" algn="tl">
                    <a:srgbClr val="000000">
                      <a:alpha val="43137"/>
                    </a:srgbClr>
                  </a:outerShdw>
                </a:effectLst>
              </a:rPr>
              <a:t>Edomite</a:t>
            </a:r>
            <a:r>
              <a:rPr lang="en-GB" sz="2800" b="1" dirty="0" smtClean="0">
                <a:solidFill>
                  <a:srgbClr val="FFC000"/>
                </a:solidFill>
                <a:effectLst>
                  <a:outerShdw blurRad="38100" dist="38100" dir="2700000" algn="tl">
                    <a:srgbClr val="000000">
                      <a:alpha val="43137"/>
                    </a:srgbClr>
                  </a:outerShdw>
                </a:effectLst>
              </a:rPr>
              <a:t>/Jews as God’s “chosen”.</a:t>
            </a:r>
            <a:endParaRPr lang="en-GB" sz="2800" b="1" dirty="0">
              <a:solidFill>
                <a:srgbClr val="FFC000"/>
              </a:solidFill>
              <a:effectLst>
                <a:outerShdw blurRad="38100" dist="38100" dir="2700000" algn="tl">
                  <a:srgbClr val="000000">
                    <a:alpha val="43137"/>
                  </a:srgbClr>
                </a:outerShdw>
              </a:effectLst>
            </a:endParaRPr>
          </a:p>
        </p:txBody>
      </p:sp>
      <p:pic>
        <p:nvPicPr>
          <p:cNvPr id="2050" name="Picture 2" descr="http://umanitoba.ca/libraries/units/archives/images/DSC00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85" y="1776748"/>
            <a:ext cx="52578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710070"/>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267</a:t>
            </a:fld>
            <a:endParaRPr lang="en-GB">
              <a:solidFill>
                <a:srgbClr val="FFFFFF"/>
              </a:solidFill>
            </a:endParaRPr>
          </a:p>
        </p:txBody>
      </p:sp>
      <p:pic>
        <p:nvPicPr>
          <p:cNvPr id="3074" name="Picture 2" descr="http://i.telegraph.co.uk/multimedia/archive/01768/bible_1768027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96" y="2443162"/>
            <a:ext cx="4381500" cy="27336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18975" y="1371600"/>
            <a:ext cx="6477357"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King James though an excellent translation, </a:t>
            </a:r>
            <a:r>
              <a:rPr lang="en-GB" sz="2800" b="1" dirty="0" smtClean="0">
                <a:solidFill>
                  <a:srgbClr val="FFCC00"/>
                </a:solidFill>
                <a:effectLst>
                  <a:outerShdw blurRad="38100" dist="38100" dir="2700000" algn="tl">
                    <a:srgbClr val="000000">
                      <a:alpha val="43137"/>
                    </a:srgbClr>
                  </a:outerShdw>
                </a:effectLst>
              </a:rPr>
              <a:t>was based on the corrupt </a:t>
            </a:r>
            <a:r>
              <a:rPr lang="en-GB" sz="2800" b="1" dirty="0" err="1" smtClean="0">
                <a:solidFill>
                  <a:srgbClr val="FFCC00"/>
                </a:solidFill>
                <a:effectLst>
                  <a:outerShdw blurRad="38100" dist="38100" dir="2700000" algn="tl">
                    <a:srgbClr val="000000">
                      <a:alpha val="43137"/>
                    </a:srgbClr>
                  </a:outerShdw>
                </a:effectLst>
              </a:rPr>
              <a:t>masoretic</a:t>
            </a:r>
            <a:r>
              <a:rPr lang="en-GB" sz="2800" b="1" dirty="0" smtClean="0">
                <a:solidFill>
                  <a:srgbClr val="FFCC00"/>
                </a:solidFill>
                <a:effectLst>
                  <a:outerShdw blurRad="38100" dist="38100" dir="2700000" algn="tl">
                    <a:srgbClr val="000000">
                      <a:alpha val="43137"/>
                    </a:srgbClr>
                  </a:outerShdw>
                </a:effectLst>
              </a:rPr>
              <a:t> text, where the sacred name of Yahweh had been replaced with titles such as God (dog spelt backwards) and Lord (Baal), </a:t>
            </a:r>
            <a:r>
              <a:rPr lang="en-GB" sz="2800" b="1" dirty="0" smtClean="0">
                <a:solidFill>
                  <a:srgbClr val="00FF00"/>
                </a:solidFill>
                <a:effectLst>
                  <a:outerShdw blurRad="38100" dist="38100" dir="2700000" algn="tl">
                    <a:srgbClr val="000000">
                      <a:alpha val="43137"/>
                    </a:srgbClr>
                  </a:outerShdw>
                </a:effectLst>
              </a:rPr>
              <a:t>by the </a:t>
            </a:r>
            <a:r>
              <a:rPr lang="en-GB" sz="2800" b="1" dirty="0" err="1" smtClean="0">
                <a:solidFill>
                  <a:srgbClr val="00FF00"/>
                </a:solidFill>
                <a:effectLst>
                  <a:outerShdw blurRad="38100" dist="38100" dir="2700000" algn="tl">
                    <a:srgbClr val="000000">
                      <a:alpha val="43137"/>
                    </a:srgbClr>
                  </a:outerShdw>
                </a:effectLst>
              </a:rPr>
              <a:t>Edomite</a:t>
            </a:r>
            <a:r>
              <a:rPr lang="en-GB" sz="2800" b="1" dirty="0" smtClean="0">
                <a:solidFill>
                  <a:srgbClr val="00FF00"/>
                </a:solidFill>
                <a:effectLst>
                  <a:outerShdw blurRad="38100" dist="38100" dir="2700000" algn="tl">
                    <a:srgbClr val="000000">
                      <a:alpha val="43137"/>
                    </a:srgbClr>
                  </a:outerShdw>
                </a:effectLst>
              </a:rPr>
              <a:t> Jews – this was essential in order to allow the Jews to infiltrate Christianity and corrupt it from within, </a:t>
            </a:r>
            <a:r>
              <a:rPr lang="en-GB" sz="2800" b="1" dirty="0" smtClean="0">
                <a:solidFill>
                  <a:srgbClr val="FFFF00"/>
                </a:solidFill>
                <a:effectLst>
                  <a:outerShdw blurRad="38100" dist="38100" dir="2700000" algn="tl">
                    <a:srgbClr val="000000">
                      <a:alpha val="43137"/>
                    </a:srgbClr>
                  </a:outerShdw>
                </a:effectLst>
              </a:rPr>
              <a:t>as they were not permitted to utter the sacred name.</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543674"/>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268</a:t>
            </a:fld>
            <a:endParaRPr lang="en-GB">
              <a:solidFill>
                <a:srgbClr val="FFFFFF"/>
              </a:solidFill>
            </a:endParaRPr>
          </a:p>
        </p:txBody>
      </p:sp>
      <p:sp>
        <p:nvSpPr>
          <p:cNvPr id="4" name="TextBox 3"/>
          <p:cNvSpPr txBox="1"/>
          <p:nvPr/>
        </p:nvSpPr>
        <p:spPr>
          <a:xfrm>
            <a:off x="5228824" y="1371600"/>
            <a:ext cx="572251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Robert </a:t>
            </a:r>
            <a:r>
              <a:rPr lang="en-GB" sz="2800" b="1" dirty="0" err="1" smtClean="0">
                <a:solidFill>
                  <a:srgbClr val="00FFFF"/>
                </a:solidFill>
                <a:effectLst>
                  <a:outerShdw blurRad="38100" dist="38100" dir="2700000" algn="tl">
                    <a:srgbClr val="000000">
                      <a:alpha val="43137"/>
                    </a:srgbClr>
                  </a:outerShdw>
                </a:effectLst>
              </a:rPr>
              <a:t>Fludd</a:t>
            </a:r>
            <a:r>
              <a:rPr lang="en-GB" sz="2800" b="1" dirty="0" smtClean="0">
                <a:solidFill>
                  <a:srgbClr val="00FFFF"/>
                </a:solidFill>
                <a:effectLst>
                  <a:outerShdw blurRad="38100" dist="38100" dir="2700000" algn="tl">
                    <a:srgbClr val="000000">
                      <a:alpha val="43137"/>
                    </a:srgbClr>
                  </a:outerShdw>
                </a:effectLst>
              </a:rPr>
              <a:t>, </a:t>
            </a:r>
            <a:r>
              <a:rPr lang="en-GB" sz="2800" b="1" dirty="0">
                <a:solidFill>
                  <a:srgbClr val="00FFFF"/>
                </a:solidFill>
                <a:effectLst>
                  <a:outerShdw blurRad="38100" dist="38100" dir="2700000" algn="tl">
                    <a:srgbClr val="000000">
                      <a:alpha val="43137"/>
                    </a:srgbClr>
                  </a:outerShdw>
                </a:effectLst>
              </a:rPr>
              <a:t>G</a:t>
            </a:r>
            <a:r>
              <a:rPr lang="en-GB" sz="2800" b="1" dirty="0" smtClean="0">
                <a:solidFill>
                  <a:srgbClr val="00FFFF"/>
                </a:solidFill>
                <a:effectLst>
                  <a:outerShdw blurRad="38100" dist="38100" dir="2700000" algn="tl">
                    <a:srgbClr val="000000">
                      <a:alpha val="43137"/>
                    </a:srgbClr>
                  </a:outerShdw>
                </a:effectLst>
              </a:rPr>
              <a:t>rand Master of the </a:t>
            </a:r>
            <a:r>
              <a:rPr lang="en-GB" sz="2800" b="1" dirty="0" err="1" smtClean="0">
                <a:solidFill>
                  <a:srgbClr val="00FFFF"/>
                </a:solidFill>
                <a:effectLst>
                  <a:outerShdw blurRad="38100" dist="38100" dir="2700000" algn="tl">
                    <a:srgbClr val="000000">
                      <a:alpha val="43137"/>
                    </a:srgbClr>
                  </a:outerShdw>
                </a:effectLst>
              </a:rPr>
              <a:t>Prieure</a:t>
            </a:r>
            <a:r>
              <a:rPr lang="en-GB" sz="2800" b="1" dirty="0" smtClean="0">
                <a:solidFill>
                  <a:srgbClr val="00FFFF"/>
                </a:solidFill>
                <a:effectLst>
                  <a:outerShdw blurRad="38100" dist="38100" dir="2700000" algn="tl">
                    <a:srgbClr val="000000">
                      <a:alpha val="43137"/>
                    </a:srgbClr>
                  </a:outerShdw>
                </a:effectLst>
              </a:rPr>
              <a:t> de </a:t>
            </a:r>
            <a:r>
              <a:rPr lang="en-GB" sz="2800" b="1" dirty="0" err="1" smtClean="0">
                <a:solidFill>
                  <a:srgbClr val="00FFFF"/>
                </a:solidFill>
                <a:effectLst>
                  <a:outerShdw blurRad="38100" dist="38100" dir="2700000" algn="tl">
                    <a:srgbClr val="000000">
                      <a:alpha val="43137"/>
                    </a:srgbClr>
                  </a:outerShdw>
                </a:effectLst>
              </a:rPr>
              <a:t>Sion</a:t>
            </a:r>
            <a:r>
              <a:rPr lang="en-GB" sz="2800" b="1" dirty="0" smtClean="0">
                <a:solidFill>
                  <a:srgbClr val="00FFFF"/>
                </a:solidFill>
                <a:effectLst>
                  <a:outerShdw blurRad="38100" dist="38100" dir="2700000" algn="tl">
                    <a:srgbClr val="000000">
                      <a:alpha val="43137"/>
                    </a:srgbClr>
                  </a:outerShdw>
                </a:effectLst>
              </a:rPr>
              <a:t> also monitored the translation of the King James Bible. </a:t>
            </a:r>
            <a:r>
              <a:rPr lang="en-GB" sz="2800" b="1" dirty="0" smtClean="0">
                <a:solidFill>
                  <a:srgbClr val="FFC000"/>
                </a:solidFill>
                <a:effectLst>
                  <a:outerShdw blurRad="38100" dist="38100" dir="2700000" algn="tl">
                    <a:srgbClr val="000000">
                      <a:alpha val="43137"/>
                    </a:srgbClr>
                  </a:outerShdw>
                </a:effectLst>
              </a:rPr>
              <a:t>According to one study in the 19</a:t>
            </a:r>
            <a:r>
              <a:rPr lang="en-GB" sz="2800" b="1" baseline="30000" dirty="0" smtClean="0">
                <a:solidFill>
                  <a:srgbClr val="FFC000"/>
                </a:solidFill>
                <a:effectLst>
                  <a:outerShdw blurRad="38100" dist="38100" dir="2700000" algn="tl">
                    <a:srgbClr val="000000">
                      <a:alpha val="43137"/>
                    </a:srgbClr>
                  </a:outerShdw>
                </a:effectLst>
              </a:rPr>
              <a:t>th</a:t>
            </a:r>
            <a:r>
              <a:rPr lang="en-GB" sz="2800" b="1" dirty="0" smtClean="0">
                <a:solidFill>
                  <a:srgbClr val="FFC000"/>
                </a:solidFill>
                <a:effectLst>
                  <a:outerShdw blurRad="38100" dist="38100" dir="2700000" algn="tl">
                    <a:srgbClr val="000000">
                      <a:alpha val="43137"/>
                    </a:srgbClr>
                  </a:outerShdw>
                </a:effectLst>
              </a:rPr>
              <a:t> century, there were a minimum of 36,000 errors.</a:t>
            </a:r>
            <a:r>
              <a:rPr lang="en-GB" sz="2800" b="1" dirty="0" smtClean="0">
                <a:effectLst>
                  <a:outerShdw blurRad="38100" dist="38100" dir="2700000" algn="tl">
                    <a:srgbClr val="000000">
                      <a:alpha val="43137"/>
                    </a:srgbClr>
                  </a:outerShdw>
                </a:effectLst>
              </a:rPr>
              <a:t> </a:t>
            </a:r>
            <a:r>
              <a:rPr lang="en-GB" sz="2800" b="1" dirty="0" smtClean="0">
                <a:solidFill>
                  <a:srgbClr val="FF00FF"/>
                </a:solidFill>
                <a:effectLst>
                  <a:outerShdw blurRad="38100" dist="38100" dir="2700000" algn="tl">
                    <a:srgbClr val="000000">
                      <a:alpha val="43137"/>
                    </a:srgbClr>
                  </a:outerShdw>
                </a:effectLst>
              </a:rPr>
              <a:t>Also Francis Bacon edited out the books of Maccabees,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because of the condemnation of a secret society known as the Nazarenes.</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www.sil.si.edu/digitalcollections/hst/scientific-identity/fullsize/SIL14-F003-04a.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67177" y="1371600"/>
            <a:ext cx="3421487" cy="42687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7757" y="5925234"/>
            <a:ext cx="3580326"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Robert </a:t>
            </a:r>
            <a:r>
              <a:rPr lang="en-GB" sz="3600" b="1" dirty="0" err="1">
                <a:solidFill>
                  <a:srgbClr val="FFFF00"/>
                </a:solidFill>
                <a:effectLst>
                  <a:outerShdw blurRad="38100" dist="38100" dir="2700000" algn="tl">
                    <a:srgbClr val="000000">
                      <a:alpha val="43137"/>
                    </a:srgbClr>
                  </a:outerShdw>
                </a:effectLst>
              </a:rPr>
              <a:t>Fludd</a:t>
            </a:r>
            <a:endParaRPr lang="en-GB" sz="3600" dirty="0">
              <a:solidFill>
                <a:srgbClr val="FFFF00"/>
              </a:solidFill>
            </a:endParaRPr>
          </a:p>
        </p:txBody>
      </p:sp>
    </p:spTree>
    <p:extLst>
      <p:ext uri="{BB962C8B-B14F-4D97-AF65-F5344CB8AC3E}">
        <p14:creationId xmlns:p14="http://schemas.microsoft.com/office/powerpoint/2010/main" val="3064664568"/>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269</a:t>
            </a:fld>
            <a:endParaRPr lang="en-GB">
              <a:solidFill>
                <a:srgbClr val="FFFFFF"/>
              </a:solidFill>
            </a:endParaRPr>
          </a:p>
        </p:txBody>
      </p:sp>
      <p:sp>
        <p:nvSpPr>
          <p:cNvPr id="4" name="TextBox 3"/>
          <p:cNvSpPr txBox="1"/>
          <p:nvPr/>
        </p:nvSpPr>
        <p:spPr>
          <a:xfrm>
            <a:off x="5087155" y="1609397"/>
            <a:ext cx="6495245"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Another important factor in the hidden satanic Canaanite / </a:t>
            </a:r>
            <a:r>
              <a:rPr lang="en-GB" sz="2800" b="1" dirty="0" err="1" smtClean="0">
                <a:solidFill>
                  <a:srgbClr val="00FFFF"/>
                </a:solidFill>
                <a:effectLst>
                  <a:outerShdw blurRad="38100" dist="38100" dir="2700000" algn="tl">
                    <a:srgbClr val="000000">
                      <a:alpha val="43137"/>
                    </a:srgbClr>
                  </a:outerShdw>
                </a:effectLst>
              </a:rPr>
              <a:t>Edomite</a:t>
            </a:r>
            <a:r>
              <a:rPr lang="en-GB" sz="2800" b="1" dirty="0" smtClean="0">
                <a:solidFill>
                  <a:srgbClr val="00FFFF"/>
                </a:solidFill>
                <a:effectLst>
                  <a:outerShdw blurRad="38100" dist="38100" dir="2700000" algn="tl">
                    <a:srgbClr val="000000">
                      <a:alpha val="43137"/>
                    </a:srgbClr>
                  </a:outerShdw>
                </a:effectLst>
              </a:rPr>
              <a:t> hand was to reverse the rolls from the time of the Garden of Eden, </a:t>
            </a:r>
            <a:r>
              <a:rPr lang="en-GB" sz="2800" b="1" dirty="0" smtClean="0">
                <a:solidFill>
                  <a:srgbClr val="FFC000"/>
                </a:solidFill>
                <a:effectLst>
                  <a:outerShdw blurRad="38100" dist="38100" dir="2700000" algn="tl">
                    <a:srgbClr val="000000">
                      <a:alpha val="43137"/>
                    </a:srgbClr>
                  </a:outerShdw>
                </a:effectLst>
              </a:rPr>
              <a:t>when they were the subtitle beast deceiving the </a:t>
            </a:r>
            <a:r>
              <a:rPr lang="en-GB" sz="2800" b="1" dirty="0" err="1" smtClean="0">
                <a:solidFill>
                  <a:srgbClr val="FFC000"/>
                </a:solidFill>
                <a:effectLst>
                  <a:outerShdw blurRad="38100" dist="38100" dir="2700000" algn="tl">
                    <a:srgbClr val="000000">
                      <a:alpha val="43137"/>
                    </a:srgbClr>
                  </a:outerShdw>
                </a:effectLst>
              </a:rPr>
              <a:t>Adamites</a:t>
            </a:r>
            <a:r>
              <a:rPr lang="en-GB" sz="2800" b="1" dirty="0" smtClean="0">
                <a:solidFill>
                  <a:srgbClr val="FFC0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This was achieved by mistranslating the word ethnos (nation) to Gentile as already mentioned,</a:t>
            </a:r>
            <a:r>
              <a:rPr lang="en-GB" sz="2800" b="1" dirty="0" smtClean="0">
                <a:effectLst>
                  <a:outerShdw blurRad="38100" dist="38100" dir="2700000" algn="tl">
                    <a:srgbClr val="000000">
                      <a:alpha val="43137"/>
                    </a:srgbClr>
                  </a:outerShdw>
                </a:effectLst>
              </a:rPr>
              <a:t> </a:t>
            </a:r>
            <a:r>
              <a:rPr lang="en-GB" sz="2800" b="1" dirty="0" smtClean="0">
                <a:solidFill>
                  <a:srgbClr val="FF0000"/>
                </a:solidFill>
                <a:effectLst>
                  <a:outerShdw blurRad="38100" dist="38100" dir="2700000" algn="tl">
                    <a:srgbClr val="000000">
                      <a:alpha val="43137"/>
                    </a:srgbClr>
                  </a:outerShdw>
                </a:effectLst>
              </a:rPr>
              <a:t>so today the Jews refer to non-</a:t>
            </a:r>
            <a:r>
              <a:rPr lang="en-GB" sz="2800" b="1" dirty="0">
                <a:solidFill>
                  <a:srgbClr val="FF0000"/>
                </a:solidFill>
                <a:effectLst>
                  <a:outerShdw blurRad="38100" dist="38100" dir="2700000" algn="tl">
                    <a:srgbClr val="000000">
                      <a:alpha val="43137"/>
                    </a:srgbClr>
                  </a:outerShdw>
                </a:effectLst>
              </a:rPr>
              <a:t>J</a:t>
            </a:r>
            <a:r>
              <a:rPr lang="en-GB" sz="2800" b="1" dirty="0" smtClean="0">
                <a:solidFill>
                  <a:srgbClr val="FF0000"/>
                </a:solidFill>
                <a:effectLst>
                  <a:outerShdw blurRad="38100" dist="38100" dir="2700000" algn="tl">
                    <a:srgbClr val="000000">
                      <a:alpha val="43137"/>
                    </a:srgbClr>
                  </a:outerShdw>
                </a:effectLst>
              </a:rPr>
              <a:t>ews as cattle and themselves as Israel.</a:t>
            </a:r>
            <a:endParaRPr lang="en-GB" sz="2800" b="1" dirty="0">
              <a:solidFill>
                <a:srgbClr val="FF0000"/>
              </a:solidFill>
              <a:effectLst>
                <a:outerShdw blurRad="38100" dist="38100" dir="2700000" algn="tl">
                  <a:srgbClr val="000000">
                    <a:alpha val="43137"/>
                  </a:srgbClr>
                </a:outerShdw>
              </a:effectLst>
            </a:endParaRPr>
          </a:p>
        </p:txBody>
      </p:sp>
      <p:pic>
        <p:nvPicPr>
          <p:cNvPr id="1026" name="Picture 2" descr="http://www.sabbathcovenant.com/book2MysteryReligionOfBabylon/Chapter5_files/image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378599"/>
            <a:ext cx="3930576" cy="3451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8491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27</a:t>
            </a:fld>
            <a:endParaRPr lang="en-GB">
              <a:solidFill>
                <a:srgbClr val="FFFFFF"/>
              </a:solidFill>
            </a:endParaRPr>
          </a:p>
        </p:txBody>
      </p:sp>
      <p:sp>
        <p:nvSpPr>
          <p:cNvPr id="4" name="TextBox 3"/>
          <p:cNvSpPr txBox="1"/>
          <p:nvPr/>
        </p:nvSpPr>
        <p:spPr>
          <a:xfrm>
            <a:off x="0" y="5473005"/>
            <a:ext cx="12205648"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If all the USA tax receipts are sent abroad, </a:t>
            </a:r>
            <a:r>
              <a:rPr lang="en-GB" sz="2800" b="1" dirty="0" smtClean="0">
                <a:solidFill>
                  <a:srgbClr val="FFCC00"/>
                </a:solidFill>
                <a:effectLst>
                  <a:outerShdw blurRad="38100" dist="38100" dir="2700000" algn="tl">
                    <a:srgbClr val="000000">
                      <a:alpha val="43137"/>
                    </a:srgbClr>
                  </a:outerShdw>
                </a:effectLst>
              </a:rPr>
              <a:t>how does the USA finance itself? One may be surprised to learn that it is from the proceeds of drugs, </a:t>
            </a:r>
            <a:r>
              <a:rPr lang="en-GB" sz="2800" b="1" dirty="0" smtClean="0">
                <a:solidFill>
                  <a:srgbClr val="00FF00"/>
                </a:solidFill>
                <a:effectLst>
                  <a:outerShdw blurRad="38100" dist="38100" dir="2700000" algn="tl">
                    <a:srgbClr val="000000">
                      <a:alpha val="43137"/>
                    </a:srgbClr>
                  </a:outerShdw>
                </a:effectLst>
              </a:rPr>
              <a:t>both the street and pharmaceutical variety.</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www.lagunajournal.com/poppiesopium.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6125" y="1371600"/>
            <a:ext cx="561975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64888"/>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270</a:t>
            </a:fld>
            <a:endParaRPr lang="en-GB">
              <a:solidFill>
                <a:srgbClr val="FFFFFF"/>
              </a:solidFill>
            </a:endParaRPr>
          </a:p>
        </p:txBody>
      </p:sp>
      <p:sp>
        <p:nvSpPr>
          <p:cNvPr id="4" name="TextBox 3"/>
          <p:cNvSpPr txBox="1"/>
          <p:nvPr/>
        </p:nvSpPr>
        <p:spPr>
          <a:xfrm>
            <a:off x="5155842" y="1622276"/>
            <a:ext cx="642655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King James Bible was the Bible used throughout the English speaking world, </a:t>
            </a:r>
            <a:r>
              <a:rPr lang="en-GB" sz="2800" b="1" dirty="0" smtClean="0">
                <a:solidFill>
                  <a:srgbClr val="FFC000"/>
                </a:solidFill>
                <a:effectLst>
                  <a:outerShdw blurRad="38100" dist="38100" dir="2700000" algn="tl">
                    <a:srgbClr val="000000">
                      <a:alpha val="43137"/>
                    </a:srgbClr>
                  </a:outerShdw>
                </a:effectLst>
              </a:rPr>
              <a:t>because of its excellent prose, it held the language together and was used as a reading text book in schools. </a:t>
            </a:r>
            <a:r>
              <a:rPr lang="en-GB" sz="2800" b="1" dirty="0" smtClean="0">
                <a:solidFill>
                  <a:srgbClr val="00FF00"/>
                </a:solidFill>
                <a:effectLst>
                  <a:outerShdw blurRad="38100" dist="38100" dir="2700000" algn="tl">
                    <a:srgbClr val="000000">
                      <a:alpha val="43137"/>
                    </a:srgbClr>
                  </a:outerShdw>
                </a:effectLst>
              </a:rPr>
              <a:t>The publishing of the Bible would soon fall into the hands of Gog through the City of London’s control of the printing press.</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https://encrypted-tbn3.gstatic.com/images?q=tbn:ANd9GcTYG7Ah2fDmKqurC_ZyvS7hV0JXT2wERXFv2qTA7ohkvMeB8LKt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900" y="2498501"/>
            <a:ext cx="4139637" cy="2318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085194"/>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271</a:t>
            </a:fld>
            <a:endParaRPr lang="en-GB">
              <a:solidFill>
                <a:srgbClr val="FFFFFF"/>
              </a:solidFill>
            </a:endParaRPr>
          </a:p>
        </p:txBody>
      </p:sp>
      <p:pic>
        <p:nvPicPr>
          <p:cNvPr id="5124" name="Picture 4" descr="http://3.bp.blogspot.com/-C0iBEh3xRSQ/TjqIvvFHTaI/AAAAAAAAQYE/8jaYsm-cgh0/s400/Scofield-Reference-Bibl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428" y="2233835"/>
            <a:ext cx="4101631" cy="30078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08372" y="1644908"/>
            <a:ext cx="5525037"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Gog would use the reprobate Cyrus </a:t>
            </a:r>
            <a:r>
              <a:rPr lang="en-GB" sz="2800" b="1" dirty="0" err="1" smtClean="0">
                <a:solidFill>
                  <a:srgbClr val="00FFFF"/>
                </a:solidFill>
                <a:effectLst>
                  <a:outerShdw blurRad="38100" dist="38100" dir="2700000" algn="tl">
                    <a:srgbClr val="000000">
                      <a:alpha val="43137"/>
                    </a:srgbClr>
                  </a:outerShdw>
                </a:effectLst>
              </a:rPr>
              <a:t>Scofield</a:t>
            </a:r>
            <a:r>
              <a:rPr lang="en-GB" sz="2800" b="1" dirty="0" smtClean="0">
                <a:solidFill>
                  <a:srgbClr val="00FFFF"/>
                </a:solidFill>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to build on the foundations laid by Francis Bacon to promote the Zionist agenda of obtaining Palestine as a homeland for the “persecuted” Jews through the popular “</a:t>
            </a:r>
            <a:r>
              <a:rPr lang="en-GB" sz="2800" b="1" dirty="0" err="1" smtClean="0">
                <a:solidFill>
                  <a:srgbClr val="FFC000"/>
                </a:solidFill>
                <a:effectLst>
                  <a:outerShdw blurRad="38100" dist="38100" dir="2700000" algn="tl">
                    <a:srgbClr val="000000">
                      <a:alpha val="43137"/>
                    </a:srgbClr>
                  </a:outerShdw>
                </a:effectLst>
              </a:rPr>
              <a:t>Scofield</a:t>
            </a:r>
            <a:r>
              <a:rPr lang="en-GB" sz="2800" b="1" dirty="0" smtClean="0">
                <a:solidFill>
                  <a:srgbClr val="FFC000"/>
                </a:solidFill>
                <a:effectLst>
                  <a:outerShdw blurRad="38100" dist="38100" dir="2700000" algn="tl">
                    <a:srgbClr val="000000">
                      <a:alpha val="43137"/>
                    </a:srgbClr>
                  </a:outerShdw>
                </a:effectLst>
              </a:rPr>
              <a:t> Bible”, </a:t>
            </a:r>
            <a:r>
              <a:rPr lang="en-GB" sz="2800" b="1" dirty="0" smtClean="0">
                <a:solidFill>
                  <a:srgbClr val="00FF00"/>
                </a:solidFill>
                <a:effectLst>
                  <a:outerShdw blurRad="38100" dist="38100" dir="2700000" algn="tl">
                    <a:srgbClr val="000000">
                      <a:alpha val="43137"/>
                    </a:srgbClr>
                  </a:outerShdw>
                </a:effectLst>
              </a:rPr>
              <a:t>gullible Christians and even those in the Identity movement would fall for this ploy.</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58707801"/>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smtClean="0">
                <a:solidFill>
                  <a:srgbClr val="FF0000"/>
                </a:solidFill>
              </a:rPr>
              <a:t>Magog</a:t>
            </a:r>
            <a:r>
              <a:rPr lang="en-GB" b="1" dirty="0" smtClean="0">
                <a:solidFill>
                  <a:srgbClr val="FF0000"/>
                </a:solidFill>
              </a:rPr>
              <a:t/>
            </a:r>
            <a:br>
              <a:rPr lang="en-GB" b="1" dirty="0" smtClean="0">
                <a:solidFill>
                  <a:srgbClr val="FF0000"/>
                </a:solidFill>
              </a:rPr>
            </a:b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272</a:t>
            </a:fld>
            <a:endParaRPr lang="en-GB">
              <a:solidFill>
                <a:srgbClr val="FFFFFF"/>
              </a:solidFill>
            </a:endParaRPr>
          </a:p>
        </p:txBody>
      </p:sp>
      <p:sp>
        <p:nvSpPr>
          <p:cNvPr id="4" name="TextBox 3"/>
          <p:cNvSpPr txBox="1"/>
          <p:nvPr/>
        </p:nvSpPr>
        <p:spPr>
          <a:xfrm>
            <a:off x="4881092" y="1117336"/>
            <a:ext cx="6701308" cy="538532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Comynes Beaumont in his book “The Virgin Queen” produces evidence from old documents that Elizabeth 1</a:t>
            </a:r>
            <a:r>
              <a:rPr lang="en-GB" sz="2800" b="1" baseline="30000" dirty="0" smtClean="0">
                <a:solidFill>
                  <a:srgbClr val="00FFFF"/>
                </a:solidFill>
                <a:effectLst>
                  <a:outerShdw blurRad="38100" dist="38100" dir="2700000" algn="tl">
                    <a:srgbClr val="000000">
                      <a:alpha val="43137"/>
                    </a:srgbClr>
                  </a:outerShdw>
                </a:effectLst>
              </a:rPr>
              <a:t>st</a:t>
            </a:r>
            <a:r>
              <a:rPr lang="en-GB" sz="2800" b="1" dirty="0" smtClean="0">
                <a:solidFill>
                  <a:srgbClr val="00FFFF"/>
                </a:solidFill>
                <a:effectLst>
                  <a:outerShdw blurRad="38100" dist="38100" dir="2700000" algn="tl">
                    <a:srgbClr val="000000">
                      <a:alpha val="43137"/>
                    </a:srgbClr>
                  </a:outerShdw>
                </a:effectLst>
              </a:rPr>
              <a:t> was married in secret to Robert Dudley, Earl of Leicester (Left) </a:t>
            </a:r>
            <a:r>
              <a:rPr lang="en-GB" sz="2800" b="1" dirty="0" smtClean="0">
                <a:solidFill>
                  <a:srgbClr val="FFC000"/>
                </a:solidFill>
                <a:effectLst>
                  <a:outerShdw blurRad="38100" dist="38100" dir="2700000" algn="tl">
                    <a:srgbClr val="000000">
                      <a:alpha val="43137"/>
                    </a:srgbClr>
                  </a:outerShdw>
                </a:effectLst>
              </a:rPr>
              <a:t>– Francis Bacon was her son, which would account for his rise in prominence.</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Francis Bacon was also responsible for producing the King James Bible. </a:t>
            </a:r>
            <a:r>
              <a:rPr lang="en-GB" sz="2800" b="1" dirty="0" smtClean="0">
                <a:solidFill>
                  <a:srgbClr val="FFFF00"/>
                </a:solidFill>
                <a:effectLst>
                  <a:outerShdw blurRad="38100" dist="38100" dir="2700000" algn="tl">
                    <a:srgbClr val="000000">
                      <a:alpha val="43137"/>
                    </a:srgbClr>
                  </a:outerShdw>
                </a:effectLst>
              </a:rPr>
              <a:t>That is why people say that Shakespeare’s prose reads like the Bible.</a:t>
            </a:r>
            <a:endParaRPr lang="en-GB" sz="2800" b="1" dirty="0">
              <a:solidFill>
                <a:srgbClr val="FFFF00"/>
              </a:solidFill>
              <a:effectLst>
                <a:outerShdw blurRad="38100" dist="38100" dir="2700000" algn="tl">
                  <a:srgbClr val="000000">
                    <a:alpha val="43137"/>
                  </a:srgbClr>
                </a:outerShdw>
              </a:effectLst>
            </a:endParaRPr>
          </a:p>
        </p:txBody>
      </p:sp>
      <p:pic>
        <p:nvPicPr>
          <p:cNvPr id="1026" name="Picture 2" descr="http://upload.wikimedia.org/wikipedia/commons/2/2f/Robert_Dudley.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09600" y="1548670"/>
            <a:ext cx="3509952" cy="4522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035519"/>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273</a:t>
            </a:fld>
            <a:endParaRPr lang="en-GB">
              <a:solidFill>
                <a:srgbClr val="FFFFFF"/>
              </a:solidFill>
            </a:endParaRPr>
          </a:p>
        </p:txBody>
      </p:sp>
      <p:sp>
        <p:nvSpPr>
          <p:cNvPr id="4" name="TextBox 3"/>
          <p:cNvSpPr txBox="1"/>
          <p:nvPr/>
        </p:nvSpPr>
        <p:spPr>
          <a:xfrm>
            <a:off x="5692462" y="1782245"/>
            <a:ext cx="5439177"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Francis bacon was into Gnostics and acquainted with John Dee, </a:t>
            </a:r>
            <a:r>
              <a:rPr lang="en-GB" sz="2800" b="1" dirty="0" smtClean="0">
                <a:solidFill>
                  <a:srgbClr val="FFC000"/>
                </a:solidFill>
                <a:effectLst>
                  <a:outerShdw blurRad="38100" dist="38100" dir="2700000" algn="tl">
                    <a:srgbClr val="000000">
                      <a:alpha val="43137"/>
                    </a:srgbClr>
                  </a:outerShdw>
                </a:effectLst>
              </a:rPr>
              <a:t>who was Elizabeth </a:t>
            </a:r>
            <a:r>
              <a:rPr lang="en-GB" sz="2800" b="1" dirty="0">
                <a:solidFill>
                  <a:srgbClr val="FFC000"/>
                </a:solidFill>
                <a:effectLst>
                  <a:outerShdw blurRad="38100" dist="38100" dir="2700000" algn="tl">
                    <a:srgbClr val="000000">
                      <a:alpha val="43137"/>
                    </a:srgbClr>
                  </a:outerShdw>
                </a:effectLst>
              </a:rPr>
              <a:t>1</a:t>
            </a:r>
            <a:r>
              <a:rPr lang="en-GB" sz="2800" b="1" dirty="0" smtClean="0">
                <a:solidFill>
                  <a:srgbClr val="FFC000"/>
                </a:solidFill>
                <a:effectLst>
                  <a:outerShdw blurRad="38100" dist="38100" dir="2700000" algn="tl">
                    <a:srgbClr val="000000">
                      <a:alpha val="43137"/>
                    </a:srgbClr>
                  </a:outerShdw>
                </a:effectLst>
              </a:rPr>
              <a:t>st’s  secret agent and whose code name was 007! </a:t>
            </a:r>
            <a:r>
              <a:rPr lang="en-GB" sz="2800" b="1" dirty="0" smtClean="0">
                <a:solidFill>
                  <a:srgbClr val="00FF00"/>
                </a:solidFill>
                <a:effectLst>
                  <a:outerShdw blurRad="38100" dist="38100" dir="2700000" algn="tl">
                    <a:srgbClr val="000000">
                      <a:alpha val="43137"/>
                    </a:srgbClr>
                  </a:outerShdw>
                </a:effectLst>
              </a:rPr>
              <a:t>There is a record of Bacon, with a </a:t>
            </a:r>
            <a:r>
              <a:rPr lang="en-GB" sz="2800" b="1" dirty="0" err="1" smtClean="0">
                <a:solidFill>
                  <a:srgbClr val="00FF00"/>
                </a:solidFill>
                <a:effectLst>
                  <a:outerShdw blurRad="38100" dist="38100" dir="2700000" algn="tl">
                    <a:srgbClr val="000000">
                      <a:alpha val="43137"/>
                    </a:srgbClr>
                  </a:outerShdw>
                </a:effectLst>
              </a:rPr>
              <a:t>Mr.</a:t>
            </a:r>
            <a:r>
              <a:rPr lang="en-GB" sz="2800" b="1" dirty="0" smtClean="0">
                <a:solidFill>
                  <a:srgbClr val="00FF00"/>
                </a:solidFill>
                <a:effectLst>
                  <a:outerShdw blurRad="38100" dist="38100" dir="2700000" algn="tl">
                    <a:srgbClr val="000000">
                      <a:alpha val="43137"/>
                    </a:srgbClr>
                  </a:outerShdw>
                </a:effectLst>
              </a:rPr>
              <a:t> Phillips a leading cryptographer,</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meeting at John Dee’s house at </a:t>
            </a:r>
            <a:r>
              <a:rPr lang="en-GB" sz="2800" b="1" dirty="0" err="1" smtClean="0">
                <a:solidFill>
                  <a:srgbClr val="FFFF00"/>
                </a:solidFill>
                <a:effectLst>
                  <a:outerShdw blurRad="38100" dist="38100" dir="2700000" algn="tl">
                    <a:srgbClr val="000000">
                      <a:alpha val="43137"/>
                    </a:srgbClr>
                  </a:outerShdw>
                </a:effectLst>
              </a:rPr>
              <a:t>Mortlake</a:t>
            </a:r>
            <a:r>
              <a:rPr lang="en-GB" sz="2800" b="1" dirty="0" smtClean="0">
                <a:solidFill>
                  <a:srgbClr val="FFFF00"/>
                </a:solidFill>
                <a:effectLst>
                  <a:outerShdw blurRad="38100" dist="38100" dir="2700000" algn="tl">
                    <a:srgbClr val="000000">
                      <a:alpha val="43137"/>
                    </a:srgbClr>
                  </a:outerShdw>
                </a:effectLst>
              </a:rPr>
              <a:t>.</a:t>
            </a:r>
            <a:endParaRPr lang="en-GB" sz="2800" b="1" dirty="0">
              <a:solidFill>
                <a:srgbClr val="FFFF00"/>
              </a:solidFill>
              <a:effectLst>
                <a:outerShdw blurRad="38100" dist="38100" dir="2700000" algn="tl">
                  <a:srgbClr val="000000">
                    <a:alpha val="43137"/>
                  </a:srgbClr>
                </a:outerShdw>
              </a:effectLst>
            </a:endParaRPr>
          </a:p>
        </p:txBody>
      </p:sp>
      <p:pic>
        <p:nvPicPr>
          <p:cNvPr id="2050" name="Picture 2" descr="http://hankwhittemore.files.wordpress.com/2012/12/john_dee.jpg?w=4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158" y="1513334"/>
            <a:ext cx="3167174" cy="4939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590118"/>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274</a:t>
            </a:fld>
            <a:endParaRPr lang="en-GB">
              <a:solidFill>
                <a:srgbClr val="FFFFFF"/>
              </a:solidFill>
            </a:endParaRPr>
          </a:p>
        </p:txBody>
      </p:sp>
      <p:sp>
        <p:nvSpPr>
          <p:cNvPr id="4" name="TextBox 3"/>
          <p:cNvSpPr txBox="1"/>
          <p:nvPr/>
        </p:nvSpPr>
        <p:spPr>
          <a:xfrm>
            <a:off x="6561070" y="1980933"/>
            <a:ext cx="4353059"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purpose of the meeting between the top cryptographers, </a:t>
            </a:r>
            <a:r>
              <a:rPr lang="en-GB" sz="2800" b="1" dirty="0" smtClean="0">
                <a:solidFill>
                  <a:srgbClr val="FFC000"/>
                </a:solidFill>
                <a:effectLst>
                  <a:outerShdw blurRad="38100" dist="38100" dir="2700000" algn="tl">
                    <a:srgbClr val="000000">
                      <a:alpha val="43137"/>
                    </a:srgbClr>
                  </a:outerShdw>
                </a:effectLst>
              </a:rPr>
              <a:t>was to discover the truth of one of the oldest cypher systems known,</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which was the Hebrew method of Gematria dating back to circa 700 BC. </a:t>
            </a:r>
            <a:endParaRPr lang="en-GB" sz="2800" b="1" dirty="0">
              <a:solidFill>
                <a:srgbClr val="00FF00"/>
              </a:solidFill>
              <a:effectLst>
                <a:outerShdw blurRad="38100" dist="38100" dir="2700000" algn="tl">
                  <a:srgbClr val="000000">
                    <a:alpha val="43137"/>
                  </a:srgbClr>
                </a:outerShdw>
              </a:effectLst>
            </a:endParaRPr>
          </a:p>
        </p:txBody>
      </p:sp>
      <p:pic>
        <p:nvPicPr>
          <p:cNvPr id="3076" name="Picture 4" descr="https://encrypted-tbn0.gstatic.com/images?q=tbn:ANd9GcQoN8fr2wvG6eKNpm42uRoRkwhUW9yB5pkrJkyO9LvFq7qPyHZ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050" y="2094430"/>
            <a:ext cx="493395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790835"/>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275</a:t>
            </a:fld>
            <a:endParaRPr lang="en-GB">
              <a:solidFill>
                <a:srgbClr val="FFFFFF"/>
              </a:solidFill>
            </a:endParaRPr>
          </a:p>
        </p:txBody>
      </p:sp>
      <p:sp>
        <p:nvSpPr>
          <p:cNvPr id="4" name="TextBox 3"/>
          <p:cNvSpPr txBox="1"/>
          <p:nvPr/>
        </p:nvSpPr>
        <p:spPr>
          <a:xfrm>
            <a:off x="5821250" y="2044956"/>
            <a:ext cx="5310389"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While many at this time were planning the enlarging and strengthening of the </a:t>
            </a:r>
            <a:r>
              <a:rPr lang="en-GB" sz="2800" b="1" dirty="0">
                <a:solidFill>
                  <a:srgbClr val="00FFFF"/>
                </a:solidFill>
                <a:effectLst>
                  <a:outerShdw blurRad="38100" dist="38100" dir="2700000" algn="tl">
                    <a:srgbClr val="000000">
                      <a:alpha val="43137"/>
                    </a:srgbClr>
                  </a:outerShdw>
                </a:effectLst>
              </a:rPr>
              <a:t>Q</a:t>
            </a:r>
            <a:r>
              <a:rPr lang="en-GB" sz="2800" b="1" dirty="0" smtClean="0">
                <a:solidFill>
                  <a:srgbClr val="00FFFF"/>
                </a:solidFill>
                <a:effectLst>
                  <a:outerShdw blurRad="38100" dist="38100" dir="2700000" algn="tl">
                    <a:srgbClr val="000000">
                      <a:alpha val="43137"/>
                    </a:srgbClr>
                  </a:outerShdw>
                </a:effectLst>
              </a:rPr>
              <a:t>ueen’s realm,</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the secret Cabal who had secreted themselves away in the City of London, </a:t>
            </a:r>
            <a:r>
              <a:rPr lang="en-GB" sz="2800" b="1" dirty="0" smtClean="0">
                <a:solidFill>
                  <a:srgbClr val="00FF00"/>
                </a:solidFill>
                <a:effectLst>
                  <a:outerShdw blurRad="38100" dist="38100" dir="2700000" algn="tl">
                    <a:srgbClr val="000000">
                      <a:alpha val="43137"/>
                    </a:srgbClr>
                  </a:outerShdw>
                </a:effectLst>
              </a:rPr>
              <a:t>would infiltrate all these societies, to make sure they worked to their advantage.</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http://www.artpictures.co.uk/images/jl88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634" y="1687132"/>
            <a:ext cx="3543760" cy="468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408392"/>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276</a:t>
            </a:fld>
            <a:endParaRPr lang="en-GB">
              <a:solidFill>
                <a:srgbClr val="FFFFFF"/>
              </a:solidFill>
            </a:endParaRPr>
          </a:p>
        </p:txBody>
      </p:sp>
      <p:sp>
        <p:nvSpPr>
          <p:cNvPr id="4" name="TextBox 3"/>
          <p:cNvSpPr txBox="1"/>
          <p:nvPr/>
        </p:nvSpPr>
        <p:spPr>
          <a:xfrm>
            <a:off x="6156101" y="1687132"/>
            <a:ext cx="542629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One of these was Cecil, </a:t>
            </a:r>
            <a:r>
              <a:rPr lang="en-GB" sz="2800" b="1" dirty="0" smtClean="0">
                <a:solidFill>
                  <a:srgbClr val="FFCC00"/>
                </a:solidFill>
                <a:effectLst>
                  <a:outerShdw blurRad="38100" dist="38100" dir="2700000" algn="tl">
                    <a:srgbClr val="000000">
                      <a:alpha val="43137"/>
                    </a:srgbClr>
                  </a:outerShdw>
                </a:effectLst>
              </a:rPr>
              <a:t>whose descendants would later rise in prominence and later ennobled as the Marquis of Salisbury.</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Evidently he was nicknamed Cecil, because he came from </a:t>
            </a:r>
            <a:r>
              <a:rPr lang="en-GB" sz="2800" b="1" smtClean="0">
                <a:solidFill>
                  <a:srgbClr val="00FF00"/>
                </a:solidFill>
                <a:effectLst>
                  <a:outerShdw blurRad="38100" dist="38100" dir="2700000" algn="tl">
                    <a:srgbClr val="000000">
                      <a:alpha val="43137"/>
                    </a:srgbClr>
                  </a:outerShdw>
                </a:effectLst>
              </a:rPr>
              <a:t>Scilly with </a:t>
            </a:r>
            <a:r>
              <a:rPr lang="en-GB" sz="2800" b="1" dirty="0" smtClean="0">
                <a:solidFill>
                  <a:srgbClr val="00FF00"/>
                </a:solidFill>
                <a:effectLst>
                  <a:outerShdw blurRad="38100" dist="38100" dir="2700000" algn="tl">
                    <a:srgbClr val="000000">
                      <a:alpha val="43137"/>
                    </a:srgbClr>
                  </a:outerShdw>
                </a:effectLst>
              </a:rPr>
              <a:t>the retinue of Jews brought in by William the Conqueror</a:t>
            </a:r>
            <a:r>
              <a:rPr lang="en-GB" b="1" dirty="0" smtClean="0">
                <a:solidFill>
                  <a:srgbClr val="00FF00"/>
                </a:solidFill>
                <a:effectLst>
                  <a:outerShdw blurRad="38100" dist="38100" dir="2700000" algn="tl">
                    <a:srgbClr val="000000">
                      <a:alpha val="43137"/>
                    </a:srgbClr>
                  </a:outerShdw>
                </a:effectLst>
              </a:rPr>
              <a:t>.</a:t>
            </a:r>
            <a:endParaRPr lang="en-GB"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lum bright="20000" contrast="20000"/>
          </a:blip>
          <a:stretch>
            <a:fillRect/>
          </a:stretch>
        </p:blipFill>
        <p:spPr>
          <a:xfrm>
            <a:off x="1712344" y="1490309"/>
            <a:ext cx="2926926" cy="3605917"/>
          </a:xfrm>
          <a:prstGeom prst="rect">
            <a:avLst/>
          </a:prstGeom>
        </p:spPr>
      </p:pic>
      <p:sp>
        <p:nvSpPr>
          <p:cNvPr id="6" name="TextBox 5"/>
          <p:cNvSpPr txBox="1"/>
          <p:nvPr/>
        </p:nvSpPr>
        <p:spPr>
          <a:xfrm>
            <a:off x="609600" y="5343212"/>
            <a:ext cx="4984124"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Robert Cecil, 1</a:t>
            </a:r>
            <a:r>
              <a:rPr lang="en-GB" sz="3600" b="1" baseline="30000" dirty="0" smtClean="0">
                <a:solidFill>
                  <a:srgbClr val="FFFF00"/>
                </a:solidFill>
                <a:effectLst>
                  <a:outerShdw blurRad="38100" dist="38100" dir="2700000" algn="tl">
                    <a:srgbClr val="000000">
                      <a:alpha val="43137"/>
                    </a:srgbClr>
                  </a:outerShdw>
                </a:effectLst>
              </a:rPr>
              <a:t>st</a:t>
            </a:r>
            <a:r>
              <a:rPr lang="en-GB" sz="3600" b="1" dirty="0" smtClean="0">
                <a:solidFill>
                  <a:srgbClr val="FFFF00"/>
                </a:solidFill>
                <a:effectLst>
                  <a:outerShdw blurRad="38100" dist="38100" dir="2700000" algn="tl">
                    <a:srgbClr val="000000">
                      <a:alpha val="43137"/>
                    </a:srgbClr>
                  </a:outerShdw>
                </a:effectLst>
              </a:rPr>
              <a:t> Earl of Essex</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8253066"/>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277</a:t>
            </a:fld>
            <a:endParaRPr lang="en-GB">
              <a:solidFill>
                <a:srgbClr val="FFFFFF"/>
              </a:solidFill>
            </a:endParaRPr>
          </a:p>
        </p:txBody>
      </p:sp>
      <p:sp>
        <p:nvSpPr>
          <p:cNvPr id="4" name="TextBox 3"/>
          <p:cNvSpPr txBox="1"/>
          <p:nvPr/>
        </p:nvSpPr>
        <p:spPr>
          <a:xfrm>
            <a:off x="4314423" y="1371600"/>
            <a:ext cx="7177825"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According to </a:t>
            </a:r>
            <a:r>
              <a:rPr lang="en-GB" sz="2800" b="1" dirty="0" err="1" smtClean="0">
                <a:solidFill>
                  <a:srgbClr val="00FFFF"/>
                </a:solidFill>
                <a:effectLst>
                  <a:outerShdw blurRad="38100" dist="38100" dir="2700000" algn="tl">
                    <a:srgbClr val="000000">
                      <a:alpha val="43137"/>
                    </a:srgbClr>
                  </a:outerShdw>
                </a:effectLst>
              </a:rPr>
              <a:t>Comyns</a:t>
            </a:r>
            <a:r>
              <a:rPr lang="en-GB" sz="2800" b="1" dirty="0" smtClean="0">
                <a:solidFill>
                  <a:srgbClr val="00FFFF"/>
                </a:solidFill>
                <a:effectLst>
                  <a:outerShdw blurRad="38100" dist="38100" dir="2700000" algn="tl">
                    <a:srgbClr val="000000">
                      <a:alpha val="43137"/>
                    </a:srgbClr>
                  </a:outerShdw>
                </a:effectLst>
              </a:rPr>
              <a:t> Beaumont, Cecil poisoned Elizabeth 1</a:t>
            </a:r>
            <a:r>
              <a:rPr lang="en-GB" sz="2800" b="1" baseline="30000" dirty="0" smtClean="0">
                <a:solidFill>
                  <a:srgbClr val="00FFFF"/>
                </a:solidFill>
                <a:effectLst>
                  <a:outerShdw blurRad="38100" dist="38100" dir="2700000" algn="tl">
                    <a:srgbClr val="000000">
                      <a:alpha val="43137"/>
                    </a:srgbClr>
                  </a:outerShdw>
                </a:effectLst>
              </a:rPr>
              <a:t>st</a:t>
            </a:r>
            <a:r>
              <a:rPr lang="en-GB" sz="2800" b="1" dirty="0" smtClean="0">
                <a:solidFill>
                  <a:srgbClr val="00FFFF"/>
                </a:solidFill>
                <a:effectLst>
                  <a:outerShdw blurRad="38100" dist="38100" dir="2700000" algn="tl">
                    <a:srgbClr val="000000">
                      <a:alpha val="43137"/>
                    </a:srgbClr>
                  </a:outerShdw>
                </a:effectLst>
              </a:rPr>
              <a:t>’s drink. </a:t>
            </a:r>
            <a:r>
              <a:rPr lang="en-GB" sz="2800" b="1" dirty="0" smtClean="0">
                <a:solidFill>
                  <a:srgbClr val="FFC000"/>
                </a:solidFill>
                <a:effectLst>
                  <a:outerShdw blurRad="38100" dist="38100" dir="2700000" algn="tl">
                    <a:srgbClr val="000000">
                      <a:alpha val="43137"/>
                    </a:srgbClr>
                  </a:outerShdw>
                </a:effectLst>
              </a:rPr>
              <a:t>It failed to kill her, but left her in a much weakened state and when she was eventually confined to bed,</a:t>
            </a:r>
            <a:r>
              <a:rPr lang="en-GB" sz="2800" b="1" dirty="0" smtClean="0">
                <a:effectLst>
                  <a:outerShdw blurRad="38100" dist="38100" dir="2700000" algn="tl">
                    <a:srgbClr val="000000">
                      <a:alpha val="43137"/>
                    </a:srgbClr>
                  </a:outerShdw>
                </a:effectLst>
              </a:rPr>
              <a:t> </a:t>
            </a:r>
            <a:r>
              <a:rPr lang="en-GB" sz="2800" b="1" dirty="0" smtClean="0">
                <a:solidFill>
                  <a:srgbClr val="FF0000"/>
                </a:solidFill>
                <a:effectLst>
                  <a:outerShdw blurRad="38100" dist="38100" dir="2700000" algn="tl">
                    <a:srgbClr val="000000">
                      <a:alpha val="43137"/>
                    </a:srgbClr>
                  </a:outerShdw>
                </a:effectLst>
              </a:rPr>
              <a:t>it was alleged that he ordered the doctor not to save her or he strangled her himself </a:t>
            </a:r>
            <a:r>
              <a:rPr lang="en-GB" sz="2800" b="1" dirty="0" smtClean="0">
                <a:solidFill>
                  <a:srgbClr val="00FF00"/>
                </a:solidFill>
                <a:effectLst>
                  <a:outerShdw blurRad="38100" dist="38100" dir="2700000" algn="tl">
                    <a:srgbClr val="000000">
                      <a:alpha val="43137"/>
                    </a:srgbClr>
                  </a:outerShdw>
                </a:effectLst>
              </a:rPr>
              <a:t>– afterwards saying that James was her preferred heir – because the money power saw the possibility of bringing Scotland under their control by uniting the 2 parliaments.</a:t>
            </a:r>
            <a:endParaRPr lang="en-GB" sz="2800" b="1" dirty="0">
              <a:solidFill>
                <a:srgbClr val="00FF00"/>
              </a:solidFill>
              <a:effectLst>
                <a:outerShdw blurRad="38100" dist="38100" dir="2700000" algn="tl">
                  <a:srgbClr val="000000">
                    <a:alpha val="43137"/>
                  </a:srgbClr>
                </a:outerShdw>
              </a:effectLst>
            </a:endParaRPr>
          </a:p>
        </p:txBody>
      </p:sp>
      <p:pic>
        <p:nvPicPr>
          <p:cNvPr id="5122" name="Picture 2" descr="Elizabeth-I-WA-BAR8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690" y="2666381"/>
            <a:ext cx="3308841" cy="228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381688"/>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278</a:t>
            </a:fld>
            <a:endParaRPr lang="en-GB">
              <a:solidFill>
                <a:srgbClr val="FFFFFF"/>
              </a:solidFill>
            </a:endParaRPr>
          </a:p>
        </p:txBody>
      </p:sp>
      <p:sp>
        <p:nvSpPr>
          <p:cNvPr id="4" name="TextBox 3"/>
          <p:cNvSpPr txBox="1"/>
          <p:nvPr/>
        </p:nvSpPr>
        <p:spPr>
          <a:xfrm>
            <a:off x="4494727" y="1539026"/>
            <a:ext cx="729516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 those days the Scots in London had made themselves extremely unpopular because James had surrounded himself with greedy courtiers from over the Border, </a:t>
            </a:r>
            <a:r>
              <a:rPr lang="en-GB" sz="2800" b="1" dirty="0">
                <a:solidFill>
                  <a:srgbClr val="FFCC00"/>
                </a:solidFill>
                <a:effectLst>
                  <a:outerShdw blurRad="38100" dist="38100" dir="2700000" algn="tl">
                    <a:srgbClr val="000000">
                      <a:alpha val="43137"/>
                    </a:srgbClr>
                  </a:outerShdw>
                </a:effectLst>
              </a:rPr>
              <a:t>In Parliament and outside, there was powerful opposition to the Union on which the King had set his heart. </a:t>
            </a:r>
            <a:r>
              <a:rPr lang="en-GB" sz="2800" b="1" dirty="0">
                <a:solidFill>
                  <a:srgbClr val="00FF00"/>
                </a:solidFill>
                <a:effectLst>
                  <a:outerShdw blurRad="38100" dist="38100" dir="2700000" algn="tl">
                    <a:srgbClr val="000000">
                      <a:alpha val="43137"/>
                    </a:srgbClr>
                  </a:outerShdw>
                </a:effectLst>
              </a:rPr>
              <a:t>In this quandary the Government of Robert Cecil, now thoroughly alarmed, </a:t>
            </a:r>
            <a:r>
              <a:rPr lang="en-GB" sz="2800" b="1" dirty="0">
                <a:solidFill>
                  <a:srgbClr val="FFFF00"/>
                </a:solidFill>
                <a:effectLst>
                  <a:outerShdw blurRad="38100" dist="38100" dir="2700000" algn="tl">
                    <a:srgbClr val="000000">
                      <a:alpha val="43137"/>
                    </a:srgbClr>
                  </a:outerShdw>
                </a:effectLst>
              </a:rPr>
              <a:t>offered Francis the post of Solicitor-General if he would support the Bill</a:t>
            </a:r>
            <a:r>
              <a:rPr lang="en-GB" dirty="0" smtClean="0">
                <a:solidFill>
                  <a:srgbClr val="FFFF00"/>
                </a:solidFill>
              </a:rPr>
              <a:t>.</a:t>
            </a:r>
            <a:endParaRPr lang="en-GB" dirty="0">
              <a:solidFill>
                <a:srgbClr val="FFFF00"/>
              </a:solidFill>
            </a:endParaRPr>
          </a:p>
        </p:txBody>
      </p:sp>
      <p:pic>
        <p:nvPicPr>
          <p:cNvPr id="7170" name="Picture 2" descr="https://encrypted-tbn1.gstatic.com/images?q=tbn:ANd9GcRs4gZYIWgmrT0da1UEc5NW36oOWSrBDIkkqszBFKaCwRU2o1x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02783" y="2214629"/>
            <a:ext cx="280987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870090"/>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279</a:t>
            </a:fld>
            <a:endParaRPr lang="en-GB">
              <a:solidFill>
                <a:srgbClr val="FFFFFF"/>
              </a:solidFill>
            </a:endParaRPr>
          </a:p>
        </p:txBody>
      </p:sp>
      <p:sp>
        <p:nvSpPr>
          <p:cNvPr id="5" name="TextBox 4"/>
          <p:cNvSpPr txBox="1"/>
          <p:nvPr/>
        </p:nvSpPr>
        <p:spPr>
          <a:xfrm>
            <a:off x="6812280" y="1644908"/>
            <a:ext cx="459028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King Charles II and James II tried to forfeit Livery/City wealth, </a:t>
            </a:r>
            <a:r>
              <a:rPr lang="en-GB" sz="2800" b="1" dirty="0" smtClean="0">
                <a:solidFill>
                  <a:srgbClr val="FFCC00"/>
                </a:solidFill>
                <a:effectLst>
                  <a:outerShdw blurRad="38100" dist="38100" dir="2700000" algn="tl">
                    <a:srgbClr val="000000">
                      <a:alpha val="43137"/>
                    </a:srgbClr>
                  </a:outerShdw>
                </a:effectLst>
              </a:rPr>
              <a:t>so William of Orange was placed onto the throne and the City’s Royal Charters were restored. </a:t>
            </a:r>
            <a:r>
              <a:rPr lang="en-GB" sz="2800" b="1" dirty="0" smtClean="0">
                <a:solidFill>
                  <a:srgbClr val="00FF00"/>
                </a:solidFill>
                <a:effectLst>
                  <a:outerShdw blurRad="38100" dist="38100" dir="2700000" algn="tl">
                    <a:srgbClr val="000000">
                      <a:alpha val="43137"/>
                    </a:srgbClr>
                  </a:outerShdw>
                </a:effectLst>
              </a:rPr>
              <a:t>The endeavours of the Stuarts to get back the throne were outmanoeuvred</a:t>
            </a:r>
            <a:r>
              <a:rPr lang="en-GB" dirty="0" smtClean="0">
                <a:solidFill>
                  <a:srgbClr val="00FF00"/>
                </a:solidFill>
              </a:rPr>
              <a:t>.</a:t>
            </a:r>
            <a:endParaRPr lang="en-GB" dirty="0">
              <a:solidFill>
                <a:srgbClr val="00FF00"/>
              </a:solidFill>
            </a:endParaRPr>
          </a:p>
        </p:txBody>
      </p:sp>
      <p:pic>
        <p:nvPicPr>
          <p:cNvPr id="8" name="Picture 7"/>
          <p:cNvPicPr>
            <a:picLocks noChangeAspect="1"/>
          </p:cNvPicPr>
          <p:nvPr/>
        </p:nvPicPr>
        <p:blipFill>
          <a:blip r:embed="rId2"/>
          <a:stretch>
            <a:fillRect/>
          </a:stretch>
        </p:blipFill>
        <p:spPr>
          <a:xfrm>
            <a:off x="724051" y="2296162"/>
            <a:ext cx="5371949" cy="3529584"/>
          </a:xfrm>
          <a:prstGeom prst="rect">
            <a:avLst/>
          </a:prstGeom>
        </p:spPr>
      </p:pic>
    </p:spTree>
    <p:extLst>
      <p:ext uri="{BB962C8B-B14F-4D97-AF65-F5344CB8AC3E}">
        <p14:creationId xmlns:p14="http://schemas.microsoft.com/office/powerpoint/2010/main" val="24590796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28</a:t>
            </a:fld>
            <a:endParaRPr lang="en-GB"/>
          </a:p>
        </p:txBody>
      </p:sp>
      <p:sp>
        <p:nvSpPr>
          <p:cNvPr id="4" name="TextBox 3"/>
          <p:cNvSpPr txBox="1"/>
          <p:nvPr/>
        </p:nvSpPr>
        <p:spPr>
          <a:xfrm>
            <a:off x="5583381" y="2347719"/>
            <a:ext cx="5209309"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Its pretensions are supported in the United States by the secret International Pilgrim Society, </a:t>
            </a:r>
            <a:r>
              <a:rPr lang="en-GB" sz="2800" b="1" dirty="0">
                <a:solidFill>
                  <a:srgbClr val="FFC000"/>
                </a:solidFill>
                <a:effectLst>
                  <a:outerShdw blurRad="38100" dist="38100" dir="2700000" algn="tl">
                    <a:srgbClr val="000000">
                      <a:alpha val="43137"/>
                    </a:srgbClr>
                  </a:outerShdw>
                </a:effectLst>
              </a:rPr>
              <a:t>sponsor of the Cecil Rhodes </a:t>
            </a:r>
            <a:r>
              <a:rPr lang="en-GB" sz="2800" b="1" dirty="0">
                <a:solidFill>
                  <a:srgbClr val="FF0000"/>
                </a:solidFill>
                <a:effectLst>
                  <a:outerShdw blurRad="38100" dist="38100" dir="2700000" algn="tl">
                    <a:srgbClr val="000000">
                      <a:alpha val="43137"/>
                    </a:srgbClr>
                  </a:outerShdw>
                </a:effectLst>
              </a:rPr>
              <a:t>"One World" </a:t>
            </a:r>
            <a:r>
              <a:rPr lang="en-GB" sz="2800" b="1" dirty="0">
                <a:solidFill>
                  <a:srgbClr val="00FF00"/>
                </a:solidFill>
                <a:effectLst>
                  <a:outerShdw blurRad="38100" dist="38100" dir="2700000" algn="tl">
                    <a:srgbClr val="000000">
                      <a:alpha val="43137"/>
                    </a:srgbClr>
                  </a:outerShdw>
                </a:effectLst>
              </a:rPr>
              <a:t>ideology which was launched about 1897.</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853" y="1468593"/>
            <a:ext cx="3322712" cy="4866796"/>
          </a:xfrm>
          <a:prstGeom prst="rect">
            <a:avLst/>
          </a:prstGeom>
        </p:spPr>
      </p:pic>
    </p:spTree>
    <p:extLst>
      <p:ext uri="{BB962C8B-B14F-4D97-AF65-F5344CB8AC3E}">
        <p14:creationId xmlns:p14="http://schemas.microsoft.com/office/powerpoint/2010/main" val="3971717805"/>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280</a:t>
            </a:fld>
            <a:endParaRPr lang="en-GB">
              <a:solidFill>
                <a:srgbClr val="FFFFFF"/>
              </a:solidFill>
            </a:endParaRPr>
          </a:p>
        </p:txBody>
      </p:sp>
      <p:sp>
        <p:nvSpPr>
          <p:cNvPr id="4" name="TextBox 3"/>
          <p:cNvSpPr txBox="1"/>
          <p:nvPr/>
        </p:nvSpPr>
        <p:spPr>
          <a:xfrm>
            <a:off x="5821250" y="1890055"/>
            <a:ext cx="5357611"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In the end, the money power prevailed and Scotland was united with England. </a:t>
            </a:r>
            <a:r>
              <a:rPr lang="en-GB" sz="2800" b="1" dirty="0" smtClean="0">
                <a:solidFill>
                  <a:srgbClr val="FFC000"/>
                </a:solidFill>
                <a:effectLst>
                  <a:outerShdw blurRad="38100" dist="38100" dir="2700000" algn="tl">
                    <a:srgbClr val="000000">
                      <a:alpha val="43137"/>
                    </a:srgbClr>
                  </a:outerShdw>
                </a:effectLst>
              </a:rPr>
              <a:t>It was not a union of crowns but a union of parliaments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 when the monarch is in Scotland, he or she is the Scottish monarch.</a:t>
            </a:r>
            <a:endParaRPr lang="en-GB" sz="2800" b="1" dirty="0">
              <a:solidFill>
                <a:srgbClr val="00FF00"/>
              </a:solidFill>
              <a:effectLst>
                <a:outerShdw blurRad="38100" dist="38100" dir="2700000" algn="tl">
                  <a:srgbClr val="000000">
                    <a:alpha val="43137"/>
                  </a:srgbClr>
                </a:outerShdw>
              </a:effectLst>
            </a:endParaRPr>
          </a:p>
        </p:txBody>
      </p:sp>
      <p:pic>
        <p:nvPicPr>
          <p:cNvPr id="6146" name="Picture 2" descr="http://www.blogcdn.com/www.walletpop.com/media/2008/02/scottish_royal_coat_of_arms.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9" b="97557" l="0" r="98887"/>
                    </a14:imgEffect>
                  </a14:imgLayer>
                </a14:imgProps>
              </a:ext>
              <a:ext uri="{28A0092B-C50C-407E-A947-70E740481C1C}">
                <a14:useLocalDpi xmlns:a14="http://schemas.microsoft.com/office/drawing/2010/main" val="0"/>
              </a:ext>
            </a:extLst>
          </a:blip>
          <a:srcRect b="2745"/>
          <a:stretch/>
        </p:blipFill>
        <p:spPr bwMode="auto">
          <a:xfrm>
            <a:off x="992701" y="1834223"/>
            <a:ext cx="3286125" cy="365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583725"/>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281</a:t>
            </a:fld>
            <a:endParaRPr lang="en-GB">
              <a:solidFill>
                <a:srgbClr val="FFFFFF"/>
              </a:solidFill>
            </a:endParaRPr>
          </a:p>
        </p:txBody>
      </p:sp>
      <p:sp>
        <p:nvSpPr>
          <p:cNvPr id="4" name="TextBox 3"/>
          <p:cNvSpPr txBox="1"/>
          <p:nvPr/>
        </p:nvSpPr>
        <p:spPr>
          <a:xfrm>
            <a:off x="5821251" y="1824841"/>
            <a:ext cx="537049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Peter Dawkins in his book, “Francis Bacon Herald of The New Age” says, </a:t>
            </a:r>
            <a:r>
              <a:rPr lang="en-GB" sz="2800" b="1" dirty="0" smtClean="0">
                <a:solidFill>
                  <a:srgbClr val="FFC000"/>
                </a:solidFill>
                <a:effectLst>
                  <a:outerShdw blurRad="38100" dist="38100" dir="2700000" algn="tl">
                    <a:srgbClr val="000000">
                      <a:alpha val="43137"/>
                    </a:srgbClr>
                  </a:outerShdw>
                </a:effectLst>
              </a:rPr>
              <a:t>Bacon was a master of cipher symbol and rhythmic language in all his works in various cryptic ways. </a:t>
            </a:r>
            <a:r>
              <a:rPr lang="en-GB" sz="2800" b="1" dirty="0" smtClean="0">
                <a:solidFill>
                  <a:srgbClr val="00FF00"/>
                </a:solidFill>
                <a:effectLst>
                  <a:outerShdw blurRad="38100" dist="38100" dir="2700000" algn="tl">
                    <a:srgbClr val="000000">
                      <a:alpha val="43137"/>
                    </a:srgbClr>
                  </a:outerShdw>
                </a:effectLst>
              </a:rPr>
              <a:t>He saw mathematics as a vitally mystic science and used it accordingly.</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www.sirbacon.org/graphics/dawkinshera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852" y="1371600"/>
            <a:ext cx="3553541" cy="5172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950883"/>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282</a:t>
            </a:fld>
            <a:endParaRPr lang="en-GB">
              <a:solidFill>
                <a:srgbClr val="FFFFFF"/>
              </a:solidFill>
            </a:endParaRPr>
          </a:p>
        </p:txBody>
      </p:sp>
      <p:sp>
        <p:nvSpPr>
          <p:cNvPr id="4" name="TextBox 3"/>
          <p:cNvSpPr txBox="1"/>
          <p:nvPr/>
        </p:nvSpPr>
        <p:spPr>
          <a:xfrm>
            <a:off x="5280338" y="1803042"/>
            <a:ext cx="5911403"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Today’s secret services are based on the Elizabethan model, </a:t>
            </a:r>
            <a:r>
              <a:rPr lang="en-GB" sz="2800" b="1" dirty="0" smtClean="0">
                <a:solidFill>
                  <a:srgbClr val="FFC000"/>
                </a:solidFill>
                <a:effectLst>
                  <a:outerShdw blurRad="38100" dist="38100" dir="2700000" algn="tl">
                    <a:srgbClr val="000000">
                      <a:alpha val="43137"/>
                    </a:srgbClr>
                  </a:outerShdw>
                </a:effectLst>
              </a:rPr>
              <a:t>through the pioneering efforts of John Dee and Francis Bacon. </a:t>
            </a:r>
            <a:r>
              <a:rPr lang="en-GB" sz="2800" b="1" dirty="0" smtClean="0">
                <a:solidFill>
                  <a:srgbClr val="00FF00"/>
                </a:solidFill>
                <a:effectLst>
                  <a:outerShdw blurRad="38100" dist="38100" dir="2700000" algn="tl">
                    <a:srgbClr val="000000">
                      <a:alpha val="43137"/>
                    </a:srgbClr>
                  </a:outerShdw>
                </a:effectLst>
              </a:rPr>
              <a:t>John Dee for encrypting secret messages and Francis Bacon was Queen Elizabeth’s ears and eyes in foreign courts which he frequented.</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newsimg.bbc.co.uk/media/images/47782000/jpg/_47782004_mi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279" y="1976674"/>
            <a:ext cx="3129566" cy="390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51798"/>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283</a:t>
            </a:fld>
            <a:endParaRPr lang="en-GB"/>
          </a:p>
        </p:txBody>
      </p:sp>
      <p:pic>
        <p:nvPicPr>
          <p:cNvPr id="1026" name="Picture 2" descr="MI5 hdqrs. at Thames House, Westminster, Lond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130" y="1387444"/>
            <a:ext cx="3188514" cy="38884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10456" y="1538304"/>
            <a:ext cx="468052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London – Headquarters of Gog’s Worldwide Spy Network</a:t>
            </a:r>
          </a:p>
        </p:txBody>
      </p:sp>
      <p:sp>
        <p:nvSpPr>
          <p:cNvPr id="5" name="TextBox 4"/>
          <p:cNvSpPr txBox="1"/>
          <p:nvPr/>
        </p:nvSpPr>
        <p:spPr>
          <a:xfrm>
            <a:off x="321120" y="5522893"/>
            <a:ext cx="5774880"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MI5 hdqrs. at Thames House, </a:t>
            </a:r>
            <a:br>
              <a:rPr lang="en-GB" sz="2800" b="1" dirty="0">
                <a:solidFill>
                  <a:srgbClr val="FFFF00"/>
                </a:solidFill>
                <a:effectLst>
                  <a:outerShdw blurRad="38100" dist="38100" dir="2700000" algn="tl">
                    <a:srgbClr val="000000">
                      <a:alpha val="43137"/>
                    </a:srgbClr>
                  </a:outerShdw>
                </a:effectLst>
              </a:rPr>
            </a:br>
            <a:r>
              <a:rPr lang="en-GB" sz="2800" b="1" dirty="0">
                <a:solidFill>
                  <a:srgbClr val="FFFF00"/>
                </a:solidFill>
                <a:effectLst>
                  <a:outerShdw blurRad="38100" dist="38100" dir="2700000" algn="tl">
                    <a:srgbClr val="000000">
                      <a:alpha val="43137"/>
                    </a:srgbClr>
                  </a:outerShdw>
                </a:effectLst>
              </a:rPr>
              <a:t>Westminster, London</a:t>
            </a:r>
            <a:r>
              <a:rPr lang="en-GB" dirty="0"/>
              <a:t>. </a:t>
            </a:r>
          </a:p>
        </p:txBody>
      </p:sp>
      <p:sp>
        <p:nvSpPr>
          <p:cNvPr id="6" name="TextBox 5"/>
          <p:cNvSpPr txBox="1"/>
          <p:nvPr/>
        </p:nvSpPr>
        <p:spPr>
          <a:xfrm>
            <a:off x="6035286" y="3331660"/>
            <a:ext cx="4531306"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Left: MI5 Domestic Spying Headquarters of which the FBI is a junior branch.</a:t>
            </a:r>
          </a:p>
        </p:txBody>
      </p:sp>
    </p:spTree>
    <p:extLst>
      <p:ext uri="{BB962C8B-B14F-4D97-AF65-F5344CB8AC3E}">
        <p14:creationId xmlns:p14="http://schemas.microsoft.com/office/powerpoint/2010/main" val="3135212903"/>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284</a:t>
            </a:fld>
            <a:endParaRPr lang="en-GB">
              <a:solidFill>
                <a:srgbClr val="FFFFFF"/>
              </a:solidFill>
            </a:endParaRPr>
          </a:p>
        </p:txBody>
      </p:sp>
      <p:sp>
        <p:nvSpPr>
          <p:cNvPr id="4" name="TextBox 3"/>
          <p:cNvSpPr txBox="1"/>
          <p:nvPr/>
        </p:nvSpPr>
        <p:spPr>
          <a:xfrm>
            <a:off x="4576293" y="1644908"/>
            <a:ext cx="7006107"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While the 2 UK security services, MI5 &amp; MI6, are located outside the City of London, they are nevertheless controlled by the City. </a:t>
            </a:r>
            <a:r>
              <a:rPr lang="en-GB" sz="2800" b="1" dirty="0" smtClean="0">
                <a:solidFill>
                  <a:srgbClr val="FFC000"/>
                </a:solidFill>
                <a:effectLst>
                  <a:outerShdw blurRad="38100" dist="38100" dir="2700000" algn="tl">
                    <a:srgbClr val="000000">
                      <a:alpha val="43137"/>
                    </a:srgbClr>
                  </a:outerShdw>
                </a:effectLst>
              </a:rPr>
              <a:t>During WWII, Winston Churchill, sacked the existing head of MI6 and appointed Victor Rothschild as its director.</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These 2 services are signalled as being under the control of Gog, by the fact that 5+6 = 11 = the number of Gog.</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(Note, there is no MI1,2,3, or 4!)</a:t>
            </a:r>
            <a:endParaRPr lang="en-GB" sz="2800" b="1" dirty="0">
              <a:solidFill>
                <a:srgbClr val="FFFF00"/>
              </a:solidFill>
              <a:effectLst>
                <a:outerShdw blurRad="38100" dist="38100" dir="2700000" algn="tl">
                  <a:srgbClr val="000000">
                    <a:alpha val="43137"/>
                  </a:srgbClr>
                </a:outerShdw>
              </a:effectLst>
            </a:endParaRPr>
          </a:p>
        </p:txBody>
      </p:sp>
      <p:pic>
        <p:nvPicPr>
          <p:cNvPr id="2050" name="Picture 2" descr="http://www.mi5.com/security/images/vx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348064"/>
            <a:ext cx="3425779" cy="3425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564987"/>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285</a:t>
            </a:fld>
            <a:endParaRPr lang="en-GB"/>
          </a:p>
        </p:txBody>
      </p:sp>
      <p:pic>
        <p:nvPicPr>
          <p:cNvPr id="2050" name="Picture 2" descr="MI6 spy headquarters in Lond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116" y="1371600"/>
            <a:ext cx="4641928" cy="40718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8896" y="5632359"/>
            <a:ext cx="3312368"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MI6 Headquarters Vauxhall London</a:t>
            </a:r>
          </a:p>
        </p:txBody>
      </p:sp>
      <p:sp>
        <p:nvSpPr>
          <p:cNvPr id="5" name="TextBox 4"/>
          <p:cNvSpPr txBox="1"/>
          <p:nvPr/>
        </p:nvSpPr>
        <p:spPr>
          <a:xfrm>
            <a:off x="6345936" y="1739444"/>
            <a:ext cx="5163312"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MI6 – Gog’s Foreign Spy Headquarters and its USA branch the CIA and the Israeli State </a:t>
            </a:r>
            <a:r>
              <a:rPr lang="en-GB" sz="2800" b="1" dirty="0" err="1">
                <a:solidFill>
                  <a:srgbClr val="00FF00"/>
                </a:solidFill>
                <a:effectLst>
                  <a:outerShdw blurRad="38100" dist="38100" dir="2700000" algn="tl">
                    <a:srgbClr val="000000">
                      <a:alpha val="43137"/>
                    </a:srgbClr>
                  </a:outerShdw>
                </a:effectLst>
              </a:rPr>
              <a:t>Mossad</a:t>
            </a:r>
            <a:r>
              <a:rPr lang="en-GB" sz="2800" b="1" dirty="0">
                <a:solidFill>
                  <a:srgbClr val="00FF00"/>
                </a:solidFill>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 controlled from London through the Rothschild connection.</a:t>
            </a:r>
          </a:p>
        </p:txBody>
      </p:sp>
    </p:spTree>
    <p:extLst>
      <p:ext uri="{BB962C8B-B14F-4D97-AF65-F5344CB8AC3E}">
        <p14:creationId xmlns:p14="http://schemas.microsoft.com/office/powerpoint/2010/main" val="1332503723"/>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286</a:t>
            </a:fld>
            <a:endParaRPr lang="en-GB">
              <a:solidFill>
                <a:srgbClr val="FFFFFF"/>
              </a:solidFill>
            </a:endParaRPr>
          </a:p>
        </p:txBody>
      </p:sp>
      <p:pic>
        <p:nvPicPr>
          <p:cNvPr id="3074" name="Picture 2" descr="http://i.telegraph.co.uk/multimedia/archive/02159/mi6_2159749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417" y="2134337"/>
            <a:ext cx="5122636" cy="31975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98524" y="1500389"/>
            <a:ext cx="5859887"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00FF"/>
                </a:solidFill>
                <a:effectLst>
                  <a:outerShdw blurRad="38100" dist="38100" dir="2700000" algn="tl">
                    <a:srgbClr val="000000">
                      <a:alpha val="43137"/>
                    </a:srgbClr>
                  </a:outerShdw>
                </a:effectLst>
              </a:rPr>
              <a:t>Left, </a:t>
            </a:r>
            <a:r>
              <a:rPr lang="en-GB" sz="2800" b="1" dirty="0" smtClean="0">
                <a:solidFill>
                  <a:srgbClr val="00FFFF"/>
                </a:solidFill>
                <a:effectLst>
                  <a:outerShdw blurRad="38100" dist="38100" dir="2700000" algn="tl">
                    <a:srgbClr val="000000">
                      <a:alpha val="43137"/>
                    </a:srgbClr>
                  </a:outerShdw>
                </a:effectLst>
              </a:rPr>
              <a:t>is the MI6 headquarters by Vauxhall bridge on the south side of the Thames and is 9 stories high with 9 basements below. </a:t>
            </a:r>
            <a:r>
              <a:rPr lang="en-GB" sz="2800" b="1" dirty="0" smtClean="0">
                <a:solidFill>
                  <a:srgbClr val="FFC000"/>
                </a:solidFill>
                <a:effectLst>
                  <a:outerShdw blurRad="38100" dist="38100" dir="2700000" algn="tl">
                    <a:srgbClr val="000000">
                      <a:alpha val="43137"/>
                    </a:srgbClr>
                  </a:outerShdw>
                </a:effectLst>
              </a:rPr>
              <a:t>A person working on the site as it was being built remarked, </a:t>
            </a:r>
            <a:r>
              <a:rPr lang="en-GB" sz="2800" b="1" dirty="0" smtClean="0">
                <a:solidFill>
                  <a:srgbClr val="00FF00"/>
                </a:solidFill>
                <a:effectLst>
                  <a:outerShdw blurRad="38100" dist="38100" dir="2700000" algn="tl">
                    <a:srgbClr val="000000">
                      <a:alpha val="43137"/>
                    </a:srgbClr>
                  </a:outerShdw>
                </a:effectLst>
              </a:rPr>
              <a:t>“the Treblinka in Moscow has 7 basements, so which is the biggest police state?” </a:t>
            </a:r>
            <a:r>
              <a:rPr lang="en-GB" sz="2800" b="1" dirty="0" smtClean="0">
                <a:solidFill>
                  <a:srgbClr val="FFFF00"/>
                </a:solidFill>
                <a:effectLst>
                  <a:outerShdw blurRad="38100" dist="38100" dir="2700000" algn="tl">
                    <a:srgbClr val="000000">
                      <a:alpha val="43137"/>
                    </a:srgbClr>
                  </a:outerShdw>
                </a:effectLst>
              </a:rPr>
              <a:t>– London of course!!!</a:t>
            </a:r>
            <a:endParaRPr lang="en-GB" dirty="0">
              <a:solidFill>
                <a:srgbClr val="FFFF00"/>
              </a:solidFill>
            </a:endParaRPr>
          </a:p>
        </p:txBody>
      </p:sp>
    </p:spTree>
    <p:extLst>
      <p:ext uri="{BB962C8B-B14F-4D97-AF65-F5344CB8AC3E}">
        <p14:creationId xmlns:p14="http://schemas.microsoft.com/office/powerpoint/2010/main" val="2884534310"/>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287</a:t>
            </a:fld>
            <a:endParaRPr lang="en-GB"/>
          </a:p>
        </p:txBody>
      </p:sp>
      <p:sp>
        <p:nvSpPr>
          <p:cNvPr id="4" name="TextBox 3"/>
          <p:cNvSpPr txBox="1"/>
          <p:nvPr/>
        </p:nvSpPr>
        <p:spPr>
          <a:xfrm>
            <a:off x="4888992" y="1904633"/>
            <a:ext cx="6537960" cy="424731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Downing Street is named after a notorious spy!!</a:t>
            </a:r>
          </a:p>
          <a:p>
            <a:pPr algn="ctr"/>
            <a:endParaRPr lang="en-GB" sz="2800" b="1" dirty="0">
              <a:effectLst>
                <a:outerShdw blurRad="38100" dist="38100" dir="2700000" algn="tl">
                  <a:srgbClr val="000000">
                    <a:alpha val="43137"/>
                  </a:srgbClr>
                </a:outerShdw>
              </a:effectLst>
            </a:endParaRPr>
          </a:p>
          <a:p>
            <a:pPr algn="ctr"/>
            <a:r>
              <a:rPr lang="en-GB" sz="2800" b="1" dirty="0">
                <a:solidFill>
                  <a:srgbClr val="FFC000"/>
                </a:solidFill>
                <a:effectLst>
                  <a:outerShdw blurRad="38100" dist="38100" dir="2700000" algn="tl">
                    <a:srgbClr val="000000">
                      <a:alpha val="43137"/>
                    </a:srgbClr>
                  </a:outerShdw>
                </a:effectLst>
              </a:rPr>
              <a:t>10 Downing Street—the residence of the British Prime Minister. </a:t>
            </a:r>
            <a:r>
              <a:rPr lang="en-GB" sz="2800" b="1" dirty="0">
                <a:solidFill>
                  <a:srgbClr val="00FF00"/>
                </a:solidFill>
                <a:effectLst>
                  <a:outerShdw blurRad="38100" dist="38100" dir="2700000" algn="tl">
                    <a:srgbClr val="000000">
                      <a:alpha val="43137"/>
                    </a:srgbClr>
                  </a:outerShdw>
                </a:effectLst>
              </a:rPr>
              <a:t>The street is named after a man who spied on the British Christians as they sought to plant the </a:t>
            </a:r>
            <a:r>
              <a:rPr lang="en-GB" sz="2800" b="1" dirty="0" smtClean="0">
                <a:solidFill>
                  <a:srgbClr val="00FF00"/>
                </a:solidFill>
                <a:effectLst>
                  <a:outerShdw blurRad="38100" dist="38100" dir="2700000" algn="tl">
                    <a:srgbClr val="000000">
                      <a:alpha val="43137"/>
                    </a:srgbClr>
                  </a:outerShdw>
                </a:effectLst>
              </a:rPr>
              <a:t>latter days’ </a:t>
            </a:r>
            <a:r>
              <a:rPr lang="en-GB" sz="2800" b="1" dirty="0">
                <a:solidFill>
                  <a:srgbClr val="00FF00"/>
                </a:solidFill>
                <a:effectLst>
                  <a:outerShdw blurRad="38100" dist="38100" dir="2700000" algn="tl">
                    <a:srgbClr val="000000">
                      <a:alpha val="43137"/>
                    </a:srgbClr>
                  </a:outerShdw>
                </a:effectLst>
              </a:rPr>
              <a:t>Israel in the New World. </a:t>
            </a:r>
          </a:p>
          <a:p>
            <a:endParaRPr lang="en-GB" dirty="0">
              <a:effectLst>
                <a:outerShdw blurRad="38100" dist="38100" dir="2700000" algn="tl">
                  <a:srgbClr val="000000">
                    <a:alpha val="43137"/>
                  </a:srgbClr>
                </a:outerShdw>
              </a:effectLst>
            </a:endParaRPr>
          </a:p>
        </p:txBody>
      </p:sp>
      <p:pic>
        <p:nvPicPr>
          <p:cNvPr id="1026" name="Picture 2" descr="10 Downing St. is name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56183"/>
            <a:ext cx="3570296" cy="532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147122"/>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288</a:t>
            </a:fld>
            <a:endParaRPr lang="en-GB"/>
          </a:p>
        </p:txBody>
      </p:sp>
      <p:sp>
        <p:nvSpPr>
          <p:cNvPr id="4" name="TextBox 3"/>
          <p:cNvSpPr txBox="1"/>
          <p:nvPr/>
        </p:nvSpPr>
        <p:spPr>
          <a:xfrm>
            <a:off x="672852" y="5771346"/>
            <a:ext cx="4236906"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Sir George Downing </a:t>
            </a:r>
            <a:br>
              <a:rPr lang="en-GB" sz="2800" b="1" dirty="0">
                <a:solidFill>
                  <a:srgbClr val="FFFF00"/>
                </a:solidFill>
                <a:effectLst>
                  <a:outerShdw blurRad="38100" dist="38100" dir="2700000" algn="tl">
                    <a:srgbClr val="000000">
                      <a:alpha val="43137"/>
                    </a:srgbClr>
                  </a:outerShdw>
                </a:effectLst>
              </a:rPr>
            </a:br>
            <a:r>
              <a:rPr lang="en-GB" sz="2800" b="1" dirty="0">
                <a:solidFill>
                  <a:srgbClr val="FFFF00"/>
                </a:solidFill>
                <a:effectLst>
                  <a:outerShdw blurRad="38100" dist="38100" dir="2700000" algn="tl">
                    <a:srgbClr val="000000">
                      <a:alpha val="43137"/>
                    </a:srgbClr>
                  </a:outerShdw>
                </a:effectLst>
              </a:rPr>
              <a:t>(1623 - 1684</a:t>
            </a:r>
            <a:r>
              <a:rPr lang="en-GB" sz="2800" dirty="0">
                <a:solidFill>
                  <a:srgbClr val="FFFF00"/>
                </a:solidFill>
              </a:rPr>
              <a:t>)</a:t>
            </a:r>
          </a:p>
        </p:txBody>
      </p:sp>
      <p:sp>
        <p:nvSpPr>
          <p:cNvPr id="5" name="TextBox 4"/>
          <p:cNvSpPr txBox="1"/>
          <p:nvPr/>
        </p:nvSpPr>
        <p:spPr>
          <a:xfrm>
            <a:off x="5240767" y="1609397"/>
            <a:ext cx="639542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Anglo-Irish Sir George Downing </a:t>
            </a:r>
            <a:r>
              <a:rPr lang="en-GB" sz="2800" b="1" dirty="0" smtClean="0">
                <a:solidFill>
                  <a:srgbClr val="00FFFF"/>
                </a:solidFill>
                <a:effectLst>
                  <a:outerShdw blurRad="38100" dist="38100" dir="2700000" algn="tl">
                    <a:srgbClr val="000000">
                      <a:alpha val="43137"/>
                    </a:srgbClr>
                  </a:outerShdw>
                </a:effectLst>
              </a:rPr>
              <a:t>as well as being a </a:t>
            </a:r>
            <a:r>
              <a:rPr lang="en-GB" sz="2800" b="1" dirty="0">
                <a:solidFill>
                  <a:srgbClr val="00FFFF"/>
                </a:solidFill>
                <a:effectLst>
                  <a:outerShdw blurRad="38100" dist="38100" dir="2700000" algn="tl">
                    <a:srgbClr val="000000">
                      <a:alpha val="43137"/>
                    </a:srgbClr>
                  </a:outerShdw>
                </a:effectLst>
              </a:rPr>
              <a:t>notorious </a:t>
            </a:r>
            <a:r>
              <a:rPr lang="en-GB" sz="2800" b="1" dirty="0" smtClean="0">
                <a:solidFill>
                  <a:srgbClr val="00FFFF"/>
                </a:solidFill>
                <a:effectLst>
                  <a:outerShdw blurRad="38100" dist="38100" dir="2700000" algn="tl">
                    <a:srgbClr val="000000">
                      <a:alpha val="43137"/>
                    </a:srgbClr>
                  </a:outerShdw>
                </a:effectLst>
              </a:rPr>
              <a:t>spy, </a:t>
            </a:r>
            <a:r>
              <a:rPr lang="en-GB" sz="2800" b="1" dirty="0">
                <a:solidFill>
                  <a:srgbClr val="FFC000"/>
                </a:solidFill>
                <a:effectLst>
                  <a:outerShdw blurRad="38100" dist="38100" dir="2700000" algn="tl">
                    <a:srgbClr val="000000">
                      <a:alpha val="43137"/>
                    </a:srgbClr>
                  </a:outerShdw>
                </a:effectLst>
              </a:rPr>
              <a:t>who spied on John Winthrop </a:t>
            </a:r>
            <a:r>
              <a:rPr lang="en-GB" sz="2800" b="1" dirty="0" smtClean="0">
                <a:solidFill>
                  <a:srgbClr val="FFC000"/>
                </a:solidFill>
                <a:effectLst>
                  <a:outerShdw blurRad="38100" dist="38100" dir="2700000" algn="tl">
                    <a:srgbClr val="000000">
                      <a:alpha val="43137"/>
                    </a:srgbClr>
                  </a:outerShdw>
                </a:effectLst>
              </a:rPr>
              <a:t>a leader of the Christian settlers in </a:t>
            </a:r>
            <a:r>
              <a:rPr lang="en-GB" sz="2800" b="1" dirty="0">
                <a:solidFill>
                  <a:srgbClr val="FFC000"/>
                </a:solidFill>
                <a:effectLst>
                  <a:outerShdw blurRad="38100" dist="38100" dir="2700000" algn="tl">
                    <a:srgbClr val="000000">
                      <a:alpha val="43137"/>
                    </a:srgbClr>
                  </a:outerShdw>
                </a:effectLst>
              </a:rPr>
              <a:t>the New World </a:t>
            </a:r>
            <a:r>
              <a:rPr lang="en-GB" sz="2800" b="1" dirty="0" smtClean="0">
                <a:solidFill>
                  <a:srgbClr val="FFC000"/>
                </a:solidFill>
                <a:effectLst>
                  <a:outerShdw blurRad="38100" dist="38100" dir="2700000" algn="tl">
                    <a:srgbClr val="000000">
                      <a:alpha val="43137"/>
                    </a:srgbClr>
                  </a:outerShdw>
                </a:effectLst>
              </a:rPr>
              <a:t>Wilderness</a:t>
            </a:r>
            <a:r>
              <a:rPr lang="en-GB" sz="2800" b="1" dirty="0">
                <a:solidFill>
                  <a:srgbClr val="FFC0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He </a:t>
            </a:r>
            <a:r>
              <a:rPr lang="en-GB" sz="2800" b="1" dirty="0">
                <a:solidFill>
                  <a:srgbClr val="00FF00"/>
                </a:solidFill>
                <a:effectLst>
                  <a:outerShdw blurRad="38100" dist="38100" dir="2700000" algn="tl">
                    <a:srgbClr val="000000">
                      <a:alpha val="43137"/>
                    </a:srgbClr>
                  </a:outerShdw>
                </a:effectLst>
              </a:rPr>
              <a:t>was responsible for arranging the acquisition of New York from the Dutch, and is remembered there in the name of Downing Street, </a:t>
            </a:r>
            <a:r>
              <a:rPr lang="en-GB" sz="2800" b="1" dirty="0">
                <a:solidFill>
                  <a:srgbClr val="FF6600"/>
                </a:solidFill>
                <a:effectLst>
                  <a:outerShdw blurRad="38100" dist="38100" dir="2700000" algn="tl">
                    <a:srgbClr val="000000">
                      <a:alpha val="43137"/>
                    </a:srgbClr>
                  </a:outerShdw>
                </a:effectLst>
              </a:rPr>
              <a:t>in Manhattan and Brooklyn, New </a:t>
            </a:r>
            <a:r>
              <a:rPr lang="en-GB" sz="2800" b="1" dirty="0" smtClean="0">
                <a:solidFill>
                  <a:srgbClr val="FF6600"/>
                </a:solidFill>
                <a:effectLst>
                  <a:outerShdw blurRad="38100" dist="38100" dir="2700000" algn="tl">
                    <a:srgbClr val="000000">
                      <a:alpha val="43137"/>
                    </a:srgbClr>
                  </a:outerShdw>
                </a:effectLst>
              </a:rPr>
              <a:t>York.</a:t>
            </a:r>
            <a:endParaRPr lang="en-GB" sz="2800" b="1" dirty="0">
              <a:solidFill>
                <a:srgbClr val="FF66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656" y="1252728"/>
            <a:ext cx="3467298" cy="4398264"/>
          </a:xfrm>
          <a:prstGeom prst="rect">
            <a:avLst/>
          </a:prstGeom>
        </p:spPr>
      </p:pic>
    </p:spTree>
    <p:extLst>
      <p:ext uri="{BB962C8B-B14F-4D97-AF65-F5344CB8AC3E}">
        <p14:creationId xmlns:p14="http://schemas.microsoft.com/office/powerpoint/2010/main" val="4279508667"/>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289</a:t>
            </a:fld>
            <a:endParaRPr lang="en-GB"/>
          </a:p>
        </p:txBody>
      </p:sp>
      <p:pic>
        <p:nvPicPr>
          <p:cNvPr id="3074" name="Picture 2" descr="http://1.bp.blogspot.com/-pSExV5wLSIw/T0uPoxJ4x-I/AAAAAAAAFsw/Vq34k-KaQ0c/s1600/ruby-london10.29-30.08canon%2B16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48" y="1773936"/>
            <a:ext cx="5784643" cy="43384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18376" y="2324897"/>
            <a:ext cx="4937760"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Downing later spied for Oliver Cromwell and then he spied against the Dutch</a:t>
            </a:r>
            <a:r>
              <a:rPr lang="en-GB" sz="2800" dirty="0" smtClean="0">
                <a:solidFill>
                  <a:srgbClr val="00FFFF"/>
                </a:solidFill>
              </a:rPr>
              <a:t>.</a:t>
            </a:r>
          </a:p>
          <a:p>
            <a:pPr algn="ctr"/>
            <a:r>
              <a:rPr lang="en-GB" sz="2800" b="1" dirty="0" smtClean="0">
                <a:solidFill>
                  <a:srgbClr val="FF6600"/>
                </a:solidFill>
                <a:effectLst>
                  <a:outerShdw blurRad="38100" dist="38100" dir="2700000" algn="tl">
                    <a:srgbClr val="000000">
                      <a:alpha val="43137"/>
                    </a:srgbClr>
                  </a:outerShdw>
                </a:effectLst>
              </a:rPr>
              <a:t>He was undoubtedly the City’s agent to prepare the ground for taking control of the New World</a:t>
            </a:r>
            <a:r>
              <a:rPr lang="en-GB" sz="2800" b="1" dirty="0" smtClean="0">
                <a:solidFill>
                  <a:srgbClr val="FFFF00"/>
                </a:solidFill>
                <a:effectLst>
                  <a:outerShdw blurRad="38100" dist="38100" dir="2700000" algn="tl">
                    <a:srgbClr val="000000">
                      <a:alpha val="43137"/>
                    </a:srgbClr>
                  </a:outerShdw>
                </a:effectLst>
              </a:rPr>
              <a:t>.</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6793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29</a:t>
            </a:fld>
            <a:endParaRPr lang="en-GB"/>
          </a:p>
        </p:txBody>
      </p:sp>
      <p:sp>
        <p:nvSpPr>
          <p:cNvPr id="4" name="TextBox 3"/>
          <p:cNvSpPr txBox="1"/>
          <p:nvPr/>
        </p:nvSpPr>
        <p:spPr>
          <a:xfrm>
            <a:off x="5015021" y="2157783"/>
            <a:ext cx="6511637"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ultimate objective of this camarilla was defined by one of its noted propagandists, </a:t>
            </a:r>
            <a:r>
              <a:rPr lang="en-GB" sz="2800" b="1" dirty="0">
                <a:solidFill>
                  <a:srgbClr val="FFC000"/>
                </a:solidFill>
                <a:effectLst>
                  <a:outerShdw blurRad="38100" dist="38100" dir="2700000" algn="tl">
                    <a:srgbClr val="000000">
                      <a:alpha val="43137"/>
                    </a:srgbClr>
                  </a:outerShdw>
                </a:effectLst>
              </a:rPr>
              <a:t>the late William </a:t>
            </a:r>
            <a:r>
              <a:rPr lang="en-GB" sz="2800" b="1" dirty="0" smtClean="0">
                <a:solidFill>
                  <a:srgbClr val="FFC000"/>
                </a:solidFill>
                <a:effectLst>
                  <a:outerShdw blurRad="38100" dist="38100" dir="2700000" algn="tl">
                    <a:srgbClr val="000000">
                      <a:alpha val="43137"/>
                    </a:srgbClr>
                  </a:outerShdw>
                </a:effectLst>
              </a:rPr>
              <a:t>Allen </a:t>
            </a:r>
            <a:r>
              <a:rPr lang="en-GB" sz="2800" b="1" dirty="0">
                <a:solidFill>
                  <a:srgbClr val="FFC000"/>
                </a:solidFill>
                <a:effectLst>
                  <a:outerShdw blurRad="38100" dist="38100" dir="2700000" algn="tl">
                    <a:srgbClr val="000000">
                      <a:alpha val="43137"/>
                    </a:srgbClr>
                  </a:outerShdw>
                </a:effectLst>
              </a:rPr>
              <a:t>White, as: </a:t>
            </a:r>
            <a:r>
              <a:rPr lang="en-GB" sz="2800" b="1" dirty="0">
                <a:solidFill>
                  <a:srgbClr val="00FF00"/>
                </a:solidFill>
                <a:effectLst>
                  <a:outerShdw blurRad="38100" dist="38100" dir="2700000" algn="tl">
                    <a:srgbClr val="000000">
                      <a:alpha val="43137"/>
                    </a:srgbClr>
                  </a:outerShdw>
                </a:effectLst>
              </a:rPr>
              <a:t>"It is the destiny of the pure Aryan Anglo-Saxon race to dominate the world and kill off or else reduce to a servile status all other inferior races."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643" y="1371600"/>
            <a:ext cx="3104099" cy="5111796"/>
          </a:xfrm>
          <a:prstGeom prst="rect">
            <a:avLst/>
          </a:prstGeom>
        </p:spPr>
      </p:pic>
    </p:spTree>
    <p:extLst>
      <p:ext uri="{BB962C8B-B14F-4D97-AF65-F5344CB8AC3E}">
        <p14:creationId xmlns:p14="http://schemas.microsoft.com/office/powerpoint/2010/main" val="282378157"/>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2842"/>
            <a:ext cx="10972800" cy="1143000"/>
          </a:xfrm>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290</a:t>
            </a:fld>
            <a:endParaRPr lang="en-GB">
              <a:solidFill>
                <a:srgbClr val="FFFFFF"/>
              </a:solidFill>
            </a:endParaRPr>
          </a:p>
        </p:txBody>
      </p:sp>
      <p:sp>
        <p:nvSpPr>
          <p:cNvPr id="4" name="TextBox 3"/>
          <p:cNvSpPr txBox="1"/>
          <p:nvPr/>
        </p:nvSpPr>
        <p:spPr>
          <a:xfrm>
            <a:off x="6798140" y="1609861"/>
            <a:ext cx="4600135"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Francis Bacon was credited with laying the foundations of the New World Order in America through the Pilgrim Fathers, </a:t>
            </a:r>
            <a:r>
              <a:rPr lang="en-GB" sz="2800" b="1" dirty="0" smtClean="0">
                <a:solidFill>
                  <a:srgbClr val="FFCC00"/>
                </a:solidFill>
                <a:effectLst>
                  <a:outerShdw blurRad="38100" dist="38100" dir="2700000" algn="tl">
                    <a:srgbClr val="000000">
                      <a:alpha val="43137"/>
                    </a:srgbClr>
                  </a:outerShdw>
                </a:effectLst>
              </a:rPr>
              <a:t>who were puritan and supported the money power, </a:t>
            </a:r>
            <a:r>
              <a:rPr lang="en-GB" sz="2800" b="1" dirty="0" smtClean="0">
                <a:solidFill>
                  <a:srgbClr val="00FF00"/>
                </a:solidFill>
                <a:effectLst>
                  <a:outerShdw blurRad="38100" dist="38100" dir="2700000" algn="tl">
                    <a:srgbClr val="000000">
                      <a:alpha val="43137"/>
                    </a:srgbClr>
                  </a:outerShdw>
                </a:effectLst>
              </a:rPr>
              <a:t>so said G. V. Thorpe in his book – Bacon Masonry.</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www.explore-parliament.net/nssMovies/02/0201/0201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99675"/>
            <a:ext cx="5401268" cy="4124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63315"/>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291</a:t>
            </a:fld>
            <a:endParaRPr lang="en-GB"/>
          </a:p>
        </p:txBody>
      </p:sp>
      <p:sp>
        <p:nvSpPr>
          <p:cNvPr id="4" name="TextBox 3"/>
          <p:cNvSpPr txBox="1"/>
          <p:nvPr/>
        </p:nvSpPr>
        <p:spPr>
          <a:xfrm>
            <a:off x="0" y="5450380"/>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The City of London is the only part of Britain over which parliament has no authority. </a:t>
            </a:r>
            <a:r>
              <a:rPr lang="en-GB" sz="2800" b="1" dirty="0">
                <a:solidFill>
                  <a:srgbClr val="00FF00"/>
                </a:solidFill>
                <a:effectLst>
                  <a:outerShdw blurRad="38100" dist="38100" dir="2700000" algn="tl">
                    <a:srgbClr val="000000">
                      <a:alpha val="43137"/>
                    </a:srgbClr>
                  </a:outerShdw>
                </a:effectLst>
              </a:rPr>
              <a:t>In one respect at least the Corporation acts as the superior body:</a:t>
            </a:r>
          </a:p>
        </p:txBody>
      </p:sp>
      <p:pic>
        <p:nvPicPr>
          <p:cNvPr id="1026" name="Picture 2" descr="https://encrypted-tbn2.gstatic.com/images?q=tbn:ANd9GcSDQwU-YnfWP2sjvSTexyUtUtR5GOSMAOYJCNyQ8FrYbZVY3s-H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3892" y="1521842"/>
            <a:ext cx="5044216" cy="377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245969"/>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292</a:t>
            </a:fld>
            <a:endParaRPr lang="en-GB"/>
          </a:p>
        </p:txBody>
      </p:sp>
      <p:sp>
        <p:nvSpPr>
          <p:cNvPr id="4" name="TextBox 3"/>
          <p:cNvSpPr txBox="1"/>
          <p:nvPr/>
        </p:nvSpPr>
        <p:spPr>
          <a:xfrm>
            <a:off x="5735960" y="1336990"/>
            <a:ext cx="453697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it imposes on the House of Commons a figure called the </a:t>
            </a:r>
            <a:r>
              <a:rPr lang="en-GB" sz="2800" b="1" dirty="0" err="1">
                <a:solidFill>
                  <a:srgbClr val="00FFFF"/>
                </a:solidFill>
                <a:effectLst>
                  <a:outerShdw blurRad="38100" dist="38100" dir="2700000" algn="tl">
                    <a:srgbClr val="000000">
                      <a:alpha val="43137"/>
                    </a:srgbClr>
                  </a:outerShdw>
                </a:effectLst>
              </a:rPr>
              <a:t>remembrancer</a:t>
            </a:r>
            <a:r>
              <a:rPr lang="en-GB" sz="2800" b="1" dirty="0">
                <a:solidFill>
                  <a:srgbClr val="00FFFF"/>
                </a:solidFill>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an official lobbyist who sits behind the Speaker’s chair and ensures that,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whatever our elected representatives might think,</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the City’s rights and privileges are protected.</a:t>
            </a:r>
          </a:p>
        </p:txBody>
      </p:sp>
      <p:pic>
        <p:nvPicPr>
          <p:cNvPr id="2050" name="Picture 2" descr="https://encrypted-tbn2.gstatic.com/images?q=tbn:ANd9GcQrnGP-GJ5X94c6z_xRY0C4JfXObDsluh44uE8m-uXgG58rHDsM4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44" y="1700808"/>
            <a:ext cx="3074380"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31113"/>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293</a:t>
            </a:fld>
            <a:endParaRPr lang="en-GB"/>
          </a:p>
        </p:txBody>
      </p:sp>
      <p:sp>
        <p:nvSpPr>
          <p:cNvPr id="4" name="TextBox 3"/>
          <p:cNvSpPr txBox="1"/>
          <p:nvPr/>
        </p:nvSpPr>
        <p:spPr>
          <a:xfrm>
            <a:off x="5879976" y="1549236"/>
            <a:ext cx="432048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As head of the City of London, </a:t>
            </a:r>
            <a:r>
              <a:rPr lang="en-GB" sz="2800" b="1" dirty="0">
                <a:solidFill>
                  <a:srgbClr val="FFC000"/>
                </a:solidFill>
                <a:effectLst>
                  <a:outerShdw blurRad="38100" dist="38100" dir="2700000" algn="tl">
                    <a:srgbClr val="000000">
                      <a:alpha val="43137"/>
                    </a:srgbClr>
                  </a:outerShdw>
                </a:effectLst>
              </a:rPr>
              <a:t>the Lord Mayor presides over its governing bodies </a:t>
            </a:r>
            <a:r>
              <a:rPr lang="en-GB" sz="2800" b="1" dirty="0">
                <a:solidFill>
                  <a:srgbClr val="00FF00"/>
                </a:solidFill>
                <a:effectLst>
                  <a:outerShdw blurRad="38100" dist="38100" dir="2700000" algn="tl">
                    <a:srgbClr val="000000">
                      <a:alpha val="43137"/>
                    </a:srgbClr>
                  </a:outerShdw>
                </a:effectLst>
              </a:rPr>
              <a:t>– the Court of Aldermen and the Court of Common Council.</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He is Chief Magistrate of the City of London and </a:t>
            </a:r>
            <a:r>
              <a:rPr lang="en-GB" sz="2800" b="1" dirty="0">
                <a:solidFill>
                  <a:srgbClr val="FF0000"/>
                </a:solidFill>
                <a:effectLst>
                  <a:outerShdw blurRad="38100" dist="38100" dir="2700000" algn="tl">
                    <a:srgbClr val="000000">
                      <a:alpha val="43137"/>
                    </a:srgbClr>
                  </a:outerShdw>
                </a:effectLst>
              </a:rPr>
              <a:t>not least Admiral of the Port of London!</a:t>
            </a:r>
          </a:p>
        </p:txBody>
      </p:sp>
      <p:pic>
        <p:nvPicPr>
          <p:cNvPr id="3074" name="Picture 2" descr="http://www.dorsetlife.co.uk/wp-content/uploads/2011/04/APRLIV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2" y="1623104"/>
            <a:ext cx="3369132" cy="4684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471098"/>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294</a:t>
            </a:fld>
            <a:endParaRPr lang="en-GB">
              <a:solidFill>
                <a:srgbClr val="FFFFFF"/>
              </a:solidFill>
            </a:endParaRPr>
          </a:p>
        </p:txBody>
      </p:sp>
      <p:sp>
        <p:nvSpPr>
          <p:cNvPr id="4" name="TextBox 3"/>
          <p:cNvSpPr txBox="1"/>
          <p:nvPr/>
        </p:nvSpPr>
        <p:spPr>
          <a:xfrm>
            <a:off x="5756031" y="2004646"/>
            <a:ext cx="5826369" cy="424731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King reigns, but he does not rule.</a:t>
            </a:r>
            <a:r>
              <a:rPr lang="en-GB" sz="2800" b="1" dirty="0">
                <a:effectLst>
                  <a:outerShdw blurRad="38100" dist="38100" dir="2700000" algn="tl">
                    <a:srgbClr val="000000">
                      <a:alpha val="43137"/>
                    </a:srgbClr>
                  </a:outerShdw>
                </a:effectLst>
              </a:rPr>
              <a:t> </a:t>
            </a:r>
          </a:p>
          <a:p>
            <a:pPr algn="ctr"/>
            <a:r>
              <a:rPr lang="en-GB" sz="2800" b="1" dirty="0">
                <a:solidFill>
                  <a:srgbClr val="FFC000"/>
                </a:solidFill>
                <a:effectLst>
                  <a:outerShdw blurRad="38100" dist="38100" dir="2700000" algn="tl">
                    <a:srgbClr val="000000">
                      <a:alpha val="43137"/>
                    </a:srgbClr>
                  </a:outerShdw>
                </a:effectLst>
              </a:rPr>
              <a:t>Parliament assembles but it does not control. </a:t>
            </a:r>
          </a:p>
          <a:p>
            <a:pPr algn="ctr"/>
            <a:r>
              <a:rPr lang="en-GB" sz="2800" b="1" dirty="0">
                <a:solidFill>
                  <a:srgbClr val="FF00FF"/>
                </a:solidFill>
                <a:effectLst>
                  <a:outerShdw blurRad="38100" dist="38100" dir="2700000" algn="tl">
                    <a:srgbClr val="000000">
                      <a:alpha val="43137"/>
                    </a:srgbClr>
                  </a:outerShdw>
                </a:effectLst>
              </a:rPr>
              <a:t>Governments are appointed but they do not govern. </a:t>
            </a:r>
          </a:p>
          <a:p>
            <a:pPr algn="ctr"/>
            <a:r>
              <a:rPr lang="en-GB" sz="2800" b="1" dirty="0">
                <a:solidFill>
                  <a:srgbClr val="00FF00"/>
                </a:solidFill>
                <a:effectLst>
                  <a:outerShdw blurRad="38100" dist="38100" dir="2700000" algn="tl">
                    <a:srgbClr val="000000">
                      <a:alpha val="43137"/>
                    </a:srgbClr>
                  </a:outerShdw>
                </a:effectLst>
              </a:rPr>
              <a:t>It is City that rules, controls and governs, and Britain has become its mere vassal</a:t>
            </a:r>
            <a:r>
              <a:rPr lang="en-GB" b="1" dirty="0">
                <a:solidFill>
                  <a:srgbClr val="00FF00"/>
                </a:solidFill>
                <a:effectLst>
                  <a:outerShdw blurRad="38100" dist="38100" dir="2700000" algn="tl">
                    <a:srgbClr val="000000">
                      <a:alpha val="43137"/>
                    </a:srgbClr>
                  </a:outerShdw>
                </a:effectLst>
              </a:rPr>
              <a:t>. </a:t>
            </a:r>
          </a:p>
          <a:p>
            <a:endParaRPr lang="en-GB" dirty="0">
              <a:effectLst>
                <a:outerShdw blurRad="38100" dist="38100" dir="2700000" algn="tl">
                  <a:srgbClr val="000000">
                    <a:alpha val="43137"/>
                  </a:srgbClr>
                </a:outerShdw>
              </a:effectLst>
            </a:endParaRPr>
          </a:p>
        </p:txBody>
      </p:sp>
      <p:pic>
        <p:nvPicPr>
          <p:cNvPr id="1026" name="Picture 2" descr="http://blog.graysofwestminster.co.uk/files/2011/05/house-of-lords-sho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91" y="2168768"/>
            <a:ext cx="4581525" cy="304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5697417"/>
            <a:ext cx="4525108"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House of Lords</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424716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295</a:t>
            </a:fld>
            <a:endParaRPr lang="en-GB"/>
          </a:p>
        </p:txBody>
      </p:sp>
      <p:sp>
        <p:nvSpPr>
          <p:cNvPr id="4" name="AutoShape 2" descr="data:image/jpeg;base64,/9j/4AAQSkZJRgABAQAAAQABAAD/2wCEAAkGBhQSEBUUExMUFBUWGB8aGBcYGCAfHhweHiAeGyIgHh8gHicgICAjHBweIS8gJScpLi0sIB8xNzAqNSYtLCkBCQoKDgwOGg8PGS8kHyQtLC0qLzIqLCosLCkqLywvLywsLC0sLCwyKSkyLSwsLCwsLCwsKiwsKiosKSwpKSwsLP/AABEIAKYAsAMBIgACEQEDEQH/xAAcAAABBQEBAQAAAAAAAAAAAAAHAAMEBQYIAgH/xABFEAACAgAEBAQDBQQGBwkAAAABAgMRAAQSIQUGEzEHIkFRMmGBFCNCcZFSYqGxFTNyssHRJCVDY4OS4RYXNFNkc4LC8P/EABoBAAIDAQEAAAAAAAAAAAAAAAAEAgMFAQb/xAAxEQABBAEDAgMIAgEFAAAAAAABAAIDESEEEjFBURRh8BMicYGRobHBMuHRBSNCUnL/2gAMAwEAAhEDEQA/ADjhYWIOY45l4yweeFCvxBpFBG172dtt8CFOwsVEfN2Sbtm8sf8AjJ6fXHiXnTIqwVs5lgT6GVfa/f2wIV1hYqcvzbk3bSmby7N3oSre3f1wl5tyZ3Gby57f7VfxGh6+pFYEK2wsU0vOWSUAnN5eidIIkUize1g7fCe/tgXeGPPeZl4vJBmc2JEYOsajzBmDEhkIHlXSrfTTgQjVhYWFgQvjNQvFDybzNFnoZJIZDIqzOtkEVvYG/wC6RiNzLzAwy7zQSGOGLzSzrH1LVTRWNezG+7dhR7+mZ8KualnmlhGZZ21SSGL7L0qBf4iwNWbHl+eBCJ2FhYWBCWFjGeLvF58twqWXLv02DICwNMFJo6T7nYfleI/g3xnM5nhiy5qTqEyMEckaiooeb5hrG+9VgQt3hYWFgQlhY8lx7jCEgsixY2O+BC9YWPgOPuBCWOe/ERo5s5n3EHwOqrKfiWVVVfYnQSv/AE3x0JjmrnlimezJ0IP9IkVyjEXqKMt705F2fa6rbC+ovaK7q/TgF4BVHluIzq7RCGOW00hV7r3YabF7WdqxGkOY06ZYUjHa+mVseU+gNbqDeLV+LpGrqq9OUjSZrOor32r4QT6+wGPGS4uYzpXMPmFYjyyUdO29hjX1XCAcavb679lv+BYZg0A0SaBOR5EAEjtzzzQUQcYIDF9DPpjAdHApkLaWI02xqgf+uPDNmNGgxrTMbkXawxD+11qW77YuJJUY/wDhVZhuSrOu38fr6fliJk5ItdzQKTuoKyk0DuoKirI23G/rRwNkFWB6+oUJtA5jiAw4Oa6DqLBdk/VNw5mT7QGaKO7Vm9NYBAO+mqJX22OCD4LQxnMzydAB4Y2IrzMxeRia2G+lQo+vvjACBYo2EbmSTuFKt6n5nYDf1/ngg+AJPWzBNWY1Jr36j3i2DL76f0eiNZpYWabcGuD+TYND3gKsjJF5pabgnigxnUZ2JcnDMp6DOGBZgwFG+2zDegLB33xos5nXzJKRjSn4mYbAe79j27R7E/i0jY5fxEzGbmkEUXDmYwuJI8wQH7UfJRGm6IIJv2F0cUcfijJPActHlooupC6gq7XbKaKgqKsnuSe53w9vANH8LH8O+RvtGAAc0HDAHWiSVKy82Xy8rJHNLF1VM8i6iUSBVLaumR0y813pC0AQKFbt+EeceM5jpZNXUnW8ikCSmJKpv5W0rdKCoFfMYzfHOGZ/KqVzKyKkulNTFXDBPMqh92UbXW1164n8p+JScPyksXR1OS7iRWBtiKXUpo0KA2J2GKBNcgBx8Vqu/wBM26R0rKebABaboDJNY8hVYGVsuauf50SeTJmF1hVepEVb7RGxamJj9AFINkVjeZLNdWNJArKHUNpcUwsXTD0PuMCfjHLwD5wRzSxEZcHWjbSOY1ZjIvZi2ljvgg8qJmFEq5jMDM6GCrJ0xGSQPNspINHa/cHDSwCbACgeK0OrhGZ8oYqFYA9rDqRjmF82QgRNSsZNtJrSdwQKbfdhud8dReJw/wBU5n08q/31xy9wcgTrtqIe7b0oij8yPW/ltiqQ1nsm4IRIB3Jr8eRKvMtxkyym5MwsKsDpExBtQQQup9g1i++IM/E5CmrqT61cL8bGlGp6sNZ3P6DHjiYHUfUsbkOw1LQU9tj5Tv8APE/LyLqh0xsr0w6d6lcBWAaz7VXzGFt5AsfnsmTp2C7PA+/04/PRRcuFbpsOrL5bkJ1bPvdHV2rv70e14eySu7IyNLuBrPmOp0egzea/g9iKqrw/xXhjNECkQJZSJXIAAIcsCrMQCWG1A3tWJ3L8OU6sLaQvlEZVlFEkd9TfPsRv6DEHTU0uF+vWFCPTbicYHnX5Cq8nPmQ5WLMvBIquzLrcHVq1aV8x1NQX6d8dEeFvEGn4TlpHdpHZTrZiSS2prsnHOnGo9LINBCqzqT3IBIUAk7C+2o/4Y6L8K464Nkx/ugdvmScNwuLhaSlABoLV45t57nZczmYnkPUObdihKf1ZZdJHlsWKGmwTV46SxzNzzM/9JZxdKkfaWN+Xyg9Oz72RQ7n8hjmoFtHxVmlP+6Pl+VFyM8QZnKiVwKokhFJ91/ER29PX88MhtJ1TrlpEbtpGkgn0NUVI9yCMOjKROdUrEqBfTUWzGtt6pRX13wxFlYruSCSEEAhlmu9Xta6T+V4zBWfVfD+gvUT7TMA0Fxs5zT/kK48jyncxkMtYIEqG7C/EPzFMp/hhzIQpJIVeZ41BNfdbP3o2ezDcb3sdjjweFqPMmavt5ZAVNd67EEfk2PWWj6khiUxFz3LM1adqo7CwfYHACa5/r6qrUmEWDubkUOvBycA4+PVNPk3jMkkgsITpalDFdu9MR6bD88anwp5niyMWazExA+5XQpNFm1SsFutiarf1xkJHAlcMFAjaiwIKt+W3e/X6YveS+BTZ7K5gZcK0qrFIqNVONUyld9gaNi/UYYg3B116o4Xdc4HSEb7GaxRPvNtxsk54HHCKvDeYs3xHLdbKOkEkcrhoXAJKfgDE2AfXbY+4rGFn5zSOEZXMJTwSSrYUiSPUsgVQpBtVZhRVzYUYz3h5zVPkOIKJSKd+jLExoqWfdu/4WF77bt2u8b7xn4CYh9ujQshpZwPTtpev0U+3lPvbhL63DnsvLCrorHc8eKU+eiEa5MhYXDyMNR0mitE9gPN3Pywyvisn2CLKy5JWMZULKTdaWDEjy9wNqB9e+IkGclEEyQy1HmNPUFBlbTuDe4B9D6+9495bjuahk6i/Z7MsslFQQesAGBBb4dth/PEWzRk7uCriZPZ+y6XY+J9BWPHeb3uSNZY0jliUJJ02LFFGnUrA1+Ejt6tgm+G3Npny1ymJE6gihYKyB2o2o1sS7WLsdyT64B+ZzAiDSSlRqJOlQFBs3pVRsFPyFD5eug47xqQcK4crIfMZtVbMJFkR9Y32IRiQfQnHGyEkkcfJVloAARU8SOKxy8GzLROknYCje6SorfPytsfbHNOQmZH6mkMA1Weytdjb517YIvDeGmfhmdz6eSLSyCPUTuXi3q9tlDG9ya9t8XwzQYpUYH7w0DflsNfm9hhxkftIt+3PUZ4xfCr9s6NwaHY5HHPzUTi2cLSHSwJ3DBQxW/yIA+W2H0klSRVRVjJGw9rVhd7+hO2PGWgHVWIMFZmC2PhHzB7EYsc7LE8sYiFotqCfxUG/n7+5OIzQxxt2tydpJ7AVjr1PdNaWaSedofgOcBwATZo1QxjsvEnEXkTp6ZiEtyocMA25NKYzXc/riOsrlIkkeSwQUU7U3cDdPSwa/LH3hkPmexoG42bfe9u/8cMRwODvMR60SL223BJJ7DfGcNtkD1+VomAgB1YNjntXmP0n2aRnVHRJFbsx1nTZG50+pI779ztjo/wpUjg2UBbV92d69NTV+mOcEfQWtIWDVQayGsncdhZ+dfIjHRfhHKW4NliSCabsKAp22oe3bDEBWfrYxHKWjp/hbDAL8T+W80mczMqZQPDmGT71NRYHSBZC22xUmtNXXe8HTCxe9ocKKUa4tNhcow5IxySBlm0Ww1BSpB2pmUrdEnawP8MSZOEHpIzyEIwsvVo2ysFvTWrc7elY6jc0Cf8AHA54E2aaCbNSTERSMhihjkWMAnystspK+agKIDd73vC50wu7TY1023buNfEoRPwyUJGB1Q7KSV0mgASFNiPtY/Kt7w19kmDC+vGC66GKEWpoVqC1qJN99h89sGfhHEc4ZJHqfLRR+WsyeoGO9sWZ02AA+Akb9zjYcB4ocxEWZQrI7IaNqSv4lP7J7i8Hhm+gpH/UdS4UZHV/6K5tliLh9U8wAKWr2bU9zWmh2oenbFnyPzwOFktGnXEgVHBcLp0+c1Q/fI32sd8GbxL4g0WRYI5R5HWMEB9W5/CVIph3BYhfQ98DTgfJUMuYz+VkFyZiEPCXB1rKpZmpiAwskEggGrBurNkUIY4Hol3zvc0tvlUXidz3Hn3T7NlkjW1ZpigErt+zYFhRfubr2wW+B+IvDc4FyZmDs6BCsiFRJtpIthRv27459hjZ2WNVGtgTpLBfhFkWSBe3b1xqOAcFykEM8meR5Zwh6WT8weqvqPVUu4qj233JGNbUaeGMe67Kz4pHuOQs7zdwXLwZiQ5OchBKyCPzFkA7HVQDK1GiLrazisdnEoQZwlT+O3A9fTuP+uNtxPjuV0xhINcsajVJmIwzmh3VOoKA9F0nGZeFc0zSILEakyEJoUbEilTtZHf8sIU08hM56FT+TeUhPnJerLFphomR3tNzQPa3O1hRV++Cd4hcoRNkY5MtmY/9EhaRlchuqhpy224LN8qNgegxg/Dbj2aVtGWEckuk6OpHJIyIT5gNGwBoDejtsRdYseYeOy5SUjNZdFiPT6kCVGHCefSppm0s1EqfQAXiBY0nhd3FaXinBWyHLkizPqkzLx6iF2TUVIFdyRVEnuTgZ/0AUUhZLq+6jvYFWG/bOn9cFzmbmXL8Y4DK8WpGLKojZgpEgIIBPYira+1Ak1Rxk+VeU4Ic/BHMcvNHNFocSsFLMatkWr1Eny6iGK77WMdDpYyPZO2opjv5i1iM7wJw5Vz2YKCBsSSoH4txeqz2GnDf2B1QOWRQoJAqj8J7C7/Kv8MdIZXwz4bGSVycRJ2JYF/01E19MYbM5vKiFjleHZWONG19SaNnYIGpnCaK2o0hf07emAyTuBDn884GV1myNwcwURkZ4KFmQhl16WVQxBYk3Z+Kro+w+gx6fKuZvvDHerY2SAAaJ/MbGtz39sFDhXBctmoJ5cnl4ZnUWVmyejzVsF0vp1V6aSDtZxo+T+UsnmcoBPksuXjOgsEHn8oN2APN5tLD9oHC3h83fr6p0a+UCvnwM/HGfmgWqODMuqPUVsguKsb7A2H9fT63jorwwe+EZX4do6Gkgg0SL2AFmt/nibDyPkEFLkssBVf1Snb6jFvlsqkaBI1VEXsqgAD8gNsWxx7OqVkkMhsp3CwsLFqqVFz1mCnDsyRd9MrQ7nV5aHzN0MYnhfESnTjlpoGB6sRAIbYCtJ9Bd/QY33M3Axm8u0RLKfiQqxFOAdJNdwD6HAsldmWN1bSVNSDuRezD5FWFX+eMzXOe1zHNxznzTenAIcCm5c0uekcIZOkihisUZpdaIukXHIF0tGewFhjv3xqvDHh+aESdTMgwwM6aFiKl2G1szUzDe+wJPftjOZHLplDriZoWLHzr+8bKmwRpJ7Btr7YvMlzrnUZlZUmXuGkpP0KAg381FfPFkevidzhRdp3twMojTICpDDUCDYq7HtXr+WA3ynzR1OIjLRoWRJ5JVLKRJEiiQLEARqICAij8JbT8sX3HvGERp04IGOZq2V/gT56h8d1sF7+tYzHghCJ+JZvMyNqkEdgjYEyOxY1/8a+VnDwIIsJeu6gpyNJnc1Nno3iyUfW1RAaZHXV/uwSRI530GqN7Y+81eHeaQiY5mWbMSroWK9MjrsDqYMQBZUaBfcC8M8U52nyPFc2j69QmkdNgfioIVDeUHRtrINC9iTWLHk/mn+kM4IJmnhkk3WTX1PMtN5W0r02pNgAV2Ows3aWvLd544tQtoNLEcQ5Dm4ZxDJpmdLCYobWyNyFZfmVvv8wcWEXDyPtkKxFajINm7IZtydJrdjvttW+Nl4qcfbNZhYMtEzNkX6kkoG42KtRJAoep7kqf2bxVcU4rmocmjyQ5f7011WKtI0YAYMRuPQeYk+m14qsKdKT4ZckPHHmtLxyTLpBRWBEkdh1McikGNiyHeyLAsDvin5g57ST7ibLGcRxhXOadw4etzpWqpuwO59xhrlHm6TK5qB44VEbMsblSSzRsa81k9u4I9R88NZ3lnMcQzWYed9DiVgQQ7MdyBpVQRpUULJHt3xfBsJJf+/0q5N3/ABTnhhxiDKPN9qXVF0iVBXUASVUkp6+Vj9LGCnyBmocx5XQTzRqHaYIpgBLeUQ15V2AagAfffAq43yNmMnl3m09XLuqaMwG0+RmB80Z81tsCPSgbxuPDfxIjgyOXhzSFI1jGmdAWQDtUgG6t8xY/LHdQWGQlnGERhwZ73K3/ADXlM46RnJSRo6SBmWSwsigHykjcC6P0wIMpxTO5eSRyDFAXkFCQmMJTfAGsOC+yj4rr0xv+MeJYCMY4D09gJJW0gg+oRQX3HbYH8sZM5dJomVIIMv6Apl9B9/icl6v2038+2M9+piZkuTLY3nACmLxMoqpCmgB9MmktsSos9+2r298aTwyzV/aoxWlJAQBsAW1A0PS9IJ+dn1wP+Fo2XQQvsEIdpLJsChsO9E0BfoGxuPDrLvJNLmUZVhP3ZUJu5FNd3Q0sxHbez8sKaYudMScjv09eSulAEdIgYWFhY1EmlhYw/ihxBwkOXV2jXMF1Z1NHZdlsb7k3sRemvXDcfiZBlssqyxSJKgVFiQag9CrR+2keuogj1GKvbMD9hOVPYdu5bzAu41yhJlJ5c22mVJWYsyIQYgW1Wws2voSO1X2Jogcv8YGay0c4jeISCwjgagPoSKPcfLHzj/G4crCXnkCKfKL3LMQaVR+In29cdljEjC13BQxxa6whpmIVkGkkEEbr7g//AIYYzGfCMI2+7LWEbYqe36HfscZjgS5uJ5FMZbTGJCx3pFpDsDZ3K/DfqK9vWcywlOzdWN5vu9/MWjQFiLIG4NFdj2PvjBGlA/k629/WFoe2J4GVHz+WV83DrQamljDR7iwzBWA33V79Dtd+u2x8F4QvEeJBQAFICgdq6kuw+QrGc5HzoOZEMWU+0FlP3czgC1stRYGyNVC+1Gvlp/D7P5PLTzywPSzOsUkEjfeQujaTpJ/rU1SDe7APrvW7E3a0C0g82Ssl4zr1OLyBrISOMLv2tbP8cZnJcVmhQJFNLGoJICuRRPcj5/PGw8TuFy5jjWYSBDI6xxsQPQBBZP6/xGMpw7lyfNO0cSMXTdlo2KNVXfvtj0enMDYBvAsC/usqQSGQ7bTnC+Pyo0qGQETgrI0pJ77mzuTZ7fMn9rEnivGZ1mjkE6h46CBAAUAFCgLXSN/Y2dx2qkEQN6joAoE+u5rYeteuPTreoktrHda20rYv8zRaq9+5xlyiFmtAum3kVjy/OexynGb3QHGendSF4xOG1CaQHUG2ruDfaq7712x94hx7MSN1HmdnBDXsNx67Ab1tffD/ABDlXM5eKOWWNgkxGj8yLA/MgXiBneFTQDRPG8TNuA4I21afUehBH0xrnwrxTQLo/ZIj2wOSeiPHjAoTgsiqAFBjAA7ABh2+mBRmsmkMMCRuwU5SPMSK241N+yfVSfwe9jtgt+ImjNwPkuokelVlmlY+WJFOq67sxANKOw3NbWPeYc7l8tloTFFI6uFijzctt1Y0IbyptQoeg2BI3vfzjgawtUFTeDcS1IA7bt8IN6iKsk/K/wAXb19RiVksvJZaVra9gD5QPkP8TvjDw8XWIGZdT6rFtZDBWssL3C7htJ32W9thecS5lKwBS0YnP+zRwxN9h5dwKok7bYwptM4OOzg+sftaDJRXvdFPmZZHbLxo0krEAb7s3sT6ACzfYC8FbkzhTZbJRRSIqONRYA3uWJ7+pojGZ8J8rD0nkKgZosQ4Y26rtpHuFIo3W/r22IONbTwiNuDdpKV5ccpYWM3k/EPJSPInWCGIEnqAoCFOklS1XR29/lih4PzxK3ElQkvlsy7iEMgVk0qCD2B0tTbNv2O3bFxkaCATyoBpNq88RRD/AEfIZoTNVaFB0nWTpUhvw0Tufa++Bzy/GzZZOsVkbf2YV6C/cDBmzeTSVCkiK6MKKsAQfzBxkObfD3rAvk2TLy/iWqjk9tQXsw/aA7bG9qU1mmdO0bTx65V0EojOVSclc39DNjJkkwyMRHf4H3bSP3G3oeh7bGg74kcf6kxyMiCOIBJDKTZbuQAK8tMN2Pt88UOX5MzuQdc7NFHJ0msrG5YqKI11pA2u/WqsirxST8SaddUqmabMMRFMxCFjZVDt5VUKAaBAq/zxBznxwiM/yOFIBrn7unKc4HkYtU/3izXpSM9QqVCyJYAB0uzu6hAdtSWRQw3zdxb7MY3CqWM8jk6fOWVtGh5AAjADVtGABSj0GLjL5bpwrGC+kBh99ENK3NGhOpfg1reqY3tsm4OMpzBwubiOchyuXiUOI+4clNLuzlgm4ijAIIU03vZbDLWDZsPZVF3vWtx4Wpl8xnuvCwGiNm0EiwzkKdu+wBv+0PfGZ5Wz8kr5jLarfV5V0hUpmbUQa2cylCG+Kr9AcGnlLlGHh+WjhiVSyLTSaQGc3ZJPfc+nptgXeF/L0ecPEVclWWRem4O6MeoNai61AXRPbE4oxG0NC4526yVm+PcUfNcTkkLmGTpKrEOUGoIvqD2OzUdv0xXcHyDw5ohm16kBDX8QdxRB7dyBd/PE7mrhMOT4xJDGGEa6Tv5zehX7HvvtXbD3Ks8j5jyyhHMIBYJYBkkVQdO9SAkbjt3w1IePgFQ1VWW5amZCwI6b0UqmJPmsAfF8IKk13r88Oz8tTpIpDKOofxEeYVuB7HSSCD+0B33xoxEiFLyq1KBpayGcdGSx8NrZAat7u6Pq1xDhKmb7MsZUJGkgqUk7lmBDFSLYaQQVG3v6ruYHO3FWh1Cgq3iMOYkVoRlT1VRWT7zWQW0qCFZqGwJvupPpeKvmkkNHraVvurLyNqJGtrqmYUO1Xe2LMcTjZtfQ19ORl6eogaeqQDVE9ioHzr2rFZzLlqVUMbRsSytquydVX2APetttsN6c1J8j+CqZBbfp+VtOMcYzEZzGeWOJWkYMnVRW0Keoi6mPYssVEfOu+PGe4JJm8jkJswI4omlkMUcN0qSIsgHm7DVG4r0Bw94geH5ynCy0uZknMUiCInbyN3V17GnLMD3F423AOT8vnOEZFMwhbTl100zLWpRZ2IB+uE5GlzS0YV7SGkFCniPLyTqjQiNYFb7OuptIB+JpSb+BPKCx+LUo9sZjmDhphmOpWjAYEWDY+EjfSq+dKYD27gE4JOXyz5dny+ZkCyR9GJlOj72FDSOqlV1IbUN5wQQb7LhjjHDVzcVMWMh3LWGYSyOYwo7mQIin7tiHHoWGKmM2N2qTnbjal8mcYymVzizEs6tEUEnTJZCWUi6W9JG170fzwRedOdEyEa+UyTSWIo+11Vlj6KLFnAZyTiCM5Tp6pBYWRO7AMQrEFdQIZaIYA+XcDF1xzib8U6EgjczrBRWJWbza7LBe4ShRJ7kgC9O68Ujo2Fh5HHnfwVr2hxDu/Kcg4PFI6zyKHlLFyxug7EsaW6FEmv8APFn4fKuZ4tK8jANlFKxRVudVBpSex/Zr0vEPkrlnOzvomieDLg27sCrsB+FLAI1ftVsL9cELgvImXymafMQhlLpoCXarZBYi97YgdztvXfENLppBIZJM9l2aVpbtatHhYWMZxLxG6OaEbZduh1TE0+tRTDTZ0dyq6xZsepqhjUSisefzD/R8yzyGMMtKVcqxf8KrRBJJ20+ou9sCfLKS7CSQaFUIDa9Ndg8gZgpZKjUKGAPx1e+Cl4kzwrw6UzpqBFJ5SdLnZWsA6aO+r/OsCfhToonMTIg1yXqVwxBVfK7gaSg0Kem3cyKDhaRoMrb6A/pWtNMKl8U4umXHUkd1kaRQXCsjdQKzM2rSyPpeUAsQWpG0gYKHIvA8tDlxJl2jlM1M8yVTn5d6Uei3t673jMcj8vZfMvmhLEskYAQIyivvGeVmGk6LYFBrQKPLQ7WctPFJy/xCToSs2XcrJ0HYUUbVe5PxAqwDelLZOrFwxlQKOhwIvAMebPn96Lf6SYK+XzSyRLIhtXUMp9wRYP6YFPgB2zpPfXF/db/PEkDgrGeMdjjMrgXp6Zr/AIYxH5SZ5ZHkSQoVXykVqrYkG2W2vcH19sXXjXkBFxHra0KzKoIDC1dBpphdi1og/mMYnIZtoWLJppviVhan9CMaY0vtomvjNnghJmb2by13HRbiPLETZUmYSMcwusBNJUjKgBQwsn7vRdA7nbfDckY+0NGY06ggymhemSoIKj1F0gF33YKRZvGYzPMEjmMlYqjINaWpqQR7+b9kdxv+gwsjzBJHJrKxyDpxRhW1UohZWSiGB2KgbntivwGo/wCv3H+VLxMfdWSyL9kotUhfTq0CgftC3pF6jfxfLTV4a5vcHMKVo25OwABOtdwAOzfF6nzYq24xN0OkCgGsOWo3YYuN/SifTv64mZbrcSz8UZYB2K2SxOkKQWclu2w2Ueuwx1umliO94oUeo7FBlY/DTlGHxyP+qG+cqfzONNySlcNyY/8ATx/3BjLeOr/6oNesyb/8xxq+Tb/o7KX3+zxf3Fwgmei9cx8sxZxAJBpdDqjkFakbvYvYjbdTYPqMCaDiJGZky5kjmbLKC+jQytHH1JCVFqtLqVek2ogjZhpGLfxV5rllEuVyzmOOPyzyLZYt36Yr4RX5FiGA7G6aDwx/ozJxZqVycwZYxIoICrGxFqDpPmBo66NEbCsQOV0KPxlZITFNEwkePTCwC2OmwUltYCggTOFpvMpoEnG78I8q6R5rWUH3/wACqBpOkMd9yQS2wJNVt3xheYzKcvL1NRcRszajTq9mdqvTTbx6goKuNxpIrF3yXDKUzxWUTTGKJQnUpdLWTIaokqLAN35SL3wuBUwI6g/ZWE2z5ovYWB5wrn9Mpk8ok0Uzs8AlcoL0x9uo2ttRvdqF7AnBCRwQCNwdxhtUr7gX89cNeMZ1pILgaVJVkMkajeJY5AAzBtRrau5rvgoY5/l5lmfjMr5nKnODqSRQwVqIVXKeQbhWAU+m9nf2EIkcuc3DNcG6txs4VomEzBFZl8tuTsAwpiN+5GBTwzMdFj1GhCsRECk5VFaNRdshIPUAWn7WqXQxG4hytPGjSyZKaFZHJAYoNN70LYGwBuaGKjL3G2vUo1GgRTA7VpYAkUfyF+946+DdRaRfrCi2WrBBpEXlvjc2SzLsiCVHAWRCWQEgj7wFx5Rqk31BVFkX5RcDmrmv7XKcw6dONAi6b1Uq6mDEjY62dksDykCjZvGOXiElEq6x/ECCpkHmFEDqKdIqqr9ke2PGaSR2Eksglc7nVZH0RFrHWQSOGcLjpmDjK0GZ8SM4MguUWoIwoTqKrGQAG6LB/Ka2JrGR4Y7+fQwBOj8elj5fTExEUtp67Ix7r09Kn6Eb/U4+cOybIWAaJxtajvsNIJ9jhwRAOFDCXMvukHnCa6Qay8atq77sz/VgprESDJmyIjsPRnH8tm/hi66iRkMWceleYp+un+OPQIJ3MmpT2Hm/iVrF7RtNg0VSXY4VMSyi3Ur8+4/X0+tY8nMjsPMfl/n2GL3MZfVTlFGnfUzfz07H9cNGFywuOMoRditJ/MFbF+4OG/FSgV+lVsacqmKSd2Vgv+7pifr2/TD+XyvTN6BRN0zDUfkQW/mLxPgSPVXTAF9kY1+ekf5Yktk13HSjI9NxZ/hhV26Q2436+Cs3BuAPX1VFn809aH6g3JCltq0n8Pb6jBB8P/FObJQ9LNAzx0piqRdaCtwdR3Wqoem/0yPFcg3SCxpek35mHqNwCTePuWDFFURiMhQpdgnoPTc3+mFzBbzavE1MFeau8tMczA0ihdUkkrrQDuzdTqUVAY6hQprH3aSadycbHmXmqXOiNHh6UcTq7qtu0rVYCWgCroJlDONwO3oRpBHLDGwEix6jZADaHr4WKqdnWzTDEpONSMtCTKjZhQRdtRF6LvQfLXbaz74Udp5AaAV7ZmEWSrfjEwMcUYTV1OmzaBu0ITQzKB5QhZaDtTkm/Lgj+FWWy65SbMBQpd31Owo9NfhFn8Gne+xJOAhnuIkFnBELOPvKtmYHYsSPLTX2ArtXbDWbglYF4Ul0adOpBIALHY7EEEbVtilkLrL3YxgKx0ora3PmtzmeK/annnjimEMkLQZYpC5jr+pRNQFLQZm9gWr0weIo9Kgewr9Mc08vc1ycPyCmDMMMw0n3cK2ylR8XVjN0STQ00e5x0Fylx37ZkYMyV0GVAxX2PY18rG3yxNCt8CmbljOw8UOaOUM8YnkkBhlQGm7DQ5Xeqvc73vvgrYWBCGPPPDs7xFIyuRaNITrKyyxgvRBKhULfEoK7kDfGSj5Vnz8whhkh6US9XLPJEAwjYAorMtMdiBbBqI/U8TRBlKnsQQfrtgdZXlDP5OZXjMeZiWLo6UbpS9MClPmBjLqAN7UGsdBrK4RaHp5Dzy+dI2nUHdoJo5lJHpR0sPoMVuYWVD99G8BH7cUg/mAMFB80IFZelmMpHoiULLFJVRk2hlh1im1G279h2x9yfH5Abi4hl8yBG46QkBa1j8g0uQxuT69rver26l4VJgaUK4pg3+3Rxe48v+f+GPi5YhjpSTf98V9DZbBdzGW6iwa+Hw5lSV+0SvlwpGp9HlUgE6d2Jo7V74+ZPw2yM5bXk+geo6q0EkiikNaiLAF+go4tGqHUKvw3YoSurr8Eat/afc/U3jy8yMN2cEfhDV2+QNEDBWXwlybqpWfORF7oCXUNrv4kPt64zH/YvIvIqLxHMa2MehXgRieqNQI8o2Aqz6bX3GJeJao+HcsbPNR+7ZQD3GlSL/5hiSMwAoDSJq9xQ/hZxfRco5d4Xk/pBwg6d68opsSWEoK5smjsdx6gYlxchZWORI3z86tJoIC5VUP3hKrdgncg/TftjviWjv6+a54dxWQlzDLv1FIPoyn+Y7fXHzOZINGfuxfoFFn9QReCbwrw0yMzUM9nHO22pUuxq2+79sTYPDHh+lmJzcml2QgzN8S/2KofM186xw6lp6Lo07u6D+V0lFQyPqG26n/7A9vzw7LFoQhjG4/epf5bY32W4Rk+kkq8Gch91MzyvrGkMFUUTqa6FgLYO+Lvh/LpMjonCclClSdKRotXmjcKoYbEa13BsfK8Q8SOyn4fzQdhzCFAomEf7qUf5Ek/TEzL8FeY3HFm5m7grCxr8iUr+ODXlYs1EYB0IYwyxNIypGip8XWU+a9gU06bujvjxy7zEuUSReIcQyzsXtCZlLVQuwKoX2AGIHUHspCAd0E+NcFlycsc+dyJdHQoscrhSxHY6Y2L7WNtvpja+EkkvDzMXgzT5WXdJY4WdSymrpbI/Et+tDErn6aTiWayzcPjkzCpWphCyrswbaWQKgBHqL3wTOUeGPl8jBDLWtEAajdfK/WhtfrV4oc4uNlXtG0UEI+fIJ89xASZKDMMhiKE/Z3QhiGF6nVaG9Xe3fBtyOVWKJI0UKqKFVR2AAoAYfwsRXUsLCwsCEsLCwsCEsQc9wPLzipoIpf7aK38xj7hYEKl/wC7fIizHE0B94JZI/4I4H8MfByS6f1XEeIJXYNKsg/SRG/nhYWBC+Hl7iC/BxMEe0mVjP8AcK4iLyxnlXSH4cQCCLy8i7qAB2l9Aq/oMLCwITc3L2eMKwmLhhRSpAXrJRXZT5d9h88NNwHiP/lcLNaAGYzsw0EsvmO9gk73hYWBCfyfBuKpeh+GQ2ADohlbtdd3Haz+uHY+XOJ2b4lDGGJJEWTTuf7THf5nCwsCF6XknMt/WcWzp+UYij/ux4+jw0gJuXM5+b+3mpP5KVwsLAhOx+GHDgbOVV//AHGd/wBdbG8XOS5ey0IqLLwx/wBiNR/IYWFgQrCsLCwsCEsLCwsCF//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0" name="Picture 4" descr="http://upload.wikimedia.org/wikipedia/commons/thumb/8/8b/Pla_arms.png/220px-Pla_ar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489" y="1412776"/>
            <a:ext cx="3731951"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56040" y="1628800"/>
            <a:ext cx="388843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Admiral, the Lord Mayor, </a:t>
            </a:r>
            <a:r>
              <a:rPr lang="en-GB" sz="2800" b="1" dirty="0">
                <a:solidFill>
                  <a:srgbClr val="FFC000"/>
                </a:solidFill>
                <a:effectLst>
                  <a:outerShdw blurRad="38100" dist="38100" dir="2700000" algn="tl">
                    <a:srgbClr val="000000">
                      <a:alpha val="43137"/>
                    </a:srgbClr>
                  </a:outerShdw>
                </a:effectLst>
              </a:rPr>
              <a:t>is therefore, the highest authority for appeal under Admiralty law, whereas, </a:t>
            </a:r>
            <a:r>
              <a:rPr lang="en-GB" sz="2800" b="1" dirty="0">
                <a:solidFill>
                  <a:srgbClr val="00FF00"/>
                </a:solidFill>
                <a:effectLst>
                  <a:outerShdw blurRad="38100" dist="38100" dir="2700000" algn="tl">
                    <a:srgbClr val="000000">
                      <a:alpha val="43137"/>
                    </a:srgbClr>
                  </a:outerShdw>
                </a:effectLst>
              </a:rPr>
              <a:t>it is the Monarch who is the highest authority under Common Law.</a:t>
            </a:r>
          </a:p>
        </p:txBody>
      </p:sp>
      <p:sp>
        <p:nvSpPr>
          <p:cNvPr id="6" name="TextBox 5"/>
          <p:cNvSpPr txBox="1"/>
          <p:nvPr/>
        </p:nvSpPr>
        <p:spPr>
          <a:xfrm>
            <a:off x="1831976" y="5229201"/>
            <a:ext cx="4408041"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Port of London Coat of Arms</a:t>
            </a:r>
          </a:p>
        </p:txBody>
      </p:sp>
    </p:spTree>
    <p:extLst>
      <p:ext uri="{BB962C8B-B14F-4D97-AF65-F5344CB8AC3E}">
        <p14:creationId xmlns:p14="http://schemas.microsoft.com/office/powerpoint/2010/main" val="3383460715"/>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296</a:t>
            </a:fld>
            <a:endParaRPr lang="en-GB">
              <a:solidFill>
                <a:srgbClr val="FFFFFF"/>
              </a:solidFill>
            </a:endParaRPr>
          </a:p>
        </p:txBody>
      </p:sp>
      <p:pic>
        <p:nvPicPr>
          <p:cNvPr id="3074" name="Picture 2" descr="http://thames.me.uk/s00490_files/staines_bridge_18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6650" y="1474631"/>
            <a:ext cx="3640427" cy="2388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52483" y="1474631"/>
            <a:ext cx="5334715"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City of London </a:t>
            </a:r>
            <a:r>
              <a:rPr lang="en-GB" sz="2800" b="1" dirty="0">
                <a:solidFill>
                  <a:srgbClr val="00FFFF"/>
                </a:solidFill>
                <a:effectLst>
                  <a:outerShdw blurRad="38100" dist="38100" dir="2700000" algn="tl">
                    <a:srgbClr val="000000">
                      <a:alpha val="43137"/>
                    </a:srgbClr>
                  </a:outerShdw>
                </a:effectLst>
              </a:rPr>
              <a:t>P</a:t>
            </a:r>
            <a:r>
              <a:rPr lang="en-GB" sz="2800" b="1" dirty="0" smtClean="0">
                <a:solidFill>
                  <a:srgbClr val="00FFFF"/>
                </a:solidFill>
                <a:effectLst>
                  <a:outerShdw blurRad="38100" dist="38100" dir="2700000" algn="tl">
                    <a:srgbClr val="000000">
                      <a:alpha val="43137"/>
                    </a:srgbClr>
                  </a:outerShdw>
                </a:effectLst>
              </a:rPr>
              <a:t>ort Authority jurisdiction is along the tidal reach of the Thames to its limit at </a:t>
            </a:r>
            <a:r>
              <a:rPr lang="en-GB" sz="2800" b="1" dirty="0">
                <a:solidFill>
                  <a:srgbClr val="00FFFF"/>
                </a:solidFill>
                <a:effectLst>
                  <a:outerShdw blurRad="38100" dist="38100" dir="2700000" algn="tl">
                    <a:srgbClr val="000000">
                      <a:alpha val="43137"/>
                    </a:srgbClr>
                  </a:outerShdw>
                </a:effectLst>
              </a:rPr>
              <a:t>Staines. </a:t>
            </a:r>
            <a:r>
              <a:rPr lang="en-GB" sz="2800" b="1" dirty="0" smtClean="0">
                <a:solidFill>
                  <a:srgbClr val="FFC000"/>
                </a:solidFill>
                <a:effectLst>
                  <a:outerShdw blurRad="38100" dist="38100" dir="2700000" algn="tl">
                    <a:srgbClr val="000000">
                      <a:alpha val="43137"/>
                    </a:srgbClr>
                  </a:outerShdw>
                </a:effectLst>
              </a:rPr>
              <a:t>The </a:t>
            </a:r>
            <a:r>
              <a:rPr lang="en-GB" sz="2800" b="1" dirty="0">
                <a:solidFill>
                  <a:srgbClr val="FFC000"/>
                </a:solidFill>
                <a:effectLst>
                  <a:outerShdw blurRad="38100" dist="38100" dir="2700000" algn="tl">
                    <a:srgbClr val="000000">
                      <a:alpha val="43137"/>
                    </a:srgbClr>
                  </a:outerShdw>
                </a:effectLst>
              </a:rPr>
              <a:t>first stone church </a:t>
            </a:r>
            <a:r>
              <a:rPr lang="en-GB" sz="2800" b="1" dirty="0" smtClean="0">
                <a:solidFill>
                  <a:srgbClr val="FFC000"/>
                </a:solidFill>
                <a:effectLst>
                  <a:outerShdw blurRad="38100" dist="38100" dir="2700000" algn="tl">
                    <a:srgbClr val="000000">
                      <a:alpha val="43137"/>
                    </a:srgbClr>
                  </a:outerShdw>
                </a:effectLst>
              </a:rPr>
              <a:t>here </a:t>
            </a:r>
            <a:r>
              <a:rPr lang="en-GB" sz="2800" b="1" dirty="0">
                <a:solidFill>
                  <a:srgbClr val="FFC000"/>
                </a:solidFill>
                <a:effectLst>
                  <a:outerShdw blurRad="38100" dist="38100" dir="2700000" algn="tl">
                    <a:srgbClr val="000000">
                      <a:alpha val="43137"/>
                    </a:srgbClr>
                  </a:outerShdw>
                </a:effectLst>
              </a:rPr>
              <a:t>was said to have been built by St </a:t>
            </a:r>
            <a:r>
              <a:rPr lang="en-GB" sz="2800" b="1" dirty="0" err="1">
                <a:solidFill>
                  <a:srgbClr val="FFC000"/>
                </a:solidFill>
                <a:effectLst>
                  <a:outerShdw blurRad="38100" dist="38100" dir="2700000" algn="tl">
                    <a:srgbClr val="000000">
                      <a:alpha val="43137"/>
                    </a:srgbClr>
                  </a:outerShdw>
                </a:effectLst>
              </a:rPr>
              <a:t>Ermingeld</a:t>
            </a:r>
            <a:r>
              <a:rPr lang="en-GB" sz="2800" b="1" dirty="0">
                <a:solidFill>
                  <a:srgbClr val="FFC000"/>
                </a:solidFill>
                <a:effectLst>
                  <a:outerShdw blurRad="38100" dist="38100" dir="2700000" algn="tl">
                    <a:srgbClr val="000000">
                      <a:alpha val="43137"/>
                    </a:srgbClr>
                  </a:outerShdw>
                </a:effectLst>
              </a:rPr>
              <a:t>, abbess of Ely, in 685 A.D. </a:t>
            </a:r>
            <a:r>
              <a:rPr lang="en-GB" sz="2800" b="1" dirty="0" smtClean="0">
                <a:solidFill>
                  <a:srgbClr val="00FF00"/>
                </a:solidFill>
                <a:effectLst>
                  <a:outerShdw blurRad="38100" dist="38100" dir="2700000" algn="tl">
                    <a:srgbClr val="000000">
                      <a:alpha val="43137"/>
                    </a:srgbClr>
                  </a:outerShdw>
                </a:effectLst>
              </a:rPr>
              <a:t>It was at a junction of ley lines and important roads – there was also a stone circle from which Staines derives its name</a:t>
            </a:r>
            <a:r>
              <a:rPr lang="en-GB" dirty="0" smtClean="0">
                <a:solidFill>
                  <a:srgbClr val="00FF00"/>
                </a:solidFill>
              </a:rPr>
              <a:t>.</a:t>
            </a:r>
            <a:endParaRPr lang="en-GB" dirty="0">
              <a:solidFill>
                <a:srgbClr val="00FF00"/>
              </a:solidFill>
            </a:endParaRPr>
          </a:p>
        </p:txBody>
      </p:sp>
      <p:pic>
        <p:nvPicPr>
          <p:cNvPr id="5" name="Picture 4"/>
          <p:cNvPicPr>
            <a:picLocks noChangeAspect="1"/>
          </p:cNvPicPr>
          <p:nvPr/>
        </p:nvPicPr>
        <p:blipFill>
          <a:blip r:embed="rId3">
            <a:lum contrast="40000"/>
          </a:blip>
          <a:stretch>
            <a:fillRect/>
          </a:stretch>
        </p:blipFill>
        <p:spPr>
          <a:xfrm>
            <a:off x="2873420" y="4177734"/>
            <a:ext cx="3061371" cy="2299266"/>
          </a:xfrm>
          <a:prstGeom prst="rect">
            <a:avLst/>
          </a:prstGeom>
        </p:spPr>
      </p:pic>
      <p:sp>
        <p:nvSpPr>
          <p:cNvPr id="6" name="TextBox 5"/>
          <p:cNvSpPr txBox="1"/>
          <p:nvPr/>
        </p:nvSpPr>
        <p:spPr>
          <a:xfrm>
            <a:off x="309093" y="1970467"/>
            <a:ext cx="1751527" cy="138499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The London Stone</a:t>
            </a:r>
            <a:endParaRPr lang="en-GB" sz="28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304331" y="4241348"/>
            <a:ext cx="2279561" cy="224676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How the Staines Stone circle could have looked</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3377325"/>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solidFill>
                <a:srgbClr val="FF0000"/>
              </a:solidFill>
            </a:endParaRPr>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297</a:t>
            </a:fld>
            <a:endParaRPr lang="en-GB">
              <a:solidFill>
                <a:srgbClr val="FFFFFF"/>
              </a:solidFill>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9336" y="1834896"/>
            <a:ext cx="5502656" cy="4126992"/>
          </a:xfrm>
          <a:prstGeom prst="rect">
            <a:avLst/>
          </a:prstGeom>
        </p:spPr>
      </p:pic>
      <p:sp>
        <p:nvSpPr>
          <p:cNvPr id="6" name="TextBox 5"/>
          <p:cNvSpPr txBox="1"/>
          <p:nvPr/>
        </p:nvSpPr>
        <p:spPr>
          <a:xfrm>
            <a:off x="6812280" y="1482346"/>
            <a:ext cx="485546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C000"/>
                </a:solidFill>
                <a:effectLst>
                  <a:outerShdw blurRad="38100" dist="38100" dir="2700000" algn="tl">
                    <a:srgbClr val="000000">
                      <a:alpha val="43137"/>
                    </a:srgbClr>
                  </a:outerShdw>
                </a:effectLst>
              </a:rPr>
              <a:t>St. Mary’s Church on the site </a:t>
            </a:r>
            <a:r>
              <a:rPr lang="en-GB" sz="2800" b="1" dirty="0">
                <a:solidFill>
                  <a:srgbClr val="FFC000"/>
                </a:solidFill>
                <a:effectLst>
                  <a:outerShdw blurRad="38100" dist="38100" dir="2700000" algn="tl">
                    <a:srgbClr val="000000">
                      <a:alpha val="43137"/>
                    </a:srgbClr>
                  </a:outerShdw>
                </a:effectLst>
              </a:rPr>
              <a:t>of St </a:t>
            </a:r>
            <a:r>
              <a:rPr lang="en-GB" sz="2800" b="1" dirty="0" err="1" smtClean="0">
                <a:solidFill>
                  <a:srgbClr val="FFC000"/>
                </a:solidFill>
                <a:effectLst>
                  <a:outerShdw blurRad="38100" dist="38100" dir="2700000" algn="tl">
                    <a:srgbClr val="000000">
                      <a:alpha val="43137"/>
                    </a:srgbClr>
                  </a:outerShdw>
                </a:effectLst>
              </a:rPr>
              <a:t>Ermingeld’s</a:t>
            </a:r>
            <a:r>
              <a:rPr lang="en-GB" sz="2800" b="1" dirty="0" smtClean="0">
                <a:solidFill>
                  <a:srgbClr val="FFC000"/>
                </a:solidFill>
                <a:effectLst>
                  <a:outerShdw blurRad="38100" dist="38100" dir="2700000" algn="tl">
                    <a:srgbClr val="000000">
                      <a:alpha val="43137"/>
                    </a:srgbClr>
                  </a:outerShdw>
                </a:effectLst>
              </a:rPr>
              <a:t> original church is close to the London Stone and the site of the former stone circle on the opposite side of the river </a:t>
            </a:r>
            <a:r>
              <a:rPr lang="en-GB" sz="2800" b="1" dirty="0" smtClean="0">
                <a:solidFill>
                  <a:srgbClr val="00FF00"/>
                </a:solidFill>
                <a:effectLst>
                  <a:outerShdw blurRad="38100" dist="38100" dir="2700000" algn="tl">
                    <a:srgbClr val="000000">
                      <a:alpha val="43137"/>
                    </a:srgbClr>
                  </a:outerShdw>
                </a:effectLst>
              </a:rPr>
              <a:t>– It is said that on occasions the sound of the sea can be heard within, no doubt because of the ley lines crossing it.</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442399"/>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298</a:t>
            </a:fld>
            <a:endParaRPr lang="en-GB">
              <a:solidFill>
                <a:srgbClr val="FFFFFF"/>
              </a:solidFill>
            </a:endParaRPr>
          </a:p>
        </p:txBody>
      </p:sp>
      <p:sp>
        <p:nvSpPr>
          <p:cNvPr id="4" name="TextBox 3"/>
          <p:cNvSpPr txBox="1"/>
          <p:nvPr/>
        </p:nvSpPr>
        <p:spPr>
          <a:xfrm>
            <a:off x="3846576" y="1580900"/>
            <a:ext cx="773582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City as a maritime port would take advantage of the </a:t>
            </a:r>
            <a:r>
              <a:rPr lang="en-GB" sz="2800" b="1" dirty="0" smtClean="0">
                <a:solidFill>
                  <a:srgbClr val="FF0000"/>
                </a:solidFill>
                <a:effectLst>
                  <a:outerShdw blurRad="38100" dist="38100" dir="2700000" algn="tl">
                    <a:srgbClr val="000000">
                      <a:alpha val="43137"/>
                    </a:srgbClr>
                  </a:outerShdw>
                </a:effectLst>
              </a:rPr>
              <a:t>‘Black </a:t>
            </a:r>
            <a:r>
              <a:rPr lang="en-GB" sz="2800" b="1" dirty="0">
                <a:solidFill>
                  <a:srgbClr val="FF0000"/>
                </a:solidFill>
                <a:effectLst>
                  <a:outerShdw blurRad="38100" dist="38100" dir="2700000" algn="tl">
                    <a:srgbClr val="000000">
                      <a:alpha val="43137"/>
                    </a:srgbClr>
                  </a:outerShdw>
                </a:effectLst>
              </a:rPr>
              <a:t>Book of the </a:t>
            </a:r>
            <a:r>
              <a:rPr lang="en-GB" sz="2800" b="1" dirty="0" smtClean="0">
                <a:solidFill>
                  <a:srgbClr val="FF0000"/>
                </a:solidFill>
                <a:effectLst>
                  <a:outerShdw blurRad="38100" dist="38100" dir="2700000" algn="tl">
                    <a:srgbClr val="000000">
                      <a:alpha val="43137"/>
                    </a:srgbClr>
                  </a:outerShdw>
                </a:effectLst>
              </a:rPr>
              <a:t>Admiralty’</a:t>
            </a:r>
            <a:r>
              <a:rPr lang="en-GB" sz="2800" b="1" dirty="0" smtClean="0">
                <a:solidFill>
                  <a:srgbClr val="00FFFF"/>
                </a:solidFill>
                <a:effectLst>
                  <a:outerShdw blurRad="38100" dist="38100" dir="2700000" algn="tl">
                    <a:srgbClr val="000000">
                      <a:alpha val="43137"/>
                    </a:srgbClr>
                  </a:outerShdw>
                </a:effectLst>
              </a:rPr>
              <a:t> It </a:t>
            </a:r>
            <a:r>
              <a:rPr lang="en-GB" sz="2800" b="1" dirty="0">
                <a:solidFill>
                  <a:srgbClr val="00FFFF"/>
                </a:solidFill>
                <a:effectLst>
                  <a:outerShdw blurRad="38100" dist="38100" dir="2700000" algn="tl">
                    <a:srgbClr val="000000">
                      <a:alpha val="43137"/>
                    </a:srgbClr>
                  </a:outerShdw>
                </a:effectLst>
              </a:rPr>
              <a:t>is a compilation of English admiralty law created over the course of several </a:t>
            </a:r>
            <a:r>
              <a:rPr lang="en-GB" sz="2800" b="1" dirty="0" smtClean="0">
                <a:solidFill>
                  <a:srgbClr val="00FFFF"/>
                </a:solidFill>
                <a:effectLst>
                  <a:outerShdw blurRad="38100" dist="38100" dir="2700000" algn="tl">
                    <a:srgbClr val="000000">
                      <a:alpha val="43137"/>
                    </a:srgbClr>
                  </a:outerShdw>
                </a:effectLst>
              </a:rPr>
              <a:t>reigns. </a:t>
            </a:r>
            <a:r>
              <a:rPr lang="en-GB" sz="2800" b="1" dirty="0" smtClean="0">
                <a:solidFill>
                  <a:srgbClr val="FFC000"/>
                </a:solidFill>
                <a:effectLst>
                  <a:outerShdw blurRad="38100" dist="38100" dir="2700000" algn="tl">
                    <a:srgbClr val="000000">
                      <a:alpha val="43137"/>
                    </a:srgbClr>
                  </a:outerShdw>
                </a:effectLst>
              </a:rPr>
              <a:t>Its </a:t>
            </a:r>
            <a:r>
              <a:rPr lang="en-GB" sz="2800" b="1" dirty="0">
                <a:solidFill>
                  <a:srgbClr val="FFC000"/>
                </a:solidFill>
                <a:effectLst>
                  <a:outerShdw blurRad="38100" dist="38100" dir="2700000" algn="tl">
                    <a:srgbClr val="000000">
                      <a:alpha val="43137"/>
                    </a:srgbClr>
                  </a:outerShdw>
                </a:effectLst>
              </a:rPr>
              <a:t>starting point </a:t>
            </a:r>
            <a:r>
              <a:rPr lang="en-GB" sz="2800" b="1" dirty="0" smtClean="0">
                <a:solidFill>
                  <a:srgbClr val="FFC000"/>
                </a:solidFill>
                <a:effectLst>
                  <a:outerShdw blurRad="38100" dist="38100" dir="2700000" algn="tl">
                    <a:srgbClr val="000000">
                      <a:alpha val="43137"/>
                    </a:srgbClr>
                  </a:outerShdw>
                </a:effectLst>
              </a:rPr>
              <a:t>was </a:t>
            </a:r>
            <a:r>
              <a:rPr lang="en-GB" sz="2800" b="1" dirty="0">
                <a:solidFill>
                  <a:srgbClr val="FFC000"/>
                </a:solidFill>
                <a:effectLst>
                  <a:outerShdw blurRad="38100" dist="38100" dir="2700000" algn="tl">
                    <a:srgbClr val="000000">
                      <a:alpha val="43137"/>
                    </a:srgbClr>
                  </a:outerShdw>
                </a:effectLst>
              </a:rPr>
              <a:t>the Rolls of </a:t>
            </a:r>
            <a:r>
              <a:rPr lang="en-GB" sz="2800" b="1" dirty="0" err="1">
                <a:solidFill>
                  <a:srgbClr val="FFC000"/>
                </a:solidFill>
                <a:effectLst>
                  <a:outerShdw blurRad="38100" dist="38100" dir="2700000" algn="tl">
                    <a:srgbClr val="000000">
                      <a:alpha val="43137"/>
                    </a:srgbClr>
                  </a:outerShdw>
                </a:effectLst>
              </a:rPr>
              <a:t>Oléron</a:t>
            </a:r>
            <a:r>
              <a:rPr lang="en-GB" sz="2800" b="1" dirty="0">
                <a:solidFill>
                  <a:srgbClr val="FFC000"/>
                </a:solidFill>
                <a:effectLst>
                  <a:outerShdw blurRad="38100" dist="38100" dir="2700000" algn="tl">
                    <a:srgbClr val="000000">
                      <a:alpha val="43137"/>
                    </a:srgbClr>
                  </a:outerShdw>
                </a:effectLst>
              </a:rPr>
              <a:t>, which were promulgated in c. 1160 by Eleanor of Aquitaine, </a:t>
            </a:r>
            <a:r>
              <a:rPr lang="en-GB" sz="2800" b="1" dirty="0">
                <a:solidFill>
                  <a:srgbClr val="00FF00"/>
                </a:solidFill>
                <a:effectLst>
                  <a:outerShdw blurRad="38100" dist="38100" dir="2700000" algn="tl">
                    <a:srgbClr val="000000">
                      <a:alpha val="43137"/>
                    </a:srgbClr>
                  </a:outerShdw>
                </a:effectLst>
              </a:rPr>
              <a:t>although the Black Book is undoubtedly later. The book itself states that the High Court of Admiralty was established during the reign of Edward I (1272–1307</a:t>
            </a:r>
            <a:r>
              <a:rPr lang="en-GB"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459390" y="1947672"/>
            <a:ext cx="2818223" cy="3895344"/>
          </a:xfrm>
          <a:prstGeom prst="rect">
            <a:avLst/>
          </a:prstGeom>
        </p:spPr>
      </p:pic>
    </p:spTree>
    <p:extLst>
      <p:ext uri="{BB962C8B-B14F-4D97-AF65-F5344CB8AC3E}">
        <p14:creationId xmlns:p14="http://schemas.microsoft.com/office/powerpoint/2010/main" val="1932410136"/>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299</a:t>
            </a:fld>
            <a:endParaRPr lang="en-GB">
              <a:solidFill>
                <a:srgbClr val="FFFFFF"/>
              </a:solidFill>
            </a:endParaRPr>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CC00"/>
                </a:solidFill>
                <a:effectLst>
                  <a:outerShdw blurRad="38100" dist="38100" dir="2700000" algn="tl">
                    <a:srgbClr val="000000">
                      <a:alpha val="43137"/>
                    </a:srgbClr>
                  </a:outerShdw>
                </a:effectLst>
              </a:rPr>
              <a:t>Following dispensing of the French as rivals after the Napoleonic wars, Britannia ruled the waves, </a:t>
            </a:r>
            <a:r>
              <a:rPr lang="en-GB" sz="2800" b="1" dirty="0" smtClean="0">
                <a:solidFill>
                  <a:srgbClr val="00FF00"/>
                </a:solidFill>
                <a:effectLst>
                  <a:outerShdw blurRad="38100" dist="38100" dir="2700000" algn="tl">
                    <a:srgbClr val="000000">
                      <a:alpha val="43137"/>
                    </a:srgbClr>
                  </a:outerShdw>
                </a:effectLst>
              </a:rPr>
              <a:t>which the City used to its advantage to extract tribute from lesser nations.</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duotone>
              <a:prstClr val="black"/>
              <a:schemeClr val="bg2">
                <a:lumMod val="90000"/>
                <a:lumOff val="10000"/>
                <a:tint val="45000"/>
                <a:satMod val="400000"/>
              </a:schemeClr>
            </a:duotone>
            <a:extLst>
              <a:ext uri="{28A0092B-C50C-407E-A947-70E740481C1C}">
                <a14:useLocalDpi xmlns:a14="http://schemas.microsoft.com/office/drawing/2010/main" val="0"/>
              </a:ext>
            </a:extLst>
          </a:blip>
          <a:stretch>
            <a:fillRect/>
          </a:stretch>
        </p:blipFill>
        <p:spPr>
          <a:xfrm>
            <a:off x="3302508" y="1585905"/>
            <a:ext cx="5586984" cy="3463930"/>
          </a:xfrm>
          <a:prstGeom prst="rect">
            <a:avLst/>
          </a:prstGeom>
        </p:spPr>
      </p:pic>
    </p:spTree>
    <p:extLst>
      <p:ext uri="{BB962C8B-B14F-4D97-AF65-F5344CB8AC3E}">
        <p14:creationId xmlns:p14="http://schemas.microsoft.com/office/powerpoint/2010/main" val="1204163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a:t>
            </a:fld>
            <a:endParaRPr lang="en-GB">
              <a:solidFill>
                <a:srgbClr val="FFFF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1893313"/>
            <a:ext cx="3420134" cy="4583685"/>
          </a:xfrm>
          <a:prstGeom prst="rect">
            <a:avLst/>
          </a:prstGeom>
        </p:spPr>
      </p:pic>
      <p:sp>
        <p:nvSpPr>
          <p:cNvPr id="6" name="TextBox 5"/>
          <p:cNvSpPr txBox="1"/>
          <p:nvPr/>
        </p:nvSpPr>
        <p:spPr>
          <a:xfrm>
            <a:off x="5394960" y="1984552"/>
            <a:ext cx="563270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Another book amongst many from which information for this presentation was gleaned, </a:t>
            </a:r>
            <a:r>
              <a:rPr lang="en-GB" sz="2800" b="1" dirty="0" smtClean="0">
                <a:solidFill>
                  <a:srgbClr val="FFCC00"/>
                </a:solidFill>
                <a:effectLst>
                  <a:outerShdw blurRad="38100" dist="38100" dir="2700000" algn="tl">
                    <a:srgbClr val="000000">
                      <a:alpha val="43137"/>
                    </a:srgbClr>
                  </a:outerShdw>
                </a:effectLst>
              </a:rPr>
              <a:t>is “The New Jerusalem” by Adrian Gilbert, published in 2002. </a:t>
            </a:r>
            <a:r>
              <a:rPr lang="en-GB" sz="2800" b="1" dirty="0" smtClean="0">
                <a:solidFill>
                  <a:srgbClr val="00FF00"/>
                </a:solidFill>
                <a:effectLst>
                  <a:outerShdw blurRad="38100" dist="38100" dir="2700000" algn="tl">
                    <a:srgbClr val="000000">
                      <a:alpha val="43137"/>
                    </a:srgbClr>
                  </a:outerShdw>
                </a:effectLst>
              </a:rPr>
              <a:t>This book goes into great detail, especially on the esoteric aspect of rebuilding London after the great fire of 1666 into a New Jerusalem.</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24886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30</a:t>
            </a:fld>
            <a:endParaRPr lang="en-GB"/>
          </a:p>
        </p:txBody>
      </p:sp>
      <p:sp>
        <p:nvSpPr>
          <p:cNvPr id="4" name="TextBox 3"/>
          <p:cNvSpPr txBox="1"/>
          <p:nvPr/>
        </p:nvSpPr>
        <p:spPr>
          <a:xfrm>
            <a:off x="5153890" y="2255728"/>
            <a:ext cx="6165273"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This is of course </a:t>
            </a:r>
            <a:r>
              <a:rPr lang="en-GB" sz="2800" b="1" dirty="0" smtClean="0">
                <a:solidFill>
                  <a:srgbClr val="00FFFF"/>
                </a:solidFill>
                <a:effectLst>
                  <a:outerShdw blurRad="38100" dist="38100" dir="2700000" algn="tl">
                    <a:srgbClr val="000000">
                      <a:alpha val="43137"/>
                    </a:srgbClr>
                  </a:outerShdw>
                </a:effectLst>
              </a:rPr>
              <a:t>the </a:t>
            </a:r>
            <a:r>
              <a:rPr lang="en-GB" sz="2800" b="1" dirty="0">
                <a:solidFill>
                  <a:srgbClr val="00FFFF"/>
                </a:solidFill>
                <a:effectLst>
                  <a:outerShdw blurRad="38100" dist="38100" dir="2700000" algn="tl">
                    <a:srgbClr val="000000">
                      <a:alpha val="43137"/>
                    </a:srgbClr>
                  </a:outerShdw>
                </a:effectLst>
              </a:rPr>
              <a:t>usual elite double speak because the exact opposite was the plan, </a:t>
            </a:r>
            <a:r>
              <a:rPr lang="en-GB" sz="2800" b="1" dirty="0">
                <a:solidFill>
                  <a:srgbClr val="FFC000"/>
                </a:solidFill>
                <a:effectLst>
                  <a:outerShdw blurRad="38100" dist="38100" dir="2700000" algn="tl">
                    <a:srgbClr val="000000">
                      <a:alpha val="43137"/>
                    </a:srgbClr>
                  </a:outerShdw>
                </a:effectLst>
              </a:rPr>
              <a:t>which was to exterminate the Anglo-Saxons – </a:t>
            </a:r>
            <a:r>
              <a:rPr lang="en-GB" sz="2800" b="1" dirty="0">
                <a:solidFill>
                  <a:srgbClr val="FFFF00"/>
                </a:solidFill>
                <a:effectLst>
                  <a:outerShdw blurRad="38100" dist="38100" dir="2700000" algn="tl">
                    <a:srgbClr val="000000">
                      <a:alpha val="43137"/>
                    </a:srgbClr>
                  </a:outerShdw>
                </a:effectLst>
              </a:rPr>
              <a:t>TRUE ISRAEL </a:t>
            </a:r>
            <a:r>
              <a:rPr lang="en-GB" sz="2800" b="1" dirty="0">
                <a:solidFill>
                  <a:srgbClr val="00FF00"/>
                </a:solidFill>
                <a:effectLst>
                  <a:outerShdw blurRad="38100" dist="38100" dir="2700000" algn="tl">
                    <a:srgbClr val="000000">
                      <a:alpha val="43137"/>
                    </a:srgbClr>
                  </a:outerShdw>
                </a:effectLst>
              </a:rPr>
              <a:t>by mongrelising them out of existence.</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74639" y="1399653"/>
            <a:ext cx="3256093" cy="4848747"/>
          </a:xfrm>
          <a:prstGeom prst="rect">
            <a:avLst/>
          </a:prstGeom>
        </p:spPr>
      </p:pic>
    </p:spTree>
    <p:extLst>
      <p:ext uri="{BB962C8B-B14F-4D97-AF65-F5344CB8AC3E}">
        <p14:creationId xmlns:p14="http://schemas.microsoft.com/office/powerpoint/2010/main" val="40951718"/>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300</a:t>
            </a:fld>
            <a:endParaRPr lang="en-GB"/>
          </a:p>
        </p:txBody>
      </p:sp>
      <p:sp>
        <p:nvSpPr>
          <p:cNvPr id="4" name="TextBox 3"/>
          <p:cNvSpPr txBox="1"/>
          <p:nvPr/>
        </p:nvSpPr>
        <p:spPr>
          <a:xfrm>
            <a:off x="5832764" y="1909782"/>
            <a:ext cx="4670737"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William of Orange was the Amsterdam Jews’ proxy for setting up a central bank in England, </a:t>
            </a:r>
            <a:r>
              <a:rPr lang="en-GB" sz="2800" b="1" dirty="0">
                <a:solidFill>
                  <a:srgbClr val="FFC000"/>
                </a:solidFill>
                <a:effectLst>
                  <a:outerShdw blurRad="38100" dist="38100" dir="2700000" algn="tl">
                    <a:srgbClr val="000000">
                      <a:alpha val="43137"/>
                    </a:srgbClr>
                  </a:outerShdw>
                </a:effectLst>
              </a:rPr>
              <a:t>who married Mary the Duchess of York after the unexpected death of the heir to throne </a:t>
            </a:r>
            <a:r>
              <a:rPr lang="en-GB" sz="2800" b="1" dirty="0">
                <a:solidFill>
                  <a:srgbClr val="00FF00"/>
                </a:solidFill>
                <a:effectLst>
                  <a:outerShdw blurRad="38100" dist="38100" dir="2700000" algn="tl">
                    <a:srgbClr val="000000">
                      <a:alpha val="43137"/>
                    </a:srgbClr>
                  </a:outerShdw>
                </a:effectLst>
              </a:rPr>
              <a:t>– the Duke of York</a:t>
            </a:r>
            <a:r>
              <a:rPr lang="en-GB" dirty="0">
                <a:solidFill>
                  <a:srgbClr val="00FF00"/>
                </a:solidFill>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23" y="1739900"/>
            <a:ext cx="3175000" cy="4140200"/>
          </a:xfrm>
          <a:prstGeom prst="rect">
            <a:avLst/>
          </a:prstGeom>
        </p:spPr>
      </p:pic>
    </p:spTree>
    <p:extLst>
      <p:ext uri="{BB962C8B-B14F-4D97-AF65-F5344CB8AC3E}">
        <p14:creationId xmlns:p14="http://schemas.microsoft.com/office/powerpoint/2010/main" val="2454976355"/>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301</a:t>
            </a:fld>
            <a:endParaRPr lang="en-GB"/>
          </a:p>
        </p:txBody>
      </p:sp>
      <p:sp>
        <p:nvSpPr>
          <p:cNvPr id="4" name="TextBox 3"/>
          <p:cNvSpPr txBox="1"/>
          <p:nvPr/>
        </p:nvSpPr>
        <p:spPr>
          <a:xfrm>
            <a:off x="5957456" y="1653231"/>
            <a:ext cx="484909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WILLIAM STADHOLDER,</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a Dutch army careerist, was a handsome chap with money problems. </a:t>
            </a:r>
            <a:r>
              <a:rPr lang="en-GB" sz="2800" b="1" dirty="0">
                <a:solidFill>
                  <a:srgbClr val="00FF00"/>
                </a:solidFill>
                <a:effectLst>
                  <a:outerShdw blurRad="38100" dist="38100" dir="2700000" algn="tl">
                    <a:srgbClr val="000000">
                      <a:alpha val="43137"/>
                    </a:srgbClr>
                  </a:outerShdw>
                </a:effectLst>
              </a:rPr>
              <a:t>The Jews saw another opportunity and through their influence arranged for William’s elevation to Captain General of the Dutch Forces. </a:t>
            </a:r>
            <a:endParaRPr lang="en-GB" b="1" dirty="0">
              <a:solidFill>
                <a:srgbClr val="00FF00"/>
              </a:solidFill>
            </a:endParaRPr>
          </a:p>
        </p:txBody>
      </p:sp>
      <p:pic>
        <p:nvPicPr>
          <p:cNvPr id="5" name="Picture 4"/>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226810" y="1519027"/>
            <a:ext cx="3940877" cy="4581946"/>
          </a:xfrm>
          <a:prstGeom prst="ellipse">
            <a:avLst/>
          </a:prstGeom>
          <a:ln>
            <a:noFill/>
          </a:ln>
          <a:effectLst>
            <a:softEdge rad="112500"/>
          </a:effectLst>
        </p:spPr>
      </p:pic>
    </p:spTree>
    <p:extLst>
      <p:ext uri="{BB962C8B-B14F-4D97-AF65-F5344CB8AC3E}">
        <p14:creationId xmlns:p14="http://schemas.microsoft.com/office/powerpoint/2010/main" val="383968588"/>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302</a:t>
            </a:fld>
            <a:endParaRPr lang="en-GB"/>
          </a:p>
        </p:txBody>
      </p:sp>
      <p:sp>
        <p:nvSpPr>
          <p:cNvPr id="4" name="TextBox 3"/>
          <p:cNvSpPr txBox="1"/>
          <p:nvPr/>
        </p:nvSpPr>
        <p:spPr>
          <a:xfrm>
            <a:off x="6670458" y="2541060"/>
            <a:ext cx="4482451" cy="295465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The next step up the ladder for William was his elevation by the Jews to the aristocratic title of William, </a:t>
            </a:r>
            <a:r>
              <a:rPr lang="en-GB" sz="2800" b="1" dirty="0">
                <a:solidFill>
                  <a:srgbClr val="FF0000"/>
                </a:solidFill>
                <a:effectLst>
                  <a:outerShdw blurRad="38100" dist="38100" dir="2700000" algn="tl">
                    <a:srgbClr val="000000">
                      <a:alpha val="43137"/>
                    </a:srgbClr>
                  </a:outerShdw>
                </a:effectLst>
              </a:rPr>
              <a:t>Prince of Orange.</a:t>
            </a:r>
          </a:p>
          <a:p>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763" y="1441703"/>
            <a:ext cx="4267200" cy="5035297"/>
          </a:xfrm>
          <a:prstGeom prst="rect">
            <a:avLst/>
          </a:prstGeom>
        </p:spPr>
      </p:pic>
    </p:spTree>
    <p:extLst>
      <p:ext uri="{BB962C8B-B14F-4D97-AF65-F5344CB8AC3E}">
        <p14:creationId xmlns:p14="http://schemas.microsoft.com/office/powerpoint/2010/main" val="743330575"/>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303</a:t>
            </a:fld>
            <a:endParaRPr lang="en-GB"/>
          </a:p>
        </p:txBody>
      </p:sp>
      <p:sp>
        <p:nvSpPr>
          <p:cNvPr id="4" name="TextBox 3"/>
          <p:cNvSpPr txBox="1"/>
          <p:nvPr/>
        </p:nvSpPr>
        <p:spPr>
          <a:xfrm>
            <a:off x="6096000" y="1947703"/>
            <a:ext cx="501199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After James II fled to France, </a:t>
            </a:r>
            <a:r>
              <a:rPr lang="en-GB" sz="2800" b="1" dirty="0">
                <a:solidFill>
                  <a:srgbClr val="FFC000"/>
                </a:solidFill>
                <a:effectLst>
                  <a:outerShdw blurRad="38100" dist="38100" dir="2700000" algn="tl">
                    <a:srgbClr val="000000">
                      <a:alpha val="43137"/>
                    </a:srgbClr>
                  </a:outerShdw>
                </a:effectLst>
              </a:rPr>
              <a:t>William was asked to take on the administration of the country; </a:t>
            </a:r>
            <a:r>
              <a:rPr lang="en-GB" sz="2800" b="1" dirty="0">
                <a:solidFill>
                  <a:srgbClr val="FF66FF"/>
                </a:solidFill>
                <a:effectLst>
                  <a:outerShdw blurRad="38100" dist="38100" dir="2700000" algn="tl">
                    <a:srgbClr val="000000">
                      <a:alpha val="43137"/>
                    </a:srgbClr>
                  </a:outerShdw>
                </a:effectLst>
              </a:rPr>
              <a:t>However William despised the English,</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replaced a number of our senior military and civil servants with Dutchmen. </a:t>
            </a:r>
          </a:p>
        </p:txBody>
      </p:sp>
      <p:pic>
        <p:nvPicPr>
          <p:cNvPr id="5" name="Picture 4"/>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30215" y="2185360"/>
            <a:ext cx="4194006" cy="3495004"/>
          </a:xfrm>
          <a:prstGeom prst="rect">
            <a:avLst/>
          </a:prstGeom>
        </p:spPr>
      </p:pic>
    </p:spTree>
    <p:extLst>
      <p:ext uri="{BB962C8B-B14F-4D97-AF65-F5344CB8AC3E}">
        <p14:creationId xmlns:p14="http://schemas.microsoft.com/office/powerpoint/2010/main" val="4243178560"/>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304</a:t>
            </a:fld>
            <a:endParaRPr lang="en-GB"/>
          </a:p>
        </p:txBody>
      </p:sp>
      <p:sp>
        <p:nvSpPr>
          <p:cNvPr id="4" name="TextBox 3"/>
          <p:cNvSpPr txBox="1"/>
          <p:nvPr/>
        </p:nvSpPr>
        <p:spPr>
          <a:xfrm>
            <a:off x="6826742" y="1880319"/>
            <a:ext cx="432048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politicians, thinking they had just got rid of one bad King,</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and it looked like they were about to get another, </a:t>
            </a:r>
            <a:r>
              <a:rPr lang="en-GB" sz="2800" b="1" dirty="0">
                <a:solidFill>
                  <a:srgbClr val="00FF00"/>
                </a:solidFill>
                <a:effectLst>
                  <a:outerShdw blurRad="38100" dist="38100" dir="2700000" algn="tl">
                    <a:srgbClr val="000000">
                      <a:alpha val="43137"/>
                    </a:srgbClr>
                  </a:outerShdw>
                </a:effectLst>
              </a:rPr>
              <a:t>went and spoke to the Alderman and 50 of the Common Council of the City of London.</a:t>
            </a:r>
            <a:r>
              <a:rPr lang="en-GB" dirty="0"/>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690" y="2060490"/>
            <a:ext cx="4819505" cy="3609977"/>
          </a:xfrm>
          <a:prstGeom prst="rect">
            <a:avLst/>
          </a:prstGeom>
        </p:spPr>
      </p:pic>
    </p:spTree>
    <p:extLst>
      <p:ext uri="{BB962C8B-B14F-4D97-AF65-F5344CB8AC3E}">
        <p14:creationId xmlns:p14="http://schemas.microsoft.com/office/powerpoint/2010/main" val="2412865064"/>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305</a:t>
            </a:fld>
            <a:endParaRPr lang="en-GB"/>
          </a:p>
        </p:txBody>
      </p:sp>
      <p:sp>
        <p:nvSpPr>
          <p:cNvPr id="4" name="TextBox 3"/>
          <p:cNvSpPr txBox="1"/>
          <p:nvPr/>
        </p:nvSpPr>
        <p:spPr>
          <a:xfrm>
            <a:off x="7651424" y="1945573"/>
            <a:ext cx="381642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representatives came to Westminster and met with the Lords, </a:t>
            </a:r>
            <a:r>
              <a:rPr lang="en-GB" sz="2800" b="1" dirty="0">
                <a:solidFill>
                  <a:srgbClr val="FFC000"/>
                </a:solidFill>
                <a:effectLst>
                  <a:outerShdw blurRad="38100" dist="38100" dir="2700000" algn="tl">
                    <a:srgbClr val="000000">
                      <a:alpha val="43137"/>
                    </a:srgbClr>
                  </a:outerShdw>
                </a:effectLst>
              </a:rPr>
              <a:t>the politicians, </a:t>
            </a:r>
            <a:r>
              <a:rPr lang="en-GB" sz="2800" b="1" dirty="0">
                <a:solidFill>
                  <a:srgbClr val="00FF00"/>
                </a:solidFill>
                <a:effectLst>
                  <a:outerShdw blurRad="38100" dist="38100" dir="2700000" algn="tl">
                    <a:srgbClr val="000000">
                      <a:alpha val="43137"/>
                    </a:srgbClr>
                  </a:outerShdw>
                </a:effectLst>
              </a:rPr>
              <a:t>and the Aldermen and Common Council of the City of London, at a convention.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45439"/>
            <a:ext cx="6331360" cy="4741506"/>
          </a:xfrm>
          <a:prstGeom prst="rect">
            <a:avLst/>
          </a:prstGeom>
        </p:spPr>
      </p:pic>
    </p:spTree>
    <p:extLst>
      <p:ext uri="{BB962C8B-B14F-4D97-AF65-F5344CB8AC3E}">
        <p14:creationId xmlns:p14="http://schemas.microsoft.com/office/powerpoint/2010/main" val="3414063014"/>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306</a:t>
            </a:fld>
            <a:endParaRPr lang="en-GB"/>
          </a:p>
        </p:txBody>
      </p:sp>
      <p:sp>
        <p:nvSpPr>
          <p:cNvPr id="4" name="TextBox 3"/>
          <p:cNvSpPr txBox="1"/>
          <p:nvPr/>
        </p:nvSpPr>
        <p:spPr>
          <a:xfrm>
            <a:off x="5029199" y="2013728"/>
            <a:ext cx="6262255" cy="38164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William heard about this, and issued instructions for writs to be sent to every Borough in England. </a:t>
            </a:r>
            <a:r>
              <a:rPr lang="en-GB" sz="2800" b="1" dirty="0">
                <a:solidFill>
                  <a:srgbClr val="FFC000"/>
                </a:solidFill>
                <a:effectLst>
                  <a:outerShdw blurRad="38100" dist="38100" dir="2700000" algn="tl">
                    <a:srgbClr val="000000">
                      <a:alpha val="43137"/>
                    </a:srgbClr>
                  </a:outerShdw>
                </a:effectLst>
              </a:rPr>
              <a:t>The Boroughs were to send representatives to Westminster,</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tell the politicians, and William, how we, the English, wished to be ruled.</a:t>
            </a:r>
            <a:r>
              <a:rPr lang="en-GB" dirty="0">
                <a:solidFill>
                  <a:srgbClr val="00FF00"/>
                </a:solidFill>
              </a:rPr>
              <a:t> </a:t>
            </a:r>
          </a:p>
          <a:p>
            <a:pPr algn="ct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371597"/>
            <a:ext cx="3241964" cy="5100689"/>
          </a:xfrm>
          <a:prstGeom prst="rect">
            <a:avLst/>
          </a:prstGeom>
        </p:spPr>
      </p:pic>
    </p:spTree>
    <p:extLst>
      <p:ext uri="{BB962C8B-B14F-4D97-AF65-F5344CB8AC3E}">
        <p14:creationId xmlns:p14="http://schemas.microsoft.com/office/powerpoint/2010/main" val="4294597742"/>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307</a:t>
            </a:fld>
            <a:endParaRPr lang="en-GB"/>
          </a:p>
        </p:txBody>
      </p:sp>
      <p:sp>
        <p:nvSpPr>
          <p:cNvPr id="4" name="TextBox 3"/>
          <p:cNvSpPr txBox="1"/>
          <p:nvPr/>
        </p:nvSpPr>
        <p:spPr>
          <a:xfrm>
            <a:off x="5056908" y="1847195"/>
            <a:ext cx="6373091"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After much discussion the convention produced the Declaration of Rights, </a:t>
            </a:r>
            <a:r>
              <a:rPr lang="en-GB" sz="2800" b="1" dirty="0">
                <a:solidFill>
                  <a:srgbClr val="FFC000"/>
                </a:solidFill>
                <a:effectLst>
                  <a:outerShdw blurRad="38100" dist="38100" dir="2700000" algn="tl">
                    <a:srgbClr val="000000">
                      <a:alpha val="43137"/>
                    </a:srgbClr>
                  </a:outerShdw>
                </a:effectLst>
              </a:rPr>
              <a:t>which was a restatement of Alfred’s law.</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This Declaration was shown to William and Mary who were told by the representatives of the people,</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that if they wanted the Crown they had to accept the terms of the Declaration of Rights.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6312" t="3066" r="5754" b="1874"/>
          <a:stretch/>
        </p:blipFill>
        <p:spPr>
          <a:xfrm>
            <a:off x="609599" y="1371599"/>
            <a:ext cx="3740727" cy="5112327"/>
          </a:xfrm>
          <a:prstGeom prst="rect">
            <a:avLst/>
          </a:prstGeom>
        </p:spPr>
      </p:pic>
    </p:spTree>
    <p:extLst>
      <p:ext uri="{BB962C8B-B14F-4D97-AF65-F5344CB8AC3E}">
        <p14:creationId xmlns:p14="http://schemas.microsoft.com/office/powerpoint/2010/main" val="1025051228"/>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308</a:t>
            </a:fld>
            <a:endParaRPr lang="en-GB"/>
          </a:p>
        </p:txBody>
      </p:sp>
      <p:sp>
        <p:nvSpPr>
          <p:cNvPr id="4" name="TextBox 3"/>
          <p:cNvSpPr txBox="1"/>
          <p:nvPr/>
        </p:nvSpPr>
        <p:spPr>
          <a:xfrm>
            <a:off x="5250873" y="2040285"/>
            <a:ext cx="6165273"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first thing parliament did was to pass the Declaration of Rights into law as the Bill of Rights 1689.</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 Two codicils. Were added to the bill, </a:t>
            </a:r>
            <a:r>
              <a:rPr lang="en-GB" sz="2800" b="1" dirty="0">
                <a:solidFill>
                  <a:srgbClr val="00FF00"/>
                </a:solidFill>
                <a:effectLst>
                  <a:outerShdw blurRad="38100" dist="38100" dir="2700000" algn="tl">
                    <a:srgbClr val="000000">
                      <a:alpha val="43137"/>
                    </a:srgbClr>
                  </a:outerShdw>
                </a:effectLst>
              </a:rPr>
              <a:t>first any amendments after the 23 September 1689 were void and not lawful, </a:t>
            </a:r>
            <a:r>
              <a:rPr lang="en-GB" sz="2800" b="1" dirty="0">
                <a:solidFill>
                  <a:srgbClr val="FFFF00"/>
                </a:solidFill>
                <a:effectLst>
                  <a:outerShdw blurRad="38100" dist="38100" dir="2700000" algn="tl">
                    <a:srgbClr val="000000">
                      <a:alpha val="43137"/>
                    </a:srgbClr>
                  </a:outerShdw>
                </a:effectLst>
              </a:rPr>
              <a:t>and second, this Bill is for all time. </a:t>
            </a:r>
            <a:endParaRPr lang="en-GB"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56" y="1371600"/>
            <a:ext cx="4054508" cy="5125080"/>
          </a:xfrm>
          <a:prstGeom prst="rect">
            <a:avLst/>
          </a:prstGeom>
        </p:spPr>
      </p:pic>
    </p:spTree>
    <p:extLst>
      <p:ext uri="{BB962C8B-B14F-4D97-AF65-F5344CB8AC3E}">
        <p14:creationId xmlns:p14="http://schemas.microsoft.com/office/powerpoint/2010/main" val="4211103064"/>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309</a:t>
            </a:fld>
            <a:endParaRPr lang="en-GB"/>
          </a:p>
        </p:txBody>
      </p:sp>
      <p:sp>
        <p:nvSpPr>
          <p:cNvPr id="4" name="TextBox 3"/>
          <p:cNvSpPr txBox="1"/>
          <p:nvPr/>
        </p:nvSpPr>
        <p:spPr>
          <a:xfrm>
            <a:off x="6096000" y="2126462"/>
            <a:ext cx="5054352"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new King William III soon got England involved in costly wars against Catholic France which put England deep into debt. </a:t>
            </a:r>
            <a:r>
              <a:rPr lang="en-GB" sz="2800" b="1" dirty="0">
                <a:solidFill>
                  <a:srgbClr val="FFC000"/>
                </a:solidFill>
                <a:effectLst>
                  <a:outerShdw blurRad="38100" dist="38100" dir="2700000" algn="tl">
                    <a:srgbClr val="000000">
                      <a:alpha val="43137"/>
                    </a:srgbClr>
                  </a:outerShdw>
                </a:effectLst>
              </a:rPr>
              <a:t>Here was the Jewish bankers’ chance to collect.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088" y="1295400"/>
            <a:ext cx="4432097" cy="5342802"/>
          </a:xfrm>
          <a:prstGeom prst="rect">
            <a:avLst/>
          </a:prstGeom>
        </p:spPr>
      </p:pic>
    </p:spTree>
    <p:extLst>
      <p:ext uri="{BB962C8B-B14F-4D97-AF65-F5344CB8AC3E}">
        <p14:creationId xmlns:p14="http://schemas.microsoft.com/office/powerpoint/2010/main" val="5402647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31</a:t>
            </a:fld>
            <a:endParaRPr lang="en-GB"/>
          </a:p>
        </p:txBody>
      </p:sp>
      <p:sp>
        <p:nvSpPr>
          <p:cNvPr id="4" name="TextBox 3"/>
          <p:cNvSpPr txBox="1"/>
          <p:nvPr/>
        </p:nvSpPr>
        <p:spPr>
          <a:xfrm>
            <a:off x="6528226" y="2053441"/>
            <a:ext cx="404279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St. George was of course a serpent killer and we know who, </a:t>
            </a:r>
            <a:r>
              <a:rPr lang="en-GB" sz="2800" b="1" dirty="0">
                <a:solidFill>
                  <a:srgbClr val="FF0000"/>
                </a:solidFill>
                <a:effectLst>
                  <a:outerShdw blurRad="38100" dist="38100" dir="2700000" algn="tl">
                    <a:srgbClr val="000000">
                      <a:alpha val="43137"/>
                    </a:srgbClr>
                  </a:outerShdw>
                </a:effectLst>
              </a:rPr>
              <a:t>the serpent race is. </a:t>
            </a:r>
            <a:r>
              <a:rPr lang="en-GB" sz="2800" b="1" dirty="0">
                <a:solidFill>
                  <a:srgbClr val="00FF00"/>
                </a:solidFill>
                <a:effectLst>
                  <a:outerShdw blurRad="38100" dist="38100" dir="2700000" algn="tl">
                    <a:srgbClr val="000000">
                      <a:alpha val="43137"/>
                    </a:srgbClr>
                  </a:outerShdw>
                </a:effectLst>
              </a:rPr>
              <a:t>That is why they are desperate to kill us off before we wake up as a race to our true identity!</a:t>
            </a:r>
          </a:p>
        </p:txBody>
      </p:sp>
      <p:pic>
        <p:nvPicPr>
          <p:cNvPr id="5" name="Picture 4"/>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66025" y="1600200"/>
            <a:ext cx="3690112" cy="4876800"/>
          </a:xfrm>
          <a:prstGeom prst="rect">
            <a:avLst/>
          </a:prstGeom>
        </p:spPr>
      </p:pic>
    </p:spTree>
    <p:extLst>
      <p:ext uri="{BB962C8B-B14F-4D97-AF65-F5344CB8AC3E}">
        <p14:creationId xmlns:p14="http://schemas.microsoft.com/office/powerpoint/2010/main" val="2815302193"/>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310</a:t>
            </a:fld>
            <a:endParaRPr lang="en-GB"/>
          </a:p>
        </p:txBody>
      </p:sp>
      <p:sp>
        <p:nvSpPr>
          <p:cNvPr id="4" name="TextBox 3"/>
          <p:cNvSpPr txBox="1"/>
          <p:nvPr/>
        </p:nvSpPr>
        <p:spPr>
          <a:xfrm>
            <a:off x="6310648" y="1799455"/>
            <a:ext cx="5131445"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So King William, under orders from the Elders of Zion in Amsterdam, </a:t>
            </a:r>
            <a:r>
              <a:rPr lang="en-GB" sz="2800" b="1" dirty="0">
                <a:solidFill>
                  <a:srgbClr val="FFC000"/>
                </a:solidFill>
                <a:effectLst>
                  <a:outerShdw blurRad="38100" dist="38100" dir="2700000" algn="tl">
                    <a:srgbClr val="000000">
                      <a:alpha val="43137"/>
                    </a:srgbClr>
                  </a:outerShdw>
                </a:effectLst>
              </a:rPr>
              <a:t>persuaded the British Treasury to borrow 1.25 million pounds sterling</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from the Jewish bankers who had helped him to the throne.</a:t>
            </a:r>
            <a:endParaRPr lang="en-GB"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88" y="1271160"/>
            <a:ext cx="4129825" cy="3210000"/>
          </a:xfrm>
          <a:prstGeom prst="rect">
            <a:avLst/>
          </a:prstGeom>
        </p:spPr>
      </p:pic>
      <p:sp>
        <p:nvSpPr>
          <p:cNvPr id="6" name="TextBox 5"/>
          <p:cNvSpPr txBox="1"/>
          <p:nvPr/>
        </p:nvSpPr>
        <p:spPr>
          <a:xfrm>
            <a:off x="599846" y="4722674"/>
            <a:ext cx="4406907" cy="175432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Bank of Amsterdam – First Central Bank</a:t>
            </a:r>
          </a:p>
        </p:txBody>
      </p:sp>
    </p:spTree>
    <p:extLst>
      <p:ext uri="{BB962C8B-B14F-4D97-AF65-F5344CB8AC3E}">
        <p14:creationId xmlns:p14="http://schemas.microsoft.com/office/powerpoint/2010/main" val="3486750327"/>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311</a:t>
            </a:fld>
            <a:endParaRPr lang="en-GB"/>
          </a:p>
        </p:txBody>
      </p:sp>
      <p:sp>
        <p:nvSpPr>
          <p:cNvPr id="4" name="TextBox 3"/>
          <p:cNvSpPr txBox="1"/>
          <p:nvPr/>
        </p:nvSpPr>
        <p:spPr>
          <a:xfrm>
            <a:off x="6194738" y="1901785"/>
            <a:ext cx="5542209" cy="38164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names of the lenders were to be kept secret and that they be granted a Charter to establish a Central Bank of England. </a:t>
            </a:r>
            <a:r>
              <a:rPr lang="en-GB" sz="2800" b="1" dirty="0">
                <a:solidFill>
                  <a:srgbClr val="FFC000"/>
                </a:solidFill>
                <a:effectLst>
                  <a:outerShdw blurRad="38100" dist="38100" dir="2700000" algn="tl">
                    <a:srgbClr val="000000">
                      <a:alpha val="43137"/>
                    </a:srgbClr>
                  </a:outerShdw>
                </a:effectLst>
              </a:rPr>
              <a:t>Parliament accepted and the Jewish bankers sunk their tentacles into Great Britain.</a:t>
            </a: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399" y="1252833"/>
            <a:ext cx="4347211" cy="4102563"/>
          </a:xfrm>
          <a:prstGeom prst="rect">
            <a:avLst/>
          </a:prstGeom>
        </p:spPr>
      </p:pic>
      <p:sp>
        <p:nvSpPr>
          <p:cNvPr id="6" name="TextBox 5"/>
          <p:cNvSpPr txBox="1"/>
          <p:nvPr/>
        </p:nvSpPr>
        <p:spPr>
          <a:xfrm>
            <a:off x="476517" y="5505271"/>
            <a:ext cx="5293217"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Bank of England’s interior </a:t>
            </a:r>
          </a:p>
        </p:txBody>
      </p:sp>
    </p:spTree>
    <p:extLst>
      <p:ext uri="{BB962C8B-B14F-4D97-AF65-F5344CB8AC3E}">
        <p14:creationId xmlns:p14="http://schemas.microsoft.com/office/powerpoint/2010/main" val="358787482"/>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312</a:t>
            </a:fld>
            <a:endParaRPr lang="en-GB"/>
          </a:p>
        </p:txBody>
      </p:sp>
      <p:sp>
        <p:nvSpPr>
          <p:cNvPr id="4" name="TextBox 3"/>
          <p:cNvSpPr txBox="1"/>
          <p:nvPr/>
        </p:nvSpPr>
        <p:spPr>
          <a:xfrm>
            <a:off x="6320298" y="1655586"/>
            <a:ext cx="518965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It is the Bank of England which is one of the most important institutions through which the City exerts worldwide control – </a:t>
            </a:r>
            <a:r>
              <a:rPr lang="en-GB" sz="2800" b="1" dirty="0">
                <a:solidFill>
                  <a:srgbClr val="00FF00"/>
                </a:solidFill>
                <a:effectLst>
                  <a:outerShdw blurRad="38100" dist="38100" dir="2700000" algn="tl">
                    <a:srgbClr val="000000">
                      <a:alpha val="43137"/>
                    </a:srgbClr>
                  </a:outerShdw>
                </a:effectLst>
              </a:rPr>
              <a:t>another being the BAR (British Accredited Registry) operating through the Inns of Court.</a:t>
            </a:r>
          </a:p>
        </p:txBody>
      </p:sp>
      <p:pic>
        <p:nvPicPr>
          <p:cNvPr id="1028" name="Picture 4" descr="http://static-imgs-acf.hereisthecity.com/20110721/54/bank_of_england_logo_8313.jpg"/>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57635" y="1949636"/>
            <a:ext cx="4509622" cy="338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48207"/>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313</a:t>
            </a:fld>
            <a:endParaRPr lang="en-GB"/>
          </a:p>
        </p:txBody>
      </p:sp>
      <p:sp>
        <p:nvSpPr>
          <p:cNvPr id="4" name="TextBox 3"/>
          <p:cNvSpPr txBox="1"/>
          <p:nvPr/>
        </p:nvSpPr>
        <p:spPr>
          <a:xfrm>
            <a:off x="6544277" y="2161531"/>
            <a:ext cx="3942476"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rPr>
              <a:t>Because of the great power exerted by the Bank of England, </a:t>
            </a:r>
            <a:r>
              <a:rPr lang="en-GB" sz="2800" b="1" dirty="0">
                <a:solidFill>
                  <a:srgbClr val="00FF00"/>
                </a:solidFill>
              </a:rPr>
              <a:t>we shall now spend a little time looking at its history.</a:t>
            </a:r>
          </a:p>
        </p:txBody>
      </p:sp>
      <p:pic>
        <p:nvPicPr>
          <p:cNvPr id="2050" name="Picture 2" descr="http://ecx.images-amazon.com/images/I/51ZguolQRaL._BO2,204,203,200_PIsitb-sticker-arrow-click,TopRight,35,-76_AA300_SH20_OU02_.jpg"/>
          <p:cNvPicPr>
            <a:picLocks noChangeAspect="1" noChangeArrowheads="1"/>
          </p:cNvPicPr>
          <p:nvPr/>
        </p:nvPicPr>
        <p:blipFill rotWithShape="1">
          <a:blip r:embed="rId2">
            <a:extLst>
              <a:ext uri="{28A0092B-C50C-407E-A947-70E740481C1C}">
                <a14:useLocalDpi xmlns:a14="http://schemas.microsoft.com/office/drawing/2010/main" val="0"/>
              </a:ext>
            </a:extLst>
          </a:blip>
          <a:srcRect l="20124" t="13267" r="24400"/>
          <a:stretch/>
        </p:blipFill>
        <p:spPr bwMode="auto">
          <a:xfrm>
            <a:off x="1993324" y="1371600"/>
            <a:ext cx="3217840" cy="503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676480"/>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314</a:t>
            </a:fld>
            <a:endParaRPr lang="en-GB"/>
          </a:p>
        </p:txBody>
      </p:sp>
      <p:pic>
        <p:nvPicPr>
          <p:cNvPr id="2050" name="Picture 2" descr="http://upload.wikimedia.org/wikipedia/commons/0/09/Bank_of_England_Charter_sealing_16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963" y="1268760"/>
            <a:ext cx="5934075" cy="4686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203063"/>
            <a:ext cx="12192000"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Sealing the bank of England charter 1694</a:t>
            </a:r>
          </a:p>
        </p:txBody>
      </p:sp>
    </p:spTree>
    <p:extLst>
      <p:ext uri="{BB962C8B-B14F-4D97-AF65-F5344CB8AC3E}">
        <p14:creationId xmlns:p14="http://schemas.microsoft.com/office/powerpoint/2010/main" val="2985191645"/>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315</a:t>
            </a:fld>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806187"/>
            <a:ext cx="3698311" cy="27737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9154" y="1975408"/>
            <a:ext cx="6263246" cy="2489367"/>
          </a:xfrm>
          <a:prstGeom prst="rect">
            <a:avLst/>
          </a:prstGeom>
        </p:spPr>
      </p:pic>
      <p:sp>
        <p:nvSpPr>
          <p:cNvPr id="6" name="TextBox 5"/>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dirty="0"/>
              <a:t> </a:t>
            </a:r>
            <a:r>
              <a:rPr lang="en-GB" sz="2800" b="1" dirty="0">
                <a:solidFill>
                  <a:srgbClr val="00FFFF"/>
                </a:solidFill>
                <a:effectLst>
                  <a:outerShdw blurRad="38100" dist="38100" dir="2700000" algn="tl">
                    <a:srgbClr val="000000">
                      <a:alpha val="43137"/>
                    </a:srgbClr>
                  </a:outerShdw>
                </a:effectLst>
              </a:rPr>
              <a:t>The </a:t>
            </a:r>
            <a:r>
              <a:rPr lang="en-GB" sz="2800" b="1" dirty="0">
                <a:solidFill>
                  <a:srgbClr val="FF0000"/>
                </a:solidFill>
                <a:effectLst>
                  <a:outerShdw blurRad="38100" dist="38100" dir="2700000" algn="tl">
                    <a:srgbClr val="000000">
                      <a:alpha val="43137"/>
                    </a:srgbClr>
                  </a:outerShdw>
                </a:effectLst>
              </a:rPr>
              <a:t>“Money Power” </a:t>
            </a:r>
            <a:r>
              <a:rPr lang="en-GB" sz="2800" b="1" dirty="0">
                <a:solidFill>
                  <a:srgbClr val="00FFFF"/>
                </a:solidFill>
                <a:effectLst>
                  <a:outerShdw blurRad="38100" dist="38100" dir="2700000" algn="tl">
                    <a:srgbClr val="000000">
                      <a:alpha val="43137"/>
                    </a:srgbClr>
                  </a:outerShdw>
                </a:effectLst>
              </a:rPr>
              <a:t>whose headquarters were in Old Jewry, </a:t>
            </a:r>
            <a:r>
              <a:rPr lang="en-GB" sz="2800" b="1" dirty="0">
                <a:solidFill>
                  <a:srgbClr val="FF66FF"/>
                </a:solidFill>
                <a:effectLst>
                  <a:outerShdw blurRad="38100" dist="38100" dir="2700000" algn="tl">
                    <a:srgbClr val="000000">
                      <a:alpha val="43137"/>
                    </a:srgbClr>
                  </a:outerShdw>
                </a:effectLst>
              </a:rPr>
              <a:t>made sure that the New Central Bank, </a:t>
            </a:r>
            <a:r>
              <a:rPr lang="en-GB" sz="2800" b="1" dirty="0">
                <a:solidFill>
                  <a:srgbClr val="FFC000"/>
                </a:solidFill>
                <a:effectLst>
                  <a:outerShdw blurRad="38100" dist="38100" dir="2700000" algn="tl">
                    <a:srgbClr val="000000">
                      <a:alpha val="43137"/>
                    </a:srgbClr>
                  </a:outerShdw>
                </a:effectLst>
              </a:rPr>
              <a:t>to be known as the Bank of England, </a:t>
            </a:r>
            <a:r>
              <a:rPr lang="en-GB" sz="2800" b="1" dirty="0">
                <a:solidFill>
                  <a:srgbClr val="00FF00"/>
                </a:solidFill>
                <a:effectLst>
                  <a:outerShdw blurRad="38100" dist="38100" dir="2700000" algn="tl">
                    <a:srgbClr val="000000">
                      <a:alpha val="43137"/>
                    </a:srgbClr>
                  </a:outerShdw>
                </a:effectLst>
              </a:rPr>
              <a:t>would be in close proximity and also near the site of the Great Synagogue.</a:t>
            </a:r>
          </a:p>
        </p:txBody>
      </p:sp>
    </p:spTree>
    <p:extLst>
      <p:ext uri="{BB962C8B-B14F-4D97-AF65-F5344CB8AC3E}">
        <p14:creationId xmlns:p14="http://schemas.microsoft.com/office/powerpoint/2010/main" val="3368204689"/>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316</a:t>
            </a:fld>
            <a:endParaRPr lang="en-GB">
              <a:solidFill>
                <a:srgbClr val="FFFFFF"/>
              </a:solidFill>
            </a:endParaRPr>
          </a:p>
        </p:txBody>
      </p:sp>
      <p:sp>
        <p:nvSpPr>
          <p:cNvPr id="4" name="TextBox 3"/>
          <p:cNvSpPr txBox="1"/>
          <p:nvPr/>
        </p:nvSpPr>
        <p:spPr>
          <a:xfrm>
            <a:off x="6784848" y="2394769"/>
            <a:ext cx="4898136"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a:t>
            </a:r>
            <a:r>
              <a:rPr lang="en-GB" sz="2800" b="1" dirty="0" smtClean="0">
                <a:solidFill>
                  <a:srgbClr val="FF0000"/>
                </a:solidFill>
                <a:effectLst>
                  <a:outerShdw blurRad="38100" dist="38100" dir="2700000" algn="tl">
                    <a:srgbClr val="000000">
                      <a:alpha val="43137"/>
                    </a:srgbClr>
                  </a:outerShdw>
                </a:effectLst>
              </a:rPr>
              <a:t>Bank of England </a:t>
            </a:r>
            <a:r>
              <a:rPr lang="en-GB" sz="2800" b="1" dirty="0" smtClean="0">
                <a:solidFill>
                  <a:srgbClr val="00FFFF"/>
                </a:solidFill>
                <a:effectLst>
                  <a:outerShdw blurRad="38100" dist="38100" dir="2700000" algn="tl">
                    <a:srgbClr val="000000">
                      <a:alpha val="43137"/>
                    </a:srgbClr>
                  </a:outerShdw>
                </a:effectLst>
              </a:rPr>
              <a:t>is built over the old </a:t>
            </a:r>
            <a:r>
              <a:rPr lang="en-GB" sz="2800" b="1" dirty="0" err="1" smtClean="0">
                <a:solidFill>
                  <a:srgbClr val="00FFFF"/>
                </a:solidFill>
                <a:effectLst>
                  <a:outerShdw blurRad="38100" dist="38100" dir="2700000" algn="tl">
                    <a:srgbClr val="000000">
                      <a:alpha val="43137"/>
                    </a:srgbClr>
                  </a:outerShdw>
                </a:effectLst>
              </a:rPr>
              <a:t>Walbrook</a:t>
            </a:r>
            <a:r>
              <a:rPr lang="en-GB" sz="2800" b="1" dirty="0">
                <a:solidFill>
                  <a:srgbClr val="00FFFF"/>
                </a:solidFill>
                <a:effectLst>
                  <a:outerShdw blurRad="38100" dist="38100" dir="2700000" algn="tl">
                    <a:srgbClr val="000000">
                      <a:alpha val="43137"/>
                    </a:srgbClr>
                  </a:outerShdw>
                </a:effectLst>
              </a:rPr>
              <a:t> </a:t>
            </a:r>
            <a:r>
              <a:rPr lang="en-GB" sz="2800" b="1" dirty="0" smtClean="0">
                <a:solidFill>
                  <a:srgbClr val="00FFFF"/>
                </a:solidFill>
                <a:effectLst>
                  <a:outerShdw blurRad="38100" dist="38100" dir="2700000" algn="tl">
                    <a:srgbClr val="000000">
                      <a:alpha val="43137"/>
                    </a:srgbClr>
                  </a:outerShdw>
                </a:effectLst>
              </a:rPr>
              <a:t>stream and on the site of an ancient Temple of Mithras (</a:t>
            </a:r>
            <a:r>
              <a:rPr lang="en-GB" sz="2800" b="1" dirty="0" smtClean="0">
                <a:solidFill>
                  <a:srgbClr val="FF0000"/>
                </a:solidFill>
                <a:effectLst>
                  <a:outerShdw blurRad="38100" dist="38100" dir="2700000" algn="tl">
                    <a:srgbClr val="000000">
                      <a:alpha val="43137"/>
                    </a:srgbClr>
                  </a:outerShdw>
                </a:effectLst>
              </a:rPr>
              <a:t>God of Contracts</a:t>
            </a:r>
            <a:r>
              <a:rPr lang="en-GB" sz="2800" b="1" dirty="0" smtClean="0">
                <a:solidFill>
                  <a:srgbClr val="00FFFF"/>
                </a:solidFill>
                <a:effectLst>
                  <a:outerShdw blurRad="38100" dist="38100" dir="2700000" algn="tl">
                    <a:srgbClr val="000000">
                      <a:alpha val="43137"/>
                    </a:srgbClr>
                  </a:outerShdw>
                </a:effectLst>
              </a:rPr>
              <a:t>)</a:t>
            </a:r>
            <a:endParaRPr lang="en-GB" sz="2800" b="1" dirty="0">
              <a:solidFill>
                <a:srgbClr val="00FFFF"/>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007" y="1371600"/>
            <a:ext cx="5846065" cy="4384549"/>
          </a:xfrm>
          <a:prstGeom prst="rect">
            <a:avLst/>
          </a:prstGeom>
        </p:spPr>
      </p:pic>
      <p:sp>
        <p:nvSpPr>
          <p:cNvPr id="6" name="TextBox 5"/>
          <p:cNvSpPr txBox="1"/>
          <p:nvPr/>
        </p:nvSpPr>
        <p:spPr>
          <a:xfrm>
            <a:off x="609600" y="6108192"/>
            <a:ext cx="5553456"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Excavated Temple of </a:t>
            </a:r>
            <a:r>
              <a:rPr lang="en-GB" sz="2800" b="1" dirty="0" err="1" smtClean="0">
                <a:solidFill>
                  <a:srgbClr val="FFFF00"/>
                </a:solidFill>
                <a:effectLst>
                  <a:outerShdw blurRad="38100" dist="38100" dir="2700000" algn="tl">
                    <a:srgbClr val="000000">
                      <a:alpha val="43137"/>
                    </a:srgbClr>
                  </a:outerShdw>
                </a:effectLst>
              </a:rPr>
              <a:t>Mythrus</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4066975"/>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317</a:t>
            </a:fld>
            <a:endParaRPr lang="en-GB">
              <a:solidFill>
                <a:srgbClr val="FFFFFF"/>
              </a:solidFill>
            </a:endParaRPr>
          </a:p>
        </p:txBody>
      </p:sp>
      <p:sp>
        <p:nvSpPr>
          <p:cNvPr id="4" name="TextBox 3"/>
          <p:cNvSpPr txBox="1"/>
          <p:nvPr/>
        </p:nvSpPr>
        <p:spPr>
          <a:xfrm>
            <a:off x="4197096" y="1527048"/>
            <a:ext cx="7232904" cy="510909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It is interesting that the 2 major world financial centres, </a:t>
            </a:r>
            <a:r>
              <a:rPr lang="en-GB" sz="2800" b="1" dirty="0" smtClean="0">
                <a:solidFill>
                  <a:srgbClr val="FFCC00"/>
                </a:solidFill>
                <a:effectLst>
                  <a:outerShdw blurRad="38100" dist="38100" dir="2700000" algn="tl">
                    <a:srgbClr val="000000">
                      <a:alpha val="43137"/>
                    </a:srgbClr>
                  </a:outerShdw>
                </a:effectLst>
              </a:rPr>
              <a:t>the Bank of England and Wall Street are located on sites with “wall” in their name, for we read in the Scriptures:</a:t>
            </a:r>
          </a:p>
          <a:p>
            <a:pPr algn="ctr"/>
            <a:endParaRPr lang="en-GB" sz="2800" b="1" dirty="0" smtClean="0">
              <a:effectLst>
                <a:outerShdw blurRad="38100" dist="38100" dir="2700000" algn="tl">
                  <a:srgbClr val="000000">
                    <a:alpha val="43137"/>
                  </a:srgbClr>
                </a:outerShdw>
              </a:effectLst>
            </a:endParaRPr>
          </a:p>
          <a:p>
            <a:pPr algn="ctr"/>
            <a:r>
              <a:rPr lang="en-GB" sz="2800" b="1" dirty="0" smtClean="0">
                <a:solidFill>
                  <a:srgbClr val="FF00FF"/>
                </a:solidFill>
                <a:effectLst>
                  <a:outerShdw blurRad="38100" dist="38100" dir="2700000" algn="tl">
                    <a:srgbClr val="000000">
                      <a:alpha val="43137"/>
                    </a:srgbClr>
                  </a:outerShdw>
                </a:effectLst>
              </a:rPr>
              <a:t>Ezekiel 13:15; </a:t>
            </a:r>
            <a:r>
              <a:rPr lang="en-GB" sz="2800" b="1" dirty="0" smtClean="0">
                <a:solidFill>
                  <a:srgbClr val="00FF00"/>
                </a:solidFill>
                <a:effectLst>
                  <a:outerShdw blurRad="38100" dist="38100" dir="2700000" algn="tl">
                    <a:srgbClr val="000000">
                      <a:alpha val="43137"/>
                    </a:srgbClr>
                  </a:outerShdw>
                </a:effectLst>
              </a:rPr>
              <a:t>“Thus </a:t>
            </a:r>
            <a:r>
              <a:rPr lang="en-GB" sz="2800" b="1" dirty="0">
                <a:solidFill>
                  <a:srgbClr val="00FF00"/>
                </a:solidFill>
                <a:effectLst>
                  <a:outerShdw blurRad="38100" dist="38100" dir="2700000" algn="tl">
                    <a:srgbClr val="000000">
                      <a:alpha val="43137"/>
                    </a:srgbClr>
                  </a:outerShdw>
                </a:effectLst>
              </a:rPr>
              <a:t>will I accomplish My wrath on the wall and on those who have plastered it with </a:t>
            </a:r>
            <a:r>
              <a:rPr lang="en-GB" sz="2800" b="1" dirty="0" smtClean="0">
                <a:solidFill>
                  <a:srgbClr val="00FF00"/>
                </a:solidFill>
                <a:effectLst>
                  <a:outerShdw blurRad="38100" dist="38100" dir="2700000" algn="tl">
                    <a:srgbClr val="000000">
                      <a:alpha val="43137"/>
                    </a:srgbClr>
                  </a:outerShdw>
                </a:effectLst>
              </a:rPr>
              <a:t>un-tempered </a:t>
            </a:r>
            <a:r>
              <a:rPr lang="en-GB" sz="2800" b="1" i="1" dirty="0">
                <a:solidFill>
                  <a:srgbClr val="00FF00"/>
                </a:solidFill>
                <a:effectLst>
                  <a:outerShdw blurRad="38100" dist="38100" dir="2700000" algn="tl">
                    <a:srgbClr val="000000">
                      <a:alpha val="43137"/>
                    </a:srgbClr>
                  </a:outerShdw>
                </a:effectLst>
              </a:rPr>
              <a:t>mortar;</a:t>
            </a:r>
            <a:r>
              <a:rPr lang="en-GB" sz="2800" b="1" dirty="0">
                <a:solidFill>
                  <a:srgbClr val="00FF00"/>
                </a:solidFill>
                <a:effectLst>
                  <a:outerShdw blurRad="38100" dist="38100" dir="2700000" algn="tl">
                    <a:srgbClr val="000000">
                      <a:alpha val="43137"/>
                    </a:srgbClr>
                  </a:outerShdw>
                </a:effectLst>
              </a:rPr>
              <a:t> and I will say to you,</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‘The wall </a:t>
            </a:r>
            <a:r>
              <a:rPr lang="en-GB" sz="2800" b="1" i="1" dirty="0">
                <a:solidFill>
                  <a:srgbClr val="FF0000"/>
                </a:solidFill>
                <a:effectLst>
                  <a:outerShdw blurRad="38100" dist="38100" dir="2700000" algn="tl">
                    <a:srgbClr val="000000">
                      <a:alpha val="43137"/>
                    </a:srgbClr>
                  </a:outerShdw>
                </a:effectLst>
              </a:rPr>
              <a:t>is</a:t>
            </a:r>
            <a:r>
              <a:rPr lang="en-GB" sz="2800" b="1" dirty="0">
                <a:solidFill>
                  <a:srgbClr val="FF0000"/>
                </a:solidFill>
                <a:effectLst>
                  <a:outerShdw blurRad="38100" dist="38100" dir="2700000" algn="tl">
                    <a:srgbClr val="000000">
                      <a:alpha val="43137"/>
                    </a:srgbClr>
                  </a:outerShdw>
                </a:effectLst>
              </a:rPr>
              <a:t> no </a:t>
            </a:r>
            <a:r>
              <a:rPr lang="en-GB" sz="2800" b="1" i="1" dirty="0">
                <a:solidFill>
                  <a:srgbClr val="FF0000"/>
                </a:solidFill>
                <a:effectLst>
                  <a:outerShdw blurRad="38100" dist="38100" dir="2700000" algn="tl">
                    <a:srgbClr val="000000">
                      <a:alpha val="43137"/>
                    </a:srgbClr>
                  </a:outerShdw>
                </a:effectLst>
              </a:rPr>
              <a:t>more,</a:t>
            </a:r>
            <a:r>
              <a:rPr lang="en-GB" sz="2800" b="1" dirty="0">
                <a:solidFill>
                  <a:srgbClr val="FF0000"/>
                </a:solidFill>
                <a:effectLst>
                  <a:outerShdw blurRad="38100" dist="38100" dir="2700000" algn="tl">
                    <a:srgbClr val="000000">
                      <a:alpha val="43137"/>
                    </a:srgbClr>
                  </a:outerShdw>
                </a:effectLst>
              </a:rPr>
              <a:t> nor those who plastered </a:t>
            </a:r>
            <a:r>
              <a:rPr lang="en-GB" sz="2800" b="1" dirty="0" smtClean="0">
                <a:solidFill>
                  <a:srgbClr val="FF0000"/>
                </a:solidFill>
                <a:effectLst>
                  <a:outerShdw blurRad="38100" dist="38100" dir="2700000" algn="tl">
                    <a:srgbClr val="000000">
                      <a:alpha val="43137"/>
                    </a:srgbClr>
                  </a:outerShdw>
                </a:effectLst>
              </a:rPr>
              <a:t>it.</a:t>
            </a:r>
            <a:endParaRPr lang="en-GB" sz="2800" b="1" dirty="0">
              <a:solidFill>
                <a:srgbClr val="FF0000"/>
              </a:solidFill>
              <a:effectLst>
                <a:outerShdw blurRad="38100" dist="38100" dir="2700000" algn="tl">
                  <a:srgbClr val="000000">
                    <a:alpha val="43137"/>
                  </a:srgbClr>
                </a:outerShdw>
              </a:effectLst>
            </a:endParaRP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0" y="1671637"/>
            <a:ext cx="2705100" cy="168592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345" y="4081593"/>
            <a:ext cx="2343150" cy="1952625"/>
          </a:xfrm>
          <a:prstGeom prst="rect">
            <a:avLst/>
          </a:prstGeom>
        </p:spPr>
      </p:pic>
    </p:spTree>
    <p:extLst>
      <p:ext uri="{BB962C8B-B14F-4D97-AF65-F5344CB8AC3E}">
        <p14:creationId xmlns:p14="http://schemas.microsoft.com/office/powerpoint/2010/main" val="1436551606"/>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318</a:t>
            </a:fld>
            <a:endParaRPr lang="en-GB"/>
          </a:p>
        </p:txBody>
      </p:sp>
      <p:sp>
        <p:nvSpPr>
          <p:cNvPr id="4" name="TextBox 3"/>
          <p:cNvSpPr txBox="1"/>
          <p:nvPr/>
        </p:nvSpPr>
        <p:spPr>
          <a:xfrm>
            <a:off x="7351727" y="1824841"/>
            <a:ext cx="367240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0000"/>
                </a:solidFill>
                <a:effectLst>
                  <a:outerShdw blurRad="38100" dist="38100" dir="2700000" algn="tl">
                    <a:srgbClr val="000000">
                      <a:alpha val="43137"/>
                    </a:srgbClr>
                  </a:outerShdw>
                </a:effectLst>
              </a:rPr>
              <a:t>"The bank hath benefit on the interest on all monies which it creates out of nothing." </a:t>
            </a:r>
            <a:r>
              <a:rPr lang="en-GB" sz="2800" b="1" dirty="0">
                <a:solidFill>
                  <a:srgbClr val="00FF00"/>
                </a:solidFill>
                <a:effectLst>
                  <a:outerShdw blurRad="38100" dist="38100" dir="2700000" algn="tl">
                    <a:srgbClr val="000000">
                      <a:alpha val="43137"/>
                    </a:srgbClr>
                  </a:outerShdw>
                </a:effectLst>
              </a:rPr>
              <a:t>Quote from the Bank of England charter (1694)</a:t>
            </a:r>
            <a:endParaRPr lang="en-GB" sz="2800"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67" y="2243501"/>
            <a:ext cx="4504560" cy="3388386"/>
          </a:xfrm>
          <a:prstGeom prst="rect">
            <a:avLst/>
          </a:prstGeom>
        </p:spPr>
      </p:pic>
    </p:spTree>
    <p:extLst>
      <p:ext uri="{BB962C8B-B14F-4D97-AF65-F5344CB8AC3E}">
        <p14:creationId xmlns:p14="http://schemas.microsoft.com/office/powerpoint/2010/main" val="264248959"/>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319</a:t>
            </a:fld>
            <a:endParaRPr lang="en-GB"/>
          </a:p>
        </p:txBody>
      </p:sp>
      <p:sp>
        <p:nvSpPr>
          <p:cNvPr id="4" name="TextBox 3"/>
          <p:cNvSpPr txBox="1"/>
          <p:nvPr/>
        </p:nvSpPr>
        <p:spPr>
          <a:xfrm>
            <a:off x="0" y="5780782"/>
            <a:ext cx="12192000" cy="10772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3200" b="1" dirty="0">
                <a:solidFill>
                  <a:srgbClr val="00FF00"/>
                </a:solidFill>
                <a:effectLst>
                  <a:outerShdw blurRad="38100" dist="38100" dir="2700000" algn="tl">
                    <a:srgbClr val="000000">
                      <a:alpha val="43137"/>
                    </a:srgbClr>
                  </a:outerShdw>
                </a:effectLst>
              </a:rPr>
              <a:t>The bank was moved to its permanent location on </a:t>
            </a:r>
            <a:r>
              <a:rPr lang="en-GB" sz="3200" b="1" dirty="0" err="1">
                <a:solidFill>
                  <a:srgbClr val="00FF00"/>
                </a:solidFill>
                <a:effectLst>
                  <a:outerShdw blurRad="38100" dist="38100" dir="2700000" algn="tl">
                    <a:srgbClr val="000000">
                      <a:alpha val="43137"/>
                    </a:srgbClr>
                  </a:outerShdw>
                </a:effectLst>
              </a:rPr>
              <a:t>Threadneedle</a:t>
            </a:r>
            <a:r>
              <a:rPr lang="en-GB" sz="3200" b="1" dirty="0">
                <a:solidFill>
                  <a:srgbClr val="00FF00"/>
                </a:solidFill>
                <a:effectLst>
                  <a:outerShdw blurRad="38100" dist="38100" dir="2700000" algn="tl">
                    <a:srgbClr val="000000">
                      <a:alpha val="43137"/>
                    </a:srgbClr>
                  </a:outerShdw>
                </a:effectLst>
              </a:rPr>
              <a:t> Street, </a:t>
            </a:r>
            <a:r>
              <a:rPr lang="en-GB" sz="3200" b="1" dirty="0">
                <a:solidFill>
                  <a:srgbClr val="FFFF00"/>
                </a:solidFill>
                <a:effectLst>
                  <a:outerShdw blurRad="38100" dist="38100" dir="2700000" algn="tl">
                    <a:srgbClr val="000000">
                      <a:alpha val="43137"/>
                    </a:srgbClr>
                  </a:outerShdw>
                </a:effectLst>
              </a:rPr>
              <a:t>London, in the 1730s.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303485"/>
            <a:ext cx="5715000" cy="3810000"/>
          </a:xfrm>
          <a:prstGeom prst="rect">
            <a:avLst/>
          </a:prstGeom>
        </p:spPr>
      </p:pic>
    </p:spTree>
    <p:extLst>
      <p:ext uri="{BB962C8B-B14F-4D97-AF65-F5344CB8AC3E}">
        <p14:creationId xmlns:p14="http://schemas.microsoft.com/office/powerpoint/2010/main" val="3862321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32</a:t>
            </a:fld>
            <a:endParaRPr lang="en-GB">
              <a:solidFill>
                <a:srgbClr val="FFFFFF"/>
              </a:solidFill>
            </a:endParaRPr>
          </a:p>
        </p:txBody>
      </p:sp>
      <p:sp>
        <p:nvSpPr>
          <p:cNvPr id="4" name="TextBox 3"/>
          <p:cNvSpPr txBox="1"/>
          <p:nvPr/>
        </p:nvSpPr>
        <p:spPr>
          <a:xfrm>
            <a:off x="5877636" y="1637731"/>
            <a:ext cx="570476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London is believed to have been founded by Brutus the Trojan – </a:t>
            </a:r>
            <a:r>
              <a:rPr lang="en-GB" sz="2800" b="1" dirty="0" smtClean="0">
                <a:solidFill>
                  <a:srgbClr val="FFCC00"/>
                </a:solidFill>
                <a:effectLst>
                  <a:outerShdw blurRad="38100" dist="38100" dir="2700000" algn="tl">
                    <a:srgbClr val="000000">
                      <a:alpha val="43137"/>
                    </a:srgbClr>
                  </a:outerShdw>
                </a:effectLst>
              </a:rPr>
              <a:t>the Trojans were descendants of </a:t>
            </a:r>
            <a:r>
              <a:rPr lang="en-GB" sz="2800" b="1" dirty="0" err="1" smtClean="0">
                <a:solidFill>
                  <a:srgbClr val="FFCC00"/>
                </a:solidFill>
                <a:effectLst>
                  <a:outerShdw blurRad="38100" dist="38100" dir="2700000" algn="tl">
                    <a:srgbClr val="000000">
                      <a:alpha val="43137"/>
                    </a:srgbClr>
                  </a:outerShdw>
                </a:effectLst>
              </a:rPr>
              <a:t>Zarah</a:t>
            </a:r>
            <a:r>
              <a:rPr lang="en-GB" sz="2800" b="1" dirty="0" smtClean="0">
                <a:solidFill>
                  <a:srgbClr val="FFCC00"/>
                </a:solidFill>
                <a:effectLst>
                  <a:outerShdw blurRad="38100" dist="38100" dir="2700000" algn="tl">
                    <a:srgbClr val="000000">
                      <a:alpha val="43137"/>
                    </a:srgbClr>
                  </a:outerShdw>
                </a:effectLst>
              </a:rPr>
              <a:t> Judah. </a:t>
            </a:r>
            <a:r>
              <a:rPr lang="en-GB" sz="2800" b="1" dirty="0" smtClean="0">
                <a:solidFill>
                  <a:srgbClr val="00FF00"/>
                </a:solidFill>
                <a:effectLst>
                  <a:outerShdw blurRad="38100" dist="38100" dir="2700000" algn="tl">
                    <a:srgbClr val="000000">
                      <a:alpha val="43137"/>
                    </a:srgbClr>
                  </a:outerShdw>
                </a:effectLst>
              </a:rPr>
              <a:t>Some Trojans settled in Italy where they became known as Romans. </a:t>
            </a:r>
            <a:r>
              <a:rPr lang="en-GB" sz="2800" b="1" dirty="0" smtClean="0">
                <a:solidFill>
                  <a:srgbClr val="FFFF00"/>
                </a:solidFill>
                <a:effectLst>
                  <a:outerShdw blurRad="38100" dist="38100" dir="2700000" algn="tl">
                    <a:srgbClr val="000000">
                      <a:alpha val="43137"/>
                    </a:srgbClr>
                  </a:outerShdw>
                </a:effectLst>
              </a:rPr>
              <a:t>It was then called </a:t>
            </a:r>
            <a:r>
              <a:rPr lang="en-GB" sz="2800" b="1" i="1" dirty="0" err="1" smtClean="0">
                <a:solidFill>
                  <a:srgbClr val="FFFF00"/>
                </a:solidFill>
                <a:effectLst>
                  <a:outerShdw blurRad="38100" dist="38100" dir="2700000" algn="tl">
                    <a:srgbClr val="000000">
                      <a:alpha val="43137"/>
                    </a:srgbClr>
                  </a:outerShdw>
                </a:effectLst>
              </a:rPr>
              <a:t>Troia</a:t>
            </a:r>
            <a:r>
              <a:rPr lang="en-GB" sz="2800" b="1" i="1" dirty="0" smtClean="0">
                <a:solidFill>
                  <a:srgbClr val="FFFF00"/>
                </a:solidFill>
                <a:effectLst>
                  <a:outerShdw blurRad="38100" dist="38100" dir="2700000" algn="tl">
                    <a:srgbClr val="000000">
                      <a:alpha val="43137"/>
                    </a:srgbClr>
                  </a:outerShdw>
                </a:effectLst>
              </a:rPr>
              <a:t> </a:t>
            </a:r>
            <a:r>
              <a:rPr lang="en-GB" sz="2800" b="1" i="1" dirty="0">
                <a:solidFill>
                  <a:srgbClr val="FFFF00"/>
                </a:solidFill>
                <a:effectLst>
                  <a:outerShdw blurRad="38100" dist="38100" dir="2700000" algn="tl">
                    <a:srgbClr val="000000">
                      <a:alpha val="43137"/>
                    </a:srgbClr>
                  </a:outerShdw>
                </a:effectLst>
              </a:rPr>
              <a:t>Nova</a:t>
            </a:r>
            <a:r>
              <a:rPr lang="en-GB" sz="2800" b="1" dirty="0">
                <a:solidFill>
                  <a:srgbClr val="FFFF00"/>
                </a:solidFill>
                <a:effectLst>
                  <a:outerShdw blurRad="38100" dist="38100" dir="2700000" algn="tl">
                    <a:srgbClr val="000000">
                      <a:alpha val="43137"/>
                    </a:srgbClr>
                  </a:outerShdw>
                </a:effectLst>
              </a:rPr>
              <a:t> ("New Troy"), which gradually corrupted to </a:t>
            </a:r>
            <a:r>
              <a:rPr lang="en-GB" sz="2800" b="1" dirty="0" err="1">
                <a:solidFill>
                  <a:srgbClr val="FFFF00"/>
                </a:solidFill>
                <a:effectLst>
                  <a:outerShdw blurRad="38100" dist="38100" dir="2700000" algn="tl">
                    <a:srgbClr val="000000">
                      <a:alpha val="43137"/>
                    </a:srgbClr>
                  </a:outerShdw>
                </a:effectLst>
              </a:rPr>
              <a:t>Trinovantum</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948652" y="1691773"/>
            <a:ext cx="3864518" cy="3916276"/>
          </a:xfrm>
          <a:prstGeom prst="rect">
            <a:avLst/>
          </a:prstGeom>
        </p:spPr>
      </p:pic>
    </p:spTree>
    <p:extLst>
      <p:ext uri="{BB962C8B-B14F-4D97-AF65-F5344CB8AC3E}">
        <p14:creationId xmlns:p14="http://schemas.microsoft.com/office/powerpoint/2010/main" val="2594734799"/>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320</a:t>
            </a:fld>
            <a:endParaRPr lang="en-GB"/>
          </a:p>
        </p:txBody>
      </p:sp>
      <p:sp>
        <p:nvSpPr>
          <p:cNvPr id="4" name="TextBox 3"/>
          <p:cNvSpPr txBox="1"/>
          <p:nvPr/>
        </p:nvSpPr>
        <p:spPr>
          <a:xfrm>
            <a:off x="5305857" y="1864271"/>
            <a:ext cx="6276543"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Prior to its listing, the bylaws of the bank were carefully scrutinized by </a:t>
            </a:r>
            <a:r>
              <a:rPr lang="en-GB" sz="2800" b="1" dirty="0" err="1">
                <a:solidFill>
                  <a:srgbClr val="00FFFF"/>
                </a:solidFill>
                <a:effectLst>
                  <a:outerShdw blurRad="38100" dist="38100" dir="2700000" algn="tl">
                    <a:srgbClr val="000000">
                      <a:alpha val="43137"/>
                    </a:srgbClr>
                  </a:outerShdw>
                </a:effectLst>
              </a:rPr>
              <a:t>Serjeant</a:t>
            </a:r>
            <a:r>
              <a:rPr lang="en-GB" sz="2800" b="1" dirty="0">
                <a:solidFill>
                  <a:srgbClr val="00FFFF"/>
                </a:solidFill>
                <a:effectLst>
                  <a:outerShdw blurRad="38100" dist="38100" dir="2700000" algn="tl">
                    <a:srgbClr val="000000">
                      <a:alpha val="43137"/>
                    </a:srgbClr>
                  </a:outerShdw>
                </a:effectLst>
              </a:rPr>
              <a:t> </a:t>
            </a:r>
            <a:r>
              <a:rPr lang="en-GB" sz="2800" b="1" dirty="0" err="1">
                <a:solidFill>
                  <a:srgbClr val="00FFFF"/>
                </a:solidFill>
                <a:effectLst>
                  <a:outerShdw blurRad="38100" dist="38100" dir="2700000" algn="tl">
                    <a:srgbClr val="000000">
                      <a:alpha val="43137"/>
                    </a:srgbClr>
                  </a:outerShdw>
                </a:effectLst>
              </a:rPr>
              <a:t>Levinz</a:t>
            </a:r>
            <a:r>
              <a:rPr lang="en-GB" sz="2800" b="1" dirty="0">
                <a:solidFill>
                  <a:srgbClr val="00FFFF"/>
                </a:solidFill>
                <a:effectLst>
                  <a:outerShdw blurRad="38100" dist="38100" dir="2700000" algn="tl">
                    <a:srgbClr val="000000">
                      <a:alpha val="43137"/>
                    </a:srgbClr>
                  </a:outerShdw>
                </a:effectLst>
              </a:rPr>
              <a:t> in order to ensure that the bank complied with its hidden purpose, viz. </a:t>
            </a:r>
            <a:r>
              <a:rPr lang="en-GB" sz="2800" b="1" dirty="0">
                <a:solidFill>
                  <a:srgbClr val="00FF00"/>
                </a:solidFill>
                <a:effectLst>
                  <a:outerShdw blurRad="38100" dist="38100" dir="2700000" algn="tl">
                    <a:srgbClr val="000000">
                      <a:alpha val="43137"/>
                    </a:srgbClr>
                  </a:outerShdw>
                </a:effectLst>
              </a:rPr>
              <a:t>to fleece the English people in perpetuity by allowing the creation of the nation’s money and means of exchange out of nothing.</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811" y="1371600"/>
            <a:ext cx="4162754" cy="4955660"/>
          </a:xfrm>
          <a:prstGeom prst="rect">
            <a:avLst/>
          </a:prstGeom>
        </p:spPr>
      </p:pic>
    </p:spTree>
    <p:extLst>
      <p:ext uri="{BB962C8B-B14F-4D97-AF65-F5344CB8AC3E}">
        <p14:creationId xmlns:p14="http://schemas.microsoft.com/office/powerpoint/2010/main" val="305228621"/>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321</a:t>
            </a:fld>
            <a:endParaRPr lang="en-GB"/>
          </a:p>
        </p:txBody>
      </p:sp>
      <p:sp>
        <p:nvSpPr>
          <p:cNvPr id="4" name="TextBox 3"/>
          <p:cNvSpPr txBox="1"/>
          <p:nvPr/>
        </p:nvSpPr>
        <p:spPr>
          <a:xfrm>
            <a:off x="5663951" y="2019325"/>
            <a:ext cx="5225721"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famous Macmillan Commission in 1929: the evidence of Sir Ernest Harvey (left), </a:t>
            </a:r>
            <a:r>
              <a:rPr lang="en-GB" sz="2800" b="1" dirty="0">
                <a:solidFill>
                  <a:srgbClr val="FFC000"/>
                </a:solidFill>
                <a:effectLst>
                  <a:outerShdw blurRad="38100" dist="38100" dir="2700000" algn="tl">
                    <a:srgbClr val="000000">
                      <a:alpha val="43137"/>
                    </a:srgbClr>
                  </a:outerShdw>
                </a:effectLst>
              </a:rPr>
              <a:t>Deputy Governor of the Bank of England, dealt with this same. point.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He said: “The Bank of England is practically free to do whatever it likes. . . . "</a:t>
            </a:r>
          </a:p>
        </p:txBody>
      </p:sp>
      <p:pic>
        <p:nvPicPr>
          <p:cNvPr id="3074" name="Picture 2" descr="Sir Ernest Musgrave Harvey (1867–1955), Chief Cashier of the Bank of England (1918–19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671" y="1957195"/>
            <a:ext cx="3276363"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882673"/>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322</a:t>
            </a:fld>
            <a:endParaRPr lang="en-GB"/>
          </a:p>
        </p:txBody>
      </p:sp>
      <p:sp>
        <p:nvSpPr>
          <p:cNvPr id="4" name="TextBox 3"/>
          <p:cNvSpPr txBox="1"/>
          <p:nvPr/>
        </p:nvSpPr>
        <p:spPr>
          <a:xfrm>
            <a:off x="5507057" y="2471172"/>
            <a:ext cx="4464496"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At that time the House of Commons had 512 members, </a:t>
            </a:r>
            <a:r>
              <a:rPr lang="en-GB" sz="2800" b="1" dirty="0">
                <a:solidFill>
                  <a:srgbClr val="FFC000"/>
                </a:solidFill>
                <a:effectLst>
                  <a:outerShdw blurRad="38100" dist="38100" dir="2700000" algn="tl">
                    <a:srgbClr val="000000">
                      <a:alpha val="43137"/>
                    </a:srgbClr>
                  </a:outerShdw>
                </a:effectLst>
              </a:rPr>
              <a:t>consisting of 243 Tories, </a:t>
            </a:r>
            <a:r>
              <a:rPr lang="en-GB" sz="2800" b="1" dirty="0">
                <a:solidFill>
                  <a:srgbClr val="00FF00"/>
                </a:solidFill>
                <a:effectLst>
                  <a:outerShdw blurRad="38100" dist="38100" dir="2700000" algn="tl">
                    <a:srgbClr val="000000">
                      <a:alpha val="43137"/>
                    </a:srgbClr>
                  </a:outerShdw>
                </a:effectLst>
              </a:rPr>
              <a:t>241 Whigs and 28 members whose allegiance was unknown.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261" y="1637336"/>
            <a:ext cx="2900040" cy="4611064"/>
          </a:xfrm>
          <a:prstGeom prst="rect">
            <a:avLst/>
          </a:prstGeom>
        </p:spPr>
      </p:pic>
    </p:spTree>
    <p:extLst>
      <p:ext uri="{BB962C8B-B14F-4D97-AF65-F5344CB8AC3E}">
        <p14:creationId xmlns:p14="http://schemas.microsoft.com/office/powerpoint/2010/main" val="3390319049"/>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323</a:t>
            </a:fld>
            <a:endParaRPr lang="en-GB"/>
          </a:p>
        </p:txBody>
      </p:sp>
      <p:sp>
        <p:nvSpPr>
          <p:cNvPr id="4" name="TextBox 3"/>
          <p:cNvSpPr txBox="1"/>
          <p:nvPr/>
        </p:nvSpPr>
        <p:spPr>
          <a:xfrm>
            <a:off x="5159896" y="1556792"/>
            <a:ext cx="525658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About two-thirds of the members were country gentlemen and it is believed that of the 512 members approximately 20% were illiterate.</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The bill was debated in July 1694, the high point in summer,</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when most of the rural members were engaged in summer pursuits and the harvesting of their crops</a:t>
            </a:r>
            <a:endParaRPr lang="en-GB" dirty="0">
              <a:solidFill>
                <a:srgbClr val="00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4" y="2348880"/>
            <a:ext cx="2389632" cy="2304288"/>
          </a:xfrm>
          <a:prstGeom prst="rect">
            <a:avLst/>
          </a:prstGeom>
        </p:spPr>
      </p:pic>
    </p:spTree>
    <p:extLst>
      <p:ext uri="{BB962C8B-B14F-4D97-AF65-F5344CB8AC3E}">
        <p14:creationId xmlns:p14="http://schemas.microsoft.com/office/powerpoint/2010/main" val="2241762382"/>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324</a:t>
            </a:fld>
            <a:endParaRPr lang="en-GB"/>
          </a:p>
        </p:txBody>
      </p:sp>
      <p:sp>
        <p:nvSpPr>
          <p:cNvPr id="4" name="TextBox 3"/>
          <p:cNvSpPr txBox="1"/>
          <p:nvPr/>
        </p:nvSpPr>
        <p:spPr>
          <a:xfrm>
            <a:off x="6096000" y="1541877"/>
            <a:ext cx="469086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On that fateful Friday, July 27, 1694, </a:t>
            </a:r>
            <a:r>
              <a:rPr lang="en-GB" sz="2800" b="1" dirty="0">
                <a:solidFill>
                  <a:srgbClr val="FFC000"/>
                </a:solidFill>
                <a:effectLst>
                  <a:outerShdw blurRad="38100" dist="38100" dir="2700000" algn="tl">
                    <a:srgbClr val="000000">
                      <a:alpha val="43137"/>
                    </a:srgbClr>
                  </a:outerShdw>
                </a:effectLst>
              </a:rPr>
              <a:t>when the charter of incorporation was granted,</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only 42 members were present, all of them Whigs as the Tories opposed the bill. All the Whigs voted for it. </a:t>
            </a:r>
            <a:r>
              <a:rPr lang="en-GB" sz="2800" b="1" dirty="0">
                <a:solidFill>
                  <a:srgbClr val="FFFF00"/>
                </a:solidFill>
                <a:effectLst>
                  <a:outerShdw blurRad="38100" dist="38100" dir="2700000" algn="tl">
                    <a:srgbClr val="000000">
                      <a:alpha val="43137"/>
                    </a:srgbClr>
                  </a:outerShdw>
                </a:effectLst>
              </a:rPr>
              <a:t>[This begs the question as to what a quorum consisted of in those days.]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432" y="1831928"/>
            <a:ext cx="3368674" cy="4251990"/>
          </a:xfrm>
          <a:prstGeom prst="rect">
            <a:avLst/>
          </a:prstGeom>
        </p:spPr>
      </p:pic>
    </p:spTree>
    <p:extLst>
      <p:ext uri="{BB962C8B-B14F-4D97-AF65-F5344CB8AC3E}">
        <p14:creationId xmlns:p14="http://schemas.microsoft.com/office/powerpoint/2010/main" val="908614573"/>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325</a:t>
            </a:fld>
            <a:endParaRPr lang="en-GB"/>
          </a:p>
        </p:txBody>
      </p:sp>
      <p:sp>
        <p:nvSpPr>
          <p:cNvPr id="4" name="TextBox 3"/>
          <p:cNvSpPr txBox="1"/>
          <p:nvPr/>
        </p:nvSpPr>
        <p:spPr>
          <a:xfrm>
            <a:off x="6401888" y="2407917"/>
            <a:ext cx="5180512"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a:solidFill>
                  <a:srgbClr val="00FFFF"/>
                </a:solidFill>
                <a:effectLst>
                  <a:outerShdw blurRad="38100" dist="38100" dir="2700000" algn="tl">
                    <a:srgbClr val="000000">
                      <a:alpha val="43137"/>
                    </a:srgbClr>
                  </a:outerShdw>
                </a:effectLst>
              </a:rPr>
              <a:t>The </a:t>
            </a:r>
            <a:r>
              <a:rPr lang="en-GB" sz="2800" b="1" smtClean="0">
                <a:solidFill>
                  <a:srgbClr val="00FFFF"/>
                </a:solidFill>
                <a:effectLst>
                  <a:outerShdw blurRad="38100" dist="38100" dir="2700000" algn="tl">
                    <a:srgbClr val="000000">
                      <a:alpha val="43137"/>
                    </a:srgbClr>
                  </a:outerShdw>
                </a:effectLst>
              </a:rPr>
              <a:t>Whigs </a:t>
            </a:r>
            <a:r>
              <a:rPr lang="en-GB" sz="2800" b="1" dirty="0">
                <a:solidFill>
                  <a:srgbClr val="00FFFF"/>
                </a:solidFill>
                <a:effectLst>
                  <a:outerShdw blurRad="38100" dist="38100" dir="2700000" algn="tl">
                    <a:srgbClr val="000000">
                      <a:alpha val="43137"/>
                    </a:srgbClr>
                  </a:outerShdw>
                </a:effectLst>
              </a:rPr>
              <a:t>as we have seen earlier, </a:t>
            </a:r>
            <a:r>
              <a:rPr lang="en-GB" sz="2800" b="1" dirty="0">
                <a:solidFill>
                  <a:srgbClr val="FFC000"/>
                </a:solidFill>
                <a:effectLst>
                  <a:outerShdw blurRad="38100" dist="38100" dir="2700000" algn="tl">
                    <a:srgbClr val="000000">
                      <a:alpha val="43137"/>
                    </a:srgbClr>
                  </a:outerShdw>
                </a:effectLst>
              </a:rPr>
              <a:t>were followers of Calvin, the Jew,</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who paved the way for Christians to be subject to usurious loans and were very influential in the City of London.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904" y="1447378"/>
            <a:ext cx="5029622" cy="5029622"/>
          </a:xfrm>
          <a:prstGeom prst="rect">
            <a:avLst/>
          </a:prstGeom>
        </p:spPr>
      </p:pic>
    </p:spTree>
    <p:extLst>
      <p:ext uri="{BB962C8B-B14F-4D97-AF65-F5344CB8AC3E}">
        <p14:creationId xmlns:p14="http://schemas.microsoft.com/office/powerpoint/2010/main" val="566829746"/>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326</a:t>
            </a:fld>
            <a:endParaRPr lang="en-GB"/>
          </a:p>
        </p:txBody>
      </p:sp>
      <p:sp>
        <p:nvSpPr>
          <p:cNvPr id="4" name="TextBox 3"/>
          <p:cNvSpPr txBox="1"/>
          <p:nvPr/>
        </p:nvSpPr>
        <p:spPr>
          <a:xfrm>
            <a:off x="4919729" y="2255728"/>
            <a:ext cx="6117464"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title of the bill made no mention of the proposed Bank of England, </a:t>
            </a:r>
            <a:r>
              <a:rPr lang="en-GB" sz="2800" b="1" dirty="0">
                <a:solidFill>
                  <a:srgbClr val="FFC000"/>
                </a:solidFill>
                <a:effectLst>
                  <a:outerShdw blurRad="38100" dist="38100" dir="2700000" algn="tl">
                    <a:srgbClr val="000000">
                      <a:alpha val="43137"/>
                    </a:srgbClr>
                  </a:outerShdw>
                </a:effectLst>
              </a:rPr>
              <a:t>which is only described or one might say secreted, </a:t>
            </a:r>
            <a:r>
              <a:rPr lang="en-GB" sz="2800" b="1" dirty="0">
                <a:solidFill>
                  <a:srgbClr val="00FF00"/>
                </a:solidFill>
                <a:effectLst>
                  <a:outerShdw blurRad="38100" dist="38100" dir="2700000" algn="tl">
                    <a:srgbClr val="000000">
                      <a:alpha val="43137"/>
                    </a:srgbClr>
                  </a:outerShdw>
                </a:effectLst>
              </a:rPr>
              <a:t>two-thirds down in the unintelligible verbiage—to the layman that is—of the bill.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910" y="1371600"/>
            <a:ext cx="1654935" cy="165493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067702419"/>
              </p:ext>
            </p:extLst>
          </p:nvPr>
        </p:nvGraphicFramePr>
        <p:xfrm>
          <a:off x="1022713" y="3392433"/>
          <a:ext cx="2622008" cy="3210137"/>
        </p:xfrm>
        <a:graphic>
          <a:graphicData uri="http://schemas.openxmlformats.org/drawingml/2006/table">
            <a:tbl>
              <a:tblPr firstRow="1" firstCol="1" bandRow="1">
                <a:tableStyleId>{5C22544A-7EE6-4342-B048-85BDC9FD1C3A}</a:tableStyleId>
              </a:tblPr>
              <a:tblGrid>
                <a:gridCol w="1454422"/>
                <a:gridCol w="1167586"/>
              </a:tblGrid>
              <a:tr h="329690">
                <a:tc gridSpan="2">
                  <a:txBody>
                    <a:bodyPr/>
                    <a:lstStyle/>
                    <a:p>
                      <a:pPr algn="ctr">
                        <a:lnSpc>
                          <a:spcPts val="1800"/>
                        </a:lnSpc>
                        <a:spcBef>
                          <a:spcPts val="600"/>
                        </a:spcBef>
                        <a:spcAft>
                          <a:spcPts val="600"/>
                        </a:spcAft>
                      </a:pPr>
                      <a:r>
                        <a:rPr lang="en-GB" sz="1050" u="sng" dirty="0">
                          <a:effectLst/>
                          <a:hlinkClick r:id="rId3" tooltip="Parliament of England"/>
                        </a:rPr>
                        <a:t>Parliament of England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30480" marB="30480" anchor="ctr"/>
                </a:tc>
                <a:tc hMerge="1">
                  <a:txBody>
                    <a:bodyPr/>
                    <a:lstStyle/>
                    <a:p>
                      <a:endParaRPr lang="en-GB"/>
                    </a:p>
                  </a:txBody>
                  <a:tcPr/>
                </a:tc>
              </a:tr>
              <a:tr h="1370815">
                <a:tc>
                  <a:txBody>
                    <a:bodyPr/>
                    <a:lstStyle/>
                    <a:p>
                      <a:pPr>
                        <a:lnSpc>
                          <a:spcPts val="1800"/>
                        </a:lnSpc>
                        <a:spcBef>
                          <a:spcPts val="600"/>
                        </a:spcBef>
                        <a:spcAft>
                          <a:spcPts val="600"/>
                        </a:spcAft>
                      </a:pPr>
                      <a:r>
                        <a:rPr lang="en-GB" sz="1050" u="sng" dirty="0">
                          <a:effectLst/>
                          <a:hlinkClick r:id="rId4" tooltip="Long title"/>
                        </a:rPr>
                        <a:t>Long title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30480" marB="30480" anchor="ctr"/>
                </a:tc>
                <a:tc>
                  <a:txBody>
                    <a:bodyPr/>
                    <a:lstStyle/>
                    <a:p>
                      <a:pPr>
                        <a:lnSpc>
                          <a:spcPts val="1800"/>
                        </a:lnSpc>
                        <a:spcBef>
                          <a:spcPts val="600"/>
                        </a:spcBef>
                        <a:spcAft>
                          <a:spcPts val="600"/>
                        </a:spcAft>
                      </a:pPr>
                      <a:r>
                        <a:rPr lang="en-GB" sz="1050" dirty="0">
                          <a:effectLst/>
                        </a:rPr>
                        <a:t>An Act for the frequent Meeting and calling of Parliaments.</a:t>
                      </a:r>
                      <a:r>
                        <a:rPr lang="en-GB" sz="1050" u="sng" baseline="30000" dirty="0">
                          <a:effectLst/>
                          <a:hlinkClick r:id="rId5"/>
                        </a:rPr>
                        <a:t>[2]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30480" marB="30480" anchor="ctr"/>
                </a:tc>
              </a:tr>
              <a:tr h="589971">
                <a:tc>
                  <a:txBody>
                    <a:bodyPr/>
                    <a:lstStyle/>
                    <a:p>
                      <a:pPr>
                        <a:lnSpc>
                          <a:spcPts val="1800"/>
                        </a:lnSpc>
                        <a:spcBef>
                          <a:spcPts val="600"/>
                        </a:spcBef>
                        <a:spcAft>
                          <a:spcPts val="600"/>
                        </a:spcAft>
                      </a:pPr>
                      <a:r>
                        <a:rPr lang="en-GB" sz="1050" u="sng">
                          <a:effectLst/>
                          <a:hlinkClick r:id="rId6" tooltip="Citation of United Kingdom legislation"/>
                        </a:rPr>
                        <a:t>Chapter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30480" marB="30480" anchor="ctr"/>
                </a:tc>
                <a:tc>
                  <a:txBody>
                    <a:bodyPr/>
                    <a:lstStyle/>
                    <a:p>
                      <a:pPr>
                        <a:lnSpc>
                          <a:spcPts val="1800"/>
                        </a:lnSpc>
                        <a:spcBef>
                          <a:spcPts val="600"/>
                        </a:spcBef>
                        <a:spcAft>
                          <a:spcPts val="600"/>
                        </a:spcAft>
                      </a:pPr>
                      <a:r>
                        <a:rPr lang="en-GB" sz="1050">
                          <a:effectLst/>
                        </a:rPr>
                        <a:t>6 &amp; 7 Will &amp; Mary c 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30480" marB="30480" anchor="ctr"/>
                </a:tc>
              </a:tr>
              <a:tr h="329690">
                <a:tc gridSpan="2">
                  <a:txBody>
                    <a:bodyPr/>
                    <a:lstStyle/>
                    <a:p>
                      <a:pPr algn="ctr">
                        <a:lnSpc>
                          <a:spcPts val="1800"/>
                        </a:lnSpc>
                        <a:spcBef>
                          <a:spcPts val="600"/>
                        </a:spcBef>
                        <a:spcAft>
                          <a:spcPts val="600"/>
                        </a:spcAft>
                      </a:pPr>
                      <a:r>
                        <a:rPr lang="en-GB" sz="1050">
                          <a:effectLst/>
                        </a:rPr>
                        <a:t>Status: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30480" marB="30480" anchor="ctr"/>
                </a:tc>
                <a:tc hMerge="1">
                  <a:txBody>
                    <a:bodyPr/>
                    <a:lstStyle/>
                    <a:p>
                      <a:endParaRPr lang="en-GB"/>
                    </a:p>
                  </a:txBody>
                  <a:tcPr/>
                </a:tc>
              </a:tr>
              <a:tr h="589971">
                <a:tc gridSpan="2">
                  <a:txBody>
                    <a:bodyPr/>
                    <a:lstStyle/>
                    <a:p>
                      <a:pPr algn="ctr">
                        <a:lnSpc>
                          <a:spcPts val="1800"/>
                        </a:lnSpc>
                        <a:spcBef>
                          <a:spcPts val="600"/>
                        </a:spcBef>
                        <a:spcAft>
                          <a:spcPts val="600"/>
                        </a:spcAft>
                      </a:pPr>
                      <a:r>
                        <a:rPr lang="en-GB" sz="1050" u="sng" dirty="0">
                          <a:effectLst/>
                          <a:hlinkClick r:id="rId7"/>
                        </a:rPr>
                        <a:t>Revised text of statute as amended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30480" marB="30480" anchor="ctr"/>
                </a:tc>
                <a:tc hMerge="1">
                  <a:txBody>
                    <a:bodyPr/>
                    <a:lstStyle/>
                    <a:p>
                      <a:endParaRPr lang="en-GB"/>
                    </a:p>
                  </a:txBody>
                  <a:tcPr/>
                </a:tc>
              </a:tr>
            </a:tbl>
          </a:graphicData>
        </a:graphic>
      </p:graphicFrame>
    </p:spTree>
    <p:extLst>
      <p:ext uri="{BB962C8B-B14F-4D97-AF65-F5344CB8AC3E}">
        <p14:creationId xmlns:p14="http://schemas.microsoft.com/office/powerpoint/2010/main" val="3385387917"/>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327</a:t>
            </a:fld>
            <a:endParaRPr lang="en-GB"/>
          </a:p>
        </p:txBody>
      </p:sp>
      <p:sp>
        <p:nvSpPr>
          <p:cNvPr id="4" name="TextBox 3"/>
          <p:cNvSpPr txBox="1"/>
          <p:nvPr/>
        </p:nvSpPr>
        <p:spPr>
          <a:xfrm>
            <a:off x="6104136" y="1416308"/>
            <a:ext cx="526692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opening sentence of the bill reads as follows: </a:t>
            </a:r>
            <a:r>
              <a:rPr lang="en-GB" sz="2800" b="1" dirty="0">
                <a:solidFill>
                  <a:srgbClr val="FFC000"/>
                </a:solidFill>
                <a:effectLst>
                  <a:outerShdw blurRad="38100" dist="38100" dir="2700000" algn="tl">
                    <a:srgbClr val="000000">
                      <a:alpha val="43137"/>
                    </a:srgbClr>
                  </a:outerShdw>
                </a:effectLst>
              </a:rPr>
              <a:t>“William and Mary by the grace of God, King and Queen of England, Scotland, France and Ireland, defenders of the faith etc.</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To all for whom these presents shall come greeting.”</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The third sentence, which contains 242 words starts: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482" y="2108461"/>
            <a:ext cx="4872063" cy="3866717"/>
          </a:xfrm>
          <a:prstGeom prst="rect">
            <a:avLst/>
          </a:prstGeom>
        </p:spPr>
      </p:pic>
    </p:spTree>
    <p:extLst>
      <p:ext uri="{BB962C8B-B14F-4D97-AF65-F5344CB8AC3E}">
        <p14:creationId xmlns:p14="http://schemas.microsoft.com/office/powerpoint/2010/main" val="2556936738"/>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328</a:t>
            </a:fld>
            <a:endParaRPr lang="en-GB"/>
          </a:p>
        </p:txBody>
      </p:sp>
      <p:pic>
        <p:nvPicPr>
          <p:cNvPr id="4" name="Picture 3"/>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98490" y="1823762"/>
            <a:ext cx="3655884" cy="3672205"/>
          </a:xfrm>
          <a:prstGeom prst="rect">
            <a:avLst/>
          </a:prstGeom>
        </p:spPr>
      </p:pic>
      <p:sp>
        <p:nvSpPr>
          <p:cNvPr id="5" name="TextBox 4"/>
          <p:cNvSpPr txBox="1"/>
          <p:nvPr/>
        </p:nvSpPr>
        <p:spPr>
          <a:xfrm>
            <a:off x="5335502" y="1674705"/>
            <a:ext cx="6062299"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Whereas in and by a certain Act lately made in Parliament entitled an Act for granting to their majesties several rates and duties upon </a:t>
            </a:r>
            <a:r>
              <a:rPr lang="en-GB" sz="2800" b="1" dirty="0">
                <a:solidFill>
                  <a:srgbClr val="FF0000"/>
                </a:solidFill>
                <a:effectLst>
                  <a:outerShdw blurRad="38100" dist="38100" dir="2700000" algn="tl">
                    <a:srgbClr val="000000">
                      <a:alpha val="43137"/>
                    </a:srgbClr>
                  </a:outerShdw>
                </a:effectLst>
              </a:rPr>
              <a:t>TONNAGE OF SHIPS AND VESSELS, and upon beer, ale, and other liquors,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for securing certain recompenses and advantages in the said Act </a:t>
            </a:r>
            <a:r>
              <a:rPr lang="en-GB" sz="2800" b="1" dirty="0" smtClean="0">
                <a:solidFill>
                  <a:srgbClr val="00FF00"/>
                </a:solidFill>
                <a:effectLst>
                  <a:outerShdw blurRad="38100" dist="38100" dir="2700000" algn="tl">
                    <a:srgbClr val="000000">
                      <a:alpha val="43137"/>
                    </a:srgbClr>
                  </a:outerShdw>
                </a:effectLst>
              </a:rPr>
              <a:t>mentioned. </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3441098"/>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329</a:t>
            </a:fld>
            <a:endParaRPr lang="en-GB"/>
          </a:p>
        </p:txBody>
      </p:sp>
      <p:sp>
        <p:nvSpPr>
          <p:cNvPr id="5" name="TextBox 4"/>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 to </a:t>
            </a:r>
            <a:r>
              <a:rPr lang="en-GB" sz="2800" b="1" dirty="0">
                <a:solidFill>
                  <a:srgbClr val="FFFF00"/>
                </a:solidFill>
                <a:effectLst>
                  <a:outerShdw blurRad="38100" dist="38100" dir="2700000" algn="tl">
                    <a:srgbClr val="000000">
                      <a:alpha val="43137"/>
                    </a:srgbClr>
                  </a:outerShdw>
                </a:effectLst>
              </a:rPr>
              <a:t>such persons as shall voluntarily advance the sum of fifteen hundred thousand pounds towards carrying on the war with </a:t>
            </a:r>
            <a:r>
              <a:rPr lang="en-GB" sz="2800" b="1" dirty="0" smtClean="0">
                <a:solidFill>
                  <a:srgbClr val="FFFF00"/>
                </a:solidFill>
                <a:effectLst>
                  <a:outerShdw blurRad="38100" dist="38100" dir="2700000" algn="tl">
                    <a:srgbClr val="000000">
                      <a:alpha val="43137"/>
                    </a:srgbClr>
                  </a:outerShdw>
                </a:effectLst>
              </a:rPr>
              <a:t>France. </a:t>
            </a:r>
            <a:r>
              <a:rPr lang="en-GB" sz="2800" b="1" dirty="0">
                <a:solidFill>
                  <a:srgbClr val="FFFF00"/>
                </a:solidFill>
                <a:effectLst>
                  <a:outerShdw blurRad="38100" dist="38100" dir="2700000" algn="tl">
                    <a:srgbClr val="000000">
                      <a:alpha val="43137"/>
                    </a:srgbClr>
                  </a:outerShdw>
                </a:effectLst>
              </a:rPr>
              <a:t>I</a:t>
            </a:r>
            <a:r>
              <a:rPr lang="en-GB" sz="2800" b="1" dirty="0" smtClean="0">
                <a:solidFill>
                  <a:srgbClr val="FFFF00"/>
                </a:solidFill>
                <a:effectLst>
                  <a:outerShdw blurRad="38100" dist="38100" dir="2700000" algn="tl">
                    <a:srgbClr val="000000">
                      <a:alpha val="43137"/>
                    </a:srgbClr>
                  </a:outerShdw>
                </a:effectLst>
              </a:rPr>
              <a:t>t </a:t>
            </a:r>
            <a:r>
              <a:rPr lang="en-GB" sz="2800" b="1" dirty="0">
                <a:solidFill>
                  <a:srgbClr val="FFFF00"/>
                </a:solidFill>
                <a:effectLst>
                  <a:outerShdw blurRad="38100" dist="38100" dir="2700000" algn="tl">
                    <a:srgbClr val="000000">
                      <a:alpha val="43137"/>
                    </a:srgbClr>
                  </a:outerShdw>
                </a:effectLst>
              </a:rPr>
              <a:t>is amongst other things enacted.</a:t>
            </a:r>
          </a:p>
        </p:txBody>
      </p:sp>
      <p:pic>
        <p:nvPicPr>
          <p:cNvPr id="6" name="Picture 5"/>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139295" y="1675049"/>
            <a:ext cx="9923118" cy="3450742"/>
          </a:xfrm>
          <a:prstGeom prst="rect">
            <a:avLst/>
          </a:prstGeom>
        </p:spPr>
      </p:pic>
    </p:spTree>
    <p:extLst>
      <p:ext uri="{BB962C8B-B14F-4D97-AF65-F5344CB8AC3E}">
        <p14:creationId xmlns:p14="http://schemas.microsoft.com/office/powerpoint/2010/main" val="29395756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33</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95" y="1780465"/>
            <a:ext cx="4907868" cy="3910652"/>
          </a:xfrm>
          <a:prstGeom prst="rect">
            <a:avLst/>
          </a:prstGeom>
        </p:spPr>
      </p:pic>
      <p:sp>
        <p:nvSpPr>
          <p:cNvPr id="5" name="TextBox 4"/>
          <p:cNvSpPr txBox="1"/>
          <p:nvPr/>
        </p:nvSpPr>
        <p:spPr>
          <a:xfrm>
            <a:off x="6537278" y="2181519"/>
            <a:ext cx="5045122"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C000"/>
                </a:solidFill>
                <a:effectLst>
                  <a:outerShdw blurRad="38100" dist="38100" dir="2700000" algn="tl">
                    <a:srgbClr val="000000">
                      <a:alpha val="43137"/>
                    </a:srgbClr>
                  </a:outerShdw>
                </a:effectLst>
              </a:rPr>
              <a:t>The Trojans were aware of their ancestry and destiny to rule as descendants of sceptre tribe Judah </a:t>
            </a:r>
            <a:r>
              <a:rPr lang="en-GB" sz="2800" b="1" dirty="0" smtClean="0">
                <a:solidFill>
                  <a:srgbClr val="00FF00"/>
                </a:solidFill>
                <a:effectLst>
                  <a:outerShdw blurRad="38100" dist="38100" dir="2700000" algn="tl">
                    <a:srgbClr val="000000">
                      <a:alpha val="43137"/>
                    </a:srgbClr>
                  </a:outerShdw>
                </a:effectLst>
              </a:rPr>
              <a:t>– this is testified to by an inscription placed on one of the City’s entrances:</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2236448"/>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330</a:t>
            </a:fld>
            <a:endParaRPr lang="en-GB"/>
          </a:p>
        </p:txBody>
      </p:sp>
      <p:sp>
        <p:nvSpPr>
          <p:cNvPr id="4" name="TextBox 3"/>
          <p:cNvSpPr txBox="1"/>
          <p:nvPr/>
        </p:nvSpPr>
        <p:spPr>
          <a:xfrm>
            <a:off x="5227481" y="2040285"/>
            <a:ext cx="6208958"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gist of the first two-thirds of the bill details the necessity to levy a complicated array of new rates, </a:t>
            </a:r>
            <a:r>
              <a:rPr lang="en-GB" sz="2800" b="1" dirty="0">
                <a:solidFill>
                  <a:srgbClr val="FFC000"/>
                </a:solidFill>
                <a:effectLst>
                  <a:outerShdw blurRad="38100" dist="38100" dir="2700000" algn="tl">
                    <a:srgbClr val="000000">
                      <a:alpha val="43137"/>
                    </a:srgbClr>
                  </a:outerShdw>
                </a:effectLst>
              </a:rPr>
              <a:t>duties and taxes on ships, beer, ale and other liquors. </a:t>
            </a:r>
            <a:r>
              <a:rPr lang="en-GB" sz="2800" b="1" dirty="0">
                <a:solidFill>
                  <a:srgbClr val="00FF00"/>
                </a:solidFill>
                <a:effectLst>
                  <a:outerShdw blurRad="38100" dist="38100" dir="2700000" algn="tl">
                    <a:srgbClr val="000000">
                      <a:alpha val="43137"/>
                    </a:srgbClr>
                  </a:outerShdw>
                </a:effectLst>
              </a:rPr>
              <a:t>The true purpose of these taxes is that they were needed in order to fund the interest on all future government loans.</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30096" y="1421411"/>
            <a:ext cx="3690389" cy="4975806"/>
          </a:xfrm>
          <a:prstGeom prst="rect">
            <a:avLst/>
          </a:prstGeom>
        </p:spPr>
      </p:pic>
    </p:spTree>
    <p:extLst>
      <p:ext uri="{BB962C8B-B14F-4D97-AF65-F5344CB8AC3E}">
        <p14:creationId xmlns:p14="http://schemas.microsoft.com/office/powerpoint/2010/main" val="1731796775"/>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331</a:t>
            </a:fld>
            <a:endParaRPr lang="en-GB"/>
          </a:p>
        </p:txBody>
      </p:sp>
      <p:sp>
        <p:nvSpPr>
          <p:cNvPr id="4" name="TextBox 3"/>
          <p:cNvSpPr txBox="1"/>
          <p:nvPr/>
        </p:nvSpPr>
        <p:spPr>
          <a:xfrm>
            <a:off x="4943872" y="1824841"/>
            <a:ext cx="673726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Shortly thereafter further taxes were introduced including a land tax, paper tax, poll tax, salt tax, stamp tax and window tax, </a:t>
            </a:r>
            <a:r>
              <a:rPr lang="en-GB" sz="2800" b="1" dirty="0">
                <a:solidFill>
                  <a:srgbClr val="FFC000"/>
                </a:solidFill>
                <a:effectLst>
                  <a:outerShdw blurRad="38100" dist="38100" dir="2700000" algn="tl">
                    <a:srgbClr val="000000">
                      <a:alpha val="43137"/>
                    </a:srgbClr>
                  </a:outerShdw>
                </a:effectLst>
              </a:rPr>
              <a:t>which replaced the hearth or chimney tax</a:t>
            </a:r>
            <a:r>
              <a:rPr lang="en-GB" sz="2800" b="1" dirty="0">
                <a:solidFill>
                  <a:srgbClr val="00FF00"/>
                </a:solidFill>
                <a:effectLst>
                  <a:outerShdw blurRad="38100" dist="38100" dir="2700000" algn="tl">
                    <a:srgbClr val="000000">
                      <a:alpha val="43137"/>
                    </a:srgbClr>
                  </a:outerShdw>
                </a:effectLst>
              </a:rPr>
              <a:t>. Other taxes initiated were a tax on pedlars, a tax on hackney coaches, a tax on births, marriages and deaths and lastly a tax on bachelors.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273387"/>
            <a:ext cx="3630029" cy="2775132"/>
          </a:xfrm>
          <a:prstGeom prst="rect">
            <a:avLst/>
          </a:prstGeom>
        </p:spPr>
      </p:pic>
    </p:spTree>
    <p:extLst>
      <p:ext uri="{BB962C8B-B14F-4D97-AF65-F5344CB8AC3E}">
        <p14:creationId xmlns:p14="http://schemas.microsoft.com/office/powerpoint/2010/main" val="2905909862"/>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332</a:t>
            </a:fld>
            <a:endParaRPr lang="en-GB"/>
          </a:p>
        </p:txBody>
      </p:sp>
      <p:sp>
        <p:nvSpPr>
          <p:cNvPr id="4" name="TextBox 3"/>
          <p:cNvSpPr txBox="1"/>
          <p:nvPr/>
        </p:nvSpPr>
        <p:spPr>
          <a:xfrm>
            <a:off x="0" y="5473006"/>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However, the most punitive tax introduced was an income tax, levied at a rate of 20%. </a:t>
            </a:r>
            <a:r>
              <a:rPr lang="en-GB" sz="2800" b="1" dirty="0">
                <a:solidFill>
                  <a:srgbClr val="FFC000"/>
                </a:solidFill>
                <a:effectLst>
                  <a:outerShdw blurRad="38100" dist="38100" dir="2700000" algn="tl">
                    <a:srgbClr val="000000">
                      <a:alpha val="43137"/>
                    </a:srgbClr>
                  </a:outerShdw>
                </a:effectLst>
              </a:rPr>
              <a:t>It was applied not only on companies,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but labourers too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720" y="1371600"/>
            <a:ext cx="5460560" cy="3842273"/>
          </a:xfrm>
          <a:prstGeom prst="rect">
            <a:avLst/>
          </a:prstGeom>
        </p:spPr>
      </p:pic>
    </p:spTree>
    <p:extLst>
      <p:ext uri="{BB962C8B-B14F-4D97-AF65-F5344CB8AC3E}">
        <p14:creationId xmlns:p14="http://schemas.microsoft.com/office/powerpoint/2010/main" val="442706052"/>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333</a:t>
            </a:fld>
            <a:endParaRPr lang="en-GB"/>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Henceforth a pattern would emerge where unnecessary wars would be embarked upon which simultaneously increased the national debt and the profits of the usurers.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670" y="1271492"/>
            <a:ext cx="5824660" cy="4049113"/>
          </a:xfrm>
          <a:prstGeom prst="rect">
            <a:avLst/>
          </a:prstGeom>
        </p:spPr>
      </p:pic>
    </p:spTree>
    <p:extLst>
      <p:ext uri="{BB962C8B-B14F-4D97-AF65-F5344CB8AC3E}">
        <p14:creationId xmlns:p14="http://schemas.microsoft.com/office/powerpoint/2010/main" val="4277963704"/>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334</a:t>
            </a:fld>
            <a:endParaRPr lang="en-GB"/>
          </a:p>
        </p:txBody>
      </p:sp>
      <p:sp>
        <p:nvSpPr>
          <p:cNvPr id="4" name="TextBox 3"/>
          <p:cNvSpPr txBox="1"/>
          <p:nvPr/>
        </p:nvSpPr>
        <p:spPr>
          <a:xfrm>
            <a:off x="6653404" y="1824841"/>
            <a:ext cx="473152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Significantly, many of these wars were started against countries, </a:t>
            </a:r>
            <a:r>
              <a:rPr lang="en-GB" sz="2800" b="1" dirty="0">
                <a:solidFill>
                  <a:srgbClr val="FFC000"/>
                </a:solidFill>
                <a:effectLst>
                  <a:outerShdw blurRad="38100" dist="38100" dir="2700000" algn="tl">
                    <a:srgbClr val="000000">
                      <a:alpha val="43137"/>
                    </a:srgbClr>
                  </a:outerShdw>
                </a:effectLst>
              </a:rPr>
              <a:t>which had implemented interest-free state banking systems,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as was the case in the North American Colonies and France under Napoleon.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309" y="2434107"/>
            <a:ext cx="5309216" cy="2202287"/>
          </a:xfrm>
          <a:prstGeom prst="rect">
            <a:avLst/>
          </a:prstGeom>
        </p:spPr>
      </p:pic>
    </p:spTree>
    <p:extLst>
      <p:ext uri="{BB962C8B-B14F-4D97-AF65-F5344CB8AC3E}">
        <p14:creationId xmlns:p14="http://schemas.microsoft.com/office/powerpoint/2010/main" val="1193100818"/>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335</a:t>
            </a:fld>
            <a:endParaRPr lang="en-GB"/>
          </a:p>
        </p:txBody>
      </p:sp>
      <p:sp>
        <p:nvSpPr>
          <p:cNvPr id="4" name="TextBox 3"/>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This pattern of attacking and enforcing the bankers’ system of usury has been deployed widely in the modern era and includes the defeats of Imperial Russia in World War I, </a:t>
            </a:r>
            <a:r>
              <a:rPr lang="en-GB" sz="2800" b="1" dirty="0">
                <a:solidFill>
                  <a:srgbClr val="FFFF00"/>
                </a:solidFill>
                <a:effectLst>
                  <a:outerShdw blurRad="38100" dist="38100" dir="2700000" algn="tl">
                    <a:srgbClr val="000000">
                      <a:alpha val="43137"/>
                    </a:srgbClr>
                  </a:outerShdw>
                </a:effectLst>
              </a:rPr>
              <a:t>Germany, Italy and Japan in World War II and most recently Libya in 2011</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7753" y="1371600"/>
            <a:ext cx="5113034" cy="3403101"/>
          </a:xfrm>
          <a:prstGeom prst="rect">
            <a:avLst/>
          </a:prstGeom>
        </p:spPr>
      </p:pic>
    </p:spTree>
    <p:extLst>
      <p:ext uri="{BB962C8B-B14F-4D97-AF65-F5344CB8AC3E}">
        <p14:creationId xmlns:p14="http://schemas.microsoft.com/office/powerpoint/2010/main" val="1637565452"/>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336</a:t>
            </a:fld>
            <a:endParaRPr lang="en-GB"/>
          </a:p>
        </p:txBody>
      </p:sp>
      <p:sp>
        <p:nvSpPr>
          <p:cNvPr id="4" name="TextBox 3"/>
          <p:cNvSpPr txBox="1"/>
          <p:nvPr/>
        </p:nvSpPr>
        <p:spPr>
          <a:xfrm>
            <a:off x="5460807" y="1824841"/>
            <a:ext cx="543472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These were all countries that had state banking systems, </a:t>
            </a:r>
            <a:r>
              <a:rPr lang="en-GB" sz="2800" b="1" dirty="0">
                <a:solidFill>
                  <a:srgbClr val="FFC000"/>
                </a:solidFill>
                <a:effectLst>
                  <a:outerShdw blurRad="38100" dist="38100" dir="2700000" algn="tl">
                    <a:srgbClr val="000000">
                      <a:alpha val="43137"/>
                    </a:srgbClr>
                  </a:outerShdw>
                </a:effectLst>
              </a:rPr>
              <a:t>which distributed the wealth of their respective nations on an equal basis and provided their populations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with a standard of living far superior to that of their rivals and contemporaries.</a:t>
            </a:r>
            <a:endParaRPr lang="en-GB" dirty="0">
              <a:solidFill>
                <a:srgbClr val="00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61" y="2786447"/>
            <a:ext cx="3475026" cy="2047106"/>
          </a:xfrm>
          <a:prstGeom prst="rect">
            <a:avLst/>
          </a:prstGeom>
        </p:spPr>
      </p:pic>
    </p:spTree>
    <p:extLst>
      <p:ext uri="{BB962C8B-B14F-4D97-AF65-F5344CB8AC3E}">
        <p14:creationId xmlns:p14="http://schemas.microsoft.com/office/powerpoint/2010/main" val="1829649395"/>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337</a:t>
            </a:fld>
            <a:endParaRPr lang="en-GB"/>
          </a:p>
        </p:txBody>
      </p:sp>
      <p:sp>
        <p:nvSpPr>
          <p:cNvPr id="4" name="TextBox 3"/>
          <p:cNvSpPr txBox="1"/>
          <p:nvPr/>
        </p:nvSpPr>
        <p:spPr>
          <a:xfrm>
            <a:off x="5879976" y="2040285"/>
            <a:ext cx="411480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Within two years of its establishment in 1696 the Bank of England had 1,750,000 worth of bank notes circulating with a gold reserve of only 2% or 36,000 pounds.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6322"/>
          <a:stretch/>
        </p:blipFill>
        <p:spPr>
          <a:xfrm>
            <a:off x="2279576" y="2128213"/>
            <a:ext cx="3034360" cy="3446859"/>
          </a:xfrm>
          <a:prstGeom prst="rect">
            <a:avLst/>
          </a:prstGeom>
        </p:spPr>
      </p:pic>
    </p:spTree>
    <p:extLst>
      <p:ext uri="{BB962C8B-B14F-4D97-AF65-F5344CB8AC3E}">
        <p14:creationId xmlns:p14="http://schemas.microsoft.com/office/powerpoint/2010/main" val="3192607320"/>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338</a:t>
            </a:fld>
            <a:endParaRPr lang="en-GB"/>
          </a:p>
        </p:txBody>
      </p:sp>
      <p:sp>
        <p:nvSpPr>
          <p:cNvPr id="4" name="TextBox 3"/>
          <p:cNvSpPr txBox="1"/>
          <p:nvPr/>
        </p:nvSpPr>
        <p:spPr>
          <a:xfrm>
            <a:off x="5519936" y="1779939"/>
            <a:ext cx="447484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On May 1, 1707 the union between Scotland and England was established, </a:t>
            </a:r>
            <a:r>
              <a:rPr lang="en-GB" sz="2800" b="1" dirty="0">
                <a:solidFill>
                  <a:srgbClr val="FFC000"/>
                </a:solidFill>
                <a:effectLst>
                  <a:outerShdw blurRad="38100" dist="38100" dir="2700000" algn="tl">
                    <a:srgbClr val="000000">
                      <a:alpha val="43137"/>
                    </a:srgbClr>
                  </a:outerShdw>
                </a:effectLst>
              </a:rPr>
              <a:t>motivated in no small way by the necessity to seize control of the royal mint in Edinburgh, </a:t>
            </a:r>
            <a:r>
              <a:rPr lang="en-GB" sz="2800" b="1" dirty="0">
                <a:solidFill>
                  <a:srgbClr val="00FF00"/>
                </a:solidFill>
                <a:effectLst>
                  <a:outerShdw blurRad="38100" dist="38100" dir="2700000" algn="tl">
                    <a:srgbClr val="000000">
                      <a:alpha val="43137"/>
                    </a:srgbClr>
                  </a:outerShdw>
                </a:effectLst>
              </a:rPr>
              <a:t>which took place in 1709.</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1" y="2420888"/>
            <a:ext cx="3072341" cy="2304256"/>
          </a:xfrm>
          <a:prstGeom prst="rect">
            <a:avLst/>
          </a:prstGeom>
        </p:spPr>
      </p:pic>
    </p:spTree>
    <p:extLst>
      <p:ext uri="{BB962C8B-B14F-4D97-AF65-F5344CB8AC3E}">
        <p14:creationId xmlns:p14="http://schemas.microsoft.com/office/powerpoint/2010/main" val="1365123758"/>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339</a:t>
            </a:fld>
            <a:endParaRPr lang="en-GB"/>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war against France lasted from 1792 until 1815. </a:t>
            </a:r>
            <a:r>
              <a:rPr lang="en-GB" sz="2800" b="1" dirty="0">
                <a:solidFill>
                  <a:srgbClr val="FFFF00"/>
                </a:solidFill>
                <a:effectLst>
                  <a:outerShdw blurRad="38100" dist="38100" dir="2700000" algn="tl">
                    <a:srgbClr val="000000">
                      <a:alpha val="43137"/>
                    </a:srgbClr>
                  </a:outerShdw>
                </a:effectLst>
              </a:rPr>
              <a:t>Among the principal objectives of this pointless blood-letting was to destroy Napoleon’s debt and interest-free system of finance.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2477" y="1344768"/>
            <a:ext cx="5867046" cy="3975837"/>
          </a:xfrm>
          <a:prstGeom prst="rect">
            <a:avLst/>
          </a:prstGeom>
        </p:spPr>
      </p:pic>
    </p:spTree>
    <p:extLst>
      <p:ext uri="{BB962C8B-B14F-4D97-AF65-F5344CB8AC3E}">
        <p14:creationId xmlns:p14="http://schemas.microsoft.com/office/powerpoint/2010/main" val="35995216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34</a:t>
            </a:fld>
            <a:endParaRPr lang="en-GB">
              <a:solidFill>
                <a:srgbClr val="FFFFFF"/>
              </a:solidFill>
            </a:endParaRPr>
          </a:p>
        </p:txBody>
      </p:sp>
      <p:pic>
        <p:nvPicPr>
          <p:cNvPr id="4" name="Picture 3"/>
          <p:cNvPicPr>
            <a:picLocks noChangeAspect="1"/>
          </p:cNvPicPr>
          <p:nvPr/>
        </p:nvPicPr>
        <p:blipFill rotWithShape="1">
          <a:blip r:embed="rId2">
            <a:lum bright="-20000" contrast="40000"/>
          </a:blip>
          <a:srcRect l="2190" t="2330" r="3768" b="3459"/>
          <a:stretch/>
        </p:blipFill>
        <p:spPr>
          <a:xfrm>
            <a:off x="742288" y="1815152"/>
            <a:ext cx="3125337" cy="4585648"/>
          </a:xfrm>
          <a:prstGeom prst="rect">
            <a:avLst/>
          </a:prstGeom>
        </p:spPr>
      </p:pic>
      <p:sp>
        <p:nvSpPr>
          <p:cNvPr id="5" name="TextBox 4"/>
          <p:cNvSpPr txBox="1"/>
          <p:nvPr/>
        </p:nvSpPr>
        <p:spPr>
          <a:xfrm>
            <a:off x="4449171" y="1691930"/>
            <a:ext cx="726060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Found in a book called </a:t>
            </a:r>
            <a:r>
              <a:rPr lang="en-GB" sz="2800" b="1" i="1" dirty="0">
                <a:solidFill>
                  <a:srgbClr val="00FFFF"/>
                </a:solidFill>
                <a:effectLst>
                  <a:outerShdw blurRad="38100" dist="38100" dir="2700000" algn="tl">
                    <a:srgbClr val="000000">
                      <a:alpha val="43137"/>
                    </a:srgbClr>
                  </a:outerShdw>
                </a:effectLst>
              </a:rPr>
              <a:t>“London Burning” </a:t>
            </a:r>
            <a:r>
              <a:rPr lang="en-GB" sz="2800" b="1" dirty="0">
                <a:solidFill>
                  <a:srgbClr val="00FFFF"/>
                </a:solidFill>
                <a:effectLst>
                  <a:outerShdw blurRad="38100" dist="38100" dir="2700000" algn="tl">
                    <a:srgbClr val="000000">
                      <a:alpha val="43137"/>
                    </a:srgbClr>
                  </a:outerShdw>
                </a:effectLst>
              </a:rPr>
              <a:t>By John Bedford.</a:t>
            </a:r>
          </a:p>
          <a:p>
            <a:pPr algn="ctr"/>
            <a:r>
              <a:rPr lang="en-GB" sz="2800" b="1" dirty="0">
                <a:solidFill>
                  <a:srgbClr val="FFCC00"/>
                </a:solidFill>
                <a:effectLst>
                  <a:outerShdw blurRad="38100" dist="38100" dir="2700000" algn="tl">
                    <a:srgbClr val="000000">
                      <a:alpha val="43137"/>
                    </a:srgbClr>
                  </a:outerShdw>
                </a:effectLst>
              </a:rPr>
              <a:t>When London was a walled city, one of its gates was Aldersgate, and over the arch of this gate was inscribed:</a:t>
            </a:r>
          </a:p>
          <a:p>
            <a:pPr algn="ctr"/>
            <a:r>
              <a:rPr lang="en-GB" sz="2800" b="1" dirty="0">
                <a:solidFill>
                  <a:srgbClr val="00FF00"/>
                </a:solidFill>
                <a:effectLst>
                  <a:outerShdw blurRad="38100" dist="38100" dir="2700000" algn="tl">
                    <a:srgbClr val="000000">
                      <a:alpha val="43137"/>
                    </a:srgbClr>
                  </a:outerShdw>
                </a:effectLst>
              </a:rPr>
              <a:t>“Then shall there enter into the gate of this City, Kings and princes sitting upon the Throne of David, </a:t>
            </a:r>
            <a:r>
              <a:rPr lang="en-GB" sz="2800" b="1" dirty="0">
                <a:solidFill>
                  <a:srgbClr val="FF00FF"/>
                </a:solidFill>
                <a:effectLst>
                  <a:outerShdw blurRad="38100" dist="38100" dir="2700000" algn="tl">
                    <a:srgbClr val="000000">
                      <a:alpha val="43137"/>
                    </a:srgbClr>
                  </a:outerShdw>
                </a:effectLst>
              </a:rPr>
              <a:t>riding in chariots and on horses, they and their princes the sons of Judah.</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And this City shall remain forever.” </a:t>
            </a:r>
            <a:r>
              <a:rPr lang="en-GB" sz="2800" b="1" i="1" dirty="0">
                <a:solidFill>
                  <a:srgbClr val="FFFF00"/>
                </a:solidFill>
                <a:effectLst>
                  <a:outerShdw blurRad="38100" dist="38100" dir="2700000" algn="tl">
                    <a:srgbClr val="000000">
                      <a:alpha val="43137"/>
                    </a:srgbClr>
                  </a:outerShdw>
                </a:effectLst>
              </a:rPr>
              <a:t>Jeremiah 17:25 </a:t>
            </a:r>
            <a:endParaRPr lang="en-GB" sz="2800" dirty="0">
              <a:solidFill>
                <a:srgbClr val="FFFF00"/>
              </a:solidFill>
            </a:endParaRPr>
          </a:p>
        </p:txBody>
      </p:sp>
    </p:spTree>
    <p:extLst>
      <p:ext uri="{BB962C8B-B14F-4D97-AF65-F5344CB8AC3E}">
        <p14:creationId xmlns:p14="http://schemas.microsoft.com/office/powerpoint/2010/main" val="4294765384"/>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340</a:t>
            </a:fld>
            <a:endParaRPr lang="en-GB"/>
          </a:p>
        </p:txBody>
      </p:sp>
      <p:sp>
        <p:nvSpPr>
          <p:cNvPr id="4" name="TextBox 3"/>
          <p:cNvSpPr txBox="1"/>
          <p:nvPr/>
        </p:nvSpPr>
        <p:spPr>
          <a:xfrm>
            <a:off x="7190705" y="1463064"/>
            <a:ext cx="411480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On Jan. 18, 1800 Napoleon established the </a:t>
            </a:r>
            <a:r>
              <a:rPr lang="en-GB" sz="2800" b="1" dirty="0" err="1">
                <a:solidFill>
                  <a:srgbClr val="00FFFF"/>
                </a:solidFill>
                <a:effectLst>
                  <a:outerShdw blurRad="38100" dist="38100" dir="2700000" algn="tl">
                    <a:srgbClr val="000000">
                      <a:alpha val="43137"/>
                    </a:srgbClr>
                  </a:outerShdw>
                </a:effectLst>
              </a:rPr>
              <a:t>Banque</a:t>
            </a:r>
            <a:r>
              <a:rPr lang="en-GB" sz="2800" b="1" dirty="0">
                <a:solidFill>
                  <a:srgbClr val="00FFFF"/>
                </a:solidFill>
                <a:effectLst>
                  <a:outerShdw blurRad="38100" dist="38100" dir="2700000" algn="tl">
                    <a:srgbClr val="000000">
                      <a:alpha val="43137"/>
                    </a:srgbClr>
                  </a:outerShdw>
                </a:effectLst>
              </a:rPr>
              <a:t> de France as a state bank. </a:t>
            </a:r>
            <a:r>
              <a:rPr lang="en-GB" sz="2800" b="1" dirty="0">
                <a:solidFill>
                  <a:srgbClr val="FFC000"/>
                </a:solidFill>
                <a:effectLst>
                  <a:outerShdw blurRad="38100" dist="38100" dir="2700000" algn="tl">
                    <a:srgbClr val="000000">
                      <a:alpha val="43137"/>
                    </a:srgbClr>
                  </a:outerShdw>
                </a:effectLst>
              </a:rPr>
              <a:t>As Napoleon detested the bankers,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he made himself not only governor of the bank, </a:t>
            </a:r>
            <a:r>
              <a:rPr lang="en-GB" sz="2800" b="1" dirty="0">
                <a:solidFill>
                  <a:srgbClr val="FFFF00"/>
                </a:solidFill>
                <a:effectLst>
                  <a:outerShdw blurRad="38100" dist="38100" dir="2700000" algn="tl">
                    <a:srgbClr val="000000">
                      <a:alpha val="43137"/>
                    </a:srgbClr>
                  </a:outerShdw>
                </a:effectLst>
              </a:rPr>
              <a:t>but also appointed himself first minister of Treasury.</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45211" y="2118839"/>
            <a:ext cx="5764436" cy="3534985"/>
          </a:xfrm>
          <a:prstGeom prst="rect">
            <a:avLst/>
          </a:prstGeom>
        </p:spPr>
      </p:pic>
    </p:spTree>
    <p:extLst>
      <p:ext uri="{BB962C8B-B14F-4D97-AF65-F5344CB8AC3E}">
        <p14:creationId xmlns:p14="http://schemas.microsoft.com/office/powerpoint/2010/main" val="1834611884"/>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341</a:t>
            </a:fld>
            <a:endParaRPr lang="en-GB"/>
          </a:p>
        </p:txBody>
      </p:sp>
      <p:sp>
        <p:nvSpPr>
          <p:cNvPr id="4" name="TextBox 3"/>
          <p:cNvSpPr txBox="1"/>
          <p:nvPr/>
        </p:nvSpPr>
        <p:spPr>
          <a:xfrm>
            <a:off x="4659369" y="1646434"/>
            <a:ext cx="660015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Every step in the ascent of Gog masquerading as “God’s chosen” in the nation’s affairs has been marked by the increase and multiplication of debt.”</a:t>
            </a:r>
          </a:p>
          <a:p>
            <a:pPr algn="ctr"/>
            <a:endParaRPr lang="en-GB" sz="2800" b="1" dirty="0">
              <a:effectLst>
                <a:outerShdw blurRad="38100" dist="38100" dir="2700000" algn="tl">
                  <a:srgbClr val="000000">
                    <a:alpha val="43137"/>
                  </a:srgbClr>
                </a:outerShdw>
              </a:effectLst>
            </a:endParaRPr>
          </a:p>
          <a:p>
            <a:pPr algn="ctr"/>
            <a:r>
              <a:rPr lang="en-GB" sz="2800" b="1" dirty="0">
                <a:solidFill>
                  <a:srgbClr val="FFC000"/>
                </a:solidFill>
                <a:effectLst>
                  <a:outerShdw blurRad="38100" dist="38100" dir="2700000" algn="tl">
                    <a:srgbClr val="000000">
                      <a:alpha val="43137"/>
                    </a:srgbClr>
                  </a:outerShdw>
                </a:effectLst>
              </a:rPr>
              <a:t>“With inky blots and rotten parchment bonds that England, </a:t>
            </a:r>
            <a:r>
              <a:rPr lang="en-GB" sz="2800" b="1" dirty="0">
                <a:solidFill>
                  <a:srgbClr val="00FF00"/>
                </a:solidFill>
                <a:effectLst>
                  <a:outerShdw blurRad="38100" dist="38100" dir="2700000" algn="tl">
                    <a:srgbClr val="000000">
                      <a:alpha val="43137"/>
                    </a:srgbClr>
                  </a:outerShdw>
                </a:effectLst>
              </a:rPr>
              <a:t>that was wont to conquer others hath made a shameful conquest of itself.”</a:t>
            </a:r>
          </a:p>
        </p:txBody>
      </p:sp>
      <p:grpSp>
        <p:nvGrpSpPr>
          <p:cNvPr id="5" name="Group 4"/>
          <p:cNvGrpSpPr/>
          <p:nvPr/>
        </p:nvGrpSpPr>
        <p:grpSpPr>
          <a:xfrm>
            <a:off x="880057" y="2175682"/>
            <a:ext cx="2880574" cy="3537106"/>
            <a:chOff x="0" y="0"/>
            <a:chExt cx="1039278" cy="1386717"/>
          </a:xfrm>
        </p:grpSpPr>
        <p:sp>
          <p:nvSpPr>
            <p:cNvPr id="6" name="Shape 6"/>
            <p:cNvSpPr/>
            <p:nvPr/>
          </p:nvSpPr>
          <p:spPr>
            <a:xfrm>
              <a:off x="10668" y="73151"/>
              <a:ext cx="1020990" cy="1092617"/>
            </a:xfrm>
            <a:custGeom>
              <a:avLst/>
              <a:gdLst/>
              <a:ahLst/>
              <a:cxnLst/>
              <a:rect l="0" t="0" r="0" b="0"/>
              <a:pathLst>
                <a:path w="1020990" h="1092617">
                  <a:moveTo>
                    <a:pt x="484591" y="0"/>
                  </a:moveTo>
                  <a:lnTo>
                    <a:pt x="536401" y="0"/>
                  </a:lnTo>
                  <a:lnTo>
                    <a:pt x="562309" y="1524"/>
                  </a:lnTo>
                  <a:lnTo>
                    <a:pt x="588217" y="6097"/>
                  </a:lnTo>
                  <a:lnTo>
                    <a:pt x="614112" y="10668"/>
                  </a:lnTo>
                  <a:lnTo>
                    <a:pt x="638496" y="16764"/>
                  </a:lnTo>
                  <a:lnTo>
                    <a:pt x="662880" y="24385"/>
                  </a:lnTo>
                  <a:lnTo>
                    <a:pt x="685740" y="33512"/>
                  </a:lnTo>
                  <a:lnTo>
                    <a:pt x="708600" y="42656"/>
                  </a:lnTo>
                  <a:lnTo>
                    <a:pt x="731460" y="53325"/>
                  </a:lnTo>
                  <a:lnTo>
                    <a:pt x="754321" y="65517"/>
                  </a:lnTo>
                  <a:lnTo>
                    <a:pt x="775656" y="79232"/>
                  </a:lnTo>
                  <a:lnTo>
                    <a:pt x="795469" y="92949"/>
                  </a:lnTo>
                  <a:lnTo>
                    <a:pt x="815281" y="108188"/>
                  </a:lnTo>
                  <a:lnTo>
                    <a:pt x="835077" y="124952"/>
                  </a:lnTo>
                  <a:lnTo>
                    <a:pt x="853365" y="141717"/>
                  </a:lnTo>
                  <a:lnTo>
                    <a:pt x="871653" y="160005"/>
                  </a:lnTo>
                  <a:lnTo>
                    <a:pt x="888417" y="178293"/>
                  </a:lnTo>
                  <a:lnTo>
                    <a:pt x="903657" y="198105"/>
                  </a:lnTo>
                  <a:lnTo>
                    <a:pt x="918897" y="219441"/>
                  </a:lnTo>
                  <a:lnTo>
                    <a:pt x="934137" y="240762"/>
                  </a:lnTo>
                  <a:lnTo>
                    <a:pt x="946329" y="263622"/>
                  </a:lnTo>
                  <a:lnTo>
                    <a:pt x="958521" y="284958"/>
                  </a:lnTo>
                  <a:lnTo>
                    <a:pt x="969174" y="309342"/>
                  </a:lnTo>
                  <a:lnTo>
                    <a:pt x="979842" y="333726"/>
                  </a:lnTo>
                  <a:lnTo>
                    <a:pt x="988986" y="358110"/>
                  </a:lnTo>
                  <a:lnTo>
                    <a:pt x="996606" y="384003"/>
                  </a:lnTo>
                  <a:lnTo>
                    <a:pt x="1004226" y="409911"/>
                  </a:lnTo>
                  <a:lnTo>
                    <a:pt x="1010322" y="435819"/>
                  </a:lnTo>
                  <a:lnTo>
                    <a:pt x="1014894" y="463251"/>
                  </a:lnTo>
                  <a:lnTo>
                    <a:pt x="1017942" y="490683"/>
                  </a:lnTo>
                  <a:lnTo>
                    <a:pt x="1019466" y="518115"/>
                  </a:lnTo>
                  <a:lnTo>
                    <a:pt x="1020990" y="545546"/>
                  </a:lnTo>
                  <a:lnTo>
                    <a:pt x="1019466" y="574502"/>
                  </a:lnTo>
                  <a:lnTo>
                    <a:pt x="1017942" y="601919"/>
                  </a:lnTo>
                  <a:lnTo>
                    <a:pt x="1014894" y="629351"/>
                  </a:lnTo>
                  <a:lnTo>
                    <a:pt x="1010322" y="656783"/>
                  </a:lnTo>
                  <a:lnTo>
                    <a:pt x="1004226" y="682691"/>
                  </a:lnTo>
                  <a:lnTo>
                    <a:pt x="996606" y="708599"/>
                  </a:lnTo>
                  <a:lnTo>
                    <a:pt x="988986" y="734507"/>
                  </a:lnTo>
                  <a:lnTo>
                    <a:pt x="979842" y="758876"/>
                  </a:lnTo>
                  <a:lnTo>
                    <a:pt x="969174" y="783260"/>
                  </a:lnTo>
                  <a:lnTo>
                    <a:pt x="958521" y="806120"/>
                  </a:lnTo>
                  <a:lnTo>
                    <a:pt x="946329" y="828980"/>
                  </a:lnTo>
                  <a:lnTo>
                    <a:pt x="934137" y="851840"/>
                  </a:lnTo>
                  <a:lnTo>
                    <a:pt x="918897" y="873176"/>
                  </a:lnTo>
                  <a:lnTo>
                    <a:pt x="903657" y="894512"/>
                  </a:lnTo>
                  <a:lnTo>
                    <a:pt x="888417" y="914324"/>
                  </a:lnTo>
                  <a:lnTo>
                    <a:pt x="871653" y="932612"/>
                  </a:lnTo>
                  <a:lnTo>
                    <a:pt x="853365" y="950900"/>
                  </a:lnTo>
                  <a:lnTo>
                    <a:pt x="835077" y="967649"/>
                  </a:lnTo>
                  <a:lnTo>
                    <a:pt x="815281" y="984413"/>
                  </a:lnTo>
                  <a:lnTo>
                    <a:pt x="795469" y="999653"/>
                  </a:lnTo>
                  <a:lnTo>
                    <a:pt x="775656" y="1013369"/>
                  </a:lnTo>
                  <a:lnTo>
                    <a:pt x="754321" y="1027085"/>
                  </a:lnTo>
                  <a:lnTo>
                    <a:pt x="731460" y="1037753"/>
                  </a:lnTo>
                  <a:lnTo>
                    <a:pt x="708600" y="1049945"/>
                  </a:lnTo>
                  <a:lnTo>
                    <a:pt x="685740" y="1059089"/>
                  </a:lnTo>
                  <a:lnTo>
                    <a:pt x="662880" y="1068233"/>
                  </a:lnTo>
                  <a:lnTo>
                    <a:pt x="638496" y="1075853"/>
                  </a:lnTo>
                  <a:lnTo>
                    <a:pt x="614112" y="1081949"/>
                  </a:lnTo>
                  <a:lnTo>
                    <a:pt x="588217" y="1086521"/>
                  </a:lnTo>
                  <a:lnTo>
                    <a:pt x="562309" y="1089569"/>
                  </a:lnTo>
                  <a:lnTo>
                    <a:pt x="536401" y="1092617"/>
                  </a:lnTo>
                  <a:lnTo>
                    <a:pt x="510499" y="1092617"/>
                  </a:lnTo>
                  <a:lnTo>
                    <a:pt x="484591" y="1092617"/>
                  </a:lnTo>
                  <a:lnTo>
                    <a:pt x="458689" y="1089569"/>
                  </a:lnTo>
                  <a:lnTo>
                    <a:pt x="432781" y="1086521"/>
                  </a:lnTo>
                  <a:lnTo>
                    <a:pt x="406873" y="1081949"/>
                  </a:lnTo>
                  <a:lnTo>
                    <a:pt x="382495" y="1075853"/>
                  </a:lnTo>
                  <a:lnTo>
                    <a:pt x="359635" y="1068233"/>
                  </a:lnTo>
                  <a:lnTo>
                    <a:pt x="335251" y="1059089"/>
                  </a:lnTo>
                  <a:lnTo>
                    <a:pt x="312395" y="1049945"/>
                  </a:lnTo>
                  <a:lnTo>
                    <a:pt x="289536" y="1037753"/>
                  </a:lnTo>
                  <a:lnTo>
                    <a:pt x="268200" y="1027085"/>
                  </a:lnTo>
                  <a:lnTo>
                    <a:pt x="245346" y="1013369"/>
                  </a:lnTo>
                  <a:lnTo>
                    <a:pt x="225534" y="999653"/>
                  </a:lnTo>
                  <a:lnTo>
                    <a:pt x="205722" y="984413"/>
                  </a:lnTo>
                  <a:lnTo>
                    <a:pt x="185910" y="967649"/>
                  </a:lnTo>
                  <a:lnTo>
                    <a:pt x="167628" y="950900"/>
                  </a:lnTo>
                  <a:lnTo>
                    <a:pt x="149340" y="932612"/>
                  </a:lnTo>
                  <a:lnTo>
                    <a:pt x="132576" y="914324"/>
                  </a:lnTo>
                  <a:lnTo>
                    <a:pt x="117336" y="894512"/>
                  </a:lnTo>
                  <a:lnTo>
                    <a:pt x="102102" y="873176"/>
                  </a:lnTo>
                  <a:lnTo>
                    <a:pt x="86862" y="851840"/>
                  </a:lnTo>
                  <a:lnTo>
                    <a:pt x="73146" y="828980"/>
                  </a:lnTo>
                  <a:lnTo>
                    <a:pt x="60954" y="806120"/>
                  </a:lnTo>
                  <a:lnTo>
                    <a:pt x="50286" y="783260"/>
                  </a:lnTo>
                  <a:lnTo>
                    <a:pt x="41142" y="758876"/>
                  </a:lnTo>
                  <a:lnTo>
                    <a:pt x="30480" y="734507"/>
                  </a:lnTo>
                  <a:lnTo>
                    <a:pt x="22860" y="708599"/>
                  </a:lnTo>
                  <a:lnTo>
                    <a:pt x="16764" y="682691"/>
                  </a:lnTo>
                  <a:lnTo>
                    <a:pt x="10668" y="656783"/>
                  </a:lnTo>
                  <a:lnTo>
                    <a:pt x="6096" y="629351"/>
                  </a:lnTo>
                  <a:lnTo>
                    <a:pt x="3048" y="601919"/>
                  </a:lnTo>
                  <a:lnTo>
                    <a:pt x="1524" y="574502"/>
                  </a:lnTo>
                  <a:lnTo>
                    <a:pt x="0" y="545546"/>
                  </a:lnTo>
                  <a:lnTo>
                    <a:pt x="1524" y="518115"/>
                  </a:lnTo>
                  <a:lnTo>
                    <a:pt x="3048" y="490683"/>
                  </a:lnTo>
                  <a:lnTo>
                    <a:pt x="6096" y="463251"/>
                  </a:lnTo>
                  <a:lnTo>
                    <a:pt x="10668" y="435819"/>
                  </a:lnTo>
                  <a:lnTo>
                    <a:pt x="16764" y="409911"/>
                  </a:lnTo>
                  <a:lnTo>
                    <a:pt x="22860" y="384003"/>
                  </a:lnTo>
                  <a:lnTo>
                    <a:pt x="30480" y="358110"/>
                  </a:lnTo>
                  <a:lnTo>
                    <a:pt x="41142" y="333726"/>
                  </a:lnTo>
                  <a:lnTo>
                    <a:pt x="50286" y="309342"/>
                  </a:lnTo>
                  <a:lnTo>
                    <a:pt x="60954" y="284958"/>
                  </a:lnTo>
                  <a:lnTo>
                    <a:pt x="73146" y="263622"/>
                  </a:lnTo>
                  <a:lnTo>
                    <a:pt x="86862" y="240762"/>
                  </a:lnTo>
                  <a:lnTo>
                    <a:pt x="102102" y="219441"/>
                  </a:lnTo>
                  <a:lnTo>
                    <a:pt x="117336" y="198105"/>
                  </a:lnTo>
                  <a:lnTo>
                    <a:pt x="132576" y="178293"/>
                  </a:lnTo>
                  <a:lnTo>
                    <a:pt x="149340" y="160005"/>
                  </a:lnTo>
                  <a:lnTo>
                    <a:pt x="167628" y="141717"/>
                  </a:lnTo>
                  <a:lnTo>
                    <a:pt x="185910" y="124952"/>
                  </a:lnTo>
                  <a:lnTo>
                    <a:pt x="205722" y="108188"/>
                  </a:lnTo>
                  <a:lnTo>
                    <a:pt x="225534" y="92949"/>
                  </a:lnTo>
                  <a:lnTo>
                    <a:pt x="245346" y="79232"/>
                  </a:lnTo>
                  <a:lnTo>
                    <a:pt x="268200" y="65517"/>
                  </a:lnTo>
                  <a:lnTo>
                    <a:pt x="289536" y="53325"/>
                  </a:lnTo>
                  <a:lnTo>
                    <a:pt x="312395" y="42656"/>
                  </a:lnTo>
                  <a:lnTo>
                    <a:pt x="335251" y="33512"/>
                  </a:lnTo>
                  <a:lnTo>
                    <a:pt x="359635" y="24385"/>
                  </a:lnTo>
                  <a:lnTo>
                    <a:pt x="382495" y="16764"/>
                  </a:lnTo>
                  <a:lnTo>
                    <a:pt x="406873" y="10668"/>
                  </a:lnTo>
                  <a:lnTo>
                    <a:pt x="432781" y="6097"/>
                  </a:lnTo>
                  <a:lnTo>
                    <a:pt x="458689" y="1524"/>
                  </a:lnTo>
                  <a:lnTo>
                    <a:pt x="484591" y="0"/>
                  </a:lnTo>
                  <a:close/>
                </a:path>
              </a:pathLst>
            </a:custGeom>
            <a:ln w="0" cap="flat">
              <a:miter lim="127000"/>
            </a:ln>
          </p:spPr>
          <p:style>
            <a:lnRef idx="0">
              <a:srgbClr val="000000">
                <a:alpha val="0"/>
              </a:srgbClr>
            </a:lnRef>
            <a:fillRef idx="1">
              <a:srgbClr val="87A5A5"/>
            </a:fillRef>
            <a:effectRef idx="0">
              <a:scrgbClr r="0" g="0" b="0"/>
            </a:effectRef>
            <a:fontRef idx="none"/>
          </p:style>
          <p:txBody>
            <a:bodyPr/>
            <a:lstStyle/>
            <a:p>
              <a:endParaRPr lang="en-GB"/>
            </a:p>
          </p:txBody>
        </p:sp>
        <p:sp>
          <p:nvSpPr>
            <p:cNvPr id="7" name="Shape 7"/>
            <p:cNvSpPr/>
            <p:nvPr/>
          </p:nvSpPr>
          <p:spPr>
            <a:xfrm>
              <a:off x="88386" y="0"/>
              <a:ext cx="903648" cy="1165768"/>
            </a:xfrm>
            <a:custGeom>
              <a:avLst/>
              <a:gdLst/>
              <a:ahLst/>
              <a:cxnLst/>
              <a:rect l="0" t="0" r="0" b="0"/>
              <a:pathLst>
                <a:path w="903648" h="1165768">
                  <a:moveTo>
                    <a:pt x="403825" y="0"/>
                  </a:moveTo>
                  <a:lnTo>
                    <a:pt x="449545" y="0"/>
                  </a:lnTo>
                  <a:lnTo>
                    <a:pt x="472399" y="3048"/>
                  </a:lnTo>
                  <a:lnTo>
                    <a:pt x="493735" y="6095"/>
                  </a:lnTo>
                  <a:lnTo>
                    <a:pt x="515071" y="10668"/>
                  </a:lnTo>
                  <a:lnTo>
                    <a:pt x="536395" y="16763"/>
                  </a:lnTo>
                  <a:lnTo>
                    <a:pt x="556207" y="22860"/>
                  </a:lnTo>
                  <a:lnTo>
                    <a:pt x="576019" y="30480"/>
                  </a:lnTo>
                  <a:lnTo>
                    <a:pt x="594307" y="38100"/>
                  </a:lnTo>
                  <a:lnTo>
                    <a:pt x="611071" y="45719"/>
                  </a:lnTo>
                  <a:lnTo>
                    <a:pt x="627835" y="54863"/>
                  </a:lnTo>
                  <a:lnTo>
                    <a:pt x="629359" y="54863"/>
                  </a:lnTo>
                  <a:lnTo>
                    <a:pt x="629359" y="56388"/>
                  </a:lnTo>
                  <a:lnTo>
                    <a:pt x="632407" y="57912"/>
                  </a:lnTo>
                  <a:lnTo>
                    <a:pt x="635455" y="60960"/>
                  </a:lnTo>
                  <a:lnTo>
                    <a:pt x="640027" y="64007"/>
                  </a:lnTo>
                  <a:lnTo>
                    <a:pt x="643075" y="67056"/>
                  </a:lnTo>
                  <a:lnTo>
                    <a:pt x="647647" y="68580"/>
                  </a:lnTo>
                  <a:lnTo>
                    <a:pt x="649171" y="70104"/>
                  </a:lnTo>
                  <a:lnTo>
                    <a:pt x="649171" y="71627"/>
                  </a:lnTo>
                  <a:lnTo>
                    <a:pt x="659839" y="77724"/>
                  </a:lnTo>
                  <a:lnTo>
                    <a:pt x="668983" y="85344"/>
                  </a:lnTo>
                  <a:lnTo>
                    <a:pt x="676603" y="94488"/>
                  </a:lnTo>
                  <a:lnTo>
                    <a:pt x="684223" y="102092"/>
                  </a:lnTo>
                  <a:lnTo>
                    <a:pt x="690319" y="111236"/>
                  </a:lnTo>
                  <a:lnTo>
                    <a:pt x="697939" y="120380"/>
                  </a:lnTo>
                  <a:lnTo>
                    <a:pt x="704035" y="128000"/>
                  </a:lnTo>
                  <a:lnTo>
                    <a:pt x="710131" y="137144"/>
                  </a:lnTo>
                  <a:lnTo>
                    <a:pt x="713179" y="141716"/>
                  </a:lnTo>
                  <a:lnTo>
                    <a:pt x="714703" y="144764"/>
                  </a:lnTo>
                  <a:lnTo>
                    <a:pt x="717751" y="149336"/>
                  </a:lnTo>
                  <a:lnTo>
                    <a:pt x="720799" y="152384"/>
                  </a:lnTo>
                  <a:lnTo>
                    <a:pt x="723847" y="155432"/>
                  </a:lnTo>
                  <a:lnTo>
                    <a:pt x="726895" y="160004"/>
                  </a:lnTo>
                  <a:lnTo>
                    <a:pt x="728419" y="163052"/>
                  </a:lnTo>
                  <a:lnTo>
                    <a:pt x="731467" y="167624"/>
                  </a:lnTo>
                  <a:lnTo>
                    <a:pt x="732991" y="167624"/>
                  </a:lnTo>
                  <a:lnTo>
                    <a:pt x="732991" y="169148"/>
                  </a:lnTo>
                  <a:lnTo>
                    <a:pt x="740596" y="182864"/>
                  </a:lnTo>
                  <a:lnTo>
                    <a:pt x="746692" y="196580"/>
                  </a:lnTo>
                  <a:lnTo>
                    <a:pt x="754312" y="213344"/>
                  </a:lnTo>
                  <a:lnTo>
                    <a:pt x="758883" y="230108"/>
                  </a:lnTo>
                  <a:lnTo>
                    <a:pt x="761931" y="248396"/>
                  </a:lnTo>
                  <a:lnTo>
                    <a:pt x="763455" y="266684"/>
                  </a:lnTo>
                  <a:lnTo>
                    <a:pt x="760408" y="286496"/>
                  </a:lnTo>
                  <a:lnTo>
                    <a:pt x="755836" y="307832"/>
                  </a:lnTo>
                  <a:lnTo>
                    <a:pt x="754312" y="318485"/>
                  </a:lnTo>
                  <a:lnTo>
                    <a:pt x="754312" y="329153"/>
                  </a:lnTo>
                  <a:lnTo>
                    <a:pt x="757359" y="338297"/>
                  </a:lnTo>
                  <a:lnTo>
                    <a:pt x="760408" y="347441"/>
                  </a:lnTo>
                  <a:lnTo>
                    <a:pt x="766503" y="356585"/>
                  </a:lnTo>
                  <a:lnTo>
                    <a:pt x="774124" y="364205"/>
                  </a:lnTo>
                  <a:lnTo>
                    <a:pt x="783268" y="374873"/>
                  </a:lnTo>
                  <a:lnTo>
                    <a:pt x="793936" y="385541"/>
                  </a:lnTo>
                  <a:lnTo>
                    <a:pt x="801555" y="391637"/>
                  </a:lnTo>
                  <a:lnTo>
                    <a:pt x="807652" y="396209"/>
                  </a:lnTo>
                  <a:lnTo>
                    <a:pt x="812224" y="403829"/>
                  </a:lnTo>
                  <a:lnTo>
                    <a:pt x="819843" y="409925"/>
                  </a:lnTo>
                  <a:lnTo>
                    <a:pt x="824415" y="417545"/>
                  </a:lnTo>
                  <a:lnTo>
                    <a:pt x="830512" y="425165"/>
                  </a:lnTo>
                  <a:lnTo>
                    <a:pt x="835083" y="431261"/>
                  </a:lnTo>
                  <a:lnTo>
                    <a:pt x="839655" y="440405"/>
                  </a:lnTo>
                  <a:lnTo>
                    <a:pt x="842703" y="443453"/>
                  </a:lnTo>
                  <a:lnTo>
                    <a:pt x="844227" y="448025"/>
                  </a:lnTo>
                  <a:lnTo>
                    <a:pt x="845752" y="451073"/>
                  </a:lnTo>
                  <a:lnTo>
                    <a:pt x="845752" y="454121"/>
                  </a:lnTo>
                  <a:lnTo>
                    <a:pt x="854896" y="478490"/>
                  </a:lnTo>
                  <a:lnTo>
                    <a:pt x="856419" y="486110"/>
                  </a:lnTo>
                  <a:lnTo>
                    <a:pt x="856419" y="505922"/>
                  </a:lnTo>
                  <a:lnTo>
                    <a:pt x="854896" y="515066"/>
                  </a:lnTo>
                  <a:lnTo>
                    <a:pt x="871659" y="537926"/>
                  </a:lnTo>
                  <a:lnTo>
                    <a:pt x="883836" y="563834"/>
                  </a:lnTo>
                  <a:lnTo>
                    <a:pt x="892980" y="591266"/>
                  </a:lnTo>
                  <a:lnTo>
                    <a:pt x="900600" y="618698"/>
                  </a:lnTo>
                  <a:lnTo>
                    <a:pt x="903648" y="646130"/>
                  </a:lnTo>
                  <a:lnTo>
                    <a:pt x="903648" y="675071"/>
                  </a:lnTo>
                  <a:lnTo>
                    <a:pt x="899076" y="702503"/>
                  </a:lnTo>
                  <a:lnTo>
                    <a:pt x="891456" y="728411"/>
                  </a:lnTo>
                  <a:lnTo>
                    <a:pt x="891456" y="736031"/>
                  </a:lnTo>
                  <a:lnTo>
                    <a:pt x="889932" y="742127"/>
                  </a:lnTo>
                  <a:lnTo>
                    <a:pt x="888408" y="748223"/>
                  </a:lnTo>
                  <a:lnTo>
                    <a:pt x="885360" y="755842"/>
                  </a:lnTo>
                  <a:lnTo>
                    <a:pt x="882327" y="761939"/>
                  </a:lnTo>
                  <a:lnTo>
                    <a:pt x="880803" y="764986"/>
                  </a:lnTo>
                  <a:lnTo>
                    <a:pt x="879280" y="769559"/>
                  </a:lnTo>
                  <a:lnTo>
                    <a:pt x="877755" y="772607"/>
                  </a:lnTo>
                  <a:lnTo>
                    <a:pt x="877755" y="777179"/>
                  </a:lnTo>
                  <a:lnTo>
                    <a:pt x="874708" y="784799"/>
                  </a:lnTo>
                  <a:lnTo>
                    <a:pt x="873183" y="793942"/>
                  </a:lnTo>
                  <a:lnTo>
                    <a:pt x="868612" y="801563"/>
                  </a:lnTo>
                  <a:lnTo>
                    <a:pt x="862515" y="809183"/>
                  </a:lnTo>
                  <a:lnTo>
                    <a:pt x="860991" y="816787"/>
                  </a:lnTo>
                  <a:lnTo>
                    <a:pt x="857943" y="822883"/>
                  </a:lnTo>
                  <a:lnTo>
                    <a:pt x="854896" y="827455"/>
                  </a:lnTo>
                  <a:lnTo>
                    <a:pt x="851847" y="832027"/>
                  </a:lnTo>
                  <a:lnTo>
                    <a:pt x="847275" y="838123"/>
                  </a:lnTo>
                  <a:lnTo>
                    <a:pt x="845752" y="844219"/>
                  </a:lnTo>
                  <a:lnTo>
                    <a:pt x="841180" y="848791"/>
                  </a:lnTo>
                  <a:lnTo>
                    <a:pt x="838131" y="854887"/>
                  </a:lnTo>
                  <a:lnTo>
                    <a:pt x="835083" y="860983"/>
                  </a:lnTo>
                  <a:lnTo>
                    <a:pt x="830512" y="865555"/>
                  </a:lnTo>
                  <a:lnTo>
                    <a:pt x="827464" y="870127"/>
                  </a:lnTo>
                  <a:lnTo>
                    <a:pt x="824415" y="876223"/>
                  </a:lnTo>
                  <a:lnTo>
                    <a:pt x="821368" y="879271"/>
                  </a:lnTo>
                  <a:lnTo>
                    <a:pt x="819843" y="880795"/>
                  </a:lnTo>
                  <a:lnTo>
                    <a:pt x="818319" y="883843"/>
                  </a:lnTo>
                  <a:lnTo>
                    <a:pt x="816796" y="886891"/>
                  </a:lnTo>
                  <a:lnTo>
                    <a:pt x="821368" y="888415"/>
                  </a:lnTo>
                  <a:lnTo>
                    <a:pt x="825940" y="891463"/>
                  </a:lnTo>
                  <a:lnTo>
                    <a:pt x="830512" y="894511"/>
                  </a:lnTo>
                  <a:lnTo>
                    <a:pt x="835083" y="896035"/>
                  </a:lnTo>
                  <a:lnTo>
                    <a:pt x="838131" y="897559"/>
                  </a:lnTo>
                  <a:lnTo>
                    <a:pt x="841180" y="899083"/>
                  </a:lnTo>
                  <a:lnTo>
                    <a:pt x="844227" y="900607"/>
                  </a:lnTo>
                  <a:lnTo>
                    <a:pt x="847275" y="902131"/>
                  </a:lnTo>
                  <a:lnTo>
                    <a:pt x="850324" y="903655"/>
                  </a:lnTo>
                  <a:lnTo>
                    <a:pt x="853371" y="905179"/>
                  </a:lnTo>
                  <a:lnTo>
                    <a:pt x="856419" y="906703"/>
                  </a:lnTo>
                  <a:lnTo>
                    <a:pt x="859468" y="908227"/>
                  </a:lnTo>
                  <a:lnTo>
                    <a:pt x="862515" y="908227"/>
                  </a:lnTo>
                  <a:lnTo>
                    <a:pt x="864040" y="909751"/>
                  </a:lnTo>
                  <a:lnTo>
                    <a:pt x="865564" y="909751"/>
                  </a:lnTo>
                  <a:lnTo>
                    <a:pt x="847275" y="938707"/>
                  </a:lnTo>
                  <a:lnTo>
                    <a:pt x="827464" y="964615"/>
                  </a:lnTo>
                  <a:lnTo>
                    <a:pt x="807652" y="990523"/>
                  </a:lnTo>
                  <a:lnTo>
                    <a:pt x="784792" y="1014907"/>
                  </a:lnTo>
                  <a:lnTo>
                    <a:pt x="760408" y="1037752"/>
                  </a:lnTo>
                  <a:lnTo>
                    <a:pt x="736039" y="1057564"/>
                  </a:lnTo>
                  <a:lnTo>
                    <a:pt x="710131" y="1077376"/>
                  </a:lnTo>
                  <a:lnTo>
                    <a:pt x="684223" y="1095664"/>
                  </a:lnTo>
                  <a:lnTo>
                    <a:pt x="655267" y="1110904"/>
                  </a:lnTo>
                  <a:lnTo>
                    <a:pt x="626311" y="1124620"/>
                  </a:lnTo>
                  <a:lnTo>
                    <a:pt x="595831" y="1138336"/>
                  </a:lnTo>
                  <a:lnTo>
                    <a:pt x="563827" y="1147480"/>
                  </a:lnTo>
                  <a:lnTo>
                    <a:pt x="531823" y="1155100"/>
                  </a:lnTo>
                  <a:lnTo>
                    <a:pt x="499831" y="1161196"/>
                  </a:lnTo>
                  <a:lnTo>
                    <a:pt x="466303" y="1164244"/>
                  </a:lnTo>
                  <a:lnTo>
                    <a:pt x="432781" y="1165768"/>
                  </a:lnTo>
                  <a:lnTo>
                    <a:pt x="402301" y="1165768"/>
                  </a:lnTo>
                  <a:lnTo>
                    <a:pt x="371827" y="1161196"/>
                  </a:lnTo>
                  <a:lnTo>
                    <a:pt x="341347" y="1156624"/>
                  </a:lnTo>
                  <a:lnTo>
                    <a:pt x="312397" y="1150528"/>
                  </a:lnTo>
                  <a:lnTo>
                    <a:pt x="283441" y="1141384"/>
                  </a:lnTo>
                  <a:lnTo>
                    <a:pt x="256009" y="1132240"/>
                  </a:lnTo>
                  <a:lnTo>
                    <a:pt x="228582" y="1120048"/>
                  </a:lnTo>
                  <a:lnTo>
                    <a:pt x="201150" y="1106332"/>
                  </a:lnTo>
                  <a:lnTo>
                    <a:pt x="176766" y="1091092"/>
                  </a:lnTo>
                  <a:lnTo>
                    <a:pt x="152388" y="1075852"/>
                  </a:lnTo>
                  <a:lnTo>
                    <a:pt x="128004" y="1057564"/>
                  </a:lnTo>
                  <a:lnTo>
                    <a:pt x="105144" y="1037752"/>
                  </a:lnTo>
                  <a:lnTo>
                    <a:pt x="83814" y="1017955"/>
                  </a:lnTo>
                  <a:lnTo>
                    <a:pt x="62478" y="996619"/>
                  </a:lnTo>
                  <a:lnTo>
                    <a:pt x="44190" y="973759"/>
                  </a:lnTo>
                  <a:lnTo>
                    <a:pt x="25908" y="949375"/>
                  </a:lnTo>
                  <a:lnTo>
                    <a:pt x="27426" y="947851"/>
                  </a:lnTo>
                  <a:lnTo>
                    <a:pt x="27426" y="946327"/>
                  </a:lnTo>
                  <a:lnTo>
                    <a:pt x="28950" y="946327"/>
                  </a:lnTo>
                  <a:lnTo>
                    <a:pt x="28950" y="944803"/>
                  </a:lnTo>
                  <a:lnTo>
                    <a:pt x="27426" y="946327"/>
                  </a:lnTo>
                  <a:lnTo>
                    <a:pt x="25908" y="946327"/>
                  </a:lnTo>
                  <a:lnTo>
                    <a:pt x="24384" y="947851"/>
                  </a:lnTo>
                  <a:lnTo>
                    <a:pt x="21336" y="943279"/>
                  </a:lnTo>
                  <a:lnTo>
                    <a:pt x="18288" y="937183"/>
                  </a:lnTo>
                  <a:lnTo>
                    <a:pt x="15240" y="934135"/>
                  </a:lnTo>
                  <a:lnTo>
                    <a:pt x="12192" y="929563"/>
                  </a:lnTo>
                  <a:lnTo>
                    <a:pt x="9144" y="923467"/>
                  </a:lnTo>
                  <a:lnTo>
                    <a:pt x="6096" y="918895"/>
                  </a:lnTo>
                  <a:lnTo>
                    <a:pt x="3048" y="914323"/>
                  </a:lnTo>
                  <a:lnTo>
                    <a:pt x="0" y="909751"/>
                  </a:lnTo>
                  <a:lnTo>
                    <a:pt x="3048" y="903655"/>
                  </a:lnTo>
                  <a:lnTo>
                    <a:pt x="7620" y="899083"/>
                  </a:lnTo>
                  <a:lnTo>
                    <a:pt x="10668" y="892987"/>
                  </a:lnTo>
                  <a:lnTo>
                    <a:pt x="13716" y="886891"/>
                  </a:lnTo>
                  <a:lnTo>
                    <a:pt x="16764" y="880795"/>
                  </a:lnTo>
                  <a:lnTo>
                    <a:pt x="19812" y="874699"/>
                  </a:lnTo>
                  <a:lnTo>
                    <a:pt x="22860" y="868603"/>
                  </a:lnTo>
                  <a:lnTo>
                    <a:pt x="25908" y="862507"/>
                  </a:lnTo>
                  <a:lnTo>
                    <a:pt x="28950" y="854887"/>
                  </a:lnTo>
                  <a:lnTo>
                    <a:pt x="33522" y="847267"/>
                  </a:lnTo>
                  <a:lnTo>
                    <a:pt x="36570" y="839647"/>
                  </a:lnTo>
                  <a:lnTo>
                    <a:pt x="41142" y="832027"/>
                  </a:lnTo>
                  <a:lnTo>
                    <a:pt x="45714" y="824407"/>
                  </a:lnTo>
                  <a:lnTo>
                    <a:pt x="50286" y="815263"/>
                  </a:lnTo>
                  <a:lnTo>
                    <a:pt x="54858" y="809183"/>
                  </a:lnTo>
                  <a:lnTo>
                    <a:pt x="60954" y="801563"/>
                  </a:lnTo>
                  <a:lnTo>
                    <a:pt x="60954" y="803086"/>
                  </a:lnTo>
                  <a:lnTo>
                    <a:pt x="70098" y="787847"/>
                  </a:lnTo>
                  <a:lnTo>
                    <a:pt x="80766" y="772607"/>
                  </a:lnTo>
                  <a:lnTo>
                    <a:pt x="91434" y="755842"/>
                  </a:lnTo>
                  <a:lnTo>
                    <a:pt x="102096" y="740603"/>
                  </a:lnTo>
                  <a:lnTo>
                    <a:pt x="114288" y="723839"/>
                  </a:lnTo>
                  <a:lnTo>
                    <a:pt x="126480" y="707075"/>
                  </a:lnTo>
                  <a:lnTo>
                    <a:pt x="140196" y="691835"/>
                  </a:lnTo>
                  <a:lnTo>
                    <a:pt x="153912" y="675071"/>
                  </a:lnTo>
                  <a:lnTo>
                    <a:pt x="150864" y="668990"/>
                  </a:lnTo>
                  <a:lnTo>
                    <a:pt x="141720" y="650702"/>
                  </a:lnTo>
                  <a:lnTo>
                    <a:pt x="134100" y="632414"/>
                  </a:lnTo>
                  <a:lnTo>
                    <a:pt x="126480" y="612602"/>
                  </a:lnTo>
                  <a:lnTo>
                    <a:pt x="118860" y="594314"/>
                  </a:lnTo>
                  <a:lnTo>
                    <a:pt x="114288" y="572978"/>
                  </a:lnTo>
                  <a:lnTo>
                    <a:pt x="111240" y="551642"/>
                  </a:lnTo>
                  <a:lnTo>
                    <a:pt x="111240" y="530306"/>
                  </a:lnTo>
                  <a:lnTo>
                    <a:pt x="112764" y="508970"/>
                  </a:lnTo>
                  <a:lnTo>
                    <a:pt x="112764" y="507446"/>
                  </a:lnTo>
                  <a:lnTo>
                    <a:pt x="111240" y="507446"/>
                  </a:lnTo>
                  <a:lnTo>
                    <a:pt x="106668" y="505922"/>
                  </a:lnTo>
                  <a:lnTo>
                    <a:pt x="100572" y="501350"/>
                  </a:lnTo>
                  <a:lnTo>
                    <a:pt x="96006" y="496778"/>
                  </a:lnTo>
                  <a:lnTo>
                    <a:pt x="91434" y="490682"/>
                  </a:lnTo>
                  <a:lnTo>
                    <a:pt x="79242" y="480014"/>
                  </a:lnTo>
                  <a:lnTo>
                    <a:pt x="70098" y="467822"/>
                  </a:lnTo>
                  <a:lnTo>
                    <a:pt x="62478" y="455645"/>
                  </a:lnTo>
                  <a:lnTo>
                    <a:pt x="56382" y="440405"/>
                  </a:lnTo>
                  <a:lnTo>
                    <a:pt x="53334" y="425165"/>
                  </a:lnTo>
                  <a:lnTo>
                    <a:pt x="50286" y="409925"/>
                  </a:lnTo>
                  <a:lnTo>
                    <a:pt x="51810" y="394685"/>
                  </a:lnTo>
                  <a:lnTo>
                    <a:pt x="53334" y="377921"/>
                  </a:lnTo>
                  <a:lnTo>
                    <a:pt x="53334" y="376397"/>
                  </a:lnTo>
                  <a:lnTo>
                    <a:pt x="56382" y="370301"/>
                  </a:lnTo>
                  <a:lnTo>
                    <a:pt x="59430" y="364205"/>
                  </a:lnTo>
                  <a:lnTo>
                    <a:pt x="60954" y="358109"/>
                  </a:lnTo>
                  <a:lnTo>
                    <a:pt x="64002" y="352013"/>
                  </a:lnTo>
                  <a:lnTo>
                    <a:pt x="67050" y="347441"/>
                  </a:lnTo>
                  <a:lnTo>
                    <a:pt x="68574" y="342869"/>
                  </a:lnTo>
                  <a:lnTo>
                    <a:pt x="71622" y="336773"/>
                  </a:lnTo>
                  <a:lnTo>
                    <a:pt x="73146" y="332201"/>
                  </a:lnTo>
                  <a:lnTo>
                    <a:pt x="74670" y="329153"/>
                  </a:lnTo>
                  <a:lnTo>
                    <a:pt x="74670" y="327629"/>
                  </a:lnTo>
                  <a:lnTo>
                    <a:pt x="77718" y="324581"/>
                  </a:lnTo>
                  <a:lnTo>
                    <a:pt x="80766" y="320009"/>
                  </a:lnTo>
                  <a:lnTo>
                    <a:pt x="83814" y="316961"/>
                  </a:lnTo>
                  <a:lnTo>
                    <a:pt x="86862" y="312404"/>
                  </a:lnTo>
                  <a:lnTo>
                    <a:pt x="89910" y="309356"/>
                  </a:lnTo>
                  <a:lnTo>
                    <a:pt x="92958" y="306308"/>
                  </a:lnTo>
                  <a:lnTo>
                    <a:pt x="96006" y="301736"/>
                  </a:lnTo>
                  <a:lnTo>
                    <a:pt x="99048" y="298688"/>
                  </a:lnTo>
                  <a:lnTo>
                    <a:pt x="111240" y="284972"/>
                  </a:lnTo>
                  <a:lnTo>
                    <a:pt x="121908" y="271256"/>
                  </a:lnTo>
                  <a:lnTo>
                    <a:pt x="131052" y="257540"/>
                  </a:lnTo>
                  <a:lnTo>
                    <a:pt x="140196" y="243824"/>
                  </a:lnTo>
                  <a:lnTo>
                    <a:pt x="146292" y="228584"/>
                  </a:lnTo>
                  <a:lnTo>
                    <a:pt x="152388" y="213344"/>
                  </a:lnTo>
                  <a:lnTo>
                    <a:pt x="155436" y="196580"/>
                  </a:lnTo>
                  <a:lnTo>
                    <a:pt x="155436" y="178292"/>
                  </a:lnTo>
                  <a:lnTo>
                    <a:pt x="156960" y="176768"/>
                  </a:lnTo>
                  <a:lnTo>
                    <a:pt x="160008" y="163052"/>
                  </a:lnTo>
                  <a:lnTo>
                    <a:pt x="164580" y="150860"/>
                  </a:lnTo>
                  <a:lnTo>
                    <a:pt x="169152" y="137144"/>
                  </a:lnTo>
                  <a:lnTo>
                    <a:pt x="175242" y="126476"/>
                  </a:lnTo>
                  <a:lnTo>
                    <a:pt x="181338" y="114284"/>
                  </a:lnTo>
                  <a:lnTo>
                    <a:pt x="188958" y="102092"/>
                  </a:lnTo>
                  <a:lnTo>
                    <a:pt x="196578" y="91439"/>
                  </a:lnTo>
                  <a:lnTo>
                    <a:pt x="205722" y="80771"/>
                  </a:lnTo>
                  <a:lnTo>
                    <a:pt x="214866" y="71627"/>
                  </a:lnTo>
                  <a:lnTo>
                    <a:pt x="225534" y="62483"/>
                  </a:lnTo>
                  <a:lnTo>
                    <a:pt x="234678" y="54863"/>
                  </a:lnTo>
                  <a:lnTo>
                    <a:pt x="245341" y="47244"/>
                  </a:lnTo>
                  <a:lnTo>
                    <a:pt x="257533" y="39624"/>
                  </a:lnTo>
                  <a:lnTo>
                    <a:pt x="268201" y="33527"/>
                  </a:lnTo>
                  <a:lnTo>
                    <a:pt x="280393" y="28956"/>
                  </a:lnTo>
                  <a:lnTo>
                    <a:pt x="292585" y="25907"/>
                  </a:lnTo>
                  <a:lnTo>
                    <a:pt x="313915" y="16763"/>
                  </a:lnTo>
                  <a:lnTo>
                    <a:pt x="336775" y="9144"/>
                  </a:lnTo>
                  <a:lnTo>
                    <a:pt x="358111" y="4571"/>
                  </a:lnTo>
                  <a:lnTo>
                    <a:pt x="380971" y="1524"/>
                  </a:lnTo>
                  <a:lnTo>
                    <a:pt x="4038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 name="Shape 8"/>
            <p:cNvSpPr/>
            <p:nvPr/>
          </p:nvSpPr>
          <p:spPr>
            <a:xfrm>
              <a:off x="97530" y="15239"/>
              <a:ext cx="879264" cy="1150529"/>
            </a:xfrm>
            <a:custGeom>
              <a:avLst/>
              <a:gdLst/>
              <a:ahLst/>
              <a:cxnLst/>
              <a:rect l="0" t="0" r="0" b="0"/>
              <a:pathLst>
                <a:path w="879264" h="1150529">
                  <a:moveTo>
                    <a:pt x="390109" y="0"/>
                  </a:moveTo>
                  <a:lnTo>
                    <a:pt x="431257" y="0"/>
                  </a:lnTo>
                  <a:lnTo>
                    <a:pt x="452587" y="1524"/>
                  </a:lnTo>
                  <a:lnTo>
                    <a:pt x="473923" y="4573"/>
                  </a:lnTo>
                  <a:lnTo>
                    <a:pt x="495259" y="9144"/>
                  </a:lnTo>
                  <a:lnTo>
                    <a:pt x="515071" y="13717"/>
                  </a:lnTo>
                  <a:lnTo>
                    <a:pt x="536395" y="19812"/>
                  </a:lnTo>
                  <a:lnTo>
                    <a:pt x="554683" y="27432"/>
                  </a:lnTo>
                  <a:lnTo>
                    <a:pt x="574495" y="35053"/>
                  </a:lnTo>
                  <a:lnTo>
                    <a:pt x="592783" y="42673"/>
                  </a:lnTo>
                  <a:lnTo>
                    <a:pt x="611070" y="53341"/>
                  </a:lnTo>
                  <a:lnTo>
                    <a:pt x="632407" y="68580"/>
                  </a:lnTo>
                  <a:lnTo>
                    <a:pt x="644598" y="77724"/>
                  </a:lnTo>
                  <a:lnTo>
                    <a:pt x="656791" y="88376"/>
                  </a:lnTo>
                  <a:lnTo>
                    <a:pt x="665935" y="100568"/>
                  </a:lnTo>
                  <a:lnTo>
                    <a:pt x="675079" y="111237"/>
                  </a:lnTo>
                  <a:lnTo>
                    <a:pt x="684222" y="124953"/>
                  </a:lnTo>
                  <a:lnTo>
                    <a:pt x="693366" y="137144"/>
                  </a:lnTo>
                  <a:lnTo>
                    <a:pt x="700987" y="149337"/>
                  </a:lnTo>
                  <a:lnTo>
                    <a:pt x="710131" y="161529"/>
                  </a:lnTo>
                  <a:lnTo>
                    <a:pt x="719275" y="175244"/>
                  </a:lnTo>
                  <a:lnTo>
                    <a:pt x="725370" y="190485"/>
                  </a:lnTo>
                  <a:lnTo>
                    <a:pt x="731452" y="205725"/>
                  </a:lnTo>
                  <a:lnTo>
                    <a:pt x="736024" y="222489"/>
                  </a:lnTo>
                  <a:lnTo>
                    <a:pt x="737547" y="237729"/>
                  </a:lnTo>
                  <a:lnTo>
                    <a:pt x="739071" y="254493"/>
                  </a:lnTo>
                  <a:lnTo>
                    <a:pt x="737547" y="271257"/>
                  </a:lnTo>
                  <a:lnTo>
                    <a:pt x="732975" y="288021"/>
                  </a:lnTo>
                  <a:lnTo>
                    <a:pt x="729942" y="310866"/>
                  </a:lnTo>
                  <a:lnTo>
                    <a:pt x="734499" y="332202"/>
                  </a:lnTo>
                  <a:lnTo>
                    <a:pt x="745168" y="348966"/>
                  </a:lnTo>
                  <a:lnTo>
                    <a:pt x="760407" y="367254"/>
                  </a:lnTo>
                  <a:lnTo>
                    <a:pt x="777171" y="382494"/>
                  </a:lnTo>
                  <a:lnTo>
                    <a:pt x="792411" y="399258"/>
                  </a:lnTo>
                  <a:lnTo>
                    <a:pt x="807652" y="416022"/>
                  </a:lnTo>
                  <a:lnTo>
                    <a:pt x="816796" y="435834"/>
                  </a:lnTo>
                  <a:lnTo>
                    <a:pt x="822891" y="443439"/>
                  </a:lnTo>
                  <a:lnTo>
                    <a:pt x="828987" y="463251"/>
                  </a:lnTo>
                  <a:lnTo>
                    <a:pt x="830511" y="483063"/>
                  </a:lnTo>
                  <a:lnTo>
                    <a:pt x="830511" y="502875"/>
                  </a:lnTo>
                  <a:lnTo>
                    <a:pt x="845752" y="525735"/>
                  </a:lnTo>
                  <a:lnTo>
                    <a:pt x="857943" y="548595"/>
                  </a:lnTo>
                  <a:lnTo>
                    <a:pt x="868611" y="574503"/>
                  </a:lnTo>
                  <a:lnTo>
                    <a:pt x="874692" y="600411"/>
                  </a:lnTo>
                  <a:lnTo>
                    <a:pt x="879264" y="627843"/>
                  </a:lnTo>
                  <a:lnTo>
                    <a:pt x="879264" y="655259"/>
                  </a:lnTo>
                  <a:lnTo>
                    <a:pt x="876216" y="682691"/>
                  </a:lnTo>
                  <a:lnTo>
                    <a:pt x="868611" y="710123"/>
                  </a:lnTo>
                  <a:lnTo>
                    <a:pt x="868611" y="717743"/>
                  </a:lnTo>
                  <a:lnTo>
                    <a:pt x="867087" y="725363"/>
                  </a:lnTo>
                  <a:lnTo>
                    <a:pt x="864039" y="731459"/>
                  </a:lnTo>
                  <a:lnTo>
                    <a:pt x="859468" y="737555"/>
                  </a:lnTo>
                  <a:lnTo>
                    <a:pt x="856419" y="751271"/>
                  </a:lnTo>
                  <a:lnTo>
                    <a:pt x="851847" y="764987"/>
                  </a:lnTo>
                  <a:lnTo>
                    <a:pt x="847275" y="777179"/>
                  </a:lnTo>
                  <a:lnTo>
                    <a:pt x="839655" y="787847"/>
                  </a:lnTo>
                  <a:lnTo>
                    <a:pt x="838131" y="793943"/>
                  </a:lnTo>
                  <a:lnTo>
                    <a:pt x="836607" y="800024"/>
                  </a:lnTo>
                  <a:lnTo>
                    <a:pt x="833559" y="804596"/>
                  </a:lnTo>
                  <a:lnTo>
                    <a:pt x="830511" y="809168"/>
                  </a:lnTo>
                  <a:lnTo>
                    <a:pt x="824415" y="818312"/>
                  </a:lnTo>
                  <a:lnTo>
                    <a:pt x="819843" y="825932"/>
                  </a:lnTo>
                  <a:lnTo>
                    <a:pt x="815271" y="833552"/>
                  </a:lnTo>
                  <a:lnTo>
                    <a:pt x="809175" y="842696"/>
                  </a:lnTo>
                  <a:lnTo>
                    <a:pt x="803080" y="850316"/>
                  </a:lnTo>
                  <a:lnTo>
                    <a:pt x="798507" y="859460"/>
                  </a:lnTo>
                  <a:lnTo>
                    <a:pt x="792411" y="867080"/>
                  </a:lnTo>
                  <a:lnTo>
                    <a:pt x="786315" y="874700"/>
                  </a:lnTo>
                  <a:lnTo>
                    <a:pt x="790887" y="877748"/>
                  </a:lnTo>
                  <a:lnTo>
                    <a:pt x="793935" y="880796"/>
                  </a:lnTo>
                  <a:lnTo>
                    <a:pt x="798507" y="883844"/>
                  </a:lnTo>
                  <a:lnTo>
                    <a:pt x="801555" y="885368"/>
                  </a:lnTo>
                  <a:lnTo>
                    <a:pt x="806127" y="888416"/>
                  </a:lnTo>
                  <a:lnTo>
                    <a:pt x="810699" y="889940"/>
                  </a:lnTo>
                  <a:lnTo>
                    <a:pt x="815271" y="892988"/>
                  </a:lnTo>
                  <a:lnTo>
                    <a:pt x="818319" y="894512"/>
                  </a:lnTo>
                  <a:lnTo>
                    <a:pt x="822891" y="896036"/>
                  </a:lnTo>
                  <a:lnTo>
                    <a:pt x="825939" y="897560"/>
                  </a:lnTo>
                  <a:lnTo>
                    <a:pt x="830511" y="900608"/>
                  </a:lnTo>
                  <a:lnTo>
                    <a:pt x="833559" y="900608"/>
                  </a:lnTo>
                  <a:lnTo>
                    <a:pt x="836607" y="902132"/>
                  </a:lnTo>
                  <a:lnTo>
                    <a:pt x="841180" y="905180"/>
                  </a:lnTo>
                  <a:lnTo>
                    <a:pt x="844227" y="906704"/>
                  </a:lnTo>
                  <a:lnTo>
                    <a:pt x="848799" y="908228"/>
                  </a:lnTo>
                  <a:lnTo>
                    <a:pt x="830511" y="935660"/>
                  </a:lnTo>
                  <a:lnTo>
                    <a:pt x="810699" y="960044"/>
                  </a:lnTo>
                  <a:lnTo>
                    <a:pt x="790887" y="984428"/>
                  </a:lnTo>
                  <a:lnTo>
                    <a:pt x="768027" y="1007288"/>
                  </a:lnTo>
                  <a:lnTo>
                    <a:pt x="745168" y="1028609"/>
                  </a:lnTo>
                  <a:lnTo>
                    <a:pt x="719275" y="1048421"/>
                  </a:lnTo>
                  <a:lnTo>
                    <a:pt x="694891" y="1066709"/>
                  </a:lnTo>
                  <a:lnTo>
                    <a:pt x="667459" y="1083473"/>
                  </a:lnTo>
                  <a:lnTo>
                    <a:pt x="640026" y="1098713"/>
                  </a:lnTo>
                  <a:lnTo>
                    <a:pt x="611070" y="1112429"/>
                  </a:lnTo>
                  <a:lnTo>
                    <a:pt x="582114" y="1123097"/>
                  </a:lnTo>
                  <a:lnTo>
                    <a:pt x="551635" y="1133765"/>
                  </a:lnTo>
                  <a:lnTo>
                    <a:pt x="521155" y="1141385"/>
                  </a:lnTo>
                  <a:lnTo>
                    <a:pt x="489163" y="1145957"/>
                  </a:lnTo>
                  <a:lnTo>
                    <a:pt x="457159" y="1149005"/>
                  </a:lnTo>
                  <a:lnTo>
                    <a:pt x="423637" y="1150529"/>
                  </a:lnTo>
                  <a:lnTo>
                    <a:pt x="393157" y="1150529"/>
                  </a:lnTo>
                  <a:lnTo>
                    <a:pt x="364207" y="1147481"/>
                  </a:lnTo>
                  <a:lnTo>
                    <a:pt x="335251" y="1142909"/>
                  </a:lnTo>
                  <a:lnTo>
                    <a:pt x="306295" y="1136813"/>
                  </a:lnTo>
                  <a:lnTo>
                    <a:pt x="278869" y="1129193"/>
                  </a:lnTo>
                  <a:lnTo>
                    <a:pt x="251437" y="1118525"/>
                  </a:lnTo>
                  <a:lnTo>
                    <a:pt x="225534" y="1107857"/>
                  </a:lnTo>
                  <a:lnTo>
                    <a:pt x="199626" y="1094141"/>
                  </a:lnTo>
                  <a:lnTo>
                    <a:pt x="175242" y="1080425"/>
                  </a:lnTo>
                  <a:lnTo>
                    <a:pt x="150864" y="1065185"/>
                  </a:lnTo>
                  <a:lnTo>
                    <a:pt x="126480" y="1048421"/>
                  </a:lnTo>
                  <a:lnTo>
                    <a:pt x="105144" y="1030133"/>
                  </a:lnTo>
                  <a:lnTo>
                    <a:pt x="83814" y="1011845"/>
                  </a:lnTo>
                  <a:lnTo>
                    <a:pt x="64002" y="990524"/>
                  </a:lnTo>
                  <a:lnTo>
                    <a:pt x="44190" y="969188"/>
                  </a:lnTo>
                  <a:lnTo>
                    <a:pt x="25902" y="946328"/>
                  </a:lnTo>
                  <a:lnTo>
                    <a:pt x="27426" y="944804"/>
                  </a:lnTo>
                  <a:lnTo>
                    <a:pt x="28950" y="943280"/>
                  </a:lnTo>
                  <a:lnTo>
                    <a:pt x="30474" y="941756"/>
                  </a:lnTo>
                  <a:lnTo>
                    <a:pt x="31998" y="940232"/>
                  </a:lnTo>
                  <a:lnTo>
                    <a:pt x="33522" y="935660"/>
                  </a:lnTo>
                  <a:lnTo>
                    <a:pt x="38094" y="932612"/>
                  </a:lnTo>
                  <a:lnTo>
                    <a:pt x="39618" y="928040"/>
                  </a:lnTo>
                  <a:lnTo>
                    <a:pt x="42666" y="923468"/>
                  </a:lnTo>
                  <a:lnTo>
                    <a:pt x="45714" y="920420"/>
                  </a:lnTo>
                  <a:lnTo>
                    <a:pt x="48762" y="915848"/>
                  </a:lnTo>
                  <a:lnTo>
                    <a:pt x="51810" y="911276"/>
                  </a:lnTo>
                  <a:lnTo>
                    <a:pt x="56382" y="906704"/>
                  </a:lnTo>
                  <a:lnTo>
                    <a:pt x="50286" y="908228"/>
                  </a:lnTo>
                  <a:lnTo>
                    <a:pt x="44190" y="908228"/>
                  </a:lnTo>
                  <a:lnTo>
                    <a:pt x="38094" y="909752"/>
                  </a:lnTo>
                  <a:lnTo>
                    <a:pt x="31998" y="911276"/>
                  </a:lnTo>
                  <a:lnTo>
                    <a:pt x="24378" y="912800"/>
                  </a:lnTo>
                  <a:lnTo>
                    <a:pt x="18282" y="914324"/>
                  </a:lnTo>
                  <a:lnTo>
                    <a:pt x="12192" y="915848"/>
                  </a:lnTo>
                  <a:lnTo>
                    <a:pt x="6096" y="918896"/>
                  </a:lnTo>
                  <a:lnTo>
                    <a:pt x="4572" y="915848"/>
                  </a:lnTo>
                  <a:lnTo>
                    <a:pt x="3048" y="914324"/>
                  </a:lnTo>
                  <a:lnTo>
                    <a:pt x="1524" y="911276"/>
                  </a:lnTo>
                  <a:lnTo>
                    <a:pt x="0" y="908228"/>
                  </a:lnTo>
                  <a:lnTo>
                    <a:pt x="9144" y="894512"/>
                  </a:lnTo>
                  <a:lnTo>
                    <a:pt x="16764" y="880796"/>
                  </a:lnTo>
                  <a:lnTo>
                    <a:pt x="24378" y="867080"/>
                  </a:lnTo>
                  <a:lnTo>
                    <a:pt x="31998" y="851840"/>
                  </a:lnTo>
                  <a:lnTo>
                    <a:pt x="38094" y="838124"/>
                  </a:lnTo>
                  <a:lnTo>
                    <a:pt x="45714" y="822884"/>
                  </a:lnTo>
                  <a:lnTo>
                    <a:pt x="53334" y="809168"/>
                  </a:lnTo>
                  <a:lnTo>
                    <a:pt x="64002" y="795467"/>
                  </a:lnTo>
                  <a:lnTo>
                    <a:pt x="74670" y="778703"/>
                  </a:lnTo>
                  <a:lnTo>
                    <a:pt x="86862" y="761939"/>
                  </a:lnTo>
                  <a:lnTo>
                    <a:pt x="97524" y="745175"/>
                  </a:lnTo>
                  <a:lnTo>
                    <a:pt x="109716" y="728411"/>
                  </a:lnTo>
                  <a:lnTo>
                    <a:pt x="121908" y="711647"/>
                  </a:lnTo>
                  <a:lnTo>
                    <a:pt x="134100" y="694883"/>
                  </a:lnTo>
                  <a:lnTo>
                    <a:pt x="147816" y="678119"/>
                  </a:lnTo>
                  <a:lnTo>
                    <a:pt x="161526" y="661355"/>
                  </a:lnTo>
                  <a:lnTo>
                    <a:pt x="152388" y="641558"/>
                  </a:lnTo>
                  <a:lnTo>
                    <a:pt x="143244" y="621747"/>
                  </a:lnTo>
                  <a:lnTo>
                    <a:pt x="134100" y="600411"/>
                  </a:lnTo>
                  <a:lnTo>
                    <a:pt x="126480" y="579075"/>
                  </a:lnTo>
                  <a:lnTo>
                    <a:pt x="120384" y="557739"/>
                  </a:lnTo>
                  <a:lnTo>
                    <a:pt x="117336" y="534879"/>
                  </a:lnTo>
                  <a:lnTo>
                    <a:pt x="117336" y="512019"/>
                  </a:lnTo>
                  <a:lnTo>
                    <a:pt x="120384" y="487635"/>
                  </a:lnTo>
                  <a:lnTo>
                    <a:pt x="117336" y="484587"/>
                  </a:lnTo>
                  <a:lnTo>
                    <a:pt x="114288" y="483063"/>
                  </a:lnTo>
                  <a:lnTo>
                    <a:pt x="111240" y="480015"/>
                  </a:lnTo>
                  <a:lnTo>
                    <a:pt x="106668" y="478491"/>
                  </a:lnTo>
                  <a:lnTo>
                    <a:pt x="103620" y="476967"/>
                  </a:lnTo>
                  <a:lnTo>
                    <a:pt x="99048" y="473919"/>
                  </a:lnTo>
                  <a:lnTo>
                    <a:pt x="97524" y="469347"/>
                  </a:lnTo>
                  <a:lnTo>
                    <a:pt x="94476" y="466299"/>
                  </a:lnTo>
                  <a:lnTo>
                    <a:pt x="83814" y="455631"/>
                  </a:lnTo>
                  <a:lnTo>
                    <a:pt x="74670" y="446487"/>
                  </a:lnTo>
                  <a:lnTo>
                    <a:pt x="67050" y="434310"/>
                  </a:lnTo>
                  <a:lnTo>
                    <a:pt x="62478" y="422118"/>
                  </a:lnTo>
                  <a:lnTo>
                    <a:pt x="57906" y="409926"/>
                  </a:lnTo>
                  <a:lnTo>
                    <a:pt x="57906" y="380969"/>
                  </a:lnTo>
                  <a:lnTo>
                    <a:pt x="59430" y="365730"/>
                  </a:lnTo>
                  <a:lnTo>
                    <a:pt x="64002" y="355062"/>
                  </a:lnTo>
                  <a:lnTo>
                    <a:pt x="68574" y="342869"/>
                  </a:lnTo>
                  <a:lnTo>
                    <a:pt x="73146" y="333726"/>
                  </a:lnTo>
                  <a:lnTo>
                    <a:pt x="77718" y="321534"/>
                  </a:lnTo>
                  <a:lnTo>
                    <a:pt x="91428" y="303246"/>
                  </a:lnTo>
                  <a:lnTo>
                    <a:pt x="106668" y="286497"/>
                  </a:lnTo>
                  <a:lnTo>
                    <a:pt x="121908" y="268209"/>
                  </a:lnTo>
                  <a:lnTo>
                    <a:pt x="135624" y="248397"/>
                  </a:lnTo>
                  <a:lnTo>
                    <a:pt x="146292" y="230109"/>
                  </a:lnTo>
                  <a:lnTo>
                    <a:pt x="155436" y="208773"/>
                  </a:lnTo>
                  <a:lnTo>
                    <a:pt x="161526" y="187437"/>
                  </a:lnTo>
                  <a:lnTo>
                    <a:pt x="161526" y="164576"/>
                  </a:lnTo>
                  <a:lnTo>
                    <a:pt x="164574" y="152385"/>
                  </a:lnTo>
                  <a:lnTo>
                    <a:pt x="169146" y="141717"/>
                  </a:lnTo>
                  <a:lnTo>
                    <a:pt x="172194" y="129524"/>
                  </a:lnTo>
                  <a:lnTo>
                    <a:pt x="178290" y="118856"/>
                  </a:lnTo>
                  <a:lnTo>
                    <a:pt x="184386" y="108188"/>
                  </a:lnTo>
                  <a:lnTo>
                    <a:pt x="190482" y="97520"/>
                  </a:lnTo>
                  <a:lnTo>
                    <a:pt x="198102" y="86853"/>
                  </a:lnTo>
                  <a:lnTo>
                    <a:pt x="207246" y="77724"/>
                  </a:lnTo>
                  <a:lnTo>
                    <a:pt x="214866" y="68580"/>
                  </a:lnTo>
                  <a:lnTo>
                    <a:pt x="224010" y="59436"/>
                  </a:lnTo>
                  <a:lnTo>
                    <a:pt x="234673" y="51817"/>
                  </a:lnTo>
                  <a:lnTo>
                    <a:pt x="243817" y="44197"/>
                  </a:lnTo>
                  <a:lnTo>
                    <a:pt x="254485" y="38100"/>
                  </a:lnTo>
                  <a:lnTo>
                    <a:pt x="265153" y="33529"/>
                  </a:lnTo>
                  <a:lnTo>
                    <a:pt x="275821" y="27432"/>
                  </a:lnTo>
                  <a:lnTo>
                    <a:pt x="288013" y="24385"/>
                  </a:lnTo>
                  <a:lnTo>
                    <a:pt x="306295" y="16765"/>
                  </a:lnTo>
                  <a:lnTo>
                    <a:pt x="327631" y="10668"/>
                  </a:lnTo>
                  <a:lnTo>
                    <a:pt x="347443" y="6097"/>
                  </a:lnTo>
                  <a:lnTo>
                    <a:pt x="368779" y="1524"/>
                  </a:lnTo>
                  <a:lnTo>
                    <a:pt x="390109"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9" name="Shape 9"/>
            <p:cNvSpPr/>
            <p:nvPr/>
          </p:nvSpPr>
          <p:spPr>
            <a:xfrm>
              <a:off x="318492" y="902131"/>
              <a:ext cx="272773" cy="263637"/>
            </a:xfrm>
            <a:custGeom>
              <a:avLst/>
              <a:gdLst/>
              <a:ahLst/>
              <a:cxnLst/>
              <a:rect l="0" t="0" r="0" b="0"/>
              <a:pathLst>
                <a:path w="272773" h="263637">
                  <a:moveTo>
                    <a:pt x="0" y="0"/>
                  </a:moveTo>
                  <a:lnTo>
                    <a:pt x="35047" y="0"/>
                  </a:lnTo>
                  <a:lnTo>
                    <a:pt x="39619" y="3048"/>
                  </a:lnTo>
                  <a:lnTo>
                    <a:pt x="44191" y="6096"/>
                  </a:lnTo>
                  <a:lnTo>
                    <a:pt x="47239" y="10668"/>
                  </a:lnTo>
                  <a:lnTo>
                    <a:pt x="53336" y="13716"/>
                  </a:lnTo>
                  <a:lnTo>
                    <a:pt x="57908" y="15240"/>
                  </a:lnTo>
                  <a:lnTo>
                    <a:pt x="62480" y="18288"/>
                  </a:lnTo>
                  <a:lnTo>
                    <a:pt x="65527" y="21336"/>
                  </a:lnTo>
                  <a:lnTo>
                    <a:pt x="71623" y="22860"/>
                  </a:lnTo>
                  <a:lnTo>
                    <a:pt x="79244" y="30480"/>
                  </a:lnTo>
                  <a:lnTo>
                    <a:pt x="86857" y="36576"/>
                  </a:lnTo>
                  <a:lnTo>
                    <a:pt x="92953" y="44196"/>
                  </a:lnTo>
                  <a:lnTo>
                    <a:pt x="100573" y="53340"/>
                  </a:lnTo>
                  <a:lnTo>
                    <a:pt x="108193" y="59436"/>
                  </a:lnTo>
                  <a:lnTo>
                    <a:pt x="115813" y="67056"/>
                  </a:lnTo>
                  <a:lnTo>
                    <a:pt x="123433" y="73152"/>
                  </a:lnTo>
                  <a:lnTo>
                    <a:pt x="131053" y="77724"/>
                  </a:lnTo>
                  <a:lnTo>
                    <a:pt x="135625" y="82296"/>
                  </a:lnTo>
                  <a:lnTo>
                    <a:pt x="138673" y="85344"/>
                  </a:lnTo>
                  <a:lnTo>
                    <a:pt x="143245" y="86868"/>
                  </a:lnTo>
                  <a:lnTo>
                    <a:pt x="149341" y="86868"/>
                  </a:lnTo>
                  <a:lnTo>
                    <a:pt x="152389" y="83820"/>
                  </a:lnTo>
                  <a:lnTo>
                    <a:pt x="156955" y="80772"/>
                  </a:lnTo>
                  <a:lnTo>
                    <a:pt x="160003" y="77724"/>
                  </a:lnTo>
                  <a:lnTo>
                    <a:pt x="164575" y="76200"/>
                  </a:lnTo>
                  <a:lnTo>
                    <a:pt x="176767" y="71628"/>
                  </a:lnTo>
                  <a:lnTo>
                    <a:pt x="187435" y="65532"/>
                  </a:lnTo>
                  <a:lnTo>
                    <a:pt x="198103" y="59436"/>
                  </a:lnTo>
                  <a:lnTo>
                    <a:pt x="208771" y="54864"/>
                  </a:lnTo>
                  <a:lnTo>
                    <a:pt x="219439" y="50292"/>
                  </a:lnTo>
                  <a:lnTo>
                    <a:pt x="230101" y="45720"/>
                  </a:lnTo>
                  <a:lnTo>
                    <a:pt x="242293" y="41148"/>
                  </a:lnTo>
                  <a:lnTo>
                    <a:pt x="252961" y="36576"/>
                  </a:lnTo>
                  <a:lnTo>
                    <a:pt x="259057" y="36576"/>
                  </a:lnTo>
                  <a:lnTo>
                    <a:pt x="263629" y="38100"/>
                  </a:lnTo>
                  <a:lnTo>
                    <a:pt x="268201" y="41148"/>
                  </a:lnTo>
                  <a:lnTo>
                    <a:pt x="272773" y="42672"/>
                  </a:lnTo>
                  <a:lnTo>
                    <a:pt x="265153" y="47244"/>
                  </a:lnTo>
                  <a:lnTo>
                    <a:pt x="259057" y="50292"/>
                  </a:lnTo>
                  <a:lnTo>
                    <a:pt x="252961" y="54864"/>
                  </a:lnTo>
                  <a:lnTo>
                    <a:pt x="245341" y="57912"/>
                  </a:lnTo>
                  <a:lnTo>
                    <a:pt x="239245" y="62484"/>
                  </a:lnTo>
                  <a:lnTo>
                    <a:pt x="233149" y="67056"/>
                  </a:lnTo>
                  <a:lnTo>
                    <a:pt x="228577" y="73152"/>
                  </a:lnTo>
                  <a:lnTo>
                    <a:pt x="222487" y="79248"/>
                  </a:lnTo>
                  <a:lnTo>
                    <a:pt x="213343" y="85344"/>
                  </a:lnTo>
                  <a:lnTo>
                    <a:pt x="208771" y="94488"/>
                  </a:lnTo>
                  <a:lnTo>
                    <a:pt x="207247" y="106680"/>
                  </a:lnTo>
                  <a:lnTo>
                    <a:pt x="204199" y="115824"/>
                  </a:lnTo>
                  <a:lnTo>
                    <a:pt x="201151" y="134097"/>
                  </a:lnTo>
                  <a:lnTo>
                    <a:pt x="198103" y="152385"/>
                  </a:lnTo>
                  <a:lnTo>
                    <a:pt x="195055" y="170673"/>
                  </a:lnTo>
                  <a:lnTo>
                    <a:pt x="192007" y="188961"/>
                  </a:lnTo>
                  <a:lnTo>
                    <a:pt x="188959" y="207249"/>
                  </a:lnTo>
                  <a:lnTo>
                    <a:pt x="185911" y="225537"/>
                  </a:lnTo>
                  <a:lnTo>
                    <a:pt x="182863" y="243825"/>
                  </a:lnTo>
                  <a:lnTo>
                    <a:pt x="181339" y="263637"/>
                  </a:lnTo>
                  <a:lnTo>
                    <a:pt x="167623" y="262113"/>
                  </a:lnTo>
                  <a:lnTo>
                    <a:pt x="153913" y="260589"/>
                  </a:lnTo>
                  <a:lnTo>
                    <a:pt x="141721" y="259065"/>
                  </a:lnTo>
                  <a:lnTo>
                    <a:pt x="128005" y="257541"/>
                  </a:lnTo>
                  <a:lnTo>
                    <a:pt x="115813" y="256017"/>
                  </a:lnTo>
                  <a:lnTo>
                    <a:pt x="103621" y="252969"/>
                  </a:lnTo>
                  <a:lnTo>
                    <a:pt x="89905" y="249921"/>
                  </a:lnTo>
                  <a:lnTo>
                    <a:pt x="77719" y="246873"/>
                  </a:lnTo>
                  <a:lnTo>
                    <a:pt x="79244" y="245349"/>
                  </a:lnTo>
                  <a:lnTo>
                    <a:pt x="79244" y="239253"/>
                  </a:lnTo>
                  <a:lnTo>
                    <a:pt x="85333" y="219441"/>
                  </a:lnTo>
                  <a:lnTo>
                    <a:pt x="91429" y="199629"/>
                  </a:lnTo>
                  <a:lnTo>
                    <a:pt x="96001" y="178293"/>
                  </a:lnTo>
                  <a:lnTo>
                    <a:pt x="99049" y="156957"/>
                  </a:lnTo>
                  <a:lnTo>
                    <a:pt x="102097" y="146289"/>
                  </a:lnTo>
                  <a:lnTo>
                    <a:pt x="106669" y="134097"/>
                  </a:lnTo>
                  <a:lnTo>
                    <a:pt x="108193" y="121920"/>
                  </a:lnTo>
                  <a:lnTo>
                    <a:pt x="111241" y="109728"/>
                  </a:lnTo>
                  <a:lnTo>
                    <a:pt x="106669" y="103632"/>
                  </a:lnTo>
                  <a:lnTo>
                    <a:pt x="102097" y="96012"/>
                  </a:lnTo>
                  <a:lnTo>
                    <a:pt x="97525" y="89916"/>
                  </a:lnTo>
                  <a:lnTo>
                    <a:pt x="92953" y="82296"/>
                  </a:lnTo>
                  <a:lnTo>
                    <a:pt x="83809" y="70104"/>
                  </a:lnTo>
                  <a:lnTo>
                    <a:pt x="71623" y="59436"/>
                  </a:lnTo>
                  <a:lnTo>
                    <a:pt x="60955" y="50292"/>
                  </a:lnTo>
                  <a:lnTo>
                    <a:pt x="47239" y="41148"/>
                  </a:lnTo>
                  <a:lnTo>
                    <a:pt x="35047" y="30480"/>
                  </a:lnTo>
                  <a:lnTo>
                    <a:pt x="22855" y="21336"/>
                  </a:lnTo>
                  <a:lnTo>
                    <a:pt x="10668" y="10668"/>
                  </a:lnTo>
                  <a:lnTo>
                    <a:pt x="0" y="0"/>
                  </a:lnTo>
                  <a:close/>
                </a:path>
              </a:pathLst>
            </a:custGeom>
            <a:ln w="0" cap="flat">
              <a:miter lim="127000"/>
            </a:ln>
          </p:spPr>
          <p:style>
            <a:lnRef idx="0">
              <a:srgbClr val="000000">
                <a:alpha val="0"/>
              </a:srgbClr>
            </a:lnRef>
            <a:fillRef idx="1">
              <a:srgbClr val="0C4949"/>
            </a:fillRef>
            <a:effectRef idx="0">
              <a:scrgbClr r="0" g="0" b="0"/>
            </a:effectRef>
            <a:fontRef idx="none"/>
          </p:style>
          <p:txBody>
            <a:bodyPr/>
            <a:lstStyle/>
            <a:p>
              <a:endParaRPr lang="en-GB"/>
            </a:p>
          </p:txBody>
        </p:sp>
        <p:sp>
          <p:nvSpPr>
            <p:cNvPr id="10" name="Shape 10"/>
            <p:cNvSpPr/>
            <p:nvPr/>
          </p:nvSpPr>
          <p:spPr>
            <a:xfrm>
              <a:off x="0" y="1164244"/>
              <a:ext cx="161532" cy="210296"/>
            </a:xfrm>
            <a:custGeom>
              <a:avLst/>
              <a:gdLst/>
              <a:ahLst/>
              <a:cxnLst/>
              <a:rect l="0" t="0" r="0" b="0"/>
              <a:pathLst>
                <a:path w="161532" h="210296">
                  <a:moveTo>
                    <a:pt x="54858" y="0"/>
                  </a:moveTo>
                  <a:lnTo>
                    <a:pt x="59430" y="0"/>
                  </a:lnTo>
                  <a:lnTo>
                    <a:pt x="65526" y="1524"/>
                  </a:lnTo>
                  <a:lnTo>
                    <a:pt x="71622" y="1524"/>
                  </a:lnTo>
                  <a:lnTo>
                    <a:pt x="77718" y="3048"/>
                  </a:lnTo>
                  <a:lnTo>
                    <a:pt x="85338" y="4572"/>
                  </a:lnTo>
                  <a:lnTo>
                    <a:pt x="94482" y="6096"/>
                  </a:lnTo>
                  <a:lnTo>
                    <a:pt x="102102" y="9144"/>
                  </a:lnTo>
                  <a:lnTo>
                    <a:pt x="109722" y="12192"/>
                  </a:lnTo>
                  <a:lnTo>
                    <a:pt x="115812" y="13716"/>
                  </a:lnTo>
                  <a:lnTo>
                    <a:pt x="120384" y="16764"/>
                  </a:lnTo>
                  <a:lnTo>
                    <a:pt x="124956" y="19812"/>
                  </a:lnTo>
                  <a:lnTo>
                    <a:pt x="128004" y="21336"/>
                  </a:lnTo>
                  <a:lnTo>
                    <a:pt x="131052" y="24384"/>
                  </a:lnTo>
                  <a:lnTo>
                    <a:pt x="132576" y="27432"/>
                  </a:lnTo>
                  <a:lnTo>
                    <a:pt x="135624" y="33528"/>
                  </a:lnTo>
                  <a:lnTo>
                    <a:pt x="135624" y="36576"/>
                  </a:lnTo>
                  <a:lnTo>
                    <a:pt x="134100" y="39624"/>
                  </a:lnTo>
                  <a:lnTo>
                    <a:pt x="131052" y="41148"/>
                  </a:lnTo>
                  <a:lnTo>
                    <a:pt x="126480" y="42672"/>
                  </a:lnTo>
                  <a:lnTo>
                    <a:pt x="121908" y="42672"/>
                  </a:lnTo>
                  <a:lnTo>
                    <a:pt x="120384" y="41148"/>
                  </a:lnTo>
                  <a:lnTo>
                    <a:pt x="120384" y="32004"/>
                  </a:lnTo>
                  <a:lnTo>
                    <a:pt x="118860" y="27432"/>
                  </a:lnTo>
                  <a:lnTo>
                    <a:pt x="117336" y="24384"/>
                  </a:lnTo>
                  <a:lnTo>
                    <a:pt x="112770" y="21336"/>
                  </a:lnTo>
                  <a:lnTo>
                    <a:pt x="108198" y="19812"/>
                  </a:lnTo>
                  <a:lnTo>
                    <a:pt x="100578" y="18288"/>
                  </a:lnTo>
                  <a:lnTo>
                    <a:pt x="89910" y="15240"/>
                  </a:lnTo>
                  <a:lnTo>
                    <a:pt x="79242" y="13716"/>
                  </a:lnTo>
                  <a:lnTo>
                    <a:pt x="68574" y="13716"/>
                  </a:lnTo>
                  <a:lnTo>
                    <a:pt x="56382" y="15240"/>
                  </a:lnTo>
                  <a:lnTo>
                    <a:pt x="47238" y="18288"/>
                  </a:lnTo>
                  <a:lnTo>
                    <a:pt x="39624" y="24384"/>
                  </a:lnTo>
                  <a:lnTo>
                    <a:pt x="35052" y="30480"/>
                  </a:lnTo>
                  <a:lnTo>
                    <a:pt x="33528" y="35052"/>
                  </a:lnTo>
                  <a:lnTo>
                    <a:pt x="35052" y="41148"/>
                  </a:lnTo>
                  <a:lnTo>
                    <a:pt x="38100" y="45720"/>
                  </a:lnTo>
                  <a:lnTo>
                    <a:pt x="41148" y="50292"/>
                  </a:lnTo>
                  <a:lnTo>
                    <a:pt x="47238" y="54864"/>
                  </a:lnTo>
                  <a:lnTo>
                    <a:pt x="54858" y="57912"/>
                  </a:lnTo>
                  <a:lnTo>
                    <a:pt x="64002" y="60960"/>
                  </a:lnTo>
                  <a:lnTo>
                    <a:pt x="67050" y="60960"/>
                  </a:lnTo>
                  <a:lnTo>
                    <a:pt x="70098" y="62484"/>
                  </a:lnTo>
                  <a:lnTo>
                    <a:pt x="71622" y="64008"/>
                  </a:lnTo>
                  <a:lnTo>
                    <a:pt x="74670" y="65532"/>
                  </a:lnTo>
                  <a:lnTo>
                    <a:pt x="79242" y="73152"/>
                  </a:lnTo>
                  <a:lnTo>
                    <a:pt x="82290" y="76200"/>
                  </a:lnTo>
                  <a:lnTo>
                    <a:pt x="86862" y="79233"/>
                  </a:lnTo>
                  <a:lnTo>
                    <a:pt x="89910" y="80757"/>
                  </a:lnTo>
                  <a:lnTo>
                    <a:pt x="94482" y="82281"/>
                  </a:lnTo>
                  <a:lnTo>
                    <a:pt x="99054" y="85329"/>
                  </a:lnTo>
                  <a:lnTo>
                    <a:pt x="105150" y="88377"/>
                  </a:lnTo>
                  <a:lnTo>
                    <a:pt x="114294" y="94473"/>
                  </a:lnTo>
                  <a:lnTo>
                    <a:pt x="121908" y="100569"/>
                  </a:lnTo>
                  <a:lnTo>
                    <a:pt x="131052" y="105141"/>
                  </a:lnTo>
                  <a:lnTo>
                    <a:pt x="140196" y="109713"/>
                  </a:lnTo>
                  <a:lnTo>
                    <a:pt x="147816" y="115808"/>
                  </a:lnTo>
                  <a:lnTo>
                    <a:pt x="153912" y="121905"/>
                  </a:lnTo>
                  <a:lnTo>
                    <a:pt x="158484" y="128001"/>
                  </a:lnTo>
                  <a:lnTo>
                    <a:pt x="161532" y="135620"/>
                  </a:lnTo>
                  <a:lnTo>
                    <a:pt x="161532" y="143241"/>
                  </a:lnTo>
                  <a:lnTo>
                    <a:pt x="160008" y="153908"/>
                  </a:lnTo>
                  <a:lnTo>
                    <a:pt x="153912" y="166101"/>
                  </a:lnTo>
                  <a:lnTo>
                    <a:pt x="144768" y="175245"/>
                  </a:lnTo>
                  <a:lnTo>
                    <a:pt x="132576" y="182864"/>
                  </a:lnTo>
                  <a:lnTo>
                    <a:pt x="120384" y="190485"/>
                  </a:lnTo>
                  <a:lnTo>
                    <a:pt x="108198" y="196581"/>
                  </a:lnTo>
                  <a:lnTo>
                    <a:pt x="96006" y="199629"/>
                  </a:lnTo>
                  <a:lnTo>
                    <a:pt x="83814" y="201152"/>
                  </a:lnTo>
                  <a:lnTo>
                    <a:pt x="76194" y="202677"/>
                  </a:lnTo>
                  <a:lnTo>
                    <a:pt x="70098" y="202677"/>
                  </a:lnTo>
                  <a:lnTo>
                    <a:pt x="65526" y="204201"/>
                  </a:lnTo>
                  <a:lnTo>
                    <a:pt x="62478" y="205725"/>
                  </a:lnTo>
                  <a:lnTo>
                    <a:pt x="59430" y="205725"/>
                  </a:lnTo>
                  <a:lnTo>
                    <a:pt x="56382" y="207249"/>
                  </a:lnTo>
                  <a:lnTo>
                    <a:pt x="53334" y="207249"/>
                  </a:lnTo>
                  <a:lnTo>
                    <a:pt x="50286" y="210296"/>
                  </a:lnTo>
                  <a:lnTo>
                    <a:pt x="24384" y="210296"/>
                  </a:lnTo>
                  <a:lnTo>
                    <a:pt x="18288" y="207249"/>
                  </a:lnTo>
                  <a:lnTo>
                    <a:pt x="12192" y="202677"/>
                  </a:lnTo>
                  <a:lnTo>
                    <a:pt x="7620" y="195057"/>
                  </a:lnTo>
                  <a:lnTo>
                    <a:pt x="6096" y="185913"/>
                  </a:lnTo>
                  <a:lnTo>
                    <a:pt x="6096" y="178293"/>
                  </a:lnTo>
                  <a:lnTo>
                    <a:pt x="9144" y="173720"/>
                  </a:lnTo>
                  <a:lnTo>
                    <a:pt x="12192" y="170673"/>
                  </a:lnTo>
                  <a:lnTo>
                    <a:pt x="16764" y="167625"/>
                  </a:lnTo>
                  <a:lnTo>
                    <a:pt x="32004" y="167625"/>
                  </a:lnTo>
                  <a:lnTo>
                    <a:pt x="38100" y="166101"/>
                  </a:lnTo>
                  <a:lnTo>
                    <a:pt x="51810" y="166101"/>
                  </a:lnTo>
                  <a:lnTo>
                    <a:pt x="57906" y="167625"/>
                  </a:lnTo>
                  <a:lnTo>
                    <a:pt x="71622" y="167625"/>
                  </a:lnTo>
                  <a:lnTo>
                    <a:pt x="80766" y="166101"/>
                  </a:lnTo>
                  <a:lnTo>
                    <a:pt x="89910" y="164577"/>
                  </a:lnTo>
                  <a:lnTo>
                    <a:pt x="106674" y="161529"/>
                  </a:lnTo>
                  <a:lnTo>
                    <a:pt x="118860" y="158481"/>
                  </a:lnTo>
                  <a:lnTo>
                    <a:pt x="128004" y="153908"/>
                  </a:lnTo>
                  <a:lnTo>
                    <a:pt x="134100" y="150861"/>
                  </a:lnTo>
                  <a:lnTo>
                    <a:pt x="138672" y="146289"/>
                  </a:lnTo>
                  <a:lnTo>
                    <a:pt x="140196" y="140193"/>
                  </a:lnTo>
                  <a:lnTo>
                    <a:pt x="140196" y="126477"/>
                  </a:lnTo>
                  <a:lnTo>
                    <a:pt x="138672" y="121905"/>
                  </a:lnTo>
                  <a:lnTo>
                    <a:pt x="135624" y="117333"/>
                  </a:lnTo>
                  <a:lnTo>
                    <a:pt x="131052" y="112761"/>
                  </a:lnTo>
                  <a:lnTo>
                    <a:pt x="124956" y="108189"/>
                  </a:lnTo>
                  <a:lnTo>
                    <a:pt x="117336" y="105141"/>
                  </a:lnTo>
                  <a:lnTo>
                    <a:pt x="109722" y="100569"/>
                  </a:lnTo>
                  <a:lnTo>
                    <a:pt x="102102" y="99045"/>
                  </a:lnTo>
                  <a:lnTo>
                    <a:pt x="94482" y="95996"/>
                  </a:lnTo>
                  <a:lnTo>
                    <a:pt x="82290" y="92949"/>
                  </a:lnTo>
                  <a:lnTo>
                    <a:pt x="68574" y="89901"/>
                  </a:lnTo>
                  <a:lnTo>
                    <a:pt x="53334" y="86852"/>
                  </a:lnTo>
                  <a:lnTo>
                    <a:pt x="39624" y="83805"/>
                  </a:lnTo>
                  <a:lnTo>
                    <a:pt x="27432" y="79233"/>
                  </a:lnTo>
                  <a:lnTo>
                    <a:pt x="16764" y="74676"/>
                  </a:lnTo>
                  <a:lnTo>
                    <a:pt x="9144" y="68580"/>
                  </a:lnTo>
                  <a:lnTo>
                    <a:pt x="3048" y="60960"/>
                  </a:lnTo>
                  <a:lnTo>
                    <a:pt x="0" y="53340"/>
                  </a:lnTo>
                  <a:lnTo>
                    <a:pt x="0" y="45720"/>
                  </a:lnTo>
                  <a:lnTo>
                    <a:pt x="1524" y="38100"/>
                  </a:lnTo>
                  <a:lnTo>
                    <a:pt x="4572" y="30480"/>
                  </a:lnTo>
                  <a:lnTo>
                    <a:pt x="10668" y="22860"/>
                  </a:lnTo>
                  <a:lnTo>
                    <a:pt x="18288" y="16764"/>
                  </a:lnTo>
                  <a:lnTo>
                    <a:pt x="30480" y="9144"/>
                  </a:lnTo>
                  <a:lnTo>
                    <a:pt x="45714" y="3048"/>
                  </a:lnTo>
                  <a:lnTo>
                    <a:pt x="50286" y="1524"/>
                  </a:lnTo>
                  <a:lnTo>
                    <a:pt x="54858"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1" name="Shape 11"/>
            <p:cNvSpPr/>
            <p:nvPr/>
          </p:nvSpPr>
          <p:spPr>
            <a:xfrm>
              <a:off x="156960" y="1209964"/>
              <a:ext cx="86862" cy="138669"/>
            </a:xfrm>
            <a:custGeom>
              <a:avLst/>
              <a:gdLst/>
              <a:ahLst/>
              <a:cxnLst/>
              <a:rect l="0" t="0" r="0" b="0"/>
              <a:pathLst>
                <a:path w="86862" h="138669">
                  <a:moveTo>
                    <a:pt x="48762" y="0"/>
                  </a:moveTo>
                  <a:lnTo>
                    <a:pt x="51810" y="0"/>
                  </a:lnTo>
                  <a:lnTo>
                    <a:pt x="53334" y="1524"/>
                  </a:lnTo>
                  <a:lnTo>
                    <a:pt x="54858" y="4572"/>
                  </a:lnTo>
                  <a:lnTo>
                    <a:pt x="54858" y="7620"/>
                  </a:lnTo>
                  <a:lnTo>
                    <a:pt x="53334" y="9144"/>
                  </a:lnTo>
                  <a:lnTo>
                    <a:pt x="51810" y="10668"/>
                  </a:lnTo>
                  <a:lnTo>
                    <a:pt x="50286" y="10668"/>
                  </a:lnTo>
                  <a:lnTo>
                    <a:pt x="50286" y="13716"/>
                  </a:lnTo>
                  <a:lnTo>
                    <a:pt x="48762" y="15240"/>
                  </a:lnTo>
                  <a:lnTo>
                    <a:pt x="48762" y="16764"/>
                  </a:lnTo>
                  <a:lnTo>
                    <a:pt x="47238" y="19812"/>
                  </a:lnTo>
                  <a:lnTo>
                    <a:pt x="47238" y="22860"/>
                  </a:lnTo>
                  <a:lnTo>
                    <a:pt x="45714" y="25908"/>
                  </a:lnTo>
                  <a:lnTo>
                    <a:pt x="44190" y="28956"/>
                  </a:lnTo>
                  <a:lnTo>
                    <a:pt x="42666" y="33513"/>
                  </a:lnTo>
                  <a:lnTo>
                    <a:pt x="42666" y="38085"/>
                  </a:lnTo>
                  <a:lnTo>
                    <a:pt x="44190" y="39609"/>
                  </a:lnTo>
                  <a:lnTo>
                    <a:pt x="50286" y="39609"/>
                  </a:lnTo>
                  <a:lnTo>
                    <a:pt x="50286" y="38085"/>
                  </a:lnTo>
                  <a:lnTo>
                    <a:pt x="65526" y="38085"/>
                  </a:lnTo>
                  <a:lnTo>
                    <a:pt x="71622" y="39609"/>
                  </a:lnTo>
                  <a:lnTo>
                    <a:pt x="77718" y="42657"/>
                  </a:lnTo>
                  <a:lnTo>
                    <a:pt x="82290" y="48753"/>
                  </a:lnTo>
                  <a:lnTo>
                    <a:pt x="85338" y="54849"/>
                  </a:lnTo>
                  <a:lnTo>
                    <a:pt x="85338" y="59421"/>
                  </a:lnTo>
                  <a:lnTo>
                    <a:pt x="83814" y="62469"/>
                  </a:lnTo>
                  <a:lnTo>
                    <a:pt x="83814" y="68565"/>
                  </a:lnTo>
                  <a:lnTo>
                    <a:pt x="82290" y="76185"/>
                  </a:lnTo>
                  <a:lnTo>
                    <a:pt x="82290" y="82281"/>
                  </a:lnTo>
                  <a:lnTo>
                    <a:pt x="80766" y="89901"/>
                  </a:lnTo>
                  <a:lnTo>
                    <a:pt x="82290" y="94473"/>
                  </a:lnTo>
                  <a:lnTo>
                    <a:pt x="82290" y="97521"/>
                  </a:lnTo>
                  <a:lnTo>
                    <a:pt x="83814" y="100569"/>
                  </a:lnTo>
                  <a:lnTo>
                    <a:pt x="85338" y="102093"/>
                  </a:lnTo>
                  <a:lnTo>
                    <a:pt x="85338" y="108189"/>
                  </a:lnTo>
                  <a:lnTo>
                    <a:pt x="86862" y="108189"/>
                  </a:lnTo>
                  <a:lnTo>
                    <a:pt x="86862" y="109713"/>
                  </a:lnTo>
                  <a:lnTo>
                    <a:pt x="85338" y="111237"/>
                  </a:lnTo>
                  <a:lnTo>
                    <a:pt x="85338" y="114285"/>
                  </a:lnTo>
                  <a:lnTo>
                    <a:pt x="83814" y="115809"/>
                  </a:lnTo>
                  <a:lnTo>
                    <a:pt x="83814" y="118857"/>
                  </a:lnTo>
                  <a:lnTo>
                    <a:pt x="82290" y="121905"/>
                  </a:lnTo>
                  <a:lnTo>
                    <a:pt x="80766" y="123429"/>
                  </a:lnTo>
                  <a:lnTo>
                    <a:pt x="77718" y="124953"/>
                  </a:lnTo>
                  <a:lnTo>
                    <a:pt x="76194" y="123429"/>
                  </a:lnTo>
                  <a:lnTo>
                    <a:pt x="76194" y="117333"/>
                  </a:lnTo>
                  <a:lnTo>
                    <a:pt x="74670" y="115809"/>
                  </a:lnTo>
                  <a:lnTo>
                    <a:pt x="73146" y="112761"/>
                  </a:lnTo>
                  <a:lnTo>
                    <a:pt x="73146" y="111237"/>
                  </a:lnTo>
                  <a:lnTo>
                    <a:pt x="74670" y="108189"/>
                  </a:lnTo>
                  <a:lnTo>
                    <a:pt x="74670" y="82281"/>
                  </a:lnTo>
                  <a:lnTo>
                    <a:pt x="73146" y="77709"/>
                  </a:lnTo>
                  <a:lnTo>
                    <a:pt x="71622" y="74661"/>
                  </a:lnTo>
                  <a:lnTo>
                    <a:pt x="71622" y="68565"/>
                  </a:lnTo>
                  <a:lnTo>
                    <a:pt x="70098" y="62469"/>
                  </a:lnTo>
                  <a:lnTo>
                    <a:pt x="68574" y="57897"/>
                  </a:lnTo>
                  <a:lnTo>
                    <a:pt x="67050" y="54849"/>
                  </a:lnTo>
                  <a:lnTo>
                    <a:pt x="62478" y="53325"/>
                  </a:lnTo>
                  <a:lnTo>
                    <a:pt x="54858" y="54849"/>
                  </a:lnTo>
                  <a:lnTo>
                    <a:pt x="50286" y="57897"/>
                  </a:lnTo>
                  <a:lnTo>
                    <a:pt x="45714" y="60945"/>
                  </a:lnTo>
                  <a:lnTo>
                    <a:pt x="42666" y="62469"/>
                  </a:lnTo>
                  <a:lnTo>
                    <a:pt x="38094" y="65517"/>
                  </a:lnTo>
                  <a:lnTo>
                    <a:pt x="36570" y="68565"/>
                  </a:lnTo>
                  <a:lnTo>
                    <a:pt x="33522" y="73137"/>
                  </a:lnTo>
                  <a:lnTo>
                    <a:pt x="31998" y="76185"/>
                  </a:lnTo>
                  <a:lnTo>
                    <a:pt x="30474" y="80757"/>
                  </a:lnTo>
                  <a:lnTo>
                    <a:pt x="28956" y="89901"/>
                  </a:lnTo>
                  <a:lnTo>
                    <a:pt x="27432" y="99045"/>
                  </a:lnTo>
                  <a:lnTo>
                    <a:pt x="25908" y="108189"/>
                  </a:lnTo>
                  <a:lnTo>
                    <a:pt x="24384" y="114285"/>
                  </a:lnTo>
                  <a:lnTo>
                    <a:pt x="22860" y="117333"/>
                  </a:lnTo>
                  <a:lnTo>
                    <a:pt x="21336" y="121905"/>
                  </a:lnTo>
                  <a:lnTo>
                    <a:pt x="21336" y="126477"/>
                  </a:lnTo>
                  <a:lnTo>
                    <a:pt x="19812" y="128001"/>
                  </a:lnTo>
                  <a:lnTo>
                    <a:pt x="19812" y="131049"/>
                  </a:lnTo>
                  <a:lnTo>
                    <a:pt x="18288" y="132573"/>
                  </a:lnTo>
                  <a:lnTo>
                    <a:pt x="18288" y="134097"/>
                  </a:lnTo>
                  <a:lnTo>
                    <a:pt x="15240" y="135621"/>
                  </a:lnTo>
                  <a:lnTo>
                    <a:pt x="12192" y="138669"/>
                  </a:lnTo>
                  <a:lnTo>
                    <a:pt x="4572" y="138669"/>
                  </a:lnTo>
                  <a:lnTo>
                    <a:pt x="1524" y="135621"/>
                  </a:lnTo>
                  <a:lnTo>
                    <a:pt x="0" y="131049"/>
                  </a:lnTo>
                  <a:lnTo>
                    <a:pt x="0" y="126477"/>
                  </a:lnTo>
                  <a:lnTo>
                    <a:pt x="1524" y="121905"/>
                  </a:lnTo>
                  <a:lnTo>
                    <a:pt x="3048" y="118857"/>
                  </a:lnTo>
                  <a:lnTo>
                    <a:pt x="4572" y="117333"/>
                  </a:lnTo>
                  <a:lnTo>
                    <a:pt x="6096" y="115809"/>
                  </a:lnTo>
                  <a:lnTo>
                    <a:pt x="6096" y="114285"/>
                  </a:lnTo>
                  <a:lnTo>
                    <a:pt x="7620" y="112761"/>
                  </a:lnTo>
                  <a:lnTo>
                    <a:pt x="9144" y="109713"/>
                  </a:lnTo>
                  <a:lnTo>
                    <a:pt x="9144" y="108189"/>
                  </a:lnTo>
                  <a:lnTo>
                    <a:pt x="10668" y="106665"/>
                  </a:lnTo>
                  <a:lnTo>
                    <a:pt x="12192" y="102093"/>
                  </a:lnTo>
                  <a:lnTo>
                    <a:pt x="13716" y="97521"/>
                  </a:lnTo>
                  <a:lnTo>
                    <a:pt x="15240" y="94473"/>
                  </a:lnTo>
                  <a:lnTo>
                    <a:pt x="15240" y="89901"/>
                  </a:lnTo>
                  <a:lnTo>
                    <a:pt x="16764" y="86853"/>
                  </a:lnTo>
                  <a:lnTo>
                    <a:pt x="18288" y="82281"/>
                  </a:lnTo>
                  <a:lnTo>
                    <a:pt x="19812" y="80757"/>
                  </a:lnTo>
                  <a:lnTo>
                    <a:pt x="21336" y="77709"/>
                  </a:lnTo>
                  <a:lnTo>
                    <a:pt x="21336" y="71613"/>
                  </a:lnTo>
                  <a:lnTo>
                    <a:pt x="22860" y="67041"/>
                  </a:lnTo>
                  <a:lnTo>
                    <a:pt x="22860" y="60945"/>
                  </a:lnTo>
                  <a:lnTo>
                    <a:pt x="24384" y="57897"/>
                  </a:lnTo>
                  <a:lnTo>
                    <a:pt x="25908" y="54849"/>
                  </a:lnTo>
                  <a:lnTo>
                    <a:pt x="27432" y="53325"/>
                  </a:lnTo>
                  <a:lnTo>
                    <a:pt x="28956" y="48753"/>
                  </a:lnTo>
                  <a:lnTo>
                    <a:pt x="30474" y="42657"/>
                  </a:lnTo>
                  <a:lnTo>
                    <a:pt x="33522" y="36561"/>
                  </a:lnTo>
                  <a:lnTo>
                    <a:pt x="35046" y="31989"/>
                  </a:lnTo>
                  <a:lnTo>
                    <a:pt x="38094" y="24384"/>
                  </a:lnTo>
                  <a:lnTo>
                    <a:pt x="42666" y="15240"/>
                  </a:lnTo>
                  <a:lnTo>
                    <a:pt x="45714" y="6096"/>
                  </a:lnTo>
                  <a:lnTo>
                    <a:pt x="48762" y="1524"/>
                  </a:lnTo>
                  <a:lnTo>
                    <a:pt x="48762"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2" name="Shape 12"/>
            <p:cNvSpPr/>
            <p:nvPr/>
          </p:nvSpPr>
          <p:spPr>
            <a:xfrm>
              <a:off x="635449" y="1235872"/>
              <a:ext cx="45720" cy="150845"/>
            </a:xfrm>
            <a:custGeom>
              <a:avLst/>
              <a:gdLst/>
              <a:ahLst/>
              <a:cxnLst/>
              <a:rect l="0" t="0" r="0" b="0"/>
              <a:pathLst>
                <a:path w="45720" h="150845">
                  <a:moveTo>
                    <a:pt x="33528" y="0"/>
                  </a:moveTo>
                  <a:lnTo>
                    <a:pt x="35052" y="0"/>
                  </a:lnTo>
                  <a:lnTo>
                    <a:pt x="36576" y="1524"/>
                  </a:lnTo>
                  <a:lnTo>
                    <a:pt x="38100" y="1524"/>
                  </a:lnTo>
                  <a:lnTo>
                    <a:pt x="38100" y="3048"/>
                  </a:lnTo>
                  <a:lnTo>
                    <a:pt x="39624" y="4572"/>
                  </a:lnTo>
                  <a:lnTo>
                    <a:pt x="39624" y="6080"/>
                  </a:lnTo>
                  <a:lnTo>
                    <a:pt x="41148" y="7605"/>
                  </a:lnTo>
                  <a:lnTo>
                    <a:pt x="42672" y="9129"/>
                  </a:lnTo>
                  <a:lnTo>
                    <a:pt x="44196" y="10653"/>
                  </a:lnTo>
                  <a:lnTo>
                    <a:pt x="44196" y="21321"/>
                  </a:lnTo>
                  <a:lnTo>
                    <a:pt x="45720" y="22845"/>
                  </a:lnTo>
                  <a:lnTo>
                    <a:pt x="45720" y="36561"/>
                  </a:lnTo>
                  <a:lnTo>
                    <a:pt x="44196" y="41133"/>
                  </a:lnTo>
                  <a:lnTo>
                    <a:pt x="44196" y="60945"/>
                  </a:lnTo>
                  <a:lnTo>
                    <a:pt x="42672" y="62468"/>
                  </a:lnTo>
                  <a:lnTo>
                    <a:pt x="42672" y="68565"/>
                  </a:lnTo>
                  <a:lnTo>
                    <a:pt x="41148" y="71613"/>
                  </a:lnTo>
                  <a:lnTo>
                    <a:pt x="41148" y="76185"/>
                  </a:lnTo>
                  <a:lnTo>
                    <a:pt x="39624" y="76185"/>
                  </a:lnTo>
                  <a:lnTo>
                    <a:pt x="38100" y="77709"/>
                  </a:lnTo>
                  <a:lnTo>
                    <a:pt x="38100" y="80757"/>
                  </a:lnTo>
                  <a:lnTo>
                    <a:pt x="36576" y="80757"/>
                  </a:lnTo>
                  <a:lnTo>
                    <a:pt x="35052" y="82280"/>
                  </a:lnTo>
                  <a:lnTo>
                    <a:pt x="32004" y="82280"/>
                  </a:lnTo>
                  <a:lnTo>
                    <a:pt x="32004" y="83805"/>
                  </a:lnTo>
                  <a:lnTo>
                    <a:pt x="28956" y="83805"/>
                  </a:lnTo>
                  <a:lnTo>
                    <a:pt x="25908" y="85329"/>
                  </a:lnTo>
                  <a:lnTo>
                    <a:pt x="21336" y="85329"/>
                  </a:lnTo>
                  <a:lnTo>
                    <a:pt x="18288" y="82280"/>
                  </a:lnTo>
                  <a:lnTo>
                    <a:pt x="16764" y="80757"/>
                  </a:lnTo>
                  <a:lnTo>
                    <a:pt x="16764" y="77709"/>
                  </a:lnTo>
                  <a:lnTo>
                    <a:pt x="18288" y="79233"/>
                  </a:lnTo>
                  <a:lnTo>
                    <a:pt x="19812" y="79233"/>
                  </a:lnTo>
                  <a:lnTo>
                    <a:pt x="21336" y="80757"/>
                  </a:lnTo>
                  <a:lnTo>
                    <a:pt x="27432" y="80757"/>
                  </a:lnTo>
                  <a:lnTo>
                    <a:pt x="30480" y="77709"/>
                  </a:lnTo>
                  <a:lnTo>
                    <a:pt x="33528" y="76185"/>
                  </a:lnTo>
                  <a:lnTo>
                    <a:pt x="36576" y="74661"/>
                  </a:lnTo>
                  <a:lnTo>
                    <a:pt x="38100" y="71613"/>
                  </a:lnTo>
                  <a:lnTo>
                    <a:pt x="38100" y="63992"/>
                  </a:lnTo>
                  <a:lnTo>
                    <a:pt x="39624" y="60945"/>
                  </a:lnTo>
                  <a:lnTo>
                    <a:pt x="39624" y="56373"/>
                  </a:lnTo>
                  <a:lnTo>
                    <a:pt x="41148" y="51801"/>
                  </a:lnTo>
                  <a:lnTo>
                    <a:pt x="41148" y="48753"/>
                  </a:lnTo>
                  <a:lnTo>
                    <a:pt x="42672" y="47229"/>
                  </a:lnTo>
                  <a:lnTo>
                    <a:pt x="42672" y="45705"/>
                  </a:lnTo>
                  <a:lnTo>
                    <a:pt x="41148" y="44180"/>
                  </a:lnTo>
                  <a:lnTo>
                    <a:pt x="41148" y="39609"/>
                  </a:lnTo>
                  <a:lnTo>
                    <a:pt x="42672" y="36561"/>
                  </a:lnTo>
                  <a:lnTo>
                    <a:pt x="42672" y="22845"/>
                  </a:lnTo>
                  <a:lnTo>
                    <a:pt x="41148" y="21321"/>
                  </a:lnTo>
                  <a:lnTo>
                    <a:pt x="41148" y="19797"/>
                  </a:lnTo>
                  <a:lnTo>
                    <a:pt x="39624" y="16749"/>
                  </a:lnTo>
                  <a:lnTo>
                    <a:pt x="38100" y="12177"/>
                  </a:lnTo>
                  <a:lnTo>
                    <a:pt x="35052" y="9129"/>
                  </a:lnTo>
                  <a:lnTo>
                    <a:pt x="30480" y="9129"/>
                  </a:lnTo>
                  <a:lnTo>
                    <a:pt x="30480" y="10653"/>
                  </a:lnTo>
                  <a:lnTo>
                    <a:pt x="27432" y="13701"/>
                  </a:lnTo>
                  <a:lnTo>
                    <a:pt x="25908" y="16749"/>
                  </a:lnTo>
                  <a:lnTo>
                    <a:pt x="24384" y="21321"/>
                  </a:lnTo>
                  <a:lnTo>
                    <a:pt x="21336" y="27417"/>
                  </a:lnTo>
                  <a:lnTo>
                    <a:pt x="16764" y="35036"/>
                  </a:lnTo>
                  <a:lnTo>
                    <a:pt x="13716" y="44180"/>
                  </a:lnTo>
                  <a:lnTo>
                    <a:pt x="12192" y="53324"/>
                  </a:lnTo>
                  <a:lnTo>
                    <a:pt x="10668" y="62468"/>
                  </a:lnTo>
                  <a:lnTo>
                    <a:pt x="10668" y="100568"/>
                  </a:lnTo>
                  <a:lnTo>
                    <a:pt x="12192" y="103617"/>
                  </a:lnTo>
                  <a:lnTo>
                    <a:pt x="12192" y="105141"/>
                  </a:lnTo>
                  <a:lnTo>
                    <a:pt x="15240" y="109713"/>
                  </a:lnTo>
                  <a:lnTo>
                    <a:pt x="16764" y="112761"/>
                  </a:lnTo>
                  <a:lnTo>
                    <a:pt x="18288" y="115809"/>
                  </a:lnTo>
                  <a:lnTo>
                    <a:pt x="19812" y="117333"/>
                  </a:lnTo>
                  <a:lnTo>
                    <a:pt x="21336" y="118857"/>
                  </a:lnTo>
                  <a:lnTo>
                    <a:pt x="21336" y="121905"/>
                  </a:lnTo>
                  <a:lnTo>
                    <a:pt x="22860" y="124953"/>
                  </a:lnTo>
                  <a:lnTo>
                    <a:pt x="24384" y="129524"/>
                  </a:lnTo>
                  <a:lnTo>
                    <a:pt x="25908" y="131049"/>
                  </a:lnTo>
                  <a:lnTo>
                    <a:pt x="28956" y="131049"/>
                  </a:lnTo>
                  <a:lnTo>
                    <a:pt x="30480" y="132573"/>
                  </a:lnTo>
                  <a:lnTo>
                    <a:pt x="32004" y="135621"/>
                  </a:lnTo>
                  <a:lnTo>
                    <a:pt x="33528" y="138668"/>
                  </a:lnTo>
                  <a:lnTo>
                    <a:pt x="32004" y="143241"/>
                  </a:lnTo>
                  <a:lnTo>
                    <a:pt x="30480" y="146289"/>
                  </a:lnTo>
                  <a:lnTo>
                    <a:pt x="27432" y="147798"/>
                  </a:lnTo>
                  <a:lnTo>
                    <a:pt x="24384" y="149322"/>
                  </a:lnTo>
                  <a:lnTo>
                    <a:pt x="19812" y="150845"/>
                  </a:lnTo>
                  <a:lnTo>
                    <a:pt x="15240" y="150845"/>
                  </a:lnTo>
                  <a:lnTo>
                    <a:pt x="10668" y="149322"/>
                  </a:lnTo>
                  <a:lnTo>
                    <a:pt x="9144" y="144765"/>
                  </a:lnTo>
                  <a:lnTo>
                    <a:pt x="9144" y="137145"/>
                  </a:lnTo>
                  <a:lnTo>
                    <a:pt x="6096" y="134097"/>
                  </a:lnTo>
                  <a:lnTo>
                    <a:pt x="3048" y="131049"/>
                  </a:lnTo>
                  <a:lnTo>
                    <a:pt x="1524" y="128001"/>
                  </a:lnTo>
                  <a:lnTo>
                    <a:pt x="1524" y="124953"/>
                  </a:lnTo>
                  <a:lnTo>
                    <a:pt x="3048" y="121905"/>
                  </a:lnTo>
                  <a:lnTo>
                    <a:pt x="3048" y="117333"/>
                  </a:lnTo>
                  <a:lnTo>
                    <a:pt x="4572" y="115809"/>
                  </a:lnTo>
                  <a:lnTo>
                    <a:pt x="4572" y="114285"/>
                  </a:lnTo>
                  <a:lnTo>
                    <a:pt x="6096" y="114285"/>
                  </a:lnTo>
                  <a:lnTo>
                    <a:pt x="6096" y="103617"/>
                  </a:lnTo>
                  <a:lnTo>
                    <a:pt x="3048" y="100568"/>
                  </a:lnTo>
                  <a:lnTo>
                    <a:pt x="3048" y="97521"/>
                  </a:lnTo>
                  <a:lnTo>
                    <a:pt x="1524" y="94473"/>
                  </a:lnTo>
                  <a:lnTo>
                    <a:pt x="1524" y="85329"/>
                  </a:lnTo>
                  <a:lnTo>
                    <a:pt x="0" y="80757"/>
                  </a:lnTo>
                  <a:lnTo>
                    <a:pt x="0" y="71613"/>
                  </a:lnTo>
                  <a:lnTo>
                    <a:pt x="1524" y="68565"/>
                  </a:lnTo>
                  <a:lnTo>
                    <a:pt x="3048" y="65517"/>
                  </a:lnTo>
                  <a:lnTo>
                    <a:pt x="3048" y="63992"/>
                  </a:lnTo>
                  <a:lnTo>
                    <a:pt x="4572" y="60945"/>
                  </a:lnTo>
                  <a:lnTo>
                    <a:pt x="6096" y="57897"/>
                  </a:lnTo>
                  <a:lnTo>
                    <a:pt x="7620" y="54849"/>
                  </a:lnTo>
                  <a:lnTo>
                    <a:pt x="9144" y="51801"/>
                  </a:lnTo>
                  <a:lnTo>
                    <a:pt x="9144" y="48753"/>
                  </a:lnTo>
                  <a:lnTo>
                    <a:pt x="10668" y="47229"/>
                  </a:lnTo>
                  <a:lnTo>
                    <a:pt x="10668" y="44180"/>
                  </a:lnTo>
                  <a:lnTo>
                    <a:pt x="12192" y="38085"/>
                  </a:lnTo>
                  <a:lnTo>
                    <a:pt x="16764" y="28941"/>
                  </a:lnTo>
                  <a:lnTo>
                    <a:pt x="21336" y="18273"/>
                  </a:lnTo>
                  <a:lnTo>
                    <a:pt x="27432" y="9129"/>
                  </a:lnTo>
                  <a:lnTo>
                    <a:pt x="28956" y="6080"/>
                  </a:lnTo>
                  <a:lnTo>
                    <a:pt x="30480" y="4572"/>
                  </a:lnTo>
                  <a:lnTo>
                    <a:pt x="32004" y="1524"/>
                  </a:lnTo>
                  <a:lnTo>
                    <a:pt x="33528"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3" name="Shape 13"/>
            <p:cNvSpPr/>
            <p:nvPr/>
          </p:nvSpPr>
          <p:spPr>
            <a:xfrm>
              <a:off x="848793" y="1238920"/>
              <a:ext cx="123429" cy="97521"/>
            </a:xfrm>
            <a:custGeom>
              <a:avLst/>
              <a:gdLst/>
              <a:ahLst/>
              <a:cxnLst/>
              <a:rect l="0" t="0" r="0" b="0"/>
              <a:pathLst>
                <a:path w="123429" h="97521">
                  <a:moveTo>
                    <a:pt x="6096" y="0"/>
                  </a:moveTo>
                  <a:lnTo>
                    <a:pt x="9144" y="0"/>
                  </a:lnTo>
                  <a:lnTo>
                    <a:pt x="13716" y="1524"/>
                  </a:lnTo>
                  <a:lnTo>
                    <a:pt x="15240" y="4557"/>
                  </a:lnTo>
                  <a:lnTo>
                    <a:pt x="18288" y="6081"/>
                  </a:lnTo>
                  <a:lnTo>
                    <a:pt x="19812" y="7605"/>
                  </a:lnTo>
                  <a:lnTo>
                    <a:pt x="21336" y="10653"/>
                  </a:lnTo>
                  <a:lnTo>
                    <a:pt x="22860" y="12177"/>
                  </a:lnTo>
                  <a:lnTo>
                    <a:pt x="22860" y="13701"/>
                  </a:lnTo>
                  <a:lnTo>
                    <a:pt x="24384" y="15225"/>
                  </a:lnTo>
                  <a:lnTo>
                    <a:pt x="24384" y="19797"/>
                  </a:lnTo>
                  <a:lnTo>
                    <a:pt x="25908" y="21321"/>
                  </a:lnTo>
                  <a:lnTo>
                    <a:pt x="27432" y="24369"/>
                  </a:lnTo>
                  <a:lnTo>
                    <a:pt x="28956" y="27417"/>
                  </a:lnTo>
                  <a:lnTo>
                    <a:pt x="30480" y="28941"/>
                  </a:lnTo>
                  <a:lnTo>
                    <a:pt x="30480" y="31989"/>
                  </a:lnTo>
                  <a:lnTo>
                    <a:pt x="32004" y="33513"/>
                  </a:lnTo>
                  <a:lnTo>
                    <a:pt x="33528" y="35037"/>
                  </a:lnTo>
                  <a:lnTo>
                    <a:pt x="33528" y="36561"/>
                  </a:lnTo>
                  <a:lnTo>
                    <a:pt x="38100" y="36561"/>
                  </a:lnTo>
                  <a:lnTo>
                    <a:pt x="39624" y="35037"/>
                  </a:lnTo>
                  <a:lnTo>
                    <a:pt x="41148" y="33513"/>
                  </a:lnTo>
                  <a:lnTo>
                    <a:pt x="42672" y="28941"/>
                  </a:lnTo>
                  <a:lnTo>
                    <a:pt x="47244" y="24369"/>
                  </a:lnTo>
                  <a:lnTo>
                    <a:pt x="51816" y="19797"/>
                  </a:lnTo>
                  <a:lnTo>
                    <a:pt x="54864" y="18273"/>
                  </a:lnTo>
                  <a:lnTo>
                    <a:pt x="57912" y="16749"/>
                  </a:lnTo>
                  <a:lnTo>
                    <a:pt x="59436" y="15225"/>
                  </a:lnTo>
                  <a:lnTo>
                    <a:pt x="64008" y="13701"/>
                  </a:lnTo>
                  <a:lnTo>
                    <a:pt x="68580" y="12177"/>
                  </a:lnTo>
                  <a:lnTo>
                    <a:pt x="73152" y="10653"/>
                  </a:lnTo>
                  <a:lnTo>
                    <a:pt x="77724" y="9129"/>
                  </a:lnTo>
                  <a:lnTo>
                    <a:pt x="83820" y="7605"/>
                  </a:lnTo>
                  <a:lnTo>
                    <a:pt x="88392" y="6081"/>
                  </a:lnTo>
                  <a:lnTo>
                    <a:pt x="105156" y="6081"/>
                  </a:lnTo>
                  <a:lnTo>
                    <a:pt x="108204" y="4557"/>
                  </a:lnTo>
                  <a:lnTo>
                    <a:pt x="112776" y="6081"/>
                  </a:lnTo>
                  <a:lnTo>
                    <a:pt x="117348" y="7605"/>
                  </a:lnTo>
                  <a:lnTo>
                    <a:pt x="120396" y="10653"/>
                  </a:lnTo>
                  <a:lnTo>
                    <a:pt x="123429" y="13701"/>
                  </a:lnTo>
                  <a:lnTo>
                    <a:pt x="123429" y="21321"/>
                  </a:lnTo>
                  <a:lnTo>
                    <a:pt x="120396" y="24369"/>
                  </a:lnTo>
                  <a:lnTo>
                    <a:pt x="117348" y="25893"/>
                  </a:lnTo>
                  <a:lnTo>
                    <a:pt x="115824" y="25893"/>
                  </a:lnTo>
                  <a:lnTo>
                    <a:pt x="114300" y="24369"/>
                  </a:lnTo>
                  <a:lnTo>
                    <a:pt x="112776" y="24369"/>
                  </a:lnTo>
                  <a:lnTo>
                    <a:pt x="111252" y="22845"/>
                  </a:lnTo>
                  <a:lnTo>
                    <a:pt x="109728" y="21321"/>
                  </a:lnTo>
                  <a:lnTo>
                    <a:pt x="106680" y="19797"/>
                  </a:lnTo>
                  <a:lnTo>
                    <a:pt x="103632" y="19797"/>
                  </a:lnTo>
                  <a:lnTo>
                    <a:pt x="102108" y="18273"/>
                  </a:lnTo>
                  <a:lnTo>
                    <a:pt x="100584" y="16749"/>
                  </a:lnTo>
                  <a:lnTo>
                    <a:pt x="99060" y="15225"/>
                  </a:lnTo>
                  <a:lnTo>
                    <a:pt x="85344" y="15225"/>
                  </a:lnTo>
                  <a:lnTo>
                    <a:pt x="79248" y="16749"/>
                  </a:lnTo>
                  <a:lnTo>
                    <a:pt x="73152" y="18273"/>
                  </a:lnTo>
                  <a:lnTo>
                    <a:pt x="65532" y="21321"/>
                  </a:lnTo>
                  <a:lnTo>
                    <a:pt x="59436" y="24369"/>
                  </a:lnTo>
                  <a:lnTo>
                    <a:pt x="48768" y="31989"/>
                  </a:lnTo>
                  <a:lnTo>
                    <a:pt x="44196" y="38085"/>
                  </a:lnTo>
                  <a:lnTo>
                    <a:pt x="41148" y="42657"/>
                  </a:lnTo>
                  <a:lnTo>
                    <a:pt x="41148" y="45705"/>
                  </a:lnTo>
                  <a:lnTo>
                    <a:pt x="39624" y="48753"/>
                  </a:lnTo>
                  <a:lnTo>
                    <a:pt x="39624" y="53325"/>
                  </a:lnTo>
                  <a:lnTo>
                    <a:pt x="41148" y="56373"/>
                  </a:lnTo>
                  <a:lnTo>
                    <a:pt x="44196" y="60945"/>
                  </a:lnTo>
                  <a:lnTo>
                    <a:pt x="47244" y="68565"/>
                  </a:lnTo>
                  <a:lnTo>
                    <a:pt x="50292" y="76185"/>
                  </a:lnTo>
                  <a:lnTo>
                    <a:pt x="51816" y="80757"/>
                  </a:lnTo>
                  <a:lnTo>
                    <a:pt x="54864" y="82281"/>
                  </a:lnTo>
                  <a:lnTo>
                    <a:pt x="56388" y="85329"/>
                  </a:lnTo>
                  <a:lnTo>
                    <a:pt x="56388" y="92949"/>
                  </a:lnTo>
                  <a:lnTo>
                    <a:pt x="54864" y="92949"/>
                  </a:lnTo>
                  <a:lnTo>
                    <a:pt x="54864" y="95997"/>
                  </a:lnTo>
                  <a:lnTo>
                    <a:pt x="53340" y="95997"/>
                  </a:lnTo>
                  <a:lnTo>
                    <a:pt x="51816" y="97521"/>
                  </a:lnTo>
                  <a:lnTo>
                    <a:pt x="48768" y="97521"/>
                  </a:lnTo>
                  <a:lnTo>
                    <a:pt x="47244" y="95997"/>
                  </a:lnTo>
                  <a:lnTo>
                    <a:pt x="45720" y="94473"/>
                  </a:lnTo>
                  <a:lnTo>
                    <a:pt x="42672" y="92949"/>
                  </a:lnTo>
                  <a:lnTo>
                    <a:pt x="41148" y="91425"/>
                  </a:lnTo>
                  <a:lnTo>
                    <a:pt x="41148" y="80757"/>
                  </a:lnTo>
                  <a:lnTo>
                    <a:pt x="39624" y="77709"/>
                  </a:lnTo>
                  <a:lnTo>
                    <a:pt x="38100" y="74661"/>
                  </a:lnTo>
                  <a:lnTo>
                    <a:pt x="36576" y="73137"/>
                  </a:lnTo>
                  <a:lnTo>
                    <a:pt x="32004" y="73137"/>
                  </a:lnTo>
                  <a:lnTo>
                    <a:pt x="28956" y="71613"/>
                  </a:lnTo>
                  <a:lnTo>
                    <a:pt x="27432" y="68565"/>
                  </a:lnTo>
                  <a:lnTo>
                    <a:pt x="24384" y="63993"/>
                  </a:lnTo>
                  <a:lnTo>
                    <a:pt x="24384" y="54849"/>
                  </a:lnTo>
                  <a:lnTo>
                    <a:pt x="25908" y="53325"/>
                  </a:lnTo>
                  <a:lnTo>
                    <a:pt x="25908" y="41133"/>
                  </a:lnTo>
                  <a:lnTo>
                    <a:pt x="24384" y="39609"/>
                  </a:lnTo>
                  <a:lnTo>
                    <a:pt x="22860" y="36561"/>
                  </a:lnTo>
                  <a:lnTo>
                    <a:pt x="21336" y="33513"/>
                  </a:lnTo>
                  <a:lnTo>
                    <a:pt x="19812" y="30465"/>
                  </a:lnTo>
                  <a:lnTo>
                    <a:pt x="18288" y="27417"/>
                  </a:lnTo>
                  <a:lnTo>
                    <a:pt x="15240" y="25893"/>
                  </a:lnTo>
                  <a:lnTo>
                    <a:pt x="13716" y="21321"/>
                  </a:lnTo>
                  <a:lnTo>
                    <a:pt x="10668" y="19797"/>
                  </a:lnTo>
                  <a:lnTo>
                    <a:pt x="9144" y="18273"/>
                  </a:lnTo>
                  <a:lnTo>
                    <a:pt x="6096" y="18273"/>
                  </a:lnTo>
                  <a:lnTo>
                    <a:pt x="1524" y="15225"/>
                  </a:lnTo>
                  <a:lnTo>
                    <a:pt x="0" y="10653"/>
                  </a:lnTo>
                  <a:lnTo>
                    <a:pt x="1524" y="4557"/>
                  </a:lnTo>
                  <a:lnTo>
                    <a:pt x="3048" y="1524"/>
                  </a:lnTo>
                  <a:lnTo>
                    <a:pt x="6096"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4" name="Shape 14"/>
            <p:cNvSpPr/>
            <p:nvPr/>
          </p:nvSpPr>
          <p:spPr>
            <a:xfrm>
              <a:off x="237726" y="30480"/>
              <a:ext cx="499831" cy="839647"/>
            </a:xfrm>
            <a:custGeom>
              <a:avLst/>
              <a:gdLst/>
              <a:ahLst/>
              <a:cxnLst/>
              <a:rect l="0" t="0" r="0" b="0"/>
              <a:pathLst>
                <a:path w="499831" h="839647">
                  <a:moveTo>
                    <a:pt x="245341" y="0"/>
                  </a:moveTo>
                  <a:lnTo>
                    <a:pt x="280393" y="0"/>
                  </a:lnTo>
                  <a:lnTo>
                    <a:pt x="289537" y="1524"/>
                  </a:lnTo>
                  <a:lnTo>
                    <a:pt x="297157" y="1524"/>
                  </a:lnTo>
                  <a:lnTo>
                    <a:pt x="306295" y="3047"/>
                  </a:lnTo>
                  <a:lnTo>
                    <a:pt x="315439" y="4571"/>
                  </a:lnTo>
                  <a:lnTo>
                    <a:pt x="323059" y="6095"/>
                  </a:lnTo>
                  <a:lnTo>
                    <a:pt x="330679" y="9144"/>
                  </a:lnTo>
                  <a:lnTo>
                    <a:pt x="338299" y="10668"/>
                  </a:lnTo>
                  <a:lnTo>
                    <a:pt x="347443" y="12191"/>
                  </a:lnTo>
                  <a:lnTo>
                    <a:pt x="355063" y="15239"/>
                  </a:lnTo>
                  <a:lnTo>
                    <a:pt x="362683" y="16764"/>
                  </a:lnTo>
                  <a:lnTo>
                    <a:pt x="370303" y="19812"/>
                  </a:lnTo>
                  <a:lnTo>
                    <a:pt x="377917" y="22859"/>
                  </a:lnTo>
                  <a:lnTo>
                    <a:pt x="385531" y="25908"/>
                  </a:lnTo>
                  <a:lnTo>
                    <a:pt x="393151" y="30480"/>
                  </a:lnTo>
                  <a:lnTo>
                    <a:pt x="400771" y="35051"/>
                  </a:lnTo>
                  <a:lnTo>
                    <a:pt x="412963" y="50291"/>
                  </a:lnTo>
                  <a:lnTo>
                    <a:pt x="423631" y="67056"/>
                  </a:lnTo>
                  <a:lnTo>
                    <a:pt x="432775" y="85328"/>
                  </a:lnTo>
                  <a:lnTo>
                    <a:pt x="438871" y="103616"/>
                  </a:lnTo>
                  <a:lnTo>
                    <a:pt x="443443" y="123428"/>
                  </a:lnTo>
                  <a:lnTo>
                    <a:pt x="448015" y="143240"/>
                  </a:lnTo>
                  <a:lnTo>
                    <a:pt x="451063" y="163052"/>
                  </a:lnTo>
                  <a:lnTo>
                    <a:pt x="454111" y="182864"/>
                  </a:lnTo>
                  <a:lnTo>
                    <a:pt x="452587" y="210297"/>
                  </a:lnTo>
                  <a:lnTo>
                    <a:pt x="449539" y="236204"/>
                  </a:lnTo>
                  <a:lnTo>
                    <a:pt x="444967" y="260588"/>
                  </a:lnTo>
                  <a:lnTo>
                    <a:pt x="438871" y="286481"/>
                  </a:lnTo>
                  <a:lnTo>
                    <a:pt x="431251" y="310865"/>
                  </a:lnTo>
                  <a:lnTo>
                    <a:pt x="425155" y="335249"/>
                  </a:lnTo>
                  <a:lnTo>
                    <a:pt x="419059" y="361157"/>
                  </a:lnTo>
                  <a:lnTo>
                    <a:pt x="414487" y="385541"/>
                  </a:lnTo>
                  <a:lnTo>
                    <a:pt x="414487" y="403829"/>
                  </a:lnTo>
                  <a:lnTo>
                    <a:pt x="416011" y="420593"/>
                  </a:lnTo>
                  <a:lnTo>
                    <a:pt x="420583" y="435818"/>
                  </a:lnTo>
                  <a:lnTo>
                    <a:pt x="426679" y="451058"/>
                  </a:lnTo>
                  <a:lnTo>
                    <a:pt x="434299" y="466298"/>
                  </a:lnTo>
                  <a:lnTo>
                    <a:pt x="441919" y="480014"/>
                  </a:lnTo>
                  <a:lnTo>
                    <a:pt x="451063" y="495254"/>
                  </a:lnTo>
                  <a:lnTo>
                    <a:pt x="460207" y="507446"/>
                  </a:lnTo>
                  <a:lnTo>
                    <a:pt x="461731" y="521162"/>
                  </a:lnTo>
                  <a:lnTo>
                    <a:pt x="461731" y="531830"/>
                  </a:lnTo>
                  <a:lnTo>
                    <a:pt x="460207" y="544022"/>
                  </a:lnTo>
                  <a:lnTo>
                    <a:pt x="458683" y="556214"/>
                  </a:lnTo>
                  <a:lnTo>
                    <a:pt x="467827" y="542498"/>
                  </a:lnTo>
                  <a:lnTo>
                    <a:pt x="470875" y="528782"/>
                  </a:lnTo>
                  <a:lnTo>
                    <a:pt x="469351" y="513542"/>
                  </a:lnTo>
                  <a:lnTo>
                    <a:pt x="469351" y="498302"/>
                  </a:lnTo>
                  <a:lnTo>
                    <a:pt x="457159" y="469346"/>
                  </a:lnTo>
                  <a:lnTo>
                    <a:pt x="466303" y="480014"/>
                  </a:lnTo>
                  <a:lnTo>
                    <a:pt x="470875" y="490682"/>
                  </a:lnTo>
                  <a:lnTo>
                    <a:pt x="473923" y="502874"/>
                  </a:lnTo>
                  <a:lnTo>
                    <a:pt x="475447" y="516590"/>
                  </a:lnTo>
                  <a:lnTo>
                    <a:pt x="475447" y="528782"/>
                  </a:lnTo>
                  <a:lnTo>
                    <a:pt x="473923" y="542498"/>
                  </a:lnTo>
                  <a:lnTo>
                    <a:pt x="472399" y="556214"/>
                  </a:lnTo>
                  <a:lnTo>
                    <a:pt x="467827" y="566882"/>
                  </a:lnTo>
                  <a:lnTo>
                    <a:pt x="472399" y="566882"/>
                  </a:lnTo>
                  <a:lnTo>
                    <a:pt x="475447" y="565358"/>
                  </a:lnTo>
                  <a:lnTo>
                    <a:pt x="480019" y="563834"/>
                  </a:lnTo>
                  <a:lnTo>
                    <a:pt x="483067" y="560786"/>
                  </a:lnTo>
                  <a:lnTo>
                    <a:pt x="487639" y="559262"/>
                  </a:lnTo>
                  <a:lnTo>
                    <a:pt x="490687" y="556214"/>
                  </a:lnTo>
                  <a:lnTo>
                    <a:pt x="495259" y="553166"/>
                  </a:lnTo>
                  <a:lnTo>
                    <a:pt x="498307" y="550118"/>
                  </a:lnTo>
                  <a:lnTo>
                    <a:pt x="499831" y="557738"/>
                  </a:lnTo>
                  <a:lnTo>
                    <a:pt x="496783" y="565358"/>
                  </a:lnTo>
                  <a:lnTo>
                    <a:pt x="493735" y="574502"/>
                  </a:lnTo>
                  <a:lnTo>
                    <a:pt x="490687" y="582122"/>
                  </a:lnTo>
                  <a:lnTo>
                    <a:pt x="487639" y="585170"/>
                  </a:lnTo>
                  <a:lnTo>
                    <a:pt x="484591" y="588218"/>
                  </a:lnTo>
                  <a:lnTo>
                    <a:pt x="481543" y="589742"/>
                  </a:lnTo>
                  <a:lnTo>
                    <a:pt x="478495" y="592790"/>
                  </a:lnTo>
                  <a:lnTo>
                    <a:pt x="473923" y="595838"/>
                  </a:lnTo>
                  <a:lnTo>
                    <a:pt x="461731" y="595838"/>
                  </a:lnTo>
                  <a:lnTo>
                    <a:pt x="455635" y="591266"/>
                  </a:lnTo>
                  <a:lnTo>
                    <a:pt x="449539" y="588218"/>
                  </a:lnTo>
                  <a:lnTo>
                    <a:pt x="444967" y="583646"/>
                  </a:lnTo>
                  <a:lnTo>
                    <a:pt x="441919" y="576026"/>
                  </a:lnTo>
                  <a:lnTo>
                    <a:pt x="441919" y="591266"/>
                  </a:lnTo>
                  <a:lnTo>
                    <a:pt x="446491" y="597362"/>
                  </a:lnTo>
                  <a:lnTo>
                    <a:pt x="451063" y="601934"/>
                  </a:lnTo>
                  <a:lnTo>
                    <a:pt x="455635" y="606506"/>
                  </a:lnTo>
                  <a:lnTo>
                    <a:pt x="461731" y="611078"/>
                  </a:lnTo>
                  <a:lnTo>
                    <a:pt x="466303" y="612602"/>
                  </a:lnTo>
                  <a:lnTo>
                    <a:pt x="480019" y="612602"/>
                  </a:lnTo>
                  <a:lnTo>
                    <a:pt x="486115" y="611078"/>
                  </a:lnTo>
                  <a:lnTo>
                    <a:pt x="490687" y="609554"/>
                  </a:lnTo>
                  <a:lnTo>
                    <a:pt x="493735" y="609554"/>
                  </a:lnTo>
                  <a:lnTo>
                    <a:pt x="498307" y="606506"/>
                  </a:lnTo>
                  <a:lnTo>
                    <a:pt x="498307" y="615650"/>
                  </a:lnTo>
                  <a:lnTo>
                    <a:pt x="495259" y="623270"/>
                  </a:lnTo>
                  <a:lnTo>
                    <a:pt x="492211" y="632414"/>
                  </a:lnTo>
                  <a:lnTo>
                    <a:pt x="487639" y="640019"/>
                  </a:lnTo>
                  <a:lnTo>
                    <a:pt x="484591" y="649162"/>
                  </a:lnTo>
                  <a:lnTo>
                    <a:pt x="480019" y="656783"/>
                  </a:lnTo>
                  <a:lnTo>
                    <a:pt x="473923" y="664403"/>
                  </a:lnTo>
                  <a:lnTo>
                    <a:pt x="470875" y="673547"/>
                  </a:lnTo>
                  <a:lnTo>
                    <a:pt x="464779" y="679643"/>
                  </a:lnTo>
                  <a:lnTo>
                    <a:pt x="460207" y="687262"/>
                  </a:lnTo>
                  <a:lnTo>
                    <a:pt x="455635" y="693359"/>
                  </a:lnTo>
                  <a:lnTo>
                    <a:pt x="449539" y="700979"/>
                  </a:lnTo>
                  <a:lnTo>
                    <a:pt x="443443" y="707075"/>
                  </a:lnTo>
                  <a:lnTo>
                    <a:pt x="437347" y="714695"/>
                  </a:lnTo>
                  <a:lnTo>
                    <a:pt x="429727" y="720791"/>
                  </a:lnTo>
                  <a:lnTo>
                    <a:pt x="423631" y="725362"/>
                  </a:lnTo>
                  <a:lnTo>
                    <a:pt x="416011" y="728411"/>
                  </a:lnTo>
                  <a:lnTo>
                    <a:pt x="425155" y="716219"/>
                  </a:lnTo>
                  <a:lnTo>
                    <a:pt x="431251" y="704027"/>
                  </a:lnTo>
                  <a:lnTo>
                    <a:pt x="437347" y="690311"/>
                  </a:lnTo>
                  <a:lnTo>
                    <a:pt x="443443" y="676595"/>
                  </a:lnTo>
                  <a:lnTo>
                    <a:pt x="448015" y="662879"/>
                  </a:lnTo>
                  <a:lnTo>
                    <a:pt x="451063" y="649162"/>
                  </a:lnTo>
                  <a:lnTo>
                    <a:pt x="455635" y="633938"/>
                  </a:lnTo>
                  <a:lnTo>
                    <a:pt x="458683" y="620222"/>
                  </a:lnTo>
                  <a:lnTo>
                    <a:pt x="457159" y="618698"/>
                  </a:lnTo>
                  <a:lnTo>
                    <a:pt x="449539" y="632414"/>
                  </a:lnTo>
                  <a:lnTo>
                    <a:pt x="441919" y="647639"/>
                  </a:lnTo>
                  <a:lnTo>
                    <a:pt x="434299" y="662879"/>
                  </a:lnTo>
                  <a:lnTo>
                    <a:pt x="425155" y="676595"/>
                  </a:lnTo>
                  <a:lnTo>
                    <a:pt x="416011" y="690311"/>
                  </a:lnTo>
                  <a:lnTo>
                    <a:pt x="408391" y="705551"/>
                  </a:lnTo>
                  <a:lnTo>
                    <a:pt x="399247" y="719267"/>
                  </a:lnTo>
                  <a:lnTo>
                    <a:pt x="390103" y="732983"/>
                  </a:lnTo>
                  <a:lnTo>
                    <a:pt x="380959" y="742127"/>
                  </a:lnTo>
                  <a:lnTo>
                    <a:pt x="371827" y="749747"/>
                  </a:lnTo>
                  <a:lnTo>
                    <a:pt x="362683" y="757367"/>
                  </a:lnTo>
                  <a:lnTo>
                    <a:pt x="352015" y="763462"/>
                  </a:lnTo>
                  <a:lnTo>
                    <a:pt x="342871" y="771083"/>
                  </a:lnTo>
                  <a:lnTo>
                    <a:pt x="335251" y="780227"/>
                  </a:lnTo>
                  <a:lnTo>
                    <a:pt x="327631" y="789355"/>
                  </a:lnTo>
                  <a:lnTo>
                    <a:pt x="321535" y="800023"/>
                  </a:lnTo>
                  <a:lnTo>
                    <a:pt x="310867" y="807643"/>
                  </a:lnTo>
                  <a:lnTo>
                    <a:pt x="301729" y="813739"/>
                  </a:lnTo>
                  <a:lnTo>
                    <a:pt x="291061" y="819835"/>
                  </a:lnTo>
                  <a:lnTo>
                    <a:pt x="280393" y="824407"/>
                  </a:lnTo>
                  <a:lnTo>
                    <a:pt x="269725" y="828979"/>
                  </a:lnTo>
                  <a:lnTo>
                    <a:pt x="259057" y="832027"/>
                  </a:lnTo>
                  <a:lnTo>
                    <a:pt x="246865" y="835075"/>
                  </a:lnTo>
                  <a:lnTo>
                    <a:pt x="236197" y="838123"/>
                  </a:lnTo>
                  <a:lnTo>
                    <a:pt x="224011" y="838123"/>
                  </a:lnTo>
                  <a:lnTo>
                    <a:pt x="211819" y="839647"/>
                  </a:lnTo>
                  <a:lnTo>
                    <a:pt x="199627" y="838123"/>
                  </a:lnTo>
                  <a:lnTo>
                    <a:pt x="187435" y="838123"/>
                  </a:lnTo>
                  <a:lnTo>
                    <a:pt x="175243" y="836599"/>
                  </a:lnTo>
                  <a:lnTo>
                    <a:pt x="164575" y="833551"/>
                  </a:lnTo>
                  <a:lnTo>
                    <a:pt x="152389" y="830503"/>
                  </a:lnTo>
                  <a:lnTo>
                    <a:pt x="141721" y="825931"/>
                  </a:lnTo>
                  <a:lnTo>
                    <a:pt x="117338" y="807643"/>
                  </a:lnTo>
                  <a:lnTo>
                    <a:pt x="99049" y="786307"/>
                  </a:lnTo>
                  <a:lnTo>
                    <a:pt x="83814" y="763462"/>
                  </a:lnTo>
                  <a:lnTo>
                    <a:pt x="73146" y="737555"/>
                  </a:lnTo>
                  <a:lnTo>
                    <a:pt x="62478" y="711647"/>
                  </a:lnTo>
                  <a:lnTo>
                    <a:pt x="54858" y="684215"/>
                  </a:lnTo>
                  <a:lnTo>
                    <a:pt x="45714" y="655259"/>
                  </a:lnTo>
                  <a:lnTo>
                    <a:pt x="35046" y="630890"/>
                  </a:lnTo>
                  <a:lnTo>
                    <a:pt x="35046" y="620222"/>
                  </a:lnTo>
                  <a:lnTo>
                    <a:pt x="30474" y="611078"/>
                  </a:lnTo>
                  <a:lnTo>
                    <a:pt x="25902" y="601934"/>
                  </a:lnTo>
                  <a:lnTo>
                    <a:pt x="24378" y="591266"/>
                  </a:lnTo>
                  <a:lnTo>
                    <a:pt x="19812" y="583646"/>
                  </a:lnTo>
                  <a:lnTo>
                    <a:pt x="15240" y="576026"/>
                  </a:lnTo>
                  <a:lnTo>
                    <a:pt x="13716" y="568406"/>
                  </a:lnTo>
                  <a:lnTo>
                    <a:pt x="10668" y="560786"/>
                  </a:lnTo>
                  <a:lnTo>
                    <a:pt x="7620" y="551642"/>
                  </a:lnTo>
                  <a:lnTo>
                    <a:pt x="4572" y="544022"/>
                  </a:lnTo>
                  <a:lnTo>
                    <a:pt x="3048" y="534878"/>
                  </a:lnTo>
                  <a:lnTo>
                    <a:pt x="0" y="527258"/>
                  </a:lnTo>
                  <a:lnTo>
                    <a:pt x="0" y="484586"/>
                  </a:lnTo>
                  <a:lnTo>
                    <a:pt x="3048" y="463250"/>
                  </a:lnTo>
                  <a:lnTo>
                    <a:pt x="9144" y="444962"/>
                  </a:lnTo>
                  <a:lnTo>
                    <a:pt x="10668" y="422117"/>
                  </a:lnTo>
                  <a:lnTo>
                    <a:pt x="9144" y="400781"/>
                  </a:lnTo>
                  <a:lnTo>
                    <a:pt x="6096" y="379445"/>
                  </a:lnTo>
                  <a:lnTo>
                    <a:pt x="0" y="358109"/>
                  </a:lnTo>
                  <a:lnTo>
                    <a:pt x="3048" y="347441"/>
                  </a:lnTo>
                  <a:lnTo>
                    <a:pt x="6096" y="335249"/>
                  </a:lnTo>
                  <a:lnTo>
                    <a:pt x="10668" y="324581"/>
                  </a:lnTo>
                  <a:lnTo>
                    <a:pt x="13716" y="313913"/>
                  </a:lnTo>
                  <a:lnTo>
                    <a:pt x="16764" y="303245"/>
                  </a:lnTo>
                  <a:lnTo>
                    <a:pt x="21330" y="292577"/>
                  </a:lnTo>
                  <a:lnTo>
                    <a:pt x="25902" y="280400"/>
                  </a:lnTo>
                  <a:lnTo>
                    <a:pt x="28950" y="269732"/>
                  </a:lnTo>
                  <a:lnTo>
                    <a:pt x="33522" y="242300"/>
                  </a:lnTo>
                  <a:lnTo>
                    <a:pt x="35046" y="214868"/>
                  </a:lnTo>
                  <a:lnTo>
                    <a:pt x="36570" y="185912"/>
                  </a:lnTo>
                  <a:lnTo>
                    <a:pt x="41142" y="160004"/>
                  </a:lnTo>
                  <a:lnTo>
                    <a:pt x="41142" y="147812"/>
                  </a:lnTo>
                  <a:lnTo>
                    <a:pt x="42666" y="138668"/>
                  </a:lnTo>
                  <a:lnTo>
                    <a:pt x="45714" y="129524"/>
                  </a:lnTo>
                  <a:lnTo>
                    <a:pt x="48762" y="118856"/>
                  </a:lnTo>
                  <a:lnTo>
                    <a:pt x="50286" y="115808"/>
                  </a:lnTo>
                  <a:lnTo>
                    <a:pt x="51810" y="112760"/>
                  </a:lnTo>
                  <a:lnTo>
                    <a:pt x="53334" y="108188"/>
                  </a:lnTo>
                  <a:lnTo>
                    <a:pt x="53334" y="105140"/>
                  </a:lnTo>
                  <a:lnTo>
                    <a:pt x="57906" y="95996"/>
                  </a:lnTo>
                  <a:lnTo>
                    <a:pt x="64002" y="86852"/>
                  </a:lnTo>
                  <a:lnTo>
                    <a:pt x="70098" y="77708"/>
                  </a:lnTo>
                  <a:lnTo>
                    <a:pt x="76194" y="70088"/>
                  </a:lnTo>
                  <a:lnTo>
                    <a:pt x="83814" y="60959"/>
                  </a:lnTo>
                  <a:lnTo>
                    <a:pt x="91434" y="54864"/>
                  </a:lnTo>
                  <a:lnTo>
                    <a:pt x="100574" y="48768"/>
                  </a:lnTo>
                  <a:lnTo>
                    <a:pt x="109717" y="42671"/>
                  </a:lnTo>
                  <a:lnTo>
                    <a:pt x="120385" y="36576"/>
                  </a:lnTo>
                  <a:lnTo>
                    <a:pt x="132577" y="30480"/>
                  </a:lnTo>
                  <a:lnTo>
                    <a:pt x="143246" y="24383"/>
                  </a:lnTo>
                  <a:lnTo>
                    <a:pt x="155438" y="19812"/>
                  </a:lnTo>
                  <a:lnTo>
                    <a:pt x="167623" y="16764"/>
                  </a:lnTo>
                  <a:lnTo>
                    <a:pt x="179815" y="12191"/>
                  </a:lnTo>
                  <a:lnTo>
                    <a:pt x="192007" y="9144"/>
                  </a:lnTo>
                  <a:lnTo>
                    <a:pt x="204199" y="4571"/>
                  </a:lnTo>
                  <a:lnTo>
                    <a:pt x="211819" y="3047"/>
                  </a:lnTo>
                  <a:lnTo>
                    <a:pt x="219439" y="3047"/>
                  </a:lnTo>
                  <a:lnTo>
                    <a:pt x="227059" y="1524"/>
                  </a:lnTo>
                  <a:lnTo>
                    <a:pt x="236197" y="1524"/>
                  </a:lnTo>
                  <a:lnTo>
                    <a:pt x="24534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 name="Shape 15"/>
            <p:cNvSpPr/>
            <p:nvPr/>
          </p:nvSpPr>
          <p:spPr>
            <a:xfrm>
              <a:off x="280392" y="99060"/>
              <a:ext cx="83816" cy="178292"/>
            </a:xfrm>
            <a:custGeom>
              <a:avLst/>
              <a:gdLst/>
              <a:ahLst/>
              <a:cxnLst/>
              <a:rect l="0" t="0" r="0" b="0"/>
              <a:pathLst>
                <a:path w="83816" h="178292">
                  <a:moveTo>
                    <a:pt x="80767" y="0"/>
                  </a:moveTo>
                  <a:lnTo>
                    <a:pt x="83816" y="0"/>
                  </a:lnTo>
                  <a:lnTo>
                    <a:pt x="65527" y="13700"/>
                  </a:lnTo>
                  <a:lnTo>
                    <a:pt x="51811" y="28940"/>
                  </a:lnTo>
                  <a:lnTo>
                    <a:pt x="41148" y="47228"/>
                  </a:lnTo>
                  <a:lnTo>
                    <a:pt x="33528" y="65516"/>
                  </a:lnTo>
                  <a:lnTo>
                    <a:pt x="25908" y="85328"/>
                  </a:lnTo>
                  <a:lnTo>
                    <a:pt x="21336" y="106664"/>
                  </a:lnTo>
                  <a:lnTo>
                    <a:pt x="18288" y="128000"/>
                  </a:lnTo>
                  <a:lnTo>
                    <a:pt x="15240" y="149336"/>
                  </a:lnTo>
                  <a:lnTo>
                    <a:pt x="12192" y="155432"/>
                  </a:lnTo>
                  <a:lnTo>
                    <a:pt x="9144" y="163052"/>
                  </a:lnTo>
                  <a:lnTo>
                    <a:pt x="6096" y="169148"/>
                  </a:lnTo>
                  <a:lnTo>
                    <a:pt x="1524" y="175244"/>
                  </a:lnTo>
                  <a:lnTo>
                    <a:pt x="1524" y="178292"/>
                  </a:lnTo>
                  <a:lnTo>
                    <a:pt x="0" y="178292"/>
                  </a:lnTo>
                  <a:lnTo>
                    <a:pt x="4572" y="161528"/>
                  </a:lnTo>
                  <a:lnTo>
                    <a:pt x="6096" y="143240"/>
                  </a:lnTo>
                  <a:lnTo>
                    <a:pt x="9144" y="121904"/>
                  </a:lnTo>
                  <a:lnTo>
                    <a:pt x="10668" y="102092"/>
                  </a:lnTo>
                  <a:lnTo>
                    <a:pt x="15240" y="88376"/>
                  </a:lnTo>
                  <a:lnTo>
                    <a:pt x="21336" y="73136"/>
                  </a:lnTo>
                  <a:lnTo>
                    <a:pt x="28956" y="59420"/>
                  </a:lnTo>
                  <a:lnTo>
                    <a:pt x="36576" y="45704"/>
                  </a:lnTo>
                  <a:lnTo>
                    <a:pt x="45720" y="33512"/>
                  </a:lnTo>
                  <a:lnTo>
                    <a:pt x="56383" y="21320"/>
                  </a:lnTo>
                  <a:lnTo>
                    <a:pt x="67052" y="10652"/>
                  </a:lnTo>
                  <a:lnTo>
                    <a:pt x="80767"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6" name="Shape 16"/>
            <p:cNvSpPr/>
            <p:nvPr/>
          </p:nvSpPr>
          <p:spPr>
            <a:xfrm>
              <a:off x="707077" y="105140"/>
              <a:ext cx="7620" cy="15241"/>
            </a:xfrm>
            <a:custGeom>
              <a:avLst/>
              <a:gdLst/>
              <a:ahLst/>
              <a:cxnLst/>
              <a:rect l="0" t="0" r="0" b="0"/>
              <a:pathLst>
                <a:path w="7620" h="15241">
                  <a:moveTo>
                    <a:pt x="0" y="0"/>
                  </a:moveTo>
                  <a:lnTo>
                    <a:pt x="3048" y="3049"/>
                  </a:lnTo>
                  <a:lnTo>
                    <a:pt x="4572" y="6097"/>
                  </a:lnTo>
                  <a:lnTo>
                    <a:pt x="7620" y="9144"/>
                  </a:lnTo>
                  <a:lnTo>
                    <a:pt x="7620" y="13717"/>
                  </a:lnTo>
                  <a:lnTo>
                    <a:pt x="6096" y="15241"/>
                  </a:lnTo>
                  <a:lnTo>
                    <a:pt x="3048" y="12193"/>
                  </a:lnTo>
                  <a:lnTo>
                    <a:pt x="1524" y="9144"/>
                  </a:lnTo>
                  <a:lnTo>
                    <a:pt x="0" y="457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 name="Shape 17"/>
            <p:cNvSpPr/>
            <p:nvPr/>
          </p:nvSpPr>
          <p:spPr>
            <a:xfrm>
              <a:off x="737556" y="129524"/>
              <a:ext cx="39624" cy="141732"/>
            </a:xfrm>
            <a:custGeom>
              <a:avLst/>
              <a:gdLst/>
              <a:ahLst/>
              <a:cxnLst/>
              <a:rect l="0" t="0" r="0" b="0"/>
              <a:pathLst>
                <a:path w="39624" h="141732">
                  <a:moveTo>
                    <a:pt x="0" y="0"/>
                  </a:moveTo>
                  <a:lnTo>
                    <a:pt x="7620" y="6096"/>
                  </a:lnTo>
                  <a:lnTo>
                    <a:pt x="15240" y="12191"/>
                  </a:lnTo>
                  <a:lnTo>
                    <a:pt x="21336" y="19812"/>
                  </a:lnTo>
                  <a:lnTo>
                    <a:pt x="27432" y="27432"/>
                  </a:lnTo>
                  <a:lnTo>
                    <a:pt x="32004" y="36576"/>
                  </a:lnTo>
                  <a:lnTo>
                    <a:pt x="36576" y="44196"/>
                  </a:lnTo>
                  <a:lnTo>
                    <a:pt x="39624" y="53339"/>
                  </a:lnTo>
                  <a:lnTo>
                    <a:pt x="39624" y="62483"/>
                  </a:lnTo>
                  <a:lnTo>
                    <a:pt x="39624" y="80772"/>
                  </a:lnTo>
                  <a:lnTo>
                    <a:pt x="36576" y="97536"/>
                  </a:lnTo>
                  <a:lnTo>
                    <a:pt x="36576" y="115824"/>
                  </a:lnTo>
                  <a:lnTo>
                    <a:pt x="39624" y="132588"/>
                  </a:lnTo>
                  <a:lnTo>
                    <a:pt x="39624" y="141732"/>
                  </a:lnTo>
                  <a:lnTo>
                    <a:pt x="35052" y="117348"/>
                  </a:lnTo>
                  <a:lnTo>
                    <a:pt x="35052" y="91440"/>
                  </a:lnTo>
                  <a:lnTo>
                    <a:pt x="32004" y="65532"/>
                  </a:lnTo>
                  <a:lnTo>
                    <a:pt x="25908" y="42671"/>
                  </a:lnTo>
                  <a:lnTo>
                    <a:pt x="21336" y="38100"/>
                  </a:lnTo>
                  <a:lnTo>
                    <a:pt x="18288" y="32003"/>
                  </a:lnTo>
                  <a:lnTo>
                    <a:pt x="15240" y="25908"/>
                  </a:lnTo>
                  <a:lnTo>
                    <a:pt x="13716" y="21335"/>
                  </a:lnTo>
                  <a:lnTo>
                    <a:pt x="10668" y="15239"/>
                  </a:lnTo>
                  <a:lnTo>
                    <a:pt x="7620" y="10668"/>
                  </a:lnTo>
                  <a:lnTo>
                    <a:pt x="4572" y="457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 name="Shape 18"/>
            <p:cNvSpPr/>
            <p:nvPr/>
          </p:nvSpPr>
          <p:spPr>
            <a:xfrm>
              <a:off x="713172" y="140192"/>
              <a:ext cx="50292" cy="144780"/>
            </a:xfrm>
            <a:custGeom>
              <a:avLst/>
              <a:gdLst/>
              <a:ahLst/>
              <a:cxnLst/>
              <a:rect l="0" t="0" r="0" b="0"/>
              <a:pathLst>
                <a:path w="50292" h="144780">
                  <a:moveTo>
                    <a:pt x="0" y="0"/>
                  </a:moveTo>
                  <a:lnTo>
                    <a:pt x="18288" y="10667"/>
                  </a:lnTo>
                  <a:lnTo>
                    <a:pt x="28956" y="25908"/>
                  </a:lnTo>
                  <a:lnTo>
                    <a:pt x="36576" y="44196"/>
                  </a:lnTo>
                  <a:lnTo>
                    <a:pt x="39624" y="64008"/>
                  </a:lnTo>
                  <a:lnTo>
                    <a:pt x="42672" y="83820"/>
                  </a:lnTo>
                  <a:lnTo>
                    <a:pt x="42672" y="105156"/>
                  </a:lnTo>
                  <a:lnTo>
                    <a:pt x="45720" y="126492"/>
                  </a:lnTo>
                  <a:lnTo>
                    <a:pt x="50292" y="144780"/>
                  </a:lnTo>
                  <a:lnTo>
                    <a:pt x="45720" y="131064"/>
                  </a:lnTo>
                  <a:lnTo>
                    <a:pt x="44196" y="117348"/>
                  </a:lnTo>
                  <a:lnTo>
                    <a:pt x="41148" y="100584"/>
                  </a:lnTo>
                  <a:lnTo>
                    <a:pt x="39624" y="85344"/>
                  </a:lnTo>
                  <a:lnTo>
                    <a:pt x="38100" y="70104"/>
                  </a:lnTo>
                  <a:lnTo>
                    <a:pt x="36576" y="56388"/>
                  </a:lnTo>
                  <a:lnTo>
                    <a:pt x="32004" y="42671"/>
                  </a:lnTo>
                  <a:lnTo>
                    <a:pt x="24384" y="2895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 name="Shape 19"/>
            <p:cNvSpPr/>
            <p:nvPr/>
          </p:nvSpPr>
          <p:spPr>
            <a:xfrm>
              <a:off x="717744" y="179816"/>
              <a:ext cx="41148" cy="137145"/>
            </a:xfrm>
            <a:custGeom>
              <a:avLst/>
              <a:gdLst/>
              <a:ahLst/>
              <a:cxnLst/>
              <a:rect l="0" t="0" r="0" b="0"/>
              <a:pathLst>
                <a:path w="41148" h="137145">
                  <a:moveTo>
                    <a:pt x="0" y="0"/>
                  </a:moveTo>
                  <a:lnTo>
                    <a:pt x="4572" y="1524"/>
                  </a:lnTo>
                  <a:lnTo>
                    <a:pt x="9144" y="4573"/>
                  </a:lnTo>
                  <a:lnTo>
                    <a:pt x="12192" y="6097"/>
                  </a:lnTo>
                  <a:lnTo>
                    <a:pt x="15240" y="10668"/>
                  </a:lnTo>
                  <a:lnTo>
                    <a:pt x="16764" y="13717"/>
                  </a:lnTo>
                  <a:lnTo>
                    <a:pt x="19812" y="16765"/>
                  </a:lnTo>
                  <a:lnTo>
                    <a:pt x="21336" y="21336"/>
                  </a:lnTo>
                  <a:lnTo>
                    <a:pt x="24384" y="24385"/>
                  </a:lnTo>
                  <a:lnTo>
                    <a:pt x="28956" y="53341"/>
                  </a:lnTo>
                  <a:lnTo>
                    <a:pt x="30480" y="82297"/>
                  </a:lnTo>
                  <a:lnTo>
                    <a:pt x="32004" y="109729"/>
                  </a:lnTo>
                  <a:lnTo>
                    <a:pt x="41148" y="137145"/>
                  </a:lnTo>
                  <a:lnTo>
                    <a:pt x="32004" y="121921"/>
                  </a:lnTo>
                  <a:lnTo>
                    <a:pt x="27432" y="105157"/>
                  </a:lnTo>
                  <a:lnTo>
                    <a:pt x="25908" y="86869"/>
                  </a:lnTo>
                  <a:lnTo>
                    <a:pt x="24384" y="68581"/>
                  </a:lnTo>
                  <a:lnTo>
                    <a:pt x="21336" y="50293"/>
                  </a:lnTo>
                  <a:lnTo>
                    <a:pt x="18288" y="30481"/>
                  </a:lnTo>
                  <a:lnTo>
                    <a:pt x="12192" y="1371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 name="Shape 6681"/>
            <p:cNvSpPr/>
            <p:nvPr/>
          </p:nvSpPr>
          <p:spPr>
            <a:xfrm>
              <a:off x="743652" y="332201"/>
              <a:ext cx="9144" cy="10668"/>
            </a:xfrm>
            <a:custGeom>
              <a:avLst/>
              <a:gdLst/>
              <a:ahLst/>
              <a:cxnLst/>
              <a:rect l="0" t="0" r="0" b="0"/>
              <a:pathLst>
                <a:path w="9144" h="10668">
                  <a:moveTo>
                    <a:pt x="0" y="0"/>
                  </a:moveTo>
                  <a:lnTo>
                    <a:pt x="9144" y="0"/>
                  </a:lnTo>
                  <a:lnTo>
                    <a:pt x="9144" y="10668"/>
                  </a:lnTo>
                  <a:lnTo>
                    <a:pt x="0" y="10668"/>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 name="Shape 6682"/>
            <p:cNvSpPr/>
            <p:nvPr/>
          </p:nvSpPr>
          <p:spPr>
            <a:xfrm>
              <a:off x="717744" y="227060"/>
              <a:ext cx="19812" cy="91425"/>
            </a:xfrm>
            <a:custGeom>
              <a:avLst/>
              <a:gdLst/>
              <a:ahLst/>
              <a:cxnLst/>
              <a:rect l="0" t="0" r="0" b="0"/>
              <a:pathLst>
                <a:path w="19812" h="91425">
                  <a:moveTo>
                    <a:pt x="0" y="0"/>
                  </a:moveTo>
                  <a:lnTo>
                    <a:pt x="19812" y="0"/>
                  </a:lnTo>
                  <a:lnTo>
                    <a:pt x="19812" y="91425"/>
                  </a:lnTo>
                  <a:lnTo>
                    <a:pt x="0" y="91425"/>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 name="Shape 6683"/>
            <p:cNvSpPr/>
            <p:nvPr/>
          </p:nvSpPr>
          <p:spPr>
            <a:xfrm>
              <a:off x="717744" y="227060"/>
              <a:ext cx="12192" cy="13716"/>
            </a:xfrm>
            <a:custGeom>
              <a:avLst/>
              <a:gdLst/>
              <a:ahLst/>
              <a:cxnLst/>
              <a:rect l="0" t="0" r="0" b="0"/>
              <a:pathLst>
                <a:path w="12192" h="13716">
                  <a:moveTo>
                    <a:pt x="0" y="0"/>
                  </a:moveTo>
                  <a:lnTo>
                    <a:pt x="12192" y="0"/>
                  </a:lnTo>
                  <a:lnTo>
                    <a:pt x="12192" y="13716"/>
                  </a:lnTo>
                  <a:lnTo>
                    <a:pt x="0" y="13716"/>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 name="Shape 6684"/>
            <p:cNvSpPr/>
            <p:nvPr/>
          </p:nvSpPr>
          <p:spPr>
            <a:xfrm>
              <a:off x="732984" y="266684"/>
              <a:ext cx="19812" cy="76185"/>
            </a:xfrm>
            <a:custGeom>
              <a:avLst/>
              <a:gdLst/>
              <a:ahLst/>
              <a:cxnLst/>
              <a:rect l="0" t="0" r="0" b="0"/>
              <a:pathLst>
                <a:path w="19812" h="76185">
                  <a:moveTo>
                    <a:pt x="0" y="0"/>
                  </a:moveTo>
                  <a:lnTo>
                    <a:pt x="19812" y="0"/>
                  </a:lnTo>
                  <a:lnTo>
                    <a:pt x="19812" y="76185"/>
                  </a:lnTo>
                  <a:lnTo>
                    <a:pt x="0" y="76185"/>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 name="Shape 21"/>
            <p:cNvSpPr/>
            <p:nvPr/>
          </p:nvSpPr>
          <p:spPr>
            <a:xfrm>
              <a:off x="787849" y="249920"/>
              <a:ext cx="3048" cy="21336"/>
            </a:xfrm>
            <a:custGeom>
              <a:avLst/>
              <a:gdLst/>
              <a:ahLst/>
              <a:cxnLst/>
              <a:rect l="0" t="0" r="0" b="0"/>
              <a:pathLst>
                <a:path w="3048" h="21336">
                  <a:moveTo>
                    <a:pt x="0" y="0"/>
                  </a:moveTo>
                  <a:lnTo>
                    <a:pt x="1524" y="4572"/>
                  </a:lnTo>
                  <a:lnTo>
                    <a:pt x="3048" y="9144"/>
                  </a:lnTo>
                  <a:lnTo>
                    <a:pt x="3048" y="21336"/>
                  </a:lnTo>
                  <a:lnTo>
                    <a:pt x="1524" y="16764"/>
                  </a:lnTo>
                  <a:lnTo>
                    <a:pt x="0" y="1066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 name="Shape 22"/>
            <p:cNvSpPr/>
            <p:nvPr/>
          </p:nvSpPr>
          <p:spPr>
            <a:xfrm>
              <a:off x="711649" y="272780"/>
              <a:ext cx="21336" cy="68565"/>
            </a:xfrm>
            <a:custGeom>
              <a:avLst/>
              <a:gdLst/>
              <a:ahLst/>
              <a:cxnLst/>
              <a:rect l="0" t="0" r="0" b="0"/>
              <a:pathLst>
                <a:path w="21336" h="68565">
                  <a:moveTo>
                    <a:pt x="0" y="0"/>
                  </a:moveTo>
                  <a:lnTo>
                    <a:pt x="3048" y="1524"/>
                  </a:lnTo>
                  <a:lnTo>
                    <a:pt x="6096" y="4572"/>
                  </a:lnTo>
                  <a:lnTo>
                    <a:pt x="9144" y="9144"/>
                  </a:lnTo>
                  <a:lnTo>
                    <a:pt x="12192" y="12192"/>
                  </a:lnTo>
                  <a:lnTo>
                    <a:pt x="13716" y="25908"/>
                  </a:lnTo>
                  <a:lnTo>
                    <a:pt x="15240" y="41133"/>
                  </a:lnTo>
                  <a:lnTo>
                    <a:pt x="16764" y="56373"/>
                  </a:lnTo>
                  <a:lnTo>
                    <a:pt x="21336" y="68565"/>
                  </a:lnTo>
                  <a:lnTo>
                    <a:pt x="18288" y="62469"/>
                  </a:lnTo>
                  <a:lnTo>
                    <a:pt x="15240" y="54849"/>
                  </a:lnTo>
                  <a:lnTo>
                    <a:pt x="12192" y="45705"/>
                  </a:lnTo>
                  <a:lnTo>
                    <a:pt x="9144" y="38100"/>
                  </a:lnTo>
                  <a:lnTo>
                    <a:pt x="6096" y="27432"/>
                  </a:lnTo>
                  <a:lnTo>
                    <a:pt x="4572" y="18288"/>
                  </a:lnTo>
                  <a:lnTo>
                    <a:pt x="1524" y="914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 name="Shape 23"/>
            <p:cNvSpPr/>
            <p:nvPr/>
          </p:nvSpPr>
          <p:spPr>
            <a:xfrm>
              <a:off x="237726" y="294116"/>
              <a:ext cx="4572" cy="13716"/>
            </a:xfrm>
            <a:custGeom>
              <a:avLst/>
              <a:gdLst/>
              <a:ahLst/>
              <a:cxnLst/>
              <a:rect l="0" t="0" r="0" b="0"/>
              <a:pathLst>
                <a:path w="4572" h="13716">
                  <a:moveTo>
                    <a:pt x="4572" y="0"/>
                  </a:moveTo>
                  <a:lnTo>
                    <a:pt x="4572" y="12192"/>
                  </a:lnTo>
                  <a:lnTo>
                    <a:pt x="0" y="13716"/>
                  </a:lnTo>
                  <a:lnTo>
                    <a:pt x="457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 name="Shape 24"/>
            <p:cNvSpPr/>
            <p:nvPr/>
          </p:nvSpPr>
          <p:spPr>
            <a:xfrm>
              <a:off x="266676" y="306308"/>
              <a:ext cx="64003" cy="21321"/>
            </a:xfrm>
            <a:custGeom>
              <a:avLst/>
              <a:gdLst/>
              <a:ahLst/>
              <a:cxnLst/>
              <a:rect l="0" t="0" r="0" b="0"/>
              <a:pathLst>
                <a:path w="64003" h="21321">
                  <a:moveTo>
                    <a:pt x="28956" y="0"/>
                  </a:moveTo>
                  <a:lnTo>
                    <a:pt x="35052" y="1524"/>
                  </a:lnTo>
                  <a:lnTo>
                    <a:pt x="41148" y="1524"/>
                  </a:lnTo>
                  <a:lnTo>
                    <a:pt x="45720" y="3048"/>
                  </a:lnTo>
                  <a:lnTo>
                    <a:pt x="50292" y="4572"/>
                  </a:lnTo>
                  <a:lnTo>
                    <a:pt x="54864" y="7605"/>
                  </a:lnTo>
                  <a:lnTo>
                    <a:pt x="59436" y="10653"/>
                  </a:lnTo>
                  <a:lnTo>
                    <a:pt x="64003" y="15225"/>
                  </a:lnTo>
                  <a:lnTo>
                    <a:pt x="59436" y="12177"/>
                  </a:lnTo>
                  <a:lnTo>
                    <a:pt x="56388" y="10653"/>
                  </a:lnTo>
                  <a:lnTo>
                    <a:pt x="51816" y="7605"/>
                  </a:lnTo>
                  <a:lnTo>
                    <a:pt x="48768" y="6096"/>
                  </a:lnTo>
                  <a:lnTo>
                    <a:pt x="44196" y="4572"/>
                  </a:lnTo>
                  <a:lnTo>
                    <a:pt x="30480" y="4572"/>
                  </a:lnTo>
                  <a:lnTo>
                    <a:pt x="27432" y="9129"/>
                  </a:lnTo>
                  <a:lnTo>
                    <a:pt x="24384" y="12177"/>
                  </a:lnTo>
                  <a:lnTo>
                    <a:pt x="19812" y="13701"/>
                  </a:lnTo>
                  <a:lnTo>
                    <a:pt x="15240" y="15225"/>
                  </a:lnTo>
                  <a:lnTo>
                    <a:pt x="12192" y="16749"/>
                  </a:lnTo>
                  <a:lnTo>
                    <a:pt x="7620" y="18273"/>
                  </a:lnTo>
                  <a:lnTo>
                    <a:pt x="3048" y="19797"/>
                  </a:lnTo>
                  <a:lnTo>
                    <a:pt x="0" y="21321"/>
                  </a:lnTo>
                  <a:lnTo>
                    <a:pt x="1524" y="18273"/>
                  </a:lnTo>
                  <a:lnTo>
                    <a:pt x="3048" y="13701"/>
                  </a:lnTo>
                  <a:lnTo>
                    <a:pt x="6096" y="12177"/>
                  </a:lnTo>
                  <a:lnTo>
                    <a:pt x="9144" y="9129"/>
                  </a:lnTo>
                  <a:lnTo>
                    <a:pt x="12192" y="6096"/>
                  </a:lnTo>
                  <a:lnTo>
                    <a:pt x="15240" y="4572"/>
                  </a:lnTo>
                  <a:lnTo>
                    <a:pt x="19812" y="3048"/>
                  </a:lnTo>
                  <a:lnTo>
                    <a:pt x="22860" y="1524"/>
                  </a:lnTo>
                  <a:lnTo>
                    <a:pt x="28956"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28" name="Shape 25"/>
            <p:cNvSpPr/>
            <p:nvPr/>
          </p:nvSpPr>
          <p:spPr>
            <a:xfrm>
              <a:off x="707077" y="313913"/>
              <a:ext cx="18288" cy="42672"/>
            </a:xfrm>
            <a:custGeom>
              <a:avLst/>
              <a:gdLst/>
              <a:ahLst/>
              <a:cxnLst/>
              <a:rect l="0" t="0" r="0" b="0"/>
              <a:pathLst>
                <a:path w="18288" h="42672">
                  <a:moveTo>
                    <a:pt x="0" y="0"/>
                  </a:moveTo>
                  <a:lnTo>
                    <a:pt x="4572" y="1524"/>
                  </a:lnTo>
                  <a:lnTo>
                    <a:pt x="7620" y="10668"/>
                  </a:lnTo>
                  <a:lnTo>
                    <a:pt x="10668" y="22860"/>
                  </a:lnTo>
                  <a:lnTo>
                    <a:pt x="13716" y="32004"/>
                  </a:lnTo>
                  <a:lnTo>
                    <a:pt x="18288" y="42672"/>
                  </a:lnTo>
                  <a:lnTo>
                    <a:pt x="10668" y="33528"/>
                  </a:lnTo>
                  <a:lnTo>
                    <a:pt x="4572" y="22860"/>
                  </a:lnTo>
                  <a:lnTo>
                    <a:pt x="1524" y="1066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9" name="Shape 26"/>
            <p:cNvSpPr/>
            <p:nvPr/>
          </p:nvSpPr>
          <p:spPr>
            <a:xfrm>
              <a:off x="199626" y="318485"/>
              <a:ext cx="16764" cy="24384"/>
            </a:xfrm>
            <a:custGeom>
              <a:avLst/>
              <a:gdLst/>
              <a:ahLst/>
              <a:cxnLst/>
              <a:rect l="0" t="0" r="0" b="0"/>
              <a:pathLst>
                <a:path w="16764" h="24384">
                  <a:moveTo>
                    <a:pt x="16764" y="0"/>
                  </a:moveTo>
                  <a:lnTo>
                    <a:pt x="13716" y="6096"/>
                  </a:lnTo>
                  <a:lnTo>
                    <a:pt x="10668" y="13716"/>
                  </a:lnTo>
                  <a:lnTo>
                    <a:pt x="6096" y="19812"/>
                  </a:lnTo>
                  <a:lnTo>
                    <a:pt x="0" y="24384"/>
                  </a:lnTo>
                  <a:lnTo>
                    <a:pt x="1676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0" name="Shape 27"/>
            <p:cNvSpPr/>
            <p:nvPr/>
          </p:nvSpPr>
          <p:spPr>
            <a:xfrm>
              <a:off x="240774" y="329153"/>
              <a:ext cx="169147" cy="365729"/>
            </a:xfrm>
            <a:custGeom>
              <a:avLst/>
              <a:gdLst/>
              <a:ahLst/>
              <a:cxnLst/>
              <a:rect l="0" t="0" r="0" b="0"/>
              <a:pathLst>
                <a:path w="169147" h="365729">
                  <a:moveTo>
                    <a:pt x="56382" y="0"/>
                  </a:moveTo>
                  <a:lnTo>
                    <a:pt x="73146" y="0"/>
                  </a:lnTo>
                  <a:lnTo>
                    <a:pt x="80766" y="1524"/>
                  </a:lnTo>
                  <a:lnTo>
                    <a:pt x="89905" y="4572"/>
                  </a:lnTo>
                  <a:lnTo>
                    <a:pt x="96001" y="9144"/>
                  </a:lnTo>
                  <a:lnTo>
                    <a:pt x="100573" y="13716"/>
                  </a:lnTo>
                  <a:lnTo>
                    <a:pt x="105145" y="18288"/>
                  </a:lnTo>
                  <a:lnTo>
                    <a:pt x="108193" y="21336"/>
                  </a:lnTo>
                  <a:lnTo>
                    <a:pt x="111241" y="27432"/>
                  </a:lnTo>
                  <a:lnTo>
                    <a:pt x="114290" y="32004"/>
                  </a:lnTo>
                  <a:lnTo>
                    <a:pt x="117337" y="36576"/>
                  </a:lnTo>
                  <a:lnTo>
                    <a:pt x="120385" y="41148"/>
                  </a:lnTo>
                  <a:lnTo>
                    <a:pt x="123434" y="45720"/>
                  </a:lnTo>
                  <a:lnTo>
                    <a:pt x="126481" y="59436"/>
                  </a:lnTo>
                  <a:lnTo>
                    <a:pt x="128005" y="74676"/>
                  </a:lnTo>
                  <a:lnTo>
                    <a:pt x="126481" y="89916"/>
                  </a:lnTo>
                  <a:lnTo>
                    <a:pt x="121909" y="103632"/>
                  </a:lnTo>
                  <a:lnTo>
                    <a:pt x="114290" y="126492"/>
                  </a:lnTo>
                  <a:lnTo>
                    <a:pt x="114290" y="178293"/>
                  </a:lnTo>
                  <a:lnTo>
                    <a:pt x="109717" y="202677"/>
                  </a:lnTo>
                  <a:lnTo>
                    <a:pt x="108193" y="213344"/>
                  </a:lnTo>
                  <a:lnTo>
                    <a:pt x="105145" y="225537"/>
                  </a:lnTo>
                  <a:lnTo>
                    <a:pt x="100573" y="237729"/>
                  </a:lnTo>
                  <a:lnTo>
                    <a:pt x="97526" y="249921"/>
                  </a:lnTo>
                  <a:lnTo>
                    <a:pt x="96001" y="260589"/>
                  </a:lnTo>
                  <a:lnTo>
                    <a:pt x="97526" y="271257"/>
                  </a:lnTo>
                  <a:lnTo>
                    <a:pt x="105145" y="280400"/>
                  </a:lnTo>
                  <a:lnTo>
                    <a:pt x="117337" y="288021"/>
                  </a:lnTo>
                  <a:lnTo>
                    <a:pt x="149341" y="288021"/>
                  </a:lnTo>
                  <a:lnTo>
                    <a:pt x="156962" y="286497"/>
                  </a:lnTo>
                  <a:lnTo>
                    <a:pt x="163051" y="284973"/>
                  </a:lnTo>
                  <a:lnTo>
                    <a:pt x="169147" y="283449"/>
                  </a:lnTo>
                  <a:lnTo>
                    <a:pt x="166099" y="286497"/>
                  </a:lnTo>
                  <a:lnTo>
                    <a:pt x="161527" y="289544"/>
                  </a:lnTo>
                  <a:lnTo>
                    <a:pt x="156962" y="291069"/>
                  </a:lnTo>
                  <a:lnTo>
                    <a:pt x="153913" y="295641"/>
                  </a:lnTo>
                  <a:lnTo>
                    <a:pt x="152390" y="304785"/>
                  </a:lnTo>
                  <a:lnTo>
                    <a:pt x="150865" y="316977"/>
                  </a:lnTo>
                  <a:lnTo>
                    <a:pt x="149341" y="326121"/>
                  </a:lnTo>
                  <a:lnTo>
                    <a:pt x="144769" y="336789"/>
                  </a:lnTo>
                  <a:lnTo>
                    <a:pt x="132577" y="335265"/>
                  </a:lnTo>
                  <a:lnTo>
                    <a:pt x="121909" y="336789"/>
                  </a:lnTo>
                  <a:lnTo>
                    <a:pt x="111241" y="338313"/>
                  </a:lnTo>
                  <a:lnTo>
                    <a:pt x="102098" y="341345"/>
                  </a:lnTo>
                  <a:lnTo>
                    <a:pt x="91429" y="345917"/>
                  </a:lnTo>
                  <a:lnTo>
                    <a:pt x="82290" y="350489"/>
                  </a:lnTo>
                  <a:lnTo>
                    <a:pt x="74670" y="356585"/>
                  </a:lnTo>
                  <a:lnTo>
                    <a:pt x="65526" y="364205"/>
                  </a:lnTo>
                  <a:lnTo>
                    <a:pt x="56382" y="365729"/>
                  </a:lnTo>
                  <a:lnTo>
                    <a:pt x="62478" y="356585"/>
                  </a:lnTo>
                  <a:lnTo>
                    <a:pt x="68574" y="348966"/>
                  </a:lnTo>
                  <a:lnTo>
                    <a:pt x="74670" y="342869"/>
                  </a:lnTo>
                  <a:lnTo>
                    <a:pt x="80766" y="335265"/>
                  </a:lnTo>
                  <a:lnTo>
                    <a:pt x="86862" y="329169"/>
                  </a:lnTo>
                  <a:lnTo>
                    <a:pt x="94477" y="324597"/>
                  </a:lnTo>
                  <a:lnTo>
                    <a:pt x="102098" y="318500"/>
                  </a:lnTo>
                  <a:lnTo>
                    <a:pt x="111241" y="315453"/>
                  </a:lnTo>
                  <a:lnTo>
                    <a:pt x="105145" y="312405"/>
                  </a:lnTo>
                  <a:lnTo>
                    <a:pt x="100573" y="310881"/>
                  </a:lnTo>
                  <a:lnTo>
                    <a:pt x="96001" y="306309"/>
                  </a:lnTo>
                  <a:lnTo>
                    <a:pt x="92953" y="303261"/>
                  </a:lnTo>
                  <a:lnTo>
                    <a:pt x="91429" y="298689"/>
                  </a:lnTo>
                  <a:lnTo>
                    <a:pt x="89905" y="295641"/>
                  </a:lnTo>
                  <a:lnTo>
                    <a:pt x="89905" y="288021"/>
                  </a:lnTo>
                  <a:lnTo>
                    <a:pt x="91429" y="281925"/>
                  </a:lnTo>
                  <a:lnTo>
                    <a:pt x="88386" y="278877"/>
                  </a:lnTo>
                  <a:lnTo>
                    <a:pt x="83814" y="272781"/>
                  </a:lnTo>
                  <a:lnTo>
                    <a:pt x="80766" y="268209"/>
                  </a:lnTo>
                  <a:lnTo>
                    <a:pt x="77718" y="257541"/>
                  </a:lnTo>
                  <a:lnTo>
                    <a:pt x="77718" y="248397"/>
                  </a:lnTo>
                  <a:lnTo>
                    <a:pt x="79242" y="239253"/>
                  </a:lnTo>
                  <a:lnTo>
                    <a:pt x="83814" y="230109"/>
                  </a:lnTo>
                  <a:lnTo>
                    <a:pt x="89905" y="220965"/>
                  </a:lnTo>
                  <a:lnTo>
                    <a:pt x="92953" y="211821"/>
                  </a:lnTo>
                  <a:lnTo>
                    <a:pt x="97526" y="202677"/>
                  </a:lnTo>
                  <a:lnTo>
                    <a:pt x="97526" y="192009"/>
                  </a:lnTo>
                  <a:lnTo>
                    <a:pt x="99049" y="172197"/>
                  </a:lnTo>
                  <a:lnTo>
                    <a:pt x="99049" y="153909"/>
                  </a:lnTo>
                  <a:lnTo>
                    <a:pt x="100573" y="134097"/>
                  </a:lnTo>
                  <a:lnTo>
                    <a:pt x="103621" y="115824"/>
                  </a:lnTo>
                  <a:lnTo>
                    <a:pt x="86862" y="115824"/>
                  </a:lnTo>
                  <a:lnTo>
                    <a:pt x="82290" y="114300"/>
                  </a:lnTo>
                  <a:lnTo>
                    <a:pt x="76194" y="112776"/>
                  </a:lnTo>
                  <a:lnTo>
                    <a:pt x="71622" y="111252"/>
                  </a:lnTo>
                  <a:lnTo>
                    <a:pt x="67050" y="109728"/>
                  </a:lnTo>
                  <a:lnTo>
                    <a:pt x="60954" y="106680"/>
                  </a:lnTo>
                  <a:lnTo>
                    <a:pt x="80766" y="106680"/>
                  </a:lnTo>
                  <a:lnTo>
                    <a:pt x="86862" y="105156"/>
                  </a:lnTo>
                  <a:lnTo>
                    <a:pt x="94477" y="103632"/>
                  </a:lnTo>
                  <a:lnTo>
                    <a:pt x="100573" y="102108"/>
                  </a:lnTo>
                  <a:lnTo>
                    <a:pt x="106669" y="97536"/>
                  </a:lnTo>
                  <a:lnTo>
                    <a:pt x="111241" y="92964"/>
                  </a:lnTo>
                  <a:lnTo>
                    <a:pt x="111241" y="89916"/>
                  </a:lnTo>
                  <a:lnTo>
                    <a:pt x="108193" y="88392"/>
                  </a:lnTo>
                  <a:lnTo>
                    <a:pt x="105145" y="86868"/>
                  </a:lnTo>
                  <a:lnTo>
                    <a:pt x="102098" y="83820"/>
                  </a:lnTo>
                  <a:lnTo>
                    <a:pt x="100573" y="89916"/>
                  </a:lnTo>
                  <a:lnTo>
                    <a:pt x="97526" y="96012"/>
                  </a:lnTo>
                  <a:lnTo>
                    <a:pt x="92953" y="100584"/>
                  </a:lnTo>
                  <a:lnTo>
                    <a:pt x="86862" y="102108"/>
                  </a:lnTo>
                  <a:lnTo>
                    <a:pt x="77718" y="102108"/>
                  </a:lnTo>
                  <a:lnTo>
                    <a:pt x="76194" y="100584"/>
                  </a:lnTo>
                  <a:lnTo>
                    <a:pt x="73146" y="100584"/>
                  </a:lnTo>
                  <a:lnTo>
                    <a:pt x="70098" y="99060"/>
                  </a:lnTo>
                  <a:lnTo>
                    <a:pt x="67050" y="97536"/>
                  </a:lnTo>
                  <a:lnTo>
                    <a:pt x="65526" y="96012"/>
                  </a:lnTo>
                  <a:lnTo>
                    <a:pt x="62478" y="92964"/>
                  </a:lnTo>
                  <a:lnTo>
                    <a:pt x="60954" y="89916"/>
                  </a:lnTo>
                  <a:lnTo>
                    <a:pt x="59430" y="86868"/>
                  </a:lnTo>
                  <a:lnTo>
                    <a:pt x="60954" y="82296"/>
                  </a:lnTo>
                  <a:lnTo>
                    <a:pt x="60954" y="80772"/>
                  </a:lnTo>
                  <a:lnTo>
                    <a:pt x="57906" y="79248"/>
                  </a:lnTo>
                  <a:lnTo>
                    <a:pt x="54858" y="82296"/>
                  </a:lnTo>
                  <a:lnTo>
                    <a:pt x="51810" y="83820"/>
                  </a:lnTo>
                  <a:lnTo>
                    <a:pt x="48762" y="86868"/>
                  </a:lnTo>
                  <a:lnTo>
                    <a:pt x="47238" y="97536"/>
                  </a:lnTo>
                  <a:lnTo>
                    <a:pt x="44190" y="99060"/>
                  </a:lnTo>
                  <a:lnTo>
                    <a:pt x="39618" y="99060"/>
                  </a:lnTo>
                  <a:lnTo>
                    <a:pt x="36570" y="97536"/>
                  </a:lnTo>
                  <a:lnTo>
                    <a:pt x="31998" y="94488"/>
                  </a:lnTo>
                  <a:lnTo>
                    <a:pt x="30474" y="91440"/>
                  </a:lnTo>
                  <a:lnTo>
                    <a:pt x="27426" y="88392"/>
                  </a:lnTo>
                  <a:lnTo>
                    <a:pt x="25902" y="85344"/>
                  </a:lnTo>
                  <a:lnTo>
                    <a:pt x="22854" y="82296"/>
                  </a:lnTo>
                  <a:lnTo>
                    <a:pt x="22854" y="73152"/>
                  </a:lnTo>
                  <a:lnTo>
                    <a:pt x="25902" y="65532"/>
                  </a:lnTo>
                  <a:lnTo>
                    <a:pt x="28950" y="59436"/>
                  </a:lnTo>
                  <a:lnTo>
                    <a:pt x="31998" y="51816"/>
                  </a:lnTo>
                  <a:lnTo>
                    <a:pt x="50286" y="35052"/>
                  </a:lnTo>
                  <a:lnTo>
                    <a:pt x="42666" y="35052"/>
                  </a:lnTo>
                  <a:lnTo>
                    <a:pt x="36570" y="36576"/>
                  </a:lnTo>
                  <a:lnTo>
                    <a:pt x="28950" y="38100"/>
                  </a:lnTo>
                  <a:lnTo>
                    <a:pt x="21330" y="42672"/>
                  </a:lnTo>
                  <a:lnTo>
                    <a:pt x="15240" y="45720"/>
                  </a:lnTo>
                  <a:lnTo>
                    <a:pt x="9144" y="50292"/>
                  </a:lnTo>
                  <a:lnTo>
                    <a:pt x="4572" y="56388"/>
                  </a:lnTo>
                  <a:lnTo>
                    <a:pt x="0" y="62484"/>
                  </a:lnTo>
                  <a:lnTo>
                    <a:pt x="1524" y="56388"/>
                  </a:lnTo>
                  <a:lnTo>
                    <a:pt x="4572" y="48768"/>
                  </a:lnTo>
                  <a:lnTo>
                    <a:pt x="7620" y="41148"/>
                  </a:lnTo>
                  <a:lnTo>
                    <a:pt x="12192" y="35052"/>
                  </a:lnTo>
                  <a:lnTo>
                    <a:pt x="15240" y="28956"/>
                  </a:lnTo>
                  <a:lnTo>
                    <a:pt x="19806" y="21336"/>
                  </a:lnTo>
                  <a:lnTo>
                    <a:pt x="25902" y="16764"/>
                  </a:lnTo>
                  <a:lnTo>
                    <a:pt x="31998" y="10668"/>
                  </a:lnTo>
                  <a:lnTo>
                    <a:pt x="31998" y="7620"/>
                  </a:lnTo>
                  <a:lnTo>
                    <a:pt x="39618" y="4572"/>
                  </a:lnTo>
                  <a:lnTo>
                    <a:pt x="47238" y="1524"/>
                  </a:lnTo>
                  <a:lnTo>
                    <a:pt x="56382"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31" name="Shape 28"/>
            <p:cNvSpPr/>
            <p:nvPr/>
          </p:nvSpPr>
          <p:spPr>
            <a:xfrm>
              <a:off x="600409" y="333725"/>
              <a:ext cx="38088" cy="60960"/>
            </a:xfrm>
            <a:custGeom>
              <a:avLst/>
              <a:gdLst/>
              <a:ahLst/>
              <a:cxnLst/>
              <a:rect l="0" t="0" r="0" b="0"/>
              <a:pathLst>
                <a:path w="38088" h="60960">
                  <a:moveTo>
                    <a:pt x="0" y="0"/>
                  </a:moveTo>
                  <a:lnTo>
                    <a:pt x="3048" y="1524"/>
                  </a:lnTo>
                  <a:lnTo>
                    <a:pt x="6096" y="3048"/>
                  </a:lnTo>
                  <a:lnTo>
                    <a:pt x="10668" y="3048"/>
                  </a:lnTo>
                  <a:lnTo>
                    <a:pt x="13716" y="4572"/>
                  </a:lnTo>
                  <a:lnTo>
                    <a:pt x="21324" y="9144"/>
                  </a:lnTo>
                  <a:lnTo>
                    <a:pt x="25896" y="15240"/>
                  </a:lnTo>
                  <a:lnTo>
                    <a:pt x="30468" y="22860"/>
                  </a:lnTo>
                  <a:lnTo>
                    <a:pt x="33516" y="28956"/>
                  </a:lnTo>
                  <a:lnTo>
                    <a:pt x="35040" y="36576"/>
                  </a:lnTo>
                  <a:lnTo>
                    <a:pt x="36564" y="44196"/>
                  </a:lnTo>
                  <a:lnTo>
                    <a:pt x="38088" y="51816"/>
                  </a:lnTo>
                  <a:lnTo>
                    <a:pt x="38088" y="60960"/>
                  </a:lnTo>
                  <a:lnTo>
                    <a:pt x="35040" y="56388"/>
                  </a:lnTo>
                  <a:lnTo>
                    <a:pt x="33516" y="50292"/>
                  </a:lnTo>
                  <a:lnTo>
                    <a:pt x="30468" y="44196"/>
                  </a:lnTo>
                  <a:lnTo>
                    <a:pt x="27420" y="38100"/>
                  </a:lnTo>
                  <a:lnTo>
                    <a:pt x="22848" y="30480"/>
                  </a:lnTo>
                  <a:lnTo>
                    <a:pt x="18276" y="24384"/>
                  </a:lnTo>
                  <a:lnTo>
                    <a:pt x="13716" y="16764"/>
                  </a:lnTo>
                  <a:lnTo>
                    <a:pt x="10668" y="10668"/>
                  </a:lnTo>
                  <a:lnTo>
                    <a:pt x="4572" y="4572"/>
                  </a:lnTo>
                  <a:lnTo>
                    <a:pt x="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32" name="Shape 29"/>
            <p:cNvSpPr/>
            <p:nvPr/>
          </p:nvSpPr>
          <p:spPr>
            <a:xfrm>
              <a:off x="592789" y="329153"/>
              <a:ext cx="7620" cy="4572"/>
            </a:xfrm>
            <a:custGeom>
              <a:avLst/>
              <a:gdLst/>
              <a:ahLst/>
              <a:cxnLst/>
              <a:rect l="0" t="0" r="0" b="0"/>
              <a:pathLst>
                <a:path w="7620" h="4572">
                  <a:moveTo>
                    <a:pt x="0" y="0"/>
                  </a:moveTo>
                  <a:lnTo>
                    <a:pt x="7620" y="4572"/>
                  </a:lnTo>
                  <a:lnTo>
                    <a:pt x="3048" y="3048"/>
                  </a:lnTo>
                  <a:lnTo>
                    <a:pt x="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33" name="Shape 30"/>
            <p:cNvSpPr/>
            <p:nvPr/>
          </p:nvSpPr>
          <p:spPr>
            <a:xfrm>
              <a:off x="585169" y="327629"/>
              <a:ext cx="7620" cy="1524"/>
            </a:xfrm>
            <a:custGeom>
              <a:avLst/>
              <a:gdLst/>
              <a:ahLst/>
              <a:cxnLst/>
              <a:rect l="0" t="0" r="0" b="0"/>
              <a:pathLst>
                <a:path w="7620" h="1524">
                  <a:moveTo>
                    <a:pt x="0" y="0"/>
                  </a:moveTo>
                  <a:lnTo>
                    <a:pt x="7620" y="1524"/>
                  </a:lnTo>
                  <a:lnTo>
                    <a:pt x="3048" y="1524"/>
                  </a:lnTo>
                  <a:lnTo>
                    <a:pt x="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34" name="Shape 31"/>
            <p:cNvSpPr/>
            <p:nvPr/>
          </p:nvSpPr>
          <p:spPr>
            <a:xfrm>
              <a:off x="181344" y="332201"/>
              <a:ext cx="44190" cy="83820"/>
            </a:xfrm>
            <a:custGeom>
              <a:avLst/>
              <a:gdLst/>
              <a:ahLst/>
              <a:cxnLst/>
              <a:rect l="0" t="0" r="0" b="0"/>
              <a:pathLst>
                <a:path w="44190" h="83820">
                  <a:moveTo>
                    <a:pt x="44190" y="0"/>
                  </a:moveTo>
                  <a:lnTo>
                    <a:pt x="44190" y="3048"/>
                  </a:lnTo>
                  <a:lnTo>
                    <a:pt x="36570" y="10668"/>
                  </a:lnTo>
                  <a:lnTo>
                    <a:pt x="30474" y="18288"/>
                  </a:lnTo>
                  <a:lnTo>
                    <a:pt x="24378" y="25908"/>
                  </a:lnTo>
                  <a:lnTo>
                    <a:pt x="18282" y="35052"/>
                  </a:lnTo>
                  <a:lnTo>
                    <a:pt x="13710" y="44196"/>
                  </a:lnTo>
                  <a:lnTo>
                    <a:pt x="9138" y="53340"/>
                  </a:lnTo>
                  <a:lnTo>
                    <a:pt x="7614" y="64008"/>
                  </a:lnTo>
                  <a:lnTo>
                    <a:pt x="6090" y="73152"/>
                  </a:lnTo>
                  <a:lnTo>
                    <a:pt x="0" y="83820"/>
                  </a:lnTo>
                  <a:lnTo>
                    <a:pt x="3048" y="73152"/>
                  </a:lnTo>
                  <a:lnTo>
                    <a:pt x="3048" y="59436"/>
                  </a:lnTo>
                  <a:lnTo>
                    <a:pt x="6090" y="45720"/>
                  </a:lnTo>
                  <a:lnTo>
                    <a:pt x="12186" y="33528"/>
                  </a:lnTo>
                  <a:lnTo>
                    <a:pt x="441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5" name="Shape 32"/>
            <p:cNvSpPr/>
            <p:nvPr/>
          </p:nvSpPr>
          <p:spPr>
            <a:xfrm>
              <a:off x="429733" y="336773"/>
              <a:ext cx="198096" cy="83820"/>
            </a:xfrm>
            <a:custGeom>
              <a:avLst/>
              <a:gdLst/>
              <a:ahLst/>
              <a:cxnLst/>
              <a:rect l="0" t="0" r="0" b="0"/>
              <a:pathLst>
                <a:path w="198096" h="83820">
                  <a:moveTo>
                    <a:pt x="74670" y="0"/>
                  </a:moveTo>
                  <a:lnTo>
                    <a:pt x="100578" y="0"/>
                  </a:lnTo>
                  <a:lnTo>
                    <a:pt x="112770" y="1524"/>
                  </a:lnTo>
                  <a:lnTo>
                    <a:pt x="124956" y="6096"/>
                  </a:lnTo>
                  <a:lnTo>
                    <a:pt x="137148" y="9144"/>
                  </a:lnTo>
                  <a:lnTo>
                    <a:pt x="147816" y="15240"/>
                  </a:lnTo>
                  <a:lnTo>
                    <a:pt x="156960" y="22860"/>
                  </a:lnTo>
                  <a:lnTo>
                    <a:pt x="167628" y="32004"/>
                  </a:lnTo>
                  <a:lnTo>
                    <a:pt x="170676" y="35052"/>
                  </a:lnTo>
                  <a:lnTo>
                    <a:pt x="175248" y="41148"/>
                  </a:lnTo>
                  <a:lnTo>
                    <a:pt x="178296" y="45720"/>
                  </a:lnTo>
                  <a:lnTo>
                    <a:pt x="179820" y="51816"/>
                  </a:lnTo>
                  <a:lnTo>
                    <a:pt x="185910" y="56388"/>
                  </a:lnTo>
                  <a:lnTo>
                    <a:pt x="190476" y="60960"/>
                  </a:lnTo>
                  <a:lnTo>
                    <a:pt x="193524" y="67056"/>
                  </a:lnTo>
                  <a:lnTo>
                    <a:pt x="198096" y="73152"/>
                  </a:lnTo>
                  <a:lnTo>
                    <a:pt x="192000" y="68580"/>
                  </a:lnTo>
                  <a:lnTo>
                    <a:pt x="187428" y="65532"/>
                  </a:lnTo>
                  <a:lnTo>
                    <a:pt x="181344" y="60960"/>
                  </a:lnTo>
                  <a:lnTo>
                    <a:pt x="176772" y="56388"/>
                  </a:lnTo>
                  <a:lnTo>
                    <a:pt x="172200" y="51816"/>
                  </a:lnTo>
                  <a:lnTo>
                    <a:pt x="166104" y="48768"/>
                  </a:lnTo>
                  <a:lnTo>
                    <a:pt x="161532" y="44196"/>
                  </a:lnTo>
                  <a:lnTo>
                    <a:pt x="155436" y="41148"/>
                  </a:lnTo>
                  <a:lnTo>
                    <a:pt x="149340" y="38100"/>
                  </a:lnTo>
                  <a:lnTo>
                    <a:pt x="143244" y="35052"/>
                  </a:lnTo>
                  <a:lnTo>
                    <a:pt x="135624" y="33528"/>
                  </a:lnTo>
                  <a:lnTo>
                    <a:pt x="129528" y="32004"/>
                  </a:lnTo>
                  <a:lnTo>
                    <a:pt x="121908" y="30480"/>
                  </a:lnTo>
                  <a:lnTo>
                    <a:pt x="114288" y="30480"/>
                  </a:lnTo>
                  <a:lnTo>
                    <a:pt x="106674" y="28956"/>
                  </a:lnTo>
                  <a:lnTo>
                    <a:pt x="99054" y="30480"/>
                  </a:lnTo>
                  <a:lnTo>
                    <a:pt x="91434" y="30480"/>
                  </a:lnTo>
                  <a:lnTo>
                    <a:pt x="85338" y="32004"/>
                  </a:lnTo>
                  <a:lnTo>
                    <a:pt x="77718" y="33528"/>
                  </a:lnTo>
                  <a:lnTo>
                    <a:pt x="70098" y="35052"/>
                  </a:lnTo>
                  <a:lnTo>
                    <a:pt x="64002" y="38100"/>
                  </a:lnTo>
                  <a:lnTo>
                    <a:pt x="57906" y="41148"/>
                  </a:lnTo>
                  <a:lnTo>
                    <a:pt x="51810" y="44196"/>
                  </a:lnTo>
                  <a:lnTo>
                    <a:pt x="45714" y="47244"/>
                  </a:lnTo>
                  <a:lnTo>
                    <a:pt x="41148" y="51816"/>
                  </a:lnTo>
                  <a:lnTo>
                    <a:pt x="36576" y="56388"/>
                  </a:lnTo>
                  <a:lnTo>
                    <a:pt x="33528" y="60960"/>
                  </a:lnTo>
                  <a:lnTo>
                    <a:pt x="28956" y="65532"/>
                  </a:lnTo>
                  <a:lnTo>
                    <a:pt x="25908" y="70104"/>
                  </a:lnTo>
                  <a:lnTo>
                    <a:pt x="22860" y="74676"/>
                  </a:lnTo>
                  <a:lnTo>
                    <a:pt x="19812" y="79248"/>
                  </a:lnTo>
                  <a:lnTo>
                    <a:pt x="15240" y="83820"/>
                  </a:lnTo>
                  <a:lnTo>
                    <a:pt x="13716" y="80772"/>
                  </a:lnTo>
                  <a:lnTo>
                    <a:pt x="10668" y="77724"/>
                  </a:lnTo>
                  <a:lnTo>
                    <a:pt x="7620" y="74676"/>
                  </a:lnTo>
                  <a:lnTo>
                    <a:pt x="4572" y="70104"/>
                  </a:lnTo>
                  <a:lnTo>
                    <a:pt x="1524" y="67056"/>
                  </a:lnTo>
                  <a:lnTo>
                    <a:pt x="1524" y="62484"/>
                  </a:lnTo>
                  <a:lnTo>
                    <a:pt x="0" y="57912"/>
                  </a:lnTo>
                  <a:lnTo>
                    <a:pt x="1524" y="53340"/>
                  </a:lnTo>
                  <a:lnTo>
                    <a:pt x="6096" y="41148"/>
                  </a:lnTo>
                  <a:lnTo>
                    <a:pt x="12192" y="32004"/>
                  </a:lnTo>
                  <a:lnTo>
                    <a:pt x="19812" y="22860"/>
                  </a:lnTo>
                  <a:lnTo>
                    <a:pt x="30480" y="16764"/>
                  </a:lnTo>
                  <a:lnTo>
                    <a:pt x="41148" y="10668"/>
                  </a:lnTo>
                  <a:lnTo>
                    <a:pt x="51810" y="6096"/>
                  </a:lnTo>
                  <a:lnTo>
                    <a:pt x="64002" y="3048"/>
                  </a:lnTo>
                  <a:lnTo>
                    <a:pt x="7467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36" name="Shape 33"/>
            <p:cNvSpPr/>
            <p:nvPr/>
          </p:nvSpPr>
          <p:spPr>
            <a:xfrm>
              <a:off x="704028" y="347441"/>
              <a:ext cx="9144" cy="13716"/>
            </a:xfrm>
            <a:custGeom>
              <a:avLst/>
              <a:gdLst/>
              <a:ahLst/>
              <a:cxnLst/>
              <a:rect l="0" t="0" r="0" b="0"/>
              <a:pathLst>
                <a:path w="9144" h="13716">
                  <a:moveTo>
                    <a:pt x="0" y="0"/>
                  </a:moveTo>
                  <a:lnTo>
                    <a:pt x="3048" y="0"/>
                  </a:lnTo>
                  <a:lnTo>
                    <a:pt x="9144" y="1371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7" name="Shape 6685"/>
            <p:cNvSpPr/>
            <p:nvPr/>
          </p:nvSpPr>
          <p:spPr>
            <a:xfrm>
              <a:off x="198102" y="368777"/>
              <a:ext cx="18288" cy="51816"/>
            </a:xfrm>
            <a:custGeom>
              <a:avLst/>
              <a:gdLst/>
              <a:ahLst/>
              <a:cxnLst/>
              <a:rect l="0" t="0" r="0" b="0"/>
              <a:pathLst>
                <a:path w="18288" h="51816">
                  <a:moveTo>
                    <a:pt x="0" y="0"/>
                  </a:moveTo>
                  <a:lnTo>
                    <a:pt x="18288" y="0"/>
                  </a:lnTo>
                  <a:lnTo>
                    <a:pt x="18288" y="51816"/>
                  </a:lnTo>
                  <a:lnTo>
                    <a:pt x="0" y="51816"/>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8" name="Shape 6686"/>
            <p:cNvSpPr/>
            <p:nvPr/>
          </p:nvSpPr>
          <p:spPr>
            <a:xfrm>
              <a:off x="185916" y="393161"/>
              <a:ext cx="18282" cy="42672"/>
            </a:xfrm>
            <a:custGeom>
              <a:avLst/>
              <a:gdLst/>
              <a:ahLst/>
              <a:cxnLst/>
              <a:rect l="0" t="0" r="0" b="0"/>
              <a:pathLst>
                <a:path w="18282" h="42672">
                  <a:moveTo>
                    <a:pt x="0" y="0"/>
                  </a:moveTo>
                  <a:lnTo>
                    <a:pt x="18282" y="0"/>
                  </a:lnTo>
                  <a:lnTo>
                    <a:pt x="18282" y="42672"/>
                  </a:lnTo>
                  <a:lnTo>
                    <a:pt x="0" y="42672"/>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9" name="Shape 6687"/>
            <p:cNvSpPr/>
            <p:nvPr/>
          </p:nvSpPr>
          <p:spPr>
            <a:xfrm>
              <a:off x="210294" y="368777"/>
              <a:ext cx="9144" cy="12192"/>
            </a:xfrm>
            <a:custGeom>
              <a:avLst/>
              <a:gdLst/>
              <a:ahLst/>
              <a:cxnLst/>
              <a:rect l="0" t="0" r="0" b="0"/>
              <a:pathLst>
                <a:path w="9144" h="12192">
                  <a:moveTo>
                    <a:pt x="0" y="0"/>
                  </a:moveTo>
                  <a:lnTo>
                    <a:pt x="9144" y="0"/>
                  </a:lnTo>
                  <a:lnTo>
                    <a:pt x="9144" y="12192"/>
                  </a:lnTo>
                  <a:lnTo>
                    <a:pt x="0" y="12192"/>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6688"/>
            <p:cNvSpPr/>
            <p:nvPr/>
          </p:nvSpPr>
          <p:spPr>
            <a:xfrm>
              <a:off x="185916" y="417545"/>
              <a:ext cx="12186" cy="18288"/>
            </a:xfrm>
            <a:custGeom>
              <a:avLst/>
              <a:gdLst/>
              <a:ahLst/>
              <a:cxnLst/>
              <a:rect l="0" t="0" r="0" b="0"/>
              <a:pathLst>
                <a:path w="12186" h="18288">
                  <a:moveTo>
                    <a:pt x="0" y="0"/>
                  </a:moveTo>
                  <a:lnTo>
                    <a:pt x="12186" y="0"/>
                  </a:lnTo>
                  <a:lnTo>
                    <a:pt x="12186" y="18288"/>
                  </a:lnTo>
                  <a:lnTo>
                    <a:pt x="0" y="18288"/>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6689"/>
            <p:cNvSpPr/>
            <p:nvPr/>
          </p:nvSpPr>
          <p:spPr>
            <a:xfrm>
              <a:off x="687264" y="371825"/>
              <a:ext cx="10668" cy="97521"/>
            </a:xfrm>
            <a:custGeom>
              <a:avLst/>
              <a:gdLst/>
              <a:ahLst/>
              <a:cxnLst/>
              <a:rect l="0" t="0" r="0" b="0"/>
              <a:pathLst>
                <a:path w="10668" h="97521">
                  <a:moveTo>
                    <a:pt x="0" y="0"/>
                  </a:moveTo>
                  <a:lnTo>
                    <a:pt x="10668" y="0"/>
                  </a:lnTo>
                  <a:lnTo>
                    <a:pt x="10668" y="97521"/>
                  </a:lnTo>
                  <a:lnTo>
                    <a:pt x="0" y="97521"/>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6690"/>
            <p:cNvSpPr/>
            <p:nvPr/>
          </p:nvSpPr>
          <p:spPr>
            <a:xfrm>
              <a:off x="687264" y="371825"/>
              <a:ext cx="10668" cy="97521"/>
            </a:xfrm>
            <a:custGeom>
              <a:avLst/>
              <a:gdLst/>
              <a:ahLst/>
              <a:cxnLst/>
              <a:rect l="0" t="0" r="0" b="0"/>
              <a:pathLst>
                <a:path w="10668" h="97521">
                  <a:moveTo>
                    <a:pt x="0" y="0"/>
                  </a:moveTo>
                  <a:lnTo>
                    <a:pt x="10668" y="0"/>
                  </a:lnTo>
                  <a:lnTo>
                    <a:pt x="10668" y="97521"/>
                  </a:lnTo>
                  <a:lnTo>
                    <a:pt x="0" y="97521"/>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36"/>
            <p:cNvSpPr/>
            <p:nvPr/>
          </p:nvSpPr>
          <p:spPr>
            <a:xfrm>
              <a:off x="275820" y="373349"/>
              <a:ext cx="70100" cy="33528"/>
            </a:xfrm>
            <a:custGeom>
              <a:avLst/>
              <a:gdLst/>
              <a:ahLst/>
              <a:cxnLst/>
              <a:rect l="0" t="0" r="0" b="0"/>
              <a:pathLst>
                <a:path w="70100" h="33528">
                  <a:moveTo>
                    <a:pt x="35052" y="0"/>
                  </a:moveTo>
                  <a:lnTo>
                    <a:pt x="41148" y="0"/>
                  </a:lnTo>
                  <a:lnTo>
                    <a:pt x="48768" y="1524"/>
                  </a:lnTo>
                  <a:lnTo>
                    <a:pt x="54859" y="3048"/>
                  </a:lnTo>
                  <a:lnTo>
                    <a:pt x="59431" y="6096"/>
                  </a:lnTo>
                  <a:lnTo>
                    <a:pt x="64003" y="10668"/>
                  </a:lnTo>
                  <a:lnTo>
                    <a:pt x="67052" y="13716"/>
                  </a:lnTo>
                  <a:lnTo>
                    <a:pt x="68575" y="18288"/>
                  </a:lnTo>
                  <a:lnTo>
                    <a:pt x="70100" y="22860"/>
                  </a:lnTo>
                  <a:lnTo>
                    <a:pt x="67052" y="22860"/>
                  </a:lnTo>
                  <a:lnTo>
                    <a:pt x="62480" y="19812"/>
                  </a:lnTo>
                  <a:lnTo>
                    <a:pt x="57908" y="18288"/>
                  </a:lnTo>
                  <a:lnTo>
                    <a:pt x="53340" y="15240"/>
                  </a:lnTo>
                  <a:lnTo>
                    <a:pt x="47244" y="13716"/>
                  </a:lnTo>
                  <a:lnTo>
                    <a:pt x="36576" y="13716"/>
                  </a:lnTo>
                  <a:lnTo>
                    <a:pt x="30480" y="15240"/>
                  </a:lnTo>
                  <a:lnTo>
                    <a:pt x="25908" y="16764"/>
                  </a:lnTo>
                  <a:lnTo>
                    <a:pt x="22860" y="18288"/>
                  </a:lnTo>
                  <a:lnTo>
                    <a:pt x="19812" y="21336"/>
                  </a:lnTo>
                  <a:lnTo>
                    <a:pt x="16764" y="22860"/>
                  </a:lnTo>
                  <a:lnTo>
                    <a:pt x="12192" y="25908"/>
                  </a:lnTo>
                  <a:lnTo>
                    <a:pt x="9144" y="28956"/>
                  </a:lnTo>
                  <a:lnTo>
                    <a:pt x="6096" y="30480"/>
                  </a:lnTo>
                  <a:lnTo>
                    <a:pt x="3048" y="33528"/>
                  </a:lnTo>
                  <a:lnTo>
                    <a:pt x="0" y="27432"/>
                  </a:lnTo>
                  <a:lnTo>
                    <a:pt x="3048" y="21336"/>
                  </a:lnTo>
                  <a:lnTo>
                    <a:pt x="6096" y="15240"/>
                  </a:lnTo>
                  <a:lnTo>
                    <a:pt x="10668" y="9144"/>
                  </a:lnTo>
                  <a:lnTo>
                    <a:pt x="16764" y="6096"/>
                  </a:lnTo>
                  <a:lnTo>
                    <a:pt x="22860" y="3048"/>
                  </a:lnTo>
                  <a:lnTo>
                    <a:pt x="28956" y="1524"/>
                  </a:lnTo>
                  <a:lnTo>
                    <a:pt x="3505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37"/>
            <p:cNvSpPr/>
            <p:nvPr/>
          </p:nvSpPr>
          <p:spPr>
            <a:xfrm>
              <a:off x="833554" y="522686"/>
              <a:ext cx="1524" cy="3048"/>
            </a:xfrm>
            <a:custGeom>
              <a:avLst/>
              <a:gdLst/>
              <a:ahLst/>
              <a:cxnLst/>
              <a:rect l="0" t="0" r="0" b="0"/>
              <a:pathLst>
                <a:path w="1524" h="3048">
                  <a:moveTo>
                    <a:pt x="1524" y="0"/>
                  </a:moveTo>
                  <a:lnTo>
                    <a:pt x="1524" y="0"/>
                  </a:lnTo>
                  <a:lnTo>
                    <a:pt x="0" y="3048"/>
                  </a:lnTo>
                  <a:lnTo>
                    <a:pt x="152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38"/>
            <p:cNvSpPr/>
            <p:nvPr/>
          </p:nvSpPr>
          <p:spPr>
            <a:xfrm>
              <a:off x="798517" y="402305"/>
              <a:ext cx="45705" cy="120380"/>
            </a:xfrm>
            <a:custGeom>
              <a:avLst/>
              <a:gdLst/>
              <a:ahLst/>
              <a:cxnLst/>
              <a:rect l="0" t="0" r="0" b="0"/>
              <a:pathLst>
                <a:path w="45705" h="120380">
                  <a:moveTo>
                    <a:pt x="0" y="0"/>
                  </a:moveTo>
                  <a:lnTo>
                    <a:pt x="7620" y="9144"/>
                  </a:lnTo>
                  <a:lnTo>
                    <a:pt x="15240" y="19812"/>
                  </a:lnTo>
                  <a:lnTo>
                    <a:pt x="24384" y="28956"/>
                  </a:lnTo>
                  <a:lnTo>
                    <a:pt x="31989" y="38100"/>
                  </a:lnTo>
                  <a:lnTo>
                    <a:pt x="39609" y="48768"/>
                  </a:lnTo>
                  <a:lnTo>
                    <a:pt x="44181" y="57897"/>
                  </a:lnTo>
                  <a:lnTo>
                    <a:pt x="45705" y="76185"/>
                  </a:lnTo>
                  <a:lnTo>
                    <a:pt x="45705" y="92949"/>
                  </a:lnTo>
                  <a:lnTo>
                    <a:pt x="42657" y="108189"/>
                  </a:lnTo>
                  <a:lnTo>
                    <a:pt x="36561" y="120380"/>
                  </a:lnTo>
                  <a:lnTo>
                    <a:pt x="41133" y="105141"/>
                  </a:lnTo>
                  <a:lnTo>
                    <a:pt x="42657" y="91425"/>
                  </a:lnTo>
                  <a:lnTo>
                    <a:pt x="41133" y="76185"/>
                  </a:lnTo>
                  <a:lnTo>
                    <a:pt x="36561" y="63992"/>
                  </a:lnTo>
                  <a:lnTo>
                    <a:pt x="31989" y="50292"/>
                  </a:lnTo>
                  <a:lnTo>
                    <a:pt x="24384" y="36576"/>
                  </a:lnTo>
                  <a:lnTo>
                    <a:pt x="16764" y="24384"/>
                  </a:lnTo>
                  <a:lnTo>
                    <a:pt x="6096" y="13716"/>
                  </a:lnTo>
                  <a:lnTo>
                    <a:pt x="1524" y="457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6" name="Shape 39"/>
            <p:cNvSpPr/>
            <p:nvPr/>
          </p:nvSpPr>
          <p:spPr>
            <a:xfrm>
              <a:off x="798516" y="402304"/>
              <a:ext cx="0" cy="1"/>
            </a:xfrm>
            <a:custGeom>
              <a:avLst/>
              <a:gdLst/>
              <a:ahLst/>
              <a:cxnLst/>
              <a:rect l="0" t="0" r="0" b="0"/>
              <a:pathLst>
                <a:path h="1">
                  <a:moveTo>
                    <a:pt x="0" y="0"/>
                  </a:moveTo>
                  <a:lnTo>
                    <a:pt x="0" y="1"/>
                  </a:lnTo>
                  <a:lnTo>
                    <a:pt x="0" y="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7" name="Shape 40"/>
            <p:cNvSpPr/>
            <p:nvPr/>
          </p:nvSpPr>
          <p:spPr>
            <a:xfrm>
              <a:off x="796485" y="394178"/>
              <a:ext cx="2031" cy="8126"/>
            </a:xfrm>
            <a:custGeom>
              <a:avLst/>
              <a:gdLst/>
              <a:ahLst/>
              <a:cxnLst/>
              <a:rect l="0" t="0" r="0" b="0"/>
              <a:pathLst>
                <a:path w="2031" h="8126">
                  <a:moveTo>
                    <a:pt x="0" y="0"/>
                  </a:moveTo>
                  <a:lnTo>
                    <a:pt x="2031" y="8126"/>
                  </a:lnTo>
                  <a:lnTo>
                    <a:pt x="508" y="355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8" name="Shape 41"/>
            <p:cNvSpPr/>
            <p:nvPr/>
          </p:nvSpPr>
          <p:spPr>
            <a:xfrm>
              <a:off x="795468" y="388399"/>
              <a:ext cx="1016" cy="5779"/>
            </a:xfrm>
            <a:custGeom>
              <a:avLst/>
              <a:gdLst/>
              <a:ahLst/>
              <a:cxnLst/>
              <a:rect l="0" t="0" r="0" b="0"/>
              <a:pathLst>
                <a:path w="1016" h="5779">
                  <a:moveTo>
                    <a:pt x="190" y="0"/>
                  </a:moveTo>
                  <a:lnTo>
                    <a:pt x="1016" y="5779"/>
                  </a:lnTo>
                  <a:lnTo>
                    <a:pt x="0" y="1715"/>
                  </a:lnTo>
                  <a:lnTo>
                    <a:pt x="19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9" name="Shape 42"/>
            <p:cNvSpPr/>
            <p:nvPr/>
          </p:nvSpPr>
          <p:spPr>
            <a:xfrm>
              <a:off x="795468" y="376397"/>
              <a:ext cx="1524" cy="12001"/>
            </a:xfrm>
            <a:custGeom>
              <a:avLst/>
              <a:gdLst/>
              <a:ahLst/>
              <a:cxnLst/>
              <a:rect l="0" t="0" r="0" b="0"/>
              <a:pathLst>
                <a:path w="1524" h="12001">
                  <a:moveTo>
                    <a:pt x="1524" y="0"/>
                  </a:moveTo>
                  <a:lnTo>
                    <a:pt x="190" y="12001"/>
                  </a:lnTo>
                  <a:lnTo>
                    <a:pt x="0" y="10668"/>
                  </a:lnTo>
                  <a:lnTo>
                    <a:pt x="152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0" name="Shape 43"/>
            <p:cNvSpPr/>
            <p:nvPr/>
          </p:nvSpPr>
          <p:spPr>
            <a:xfrm>
              <a:off x="467833" y="380969"/>
              <a:ext cx="121908" cy="77709"/>
            </a:xfrm>
            <a:custGeom>
              <a:avLst/>
              <a:gdLst/>
              <a:ahLst/>
              <a:cxnLst/>
              <a:rect l="0" t="0" r="0" b="0"/>
              <a:pathLst>
                <a:path w="121908" h="77709">
                  <a:moveTo>
                    <a:pt x="48762" y="0"/>
                  </a:moveTo>
                  <a:lnTo>
                    <a:pt x="65526" y="0"/>
                  </a:lnTo>
                  <a:lnTo>
                    <a:pt x="73146" y="1524"/>
                  </a:lnTo>
                  <a:lnTo>
                    <a:pt x="80760" y="4572"/>
                  </a:lnTo>
                  <a:lnTo>
                    <a:pt x="86856" y="7620"/>
                  </a:lnTo>
                  <a:lnTo>
                    <a:pt x="91428" y="10668"/>
                  </a:lnTo>
                  <a:lnTo>
                    <a:pt x="97524" y="15240"/>
                  </a:lnTo>
                  <a:lnTo>
                    <a:pt x="102096" y="19812"/>
                  </a:lnTo>
                  <a:lnTo>
                    <a:pt x="106668" y="25908"/>
                  </a:lnTo>
                  <a:lnTo>
                    <a:pt x="111240" y="30480"/>
                  </a:lnTo>
                  <a:lnTo>
                    <a:pt x="114288" y="36576"/>
                  </a:lnTo>
                  <a:lnTo>
                    <a:pt x="114288" y="38100"/>
                  </a:lnTo>
                  <a:lnTo>
                    <a:pt x="109716" y="33528"/>
                  </a:lnTo>
                  <a:lnTo>
                    <a:pt x="105144" y="27432"/>
                  </a:lnTo>
                  <a:lnTo>
                    <a:pt x="99048" y="21336"/>
                  </a:lnTo>
                  <a:lnTo>
                    <a:pt x="91428" y="15240"/>
                  </a:lnTo>
                  <a:lnTo>
                    <a:pt x="83808" y="12192"/>
                  </a:lnTo>
                  <a:lnTo>
                    <a:pt x="76188" y="9144"/>
                  </a:lnTo>
                  <a:lnTo>
                    <a:pt x="67050" y="7620"/>
                  </a:lnTo>
                  <a:lnTo>
                    <a:pt x="56382" y="9144"/>
                  </a:lnTo>
                  <a:lnTo>
                    <a:pt x="53334" y="9144"/>
                  </a:lnTo>
                  <a:lnTo>
                    <a:pt x="48762" y="10668"/>
                  </a:lnTo>
                  <a:lnTo>
                    <a:pt x="45714" y="10668"/>
                  </a:lnTo>
                  <a:lnTo>
                    <a:pt x="42666" y="12192"/>
                  </a:lnTo>
                  <a:lnTo>
                    <a:pt x="38094" y="13716"/>
                  </a:lnTo>
                  <a:lnTo>
                    <a:pt x="35046" y="15240"/>
                  </a:lnTo>
                  <a:lnTo>
                    <a:pt x="31998" y="18288"/>
                  </a:lnTo>
                  <a:lnTo>
                    <a:pt x="28950" y="19812"/>
                  </a:lnTo>
                  <a:lnTo>
                    <a:pt x="22854" y="25908"/>
                  </a:lnTo>
                  <a:lnTo>
                    <a:pt x="18282" y="32004"/>
                  </a:lnTo>
                  <a:lnTo>
                    <a:pt x="15234" y="39624"/>
                  </a:lnTo>
                  <a:lnTo>
                    <a:pt x="15234" y="47244"/>
                  </a:lnTo>
                  <a:lnTo>
                    <a:pt x="21330" y="42672"/>
                  </a:lnTo>
                  <a:lnTo>
                    <a:pt x="28950" y="36576"/>
                  </a:lnTo>
                  <a:lnTo>
                    <a:pt x="35046" y="30480"/>
                  </a:lnTo>
                  <a:lnTo>
                    <a:pt x="42666" y="25908"/>
                  </a:lnTo>
                  <a:lnTo>
                    <a:pt x="50286" y="22860"/>
                  </a:lnTo>
                  <a:lnTo>
                    <a:pt x="59430" y="21336"/>
                  </a:lnTo>
                  <a:lnTo>
                    <a:pt x="67050" y="21336"/>
                  </a:lnTo>
                  <a:lnTo>
                    <a:pt x="77712" y="22860"/>
                  </a:lnTo>
                  <a:lnTo>
                    <a:pt x="83808" y="25908"/>
                  </a:lnTo>
                  <a:lnTo>
                    <a:pt x="89904" y="30480"/>
                  </a:lnTo>
                  <a:lnTo>
                    <a:pt x="96000" y="35052"/>
                  </a:lnTo>
                  <a:lnTo>
                    <a:pt x="102096" y="39624"/>
                  </a:lnTo>
                  <a:lnTo>
                    <a:pt x="108192" y="44196"/>
                  </a:lnTo>
                  <a:lnTo>
                    <a:pt x="112764" y="50292"/>
                  </a:lnTo>
                  <a:lnTo>
                    <a:pt x="117336" y="54864"/>
                  </a:lnTo>
                  <a:lnTo>
                    <a:pt x="121908" y="60960"/>
                  </a:lnTo>
                  <a:lnTo>
                    <a:pt x="114288" y="60960"/>
                  </a:lnTo>
                  <a:lnTo>
                    <a:pt x="111240" y="62484"/>
                  </a:lnTo>
                  <a:lnTo>
                    <a:pt x="108192" y="64008"/>
                  </a:lnTo>
                  <a:lnTo>
                    <a:pt x="105144" y="64008"/>
                  </a:lnTo>
                  <a:lnTo>
                    <a:pt x="102096" y="65532"/>
                  </a:lnTo>
                  <a:lnTo>
                    <a:pt x="99048" y="65532"/>
                  </a:lnTo>
                  <a:lnTo>
                    <a:pt x="94476" y="67056"/>
                  </a:lnTo>
                  <a:lnTo>
                    <a:pt x="96000" y="64008"/>
                  </a:lnTo>
                  <a:lnTo>
                    <a:pt x="99048" y="60960"/>
                  </a:lnTo>
                  <a:lnTo>
                    <a:pt x="102096" y="56388"/>
                  </a:lnTo>
                  <a:lnTo>
                    <a:pt x="100572" y="50292"/>
                  </a:lnTo>
                  <a:lnTo>
                    <a:pt x="91428" y="39624"/>
                  </a:lnTo>
                  <a:lnTo>
                    <a:pt x="89904" y="48768"/>
                  </a:lnTo>
                  <a:lnTo>
                    <a:pt x="88380" y="56388"/>
                  </a:lnTo>
                  <a:lnTo>
                    <a:pt x="85332" y="64008"/>
                  </a:lnTo>
                  <a:lnTo>
                    <a:pt x="77712" y="67056"/>
                  </a:lnTo>
                  <a:lnTo>
                    <a:pt x="74670" y="67056"/>
                  </a:lnTo>
                  <a:lnTo>
                    <a:pt x="71622" y="65532"/>
                  </a:lnTo>
                  <a:lnTo>
                    <a:pt x="67050" y="64008"/>
                  </a:lnTo>
                  <a:lnTo>
                    <a:pt x="65526" y="62484"/>
                  </a:lnTo>
                  <a:lnTo>
                    <a:pt x="62478" y="60960"/>
                  </a:lnTo>
                  <a:lnTo>
                    <a:pt x="59430" y="57912"/>
                  </a:lnTo>
                  <a:lnTo>
                    <a:pt x="57906" y="56388"/>
                  </a:lnTo>
                  <a:lnTo>
                    <a:pt x="54858" y="53340"/>
                  </a:lnTo>
                  <a:lnTo>
                    <a:pt x="53334" y="36576"/>
                  </a:lnTo>
                  <a:lnTo>
                    <a:pt x="50286" y="38100"/>
                  </a:lnTo>
                  <a:lnTo>
                    <a:pt x="47238" y="39624"/>
                  </a:lnTo>
                  <a:lnTo>
                    <a:pt x="44190" y="39624"/>
                  </a:lnTo>
                  <a:lnTo>
                    <a:pt x="41142" y="41148"/>
                  </a:lnTo>
                  <a:lnTo>
                    <a:pt x="38094" y="44196"/>
                  </a:lnTo>
                  <a:lnTo>
                    <a:pt x="35046" y="45720"/>
                  </a:lnTo>
                  <a:lnTo>
                    <a:pt x="31998" y="47244"/>
                  </a:lnTo>
                  <a:lnTo>
                    <a:pt x="28950" y="50292"/>
                  </a:lnTo>
                  <a:lnTo>
                    <a:pt x="30474" y="56388"/>
                  </a:lnTo>
                  <a:lnTo>
                    <a:pt x="35046" y="59436"/>
                  </a:lnTo>
                  <a:lnTo>
                    <a:pt x="39618" y="64008"/>
                  </a:lnTo>
                  <a:lnTo>
                    <a:pt x="45714" y="67056"/>
                  </a:lnTo>
                  <a:lnTo>
                    <a:pt x="48762" y="67056"/>
                  </a:lnTo>
                  <a:lnTo>
                    <a:pt x="51810" y="68580"/>
                  </a:lnTo>
                  <a:lnTo>
                    <a:pt x="53334" y="70104"/>
                  </a:lnTo>
                  <a:lnTo>
                    <a:pt x="56382" y="71628"/>
                  </a:lnTo>
                  <a:lnTo>
                    <a:pt x="60954" y="73152"/>
                  </a:lnTo>
                  <a:lnTo>
                    <a:pt x="62478" y="74676"/>
                  </a:lnTo>
                  <a:lnTo>
                    <a:pt x="67050" y="74676"/>
                  </a:lnTo>
                  <a:lnTo>
                    <a:pt x="65526" y="76185"/>
                  </a:lnTo>
                  <a:lnTo>
                    <a:pt x="60954" y="76185"/>
                  </a:lnTo>
                  <a:lnTo>
                    <a:pt x="57906" y="77709"/>
                  </a:lnTo>
                  <a:lnTo>
                    <a:pt x="53334" y="77709"/>
                  </a:lnTo>
                  <a:lnTo>
                    <a:pt x="50286" y="76185"/>
                  </a:lnTo>
                  <a:lnTo>
                    <a:pt x="47238" y="76185"/>
                  </a:lnTo>
                  <a:lnTo>
                    <a:pt x="44190" y="74676"/>
                  </a:lnTo>
                  <a:lnTo>
                    <a:pt x="39618" y="71628"/>
                  </a:lnTo>
                  <a:lnTo>
                    <a:pt x="35046" y="68580"/>
                  </a:lnTo>
                  <a:lnTo>
                    <a:pt x="28950" y="67056"/>
                  </a:lnTo>
                  <a:lnTo>
                    <a:pt x="22854" y="65532"/>
                  </a:lnTo>
                  <a:lnTo>
                    <a:pt x="18282" y="64008"/>
                  </a:lnTo>
                  <a:lnTo>
                    <a:pt x="12186" y="62484"/>
                  </a:lnTo>
                  <a:lnTo>
                    <a:pt x="7614" y="60960"/>
                  </a:lnTo>
                  <a:lnTo>
                    <a:pt x="1524" y="59436"/>
                  </a:lnTo>
                  <a:lnTo>
                    <a:pt x="0" y="47244"/>
                  </a:lnTo>
                  <a:lnTo>
                    <a:pt x="1524" y="35052"/>
                  </a:lnTo>
                  <a:lnTo>
                    <a:pt x="4572" y="24384"/>
                  </a:lnTo>
                  <a:lnTo>
                    <a:pt x="13710" y="15240"/>
                  </a:lnTo>
                  <a:lnTo>
                    <a:pt x="19806" y="12192"/>
                  </a:lnTo>
                  <a:lnTo>
                    <a:pt x="25902" y="9144"/>
                  </a:lnTo>
                  <a:lnTo>
                    <a:pt x="33522" y="4572"/>
                  </a:lnTo>
                  <a:lnTo>
                    <a:pt x="39618" y="3048"/>
                  </a:lnTo>
                  <a:lnTo>
                    <a:pt x="48762"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51" name="Shape 44"/>
            <p:cNvSpPr/>
            <p:nvPr/>
          </p:nvSpPr>
          <p:spPr>
            <a:xfrm>
              <a:off x="752415" y="405734"/>
              <a:ext cx="33909" cy="142860"/>
            </a:xfrm>
            <a:custGeom>
              <a:avLst/>
              <a:gdLst/>
              <a:ahLst/>
              <a:cxnLst/>
              <a:rect l="0" t="0" r="0" b="0"/>
              <a:pathLst>
                <a:path w="33909" h="142860">
                  <a:moveTo>
                    <a:pt x="0" y="0"/>
                  </a:moveTo>
                  <a:lnTo>
                    <a:pt x="3429" y="5715"/>
                  </a:lnTo>
                  <a:lnTo>
                    <a:pt x="8001" y="11811"/>
                  </a:lnTo>
                  <a:lnTo>
                    <a:pt x="12573" y="19431"/>
                  </a:lnTo>
                  <a:lnTo>
                    <a:pt x="18669" y="25527"/>
                  </a:lnTo>
                  <a:lnTo>
                    <a:pt x="23241" y="33147"/>
                  </a:lnTo>
                  <a:lnTo>
                    <a:pt x="27813" y="39243"/>
                  </a:lnTo>
                  <a:lnTo>
                    <a:pt x="30861" y="52944"/>
                  </a:lnTo>
                  <a:lnTo>
                    <a:pt x="33909" y="68184"/>
                  </a:lnTo>
                  <a:lnTo>
                    <a:pt x="33909" y="80376"/>
                  </a:lnTo>
                  <a:lnTo>
                    <a:pt x="30861" y="94092"/>
                  </a:lnTo>
                  <a:lnTo>
                    <a:pt x="27813" y="107808"/>
                  </a:lnTo>
                  <a:lnTo>
                    <a:pt x="23241" y="121524"/>
                  </a:lnTo>
                  <a:lnTo>
                    <a:pt x="17145" y="132192"/>
                  </a:lnTo>
                  <a:lnTo>
                    <a:pt x="9525" y="142860"/>
                  </a:lnTo>
                  <a:lnTo>
                    <a:pt x="12573" y="135240"/>
                  </a:lnTo>
                  <a:lnTo>
                    <a:pt x="17145" y="126096"/>
                  </a:lnTo>
                  <a:lnTo>
                    <a:pt x="20193" y="115428"/>
                  </a:lnTo>
                  <a:lnTo>
                    <a:pt x="23241" y="106284"/>
                  </a:lnTo>
                  <a:lnTo>
                    <a:pt x="26289" y="97140"/>
                  </a:lnTo>
                  <a:lnTo>
                    <a:pt x="27813" y="86472"/>
                  </a:lnTo>
                  <a:lnTo>
                    <a:pt x="27813" y="77328"/>
                  </a:lnTo>
                  <a:lnTo>
                    <a:pt x="26289" y="66660"/>
                  </a:lnTo>
                  <a:lnTo>
                    <a:pt x="24765" y="54468"/>
                  </a:lnTo>
                  <a:lnTo>
                    <a:pt x="20193" y="45339"/>
                  </a:lnTo>
                  <a:lnTo>
                    <a:pt x="14097" y="34671"/>
                  </a:lnTo>
                  <a:lnTo>
                    <a:pt x="9525" y="24003"/>
                  </a:lnTo>
                  <a:lnTo>
                    <a:pt x="4953" y="13335"/>
                  </a:lnTo>
                  <a:lnTo>
                    <a:pt x="381" y="266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2" name="Shape 45"/>
            <p:cNvSpPr/>
            <p:nvPr/>
          </p:nvSpPr>
          <p:spPr>
            <a:xfrm>
              <a:off x="751272" y="397733"/>
              <a:ext cx="1143" cy="8001"/>
            </a:xfrm>
            <a:custGeom>
              <a:avLst/>
              <a:gdLst/>
              <a:ahLst/>
              <a:cxnLst/>
              <a:rect l="0" t="0" r="0" b="0"/>
              <a:pathLst>
                <a:path w="1143" h="8001">
                  <a:moveTo>
                    <a:pt x="0" y="0"/>
                  </a:moveTo>
                  <a:lnTo>
                    <a:pt x="1143" y="8001"/>
                  </a:lnTo>
                  <a:lnTo>
                    <a:pt x="0" y="609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3" name="Shape 46"/>
            <p:cNvSpPr/>
            <p:nvPr/>
          </p:nvSpPr>
          <p:spPr>
            <a:xfrm>
              <a:off x="751272" y="385541"/>
              <a:ext cx="1524" cy="12192"/>
            </a:xfrm>
            <a:custGeom>
              <a:avLst/>
              <a:gdLst/>
              <a:ahLst/>
              <a:cxnLst/>
              <a:rect l="0" t="0" r="0" b="0"/>
              <a:pathLst>
                <a:path w="1524" h="12192">
                  <a:moveTo>
                    <a:pt x="1524" y="0"/>
                  </a:moveTo>
                  <a:lnTo>
                    <a:pt x="0" y="12192"/>
                  </a:lnTo>
                  <a:lnTo>
                    <a:pt x="0" y="9144"/>
                  </a:lnTo>
                  <a:lnTo>
                    <a:pt x="152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4" name="Shape 47"/>
            <p:cNvSpPr/>
            <p:nvPr/>
          </p:nvSpPr>
          <p:spPr>
            <a:xfrm>
              <a:off x="777181" y="403830"/>
              <a:ext cx="41148" cy="123428"/>
            </a:xfrm>
            <a:custGeom>
              <a:avLst/>
              <a:gdLst/>
              <a:ahLst/>
              <a:cxnLst/>
              <a:rect l="0" t="0" r="0" b="0"/>
              <a:pathLst>
                <a:path w="41148" h="123428">
                  <a:moveTo>
                    <a:pt x="0" y="0"/>
                  </a:moveTo>
                  <a:lnTo>
                    <a:pt x="4572" y="9144"/>
                  </a:lnTo>
                  <a:lnTo>
                    <a:pt x="10668" y="18288"/>
                  </a:lnTo>
                  <a:lnTo>
                    <a:pt x="16764" y="27432"/>
                  </a:lnTo>
                  <a:lnTo>
                    <a:pt x="24384" y="35052"/>
                  </a:lnTo>
                  <a:lnTo>
                    <a:pt x="32004" y="44196"/>
                  </a:lnTo>
                  <a:lnTo>
                    <a:pt x="36576" y="53324"/>
                  </a:lnTo>
                  <a:lnTo>
                    <a:pt x="41148" y="62468"/>
                  </a:lnTo>
                  <a:lnTo>
                    <a:pt x="41148" y="77708"/>
                  </a:lnTo>
                  <a:lnTo>
                    <a:pt x="39624" y="94472"/>
                  </a:lnTo>
                  <a:lnTo>
                    <a:pt x="35052" y="108188"/>
                  </a:lnTo>
                  <a:lnTo>
                    <a:pt x="27432" y="123428"/>
                  </a:lnTo>
                  <a:lnTo>
                    <a:pt x="32004" y="108188"/>
                  </a:lnTo>
                  <a:lnTo>
                    <a:pt x="33528" y="94472"/>
                  </a:lnTo>
                  <a:lnTo>
                    <a:pt x="32004" y="79232"/>
                  </a:lnTo>
                  <a:lnTo>
                    <a:pt x="28956" y="63992"/>
                  </a:lnTo>
                  <a:lnTo>
                    <a:pt x="25908" y="50292"/>
                  </a:lnTo>
                  <a:lnTo>
                    <a:pt x="19812" y="36576"/>
                  </a:lnTo>
                  <a:lnTo>
                    <a:pt x="12192" y="22860"/>
                  </a:lnTo>
                  <a:lnTo>
                    <a:pt x="3048" y="1066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5" name="Shape 48"/>
            <p:cNvSpPr/>
            <p:nvPr/>
          </p:nvSpPr>
          <p:spPr>
            <a:xfrm>
              <a:off x="774133" y="393161"/>
              <a:ext cx="3048" cy="10668"/>
            </a:xfrm>
            <a:custGeom>
              <a:avLst/>
              <a:gdLst/>
              <a:ahLst/>
              <a:cxnLst/>
              <a:rect l="0" t="0" r="0" b="0"/>
              <a:pathLst>
                <a:path w="3048" h="10668">
                  <a:moveTo>
                    <a:pt x="0" y="0"/>
                  </a:moveTo>
                  <a:lnTo>
                    <a:pt x="3048" y="10668"/>
                  </a:lnTo>
                  <a:lnTo>
                    <a:pt x="3048" y="1066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6" name="Shape 49"/>
            <p:cNvSpPr/>
            <p:nvPr/>
          </p:nvSpPr>
          <p:spPr>
            <a:xfrm>
              <a:off x="819852" y="394685"/>
              <a:ext cx="47229" cy="129525"/>
            </a:xfrm>
            <a:custGeom>
              <a:avLst/>
              <a:gdLst/>
              <a:ahLst/>
              <a:cxnLst/>
              <a:rect l="0" t="0" r="0" b="0"/>
              <a:pathLst>
                <a:path w="47229" h="129525">
                  <a:moveTo>
                    <a:pt x="0" y="0"/>
                  </a:moveTo>
                  <a:lnTo>
                    <a:pt x="3048" y="4572"/>
                  </a:lnTo>
                  <a:lnTo>
                    <a:pt x="4572" y="10668"/>
                  </a:lnTo>
                  <a:lnTo>
                    <a:pt x="7620" y="15240"/>
                  </a:lnTo>
                  <a:lnTo>
                    <a:pt x="12177" y="19812"/>
                  </a:lnTo>
                  <a:lnTo>
                    <a:pt x="15225" y="25908"/>
                  </a:lnTo>
                  <a:lnTo>
                    <a:pt x="19797" y="30480"/>
                  </a:lnTo>
                  <a:lnTo>
                    <a:pt x="22845" y="35052"/>
                  </a:lnTo>
                  <a:lnTo>
                    <a:pt x="25893" y="39624"/>
                  </a:lnTo>
                  <a:lnTo>
                    <a:pt x="31989" y="47244"/>
                  </a:lnTo>
                  <a:lnTo>
                    <a:pt x="38085" y="54864"/>
                  </a:lnTo>
                  <a:lnTo>
                    <a:pt x="42657" y="62469"/>
                  </a:lnTo>
                  <a:lnTo>
                    <a:pt x="44181" y="71612"/>
                  </a:lnTo>
                  <a:lnTo>
                    <a:pt x="47229" y="80757"/>
                  </a:lnTo>
                  <a:lnTo>
                    <a:pt x="47229" y="89901"/>
                  </a:lnTo>
                  <a:lnTo>
                    <a:pt x="45705" y="99045"/>
                  </a:lnTo>
                  <a:lnTo>
                    <a:pt x="44181" y="108189"/>
                  </a:lnTo>
                  <a:lnTo>
                    <a:pt x="42657" y="114285"/>
                  </a:lnTo>
                  <a:lnTo>
                    <a:pt x="39609" y="118857"/>
                  </a:lnTo>
                  <a:lnTo>
                    <a:pt x="35037" y="124953"/>
                  </a:lnTo>
                  <a:lnTo>
                    <a:pt x="31989" y="129525"/>
                  </a:lnTo>
                  <a:lnTo>
                    <a:pt x="36561" y="117333"/>
                  </a:lnTo>
                  <a:lnTo>
                    <a:pt x="39609" y="105141"/>
                  </a:lnTo>
                  <a:lnTo>
                    <a:pt x="39609" y="92949"/>
                  </a:lnTo>
                  <a:lnTo>
                    <a:pt x="38085" y="82281"/>
                  </a:lnTo>
                  <a:lnTo>
                    <a:pt x="35037" y="68565"/>
                  </a:lnTo>
                  <a:lnTo>
                    <a:pt x="30465" y="57912"/>
                  </a:lnTo>
                  <a:lnTo>
                    <a:pt x="25893" y="47244"/>
                  </a:lnTo>
                  <a:lnTo>
                    <a:pt x="21321" y="36576"/>
                  </a:lnTo>
                  <a:lnTo>
                    <a:pt x="18273" y="32004"/>
                  </a:lnTo>
                  <a:lnTo>
                    <a:pt x="15225" y="27432"/>
                  </a:lnTo>
                  <a:lnTo>
                    <a:pt x="12177" y="22860"/>
                  </a:lnTo>
                  <a:lnTo>
                    <a:pt x="9129" y="18288"/>
                  </a:lnTo>
                  <a:lnTo>
                    <a:pt x="4572" y="15240"/>
                  </a:lnTo>
                  <a:lnTo>
                    <a:pt x="3048" y="9144"/>
                  </a:lnTo>
                  <a:lnTo>
                    <a:pt x="1524" y="457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7" name="Shape 50"/>
            <p:cNvSpPr/>
            <p:nvPr/>
          </p:nvSpPr>
          <p:spPr>
            <a:xfrm>
              <a:off x="199626" y="403829"/>
              <a:ext cx="12192" cy="36576"/>
            </a:xfrm>
            <a:custGeom>
              <a:avLst/>
              <a:gdLst/>
              <a:ahLst/>
              <a:cxnLst/>
              <a:rect l="0" t="0" r="0" b="0"/>
              <a:pathLst>
                <a:path w="12192" h="36576">
                  <a:moveTo>
                    <a:pt x="12192" y="0"/>
                  </a:moveTo>
                  <a:lnTo>
                    <a:pt x="10668" y="10668"/>
                  </a:lnTo>
                  <a:lnTo>
                    <a:pt x="7620" y="19812"/>
                  </a:lnTo>
                  <a:lnTo>
                    <a:pt x="6096" y="28956"/>
                  </a:lnTo>
                  <a:lnTo>
                    <a:pt x="0" y="36576"/>
                  </a:lnTo>
                  <a:lnTo>
                    <a:pt x="3048" y="27432"/>
                  </a:lnTo>
                  <a:lnTo>
                    <a:pt x="6096" y="18288"/>
                  </a:lnTo>
                  <a:lnTo>
                    <a:pt x="7620" y="9144"/>
                  </a:lnTo>
                  <a:lnTo>
                    <a:pt x="1219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8" name="Shape 6691"/>
            <p:cNvSpPr/>
            <p:nvPr/>
          </p:nvSpPr>
          <p:spPr>
            <a:xfrm>
              <a:off x="742128" y="516590"/>
              <a:ext cx="9144" cy="19812"/>
            </a:xfrm>
            <a:custGeom>
              <a:avLst/>
              <a:gdLst/>
              <a:ahLst/>
              <a:cxnLst/>
              <a:rect l="0" t="0" r="0" b="0"/>
              <a:pathLst>
                <a:path w="9144" h="19812">
                  <a:moveTo>
                    <a:pt x="0" y="0"/>
                  </a:moveTo>
                  <a:lnTo>
                    <a:pt x="9144" y="0"/>
                  </a:lnTo>
                  <a:lnTo>
                    <a:pt x="9144" y="19812"/>
                  </a:lnTo>
                  <a:lnTo>
                    <a:pt x="0" y="19812"/>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9" name="Shape 6692"/>
            <p:cNvSpPr/>
            <p:nvPr/>
          </p:nvSpPr>
          <p:spPr>
            <a:xfrm>
              <a:off x="729937" y="406877"/>
              <a:ext cx="18288" cy="129525"/>
            </a:xfrm>
            <a:custGeom>
              <a:avLst/>
              <a:gdLst/>
              <a:ahLst/>
              <a:cxnLst/>
              <a:rect l="0" t="0" r="0" b="0"/>
              <a:pathLst>
                <a:path w="18288" h="129525">
                  <a:moveTo>
                    <a:pt x="0" y="0"/>
                  </a:moveTo>
                  <a:lnTo>
                    <a:pt x="18288" y="0"/>
                  </a:lnTo>
                  <a:lnTo>
                    <a:pt x="18288" y="129525"/>
                  </a:lnTo>
                  <a:lnTo>
                    <a:pt x="0" y="129525"/>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0" name="Shape 6693"/>
            <p:cNvSpPr/>
            <p:nvPr/>
          </p:nvSpPr>
          <p:spPr>
            <a:xfrm>
              <a:off x="739081" y="428213"/>
              <a:ext cx="19812" cy="108189"/>
            </a:xfrm>
            <a:custGeom>
              <a:avLst/>
              <a:gdLst/>
              <a:ahLst/>
              <a:cxnLst/>
              <a:rect l="0" t="0" r="0" b="0"/>
              <a:pathLst>
                <a:path w="19812" h="108189">
                  <a:moveTo>
                    <a:pt x="0" y="0"/>
                  </a:moveTo>
                  <a:lnTo>
                    <a:pt x="19812" y="0"/>
                  </a:lnTo>
                  <a:lnTo>
                    <a:pt x="19812" y="108189"/>
                  </a:lnTo>
                  <a:lnTo>
                    <a:pt x="0" y="108189"/>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1" name="Shape 6694"/>
            <p:cNvSpPr/>
            <p:nvPr/>
          </p:nvSpPr>
          <p:spPr>
            <a:xfrm>
              <a:off x="729937" y="406877"/>
              <a:ext cx="9144" cy="16764"/>
            </a:xfrm>
            <a:custGeom>
              <a:avLst/>
              <a:gdLst/>
              <a:ahLst/>
              <a:cxnLst/>
              <a:rect l="0" t="0" r="0" b="0"/>
              <a:pathLst>
                <a:path w="9144" h="16764">
                  <a:moveTo>
                    <a:pt x="0" y="0"/>
                  </a:moveTo>
                  <a:lnTo>
                    <a:pt x="9144" y="0"/>
                  </a:lnTo>
                  <a:lnTo>
                    <a:pt x="9144" y="16764"/>
                  </a:lnTo>
                  <a:lnTo>
                    <a:pt x="0" y="16764"/>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2" name="Shape 6695"/>
            <p:cNvSpPr/>
            <p:nvPr/>
          </p:nvSpPr>
          <p:spPr>
            <a:xfrm>
              <a:off x="402301" y="522686"/>
              <a:ext cx="10668" cy="18288"/>
            </a:xfrm>
            <a:custGeom>
              <a:avLst/>
              <a:gdLst/>
              <a:ahLst/>
              <a:cxnLst/>
              <a:rect l="0" t="0" r="0" b="0"/>
              <a:pathLst>
                <a:path w="10668" h="18288">
                  <a:moveTo>
                    <a:pt x="0" y="0"/>
                  </a:moveTo>
                  <a:lnTo>
                    <a:pt x="10668" y="0"/>
                  </a:lnTo>
                  <a:lnTo>
                    <a:pt x="10668" y="18288"/>
                  </a:lnTo>
                  <a:lnTo>
                    <a:pt x="0" y="18288"/>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63" name="Shape 6696"/>
            <p:cNvSpPr/>
            <p:nvPr/>
          </p:nvSpPr>
          <p:spPr>
            <a:xfrm>
              <a:off x="408397" y="416021"/>
              <a:ext cx="19812" cy="115809"/>
            </a:xfrm>
            <a:custGeom>
              <a:avLst/>
              <a:gdLst/>
              <a:ahLst/>
              <a:cxnLst/>
              <a:rect l="0" t="0" r="0" b="0"/>
              <a:pathLst>
                <a:path w="19812" h="115809">
                  <a:moveTo>
                    <a:pt x="0" y="0"/>
                  </a:moveTo>
                  <a:lnTo>
                    <a:pt x="19812" y="0"/>
                  </a:lnTo>
                  <a:lnTo>
                    <a:pt x="19812" y="115809"/>
                  </a:lnTo>
                  <a:lnTo>
                    <a:pt x="0" y="115809"/>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64" name="Shape 6697"/>
            <p:cNvSpPr/>
            <p:nvPr/>
          </p:nvSpPr>
          <p:spPr>
            <a:xfrm>
              <a:off x="416017" y="416021"/>
              <a:ext cx="10668" cy="15240"/>
            </a:xfrm>
            <a:custGeom>
              <a:avLst/>
              <a:gdLst/>
              <a:ahLst/>
              <a:cxnLst/>
              <a:rect l="0" t="0" r="0" b="0"/>
              <a:pathLst>
                <a:path w="10668" h="15240">
                  <a:moveTo>
                    <a:pt x="0" y="0"/>
                  </a:moveTo>
                  <a:lnTo>
                    <a:pt x="10668" y="0"/>
                  </a:lnTo>
                  <a:lnTo>
                    <a:pt x="10668" y="15240"/>
                  </a:lnTo>
                  <a:lnTo>
                    <a:pt x="0" y="15240"/>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65" name="Shape 6698"/>
            <p:cNvSpPr/>
            <p:nvPr/>
          </p:nvSpPr>
          <p:spPr>
            <a:xfrm>
              <a:off x="402301" y="431261"/>
              <a:ext cx="18288" cy="109713"/>
            </a:xfrm>
            <a:custGeom>
              <a:avLst/>
              <a:gdLst/>
              <a:ahLst/>
              <a:cxnLst/>
              <a:rect l="0" t="0" r="0" b="0"/>
              <a:pathLst>
                <a:path w="18288" h="109713">
                  <a:moveTo>
                    <a:pt x="0" y="0"/>
                  </a:moveTo>
                  <a:lnTo>
                    <a:pt x="18288" y="0"/>
                  </a:lnTo>
                  <a:lnTo>
                    <a:pt x="18288" y="109713"/>
                  </a:lnTo>
                  <a:lnTo>
                    <a:pt x="0" y="109713"/>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66" name="Shape 6699"/>
            <p:cNvSpPr/>
            <p:nvPr/>
          </p:nvSpPr>
          <p:spPr>
            <a:xfrm>
              <a:off x="673549" y="417545"/>
              <a:ext cx="9144" cy="42657"/>
            </a:xfrm>
            <a:custGeom>
              <a:avLst/>
              <a:gdLst/>
              <a:ahLst/>
              <a:cxnLst/>
              <a:rect l="0" t="0" r="0" b="0"/>
              <a:pathLst>
                <a:path w="9144" h="42657">
                  <a:moveTo>
                    <a:pt x="0" y="0"/>
                  </a:moveTo>
                  <a:lnTo>
                    <a:pt x="9144" y="0"/>
                  </a:lnTo>
                  <a:lnTo>
                    <a:pt x="9144" y="42657"/>
                  </a:lnTo>
                  <a:lnTo>
                    <a:pt x="0" y="42657"/>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7" name="Shape 6700"/>
            <p:cNvSpPr/>
            <p:nvPr/>
          </p:nvSpPr>
          <p:spPr>
            <a:xfrm>
              <a:off x="675072" y="441929"/>
              <a:ext cx="9144" cy="18273"/>
            </a:xfrm>
            <a:custGeom>
              <a:avLst/>
              <a:gdLst/>
              <a:ahLst/>
              <a:cxnLst/>
              <a:rect l="0" t="0" r="0" b="0"/>
              <a:pathLst>
                <a:path w="9144" h="18273">
                  <a:moveTo>
                    <a:pt x="0" y="0"/>
                  </a:moveTo>
                  <a:lnTo>
                    <a:pt x="9144" y="0"/>
                  </a:lnTo>
                  <a:lnTo>
                    <a:pt x="9144" y="18273"/>
                  </a:lnTo>
                  <a:lnTo>
                    <a:pt x="0" y="18273"/>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8" name="Shape 6701"/>
            <p:cNvSpPr/>
            <p:nvPr/>
          </p:nvSpPr>
          <p:spPr>
            <a:xfrm>
              <a:off x="673549" y="417545"/>
              <a:ext cx="9144" cy="13716"/>
            </a:xfrm>
            <a:custGeom>
              <a:avLst/>
              <a:gdLst/>
              <a:ahLst/>
              <a:cxnLst/>
              <a:rect l="0" t="0" r="0" b="0"/>
              <a:pathLst>
                <a:path w="9144" h="13716">
                  <a:moveTo>
                    <a:pt x="0" y="0"/>
                  </a:moveTo>
                  <a:lnTo>
                    <a:pt x="9144" y="0"/>
                  </a:lnTo>
                  <a:lnTo>
                    <a:pt x="9144" y="13716"/>
                  </a:lnTo>
                  <a:lnTo>
                    <a:pt x="0" y="13716"/>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9" name="Shape 6702"/>
            <p:cNvSpPr/>
            <p:nvPr/>
          </p:nvSpPr>
          <p:spPr>
            <a:xfrm>
              <a:off x="673549" y="417545"/>
              <a:ext cx="9144" cy="42657"/>
            </a:xfrm>
            <a:custGeom>
              <a:avLst/>
              <a:gdLst/>
              <a:ahLst/>
              <a:cxnLst/>
              <a:rect l="0" t="0" r="0" b="0"/>
              <a:pathLst>
                <a:path w="9144" h="42657">
                  <a:moveTo>
                    <a:pt x="0" y="0"/>
                  </a:moveTo>
                  <a:lnTo>
                    <a:pt x="9144" y="0"/>
                  </a:lnTo>
                  <a:lnTo>
                    <a:pt x="9144" y="42657"/>
                  </a:lnTo>
                  <a:lnTo>
                    <a:pt x="0" y="42657"/>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0" name="Shape 54"/>
            <p:cNvSpPr/>
            <p:nvPr/>
          </p:nvSpPr>
          <p:spPr>
            <a:xfrm>
              <a:off x="850317" y="417545"/>
              <a:ext cx="36576" cy="108189"/>
            </a:xfrm>
            <a:custGeom>
              <a:avLst/>
              <a:gdLst/>
              <a:ahLst/>
              <a:cxnLst/>
              <a:rect l="0" t="0" r="0" b="0"/>
              <a:pathLst>
                <a:path w="36576" h="108189">
                  <a:moveTo>
                    <a:pt x="0" y="0"/>
                  </a:moveTo>
                  <a:lnTo>
                    <a:pt x="9144" y="9144"/>
                  </a:lnTo>
                  <a:lnTo>
                    <a:pt x="18288" y="19812"/>
                  </a:lnTo>
                  <a:lnTo>
                    <a:pt x="24384" y="28956"/>
                  </a:lnTo>
                  <a:lnTo>
                    <a:pt x="30480" y="39609"/>
                  </a:lnTo>
                  <a:lnTo>
                    <a:pt x="35052" y="50277"/>
                  </a:lnTo>
                  <a:lnTo>
                    <a:pt x="36576" y="62469"/>
                  </a:lnTo>
                  <a:lnTo>
                    <a:pt x="36576" y="74661"/>
                  </a:lnTo>
                  <a:lnTo>
                    <a:pt x="32004" y="86852"/>
                  </a:lnTo>
                  <a:lnTo>
                    <a:pt x="32004" y="92949"/>
                  </a:lnTo>
                  <a:lnTo>
                    <a:pt x="27432" y="99045"/>
                  </a:lnTo>
                  <a:lnTo>
                    <a:pt x="24384" y="102093"/>
                  </a:lnTo>
                  <a:lnTo>
                    <a:pt x="21336" y="108189"/>
                  </a:lnTo>
                  <a:lnTo>
                    <a:pt x="27432" y="94473"/>
                  </a:lnTo>
                  <a:lnTo>
                    <a:pt x="30480" y="80757"/>
                  </a:lnTo>
                  <a:lnTo>
                    <a:pt x="28956" y="65517"/>
                  </a:lnTo>
                  <a:lnTo>
                    <a:pt x="25908" y="51801"/>
                  </a:lnTo>
                  <a:lnTo>
                    <a:pt x="21336" y="38100"/>
                  </a:lnTo>
                  <a:lnTo>
                    <a:pt x="15240" y="25908"/>
                  </a:lnTo>
                  <a:lnTo>
                    <a:pt x="7620" y="1219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1" name="Shape 55"/>
            <p:cNvSpPr/>
            <p:nvPr/>
          </p:nvSpPr>
          <p:spPr>
            <a:xfrm>
              <a:off x="210294" y="434309"/>
              <a:ext cx="4572" cy="10668"/>
            </a:xfrm>
            <a:custGeom>
              <a:avLst/>
              <a:gdLst/>
              <a:ahLst/>
              <a:cxnLst/>
              <a:rect l="0" t="0" r="0" b="0"/>
              <a:pathLst>
                <a:path w="4572" h="10668">
                  <a:moveTo>
                    <a:pt x="4572" y="0"/>
                  </a:moveTo>
                  <a:lnTo>
                    <a:pt x="1524" y="10668"/>
                  </a:lnTo>
                  <a:lnTo>
                    <a:pt x="0" y="10668"/>
                  </a:lnTo>
                  <a:lnTo>
                    <a:pt x="457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2" name="Shape 56"/>
            <p:cNvSpPr/>
            <p:nvPr/>
          </p:nvSpPr>
          <p:spPr>
            <a:xfrm>
              <a:off x="716220" y="434309"/>
              <a:ext cx="10668" cy="79233"/>
            </a:xfrm>
            <a:custGeom>
              <a:avLst/>
              <a:gdLst/>
              <a:ahLst/>
              <a:cxnLst/>
              <a:rect l="0" t="0" r="0" b="0"/>
              <a:pathLst>
                <a:path w="10668" h="79233">
                  <a:moveTo>
                    <a:pt x="0" y="0"/>
                  </a:moveTo>
                  <a:lnTo>
                    <a:pt x="6096" y="9144"/>
                  </a:lnTo>
                  <a:lnTo>
                    <a:pt x="9144" y="18288"/>
                  </a:lnTo>
                  <a:lnTo>
                    <a:pt x="10668" y="27417"/>
                  </a:lnTo>
                  <a:lnTo>
                    <a:pt x="10668" y="36561"/>
                  </a:lnTo>
                  <a:lnTo>
                    <a:pt x="9144" y="47229"/>
                  </a:lnTo>
                  <a:lnTo>
                    <a:pt x="9144" y="79233"/>
                  </a:lnTo>
                  <a:lnTo>
                    <a:pt x="4572" y="59421"/>
                  </a:lnTo>
                  <a:lnTo>
                    <a:pt x="4572" y="1828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3" name="Shape 57"/>
            <p:cNvSpPr/>
            <p:nvPr/>
          </p:nvSpPr>
          <p:spPr>
            <a:xfrm>
              <a:off x="269724" y="443453"/>
              <a:ext cx="68576" cy="35037"/>
            </a:xfrm>
            <a:custGeom>
              <a:avLst/>
              <a:gdLst/>
              <a:ahLst/>
              <a:cxnLst/>
              <a:rect l="0" t="0" r="0" b="0"/>
              <a:pathLst>
                <a:path w="68576" h="35037">
                  <a:moveTo>
                    <a:pt x="0" y="0"/>
                  </a:moveTo>
                  <a:lnTo>
                    <a:pt x="3048" y="1524"/>
                  </a:lnTo>
                  <a:lnTo>
                    <a:pt x="3048" y="9144"/>
                  </a:lnTo>
                  <a:lnTo>
                    <a:pt x="9144" y="12192"/>
                  </a:lnTo>
                  <a:lnTo>
                    <a:pt x="15240" y="16749"/>
                  </a:lnTo>
                  <a:lnTo>
                    <a:pt x="22860" y="19797"/>
                  </a:lnTo>
                  <a:lnTo>
                    <a:pt x="28956" y="21321"/>
                  </a:lnTo>
                  <a:lnTo>
                    <a:pt x="36576" y="22844"/>
                  </a:lnTo>
                  <a:lnTo>
                    <a:pt x="44196" y="22844"/>
                  </a:lnTo>
                  <a:lnTo>
                    <a:pt x="50292" y="21321"/>
                  </a:lnTo>
                  <a:lnTo>
                    <a:pt x="56388" y="18273"/>
                  </a:lnTo>
                  <a:lnTo>
                    <a:pt x="68576" y="12192"/>
                  </a:lnTo>
                  <a:lnTo>
                    <a:pt x="65527" y="16749"/>
                  </a:lnTo>
                  <a:lnTo>
                    <a:pt x="62479" y="19797"/>
                  </a:lnTo>
                  <a:lnTo>
                    <a:pt x="60955" y="24369"/>
                  </a:lnTo>
                  <a:lnTo>
                    <a:pt x="56388" y="27417"/>
                  </a:lnTo>
                  <a:lnTo>
                    <a:pt x="53340" y="30465"/>
                  </a:lnTo>
                  <a:lnTo>
                    <a:pt x="48768" y="33513"/>
                  </a:lnTo>
                  <a:lnTo>
                    <a:pt x="44196" y="35037"/>
                  </a:lnTo>
                  <a:lnTo>
                    <a:pt x="28956" y="35037"/>
                  </a:lnTo>
                  <a:lnTo>
                    <a:pt x="24384" y="33513"/>
                  </a:lnTo>
                  <a:lnTo>
                    <a:pt x="18288" y="30465"/>
                  </a:lnTo>
                  <a:lnTo>
                    <a:pt x="13716" y="27417"/>
                  </a:lnTo>
                  <a:lnTo>
                    <a:pt x="10668" y="24369"/>
                  </a:lnTo>
                  <a:lnTo>
                    <a:pt x="6096" y="21321"/>
                  </a:lnTo>
                  <a:lnTo>
                    <a:pt x="3048" y="16749"/>
                  </a:lnTo>
                  <a:lnTo>
                    <a:pt x="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74" name="Shape 58"/>
            <p:cNvSpPr/>
            <p:nvPr/>
          </p:nvSpPr>
          <p:spPr>
            <a:xfrm>
              <a:off x="466309" y="454121"/>
              <a:ext cx="131052" cy="48753"/>
            </a:xfrm>
            <a:custGeom>
              <a:avLst/>
              <a:gdLst/>
              <a:ahLst/>
              <a:cxnLst/>
              <a:rect l="0" t="0" r="0" b="0"/>
              <a:pathLst>
                <a:path w="131052" h="48753">
                  <a:moveTo>
                    <a:pt x="0" y="0"/>
                  </a:moveTo>
                  <a:lnTo>
                    <a:pt x="10662" y="4557"/>
                  </a:lnTo>
                  <a:lnTo>
                    <a:pt x="21330" y="12176"/>
                  </a:lnTo>
                  <a:lnTo>
                    <a:pt x="30474" y="16749"/>
                  </a:lnTo>
                  <a:lnTo>
                    <a:pt x="41142" y="24369"/>
                  </a:lnTo>
                  <a:lnTo>
                    <a:pt x="51810" y="28941"/>
                  </a:lnTo>
                  <a:lnTo>
                    <a:pt x="62478" y="31989"/>
                  </a:lnTo>
                  <a:lnTo>
                    <a:pt x="74670" y="31989"/>
                  </a:lnTo>
                  <a:lnTo>
                    <a:pt x="88380" y="30465"/>
                  </a:lnTo>
                  <a:lnTo>
                    <a:pt x="92952" y="27417"/>
                  </a:lnTo>
                  <a:lnTo>
                    <a:pt x="99048" y="24369"/>
                  </a:lnTo>
                  <a:lnTo>
                    <a:pt x="103620" y="21321"/>
                  </a:lnTo>
                  <a:lnTo>
                    <a:pt x="108192" y="16749"/>
                  </a:lnTo>
                  <a:lnTo>
                    <a:pt x="114288" y="13701"/>
                  </a:lnTo>
                  <a:lnTo>
                    <a:pt x="118860" y="10653"/>
                  </a:lnTo>
                  <a:lnTo>
                    <a:pt x="124956" y="9129"/>
                  </a:lnTo>
                  <a:lnTo>
                    <a:pt x="131052" y="7605"/>
                  </a:lnTo>
                  <a:lnTo>
                    <a:pt x="120384" y="13701"/>
                  </a:lnTo>
                  <a:lnTo>
                    <a:pt x="112764" y="21321"/>
                  </a:lnTo>
                  <a:lnTo>
                    <a:pt x="103620" y="30465"/>
                  </a:lnTo>
                  <a:lnTo>
                    <a:pt x="96000" y="38085"/>
                  </a:lnTo>
                  <a:lnTo>
                    <a:pt x="86856" y="44181"/>
                  </a:lnTo>
                  <a:lnTo>
                    <a:pt x="76194" y="47229"/>
                  </a:lnTo>
                  <a:lnTo>
                    <a:pt x="65526" y="48753"/>
                  </a:lnTo>
                  <a:lnTo>
                    <a:pt x="53334" y="45705"/>
                  </a:lnTo>
                  <a:lnTo>
                    <a:pt x="44190" y="42657"/>
                  </a:lnTo>
                  <a:lnTo>
                    <a:pt x="38094" y="38085"/>
                  </a:lnTo>
                  <a:lnTo>
                    <a:pt x="30474" y="31989"/>
                  </a:lnTo>
                  <a:lnTo>
                    <a:pt x="24378" y="24369"/>
                  </a:lnTo>
                  <a:lnTo>
                    <a:pt x="18282" y="19797"/>
                  </a:lnTo>
                  <a:lnTo>
                    <a:pt x="12186" y="12176"/>
                  </a:lnTo>
                  <a:lnTo>
                    <a:pt x="6096" y="6081"/>
                  </a:lnTo>
                  <a:lnTo>
                    <a:pt x="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75" name="Shape 59"/>
            <p:cNvSpPr/>
            <p:nvPr/>
          </p:nvSpPr>
          <p:spPr>
            <a:xfrm>
              <a:off x="889941" y="472394"/>
              <a:ext cx="10668" cy="47244"/>
            </a:xfrm>
            <a:custGeom>
              <a:avLst/>
              <a:gdLst/>
              <a:ahLst/>
              <a:cxnLst/>
              <a:rect l="0" t="0" r="0" b="0"/>
              <a:pathLst>
                <a:path w="10668" h="47244">
                  <a:moveTo>
                    <a:pt x="4572" y="0"/>
                  </a:moveTo>
                  <a:lnTo>
                    <a:pt x="9144" y="9144"/>
                  </a:lnTo>
                  <a:lnTo>
                    <a:pt x="10668" y="19812"/>
                  </a:lnTo>
                  <a:lnTo>
                    <a:pt x="9144" y="30480"/>
                  </a:lnTo>
                  <a:lnTo>
                    <a:pt x="4572" y="39624"/>
                  </a:lnTo>
                  <a:lnTo>
                    <a:pt x="0" y="47244"/>
                  </a:lnTo>
                  <a:lnTo>
                    <a:pt x="3048" y="36576"/>
                  </a:lnTo>
                  <a:lnTo>
                    <a:pt x="4572" y="24384"/>
                  </a:lnTo>
                  <a:lnTo>
                    <a:pt x="457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6" name="Shape 60"/>
            <p:cNvSpPr/>
            <p:nvPr/>
          </p:nvSpPr>
          <p:spPr>
            <a:xfrm>
              <a:off x="594313" y="499826"/>
              <a:ext cx="71616" cy="132588"/>
            </a:xfrm>
            <a:custGeom>
              <a:avLst/>
              <a:gdLst/>
              <a:ahLst/>
              <a:cxnLst/>
              <a:rect l="0" t="0" r="0" b="0"/>
              <a:pathLst>
                <a:path w="71616" h="132588">
                  <a:moveTo>
                    <a:pt x="59424" y="0"/>
                  </a:moveTo>
                  <a:lnTo>
                    <a:pt x="63996" y="10668"/>
                  </a:lnTo>
                  <a:lnTo>
                    <a:pt x="67044" y="19812"/>
                  </a:lnTo>
                  <a:lnTo>
                    <a:pt x="70092" y="30480"/>
                  </a:lnTo>
                  <a:lnTo>
                    <a:pt x="71616" y="41148"/>
                  </a:lnTo>
                  <a:lnTo>
                    <a:pt x="71616" y="51816"/>
                  </a:lnTo>
                  <a:lnTo>
                    <a:pt x="70092" y="62484"/>
                  </a:lnTo>
                  <a:lnTo>
                    <a:pt x="67044" y="73152"/>
                  </a:lnTo>
                  <a:lnTo>
                    <a:pt x="59424" y="80772"/>
                  </a:lnTo>
                  <a:lnTo>
                    <a:pt x="53328" y="85344"/>
                  </a:lnTo>
                  <a:lnTo>
                    <a:pt x="48756" y="89916"/>
                  </a:lnTo>
                  <a:lnTo>
                    <a:pt x="42660" y="94488"/>
                  </a:lnTo>
                  <a:lnTo>
                    <a:pt x="35040" y="99060"/>
                  </a:lnTo>
                  <a:lnTo>
                    <a:pt x="28944" y="103632"/>
                  </a:lnTo>
                  <a:lnTo>
                    <a:pt x="24372" y="108204"/>
                  </a:lnTo>
                  <a:lnTo>
                    <a:pt x="18288" y="112776"/>
                  </a:lnTo>
                  <a:lnTo>
                    <a:pt x="13716" y="117348"/>
                  </a:lnTo>
                  <a:lnTo>
                    <a:pt x="7620" y="118872"/>
                  </a:lnTo>
                  <a:lnTo>
                    <a:pt x="4572" y="123444"/>
                  </a:lnTo>
                  <a:lnTo>
                    <a:pt x="1524" y="128016"/>
                  </a:lnTo>
                  <a:lnTo>
                    <a:pt x="0" y="132588"/>
                  </a:lnTo>
                  <a:lnTo>
                    <a:pt x="3048" y="120396"/>
                  </a:lnTo>
                  <a:lnTo>
                    <a:pt x="9144" y="108204"/>
                  </a:lnTo>
                  <a:lnTo>
                    <a:pt x="18288" y="96012"/>
                  </a:lnTo>
                  <a:lnTo>
                    <a:pt x="27420" y="85344"/>
                  </a:lnTo>
                  <a:lnTo>
                    <a:pt x="38088" y="74676"/>
                  </a:lnTo>
                  <a:lnTo>
                    <a:pt x="47232" y="62484"/>
                  </a:lnTo>
                  <a:lnTo>
                    <a:pt x="54852" y="50292"/>
                  </a:lnTo>
                  <a:lnTo>
                    <a:pt x="59424" y="36576"/>
                  </a:lnTo>
                  <a:lnTo>
                    <a:pt x="59424"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77" name="Shape 61"/>
            <p:cNvSpPr/>
            <p:nvPr/>
          </p:nvSpPr>
          <p:spPr>
            <a:xfrm>
              <a:off x="204536" y="777941"/>
              <a:ext cx="2709" cy="4149"/>
            </a:xfrm>
            <a:custGeom>
              <a:avLst/>
              <a:gdLst/>
              <a:ahLst/>
              <a:cxnLst/>
              <a:rect l="0" t="0" r="0" b="0"/>
              <a:pathLst>
                <a:path w="2709" h="4149">
                  <a:moveTo>
                    <a:pt x="1185" y="0"/>
                  </a:moveTo>
                  <a:lnTo>
                    <a:pt x="1185" y="762"/>
                  </a:lnTo>
                  <a:lnTo>
                    <a:pt x="2709" y="762"/>
                  </a:lnTo>
                  <a:lnTo>
                    <a:pt x="0" y="4149"/>
                  </a:lnTo>
                  <a:lnTo>
                    <a:pt x="118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8" name="Shape 62"/>
            <p:cNvSpPr/>
            <p:nvPr/>
          </p:nvSpPr>
          <p:spPr>
            <a:xfrm>
              <a:off x="205722" y="772607"/>
              <a:ext cx="1524" cy="5334"/>
            </a:xfrm>
            <a:custGeom>
              <a:avLst/>
              <a:gdLst/>
              <a:ahLst/>
              <a:cxnLst/>
              <a:rect l="0" t="0" r="0" b="0"/>
              <a:pathLst>
                <a:path w="1524" h="5334">
                  <a:moveTo>
                    <a:pt x="0" y="0"/>
                  </a:moveTo>
                  <a:lnTo>
                    <a:pt x="1524" y="0"/>
                  </a:lnTo>
                  <a:lnTo>
                    <a:pt x="0" y="533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9" name="Shape 63"/>
            <p:cNvSpPr/>
            <p:nvPr/>
          </p:nvSpPr>
          <p:spPr>
            <a:xfrm>
              <a:off x="129528" y="531830"/>
              <a:ext cx="821373" cy="461741"/>
            </a:xfrm>
            <a:custGeom>
              <a:avLst/>
              <a:gdLst/>
              <a:ahLst/>
              <a:cxnLst/>
              <a:rect l="0" t="0" r="0" b="0"/>
              <a:pathLst>
                <a:path w="821373" h="461741">
                  <a:moveTo>
                    <a:pt x="795466" y="0"/>
                  </a:moveTo>
                  <a:lnTo>
                    <a:pt x="807657" y="18288"/>
                  </a:lnTo>
                  <a:lnTo>
                    <a:pt x="816801" y="38100"/>
                  </a:lnTo>
                  <a:lnTo>
                    <a:pt x="819849" y="59436"/>
                  </a:lnTo>
                  <a:lnTo>
                    <a:pt x="821373" y="82296"/>
                  </a:lnTo>
                  <a:lnTo>
                    <a:pt x="821373" y="105156"/>
                  </a:lnTo>
                  <a:lnTo>
                    <a:pt x="819849" y="129540"/>
                  </a:lnTo>
                  <a:lnTo>
                    <a:pt x="816801" y="150861"/>
                  </a:lnTo>
                  <a:lnTo>
                    <a:pt x="815277" y="173721"/>
                  </a:lnTo>
                  <a:lnTo>
                    <a:pt x="812229" y="185912"/>
                  </a:lnTo>
                  <a:lnTo>
                    <a:pt x="807657" y="196581"/>
                  </a:lnTo>
                  <a:lnTo>
                    <a:pt x="804610" y="210297"/>
                  </a:lnTo>
                  <a:lnTo>
                    <a:pt x="800038" y="220965"/>
                  </a:lnTo>
                  <a:lnTo>
                    <a:pt x="795466" y="233156"/>
                  </a:lnTo>
                  <a:lnTo>
                    <a:pt x="790894" y="243825"/>
                  </a:lnTo>
                  <a:lnTo>
                    <a:pt x="783273" y="254493"/>
                  </a:lnTo>
                  <a:lnTo>
                    <a:pt x="774129" y="263637"/>
                  </a:lnTo>
                  <a:lnTo>
                    <a:pt x="761938" y="280400"/>
                  </a:lnTo>
                  <a:lnTo>
                    <a:pt x="749745" y="295625"/>
                  </a:lnTo>
                  <a:lnTo>
                    <a:pt x="739077" y="313913"/>
                  </a:lnTo>
                  <a:lnTo>
                    <a:pt x="726885" y="330678"/>
                  </a:lnTo>
                  <a:lnTo>
                    <a:pt x="716217" y="347441"/>
                  </a:lnTo>
                  <a:lnTo>
                    <a:pt x="705550" y="362681"/>
                  </a:lnTo>
                  <a:lnTo>
                    <a:pt x="693373" y="380969"/>
                  </a:lnTo>
                  <a:lnTo>
                    <a:pt x="681181" y="397733"/>
                  </a:lnTo>
                  <a:lnTo>
                    <a:pt x="673561" y="405353"/>
                  </a:lnTo>
                  <a:lnTo>
                    <a:pt x="667465" y="412973"/>
                  </a:lnTo>
                  <a:lnTo>
                    <a:pt x="659845" y="422117"/>
                  </a:lnTo>
                  <a:lnTo>
                    <a:pt x="652224" y="429737"/>
                  </a:lnTo>
                  <a:lnTo>
                    <a:pt x="644605" y="437357"/>
                  </a:lnTo>
                  <a:lnTo>
                    <a:pt x="635461" y="446501"/>
                  </a:lnTo>
                  <a:lnTo>
                    <a:pt x="627840" y="454121"/>
                  </a:lnTo>
                  <a:lnTo>
                    <a:pt x="620221" y="461741"/>
                  </a:lnTo>
                  <a:lnTo>
                    <a:pt x="612601" y="457169"/>
                  </a:lnTo>
                  <a:lnTo>
                    <a:pt x="606505" y="454121"/>
                  </a:lnTo>
                  <a:lnTo>
                    <a:pt x="598885" y="451073"/>
                  </a:lnTo>
                  <a:lnTo>
                    <a:pt x="592789" y="446501"/>
                  </a:lnTo>
                  <a:lnTo>
                    <a:pt x="585169" y="443453"/>
                  </a:lnTo>
                  <a:lnTo>
                    <a:pt x="579073" y="440405"/>
                  </a:lnTo>
                  <a:lnTo>
                    <a:pt x="571453" y="437357"/>
                  </a:lnTo>
                  <a:lnTo>
                    <a:pt x="565357" y="432785"/>
                  </a:lnTo>
                  <a:lnTo>
                    <a:pt x="557737" y="429737"/>
                  </a:lnTo>
                  <a:lnTo>
                    <a:pt x="551641" y="426689"/>
                  </a:lnTo>
                  <a:lnTo>
                    <a:pt x="544021" y="423641"/>
                  </a:lnTo>
                  <a:lnTo>
                    <a:pt x="537925" y="419069"/>
                  </a:lnTo>
                  <a:lnTo>
                    <a:pt x="530305" y="416021"/>
                  </a:lnTo>
                  <a:lnTo>
                    <a:pt x="524209" y="412973"/>
                  </a:lnTo>
                  <a:lnTo>
                    <a:pt x="516589" y="409925"/>
                  </a:lnTo>
                  <a:lnTo>
                    <a:pt x="508969" y="405353"/>
                  </a:lnTo>
                  <a:lnTo>
                    <a:pt x="498301" y="400781"/>
                  </a:lnTo>
                  <a:lnTo>
                    <a:pt x="484597" y="396209"/>
                  </a:lnTo>
                  <a:lnTo>
                    <a:pt x="470881" y="390113"/>
                  </a:lnTo>
                  <a:lnTo>
                    <a:pt x="458689" y="385541"/>
                  </a:lnTo>
                  <a:lnTo>
                    <a:pt x="446497" y="382493"/>
                  </a:lnTo>
                  <a:lnTo>
                    <a:pt x="432781" y="377921"/>
                  </a:lnTo>
                  <a:lnTo>
                    <a:pt x="419065" y="374873"/>
                  </a:lnTo>
                  <a:lnTo>
                    <a:pt x="405355" y="370301"/>
                  </a:lnTo>
                  <a:lnTo>
                    <a:pt x="391639" y="368778"/>
                  </a:lnTo>
                  <a:lnTo>
                    <a:pt x="377923" y="365729"/>
                  </a:lnTo>
                  <a:lnTo>
                    <a:pt x="364207" y="362681"/>
                  </a:lnTo>
                  <a:lnTo>
                    <a:pt x="350491" y="362681"/>
                  </a:lnTo>
                  <a:lnTo>
                    <a:pt x="336781" y="361157"/>
                  </a:lnTo>
                  <a:lnTo>
                    <a:pt x="321541" y="359633"/>
                  </a:lnTo>
                  <a:lnTo>
                    <a:pt x="307825" y="358109"/>
                  </a:lnTo>
                  <a:lnTo>
                    <a:pt x="275821" y="358109"/>
                  </a:lnTo>
                  <a:lnTo>
                    <a:pt x="260587" y="356585"/>
                  </a:lnTo>
                  <a:lnTo>
                    <a:pt x="195060" y="356585"/>
                  </a:lnTo>
                  <a:lnTo>
                    <a:pt x="179820" y="358109"/>
                  </a:lnTo>
                  <a:lnTo>
                    <a:pt x="164580" y="359633"/>
                  </a:lnTo>
                  <a:lnTo>
                    <a:pt x="147816" y="359633"/>
                  </a:lnTo>
                  <a:lnTo>
                    <a:pt x="132576" y="362681"/>
                  </a:lnTo>
                  <a:lnTo>
                    <a:pt x="117342" y="362681"/>
                  </a:lnTo>
                  <a:lnTo>
                    <a:pt x="100578" y="364205"/>
                  </a:lnTo>
                  <a:lnTo>
                    <a:pt x="85338" y="367253"/>
                  </a:lnTo>
                  <a:lnTo>
                    <a:pt x="70098" y="368778"/>
                  </a:lnTo>
                  <a:lnTo>
                    <a:pt x="54864" y="370301"/>
                  </a:lnTo>
                  <a:lnTo>
                    <a:pt x="39624" y="373350"/>
                  </a:lnTo>
                  <a:lnTo>
                    <a:pt x="0" y="382493"/>
                  </a:lnTo>
                  <a:lnTo>
                    <a:pt x="13716" y="367253"/>
                  </a:lnTo>
                  <a:lnTo>
                    <a:pt x="25908" y="352013"/>
                  </a:lnTo>
                  <a:lnTo>
                    <a:pt x="33528" y="333725"/>
                  </a:lnTo>
                  <a:lnTo>
                    <a:pt x="41148" y="315437"/>
                  </a:lnTo>
                  <a:lnTo>
                    <a:pt x="48768" y="297150"/>
                  </a:lnTo>
                  <a:lnTo>
                    <a:pt x="56388" y="278877"/>
                  </a:lnTo>
                  <a:lnTo>
                    <a:pt x="65526" y="262112"/>
                  </a:lnTo>
                  <a:lnTo>
                    <a:pt x="75008" y="250259"/>
                  </a:lnTo>
                  <a:lnTo>
                    <a:pt x="74670" y="251445"/>
                  </a:lnTo>
                  <a:lnTo>
                    <a:pt x="73146" y="262112"/>
                  </a:lnTo>
                  <a:lnTo>
                    <a:pt x="71622" y="271256"/>
                  </a:lnTo>
                  <a:lnTo>
                    <a:pt x="67050" y="281909"/>
                  </a:lnTo>
                  <a:lnTo>
                    <a:pt x="64002" y="292578"/>
                  </a:lnTo>
                  <a:lnTo>
                    <a:pt x="59430" y="303245"/>
                  </a:lnTo>
                  <a:lnTo>
                    <a:pt x="53340" y="312389"/>
                  </a:lnTo>
                  <a:lnTo>
                    <a:pt x="47244" y="321533"/>
                  </a:lnTo>
                  <a:lnTo>
                    <a:pt x="48768" y="323057"/>
                  </a:lnTo>
                  <a:lnTo>
                    <a:pt x="53340" y="318485"/>
                  </a:lnTo>
                  <a:lnTo>
                    <a:pt x="57906" y="313913"/>
                  </a:lnTo>
                  <a:lnTo>
                    <a:pt x="60954" y="307817"/>
                  </a:lnTo>
                  <a:lnTo>
                    <a:pt x="64002" y="303245"/>
                  </a:lnTo>
                  <a:lnTo>
                    <a:pt x="67050" y="297150"/>
                  </a:lnTo>
                  <a:lnTo>
                    <a:pt x="70098" y="291053"/>
                  </a:lnTo>
                  <a:lnTo>
                    <a:pt x="73146" y="286481"/>
                  </a:lnTo>
                  <a:lnTo>
                    <a:pt x="77718" y="280400"/>
                  </a:lnTo>
                  <a:lnTo>
                    <a:pt x="79242" y="268209"/>
                  </a:lnTo>
                  <a:lnTo>
                    <a:pt x="82290" y="256017"/>
                  </a:lnTo>
                  <a:lnTo>
                    <a:pt x="86862" y="245349"/>
                  </a:lnTo>
                  <a:lnTo>
                    <a:pt x="89910" y="233156"/>
                  </a:lnTo>
                  <a:lnTo>
                    <a:pt x="96006" y="225537"/>
                  </a:lnTo>
                  <a:lnTo>
                    <a:pt x="100578" y="216393"/>
                  </a:lnTo>
                  <a:lnTo>
                    <a:pt x="106674" y="208773"/>
                  </a:lnTo>
                  <a:lnTo>
                    <a:pt x="112770" y="201153"/>
                  </a:lnTo>
                  <a:lnTo>
                    <a:pt x="118866" y="193533"/>
                  </a:lnTo>
                  <a:lnTo>
                    <a:pt x="124962" y="185912"/>
                  </a:lnTo>
                  <a:lnTo>
                    <a:pt x="132576" y="178293"/>
                  </a:lnTo>
                  <a:lnTo>
                    <a:pt x="140196" y="172197"/>
                  </a:lnTo>
                  <a:lnTo>
                    <a:pt x="140196" y="178293"/>
                  </a:lnTo>
                  <a:lnTo>
                    <a:pt x="138672" y="184389"/>
                  </a:lnTo>
                  <a:lnTo>
                    <a:pt x="135624" y="188961"/>
                  </a:lnTo>
                  <a:lnTo>
                    <a:pt x="131052" y="195056"/>
                  </a:lnTo>
                  <a:lnTo>
                    <a:pt x="124962" y="199629"/>
                  </a:lnTo>
                  <a:lnTo>
                    <a:pt x="120390" y="204201"/>
                  </a:lnTo>
                  <a:lnTo>
                    <a:pt x="115818" y="210297"/>
                  </a:lnTo>
                  <a:lnTo>
                    <a:pt x="112770" y="214869"/>
                  </a:lnTo>
                  <a:lnTo>
                    <a:pt x="108198" y="225537"/>
                  </a:lnTo>
                  <a:lnTo>
                    <a:pt x="103626" y="236205"/>
                  </a:lnTo>
                  <a:lnTo>
                    <a:pt x="99054" y="246873"/>
                  </a:lnTo>
                  <a:lnTo>
                    <a:pt x="94482" y="256017"/>
                  </a:lnTo>
                  <a:lnTo>
                    <a:pt x="89910" y="266685"/>
                  </a:lnTo>
                  <a:lnTo>
                    <a:pt x="85338" y="277353"/>
                  </a:lnTo>
                  <a:lnTo>
                    <a:pt x="82290" y="288005"/>
                  </a:lnTo>
                  <a:lnTo>
                    <a:pt x="77718" y="298673"/>
                  </a:lnTo>
                  <a:lnTo>
                    <a:pt x="71622" y="307817"/>
                  </a:lnTo>
                  <a:lnTo>
                    <a:pt x="65526" y="315437"/>
                  </a:lnTo>
                  <a:lnTo>
                    <a:pt x="57906" y="324581"/>
                  </a:lnTo>
                  <a:lnTo>
                    <a:pt x="51816" y="333725"/>
                  </a:lnTo>
                  <a:lnTo>
                    <a:pt x="44196" y="342869"/>
                  </a:lnTo>
                  <a:lnTo>
                    <a:pt x="38100" y="350489"/>
                  </a:lnTo>
                  <a:lnTo>
                    <a:pt x="30480" y="359633"/>
                  </a:lnTo>
                  <a:lnTo>
                    <a:pt x="24384" y="367253"/>
                  </a:lnTo>
                  <a:lnTo>
                    <a:pt x="28956" y="367253"/>
                  </a:lnTo>
                  <a:lnTo>
                    <a:pt x="33528" y="364205"/>
                  </a:lnTo>
                  <a:lnTo>
                    <a:pt x="38100" y="362681"/>
                  </a:lnTo>
                  <a:lnTo>
                    <a:pt x="42672" y="359633"/>
                  </a:lnTo>
                  <a:lnTo>
                    <a:pt x="47244" y="358109"/>
                  </a:lnTo>
                  <a:lnTo>
                    <a:pt x="53340" y="355061"/>
                  </a:lnTo>
                  <a:lnTo>
                    <a:pt x="57906" y="353537"/>
                  </a:lnTo>
                  <a:lnTo>
                    <a:pt x="64002" y="352013"/>
                  </a:lnTo>
                  <a:lnTo>
                    <a:pt x="71622" y="352013"/>
                  </a:lnTo>
                  <a:lnTo>
                    <a:pt x="79242" y="353537"/>
                  </a:lnTo>
                  <a:lnTo>
                    <a:pt x="88386" y="352013"/>
                  </a:lnTo>
                  <a:lnTo>
                    <a:pt x="103626" y="352013"/>
                  </a:lnTo>
                  <a:lnTo>
                    <a:pt x="112770" y="350489"/>
                  </a:lnTo>
                  <a:lnTo>
                    <a:pt x="118866" y="348965"/>
                  </a:lnTo>
                  <a:lnTo>
                    <a:pt x="128010" y="347441"/>
                  </a:lnTo>
                  <a:lnTo>
                    <a:pt x="135624" y="345917"/>
                  </a:lnTo>
                  <a:lnTo>
                    <a:pt x="143244" y="344393"/>
                  </a:lnTo>
                  <a:lnTo>
                    <a:pt x="150864" y="344393"/>
                  </a:lnTo>
                  <a:lnTo>
                    <a:pt x="158484" y="342869"/>
                  </a:lnTo>
                  <a:lnTo>
                    <a:pt x="166104" y="339821"/>
                  </a:lnTo>
                  <a:lnTo>
                    <a:pt x="173724" y="338297"/>
                  </a:lnTo>
                  <a:lnTo>
                    <a:pt x="182868" y="336773"/>
                  </a:lnTo>
                  <a:lnTo>
                    <a:pt x="208771" y="336773"/>
                  </a:lnTo>
                  <a:lnTo>
                    <a:pt x="210295" y="335250"/>
                  </a:lnTo>
                  <a:lnTo>
                    <a:pt x="213343" y="333725"/>
                  </a:lnTo>
                  <a:lnTo>
                    <a:pt x="204199" y="330678"/>
                  </a:lnTo>
                  <a:lnTo>
                    <a:pt x="195060" y="329153"/>
                  </a:lnTo>
                  <a:lnTo>
                    <a:pt x="176772" y="329153"/>
                  </a:lnTo>
                  <a:lnTo>
                    <a:pt x="167628" y="330678"/>
                  </a:lnTo>
                  <a:lnTo>
                    <a:pt x="158484" y="330678"/>
                  </a:lnTo>
                  <a:lnTo>
                    <a:pt x="149340" y="333725"/>
                  </a:lnTo>
                  <a:lnTo>
                    <a:pt x="140196" y="335250"/>
                  </a:lnTo>
                  <a:lnTo>
                    <a:pt x="131052" y="336773"/>
                  </a:lnTo>
                  <a:lnTo>
                    <a:pt x="123438" y="338297"/>
                  </a:lnTo>
                  <a:lnTo>
                    <a:pt x="114294" y="339821"/>
                  </a:lnTo>
                  <a:lnTo>
                    <a:pt x="105150" y="341345"/>
                  </a:lnTo>
                  <a:lnTo>
                    <a:pt x="96006" y="341345"/>
                  </a:lnTo>
                  <a:lnTo>
                    <a:pt x="86862" y="339821"/>
                  </a:lnTo>
                  <a:lnTo>
                    <a:pt x="77718" y="338297"/>
                  </a:lnTo>
                  <a:lnTo>
                    <a:pt x="68574" y="336773"/>
                  </a:lnTo>
                  <a:lnTo>
                    <a:pt x="82290" y="320009"/>
                  </a:lnTo>
                  <a:lnTo>
                    <a:pt x="91434" y="303245"/>
                  </a:lnTo>
                  <a:lnTo>
                    <a:pt x="99054" y="284957"/>
                  </a:lnTo>
                  <a:lnTo>
                    <a:pt x="106674" y="265161"/>
                  </a:lnTo>
                  <a:lnTo>
                    <a:pt x="112770" y="246873"/>
                  </a:lnTo>
                  <a:lnTo>
                    <a:pt x="120390" y="228585"/>
                  </a:lnTo>
                  <a:lnTo>
                    <a:pt x="129528" y="210297"/>
                  </a:lnTo>
                  <a:lnTo>
                    <a:pt x="143244" y="195056"/>
                  </a:lnTo>
                  <a:lnTo>
                    <a:pt x="147816" y="207249"/>
                  </a:lnTo>
                  <a:lnTo>
                    <a:pt x="152388" y="220965"/>
                  </a:lnTo>
                  <a:lnTo>
                    <a:pt x="156960" y="233156"/>
                  </a:lnTo>
                  <a:lnTo>
                    <a:pt x="163056" y="246873"/>
                  </a:lnTo>
                  <a:lnTo>
                    <a:pt x="169152" y="259065"/>
                  </a:lnTo>
                  <a:lnTo>
                    <a:pt x="175248" y="272781"/>
                  </a:lnTo>
                  <a:lnTo>
                    <a:pt x="182868" y="284957"/>
                  </a:lnTo>
                  <a:lnTo>
                    <a:pt x="190488" y="297150"/>
                  </a:lnTo>
                  <a:lnTo>
                    <a:pt x="199632" y="307817"/>
                  </a:lnTo>
                  <a:lnTo>
                    <a:pt x="208771" y="318485"/>
                  </a:lnTo>
                  <a:lnTo>
                    <a:pt x="219439" y="327629"/>
                  </a:lnTo>
                  <a:lnTo>
                    <a:pt x="231631" y="336773"/>
                  </a:lnTo>
                  <a:lnTo>
                    <a:pt x="243823" y="342869"/>
                  </a:lnTo>
                  <a:lnTo>
                    <a:pt x="256015" y="348965"/>
                  </a:lnTo>
                  <a:lnTo>
                    <a:pt x="269731" y="352013"/>
                  </a:lnTo>
                  <a:lnTo>
                    <a:pt x="283441" y="353537"/>
                  </a:lnTo>
                  <a:lnTo>
                    <a:pt x="295633" y="355061"/>
                  </a:lnTo>
                  <a:lnTo>
                    <a:pt x="361159" y="355061"/>
                  </a:lnTo>
                  <a:lnTo>
                    <a:pt x="373351" y="353537"/>
                  </a:lnTo>
                  <a:lnTo>
                    <a:pt x="384019" y="352013"/>
                  </a:lnTo>
                  <a:lnTo>
                    <a:pt x="394687" y="350489"/>
                  </a:lnTo>
                  <a:lnTo>
                    <a:pt x="405355" y="347441"/>
                  </a:lnTo>
                  <a:lnTo>
                    <a:pt x="414493" y="344393"/>
                  </a:lnTo>
                  <a:lnTo>
                    <a:pt x="425161" y="339821"/>
                  </a:lnTo>
                  <a:lnTo>
                    <a:pt x="434305" y="335250"/>
                  </a:lnTo>
                  <a:lnTo>
                    <a:pt x="443449" y="330678"/>
                  </a:lnTo>
                  <a:lnTo>
                    <a:pt x="452593" y="324581"/>
                  </a:lnTo>
                  <a:lnTo>
                    <a:pt x="473929" y="324581"/>
                  </a:lnTo>
                  <a:lnTo>
                    <a:pt x="483073" y="326105"/>
                  </a:lnTo>
                  <a:lnTo>
                    <a:pt x="493729" y="326105"/>
                  </a:lnTo>
                  <a:lnTo>
                    <a:pt x="502873" y="327629"/>
                  </a:lnTo>
                  <a:lnTo>
                    <a:pt x="513541" y="330678"/>
                  </a:lnTo>
                  <a:lnTo>
                    <a:pt x="522685" y="332201"/>
                  </a:lnTo>
                  <a:lnTo>
                    <a:pt x="531829" y="335250"/>
                  </a:lnTo>
                  <a:lnTo>
                    <a:pt x="540973" y="336773"/>
                  </a:lnTo>
                  <a:lnTo>
                    <a:pt x="550117" y="341345"/>
                  </a:lnTo>
                  <a:lnTo>
                    <a:pt x="559261" y="344393"/>
                  </a:lnTo>
                  <a:lnTo>
                    <a:pt x="568405" y="348965"/>
                  </a:lnTo>
                  <a:lnTo>
                    <a:pt x="577549" y="352013"/>
                  </a:lnTo>
                  <a:lnTo>
                    <a:pt x="585169" y="356585"/>
                  </a:lnTo>
                  <a:lnTo>
                    <a:pt x="594312" y="361157"/>
                  </a:lnTo>
                  <a:lnTo>
                    <a:pt x="601933" y="365729"/>
                  </a:lnTo>
                  <a:lnTo>
                    <a:pt x="604981" y="367253"/>
                  </a:lnTo>
                  <a:lnTo>
                    <a:pt x="614124" y="367253"/>
                  </a:lnTo>
                  <a:lnTo>
                    <a:pt x="617173" y="365729"/>
                  </a:lnTo>
                  <a:lnTo>
                    <a:pt x="609553" y="361157"/>
                  </a:lnTo>
                  <a:lnTo>
                    <a:pt x="601933" y="356585"/>
                  </a:lnTo>
                  <a:lnTo>
                    <a:pt x="592789" y="350489"/>
                  </a:lnTo>
                  <a:lnTo>
                    <a:pt x="585169" y="345917"/>
                  </a:lnTo>
                  <a:lnTo>
                    <a:pt x="577549" y="341345"/>
                  </a:lnTo>
                  <a:lnTo>
                    <a:pt x="568405" y="336773"/>
                  </a:lnTo>
                  <a:lnTo>
                    <a:pt x="559261" y="332201"/>
                  </a:lnTo>
                  <a:lnTo>
                    <a:pt x="550117" y="329153"/>
                  </a:lnTo>
                  <a:lnTo>
                    <a:pt x="540973" y="326105"/>
                  </a:lnTo>
                  <a:lnTo>
                    <a:pt x="530305" y="323057"/>
                  </a:lnTo>
                  <a:lnTo>
                    <a:pt x="521161" y="321533"/>
                  </a:lnTo>
                  <a:lnTo>
                    <a:pt x="510493" y="318485"/>
                  </a:lnTo>
                  <a:lnTo>
                    <a:pt x="499825" y="316961"/>
                  </a:lnTo>
                  <a:lnTo>
                    <a:pt x="489157" y="315437"/>
                  </a:lnTo>
                  <a:lnTo>
                    <a:pt x="478501" y="313913"/>
                  </a:lnTo>
                  <a:lnTo>
                    <a:pt x="467833" y="312389"/>
                  </a:lnTo>
                  <a:lnTo>
                    <a:pt x="473929" y="307817"/>
                  </a:lnTo>
                  <a:lnTo>
                    <a:pt x="478501" y="303245"/>
                  </a:lnTo>
                  <a:lnTo>
                    <a:pt x="484597" y="297150"/>
                  </a:lnTo>
                  <a:lnTo>
                    <a:pt x="487633" y="291053"/>
                  </a:lnTo>
                  <a:lnTo>
                    <a:pt x="492205" y="284957"/>
                  </a:lnTo>
                  <a:lnTo>
                    <a:pt x="496777" y="278877"/>
                  </a:lnTo>
                  <a:lnTo>
                    <a:pt x="501349" y="272781"/>
                  </a:lnTo>
                  <a:lnTo>
                    <a:pt x="505921" y="268209"/>
                  </a:lnTo>
                  <a:lnTo>
                    <a:pt x="507445" y="263637"/>
                  </a:lnTo>
                  <a:lnTo>
                    <a:pt x="510493" y="259065"/>
                  </a:lnTo>
                  <a:lnTo>
                    <a:pt x="515065" y="256017"/>
                  </a:lnTo>
                  <a:lnTo>
                    <a:pt x="518113" y="254493"/>
                  </a:lnTo>
                  <a:lnTo>
                    <a:pt x="527257" y="249921"/>
                  </a:lnTo>
                  <a:lnTo>
                    <a:pt x="534877" y="246873"/>
                  </a:lnTo>
                  <a:lnTo>
                    <a:pt x="544021" y="242300"/>
                  </a:lnTo>
                  <a:lnTo>
                    <a:pt x="551641" y="237729"/>
                  </a:lnTo>
                  <a:lnTo>
                    <a:pt x="559261" y="233156"/>
                  </a:lnTo>
                  <a:lnTo>
                    <a:pt x="568405" y="228585"/>
                  </a:lnTo>
                  <a:lnTo>
                    <a:pt x="574501" y="222489"/>
                  </a:lnTo>
                  <a:lnTo>
                    <a:pt x="582121" y="216393"/>
                  </a:lnTo>
                  <a:lnTo>
                    <a:pt x="589740" y="211821"/>
                  </a:lnTo>
                  <a:lnTo>
                    <a:pt x="597361" y="205725"/>
                  </a:lnTo>
                  <a:lnTo>
                    <a:pt x="603457" y="198105"/>
                  </a:lnTo>
                  <a:lnTo>
                    <a:pt x="609553" y="192009"/>
                  </a:lnTo>
                  <a:lnTo>
                    <a:pt x="615649" y="184389"/>
                  </a:lnTo>
                  <a:lnTo>
                    <a:pt x="620221" y="176769"/>
                  </a:lnTo>
                  <a:lnTo>
                    <a:pt x="624793" y="167625"/>
                  </a:lnTo>
                  <a:lnTo>
                    <a:pt x="629365" y="160005"/>
                  </a:lnTo>
                  <a:lnTo>
                    <a:pt x="632412" y="149337"/>
                  </a:lnTo>
                  <a:lnTo>
                    <a:pt x="635461" y="140193"/>
                  </a:lnTo>
                  <a:lnTo>
                    <a:pt x="640033" y="131064"/>
                  </a:lnTo>
                  <a:lnTo>
                    <a:pt x="643081" y="120396"/>
                  </a:lnTo>
                  <a:lnTo>
                    <a:pt x="647653" y="109728"/>
                  </a:lnTo>
                  <a:lnTo>
                    <a:pt x="649177" y="100584"/>
                  </a:lnTo>
                  <a:lnTo>
                    <a:pt x="652224" y="89916"/>
                  </a:lnTo>
                  <a:lnTo>
                    <a:pt x="653749" y="79248"/>
                  </a:lnTo>
                  <a:lnTo>
                    <a:pt x="664417" y="79248"/>
                  </a:lnTo>
                  <a:lnTo>
                    <a:pt x="675085" y="77724"/>
                  </a:lnTo>
                  <a:lnTo>
                    <a:pt x="685753" y="76200"/>
                  </a:lnTo>
                  <a:lnTo>
                    <a:pt x="694896" y="73152"/>
                  </a:lnTo>
                  <a:lnTo>
                    <a:pt x="705550" y="70104"/>
                  </a:lnTo>
                  <a:lnTo>
                    <a:pt x="714694" y="67056"/>
                  </a:lnTo>
                  <a:lnTo>
                    <a:pt x="725361" y="62484"/>
                  </a:lnTo>
                  <a:lnTo>
                    <a:pt x="734505" y="59436"/>
                  </a:lnTo>
                  <a:lnTo>
                    <a:pt x="737554" y="73152"/>
                  </a:lnTo>
                  <a:lnTo>
                    <a:pt x="739077" y="89916"/>
                  </a:lnTo>
                  <a:lnTo>
                    <a:pt x="739077" y="105156"/>
                  </a:lnTo>
                  <a:lnTo>
                    <a:pt x="737554" y="120396"/>
                  </a:lnTo>
                  <a:lnTo>
                    <a:pt x="734505" y="135636"/>
                  </a:lnTo>
                  <a:lnTo>
                    <a:pt x="729933" y="149337"/>
                  </a:lnTo>
                  <a:lnTo>
                    <a:pt x="723838" y="163053"/>
                  </a:lnTo>
                  <a:lnTo>
                    <a:pt x="714694" y="175245"/>
                  </a:lnTo>
                  <a:lnTo>
                    <a:pt x="705550" y="193533"/>
                  </a:lnTo>
                  <a:lnTo>
                    <a:pt x="693373" y="208773"/>
                  </a:lnTo>
                  <a:lnTo>
                    <a:pt x="679657" y="222489"/>
                  </a:lnTo>
                  <a:lnTo>
                    <a:pt x="665940" y="236205"/>
                  </a:lnTo>
                  <a:lnTo>
                    <a:pt x="652224" y="251445"/>
                  </a:lnTo>
                  <a:lnTo>
                    <a:pt x="638509" y="266685"/>
                  </a:lnTo>
                  <a:lnTo>
                    <a:pt x="629365" y="283433"/>
                  </a:lnTo>
                  <a:lnTo>
                    <a:pt x="621745" y="301721"/>
                  </a:lnTo>
                  <a:lnTo>
                    <a:pt x="608029" y="342869"/>
                  </a:lnTo>
                  <a:lnTo>
                    <a:pt x="611077" y="344393"/>
                  </a:lnTo>
                  <a:lnTo>
                    <a:pt x="609553" y="348965"/>
                  </a:lnTo>
                  <a:lnTo>
                    <a:pt x="609553" y="352013"/>
                  </a:lnTo>
                  <a:lnTo>
                    <a:pt x="612601" y="355061"/>
                  </a:lnTo>
                  <a:lnTo>
                    <a:pt x="617173" y="338297"/>
                  </a:lnTo>
                  <a:lnTo>
                    <a:pt x="624793" y="321533"/>
                  </a:lnTo>
                  <a:lnTo>
                    <a:pt x="632412" y="306293"/>
                  </a:lnTo>
                  <a:lnTo>
                    <a:pt x="643081" y="291053"/>
                  </a:lnTo>
                  <a:lnTo>
                    <a:pt x="653749" y="277353"/>
                  </a:lnTo>
                  <a:lnTo>
                    <a:pt x="667465" y="265161"/>
                  </a:lnTo>
                  <a:lnTo>
                    <a:pt x="681181" y="252969"/>
                  </a:lnTo>
                  <a:lnTo>
                    <a:pt x="694896" y="240777"/>
                  </a:lnTo>
                  <a:lnTo>
                    <a:pt x="697945" y="236205"/>
                  </a:lnTo>
                  <a:lnTo>
                    <a:pt x="702501" y="231633"/>
                  </a:lnTo>
                  <a:lnTo>
                    <a:pt x="705550" y="227061"/>
                  </a:lnTo>
                  <a:lnTo>
                    <a:pt x="710122" y="222489"/>
                  </a:lnTo>
                  <a:lnTo>
                    <a:pt x="713170" y="217917"/>
                  </a:lnTo>
                  <a:lnTo>
                    <a:pt x="717741" y="213345"/>
                  </a:lnTo>
                  <a:lnTo>
                    <a:pt x="719266" y="208773"/>
                  </a:lnTo>
                  <a:lnTo>
                    <a:pt x="722313" y="202677"/>
                  </a:lnTo>
                  <a:lnTo>
                    <a:pt x="732982" y="187437"/>
                  </a:lnTo>
                  <a:lnTo>
                    <a:pt x="739077" y="169149"/>
                  </a:lnTo>
                  <a:lnTo>
                    <a:pt x="745173" y="150861"/>
                  </a:lnTo>
                  <a:lnTo>
                    <a:pt x="746698" y="132588"/>
                  </a:lnTo>
                  <a:lnTo>
                    <a:pt x="748222" y="112776"/>
                  </a:lnTo>
                  <a:lnTo>
                    <a:pt x="746698" y="94488"/>
                  </a:lnTo>
                  <a:lnTo>
                    <a:pt x="745173" y="74676"/>
                  </a:lnTo>
                  <a:lnTo>
                    <a:pt x="740601" y="56388"/>
                  </a:lnTo>
                  <a:lnTo>
                    <a:pt x="749745" y="51816"/>
                  </a:lnTo>
                  <a:lnTo>
                    <a:pt x="757366" y="47244"/>
                  </a:lnTo>
                  <a:lnTo>
                    <a:pt x="766510" y="41148"/>
                  </a:lnTo>
                  <a:lnTo>
                    <a:pt x="774129" y="33528"/>
                  </a:lnTo>
                  <a:lnTo>
                    <a:pt x="778701" y="25908"/>
                  </a:lnTo>
                  <a:lnTo>
                    <a:pt x="784798" y="16764"/>
                  </a:lnTo>
                  <a:lnTo>
                    <a:pt x="790894" y="9144"/>
                  </a:lnTo>
                  <a:lnTo>
                    <a:pt x="79546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0" name="Shape 64"/>
            <p:cNvSpPr/>
            <p:nvPr/>
          </p:nvSpPr>
          <p:spPr>
            <a:xfrm>
              <a:off x="850317" y="545546"/>
              <a:ext cx="12192" cy="9144"/>
            </a:xfrm>
            <a:custGeom>
              <a:avLst/>
              <a:gdLst/>
              <a:ahLst/>
              <a:cxnLst/>
              <a:rect l="0" t="0" r="0" b="0"/>
              <a:pathLst>
                <a:path w="12192" h="9144">
                  <a:moveTo>
                    <a:pt x="12192" y="0"/>
                  </a:moveTo>
                  <a:lnTo>
                    <a:pt x="10668" y="3048"/>
                  </a:lnTo>
                  <a:lnTo>
                    <a:pt x="9144" y="4572"/>
                  </a:lnTo>
                  <a:lnTo>
                    <a:pt x="6096" y="6096"/>
                  </a:lnTo>
                  <a:lnTo>
                    <a:pt x="4572" y="9144"/>
                  </a:lnTo>
                  <a:lnTo>
                    <a:pt x="0" y="9144"/>
                  </a:lnTo>
                  <a:lnTo>
                    <a:pt x="3048" y="6096"/>
                  </a:lnTo>
                  <a:lnTo>
                    <a:pt x="4572" y="3048"/>
                  </a:lnTo>
                  <a:lnTo>
                    <a:pt x="9144" y="1524"/>
                  </a:lnTo>
                  <a:lnTo>
                    <a:pt x="1219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1" name="Shape 65"/>
            <p:cNvSpPr/>
            <p:nvPr/>
          </p:nvSpPr>
          <p:spPr>
            <a:xfrm>
              <a:off x="384019" y="548594"/>
              <a:ext cx="71622" cy="64008"/>
            </a:xfrm>
            <a:custGeom>
              <a:avLst/>
              <a:gdLst/>
              <a:ahLst/>
              <a:cxnLst/>
              <a:rect l="0" t="0" r="0" b="0"/>
              <a:pathLst>
                <a:path w="71622" h="64008">
                  <a:moveTo>
                    <a:pt x="21330" y="0"/>
                  </a:moveTo>
                  <a:lnTo>
                    <a:pt x="30474" y="0"/>
                  </a:lnTo>
                  <a:lnTo>
                    <a:pt x="39618" y="1524"/>
                  </a:lnTo>
                  <a:lnTo>
                    <a:pt x="47238" y="3048"/>
                  </a:lnTo>
                  <a:lnTo>
                    <a:pt x="54858" y="7620"/>
                  </a:lnTo>
                  <a:lnTo>
                    <a:pt x="60954" y="13716"/>
                  </a:lnTo>
                  <a:lnTo>
                    <a:pt x="65526" y="19812"/>
                  </a:lnTo>
                  <a:lnTo>
                    <a:pt x="70098" y="25908"/>
                  </a:lnTo>
                  <a:lnTo>
                    <a:pt x="71622" y="33528"/>
                  </a:lnTo>
                  <a:lnTo>
                    <a:pt x="71622" y="41148"/>
                  </a:lnTo>
                  <a:lnTo>
                    <a:pt x="68574" y="45720"/>
                  </a:lnTo>
                  <a:lnTo>
                    <a:pt x="65526" y="50292"/>
                  </a:lnTo>
                  <a:lnTo>
                    <a:pt x="60954" y="53340"/>
                  </a:lnTo>
                  <a:lnTo>
                    <a:pt x="56382" y="57912"/>
                  </a:lnTo>
                  <a:lnTo>
                    <a:pt x="53334" y="60960"/>
                  </a:lnTo>
                  <a:lnTo>
                    <a:pt x="47238" y="64008"/>
                  </a:lnTo>
                  <a:lnTo>
                    <a:pt x="41142" y="64008"/>
                  </a:lnTo>
                  <a:lnTo>
                    <a:pt x="35046" y="62484"/>
                  </a:lnTo>
                  <a:lnTo>
                    <a:pt x="41142" y="56388"/>
                  </a:lnTo>
                  <a:lnTo>
                    <a:pt x="45714" y="50292"/>
                  </a:lnTo>
                  <a:lnTo>
                    <a:pt x="48762" y="42672"/>
                  </a:lnTo>
                  <a:lnTo>
                    <a:pt x="53334" y="36576"/>
                  </a:lnTo>
                  <a:lnTo>
                    <a:pt x="53334" y="30480"/>
                  </a:lnTo>
                  <a:lnTo>
                    <a:pt x="51810" y="24384"/>
                  </a:lnTo>
                  <a:lnTo>
                    <a:pt x="50286" y="18288"/>
                  </a:lnTo>
                  <a:lnTo>
                    <a:pt x="48762" y="13716"/>
                  </a:lnTo>
                  <a:lnTo>
                    <a:pt x="42666" y="10668"/>
                  </a:lnTo>
                  <a:lnTo>
                    <a:pt x="36570" y="7620"/>
                  </a:lnTo>
                  <a:lnTo>
                    <a:pt x="31998" y="7620"/>
                  </a:lnTo>
                  <a:lnTo>
                    <a:pt x="25902" y="9144"/>
                  </a:lnTo>
                  <a:lnTo>
                    <a:pt x="18282" y="10668"/>
                  </a:lnTo>
                  <a:lnTo>
                    <a:pt x="12192" y="10668"/>
                  </a:lnTo>
                  <a:lnTo>
                    <a:pt x="6096" y="12192"/>
                  </a:lnTo>
                  <a:lnTo>
                    <a:pt x="0" y="13716"/>
                  </a:lnTo>
                  <a:lnTo>
                    <a:pt x="6096" y="7620"/>
                  </a:lnTo>
                  <a:lnTo>
                    <a:pt x="13716" y="3048"/>
                  </a:lnTo>
                  <a:lnTo>
                    <a:pt x="2133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82" name="Shape 66"/>
            <p:cNvSpPr/>
            <p:nvPr/>
          </p:nvSpPr>
          <p:spPr>
            <a:xfrm>
              <a:off x="816805" y="559262"/>
              <a:ext cx="12177" cy="9144"/>
            </a:xfrm>
            <a:custGeom>
              <a:avLst/>
              <a:gdLst/>
              <a:ahLst/>
              <a:cxnLst/>
              <a:rect l="0" t="0" r="0" b="0"/>
              <a:pathLst>
                <a:path w="12177" h="9144">
                  <a:moveTo>
                    <a:pt x="7620" y="0"/>
                  </a:moveTo>
                  <a:lnTo>
                    <a:pt x="12177" y="0"/>
                  </a:lnTo>
                  <a:lnTo>
                    <a:pt x="12177" y="3048"/>
                  </a:lnTo>
                  <a:lnTo>
                    <a:pt x="10668" y="4572"/>
                  </a:lnTo>
                  <a:lnTo>
                    <a:pt x="9144" y="6096"/>
                  </a:lnTo>
                  <a:lnTo>
                    <a:pt x="7620" y="9144"/>
                  </a:lnTo>
                  <a:lnTo>
                    <a:pt x="1524" y="9144"/>
                  </a:lnTo>
                  <a:lnTo>
                    <a:pt x="0" y="7620"/>
                  </a:lnTo>
                  <a:lnTo>
                    <a:pt x="3048" y="6096"/>
                  </a:lnTo>
                  <a:lnTo>
                    <a:pt x="6096" y="3048"/>
                  </a:lnTo>
                  <a:lnTo>
                    <a:pt x="762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3" name="Shape 67"/>
            <p:cNvSpPr/>
            <p:nvPr/>
          </p:nvSpPr>
          <p:spPr>
            <a:xfrm>
              <a:off x="777181" y="576026"/>
              <a:ext cx="135621" cy="335249"/>
            </a:xfrm>
            <a:custGeom>
              <a:avLst/>
              <a:gdLst/>
              <a:ahLst/>
              <a:cxnLst/>
              <a:rect l="0" t="0" r="0" b="0"/>
              <a:pathLst>
                <a:path w="135621" h="335249">
                  <a:moveTo>
                    <a:pt x="120381" y="0"/>
                  </a:moveTo>
                  <a:lnTo>
                    <a:pt x="126477" y="22860"/>
                  </a:lnTo>
                  <a:lnTo>
                    <a:pt x="131049" y="47244"/>
                  </a:lnTo>
                  <a:lnTo>
                    <a:pt x="134097" y="73152"/>
                  </a:lnTo>
                  <a:lnTo>
                    <a:pt x="135621" y="99045"/>
                  </a:lnTo>
                  <a:lnTo>
                    <a:pt x="131049" y="123429"/>
                  </a:lnTo>
                  <a:lnTo>
                    <a:pt x="124953" y="147813"/>
                  </a:lnTo>
                  <a:lnTo>
                    <a:pt x="112761" y="169149"/>
                  </a:lnTo>
                  <a:lnTo>
                    <a:pt x="94473" y="185913"/>
                  </a:lnTo>
                  <a:lnTo>
                    <a:pt x="91425" y="192009"/>
                  </a:lnTo>
                  <a:lnTo>
                    <a:pt x="86853" y="196581"/>
                  </a:lnTo>
                  <a:lnTo>
                    <a:pt x="82281" y="201153"/>
                  </a:lnTo>
                  <a:lnTo>
                    <a:pt x="77709" y="205725"/>
                  </a:lnTo>
                  <a:lnTo>
                    <a:pt x="74661" y="210297"/>
                  </a:lnTo>
                  <a:lnTo>
                    <a:pt x="70089" y="214869"/>
                  </a:lnTo>
                  <a:lnTo>
                    <a:pt x="67041" y="219441"/>
                  </a:lnTo>
                  <a:lnTo>
                    <a:pt x="65517" y="225537"/>
                  </a:lnTo>
                  <a:lnTo>
                    <a:pt x="53325" y="237713"/>
                  </a:lnTo>
                  <a:lnTo>
                    <a:pt x="45720" y="249905"/>
                  </a:lnTo>
                  <a:lnTo>
                    <a:pt x="36576" y="263622"/>
                  </a:lnTo>
                  <a:lnTo>
                    <a:pt x="28956" y="278861"/>
                  </a:lnTo>
                  <a:lnTo>
                    <a:pt x="21336" y="292578"/>
                  </a:lnTo>
                  <a:lnTo>
                    <a:pt x="13716" y="307817"/>
                  </a:lnTo>
                  <a:lnTo>
                    <a:pt x="6096" y="321533"/>
                  </a:lnTo>
                  <a:lnTo>
                    <a:pt x="0" y="335249"/>
                  </a:lnTo>
                  <a:lnTo>
                    <a:pt x="4572" y="321533"/>
                  </a:lnTo>
                  <a:lnTo>
                    <a:pt x="9144" y="307817"/>
                  </a:lnTo>
                  <a:lnTo>
                    <a:pt x="13716" y="295625"/>
                  </a:lnTo>
                  <a:lnTo>
                    <a:pt x="18288" y="281910"/>
                  </a:lnTo>
                  <a:lnTo>
                    <a:pt x="22860" y="269717"/>
                  </a:lnTo>
                  <a:lnTo>
                    <a:pt x="28956" y="257525"/>
                  </a:lnTo>
                  <a:lnTo>
                    <a:pt x="36576" y="243810"/>
                  </a:lnTo>
                  <a:lnTo>
                    <a:pt x="44196" y="233157"/>
                  </a:lnTo>
                  <a:lnTo>
                    <a:pt x="51801" y="213345"/>
                  </a:lnTo>
                  <a:lnTo>
                    <a:pt x="62469" y="196581"/>
                  </a:lnTo>
                  <a:lnTo>
                    <a:pt x="74661" y="178293"/>
                  </a:lnTo>
                  <a:lnTo>
                    <a:pt x="88377" y="163053"/>
                  </a:lnTo>
                  <a:lnTo>
                    <a:pt x="100569" y="144765"/>
                  </a:lnTo>
                  <a:lnTo>
                    <a:pt x="111237" y="128001"/>
                  </a:lnTo>
                  <a:lnTo>
                    <a:pt x="117333" y="108189"/>
                  </a:lnTo>
                  <a:lnTo>
                    <a:pt x="118857" y="85344"/>
                  </a:lnTo>
                  <a:lnTo>
                    <a:pt x="120381" y="64008"/>
                  </a:lnTo>
                  <a:lnTo>
                    <a:pt x="121905" y="42672"/>
                  </a:lnTo>
                  <a:lnTo>
                    <a:pt x="121905" y="21336"/>
                  </a:lnTo>
                  <a:lnTo>
                    <a:pt x="120381"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84" name="Shape 68"/>
            <p:cNvSpPr/>
            <p:nvPr/>
          </p:nvSpPr>
          <p:spPr>
            <a:xfrm>
              <a:off x="918898" y="580598"/>
              <a:ext cx="6096" cy="13716"/>
            </a:xfrm>
            <a:custGeom>
              <a:avLst/>
              <a:gdLst/>
              <a:ahLst/>
              <a:cxnLst/>
              <a:rect l="0" t="0" r="0" b="0"/>
              <a:pathLst>
                <a:path w="6096" h="13716">
                  <a:moveTo>
                    <a:pt x="0" y="0"/>
                  </a:moveTo>
                  <a:lnTo>
                    <a:pt x="1524" y="3048"/>
                  </a:lnTo>
                  <a:lnTo>
                    <a:pt x="4572" y="6096"/>
                  </a:lnTo>
                  <a:lnTo>
                    <a:pt x="6096" y="10668"/>
                  </a:lnTo>
                  <a:lnTo>
                    <a:pt x="3048" y="13716"/>
                  </a:lnTo>
                  <a:lnTo>
                    <a:pt x="1524" y="12192"/>
                  </a:lnTo>
                  <a:lnTo>
                    <a:pt x="0" y="7620"/>
                  </a:lnTo>
                  <a:lnTo>
                    <a:pt x="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85" name="Shape 69"/>
            <p:cNvSpPr/>
            <p:nvPr/>
          </p:nvSpPr>
          <p:spPr>
            <a:xfrm>
              <a:off x="377923" y="588218"/>
              <a:ext cx="35046" cy="21336"/>
            </a:xfrm>
            <a:custGeom>
              <a:avLst/>
              <a:gdLst/>
              <a:ahLst/>
              <a:cxnLst/>
              <a:rect l="0" t="0" r="0" b="0"/>
              <a:pathLst>
                <a:path w="35046" h="21336">
                  <a:moveTo>
                    <a:pt x="19812" y="0"/>
                  </a:moveTo>
                  <a:lnTo>
                    <a:pt x="24378" y="0"/>
                  </a:lnTo>
                  <a:lnTo>
                    <a:pt x="28950" y="1524"/>
                  </a:lnTo>
                  <a:lnTo>
                    <a:pt x="31998" y="4572"/>
                  </a:lnTo>
                  <a:lnTo>
                    <a:pt x="35046" y="7620"/>
                  </a:lnTo>
                  <a:lnTo>
                    <a:pt x="33522" y="10668"/>
                  </a:lnTo>
                  <a:lnTo>
                    <a:pt x="31998" y="15240"/>
                  </a:lnTo>
                  <a:lnTo>
                    <a:pt x="28950" y="16764"/>
                  </a:lnTo>
                  <a:lnTo>
                    <a:pt x="25902" y="19812"/>
                  </a:lnTo>
                  <a:lnTo>
                    <a:pt x="22860" y="19812"/>
                  </a:lnTo>
                  <a:lnTo>
                    <a:pt x="19812" y="21336"/>
                  </a:lnTo>
                  <a:lnTo>
                    <a:pt x="16764" y="21336"/>
                  </a:lnTo>
                  <a:lnTo>
                    <a:pt x="13716" y="19812"/>
                  </a:lnTo>
                  <a:lnTo>
                    <a:pt x="7620" y="19812"/>
                  </a:lnTo>
                  <a:lnTo>
                    <a:pt x="6096" y="18288"/>
                  </a:lnTo>
                  <a:lnTo>
                    <a:pt x="3048" y="16764"/>
                  </a:lnTo>
                  <a:lnTo>
                    <a:pt x="1524" y="15240"/>
                  </a:lnTo>
                  <a:lnTo>
                    <a:pt x="1524" y="12192"/>
                  </a:lnTo>
                  <a:lnTo>
                    <a:pt x="0" y="10668"/>
                  </a:lnTo>
                  <a:lnTo>
                    <a:pt x="0" y="7620"/>
                  </a:lnTo>
                  <a:lnTo>
                    <a:pt x="4572" y="6096"/>
                  </a:lnTo>
                  <a:lnTo>
                    <a:pt x="9144" y="3048"/>
                  </a:lnTo>
                  <a:lnTo>
                    <a:pt x="13716" y="1524"/>
                  </a:lnTo>
                  <a:lnTo>
                    <a:pt x="19812"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86" name="Shape 70"/>
            <p:cNvSpPr/>
            <p:nvPr/>
          </p:nvSpPr>
          <p:spPr>
            <a:xfrm>
              <a:off x="720793" y="612602"/>
              <a:ext cx="128001" cy="248381"/>
            </a:xfrm>
            <a:custGeom>
              <a:avLst/>
              <a:gdLst/>
              <a:ahLst/>
              <a:cxnLst/>
              <a:rect l="0" t="0" r="0" b="0"/>
              <a:pathLst>
                <a:path w="128001" h="248381">
                  <a:moveTo>
                    <a:pt x="128001" y="0"/>
                  </a:moveTo>
                  <a:lnTo>
                    <a:pt x="128001" y="18288"/>
                  </a:lnTo>
                  <a:lnTo>
                    <a:pt x="126477" y="35052"/>
                  </a:lnTo>
                  <a:lnTo>
                    <a:pt x="124952" y="51816"/>
                  </a:lnTo>
                  <a:lnTo>
                    <a:pt x="121905" y="67040"/>
                  </a:lnTo>
                  <a:lnTo>
                    <a:pt x="115808" y="83805"/>
                  </a:lnTo>
                  <a:lnTo>
                    <a:pt x="108189" y="97521"/>
                  </a:lnTo>
                  <a:lnTo>
                    <a:pt x="96012" y="109713"/>
                  </a:lnTo>
                  <a:lnTo>
                    <a:pt x="82296" y="118857"/>
                  </a:lnTo>
                  <a:lnTo>
                    <a:pt x="77724" y="121905"/>
                  </a:lnTo>
                  <a:lnTo>
                    <a:pt x="73152" y="124953"/>
                  </a:lnTo>
                  <a:lnTo>
                    <a:pt x="70104" y="128001"/>
                  </a:lnTo>
                  <a:lnTo>
                    <a:pt x="65532" y="131049"/>
                  </a:lnTo>
                  <a:lnTo>
                    <a:pt x="60960" y="134097"/>
                  </a:lnTo>
                  <a:lnTo>
                    <a:pt x="57912" y="137145"/>
                  </a:lnTo>
                  <a:lnTo>
                    <a:pt x="53340" y="140193"/>
                  </a:lnTo>
                  <a:lnTo>
                    <a:pt x="51816" y="144765"/>
                  </a:lnTo>
                  <a:lnTo>
                    <a:pt x="44196" y="147813"/>
                  </a:lnTo>
                  <a:lnTo>
                    <a:pt x="39624" y="152384"/>
                  </a:lnTo>
                  <a:lnTo>
                    <a:pt x="36576" y="158481"/>
                  </a:lnTo>
                  <a:lnTo>
                    <a:pt x="32004" y="163053"/>
                  </a:lnTo>
                  <a:lnTo>
                    <a:pt x="28956" y="169149"/>
                  </a:lnTo>
                  <a:lnTo>
                    <a:pt x="24384" y="175245"/>
                  </a:lnTo>
                  <a:lnTo>
                    <a:pt x="21336" y="182865"/>
                  </a:lnTo>
                  <a:lnTo>
                    <a:pt x="18288" y="188961"/>
                  </a:lnTo>
                  <a:lnTo>
                    <a:pt x="12192" y="202661"/>
                  </a:lnTo>
                  <a:lnTo>
                    <a:pt x="7620" y="217901"/>
                  </a:lnTo>
                  <a:lnTo>
                    <a:pt x="4572" y="233141"/>
                  </a:lnTo>
                  <a:lnTo>
                    <a:pt x="1524" y="248381"/>
                  </a:lnTo>
                  <a:lnTo>
                    <a:pt x="0" y="236189"/>
                  </a:lnTo>
                  <a:lnTo>
                    <a:pt x="1524" y="222473"/>
                  </a:lnTo>
                  <a:lnTo>
                    <a:pt x="4572" y="208757"/>
                  </a:lnTo>
                  <a:lnTo>
                    <a:pt x="6096" y="195057"/>
                  </a:lnTo>
                  <a:lnTo>
                    <a:pt x="9144" y="192009"/>
                  </a:lnTo>
                  <a:lnTo>
                    <a:pt x="10668" y="188961"/>
                  </a:lnTo>
                  <a:lnTo>
                    <a:pt x="9144" y="184389"/>
                  </a:lnTo>
                  <a:lnTo>
                    <a:pt x="10668" y="181340"/>
                  </a:lnTo>
                  <a:lnTo>
                    <a:pt x="15240" y="169149"/>
                  </a:lnTo>
                  <a:lnTo>
                    <a:pt x="21336" y="156957"/>
                  </a:lnTo>
                  <a:lnTo>
                    <a:pt x="28956" y="146289"/>
                  </a:lnTo>
                  <a:lnTo>
                    <a:pt x="38100" y="135621"/>
                  </a:lnTo>
                  <a:lnTo>
                    <a:pt x="47244" y="124953"/>
                  </a:lnTo>
                  <a:lnTo>
                    <a:pt x="56388" y="115809"/>
                  </a:lnTo>
                  <a:lnTo>
                    <a:pt x="65532" y="106665"/>
                  </a:lnTo>
                  <a:lnTo>
                    <a:pt x="76200" y="95997"/>
                  </a:lnTo>
                  <a:lnTo>
                    <a:pt x="85344" y="86853"/>
                  </a:lnTo>
                  <a:lnTo>
                    <a:pt x="94488" y="77709"/>
                  </a:lnTo>
                  <a:lnTo>
                    <a:pt x="103632" y="67040"/>
                  </a:lnTo>
                  <a:lnTo>
                    <a:pt x="109712" y="56388"/>
                  </a:lnTo>
                  <a:lnTo>
                    <a:pt x="115808" y="45720"/>
                  </a:lnTo>
                  <a:lnTo>
                    <a:pt x="120380" y="33528"/>
                  </a:lnTo>
                  <a:lnTo>
                    <a:pt x="123429" y="19812"/>
                  </a:lnTo>
                  <a:lnTo>
                    <a:pt x="123429" y="6096"/>
                  </a:lnTo>
                  <a:lnTo>
                    <a:pt x="128001"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87" name="Shape 71"/>
            <p:cNvSpPr/>
            <p:nvPr/>
          </p:nvSpPr>
          <p:spPr>
            <a:xfrm>
              <a:off x="333727" y="688279"/>
              <a:ext cx="7111" cy="2032"/>
            </a:xfrm>
            <a:custGeom>
              <a:avLst/>
              <a:gdLst/>
              <a:ahLst/>
              <a:cxnLst/>
              <a:rect l="0" t="0" r="0" b="0"/>
              <a:pathLst>
                <a:path w="7111" h="2032">
                  <a:moveTo>
                    <a:pt x="7111" y="0"/>
                  </a:moveTo>
                  <a:lnTo>
                    <a:pt x="6096" y="508"/>
                  </a:lnTo>
                  <a:lnTo>
                    <a:pt x="0" y="2032"/>
                  </a:lnTo>
                  <a:lnTo>
                    <a:pt x="7111"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88" name="Shape 72"/>
            <p:cNvSpPr/>
            <p:nvPr/>
          </p:nvSpPr>
          <p:spPr>
            <a:xfrm>
              <a:off x="340839" y="618698"/>
              <a:ext cx="166612" cy="102093"/>
            </a:xfrm>
            <a:custGeom>
              <a:avLst/>
              <a:gdLst/>
              <a:ahLst/>
              <a:cxnLst/>
              <a:rect l="0" t="0" r="0" b="0"/>
              <a:pathLst>
                <a:path w="166612" h="102093">
                  <a:moveTo>
                    <a:pt x="69082" y="0"/>
                  </a:moveTo>
                  <a:lnTo>
                    <a:pt x="94990" y="0"/>
                  </a:lnTo>
                  <a:lnTo>
                    <a:pt x="101086" y="1524"/>
                  </a:lnTo>
                  <a:lnTo>
                    <a:pt x="108706" y="6096"/>
                  </a:lnTo>
                  <a:lnTo>
                    <a:pt x="116326" y="10668"/>
                  </a:lnTo>
                  <a:lnTo>
                    <a:pt x="122422" y="15240"/>
                  </a:lnTo>
                  <a:lnTo>
                    <a:pt x="128518" y="21336"/>
                  </a:lnTo>
                  <a:lnTo>
                    <a:pt x="134608" y="28956"/>
                  </a:lnTo>
                  <a:lnTo>
                    <a:pt x="137656" y="36576"/>
                  </a:lnTo>
                  <a:lnTo>
                    <a:pt x="142228" y="42672"/>
                  </a:lnTo>
                  <a:lnTo>
                    <a:pt x="148324" y="48768"/>
                  </a:lnTo>
                  <a:lnTo>
                    <a:pt x="154420" y="54849"/>
                  </a:lnTo>
                  <a:lnTo>
                    <a:pt x="160516" y="60945"/>
                  </a:lnTo>
                  <a:lnTo>
                    <a:pt x="165088" y="67041"/>
                  </a:lnTo>
                  <a:lnTo>
                    <a:pt x="166612" y="74661"/>
                  </a:lnTo>
                  <a:lnTo>
                    <a:pt x="166612" y="85329"/>
                  </a:lnTo>
                  <a:lnTo>
                    <a:pt x="163565" y="88377"/>
                  </a:lnTo>
                  <a:lnTo>
                    <a:pt x="160516" y="94473"/>
                  </a:lnTo>
                  <a:lnTo>
                    <a:pt x="157468" y="99045"/>
                  </a:lnTo>
                  <a:lnTo>
                    <a:pt x="152896" y="102093"/>
                  </a:lnTo>
                  <a:lnTo>
                    <a:pt x="152896" y="95997"/>
                  </a:lnTo>
                  <a:lnTo>
                    <a:pt x="149848" y="88377"/>
                  </a:lnTo>
                  <a:lnTo>
                    <a:pt x="145276" y="83805"/>
                  </a:lnTo>
                  <a:lnTo>
                    <a:pt x="142228" y="77709"/>
                  </a:lnTo>
                  <a:lnTo>
                    <a:pt x="131567" y="77709"/>
                  </a:lnTo>
                  <a:lnTo>
                    <a:pt x="120898" y="76185"/>
                  </a:lnTo>
                  <a:lnTo>
                    <a:pt x="110231" y="74661"/>
                  </a:lnTo>
                  <a:lnTo>
                    <a:pt x="90418" y="74661"/>
                  </a:lnTo>
                  <a:lnTo>
                    <a:pt x="82798" y="77709"/>
                  </a:lnTo>
                  <a:lnTo>
                    <a:pt x="73654" y="80757"/>
                  </a:lnTo>
                  <a:lnTo>
                    <a:pt x="64510" y="85329"/>
                  </a:lnTo>
                  <a:lnTo>
                    <a:pt x="55373" y="85329"/>
                  </a:lnTo>
                  <a:lnTo>
                    <a:pt x="46229" y="83805"/>
                  </a:lnTo>
                  <a:lnTo>
                    <a:pt x="38609" y="80757"/>
                  </a:lnTo>
                  <a:lnTo>
                    <a:pt x="29465" y="76185"/>
                  </a:lnTo>
                  <a:lnTo>
                    <a:pt x="21845" y="73137"/>
                  </a:lnTo>
                  <a:lnTo>
                    <a:pt x="12701" y="70089"/>
                  </a:lnTo>
                  <a:lnTo>
                    <a:pt x="3557" y="68565"/>
                  </a:lnTo>
                  <a:lnTo>
                    <a:pt x="0" y="69581"/>
                  </a:lnTo>
                  <a:lnTo>
                    <a:pt x="5081" y="67041"/>
                  </a:lnTo>
                  <a:lnTo>
                    <a:pt x="9653" y="63993"/>
                  </a:lnTo>
                  <a:lnTo>
                    <a:pt x="14225" y="60945"/>
                  </a:lnTo>
                  <a:lnTo>
                    <a:pt x="18797" y="57897"/>
                  </a:lnTo>
                  <a:lnTo>
                    <a:pt x="24893" y="56373"/>
                  </a:lnTo>
                  <a:lnTo>
                    <a:pt x="29465" y="54849"/>
                  </a:lnTo>
                  <a:lnTo>
                    <a:pt x="35561" y="56373"/>
                  </a:lnTo>
                  <a:lnTo>
                    <a:pt x="38609" y="57897"/>
                  </a:lnTo>
                  <a:lnTo>
                    <a:pt x="41657" y="59421"/>
                  </a:lnTo>
                  <a:lnTo>
                    <a:pt x="43181" y="60945"/>
                  </a:lnTo>
                  <a:lnTo>
                    <a:pt x="46229" y="62469"/>
                  </a:lnTo>
                  <a:lnTo>
                    <a:pt x="49277" y="65517"/>
                  </a:lnTo>
                  <a:lnTo>
                    <a:pt x="50801" y="67041"/>
                  </a:lnTo>
                  <a:lnTo>
                    <a:pt x="56897" y="67041"/>
                  </a:lnTo>
                  <a:lnTo>
                    <a:pt x="61462" y="63993"/>
                  </a:lnTo>
                  <a:lnTo>
                    <a:pt x="64510" y="60945"/>
                  </a:lnTo>
                  <a:lnTo>
                    <a:pt x="69082" y="57897"/>
                  </a:lnTo>
                  <a:lnTo>
                    <a:pt x="73654" y="56373"/>
                  </a:lnTo>
                  <a:lnTo>
                    <a:pt x="93467" y="56373"/>
                  </a:lnTo>
                  <a:lnTo>
                    <a:pt x="98038" y="59421"/>
                  </a:lnTo>
                  <a:lnTo>
                    <a:pt x="102610" y="62469"/>
                  </a:lnTo>
                  <a:lnTo>
                    <a:pt x="107182" y="63993"/>
                  </a:lnTo>
                  <a:lnTo>
                    <a:pt x="113278" y="67041"/>
                  </a:lnTo>
                  <a:lnTo>
                    <a:pt x="117850" y="68565"/>
                  </a:lnTo>
                  <a:lnTo>
                    <a:pt x="122422" y="70089"/>
                  </a:lnTo>
                  <a:lnTo>
                    <a:pt x="128518" y="70089"/>
                  </a:lnTo>
                  <a:lnTo>
                    <a:pt x="134608" y="71613"/>
                  </a:lnTo>
                  <a:lnTo>
                    <a:pt x="133084" y="65517"/>
                  </a:lnTo>
                  <a:lnTo>
                    <a:pt x="128518" y="60945"/>
                  </a:lnTo>
                  <a:lnTo>
                    <a:pt x="123946" y="57897"/>
                  </a:lnTo>
                  <a:lnTo>
                    <a:pt x="119374" y="54849"/>
                  </a:lnTo>
                  <a:lnTo>
                    <a:pt x="111754" y="53325"/>
                  </a:lnTo>
                  <a:lnTo>
                    <a:pt x="105658" y="50292"/>
                  </a:lnTo>
                  <a:lnTo>
                    <a:pt x="101086" y="47244"/>
                  </a:lnTo>
                  <a:lnTo>
                    <a:pt x="96514" y="42672"/>
                  </a:lnTo>
                  <a:lnTo>
                    <a:pt x="90418" y="42672"/>
                  </a:lnTo>
                  <a:lnTo>
                    <a:pt x="87370" y="41148"/>
                  </a:lnTo>
                  <a:lnTo>
                    <a:pt x="76703" y="41148"/>
                  </a:lnTo>
                  <a:lnTo>
                    <a:pt x="72131" y="44196"/>
                  </a:lnTo>
                  <a:lnTo>
                    <a:pt x="69082" y="47244"/>
                  </a:lnTo>
                  <a:lnTo>
                    <a:pt x="62986" y="45720"/>
                  </a:lnTo>
                  <a:lnTo>
                    <a:pt x="59945" y="42672"/>
                  </a:lnTo>
                  <a:lnTo>
                    <a:pt x="61462" y="36576"/>
                  </a:lnTo>
                  <a:lnTo>
                    <a:pt x="61462" y="9144"/>
                  </a:lnTo>
                  <a:lnTo>
                    <a:pt x="64510" y="3048"/>
                  </a:lnTo>
                  <a:lnTo>
                    <a:pt x="69082"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89" name="Shape 6703"/>
            <p:cNvSpPr/>
            <p:nvPr/>
          </p:nvSpPr>
          <p:spPr>
            <a:xfrm>
              <a:off x="928041" y="618698"/>
              <a:ext cx="9144" cy="18288"/>
            </a:xfrm>
            <a:custGeom>
              <a:avLst/>
              <a:gdLst/>
              <a:ahLst/>
              <a:cxnLst/>
              <a:rect l="0" t="0" r="0" b="0"/>
              <a:pathLst>
                <a:path w="9144" h="18288">
                  <a:moveTo>
                    <a:pt x="0" y="0"/>
                  </a:moveTo>
                  <a:lnTo>
                    <a:pt x="9144" y="0"/>
                  </a:lnTo>
                  <a:lnTo>
                    <a:pt x="9144" y="18288"/>
                  </a:lnTo>
                  <a:lnTo>
                    <a:pt x="0" y="18288"/>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90" name="Shape 6704"/>
            <p:cNvSpPr/>
            <p:nvPr/>
          </p:nvSpPr>
          <p:spPr>
            <a:xfrm>
              <a:off x="918898" y="618698"/>
              <a:ext cx="13716" cy="94473"/>
            </a:xfrm>
            <a:custGeom>
              <a:avLst/>
              <a:gdLst/>
              <a:ahLst/>
              <a:cxnLst/>
              <a:rect l="0" t="0" r="0" b="0"/>
              <a:pathLst>
                <a:path w="13716" h="94473">
                  <a:moveTo>
                    <a:pt x="0" y="0"/>
                  </a:moveTo>
                  <a:lnTo>
                    <a:pt x="13716" y="0"/>
                  </a:lnTo>
                  <a:lnTo>
                    <a:pt x="13716" y="94473"/>
                  </a:lnTo>
                  <a:lnTo>
                    <a:pt x="0" y="94473"/>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91" name="Shape 6705"/>
            <p:cNvSpPr/>
            <p:nvPr/>
          </p:nvSpPr>
          <p:spPr>
            <a:xfrm>
              <a:off x="918898" y="694883"/>
              <a:ext cx="9144" cy="18288"/>
            </a:xfrm>
            <a:custGeom>
              <a:avLst/>
              <a:gdLst/>
              <a:ahLst/>
              <a:cxnLst/>
              <a:rect l="0" t="0" r="0" b="0"/>
              <a:pathLst>
                <a:path w="9144" h="18288">
                  <a:moveTo>
                    <a:pt x="0" y="0"/>
                  </a:moveTo>
                  <a:lnTo>
                    <a:pt x="9144" y="0"/>
                  </a:lnTo>
                  <a:lnTo>
                    <a:pt x="9144" y="18288"/>
                  </a:lnTo>
                  <a:lnTo>
                    <a:pt x="0" y="18288"/>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92" name="Shape 6706"/>
            <p:cNvSpPr/>
            <p:nvPr/>
          </p:nvSpPr>
          <p:spPr>
            <a:xfrm>
              <a:off x="918898" y="618698"/>
              <a:ext cx="13716" cy="94473"/>
            </a:xfrm>
            <a:custGeom>
              <a:avLst/>
              <a:gdLst/>
              <a:ahLst/>
              <a:cxnLst/>
              <a:rect l="0" t="0" r="0" b="0"/>
              <a:pathLst>
                <a:path w="13716" h="94473">
                  <a:moveTo>
                    <a:pt x="0" y="0"/>
                  </a:moveTo>
                  <a:lnTo>
                    <a:pt x="13716" y="0"/>
                  </a:lnTo>
                  <a:lnTo>
                    <a:pt x="13716" y="94473"/>
                  </a:lnTo>
                  <a:lnTo>
                    <a:pt x="0" y="94473"/>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93" name="Shape 74"/>
            <p:cNvSpPr/>
            <p:nvPr/>
          </p:nvSpPr>
          <p:spPr>
            <a:xfrm>
              <a:off x="781752" y="620222"/>
              <a:ext cx="18288" cy="41148"/>
            </a:xfrm>
            <a:custGeom>
              <a:avLst/>
              <a:gdLst/>
              <a:ahLst/>
              <a:cxnLst/>
              <a:rect l="0" t="0" r="0" b="0"/>
              <a:pathLst>
                <a:path w="18288" h="41148">
                  <a:moveTo>
                    <a:pt x="16764" y="0"/>
                  </a:moveTo>
                  <a:lnTo>
                    <a:pt x="18288" y="9144"/>
                  </a:lnTo>
                  <a:lnTo>
                    <a:pt x="18288" y="18288"/>
                  </a:lnTo>
                  <a:lnTo>
                    <a:pt x="15240" y="27432"/>
                  </a:lnTo>
                  <a:lnTo>
                    <a:pt x="10668" y="33528"/>
                  </a:lnTo>
                  <a:lnTo>
                    <a:pt x="0" y="41148"/>
                  </a:lnTo>
                  <a:lnTo>
                    <a:pt x="4572" y="30480"/>
                  </a:lnTo>
                  <a:lnTo>
                    <a:pt x="9144" y="21336"/>
                  </a:lnTo>
                  <a:lnTo>
                    <a:pt x="15240" y="10668"/>
                  </a:lnTo>
                  <a:lnTo>
                    <a:pt x="16764"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94" name="Shape 75"/>
            <p:cNvSpPr/>
            <p:nvPr/>
          </p:nvSpPr>
          <p:spPr>
            <a:xfrm>
              <a:off x="728412" y="621746"/>
              <a:ext cx="94488" cy="153909"/>
            </a:xfrm>
            <a:custGeom>
              <a:avLst/>
              <a:gdLst/>
              <a:ahLst/>
              <a:cxnLst/>
              <a:rect l="0" t="0" r="0" b="0"/>
              <a:pathLst>
                <a:path w="94488" h="153909">
                  <a:moveTo>
                    <a:pt x="92964" y="0"/>
                  </a:moveTo>
                  <a:lnTo>
                    <a:pt x="94488" y="16764"/>
                  </a:lnTo>
                  <a:lnTo>
                    <a:pt x="94488" y="33528"/>
                  </a:lnTo>
                  <a:lnTo>
                    <a:pt x="88392" y="48753"/>
                  </a:lnTo>
                  <a:lnTo>
                    <a:pt x="77724" y="57896"/>
                  </a:lnTo>
                  <a:lnTo>
                    <a:pt x="65532" y="67040"/>
                  </a:lnTo>
                  <a:lnTo>
                    <a:pt x="53340" y="76185"/>
                  </a:lnTo>
                  <a:lnTo>
                    <a:pt x="41148" y="88377"/>
                  </a:lnTo>
                  <a:lnTo>
                    <a:pt x="30480" y="100569"/>
                  </a:lnTo>
                  <a:lnTo>
                    <a:pt x="22860" y="112761"/>
                  </a:lnTo>
                  <a:lnTo>
                    <a:pt x="13716" y="126477"/>
                  </a:lnTo>
                  <a:lnTo>
                    <a:pt x="6096" y="140193"/>
                  </a:lnTo>
                  <a:lnTo>
                    <a:pt x="0" y="153909"/>
                  </a:lnTo>
                  <a:lnTo>
                    <a:pt x="1524" y="141717"/>
                  </a:lnTo>
                  <a:lnTo>
                    <a:pt x="6096" y="131049"/>
                  </a:lnTo>
                  <a:lnTo>
                    <a:pt x="12192" y="120381"/>
                  </a:lnTo>
                  <a:lnTo>
                    <a:pt x="18288" y="108189"/>
                  </a:lnTo>
                  <a:lnTo>
                    <a:pt x="27432" y="94473"/>
                  </a:lnTo>
                  <a:lnTo>
                    <a:pt x="38100" y="80757"/>
                  </a:lnTo>
                  <a:lnTo>
                    <a:pt x="48768" y="68565"/>
                  </a:lnTo>
                  <a:lnTo>
                    <a:pt x="60960" y="56373"/>
                  </a:lnTo>
                  <a:lnTo>
                    <a:pt x="71628" y="44196"/>
                  </a:lnTo>
                  <a:lnTo>
                    <a:pt x="82296" y="30480"/>
                  </a:lnTo>
                  <a:lnTo>
                    <a:pt x="88392" y="16764"/>
                  </a:lnTo>
                  <a:lnTo>
                    <a:pt x="92964"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95" name="Shape 76"/>
            <p:cNvSpPr/>
            <p:nvPr/>
          </p:nvSpPr>
          <p:spPr>
            <a:xfrm>
              <a:off x="627829" y="638510"/>
              <a:ext cx="51816" cy="106665"/>
            </a:xfrm>
            <a:custGeom>
              <a:avLst/>
              <a:gdLst/>
              <a:ahLst/>
              <a:cxnLst/>
              <a:rect l="0" t="0" r="0" b="0"/>
              <a:pathLst>
                <a:path w="51816" h="106665">
                  <a:moveTo>
                    <a:pt x="50292" y="0"/>
                  </a:moveTo>
                  <a:lnTo>
                    <a:pt x="51816" y="12192"/>
                  </a:lnTo>
                  <a:lnTo>
                    <a:pt x="51816" y="22860"/>
                  </a:lnTo>
                  <a:lnTo>
                    <a:pt x="48768" y="31989"/>
                  </a:lnTo>
                  <a:lnTo>
                    <a:pt x="44196" y="41132"/>
                  </a:lnTo>
                  <a:lnTo>
                    <a:pt x="38100" y="50276"/>
                  </a:lnTo>
                  <a:lnTo>
                    <a:pt x="30480" y="59421"/>
                  </a:lnTo>
                  <a:lnTo>
                    <a:pt x="24384" y="67041"/>
                  </a:lnTo>
                  <a:lnTo>
                    <a:pt x="18288" y="76185"/>
                  </a:lnTo>
                  <a:lnTo>
                    <a:pt x="13716" y="83805"/>
                  </a:lnTo>
                  <a:lnTo>
                    <a:pt x="10668" y="91425"/>
                  </a:lnTo>
                  <a:lnTo>
                    <a:pt x="6096" y="99045"/>
                  </a:lnTo>
                  <a:lnTo>
                    <a:pt x="0" y="106665"/>
                  </a:lnTo>
                  <a:lnTo>
                    <a:pt x="3048" y="99045"/>
                  </a:lnTo>
                  <a:lnTo>
                    <a:pt x="6096" y="89901"/>
                  </a:lnTo>
                  <a:lnTo>
                    <a:pt x="10668" y="82281"/>
                  </a:lnTo>
                  <a:lnTo>
                    <a:pt x="13716" y="74661"/>
                  </a:lnTo>
                  <a:lnTo>
                    <a:pt x="18288" y="67041"/>
                  </a:lnTo>
                  <a:lnTo>
                    <a:pt x="21336" y="59421"/>
                  </a:lnTo>
                  <a:lnTo>
                    <a:pt x="27432" y="53325"/>
                  </a:lnTo>
                  <a:lnTo>
                    <a:pt x="33528" y="45705"/>
                  </a:lnTo>
                  <a:lnTo>
                    <a:pt x="38100" y="35037"/>
                  </a:lnTo>
                  <a:lnTo>
                    <a:pt x="44196" y="24384"/>
                  </a:lnTo>
                  <a:lnTo>
                    <a:pt x="47244" y="12192"/>
                  </a:lnTo>
                  <a:lnTo>
                    <a:pt x="50292"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96" name="Shape 77"/>
            <p:cNvSpPr/>
            <p:nvPr/>
          </p:nvSpPr>
          <p:spPr>
            <a:xfrm>
              <a:off x="347443" y="708599"/>
              <a:ext cx="128004" cy="70104"/>
            </a:xfrm>
            <a:custGeom>
              <a:avLst/>
              <a:gdLst/>
              <a:ahLst/>
              <a:cxnLst/>
              <a:rect l="0" t="0" r="0" b="0"/>
              <a:pathLst>
                <a:path w="128004" h="70104">
                  <a:moveTo>
                    <a:pt x="0" y="0"/>
                  </a:moveTo>
                  <a:lnTo>
                    <a:pt x="4572" y="1524"/>
                  </a:lnTo>
                  <a:lnTo>
                    <a:pt x="9144" y="4572"/>
                  </a:lnTo>
                  <a:lnTo>
                    <a:pt x="12192" y="7620"/>
                  </a:lnTo>
                  <a:lnTo>
                    <a:pt x="18288" y="10668"/>
                  </a:lnTo>
                  <a:lnTo>
                    <a:pt x="27432" y="15240"/>
                  </a:lnTo>
                  <a:lnTo>
                    <a:pt x="36576" y="19812"/>
                  </a:lnTo>
                  <a:lnTo>
                    <a:pt x="70098" y="19812"/>
                  </a:lnTo>
                  <a:lnTo>
                    <a:pt x="80766" y="16764"/>
                  </a:lnTo>
                  <a:lnTo>
                    <a:pt x="91434" y="13716"/>
                  </a:lnTo>
                  <a:lnTo>
                    <a:pt x="102102" y="10668"/>
                  </a:lnTo>
                  <a:lnTo>
                    <a:pt x="103626" y="9144"/>
                  </a:lnTo>
                  <a:lnTo>
                    <a:pt x="108198" y="7620"/>
                  </a:lnTo>
                  <a:lnTo>
                    <a:pt x="111246" y="6096"/>
                  </a:lnTo>
                  <a:lnTo>
                    <a:pt x="117342" y="6096"/>
                  </a:lnTo>
                  <a:lnTo>
                    <a:pt x="121914" y="4572"/>
                  </a:lnTo>
                  <a:lnTo>
                    <a:pt x="124962" y="3048"/>
                  </a:lnTo>
                  <a:lnTo>
                    <a:pt x="128004" y="0"/>
                  </a:lnTo>
                  <a:lnTo>
                    <a:pt x="124962" y="4572"/>
                  </a:lnTo>
                  <a:lnTo>
                    <a:pt x="121914" y="6096"/>
                  </a:lnTo>
                  <a:lnTo>
                    <a:pt x="117342" y="9144"/>
                  </a:lnTo>
                  <a:lnTo>
                    <a:pt x="114294" y="12192"/>
                  </a:lnTo>
                  <a:lnTo>
                    <a:pt x="111246" y="15240"/>
                  </a:lnTo>
                  <a:lnTo>
                    <a:pt x="108198" y="16764"/>
                  </a:lnTo>
                  <a:lnTo>
                    <a:pt x="103626" y="19812"/>
                  </a:lnTo>
                  <a:lnTo>
                    <a:pt x="102102" y="22860"/>
                  </a:lnTo>
                  <a:lnTo>
                    <a:pt x="102102" y="30480"/>
                  </a:lnTo>
                  <a:lnTo>
                    <a:pt x="103626" y="39624"/>
                  </a:lnTo>
                  <a:lnTo>
                    <a:pt x="105150" y="47244"/>
                  </a:lnTo>
                  <a:lnTo>
                    <a:pt x="111246" y="50292"/>
                  </a:lnTo>
                  <a:lnTo>
                    <a:pt x="115818" y="54864"/>
                  </a:lnTo>
                  <a:lnTo>
                    <a:pt x="121914" y="59436"/>
                  </a:lnTo>
                  <a:lnTo>
                    <a:pt x="126480" y="64008"/>
                  </a:lnTo>
                  <a:lnTo>
                    <a:pt x="128004" y="70104"/>
                  </a:lnTo>
                  <a:lnTo>
                    <a:pt x="120390" y="64008"/>
                  </a:lnTo>
                  <a:lnTo>
                    <a:pt x="111246" y="59436"/>
                  </a:lnTo>
                  <a:lnTo>
                    <a:pt x="102102" y="54864"/>
                  </a:lnTo>
                  <a:lnTo>
                    <a:pt x="91434" y="51816"/>
                  </a:lnTo>
                  <a:lnTo>
                    <a:pt x="80766" y="50292"/>
                  </a:lnTo>
                  <a:lnTo>
                    <a:pt x="70098" y="48768"/>
                  </a:lnTo>
                  <a:lnTo>
                    <a:pt x="42672" y="48768"/>
                  </a:lnTo>
                  <a:lnTo>
                    <a:pt x="36576" y="50292"/>
                  </a:lnTo>
                  <a:lnTo>
                    <a:pt x="32004" y="51816"/>
                  </a:lnTo>
                  <a:lnTo>
                    <a:pt x="25908" y="54864"/>
                  </a:lnTo>
                  <a:lnTo>
                    <a:pt x="21336" y="57912"/>
                  </a:lnTo>
                  <a:lnTo>
                    <a:pt x="16764" y="59436"/>
                  </a:lnTo>
                  <a:lnTo>
                    <a:pt x="12192" y="64008"/>
                  </a:lnTo>
                  <a:lnTo>
                    <a:pt x="7620" y="68580"/>
                  </a:lnTo>
                  <a:lnTo>
                    <a:pt x="4572" y="60960"/>
                  </a:lnTo>
                  <a:lnTo>
                    <a:pt x="4572" y="56388"/>
                  </a:lnTo>
                  <a:lnTo>
                    <a:pt x="7620" y="51816"/>
                  </a:lnTo>
                  <a:lnTo>
                    <a:pt x="12192" y="47244"/>
                  </a:lnTo>
                  <a:lnTo>
                    <a:pt x="15240" y="42672"/>
                  </a:lnTo>
                  <a:lnTo>
                    <a:pt x="18288" y="38100"/>
                  </a:lnTo>
                  <a:lnTo>
                    <a:pt x="19812" y="33528"/>
                  </a:lnTo>
                  <a:lnTo>
                    <a:pt x="18288" y="25908"/>
                  </a:lnTo>
                  <a:lnTo>
                    <a:pt x="13716" y="19812"/>
                  </a:lnTo>
                  <a:lnTo>
                    <a:pt x="9144" y="12192"/>
                  </a:lnTo>
                  <a:lnTo>
                    <a:pt x="4572" y="6096"/>
                  </a:lnTo>
                  <a:lnTo>
                    <a:pt x="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97" name="Shape 78"/>
            <p:cNvSpPr/>
            <p:nvPr/>
          </p:nvSpPr>
          <p:spPr>
            <a:xfrm>
              <a:off x="796993" y="728411"/>
              <a:ext cx="115808" cy="187437"/>
            </a:xfrm>
            <a:custGeom>
              <a:avLst/>
              <a:gdLst/>
              <a:ahLst/>
              <a:cxnLst/>
              <a:rect l="0" t="0" r="0" b="0"/>
              <a:pathLst>
                <a:path w="115808" h="187437">
                  <a:moveTo>
                    <a:pt x="115808" y="0"/>
                  </a:moveTo>
                  <a:lnTo>
                    <a:pt x="114285" y="15240"/>
                  </a:lnTo>
                  <a:lnTo>
                    <a:pt x="111236" y="28956"/>
                  </a:lnTo>
                  <a:lnTo>
                    <a:pt x="106664" y="41148"/>
                  </a:lnTo>
                  <a:lnTo>
                    <a:pt x="100568" y="53340"/>
                  </a:lnTo>
                  <a:lnTo>
                    <a:pt x="92948" y="65532"/>
                  </a:lnTo>
                  <a:lnTo>
                    <a:pt x="85329" y="76200"/>
                  </a:lnTo>
                  <a:lnTo>
                    <a:pt x="76185" y="86853"/>
                  </a:lnTo>
                  <a:lnTo>
                    <a:pt x="67040" y="97520"/>
                  </a:lnTo>
                  <a:lnTo>
                    <a:pt x="57896" y="108189"/>
                  </a:lnTo>
                  <a:lnTo>
                    <a:pt x="48752" y="118857"/>
                  </a:lnTo>
                  <a:lnTo>
                    <a:pt x="38085" y="128001"/>
                  </a:lnTo>
                  <a:lnTo>
                    <a:pt x="28956" y="140193"/>
                  </a:lnTo>
                  <a:lnTo>
                    <a:pt x="21336" y="150861"/>
                  </a:lnTo>
                  <a:lnTo>
                    <a:pt x="13716" y="161529"/>
                  </a:lnTo>
                  <a:lnTo>
                    <a:pt x="6096" y="173720"/>
                  </a:lnTo>
                  <a:lnTo>
                    <a:pt x="0" y="187437"/>
                  </a:lnTo>
                  <a:lnTo>
                    <a:pt x="1524" y="179817"/>
                  </a:lnTo>
                  <a:lnTo>
                    <a:pt x="4572" y="172197"/>
                  </a:lnTo>
                  <a:lnTo>
                    <a:pt x="7620" y="166101"/>
                  </a:lnTo>
                  <a:lnTo>
                    <a:pt x="10668" y="158481"/>
                  </a:lnTo>
                  <a:lnTo>
                    <a:pt x="13716" y="150861"/>
                  </a:lnTo>
                  <a:lnTo>
                    <a:pt x="18288" y="143241"/>
                  </a:lnTo>
                  <a:lnTo>
                    <a:pt x="21336" y="135620"/>
                  </a:lnTo>
                  <a:lnTo>
                    <a:pt x="24384" y="128001"/>
                  </a:lnTo>
                  <a:lnTo>
                    <a:pt x="27432" y="123429"/>
                  </a:lnTo>
                  <a:lnTo>
                    <a:pt x="30480" y="120381"/>
                  </a:lnTo>
                  <a:lnTo>
                    <a:pt x="33512" y="115808"/>
                  </a:lnTo>
                  <a:lnTo>
                    <a:pt x="36561" y="112761"/>
                  </a:lnTo>
                  <a:lnTo>
                    <a:pt x="39608" y="108189"/>
                  </a:lnTo>
                  <a:lnTo>
                    <a:pt x="42657" y="105141"/>
                  </a:lnTo>
                  <a:lnTo>
                    <a:pt x="45705" y="100569"/>
                  </a:lnTo>
                  <a:lnTo>
                    <a:pt x="45705" y="95997"/>
                  </a:lnTo>
                  <a:lnTo>
                    <a:pt x="57896" y="85329"/>
                  </a:lnTo>
                  <a:lnTo>
                    <a:pt x="68564" y="73152"/>
                  </a:lnTo>
                  <a:lnTo>
                    <a:pt x="79233" y="62484"/>
                  </a:lnTo>
                  <a:lnTo>
                    <a:pt x="88377" y="51816"/>
                  </a:lnTo>
                  <a:lnTo>
                    <a:pt x="97520" y="39624"/>
                  </a:lnTo>
                  <a:lnTo>
                    <a:pt x="103617" y="25908"/>
                  </a:lnTo>
                  <a:lnTo>
                    <a:pt x="111236" y="13716"/>
                  </a:lnTo>
                  <a:lnTo>
                    <a:pt x="115808"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98" name="Shape 6707"/>
            <p:cNvSpPr/>
            <p:nvPr/>
          </p:nvSpPr>
          <p:spPr>
            <a:xfrm>
              <a:off x="252966" y="754319"/>
              <a:ext cx="19806" cy="42672"/>
            </a:xfrm>
            <a:custGeom>
              <a:avLst/>
              <a:gdLst/>
              <a:ahLst/>
              <a:cxnLst/>
              <a:rect l="0" t="0" r="0" b="0"/>
              <a:pathLst>
                <a:path w="19806" h="42672">
                  <a:moveTo>
                    <a:pt x="0" y="0"/>
                  </a:moveTo>
                  <a:lnTo>
                    <a:pt x="19806" y="0"/>
                  </a:lnTo>
                  <a:lnTo>
                    <a:pt x="19806" y="42672"/>
                  </a:lnTo>
                  <a:lnTo>
                    <a:pt x="0" y="42672"/>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99" name="Shape 6708"/>
            <p:cNvSpPr/>
            <p:nvPr/>
          </p:nvSpPr>
          <p:spPr>
            <a:xfrm>
              <a:off x="239250" y="777179"/>
              <a:ext cx="16764" cy="42657"/>
            </a:xfrm>
            <a:custGeom>
              <a:avLst/>
              <a:gdLst/>
              <a:ahLst/>
              <a:cxnLst/>
              <a:rect l="0" t="0" r="0" b="0"/>
              <a:pathLst>
                <a:path w="16764" h="42657">
                  <a:moveTo>
                    <a:pt x="0" y="0"/>
                  </a:moveTo>
                  <a:lnTo>
                    <a:pt x="16764" y="0"/>
                  </a:lnTo>
                  <a:lnTo>
                    <a:pt x="16764" y="42657"/>
                  </a:lnTo>
                  <a:lnTo>
                    <a:pt x="0" y="42657"/>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00" name="Shape 6709"/>
            <p:cNvSpPr/>
            <p:nvPr/>
          </p:nvSpPr>
          <p:spPr>
            <a:xfrm>
              <a:off x="239250" y="801563"/>
              <a:ext cx="12192" cy="18273"/>
            </a:xfrm>
            <a:custGeom>
              <a:avLst/>
              <a:gdLst/>
              <a:ahLst/>
              <a:cxnLst/>
              <a:rect l="0" t="0" r="0" b="0"/>
              <a:pathLst>
                <a:path w="12192" h="18273">
                  <a:moveTo>
                    <a:pt x="0" y="0"/>
                  </a:moveTo>
                  <a:lnTo>
                    <a:pt x="12192" y="0"/>
                  </a:lnTo>
                  <a:lnTo>
                    <a:pt x="12192" y="18273"/>
                  </a:lnTo>
                  <a:lnTo>
                    <a:pt x="0" y="18273"/>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01" name="Shape 6710"/>
            <p:cNvSpPr/>
            <p:nvPr/>
          </p:nvSpPr>
          <p:spPr>
            <a:xfrm>
              <a:off x="260580" y="754319"/>
              <a:ext cx="12192" cy="18288"/>
            </a:xfrm>
            <a:custGeom>
              <a:avLst/>
              <a:gdLst/>
              <a:ahLst/>
              <a:cxnLst/>
              <a:rect l="0" t="0" r="0" b="0"/>
              <a:pathLst>
                <a:path w="12192" h="18288">
                  <a:moveTo>
                    <a:pt x="0" y="0"/>
                  </a:moveTo>
                  <a:lnTo>
                    <a:pt x="12192" y="0"/>
                  </a:lnTo>
                  <a:lnTo>
                    <a:pt x="12192" y="18288"/>
                  </a:lnTo>
                  <a:lnTo>
                    <a:pt x="0" y="18288"/>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02" name="Shape 80"/>
            <p:cNvSpPr/>
            <p:nvPr/>
          </p:nvSpPr>
          <p:spPr>
            <a:xfrm>
              <a:off x="600409" y="757367"/>
              <a:ext cx="19800" cy="21336"/>
            </a:xfrm>
            <a:custGeom>
              <a:avLst/>
              <a:gdLst/>
              <a:ahLst/>
              <a:cxnLst/>
              <a:rect l="0" t="0" r="0" b="0"/>
              <a:pathLst>
                <a:path w="19800" h="21336">
                  <a:moveTo>
                    <a:pt x="19800" y="0"/>
                  </a:moveTo>
                  <a:lnTo>
                    <a:pt x="18276" y="3048"/>
                  </a:lnTo>
                  <a:lnTo>
                    <a:pt x="16752" y="6096"/>
                  </a:lnTo>
                  <a:lnTo>
                    <a:pt x="13716" y="9144"/>
                  </a:lnTo>
                  <a:lnTo>
                    <a:pt x="12192" y="12192"/>
                  </a:lnTo>
                  <a:lnTo>
                    <a:pt x="7620" y="15240"/>
                  </a:lnTo>
                  <a:lnTo>
                    <a:pt x="6096" y="16764"/>
                  </a:lnTo>
                  <a:lnTo>
                    <a:pt x="3048" y="19812"/>
                  </a:lnTo>
                  <a:lnTo>
                    <a:pt x="0" y="21336"/>
                  </a:lnTo>
                  <a:lnTo>
                    <a:pt x="1524" y="18288"/>
                  </a:lnTo>
                  <a:lnTo>
                    <a:pt x="4572" y="15240"/>
                  </a:lnTo>
                  <a:lnTo>
                    <a:pt x="6096" y="12192"/>
                  </a:lnTo>
                  <a:lnTo>
                    <a:pt x="9144" y="9144"/>
                  </a:lnTo>
                  <a:lnTo>
                    <a:pt x="12192" y="7620"/>
                  </a:lnTo>
                  <a:lnTo>
                    <a:pt x="13716" y="4572"/>
                  </a:lnTo>
                  <a:lnTo>
                    <a:pt x="16752" y="3048"/>
                  </a:lnTo>
                  <a:lnTo>
                    <a:pt x="1980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03" name="Shape 81"/>
            <p:cNvSpPr/>
            <p:nvPr/>
          </p:nvSpPr>
          <p:spPr>
            <a:xfrm>
              <a:off x="257538" y="780227"/>
              <a:ext cx="19806" cy="41133"/>
            </a:xfrm>
            <a:custGeom>
              <a:avLst/>
              <a:gdLst/>
              <a:ahLst/>
              <a:cxnLst/>
              <a:rect l="0" t="0" r="0" b="0"/>
              <a:pathLst>
                <a:path w="19806" h="41133">
                  <a:moveTo>
                    <a:pt x="19806" y="0"/>
                  </a:moveTo>
                  <a:lnTo>
                    <a:pt x="16758" y="9144"/>
                  </a:lnTo>
                  <a:lnTo>
                    <a:pt x="15234" y="21336"/>
                  </a:lnTo>
                  <a:lnTo>
                    <a:pt x="10662" y="32004"/>
                  </a:lnTo>
                  <a:lnTo>
                    <a:pt x="0" y="41133"/>
                  </a:lnTo>
                  <a:lnTo>
                    <a:pt x="4566" y="30480"/>
                  </a:lnTo>
                  <a:lnTo>
                    <a:pt x="9138" y="19812"/>
                  </a:lnTo>
                  <a:lnTo>
                    <a:pt x="15234" y="9144"/>
                  </a:lnTo>
                  <a:lnTo>
                    <a:pt x="19806"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04" name="Shape 82"/>
            <p:cNvSpPr/>
            <p:nvPr/>
          </p:nvSpPr>
          <p:spPr>
            <a:xfrm>
              <a:off x="679644" y="793942"/>
              <a:ext cx="7620" cy="1524"/>
            </a:xfrm>
            <a:custGeom>
              <a:avLst/>
              <a:gdLst/>
              <a:ahLst/>
              <a:cxnLst/>
              <a:rect l="0" t="0" r="0" b="0"/>
              <a:pathLst>
                <a:path w="7620" h="1524">
                  <a:moveTo>
                    <a:pt x="0" y="0"/>
                  </a:moveTo>
                  <a:lnTo>
                    <a:pt x="4572" y="0"/>
                  </a:lnTo>
                  <a:lnTo>
                    <a:pt x="7620" y="1524"/>
                  </a:lnTo>
                  <a:lnTo>
                    <a:pt x="0" y="1524"/>
                  </a:lnTo>
                  <a:lnTo>
                    <a:pt x="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05" name="Shape 83"/>
            <p:cNvSpPr/>
            <p:nvPr/>
          </p:nvSpPr>
          <p:spPr>
            <a:xfrm>
              <a:off x="711649" y="795467"/>
              <a:ext cx="6096" cy="16764"/>
            </a:xfrm>
            <a:custGeom>
              <a:avLst/>
              <a:gdLst/>
              <a:ahLst/>
              <a:cxnLst/>
              <a:rect l="0" t="0" r="0" b="0"/>
              <a:pathLst>
                <a:path w="6096" h="16764">
                  <a:moveTo>
                    <a:pt x="4572" y="0"/>
                  </a:moveTo>
                  <a:lnTo>
                    <a:pt x="6096" y="4572"/>
                  </a:lnTo>
                  <a:lnTo>
                    <a:pt x="4572" y="7620"/>
                  </a:lnTo>
                  <a:lnTo>
                    <a:pt x="1524" y="12192"/>
                  </a:lnTo>
                  <a:lnTo>
                    <a:pt x="1524" y="16764"/>
                  </a:lnTo>
                  <a:lnTo>
                    <a:pt x="0" y="13716"/>
                  </a:lnTo>
                  <a:lnTo>
                    <a:pt x="0" y="7620"/>
                  </a:lnTo>
                  <a:lnTo>
                    <a:pt x="1524" y="3048"/>
                  </a:lnTo>
                  <a:lnTo>
                    <a:pt x="4572"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06" name="Shape 84"/>
            <p:cNvSpPr/>
            <p:nvPr/>
          </p:nvSpPr>
          <p:spPr>
            <a:xfrm>
              <a:off x="272772" y="800039"/>
              <a:ext cx="9144" cy="13701"/>
            </a:xfrm>
            <a:custGeom>
              <a:avLst/>
              <a:gdLst/>
              <a:ahLst/>
              <a:cxnLst/>
              <a:rect l="0" t="0" r="0" b="0"/>
              <a:pathLst>
                <a:path w="9144" h="13701">
                  <a:moveTo>
                    <a:pt x="7620" y="0"/>
                  </a:moveTo>
                  <a:lnTo>
                    <a:pt x="9144" y="1524"/>
                  </a:lnTo>
                  <a:lnTo>
                    <a:pt x="7620" y="6096"/>
                  </a:lnTo>
                  <a:lnTo>
                    <a:pt x="6096" y="10668"/>
                  </a:lnTo>
                  <a:lnTo>
                    <a:pt x="3048" y="13701"/>
                  </a:lnTo>
                  <a:lnTo>
                    <a:pt x="0" y="13701"/>
                  </a:lnTo>
                  <a:lnTo>
                    <a:pt x="762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07" name="Shape 85"/>
            <p:cNvSpPr/>
            <p:nvPr/>
          </p:nvSpPr>
          <p:spPr>
            <a:xfrm>
              <a:off x="370303" y="803086"/>
              <a:ext cx="175242" cy="57897"/>
            </a:xfrm>
            <a:custGeom>
              <a:avLst/>
              <a:gdLst/>
              <a:ahLst/>
              <a:cxnLst/>
              <a:rect l="0" t="0" r="0" b="0"/>
              <a:pathLst>
                <a:path w="175242" h="57897">
                  <a:moveTo>
                    <a:pt x="175242" y="0"/>
                  </a:moveTo>
                  <a:lnTo>
                    <a:pt x="167628" y="6096"/>
                  </a:lnTo>
                  <a:lnTo>
                    <a:pt x="161532" y="10653"/>
                  </a:lnTo>
                  <a:lnTo>
                    <a:pt x="155436" y="15225"/>
                  </a:lnTo>
                  <a:lnTo>
                    <a:pt x="147816" y="21321"/>
                  </a:lnTo>
                  <a:lnTo>
                    <a:pt x="140196" y="25893"/>
                  </a:lnTo>
                  <a:lnTo>
                    <a:pt x="134100" y="31989"/>
                  </a:lnTo>
                  <a:lnTo>
                    <a:pt x="126480" y="36561"/>
                  </a:lnTo>
                  <a:lnTo>
                    <a:pt x="118860" y="42657"/>
                  </a:lnTo>
                  <a:lnTo>
                    <a:pt x="111240" y="45705"/>
                  </a:lnTo>
                  <a:lnTo>
                    <a:pt x="103620" y="50277"/>
                  </a:lnTo>
                  <a:lnTo>
                    <a:pt x="96006" y="53325"/>
                  </a:lnTo>
                  <a:lnTo>
                    <a:pt x="86862" y="56373"/>
                  </a:lnTo>
                  <a:lnTo>
                    <a:pt x="79242" y="57897"/>
                  </a:lnTo>
                  <a:lnTo>
                    <a:pt x="60954" y="57897"/>
                  </a:lnTo>
                  <a:lnTo>
                    <a:pt x="50286" y="54849"/>
                  </a:lnTo>
                  <a:lnTo>
                    <a:pt x="44190" y="53325"/>
                  </a:lnTo>
                  <a:lnTo>
                    <a:pt x="36570" y="51801"/>
                  </a:lnTo>
                  <a:lnTo>
                    <a:pt x="28956" y="48753"/>
                  </a:lnTo>
                  <a:lnTo>
                    <a:pt x="22860" y="45705"/>
                  </a:lnTo>
                  <a:lnTo>
                    <a:pt x="16764" y="41133"/>
                  </a:lnTo>
                  <a:lnTo>
                    <a:pt x="10668" y="36561"/>
                  </a:lnTo>
                  <a:lnTo>
                    <a:pt x="4572" y="31989"/>
                  </a:lnTo>
                  <a:lnTo>
                    <a:pt x="0" y="24369"/>
                  </a:lnTo>
                  <a:lnTo>
                    <a:pt x="3048" y="25893"/>
                  </a:lnTo>
                  <a:lnTo>
                    <a:pt x="6096" y="27417"/>
                  </a:lnTo>
                  <a:lnTo>
                    <a:pt x="10668" y="28941"/>
                  </a:lnTo>
                  <a:lnTo>
                    <a:pt x="13716" y="31989"/>
                  </a:lnTo>
                  <a:lnTo>
                    <a:pt x="15240" y="33513"/>
                  </a:lnTo>
                  <a:lnTo>
                    <a:pt x="18288" y="36561"/>
                  </a:lnTo>
                  <a:lnTo>
                    <a:pt x="21336" y="38085"/>
                  </a:lnTo>
                  <a:lnTo>
                    <a:pt x="25908" y="38085"/>
                  </a:lnTo>
                  <a:lnTo>
                    <a:pt x="39618" y="42657"/>
                  </a:lnTo>
                  <a:lnTo>
                    <a:pt x="53334" y="44181"/>
                  </a:lnTo>
                  <a:lnTo>
                    <a:pt x="67050" y="42657"/>
                  </a:lnTo>
                  <a:lnTo>
                    <a:pt x="80766" y="41133"/>
                  </a:lnTo>
                  <a:lnTo>
                    <a:pt x="92958" y="38085"/>
                  </a:lnTo>
                  <a:lnTo>
                    <a:pt x="106668" y="31989"/>
                  </a:lnTo>
                  <a:lnTo>
                    <a:pt x="118860" y="25893"/>
                  </a:lnTo>
                  <a:lnTo>
                    <a:pt x="129528" y="18273"/>
                  </a:lnTo>
                  <a:lnTo>
                    <a:pt x="135624" y="15225"/>
                  </a:lnTo>
                  <a:lnTo>
                    <a:pt x="140196" y="12177"/>
                  </a:lnTo>
                  <a:lnTo>
                    <a:pt x="146292" y="10653"/>
                  </a:lnTo>
                  <a:lnTo>
                    <a:pt x="150864" y="7620"/>
                  </a:lnTo>
                  <a:lnTo>
                    <a:pt x="158484" y="6096"/>
                  </a:lnTo>
                  <a:lnTo>
                    <a:pt x="163056" y="4572"/>
                  </a:lnTo>
                  <a:lnTo>
                    <a:pt x="169152" y="3048"/>
                  </a:lnTo>
                  <a:lnTo>
                    <a:pt x="175242"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08" name="Shape 86"/>
            <p:cNvSpPr/>
            <p:nvPr/>
          </p:nvSpPr>
          <p:spPr>
            <a:xfrm>
              <a:off x="632401" y="804611"/>
              <a:ext cx="74676" cy="28941"/>
            </a:xfrm>
            <a:custGeom>
              <a:avLst/>
              <a:gdLst/>
              <a:ahLst/>
              <a:cxnLst/>
              <a:rect l="0" t="0" r="0" b="0"/>
              <a:pathLst>
                <a:path w="74676" h="28941">
                  <a:moveTo>
                    <a:pt x="24384" y="0"/>
                  </a:moveTo>
                  <a:lnTo>
                    <a:pt x="30480" y="0"/>
                  </a:lnTo>
                  <a:lnTo>
                    <a:pt x="36576" y="1524"/>
                  </a:lnTo>
                  <a:lnTo>
                    <a:pt x="42672" y="1524"/>
                  </a:lnTo>
                  <a:lnTo>
                    <a:pt x="47244" y="4572"/>
                  </a:lnTo>
                  <a:lnTo>
                    <a:pt x="51816" y="6096"/>
                  </a:lnTo>
                  <a:lnTo>
                    <a:pt x="56388" y="9129"/>
                  </a:lnTo>
                  <a:lnTo>
                    <a:pt x="60960" y="12177"/>
                  </a:lnTo>
                  <a:lnTo>
                    <a:pt x="64008" y="15225"/>
                  </a:lnTo>
                  <a:lnTo>
                    <a:pt x="68580" y="19797"/>
                  </a:lnTo>
                  <a:lnTo>
                    <a:pt x="71628" y="22845"/>
                  </a:lnTo>
                  <a:lnTo>
                    <a:pt x="74676" y="28941"/>
                  </a:lnTo>
                  <a:lnTo>
                    <a:pt x="67056" y="22845"/>
                  </a:lnTo>
                  <a:lnTo>
                    <a:pt x="59436" y="18273"/>
                  </a:lnTo>
                  <a:lnTo>
                    <a:pt x="50292" y="15225"/>
                  </a:lnTo>
                  <a:lnTo>
                    <a:pt x="41148" y="12177"/>
                  </a:lnTo>
                  <a:lnTo>
                    <a:pt x="30480" y="10653"/>
                  </a:lnTo>
                  <a:lnTo>
                    <a:pt x="0" y="10653"/>
                  </a:lnTo>
                  <a:lnTo>
                    <a:pt x="3048" y="7620"/>
                  </a:lnTo>
                  <a:lnTo>
                    <a:pt x="9144" y="4572"/>
                  </a:lnTo>
                  <a:lnTo>
                    <a:pt x="13716" y="3048"/>
                  </a:lnTo>
                  <a:lnTo>
                    <a:pt x="19812" y="1524"/>
                  </a:lnTo>
                  <a:lnTo>
                    <a:pt x="24384"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09" name="Shape 87"/>
            <p:cNvSpPr/>
            <p:nvPr/>
          </p:nvSpPr>
          <p:spPr>
            <a:xfrm>
              <a:off x="618685" y="827455"/>
              <a:ext cx="88392" cy="28956"/>
            </a:xfrm>
            <a:custGeom>
              <a:avLst/>
              <a:gdLst/>
              <a:ahLst/>
              <a:cxnLst/>
              <a:rect l="0" t="0" r="0" b="0"/>
              <a:pathLst>
                <a:path w="88392" h="28956">
                  <a:moveTo>
                    <a:pt x="24384" y="0"/>
                  </a:moveTo>
                  <a:lnTo>
                    <a:pt x="35052" y="1524"/>
                  </a:lnTo>
                  <a:lnTo>
                    <a:pt x="47244" y="4572"/>
                  </a:lnTo>
                  <a:lnTo>
                    <a:pt x="57912" y="9144"/>
                  </a:lnTo>
                  <a:lnTo>
                    <a:pt x="68580" y="15240"/>
                  </a:lnTo>
                  <a:lnTo>
                    <a:pt x="79248" y="21336"/>
                  </a:lnTo>
                  <a:lnTo>
                    <a:pt x="88392" y="28956"/>
                  </a:lnTo>
                  <a:lnTo>
                    <a:pt x="80772" y="27432"/>
                  </a:lnTo>
                  <a:lnTo>
                    <a:pt x="73152" y="24384"/>
                  </a:lnTo>
                  <a:lnTo>
                    <a:pt x="67056" y="21336"/>
                  </a:lnTo>
                  <a:lnTo>
                    <a:pt x="59436" y="16764"/>
                  </a:lnTo>
                  <a:lnTo>
                    <a:pt x="51816" y="13716"/>
                  </a:lnTo>
                  <a:lnTo>
                    <a:pt x="44196" y="12192"/>
                  </a:lnTo>
                  <a:lnTo>
                    <a:pt x="27432" y="12192"/>
                  </a:lnTo>
                  <a:lnTo>
                    <a:pt x="24384" y="10668"/>
                  </a:lnTo>
                  <a:lnTo>
                    <a:pt x="21336" y="10668"/>
                  </a:lnTo>
                  <a:lnTo>
                    <a:pt x="18288" y="9144"/>
                  </a:lnTo>
                  <a:lnTo>
                    <a:pt x="15240" y="7620"/>
                  </a:lnTo>
                  <a:lnTo>
                    <a:pt x="10668" y="7620"/>
                  </a:lnTo>
                  <a:lnTo>
                    <a:pt x="7620" y="6096"/>
                  </a:lnTo>
                  <a:lnTo>
                    <a:pt x="4572" y="6096"/>
                  </a:lnTo>
                  <a:lnTo>
                    <a:pt x="0" y="7620"/>
                  </a:lnTo>
                  <a:lnTo>
                    <a:pt x="12192" y="1524"/>
                  </a:lnTo>
                  <a:lnTo>
                    <a:pt x="24384"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10" name="Shape 88"/>
            <p:cNvSpPr/>
            <p:nvPr/>
          </p:nvSpPr>
          <p:spPr>
            <a:xfrm>
              <a:off x="236202" y="835075"/>
              <a:ext cx="15240" cy="3048"/>
            </a:xfrm>
            <a:custGeom>
              <a:avLst/>
              <a:gdLst/>
              <a:ahLst/>
              <a:cxnLst/>
              <a:rect l="0" t="0" r="0" b="0"/>
              <a:pathLst>
                <a:path w="15240" h="3048">
                  <a:moveTo>
                    <a:pt x="0" y="0"/>
                  </a:moveTo>
                  <a:lnTo>
                    <a:pt x="15240" y="0"/>
                  </a:lnTo>
                  <a:lnTo>
                    <a:pt x="12192" y="1524"/>
                  </a:lnTo>
                  <a:lnTo>
                    <a:pt x="7620" y="3048"/>
                  </a:lnTo>
                  <a:lnTo>
                    <a:pt x="4572" y="3048"/>
                  </a:lnTo>
                  <a:lnTo>
                    <a:pt x="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11" name="Shape 89"/>
            <p:cNvSpPr/>
            <p:nvPr/>
          </p:nvSpPr>
          <p:spPr>
            <a:xfrm>
              <a:off x="307824" y="853363"/>
              <a:ext cx="6096" cy="1524"/>
            </a:xfrm>
            <a:custGeom>
              <a:avLst/>
              <a:gdLst/>
              <a:ahLst/>
              <a:cxnLst/>
              <a:rect l="0" t="0" r="0" b="0"/>
              <a:pathLst>
                <a:path w="6096" h="1524">
                  <a:moveTo>
                    <a:pt x="0" y="0"/>
                  </a:moveTo>
                  <a:lnTo>
                    <a:pt x="4572" y="0"/>
                  </a:lnTo>
                  <a:lnTo>
                    <a:pt x="6096" y="1524"/>
                  </a:lnTo>
                  <a:lnTo>
                    <a:pt x="4572" y="1524"/>
                  </a:lnTo>
                  <a:lnTo>
                    <a:pt x="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12" name="Shape 90"/>
            <p:cNvSpPr/>
            <p:nvPr/>
          </p:nvSpPr>
          <p:spPr>
            <a:xfrm>
              <a:off x="217914" y="845743"/>
              <a:ext cx="89910" cy="15240"/>
            </a:xfrm>
            <a:custGeom>
              <a:avLst/>
              <a:gdLst/>
              <a:ahLst/>
              <a:cxnLst/>
              <a:rect l="0" t="0" r="0" b="0"/>
              <a:pathLst>
                <a:path w="89910" h="15240">
                  <a:moveTo>
                    <a:pt x="57906" y="0"/>
                  </a:moveTo>
                  <a:lnTo>
                    <a:pt x="68574" y="0"/>
                  </a:lnTo>
                  <a:lnTo>
                    <a:pt x="77718" y="3048"/>
                  </a:lnTo>
                  <a:lnTo>
                    <a:pt x="82290" y="4572"/>
                  </a:lnTo>
                  <a:lnTo>
                    <a:pt x="83814" y="4572"/>
                  </a:lnTo>
                  <a:lnTo>
                    <a:pt x="88386" y="6096"/>
                  </a:lnTo>
                  <a:lnTo>
                    <a:pt x="89910" y="7620"/>
                  </a:lnTo>
                  <a:lnTo>
                    <a:pt x="85338" y="10668"/>
                  </a:lnTo>
                  <a:lnTo>
                    <a:pt x="82290" y="9144"/>
                  </a:lnTo>
                  <a:lnTo>
                    <a:pt x="77718" y="6096"/>
                  </a:lnTo>
                  <a:lnTo>
                    <a:pt x="57906" y="6096"/>
                  </a:lnTo>
                  <a:lnTo>
                    <a:pt x="53334" y="7620"/>
                  </a:lnTo>
                  <a:lnTo>
                    <a:pt x="48762" y="7620"/>
                  </a:lnTo>
                  <a:lnTo>
                    <a:pt x="44190" y="10668"/>
                  </a:lnTo>
                  <a:lnTo>
                    <a:pt x="38100" y="13716"/>
                  </a:lnTo>
                  <a:lnTo>
                    <a:pt x="33528" y="15240"/>
                  </a:lnTo>
                  <a:lnTo>
                    <a:pt x="13716" y="15240"/>
                  </a:lnTo>
                  <a:lnTo>
                    <a:pt x="9144" y="13716"/>
                  </a:lnTo>
                  <a:lnTo>
                    <a:pt x="3048" y="10668"/>
                  </a:lnTo>
                  <a:lnTo>
                    <a:pt x="0" y="7620"/>
                  </a:lnTo>
                  <a:lnTo>
                    <a:pt x="10668" y="9144"/>
                  </a:lnTo>
                  <a:lnTo>
                    <a:pt x="21336" y="9144"/>
                  </a:lnTo>
                  <a:lnTo>
                    <a:pt x="30480" y="7620"/>
                  </a:lnTo>
                  <a:lnTo>
                    <a:pt x="39624" y="3048"/>
                  </a:lnTo>
                  <a:lnTo>
                    <a:pt x="48762" y="1524"/>
                  </a:lnTo>
                  <a:lnTo>
                    <a:pt x="57906"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13" name="Shape 91"/>
            <p:cNvSpPr/>
            <p:nvPr/>
          </p:nvSpPr>
          <p:spPr>
            <a:xfrm>
              <a:off x="544021" y="877747"/>
              <a:ext cx="239256" cy="67056"/>
            </a:xfrm>
            <a:custGeom>
              <a:avLst/>
              <a:gdLst/>
              <a:ahLst/>
              <a:cxnLst/>
              <a:rect l="0" t="0" r="0" b="0"/>
              <a:pathLst>
                <a:path w="239256" h="67056">
                  <a:moveTo>
                    <a:pt x="19812" y="0"/>
                  </a:moveTo>
                  <a:lnTo>
                    <a:pt x="50292" y="0"/>
                  </a:lnTo>
                  <a:lnTo>
                    <a:pt x="64008" y="1524"/>
                  </a:lnTo>
                  <a:lnTo>
                    <a:pt x="77712" y="4572"/>
                  </a:lnTo>
                  <a:lnTo>
                    <a:pt x="89904" y="7620"/>
                  </a:lnTo>
                  <a:lnTo>
                    <a:pt x="103620" y="12192"/>
                  </a:lnTo>
                  <a:lnTo>
                    <a:pt x="115812" y="16764"/>
                  </a:lnTo>
                  <a:lnTo>
                    <a:pt x="129528" y="22860"/>
                  </a:lnTo>
                  <a:lnTo>
                    <a:pt x="141720" y="27432"/>
                  </a:lnTo>
                  <a:lnTo>
                    <a:pt x="153912" y="33528"/>
                  </a:lnTo>
                  <a:lnTo>
                    <a:pt x="166104" y="38100"/>
                  </a:lnTo>
                  <a:lnTo>
                    <a:pt x="178296" y="44196"/>
                  </a:lnTo>
                  <a:lnTo>
                    <a:pt x="192012" y="50292"/>
                  </a:lnTo>
                  <a:lnTo>
                    <a:pt x="204204" y="54864"/>
                  </a:lnTo>
                  <a:lnTo>
                    <a:pt x="217920" y="59436"/>
                  </a:lnTo>
                  <a:lnTo>
                    <a:pt x="230112" y="62484"/>
                  </a:lnTo>
                  <a:lnTo>
                    <a:pt x="233160" y="65532"/>
                  </a:lnTo>
                  <a:lnTo>
                    <a:pt x="236208" y="65532"/>
                  </a:lnTo>
                  <a:lnTo>
                    <a:pt x="239256" y="67056"/>
                  </a:lnTo>
                  <a:lnTo>
                    <a:pt x="236208" y="67056"/>
                  </a:lnTo>
                  <a:lnTo>
                    <a:pt x="230112" y="65532"/>
                  </a:lnTo>
                  <a:lnTo>
                    <a:pt x="224016" y="65532"/>
                  </a:lnTo>
                  <a:lnTo>
                    <a:pt x="217920" y="62484"/>
                  </a:lnTo>
                  <a:lnTo>
                    <a:pt x="210300" y="60960"/>
                  </a:lnTo>
                  <a:lnTo>
                    <a:pt x="204204" y="57912"/>
                  </a:lnTo>
                  <a:lnTo>
                    <a:pt x="198108" y="56388"/>
                  </a:lnTo>
                  <a:lnTo>
                    <a:pt x="190488" y="54864"/>
                  </a:lnTo>
                  <a:lnTo>
                    <a:pt x="182868" y="51816"/>
                  </a:lnTo>
                  <a:lnTo>
                    <a:pt x="173724" y="48768"/>
                  </a:lnTo>
                  <a:lnTo>
                    <a:pt x="166104" y="44196"/>
                  </a:lnTo>
                  <a:lnTo>
                    <a:pt x="156960" y="41148"/>
                  </a:lnTo>
                  <a:lnTo>
                    <a:pt x="149340" y="38100"/>
                  </a:lnTo>
                  <a:lnTo>
                    <a:pt x="140196" y="35052"/>
                  </a:lnTo>
                  <a:lnTo>
                    <a:pt x="132576" y="32004"/>
                  </a:lnTo>
                  <a:lnTo>
                    <a:pt x="123432" y="28956"/>
                  </a:lnTo>
                  <a:lnTo>
                    <a:pt x="115812" y="25908"/>
                  </a:lnTo>
                  <a:lnTo>
                    <a:pt x="106668" y="22860"/>
                  </a:lnTo>
                  <a:lnTo>
                    <a:pt x="97524" y="19812"/>
                  </a:lnTo>
                  <a:lnTo>
                    <a:pt x="89904" y="16764"/>
                  </a:lnTo>
                  <a:lnTo>
                    <a:pt x="80760" y="15240"/>
                  </a:lnTo>
                  <a:lnTo>
                    <a:pt x="71622" y="12192"/>
                  </a:lnTo>
                  <a:lnTo>
                    <a:pt x="64008" y="10668"/>
                  </a:lnTo>
                  <a:lnTo>
                    <a:pt x="54864" y="7620"/>
                  </a:lnTo>
                  <a:lnTo>
                    <a:pt x="41148" y="7620"/>
                  </a:lnTo>
                  <a:lnTo>
                    <a:pt x="33528" y="6096"/>
                  </a:lnTo>
                  <a:lnTo>
                    <a:pt x="0" y="6096"/>
                  </a:lnTo>
                  <a:lnTo>
                    <a:pt x="1524" y="3048"/>
                  </a:lnTo>
                  <a:lnTo>
                    <a:pt x="4572" y="3048"/>
                  </a:lnTo>
                  <a:lnTo>
                    <a:pt x="6096" y="1524"/>
                  </a:lnTo>
                  <a:lnTo>
                    <a:pt x="18288" y="1524"/>
                  </a:lnTo>
                  <a:lnTo>
                    <a:pt x="19812"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14" name="Shape 92"/>
            <p:cNvSpPr/>
            <p:nvPr/>
          </p:nvSpPr>
          <p:spPr>
            <a:xfrm>
              <a:off x="557737" y="896035"/>
              <a:ext cx="167628" cy="60960"/>
            </a:xfrm>
            <a:custGeom>
              <a:avLst/>
              <a:gdLst/>
              <a:ahLst/>
              <a:cxnLst/>
              <a:rect l="0" t="0" r="0" b="0"/>
              <a:pathLst>
                <a:path w="167628" h="60960">
                  <a:moveTo>
                    <a:pt x="0" y="0"/>
                  </a:moveTo>
                  <a:lnTo>
                    <a:pt x="10668" y="0"/>
                  </a:lnTo>
                  <a:lnTo>
                    <a:pt x="21336" y="1524"/>
                  </a:lnTo>
                  <a:lnTo>
                    <a:pt x="32004" y="4572"/>
                  </a:lnTo>
                  <a:lnTo>
                    <a:pt x="42672" y="6096"/>
                  </a:lnTo>
                  <a:lnTo>
                    <a:pt x="51816" y="9144"/>
                  </a:lnTo>
                  <a:lnTo>
                    <a:pt x="60948" y="12192"/>
                  </a:lnTo>
                  <a:lnTo>
                    <a:pt x="71616" y="16764"/>
                  </a:lnTo>
                  <a:lnTo>
                    <a:pt x="80760" y="19812"/>
                  </a:lnTo>
                  <a:lnTo>
                    <a:pt x="89904" y="24384"/>
                  </a:lnTo>
                  <a:lnTo>
                    <a:pt x="99048" y="28956"/>
                  </a:lnTo>
                  <a:lnTo>
                    <a:pt x="108192" y="33528"/>
                  </a:lnTo>
                  <a:lnTo>
                    <a:pt x="117336" y="38100"/>
                  </a:lnTo>
                  <a:lnTo>
                    <a:pt x="128004" y="42672"/>
                  </a:lnTo>
                  <a:lnTo>
                    <a:pt x="135624" y="47244"/>
                  </a:lnTo>
                  <a:lnTo>
                    <a:pt x="146292" y="51816"/>
                  </a:lnTo>
                  <a:lnTo>
                    <a:pt x="155436" y="56388"/>
                  </a:lnTo>
                  <a:lnTo>
                    <a:pt x="167628" y="60960"/>
                  </a:lnTo>
                  <a:lnTo>
                    <a:pt x="155436" y="59436"/>
                  </a:lnTo>
                  <a:lnTo>
                    <a:pt x="146292" y="57912"/>
                  </a:lnTo>
                  <a:lnTo>
                    <a:pt x="135624" y="54864"/>
                  </a:lnTo>
                  <a:lnTo>
                    <a:pt x="124956" y="50292"/>
                  </a:lnTo>
                  <a:lnTo>
                    <a:pt x="115812" y="45720"/>
                  </a:lnTo>
                  <a:lnTo>
                    <a:pt x="106668" y="41148"/>
                  </a:lnTo>
                  <a:lnTo>
                    <a:pt x="97524" y="36576"/>
                  </a:lnTo>
                  <a:lnTo>
                    <a:pt x="88380" y="32004"/>
                  </a:lnTo>
                  <a:lnTo>
                    <a:pt x="79236" y="25908"/>
                  </a:lnTo>
                  <a:lnTo>
                    <a:pt x="70092" y="21336"/>
                  </a:lnTo>
                  <a:lnTo>
                    <a:pt x="59424" y="16764"/>
                  </a:lnTo>
                  <a:lnTo>
                    <a:pt x="50292" y="12192"/>
                  </a:lnTo>
                  <a:lnTo>
                    <a:pt x="41148" y="9144"/>
                  </a:lnTo>
                  <a:lnTo>
                    <a:pt x="30480" y="6096"/>
                  </a:lnTo>
                  <a:lnTo>
                    <a:pt x="19812" y="6096"/>
                  </a:lnTo>
                  <a:lnTo>
                    <a:pt x="9144" y="4572"/>
                  </a:lnTo>
                  <a:lnTo>
                    <a:pt x="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15" name="Shape 93"/>
            <p:cNvSpPr/>
            <p:nvPr/>
          </p:nvSpPr>
          <p:spPr>
            <a:xfrm>
              <a:off x="355063" y="920419"/>
              <a:ext cx="10668" cy="3048"/>
            </a:xfrm>
            <a:custGeom>
              <a:avLst/>
              <a:gdLst/>
              <a:ahLst/>
              <a:cxnLst/>
              <a:rect l="0" t="0" r="0" b="0"/>
              <a:pathLst>
                <a:path w="10668" h="3048">
                  <a:moveTo>
                    <a:pt x="4572" y="0"/>
                  </a:moveTo>
                  <a:lnTo>
                    <a:pt x="10668" y="0"/>
                  </a:lnTo>
                  <a:lnTo>
                    <a:pt x="9144" y="1524"/>
                  </a:lnTo>
                  <a:lnTo>
                    <a:pt x="6096" y="3048"/>
                  </a:lnTo>
                  <a:lnTo>
                    <a:pt x="3048" y="3048"/>
                  </a:lnTo>
                  <a:lnTo>
                    <a:pt x="0" y="1524"/>
                  </a:lnTo>
                  <a:lnTo>
                    <a:pt x="4572"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16" name="Shape 94"/>
            <p:cNvSpPr/>
            <p:nvPr/>
          </p:nvSpPr>
          <p:spPr>
            <a:xfrm>
              <a:off x="429733" y="923467"/>
              <a:ext cx="10668" cy="6096"/>
            </a:xfrm>
            <a:custGeom>
              <a:avLst/>
              <a:gdLst/>
              <a:ahLst/>
              <a:cxnLst/>
              <a:rect l="0" t="0" r="0" b="0"/>
              <a:pathLst>
                <a:path w="10668" h="6096">
                  <a:moveTo>
                    <a:pt x="10668" y="0"/>
                  </a:moveTo>
                  <a:lnTo>
                    <a:pt x="7620" y="6096"/>
                  </a:lnTo>
                  <a:lnTo>
                    <a:pt x="0" y="6096"/>
                  </a:lnTo>
                  <a:lnTo>
                    <a:pt x="10668" y="0"/>
                  </a:lnTo>
                  <a:close/>
                </a:path>
              </a:pathLst>
            </a:custGeom>
            <a:ln w="0" cap="flat">
              <a:miter lim="127000"/>
            </a:ln>
          </p:spPr>
          <p:style>
            <a:lnRef idx="0">
              <a:srgbClr val="000000">
                <a:alpha val="0"/>
              </a:srgbClr>
            </a:lnRef>
            <a:fillRef idx="1">
              <a:srgbClr val="0C4949"/>
            </a:fillRef>
            <a:effectRef idx="0">
              <a:scrgbClr r="0" g="0" b="0"/>
            </a:effectRef>
            <a:fontRef idx="none"/>
          </p:style>
          <p:txBody>
            <a:bodyPr/>
            <a:lstStyle/>
            <a:p>
              <a:endParaRPr lang="en-GB"/>
            </a:p>
          </p:txBody>
        </p:sp>
        <p:sp>
          <p:nvSpPr>
            <p:cNvPr id="117" name="Shape 95"/>
            <p:cNvSpPr/>
            <p:nvPr/>
          </p:nvSpPr>
          <p:spPr>
            <a:xfrm>
              <a:off x="441925" y="929563"/>
              <a:ext cx="27432" cy="16764"/>
            </a:xfrm>
            <a:custGeom>
              <a:avLst/>
              <a:gdLst/>
              <a:ahLst/>
              <a:cxnLst/>
              <a:rect l="0" t="0" r="0" b="0"/>
              <a:pathLst>
                <a:path w="27432" h="16764">
                  <a:moveTo>
                    <a:pt x="27432" y="0"/>
                  </a:moveTo>
                  <a:lnTo>
                    <a:pt x="25908" y="3048"/>
                  </a:lnTo>
                  <a:lnTo>
                    <a:pt x="22860" y="4572"/>
                  </a:lnTo>
                  <a:lnTo>
                    <a:pt x="19812" y="7620"/>
                  </a:lnTo>
                  <a:lnTo>
                    <a:pt x="16764" y="10668"/>
                  </a:lnTo>
                  <a:lnTo>
                    <a:pt x="13716" y="13716"/>
                  </a:lnTo>
                  <a:lnTo>
                    <a:pt x="9144" y="15240"/>
                  </a:lnTo>
                  <a:lnTo>
                    <a:pt x="4572" y="16764"/>
                  </a:lnTo>
                  <a:lnTo>
                    <a:pt x="0" y="16764"/>
                  </a:lnTo>
                  <a:lnTo>
                    <a:pt x="4572" y="15240"/>
                  </a:lnTo>
                  <a:lnTo>
                    <a:pt x="7620" y="13716"/>
                  </a:lnTo>
                  <a:lnTo>
                    <a:pt x="10668" y="10668"/>
                  </a:lnTo>
                  <a:lnTo>
                    <a:pt x="13716" y="7620"/>
                  </a:lnTo>
                  <a:lnTo>
                    <a:pt x="16764" y="6096"/>
                  </a:lnTo>
                  <a:lnTo>
                    <a:pt x="21336" y="4572"/>
                  </a:lnTo>
                  <a:lnTo>
                    <a:pt x="24384" y="1524"/>
                  </a:lnTo>
                  <a:lnTo>
                    <a:pt x="27432" y="0"/>
                  </a:lnTo>
                  <a:close/>
                </a:path>
              </a:pathLst>
            </a:custGeom>
            <a:ln w="0" cap="flat">
              <a:miter lim="127000"/>
            </a:ln>
          </p:spPr>
          <p:style>
            <a:lnRef idx="0">
              <a:srgbClr val="000000">
                <a:alpha val="0"/>
              </a:srgbClr>
            </a:lnRef>
            <a:fillRef idx="1">
              <a:srgbClr val="0C4949"/>
            </a:fillRef>
            <a:effectRef idx="0">
              <a:scrgbClr r="0" g="0" b="0"/>
            </a:effectRef>
            <a:fontRef idx="none"/>
          </p:style>
          <p:txBody>
            <a:bodyPr/>
            <a:lstStyle/>
            <a:p>
              <a:endParaRPr lang="en-GB"/>
            </a:p>
          </p:txBody>
        </p:sp>
        <p:sp>
          <p:nvSpPr>
            <p:cNvPr id="118" name="Shape 96"/>
            <p:cNvSpPr/>
            <p:nvPr/>
          </p:nvSpPr>
          <p:spPr>
            <a:xfrm>
              <a:off x="466309" y="931087"/>
              <a:ext cx="64002" cy="33528"/>
            </a:xfrm>
            <a:custGeom>
              <a:avLst/>
              <a:gdLst/>
              <a:ahLst/>
              <a:cxnLst/>
              <a:rect l="0" t="0" r="0" b="0"/>
              <a:pathLst>
                <a:path w="64002" h="33528">
                  <a:moveTo>
                    <a:pt x="64002" y="0"/>
                  </a:moveTo>
                  <a:lnTo>
                    <a:pt x="56382" y="4572"/>
                  </a:lnTo>
                  <a:lnTo>
                    <a:pt x="48762" y="10668"/>
                  </a:lnTo>
                  <a:lnTo>
                    <a:pt x="41142" y="15240"/>
                  </a:lnTo>
                  <a:lnTo>
                    <a:pt x="33522" y="19812"/>
                  </a:lnTo>
                  <a:lnTo>
                    <a:pt x="24378" y="24384"/>
                  </a:lnTo>
                  <a:lnTo>
                    <a:pt x="16758" y="27432"/>
                  </a:lnTo>
                  <a:lnTo>
                    <a:pt x="9138" y="30480"/>
                  </a:lnTo>
                  <a:lnTo>
                    <a:pt x="0" y="33528"/>
                  </a:lnTo>
                  <a:lnTo>
                    <a:pt x="7614" y="28956"/>
                  </a:lnTo>
                  <a:lnTo>
                    <a:pt x="15234" y="22860"/>
                  </a:lnTo>
                  <a:lnTo>
                    <a:pt x="22854" y="18288"/>
                  </a:lnTo>
                  <a:lnTo>
                    <a:pt x="30474" y="13716"/>
                  </a:lnTo>
                  <a:lnTo>
                    <a:pt x="38094" y="10668"/>
                  </a:lnTo>
                  <a:lnTo>
                    <a:pt x="47238" y="6096"/>
                  </a:lnTo>
                  <a:lnTo>
                    <a:pt x="54858" y="3048"/>
                  </a:lnTo>
                  <a:lnTo>
                    <a:pt x="64002" y="0"/>
                  </a:lnTo>
                  <a:close/>
                </a:path>
              </a:pathLst>
            </a:custGeom>
            <a:ln w="0" cap="flat">
              <a:miter lim="127000"/>
            </a:ln>
          </p:spPr>
          <p:style>
            <a:lnRef idx="0">
              <a:srgbClr val="000000">
                <a:alpha val="0"/>
              </a:srgbClr>
            </a:lnRef>
            <a:fillRef idx="1">
              <a:srgbClr val="0C4949"/>
            </a:fillRef>
            <a:effectRef idx="0">
              <a:scrgbClr r="0" g="0" b="0"/>
            </a:effectRef>
            <a:fontRef idx="none"/>
          </p:style>
          <p:txBody>
            <a:bodyPr/>
            <a:lstStyle/>
            <a:p>
              <a:endParaRPr lang="en-GB"/>
            </a:p>
          </p:txBody>
        </p:sp>
        <p:sp>
          <p:nvSpPr>
            <p:cNvPr id="119" name="Shape 97"/>
            <p:cNvSpPr/>
            <p:nvPr/>
          </p:nvSpPr>
          <p:spPr>
            <a:xfrm>
              <a:off x="377923" y="938707"/>
              <a:ext cx="12192" cy="7620"/>
            </a:xfrm>
            <a:custGeom>
              <a:avLst/>
              <a:gdLst/>
              <a:ahLst/>
              <a:cxnLst/>
              <a:rect l="0" t="0" r="0" b="0"/>
              <a:pathLst>
                <a:path w="12192" h="7620">
                  <a:moveTo>
                    <a:pt x="9144" y="0"/>
                  </a:moveTo>
                  <a:lnTo>
                    <a:pt x="10668" y="1524"/>
                  </a:lnTo>
                  <a:lnTo>
                    <a:pt x="12192" y="3048"/>
                  </a:lnTo>
                  <a:lnTo>
                    <a:pt x="12192" y="7620"/>
                  </a:lnTo>
                  <a:lnTo>
                    <a:pt x="0" y="7620"/>
                  </a:lnTo>
                  <a:lnTo>
                    <a:pt x="9144"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20" name="Shape 98"/>
            <p:cNvSpPr/>
            <p:nvPr/>
          </p:nvSpPr>
          <p:spPr>
            <a:xfrm>
              <a:off x="537931" y="950899"/>
              <a:ext cx="19806" cy="18288"/>
            </a:xfrm>
            <a:custGeom>
              <a:avLst/>
              <a:gdLst/>
              <a:ahLst/>
              <a:cxnLst/>
              <a:rect l="0" t="0" r="0" b="0"/>
              <a:pathLst>
                <a:path w="19806" h="18288">
                  <a:moveTo>
                    <a:pt x="15234" y="0"/>
                  </a:moveTo>
                  <a:lnTo>
                    <a:pt x="16758" y="0"/>
                  </a:lnTo>
                  <a:lnTo>
                    <a:pt x="18282" y="3048"/>
                  </a:lnTo>
                  <a:lnTo>
                    <a:pt x="19806" y="4572"/>
                  </a:lnTo>
                  <a:lnTo>
                    <a:pt x="19806" y="7620"/>
                  </a:lnTo>
                  <a:lnTo>
                    <a:pt x="16758" y="10668"/>
                  </a:lnTo>
                  <a:lnTo>
                    <a:pt x="13710" y="9144"/>
                  </a:lnTo>
                  <a:lnTo>
                    <a:pt x="12186" y="9144"/>
                  </a:lnTo>
                  <a:lnTo>
                    <a:pt x="10662" y="10668"/>
                  </a:lnTo>
                  <a:lnTo>
                    <a:pt x="7614" y="10668"/>
                  </a:lnTo>
                  <a:lnTo>
                    <a:pt x="6090" y="13716"/>
                  </a:lnTo>
                  <a:lnTo>
                    <a:pt x="4572" y="15240"/>
                  </a:lnTo>
                  <a:lnTo>
                    <a:pt x="3048" y="16764"/>
                  </a:lnTo>
                  <a:lnTo>
                    <a:pt x="0" y="18288"/>
                  </a:lnTo>
                  <a:lnTo>
                    <a:pt x="3048" y="12192"/>
                  </a:lnTo>
                  <a:lnTo>
                    <a:pt x="6090" y="7620"/>
                  </a:lnTo>
                  <a:lnTo>
                    <a:pt x="10662" y="3048"/>
                  </a:lnTo>
                  <a:lnTo>
                    <a:pt x="15234"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21" name="Shape 99"/>
            <p:cNvSpPr/>
            <p:nvPr/>
          </p:nvSpPr>
          <p:spPr>
            <a:xfrm>
              <a:off x="411445" y="964615"/>
              <a:ext cx="12192" cy="6096"/>
            </a:xfrm>
            <a:custGeom>
              <a:avLst/>
              <a:gdLst/>
              <a:ahLst/>
              <a:cxnLst/>
              <a:rect l="0" t="0" r="0" b="0"/>
              <a:pathLst>
                <a:path w="12192" h="6096">
                  <a:moveTo>
                    <a:pt x="9144" y="0"/>
                  </a:moveTo>
                  <a:lnTo>
                    <a:pt x="12192" y="0"/>
                  </a:lnTo>
                  <a:lnTo>
                    <a:pt x="12192" y="4572"/>
                  </a:lnTo>
                  <a:lnTo>
                    <a:pt x="10668" y="4572"/>
                  </a:lnTo>
                  <a:lnTo>
                    <a:pt x="9144" y="6096"/>
                  </a:lnTo>
                  <a:lnTo>
                    <a:pt x="6096" y="6096"/>
                  </a:lnTo>
                  <a:lnTo>
                    <a:pt x="4572" y="4572"/>
                  </a:lnTo>
                  <a:lnTo>
                    <a:pt x="1524" y="4572"/>
                  </a:lnTo>
                  <a:lnTo>
                    <a:pt x="0" y="3048"/>
                  </a:lnTo>
                  <a:lnTo>
                    <a:pt x="1524" y="1524"/>
                  </a:lnTo>
                  <a:lnTo>
                    <a:pt x="6096" y="1524"/>
                  </a:lnTo>
                  <a:lnTo>
                    <a:pt x="9144"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22" name="Shape 100"/>
            <p:cNvSpPr/>
            <p:nvPr/>
          </p:nvSpPr>
          <p:spPr>
            <a:xfrm>
              <a:off x="512023" y="973759"/>
              <a:ext cx="9144" cy="9144"/>
            </a:xfrm>
            <a:custGeom>
              <a:avLst/>
              <a:gdLst/>
              <a:ahLst/>
              <a:cxnLst/>
              <a:rect l="0" t="0" r="0" b="0"/>
              <a:pathLst>
                <a:path w="9144" h="9144">
                  <a:moveTo>
                    <a:pt x="4572" y="0"/>
                  </a:moveTo>
                  <a:lnTo>
                    <a:pt x="9144" y="0"/>
                  </a:lnTo>
                  <a:lnTo>
                    <a:pt x="9144" y="6096"/>
                  </a:lnTo>
                  <a:lnTo>
                    <a:pt x="7620" y="7620"/>
                  </a:lnTo>
                  <a:lnTo>
                    <a:pt x="4572" y="9144"/>
                  </a:lnTo>
                  <a:lnTo>
                    <a:pt x="0" y="9144"/>
                  </a:lnTo>
                  <a:lnTo>
                    <a:pt x="1524" y="3048"/>
                  </a:lnTo>
                  <a:lnTo>
                    <a:pt x="4572"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23" name="Shape 101"/>
            <p:cNvSpPr/>
            <p:nvPr/>
          </p:nvSpPr>
          <p:spPr>
            <a:xfrm>
              <a:off x="454117" y="1004239"/>
              <a:ext cx="36570" cy="35037"/>
            </a:xfrm>
            <a:custGeom>
              <a:avLst/>
              <a:gdLst/>
              <a:ahLst/>
              <a:cxnLst/>
              <a:rect l="0" t="0" r="0" b="0"/>
              <a:pathLst>
                <a:path w="36570" h="35037">
                  <a:moveTo>
                    <a:pt x="10668" y="0"/>
                  </a:moveTo>
                  <a:lnTo>
                    <a:pt x="19806" y="0"/>
                  </a:lnTo>
                  <a:lnTo>
                    <a:pt x="22854" y="1524"/>
                  </a:lnTo>
                  <a:lnTo>
                    <a:pt x="25902" y="4572"/>
                  </a:lnTo>
                  <a:lnTo>
                    <a:pt x="28950" y="6096"/>
                  </a:lnTo>
                  <a:lnTo>
                    <a:pt x="30474" y="7620"/>
                  </a:lnTo>
                  <a:lnTo>
                    <a:pt x="31998" y="10668"/>
                  </a:lnTo>
                  <a:lnTo>
                    <a:pt x="35046" y="13716"/>
                  </a:lnTo>
                  <a:lnTo>
                    <a:pt x="36570" y="16764"/>
                  </a:lnTo>
                  <a:lnTo>
                    <a:pt x="36570" y="19812"/>
                  </a:lnTo>
                  <a:lnTo>
                    <a:pt x="30474" y="21336"/>
                  </a:lnTo>
                  <a:lnTo>
                    <a:pt x="27426" y="22845"/>
                  </a:lnTo>
                  <a:lnTo>
                    <a:pt x="22854" y="24368"/>
                  </a:lnTo>
                  <a:lnTo>
                    <a:pt x="18288" y="27417"/>
                  </a:lnTo>
                  <a:lnTo>
                    <a:pt x="13716" y="28941"/>
                  </a:lnTo>
                  <a:lnTo>
                    <a:pt x="9144" y="31989"/>
                  </a:lnTo>
                  <a:lnTo>
                    <a:pt x="4572" y="33513"/>
                  </a:lnTo>
                  <a:lnTo>
                    <a:pt x="0" y="35037"/>
                  </a:lnTo>
                  <a:lnTo>
                    <a:pt x="6096" y="28941"/>
                  </a:lnTo>
                  <a:lnTo>
                    <a:pt x="12192" y="22845"/>
                  </a:lnTo>
                  <a:lnTo>
                    <a:pt x="15240" y="16764"/>
                  </a:lnTo>
                  <a:lnTo>
                    <a:pt x="19806" y="9144"/>
                  </a:lnTo>
                  <a:lnTo>
                    <a:pt x="7620" y="3048"/>
                  </a:lnTo>
                  <a:lnTo>
                    <a:pt x="10668"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24" name="Shape 6711"/>
            <p:cNvSpPr/>
            <p:nvPr/>
          </p:nvSpPr>
          <p:spPr>
            <a:xfrm>
              <a:off x="441925" y="1089568"/>
              <a:ext cx="35046" cy="19812"/>
            </a:xfrm>
            <a:custGeom>
              <a:avLst/>
              <a:gdLst/>
              <a:ahLst/>
              <a:cxnLst/>
              <a:rect l="0" t="0" r="0" b="0"/>
              <a:pathLst>
                <a:path w="35046" h="19812">
                  <a:moveTo>
                    <a:pt x="0" y="0"/>
                  </a:moveTo>
                  <a:lnTo>
                    <a:pt x="35046" y="0"/>
                  </a:lnTo>
                  <a:lnTo>
                    <a:pt x="35046" y="19812"/>
                  </a:lnTo>
                  <a:lnTo>
                    <a:pt x="0" y="19812"/>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25" name="Shape 6712"/>
            <p:cNvSpPr/>
            <p:nvPr/>
          </p:nvSpPr>
          <p:spPr>
            <a:xfrm>
              <a:off x="460213" y="1066708"/>
              <a:ext cx="19806" cy="33528"/>
            </a:xfrm>
            <a:custGeom>
              <a:avLst/>
              <a:gdLst/>
              <a:ahLst/>
              <a:cxnLst/>
              <a:rect l="0" t="0" r="0" b="0"/>
              <a:pathLst>
                <a:path w="19806" h="33528">
                  <a:moveTo>
                    <a:pt x="0" y="0"/>
                  </a:moveTo>
                  <a:lnTo>
                    <a:pt x="19806" y="0"/>
                  </a:lnTo>
                  <a:lnTo>
                    <a:pt x="19806" y="33528"/>
                  </a:lnTo>
                  <a:lnTo>
                    <a:pt x="0" y="33528"/>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26" name="Shape 6713"/>
            <p:cNvSpPr/>
            <p:nvPr/>
          </p:nvSpPr>
          <p:spPr>
            <a:xfrm>
              <a:off x="457165" y="1065184"/>
              <a:ext cx="22854" cy="19812"/>
            </a:xfrm>
            <a:custGeom>
              <a:avLst/>
              <a:gdLst/>
              <a:ahLst/>
              <a:cxnLst/>
              <a:rect l="0" t="0" r="0" b="0"/>
              <a:pathLst>
                <a:path w="22854" h="19812">
                  <a:moveTo>
                    <a:pt x="0" y="0"/>
                  </a:moveTo>
                  <a:lnTo>
                    <a:pt x="22854" y="0"/>
                  </a:lnTo>
                  <a:lnTo>
                    <a:pt x="22854" y="19812"/>
                  </a:lnTo>
                  <a:lnTo>
                    <a:pt x="0" y="19812"/>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27" name="Shape 6714"/>
            <p:cNvSpPr/>
            <p:nvPr/>
          </p:nvSpPr>
          <p:spPr>
            <a:xfrm>
              <a:off x="441925" y="1089568"/>
              <a:ext cx="18288" cy="19812"/>
            </a:xfrm>
            <a:custGeom>
              <a:avLst/>
              <a:gdLst/>
              <a:ahLst/>
              <a:cxnLst/>
              <a:rect l="0" t="0" r="0" b="0"/>
              <a:pathLst>
                <a:path w="18288" h="19812">
                  <a:moveTo>
                    <a:pt x="0" y="0"/>
                  </a:moveTo>
                  <a:lnTo>
                    <a:pt x="18288" y="0"/>
                  </a:lnTo>
                  <a:lnTo>
                    <a:pt x="18288" y="19812"/>
                  </a:lnTo>
                  <a:lnTo>
                    <a:pt x="0" y="19812"/>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28" name="Shape 6715"/>
            <p:cNvSpPr/>
            <p:nvPr/>
          </p:nvSpPr>
          <p:spPr>
            <a:xfrm>
              <a:off x="457165" y="1065184"/>
              <a:ext cx="9144" cy="9144"/>
            </a:xfrm>
            <a:custGeom>
              <a:avLst/>
              <a:gdLst/>
              <a:ahLst/>
              <a:cxnLst/>
              <a:rect l="0" t="0" r="0" b="0"/>
              <a:pathLst>
                <a:path w="9144" h="9144">
                  <a:moveTo>
                    <a:pt x="0" y="0"/>
                  </a:moveTo>
                  <a:lnTo>
                    <a:pt x="9144" y="0"/>
                  </a:lnTo>
                  <a:lnTo>
                    <a:pt x="9144" y="9144"/>
                  </a:lnTo>
                  <a:lnTo>
                    <a:pt x="0" y="9144"/>
                  </a:lnTo>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29" name="Shape 103"/>
            <p:cNvSpPr/>
            <p:nvPr/>
          </p:nvSpPr>
          <p:spPr>
            <a:xfrm>
              <a:off x="134100" y="903655"/>
              <a:ext cx="259063" cy="233157"/>
            </a:xfrm>
            <a:custGeom>
              <a:avLst/>
              <a:gdLst/>
              <a:ahLst/>
              <a:cxnLst/>
              <a:rect l="0" t="0" r="0" b="0"/>
              <a:pathLst>
                <a:path w="259063" h="233157">
                  <a:moveTo>
                    <a:pt x="124956" y="0"/>
                  </a:moveTo>
                  <a:lnTo>
                    <a:pt x="137148" y="0"/>
                  </a:lnTo>
                  <a:lnTo>
                    <a:pt x="143244" y="7620"/>
                  </a:lnTo>
                  <a:lnTo>
                    <a:pt x="150864" y="15240"/>
                  </a:lnTo>
                  <a:lnTo>
                    <a:pt x="158484" y="22860"/>
                  </a:lnTo>
                  <a:lnTo>
                    <a:pt x="166104" y="28956"/>
                  </a:lnTo>
                  <a:lnTo>
                    <a:pt x="173724" y="35052"/>
                  </a:lnTo>
                  <a:lnTo>
                    <a:pt x="181344" y="42672"/>
                  </a:lnTo>
                  <a:lnTo>
                    <a:pt x="188964" y="48768"/>
                  </a:lnTo>
                  <a:lnTo>
                    <a:pt x="196579" y="54864"/>
                  </a:lnTo>
                  <a:lnTo>
                    <a:pt x="204199" y="59436"/>
                  </a:lnTo>
                  <a:lnTo>
                    <a:pt x="211819" y="65532"/>
                  </a:lnTo>
                  <a:lnTo>
                    <a:pt x="219439" y="71628"/>
                  </a:lnTo>
                  <a:lnTo>
                    <a:pt x="227059" y="79248"/>
                  </a:lnTo>
                  <a:lnTo>
                    <a:pt x="236203" y="83820"/>
                  </a:lnTo>
                  <a:lnTo>
                    <a:pt x="242299" y="89916"/>
                  </a:lnTo>
                  <a:lnTo>
                    <a:pt x="251443" y="97536"/>
                  </a:lnTo>
                  <a:lnTo>
                    <a:pt x="259063" y="103632"/>
                  </a:lnTo>
                  <a:lnTo>
                    <a:pt x="256015" y="114300"/>
                  </a:lnTo>
                  <a:lnTo>
                    <a:pt x="252967" y="123429"/>
                  </a:lnTo>
                  <a:lnTo>
                    <a:pt x="249919" y="132573"/>
                  </a:lnTo>
                  <a:lnTo>
                    <a:pt x="246871" y="144764"/>
                  </a:lnTo>
                  <a:lnTo>
                    <a:pt x="242299" y="150861"/>
                  </a:lnTo>
                  <a:lnTo>
                    <a:pt x="242299" y="156957"/>
                  </a:lnTo>
                  <a:lnTo>
                    <a:pt x="240775" y="164577"/>
                  </a:lnTo>
                  <a:lnTo>
                    <a:pt x="239251" y="170673"/>
                  </a:lnTo>
                  <a:lnTo>
                    <a:pt x="234679" y="185913"/>
                  </a:lnTo>
                  <a:lnTo>
                    <a:pt x="230107" y="201152"/>
                  </a:lnTo>
                  <a:lnTo>
                    <a:pt x="225535" y="216393"/>
                  </a:lnTo>
                  <a:lnTo>
                    <a:pt x="220963" y="233157"/>
                  </a:lnTo>
                  <a:lnTo>
                    <a:pt x="204199" y="227061"/>
                  </a:lnTo>
                  <a:lnTo>
                    <a:pt x="188964" y="219441"/>
                  </a:lnTo>
                  <a:lnTo>
                    <a:pt x="173724" y="211821"/>
                  </a:lnTo>
                  <a:lnTo>
                    <a:pt x="158484" y="204201"/>
                  </a:lnTo>
                  <a:lnTo>
                    <a:pt x="143244" y="195057"/>
                  </a:lnTo>
                  <a:lnTo>
                    <a:pt x="128004" y="187437"/>
                  </a:lnTo>
                  <a:lnTo>
                    <a:pt x="114294" y="176769"/>
                  </a:lnTo>
                  <a:lnTo>
                    <a:pt x="100578" y="167625"/>
                  </a:lnTo>
                  <a:lnTo>
                    <a:pt x="86862" y="156957"/>
                  </a:lnTo>
                  <a:lnTo>
                    <a:pt x="73146" y="146289"/>
                  </a:lnTo>
                  <a:lnTo>
                    <a:pt x="59430" y="134097"/>
                  </a:lnTo>
                  <a:lnTo>
                    <a:pt x="47244" y="121920"/>
                  </a:lnTo>
                  <a:lnTo>
                    <a:pt x="35052" y="109728"/>
                  </a:lnTo>
                  <a:lnTo>
                    <a:pt x="21336" y="97536"/>
                  </a:lnTo>
                  <a:lnTo>
                    <a:pt x="10668" y="85344"/>
                  </a:lnTo>
                  <a:lnTo>
                    <a:pt x="0" y="71628"/>
                  </a:lnTo>
                  <a:lnTo>
                    <a:pt x="0" y="67056"/>
                  </a:lnTo>
                  <a:lnTo>
                    <a:pt x="4572" y="64008"/>
                  </a:lnTo>
                  <a:lnTo>
                    <a:pt x="7620" y="57912"/>
                  </a:lnTo>
                  <a:lnTo>
                    <a:pt x="10668" y="53340"/>
                  </a:lnTo>
                  <a:lnTo>
                    <a:pt x="13716" y="50292"/>
                  </a:lnTo>
                  <a:lnTo>
                    <a:pt x="16764" y="44196"/>
                  </a:lnTo>
                  <a:lnTo>
                    <a:pt x="19812" y="39624"/>
                  </a:lnTo>
                  <a:lnTo>
                    <a:pt x="24384" y="35052"/>
                  </a:lnTo>
                  <a:lnTo>
                    <a:pt x="28956" y="30480"/>
                  </a:lnTo>
                  <a:lnTo>
                    <a:pt x="33528" y="25908"/>
                  </a:lnTo>
                  <a:lnTo>
                    <a:pt x="36576" y="21336"/>
                  </a:lnTo>
                  <a:lnTo>
                    <a:pt x="41148" y="16764"/>
                  </a:lnTo>
                  <a:lnTo>
                    <a:pt x="42672" y="12192"/>
                  </a:lnTo>
                  <a:lnTo>
                    <a:pt x="53334" y="10668"/>
                  </a:lnTo>
                  <a:lnTo>
                    <a:pt x="65526" y="9144"/>
                  </a:lnTo>
                  <a:lnTo>
                    <a:pt x="77718" y="6096"/>
                  </a:lnTo>
                  <a:lnTo>
                    <a:pt x="88386" y="4572"/>
                  </a:lnTo>
                  <a:lnTo>
                    <a:pt x="100578" y="3048"/>
                  </a:lnTo>
                  <a:lnTo>
                    <a:pt x="112770" y="1524"/>
                  </a:lnTo>
                  <a:lnTo>
                    <a:pt x="124956" y="0"/>
                  </a:lnTo>
                  <a:close/>
                </a:path>
              </a:pathLst>
            </a:custGeom>
            <a:ln w="0" cap="flat">
              <a:miter lim="127000"/>
            </a:ln>
          </p:spPr>
          <p:style>
            <a:lnRef idx="0">
              <a:srgbClr val="000000">
                <a:alpha val="0"/>
              </a:srgbClr>
            </a:lnRef>
            <a:fillRef idx="1">
              <a:srgbClr val="0C4949"/>
            </a:fillRef>
            <a:effectRef idx="0">
              <a:scrgbClr r="0" g="0" b="0"/>
            </a:effectRef>
            <a:fontRef idx="none"/>
          </p:style>
          <p:txBody>
            <a:bodyPr/>
            <a:lstStyle/>
            <a:p>
              <a:endParaRPr lang="en-GB"/>
            </a:p>
          </p:txBody>
        </p:sp>
        <p:sp>
          <p:nvSpPr>
            <p:cNvPr id="130" name="Shape 104"/>
            <p:cNvSpPr/>
            <p:nvPr/>
          </p:nvSpPr>
          <p:spPr>
            <a:xfrm>
              <a:off x="542503" y="902131"/>
              <a:ext cx="393158" cy="263637"/>
            </a:xfrm>
            <a:custGeom>
              <a:avLst/>
              <a:gdLst/>
              <a:ahLst/>
              <a:cxnLst/>
              <a:rect l="0" t="0" r="0" b="0"/>
              <a:pathLst>
                <a:path w="393158" h="263637">
                  <a:moveTo>
                    <a:pt x="336770" y="0"/>
                  </a:moveTo>
                  <a:lnTo>
                    <a:pt x="342866" y="4572"/>
                  </a:lnTo>
                  <a:lnTo>
                    <a:pt x="350486" y="7620"/>
                  </a:lnTo>
                  <a:lnTo>
                    <a:pt x="356582" y="13716"/>
                  </a:lnTo>
                  <a:lnTo>
                    <a:pt x="364202" y="18288"/>
                  </a:lnTo>
                  <a:lnTo>
                    <a:pt x="371823" y="22860"/>
                  </a:lnTo>
                  <a:lnTo>
                    <a:pt x="379442" y="27432"/>
                  </a:lnTo>
                  <a:lnTo>
                    <a:pt x="385538" y="33528"/>
                  </a:lnTo>
                  <a:lnTo>
                    <a:pt x="393158" y="36576"/>
                  </a:lnTo>
                  <a:lnTo>
                    <a:pt x="376395" y="60960"/>
                  </a:lnTo>
                  <a:lnTo>
                    <a:pt x="356582" y="83820"/>
                  </a:lnTo>
                  <a:lnTo>
                    <a:pt x="336770" y="106680"/>
                  </a:lnTo>
                  <a:lnTo>
                    <a:pt x="316958" y="126477"/>
                  </a:lnTo>
                  <a:lnTo>
                    <a:pt x="295623" y="146289"/>
                  </a:lnTo>
                  <a:lnTo>
                    <a:pt x="271254" y="164577"/>
                  </a:lnTo>
                  <a:lnTo>
                    <a:pt x="248393" y="181341"/>
                  </a:lnTo>
                  <a:lnTo>
                    <a:pt x="222486" y="196581"/>
                  </a:lnTo>
                  <a:lnTo>
                    <a:pt x="198102" y="210297"/>
                  </a:lnTo>
                  <a:lnTo>
                    <a:pt x="170670" y="222489"/>
                  </a:lnTo>
                  <a:lnTo>
                    <a:pt x="143238" y="234681"/>
                  </a:lnTo>
                  <a:lnTo>
                    <a:pt x="117330" y="242301"/>
                  </a:lnTo>
                  <a:lnTo>
                    <a:pt x="88374" y="249921"/>
                  </a:lnTo>
                  <a:lnTo>
                    <a:pt x="57906" y="256017"/>
                  </a:lnTo>
                  <a:lnTo>
                    <a:pt x="28950" y="260589"/>
                  </a:lnTo>
                  <a:lnTo>
                    <a:pt x="0" y="263637"/>
                  </a:lnTo>
                  <a:lnTo>
                    <a:pt x="1518" y="248397"/>
                  </a:lnTo>
                  <a:lnTo>
                    <a:pt x="6090" y="233157"/>
                  </a:lnTo>
                  <a:lnTo>
                    <a:pt x="9138" y="217917"/>
                  </a:lnTo>
                  <a:lnTo>
                    <a:pt x="12186" y="202677"/>
                  </a:lnTo>
                  <a:lnTo>
                    <a:pt x="15234" y="187437"/>
                  </a:lnTo>
                  <a:lnTo>
                    <a:pt x="18282" y="172197"/>
                  </a:lnTo>
                  <a:lnTo>
                    <a:pt x="19806" y="156957"/>
                  </a:lnTo>
                  <a:lnTo>
                    <a:pt x="21330" y="140193"/>
                  </a:lnTo>
                  <a:lnTo>
                    <a:pt x="24378" y="134097"/>
                  </a:lnTo>
                  <a:lnTo>
                    <a:pt x="25902" y="124953"/>
                  </a:lnTo>
                  <a:lnTo>
                    <a:pt x="25902" y="115824"/>
                  </a:lnTo>
                  <a:lnTo>
                    <a:pt x="27426" y="108204"/>
                  </a:lnTo>
                  <a:lnTo>
                    <a:pt x="27426" y="105156"/>
                  </a:lnTo>
                  <a:lnTo>
                    <a:pt x="38094" y="100584"/>
                  </a:lnTo>
                  <a:lnTo>
                    <a:pt x="48762" y="96012"/>
                  </a:lnTo>
                  <a:lnTo>
                    <a:pt x="59430" y="91440"/>
                  </a:lnTo>
                  <a:lnTo>
                    <a:pt x="70098" y="86868"/>
                  </a:lnTo>
                  <a:lnTo>
                    <a:pt x="79230" y="80772"/>
                  </a:lnTo>
                  <a:lnTo>
                    <a:pt x="89898" y="74676"/>
                  </a:lnTo>
                  <a:lnTo>
                    <a:pt x="99042" y="68580"/>
                  </a:lnTo>
                  <a:lnTo>
                    <a:pt x="108186" y="60960"/>
                  </a:lnTo>
                  <a:lnTo>
                    <a:pt x="115806" y="65532"/>
                  </a:lnTo>
                  <a:lnTo>
                    <a:pt x="124950" y="68580"/>
                  </a:lnTo>
                  <a:lnTo>
                    <a:pt x="135618" y="73152"/>
                  </a:lnTo>
                  <a:lnTo>
                    <a:pt x="146286" y="79248"/>
                  </a:lnTo>
                  <a:lnTo>
                    <a:pt x="158478" y="85344"/>
                  </a:lnTo>
                  <a:lnTo>
                    <a:pt x="170670" y="91440"/>
                  </a:lnTo>
                  <a:lnTo>
                    <a:pt x="182862" y="97536"/>
                  </a:lnTo>
                  <a:lnTo>
                    <a:pt x="195054" y="103632"/>
                  </a:lnTo>
                  <a:lnTo>
                    <a:pt x="207246" y="108204"/>
                  </a:lnTo>
                  <a:lnTo>
                    <a:pt x="217914" y="114300"/>
                  </a:lnTo>
                  <a:lnTo>
                    <a:pt x="227058" y="120396"/>
                  </a:lnTo>
                  <a:lnTo>
                    <a:pt x="236202" y="124953"/>
                  </a:lnTo>
                  <a:lnTo>
                    <a:pt x="243821" y="128001"/>
                  </a:lnTo>
                  <a:lnTo>
                    <a:pt x="249918" y="131049"/>
                  </a:lnTo>
                  <a:lnTo>
                    <a:pt x="254490" y="134097"/>
                  </a:lnTo>
                  <a:lnTo>
                    <a:pt x="257537" y="129525"/>
                  </a:lnTo>
                  <a:lnTo>
                    <a:pt x="265158" y="118872"/>
                  </a:lnTo>
                  <a:lnTo>
                    <a:pt x="274302" y="103632"/>
                  </a:lnTo>
                  <a:lnTo>
                    <a:pt x="286479" y="85344"/>
                  </a:lnTo>
                  <a:lnTo>
                    <a:pt x="297147" y="67056"/>
                  </a:lnTo>
                  <a:lnTo>
                    <a:pt x="307814" y="48768"/>
                  </a:lnTo>
                  <a:lnTo>
                    <a:pt x="318482" y="35052"/>
                  </a:lnTo>
                  <a:lnTo>
                    <a:pt x="323054" y="27432"/>
                  </a:lnTo>
                  <a:lnTo>
                    <a:pt x="327626" y="19812"/>
                  </a:lnTo>
                  <a:lnTo>
                    <a:pt x="330675" y="13716"/>
                  </a:lnTo>
                  <a:lnTo>
                    <a:pt x="333723" y="6096"/>
                  </a:lnTo>
                  <a:lnTo>
                    <a:pt x="336770" y="0"/>
                  </a:lnTo>
                  <a:close/>
                </a:path>
              </a:pathLst>
            </a:custGeom>
            <a:ln w="0" cap="flat">
              <a:miter lim="127000"/>
            </a:ln>
          </p:spPr>
          <p:style>
            <a:lnRef idx="0">
              <a:srgbClr val="000000">
                <a:alpha val="0"/>
              </a:srgbClr>
            </a:lnRef>
            <a:fillRef idx="1">
              <a:srgbClr val="0C4949"/>
            </a:fillRef>
            <a:effectRef idx="0">
              <a:scrgbClr r="0" g="0" b="0"/>
            </a:effectRef>
            <a:fontRef idx="none"/>
          </p:style>
          <p:txBody>
            <a:bodyPr/>
            <a:lstStyle/>
            <a:p>
              <a:endParaRPr lang="en-GB"/>
            </a:p>
          </p:txBody>
        </p:sp>
        <p:sp>
          <p:nvSpPr>
            <p:cNvPr id="131" name="Shape 105"/>
            <p:cNvSpPr/>
            <p:nvPr/>
          </p:nvSpPr>
          <p:spPr>
            <a:xfrm>
              <a:off x="286488" y="902131"/>
              <a:ext cx="131053" cy="242301"/>
            </a:xfrm>
            <a:custGeom>
              <a:avLst/>
              <a:gdLst/>
              <a:ahLst/>
              <a:cxnLst/>
              <a:rect l="0" t="0" r="0" b="0"/>
              <a:pathLst>
                <a:path w="131053" h="242301">
                  <a:moveTo>
                    <a:pt x="1524" y="0"/>
                  </a:moveTo>
                  <a:lnTo>
                    <a:pt x="16764" y="0"/>
                  </a:lnTo>
                  <a:lnTo>
                    <a:pt x="19812" y="1524"/>
                  </a:lnTo>
                  <a:lnTo>
                    <a:pt x="27432" y="7620"/>
                  </a:lnTo>
                  <a:lnTo>
                    <a:pt x="33528" y="13716"/>
                  </a:lnTo>
                  <a:lnTo>
                    <a:pt x="41148" y="19812"/>
                  </a:lnTo>
                  <a:lnTo>
                    <a:pt x="48763" y="27432"/>
                  </a:lnTo>
                  <a:lnTo>
                    <a:pt x="56384" y="33528"/>
                  </a:lnTo>
                  <a:lnTo>
                    <a:pt x="64003" y="39624"/>
                  </a:lnTo>
                  <a:lnTo>
                    <a:pt x="71623" y="45720"/>
                  </a:lnTo>
                  <a:lnTo>
                    <a:pt x="79243" y="51816"/>
                  </a:lnTo>
                  <a:lnTo>
                    <a:pt x="86863" y="57912"/>
                  </a:lnTo>
                  <a:lnTo>
                    <a:pt x="92959" y="64008"/>
                  </a:lnTo>
                  <a:lnTo>
                    <a:pt x="100579" y="70104"/>
                  </a:lnTo>
                  <a:lnTo>
                    <a:pt x="106676" y="77724"/>
                  </a:lnTo>
                  <a:lnTo>
                    <a:pt x="112771" y="83820"/>
                  </a:lnTo>
                  <a:lnTo>
                    <a:pt x="118861" y="91440"/>
                  </a:lnTo>
                  <a:lnTo>
                    <a:pt x="124957" y="99060"/>
                  </a:lnTo>
                  <a:lnTo>
                    <a:pt x="131053" y="106680"/>
                  </a:lnTo>
                  <a:lnTo>
                    <a:pt x="128005" y="117348"/>
                  </a:lnTo>
                  <a:lnTo>
                    <a:pt x="124957" y="128001"/>
                  </a:lnTo>
                  <a:lnTo>
                    <a:pt x="123433" y="138669"/>
                  </a:lnTo>
                  <a:lnTo>
                    <a:pt x="120385" y="149337"/>
                  </a:lnTo>
                  <a:lnTo>
                    <a:pt x="118861" y="160005"/>
                  </a:lnTo>
                  <a:lnTo>
                    <a:pt x="115813" y="170673"/>
                  </a:lnTo>
                  <a:lnTo>
                    <a:pt x="112771" y="181341"/>
                  </a:lnTo>
                  <a:lnTo>
                    <a:pt x="111248" y="193533"/>
                  </a:lnTo>
                  <a:lnTo>
                    <a:pt x="108199" y="198105"/>
                  </a:lnTo>
                  <a:lnTo>
                    <a:pt x="106676" y="204201"/>
                  </a:lnTo>
                  <a:lnTo>
                    <a:pt x="105151" y="208773"/>
                  </a:lnTo>
                  <a:lnTo>
                    <a:pt x="103627" y="214869"/>
                  </a:lnTo>
                  <a:lnTo>
                    <a:pt x="103627" y="219441"/>
                  </a:lnTo>
                  <a:lnTo>
                    <a:pt x="100579" y="222489"/>
                  </a:lnTo>
                  <a:lnTo>
                    <a:pt x="100579" y="225537"/>
                  </a:lnTo>
                  <a:lnTo>
                    <a:pt x="100579" y="230109"/>
                  </a:lnTo>
                  <a:lnTo>
                    <a:pt x="99055" y="234681"/>
                  </a:lnTo>
                  <a:lnTo>
                    <a:pt x="97531" y="239253"/>
                  </a:lnTo>
                  <a:lnTo>
                    <a:pt x="96007" y="242301"/>
                  </a:lnTo>
                  <a:lnTo>
                    <a:pt x="92959" y="242301"/>
                  </a:lnTo>
                  <a:lnTo>
                    <a:pt x="89912" y="240777"/>
                  </a:lnTo>
                  <a:lnTo>
                    <a:pt x="88387" y="240777"/>
                  </a:lnTo>
                  <a:lnTo>
                    <a:pt x="85339" y="239253"/>
                  </a:lnTo>
                  <a:lnTo>
                    <a:pt x="88387" y="230109"/>
                  </a:lnTo>
                  <a:lnTo>
                    <a:pt x="91435" y="219441"/>
                  </a:lnTo>
                  <a:lnTo>
                    <a:pt x="94484" y="210297"/>
                  </a:lnTo>
                  <a:lnTo>
                    <a:pt x="96007" y="199629"/>
                  </a:lnTo>
                  <a:lnTo>
                    <a:pt x="99055" y="193533"/>
                  </a:lnTo>
                  <a:lnTo>
                    <a:pt x="100579" y="187437"/>
                  </a:lnTo>
                  <a:lnTo>
                    <a:pt x="102103" y="179817"/>
                  </a:lnTo>
                  <a:lnTo>
                    <a:pt x="106676" y="173721"/>
                  </a:lnTo>
                  <a:lnTo>
                    <a:pt x="111248" y="156957"/>
                  </a:lnTo>
                  <a:lnTo>
                    <a:pt x="115813" y="140193"/>
                  </a:lnTo>
                  <a:lnTo>
                    <a:pt x="118861" y="121920"/>
                  </a:lnTo>
                  <a:lnTo>
                    <a:pt x="123433" y="105156"/>
                  </a:lnTo>
                  <a:lnTo>
                    <a:pt x="115813" y="97536"/>
                  </a:lnTo>
                  <a:lnTo>
                    <a:pt x="108199" y="91440"/>
                  </a:lnTo>
                  <a:lnTo>
                    <a:pt x="100579" y="85344"/>
                  </a:lnTo>
                  <a:lnTo>
                    <a:pt x="94484" y="77724"/>
                  </a:lnTo>
                  <a:lnTo>
                    <a:pt x="86863" y="71628"/>
                  </a:lnTo>
                  <a:lnTo>
                    <a:pt x="79243" y="64008"/>
                  </a:lnTo>
                  <a:lnTo>
                    <a:pt x="71623" y="57912"/>
                  </a:lnTo>
                  <a:lnTo>
                    <a:pt x="64003" y="50292"/>
                  </a:lnTo>
                  <a:lnTo>
                    <a:pt x="54859" y="44196"/>
                  </a:lnTo>
                  <a:lnTo>
                    <a:pt x="47239" y="36576"/>
                  </a:lnTo>
                  <a:lnTo>
                    <a:pt x="39624" y="30480"/>
                  </a:lnTo>
                  <a:lnTo>
                    <a:pt x="32004" y="24384"/>
                  </a:lnTo>
                  <a:lnTo>
                    <a:pt x="24384" y="18288"/>
                  </a:lnTo>
                  <a:lnTo>
                    <a:pt x="15240" y="12192"/>
                  </a:lnTo>
                  <a:lnTo>
                    <a:pt x="7620" y="6096"/>
                  </a:lnTo>
                  <a:lnTo>
                    <a:pt x="0" y="1524"/>
                  </a:lnTo>
                  <a:lnTo>
                    <a:pt x="1524" y="0"/>
                  </a:lnTo>
                  <a:close/>
                </a:path>
              </a:pathLst>
            </a:custGeom>
            <a:ln w="0" cap="flat">
              <a:miter lim="127000"/>
            </a:ln>
          </p:spPr>
          <p:style>
            <a:lnRef idx="0">
              <a:srgbClr val="000000">
                <a:alpha val="0"/>
              </a:srgbClr>
            </a:lnRef>
            <a:fillRef idx="1">
              <a:srgbClr val="0C4949"/>
            </a:fillRef>
            <a:effectRef idx="0">
              <a:scrgbClr r="0" g="0" b="0"/>
            </a:effectRef>
            <a:fontRef idx="none"/>
          </p:style>
          <p:txBody>
            <a:bodyPr/>
            <a:lstStyle/>
            <a:p>
              <a:endParaRPr lang="en-GB"/>
            </a:p>
          </p:txBody>
        </p:sp>
        <p:sp>
          <p:nvSpPr>
            <p:cNvPr id="132" name="Shape 106"/>
            <p:cNvSpPr/>
            <p:nvPr/>
          </p:nvSpPr>
          <p:spPr>
            <a:xfrm>
              <a:off x="510499" y="950899"/>
              <a:ext cx="102102" cy="214869"/>
            </a:xfrm>
            <a:custGeom>
              <a:avLst/>
              <a:gdLst/>
              <a:ahLst/>
              <a:cxnLst/>
              <a:rect l="0" t="0" r="0" b="0"/>
              <a:pathLst>
                <a:path w="102102" h="214869">
                  <a:moveTo>
                    <a:pt x="92958" y="0"/>
                  </a:moveTo>
                  <a:lnTo>
                    <a:pt x="102102" y="1524"/>
                  </a:lnTo>
                  <a:lnTo>
                    <a:pt x="92958" y="9144"/>
                  </a:lnTo>
                  <a:lnTo>
                    <a:pt x="83814" y="16764"/>
                  </a:lnTo>
                  <a:lnTo>
                    <a:pt x="73146" y="22860"/>
                  </a:lnTo>
                  <a:lnTo>
                    <a:pt x="62478" y="28956"/>
                  </a:lnTo>
                  <a:lnTo>
                    <a:pt x="53334" y="35052"/>
                  </a:lnTo>
                  <a:lnTo>
                    <a:pt x="44190" y="42672"/>
                  </a:lnTo>
                  <a:lnTo>
                    <a:pt x="38094" y="51816"/>
                  </a:lnTo>
                  <a:lnTo>
                    <a:pt x="33522" y="62484"/>
                  </a:lnTo>
                  <a:lnTo>
                    <a:pt x="30480" y="80757"/>
                  </a:lnTo>
                  <a:lnTo>
                    <a:pt x="27432" y="100569"/>
                  </a:lnTo>
                  <a:lnTo>
                    <a:pt x="24384" y="120381"/>
                  </a:lnTo>
                  <a:lnTo>
                    <a:pt x="22860" y="138669"/>
                  </a:lnTo>
                  <a:lnTo>
                    <a:pt x="19812" y="156957"/>
                  </a:lnTo>
                  <a:lnTo>
                    <a:pt x="18288" y="176769"/>
                  </a:lnTo>
                  <a:lnTo>
                    <a:pt x="15240" y="195057"/>
                  </a:lnTo>
                  <a:lnTo>
                    <a:pt x="12192" y="214869"/>
                  </a:lnTo>
                  <a:lnTo>
                    <a:pt x="10668" y="214869"/>
                  </a:lnTo>
                  <a:lnTo>
                    <a:pt x="0" y="214869"/>
                  </a:lnTo>
                  <a:lnTo>
                    <a:pt x="3048" y="195057"/>
                  </a:lnTo>
                  <a:lnTo>
                    <a:pt x="6096" y="176769"/>
                  </a:lnTo>
                  <a:lnTo>
                    <a:pt x="9144" y="158481"/>
                  </a:lnTo>
                  <a:lnTo>
                    <a:pt x="12192" y="140193"/>
                  </a:lnTo>
                  <a:lnTo>
                    <a:pt x="15240" y="121905"/>
                  </a:lnTo>
                  <a:lnTo>
                    <a:pt x="16764" y="102093"/>
                  </a:lnTo>
                  <a:lnTo>
                    <a:pt x="19812" y="83805"/>
                  </a:lnTo>
                  <a:lnTo>
                    <a:pt x="21336" y="65532"/>
                  </a:lnTo>
                  <a:lnTo>
                    <a:pt x="21336" y="47244"/>
                  </a:lnTo>
                  <a:lnTo>
                    <a:pt x="30480" y="41148"/>
                  </a:lnTo>
                  <a:lnTo>
                    <a:pt x="39618" y="35052"/>
                  </a:lnTo>
                  <a:lnTo>
                    <a:pt x="48762" y="28956"/>
                  </a:lnTo>
                  <a:lnTo>
                    <a:pt x="57906" y="22860"/>
                  </a:lnTo>
                  <a:lnTo>
                    <a:pt x="65526" y="16764"/>
                  </a:lnTo>
                  <a:lnTo>
                    <a:pt x="74670" y="10668"/>
                  </a:lnTo>
                  <a:lnTo>
                    <a:pt x="83814" y="4572"/>
                  </a:lnTo>
                  <a:lnTo>
                    <a:pt x="92958" y="0"/>
                  </a:lnTo>
                  <a:close/>
                </a:path>
              </a:pathLst>
            </a:custGeom>
            <a:ln w="0" cap="flat">
              <a:miter lim="127000"/>
            </a:ln>
          </p:spPr>
          <p:style>
            <a:lnRef idx="0">
              <a:srgbClr val="000000">
                <a:alpha val="0"/>
              </a:srgbClr>
            </a:lnRef>
            <a:fillRef idx="1">
              <a:srgbClr val="0C4949"/>
            </a:fillRef>
            <a:effectRef idx="0">
              <a:scrgbClr r="0" g="0" b="0"/>
            </a:effectRef>
            <a:fontRef idx="none"/>
          </p:style>
          <p:txBody>
            <a:bodyPr/>
            <a:lstStyle/>
            <a:p>
              <a:endParaRPr lang="en-GB"/>
            </a:p>
          </p:txBody>
        </p:sp>
        <p:sp>
          <p:nvSpPr>
            <p:cNvPr id="133" name="Shape 107"/>
            <p:cNvSpPr/>
            <p:nvPr/>
          </p:nvSpPr>
          <p:spPr>
            <a:xfrm>
              <a:off x="300204" y="393161"/>
              <a:ext cx="42667" cy="39624"/>
            </a:xfrm>
            <a:custGeom>
              <a:avLst/>
              <a:gdLst/>
              <a:ahLst/>
              <a:cxnLst/>
              <a:rect l="0" t="0" r="0" b="0"/>
              <a:pathLst>
                <a:path w="42667" h="39624">
                  <a:moveTo>
                    <a:pt x="16764" y="0"/>
                  </a:moveTo>
                  <a:lnTo>
                    <a:pt x="24384" y="0"/>
                  </a:lnTo>
                  <a:lnTo>
                    <a:pt x="28956" y="1524"/>
                  </a:lnTo>
                  <a:lnTo>
                    <a:pt x="31999" y="3048"/>
                  </a:lnTo>
                  <a:lnTo>
                    <a:pt x="36571" y="6096"/>
                  </a:lnTo>
                  <a:lnTo>
                    <a:pt x="38095" y="9144"/>
                  </a:lnTo>
                  <a:lnTo>
                    <a:pt x="41143" y="12192"/>
                  </a:lnTo>
                  <a:lnTo>
                    <a:pt x="41143" y="16764"/>
                  </a:lnTo>
                  <a:lnTo>
                    <a:pt x="42667" y="19812"/>
                  </a:lnTo>
                  <a:lnTo>
                    <a:pt x="41143" y="24384"/>
                  </a:lnTo>
                  <a:lnTo>
                    <a:pt x="41143" y="27432"/>
                  </a:lnTo>
                  <a:lnTo>
                    <a:pt x="38095" y="32004"/>
                  </a:lnTo>
                  <a:lnTo>
                    <a:pt x="36571" y="33528"/>
                  </a:lnTo>
                  <a:lnTo>
                    <a:pt x="31999" y="36576"/>
                  </a:lnTo>
                  <a:lnTo>
                    <a:pt x="28956" y="38100"/>
                  </a:lnTo>
                  <a:lnTo>
                    <a:pt x="24384" y="39624"/>
                  </a:lnTo>
                  <a:lnTo>
                    <a:pt x="21336" y="39624"/>
                  </a:lnTo>
                  <a:lnTo>
                    <a:pt x="16764" y="39624"/>
                  </a:lnTo>
                  <a:lnTo>
                    <a:pt x="13716" y="38100"/>
                  </a:lnTo>
                  <a:lnTo>
                    <a:pt x="9144" y="36576"/>
                  </a:lnTo>
                  <a:lnTo>
                    <a:pt x="6096" y="33528"/>
                  </a:lnTo>
                  <a:lnTo>
                    <a:pt x="3048" y="32004"/>
                  </a:lnTo>
                  <a:lnTo>
                    <a:pt x="1524" y="27432"/>
                  </a:lnTo>
                  <a:lnTo>
                    <a:pt x="0" y="24384"/>
                  </a:lnTo>
                  <a:lnTo>
                    <a:pt x="0" y="16764"/>
                  </a:lnTo>
                  <a:lnTo>
                    <a:pt x="1524" y="12192"/>
                  </a:lnTo>
                  <a:lnTo>
                    <a:pt x="3048" y="9144"/>
                  </a:lnTo>
                  <a:lnTo>
                    <a:pt x="6096" y="6096"/>
                  </a:lnTo>
                  <a:lnTo>
                    <a:pt x="9144" y="3048"/>
                  </a:lnTo>
                  <a:lnTo>
                    <a:pt x="13716" y="1524"/>
                  </a:lnTo>
                  <a:lnTo>
                    <a:pt x="16764"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34" name="Shape 108"/>
            <p:cNvSpPr/>
            <p:nvPr/>
          </p:nvSpPr>
          <p:spPr>
            <a:xfrm>
              <a:off x="519643" y="408401"/>
              <a:ext cx="42666" cy="41148"/>
            </a:xfrm>
            <a:custGeom>
              <a:avLst/>
              <a:gdLst/>
              <a:ahLst/>
              <a:cxnLst/>
              <a:rect l="0" t="0" r="0" b="0"/>
              <a:pathLst>
                <a:path w="42666" h="41148">
                  <a:moveTo>
                    <a:pt x="21336" y="0"/>
                  </a:moveTo>
                  <a:lnTo>
                    <a:pt x="24378" y="1524"/>
                  </a:lnTo>
                  <a:lnTo>
                    <a:pt x="28950" y="1524"/>
                  </a:lnTo>
                  <a:lnTo>
                    <a:pt x="31998" y="3048"/>
                  </a:lnTo>
                  <a:lnTo>
                    <a:pt x="35046" y="6096"/>
                  </a:lnTo>
                  <a:lnTo>
                    <a:pt x="38094" y="9144"/>
                  </a:lnTo>
                  <a:lnTo>
                    <a:pt x="41142" y="13716"/>
                  </a:lnTo>
                  <a:lnTo>
                    <a:pt x="41142" y="16764"/>
                  </a:lnTo>
                  <a:lnTo>
                    <a:pt x="42666" y="21336"/>
                  </a:lnTo>
                  <a:lnTo>
                    <a:pt x="41142" y="24384"/>
                  </a:lnTo>
                  <a:lnTo>
                    <a:pt x="41142" y="28956"/>
                  </a:lnTo>
                  <a:lnTo>
                    <a:pt x="38094" y="32004"/>
                  </a:lnTo>
                  <a:lnTo>
                    <a:pt x="35046" y="35052"/>
                  </a:lnTo>
                  <a:lnTo>
                    <a:pt x="31998" y="36576"/>
                  </a:lnTo>
                  <a:lnTo>
                    <a:pt x="28950" y="39624"/>
                  </a:lnTo>
                  <a:lnTo>
                    <a:pt x="24378" y="39624"/>
                  </a:lnTo>
                  <a:lnTo>
                    <a:pt x="21336" y="41148"/>
                  </a:lnTo>
                  <a:lnTo>
                    <a:pt x="16764" y="39624"/>
                  </a:lnTo>
                  <a:lnTo>
                    <a:pt x="12192" y="39624"/>
                  </a:lnTo>
                  <a:lnTo>
                    <a:pt x="9144" y="36576"/>
                  </a:lnTo>
                  <a:lnTo>
                    <a:pt x="6096" y="35052"/>
                  </a:lnTo>
                  <a:lnTo>
                    <a:pt x="3048" y="32004"/>
                  </a:lnTo>
                  <a:lnTo>
                    <a:pt x="1524" y="28956"/>
                  </a:lnTo>
                  <a:lnTo>
                    <a:pt x="0" y="24384"/>
                  </a:lnTo>
                  <a:lnTo>
                    <a:pt x="0" y="16764"/>
                  </a:lnTo>
                  <a:lnTo>
                    <a:pt x="1524" y="13716"/>
                  </a:lnTo>
                  <a:lnTo>
                    <a:pt x="3048" y="9144"/>
                  </a:lnTo>
                  <a:lnTo>
                    <a:pt x="6096" y="6096"/>
                  </a:lnTo>
                  <a:lnTo>
                    <a:pt x="9144" y="3048"/>
                  </a:lnTo>
                  <a:lnTo>
                    <a:pt x="12192" y="1524"/>
                  </a:lnTo>
                  <a:lnTo>
                    <a:pt x="16764" y="1524"/>
                  </a:lnTo>
                  <a:lnTo>
                    <a:pt x="21336"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35" name="Shape 109"/>
            <p:cNvSpPr/>
            <p:nvPr/>
          </p:nvSpPr>
          <p:spPr>
            <a:xfrm>
              <a:off x="248394" y="1237396"/>
              <a:ext cx="80766" cy="97521"/>
            </a:xfrm>
            <a:custGeom>
              <a:avLst/>
              <a:gdLst/>
              <a:ahLst/>
              <a:cxnLst/>
              <a:rect l="0" t="0" r="0" b="0"/>
              <a:pathLst>
                <a:path w="80766" h="97521">
                  <a:moveTo>
                    <a:pt x="27426" y="0"/>
                  </a:moveTo>
                  <a:lnTo>
                    <a:pt x="38094" y="0"/>
                  </a:lnTo>
                  <a:lnTo>
                    <a:pt x="41142" y="1524"/>
                  </a:lnTo>
                  <a:lnTo>
                    <a:pt x="44190" y="3048"/>
                  </a:lnTo>
                  <a:lnTo>
                    <a:pt x="45714" y="4556"/>
                  </a:lnTo>
                  <a:lnTo>
                    <a:pt x="47238" y="6081"/>
                  </a:lnTo>
                  <a:lnTo>
                    <a:pt x="50286" y="7605"/>
                  </a:lnTo>
                  <a:lnTo>
                    <a:pt x="53334" y="10653"/>
                  </a:lnTo>
                  <a:lnTo>
                    <a:pt x="57906" y="15225"/>
                  </a:lnTo>
                  <a:lnTo>
                    <a:pt x="60954" y="19797"/>
                  </a:lnTo>
                  <a:lnTo>
                    <a:pt x="64002" y="24368"/>
                  </a:lnTo>
                  <a:lnTo>
                    <a:pt x="65526" y="27417"/>
                  </a:lnTo>
                  <a:lnTo>
                    <a:pt x="67050" y="31989"/>
                  </a:lnTo>
                  <a:lnTo>
                    <a:pt x="67050" y="39609"/>
                  </a:lnTo>
                  <a:lnTo>
                    <a:pt x="68574" y="41133"/>
                  </a:lnTo>
                  <a:lnTo>
                    <a:pt x="68574" y="62468"/>
                  </a:lnTo>
                  <a:lnTo>
                    <a:pt x="70098" y="62468"/>
                  </a:lnTo>
                  <a:lnTo>
                    <a:pt x="71622" y="63993"/>
                  </a:lnTo>
                  <a:lnTo>
                    <a:pt x="71622" y="65517"/>
                  </a:lnTo>
                  <a:lnTo>
                    <a:pt x="73146" y="67041"/>
                  </a:lnTo>
                  <a:lnTo>
                    <a:pt x="73146" y="70089"/>
                  </a:lnTo>
                  <a:lnTo>
                    <a:pt x="71622" y="71612"/>
                  </a:lnTo>
                  <a:lnTo>
                    <a:pt x="71622" y="74661"/>
                  </a:lnTo>
                  <a:lnTo>
                    <a:pt x="73146" y="77709"/>
                  </a:lnTo>
                  <a:lnTo>
                    <a:pt x="74670" y="79233"/>
                  </a:lnTo>
                  <a:lnTo>
                    <a:pt x="76194" y="77709"/>
                  </a:lnTo>
                  <a:lnTo>
                    <a:pt x="79242" y="77709"/>
                  </a:lnTo>
                  <a:lnTo>
                    <a:pt x="80766" y="79233"/>
                  </a:lnTo>
                  <a:lnTo>
                    <a:pt x="80766" y="82281"/>
                  </a:lnTo>
                  <a:lnTo>
                    <a:pt x="79242" y="83805"/>
                  </a:lnTo>
                  <a:lnTo>
                    <a:pt x="77718" y="85329"/>
                  </a:lnTo>
                  <a:lnTo>
                    <a:pt x="74670" y="86853"/>
                  </a:lnTo>
                  <a:lnTo>
                    <a:pt x="71622" y="88377"/>
                  </a:lnTo>
                  <a:lnTo>
                    <a:pt x="70098" y="89900"/>
                  </a:lnTo>
                  <a:lnTo>
                    <a:pt x="68574" y="91425"/>
                  </a:lnTo>
                  <a:lnTo>
                    <a:pt x="65526" y="92949"/>
                  </a:lnTo>
                  <a:lnTo>
                    <a:pt x="64002" y="92949"/>
                  </a:lnTo>
                  <a:lnTo>
                    <a:pt x="62478" y="91425"/>
                  </a:lnTo>
                  <a:lnTo>
                    <a:pt x="62478" y="89900"/>
                  </a:lnTo>
                  <a:lnTo>
                    <a:pt x="60954" y="88377"/>
                  </a:lnTo>
                  <a:lnTo>
                    <a:pt x="60954" y="85329"/>
                  </a:lnTo>
                  <a:lnTo>
                    <a:pt x="62478" y="83805"/>
                  </a:lnTo>
                  <a:lnTo>
                    <a:pt x="62478" y="82281"/>
                  </a:lnTo>
                  <a:lnTo>
                    <a:pt x="64002" y="80756"/>
                  </a:lnTo>
                  <a:lnTo>
                    <a:pt x="64002" y="77709"/>
                  </a:lnTo>
                  <a:lnTo>
                    <a:pt x="62478" y="76185"/>
                  </a:lnTo>
                  <a:lnTo>
                    <a:pt x="59430" y="77709"/>
                  </a:lnTo>
                  <a:lnTo>
                    <a:pt x="59430" y="79233"/>
                  </a:lnTo>
                  <a:lnTo>
                    <a:pt x="56382" y="80756"/>
                  </a:lnTo>
                  <a:lnTo>
                    <a:pt x="53334" y="82281"/>
                  </a:lnTo>
                  <a:lnTo>
                    <a:pt x="50286" y="83805"/>
                  </a:lnTo>
                  <a:lnTo>
                    <a:pt x="47238" y="86853"/>
                  </a:lnTo>
                  <a:lnTo>
                    <a:pt x="44190" y="88377"/>
                  </a:lnTo>
                  <a:lnTo>
                    <a:pt x="41142" y="88377"/>
                  </a:lnTo>
                  <a:lnTo>
                    <a:pt x="38094" y="89900"/>
                  </a:lnTo>
                  <a:lnTo>
                    <a:pt x="38094" y="91425"/>
                  </a:lnTo>
                  <a:lnTo>
                    <a:pt x="36570" y="91425"/>
                  </a:lnTo>
                  <a:lnTo>
                    <a:pt x="36570" y="86853"/>
                  </a:lnTo>
                  <a:lnTo>
                    <a:pt x="38094" y="86853"/>
                  </a:lnTo>
                  <a:lnTo>
                    <a:pt x="41142" y="85329"/>
                  </a:lnTo>
                  <a:lnTo>
                    <a:pt x="45714" y="82281"/>
                  </a:lnTo>
                  <a:lnTo>
                    <a:pt x="50286" y="80756"/>
                  </a:lnTo>
                  <a:lnTo>
                    <a:pt x="53334" y="79233"/>
                  </a:lnTo>
                  <a:lnTo>
                    <a:pt x="56382" y="77709"/>
                  </a:lnTo>
                  <a:lnTo>
                    <a:pt x="59430" y="74661"/>
                  </a:lnTo>
                  <a:lnTo>
                    <a:pt x="60954" y="73137"/>
                  </a:lnTo>
                  <a:lnTo>
                    <a:pt x="62478" y="71612"/>
                  </a:lnTo>
                  <a:lnTo>
                    <a:pt x="64002" y="70089"/>
                  </a:lnTo>
                  <a:lnTo>
                    <a:pt x="62478" y="67041"/>
                  </a:lnTo>
                  <a:lnTo>
                    <a:pt x="62478" y="63993"/>
                  </a:lnTo>
                  <a:lnTo>
                    <a:pt x="60954" y="60944"/>
                  </a:lnTo>
                  <a:lnTo>
                    <a:pt x="59430" y="56373"/>
                  </a:lnTo>
                  <a:lnTo>
                    <a:pt x="59430" y="54849"/>
                  </a:lnTo>
                  <a:lnTo>
                    <a:pt x="57906" y="53325"/>
                  </a:lnTo>
                  <a:lnTo>
                    <a:pt x="57906" y="51800"/>
                  </a:lnTo>
                  <a:lnTo>
                    <a:pt x="56382" y="48753"/>
                  </a:lnTo>
                  <a:lnTo>
                    <a:pt x="54858" y="47229"/>
                  </a:lnTo>
                  <a:lnTo>
                    <a:pt x="51810" y="45705"/>
                  </a:lnTo>
                  <a:lnTo>
                    <a:pt x="44190" y="45705"/>
                  </a:lnTo>
                  <a:lnTo>
                    <a:pt x="42666" y="47229"/>
                  </a:lnTo>
                  <a:lnTo>
                    <a:pt x="39618" y="48753"/>
                  </a:lnTo>
                  <a:lnTo>
                    <a:pt x="38094" y="48753"/>
                  </a:lnTo>
                  <a:lnTo>
                    <a:pt x="33522" y="50277"/>
                  </a:lnTo>
                  <a:lnTo>
                    <a:pt x="31998" y="53325"/>
                  </a:lnTo>
                  <a:lnTo>
                    <a:pt x="27426" y="56373"/>
                  </a:lnTo>
                  <a:lnTo>
                    <a:pt x="24378" y="60944"/>
                  </a:lnTo>
                  <a:lnTo>
                    <a:pt x="18282" y="70089"/>
                  </a:lnTo>
                  <a:lnTo>
                    <a:pt x="12186" y="76185"/>
                  </a:lnTo>
                  <a:lnTo>
                    <a:pt x="9144" y="82281"/>
                  </a:lnTo>
                  <a:lnTo>
                    <a:pt x="7620" y="85329"/>
                  </a:lnTo>
                  <a:lnTo>
                    <a:pt x="7620" y="88377"/>
                  </a:lnTo>
                  <a:lnTo>
                    <a:pt x="9144" y="89900"/>
                  </a:lnTo>
                  <a:lnTo>
                    <a:pt x="12186" y="91425"/>
                  </a:lnTo>
                  <a:lnTo>
                    <a:pt x="24378" y="91425"/>
                  </a:lnTo>
                  <a:lnTo>
                    <a:pt x="27426" y="89900"/>
                  </a:lnTo>
                  <a:lnTo>
                    <a:pt x="30474" y="89900"/>
                  </a:lnTo>
                  <a:lnTo>
                    <a:pt x="33522" y="88377"/>
                  </a:lnTo>
                  <a:lnTo>
                    <a:pt x="33522" y="92949"/>
                  </a:lnTo>
                  <a:lnTo>
                    <a:pt x="27426" y="95997"/>
                  </a:lnTo>
                  <a:lnTo>
                    <a:pt x="22854" y="97521"/>
                  </a:lnTo>
                  <a:lnTo>
                    <a:pt x="10662" y="97521"/>
                  </a:lnTo>
                  <a:lnTo>
                    <a:pt x="7620" y="95997"/>
                  </a:lnTo>
                  <a:lnTo>
                    <a:pt x="6096" y="94473"/>
                  </a:lnTo>
                  <a:lnTo>
                    <a:pt x="4572" y="92949"/>
                  </a:lnTo>
                  <a:lnTo>
                    <a:pt x="4572" y="91425"/>
                  </a:lnTo>
                  <a:lnTo>
                    <a:pt x="1524" y="91425"/>
                  </a:lnTo>
                  <a:lnTo>
                    <a:pt x="0" y="89900"/>
                  </a:lnTo>
                  <a:lnTo>
                    <a:pt x="0" y="85329"/>
                  </a:lnTo>
                  <a:lnTo>
                    <a:pt x="1524" y="83805"/>
                  </a:lnTo>
                  <a:lnTo>
                    <a:pt x="3048" y="82281"/>
                  </a:lnTo>
                  <a:lnTo>
                    <a:pt x="4572" y="80756"/>
                  </a:lnTo>
                  <a:lnTo>
                    <a:pt x="6096" y="77709"/>
                  </a:lnTo>
                  <a:lnTo>
                    <a:pt x="9144" y="74661"/>
                  </a:lnTo>
                  <a:lnTo>
                    <a:pt x="10662" y="71612"/>
                  </a:lnTo>
                  <a:lnTo>
                    <a:pt x="13710" y="67041"/>
                  </a:lnTo>
                  <a:lnTo>
                    <a:pt x="15234" y="65517"/>
                  </a:lnTo>
                  <a:lnTo>
                    <a:pt x="16758" y="62468"/>
                  </a:lnTo>
                  <a:lnTo>
                    <a:pt x="19806" y="57897"/>
                  </a:lnTo>
                  <a:lnTo>
                    <a:pt x="24378" y="51800"/>
                  </a:lnTo>
                  <a:lnTo>
                    <a:pt x="28950" y="47229"/>
                  </a:lnTo>
                  <a:lnTo>
                    <a:pt x="33522" y="44181"/>
                  </a:lnTo>
                  <a:lnTo>
                    <a:pt x="38094" y="41133"/>
                  </a:lnTo>
                  <a:lnTo>
                    <a:pt x="41142" y="39609"/>
                  </a:lnTo>
                  <a:lnTo>
                    <a:pt x="45714" y="39609"/>
                  </a:lnTo>
                  <a:lnTo>
                    <a:pt x="45714" y="38085"/>
                  </a:lnTo>
                  <a:lnTo>
                    <a:pt x="51810" y="38085"/>
                  </a:lnTo>
                  <a:lnTo>
                    <a:pt x="53334" y="36561"/>
                  </a:lnTo>
                  <a:lnTo>
                    <a:pt x="56382" y="36561"/>
                  </a:lnTo>
                  <a:lnTo>
                    <a:pt x="57906" y="35037"/>
                  </a:lnTo>
                  <a:lnTo>
                    <a:pt x="57906" y="30465"/>
                  </a:lnTo>
                  <a:lnTo>
                    <a:pt x="56382" y="27417"/>
                  </a:lnTo>
                  <a:lnTo>
                    <a:pt x="56382" y="25893"/>
                  </a:lnTo>
                  <a:lnTo>
                    <a:pt x="54858" y="24368"/>
                  </a:lnTo>
                  <a:lnTo>
                    <a:pt x="53334" y="22844"/>
                  </a:lnTo>
                  <a:lnTo>
                    <a:pt x="51810" y="21321"/>
                  </a:lnTo>
                  <a:lnTo>
                    <a:pt x="50286" y="18273"/>
                  </a:lnTo>
                  <a:lnTo>
                    <a:pt x="48762" y="18273"/>
                  </a:lnTo>
                  <a:lnTo>
                    <a:pt x="45714" y="16749"/>
                  </a:lnTo>
                  <a:lnTo>
                    <a:pt x="44190" y="16749"/>
                  </a:lnTo>
                  <a:lnTo>
                    <a:pt x="42666" y="15225"/>
                  </a:lnTo>
                  <a:lnTo>
                    <a:pt x="39618" y="15225"/>
                  </a:lnTo>
                  <a:lnTo>
                    <a:pt x="38094" y="16749"/>
                  </a:lnTo>
                  <a:lnTo>
                    <a:pt x="36570" y="19797"/>
                  </a:lnTo>
                  <a:lnTo>
                    <a:pt x="35046" y="21321"/>
                  </a:lnTo>
                  <a:lnTo>
                    <a:pt x="35046" y="24368"/>
                  </a:lnTo>
                  <a:lnTo>
                    <a:pt x="31998" y="25893"/>
                  </a:lnTo>
                  <a:lnTo>
                    <a:pt x="31998" y="27417"/>
                  </a:lnTo>
                  <a:lnTo>
                    <a:pt x="28950" y="28941"/>
                  </a:lnTo>
                  <a:lnTo>
                    <a:pt x="27426" y="30465"/>
                  </a:lnTo>
                  <a:lnTo>
                    <a:pt x="21330" y="30465"/>
                  </a:lnTo>
                  <a:lnTo>
                    <a:pt x="18282" y="27417"/>
                  </a:lnTo>
                  <a:lnTo>
                    <a:pt x="16758" y="24368"/>
                  </a:lnTo>
                  <a:lnTo>
                    <a:pt x="15234" y="19797"/>
                  </a:lnTo>
                  <a:lnTo>
                    <a:pt x="16758" y="16749"/>
                  </a:lnTo>
                  <a:lnTo>
                    <a:pt x="18282" y="13700"/>
                  </a:lnTo>
                  <a:lnTo>
                    <a:pt x="19806" y="12177"/>
                  </a:lnTo>
                  <a:lnTo>
                    <a:pt x="21330" y="10653"/>
                  </a:lnTo>
                  <a:lnTo>
                    <a:pt x="21330" y="9129"/>
                  </a:lnTo>
                  <a:lnTo>
                    <a:pt x="22854" y="6081"/>
                  </a:lnTo>
                  <a:lnTo>
                    <a:pt x="24378" y="3048"/>
                  </a:lnTo>
                  <a:lnTo>
                    <a:pt x="27426"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36" name="Shape 110"/>
            <p:cNvSpPr/>
            <p:nvPr/>
          </p:nvSpPr>
          <p:spPr>
            <a:xfrm>
              <a:off x="281916" y="1325773"/>
              <a:ext cx="3048" cy="4572"/>
            </a:xfrm>
            <a:custGeom>
              <a:avLst/>
              <a:gdLst/>
              <a:ahLst/>
              <a:cxnLst/>
              <a:rect l="0" t="0" r="0" b="0"/>
              <a:pathLst>
                <a:path w="3048" h="4572">
                  <a:moveTo>
                    <a:pt x="0" y="0"/>
                  </a:moveTo>
                  <a:lnTo>
                    <a:pt x="1524" y="0"/>
                  </a:lnTo>
                  <a:lnTo>
                    <a:pt x="3048" y="0"/>
                  </a:lnTo>
                  <a:lnTo>
                    <a:pt x="3048" y="4572"/>
                  </a:lnTo>
                  <a:lnTo>
                    <a:pt x="0" y="4572"/>
                  </a:lnTo>
                  <a:lnTo>
                    <a:pt x="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37" name="Shape 111"/>
            <p:cNvSpPr/>
            <p:nvPr/>
          </p:nvSpPr>
          <p:spPr>
            <a:xfrm>
              <a:off x="316968" y="1216060"/>
              <a:ext cx="111241" cy="129525"/>
            </a:xfrm>
            <a:custGeom>
              <a:avLst/>
              <a:gdLst/>
              <a:ahLst/>
              <a:cxnLst/>
              <a:rect l="0" t="0" r="0" b="0"/>
              <a:pathLst>
                <a:path w="111241" h="129525">
                  <a:moveTo>
                    <a:pt x="77719" y="0"/>
                  </a:moveTo>
                  <a:lnTo>
                    <a:pt x="80768" y="0"/>
                  </a:lnTo>
                  <a:lnTo>
                    <a:pt x="83815" y="1524"/>
                  </a:lnTo>
                  <a:lnTo>
                    <a:pt x="86857" y="4572"/>
                  </a:lnTo>
                  <a:lnTo>
                    <a:pt x="86857" y="9144"/>
                  </a:lnTo>
                  <a:lnTo>
                    <a:pt x="85333" y="13716"/>
                  </a:lnTo>
                  <a:lnTo>
                    <a:pt x="82291" y="19812"/>
                  </a:lnTo>
                  <a:lnTo>
                    <a:pt x="79243" y="24384"/>
                  </a:lnTo>
                  <a:lnTo>
                    <a:pt x="76196" y="27417"/>
                  </a:lnTo>
                  <a:lnTo>
                    <a:pt x="74671" y="28941"/>
                  </a:lnTo>
                  <a:lnTo>
                    <a:pt x="74671" y="30465"/>
                  </a:lnTo>
                  <a:lnTo>
                    <a:pt x="77719" y="31989"/>
                  </a:lnTo>
                  <a:lnTo>
                    <a:pt x="96001" y="31989"/>
                  </a:lnTo>
                  <a:lnTo>
                    <a:pt x="99049" y="33513"/>
                  </a:lnTo>
                  <a:lnTo>
                    <a:pt x="103621" y="35036"/>
                  </a:lnTo>
                  <a:lnTo>
                    <a:pt x="108193" y="38085"/>
                  </a:lnTo>
                  <a:lnTo>
                    <a:pt x="111241" y="41133"/>
                  </a:lnTo>
                  <a:lnTo>
                    <a:pt x="111241" y="45704"/>
                  </a:lnTo>
                  <a:lnTo>
                    <a:pt x="109717" y="47229"/>
                  </a:lnTo>
                  <a:lnTo>
                    <a:pt x="109717" y="48753"/>
                  </a:lnTo>
                  <a:lnTo>
                    <a:pt x="108193" y="48753"/>
                  </a:lnTo>
                  <a:lnTo>
                    <a:pt x="106669" y="48753"/>
                  </a:lnTo>
                  <a:lnTo>
                    <a:pt x="105145" y="50277"/>
                  </a:lnTo>
                  <a:lnTo>
                    <a:pt x="103621" y="51801"/>
                  </a:lnTo>
                  <a:lnTo>
                    <a:pt x="100573" y="53325"/>
                  </a:lnTo>
                  <a:lnTo>
                    <a:pt x="100573" y="54848"/>
                  </a:lnTo>
                  <a:lnTo>
                    <a:pt x="97525" y="56373"/>
                  </a:lnTo>
                  <a:lnTo>
                    <a:pt x="94477" y="57897"/>
                  </a:lnTo>
                  <a:lnTo>
                    <a:pt x="89905" y="59421"/>
                  </a:lnTo>
                  <a:lnTo>
                    <a:pt x="85333" y="62469"/>
                  </a:lnTo>
                  <a:lnTo>
                    <a:pt x="80768" y="63992"/>
                  </a:lnTo>
                  <a:lnTo>
                    <a:pt x="74671" y="65517"/>
                  </a:lnTo>
                  <a:lnTo>
                    <a:pt x="71623" y="67041"/>
                  </a:lnTo>
                  <a:lnTo>
                    <a:pt x="65527" y="68565"/>
                  </a:lnTo>
                  <a:lnTo>
                    <a:pt x="62479" y="70089"/>
                  </a:lnTo>
                  <a:lnTo>
                    <a:pt x="57907" y="71613"/>
                  </a:lnTo>
                  <a:lnTo>
                    <a:pt x="53335" y="73136"/>
                  </a:lnTo>
                  <a:lnTo>
                    <a:pt x="48763" y="73136"/>
                  </a:lnTo>
                  <a:lnTo>
                    <a:pt x="42668" y="74661"/>
                  </a:lnTo>
                  <a:lnTo>
                    <a:pt x="39619" y="76185"/>
                  </a:lnTo>
                  <a:lnTo>
                    <a:pt x="36571" y="76185"/>
                  </a:lnTo>
                  <a:lnTo>
                    <a:pt x="36571" y="80757"/>
                  </a:lnTo>
                  <a:lnTo>
                    <a:pt x="38096" y="82280"/>
                  </a:lnTo>
                  <a:lnTo>
                    <a:pt x="39619" y="83804"/>
                  </a:lnTo>
                  <a:lnTo>
                    <a:pt x="41143" y="83804"/>
                  </a:lnTo>
                  <a:lnTo>
                    <a:pt x="42668" y="83804"/>
                  </a:lnTo>
                  <a:lnTo>
                    <a:pt x="42668" y="85329"/>
                  </a:lnTo>
                  <a:lnTo>
                    <a:pt x="44191" y="85329"/>
                  </a:lnTo>
                  <a:lnTo>
                    <a:pt x="45715" y="85329"/>
                  </a:lnTo>
                  <a:lnTo>
                    <a:pt x="47240" y="86853"/>
                  </a:lnTo>
                  <a:lnTo>
                    <a:pt x="48763" y="88377"/>
                  </a:lnTo>
                  <a:lnTo>
                    <a:pt x="53335" y="89901"/>
                  </a:lnTo>
                  <a:lnTo>
                    <a:pt x="56383" y="91425"/>
                  </a:lnTo>
                  <a:lnTo>
                    <a:pt x="60955" y="92948"/>
                  </a:lnTo>
                  <a:lnTo>
                    <a:pt x="67051" y="95997"/>
                  </a:lnTo>
                  <a:lnTo>
                    <a:pt x="71623" y="97521"/>
                  </a:lnTo>
                  <a:lnTo>
                    <a:pt x="77719" y="100569"/>
                  </a:lnTo>
                  <a:lnTo>
                    <a:pt x="83815" y="102092"/>
                  </a:lnTo>
                  <a:lnTo>
                    <a:pt x="89905" y="103617"/>
                  </a:lnTo>
                  <a:lnTo>
                    <a:pt x="97525" y="103617"/>
                  </a:lnTo>
                  <a:lnTo>
                    <a:pt x="99049" y="102092"/>
                  </a:lnTo>
                  <a:lnTo>
                    <a:pt x="100573" y="100569"/>
                  </a:lnTo>
                  <a:lnTo>
                    <a:pt x="102097" y="100569"/>
                  </a:lnTo>
                  <a:lnTo>
                    <a:pt x="103621" y="102092"/>
                  </a:lnTo>
                  <a:lnTo>
                    <a:pt x="103621" y="105141"/>
                  </a:lnTo>
                  <a:lnTo>
                    <a:pt x="102097" y="108189"/>
                  </a:lnTo>
                  <a:lnTo>
                    <a:pt x="102097" y="111236"/>
                  </a:lnTo>
                  <a:lnTo>
                    <a:pt x="100573" y="114285"/>
                  </a:lnTo>
                  <a:lnTo>
                    <a:pt x="99049" y="115809"/>
                  </a:lnTo>
                  <a:lnTo>
                    <a:pt x="97525" y="115809"/>
                  </a:lnTo>
                  <a:lnTo>
                    <a:pt x="92953" y="115809"/>
                  </a:lnTo>
                  <a:lnTo>
                    <a:pt x="89905" y="114285"/>
                  </a:lnTo>
                  <a:lnTo>
                    <a:pt x="86857" y="114285"/>
                  </a:lnTo>
                  <a:lnTo>
                    <a:pt x="83815" y="112761"/>
                  </a:lnTo>
                  <a:lnTo>
                    <a:pt x="80768" y="111236"/>
                  </a:lnTo>
                  <a:lnTo>
                    <a:pt x="76196" y="109713"/>
                  </a:lnTo>
                  <a:lnTo>
                    <a:pt x="73147" y="106665"/>
                  </a:lnTo>
                  <a:lnTo>
                    <a:pt x="70099" y="105141"/>
                  </a:lnTo>
                  <a:lnTo>
                    <a:pt x="68575" y="105141"/>
                  </a:lnTo>
                  <a:lnTo>
                    <a:pt x="67051" y="103617"/>
                  </a:lnTo>
                  <a:lnTo>
                    <a:pt x="65527" y="103617"/>
                  </a:lnTo>
                  <a:lnTo>
                    <a:pt x="62479" y="102092"/>
                  </a:lnTo>
                  <a:lnTo>
                    <a:pt x="59432" y="102092"/>
                  </a:lnTo>
                  <a:lnTo>
                    <a:pt x="57907" y="100569"/>
                  </a:lnTo>
                  <a:lnTo>
                    <a:pt x="56383" y="99045"/>
                  </a:lnTo>
                  <a:lnTo>
                    <a:pt x="53335" y="99045"/>
                  </a:lnTo>
                  <a:lnTo>
                    <a:pt x="50287" y="97521"/>
                  </a:lnTo>
                  <a:lnTo>
                    <a:pt x="45715" y="95997"/>
                  </a:lnTo>
                  <a:lnTo>
                    <a:pt x="41143" y="92948"/>
                  </a:lnTo>
                  <a:lnTo>
                    <a:pt x="36571" y="91425"/>
                  </a:lnTo>
                  <a:lnTo>
                    <a:pt x="33523" y="89901"/>
                  </a:lnTo>
                  <a:lnTo>
                    <a:pt x="30475" y="89901"/>
                  </a:lnTo>
                  <a:lnTo>
                    <a:pt x="28951" y="91425"/>
                  </a:lnTo>
                  <a:lnTo>
                    <a:pt x="27427" y="92948"/>
                  </a:lnTo>
                  <a:lnTo>
                    <a:pt x="25904" y="95997"/>
                  </a:lnTo>
                  <a:lnTo>
                    <a:pt x="25904" y="99045"/>
                  </a:lnTo>
                  <a:lnTo>
                    <a:pt x="24379" y="102092"/>
                  </a:lnTo>
                  <a:lnTo>
                    <a:pt x="24379" y="108189"/>
                  </a:lnTo>
                  <a:lnTo>
                    <a:pt x="22855" y="109713"/>
                  </a:lnTo>
                  <a:lnTo>
                    <a:pt x="22855" y="111236"/>
                  </a:lnTo>
                  <a:lnTo>
                    <a:pt x="21332" y="114285"/>
                  </a:lnTo>
                  <a:lnTo>
                    <a:pt x="21332" y="120380"/>
                  </a:lnTo>
                  <a:lnTo>
                    <a:pt x="18283" y="123429"/>
                  </a:lnTo>
                  <a:lnTo>
                    <a:pt x="16759" y="126477"/>
                  </a:lnTo>
                  <a:lnTo>
                    <a:pt x="15235" y="129525"/>
                  </a:lnTo>
                  <a:lnTo>
                    <a:pt x="13711" y="129525"/>
                  </a:lnTo>
                  <a:lnTo>
                    <a:pt x="12192" y="128001"/>
                  </a:lnTo>
                  <a:lnTo>
                    <a:pt x="12192" y="120380"/>
                  </a:lnTo>
                  <a:lnTo>
                    <a:pt x="13711" y="118857"/>
                  </a:lnTo>
                  <a:lnTo>
                    <a:pt x="15235" y="115809"/>
                  </a:lnTo>
                  <a:lnTo>
                    <a:pt x="16759" y="114285"/>
                  </a:lnTo>
                  <a:lnTo>
                    <a:pt x="18283" y="109713"/>
                  </a:lnTo>
                  <a:lnTo>
                    <a:pt x="18283" y="106665"/>
                  </a:lnTo>
                  <a:lnTo>
                    <a:pt x="16759" y="105141"/>
                  </a:lnTo>
                  <a:lnTo>
                    <a:pt x="15235" y="105141"/>
                  </a:lnTo>
                  <a:lnTo>
                    <a:pt x="13711" y="108189"/>
                  </a:lnTo>
                  <a:lnTo>
                    <a:pt x="10668" y="111236"/>
                  </a:lnTo>
                  <a:lnTo>
                    <a:pt x="7620" y="114285"/>
                  </a:lnTo>
                  <a:lnTo>
                    <a:pt x="4572" y="117333"/>
                  </a:lnTo>
                  <a:lnTo>
                    <a:pt x="4572" y="118857"/>
                  </a:lnTo>
                  <a:lnTo>
                    <a:pt x="3048" y="120380"/>
                  </a:lnTo>
                  <a:lnTo>
                    <a:pt x="1524" y="120380"/>
                  </a:lnTo>
                  <a:lnTo>
                    <a:pt x="1524" y="117333"/>
                  </a:lnTo>
                  <a:lnTo>
                    <a:pt x="0" y="115809"/>
                  </a:lnTo>
                  <a:lnTo>
                    <a:pt x="0" y="114285"/>
                  </a:lnTo>
                  <a:lnTo>
                    <a:pt x="1524" y="111236"/>
                  </a:lnTo>
                  <a:lnTo>
                    <a:pt x="1524" y="108189"/>
                  </a:lnTo>
                  <a:lnTo>
                    <a:pt x="4572" y="105141"/>
                  </a:lnTo>
                  <a:lnTo>
                    <a:pt x="6096" y="102092"/>
                  </a:lnTo>
                  <a:lnTo>
                    <a:pt x="9144" y="99045"/>
                  </a:lnTo>
                  <a:lnTo>
                    <a:pt x="12192" y="94473"/>
                  </a:lnTo>
                  <a:lnTo>
                    <a:pt x="16759" y="88377"/>
                  </a:lnTo>
                  <a:lnTo>
                    <a:pt x="21332" y="83804"/>
                  </a:lnTo>
                  <a:lnTo>
                    <a:pt x="22855" y="80757"/>
                  </a:lnTo>
                  <a:lnTo>
                    <a:pt x="24379" y="76185"/>
                  </a:lnTo>
                  <a:lnTo>
                    <a:pt x="24379" y="70089"/>
                  </a:lnTo>
                  <a:lnTo>
                    <a:pt x="25904" y="62469"/>
                  </a:lnTo>
                  <a:lnTo>
                    <a:pt x="27427" y="57897"/>
                  </a:lnTo>
                  <a:lnTo>
                    <a:pt x="27427" y="48753"/>
                  </a:lnTo>
                  <a:lnTo>
                    <a:pt x="28951" y="47229"/>
                  </a:lnTo>
                  <a:lnTo>
                    <a:pt x="28951" y="42657"/>
                  </a:lnTo>
                  <a:lnTo>
                    <a:pt x="30475" y="42657"/>
                  </a:lnTo>
                  <a:lnTo>
                    <a:pt x="30475" y="38085"/>
                  </a:lnTo>
                  <a:lnTo>
                    <a:pt x="31999" y="36561"/>
                  </a:lnTo>
                  <a:lnTo>
                    <a:pt x="31999" y="35036"/>
                  </a:lnTo>
                  <a:lnTo>
                    <a:pt x="41143" y="39609"/>
                  </a:lnTo>
                  <a:lnTo>
                    <a:pt x="41143" y="41133"/>
                  </a:lnTo>
                  <a:lnTo>
                    <a:pt x="39619" y="41133"/>
                  </a:lnTo>
                  <a:lnTo>
                    <a:pt x="38096" y="45704"/>
                  </a:lnTo>
                  <a:lnTo>
                    <a:pt x="35047" y="48753"/>
                  </a:lnTo>
                  <a:lnTo>
                    <a:pt x="33523" y="53325"/>
                  </a:lnTo>
                  <a:lnTo>
                    <a:pt x="33523" y="56373"/>
                  </a:lnTo>
                  <a:lnTo>
                    <a:pt x="31999" y="60945"/>
                  </a:lnTo>
                  <a:lnTo>
                    <a:pt x="30475" y="65517"/>
                  </a:lnTo>
                  <a:lnTo>
                    <a:pt x="28951" y="68565"/>
                  </a:lnTo>
                  <a:lnTo>
                    <a:pt x="28951" y="71613"/>
                  </a:lnTo>
                  <a:lnTo>
                    <a:pt x="30475" y="71613"/>
                  </a:lnTo>
                  <a:lnTo>
                    <a:pt x="31999" y="70089"/>
                  </a:lnTo>
                  <a:lnTo>
                    <a:pt x="36571" y="67041"/>
                  </a:lnTo>
                  <a:lnTo>
                    <a:pt x="42668" y="57897"/>
                  </a:lnTo>
                  <a:lnTo>
                    <a:pt x="45715" y="54848"/>
                  </a:lnTo>
                  <a:lnTo>
                    <a:pt x="48763" y="51801"/>
                  </a:lnTo>
                  <a:lnTo>
                    <a:pt x="50287" y="48753"/>
                  </a:lnTo>
                  <a:lnTo>
                    <a:pt x="53335" y="45704"/>
                  </a:lnTo>
                  <a:lnTo>
                    <a:pt x="59432" y="48753"/>
                  </a:lnTo>
                  <a:lnTo>
                    <a:pt x="57907" y="51801"/>
                  </a:lnTo>
                  <a:lnTo>
                    <a:pt x="56383" y="53325"/>
                  </a:lnTo>
                  <a:lnTo>
                    <a:pt x="54859" y="54848"/>
                  </a:lnTo>
                  <a:lnTo>
                    <a:pt x="53335" y="56373"/>
                  </a:lnTo>
                  <a:lnTo>
                    <a:pt x="50287" y="57897"/>
                  </a:lnTo>
                  <a:lnTo>
                    <a:pt x="48763" y="62469"/>
                  </a:lnTo>
                  <a:lnTo>
                    <a:pt x="45715" y="67041"/>
                  </a:lnTo>
                  <a:lnTo>
                    <a:pt x="42668" y="70089"/>
                  </a:lnTo>
                  <a:lnTo>
                    <a:pt x="41143" y="71613"/>
                  </a:lnTo>
                  <a:lnTo>
                    <a:pt x="41143" y="73136"/>
                  </a:lnTo>
                  <a:lnTo>
                    <a:pt x="42668" y="71613"/>
                  </a:lnTo>
                  <a:lnTo>
                    <a:pt x="45715" y="71613"/>
                  </a:lnTo>
                  <a:lnTo>
                    <a:pt x="48763" y="70089"/>
                  </a:lnTo>
                  <a:lnTo>
                    <a:pt x="53335" y="70089"/>
                  </a:lnTo>
                  <a:lnTo>
                    <a:pt x="56383" y="68565"/>
                  </a:lnTo>
                  <a:lnTo>
                    <a:pt x="57907" y="68565"/>
                  </a:lnTo>
                  <a:lnTo>
                    <a:pt x="59432" y="67041"/>
                  </a:lnTo>
                  <a:lnTo>
                    <a:pt x="62479" y="67041"/>
                  </a:lnTo>
                  <a:lnTo>
                    <a:pt x="62479" y="65517"/>
                  </a:lnTo>
                  <a:lnTo>
                    <a:pt x="64004" y="65517"/>
                  </a:lnTo>
                  <a:lnTo>
                    <a:pt x="65527" y="63992"/>
                  </a:lnTo>
                  <a:lnTo>
                    <a:pt x="68575" y="62469"/>
                  </a:lnTo>
                  <a:lnTo>
                    <a:pt x="73147" y="62469"/>
                  </a:lnTo>
                  <a:lnTo>
                    <a:pt x="76196" y="60945"/>
                  </a:lnTo>
                  <a:lnTo>
                    <a:pt x="79243" y="59421"/>
                  </a:lnTo>
                  <a:lnTo>
                    <a:pt x="82291" y="56373"/>
                  </a:lnTo>
                  <a:lnTo>
                    <a:pt x="85333" y="56373"/>
                  </a:lnTo>
                  <a:lnTo>
                    <a:pt x="88381" y="54848"/>
                  </a:lnTo>
                  <a:lnTo>
                    <a:pt x="91429" y="53325"/>
                  </a:lnTo>
                  <a:lnTo>
                    <a:pt x="94477" y="50277"/>
                  </a:lnTo>
                  <a:lnTo>
                    <a:pt x="97525" y="48753"/>
                  </a:lnTo>
                  <a:lnTo>
                    <a:pt x="100573" y="45704"/>
                  </a:lnTo>
                  <a:lnTo>
                    <a:pt x="100573" y="42657"/>
                  </a:lnTo>
                  <a:lnTo>
                    <a:pt x="97525" y="41133"/>
                  </a:lnTo>
                  <a:lnTo>
                    <a:pt x="92953" y="39609"/>
                  </a:lnTo>
                  <a:lnTo>
                    <a:pt x="77719" y="39609"/>
                  </a:lnTo>
                  <a:lnTo>
                    <a:pt x="74671" y="41133"/>
                  </a:lnTo>
                  <a:lnTo>
                    <a:pt x="73147" y="41133"/>
                  </a:lnTo>
                  <a:lnTo>
                    <a:pt x="70099" y="42657"/>
                  </a:lnTo>
                  <a:lnTo>
                    <a:pt x="67051" y="42657"/>
                  </a:lnTo>
                  <a:lnTo>
                    <a:pt x="65527" y="44180"/>
                  </a:lnTo>
                  <a:lnTo>
                    <a:pt x="65527" y="45704"/>
                  </a:lnTo>
                  <a:lnTo>
                    <a:pt x="64004" y="45704"/>
                  </a:lnTo>
                  <a:lnTo>
                    <a:pt x="62479" y="47229"/>
                  </a:lnTo>
                  <a:lnTo>
                    <a:pt x="56383" y="42657"/>
                  </a:lnTo>
                  <a:lnTo>
                    <a:pt x="57907" y="38085"/>
                  </a:lnTo>
                  <a:lnTo>
                    <a:pt x="59432" y="35036"/>
                  </a:lnTo>
                  <a:lnTo>
                    <a:pt x="60955" y="33513"/>
                  </a:lnTo>
                  <a:lnTo>
                    <a:pt x="62479" y="31989"/>
                  </a:lnTo>
                  <a:lnTo>
                    <a:pt x="65527" y="27417"/>
                  </a:lnTo>
                  <a:lnTo>
                    <a:pt x="70099" y="22860"/>
                  </a:lnTo>
                  <a:lnTo>
                    <a:pt x="73147" y="18288"/>
                  </a:lnTo>
                  <a:lnTo>
                    <a:pt x="73147" y="16764"/>
                  </a:lnTo>
                  <a:lnTo>
                    <a:pt x="74671" y="13716"/>
                  </a:lnTo>
                  <a:lnTo>
                    <a:pt x="76196" y="13716"/>
                  </a:lnTo>
                  <a:lnTo>
                    <a:pt x="77719" y="10668"/>
                  </a:lnTo>
                  <a:lnTo>
                    <a:pt x="77719" y="9144"/>
                  </a:lnTo>
                  <a:lnTo>
                    <a:pt x="76196" y="9144"/>
                  </a:lnTo>
                  <a:lnTo>
                    <a:pt x="74671" y="7620"/>
                  </a:lnTo>
                  <a:lnTo>
                    <a:pt x="73147" y="7620"/>
                  </a:lnTo>
                  <a:lnTo>
                    <a:pt x="71623" y="9144"/>
                  </a:lnTo>
                  <a:lnTo>
                    <a:pt x="70099" y="9144"/>
                  </a:lnTo>
                  <a:lnTo>
                    <a:pt x="68575" y="10668"/>
                  </a:lnTo>
                  <a:lnTo>
                    <a:pt x="67051" y="12192"/>
                  </a:lnTo>
                  <a:lnTo>
                    <a:pt x="65527" y="13716"/>
                  </a:lnTo>
                  <a:lnTo>
                    <a:pt x="62479" y="15240"/>
                  </a:lnTo>
                  <a:lnTo>
                    <a:pt x="59432" y="18288"/>
                  </a:lnTo>
                  <a:lnTo>
                    <a:pt x="54859" y="22860"/>
                  </a:lnTo>
                  <a:lnTo>
                    <a:pt x="51811" y="24384"/>
                  </a:lnTo>
                  <a:lnTo>
                    <a:pt x="48763" y="27417"/>
                  </a:lnTo>
                  <a:lnTo>
                    <a:pt x="47240" y="30465"/>
                  </a:lnTo>
                  <a:lnTo>
                    <a:pt x="45715" y="33513"/>
                  </a:lnTo>
                  <a:lnTo>
                    <a:pt x="35047" y="24384"/>
                  </a:lnTo>
                  <a:lnTo>
                    <a:pt x="36571" y="24384"/>
                  </a:lnTo>
                  <a:lnTo>
                    <a:pt x="38096" y="21336"/>
                  </a:lnTo>
                  <a:lnTo>
                    <a:pt x="39619" y="21336"/>
                  </a:lnTo>
                  <a:lnTo>
                    <a:pt x="41143" y="19812"/>
                  </a:lnTo>
                  <a:lnTo>
                    <a:pt x="42668" y="18288"/>
                  </a:lnTo>
                  <a:lnTo>
                    <a:pt x="44191" y="16764"/>
                  </a:lnTo>
                  <a:lnTo>
                    <a:pt x="47240" y="13716"/>
                  </a:lnTo>
                  <a:lnTo>
                    <a:pt x="50287" y="13716"/>
                  </a:lnTo>
                  <a:lnTo>
                    <a:pt x="53335" y="10668"/>
                  </a:lnTo>
                  <a:lnTo>
                    <a:pt x="56383" y="9144"/>
                  </a:lnTo>
                  <a:lnTo>
                    <a:pt x="57907" y="7620"/>
                  </a:lnTo>
                  <a:lnTo>
                    <a:pt x="59432" y="7620"/>
                  </a:lnTo>
                  <a:lnTo>
                    <a:pt x="62479" y="6096"/>
                  </a:lnTo>
                  <a:lnTo>
                    <a:pt x="65527" y="3048"/>
                  </a:lnTo>
                  <a:lnTo>
                    <a:pt x="68575" y="3048"/>
                  </a:lnTo>
                  <a:lnTo>
                    <a:pt x="71623" y="1524"/>
                  </a:lnTo>
                  <a:lnTo>
                    <a:pt x="74671" y="1524"/>
                  </a:lnTo>
                  <a:lnTo>
                    <a:pt x="77719"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38" name="Shape 112"/>
            <p:cNvSpPr/>
            <p:nvPr/>
          </p:nvSpPr>
          <p:spPr>
            <a:xfrm>
              <a:off x="348967" y="1240444"/>
              <a:ext cx="13716" cy="15225"/>
            </a:xfrm>
            <a:custGeom>
              <a:avLst/>
              <a:gdLst/>
              <a:ahLst/>
              <a:cxnLst/>
              <a:rect l="0" t="0" r="0" b="0"/>
              <a:pathLst>
                <a:path w="13716" h="15225">
                  <a:moveTo>
                    <a:pt x="3048" y="0"/>
                  </a:moveTo>
                  <a:lnTo>
                    <a:pt x="13716" y="9129"/>
                  </a:lnTo>
                  <a:lnTo>
                    <a:pt x="12192" y="10652"/>
                  </a:lnTo>
                  <a:lnTo>
                    <a:pt x="10668" y="12177"/>
                  </a:lnTo>
                  <a:lnTo>
                    <a:pt x="10668" y="13701"/>
                  </a:lnTo>
                  <a:lnTo>
                    <a:pt x="9144" y="15225"/>
                  </a:lnTo>
                  <a:lnTo>
                    <a:pt x="0" y="10652"/>
                  </a:lnTo>
                  <a:lnTo>
                    <a:pt x="1524" y="10652"/>
                  </a:lnTo>
                  <a:lnTo>
                    <a:pt x="1524" y="7605"/>
                  </a:lnTo>
                  <a:lnTo>
                    <a:pt x="3048" y="7605"/>
                  </a:lnTo>
                  <a:lnTo>
                    <a:pt x="3048"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39" name="Shape 113"/>
            <p:cNvSpPr/>
            <p:nvPr/>
          </p:nvSpPr>
          <p:spPr>
            <a:xfrm>
              <a:off x="370303" y="1258717"/>
              <a:ext cx="9144" cy="6096"/>
            </a:xfrm>
            <a:custGeom>
              <a:avLst/>
              <a:gdLst/>
              <a:ahLst/>
              <a:cxnLst/>
              <a:rect l="0" t="0" r="0" b="0"/>
              <a:pathLst>
                <a:path w="9144" h="6096">
                  <a:moveTo>
                    <a:pt x="1524" y="0"/>
                  </a:moveTo>
                  <a:lnTo>
                    <a:pt x="3048" y="0"/>
                  </a:lnTo>
                  <a:lnTo>
                    <a:pt x="9144" y="4572"/>
                  </a:lnTo>
                  <a:lnTo>
                    <a:pt x="7620" y="6096"/>
                  </a:lnTo>
                  <a:lnTo>
                    <a:pt x="6096" y="6096"/>
                  </a:lnTo>
                  <a:lnTo>
                    <a:pt x="0" y="3048"/>
                  </a:lnTo>
                  <a:lnTo>
                    <a:pt x="0" y="1524"/>
                  </a:lnTo>
                  <a:lnTo>
                    <a:pt x="1524" y="1524"/>
                  </a:lnTo>
                  <a:lnTo>
                    <a:pt x="1524"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40" name="Shape 114"/>
            <p:cNvSpPr/>
            <p:nvPr/>
          </p:nvSpPr>
          <p:spPr>
            <a:xfrm>
              <a:off x="429733" y="1251097"/>
              <a:ext cx="83814" cy="77724"/>
            </a:xfrm>
            <a:custGeom>
              <a:avLst/>
              <a:gdLst/>
              <a:ahLst/>
              <a:cxnLst/>
              <a:rect l="0" t="0" r="0" b="0"/>
              <a:pathLst>
                <a:path w="83814" h="77724">
                  <a:moveTo>
                    <a:pt x="48762" y="0"/>
                  </a:moveTo>
                  <a:lnTo>
                    <a:pt x="70098" y="0"/>
                  </a:lnTo>
                  <a:lnTo>
                    <a:pt x="73146" y="3048"/>
                  </a:lnTo>
                  <a:lnTo>
                    <a:pt x="76194" y="6096"/>
                  </a:lnTo>
                  <a:lnTo>
                    <a:pt x="79242" y="9144"/>
                  </a:lnTo>
                  <a:lnTo>
                    <a:pt x="80766" y="10668"/>
                  </a:lnTo>
                  <a:lnTo>
                    <a:pt x="80766" y="16764"/>
                  </a:lnTo>
                  <a:lnTo>
                    <a:pt x="82290" y="19812"/>
                  </a:lnTo>
                  <a:lnTo>
                    <a:pt x="83814" y="21336"/>
                  </a:lnTo>
                  <a:lnTo>
                    <a:pt x="83814" y="22860"/>
                  </a:lnTo>
                  <a:lnTo>
                    <a:pt x="82290" y="25908"/>
                  </a:lnTo>
                  <a:lnTo>
                    <a:pt x="83814" y="25908"/>
                  </a:lnTo>
                  <a:lnTo>
                    <a:pt x="80766" y="27432"/>
                  </a:lnTo>
                  <a:lnTo>
                    <a:pt x="76194" y="30480"/>
                  </a:lnTo>
                  <a:lnTo>
                    <a:pt x="70098" y="32004"/>
                  </a:lnTo>
                  <a:lnTo>
                    <a:pt x="64002" y="33528"/>
                  </a:lnTo>
                  <a:lnTo>
                    <a:pt x="60954" y="33528"/>
                  </a:lnTo>
                  <a:lnTo>
                    <a:pt x="56382" y="35052"/>
                  </a:lnTo>
                  <a:lnTo>
                    <a:pt x="47238" y="35052"/>
                  </a:lnTo>
                  <a:lnTo>
                    <a:pt x="44190" y="36576"/>
                  </a:lnTo>
                  <a:lnTo>
                    <a:pt x="39624" y="38100"/>
                  </a:lnTo>
                  <a:lnTo>
                    <a:pt x="21336" y="38100"/>
                  </a:lnTo>
                  <a:lnTo>
                    <a:pt x="18288" y="36576"/>
                  </a:lnTo>
                  <a:lnTo>
                    <a:pt x="16764" y="35052"/>
                  </a:lnTo>
                  <a:lnTo>
                    <a:pt x="15240" y="32004"/>
                  </a:lnTo>
                  <a:lnTo>
                    <a:pt x="13716" y="33528"/>
                  </a:lnTo>
                  <a:lnTo>
                    <a:pt x="12192" y="38100"/>
                  </a:lnTo>
                  <a:lnTo>
                    <a:pt x="10668" y="39624"/>
                  </a:lnTo>
                  <a:lnTo>
                    <a:pt x="12192" y="44196"/>
                  </a:lnTo>
                  <a:lnTo>
                    <a:pt x="12192" y="48768"/>
                  </a:lnTo>
                  <a:lnTo>
                    <a:pt x="15240" y="51816"/>
                  </a:lnTo>
                  <a:lnTo>
                    <a:pt x="16764" y="54864"/>
                  </a:lnTo>
                  <a:lnTo>
                    <a:pt x="18288" y="56388"/>
                  </a:lnTo>
                  <a:lnTo>
                    <a:pt x="19812" y="57912"/>
                  </a:lnTo>
                  <a:lnTo>
                    <a:pt x="21336" y="59436"/>
                  </a:lnTo>
                  <a:lnTo>
                    <a:pt x="22860" y="60960"/>
                  </a:lnTo>
                  <a:lnTo>
                    <a:pt x="24384" y="60960"/>
                  </a:lnTo>
                  <a:lnTo>
                    <a:pt x="25908" y="62484"/>
                  </a:lnTo>
                  <a:lnTo>
                    <a:pt x="27432" y="64008"/>
                  </a:lnTo>
                  <a:lnTo>
                    <a:pt x="28956" y="65532"/>
                  </a:lnTo>
                  <a:lnTo>
                    <a:pt x="33528" y="67056"/>
                  </a:lnTo>
                  <a:lnTo>
                    <a:pt x="38100" y="68580"/>
                  </a:lnTo>
                  <a:lnTo>
                    <a:pt x="41148" y="68580"/>
                  </a:lnTo>
                  <a:lnTo>
                    <a:pt x="44190" y="70104"/>
                  </a:lnTo>
                  <a:lnTo>
                    <a:pt x="57906" y="70104"/>
                  </a:lnTo>
                  <a:lnTo>
                    <a:pt x="62478" y="68580"/>
                  </a:lnTo>
                  <a:lnTo>
                    <a:pt x="67050" y="67056"/>
                  </a:lnTo>
                  <a:lnTo>
                    <a:pt x="73146" y="65532"/>
                  </a:lnTo>
                  <a:lnTo>
                    <a:pt x="76194" y="64008"/>
                  </a:lnTo>
                  <a:lnTo>
                    <a:pt x="76194" y="62484"/>
                  </a:lnTo>
                  <a:lnTo>
                    <a:pt x="74670" y="60960"/>
                  </a:lnTo>
                  <a:lnTo>
                    <a:pt x="74670" y="57912"/>
                  </a:lnTo>
                  <a:lnTo>
                    <a:pt x="76194" y="56388"/>
                  </a:lnTo>
                  <a:lnTo>
                    <a:pt x="77718" y="56388"/>
                  </a:lnTo>
                  <a:lnTo>
                    <a:pt x="79242" y="56388"/>
                  </a:lnTo>
                  <a:lnTo>
                    <a:pt x="80766" y="57912"/>
                  </a:lnTo>
                  <a:lnTo>
                    <a:pt x="80766" y="60960"/>
                  </a:lnTo>
                  <a:lnTo>
                    <a:pt x="82290" y="62484"/>
                  </a:lnTo>
                  <a:lnTo>
                    <a:pt x="80766" y="64008"/>
                  </a:lnTo>
                  <a:lnTo>
                    <a:pt x="80766" y="65532"/>
                  </a:lnTo>
                  <a:lnTo>
                    <a:pt x="77718" y="67056"/>
                  </a:lnTo>
                  <a:lnTo>
                    <a:pt x="74670" y="70104"/>
                  </a:lnTo>
                  <a:lnTo>
                    <a:pt x="71622" y="71628"/>
                  </a:lnTo>
                  <a:lnTo>
                    <a:pt x="67050" y="74676"/>
                  </a:lnTo>
                  <a:lnTo>
                    <a:pt x="60954" y="74676"/>
                  </a:lnTo>
                  <a:lnTo>
                    <a:pt x="56382" y="76200"/>
                  </a:lnTo>
                  <a:lnTo>
                    <a:pt x="51810" y="77724"/>
                  </a:lnTo>
                  <a:lnTo>
                    <a:pt x="41148" y="77724"/>
                  </a:lnTo>
                  <a:lnTo>
                    <a:pt x="36576" y="76200"/>
                  </a:lnTo>
                  <a:lnTo>
                    <a:pt x="32004" y="74676"/>
                  </a:lnTo>
                  <a:lnTo>
                    <a:pt x="25908" y="73152"/>
                  </a:lnTo>
                  <a:lnTo>
                    <a:pt x="21336" y="70104"/>
                  </a:lnTo>
                  <a:lnTo>
                    <a:pt x="16764" y="67056"/>
                  </a:lnTo>
                  <a:lnTo>
                    <a:pt x="12192" y="62484"/>
                  </a:lnTo>
                  <a:lnTo>
                    <a:pt x="10668" y="60960"/>
                  </a:lnTo>
                  <a:lnTo>
                    <a:pt x="9144" y="59436"/>
                  </a:lnTo>
                  <a:lnTo>
                    <a:pt x="7620" y="57912"/>
                  </a:lnTo>
                  <a:lnTo>
                    <a:pt x="7620" y="56388"/>
                  </a:lnTo>
                  <a:lnTo>
                    <a:pt x="6096" y="54864"/>
                  </a:lnTo>
                  <a:lnTo>
                    <a:pt x="6096" y="53340"/>
                  </a:lnTo>
                  <a:lnTo>
                    <a:pt x="4572" y="53340"/>
                  </a:lnTo>
                  <a:lnTo>
                    <a:pt x="4572" y="48768"/>
                  </a:lnTo>
                  <a:lnTo>
                    <a:pt x="3048" y="48768"/>
                  </a:lnTo>
                  <a:lnTo>
                    <a:pt x="3048" y="44196"/>
                  </a:lnTo>
                  <a:lnTo>
                    <a:pt x="1524" y="42672"/>
                  </a:lnTo>
                  <a:lnTo>
                    <a:pt x="0" y="39624"/>
                  </a:lnTo>
                  <a:lnTo>
                    <a:pt x="0" y="36576"/>
                  </a:lnTo>
                  <a:lnTo>
                    <a:pt x="1524" y="33528"/>
                  </a:lnTo>
                  <a:lnTo>
                    <a:pt x="1524" y="25908"/>
                  </a:lnTo>
                  <a:lnTo>
                    <a:pt x="3048" y="22860"/>
                  </a:lnTo>
                  <a:lnTo>
                    <a:pt x="6096" y="21336"/>
                  </a:lnTo>
                  <a:lnTo>
                    <a:pt x="9144" y="19812"/>
                  </a:lnTo>
                  <a:lnTo>
                    <a:pt x="13716" y="16764"/>
                  </a:lnTo>
                  <a:lnTo>
                    <a:pt x="18288" y="13716"/>
                  </a:lnTo>
                  <a:lnTo>
                    <a:pt x="22860" y="10668"/>
                  </a:lnTo>
                  <a:lnTo>
                    <a:pt x="27432" y="7620"/>
                  </a:lnTo>
                  <a:lnTo>
                    <a:pt x="33528" y="6096"/>
                  </a:lnTo>
                  <a:lnTo>
                    <a:pt x="36576" y="4572"/>
                  </a:lnTo>
                  <a:lnTo>
                    <a:pt x="38100" y="4572"/>
                  </a:lnTo>
                  <a:lnTo>
                    <a:pt x="39624" y="3048"/>
                  </a:lnTo>
                  <a:lnTo>
                    <a:pt x="39624" y="12192"/>
                  </a:lnTo>
                  <a:lnTo>
                    <a:pt x="38100" y="13716"/>
                  </a:lnTo>
                  <a:lnTo>
                    <a:pt x="33528" y="15240"/>
                  </a:lnTo>
                  <a:lnTo>
                    <a:pt x="28956" y="16764"/>
                  </a:lnTo>
                  <a:lnTo>
                    <a:pt x="24384" y="19812"/>
                  </a:lnTo>
                  <a:lnTo>
                    <a:pt x="22860" y="21336"/>
                  </a:lnTo>
                  <a:lnTo>
                    <a:pt x="22860" y="22860"/>
                  </a:lnTo>
                  <a:lnTo>
                    <a:pt x="25908" y="22860"/>
                  </a:lnTo>
                  <a:lnTo>
                    <a:pt x="28956" y="22860"/>
                  </a:lnTo>
                  <a:lnTo>
                    <a:pt x="32004" y="24384"/>
                  </a:lnTo>
                  <a:lnTo>
                    <a:pt x="48762" y="24384"/>
                  </a:lnTo>
                  <a:lnTo>
                    <a:pt x="51810" y="22860"/>
                  </a:lnTo>
                  <a:lnTo>
                    <a:pt x="54858" y="22860"/>
                  </a:lnTo>
                  <a:lnTo>
                    <a:pt x="57906" y="21336"/>
                  </a:lnTo>
                  <a:lnTo>
                    <a:pt x="60954" y="21336"/>
                  </a:lnTo>
                  <a:lnTo>
                    <a:pt x="62478" y="19812"/>
                  </a:lnTo>
                  <a:lnTo>
                    <a:pt x="64002" y="18288"/>
                  </a:lnTo>
                  <a:lnTo>
                    <a:pt x="64002" y="12192"/>
                  </a:lnTo>
                  <a:lnTo>
                    <a:pt x="60954" y="10668"/>
                  </a:lnTo>
                  <a:lnTo>
                    <a:pt x="59430" y="9144"/>
                  </a:lnTo>
                  <a:lnTo>
                    <a:pt x="57906" y="9144"/>
                  </a:lnTo>
                  <a:lnTo>
                    <a:pt x="56382" y="10668"/>
                  </a:lnTo>
                  <a:lnTo>
                    <a:pt x="45714" y="10668"/>
                  </a:lnTo>
                  <a:lnTo>
                    <a:pt x="41148" y="12192"/>
                  </a:lnTo>
                  <a:lnTo>
                    <a:pt x="44190" y="1524"/>
                  </a:lnTo>
                  <a:lnTo>
                    <a:pt x="48762"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41" name="Shape 115"/>
            <p:cNvSpPr/>
            <p:nvPr/>
          </p:nvSpPr>
          <p:spPr>
            <a:xfrm>
              <a:off x="469357" y="1252621"/>
              <a:ext cx="4566" cy="10668"/>
            </a:xfrm>
            <a:custGeom>
              <a:avLst/>
              <a:gdLst/>
              <a:ahLst/>
              <a:cxnLst/>
              <a:rect l="0" t="0" r="0" b="0"/>
              <a:pathLst>
                <a:path w="4566" h="10668">
                  <a:moveTo>
                    <a:pt x="4566" y="0"/>
                  </a:moveTo>
                  <a:lnTo>
                    <a:pt x="1524" y="10668"/>
                  </a:lnTo>
                  <a:lnTo>
                    <a:pt x="0" y="10668"/>
                  </a:lnTo>
                  <a:lnTo>
                    <a:pt x="0" y="1524"/>
                  </a:lnTo>
                  <a:lnTo>
                    <a:pt x="3048" y="1524"/>
                  </a:lnTo>
                  <a:lnTo>
                    <a:pt x="4566"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42" name="Shape 116"/>
            <p:cNvSpPr/>
            <p:nvPr/>
          </p:nvSpPr>
          <p:spPr>
            <a:xfrm>
              <a:off x="513547" y="1238920"/>
              <a:ext cx="158478" cy="97521"/>
            </a:xfrm>
            <a:custGeom>
              <a:avLst/>
              <a:gdLst/>
              <a:ahLst/>
              <a:cxnLst/>
              <a:rect l="0" t="0" r="0" b="0"/>
              <a:pathLst>
                <a:path w="158478" h="97521">
                  <a:moveTo>
                    <a:pt x="73146" y="0"/>
                  </a:moveTo>
                  <a:lnTo>
                    <a:pt x="74670" y="1524"/>
                  </a:lnTo>
                  <a:lnTo>
                    <a:pt x="80766" y="1524"/>
                  </a:lnTo>
                  <a:lnTo>
                    <a:pt x="83814" y="3033"/>
                  </a:lnTo>
                  <a:lnTo>
                    <a:pt x="85338" y="4557"/>
                  </a:lnTo>
                  <a:lnTo>
                    <a:pt x="86862" y="7605"/>
                  </a:lnTo>
                  <a:lnTo>
                    <a:pt x="89910" y="10653"/>
                  </a:lnTo>
                  <a:lnTo>
                    <a:pt x="89910" y="15225"/>
                  </a:lnTo>
                  <a:lnTo>
                    <a:pt x="88386" y="18273"/>
                  </a:lnTo>
                  <a:lnTo>
                    <a:pt x="86862" y="19797"/>
                  </a:lnTo>
                  <a:lnTo>
                    <a:pt x="83814" y="18273"/>
                  </a:lnTo>
                  <a:lnTo>
                    <a:pt x="80766" y="16749"/>
                  </a:lnTo>
                  <a:lnTo>
                    <a:pt x="77718" y="15225"/>
                  </a:lnTo>
                  <a:lnTo>
                    <a:pt x="73146" y="13701"/>
                  </a:lnTo>
                  <a:lnTo>
                    <a:pt x="71622" y="13701"/>
                  </a:lnTo>
                  <a:lnTo>
                    <a:pt x="68574" y="12177"/>
                  </a:lnTo>
                  <a:lnTo>
                    <a:pt x="67050" y="13701"/>
                  </a:lnTo>
                  <a:lnTo>
                    <a:pt x="64002" y="13701"/>
                  </a:lnTo>
                  <a:lnTo>
                    <a:pt x="60954" y="15225"/>
                  </a:lnTo>
                  <a:lnTo>
                    <a:pt x="57906" y="15225"/>
                  </a:lnTo>
                  <a:lnTo>
                    <a:pt x="53334" y="16749"/>
                  </a:lnTo>
                  <a:lnTo>
                    <a:pt x="50286" y="16749"/>
                  </a:lnTo>
                  <a:lnTo>
                    <a:pt x="47238" y="18273"/>
                  </a:lnTo>
                  <a:lnTo>
                    <a:pt x="42666" y="19797"/>
                  </a:lnTo>
                  <a:lnTo>
                    <a:pt x="38094" y="21321"/>
                  </a:lnTo>
                  <a:lnTo>
                    <a:pt x="33522" y="24369"/>
                  </a:lnTo>
                  <a:lnTo>
                    <a:pt x="28956" y="25893"/>
                  </a:lnTo>
                  <a:lnTo>
                    <a:pt x="25908" y="27417"/>
                  </a:lnTo>
                  <a:lnTo>
                    <a:pt x="22860" y="28941"/>
                  </a:lnTo>
                  <a:lnTo>
                    <a:pt x="21336" y="31989"/>
                  </a:lnTo>
                  <a:lnTo>
                    <a:pt x="21336" y="38085"/>
                  </a:lnTo>
                  <a:lnTo>
                    <a:pt x="25908" y="42657"/>
                  </a:lnTo>
                  <a:lnTo>
                    <a:pt x="27432" y="44181"/>
                  </a:lnTo>
                  <a:lnTo>
                    <a:pt x="30474" y="44181"/>
                  </a:lnTo>
                  <a:lnTo>
                    <a:pt x="33522" y="45705"/>
                  </a:lnTo>
                  <a:lnTo>
                    <a:pt x="39618" y="45705"/>
                  </a:lnTo>
                  <a:lnTo>
                    <a:pt x="42666" y="44181"/>
                  </a:lnTo>
                  <a:lnTo>
                    <a:pt x="54858" y="44181"/>
                  </a:lnTo>
                  <a:lnTo>
                    <a:pt x="59430" y="45705"/>
                  </a:lnTo>
                  <a:lnTo>
                    <a:pt x="62478" y="45705"/>
                  </a:lnTo>
                  <a:lnTo>
                    <a:pt x="67050" y="44181"/>
                  </a:lnTo>
                  <a:lnTo>
                    <a:pt x="68574" y="44181"/>
                  </a:lnTo>
                  <a:lnTo>
                    <a:pt x="71622" y="42657"/>
                  </a:lnTo>
                  <a:lnTo>
                    <a:pt x="83814" y="42657"/>
                  </a:lnTo>
                  <a:lnTo>
                    <a:pt x="86862" y="41133"/>
                  </a:lnTo>
                  <a:lnTo>
                    <a:pt x="89910" y="39609"/>
                  </a:lnTo>
                  <a:lnTo>
                    <a:pt x="94482" y="38085"/>
                  </a:lnTo>
                  <a:lnTo>
                    <a:pt x="100578" y="35037"/>
                  </a:lnTo>
                  <a:lnTo>
                    <a:pt x="106662" y="31989"/>
                  </a:lnTo>
                  <a:lnTo>
                    <a:pt x="114282" y="27417"/>
                  </a:lnTo>
                  <a:lnTo>
                    <a:pt x="121902" y="22845"/>
                  </a:lnTo>
                  <a:lnTo>
                    <a:pt x="129522" y="18273"/>
                  </a:lnTo>
                  <a:lnTo>
                    <a:pt x="137142" y="13701"/>
                  </a:lnTo>
                  <a:lnTo>
                    <a:pt x="143238" y="10653"/>
                  </a:lnTo>
                  <a:lnTo>
                    <a:pt x="146286" y="9129"/>
                  </a:lnTo>
                  <a:lnTo>
                    <a:pt x="152382" y="6081"/>
                  </a:lnTo>
                  <a:lnTo>
                    <a:pt x="156954" y="4557"/>
                  </a:lnTo>
                  <a:lnTo>
                    <a:pt x="158478" y="4557"/>
                  </a:lnTo>
                  <a:lnTo>
                    <a:pt x="158478" y="6081"/>
                  </a:lnTo>
                  <a:lnTo>
                    <a:pt x="156954" y="9129"/>
                  </a:lnTo>
                  <a:lnTo>
                    <a:pt x="155430" y="9129"/>
                  </a:lnTo>
                  <a:lnTo>
                    <a:pt x="153906" y="10653"/>
                  </a:lnTo>
                  <a:lnTo>
                    <a:pt x="152382" y="10653"/>
                  </a:lnTo>
                  <a:lnTo>
                    <a:pt x="149334" y="12177"/>
                  </a:lnTo>
                  <a:lnTo>
                    <a:pt x="144762" y="13701"/>
                  </a:lnTo>
                  <a:lnTo>
                    <a:pt x="135618" y="18273"/>
                  </a:lnTo>
                  <a:lnTo>
                    <a:pt x="131046" y="21321"/>
                  </a:lnTo>
                  <a:lnTo>
                    <a:pt x="124950" y="24369"/>
                  </a:lnTo>
                  <a:lnTo>
                    <a:pt x="120378" y="27417"/>
                  </a:lnTo>
                  <a:lnTo>
                    <a:pt x="114282" y="30465"/>
                  </a:lnTo>
                  <a:lnTo>
                    <a:pt x="109710" y="33513"/>
                  </a:lnTo>
                  <a:lnTo>
                    <a:pt x="106662" y="35037"/>
                  </a:lnTo>
                  <a:lnTo>
                    <a:pt x="103614" y="36561"/>
                  </a:lnTo>
                  <a:lnTo>
                    <a:pt x="102096" y="38085"/>
                  </a:lnTo>
                  <a:lnTo>
                    <a:pt x="100578" y="39609"/>
                  </a:lnTo>
                  <a:lnTo>
                    <a:pt x="100578" y="42657"/>
                  </a:lnTo>
                  <a:lnTo>
                    <a:pt x="102096" y="42657"/>
                  </a:lnTo>
                  <a:lnTo>
                    <a:pt x="105138" y="44181"/>
                  </a:lnTo>
                  <a:lnTo>
                    <a:pt x="108186" y="45705"/>
                  </a:lnTo>
                  <a:lnTo>
                    <a:pt x="111234" y="47229"/>
                  </a:lnTo>
                  <a:lnTo>
                    <a:pt x="114282" y="48753"/>
                  </a:lnTo>
                  <a:lnTo>
                    <a:pt x="115806" y="50277"/>
                  </a:lnTo>
                  <a:lnTo>
                    <a:pt x="115806" y="54849"/>
                  </a:lnTo>
                  <a:lnTo>
                    <a:pt x="114282" y="56373"/>
                  </a:lnTo>
                  <a:lnTo>
                    <a:pt x="114282" y="57897"/>
                  </a:lnTo>
                  <a:lnTo>
                    <a:pt x="111234" y="60945"/>
                  </a:lnTo>
                  <a:lnTo>
                    <a:pt x="109710" y="62469"/>
                  </a:lnTo>
                  <a:lnTo>
                    <a:pt x="106662" y="63993"/>
                  </a:lnTo>
                  <a:lnTo>
                    <a:pt x="102096" y="65517"/>
                  </a:lnTo>
                  <a:lnTo>
                    <a:pt x="99054" y="68565"/>
                  </a:lnTo>
                  <a:lnTo>
                    <a:pt x="94482" y="70089"/>
                  </a:lnTo>
                  <a:lnTo>
                    <a:pt x="91434" y="67041"/>
                  </a:lnTo>
                  <a:lnTo>
                    <a:pt x="91434" y="65517"/>
                  </a:lnTo>
                  <a:lnTo>
                    <a:pt x="92958" y="65517"/>
                  </a:lnTo>
                  <a:lnTo>
                    <a:pt x="94482" y="65517"/>
                  </a:lnTo>
                  <a:lnTo>
                    <a:pt x="97530" y="63993"/>
                  </a:lnTo>
                  <a:lnTo>
                    <a:pt x="100578" y="62469"/>
                  </a:lnTo>
                  <a:lnTo>
                    <a:pt x="102096" y="60945"/>
                  </a:lnTo>
                  <a:lnTo>
                    <a:pt x="103614" y="59421"/>
                  </a:lnTo>
                  <a:lnTo>
                    <a:pt x="105138" y="57897"/>
                  </a:lnTo>
                  <a:lnTo>
                    <a:pt x="106662" y="56373"/>
                  </a:lnTo>
                  <a:lnTo>
                    <a:pt x="106662" y="53325"/>
                  </a:lnTo>
                  <a:lnTo>
                    <a:pt x="105138" y="51801"/>
                  </a:lnTo>
                  <a:lnTo>
                    <a:pt x="103614" y="51801"/>
                  </a:lnTo>
                  <a:lnTo>
                    <a:pt x="100578" y="50277"/>
                  </a:lnTo>
                  <a:lnTo>
                    <a:pt x="96006" y="48753"/>
                  </a:lnTo>
                  <a:lnTo>
                    <a:pt x="92958" y="47229"/>
                  </a:lnTo>
                  <a:lnTo>
                    <a:pt x="86862" y="47229"/>
                  </a:lnTo>
                  <a:lnTo>
                    <a:pt x="82290" y="48753"/>
                  </a:lnTo>
                  <a:lnTo>
                    <a:pt x="80766" y="50277"/>
                  </a:lnTo>
                  <a:lnTo>
                    <a:pt x="79242" y="51801"/>
                  </a:lnTo>
                  <a:lnTo>
                    <a:pt x="77718" y="53325"/>
                  </a:lnTo>
                  <a:lnTo>
                    <a:pt x="74670" y="53325"/>
                  </a:lnTo>
                  <a:lnTo>
                    <a:pt x="73146" y="56373"/>
                  </a:lnTo>
                  <a:lnTo>
                    <a:pt x="70098" y="57897"/>
                  </a:lnTo>
                  <a:lnTo>
                    <a:pt x="67050" y="59421"/>
                  </a:lnTo>
                  <a:lnTo>
                    <a:pt x="64002" y="60945"/>
                  </a:lnTo>
                  <a:lnTo>
                    <a:pt x="59430" y="62469"/>
                  </a:lnTo>
                  <a:lnTo>
                    <a:pt x="57906" y="63993"/>
                  </a:lnTo>
                  <a:lnTo>
                    <a:pt x="56382" y="63993"/>
                  </a:lnTo>
                  <a:lnTo>
                    <a:pt x="54858" y="65517"/>
                  </a:lnTo>
                  <a:lnTo>
                    <a:pt x="53334" y="65517"/>
                  </a:lnTo>
                  <a:lnTo>
                    <a:pt x="50286" y="68565"/>
                  </a:lnTo>
                  <a:lnTo>
                    <a:pt x="47238" y="70089"/>
                  </a:lnTo>
                  <a:lnTo>
                    <a:pt x="42666" y="73137"/>
                  </a:lnTo>
                  <a:lnTo>
                    <a:pt x="41142" y="73137"/>
                  </a:lnTo>
                  <a:lnTo>
                    <a:pt x="41142" y="74661"/>
                  </a:lnTo>
                  <a:lnTo>
                    <a:pt x="39618" y="76185"/>
                  </a:lnTo>
                  <a:lnTo>
                    <a:pt x="38094" y="77709"/>
                  </a:lnTo>
                  <a:lnTo>
                    <a:pt x="38094" y="79233"/>
                  </a:lnTo>
                  <a:lnTo>
                    <a:pt x="42666" y="79233"/>
                  </a:lnTo>
                  <a:lnTo>
                    <a:pt x="45714" y="77709"/>
                  </a:lnTo>
                  <a:lnTo>
                    <a:pt x="48762" y="77709"/>
                  </a:lnTo>
                  <a:lnTo>
                    <a:pt x="51810" y="76185"/>
                  </a:lnTo>
                  <a:lnTo>
                    <a:pt x="54858" y="74661"/>
                  </a:lnTo>
                  <a:lnTo>
                    <a:pt x="59430" y="74661"/>
                  </a:lnTo>
                  <a:lnTo>
                    <a:pt x="62478" y="73137"/>
                  </a:lnTo>
                  <a:lnTo>
                    <a:pt x="67050" y="73137"/>
                  </a:lnTo>
                  <a:lnTo>
                    <a:pt x="73146" y="71613"/>
                  </a:lnTo>
                  <a:lnTo>
                    <a:pt x="79242" y="70089"/>
                  </a:lnTo>
                  <a:lnTo>
                    <a:pt x="82290" y="68565"/>
                  </a:lnTo>
                  <a:lnTo>
                    <a:pt x="86862" y="68565"/>
                  </a:lnTo>
                  <a:lnTo>
                    <a:pt x="89910" y="73137"/>
                  </a:lnTo>
                  <a:lnTo>
                    <a:pt x="85338" y="74661"/>
                  </a:lnTo>
                  <a:lnTo>
                    <a:pt x="80766" y="76185"/>
                  </a:lnTo>
                  <a:lnTo>
                    <a:pt x="76194" y="77709"/>
                  </a:lnTo>
                  <a:lnTo>
                    <a:pt x="71622" y="79233"/>
                  </a:lnTo>
                  <a:lnTo>
                    <a:pt x="62478" y="82281"/>
                  </a:lnTo>
                  <a:lnTo>
                    <a:pt x="54858" y="83805"/>
                  </a:lnTo>
                  <a:lnTo>
                    <a:pt x="47238" y="86853"/>
                  </a:lnTo>
                  <a:lnTo>
                    <a:pt x="39618" y="88377"/>
                  </a:lnTo>
                  <a:lnTo>
                    <a:pt x="33522" y="89901"/>
                  </a:lnTo>
                  <a:lnTo>
                    <a:pt x="28956" y="91425"/>
                  </a:lnTo>
                  <a:lnTo>
                    <a:pt x="24384" y="92949"/>
                  </a:lnTo>
                  <a:lnTo>
                    <a:pt x="15240" y="92949"/>
                  </a:lnTo>
                  <a:lnTo>
                    <a:pt x="10668" y="94473"/>
                  </a:lnTo>
                  <a:lnTo>
                    <a:pt x="9144" y="94473"/>
                  </a:lnTo>
                  <a:lnTo>
                    <a:pt x="7620" y="95997"/>
                  </a:lnTo>
                  <a:lnTo>
                    <a:pt x="6096" y="95997"/>
                  </a:lnTo>
                  <a:lnTo>
                    <a:pt x="4572" y="97521"/>
                  </a:lnTo>
                  <a:lnTo>
                    <a:pt x="3048" y="97521"/>
                  </a:lnTo>
                  <a:lnTo>
                    <a:pt x="1524" y="95997"/>
                  </a:lnTo>
                  <a:lnTo>
                    <a:pt x="0" y="95997"/>
                  </a:lnTo>
                  <a:lnTo>
                    <a:pt x="0" y="92949"/>
                  </a:lnTo>
                  <a:lnTo>
                    <a:pt x="1524" y="89901"/>
                  </a:lnTo>
                  <a:lnTo>
                    <a:pt x="3048" y="86853"/>
                  </a:lnTo>
                  <a:lnTo>
                    <a:pt x="4572" y="86853"/>
                  </a:lnTo>
                  <a:lnTo>
                    <a:pt x="6096" y="85329"/>
                  </a:lnTo>
                  <a:lnTo>
                    <a:pt x="9144" y="85329"/>
                  </a:lnTo>
                  <a:lnTo>
                    <a:pt x="10668" y="83805"/>
                  </a:lnTo>
                  <a:lnTo>
                    <a:pt x="13716" y="82281"/>
                  </a:lnTo>
                  <a:lnTo>
                    <a:pt x="15240" y="80757"/>
                  </a:lnTo>
                  <a:lnTo>
                    <a:pt x="16764" y="80757"/>
                  </a:lnTo>
                  <a:lnTo>
                    <a:pt x="21336" y="79233"/>
                  </a:lnTo>
                  <a:lnTo>
                    <a:pt x="24384" y="76185"/>
                  </a:lnTo>
                  <a:lnTo>
                    <a:pt x="30474" y="73137"/>
                  </a:lnTo>
                  <a:lnTo>
                    <a:pt x="36570" y="70089"/>
                  </a:lnTo>
                  <a:lnTo>
                    <a:pt x="42666" y="67041"/>
                  </a:lnTo>
                  <a:lnTo>
                    <a:pt x="48762" y="63993"/>
                  </a:lnTo>
                  <a:lnTo>
                    <a:pt x="54858" y="60945"/>
                  </a:lnTo>
                  <a:lnTo>
                    <a:pt x="59430" y="57897"/>
                  </a:lnTo>
                  <a:lnTo>
                    <a:pt x="65526" y="56373"/>
                  </a:lnTo>
                  <a:lnTo>
                    <a:pt x="68574" y="53325"/>
                  </a:lnTo>
                  <a:lnTo>
                    <a:pt x="71622" y="51801"/>
                  </a:lnTo>
                  <a:lnTo>
                    <a:pt x="73146" y="50277"/>
                  </a:lnTo>
                  <a:lnTo>
                    <a:pt x="74670" y="48753"/>
                  </a:lnTo>
                  <a:lnTo>
                    <a:pt x="73146" y="48753"/>
                  </a:lnTo>
                  <a:lnTo>
                    <a:pt x="70098" y="48753"/>
                  </a:lnTo>
                  <a:lnTo>
                    <a:pt x="67050" y="50277"/>
                  </a:lnTo>
                  <a:lnTo>
                    <a:pt x="60954" y="50277"/>
                  </a:lnTo>
                  <a:lnTo>
                    <a:pt x="57906" y="51801"/>
                  </a:lnTo>
                  <a:lnTo>
                    <a:pt x="50286" y="51801"/>
                  </a:lnTo>
                  <a:lnTo>
                    <a:pt x="45714" y="53325"/>
                  </a:lnTo>
                  <a:lnTo>
                    <a:pt x="28956" y="53325"/>
                  </a:lnTo>
                  <a:lnTo>
                    <a:pt x="25908" y="51801"/>
                  </a:lnTo>
                  <a:lnTo>
                    <a:pt x="22860" y="50277"/>
                  </a:lnTo>
                  <a:lnTo>
                    <a:pt x="18288" y="48753"/>
                  </a:lnTo>
                  <a:lnTo>
                    <a:pt x="15240" y="47229"/>
                  </a:lnTo>
                  <a:lnTo>
                    <a:pt x="13716" y="45705"/>
                  </a:lnTo>
                  <a:lnTo>
                    <a:pt x="12192" y="42657"/>
                  </a:lnTo>
                  <a:lnTo>
                    <a:pt x="10668" y="38085"/>
                  </a:lnTo>
                  <a:lnTo>
                    <a:pt x="9144" y="35037"/>
                  </a:lnTo>
                  <a:lnTo>
                    <a:pt x="7620" y="30465"/>
                  </a:lnTo>
                  <a:lnTo>
                    <a:pt x="9144" y="27417"/>
                  </a:lnTo>
                  <a:lnTo>
                    <a:pt x="9144" y="24369"/>
                  </a:lnTo>
                  <a:lnTo>
                    <a:pt x="10668" y="22845"/>
                  </a:lnTo>
                  <a:lnTo>
                    <a:pt x="12192" y="19797"/>
                  </a:lnTo>
                  <a:lnTo>
                    <a:pt x="21336" y="19797"/>
                  </a:lnTo>
                  <a:lnTo>
                    <a:pt x="24384" y="18273"/>
                  </a:lnTo>
                  <a:lnTo>
                    <a:pt x="28956" y="15225"/>
                  </a:lnTo>
                  <a:lnTo>
                    <a:pt x="35046" y="13701"/>
                  </a:lnTo>
                  <a:lnTo>
                    <a:pt x="39618" y="12177"/>
                  </a:lnTo>
                  <a:lnTo>
                    <a:pt x="42666" y="10653"/>
                  </a:lnTo>
                  <a:lnTo>
                    <a:pt x="47238" y="9129"/>
                  </a:lnTo>
                  <a:lnTo>
                    <a:pt x="51810" y="6081"/>
                  </a:lnTo>
                  <a:lnTo>
                    <a:pt x="54858" y="6081"/>
                  </a:lnTo>
                  <a:lnTo>
                    <a:pt x="57906" y="4557"/>
                  </a:lnTo>
                  <a:lnTo>
                    <a:pt x="62478" y="3033"/>
                  </a:lnTo>
                  <a:lnTo>
                    <a:pt x="64002" y="1524"/>
                  </a:lnTo>
                  <a:lnTo>
                    <a:pt x="73146" y="1524"/>
                  </a:lnTo>
                  <a:lnTo>
                    <a:pt x="73146"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43" name="Shape 117"/>
            <p:cNvSpPr/>
            <p:nvPr/>
          </p:nvSpPr>
          <p:spPr>
            <a:xfrm>
              <a:off x="600409" y="1305961"/>
              <a:ext cx="7620" cy="6096"/>
            </a:xfrm>
            <a:custGeom>
              <a:avLst/>
              <a:gdLst/>
              <a:ahLst/>
              <a:cxnLst/>
              <a:rect l="0" t="0" r="0" b="0"/>
              <a:pathLst>
                <a:path w="7620" h="6096">
                  <a:moveTo>
                    <a:pt x="3048" y="0"/>
                  </a:moveTo>
                  <a:lnTo>
                    <a:pt x="4572" y="0"/>
                  </a:lnTo>
                  <a:lnTo>
                    <a:pt x="7620" y="3048"/>
                  </a:lnTo>
                  <a:lnTo>
                    <a:pt x="6096" y="4572"/>
                  </a:lnTo>
                  <a:lnTo>
                    <a:pt x="4572" y="6096"/>
                  </a:lnTo>
                  <a:lnTo>
                    <a:pt x="3048" y="6096"/>
                  </a:lnTo>
                  <a:lnTo>
                    <a:pt x="0" y="1524"/>
                  </a:lnTo>
                  <a:lnTo>
                    <a:pt x="3048" y="1524"/>
                  </a:lnTo>
                  <a:lnTo>
                    <a:pt x="3048"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44" name="Shape 118"/>
            <p:cNvSpPr/>
            <p:nvPr/>
          </p:nvSpPr>
          <p:spPr>
            <a:xfrm>
              <a:off x="688789" y="1251097"/>
              <a:ext cx="83820" cy="77724"/>
            </a:xfrm>
            <a:custGeom>
              <a:avLst/>
              <a:gdLst/>
              <a:ahLst/>
              <a:cxnLst/>
              <a:rect l="0" t="0" r="0" b="0"/>
              <a:pathLst>
                <a:path w="83820" h="77724">
                  <a:moveTo>
                    <a:pt x="47244" y="0"/>
                  </a:moveTo>
                  <a:lnTo>
                    <a:pt x="70104" y="0"/>
                  </a:lnTo>
                  <a:lnTo>
                    <a:pt x="73152" y="3048"/>
                  </a:lnTo>
                  <a:lnTo>
                    <a:pt x="76200" y="6096"/>
                  </a:lnTo>
                  <a:lnTo>
                    <a:pt x="79248" y="9144"/>
                  </a:lnTo>
                  <a:lnTo>
                    <a:pt x="79248" y="10668"/>
                  </a:lnTo>
                  <a:lnTo>
                    <a:pt x="80772" y="13716"/>
                  </a:lnTo>
                  <a:lnTo>
                    <a:pt x="80772" y="16764"/>
                  </a:lnTo>
                  <a:lnTo>
                    <a:pt x="82296" y="19812"/>
                  </a:lnTo>
                  <a:lnTo>
                    <a:pt x="83820" y="21336"/>
                  </a:lnTo>
                  <a:lnTo>
                    <a:pt x="83820" y="22860"/>
                  </a:lnTo>
                  <a:lnTo>
                    <a:pt x="82296" y="25908"/>
                  </a:lnTo>
                  <a:lnTo>
                    <a:pt x="83820" y="25908"/>
                  </a:lnTo>
                  <a:lnTo>
                    <a:pt x="80772" y="27432"/>
                  </a:lnTo>
                  <a:lnTo>
                    <a:pt x="76200" y="30480"/>
                  </a:lnTo>
                  <a:lnTo>
                    <a:pt x="70104" y="32004"/>
                  </a:lnTo>
                  <a:lnTo>
                    <a:pt x="62484" y="33528"/>
                  </a:lnTo>
                  <a:lnTo>
                    <a:pt x="59436" y="33528"/>
                  </a:lnTo>
                  <a:lnTo>
                    <a:pt x="56388" y="35052"/>
                  </a:lnTo>
                  <a:lnTo>
                    <a:pt x="47244" y="35052"/>
                  </a:lnTo>
                  <a:lnTo>
                    <a:pt x="42672" y="36576"/>
                  </a:lnTo>
                  <a:lnTo>
                    <a:pt x="39624" y="38100"/>
                  </a:lnTo>
                  <a:lnTo>
                    <a:pt x="21336" y="38100"/>
                  </a:lnTo>
                  <a:lnTo>
                    <a:pt x="18288" y="36576"/>
                  </a:lnTo>
                  <a:lnTo>
                    <a:pt x="15240" y="35052"/>
                  </a:lnTo>
                  <a:lnTo>
                    <a:pt x="15240" y="32004"/>
                  </a:lnTo>
                  <a:lnTo>
                    <a:pt x="13716" y="33528"/>
                  </a:lnTo>
                  <a:lnTo>
                    <a:pt x="10668" y="38100"/>
                  </a:lnTo>
                  <a:lnTo>
                    <a:pt x="10668" y="44196"/>
                  </a:lnTo>
                  <a:lnTo>
                    <a:pt x="12192" y="48768"/>
                  </a:lnTo>
                  <a:lnTo>
                    <a:pt x="15240" y="51816"/>
                  </a:lnTo>
                  <a:lnTo>
                    <a:pt x="16764" y="54864"/>
                  </a:lnTo>
                  <a:lnTo>
                    <a:pt x="18288" y="56388"/>
                  </a:lnTo>
                  <a:lnTo>
                    <a:pt x="19812" y="57912"/>
                  </a:lnTo>
                  <a:lnTo>
                    <a:pt x="21336" y="59436"/>
                  </a:lnTo>
                  <a:lnTo>
                    <a:pt x="22860" y="60960"/>
                  </a:lnTo>
                  <a:lnTo>
                    <a:pt x="24384" y="60960"/>
                  </a:lnTo>
                  <a:lnTo>
                    <a:pt x="25908" y="62484"/>
                  </a:lnTo>
                  <a:lnTo>
                    <a:pt x="27432" y="64008"/>
                  </a:lnTo>
                  <a:lnTo>
                    <a:pt x="28956" y="65532"/>
                  </a:lnTo>
                  <a:lnTo>
                    <a:pt x="32004" y="67056"/>
                  </a:lnTo>
                  <a:lnTo>
                    <a:pt x="38100" y="68580"/>
                  </a:lnTo>
                  <a:lnTo>
                    <a:pt x="41148" y="68580"/>
                  </a:lnTo>
                  <a:lnTo>
                    <a:pt x="44196" y="70104"/>
                  </a:lnTo>
                  <a:lnTo>
                    <a:pt x="56388" y="70104"/>
                  </a:lnTo>
                  <a:lnTo>
                    <a:pt x="62484" y="68580"/>
                  </a:lnTo>
                  <a:lnTo>
                    <a:pt x="67056" y="67056"/>
                  </a:lnTo>
                  <a:lnTo>
                    <a:pt x="73152" y="65532"/>
                  </a:lnTo>
                  <a:lnTo>
                    <a:pt x="76200" y="64008"/>
                  </a:lnTo>
                  <a:lnTo>
                    <a:pt x="76200" y="62484"/>
                  </a:lnTo>
                  <a:lnTo>
                    <a:pt x="74676" y="60960"/>
                  </a:lnTo>
                  <a:lnTo>
                    <a:pt x="74676" y="57912"/>
                  </a:lnTo>
                  <a:lnTo>
                    <a:pt x="76200" y="56388"/>
                  </a:lnTo>
                  <a:lnTo>
                    <a:pt x="79248" y="56388"/>
                  </a:lnTo>
                  <a:lnTo>
                    <a:pt x="79248" y="59436"/>
                  </a:lnTo>
                  <a:lnTo>
                    <a:pt x="80772" y="60960"/>
                  </a:lnTo>
                  <a:lnTo>
                    <a:pt x="80772" y="64008"/>
                  </a:lnTo>
                  <a:lnTo>
                    <a:pt x="79248" y="65532"/>
                  </a:lnTo>
                  <a:lnTo>
                    <a:pt x="77724" y="67056"/>
                  </a:lnTo>
                  <a:lnTo>
                    <a:pt x="74676" y="70104"/>
                  </a:lnTo>
                  <a:lnTo>
                    <a:pt x="70104" y="71628"/>
                  </a:lnTo>
                  <a:lnTo>
                    <a:pt x="65532" y="74676"/>
                  </a:lnTo>
                  <a:lnTo>
                    <a:pt x="60960" y="74676"/>
                  </a:lnTo>
                  <a:lnTo>
                    <a:pt x="56388" y="76200"/>
                  </a:lnTo>
                  <a:lnTo>
                    <a:pt x="50292" y="77724"/>
                  </a:lnTo>
                  <a:lnTo>
                    <a:pt x="41148" y="77724"/>
                  </a:lnTo>
                  <a:lnTo>
                    <a:pt x="36576" y="76200"/>
                  </a:lnTo>
                  <a:lnTo>
                    <a:pt x="30480" y="74676"/>
                  </a:lnTo>
                  <a:lnTo>
                    <a:pt x="25908" y="73152"/>
                  </a:lnTo>
                  <a:lnTo>
                    <a:pt x="21336" y="70104"/>
                  </a:lnTo>
                  <a:lnTo>
                    <a:pt x="15240" y="67056"/>
                  </a:lnTo>
                  <a:lnTo>
                    <a:pt x="10668" y="62484"/>
                  </a:lnTo>
                  <a:lnTo>
                    <a:pt x="10668" y="60960"/>
                  </a:lnTo>
                  <a:lnTo>
                    <a:pt x="9144" y="59436"/>
                  </a:lnTo>
                  <a:lnTo>
                    <a:pt x="7620" y="57912"/>
                  </a:lnTo>
                  <a:lnTo>
                    <a:pt x="7620" y="56388"/>
                  </a:lnTo>
                  <a:lnTo>
                    <a:pt x="6096" y="54864"/>
                  </a:lnTo>
                  <a:lnTo>
                    <a:pt x="4572" y="53340"/>
                  </a:lnTo>
                  <a:lnTo>
                    <a:pt x="4572" y="48768"/>
                  </a:lnTo>
                  <a:lnTo>
                    <a:pt x="3048" y="48768"/>
                  </a:lnTo>
                  <a:lnTo>
                    <a:pt x="3048" y="44196"/>
                  </a:lnTo>
                  <a:lnTo>
                    <a:pt x="1524" y="42672"/>
                  </a:lnTo>
                  <a:lnTo>
                    <a:pt x="0" y="39624"/>
                  </a:lnTo>
                  <a:lnTo>
                    <a:pt x="0" y="28956"/>
                  </a:lnTo>
                  <a:lnTo>
                    <a:pt x="1524" y="25908"/>
                  </a:lnTo>
                  <a:lnTo>
                    <a:pt x="3048" y="22860"/>
                  </a:lnTo>
                  <a:lnTo>
                    <a:pt x="6096" y="21336"/>
                  </a:lnTo>
                  <a:lnTo>
                    <a:pt x="9144" y="19812"/>
                  </a:lnTo>
                  <a:lnTo>
                    <a:pt x="13716" y="16764"/>
                  </a:lnTo>
                  <a:lnTo>
                    <a:pt x="18288" y="13716"/>
                  </a:lnTo>
                  <a:lnTo>
                    <a:pt x="22860" y="10668"/>
                  </a:lnTo>
                  <a:lnTo>
                    <a:pt x="28956" y="7620"/>
                  </a:lnTo>
                  <a:lnTo>
                    <a:pt x="32004" y="6096"/>
                  </a:lnTo>
                  <a:lnTo>
                    <a:pt x="36576" y="4572"/>
                  </a:lnTo>
                  <a:lnTo>
                    <a:pt x="38100" y="3048"/>
                  </a:lnTo>
                  <a:lnTo>
                    <a:pt x="39624" y="3048"/>
                  </a:lnTo>
                  <a:lnTo>
                    <a:pt x="42672" y="12192"/>
                  </a:lnTo>
                  <a:lnTo>
                    <a:pt x="39624" y="12192"/>
                  </a:lnTo>
                  <a:lnTo>
                    <a:pt x="38100" y="13716"/>
                  </a:lnTo>
                  <a:lnTo>
                    <a:pt x="32004" y="15240"/>
                  </a:lnTo>
                  <a:lnTo>
                    <a:pt x="28956" y="16764"/>
                  </a:lnTo>
                  <a:lnTo>
                    <a:pt x="24384" y="19812"/>
                  </a:lnTo>
                  <a:lnTo>
                    <a:pt x="22860" y="21336"/>
                  </a:lnTo>
                  <a:lnTo>
                    <a:pt x="22860" y="22860"/>
                  </a:lnTo>
                  <a:lnTo>
                    <a:pt x="28956" y="22860"/>
                  </a:lnTo>
                  <a:lnTo>
                    <a:pt x="32004" y="24384"/>
                  </a:lnTo>
                  <a:lnTo>
                    <a:pt x="36576" y="24384"/>
                  </a:lnTo>
                  <a:lnTo>
                    <a:pt x="48768" y="24384"/>
                  </a:lnTo>
                  <a:lnTo>
                    <a:pt x="50292" y="22860"/>
                  </a:lnTo>
                  <a:lnTo>
                    <a:pt x="54864" y="22860"/>
                  </a:lnTo>
                  <a:lnTo>
                    <a:pt x="57912" y="21336"/>
                  </a:lnTo>
                  <a:lnTo>
                    <a:pt x="60960" y="21336"/>
                  </a:lnTo>
                  <a:lnTo>
                    <a:pt x="62484" y="19812"/>
                  </a:lnTo>
                  <a:lnTo>
                    <a:pt x="62484" y="18288"/>
                  </a:lnTo>
                  <a:lnTo>
                    <a:pt x="64008" y="15240"/>
                  </a:lnTo>
                  <a:lnTo>
                    <a:pt x="64008" y="13716"/>
                  </a:lnTo>
                  <a:lnTo>
                    <a:pt x="62484" y="12192"/>
                  </a:lnTo>
                  <a:lnTo>
                    <a:pt x="60960" y="10668"/>
                  </a:lnTo>
                  <a:lnTo>
                    <a:pt x="57912" y="9144"/>
                  </a:lnTo>
                  <a:lnTo>
                    <a:pt x="56388" y="10668"/>
                  </a:lnTo>
                  <a:lnTo>
                    <a:pt x="44196" y="10668"/>
                  </a:lnTo>
                  <a:lnTo>
                    <a:pt x="42672" y="1524"/>
                  </a:lnTo>
                  <a:lnTo>
                    <a:pt x="47244"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45" name="Shape 119"/>
            <p:cNvSpPr/>
            <p:nvPr/>
          </p:nvSpPr>
          <p:spPr>
            <a:xfrm>
              <a:off x="728412" y="1252621"/>
              <a:ext cx="4572" cy="10668"/>
            </a:xfrm>
            <a:custGeom>
              <a:avLst/>
              <a:gdLst/>
              <a:ahLst/>
              <a:cxnLst/>
              <a:rect l="0" t="0" r="0" b="0"/>
              <a:pathLst>
                <a:path w="4572" h="10668">
                  <a:moveTo>
                    <a:pt x="3048" y="0"/>
                  </a:moveTo>
                  <a:lnTo>
                    <a:pt x="4572" y="9144"/>
                  </a:lnTo>
                  <a:lnTo>
                    <a:pt x="3048" y="9144"/>
                  </a:lnTo>
                  <a:lnTo>
                    <a:pt x="3048" y="10668"/>
                  </a:lnTo>
                  <a:lnTo>
                    <a:pt x="0" y="1524"/>
                  </a:lnTo>
                  <a:lnTo>
                    <a:pt x="3048" y="1524"/>
                  </a:lnTo>
                  <a:lnTo>
                    <a:pt x="3048"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46" name="Shape 120"/>
            <p:cNvSpPr/>
            <p:nvPr/>
          </p:nvSpPr>
          <p:spPr>
            <a:xfrm>
              <a:off x="772609" y="1237396"/>
              <a:ext cx="80757" cy="97521"/>
            </a:xfrm>
            <a:custGeom>
              <a:avLst/>
              <a:gdLst/>
              <a:ahLst/>
              <a:cxnLst/>
              <a:rect l="0" t="0" r="0" b="0"/>
              <a:pathLst>
                <a:path w="80757" h="97521">
                  <a:moveTo>
                    <a:pt x="27432" y="0"/>
                  </a:moveTo>
                  <a:lnTo>
                    <a:pt x="38100" y="0"/>
                  </a:lnTo>
                  <a:lnTo>
                    <a:pt x="42672" y="1524"/>
                  </a:lnTo>
                  <a:lnTo>
                    <a:pt x="44196" y="3048"/>
                  </a:lnTo>
                  <a:lnTo>
                    <a:pt x="47244" y="4556"/>
                  </a:lnTo>
                  <a:lnTo>
                    <a:pt x="48768" y="6081"/>
                  </a:lnTo>
                  <a:lnTo>
                    <a:pt x="51816" y="7605"/>
                  </a:lnTo>
                  <a:lnTo>
                    <a:pt x="54864" y="10653"/>
                  </a:lnTo>
                  <a:lnTo>
                    <a:pt x="57896" y="15225"/>
                  </a:lnTo>
                  <a:lnTo>
                    <a:pt x="62469" y="19797"/>
                  </a:lnTo>
                  <a:lnTo>
                    <a:pt x="65517" y="24368"/>
                  </a:lnTo>
                  <a:lnTo>
                    <a:pt x="65517" y="27417"/>
                  </a:lnTo>
                  <a:lnTo>
                    <a:pt x="67041" y="31989"/>
                  </a:lnTo>
                  <a:lnTo>
                    <a:pt x="68564" y="36561"/>
                  </a:lnTo>
                  <a:lnTo>
                    <a:pt x="68564" y="41133"/>
                  </a:lnTo>
                  <a:lnTo>
                    <a:pt x="70089" y="42656"/>
                  </a:lnTo>
                  <a:lnTo>
                    <a:pt x="70089" y="62468"/>
                  </a:lnTo>
                  <a:lnTo>
                    <a:pt x="71613" y="63993"/>
                  </a:lnTo>
                  <a:lnTo>
                    <a:pt x="73136" y="65517"/>
                  </a:lnTo>
                  <a:lnTo>
                    <a:pt x="73136" y="77709"/>
                  </a:lnTo>
                  <a:lnTo>
                    <a:pt x="74661" y="77709"/>
                  </a:lnTo>
                  <a:lnTo>
                    <a:pt x="76185" y="79233"/>
                  </a:lnTo>
                  <a:lnTo>
                    <a:pt x="77708" y="77709"/>
                  </a:lnTo>
                  <a:lnTo>
                    <a:pt x="79232" y="77709"/>
                  </a:lnTo>
                  <a:lnTo>
                    <a:pt x="80757" y="79233"/>
                  </a:lnTo>
                  <a:lnTo>
                    <a:pt x="80757" y="83805"/>
                  </a:lnTo>
                  <a:lnTo>
                    <a:pt x="77708" y="85329"/>
                  </a:lnTo>
                  <a:lnTo>
                    <a:pt x="76185" y="86853"/>
                  </a:lnTo>
                  <a:lnTo>
                    <a:pt x="73136" y="88377"/>
                  </a:lnTo>
                  <a:lnTo>
                    <a:pt x="70089" y="89900"/>
                  </a:lnTo>
                  <a:lnTo>
                    <a:pt x="70089" y="91425"/>
                  </a:lnTo>
                  <a:lnTo>
                    <a:pt x="68564" y="91425"/>
                  </a:lnTo>
                  <a:lnTo>
                    <a:pt x="67041" y="92949"/>
                  </a:lnTo>
                  <a:lnTo>
                    <a:pt x="65517" y="92949"/>
                  </a:lnTo>
                  <a:lnTo>
                    <a:pt x="63992" y="91425"/>
                  </a:lnTo>
                  <a:lnTo>
                    <a:pt x="62469" y="89900"/>
                  </a:lnTo>
                  <a:lnTo>
                    <a:pt x="62469" y="82281"/>
                  </a:lnTo>
                  <a:lnTo>
                    <a:pt x="63992" y="80756"/>
                  </a:lnTo>
                  <a:lnTo>
                    <a:pt x="63992" y="77709"/>
                  </a:lnTo>
                  <a:lnTo>
                    <a:pt x="62469" y="76185"/>
                  </a:lnTo>
                  <a:lnTo>
                    <a:pt x="60945" y="77709"/>
                  </a:lnTo>
                  <a:lnTo>
                    <a:pt x="57896" y="80756"/>
                  </a:lnTo>
                  <a:lnTo>
                    <a:pt x="51816" y="83805"/>
                  </a:lnTo>
                  <a:lnTo>
                    <a:pt x="45720" y="86853"/>
                  </a:lnTo>
                  <a:lnTo>
                    <a:pt x="41148" y="89900"/>
                  </a:lnTo>
                  <a:lnTo>
                    <a:pt x="39624" y="86853"/>
                  </a:lnTo>
                  <a:lnTo>
                    <a:pt x="42672" y="85329"/>
                  </a:lnTo>
                  <a:lnTo>
                    <a:pt x="47244" y="82281"/>
                  </a:lnTo>
                  <a:lnTo>
                    <a:pt x="51816" y="80756"/>
                  </a:lnTo>
                  <a:lnTo>
                    <a:pt x="53340" y="79233"/>
                  </a:lnTo>
                  <a:lnTo>
                    <a:pt x="56373" y="77709"/>
                  </a:lnTo>
                  <a:lnTo>
                    <a:pt x="59420" y="74661"/>
                  </a:lnTo>
                  <a:lnTo>
                    <a:pt x="62469" y="73137"/>
                  </a:lnTo>
                  <a:lnTo>
                    <a:pt x="62469" y="71612"/>
                  </a:lnTo>
                  <a:lnTo>
                    <a:pt x="63992" y="70089"/>
                  </a:lnTo>
                  <a:lnTo>
                    <a:pt x="62469" y="67041"/>
                  </a:lnTo>
                  <a:lnTo>
                    <a:pt x="62469" y="63993"/>
                  </a:lnTo>
                  <a:lnTo>
                    <a:pt x="60945" y="60944"/>
                  </a:lnTo>
                  <a:lnTo>
                    <a:pt x="59420" y="56373"/>
                  </a:lnTo>
                  <a:lnTo>
                    <a:pt x="59420" y="54849"/>
                  </a:lnTo>
                  <a:lnTo>
                    <a:pt x="57896" y="53325"/>
                  </a:lnTo>
                  <a:lnTo>
                    <a:pt x="57896" y="51800"/>
                  </a:lnTo>
                  <a:lnTo>
                    <a:pt x="56373" y="48753"/>
                  </a:lnTo>
                  <a:lnTo>
                    <a:pt x="54864" y="47229"/>
                  </a:lnTo>
                  <a:lnTo>
                    <a:pt x="51816" y="45705"/>
                  </a:lnTo>
                  <a:lnTo>
                    <a:pt x="44196" y="45705"/>
                  </a:lnTo>
                  <a:lnTo>
                    <a:pt x="42672" y="47229"/>
                  </a:lnTo>
                  <a:lnTo>
                    <a:pt x="41148" y="48753"/>
                  </a:lnTo>
                  <a:lnTo>
                    <a:pt x="38100" y="48753"/>
                  </a:lnTo>
                  <a:lnTo>
                    <a:pt x="35052" y="50277"/>
                  </a:lnTo>
                  <a:lnTo>
                    <a:pt x="32004" y="53325"/>
                  </a:lnTo>
                  <a:lnTo>
                    <a:pt x="28956" y="56373"/>
                  </a:lnTo>
                  <a:lnTo>
                    <a:pt x="24384" y="60944"/>
                  </a:lnTo>
                  <a:lnTo>
                    <a:pt x="18288" y="70089"/>
                  </a:lnTo>
                  <a:lnTo>
                    <a:pt x="13716" y="76185"/>
                  </a:lnTo>
                  <a:lnTo>
                    <a:pt x="10668" y="82281"/>
                  </a:lnTo>
                  <a:lnTo>
                    <a:pt x="7620" y="85329"/>
                  </a:lnTo>
                  <a:lnTo>
                    <a:pt x="9144" y="88377"/>
                  </a:lnTo>
                  <a:lnTo>
                    <a:pt x="10668" y="89900"/>
                  </a:lnTo>
                  <a:lnTo>
                    <a:pt x="13716" y="91425"/>
                  </a:lnTo>
                  <a:lnTo>
                    <a:pt x="25908" y="91425"/>
                  </a:lnTo>
                  <a:lnTo>
                    <a:pt x="30480" y="89900"/>
                  </a:lnTo>
                  <a:lnTo>
                    <a:pt x="33528" y="88377"/>
                  </a:lnTo>
                  <a:lnTo>
                    <a:pt x="36576" y="88377"/>
                  </a:lnTo>
                  <a:lnTo>
                    <a:pt x="36576" y="91425"/>
                  </a:lnTo>
                  <a:lnTo>
                    <a:pt x="33528" y="92949"/>
                  </a:lnTo>
                  <a:lnTo>
                    <a:pt x="30480" y="94473"/>
                  </a:lnTo>
                  <a:lnTo>
                    <a:pt x="27432" y="95997"/>
                  </a:lnTo>
                  <a:lnTo>
                    <a:pt x="24384" y="95997"/>
                  </a:lnTo>
                  <a:lnTo>
                    <a:pt x="22860" y="97521"/>
                  </a:lnTo>
                  <a:lnTo>
                    <a:pt x="10668" y="97521"/>
                  </a:lnTo>
                  <a:lnTo>
                    <a:pt x="9144" y="95997"/>
                  </a:lnTo>
                  <a:lnTo>
                    <a:pt x="7620" y="94473"/>
                  </a:lnTo>
                  <a:lnTo>
                    <a:pt x="6096" y="92949"/>
                  </a:lnTo>
                  <a:lnTo>
                    <a:pt x="4572" y="91425"/>
                  </a:lnTo>
                  <a:lnTo>
                    <a:pt x="1524" y="91425"/>
                  </a:lnTo>
                  <a:lnTo>
                    <a:pt x="1524" y="89900"/>
                  </a:lnTo>
                  <a:lnTo>
                    <a:pt x="0" y="88377"/>
                  </a:lnTo>
                  <a:lnTo>
                    <a:pt x="1524" y="86853"/>
                  </a:lnTo>
                  <a:lnTo>
                    <a:pt x="1524" y="85329"/>
                  </a:lnTo>
                  <a:lnTo>
                    <a:pt x="3048" y="83805"/>
                  </a:lnTo>
                  <a:lnTo>
                    <a:pt x="4572" y="82281"/>
                  </a:lnTo>
                  <a:lnTo>
                    <a:pt x="4572" y="80756"/>
                  </a:lnTo>
                  <a:lnTo>
                    <a:pt x="6096" y="80756"/>
                  </a:lnTo>
                  <a:lnTo>
                    <a:pt x="7620" y="77709"/>
                  </a:lnTo>
                  <a:lnTo>
                    <a:pt x="9144" y="74661"/>
                  </a:lnTo>
                  <a:lnTo>
                    <a:pt x="12192" y="71612"/>
                  </a:lnTo>
                  <a:lnTo>
                    <a:pt x="13716" y="67041"/>
                  </a:lnTo>
                  <a:lnTo>
                    <a:pt x="15240" y="65517"/>
                  </a:lnTo>
                  <a:lnTo>
                    <a:pt x="16764" y="62468"/>
                  </a:lnTo>
                  <a:lnTo>
                    <a:pt x="19812" y="57897"/>
                  </a:lnTo>
                  <a:lnTo>
                    <a:pt x="24384" y="51800"/>
                  </a:lnTo>
                  <a:lnTo>
                    <a:pt x="28956" y="47229"/>
                  </a:lnTo>
                  <a:lnTo>
                    <a:pt x="33528" y="44181"/>
                  </a:lnTo>
                  <a:lnTo>
                    <a:pt x="38100" y="41133"/>
                  </a:lnTo>
                  <a:lnTo>
                    <a:pt x="42672" y="39609"/>
                  </a:lnTo>
                  <a:lnTo>
                    <a:pt x="45720" y="39609"/>
                  </a:lnTo>
                  <a:lnTo>
                    <a:pt x="47244" y="38085"/>
                  </a:lnTo>
                  <a:lnTo>
                    <a:pt x="51816" y="38085"/>
                  </a:lnTo>
                  <a:lnTo>
                    <a:pt x="54864" y="36561"/>
                  </a:lnTo>
                  <a:lnTo>
                    <a:pt x="57896" y="36561"/>
                  </a:lnTo>
                  <a:lnTo>
                    <a:pt x="57896" y="27417"/>
                  </a:lnTo>
                  <a:lnTo>
                    <a:pt x="56373" y="25893"/>
                  </a:lnTo>
                  <a:lnTo>
                    <a:pt x="56373" y="24368"/>
                  </a:lnTo>
                  <a:lnTo>
                    <a:pt x="53340" y="22844"/>
                  </a:lnTo>
                  <a:lnTo>
                    <a:pt x="51816" y="21321"/>
                  </a:lnTo>
                  <a:lnTo>
                    <a:pt x="50292" y="18273"/>
                  </a:lnTo>
                  <a:lnTo>
                    <a:pt x="48768" y="18273"/>
                  </a:lnTo>
                  <a:lnTo>
                    <a:pt x="47244" y="16749"/>
                  </a:lnTo>
                  <a:lnTo>
                    <a:pt x="44196" y="16749"/>
                  </a:lnTo>
                  <a:lnTo>
                    <a:pt x="42672" y="15225"/>
                  </a:lnTo>
                  <a:lnTo>
                    <a:pt x="41148" y="15225"/>
                  </a:lnTo>
                  <a:lnTo>
                    <a:pt x="38100" y="16749"/>
                  </a:lnTo>
                  <a:lnTo>
                    <a:pt x="36576" y="19797"/>
                  </a:lnTo>
                  <a:lnTo>
                    <a:pt x="36576" y="22844"/>
                  </a:lnTo>
                  <a:lnTo>
                    <a:pt x="35052" y="24368"/>
                  </a:lnTo>
                  <a:lnTo>
                    <a:pt x="33528" y="25893"/>
                  </a:lnTo>
                  <a:lnTo>
                    <a:pt x="32004" y="27417"/>
                  </a:lnTo>
                  <a:lnTo>
                    <a:pt x="30480" y="28941"/>
                  </a:lnTo>
                  <a:lnTo>
                    <a:pt x="28956" y="30465"/>
                  </a:lnTo>
                  <a:lnTo>
                    <a:pt x="22860" y="30465"/>
                  </a:lnTo>
                  <a:lnTo>
                    <a:pt x="19812" y="27417"/>
                  </a:lnTo>
                  <a:lnTo>
                    <a:pt x="16764" y="24368"/>
                  </a:lnTo>
                  <a:lnTo>
                    <a:pt x="16764" y="16749"/>
                  </a:lnTo>
                  <a:lnTo>
                    <a:pt x="18288" y="13700"/>
                  </a:lnTo>
                  <a:lnTo>
                    <a:pt x="19812" y="13700"/>
                  </a:lnTo>
                  <a:lnTo>
                    <a:pt x="19812" y="12177"/>
                  </a:lnTo>
                  <a:lnTo>
                    <a:pt x="21336" y="10653"/>
                  </a:lnTo>
                  <a:lnTo>
                    <a:pt x="22860" y="9129"/>
                  </a:lnTo>
                  <a:lnTo>
                    <a:pt x="24384" y="6081"/>
                  </a:lnTo>
                  <a:lnTo>
                    <a:pt x="25908" y="3048"/>
                  </a:lnTo>
                  <a:lnTo>
                    <a:pt x="27432"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47" name="Shape 121"/>
            <p:cNvSpPr/>
            <p:nvPr/>
          </p:nvSpPr>
          <p:spPr>
            <a:xfrm>
              <a:off x="809184" y="1324249"/>
              <a:ext cx="4572" cy="4572"/>
            </a:xfrm>
            <a:custGeom>
              <a:avLst/>
              <a:gdLst/>
              <a:ahLst/>
              <a:cxnLst/>
              <a:rect l="0" t="0" r="0" b="0"/>
              <a:pathLst>
                <a:path w="4572" h="4572">
                  <a:moveTo>
                    <a:pt x="1524" y="0"/>
                  </a:moveTo>
                  <a:lnTo>
                    <a:pt x="3048" y="0"/>
                  </a:lnTo>
                  <a:lnTo>
                    <a:pt x="4572" y="3048"/>
                  </a:lnTo>
                  <a:lnTo>
                    <a:pt x="3048" y="3048"/>
                  </a:lnTo>
                  <a:lnTo>
                    <a:pt x="1524" y="4572"/>
                  </a:lnTo>
                  <a:lnTo>
                    <a:pt x="0" y="4572"/>
                  </a:lnTo>
                  <a:lnTo>
                    <a:pt x="0" y="1524"/>
                  </a:lnTo>
                  <a:lnTo>
                    <a:pt x="1524"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48" name="Shape 122"/>
            <p:cNvSpPr/>
            <p:nvPr/>
          </p:nvSpPr>
          <p:spPr>
            <a:xfrm>
              <a:off x="956998" y="1251097"/>
              <a:ext cx="82280" cy="77724"/>
            </a:xfrm>
            <a:custGeom>
              <a:avLst/>
              <a:gdLst/>
              <a:ahLst/>
              <a:cxnLst/>
              <a:rect l="0" t="0" r="0" b="0"/>
              <a:pathLst>
                <a:path w="82280" h="77724">
                  <a:moveTo>
                    <a:pt x="48752" y="0"/>
                  </a:moveTo>
                  <a:lnTo>
                    <a:pt x="68564" y="0"/>
                  </a:lnTo>
                  <a:lnTo>
                    <a:pt x="71613" y="3048"/>
                  </a:lnTo>
                  <a:lnTo>
                    <a:pt x="74660" y="6096"/>
                  </a:lnTo>
                  <a:lnTo>
                    <a:pt x="77708" y="9144"/>
                  </a:lnTo>
                  <a:lnTo>
                    <a:pt x="77708" y="10668"/>
                  </a:lnTo>
                  <a:lnTo>
                    <a:pt x="79232" y="13716"/>
                  </a:lnTo>
                  <a:lnTo>
                    <a:pt x="79232" y="16764"/>
                  </a:lnTo>
                  <a:lnTo>
                    <a:pt x="80757" y="19812"/>
                  </a:lnTo>
                  <a:lnTo>
                    <a:pt x="80757" y="21336"/>
                  </a:lnTo>
                  <a:lnTo>
                    <a:pt x="82280" y="22860"/>
                  </a:lnTo>
                  <a:lnTo>
                    <a:pt x="80757" y="25908"/>
                  </a:lnTo>
                  <a:lnTo>
                    <a:pt x="79232" y="27432"/>
                  </a:lnTo>
                  <a:lnTo>
                    <a:pt x="74660" y="30480"/>
                  </a:lnTo>
                  <a:lnTo>
                    <a:pt x="68564" y="32004"/>
                  </a:lnTo>
                  <a:lnTo>
                    <a:pt x="62468" y="33528"/>
                  </a:lnTo>
                  <a:lnTo>
                    <a:pt x="59420" y="33528"/>
                  </a:lnTo>
                  <a:lnTo>
                    <a:pt x="54848" y="35052"/>
                  </a:lnTo>
                  <a:lnTo>
                    <a:pt x="47229" y="35052"/>
                  </a:lnTo>
                  <a:lnTo>
                    <a:pt x="42657" y="36576"/>
                  </a:lnTo>
                  <a:lnTo>
                    <a:pt x="38085" y="38100"/>
                  </a:lnTo>
                  <a:lnTo>
                    <a:pt x="19796" y="38100"/>
                  </a:lnTo>
                  <a:lnTo>
                    <a:pt x="16748" y="36576"/>
                  </a:lnTo>
                  <a:lnTo>
                    <a:pt x="15224" y="35052"/>
                  </a:lnTo>
                  <a:lnTo>
                    <a:pt x="15224" y="32004"/>
                  </a:lnTo>
                  <a:lnTo>
                    <a:pt x="13716" y="32004"/>
                  </a:lnTo>
                  <a:lnTo>
                    <a:pt x="12192" y="33528"/>
                  </a:lnTo>
                  <a:lnTo>
                    <a:pt x="10668" y="38100"/>
                  </a:lnTo>
                  <a:lnTo>
                    <a:pt x="10668" y="44196"/>
                  </a:lnTo>
                  <a:lnTo>
                    <a:pt x="12192" y="48768"/>
                  </a:lnTo>
                  <a:lnTo>
                    <a:pt x="13716" y="51816"/>
                  </a:lnTo>
                  <a:lnTo>
                    <a:pt x="15224" y="54864"/>
                  </a:lnTo>
                  <a:lnTo>
                    <a:pt x="16748" y="56388"/>
                  </a:lnTo>
                  <a:lnTo>
                    <a:pt x="18273" y="57912"/>
                  </a:lnTo>
                  <a:lnTo>
                    <a:pt x="19796" y="59436"/>
                  </a:lnTo>
                  <a:lnTo>
                    <a:pt x="21320" y="60960"/>
                  </a:lnTo>
                  <a:lnTo>
                    <a:pt x="22845" y="60960"/>
                  </a:lnTo>
                  <a:lnTo>
                    <a:pt x="24368" y="62484"/>
                  </a:lnTo>
                  <a:lnTo>
                    <a:pt x="25892" y="64008"/>
                  </a:lnTo>
                  <a:lnTo>
                    <a:pt x="27417" y="65532"/>
                  </a:lnTo>
                  <a:lnTo>
                    <a:pt x="30464" y="67056"/>
                  </a:lnTo>
                  <a:lnTo>
                    <a:pt x="36561" y="68580"/>
                  </a:lnTo>
                  <a:lnTo>
                    <a:pt x="39608" y="68580"/>
                  </a:lnTo>
                  <a:lnTo>
                    <a:pt x="42657" y="70104"/>
                  </a:lnTo>
                  <a:lnTo>
                    <a:pt x="56373" y="70104"/>
                  </a:lnTo>
                  <a:lnTo>
                    <a:pt x="60945" y="68580"/>
                  </a:lnTo>
                  <a:lnTo>
                    <a:pt x="65517" y="67056"/>
                  </a:lnTo>
                  <a:lnTo>
                    <a:pt x="71613" y="65532"/>
                  </a:lnTo>
                  <a:lnTo>
                    <a:pt x="74660" y="64008"/>
                  </a:lnTo>
                  <a:lnTo>
                    <a:pt x="74660" y="62484"/>
                  </a:lnTo>
                  <a:lnTo>
                    <a:pt x="73136" y="60960"/>
                  </a:lnTo>
                  <a:lnTo>
                    <a:pt x="73136" y="57912"/>
                  </a:lnTo>
                  <a:lnTo>
                    <a:pt x="74660" y="56388"/>
                  </a:lnTo>
                  <a:lnTo>
                    <a:pt x="77708" y="56388"/>
                  </a:lnTo>
                  <a:lnTo>
                    <a:pt x="77708" y="57912"/>
                  </a:lnTo>
                  <a:lnTo>
                    <a:pt x="79232" y="59436"/>
                  </a:lnTo>
                  <a:lnTo>
                    <a:pt x="79232" y="60960"/>
                  </a:lnTo>
                  <a:lnTo>
                    <a:pt x="80757" y="60960"/>
                  </a:lnTo>
                  <a:lnTo>
                    <a:pt x="80757" y="64008"/>
                  </a:lnTo>
                  <a:lnTo>
                    <a:pt x="79232" y="65532"/>
                  </a:lnTo>
                  <a:lnTo>
                    <a:pt x="76185" y="67056"/>
                  </a:lnTo>
                  <a:lnTo>
                    <a:pt x="73136" y="70104"/>
                  </a:lnTo>
                  <a:lnTo>
                    <a:pt x="70089" y="71628"/>
                  </a:lnTo>
                  <a:lnTo>
                    <a:pt x="65517" y="74676"/>
                  </a:lnTo>
                  <a:lnTo>
                    <a:pt x="60945" y="74676"/>
                  </a:lnTo>
                  <a:lnTo>
                    <a:pt x="54848" y="76200"/>
                  </a:lnTo>
                  <a:lnTo>
                    <a:pt x="50276" y="77724"/>
                  </a:lnTo>
                  <a:lnTo>
                    <a:pt x="39608" y="77724"/>
                  </a:lnTo>
                  <a:lnTo>
                    <a:pt x="35036" y="76200"/>
                  </a:lnTo>
                  <a:lnTo>
                    <a:pt x="30464" y="74676"/>
                  </a:lnTo>
                  <a:lnTo>
                    <a:pt x="25892" y="73152"/>
                  </a:lnTo>
                  <a:lnTo>
                    <a:pt x="21320" y="70104"/>
                  </a:lnTo>
                  <a:lnTo>
                    <a:pt x="15224" y="67056"/>
                  </a:lnTo>
                  <a:lnTo>
                    <a:pt x="12192" y="62484"/>
                  </a:lnTo>
                  <a:lnTo>
                    <a:pt x="9144" y="60960"/>
                  </a:lnTo>
                  <a:lnTo>
                    <a:pt x="9144" y="59436"/>
                  </a:lnTo>
                  <a:lnTo>
                    <a:pt x="7620" y="57912"/>
                  </a:lnTo>
                  <a:lnTo>
                    <a:pt x="6096" y="56388"/>
                  </a:lnTo>
                  <a:lnTo>
                    <a:pt x="6096" y="54864"/>
                  </a:lnTo>
                  <a:lnTo>
                    <a:pt x="4572" y="53340"/>
                  </a:lnTo>
                  <a:lnTo>
                    <a:pt x="4572" y="51816"/>
                  </a:lnTo>
                  <a:lnTo>
                    <a:pt x="3048" y="48768"/>
                  </a:lnTo>
                  <a:lnTo>
                    <a:pt x="3048" y="47244"/>
                  </a:lnTo>
                  <a:lnTo>
                    <a:pt x="1524" y="44196"/>
                  </a:lnTo>
                  <a:lnTo>
                    <a:pt x="0" y="42672"/>
                  </a:lnTo>
                  <a:lnTo>
                    <a:pt x="0" y="25908"/>
                  </a:lnTo>
                  <a:lnTo>
                    <a:pt x="3048" y="22860"/>
                  </a:lnTo>
                  <a:lnTo>
                    <a:pt x="4572" y="21336"/>
                  </a:lnTo>
                  <a:lnTo>
                    <a:pt x="9144" y="19812"/>
                  </a:lnTo>
                  <a:lnTo>
                    <a:pt x="12192" y="16764"/>
                  </a:lnTo>
                  <a:lnTo>
                    <a:pt x="16748" y="13716"/>
                  </a:lnTo>
                  <a:lnTo>
                    <a:pt x="22845" y="10668"/>
                  </a:lnTo>
                  <a:lnTo>
                    <a:pt x="27417" y="7620"/>
                  </a:lnTo>
                  <a:lnTo>
                    <a:pt x="31989" y="6096"/>
                  </a:lnTo>
                  <a:lnTo>
                    <a:pt x="35036" y="4572"/>
                  </a:lnTo>
                  <a:lnTo>
                    <a:pt x="36561" y="3048"/>
                  </a:lnTo>
                  <a:lnTo>
                    <a:pt x="39608" y="3048"/>
                  </a:lnTo>
                  <a:lnTo>
                    <a:pt x="42657" y="1524"/>
                  </a:lnTo>
                  <a:lnTo>
                    <a:pt x="44180" y="10668"/>
                  </a:lnTo>
                  <a:lnTo>
                    <a:pt x="42657" y="10668"/>
                  </a:lnTo>
                  <a:lnTo>
                    <a:pt x="41132" y="12192"/>
                  </a:lnTo>
                  <a:lnTo>
                    <a:pt x="38085" y="12192"/>
                  </a:lnTo>
                  <a:lnTo>
                    <a:pt x="36561" y="13716"/>
                  </a:lnTo>
                  <a:lnTo>
                    <a:pt x="31989" y="15240"/>
                  </a:lnTo>
                  <a:lnTo>
                    <a:pt x="27417" y="16764"/>
                  </a:lnTo>
                  <a:lnTo>
                    <a:pt x="22845" y="19812"/>
                  </a:lnTo>
                  <a:lnTo>
                    <a:pt x="21320" y="21336"/>
                  </a:lnTo>
                  <a:lnTo>
                    <a:pt x="21320" y="22860"/>
                  </a:lnTo>
                  <a:lnTo>
                    <a:pt x="27417" y="22860"/>
                  </a:lnTo>
                  <a:lnTo>
                    <a:pt x="30464" y="24384"/>
                  </a:lnTo>
                  <a:lnTo>
                    <a:pt x="47229" y="24384"/>
                  </a:lnTo>
                  <a:lnTo>
                    <a:pt x="50276" y="22860"/>
                  </a:lnTo>
                  <a:lnTo>
                    <a:pt x="53324" y="22860"/>
                  </a:lnTo>
                  <a:lnTo>
                    <a:pt x="56373" y="21336"/>
                  </a:lnTo>
                  <a:lnTo>
                    <a:pt x="59420" y="21336"/>
                  </a:lnTo>
                  <a:lnTo>
                    <a:pt x="60945" y="19812"/>
                  </a:lnTo>
                  <a:lnTo>
                    <a:pt x="62468" y="18288"/>
                  </a:lnTo>
                  <a:lnTo>
                    <a:pt x="63992" y="15240"/>
                  </a:lnTo>
                  <a:lnTo>
                    <a:pt x="63992" y="13716"/>
                  </a:lnTo>
                  <a:lnTo>
                    <a:pt x="62468" y="12192"/>
                  </a:lnTo>
                  <a:lnTo>
                    <a:pt x="59420" y="10668"/>
                  </a:lnTo>
                  <a:lnTo>
                    <a:pt x="57896" y="9144"/>
                  </a:lnTo>
                  <a:lnTo>
                    <a:pt x="56373" y="9144"/>
                  </a:lnTo>
                  <a:lnTo>
                    <a:pt x="56373" y="10668"/>
                  </a:lnTo>
                  <a:lnTo>
                    <a:pt x="53324" y="10668"/>
                  </a:lnTo>
                  <a:lnTo>
                    <a:pt x="51801" y="9144"/>
                  </a:lnTo>
                  <a:lnTo>
                    <a:pt x="47229" y="9144"/>
                  </a:lnTo>
                  <a:lnTo>
                    <a:pt x="45704" y="10668"/>
                  </a:lnTo>
                  <a:lnTo>
                    <a:pt x="44180" y="1524"/>
                  </a:lnTo>
                  <a:lnTo>
                    <a:pt x="48752"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sp>
          <p:nvSpPr>
            <p:cNvPr id="149" name="Shape 123"/>
            <p:cNvSpPr/>
            <p:nvPr/>
          </p:nvSpPr>
          <p:spPr>
            <a:xfrm>
              <a:off x="999654" y="1252621"/>
              <a:ext cx="3048" cy="9144"/>
            </a:xfrm>
            <a:custGeom>
              <a:avLst/>
              <a:gdLst/>
              <a:ahLst/>
              <a:cxnLst/>
              <a:rect l="0" t="0" r="0" b="0"/>
              <a:pathLst>
                <a:path w="3048" h="9144">
                  <a:moveTo>
                    <a:pt x="0" y="0"/>
                  </a:moveTo>
                  <a:lnTo>
                    <a:pt x="1524" y="0"/>
                  </a:lnTo>
                  <a:lnTo>
                    <a:pt x="3048" y="9144"/>
                  </a:lnTo>
                  <a:lnTo>
                    <a:pt x="1524" y="9144"/>
                  </a:lnTo>
                  <a:lnTo>
                    <a:pt x="0" y="0"/>
                  </a:lnTo>
                  <a:close/>
                </a:path>
              </a:pathLst>
            </a:custGeom>
            <a:ln w="0" cap="flat">
              <a:miter lim="127000"/>
            </a:ln>
          </p:spPr>
          <p:style>
            <a:lnRef idx="0">
              <a:srgbClr val="000000">
                <a:alpha val="0"/>
              </a:srgbClr>
            </a:lnRef>
            <a:fillRef idx="1">
              <a:srgbClr val="000C0C"/>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4250204095"/>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342</a:t>
            </a:fld>
            <a:endParaRPr lang="en-GB"/>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The debt to the Amsterdam Jews and the London Money Power continues to this day, </a:t>
            </a:r>
            <a:r>
              <a:rPr lang="en-GB" sz="2800" b="1" dirty="0">
                <a:solidFill>
                  <a:srgbClr val="FFC000"/>
                </a:solidFill>
                <a:effectLst>
                  <a:outerShdw blurRad="38100" dist="38100" dir="2700000" algn="tl">
                    <a:srgbClr val="000000">
                      <a:alpha val="43137"/>
                    </a:srgbClr>
                  </a:outerShdw>
                </a:effectLst>
              </a:rPr>
              <a:t>after William III gave the Royal assent to setting up a Central Bank known as – </a:t>
            </a:r>
            <a:r>
              <a:rPr lang="en-GB" sz="2800" b="1" dirty="0">
                <a:solidFill>
                  <a:srgbClr val="FF0000"/>
                </a:solidFill>
                <a:effectLst>
                  <a:outerShdw blurRad="38100" dist="38100" dir="2700000" algn="tl">
                    <a:srgbClr val="000000">
                      <a:alpha val="43137"/>
                    </a:srgbClr>
                  </a:outerShdw>
                </a:effectLst>
              </a:rPr>
              <a:t>The Bank of England</a:t>
            </a:r>
            <a:endParaRPr lang="en-GB"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174" y="1371600"/>
            <a:ext cx="6735651" cy="3788804"/>
          </a:xfrm>
          <a:prstGeom prst="rect">
            <a:avLst/>
          </a:prstGeom>
        </p:spPr>
      </p:pic>
    </p:spTree>
    <p:extLst>
      <p:ext uri="{BB962C8B-B14F-4D97-AF65-F5344CB8AC3E}">
        <p14:creationId xmlns:p14="http://schemas.microsoft.com/office/powerpoint/2010/main" val="3566059719"/>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343</a:t>
            </a:fld>
            <a:endParaRPr lang="en-GB"/>
          </a:p>
        </p:txBody>
      </p:sp>
      <p:sp>
        <p:nvSpPr>
          <p:cNvPr id="4" name="TextBox 3"/>
          <p:cNvSpPr txBox="1"/>
          <p:nvPr/>
        </p:nvSpPr>
        <p:spPr>
          <a:xfrm>
            <a:off x="5879976" y="1950121"/>
            <a:ext cx="5273128"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66FF"/>
                </a:solidFill>
                <a:effectLst>
                  <a:outerShdw blurRad="38100" dist="38100" dir="2700000" algn="tl">
                    <a:srgbClr val="000000">
                      <a:alpha val="43137"/>
                    </a:srgbClr>
                  </a:outerShdw>
                </a:effectLst>
              </a:rPr>
              <a:t>William Cobbett (1763-1835), </a:t>
            </a:r>
            <a:r>
              <a:rPr lang="en-GB" sz="2800" b="1" dirty="0">
                <a:solidFill>
                  <a:srgbClr val="00FFFF"/>
                </a:solidFill>
                <a:effectLst>
                  <a:outerShdw blurRad="38100" dist="38100" dir="2700000" algn="tl">
                    <a:srgbClr val="000000">
                      <a:alpha val="43137"/>
                    </a:srgbClr>
                  </a:outerShdw>
                </a:effectLst>
              </a:rPr>
              <a:t>at this time perceived what was afoot and wrote as follows:</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“I set to read the Act of Parliament by which the Bank of England was created. </a:t>
            </a:r>
            <a:r>
              <a:rPr lang="en-GB" sz="2800" b="1" dirty="0">
                <a:solidFill>
                  <a:srgbClr val="00FF00"/>
                </a:solidFill>
                <a:effectLst>
                  <a:outerShdw blurRad="38100" dist="38100" dir="2700000" algn="tl">
                    <a:srgbClr val="000000">
                      <a:alpha val="43137"/>
                    </a:srgbClr>
                  </a:outerShdw>
                </a:effectLst>
              </a:rPr>
              <a:t>The investors knew what they were about. </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09150" y="1371600"/>
            <a:ext cx="3997700" cy="52150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78528085"/>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344</a:t>
            </a:fld>
            <a:endParaRPr lang="en-GB"/>
          </a:p>
        </p:txBody>
      </p:sp>
      <p:sp>
        <p:nvSpPr>
          <p:cNvPr id="4" name="TextBox 3"/>
          <p:cNvSpPr txBox="1"/>
          <p:nvPr/>
        </p:nvSpPr>
        <p:spPr>
          <a:xfrm>
            <a:off x="5922650" y="2300584"/>
            <a:ext cx="5629900"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…Their design was to mortgage by degrees the whole country ... lands ... houses ... property... labour. </a:t>
            </a:r>
            <a:r>
              <a:rPr lang="en-GB" sz="2800" b="1" dirty="0">
                <a:solidFill>
                  <a:srgbClr val="FFC000"/>
                </a:solidFill>
                <a:effectLst>
                  <a:outerShdw blurRad="38100" dist="38100" dir="2700000" algn="tl">
                    <a:srgbClr val="000000">
                      <a:alpha val="43137"/>
                    </a:srgbClr>
                  </a:outerShdw>
                </a:effectLst>
              </a:rPr>
              <a:t>The scheme has produced what the world never saw before:</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starvation in the midst of abundance.”</a:t>
            </a:r>
          </a:p>
        </p:txBody>
      </p:sp>
      <p:pic>
        <p:nvPicPr>
          <p:cNvPr id="5" name="Picture 4"/>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09599" y="2415623"/>
            <a:ext cx="4556047" cy="2993504"/>
          </a:xfrm>
          <a:prstGeom prst="rect">
            <a:avLst/>
          </a:prstGeom>
        </p:spPr>
      </p:pic>
    </p:spTree>
    <p:extLst>
      <p:ext uri="{BB962C8B-B14F-4D97-AF65-F5344CB8AC3E}">
        <p14:creationId xmlns:p14="http://schemas.microsoft.com/office/powerpoint/2010/main" val="794122852"/>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345</a:t>
            </a:fld>
            <a:endParaRPr lang="en-GB"/>
          </a:p>
        </p:txBody>
      </p:sp>
      <p:sp>
        <p:nvSpPr>
          <p:cNvPr id="4" name="TextBox 3"/>
          <p:cNvSpPr txBox="1"/>
          <p:nvPr/>
        </p:nvSpPr>
        <p:spPr>
          <a:xfrm>
            <a:off x="6143223" y="2330615"/>
            <a:ext cx="4691215"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affairs of the Bank of England remained secret, </a:t>
            </a:r>
            <a:r>
              <a:rPr lang="en-GB" sz="2800" b="1" dirty="0">
                <a:solidFill>
                  <a:srgbClr val="FFC000"/>
                </a:solidFill>
                <a:effectLst>
                  <a:outerShdw blurRad="38100" dist="38100" dir="2700000" algn="tl">
                    <a:srgbClr val="000000">
                      <a:alpha val="43137"/>
                    </a:srgbClr>
                  </a:outerShdw>
                </a:effectLst>
              </a:rPr>
              <a:t>and it was not until 1833,</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139 years later, that a sanitized version of its accounts was presented to Parliament by means of the Act of 1833.</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055" y="1466109"/>
            <a:ext cx="3528796" cy="5010891"/>
          </a:xfrm>
          <a:prstGeom prst="rect">
            <a:avLst/>
          </a:prstGeom>
        </p:spPr>
      </p:pic>
    </p:spTree>
    <p:extLst>
      <p:ext uri="{BB962C8B-B14F-4D97-AF65-F5344CB8AC3E}">
        <p14:creationId xmlns:p14="http://schemas.microsoft.com/office/powerpoint/2010/main" val="3204961304"/>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346</a:t>
            </a:fld>
            <a:endParaRPr lang="en-GB"/>
          </a:p>
        </p:txBody>
      </p:sp>
      <p:sp>
        <p:nvSpPr>
          <p:cNvPr id="4" name="TextBox 3"/>
          <p:cNvSpPr txBox="1"/>
          <p:nvPr/>
        </p:nvSpPr>
        <p:spPr>
          <a:xfrm>
            <a:off x="5488509" y="2253802"/>
            <a:ext cx="6093891"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Bank of England would in the 1800’s come under the </a:t>
            </a:r>
            <a:r>
              <a:rPr lang="en-GB" sz="2800" b="1" dirty="0" err="1">
                <a:solidFill>
                  <a:srgbClr val="00FFFF"/>
                </a:solidFill>
                <a:effectLst>
                  <a:outerShdw blurRad="38100" dist="38100" dir="2700000" algn="tl">
                    <a:srgbClr val="000000">
                      <a:alpha val="43137"/>
                    </a:srgbClr>
                  </a:outerShdw>
                </a:effectLst>
              </a:rPr>
              <a:t>Rothschilds</a:t>
            </a:r>
            <a:r>
              <a:rPr lang="en-GB" sz="2800" b="1" dirty="0">
                <a:solidFill>
                  <a:srgbClr val="00FFFF"/>
                </a:solidFill>
                <a:effectLst>
                  <a:outerShdw blurRad="38100" dist="38100" dir="2700000" algn="tl">
                    <a:srgbClr val="000000">
                      <a:alpha val="43137"/>
                    </a:srgbClr>
                  </a:outerShdw>
                </a:effectLst>
              </a:rPr>
              <a:t> and their associates </a:t>
            </a:r>
            <a:r>
              <a:rPr lang="en-GB" sz="2800" b="1" dirty="0">
                <a:solidFill>
                  <a:srgbClr val="FF0000"/>
                </a:solidFill>
                <a:effectLst>
                  <a:outerShdw blurRad="38100" dist="38100" dir="2700000" algn="tl">
                    <a:srgbClr val="000000">
                      <a:alpha val="43137"/>
                    </a:srgbClr>
                  </a:outerShdw>
                </a:effectLst>
              </a:rPr>
              <a:t>(see the presentation on the </a:t>
            </a:r>
            <a:r>
              <a:rPr lang="en-GB" sz="2800" b="1" dirty="0" err="1">
                <a:solidFill>
                  <a:srgbClr val="FF0000"/>
                </a:solidFill>
                <a:effectLst>
                  <a:outerShdw blurRad="38100" dist="38100" dir="2700000" algn="tl">
                    <a:srgbClr val="000000">
                      <a:alpha val="43137"/>
                    </a:srgbClr>
                  </a:outerShdw>
                </a:effectLst>
              </a:rPr>
              <a:t>Rothschilds</a:t>
            </a:r>
            <a:r>
              <a:rPr lang="en-GB" sz="2800" b="1" dirty="0">
                <a:solidFill>
                  <a:srgbClr val="FF0000"/>
                </a:solidFill>
                <a:effectLst>
                  <a:outerShdw blurRad="38100" dist="38100" dir="2700000" algn="tl">
                    <a:srgbClr val="000000">
                      <a:alpha val="43137"/>
                    </a:srgbClr>
                  </a:outerShdw>
                </a:effectLst>
              </a:rPr>
              <a: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through their manipulation of the London Stock Exchange.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69502"/>
            <a:ext cx="4225035" cy="4280996"/>
          </a:xfrm>
          <a:prstGeom prst="rect">
            <a:avLst/>
          </a:prstGeom>
        </p:spPr>
      </p:pic>
    </p:spTree>
    <p:extLst>
      <p:ext uri="{BB962C8B-B14F-4D97-AF65-F5344CB8AC3E}">
        <p14:creationId xmlns:p14="http://schemas.microsoft.com/office/powerpoint/2010/main" val="3293751165"/>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347</a:t>
            </a:fld>
            <a:endParaRPr lang="en-GB">
              <a:solidFill>
                <a:srgbClr val="FFFFFF"/>
              </a:solidFill>
            </a:endParaRPr>
          </a:p>
        </p:txBody>
      </p:sp>
      <p:sp>
        <p:nvSpPr>
          <p:cNvPr id="4" name="TextBox 3"/>
          <p:cNvSpPr txBox="1"/>
          <p:nvPr/>
        </p:nvSpPr>
        <p:spPr>
          <a:xfrm>
            <a:off x="4398264" y="1746504"/>
            <a:ext cx="718413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We have a clue to the fact of the </a:t>
            </a:r>
            <a:r>
              <a:rPr lang="en-GB" sz="2800" b="1" dirty="0" err="1" smtClean="0">
                <a:solidFill>
                  <a:srgbClr val="00FFFF"/>
                </a:solidFill>
                <a:effectLst>
                  <a:outerShdw blurRad="38100" dist="38100" dir="2700000" algn="tl">
                    <a:srgbClr val="000000">
                      <a:alpha val="43137"/>
                    </a:srgbClr>
                  </a:outerShdw>
                </a:effectLst>
              </a:rPr>
              <a:t>Rothschilds</a:t>
            </a:r>
            <a:r>
              <a:rPr lang="en-GB" sz="2800" b="1" dirty="0" smtClean="0">
                <a:solidFill>
                  <a:srgbClr val="00FFFF"/>
                </a:solidFill>
                <a:effectLst>
                  <a:outerShdw blurRad="38100" dist="38100" dir="2700000" algn="tl">
                    <a:srgbClr val="000000">
                      <a:alpha val="43137"/>
                    </a:srgbClr>
                  </a:outerShdw>
                </a:effectLst>
              </a:rPr>
              <a:t>’ involvement in the Bank of England through a statement made by Nathan Rothschild (1777 – 1836), namely; </a:t>
            </a:r>
            <a:r>
              <a:rPr lang="en-GB" sz="2800" b="1" dirty="0" smtClean="0">
                <a:solidFill>
                  <a:srgbClr val="FFCC00"/>
                </a:solidFill>
                <a:effectLst>
                  <a:outerShdw blurRad="38100" dist="38100" dir="2700000" algn="tl">
                    <a:srgbClr val="000000">
                      <a:alpha val="43137"/>
                    </a:srgbClr>
                  </a:outerShdw>
                </a:effectLst>
              </a:rPr>
              <a:t>“</a:t>
            </a:r>
            <a:r>
              <a:rPr lang="en-GB" sz="2800" b="1" i="1" dirty="0" smtClean="0">
                <a:solidFill>
                  <a:srgbClr val="FFCC00"/>
                </a:solidFill>
                <a:effectLst>
                  <a:outerShdw blurRad="38100" dist="38100" dir="2700000" algn="tl">
                    <a:srgbClr val="000000">
                      <a:alpha val="43137"/>
                    </a:srgbClr>
                  </a:outerShdw>
                </a:effectLst>
              </a:rPr>
              <a:t>I care not what puppet is placed on the throne of England to rule the Empire. </a:t>
            </a:r>
            <a:r>
              <a:rPr lang="en-GB" sz="2800" b="1" i="1" dirty="0" smtClean="0">
                <a:solidFill>
                  <a:srgbClr val="00FF00"/>
                </a:solidFill>
                <a:effectLst>
                  <a:outerShdw blurRad="38100" dist="38100" dir="2700000" algn="tl">
                    <a:srgbClr val="000000">
                      <a:alpha val="43137"/>
                    </a:srgbClr>
                  </a:outerShdw>
                </a:effectLst>
              </a:rPr>
              <a:t>The man who controls the British money supply controls the British Empire and I control the British money supply.</a:t>
            </a:r>
            <a:r>
              <a:rPr lang="en-GB"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929" y="1905190"/>
            <a:ext cx="2083307" cy="2995994"/>
          </a:xfrm>
          <a:prstGeom prst="rect">
            <a:avLst/>
          </a:prstGeom>
        </p:spPr>
      </p:pic>
      <p:sp>
        <p:nvSpPr>
          <p:cNvPr id="6" name="TextBox 5"/>
          <p:cNvSpPr txBox="1"/>
          <p:nvPr/>
        </p:nvSpPr>
        <p:spPr>
          <a:xfrm>
            <a:off x="609600" y="5394960"/>
            <a:ext cx="2837688"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Nathan Rothschild</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64490032"/>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348</a:t>
            </a:fld>
            <a:endParaRPr lang="en-GB"/>
          </a:p>
        </p:txBody>
      </p:sp>
      <p:sp>
        <p:nvSpPr>
          <p:cNvPr id="4" name="TextBox 3"/>
          <p:cNvSpPr txBox="1"/>
          <p:nvPr/>
        </p:nvSpPr>
        <p:spPr>
          <a:xfrm>
            <a:off x="7302560" y="2220526"/>
            <a:ext cx="3914938"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We will take a brief look at Christ’s indirect prophecy to the rise and fate of the London Money Power in the Book of Mark </a:t>
            </a:r>
            <a:r>
              <a:rPr lang="en-GB" sz="2800" b="1" dirty="0">
                <a:solidFill>
                  <a:srgbClr val="FFFF00"/>
                </a:solidFill>
                <a:effectLst>
                  <a:outerShdw blurRad="38100" dist="38100" dir="2700000" algn="tl">
                    <a:srgbClr val="000000">
                      <a:alpha val="43137"/>
                    </a:srgbClr>
                  </a:outerShdw>
                </a:effectLst>
              </a:rPr>
              <a:t>– The parable of the rich man.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354" y="1503482"/>
            <a:ext cx="4652646" cy="4973518"/>
          </a:xfrm>
          <a:prstGeom prst="rect">
            <a:avLst/>
          </a:prstGeom>
        </p:spPr>
      </p:pic>
    </p:spTree>
    <p:extLst>
      <p:ext uri="{BB962C8B-B14F-4D97-AF65-F5344CB8AC3E}">
        <p14:creationId xmlns:p14="http://schemas.microsoft.com/office/powerpoint/2010/main" val="2909197828"/>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AEF54FB-DE64-472A-A99B-1423CABEC97F}" type="slidenum">
              <a:rPr lang="en-GB"/>
              <a:pPr>
                <a:defRPr/>
              </a:pPr>
              <a:t>349</a:t>
            </a:fld>
            <a:endParaRPr lang="en-GB"/>
          </a:p>
        </p:txBody>
      </p:sp>
      <p:sp>
        <p:nvSpPr>
          <p:cNvPr id="1463298" name="Rectangle 2"/>
          <p:cNvSpPr>
            <a:spLocks noGrp="1" noChangeArrowheads="1"/>
          </p:cNvSpPr>
          <p:nvPr>
            <p:ph type="title"/>
          </p:nvPr>
        </p:nvSpPr>
        <p:spPr/>
        <p:txBody>
          <a:bodyPr/>
          <a:lstStyle/>
          <a:p>
            <a:pPr>
              <a:defRPr/>
            </a:pPr>
            <a:r>
              <a:rPr lang="en-GB" b="1" dirty="0">
                <a:solidFill>
                  <a:srgbClr val="FF0000"/>
                </a:solidFill>
              </a:rPr>
              <a:t>The Story Of Gog And </a:t>
            </a:r>
            <a:r>
              <a:rPr lang="en-GB" b="1" dirty="0" err="1">
                <a:solidFill>
                  <a:srgbClr val="FF0000"/>
                </a:solidFill>
              </a:rPr>
              <a:t>Magog</a:t>
            </a:r>
            <a:endParaRPr lang="en-GB" b="1" dirty="0" smtClean="0">
              <a:solidFill>
                <a:srgbClr val="FFFF00"/>
              </a:solidFill>
            </a:endParaRPr>
          </a:p>
        </p:txBody>
      </p:sp>
      <p:pic>
        <p:nvPicPr>
          <p:cNvPr id="1463299" name="Picture 3" descr="bible"/>
          <p:cNvPicPr>
            <a:picLocks noGrp="1" noChangeAspect="1" noChangeArrowheads="1"/>
          </p:cNvPicPr>
          <p:nvPr>
            <p:ph idx="1"/>
          </p:nvPr>
        </p:nvPicPr>
        <p:blipFill>
          <a:blip r:embed="rId2" cstate="print"/>
          <a:srcRect/>
          <a:stretch>
            <a:fillRect/>
          </a:stretch>
        </p:blipFill>
        <p:spPr>
          <a:xfrm>
            <a:off x="1345252" y="2432248"/>
            <a:ext cx="3816152" cy="3816152"/>
          </a:xfrm>
          <a:noFill/>
        </p:spPr>
      </p:pic>
      <p:sp>
        <p:nvSpPr>
          <p:cNvPr id="1463300" name="Text Box 4"/>
          <p:cNvSpPr txBox="1">
            <a:spLocks noChangeArrowheads="1"/>
          </p:cNvSpPr>
          <p:nvPr/>
        </p:nvSpPr>
        <p:spPr bwMode="auto">
          <a:xfrm>
            <a:off x="6793321" y="2570609"/>
            <a:ext cx="3888557" cy="3539430"/>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3200" b="1" dirty="0">
                <a:solidFill>
                  <a:srgbClr val="00FF00"/>
                </a:solidFill>
                <a:effectLst>
                  <a:outerShdw blurRad="38100" dist="38100" dir="2700000" algn="tl">
                    <a:srgbClr val="000000"/>
                  </a:outerShdw>
                </a:effectLst>
              </a:rPr>
              <a:t>Mark 10:25</a:t>
            </a:r>
            <a:r>
              <a:rPr lang="en-GB" sz="3200" b="1" dirty="0">
                <a:solidFill>
                  <a:srgbClr val="FFFF00"/>
                </a:solidFill>
                <a:effectLst>
                  <a:outerShdw blurRad="38100" dist="38100" dir="2700000" algn="tl">
                    <a:srgbClr val="000000"/>
                  </a:outerShdw>
                </a:effectLst>
              </a:rPr>
              <a:t> - It is easier for a camel to go through the eye of a needle than </a:t>
            </a:r>
            <a:r>
              <a:rPr lang="en-GB" sz="3200" b="1" dirty="0">
                <a:solidFill>
                  <a:srgbClr val="FF33CC"/>
                </a:solidFill>
                <a:effectLst>
                  <a:outerShdw blurRad="38100" dist="38100" dir="2700000" algn="tl">
                    <a:srgbClr val="000000"/>
                  </a:outerShdw>
                </a:effectLst>
              </a:rPr>
              <a:t>a rich man to enter into the Kingdom of God</a:t>
            </a:r>
          </a:p>
        </p:txBody>
      </p:sp>
      <p:sp>
        <p:nvSpPr>
          <p:cNvPr id="2" name="TextBox 1"/>
          <p:cNvSpPr txBox="1"/>
          <p:nvPr/>
        </p:nvSpPr>
        <p:spPr>
          <a:xfrm>
            <a:off x="1992259" y="1371601"/>
            <a:ext cx="8352928" cy="769441"/>
          </a:xfrm>
          <a:prstGeom prst="rect">
            <a:avLst/>
          </a:prstGeom>
          <a:noFill/>
        </p:spPr>
        <p:txBody>
          <a:bodyPr wrap="square" rtlCol="0">
            <a:spAutoFit/>
          </a:bodyPr>
          <a:lstStyle/>
          <a:p>
            <a:pPr algn="ctr"/>
            <a:r>
              <a:rPr lang="en-GB" sz="4400" b="1" kern="0" dirty="0">
                <a:solidFill>
                  <a:srgbClr val="FFFF00"/>
                </a:solidFill>
                <a:effectLst>
                  <a:outerShdw blurRad="38100" dist="38100" dir="2700000" algn="tl">
                    <a:srgbClr val="000000"/>
                  </a:outerShdw>
                </a:effectLst>
              </a:rPr>
              <a:t>Parable Of The Rich Man</a:t>
            </a:r>
            <a:endParaRPr lang="en-GB" dirty="0"/>
          </a:p>
        </p:txBody>
      </p:sp>
    </p:spTree>
    <p:extLst>
      <p:ext uri="{BB962C8B-B14F-4D97-AF65-F5344CB8AC3E}">
        <p14:creationId xmlns:p14="http://schemas.microsoft.com/office/powerpoint/2010/main" val="4429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63299"/>
                                        </p:tgtEl>
                                        <p:attrNameLst>
                                          <p:attrName>style.visibility</p:attrName>
                                        </p:attrNameLst>
                                      </p:cBhvr>
                                      <p:to>
                                        <p:strVal val="visible"/>
                                      </p:to>
                                    </p:set>
                                    <p:animEffect transition="in" filter="circle(in)">
                                      <p:cBhvr>
                                        <p:cTn id="7" dur="2000"/>
                                        <p:tgtEl>
                                          <p:spTgt spid="146329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63300"/>
                                        </p:tgtEl>
                                        <p:attrNameLst>
                                          <p:attrName>style.visibility</p:attrName>
                                        </p:attrNameLst>
                                      </p:cBhvr>
                                      <p:to>
                                        <p:strVal val="visible"/>
                                      </p:to>
                                    </p:set>
                                    <p:anim calcmode="discrete" valueType="clr">
                                      <p:cBhvr override="childStyle">
                                        <p:cTn id="12" dur="80"/>
                                        <p:tgtEl>
                                          <p:spTgt spid="146330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63300"/>
                                        </p:tgtEl>
                                        <p:attrNameLst>
                                          <p:attrName>fillcolor</p:attrName>
                                        </p:attrNameLst>
                                      </p:cBhvr>
                                      <p:tavLst>
                                        <p:tav tm="0">
                                          <p:val>
                                            <p:clrVal>
                                              <a:schemeClr val="accent2"/>
                                            </p:clrVal>
                                          </p:val>
                                        </p:tav>
                                        <p:tav tm="50000">
                                          <p:val>
                                            <p:clrVal>
                                              <a:schemeClr val="hlink"/>
                                            </p:clrVal>
                                          </p:val>
                                        </p:tav>
                                      </p:tavLst>
                                    </p:anim>
                                    <p:set>
                                      <p:cBhvr>
                                        <p:cTn id="14" dur="80"/>
                                        <p:tgtEl>
                                          <p:spTgt spid="14633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330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35</a:t>
            </a:fld>
            <a:endParaRPr lang="en-GB">
              <a:solidFill>
                <a:srgbClr val="FFFFFF"/>
              </a:solidFill>
            </a:endParaRPr>
          </a:p>
        </p:txBody>
      </p:sp>
      <p:sp>
        <p:nvSpPr>
          <p:cNvPr id="4" name="TextBox 3"/>
          <p:cNvSpPr txBox="1"/>
          <p:nvPr/>
        </p:nvSpPr>
        <p:spPr>
          <a:xfrm>
            <a:off x="5513696" y="1416308"/>
            <a:ext cx="625067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Royal line of Judah would eventually be ousted from the City, </a:t>
            </a:r>
            <a:r>
              <a:rPr lang="en-GB" sz="2800" b="1" dirty="0" smtClean="0">
                <a:solidFill>
                  <a:srgbClr val="FFC000"/>
                </a:solidFill>
                <a:effectLst>
                  <a:outerShdw blurRad="38100" dist="38100" dir="2700000" algn="tl">
                    <a:srgbClr val="000000">
                      <a:alpha val="43137"/>
                    </a:srgbClr>
                  </a:outerShdw>
                </a:effectLst>
              </a:rPr>
              <a:t>as foretold in the Scriptures, when Gog </a:t>
            </a:r>
            <a:r>
              <a:rPr lang="en-GB" sz="2800" b="1" dirty="0" smtClean="0">
                <a:solidFill>
                  <a:srgbClr val="FF0000"/>
                </a:solidFill>
                <a:effectLst>
                  <a:outerShdw blurRad="38100" dist="38100" dir="2700000" algn="tl">
                    <a:srgbClr val="000000">
                      <a:alpha val="43137"/>
                    </a:srgbClr>
                  </a:outerShdw>
                </a:effectLst>
              </a:rPr>
              <a:t>(the Serpent race masquerading as “God’s chosen”)  </a:t>
            </a:r>
            <a:r>
              <a:rPr lang="en-GB" sz="2800" b="1" dirty="0" smtClean="0">
                <a:solidFill>
                  <a:srgbClr val="FFFF00"/>
                </a:solidFill>
                <a:effectLst>
                  <a:outerShdw blurRad="38100" dist="38100" dir="2700000" algn="tl">
                    <a:srgbClr val="000000">
                      <a:alpha val="43137"/>
                    </a:srgbClr>
                  </a:outerShdw>
                </a:effectLst>
              </a:rPr>
              <a:t>would come and take a </a:t>
            </a:r>
            <a:r>
              <a:rPr lang="en-GB" sz="2800" b="1" smtClean="0">
                <a:solidFill>
                  <a:srgbClr val="FFFF00"/>
                </a:solidFill>
                <a:effectLst>
                  <a:outerShdw blurRad="38100" dist="38100" dir="2700000" algn="tl">
                    <a:srgbClr val="000000">
                      <a:alpha val="43137"/>
                    </a:srgbClr>
                  </a:outerShdw>
                </a:effectLst>
              </a:rPr>
              <a:t>great spoil </a:t>
            </a:r>
            <a:r>
              <a:rPr lang="en-GB" sz="2800" b="1" dirty="0" smtClean="0">
                <a:solidFill>
                  <a:srgbClr val="00FF00"/>
                </a:solidFill>
                <a:effectLst>
                  <a:outerShdw blurRad="38100" dist="38100" dir="2700000" algn="tl">
                    <a:srgbClr val="000000">
                      <a:alpha val="43137"/>
                    </a:srgbClr>
                  </a:outerShdw>
                </a:effectLst>
              </a:rPr>
              <a:t>– this has been achieved gradually since Gog became ensconced in London when it was a Silk Route terminal controlled by Gog.</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40001" y="1565796"/>
            <a:ext cx="3356967" cy="5026073"/>
          </a:xfrm>
          <a:prstGeom prst="rect">
            <a:avLst/>
          </a:prstGeom>
        </p:spPr>
      </p:pic>
    </p:spTree>
    <p:extLst>
      <p:ext uri="{BB962C8B-B14F-4D97-AF65-F5344CB8AC3E}">
        <p14:creationId xmlns:p14="http://schemas.microsoft.com/office/powerpoint/2010/main" val="810417573"/>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7"/>
          <p:cNvSpPr>
            <a:spLocks noGrp="1"/>
          </p:cNvSpPr>
          <p:nvPr>
            <p:ph type="sldNum" sz="quarter" idx="12"/>
          </p:nvPr>
        </p:nvSpPr>
        <p:spPr/>
        <p:txBody>
          <a:bodyPr/>
          <a:lstStyle/>
          <a:p>
            <a:pPr>
              <a:defRPr/>
            </a:pPr>
            <a:fld id="{2A928C09-F204-4DDC-9354-97CE8BA61E24}" type="slidenum">
              <a:rPr lang="en-GB"/>
              <a:pPr>
                <a:defRPr/>
              </a:pPr>
              <a:t>350</a:t>
            </a:fld>
            <a:endParaRPr lang="en-GB"/>
          </a:p>
        </p:txBody>
      </p:sp>
      <p:sp>
        <p:nvSpPr>
          <p:cNvPr id="1464322" name="Rectangle 2"/>
          <p:cNvSpPr>
            <a:spLocks noGrp="1" noChangeArrowheads="1"/>
          </p:cNvSpPr>
          <p:nvPr>
            <p:ph type="title"/>
          </p:nvPr>
        </p:nvSpPr>
        <p:spPr>
          <a:xfrm>
            <a:off x="2063750" y="0"/>
            <a:ext cx="8229600" cy="1371600"/>
          </a:xfrm>
        </p:spPr>
        <p:txBody>
          <a:bodyPr/>
          <a:lstStyle/>
          <a:p>
            <a:pPr>
              <a:defRPr/>
            </a:pPr>
            <a:r>
              <a:rPr lang="en-GB" b="1" dirty="0">
                <a:solidFill>
                  <a:srgbClr val="FF0000"/>
                </a:solidFill>
              </a:rPr>
              <a:t>The Story Of Gog And </a:t>
            </a:r>
            <a:r>
              <a:rPr lang="en-GB" b="1" dirty="0" err="1">
                <a:solidFill>
                  <a:srgbClr val="FF0000"/>
                </a:solidFill>
              </a:rPr>
              <a:t>Magog</a:t>
            </a:r>
            <a:endParaRPr lang="en-GB" b="1" dirty="0" smtClean="0">
              <a:solidFill>
                <a:srgbClr val="FFFF00"/>
              </a:solidFill>
            </a:endParaRPr>
          </a:p>
        </p:txBody>
      </p:sp>
      <p:pic>
        <p:nvPicPr>
          <p:cNvPr id="1464323" name="Picture 3" descr="51931,1143044574,12">
            <a:hlinkClick r:id="rId2"/>
          </p:cNvPr>
          <p:cNvPicPr>
            <a:picLocks noGrp="1" noChangeAspect="1" noChangeArrowheads="1"/>
          </p:cNvPicPr>
          <p:nvPr>
            <p:ph sz="half" idx="1"/>
          </p:nvPr>
        </p:nvPicPr>
        <p:blipFill>
          <a:blip r:embed="rId3" cstate="print"/>
          <a:srcRect r="10406"/>
          <a:stretch>
            <a:fillRect/>
          </a:stretch>
        </p:blipFill>
        <p:spPr>
          <a:xfrm>
            <a:off x="9581440" y="2105828"/>
            <a:ext cx="1829242" cy="2491613"/>
          </a:xfrm>
        </p:spPr>
      </p:pic>
      <p:pic>
        <p:nvPicPr>
          <p:cNvPr id="1464324" name="Picture 4" descr="Threadneedle Street sign"/>
          <p:cNvPicPr>
            <a:picLocks noGrp="1" noChangeAspect="1" noChangeArrowheads="1"/>
          </p:cNvPicPr>
          <p:nvPr>
            <p:ph sz="quarter" idx="2"/>
          </p:nvPr>
        </p:nvPicPr>
        <p:blipFill>
          <a:blip r:embed="rId4" cstate="print"/>
          <a:srcRect/>
          <a:stretch>
            <a:fillRect/>
          </a:stretch>
        </p:blipFill>
        <p:spPr>
          <a:xfrm>
            <a:off x="5100033" y="2116977"/>
            <a:ext cx="3812147" cy="2564161"/>
          </a:xfrm>
          <a:noFill/>
        </p:spPr>
      </p:pic>
      <p:pic>
        <p:nvPicPr>
          <p:cNvPr id="1464325" name="Picture 5" descr="bank-of-england"/>
          <p:cNvPicPr>
            <a:picLocks noGrp="1" noChangeAspect="1" noChangeArrowheads="1"/>
          </p:cNvPicPr>
          <p:nvPr>
            <p:ph sz="quarter" idx="3"/>
          </p:nvPr>
        </p:nvPicPr>
        <p:blipFill>
          <a:blip r:embed="rId5" cstate="print"/>
          <a:srcRect/>
          <a:stretch>
            <a:fillRect/>
          </a:stretch>
        </p:blipFill>
        <p:spPr>
          <a:xfrm>
            <a:off x="837127" y="2105828"/>
            <a:ext cx="3719496" cy="2575310"/>
          </a:xfrm>
          <a:noFill/>
        </p:spPr>
      </p:pic>
      <p:sp>
        <p:nvSpPr>
          <p:cNvPr id="1464326" name="Text Box 6"/>
          <p:cNvSpPr txBox="1">
            <a:spLocks noChangeArrowheads="1"/>
          </p:cNvSpPr>
          <p:nvPr/>
        </p:nvSpPr>
        <p:spPr bwMode="auto">
          <a:xfrm>
            <a:off x="0" y="5042118"/>
            <a:ext cx="12192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00FFFF"/>
                </a:solidFill>
                <a:effectLst>
                  <a:outerShdw blurRad="38100" dist="38100" dir="2700000" algn="tl">
                    <a:srgbClr val="000000"/>
                  </a:outerShdw>
                </a:effectLst>
              </a:rPr>
              <a:t>The Lord in referring to it being easier for a camel to go through an eye of a needle,</a:t>
            </a:r>
            <a:r>
              <a:rPr lang="en-GB" sz="2800" b="1" dirty="0">
                <a:solidFill>
                  <a:schemeClr val="accent2"/>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than a rich man to gain entry into the Kingdom of Heaven </a:t>
            </a:r>
            <a:r>
              <a:rPr lang="en-GB" sz="2800" b="1" dirty="0">
                <a:solidFill>
                  <a:srgbClr val="00FF00"/>
                </a:solidFill>
                <a:effectLst>
                  <a:outerShdw blurRad="38100" dist="38100" dir="2700000" algn="tl">
                    <a:srgbClr val="000000"/>
                  </a:outerShdw>
                </a:effectLst>
              </a:rPr>
              <a:t>- was prophesying the rise of the</a:t>
            </a:r>
            <a:r>
              <a:rPr lang="en-GB" sz="2800" b="1" dirty="0">
                <a:solidFill>
                  <a:schemeClr val="accent2"/>
                </a:solidFill>
                <a:effectLst>
                  <a:outerShdw blurRad="38100" dist="38100" dir="2700000" algn="tl">
                    <a:srgbClr val="000000"/>
                  </a:outerShdw>
                </a:effectLst>
              </a:rPr>
              <a:t> </a:t>
            </a:r>
            <a:r>
              <a:rPr lang="en-GB" sz="2800" b="1" dirty="0" err="1">
                <a:solidFill>
                  <a:srgbClr val="FF0000"/>
                </a:solidFill>
                <a:effectLst>
                  <a:outerShdw blurRad="38100" dist="38100" dir="2700000" algn="tl">
                    <a:srgbClr val="000000"/>
                  </a:outerShdw>
                </a:effectLst>
              </a:rPr>
              <a:t>Rothschilds</a:t>
            </a:r>
            <a:r>
              <a:rPr lang="en-GB" sz="2800" b="1" dirty="0">
                <a:solidFill>
                  <a:srgbClr val="FF0000"/>
                </a:solidFill>
                <a:effectLst>
                  <a:outerShdw blurRad="38100" dist="38100" dir="2700000" algn="tl">
                    <a:srgbClr val="000000"/>
                  </a:outerShdw>
                </a:effectLst>
              </a:rPr>
              <a:t> (rich man)</a:t>
            </a:r>
            <a:r>
              <a:rPr lang="en-GB" sz="2800" b="1" dirty="0">
                <a:solidFill>
                  <a:schemeClr val="accent2"/>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the </a:t>
            </a:r>
            <a:r>
              <a:rPr lang="en-GB" sz="2800" b="1" dirty="0">
                <a:solidFill>
                  <a:srgbClr val="FF0000"/>
                </a:solidFill>
                <a:effectLst>
                  <a:outerShdw blurRad="38100" dist="38100" dir="2700000" algn="tl">
                    <a:srgbClr val="000000"/>
                  </a:outerShdw>
                </a:effectLst>
              </a:rPr>
              <a:t>Bank of England in </a:t>
            </a:r>
            <a:r>
              <a:rPr lang="en-GB" sz="2800" b="1" dirty="0" err="1">
                <a:solidFill>
                  <a:srgbClr val="FF0000"/>
                </a:solidFill>
                <a:effectLst>
                  <a:outerShdw blurRad="38100" dist="38100" dir="2700000" algn="tl">
                    <a:srgbClr val="000000"/>
                  </a:outerShdw>
                </a:effectLst>
              </a:rPr>
              <a:t>Threadneedle</a:t>
            </a:r>
            <a:r>
              <a:rPr lang="en-GB" sz="2800" b="1" dirty="0">
                <a:solidFill>
                  <a:srgbClr val="FF0000"/>
                </a:solidFill>
                <a:effectLst>
                  <a:outerShdw blurRad="38100" dist="38100" dir="2700000" algn="tl">
                    <a:srgbClr val="000000"/>
                  </a:outerShdw>
                </a:effectLst>
              </a:rPr>
              <a:t> Street.</a:t>
            </a:r>
          </a:p>
        </p:txBody>
      </p:sp>
      <p:sp>
        <p:nvSpPr>
          <p:cNvPr id="2" name="TextBox 1"/>
          <p:cNvSpPr txBox="1"/>
          <p:nvPr/>
        </p:nvSpPr>
        <p:spPr>
          <a:xfrm>
            <a:off x="1524000" y="1099370"/>
            <a:ext cx="9144000" cy="769441"/>
          </a:xfrm>
          <a:prstGeom prst="rect">
            <a:avLst/>
          </a:prstGeom>
          <a:noFill/>
        </p:spPr>
        <p:txBody>
          <a:bodyPr wrap="square" rtlCol="0">
            <a:spAutoFit/>
          </a:bodyPr>
          <a:lstStyle/>
          <a:p>
            <a:pPr algn="ctr"/>
            <a:r>
              <a:rPr lang="en-GB" sz="4400" b="1" kern="0">
                <a:solidFill>
                  <a:srgbClr val="FFFF00"/>
                </a:solidFill>
                <a:effectLst>
                  <a:outerShdw blurRad="38100" dist="38100" dir="2700000" algn="tl">
                    <a:srgbClr val="000000"/>
                  </a:outerShdw>
                </a:effectLst>
              </a:rPr>
              <a:t>Parable Of The Rich Man</a:t>
            </a:r>
            <a:endParaRPr lang="en-GB" dirty="0"/>
          </a:p>
        </p:txBody>
      </p:sp>
    </p:spTree>
    <p:extLst>
      <p:ext uri="{BB962C8B-B14F-4D97-AF65-F5344CB8AC3E}">
        <p14:creationId xmlns:p14="http://schemas.microsoft.com/office/powerpoint/2010/main" val="399955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64325"/>
                                        </p:tgtEl>
                                        <p:attrNameLst>
                                          <p:attrName>style.visibility</p:attrName>
                                        </p:attrNameLst>
                                      </p:cBhvr>
                                      <p:to>
                                        <p:strVal val="visible"/>
                                      </p:to>
                                    </p:set>
                                    <p:animEffect transition="in" filter="circle(in)">
                                      <p:cBhvr>
                                        <p:cTn id="7" dur="2000"/>
                                        <p:tgtEl>
                                          <p:spTgt spid="14643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64324"/>
                                        </p:tgtEl>
                                        <p:attrNameLst>
                                          <p:attrName>style.visibility</p:attrName>
                                        </p:attrNameLst>
                                      </p:cBhvr>
                                      <p:to>
                                        <p:strVal val="visible"/>
                                      </p:to>
                                    </p:set>
                                    <p:animEffect transition="in" filter="circle(in)">
                                      <p:cBhvr>
                                        <p:cTn id="12" dur="2000"/>
                                        <p:tgtEl>
                                          <p:spTgt spid="14643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64323"/>
                                        </p:tgtEl>
                                        <p:attrNameLst>
                                          <p:attrName>style.visibility</p:attrName>
                                        </p:attrNameLst>
                                      </p:cBhvr>
                                      <p:to>
                                        <p:strVal val="visible"/>
                                      </p:to>
                                    </p:set>
                                    <p:animEffect transition="in" filter="circle(in)">
                                      <p:cBhvr>
                                        <p:cTn id="17" dur="2000"/>
                                        <p:tgtEl>
                                          <p:spTgt spid="146432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64326"/>
                                        </p:tgtEl>
                                        <p:attrNameLst>
                                          <p:attrName>style.visibility</p:attrName>
                                        </p:attrNameLst>
                                      </p:cBhvr>
                                      <p:to>
                                        <p:strVal val="visible"/>
                                      </p:to>
                                    </p:set>
                                    <p:anim calcmode="lin" valueType="num">
                                      <p:cBhvr additive="base">
                                        <p:cTn id="22" dur="500" fill="hold"/>
                                        <p:tgtEl>
                                          <p:spTgt spid="1464326"/>
                                        </p:tgtEl>
                                        <p:attrNameLst>
                                          <p:attrName>ppt_x</p:attrName>
                                        </p:attrNameLst>
                                      </p:cBhvr>
                                      <p:tavLst>
                                        <p:tav tm="0">
                                          <p:val>
                                            <p:strVal val="#ppt_x"/>
                                          </p:val>
                                        </p:tav>
                                        <p:tav tm="100000">
                                          <p:val>
                                            <p:strVal val="#ppt_x"/>
                                          </p:val>
                                        </p:tav>
                                      </p:tavLst>
                                    </p:anim>
                                    <p:anim calcmode="lin" valueType="num">
                                      <p:cBhvr additive="base">
                                        <p:cTn id="23" dur="500" fill="hold"/>
                                        <p:tgtEl>
                                          <p:spTgt spid="14643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26" grpId="0" animBg="1"/>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BA5DA0A1-86CC-4CE6-B6CF-59053404F40B}" type="slidenum">
              <a:rPr lang="en-GB"/>
              <a:pPr>
                <a:defRPr/>
              </a:pPr>
              <a:t>351</a:t>
            </a:fld>
            <a:endParaRPr lang="en-GB"/>
          </a:p>
        </p:txBody>
      </p:sp>
      <p:sp>
        <p:nvSpPr>
          <p:cNvPr id="1470466" name="Rectangle 2"/>
          <p:cNvSpPr>
            <a:spLocks noGrp="1" noChangeArrowheads="1"/>
          </p:cNvSpPr>
          <p:nvPr>
            <p:ph type="title"/>
          </p:nvPr>
        </p:nvSpPr>
        <p:spPr/>
        <p:txBody>
          <a:bodyPr/>
          <a:lstStyle/>
          <a:p>
            <a:pPr>
              <a:defRPr/>
            </a:pPr>
            <a:r>
              <a:rPr lang="en-GB" b="1" dirty="0">
                <a:solidFill>
                  <a:srgbClr val="FF0000"/>
                </a:solidFill>
              </a:rPr>
              <a:t>The Story Of Gog And </a:t>
            </a:r>
            <a:r>
              <a:rPr lang="en-GB" b="1" dirty="0" err="1">
                <a:solidFill>
                  <a:srgbClr val="FF0000"/>
                </a:solidFill>
              </a:rPr>
              <a:t>Magog</a:t>
            </a:r>
            <a:endParaRPr lang="en-GB" b="1" dirty="0" smtClean="0">
              <a:solidFill>
                <a:srgbClr val="FFFF00"/>
              </a:solidFill>
            </a:endParaRPr>
          </a:p>
        </p:txBody>
      </p:sp>
      <p:pic>
        <p:nvPicPr>
          <p:cNvPr id="1470468" name="Picture 4" descr="temple church"/>
          <p:cNvPicPr>
            <a:picLocks noGrp="1" noChangeAspect="1" noChangeArrowheads="1"/>
          </p:cNvPicPr>
          <p:nvPr>
            <p:ph idx="1"/>
          </p:nvPr>
        </p:nvPicPr>
        <p:blipFill>
          <a:blip r:embed="rId2" cstate="print"/>
          <a:srcRect/>
          <a:stretch>
            <a:fillRect/>
          </a:stretch>
        </p:blipFill>
        <p:spPr>
          <a:xfrm>
            <a:off x="848771" y="2323651"/>
            <a:ext cx="3291142" cy="4153349"/>
          </a:xfrm>
          <a:noFill/>
        </p:spPr>
      </p:pic>
      <p:sp>
        <p:nvSpPr>
          <p:cNvPr id="1470470" name="Text Box 6"/>
          <p:cNvSpPr txBox="1">
            <a:spLocks noChangeArrowheads="1"/>
          </p:cNvSpPr>
          <p:nvPr/>
        </p:nvSpPr>
        <p:spPr bwMode="auto">
          <a:xfrm>
            <a:off x="4931561" y="2393855"/>
            <a:ext cx="6376089" cy="3970318"/>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00FFFF"/>
                </a:solidFill>
                <a:effectLst>
                  <a:outerShdw blurRad="38100" dist="38100" dir="2700000" algn="tl">
                    <a:srgbClr val="000000"/>
                  </a:outerShdw>
                </a:effectLst>
              </a:rPr>
              <a:t>As we already have seen how that the Bank of England through secret negotiations in a church (London Temple) </a:t>
            </a:r>
            <a:r>
              <a:rPr lang="en-GB" sz="2800" b="1" dirty="0">
                <a:solidFill>
                  <a:srgbClr val="FFC000"/>
                </a:solidFill>
                <a:effectLst>
                  <a:outerShdw blurRad="38100" dist="38100" dir="2700000" algn="tl">
                    <a:srgbClr val="000000"/>
                  </a:outerShdw>
                </a:effectLst>
              </a:rPr>
              <a:t>was set up and whose tentacles would control most of the world’s currencies. </a:t>
            </a:r>
            <a:r>
              <a:rPr lang="en-GB" sz="2800" b="1" dirty="0">
                <a:solidFill>
                  <a:srgbClr val="00FF00"/>
                </a:solidFill>
                <a:effectLst>
                  <a:outerShdw blurRad="38100" dist="38100" dir="2700000" algn="tl">
                    <a:srgbClr val="000000"/>
                  </a:outerShdw>
                </a:effectLst>
              </a:rPr>
              <a:t>Those who are not controlled such as Libya, Syria, Iran and North Korea, </a:t>
            </a:r>
            <a:r>
              <a:rPr lang="en-GB" sz="2800" b="1" dirty="0">
                <a:solidFill>
                  <a:srgbClr val="FF0000"/>
                </a:solidFill>
                <a:effectLst>
                  <a:outerShdw blurRad="38100" dist="38100" dir="2700000" algn="tl">
                    <a:srgbClr val="000000"/>
                  </a:outerShdw>
                </a:effectLst>
              </a:rPr>
              <a:t>were deemed the axis of evil</a:t>
            </a:r>
          </a:p>
        </p:txBody>
      </p:sp>
      <p:sp>
        <p:nvSpPr>
          <p:cNvPr id="3" name="TextBox 2"/>
          <p:cNvSpPr txBox="1"/>
          <p:nvPr/>
        </p:nvSpPr>
        <p:spPr>
          <a:xfrm>
            <a:off x="1524000" y="1250855"/>
            <a:ext cx="9144000" cy="769441"/>
          </a:xfrm>
          <a:prstGeom prst="rect">
            <a:avLst/>
          </a:prstGeom>
          <a:noFill/>
        </p:spPr>
        <p:txBody>
          <a:bodyPr wrap="square" rtlCol="0">
            <a:spAutoFit/>
          </a:bodyPr>
          <a:lstStyle/>
          <a:p>
            <a:pPr algn="ctr"/>
            <a:r>
              <a:rPr lang="en-GB" sz="4400" b="1" kern="0" dirty="0">
                <a:solidFill>
                  <a:srgbClr val="FFFF00"/>
                </a:solidFill>
                <a:effectLst>
                  <a:outerShdw blurRad="38100" dist="38100" dir="2700000" algn="tl">
                    <a:srgbClr val="000000"/>
                  </a:outerShdw>
                </a:effectLst>
              </a:rPr>
              <a:t>Parable Of The Rich Man</a:t>
            </a:r>
            <a:endParaRPr lang="en-GB" dirty="0"/>
          </a:p>
        </p:txBody>
      </p:sp>
    </p:spTree>
    <p:extLst>
      <p:ext uri="{BB962C8B-B14F-4D97-AF65-F5344CB8AC3E}">
        <p14:creationId xmlns:p14="http://schemas.microsoft.com/office/powerpoint/2010/main" val="359220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70468"/>
                                        </p:tgtEl>
                                        <p:attrNameLst>
                                          <p:attrName>style.visibility</p:attrName>
                                        </p:attrNameLst>
                                      </p:cBhvr>
                                      <p:to>
                                        <p:strVal val="visible"/>
                                      </p:to>
                                    </p:set>
                                    <p:animEffect transition="in" filter="circle(in)">
                                      <p:cBhvr>
                                        <p:cTn id="7" dur="2000"/>
                                        <p:tgtEl>
                                          <p:spTgt spid="147046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70470"/>
                                        </p:tgtEl>
                                        <p:attrNameLst>
                                          <p:attrName>style.visibility</p:attrName>
                                        </p:attrNameLst>
                                      </p:cBhvr>
                                      <p:to>
                                        <p:strVal val="visible"/>
                                      </p:to>
                                    </p:set>
                                    <p:anim calcmode="discrete" valueType="clr">
                                      <p:cBhvr override="childStyle">
                                        <p:cTn id="12" dur="80"/>
                                        <p:tgtEl>
                                          <p:spTgt spid="147047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70470"/>
                                        </p:tgtEl>
                                        <p:attrNameLst>
                                          <p:attrName>fillcolor</p:attrName>
                                        </p:attrNameLst>
                                      </p:cBhvr>
                                      <p:tavLst>
                                        <p:tav tm="0">
                                          <p:val>
                                            <p:clrVal>
                                              <a:schemeClr val="accent2"/>
                                            </p:clrVal>
                                          </p:val>
                                        </p:tav>
                                        <p:tav tm="50000">
                                          <p:val>
                                            <p:clrVal>
                                              <a:schemeClr val="hlink"/>
                                            </p:clrVal>
                                          </p:val>
                                        </p:tav>
                                      </p:tavLst>
                                    </p:anim>
                                    <p:set>
                                      <p:cBhvr>
                                        <p:cTn id="14" dur="80"/>
                                        <p:tgtEl>
                                          <p:spTgt spid="14704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0470"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4" name="Slide Number Placeholder 3"/>
          <p:cNvSpPr>
            <a:spLocks noGrp="1"/>
          </p:cNvSpPr>
          <p:nvPr>
            <p:ph type="sldNum" sz="quarter" idx="12"/>
          </p:nvPr>
        </p:nvSpPr>
        <p:spPr/>
        <p:txBody>
          <a:bodyPr/>
          <a:lstStyle/>
          <a:p>
            <a:fld id="{CFE99A78-8637-47DB-9EC9-54365A6CC52E}" type="slidenum">
              <a:rPr lang="en-GB" smtClean="0"/>
              <a:t>352</a:t>
            </a:fld>
            <a:endParaRPr lang="en-GB"/>
          </a:p>
        </p:txBody>
      </p:sp>
      <p:sp>
        <p:nvSpPr>
          <p:cNvPr id="5" name="TextBox 4"/>
          <p:cNvSpPr txBox="1"/>
          <p:nvPr/>
        </p:nvSpPr>
        <p:spPr>
          <a:xfrm>
            <a:off x="6053611" y="1824841"/>
            <a:ext cx="5367977"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Lord in turning out the money changers from the temple was foretelling that on his return the money changers at the Bank of England in </a:t>
            </a:r>
            <a:r>
              <a:rPr lang="en-GB" sz="2800" b="1" dirty="0" err="1">
                <a:solidFill>
                  <a:srgbClr val="00FFFF"/>
                </a:solidFill>
                <a:effectLst>
                  <a:outerShdw blurRad="38100" dist="38100" dir="2700000" algn="tl">
                    <a:srgbClr val="000000">
                      <a:alpha val="43137"/>
                    </a:srgbClr>
                  </a:outerShdw>
                </a:effectLst>
              </a:rPr>
              <a:t>Threadneedle</a:t>
            </a:r>
            <a:r>
              <a:rPr lang="en-GB" sz="2800" b="1" dirty="0">
                <a:solidFill>
                  <a:srgbClr val="00FFFF"/>
                </a:solidFill>
                <a:effectLst>
                  <a:outerShdw blurRad="38100" dist="38100" dir="2700000" algn="tl">
                    <a:srgbClr val="000000">
                      <a:alpha val="43137"/>
                    </a:srgbClr>
                  </a:outerShdw>
                </a:effectLst>
              </a:rPr>
              <a:t> Street would be removed </a:t>
            </a:r>
            <a:r>
              <a:rPr lang="en-GB" sz="2800" b="1" dirty="0">
                <a:solidFill>
                  <a:srgbClr val="FFC000"/>
                </a:solidFill>
                <a:effectLst>
                  <a:outerShdw blurRad="38100" dist="38100" dir="2700000" algn="tl">
                    <a:srgbClr val="000000">
                      <a:alpha val="43137"/>
                    </a:srgbClr>
                  </a:outerShdw>
                </a:effectLst>
              </a:rPr>
              <a:t>– the needle in </a:t>
            </a:r>
            <a:r>
              <a:rPr lang="en-GB" sz="2800" b="1" dirty="0" err="1">
                <a:solidFill>
                  <a:srgbClr val="FFC000"/>
                </a:solidFill>
                <a:effectLst>
                  <a:outerShdw blurRad="38100" dist="38100" dir="2700000" algn="tl">
                    <a:srgbClr val="000000">
                      <a:alpha val="43137"/>
                    </a:srgbClr>
                  </a:outerShdw>
                </a:effectLst>
              </a:rPr>
              <a:t>Threadneedle</a:t>
            </a:r>
            <a:r>
              <a:rPr lang="en-GB" sz="2800" b="1" dirty="0">
                <a:solidFill>
                  <a:srgbClr val="FFC000"/>
                </a:solidFill>
                <a:effectLst>
                  <a:outerShdw blurRad="38100" dist="38100" dir="2700000" algn="tl">
                    <a:srgbClr val="000000">
                      <a:alpha val="43137"/>
                    </a:srgbClr>
                  </a:outerShdw>
                </a:effectLst>
              </a:rPr>
              <a:t> street would no longer be threaded!</a:t>
            </a:r>
            <a:endParaRPr lang="en-GB" dirty="0">
              <a:solidFill>
                <a:srgbClr val="FFC000"/>
              </a:solidFill>
            </a:endParaRPr>
          </a:p>
        </p:txBody>
      </p:sp>
      <p:pic>
        <p:nvPicPr>
          <p:cNvPr id="1026" name="Picture 2" descr="http://static.wbponline.com/Attachments/794-00000402378911.jpg?mode=crop&amp;width=250&amp;height=1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560" y="3842601"/>
            <a:ext cx="4185344" cy="27623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5072" y="1545271"/>
            <a:ext cx="2880320" cy="212365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4400" b="1" kern="0" dirty="0">
                <a:solidFill>
                  <a:srgbClr val="FFFF00"/>
                </a:solidFill>
                <a:effectLst>
                  <a:outerShdw blurRad="38100" dist="38100" dir="2700000" algn="tl">
                    <a:srgbClr val="000000"/>
                  </a:outerShdw>
                </a:effectLst>
              </a:rPr>
              <a:t>Parable Of The Rich Man</a:t>
            </a:r>
            <a:endParaRPr lang="en-GB" dirty="0"/>
          </a:p>
        </p:txBody>
      </p:sp>
    </p:spTree>
    <p:extLst>
      <p:ext uri="{BB962C8B-B14F-4D97-AF65-F5344CB8AC3E}">
        <p14:creationId xmlns:p14="http://schemas.microsoft.com/office/powerpoint/2010/main" val="379798970"/>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4DCCB49F-DD73-4D10-970F-A46443E2A1C9}" type="slidenum">
              <a:rPr lang="en-GB"/>
              <a:pPr>
                <a:defRPr/>
              </a:pPr>
              <a:t>353</a:t>
            </a:fld>
            <a:endParaRPr lang="en-GB"/>
          </a:p>
        </p:txBody>
      </p:sp>
      <p:sp>
        <p:nvSpPr>
          <p:cNvPr id="1476610" name="Rectangle 2"/>
          <p:cNvSpPr>
            <a:spLocks noGrp="1" noChangeArrowheads="1"/>
          </p:cNvSpPr>
          <p:nvPr>
            <p:ph type="title"/>
          </p:nvPr>
        </p:nvSpPr>
        <p:spPr>
          <a:xfrm>
            <a:off x="1981200" y="-2494"/>
            <a:ext cx="8229600" cy="1143000"/>
          </a:xfrm>
        </p:spPr>
        <p:txBody>
          <a:bodyPr/>
          <a:lstStyle/>
          <a:p>
            <a:pPr>
              <a:defRPr/>
            </a:pPr>
            <a:r>
              <a:rPr lang="en-GB" b="1" dirty="0">
                <a:solidFill>
                  <a:srgbClr val="FF0000"/>
                </a:solidFill>
              </a:rPr>
              <a:t>The Story Of Gog And </a:t>
            </a:r>
            <a:r>
              <a:rPr lang="en-GB" b="1" dirty="0" err="1">
                <a:solidFill>
                  <a:srgbClr val="FF0000"/>
                </a:solidFill>
              </a:rPr>
              <a:t>Magog</a:t>
            </a:r>
            <a:endParaRPr lang="en-GB" b="1" dirty="0" smtClean="0">
              <a:solidFill>
                <a:srgbClr val="FFFF00"/>
              </a:solidFill>
            </a:endParaRPr>
          </a:p>
        </p:txBody>
      </p:sp>
      <p:pic>
        <p:nvPicPr>
          <p:cNvPr id="1476614" name="Picture 6" descr="P071"/>
          <p:cNvPicPr>
            <a:picLocks noGrp="1" noChangeAspect="1" noChangeArrowheads="1"/>
          </p:cNvPicPr>
          <p:nvPr>
            <p:ph idx="1"/>
          </p:nvPr>
        </p:nvPicPr>
        <p:blipFill>
          <a:blip r:embed="rId3" cstate="print"/>
          <a:srcRect/>
          <a:stretch>
            <a:fillRect/>
          </a:stretch>
        </p:blipFill>
        <p:spPr>
          <a:xfrm>
            <a:off x="2135561" y="2132857"/>
            <a:ext cx="3610719" cy="3610719"/>
          </a:xfrm>
          <a:noFill/>
        </p:spPr>
      </p:pic>
      <p:sp>
        <p:nvSpPr>
          <p:cNvPr id="1476616" name="Text Box 8"/>
          <p:cNvSpPr txBox="1">
            <a:spLocks noChangeArrowheads="1"/>
          </p:cNvSpPr>
          <p:nvPr/>
        </p:nvSpPr>
        <p:spPr bwMode="auto">
          <a:xfrm>
            <a:off x="6744072" y="2075796"/>
            <a:ext cx="3168352" cy="4401205"/>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00FFFF"/>
                </a:solidFill>
                <a:effectLst>
                  <a:outerShdw blurRad="38100" dist="38100" dir="2700000" algn="tl">
                    <a:srgbClr val="000000"/>
                  </a:outerShdw>
                </a:effectLst>
              </a:rPr>
              <a:t>Broad is the way that </a:t>
            </a:r>
            <a:r>
              <a:rPr lang="en-GB" sz="2800" b="1" dirty="0" err="1">
                <a:solidFill>
                  <a:srgbClr val="00FFFF"/>
                </a:solidFill>
                <a:effectLst>
                  <a:outerShdw blurRad="38100" dist="38100" dir="2700000" algn="tl">
                    <a:srgbClr val="000000"/>
                  </a:outerShdw>
                </a:effectLst>
              </a:rPr>
              <a:t>leadeth</a:t>
            </a:r>
            <a:r>
              <a:rPr lang="en-GB" sz="2800" b="1" dirty="0">
                <a:solidFill>
                  <a:srgbClr val="00FFFF"/>
                </a:solidFill>
                <a:effectLst>
                  <a:outerShdw blurRad="38100" dist="38100" dir="2700000" algn="tl">
                    <a:srgbClr val="000000"/>
                  </a:outerShdw>
                </a:effectLst>
              </a:rPr>
              <a:t> to destruction …. Here we see </a:t>
            </a:r>
            <a:r>
              <a:rPr lang="en-GB" sz="2800" b="1" dirty="0">
                <a:solidFill>
                  <a:srgbClr val="FF0000"/>
                </a:solidFill>
                <a:effectLst>
                  <a:outerShdw blurRad="38100" dist="38100" dir="2700000" algn="tl">
                    <a:srgbClr val="000000"/>
                  </a:outerShdw>
                </a:effectLst>
              </a:rPr>
              <a:t>Old Broad Street</a:t>
            </a:r>
            <a:r>
              <a:rPr lang="en-GB" sz="2800" b="1" dirty="0">
                <a:solidFill>
                  <a:srgbClr val="00FF00"/>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that leads into</a:t>
            </a:r>
            <a:r>
              <a:rPr lang="en-GB" sz="2800" b="1" dirty="0">
                <a:solidFill>
                  <a:srgbClr val="00FF00"/>
                </a:solidFill>
                <a:effectLst>
                  <a:outerShdw blurRad="38100" dist="38100" dir="2700000" algn="tl">
                    <a:srgbClr val="000000"/>
                  </a:outerShdw>
                </a:effectLst>
              </a:rPr>
              <a:t> </a:t>
            </a:r>
            <a:r>
              <a:rPr lang="en-GB" sz="2800" b="1" dirty="0" err="1">
                <a:solidFill>
                  <a:srgbClr val="FF0000"/>
                </a:solidFill>
                <a:effectLst>
                  <a:outerShdw blurRad="38100" dist="38100" dir="2700000" algn="tl">
                    <a:srgbClr val="000000"/>
                  </a:outerShdw>
                </a:effectLst>
              </a:rPr>
              <a:t>Threadneedle</a:t>
            </a:r>
            <a:r>
              <a:rPr lang="en-GB" sz="2800" b="1" dirty="0">
                <a:solidFill>
                  <a:srgbClr val="FF0000"/>
                </a:solidFill>
                <a:effectLst>
                  <a:outerShdw blurRad="38100" dist="38100" dir="2700000" algn="tl">
                    <a:srgbClr val="000000"/>
                  </a:outerShdw>
                </a:effectLst>
              </a:rPr>
              <a:t> Street</a:t>
            </a:r>
            <a:r>
              <a:rPr lang="en-GB" sz="2800" b="1" dirty="0">
                <a:solidFill>
                  <a:srgbClr val="00FF00"/>
                </a:solidFill>
                <a:effectLst>
                  <a:outerShdw blurRad="38100" dist="38100" dir="2700000" algn="tl">
                    <a:srgbClr val="000000"/>
                  </a:outerShdw>
                </a:effectLst>
              </a:rPr>
              <a:t> – home to the Bank of England</a:t>
            </a:r>
          </a:p>
        </p:txBody>
      </p:sp>
      <p:sp>
        <p:nvSpPr>
          <p:cNvPr id="1476617" name="Text Box 9"/>
          <p:cNvSpPr txBox="1">
            <a:spLocks noChangeArrowheads="1"/>
          </p:cNvSpPr>
          <p:nvPr/>
        </p:nvSpPr>
        <p:spPr bwMode="auto">
          <a:xfrm>
            <a:off x="1774826" y="6021388"/>
            <a:ext cx="4392613" cy="64135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Old Broad Street</a:t>
            </a:r>
          </a:p>
        </p:txBody>
      </p:sp>
      <p:sp>
        <p:nvSpPr>
          <p:cNvPr id="2" name="TextBox 1"/>
          <p:cNvSpPr txBox="1"/>
          <p:nvPr/>
        </p:nvSpPr>
        <p:spPr>
          <a:xfrm>
            <a:off x="1524000" y="1032642"/>
            <a:ext cx="9144000" cy="1046440"/>
          </a:xfrm>
          <a:prstGeom prst="rect">
            <a:avLst/>
          </a:prstGeom>
          <a:noFill/>
        </p:spPr>
        <p:txBody>
          <a:bodyPr wrap="square" rtlCol="0">
            <a:spAutoFit/>
          </a:bodyPr>
          <a:lstStyle/>
          <a:p>
            <a:pPr lvl="0" algn="ctr"/>
            <a:r>
              <a:rPr lang="en-GB" sz="4400" b="1" kern="0" dirty="0">
                <a:solidFill>
                  <a:srgbClr val="FFFF00"/>
                </a:solidFill>
                <a:effectLst>
                  <a:outerShdw blurRad="38100" dist="38100" dir="2700000" algn="tl">
                    <a:srgbClr val="000000"/>
                  </a:outerShdw>
                </a:effectLst>
              </a:rPr>
              <a:t>Parable Of The Rich Man</a:t>
            </a:r>
            <a:endParaRPr lang="en-GB" dirty="0">
              <a:solidFill>
                <a:srgbClr val="FFFFFF"/>
              </a:solidFill>
            </a:endParaRPr>
          </a:p>
          <a:p>
            <a:endParaRPr lang="en-GB" dirty="0"/>
          </a:p>
        </p:txBody>
      </p:sp>
    </p:spTree>
    <p:extLst>
      <p:ext uri="{BB962C8B-B14F-4D97-AF65-F5344CB8AC3E}">
        <p14:creationId xmlns:p14="http://schemas.microsoft.com/office/powerpoint/2010/main" val="224792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76614"/>
                                        </p:tgtEl>
                                        <p:attrNameLst>
                                          <p:attrName>style.visibility</p:attrName>
                                        </p:attrNameLst>
                                      </p:cBhvr>
                                      <p:to>
                                        <p:strVal val="visible"/>
                                      </p:to>
                                    </p:set>
                                    <p:animEffect transition="in" filter="circle(in)">
                                      <p:cBhvr>
                                        <p:cTn id="7" dur="2000"/>
                                        <p:tgtEl>
                                          <p:spTgt spid="14766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76617"/>
                                        </p:tgtEl>
                                        <p:attrNameLst>
                                          <p:attrName>style.visibility</p:attrName>
                                        </p:attrNameLst>
                                      </p:cBhvr>
                                      <p:to>
                                        <p:strVal val="visible"/>
                                      </p:to>
                                    </p:set>
                                    <p:anim calcmode="lin" valueType="num">
                                      <p:cBhvr additive="base">
                                        <p:cTn id="12" dur="500" fill="hold"/>
                                        <p:tgtEl>
                                          <p:spTgt spid="1476617"/>
                                        </p:tgtEl>
                                        <p:attrNameLst>
                                          <p:attrName>ppt_x</p:attrName>
                                        </p:attrNameLst>
                                      </p:cBhvr>
                                      <p:tavLst>
                                        <p:tav tm="0">
                                          <p:val>
                                            <p:strVal val="#ppt_x"/>
                                          </p:val>
                                        </p:tav>
                                        <p:tav tm="100000">
                                          <p:val>
                                            <p:strVal val="#ppt_x"/>
                                          </p:val>
                                        </p:tav>
                                      </p:tavLst>
                                    </p:anim>
                                    <p:anim calcmode="lin" valueType="num">
                                      <p:cBhvr additive="base">
                                        <p:cTn id="13" dur="500" fill="hold"/>
                                        <p:tgtEl>
                                          <p:spTgt spid="14766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476616"/>
                                        </p:tgtEl>
                                        <p:attrNameLst>
                                          <p:attrName>style.visibility</p:attrName>
                                        </p:attrNameLst>
                                      </p:cBhvr>
                                      <p:to>
                                        <p:strVal val="visible"/>
                                      </p:to>
                                    </p:set>
                                    <p:anim calcmode="discrete" valueType="clr">
                                      <p:cBhvr override="childStyle">
                                        <p:cTn id="18" dur="80"/>
                                        <p:tgtEl>
                                          <p:spTgt spid="147661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476616"/>
                                        </p:tgtEl>
                                        <p:attrNameLst>
                                          <p:attrName>fillcolor</p:attrName>
                                        </p:attrNameLst>
                                      </p:cBhvr>
                                      <p:tavLst>
                                        <p:tav tm="0">
                                          <p:val>
                                            <p:clrVal>
                                              <a:schemeClr val="accent2"/>
                                            </p:clrVal>
                                          </p:val>
                                        </p:tav>
                                        <p:tav tm="50000">
                                          <p:val>
                                            <p:clrVal>
                                              <a:schemeClr val="hlink"/>
                                            </p:clrVal>
                                          </p:val>
                                        </p:tav>
                                      </p:tavLst>
                                    </p:anim>
                                    <p:set>
                                      <p:cBhvr>
                                        <p:cTn id="20" dur="80"/>
                                        <p:tgtEl>
                                          <p:spTgt spid="14766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6616" grpId="0" animBg="1"/>
      <p:bldP spid="1476617" grpId="0" animBg="1"/>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27B11EA6-E011-4079-9208-7021D2A1B0C6}" type="slidenum">
              <a:rPr lang="en-GB"/>
              <a:pPr>
                <a:defRPr/>
              </a:pPr>
              <a:t>354</a:t>
            </a:fld>
            <a:endParaRPr lang="en-GB"/>
          </a:p>
        </p:txBody>
      </p:sp>
      <p:sp>
        <p:nvSpPr>
          <p:cNvPr id="1472514" name="Rectangle 2"/>
          <p:cNvSpPr>
            <a:spLocks noGrp="1" noChangeArrowheads="1"/>
          </p:cNvSpPr>
          <p:nvPr>
            <p:ph type="title"/>
          </p:nvPr>
        </p:nvSpPr>
        <p:spPr>
          <a:xfrm>
            <a:off x="1981200" y="14988"/>
            <a:ext cx="8229600" cy="1371600"/>
          </a:xfrm>
        </p:spPr>
        <p:txBody>
          <a:bodyPr/>
          <a:lstStyle/>
          <a:p>
            <a:pPr>
              <a:defRPr/>
            </a:pPr>
            <a:r>
              <a:rPr lang="en-GB" sz="4000" b="1" dirty="0">
                <a:solidFill>
                  <a:srgbClr val="FF0000"/>
                </a:solidFill>
              </a:rPr>
              <a:t>The Story Of Gog And </a:t>
            </a:r>
            <a:r>
              <a:rPr lang="en-GB" sz="4000" b="1" dirty="0" err="1">
                <a:solidFill>
                  <a:srgbClr val="FF0000"/>
                </a:solidFill>
              </a:rPr>
              <a:t>Magog</a:t>
            </a:r>
            <a:endParaRPr lang="en-GB" sz="4000" b="1" dirty="0">
              <a:solidFill>
                <a:srgbClr val="FF0000"/>
              </a:solidFill>
            </a:endParaRPr>
          </a:p>
        </p:txBody>
      </p:sp>
      <p:pic>
        <p:nvPicPr>
          <p:cNvPr id="1472516" name="Picture 4" descr="msoE1DBF"/>
          <p:cNvPicPr>
            <a:picLocks noGrp="1" noChangeAspect="1" noChangeArrowheads="1"/>
          </p:cNvPicPr>
          <p:nvPr>
            <p:ph idx="1"/>
          </p:nvPr>
        </p:nvPicPr>
        <p:blipFill>
          <a:blip r:embed="rId2" cstate="print">
            <a:lum bright="-12000" contrast="42000"/>
          </a:blip>
          <a:srcRect l="26039" t="16879" r="24051" b="66240"/>
          <a:stretch>
            <a:fillRect/>
          </a:stretch>
        </p:blipFill>
        <p:spPr>
          <a:xfrm>
            <a:off x="3059364" y="2672073"/>
            <a:ext cx="6073271" cy="3436438"/>
          </a:xfrm>
          <a:noFill/>
        </p:spPr>
      </p:pic>
      <p:sp>
        <p:nvSpPr>
          <p:cNvPr id="166917" name="Text Box 6"/>
          <p:cNvSpPr txBox="1">
            <a:spLocks noChangeArrowheads="1"/>
          </p:cNvSpPr>
          <p:nvPr/>
        </p:nvSpPr>
        <p:spPr bwMode="auto">
          <a:xfrm>
            <a:off x="1847851" y="6092825"/>
            <a:ext cx="7993063" cy="369332"/>
          </a:xfrm>
          <a:prstGeom prst="rect">
            <a:avLst/>
          </a:prstGeom>
          <a:noFill/>
          <a:ln w="9525">
            <a:noFill/>
            <a:miter lim="800000"/>
            <a:headEnd/>
            <a:tailEnd/>
          </a:ln>
        </p:spPr>
        <p:txBody>
          <a:bodyPr>
            <a:spAutoFit/>
          </a:bodyPr>
          <a:lstStyle/>
          <a:p>
            <a:pPr>
              <a:spcBef>
                <a:spcPct val="50000"/>
              </a:spcBef>
            </a:pPr>
            <a:endParaRPr lang="en-US"/>
          </a:p>
        </p:txBody>
      </p:sp>
      <p:sp>
        <p:nvSpPr>
          <p:cNvPr id="1472519" name="Text Box 7"/>
          <p:cNvSpPr txBox="1">
            <a:spLocks noChangeArrowheads="1"/>
          </p:cNvSpPr>
          <p:nvPr/>
        </p:nvSpPr>
        <p:spPr bwMode="auto">
          <a:xfrm>
            <a:off x="1" y="6322269"/>
            <a:ext cx="12192000" cy="523220"/>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FFFF00"/>
                </a:solidFill>
                <a:effectLst>
                  <a:outerShdw blurRad="38100" dist="38100" dir="2700000" algn="tl">
                    <a:srgbClr val="000000"/>
                  </a:outerShdw>
                </a:effectLst>
              </a:rPr>
              <a:t>Note Old Broad Street leads into </a:t>
            </a:r>
            <a:r>
              <a:rPr lang="en-GB" sz="2800" b="1" dirty="0" err="1">
                <a:solidFill>
                  <a:srgbClr val="FFFF00"/>
                </a:solidFill>
                <a:effectLst>
                  <a:outerShdw blurRad="38100" dist="38100" dir="2700000" algn="tl">
                    <a:srgbClr val="000000"/>
                  </a:outerShdw>
                </a:effectLst>
              </a:rPr>
              <a:t>Threadneedle</a:t>
            </a:r>
            <a:r>
              <a:rPr lang="en-GB" sz="2800" b="1" dirty="0">
                <a:solidFill>
                  <a:srgbClr val="FFFF00"/>
                </a:solidFill>
                <a:effectLst>
                  <a:outerShdw blurRad="38100" dist="38100" dir="2700000" algn="tl">
                    <a:srgbClr val="000000"/>
                  </a:outerShdw>
                </a:effectLst>
              </a:rPr>
              <a:t> Street</a:t>
            </a:r>
          </a:p>
        </p:txBody>
      </p:sp>
      <p:sp>
        <p:nvSpPr>
          <p:cNvPr id="2" name="TextBox 1"/>
          <p:cNvSpPr txBox="1"/>
          <p:nvPr/>
        </p:nvSpPr>
        <p:spPr>
          <a:xfrm>
            <a:off x="2320188" y="1084050"/>
            <a:ext cx="7551624"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00FF00"/>
                </a:solidFill>
                <a:effectLst>
                  <a:outerShdw blurRad="38100" dist="38100" dir="2700000" algn="tl">
                    <a:srgbClr val="000000">
                      <a:alpha val="43137"/>
                    </a:srgbClr>
                  </a:outerShdw>
                </a:effectLst>
              </a:rPr>
              <a:t>Broad Is The Way That Leads To </a:t>
            </a:r>
            <a:r>
              <a:rPr lang="en-GB" sz="3600" b="1" dirty="0">
                <a:solidFill>
                  <a:srgbClr val="FF0000"/>
                </a:solidFill>
                <a:effectLst>
                  <a:outerShdw blurRad="38100" dist="38100" dir="2700000" algn="tl">
                    <a:srgbClr val="000000">
                      <a:alpha val="43137"/>
                    </a:srgbClr>
                  </a:outerShdw>
                </a:effectLst>
              </a:rPr>
              <a:t>Destruction</a:t>
            </a:r>
            <a:endParaRPr lang="en-GB"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4215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72516"/>
                                        </p:tgtEl>
                                        <p:attrNameLst>
                                          <p:attrName>style.visibility</p:attrName>
                                        </p:attrNameLst>
                                      </p:cBhvr>
                                      <p:to>
                                        <p:strVal val="visible"/>
                                      </p:to>
                                    </p:set>
                                    <p:animEffect transition="in" filter="circle(in)">
                                      <p:cBhvr>
                                        <p:cTn id="7" dur="2000"/>
                                        <p:tgtEl>
                                          <p:spTgt spid="14725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72519"/>
                                        </p:tgtEl>
                                        <p:attrNameLst>
                                          <p:attrName>style.visibility</p:attrName>
                                        </p:attrNameLst>
                                      </p:cBhvr>
                                      <p:to>
                                        <p:strVal val="visible"/>
                                      </p:to>
                                    </p:set>
                                    <p:anim calcmode="lin" valueType="num">
                                      <p:cBhvr additive="base">
                                        <p:cTn id="12" dur="500" fill="hold"/>
                                        <p:tgtEl>
                                          <p:spTgt spid="1472519"/>
                                        </p:tgtEl>
                                        <p:attrNameLst>
                                          <p:attrName>ppt_x</p:attrName>
                                        </p:attrNameLst>
                                      </p:cBhvr>
                                      <p:tavLst>
                                        <p:tav tm="0">
                                          <p:val>
                                            <p:strVal val="#ppt_x"/>
                                          </p:val>
                                        </p:tav>
                                        <p:tav tm="100000">
                                          <p:val>
                                            <p:strVal val="#ppt_x"/>
                                          </p:val>
                                        </p:tav>
                                      </p:tavLst>
                                    </p:anim>
                                    <p:anim calcmode="lin" valueType="num">
                                      <p:cBhvr additive="base">
                                        <p:cTn id="13" dur="500" fill="hold"/>
                                        <p:tgtEl>
                                          <p:spTgt spid="14725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9" grpId="0" animBg="1"/>
    </p:bld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6CC37F1A-76F6-470D-9A2B-7A42DB332983}" type="slidenum">
              <a:rPr lang="en-GB"/>
              <a:pPr>
                <a:defRPr/>
              </a:pPr>
              <a:t>355</a:t>
            </a:fld>
            <a:endParaRPr lang="en-GB"/>
          </a:p>
        </p:txBody>
      </p:sp>
      <p:sp>
        <p:nvSpPr>
          <p:cNvPr id="1474566" name="Rectangle 6"/>
          <p:cNvSpPr>
            <a:spLocks noGrp="1" noChangeArrowheads="1"/>
          </p:cNvSpPr>
          <p:nvPr>
            <p:ph type="title"/>
          </p:nvPr>
        </p:nvSpPr>
        <p:spPr/>
        <p:txBody>
          <a:bodyPr/>
          <a:lstStyle/>
          <a:p>
            <a:pPr>
              <a:defRPr/>
            </a:pPr>
            <a:r>
              <a:rPr lang="en-GB" sz="4000" b="1" dirty="0">
                <a:solidFill>
                  <a:srgbClr val="FF0000"/>
                </a:solidFill>
              </a:rPr>
              <a:t>The Story Of Gog And </a:t>
            </a:r>
            <a:r>
              <a:rPr lang="en-GB" sz="4000" b="1" dirty="0" err="1">
                <a:solidFill>
                  <a:srgbClr val="FF0000"/>
                </a:solidFill>
              </a:rPr>
              <a:t>Magog</a:t>
            </a:r>
            <a:endParaRPr lang="en-GB" sz="4000" b="1" dirty="0">
              <a:solidFill>
                <a:srgbClr val="FF0000"/>
              </a:solidFill>
            </a:endParaRPr>
          </a:p>
        </p:txBody>
      </p:sp>
      <p:pic>
        <p:nvPicPr>
          <p:cNvPr id="1474565" name="Picture 5" descr="london-temple-church-wp-pd-300"/>
          <p:cNvPicPr>
            <a:picLocks noGrp="1" noChangeAspect="1" noChangeArrowheads="1"/>
          </p:cNvPicPr>
          <p:nvPr>
            <p:ph idx="1"/>
          </p:nvPr>
        </p:nvPicPr>
        <p:blipFill>
          <a:blip r:embed="rId2" cstate="print"/>
          <a:srcRect/>
          <a:stretch>
            <a:fillRect/>
          </a:stretch>
        </p:blipFill>
        <p:spPr>
          <a:xfrm>
            <a:off x="798490" y="2762416"/>
            <a:ext cx="4811761" cy="3943184"/>
          </a:xfrm>
          <a:noFill/>
        </p:spPr>
      </p:pic>
      <p:sp>
        <p:nvSpPr>
          <p:cNvPr id="1474569" name="Text Box 9"/>
          <p:cNvSpPr txBox="1">
            <a:spLocks noChangeArrowheads="1"/>
          </p:cNvSpPr>
          <p:nvPr/>
        </p:nvSpPr>
        <p:spPr bwMode="auto">
          <a:xfrm>
            <a:off x="6184464" y="3040601"/>
            <a:ext cx="5106271" cy="3108543"/>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00FF00"/>
                </a:solidFill>
                <a:effectLst>
                  <a:outerShdw blurRad="38100" dist="38100" dir="2700000" algn="tl">
                    <a:srgbClr val="000000"/>
                  </a:outerShdw>
                </a:effectLst>
              </a:rPr>
              <a:t>We saw earlier how the Temple Church was a replica</a:t>
            </a:r>
            <a:r>
              <a:rPr lang="en-GB" sz="2800" b="1" dirty="0">
                <a:solidFill>
                  <a:srgbClr val="FF33CC"/>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of the Church in Jerusalem so this gives even more poignancy</a:t>
            </a:r>
            <a:r>
              <a:rPr lang="en-GB" sz="2800" b="1" dirty="0">
                <a:solidFill>
                  <a:srgbClr val="FF33CC"/>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to the parable of the Rich Man</a:t>
            </a:r>
            <a:r>
              <a:rPr lang="en-GB" sz="2800" b="1" dirty="0">
                <a:solidFill>
                  <a:srgbClr val="FF33CC"/>
                </a:solidFill>
                <a:effectLst>
                  <a:outerShdw blurRad="38100" dist="38100" dir="2700000" algn="tl">
                    <a:srgbClr val="000000"/>
                  </a:outerShdw>
                </a:effectLst>
              </a:rPr>
              <a:t> and the money changers in the Temple</a:t>
            </a:r>
          </a:p>
        </p:txBody>
      </p:sp>
      <p:sp>
        <p:nvSpPr>
          <p:cNvPr id="2" name="TextBox 1"/>
          <p:cNvSpPr txBox="1"/>
          <p:nvPr/>
        </p:nvSpPr>
        <p:spPr>
          <a:xfrm>
            <a:off x="2423592" y="1231643"/>
            <a:ext cx="7344816"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00FF00"/>
                </a:solidFill>
                <a:effectLst>
                  <a:outerShdw blurRad="38100" dist="38100" dir="2700000" algn="tl">
                    <a:srgbClr val="000000">
                      <a:alpha val="43137"/>
                    </a:srgbClr>
                  </a:outerShdw>
                </a:effectLst>
              </a:rPr>
              <a:t>Broad Is The Way That Leads To </a:t>
            </a:r>
            <a:r>
              <a:rPr lang="en-GB" sz="3600" b="1" dirty="0">
                <a:solidFill>
                  <a:srgbClr val="FF0000"/>
                </a:solidFill>
                <a:effectLst>
                  <a:outerShdw blurRad="38100" dist="38100" dir="2700000" algn="tl">
                    <a:srgbClr val="000000">
                      <a:alpha val="43137"/>
                    </a:srgbClr>
                  </a:outerShdw>
                </a:effectLst>
              </a:rPr>
              <a:t>Destruction</a:t>
            </a:r>
            <a:endParaRPr lang="en-GB" dirty="0"/>
          </a:p>
        </p:txBody>
      </p:sp>
    </p:spTree>
    <p:extLst>
      <p:ext uri="{BB962C8B-B14F-4D97-AF65-F5344CB8AC3E}">
        <p14:creationId xmlns:p14="http://schemas.microsoft.com/office/powerpoint/2010/main" val="363764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74565"/>
                                        </p:tgtEl>
                                        <p:attrNameLst>
                                          <p:attrName>style.visibility</p:attrName>
                                        </p:attrNameLst>
                                      </p:cBhvr>
                                      <p:to>
                                        <p:strVal val="visible"/>
                                      </p:to>
                                    </p:set>
                                    <p:animEffect transition="in" filter="circle(in)">
                                      <p:cBhvr>
                                        <p:cTn id="7" dur="2000"/>
                                        <p:tgtEl>
                                          <p:spTgt spid="147456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74569"/>
                                        </p:tgtEl>
                                        <p:attrNameLst>
                                          <p:attrName>style.visibility</p:attrName>
                                        </p:attrNameLst>
                                      </p:cBhvr>
                                      <p:to>
                                        <p:strVal val="visible"/>
                                      </p:to>
                                    </p:set>
                                    <p:anim calcmode="discrete" valueType="clr">
                                      <p:cBhvr override="childStyle">
                                        <p:cTn id="12" dur="80"/>
                                        <p:tgtEl>
                                          <p:spTgt spid="147456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74569"/>
                                        </p:tgtEl>
                                        <p:attrNameLst>
                                          <p:attrName>fillcolor</p:attrName>
                                        </p:attrNameLst>
                                      </p:cBhvr>
                                      <p:tavLst>
                                        <p:tav tm="0">
                                          <p:val>
                                            <p:clrVal>
                                              <a:schemeClr val="accent2"/>
                                            </p:clrVal>
                                          </p:val>
                                        </p:tav>
                                        <p:tav tm="50000">
                                          <p:val>
                                            <p:clrVal>
                                              <a:schemeClr val="hlink"/>
                                            </p:clrVal>
                                          </p:val>
                                        </p:tav>
                                      </p:tavLst>
                                    </p:anim>
                                    <p:set>
                                      <p:cBhvr>
                                        <p:cTn id="14" dur="80"/>
                                        <p:tgtEl>
                                          <p:spTgt spid="147456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69"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155168"/>
            <a:ext cx="8229600" cy="1143000"/>
          </a:xfrm>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4" name="Slide Number Placeholder 3"/>
          <p:cNvSpPr>
            <a:spLocks noGrp="1"/>
          </p:cNvSpPr>
          <p:nvPr>
            <p:ph type="sldNum" sz="quarter" idx="12"/>
          </p:nvPr>
        </p:nvSpPr>
        <p:spPr/>
        <p:txBody>
          <a:bodyPr/>
          <a:lstStyle/>
          <a:p>
            <a:fld id="{CFE99A78-8637-47DB-9EC9-54365A6CC52E}" type="slidenum">
              <a:rPr lang="en-GB" smtClean="0"/>
              <a:t>356</a:t>
            </a:fld>
            <a:endParaRPr lang="en-GB"/>
          </a:p>
        </p:txBody>
      </p:sp>
      <p:sp>
        <p:nvSpPr>
          <p:cNvPr id="6" name="TextBox 5"/>
          <p:cNvSpPr txBox="1"/>
          <p:nvPr/>
        </p:nvSpPr>
        <p:spPr>
          <a:xfrm>
            <a:off x="6312024" y="3068960"/>
            <a:ext cx="3744416"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outerShdw>
                </a:effectLst>
              </a:rPr>
              <a:t>And of course </a:t>
            </a:r>
            <a:r>
              <a:rPr lang="en-GB" sz="2800" b="1" dirty="0" err="1">
                <a:solidFill>
                  <a:srgbClr val="00FF00"/>
                </a:solidFill>
                <a:effectLst>
                  <a:outerShdw blurRad="38100" dist="38100" dir="2700000" algn="tl">
                    <a:srgbClr val="000000"/>
                  </a:outerShdw>
                </a:effectLst>
              </a:rPr>
              <a:t>Threadneedle</a:t>
            </a:r>
            <a:r>
              <a:rPr lang="en-GB" sz="2800" b="1" dirty="0">
                <a:solidFill>
                  <a:srgbClr val="00FF00"/>
                </a:solidFill>
                <a:effectLst>
                  <a:outerShdw blurRad="38100" dist="38100" dir="2700000" algn="tl">
                    <a:srgbClr val="000000"/>
                  </a:outerShdw>
                </a:effectLst>
              </a:rPr>
              <a:t> Street leads to the Unholy Temple Church </a:t>
            </a:r>
            <a:r>
              <a:rPr lang="en-GB" sz="2800" b="1" dirty="0">
                <a:solidFill>
                  <a:srgbClr val="FF0000"/>
                </a:solidFill>
                <a:effectLst>
                  <a:outerShdw blurRad="38100" dist="38100" dir="2700000" algn="tl">
                    <a:srgbClr val="000000"/>
                  </a:outerShdw>
                </a:effectLst>
              </a:rPr>
              <a:t>– The Church of The Knights Templar</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569" y="2638057"/>
            <a:ext cx="3395127" cy="3974229"/>
          </a:xfrm>
          <a:prstGeom prst="rect">
            <a:avLst/>
          </a:prstGeom>
        </p:spPr>
      </p:pic>
      <p:sp>
        <p:nvSpPr>
          <p:cNvPr id="8" name="TextBox 7"/>
          <p:cNvSpPr txBox="1"/>
          <p:nvPr/>
        </p:nvSpPr>
        <p:spPr>
          <a:xfrm>
            <a:off x="2423592" y="1272503"/>
            <a:ext cx="7283152" cy="104644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lvl="0" algn="ctr"/>
            <a:r>
              <a:rPr lang="en-GB" sz="4400" b="1" kern="0" dirty="0">
                <a:solidFill>
                  <a:srgbClr val="FFFF00"/>
                </a:solidFill>
                <a:effectLst>
                  <a:outerShdw blurRad="38100" dist="38100" dir="2700000" algn="tl">
                    <a:srgbClr val="000000"/>
                  </a:outerShdw>
                </a:effectLst>
              </a:rPr>
              <a:t>Parable Of The Rich Man</a:t>
            </a:r>
            <a:endParaRPr lang="en-GB" dirty="0">
              <a:solidFill>
                <a:srgbClr val="FFFFFF"/>
              </a:solidFill>
            </a:endParaRPr>
          </a:p>
          <a:p>
            <a:endParaRPr lang="en-GB" dirty="0"/>
          </a:p>
        </p:txBody>
      </p:sp>
    </p:spTree>
    <p:extLst>
      <p:ext uri="{BB962C8B-B14F-4D97-AF65-F5344CB8AC3E}">
        <p14:creationId xmlns:p14="http://schemas.microsoft.com/office/powerpoint/2010/main" val="2844972924"/>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357</a:t>
            </a:fld>
            <a:endParaRPr lang="en-GB"/>
          </a:p>
        </p:txBody>
      </p:sp>
      <p:sp>
        <p:nvSpPr>
          <p:cNvPr id="4" name="TextBox 3"/>
          <p:cNvSpPr txBox="1"/>
          <p:nvPr/>
        </p:nvSpPr>
        <p:spPr>
          <a:xfrm>
            <a:off x="2621614" y="1268761"/>
            <a:ext cx="6948772" cy="76944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lvl="0" algn="ctr"/>
            <a:r>
              <a:rPr lang="en-GB" sz="4400" b="1" kern="0" dirty="0">
                <a:solidFill>
                  <a:srgbClr val="FFFF00"/>
                </a:solidFill>
                <a:effectLst>
                  <a:outerShdw blurRad="38100" dist="38100" dir="2700000" algn="tl">
                    <a:srgbClr val="000000"/>
                  </a:outerShdw>
                </a:effectLst>
              </a:rPr>
              <a:t>Parable Of The Rich Man</a:t>
            </a:r>
            <a:endParaRPr lang="en-GB" dirty="0">
              <a:solidFill>
                <a:srgbClr val="FFFFFF"/>
              </a:solidFill>
            </a:endParaRPr>
          </a:p>
        </p:txBody>
      </p:sp>
      <p:pic>
        <p:nvPicPr>
          <p:cNvPr id="5" name="Picture 4" descr="sp02-rothschild"/>
          <p:cNvPicPr>
            <a:picLocks noChangeAspect="1" noChangeArrowheads="1"/>
          </p:cNvPicPr>
          <p:nvPr/>
        </p:nvPicPr>
        <p:blipFill>
          <a:blip r:embed="rId2" cstate="print">
            <a:duotone>
              <a:prstClr val="black"/>
              <a:srgbClr val="FF0000">
                <a:tint val="45000"/>
                <a:satMod val="400000"/>
              </a:srgbClr>
            </a:duotone>
          </a:blip>
          <a:srcRect/>
          <a:stretch>
            <a:fillRect/>
          </a:stretch>
        </p:blipFill>
        <p:spPr>
          <a:xfrm>
            <a:off x="609600" y="2217778"/>
            <a:ext cx="2664296" cy="4487822"/>
          </a:xfrm>
          <a:prstGeom prst="rect">
            <a:avLst/>
          </a:prstGeom>
          <a:noFill/>
        </p:spPr>
      </p:pic>
      <p:sp>
        <p:nvSpPr>
          <p:cNvPr id="6" name="TextBox 5"/>
          <p:cNvSpPr txBox="1"/>
          <p:nvPr/>
        </p:nvSpPr>
        <p:spPr>
          <a:xfrm>
            <a:off x="3697040" y="2609670"/>
            <a:ext cx="5040560"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00FFFF"/>
                </a:solidFill>
                <a:effectLst>
                  <a:outerShdw blurRad="38100" dist="38100" dir="2700000" algn="tl">
                    <a:srgbClr val="000000">
                      <a:alpha val="43137"/>
                    </a:srgbClr>
                  </a:outerShdw>
                </a:effectLst>
              </a:rPr>
              <a:t>Lord Rothschild – The Rich Man</a:t>
            </a:r>
          </a:p>
        </p:txBody>
      </p:sp>
      <p:sp>
        <p:nvSpPr>
          <p:cNvPr id="7" name="TextBox 6"/>
          <p:cNvSpPr txBox="1"/>
          <p:nvPr/>
        </p:nvSpPr>
        <p:spPr>
          <a:xfrm>
            <a:off x="4799856" y="4437112"/>
            <a:ext cx="5256584"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outerShdw>
                </a:effectLst>
              </a:rPr>
              <a:t>The Bank of England rules the world and the </a:t>
            </a:r>
            <a:r>
              <a:rPr lang="en-GB" sz="2800" b="1" dirty="0" err="1">
                <a:solidFill>
                  <a:srgbClr val="00FF00"/>
                </a:solidFill>
                <a:effectLst>
                  <a:outerShdw blurRad="38100" dist="38100" dir="2700000" algn="tl">
                    <a:srgbClr val="000000"/>
                  </a:outerShdw>
                </a:effectLst>
              </a:rPr>
              <a:t>Rothschilds</a:t>
            </a:r>
            <a:r>
              <a:rPr lang="en-GB" sz="2800" b="1" dirty="0">
                <a:solidFill>
                  <a:srgbClr val="00FF00"/>
                </a:solidFill>
                <a:effectLst>
                  <a:outerShdw blurRad="38100" dist="38100" dir="2700000" algn="tl">
                    <a:srgbClr val="000000"/>
                  </a:outerShdw>
                </a:effectLst>
              </a:rPr>
              <a:t> rule the bank of England</a:t>
            </a:r>
            <a:endParaRPr lang="en-GB" dirty="0"/>
          </a:p>
        </p:txBody>
      </p:sp>
    </p:spTree>
    <p:extLst>
      <p:ext uri="{BB962C8B-B14F-4D97-AF65-F5344CB8AC3E}">
        <p14:creationId xmlns:p14="http://schemas.microsoft.com/office/powerpoint/2010/main" val="255145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358</a:t>
            </a:fld>
            <a:endParaRPr lang="en-GB"/>
          </a:p>
        </p:txBody>
      </p:sp>
      <p:sp>
        <p:nvSpPr>
          <p:cNvPr id="4" name="TextBox 3"/>
          <p:cNvSpPr txBox="1"/>
          <p:nvPr/>
        </p:nvSpPr>
        <p:spPr>
          <a:xfrm>
            <a:off x="2621614" y="1268761"/>
            <a:ext cx="6948772" cy="76944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lvl="0" algn="ctr"/>
            <a:r>
              <a:rPr lang="en-GB" sz="4400" b="1" kern="0" dirty="0">
                <a:solidFill>
                  <a:srgbClr val="FFFF00"/>
                </a:solidFill>
                <a:effectLst>
                  <a:outerShdw blurRad="38100" dist="38100" dir="2700000" algn="tl">
                    <a:srgbClr val="000000"/>
                  </a:outerShdw>
                </a:effectLst>
              </a:rPr>
              <a:t>Parable Of The Rich Man</a:t>
            </a:r>
            <a:endParaRPr lang="en-GB" dirty="0">
              <a:solidFill>
                <a:srgbClr val="FFFFFF"/>
              </a:solidFill>
            </a:endParaRPr>
          </a:p>
        </p:txBody>
      </p:sp>
      <p:pic>
        <p:nvPicPr>
          <p:cNvPr id="8" name="Picture 3" descr="rothschild"/>
          <p:cNvPicPr>
            <a:picLocks noChangeAspect="1" noChangeArrowheads="1"/>
          </p:cNvPicPr>
          <p:nvPr/>
        </p:nvPicPr>
        <p:blipFill>
          <a:blip r:embed="rId2" cstate="print"/>
          <a:srcRect/>
          <a:stretch>
            <a:fillRect/>
          </a:stretch>
        </p:blipFill>
        <p:spPr>
          <a:xfrm>
            <a:off x="1440288" y="2564904"/>
            <a:ext cx="4832171" cy="3840956"/>
          </a:xfrm>
          <a:prstGeom prst="rect">
            <a:avLst/>
          </a:prstGeom>
          <a:noFill/>
        </p:spPr>
      </p:pic>
      <p:sp>
        <p:nvSpPr>
          <p:cNvPr id="9" name="TextBox 8"/>
          <p:cNvSpPr txBox="1"/>
          <p:nvPr/>
        </p:nvSpPr>
        <p:spPr>
          <a:xfrm>
            <a:off x="7047332" y="2564904"/>
            <a:ext cx="373228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Note The Shield  affixed to the Rothschild Mansion gates mimic the Royal Coat of Arms – </a:t>
            </a:r>
            <a:r>
              <a:rPr lang="en-GB" sz="2800" b="1" dirty="0">
                <a:solidFill>
                  <a:srgbClr val="FF0000"/>
                </a:solidFill>
                <a:effectLst>
                  <a:outerShdw blurRad="38100" dist="38100" dir="2700000" algn="tl">
                    <a:srgbClr val="000000">
                      <a:alpha val="43137"/>
                    </a:srgbClr>
                  </a:outerShdw>
                </a:effectLst>
              </a:rPr>
              <a:t>Only a Rothschild could get away with this!!</a:t>
            </a:r>
            <a:endParaRPr lang="en-GB" dirty="0"/>
          </a:p>
        </p:txBody>
      </p:sp>
    </p:spTree>
    <p:extLst>
      <p:ext uri="{BB962C8B-B14F-4D97-AF65-F5344CB8AC3E}">
        <p14:creationId xmlns:p14="http://schemas.microsoft.com/office/powerpoint/2010/main" val="47286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359</a:t>
            </a:fld>
            <a:endParaRPr lang="en-GB"/>
          </a:p>
        </p:txBody>
      </p:sp>
      <p:sp>
        <p:nvSpPr>
          <p:cNvPr id="4" name="TextBox 3"/>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international bankers led by the House of Rothschild soon acquired an interest in 3 leading European agencies (Reuter, Wolff and </a:t>
            </a:r>
            <a:r>
              <a:rPr lang="en-GB" sz="2800" b="1" dirty="0" err="1">
                <a:solidFill>
                  <a:srgbClr val="00FFFF"/>
                </a:solidFill>
                <a:effectLst>
                  <a:outerShdw blurRad="38100" dist="38100" dir="2700000" algn="tl">
                    <a:srgbClr val="000000">
                      <a:alpha val="43137"/>
                    </a:srgbClr>
                  </a:outerShdw>
                </a:effectLst>
              </a:rPr>
              <a:t>Havas</a:t>
            </a:r>
            <a:r>
              <a:rPr lang="en-GB" sz="2800" b="1" dirty="0">
                <a:solidFill>
                  <a:srgbClr val="00FFFF"/>
                </a:solidFill>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Reuters, whose headquarters were in Old </a:t>
            </a:r>
            <a:r>
              <a:rPr lang="en-GB" sz="2800" b="1" dirty="0" smtClean="0">
                <a:solidFill>
                  <a:srgbClr val="FFC000"/>
                </a:solidFill>
                <a:effectLst>
                  <a:outerShdw blurRad="38100" dist="38100" dir="2700000" algn="tl">
                    <a:srgbClr val="000000">
                      <a:alpha val="43137"/>
                    </a:srgbClr>
                  </a:outerShdw>
                </a:effectLst>
              </a:rPr>
              <a:t>Jewry, the </a:t>
            </a:r>
            <a:r>
              <a:rPr lang="en-GB" sz="2800" b="1" dirty="0">
                <a:solidFill>
                  <a:srgbClr val="FFC000"/>
                </a:solidFill>
                <a:effectLst>
                  <a:outerShdw blurRad="38100" dist="38100" dir="2700000" algn="tl">
                    <a:srgbClr val="000000">
                      <a:alpha val="43137"/>
                    </a:srgbClr>
                  </a:outerShdw>
                </a:effectLst>
              </a:rPr>
              <a:t>Bank of </a:t>
            </a:r>
            <a:r>
              <a:rPr lang="en-GB" sz="2800" b="1" dirty="0" smtClean="0">
                <a:solidFill>
                  <a:srgbClr val="FFC000"/>
                </a:solidFill>
                <a:effectLst>
                  <a:outerShdw blurRad="38100" dist="38100" dir="2700000" algn="tl">
                    <a:srgbClr val="000000">
                      <a:alpha val="43137"/>
                    </a:srgbClr>
                  </a:outerShdw>
                </a:effectLst>
              </a:rPr>
              <a:t>England </a:t>
            </a:r>
            <a:r>
              <a:rPr lang="en-GB" sz="2800" b="1" dirty="0">
                <a:solidFill>
                  <a:srgbClr val="FFC000"/>
                </a:solidFill>
                <a:effectLst>
                  <a:outerShdw blurRad="38100" dist="38100" dir="2700000" algn="tl">
                    <a:srgbClr val="000000">
                      <a:alpha val="43137"/>
                    </a:srgbClr>
                  </a:outerShdw>
                </a:effectLst>
              </a:rPr>
              <a:t>was the </a:t>
            </a:r>
            <a:r>
              <a:rPr lang="en-GB" sz="2800" b="1" dirty="0" smtClean="0">
                <a:solidFill>
                  <a:srgbClr val="FFC000"/>
                </a:solidFill>
                <a:effectLst>
                  <a:outerShdw blurRad="38100" dist="38100" dir="2700000" algn="tl">
                    <a:srgbClr val="000000">
                      <a:alpha val="43137"/>
                    </a:srgbClr>
                  </a:outerShdw>
                </a:effectLst>
              </a:rPr>
              <a:t>facilitator. </a:t>
            </a:r>
            <a:endParaRPr lang="en-GB" sz="2800" b="1" dirty="0">
              <a:solidFill>
                <a:srgbClr val="FFC0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1076" y="1700985"/>
            <a:ext cx="7533318" cy="2957557"/>
          </a:xfrm>
          <a:prstGeom prst="rect">
            <a:avLst/>
          </a:prstGeom>
        </p:spPr>
      </p:pic>
    </p:spTree>
    <p:extLst>
      <p:ext uri="{BB962C8B-B14F-4D97-AF65-F5344CB8AC3E}">
        <p14:creationId xmlns:p14="http://schemas.microsoft.com/office/powerpoint/2010/main" val="25772263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36</a:t>
            </a:fld>
            <a:endParaRPr lang="en-GB">
              <a:solidFill>
                <a:srgbClr val="FFFFFF"/>
              </a:solidFill>
            </a:endParaRPr>
          </a:p>
        </p:txBody>
      </p:sp>
      <p:pic>
        <p:nvPicPr>
          <p:cNvPr id="4" name="Picture 3"/>
          <p:cNvPicPr>
            <a:picLocks noChangeAspect="1"/>
          </p:cNvPicPr>
          <p:nvPr/>
        </p:nvPicPr>
        <p:blipFill>
          <a:blip r:embed="rId2"/>
          <a:stretch>
            <a:fillRect/>
          </a:stretch>
        </p:blipFill>
        <p:spPr>
          <a:xfrm rot="5400000">
            <a:off x="4296928" y="396902"/>
            <a:ext cx="3598142" cy="5547539"/>
          </a:xfrm>
          <a:prstGeom prst="rect">
            <a:avLst/>
          </a:prstGeom>
        </p:spPr>
      </p:pic>
      <p:sp>
        <p:nvSpPr>
          <p:cNvPr id="5" name="TextBox 4"/>
          <p:cNvSpPr txBox="1"/>
          <p:nvPr/>
        </p:nvSpPr>
        <p:spPr>
          <a:xfrm>
            <a:off x="25758"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00"/>
                </a:solidFill>
                <a:effectLst>
                  <a:outerShdw blurRad="38100" dist="38100" dir="2700000" algn="tl">
                    <a:srgbClr val="000000">
                      <a:alpha val="43137"/>
                    </a:srgbClr>
                  </a:outerShdw>
                </a:effectLst>
              </a:rPr>
              <a:t>The map above shows how London would look during the Roman period </a:t>
            </a:r>
            <a:r>
              <a:rPr lang="en-GB" sz="2800" b="1" dirty="0" smtClean="0">
                <a:solidFill>
                  <a:srgbClr val="FFFF00"/>
                </a:solidFill>
                <a:effectLst>
                  <a:outerShdw blurRad="38100" dist="38100" dir="2700000" algn="tl">
                    <a:srgbClr val="000000">
                      <a:alpha val="43137"/>
                    </a:srgbClr>
                  </a:outerShdw>
                </a:effectLst>
              </a:rPr>
              <a:t>– the boundaries of the modern City of London have changed little since those times!</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48757591"/>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360</a:t>
            </a:fld>
            <a:endParaRPr lang="en-GB"/>
          </a:p>
        </p:txBody>
      </p:sp>
      <p:sp>
        <p:nvSpPr>
          <p:cNvPr id="4" name="TextBox 3"/>
          <p:cNvSpPr txBox="1"/>
          <p:nvPr/>
        </p:nvSpPr>
        <p:spPr>
          <a:xfrm>
            <a:off x="6207654" y="1906299"/>
            <a:ext cx="482453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Its a staggering presumption of this firm that the news of the world was its own private property, </a:t>
            </a:r>
            <a:r>
              <a:rPr lang="en-GB" sz="2800" b="1" dirty="0">
                <a:solidFill>
                  <a:srgbClr val="FFC000"/>
                </a:solidFill>
                <a:effectLst>
                  <a:outerShdw blurRad="38100" dist="38100" dir="2700000" algn="tl">
                    <a:srgbClr val="000000">
                      <a:alpha val="43137"/>
                    </a:srgbClr>
                  </a:outerShdw>
                </a:effectLst>
              </a:rPr>
              <a:t>to be withheld, to be discoloured to its own purposes, </a:t>
            </a:r>
            <a:r>
              <a:rPr lang="en-GB" sz="2800" b="1" dirty="0">
                <a:solidFill>
                  <a:srgbClr val="00FF00"/>
                </a:solidFill>
                <a:effectLst>
                  <a:outerShdw blurRad="38100" dist="38100" dir="2700000" algn="tl">
                    <a:srgbClr val="000000">
                      <a:alpha val="43137"/>
                    </a:srgbClr>
                  </a:outerShdw>
                </a:effectLst>
              </a:rPr>
              <a:t>or to be sold to whom and where they directed</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86119" y="2109445"/>
            <a:ext cx="4346372" cy="3564025"/>
          </a:xfrm>
          <a:prstGeom prst="rect">
            <a:avLst/>
          </a:prstGeom>
        </p:spPr>
      </p:pic>
    </p:spTree>
    <p:extLst>
      <p:ext uri="{BB962C8B-B14F-4D97-AF65-F5344CB8AC3E}">
        <p14:creationId xmlns:p14="http://schemas.microsoft.com/office/powerpoint/2010/main" val="1140614034"/>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361</a:t>
            </a:fld>
            <a:endParaRPr lang="en-GB"/>
          </a:p>
        </p:txBody>
      </p:sp>
      <p:sp>
        <p:nvSpPr>
          <p:cNvPr id="4" name="TextBox 3"/>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It was during the late 1800’s and early 1900’s that British and Europeans were being encouraged to emigrate to America and their </a:t>
            </a:r>
            <a:r>
              <a:rPr lang="en-GB" sz="2800" b="1" dirty="0">
                <a:solidFill>
                  <a:srgbClr val="FFC000"/>
                </a:solidFill>
                <a:effectLst>
                  <a:outerShdw blurRad="38100" dist="38100" dir="2700000" algn="tl">
                    <a:srgbClr val="000000">
                      <a:alpha val="43137"/>
                    </a:srgbClr>
                  </a:outerShdw>
                </a:effectLst>
              </a:rPr>
              <a:t>colonies – the reason given was that the old countries were becoming overcrowded,</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particularly the UK.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507" y="1371600"/>
            <a:ext cx="5216986" cy="3376135"/>
          </a:xfrm>
          <a:prstGeom prst="rect">
            <a:avLst/>
          </a:prstGeom>
        </p:spPr>
      </p:pic>
    </p:spTree>
    <p:extLst>
      <p:ext uri="{BB962C8B-B14F-4D97-AF65-F5344CB8AC3E}">
        <p14:creationId xmlns:p14="http://schemas.microsoft.com/office/powerpoint/2010/main" val="1365453714"/>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362</a:t>
            </a:fld>
            <a:endParaRPr lang="en-GB"/>
          </a:p>
        </p:txBody>
      </p:sp>
      <p:sp>
        <p:nvSpPr>
          <p:cNvPr id="4" name="TextBox 3"/>
          <p:cNvSpPr txBox="1"/>
          <p:nvPr/>
        </p:nvSpPr>
        <p:spPr>
          <a:xfrm>
            <a:off x="5944370" y="2040285"/>
            <a:ext cx="446449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While the Western European nations were encouraging their populations to emigrate, </a:t>
            </a:r>
            <a:r>
              <a:rPr lang="en-GB" sz="2800" b="1" dirty="0">
                <a:solidFill>
                  <a:srgbClr val="FFC000"/>
                </a:solidFill>
                <a:effectLst>
                  <a:outerShdw blurRad="38100" dist="38100" dir="2700000" algn="tl">
                    <a:srgbClr val="000000">
                      <a:alpha val="43137"/>
                    </a:srgbClr>
                  </a:outerShdw>
                </a:effectLst>
              </a:rPr>
              <a:t>they were at the same time encouraging  immigration of eastern Jews in vast numbers</a:t>
            </a:r>
            <a:r>
              <a:rPr lang="en-GB" dirty="0"/>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890" y="1489197"/>
            <a:ext cx="3189067" cy="5216403"/>
          </a:xfrm>
          <a:prstGeom prst="rect">
            <a:avLst/>
          </a:prstGeom>
        </p:spPr>
      </p:pic>
    </p:spTree>
    <p:extLst>
      <p:ext uri="{BB962C8B-B14F-4D97-AF65-F5344CB8AC3E}">
        <p14:creationId xmlns:p14="http://schemas.microsoft.com/office/powerpoint/2010/main" val="2094577924"/>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363</a:t>
            </a:fld>
            <a:endParaRPr lang="en-GB"/>
          </a:p>
        </p:txBody>
      </p:sp>
      <p:sp>
        <p:nvSpPr>
          <p:cNvPr id="4" name="TextBox 3"/>
          <p:cNvSpPr txBox="1"/>
          <p:nvPr/>
        </p:nvSpPr>
        <p:spPr>
          <a:xfrm>
            <a:off x="4936961" y="1765550"/>
            <a:ext cx="616462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 newspaper reporter attending the laying of the foundation stone of a new Jewish settlement near the Commercial Road, E, </a:t>
            </a:r>
            <a:r>
              <a:rPr lang="en-GB" sz="2800" b="1" dirty="0">
                <a:solidFill>
                  <a:srgbClr val="FF0000"/>
                </a:solidFill>
                <a:effectLst>
                  <a:outerShdw blurRad="38100" dist="38100" dir="2700000" algn="tl">
                    <a:srgbClr val="000000">
                      <a:alpha val="43137"/>
                    </a:srgbClr>
                  </a:outerShdw>
                </a:effectLst>
              </a:rPr>
              <a:t>by </a:t>
            </a:r>
            <a:r>
              <a:rPr lang="en-GB" sz="2800" b="1" dirty="0" err="1">
                <a:solidFill>
                  <a:srgbClr val="FF0000"/>
                </a:solidFill>
                <a:effectLst>
                  <a:outerShdw blurRad="38100" dist="38100" dir="2700000" algn="tl">
                    <a:srgbClr val="000000">
                      <a:alpha val="43137"/>
                    </a:srgbClr>
                  </a:outerShdw>
                </a:effectLst>
              </a:rPr>
              <a:t>Mr.</a:t>
            </a:r>
            <a:r>
              <a:rPr lang="en-GB" sz="2800" b="1" dirty="0">
                <a:solidFill>
                  <a:srgbClr val="FF0000"/>
                </a:solidFill>
                <a:effectLst>
                  <a:outerShdw blurRad="38100" dist="38100" dir="2700000" algn="tl">
                    <a:srgbClr val="000000">
                      <a:alpha val="43137"/>
                    </a:srgbClr>
                  </a:outerShdw>
                </a:effectLst>
              </a:rPr>
              <a:t> Bernhard Baron. </a:t>
            </a:r>
            <a:r>
              <a:rPr lang="en-GB" sz="2800" b="1" dirty="0">
                <a:solidFill>
                  <a:srgbClr val="FFC000"/>
                </a:solidFill>
                <a:effectLst>
                  <a:outerShdw blurRad="38100" dist="38100" dir="2700000" algn="tl">
                    <a:srgbClr val="000000">
                      <a:alpha val="43137"/>
                    </a:srgbClr>
                  </a:outerShdw>
                </a:effectLst>
              </a:rPr>
              <a:t>The huge crowd might have been mistaken, but for its attire, </a:t>
            </a:r>
            <a:r>
              <a:rPr lang="en-GB" sz="2800" b="1" dirty="0">
                <a:solidFill>
                  <a:srgbClr val="00FF00"/>
                </a:solidFill>
                <a:effectLst>
                  <a:outerShdw blurRad="38100" dist="38100" dir="2700000" algn="tl">
                    <a:srgbClr val="000000">
                      <a:alpha val="43137"/>
                    </a:srgbClr>
                  </a:outerShdw>
                </a:effectLst>
              </a:rPr>
              <a:t>for a gathering in Smyrna or Cairo. Every type of Asiatic alien and Eastern tongue seemed to be represented;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4977" y="1649431"/>
            <a:ext cx="2665334" cy="4633445"/>
          </a:xfrm>
          <a:prstGeom prst="rect">
            <a:avLst/>
          </a:prstGeom>
        </p:spPr>
      </p:pic>
    </p:spTree>
    <p:extLst>
      <p:ext uri="{BB962C8B-B14F-4D97-AF65-F5344CB8AC3E}">
        <p14:creationId xmlns:p14="http://schemas.microsoft.com/office/powerpoint/2010/main" val="1118025658"/>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364</a:t>
            </a:fld>
            <a:endParaRPr lang="en-GB"/>
          </a:p>
        </p:txBody>
      </p:sp>
      <p:sp>
        <p:nvSpPr>
          <p:cNvPr id="4" name="TextBox 3"/>
          <p:cNvSpPr txBox="1"/>
          <p:nvPr/>
        </p:nvSpPr>
        <p:spPr>
          <a:xfrm>
            <a:off x="5017825" y="1824841"/>
            <a:ext cx="6564575"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….some of the former were repulsive in the extreme: </a:t>
            </a:r>
            <a:r>
              <a:rPr lang="en-GB" sz="2800" b="1" dirty="0">
                <a:solidFill>
                  <a:srgbClr val="FFC000"/>
                </a:solidFill>
                <a:effectLst>
                  <a:outerShdw blurRad="38100" dist="38100" dir="2700000" algn="tl">
                    <a:srgbClr val="000000">
                      <a:alpha val="43137"/>
                    </a:srgbClr>
                  </a:outerShdw>
                </a:effectLst>
              </a:rPr>
              <a:t>others were shading off towards the Central European type. </a:t>
            </a:r>
            <a:r>
              <a:rPr lang="en-GB" sz="2800" b="1" dirty="0">
                <a:solidFill>
                  <a:srgbClr val="FF66FF"/>
                </a:solidFill>
                <a:effectLst>
                  <a:outerShdw blurRad="38100" dist="38100" dir="2700000" algn="tl">
                    <a:srgbClr val="000000">
                      <a:alpha val="43137"/>
                    </a:srgbClr>
                  </a:outerShdw>
                </a:effectLst>
              </a:rPr>
              <a:t>The absorbent power of Britain is great, </a:t>
            </a:r>
            <a:r>
              <a:rPr lang="en-GB" sz="2800" b="1" dirty="0">
                <a:solidFill>
                  <a:srgbClr val="00FF00"/>
                </a:solidFill>
                <a:effectLst>
                  <a:outerShdw blurRad="38100" dist="38100" dir="2700000" algn="tl">
                    <a:srgbClr val="000000">
                      <a:alpha val="43137"/>
                    </a:srgbClr>
                  </a:outerShdw>
                </a:effectLst>
              </a:rPr>
              <a:t>but we do not believe that this utterly alien population can coalesce with the British Nation without deteriorating the latter; </a:t>
            </a:r>
            <a:r>
              <a:rPr lang="en-GB" sz="2800" b="1" dirty="0">
                <a:solidFill>
                  <a:srgbClr val="FFFF00"/>
                </a:solidFill>
                <a:effectLst>
                  <a:outerShdw blurRad="38100" dist="38100" dir="2700000" algn="tl">
                    <a:srgbClr val="000000">
                      <a:alpha val="43137"/>
                    </a:srgbClr>
                  </a:outerShdw>
                </a:effectLst>
              </a:rPr>
              <a:t>and this is putting it mildly.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71566"/>
            <a:ext cx="3812510" cy="4407262"/>
          </a:xfrm>
          <a:prstGeom prst="rect">
            <a:avLst/>
          </a:prstGeom>
        </p:spPr>
      </p:pic>
    </p:spTree>
    <p:extLst>
      <p:ext uri="{BB962C8B-B14F-4D97-AF65-F5344CB8AC3E}">
        <p14:creationId xmlns:p14="http://schemas.microsoft.com/office/powerpoint/2010/main" val="3644235060"/>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365</a:t>
            </a:fld>
            <a:endParaRPr lang="en-GB"/>
          </a:p>
        </p:txBody>
      </p:sp>
      <p:sp>
        <p:nvSpPr>
          <p:cNvPr id="4" name="TextBox 3"/>
          <p:cNvSpPr txBox="1"/>
          <p:nvPr/>
        </p:nvSpPr>
        <p:spPr>
          <a:xfrm>
            <a:off x="6721376" y="1697422"/>
            <a:ext cx="403244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This shows that people even over a hundred ago were concerned at the alien invasions of their homelands </a:t>
            </a:r>
            <a:r>
              <a:rPr lang="en-GB" sz="2800" b="1" dirty="0">
                <a:solidFill>
                  <a:srgbClr val="FF0000"/>
                </a:solidFill>
                <a:effectLst>
                  <a:outerShdw blurRad="38100" dist="38100" dir="2700000" algn="tl">
                    <a:srgbClr val="000000">
                      <a:alpha val="43137"/>
                    </a:srgbClr>
                  </a:outerShdw>
                </a:effectLst>
              </a:rPr>
              <a:t>(tiny compared today) </a:t>
            </a:r>
            <a:r>
              <a:rPr lang="en-GB" sz="2800" b="1" dirty="0">
                <a:solidFill>
                  <a:srgbClr val="FFC000"/>
                </a:solidFill>
                <a:effectLst>
                  <a:outerShdw blurRad="38100" dist="38100" dir="2700000" algn="tl">
                    <a:srgbClr val="000000">
                      <a:alpha val="43137"/>
                    </a:srgbClr>
                  </a:outerShdw>
                </a:effectLst>
              </a:rPr>
              <a:t>– the City took note –</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hence the “hate” speech racism laws.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257" y="1619075"/>
            <a:ext cx="4147921" cy="4857925"/>
          </a:xfrm>
          <a:prstGeom prst="rect">
            <a:avLst/>
          </a:prstGeom>
        </p:spPr>
      </p:pic>
    </p:spTree>
    <p:extLst>
      <p:ext uri="{BB962C8B-B14F-4D97-AF65-F5344CB8AC3E}">
        <p14:creationId xmlns:p14="http://schemas.microsoft.com/office/powerpoint/2010/main" val="1563853114"/>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366</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569" y="1478186"/>
            <a:ext cx="3729607" cy="4797152"/>
          </a:xfrm>
          <a:prstGeom prst="rect">
            <a:avLst/>
          </a:prstGeom>
        </p:spPr>
      </p:pic>
      <p:sp>
        <p:nvSpPr>
          <p:cNvPr id="6" name="Bent Arrow 5"/>
          <p:cNvSpPr/>
          <p:nvPr/>
        </p:nvSpPr>
        <p:spPr>
          <a:xfrm rot="14764043">
            <a:off x="3939786" y="2802710"/>
            <a:ext cx="1012146" cy="2567905"/>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p:cNvSpPr txBox="1"/>
          <p:nvPr/>
        </p:nvSpPr>
        <p:spPr>
          <a:xfrm>
            <a:off x="6312024" y="1844824"/>
            <a:ext cx="381642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These aliens masquerading as </a:t>
            </a:r>
            <a:r>
              <a:rPr lang="en-GB" sz="2800" b="1" dirty="0">
                <a:solidFill>
                  <a:srgbClr val="FF0000"/>
                </a:solidFill>
                <a:effectLst>
                  <a:outerShdw blurRad="38100" dist="38100" dir="2700000" algn="tl">
                    <a:srgbClr val="000000">
                      <a:alpha val="43137"/>
                    </a:srgbClr>
                  </a:outerShdw>
                </a:effectLst>
              </a:rPr>
              <a:t>“God’s chosen” </a:t>
            </a:r>
            <a:r>
              <a:rPr lang="en-GB" sz="2800" b="1" dirty="0">
                <a:solidFill>
                  <a:srgbClr val="00FF00"/>
                </a:solidFill>
                <a:effectLst>
                  <a:outerShdw blurRad="38100" dist="38100" dir="2700000" algn="tl">
                    <a:srgbClr val="000000">
                      <a:alpha val="43137"/>
                    </a:srgbClr>
                  </a:outerShdw>
                </a:effectLst>
              </a:rPr>
              <a:t>fanning out across Western Europe soon infiltrated the higher strata of society and their institutions.</a:t>
            </a:r>
          </a:p>
        </p:txBody>
      </p:sp>
    </p:spTree>
    <p:extLst>
      <p:ext uri="{BB962C8B-B14F-4D97-AF65-F5344CB8AC3E}">
        <p14:creationId xmlns:p14="http://schemas.microsoft.com/office/powerpoint/2010/main" val="300589392"/>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367</a:t>
            </a:fld>
            <a:endParaRPr lang="en-GB"/>
          </a:p>
        </p:txBody>
      </p:sp>
      <p:sp>
        <p:nvSpPr>
          <p:cNvPr id="4" name="AutoShape 2" descr="data:image/jpeg;base64,/9j/4AAQSkZJRgABAQAAAQABAAD/2wCEAAkGBhQSERQTExQWFRUWGB0ZGBgXGRgcGxwgHBwWGhofGxoYGygeHBsjHR0fHy8gJCcpLCwsHB8yNjAqNSYrLCkBCQoKDgwOGg8PGi8kHyQqLCwsLCosLCwsLCwsLCksLCwsLCwsLCksLCwsLCwsLCwsLCksLCwsKSwsLCwsKSwsLP/AABEIAPUAzgMBIgACEQEDEQH/xAAcAAADAQADAQEAAAAAAAAAAAAEBQYDAQIHAAj/xABCEAACAQIEBAQEAwcEAAYBBQABAhEDIQAEEjEFQVFhBiJxgRMykaGx0fAjQlJicsHhBxSC8RUzkqKywiQWQ1Njo//EABoBAAMBAQEBAAAAAAAAAAAAAAIDBAUBAAb/xAAoEQACAgIDAAMAAgICAwAAAAAAAQIRAyEEEjEiQVETYRRxMqEzgZH/2gAMAwEAAhEDEQA/AISjVKvpvDDv+tsOcrWEEkwIv/aPricFUm5J7RtyF/wwSKxaPN05epJj/jijFm6iMuLt6UOVA0gBugi+8CZx2ruwQXkdZ974Byua8oaQIA7ctgcdHdmEHa++5Jt/fbFks3xokWH5WZ8PpEMCOY58gACI9hfD6lU1QIv5l/L8MY5dJCkgaQskze4j8z74MdRCkbrHuNsPww6onzS7HaidwOux73/vjRnI5H2xm7c7EWJjltf6Y7V0aPLIMjmOoneYtPLFV6JasFqM2ogLqPKfKADHeSZUnb8MdWyjGS53/wD44B+pGqe4I9MarTYVT5vmURsdiZ5ctWCf9v3Mk/qB1OFe+jf9AtJNAI83zEywJJnqQfy2GMc5n1KtTWCSIuDpE827c43MW641ekXcqJAG5JM/8VJj/kRHY40pUlp6lA38w3JNoNz0I35AjAduyqPgfXq7l6KRRCGIks0M0XbU6ybbNAIjB2bJcmkBIEGtHQ30iNyRcj+HuRgbOgtUVFCtU3uLAAEGevp1I6GG/DssEpqqyZ63ZmO8/wAxOFY/XH6GT8Uvs1Qgi1x2xhmiRERLEKPvJ9QJONlpwxVpUyTpaQbnoQDecYVkiokLq39gSL9xyjvinsmtE/RqWzpQARikRPmWAYjYi3Q3/wCWO1SqTZRvvI5czcfjjTNI1nA+WfLzIPzD1tIHUDBNK4kbcu+Ox/AXvYPRp6RExHK0Y6SWMj5R9fUDBQSbnbl+eOGPT9e2CBAKK+cSNlIHrqWf7Y2C3I2vI/v9zPuMfLQIJv5pME7XvBv+oHTGhYETcEG/UbTPtjiCZ9HtgZR5uljE8502+2DKtKQRtjOossPQ/wD1x44dKgGkztznbAq52AAQzGN1BIO19ue/vhd4kLLA1Eh+XTT6cjI+h64Z8OJZFk3gbRythKy9puK+hzxVBTI4lRZYIPInobgjv+OO1F7zEd/SPrOMqaTMiY3vtBBPvjarRYiw0qb3+u2MK/s3teGorRUj0jpcXN/a+Oa2cDalQ6XtH8J5m/aMC5Z5eDefTlAET+oJwfmqS+XTBg3HltabHaf8YZFya0Lkop0witnGEqbAG8H8J5X+2NsvxRFsSbsI37cwMBadABCmCBcyImdpEXxm6aSo+aZ5fU9hN/XFCyTTsncIONFHWzyqJuVDKTp33G4j5b3x2PFkTSWsrSBvaN7RPtyv7K8pQd//ADHsIIA5nYXbb2w5/wDBKboVZQZvq/enrq3n7e2K1PJJNxJHDFFpS/6BuIZ2NFRVMCfMQQII6WaBHTGdLjPwTqI+JWZCUBJ0eYQTcwoCyOpkdcLafAqqVGphjOkskSPiRFhGz9uuMsrxhaQaVkkQCIHTckT788Qy5HeThPRqR4TjBZcXyQ9XxQlcCm1E0qq/MRtvaBuLYbVeEH4a1aYapBDMQyyRaVYPHQwVM9rA4iuL5wq6Ox+ampAG/Ox7d8acH45SlznFNUFSKYI1BeY0qbC4id/McQzUoNpPRTjcZpOSVj7J8OampfTvOoBgzLP8Q57dsZZjMKWcagQyHZWAnSeWwabE8gcKKedprRyrU6rUnutSWZlkTBgnyhvLtG/bBPDONKXLalDNZgdjBB1AWkggER7rjn8s+tXo8sUO3agvg1eoitSqD4uXgxLCU/mQn5d7iwvcgxjjLZkCWRhUXvINtgZuCPfDHi9U5dA1F1qfEHm0FgJM6RAuwEmQRueRGAcp4FrKnxi8AqGIBW/UGTY9t/THseaUNpnsuGM9NDLLcUpss6gpG4YgEfU4U5rjC0UIXU14ABlTOwnrePL0wX4qzVDL0aS0xOre6lp3lo2Jn7YjK2baqwN9KxAOw9caK5spVoznwYRb2ej0msARB6fkeeOxGOFOpQdpAPcTf646lpAB3Fz7Hce+NhO0Y7WzhUtJ9f17YHzCEeYTcGY6RYkdv7nBdQ3Avc9OgJv0Fscabyfb++PHDAiVm5tO4/6x0rPBBiOvv1A5TGOv+3b4g0kBIlhHWQNP+cc5mgFXr2JMe9+W+AcqVsNRtpInuP1Q+YVQZCgbd5J+0YY8JrGrSWEW0iSYHW0AnnhNWQ6Ktcnc6EO0lrCAe18N+E5KaCSSQSSFBgbtckGSf1HPGfgm55W0aGeChiSZM0skQ37WxIBBBG4225359DjRnAYRDEdZPe+qYg4w+KTfkCd+Y6dt/ucc0sxcsenaP8nEHdeI0ej9YbSyEmCFsbDcdCDz9Yw+TJoabFVAhdlgHbYEdTyxNZbMNqkyCNiAff8AW98P2raVDKPP6nl1Owxbx5RpuiHkRdpWd8pktobyQXAkG0LBB6Xxhw6musyPLa5kxBMcjaDM46JXesfKLgaS1rqTJgcxI5f3wfQV7jSJvJkjqIiOo2xRGpNMndxTVm+Xy4DMBcOJ35XG/KMGGUFiI5f9zfAQypMtIT3mLfS2CVqwfMGkTuLH0/LFCJ5b9BuKIdGoE61IK7xMxyuAQSJ3EyLjEpWQQ4ZWFUEeWJk7km17dOvTFpXBaFkKC4gc7eYz/wCk+/34HDkFb4lywWBefU+t49DiHk8X+WXZaZp8PnPBBwe0yLzXGUq0wrUlLD5XHLblH1E4ApprIVRJ6c/tfFxmeC0ahZzTU2N9pPKY3/zhbleNAZgGkKaBJCtEIv8AN5IJNpt23xFyMcoK5Mt43Ii3UY/7FA8LVW0kKPMjPvEBSVMzsZi3fAb8IcRINxqHO3Uxt77ThhxfjtVxpLjSthpEdSbkkgTyBjChc4w2ZvqcTR7NFMpxb8K/wlwRcw+Xp1SdMVDvHylYHpJj7csMfFvA3T/yKpC7FSTFrCJM/jiNyWYqBhUV3naZk+3btinqJWbLis0nUQq9SxbSAPfC3pnltEpm67qNFRAxGzHf2YXjB3hbhwrVCTARILLckzMC52tf6c8Ps3w9g6giz/3Ej9euFeTqNRzAKAw5CNHeYMdRv7HFPHcXJWS8hS6uioyjOFW2sRvPm5RIO5jnO+Nv9wLSCOkqff8ADGlKjpAC7dyT98fFxsbev54+hR86/TEZqflvy2P3mI/HHZKZNzF/c/kMaFgpJJt/jl19BgbOcSCDp/UInsBuT7e+POSStnlFt0jV3C7kDv1wh4hnTXf4dOdPNu3P6/rc4+zWder83lT0N/vju2eoU0IGYZG5LpKi5iTAkgb4yeRyu/xj4a3H4vT5S9EfHc0C6UE+Wmb925/T88UvBq0UlWNhP1viTylFXzDFWLi5kiD9PfFRQpspIWNhv6A/3+2PcR020Fy0mkmRVMKNU2NtN59frvjelTi0QdyTyBm+nmB2x9TiENrCbDp1i/v64bHhYNEPIHNRaSBv5gbMOhEHEmltlW3oGo5EXlyGChl0gRz377/TBhIiKgkA31aiCOoBPU/rn1zORK6C0JqA5EgxtyIg9iYvtjq7lgqCf2YIi3OIM9I5+uKMeWFaJsmKd7H2RzKsgAuQN9iN425wMa0ncNBURAAPMyDvym33wqyS1EXVoJXqP8xPqMHUM2lRvmIYnrEb9T2++L4ciEkqZFPjzi3aNHqhWBIubfkY254asQIEdvthXmipBU7kWkcwQd/Qj6HHWlxVWmBeCRqBgRblMntPrGG/yJMV/E2rCazzUABEKp26mBb0EW/mPTHGZrEEAbzvc8j+X2xwM0qoSurSvODeN5Eb/wBycZUAwJcoYOwJFvWPpgXL8CjGtm6VBYASL29Lfo4is14eqK37Ia01QADcHcBvaL4t2yswCdJIMBY9TE797bY5p8LQVxUvq0kbm8xE3uRB+3QYXlw/yVYzFm/jtok08F1qhY1Kiq/zRBYXJ5giNuQPLC7OeE8xTUsVBA/hYH7b49IzCQVfoYPo0D/5aT9cZ5yvpBlfLznngJcWCQceVkbILwtT/bJYmWFsei5Dww+ssdYVdTUabmFViDJCnrtJ2k4Q8IRKVZ6z0y4JJW8RPOGF/fDr/wDUIdgAWRQOnM+mMKddmbuP/ihbxnN1Xq6vhimtIeVSwLMRYFioIURyE3PbEu/EqqFX8gmpMCTGhSoHuHM+22H3GM4xJ0sDPX9en1xN5nIa1pkQXYuPQg8+0EHBwdOxeRWqLTh3FEqJqkLbzAnb68umOtbjdMbEt/SD+JgY14b4QWnRUldbHkTYfXHTM0/hfNQgdRf7Y0f86VeGf/gRTtsWNxQknRopWgSJI63iL/2GO9Dhbn9oAK3UyZ+t8Z8ezSU6QqKZBMADeenbbEmviCqDKEJ6T+M4mnlnk9ZTDFDH4h94l4uEQLTBRyYIJBKiJmxtOwxIqpN98HZnirVwquqW/eCwxO5JM3Jx8tMmABcmAO5sMKvrosx4VkuT8GXhukAGJ3P4D/OHZzpExAiAZEmygbTtbE/muEVKHm1C3MNB+jfnjFeK6vnIMc/8YdhzOL0TZ+OpHPB8q1RgoB1SJBsIJEevpGLnjnFEpPRyjJTWrK6nEQBM+baem/8AlNlKFGKpd9LpTLU2i4Zbje5usR0xH5/PvWqGo5JZo74VONya/DsJ1FP9LD/UHi+ms9AKkgg61tvtYWmOkDtiRy9dmYX83KTv2x1rZaqWOoMzACeZ5Rt64HC8jb1x1Q6o459mPhxDNhNE6UifNEXPVsFcPzNQDzrTqejpPtecDHjyvl1oussti1gCB8ptcNyPW3OSTqnAMu1NSqwz6QAGYwTo1AXvEnfHoY3O6BnkjChjSzaarmrRkXEFh9Vv98N8lwJKkCnUQ+jEH6RiWrcLqZaDRrGT/wDtsAbfh22x3yXiQBor0wjcqieX3ty9MDNZYBwljn9FBxXhBonzoQq81Opf+VpHY8sGUqIqoCGIFxax6cueAKfF3qeR6gKmPMBNu+NhSOUb+Ki9wwvH6/XenicqpdZ/ZPy+N2j2gNVpDAmdzy02XmYPlHeInoN8YcU44qL5IdmHli4Hc/ljXgvh5nAZrlvXFvJ5axqo+kXG4jyO5eC7NcXdwQFAX7/Uj+2A81xJmgOSQOVgfqMUXEuGkPoprLc+3thVU4UV+Y/aJP8AfGTPkTl6zWjx4R8QvOakQrN6E/njhc8VECD1kCfrjpWpIr6ajhDJFzYEEggnkZGCanhuqyl6fmUCZBBEdiDfCFQ9qSFefzLRItPpf/E4q/8AT3wiKoNVxBA3G98RFeizVEpXEsFvyk33tA3x6D4T4xUyigujaHUQQJAtYTt2wVpVYMU2POI5ZA3w0YsevTE9xXjaZMhaxDg/u31Edo5dzAw+4hxyjlR8er/5lT90As8WsALbESTAEi848R4nn2r1XquZZySe3QDsBbHYrsem+o549mqNdNa1TrJn4UQFEmB3aIk9Z5YQDLHGa4PjBt9UMw4lldsxXKwZBw58PaPi6nOw8g6k2J9vzwBlsq1VxTWxO56DmcVGb8IDTqoG4F6bf/VuvY27jCpS/SrrBXBaAs/QBcs8SWsTyABAA6SeXOcCVsusyBB6aR684j0xyKpB0uCWmBO9jdSOvK+OXqidLKbTtAi+344rg04mTmhKE6YPxXMU6tw1yYkdCefWBgDK5NwxICtpg2k/QjY+vTFPTrIJDCQIgk7eUX6C/wCPTAg4fTbUNOoxYjy7HlEDbFMsbb7WRRyUutHbhmVeovxSzKrG2nSWWIUatW47DvjDi3CKlVZhCaciQSCw6FDNwZ588HZbNLSofDDANBud5ub9wcZ0mIRnNSIUsFNwxJIPQkwQY7ixwxxj1oBSkpX/APBCEpvopqFmZZjYAdJ6b/bD+itRoKQWGqAFIQCIME3JgQDtjWnlULazTFNZEIoAMgfMQbE9BsJE3OKHKeHiUlnUBRcc/TucS0sSpsqt5X4JckfMwcCDIaWM8oBAHflYQfXHfO8JR1KgBhMQSegEqwFj64H4znKdFxfltN/pgQeKwPkpW6sQB98ceduNUdWFKV2O/DvA6qo3kkoZVgQLfzAWkeow/qeK0FM08xlrEEal6xaRtE8wfY4il8dVwCFais/1H/GOmU45XqMNQWoBvoIJ+mInGtlilqkbUq1MOLQJ3xeZPxnRpKgpI9QgQbaR9bn7Yn8rnsrUgMFV+jDSfvbFHl1XQPKLcxGPB7BMp4kZCxFFZYkksYYk9ym3bBXCGGZrU4EQ+pgwBsJJhh/MAPfHPEMv5NQ98Tz+Lf8AZCsqACo1hqkgCTcfxHttYz0PPA4q3RPeMcppzddSP32YdwxLg/Qx7Y38NceTL0n11isMIUaixBmdIFjFpB7Ywz/DczUU5itqltg86yOoHLsvSYxO5ihq2PvgY09M0Mke+P47aLbI8fy1ZW1kBuWryn2HM9lnBLePUyqaQhZjbSQQGHVg6/eJx518BkgqTIvaxHcHHbOZ6pmGBqNqYCJO/W55nvhqxq/6M6SnH4tbHTeP6xd200/MNMEEhRLNAk7ySZ9OgwhCmoxYgAEzb+2O3+xHXGtClptjvxS+I2HHm5L+Tw5+AOmOwWLY70KZdgqxJMSdh6/li3yngWhUpAB3Wpzqbye67ae2/fC2y1zhB0kRuTzhpNqX3HXB2cz4qi4m8CZMA7QJgHe9z9Md8/4Vr0qwosBqb5CCNNT+ljaf5TB+owHw3LTV0sdMAm/UdcFDbpE/JjFw7o2ORAKuG0EkeUttykzt9fyxylUGms1Qpk725ncDntfB1MawFUtqJLMVUkxMCLRe0E2EdsL+J8MZSEnSB3k27gRzxd1pXRiOdumxWadRQCNYU33i4v8Au7e+CMnl2A1rVIJ5gTckAW+YXm/XB54Gh0y9RtUEmR1ANgNxc+2OMhw51FRUqGmQYaYgjdT1FjM4LpKLF/yKSBHYqwHzsZAYEXJMXm4637YO4Jw167ohJMEkam8sLJgCZD2+mN/CtIVayCqr16fxIAVVYzBCkkmdNthvGLvOCjSeiWWlTUuwc1FYASvlIt/UL4mnk6vRVjx9lbJ5OFVC6ozhZ2ZzYAX/AEO+MaNCo7qofSGJv82xjabzio4q60Eo5lS1SmSUhPLKtIUy91WRv+YmU4vxynlqv7FlciZYSVkwbE/MB339LYncm3sf0S8BOJ+A6oZqjMSCZBIvHbYTjfhfCMjpMrLCJNZxz5i4WN9hP2xa0OLUK2UVz5qpF5ubf2+2IijSRcwSx8hRlgXuYi4sCDeZxTgnUqeybkY7jaO9PhuTcAaKc3Ntzc2BEbWkzsRtiPz2TFJ3CsZU2IIuORtz98W1bKWlUUhTqkgXAvexv2/zhZ4nynx2HwlDNTpyxXmCbLYXYXI7HFWWFrwlxTp+iSj4lqadFQCqv83zezC+D+FcVLMFSq9OdlJ37A4m1WTAvjs1IjfEThEtjNnricZq/CKtTIA5mQD77Yn+KZQVyuvSrCenODc78vucJsh/qBXRAlSKigQCbOP+Q+b/AJAnvgjI8XNdpp0KjN/LEDvqiBhEoSQ9STKrg2TZ8vVpM2paJBViTZSGJBnkIntJ7Yg8x56p0AKCbWgepA2J/vh3nON1MtSrUoZfjlZ1GTC6iwnnMj74QcP8R/C1fsldmjzMTYDoBzPMzjkYt7RUskccbvZ2fKupgoT/AE+bb+n++BoEyAZ7A/2GKDhXERmaigLoeRaZBBMGDHf/ALxl4ZqEVigNmU/+3HtrTHRzucb/AAVrl6jTppOQokkqQANpJI2kjBHBuFCs51vpVd1Xc+52GKfNfEpkMBMciLEGxB7EWxL1avwa+pJ0zI/pa8HuNvUY8n9API8idvY74r4YXTry0kKJanJLLH7y82TrzXuNtuAeJoXS/wAwFr/N79caDiqUdNQ1Ah3W5m3QC/8A3hZ4iSi5XMZd0h51IpHkqDfy7qrfMARuCOmPU/sFZP5F0fv0deOJVq/DWrUZmqNIUE/DXcnSuxgSOvXAVLJfDqMrMzEiFUCGMkQCekXJ/PG+ZzjH4TLfSVKzspbVYjn9dhfDbgmWEGuWkkmWb6Dlub7TuBGL4QUpJRMieScE7YLRWqmoyBELYFoUTYX79zgfieX1QWqKb/vMAPpFtuYnfBVbNgtpYeXVYaomN5I37AH+2MM3nEJuIHJQB+v+8PfVKrJ12b8B63CM6g1a0b+aQDfqWAN8AVErMPisqsGAUFihkAkSJMjoDt9sPOMV9P7HWQjAGTLFAA2oGLmflE/z9Mc5OpNBgVsXgC9oItpPm0mD1PO0WKWNNtJi45Gkm0LMpnWoCKlJ4LK0ayBKkyYBjnp6AYtfE2cpV8qjnQrWIRX1aYFgTH2viYzHD0qUSy2nyjSTG+ozqNwDa3Y4mfiNTYTMA3HfpiHPhp6NHj5eybKQeLXrUmpZgk6V0qosOVzG/wCHPfE/UzTafh3KzqUGDc2J26Y0rn4zJpsxYAHbcx+OLrwJ4Jqq71cykeXSimDMkEsYm1oHWTifS39/g+m9HfwBQommPjty+Qc5JgEDe398OfE/B4UslKByki/1M/aO+EniDw1Xy+ZbM0QWpsdRAuUJ+aR/DuQe8ep+d4i9ejrr10pILDV8x9B17CTjqZ5x+iY4dXqktTDUhBELUMEyDsRvtt6YPy2UakAKh/altTkXBPmgL1AAFrYUJxCjSrahVLrPmWCA1mF9SgHfbDLiLI6A0JEGQFJ0kHqpkX7Dr3xp4ZJxv8MvNFqVLwmeN5T4ddyohXJZY238wnsfxwsq1JxU52itZApMD+IxIaY3m4/VsSmYpMjFWEEGDifJCnY/HPVDnw/TDuAGQH+YTj0PLq5UKKiW6fkMeP06hBkHFHwrjpiGqR7X+uJMmN+leOa8Kji/hdaq/tK0EGRpG31N8IMz4Zo013NRupkfYHD3IZiifMxLf1HG1bPipanT9wMJUpLSHNJ7ILJZlstWDqD5TPpsPoZj3xh/4i4aUYgxEjflseWHvHeHOAX2kEH0PX9dMTdfLsjMrbqYPtimFS2/REpyjFxXg3yHB6r0xVQvrJtcwevm68uex623zyO9KmTTJeSpKCbyPI6gSjhp7GbYZ+Gcywy6gMBc78oYm0X7YLrZZ9Yr04bUpDpcFvMYb1gxe94vit4IyimSx5M4S0G5DhSLSAcebSAzQJNtvQTHSJ64SUuFq7V0dZKsGUmdUERGoEGJA68ueGmXz4eLEEOfJebT6/oYEXPhazFhGvSATaGWQAe0He2x74okoVH8Jk5pt/ZjxqkBQWQF0mBE2G0E7c9vyxxka+miukEzH7w6DUJ3Bki45YP4zklqUHI3ie9oMfb7YR1DSWsBIWmyqWG+mRLAdLj2wvJ8J6/AofKGznOVdbAyF0iCLdto26A461KapZSWbmQJH6742bKqPKgDFf3gZBBAIYGekyo5hsc5bh6z85DADaRY/jywtxcpf2MUlGP9BXB8iWUhmWSwZnm7RBkH+EbfW+M6MUK9RmLGXJE7MGA2MbwZ7ieWC0RVptolSACvQhwp0kDYz6fjGHEaxdWEyrBCwVT5YKg6TfzAGIk3xbNKMdekMHct+GlXLAZb5UDM1m8oYAm3miPocTOZoKWYag46zMHbef74ZpwbM6VdydBNiQPyx24jk9FDLbSyVCTH/wDYcYLm7qz6fjQTktfQ3/058M0a1RqjiTSKstzE+aJGxiJx6ylIYhf9J6flrn+ZB9n/ADx6IiY7He2czpRm0hPxzhxq5erTWxZCB9LfljxnhGZRs2v+5BYAxpb12In6j13x77UpSDjzL/Uvw2oanVoU4qu8MQYBtuRMTP73bBNbEE34+4VTRhUpqFU7ABR9lAjAnCWc5dFH7zmAJmO42ibA9++EWVy/xKoDE3Pma5Mcz1OLGtSpKQoJg6R2GxAgcv1zxbgg69IM81fgPk8zoIplTfftG0E8o/tfAfFOD6lJIhwRpgg/MRpBvP635YYv80suoHygTsBM8vtzwTn6qK4TTpC3ck78liep/wDjihxTVMnUneiAekVYqwggwcd3pdMU/GuGpVUsPnHysNiN4P1scIaFGBDArO0/2xDk+LLsfyQVwTP6TpaBPOB95x6FkuH1rDUIN7Y81GXg4t/BfiAiKDGAT+zY/ut0P8jbdjBxNJJu0Uw1oecV8OzTkyw5ziH8SZFdSMdzCsBvqAAJA6MIbpJPTHt2QqJVQyPMLMp3B54hPFHhaDrXYHynp2PbDGnGmgX8rRP8JyiIFVbiSYmxBkqQWvG+/MEbyMP1IiEFiTP/AHiVzNA00/iSbqf3Ce/8LRY7HY3GC8nVYUw6NpP7okwegKi0Tbb77aHHzWqZnZ8NOwji2cShXDFgCyFo1bkHSPqsifxwFlKqZnVeb+ZSbnvfb/GFnEODV6wqZpllInceWS0LHbbCirlKlEg1E8p2I29iLj7YW8qbdeBrG0l+japmWo1/gVCugfvXgyDpLQdrgEdsM6GRoVEpq3zKravXUYNuZWNumJbNOKkeYnlLklgOk8xz2w44aadEhtZqMDKosxPKSbCOuJ8kr8H4416dW8O1VqsACEBuqkFyB80D6ifx2wVnK+sBqZY9SBpI6jYfe+GS59mqjSpcJSAdwQAHJdyOpHm9vY4DzFFy2qTTJ3MSW53G1pie2K8SuFkeZ1KrMcpwyrWoNqrFSgIZNMEECxJ1bEGekYy+JUpNFUfs2Gm3y3gggciYI+vMYdcXyfwCr0zpVwKVQXIIKmGPeR9OmMc9kCyUnCyqAFlkDUrKA29psTJw2ePT3tCYZPkvxjTNZygMvTWnmH7pqeB6hmI+gGJfjFcHQgM6NV/6iG/GcZLwLSqM1OoszDB7H2ZTH1wM6gRBk3LT/VAFuwn3xhtLsfT8S3JHpX+kd6eY/rX8Dj0VFtjzP/R6vfMp/Q3/AMxj05MOgL5P/kZx8PEZ40y5qVadMGD8OowP/pH54ticS/iJP/yqR/ipVVHqAHH98enVE8TzbOcBCGVBAIF/QmJ/V8aZjhJWAnzfvXMi927eYjp0xTZvLz5f4hGwPr9jjLieS21NBJlr8o5xA0yJxq8aCeNMyOTJrI0JM/qanBGofKTAmWupi3m7ib9MD5jhmhgWLKG9zEkjV3vGF+ez5TMJ8MmUAZpMgk8o5CI73x6PT4N8SkrvsQDEdROI+Xkl2qJZxMUatkZm8rR0jRJ9RbGfwKbp8OqCVI8rRLJ0jtP7vrGLGtw6mUIsIwiXLLJFoxnOzQJjhPCprCk52YKSL2MQw6i4ON+OcHOWqWuJmRjnjVJ0Idf3IBPMCTpPsZHuuHz5A5jKkzqdRNtiI3HqMdb+ziX0POCcWJWnU5kaGPp8s+2KbMhalA6o2xLeDAq5fzrI1rfpAxS8Ro2On5YxRDwXI834xwwMrActvxv2thfSK0nE2UqKiHmoPzAelx/xPXD3iRjUMSdfVVanTIsG06pj52mI9dR98FF07EyVqit4XxtKmVqUnAAJZA3JgLqR7H64m/iVdZUbxFgSTNiZ7gW9QMd63Dg9APRbTpMVFi03JNtyIsdzseyxOK6W0sSbwGFj/j0ODpwe/GC5Ka16jpneFAQzU4EQxFoJHlMA846dcdcnwes9ENRVmJfSdNyLEjv2nl2w/wAxxMHLssDkQYtaOR2P2/DAfDszTy7mtqdfmIp2IMyBttHSd8FJR7KnoXFy6u1sZ8N4N8PLAW+KCbg8yNZUxuNgfSRywwyCq4WoCPMtw14jl6zM4V8Gzpq7FYIm9hNwx9bA9JMxgvI5IgsUqPTLG48rDoSFYGJte09MaeJql1M7Inb7G/iHLNUpMqTK+de5Ui07Xvier+IqbI+iUJGohl33YrP9RKj1nbFZms75z5SYUnlB9Z2H5G2J7OZYNUVHQNoUaDGr5iI2idpPKCMHmi359i8UkvTpnP8AUDXRSmVX9nYR+RF/Y4ncvVDliLSCY9P+sH5rw61R65o0xoFQqgJgx25afywFQpBWRYKnSQZ5nziY36C+MLJh6Js+m4OftNKy0/0mzenOOn8dI/8AtZfzOPWnrhQSxAAuSSAB6k4/PXBuMvlawrU4LAEDVJFxGwONeLeJMxmTNaqzD+HZR/xFvffC/C7Jx3knZ6d4g/1So0pWgPjP/Fsg9929rd8QtPxlWqZunXrNqCsPKLKBzAHKRbqeZxNTjqavIY56H/jwhFpentddApDC67g9VNwfoQcJPENJqh8gttNpn+XqeV/zxv4I4qMxk9DXej5T/SZKfS6+wwxo5ZYloOiftsT7Y1eHO04M+Z5uOmpnk9Sgf93WQjzRYeymPpj0zKccX/ZIS0Og0uJ6bH0j8sed8frqM9mKimQIIjrpSfwOF/Fc6RsYJiY6xiXLG5NDcU6SKKr4qmoQpJGOf/HR0jC3JU2p0qPwENStWDsYWdKodMAdbEk9/TBOR8Q0pKVqWlwYMrBnoQdsRtP6LE/0eZIB1JqL5XBUjqMA8B4ocrVbLtfQZBn5kNxsN+f1xrneJUYUqw9MTnG8wKkMvzpseo6YXFN6YbdKz0HwfxdWGay5IMNrTuP+oxR8N4krIwN4EY8MyvFGWqlUMQdm/XSLe2PXfD+X8hH8Y1DD9x0LT7CrizCScTFeoqq7DdatJx//AKA/eMPuMZbSxOI2rRFWs4YWRWb/ANKsfxgYKL/Rcgzg/ES5KspKMxCjsZOkxvc4ZDhNOtI2cgy9iYsBvvJidjtBGAvD+XWplSOYc/aAPzxzk+IFCKfmLBiRCz/DBNt5/AYsxZItdZkmTFJPtEHp8Kq0HIaCJtH7y8yAbwNiOXexOXHuDkAOPlbbnEkc+2+HniXMh6KLBVpV9cTokE7rta8DlOHPAuG08zkGgzIJvyYAax9TMYmyqMZ/F2inF2cfkqZ59w0laugSybTpP1EQbXHsMUOXz5Hl8psCC+oNF5BCzsf7Y68NCU9RcAFjp1R5o525ywwDV4h8A3UsWuTaVkkhbg8ok+mKsU+uO7JMsHKfWiwoNqOu0HzAmI0iAL9LD/1HCrPswptezayCP3QCTP8ASFaJ7QLkYX8IqVKflNN8xoAAIgmmVkFCGMQDNxuCMDtxdVosoJ+JVRWdyPLDC4gbXJUAR80zucaDypoz1jdjDgJZCdRk6iW3kFtLA2tIDEfblhfx+snnh5YVVZReCCpFTlycfc74IoZ5mlxdgfOBAFyBEsdrRqm2/ql45UXRRYc1Kt1LKfN+OJOQrx0i/gz6ZrYJUEE9sZNmOl8Z/D1CZt0x3RAMZtJH0/ecv6RyATvjRFwy4R4fq5htNNdtzyHqdh6b9sei+H/9O6VIBqsVG6fu/mfsO2FuX4eeSMP9kf4Rr1MrVFZlYUWPw3PKG/EgifaOeK3xYWSkzrfT84HNZuR1gX+uKDjHCFq0HpQACsCORFwQOxv7YnOFZr4tD4dQeelNKoDzAkL9gV/498HjnKLM3Mlkv+zzKjlHr1QBOqq0iTyHU+mOM3w9xWRGMFyFDNy1ELJ9MHVc1/ssyQFLlDz5qbiOkjAeezTVnDMscgouT7dMOlJkkYoqfDfD6lPNUw5TSA6EqTp0xchiALsBbfG/+otChpBjVVkBWm4AMm+7CNgduWG/BeCV/goWqaSQAZAJ1H5hMcognnHLEz4gy3/5Hw6hLhDyJFoHrETPscSp7K2qjQiq8GqUwrU2+N5dTqFYFIALA/xaQRJG1uuAzmVYSDpOH+Xyb1NLUmVaQchCwMt8t2g3BIiO464H4nwQGtVLiCoRo0FJDCJ0KxPIDfne5jDLV7Fdfwm2a/449Z/0+8SipRRGPnpGPVTtjz/iXhs00pvEfE280i4kfzC079MC8H4i2Xqq0kf94N1JaBjcHs9P8Sp5iRscedcSrMrPpN38p7g7j3xSZzxAXXEznq41q/JTJHXtjkTk/QihUqZOo1JiL3DDYyB+oxq9Y/MrENBBI3g74D4nnkqosXcWmbKItAjkd/XANDPFCJjtfHkm9nW0h5mayhGCze2nfUxsO/Vo9O+KnwRnPg0QCdwzMOhMr91A+mI3LZpDcmDg6rxZUXTT8ztYAYHrQXYzztFqrMRMCobiIi7G2+98Js7rkqGm8m15jnjZs+yKacgwxkX32mR3vGMsowFyN+p54NJoBst6FYU83UgGKqlplvmWwgDkYi/8Bwj4plVmoqFVY2FNYlhqJggbsJJ5gyIsMN8ywp0amaGrUrHSCRbSPhx/yBY+46YW/AynwSGrI1SFcvMMWuXMi4jaLbDGtLaox4/oBWrtTpArDK9tG5NmCnaVIBk4GzeX1U5Z5YEkqVhobQ2omb3aLDGuQqqtR6RbWE8qOhtAbUxkdYBntg3L5LUxVh5hqgiCrFZAB7MUxPJdkVY5KE1YhoqRblt74Z8AzaU8whqqrUz5XDAEQed+hg+xxWcX8F0alAVaAKEjULkggiYIJgb8sQhHWxG49MZl9j6THK40j3fL5daYCoAqgWAsPtbByVLYi/APHfj5b4TH9pRt3K/un2+U+g64qaNU4Fa0SzTsLqCcRnEqfwM8GHyZhdLf1CIP10/+7FgHtid8aZbVlyw+amQ49rH7En2wT/Ra/CY4/wADpVXV3Vy5XSAhgGNZM+m/oDgLhPAwi6UTzkyXYydIKiJFhvtb8MN+MZ5vh/EQLqI1AEmPOL3HLzHAOV4mBSJAd9WkCECqDKhVUzdC3O+382OSbORSNMz4jrsoAfQuplDSKepg0GDDE9NxH3KUZSpmX+GlMUjoYOzMzE6dDH5rydS7/wBsMuJ0HTLrSOltVSCSSIbWpleoLMx9BjHJZqqtZnIBdajhgoH8KAm1iQD9sCv0J/gdmuELl6NNlYrr0wpJIkgE29BhZ4irAVy9Ni5hviJ0QFe28gt1vhhxSqKpWmSStMeVd5kPBmf3QAvseuB8wlNagUQoCqxllmeR+bc2MfnjiZ1oTcU4ktSnTOpi6hgVNtBJQABY2EETPPlhHnFBCERJW/rqbf2jDzxFWWo7EaLXBWCwuAZK77fcYR1miQTexBHOAY99vvijGTzOaGcMaScNKGXV0I3PPCKJv+H+cH8KzQ1AM2nocG1W0KWwvN8LCppAKk7NMqZ69sEUqiU0YMohyZEWtOgQbT5d5t3wbnuJU6nlNgBfpOFVJULeerYavLBOwBmerbYB7Qa9AGyQlgd5gRtMxh74a4ZSD1UqEObi19MEXkgQZBHvhOtfz6gDHzWHXbbpywRkOL/D+NFg7dLgeabR9u+PO2glSZlwjLK1YB2BjzdQSDYQNwx37Y44dSDFlYkQTsAeffb/AKwPl6xS6m7cgRz5WO8WOMBWKsTcSeRwVNgWkVyP/uan+2V9SGoalRoYAwtPSOwLAx6DDHPZVKbLUHkQFUZQsqGJbRYbiLEd16YLyHBfgropNqc+Zib6iLEmfoIxk2ZNcCwDByWUWgUwygwebahz5mJjGuo0t+mQ5b14TWahG+IukXJXTYGBDCdvMn3HfHdKh+IsErrOpC3y8it+UHeevXG2cyvy+UaXKgr0kBW32Ji/ScDpnIVBUPy02AERq5aQykkiI/Rwh6YxbRf+F6/xKL02izEqOisWIH1k+hGITxVw34dYsNmN+x/zin8N0jRqIq1g40aRYXVipEHcww57asEeLeGahUEbgx67j7gYzc8emSza4eW4L+iL8N8XOWzNOp+7MP8A0mzfTf1Ax7SizcY8HymVaqyoilmawA3OPVcl4sWmlOm4GtVVXJJjUAAb6TzBwltWWZlqyqVLYV8fX9jUHIow/wDacEcN4ytUspUqy3gmZHUEfq4wD4ozGmhUP8pH1EDBPa0Sr0i0zPlogCTC26nWYF/QDGmbydYo1IU1poJqTrJAIkQIA2u4H+MJ/wDe6KtOIOjSYO3lPxDgtuNOzxDftCpJmIgkAiLiRYX3Prhb0djsbcMXXS/a1QW1DyAL5CCZHeDH2wszGXU1CEq3Oos1oWFWDtdjABFsK8xWqE2nVUUk2N3E2v8AU98DVRUBO5YA7AXM3PYC36OPHWwfjGbY1mirrsATsLAeU9Yge+CctTqogqMJpqFJ0kAgXgxYlZN46bRheql3CrAOkkREbQRt/LH174qvDWSIVg5GpYEQdpUqZ/W3e7JOkBFbJvMU6kzYyNVqgiJMAGdu3YYV5hTA6etp64ofFWTpKzFV0kE3AiSSxn9coxOrl5UmTAAO07/5t74bjr0Vk/DFSJE7c/74IrQzACFXb6yR7fngVVnBaVQNJFipFp9Ji3PDZCkGcGqD4mhoJmBOxwZx3LmmIAAVrg3t9P1YYV0qU62UxogrHPrfsFJ+uLnieQ/3GSWqNwga3ff7zhL1IZVohKGcYKyjZhcegn3g7Y4zFWBAPzGTPrvb+3fBtJKK02mdemwtMkH3wulbagZgkmdzyjBp2/AWv7MxUgja2OSQb7dhjnSvUz6Y61KcbXwegT2E1LMVEuskR3E8uu30GJqqlWjFdSGkeaAZ06JAiYmPN6k4eV84aYbaUBN49bjnGEHE66ikq/F0eRGMncrEiCLXMRf6Y1MklRkRT8OOMMKjIIAJCkwYPIi/53se2APEuQ0rSKVJVYU2FtUGfeZg4Dq8eRVAUkmFYwI82khrm/OfWcA5zj71Kfw7adRY8ySRBk4mnOLsox45JjfgWaKkPDAqbGwXY6SQbxMbchil4l4lNYfsqTSTpBc7kyYCrzjvbETwllK63YkgwBJ5ARb6jF74Tr06jZcW1GnWI/rlCffTtjPzS7aNLBBx/wDZp4d4KMrk8xWeBU1LTn+EHRPv5p/4jGHFlWnTCvHzeQ2kiD9tv0cNc3nV+Lm8nVOn4xWpRJ2JgWHuoI9DiLq5Y0qukUk1EwHf4h0+nmNMgcjFvviVpMr7MsuD1Iq0b3WjL+8gD7r9sAeMeNg+SbLdv7D9dsLK3GFy6PD66jfNUIgegHQfq0YiuJcUNU7mJ588MxwcheSaQ14VmRUqOzWDWHOJIn3At74PWo6kmkAYmAbbmnN782GJ3JcQFMCRME2G/r+I9sPKPG5B0pBuRtpAlGvtby/hjsoOwI5IpBbcJq1EpnUZJZwBvIDOQs8yRGB6uSAqaVqM50nWYCgfLY/zTPlwfwzOT8MsWGm9th5SZH0j2xovD4pmqoLPCiqBbUdTA3NjBW3YRzwD/A/di/LZVDWpVIChnZLciFbf/lP0wa2YOXzDUtJqO0EimBaCxg3t+7fpiYzXEy1QlSQmvUI3mADEbTjvl+KuKh+EukkmY3IMzJN+n0GGdGB3NOMtVdiWpgGDYG4s2/WBhdlDqDU92ItJiIvbvg3McebUDpEepM+/ecDZziJdvMgMnlIP6/PDFfgt0CZNPOuoWmD7yMaNSb4wCqdeoaRF+2O/DKTPVWASFIMDeAbYrKISa1RaRqU/llzLK3Nibjl2x6UqZ5RtE/wvIOjHUCPIwvEGBLAzfbti98BZtTkwrGSpK6ObCST9mI9cTNRS6NUIfRJC2MG15br2O4OBOGcYbLukAELq9fNp6+mOenU+r2ceIOC6My1MTAfluRuI9vxwBxLLKKhAvYQWttMb4d+KfEIq16dVRDWkD+UyN7YW5l2qVS7EAML8wB6DpjrsFUYcVy4JAUXv+8OvQYFICkDa23eBhjmsmHfyQdRJ1Ge874wewAsCBEzHXHE9Udf6VfGln4r2mnvb5iRvY2gCABYTzxOccyyqFIAhlWJFxs2/PeJjH2PsDCTb2wpxSWkBpkEbLa4hhJnrBiPvhSRj7H2HxfpOd1Yg2wx4dxN0upg0zrQ9CN/r/YY+x9jk0qDiywz+e/31ANUUB1FmB6fqcRGZz1UEr8VyB1Jx9j7CsS+TQ7L4mBs5O5J9cH0eHCFYkmeW2OMfYfLQlFBwThlJh5qamSAJ5eVyfww4XhdMCAoAjYWx9j7CRlHw4evKRysTsdwJxnmsqWRkNR9LETB7k/3P1x9j7AUGLafAkSSCTNoMfljIcJCsCTIF4gCZ7jH2PsEgWD53hQZpB0jpEjn3wFVpEEKWmO3+cfY+wQIx8E0y2aWG0mNwB364KyefY1q6L5A5Zm0k3uLROmL9MfY+wD/5B+RCm4m9OkKQuuob77CJ6xGJLiXFC9QkKEg8sfY+w2CVipO0dTxMkiVH1xS08/GXMKIKyRY9e2OMfYKSARMLVLcyOduU4yNQncz64+x9jwX0f//Z"/>
          <p:cNvSpPr>
            <a:spLocks noChangeAspect="1" noChangeArrowheads="1"/>
          </p:cNvSpPr>
          <p:nvPr/>
        </p:nvSpPr>
        <p:spPr bwMode="auto">
          <a:xfrm>
            <a:off x="1679575" y="-1790700"/>
            <a:ext cx="31432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descr="http://farm1.staticflickr.com/35/103515300_a67bc3f7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041" y="1771321"/>
            <a:ext cx="3926438" cy="4676031"/>
          </a:xfrm>
          <a:prstGeom prst="rect">
            <a:avLst/>
          </a:prstGeom>
        </p:spPr>
        <p:style>
          <a:lnRef idx="0">
            <a:schemeClr val="dk1"/>
          </a:lnRef>
          <a:fillRef idx="3">
            <a:schemeClr val="dk1"/>
          </a:fillRef>
          <a:effectRef idx="3">
            <a:schemeClr val="dk1"/>
          </a:effectRef>
          <a:fontRef idx="minor">
            <a:schemeClr val="lt1"/>
          </a:fontRef>
        </p:style>
      </p:pic>
      <p:sp>
        <p:nvSpPr>
          <p:cNvPr id="5" name="TextBox 4"/>
          <p:cNvSpPr txBox="1"/>
          <p:nvPr/>
        </p:nvSpPr>
        <p:spPr>
          <a:xfrm>
            <a:off x="6384087" y="1771321"/>
            <a:ext cx="470702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Once Gog had successfully infiltrated his kinsmen into Europe and UK in particular, </a:t>
            </a:r>
            <a:r>
              <a:rPr lang="en-GB" sz="2800" b="1" dirty="0">
                <a:solidFill>
                  <a:srgbClr val="FFC000"/>
                </a:solidFill>
                <a:effectLst>
                  <a:outerShdw blurRad="38100" dist="38100" dir="2700000" algn="tl">
                    <a:srgbClr val="000000">
                      <a:alpha val="43137"/>
                    </a:srgbClr>
                  </a:outerShdw>
                </a:effectLst>
              </a:rPr>
              <a:t>he would flood the west with coloured people drawn from the</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City’s Crown Territories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for the purpose of destroying the Caucasian Nations. </a:t>
            </a:r>
          </a:p>
        </p:txBody>
      </p:sp>
    </p:spTree>
    <p:extLst>
      <p:ext uri="{BB962C8B-B14F-4D97-AF65-F5344CB8AC3E}">
        <p14:creationId xmlns:p14="http://schemas.microsoft.com/office/powerpoint/2010/main" val="2508179366"/>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368</a:t>
            </a:fld>
            <a:endParaRPr lang="en-GB"/>
          </a:p>
        </p:txBody>
      </p:sp>
      <p:pic>
        <p:nvPicPr>
          <p:cNvPr id="2050" name="Picture 2" descr="http://news.images.itv.com/image/file/169128/image_update_a9be34f7896b5bf4_1362052259_9j-4aaqsk.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381" y="1507626"/>
            <a:ext cx="7239000" cy="40719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903893"/>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Nowadays border controls are primarily in place to prevent white colonials from returning to their homelands, </a:t>
            </a:r>
            <a:r>
              <a:rPr lang="en-GB" sz="2800" b="1" dirty="0">
                <a:solidFill>
                  <a:srgbClr val="FF0000"/>
                </a:solidFill>
                <a:effectLst>
                  <a:outerShdw blurRad="38100" dist="38100" dir="2700000" algn="tl">
                    <a:srgbClr val="000000">
                      <a:alpha val="43137"/>
                    </a:srgbClr>
                  </a:outerShdw>
                </a:effectLst>
              </a:rPr>
              <a:t>especially the UK! </a:t>
            </a:r>
          </a:p>
        </p:txBody>
      </p:sp>
    </p:spTree>
    <p:extLst>
      <p:ext uri="{BB962C8B-B14F-4D97-AF65-F5344CB8AC3E}">
        <p14:creationId xmlns:p14="http://schemas.microsoft.com/office/powerpoint/2010/main" val="2678509214"/>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369</a:t>
            </a:fld>
            <a:endParaRPr lang="en-GB"/>
          </a:p>
        </p:txBody>
      </p:sp>
      <p:sp>
        <p:nvSpPr>
          <p:cNvPr id="4" name="TextBox 3"/>
          <p:cNvSpPr txBox="1"/>
          <p:nvPr/>
        </p:nvSpPr>
        <p:spPr>
          <a:xfrm>
            <a:off x="6406071" y="2169058"/>
            <a:ext cx="4663057"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J.P. Morgan, a Rothschild associate, </a:t>
            </a:r>
            <a:r>
              <a:rPr lang="en-GB" sz="2800" b="1" dirty="0">
                <a:solidFill>
                  <a:srgbClr val="00FF00"/>
                </a:solidFill>
                <a:effectLst>
                  <a:outerShdw blurRad="38100" dist="38100" dir="2700000" algn="tl">
                    <a:srgbClr val="000000">
                      <a:alpha val="43137"/>
                    </a:srgbClr>
                  </a:outerShdw>
                </a:effectLst>
              </a:rPr>
              <a:t>operates one of the two largest commercial gold vaults in </a:t>
            </a:r>
            <a:r>
              <a:rPr lang="en-GB" sz="2800" b="1" dirty="0">
                <a:solidFill>
                  <a:srgbClr val="FF0000"/>
                </a:solidFill>
                <a:effectLst>
                  <a:outerShdw blurRad="38100" dist="38100" dir="2700000" algn="tl">
                    <a:srgbClr val="000000">
                      <a:alpha val="43137"/>
                    </a:srgbClr>
                  </a:outerShdw>
                </a:effectLst>
              </a:rPr>
              <a:t>London (one of only six in the City) </a:t>
            </a:r>
            <a:r>
              <a:rPr lang="en-GB" sz="2800" b="1" dirty="0">
                <a:solidFill>
                  <a:srgbClr val="FFFF00"/>
                </a:solidFill>
                <a:effectLst>
                  <a:outerShdw blurRad="38100" dist="38100" dir="2700000" algn="tl">
                    <a:srgbClr val="000000">
                      <a:alpha val="43137"/>
                    </a:srgbClr>
                  </a:outerShdw>
                </a:effectLst>
              </a:rPr>
              <a:t>and is a member of the London gold clearing system.</a:t>
            </a:r>
            <a:endParaRPr lang="en-GB" sz="2800" dirty="0">
              <a:solidFill>
                <a:srgbClr val="FFFF00"/>
              </a:solidFill>
              <a:effectLst>
                <a:outerShdw blurRad="38100" dist="38100" dir="2700000" algn="tl">
                  <a:srgbClr val="000000">
                    <a:alpha val="43137"/>
                  </a:srgbClr>
                </a:outerShdw>
              </a:effectLst>
            </a:endParaRPr>
          </a:p>
        </p:txBody>
      </p:sp>
      <p:pic>
        <p:nvPicPr>
          <p:cNvPr id="2050" name="Picture 2" descr="http://ruadouche.com/wp-content/uploads/2013/04/JP_Morg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977" y="2429783"/>
            <a:ext cx="4521320" cy="301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7391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37</a:t>
            </a:fld>
            <a:endParaRPr lang="en-GB">
              <a:solidFill>
                <a:srgbClr val="FFFFFF"/>
              </a:solidFill>
            </a:endParaRPr>
          </a:p>
        </p:txBody>
      </p:sp>
      <p:pic>
        <p:nvPicPr>
          <p:cNvPr id="4" name="Picture 3"/>
          <p:cNvPicPr>
            <a:picLocks noChangeAspect="1"/>
          </p:cNvPicPr>
          <p:nvPr/>
        </p:nvPicPr>
        <p:blipFill>
          <a:blip r:embed="rId2"/>
          <a:stretch>
            <a:fillRect/>
          </a:stretch>
        </p:blipFill>
        <p:spPr>
          <a:xfrm rot="5400000">
            <a:off x="7009560" y="583701"/>
            <a:ext cx="3598142" cy="5547539"/>
          </a:xfrm>
          <a:prstGeom prst="rect">
            <a:avLst/>
          </a:prstGeom>
        </p:spPr>
      </p:pic>
      <p:sp>
        <p:nvSpPr>
          <p:cNvPr id="5" name="TextBox 4"/>
          <p:cNvSpPr txBox="1"/>
          <p:nvPr/>
        </p:nvSpPr>
        <p:spPr>
          <a:xfrm>
            <a:off x="0" y="5473005"/>
            <a:ext cx="12217758"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This map also shows the “London Stone”.  </a:t>
            </a:r>
            <a:r>
              <a:rPr lang="en-GB" sz="2800" b="1" dirty="0" smtClean="0">
                <a:solidFill>
                  <a:srgbClr val="FFC000"/>
                </a:solidFill>
                <a:effectLst>
                  <a:outerShdw blurRad="38100" dist="38100" dir="2700000" algn="tl">
                    <a:srgbClr val="000000">
                      <a:alpha val="43137"/>
                    </a:srgbClr>
                  </a:outerShdw>
                </a:effectLst>
              </a:rPr>
              <a:t>A </a:t>
            </a:r>
            <a:r>
              <a:rPr lang="en-GB" sz="2800" b="1" dirty="0" err="1" smtClean="0">
                <a:solidFill>
                  <a:srgbClr val="FFC000"/>
                </a:solidFill>
                <a:effectLst>
                  <a:outerShdw blurRad="38100" dist="38100" dir="2700000" algn="tl">
                    <a:srgbClr val="000000">
                      <a:alpha val="43137"/>
                    </a:srgbClr>
                  </a:outerShdw>
                </a:effectLst>
              </a:rPr>
              <a:t>Menhir</a:t>
            </a:r>
            <a:r>
              <a:rPr lang="en-GB" sz="2800" b="1" dirty="0" smtClean="0">
                <a:solidFill>
                  <a:srgbClr val="FFC000"/>
                </a:solidFill>
                <a:effectLst>
                  <a:outerShdw blurRad="38100" dist="38100" dir="2700000" algn="tl">
                    <a:srgbClr val="000000">
                      <a:alpha val="43137"/>
                    </a:srgbClr>
                  </a:outerShdw>
                </a:effectLst>
              </a:rPr>
              <a:t> believed to have been erected by Brutus</a:t>
            </a:r>
            <a:r>
              <a:rPr lang="en-GB" sz="2800" b="1" dirty="0" smtClean="0">
                <a:solidFill>
                  <a:srgbClr val="FFFF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 Not to do with Dick Wittington as we have been led to believe! </a:t>
            </a:r>
            <a:endParaRPr lang="en-GB" sz="2800" b="1" dirty="0">
              <a:solidFill>
                <a:srgbClr val="00FF00"/>
              </a:solidFill>
              <a:effectLst>
                <a:outerShdw blurRad="38100" dist="38100" dir="2700000" algn="tl">
                  <a:srgbClr val="000000">
                    <a:alpha val="43137"/>
                  </a:srgbClr>
                </a:outerShdw>
              </a:effectLst>
            </a:endParaRPr>
          </a:p>
        </p:txBody>
      </p:sp>
      <p:sp>
        <p:nvSpPr>
          <p:cNvPr id="6" name="Left Arrow 5"/>
          <p:cNvSpPr/>
          <p:nvPr/>
        </p:nvSpPr>
        <p:spPr>
          <a:xfrm>
            <a:off x="9122535" y="3567449"/>
            <a:ext cx="2459865" cy="6649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88" y="1168326"/>
            <a:ext cx="3292363" cy="3183653"/>
          </a:xfrm>
          <a:prstGeom prst="rect">
            <a:avLst/>
          </a:prstGeom>
        </p:spPr>
      </p:pic>
      <p:sp>
        <p:nvSpPr>
          <p:cNvPr id="8" name="TextBox 7"/>
          <p:cNvSpPr txBox="1"/>
          <p:nvPr/>
        </p:nvSpPr>
        <p:spPr>
          <a:xfrm>
            <a:off x="478497" y="4589326"/>
            <a:ext cx="4301544"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London Stone</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8421821"/>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370</a:t>
            </a:fld>
            <a:endParaRPr lang="en-GB"/>
          </a:p>
        </p:txBody>
      </p:sp>
      <p:sp>
        <p:nvSpPr>
          <p:cNvPr id="4" name="TextBox 3"/>
          <p:cNvSpPr txBox="1"/>
          <p:nvPr/>
        </p:nvSpPr>
        <p:spPr>
          <a:xfrm>
            <a:off x="7688127" y="1895771"/>
            <a:ext cx="368177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Who owns the </a:t>
            </a:r>
            <a:r>
              <a:rPr lang="en-GB" sz="2800" b="1" i="1" dirty="0">
                <a:solidFill>
                  <a:srgbClr val="00FFFF"/>
                </a:solidFill>
                <a:effectLst>
                  <a:outerShdw blurRad="38100" dist="38100" dir="2700000" algn="tl">
                    <a:srgbClr val="000000">
                      <a:alpha val="43137"/>
                    </a:srgbClr>
                  </a:outerShdw>
                </a:effectLst>
              </a:rPr>
              <a:t>other </a:t>
            </a:r>
            <a:r>
              <a:rPr lang="en-GB" sz="2800" b="1" dirty="0">
                <a:solidFill>
                  <a:srgbClr val="00FFFF"/>
                </a:solidFill>
                <a:effectLst>
                  <a:outerShdw blurRad="38100" dist="38100" dir="2700000" algn="tl">
                    <a:srgbClr val="000000">
                      <a:alpha val="43137"/>
                    </a:srgbClr>
                  </a:outerShdw>
                </a:effectLst>
              </a:rPr>
              <a:t>largest commercial gold vault in London? </a:t>
            </a:r>
            <a:r>
              <a:rPr lang="en-GB" sz="2800" b="1" dirty="0">
                <a:solidFill>
                  <a:srgbClr val="FFC000"/>
                </a:solidFill>
                <a:effectLst>
                  <a:outerShdw blurRad="38100" dist="38100" dir="2700000" algn="tl">
                    <a:srgbClr val="000000">
                      <a:alpha val="43137"/>
                    </a:srgbClr>
                  </a:outerShdw>
                </a:effectLst>
              </a:rPr>
              <a:t>Why HSBC of course: </a:t>
            </a:r>
            <a:r>
              <a:rPr lang="en-GB" sz="2800" b="1" dirty="0">
                <a:solidFill>
                  <a:srgbClr val="00FF00"/>
                </a:solidFill>
                <a:effectLst>
                  <a:outerShdw blurRad="38100" dist="38100" dir="2700000" algn="tl">
                    <a:srgbClr val="000000">
                      <a:alpha val="43137"/>
                    </a:srgbClr>
                  </a:outerShdw>
                </a:effectLst>
              </a:rPr>
              <a:t>the bank which built its fortune on the Chinese opium trade. </a:t>
            </a:r>
            <a:endParaRPr lang="en-GB" dirty="0">
              <a:solidFill>
                <a:srgbClr val="00FF00"/>
              </a:solidFill>
            </a:endParaRPr>
          </a:p>
        </p:txBody>
      </p:sp>
      <p:pic>
        <p:nvPicPr>
          <p:cNvPr id="3074" name="Picture 2" descr="http://politicalbug.files.wordpress.com/2011/03/opium-w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056" y="1696048"/>
            <a:ext cx="5945746" cy="4369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497389"/>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371</a:t>
            </a:fld>
            <a:endParaRPr lang="en-GB"/>
          </a:p>
        </p:txBody>
      </p:sp>
      <p:sp>
        <p:nvSpPr>
          <p:cNvPr id="4" name="TextBox 3"/>
          <p:cNvSpPr txBox="1"/>
          <p:nvPr/>
        </p:nvSpPr>
        <p:spPr>
          <a:xfrm>
            <a:off x="5509405" y="1833575"/>
            <a:ext cx="478081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 and the bank which has recently been embroiled in virtually every scandal involving global money laundering, </a:t>
            </a:r>
            <a:r>
              <a:rPr lang="en-GB" sz="2800" b="1" dirty="0">
                <a:solidFill>
                  <a:srgbClr val="FFC000"/>
                </a:solidFill>
                <a:effectLst>
                  <a:outerShdw blurRad="38100" dist="38100" dir="2700000" algn="tl">
                    <a:srgbClr val="000000">
                      <a:alpha val="43137"/>
                    </a:srgbClr>
                  </a:outerShdw>
                </a:effectLst>
              </a:rPr>
              <a:t>also happens to be the custodian for such massive (supposedly) physical gold. </a:t>
            </a:r>
            <a:endParaRPr lang="en-GB" dirty="0">
              <a:solidFill>
                <a:srgbClr val="FFC000"/>
              </a:solidFill>
            </a:endParaRPr>
          </a:p>
        </p:txBody>
      </p:sp>
      <p:pic>
        <p:nvPicPr>
          <p:cNvPr id="4098" name="Picture 2" descr="http://taxfreegold.co.uk/images/goldbarhangsengroyalminthalftael2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461" y="1947072"/>
            <a:ext cx="19050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782492"/>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372</a:t>
            </a:fld>
            <a:endParaRPr lang="en-GB"/>
          </a:p>
        </p:txBody>
      </p:sp>
      <p:sp>
        <p:nvSpPr>
          <p:cNvPr id="4" name="TextBox 3"/>
          <p:cNvSpPr txBox="1"/>
          <p:nvPr/>
        </p:nvSpPr>
        <p:spPr>
          <a:xfrm>
            <a:off x="6610731" y="1866762"/>
            <a:ext cx="4722677"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HSBC gold vault is also known as "Gold's secret hiding place" as CNBC penned it, </a:t>
            </a:r>
            <a:r>
              <a:rPr lang="en-GB" sz="2800" b="1" dirty="0">
                <a:solidFill>
                  <a:srgbClr val="FFC000"/>
                </a:solidFill>
                <a:effectLst>
                  <a:outerShdw blurRad="38100" dist="38100" dir="2700000" algn="tl">
                    <a:srgbClr val="000000">
                      <a:alpha val="43137"/>
                    </a:srgbClr>
                  </a:outerShdw>
                </a:effectLst>
              </a:rPr>
              <a:t>when Bob </a:t>
            </a:r>
            <a:r>
              <a:rPr lang="en-GB" sz="2800" b="1" dirty="0" err="1">
                <a:solidFill>
                  <a:srgbClr val="FFC000"/>
                </a:solidFill>
                <a:effectLst>
                  <a:outerShdw blurRad="38100" dist="38100" dir="2700000" algn="tl">
                    <a:srgbClr val="000000">
                      <a:alpha val="43137"/>
                    </a:srgbClr>
                  </a:outerShdw>
                </a:effectLst>
              </a:rPr>
              <a:t>Pisani</a:t>
            </a:r>
            <a:r>
              <a:rPr lang="en-GB" sz="2800" b="1" dirty="0">
                <a:solidFill>
                  <a:srgbClr val="FFC000"/>
                </a:solidFill>
                <a:effectLst>
                  <a:outerShdw blurRad="38100" dist="38100" dir="2700000" algn="tl">
                    <a:srgbClr val="000000">
                      <a:alpha val="43137"/>
                    </a:srgbClr>
                  </a:outerShdw>
                </a:effectLst>
              </a:rPr>
              <a:t> was allowed to take a look deep inside the vault's bowels but only after he was theatrically blindfolded.</a:t>
            </a:r>
          </a:p>
        </p:txBody>
      </p:sp>
      <p:pic>
        <p:nvPicPr>
          <p:cNvPr id="5122" name="Picture 2" descr="https://encrypted-tbn1.gstatic.com/images?q=tbn:ANd9GcQTRRs1c1nhID2uzMm97t7fUAIcrK0H_npcRFs4BjcJZCanX3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216" y="2467139"/>
            <a:ext cx="4883607" cy="276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838651"/>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373</a:t>
            </a:fld>
            <a:endParaRPr lang="en-GB"/>
          </a:p>
        </p:txBody>
      </p:sp>
      <p:sp>
        <p:nvSpPr>
          <p:cNvPr id="4" name="TextBox 3"/>
          <p:cNvSpPr txBox="1"/>
          <p:nvPr/>
        </p:nvSpPr>
        <p:spPr>
          <a:xfrm>
            <a:off x="20006"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bank of England, would then go on to set up a network of central banks in other countries, </a:t>
            </a:r>
            <a:r>
              <a:rPr lang="en-GB" sz="2800" b="1" dirty="0">
                <a:solidFill>
                  <a:srgbClr val="FFC000"/>
                </a:solidFill>
                <a:effectLst>
                  <a:outerShdw blurRad="38100" dist="38100" dir="2700000" algn="tl">
                    <a:srgbClr val="000000">
                      <a:alpha val="43137"/>
                    </a:srgbClr>
                  </a:outerShdw>
                </a:effectLst>
              </a:rPr>
              <a:t>the most famous of which, </a:t>
            </a:r>
            <a:r>
              <a:rPr lang="en-GB" sz="2800" b="1" dirty="0">
                <a:solidFill>
                  <a:srgbClr val="00FF00"/>
                </a:solidFill>
                <a:effectLst>
                  <a:outerShdw blurRad="38100" dist="38100" dir="2700000" algn="tl">
                    <a:srgbClr val="000000">
                      <a:alpha val="43137"/>
                    </a:srgbClr>
                  </a:outerShdw>
                </a:effectLst>
              </a:rPr>
              <a:t>is the Federal Reserve Bank of The USA</a:t>
            </a:r>
            <a:r>
              <a:rPr lang="en-GB" dirty="0">
                <a:solidFill>
                  <a:srgbClr val="00FF00"/>
                </a:solidFill>
              </a:rPr>
              <a: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106" t="6384" r="4527" b="4489"/>
          <a:stretch/>
        </p:blipFill>
        <p:spPr>
          <a:xfrm>
            <a:off x="3477726" y="1529089"/>
            <a:ext cx="5236548" cy="3786427"/>
          </a:xfrm>
          <a:prstGeom prst="rect">
            <a:avLst/>
          </a:prstGeom>
        </p:spPr>
      </p:pic>
    </p:spTree>
    <p:extLst>
      <p:ext uri="{BB962C8B-B14F-4D97-AF65-F5344CB8AC3E}">
        <p14:creationId xmlns:p14="http://schemas.microsoft.com/office/powerpoint/2010/main" val="2381698319"/>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374</a:t>
            </a:fld>
            <a:endParaRPr lang="en-GB"/>
          </a:p>
        </p:txBody>
      </p:sp>
      <p:sp>
        <p:nvSpPr>
          <p:cNvPr id="4" name="TextBox 3"/>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evolution of the banking system from earliest times has involved not only empirical, </a:t>
            </a:r>
            <a:r>
              <a:rPr lang="en-GB" sz="2800" b="1" dirty="0">
                <a:solidFill>
                  <a:srgbClr val="FFC000"/>
                </a:solidFill>
                <a:effectLst>
                  <a:outerShdw blurRad="38100" dist="38100" dir="2700000" algn="tl">
                    <a:srgbClr val="000000">
                      <a:alpha val="43137"/>
                    </a:srgbClr>
                  </a:outerShdw>
                </a:effectLst>
              </a:rPr>
              <a:t>accidental modifications but also of a secret, </a:t>
            </a:r>
            <a:r>
              <a:rPr lang="en-GB" sz="2800" b="1" dirty="0" smtClean="0">
                <a:solidFill>
                  <a:srgbClr val="FFC000"/>
                </a:solidFill>
                <a:effectLst>
                  <a:outerShdw blurRad="38100" dist="38100" dir="2700000" algn="tl">
                    <a:srgbClr val="000000">
                      <a:alpha val="43137"/>
                    </a:srgbClr>
                  </a:outerShdw>
                </a:effectLst>
              </a:rPr>
              <a:t>concerted </a:t>
            </a:r>
            <a:r>
              <a:rPr lang="en-GB" sz="2800" b="1" dirty="0">
                <a:solidFill>
                  <a:srgbClr val="00FF00"/>
                </a:solidFill>
                <a:effectLst>
                  <a:outerShdw blurRad="38100" dist="38100" dir="2700000" algn="tl">
                    <a:srgbClr val="000000">
                      <a:alpha val="43137"/>
                    </a:srgbClr>
                  </a:outerShdw>
                </a:effectLst>
              </a:rPr>
              <a:t>plan to create a financial system of supremely corrupting and corruptible capacity.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251" y="1371600"/>
            <a:ext cx="5340349" cy="3539888"/>
          </a:xfrm>
          <a:prstGeom prst="rect">
            <a:avLst/>
          </a:prstGeom>
        </p:spPr>
      </p:pic>
    </p:spTree>
    <p:extLst>
      <p:ext uri="{BB962C8B-B14F-4D97-AF65-F5344CB8AC3E}">
        <p14:creationId xmlns:p14="http://schemas.microsoft.com/office/powerpoint/2010/main" val="4258912223"/>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375</a:t>
            </a:fld>
            <a:endParaRPr lang="en-GB"/>
          </a:p>
        </p:txBody>
      </p:sp>
      <p:sp>
        <p:nvSpPr>
          <p:cNvPr id="4" name="TextBox 3"/>
          <p:cNvSpPr txBox="1"/>
          <p:nvPr/>
        </p:nvSpPr>
        <p:spPr>
          <a:xfrm>
            <a:off x="5816717" y="1644908"/>
            <a:ext cx="5323507"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It was not until the 18th century that the secret plan was brought to its perfect form by the creation of banking dynasties, </a:t>
            </a:r>
            <a:r>
              <a:rPr lang="en-GB" sz="2800" b="1" dirty="0">
                <a:solidFill>
                  <a:srgbClr val="FFC000"/>
                </a:solidFill>
                <a:effectLst>
                  <a:outerShdw blurRad="38100" dist="38100" dir="2700000" algn="tl">
                    <a:srgbClr val="000000">
                      <a:alpha val="43137"/>
                    </a:srgbClr>
                  </a:outerShdw>
                </a:effectLst>
              </a:rPr>
              <a:t>especially the Rothschild, and the perfecting of a vehicle of transmission –central banks. </a:t>
            </a:r>
            <a:r>
              <a:rPr lang="en-GB" sz="2800" b="1" dirty="0">
                <a:solidFill>
                  <a:srgbClr val="00FF00"/>
                </a:solidFill>
                <a:effectLst>
                  <a:outerShdw blurRad="38100" dist="38100" dir="2700000" algn="tl">
                    <a:srgbClr val="000000">
                      <a:alpha val="43137"/>
                    </a:srgbClr>
                  </a:outerShdw>
                </a:effectLst>
              </a:rPr>
              <a:t>The model for this perfect vehicle is the Bank of England.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63" y="2138890"/>
            <a:ext cx="4046450" cy="3844128"/>
          </a:xfrm>
          <a:prstGeom prst="rect">
            <a:avLst/>
          </a:prstGeom>
        </p:spPr>
      </p:pic>
    </p:spTree>
    <p:extLst>
      <p:ext uri="{BB962C8B-B14F-4D97-AF65-F5344CB8AC3E}">
        <p14:creationId xmlns:p14="http://schemas.microsoft.com/office/powerpoint/2010/main" val="1443310514"/>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376</a:t>
            </a:fld>
            <a:endParaRPr lang="en-GB"/>
          </a:p>
        </p:txBody>
      </p:sp>
      <p:sp>
        <p:nvSpPr>
          <p:cNvPr id="4" name="TextBox 3"/>
          <p:cNvSpPr txBox="1"/>
          <p:nvPr/>
        </p:nvSpPr>
        <p:spPr>
          <a:xfrm>
            <a:off x="5447928" y="1609398"/>
            <a:ext cx="504056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The 1943 edition of the Encyclopaedia Americana (Vol. 13) makes this stunningly significant statement of the Bank of England, </a:t>
            </a:r>
            <a:r>
              <a:rPr lang="en-GB" sz="2800" b="1" dirty="0">
                <a:solidFill>
                  <a:srgbClr val="00FF00"/>
                </a:solidFill>
                <a:effectLst>
                  <a:outerShdw blurRad="38100" dist="38100" dir="2700000" algn="tl">
                    <a:srgbClr val="000000">
                      <a:alpha val="43137"/>
                    </a:srgbClr>
                  </a:outerShdw>
                </a:effectLst>
              </a:rPr>
              <a:t>that it is a full partner of the American Administration in the conduct of the financial affairs of all the world:</a:t>
            </a:r>
            <a:endParaRPr lang="en-GB" sz="2800" dirty="0">
              <a:solidFill>
                <a:srgbClr val="00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045" y="1952441"/>
            <a:ext cx="3071164" cy="3715118"/>
          </a:xfrm>
          <a:prstGeom prst="rect">
            <a:avLst/>
          </a:prstGeom>
        </p:spPr>
      </p:pic>
    </p:spTree>
    <p:extLst>
      <p:ext uri="{BB962C8B-B14F-4D97-AF65-F5344CB8AC3E}">
        <p14:creationId xmlns:p14="http://schemas.microsoft.com/office/powerpoint/2010/main" val="4043853042"/>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377</a:t>
            </a:fld>
            <a:endParaRPr lang="en-GB"/>
          </a:p>
        </p:txBody>
      </p:sp>
      <p:sp>
        <p:nvSpPr>
          <p:cNvPr id="4" name="TextBox 3"/>
          <p:cNvSpPr txBox="1"/>
          <p:nvPr/>
        </p:nvSpPr>
        <p:spPr>
          <a:xfrm>
            <a:off x="6613848" y="1981228"/>
            <a:ext cx="496855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 Its weakness is the weakness inherent in a system which has developed with the smallest amount of legislative control ... </a:t>
            </a:r>
            <a:r>
              <a:rPr lang="en-GB" sz="2800" b="1" dirty="0">
                <a:solidFill>
                  <a:srgbClr val="00FF00"/>
                </a:solidFill>
                <a:effectLst>
                  <a:outerShdw blurRad="38100" dist="38100" dir="2700000" algn="tl">
                    <a:srgbClr val="000000">
                      <a:alpha val="43137"/>
                    </a:srgbClr>
                  </a:outerShdw>
                </a:effectLst>
              </a:rPr>
              <a:t>its capital is held privately, and its management is not in any way directly or indirectly controlled by the state. </a:t>
            </a:r>
            <a:endParaRPr lang="en-GB" sz="2800" dirty="0">
              <a:solidFill>
                <a:srgbClr val="00FF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2495866"/>
            <a:ext cx="5391955" cy="3552914"/>
          </a:xfrm>
          <a:prstGeom prst="rect">
            <a:avLst/>
          </a:prstGeom>
        </p:spPr>
      </p:pic>
    </p:spTree>
    <p:extLst>
      <p:ext uri="{BB962C8B-B14F-4D97-AF65-F5344CB8AC3E}">
        <p14:creationId xmlns:p14="http://schemas.microsoft.com/office/powerpoint/2010/main" val="3867338833"/>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378</a:t>
            </a:fld>
            <a:endParaRPr lang="en-GB"/>
          </a:p>
        </p:txBody>
      </p:sp>
      <p:sp>
        <p:nvSpPr>
          <p:cNvPr id="4" name="TextBox 3"/>
          <p:cNvSpPr txBox="1"/>
          <p:nvPr/>
        </p:nvSpPr>
        <p:spPr>
          <a:xfrm>
            <a:off x="5160464" y="1609397"/>
            <a:ext cx="631461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During its whole history, it has been more or less under the protection of the state; </a:t>
            </a:r>
            <a:r>
              <a:rPr lang="en-GB" sz="2800" b="1" dirty="0">
                <a:solidFill>
                  <a:srgbClr val="FFC000"/>
                </a:solidFill>
                <a:effectLst>
                  <a:outerShdw blurRad="38100" dist="38100" dir="2700000" algn="tl">
                    <a:srgbClr val="000000">
                      <a:alpha val="43137"/>
                    </a:srgbClr>
                  </a:outerShdw>
                </a:effectLst>
              </a:rPr>
              <a:t>its development has been marked by successive loans of its capital to the state in return for the confirmation or extension of its privileges,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it still continues to exercise powers and owe responsibilities delegated by the state ... </a:t>
            </a:r>
            <a:endParaRPr lang="en-GB" sz="2800" dirty="0">
              <a:solidFill>
                <a:srgbClr val="00FF00"/>
              </a:solidFill>
            </a:endParaRPr>
          </a:p>
        </p:txBody>
      </p:sp>
      <p:pic>
        <p:nvPicPr>
          <p:cNvPr id="5" name="Picture 4"/>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01683" y="1579668"/>
            <a:ext cx="3551375" cy="4460664"/>
          </a:xfrm>
          <a:prstGeom prst="rect">
            <a:avLst/>
          </a:prstGeom>
        </p:spPr>
      </p:pic>
    </p:spTree>
    <p:extLst>
      <p:ext uri="{BB962C8B-B14F-4D97-AF65-F5344CB8AC3E}">
        <p14:creationId xmlns:p14="http://schemas.microsoft.com/office/powerpoint/2010/main" val="3262996710"/>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379</a:t>
            </a:fld>
            <a:endParaRPr lang="en-GB"/>
          </a:p>
        </p:txBody>
      </p:sp>
      <p:sp>
        <p:nvSpPr>
          <p:cNvPr id="4" name="TextBox 3"/>
          <p:cNvSpPr txBox="1"/>
          <p:nvPr/>
        </p:nvSpPr>
        <p:spPr>
          <a:xfrm>
            <a:off x="4987774" y="1824841"/>
            <a:ext cx="642290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 The bank of England is controlled by a governor, deputy-governor and a court of 24 directors who are elected by the proprietors on the nomination of the directors ..." </a:t>
            </a:r>
            <a:r>
              <a:rPr lang="en-GB" sz="2800" b="1" dirty="0">
                <a:solidFill>
                  <a:srgbClr val="00FF00"/>
                </a:solidFill>
                <a:effectLst>
                  <a:outerShdw blurRad="38100" dist="38100" dir="2700000" algn="tl">
                    <a:srgbClr val="000000">
                      <a:alpha val="43137"/>
                    </a:srgbClr>
                  </a:outerShdw>
                </a:effectLst>
              </a:rPr>
              <a:t>(This is a description of a privately owned structure of government, sovereign in its own right, and over and above the laws of England….. </a:t>
            </a:r>
            <a:endParaRPr lang="en-GB" sz="2800" dirty="0">
              <a:solidFill>
                <a:srgbClr val="00FF00"/>
              </a:solidFill>
            </a:endParaRP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0" b="89778" l="0" r="100000"/>
                    </a14:imgEffect>
                  </a14:imgLayer>
                </a14:imgProps>
              </a:ext>
            </a:extLst>
          </a:blip>
          <a:stretch>
            <a:fillRect/>
          </a:stretch>
        </p:blipFill>
        <p:spPr>
          <a:xfrm>
            <a:off x="1047458" y="2392782"/>
            <a:ext cx="3252522" cy="3238130"/>
          </a:xfrm>
          <a:prstGeom prst="rect">
            <a:avLst/>
          </a:prstGeom>
        </p:spPr>
      </p:pic>
    </p:spTree>
    <p:extLst>
      <p:ext uri="{BB962C8B-B14F-4D97-AF65-F5344CB8AC3E}">
        <p14:creationId xmlns:p14="http://schemas.microsoft.com/office/powerpoint/2010/main" val="8777122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38</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48" y="1518700"/>
            <a:ext cx="6160882" cy="4933615"/>
          </a:xfrm>
          <a:prstGeom prst="rect">
            <a:avLst/>
          </a:prstGeom>
        </p:spPr>
      </p:pic>
      <p:sp>
        <p:nvSpPr>
          <p:cNvPr id="5" name="TextBox 4"/>
          <p:cNvSpPr txBox="1"/>
          <p:nvPr/>
        </p:nvSpPr>
        <p:spPr>
          <a:xfrm>
            <a:off x="7225048" y="1751527"/>
            <a:ext cx="4559121"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Until fairly recently, distances to and from London were measured from this stone, </a:t>
            </a:r>
            <a:r>
              <a:rPr lang="en-GB" sz="2800" b="1" dirty="0" smtClean="0">
                <a:solidFill>
                  <a:srgbClr val="FFC000"/>
                </a:solidFill>
                <a:effectLst>
                  <a:outerShdw blurRad="38100" dist="38100" dir="2700000" algn="tl">
                    <a:srgbClr val="000000">
                      <a:alpha val="43137"/>
                    </a:srgbClr>
                  </a:outerShdw>
                </a:effectLst>
              </a:rPr>
              <a:t>but was shifted westward to the Charing cross monument,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just a short distance from Nelson’s monument at Trafalgar Square. </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87655362"/>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380</a:t>
            </a:fld>
            <a:endParaRPr lang="en-GB"/>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 A status admittedly attained by bribing dishonest officials of the Government of the British Isles through the years to gradually extinguish the freedom and rights of the people.)</a:t>
            </a:r>
            <a:endParaRPr lang="en-GB" sz="2800"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747" y="1371600"/>
            <a:ext cx="6389710" cy="3986623"/>
          </a:xfrm>
          <a:prstGeom prst="rect">
            <a:avLst/>
          </a:prstGeom>
        </p:spPr>
      </p:pic>
    </p:spTree>
    <p:extLst>
      <p:ext uri="{BB962C8B-B14F-4D97-AF65-F5344CB8AC3E}">
        <p14:creationId xmlns:p14="http://schemas.microsoft.com/office/powerpoint/2010/main" val="783294466"/>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381</a:t>
            </a:fld>
            <a:endParaRPr lang="en-GB"/>
          </a:p>
        </p:txBody>
      </p:sp>
      <p:sp>
        <p:nvSpPr>
          <p:cNvPr id="4" name="TextBox 3"/>
          <p:cNvSpPr txBox="1"/>
          <p:nvPr/>
        </p:nvSpPr>
        <p:spPr>
          <a:xfrm>
            <a:off x="5379171" y="1644908"/>
            <a:ext cx="483488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That the nature of this strange bank is actually that of a secret holding company of colossal size is indicated by a reference in </a:t>
            </a:r>
            <a:r>
              <a:rPr lang="en-GB" sz="2800" b="1" dirty="0">
                <a:solidFill>
                  <a:srgbClr val="FFC000"/>
                </a:solidFill>
                <a:effectLst>
                  <a:outerShdw blurRad="38100" dist="38100" dir="2700000" algn="tl">
                    <a:srgbClr val="000000">
                      <a:alpha val="43137"/>
                    </a:srgbClr>
                  </a:outerShdw>
                </a:effectLst>
              </a:rPr>
              <a:t>"England's Money Lords”, by Simon </a:t>
            </a:r>
            <a:r>
              <a:rPr lang="en-GB" sz="2800" b="1" dirty="0" err="1">
                <a:solidFill>
                  <a:srgbClr val="FFC000"/>
                </a:solidFill>
                <a:effectLst>
                  <a:outerShdw blurRad="38100" dist="38100" dir="2700000" algn="tl">
                    <a:srgbClr val="000000">
                      <a:alpha val="43137"/>
                    </a:srgbClr>
                  </a:outerShdw>
                </a:effectLst>
              </a:rPr>
              <a:t>Haxey</a:t>
            </a:r>
            <a:r>
              <a:rPr lang="en-GB" sz="2800" b="1" dirty="0">
                <a:solidFill>
                  <a:srgbClr val="FFC000"/>
                </a:solidFill>
                <a:effectLst>
                  <a:outerShdw blurRad="38100" dist="38100" dir="2700000" algn="tl">
                    <a:srgbClr val="000000">
                      <a:alpha val="43137"/>
                    </a:srgbClr>
                  </a:outerShdw>
                </a:effectLst>
              </a:rPr>
              <a:t>, to (page 158) </a:t>
            </a:r>
            <a:r>
              <a:rPr lang="en-GB" sz="2800" b="1" dirty="0">
                <a:solidFill>
                  <a:srgbClr val="00FF00"/>
                </a:solidFill>
                <a:effectLst>
                  <a:outerShdw blurRad="38100" dist="38100" dir="2700000" algn="tl">
                    <a:srgbClr val="000000">
                      <a:alpha val="43137"/>
                    </a:srgbClr>
                  </a:outerShdw>
                </a:effectLst>
              </a:rPr>
              <a:t>Lancashire Steel Corporation, subsidiary of the Bank of England.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724" y="1678104"/>
            <a:ext cx="3011860" cy="4798897"/>
          </a:xfrm>
          <a:prstGeom prst="rect">
            <a:avLst/>
          </a:prstGeom>
        </p:spPr>
      </p:pic>
    </p:spTree>
    <p:extLst>
      <p:ext uri="{BB962C8B-B14F-4D97-AF65-F5344CB8AC3E}">
        <p14:creationId xmlns:p14="http://schemas.microsoft.com/office/powerpoint/2010/main" val="45609221"/>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382</a:t>
            </a:fld>
            <a:endParaRPr lang="en-GB"/>
          </a:p>
        </p:txBody>
      </p:sp>
      <p:sp>
        <p:nvSpPr>
          <p:cNvPr id="4" name="TextBox 3"/>
          <p:cNvSpPr txBox="1"/>
          <p:nvPr/>
        </p:nvSpPr>
        <p:spPr>
          <a:xfrm>
            <a:off x="6502181" y="1628801"/>
            <a:ext cx="360040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plotting to set up the Bank of England took place at a secret location behind closed doors, </a:t>
            </a:r>
            <a:r>
              <a:rPr lang="en-GB" sz="2800" b="1" dirty="0">
                <a:solidFill>
                  <a:srgbClr val="FFC000"/>
                </a:solidFill>
                <a:effectLst>
                  <a:outerShdw blurRad="38100" dist="38100" dir="2700000" algn="tl">
                    <a:srgbClr val="000000">
                      <a:alpha val="43137"/>
                    </a:srgbClr>
                  </a:outerShdw>
                </a:effectLst>
              </a:rPr>
              <a:t>believed to be the Knights Templar Church in the City of London, The Temple</a:t>
            </a:r>
            <a:r>
              <a:rPr lang="en-GB" dirty="0">
                <a:solidFill>
                  <a:srgbClr val="FFC000"/>
                </a:solidFill>
              </a:rPr>
              <a:t>.</a:t>
            </a:r>
          </a:p>
        </p:txBody>
      </p:sp>
      <p:pic>
        <p:nvPicPr>
          <p:cNvPr id="10242" name="Picture 2" descr="http://www.londontop100.co.uk/Temple-Church-Londo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553" y="1225419"/>
            <a:ext cx="3909289" cy="5207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861080"/>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383</a:t>
            </a:fld>
            <a:endParaRPr lang="en-GB">
              <a:solidFill>
                <a:srgbClr val="FFFFFF"/>
              </a:solidFill>
            </a:endParaRPr>
          </a:p>
        </p:txBody>
      </p:sp>
      <p:sp>
        <p:nvSpPr>
          <p:cNvPr id="4" name="TextBox 3"/>
          <p:cNvSpPr txBox="1"/>
          <p:nvPr/>
        </p:nvSpPr>
        <p:spPr>
          <a:xfrm>
            <a:off x="5691116" y="1492850"/>
            <a:ext cx="564562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It was appropriate that the </a:t>
            </a:r>
            <a:r>
              <a:rPr lang="en-GB" sz="2800" b="1" dirty="0">
                <a:solidFill>
                  <a:srgbClr val="00FFFF"/>
                </a:solidFill>
                <a:effectLst>
                  <a:outerShdw blurRad="38100" dist="38100" dir="2700000" algn="tl">
                    <a:srgbClr val="000000">
                      <a:alpha val="43137"/>
                    </a:srgbClr>
                  </a:outerShdw>
                </a:effectLst>
              </a:rPr>
              <a:t>Temple of </a:t>
            </a:r>
            <a:r>
              <a:rPr lang="en-GB" sz="2800" b="1" dirty="0" smtClean="0">
                <a:solidFill>
                  <a:srgbClr val="00FFFF"/>
                </a:solidFill>
                <a:effectLst>
                  <a:outerShdw blurRad="38100" dist="38100" dir="2700000" algn="tl">
                    <a:srgbClr val="000000">
                      <a:alpha val="43137"/>
                    </a:srgbClr>
                  </a:outerShdw>
                </a:effectLst>
              </a:rPr>
              <a:t>London was chosen, because </a:t>
            </a:r>
            <a:r>
              <a:rPr lang="en-GB" sz="2800" b="1" dirty="0">
                <a:solidFill>
                  <a:srgbClr val="00FFFF"/>
                </a:solidFill>
                <a:effectLst>
                  <a:outerShdw blurRad="38100" dist="38100" dir="2700000" algn="tl">
                    <a:srgbClr val="000000">
                      <a:alpha val="43137"/>
                    </a:srgbClr>
                  </a:outerShdw>
                </a:effectLst>
              </a:rPr>
              <a:t>of its garrison of knights, </a:t>
            </a:r>
            <a:r>
              <a:rPr lang="en-GB" sz="2800" b="1" dirty="0">
                <a:solidFill>
                  <a:srgbClr val="FFC000"/>
                </a:solidFill>
                <a:effectLst>
                  <a:outerShdw blurRad="38100" dist="38100" dir="2700000" algn="tl">
                    <a:srgbClr val="000000">
                      <a:alpha val="43137"/>
                    </a:srgbClr>
                  </a:outerShdw>
                </a:effectLst>
              </a:rPr>
              <a:t>its monastic character, and its privilege of sanctuary,</a:t>
            </a:r>
            <a:r>
              <a:rPr lang="en-GB" sz="2800" b="1" dirty="0">
                <a:effectLst>
                  <a:outerShdw blurRad="38100" dist="38100" dir="2700000" algn="tl">
                    <a:srgbClr val="000000">
                      <a:alpha val="43137"/>
                    </a:srgbClr>
                  </a:outerShdw>
                </a:effectLst>
              </a:rPr>
              <a:t> </a:t>
            </a:r>
            <a:r>
              <a:rPr lang="en-GB" sz="2800" b="1" dirty="0">
                <a:solidFill>
                  <a:srgbClr val="FF00FF"/>
                </a:solidFill>
                <a:effectLst>
                  <a:outerShdw blurRad="38100" dist="38100" dir="2700000" algn="tl">
                    <a:srgbClr val="000000">
                      <a:alpha val="43137"/>
                    </a:srgbClr>
                  </a:outerShdw>
                </a:effectLst>
              </a:rPr>
              <a:t>became a place in which great lords and even kings deposited their treasure.</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Queen Berengaria's dower was placed in the hands of the Templars</a:t>
            </a:r>
            <a:r>
              <a:rPr lang="en-GB" sz="2800" b="1" dirty="0" smtClean="0">
                <a:solidFill>
                  <a:srgbClr val="00FF00"/>
                </a:solidFill>
                <a:effectLst>
                  <a:outerShdw blurRad="38100" dist="38100" dir="2700000" algn="tl">
                    <a:srgbClr val="000000">
                      <a:alpha val="43137"/>
                    </a:srgbClr>
                  </a:outerShdw>
                </a:effectLst>
              </a:rPr>
              <a:t>.</a:t>
            </a:r>
            <a:endParaRPr lang="en-GB"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720" t="1043" r="1205"/>
          <a:stretch/>
        </p:blipFill>
        <p:spPr>
          <a:xfrm>
            <a:off x="900753" y="1371599"/>
            <a:ext cx="3851610" cy="5074593"/>
          </a:xfrm>
          <a:prstGeom prst="rect">
            <a:avLst/>
          </a:prstGeom>
        </p:spPr>
      </p:pic>
    </p:spTree>
    <p:extLst>
      <p:ext uri="{BB962C8B-B14F-4D97-AF65-F5344CB8AC3E}">
        <p14:creationId xmlns:p14="http://schemas.microsoft.com/office/powerpoint/2010/main" val="779343966"/>
      </p:ext>
    </p:extLst>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384</a:t>
            </a:fld>
            <a:endParaRPr lang="en-GB">
              <a:solidFill>
                <a:srgbClr val="FFFFFF"/>
              </a:solidFill>
            </a:endParaRPr>
          </a:p>
        </p:txBody>
      </p:sp>
      <p:sp>
        <p:nvSpPr>
          <p:cNvPr id="4" name="TextBox 3"/>
          <p:cNvSpPr txBox="1"/>
          <p:nvPr/>
        </p:nvSpPr>
        <p:spPr>
          <a:xfrm>
            <a:off x="5212080" y="1706179"/>
            <a:ext cx="665378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Temple Church serves both the Inner and Middle Temples and is located between Fleet Street and Victoria Embankment at the Thames River. </a:t>
            </a:r>
            <a:r>
              <a:rPr lang="en-GB" sz="2800" b="1" dirty="0">
                <a:solidFill>
                  <a:srgbClr val="FF0000"/>
                </a:solidFill>
                <a:effectLst>
                  <a:outerShdw blurRad="38100" dist="38100" dir="2700000" algn="tl">
                    <a:srgbClr val="000000">
                      <a:alpha val="43137"/>
                    </a:srgbClr>
                  </a:outerShdw>
                </a:effectLst>
              </a:rPr>
              <a:t>Its grounds also house the Crown Offices at Crown Office Row. This Temple "Church" is outside any Canonical jurisdiction. </a:t>
            </a:r>
            <a:r>
              <a:rPr lang="en-GB" sz="2800" b="1" dirty="0">
                <a:solidFill>
                  <a:srgbClr val="00FF00"/>
                </a:solidFill>
                <a:effectLst>
                  <a:outerShdw blurRad="38100" dist="38100" dir="2700000" algn="tl">
                    <a:srgbClr val="000000">
                      <a:alpha val="43137"/>
                    </a:srgbClr>
                  </a:outerShdw>
                </a:effectLst>
              </a:rPr>
              <a:t>The Master of the Temple is appointed and takes his place by sealed (non-public) patent, without induction or institution.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93" y="2414016"/>
            <a:ext cx="4138327" cy="3416419"/>
          </a:xfrm>
          <a:prstGeom prst="rect">
            <a:avLst/>
          </a:prstGeom>
        </p:spPr>
      </p:pic>
    </p:spTree>
    <p:extLst>
      <p:ext uri="{BB962C8B-B14F-4D97-AF65-F5344CB8AC3E}">
        <p14:creationId xmlns:p14="http://schemas.microsoft.com/office/powerpoint/2010/main" val="1128044297"/>
      </p:ext>
    </p:extLst>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385</a:t>
            </a:fld>
            <a:endParaRPr lang="en-GB">
              <a:solidFill>
                <a:srgbClr val="FFFFFF"/>
              </a:solidFill>
            </a:endParaRPr>
          </a:p>
        </p:txBody>
      </p:sp>
      <p:sp>
        <p:nvSpPr>
          <p:cNvPr id="4" name="TextBox 3"/>
          <p:cNvSpPr txBox="1"/>
          <p:nvPr/>
        </p:nvSpPr>
        <p:spPr>
          <a:xfrm>
            <a:off x="0" y="4611231"/>
            <a:ext cx="1219200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All licensed Bar Attorneys in the U.S. owe their allegiance to the Crown </a:t>
            </a:r>
            <a:r>
              <a:rPr lang="en-GB" sz="2800" b="1" dirty="0" smtClean="0">
                <a:solidFill>
                  <a:srgbClr val="00FFFF"/>
                </a:solidFill>
                <a:effectLst>
                  <a:outerShdw blurRad="38100" dist="38100" dir="2700000" algn="tl">
                    <a:srgbClr val="000000">
                      <a:alpha val="43137"/>
                    </a:srgbClr>
                  </a:outerShdw>
                </a:effectLst>
              </a:rPr>
              <a:t>Temple. </a:t>
            </a:r>
            <a:r>
              <a:rPr lang="en-GB" sz="2800" b="1" dirty="0">
                <a:solidFill>
                  <a:srgbClr val="FFC000"/>
                </a:solidFill>
                <a:effectLst>
                  <a:outerShdw blurRad="38100" dist="38100" dir="2700000" algn="tl">
                    <a:srgbClr val="000000">
                      <a:alpha val="43137"/>
                    </a:srgbClr>
                  </a:outerShdw>
                </a:effectLst>
              </a:rPr>
              <a:t>In fact all Bar Associations throughout the world are signatories and franchises to the international Bar </a:t>
            </a:r>
            <a:r>
              <a:rPr lang="en-GB" sz="2800" b="1" dirty="0" smtClean="0">
                <a:solidFill>
                  <a:srgbClr val="FFC000"/>
                </a:solidFill>
                <a:effectLst>
                  <a:outerShdw blurRad="38100" dist="38100" dir="2700000" algn="tl">
                    <a:srgbClr val="000000">
                      <a:alpha val="43137"/>
                    </a:srgbClr>
                  </a:outerShdw>
                </a:effectLst>
              </a:rPr>
              <a:t>Association, </a:t>
            </a:r>
            <a:r>
              <a:rPr lang="en-GB" sz="2800" b="1" dirty="0">
                <a:solidFill>
                  <a:srgbClr val="FFC000"/>
                </a:solidFill>
                <a:effectLst>
                  <a:outerShdw blurRad="38100" dist="38100" dir="2700000" algn="tl">
                    <a:srgbClr val="000000">
                      <a:alpha val="43137"/>
                    </a:srgbClr>
                  </a:outerShdw>
                </a:effectLst>
              </a:rPr>
              <a:t>located at the Inns of Court at Crown Temple, </a:t>
            </a:r>
            <a:r>
              <a:rPr lang="en-GB" sz="2800" b="1" dirty="0">
                <a:solidFill>
                  <a:srgbClr val="00FF00"/>
                </a:solidFill>
                <a:effectLst>
                  <a:outerShdw blurRad="38100" dist="38100" dir="2700000" algn="tl">
                    <a:srgbClr val="000000">
                      <a:alpha val="43137"/>
                    </a:srgbClr>
                  </a:outerShdw>
                </a:effectLst>
              </a:rPr>
              <a:t>which are physically located at Chancery Lane behind Fleet Street in London</a:t>
            </a:r>
            <a:r>
              <a:rPr lang="en-GB" dirty="0">
                <a:solidFill>
                  <a:srgbClr val="00FF00"/>
                </a:solidFill>
              </a:rPr>
              <a:t>. </a:t>
            </a:r>
          </a:p>
        </p:txBody>
      </p:sp>
      <p:pic>
        <p:nvPicPr>
          <p:cNvPr id="1026" name="Picture 2" descr="http://static.wixstatic.com/media/5a3dcc_8b98f5a7b3893378dd5c76e68afd3363.jpg_srz_980_380_85_22_0.50_1.20_0.00_jpg_sr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906" y="1417575"/>
            <a:ext cx="6584188" cy="267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285251"/>
      </p:ext>
    </p:extLst>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386</a:t>
            </a:fld>
            <a:endParaRPr lang="en-GB">
              <a:solidFill>
                <a:srgbClr val="FFFFFF"/>
              </a:solidFill>
            </a:endParaRPr>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Chancel, or Chancery, of the Crown Inner Temple Court was where King John was, in January 1215,</a:t>
            </a:r>
            <a:r>
              <a:rPr lang="en-GB" sz="2800" b="1" dirty="0">
                <a:effectLst>
                  <a:outerShdw blurRad="38100" dist="38100" dir="2700000" algn="tl">
                    <a:srgbClr val="000000">
                      <a:alpha val="43137"/>
                    </a:srgbClr>
                  </a:outerShdw>
                </a:effectLst>
              </a:rPr>
              <a:t> </a:t>
            </a:r>
            <a:r>
              <a:rPr lang="en-GB" sz="2800" b="1" dirty="0">
                <a:solidFill>
                  <a:srgbClr val="FF6600"/>
                </a:solidFill>
                <a:effectLst>
                  <a:outerShdw blurRad="38100" dist="38100" dir="2700000" algn="tl">
                    <a:srgbClr val="000000">
                      <a:alpha val="43137"/>
                    </a:srgbClr>
                  </a:outerShdw>
                </a:effectLst>
              </a:rPr>
              <a:t>when the English barons demanded that he confirm the rights enshrined in the Magna </a:t>
            </a:r>
            <a:r>
              <a:rPr lang="en-GB" sz="2800" b="1" dirty="0" smtClean="0">
                <a:solidFill>
                  <a:srgbClr val="FF6600"/>
                </a:solidFill>
                <a:effectLst>
                  <a:outerShdw blurRad="38100" dist="38100" dir="2700000" algn="tl">
                    <a:srgbClr val="000000">
                      <a:alpha val="43137"/>
                    </a:srgbClr>
                  </a:outerShdw>
                </a:effectLst>
              </a:rPr>
              <a:t>Charta</a:t>
            </a:r>
            <a:r>
              <a:rPr lang="en-GB" sz="2800" b="1" dirty="0">
                <a:solidFill>
                  <a:srgbClr val="FF6600"/>
                </a:solidFill>
                <a:effectLst>
                  <a:outerShdw blurRad="38100" dist="38100" dir="2700000" algn="tl">
                    <a:srgbClr val="000000">
                      <a:alpha val="43137"/>
                    </a:srgbClr>
                  </a:outerShdw>
                </a:effectLst>
              </a:rPr>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3847" y="1455308"/>
            <a:ext cx="4624305" cy="3711613"/>
          </a:xfrm>
          <a:prstGeom prst="rect">
            <a:avLst/>
          </a:prstGeom>
        </p:spPr>
      </p:pic>
    </p:spTree>
    <p:extLst>
      <p:ext uri="{BB962C8B-B14F-4D97-AF65-F5344CB8AC3E}">
        <p14:creationId xmlns:p14="http://schemas.microsoft.com/office/powerpoint/2010/main" val="229197922"/>
      </p:ext>
    </p:extLst>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387</a:t>
            </a:fld>
            <a:endParaRPr lang="en-GB">
              <a:solidFill>
                <a:srgbClr val="FFFFFF"/>
              </a:solidFill>
            </a:endParaRPr>
          </a:p>
        </p:txBody>
      </p:sp>
      <p:sp>
        <p:nvSpPr>
          <p:cNvPr id="4" name="TextBox 3"/>
          <p:cNvSpPr txBox="1"/>
          <p:nvPr/>
        </p:nvSpPr>
        <p:spPr>
          <a:xfrm>
            <a:off x="0" y="5042117"/>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You will now see why the officials of Government, </a:t>
            </a:r>
            <a:r>
              <a:rPr lang="en-GB" sz="2800" b="1" dirty="0" smtClean="0">
                <a:solidFill>
                  <a:srgbClr val="FFC000"/>
                </a:solidFill>
                <a:effectLst>
                  <a:outerShdw blurRad="38100" dist="38100" dir="2700000" algn="tl">
                    <a:srgbClr val="000000">
                      <a:alpha val="43137"/>
                    </a:srgbClr>
                  </a:outerShdw>
                </a:effectLst>
              </a:rPr>
              <a:t>responsible for accounting for expenditure and budgeting are called chancellors and not treasurers.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It is because they are acting on behalf of the crown temple in the chancel of the Temple in the City!!</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6996" y="1531474"/>
            <a:ext cx="5321808" cy="3350769"/>
          </a:xfrm>
          <a:prstGeom prst="rect">
            <a:avLst/>
          </a:prstGeom>
        </p:spPr>
      </p:pic>
    </p:spTree>
    <p:extLst>
      <p:ext uri="{BB962C8B-B14F-4D97-AF65-F5344CB8AC3E}">
        <p14:creationId xmlns:p14="http://schemas.microsoft.com/office/powerpoint/2010/main" val="1999504995"/>
      </p:ext>
    </p:extLst>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388</a:t>
            </a:fld>
            <a:endParaRPr lang="en-GB">
              <a:solidFill>
                <a:srgbClr val="FFFFFF"/>
              </a:solidFill>
            </a:endParaRPr>
          </a:p>
        </p:txBody>
      </p:sp>
      <p:sp>
        <p:nvSpPr>
          <p:cNvPr id="4" name="TextBox 3"/>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"Woe unto you, scribes and Pharisees, hypocrites! </a:t>
            </a:r>
            <a:r>
              <a:rPr lang="en-GB" sz="2800" b="1" dirty="0">
                <a:solidFill>
                  <a:srgbClr val="FFC000"/>
                </a:solidFill>
                <a:effectLst>
                  <a:outerShdw blurRad="38100" dist="38100" dir="2700000" algn="tl">
                    <a:srgbClr val="000000">
                      <a:alpha val="43137"/>
                    </a:srgbClr>
                  </a:outerShdw>
                </a:effectLst>
              </a:rPr>
              <a:t>for ye are like unto </a:t>
            </a:r>
            <a:r>
              <a:rPr lang="en-GB" sz="2800" b="1" dirty="0" smtClean="0">
                <a:solidFill>
                  <a:srgbClr val="FFC000"/>
                </a:solidFill>
                <a:effectLst>
                  <a:outerShdw blurRad="38100" dist="38100" dir="2700000" algn="tl">
                    <a:srgbClr val="000000">
                      <a:alpha val="43137"/>
                    </a:srgbClr>
                  </a:outerShdw>
                </a:effectLst>
              </a:rPr>
              <a:t>whited sepulchres, </a:t>
            </a:r>
            <a:r>
              <a:rPr lang="en-GB" sz="2800" b="1" dirty="0">
                <a:solidFill>
                  <a:srgbClr val="FFC000"/>
                </a:solidFill>
                <a:effectLst>
                  <a:outerShdw blurRad="38100" dist="38100" dir="2700000" algn="tl">
                    <a:srgbClr val="000000">
                      <a:alpha val="43137"/>
                    </a:srgbClr>
                  </a:outerShdw>
                </a:effectLst>
              </a:rPr>
              <a:t>which indeed appear </a:t>
            </a:r>
            <a:r>
              <a:rPr lang="en-GB" sz="2800" b="1" dirty="0" smtClean="0">
                <a:solidFill>
                  <a:srgbClr val="FFC000"/>
                </a:solidFill>
                <a:effectLst>
                  <a:outerShdw blurRad="38100" dist="38100" dir="2700000" algn="tl">
                    <a:srgbClr val="000000">
                      <a:alpha val="43137"/>
                    </a:srgbClr>
                  </a:outerShdw>
                </a:effectLst>
              </a:rPr>
              <a:t>beautiful </a:t>
            </a:r>
            <a:r>
              <a:rPr lang="en-GB" sz="2800" b="1" dirty="0">
                <a:solidFill>
                  <a:srgbClr val="FFC000"/>
                </a:solidFill>
                <a:effectLst>
                  <a:outerShdw blurRad="38100" dist="38100" dir="2700000" algn="tl">
                    <a:srgbClr val="000000">
                      <a:alpha val="43137"/>
                    </a:srgbClr>
                  </a:outerShdw>
                </a:effectLst>
              </a:rPr>
              <a:t>outward,</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but are within full of </a:t>
            </a:r>
            <a:r>
              <a:rPr lang="en-GB" sz="2800" b="1" dirty="0" smtClean="0">
                <a:solidFill>
                  <a:srgbClr val="00FF00"/>
                </a:solidFill>
                <a:effectLst>
                  <a:outerShdw blurRad="38100" dist="38100" dir="2700000" algn="tl">
                    <a:srgbClr val="000000">
                      <a:alpha val="43137"/>
                    </a:srgbClr>
                  </a:outerShdw>
                </a:effectLst>
              </a:rPr>
              <a:t>dead men's </a:t>
            </a:r>
            <a:r>
              <a:rPr lang="en-GB" sz="2800" b="1" dirty="0">
                <a:solidFill>
                  <a:srgbClr val="00FF00"/>
                </a:solidFill>
                <a:effectLst>
                  <a:outerShdw blurRad="38100" dist="38100" dir="2700000" algn="tl">
                    <a:srgbClr val="000000">
                      <a:alpha val="43137"/>
                    </a:srgbClr>
                  </a:outerShdw>
                </a:effectLst>
              </a:rPr>
              <a:t>bones, and of all </a:t>
            </a:r>
            <a:r>
              <a:rPr lang="en-GB" sz="2800" b="1" dirty="0" smtClean="0">
                <a:solidFill>
                  <a:srgbClr val="00FF00"/>
                </a:solidFill>
                <a:effectLst>
                  <a:outerShdw blurRad="38100" dist="38100" dir="2700000" algn="tl">
                    <a:srgbClr val="000000">
                      <a:alpha val="43137"/>
                    </a:srgbClr>
                  </a:outerShdw>
                </a:effectLst>
              </a:rPr>
              <a:t>uncleanness</a:t>
            </a:r>
            <a:r>
              <a:rPr lang="en-GB" sz="2800" b="1" dirty="0">
                <a:solidFill>
                  <a:srgbClr val="00FF00"/>
                </a:solidFill>
                <a:effectLst>
                  <a:outerShdw blurRad="38100" dist="38100" dir="2700000" algn="tl">
                    <a:srgbClr val="000000">
                      <a:alpha val="43137"/>
                    </a:srgbClr>
                  </a:outerShdw>
                </a:effectLst>
              </a:rPr>
              <a:t>."</a:t>
            </a:r>
            <a:r>
              <a:rPr lang="en-GB" sz="2800" b="1" dirty="0">
                <a:effectLst>
                  <a:outerShdw blurRad="38100" dist="38100" dir="2700000" algn="tl">
                    <a:srgbClr val="000000">
                      <a:alpha val="43137"/>
                    </a:srgbClr>
                  </a:outerShdw>
                </a:effectLst>
              </a:rPr>
              <a:t> </a:t>
            </a:r>
            <a:r>
              <a:rPr lang="en-GB" sz="2800" b="1" i="1" dirty="0" smtClean="0">
                <a:solidFill>
                  <a:srgbClr val="FF00FF"/>
                </a:solidFill>
                <a:effectLst>
                  <a:outerShdw blurRad="38100" dist="38100" dir="2700000" algn="tl">
                    <a:srgbClr val="000000">
                      <a:alpha val="43137"/>
                    </a:srgbClr>
                  </a:outerShdw>
                </a:effectLst>
              </a:rPr>
              <a:t>- Matthew </a:t>
            </a:r>
            <a:r>
              <a:rPr lang="en-GB" sz="2800" b="1" i="1" dirty="0">
                <a:solidFill>
                  <a:srgbClr val="FF00FF"/>
                </a:solidFill>
                <a:effectLst>
                  <a:outerShdw blurRad="38100" dist="38100" dir="2700000" algn="tl">
                    <a:srgbClr val="000000">
                      <a:alpha val="43137"/>
                    </a:srgbClr>
                  </a:outerShdw>
                </a:effectLst>
              </a:rPr>
              <a:t>23:27</a:t>
            </a:r>
            <a:endParaRPr lang="en-GB" sz="2800" b="1" dirty="0">
              <a:solidFill>
                <a:srgbClr val="FF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48120267"/>
      </p:ext>
    </p:extLst>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389</a:t>
            </a:fld>
            <a:endParaRPr lang="en-GB">
              <a:solidFill>
                <a:srgbClr val="FFFFFF"/>
              </a:solidFill>
            </a:endParaRPr>
          </a:p>
        </p:txBody>
      </p:sp>
      <p:sp>
        <p:nvSpPr>
          <p:cNvPr id="4" name="TextBox 3"/>
          <p:cNvSpPr txBox="1"/>
          <p:nvPr/>
        </p:nvSpPr>
        <p:spPr>
          <a:xfrm>
            <a:off x="4343400" y="1572768"/>
            <a:ext cx="723900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a:t>
            </a:r>
            <a:r>
              <a:rPr lang="en-GB" sz="2800" b="1" dirty="0" smtClean="0">
                <a:solidFill>
                  <a:srgbClr val="00FFFF"/>
                </a:solidFill>
                <a:effectLst>
                  <a:outerShdw blurRad="38100" dist="38100" dir="2700000" algn="tl">
                    <a:srgbClr val="000000">
                      <a:alpha val="43137"/>
                    </a:srgbClr>
                  </a:outerShdw>
                </a:effectLst>
              </a:rPr>
              <a:t>he </a:t>
            </a:r>
            <a:r>
              <a:rPr lang="en-GB" sz="2800" b="1" dirty="0">
                <a:solidFill>
                  <a:srgbClr val="00FFFF"/>
                </a:solidFill>
                <a:effectLst>
                  <a:outerShdw blurRad="38100" dist="38100" dir="2700000" algn="tl">
                    <a:srgbClr val="000000">
                      <a:alpha val="43137"/>
                    </a:srgbClr>
                  </a:outerShdw>
                </a:effectLst>
              </a:rPr>
              <a:t>Temple </a:t>
            </a:r>
            <a:r>
              <a:rPr lang="en-GB" sz="2800" b="1" dirty="0" smtClean="0">
                <a:solidFill>
                  <a:srgbClr val="00FFFF"/>
                </a:solidFill>
                <a:effectLst>
                  <a:outerShdw blurRad="38100" dist="38100" dir="2700000" algn="tl">
                    <a:srgbClr val="000000">
                      <a:alpha val="43137"/>
                    </a:srgbClr>
                  </a:outerShdw>
                </a:effectLst>
              </a:rPr>
              <a:t>in </a:t>
            </a:r>
            <a:r>
              <a:rPr lang="en-GB" sz="2800" b="1" dirty="0">
                <a:solidFill>
                  <a:srgbClr val="00FFFF"/>
                </a:solidFill>
                <a:effectLst>
                  <a:outerShdw blurRad="38100" dist="38100" dir="2700000" algn="tl">
                    <a:srgbClr val="000000">
                      <a:alpha val="43137"/>
                    </a:srgbClr>
                  </a:outerShdw>
                </a:effectLst>
              </a:rPr>
              <a:t>the City of London has been </a:t>
            </a:r>
            <a:r>
              <a:rPr lang="en-GB" sz="2800" b="1" dirty="0" smtClean="0">
                <a:solidFill>
                  <a:srgbClr val="00FFFF"/>
                </a:solidFill>
                <a:effectLst>
                  <a:outerShdw blurRad="38100" dist="38100" dir="2700000" algn="tl">
                    <a:srgbClr val="000000">
                      <a:alpha val="43137"/>
                    </a:srgbClr>
                  </a:outerShdw>
                </a:effectLst>
              </a:rPr>
              <a:t>home to the Knight Templar </a:t>
            </a:r>
            <a:r>
              <a:rPr lang="en-GB" sz="2800" b="1" dirty="0">
                <a:solidFill>
                  <a:srgbClr val="00FFFF"/>
                </a:solidFill>
                <a:effectLst>
                  <a:outerShdw blurRad="38100" dist="38100" dir="2700000" algn="tl">
                    <a:srgbClr val="000000">
                      <a:alpha val="43137"/>
                    </a:srgbClr>
                  </a:outerShdw>
                </a:effectLst>
              </a:rPr>
              <a:t>secret society. </a:t>
            </a:r>
            <a:r>
              <a:rPr lang="en-GB" sz="2800" b="1" dirty="0">
                <a:solidFill>
                  <a:srgbClr val="FFC000"/>
                </a:solidFill>
                <a:effectLst>
                  <a:outerShdw blurRad="38100" dist="38100" dir="2700000" algn="tl">
                    <a:srgbClr val="000000">
                      <a:alpha val="43137"/>
                    </a:srgbClr>
                  </a:outerShdw>
                </a:effectLst>
              </a:rPr>
              <a:t>It was built </a:t>
            </a:r>
            <a:r>
              <a:rPr lang="en-GB" sz="2800" b="1" dirty="0" smtClean="0">
                <a:solidFill>
                  <a:srgbClr val="FFC000"/>
                </a:solidFill>
                <a:effectLst>
                  <a:outerShdw blurRad="38100" dist="38100" dir="2700000" algn="tl">
                    <a:srgbClr val="000000">
                      <a:alpha val="43137"/>
                    </a:srgbClr>
                  </a:outerShdw>
                </a:effectLst>
              </a:rPr>
              <a:t>and established </a:t>
            </a:r>
            <a:r>
              <a:rPr lang="en-GB" sz="2800" b="1" dirty="0">
                <a:solidFill>
                  <a:srgbClr val="FFC000"/>
                </a:solidFill>
                <a:effectLst>
                  <a:outerShdw blurRad="38100" dist="38100" dir="2700000" algn="tl">
                    <a:srgbClr val="000000">
                      <a:alpha val="43137"/>
                    </a:srgbClr>
                  </a:outerShdw>
                </a:effectLst>
              </a:rPr>
              <a:t>by the same Temple </a:t>
            </a:r>
            <a:r>
              <a:rPr lang="en-GB" sz="2800" b="1" dirty="0" smtClean="0">
                <a:solidFill>
                  <a:srgbClr val="FFC000"/>
                </a:solidFill>
                <a:effectLst>
                  <a:outerShdw blurRad="38100" dist="38100" dir="2700000" algn="tl">
                    <a:srgbClr val="000000">
                      <a:alpha val="43137"/>
                    </a:srgbClr>
                  </a:outerShdw>
                </a:effectLst>
              </a:rPr>
              <a:t>Knights who </a:t>
            </a:r>
            <a:r>
              <a:rPr lang="en-GB" sz="2800" b="1" dirty="0">
                <a:solidFill>
                  <a:srgbClr val="FFC000"/>
                </a:solidFill>
                <a:effectLst>
                  <a:outerShdw blurRad="38100" dist="38100" dir="2700000" algn="tl">
                    <a:srgbClr val="000000">
                      <a:alpha val="43137"/>
                    </a:srgbClr>
                  </a:outerShdw>
                </a:effectLst>
              </a:rPr>
              <a:t>were given their Rule and Order by the Roman Pope. </a:t>
            </a:r>
            <a:r>
              <a:rPr lang="en-GB" sz="2800" b="1" dirty="0">
                <a:solidFill>
                  <a:srgbClr val="FF00FF"/>
                </a:solidFill>
                <a:effectLst>
                  <a:outerShdw blurRad="38100" dist="38100" dir="2700000" algn="tl">
                    <a:srgbClr val="000000">
                      <a:alpha val="43137"/>
                    </a:srgbClr>
                  </a:outerShdw>
                </a:effectLst>
              </a:rPr>
              <a:t>It's very important </a:t>
            </a:r>
            <a:r>
              <a:rPr lang="en-GB" sz="2800" b="1" dirty="0" smtClean="0">
                <a:solidFill>
                  <a:srgbClr val="FF00FF"/>
                </a:solidFill>
                <a:effectLst>
                  <a:outerShdw blurRad="38100" dist="38100" dir="2700000" algn="tl">
                    <a:srgbClr val="000000">
                      <a:alpha val="43137"/>
                    </a:srgbClr>
                  </a:outerShdw>
                </a:effectLst>
              </a:rPr>
              <a:t>to know </a:t>
            </a:r>
            <a:r>
              <a:rPr lang="en-GB" sz="2800" b="1" dirty="0">
                <a:solidFill>
                  <a:srgbClr val="FF00FF"/>
                </a:solidFill>
                <a:effectLst>
                  <a:outerShdw blurRad="38100" dist="38100" dir="2700000" algn="tl">
                    <a:srgbClr val="000000">
                      <a:alpha val="43137"/>
                    </a:srgbClr>
                  </a:outerShdw>
                </a:effectLst>
              </a:rPr>
              <a:t>how the British Royal Crown was placed into the hands of the </a:t>
            </a:r>
            <a:r>
              <a:rPr lang="en-GB" sz="2800" b="1" dirty="0" smtClean="0">
                <a:solidFill>
                  <a:srgbClr val="FF00FF"/>
                </a:solidFill>
                <a:effectLst>
                  <a:outerShdw blurRad="38100" dist="38100" dir="2700000" algn="tl">
                    <a:srgbClr val="000000">
                      <a:alpha val="43137"/>
                    </a:srgbClr>
                  </a:outerShdw>
                </a:effectLst>
              </a:rPr>
              <a:t>Knights Templars</a:t>
            </a:r>
            <a:r>
              <a:rPr lang="en-GB" sz="2800" b="1" dirty="0">
                <a:solidFill>
                  <a:srgbClr val="FF00FF"/>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how the Crown Templars became the fiscal and military agents </a:t>
            </a:r>
            <a:r>
              <a:rPr lang="en-GB" sz="2800" b="1" dirty="0" smtClean="0">
                <a:solidFill>
                  <a:srgbClr val="00FF00"/>
                </a:solidFill>
                <a:effectLst>
                  <a:outerShdw blurRad="38100" dist="38100" dir="2700000" algn="tl">
                    <a:srgbClr val="000000">
                      <a:alpha val="43137"/>
                    </a:srgbClr>
                  </a:outerShdw>
                </a:effectLst>
              </a:rPr>
              <a:t>for the </a:t>
            </a:r>
            <a:r>
              <a:rPr lang="en-GB" sz="2800" b="1" dirty="0">
                <a:solidFill>
                  <a:srgbClr val="00FF00"/>
                </a:solidFill>
                <a:effectLst>
                  <a:outerShdw blurRad="38100" dist="38100" dir="2700000" algn="tl">
                    <a:srgbClr val="000000">
                      <a:alpha val="43137"/>
                    </a:srgbClr>
                  </a:outerShdw>
                </a:effectLst>
              </a:rPr>
              <a:t>Pope of the Roman Church</a:t>
            </a:r>
            <a:r>
              <a:rPr lang="en-GB" dirty="0">
                <a:solidFill>
                  <a:srgbClr val="00FF00"/>
                </a:solidFill>
              </a:rPr>
              <a:t>.</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057" l="0" r="100000"/>
                    </a14:imgEffect>
                  </a14:imgLayer>
                </a14:imgProps>
              </a:ext>
              <a:ext uri="{28A0092B-C50C-407E-A947-70E740481C1C}">
                <a14:useLocalDpi xmlns:a14="http://schemas.microsoft.com/office/drawing/2010/main" val="0"/>
              </a:ext>
            </a:extLst>
          </a:blip>
          <a:stretch>
            <a:fillRect/>
          </a:stretch>
        </p:blipFill>
        <p:spPr>
          <a:xfrm>
            <a:off x="722884" y="1839468"/>
            <a:ext cx="3175000" cy="4038600"/>
          </a:xfrm>
          <a:prstGeom prst="rect">
            <a:avLst/>
          </a:prstGeom>
        </p:spPr>
      </p:pic>
    </p:spTree>
    <p:extLst>
      <p:ext uri="{BB962C8B-B14F-4D97-AF65-F5344CB8AC3E}">
        <p14:creationId xmlns:p14="http://schemas.microsoft.com/office/powerpoint/2010/main" val="35452757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39</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103" y="1943671"/>
            <a:ext cx="3565017" cy="250420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7888" y="1943671"/>
            <a:ext cx="3532632" cy="245561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05" y="1943671"/>
            <a:ext cx="3460345" cy="2472881"/>
          </a:xfrm>
          <a:prstGeom prst="rect">
            <a:avLst/>
          </a:prstGeom>
        </p:spPr>
      </p:pic>
      <p:sp>
        <p:nvSpPr>
          <p:cNvPr id="7" name="TextBox 6"/>
          <p:cNvSpPr txBox="1"/>
          <p:nvPr/>
        </p:nvSpPr>
        <p:spPr>
          <a:xfrm>
            <a:off x="2533459" y="5092005"/>
            <a:ext cx="7004304" cy="138499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Many of the City of London street name plates are very ancient as can be seen from the above pictures</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0775738"/>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390</a:t>
            </a:fld>
            <a:endParaRPr lang="en-GB">
              <a:solidFill>
                <a:srgbClr val="FFFFFF"/>
              </a:solidFill>
            </a:endParaRPr>
          </a:p>
        </p:txBody>
      </p:sp>
      <p:sp>
        <p:nvSpPr>
          <p:cNvPr id="4" name="TextBox 3"/>
          <p:cNvSpPr txBox="1"/>
          <p:nvPr/>
        </p:nvSpPr>
        <p:spPr>
          <a:xfrm>
            <a:off x="6342888" y="1719179"/>
            <a:ext cx="513892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It's a real eye opener to know that the Middle Inn of the Crown </a:t>
            </a:r>
            <a:r>
              <a:rPr lang="en-GB" sz="2800" b="1" dirty="0" smtClean="0">
                <a:solidFill>
                  <a:srgbClr val="00FFFF"/>
                </a:solidFill>
                <a:effectLst>
                  <a:outerShdw blurRad="38100" dist="38100" dir="2700000" algn="tl">
                    <a:srgbClr val="000000">
                      <a:alpha val="43137"/>
                    </a:srgbClr>
                  </a:outerShdw>
                </a:effectLst>
              </a:rPr>
              <a:t>Temple, </a:t>
            </a:r>
            <a:r>
              <a:rPr lang="en-GB" sz="2800" b="1" dirty="0" smtClean="0">
                <a:solidFill>
                  <a:srgbClr val="FFC000"/>
                </a:solidFill>
                <a:effectLst>
                  <a:outerShdw blurRad="38100" dist="38100" dir="2700000" algn="tl">
                    <a:srgbClr val="000000">
                      <a:alpha val="43137"/>
                    </a:srgbClr>
                  </a:outerShdw>
                </a:effectLst>
              </a:rPr>
              <a:t>has publicly </a:t>
            </a:r>
            <a:r>
              <a:rPr lang="en-GB" sz="2800" b="1" dirty="0">
                <a:solidFill>
                  <a:srgbClr val="FFC000"/>
                </a:solidFill>
                <a:effectLst>
                  <a:outerShdw blurRad="38100" dist="38100" dir="2700000" algn="tl">
                    <a:srgbClr val="000000">
                      <a:alpha val="43137"/>
                    </a:srgbClr>
                  </a:outerShdw>
                </a:effectLst>
              </a:rPr>
              <a:t>acknowledged there were at least five Templar Bar </a:t>
            </a:r>
            <a:r>
              <a:rPr lang="en-GB" sz="2800" b="1" dirty="0" err="1">
                <a:solidFill>
                  <a:srgbClr val="FFC000"/>
                </a:solidFill>
                <a:effectLst>
                  <a:outerShdw blurRad="38100" dist="38100" dir="2700000" algn="tl">
                    <a:srgbClr val="000000">
                      <a:alpha val="43137"/>
                    </a:srgbClr>
                  </a:outerShdw>
                </a:effectLst>
              </a:rPr>
              <a:t>Attornies</a:t>
            </a:r>
            <a:r>
              <a:rPr lang="en-GB" sz="2800" b="1" dirty="0">
                <a:solidFill>
                  <a:srgbClr val="FFC0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under solemn </a:t>
            </a:r>
            <a:r>
              <a:rPr lang="en-GB" sz="2800" b="1" dirty="0">
                <a:solidFill>
                  <a:srgbClr val="00FF00"/>
                </a:solidFill>
                <a:effectLst>
                  <a:outerShdw blurRad="38100" dist="38100" dir="2700000" algn="tl">
                    <a:srgbClr val="000000">
                      <a:alpha val="43137"/>
                    </a:srgbClr>
                  </a:outerShdw>
                </a:effectLst>
              </a:rPr>
              <a:t>oath only to the Crown, who signed what was alleged to be an </a:t>
            </a:r>
            <a:r>
              <a:rPr lang="en-GB" sz="2800" b="1" dirty="0" smtClean="0">
                <a:solidFill>
                  <a:srgbClr val="00FF00"/>
                </a:solidFill>
                <a:effectLst>
                  <a:outerShdw blurRad="38100" dist="38100" dir="2700000" algn="tl">
                    <a:srgbClr val="000000">
                      <a:alpha val="43137"/>
                    </a:srgbClr>
                  </a:outerShdw>
                </a:effectLst>
              </a:rPr>
              <a:t>American Declaration </a:t>
            </a:r>
            <a:r>
              <a:rPr lang="en-GB" sz="2800" b="1" dirty="0">
                <a:solidFill>
                  <a:srgbClr val="00FF00"/>
                </a:solidFill>
                <a:effectLst>
                  <a:outerShdw blurRad="38100" dist="38100" dir="2700000" algn="tl">
                    <a:srgbClr val="000000">
                      <a:alpha val="43137"/>
                    </a:srgbClr>
                  </a:outerShdw>
                </a:effectLst>
              </a:rPr>
              <a:t>of Independence.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280" t="11737" r="7440" b="14364"/>
          <a:stretch/>
        </p:blipFill>
        <p:spPr>
          <a:xfrm>
            <a:off x="761475" y="2560320"/>
            <a:ext cx="4759448" cy="2935223"/>
          </a:xfrm>
          <a:prstGeom prst="rect">
            <a:avLst/>
          </a:prstGeom>
        </p:spPr>
      </p:pic>
    </p:spTree>
    <p:extLst>
      <p:ext uri="{BB962C8B-B14F-4D97-AF65-F5344CB8AC3E}">
        <p14:creationId xmlns:p14="http://schemas.microsoft.com/office/powerpoint/2010/main" val="1057996398"/>
      </p:ext>
    </p:extLst>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391</a:t>
            </a:fld>
            <a:endParaRPr lang="en-GB">
              <a:solidFill>
                <a:srgbClr val="FFFFFF"/>
              </a:solidFill>
            </a:endParaRPr>
          </a:p>
        </p:txBody>
      </p:sp>
      <p:sp>
        <p:nvSpPr>
          <p:cNvPr id="4" name="TextBox 3"/>
          <p:cNvSpPr txBox="1"/>
          <p:nvPr/>
        </p:nvSpPr>
        <p:spPr>
          <a:xfrm>
            <a:off x="3931920" y="2057161"/>
            <a:ext cx="772668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This City of London Temple was the headquarters of the Templar Knights in Great Britain where Order and Rule were first made,</a:t>
            </a:r>
            <a:r>
              <a:rPr lang="en-GB" sz="2800" b="1" dirty="0">
                <a:solidFill>
                  <a:srgbClr val="FF6600"/>
                </a:solidFill>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and became known as Code. </a:t>
            </a:r>
            <a:r>
              <a:rPr lang="en-GB" sz="2800" b="1" dirty="0">
                <a:solidFill>
                  <a:srgbClr val="00FF00"/>
                </a:solidFill>
                <a:effectLst>
                  <a:outerShdw blurRad="38100" dist="38100" dir="2700000" algn="tl">
                    <a:srgbClr val="000000">
                      <a:alpha val="43137"/>
                    </a:srgbClr>
                  </a:outerShdw>
                </a:effectLst>
              </a:rPr>
              <a:t>Remember all these terms, such as Crown, Temple, Templar, Knight, Chancel, Chancery, Court, Code, Order and Rule as a system of thievery by equity (chancery) contracts.</a:t>
            </a:r>
            <a:r>
              <a:rPr lang="en-GB" sz="2800" b="1" dirty="0">
                <a:solidFill>
                  <a:srgbClr val="FF6600"/>
                </a:solidFill>
                <a:effectLst>
                  <a:outerShdw blurRad="38100" dist="38100" dir="2700000" algn="tl">
                    <a:srgbClr val="000000">
                      <a:alpha val="43137"/>
                    </a:srgbClr>
                  </a:outerShdw>
                </a:effectLst>
              </a:rPr>
              <a: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152" y="1974760"/>
            <a:ext cx="2927665" cy="4135120"/>
          </a:xfrm>
          <a:prstGeom prst="rect">
            <a:avLst/>
          </a:prstGeom>
        </p:spPr>
      </p:pic>
    </p:spTree>
    <p:extLst>
      <p:ext uri="{BB962C8B-B14F-4D97-AF65-F5344CB8AC3E}">
        <p14:creationId xmlns:p14="http://schemas.microsoft.com/office/powerpoint/2010/main" val="3687802125"/>
      </p:ext>
    </p:extLst>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392</a:t>
            </a:fld>
            <a:endParaRPr lang="en-GB">
              <a:solidFill>
                <a:srgbClr val="FFFFFF"/>
              </a:solidFill>
            </a:endParaRPr>
          </a:p>
        </p:txBody>
      </p:sp>
      <p:sp>
        <p:nvSpPr>
          <p:cNvPr id="4" name="TextBox 3"/>
          <p:cNvSpPr txBox="1"/>
          <p:nvPr/>
        </p:nvSpPr>
        <p:spPr>
          <a:xfrm>
            <a:off x="6024450" y="1523394"/>
            <a:ext cx="5426299"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After </a:t>
            </a:r>
            <a:r>
              <a:rPr lang="en-GB" sz="2800" b="1" dirty="0">
                <a:solidFill>
                  <a:srgbClr val="00FFFF"/>
                </a:solidFill>
                <a:effectLst>
                  <a:outerShdw blurRad="38100" dist="38100" dir="2700000" algn="tl">
                    <a:srgbClr val="000000">
                      <a:alpha val="43137"/>
                    </a:srgbClr>
                  </a:outerShdw>
                </a:effectLst>
              </a:rPr>
              <a:t>the dissolution of the monasteries, </a:t>
            </a:r>
            <a:r>
              <a:rPr lang="en-GB" sz="2800" b="1" dirty="0">
                <a:solidFill>
                  <a:srgbClr val="FFCC00"/>
                </a:solidFill>
                <a:effectLst>
                  <a:outerShdw blurRad="38100" dist="38100" dir="2700000" algn="tl">
                    <a:srgbClr val="000000">
                      <a:alpha val="43137"/>
                    </a:srgbClr>
                  </a:outerShdw>
                </a:effectLst>
              </a:rPr>
              <a:t>the Temple passed to the monarchy but this proved a drain on royal finances.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In 1608, the Crown concocted a deal that gave the land to the lawyers on the condition that they maintained the church</a:t>
            </a:r>
          </a:p>
        </p:txBody>
      </p:sp>
      <p:pic>
        <p:nvPicPr>
          <p:cNvPr id="5" name="Picture 4" descr="52 TEMP 32.jpg"/>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452361" y="1371600"/>
            <a:ext cx="3338580" cy="4273907"/>
          </a:xfrm>
          <a:prstGeom prst="rect">
            <a:avLst/>
          </a:prstGeom>
          <a:noFill/>
          <a:ln>
            <a:noFill/>
          </a:ln>
        </p:spPr>
      </p:pic>
      <p:sp>
        <p:nvSpPr>
          <p:cNvPr id="6" name="TextBox 5"/>
          <p:cNvSpPr txBox="1"/>
          <p:nvPr/>
        </p:nvSpPr>
        <p:spPr>
          <a:xfrm>
            <a:off x="609600" y="6001555"/>
            <a:ext cx="5069983"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Middle Temple Hall</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6860872"/>
      </p:ext>
    </p:extLst>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393</a:t>
            </a:fld>
            <a:endParaRPr lang="en-GB"/>
          </a:p>
        </p:txBody>
      </p:sp>
      <p:pic>
        <p:nvPicPr>
          <p:cNvPr id="4" name="Picture 3" descr="http://www.gardenvisit.com/assets/madge/240/inner_middle_temple_london4/600x/inner_middle_temple_london4_600x.jpg"/>
          <p:cNvPicPr/>
          <p:nvPr/>
        </p:nvPicPr>
        <p:blipFill>
          <a:blip r:embed="rId2">
            <a:extLst>
              <a:ext uri="{28A0092B-C50C-407E-A947-70E740481C1C}">
                <a14:useLocalDpi xmlns:a14="http://schemas.microsoft.com/office/drawing/2010/main" val="0"/>
              </a:ext>
            </a:extLst>
          </a:blip>
          <a:srcRect/>
          <a:stretch>
            <a:fillRect/>
          </a:stretch>
        </p:blipFill>
        <p:spPr bwMode="auto">
          <a:xfrm>
            <a:off x="1979647" y="1772816"/>
            <a:ext cx="4002405" cy="3898900"/>
          </a:xfrm>
          <a:prstGeom prst="rect">
            <a:avLst/>
          </a:prstGeom>
          <a:noFill/>
          <a:ln>
            <a:noFill/>
          </a:ln>
        </p:spPr>
      </p:pic>
      <p:sp>
        <p:nvSpPr>
          <p:cNvPr id="5" name="TextBox 4"/>
          <p:cNvSpPr txBox="1"/>
          <p:nvPr/>
        </p:nvSpPr>
        <p:spPr>
          <a:xfrm>
            <a:off x="6456040" y="1416308"/>
            <a:ext cx="375476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Temple is within the Inns of Court area and modelled on the Knights Templar church in Jerusalem </a:t>
            </a:r>
            <a:r>
              <a:rPr lang="en-GB" sz="2800" b="1" dirty="0">
                <a:solidFill>
                  <a:srgbClr val="FFC000"/>
                </a:solidFill>
                <a:effectLst>
                  <a:outerShdw blurRad="38100" dist="38100" dir="2700000" algn="tl">
                    <a:srgbClr val="000000">
                      <a:alpha val="43137"/>
                    </a:srgbClr>
                  </a:outerShdw>
                </a:effectLst>
              </a:rPr>
              <a:t>– Christ drove the money changers out of the Temple, </a:t>
            </a:r>
            <a:r>
              <a:rPr lang="en-GB" sz="2800" b="1" dirty="0">
                <a:solidFill>
                  <a:srgbClr val="00FF00"/>
                </a:solidFill>
                <a:effectLst>
                  <a:outerShdw blurRad="38100" dist="38100" dir="2700000" algn="tl">
                    <a:srgbClr val="000000">
                      <a:alpha val="43137"/>
                    </a:srgbClr>
                  </a:outerShdw>
                </a:effectLst>
              </a:rPr>
              <a:t>but now they have crept back in!!</a:t>
            </a:r>
          </a:p>
        </p:txBody>
      </p:sp>
    </p:spTree>
    <p:extLst>
      <p:ext uri="{BB962C8B-B14F-4D97-AF65-F5344CB8AC3E}">
        <p14:creationId xmlns:p14="http://schemas.microsoft.com/office/powerpoint/2010/main" val="80604804"/>
      </p:ext>
    </p:extLst>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394</a:t>
            </a:fld>
            <a:endParaRPr lang="en-GB"/>
          </a:p>
        </p:txBody>
      </p:sp>
      <p:pic>
        <p:nvPicPr>
          <p:cNvPr id="4" name="Picture 3" descr="http://upload.wikimedia.org/wikipedia/commons/f/f4/Temple_Church,_Temple,_London_EC4_(2).jpeg"/>
          <p:cNvPicPr/>
          <p:nvPr/>
        </p:nvPicPr>
        <p:blipFill>
          <a:blip r:embed="rId2">
            <a:extLst>
              <a:ext uri="{28A0092B-C50C-407E-A947-70E740481C1C}">
                <a14:useLocalDpi xmlns:a14="http://schemas.microsoft.com/office/drawing/2010/main" val="0"/>
              </a:ext>
            </a:extLst>
          </a:blip>
          <a:srcRect/>
          <a:stretch>
            <a:fillRect/>
          </a:stretch>
        </p:blipFill>
        <p:spPr bwMode="auto">
          <a:xfrm>
            <a:off x="3327027" y="1371600"/>
            <a:ext cx="5537945" cy="4197052"/>
          </a:xfrm>
          <a:prstGeom prst="rect">
            <a:avLst/>
          </a:prstGeom>
          <a:noFill/>
          <a:ln>
            <a:noFill/>
          </a:ln>
        </p:spPr>
      </p:pic>
      <p:sp>
        <p:nvSpPr>
          <p:cNvPr id="5" name="TextBox 4"/>
          <p:cNvSpPr txBox="1"/>
          <p:nvPr/>
        </p:nvSpPr>
        <p:spPr>
          <a:xfrm>
            <a:off x="0" y="5903893"/>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The City of London Temple  has  many secrets and perhaps more still to be discovered</a:t>
            </a:r>
          </a:p>
        </p:txBody>
      </p:sp>
    </p:spTree>
    <p:extLst>
      <p:ext uri="{BB962C8B-B14F-4D97-AF65-F5344CB8AC3E}">
        <p14:creationId xmlns:p14="http://schemas.microsoft.com/office/powerpoint/2010/main" val="2218522452"/>
      </p:ext>
    </p:extLst>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395</a:t>
            </a:fld>
            <a:endParaRPr lang="en-GB"/>
          </a:p>
        </p:txBody>
      </p:sp>
      <p:pic>
        <p:nvPicPr>
          <p:cNvPr id="4" name="Picture 3" descr="52 TEMP 14.jpg"/>
          <p:cNvPicPr/>
          <p:nvPr/>
        </p:nvPicPr>
        <p:blipFill>
          <a:blip r:embed="rId2">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74269" y="1580456"/>
            <a:ext cx="2952328" cy="48965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TextBox 4"/>
          <p:cNvSpPr txBox="1"/>
          <p:nvPr/>
        </p:nvSpPr>
        <p:spPr>
          <a:xfrm>
            <a:off x="5663952" y="1844824"/>
            <a:ext cx="454684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dominant feature of the church, </a:t>
            </a:r>
            <a:r>
              <a:rPr lang="en-GB" sz="2800" b="1" dirty="0">
                <a:solidFill>
                  <a:srgbClr val="FFC000"/>
                </a:solidFill>
                <a:effectLst>
                  <a:outerShdw blurRad="38100" dist="38100" dir="2700000" algn="tl">
                    <a:srgbClr val="000000">
                      <a:alpha val="43137"/>
                    </a:srgbClr>
                  </a:outerShdw>
                </a:effectLst>
              </a:rPr>
              <a:t>the ten statues of knights that lie on their backs on the floor in the centre of the circular nave. </a:t>
            </a:r>
            <a:r>
              <a:rPr lang="en-GB" sz="2800" b="1" dirty="0">
                <a:solidFill>
                  <a:srgbClr val="00FF00"/>
                </a:solidFill>
                <a:effectLst>
                  <a:outerShdw blurRad="38100" dist="38100" dir="2700000" algn="tl">
                    <a:srgbClr val="000000">
                      <a:alpha val="43137"/>
                    </a:srgbClr>
                  </a:outerShdw>
                </a:effectLst>
              </a:rPr>
              <a:t>These stone effigies of dead Templars are frozen in time. </a:t>
            </a:r>
          </a:p>
        </p:txBody>
      </p:sp>
    </p:spTree>
    <p:extLst>
      <p:ext uri="{BB962C8B-B14F-4D97-AF65-F5344CB8AC3E}">
        <p14:creationId xmlns:p14="http://schemas.microsoft.com/office/powerpoint/2010/main" val="2606156628"/>
      </p:ext>
    </p:extLst>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396</a:t>
            </a:fld>
            <a:endParaRPr lang="en-GB"/>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…….one, commemorating Geoffrey De Mandeville,</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is dated 1144 making it older than the church itself; it is said to be here,</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because no other church would bury him.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5740" y="1371600"/>
            <a:ext cx="4680520" cy="3491668"/>
          </a:xfrm>
          <a:prstGeom prst="rect">
            <a:avLst/>
          </a:prstGeom>
        </p:spPr>
      </p:pic>
    </p:spTree>
    <p:extLst>
      <p:ext uri="{BB962C8B-B14F-4D97-AF65-F5344CB8AC3E}">
        <p14:creationId xmlns:p14="http://schemas.microsoft.com/office/powerpoint/2010/main" val="422852740"/>
      </p:ext>
    </p:extLst>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397</a:t>
            </a:fld>
            <a:endParaRPr lang="en-GB"/>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All look like they are covering something, perhaps an opening to a secret chamber. </a:t>
            </a:r>
            <a:r>
              <a:rPr lang="en-GB" sz="2800" b="1" dirty="0">
                <a:solidFill>
                  <a:srgbClr val="FFFF00"/>
                </a:solidFill>
                <a:effectLst>
                  <a:outerShdw blurRad="38100" dist="38100" dir="2700000" algn="tl">
                    <a:srgbClr val="000000">
                      <a:alpha val="43137"/>
                    </a:srgbClr>
                  </a:outerShdw>
                </a:effectLst>
              </a:rPr>
              <a:t>They certainly appear to serve some function greater than mere decoration.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7442" y="1254322"/>
            <a:ext cx="6790450" cy="3961096"/>
          </a:xfrm>
          <a:prstGeom prst="rect">
            <a:avLst/>
          </a:prstGeom>
        </p:spPr>
      </p:pic>
    </p:spTree>
    <p:extLst>
      <p:ext uri="{BB962C8B-B14F-4D97-AF65-F5344CB8AC3E}">
        <p14:creationId xmlns:p14="http://schemas.microsoft.com/office/powerpoint/2010/main" val="3315594568"/>
      </p:ext>
    </p:extLst>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398</a:t>
            </a:fld>
            <a:endParaRPr lang="en-GB"/>
          </a:p>
        </p:txBody>
      </p:sp>
      <p:sp>
        <p:nvSpPr>
          <p:cNvPr id="4" name="TextBox 3"/>
          <p:cNvSpPr txBox="1"/>
          <p:nvPr/>
        </p:nvSpPr>
        <p:spPr>
          <a:xfrm>
            <a:off x="5591944" y="1844825"/>
            <a:ext cx="453650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This great round edifice, the New Temple, </a:t>
            </a:r>
            <a:r>
              <a:rPr lang="en-GB" sz="2800" b="1" dirty="0">
                <a:solidFill>
                  <a:srgbClr val="FFC000"/>
                </a:solidFill>
                <a:effectLst>
                  <a:outerShdw blurRad="38100" dist="38100" dir="2700000" algn="tl">
                    <a:srgbClr val="000000">
                      <a:alpha val="43137"/>
                    </a:srgbClr>
                  </a:outerShdw>
                </a:effectLst>
              </a:rPr>
              <a:t>was consecrated in 1185.</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Its circular nave paid direct homage to the Church of the Holy Sepulchre in Jerusalem,</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idea being that Londoners could visit Jerusalem without leaving the city.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61" y="2060848"/>
            <a:ext cx="2949253" cy="3789040"/>
          </a:xfrm>
          <a:prstGeom prst="rect">
            <a:avLst/>
          </a:prstGeom>
        </p:spPr>
      </p:pic>
    </p:spTree>
    <p:extLst>
      <p:ext uri="{BB962C8B-B14F-4D97-AF65-F5344CB8AC3E}">
        <p14:creationId xmlns:p14="http://schemas.microsoft.com/office/powerpoint/2010/main" val="3748270562"/>
      </p:ext>
    </p:extLst>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399</a:t>
            </a:fld>
            <a:endParaRPr lang="en-GB"/>
          </a:p>
        </p:txBody>
      </p:sp>
      <p:sp>
        <p:nvSpPr>
          <p:cNvPr id="4" name="TextBox 3"/>
          <p:cNvSpPr txBox="1"/>
          <p:nvPr/>
        </p:nvSpPr>
        <p:spPr>
          <a:xfrm>
            <a:off x="5585441" y="1824841"/>
            <a:ext cx="460274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Rumours – </a:t>
            </a:r>
            <a:r>
              <a:rPr lang="en-GB" sz="2800" b="1" dirty="0">
                <a:solidFill>
                  <a:srgbClr val="FFC000"/>
                </a:solidFill>
                <a:effectLst>
                  <a:outerShdw blurRad="38100" dist="38100" dir="2700000" algn="tl">
                    <a:srgbClr val="000000">
                      <a:alpha val="43137"/>
                    </a:srgbClr>
                  </a:outerShdw>
                </a:effectLst>
              </a:rPr>
              <a:t>started by rivals to the Knights Templar in other religious orders and the nobility – </a:t>
            </a:r>
            <a:r>
              <a:rPr lang="en-GB" sz="2800" b="1" dirty="0">
                <a:solidFill>
                  <a:srgbClr val="00FF00"/>
                </a:solidFill>
                <a:effectLst>
                  <a:outerShdw blurRad="38100" dist="38100" dir="2700000" algn="tl">
                    <a:srgbClr val="000000">
                      <a:alpha val="43137"/>
                    </a:srgbClr>
                  </a:outerShdw>
                </a:effectLst>
              </a:rPr>
              <a:t>began to spread of their nefarious conduct, and of their sacrilegious and obscene initiation ceremonies,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568" y="1484784"/>
            <a:ext cx="2742064" cy="4896544"/>
          </a:xfrm>
          <a:prstGeom prst="rect">
            <a:avLst/>
          </a:prstGeom>
        </p:spPr>
      </p:pic>
    </p:spTree>
    <p:extLst>
      <p:ext uri="{BB962C8B-B14F-4D97-AF65-F5344CB8AC3E}">
        <p14:creationId xmlns:p14="http://schemas.microsoft.com/office/powerpoint/2010/main" val="3648591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a:t>
            </a:fld>
            <a:endParaRPr lang="en-GB" dirty="0"/>
          </a:p>
        </p:txBody>
      </p:sp>
      <p:sp>
        <p:nvSpPr>
          <p:cNvPr id="4" name="TextBox 3"/>
          <p:cNvSpPr txBox="1"/>
          <p:nvPr/>
        </p:nvSpPr>
        <p:spPr>
          <a:xfrm>
            <a:off x="6442363" y="1824841"/>
            <a:ext cx="424847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"Read not to contradict and confute, </a:t>
            </a:r>
            <a:r>
              <a:rPr lang="en-GB" sz="2800" b="1" dirty="0">
                <a:solidFill>
                  <a:srgbClr val="FFC000"/>
                </a:solidFill>
                <a:effectLst>
                  <a:outerShdw blurRad="38100" dist="38100" dir="2700000" algn="tl">
                    <a:srgbClr val="000000">
                      <a:alpha val="43137"/>
                    </a:srgbClr>
                  </a:outerShdw>
                </a:effectLst>
              </a:rPr>
              <a:t>nor to believe</a:t>
            </a:r>
          </a:p>
          <a:p>
            <a:pPr algn="ctr"/>
            <a:r>
              <a:rPr lang="en-GB" sz="2800" b="1" dirty="0">
                <a:solidFill>
                  <a:srgbClr val="FFC000"/>
                </a:solidFill>
                <a:effectLst>
                  <a:outerShdw blurRad="38100" dist="38100" dir="2700000" algn="tl">
                    <a:srgbClr val="000000">
                      <a:alpha val="43137"/>
                    </a:srgbClr>
                  </a:outerShdw>
                </a:effectLst>
              </a:rPr>
              <a:t>and take for granted, </a:t>
            </a:r>
            <a:r>
              <a:rPr lang="en-GB" sz="2800" b="1" dirty="0">
                <a:solidFill>
                  <a:srgbClr val="00FF00"/>
                </a:solidFill>
                <a:effectLst>
                  <a:outerShdw blurRad="38100" dist="38100" dir="2700000" algn="tl">
                    <a:srgbClr val="000000">
                      <a:alpha val="43137"/>
                    </a:srgbClr>
                  </a:outerShdw>
                </a:effectLst>
              </a:rPr>
              <a:t>but to weigh and consider. . . .</a:t>
            </a:r>
          </a:p>
          <a:p>
            <a:pPr algn="ctr"/>
            <a:r>
              <a:rPr lang="en-GB" sz="2800" b="1" dirty="0">
                <a:solidFill>
                  <a:srgbClr val="00FF00"/>
                </a:solidFill>
                <a:effectLst>
                  <a:outerShdw blurRad="38100" dist="38100" dir="2700000" algn="tl">
                    <a:srgbClr val="000000">
                      <a:alpha val="43137"/>
                    </a:srgbClr>
                  </a:outerShdw>
                </a:effectLst>
              </a:rPr>
              <a:t>Histories make men wise."</a:t>
            </a:r>
          </a:p>
          <a:p>
            <a:pPr algn="ctr"/>
            <a:r>
              <a:rPr lang="en-GB" sz="2800" b="1" dirty="0">
                <a:solidFill>
                  <a:srgbClr val="FFFF00"/>
                </a:solidFill>
                <a:effectLst>
                  <a:outerShdw blurRad="38100" dist="38100" dir="2700000" algn="tl">
                    <a:srgbClr val="000000">
                      <a:alpha val="43137"/>
                    </a:srgbClr>
                  </a:outerShdw>
                </a:effectLst>
              </a:rPr>
              <a:t>FRANCIS BACON</a:t>
            </a:r>
            <a:endParaRPr lang="en-GB" sz="2800" b="1" dirty="0">
              <a:solidFill>
                <a:srgbClr val="FFFF00"/>
              </a:solidFil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27375" y="2006692"/>
            <a:ext cx="3483942" cy="36066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137247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40</a:t>
            </a:fld>
            <a:endParaRPr lang="en-GB"/>
          </a:p>
        </p:txBody>
      </p:sp>
      <p:sp>
        <p:nvSpPr>
          <p:cNvPr id="4" name="TextBox 3"/>
          <p:cNvSpPr txBox="1"/>
          <p:nvPr/>
        </p:nvSpPr>
        <p:spPr>
          <a:xfrm>
            <a:off x="4379906" y="1723697"/>
            <a:ext cx="731333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rPr>
              <a:t>Until very recently there were no roads in The City of London (there is </a:t>
            </a:r>
            <a:r>
              <a:rPr lang="en-GB" sz="2800" b="1" dirty="0" err="1">
                <a:solidFill>
                  <a:srgbClr val="00FFFF"/>
                </a:solidFill>
              </a:rPr>
              <a:t>Goswell</a:t>
            </a:r>
            <a:r>
              <a:rPr lang="en-GB" sz="2800" b="1" dirty="0">
                <a:solidFill>
                  <a:srgbClr val="00FFFF"/>
                </a:solidFill>
              </a:rPr>
              <a:t> road running along the boundary) </a:t>
            </a:r>
            <a:r>
              <a:rPr lang="en-GB" sz="2800" b="1" dirty="0">
                <a:solidFill>
                  <a:srgbClr val="FFC000"/>
                </a:solidFill>
              </a:rPr>
              <a:t>- they were "street", "lane", "gate", "wall" or some other word. The reason </a:t>
            </a:r>
            <a:r>
              <a:rPr lang="en-GB" sz="2800" b="1" dirty="0" smtClean="0">
                <a:solidFill>
                  <a:srgbClr val="FFC000"/>
                </a:solidFill>
              </a:rPr>
              <a:t>is that</a:t>
            </a:r>
            <a:r>
              <a:rPr lang="en-GB" sz="2800" b="1" dirty="0" smtClean="0"/>
              <a:t> </a:t>
            </a:r>
            <a:r>
              <a:rPr lang="en-GB" sz="2800" b="1" dirty="0">
                <a:solidFill>
                  <a:srgbClr val="00FF00"/>
                </a:solidFill>
              </a:rPr>
              <a:t>– as the old definition of a road was “a way between places” and the City is at the heart of the capital (and the globalist world) – </a:t>
            </a:r>
            <a:r>
              <a:rPr lang="en-GB" sz="2800" b="1" dirty="0">
                <a:solidFill>
                  <a:srgbClr val="FFFF00"/>
                </a:solidFill>
              </a:rPr>
              <a:t> it is not "between" anywhere but </a:t>
            </a:r>
            <a:r>
              <a:rPr lang="en-GB" sz="2800" b="1" dirty="0" smtClean="0">
                <a:solidFill>
                  <a:srgbClr val="FFFF00"/>
                </a:solidFill>
              </a:rPr>
              <a:t>is </a:t>
            </a:r>
            <a:r>
              <a:rPr lang="en-GB" sz="2800" b="1" dirty="0">
                <a:solidFill>
                  <a:srgbClr val="FFFF00"/>
                </a:solidFill>
              </a:rPr>
              <a:t>at the start or end of any journey.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284" y="1358803"/>
            <a:ext cx="3412131" cy="5118197"/>
          </a:xfrm>
          <a:prstGeom prst="rect">
            <a:avLst/>
          </a:prstGeom>
        </p:spPr>
      </p:pic>
    </p:spTree>
    <p:extLst>
      <p:ext uri="{BB962C8B-B14F-4D97-AF65-F5344CB8AC3E}">
        <p14:creationId xmlns:p14="http://schemas.microsoft.com/office/powerpoint/2010/main" val="2315250407"/>
      </p:ext>
    </p:extLst>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400</a:t>
            </a:fld>
            <a:endParaRPr lang="en-GB"/>
          </a:p>
        </p:txBody>
      </p:sp>
      <p:sp>
        <p:nvSpPr>
          <p:cNvPr id="4" name="TextBox 3"/>
          <p:cNvSpPr txBox="1"/>
          <p:nvPr/>
        </p:nvSpPr>
        <p:spPr>
          <a:xfrm>
            <a:off x="5447929" y="1916832"/>
            <a:ext cx="4897599"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----which took place on sacred ground, in London’s case in the crypt beneath the church. </a:t>
            </a:r>
            <a:r>
              <a:rPr lang="en-GB" sz="2800" b="1" dirty="0">
                <a:solidFill>
                  <a:srgbClr val="FF0000"/>
                </a:solidFill>
                <a:effectLst>
                  <a:outerShdw blurRad="38100" dist="38100" dir="2700000" algn="tl">
                    <a:srgbClr val="000000">
                      <a:alpha val="43137"/>
                    </a:srgbClr>
                  </a:outerShdw>
                </a:effectLst>
              </a:rPr>
              <a:t>It was said that members spat on the cross,</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worshipped cats and practiced ‘unnatural vice’ with each together.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628800"/>
            <a:ext cx="3318304" cy="4619600"/>
          </a:xfrm>
          <a:prstGeom prst="rect">
            <a:avLst/>
          </a:prstGeom>
        </p:spPr>
      </p:pic>
    </p:spTree>
    <p:extLst>
      <p:ext uri="{BB962C8B-B14F-4D97-AF65-F5344CB8AC3E}">
        <p14:creationId xmlns:p14="http://schemas.microsoft.com/office/powerpoint/2010/main" val="394621056"/>
      </p:ext>
    </p:extLst>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401</a:t>
            </a:fld>
            <a:endParaRPr lang="en-GB"/>
          </a:p>
        </p:txBody>
      </p:sp>
      <p:sp>
        <p:nvSpPr>
          <p:cNvPr id="4" name="TextBox 3"/>
          <p:cNvSpPr txBox="1"/>
          <p:nvPr/>
        </p:nvSpPr>
        <p:spPr>
          <a:xfrm>
            <a:off x="4943872" y="1371601"/>
            <a:ext cx="5544616"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As hostility towards the Templars heightened, the end was inevitable and bloody. Phillip IV of France, </a:t>
            </a:r>
            <a:r>
              <a:rPr lang="en-GB" sz="2800" b="1" dirty="0">
                <a:solidFill>
                  <a:srgbClr val="FFC000"/>
                </a:solidFill>
                <a:effectLst>
                  <a:outerShdw blurRad="38100" dist="38100" dir="2700000" algn="tl">
                    <a:srgbClr val="000000">
                      <a:alpha val="43137"/>
                    </a:srgbClr>
                  </a:outerShdw>
                </a:effectLst>
              </a:rPr>
              <a:t>who, coincidentally no doubt, was heavily in debt to the order, </a:t>
            </a:r>
            <a:r>
              <a:rPr lang="en-GB" sz="2800" b="1" dirty="0">
                <a:solidFill>
                  <a:srgbClr val="00FF00"/>
                </a:solidFill>
                <a:effectLst>
                  <a:outerShdw blurRad="38100" dist="38100" dir="2700000" algn="tl">
                    <a:srgbClr val="000000">
                      <a:alpha val="43137"/>
                    </a:srgbClr>
                  </a:outerShdw>
                </a:effectLst>
              </a:rPr>
              <a:t>arrested leading French Templars in 1307 and through torture and imprisonment, gained lurid confessions about their immoral conduct. </a:t>
            </a:r>
            <a:r>
              <a:rPr lang="en-GB" sz="2800" b="1" dirty="0">
                <a:solidFill>
                  <a:srgbClr val="FF66FF"/>
                </a:solidFill>
                <a:effectLst>
                  <a:outerShdw blurRad="38100" dist="38100" dir="2700000" algn="tl">
                    <a:srgbClr val="000000">
                      <a:alpha val="43137"/>
                    </a:srgbClr>
                  </a:outerShdw>
                </a:effectLst>
              </a:rPr>
              <a:t>The order was dissolved in 1312.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154" y="1371601"/>
            <a:ext cx="2649063" cy="3717469"/>
          </a:xfrm>
          <a:prstGeom prst="rect">
            <a:avLst/>
          </a:prstGeom>
        </p:spPr>
      </p:pic>
      <p:sp>
        <p:nvSpPr>
          <p:cNvPr id="6" name="TextBox 5"/>
          <p:cNvSpPr txBox="1"/>
          <p:nvPr/>
        </p:nvSpPr>
        <p:spPr>
          <a:xfrm>
            <a:off x="1970368" y="5434251"/>
            <a:ext cx="2602632"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Phillip IV of France</a:t>
            </a:r>
          </a:p>
        </p:txBody>
      </p:sp>
    </p:spTree>
    <p:extLst>
      <p:ext uri="{BB962C8B-B14F-4D97-AF65-F5344CB8AC3E}">
        <p14:creationId xmlns:p14="http://schemas.microsoft.com/office/powerpoint/2010/main" val="3008374193"/>
      </p:ext>
    </p:extLst>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402</a:t>
            </a:fld>
            <a:endParaRPr lang="en-GB">
              <a:solidFill>
                <a:srgbClr val="FFFFFF"/>
              </a:solidFill>
            </a:endParaRPr>
          </a:p>
        </p:txBody>
      </p:sp>
      <p:sp>
        <p:nvSpPr>
          <p:cNvPr id="4" name="TextBox 3"/>
          <p:cNvSpPr txBox="1"/>
          <p:nvPr/>
        </p:nvSpPr>
        <p:spPr>
          <a:xfrm>
            <a:off x="6673755" y="1436436"/>
            <a:ext cx="4626591"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C000"/>
                </a:solidFill>
                <a:effectLst>
                  <a:outerShdw blurRad="38100" dist="38100" dir="2700000" algn="tl">
                    <a:srgbClr val="000000">
                      <a:alpha val="43137"/>
                    </a:srgbClr>
                  </a:outerShdw>
                </a:effectLst>
              </a:rPr>
              <a:t>The purge of the Knights Templar in Britain was less severe than it was in France – </a:t>
            </a:r>
            <a:r>
              <a:rPr lang="en-GB" sz="2800" b="1" dirty="0" smtClean="0">
                <a:solidFill>
                  <a:srgbClr val="00FF00"/>
                </a:solidFill>
                <a:effectLst>
                  <a:outerShdw blurRad="38100" dist="38100" dir="2700000" algn="tl">
                    <a:srgbClr val="000000">
                      <a:alpha val="43137"/>
                    </a:srgbClr>
                  </a:outerShdw>
                </a:effectLst>
              </a:rPr>
              <a:t>it is believed that many joined the City of London Livery Companies where they merged into corporate life and strengthened the Templar influence in the City.</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325732" y="1671904"/>
            <a:ext cx="1991174" cy="4361157"/>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4026090" y="1671905"/>
            <a:ext cx="1817149" cy="4361157"/>
          </a:xfrm>
          <a:prstGeom prst="rect">
            <a:avLst/>
          </a:prstGeom>
        </p:spPr>
      </p:pic>
    </p:spTree>
    <p:extLst>
      <p:ext uri="{BB962C8B-B14F-4D97-AF65-F5344CB8AC3E}">
        <p14:creationId xmlns:p14="http://schemas.microsoft.com/office/powerpoint/2010/main" val="3845355898"/>
      </p:ext>
    </p:extLst>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403</a:t>
            </a:fld>
            <a:endParaRPr lang="en-GB"/>
          </a:p>
        </p:txBody>
      </p:sp>
      <p:sp>
        <p:nvSpPr>
          <p:cNvPr id="4" name="TextBox 3"/>
          <p:cNvSpPr txBox="1"/>
          <p:nvPr/>
        </p:nvSpPr>
        <p:spPr>
          <a:xfrm>
            <a:off x="5663952" y="1633478"/>
            <a:ext cx="440283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Knights Templar although disbanded reformed and continued as an underground secret society, </a:t>
            </a:r>
            <a:r>
              <a:rPr lang="en-GB" sz="2800" b="1" dirty="0">
                <a:solidFill>
                  <a:srgbClr val="FFC000"/>
                </a:solidFill>
                <a:effectLst>
                  <a:outerShdw blurRad="38100" dist="38100" dir="2700000" algn="tl">
                    <a:srgbClr val="000000">
                      <a:alpha val="43137"/>
                    </a:srgbClr>
                  </a:outerShdw>
                </a:effectLst>
              </a:rPr>
              <a:t>assuming other names to deceive an unsuspecting public, </a:t>
            </a:r>
            <a:r>
              <a:rPr lang="en-GB" sz="2800" b="1" dirty="0">
                <a:solidFill>
                  <a:srgbClr val="00FF00"/>
                </a:solidFill>
                <a:effectLst>
                  <a:outerShdw blurRad="38100" dist="38100" dir="2700000" algn="tl">
                    <a:srgbClr val="000000">
                      <a:alpha val="43137"/>
                    </a:srgbClr>
                  </a:outerShdw>
                </a:effectLst>
              </a:rPr>
              <a:t>they also infiltrated other organisations such as the Masons.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552" y="1633477"/>
            <a:ext cx="2930380" cy="4403576"/>
          </a:xfrm>
          <a:prstGeom prst="rect">
            <a:avLst/>
          </a:prstGeom>
        </p:spPr>
      </p:pic>
    </p:spTree>
    <p:extLst>
      <p:ext uri="{BB962C8B-B14F-4D97-AF65-F5344CB8AC3E}">
        <p14:creationId xmlns:p14="http://schemas.microsoft.com/office/powerpoint/2010/main" val="2341824216"/>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404</a:t>
            </a:fld>
            <a:endParaRPr lang="en-GB">
              <a:solidFill>
                <a:srgbClr val="FFFFFF"/>
              </a:solidFill>
            </a:endParaRPr>
          </a:p>
        </p:txBody>
      </p:sp>
      <p:sp>
        <p:nvSpPr>
          <p:cNvPr id="4" name="TextBox 3"/>
          <p:cNvSpPr txBox="1"/>
          <p:nvPr/>
        </p:nvSpPr>
        <p:spPr>
          <a:xfrm>
            <a:off x="5589431" y="2255728"/>
            <a:ext cx="5452056"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CC00"/>
                </a:solidFill>
                <a:effectLst>
                  <a:outerShdw blurRad="38100" dist="38100" dir="2700000" algn="tl">
                    <a:srgbClr val="000000">
                      <a:alpha val="43137"/>
                    </a:srgbClr>
                  </a:outerShdw>
                </a:effectLst>
              </a:rPr>
              <a:t>There are more Freemasons per capita in the City than anywhere else in the world. </a:t>
            </a:r>
            <a:r>
              <a:rPr lang="en-GB" sz="2800" b="1" dirty="0" smtClean="0">
                <a:solidFill>
                  <a:srgbClr val="00FF00"/>
                </a:solidFill>
                <a:effectLst>
                  <a:outerShdw blurRad="38100" dist="38100" dir="2700000" algn="tl">
                    <a:srgbClr val="000000">
                      <a:alpha val="43137"/>
                    </a:srgbClr>
                  </a:outerShdw>
                </a:effectLst>
              </a:rPr>
              <a:t>The Bank of England even has its own Masonic Lodge No. 263 </a:t>
            </a:r>
            <a:r>
              <a:rPr lang="en-GB" sz="2800" b="1" dirty="0" smtClean="0">
                <a:solidFill>
                  <a:srgbClr val="FF0000"/>
                </a:solidFill>
                <a:effectLst>
                  <a:outerShdw blurRad="38100" dist="38100" dir="2700000" algn="tl">
                    <a:srgbClr val="000000">
                      <a:alpha val="43137"/>
                    </a:srgbClr>
                  </a:outerShdw>
                </a:effectLst>
              </a:rPr>
              <a:t>(2+6+3 = 11 = the number of Gog or the Little Horn)</a:t>
            </a:r>
            <a:endParaRPr lang="en-GB" sz="2800" b="1" dirty="0">
              <a:solidFill>
                <a:srgbClr val="FF00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103008" y="1371600"/>
            <a:ext cx="3610660" cy="5237243"/>
          </a:xfrm>
          <a:prstGeom prst="rect">
            <a:avLst/>
          </a:prstGeom>
        </p:spPr>
      </p:pic>
    </p:spTree>
    <p:extLst>
      <p:ext uri="{BB962C8B-B14F-4D97-AF65-F5344CB8AC3E}">
        <p14:creationId xmlns:p14="http://schemas.microsoft.com/office/powerpoint/2010/main" val="333139951"/>
      </p:ext>
    </p:extLst>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405</a:t>
            </a:fld>
            <a:endParaRPr lang="en-GB"/>
          </a:p>
        </p:txBody>
      </p:sp>
      <p:sp>
        <p:nvSpPr>
          <p:cNvPr id="4" name="TextBox 3"/>
          <p:cNvSpPr txBox="1"/>
          <p:nvPr/>
        </p:nvSpPr>
        <p:spPr>
          <a:xfrm>
            <a:off x="5735960" y="1556792"/>
            <a:ext cx="446449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Bank of England, is thought of by most people as being England’s bank, </a:t>
            </a:r>
            <a:r>
              <a:rPr lang="en-GB" sz="2800" b="1" dirty="0">
                <a:solidFill>
                  <a:srgbClr val="FF66FF"/>
                </a:solidFill>
                <a:effectLst>
                  <a:outerShdw blurRad="38100" dist="38100" dir="2700000" algn="tl">
                    <a:srgbClr val="000000">
                      <a:alpha val="43137"/>
                    </a:srgbClr>
                  </a:outerShdw>
                </a:effectLst>
              </a:rPr>
              <a:t>but it is in fact a private </a:t>
            </a:r>
            <a:r>
              <a:rPr lang="en-GB" sz="2800" b="1" dirty="0">
                <a:solidFill>
                  <a:srgbClr val="00FF00"/>
                </a:solidFill>
                <a:effectLst>
                  <a:outerShdw blurRad="38100" dist="38100" dir="2700000" algn="tl">
                    <a:srgbClr val="000000">
                      <a:alpha val="43137"/>
                    </a:srgbClr>
                  </a:outerShdw>
                </a:effectLst>
              </a:rPr>
              <a:t>bank – In legal speak, “</a:t>
            </a:r>
            <a:r>
              <a:rPr lang="en-GB" sz="2800" b="1" dirty="0">
                <a:solidFill>
                  <a:srgbClr val="FF0000"/>
                </a:solidFill>
                <a:effectLst>
                  <a:outerShdw blurRad="38100" dist="38100" dir="2700000" algn="tl">
                    <a:srgbClr val="000000">
                      <a:alpha val="43137"/>
                    </a:srgbClr>
                  </a:outerShdw>
                </a:effectLst>
              </a:rPr>
              <a:t>of</a:t>
            </a:r>
            <a:r>
              <a:rPr lang="en-GB" sz="2800" b="1" dirty="0">
                <a:solidFill>
                  <a:srgbClr val="00FF00"/>
                </a:solidFill>
                <a:effectLst>
                  <a:outerShdw blurRad="38100" dist="38100" dir="2700000" algn="tl">
                    <a:srgbClr val="000000">
                      <a:alpha val="43137"/>
                    </a:srgbClr>
                  </a:outerShdw>
                </a:effectLst>
              </a:rPr>
              <a:t>” can mean “</a:t>
            </a:r>
            <a:r>
              <a:rPr lang="en-GB" sz="2800" b="1" dirty="0">
                <a:solidFill>
                  <a:srgbClr val="FF0000"/>
                </a:solidFill>
                <a:effectLst>
                  <a:outerShdw blurRad="38100" dist="38100" dir="2700000" algn="tl">
                    <a:srgbClr val="000000">
                      <a:alpha val="43137"/>
                    </a:srgbClr>
                  </a:outerShdw>
                </a:effectLst>
              </a:rPr>
              <a:t>without</a:t>
            </a:r>
            <a:r>
              <a:rPr lang="en-GB" sz="2800" b="1" dirty="0">
                <a:solidFill>
                  <a:srgbClr val="00FF00"/>
                </a:solidFill>
                <a:effectLst>
                  <a:outerShdw blurRad="38100" dist="38100" dir="2700000" algn="tl">
                    <a:srgbClr val="000000">
                      <a:alpha val="43137"/>
                    </a:srgbClr>
                  </a:outerShdw>
                </a:effectLst>
              </a:rPr>
              <a:t>” so in other words it is outside the jurisdiction of England because it is without!!</a:t>
            </a:r>
          </a:p>
        </p:txBody>
      </p:sp>
      <p:pic>
        <p:nvPicPr>
          <p:cNvPr id="12290" name="Picture 2" descr="http://topnews.us/images/imagecache/main_image/Bank-of-England-Logo.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75520" y="2176133"/>
            <a:ext cx="3593410" cy="359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447378"/>
      </p:ext>
    </p:extLst>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r>
              <a:rPr lang="en-GB" dirty="0" smtClean="0"/>
              <a:t>dam</a:t>
            </a:r>
            <a:fld id="{CFE99A78-8637-47DB-9EC9-54365A6CC52E}" type="slidenum">
              <a:rPr lang="en-GB" smtClean="0"/>
              <a:t>406</a:t>
            </a:fld>
            <a:endParaRPr lang="en-GB" dirty="0"/>
          </a:p>
        </p:txBody>
      </p:sp>
      <p:pic>
        <p:nvPicPr>
          <p:cNvPr id="5122" name="Picture 2" descr="http://3.bp.blogspot.com/-TUknN3GVOnE/TbgQZPY7rTI/AAAAAAAAABA/Elf0IzUgIy0/s400/220px-Saenredam_-_Het_oude_stadhuis_te_Amsterd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728" y="1268761"/>
            <a:ext cx="4608512" cy="35820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first central bank, </a:t>
            </a:r>
            <a:r>
              <a:rPr lang="en-GB" sz="2800" b="1" dirty="0">
                <a:solidFill>
                  <a:srgbClr val="FFC000"/>
                </a:solidFill>
                <a:effectLst>
                  <a:outerShdw blurRad="38100" dist="38100" dir="2700000" algn="tl">
                    <a:srgbClr val="000000">
                      <a:alpha val="43137"/>
                    </a:srgbClr>
                  </a:outerShdw>
                </a:effectLst>
              </a:rPr>
              <a:t>the Bank of Amsterdam Established 1609, </a:t>
            </a:r>
            <a:r>
              <a:rPr lang="en-GB" sz="2800" b="1" dirty="0">
                <a:solidFill>
                  <a:srgbClr val="00FF00"/>
                </a:solidFill>
                <a:effectLst>
                  <a:outerShdw blurRad="38100" dist="38100" dir="2700000" algn="tl">
                    <a:srgbClr val="000000">
                      <a:alpha val="43137"/>
                    </a:srgbClr>
                  </a:outerShdw>
                </a:effectLst>
              </a:rPr>
              <a:t>set a precedent for the Bank of England established during the reign of the Dutch monarch William of Orange</a:t>
            </a:r>
          </a:p>
        </p:txBody>
      </p:sp>
    </p:spTree>
    <p:extLst>
      <p:ext uri="{BB962C8B-B14F-4D97-AF65-F5344CB8AC3E}">
        <p14:creationId xmlns:p14="http://schemas.microsoft.com/office/powerpoint/2010/main" val="3193241356"/>
      </p:ext>
    </p:extLst>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407</a:t>
            </a:fld>
            <a:endParaRPr lang="en-GB"/>
          </a:p>
        </p:txBody>
      </p:sp>
      <p:pic>
        <p:nvPicPr>
          <p:cNvPr id="2050" name="Picture 2" descr="http://www.electricscotland.com/history/nation/images/bishop_burn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57" y="1371600"/>
            <a:ext cx="4468384" cy="38816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19120" y="1542739"/>
            <a:ext cx="536328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Bishop Burnet wrote: </a:t>
            </a:r>
            <a:r>
              <a:rPr lang="en-GB" sz="2800" b="1" dirty="0">
                <a:solidFill>
                  <a:srgbClr val="FFC000"/>
                </a:solidFill>
                <a:effectLst>
                  <a:outerShdw blurRad="38100" dist="38100" dir="2700000" algn="tl">
                    <a:srgbClr val="000000">
                      <a:alpha val="43137"/>
                    </a:srgbClr>
                  </a:outerShdw>
                </a:effectLst>
              </a:rPr>
              <a:t>The fear of centralisation of the money power was indeed the grounds upon which, </a:t>
            </a:r>
            <a:r>
              <a:rPr lang="en-GB" sz="2800" b="1" dirty="0">
                <a:solidFill>
                  <a:srgbClr val="00FF00"/>
                </a:solidFill>
                <a:effectLst>
                  <a:outerShdw blurRad="38100" dist="38100" dir="2700000" algn="tl">
                    <a:srgbClr val="000000">
                      <a:alpha val="43137"/>
                    </a:srgbClr>
                  </a:outerShdw>
                </a:effectLst>
              </a:rPr>
              <a:t>the Tories and Commons fought so bitterly against the founding of the Bank of England, </a:t>
            </a:r>
            <a:r>
              <a:rPr lang="en-GB" sz="2800" b="1" dirty="0">
                <a:solidFill>
                  <a:srgbClr val="FF66FF"/>
                </a:solidFill>
                <a:effectLst>
                  <a:outerShdw blurRad="38100" dist="38100" dir="2700000" algn="tl">
                    <a:srgbClr val="000000">
                      <a:alpha val="43137"/>
                    </a:srgbClr>
                  </a:outerShdw>
                </a:effectLst>
              </a:rPr>
              <a:t>thinking that the bank would grow to be a monopoly.---- </a:t>
            </a:r>
            <a:endParaRPr lang="en-GB" sz="2800" dirty="0">
              <a:solidFill>
                <a:srgbClr val="FF66FF"/>
              </a:solidFill>
              <a:effectLst>
                <a:outerShdw blurRad="38100" dist="38100" dir="2700000" algn="tl">
                  <a:srgbClr val="000000">
                    <a:alpha val="43137"/>
                  </a:srgbClr>
                </a:outerShdw>
              </a:effectLst>
            </a:endParaRPr>
          </a:p>
        </p:txBody>
      </p:sp>
      <p:sp>
        <p:nvSpPr>
          <p:cNvPr id="5" name="TextBox 4"/>
          <p:cNvSpPr txBox="1"/>
          <p:nvPr/>
        </p:nvSpPr>
        <p:spPr>
          <a:xfrm>
            <a:off x="1146805" y="5620778"/>
            <a:ext cx="3647288"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Bishop Burnet</a:t>
            </a:r>
          </a:p>
        </p:txBody>
      </p:sp>
    </p:spTree>
    <p:extLst>
      <p:ext uri="{BB962C8B-B14F-4D97-AF65-F5344CB8AC3E}">
        <p14:creationId xmlns:p14="http://schemas.microsoft.com/office/powerpoint/2010/main" val="2461620390"/>
      </p:ext>
    </p:extLst>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408</a:t>
            </a:fld>
            <a:endParaRPr lang="en-GB"/>
          </a:p>
        </p:txBody>
      </p:sp>
      <p:sp>
        <p:nvSpPr>
          <p:cNvPr id="4" name="TextBox 3"/>
          <p:cNvSpPr txBox="1"/>
          <p:nvPr/>
        </p:nvSpPr>
        <p:spPr>
          <a:xfrm>
            <a:off x="0" y="5473006"/>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----All the money in England would come into their hands, and they would, in a few years,</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become the masters of the stock and wealth of the nation.</a:t>
            </a:r>
            <a:endParaRPr lang="en-GB" sz="2800" dirty="0">
              <a:solidFill>
                <a:srgbClr val="FFFF00"/>
              </a:solidFill>
              <a:effectLst>
                <a:outerShdw blurRad="38100" dist="38100" dir="2700000" algn="tl">
                  <a:srgbClr val="000000">
                    <a:alpha val="43137"/>
                  </a:srgbClr>
                </a:outerShdw>
              </a:effectLst>
            </a:endParaRPr>
          </a:p>
        </p:txBody>
      </p:sp>
      <p:pic>
        <p:nvPicPr>
          <p:cNvPr id="6" name="Picture 2" descr="http://1.bp.blogspot.com/_DvlWo60SGRg/S4k_qGjlCcI/AAAAAAAACnw/_p2qMRjMIew/s400/bankofengl.JPG"/>
          <p:cNvPicPr>
            <a:picLocks noChangeAspect="1" noChangeArrowheads="1"/>
          </p:cNvPicPr>
          <p:nvPr/>
        </p:nvPicPr>
        <p:blipFill rotWithShape="1">
          <a:blip r:embed="rId3">
            <a:extLst>
              <a:ext uri="{28A0092B-C50C-407E-A947-70E740481C1C}">
                <a14:useLocalDpi xmlns:a14="http://schemas.microsoft.com/office/drawing/2010/main" val="0"/>
              </a:ext>
            </a:extLst>
          </a:blip>
          <a:srcRect l="2930" r="3616" b="10060"/>
          <a:stretch/>
        </p:blipFill>
        <p:spPr bwMode="auto">
          <a:xfrm>
            <a:off x="3487510" y="1412776"/>
            <a:ext cx="5216980" cy="3727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869876"/>
      </p:ext>
    </p:extLst>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409</a:t>
            </a:fld>
            <a:endParaRPr lang="en-GB"/>
          </a:p>
        </p:txBody>
      </p:sp>
      <p:sp>
        <p:nvSpPr>
          <p:cNvPr id="4" name="AutoShape 4" descr="data:image/jpeg;base64,/9j/4AAQSkZJRgABAQAAAQABAAD/2wCEAAkGBhQSERQUExQWFRQVGR0aGRgYGBwfHBwcGBwbHBwYGBwcHCYeGhsjGRwYHy8gJCcpLCwsFx8xNTAqNSYrLCkBCQoKDgwOFA8PFCkYFxgpKSkpKSkpKSwpKSkpKSkpKSkpLikpKSkpKSkpKSkpKSksKSkpKSwpKSkpLCwpKSwsLP/AABEIAOsAsAMBIgACEQEDEQH/xAAcAAABBQEBAQAAAAAAAAAAAAAFAgMEBgcBAAj/xABLEAACAQIEAgYGBAoIBgIDAAABAhEDIQAEEjEFQQYTIlFhcQcygZGhsUJSc/AUIyU1YnKywdHSFUNTgpKiwuEXM1Rjg6OT8SREdP/EABgBAAMBAQAAAAAAAAAAAAAAAAABAgMF/8QAIBEBAQACAgMBAAMAAAAAAAAAAAECESExAxITQSIyUf/aAAwDAQACEQMRAD8A0npDxdctl3rMJCRI8zHzxSj6YF55Wp4RVSPlg/6SxPDq899P4VFxiVVr45+GMvbbK1qC+mmiN8tUHk6H5xjj+mqj/wBNW/xU/wCOMoYff774RVpGMafOJ9q1n/jbQ/6av/ip/wA2Ff8AGuh/01f/ABU/44x0KQP34SXOH84XtWx/8bqH/T1h/ep/zYUPTflv7Cv70/jjGHU2OEk4PnB7Vtb+m3LD+orn20/44QfTdlf+nr++n/NjF4Pdht1OD54j2rbB6bst/YV/en8ceb03ZYf1Fb30/wCOMTFTCajYfzxHvW2H05ZWbUMx76ceztY6PTjlz/UVvfT/AJsYcE9tsLwfPEe9bb/x0yvPL1//AF/z46fTnlf7DMf+v+fGHsMcwfOD3rcx6ccqf6nMf+v+bHF9OGVP/wCvmP8A1/z4xDTjq2wfPEvatvf035Uf1GY/9f8APhB9OGXvGXrx36qXy1YxMG2FxI/d+/B88R7Vs6+nbL7fg9f2ml/Ni89HOOJnMutemCFYkQdwRuDGPltRjffQzU/Ja/bVfmMRnhJNxWOV2J+kNZ4dmPAKbeFRb+WMRrgTONt9IzEcNzHKQo99RZxiFVb4Xj6PPs02Gy2HQkzhsqMapMPhsriYCBhutTw9pRSwx7Y4WRhTqcGwRqwmok4WKJw/w/h3W1AhbSLmQJPkB+/DCKnC6lQM1NGZV9YqJAwp+DVur6wodE7yD8AZ9kYuWS4cwc09UBeWykD6RvB7o78Fc9wtKNBtKgPF5BAsOYPPx3GJ9z0zPKcMq1TFJGc+ETa/fe0nC6XCqrBitNzpMNa4Pdp3PuxaOjWRKKjXKWmDBmJke6bYtecGnNLpjSwDP4d4IEXOC5jTIyvfuMJ0jFo6YcCCM1ZXHa+hG3Lfm3OIAvitGMVLsqQpjCscnHV88URLE46rc8JLY7qwg4W92N99DX5sH21T5jGAJvj6B9DP5sX7ar8xjPydKx7FPSBTLcPrgXMD9pcYZmEM90ctvgcb10yaMnU2+iO0YF2EEnlfGJ8R0sRpTSQO32pLNO/j57m/hjPx9LyQKdOx78cZLXGJuWyRYmI8mIHxNh7cerZeLEQR37402kLJwl60jD1YXjDb0o2wyNThybY8thhzUIwAwWm/dix8OylIKnZBLLOvtagbzBsI22wGytKXXkJH8cWPJkPUDEgyttR9X6s29njhUzeb4VU6suCSaa6wdMyBv2h5CwnyxdOj/AnrJTqV20gr6qneQRcje38cUDPZkUqiUwdNKZYEXFibCbAjke7GgdHOLsW6oVFq9h2BVCmnRA0svgxieeIpxziXQ4ZdC1MIaQM6TaIMg94flINxviAza+2syRBHkfq/S8zHKME6/SAvSqo9ekdSEqmgq9pi8w1xHnYxiuLxBkoqdDso+nsRsSsm/cYNhGA6Q2X6ynWUgGmysYNgGB2Ubju8TPdjM2HvxqtHPUqyipVgsPWQNZmn1lItq0iDbuxnvE+FOKziRvIneGuAfECAcXhUUKBwoth88MbvHx5ezCxwp+9feeXsxpuJ0inCTiX/AEbUJgCfIjDFXJ1F3Rh7DaL8sAIAvbG++ho/kwfbVP8ATjAKBvj6C9Dwjhafa1PmMZ+TpePYn6QGjh9cyBGm55dtRNge/uOMj45Tqsiu7KCjmkwCiReDDCzdoDtRs4tONd6e0y3D66gSSoEbfSHPGTZxdadXK021qX1te0EsAWPaPYtb1SQMZ+PpWQaODfi+tA7KuVLDcECZ1b3uN918sEKwbqqetSrXt3r2TIixGosbc2OE5WuNDr1b6QwDqzHcDU0FYiTsDaR7MKzaAhQslAsJPNNTFT7jzvEYsgmuBOG2HliRmUtOIZqxhkab5Y8BIwio+FJMThhIytBnYKgLHu9vPkMFs+3U1QrJoBI7MjlPdPPDXBKZ0s+wJCi0ywv4DwnE4akYsUkjaQDF7kT8cT+gwsVK9JWCu4tAv2NiGbfuIm49mLt0X4/RFasoNRqilKQUKzjq15yomNclmPIDljO/6WWnnVeBpiCBIjUItNxfn44vfA2rqNS1H0sZlatMP6uklaZTtR4ke3Bkcq210WnQaqEkEElTeDJlDPINO3ftzxl+W4+9BCKqHtmYswMSB63qmPO2Lh0r4uVydQBtTtCk2372iwYjeLTe2Kll+Jdcvagou0IsSbEG0x85nliYKk5HNaiRVosKVW6tBlTyK6bwSDzviuZ/M0kqOrXIPrd4Nwd52tti05Z2NJlMBabaoEykc1I2E9/wxSulma6zMTq1AC15gHlPO18XOSp1eNUVIGlj+qB+8Dxw/R4tQidDzP0tP7nHyxWHOOkXGK9S2s1XOUm2U37mM/G3LvxMylalJ0kgttqC28rgd+KpSjFq4DQogB6t1J2KFjaDYWERvf2YmzRxLzfBlYJrCOjTDAQ9j2hcAhgb3tfwvonohj+jQByrVRy+sO7Gd57MsqjYBaeo+Ey48hGmPEYvvoUaeGeVapE+IQ4jLo52MekEH+jsxBg6Rfu7S3tjOOHcKy4oMmYYC4kkwdRuGExMgTb3czonpJn+jM1H1B+0uMPynFaykxUhf0u15ka7+69/bhYTcPK8rjxLL0KFHq6esqWJkw2qQSWJVSNNouYwJzzmbmYWPCAbch7sLPTUVRprJM3DIW3O2pWNzsLHnyjEXL0iVUmSCt21TL/StEiJG+0TJxekoeYcDA+s++CtajBjEZqV8MByjD+VQtYWHfj1WnGJuU0JTDHSTqA2BMeE7YdpCGWpp2UdikCQRznvB9lvPwwR4szmmG1AgD19IWbc/ZHLETPUEr0+sprLLdlXmAQCV7xESL3OOcXz3X5ejSEB6lQggb6RBvHK6j2HEqBuD9FKudclOzTiTUYb/qrudj4Wxd+G9EKywrVTqUhZ0Bp2E69SxeBed8H+DZNqFI0lhSQg8VEHbugaj5t44f6T8eGTyz6SqOQ2nvJnl75B7z4YVy2NKHxmstRwgqEJTsDUIgsNyFUBRe38d8C6nDuqB6uqpZtghtPIEcvDzxM4FVLLOsQ4UEbta0Qd7yd76u++J1eoChdFEqtwVXSSCJUTJ/hhkRwSvUWm9SonrKVkk3ncb74ofEU/GvH1jy78XgVlrZdqgkNaAWm23Ow+OIXCujVGqGqsC1zpRSZ8WAm5HdOHLoWKS3lhxCO7BPpBwU0GDIdVF/Ubf+6T4D5YFg7Y0SmZbL6jGoL4tMXxZ8jk30hKiypZVR1I0hnP0o5ESbgbWPLFaydQqQykgjF1y+ZYrSNRacQzyqw0qIAINt2G3fjPJUBeP5s6ap2k6VHdJi1pjSu1sal6Gl/Jv/mf5LjHukHZCLa5JJBtYRbznGwehj82n7Z/kuJyn8Tx7FPSMPybmrx2B+0uMEqqJMiRzB9ksPGcb36RyRwzNEb6B+2uMIzNWZZRb5Hu8N8Lx9DPsxqEWBHjty5X3m/tw7l+IFCWAuRB5TeD8b+3EesoOk+XsjbljhJAXxJPvjGqFqqnUA0esoPvAxGVAN8EshlZoUhz0/Pb4YZqZVg2mPv7sRtQLmwBOFB0C6VaS0AggG57iI2HxxG4zmNTMgNk38T3ey+JXCqFOQzIHUgfS9Wd45A4oDVTi/4NSVCNJI2vPOZHKx5WwI6H0W/CKFQqSGqAT4QSYHdEknD/ABfhaOKZSprDSJmSIiNW4kc5I84we6HIUrUVbTOlxEiQF093eCfYPfP4F7ylYf8AMafxaDzJBIEecD3Yz/ihfO5qq4cDRYz6iqoso8tucnFv6QZvqcm071GKqfImPnq9nljPKebelTezaZYq3ZuG+sJMENEkbEASJjCkOkUsj6zodAHrIpgCRcJe21vLEjKUzUU01D6PpNp2n63d3YaoW06HcubSgm24nn7R44N5fLpQ7OsvUcHa6gG8k8zOGSJxZhQy4pBpCqWbsgauQk8zvynniy9D8qgycASQ3xHMHcHx78UXiSCplq9QyptebHSfViO/e+Lz0Nza/gSE/RJk+UzhXo0XpNwE1aFSkoHb7dObQ4uQDyBPL9LuGMlqUSjFWBVlMFTYgjkcbMtVmrBBJC0mNQHbrAQyx49WzIfLFe9I/Rz8WM0i3WFq+KmArnxBgE9zDDwv4VilcLCawX1aBdtI+fh/DFwzKAEqkR1aKukzPWsWIB5jSq++MAOidUCpBgHlJ+Ec/EYK1KoZ3ZVhTUaFU2AEL2YsBIJ8MO9iKxxtprabdmxA5E3IHLuxtPoXH5OP2z/JcYRXqS7ta7H4H+EY3n0OCOHW/tn+S4M/6jHsY6fUdXD8yP0B+0uMAzuUam+1r35Rj6C6cMBw/MkmAEuf7wxj68Ty5BV6tMAiLb35iBvzxn47wrJVK1RRAg+3bztGELVJvyHy8BiRxHq4hH16WIBixEypsNzhPDsqaoYzA2jmfK0fDG7M5lc7U1WdiRcQb2HKPLbbBziXHqwRXCCmCsW9f9a9hPhtOBD8DqLMBlYKWhgYjcdq2kkbd+JnAs/16mjVlrSp71+qR4XvvhXRhFIHqqjASNUH22Ht3OFCnpWACZM358pwsn8Uadw1Bm1LyYMbvP1hsR3d2I+XzQWRE+fh54ZJuU4hUWApgK0AGYJPf5fOMG6WccVhIZXPa56oSZKmYCiTtvJnwrmUYyneze25xYuJ5qc25FhT7AvzUXHzPdO+2IpxPzfFjJV6l1vpckzCtAjdQzwCRaJBgTIPiHFdeukJM7sQb7bBjM/fzncMdnz0N2rDw+igE920H24GdMqITNWJ2v8Au94wQ6RwddLpoaoCTA0yb+AF5xYUya1assWpqbQZkkTMj636JvgDwJ6VM9ZVHWPyEzB5Fo9YeE47V4uaphUimWu17xfnae893dgoFOkXFkZOrpoQohFBj/N3nBfoOHpUm1AdTo1ye9SFcjzvI7wO/AGgi12pKoCilTV3Hezt2iTzOgb/AKWJ1bibJwimLg1WKx4MzVG9wC+/BYFq6I1zWD1T/WO5H6p2/wAuDFfKrWRqRnTVQqfaCP4H2YG9GqJp0qKkQSur3gW9gIGH8tWKlQeRg+3GamPZBTSqsrWKEg25qTNvZg5Tq6aQY2IQufbLeW+InTDLaOI5ofWbUI/7gBt7Scc4xmSKbCImB7JGNahXKfLG/ehpvyb/AOV/9OMDpxjePQyPycftn+S4Xk6GPY/04QHh+Z1GxS8C8al5czjEc1wlX1MlKVXcbEL9Zr9nmI3n6u42/psf/wADMA/VHPvdefKcYtnOMJ1bU31qtz1anSu8RYyT5yIxn415IGcSnCrTpyxkaSPpHaAGuRuSSf3DQOifQxVpdp3kD6DFQWAvAG95uZnFa6L8LRVaq5bYlVbdFCqQYndtSXHInGp8Jr00NKiDDOhqaSL6RAk+bH54q0ozfpYpWr1ehqsC5UC6VEldQFusDTcct98U/hKspGpGUlYWVImLzcd2LHxuppatmaThk69lb1xALG5uQ62Am0YjcSqV8yXollNWiFcKxBZgCzHqjYa4aCD6wAA7sVCoJxAaK4qAyr2b2jn8DOBOkgt4CPef/vE6tWL0wG5R57m3hhqhT1Es3h7SPvOLnSRrIcIYUqmZ5UlLKOZ0wJ/VEyfLE7IOpVFBaXJYQS0kgiXG0k3EXFx3nBrJ11/BFp2BqIwCnmumzHznFR4LnHVY0F9BCoCSAGeSFaBsCGaJBxHZrLwTLhKkkjSEOxvbYXvv34qHSPMdZmXdZiYHstiy136nLM7j8c5K8rk2LQOUEAeWB3BeFrW0qfafHwwTjk+wGq7aZuAZ5++DFh4YKCmXhFECmmnf+0JYkW2CAW+PfzpVUAzDU1Xs0xoA8dzGPZej1dJ2/swT5vYAeQ1D3eGKIe6G0AzVXP8AWP1ajwVYHxxC6RN28rl/7JAWAHOo0n/IAP72B2V4k1FKfV+trDD2LH78FMxVbQc2wU1alS45KBAC73EDbC/TWzhfTBawnQ0gwAI5DzEGBidIKllMqwBHmD8xjO+jnFdNSHsKjdo2gAzEeR+GLlwLMxVqUTzkrt3CVEWscZ2HKrvTijOfQ/Xpof8ABq/hiv8AGa3YUd7Ex3Af7kYtnTKgQ+Xqf9qos+IP++KXxapLgdw+Z/hGNMeSqCuN69DH5tP21T5LjBFF8bz6F2nhzfbv8lweTosexv0gkjhmbIMEJI/xLjB+N09S9ZvcG31Wm3sYEe3G7ekYfkvOfZ/6lxg1WqTQbyg+F/8AY4z8fS8lx4XnaWY0L9KoyIYEf8yr2gv/AIqVNfKRiRl+kaNxLP1y/wCLp0mp0rx2EBU6J3OqY75xSeinE+ozC1GaFQM8EwCyqSsfpTsOc4GajqE76T7+/wB+NPVG1n4DngKNRHGperkg7EhoM+ZIxD4FXDZ1i4kGmVjw0QPhzxByuZKgjk6svlEMD8MMZKs4qNUTczBmw5SY5AYeuxsnPHUiP9J5D+JU2aO8rucdRYgmyi3n5eZxxKQSxaT/AB54cy+VNV1UHDCzdHSZOZqHs0x2R4D90W9uAXC166sSTGp9RHIc/LYx7cEOk9PqaNOgr3dhrA8BsfIke/EOggpU9ewG3jP3N8SD/SLieplUWCchh/oorNU1fRUYA0KIdtTkm/qjnPKeQxfE4YVolEAVyupyNlWNh+/vwrxwamVnL1qtXc6zB/SJgfC+Db5MdQUlVEbsQJaDY+TMWPiY5YD5BdJofpEn2iQPj5xhXFn6yqUbTAIUt5R2EP0RJ33vJJ2wyQ8orNcCQq8zAtEmY2Hfbzw/nOu0m4CCNp8wvh7RB5E4tPR3gGuC5ZVuLx2e9Qe4qfW8TsRGFdJMoqu7qIdFAF7QLFYPrKwt2t9wcLfI0pIqk3HMQR3R34u2R4kumjXjt04FQc/VjV7RBOKPUp6TI27j8VxK4fxBkIM93jtt7sVZsThbukGZatRWADocmQCYDA2MCxsDGKFmKmpmPjizZDjM1KgJ0q+0GxI5Hw3HtwG47kurqmBAaefPn9/HCx4FD1GN19Cf5vf7d/2UxhK743j0Kfm9/t2/ZTB5Ohj2N+kT82Zz7P8A1Lj5/wCs0iqp54+gun4H9GZybjqm+Yx85Vavab2YjxdVWfb1pwim/b9kfDl7cJq1Nzh/J5aBq5nbwG2NUH0WFBbusBvf2YdTK1aiaoCILaoj2Y9qIgCCwt4A7R4t95xIr5Z9GjrLT6vqz5d8SJHLCM8ODZeioao+snlO/hAv3Yepcby1NDopkOLr3zy92ByZfT9CWF9+82gm5OIGZYs2kGTtbYd/+5GCQXh412q1S7XMycezFUuQuwBw7U7Agfc45leG1asikjOygswUSQNttzfuvfD0SzcJ4UjKukAKLkwdx8ZxYOI8HzuaplMuq0qcQTVJVn8lgmBhrgb5sItHKA04CEl1IakWguX1gSNd1mSR3YsOV6QU8u7CtnHr1QBqCqJnx0gxeLcoxl+rUrK9EMyrImYoNFNpZ1dQrBoCgN4nc8pG04mZ/o1TooKwc9XUEKrjYj16FUWtbezDf1gMH+J9OTUDU6WWbU6MoNRlQEMIJvcxI2uLYAcXzVZ8vUp5imiA1BUVmrAwQoEkAXJIvcWJvOHNhEzPGlWmKVJ2q9qCW0jmdKk7ncSx7r+APO13ZC5BdUbSez+LE7SwNwTItbxvifwngj1iWdWNA+qukoCxEalHaso2mZ8sEc1wbNU4H4OXUqUIWArI3IqfV+QIBEYfBKfUyNSpSavYhDcDlJiw8DAnCqfBHqKr0yrBjB3Glvqnv53xPyFFUr1cuzTSeV1d42DTt9U+a4gZLN1Mq7CdOltLjuK2JxSRDKdDsyZMIB+k0T8CcCOJ8SNSByUnnMnafhjQqPE9WUerb8WpJ81FveY9+MuXBjdneDgN8bt6Ex+Tn+3f9lMYWm+N29Cv5uaf7d/kuF5Ohj2O+kP82Zz7FvmMfNlVr4+lOnizw3OD/sv8px801RfE+LqqzIa59uDeYTQJjSsBQPpGPlJv3+WGOBZYFi77KLE8oBJb2DlgjkMvrU1qgkAyByAm5I5mPHkMXUw7kaYen+KB1RcGOybD3bxhVfhxRSXYaFi5aTbYiRYg+3zwSomTCLf9G1ibTG0yLb4E8QpswGs0jA5B2A3vBge2+4uZGJMLz/FmfsrIHfzPu29mF0cmU0oAS7i4A2HnywnhmRapVOkWQamMAR4nuxZOKUTRUGe3UFuVgPgNsO3RAlPhbMwURq8Nhh/M9HzQZS1UrUPqhZBHjIuBiz9HcolCk1esYJvJ5+zl5YDZDJ1c3Vd47bH1j6tNeQ8/DC2eks8Rcp1dWvWzJMSmrSv97T23xKytCvIHVrRT9JQAB4Bmv7sWDg/CqWXTsCX+k59Ynv8AAYKHhgYDswSPpIpHxGJ2elNzdekSFL1mZTKmmEAB7xHLlB3GJHCc3qqBRl6bV++sw2vDrJbf6ouD5SbWeHBQdTCOQ0LHsEYG8cimi1RvSM3AA0n1wQBtz9nfg2NHjQrn/mV1W1hRUqf8ZJn3YrnGs1VpHQ+YUJVOgO9PtoSDBkGItvFvZgrnekCUrm7GLRc+Q8f34oXSnirVcyda9mjClDe59aY5x7owSC8JXHMppp06xGl6LClWUdxsrjwI595GB/SKhFRHW/Wrf9ZIB94g4svFEWrlnamNKtSIYNtCgwZPNWUeYjFf4okZSjUO4KMPJgVPxHwxcpUjgGf7L5dvUqQp/VNvnHwwBq0SjMjespg+Y+/xwfq8Eb8H/C6RB6tiKieHeD3d/vxA4+4dqdVTJqJLfrIYk90iPbOKiaHIcb16Fh+TW+3f5LjA4xvfoW/Np+3qfJcT5Ojw7H+nP5uzn2D/ACx8zV3vj6Z6d/m3O/YP8sfNKx1g1RE39n3GJ8U4Vn2OvlurywELrfsWPa7V2MbxpkTtfDWUZhINhYBeRJsJ5EDfyGE1OIoQkEkrJIAte25ixABiIvhutni1WnEKENpiNR3YnaNh3AYtI5Tz5siqr0xdurftEW1Eaogk8/HyxD4vXUo7BaiXUjUoj1idOoGwjR7h3YhZ2oFYa0NNzuUIBP8AdEiOe143vOIWdr6l9eZ5aYJiY1RYx3+eCQbWfh+U6nLtWfs9YJ0ju+gCT3C/vxzheXOZq6325DuWZn27/HHcvxanUyRDnt0kIE/SMiP4Yc9HzMxqOTsv7o+WJv8ApnelmYE6S34qko7IMF6jEws8gBcnxxc+jeSQUKYKqjEaiqkwJ7puT4nGY1KTVc+UJ1KjmPZ+/Fsy3G/xblgTo7SsDcSbr5Ry8MKwRbnyyagCQL82AmO6TPuxOeoqjbbvn5nFS4hXpVsvS6/VpqAsKi2KGYvFx8R34G9EOLPRzD5JmDp/Vte8jUtvGfjidK2s3Gs9oUk2JiFPjzxXc/xZmpmmBLMNHfY2tPM/DD2eqdtla528sM5zOU8pRNRlmtUkJbYTf+PtAwSBXs5xP8GpqwINd1Gi09UAILiSe1O2A2SybOfMkknmT89zgvwrozUzT6m7NNVUMxncDYbE+fdgp16026vKoGMwajiFHgAD2jjTekBnFM+UyCpPbZjTYfo0oZifOUX349xaiRwunz0sg/xCY/xYC8fzL1MwwdtRU6BAAFjB0gbXnFs4vl54W8d4Yf3YPynB1obRug2ckNTJs9iD3jw5yIwD6WcOWjX0IIQgsB3BmNvfjvRHMaczTHeR87+8Y90zznWZyoJkU4Qf3d/8xPuw5NUfgJjffQt+bP8Az1P9OMCGN+9Co/JY+2qf6cLydDDse6b/AJuzv/8APU/Zx8yvfH0500SeH5wRP4ip+ycfOJ4HmGBYZesVBgnqngTMfRxPi6VmhI0HutyxNo9U3ru/sHytji8IrTBo1RHfSe3+XD+R4dXkRTq//G/8uNag6UoD/lpUqH9IGP4YHZwNqXUAJEgeB+W22LHnKVZVEhyfBGt8JwDq5Ry+pleYMkq3s5YmGiI5gjvN/ZcfHFm4JxAUstVI3iPeCTivUco5IIRjfYKTPwxPGTqEdWoYqx1MQjfG1og28RgvIibwGmR1tUi8X835e754I9bFCqbEMAPv7cP8PoaaEMCGqDmp3FwD8p8MRs0kZeoADflBnEb2azcIymvJrJhqTecqRce2cUzjmaNPOiolmTTA8gCB7pGLt0PcfgxQhroDsfKNt8UrpblSMwxVWPq7Ke7wGDHsVaa+cFZqdVBaoBb9JSCf3Yg9IMo2aqaV9WhSLM3KYvHiWHxwrobmNBh1bTOpTpPYYiJIjY/MYK8SqmjRdEiGgu1rksJPlBgDuxP6YR0h43+D5fqKNmIgwNuZjw/+u/DeSzYGTpOgsNLG3MNee/niu1K4arWZjuSqzuBP3vzwU4O6jh9dCwldYAkbbjF6JVsj261Oby4nxuT88X3Pj8msO+mx+GKJw61ZG5Ak/A4ufEayjhdSSJgIo53YD5Th5dwp0rPAewamYP8AUqSs/W2X/MR7sBTJJJMk3J7ydz78E6tULlVQETUbUbjZRz/vH4YGcpt78XCparjfvQwv5MH21X5jGAAjv3PeMb/6Gj+Sx39dV+YxHk6Vj2u2YXsnxxDFN2Ok1XbYkSqlRcHSUCkC4FyTYeMzKp7PuwLZKa1CwLMQSzmeyADcG1+0ICib2xhi0p2tSIOkMQA+qTUs4i6xy0+rptZZ3M4cy1Wvq3pkE3hjYAAFUAbuv9xiHSy1KsulmcAKyQSPVZgXLGIlwChO5GqCJJwvNwtRt/xxJJHJadMASQBpSYBJMksAJtFoO1ar6x2gGY6QjOJV9MhRG4jUxAvC+JwsfhECIXSGuXLTMAFpb6MliJ5DaMRssmmrTPqCmpUlgLs2l3cdqAoCMpYzzA5kpejRUhpZtDCWI7RbSy6du3KgBh4zzjDCclauIGjULC1QaosJMnSSJv3lTa4GI3U1FFxr0MX1NVIsBaSDeDqBJtAJi8YYo5OkqgqzVCQsrIMmSdRA3OstJG5aJAiPLUFJwqyC5LWQm47TAbaELEES09ZUIAMkBaNLGcrORpEQCYLiTqlVLCfVDBjFpGneDjucasrMwjQq84Fwt2kGVHOIJ7O42Maqh7b631ggt1cmXOkaVHrMVFgDbtX54RmX/E1FQ1KpZWQa7KARJLljcaZM7w36QwAxn+lFJ6Tqrk1eyAAwUjXcG5kCBPaAny2e4d0mpBUTW3WAXWZgTALX2iO0JBmb4q1SmrkagxFF1KKxiRoNQq4M76RERIMkXw/WyEPopAyXfsuFMKDTAAsukQ0aSSpvaSIAutetUZYCuJMGSoMXJ0QxudhOxb3JoVqwgFLfrKAJNzIvAXbvAJN2EMVVJnTVYvpPZWDpm9pPrAQOR52E4b1uaZ0vpZn3Nzv4CYW4AjtHaAcIJgz1Qz+KMgbBxzuJta0/DzHvwmoXpjQyiSaltVrBVmNyzapGwQ3EjDNd1UM3WtMAaghY6SZAgC5ki99z3nDUE1NBdho9ViJDMe0Se4jcjYLpuJIwwefieYBBFE6dOoi+qSJCWaCdSsCRbtptfDy13KtqpS4DEERpbTYC7EqWNwDy3IOGszVVlVhUAIB0kgTIEMx1EARaO6fHCzI1TX1GCQNMwZ0iwibmNMgkjzwBBymdqAFIR6stI0jshKZhiqxOqqOUWcd+JVfNVdP/ACA21tM7hWI8YXWv6yi18OBCSdNUIO4ab/HadXx9qqiawFNUfS1QReVi1+zBMx5YCM1KSlgnU01JmSUX6IBYr2Z+kACRiTk6ap1gUAAuTYQNhJ/3x3Lre9RWJECIB7zEcuccr4XlafrfrfuxOSpCa4hT99sQ04igOoo0kCezNpmCPbOC7Ux9ycdFMb8/M4mTR2hn9JUvqH/4+60CPvvjmSzFEWRNA9YjQFEz85vbBYLhWnFckHfi2DQFGpSpIgGDNp35k+eI9asNQQKNwxZoMT9MWILWI75G0QcFwgx3QMHI4V6m4axpKoIiQEkAGSG/Wt2duz4zhIzLg1T1akQRTXSASVsskbCdbeTrscWJ0GPFcPdHCvtnChtSkGqb7jS9zUiZsTpKxzMWw7mMzpIVKSEFgJIAB1jtNY7RIubxHmdC4bYfecBKfn+AkN+LK6WB1aWhvUKiNRIIgiQSJ0i4uMSOHcIXUHq6YWSFkEgtpLGx27C2vzucWwUxj2gYBuK1k8zISUDEmYIugOvS02BMHSyjbUfLD1LNozXoxafVJJYkwLCNg0k8yvfY4yD448KQ7sLkwE8QIAPUG5UiAx3UlpsIZSKi331L9Yx6tXgtFPUDTuulj64vTBAg2DS3iowdNMTtjhpCNhg5GgOhUUvpak5lt2Wx7TSYACgbknc6b3Il2nVQ9nQVBvMG2hrE3nUWJI5+eC/4Mp3Ue7yx0ZZfqj3DByXAVUXLpAIQWMCDtafkPaD44TRrZZiNJpluVxNiTtPeWP3sY/Bl+qPdhJoL3D3YOT3A/J9Rc0wsxErynl4creGHKDTr59rl5DEsZNB9EY7+DqLAAeWCw9v/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descr="https://encrypted-tbn0.gstatic.com/images?q=tbn:ANd9GcQHSpFlphxfpPRNue5bOKDX8MRjJhxazT6r-ZaiEVvtx_FJALN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772" y="1504619"/>
            <a:ext cx="3380033" cy="4506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07968" y="1772816"/>
            <a:ext cx="439248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Conservatives fought against it, but needless to say, </a:t>
            </a:r>
            <a:r>
              <a:rPr lang="en-GB" sz="2800" b="1" dirty="0">
                <a:solidFill>
                  <a:srgbClr val="FFC000"/>
                </a:solidFill>
                <a:effectLst>
                  <a:outerShdw blurRad="38100" dist="38100" dir="2700000" algn="tl">
                    <a:srgbClr val="000000">
                      <a:alpha val="43137"/>
                    </a:srgbClr>
                  </a:outerShdw>
                </a:effectLst>
              </a:rPr>
              <a:t>the majority of the Whigs (Puritans) favoured the establishment of the Bank.</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first Governor was Sir John </a:t>
            </a:r>
            <a:r>
              <a:rPr lang="en-GB" sz="2800" b="1" dirty="0" err="1">
                <a:solidFill>
                  <a:srgbClr val="00FF00"/>
                </a:solidFill>
                <a:effectLst>
                  <a:outerShdw blurRad="38100" dist="38100" dir="2700000" algn="tl">
                    <a:srgbClr val="000000">
                      <a:alpha val="43137"/>
                    </a:srgbClr>
                  </a:outerShdw>
                </a:effectLst>
              </a:rPr>
              <a:t>Doublon</a:t>
            </a:r>
            <a:r>
              <a:rPr lang="en-GB" sz="2800" b="1" dirty="0">
                <a:solidFill>
                  <a:srgbClr val="00FF00"/>
                </a:solidFill>
                <a:effectLst>
                  <a:outerShdw blurRad="38100" dist="38100" dir="2700000" algn="tl">
                    <a:srgbClr val="000000">
                      <a:alpha val="43137"/>
                    </a:srgbClr>
                  </a:outerShdw>
                </a:effectLst>
              </a:rPr>
              <a:t> (left), a Dutchman.</a:t>
            </a:r>
          </a:p>
        </p:txBody>
      </p:sp>
    </p:spTree>
    <p:extLst>
      <p:ext uri="{BB962C8B-B14F-4D97-AF65-F5344CB8AC3E}">
        <p14:creationId xmlns:p14="http://schemas.microsoft.com/office/powerpoint/2010/main" val="27512005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41</a:t>
            </a:fld>
            <a:endParaRPr lang="en-GB">
              <a:solidFill>
                <a:srgbClr val="FFFFFF"/>
              </a:solidFill>
            </a:endParaRPr>
          </a:p>
        </p:txBody>
      </p:sp>
      <p:pic>
        <p:nvPicPr>
          <p:cNvPr id="4" name="Picture 3"/>
          <p:cNvPicPr>
            <a:picLocks noChangeAspect="1"/>
          </p:cNvPicPr>
          <p:nvPr/>
        </p:nvPicPr>
        <p:blipFill>
          <a:blip r:embed="rId2"/>
          <a:stretch>
            <a:fillRect/>
          </a:stretch>
        </p:blipFill>
        <p:spPr>
          <a:xfrm rot="5400000">
            <a:off x="6314101" y="499023"/>
            <a:ext cx="3598142" cy="5547539"/>
          </a:xfrm>
          <a:prstGeom prst="rect">
            <a:avLst/>
          </a:prstGeom>
        </p:spPr>
      </p:pic>
      <p:sp>
        <p:nvSpPr>
          <p:cNvPr id="5" name="TextBox 4"/>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00"/>
                </a:solidFill>
                <a:effectLst>
                  <a:outerShdw blurRad="38100" dist="38100" dir="2700000" algn="tl">
                    <a:srgbClr val="000000">
                      <a:alpha val="43137"/>
                    </a:srgbClr>
                  </a:outerShdw>
                </a:effectLst>
              </a:rPr>
              <a:t>The area marked Governor's Palace, is believed to be where King </a:t>
            </a:r>
            <a:r>
              <a:rPr lang="en-GB" sz="2800" b="1" dirty="0" err="1" smtClean="0">
                <a:solidFill>
                  <a:srgbClr val="00FF00"/>
                </a:solidFill>
                <a:effectLst>
                  <a:outerShdw blurRad="38100" dist="38100" dir="2700000" algn="tl">
                    <a:srgbClr val="000000">
                      <a:alpha val="43137"/>
                    </a:srgbClr>
                  </a:outerShdw>
                </a:effectLst>
              </a:rPr>
              <a:t>Lud’s</a:t>
            </a:r>
            <a:r>
              <a:rPr lang="en-GB" sz="2800" b="1" dirty="0" smtClean="0">
                <a:solidFill>
                  <a:srgbClr val="00FF00"/>
                </a:solidFill>
                <a:effectLst>
                  <a:outerShdw blurRad="38100" dist="38100" dir="2700000" algn="tl">
                    <a:srgbClr val="000000">
                      <a:alpha val="43137"/>
                    </a:srgbClr>
                  </a:outerShdw>
                </a:effectLst>
              </a:rPr>
              <a:t> Palace was – to the north of the London Stone is where The </a:t>
            </a:r>
            <a:r>
              <a:rPr lang="en-GB" sz="2800" b="1" dirty="0" err="1" smtClean="0">
                <a:solidFill>
                  <a:srgbClr val="00FF00"/>
                </a:solidFill>
                <a:effectLst>
                  <a:outerShdw blurRad="38100" dist="38100" dir="2700000" algn="tl">
                    <a:srgbClr val="000000">
                      <a:alpha val="43137"/>
                    </a:srgbClr>
                  </a:outerShdw>
                </a:effectLst>
              </a:rPr>
              <a:t>Rothschilds</a:t>
            </a:r>
            <a:r>
              <a:rPr lang="en-GB" sz="2800" b="1" dirty="0" smtClean="0">
                <a:solidFill>
                  <a:srgbClr val="00FF00"/>
                </a:solidFill>
                <a:effectLst>
                  <a:outerShdw blurRad="38100" dist="38100" dir="2700000" algn="tl">
                    <a:srgbClr val="000000">
                      <a:alpha val="43137"/>
                    </a:srgbClr>
                  </a:outerShdw>
                </a:effectLst>
              </a:rPr>
              <a:t> have their London Headquarters at St. </a:t>
            </a:r>
            <a:r>
              <a:rPr lang="en-GB" sz="2800" b="1" dirty="0" err="1" smtClean="0">
                <a:solidFill>
                  <a:srgbClr val="00FF00"/>
                </a:solidFill>
                <a:effectLst>
                  <a:outerShdw blurRad="38100" dist="38100" dir="2700000" algn="tl">
                    <a:srgbClr val="000000">
                      <a:alpha val="43137"/>
                    </a:srgbClr>
                  </a:outerShdw>
                </a:effectLst>
              </a:rPr>
              <a:t>Swithin’s</a:t>
            </a:r>
            <a:r>
              <a:rPr lang="en-GB" sz="2800" b="1" dirty="0" smtClean="0">
                <a:solidFill>
                  <a:srgbClr val="00FF00"/>
                </a:solidFill>
                <a:effectLst>
                  <a:outerShdw blurRad="38100" dist="38100" dir="2700000" algn="tl">
                    <a:srgbClr val="000000">
                      <a:alpha val="43137"/>
                    </a:srgbClr>
                  </a:outerShdw>
                </a:effectLst>
              </a:rPr>
              <a:t> Lane.</a:t>
            </a:r>
            <a:endParaRPr lang="en-GB" sz="2800" b="1" dirty="0">
              <a:solidFill>
                <a:srgbClr val="00FF00"/>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831" y="1473721"/>
            <a:ext cx="2931599" cy="3682821"/>
          </a:xfrm>
          <a:prstGeom prst="rect">
            <a:avLst/>
          </a:prstGeom>
        </p:spPr>
      </p:pic>
      <p:sp>
        <p:nvSpPr>
          <p:cNvPr id="10" name="Right Arrow 9"/>
          <p:cNvSpPr/>
          <p:nvPr/>
        </p:nvSpPr>
        <p:spPr>
          <a:xfrm>
            <a:off x="6096000" y="3739659"/>
            <a:ext cx="1803042" cy="664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8041040"/>
      </p:ext>
    </p:extLst>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410</a:t>
            </a:fld>
            <a:endParaRPr lang="en-GB"/>
          </a:p>
        </p:txBody>
      </p:sp>
      <p:sp>
        <p:nvSpPr>
          <p:cNvPr id="4" name="TextBox 3"/>
          <p:cNvSpPr txBox="1"/>
          <p:nvPr/>
        </p:nvSpPr>
        <p:spPr>
          <a:xfrm>
            <a:off x="0" y="5903893"/>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The formation of the Bank in 1694 was incredibly camouflaged in its authorisation by “The Tonnage Act." </a:t>
            </a:r>
          </a:p>
        </p:txBody>
      </p:sp>
      <p:pic>
        <p:nvPicPr>
          <p:cNvPr id="1026" name="Picture 2" descr="http://www.spartacus.schoolnet.co.uk/LAban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292" y="1371600"/>
            <a:ext cx="6302780" cy="4301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482796"/>
      </p:ext>
    </p:extLst>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411</a:t>
            </a:fld>
            <a:endParaRPr lang="en-GB"/>
          </a:p>
        </p:txBody>
      </p:sp>
      <p:sp>
        <p:nvSpPr>
          <p:cNvPr id="4" name="TextBox 3"/>
          <p:cNvSpPr txBox="1"/>
          <p:nvPr/>
        </p:nvSpPr>
        <p:spPr>
          <a:xfrm>
            <a:off x="5764068" y="1824841"/>
            <a:ext cx="5414795"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 1696 the law laid it down that stock in the Bank might be held by "any and every persons, </a:t>
            </a:r>
            <a:r>
              <a:rPr lang="en-GB" sz="2800" b="1" dirty="0">
                <a:solidFill>
                  <a:srgbClr val="FFC000"/>
                </a:solidFill>
                <a:effectLst>
                  <a:outerShdw blurRad="38100" dist="38100" dir="2700000" algn="tl">
                    <a:srgbClr val="000000">
                      <a:alpha val="43137"/>
                    </a:srgbClr>
                  </a:outerShdw>
                </a:effectLst>
              </a:rPr>
              <a:t>natives and foreigners, bodies politick and corporate, who may so subscribe</a:t>
            </a:r>
            <a:r>
              <a:rPr lang="en-GB" sz="2800" b="1" dirty="0">
                <a:solidFill>
                  <a:srgbClr val="00FF00"/>
                </a:solidFill>
                <a:effectLst>
                  <a:outerShdw blurRad="38100" dist="38100" dir="2700000" algn="tl">
                    <a:srgbClr val="000000">
                      <a:alpha val="43137"/>
                    </a:srgbClr>
                  </a:outerShdw>
                </a:effectLst>
              </a:rPr>
              <a:t>.“ It can be guessed who bought up most of the stock!</a:t>
            </a:r>
          </a:p>
        </p:txBody>
      </p:sp>
      <p:sp>
        <p:nvSpPr>
          <p:cNvPr id="5" name="AutoShape 2" descr="data:image/jpeg;base64,/9j/4AAQSkZJRgABAQAAAQABAAD/2wCEAAkGBhQQERUUEhQWFRUTGSEZGRgXGRgeHxweGyAYGSAbIRkcGyYeHSAjHxcbIy8kIycpLSwsHh8xNTAqNScrLCkBCQoKDgwOGg8PGjEkHyIwLCwsMjAvLCwsLCwtKSwsLywsLCw0KSwsLCwsLCwpLCwsLCksLCwsLCwsLCwsLCksL//AABEIAJgAoAMBIgACEQEDEQH/xAAbAAACAwEBAQAAAAAAAAAAAAAABgQFBwMCAf/EAD0QAAIBAgQEBAQEBAYABwAAAAECEQADBBIhMQUGQVETImFxMoGRoRRCUrEHI8HxFRaS0eHwJDNTYnJzgv/EABoBAAIDAQEAAAAAAAAAAAAAAAMEAAIFAQb/xAAsEQACAgEEAQMCBgMBAAAAAAABAgADEQQSITFBEyJRBWEycYGRobEj8PEU/9oADAMBAAIRAxEAPwDb6KKKkkKKKKkkj4nGpay52C5jAnqa7g1UcwcvjFBJMFTv6GJ+cCvnLd4hblpiWNi4UBOpKwGWT1IDAT6UutjCwow48S+BtyJcE1VYrmWzbxVvCsT4t1cy6addCehMGKsVxAacpBymD7jp96T+TeF28QtvGXCWxCPdDE9CWK5NdgoiIirM5yAs4B8xi43xkYZCxE6aAsq5j+kT1ImKXsRx3/EeHm9hrj2mUnMQ2VlKCSNjmGxiROuoo/iRwR8ThiLeadNFIGaNfMDGg3ka+lY6/H8QcKMGBmto5cHKZII0G2i/E2u86mKXtc7iD1CqowDNX4Tz+bXDLWKxPnNxsq5PiMEjzaBQRG409Kc+FcRF+2HUqQRrkYMJ6iR2rBOF3b/4VcGbeVLl4XMzaTKgAE5ZAkg5vUVuPLWDa1h7atMhQCCRI9NNNKtTYWbHicdcS2NU/FuZrWGYK+YkiYUTHX9tahcz8628Gy2wviXW1yBgIA6kwY9qU7PHrF53c5hmObLMMjbFZ2I1PyNTU3lF9srWoY4M0ThfFreITMh7SDuJ71NpD4bzTZwgzXCxN74LSLJygkZj2kgxPanTA49byB0MqwntRqbC6gnuVYYPEkUUUUaVhRRRUkhRRRUkhRRRUkni9dCqWOgUEk+g1pF4NxbxMNfxVi6BN9mII0IhBl2mYGlPGLs50ZdsykT7gisV5J5gPCcZdw+JBFt3hifyONA/tG8ehpLUrkjPwYVOjG7hvEj42U3Wti44a5od9o28uaADUzgQbCcTxFmf5WJJuIJ2cAFvaQfsKl3OYcNYe69sEvcIzdiVEAz207VU8vJdxPEfGIISyGJY6BmcQIHYCPpWdQ3pstatuOefyh2GQSRjiOnErpS2xW2bh0AQaTmMbxpvr86yfiWEuWfxt+5buMbphYuDKqwwOYruBMKIEitU4y7i0TanPOgEa/Xp7UhcVZkXwryENm8TO2vwrkBIzEHQadqZ1twQwdK5lbytZe/cwl6z4ieGgTW7IcrufNm8mgEBZErtoa1jCOxXzqFaTIBzD0MwN/as04RcLr4eGtw+cXGZImYUHfQKCFmNTFP2C4gisth7k3suYqSSdddz/eKvorQ2TOWriIXMXIuIF97qqbwJNzNmAadfLlnWNtOgFUfKFoXbtzOo1AMRGxPT561tN64qKWYgAdToKy7HWRax2JKEZTrvp5xmP713VBVQjMpWDuBEX8PYuX79wBGuMwI8oJIQaCI6CAPrWockcKvWLBW9mGvlU9Bp2Ok9qj/w74V4eHN1hD3GPyAMR9RTZFMUoAoMH5yZ9ooopmSFFFFSSFFFfGqST7NUnN/Ems4S6bRAulT4eomdtAd43rlxvG4xcpw1u28eZkfMCR2DbA+v2pE4zxt2vAXFPjPoELCFjeSNIHtWbq9XsXCjkw9VRYyfa5gu2OGlbD3HxOUGboJMkksROm0AA9qpuJ4wXyrXwrO6ASyxmygbbHNoetSXxC5ssSR6H9684nCJeEMMw7eo9v2rAbUu+A/UdFapkiVNzHFPMzRooOYxrrAgdYposcSQ4dkw5uqLlsTeUkMLgIkANsJnb/mqniltMMGthQtpFzAd9QOnmPv61wvYkW0ZjItjQETsYgx1AJIneiHNJwnfX/JAfUHPUmYrjLP+Ga9dY3rKFXmVAaZF0EaMYAB0j1r1jcXcvOtu5dm2slSUlthIzSAQdNSDSt/j2e4uRWcAzJmQHCgjKAZggkfOmccJ8VGf+Zb3AIWRr0KjrEUQ+qzg/I5+P2lPYqyRy3fuWbjZbigMo1yiSCZ0B01jWat/8SVMSl0TdIUqSu6kycxBiQNR6A0s8MurbuTcYMSIUwQIHTsOkfOvXHOJXLhjLlzqLbaCRJkkHqNNPlR6jYePiCfYIzXsXdfBL4pLOpJcg7AnTbeB16RSjcfywZIME7E+WdZ2MwPrTBhuIK1vKhuFTocwOmbQSY0EaxS/xLEWSNkAQtBEzoIn6xp1mhXMHPvzmXT2jI6jJypxVluKGZmGoyxHXUwTAHX6008w8SKWGKuUO4ZVJ9R9dqVOTlRMOl1gEZ1BY/Mxv30+tM/FGEHVTpt9/an6WNVZ2mBcbmllwTGNcsW2cjOVGYCNGqeDWepjGSHsHKWOQgmNfhAMgg69abOELiRriCrFuigQo7ZvzHTWnNPqPVHUG6bZbUUUU5BQoooNSSeLiyDWP/xC4U+FxAxAH8piQWGpUvuIkDfaSK1Hi3EGsWneUBRS3mzZdO5Gv2pMPGbPHLLYcl7V3KGZQQR5Cdm6iTPeKz9UEfg9iHqJXmZ3a5nhRm8p1lu+YQHyiduo6H7d+DNbR1b+YFufE2cxM9dNQSNxXDE8ssGQL+TRoOnTMJ7DX6164dwko9y3+QQywZgEmASNNhMVjMawpKx9AScGOXGuHm9bgMSqQdd1n8k/9FVOMvM2HKIRnZSIB1BGhWfaYPWvfD7twzJDqkwG0JI/fTvUK9i7btmRSMy9RvqSYPuTQ7bDZhiOv2nKqthIzPPFcBbtW7V2wAzTlGkEdwRqQyj9Ud6teC8ZYJ+HM66ZifyzM7yW396rsdcTEJbyqQ5PxGeg1E7MdtqicOvnxAVQmCVMDQdJmIEV0FlwRCbQwIMZifEC24GZJAjqskgx7Vyw+EBz5yqC3qC5PX199ag2cWwveM6lRmCxBnaJiOuldb2OtkuXDeY6aHc7D3nX2q4c5LZ58RbZxtjFwS3lwhkDNdPoDA0BPyB+tRcbgCcOQiIoXTNElj3+9QbHENArCSsFgRua+43xfFBQgC7p31XrG0x8qL6p3FsZlCmRiV2dwMlx3K29APhE6abb/t3qfc460WgBJnKSZmB311PSa+47AFAqAGbh669JJ9zXzDcCuFS42A3Onm2K/X+lHpCBMP3B2Ft2Ullyvba+5XU5XliNgBr/AEAHfXsa0oLSHy1xG1grL5mDOxByDeYA3OmURv7082LmZQdNROhnf161o6RFVcjzBWMSeZ0ooopyDhRRRUknG5YBmZ1pVx/8O8Mpa7YW5au6kG2xG4OkGQFPoKa8TiAiliQABudB9aX15+w2gYsrHoRv/wDqY196T1DU/hc4JhEDnlYm4DCO6sQAotg+I7EgASep+I6GpGC4HcNm3dRJF4Fsq9BuCdN4A9ZNNvDfBxtohV8gaXS4n5jD6iYJkyfX1q9FgaCBptpt7dqzavpiOuQe4dryDMd4jgsjEGVI/wDMgn4evsND9BUG1aW5Zy25IViFzbhgRofQiBv1rROL/wAPlxF7xDdIEzAGoB3WZ1B9aTRwEzkt3fChiCQgJ+Ij4idBttSVtLacYfzGksVx95HweKLAZVyplaYAADa+WTEa767VAxmZbjKjBfE1BLwpI0MnNG0bUf5dW7ecHEhnB1ATtofLmj0rvf5YNoEl1IRSQMh6An9XpQ9yA4B/iEQgHJnzDs3guGYMwSZDg7HN+qdBAqdhrjEpoSsAksx99AZn+1VVrCZWOomSvw/X821dbSMpkORHYf0z02dHbkcQDamk5O7+5IxGIVXvSJAIJIaN4gdtx196veX0Bth4LswEDfRtYA6d/lVBZQM7F8r+IwJBTsRpo23/ADWqYblK1bYshZR0VYAXtBAnTpNHXRWbuYI6isrhYv8AEsKWcqbReB5lAJ9jH1gzUDBY/Mt5EELaG4XQDsQfX508Jday383UdLg09gw2HvtXPE8UsFSrEQ0gmAdRH1mdKMdKMctiCFn2lRwrkm00XbzNcLgEKQFABEwQu+/Wmu3bC6AQB2qBguPWbpIVoK9G8vzE7irIVo1BAPbAnOeYUUUUaVhRRRUklTzPfC4d8wBzDLB21rMOKYNnZCY8O3GRR+YtoZ0kdNRtWmczcNW7aJKyyjTfT2AMVnWJwjtDW3KxrlOxjXUT8q8z9SYjUAnrHE0NNjbHflHDJZzKi3Dm8z3GQok6DKqtrsPX1Jpmms3s8y3RbOHy27RIgBA3XrJJr2OOX18vjXFYLoDlMjuNO1Mp9TpqUIBn8oNtOzHMbeY+MrYtN5wrRp+/y2rD+ZOLsMRaeTbUgN5dSJgkxPm+fWnHDYS9j74sP8EZ3uDXMO+vfaPUdqqebOEJ4AKqWe2IQDeJK69T2HrQHuNzixxwcgQqoE4HcquNcaw6Yy0ymVDedgfKZGn0Jma44TFeNi7zKzNbIfKWE6EExvAG8HsNqqBwdDcCs6AeHnABJ1gELESD6e9XHAFsWkLOwW4ykZYJiQRuT139NahVK0GO+pdVezOBLn8MXd1GmrHXpXAo1pvDuEEsodWiJHt3B+1cX4shk54mfoST036Uzvwq3xK2jK+S7bAA6dN47GtN7WL7gMgTPXT7a9r8MfmVvDcGbjE/lQZmI6Aan56VqvCcczApc0uLv6jv6GI09aRsY34LBXEfKHIyg9WkRJ9adOLWyiC6mjoQT69CD77VcXb23joSCkVrtnLGcUF0MEIAWfiiCRpBB3FUr4B72HDkFLts5tl06aZTGoid9qmW+CWMQTctAxdGYifLJ116+6jrXh+FDCoR4jEHWJP/AGKBYHfJYcQgwOpVZRfsC6R50aHWBErr07078Lvs9pWcKGOsKZHpr7RSjyu+W1efJmBeQPYUxcvYfKrELC3PMDPToI6RVtIMEH5ElvP6S3ooorTi8KXuYeZfw5KBdcshugJ0Ejr1+lMBpH4/y+1zF2kTMQ5Ny4zMdFzGQD03gAd6S1htCf4+4WoLn3S6wubJabxLjLfgEPE+dS0gR5SPnSrzbaNgkWQREQQJAHWegn1pk4Xa8XEQs+BhBkSSTLkQTJ1OVf3rjzYyjygQWWXI7D4R9z8qzdXWjUeo3g8f7+cNWdr4iNduMyi4WJgSJ2BnUd+1Q8fxdnC/la2Z239Qdo33qFiuImzIXWTrJ6Dp6ammflPgd/Ew/g+DaOudi2vqqHce/wBay6tO78qMzQZggyZK5YxCLbW62Iyvt4dtfNGYHLroQY1996p7tq3euEsLQIkgs2u510OmUbKDuZ6U44nky5IKMhjrlg1n2OLC4wJ1BIMSBMkGBWlTpLbTsYbQOvzmddqFrG5ecyBjeWEF/OLlsrDEgkaxEaDqZPfapdrlpLqW8o/nNLHXcAiAe0j06V9vnIADJZgOu39q4cK40LNxnzwDHQn5QPUSKZWoK67zx0YajUWGt/T/ABfbuRuLYA2rBDqquXVVAER+aPko19xU3CYk24KsVMDUT2/aqjinEGxd9TlIX4UU6Elt2P8A7mP0gCmvj197HhlHAQgKZEiRpv76RUu1Yps21jIMtZo7DUnqN7uT/UhYnENdbNcZnKjQMTA+Xeti4yf/AA7mNY+nr8prN8NjkawMzjO1skidzB+/pWj4jFM5y2wDpLTpAPrrvU0up9cOCuPHH6xR6jWRzmcsLeS3bVV8sgZVEfel7mfHMEIAMnc1cXL64fV7Tgn8wJafmNvtXO5gjigzEEaaT1+VHtUumwd/E4pAOTK/lnEK9q3bVgC2bMOx3FMPAsK9pMjrly9c0hp3I6j2NJmCutw3FaybT6N6dj8v+K0Fb4K5gZBEgjrXdLz3wRxJZ9up1oqufiuRgLi5Qe2vttViDTysGziCIxCvLCvVcMZi1tIWcwBUcgDJnMfEpeA4hbKXUYw9t2Zh1g6hvYjSk/mTipys7fE+sdgNh8ppr5mwFq4i3xBdSMpB3np670hXrJxWLs2E6kSdxA8xP0n7V5nWby66fwP5+JoUBebDOfL2Os2HD3LBv3h0MZUJ2A6ZupJkjYCtJ5e5oXFFkKNauKJKtrI7g/2pK4tw21hLreGz5gZuFshUjrAUSpkjrGtTeUC+KxJu2oFuyMudgTmJiVAB/TRNNfclwqUceZ21VdN80SKwvjHCbtnEFlUlLrk5dTBLHzD07it1FZljeaGsl1NssUZgCsfqIravDcMp6/WJLsIKt5kPh/CVsk4jF+VVHlned5ilLD4JbjXWyxbYllncT3/f51YcSxt3FPN2Qg1CHvPX/sV9Z5kH22/f2oaVNb72GPgecQbWLV7EP6yVxbAWlsqqhELCQTImADuATStib7BVDZss6GIU+oJHyp4vKngq1xQwCqdRPQVS4LhxxLXZYm30OoWdwAvtoY2rzlNgGS02lfIyZMt4SCiwhyZfNroIVC/tJBHeDWs8EsMELPoX1jXYaA69SNayLg15rWaxdVs7KYYnZArEL8tdq2y1sD3Fav01fcxPjES1R6ny5aDCCJFQ2Js/EZTYTuPpv+9S8Q5CsRuASPel7jvCFax4i6sAGzSdfX2rUtJXlRzFF57lnjOGpfXSDPWlrCW7uExC2M7C1daBsY7RO1M+DwzJ5sytmEwqwD1nc6/0ioHMWFNxFu29WssGjroQYjvQrq9wDgYIl0bHt8T3iLRQ20BhixgiCco2Hm9KvFrjYZLqq4gg6qaBi18Q2584AYj0JiftR1AU5+ZQkmJPNfNN2xebIfDuWDIRvgvW2jX0YH+td+ZOL/iOHJdQhS5GhOs6ggd4M1N544EMRbRokowmBJymQfXQwflSKOPqEFlUHhXGzqZBKNsdhGvb1rK1djIWQ8gjiaNNS2IrKOR3OuB/EYk3LVhPLakO52G50G5Jjanfk3lhcMnisCbt0SSw1A/THTuaU+C8XfDNc8NlAuPnbMuxiND2+XQ1piXwFGcqCR30+U1T6bXSfcOx3B6lmHt8Sp4xytbvkuvkuH8wG/uKUMXwa7giYY21vHzZGhGPfcEGB0NPl/jllAZuDSdvQT9YrP8An/jK4m9ZtWwWFsknN5RLBSupMRlk0XW0VAGxThvsZzTb2YIeoxcrY3KD4t9ckeRCyadzvOu8TUbi3JqYi4bli8i5jJB8wk76q2x9apuGIbwuWbKLnFs6h1gZvKDI6irO3wW8t0m5bueGVA0IJBRcgIAJ3BJPqAatpbWFYEl9C7sEyMf4bX//AFrP+l/96j8U5Fu2LRuG4j5dwqsDHfUmQOulTcNi2Q2wzOhIJYaiDIyoNNSQCJn9qkHj17w1E5muQGUqSBKO5GvxQQFPvtsC0LxFTp5A5b4LdxeHDBlVICjOpbMQBmIEjQGR6wat/wDKhtjW/aUf/XA+9yo74o+HeTDuQtlR4KKCMwKTlgdm0mKkDhrs6PbRiIyv4gglWkzJ+F00A7iaRGkpx+HMY3N8ytPJ9k3fEbEl50OS2x0OhAbMQNPemoczYZCFa5kOwzAj7kRULhfAL1tSCbYmI3JEADU7kn1OnrSfzdig73LRZGe22XKAcx0HT50Rn/8AKmVXGYSusXttJmqKwIkag9RVVisIHPh2yVB+LWRB9NqXsDzG9mxbsshUqFtlgdjkDRqIG4GvU134bzKLMi6tzOzZe4kELlURpGcT8+1Mm1XwIt6TKTiNmHw4tqqCYUACfTSvNzCAnMJDdx/tsarP82WpAh9SwGg3UhT1/UQK83OccOATmM9o3PajmyvGMymxviduH2jZvOhPlYZ1HQEaMPuDSVwq/cbiAJmL19mb/wCKCLY9tSfpVrxDmcOrt5kbK621AJJ2BYk6aGRHpXzkRWxBe9ciLdxlUQB0A1jTQGKQL73VF8HMbRdlbO3niOrCsjxvJOIt3I8A3EzklreWWHmI3IIM5fpX2imtTStoGfEBRc1RO3zJNrgl3KUFi6CJglJG65DHX82b0Om4q3wnCb5WfBuIYEKSIAgSh1BOs+YHrX2igVaVfEvZeZ3wfJ1w6OyqCSTm8zGfQQBrr8R1E1Kvfw9tXY8S45hcugQaDuYJP1oophNOjDkQZudeVOJZcv8AKdjA5vBBl4zFjJgTA9AJNXAFFFMhQowIFmLnLHmeXtBhBAPvXIYC3PwL/pH+1FFd2g9iTJnVbQGwj2r1looqAATmYEVT4/lHD37ouuhFwfmUkE+8b0UVxlDcMJ1WKnKz23K9gggqTm3k77HX/SPpXh+V7W4LAzmmQdZDTqNDI17wO1FFBatB4lhY3zOK8qhSuW4YQ5gPXMXnQj8xJ9dq53eUAxJZxq5f4TuwC/q2AGg2oorppQzvqNOdzkdXIz3XgNmGUAEElm+LUxLn7VecM4Xbw1sW7S5VH3PcnqaKKslKKcgThsZhtJ4n/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2" name="Picture 4" descr="http://battleofearth.files.wordpress.com/2010/07/rothshildshield0728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096" y="1439862"/>
            <a:ext cx="3486702" cy="33123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6662" y="5194994"/>
            <a:ext cx="3607569"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Rothschild’s Coat of Arms</a:t>
            </a:r>
          </a:p>
        </p:txBody>
      </p:sp>
    </p:spTree>
    <p:extLst>
      <p:ext uri="{BB962C8B-B14F-4D97-AF65-F5344CB8AC3E}">
        <p14:creationId xmlns:p14="http://schemas.microsoft.com/office/powerpoint/2010/main" val="2797131531"/>
      </p:ext>
    </p:extLst>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412</a:t>
            </a:fld>
            <a:endParaRPr lang="en-GB"/>
          </a:p>
        </p:txBody>
      </p:sp>
      <p:sp>
        <p:nvSpPr>
          <p:cNvPr id="4" name="TextBox 3"/>
          <p:cNvSpPr txBox="1"/>
          <p:nvPr/>
        </p:nvSpPr>
        <p:spPr>
          <a:xfrm>
            <a:off x="0" y="4961652"/>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There are no publicly available files of the Bank of England. </a:t>
            </a:r>
            <a:r>
              <a:rPr lang="en-GB" sz="2800" b="1" dirty="0">
                <a:solidFill>
                  <a:srgbClr val="FFC000"/>
                </a:solidFill>
                <a:effectLst>
                  <a:outerShdw blurRad="38100" dist="38100" dir="2700000" algn="tl">
                    <a:srgbClr val="000000">
                      <a:alpha val="43137"/>
                    </a:srgbClr>
                  </a:outerShdw>
                </a:effectLst>
              </a:rPr>
              <a:t>Since it is not a limited company, but operates under Parliamentary charters,</a:t>
            </a:r>
            <a:r>
              <a:rPr lang="en-GB" sz="2800" b="1" dirty="0">
                <a:solidFill>
                  <a:srgbClr val="FF66FF"/>
                </a:solidFill>
                <a:effectLst>
                  <a:outerShdw blurRad="38100" dist="38100" dir="2700000" algn="tl">
                    <a:srgbClr val="000000">
                      <a:alpha val="43137"/>
                    </a:srgbClr>
                  </a:outerShdw>
                </a:effectLst>
              </a:rPr>
              <a:t> it has no registered offices, and, therefore, </a:t>
            </a:r>
            <a:r>
              <a:rPr lang="en-GB" sz="2800" b="1" dirty="0">
                <a:solidFill>
                  <a:srgbClr val="00FF00"/>
                </a:solidFill>
                <a:effectLst>
                  <a:outerShdw blurRad="38100" dist="38100" dir="2700000" algn="tl">
                    <a:srgbClr val="000000">
                      <a:alpha val="43137"/>
                    </a:srgbClr>
                  </a:outerShdw>
                </a:effectLst>
              </a:rPr>
              <a:t>no place where, by law, its accounts may be examined.</a:t>
            </a:r>
          </a:p>
        </p:txBody>
      </p:sp>
      <p:sp>
        <p:nvSpPr>
          <p:cNvPr id="5" name="AutoShape 2" descr="data:image/jpeg;base64,/9j/4AAQSkZJRgABAQAAAQABAAD/2wCEAAkGBxQSEhUUEhQVFRQXGBUYGBUXFBcYFhcYFxUYFxgVGhUYHCghGB0lHB0XIjEhJSkrLi4uFx8zODMsNygtLisBCgoKDg0OGxAQGjQkICQ0LCwsLCwsLCwsLCwsMCwsLCwsLCwsLCwsLCwsLCwsLCwsLCwsLCwsLCwsLCwsLCwsLP/AABEIALgBEgMBIgACEQEDEQH/xAAbAAABBQEBAAAAAAAAAAAAAAAAAgMEBQYBB//EAEcQAAIBAgQDBQUFAwoEBwEAAAECEQADBBIhMQVBUQYTImGRMkJxgaEUI1Kx8GLR4QcVJDM0Q1OCksEWcsLxc4OTorPS4kT/xAAZAQADAQEBAAAAAAAAAAAAAAAAAQIDBAX/xAAmEQACAgEDAwQDAQAAAAAAAAAAAQIREgMhMTJBUQQTQmEicYFS/9oADAMBAAIRAxEAPwC1iiKXFdivaPIERXYpUV2KAERXctLiiKAExRFLiuxQAiKIpcURQAiK7FLiiKVjEZaXbtzRFKQxSfA1zuOjD0w6073hpDVMU+5UmnwNlaIpcURVkCIoilxRFACMtEUuKIoARFEUuKIoAbiiKXFEUAIiiKXFEUANxRFLiiKAERTWFHh5nVt9T7R51IIpuykCJB+HnqPpHrWcpJTS/Zoo/g3+jsUUuK5FaGYmKKVFFABFdilAV2KQCIrsUqK7FFgIiuxS4rsUWA3FdilxXYosBuKIpyKIosBEURTkURQA3FEU5FEUAIiiKXFEUgERRFLiiKAERRFLiiKAERRFLiiKAERRFLiiKAG4oinIrkUAIiiKXFEUANxRFLiiKYDLbgATPImB89D+jSmG8wPn0Pw6VSdp8GHhmLQoUAIxVpZwCdCJER6VneFWLNy6g++nLbbW+8eLOdSG19j6+vla+s1rOux6WjpJ6S+zexRFLoivVs80RFFLiigAiuxS8tLC1LdDSsaC13LUgLSe7qVNMtwaGctdy073Z6VyKuyKEZaIpcV2KAEZaIpcURQAiKIpyKIoAby0ZaciiKQCIoilxRFACIoilxRFACIoy0uKIoARloy05FEUANxRFLiiKAG4oIpyK5FADcURTkVyKLARFcinIpnF3hbRnOyiT8uVJulY0rdFRxbCM7F+9ZEHdpCgHxu+kgq3VPhrUUcFVQfv7oKOtowqaM0BQIt7Q++wk0L2mtqRmN0aNKiyQGLEQ+onSCPOTOtNjtVbhJe82UEMe6PjMCGMDTrp1ryJyUpOT7nqxi4pLwaVEgAdNNfLSuxVPwbjQulEAvMYg3HtlRoDqSABMiI0q7ivT0dTONnna2nhKhEUUuKK2MRUV0ClAU5Ys5mA2mobKSYW1narnCcGMy23Tz6V3AcGZXDEiB051oWGlcerqK/xO3Sg6/Iq8VdywrKII5VncZhsp09nl+6tDjLeszoOVQnsgyORo054hqQyKOKIqTisPkaN6aiuxStWcbVOhEURS4oiixCIoilxRFACIrsUqKIoARFEUuKIoARFEUvLRlosBEURTwtUv7OajOPkv25eCPFEU4LdKFqqySFixiKIp5rcUW7RYgDckD10ovuKnwMxRlq9w3AGLQ5heoOpqyXgloe7PxJrKWvFGsdCTMfFcirrjHDMjSgOU8hrFVMVpGakrRnKDi6Y3FV3HXQW8txsqsygmQDAObnykAHbferSKpuOIDew6tBUm7II5hQQfkay9RJx0mzT08U9RIpOLrnvqQyoEFifEATlvd62zEGVnppM6VVrw9smU3hm7vLOf3vs9i3O/wCNJ/8AM6mtLb4XauYpkNtbahLZKsEBjM4kA6TsPkfKbz/hjCN3lsoBcQLnXMA6iSFuEnQK24JJAAO8GPIhFtWerOVMzvDuILbtumjZWuXA2h8L3rzqpaeQgabRWkFZJcGiPikZUYrbMMoWFlH8YHKfKtmlokaAn4Cu/wBDKskzi9arxY1FFLK0V6FnDR2KmcNsktpyqTw/AgyWHyq04bbQIGXmJGmutcuprLhHTp6Lu2T7ExrTd+5SftEVGfEhgSOrD5qxB+orkOobd6jg0+h1in+7WKu6FRAGEFwiZilHgy8mNWVm2F2pbEU/dkuCfbi+UZjFYYo0GmYrWYi2rLsKhNgrZEAVtH1G25jL0++xQZaMtXGH4ajEqSwPLaKm/wAxW+rfr5Vb14kexIzWWlLbJMDerrGcEgTbJPkY/OucIwsS7DXYT0pvWjjaBaLypla/DrgElajZa1N7xCq9uFAKdTPX+FRDX/0VPQ/yU0URS4oit7MKOBqdW4TTcU7b2rGaSN9Nts5FLApJcDelkGJ5VjZtRwxUzhBysRGh5+YqvipmCJAkHQ9DQ3tQVvZo+8GhnWutiF5mqJrpOx2pp7hHOs8S7L689ZjH4BlJaJXeYjfyqxTFAKCTuYHU6ExTN/EltDMa6VenJxexGpFSW5UpaJqp7RWAr2CxEhn387Zkz6etaYqBJAgdKz3ae9aypdueJbZICiDnZyEUQdCZ2HX4Ueo1HKDSDQ01GSZR3+INYxDMLmfNaUErufE+xXY89wddxvV1a7V2UQwWLkKXcI4uO2u7ZRt4Y1gRG1YTiuNw3eWy1m9bgDwkICw7y02/f8vCv+dvOqtcZhgoDC7MGWBSDNq4Jjv+puNyPhToK4INpHbOKbs1dnEd9cxLFiC1s+GIzSrALB3+VepI4yAoABA/LpXjHBLlklyti5cDubc5beVS5YZTN46AZdY5HrXslojpA6cvLSttDuZavYMyndR9KKQ29droswojXsYUtuVOoViJ6xpVNw7jpGALN4Y71RrsodlXXfYflT3FUPcXdPcOsx8NeVeeHG+BrFu4ZLEsN4lmbn5ECPjWU9pGkN1Z6oOIZlDg6MAwPkRIrPcO44xs4gMQIdwpnqqy3+pjWLXjt8OEQ6C+tor0RsoYHls0yOlOhymcSRm0YSCJItga/I7damUuCoxPTLPFlZVcHRgGHwImnbXFRWU4QGNm1mEHImw09kVY28KTziuhQ2MHLc09viYjektxQVQWsI0nWi7hGHsmaMEPJl+nEhGppDY4Vn0w9yas8NgJGrAfP10pOKQZNk2zxLK0j061pEeazGD4TrLMCvWedaNbkAVE67FRsSSRNMO42pdx9Zmoly5rUoodT61FvOSdZ+VdbEaVF+1bzVolkTjWW3be6p0UEkHYGNPrVfwjEd7YtuSCWRZImM0Q0T5zTPbLFThnUCc8IeUAyZHpTXYEBsOtsgju3ZN5JBAuSfm8fKtoajTpmM9NNWi5t2SdhU2zw8nepOIti3qu2gj5U5ZedjUz1WyoaSRnu0a/ZlRmOhYawTEbzFaB8ECmWdNI/fWY/lGuPkthSNrpgidVUEc/l86hcW7SQmEt2iwLLZua75crAK09d/8ALXPm7ZviqRqrFju1YkTEn0FROBYrvbGm4ZlJgjz5/EelVeG7UriVuKnhItztqCQ8gTExA2rvYu8VS8j8nUjSBDWkPXeZ+lPJ5CpYluQw0ikBWJ1U1Ie7rS3xOlXZJScXxPctbmdW2AOs6Db4mrC9bZd6zPbHEuWGQwyoSCddRmZSNY0IqRjO1OR2te9CwY3LTqCBERG8c6hS3Zbjsi5vsRbYzBAMfGNKp7WETE2czSe7voQSDIdWS6CD84+E1GPaMYhLoGhXuwoAaZYkFvhIIpfZzEsLV1XYEC4saREKsnn5f6ajUk90vBUI8N+SBxLBrcu5jBKmwNhpN4mNZjlVW3DEFlWCJqp9xT//ADjlG2g9BVvcxdtrrDvFn7jSQNO9BOnzHr56xHuL3SgXFkAz4xp9ywHPr+XlpxKzr2LS1hls2zlAEsWgAb/eE7VdjiUdaor2Ot5CM4JJbYzrDaeW40860Iw46TXb6RLF2cnqW7VCP50+NFSfsw6CiumonPbI3F76pZctOWNYUsQJ/CoJPpXnOCGFgsSQzsS5Fq7MoRG1vl4Rp11rZWuLjEDIUUAgySZ25QQOc+lZr7J9zbCOVZ8zEgtIGZZjXTQN8M1cerO5bHVpR/HcOH2sMXUqbks63dLV6SwA3lPwiOmlZ/jnHETFMoBKk5hmUqRKuPZZQQdUOvIGtnwvAkMqs0wJM5jIm5AM+QHpXnHbS2v2pxAjXQRAhm5bDYVEHcqZclStHtPZ7DBsNa18QtWtPivw+Fcw98Nce3zUx/CqvgeFvLZtABSMllVAvXANLCEwAOkeWtUPGuJd1evIVH3cExcuASWRQIj9oa610e60Ye2mbS1ezO6c1K/WlW3BE+ROnQCaw/Dcbd7zE5TuuGVRneQ1zD4hjDROuUb840rZjB3craIIDA/fXZEL4tgJ3P6NP3HQOFMtMLaBAIIMjepaYZeZrI9n8e5w1p7h8TKGY9SdZ2FW6cT61dMztGqtBYprE3I2NUB4vpANN/zhO5jzqcWVkie+Mpi5jBFJtBNywNQuIYtDov0qktyWx5701IwtotryqqN2ANBUqzj35LVtMSaKjt2ItqqAklpgCdkfT4zFd/k8uZMyNILMXWQRoLdpT9ae43jits3SJh7KZDlA8d1VJkqT7wMeVI4NcN37PelVD4fOVA1BdkIAYRI+WvlXP7jzxNsFhkajG3QYj51DFwjY053igRFQLtwAmK2Rk2Qe1EvaJ6BuYnUcpNY7h/C7uW0bhDlVVWBJKwqZFUb9DIj3h0NaPtRZdrRNt2WAZi4UB0O+hB9KzWKvXUQZrl4MwCx9p19/WcmxCk9Onny6kmpNI6IRuKY9wfhd629sg7swbxQCjPMCYBgDUeY6Gtd2fWDeBOzr0/w16Vl+Hpdd0+9vQxA/tJn3iJhZOxFctdoUwVy5bxFzVsrKWus5iI3Zf37/AAo05XPcNSNR2N29/pTNzEHas0e0a3LavaYQ3ssVZgQJnQR0NODjYyhiR0JggTz0gxXVcTnpj/GxKueidQDs/XSszguFXJVrhV298GSG0yAaz0MjX2gORqddxRxNu+UYqUhZW86SYbQwCPUHeoGJW7bUZrl+SoH9oIJ9vWSm2k9OnnyTlUmkdMI3FWKwHCLyMrK0eMhhO6NdJEbajLrpzHQitJhbZD3FHNk2fyHMT02+VUvDbN1ykXb2uUGcQZjMymYWeR020q24Tg2tteLMzeJIzXWuaSR73s6R/wB9SlK278MbjSVeUV+JwbC6SHmBbGqpoTctRsu25+Qpn7I+UGdDI9hNxavH8HQD1apuJYm42Xpb0AmYe1+Wv1rilsiiDu2mU6fd3RmnlII9R1rDc3HbeDYWyS+7ORCpBGXb2dNZra27Uc9ayN1otyR+IiYBGg9NZrTPiRXV6a6Zzeoq0SDNFRftAorqo57RkMBiLVtSRdtaL/iJsSo2zac/0ahpfsmyh7yyfaGt23lMzDRm5QvpTvD8AqWm0lsg1CnbOk8h+EcutQLnD81tcqkanN4X10fkF0Go9K867Z3JUi14XxK0LpGeyoCmIu29DlY7ZtDq0sN5rzLtpj1+1vlYODzUgjXXcHqa3/BMAFutmBZsjQQrQPuANZAEk5/UVRt2R+04u7eYEojoMoBkxaViCQIglh56cquDSk2yJpuKSJHZbjuJu2luOQzIwFpmUIO7QLMx7UbTpOXfparctYktduWtbp8TB31gqYyCMolRsZ05yaXj8A6IiIuWT3aKFYZVyBToN+Z+VK4Rwa7bS2jGWBTO2U8ipYQAIEaD4TvNW3F7kJSQ3h7KGXzXFZyhIUrGa2rIkSOSlvjJ6VPw3EntZkt5QH7zcFtGUCfaHiJ5/HSq3CYC65DA/dA3VCwZZ1uZQxJGwIaADvE+UjGYK6AqqB3jd5llWhRlJEjnsfmaLj5CpeCcOKZLSIqAotvKTm18KwIAGux50teIqQJUzHKPnUXDcKuKoBM5ZzHL7UKwMxAGsHSOlRMBw+88XDGQqotpBmfFmYtGpIAA/wCY7zrotWu5D077FkvEUz6gxl6iZBNOYnH28pyhpgxmiNp/KqrGYC/4baEC6yXTnyGFAuaeHUSMyD9AVOThzjbRQrzoZMiAZ3BnXzml723Ie1vwTbHE7X4G5dOfzri8VTM8r4fDEESNNjVTw7AXmAuNBDqptrlICLE9JJIIk/siIoxXD75KW1cByiG4+RhorANlXXISGPw/JvW35BaW3BatxQC2PB954d2kaMNAYk8uVSbnaS2ri3kbMcxERHh3kzpyqpuYJ1Vm0CC23hCneVKw2kAeIR+6o2C4NeLG7cMuw8ACkC2hVZUSJJzFiTzgfJe6vI/bfgssdxMurhfD95aZWn3QUZh8wI+dNWMcyLZG7W7So8n2mDJLDy0PrUbFcNvtcVLZywLT3CVYkiRKgbLIDzUm5gnRHciFW3IABGxB3+Ej5Vncee5dS47Fm3G110P0plOLCWlTqRlg7+EfX91VmE4VfVSbhVrh1kIQFGVfCAdSJBNJxuAvNeVbZAVVttclWJMkaDWAPC8/96097fkz9p1wWWJxXeW2A0MiQRMgq/T4VT8SuNIdgshV0zaeFbh/D0ZfjJ6ar4pZdLT/AHosjQjVQICtr41I0MdP3V2JvPlB+02/mcMBoDBkry09awk7nkbxVRxLjgmI++SImEBAMwFD67QTqPU9Ky3bDgTYzHDUhFs6t5tKqAPmT/l86sOF32F7+0p7ohWw8xLTqFkax9aZOJud9dyYpAcluZexuO8IEsPIGlHaTY2rikP/AGTKlm2EgZXBiNEXN59ARp1rrYJwoWDJusJ0Ogygn4eW9O4m/clQMWmbJczEtYiBdUKRpGqljp9KXiMQ4FuMUveRc9+xH9UrSNP8TT+GtVmycB7s/hjaTFhtAxBUxoQUYifMSN6Xjs4Kucp8EQWMDR4O3Qj5mKZF5zYuB8UM0LBVrERDBpAWNsu9Q8RjLhtr/SrbTl1LYUDQtHuwdAKjdystKlRd8HxJa8oXLIGUrmOgzOcwOX8JXTqY61ZhCe/UEkykcj7TaTWO4ViHF8E4q2BlEZWwxMG4cxlVn2YPxNXGD4vbtXrwfEd5ny5R4Wy+Jx/dqCJGX2vwnzpx6m/pky6Uv0Z+/hCLjSlv2TsGjQ24HtfrWpNrBcwiRmI2MTmuj8fzj9qk38SJcjbK41MnRlEn0+lT8PelV2gXD/8AJcHpUtspUJscNm0WCWhsdVY6FbXR+oj4ia21kBmAJEb8v99KztlpsRp7KwQdvY3+NW/CEe6FZWRZAbWXOZWVsuZSBpBBro0JbSMddbokugBI6H8afvoqps8dyKFgjKAsFCxECIzG9J+JorXORljEoRwlRYeWDHKw3zTFy4AZJ/Zqi4g+VbQXXwJOv4swI+g9KuMFdCYRlLAmDqAx0ZrpjxAHbSPI+VVfEMLmCRcVfAn4t1Etqq/H6VyLq+jqd4/Y/wBmMKrm6LkyTEHX+4tEkAnqT+jUSzw2TciQBcJ0JAju8OIEb6sfrVn2eQItxpDQSCdZ/q0WBmA00n5/GqxkNxSUfJ948g5lO1qPZB5Kf9Q6011CfSaLFcCQWrIgSb2p3PhVcwzRMHK3qaY7McIUupbXS22rFt1cnQ6e6fWlYvFr3WGUk63X8WXQnuXIAO/Icqi9kZt3T3j954bahRmbxKt2faAGoK+lT2ZXdEW5wkEkLpL4kCCRteuZBA/5T61dca4OgS1CiB9obSNR3d7SdzrB+Q6VnuI2zcE2rotgHEyDnBlsQ8aKpmNq0XGsShW0q6ErfCsRHii4NxO2vp8KH2/oLv8AwgdicOl7vGZJyBhqc4PhuqRrp09KMJwVWNuBp92SMxEh7zDVQNoIHwAp/sghs953r96T3hEZmADByPbAjwmPlFN8Ov2yLTNr4bUDxTIfMdOfvD5dKr5MnfFeSZxXgyTaVVCxYuwQIM57eWW8s29SeB8BQKzMA0q3teLRltn3vMmo2PxFvNZBkfcOJg6jvLAJEa9d+tSuF4q2FYCWIV5gGCQLYOrdI+tQukp9RTcL4Gp7jmuSwWliJIS2zSI5gx61L7TcMt2wGyjw2FBgZSxNy0ASRz9rX9o1VJYLXLDrci2EwwyguCYynaI1g8+Y6irfj95bhAQlG7hCGgiRntk6rJ5ARvrtVeBLuM9mcHavYO5cZNSje14zGW2QZPTX1qHh+HqcSLWQkDuwfEQDNlGkqBpOp9an8CcWsJdW6e8cW2EjMwgZB7TQTrHrXLTqLwbvBk3CQ05TZUARl6ifKRR3YdkPdpOE27bOQolbeHHh8Mk3FSfSR867w7haNgbtwoC2Rwc3iMq+mp22pPHL63LjKhKHu8ORIYSFeTGUcxHqPl2zeVMBeUszPkeGhiApfMNWHSNfOl8R/Ir7WEU4zuSpy5sk52gk4cPMDzM1L7S8Ltpeu5VAyphvZ8MksFn0n1rtu6O+zBlyzI0ulgvc5NthqRuNiOdJ49fW5euhDBNvCkTmXRWBaIE6gbc8wovdAuGSuH4O39jLRqSQZbNIBuLu3kRUK5atOEzXAphJkqNw+Y6+f5VJs4gJg4zFvExJiZE3GCy8Todx61Tcfw63VQMzrooBFpWmFdP8Qfin5DmYAuoH0ljwSzbF/wBoH+r6TJQzt8WHyqt7RpDXO71bLa0AndLx/OKl9k7q230zkeDUqq7lzuLh5A+q7zo3xL727eVGZGC24ORH1y3VnKW/ao+YfEncdVe5UqSXywI3/r7eYdaTio+w223ud0+nPN3KeH+Fdx2IFwZCr6LEhEPsXEzQM/l+orl27/R7dnK4ORkLd2vtd0pnJnn2eXy86S4Q+5M4VbU4Ni85jIII10NyNDt8apuJWl7tShBgKIEaHM0/XTarbh90WsM6ENoCSxVVkM1wAZc+pkmqni7K6J7SjINkQ+8CZ8Y329Tyoj1A+kOA2F72WMGFjQSSLt6P+n186ndpcNZW6fGgYyVGdVYwW9nNAJqBwC4i3PDmbQalFX33j3zzYaeR+FSuM4tWxK5gc2YkA5YIZmMSrGNIGpFV89ifjuU5usj6X2ByvObEMPFCEEFn15baTNTPtLT/AGiNYH9JOgzsse3+H8utL4gB37tEfcHn5oPiNhpT+kEmdLkHUxrcb660mx0NYa8Sh7zEMfYgLiWJM5CScr7DUmdNa3fCwcSlu5au5EdpgJbYeyzHUgzMgzP76yuHC/ZXMEzbYc+aCtJwcImGQviSkJbyqb1tAoVQPwgiRvMxyq9N8meouDzzE9qcQHYdwDDET3SGYO891rRW6btHbkxjLUf+I5+uXX40Vvf0Y19mWtAvgi5gEwAIGizcg7efPzqp7R8QNkottcylAfZGh8EjRfOr67ZNrAlbiywyAtqBoRPuyZlhtzqm7S8FuXXBR0tQmWMzDdV8UAaHQ+tcsay34OmV1sWPADNm6zHXPc8OUaAXWQbRyUb9aoMTxBrFvSGJfEScqT93cyk6DT9dKv8Ag1krYuRlMPc8YJJhrrPEn9kgadPnVEeEXcTbDWWRROLGpYEl8QxXRVO1NVe/AO625L/itkqmFYtvcvGMqEAjD3iNh5R86R2Qdr7GWGgB8IU6lbg6CNhUriyyLFsL4/vuQ3Nu4gOknn0pnsfw+5hTdN8Z5UxEtEB59uAPaHp8KldJTvIqy7qbaqVMkkyqyC126B7v7NW/HkNtLLhtrN54KpEgyeXn+pqmbhF68bFy3AQBSRLAnxOToBHvD0NXfaIG5ktWxDnDXwJGzM1vKZUSPjpTdWhK6YrsnmvG54wMudfCEP8AdqR7vmazdjiTo2GtiCGTCQQqT96wU+7rEmtH2Wwr4dbvf+IksVgEwvdosSwHMExVLhuC32bD3FIyKmEkeMSLeQvoFgyBHnTVZPwLekW/aMGyEuBpIwzmCqwfvLIgaab+fKldlnOIsXnJy5Q6gALqCltifZ6mudoFN0hLYKuLAUkgjXPbaZUaaCu9nbD4fDXVv+JsjeIZmGoQbsBzB+lT8fsr5FOnEXXEWbGnsW4OVPw2/wBk/iNWvaUGwxYMGizZ0K29i6r+H9TUK3wq6cTbvA/dBV8Pj18Fsezlg6q3rVj2mQ3rjpZBVhbsRKusQ+YwQp0gRTdWhb0yPwm697BXrpOX7p9MqEaMJ93yqGvEn+1iwMu+QNlSdLKv+Hzqdw60bGCvLelrnduJCu27SNSsxtUb+brv2oXZ+5zlsv3ns90FAy5I9qdPOaFVv+jd0h/tNdOHuXGkEi3hR7K7O2X8Om9GAuNewF66TAFu54cqR4bpXfL5D613tCvf3Ly2SVOTCwStwQFYl/c2K+s/GiwndcPvJdYtcyXADluEeK6WXUp+GN/40vj9h8voinij/bO4hdGKZsqbdyLkxFPdoL/cPefRoXCLsBIdon5aU2ME/wBsN3ORZzswWLvs9zkC5cm2bl86c7Q2+9uXhaMPGEgw4gKSXHszECm6tArpkvhl838Cbh0BZlgAQINxZ03JgVVdqL7WUQqcwyj3QTLLcaP/AGxVpgh3WByXWLPmck5bjaHORusnQjYVXdo8A90J3TKngAJ+8Eko8nwoebD0NCrL6E7xJPZEd65LNGqwIA/H9f1zqHx1jba6ytJy2YkDmtw8x1FTey6i1cIuEMdDIW4ebREprv8An5TC43a71ryW2hytqCVuLyugwwTqV2p/L6D4llxfC92AVcEhQNlIlryK248+lJxGHYWEfMM+R2OgIzCwPL57fSji7pcUKjBXKDdLg1F1C5zBegP6NNXFAwiW5HfZXWYeM5sZJzFZ+dT2H3LDhtonCs7HVlO0RAZo0EcvKqbj11rNu3DZpH4E/wAW0gMxp7Z9KtOEtkwro8G744MORBclfEV00NVvGcM163aNkgQPEQxUEm7abp+FW9Y5049Qn0jfZm6brzmgZV0yIJ8RPSeQHzqRx9St4SZPuykmQW6KfLcjlTPZ3DG0wF8g+HfNOoIP5072ixK/arMGc0qJkakkyQR0FN9Wwl07jOIuxiMrHQWmEEawHQxomv6+Bk6SRpEzs3tZjHu9fr9IN7Ed/cDWwzA4e7qoY7PbHIdQfSrP7K4WSrauD7J2Dx8uvzqRie/ZbFwAhREeySIKjT2elX3ZTgNm5Ya7dCsXW2x8K65UgasJXbcEaCqfBythyy6ZeYI5ATr8PpTvZvtOMLZxBuW2YC3ZuLBXRThkSDmaQA4aYGknrWmmRqdjUnhuDHuWv9I/+tFNJ2rkA/ZsQJGxtEH5jPRWu5lsU+L41bNjJ4i0KSShjcSBHSOQ51mO2eMxD3Q2FtZ7eUeJlHLdPFEDz+NcOOv/AIz8O8b84pbcXvbZn/8AVeuaKSfBs5Nl3wzFrbtsD4AQCEAkJIVspykwSSx/WtZw/iVy2Ldu0RBN65cJAgKb2cKCfeKlo+VNnjF3dfCSBMOwzFRAJ84j0pteK3ZnXaP6xv3Ukt90NzZoMZxZD3TAaoHkGA2ZgSIB6E5fiKkcB4i1sXPtLSTmUZU0IiAQBOjEFhrMRWZfid/fMfLxkn1ipL8avtEHLAA0dtY57UY7VQ82P4bi9233FpY7sIe8OnhMCPjrIqfxLi1suj23UlLF5d4Bdmtso132P8KozxW+d/F5m4QPTIeetdbiV2I2+Df/AIpuH0Jaj8l92f4sTbdsV4bjBgqgSMpMIRlkQQJ+ZqJhuK3EexaBXuhaTO2mhCtI3mNF1E7+kEcYvwAIEBffbWJM+xpvTDcVvlpnWAJz8uns7UsbfSGbrkv+L8VQ5nskFlsEKDpNzRsuvKRvS8DxMfZ7vfGHZCFWJ0MRAEjkfSazZxt6ZYAnTUMDt/lqXd4zfYAQuigElgZidYyecUY7cDzfkmpxYpfCDKLItoc+U+14gV6xAXkd6k8T4kpe5ctMpK2UVdGCs4zSOUiY51RfzleOmk6akiI/0VJvcXvKSFmJ5OCp+RSjFXwGb8lgmPZsPe7yAz2hkWD7TLsBrzmnP52uC93ZK91kHjynVswETMbeXKqtuOXioAUCBB8S66kjTL500OM3tNNtd03kn8PmfWjFeAzZa43FFb1+5ZOc91bCjK2VnXNoIjNEiSDScRinuYe53mjNZXKgVh4+arPTnrVceN3xsNRMRk0n4CpD9or2UQniAPiLW9Z8stKvoM2Tf50uC93f90EnOQ5OY7rMxAFcxOP7psQ9vxkWreUDMQzAOSIGp1I261B/4kxJ5T/o/dSrnaK/+H17o/8ASKeKDNllfxJuYTMwhjOaFYAeA6GZ/Oo+MKXXtq9rOgSc4zArEDL4d5md+VdwHahlVu9slpESptj4zqD09KXc7asIixttLidufipY+B5+RXZ9LaXbgW13YzAZpYl4VSJzbDUiOoNRzjltYi66gM2S0CoIky7DXpuDPlUnC9uHkf0fTnDLP1eKRi+2Bz5rdlg0R4yhEeUMaK8jcx/GcSVWzxLC05CbEnMhIH76duY1T3RaA8t4Z28DVSXe1F6R4NRqCMk/D4Uu52pvZVHdagscxyEyTyHSNKMUGZb4XiVu5h2uMAjOqEKfaiQefT/aqjEXLbpYtlMwIAzKxXKFAnUbjyp/A9rHzMbtpmU8hk0PqNKV/wAXBQAMKco2JYSaMRZjXDbNi1iWyKT4F8bOzAAlvCAdjIPrVH/KLjbVq9h7qwyrchgIjKVIOo15nlWhXthrK4Uz/wAwP+1Uf8oXElxmGCJZYXVZSJQf5ok6VcF+W5M5bbGf4PxEBMOEEju7oaCfdjKdt99POvROA28PetWGuOwF27etqgZc8qDcDAnZRlfl7w1018/wWKbDWkVFy6yc62yQSsnxBSd+XKnG4+zAKyqSpkMrupU5SAVNtlIIzP8AGa2jhlbMpKbjUT13E9lMC1p89y4iqstcZrYIUDVs2WBAG5rMdrv5NsNhsLevjEYgslp3VW7vK+UFspIQTp84FZNO1F204a298HKFYXL/AHqlSASAtxTE6a71Lb+UG7ezpeBuASRISVziNMoAIyggaTrqatrTu0jPCdfluyFdx4uEv9mY5yWlbb5Tm1kQkR8KKsbfbMKAvdNoANk5adaKNvLKwl5IpTr/ALVw26KK1cUZpnRb86Utv4VyiikA6LX6/Rrq2vMfr50UVSSJA2z5Usr+oFcop0gO5fMfr51yD5fT99coopCs7Hw9BQFPlRRRSC2djrH+9JcfA0UUmkMACOn68q56flRRRSA4pPl6/wAK7B5AUUUqQWdynpXGU9J+cUUUOKBNhk/7SKbZPKiipcUVbAJ5fWgWj0/Kiilgh2xxbR86QVNdop4ILZwoeh9DSCvx9D+6iipcUO2CoB+jXSv6miipcEGTOFfKlWrYEmFEeWp+lFFCih2wYId0BPnbX5alaVbtWjvbTy8Cj/au0VSQrF9za6J/pH7qKKKZJ//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descr="http://prsupdate.co.uk/wp-content/uploads/2012/10/houses-of-parlia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486" y="1371600"/>
            <a:ext cx="5001027" cy="3358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220450"/>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413</a:t>
            </a:fld>
            <a:endParaRPr lang="en-GB"/>
          </a:p>
        </p:txBody>
      </p:sp>
      <p:sp>
        <p:nvSpPr>
          <p:cNvPr id="4" name="TextBox 3"/>
          <p:cNvSpPr txBox="1"/>
          <p:nvPr/>
        </p:nvSpPr>
        <p:spPr>
          <a:xfrm>
            <a:off x="4507606" y="1609397"/>
            <a:ext cx="707479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just"/>
            <a:r>
              <a:rPr lang="en-GB" sz="2800" b="1" dirty="0">
                <a:solidFill>
                  <a:srgbClr val="00FFFF"/>
                </a:solidFill>
                <a:effectLst>
                  <a:outerShdw blurRad="38100" dist="38100" dir="2700000" algn="tl">
                    <a:srgbClr val="000000">
                      <a:alpha val="43137"/>
                    </a:srgbClr>
                  </a:outerShdw>
                </a:effectLst>
              </a:rPr>
              <a:t>(1) The list of stockholders published by the Bank is for internal use, </a:t>
            </a:r>
            <a:r>
              <a:rPr lang="en-GB" sz="2800" b="1" dirty="0">
                <a:solidFill>
                  <a:srgbClr val="FFC000"/>
                </a:solidFill>
                <a:effectLst>
                  <a:outerShdw blurRad="38100" dist="38100" dir="2700000" algn="tl">
                    <a:srgbClr val="000000">
                      <a:alpha val="43137"/>
                    </a:srgbClr>
                  </a:outerShdw>
                </a:effectLst>
              </a:rPr>
              <a:t>and is available to proprietors of Bank Stock only.</a:t>
            </a:r>
          </a:p>
          <a:p>
            <a:pPr algn="just"/>
            <a:r>
              <a:rPr lang="en-GB" sz="2800" b="1" dirty="0">
                <a:effectLst>
                  <a:outerShdw blurRad="38100" dist="38100" dir="2700000" algn="tl">
                    <a:srgbClr val="000000">
                      <a:alpha val="43137"/>
                    </a:srgbClr>
                  </a:outerShdw>
                </a:effectLst>
              </a:rPr>
              <a:t/>
            </a:r>
            <a:br>
              <a:rPr lang="en-GB" sz="2800" b="1" dirty="0">
                <a:effectLst>
                  <a:outerShdw blurRad="38100" dist="38100" dir="2700000" algn="tl">
                    <a:srgbClr val="000000">
                      <a:alpha val="43137"/>
                    </a:srgbClr>
                  </a:outerShdw>
                </a:effectLst>
              </a:rPr>
            </a:br>
            <a:r>
              <a:rPr lang="en-GB" sz="2800" b="1" dirty="0">
                <a:solidFill>
                  <a:srgbClr val="00FF00"/>
                </a:solidFill>
                <a:effectLst>
                  <a:outerShdw blurRad="38100" dist="38100" dir="2700000" algn="tl">
                    <a:srgbClr val="000000">
                      <a:alpha val="43137"/>
                    </a:srgbClr>
                  </a:outerShdw>
                </a:effectLst>
              </a:rPr>
              <a:t>(2) The Bank has no Statutes or Articles of Association; </a:t>
            </a:r>
            <a:r>
              <a:rPr lang="en-GB" sz="2800" b="1" dirty="0">
                <a:solidFill>
                  <a:srgbClr val="FFFF00"/>
                </a:solidFill>
                <a:effectLst>
                  <a:outerShdw blurRad="38100" dist="38100" dir="2700000" algn="tl">
                    <a:srgbClr val="000000">
                      <a:alpha val="43137"/>
                    </a:srgbClr>
                  </a:outerShdw>
                </a:effectLst>
              </a:rPr>
              <a:t>the constitution being based upon a Charter of 1694 and various Acts of Parliament, of which the chief is that of 1844.</a:t>
            </a:r>
            <a:endParaRPr lang="en-GB" dirty="0">
              <a:solidFill>
                <a:srgbClr val="FFFF00"/>
              </a:solidFill>
            </a:endParaRPr>
          </a:p>
        </p:txBody>
      </p:sp>
      <p:pic>
        <p:nvPicPr>
          <p:cNvPr id="4098" name="Picture 2" descr="File:Bank of England (soane) - North West Angle by JM Gan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05" y="2526836"/>
            <a:ext cx="3059832" cy="2317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107965"/>
      </p:ext>
    </p:extLst>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414</a:t>
            </a:fld>
            <a:endParaRPr lang="en-GB"/>
          </a:p>
        </p:txBody>
      </p:sp>
      <p:sp>
        <p:nvSpPr>
          <p:cNvPr id="4" name="TextBox 3"/>
          <p:cNvSpPr txBox="1"/>
          <p:nvPr/>
        </p:nvSpPr>
        <p:spPr>
          <a:xfrm>
            <a:off x="5602310" y="2189674"/>
            <a:ext cx="575685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 1919 Britain possessed the greatest industrial machine in the world. </a:t>
            </a:r>
            <a:r>
              <a:rPr lang="en-GB" sz="2800" b="1" dirty="0">
                <a:solidFill>
                  <a:srgbClr val="FFC000"/>
                </a:solidFill>
                <a:effectLst>
                  <a:outerShdw blurRad="38100" dist="38100" dir="2700000" algn="tl">
                    <a:srgbClr val="000000">
                      <a:alpha val="43137"/>
                    </a:srgbClr>
                  </a:outerShdw>
                </a:effectLst>
              </a:rPr>
              <a:t>She was in the position to give her people the highest standard of living the world has yet seen – But,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City of London, would make sure that did not happen!</a:t>
            </a:r>
          </a:p>
        </p:txBody>
      </p:sp>
      <p:pic>
        <p:nvPicPr>
          <p:cNvPr id="2050" name="Picture 2" descr="https://encrypted-tbn2.gstatic.com/images?q=tbn:ANd9GcQoNgwVwTuvTCDM6Rh1E7X_RWlGztrsTdB4nnYXIaeyrf4nyqXISQ"/>
          <p:cNvPicPr>
            <a:picLocks noChangeAspect="1" noChangeArrowheads="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Props>
              </a:ext>
              <a:ext uri="{28A0092B-C50C-407E-A947-70E740481C1C}">
                <a14:useLocalDpi xmlns:a14="http://schemas.microsoft.com/office/drawing/2010/main" val="0"/>
              </a:ext>
            </a:extLst>
          </a:blip>
          <a:srcRect/>
          <a:stretch>
            <a:fillRect/>
          </a:stretch>
        </p:blipFill>
        <p:spPr bwMode="auto">
          <a:xfrm>
            <a:off x="811368" y="1371600"/>
            <a:ext cx="3555741" cy="517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106247"/>
      </p:ext>
    </p:extLst>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415</a:t>
            </a:fld>
            <a:endParaRPr lang="en-GB"/>
          </a:p>
        </p:txBody>
      </p:sp>
      <p:sp>
        <p:nvSpPr>
          <p:cNvPr id="4" name="TextBox 3"/>
          <p:cNvSpPr txBox="1"/>
          <p:nvPr/>
        </p:nvSpPr>
        <p:spPr>
          <a:xfrm>
            <a:off x="4462253" y="1842019"/>
            <a:ext cx="7120147"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1934: </a:t>
            </a:r>
            <a:r>
              <a:rPr lang="en-GB" sz="2800" b="1" dirty="0" err="1">
                <a:solidFill>
                  <a:srgbClr val="00FFFF"/>
                </a:solidFill>
                <a:effectLst>
                  <a:outerShdw blurRad="38100" dist="38100" dir="2700000" algn="tl">
                    <a:srgbClr val="000000">
                      <a:alpha val="43137"/>
                    </a:srgbClr>
                  </a:outerShdw>
                </a:effectLst>
              </a:rPr>
              <a:t>Mr.</a:t>
            </a:r>
            <a:r>
              <a:rPr lang="en-GB" sz="2800" b="1" dirty="0">
                <a:solidFill>
                  <a:srgbClr val="00FFFF"/>
                </a:solidFill>
                <a:effectLst>
                  <a:outerShdw blurRad="38100" dist="38100" dir="2700000" algn="tl">
                    <a:srgbClr val="000000">
                      <a:alpha val="43137"/>
                    </a:srgbClr>
                  </a:outerShdw>
                </a:effectLst>
              </a:rPr>
              <a:t> Norman advised his directors to include Hitler in their plans. </a:t>
            </a:r>
            <a:r>
              <a:rPr lang="en-GB" sz="2800" b="1" dirty="0">
                <a:solidFill>
                  <a:srgbClr val="FFC000"/>
                </a:solidFill>
                <a:effectLst>
                  <a:outerShdw blurRad="38100" dist="38100" dir="2700000" algn="tl">
                    <a:srgbClr val="000000">
                      <a:alpha val="43137"/>
                    </a:srgbClr>
                  </a:outerShdw>
                </a:effectLst>
              </a:rPr>
              <a:t>There was no opposition, and it was decided that Hitler should get covert help from London's financial section until </a:t>
            </a:r>
            <a:r>
              <a:rPr lang="en-GB" sz="2800" b="1" dirty="0" err="1">
                <a:solidFill>
                  <a:srgbClr val="FFC000"/>
                </a:solidFill>
                <a:effectLst>
                  <a:outerShdw blurRad="38100" dist="38100" dir="2700000" algn="tl">
                    <a:srgbClr val="000000">
                      <a:alpha val="43137"/>
                    </a:srgbClr>
                  </a:outerShdw>
                </a:effectLst>
              </a:rPr>
              <a:t>Mr.</a:t>
            </a:r>
            <a:r>
              <a:rPr lang="en-GB" sz="2800" b="1" dirty="0">
                <a:solidFill>
                  <a:srgbClr val="FFC000"/>
                </a:solidFill>
                <a:effectLst>
                  <a:outerShdw blurRad="38100" dist="38100" dir="2700000" algn="tl">
                    <a:srgbClr val="000000">
                      <a:alpha val="43137"/>
                    </a:srgbClr>
                  </a:outerShdw>
                </a:effectLst>
              </a:rPr>
              <a:t> Norman </a:t>
            </a:r>
            <a:r>
              <a:rPr lang="en-GB" sz="2800" b="1" dirty="0">
                <a:solidFill>
                  <a:srgbClr val="00FF00"/>
                </a:solidFill>
                <a:effectLst>
                  <a:outerShdw blurRad="38100" dist="38100" dir="2700000" algn="tl">
                    <a:srgbClr val="000000">
                      <a:alpha val="43137"/>
                    </a:srgbClr>
                  </a:outerShdw>
                </a:effectLst>
              </a:rPr>
              <a:t>had succeeded in putting sufficient pressure on the Government to make it abandon its pro-French policy for a more promising </a:t>
            </a:r>
            <a:r>
              <a:rPr lang="en-GB" sz="2800" b="1" dirty="0">
                <a:solidFill>
                  <a:srgbClr val="00FF00"/>
                </a:solidFill>
              </a:rPr>
              <a:t>pro-German orientation.</a:t>
            </a:r>
          </a:p>
        </p:txBody>
      </p:sp>
      <p:pic>
        <p:nvPicPr>
          <p:cNvPr id="3074" name="Picture 2" descr="http://ecx.images-amazon.com/images/I/51BMAWqOZVL._SL160_.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9786" t="7277" b="6754"/>
          <a:stretch/>
        </p:blipFill>
        <p:spPr bwMode="auto">
          <a:xfrm>
            <a:off x="726872" y="2315508"/>
            <a:ext cx="2899796" cy="345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025940"/>
      </p:ext>
    </p:extLst>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416</a:t>
            </a:fld>
            <a:endParaRPr lang="en-GB"/>
          </a:p>
        </p:txBody>
      </p:sp>
      <p:sp>
        <p:nvSpPr>
          <p:cNvPr id="4" name="TextBox 3"/>
          <p:cNvSpPr txBox="1"/>
          <p:nvPr/>
        </p:nvSpPr>
        <p:spPr>
          <a:xfrm>
            <a:off x="5267459" y="2255728"/>
            <a:ext cx="5679583"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 the same year English armament firms placed huge advertisements in the </a:t>
            </a:r>
            <a:r>
              <a:rPr lang="en-GB" sz="2800" b="1" dirty="0" err="1">
                <a:solidFill>
                  <a:srgbClr val="00FFFF"/>
                </a:solidFill>
                <a:effectLst>
                  <a:outerShdw blurRad="38100" dist="38100" dir="2700000" algn="tl">
                    <a:srgbClr val="000000">
                      <a:alpha val="43137"/>
                    </a:srgbClr>
                  </a:outerShdw>
                </a:effectLst>
              </a:rPr>
              <a:t>Militaerischer</a:t>
            </a:r>
            <a:r>
              <a:rPr lang="en-GB" sz="2800" b="1" dirty="0">
                <a:solidFill>
                  <a:srgbClr val="00FFFF"/>
                </a:solidFill>
                <a:effectLst>
                  <a:outerShdw blurRad="38100" dist="38100" dir="2700000" algn="tl">
                    <a:srgbClr val="000000">
                      <a:alpha val="43137"/>
                    </a:srgbClr>
                  </a:outerShdw>
                </a:effectLst>
              </a:rPr>
              <a:t> </a:t>
            </a:r>
            <a:r>
              <a:rPr lang="en-GB" sz="2800" b="1" dirty="0" err="1">
                <a:solidFill>
                  <a:srgbClr val="00FFFF"/>
                </a:solidFill>
                <a:effectLst>
                  <a:outerShdw blurRad="38100" dist="38100" dir="2700000" algn="tl">
                    <a:srgbClr val="000000">
                      <a:alpha val="43137"/>
                    </a:srgbClr>
                  </a:outerShdw>
                </a:effectLst>
              </a:rPr>
              <a:t>Wochenblatt</a:t>
            </a:r>
            <a:r>
              <a:rPr lang="en-GB" sz="2800" b="1" dirty="0">
                <a:solidFill>
                  <a:srgbClr val="00FFFF"/>
                </a:solidFill>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offering for sale tanks and guns, prohibited by the Versailles Treaty.</a:t>
            </a:r>
          </a:p>
        </p:txBody>
      </p:sp>
      <p:pic>
        <p:nvPicPr>
          <p:cNvPr id="4098" name="Picture 2" descr="http://upload.wikimedia.org/wikipedia/commons/thumb/b/b1/Militaerwochenblatt.jpg/220px-Militaerwochenblat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752" y="1371600"/>
            <a:ext cx="3621860" cy="528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451029"/>
      </p:ext>
    </p:extLst>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417</a:t>
            </a:fld>
            <a:endParaRPr lang="en-GB"/>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 May, 1934, a private conference took place between </a:t>
            </a:r>
            <a:r>
              <a:rPr lang="en-GB" sz="2800" b="1" dirty="0" err="1">
                <a:solidFill>
                  <a:srgbClr val="00FFFF"/>
                </a:solidFill>
                <a:effectLst>
                  <a:outerShdw blurRad="38100" dist="38100" dir="2700000" algn="tl">
                    <a:srgbClr val="000000">
                      <a:alpha val="43137"/>
                    </a:srgbClr>
                  </a:outerShdw>
                </a:effectLst>
              </a:rPr>
              <a:t>Dr.</a:t>
            </a:r>
            <a:r>
              <a:rPr lang="en-GB" sz="2800" b="1" dirty="0">
                <a:solidFill>
                  <a:srgbClr val="00FFFF"/>
                </a:solidFill>
                <a:effectLst>
                  <a:outerShdw blurRad="38100" dist="38100" dir="2700000" algn="tl">
                    <a:srgbClr val="000000">
                      <a:alpha val="43137"/>
                    </a:srgbClr>
                  </a:outerShdw>
                </a:effectLst>
              </a:rPr>
              <a:t> Schacht and </a:t>
            </a:r>
            <a:r>
              <a:rPr lang="en-GB" sz="2800" b="1" dirty="0" err="1">
                <a:solidFill>
                  <a:srgbClr val="00FFFF"/>
                </a:solidFill>
                <a:effectLst>
                  <a:outerShdw blurRad="38100" dist="38100" dir="2700000" algn="tl">
                    <a:srgbClr val="000000">
                      <a:alpha val="43137"/>
                    </a:srgbClr>
                  </a:outerShdw>
                </a:effectLst>
              </a:rPr>
              <a:t>Mr.</a:t>
            </a:r>
            <a:r>
              <a:rPr lang="en-GB" sz="2800" b="1" dirty="0">
                <a:solidFill>
                  <a:srgbClr val="00FFFF"/>
                </a:solidFill>
                <a:effectLst>
                  <a:outerShdw blurRad="38100" dist="38100" dir="2700000" algn="tl">
                    <a:srgbClr val="000000">
                      <a:alpha val="43137"/>
                    </a:srgbClr>
                  </a:outerShdw>
                </a:effectLst>
              </a:rPr>
              <a:t> Norman. </a:t>
            </a:r>
            <a:r>
              <a:rPr lang="en-GB" sz="2800" b="1" dirty="0">
                <a:solidFill>
                  <a:srgbClr val="FFC000"/>
                </a:solidFill>
                <a:effectLst>
                  <a:outerShdw blurRad="38100" dist="38100" dir="2700000" algn="tl">
                    <a:srgbClr val="000000">
                      <a:alpha val="43137"/>
                    </a:srgbClr>
                  </a:outerShdw>
                </a:effectLst>
              </a:rPr>
              <a:t>They met again at a "secret conclave" at </a:t>
            </a:r>
            <a:r>
              <a:rPr lang="en-GB" sz="2800" b="1" dirty="0" err="1">
                <a:solidFill>
                  <a:srgbClr val="FFC000"/>
                </a:solidFill>
                <a:effectLst>
                  <a:outerShdw blurRad="38100" dist="38100" dir="2700000" algn="tl">
                    <a:srgbClr val="000000">
                      <a:alpha val="43137"/>
                    </a:srgbClr>
                  </a:outerShdw>
                </a:effectLst>
              </a:rPr>
              <a:t>Badenweiler</a:t>
            </a:r>
            <a:r>
              <a:rPr lang="en-GB" sz="2800" b="1" dirty="0">
                <a:solidFill>
                  <a:srgbClr val="FFC0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in the Black Forest (right)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658" y="1172066"/>
            <a:ext cx="5538514" cy="4148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0839638"/>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418</a:t>
            </a:fld>
            <a:endParaRPr lang="en-GB"/>
          </a:p>
        </p:txBody>
      </p:sp>
      <p:sp>
        <p:nvSpPr>
          <p:cNvPr id="4" name="TextBox 3"/>
          <p:cNvSpPr txBox="1"/>
          <p:nvPr/>
        </p:nvSpPr>
        <p:spPr>
          <a:xfrm>
            <a:off x="5868668" y="1772817"/>
            <a:ext cx="460851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 loan for Germany was being negotiated. </a:t>
            </a:r>
            <a:r>
              <a:rPr lang="en-GB" sz="2800" b="1" dirty="0">
                <a:solidFill>
                  <a:srgbClr val="FFC000"/>
                </a:solidFill>
                <a:effectLst>
                  <a:outerShdw blurRad="38100" dist="38100" dir="2700000" algn="tl">
                    <a:srgbClr val="000000">
                      <a:alpha val="43137"/>
                    </a:srgbClr>
                  </a:outerShdw>
                </a:effectLst>
              </a:rPr>
              <a:t>A further meeting between the two bankers took place in October of the same year.</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Towards the end of 1935 </a:t>
            </a:r>
            <a:r>
              <a:rPr lang="en-GB" sz="2800" b="1" dirty="0" err="1">
                <a:solidFill>
                  <a:srgbClr val="00FF00"/>
                </a:solidFill>
                <a:effectLst>
                  <a:outerShdw blurRad="38100" dist="38100" dir="2700000" algn="tl">
                    <a:srgbClr val="000000">
                      <a:alpha val="43137"/>
                    </a:srgbClr>
                  </a:outerShdw>
                </a:effectLst>
              </a:rPr>
              <a:t>Mr.</a:t>
            </a:r>
            <a:r>
              <a:rPr lang="en-GB" sz="2800" b="1" dirty="0">
                <a:solidFill>
                  <a:srgbClr val="00FF00"/>
                </a:solidFill>
                <a:effectLst>
                  <a:outerShdw blurRad="38100" dist="38100" dir="2700000" algn="tl">
                    <a:srgbClr val="000000">
                      <a:alpha val="43137"/>
                    </a:srgbClr>
                  </a:outerShdw>
                </a:effectLst>
              </a:rPr>
              <a:t> Norman was again in secret discussion with </a:t>
            </a:r>
            <a:r>
              <a:rPr lang="en-GB" sz="2800" b="1" dirty="0" err="1">
                <a:solidFill>
                  <a:srgbClr val="00FF00"/>
                </a:solidFill>
                <a:effectLst>
                  <a:outerShdw blurRad="38100" dist="38100" dir="2700000" algn="tl">
                    <a:srgbClr val="000000">
                      <a:alpha val="43137"/>
                    </a:srgbClr>
                  </a:outerShdw>
                </a:effectLst>
              </a:rPr>
              <a:t>Dr.</a:t>
            </a:r>
            <a:r>
              <a:rPr lang="en-GB" sz="2800" b="1" dirty="0">
                <a:solidFill>
                  <a:srgbClr val="00FF00"/>
                </a:solidFill>
                <a:effectLst>
                  <a:outerShdw blurRad="38100" dist="38100" dir="2700000" algn="tl">
                    <a:srgbClr val="000000">
                      <a:alpha val="43137"/>
                    </a:srgbClr>
                  </a:outerShdw>
                </a:effectLst>
              </a:rPr>
              <a:t> Schacht. </a:t>
            </a:r>
          </a:p>
        </p:txBody>
      </p:sp>
      <p:pic>
        <p:nvPicPr>
          <p:cNvPr id="5122" name="Picture 2"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533" y="1268761"/>
            <a:ext cx="3810000" cy="3095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47528" y="4725144"/>
            <a:ext cx="3810000" cy="175432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Left </a:t>
            </a:r>
            <a:r>
              <a:rPr lang="en-GB" sz="3600" b="1" dirty="0" err="1">
                <a:solidFill>
                  <a:srgbClr val="FFFF00"/>
                </a:solidFill>
                <a:effectLst>
                  <a:outerShdw blurRad="38100" dist="38100" dir="2700000" algn="tl">
                    <a:srgbClr val="000000">
                      <a:alpha val="43137"/>
                    </a:srgbClr>
                  </a:outerShdw>
                </a:effectLst>
              </a:rPr>
              <a:t>Dr.</a:t>
            </a:r>
            <a:r>
              <a:rPr lang="en-GB" sz="3600" b="1" dirty="0">
                <a:solidFill>
                  <a:srgbClr val="FFFF00"/>
                </a:solidFill>
                <a:effectLst>
                  <a:outerShdw blurRad="38100" dist="38100" dir="2700000" algn="tl">
                    <a:srgbClr val="000000">
                      <a:alpha val="43137"/>
                    </a:srgbClr>
                  </a:outerShdw>
                </a:effectLst>
              </a:rPr>
              <a:t> Schacht. Right </a:t>
            </a:r>
            <a:r>
              <a:rPr lang="en-GB" sz="3600" b="1" dirty="0" err="1">
                <a:solidFill>
                  <a:srgbClr val="FFFF00"/>
                </a:solidFill>
                <a:effectLst>
                  <a:outerShdw blurRad="38100" dist="38100" dir="2700000" algn="tl">
                    <a:srgbClr val="000000">
                      <a:alpha val="43137"/>
                    </a:srgbClr>
                  </a:outerShdw>
                </a:effectLst>
              </a:rPr>
              <a:t>Mr.</a:t>
            </a:r>
            <a:r>
              <a:rPr lang="en-GB" sz="3600" b="1" dirty="0">
                <a:solidFill>
                  <a:srgbClr val="FFFF00"/>
                </a:solidFill>
                <a:effectLst>
                  <a:outerShdw blurRad="38100" dist="38100" dir="2700000" algn="tl">
                    <a:srgbClr val="000000">
                      <a:alpha val="43137"/>
                    </a:srgbClr>
                  </a:outerShdw>
                </a:effectLst>
              </a:rPr>
              <a:t> Norman</a:t>
            </a:r>
          </a:p>
        </p:txBody>
      </p:sp>
    </p:spTree>
    <p:extLst>
      <p:ext uri="{BB962C8B-B14F-4D97-AF65-F5344CB8AC3E}">
        <p14:creationId xmlns:p14="http://schemas.microsoft.com/office/powerpoint/2010/main" val="543162077"/>
      </p:ext>
    </p:extLst>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419</a:t>
            </a:fld>
            <a:endParaRPr lang="en-GB"/>
          </a:p>
        </p:txBody>
      </p:sp>
      <p:pic>
        <p:nvPicPr>
          <p:cNvPr id="4"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74207"/>
            <a:ext cx="3810000" cy="3095625"/>
          </a:xfrm>
          <a:prstGeom prst="rect">
            <a:avLst/>
          </a:prstGeom>
          <a:noFill/>
          <a:extLst>
            <a:ext uri="{909E8E84-426E-40DD-AFC4-6F175D3DCCD1}">
              <a14:hiddenFill xmlns:a14="http://schemas.microsoft.com/office/drawing/2010/main">
                <a:solidFill>
                  <a:srgbClr val="FFFFFF"/>
                </a:solidFill>
              </a14:hiddenFill>
            </a:ext>
          </a:extLst>
        </p:spPr>
      </p:pic>
      <p:sp>
        <p:nvSpPr>
          <p:cNvPr id="5" name="Up Arrow 4"/>
          <p:cNvSpPr/>
          <p:nvPr/>
        </p:nvSpPr>
        <p:spPr>
          <a:xfrm>
            <a:off x="3454152" y="2101791"/>
            <a:ext cx="864096" cy="15121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528048" y="1628800"/>
            <a:ext cx="345638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Notice the checkerboard pattern above Dr Schacht and Mr Norman -  </a:t>
            </a:r>
            <a:r>
              <a:rPr lang="en-GB" sz="2800" b="1" dirty="0">
                <a:solidFill>
                  <a:srgbClr val="FFC000"/>
                </a:solidFill>
                <a:effectLst>
                  <a:outerShdw blurRad="38100" dist="38100" dir="2700000" algn="tl">
                    <a:srgbClr val="000000">
                      <a:alpha val="43137"/>
                    </a:srgbClr>
                  </a:outerShdw>
                </a:effectLst>
              </a:rPr>
              <a:t>An </a:t>
            </a:r>
            <a:r>
              <a:rPr lang="en-GB" sz="2800" b="1" dirty="0" err="1">
                <a:solidFill>
                  <a:srgbClr val="FFC000"/>
                </a:solidFill>
                <a:effectLst>
                  <a:outerShdw blurRad="38100" dist="38100" dir="2700000" algn="tl">
                    <a:srgbClr val="000000">
                      <a:alpha val="43137"/>
                    </a:srgbClr>
                  </a:outerShdw>
                </a:effectLst>
              </a:rPr>
              <a:t>insigna</a:t>
            </a:r>
            <a:r>
              <a:rPr lang="en-GB" sz="2800" b="1" dirty="0">
                <a:solidFill>
                  <a:srgbClr val="FFC000"/>
                </a:solidFill>
                <a:effectLst>
                  <a:outerShdw blurRad="38100" dist="38100" dir="2700000" algn="tl">
                    <a:srgbClr val="000000">
                      <a:alpha val="43137"/>
                    </a:srgbClr>
                  </a:outerShdw>
                </a:effectLst>
              </a:rPr>
              <a:t> of the City of London and Bank of England control.</a:t>
            </a:r>
          </a:p>
        </p:txBody>
      </p:sp>
      <p:sp>
        <p:nvSpPr>
          <p:cNvPr id="7" name="TextBox 6"/>
          <p:cNvSpPr txBox="1"/>
          <p:nvPr/>
        </p:nvSpPr>
        <p:spPr>
          <a:xfrm>
            <a:off x="1981200" y="4885371"/>
            <a:ext cx="3810000" cy="175432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The City of London covert control logo</a:t>
            </a:r>
            <a:r>
              <a:rPr lang="en-GB" sz="3600" b="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257311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42</a:t>
            </a:fld>
            <a:endParaRPr lang="en-GB">
              <a:solidFill>
                <a:srgbClr val="FFFFFF"/>
              </a:solidFill>
            </a:endParaRPr>
          </a:p>
        </p:txBody>
      </p:sp>
      <p:sp>
        <p:nvSpPr>
          <p:cNvPr id="4" name="TextBox 3"/>
          <p:cNvSpPr txBox="1"/>
          <p:nvPr/>
        </p:nvSpPr>
        <p:spPr>
          <a:xfrm>
            <a:off x="5254580" y="2019894"/>
            <a:ext cx="603160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a:t>
            </a:r>
            <a:r>
              <a:rPr lang="en-US" sz="2800" b="1" dirty="0">
                <a:solidFill>
                  <a:srgbClr val="00FFFF"/>
                </a:solidFill>
                <a:effectLst>
                  <a:outerShdw blurRad="38100" dist="38100" dir="2700000" algn="tl">
                    <a:srgbClr val="000000">
                      <a:alpha val="43137"/>
                    </a:srgbClr>
                  </a:outerShdw>
                </a:effectLst>
              </a:rPr>
              <a:t>ancient </a:t>
            </a:r>
            <a:r>
              <a:rPr lang="en-US" sz="2800" b="1" dirty="0" smtClean="0">
                <a:solidFill>
                  <a:srgbClr val="00FFFF"/>
                </a:solidFill>
                <a:effectLst>
                  <a:outerShdw blurRad="38100" dist="38100" dir="2700000" algn="tl">
                    <a:srgbClr val="000000">
                      <a:alpha val="43137"/>
                    </a:srgbClr>
                  </a:outerShdw>
                </a:effectLst>
              </a:rPr>
              <a:t>London stone </a:t>
            </a:r>
            <a:r>
              <a:rPr lang="en-US" sz="2800" b="1" dirty="0">
                <a:solidFill>
                  <a:srgbClr val="00FFFF"/>
                </a:solidFill>
                <a:effectLst>
                  <a:outerShdw blurRad="38100" dist="38100" dir="2700000" algn="tl">
                    <a:srgbClr val="000000">
                      <a:alpha val="43137"/>
                    </a:srgbClr>
                  </a:outerShdw>
                </a:effectLst>
              </a:rPr>
              <a:t>is regarded as one of London’s greatest relics yet its history and purpose are still shrouded in mystery. </a:t>
            </a:r>
            <a:r>
              <a:rPr lang="en-US" sz="2800" b="1" dirty="0">
                <a:solidFill>
                  <a:srgbClr val="FFC000"/>
                </a:solidFill>
                <a:effectLst>
                  <a:outerShdw blurRad="38100" dist="38100" dir="2700000" algn="tl">
                    <a:srgbClr val="000000">
                      <a:alpha val="43137"/>
                    </a:srgbClr>
                  </a:outerShdw>
                </a:effectLst>
              </a:rPr>
              <a:t>It is widely believed to be the point from which the Romans measured all routes across Britain; </a:t>
            </a:r>
            <a:endParaRPr lang="en-GB" dirty="0">
              <a:solidFill>
                <a:srgbClr val="FFC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776659"/>
            <a:ext cx="3810000" cy="4025900"/>
          </a:xfrm>
          <a:prstGeom prst="rect">
            <a:avLst/>
          </a:prstGeom>
        </p:spPr>
      </p:pic>
    </p:spTree>
    <p:extLst>
      <p:ext uri="{BB962C8B-B14F-4D97-AF65-F5344CB8AC3E}">
        <p14:creationId xmlns:p14="http://schemas.microsoft.com/office/powerpoint/2010/main" val="464377746"/>
      </p:ext>
    </p:extLst>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420</a:t>
            </a:fld>
            <a:endParaRPr lang="en-GB" dirty="0"/>
          </a:p>
        </p:txBody>
      </p:sp>
      <p:sp>
        <p:nvSpPr>
          <p:cNvPr id="4" name="TextBox 3"/>
          <p:cNvSpPr txBox="1"/>
          <p:nvPr/>
        </p:nvSpPr>
        <p:spPr>
          <a:xfrm>
            <a:off x="5434885" y="1819066"/>
            <a:ext cx="6147515"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64 acres is the area of the main control centres within the City such as the Bank of England and the Inns of Court. </a:t>
            </a:r>
            <a:r>
              <a:rPr lang="en-GB" sz="2800" b="1" dirty="0">
                <a:solidFill>
                  <a:srgbClr val="FFC000"/>
                </a:solidFill>
                <a:effectLst>
                  <a:outerShdw blurRad="38100" dist="38100" dir="2700000" algn="tl">
                    <a:srgbClr val="000000">
                      <a:alpha val="43137"/>
                    </a:srgbClr>
                  </a:outerShdw>
                </a:effectLst>
              </a:rPr>
              <a:t>A checker board, </a:t>
            </a:r>
            <a:r>
              <a:rPr lang="en-GB" sz="2800" b="1" dirty="0">
                <a:solidFill>
                  <a:srgbClr val="00FF00"/>
                </a:solidFill>
                <a:effectLst>
                  <a:outerShdw blurRad="38100" dist="38100" dir="2700000" algn="tl">
                    <a:srgbClr val="000000">
                      <a:alpha val="43137"/>
                    </a:srgbClr>
                  </a:outerShdw>
                </a:effectLst>
              </a:rPr>
              <a:t>so this is why we have the checker board  pattern in churches and on policemen’s helmets.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813" y="1559767"/>
            <a:ext cx="4300120" cy="4300120"/>
          </a:xfrm>
          <a:prstGeom prst="rect">
            <a:avLst/>
          </a:prstGeom>
        </p:spPr>
      </p:pic>
    </p:spTree>
    <p:extLst>
      <p:ext uri="{BB962C8B-B14F-4D97-AF65-F5344CB8AC3E}">
        <p14:creationId xmlns:p14="http://schemas.microsoft.com/office/powerpoint/2010/main" val="1147006969"/>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421</a:t>
            </a:fld>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569" y="1844824"/>
            <a:ext cx="3397131" cy="4187552"/>
          </a:xfrm>
          <a:prstGeom prst="rect">
            <a:avLst/>
          </a:prstGeom>
        </p:spPr>
      </p:pic>
      <p:sp>
        <p:nvSpPr>
          <p:cNvPr id="5" name="TextBox 4"/>
          <p:cNvSpPr txBox="1"/>
          <p:nvPr/>
        </p:nvSpPr>
        <p:spPr>
          <a:xfrm>
            <a:off x="6150591" y="1442622"/>
            <a:ext cx="4114800"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Here we see the Knights Templar on a checkerboard pattern also note the flag, </a:t>
            </a:r>
            <a:r>
              <a:rPr lang="en-GB" sz="2800" b="1" dirty="0">
                <a:solidFill>
                  <a:srgbClr val="FFC000"/>
                </a:solidFill>
                <a:effectLst>
                  <a:outerShdw blurRad="38100" dist="38100" dir="2700000" algn="tl">
                    <a:srgbClr val="000000">
                      <a:alpha val="43137"/>
                    </a:srgbClr>
                  </a:outerShdw>
                </a:effectLst>
              </a:rPr>
              <a:t>which is the same as the English Flag, </a:t>
            </a:r>
            <a:r>
              <a:rPr lang="en-GB" sz="2800" b="1" dirty="0">
                <a:solidFill>
                  <a:srgbClr val="00FF00"/>
                </a:solidFill>
                <a:effectLst>
                  <a:outerShdw blurRad="38100" dist="38100" dir="2700000" algn="tl">
                    <a:srgbClr val="000000">
                      <a:alpha val="43137"/>
                    </a:srgbClr>
                  </a:outerShdw>
                </a:effectLst>
              </a:rPr>
              <a:t>so the red cross on a white background on the City of London coat of arms could well signify Templar control.</a:t>
            </a:r>
          </a:p>
        </p:txBody>
      </p:sp>
    </p:spTree>
    <p:extLst>
      <p:ext uri="{BB962C8B-B14F-4D97-AF65-F5344CB8AC3E}">
        <p14:creationId xmlns:p14="http://schemas.microsoft.com/office/powerpoint/2010/main" val="331651118"/>
      </p:ext>
    </p:extLst>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422</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005" y="1371600"/>
            <a:ext cx="7097990" cy="4258793"/>
          </a:xfrm>
          <a:prstGeom prst="rect">
            <a:avLst/>
          </a:prstGeom>
        </p:spPr>
      </p:pic>
      <p:sp>
        <p:nvSpPr>
          <p:cNvPr id="5" name="TextBox 4"/>
          <p:cNvSpPr txBox="1"/>
          <p:nvPr/>
        </p:nvSpPr>
        <p:spPr>
          <a:xfrm>
            <a:off x="0" y="6059269"/>
            <a:ext cx="12192000"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The Checkerboard Pattern Inside St. Pauls</a:t>
            </a:r>
          </a:p>
        </p:txBody>
      </p:sp>
    </p:spTree>
    <p:extLst>
      <p:ext uri="{BB962C8B-B14F-4D97-AF65-F5344CB8AC3E}">
        <p14:creationId xmlns:p14="http://schemas.microsoft.com/office/powerpoint/2010/main" val="1781314587"/>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423</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318" y="1268760"/>
            <a:ext cx="4389120" cy="3154680"/>
          </a:xfrm>
          <a:prstGeom prst="rect">
            <a:avLst/>
          </a:prstGeom>
        </p:spPr>
      </p:pic>
      <p:sp>
        <p:nvSpPr>
          <p:cNvPr id="5" name="TextBox 4"/>
          <p:cNvSpPr txBox="1"/>
          <p:nvPr/>
        </p:nvSpPr>
        <p:spPr>
          <a:xfrm>
            <a:off x="6960096" y="1556793"/>
            <a:ext cx="2808312" cy="310854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A Policeman’s Helmet has the checkerboard pattern – </a:t>
            </a:r>
            <a:r>
              <a:rPr lang="en-GB" sz="2800" b="1" dirty="0">
                <a:solidFill>
                  <a:srgbClr val="00FF00"/>
                </a:solidFill>
                <a:effectLst>
                  <a:outerShdw blurRad="38100" dist="38100" dir="2700000" algn="tl">
                    <a:srgbClr val="000000">
                      <a:alpha val="43137"/>
                    </a:srgbClr>
                  </a:outerShdw>
                </a:effectLst>
              </a:rPr>
              <a:t>indicating City of London Control</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384033" y="4928185"/>
            <a:ext cx="3546477" cy="1773736"/>
          </a:xfrm>
          <a:prstGeom prst="rect">
            <a:avLst/>
          </a:prstGeom>
        </p:spPr>
      </p:pic>
      <p:sp>
        <p:nvSpPr>
          <p:cNvPr id="7" name="TextBox 6"/>
          <p:cNvSpPr txBox="1"/>
          <p:nvPr/>
        </p:nvSpPr>
        <p:spPr>
          <a:xfrm>
            <a:off x="1981200" y="4850527"/>
            <a:ext cx="3538736" cy="181588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We also write a Cheque – </a:t>
            </a:r>
            <a:r>
              <a:rPr lang="en-GB" sz="2800" b="1" dirty="0">
                <a:solidFill>
                  <a:srgbClr val="FFFF00"/>
                </a:solidFill>
                <a:effectLst>
                  <a:outerShdw blurRad="38100" dist="38100" dir="2700000" algn="tl">
                    <a:srgbClr val="000000">
                      <a:alpha val="43137"/>
                    </a:srgbClr>
                  </a:outerShdw>
                </a:effectLst>
              </a:rPr>
              <a:t>Bank of England Money control</a:t>
            </a:r>
          </a:p>
        </p:txBody>
      </p:sp>
    </p:spTree>
    <p:extLst>
      <p:ext uri="{BB962C8B-B14F-4D97-AF65-F5344CB8AC3E}">
        <p14:creationId xmlns:p14="http://schemas.microsoft.com/office/powerpoint/2010/main" val="774787678"/>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424</a:t>
            </a:fld>
            <a:endParaRPr lang="en-GB"/>
          </a:p>
        </p:txBody>
      </p:sp>
      <p:sp>
        <p:nvSpPr>
          <p:cNvPr id="4" name="TextBox 3"/>
          <p:cNvSpPr txBox="1"/>
          <p:nvPr/>
        </p:nvSpPr>
        <p:spPr>
          <a:xfrm>
            <a:off x="0" y="5903893"/>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Already the Bank of England had pledged itself to a financial scheme for stabilising the German Government.</a:t>
            </a:r>
          </a:p>
        </p:txBody>
      </p:sp>
      <p:pic>
        <p:nvPicPr>
          <p:cNvPr id="6148" name="Picture 4" descr="https://encrypted-tbn0.gstatic.com/images?q=tbn:ANd9GcShnDZlbPaAsmkrpob86dPpVyzS4L7eN7_e53uMM-ibUBu-9q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718" y="1243003"/>
            <a:ext cx="5754219" cy="4315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040586"/>
      </p:ext>
    </p:extLst>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425</a:t>
            </a:fld>
            <a:endParaRPr lang="en-GB"/>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British "</a:t>
            </a:r>
            <a:r>
              <a:rPr lang="en-GB" sz="2800" b="1" dirty="0" err="1">
                <a:solidFill>
                  <a:srgbClr val="00FFFF"/>
                </a:solidFill>
                <a:effectLst>
                  <a:outerShdw blurRad="38100" dist="38100" dir="2700000" algn="tl">
                    <a:srgbClr val="000000">
                      <a:alpha val="43137"/>
                    </a:srgbClr>
                  </a:outerShdw>
                </a:effectLst>
              </a:rPr>
              <a:t>Hansard</a:t>
            </a:r>
            <a:r>
              <a:rPr lang="en-GB" sz="2800" b="1" dirty="0">
                <a:solidFill>
                  <a:srgbClr val="00FFFF"/>
                </a:solidFill>
                <a:effectLst>
                  <a:outerShdw blurRad="38100" dist="38100" dir="2700000" algn="tl">
                    <a:srgbClr val="000000">
                      <a:alpha val="43137"/>
                    </a:srgbClr>
                  </a:outerShdw>
                </a:effectLst>
              </a:rPr>
              <a:t>":</a:t>
            </a:r>
            <a:br>
              <a:rPr lang="en-GB" sz="2800" b="1" dirty="0">
                <a:solidFill>
                  <a:srgbClr val="00FFFF"/>
                </a:solidFill>
                <a:effectLst>
                  <a:outerShdw blurRad="38100" dist="38100" dir="2700000" algn="tl">
                    <a:srgbClr val="000000">
                      <a:alpha val="43137"/>
                    </a:srgbClr>
                  </a:outerShdw>
                </a:effectLst>
              </a:rPr>
            </a:br>
            <a:r>
              <a:rPr lang="en-GB" sz="2800" b="1" dirty="0">
                <a:solidFill>
                  <a:srgbClr val="FFC000"/>
                </a:solidFill>
                <a:effectLst>
                  <a:outerShdw blurRad="38100" dist="38100" dir="2700000" algn="tl">
                    <a:srgbClr val="000000">
                      <a:alpha val="43137"/>
                    </a:srgbClr>
                  </a:outerShdw>
                </a:effectLst>
              </a:rPr>
              <a:t>"</a:t>
            </a:r>
            <a:r>
              <a:rPr lang="en-GB" sz="2800" b="1" dirty="0" err="1">
                <a:solidFill>
                  <a:srgbClr val="FFC000"/>
                </a:solidFill>
                <a:effectLst>
                  <a:outerShdw blurRad="38100" dist="38100" dir="2700000" algn="tl">
                    <a:srgbClr val="000000">
                      <a:alpha val="43137"/>
                    </a:srgbClr>
                  </a:outerShdw>
                </a:effectLst>
              </a:rPr>
              <a:t>Mr.</a:t>
            </a:r>
            <a:r>
              <a:rPr lang="en-GB" sz="2800" b="1" dirty="0">
                <a:solidFill>
                  <a:srgbClr val="FFC000"/>
                </a:solidFill>
                <a:effectLst>
                  <a:outerShdw blurRad="38100" dist="38100" dir="2700000" algn="tl">
                    <a:srgbClr val="000000">
                      <a:alpha val="43137"/>
                    </a:srgbClr>
                  </a:outerShdw>
                </a:effectLst>
              </a:rPr>
              <a:t> Parker asked the Chancellor of the Exchequer whether he is aware that, </a:t>
            </a:r>
            <a:r>
              <a:rPr lang="en-GB" sz="2800" b="1" dirty="0">
                <a:solidFill>
                  <a:srgbClr val="00FF00"/>
                </a:solidFill>
                <a:effectLst>
                  <a:outerShdw blurRad="38100" dist="38100" dir="2700000" algn="tl">
                    <a:srgbClr val="000000">
                      <a:alpha val="43137"/>
                    </a:srgbClr>
                  </a:outerShdw>
                </a:effectLst>
              </a:rPr>
              <a:t>in the report of the Bank of International Settlements,….. </a:t>
            </a:r>
            <a:endParaRPr lang="en-GB" b="1" dirty="0">
              <a:solidFill>
                <a:srgbClr val="00FF00"/>
              </a:solidFill>
              <a:effectLst>
                <a:outerShdw blurRad="38100" dist="38100" dir="2700000" algn="tl">
                  <a:srgbClr val="000000">
                    <a:alpha val="43137"/>
                  </a:srgbClr>
                </a:outerShdw>
              </a:effectLst>
            </a:endParaRPr>
          </a:p>
        </p:txBody>
      </p:sp>
      <p:pic>
        <p:nvPicPr>
          <p:cNvPr id="8194" name="Picture 2" descr="http://t2.gstatic.com/images?q=tbn:ANd9GcRiRuXiHjSGNslqb8sT_IACadZWgvCPiXafZw9wD3U6TQp6woaq"/>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393770" y="1289777"/>
            <a:ext cx="5404460" cy="4030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821613"/>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426</a:t>
            </a:fld>
            <a:endParaRPr lang="en-GB"/>
          </a:p>
        </p:txBody>
      </p:sp>
      <p:sp>
        <p:nvSpPr>
          <p:cNvPr id="4" name="TextBox 3"/>
          <p:cNvSpPr txBox="1"/>
          <p:nvPr/>
        </p:nvSpPr>
        <p:spPr>
          <a:xfrm>
            <a:off x="6312024" y="1412776"/>
            <a:ext cx="381642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…..dated May 27, 1940, </a:t>
            </a:r>
            <a:r>
              <a:rPr lang="en-GB" sz="2800" b="1" dirty="0">
                <a:solidFill>
                  <a:srgbClr val="FFC000"/>
                </a:solidFill>
                <a:effectLst>
                  <a:outerShdw blurRad="38100" dist="38100" dir="2700000" algn="tl">
                    <a:srgbClr val="000000">
                      <a:alpha val="43137"/>
                    </a:srgbClr>
                  </a:outerShdw>
                </a:effectLst>
              </a:rPr>
              <a:t>the names of </a:t>
            </a:r>
            <a:r>
              <a:rPr lang="en-GB" sz="2800" b="1" dirty="0" err="1">
                <a:solidFill>
                  <a:srgbClr val="FFC000"/>
                </a:solidFill>
                <a:effectLst>
                  <a:outerShdw blurRad="38100" dist="38100" dir="2700000" algn="tl">
                    <a:srgbClr val="000000">
                      <a:alpha val="43137"/>
                    </a:srgbClr>
                  </a:outerShdw>
                </a:effectLst>
              </a:rPr>
              <a:t>Mr.</a:t>
            </a:r>
            <a:r>
              <a:rPr lang="en-GB" sz="2800" b="1" dirty="0">
                <a:solidFill>
                  <a:srgbClr val="FFC000"/>
                </a:solidFill>
                <a:effectLst>
                  <a:outerShdw blurRad="38100" dist="38100" dir="2700000" algn="tl">
                    <a:srgbClr val="000000">
                      <a:alpha val="43137"/>
                    </a:srgbClr>
                  </a:outerShdw>
                </a:effectLst>
              </a:rPr>
              <a:t> Montagu Norman, Governor of the Bank of England, and </a:t>
            </a:r>
            <a:r>
              <a:rPr lang="en-GB" sz="2800" b="1" dirty="0" err="1">
                <a:solidFill>
                  <a:srgbClr val="FFC000"/>
                </a:solidFill>
                <a:effectLst>
                  <a:outerShdw blurRad="38100" dist="38100" dir="2700000" algn="tl">
                    <a:srgbClr val="000000">
                      <a:alpha val="43137"/>
                    </a:srgbClr>
                  </a:outerShdw>
                </a:effectLst>
              </a:rPr>
              <a:t>Dr.</a:t>
            </a:r>
            <a:r>
              <a:rPr lang="en-GB" sz="2800" b="1" dirty="0">
                <a:solidFill>
                  <a:srgbClr val="FFC000"/>
                </a:solidFill>
                <a:effectLst>
                  <a:outerShdw blurRad="38100" dist="38100" dir="2700000" algn="tl">
                    <a:srgbClr val="000000">
                      <a:alpha val="43137"/>
                    </a:srgbClr>
                  </a:outerShdw>
                </a:effectLst>
              </a:rPr>
              <a:t> Funk, German Economic Minister,</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are included together amongst the list of directors; </a:t>
            </a:r>
            <a:endParaRPr lang="en-GB" b="1" dirty="0">
              <a:solidFill>
                <a:srgbClr val="00FF00"/>
              </a:solidFill>
              <a:effectLst>
                <a:outerShdw blurRad="38100" dist="38100" dir="2700000" algn="tl">
                  <a:srgbClr val="000000">
                    <a:alpha val="43137"/>
                  </a:srgbClr>
                </a:outerShdw>
              </a:effectLst>
            </a:endParaRPr>
          </a:p>
        </p:txBody>
      </p:sp>
      <p:sp>
        <p:nvSpPr>
          <p:cNvPr id="5" name="AutoShape 2" descr="data:image/jpeg;base64,/9j/4AAQSkZJRgABAQAAAQABAAD/2wCEAAkGBhQSEBIQDxQQEBQUEBAUFBAUEg8QEhAPFBAVFBUQFBQXHCYeFxkjGRQUHy8gIycpLCwsFR4xNTAqNSYrLCkBCQoKBQUFDQUFDSkYEhgpKSkpKSkpKSkpKSkpKSkpKSkpKSkpKSkpKSkpKSkpKSkpKSkpKSkpKSkpKSkpKSkpKf/AABEIAQIAwwMBIgACEQEDEQH/xAAcAAABBAMBAAAAAAAAAAAAAAAAAQIDBgQFBwj/xAA9EAABAwIEAgcFBgUEAwAAAAABAAIDBBEFEiExBlEHEyJBYXGBIzKRobEUQlJicsEzc7LR8CRD4fEIFYL/xAAUAQEAAAAAAAAAAAAAAAAAAAAA/8QAFBEBAAAAAAAAAAAAAAAAAAAAAP/aAAwDAQACEQMRAD8A7IXFJm80XQgXOfFKHJl0qB10Apt0qBcyM3mhNJQAcgvTbpMyBcyY5yCVG5yB2dJn81HnRmQPLimlx8UhckQOzlGfzTChBJm8fqlDz4piLoJg5ODlECngoJMyVrkzMhA+6E1CBwRdMBS3QORdNukJQOLkmZRlyTMgmzpjnqN0lhcqhcXdJLYs0FKesm0AcNWsdfW/wQXLEsehgGaaRrB3A7k+W61DOMesJ6mNxaPvu7N/EDf4qmYLw8+Z3X1ZL3OsbHXx9FdKWjAFgAPJBN/7mQ7NA89VA+aZ27gPABZkdP3LIEIQalrJAL53KZtTK07h3gQs4xKJ8KAgxcEdvsm/mPisyOcHYrSywaW31WJVwyNGaF1nAbX0QWhJdV/AeJmy+yl9nKPukgZrd4W/QOBTgUwFKEDwU8FRBPBQSBKCmApwQPQkQgaCluo8yXMgkCRyZmSFyBU1xSZlh4rijKeF80ps1jSSf2CCk9KfGTqdgp4COskBzEHtMYRvpsSqjwJw9mImludSdddeeq0OJ4gcRxF02rWucA1ptcMaNLrqmDUYZG0DuCDcQMtstjAsGKQLNgegygU5NaE6yBpTSE+yaQggdGsSaJZryseQIKPxpgjnM6+C4kbvbQkeHitj0ecXunYYKgsEjAMpvZz2+Pit3NGDcFci4npTS1fWRnIMwcCNCNUHeLpwWtwHERPTRTAh2ZgJPjb6rYAoJLpWlManAoJQntCiBUjUElkJMyEEN0l0iHIDMm3SFIgcSqD0wYk1lCWE9p72gDmBqr24rkfTrIP9K25uS827raf8oK3wFSDMZHenyXTYageGy53wiLNAHIlXamjuL+CDfUT7/FbSFy1VC/T0WzgN/VBmscpbqBiksgeSmPQSmvegRw0WFO5ZL36LCmN0GNK/XVUHpIog5rX68r+au9W+wVZ4u7UB77HVBjdEGOPGekeLi+dv5T94eS6kFyToqpbzyOsdANe4arrYCB4TgmBOCCRqeExpTmlBIhJdKgguglImlApTLp10wuQI8rinThWXraePvZCSf/p5t9FfOkLif7LHE3tDrHEXboQBbW/mVyDjAyS1Mb5Hl+ZjWtcd8gOgPPdBaeDKT2Yce9Wd0mVvr81g8P0wbC0DuF1BjFSWX7zv4EoLJBiTI2BzyNfittQYzE8dlwXH6nr5zdosB3nYLHfgVffNGX+GW4CDvkc47lN1gXCKCsxNrsoc85dwdbeYXROGuIHvaGz2z99tPiEFwe5RtCxTUaLUYnxVFB/FcGoN+9uiw5mrQR9I1K6wEjSTopncWQnQOBugyajXRaHGR7N7T3t81u3yBwD2635LW4tDeN3dog0HRtUltW6LcFt7d4sd/FdYzLkHRpS56979bRsPrc5R8l1lzkE2ZOBWO0qQSIMhrk8OUAKcHIJsyFFmQgaXJpckJTSgcXJpKE0oKJ0n0Ye6ncdg53rqP7KhV7GySNyuB6s93Lkus8a0YfTXP3HtP7LkcFC0Pe8dziPEoLfhdd2bDwFlsazDs7C8C58Roq1hr7OAK6Hg+rALXuEHO3de54bA1oDTbUWaT4lYkWM4lHVdS9jntNw0MaLXIs035DvXTKvDw1xIHZO+26dT07Qbgkev0QVyfDqqNzJJA3MADnZte2rXD0UVPVXrg1zchLGnTYm41HxV1le2wJN7c9VUKiLNXCVugAt3W3QW+SIBl/D9lzjiSjhlc50mZ2uw2C6DUSeyPl+yrv2GOwuLk+9cAhBzSkwKle/IZhGddM2qsEPBYGsU+dvdqDm5WcFsca6L2zyiaJxi7Iu1o3Q/hR0QApc7AwNuw7Pt97wKDZ4FM5oMMgsW7HmFtcTZ7F4P4D9Fi0cueziLEDXQg3WVWvvG79JCDSdG8giZO9w1fIALAk2F9PJXuOW9iFV8PoSylEcfZcG+935zudVuMJhcyFrZHF7u9x3QbNsieHLFDlKxyDKY5SAqBhTw5BLnQmXQgCkJSuTEC3SXTSlAQa/iGMOppgTbsHXkea5RVwsDmlvvE9rx8V1zFqTrYJIwbFzCB57/ALLjmIyASZPvNJDhsQb8kGVHIM4810DBqjsDusubQP8AaAH0V+wx9h37D0QWLrQdDqseSjb3E6911FDMsnIg1GIPyjK03usBo2tvdYPE2MZZ2wsIzHfwCy8LaSRfUoN/K89XZYQgBJadAdjyWwkZ2dVqRU5ZQx2mbZBnRQSt0adPA6FPjge4jMe/dTseQpI3oMapiAHJabECS0tZvbRbquk05LUUzXOcA0gHXVBkYOHljc2+2vgtxdQQMsPLTz8VODogcpGKIFSNKCdpUrComqViB+ZCbZCBC5JdNcU3MgfdKXKPMlugddU3pHwmIUr6kRsEgey8gADi0mxBKuGZaji6j62hqIxqeqcR5t1/ZByWCcZmnlZX2hn7APgFyugqduY5lX/B60OjaEFno5FnTz2bbvWqoZNgnVtaADayDmvFFPJHUPnuT+wUnDnSFlkAlFthcrfYnTdcCCNwVomcBh5cTdv90HRoeMIXR+821uY0WpqKrr7SRXsw3zH73kq/h/CYiAIBJB1vex9FYaa7RltYILJQz52A8gpXFa7CpdLeKznvQYtc/sm/JYWEv9ppvlPzT8UnsLBGEUtz1l9BpbmUG5j2ShASoHtCeFG0p7SgyGqVqx2XU7ED0qS6EGI5ybnTXnVMBQTZkoKjugOQTByUi4I7iCCPDkmA89PHSwXPuP8ApOihifTUbxLM4FpkbqyIHc5u93gEHPMSjbFVzwxvD2MmeAWkWtm29L2+K32D19iB/ZVTCMJc+mnqm3PVSRh43OR17u+K2WH1G3/CDqGFzZu+6wcRkIc47/l5nkosBnFhbVZVTl6wnYoKfNxdNGcogfcE7jdZmHcbTAkyU77Hewus2vma113dofO62EGMwBgzdm/h4INXVcaOBHVwSW/SsrDeLo5Tle0xuvazhZbM1UDmkMcCfJQx4U0gnQ3G9hoQg2cNQBcg+iyRXXF1o6aawIOv9kyWr0KCXEKy7hzOg8zorPQw5I2t7wNfNVXhmnE87pCQRFazbi+Y7EjuCuAH/SBQUoKakcglCcCogVI0oMhhUzCoGlStQS3QmXQgwpH6lMuq1j/SFSU1w6TrXi/s4+2bjmdgue430v1Ml20wbTt5+/J8ToEHYazEI4W555GRDm5wCqeK9MFHFcQh9Q78oysv5uXFK7E5JnZ5nvkdzc4n/pY10F04p6UqisaYmgU8Z3awkueOTn728FTCUhSIOg9E9Wxz6mjltkqIu/mL3+t/RaPE6J9JUPp5N2EgH8TSLtcPMWWt4dxIwVUM2wbI2/6TofkurdI/DP2mFlbCMz42gPaN3w738SPogrHC+PNBs4nTbxVjqqvMQWkG9tt1zSfDSG54yeeh/wA+Cy8F4gfG4MlvuNfVBfo6QyA38d06fhp9hZmYb96dR4mzKHC3yW3ZjbbAXQainwMt1ILfK62LKoNAaD5qaXFA64vZV/F8SbEM3fyQZNfVZLkEG/fy8Fpa/GMsbn6kBpJt4afVaSfFZJXbWF1bMZwP7Ngc88wtJOImsad2MMgPztdBzSl4hmin+0RSOjkvuDpb8JGxHgV1ThnpdglYG13sJNs7Q4xP8dNW/RcZKLoPTuH4lDOM0Esco/I9pPw3CyjH/lwvLkFQ5hzMc5hGzmktI9QrRg/ShXU9h1vXNH3Jvaafq3+aDvWRPjaudYT02QusKqGSI/ijIkZ52Oo+au+DcTUtUP8ATTxPNvcJyvHmx2vyQbRqlCaIylQOuhNKEHk5x1KRyHblNQCEIQCEIQKF3zo1xMz0MYdqW9g9/u6Lga6d0N4o5jpWWJYC0n8hN9fLRBvOKOj5zXOmpBo4kvh7r82HuPgue1mCm5BaWuG4do5p5L01A1r2i/JavGOCoKgdtuv4hYOHqg8+QRTsFgM3yWSyoqibCN3pqun1fRXINaeUEa2a8HT1C0VZwpiUT8rYBKPxsewje2tzog0WH09Q6+cFnMHdZj8Mv73a89b+nerNw/wbVzk/aW/Zw099iTzGivWF8KQwagZ3fidY/AIKhwp0fDO2oqG2aLFsXe49xcOS1XT1igFPDTi13y5svJrG/wDIXV6iQNaSSBYLzN0oY6anEJN8sfs2jwGpPqgqBSJUiAQhCBbpWPINwSCO8Gx+KalsgtWA9JNbS2DZTKwf7cvtG28CdR6FdEwLpsgks2sjdTu/G28kfn+IfNcSBSg6oPUUPEdI9oc2ogIIuD1rRp5dyF5iz/5cpEET9z5lNT5Nz5n6piAQhCAQhCAV96GMVbFibIpPcqGOiN9s/vMPxBHqqEp6OpdHIyRhs5j2uaeTmm4QevXUJZqznspoJ76HdQ8OYu2rpIahmokja4+DrdoehupZoddNNUGPjWMR00Mk8xysY0ucfAbAcydl5ox/pEq6ipknbNNC1xs2OOR7GtjHuiwO9u9dB6eMYkIipGA9XrJIR3ke6w+Q1XFroOhdHXSlLRz5ap8k0Erh1mZxe6Nx/wB1pPpcL0VHUNexskZD2OaHNeDcOaRcELxqvQHQlisrqR9HUB7TFZ8OYEEwPvtfuB+RQXmaLrCS73G6kfisLryzxZVCSsne3Yyv+GYr05xZXfZ6Gok2LYXnyJFl5Qkdckncm6CNCEIBCEIFQSkQgVCRKgfdCahAsu58z9UxSTe8fM/VRoBKkS3QIhCEAlCRCDun/j9xLmjmoHnVh66K/wCAmz2j1sfVdbnK8ocDcSGhr4Kke611pBzido4fDX0XquKYPDXAhzXAFrhsWkXHp/dBTuO8EEkL5HNBLS07bggghebq6DJK9n4XuHpdeq+JpLRPbzDRb1Xl3H3h1VM4bda76oM7grBPteIU1MfdfK3P/Lb2nfJpXp3EMJs+OeEZXxANyjQPit/DPl+y4V0EwNdityLllPK5pv7p0aT8CV6HcdUFA6ZcRyYW8g26xzGgc7m5C84uXaOn7Ehkgpwfvl5Hhay4tdAWSJboQFkuVXbo74WiqRPLOOsERYBGSQ3tHVzrakAXPoVbOLeiqAxl1I3qpAXNAAeI5HBpcG2dfcA2IPcg42hOeyxIOhBIt4hNQCEoKRAqEXSIJJ/ed+o/VRqWp9536nf1FRIBCEIBCEIBCEIFC9E9CnEwqaE0sjryUxy67ugJ7Dh5e78F51Vl6P8Aig0FdFPc9WTklHOJ2hPpofRB3XpDrDBC6RxGURuc135m7N+a81Sylzi46kkk+ZNyuudOvFjZOppYSHNIErnA6FrtWj91x9BcOi/i1mH17ZZheN7DE9w3ja4g9YOdrfBelhUB2VzCHNcGkOGoIIuCPBeOgV2Xoa48uw4fUO1aC6nc47jvh/cIK102VmfEi0fcjaD5lc9Vh49xHr8RqZBt1haPJun7KvoEQhLlQbzhTiqShm62KzgbB8TvdkbyPI+KvWMdLlO5rX08ErJclrPddjHWIu0Zrd52aFyhCCSaUucXHckk+ZNyo0IQCWyRCAQluhBLVe+/9bv6ioVPXfxH/rf/AFFQIBCUJEAlskSgoCyROcPVNQCUFIhBLNUOcQXEusA0XN7NGwUSEqBFJBUOY4OYS1zSCHDQgjYhRoQPklLiXO1JJJPMk3um3SIQKi6RCBUiEIBCE5jSTYaoGoT5Iy02IsUxAIQhBk4j/Gl/mSf1lYyycRHtpf5sn9ZWMgEIQgEIQgEIQgVIhCAQlCRAIQhAIQhAISkJEAlukQgULNoorPbcfmPrssOMahbKF/3rb2HoEE1dCHA8xsVp3NW4Dr38ljYlGCA4Cxtr48kGuQnWQgysV/jy/wA2T+srEQhAqRCEAhCEAhCEAhCEAhCEAhCEAhCEAlKEIEQhCBW7hbI7DyQhA9Y1c7bzQhBhIQhB/9k="/>
          <p:cNvSpPr>
            <a:spLocks noChangeAspect="1" noChangeArrowheads="1"/>
          </p:cNvSpPr>
          <p:nvPr/>
        </p:nvSpPr>
        <p:spPr bwMode="auto">
          <a:xfrm>
            <a:off x="1587500" y="-157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220" name="Picture 4" descr="http://1.bp.blogspot.com/_6Y-NXZmDcxU/S_hF1iAIUaI/AAAAAAAALME/_u6jsJ8LiSA/s1600/Funk+Walte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723" y="1412776"/>
            <a:ext cx="3546630" cy="468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934070"/>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427</a:t>
            </a:fld>
            <a:endParaRPr lang="en-GB"/>
          </a:p>
        </p:txBody>
      </p:sp>
      <p:sp>
        <p:nvSpPr>
          <p:cNvPr id="4" name="TextBox 3"/>
          <p:cNvSpPr txBox="1"/>
          <p:nvPr/>
        </p:nvSpPr>
        <p:spPr>
          <a:xfrm>
            <a:off x="5807968" y="1200040"/>
            <a:ext cx="4536504"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…and as it is not desirable at the present time </a:t>
            </a:r>
            <a:r>
              <a:rPr lang="en-GB" sz="2800" b="1" dirty="0" err="1">
                <a:solidFill>
                  <a:srgbClr val="FFC000"/>
                </a:solidFill>
                <a:effectLst>
                  <a:outerShdw blurRad="38100" dist="38100" dir="2700000" algn="tl">
                    <a:srgbClr val="000000">
                      <a:alpha val="43137"/>
                    </a:srgbClr>
                  </a:outerShdw>
                </a:effectLst>
              </a:rPr>
              <a:t>Mr.</a:t>
            </a:r>
            <a:r>
              <a:rPr lang="en-GB" sz="2800" b="1" dirty="0">
                <a:solidFill>
                  <a:srgbClr val="FFC000"/>
                </a:solidFill>
                <a:effectLst>
                  <a:outerShdw blurRad="38100" dist="38100" dir="2700000" algn="tl">
                    <a:srgbClr val="000000">
                      <a:alpha val="43137"/>
                    </a:srgbClr>
                  </a:outerShdw>
                </a:effectLst>
              </a:rPr>
              <a:t> Norman should be listed in a public document as a colleague of a German Cabinet Minister, </a:t>
            </a:r>
            <a:r>
              <a:rPr lang="en-GB" sz="2800" b="1" dirty="0">
                <a:solidFill>
                  <a:srgbClr val="00FF00"/>
                </a:solidFill>
                <a:effectLst>
                  <a:outerShdw blurRad="38100" dist="38100" dir="2700000" algn="tl">
                    <a:srgbClr val="000000">
                      <a:alpha val="43137"/>
                    </a:srgbClr>
                  </a:outerShdw>
                </a:effectLst>
              </a:rPr>
              <a:t>he will take the necessary steps to terminate this country's connection with the Bank of International Settlements?"</a:t>
            </a:r>
            <a:endParaRPr lang="en-GB" b="1" dirty="0">
              <a:solidFill>
                <a:srgbClr val="00FF00"/>
              </a:solidFill>
              <a:effectLst>
                <a:outerShdw blurRad="38100" dist="38100" dir="2700000" algn="tl">
                  <a:srgbClr val="000000">
                    <a:alpha val="43137"/>
                  </a:srgbClr>
                </a:outerShdw>
              </a:effectLst>
            </a:endParaRPr>
          </a:p>
        </p:txBody>
      </p:sp>
      <p:pic>
        <p:nvPicPr>
          <p:cNvPr id="1026" name="Picture 2" descr="http://4.bp.blogspot.com/-eZpZUMDPULc/UARH83aOPwI/AAAAAAAAOl8/qJDEoadpQn8/s400/Bank%2Bof%2BInternational%2BSettlements%2Bor%2B%25E2%2580%259CBIS%25E2%2580%259D%2BSlams%2Bthe%2BUS%2BFederal%2BReser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459" y="1340768"/>
            <a:ext cx="3810000" cy="2705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17145" y="4293096"/>
            <a:ext cx="3810000" cy="2308324"/>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Bank of International Settlements -Basle</a:t>
            </a:r>
            <a:endParaRPr lang="en-GB" sz="3600" dirty="0">
              <a:solidFill>
                <a:srgbClr val="FFFF00"/>
              </a:solidFill>
            </a:endParaRPr>
          </a:p>
        </p:txBody>
      </p:sp>
    </p:spTree>
    <p:extLst>
      <p:ext uri="{BB962C8B-B14F-4D97-AF65-F5344CB8AC3E}">
        <p14:creationId xmlns:p14="http://schemas.microsoft.com/office/powerpoint/2010/main" val="4201254515"/>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428</a:t>
            </a:fld>
            <a:endParaRPr lang="en-GB"/>
          </a:p>
        </p:txBody>
      </p:sp>
      <p:sp>
        <p:nvSpPr>
          <p:cNvPr id="4" name="TextBox 3"/>
          <p:cNvSpPr txBox="1"/>
          <p:nvPr/>
        </p:nvSpPr>
        <p:spPr>
          <a:xfrm>
            <a:off x="6168008" y="1502689"/>
            <a:ext cx="418680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THE BANK of England helped Nazi Germany sell looted Czechoslovakian gold in the early stages of the second world war, </a:t>
            </a:r>
            <a:r>
              <a:rPr lang="en-GB" sz="2800" b="1" dirty="0">
                <a:solidFill>
                  <a:srgbClr val="00FF00"/>
                </a:solidFill>
                <a:effectLst>
                  <a:outerShdw blurRad="38100" dist="38100" dir="2700000" algn="tl">
                    <a:srgbClr val="000000">
                      <a:alpha val="43137"/>
                    </a:srgbClr>
                  </a:outerShdw>
                </a:effectLst>
              </a:rPr>
              <a:t>historical documents released by the central bank on its website revealed yesterday.</a:t>
            </a:r>
            <a:r>
              <a:rPr lang="en-GB" sz="2800" b="1" dirty="0">
                <a:effectLst>
                  <a:outerShdw blurRad="38100" dist="38100" dir="2700000" algn="tl">
                    <a:srgbClr val="000000">
                      <a:alpha val="43137"/>
                    </a:srgbClr>
                  </a:outerShdw>
                </a:effectLst>
              </a:rPr>
              <a:t> </a:t>
            </a:r>
            <a:endParaRPr lang="en-GB" dirty="0"/>
          </a:p>
        </p:txBody>
      </p:sp>
      <p:pic>
        <p:nvPicPr>
          <p:cNvPr id="1026" name="Picture 2" descr="http://taxfreegold.co.uk/images/1923czechoslovakia2dukatyobv40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81201" y="1831628"/>
            <a:ext cx="37433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377257"/>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429</a:t>
            </a:fld>
            <a:endParaRPr lang="en-GB"/>
          </a:p>
        </p:txBody>
      </p:sp>
      <p:sp>
        <p:nvSpPr>
          <p:cNvPr id="4" name="TextBox 3"/>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Senior figures at the institution sanctioned a transfer of stolen Czech gold worth £5.6m at the time to Germany’s </a:t>
            </a:r>
            <a:r>
              <a:rPr lang="en-GB" sz="2800" b="1" dirty="0" err="1">
                <a:solidFill>
                  <a:srgbClr val="00FF00"/>
                </a:solidFill>
                <a:effectLst>
                  <a:outerShdw blurRad="38100" dist="38100" dir="2700000" algn="tl">
                    <a:srgbClr val="000000">
                      <a:alpha val="43137"/>
                    </a:srgbClr>
                  </a:outerShdw>
                </a:effectLst>
              </a:rPr>
              <a:t>Reichsbank</a:t>
            </a:r>
            <a:r>
              <a:rPr lang="en-GB" sz="2800" b="1" dirty="0">
                <a:solidFill>
                  <a:srgbClr val="00FF00"/>
                </a:solidFill>
                <a:effectLst>
                  <a:outerShdw blurRad="38100" dist="38100" dir="2700000" algn="tl">
                    <a:srgbClr val="000000">
                      <a:alpha val="43137"/>
                    </a:srgbClr>
                  </a:outerShdw>
                </a:effectLst>
              </a:rPr>
              <a:t> on 21 March 1939, the report says </a:t>
            </a:r>
            <a:r>
              <a:rPr lang="en-GB" sz="2800" b="1" dirty="0">
                <a:solidFill>
                  <a:srgbClr val="FFFF00"/>
                </a:solidFill>
                <a:effectLst>
                  <a:outerShdw blurRad="38100" dist="38100" dir="2700000" algn="tl">
                    <a:srgbClr val="000000">
                      <a:alpha val="43137"/>
                    </a:srgbClr>
                  </a:outerShdw>
                </a:effectLst>
              </a:rPr>
              <a:t>– six days after German troops marched into Czechoslovakia.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234" y="1270924"/>
            <a:ext cx="5013531" cy="3509472"/>
          </a:xfrm>
          <a:prstGeom prst="rect">
            <a:avLst/>
          </a:prstGeom>
        </p:spPr>
      </p:pic>
    </p:spTree>
    <p:extLst>
      <p:ext uri="{BB962C8B-B14F-4D97-AF65-F5344CB8AC3E}">
        <p14:creationId xmlns:p14="http://schemas.microsoft.com/office/powerpoint/2010/main" val="33995065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43</a:t>
            </a:fld>
            <a:endParaRPr lang="en-GB">
              <a:solidFill>
                <a:srgbClr val="FFFFFF"/>
              </a:solidFill>
            </a:endParaRPr>
          </a:p>
        </p:txBody>
      </p:sp>
      <p:sp>
        <p:nvSpPr>
          <p:cNvPr id="4" name="TextBox 3"/>
          <p:cNvSpPr txBox="1"/>
          <p:nvPr/>
        </p:nvSpPr>
        <p:spPr>
          <a:xfrm>
            <a:off x="5550794" y="1821345"/>
            <a:ext cx="5597302"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…..it </a:t>
            </a:r>
            <a:r>
              <a:rPr lang="en-US" sz="2800" b="1" dirty="0">
                <a:solidFill>
                  <a:srgbClr val="00FFFF"/>
                </a:solidFill>
                <a:effectLst>
                  <a:outerShdw blurRad="38100" dist="38100" dir="2700000" algn="tl">
                    <a:srgbClr val="000000">
                      <a:alpha val="43137"/>
                    </a:srgbClr>
                  </a:outerShdw>
                </a:effectLst>
              </a:rPr>
              <a:t>has associations with the </a:t>
            </a:r>
            <a:r>
              <a:rPr lang="en-US" sz="2800" b="1" dirty="0" smtClean="0">
                <a:solidFill>
                  <a:srgbClr val="00FFFF"/>
                </a:solidFill>
                <a:effectLst>
                  <a:outerShdw blurRad="38100" dist="38100" dir="2700000" algn="tl">
                    <a:srgbClr val="000000">
                      <a:alpha val="43137"/>
                    </a:srgbClr>
                  </a:outerShdw>
                </a:effectLst>
              </a:rPr>
              <a:t>Druids </a:t>
            </a:r>
            <a:r>
              <a:rPr lang="en-US" sz="2800" b="1" dirty="0">
                <a:solidFill>
                  <a:srgbClr val="00FFFF"/>
                </a:solidFill>
                <a:effectLst>
                  <a:outerShdw blurRad="38100" dist="38100" dir="2700000" algn="tl">
                    <a:srgbClr val="000000">
                      <a:alpha val="43137"/>
                    </a:srgbClr>
                  </a:outerShdw>
                </a:effectLst>
              </a:rPr>
              <a:t>and is featured in works by Shakespeare</a:t>
            </a:r>
            <a:r>
              <a:rPr lang="en-US" sz="2800" b="1" dirty="0">
                <a:solidFill>
                  <a:srgbClr val="FFCC00"/>
                </a:solidFill>
                <a:effectLst>
                  <a:outerShdw blurRad="38100" dist="38100" dir="2700000" algn="tl">
                    <a:srgbClr val="000000">
                      <a:alpha val="43137"/>
                    </a:srgbClr>
                  </a:outerShdw>
                </a:effectLst>
              </a:rPr>
              <a:t>, William Blake and Charles Dickens. </a:t>
            </a:r>
            <a:r>
              <a:rPr lang="en-US" sz="2800" b="1" dirty="0">
                <a:solidFill>
                  <a:srgbClr val="00FF00"/>
                </a:solidFill>
                <a:effectLst>
                  <a:outerShdw blurRad="38100" dist="38100" dir="2700000" algn="tl">
                    <a:srgbClr val="000000">
                      <a:alpha val="43137"/>
                    </a:srgbClr>
                  </a:outerShdw>
                </a:effectLst>
              </a:rPr>
              <a:t>However, it is probably best known for the myth that is attached to it. </a:t>
            </a:r>
            <a:endParaRPr lang="en-GB" dirty="0">
              <a:solidFill>
                <a:srgbClr val="00FF00"/>
              </a:solidFill>
            </a:endParaRPr>
          </a:p>
        </p:txBody>
      </p:sp>
      <p:pic>
        <p:nvPicPr>
          <p:cNvPr id="6" name="Picture 5"/>
          <p:cNvPicPr>
            <a:picLocks noChangeAspect="1"/>
          </p:cNvPicPr>
          <p:nvPr/>
        </p:nvPicPr>
        <p:blipFill>
          <a:blip r:embed="rId2"/>
          <a:stretch>
            <a:fillRect/>
          </a:stretch>
        </p:blipFill>
        <p:spPr>
          <a:xfrm>
            <a:off x="1203115" y="1464966"/>
            <a:ext cx="2791412" cy="4114749"/>
          </a:xfrm>
          <a:prstGeom prst="rect">
            <a:avLst/>
          </a:prstGeom>
        </p:spPr>
      </p:pic>
      <p:sp>
        <p:nvSpPr>
          <p:cNvPr id="7" name="TextBox 6"/>
          <p:cNvSpPr txBox="1"/>
          <p:nvPr/>
        </p:nvSpPr>
        <p:spPr>
          <a:xfrm>
            <a:off x="609600" y="5830669"/>
            <a:ext cx="3966693"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William Blake</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7948585"/>
      </p:ext>
    </p:extLst>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430</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217" y="1664208"/>
            <a:ext cx="4922764" cy="3191256"/>
          </a:xfrm>
          <a:prstGeom prst="rect">
            <a:avLst/>
          </a:prstGeom>
        </p:spPr>
      </p:pic>
      <p:sp>
        <p:nvSpPr>
          <p:cNvPr id="5" name="TextBox 4"/>
          <p:cNvSpPr txBox="1"/>
          <p:nvPr/>
        </p:nvSpPr>
        <p:spPr>
          <a:xfrm>
            <a:off x="6608064" y="1563624"/>
            <a:ext cx="497433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City of London was involved in removing the Czar’s gold by using the Royal Navy to ship it out via Japan and Canada to finance WWI. </a:t>
            </a:r>
            <a:r>
              <a:rPr lang="en-GB" sz="2800" b="1" dirty="0" smtClean="0">
                <a:solidFill>
                  <a:srgbClr val="FFC000"/>
                </a:solidFill>
                <a:effectLst>
                  <a:outerShdw blurRad="38100" dist="38100" dir="2700000" algn="tl">
                    <a:srgbClr val="000000">
                      <a:alpha val="43137"/>
                    </a:srgbClr>
                  </a:outerShdw>
                </a:effectLst>
              </a:rPr>
              <a:t>Russian gold reserves at the time were estimated to be the largest gold deposits in the world, </a:t>
            </a:r>
            <a:r>
              <a:rPr lang="en-GB" sz="2800" b="1" dirty="0" smtClean="0">
                <a:solidFill>
                  <a:srgbClr val="00FF00"/>
                </a:solidFill>
                <a:effectLst>
                  <a:outerShdw blurRad="38100" dist="38100" dir="2700000" algn="tl">
                    <a:srgbClr val="000000">
                      <a:alpha val="43137"/>
                    </a:srgbClr>
                  </a:outerShdw>
                </a:effectLst>
              </a:rPr>
              <a:t>far exceeding those of the British Empire.</a:t>
            </a:r>
            <a:endParaRPr lang="en-GB" sz="2800" b="1" dirty="0">
              <a:solidFill>
                <a:srgbClr val="00FF00"/>
              </a:solidFill>
              <a:effectLst>
                <a:outerShdw blurRad="38100" dist="38100" dir="2700000" algn="tl">
                  <a:srgbClr val="000000">
                    <a:alpha val="43137"/>
                  </a:srgbClr>
                </a:outerShdw>
              </a:effectLst>
            </a:endParaRPr>
          </a:p>
        </p:txBody>
      </p:sp>
      <p:sp>
        <p:nvSpPr>
          <p:cNvPr id="6" name="TextBox 5"/>
          <p:cNvSpPr txBox="1"/>
          <p:nvPr/>
        </p:nvSpPr>
        <p:spPr>
          <a:xfrm>
            <a:off x="766995" y="5221224"/>
            <a:ext cx="5093208" cy="138499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The amber room in the Czar’s palace at St. Petersburg.</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8982881"/>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431</a:t>
            </a:fld>
            <a:endParaRPr lang="en-GB">
              <a:solidFill>
                <a:srgbClr val="FFFFFF"/>
              </a:solidFill>
            </a:endParaRPr>
          </a:p>
        </p:txBody>
      </p:sp>
      <p:sp>
        <p:nvSpPr>
          <p:cNvPr id="4" name="TextBox 3"/>
          <p:cNvSpPr txBox="1"/>
          <p:nvPr/>
        </p:nvSpPr>
        <p:spPr>
          <a:xfrm>
            <a:off x="6665976" y="2304874"/>
            <a:ext cx="471830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Besides the Bank of England, </a:t>
            </a:r>
            <a:r>
              <a:rPr lang="en-GB" sz="2800" b="1" dirty="0" smtClean="0">
                <a:solidFill>
                  <a:srgbClr val="FFC000"/>
                </a:solidFill>
                <a:effectLst>
                  <a:outerShdw blurRad="38100" dist="38100" dir="2700000" algn="tl">
                    <a:srgbClr val="000000">
                      <a:alpha val="43137"/>
                    </a:srgbClr>
                  </a:outerShdw>
                </a:effectLst>
              </a:rPr>
              <a:t>other merchant banks were involved such as Barings. </a:t>
            </a:r>
            <a:r>
              <a:rPr lang="en-GB" sz="2800" b="1" dirty="0" smtClean="0">
                <a:solidFill>
                  <a:srgbClr val="00FF00"/>
                </a:solidFill>
                <a:effectLst>
                  <a:outerShdw blurRad="38100" dist="38100" dir="2700000" algn="tl">
                    <a:srgbClr val="000000">
                      <a:alpha val="43137"/>
                    </a:srgbClr>
                  </a:outerShdw>
                </a:effectLst>
              </a:rPr>
              <a:t>Russian governments have negotiated for its return to no avail,</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as it can’t be traced!</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139" r="17289" b="1220"/>
          <a:stretch/>
        </p:blipFill>
        <p:spPr>
          <a:xfrm>
            <a:off x="1271016" y="1900779"/>
            <a:ext cx="4197096" cy="4347621"/>
          </a:xfrm>
          <a:prstGeom prst="rect">
            <a:avLst/>
          </a:prstGeom>
        </p:spPr>
      </p:pic>
    </p:spTree>
    <p:extLst>
      <p:ext uri="{BB962C8B-B14F-4D97-AF65-F5344CB8AC3E}">
        <p14:creationId xmlns:p14="http://schemas.microsoft.com/office/powerpoint/2010/main" val="1099506137"/>
      </p:ext>
    </p:extLst>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432</a:t>
            </a:fld>
            <a:endParaRPr lang="en-GB">
              <a:solidFill>
                <a:srgbClr val="FFFFFF"/>
              </a:solidFill>
            </a:endParaRPr>
          </a:p>
        </p:txBody>
      </p:sp>
      <p:sp>
        <p:nvSpPr>
          <p:cNvPr id="4" name="TextBox 3"/>
          <p:cNvSpPr txBox="1"/>
          <p:nvPr/>
        </p:nvSpPr>
        <p:spPr>
          <a:xfrm>
            <a:off x="5733288" y="1545336"/>
            <a:ext cx="505663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When a pretender to Russian Imperial throne and the gold made a claim in a German court, </a:t>
            </a:r>
            <a:r>
              <a:rPr lang="en-GB" sz="2800" b="1" dirty="0" smtClean="0">
                <a:solidFill>
                  <a:srgbClr val="FF0000"/>
                </a:solidFill>
                <a:effectLst>
                  <a:outerShdw blurRad="38100" dist="38100" dir="2700000" algn="tl">
                    <a:srgbClr val="000000">
                      <a:alpha val="43137"/>
                    </a:srgbClr>
                  </a:outerShdw>
                </a:effectLst>
              </a:rPr>
              <a:t>Lord Louis Mountbatten (of </a:t>
            </a:r>
            <a:r>
              <a:rPr lang="en-GB" sz="2800" b="1" dirty="0" err="1" smtClean="0">
                <a:solidFill>
                  <a:srgbClr val="FF0000"/>
                </a:solidFill>
                <a:effectLst>
                  <a:outerShdw blurRad="38100" dist="38100" dir="2700000" algn="tl">
                    <a:srgbClr val="000000">
                      <a:alpha val="43137"/>
                    </a:srgbClr>
                  </a:outerShdw>
                </a:effectLst>
              </a:rPr>
              <a:t>Khazarian</a:t>
            </a:r>
            <a:r>
              <a:rPr lang="en-GB" sz="2800" b="1" dirty="0" smtClean="0">
                <a:solidFill>
                  <a:srgbClr val="FF0000"/>
                </a:solidFill>
                <a:effectLst>
                  <a:outerShdw blurRad="38100" dist="38100" dir="2700000" algn="tl">
                    <a:srgbClr val="000000">
                      <a:alpha val="43137"/>
                    </a:srgbClr>
                  </a:outerShdw>
                </a:effectLst>
              </a:rPr>
              <a:t> ancestry) </a:t>
            </a:r>
            <a:r>
              <a:rPr lang="en-GB" sz="2800" b="1" dirty="0" smtClean="0">
                <a:solidFill>
                  <a:srgbClr val="FFC000"/>
                </a:solidFill>
                <a:effectLst>
                  <a:outerShdw blurRad="38100" dist="38100" dir="2700000" algn="tl">
                    <a:srgbClr val="000000">
                      <a:alpha val="43137"/>
                    </a:srgbClr>
                  </a:outerShdw>
                </a:effectLst>
              </a:rPr>
              <a:t>and married to a Jewish wife,</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paid legal teams to contest the case. Obviously acting on behalf of his bosses in control of the City of London.</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656" y="1842543"/>
            <a:ext cx="2827592" cy="4438846"/>
          </a:xfrm>
          <a:prstGeom prst="rect">
            <a:avLst/>
          </a:prstGeom>
        </p:spPr>
      </p:pic>
    </p:spTree>
    <p:extLst>
      <p:ext uri="{BB962C8B-B14F-4D97-AF65-F5344CB8AC3E}">
        <p14:creationId xmlns:p14="http://schemas.microsoft.com/office/powerpoint/2010/main" val="2405824704"/>
      </p:ext>
    </p:extLst>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433</a:t>
            </a:fld>
            <a:endParaRPr lang="en-GB"/>
          </a:p>
        </p:txBody>
      </p:sp>
      <p:sp>
        <p:nvSpPr>
          <p:cNvPr id="4" name="TextBox 3"/>
          <p:cNvSpPr txBox="1"/>
          <p:nvPr/>
        </p:nvSpPr>
        <p:spPr>
          <a:xfrm>
            <a:off x="6600056" y="2276873"/>
            <a:ext cx="3394720"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incident was revealed in a secret history of the bank written in 1950 but until yesterday never published. </a:t>
            </a:r>
            <a:endParaRPr lang="en-GB" dirty="0">
              <a:solidFill>
                <a:srgbClr val="00FFFF"/>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5601" y="1844824"/>
            <a:ext cx="3194129" cy="4104456"/>
          </a:xfrm>
          <a:prstGeom prst="rect">
            <a:avLst/>
          </a:prstGeom>
        </p:spPr>
      </p:pic>
    </p:spTree>
    <p:extLst>
      <p:ext uri="{BB962C8B-B14F-4D97-AF65-F5344CB8AC3E}">
        <p14:creationId xmlns:p14="http://schemas.microsoft.com/office/powerpoint/2010/main" val="1394124741"/>
      </p:ext>
    </p:extLst>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434</a:t>
            </a:fld>
            <a:endParaRPr lang="en-GB"/>
          </a:p>
        </p:txBody>
      </p:sp>
      <p:sp>
        <p:nvSpPr>
          <p:cNvPr id="4" name="TextBox 3"/>
          <p:cNvSpPr txBox="1"/>
          <p:nvPr/>
        </p:nvSpPr>
        <p:spPr>
          <a:xfrm>
            <a:off x="6886952" y="1416308"/>
            <a:ext cx="389882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 about 1837 the Births, </a:t>
            </a:r>
            <a:r>
              <a:rPr lang="en-GB" sz="2800" b="1" dirty="0">
                <a:solidFill>
                  <a:srgbClr val="FFC000"/>
                </a:solidFill>
                <a:effectLst>
                  <a:outerShdw blurRad="38100" dist="38100" dir="2700000" algn="tl">
                    <a:srgbClr val="000000">
                      <a:alpha val="43137"/>
                    </a:srgbClr>
                  </a:outerShdw>
                </a:effectLst>
              </a:rPr>
              <a:t>Deaths and Marriages act was formed in UK and the post of registrar general was established.  </a:t>
            </a:r>
            <a:r>
              <a:rPr lang="en-GB" sz="2800" b="1" dirty="0">
                <a:solidFill>
                  <a:srgbClr val="00FF00"/>
                </a:solidFill>
                <a:effectLst>
                  <a:outerShdw blurRad="38100" dist="38100" dir="2700000" algn="tl">
                    <a:srgbClr val="000000">
                      <a:alpha val="43137"/>
                    </a:srgbClr>
                  </a:outerShdw>
                </a:effectLst>
              </a:rPr>
              <a:t>His job was to collect all the data from the churches which held the records of birth.</a:t>
            </a:r>
          </a:p>
        </p:txBody>
      </p:sp>
      <p:pic>
        <p:nvPicPr>
          <p:cNvPr id="10242" name="Picture 2" descr="http://www.bodley.ox.ac.uk/external/hlw/hlw04_files/image00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601" y="1697950"/>
            <a:ext cx="4150763" cy="4405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003766"/>
      </p:ext>
    </p:extLst>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435</a:t>
            </a:fld>
            <a:endParaRPr lang="en-GB"/>
          </a:p>
        </p:txBody>
      </p:sp>
      <p:sp>
        <p:nvSpPr>
          <p:cNvPr id="4" name="TextBox 3"/>
          <p:cNvSpPr txBox="1"/>
          <p:nvPr/>
        </p:nvSpPr>
        <p:spPr>
          <a:xfrm>
            <a:off x="5229554" y="1847195"/>
            <a:ext cx="6258399"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Prior to 1837, births were recorded by the Parish Church, </a:t>
            </a:r>
            <a:r>
              <a:rPr lang="en-GB" sz="2800" b="1" dirty="0">
                <a:solidFill>
                  <a:srgbClr val="FFC000"/>
                </a:solidFill>
                <a:effectLst>
                  <a:outerShdw blurRad="38100" dist="38100" dir="2700000" algn="tl">
                    <a:srgbClr val="000000">
                      <a:alpha val="43137"/>
                    </a:srgbClr>
                  </a:outerShdw>
                </a:effectLst>
              </a:rPr>
              <a:t>which is quite different to registering a birth, which means that the state owns the person who has a birth certificate. </a:t>
            </a:r>
            <a:r>
              <a:rPr lang="en-GB" sz="2800" b="1" dirty="0">
                <a:solidFill>
                  <a:srgbClr val="00FF00"/>
                </a:solidFill>
                <a:effectLst>
                  <a:outerShdw blurRad="38100" dist="38100" dir="2700000" algn="tl">
                    <a:srgbClr val="000000">
                      <a:alpha val="43137"/>
                    </a:srgbClr>
                  </a:outerShdw>
                </a:effectLst>
              </a:rPr>
              <a:t>The people then become collateral for the money which the government has borrowed from the City of London banks,</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so we become the property of City banks</a:t>
            </a:r>
            <a:r>
              <a:rPr lang="en-GB" dirty="0">
                <a:solidFill>
                  <a:srgbClr val="FFFF00"/>
                </a:solidFill>
              </a:rPr>
              <a:t>.</a:t>
            </a:r>
          </a:p>
        </p:txBody>
      </p:sp>
      <p:pic>
        <p:nvPicPr>
          <p:cNvPr id="11266" name="Picture 2" descr="http://www.elthamchurch.org.uk/church%20exteri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764" y="1622162"/>
            <a:ext cx="3707947" cy="4943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96030"/>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436</a:t>
            </a:fld>
            <a:endParaRPr lang="en-GB"/>
          </a:p>
        </p:txBody>
      </p:sp>
      <p:sp>
        <p:nvSpPr>
          <p:cNvPr id="4" name="TextBox 3"/>
          <p:cNvSpPr txBox="1"/>
          <p:nvPr/>
        </p:nvSpPr>
        <p:spPr>
          <a:xfrm>
            <a:off x="5676830" y="1744682"/>
            <a:ext cx="5360363"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With WWI a change happened where money was not backed by gold or silver anymore, </a:t>
            </a:r>
            <a:r>
              <a:rPr lang="en-GB" sz="2800" b="1" dirty="0">
                <a:solidFill>
                  <a:srgbClr val="FFC000"/>
                </a:solidFill>
                <a:effectLst>
                  <a:outerShdw blurRad="38100" dist="38100" dir="2700000" algn="tl">
                    <a:srgbClr val="000000">
                      <a:alpha val="43137"/>
                    </a:srgbClr>
                  </a:outerShdw>
                </a:effectLst>
              </a:rPr>
              <a:t>it is now based on peoples labour.  People are now pledged to the IMF </a:t>
            </a:r>
            <a:r>
              <a:rPr lang="en-GB" sz="2800" b="1" dirty="0">
                <a:solidFill>
                  <a:srgbClr val="FF0000"/>
                </a:solidFill>
                <a:effectLst>
                  <a:outerShdw blurRad="38100" dist="38100" dir="2700000" algn="tl">
                    <a:srgbClr val="000000">
                      <a:alpha val="43137"/>
                    </a:srgbClr>
                  </a:outerShdw>
                </a:effectLst>
              </a:rPr>
              <a:t>(The City of London Banking Cartel) </a:t>
            </a:r>
            <a:r>
              <a:rPr lang="en-GB" sz="2800" b="1" dirty="0">
                <a:solidFill>
                  <a:srgbClr val="FFFF00"/>
                </a:solidFill>
                <a:effectLst>
                  <a:outerShdw blurRad="38100" dist="38100" dir="2700000" algn="tl">
                    <a:srgbClr val="000000">
                      <a:alpha val="43137"/>
                    </a:srgbClr>
                  </a:outerShdw>
                </a:effectLst>
              </a:rPr>
              <a:t>as the surety to pay back the creditors in the global bankruptcy. </a:t>
            </a:r>
          </a:p>
        </p:txBody>
      </p:sp>
      <p:sp>
        <p:nvSpPr>
          <p:cNvPr id="5" name="AutoShape 2" descr="data:image/jpeg;base64,/9j/4AAQSkZJRgABAQAAAQABAAD/2wCEAAkGBhQSERUUEhQUFBUWGBoaGRcYGBgaGBwcGBwYHxwcHBwaHCYfGB0kGxgaHy8gIycqLCwsHB8xNTAqNSYrLCkBCQoKDgwOGg8PGikkHyQsLCovLCwsLCksLCwvLCwvNCopLCwsKjYsLCosLCwsLSwsLCwsLCwsLCwsLCwsLCksLP/AABEIAOEA4QMBIgACEQEDEQH/xAAcAAAABwEBAAAAAAAAAAAAAAAAAQIDBQYHBAj/xABMEAACAQMCAwYDBAcFAwoHAQABAgMABBESIQUGMQcTQVFhcSKBkRQyofAjQlJicoKxM5KiwdFzwuEWJDRDU2ODk7LxJURUo7PS4hX/xAAaAQACAwEBAAAAAAAAAAAAAAACAwABBAUG/8QAMxEAAQQABAMGBQQCAwAAAAAAAQACAxEEEiExE0FRBSJhcZHwMoGhscEUI9HhM0IkUvH/2gAMAwEAAhEDEQA/AM0ugM7D5imc0pR1pJ39aoLYiLGksaJ1/rv+P+tIK0QCoos/n8ilhvKm8UeKJUnBJmnC2RTC7UrVQlXaIzHPU7DPzNCJyANznA98k00x29zXQqnAPgQPbbP+tQ0EBu0tJj1yfz/nTjXBJ2+m+Pwqz8g8t2l2W+0S6XVhph1BC4xnK9WbGDkDGKvnE+zm0khKRxrC4+7IuSwPrk/EPT6VzcRj44JMjwVobEXCwVkNtYzTf2UcsngdKswz8h5U26lcgjBBwR5EHGD5HNah2ZNcWt81jOo0nMqkgnJGlco2cFSN8Y61QZBLfXzCQ5lll0kgYAwdJ2AwMKp8PCnsmsuOlDVCWagc09Ycj3k8ayxxgo26kuoyOmQCc4qIvrRoZGjkUq6nBU+B/OCD6ivQEckKSG1iPxwRx612wuoHSB8gPqKz3tf4Pgw3KjGcxPjzGWQn5al/lFYsPjpHTmKQV09+SYY25Q4KjycuXGlW+zzaGAIOgkEHodh0qJt9sg9c/wDCtb4d2jSzy21rZqiJ3GJi6At3io2cNn7gIQA4Brl4dw0WRVuI93Mhtpg0eF06oSrIqswyWYyNk+Z9K1jEFruG6rPJKyD4uSzTRtQUVofGeV7GaC0uYC1qtzMItB+LqGycBsAK4wcdQc4FRPHOzC6gBMeLhB+wCH/uHJ+hNMGKjBAcaJ2tXwydQqfq9fz9aMn8fz0onQg4O2PA7fh+elJrVul7J0r60adPz6U1rwMD0og9DSu04uPHp50DjzpBNKBH5/PlV0pa6FmA3Iz+fyaYY70YO9JO9VVKWk956fiKFK0+9Cpopac/CiLHHjSCvvSgaJQpOaME/hRGg5FRUgX3pLfn85oY/OKIjxqlEeKluCcuT3ZIhQkDZnOyLnzJ8fQb1Octdll1dwtJ/ZjGUBG7nwz00A+e59KHKXOUtg32WdAI+9PealPeRnZSAc4ABGSMedZZZSWO4WpCY0CwHKyQ8qWHCo0mvS8750qqoCNWM7AnSoHmxJp7lVUuWtFCBo5DejSQMaWK7EeGxq5XHDIblQs6B4yynB3GxyD+fA1S+SblH4ncpGpiSAyd1ERiQa2UOcL0AKZwOmoVxGT8aIvddt38fJaMuUkDmqNeFbLiTd02qO3uDpbOSVVtwcdfhyPXFbHec1wpdJBLpiEsUbwydEbOVKN+y2pThuhyAcHrXO0Ds5QxyXgZLfSpLKxVFkPoT91yNuhycbVB8481cNns44YlnlmjQCNyAqp0ypLfEw2wcDfzFb3RtxQa5zTRFG9CEm8uxWqrGA6sVGpDsSNx0zg+HSqPyXyiY+J3k0qsIo5JljbGScuxJAH7o0/M1UeHdrF/BCsSvEwXYSSR65AB0BYncDwyM+tRsPPfEMuY7mYGRy7CPAyzdT8K7ew8qGDAGFjmF2hr09VHPLzoFpnL/PsN5dNFBZSJI+S0hkTUdO2WXGpj0GMkj5GpnmngDXNpNCVbLLlMqdnT4k9ssNPsxrC4ftaSGZPtKyEse8USB8tnUdQGd8nPvXeOc+Jx/wDzd4v8TOR/izRSYKN0wla6iOlKBzgKr7qf7K+Dv30kzoVVRoBIxliw1D3ULg+pxRdrtzl7ZPSR/wC8QB/6TUFwztHvbZpGSVX719biRFcMxAGrpkHAHQiubmDmv7bl5YI1mygV4yyqqqral7skg6ic5yMbU39G44njk6dPkqMvcyUpzsxsHuLlS7M0VsC6qSSqu52wOgy2WOP2RWrca4sLO1muWAJjXCA9DI/woPbJyfQVWuzm8sBCsdtKFmfDPFK2mQvpAIQkBZF2ONNcfafeGW5suH4IRmSSQnIy0jaAN/2U1D3YeVYnxvkxeeQU1o9UeYZMrTqVWE5ZveLObpxDFrAGvSYw5UY1BACST4ttnHpUbxzs+u7YaiokQbloyWx6suNSj1x863W0tB8MaAKAAAPAKuPwAFZvzH2nXEl2ltwxgsSuEDaVYzNkAs2oH4OuAMZG+egB4TGTzuc/QMCkjWtpoGqyw5oGtG7S+SxGPtUCgKSO+VR8IJ2EgHgCxwR4EjzrOq6sE7Z4w9uyS9uU0iLUpKGmhTgUKMmlj8/+9JHr+fOlA+X53qFRDHr/AF/0oUeuhQ2FEAtJBoMfn+TSSfztRKynCdvGmqOgBVqkFFajyF2dgabi7XLdUiPh4hn9fJfCo/knswNzbtczydwmP0bZVcHwclvDPQbe+9WKPn+e3vWteJpGgAUJJGpUKCNmO5LI3UnPwnPka5eLfLKwthO318inMAadU5x7hF9e33ckyRWYQmLuGwobGxfxd9WcjyxjHWswvuXrhLiaJ0dpo9TSeLEDcvvuwIIOepzXoC6iLI6B2TWpUshwwDDqreHmDVNteFRcGDXnEJmuJnGmJSSZHAxgDUSQMAamOwGBjwObBYx8oLT8Q0qtPNE9jW+X1XR2X8TMtgWndES3YoZGYABcAjVnxwceu1VfnjtAt2kQ8OV0licn7WCEZsghgFx8Snbdx4dPGqM+u5nZYIyBLIWWFMlVyTgAE9FBxqPQVoHDuQbXh8QueLSKM7pCNyx8lTq/udq2Nw8ULy5otx9/IJZe5250VThsL/ikmv8ASzk7d5ITpHsTsMeSirhb9k0Fsgk4ndpCD0XIXPoM5dvkBUVx3tlmZe6sUWzi6ahhpiP4vup7KPnVCub15WLyO0jnqzMWY+5O5rTke74jXgP5Q5q2C09uaOB2v9haSXLD9Zl0qfnKS30FNzdtZXa3sbaMfvszn8NGKzIAnoCflT0NrI3RHPsp/wBKrhRDevn/AGqtx6q+v22Xx6R2ijyELEfjJRR9tV2fvwWbjy7p1/ESVTRweb9WOVsdSEf28vxpxOXLo9Lec/8Ahv8A6e1Q8Lw+iunK3zdo1jcEC74Wh82ikAP0ZR/6qio+EcOum0287W8j3LKqTDCrCRkMSds5BGNe5IqKXlG8PS1uP/LanV5IvvC1m/ugf1oM0LdnAfNXlf0XZzD2cXlplmj72P8AbjGoY8yOo99/eoWbjM8ndB5ZG7n+y1MW0bg7Z6bgfQVb+XbDjNmcW8UoTO8TlTEfdC23uMH1qy8R5KTiEZeW2NjdeJUq8Tn+U56+B3Hm1JOLjYO+5pH19PfkjyE8k/8A8pHvuEz/AGTe6aNEkjUgSKCw7wgZ+665ww88bEVy9nnIxtcz3CgTMCFXY92vj021H06Daq1Y9nHEoJQ8JSNkPwyLMFP9OhHgR7ir/Z33FVTElvw+R8ffLyLk+bKo0n2GKwTmPh8KGRoad0bQ5rrItJ7R7pYuFz6zgzaIox5nWrMR6Kqk5rOo+zqR+HpcIrCb4mMZP34+qsoxlWx+qc6h64FXODlm6ub4XPFCkyRqdEcJJAI3VUjK75I6ZyTgknGKt1vd96iyhO71qrhPFcjIB9d9/XNA7EtwsLWwEGjqeqtrczjnXmwrQH5/CrZ2hcIC8Qu+4jPdRMneEAlVaRE1E+WZC31qqY/P0r0LHghZSjzSlf5UgdaH5/rREqJzPt9DR0jB/OP9KFB8lEbjf0/98U2TSmpOKYNlZQIq2dnvKBvZ8upMMW77fePgvz6n096rNnatK6xxgu7HCgeJNaxw3iBteE3FvC6W19CuZVZtEmAQzPGT98snQj09Ky4hziMjTqfoOqJuneKtXMPLkd5b9w5ZVByuk7Kw2Bx0I9DWf8B7PWF+Yr1DJEIyUfU2ltJAXfORgH7vhUryh2qrIRFflY36C4xhW/2oGyH98beYFaCVOnUACuQMjBG/kQd/cV5yQ4rBgx7tOx97LS0teUxw6JbeNYogAi/dB+IgdcAtnA9KiuK8Ct7iQyzxJLIcfE+ScDoBvgD0FSTPXO75rmieX/sfVaBG0HZcNpwuGDPcxRx56lFAzjPWk3ljHK+uSNJHP6zqGOB0GTXS7Ugj50fEfvZ9UVBcg4bEOkUY9kX/AEpwWyjoqj+UU9nOw60rQR4N9D/pV5nnmVNEhR5U8pPhmmlIzsaPNASSrXQJPWn0euPNKjloHAqKQUU7gUi2tJHGQjY8zsPqcUmS7iQ4e4tkI8GnjB+maJuFnfq1h9El0jBzT+ihop9LYkAqVcEdVZTn2wd6Q6EbEEH12pL4pGDvAhQPB2KRposUrNA0q0SKPZlPqP60mJMMu2wI2HXY9Ketvvp/EP6iqh/ynuLy2ZeFoqzl2jmd2GqPHjGAOjDcN1G+xIyOlg8OZhmLqAKTI+jQHJcXMHEbDhrzrKjXVzdOzTqrAaEdidLHcAgHZPmT0NY7daNbd1q7vU2jVjVpydOrG2dOM48a0KHsYuCGe4uIIwD8bMWO53OWcrvv40nj3ZP3Nu7xTNNIgyV0gKygb6cZOQNx1zivUNxEEda/Fz11Kz5HOWdavKjFFRjat6UlavX8aFK78+Z/PzoVKUTZNACmzTkILEKN2YgAeZPT8amyoaqz8gSTQ3SXCWsl0qalKqDjdT0bBAOcfKtFm5fTiiFr2zezuABiRWVg2OnjkezAjyNT/L/Bxa20UIBGFGdsZY9T65NTEtoUGqQpGPN2VR/WvMy46aZ5EMfz1tbMrGjUrA+aez64swZNpYfGRdsZ/aXqN/EEirR2e84TXMkdvIVEdvbsFCgjUdSjW3mcbDGw386sHP3OttBZTRwzw3E8ymMLGwcIrbOzYyB8Owz44qldktg3ezTfqKuj3ZiCfoB+NbZHSnBuM+jkDS0yAN2WnvLTJkonNMcS4pDZwfabrJByIogcPKw8B5KPE15+DDuleGsC1veGCyupLb4DI7pFEuNUshCoPmetVHjHaxaQkrawm6Yf9ZKSkX8qD4mHvio3i3DrrjFsbppx8IJjtlUrGuG06V3+Jj+0R8wKmeBdnNvBCksqK0pA2c6ySepC9AB4Eiu2yLDYdtnvEfhZSZJDWwVOvu2HiMn3JI7dfAQxov4tqP41xQ9ovFGPw3lwxwTgYPT0C9KufGezy2ncMMw7brGF0nyOD0PtUnwHliG01d0DqbqzHLY8sgDA2J+dPd2pCGW0a9EAwrs2p0UJylzXxW4cCYpLD4vPCPDwUpoZj7GrxcXMIBZsxAbknLRgeZOMxjPVjkDxIpgiuPjNtJNbSwRyd132Az4ySozlfDAbbPoDXMdiW4mUcQAN981o4XDb3d1Kx2hOScKoAJfquG6Eafv5OwC5zXeLeVAxiiK7HEsq/Fk7AhWIAOTsuCfD0rIrvm24tCLG8jKiL4WaNikuMfBJGRtrAOQRs4OGGdxW7mIw3EQkkM0BZHVtTaHTVucE7EYIIO4INdGPs5jNQTe/u1ndO53kpbnK24ozym8aeVY3ZCxJ7vbxVFwAp88Yp7s+5MNyyzusTQJIVdCTlsLscDYjURV+t+abKWUQ29x3r5IA7t1U4H6rN97p86lrbC50gDJycADJxjO3ptSMTj5WNMbm0SmxxNPeabUhNewx6QzMowPiaNhCOmFMn3U8stt61AdoHF7qxijuIHIXvBHJFINcTBgSrYO4OVIyjDwrtn5iX7Wtr9nkMRVl714x3UjFMkBh1BGsYP7Iqic08k3sFqwhmknskYOYycmPSNjuNwP3MeoocLHEyUAmjWw1BH8oH5iL5eKt3KnaJb3pEbfoLg7CNjlX/wBm58f3G38iatNeYtf5/P8AX0rW+zvn83GLa5bMwH6Nz1kAH3W85APH9YDxIyV9o9mNa0yxDzH8K4pKNFaNaH9In8QrzxwLmaa0kmMBGZkeNskjGs7MCCNLg7hvDJ869AoCzAA7kjHvWC8+8FW3vG7vHczDvYyN10vnIB8g+oD00+dF2M4ZXMI8VJxra0jlDgUrQKvEIy728zNCZG1npuc5OoBuhO3Q+Aqwcw8fjsbc3EuGOdMUf/aP/wDqOpP+eKi+SuYo5OGrcXDhVt10zN45TAXHmzjTgeJasq5o5im4ndFwjED4YoUBbQngML4+JPifTFMw+FfLOZZtADoOX/ikjtMrVX3bJJ23OcDpvv8AIelDFT/F+TJre0juZQVLOUeNhhlzqKH2YKcjqCB51Xl/P4V3WPa4W3VZyCN079KFI1Gio7VJs0/Z28jamjVj3Y1kj9UD9b0wcUwRWkdk9mBHNKerMEGfIDJ/rWfFTcGMvq0UTM76UTb9rnEFlMhmEgOMxOimLAHQLjK/I/WrFYc32HFZY4ryzCTuwVHVtUZYnYHJDKCT5kVNX/K1pLu8EefMAqfqpFQ912f2UcFzNiUd3A7g6/usv3NOR1LYG9c+PGQ4h2XKQT73TjE5netUnn5IBxG4S0XEavpAHQsAA+B4DXnYVqnAbGOytbe1wDPIrzMfJRgf4mbHsprKOQuEfab+GM7gNqP8pH+eKu9pzB9q45clTmNI2ij8tETKPxbUfnTsa24nNHIfX390ER7w8Vc42RVeWY6YYlLyN6L4DzJO3zql8GsDxyeW6u8rEPgijLFI40G+QcjOPHHU59MW3jvChNBFC5Ijc99Ko2L42iUnwXILHz+GhFCqgKoCqNgAMAAVyGztw0WRvxHUnp4WtOQyEuO3Jc3Dr6zfVDaylu4UAgxui7YACluvXxqRe2wqklAWyQuoayAcEhepGaibrh0vf9/bzLA+lFb9Erh9BJBctvuMKcYJCrvtXZaPJ3a99oMgzqZCcOf2sEfAT5DbypU3AIzt36a3f5RNDxofVPEURpciEMQQQR1BpJNYCKKcEginba2MjYHT9bGNhnBI9d+nXNMsabm4d9pVoPixKpVtIywB8cehwflToWgyAHqqeaaVQOcbNri3urvuhCqXh0h8iQrIApXB/fUuRjxbGwqocNzMptzuTlovPXjdR/GBj+LTR8V4/cyqIZ5HcRu5w3XWxwxY9WO2Pi6Dao6GdkYMpwykMD6g5z9RXtGsIC4+bVdHCLho7iJ1xlZEIz0+8OvpW+xtvWIc2WoW51oMJOiTp/4ygtj2fWPlWn8j8aN1bBmxrjIR9984yGx1wVG5881yO1YTI1sjRtuteGeAS1W2JjVT7U+ZhBDHbR6u/kHe94rspiU5UY0kZLrqBztpJ9KleO83WliAszSvKYw4ijXwY4GXb4R0JxWZdo128941xj9DIiGFgpCmMKoA38VJKk/tZ8MUns3BuY7iP6aK5nh2gVW/pS4JyjKyEhlIYEeBG4P1FNn8/n60MV38oIWbZejeUOMC6it5h1fTqHkwOGH94Gsoux9r4Prxl7KcqT/3Mx/oHKD2FWfsSvyyyRE/cmRh7SDB/Ffxqs9ni9619a+E9vJpH7yElPnlgflXGw0IhL65OHoa/BWh7s1HwTvZaUmae1mUPHIqSaDnSWibyB8nz8q1qw4WqDTDEFXyjQKP8Ix9aw/s4vu74lbMejMVI8CHVhj64/CrFzu3Gu7eS5kkFuGxiI6I8EnSSI8HSdh8Z6kVMThBPPTn0KGijZMrdArpz3Yh7G6i1RGRYjL3YdS47llckqDkDAIz6+tYITSlkIJ0kgnIJBIyD1BwdwRnIPrSG8a6WGwzcOzI3ZJc4uNlKz6UVFr9qFatEKTVm4H2iXFlbdxbqikyay7KG+HGNGlhjrvmqwxptqosDt0Bcr/B2xy5/TWttJ6prib8GI/Cunmbn2G44ZIsIMUksyK0TPqYIgLk5wPhLaRuOorPOIcPkhYLIpUlQwB8m6EfnqDXMDS+BFYeAL6quI4d0rQ+ylu5W9uyP+j27Ff4tJI/HTXD2Vxlr4jxMbD6sgrp4I/d8AvWGxlkjT5F1z+C0jscP/xNPb+jpWeUZo3+Jr8JzTlc1avxG6DyuVOVB0jHTCfD/ummTWcctdokdv3sd1HNKO8dkMbKCNTEsDq8M7j3NW7gPN8F9r7mOSLuyMh2DZBzggjodjkVwMXgZY80h2tbI5mGmjdTOacijklkCqpYCMDAxsVZvXxVhv6UzroTXkdvC11cHEKdFzhpW8I1HiSevhisuHjMj8gG6bI4NbmURzpzyvD0EUTxT3Wr4o2USRxqc6tTZBDk4+EH3FOcncfF/HrYJCylu8wToUINRcaslV074JNYpxC772V5NKprZm0oMKuSTgDwAp/h/HJ4ElSKQos6aJAMfEvlv08RkYOCa9PJgY3sDOi5onLSStWsOf7e7umgiTul6QszEtKcgYIx8LHOQM+nWuftO43e2sEUceIIZdatgaZnZTkgt1CYYD4fI1mfL98kVzFJJnSjgkgkEY6MMeRwceOK0yz5bhuL6ZZdToFV4RNL8AhkGXdMt016zt93balGCOGXiNadtgiDy9uUlZbxUR94zQ6+7bDLr+9uBq9wH1DPjjeuNRVt41ymyXUVksysrr3kWrGQZVJVGbzYouN8fED1JqL4vyrcW8ipImS5wpBypPiM7YI8QcVvEjdASkFhOoXRzB8Vnw9/ERSxH/w5mI/CWobh3EXglWWNsMhBB33x4HzUjYjxBNTfH4iljYowIJ798HqNToPluv4VXM+dE0AtUfoVq1n2jWFxlbm3aFpE0SPtLGRvtgDvFAJyv3tJx5ZpNnyFMVZBfBrUhjCFxMpV/hzpPwIdP7O4O4wRWWA1sHZwEFgmjGS7l/4tR6/yha5mN/40ZdFpZC0w/uOp2qqPHOzi4hGqM/aEAydIwwx1+Akk+65qoa69B95VK5i7OI5u9kttSynU/d5HdkjLMBn7m2cb4G1JwXaRccku/Ij8pk0HNq5uxWYi6m/2an5hj/xqH7K7srxS2/eJU+xUk/0qX7HY8NcSeGkD6JI3+QqudnR/+I2v8f8AuNW11Hi++QSR/qo/iUfdXEqLkGOV1GDgjQ5AwfDGBT91xa5u3VZZppmZgFDyM25IAwCcA5NK5sH/AD+7x/8AUz//AJXq4dllpaykloibqFtQb4ypVtgQM6QwJIxjyI6HDZ5eFGX1dKMbmNKgXNu0Tsjgq6MVZT1BBwR9aYNan2ocOso4TK4P2udvgK56R4VmfPwgYAGAMkgeprK2NFDLxWB9VaFwykhDSPShRfShTUNoiatvIltaTFo5o9UwOpD8RBUYyDg4BHqMGqi35+dSXLXMr2U3fRqrnSRh/u79Dt5HBx6VUzDIwtBpC1wa6ytF5u4daNA812WHdr3cenOvU2oqoB2x1PxeGayDNT/FueLm5heK4ZZNTq+sqA4K52BGBp+I7HpUAKHDxcKPKTaqSQPNq9xtjl58eN0n9Xprsom0cQDeSE/RlP8AlQsn1cBnH7FxGfqf/wCq5+zOTF7j9qJx+Kn/ACpExIgf4X901n+QeQ+yhOP2piup4/2JXHyDHH4YqX7Pb50vUVekgKsPQAnPyI/rXV2m8O0XYlA2mQE+Wtfhb22Cn51WeF8Sa3mSVPvIc48x0IPuM/WjP78GnMIf8cmvIreNX5+tVrnvle4vGs1jYYKyhUY4GzKdYHjqLhM/uipvh98s0SSJuJACPntj1Odqp3NPOj2fGZXj/S91GsAV2OkMqLuMdAJN8eJBrjdmwvD3HYjRbMS4ULWdyJgkHwyD8uu9JJ/P5FAnz3zRV6Rc0owd6kk4hPNEtvgyqv3F0anTzCtjUq7nbp7VFitQ7KeHM0ErRoWYyYJAycBQQDjp1NZ8TLwo8wFlNibmNE0ozh/ZnJIg7+RY20nGMsc/q69ug6fDk9PKunjPF54bS2triFf0qqVmTV36vG6kZDHSWXIBxjIbw3q+SRFThgVI8DsR086huYeHo/cTS47u1aWR/PSVjx6D4lwP3iorj4bGvlkyyAc/l4LZJE1rbas/7QL4tNDExyYLeNGJO7M2ZGJPiTrGfaqvXRxO+aaaSVtmkZmI8Bk5wPQbCuX8/Su80UKXPcbNpQq+9lnEG7yWHGUK685+6wIX5hgcfIVQs1rPZpy+yW+sKWkmw2AMkINl9s7nPqPKsPaBAgLSLvQJ+GBz2rTqqD5+461pYEIdMt0SgO+oQgfpGXy1MQmfLOK6OZucIeHKQGSa76LGpDJEdxqlI2LDwQb+dZ1wsXHFbtWuZHlCgF3Yj4UB2VcDA1HbAHiT4VzsJhOD+9LpXJPmmznI1XjkGw+z2JZhgtFPM3t3L6f8IU/zVTOy2318TtRvsxP0Ujf61oXM9wIuHXjjA/RCNcbDMzomB/Jq+lU7shXRcXFyfu29vI5PkQNQ/BMfOtOGcXwuef8AY/0gkFPA6BVfmCYPd3DjcNPKc+8jH/Ouvlzm64sVl+zkIZVC6sZZcH7y56Ngkb52PnvXBwfhslzMkKbu56nw2JZj6AAmtVg7LbNUCt3rt4vrKnPmFAwPbetGJxkUFB6pkTn7LNONc1T3ccSTsJDFrxIR+kIfTkM362NAwTv5k1DMatfOnJJstLoxkhc4yQNStgkA42OQDgjHQ1U2rTDIyRuZmyVI0t0KGv1oqGn3+g/1oqYl0g1E0bbbHB6bHfw28/lSWNXrknmLTbmFLcTTK/wl9okRtyWIOc6h08aj3ZBf3VAZjSqdpy9cSfdif3I0j/Fiu/j3KxtoIZCd3LK46gMACMHyKn8K003MjhQ+gkHoiKoz6Abn5moXtHEcVp3UrgTs6OkQ3ZVGoFn/AGcg7CsEWKfLLTR3QtD4WsZZ3Ve5RPeWHEIPHuhKvvGdX+5+NRPKN53d7C2dtek+Gzbf5119nt+Ir1A/3JQY39Q23z8vnUPxCxa3neM5DROV/unY/TBrSWgl7Dz/AClg1lctd5q4CLq3KdHX4kP7w6j2PT6VjcsLIxVgVZTgg9QfHPrW48H4gJ4I5R+uoJ9+hHpvmoTm3kxbr9JHhJh4/qvjGzeR/eri4HF8Bxik2+xWyaLOMzd1ReXed7myjkSBlAfcFlDFD4smdgT7GoKaZnYs5LMxJJJ3JO5JPjk+NPX1hJC5SVWRh4EfiN8EeormxXoW5asLnm9igDQzQG1FRIUr3roteISxgiOWRA3UI7KD7hTv865sVJcG4BNdNiJTjxc7KvufP0G9A9waLJpE0ZtleOzjmKPQ0d1M6gNqRiryFhgalBAOCNiM7fFt5Ux2l84B1+xwDSgbVNgk5YfcjJz8RQYLeGsn9mpaDlM29qyWz/pjv3jE41YIJAGytgkKxzpyT1wRmnFOCzW5xNGy+p3U+zDY/Wufh3Yd8heyr+q0SB7WgHZcJovejxRha6RKyrp4XCrzRq5wrOoY+hIz+fWtA7RObu5P/wDn2bFFjwJnTKlnXYRqQc6EGBt1NZukZJwNyfAbn5VZ+CcgXE5DSAwp5sPjPsvX64rPK6NhD3mqTmtc7ugKD4VwuS4kEcS6mP0A8WY+A9a2Ll7gSWkIjTc9XbG7NsM+w6AeA9aVwbgUVrHoiXGfvMd2Y+bHx9ugqThhLsqjqxAHz/0rz+LxhxByM2+63xQiMWd1T+1a/wBFpBD+tNK0rD9yIFFz7szfSo/heLXgNzJ0a7kWJf4c5b/BG396ojnXiX2/iRSHdFKwQ/wocav5m1P867+027EbW9jHstpEA3+0kClvmF0j3zXbjjyNZH01PvzWMuJJd1Uh2QWhV7i4ChmSMpGDjBkYEgHO2MquT5Gu6Tnfidt/0yyjlX9tUKf44CU+opPJXNFlaWcaTyOkrO5dREzadxhn3yAV04wCdjtV44bxSG4H/Np4ptuiOA/zjbD+PlXNxD5myOJjDmn5+/RPa2OhrRVT5g5giu+DXE/dtGrFY0V2DEyd4hypUDIAV+oHQ1j5Naj2x8T0xW1sOrFp3Hl1SP8ADWfnWVk11MGwCIECr1pZ5TZ3RY/O9CixQrUk2kGrJyTxnuZmVo5JEdclY9IfK7gjVsds7VWq6uGXhimSQfqMD7+f4ZqSNDmEEWqjNOBWx8J4vG5DiG7i8QXaIH5Dc/hTM3AreXV3kanWTqfA17+Orrq8c+lHcX9vDGstxOqK66kRQXlZfAhR0HqTTR5kuJF/5hapECNprogyH1VNwo+Rrh8OQ040wLo5mjTVxWV3Vu8EzIdnicj5oevt4+1WDnaMTdzep0nQB8DpJGMHPuuPoa4eb0n+0GS4iVGcLun3GKqFLDfGTjJH4CunlmUTxSWLnHefHCT0Eq9B7MNq6jjo2Vutb+SyNB1YVYey/jGVe3Y7g609j94fIgH51e8VhdldvbTq65V423B9OoPvuK2zhvEEniSVD8LjOPEeBB9RvXD7TgyP4g2P3WzDyZm5TuEjiHCIp10yxq48M9R7HII+RqpX/ZbGd4ZXT0cah7ZGD/Wr4VqP4hzNawzd3KJ7fV92SQK8LD+KPLL8128azYWSfURH5f0mSNZu4LPZOy+4HSSE/wB4f7tLg7LZj96aIewdv8gK1AxbA9QdwQQVYbbqRkEe1Fo/PhTndpYgd07+SAYePcKm8O7NrePeQvMR4H4V+g3PzNWqGBVUKqhVHQAAAfIV2XFuIkDzyRQKRsZpFTPsDufpR2tr3mSjIUA1GQOpjC/tawcY+f8AnSJP1MtF4JvZG0xtvLS5dNEYQwwQCD4EZH06VC8S7RbSNjHbQy30g6sCY4vXGkF2HrgA1zXXaDcxR943DIVTbLGWVhv03DYU+5zT29nTHcgHzQfqG8gVKzck2km7W8f8oKH/AAkUmLs7sh/1APu0h/3qb4D2gT3ZVbfhiEnbW08gj9eq5PsuTV4+yukeu47mAKMs2SkY/wDMJP8AShkixUegfZ6AkqcRhOor0UDY8Ahh/soo4/VVAP16n611/ZqXw/j9rcMy2zyTafvSLEwhB8tbYyfbNSBirlz8WN+WXfztOa4EaKKNtUPzlxcWVk8gOJp8xQ46jIxJJ/KuVB82q1lUVWkkbRHGNUjnoqjr8z4CsdupJuO8SCopSMYVB4RQqf8A1Hr/ABHyFdXsyDMeM7Ybefv6pE77GQJzs34alvFNxO4H6OBcRKf15DsAPdsL7aqqdvfCW7WW6JYSTB5T4nU+X+W/Tyq09pPH42MdjaY+z2u23R5QMEjzC7qPMljVz5F5U+yW6mRcTS4dsjcD9VBt4A748SfKuvPiBBHncLJ5JEcec6clFcU4TY8VldomuIZh8Ks8JVJAv3TkDTuB+sUbp1qj8wcl3NmNbqHjB2lQ5Az0z0ZDnzHlvW8TWzqup8Rr5yOqD/GRVN5+5pt4bKaOOaCeaZe6CxusgRW3d2I2GwwPU5rHhp53PADCG+P4RvEYB1srIeL8YluZO8mbW+lVyR4IoUfgPmd+priozSSa7wFLGUPz4UdDB9aFFapMigaIGjJqJasnKMRuLle+JcRR/CGOQAp+Fd/AFicVp0ssVvGJbqQRRn7o6yPj9hPH3O1ZFyvxYW9yjt9z7rj909as3FOXbi9u5Jp3AQsdJB1fB+qFA2UAY64rm4iOMyZpTpWgWyJzslM3Uu3H4uK95bR23dxhSyzM7F1YfdLD7u58B4ZrOZYnhlZWykkbEHzDKf8AWtk5f4KiBYYFxn5k9Msx/HPSqXx3gn2+6v57YltMvwYHwSADB0n9rK5Hnn1ocNiGkuNUzQBFIw6C7K4+K2wvYDdxD9MgAuUHXbpKAPAgb0rkPmoW0hilOIZD1/Yb9rp0PQ/XwqC4NxeS1mEkfUbMhzpYHqrDy/pU5xvl5Jo/tliC0R/tIv14m8Rj9nx/ptnD3xty8J/wnbw98kAcfibutbri4xwlLmFopBseh8VbbDD2P+dUHkfnsRhbe6bCdI5T+p5K3/d+vVfbppWPocEHqCD4gjZh6javNYjDSYV9j5Fb2SNkCo3L/BuJWGdHdTxZyYC5APqmQO7bxyCPUGrLa87WisPtSz2ZUglJY2kDAYOEeMb56bj5mpQUHXIwdx5EAj6dKM40SG5WA+I0Krg0KaSFnfH+WzdTG7kvoHSXDEtNGHQHfRgt8AGcYAOPInarBxPlu9aKG1iiIsEOWxqUzHrk4/VGfhDHf7x3OB0c1wW0Vk0kgRWRx3CiMEGUZbBAGApCFTnY53qiWdjJxQziN3Qx4eOBpHeIKTgopcnBB6Z23xtXaim4kYlcaHisjm5XZQtJs+TpVjwqxQptvHGsz/Mt+jU+oiB9aeuuWLSAiW9d7p1G3f3ERC+4kkVFHoEqgWdraRsqStecKuVAzINRiZh4gqdSg+mR61IcT5mvbVQRe2nEIicAkRSPv0yMiUeVUIiTYca6cvUKy7qFxc588TGXRbTRRRY2+ysc75+F5fvMf3VOnptmi5a5Iur5g9y0ywddUjMXb0QOT/eIx71YeU7y9mfvFsbOJfGWRJ0B/hXvMt8hj1rRMk/e06vHSCBnzALMR7ZrHjcdwG5IyL9a+iayMONlMcO4bHbxrHEoRF6AfiSfEnxPjXVGhbbYY3JJ2AHUnyFJchUaR2WONBlpHICge/j7edZnzLzdNxST7Dw1XEH/AFj7hpP3nP6kf7vU+XQVysLgX4g8SXRu9nmjfKG6N3XPz1zY/EZlsbDLQBtyNu+cdXJ8I18M+Wf2ad45epwW0NpbsGvZh+mlHWNWHhv8LEbKOqgljgmui8voOAwGGArNxB1GtyMiLxBb1HVY/YtVW5P5Tk4jM0szN3QbMjknVIx3Kg+Zzu3gPWvSWyNmZ2jRsPf2WUCzQSez3l22upJPtUiKkajCFwmoudOzHAyCRhc7kjO2QeziHM3E+G3JSaRpFAACS/FE6J8KlRtpOAMsuls5z6u9qfLHduk8MSJDoVG0ZwrLsCwOwDDABG22Dud+flfjP2xV4ddgyq20EvWSJgDjfqy4HjuMY+70tsgkZxm6g7j+FKIOUqYs+H2fG5NQ72CdfilQsWUqMamDtkKPXZh4hutZrxKJFlkWJu8jV2CvjGpQThseGRg0/cLLaTTRByjKZIZChIDANpYeqkrUcx3/AD61qijy3R0+yU51hJpJpTUD+f8A2p6WhQpGfX+tCqtXokUWaGaBo6SkdWzl7nx4EEcsKzqNl+Io4/dyv3h5AiqnQzQPY1wpwRNcW7LWOH8ZuuI6oYohZW+/fPqbWwHUF3wVXHX0qwcMe3Eai13hXIVsYDaScsvjpONidzisx4nzm81lHbqXVy573GNMgAATJzq65yvTfNaNwW1WKOKInCqFUn0HU/1NcXtBtRtaRVnbkFug1cSOSqnPvLIe90W4HfG3WaRCcAsSdl2+9o0kg4zVS4Pxqazm1xNpYZDKR8LDO6sp6jPh1Hhg1qXMXG4+HGa5IWS+uyTEjAERxj4UZgegCgaVPU58tqzY8BbikL3EwSKZm+CRECq+lQDqQbdR95QDnPWt3EEUf7nw6BJyFzu7umm4Nb8UGuzKwXW5e2YnDHqTGfH2G/mPGubgvNN1w1u4uI2eIH+yfYr5mJ99PsMqfEVAcV4HNaviRSpB+Fx9046FWH/A1YOH9obMgh4hEt5FsNTbTL7P+uf4t/3hRFmZvdpzTyVXR10K0fgXHYLxc20mpupibCzL/Ln4/dM/Ku384/yrNV5XsLrDWF6sMmciGf4HB26MTjPqGarBDPxm0wtxbrexgbMx+PA8pRpc/wA2quPP2fGTbDl8D/K1MxDueqnuM8ES7hMMhYAkEEdQy5wcdD1O3qaa5M5KWx7xu87xnwM6dICqScAZO+dyfSkcO5xgbaaK6tG8e8iaSP5PGNX1WrDYX8UxAhnglPksih/7j6W/CsMkWKZGYxq3w1Ts8ZObmuuS0V1w6q6+TAMPowIoQcOiQ5SKND5qiqfqAKfgjZjpxgjrqIAHvn/jRTXSrtGkty/7MWFT+aR8bfw5PpWKGCaTQaDxNK3SNG6dSIscAEn2yaheZOcrWw+GRu+nPS3iOSD4d4w2X23Poaa43HdMh+2XkHDICN44WAkYesr4cnwwqjNVD/lnwvh+Rw+3NzN/20gKrnxOW/SN7AKDXZw3ZrGd4jMfQf2s75i7T7fyuibg99xb9NxCRbO0T4hH9xVHgcNsD+8/xeS1G8X7QYbSI23CFCL+tckfEfPQGGQd8d42/ljbFV4/zNeX+ppmd0j30KCsMe+3wqNI64y2T6mj5OvrSGcvextIgXKBV1fHkYypYAjGTucbdCa65ZQs6kcgk+CleVeRmuQbm8fubZfieR2wzjO5y24BP62CSTgZO4m+M84W9qVfhkmlNSiW3aExpMoUhZFJGQMDTnIOdJ3I3vd5axXlsVY64pVBBBxtsVYeRBAI9tx1rPO0iSyjiSzRZ+/tkTu5CqlCrblCSdWMHOQMagQMDNc/DYr9U+nDUXpegHlz8U2RmQabK+8K4tDe2/eR4eNvhdG3KkjeOQdM/gw3HpB3XCrLgqNeBMSkEQRuxYs5G2lTuqDqWPhtnffJOF8antX128skLEYJRiMjrgjoRnzpniXFJZ3Mk8jyudtTksceW/QelaIezxC8lrjl6IHTFzaKYurlpJGdzqZ2LMdtyxJJ+ZJpjFKBpJNdVZjsk5oE4oqPNEqQ+f4ChSc0KlKJujoqFGlBHQoqGaEq0pWx6e1aNwPtHhSEvMjNOgGhOscjdAxbqoGMlfHwPgM3Bo6U+JklZhsja8t2Vj4fBNxO8LTMWLnXI/ku2w8vAAVsXDLNRpQArGuAdIJ0oPHA8h41l3KPOyRKsNwuEGyyqMsBvs46uoz1G49elW7mrilybWFLAMyytqeeNhhtJ+BFOQdPic48jXKxUUksoD9Gj0WyJzWsNbpq+5uka/EN/HHDYyDKI8aMFjXOCHAyWODkZO5xjODUZL2ZRvCkiziB5izRQyspYpklQAPiJC4yfPO1QfaPcXLXa/awiERJ3aJnQqEHoDuMtqJzuevTFS/ITS3M3fzsX7iJYYs+A3wBjyGd/Ns1omPCiMgNacuvJLZ33ZSFXuJcj3cOSYu8X9qMhh9PvD6VzcP5kvLU4innhx+qHcD+6Tj8K1bm3mJrGyMkRUTSuI4yVDYVcNI2GGD1VfnVa5js04jfWcEGlz3KGaROpLktg+AKqQoHgWxV4eaR7A6QCiPfqpIwZqaouDtb4gv3pIpP44IifqFBrpfteuSwZoLIkdD3J/yferbdcm2sqmLuY0JGlXQKCD0U6h1+LGSc5386yrgCL9riSZA6lwjIcjqdPUeR3+VVDLFM1zg3ZR7HRuAvdWqXtkviPhW1T1WBdv7xNRfEO0ziM2zXcqjyjKxD/wC2Fq/zcBsoIpZTaROIonfTgAkqNhkgkbn1pvlueC5txILaGMEsugKrD4Tjcld80j9YwR8RrNLrkmcE5qJVC4dyfeXeJNJw2/eyv19dyXP0qU4/2cm1szOZg8isupFRsaT1IbB6dSWwPqKe4vzFPwq9e2jbvLdNJEEm6p3iq5VSPijIZyMg+WQauXAObIbxCYtQKga43xldWfEbOp3329QKrEzYiKpBWTpz+aKNrH93mom55hNvy/EyIkclwe5GlVxgau8kxpwGZQBnr8Wc1lYNaD2tu2mzVQFiQSgADAD6lPQbD4CmPY1nYNbMLRjDm89Ul+jiCtO7I+POS1oQzKAXjIGdO41KfIEnI9c+dS/aZxCyiQxzIs92VKqqkZiDb5d8HSc7hV39gTnJuGcYmt3LwSNG5BXUuM4bY4O+D6jfyrmaTO53JJyTuTnxJ6neljAsExm5ojKctJNINKzTea30kko6S9GKLFFSFNmjpRFJqIUefz+TQoZPkPrQqKrTGaFCgatLQoZoUKsq0KMGiFChVpVSfBeZJ7RtUEhXJ3Q/EjfxI2Vb5ioujFQgHdWDS7+J8UkuZ2mnYs8hyzbZ+Q6DA2A9K1/lHhUSW4S1kS5G7EoVLkn9pM61wMDpWJrTkchBBUkEdCNj8j1rLicMJ25CSmxylhtXbtU4gZLxIFDFbeNVAwd2cB3bGM7lgP5an+V+ELYWRMtxDaXF2jBHkJDIuwyoA8iwySMEnyrPIOZbhJ0n713kRcK0p7z4d/hOvIK7nauzmPnB71UEsMCuh2kjVkYg9VK6iuM79P6moYjTWjYK841PNalwW2WOCONJo5tCgCSNgynG46E4I8jvWd8ZsO641pA2a4jkHtKUfHyLEfKneVefo7SDuntu8+ItqWXuyc46jQQT65z08qPi3O9vNdW9wto6tEfiDTBtajJUD9GNLAk4O/tWSHDSxSPPIp75WuDfBaTdzIsMzyqXjSKRnTONYVfu9MAE4qP5S4+k0XeW8YtgjFQisCFONyDpXqGznFVa87Vo3R0FgCrgqdVxIchtiPhUVVuAc4XFlr+zlAHwcOiyAYzgjWDg42z40mPs95hyHQ3dq3YgZ7GyHOXDnhvJAzNJqOtZHySwcZySepByp9QalOzjiUEEkr3E5iGgADSzatwcADqRjxwME7+FQnHeaLm8YG5maTTnSDgKuf2VAAXoPCorP5/PyrqmLPHkfr1WUSZXZmrQ+be0iCaF4Le21K2xlnPx+6Ih0oc75JPhVAzTeaMGiZE1gytFBUZC42U9roiabD0er8/SmUrtLJoGkaqBNSlVpWqkk0GNJzUURsaSTR5pBNRVaL5UKTqoVEFpNHQoVYVIHrR0KFWVEKFChQq0Fo/z/WhQqKJUdLXx/PlQoVR3V8iiWjbqPz5UKFE34lXJFThoUKoIzsEhOtGeh+VHQq+QVc0hf86A/wBP6UKFWUKSv5+tH40KFCojoxQoVEaJulGOv1oUKiiA60D1oUKiiSaQaOhUVJNChQqIV//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316" name="Picture 4" descr="http://thetruthsyndicate.com/files/2011/06/IMF-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767" y="1744682"/>
            <a:ext cx="3970318" cy="397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566232"/>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437</a:t>
            </a:fld>
            <a:endParaRPr lang="en-GB"/>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066" y="1302955"/>
            <a:ext cx="4263934" cy="3239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4611231"/>
            <a:ext cx="1219200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 want the nation to remember that for 20 years we have pursued a policy of restricting and cutting down production, </a:t>
            </a:r>
            <a:r>
              <a:rPr lang="en-GB" sz="2800" b="1" dirty="0">
                <a:solidFill>
                  <a:srgbClr val="FFC000"/>
                </a:solidFill>
                <a:effectLst>
                  <a:outerShdw blurRad="38100" dist="38100" dir="2700000" algn="tl">
                    <a:srgbClr val="000000">
                      <a:alpha val="43137"/>
                    </a:srgbClr>
                  </a:outerShdw>
                </a:effectLst>
              </a:rPr>
              <a:t>and now we are paying the price for it. I will give one example. </a:t>
            </a:r>
            <a:r>
              <a:rPr lang="en-GB" sz="2800" b="1" dirty="0">
                <a:solidFill>
                  <a:srgbClr val="00FF00"/>
                </a:solidFill>
                <a:effectLst>
                  <a:outerShdw blurRad="38100" dist="38100" dir="2700000" algn="tl">
                    <a:srgbClr val="000000">
                      <a:alpha val="43137"/>
                    </a:srgbClr>
                  </a:outerShdw>
                </a:effectLst>
              </a:rPr>
              <a:t>What would this nation give today for a shipbuilding yard at Jarrow?</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Who closed down Jarrow? </a:t>
            </a:r>
          </a:p>
        </p:txBody>
      </p:sp>
      <p:sp>
        <p:nvSpPr>
          <p:cNvPr id="5" name="TextBox 4"/>
          <p:cNvSpPr txBox="1"/>
          <p:nvPr/>
        </p:nvSpPr>
        <p:spPr>
          <a:xfrm>
            <a:off x="6904488" y="1768427"/>
            <a:ext cx="3312368" cy="2308324"/>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Jarrow was closed by the Bank of England!</a:t>
            </a:r>
            <a:endParaRPr lang="en-GB" sz="36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95748748"/>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438</a:t>
            </a:fld>
            <a:endParaRPr lang="en-GB"/>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Following the appointment of Lord </a:t>
            </a:r>
            <a:r>
              <a:rPr lang="en-GB" sz="2800" b="1" dirty="0" err="1">
                <a:solidFill>
                  <a:srgbClr val="00FFFF"/>
                </a:solidFill>
                <a:effectLst>
                  <a:outerShdw blurRad="38100" dist="38100" dir="2700000" algn="tl">
                    <a:srgbClr val="000000">
                      <a:alpha val="43137"/>
                    </a:srgbClr>
                  </a:outerShdw>
                </a:effectLst>
              </a:rPr>
              <a:t>Catto</a:t>
            </a:r>
            <a:r>
              <a:rPr lang="en-GB" sz="2800" b="1" dirty="0">
                <a:solidFill>
                  <a:srgbClr val="00FFFF"/>
                </a:solidFill>
                <a:effectLst>
                  <a:outerShdw blurRad="38100" dist="38100" dir="2700000" algn="tl">
                    <a:srgbClr val="000000">
                      <a:alpha val="43137"/>
                    </a:srgbClr>
                  </a:outerShdw>
                </a:effectLst>
              </a:rPr>
              <a:t>, Cohn Campbell and Sir B. Hornsby </a:t>
            </a:r>
            <a:r>
              <a:rPr lang="en-GB" sz="2800" b="1" dirty="0">
                <a:solidFill>
                  <a:srgbClr val="FFC000"/>
                </a:solidFill>
                <a:effectLst>
                  <a:outerShdw blurRad="38100" dist="38100" dir="2700000" algn="tl">
                    <a:srgbClr val="000000">
                      <a:alpha val="43137"/>
                    </a:srgbClr>
                  </a:outerShdw>
                </a:effectLst>
              </a:rPr>
              <a:t>- all bankers - to the British Treasury in 1940 the following appeared in the London Evening Standard of July 3</a:t>
            </a:r>
          </a:p>
        </p:txBody>
      </p:sp>
      <p:pic>
        <p:nvPicPr>
          <p:cNvPr id="15362" name="Picture 2" descr="http://www.thegoodlifecentre.co.uk/wp-content/uploads/2012/01/EveningStandardLogo.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2038" y="1387460"/>
            <a:ext cx="6447924" cy="3697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581309"/>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thelondonexplorer.files.wordpress.com/2011/07/whitehall-palac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439</a:t>
            </a:fld>
            <a:endParaRPr lang="en-GB"/>
          </a:p>
        </p:txBody>
      </p:sp>
      <p:sp>
        <p:nvSpPr>
          <p:cNvPr id="4" name="TextBox 3"/>
          <p:cNvSpPr txBox="1"/>
          <p:nvPr/>
        </p:nvSpPr>
        <p:spPr>
          <a:xfrm>
            <a:off x="2003306" y="4365105"/>
            <a:ext cx="8185386" cy="2246769"/>
          </a:xfrm>
          <a:prstGeom prst="rect">
            <a:avLst/>
          </a:prstGeom>
          <a:noFill/>
        </p:spPr>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----"The Bank of England is now taking over Whitehall. That is the true meaning of appointments to the Treasury in the past few days. </a:t>
            </a:r>
            <a:r>
              <a:rPr lang="en-GB" sz="2800" b="1" dirty="0">
                <a:solidFill>
                  <a:srgbClr val="FFFF00"/>
                </a:solidFill>
                <a:effectLst>
                  <a:outerShdw blurRad="38100" dist="38100" dir="2700000" algn="tl">
                    <a:srgbClr val="000000">
                      <a:alpha val="43137"/>
                    </a:srgbClr>
                  </a:outerShdw>
                </a:effectLst>
              </a:rPr>
              <a:t>The Bank of England today is probably more powerful than it has been for years."</a:t>
            </a:r>
          </a:p>
        </p:txBody>
      </p:sp>
    </p:spTree>
    <p:extLst>
      <p:ext uri="{BB962C8B-B14F-4D97-AF65-F5344CB8AC3E}">
        <p14:creationId xmlns:p14="http://schemas.microsoft.com/office/powerpoint/2010/main" val="39404131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44</a:t>
            </a:fld>
            <a:endParaRPr lang="en-GB">
              <a:solidFill>
                <a:srgbClr val="FFFFFF"/>
              </a:solidFill>
            </a:endParaRPr>
          </a:p>
        </p:txBody>
      </p:sp>
      <p:sp>
        <p:nvSpPr>
          <p:cNvPr id="4" name="TextBox 3"/>
          <p:cNvSpPr txBox="1"/>
          <p:nvPr/>
        </p:nvSpPr>
        <p:spPr>
          <a:xfrm>
            <a:off x="6096000" y="2040284"/>
            <a:ext cx="5194479"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a:t>
            </a:r>
            <a:r>
              <a:rPr lang="en-US" sz="2800" b="1" dirty="0">
                <a:solidFill>
                  <a:srgbClr val="00FFFF"/>
                </a:solidFill>
                <a:effectLst>
                  <a:outerShdw blurRad="38100" dist="38100" dir="2700000" algn="tl">
                    <a:srgbClr val="000000">
                      <a:alpha val="43137"/>
                    </a:srgbClr>
                  </a:outerShdw>
                </a:effectLst>
              </a:rPr>
              <a:t>So long as the stone of Brutus is safe, so long shall London flourish," </a:t>
            </a:r>
            <a:r>
              <a:rPr lang="en-US" sz="2800" b="1" dirty="0">
                <a:solidFill>
                  <a:srgbClr val="FFC000"/>
                </a:solidFill>
                <a:effectLst>
                  <a:outerShdw blurRad="38100" dist="38100" dir="2700000" algn="tl">
                    <a:srgbClr val="000000">
                      <a:alpha val="43137"/>
                    </a:srgbClr>
                  </a:outerShdw>
                </a:effectLst>
              </a:rPr>
              <a:t>says the proverb. </a:t>
            </a:r>
            <a:r>
              <a:rPr lang="en-US" sz="2800" b="1" dirty="0">
                <a:solidFill>
                  <a:srgbClr val="00FF00"/>
                </a:solidFill>
                <a:effectLst>
                  <a:outerShdw blurRad="38100" dist="38100" dir="2700000" algn="tl">
                    <a:srgbClr val="000000">
                      <a:alpha val="43137"/>
                    </a:srgbClr>
                  </a:outerShdw>
                </a:effectLst>
              </a:rPr>
              <a:t>Brutus (the Trojan) was the legendary founder of London and the stone is thought to be part of an altar built by him</a:t>
            </a:r>
            <a:r>
              <a:rPr lang="en-US" sz="2800" b="1" dirty="0" smtClean="0">
                <a:solidFill>
                  <a:srgbClr val="00FF00"/>
                </a:solidFill>
                <a:effectLst>
                  <a:outerShdw blurRad="38100" dist="38100" dir="2700000" algn="tl">
                    <a:srgbClr val="000000">
                      <a:alpha val="43137"/>
                    </a:srgbClr>
                  </a:outerShdw>
                </a:effectLst>
              </a:rPr>
              <a:t>.</a:t>
            </a:r>
            <a:endParaRPr lang="en-GB"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532" l="843" r="100000"/>
                    </a14:imgEffect>
                    <a14:imgEffect>
                      <a14:brightnessContrast contrast="20000"/>
                    </a14:imgEffect>
                  </a14:imgLayer>
                </a14:imgProps>
              </a:ext>
            </a:extLst>
          </a:blip>
          <a:stretch>
            <a:fillRect/>
          </a:stretch>
        </p:blipFill>
        <p:spPr>
          <a:xfrm>
            <a:off x="1026497" y="1475153"/>
            <a:ext cx="3893232" cy="4669692"/>
          </a:xfrm>
          <a:prstGeom prst="rect">
            <a:avLst/>
          </a:prstGeom>
        </p:spPr>
      </p:pic>
    </p:spTree>
    <p:extLst>
      <p:ext uri="{BB962C8B-B14F-4D97-AF65-F5344CB8AC3E}">
        <p14:creationId xmlns:p14="http://schemas.microsoft.com/office/powerpoint/2010/main" val="3078089458"/>
      </p:ext>
    </p:extLst>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440</a:t>
            </a:fld>
            <a:endParaRPr lang="en-GB"/>
          </a:p>
        </p:txBody>
      </p:sp>
      <p:sp>
        <p:nvSpPr>
          <p:cNvPr id="4" name="TextBox 3"/>
          <p:cNvSpPr txBox="1"/>
          <p:nvPr/>
        </p:nvSpPr>
        <p:spPr>
          <a:xfrm>
            <a:off x="5091139" y="1340769"/>
            <a:ext cx="5130378"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Money Power has been trying to undermine the British Monarchy since Cromwell. </a:t>
            </a:r>
            <a:r>
              <a:rPr lang="en-GB" sz="2800" b="1" dirty="0">
                <a:solidFill>
                  <a:srgbClr val="FFC000"/>
                </a:solidFill>
                <a:effectLst>
                  <a:outerShdw blurRad="38100" dist="38100" dir="2700000" algn="tl">
                    <a:srgbClr val="000000">
                      <a:alpha val="43137"/>
                    </a:srgbClr>
                  </a:outerShdw>
                </a:effectLst>
              </a:rPr>
              <a:t>Prior to the start of the debt system, when the issue of the nation's money supply was one of the Monarchy's greatest prerogatives. </a:t>
            </a:r>
            <a:r>
              <a:rPr lang="en-GB" sz="2800" b="1" dirty="0">
                <a:solidFill>
                  <a:srgbClr val="00FF00"/>
                </a:solidFill>
                <a:effectLst>
                  <a:outerShdw blurRad="38100" dist="38100" dir="2700000" algn="tl">
                    <a:srgbClr val="000000">
                      <a:alpha val="43137"/>
                    </a:srgbClr>
                  </a:outerShdw>
                </a:effectLst>
              </a:rPr>
              <a:t>Here is an interesting table of comparison of conditions in England: ----</a:t>
            </a:r>
          </a:p>
        </p:txBody>
      </p:sp>
      <p:pic>
        <p:nvPicPr>
          <p:cNvPr id="17412" name="Picture 4" descr="https://twimg0-a.akamaihd.net/profile_images/1848689567/crest_in_red_white-sized.jpg"/>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1919536" y="2420888"/>
            <a:ext cx="2805596" cy="280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576494"/>
      </p:ext>
    </p:extLst>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perrysheroes.free.fr/IMG/jpg/MinstrelsTumblers_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357"/>
            <a:ext cx="12192000" cy="68166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441</a:t>
            </a:fld>
            <a:endParaRPr lang="en-GB"/>
          </a:p>
        </p:txBody>
      </p:sp>
      <p:sp>
        <p:nvSpPr>
          <p:cNvPr id="4" name="TextBox 3"/>
          <p:cNvSpPr txBox="1"/>
          <p:nvPr/>
        </p:nvSpPr>
        <p:spPr>
          <a:xfrm>
            <a:off x="2711624" y="1196752"/>
            <a:ext cx="6772252" cy="4647426"/>
          </a:xfrm>
          <a:prstGeom prst="rect">
            <a:avLst/>
          </a:prstGeom>
          <a:noFill/>
        </p:spPr>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Thirteenth Century</a:t>
            </a:r>
          </a:p>
          <a:p>
            <a:endParaRPr lang="en-GB" sz="2800" b="1" dirty="0">
              <a:effectLst>
                <a:outerShdw blurRad="38100" dist="38100" dir="2700000" algn="tl">
                  <a:srgbClr val="000000">
                    <a:alpha val="43137"/>
                  </a:srgbClr>
                </a:outerShdw>
              </a:effectLst>
            </a:endParaRPr>
          </a:p>
          <a:p>
            <a:r>
              <a:rPr lang="en-GB" sz="2400" b="1" dirty="0">
                <a:solidFill>
                  <a:srgbClr val="FFFF00"/>
                </a:solidFill>
                <a:effectLst>
                  <a:outerShdw blurRad="38100" dist="38100" dir="2700000" algn="tl">
                    <a:srgbClr val="000000">
                      <a:alpha val="43137"/>
                    </a:srgbClr>
                  </a:outerShdw>
                </a:effectLst>
              </a:rPr>
              <a:t>Debt.                                                          Nil.</a:t>
            </a:r>
            <a:br>
              <a:rPr lang="en-GB" sz="2400" b="1" dirty="0">
                <a:solidFill>
                  <a:srgbClr val="FFFF00"/>
                </a:solidFill>
                <a:effectLst>
                  <a:outerShdw blurRad="38100" dist="38100" dir="2700000" algn="tl">
                    <a:srgbClr val="000000">
                      <a:alpha val="43137"/>
                    </a:srgbClr>
                  </a:outerShdw>
                </a:effectLst>
              </a:rPr>
            </a:br>
            <a:r>
              <a:rPr lang="en-GB" sz="2400" b="1" dirty="0">
                <a:solidFill>
                  <a:srgbClr val="FFFF00"/>
                </a:solidFill>
                <a:effectLst>
                  <a:outerShdw blurRad="38100" dist="38100" dir="2700000" algn="tl">
                    <a:srgbClr val="000000">
                      <a:alpha val="43137"/>
                    </a:srgbClr>
                  </a:outerShdw>
                </a:effectLst>
              </a:rPr>
              <a:t>Meat:                                              ½d. per </a:t>
            </a:r>
            <a:r>
              <a:rPr lang="en-GB" sz="2400" b="1" dirty="0" err="1">
                <a:solidFill>
                  <a:srgbClr val="FFFF00"/>
                </a:solidFill>
                <a:effectLst>
                  <a:outerShdw blurRad="38100" dist="38100" dir="2700000" algn="tl">
                    <a:srgbClr val="000000">
                      <a:alpha val="43137"/>
                    </a:srgbClr>
                  </a:outerShdw>
                </a:effectLst>
              </a:rPr>
              <a:t>lb</a:t>
            </a:r>
            <a:r>
              <a:rPr lang="en-GB" sz="2400" b="1" dirty="0">
                <a:solidFill>
                  <a:srgbClr val="FFFF00"/>
                </a:solidFill>
                <a:effectLst>
                  <a:outerShdw blurRad="38100" dist="38100" dir="2700000" algn="tl">
                    <a:srgbClr val="000000">
                      <a:alpha val="43137"/>
                    </a:srgbClr>
                  </a:outerShdw>
                </a:effectLst>
              </a:rPr>
              <a:t/>
            </a:r>
            <a:br>
              <a:rPr lang="en-GB" sz="2400" b="1" dirty="0">
                <a:solidFill>
                  <a:srgbClr val="FFFF00"/>
                </a:solidFill>
                <a:effectLst>
                  <a:outerShdw blurRad="38100" dist="38100" dir="2700000" algn="tl">
                    <a:srgbClr val="000000">
                      <a:alpha val="43137"/>
                    </a:srgbClr>
                  </a:outerShdw>
                </a:effectLst>
              </a:rPr>
            </a:br>
            <a:r>
              <a:rPr lang="en-GB" sz="2400" b="1" dirty="0">
                <a:solidFill>
                  <a:srgbClr val="FFFF00"/>
                </a:solidFill>
                <a:effectLst>
                  <a:outerShdw blurRad="38100" dist="38100" dir="2700000" algn="tl">
                    <a:srgbClr val="000000">
                      <a:alpha val="43137"/>
                    </a:srgbClr>
                  </a:outerShdw>
                </a:effectLst>
              </a:rPr>
              <a:t>Fat Goose:                                                 2d</a:t>
            </a:r>
            <a:br>
              <a:rPr lang="en-GB" sz="2400" b="1" dirty="0">
                <a:solidFill>
                  <a:srgbClr val="FFFF00"/>
                </a:solidFill>
                <a:effectLst>
                  <a:outerShdw blurRad="38100" dist="38100" dir="2700000" algn="tl">
                    <a:srgbClr val="000000">
                      <a:alpha val="43137"/>
                    </a:srgbClr>
                  </a:outerShdw>
                </a:effectLst>
              </a:rPr>
            </a:br>
            <a:r>
              <a:rPr lang="en-GB" sz="2400" b="1" dirty="0">
                <a:solidFill>
                  <a:srgbClr val="FFFF00"/>
                </a:solidFill>
                <a:effectLst>
                  <a:outerShdw blurRad="38100" dist="38100" dir="2700000" algn="tl">
                    <a:srgbClr val="000000">
                      <a:alpha val="43137"/>
                    </a:srgbClr>
                  </a:outerShdw>
                </a:effectLst>
              </a:rPr>
              <a:t>Beer:                                                 1d gallon</a:t>
            </a:r>
            <a:br>
              <a:rPr lang="en-GB" sz="2400" b="1" dirty="0">
                <a:solidFill>
                  <a:srgbClr val="FFFF00"/>
                </a:solidFill>
                <a:effectLst>
                  <a:outerShdw blurRad="38100" dist="38100" dir="2700000" algn="tl">
                    <a:srgbClr val="000000">
                      <a:alpha val="43137"/>
                    </a:srgbClr>
                  </a:outerShdw>
                </a:effectLst>
              </a:rPr>
            </a:br>
            <a:r>
              <a:rPr lang="en-GB" sz="2400" b="1" dirty="0">
                <a:solidFill>
                  <a:srgbClr val="FFFF00"/>
                </a:solidFill>
                <a:effectLst>
                  <a:outerShdw blurRad="38100" dist="38100" dir="2700000" algn="tl">
                    <a:srgbClr val="000000">
                      <a:alpha val="43137"/>
                    </a:srgbClr>
                  </a:outerShdw>
                </a:effectLst>
              </a:rPr>
              <a:t>Shoes:                                                4d. Pair</a:t>
            </a:r>
            <a:br>
              <a:rPr lang="en-GB" sz="2400" b="1" dirty="0">
                <a:solidFill>
                  <a:srgbClr val="FFFF00"/>
                </a:solidFill>
                <a:effectLst>
                  <a:outerShdw blurRad="38100" dist="38100" dir="2700000" algn="tl">
                    <a:srgbClr val="000000">
                      <a:alpha val="43137"/>
                    </a:srgbClr>
                  </a:outerShdw>
                </a:effectLst>
              </a:rPr>
            </a:br>
            <a:r>
              <a:rPr lang="en-GB" sz="2400" b="1" dirty="0">
                <a:solidFill>
                  <a:srgbClr val="FFFF00"/>
                </a:solidFill>
                <a:effectLst>
                  <a:outerShdw blurRad="38100" dist="38100" dir="2700000" algn="tl">
                    <a:srgbClr val="000000">
                      <a:alpha val="43137"/>
                    </a:srgbClr>
                  </a:outerShdw>
                </a:effectLst>
              </a:rPr>
              <a:t>Holidays:                                        152 a year</a:t>
            </a:r>
            <a:br>
              <a:rPr lang="en-GB" sz="2400" b="1" dirty="0">
                <a:solidFill>
                  <a:srgbClr val="FFFF00"/>
                </a:solidFill>
                <a:effectLst>
                  <a:outerShdw blurRad="38100" dist="38100" dir="2700000" algn="tl">
                    <a:srgbClr val="000000">
                      <a:alpha val="43137"/>
                    </a:srgbClr>
                  </a:outerShdw>
                </a:effectLst>
              </a:rPr>
            </a:br>
            <a:r>
              <a:rPr lang="en-GB" sz="2400" b="1" dirty="0">
                <a:solidFill>
                  <a:srgbClr val="FFFF00"/>
                </a:solidFill>
                <a:effectLst>
                  <a:outerShdw blurRad="38100" dist="38100" dir="2700000" algn="tl">
                    <a:srgbClr val="000000">
                      <a:alpha val="43137"/>
                    </a:srgbClr>
                  </a:outerShdw>
                </a:effectLst>
              </a:rPr>
              <a:t>Week's Work:                                 Four days</a:t>
            </a:r>
            <a:br>
              <a:rPr lang="en-GB" sz="2400" b="1" dirty="0">
                <a:solidFill>
                  <a:srgbClr val="FFFF00"/>
                </a:solidFill>
                <a:effectLst>
                  <a:outerShdw blurRad="38100" dist="38100" dir="2700000" algn="tl">
                    <a:srgbClr val="000000">
                      <a:alpha val="43137"/>
                    </a:srgbClr>
                  </a:outerShdw>
                </a:effectLst>
              </a:rPr>
            </a:br>
            <a:r>
              <a:rPr lang="en-GB" sz="2400" b="1" dirty="0">
                <a:solidFill>
                  <a:srgbClr val="FFFF00"/>
                </a:solidFill>
                <a:effectLst>
                  <a:outerShdw blurRad="38100" dist="38100" dir="2700000" algn="tl">
                    <a:srgbClr val="000000">
                      <a:alpha val="43137"/>
                    </a:srgbClr>
                  </a:outerShdw>
                </a:effectLst>
              </a:rPr>
              <a:t>Productive Power:                Man and horse</a:t>
            </a:r>
            <a:br>
              <a:rPr lang="en-GB" sz="2400" b="1" dirty="0">
                <a:solidFill>
                  <a:srgbClr val="FFFF00"/>
                </a:solidFill>
                <a:effectLst>
                  <a:outerShdw blurRad="38100" dist="38100" dir="2700000" algn="tl">
                    <a:srgbClr val="000000">
                      <a:alpha val="43137"/>
                    </a:srgbClr>
                  </a:outerShdw>
                </a:effectLst>
              </a:rPr>
            </a:br>
            <a:r>
              <a:rPr lang="en-GB" sz="2400" b="1" dirty="0">
                <a:solidFill>
                  <a:srgbClr val="FFFF00"/>
                </a:solidFill>
                <a:effectLst>
                  <a:outerShdw blurRad="38100" dist="38100" dir="2700000" algn="tl">
                    <a:srgbClr val="000000">
                      <a:alpha val="43137"/>
                    </a:srgbClr>
                  </a:outerShdw>
                </a:effectLst>
              </a:rPr>
              <a:t>Man's Achievement: Cathedrals, Guildhalls,     Art, Literature.</a:t>
            </a:r>
          </a:p>
        </p:txBody>
      </p:sp>
    </p:spTree>
    <p:extLst>
      <p:ext uri="{BB962C8B-B14F-4D97-AF65-F5344CB8AC3E}">
        <p14:creationId xmlns:p14="http://schemas.microsoft.com/office/powerpoint/2010/main" val="53298480"/>
      </p:ext>
    </p:extLst>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s://encrypted-tbn3.gstatic.com/images?q=tbn:ANd9GcS9mAU6vWy9E2Tl6pHGhPj7He48_imhCdMeTghhIghY6CzTwF2H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274"/>
            <a:ext cx="12192000" cy="68167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442</a:t>
            </a:fld>
            <a:endParaRPr lang="en-GB"/>
          </a:p>
        </p:txBody>
      </p:sp>
      <p:sp>
        <p:nvSpPr>
          <p:cNvPr id="4" name="TextBox 3"/>
          <p:cNvSpPr txBox="1"/>
          <p:nvPr/>
        </p:nvSpPr>
        <p:spPr>
          <a:xfrm>
            <a:off x="2567608" y="1124744"/>
            <a:ext cx="7128792" cy="5509200"/>
          </a:xfrm>
          <a:prstGeom prst="rect">
            <a:avLst/>
          </a:prstGeom>
          <a:noFill/>
        </p:spPr>
        <p:txBody>
          <a:bodyPr wrap="square" rtlCol="0">
            <a:spAutoFit/>
          </a:bodyPr>
          <a:lstStyle/>
          <a:p>
            <a:pPr algn="ctr"/>
            <a:r>
              <a:rPr lang="en-GB" sz="2200" b="1" dirty="0">
                <a:solidFill>
                  <a:srgbClr val="00FFFF"/>
                </a:solidFill>
                <a:effectLst>
                  <a:outerShdw blurRad="38100" dist="38100" dir="2700000" algn="tl">
                    <a:srgbClr val="000000">
                      <a:alpha val="43137"/>
                    </a:srgbClr>
                  </a:outerShdw>
                </a:effectLst>
              </a:rPr>
              <a:t>Twentieth Century Debt:</a:t>
            </a:r>
          </a:p>
          <a:p>
            <a:r>
              <a:rPr lang="en-GB" sz="2200" b="1" dirty="0">
                <a:solidFill>
                  <a:srgbClr val="00FFFF"/>
                </a:solidFill>
                <a:effectLst>
                  <a:outerShdw blurRad="38100" dist="38100" dir="2700000" algn="tl">
                    <a:srgbClr val="000000">
                      <a:alpha val="43137"/>
                    </a:srgbClr>
                  </a:outerShdw>
                </a:effectLst>
              </a:rPr>
              <a:t/>
            </a:r>
            <a:br>
              <a:rPr lang="en-GB" sz="2200" b="1" dirty="0">
                <a:solidFill>
                  <a:srgbClr val="00FFFF"/>
                </a:solidFill>
                <a:effectLst>
                  <a:outerShdw blurRad="38100" dist="38100" dir="2700000" algn="tl">
                    <a:srgbClr val="000000">
                      <a:alpha val="43137"/>
                    </a:srgbClr>
                  </a:outerShdw>
                </a:effectLst>
              </a:rPr>
            </a:br>
            <a:r>
              <a:rPr lang="en-GB" sz="2200" b="1" dirty="0">
                <a:solidFill>
                  <a:srgbClr val="FFFF00"/>
                </a:solidFill>
                <a:effectLst>
                  <a:outerShdw blurRad="38100" dist="38100" dir="2700000" algn="tl">
                    <a:srgbClr val="000000">
                      <a:alpha val="43137"/>
                    </a:srgbClr>
                  </a:outerShdw>
                </a:effectLst>
              </a:rPr>
              <a:t>Debt:                               £8,000,000,000.(This is considerably more now.)</a:t>
            </a:r>
            <a:br>
              <a:rPr lang="en-GB" sz="2200" b="1" dirty="0">
                <a:solidFill>
                  <a:srgbClr val="FFFF00"/>
                </a:solidFill>
                <a:effectLst>
                  <a:outerShdw blurRad="38100" dist="38100" dir="2700000" algn="tl">
                    <a:srgbClr val="000000">
                      <a:alpha val="43137"/>
                    </a:srgbClr>
                  </a:outerShdw>
                </a:effectLst>
              </a:rPr>
            </a:br>
            <a:r>
              <a:rPr lang="en-GB" sz="2200" b="1" dirty="0">
                <a:solidFill>
                  <a:srgbClr val="FFFF00"/>
                </a:solidFill>
                <a:effectLst>
                  <a:outerShdw blurRad="38100" dist="38100" dir="2700000" algn="tl">
                    <a:srgbClr val="000000">
                      <a:alpha val="43137"/>
                    </a:srgbClr>
                  </a:outerShdw>
                </a:effectLst>
              </a:rPr>
              <a:t>Meat:                               2/- per </a:t>
            </a:r>
            <a:r>
              <a:rPr lang="en-GB" sz="2200" b="1" dirty="0" err="1">
                <a:solidFill>
                  <a:srgbClr val="FFFF00"/>
                </a:solidFill>
                <a:effectLst>
                  <a:outerShdw blurRad="38100" dist="38100" dir="2700000" algn="tl">
                    <a:srgbClr val="000000">
                      <a:alpha val="43137"/>
                    </a:srgbClr>
                  </a:outerShdw>
                </a:effectLst>
              </a:rPr>
              <a:t>lb</a:t>
            </a:r>
            <a:r>
              <a:rPr lang="en-GB" sz="2200" b="1" dirty="0">
                <a:solidFill>
                  <a:srgbClr val="FFFF00"/>
                </a:solidFill>
                <a:effectLst>
                  <a:outerShdw blurRad="38100" dist="38100" dir="2700000" algn="tl">
                    <a:srgbClr val="000000">
                      <a:alpha val="43137"/>
                    </a:srgbClr>
                  </a:outerShdw>
                </a:effectLst>
              </a:rPr>
              <a:t/>
            </a:r>
            <a:br>
              <a:rPr lang="en-GB" sz="2200" b="1" dirty="0">
                <a:solidFill>
                  <a:srgbClr val="FFFF00"/>
                </a:solidFill>
                <a:effectLst>
                  <a:outerShdw blurRad="38100" dist="38100" dir="2700000" algn="tl">
                    <a:srgbClr val="000000">
                      <a:alpha val="43137"/>
                    </a:srgbClr>
                  </a:outerShdw>
                </a:effectLst>
              </a:rPr>
            </a:br>
            <a:r>
              <a:rPr lang="en-GB" sz="2200" b="1" dirty="0">
                <a:solidFill>
                  <a:srgbClr val="FFFF00"/>
                </a:solidFill>
                <a:effectLst>
                  <a:outerShdw blurRad="38100" dist="38100" dir="2700000" algn="tl">
                    <a:srgbClr val="000000">
                      <a:alpha val="43137"/>
                    </a:srgbClr>
                  </a:outerShdw>
                </a:effectLst>
              </a:rPr>
              <a:t>Fat Goose:                      8/6</a:t>
            </a:r>
            <a:br>
              <a:rPr lang="en-GB" sz="2200" b="1" dirty="0">
                <a:solidFill>
                  <a:srgbClr val="FFFF00"/>
                </a:solidFill>
                <a:effectLst>
                  <a:outerShdw blurRad="38100" dist="38100" dir="2700000" algn="tl">
                    <a:srgbClr val="000000">
                      <a:alpha val="43137"/>
                    </a:srgbClr>
                  </a:outerShdw>
                </a:effectLst>
              </a:rPr>
            </a:br>
            <a:r>
              <a:rPr lang="en-GB" sz="2200" b="1" dirty="0">
                <a:solidFill>
                  <a:srgbClr val="FFFF00"/>
                </a:solidFill>
                <a:effectLst>
                  <a:outerShdw blurRad="38100" dist="38100" dir="2700000" algn="tl">
                    <a:srgbClr val="000000">
                      <a:alpha val="43137"/>
                    </a:srgbClr>
                  </a:outerShdw>
                </a:effectLst>
              </a:rPr>
              <a:t>Beer:                                5/4 gallon</a:t>
            </a:r>
            <a:br>
              <a:rPr lang="en-GB" sz="2200" b="1" dirty="0">
                <a:solidFill>
                  <a:srgbClr val="FFFF00"/>
                </a:solidFill>
                <a:effectLst>
                  <a:outerShdw blurRad="38100" dist="38100" dir="2700000" algn="tl">
                    <a:srgbClr val="000000">
                      <a:alpha val="43137"/>
                    </a:srgbClr>
                  </a:outerShdw>
                </a:effectLst>
              </a:rPr>
            </a:br>
            <a:r>
              <a:rPr lang="en-GB" sz="2200" b="1" dirty="0">
                <a:solidFill>
                  <a:srgbClr val="FFFF00"/>
                </a:solidFill>
                <a:effectLst>
                  <a:outerShdw blurRad="38100" dist="38100" dir="2700000" algn="tl">
                    <a:srgbClr val="000000">
                      <a:alpha val="43137"/>
                    </a:srgbClr>
                  </a:outerShdw>
                </a:effectLst>
              </a:rPr>
              <a:t>Shoes:                             12/6 pair.</a:t>
            </a:r>
            <a:br>
              <a:rPr lang="en-GB" sz="2200" b="1" dirty="0">
                <a:solidFill>
                  <a:srgbClr val="FFFF00"/>
                </a:solidFill>
                <a:effectLst>
                  <a:outerShdw blurRad="38100" dist="38100" dir="2700000" algn="tl">
                    <a:srgbClr val="000000">
                      <a:alpha val="43137"/>
                    </a:srgbClr>
                  </a:outerShdw>
                </a:effectLst>
              </a:rPr>
            </a:br>
            <a:r>
              <a:rPr lang="en-GB" sz="2200" b="1" dirty="0">
                <a:solidFill>
                  <a:srgbClr val="FFFF00"/>
                </a:solidFill>
                <a:effectLst>
                  <a:outerShdw blurRad="38100" dist="38100" dir="2700000" algn="tl">
                    <a:srgbClr val="000000">
                      <a:alpha val="43137"/>
                    </a:srgbClr>
                  </a:outerShdw>
                </a:effectLst>
              </a:rPr>
              <a:t>Holidays:                         56 a year.</a:t>
            </a:r>
            <a:br>
              <a:rPr lang="en-GB" sz="2200" b="1" dirty="0">
                <a:solidFill>
                  <a:srgbClr val="FFFF00"/>
                </a:solidFill>
                <a:effectLst>
                  <a:outerShdw blurRad="38100" dist="38100" dir="2700000" algn="tl">
                    <a:srgbClr val="000000">
                      <a:alpha val="43137"/>
                    </a:srgbClr>
                  </a:outerShdw>
                </a:effectLst>
              </a:rPr>
            </a:br>
            <a:r>
              <a:rPr lang="en-GB" sz="2200" b="1" dirty="0">
                <a:solidFill>
                  <a:srgbClr val="FFFF00"/>
                </a:solidFill>
                <a:effectLst>
                  <a:outerShdw blurRad="38100" dist="38100" dir="2700000" algn="tl">
                    <a:srgbClr val="000000">
                      <a:alpha val="43137"/>
                    </a:srgbClr>
                  </a:outerShdw>
                </a:effectLst>
              </a:rPr>
              <a:t>Week's Work:                  6 days</a:t>
            </a:r>
            <a:br>
              <a:rPr lang="en-GB" sz="2200" b="1" dirty="0">
                <a:solidFill>
                  <a:srgbClr val="FFFF00"/>
                </a:solidFill>
                <a:effectLst>
                  <a:outerShdw blurRad="38100" dist="38100" dir="2700000" algn="tl">
                    <a:srgbClr val="000000">
                      <a:alpha val="43137"/>
                    </a:srgbClr>
                  </a:outerShdw>
                </a:effectLst>
              </a:rPr>
            </a:br>
            <a:r>
              <a:rPr lang="en-GB" sz="2200" b="1" dirty="0">
                <a:solidFill>
                  <a:srgbClr val="FFFF00"/>
                </a:solidFill>
                <a:effectLst>
                  <a:outerShdw blurRad="38100" dist="38100" dir="2700000" algn="tl">
                    <a:srgbClr val="000000">
                      <a:alpha val="43137"/>
                    </a:srgbClr>
                  </a:outerShdw>
                </a:effectLst>
              </a:rPr>
              <a:t>Productive                       Power: Steam, Electricity, Petrol.</a:t>
            </a:r>
            <a:br>
              <a:rPr lang="en-GB" sz="2200" b="1" dirty="0">
                <a:solidFill>
                  <a:srgbClr val="FFFF00"/>
                </a:solidFill>
                <a:effectLst>
                  <a:outerShdw blurRad="38100" dist="38100" dir="2700000" algn="tl">
                    <a:srgbClr val="000000">
                      <a:alpha val="43137"/>
                    </a:srgbClr>
                  </a:outerShdw>
                </a:effectLst>
              </a:rPr>
            </a:br>
            <a:r>
              <a:rPr lang="en-GB" sz="2200" b="1" dirty="0">
                <a:solidFill>
                  <a:srgbClr val="FFFF00"/>
                </a:solidFill>
                <a:effectLst>
                  <a:outerShdw blurRad="38100" dist="38100" dir="2700000" algn="tl">
                    <a:srgbClr val="000000">
                      <a:alpha val="43137"/>
                    </a:srgbClr>
                  </a:outerShdw>
                </a:effectLst>
              </a:rPr>
              <a:t>(About a million times greater than the 13th century.)</a:t>
            </a:r>
            <a:br>
              <a:rPr lang="en-GB" sz="2200" b="1" dirty="0">
                <a:solidFill>
                  <a:srgbClr val="FFFF00"/>
                </a:solidFill>
                <a:effectLst>
                  <a:outerShdw blurRad="38100" dist="38100" dir="2700000" algn="tl">
                    <a:srgbClr val="000000">
                      <a:alpha val="43137"/>
                    </a:srgbClr>
                  </a:outerShdw>
                </a:effectLst>
              </a:rPr>
            </a:br>
            <a:r>
              <a:rPr lang="en-GB" sz="2200" b="1" dirty="0">
                <a:solidFill>
                  <a:srgbClr val="FFFF00"/>
                </a:solidFill>
                <a:effectLst>
                  <a:outerShdw blurRad="38100" dist="38100" dir="2700000" algn="tl">
                    <a:srgbClr val="000000">
                      <a:alpha val="43137"/>
                    </a:srgbClr>
                  </a:outerShdw>
                </a:effectLst>
              </a:rPr>
              <a:t>Man's Achievement: Slums, Crowded Hospitals, Distressed Areas, Public Assistance Committees.</a:t>
            </a:r>
            <a:endParaRPr lang="en-GB" sz="2200" dirty="0">
              <a:solidFill>
                <a:srgbClr val="FFFF00"/>
              </a:solidFill>
            </a:endParaRPr>
          </a:p>
        </p:txBody>
      </p:sp>
    </p:spTree>
    <p:extLst>
      <p:ext uri="{BB962C8B-B14F-4D97-AF65-F5344CB8AC3E}">
        <p14:creationId xmlns:p14="http://schemas.microsoft.com/office/powerpoint/2010/main" val="3675525234"/>
      </p:ext>
    </p:extLst>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443</a:t>
            </a:fld>
            <a:endParaRPr lang="en-GB"/>
          </a:p>
        </p:txBody>
      </p:sp>
      <p:sp>
        <p:nvSpPr>
          <p:cNvPr id="4" name="TextBox 3"/>
          <p:cNvSpPr txBox="1"/>
          <p:nvPr/>
        </p:nvSpPr>
        <p:spPr>
          <a:xfrm>
            <a:off x="0" y="5042118"/>
            <a:ext cx="12192001"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Until 1928 in Britain, </a:t>
            </a:r>
            <a:r>
              <a:rPr lang="en-GB" sz="2800" b="1" dirty="0">
                <a:solidFill>
                  <a:srgbClr val="FF6600"/>
                </a:solidFill>
                <a:effectLst>
                  <a:outerShdw blurRad="38100" dist="38100" dir="2700000" algn="tl">
                    <a:srgbClr val="000000">
                      <a:alpha val="43137"/>
                    </a:srgbClr>
                  </a:outerShdw>
                </a:effectLst>
              </a:rPr>
              <a:t>the pretence of the King's sovereignty over the nation's money was maintained by keeping his head upon all Treasury notes.</a:t>
            </a:r>
            <a:r>
              <a:rPr lang="en-GB" sz="2800" b="1" dirty="0">
                <a:solidFill>
                  <a:srgbClr val="FFC000"/>
                </a:solidFill>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But, as we know, this is only a small portion of the total money supply.</a:t>
            </a:r>
          </a:p>
        </p:txBody>
      </p:sp>
      <p:pic>
        <p:nvPicPr>
          <p:cNvPr id="1026" name="Picture 2" descr="http://www.dashper.net.nz/one_p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665" y="1371600"/>
            <a:ext cx="5954106" cy="3303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150289"/>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444</a:t>
            </a:fld>
            <a:endParaRPr lang="en-GB"/>
          </a:p>
        </p:txBody>
      </p:sp>
      <p:sp>
        <p:nvSpPr>
          <p:cNvPr id="4" name="TextBox 3"/>
          <p:cNvSpPr txBox="1"/>
          <p:nvPr/>
        </p:nvSpPr>
        <p:spPr>
          <a:xfrm>
            <a:off x="6060976" y="1508462"/>
            <a:ext cx="403244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err="1">
                <a:solidFill>
                  <a:srgbClr val="00FFFF"/>
                </a:solidFill>
                <a:effectLst>
                  <a:outerShdw blurRad="38100" dist="38100" dir="2700000" algn="tl">
                    <a:srgbClr val="000000">
                      <a:alpha val="43137"/>
                    </a:srgbClr>
                  </a:outerShdw>
                </a:effectLst>
              </a:rPr>
              <a:t>Mr.</a:t>
            </a:r>
            <a:r>
              <a:rPr lang="en-GB" sz="2800" b="1" dirty="0">
                <a:solidFill>
                  <a:srgbClr val="00FFFF"/>
                </a:solidFill>
                <a:effectLst>
                  <a:outerShdw blurRad="38100" dist="38100" dir="2700000" algn="tl">
                    <a:srgbClr val="000000">
                      <a:alpha val="43137"/>
                    </a:srgbClr>
                  </a:outerShdw>
                </a:effectLst>
              </a:rPr>
              <a:t> Paul </a:t>
            </a:r>
            <a:r>
              <a:rPr lang="en-GB" sz="2800" b="1" dirty="0" err="1">
                <a:solidFill>
                  <a:srgbClr val="00FFFF"/>
                </a:solidFill>
                <a:effectLst>
                  <a:outerShdw blurRad="38100" dist="38100" dir="2700000" algn="tl">
                    <a:srgbClr val="000000">
                      <a:alpha val="43137"/>
                    </a:srgbClr>
                  </a:outerShdw>
                </a:effectLst>
              </a:rPr>
              <a:t>Einzig</a:t>
            </a:r>
            <a:r>
              <a:rPr lang="en-GB" sz="2800" b="1" dirty="0">
                <a:solidFill>
                  <a:srgbClr val="00FFFF"/>
                </a:solidFill>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editor of the London "</a:t>
            </a:r>
            <a:r>
              <a:rPr lang="en-GB" sz="2800" b="1" i="1" dirty="0">
                <a:solidFill>
                  <a:srgbClr val="FFC000"/>
                </a:solidFill>
                <a:effectLst>
                  <a:outerShdw blurRad="38100" dist="38100" dir="2700000" algn="tl">
                    <a:srgbClr val="000000">
                      <a:alpha val="43137"/>
                    </a:srgbClr>
                  </a:outerShdw>
                </a:effectLst>
              </a:rPr>
              <a:t>Financial Review,</a:t>
            </a:r>
            <a:r>
              <a:rPr lang="en-GB" sz="2800" b="1" dirty="0">
                <a:solidFill>
                  <a:srgbClr val="FFC000"/>
                </a:solidFill>
                <a:effectLst>
                  <a:outerShdw blurRad="38100" dist="38100" dir="2700000" algn="tl">
                    <a:srgbClr val="000000">
                      <a:alpha val="43137"/>
                    </a:srgbClr>
                  </a:outerShdw>
                </a:effectLst>
              </a:rPr>
              <a:t>" says: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"Another condition on which </a:t>
            </a:r>
            <a:r>
              <a:rPr lang="en-GB" sz="2800" b="1" dirty="0" err="1">
                <a:solidFill>
                  <a:srgbClr val="00FF00"/>
                </a:solidFill>
                <a:effectLst>
                  <a:outerShdw blurRad="38100" dist="38100" dir="2700000" algn="tl">
                    <a:srgbClr val="000000">
                      <a:alpha val="43137"/>
                    </a:srgbClr>
                  </a:outerShdw>
                </a:effectLst>
              </a:rPr>
              <a:t>Mr.</a:t>
            </a:r>
            <a:r>
              <a:rPr lang="en-GB" sz="2800" b="1" dirty="0">
                <a:solidFill>
                  <a:srgbClr val="00FF00"/>
                </a:solidFill>
                <a:effectLst>
                  <a:outerShdw blurRad="38100" dist="38100" dir="2700000" algn="tl">
                    <a:srgbClr val="000000">
                      <a:alpha val="43137"/>
                    </a:srgbClr>
                  </a:outerShdw>
                </a:effectLst>
              </a:rPr>
              <a:t> Norman and his collaborators insisted was that the central banks should be independent of their governments."</a:t>
            </a:r>
          </a:p>
        </p:txBody>
      </p:sp>
      <p:pic>
        <p:nvPicPr>
          <p:cNvPr id="2050" name="Picture 2" descr="http://img0.fold3.com/img/thumbnail/244872880/250/250/0_0_5048_5638.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9" y="1800272"/>
            <a:ext cx="3789637"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039728"/>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445</a:t>
            </a:fld>
            <a:endParaRPr lang="en-GB"/>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823" y="1574936"/>
            <a:ext cx="3759004" cy="4884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00997" y="1627640"/>
            <a:ext cx="596801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King George V  saw through the chicanery of the money power page 32.</a:t>
            </a:r>
          </a:p>
          <a:p>
            <a:pPr algn="ctr"/>
            <a:endParaRPr lang="en-GB" sz="2800" b="1" dirty="0">
              <a:effectLst>
                <a:outerShdw blurRad="38100" dist="38100" dir="2700000" algn="tl">
                  <a:srgbClr val="000000">
                    <a:alpha val="43137"/>
                  </a:srgbClr>
                </a:outerShdw>
              </a:effectLst>
            </a:endParaRPr>
          </a:p>
          <a:p>
            <a:pPr algn="ctr"/>
            <a:r>
              <a:rPr lang="en-GB" sz="2800" b="1" dirty="0">
                <a:solidFill>
                  <a:srgbClr val="FFC000"/>
                </a:solidFill>
                <a:effectLst>
                  <a:outerShdw blurRad="38100" dist="38100" dir="2700000" algn="tl">
                    <a:srgbClr val="000000">
                      <a:alpha val="43137"/>
                    </a:srgbClr>
                  </a:outerShdw>
                </a:effectLst>
              </a:rPr>
              <a:t>What a reproach to those responsible for the mal-administration of the Empire! King George V died very saddened in spirit, </a:t>
            </a:r>
            <a:r>
              <a:rPr lang="en-GB" sz="2800" b="1" dirty="0">
                <a:solidFill>
                  <a:srgbClr val="00FF00"/>
                </a:solidFill>
                <a:effectLst>
                  <a:outerShdw blurRad="38100" dist="38100" dir="2700000" algn="tl">
                    <a:srgbClr val="000000">
                      <a:alpha val="43137"/>
                    </a:srgbClr>
                  </a:outerShdw>
                </a:effectLst>
              </a:rPr>
              <a:t>but he left a fitting epitaph in the words I have quoted. </a:t>
            </a:r>
          </a:p>
        </p:txBody>
      </p:sp>
    </p:spTree>
    <p:extLst>
      <p:ext uri="{BB962C8B-B14F-4D97-AF65-F5344CB8AC3E}">
        <p14:creationId xmlns:p14="http://schemas.microsoft.com/office/powerpoint/2010/main" val="1332052549"/>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446</a:t>
            </a:fld>
            <a:endParaRPr lang="en-GB"/>
          </a:p>
        </p:txBody>
      </p:sp>
      <p:sp>
        <p:nvSpPr>
          <p:cNvPr id="4" name="TextBox 3"/>
          <p:cNvSpPr txBox="1"/>
          <p:nvPr/>
        </p:nvSpPr>
        <p:spPr>
          <a:xfrm>
            <a:off x="5087888" y="1700809"/>
            <a:ext cx="518457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rPr>
              <a:t>"I appeal to you to co-operate for the ultimate good of the whole world. </a:t>
            </a:r>
            <a:r>
              <a:rPr lang="en-GB" sz="2800" b="1" dirty="0">
                <a:solidFill>
                  <a:srgbClr val="FFC000"/>
                </a:solidFill>
              </a:rPr>
              <a:t>It cannot be beyond the power of man so to use the vast resources of the world as to assure the material progress of civilisation.</a:t>
            </a:r>
            <a:r>
              <a:rPr lang="en-GB" sz="2800" b="1" dirty="0"/>
              <a:t> </a:t>
            </a:r>
            <a:r>
              <a:rPr lang="en-GB" sz="2800" b="1" dirty="0">
                <a:solidFill>
                  <a:srgbClr val="00FF00"/>
                </a:solidFill>
              </a:rPr>
              <a:t>No diminution of these resources has taken place."</a:t>
            </a:r>
            <a:endParaRPr lang="en-GB" sz="2800" dirty="0">
              <a:solidFill>
                <a:srgbClr val="00FF00"/>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0128" y="1467840"/>
            <a:ext cx="3703151" cy="5087506"/>
          </a:xfrm>
          <a:prstGeom prst="rect">
            <a:avLst/>
          </a:prstGeom>
        </p:spPr>
      </p:pic>
    </p:spTree>
    <p:extLst>
      <p:ext uri="{BB962C8B-B14F-4D97-AF65-F5344CB8AC3E}">
        <p14:creationId xmlns:p14="http://schemas.microsoft.com/office/powerpoint/2010/main" val="3492784634"/>
      </p:ext>
    </p:extLst>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447</a:t>
            </a:fld>
            <a:endParaRPr lang="en-GB">
              <a:solidFill>
                <a:srgbClr val="FFFFFF"/>
              </a:solidFill>
            </a:endParaRPr>
          </a:p>
        </p:txBody>
      </p:sp>
      <p:sp>
        <p:nvSpPr>
          <p:cNvPr id="4" name="TextBox 3"/>
          <p:cNvSpPr txBox="1"/>
          <p:nvPr/>
        </p:nvSpPr>
        <p:spPr>
          <a:xfrm>
            <a:off x="5669788" y="2533171"/>
            <a:ext cx="5202936"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With the news of possible war with Germany, </a:t>
            </a:r>
            <a:r>
              <a:rPr lang="en-GB" sz="2800" b="1" dirty="0" smtClean="0">
                <a:solidFill>
                  <a:srgbClr val="FFC000"/>
                </a:solidFill>
                <a:effectLst>
                  <a:outerShdw blurRad="38100" dist="38100" dir="2700000" algn="tl">
                    <a:srgbClr val="000000">
                      <a:alpha val="43137"/>
                    </a:srgbClr>
                  </a:outerShdw>
                </a:effectLst>
              </a:rPr>
              <a:t>there was a rush to withdraw gold deposits from The Bank of England. </a:t>
            </a:r>
            <a:r>
              <a:rPr lang="en-GB" sz="2800" b="1" dirty="0" smtClean="0">
                <a:solidFill>
                  <a:srgbClr val="00FF00"/>
                </a:solidFill>
                <a:effectLst>
                  <a:outerShdw blurRad="38100" dist="38100" dir="2700000" algn="tl">
                    <a:srgbClr val="000000">
                      <a:alpha val="43137"/>
                    </a:srgbClr>
                  </a:outerShdw>
                </a:effectLst>
              </a:rPr>
              <a:t>This was a cause of great concern to the bank, so in order to finance the war….</a:t>
            </a:r>
            <a:endParaRPr lang="en-GB" sz="2800" b="1" dirty="0">
              <a:solidFill>
                <a:srgbClr val="FFFF00"/>
              </a:solidFill>
              <a:effectLst>
                <a:outerShdw blurRad="38100" dist="38100" dir="2700000" algn="tl">
                  <a:srgbClr val="000000">
                    <a:alpha val="43137"/>
                  </a:srgbClr>
                </a:outerShdw>
              </a:effectLst>
            </a:endParaRPr>
          </a:p>
        </p:txBody>
      </p:sp>
      <p:pic>
        <p:nvPicPr>
          <p:cNvPr id="2050" name="Picture 2" descr="http://upload.wikimedia.org/wikipedia/commons/b/b5/John_Bull_-_World_War_I_recruiting_poster.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584" y="1697886"/>
            <a:ext cx="3218434" cy="477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501658"/>
      </p:ext>
    </p:extLst>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448</a:t>
            </a:fld>
            <a:endParaRPr lang="en-GB">
              <a:solidFill>
                <a:srgbClr val="FFFFFF"/>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2037" y="1600200"/>
            <a:ext cx="6161622" cy="3407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…..it was on </a:t>
            </a:r>
            <a:r>
              <a:rPr lang="en-GB" sz="2800" b="1" dirty="0">
                <a:solidFill>
                  <a:srgbClr val="00FFFF"/>
                </a:solidFill>
                <a:effectLst>
                  <a:outerShdw blurRad="38100" dist="38100" dir="2700000" algn="tl">
                    <a:srgbClr val="000000">
                      <a:alpha val="43137"/>
                    </a:srgbClr>
                  </a:outerShdw>
                </a:effectLst>
              </a:rPr>
              <a:t>the 7th August 1914, in order to avoid a run on the banks, </a:t>
            </a:r>
            <a:r>
              <a:rPr lang="en-GB" sz="2800" b="1" dirty="0">
                <a:solidFill>
                  <a:srgbClr val="FFC000"/>
                </a:solidFill>
                <a:effectLst>
                  <a:outerShdw blurRad="38100" dist="38100" dir="2700000" algn="tl">
                    <a:srgbClr val="000000">
                      <a:alpha val="43137"/>
                    </a:srgbClr>
                  </a:outerShdw>
                </a:effectLst>
              </a:rPr>
              <a:t>the Treasury issued Treasury Notes signed by John Bradbury</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 a form of national credit backed only by the credit of the </a:t>
            </a:r>
            <a:r>
              <a:rPr lang="en-GB" sz="2800" b="1" dirty="0" smtClean="0">
                <a:solidFill>
                  <a:srgbClr val="00FF00"/>
                </a:solidFill>
                <a:effectLst>
                  <a:outerShdw blurRad="38100" dist="38100" dir="2700000" algn="tl">
                    <a:srgbClr val="000000">
                      <a:alpha val="43137"/>
                    </a:srgbClr>
                  </a:outerShdw>
                </a:effectLst>
              </a:rPr>
              <a:t>nation.</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0836424"/>
      </p:ext>
    </p:extLst>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449</a:t>
            </a:fld>
            <a:endParaRPr lang="en-GB">
              <a:solidFill>
                <a:srgbClr val="FFFFFF"/>
              </a:solidFill>
            </a:endParaRPr>
          </a:p>
        </p:txBody>
      </p:sp>
      <p:sp>
        <p:nvSpPr>
          <p:cNvPr id="4" name="TextBox 3"/>
          <p:cNvSpPr txBox="1"/>
          <p:nvPr/>
        </p:nvSpPr>
        <p:spPr>
          <a:xfrm>
            <a:off x="5090160" y="1944855"/>
            <a:ext cx="649224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It did not take long before the Bank of England realised that the Bradbury pound could not be continued</a:t>
            </a:r>
            <a:r>
              <a:rPr lang="en-GB" sz="2800" b="1" dirty="0" smtClean="0">
                <a:solidFill>
                  <a:srgbClr val="FFC000"/>
                </a:solidFill>
                <a:effectLst>
                  <a:outerShdw blurRad="38100" dist="38100" dir="2700000" algn="tl">
                    <a:srgbClr val="000000">
                      <a:alpha val="43137"/>
                    </a:srgbClr>
                  </a:outerShdw>
                </a:effectLst>
              </a:rPr>
              <a:t>, as there was no profit in it for them, so they were subsequently withdrawn, </a:t>
            </a:r>
            <a:r>
              <a:rPr lang="en-GB" sz="2800" b="1" dirty="0" smtClean="0">
                <a:solidFill>
                  <a:srgbClr val="00FF00"/>
                </a:solidFill>
                <a:effectLst>
                  <a:outerShdw blurRad="38100" dist="38100" dir="2700000" algn="tl">
                    <a:srgbClr val="000000">
                      <a:alpha val="43137"/>
                    </a:srgbClr>
                  </a:outerShdw>
                </a:effectLst>
              </a:rPr>
              <a:t>following pressure put on Lloyd George the then Prime Minister, and replaced with the Bank’s own debt notes.</a:t>
            </a:r>
            <a:endParaRPr lang="en-GB" sz="2800" b="1" dirty="0">
              <a:solidFill>
                <a:srgbClr val="00FF00"/>
              </a:solidFill>
              <a:effectLst>
                <a:outerShdw blurRad="38100" dist="38100" dir="2700000" algn="tl">
                  <a:srgbClr val="000000">
                    <a:alpha val="43137"/>
                  </a:srgbClr>
                </a:outerShdw>
              </a:effectLst>
            </a:endParaRPr>
          </a:p>
        </p:txBody>
      </p:sp>
      <p:pic>
        <p:nvPicPr>
          <p:cNvPr id="3074" name="Picture 2" descr="http://newsimg.bbc.co.uk/media/images/44688000/jpg/_44688590_lloydgeorge226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38220"/>
            <a:ext cx="3700532" cy="278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7964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45</a:t>
            </a:fld>
            <a:endParaRPr lang="en-GB">
              <a:solidFill>
                <a:srgbClr val="FFFFFF"/>
              </a:solidFill>
            </a:endParaRPr>
          </a:p>
        </p:txBody>
      </p:sp>
      <p:pic>
        <p:nvPicPr>
          <p:cNvPr id="4" name="Picture 3"/>
          <p:cNvPicPr>
            <a:picLocks noChangeAspect="1"/>
          </p:cNvPicPr>
          <p:nvPr/>
        </p:nvPicPr>
        <p:blipFill>
          <a:blip r:embed="rId2"/>
          <a:stretch>
            <a:fillRect/>
          </a:stretch>
        </p:blipFill>
        <p:spPr>
          <a:xfrm>
            <a:off x="3732263" y="1216228"/>
            <a:ext cx="4693456" cy="3055521"/>
          </a:xfrm>
          <a:prstGeom prst="rect">
            <a:avLst/>
          </a:prstGeom>
        </p:spPr>
      </p:pic>
      <p:sp>
        <p:nvSpPr>
          <p:cNvPr id="5" name="TextBox 4"/>
          <p:cNvSpPr txBox="1"/>
          <p:nvPr/>
        </p:nvSpPr>
        <p:spPr>
          <a:xfrm>
            <a:off x="0" y="4611231"/>
            <a:ext cx="1219200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dirty="0" smtClean="0">
                <a:solidFill>
                  <a:srgbClr val="00FFFF"/>
                </a:solidFill>
                <a:effectLst>
                  <a:outerShdw blurRad="38100" dist="38100" dir="2700000" algn="tl">
                    <a:srgbClr val="000000">
                      <a:alpha val="43137"/>
                    </a:srgbClr>
                  </a:outerShdw>
                </a:effectLst>
              </a:rPr>
              <a:t>The </a:t>
            </a:r>
            <a:r>
              <a:rPr lang="en-US" sz="2800" b="1" dirty="0">
                <a:solidFill>
                  <a:srgbClr val="00FFFF"/>
                </a:solidFill>
                <a:effectLst>
                  <a:outerShdw blurRad="38100" dist="38100" dir="2700000" algn="tl">
                    <a:srgbClr val="000000">
                      <a:alpha val="43137"/>
                    </a:srgbClr>
                  </a:outerShdw>
                </a:effectLst>
              </a:rPr>
              <a:t>stone is caged in a wall at foot level at 111 Cannon Street EC4, </a:t>
            </a:r>
            <a:r>
              <a:rPr lang="en-US" sz="2800" b="1" dirty="0">
                <a:solidFill>
                  <a:srgbClr val="FFC000"/>
                </a:solidFill>
                <a:effectLst>
                  <a:outerShdw blurRad="38100" dist="38100" dir="2700000" algn="tl">
                    <a:srgbClr val="000000">
                      <a:alpha val="43137"/>
                    </a:srgbClr>
                  </a:outerShdw>
                </a:effectLst>
              </a:rPr>
              <a:t>opposite Cannon Street station. </a:t>
            </a:r>
            <a:r>
              <a:rPr lang="en-US" sz="2800" b="1" dirty="0" smtClean="0">
                <a:solidFill>
                  <a:srgbClr val="00FF00"/>
                </a:solidFill>
                <a:effectLst>
                  <a:outerShdw blurRad="38100" dist="38100" dir="2700000" algn="tl">
                    <a:srgbClr val="000000">
                      <a:alpha val="43137"/>
                    </a:srgbClr>
                  </a:outerShdw>
                </a:effectLst>
              </a:rPr>
              <a:t>It is probably no accident the building number where the stone is displayed is 111 as this is the number of Gog </a:t>
            </a:r>
            <a:r>
              <a:rPr lang="en-US" sz="2800" b="1" dirty="0" smtClean="0">
                <a:solidFill>
                  <a:srgbClr val="FF0000"/>
                </a:solidFill>
                <a:effectLst>
                  <a:outerShdw blurRad="38100" dist="38100" dir="2700000" algn="tl">
                    <a:srgbClr val="000000">
                      <a:alpha val="43137"/>
                    </a:srgbClr>
                  </a:outerShdw>
                </a:effectLst>
              </a:rPr>
              <a:t>( The Bank of China which owns the building has 11 letters in its name!)</a:t>
            </a:r>
            <a:endParaRPr lang="en-GB"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24724141"/>
      </p:ext>
    </p:extLst>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450</a:t>
            </a:fld>
            <a:endParaRPr lang="en-GB">
              <a:solidFill>
                <a:srgbClr val="FFFFFF"/>
              </a:solidFill>
            </a:endParaRPr>
          </a:p>
        </p:txBody>
      </p:sp>
      <p:pic>
        <p:nvPicPr>
          <p:cNvPr id="4098" name="Picture 2" descr="http://upload.wikimedia.org/wikipedia/commons/thumb/0/09/Sir_Philip_Sassoon.jpg/220px-Sir_Philip_Sass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159" y="1837944"/>
            <a:ext cx="2095500" cy="2867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1480" y="5138928"/>
            <a:ext cx="3986784" cy="138499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Sir Philip Albert Gustave David Sassoon, 3rd Baronet</a:t>
            </a:r>
          </a:p>
        </p:txBody>
      </p:sp>
      <p:sp>
        <p:nvSpPr>
          <p:cNvPr id="5" name="TextBox 4"/>
          <p:cNvSpPr txBox="1"/>
          <p:nvPr/>
        </p:nvSpPr>
        <p:spPr>
          <a:xfrm>
            <a:off x="5650992" y="1837944"/>
            <a:ext cx="550468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Bank of England would have no problem in persuading Lloyd George to remove the “Bradbury” as his Secretary was David Sassoon. </a:t>
            </a:r>
            <a:r>
              <a:rPr lang="en-GB" sz="2800" b="1" dirty="0" smtClean="0">
                <a:solidFill>
                  <a:srgbClr val="FFC000"/>
                </a:solidFill>
                <a:effectLst>
                  <a:outerShdw blurRad="38100" dist="38100" dir="2700000" algn="tl">
                    <a:srgbClr val="000000">
                      <a:alpha val="43137"/>
                    </a:srgbClr>
                  </a:outerShdw>
                </a:effectLst>
              </a:rPr>
              <a:t>The </a:t>
            </a:r>
            <a:r>
              <a:rPr lang="en-GB" sz="2800" b="1" dirty="0" err="1" smtClean="0">
                <a:solidFill>
                  <a:srgbClr val="FFC000"/>
                </a:solidFill>
                <a:effectLst>
                  <a:outerShdw blurRad="38100" dist="38100" dir="2700000" algn="tl">
                    <a:srgbClr val="000000">
                      <a:alpha val="43137"/>
                    </a:srgbClr>
                  </a:outerShdw>
                </a:effectLst>
              </a:rPr>
              <a:t>Sassoons</a:t>
            </a:r>
            <a:r>
              <a:rPr lang="en-GB" sz="2800" b="1" dirty="0" smtClean="0">
                <a:solidFill>
                  <a:srgbClr val="FFC000"/>
                </a:solidFill>
                <a:effectLst>
                  <a:outerShdw blurRad="38100" dist="38100" dir="2700000" algn="tl">
                    <a:srgbClr val="000000">
                      <a:alpha val="43137"/>
                    </a:srgbClr>
                  </a:outerShdw>
                </a:effectLst>
              </a:rPr>
              <a:t> were involved in the Chinese opium trade. </a:t>
            </a:r>
            <a:r>
              <a:rPr lang="en-GB" sz="2800" b="1" dirty="0" smtClean="0">
                <a:solidFill>
                  <a:srgbClr val="00FF00"/>
                </a:solidFill>
                <a:effectLst>
                  <a:outerShdw blurRad="38100" dist="38100" dir="2700000" algn="tl">
                    <a:srgbClr val="000000">
                      <a:alpha val="43137"/>
                    </a:srgbClr>
                  </a:outerShdw>
                </a:effectLst>
              </a:rPr>
              <a:t>The Bank would also know about his affairs with other women.</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3122597"/>
      </p:ext>
    </p:extLst>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451</a:t>
            </a:fld>
            <a:endParaRPr lang="en-GB"/>
          </a:p>
        </p:txBody>
      </p:sp>
      <p:sp>
        <p:nvSpPr>
          <p:cNvPr id="4" name="TextBox 3"/>
          <p:cNvSpPr txBox="1"/>
          <p:nvPr/>
        </p:nvSpPr>
        <p:spPr>
          <a:xfrm>
            <a:off x="0" y="5473005"/>
            <a:ext cx="12191999"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In 1928 an Act was passed which transferred the King's currency to the Bank of England. </a:t>
            </a:r>
            <a:r>
              <a:rPr lang="en-GB" sz="2800" b="1" dirty="0">
                <a:solidFill>
                  <a:srgbClr val="FFFF00"/>
                </a:solidFill>
                <a:effectLst>
                  <a:outerShdw blurRad="38100" dist="38100" dir="2700000" algn="tl">
                    <a:srgbClr val="000000">
                      <a:alpha val="43137"/>
                    </a:srgbClr>
                  </a:outerShdw>
                </a:effectLst>
              </a:rPr>
              <a:t>In the design of the new Bank of England notes the King's head disappeared!</a:t>
            </a:r>
          </a:p>
        </p:txBody>
      </p:sp>
      <p:pic>
        <p:nvPicPr>
          <p:cNvPr id="5" name="Picture 4"/>
          <p:cNvPicPr>
            <a:picLocks noChangeAspect="1"/>
          </p:cNvPicPr>
          <p:nvPr/>
        </p:nvPicPr>
        <p:blipFill>
          <a:blip r:embed="rId3"/>
          <a:stretch>
            <a:fillRect/>
          </a:stretch>
        </p:blipFill>
        <p:spPr>
          <a:xfrm>
            <a:off x="2490795" y="1466489"/>
            <a:ext cx="7210407" cy="3854116"/>
          </a:xfrm>
          <a:prstGeom prst="rect">
            <a:avLst/>
          </a:prstGeom>
        </p:spPr>
      </p:pic>
    </p:spTree>
    <p:extLst>
      <p:ext uri="{BB962C8B-B14F-4D97-AF65-F5344CB8AC3E}">
        <p14:creationId xmlns:p14="http://schemas.microsoft.com/office/powerpoint/2010/main" val="990110305"/>
      </p:ext>
    </p:extLst>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452</a:t>
            </a:fld>
            <a:endParaRPr lang="en-GB">
              <a:solidFill>
                <a:srgbClr val="FFFFFF"/>
              </a:solidFill>
            </a:endParaRPr>
          </a:p>
        </p:txBody>
      </p:sp>
      <p:sp>
        <p:nvSpPr>
          <p:cNvPr id="4" name="TextBox 3"/>
          <p:cNvSpPr txBox="1"/>
          <p:nvPr/>
        </p:nvSpPr>
        <p:spPr>
          <a:xfrm>
            <a:off x="5641848" y="1609397"/>
            <a:ext cx="583387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Bank of England could not afford to have another run on its gold reserves, </a:t>
            </a:r>
            <a:r>
              <a:rPr lang="en-GB" sz="2800" b="1" dirty="0" smtClean="0">
                <a:solidFill>
                  <a:srgbClr val="FFC000"/>
                </a:solidFill>
                <a:effectLst>
                  <a:outerShdw blurRad="38100" dist="38100" dir="2700000" algn="tl">
                    <a:srgbClr val="000000">
                      <a:alpha val="43137"/>
                    </a:srgbClr>
                  </a:outerShdw>
                </a:effectLst>
              </a:rPr>
              <a:t>and with the public having become used to paper promissory notes, </a:t>
            </a:r>
            <a:r>
              <a:rPr lang="en-GB" sz="2800" b="1" dirty="0" smtClean="0">
                <a:solidFill>
                  <a:srgbClr val="00FF00"/>
                </a:solidFill>
                <a:effectLst>
                  <a:outerShdw blurRad="38100" dist="38100" dir="2700000" algn="tl">
                    <a:srgbClr val="000000">
                      <a:alpha val="43137"/>
                    </a:srgbClr>
                  </a:outerShdw>
                </a:effectLst>
              </a:rPr>
              <a:t>currencies in the City’s central banking system would over a short space of time no longer be backed by Gold and become fiat currencies.</a:t>
            </a:r>
            <a:endParaRPr lang="en-GB" sz="2800" b="1" dirty="0">
              <a:solidFill>
                <a:srgbClr val="00FF00"/>
              </a:solidFill>
              <a:effectLst>
                <a:outerShdw blurRad="38100" dist="38100" dir="2700000" algn="tl">
                  <a:srgbClr val="000000">
                    <a:alpha val="43137"/>
                  </a:srgbClr>
                </a:outerShdw>
              </a:effectLst>
            </a:endParaRPr>
          </a:p>
        </p:txBody>
      </p:sp>
      <p:pic>
        <p:nvPicPr>
          <p:cNvPr id="5122" name="Picture 2" descr="http://upload.wikimedia.org/wikipedia/commons/thumb/0/0a/McKinley_Prosperity.jpg/220px-McKinley_Prosper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648" y="1445784"/>
            <a:ext cx="2336229" cy="35786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2062" y="5318104"/>
            <a:ext cx="4343402" cy="138499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William McKinley ran for president on the basis of the gold standard.</a:t>
            </a:r>
          </a:p>
        </p:txBody>
      </p:sp>
    </p:spTree>
    <p:extLst>
      <p:ext uri="{BB962C8B-B14F-4D97-AF65-F5344CB8AC3E}">
        <p14:creationId xmlns:p14="http://schemas.microsoft.com/office/powerpoint/2010/main" val="588309982"/>
      </p:ext>
    </p:extLst>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a:solidFill>
                  <a:srgbClr val="FF0000"/>
                </a:solidFill>
              </a:rPr>
              <a:t>The Story Of Gog And </a:t>
            </a:r>
            <a:r>
              <a:rPr lang="en-GB" b="1" dirty="0" err="1">
                <a:solidFill>
                  <a:srgbClr val="FF0000"/>
                </a:solidFill>
              </a:rPr>
              <a:t>Magog</a:t>
            </a:r>
            <a:endParaRPr lang="en-GB" dirty="0">
              <a:solidFill>
                <a:srgbClr val="FFFF00"/>
              </a:solidFill>
            </a:endParaRPr>
          </a:p>
        </p:txBody>
      </p:sp>
      <p:sp>
        <p:nvSpPr>
          <p:cNvPr id="4" name="Slide Number Placeholder 3"/>
          <p:cNvSpPr>
            <a:spLocks noGrp="1"/>
          </p:cNvSpPr>
          <p:nvPr>
            <p:ph type="sldNum" sz="quarter" idx="12"/>
          </p:nvPr>
        </p:nvSpPr>
        <p:spPr/>
        <p:txBody>
          <a:bodyPr/>
          <a:lstStyle/>
          <a:p>
            <a:pPr>
              <a:defRPr/>
            </a:pPr>
            <a:fld id="{19CF7119-711E-419D-8D0E-D731D0A76E1C}" type="slidenum">
              <a:rPr lang="en-GB" smtClean="0"/>
              <a:pPr>
                <a:defRPr/>
              </a:pPr>
              <a:t>453</a:t>
            </a:fld>
            <a:endParaRPr lang="en-GB"/>
          </a:p>
        </p:txBody>
      </p:sp>
      <p:pic>
        <p:nvPicPr>
          <p:cNvPr id="331778" name="Picture 2" descr="http://info.goldavenue.com/info_site/in_mark/images/in_mark_lon_fix_goldfixing.jpg"/>
          <p:cNvPicPr>
            <a:picLocks noChangeAspect="1" noChangeArrowheads="1"/>
          </p:cNvPicPr>
          <p:nvPr/>
        </p:nvPicPr>
        <p:blipFill>
          <a:blip r:embed="rId3" cstate="print"/>
          <a:srcRect/>
          <a:stretch>
            <a:fillRect/>
          </a:stretch>
        </p:blipFill>
        <p:spPr bwMode="auto">
          <a:xfrm>
            <a:off x="945070" y="1465898"/>
            <a:ext cx="3440112" cy="3429000"/>
          </a:xfrm>
          <a:prstGeom prst="rect">
            <a:avLst/>
          </a:prstGeom>
          <a:noFill/>
          <a:ln w="9525">
            <a:noFill/>
            <a:miter lim="800000"/>
            <a:headEnd/>
            <a:tailEnd/>
          </a:ln>
        </p:spPr>
      </p:pic>
      <p:sp>
        <p:nvSpPr>
          <p:cNvPr id="7" name="TextBox 6"/>
          <p:cNvSpPr txBox="1"/>
          <p:nvPr/>
        </p:nvSpPr>
        <p:spPr>
          <a:xfrm>
            <a:off x="5669280" y="1609397"/>
            <a:ext cx="5742432" cy="4401205"/>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n-US" sz="2800" b="1" dirty="0" smtClean="0">
                <a:solidFill>
                  <a:srgbClr val="00FFFF"/>
                </a:solidFill>
                <a:effectLst>
                  <a:outerShdw blurRad="38100" dist="38100" dir="2700000" algn="tl">
                    <a:srgbClr val="000000"/>
                  </a:outerShdw>
                </a:effectLst>
              </a:rPr>
              <a:t>However for the bank’s own purpose it decides the value of gold in relation to paper money, </a:t>
            </a:r>
            <a:r>
              <a:rPr lang="en-US" sz="2800" b="1" dirty="0" smtClean="0">
                <a:solidFill>
                  <a:srgbClr val="FFC000"/>
                </a:solidFill>
                <a:effectLst>
                  <a:outerShdw blurRad="38100" dist="38100" dir="2700000" algn="tl">
                    <a:srgbClr val="000000"/>
                  </a:outerShdw>
                </a:effectLst>
              </a:rPr>
              <a:t>So every </a:t>
            </a:r>
            <a:r>
              <a:rPr lang="en-US" sz="2800" b="1" dirty="0">
                <a:solidFill>
                  <a:srgbClr val="FFC000"/>
                </a:solidFill>
                <a:effectLst>
                  <a:outerShdw blurRad="38100" dist="38100" dir="2700000" algn="tl">
                    <a:srgbClr val="000000"/>
                  </a:outerShdw>
                </a:effectLst>
              </a:rPr>
              <a:t>weekday at 11 a.m. the representatives of five firms of bullion brokers and one firm of refiners meet at the office of Messrs. Rothschild </a:t>
            </a:r>
            <a:r>
              <a:rPr lang="en-US" sz="2800" b="1" dirty="0">
                <a:solidFill>
                  <a:srgbClr val="00FF00"/>
                </a:solidFill>
                <a:effectLst>
                  <a:outerShdw blurRad="38100" dist="38100" dir="2700000" algn="tl">
                    <a:srgbClr val="000000"/>
                  </a:outerShdw>
                </a:effectLst>
              </a:rPr>
              <a:t>(except on Saturday) and there fix the sterling price of gold.</a:t>
            </a:r>
            <a:r>
              <a:rPr lang="en-US" b="1" dirty="0">
                <a:solidFill>
                  <a:srgbClr val="00FF00"/>
                </a:solidFill>
                <a:effectLst>
                  <a:outerShdw blurRad="38100" dist="38100" dir="2700000" algn="tl">
                    <a:srgbClr val="000000"/>
                  </a:outerShdw>
                </a:effectLst>
              </a:rPr>
              <a:t>  </a:t>
            </a:r>
            <a:endParaRPr lang="en-GB" dirty="0">
              <a:solidFill>
                <a:srgbClr val="00FF00"/>
              </a:solidFill>
            </a:endParaRPr>
          </a:p>
        </p:txBody>
      </p:sp>
      <p:sp>
        <p:nvSpPr>
          <p:cNvPr id="8" name="TextBox 7"/>
          <p:cNvSpPr txBox="1"/>
          <p:nvPr/>
        </p:nvSpPr>
        <p:spPr>
          <a:xfrm>
            <a:off x="629157" y="5350002"/>
            <a:ext cx="4071937" cy="1200150"/>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Gold fixing at NM Rothschild</a:t>
            </a:r>
          </a:p>
        </p:txBody>
      </p:sp>
    </p:spTree>
    <p:extLst>
      <p:ext uri="{BB962C8B-B14F-4D97-AF65-F5344CB8AC3E}">
        <p14:creationId xmlns:p14="http://schemas.microsoft.com/office/powerpoint/2010/main" val="39549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circle(in)">
                                      <p:cBhvr>
                                        <p:cTn id="7" dur="2000"/>
                                        <p:tgtEl>
                                          <p:spTgt spid="3317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18"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pPr>
              <a:defRPr/>
            </a:pPr>
            <a:fld id="{864FD00B-3FC3-43AF-B754-14C2DACF795F}" type="slidenum">
              <a:rPr lang="en-GB" smtClean="0"/>
              <a:pPr>
                <a:defRPr/>
              </a:pPr>
              <a:t>454</a:t>
            </a:fld>
            <a:endParaRPr lang="en-GB"/>
          </a:p>
        </p:txBody>
      </p:sp>
      <p:pic>
        <p:nvPicPr>
          <p:cNvPr id="332802" name="Picture 2" descr="Gold Bar Stack"/>
          <p:cNvPicPr>
            <a:picLocks noChangeAspect="1" noChangeArrowheads="1"/>
          </p:cNvPicPr>
          <p:nvPr/>
        </p:nvPicPr>
        <p:blipFill>
          <a:blip r:embed="rId3" cstate="print"/>
          <a:srcRect/>
          <a:stretch>
            <a:fillRect/>
          </a:stretch>
        </p:blipFill>
        <p:spPr bwMode="auto">
          <a:xfrm>
            <a:off x="869633" y="2296860"/>
            <a:ext cx="4495800" cy="3214687"/>
          </a:xfrm>
          <a:prstGeom prst="rect">
            <a:avLst/>
          </a:prstGeom>
          <a:noFill/>
          <a:ln w="9525">
            <a:noFill/>
            <a:miter lim="800000"/>
            <a:headEnd/>
            <a:tailEnd/>
          </a:ln>
        </p:spPr>
      </p:pic>
      <p:sp>
        <p:nvSpPr>
          <p:cNvPr id="5" name="TextBox 4"/>
          <p:cNvSpPr txBox="1"/>
          <p:nvPr/>
        </p:nvSpPr>
        <p:spPr>
          <a:xfrm>
            <a:off x="6014276" y="1824841"/>
            <a:ext cx="5251132" cy="3970318"/>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n-US" sz="2800" b="1" dirty="0">
                <a:solidFill>
                  <a:srgbClr val="00FFFF"/>
                </a:solidFill>
                <a:effectLst>
                  <a:outerShdw blurRad="38100" dist="38100" dir="2700000" algn="tl">
                    <a:srgbClr val="000000"/>
                  </a:outerShdw>
                </a:effectLst>
              </a:rPr>
              <a:t>The banking houses privileged to meet with the Rothschilds to set the world price of gold are known as “the Club of Five”.</a:t>
            </a:r>
            <a:r>
              <a:rPr lang="en-US" sz="2800" b="1" dirty="0">
                <a:solidFill>
                  <a:srgbClr val="EE0802"/>
                </a:solidFill>
                <a:effectLst>
                  <a:outerShdw blurRad="38100" dist="38100" dir="2700000" algn="tl">
                    <a:srgbClr val="000000"/>
                  </a:outerShdw>
                </a:effectLst>
              </a:rPr>
              <a:t> </a:t>
            </a:r>
            <a:r>
              <a:rPr lang="en-US" sz="2800" b="1" dirty="0">
                <a:solidFill>
                  <a:srgbClr val="FFFF00"/>
                </a:solidFill>
                <a:effectLst>
                  <a:outerShdw blurRad="38100" dist="38100" dir="2700000" algn="tl">
                    <a:srgbClr val="000000"/>
                  </a:outerShdw>
                </a:effectLst>
              </a:rPr>
              <a:t> </a:t>
            </a:r>
            <a:r>
              <a:rPr lang="en-US" sz="2800" b="1" dirty="0">
                <a:solidFill>
                  <a:srgbClr val="FFC000"/>
                </a:solidFill>
                <a:effectLst>
                  <a:outerShdw blurRad="38100" dist="38100" dir="2700000" algn="tl">
                    <a:srgbClr val="000000"/>
                  </a:outerShdw>
                </a:effectLst>
              </a:rPr>
              <a:t>In 1958, they were: </a:t>
            </a:r>
            <a:r>
              <a:rPr lang="en-US" sz="2800" b="1" dirty="0">
                <a:solidFill>
                  <a:schemeClr val="hlink"/>
                </a:solidFill>
                <a:effectLst>
                  <a:outerShdw blurRad="38100" dist="38100" dir="2700000" algn="tl">
                    <a:srgbClr val="000000"/>
                  </a:outerShdw>
                </a:effectLst>
              </a:rPr>
              <a:t> </a:t>
            </a:r>
            <a:r>
              <a:rPr lang="en-US" sz="2800" b="1" dirty="0">
                <a:solidFill>
                  <a:srgbClr val="00FF00"/>
                </a:solidFill>
                <a:effectLst>
                  <a:outerShdw blurRad="38100" dist="38100" dir="2700000" algn="tl">
                    <a:srgbClr val="000000"/>
                  </a:outerShdw>
                </a:effectLst>
              </a:rPr>
              <a:t>N.M. Rothschild, Samuel Montagu, </a:t>
            </a:r>
            <a:r>
              <a:rPr lang="en-US" sz="2800" b="1" dirty="0" err="1">
                <a:solidFill>
                  <a:srgbClr val="00FF00"/>
                </a:solidFill>
                <a:effectLst>
                  <a:outerShdw blurRad="38100" dist="38100" dir="2700000" algn="tl">
                    <a:srgbClr val="000000"/>
                  </a:outerShdw>
                </a:effectLst>
              </a:rPr>
              <a:t>Mocatta</a:t>
            </a:r>
            <a:r>
              <a:rPr lang="en-US" sz="2800" b="1" dirty="0">
                <a:solidFill>
                  <a:srgbClr val="00FF00"/>
                </a:solidFill>
                <a:effectLst>
                  <a:outerShdw blurRad="38100" dist="38100" dir="2700000" algn="tl">
                    <a:srgbClr val="000000"/>
                  </a:outerShdw>
                </a:effectLst>
              </a:rPr>
              <a:t> and </a:t>
            </a:r>
            <a:r>
              <a:rPr lang="en-US" sz="2800" b="1" dirty="0" err="1">
                <a:solidFill>
                  <a:srgbClr val="00FF00"/>
                </a:solidFill>
                <a:effectLst>
                  <a:outerShdw blurRad="38100" dist="38100" dir="2700000" algn="tl">
                    <a:srgbClr val="000000"/>
                  </a:outerShdw>
                </a:effectLst>
              </a:rPr>
              <a:t>Goldsmid</a:t>
            </a:r>
            <a:r>
              <a:rPr lang="en-US" sz="2800" b="1" dirty="0">
                <a:solidFill>
                  <a:srgbClr val="00FF00"/>
                </a:solidFill>
                <a:effectLst>
                  <a:outerShdw blurRad="38100" dist="38100" dir="2700000" algn="tl">
                    <a:srgbClr val="000000"/>
                  </a:outerShdw>
                </a:effectLst>
              </a:rPr>
              <a:t>, Sharps </a:t>
            </a:r>
            <a:r>
              <a:rPr lang="en-US" sz="2800" b="1" dirty="0" err="1">
                <a:solidFill>
                  <a:srgbClr val="00FF00"/>
                </a:solidFill>
                <a:effectLst>
                  <a:outerShdw blurRad="38100" dist="38100" dir="2700000" algn="tl">
                    <a:srgbClr val="000000"/>
                  </a:outerShdw>
                </a:effectLst>
              </a:rPr>
              <a:t>Pixley</a:t>
            </a:r>
            <a:r>
              <a:rPr lang="en-US" sz="2800" b="1" dirty="0">
                <a:solidFill>
                  <a:srgbClr val="00FF00"/>
                </a:solidFill>
                <a:effectLst>
                  <a:outerShdw blurRad="38100" dist="38100" dir="2700000" algn="tl">
                    <a:srgbClr val="000000"/>
                  </a:outerShdw>
                </a:effectLst>
              </a:rPr>
              <a:t>, and Johnson, Matthey</a:t>
            </a:r>
            <a:r>
              <a:rPr lang="en-US" sz="2800" b="1" dirty="0" smtClean="0">
                <a:solidFill>
                  <a:srgbClr val="00FF00"/>
                </a:solidFill>
                <a:effectLst>
                  <a:outerShdw blurRad="38100" dist="38100" dir="2700000" algn="tl">
                    <a:srgbClr val="000000"/>
                  </a:outerShdw>
                </a:effectLst>
              </a:rPr>
              <a:t>.</a:t>
            </a:r>
            <a:endParaRPr lang="en-GB" dirty="0"/>
          </a:p>
        </p:txBody>
      </p:sp>
    </p:spTree>
    <p:extLst>
      <p:ext uri="{BB962C8B-B14F-4D97-AF65-F5344CB8AC3E}">
        <p14:creationId xmlns:p14="http://schemas.microsoft.com/office/powerpoint/2010/main" val="261394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2802"/>
                                        </p:tgtEl>
                                        <p:attrNameLst>
                                          <p:attrName>style.visibility</p:attrName>
                                        </p:attrNameLst>
                                      </p:cBhvr>
                                      <p:to>
                                        <p:strVal val="visible"/>
                                      </p:to>
                                    </p:set>
                                    <p:animEffect transition="in" filter="circle(in)">
                                      <p:cBhvr>
                                        <p:cTn id="7" dur="2000"/>
                                        <p:tgtEl>
                                          <p:spTgt spid="33280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455</a:t>
            </a:fld>
            <a:endParaRPr lang="en-GB">
              <a:solidFill>
                <a:srgbClr val="FFFFFF"/>
              </a:solidFill>
            </a:endParaRPr>
          </a:p>
        </p:txBody>
      </p:sp>
      <p:sp>
        <p:nvSpPr>
          <p:cNvPr id="4" name="TextBox 3"/>
          <p:cNvSpPr txBox="1"/>
          <p:nvPr/>
        </p:nvSpPr>
        <p:spPr>
          <a:xfrm>
            <a:off x="5495544" y="1563624"/>
            <a:ext cx="576986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As of 2013 no country used a gold standard as the basis of its monetary system,</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although some hold substantial gold reserves</a:t>
            </a:r>
            <a:r>
              <a:rPr lang="en-GB" sz="2800" b="1" dirty="0" smtClean="0">
                <a:solidFill>
                  <a:srgbClr val="FFC000"/>
                </a:solidFill>
                <a:effectLst>
                  <a:outerShdw blurRad="38100" dist="38100" dir="2700000" algn="tl">
                    <a:srgbClr val="000000">
                      <a:alpha val="43137"/>
                    </a:srgbClr>
                  </a:outerShdw>
                </a:effectLst>
              </a:rPr>
              <a:t>. Following the removal of the pound sterling’s gold backing,</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the monarch’s head was added again onto British notes, in order to fool people into believing that the note was backed by substance.</a:t>
            </a:r>
            <a:endParaRPr lang="en-GB" sz="2800" b="1" dirty="0">
              <a:solidFill>
                <a:srgbClr val="00FF00"/>
              </a:solidFill>
              <a:effectLst>
                <a:outerShdw blurRad="38100" dist="38100" dir="2700000" algn="tl">
                  <a:srgbClr val="000000">
                    <a:alpha val="43137"/>
                  </a:srgbClr>
                </a:outerShdw>
              </a:effectLst>
            </a:endParaRPr>
          </a:p>
        </p:txBody>
      </p:sp>
      <p:pic>
        <p:nvPicPr>
          <p:cNvPr id="6146" name="Picture 2" descr="http://www.currencyquest.com/item_images/P-379a,%20Great%20Britain,%201975-1980%20Ten%20Pounds,%20L20%20373319,%20%20AU%2890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359" y="2875471"/>
            <a:ext cx="4087241" cy="235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665169"/>
      </p:ext>
    </p:extLst>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456</a:t>
            </a:fld>
            <a:endParaRPr lang="en-GB"/>
          </a:p>
        </p:txBody>
      </p:sp>
      <p:sp>
        <p:nvSpPr>
          <p:cNvPr id="4" name="TextBox 3"/>
          <p:cNvSpPr txBox="1"/>
          <p:nvPr/>
        </p:nvSpPr>
        <p:spPr>
          <a:xfrm>
            <a:off x="5231904" y="1347716"/>
            <a:ext cx="5194920"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 reality; the monarchs of England had little power over the issue of currency since the time of Cromwell, </a:t>
            </a:r>
            <a:r>
              <a:rPr lang="en-GB" sz="2800" b="1" dirty="0">
                <a:solidFill>
                  <a:srgbClr val="FFC000"/>
                </a:solidFill>
                <a:effectLst>
                  <a:outerShdw blurRad="38100" dist="38100" dir="2700000" algn="tl">
                    <a:srgbClr val="000000">
                      <a:alpha val="43137"/>
                    </a:srgbClr>
                  </a:outerShdw>
                </a:effectLst>
              </a:rPr>
              <a:t>although they tried to take back control after the restoration. </a:t>
            </a:r>
            <a:r>
              <a:rPr lang="en-GB" sz="2800" b="1" dirty="0">
                <a:solidFill>
                  <a:srgbClr val="00FF00"/>
                </a:solidFill>
                <a:effectLst>
                  <a:outerShdw blurRad="38100" dist="38100" dir="2700000" algn="tl">
                    <a:srgbClr val="000000">
                      <a:alpha val="43137"/>
                    </a:srgbClr>
                  </a:outerShdw>
                </a:effectLst>
              </a:rPr>
              <a:t>Charles 2 and the 2 James were soon chased off the throne, </a:t>
            </a:r>
            <a:r>
              <a:rPr lang="en-GB" sz="2800" b="1" dirty="0">
                <a:solidFill>
                  <a:srgbClr val="FFFF00"/>
                </a:solidFill>
                <a:effectLst>
                  <a:outerShdw blurRad="38100" dist="38100" dir="2700000" algn="tl">
                    <a:srgbClr val="000000">
                      <a:alpha val="43137"/>
                    </a:srgbClr>
                  </a:outerShdw>
                </a:effectLst>
              </a:rPr>
              <a:t>to be replaced by the money power approved hook nosed monarch - William of Orange.</a:t>
            </a:r>
          </a:p>
        </p:txBody>
      </p:sp>
      <p:pic>
        <p:nvPicPr>
          <p:cNvPr id="1026" name="Picture 2" descr="http://beaconoftruth.net/christian_heritage/images/william_orange_2.jpg"/>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47529" y="2107544"/>
            <a:ext cx="307657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796366"/>
      </p:ext>
    </p:extLst>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457</a:t>
            </a:fld>
            <a:endParaRPr lang="en-GB"/>
          </a:p>
        </p:txBody>
      </p:sp>
      <p:sp>
        <p:nvSpPr>
          <p:cNvPr id="4" name="TextBox 3"/>
          <p:cNvSpPr txBox="1"/>
          <p:nvPr/>
        </p:nvSpPr>
        <p:spPr>
          <a:xfrm>
            <a:off x="5735960" y="1700809"/>
            <a:ext cx="446449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people's paper money ceased to have any authority under the Crown, </a:t>
            </a:r>
            <a:r>
              <a:rPr lang="en-GB" sz="2800" b="1" dirty="0">
                <a:solidFill>
                  <a:srgbClr val="FFC000"/>
                </a:solidFill>
                <a:effectLst>
                  <a:outerShdw blurRad="38100" dist="38100" dir="2700000" algn="tl">
                    <a:srgbClr val="000000">
                      <a:alpha val="43137"/>
                    </a:srgbClr>
                  </a:outerShdw>
                </a:effectLst>
              </a:rPr>
              <a:t>and was now issued to them, very kindly,</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by the private joint stock concern called </a:t>
            </a:r>
            <a:r>
              <a:rPr lang="en-GB" sz="2800" b="1" dirty="0">
                <a:solidFill>
                  <a:srgbClr val="FF0000"/>
                </a:solidFill>
                <a:effectLst>
                  <a:outerShdw blurRad="38100" dist="38100" dir="2700000" algn="tl">
                    <a:srgbClr val="000000">
                      <a:alpha val="43137"/>
                    </a:srgbClr>
                  </a:outerShdw>
                </a:effectLst>
              </a:rPr>
              <a:t>'The Governor and Company of the Bank of England.'</a:t>
            </a:r>
          </a:p>
        </p:txBody>
      </p:sp>
      <p:pic>
        <p:nvPicPr>
          <p:cNvPr id="13314" name="Picture 2" descr="http://t2.gstatic.com/images?q=tbn:ANd9GcRZV9IM2rEnom6LGYMMVH9PJ5Nur3aOF2PekLSFK2QqFwMUgexoFJoeXE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642" y="1700809"/>
            <a:ext cx="3400333" cy="23042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43464" y="4494074"/>
            <a:ext cx="3400333" cy="175432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Bank of England Gold Vaults</a:t>
            </a:r>
          </a:p>
        </p:txBody>
      </p:sp>
    </p:spTree>
    <p:extLst>
      <p:ext uri="{BB962C8B-B14F-4D97-AF65-F5344CB8AC3E}">
        <p14:creationId xmlns:p14="http://schemas.microsoft.com/office/powerpoint/2010/main" val="1543585587"/>
      </p:ext>
    </p:extLst>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458</a:t>
            </a:fld>
            <a:endParaRPr lang="en-GB">
              <a:solidFill>
                <a:srgbClr val="FFFFFF"/>
              </a:solidFill>
            </a:endParaRPr>
          </a:p>
        </p:txBody>
      </p:sp>
      <p:sp>
        <p:nvSpPr>
          <p:cNvPr id="5" name="TextBox 4"/>
          <p:cNvSpPr txBox="1"/>
          <p:nvPr/>
        </p:nvSpPr>
        <p:spPr>
          <a:xfrm>
            <a:off x="5390866" y="1609397"/>
            <a:ext cx="6005015"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After William &amp; Mary and to ensure the Stuarts did not regain the Throne, </a:t>
            </a:r>
            <a:r>
              <a:rPr lang="en-GB" sz="2800" b="1" dirty="0" smtClean="0">
                <a:solidFill>
                  <a:srgbClr val="FFCC00"/>
                </a:solidFill>
                <a:effectLst>
                  <a:outerShdw blurRad="38100" dist="38100" dir="2700000" algn="tl">
                    <a:srgbClr val="000000">
                      <a:alpha val="43137"/>
                    </a:srgbClr>
                  </a:outerShdw>
                </a:effectLst>
              </a:rPr>
              <a:t>George Ludwig of the House of Hanover was manoeuvred onto throne. </a:t>
            </a:r>
            <a:r>
              <a:rPr lang="en-GB" sz="2800" b="1" dirty="0" smtClean="0">
                <a:solidFill>
                  <a:srgbClr val="FF00FF"/>
                </a:solidFill>
                <a:effectLst>
                  <a:outerShdw blurRad="38100" dist="38100" dir="2700000" algn="tl">
                    <a:srgbClr val="000000">
                      <a:alpha val="43137"/>
                    </a:srgbClr>
                  </a:outerShdw>
                </a:effectLst>
              </a:rPr>
              <a:t>The House of Hanover was supportive of the London Money Power, </a:t>
            </a:r>
            <a:r>
              <a:rPr lang="en-GB" sz="2800" b="1" dirty="0" smtClean="0">
                <a:solidFill>
                  <a:srgbClr val="00FF00"/>
                </a:solidFill>
                <a:effectLst>
                  <a:outerShdw blurRad="38100" dist="38100" dir="2700000" algn="tl">
                    <a:srgbClr val="000000">
                      <a:alpha val="43137"/>
                    </a:srgbClr>
                  </a:outerShdw>
                </a:effectLst>
              </a:rPr>
              <a:t>having previously usurped the House of Brunswick, the senior royal house in Germany.</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http://upload.wikimedia.org/wikipedia/commons/0/02/King_George_I_by_Sir_Godfrey_Kneller,_Bt_%283%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009" y="1401169"/>
            <a:ext cx="3581629" cy="5081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328902"/>
      </p:ext>
    </p:extLst>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459</a:t>
            </a:fld>
            <a:endParaRPr lang="en-GB"/>
          </a:p>
        </p:txBody>
      </p:sp>
      <p:sp>
        <p:nvSpPr>
          <p:cNvPr id="4" name="TextBox 3"/>
          <p:cNvSpPr txBox="1"/>
          <p:nvPr/>
        </p:nvSpPr>
        <p:spPr>
          <a:xfrm>
            <a:off x="5519936" y="1916832"/>
            <a:ext cx="4690864" cy="369332"/>
          </a:xfrm>
          <a:prstGeom prst="rect">
            <a:avLst/>
          </a:prstGeom>
          <a:noFill/>
        </p:spPr>
        <p:txBody>
          <a:bodyPr wrap="square" rtlCol="0">
            <a:spAutoFit/>
          </a:bodyPr>
          <a:lstStyle/>
          <a:p>
            <a:endParaRPr lang="en-GB" dirty="0"/>
          </a:p>
        </p:txBody>
      </p:sp>
      <p:pic>
        <p:nvPicPr>
          <p:cNvPr id="2050" name="Picture 2" descr="https://encrypted-tbn0.gstatic.com/images?q=tbn:ANd9GcRtU2qXiSzHd1BX-AMEEb8kMku-Ainr3KMZVXvjQv2K2b7OIQy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0671" y="1371600"/>
            <a:ext cx="5690658" cy="38563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5432982"/>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The Scottish </a:t>
            </a:r>
            <a:r>
              <a:rPr lang="en-GB" sz="2800" b="1" dirty="0" err="1">
                <a:solidFill>
                  <a:srgbClr val="00FF00"/>
                </a:solidFill>
                <a:effectLst>
                  <a:outerShdw blurRad="38100" dist="38100" dir="2700000" algn="tl">
                    <a:srgbClr val="000000">
                      <a:alpha val="43137"/>
                    </a:srgbClr>
                  </a:outerShdw>
                </a:effectLst>
              </a:rPr>
              <a:t>Jacobite</a:t>
            </a:r>
            <a:r>
              <a:rPr lang="en-GB" sz="2800" b="1" dirty="0">
                <a:solidFill>
                  <a:srgbClr val="00FF00"/>
                </a:solidFill>
                <a:effectLst>
                  <a:outerShdw blurRad="38100" dist="38100" dir="2700000" algn="tl">
                    <a:srgbClr val="000000">
                      <a:alpha val="43137"/>
                    </a:srgbClr>
                  </a:outerShdw>
                </a:effectLst>
              </a:rPr>
              <a:t> revolution’s aim was to restore James II to the throne and take back the monarch’s right to issue money by removing it from </a:t>
            </a:r>
            <a:r>
              <a:rPr lang="en-GB" sz="2800" b="1" dirty="0">
                <a:solidFill>
                  <a:srgbClr val="FF0000"/>
                </a:solidFill>
                <a:effectLst>
                  <a:outerShdw blurRad="38100" dist="38100" dir="2700000" algn="tl">
                    <a:srgbClr val="000000">
                      <a:alpha val="43137"/>
                    </a:srgbClr>
                  </a:outerShdw>
                </a:effectLst>
              </a:rPr>
              <a:t>the City of London money power.</a:t>
            </a:r>
          </a:p>
        </p:txBody>
      </p:sp>
    </p:spTree>
    <p:extLst>
      <p:ext uri="{BB962C8B-B14F-4D97-AF65-F5344CB8AC3E}">
        <p14:creationId xmlns:p14="http://schemas.microsoft.com/office/powerpoint/2010/main" val="30785928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b="1"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6096000" y="1703863"/>
            <a:ext cx="432048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66FFFF"/>
                </a:solidFill>
                <a:effectLst>
                  <a:outerShdw blurRad="38100" dist="38100" dir="2700000" algn="tl">
                    <a:srgbClr val="000000">
                      <a:alpha val="43137"/>
                    </a:srgbClr>
                  </a:outerShdw>
                </a:effectLst>
              </a:rPr>
              <a:t>That the Jews are Gog can be demonstrated by numerology. </a:t>
            </a:r>
            <a:r>
              <a:rPr lang="en-GB" sz="2800" b="1" dirty="0">
                <a:solidFill>
                  <a:srgbClr val="FFC000"/>
                </a:solidFill>
                <a:effectLst>
                  <a:outerShdw blurRad="38100" dist="38100" dir="2700000" algn="tl">
                    <a:srgbClr val="000000">
                      <a:alpha val="43137"/>
                    </a:srgbClr>
                  </a:outerShdw>
                </a:effectLst>
              </a:rPr>
              <a:t>First the scriptures need to be consulted to discover the number of Gog.</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We have 3 main indications in scripture:</a:t>
            </a:r>
          </a:p>
        </p:txBody>
      </p:sp>
      <p:pic>
        <p:nvPicPr>
          <p:cNvPr id="46082" name="Picture 2" descr="http://3.bp.blogspot.com/_NE-72ZXux-g/SXjHUQGz2zI/AAAAAAAAH98/Aw5dwVwnyzQ/s400/jews1.jpg"/>
          <p:cNvPicPr>
            <a:picLocks noChangeAspect="1" noChangeArrowheads="1"/>
          </p:cNvPicPr>
          <p:nvPr/>
        </p:nvPicPr>
        <p:blipFill>
          <a:blip r:embed="rId3" cstate="print"/>
          <a:srcRect/>
          <a:stretch>
            <a:fillRect/>
          </a:stretch>
        </p:blipFill>
        <p:spPr bwMode="auto">
          <a:xfrm>
            <a:off x="912636" y="1874346"/>
            <a:ext cx="4264620" cy="3198465"/>
          </a:xfrm>
          <a:prstGeom prst="rect">
            <a:avLst/>
          </a:prstGeom>
          <a:noFill/>
        </p:spPr>
      </p:pic>
      <p:sp>
        <p:nvSpPr>
          <p:cNvPr id="6" name="Slide Number Placeholder 5"/>
          <p:cNvSpPr>
            <a:spLocks noGrp="1"/>
          </p:cNvSpPr>
          <p:nvPr>
            <p:ph type="sldNum" sz="quarter" idx="12"/>
          </p:nvPr>
        </p:nvSpPr>
        <p:spPr/>
        <p:txBody>
          <a:bodyPr/>
          <a:lstStyle/>
          <a:p>
            <a:fld id="{2FC12DDF-A357-437F-A2EE-664694E3AF80}" type="slidenum">
              <a:rPr lang="en-GB" smtClean="0"/>
              <a:pPr/>
              <a:t>46</a:t>
            </a:fld>
            <a:endParaRPr lang="en-GB"/>
          </a:p>
        </p:txBody>
      </p:sp>
    </p:spTree>
    <p:extLst>
      <p:ext uri="{BB962C8B-B14F-4D97-AF65-F5344CB8AC3E}">
        <p14:creationId xmlns:p14="http://schemas.microsoft.com/office/powerpoint/2010/main" val="120740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circle(in)">
                                      <p:cBhvr>
                                        <p:cTn id="7" dur="2000"/>
                                        <p:tgtEl>
                                          <p:spTgt spid="460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460</a:t>
            </a:fld>
            <a:endParaRPr lang="en-GB"/>
          </a:p>
        </p:txBody>
      </p:sp>
      <p:pic>
        <p:nvPicPr>
          <p:cNvPr id="3074" name="Picture 2" descr="http://www.prophecymusical.co.uk/images/clearanc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767" y="1371600"/>
            <a:ext cx="5472466" cy="34099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revolution was only narrowly defeated. </a:t>
            </a:r>
            <a:r>
              <a:rPr lang="en-GB" sz="2800" b="1" dirty="0">
                <a:solidFill>
                  <a:srgbClr val="FFC000"/>
                </a:solidFill>
                <a:effectLst>
                  <a:outerShdw blurRad="38100" dist="38100" dir="2700000" algn="tl">
                    <a:srgbClr val="000000">
                      <a:alpha val="43137"/>
                    </a:srgbClr>
                  </a:outerShdw>
                </a:effectLst>
              </a:rPr>
              <a:t>Consequently the City of London couldn’t risk this happening again, </a:t>
            </a:r>
            <a:r>
              <a:rPr lang="en-GB" sz="2800" b="1" dirty="0">
                <a:solidFill>
                  <a:srgbClr val="00FF00"/>
                </a:solidFill>
                <a:effectLst>
                  <a:outerShdw blurRad="38100" dist="38100" dir="2700000" algn="tl">
                    <a:srgbClr val="000000">
                      <a:alpha val="43137"/>
                    </a:srgbClr>
                  </a:outerShdw>
                </a:effectLst>
              </a:rPr>
              <a:t>so they ordered the depopulation of Scotland through their leverage on the lairds of Scotland.</a:t>
            </a:r>
          </a:p>
        </p:txBody>
      </p:sp>
    </p:spTree>
    <p:extLst>
      <p:ext uri="{BB962C8B-B14F-4D97-AF65-F5344CB8AC3E}">
        <p14:creationId xmlns:p14="http://schemas.microsoft.com/office/powerpoint/2010/main" val="2772382059"/>
      </p:ext>
    </p:extLst>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461</a:t>
            </a:fld>
            <a:endParaRPr lang="en-GB">
              <a:solidFill>
                <a:srgbClr val="FFFFFF"/>
              </a:solidFill>
            </a:endParaRPr>
          </a:p>
        </p:txBody>
      </p:sp>
      <p:sp>
        <p:nvSpPr>
          <p:cNvPr id="4" name="TextBox 3"/>
          <p:cNvSpPr txBox="1"/>
          <p:nvPr/>
        </p:nvSpPr>
        <p:spPr>
          <a:xfrm>
            <a:off x="5486400" y="1824841"/>
            <a:ext cx="609600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Tony Benn (left) in </a:t>
            </a:r>
            <a:r>
              <a:rPr lang="en-GB" sz="2800" b="1" dirty="0">
                <a:solidFill>
                  <a:srgbClr val="00FFFF"/>
                </a:solidFill>
                <a:effectLst>
                  <a:outerShdw blurRad="38100" dist="38100" dir="2700000" algn="tl">
                    <a:srgbClr val="000000">
                      <a:alpha val="43137"/>
                    </a:srgbClr>
                  </a:outerShdw>
                </a:effectLst>
              </a:rPr>
              <a:t>the Houses of Parliament not too many years </a:t>
            </a:r>
            <a:r>
              <a:rPr lang="en-GB" sz="2800" b="1" dirty="0" smtClean="0">
                <a:solidFill>
                  <a:srgbClr val="00FFFF"/>
                </a:solidFill>
                <a:effectLst>
                  <a:outerShdw blurRad="38100" dist="38100" dir="2700000" algn="tl">
                    <a:srgbClr val="000000">
                      <a:alpha val="43137"/>
                    </a:srgbClr>
                  </a:outerShdw>
                </a:effectLst>
              </a:rPr>
              <a:t>ago as to what the “Crown” was. </a:t>
            </a:r>
            <a:r>
              <a:rPr lang="en-GB" sz="2800" b="1" dirty="0" smtClean="0">
                <a:solidFill>
                  <a:srgbClr val="FFC000"/>
                </a:solidFill>
                <a:effectLst>
                  <a:outerShdw blurRad="38100" dist="38100" dir="2700000" algn="tl">
                    <a:srgbClr val="000000">
                      <a:alpha val="43137"/>
                    </a:srgbClr>
                  </a:outerShdw>
                </a:effectLst>
              </a:rPr>
              <a:t>This </a:t>
            </a:r>
            <a:r>
              <a:rPr lang="en-GB" sz="2800" b="1" dirty="0">
                <a:solidFill>
                  <a:srgbClr val="FFC000"/>
                </a:solidFill>
                <a:effectLst>
                  <a:outerShdw blurRad="38100" dist="38100" dir="2700000" algn="tl">
                    <a:srgbClr val="000000">
                      <a:alpha val="43137"/>
                    </a:srgbClr>
                  </a:outerShdw>
                </a:effectLst>
              </a:rPr>
              <a:t>is very, very simple: The British people have no idea who this “Crown” is. </a:t>
            </a:r>
            <a:r>
              <a:rPr lang="en-GB" sz="2800" b="1" dirty="0">
                <a:solidFill>
                  <a:srgbClr val="00FF00"/>
                </a:solidFill>
                <a:effectLst>
                  <a:outerShdw blurRad="38100" dist="38100" dir="2700000" algn="tl">
                    <a:srgbClr val="000000">
                      <a:alpha val="43137"/>
                    </a:srgbClr>
                  </a:outerShdw>
                </a:effectLst>
              </a:rPr>
              <a:t>It acts outside of any parliamentary scrutiny whatsoever. </a:t>
            </a:r>
            <a:r>
              <a:rPr lang="en-GB" sz="2800" b="1" dirty="0">
                <a:solidFill>
                  <a:srgbClr val="FFFF00"/>
                </a:solidFill>
                <a:effectLst>
                  <a:outerShdw blurRad="38100" dist="38100" dir="2700000" algn="tl">
                    <a:srgbClr val="000000">
                      <a:alpha val="43137"/>
                    </a:srgbClr>
                  </a:outerShdw>
                </a:effectLst>
              </a:rPr>
              <a:t>As such, it acts outwith the law yet decides what this thing called “Law” is</a:t>
            </a:r>
            <a:r>
              <a:rPr lang="en-GB" sz="2800" b="1" dirty="0" smtClean="0">
                <a:solidFill>
                  <a:srgbClr val="FFFF00"/>
                </a:solidFill>
                <a:effectLst>
                  <a:outerShdw blurRad="38100" dist="38100" dir="2700000" algn="tl">
                    <a:srgbClr val="000000">
                      <a:alpha val="43137"/>
                    </a:srgbClr>
                  </a:outerShdw>
                </a:effectLst>
              </a:rPr>
              <a:t>!</a:t>
            </a:r>
            <a:endParaRPr lang="en-GB" dirty="0">
              <a:solidFill>
                <a:srgbClr val="FFFF00"/>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3546" y="1940930"/>
            <a:ext cx="4005178" cy="4169026"/>
          </a:xfrm>
          <a:prstGeom prst="rect">
            <a:avLst/>
          </a:prstGeom>
        </p:spPr>
      </p:pic>
    </p:spTree>
    <p:extLst>
      <p:ext uri="{BB962C8B-B14F-4D97-AF65-F5344CB8AC3E}">
        <p14:creationId xmlns:p14="http://schemas.microsoft.com/office/powerpoint/2010/main" val="1547012121"/>
      </p:ext>
    </p:extLst>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462</a:t>
            </a:fld>
            <a:endParaRPr lang="en-GB">
              <a:solidFill>
                <a:srgbClr val="FFFFFF"/>
              </a:solidFill>
            </a:endParaRPr>
          </a:p>
        </p:txBody>
      </p:sp>
      <p:sp>
        <p:nvSpPr>
          <p:cNvPr id="4" name="TextBox 3"/>
          <p:cNvSpPr txBox="1"/>
          <p:nvPr/>
        </p:nvSpPr>
        <p:spPr>
          <a:xfrm>
            <a:off x="1" y="3749457"/>
            <a:ext cx="12191999"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a:t>
            </a:r>
            <a:r>
              <a:rPr lang="en-GB" sz="2800" b="1" dirty="0" smtClean="0">
                <a:solidFill>
                  <a:srgbClr val="00FFFF"/>
                </a:solidFill>
                <a:effectLst>
                  <a:outerShdw blurRad="38100" dist="38100" dir="2700000" algn="tl">
                    <a:srgbClr val="000000">
                      <a:alpha val="43137"/>
                    </a:srgbClr>
                  </a:outerShdw>
                </a:effectLst>
              </a:rPr>
              <a:t>he </a:t>
            </a:r>
            <a:r>
              <a:rPr lang="en-GB" sz="2800" b="1" dirty="0">
                <a:solidFill>
                  <a:srgbClr val="00FFFF"/>
                </a:solidFill>
                <a:effectLst>
                  <a:outerShdw blurRad="38100" dist="38100" dir="2700000" algn="tl">
                    <a:srgbClr val="000000">
                      <a:alpha val="43137"/>
                    </a:srgbClr>
                  </a:outerShdw>
                </a:effectLst>
              </a:rPr>
              <a:t>central overriding power in the City is the "CROWN" as opposed to the reigning Monarch. </a:t>
            </a:r>
            <a:r>
              <a:rPr lang="en-GB" sz="2800" b="1" dirty="0">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Chaired by the Lord Mayor, the "Crown" is a committee of 12 to 14 appointed persons who preside over the City of London Corporation as an independent sovereign state</a:t>
            </a:r>
            <a:r>
              <a:rPr lang="en-GB" sz="2800" b="1" dirty="0" smtClean="0">
                <a:solidFill>
                  <a:srgbClr val="FFCC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History </a:t>
            </a:r>
            <a:r>
              <a:rPr lang="en-GB" sz="2800" b="1" dirty="0">
                <a:solidFill>
                  <a:srgbClr val="00FF00"/>
                </a:solidFill>
                <a:effectLst>
                  <a:outerShdw blurRad="38100" dist="38100" dir="2700000" algn="tl">
                    <a:srgbClr val="000000">
                      <a:alpha val="43137"/>
                    </a:srgbClr>
                  </a:outerShdw>
                </a:effectLst>
              </a:rPr>
              <a:t>has shown that the City held sway over the Monarch and has been responsible for dethroning several Kings who had onerously decided to restrict the  City's powers</a:t>
            </a:r>
            <a:r>
              <a:rPr lang="en-GB"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6146" name="Picture 2" descr="http://www.warnandinform.com/wp-content/uploads/2010/09/city_of_london_council_ban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8435"/>
            <a:ext cx="7924800" cy="194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192639"/>
      </p:ext>
    </p:extLst>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463</a:t>
            </a:fld>
            <a:endParaRPr lang="en-GB"/>
          </a:p>
        </p:txBody>
      </p:sp>
      <p:sp>
        <p:nvSpPr>
          <p:cNvPr id="4" name="TextBox 3"/>
          <p:cNvSpPr txBox="1"/>
          <p:nvPr/>
        </p:nvSpPr>
        <p:spPr>
          <a:xfrm>
            <a:off x="6456040" y="1638159"/>
            <a:ext cx="360040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It is important to recognise the fact that two separate empires were operating under the guise of the British Empire. </a:t>
            </a:r>
            <a:r>
              <a:rPr lang="en-GB" sz="2800" b="1" dirty="0">
                <a:solidFill>
                  <a:srgbClr val="00FF00"/>
                </a:solidFill>
                <a:effectLst>
                  <a:outerShdw blurRad="38100" dist="38100" dir="2700000" algn="tl">
                    <a:srgbClr val="000000">
                      <a:alpha val="43137"/>
                    </a:srgbClr>
                  </a:outerShdw>
                </a:effectLst>
              </a:rPr>
              <a:t>One was the Crown Empire and the other the British Empire.</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0" r="99078"/>
                    </a14:imgEffect>
                  </a14:imgLayer>
                </a14:imgProps>
              </a:ext>
              <a:ext uri="{28A0092B-C50C-407E-A947-70E740481C1C}">
                <a14:useLocalDpi xmlns:a14="http://schemas.microsoft.com/office/drawing/2010/main" val="0"/>
              </a:ext>
            </a:extLst>
          </a:blip>
          <a:stretch>
            <a:fillRect/>
          </a:stretch>
        </p:blipFill>
        <p:spPr>
          <a:xfrm>
            <a:off x="1775521" y="1052736"/>
            <a:ext cx="2376264" cy="2540522"/>
          </a:xfrm>
          <a:prstGeom prst="rect">
            <a:avLst/>
          </a:prstGeom>
        </p:spPr>
      </p:pic>
      <p:pic>
        <p:nvPicPr>
          <p:cNvPr id="6" name="Picture 5"/>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27080" r="27007" b="49788"/>
          <a:stretch/>
        </p:blipFill>
        <p:spPr>
          <a:xfrm>
            <a:off x="1981201" y="4149081"/>
            <a:ext cx="2114619" cy="1538969"/>
          </a:xfrm>
          <a:prstGeom prst="rect">
            <a:avLst/>
          </a:prstGeom>
        </p:spPr>
      </p:pic>
      <p:sp>
        <p:nvSpPr>
          <p:cNvPr id="7" name="TextBox 6"/>
          <p:cNvSpPr txBox="1"/>
          <p:nvPr/>
        </p:nvSpPr>
        <p:spPr>
          <a:xfrm>
            <a:off x="4151786" y="1844825"/>
            <a:ext cx="1944215" cy="138499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The True Royal Crown</a:t>
            </a:r>
          </a:p>
        </p:txBody>
      </p:sp>
      <p:sp>
        <p:nvSpPr>
          <p:cNvPr id="8" name="TextBox 7"/>
          <p:cNvSpPr txBox="1"/>
          <p:nvPr/>
        </p:nvSpPr>
        <p:spPr>
          <a:xfrm>
            <a:off x="4439816" y="4149080"/>
            <a:ext cx="1656184" cy="181588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The City of London Crown</a:t>
            </a:r>
          </a:p>
        </p:txBody>
      </p:sp>
    </p:spTree>
    <p:extLst>
      <p:ext uri="{BB962C8B-B14F-4D97-AF65-F5344CB8AC3E}">
        <p14:creationId xmlns:p14="http://schemas.microsoft.com/office/powerpoint/2010/main" val="910980801"/>
      </p:ext>
    </p:extLst>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464</a:t>
            </a:fld>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5259" t="16952" r="22509" b="21082"/>
          <a:stretch/>
        </p:blipFill>
        <p:spPr>
          <a:xfrm>
            <a:off x="1074232" y="2402930"/>
            <a:ext cx="3730240" cy="2944924"/>
          </a:xfrm>
          <a:prstGeom prst="rect">
            <a:avLst/>
          </a:prstGeom>
        </p:spPr>
      </p:pic>
      <p:sp>
        <p:nvSpPr>
          <p:cNvPr id="5" name="TextBox 4"/>
          <p:cNvSpPr txBox="1"/>
          <p:nvPr/>
        </p:nvSpPr>
        <p:spPr>
          <a:xfrm>
            <a:off x="6096000" y="1824841"/>
            <a:ext cx="440283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Of course, the crown without the lion on top is covertly signalling control by the City of London. </a:t>
            </a:r>
            <a:r>
              <a:rPr lang="en-GB" sz="2800" b="1" dirty="0">
                <a:solidFill>
                  <a:srgbClr val="FFC000"/>
                </a:solidFill>
                <a:effectLst>
                  <a:outerShdw blurRad="38100" dist="38100" dir="2700000" algn="tl">
                    <a:srgbClr val="000000">
                      <a:alpha val="43137"/>
                    </a:srgbClr>
                  </a:outerShdw>
                </a:effectLst>
              </a:rPr>
              <a:t>This is very convenient as the Royal crown takes the blame for the misdeeds of the City.</a:t>
            </a:r>
          </a:p>
        </p:txBody>
      </p:sp>
    </p:spTree>
    <p:extLst>
      <p:ext uri="{BB962C8B-B14F-4D97-AF65-F5344CB8AC3E}">
        <p14:creationId xmlns:p14="http://schemas.microsoft.com/office/powerpoint/2010/main" val="3104782303"/>
      </p:ext>
    </p:extLst>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465</a:t>
            </a:fld>
            <a:endParaRPr lang="en-GB"/>
          </a:p>
        </p:txBody>
      </p:sp>
      <p:pic>
        <p:nvPicPr>
          <p:cNvPr id="15362" name="Picture 2" descr="http://4.bp.blogspot.com/_mKMjgOaIL0E/TUTX12USa4I/AAAAAAAAQzE/iOFvgTC24hQ/s1600/GB%2BLord%2BPrivy%2BSeal%2B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2913" y="1789975"/>
            <a:ext cx="3085663" cy="48450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85232" y="2514600"/>
            <a:ext cx="5897880"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As can be seen from a letter from 10 Downing Street, dated 27</a:t>
            </a:r>
            <a:r>
              <a:rPr lang="en-GB" sz="2800" b="1" baseline="30000" dirty="0" smtClean="0">
                <a:solidFill>
                  <a:srgbClr val="00FFFF"/>
                </a:solidFill>
                <a:effectLst>
                  <a:outerShdw blurRad="38100" dist="38100" dir="2700000" algn="tl">
                    <a:srgbClr val="000000">
                      <a:alpha val="43137"/>
                    </a:srgbClr>
                  </a:outerShdw>
                </a:effectLst>
              </a:rPr>
              <a:t>th</a:t>
            </a:r>
            <a:r>
              <a:rPr lang="en-GB" sz="2800" b="1" dirty="0" smtClean="0">
                <a:solidFill>
                  <a:srgbClr val="00FFFF"/>
                </a:solidFill>
                <a:effectLst>
                  <a:outerShdw blurRad="38100" dist="38100" dir="2700000" algn="tl">
                    <a:srgbClr val="000000">
                      <a:alpha val="43137"/>
                    </a:srgbClr>
                  </a:outerShdw>
                </a:effectLst>
              </a:rPr>
              <a:t> July, 1948, </a:t>
            </a:r>
            <a:r>
              <a:rPr lang="en-GB" sz="2800" b="1" dirty="0" smtClean="0">
                <a:solidFill>
                  <a:srgbClr val="FFC000"/>
                </a:solidFill>
                <a:effectLst>
                  <a:outerShdw blurRad="38100" dist="38100" dir="2700000" algn="tl">
                    <a:srgbClr val="000000">
                      <a:alpha val="43137"/>
                    </a:srgbClr>
                  </a:outerShdw>
                </a:effectLst>
              </a:rPr>
              <a:t>government stationery treasonably bears a look alike Royal Coat of Arms, </a:t>
            </a:r>
            <a:r>
              <a:rPr lang="en-GB" sz="2800" b="1" dirty="0" smtClean="0">
                <a:solidFill>
                  <a:srgbClr val="00FF00"/>
                </a:solidFill>
                <a:effectLst>
                  <a:outerShdw blurRad="38100" dist="38100" dir="2700000" algn="tl">
                    <a:srgbClr val="000000">
                      <a:alpha val="43137"/>
                    </a:srgbClr>
                  </a:outerShdw>
                </a:effectLst>
              </a:rPr>
              <a:t>with no lion atop the crown. </a:t>
            </a:r>
            <a:r>
              <a:rPr lang="en-GB" sz="2800" b="1" dirty="0" smtClean="0">
                <a:solidFill>
                  <a:srgbClr val="FF0000"/>
                </a:solidFill>
                <a:effectLst>
                  <a:outerShdw blurRad="38100" dist="38100" dir="2700000" algn="tl">
                    <a:srgbClr val="000000">
                      <a:alpha val="43137"/>
                    </a:srgbClr>
                  </a:outerShdw>
                </a:effectLst>
              </a:rPr>
              <a:t>This state of affairs continues today.</a:t>
            </a:r>
            <a:endParaRPr lang="en-GB"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97686274"/>
      </p:ext>
    </p:extLst>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466</a:t>
            </a:fld>
            <a:endParaRPr lang="en-GB"/>
          </a:p>
        </p:txBody>
      </p:sp>
      <p:sp>
        <p:nvSpPr>
          <p:cNvPr id="4" name="TextBox 3"/>
          <p:cNvSpPr txBox="1"/>
          <p:nvPr/>
        </p:nvSpPr>
        <p:spPr>
          <a:xfrm>
            <a:off x="5807968" y="1395163"/>
            <a:ext cx="424847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colonial possessions that were white were under the sovereign – i.e. </a:t>
            </a:r>
            <a:r>
              <a:rPr lang="en-GB" sz="2800" b="1" dirty="0">
                <a:solidFill>
                  <a:srgbClr val="FFC000"/>
                </a:solidFill>
                <a:effectLst>
                  <a:outerShdw blurRad="38100" dist="38100" dir="2700000" algn="tl">
                    <a:srgbClr val="000000">
                      <a:alpha val="43137"/>
                    </a:srgbClr>
                  </a:outerShdw>
                </a:effectLst>
              </a:rPr>
              <a:t>under the authority of the British government. Such nations as the Union of South Africa, </a:t>
            </a:r>
            <a:r>
              <a:rPr lang="en-GB" sz="2800" b="1" dirty="0">
                <a:solidFill>
                  <a:srgbClr val="00FF00"/>
                </a:solidFill>
                <a:effectLst>
                  <a:outerShdw blurRad="38100" dist="38100" dir="2700000" algn="tl">
                    <a:srgbClr val="000000">
                      <a:alpha val="43137"/>
                    </a:srgbClr>
                  </a:outerShdw>
                </a:effectLst>
              </a:rPr>
              <a:t>Australia, New Zealand and Canada were governed under British law</a:t>
            </a:r>
            <a:r>
              <a:rPr lang="en-GB" dirty="0">
                <a:solidFill>
                  <a:srgbClr val="00FF00"/>
                </a:solidFill>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5" y="1903630"/>
            <a:ext cx="2614829" cy="4246042"/>
          </a:xfrm>
          <a:prstGeom prst="rect">
            <a:avLst/>
          </a:prstGeom>
        </p:spPr>
      </p:pic>
    </p:spTree>
    <p:extLst>
      <p:ext uri="{BB962C8B-B14F-4D97-AF65-F5344CB8AC3E}">
        <p14:creationId xmlns:p14="http://schemas.microsoft.com/office/powerpoint/2010/main" val="1881079311"/>
      </p:ext>
    </p:extLst>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467</a:t>
            </a:fld>
            <a:endParaRPr lang="en-GB"/>
          </a:p>
        </p:txBody>
      </p:sp>
      <p:sp>
        <p:nvSpPr>
          <p:cNvPr id="4" name="TextBox 3"/>
          <p:cNvSpPr txBox="1"/>
          <p:nvPr/>
        </p:nvSpPr>
        <p:spPr>
          <a:xfrm>
            <a:off x="0" y="5903893"/>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These only represented thirteen percent of the people who made up the inhabitants of the British Empire.</a:t>
            </a:r>
            <a:endParaRPr lang="en-GB" dirty="0">
              <a:solidFill>
                <a:srgbClr val="00FF00"/>
              </a:solidFill>
            </a:endParaRPr>
          </a:p>
        </p:txBody>
      </p:sp>
      <p:pic>
        <p:nvPicPr>
          <p:cNvPr id="7" name="Picture 6"/>
          <p:cNvPicPr>
            <a:picLocks noChangeAspect="1"/>
          </p:cNvPicPr>
          <p:nvPr/>
        </p:nvPicPr>
        <p:blipFill>
          <a:blip r:embed="rId2"/>
          <a:stretch>
            <a:fillRect/>
          </a:stretch>
        </p:blipFill>
        <p:spPr>
          <a:xfrm>
            <a:off x="3268884" y="1353458"/>
            <a:ext cx="5654232" cy="4378181"/>
          </a:xfrm>
          <a:prstGeom prst="rect">
            <a:avLst/>
          </a:prstGeom>
        </p:spPr>
      </p:pic>
    </p:spTree>
    <p:extLst>
      <p:ext uri="{BB962C8B-B14F-4D97-AF65-F5344CB8AC3E}">
        <p14:creationId xmlns:p14="http://schemas.microsoft.com/office/powerpoint/2010/main" val="3174233988"/>
      </p:ext>
    </p:extLst>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468</a:t>
            </a:fld>
            <a:endParaRPr lang="en-GB"/>
          </a:p>
        </p:txBody>
      </p:sp>
      <p:sp>
        <p:nvSpPr>
          <p:cNvPr id="4" name="TextBox 3"/>
          <p:cNvSpPr txBox="1"/>
          <p:nvPr/>
        </p:nvSpPr>
        <p:spPr>
          <a:xfrm>
            <a:off x="5015345" y="2040285"/>
            <a:ext cx="644236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 other parts of the British Empire – nations like India, Egypt, Bermuda, Malta, </a:t>
            </a:r>
            <a:r>
              <a:rPr lang="en-GB" sz="2800" b="1" dirty="0">
                <a:solidFill>
                  <a:srgbClr val="FFC000"/>
                </a:solidFill>
                <a:effectLst>
                  <a:outerShdw blurRad="38100" dist="38100" dir="2700000" algn="tl">
                    <a:srgbClr val="000000">
                      <a:alpha val="43137"/>
                    </a:srgbClr>
                  </a:outerShdw>
                </a:effectLst>
              </a:rPr>
              <a:t>Cyprus and colonies in Central Africa, Singapore, Hong Kong and Gibraltar were all Crown Colonies. </a:t>
            </a:r>
            <a:r>
              <a:rPr lang="en-GB" sz="2800" b="1" dirty="0">
                <a:solidFill>
                  <a:srgbClr val="00FF00"/>
                </a:solidFill>
                <a:effectLst>
                  <a:outerShdw blurRad="38100" dist="38100" dir="2700000" algn="tl">
                    <a:srgbClr val="000000">
                      <a:alpha val="43137"/>
                    </a:srgbClr>
                  </a:outerShdw>
                </a:effectLst>
              </a:rPr>
              <a:t>These were not under British rule. The British parliament had no authority over them.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414" y="1808732"/>
            <a:ext cx="3154672" cy="1893777"/>
          </a:xfrm>
          <a:prstGeom prst="rect">
            <a:avLst/>
          </a:prstGeom>
        </p:spPr>
      </p:pic>
      <p:sp>
        <p:nvSpPr>
          <p:cNvPr id="7" name="TextBox 6"/>
          <p:cNvSpPr txBox="1"/>
          <p:nvPr/>
        </p:nvSpPr>
        <p:spPr>
          <a:xfrm>
            <a:off x="988414" y="4395550"/>
            <a:ext cx="3106688" cy="138499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The City of London Empire or the Crown</a:t>
            </a:r>
          </a:p>
        </p:txBody>
      </p:sp>
    </p:spTree>
    <p:extLst>
      <p:ext uri="{BB962C8B-B14F-4D97-AF65-F5344CB8AC3E}">
        <p14:creationId xmlns:p14="http://schemas.microsoft.com/office/powerpoint/2010/main" val="3207816045"/>
      </p:ext>
    </p:extLst>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469</a:t>
            </a:fld>
            <a:endParaRPr lang="en-GB">
              <a:solidFill>
                <a:srgbClr val="FFFFFF"/>
              </a:solidFill>
            </a:endParaRPr>
          </a:p>
        </p:txBody>
      </p:sp>
      <p:sp>
        <p:nvSpPr>
          <p:cNvPr id="4" name="TextBox 3"/>
          <p:cNvSpPr txBox="1"/>
          <p:nvPr/>
        </p:nvSpPr>
        <p:spPr>
          <a:xfrm>
            <a:off x="4919731" y="1794063"/>
            <a:ext cx="6323526" cy="403187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3200" b="1" dirty="0" smtClean="0">
                <a:solidFill>
                  <a:srgbClr val="00FFFF"/>
                </a:solidFill>
                <a:effectLst>
                  <a:outerShdw blurRad="38100" dist="38100" dir="2700000" algn="tl">
                    <a:srgbClr val="000000">
                      <a:alpha val="43137"/>
                    </a:srgbClr>
                  </a:outerShdw>
                </a:effectLst>
              </a:rPr>
              <a:t>They </a:t>
            </a:r>
            <a:r>
              <a:rPr lang="en-GB" sz="3200" b="1" dirty="0">
                <a:solidFill>
                  <a:srgbClr val="00FFFF"/>
                </a:solidFill>
                <a:effectLst>
                  <a:outerShdw blurRad="38100" dist="38100" dir="2700000" algn="tl">
                    <a:srgbClr val="000000">
                      <a:alpha val="43137"/>
                    </a:srgbClr>
                  </a:outerShdw>
                </a:effectLst>
              </a:rPr>
              <a:t>were privately owned and ruled by a private club in London, </a:t>
            </a:r>
            <a:r>
              <a:rPr lang="en-GB" sz="3200" b="1" dirty="0">
                <a:solidFill>
                  <a:srgbClr val="FFCC00"/>
                </a:solidFill>
                <a:effectLst>
                  <a:outerShdw blurRad="38100" dist="38100" dir="2700000" algn="tl">
                    <a:srgbClr val="000000">
                      <a:alpha val="43137"/>
                    </a:srgbClr>
                  </a:outerShdw>
                </a:effectLst>
              </a:rPr>
              <a:t>England, known as the Crown. </a:t>
            </a:r>
            <a:r>
              <a:rPr lang="en-GB" sz="3200" b="1" dirty="0">
                <a:solidFill>
                  <a:srgbClr val="00FF00"/>
                </a:solidFill>
                <a:effectLst>
                  <a:outerShdw blurRad="38100" dist="38100" dir="2700000" algn="tl">
                    <a:srgbClr val="000000">
                      <a:alpha val="43137"/>
                    </a:srgbClr>
                  </a:outerShdw>
                </a:effectLst>
              </a:rPr>
              <a:t>The Crown's representative in such areas held the absolute power of life and death over all the people under his jurisdiction. </a:t>
            </a:r>
          </a:p>
        </p:txBody>
      </p:sp>
      <p:pic>
        <p:nvPicPr>
          <p:cNvPr id="6" name="Picture 5"/>
          <p:cNvPicPr>
            <a:picLocks noChangeAspect="1"/>
          </p:cNvPicPr>
          <p:nvPr/>
        </p:nvPicPr>
        <p:blipFill>
          <a:blip r:embed="rId2"/>
          <a:stretch>
            <a:fillRect/>
          </a:stretch>
        </p:blipFill>
        <p:spPr>
          <a:xfrm>
            <a:off x="609600" y="3061792"/>
            <a:ext cx="3271344" cy="1085206"/>
          </a:xfrm>
          <a:prstGeom prst="rect">
            <a:avLst/>
          </a:prstGeom>
        </p:spPr>
      </p:pic>
    </p:spTree>
    <p:extLst>
      <p:ext uri="{BB962C8B-B14F-4D97-AF65-F5344CB8AC3E}">
        <p14:creationId xmlns:p14="http://schemas.microsoft.com/office/powerpoint/2010/main" val="20979266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b="1"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5993538" y="1940243"/>
            <a:ext cx="4824716"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66FFFF"/>
                </a:solidFill>
                <a:effectLst>
                  <a:outerShdw blurRad="38100" dist="38100" dir="2700000" algn="tl">
                    <a:srgbClr val="000000">
                      <a:alpha val="43137"/>
                    </a:srgbClr>
                  </a:outerShdw>
                </a:effectLst>
              </a:rPr>
              <a:t>1) Gog is mentioned exactly 11 times in the scriptures </a:t>
            </a:r>
            <a:r>
              <a:rPr lang="en-GB" sz="2800" b="1" dirty="0">
                <a:solidFill>
                  <a:srgbClr val="FFC000"/>
                </a:solidFill>
                <a:effectLst>
                  <a:outerShdw blurRad="38100" dist="38100" dir="2700000" algn="tl">
                    <a:srgbClr val="000000">
                      <a:alpha val="43137"/>
                    </a:srgbClr>
                  </a:outerShdw>
                </a:effectLst>
              </a:rPr>
              <a:t>– 10 times in the Old Testament and once in the New Testament, </a:t>
            </a:r>
            <a:r>
              <a:rPr lang="en-GB" sz="2800" b="1" dirty="0">
                <a:solidFill>
                  <a:srgbClr val="00FF00"/>
                </a:solidFill>
                <a:effectLst>
                  <a:outerShdw blurRad="38100" dist="38100" dir="2700000" algn="tl">
                    <a:srgbClr val="000000">
                      <a:alpha val="43137"/>
                    </a:srgbClr>
                  </a:outerShdw>
                </a:effectLst>
              </a:rPr>
              <a:t>reflecting 10 horns plus 1 little horn.</a:t>
            </a:r>
          </a:p>
        </p:txBody>
      </p:sp>
      <p:pic>
        <p:nvPicPr>
          <p:cNvPr id="44034" name="Picture 2" descr="http://t2.gstatic.com/images?q=tbn:ANd9GcTSYPB0NdMO3se4yd0FOiaFnb0AsJrV2L3R4ICIwMvZIhh1uyK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1018015" y="2369940"/>
            <a:ext cx="3570886" cy="2376264"/>
          </a:xfrm>
          <a:prstGeom prst="rect">
            <a:avLst/>
          </a:prstGeom>
          <a:noFill/>
        </p:spPr>
      </p:pic>
      <p:sp>
        <p:nvSpPr>
          <p:cNvPr id="6" name="Slide Number Placeholder 5"/>
          <p:cNvSpPr>
            <a:spLocks noGrp="1"/>
          </p:cNvSpPr>
          <p:nvPr>
            <p:ph type="sldNum" sz="quarter" idx="12"/>
          </p:nvPr>
        </p:nvSpPr>
        <p:spPr/>
        <p:txBody>
          <a:bodyPr/>
          <a:lstStyle/>
          <a:p>
            <a:fld id="{2FC12DDF-A357-437F-A2EE-664694E3AF80}" type="slidenum">
              <a:rPr lang="en-GB" smtClean="0"/>
              <a:pPr/>
              <a:t>47</a:t>
            </a:fld>
            <a:endParaRPr lang="en-GB"/>
          </a:p>
        </p:txBody>
      </p:sp>
    </p:spTree>
    <p:extLst>
      <p:ext uri="{BB962C8B-B14F-4D97-AF65-F5344CB8AC3E}">
        <p14:creationId xmlns:p14="http://schemas.microsoft.com/office/powerpoint/2010/main" val="310186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circle(in)">
                                      <p:cBhvr>
                                        <p:cTn id="7" dur="2000"/>
                                        <p:tgtEl>
                                          <p:spTgt spid="440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470</a:t>
            </a:fld>
            <a:endParaRPr lang="en-GB">
              <a:solidFill>
                <a:srgbClr val="FFFFFF"/>
              </a:solidFill>
            </a:endParaRPr>
          </a:p>
        </p:txBody>
      </p:sp>
      <p:sp>
        <p:nvSpPr>
          <p:cNvPr id="4" name="TextBox 3"/>
          <p:cNvSpPr txBox="1"/>
          <p:nvPr/>
        </p:nvSpPr>
        <p:spPr>
          <a:xfrm>
            <a:off x="5795491" y="2047741"/>
            <a:ext cx="5344733" cy="304698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3200" b="1" dirty="0" smtClean="0">
                <a:solidFill>
                  <a:srgbClr val="00FF00"/>
                </a:solidFill>
                <a:effectLst>
                  <a:outerShdw blurRad="38100" dist="38100" dir="2700000" algn="tl">
                    <a:srgbClr val="000000">
                      <a:alpha val="43137"/>
                    </a:srgbClr>
                  </a:outerShdw>
                </a:effectLst>
              </a:rPr>
              <a:t>There </a:t>
            </a:r>
            <a:r>
              <a:rPr lang="en-GB" sz="3200" b="1" dirty="0">
                <a:solidFill>
                  <a:srgbClr val="00FF00"/>
                </a:solidFill>
                <a:effectLst>
                  <a:outerShdw blurRad="38100" dist="38100" dir="2700000" algn="tl">
                    <a:srgbClr val="000000">
                      <a:alpha val="43137"/>
                    </a:srgbClr>
                  </a:outerShdw>
                </a:effectLst>
              </a:rPr>
              <a:t>were no courts and no method of appeal or retribution against a decision rendered by the representatives of the Crown. </a:t>
            </a:r>
          </a:p>
        </p:txBody>
      </p:sp>
      <p:pic>
        <p:nvPicPr>
          <p:cNvPr id="5" name="Picture 4"/>
          <p:cNvPicPr>
            <a:picLocks noChangeAspect="1"/>
          </p:cNvPicPr>
          <p:nvPr/>
        </p:nvPicPr>
        <p:blipFill>
          <a:blip r:embed="rId2"/>
          <a:stretch>
            <a:fillRect/>
          </a:stretch>
        </p:blipFill>
        <p:spPr>
          <a:xfrm>
            <a:off x="1032559" y="1975997"/>
            <a:ext cx="3790476" cy="3190476"/>
          </a:xfrm>
          <a:prstGeom prst="rect">
            <a:avLst/>
          </a:prstGeom>
        </p:spPr>
      </p:pic>
    </p:spTree>
    <p:extLst>
      <p:ext uri="{BB962C8B-B14F-4D97-AF65-F5344CB8AC3E}">
        <p14:creationId xmlns:p14="http://schemas.microsoft.com/office/powerpoint/2010/main" val="3335369942"/>
      </p:ext>
    </p:extLst>
  </p:cSld>
  <p:clrMapOvr>
    <a:masterClrMapping/>
  </p:clrMapOvr>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471</a:t>
            </a:fld>
            <a:endParaRPr lang="en-GB">
              <a:solidFill>
                <a:srgbClr val="FFFFFF"/>
              </a:solidFill>
            </a:endParaRPr>
          </a:p>
        </p:txBody>
      </p:sp>
      <p:sp>
        <p:nvSpPr>
          <p:cNvPr id="4" name="TextBox 3"/>
          <p:cNvSpPr txBox="1"/>
          <p:nvPr/>
        </p:nvSpPr>
        <p:spPr>
          <a:xfrm>
            <a:off x="6349283" y="2286505"/>
            <a:ext cx="5344733" cy="304698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3200" b="1" dirty="0" smtClean="0">
                <a:effectLst>
                  <a:outerShdw blurRad="38100" dist="38100" dir="2700000" algn="tl">
                    <a:srgbClr val="000000">
                      <a:alpha val="43137"/>
                    </a:srgbClr>
                  </a:outerShdw>
                </a:effectLst>
              </a:rPr>
              <a:t> </a:t>
            </a:r>
            <a:r>
              <a:rPr lang="en-GB" sz="3200" b="1" dirty="0">
                <a:solidFill>
                  <a:srgbClr val="FFCC00"/>
                </a:solidFill>
                <a:effectLst>
                  <a:outerShdw blurRad="38100" dist="38100" dir="2700000" algn="tl">
                    <a:srgbClr val="000000">
                      <a:alpha val="43137"/>
                    </a:srgbClr>
                  </a:outerShdw>
                </a:effectLst>
              </a:rPr>
              <a:t>Even a British citizen who committed a crime in a Crown colony was subject to the Crown law. </a:t>
            </a:r>
            <a:r>
              <a:rPr lang="en-GB" sz="3200" b="1" dirty="0">
                <a:solidFill>
                  <a:srgbClr val="00FF00"/>
                </a:solidFill>
                <a:effectLst>
                  <a:outerShdw blurRad="38100" dist="38100" dir="2700000" algn="tl">
                    <a:srgbClr val="000000">
                      <a:alpha val="43137"/>
                    </a:srgbClr>
                  </a:outerShdw>
                </a:effectLst>
              </a:rPr>
              <a:t>He couldn't appeal to British law as it didn't apply.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463" y="1371600"/>
            <a:ext cx="4486655" cy="4876799"/>
          </a:xfrm>
          <a:prstGeom prst="rect">
            <a:avLst/>
          </a:prstGeom>
        </p:spPr>
      </p:pic>
    </p:spTree>
    <p:extLst>
      <p:ext uri="{BB962C8B-B14F-4D97-AF65-F5344CB8AC3E}">
        <p14:creationId xmlns:p14="http://schemas.microsoft.com/office/powerpoint/2010/main" val="2195381207"/>
      </p:ext>
    </p:extLst>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472</a:t>
            </a:fld>
            <a:endParaRPr lang="en-GB">
              <a:solidFill>
                <a:srgbClr val="FFFFFF"/>
              </a:solidFill>
            </a:endParaRPr>
          </a:p>
        </p:txBody>
      </p:sp>
      <p:sp>
        <p:nvSpPr>
          <p:cNvPr id="4" name="TextBox 3"/>
          <p:cNvSpPr txBox="1"/>
          <p:nvPr/>
        </p:nvSpPr>
        <p:spPr>
          <a:xfrm>
            <a:off x="1" y="4611231"/>
            <a:ext cx="12191999"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As the Crown owned the committee known as the British Government,</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there was no problem getting the British taxpayer to pay for naval and military forces to maintain the Crown's supremacy in these areas.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Any revolts were met with terrible retribution by the British Navy at no cost to the Crown</a:t>
            </a:r>
            <a:r>
              <a:rPr lang="en-GB" sz="2800" b="1" dirty="0" smtClean="0">
                <a:solidFill>
                  <a:srgbClr val="00FF00"/>
                </a:solidFill>
                <a:effectLst>
                  <a:outerShdw blurRad="38100" dist="38100" dir="2700000" algn="tl">
                    <a:srgbClr val="000000">
                      <a:alpha val="43137"/>
                    </a:srgbClr>
                  </a:outerShdw>
                </a:effectLst>
              </a:rPr>
              <a:t>.</a:t>
            </a:r>
            <a:endParaRPr lang="en-GB" dirty="0">
              <a:solidFill>
                <a:srgbClr val="00FF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659" y="1658905"/>
            <a:ext cx="3016618" cy="274533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974" y="1686569"/>
            <a:ext cx="3583815" cy="269001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4583" y="1820279"/>
            <a:ext cx="3571963" cy="2376979"/>
          </a:xfrm>
          <a:prstGeom prst="rect">
            <a:avLst/>
          </a:prstGeom>
        </p:spPr>
      </p:pic>
    </p:spTree>
    <p:extLst>
      <p:ext uri="{BB962C8B-B14F-4D97-AF65-F5344CB8AC3E}">
        <p14:creationId xmlns:p14="http://schemas.microsoft.com/office/powerpoint/2010/main" val="1590578174"/>
      </p:ext>
    </p:extLst>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473</a:t>
            </a:fld>
            <a:endParaRPr lang="en-GB">
              <a:solidFill>
                <a:srgbClr val="FFFFFF"/>
              </a:solidFill>
            </a:endParaRPr>
          </a:p>
        </p:txBody>
      </p:sp>
      <p:sp>
        <p:nvSpPr>
          <p:cNvPr id="4" name="TextBox 3"/>
          <p:cNvSpPr txBox="1"/>
          <p:nvPr/>
        </p:nvSpPr>
        <p:spPr>
          <a:xfrm>
            <a:off x="5769019" y="1847195"/>
            <a:ext cx="5937161"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David Lloyd </a:t>
            </a:r>
            <a:r>
              <a:rPr lang="en-GB" sz="2800" b="1" dirty="0" smtClean="0">
                <a:solidFill>
                  <a:srgbClr val="00FFFF"/>
                </a:solidFill>
                <a:effectLst>
                  <a:outerShdw blurRad="38100" dist="38100" dir="2700000" algn="tl">
                    <a:srgbClr val="000000">
                      <a:alpha val="43137"/>
                    </a:srgbClr>
                  </a:outerShdw>
                </a:effectLst>
              </a:rPr>
              <a:t>George (left), </a:t>
            </a:r>
            <a:r>
              <a:rPr lang="en-GB" sz="2800" b="1" dirty="0">
                <a:solidFill>
                  <a:srgbClr val="00FFFF"/>
                </a:solidFill>
                <a:effectLst>
                  <a:outerShdw blurRad="38100" dist="38100" dir="2700000" algn="tl">
                    <a:srgbClr val="000000">
                      <a:alpha val="43137"/>
                    </a:srgbClr>
                  </a:outerShdw>
                </a:effectLst>
              </a:rPr>
              <a:t>a future prime minister, </a:t>
            </a:r>
            <a:r>
              <a:rPr lang="en-GB" sz="2800" b="1" dirty="0">
                <a:solidFill>
                  <a:srgbClr val="FFC000"/>
                </a:solidFill>
                <a:effectLst>
                  <a:outerShdw blurRad="38100" dist="38100" dir="2700000" algn="tl">
                    <a:srgbClr val="000000">
                      <a:alpha val="43137"/>
                    </a:srgbClr>
                  </a:outerShdw>
                </a:effectLst>
              </a:rPr>
              <a:t>emphasized the power of the City and its total contempt for the `wretches' who were not part of the </a:t>
            </a:r>
            <a:r>
              <a:rPr lang="en-GB" sz="2800" b="1" dirty="0" smtClean="0">
                <a:solidFill>
                  <a:srgbClr val="FFC000"/>
                </a:solidFill>
                <a:effectLst>
                  <a:outerShdw blurRad="38100" dist="38100" dir="2700000" algn="tl">
                    <a:srgbClr val="000000">
                      <a:alpha val="43137"/>
                    </a:srgbClr>
                  </a:outerShdw>
                </a:effectLst>
              </a:rPr>
              <a:t>‘club’. </a:t>
            </a:r>
            <a:r>
              <a:rPr lang="en-GB" sz="2800" b="1" dirty="0">
                <a:solidFill>
                  <a:srgbClr val="FFC000"/>
                </a:solidFill>
                <a:effectLst>
                  <a:outerShdw blurRad="38100" dist="38100" dir="2700000" algn="tl">
                    <a:srgbClr val="000000">
                      <a:alpha val="43137"/>
                    </a:srgbClr>
                  </a:outerShdw>
                </a:effectLst>
              </a:rPr>
              <a:t>In a 1910 speech he stated:</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"We do most of the business of the world. We carry more international trade – </a:t>
            </a:r>
            <a:r>
              <a:rPr lang="en-GB" sz="2800" b="1" dirty="0">
                <a:solidFill>
                  <a:srgbClr val="FFFF00"/>
                </a:solidFill>
                <a:effectLst>
                  <a:outerShdw blurRad="38100" dist="38100" dir="2700000" algn="tl">
                    <a:srgbClr val="000000">
                      <a:alpha val="43137"/>
                    </a:srgbClr>
                  </a:outerShdw>
                </a:effectLst>
              </a:rPr>
              <a:t>probably ten times more – than Germany.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928092"/>
            <a:ext cx="4504022" cy="4239410"/>
          </a:xfrm>
          <a:prstGeom prst="rect">
            <a:avLst/>
          </a:prstGeom>
        </p:spPr>
      </p:pic>
    </p:spTree>
    <p:extLst>
      <p:ext uri="{BB962C8B-B14F-4D97-AF65-F5344CB8AC3E}">
        <p14:creationId xmlns:p14="http://schemas.microsoft.com/office/powerpoint/2010/main" val="3136161206"/>
      </p:ext>
    </p:extLst>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474</a:t>
            </a:fld>
            <a:endParaRPr lang="en-GB"/>
          </a:p>
        </p:txBody>
      </p:sp>
      <p:pic>
        <p:nvPicPr>
          <p:cNvPr id="1026" name="Picture 2" descr="https://encrypted-tbn0.gstatic.com/images?q=tbn:ANd9GcQIAc5VvotFpwcL8YdE0fzjdrf9-FBTl-K5RPEI6AN577ZvBdmWqA"/>
          <p:cNvPicPr>
            <a:picLocks noChangeAspect="1" noChangeArrowheads="1"/>
          </p:cNvPicPr>
          <p:nvPr/>
        </p:nvPicPr>
        <p:blipFill>
          <a:blip r:embed="rId2">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a:off x="867356" y="1545520"/>
            <a:ext cx="3746971" cy="48691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51806" y="2210385"/>
            <a:ext cx="527037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Here we see a Punch cartoon depicting the 2 crowns </a:t>
            </a:r>
            <a:r>
              <a:rPr lang="en-GB" sz="2800" b="1" dirty="0">
                <a:solidFill>
                  <a:srgbClr val="FFC000"/>
                </a:solidFill>
                <a:effectLst>
                  <a:outerShdw blurRad="38100" dist="38100" dir="2700000" algn="tl">
                    <a:srgbClr val="000000">
                      <a:alpha val="43137"/>
                    </a:srgbClr>
                  </a:outerShdw>
                </a:effectLst>
              </a:rPr>
              <a:t>– Disraeli offering the crown of England in exchange for the Indian Empire crown, </a:t>
            </a:r>
            <a:r>
              <a:rPr lang="en-GB" sz="2800" b="1" dirty="0">
                <a:solidFill>
                  <a:srgbClr val="00FF00"/>
                </a:solidFill>
                <a:effectLst>
                  <a:outerShdw blurRad="38100" dist="38100" dir="2700000" algn="tl">
                    <a:srgbClr val="000000">
                      <a:alpha val="43137"/>
                    </a:srgbClr>
                  </a:outerShdw>
                </a:effectLst>
              </a:rPr>
              <a:t>which at that time was run by the City of London in the guise of the East India Company.</a:t>
            </a:r>
          </a:p>
        </p:txBody>
      </p:sp>
    </p:spTree>
    <p:extLst>
      <p:ext uri="{BB962C8B-B14F-4D97-AF65-F5344CB8AC3E}">
        <p14:creationId xmlns:p14="http://schemas.microsoft.com/office/powerpoint/2010/main" val="3081209904"/>
      </p:ext>
    </p:extLst>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475</a:t>
            </a:fld>
            <a:endParaRPr lang="en-GB"/>
          </a:p>
        </p:txBody>
      </p:sp>
      <p:sp>
        <p:nvSpPr>
          <p:cNvPr id="4" name="TextBox 3"/>
          <p:cNvSpPr txBox="1"/>
          <p:nvPr/>
        </p:nvSpPr>
        <p:spPr>
          <a:xfrm>
            <a:off x="5800652" y="2150493"/>
            <a:ext cx="5379965"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This was an astute move by the City of London’s agent, </a:t>
            </a:r>
            <a:r>
              <a:rPr lang="en-GB" sz="2800" b="1" dirty="0">
                <a:solidFill>
                  <a:srgbClr val="FF0000"/>
                </a:solidFill>
                <a:effectLst>
                  <a:outerShdw blurRad="38100" dist="38100" dir="2700000" algn="tl">
                    <a:srgbClr val="000000">
                      <a:alpha val="43137"/>
                    </a:srgbClr>
                  </a:outerShdw>
                </a:effectLst>
              </a:rPr>
              <a:t>Benjamin Disraeli </a:t>
            </a:r>
            <a:r>
              <a:rPr lang="en-GB" sz="2800" b="1" dirty="0">
                <a:solidFill>
                  <a:srgbClr val="FFC000"/>
                </a:solidFill>
                <a:effectLst>
                  <a:outerShdw blurRad="38100" dist="38100" dir="2700000" algn="tl">
                    <a:srgbClr val="000000">
                      <a:alpha val="43137"/>
                    </a:srgbClr>
                  </a:outerShdw>
                </a:effectLst>
              </a:rPr>
              <a:t>in making Queen Victoria Empress of India, </a:t>
            </a:r>
            <a:r>
              <a:rPr lang="en-GB" sz="2800" b="1" dirty="0">
                <a:solidFill>
                  <a:srgbClr val="00FF00"/>
                </a:solidFill>
                <a:effectLst>
                  <a:outerShdw blurRad="38100" dist="38100" dir="2700000" algn="tl">
                    <a:srgbClr val="000000">
                      <a:alpha val="43137"/>
                    </a:srgbClr>
                  </a:outerShdw>
                </a:effectLst>
              </a:rPr>
              <a:t>as it blurred the boundaries of the two crowns</a:t>
            </a:r>
            <a:r>
              <a:rPr lang="en-GB" sz="2800" b="1" dirty="0">
                <a:solidFill>
                  <a:srgbClr val="FFFF00"/>
                </a:solidFill>
                <a:effectLst>
                  <a:outerShdw blurRad="38100" dist="38100" dir="2700000" algn="tl">
                    <a:srgbClr val="000000">
                      <a:alpha val="43137"/>
                    </a:srgbClr>
                  </a:outerShdw>
                </a:effectLst>
              </a:rPr>
              <a:t>, enabling the City by stealth to take control of both.</a:t>
            </a:r>
          </a:p>
        </p:txBody>
      </p:sp>
      <p:pic>
        <p:nvPicPr>
          <p:cNvPr id="5122" name="Picture 2" descr="https://encrypted-tbn2.gstatic.com/images?q=tbn:ANd9GcSzo2BijikBdF5AvsmAmOz8x7nBOEU00tWbXVBV247_iMu6xrPE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229" y="1363417"/>
            <a:ext cx="3766874" cy="5113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83295"/>
      </p:ext>
    </p:extLst>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476</a:t>
            </a:fld>
            <a:endParaRPr lang="en-GB"/>
          </a:p>
        </p:txBody>
      </p:sp>
      <p:pic>
        <p:nvPicPr>
          <p:cNvPr id="4" name="Picture 3"/>
          <p:cNvPicPr>
            <a:picLocks noChangeAspect="1"/>
          </p:cNvPicPr>
          <p:nvPr/>
        </p:nvPicPr>
        <p:blipFill>
          <a:blip r:embed="rId2"/>
          <a:stretch>
            <a:fillRect/>
          </a:stretch>
        </p:blipFill>
        <p:spPr>
          <a:xfrm>
            <a:off x="1512105" y="1400200"/>
            <a:ext cx="3686962" cy="5076800"/>
          </a:xfrm>
          <a:prstGeom prst="rect">
            <a:avLst/>
          </a:prstGeom>
        </p:spPr>
      </p:pic>
      <p:sp>
        <p:nvSpPr>
          <p:cNvPr id="5" name="TextBox 4"/>
          <p:cNvSpPr txBox="1"/>
          <p:nvPr/>
        </p:nvSpPr>
        <p:spPr>
          <a:xfrm>
            <a:off x="6428509" y="2255728"/>
            <a:ext cx="4022487"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This cartoon says it all – </a:t>
            </a:r>
            <a:r>
              <a:rPr lang="en-GB" sz="2800" b="1" dirty="0">
                <a:solidFill>
                  <a:srgbClr val="FFC000"/>
                </a:solidFill>
                <a:effectLst>
                  <a:outerShdw blurRad="38100" dist="38100" dir="2700000" algn="tl">
                    <a:srgbClr val="000000">
                      <a:alpha val="43137"/>
                    </a:srgbClr>
                  </a:outerShdw>
                </a:effectLst>
              </a:rPr>
              <a:t>“sure Nathaniel you want to buy the Suez Canal, </a:t>
            </a:r>
            <a:r>
              <a:rPr lang="en-GB" sz="2800" b="1" dirty="0">
                <a:solidFill>
                  <a:srgbClr val="00FF00"/>
                </a:solidFill>
                <a:effectLst>
                  <a:outerShdw blurRad="38100" dist="38100" dir="2700000" algn="tl">
                    <a:srgbClr val="000000">
                      <a:alpha val="43137"/>
                    </a:srgbClr>
                  </a:outerShdw>
                </a:effectLst>
              </a:rPr>
              <a:t>how much do we need to borrow so we can buy it for you”!!</a:t>
            </a:r>
          </a:p>
        </p:txBody>
      </p:sp>
    </p:spTree>
    <p:extLst>
      <p:ext uri="{BB962C8B-B14F-4D97-AF65-F5344CB8AC3E}">
        <p14:creationId xmlns:p14="http://schemas.microsoft.com/office/powerpoint/2010/main" val="1751805620"/>
      </p:ext>
    </p:extLst>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477</a:t>
            </a:fld>
            <a:endParaRPr lang="en-GB"/>
          </a:p>
        </p:txBody>
      </p:sp>
      <p:pic>
        <p:nvPicPr>
          <p:cNvPr id="2050" name="Picture 2" descr="https://encrypted-tbn2.gstatic.com/images?q=tbn:ANd9GcTT1Z1F34e3sDWOLt5xRPh0_s5IDBq1htxHXHc70XqCAjXc0vy6m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048" y="1371600"/>
            <a:ext cx="3922135" cy="23042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20631" y="1582553"/>
            <a:ext cx="3672408"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The East India Company Flag</a:t>
            </a:r>
          </a:p>
        </p:txBody>
      </p:sp>
      <p:sp>
        <p:nvSpPr>
          <p:cNvPr id="5" name="TextBox 4"/>
          <p:cNvSpPr txBox="1"/>
          <p:nvPr/>
        </p:nvSpPr>
        <p:spPr>
          <a:xfrm>
            <a:off x="7070694" y="3294515"/>
            <a:ext cx="3672408"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Does this remind you of another flag?</a:t>
            </a:r>
          </a:p>
        </p:txBody>
      </p:sp>
      <p:pic>
        <p:nvPicPr>
          <p:cNvPr id="2052" name="Picture 4" descr="https://encrypted-tbn3.gstatic.com/images?q=tbn:ANd9GcSlbSFyr-W7WCnzMxR2ursyFyTQq6ERewWTYpiBlDjl2hZdwScl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556835" y="4597179"/>
            <a:ext cx="2700126" cy="17965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84481" y="3930962"/>
            <a:ext cx="3761267"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Continental or Grand Union Flag (right) (1707-1801) </a:t>
            </a:r>
            <a:r>
              <a:rPr lang="en-GB" sz="2800" b="1" dirty="0">
                <a:solidFill>
                  <a:srgbClr val="FF66FF"/>
                </a:solidFill>
                <a:effectLst>
                  <a:outerShdw blurRad="38100" dist="38100" dir="2700000" algn="tl">
                    <a:srgbClr val="000000">
                      <a:alpha val="43137"/>
                    </a:srgbClr>
                  </a:outerShdw>
                </a:effectLst>
              </a:rPr>
              <a:t>of the U.S. was identical to East India Company’s Ensign. </a:t>
            </a:r>
          </a:p>
        </p:txBody>
      </p:sp>
    </p:spTree>
    <p:extLst>
      <p:ext uri="{BB962C8B-B14F-4D97-AF65-F5344CB8AC3E}">
        <p14:creationId xmlns:p14="http://schemas.microsoft.com/office/powerpoint/2010/main" val="2887995058"/>
      </p:ext>
    </p:extLst>
  </p:cSld>
  <p:clrMapOvr>
    <a:masterClrMapping/>
  </p:clrMapOvr>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478</a:t>
            </a:fld>
            <a:endParaRPr lang="en-GB"/>
          </a:p>
        </p:txBody>
      </p:sp>
      <p:pic>
        <p:nvPicPr>
          <p:cNvPr id="3074" name="Picture 2" descr="https://encrypted-tbn0.gstatic.com/images?q=tbn:ANd9GcSfoAVp_4Q8w4NeIQm_NC2ap0CD2RGBEoWs-06GEcg5Muy142y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387" y="1371600"/>
            <a:ext cx="5704243" cy="37614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Of course the East India Company morphed into the familiar Stars and Stripes of the City of London into a corporation known as the United States of America</a:t>
            </a:r>
          </a:p>
        </p:txBody>
      </p:sp>
    </p:spTree>
    <p:extLst>
      <p:ext uri="{BB962C8B-B14F-4D97-AF65-F5344CB8AC3E}">
        <p14:creationId xmlns:p14="http://schemas.microsoft.com/office/powerpoint/2010/main" val="3093637829"/>
      </p:ext>
    </p:extLst>
  </p:cSld>
  <p:clrMapOvr>
    <a:masterClrMapping/>
  </p:clrMapOvr>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479</a:t>
            </a:fld>
            <a:endParaRPr lang="en-GB"/>
          </a:p>
        </p:txBody>
      </p:sp>
      <p:pic>
        <p:nvPicPr>
          <p:cNvPr id="4100" name="Picture 4" descr="http://www.simonkaiwai.com/wp-content/uploads/2011/05/crown-gg-no-democracy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907" y="1700682"/>
            <a:ext cx="5129038" cy="42186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21635" y="2346145"/>
            <a:ext cx="2890664"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Here is a good depiction of how the City of London Crown operates in New Zealand</a:t>
            </a:r>
          </a:p>
        </p:txBody>
      </p:sp>
    </p:spTree>
    <p:extLst>
      <p:ext uri="{BB962C8B-B14F-4D97-AF65-F5344CB8AC3E}">
        <p14:creationId xmlns:p14="http://schemas.microsoft.com/office/powerpoint/2010/main" val="38310323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b="1"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8184232" y="2132856"/>
            <a:ext cx="216024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2) The little horn coming up in the midst of the 10 horns 10+1=11</a:t>
            </a:r>
          </a:p>
        </p:txBody>
      </p:sp>
      <p:pic>
        <p:nvPicPr>
          <p:cNvPr id="41990" name="Picture 6" descr="http://www.freewebs.com/vickykamalmaurya/Picture28.jpg"/>
          <p:cNvPicPr>
            <a:picLocks noChangeAspect="1" noChangeArrowheads="1"/>
          </p:cNvPicPr>
          <p:nvPr/>
        </p:nvPicPr>
        <p:blipFill>
          <a:blip r:embed="rId3" cstate="print"/>
          <a:srcRect/>
          <a:stretch>
            <a:fillRect/>
          </a:stretch>
        </p:blipFill>
        <p:spPr bwMode="auto">
          <a:xfrm>
            <a:off x="1234607" y="1676400"/>
            <a:ext cx="6096000" cy="4572000"/>
          </a:xfrm>
          <a:prstGeom prst="rect">
            <a:avLst/>
          </a:prstGeom>
          <a:noFill/>
        </p:spPr>
      </p:pic>
      <p:sp>
        <p:nvSpPr>
          <p:cNvPr id="8" name="Slide Number Placeholder 7"/>
          <p:cNvSpPr>
            <a:spLocks noGrp="1"/>
          </p:cNvSpPr>
          <p:nvPr>
            <p:ph type="sldNum" sz="quarter" idx="12"/>
          </p:nvPr>
        </p:nvSpPr>
        <p:spPr/>
        <p:txBody>
          <a:bodyPr/>
          <a:lstStyle/>
          <a:p>
            <a:fld id="{2FC12DDF-A357-437F-A2EE-664694E3AF80}" type="slidenum">
              <a:rPr lang="en-GB" smtClean="0"/>
              <a:pPr/>
              <a:t>48</a:t>
            </a:fld>
            <a:endParaRPr lang="en-GB"/>
          </a:p>
        </p:txBody>
      </p:sp>
    </p:spTree>
    <p:extLst>
      <p:ext uri="{BB962C8B-B14F-4D97-AF65-F5344CB8AC3E}">
        <p14:creationId xmlns:p14="http://schemas.microsoft.com/office/powerpoint/2010/main" val="74561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circle(in)">
                                      <p:cBhvr>
                                        <p:cTn id="7" dur="2000"/>
                                        <p:tgtEl>
                                          <p:spTgt spid="419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480</a:t>
            </a:fld>
            <a:endParaRPr lang="en-GB">
              <a:solidFill>
                <a:srgbClr val="FFFFFF"/>
              </a:solidFill>
            </a:endParaRPr>
          </a:p>
        </p:txBody>
      </p:sp>
      <p:sp>
        <p:nvSpPr>
          <p:cNvPr id="4" name="TextBox 3"/>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London managed to secure the right to elect its own Lord Mayor from King John in 1215, </a:t>
            </a:r>
            <a:r>
              <a:rPr lang="en-GB" sz="2800" b="1" dirty="0" smtClean="0">
                <a:solidFill>
                  <a:srgbClr val="FF6600"/>
                </a:solidFill>
                <a:effectLst>
                  <a:outerShdw blurRad="38100" dist="38100" dir="2700000" algn="tl">
                    <a:srgbClr val="000000">
                      <a:alpha val="43137"/>
                    </a:srgbClr>
                  </a:outerShdw>
                </a:effectLst>
              </a:rPr>
              <a:t>the year of Magna Charta, </a:t>
            </a:r>
            <a:r>
              <a:rPr lang="en-GB" sz="2800" b="1" dirty="0" smtClean="0">
                <a:solidFill>
                  <a:srgbClr val="FFCC00"/>
                </a:solidFill>
                <a:effectLst>
                  <a:outerShdw blurRad="38100" dist="38100" dir="2700000" algn="tl">
                    <a:srgbClr val="000000">
                      <a:alpha val="43137"/>
                    </a:srgbClr>
                  </a:outerShdw>
                </a:effectLst>
              </a:rPr>
              <a:t>when royal power was at a particularly low ebb.</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In 1282 the then mayor, Henry Le </a:t>
            </a:r>
            <a:r>
              <a:rPr lang="en-GB" sz="2800" b="1" dirty="0" err="1" smtClean="0">
                <a:solidFill>
                  <a:srgbClr val="00FF00"/>
                </a:solidFill>
                <a:effectLst>
                  <a:outerShdw blurRad="38100" dist="38100" dir="2700000" algn="tl">
                    <a:srgbClr val="000000">
                      <a:alpha val="43137"/>
                    </a:srgbClr>
                  </a:outerShdw>
                </a:effectLst>
              </a:rPr>
              <a:t>Galeys</a:t>
            </a:r>
            <a:r>
              <a:rPr lang="en-GB" sz="2800" b="1" dirty="0" smtClean="0">
                <a:solidFill>
                  <a:srgbClr val="00FF00"/>
                </a:solidFill>
                <a:effectLst>
                  <a:outerShdw blurRad="38100" dist="38100" dir="2700000" algn="tl">
                    <a:srgbClr val="000000">
                      <a:alpha val="43137"/>
                    </a:srgbClr>
                  </a:outerShdw>
                </a:effectLst>
              </a:rPr>
              <a:t>, set out his provision for the ‘safe keeping of the City’.</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864" y="1280540"/>
            <a:ext cx="4891879" cy="3507385"/>
          </a:xfrm>
          <a:prstGeom prst="rect">
            <a:avLst/>
          </a:prstGeom>
        </p:spPr>
      </p:pic>
    </p:spTree>
    <p:extLst>
      <p:ext uri="{BB962C8B-B14F-4D97-AF65-F5344CB8AC3E}">
        <p14:creationId xmlns:p14="http://schemas.microsoft.com/office/powerpoint/2010/main" val="3525982648"/>
      </p:ext>
    </p:extLst>
  </p:cSld>
  <p:clrMapOvr>
    <a:masterClrMapping/>
  </p:clrMapOvr>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481</a:t>
            </a:fld>
            <a:endParaRPr lang="en-GB">
              <a:solidFill>
                <a:srgbClr val="FFFFFF"/>
              </a:solidFill>
            </a:endParaRPr>
          </a:p>
        </p:txBody>
      </p:sp>
      <p:sp>
        <p:nvSpPr>
          <p:cNvPr id="4" name="TextBox 3"/>
          <p:cNvSpPr txBox="1"/>
          <p:nvPr/>
        </p:nvSpPr>
        <p:spPr>
          <a:xfrm>
            <a:off x="4733544" y="1644908"/>
            <a:ext cx="6848856"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present Queen of England is not the "Crown," as we </a:t>
            </a:r>
            <a:r>
              <a:rPr lang="en-GB" sz="2800" b="1" dirty="0" smtClean="0">
                <a:solidFill>
                  <a:srgbClr val="00FFFF"/>
                </a:solidFill>
                <a:effectLst>
                  <a:outerShdw blurRad="38100" dist="38100" dir="2700000" algn="tl">
                    <a:srgbClr val="000000">
                      <a:alpha val="43137"/>
                    </a:srgbClr>
                  </a:outerShdw>
                </a:effectLst>
              </a:rPr>
              <a:t>have been </a:t>
            </a:r>
            <a:r>
              <a:rPr lang="en-GB" sz="2800" b="1" dirty="0">
                <a:solidFill>
                  <a:srgbClr val="00FFFF"/>
                </a:solidFill>
                <a:effectLst>
                  <a:outerShdw blurRad="38100" dist="38100" dir="2700000" algn="tl">
                    <a:srgbClr val="000000">
                      <a:alpha val="43137"/>
                    </a:srgbClr>
                  </a:outerShdw>
                </a:effectLst>
              </a:rPr>
              <a:t>led to believe. Rather, it is the Bankers and </a:t>
            </a:r>
            <a:r>
              <a:rPr lang="en-GB" sz="2800" b="1" dirty="0" err="1">
                <a:solidFill>
                  <a:srgbClr val="00FFFF"/>
                </a:solidFill>
                <a:effectLst>
                  <a:outerShdw blurRad="38100" dist="38100" dir="2700000" algn="tl">
                    <a:srgbClr val="000000">
                      <a:alpha val="43137"/>
                    </a:srgbClr>
                  </a:outerShdw>
                </a:effectLst>
              </a:rPr>
              <a:t>Attornies</a:t>
            </a:r>
            <a:r>
              <a:rPr lang="en-GB" sz="2800" b="1" dirty="0">
                <a:solidFill>
                  <a:srgbClr val="00FFFF"/>
                </a:solidFill>
                <a:effectLst>
                  <a:outerShdw blurRad="38100" dist="38100" dir="2700000" algn="tl">
                    <a:srgbClr val="000000">
                      <a:alpha val="43137"/>
                    </a:srgbClr>
                  </a:outerShdw>
                </a:effectLst>
              </a:rPr>
              <a:t> (Attorneys) who are the actual Crown or Crown Temple. </a:t>
            </a:r>
            <a:r>
              <a:rPr lang="en-GB" sz="2800" b="1" dirty="0">
                <a:solidFill>
                  <a:srgbClr val="FFC000"/>
                </a:solidFill>
                <a:effectLst>
                  <a:outerShdw blurRad="38100" dist="38100" dir="2700000" algn="tl">
                    <a:srgbClr val="000000">
                      <a:alpha val="43137"/>
                    </a:srgbClr>
                  </a:outerShdw>
                </a:effectLst>
              </a:rPr>
              <a:t>The </a:t>
            </a:r>
            <a:r>
              <a:rPr lang="en-GB" sz="2800" b="1" dirty="0" smtClean="0">
                <a:solidFill>
                  <a:srgbClr val="FFC000"/>
                </a:solidFill>
                <a:effectLst>
                  <a:outerShdw blurRad="38100" dist="38100" dir="2700000" algn="tl">
                    <a:srgbClr val="000000">
                      <a:alpha val="43137"/>
                    </a:srgbClr>
                  </a:outerShdw>
                </a:effectLst>
              </a:rPr>
              <a:t>Monarchs of </a:t>
            </a:r>
            <a:r>
              <a:rPr lang="en-GB" sz="2800" b="1" dirty="0">
                <a:solidFill>
                  <a:srgbClr val="FFC000"/>
                </a:solidFill>
                <a:effectLst>
                  <a:outerShdw blurRad="38100" dist="38100" dir="2700000" algn="tl">
                    <a:srgbClr val="000000">
                      <a:alpha val="43137"/>
                    </a:srgbClr>
                  </a:outerShdw>
                </a:effectLst>
              </a:rPr>
              <a:t>England have not been ruling sovereigns since the reign of King John, circa 1215. </a:t>
            </a:r>
            <a:r>
              <a:rPr lang="en-GB" sz="2800" b="1" dirty="0">
                <a:solidFill>
                  <a:srgbClr val="00FF00"/>
                </a:solidFill>
                <a:effectLst>
                  <a:outerShdw blurRad="38100" dist="38100" dir="2700000" algn="tl">
                    <a:srgbClr val="000000">
                      <a:alpha val="43137"/>
                    </a:srgbClr>
                  </a:outerShdw>
                </a:effectLst>
              </a:rPr>
              <a:t>All royal sovereignty of the old British Crown since that time has passed to the Crown Temple in Chancery.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434" y="2009394"/>
            <a:ext cx="3150994" cy="4239006"/>
          </a:xfrm>
          <a:prstGeom prst="rect">
            <a:avLst/>
          </a:prstGeom>
        </p:spPr>
      </p:pic>
    </p:spTree>
    <p:extLst>
      <p:ext uri="{BB962C8B-B14F-4D97-AF65-F5344CB8AC3E}">
        <p14:creationId xmlns:p14="http://schemas.microsoft.com/office/powerpoint/2010/main" val="1695735267"/>
      </p:ext>
    </p:extLst>
  </p:cSld>
  <p:clrMapOvr>
    <a:masterClrMapping/>
  </p:clrMapOvr>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482</a:t>
            </a:fld>
            <a:endParaRPr lang="en-GB">
              <a:solidFill>
                <a:srgbClr val="FFFFFF"/>
              </a:solidFill>
            </a:endParaRPr>
          </a:p>
        </p:txBody>
      </p:sp>
      <p:sp>
        <p:nvSpPr>
          <p:cNvPr id="4" name="TextBox 3"/>
          <p:cNvSpPr txBox="1"/>
          <p:nvPr/>
        </p:nvSpPr>
        <p:spPr>
          <a:xfrm>
            <a:off x="5989320" y="2255728"/>
            <a:ext cx="5827776"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Prior to the installation of the Lord Mayor of London, </a:t>
            </a:r>
            <a:r>
              <a:rPr lang="en-GB" sz="2800" b="1" dirty="0" smtClean="0">
                <a:solidFill>
                  <a:srgbClr val="FFC000"/>
                </a:solidFill>
                <a:effectLst>
                  <a:outerShdw blurRad="38100" dist="38100" dir="2700000" algn="tl">
                    <a:srgbClr val="000000">
                      <a:alpha val="43137"/>
                    </a:srgbClr>
                  </a:outerShdw>
                </a:effectLst>
              </a:rPr>
              <a:t>elected on Michaelmas, 29</a:t>
            </a:r>
            <a:r>
              <a:rPr lang="en-GB" sz="2800" b="1" baseline="30000" dirty="0" smtClean="0">
                <a:solidFill>
                  <a:srgbClr val="FFC000"/>
                </a:solidFill>
                <a:effectLst>
                  <a:outerShdw blurRad="38100" dist="38100" dir="2700000" algn="tl">
                    <a:srgbClr val="000000">
                      <a:alpha val="43137"/>
                    </a:srgbClr>
                  </a:outerShdw>
                </a:effectLst>
              </a:rPr>
              <a:t>th</a:t>
            </a:r>
            <a:r>
              <a:rPr lang="en-GB" sz="2800" b="1" dirty="0" smtClean="0">
                <a:solidFill>
                  <a:srgbClr val="FFC000"/>
                </a:solidFill>
                <a:effectLst>
                  <a:outerShdw blurRad="38100" dist="38100" dir="2700000" algn="tl">
                    <a:srgbClr val="000000">
                      <a:alpha val="43137"/>
                    </a:srgbClr>
                  </a:outerShdw>
                </a:effectLst>
              </a:rPr>
              <a:t> September, </a:t>
            </a:r>
            <a:r>
              <a:rPr lang="en-GB" sz="2800" b="1" dirty="0" smtClean="0">
                <a:solidFill>
                  <a:srgbClr val="FF0000"/>
                </a:solidFill>
                <a:effectLst>
                  <a:outerShdw blurRad="38100" dist="38100" dir="2700000" algn="tl">
                    <a:srgbClr val="000000">
                      <a:alpha val="43137"/>
                    </a:srgbClr>
                  </a:outerShdw>
                </a:effectLst>
              </a:rPr>
              <a:t>all present celebrate a pre-reformation mass. </a:t>
            </a:r>
            <a:r>
              <a:rPr lang="en-GB" sz="2800" b="1" dirty="0" smtClean="0">
                <a:solidFill>
                  <a:srgbClr val="00FF00"/>
                </a:solidFill>
                <a:effectLst>
                  <a:outerShdw blurRad="38100" dist="38100" dir="2700000" algn="tl">
                    <a:srgbClr val="000000">
                      <a:alpha val="43137"/>
                    </a:srgbClr>
                  </a:outerShdw>
                </a:effectLst>
              </a:rPr>
              <a:t>Anyone who is not a Liveryman must leave or be imprisoned. </a:t>
            </a:r>
            <a:endParaRPr lang="en-GB" sz="2800" b="1" dirty="0">
              <a:solidFill>
                <a:srgbClr val="00FF00"/>
              </a:solidFill>
              <a:effectLst>
                <a:outerShdw blurRad="38100" dist="38100" dir="2700000" algn="tl">
                  <a:srgbClr val="000000">
                    <a:alpha val="43137"/>
                  </a:srgbClr>
                </a:outerShdw>
              </a:effectLst>
            </a:endParaRPr>
          </a:p>
        </p:txBody>
      </p:sp>
      <p:pic>
        <p:nvPicPr>
          <p:cNvPr id="7170" name="Picture 2" descr="Llp11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52" y="1371600"/>
            <a:ext cx="4821936" cy="33064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0332" y="4913130"/>
            <a:ext cx="5141976" cy="181588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The Honourable Company of </a:t>
            </a:r>
            <a:r>
              <a:rPr lang="en-GB" sz="2800" b="1" dirty="0" err="1" smtClean="0">
                <a:solidFill>
                  <a:srgbClr val="FFFF00"/>
                </a:solidFill>
                <a:effectLst>
                  <a:outerShdw blurRad="38100" dist="38100" dir="2700000" algn="tl">
                    <a:srgbClr val="000000">
                      <a:alpha val="43137"/>
                    </a:srgbClr>
                  </a:outerShdw>
                </a:effectLst>
              </a:rPr>
              <a:t>Pikemen</a:t>
            </a:r>
            <a:r>
              <a:rPr lang="en-GB" sz="2800" b="1" dirty="0" smtClean="0">
                <a:solidFill>
                  <a:srgbClr val="FFFF00"/>
                </a:solidFill>
                <a:effectLst>
                  <a:outerShdw blurRad="38100" dist="38100" dir="2700000" algn="tl">
                    <a:srgbClr val="000000">
                      <a:alpha val="43137"/>
                    </a:srgbClr>
                  </a:outerShdw>
                </a:effectLst>
              </a:rPr>
              <a:t> preceding the Liverymen of the City of London</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8842988"/>
      </p:ext>
    </p:extLst>
  </p:cSld>
  <p:clrMapOvr>
    <a:masterClrMapping/>
  </p:clrMapOvr>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483</a:t>
            </a:fld>
            <a:endParaRPr lang="en-GB">
              <a:solidFill>
                <a:srgbClr val="FFFFFF"/>
              </a:solidFill>
            </a:endParaRPr>
          </a:p>
        </p:txBody>
      </p:sp>
      <p:pic>
        <p:nvPicPr>
          <p:cNvPr id="1026" name="Picture 2" descr=" he Right Hon. the Lord Mayor"/>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48004" y="1366837"/>
            <a:ext cx="4991100" cy="48863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00800" y="1371600"/>
            <a:ext cx="5181600" cy="489364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scene </a:t>
            </a:r>
            <a:r>
              <a:rPr lang="en-GB" sz="2800" b="1" dirty="0" smtClean="0">
                <a:solidFill>
                  <a:srgbClr val="00FFFF"/>
                </a:solidFill>
                <a:effectLst>
                  <a:outerShdw blurRad="38100" dist="38100" dir="2700000" algn="tl">
                    <a:srgbClr val="000000">
                      <a:alpha val="43137"/>
                    </a:srgbClr>
                  </a:outerShdw>
                </a:effectLst>
              </a:rPr>
              <a:t>of the installation of the Lord Mayor presents </a:t>
            </a:r>
            <a:r>
              <a:rPr lang="en-GB" sz="2800" b="1" dirty="0">
                <a:solidFill>
                  <a:srgbClr val="00FFFF"/>
                </a:solidFill>
                <a:effectLst>
                  <a:outerShdw blurRad="38100" dist="38100" dir="2700000" algn="tl">
                    <a:srgbClr val="000000">
                      <a:alpha val="43137"/>
                    </a:srgbClr>
                  </a:outerShdw>
                </a:effectLst>
              </a:rPr>
              <a:t>us with a model of </a:t>
            </a:r>
            <a:r>
              <a:rPr lang="en-GB" sz="2800" b="1" dirty="0" smtClean="0">
                <a:solidFill>
                  <a:srgbClr val="00FFFF"/>
                </a:solidFill>
                <a:effectLst>
                  <a:outerShdw blurRad="38100" dist="38100" dir="2700000" algn="tl">
                    <a:srgbClr val="000000">
                      <a:alpha val="43137"/>
                    </a:srgbClr>
                  </a:outerShdw>
                </a:effectLst>
              </a:rPr>
              <a:t>the coronation of the Monarch of </a:t>
            </a:r>
            <a:r>
              <a:rPr lang="en-GB" sz="2800" b="1" dirty="0">
                <a:solidFill>
                  <a:srgbClr val="00FFFF"/>
                </a:solidFill>
                <a:effectLst>
                  <a:outerShdw blurRad="38100" dist="38100" dir="2700000" algn="tl">
                    <a:srgbClr val="000000">
                      <a:alpha val="43137"/>
                    </a:srgbClr>
                  </a:outerShdw>
                </a:effectLst>
              </a:rPr>
              <a:t>the British empire,</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as represented by Sovereign, Lords, Commons, and all classes of people</a:t>
            </a:r>
            <a:r>
              <a:rPr lang="en-GB" sz="2800" b="1" dirty="0" smtClean="0">
                <a:solidFill>
                  <a:srgbClr val="FFC000"/>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Indeed the Lord Mayor in reality is Emperor of Britain and most of the world</a:t>
            </a:r>
            <a:r>
              <a:rPr lang="en-GB" sz="3200" b="1" dirty="0" smtClean="0">
                <a:solidFill>
                  <a:srgbClr val="00FF00"/>
                </a:solidFill>
                <a:effectLst>
                  <a:outerShdw blurRad="38100" dist="38100" dir="2700000" algn="tl">
                    <a:srgbClr val="000000">
                      <a:alpha val="43137"/>
                    </a:srgbClr>
                  </a:outerShdw>
                </a:effectLst>
              </a:rPr>
              <a:t>.</a:t>
            </a:r>
            <a:endParaRPr lang="en-GB" sz="32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2612467"/>
      </p:ext>
    </p:extLst>
  </p:cSld>
  <p:clrMapOvr>
    <a:masterClrMapping/>
  </p:clrMapOvr>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484</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8437" y="1195388"/>
            <a:ext cx="6201021" cy="4125218"/>
          </a:xfrm>
          <a:prstGeom prst="rect">
            <a:avLst/>
          </a:prstGeom>
        </p:spPr>
      </p:pic>
      <p:sp>
        <p:nvSpPr>
          <p:cNvPr id="5" name="TextBox 4"/>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Lord Mayor’s Office displays all the trappings of monarchy including officers of state </a:t>
            </a:r>
            <a:r>
              <a:rPr lang="en-GB" sz="2800" b="1" dirty="0" smtClean="0">
                <a:solidFill>
                  <a:srgbClr val="FFC000"/>
                </a:solidFill>
                <a:effectLst>
                  <a:outerShdw blurRad="38100" dist="38100" dir="2700000" algn="tl">
                    <a:srgbClr val="000000">
                      <a:alpha val="43137"/>
                    </a:srgbClr>
                  </a:outerShdw>
                </a:effectLst>
              </a:rPr>
              <a:t>– Sword Bearer and Mace Bearer </a:t>
            </a:r>
            <a:r>
              <a:rPr lang="en-GB" sz="2800" b="1" dirty="0" smtClean="0">
                <a:solidFill>
                  <a:srgbClr val="00FF00"/>
                </a:solidFill>
                <a:effectLst>
                  <a:outerShdw blurRad="38100" dist="38100" dir="2700000" algn="tl">
                    <a:srgbClr val="000000">
                      <a:alpha val="43137"/>
                    </a:srgbClr>
                  </a:outerShdw>
                </a:effectLst>
              </a:rPr>
              <a:t>– which will now be looked at.</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3590298"/>
      </p:ext>
    </p:extLst>
  </p:cSld>
  <p:clrMapOvr>
    <a:masterClrMapping/>
  </p:clrMapOvr>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485</a:t>
            </a:fld>
            <a:endParaRPr lang="en-GB">
              <a:solidFill>
                <a:srgbClr val="FFFFFF"/>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026" b="6527"/>
          <a:stretch/>
        </p:blipFill>
        <p:spPr>
          <a:xfrm>
            <a:off x="622420" y="1606925"/>
            <a:ext cx="1596981" cy="49215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2749" y="2894834"/>
            <a:ext cx="3959651" cy="2969738"/>
          </a:xfrm>
          <a:prstGeom prst="rect">
            <a:avLst/>
          </a:prstGeom>
        </p:spPr>
      </p:pic>
      <p:sp>
        <p:nvSpPr>
          <p:cNvPr id="6" name="TextBox 5"/>
          <p:cNvSpPr txBox="1"/>
          <p:nvPr/>
        </p:nvSpPr>
        <p:spPr>
          <a:xfrm>
            <a:off x="2966433" y="1310678"/>
            <a:ext cx="6259133"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00FFFF"/>
                </a:solidFill>
                <a:effectLst>
                  <a:outerShdw blurRad="38100" dist="38100" dir="2700000" algn="tl">
                    <a:srgbClr val="000000">
                      <a:alpha val="43137"/>
                    </a:srgbClr>
                  </a:outerShdw>
                </a:effectLst>
              </a:rPr>
              <a:t>The Lord Mayor’s Sword Bearer</a:t>
            </a:r>
            <a:endParaRPr lang="en-GB" sz="3600" b="1" dirty="0">
              <a:solidFill>
                <a:srgbClr val="00FFFF"/>
              </a:solidFill>
              <a:effectLst>
                <a:outerShdw blurRad="38100" dist="38100" dir="2700000" algn="tl">
                  <a:srgbClr val="000000">
                    <a:alpha val="43137"/>
                  </a:srgbClr>
                </a:outerShdw>
              </a:effectLst>
            </a:endParaRPr>
          </a:p>
        </p:txBody>
      </p:sp>
      <p:sp>
        <p:nvSpPr>
          <p:cNvPr id="7" name="TextBox 6"/>
          <p:cNvSpPr txBox="1"/>
          <p:nvPr/>
        </p:nvSpPr>
        <p:spPr>
          <a:xfrm>
            <a:off x="2717442" y="2794716"/>
            <a:ext cx="447463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C000"/>
                </a:solidFill>
                <a:effectLst>
                  <a:outerShdw blurRad="38100" dist="38100" dir="2700000" algn="tl">
                    <a:srgbClr val="000000">
                      <a:alpha val="43137"/>
                    </a:srgbClr>
                  </a:outerShdw>
                </a:effectLst>
              </a:rPr>
              <a:t>One of the Mayor’s officers is his sword bearer – </a:t>
            </a:r>
            <a:r>
              <a:rPr lang="en-GB" sz="2800" b="1" dirty="0" smtClean="0">
                <a:solidFill>
                  <a:srgbClr val="00FF00"/>
                </a:solidFill>
                <a:effectLst>
                  <a:outerShdw blurRad="38100" dist="38100" dir="2700000" algn="tl">
                    <a:srgbClr val="000000">
                      <a:alpha val="43137"/>
                    </a:srgbClr>
                  </a:outerShdw>
                </a:effectLst>
              </a:rPr>
              <a:t>notice his hat; which is similar to that worn by the </a:t>
            </a:r>
            <a:r>
              <a:rPr lang="en-GB" sz="2800" b="1" dirty="0" err="1" smtClean="0">
                <a:solidFill>
                  <a:srgbClr val="00FF00"/>
                </a:solidFill>
                <a:effectLst>
                  <a:outerShdw blurRad="38100" dist="38100" dir="2700000" algn="tl">
                    <a:srgbClr val="000000">
                      <a:alpha val="43137"/>
                    </a:srgbClr>
                  </a:outerShdw>
                </a:effectLst>
              </a:rPr>
              <a:t>Khazars</a:t>
            </a:r>
            <a:r>
              <a:rPr lang="en-GB" sz="2800" b="1" dirty="0" smtClean="0">
                <a:solidFill>
                  <a:srgbClr val="00FF00"/>
                </a:solidFill>
                <a:effectLst>
                  <a:outerShdw blurRad="38100" dist="38100" dir="2700000" algn="tl">
                    <a:srgbClr val="000000">
                      <a:alpha val="43137"/>
                    </a:srgbClr>
                  </a:outerShdw>
                </a:effectLst>
              </a:rPr>
              <a:t> who would be guarding their London terminal of the ancient Silk Route</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5082504"/>
      </p:ext>
    </p:extLst>
  </p:cSld>
  <p:clrMapOvr>
    <a:masterClrMapping/>
  </p:clrMapOvr>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486</a:t>
            </a:fld>
            <a:endParaRPr lang="en-GB">
              <a:solidFill>
                <a:srgbClr val="FFFFFF"/>
              </a:solidFill>
            </a:endParaRPr>
          </a:p>
        </p:txBody>
      </p:sp>
      <p:pic>
        <p:nvPicPr>
          <p:cNvPr id="2050" name="Picture 2" descr="http://i.dailymail.co.uk/i/pix/2012/06/05/article-2154783-13752150000005DC-758_964x6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37" y="1865095"/>
            <a:ext cx="6913440" cy="4518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42031" y="2121877"/>
            <a:ext cx="368104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Prince Harry and Kate Middleton attending a service at St. Pauls, </a:t>
            </a:r>
            <a:r>
              <a:rPr lang="en-GB" sz="2800" b="1" dirty="0" smtClean="0">
                <a:solidFill>
                  <a:srgbClr val="FFCC00"/>
                </a:solidFill>
                <a:effectLst>
                  <a:outerShdw blurRad="38100" dist="38100" dir="2700000" algn="tl">
                    <a:srgbClr val="000000">
                      <a:alpha val="43137"/>
                    </a:srgbClr>
                  </a:outerShdw>
                </a:effectLst>
              </a:rPr>
              <a:t>where the Lord Mayor’s Sword bearer with the pearl sword and wearing his </a:t>
            </a:r>
            <a:r>
              <a:rPr lang="en-GB" sz="2800" b="1" dirty="0" err="1" smtClean="0">
                <a:solidFill>
                  <a:srgbClr val="FFCC00"/>
                </a:solidFill>
                <a:effectLst>
                  <a:outerShdw blurRad="38100" dist="38100" dir="2700000" algn="tl">
                    <a:srgbClr val="000000">
                      <a:alpha val="43137"/>
                    </a:srgbClr>
                  </a:outerShdw>
                </a:effectLst>
              </a:rPr>
              <a:t>Khazar</a:t>
            </a:r>
            <a:r>
              <a:rPr lang="en-GB" sz="2800" b="1" dirty="0" smtClean="0">
                <a:solidFill>
                  <a:srgbClr val="FFCC00"/>
                </a:solidFill>
                <a:effectLst>
                  <a:outerShdw blurRad="38100" dist="38100" dir="2700000" algn="tl">
                    <a:srgbClr val="000000">
                      <a:alpha val="43137"/>
                    </a:srgbClr>
                  </a:outerShdw>
                </a:effectLst>
              </a:rPr>
              <a:t> military hat!</a:t>
            </a:r>
            <a:endParaRPr lang="en-GB" sz="2800" b="1" dirty="0">
              <a:solidFill>
                <a:srgbClr val="FFCC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3842115"/>
      </p:ext>
    </p:extLst>
  </p:cSld>
  <p:clrMapOvr>
    <a:masterClrMapping/>
  </p:clrMapOvr>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487</a:t>
            </a:fld>
            <a:endParaRPr lang="en-GB">
              <a:solidFill>
                <a:srgbClr val="FFFFFF"/>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280989"/>
            <a:ext cx="2165856" cy="3256927"/>
          </a:xfrm>
          <a:prstGeom prst="rect">
            <a:avLst/>
          </a:prstGeom>
        </p:spPr>
      </p:pic>
      <p:sp>
        <p:nvSpPr>
          <p:cNvPr id="5" name="TextBox 4"/>
          <p:cNvSpPr txBox="1"/>
          <p:nvPr/>
        </p:nvSpPr>
        <p:spPr>
          <a:xfrm>
            <a:off x="3657601" y="1371600"/>
            <a:ext cx="7585656"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Another of the Lord Mayor’s Officers is the Mace Bearer.</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It is interesting that “Mace” is defined as follows</a:t>
            </a:r>
            <a:r>
              <a:rPr lang="en-GB" sz="2800" b="1" dirty="0">
                <a:solidFill>
                  <a:srgbClr val="FFC000"/>
                </a:solidFill>
                <a:effectLst>
                  <a:outerShdw blurRad="38100" dist="38100" dir="2700000" algn="tl">
                    <a:srgbClr val="000000">
                      <a:alpha val="43137"/>
                    </a:srgbClr>
                  </a:outerShdw>
                </a:effectLst>
              </a:rPr>
              <a:t>: </a:t>
            </a:r>
            <a:r>
              <a:rPr lang="en-GB" sz="2800" b="1" dirty="0" smtClean="0">
                <a:solidFill>
                  <a:srgbClr val="FF00FF"/>
                </a:solidFill>
                <a:effectLst>
                  <a:outerShdw blurRad="38100" dist="38100" dir="2700000" algn="tl">
                    <a:srgbClr val="000000">
                      <a:alpha val="43137"/>
                    </a:srgbClr>
                  </a:outerShdw>
                </a:effectLst>
              </a:rPr>
              <a:t>“The </a:t>
            </a:r>
            <a:r>
              <a:rPr lang="en-GB" sz="2800" b="1" dirty="0">
                <a:solidFill>
                  <a:srgbClr val="FF00FF"/>
                </a:solidFill>
                <a:effectLst>
                  <a:outerShdw blurRad="38100" dist="38100" dir="2700000" algn="tl">
                    <a:srgbClr val="000000">
                      <a:alpha val="43137"/>
                    </a:srgbClr>
                  </a:outerShdw>
                </a:effectLst>
              </a:rPr>
              <a:t>ceremonial mace is a highly ornamented staff of metal or wood, carried before a sovereign or other high official in civic ceremonies by a mace-bearer, intended to represent the official's authority.</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mace, as used today, derives from the original mace used as a weapon. Processions often feature maces, </a:t>
            </a:r>
            <a:r>
              <a:rPr lang="en-GB" sz="2800" b="1" dirty="0">
                <a:solidFill>
                  <a:srgbClr val="FFFF00"/>
                </a:solidFill>
                <a:effectLst>
                  <a:outerShdw blurRad="38100" dist="38100" dir="2700000" algn="tl">
                    <a:srgbClr val="000000">
                      <a:alpha val="43137"/>
                    </a:srgbClr>
                  </a:outerShdw>
                </a:effectLst>
              </a:rPr>
              <a:t>as on parliamentary or formal academic </a:t>
            </a:r>
            <a:r>
              <a:rPr lang="en-GB" sz="2800" b="1" dirty="0" smtClean="0">
                <a:solidFill>
                  <a:srgbClr val="FFFF00"/>
                </a:solidFill>
                <a:effectLst>
                  <a:outerShdw blurRad="38100" dist="38100" dir="2700000" algn="tl">
                    <a:srgbClr val="000000">
                      <a:alpha val="43137"/>
                    </a:srgbClr>
                  </a:outerShdw>
                </a:effectLst>
              </a:rPr>
              <a:t>occasions”.</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54699761"/>
      </p:ext>
    </p:extLst>
  </p:cSld>
  <p:clrMapOvr>
    <a:masterClrMapping/>
  </p:clrMapOvr>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488</a:t>
            </a:fld>
            <a:endParaRPr lang="en-GB">
              <a:solidFill>
                <a:srgbClr val="FFFFFF"/>
              </a:solidFill>
            </a:endParaRPr>
          </a:p>
        </p:txBody>
      </p:sp>
      <p:sp>
        <p:nvSpPr>
          <p:cNvPr id="5" name="TextBox 4"/>
          <p:cNvSpPr txBox="1"/>
          <p:nvPr/>
        </p:nvSpPr>
        <p:spPr>
          <a:xfrm>
            <a:off x="0" y="5903893"/>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Not only has the Lord Mayor officers of state, </a:t>
            </a:r>
            <a:r>
              <a:rPr lang="en-GB" sz="2800" b="1" dirty="0" smtClean="0">
                <a:solidFill>
                  <a:srgbClr val="00FF00"/>
                </a:solidFill>
                <a:effectLst>
                  <a:outerShdw blurRad="38100" dist="38100" dir="2700000" algn="tl">
                    <a:srgbClr val="000000">
                      <a:alpha val="43137"/>
                    </a:srgbClr>
                  </a:outerShdw>
                </a:effectLst>
              </a:rPr>
              <a:t>but he also has gold coach to rival the Royal Monarchy!!</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714500"/>
            <a:ext cx="6096000" cy="3429000"/>
          </a:xfrm>
          <a:prstGeom prst="rect">
            <a:avLst/>
          </a:prstGeom>
        </p:spPr>
      </p:pic>
    </p:spTree>
    <p:extLst>
      <p:ext uri="{BB962C8B-B14F-4D97-AF65-F5344CB8AC3E}">
        <p14:creationId xmlns:p14="http://schemas.microsoft.com/office/powerpoint/2010/main" val="2801815810"/>
      </p:ext>
    </p:extLst>
  </p:cSld>
  <p:clrMapOvr>
    <a:masterClrMapping/>
  </p:clrMapOvr>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489</a:t>
            </a:fld>
            <a:endParaRPr lang="en-GB">
              <a:solidFill>
                <a:srgbClr val="FFFFFF"/>
              </a:solidFill>
            </a:endParaRPr>
          </a:p>
        </p:txBody>
      </p:sp>
      <p:pic>
        <p:nvPicPr>
          <p:cNvPr id="1026" name="Picture 2" descr="The Hon. Michael Gibbs Lord Mayor [of Lond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8625" y="1217054"/>
            <a:ext cx="7937612" cy="41035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685" y="5473005"/>
            <a:ext cx="12142629"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00"/>
                </a:solidFill>
                <a:effectLst>
                  <a:outerShdw blurRad="38100" dist="38100" dir="2700000" algn="tl">
                    <a:srgbClr val="000000">
                      <a:alpha val="43137"/>
                    </a:srgbClr>
                  </a:outerShdw>
                </a:effectLst>
              </a:rPr>
              <a:t>Here a 19</a:t>
            </a:r>
            <a:r>
              <a:rPr lang="en-GB" sz="2800" b="1" baseline="30000" dirty="0" smtClean="0">
                <a:solidFill>
                  <a:srgbClr val="00FF00"/>
                </a:solidFill>
                <a:effectLst>
                  <a:outerShdw blurRad="38100" dist="38100" dir="2700000" algn="tl">
                    <a:srgbClr val="000000">
                      <a:alpha val="43137"/>
                    </a:srgbClr>
                  </a:outerShdw>
                </a:effectLst>
              </a:rPr>
              <a:t>th</a:t>
            </a:r>
            <a:r>
              <a:rPr lang="en-GB" sz="2800" b="1" dirty="0" smtClean="0">
                <a:solidFill>
                  <a:srgbClr val="00FF00"/>
                </a:solidFill>
                <a:effectLst>
                  <a:outerShdw blurRad="38100" dist="38100" dir="2700000" algn="tl">
                    <a:srgbClr val="000000">
                      <a:alpha val="43137"/>
                    </a:srgbClr>
                  </a:outerShdw>
                </a:effectLst>
              </a:rPr>
              <a:t> centaury depiction of the New Lord Mayor seated on his “throne” with the outgoing Lord Mayor </a:t>
            </a:r>
            <a:r>
              <a:rPr lang="en-GB" sz="2800" b="1" dirty="0" smtClean="0">
                <a:solidFill>
                  <a:srgbClr val="FFFF00"/>
                </a:solidFill>
                <a:effectLst>
                  <a:outerShdw blurRad="38100" dist="38100" dir="2700000" algn="tl">
                    <a:srgbClr val="000000">
                      <a:alpha val="43137"/>
                    </a:srgbClr>
                  </a:outerShdw>
                </a:effectLst>
              </a:rPr>
              <a:t>- from the “London Illustrated News”</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508634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b="1"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7521500" y="2213046"/>
            <a:ext cx="3335389" cy="3108543"/>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GB" sz="2800" b="1" dirty="0">
                <a:solidFill>
                  <a:srgbClr val="FFC000"/>
                </a:solidFill>
                <a:effectLst>
                  <a:outerShdw blurRad="38100" dist="38100" dir="2700000" algn="tl">
                    <a:srgbClr val="000000">
                      <a:alpha val="43137"/>
                    </a:srgbClr>
                  </a:outerShdw>
                </a:effectLst>
              </a:rPr>
              <a:t>3) The Bible refers to the eleventh hour as a time of foreboding or the latter day when Gog would come against Israel.</a:t>
            </a:r>
            <a:r>
              <a:rPr lang="en-GB" sz="2800" b="1" dirty="0">
                <a:effectLst>
                  <a:outerShdw blurRad="38100" dist="38100" dir="2700000" algn="tl">
                    <a:srgbClr val="000000">
                      <a:alpha val="43137"/>
                    </a:srgbClr>
                  </a:outerShdw>
                </a:effectLst>
              </a:rPr>
              <a:t> </a:t>
            </a:r>
          </a:p>
        </p:txBody>
      </p:sp>
      <p:pic>
        <p:nvPicPr>
          <p:cNvPr id="39938" name="Picture 2" descr="http://11hour.org/images/clock.jpg"/>
          <p:cNvPicPr>
            <a:picLocks noChangeAspect="1" noChangeArrowheads="1"/>
          </p:cNvPicPr>
          <p:nvPr/>
        </p:nvPicPr>
        <p:blipFill>
          <a:blip r:embed="rId3" cstate="print"/>
          <a:srcRect/>
          <a:stretch>
            <a:fillRect/>
          </a:stretch>
        </p:blipFill>
        <p:spPr bwMode="auto">
          <a:xfrm>
            <a:off x="1069529" y="1999877"/>
            <a:ext cx="5138087" cy="3853565"/>
          </a:xfrm>
          <a:prstGeom prst="rect">
            <a:avLst/>
          </a:prstGeom>
          <a:noFill/>
        </p:spPr>
      </p:pic>
      <p:sp>
        <p:nvSpPr>
          <p:cNvPr id="6" name="Slide Number Placeholder 5"/>
          <p:cNvSpPr>
            <a:spLocks noGrp="1"/>
          </p:cNvSpPr>
          <p:nvPr>
            <p:ph type="sldNum" sz="quarter" idx="12"/>
          </p:nvPr>
        </p:nvSpPr>
        <p:spPr/>
        <p:txBody>
          <a:bodyPr/>
          <a:lstStyle/>
          <a:p>
            <a:fld id="{2FC12DDF-A357-437F-A2EE-664694E3AF80}" type="slidenum">
              <a:rPr lang="en-GB" smtClean="0"/>
              <a:pPr/>
              <a:t>49</a:t>
            </a:fld>
            <a:endParaRPr lang="en-GB"/>
          </a:p>
        </p:txBody>
      </p:sp>
    </p:spTree>
    <p:extLst>
      <p:ext uri="{BB962C8B-B14F-4D97-AF65-F5344CB8AC3E}">
        <p14:creationId xmlns:p14="http://schemas.microsoft.com/office/powerpoint/2010/main" val="109691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circle(in)">
                                      <p:cBhvr>
                                        <p:cTn id="7" dur="20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490</a:t>
            </a:fld>
            <a:endParaRPr lang="en-GB"/>
          </a:p>
        </p:txBody>
      </p:sp>
      <p:pic>
        <p:nvPicPr>
          <p:cNvPr id="8194" name="Picture 2" descr="http://i832.photobucket.com/albums/zz249/Tea_Rose/history20gog20and20mag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561" y="1655857"/>
            <a:ext cx="2952349" cy="45925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19472" y="2130552"/>
            <a:ext cx="5971032"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election of the Lord Mayor takes place in Guild Hall under the watchful eyes of Gog and </a:t>
            </a:r>
            <a:r>
              <a:rPr lang="en-GB" sz="2800" b="1" dirty="0" err="1" smtClean="0">
                <a:solidFill>
                  <a:srgbClr val="00FFFF"/>
                </a:solidFill>
                <a:effectLst>
                  <a:outerShdw blurRad="38100" dist="38100" dir="2700000" algn="tl">
                    <a:srgbClr val="000000">
                      <a:alpha val="43137"/>
                    </a:srgbClr>
                  </a:outerShdw>
                </a:effectLst>
              </a:rPr>
              <a:t>Magog</a:t>
            </a:r>
            <a:r>
              <a:rPr lang="en-GB" sz="2800" b="1" dirty="0" smtClean="0">
                <a:solidFill>
                  <a:srgbClr val="00FFFF"/>
                </a:solidFill>
                <a:effectLst>
                  <a:outerShdw blurRad="38100" dist="38100" dir="2700000" algn="tl">
                    <a:srgbClr val="000000">
                      <a:alpha val="43137"/>
                    </a:srgbClr>
                  </a:outerShdw>
                </a:effectLst>
              </a:rPr>
              <a:t> and then the official inauguration, </a:t>
            </a:r>
            <a:r>
              <a:rPr lang="en-GB" sz="2800" b="1" dirty="0" smtClean="0">
                <a:solidFill>
                  <a:srgbClr val="FF6600"/>
                </a:solidFill>
                <a:effectLst>
                  <a:outerShdw blurRad="38100" dist="38100" dir="2700000" algn="tl">
                    <a:srgbClr val="000000">
                      <a:alpha val="43137"/>
                    </a:srgbClr>
                  </a:outerShdw>
                </a:effectLst>
              </a:rPr>
              <a:t>which as we shall see is with all the pomp and ceremony of a Monarch.</a:t>
            </a:r>
            <a:endParaRPr lang="en-GB" sz="2800" b="1" dirty="0">
              <a:solidFill>
                <a:srgbClr val="FF66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2366283"/>
      </p:ext>
    </p:extLst>
  </p:cSld>
  <p:clrMapOvr>
    <a:masterClrMapping/>
  </p:clrMapOvr>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491</a:t>
            </a:fld>
            <a:endParaRPr lang="en-GB">
              <a:solidFill>
                <a:srgbClr val="FFFFFF"/>
              </a:solidFill>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00957" y="1478851"/>
            <a:ext cx="5790086" cy="3769805"/>
          </a:xfrm>
          <a:prstGeom prst="rect">
            <a:avLst/>
          </a:prstGeom>
        </p:spPr>
      </p:pic>
      <p:sp>
        <p:nvSpPr>
          <p:cNvPr id="5" name="TextBox 4"/>
          <p:cNvSpPr txBox="1"/>
          <p:nvPr/>
        </p:nvSpPr>
        <p:spPr>
          <a:xfrm>
            <a:off x="0" y="5648235"/>
            <a:ext cx="12192000" cy="12003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Gog and </a:t>
            </a:r>
            <a:r>
              <a:rPr lang="en-GB" sz="3600" b="1" dirty="0" err="1" smtClean="0">
                <a:solidFill>
                  <a:srgbClr val="FFFF00"/>
                </a:solidFill>
                <a:effectLst>
                  <a:outerShdw blurRad="38100" dist="38100" dir="2700000" algn="tl">
                    <a:srgbClr val="000000">
                      <a:alpha val="43137"/>
                    </a:srgbClr>
                  </a:outerShdw>
                </a:effectLst>
              </a:rPr>
              <a:t>Magog</a:t>
            </a:r>
            <a:r>
              <a:rPr lang="en-GB" sz="3600" b="1" dirty="0" smtClean="0">
                <a:solidFill>
                  <a:srgbClr val="FFFF00"/>
                </a:solidFill>
                <a:effectLst>
                  <a:outerShdw blurRad="38100" dist="38100" dir="2700000" algn="tl">
                    <a:srgbClr val="000000">
                      <a:alpha val="43137"/>
                    </a:srgbClr>
                  </a:outerShdw>
                </a:effectLst>
              </a:rPr>
              <a:t> looking down on the proceedings at Guildhall in the City of London.</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2204790"/>
      </p:ext>
    </p:extLst>
  </p:cSld>
  <p:clrMapOvr>
    <a:masterClrMapping/>
  </p:clrMapOvr>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492</a:t>
            </a:fld>
            <a:endParaRPr lang="en-GB">
              <a:solidFill>
                <a:srgbClr val="FFFFFF"/>
              </a:solidFill>
            </a:endParaRPr>
          </a:p>
        </p:txBody>
      </p:sp>
      <p:pic>
        <p:nvPicPr>
          <p:cNvPr id="2050" name="Picture 2" descr="Lord Mayor's Banquet"/>
          <p:cNvPicPr>
            <a:picLocks noChangeAspect="1" noChangeArrowheads="1"/>
          </p:cNvPicPr>
          <p:nvPr/>
        </p:nvPicPr>
        <p:blipFill rotWithShape="1">
          <a:blip r:embed="rId2">
            <a:extLst>
              <a:ext uri="{28A0092B-C50C-407E-A947-70E740481C1C}">
                <a14:useLocalDpi xmlns:a14="http://schemas.microsoft.com/office/drawing/2010/main" val="0"/>
              </a:ext>
            </a:extLst>
          </a:blip>
          <a:srcRect r="1770"/>
          <a:stretch/>
        </p:blipFill>
        <p:spPr bwMode="auto">
          <a:xfrm>
            <a:off x="790933" y="1828800"/>
            <a:ext cx="5305067" cy="4295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02321" y="2637859"/>
            <a:ext cx="3902298"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00"/>
                </a:solidFill>
                <a:effectLst>
                  <a:outerShdw blurRad="38100" dist="38100" dir="2700000" algn="tl">
                    <a:srgbClr val="000000">
                      <a:alpha val="43137"/>
                    </a:srgbClr>
                  </a:outerShdw>
                </a:effectLst>
              </a:rPr>
              <a:t>Here illustrated on the left is the “City of London’s Lord Mayor’s Coronation Banquet” in the Guild Hall</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433546"/>
      </p:ext>
    </p:extLst>
  </p:cSld>
  <p:clrMapOvr>
    <a:masterClrMapping/>
  </p:clrMapOvr>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493</a:t>
            </a:fld>
            <a:endParaRPr lang="en-GB">
              <a:solidFill>
                <a:srgbClr val="FFFFFF"/>
              </a:solidFill>
            </a:endParaRPr>
          </a:p>
        </p:txBody>
      </p:sp>
      <p:sp>
        <p:nvSpPr>
          <p:cNvPr id="4" name="TextBox 3"/>
          <p:cNvSpPr txBox="1"/>
          <p:nvPr/>
        </p:nvSpPr>
        <p:spPr>
          <a:xfrm>
            <a:off x="5666705" y="1742997"/>
            <a:ext cx="5336146"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City of London needed a real crown,</a:t>
            </a:r>
            <a:r>
              <a:rPr lang="en-GB" sz="2800" b="1" dirty="0" smtClean="0">
                <a:effectLst>
                  <a:outerShdw blurRad="38100" dist="38100" dir="2700000" algn="tl">
                    <a:srgbClr val="000000">
                      <a:alpha val="43137"/>
                    </a:srgbClr>
                  </a:outerShdw>
                </a:effectLst>
              </a:rPr>
              <a:t> </a:t>
            </a:r>
            <a:r>
              <a:rPr lang="en-GB" sz="2800" b="1" dirty="0" smtClean="0">
                <a:solidFill>
                  <a:srgbClr val="FFCC00"/>
                </a:solidFill>
                <a:effectLst>
                  <a:outerShdw blurRad="38100" dist="38100" dir="2700000" algn="tl">
                    <a:srgbClr val="000000">
                      <a:alpha val="43137"/>
                    </a:srgbClr>
                  </a:outerShdw>
                </a:effectLst>
              </a:rPr>
              <a:t>Arnold </a:t>
            </a:r>
            <a:r>
              <a:rPr lang="en-GB" sz="2800" b="1" dirty="0" err="1" smtClean="0">
                <a:solidFill>
                  <a:srgbClr val="FFCC00"/>
                </a:solidFill>
                <a:effectLst>
                  <a:outerShdw blurRad="38100" dist="38100" dir="2700000" algn="tl">
                    <a:srgbClr val="000000">
                      <a:alpha val="43137"/>
                    </a:srgbClr>
                  </a:outerShdw>
                </a:effectLst>
              </a:rPr>
              <a:t>Leese</a:t>
            </a:r>
            <a:r>
              <a:rPr lang="en-GB" sz="2800" b="1" dirty="0" smtClean="0">
                <a:solidFill>
                  <a:srgbClr val="FFCC00"/>
                </a:solidFill>
                <a:effectLst>
                  <a:outerShdw blurRad="38100" dist="38100" dir="2700000" algn="tl">
                    <a:srgbClr val="000000">
                      <a:alpha val="43137"/>
                    </a:srgbClr>
                  </a:outerShdw>
                </a:effectLst>
              </a:rPr>
              <a:t> relates from information gleaned during his time in the Middle East, </a:t>
            </a:r>
            <a:r>
              <a:rPr lang="en-GB" sz="2800" b="1" dirty="0" smtClean="0">
                <a:solidFill>
                  <a:srgbClr val="00FF00"/>
                </a:solidFill>
                <a:effectLst>
                  <a:outerShdw blurRad="38100" dist="38100" dir="2700000" algn="tl">
                    <a:srgbClr val="000000">
                      <a:alpha val="43137"/>
                    </a:srgbClr>
                  </a:outerShdw>
                </a:effectLst>
              </a:rPr>
              <a:t>that it instructed an American Lodge to recover Solomon’s Crown and other artefacts:</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951" t="2966" r="3475" b="12963"/>
          <a:stretch/>
        </p:blipFill>
        <p:spPr>
          <a:xfrm>
            <a:off x="1751526" y="1725769"/>
            <a:ext cx="2305319" cy="3271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1043189" y="5653825"/>
            <a:ext cx="3438659"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Arnold </a:t>
            </a:r>
            <a:r>
              <a:rPr lang="en-GB" sz="3600" b="1" dirty="0" err="1" smtClean="0">
                <a:solidFill>
                  <a:srgbClr val="FFFF00"/>
                </a:solidFill>
                <a:effectLst>
                  <a:outerShdw blurRad="38100" dist="38100" dir="2700000" algn="tl">
                    <a:srgbClr val="000000">
                      <a:alpha val="43137"/>
                    </a:srgbClr>
                  </a:outerShdw>
                </a:effectLst>
              </a:rPr>
              <a:t>Leese</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61071220"/>
      </p:ext>
    </p:extLst>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494</a:t>
            </a:fld>
            <a:endParaRPr lang="en-GB">
              <a:solidFill>
                <a:srgbClr val="FFFFFF"/>
              </a:solidFill>
            </a:endParaRPr>
          </a:p>
        </p:txBody>
      </p:sp>
      <p:sp>
        <p:nvSpPr>
          <p:cNvPr id="4" name="TextBox 3"/>
          <p:cNvSpPr txBox="1"/>
          <p:nvPr/>
        </p:nvSpPr>
        <p:spPr>
          <a:xfrm>
            <a:off x="5847009" y="2015821"/>
            <a:ext cx="5336146"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At the time of Titus’ attack on Jerusalem, </a:t>
            </a:r>
            <a:r>
              <a:rPr lang="en-GB" sz="2800" b="1" dirty="0">
                <a:solidFill>
                  <a:srgbClr val="FFC000"/>
                </a:solidFill>
                <a:effectLst>
                  <a:outerShdw blurRad="38100" dist="38100" dir="2700000" algn="tl">
                    <a:srgbClr val="000000">
                      <a:alpha val="43137"/>
                    </a:srgbClr>
                  </a:outerShdw>
                </a:effectLst>
              </a:rPr>
              <a:t>the Jews had succeeded in burying the more important items,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such as the Tables of the Law of Moses, Aaron’s rod, Solomon’s crown, David’s sceptre, etc. </a:t>
            </a:r>
            <a:r>
              <a:rPr lang="en-GB" sz="2800" b="1" dirty="0">
                <a:solidFill>
                  <a:srgbClr val="FF00FF"/>
                </a:solidFill>
                <a:effectLst>
                  <a:outerShdw blurRad="38100" dist="38100" dir="2700000" algn="tl">
                    <a:srgbClr val="000000">
                      <a:alpha val="43137"/>
                    </a:srgbClr>
                  </a:outerShdw>
                </a:effectLst>
              </a:rPr>
              <a:t>The hiding place was on Mount Moriah,</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96016" y="1753560"/>
            <a:ext cx="3371130" cy="4494840"/>
          </a:xfrm>
          <a:prstGeom prst="rect">
            <a:avLst/>
          </a:prstGeom>
        </p:spPr>
      </p:pic>
    </p:spTree>
    <p:extLst>
      <p:ext uri="{BB962C8B-B14F-4D97-AF65-F5344CB8AC3E}">
        <p14:creationId xmlns:p14="http://schemas.microsoft.com/office/powerpoint/2010/main" val="3932041911"/>
      </p:ext>
    </p:extLst>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495</a:t>
            </a:fld>
            <a:endParaRPr lang="en-GB">
              <a:solidFill>
                <a:srgbClr val="FFFFFF"/>
              </a:solidFill>
            </a:endParaRPr>
          </a:p>
        </p:txBody>
      </p:sp>
      <p:sp>
        <p:nvSpPr>
          <p:cNvPr id="4" name="TextBox 3"/>
          <p:cNvSpPr txBox="1"/>
          <p:nvPr/>
        </p:nvSpPr>
        <p:spPr>
          <a:xfrm>
            <a:off x="5937161" y="2112135"/>
            <a:ext cx="5336146"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Where in the 7th century, </a:t>
            </a:r>
            <a:r>
              <a:rPr lang="en-GB" sz="2800" b="1" dirty="0" err="1">
                <a:solidFill>
                  <a:srgbClr val="FFFF00"/>
                </a:solidFill>
                <a:effectLst>
                  <a:outerShdw blurRad="38100" dist="38100" dir="2700000" algn="tl">
                    <a:srgbClr val="000000">
                      <a:alpha val="43137"/>
                    </a:srgbClr>
                  </a:outerShdw>
                </a:effectLst>
              </a:rPr>
              <a:t>Kalif</a:t>
            </a:r>
            <a:r>
              <a:rPr lang="en-GB" sz="2800" b="1" dirty="0">
                <a:solidFill>
                  <a:srgbClr val="FFFF00"/>
                </a:solidFill>
                <a:effectLst>
                  <a:outerShdw blurRad="38100" dist="38100" dir="2700000" algn="tl">
                    <a:srgbClr val="000000">
                      <a:alpha val="43137"/>
                    </a:srgbClr>
                  </a:outerShdw>
                </a:effectLst>
              </a:rPr>
              <a:t> </a:t>
            </a:r>
            <a:r>
              <a:rPr lang="en-GB" sz="2800" b="1" dirty="0" err="1">
                <a:solidFill>
                  <a:srgbClr val="FFFF00"/>
                </a:solidFill>
                <a:effectLst>
                  <a:outerShdw blurRad="38100" dist="38100" dir="2700000" algn="tl">
                    <a:srgbClr val="000000">
                      <a:alpha val="43137"/>
                    </a:srgbClr>
                  </a:outerShdw>
                </a:effectLst>
              </a:rPr>
              <a:t>Abdulmelik</a:t>
            </a:r>
            <a:r>
              <a:rPr lang="en-GB" sz="2800" b="1" dirty="0">
                <a:solidFill>
                  <a:srgbClr val="FFFF00"/>
                </a:solidFill>
                <a:effectLst>
                  <a:outerShdw blurRad="38100" dist="38100" dir="2700000" algn="tl">
                    <a:srgbClr val="000000">
                      <a:alpha val="43137"/>
                    </a:srgbClr>
                  </a:outerShdw>
                </a:effectLst>
              </a:rPr>
              <a:t> built a mosque; there they remained until 1909,</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when a party of American freemasons attacked the watchmen and dug up the </a:t>
            </a:r>
            <a:r>
              <a:rPr lang="en-GB" sz="2800" b="1" dirty="0" smtClean="0">
                <a:solidFill>
                  <a:srgbClr val="00FF00"/>
                </a:solidFill>
                <a:effectLst>
                  <a:outerShdw blurRad="38100" dist="38100" dir="2700000" algn="tl">
                    <a:srgbClr val="000000">
                      <a:alpha val="43137"/>
                    </a:srgbClr>
                  </a:outerShdw>
                </a:effectLst>
              </a:rPr>
              <a:t>treasure.</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756" y="2452485"/>
            <a:ext cx="4170085" cy="2613645"/>
          </a:xfrm>
          <a:prstGeom prst="rect">
            <a:avLst/>
          </a:prstGeom>
        </p:spPr>
      </p:pic>
    </p:spTree>
    <p:extLst>
      <p:ext uri="{BB962C8B-B14F-4D97-AF65-F5344CB8AC3E}">
        <p14:creationId xmlns:p14="http://schemas.microsoft.com/office/powerpoint/2010/main" val="3385556363"/>
      </p:ext>
    </p:extLst>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496</a:t>
            </a:fld>
            <a:endParaRPr lang="en-GB">
              <a:solidFill>
                <a:srgbClr val="FFFFFF"/>
              </a:solidFill>
            </a:endParaRPr>
          </a:p>
        </p:txBody>
      </p:sp>
      <p:sp>
        <p:nvSpPr>
          <p:cNvPr id="4" name="TextBox 3"/>
          <p:cNvSpPr txBox="1"/>
          <p:nvPr/>
        </p:nvSpPr>
        <p:spPr>
          <a:xfrm>
            <a:off x="3915178" y="1609396"/>
            <a:ext cx="7456867"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 </a:t>
            </a:r>
            <a:r>
              <a:rPr lang="en-GB" sz="2800" b="1" dirty="0" smtClean="0">
                <a:solidFill>
                  <a:srgbClr val="00FFFF"/>
                </a:solidFill>
                <a:effectLst>
                  <a:outerShdw blurRad="38100" dist="38100" dir="2700000" algn="tl">
                    <a:srgbClr val="000000">
                      <a:alpha val="43137"/>
                    </a:srgbClr>
                  </a:outerShdw>
                </a:effectLst>
              </a:rPr>
              <a:t>this connection, </a:t>
            </a:r>
            <a:r>
              <a:rPr lang="en-GB" sz="2800" b="1" dirty="0">
                <a:solidFill>
                  <a:srgbClr val="00FFFF"/>
                </a:solidFill>
                <a:effectLst>
                  <a:outerShdw blurRad="38100" dist="38100" dir="2700000" algn="tl">
                    <a:srgbClr val="000000">
                      <a:alpha val="43137"/>
                    </a:srgbClr>
                  </a:outerShdw>
                </a:effectLst>
              </a:rPr>
              <a:t>it is of interest to note that on the 1st April, 1909, the Grand Orient Ottoman, was founded by representatives of 45 Turkish Masonic Lodges; </a:t>
            </a:r>
            <a:r>
              <a:rPr lang="en-GB" sz="2800" b="1" dirty="0">
                <a:solidFill>
                  <a:srgbClr val="FFCC00"/>
                </a:solidFill>
                <a:effectLst>
                  <a:outerShdw blurRad="38100" dist="38100" dir="2700000" algn="tl">
                    <a:srgbClr val="000000">
                      <a:alpha val="43137"/>
                    </a:srgbClr>
                  </a:outerShdw>
                </a:effectLst>
              </a:rPr>
              <a:t>on 27th April, Abdul Hamid was deposed; </a:t>
            </a:r>
            <a:r>
              <a:rPr lang="en-GB" sz="2800" b="1" dirty="0">
                <a:solidFill>
                  <a:srgbClr val="00FF00"/>
                </a:solidFill>
                <a:effectLst>
                  <a:outerShdw blurRad="38100" dist="38100" dir="2700000" algn="tl">
                    <a:srgbClr val="000000">
                      <a:alpha val="43137"/>
                    </a:srgbClr>
                  </a:outerShdw>
                </a:effectLst>
              </a:rPr>
              <a:t>the Mason Mehmed </a:t>
            </a:r>
            <a:r>
              <a:rPr lang="en-GB" sz="2800" b="1" dirty="0" err="1">
                <a:solidFill>
                  <a:srgbClr val="00FF00"/>
                </a:solidFill>
                <a:effectLst>
                  <a:outerShdw blurRad="38100" dist="38100" dir="2700000" algn="tl">
                    <a:srgbClr val="000000">
                      <a:alpha val="43137"/>
                    </a:srgbClr>
                  </a:outerShdw>
                </a:effectLst>
              </a:rPr>
              <a:t>Djavid</a:t>
            </a:r>
            <a:r>
              <a:rPr lang="en-GB" sz="2800" b="1" dirty="0">
                <a:solidFill>
                  <a:srgbClr val="00FF00"/>
                </a:solidFill>
                <a:effectLst>
                  <a:outerShdw blurRad="38100" dist="38100" dir="2700000" algn="tl">
                    <a:srgbClr val="000000">
                      <a:alpha val="43137"/>
                    </a:srgbClr>
                  </a:outerShdw>
                </a:effectLst>
              </a:rPr>
              <a:t> </a:t>
            </a:r>
            <a:r>
              <a:rPr lang="en-GB" sz="2800" b="1" dirty="0" err="1">
                <a:solidFill>
                  <a:srgbClr val="00FF00"/>
                </a:solidFill>
                <a:effectLst>
                  <a:outerShdw blurRad="38100" dist="38100" dir="2700000" algn="tl">
                    <a:srgbClr val="000000">
                      <a:alpha val="43137"/>
                    </a:srgbClr>
                  </a:outerShdw>
                </a:effectLst>
              </a:rPr>
              <a:t>Bey</a:t>
            </a:r>
            <a:r>
              <a:rPr lang="en-GB" sz="2800" b="1" dirty="0">
                <a:solidFill>
                  <a:srgbClr val="00FF00"/>
                </a:solidFill>
                <a:effectLst>
                  <a:outerShdw blurRad="38100" dist="38100" dir="2700000" algn="tl">
                    <a:srgbClr val="000000">
                      <a:alpha val="43137"/>
                    </a:srgbClr>
                  </a:outerShdw>
                </a:effectLst>
              </a:rPr>
              <a:t> became Finance Minister and was therefore in a position to assist his American brethren, as the mosques came under his jurisdiction</a:t>
            </a:r>
            <a:r>
              <a:rPr lang="en-GB" sz="2800" dirty="0">
                <a:solidFill>
                  <a:srgbClr val="00FF00"/>
                </a:solidFill>
              </a:rPr>
              <a:t>.</a:t>
            </a:r>
          </a:p>
          <a:p>
            <a:pPr algn="ct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875676"/>
            <a:ext cx="2664239" cy="4299531"/>
          </a:xfrm>
          <a:prstGeom prst="rect">
            <a:avLst/>
          </a:prstGeom>
        </p:spPr>
      </p:pic>
    </p:spTree>
    <p:extLst>
      <p:ext uri="{BB962C8B-B14F-4D97-AF65-F5344CB8AC3E}">
        <p14:creationId xmlns:p14="http://schemas.microsoft.com/office/powerpoint/2010/main" val="1982418996"/>
      </p:ext>
    </p:extLst>
  </p:cSld>
  <p:clrMapOvr>
    <a:masterClrMapping/>
  </p:clrMapOvr>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497</a:t>
            </a:fld>
            <a:endParaRPr lang="en-GB">
              <a:solidFill>
                <a:srgbClr val="FFFFFF"/>
              </a:solidFill>
            </a:endParaRPr>
          </a:p>
        </p:txBody>
      </p:sp>
      <p:sp>
        <p:nvSpPr>
          <p:cNvPr id="4" name="TextBox 3"/>
          <p:cNvSpPr txBox="1"/>
          <p:nvPr/>
        </p:nvSpPr>
        <p:spPr>
          <a:xfrm>
            <a:off x="4893972" y="2218536"/>
            <a:ext cx="6237668"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Only two newspapers, </a:t>
            </a:r>
            <a:r>
              <a:rPr lang="en-GB" sz="2800" b="1" dirty="0">
                <a:solidFill>
                  <a:srgbClr val="FF0000"/>
                </a:solidFill>
                <a:effectLst>
                  <a:outerShdw blurRad="38100" dist="38100" dir="2700000" algn="tl">
                    <a:srgbClr val="000000">
                      <a:alpha val="43137"/>
                    </a:srgbClr>
                  </a:outerShdw>
                </a:effectLst>
              </a:rPr>
              <a:t>one French and one Russian, mentioned the robbery; the rest, presumably, were silenced by the usual method;</a:t>
            </a:r>
            <a:r>
              <a:rPr lang="en-GB" sz="2800" b="1" dirty="0">
                <a:effectLst>
                  <a:outerShdw blurRad="38100" dist="38100" dir="2700000" algn="tl">
                    <a:srgbClr val="000000">
                      <a:alpha val="43137"/>
                    </a:srgbClr>
                  </a:outerShdw>
                </a:effectLst>
              </a:rPr>
              <a:t> </a:t>
            </a:r>
            <a:r>
              <a:rPr lang="en-GB" sz="2800" b="1" dirty="0" err="1">
                <a:solidFill>
                  <a:srgbClr val="00FF00"/>
                </a:solidFill>
                <a:effectLst>
                  <a:outerShdw blurRad="38100" dist="38100" dir="2700000" algn="tl">
                    <a:srgbClr val="000000">
                      <a:alpha val="43137"/>
                    </a:srgbClr>
                  </a:outerShdw>
                </a:effectLst>
              </a:rPr>
              <a:t>Djavid</a:t>
            </a:r>
            <a:r>
              <a:rPr lang="en-GB" sz="2800" b="1" dirty="0">
                <a:solidFill>
                  <a:srgbClr val="00FF00"/>
                </a:solidFill>
                <a:effectLst>
                  <a:outerShdw blurRad="38100" dist="38100" dir="2700000" algn="tl">
                    <a:srgbClr val="000000">
                      <a:alpha val="43137"/>
                    </a:srgbClr>
                  </a:outerShdw>
                </a:effectLst>
              </a:rPr>
              <a:t> </a:t>
            </a:r>
            <a:r>
              <a:rPr lang="en-GB" sz="2800" b="1" dirty="0" err="1">
                <a:solidFill>
                  <a:srgbClr val="00FF00"/>
                </a:solidFill>
                <a:effectLst>
                  <a:outerShdw blurRad="38100" dist="38100" dir="2700000" algn="tl">
                    <a:srgbClr val="000000">
                      <a:alpha val="43137"/>
                    </a:srgbClr>
                  </a:outerShdw>
                </a:effectLst>
              </a:rPr>
              <a:t>Bey</a:t>
            </a:r>
            <a:r>
              <a:rPr lang="en-GB" sz="2800" b="1" dirty="0">
                <a:solidFill>
                  <a:srgbClr val="00FF00"/>
                </a:solidFill>
                <a:effectLst>
                  <a:outerShdw blurRad="38100" dist="38100" dir="2700000" algn="tl">
                    <a:srgbClr val="000000">
                      <a:alpha val="43137"/>
                    </a:srgbClr>
                  </a:outerShdw>
                </a:effectLst>
              </a:rPr>
              <a:t> lost his job at the time but was eventually hanged in 1926 by Kemal Pasha for certain crimes of office.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191" y="1821555"/>
            <a:ext cx="3064896" cy="4333391"/>
          </a:xfrm>
          <a:prstGeom prst="rect">
            <a:avLst/>
          </a:prstGeom>
        </p:spPr>
      </p:pic>
    </p:spTree>
    <p:extLst>
      <p:ext uri="{BB962C8B-B14F-4D97-AF65-F5344CB8AC3E}">
        <p14:creationId xmlns:p14="http://schemas.microsoft.com/office/powerpoint/2010/main" val="1793653858"/>
      </p:ext>
    </p:extLst>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498</a:t>
            </a:fld>
            <a:endParaRPr lang="en-GB">
              <a:solidFill>
                <a:srgbClr val="FFFFFF"/>
              </a:solidFill>
            </a:endParaRPr>
          </a:p>
        </p:txBody>
      </p:sp>
      <p:sp>
        <p:nvSpPr>
          <p:cNvPr id="4" name="TextBox 3"/>
          <p:cNvSpPr txBox="1"/>
          <p:nvPr/>
        </p:nvSpPr>
        <p:spPr>
          <a:xfrm>
            <a:off x="5027397" y="1548835"/>
            <a:ext cx="623766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Jewish regalia are now to be found in the Grand Lodge at Charleston, South Carolina, U.S.A., </a:t>
            </a:r>
            <a:r>
              <a:rPr lang="en-GB" sz="2800" b="1" dirty="0">
                <a:solidFill>
                  <a:srgbClr val="FFC000"/>
                </a:solidFill>
                <a:effectLst>
                  <a:outerShdw blurRad="38100" dist="38100" dir="2700000" algn="tl">
                    <a:srgbClr val="000000">
                      <a:alpha val="43137"/>
                    </a:srgbClr>
                  </a:outerShdw>
                </a:effectLst>
              </a:rPr>
              <a:t>which was the scene of the activity of the notorious Masonic Chief of the Scottish Rites, Albert Pike. </a:t>
            </a:r>
            <a:r>
              <a:rPr lang="en-GB" sz="2800" b="1" dirty="0">
                <a:solidFill>
                  <a:srgbClr val="00FF00"/>
                </a:solidFill>
                <a:effectLst>
                  <a:outerShdw blurRad="38100" dist="38100" dir="2700000" algn="tl">
                    <a:srgbClr val="000000">
                      <a:alpha val="43137"/>
                    </a:srgbClr>
                  </a:outerShdw>
                </a:effectLst>
              </a:rPr>
              <a:t>(The Charleston Lodge was started in 1783 by two Jews, Morin and </a:t>
            </a:r>
            <a:r>
              <a:rPr lang="en-GB" sz="2800" b="1" dirty="0" err="1">
                <a:solidFill>
                  <a:srgbClr val="00FF00"/>
                </a:solidFill>
                <a:effectLst>
                  <a:outerShdw blurRad="38100" dist="38100" dir="2700000" algn="tl">
                    <a:srgbClr val="000000">
                      <a:alpha val="43137"/>
                    </a:srgbClr>
                  </a:outerShdw>
                </a:effectLst>
              </a:rPr>
              <a:t>Dacosta</a:t>
            </a:r>
            <a:r>
              <a:rPr lang="en-GB" sz="2800" b="1" dirty="0">
                <a:solidFill>
                  <a:srgbClr val="00FF00"/>
                </a:solidFill>
                <a:effectLst>
                  <a:outerShdw blurRad="38100" dist="38100" dir="2700000" algn="tl">
                    <a:srgbClr val="000000">
                      <a:alpha val="43137"/>
                    </a:srgbClr>
                  </a:outerShdw>
                </a:effectLst>
              </a:rPr>
              <a:t>, the site being selected because it was on the 33rd degree Latitude</a:t>
            </a:r>
            <a:r>
              <a:rPr lang="en-GB"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238" y="1548835"/>
            <a:ext cx="3125273" cy="4902389"/>
          </a:xfrm>
          <a:prstGeom prst="rect">
            <a:avLst/>
          </a:prstGeom>
        </p:spPr>
      </p:pic>
    </p:spTree>
    <p:extLst>
      <p:ext uri="{BB962C8B-B14F-4D97-AF65-F5344CB8AC3E}">
        <p14:creationId xmlns:p14="http://schemas.microsoft.com/office/powerpoint/2010/main" val="2347766183"/>
      </p:ext>
    </p:extLst>
  </p:cSld>
  <p:clrMapOvr>
    <a:masterClrMapping/>
  </p:clrMapOvr>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499</a:t>
            </a:fld>
            <a:endParaRPr lang="en-GB"/>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titular head of the City of London, </a:t>
            </a:r>
            <a:r>
              <a:rPr lang="en-GB" sz="2800" b="1" dirty="0">
                <a:solidFill>
                  <a:srgbClr val="FF0000"/>
                </a:solidFill>
                <a:effectLst>
                  <a:outerShdw blurRad="38100" dist="38100" dir="2700000" algn="tl">
                    <a:srgbClr val="000000">
                      <a:alpha val="43137"/>
                    </a:srgbClr>
                  </a:outerShdw>
                </a:effectLst>
              </a:rPr>
              <a:t>the Lord Mayor, </a:t>
            </a:r>
            <a:r>
              <a:rPr lang="en-GB" sz="2800" b="1" dirty="0">
                <a:solidFill>
                  <a:srgbClr val="FFC000"/>
                </a:solidFill>
                <a:effectLst>
                  <a:outerShdw blurRad="38100" dist="38100" dir="2700000" algn="tl">
                    <a:srgbClr val="000000">
                      <a:alpha val="43137"/>
                    </a:srgbClr>
                  </a:outerShdw>
                </a:effectLst>
              </a:rPr>
              <a:t>is only a figurehead and is appointed on the </a:t>
            </a:r>
            <a:r>
              <a:rPr lang="en-GB" sz="2800" b="1" dirty="0" smtClean="0">
                <a:solidFill>
                  <a:srgbClr val="FFC000"/>
                </a:solidFill>
                <a:effectLst>
                  <a:outerShdw blurRad="38100" dist="38100" dir="2700000" algn="tl">
                    <a:srgbClr val="000000">
                      <a:alpha val="43137"/>
                    </a:srgbClr>
                  </a:outerShdw>
                </a:effectLst>
              </a:rPr>
              <a:t>advice </a:t>
            </a:r>
            <a:r>
              <a:rPr lang="en-GB" sz="2800" b="1" dirty="0">
                <a:solidFill>
                  <a:srgbClr val="FFC000"/>
                </a:solidFill>
                <a:effectLst>
                  <a:outerShdw blurRad="38100" dist="38100" dir="2700000" algn="tl">
                    <a:srgbClr val="000000">
                      <a:alpha val="43137"/>
                    </a:srgbClr>
                  </a:outerShdw>
                </a:effectLst>
              </a:rPr>
              <a:t>of the </a:t>
            </a:r>
            <a:r>
              <a:rPr lang="en-GB" sz="2800" b="1" dirty="0" err="1">
                <a:solidFill>
                  <a:srgbClr val="FFC000"/>
                </a:solidFill>
                <a:effectLst>
                  <a:outerShdw blurRad="38100" dist="38100" dir="2700000" algn="tl">
                    <a:srgbClr val="000000">
                      <a:alpha val="43137"/>
                    </a:srgbClr>
                  </a:outerShdw>
                </a:effectLst>
              </a:rPr>
              <a:t>Rothschilds</a:t>
            </a:r>
            <a:r>
              <a:rPr lang="en-GB" sz="2800" b="1" dirty="0">
                <a:solidFill>
                  <a:srgbClr val="FFC0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 a reward for doing their masters’ bidding.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3456" y="1371600"/>
            <a:ext cx="5945088" cy="3821843"/>
          </a:xfrm>
          <a:prstGeom prst="rect">
            <a:avLst/>
          </a:prstGeom>
        </p:spPr>
      </p:pic>
    </p:spTree>
    <p:extLst>
      <p:ext uri="{BB962C8B-B14F-4D97-AF65-F5344CB8AC3E}">
        <p14:creationId xmlns:p14="http://schemas.microsoft.com/office/powerpoint/2010/main" val="61741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a:t>
            </a:fld>
            <a:endParaRPr lang="en-GB">
              <a:solidFill>
                <a:srgbClr val="FFFFFF"/>
              </a:solidFill>
            </a:endParaRPr>
          </a:p>
        </p:txBody>
      </p:sp>
      <p:pic>
        <p:nvPicPr>
          <p:cNvPr id="3074" name="Picture 2" descr="http://crackingspines.files.wordpress.com/2012/08/img_8467.jpg?w=735&amp;h=9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248" y="1408573"/>
            <a:ext cx="3840480" cy="5141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68112" y="1801368"/>
            <a:ext cx="594055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One may be surprised to learn that the City of London, is the smallest city in England. </a:t>
            </a:r>
            <a:r>
              <a:rPr lang="en-GB" sz="2800" b="1" dirty="0" smtClean="0">
                <a:solidFill>
                  <a:srgbClr val="FFC000"/>
                </a:solidFill>
                <a:effectLst>
                  <a:outerShdw blurRad="38100" dist="38100" dir="2700000" algn="tl">
                    <a:srgbClr val="000000">
                      <a:alpha val="43137"/>
                    </a:srgbClr>
                  </a:outerShdw>
                </a:effectLst>
              </a:rPr>
              <a:t>It is within the centre of a more familiar city known as London, for which it is often mistaken. </a:t>
            </a:r>
            <a:r>
              <a:rPr lang="en-GB" sz="2800" b="1" dirty="0" smtClean="0">
                <a:solidFill>
                  <a:srgbClr val="00FF00"/>
                </a:solidFill>
                <a:effectLst>
                  <a:outerShdw blurRad="38100" dist="38100" dir="2700000" algn="tl">
                    <a:srgbClr val="000000">
                      <a:alpha val="43137"/>
                    </a:srgbClr>
                  </a:outerShdw>
                </a:effectLst>
              </a:rPr>
              <a:t>Despite that, as will be seen, although small in size its power is immense!</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437859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50</a:t>
            </a:fld>
            <a:endParaRPr lang="en-GB"/>
          </a:p>
        </p:txBody>
      </p:sp>
      <p:pic>
        <p:nvPicPr>
          <p:cNvPr id="4098" name="Picture 2" descr="http://www.bilderberg.org/mi5logo.gif"/>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7408" y="1790094"/>
            <a:ext cx="2785399" cy="266429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hIQERUUExQWFRUVGRwaGBgUFxscHBkcGBoYGhggGh4aGyYfHhskGRkaHzAgJCcqLC0sGB8xNTAqNSYrLCkBCQoKBQUFDQUFDSkYEhgpKSkpKSkpKSkpKSkpKSkpKSkpKSkpKSkpKSkpKSkpKSkpKSkpKSkpKSkpKSkpKSkpKf/AABEIAOEA4QMBIgACEQEDEQH/xAAcAAADAAMBAQEAAAAAAAAAAAAABgcEBQgDAQL/xABJEAACAQIEBAMFBQQGCAUFAAABAgMEEQAFEiEGBzFBEyJRFDJhcYEII0KRoVJigrEVM0NyksEkNFOTorLC0WNzg6PDFkSz0+H/xAAUAQEAAAAAAAAAAAAAAAAAAAAA/8QAFBEBAAAAAAAAAAAAAAAAAAAAAP/aAAwDAQACEQMRAD8AuODBgwBgwYMAYMGDAGDBgwBgxiZnm0NMhknlSJB+KRgo/Xv8MTLiP7Q9FDdaWN6lv2j93H+ZBY/4QPjgKxj8s4AuTYfHEKTibijNT/o8JpoyfeCCMWPTzy3Y7d0x6x8iMxqgDXZkT8LyTfq7LvgK3W8YUMJtLV06H0aZAfy1Y10nM/KV610H0e/8sKNF9nPL03klqJPhqRR+iX/XG0HInJx/YufnM/8A3wG5TmjlJ6VsP1a38xjOpON8vlNo6ymY+gmS/wCV8K0nIbKD0jkX5TN/nfGrq/s45e1yk9QnoCUYD/gB/XAVWKVWF1II9Qb/AMsfvELl+z9W012oswAb4h4Tb4tGzfy/LHi1fxXlXvq1VGu1yonB+JK/e/U4C9YMR3IPtFwM2itp3gYGxePzqCOupSAy79hqxUMj4kpa5NdNMkq99Dbrf9peqn4EDAbLBgwYAwYMGAMGDBgDBgwYAwYMGAMGDBgDBgwYAwYMLnGnHlLlUWudrs1/DiXd3I9B2Hqx2HzIBDe1dYkKNJI6oii7M5AAA7knYYj/ABdz8u5p8riM0hOkSspIJ/8ACjHmbvubdOhGFuOmzbiybU58CjUm3Xw1t6C4Msnx6Df3b2xZODeX1FlaWgS8hFnlexkb6/hH7osMBLMq5O5lmsgqM2qHQH8BOqS3oB7kY6Gwv8hh/o+HslyLQdEaSOyoryeeRmchRYm+kE+mlRYk23xkZ5m0qVop6kutNPExhNLrDtInvozJ59Wg6l0aejXva48uAq+GpofZ6mYVEgLCSKq/rlVmPhpMjgEsFsC1rE3sSLHAMtdmEgmhijVD4mpmZmN0RLXIULZvMyr7w96+9sbLCdwzkslFXTxRxytSNHH4LM11hKl9cS621aNww0ggdL7ABwLW64D5JGGBDAEHqD3xNcmyaObJvDlGorVMhf8AtBprilw/vBglgDe4sMOWY8ZUEHllq4EPoZVDfle+FE8ecPQI0QqfKzmRgpqHBctrLXUHfX5vngMqszCSILQVtpHaSIU07AWnTxowwbss6oTcfiHmHcDK42oxAkXgvJHLU1cEYKSuLBmUOFUNpCiFG2A9T1ucYr818iqNCtUq2hldNcUw0svukMyDf437n1xnz5/lVfJAwroi8L+JGqzIPNZluVbc+VmH19cB94ur58vpzJFPdpJYI4lqAGRTJIEe58rldJ1btcFettsb2CslDqrKkgIvriNrbEi6G9gbEA6jvjX57kslVNSyxyRtHTSGXw2B+8bQyKfEBOkLrJ9w3+GMHPKt6KlrJoaXRK48vhjX4kukIrtoFlRdvMxHum9rC4elZkmV50hLxRzaSylrFJFKNZgGFm2YW62PxxOs+5EVNI/tGU1Lhl3EbNofubJILA9hpaw9ScVjhTK4qSjp4ImVkRAoZSLObXZhbYktdvrjByLO56qrqtGk0kLCJSwOp5V/rtDA20KbLuDdr2ItgJpw9zvqqKX2bOIHDLsZAmlxva7JsHXr5l7DYNiy5TnEFXEssEiyxt0ZDf6H0I9DuMYnEfC9JmEfhVMSyDqL7MvxVhuv0xFs44GzLhuVqvLpGmp/xgi5CjtMgsGUX99bWufd7h0BgwmcveaFNm6aR91UKLvCx3+JQ/iX9R3HS7ngDBgwYAwYMGAMGDBgDBgwYAwYMLXH3G8WU0pmfzOfLFHfd3/yUdSfT4kDAYfMfmPDlENzZ6hx91Ffr+83ogP59B6ia8Ect6jPJjmOas5ifdEJKmQdrW3SEdrbnqNtz6cueAJs4qDmmZ3eNmvHG3SW3S47Qr0C/it6e9TOJc8EcqU86PFSzDQKgEBfFuNKNY3RSLi7WDHbp1DKyvOo5HMFCsLR0xVJbNpCAgELGqqb2U3vsu1gSb6dRm+SSSV8z0sssNTphbUDeEodagTI3lfeNrafP8QN8ZfFWRSxyJW0Kj2mPSjxdFqYr28M9lYXurnYW326bLMamCkDVtU/g6YwrXc6QFLECwA1vdiALE+g3Nw1M2W1WZQCOpj9lmgmV0niYMNUTe/CGFwGGpbOOjH3h1+cWcbZZlxD1DJJURrZQiK8wB3tcAaAbDqVBsMSnjnnvNVF4qPXTw2IEi28WTaw3/s1v+z5thuNxjW8m6L27NQGRfCQeNIpXUGMY0pctffW4e56kYB5Xj/Pc22y6jFNCek8++x6MC4C/RVe18eqclqys82Z5nNLq3McROkHboX8tvlGMVokKOwAHyAAxjZZmsNTGJYJFkjJIDobg6WKtY99wRfAJ2XckcohtenMhHeWRzf5gEL+mNynLnKwLew031iU/wAxjKk4rhWuNExKyCAVGo2C6NbId+xFgd+x+GNNxzx7HSRTpDNEtZEFKRSqSZdVtKooIL6gbAqTY9e+AzpOW+Vt1oab6RKP5DGoruSWTy3Ps5jJ7xyOPyBYr+mNpwtxxS1VOre1RSOkaNOy+VUL7b32W7XAUm+2MjKuKlqK+rpVXakWLU3q8gcsPkAF+t8AhS8iZKY6suzKenN76WJsT2uYyu3zU48jxJxJlP8ArVMlfCOskPvfmi3AHq0f1xVswzSKnCGVtId1jU2Ju7myDYdztjLwE34c5g5VmRbwnFFVyArdljWS7beRmBRjsPibDbDLkFK2XQRUvhXjjW3jqyhT3Z5QzBldmJaw1gk9R2wuMOVeX5ndpI/DmPSaGyt294e6/S3mBNuhGEX27OOG7CovX5fsNYvqjH1uV2/CxK7AAi+AcqKrOY1bVfimOhow6ROrFfGk6TSM1wDCmnSAbqxBPbG/yzi6kqdopCyk2DmORY3J2skjKEc/BScKea5tQ5nlBiopBpmZVWFDpkYq4lkhC3GksiuOy2N76d8MeacR0kC08NhIKk+GkUa6m0qp1HQBfSgHm9PntgEDmRyhZX9vyq8U6HW0Ue2ojfVFbo3qnRu1js245Wc2VzEezVNo6xb7dBMF6lQejje6fAkbXCstNxFHSy09FPMZahotRe3TSQLyaRZFYtZWbqRbqd0Lm9yzct/SWXgpPGdcqx7FtO/iJb8YtuPxDfqPMFhwYROVXMlc2g0yWWqiA8RegcdA6/A9x2PwIu94AwYMGAMGDBgDBgwYDHr6+OCJ5ZWCpGpZmPQAC5xAMoo5uK82aaYOtFD+G9tKfhjBH43PmYjoL77Ljdc9+K3nliymmu7uyGUKR5mY/dR9fk5v6p8cPOUU1Jw7l8Mcjqt3USSEEBpJCA7tYGyj1OwAUXwGfnXFMWXSQxyRtHS20NOF+6ibyiJGt7qm/ve6LAdzbY59LC0ISRBMk7LHo66xIQCR6hVu5PYIT2x7ZjPE9NI7eHJEY2J1EFHXSSbncFSPnthfoqKkyinlqnd0hUao0lYnwEYLeKNWOxZ/wjuQvYYD7VZnBkNBqqZ5JAlwgdtTt10Rp0vYbajvYXJ9ItxqmZZrRSZpVHwaZGUU8G+4dguofQ++fe3sALYbeFeH5uI6v+kq8EUkbEU1OfdYA9/VbjzH8RFugtjO+0NmsKUEdOJAJGlU+GpF9Cq+7DsoOm3xt8cBBMlyiWsnjghGqSVgqjtv3PoALkn0Bx1Xy/5eU+UQ6Y7vK4HiynqxHYD8Kgk2H5k4i/2eKMPmrsVv4dO7A26EtGv52Zv1x0ngPhF8S/KeF6iizeOCKq8Oij1TxQSBbOZS6ypHpsSI9QPmPl1Ltvio4nXPjJxNlTS289O6SKR1sWCN9LNf+EYBB4o4Qp1roVzbMJNcrTi2oHwotTmnJZtWlWYk7iw6WABOMjmlmuXUqwyUs/jZkqxoKiKUtoSNNJJAYoCw7Wv5icTWv4VrEq4oKkeFNOFINRIB5WJVS7Emw8pFjvta3TBBwiz1rUYqKUMt7zGYCHyrqNntv6dOoOAqNBDkU2TS6KhaR6lYvaFklLvrgfW1la7MT5raRY3G3bH45V8DrUyLXU9XLoWrcujt5ikYYxeLp96RiwJ7WZsS7JuEJ6yokggMbmLUWfxFEelDYsGYi6k2sfiDjGyiGscSClWdhYGUQByLC9i+jsN+vxwHQnAmWTtXVMU9V7VFRy+LGUXSnjTq5dTcsfuwTZAxC+Jc72s38TcWpl5jMsMrRSEqZYlDBDYkB1vq3A2sDc7dSL6Pktk4psogNgGm1TMfXWfLf/0wv5YYZa2ir1lphNDMbWkSORWZfjZTdSDuD2IwGwy7MYqiNZYnDo3Rl/I/Ig7EHcEWOPDP83gpKeSaoYLEinVfe99tIHck7Ad74mPAGeGhrWp5ZF8KUyAk7KJYQxLj0DRo17n8CYSOYnHf9OV0dLHKIaNHsHc7MejSsO+19K9d/VrAP3kXD9fIZc6yyFIVSVvCplW+qMC0mkd/QqLX82m1gMVHhTiqDNoJKqijp48yWPQwlW5BO4BZbMYiwFj8NxjI4X49yxPAooPFRABHEZIXRGIGw1MAdTerAXJ9Thd5j8ETUM/9L5Z5JUu1REo8si/jbSOoP417+8LEEkGbhnh804DIwqZqlrVz1BAcsA1zYA2C30CIeXSQQRuW22VZvHHUewGUyyrG0l+uldYGhrdNKvGBcliNzvudbw1nEWb0yVdMUhlfSlRpVTIoX3k121Ai5Kt0sx2BNxi08tPS5rMFWwhpooo441LOzzyyyyWA3ZjpRmY+upiOuAn3MvhmXIq+PM6EFYne7qPdRz7ykf7OQX+Rv08uLPwvxHFmFLHUwnyyDcHqrDZlPxBuP1x5z5Z7dSPBWRACQFXTUGFr3RgR0YeVtvdYbE2BMb5aZnLkWbS5ZUt91M1lYiw1/wBk4udg62U9d9P7JwF9wYMGAMGDBgDGu4hzpKKlmqJPdiQtb1I6AX7k2A+eNjiN/aK4hKw09FHctM3iOB1KqbRi3fU5J+ceA1vI3I3rq2ozWp8zBmCE/wC1fdyL9AqEKB+98MUjN88qoJneSj9oomUKGgIkkUfiZ4iPMjE38pJso27DO4K4YFBl0NL0ZU85B31vu5B/vE2+Qwr5RQZpl4eKGcVIgX/V6sWZ4xfS8EybgEWXQ6nSyEXsVYhmcLZJRyyCbL6h/Y/ekpkN4vFuGTyuNURBJZowV3CXFtjM+dHHKVk5p1Ymnp302QjzzLbWWF7lApKgjuG9RimcyeKDlWVu4CpUVHlUJ2kkHnYG2+lQSCepC+uOf+W+XUk+YwpWSKkN72bpIw91CeignqTttbvgOroHigpl8JLRoi6EQWNrAIqj16DHJ/H+ZrNWOFjp0CEjVTMzhyTqJeR7NK9yQXsLkHHWObrMYJBTiPxSpCeLfRc7ea25A62744uqZdbsx0+ZifIoVdzfyqAAB6AAWwFl+zRFeWtb0SIf4jIf+nFaznPnLvTUZiesVBJolL6ES4F2KKfMb7KSL9egxKvs81kUVNmDs2lk0Mx9ECyaSPrq/THzl5nM75kIlYGeenkMszC9m2OsLsH+8Ui1wAG222wHlXceZquZSQ1NS1GIYWZhHFEy+Vdd7NrDah0IN91G2+Hzh3N04hyZxK/hmS8MrKALMGFiASQCylDpubFrb4iHM/JpqXNSK6UzmQRu0kYCs6WCEhbaVbyEAbjYYzIsynoI58tiZXpqxPHjcr55FkjDJ+IBLqoDAi91IBF74CvU3IrLBvMJ6hu7TTNc26e5p2A2xsoeUOToLCjQ/wB5pGP5s5ONrwtxLBVwx+EX3jVgJVIZl2Gq/Rt+tibE72vjeYBHqOSuTPv7JpP7sso/TXb9Maiq5EQIsgoqyqpfEFmVX1Iw3sHA0lhudi3fFPx+J4Q6lTezAg2JBsdjuNx8xgJNmnF1JHSpl6rJUx0saRzSRy+CrCNdLE6dR0+Uk6rIfUjCjnOYQQXliMvhBVZRJpEis1wUBQ2YDazD1PW18PXEXH6UkpocvWCLwfK50jYgC6xxggXFxdzcX2seuIxx3V7xx39XPzOw6fxfngNBmWbSTtdjt2Ue6o7WH+eMSOQqQQSCOhBsRj84zsnyWaslEUC65GvZdSre3oWIF/hgLtyTy2krqY1EyiapikAOsbRabGNkXoCfe19b3HQAYrxF8cv8rc/lybNfCqA0SyHwZlfbSSfIx+TW3/ZYnvjqHARLNYTwvmy1EYIy6tNpFUG0ZG9hb9ksWUd1LqBtfD/xPQldBotMM2YTIktUgBdUWJ31Am/4ItCjoC9xvjZ8acMJmVFLTPYax5G/Ycbo30PUdxcd8JHJrOzU0kmX1N1noX0dfMFVjosel0dSvcWC+uAa6fI1yyIyrUzuqAGY1U7SBlHvsdZsjAEtddINrHbok8/uE/Gpo6+H+sp7ByvUxsfKbjfyObj0DMe2GjNeNEOqnippa2VHCuGjMcSOGXT4skg0bMVPl1eoFsbbK4Zainlp65Y/EYMJFjJKGOXVosWAOy3S5HVCcBjctuKxmWXxTEjxANEo9JEsG+WoWa3oww0YhXJerfLc1q8slOzFtFz1eLoQP34jq+SjF1wBgwYMAYgLD+l+LLHzRUz/AJLTfzBm/RsXbMawQxSSt0jRnPyUEn+WIp9nOiaWatq3F2OlA57lyzyfqEP1wFR4qp8wkaNaORIowCZWspkN/dEWsFARY31DuMazIslRaqN5pMwepVXYe0v92F2V7eD9wbll8tyehttcOuPGrnWNGkbYIpYn0AFz/LARvi+lXPOIoqFt6ejQmWxte4VnsR6kxJ8LHEVz6gWnqp4VJZYpZI1J6kI5UE272GLxyCo2mFdmDjz1MxH5EyPY9wWkt/Dhn415bwVuXtAiL4yAtDIQFIcm51EDo5vq9b36gYCYcqOczUxWlrnLQHaOZjcxeiuepj+PVfl7qJzEyD2LMZ4hbQWMkZHQxyeZLfAA2+mDj/gp8oq/Z3cSAoro4XTqVrjdbmxDKw6nphfmqXe2tmbSAo1Emyr0Av0A7DAelLXyRavDdlDCzAHZrbi46Gx3Hodxvh94eXVHTzozxTRLZJENmFrqfgQRfYg7E+uJ1hz4ZqtaxoVmYL0awEYIvboASPmTvbAYPHeZVk86mrlabSLRuyqPLe9vKALg9f8A+4zMuyyseqSWqDApGhHibEx6NMWkfsaRsRt5T3vjfZtla1MehiRvcEdiMfkLKoUkBvAp1hjAY3fQ0j3a48pLOQBuANsBTeT1H5Z5dakFtLR6LGKUC7kG51B4jCdQtfSAQCMUnEbo+JZcsUUVBGtbXVTGc6b+GiMirEzbi141RrFgBq3O4vtXl4qiHilaKUDcwJfUR3AO2/8AEfrgKfgxLss5jZlm6Wy2ljiMe00lW/lSTuiKvmPrqI7G4GNZPzCzrLPBevgjmjmleLRGpWQMjADTbZtQuV2N7dRgMHiHidqiSaACFIhM7rHGqhiVckuze8WdjrYi3vW33JlvGv8ArP8AAv8Ani2cX5tSz0dGKNfu5XllCqnmDLtICACdeuU3HW4OIvxvH98jj3WQWI72J/yIwC5gwYyKKtaFw62NuoYXVgeoYdwRgNznVW2YR+1sdVRGFSo33dQFSKW1vS0bW7hD+PHRvKPi7+kcujZzeWH7qX1JUDS38S2PzviCZRl7Fva8vi8dANM9IdTsqv5WUqvmkhN9nG421bi5qnJ3h+emqqudYJKShlVdEdTtJqU/E3CreQXbqGXrvgK5iPcXp/RHENLWrtDW/dTemo6UJJ6Af1b/AMDY3HGHPWhorpB/pUu/9WR4an95+/8ACD07YlvEPMuTO6SaCpjiSSI+PA0eoe5cSI2om58JmYHb3cB0LVZa7NKnSGdfMytZ0e2lioIIsVC79iCbG+2ZT5eEfXqdm0BPMb7KSfzuTvjXcE5z7Zl9NOTdpIl1W/aA0v8A8QON3gIRzhiOW51R5imwfSX0jqYiFf8AxRMq/TF2RwQCNwdxiZfaEyrxcrEo6wSox/uveMj/ABMp+mGrlxmvtOV0kl9R8JVY+rR+RvrdTgGTBgwYBU5q1ohyesY94in+9IjH6thd+z3QeHlRfvLM7f4Qqf8ASfzxn883tktR8WiH/uof8se/Jan0ZLSg9/Eb/FK5H6WwDvhT5r5h4GT1jftR+H/vSI/+rDZid8+pbZPIP2pIx/xX/wAsBs+UOW+Bk9IO7oZD/wCoxcfoQPphxxqeEqXwqClj/YgiX8o1GNtgNDn3BVBWSeNVQLKypoBctZVBLdL2G5O/XHI+dCH2ibwP6nxH8K9/6vUdHXf3bdd8dccdU00tBNFB/WTBYgf2RK6xu23ZUZm+mOQswpDDLJESCY3ZCR0OkkXH5YDHw8cM0NR5ZZJCE0+WPta21x0A77b4R8N/DNYAjysC8ruI19bWuAOwXYn+HANmN1wrw6c10+GGp0jjQTSMdTO7XLNELlRcbC9rWBKnpjQyQeJpS1zI6IAWspaR1RdRt7uphf4X2PTD9yxppIa6riDJIiKqSPE2qPxEIKhf3rSOrA7gpb0wHzkjSIRXzabSe1NFv1WOJV8NfkLkfwj0xRM3LCnl0e/4b6f72k2/XEf4izxeH8zkqKeaKanqZB7VSLIvixyEFiwW9x3NztuVNvKRvM+59USIBRq9VO4GlAjKASL+YkXNvRQelrjrgNNyb0R10aQAaJMtjefT08ZZbAn97Sx/XFhqaJJCpZVLISUYgEoxBW6k9DYkXHYnEa4Gd8hZqitjjENeQXmp/MKZ9TFY5AtwEIbqvQ7b22p0vHuWqgc1tNpPQiZDf5AG5PwwE24E4VbK86WnkMzo0MrRSSqoV5vu/FeMKzG3h6RuQfXCjxlw3LpeGVWE0RJBItrt+JT0KuN9uhNjYggVXLs/gr8zhqfESOKKN46USkJJUPNp1uiMQ2gKgUXF2JJGwx4c3KCZvCmRAyQowJtuWmmp0Vb9ha7X+AwHMeDDFx7lS01bIisrgHdkFgzA2YgXNvMCOu5UnvhdwGfkedzUU6TwOUkQ3BHf1BHdT0Ixt+LOY1fmZIqJSI+0UfljHTte7bi92JIxqKHN3jUoQskbdUkFwDvuh6o2/VSPjfpjCRCSABcnYAdST6YBvp+BI0y96qrqkp5HXVTQMLvKPUqPMqt0Btbe52wnhrdMN9Vy1ro6KWvqh4KKF0rLfxZC7Ko8vVRve7WO3Q40vCeQNX1kFMpt4rgE+ijdz9EBP0wHQP2fMx8TKdH+xmdPo2mT+bn8sUzEq5FQrCcygW+mKqIUH0GpR+iDFVwC3zIo/FyqtW1/uHYD4oNY/VRhY+z7XeJlOn/ZTSJ+emT/AOTD/nMeqnmHrG4/NTiXfZtk/wBBqR6T3/ONP+2AruDBgwE/56rfJZ/g8X/5FH+eNlylN8mo/wDyz/zNjx5x0ZlyWrA6hUf/AASIx/QHGJyMqdeSwC99DSqf94zD9GGAf8Tjn8t8nb4Sxn9SP88UfCRzoojLktUF3KhH+iSIW/4b4BryVr00JHQxp/yjGZhd5d1njZXRPe/3EYJ+KKFP6g4YsAY5a5w8FrltUmli3tCvIxP7Rlcm3wClR9PjjqXCHzc5enNqZTF/rEGox3Ng4a2pD2F9IsT0I7AnAcsYyKKtaF1dT7pBt2Nr9foSPqcfK6gkgkaKVGSRDZlYWIPxx4YCq8JT0tc5jedoWkZPCJA0KSQHSXvqYe4RYX2vewNXyriSppRUU1TG0tRTwtNC0Y/1pF22t1kDaVIte7DbueYMnmCSqWbSv47i+pfxLbvcbWxfeAuIqPMYoYhWOlYtGaYBvK416WlaNm2d7RpY9RoJtvgJDx5JO7hqmOjhl1NqjpdGsE7sZdDNvf8AbbVufjhhzuF+GcwIjjWekqYgdEwB8SNgQ6atOxBJFx2YXBw55n9n2MIYqV1AcjVLU3klABvaMIqIo23O5PS4GFv7QlbH4tFSq+uSmibxD38/hhdVttRCE2+I9cAucO5NVZ1XzewIKOJ7GQRMyxxIRax021E2Nltub7AXtQOJeSlJQUPjRPO1REyN4oserqCSmkgKoJa/a1ybA4aORNHGmTQsoAaRpGcjqWEjIL/wKuHPPM8hooHnncJGguSf0AHdidgMBC+EeHaysd1SRJSgV9ZOgi5Okki9zddiB+Hcja9Kk44hoaIDNpEE41K0XkZ5QGKq2hNvOtjfYb/h6CJ8Yc2pqqdnpYo6Rd1DxoonZT11SgahewNlI+Z64Q5JCxLMSSTckm5JPUk9zgNlxPm61dVLMieGjuSiXJ0qSTa5J7km3QXsNrY1eDBgDDxyVQnOqWwvbxCfl4MnX62+tsI+Lh9nbhJry17iwIMUPx3vI30IVQf73pgJrxZxzmFbeGqnZkjc2jIUAEEjfSoLEdN74b/s65cz5lJLpusULXb9lnZQv1Kh/wAjhP5g5FUUuZTxz+eR3LhwoXxQ5JVgqAC7dwB718dQcP5PFltAqIioIogz6RbUyoNbN6kkdTgEjkj5p82fs1Uf+aQ/54quJV9nanb+j5pW6y1DG57hUQX/AMRYfTFVwGFncmmmmb0ic/kpxLfs2r/oVSf/ABx/yL/3w+8xKnw8qrWvb/R5AD8WUqP1OE77OtKVyyRj+Oocj5BI1/mDgKngwYMBrOJ8t9po6iH/AGsMiD5spA/XEv8As25pqpaqDvHKsn0kXTt9Yz+eLHiC8vpDlvE1VSMbJM0iqB03PjQ/XRt82wF6xr+IMsFVSzwH+1idP8Skf542GDATH7P2a+JlrQMLPTSspB6gP5xcdvMXH8OKdiOcPN/RXE9RTHaKvHiJ/eOp1+Q1eKgHxGLHgDBgwYBR4/5b02bRHWoScC0cwHmFr2DftJc9D6m1scoVlI0MjxuLNGxVh8VJB/UY6Z5x8xGyunWOAj2me4Unfw0HvPbpe9gAe5J302PMTuWJJJJJuSdySepPxwH5x6QTtGyuhKspDKymxBBuCD2IO+PPBgKJJzrzmpRYY3Gs7aoYh4jWG/rvbfygYwOAeCTnT1QaVxMsYkR28wZi4Da77m4uL36772thZyLOpaKojqISBJE11uLjpYgj0IJB+Bx1Fyylpamljq4EKFokhMd7iIQlvIvw1MzajudQ9AAE55acVjJFggq5UNPWBnWxOumkVvDdZVO6qWW1+xVvicarn/xaaisWlRgYYFVjbo0ki6r36ECNlA/vN64pnNHgNqulqnpkVp5Uj1KereA+pShPuvoLr+9qAxzlxPw9Ll9VJTSkF49Nyt7EMoYWuAehGA1WDBgwBgwY9qJoxIhlBMYZdYX3itxqA+Nr2wDdy35aT5vNuGjpkP3ktuv7sd9i5/Jep7A9T0FBHBEkUShI41Cqo6ADpjxyNYBTxezBRAUUxhBZdJAK2+hvjOwC1xVwLBmE9JM+z0socEfjUHUUPw1BT9D6nGJzbzcU2UVTd5E8JfnKdB/JSx+mHDEf5zymvrqDKozu7iWW3VQbqCO1wglb8sA5cp8p9myikQ9WTxDfreUmT9AwH0w3Y/MUQVQoFgAAB6AbDH6wE659ZmIcodL2M8kcYt8G8Q/S0Z/PGy5PZaYMnpQerqZP94zOP+EjE/8AtCZg1RU0VBGbsfOR2LSt4ce/0b/Fi15dRLBDHEgssaKigeigKP0GAyMGDBgDEK58UD0dfR5lEN7qD6a4W1pfv5l2+SYuuFbmZwr/AEll00IF5FHiRdL+IlyAL9NQun8RwG+ynMkqYIp4zdJUV1+TAEfXfGXiQ/Z74s8WmkoZD95TktGD1MbHzD18rn/jXFewEu57cOu9NFXQXE1E4a466CQb9PwuFb5asPHB/EiZjRw1Kf2i+YfsuNnX6MD8xY98bSqpUlRo3UMjqVZWFwysLEEehBtiL8HVbcO5vJl05PslU2qB26BjshJv3t4bfFVOwwFtwYMGA5W52Vzy5zUBjcR6EQeihFNv8TMfrhFxVftB8N+BXrUr7tSvm2OzxhVO/TddJ+jYSeA8kjrcxpqeU2jkezWNrgAsRfte1r/HAaIoRa467j4i5G31BH0x+cdB8+eCFahhqKeMKKPyFEWwETW6ADorAfABmOOfMAY6t5OZCaPKYAws8t5mH/mbrf46NOOX8lplkqYUf3HkRW/uswB/Q47VVQBYbAYD7iPc9+XT1Kiup11SRLpmQdWQbhl+K3Nx3Fv2d7DgwHDmDFW58cCQ0MsVTTjQlQWDoPdVxY3UdgwJ26Aj44m2T5PNWTJBAheRzZVH6k+gHUk7DAYWDDDxnwNVZTKsdSE866kaMkqwGxsSAbjuCO4xrsiyOatqI6eBdUkhsPQepY9lA3JwHS/JCpd8mp9ZvpMiqT+ysjW/Lp9MPmNZwzkKUFJDTR+7EoW/7R6sx+LMSfrjZ4Dwrq1IInlkYKkalmJ7BRcn8sSblBRPmFfWZxMpAkYxwg+mwJ/hjVEuD3f0x6c3c+krZ4cmozeSZgagjoi+8A3wA87fAL64pfD2RxUNNFTxCyRKFHqT1Zj8WYkn4nAbHHwm2PuETnNxZ7BlsgVrS1F4o7HcBh94wtvsl9+xK4CecGn+meJpavcwwEuvcWQCOH5Enz2+BxfsTbkRwr7JlwmcWkqyJD0v4YuIh8iCX/jxScAYMGDAGDBgwHPfH+XycP51HXwD7mZi+kXtc7TxntvcsPS428uL1lmZR1MMc0Tao5FDKfUEXHyPwxquOOEY80o5Kd7Bj5o3IvokF9LfqQfgTiT8meMny+pfKq37vzkRa/wSE7pfppfqttiTtfVgLvhQ5l8BJm1IU2E8d2hc9m7qT10NYA/IHthvwYCUcvOa6RwyUuaP4FRSDSzS/wBoq7fMyDYEC+oWIvvbfJzsyY//AHXcDeKUde+6dNuuMXmjy09vX2inH+kotmTVpWoUdEci3mHYnbsbCxXm3M6Fo5jGVIkBsy6WBDk7rZt9jt8cB0zzYzejbJpmdo5FlQCAghtUh/qyhHW3vXHYHEG5dcGV1fUrJSeTwXVjM9wiMpBHQeZv3R9bA49ODeWVXXViQywzQx+9K7xldKDfbWANTdB163tYHHUmT5PDSQpBAgjjQWVV/UnuSTuSdyTfAer0oliMcyq4dNMi28rahZhY/hO+xxzDzK5Vz5XI8kamSkLeSQblAeiyehB21dDtvc2x1Nj46Aggi4OxB74Dh3HTPKzm1DXxR0876KwAL5uk1h7ykbaiBcrtve22EbnzwZQUIhlp08GWZ2BjTaMqqi5C/hIJUeWw3O2Jfw/W1ENTE9KSs+oCMqATqbygAMLb3tv64DtPBjwoVkESCUqZNK6yospaw1FRc2F77Xx74Dm/n9xclXWJTRm6UmoMQdjKxGsfwhQPnqGK9yy4DhyykjIQe0SIGmk6klgCVB7IOlhbpfriUc++AxSzrWwraKoYiUDosvW/X8YuenVT6jFi5bcTDMMugmuNYXRIPR08rd9r7MPgwwET+0FnbzZksJVlSnjAXULajJ5mZfVei/NDh+5DZbl8dKJIZEkq5F+/ufOgubIFO4UftD3iL9gA/cS8J0uYxeFVRCReqnoyn1VhuP8APvfEK4r5J1lLWRjLBNKpXUJCyIY2DEW13UXtY9Ad8B0ZhK5i8yYctpz4TJLUuSkUakNZuhLgb2X07mw73Ea46zfPaER01VXajIt9EMgLgbAByqh9/iSDY9d8OnJ3lAYClbWpaXrDC39n6PIP2/Rfw9T5vdBk5T8BPRo9XV+atqrs5bqisdWn+8Tu1u9h23oWDBgPjG25xz1mUrcT56saXNHT7XHTwkPna4PWRtgfQr6HDdzx4/NPF7BTkmoqANekXKRsbWH779LdbX6XGGDlLwGMroxrH+kT2ebpddvKlx2W57nct2tgHaOMKAALACwA7AdMfrBgwBgwYMAYMGDAGJXzp5amsj9tplPtMK+ZUveVF32A/tF7W3I23suKpgwEy5O80BmMQpqhgKqIbEn+uUfiH74/EPqOpApuIxzV5XSRy/0lloKSodckcfW43MkYHf8AaXv19bsnK7mvFmiCGYiOrUbr0EturJ8e5Xt226BQ8JPMHlfBmoEinwKpPcmQdbdA9tyL9D1Hb0LtgwEaybmfW5RKtJnUTldwlSvm1AG1zb+sX4jzDa4JOK1lebw1UYlgkSWM9GRgR8tuh+B3x8zbJ4KuIxTxrLG3VXFx8x6H4jfErzPkzVUMpqMlqmibvDI2x62ANirDfZZB8b4CwYMQvN+bucUkRgqqUU9QfKlQV8lyNiA14yR11BiNvd9ECq5pZvfetk63BXSAbbXFlHlv9MBZftAZCk2We0HZ6Z1Kn1ErKjD8yp/hxL+RGQ+05qkhF0plaQ7bavdS/wAbtqH9zGvruO81zoQ0LyeJrcAKqKpdr7Fyo6L17AWuem3Q/AHAcGUU3hx+aR7GaU9XYfyQXNl7XPckkGfBgwE4DQ8dZRHVZfUxSqzL4bMBGNT6kGpdA7tqAsO/Tvjn7lfx1JkdS0dVHIsE1talSGQjo6qevoQNyLddIB6Azrj3L6O/j1USkC+gMGf/AALdv0xJ+YHMeLPIWoqGjnqGLKVl0+4QfeUAMQCLqS2nZjgH6k51ZPJIqCpsW/E8boo+bMoA+uFzijnFJUyGjyWNp5muDMB5VsbEoG2I/fayjbrfCzwj9niolIevkEKdfDjIaQ9di3uL26au/TFt4d4Xpcvi8KmiWNe5G7MfVmO7H54BN4A5SrSSe11r+01rebU12WM/Atuz/vnp2A6mj4MGAMKfMTmBDlFPrazTPcQx33Y+p9EHc/Tvj88weY9PlEV3Oudh93CDufi37KX7/liacB8CVOeVP9JZndoibxodhJY+UAfhhHp+L43JIZ3J3gSWqmObV+p5HYtCJOrE/wBqR6dkHTa42C4tePiqAAALAdAO2PuAMGDBgDBgwYAwYMGAMGDBgDEk5l8mPHdqzLvu6kHW0anSHYb6kO2iS+/UAnfY3JreDARfgPngyN7LmwMUikKJmQqb7C0y9VP7wFt9wLXNlhmV1DKwZWFwVNwQehBHUYVuOOWtHmyferomAssyAaxboG/aX4H12IxIfZ874Wclfv6S/bU0VrnqOsLn16XPVrYDoknCevEFT7TWRagJofvKenIAWeDQpDB7atZfWpINl8t1PfTcP84suzSJoJ2NK8ilWWR9KkMLHRKLAdbb6T6YY6/hqSeSkkaRGFLJ4iSKn3rjQy6LhgoDXGojY26DqAzazPYfHNJLGzsYhKwWMyLoLaPMACfeuACN7E9jZdruVGTV660hVR5lDU7FApViGGkeQEMCCCuxvj5Ra1nr6qeU0UkjhITPoCeDCn3ZJYaSC7O5Ctffcjpj1lc1OaQ0rE+ypSmotuoqJGk0EuLDUqglip2u6kg7YBYm+ztFGwekrp4XHuswDEX2NihQja4+uPWLlZnUW0edSkfv+If5u2KHLw6usNG7wroZCkTaVOpkOoAbK4Csuob2c/DGmycTTVVfEKiZVp5Ili3DWvCkjX1KSwLNvc3t0IwC0OXOen3s6Yf3Vb/uMeY5FSTC1ZmlVOP2d7f+479/hjcZpxXPSRZxLqMppHRYVbdV8SKFt7WJAdyTc3sLXxuM+yuSKiklinl9ohjMiyNISHZF1HWl/D0NYgqFAF7rYgWDU5NyQymnsTE07DvO5b81XSn6YbclanAeKnQRrCwRlWMxhW0q9gCov5WU3G2/XCdS5R7TNBWU7miqqqkSbyAFGKaS6zIbCQffoNWzAKLEY3PD1fVe2SR1VOYmaJTrjOqCRo2Kko3UMVdfI4B8m1wL4D1zDiYLVyRWkK08SSOsKF3cyF7Cy76VWO9vxFwB0IO6yrNYqqFJoW1xyC6tuLj4g7gg7EHoRjX1PD7ir9qglEbugjlV01pIqFihsGUq6ljZrkWJBHQhdzrmNlmSxeD4niyKWPhQ2Zi7sXcvaypdnLWJHXYHAPhOJTzD54RUt6eg0z1F9Je2qND8Lf1j9rDYHre2nCdV8R51xMxipozBS9G0krHa3SWW13/ugd/d2vil8A8oKTK7SN9/Uj+0cbJ/5a9v7xufl0wCbwDyfmrJfb83LMznWIX95z2M3ovS0e3QA2HlxbkQAAAAAbADoAMfcGAMGDBgDBgwYAwYMGAMGDBgDBgwYAwYMGAMfGUEWIuD1Bx9wYCc8WcjMvrNTxA0srb6ot0Jt3jJsB/d04Qv/o/iPJLmkkaaEXOmE+Itge8Li4JH7APzx0HgwELyv7REsR8Ovo/MNmMV0YfOOTvb94Yaoua+R1/h+LK0LqdSGQPG6HvaSM2F+hAaxGxuMPuZ5LT1S6Z4Y5V9JEVv5jCbmnI3KJ7kQtCx7wyMLfJW1KPywDDlOf0ElzDVwysdifHDkfDdjb5C2PbJcmSCWolWUyGocSPq07MFVBp0gbaVGxvibVX2bKQ/1dVOv99Ub+QXGqb7M79q9frTkf8Ay4Cs03CsayVbSN4q1hBljdV07II7DvYoovcn6YxqvLaWKHwZ6s+zgAGOaVANC2srPYSMm1iGY6hcNcEjEvX7M7969fpAf/242NH9mqnAHi1krHvoRU/mWwDXm/MvJIXV3qIpHQEJ4QMmkbX06AVW9h6dB6YUc4+0fHfTR0ryMTYGYhd+1lTUTv2uMMeWchcphtrSWcje8sh/lHpFvhhyynhqkpBanp4ovUxooJ+ZAucBEmpeJ8897VTQt2a8CeliBeVgfjqH6YbOFfs/UVPZ6pjVSDfTukYIN/dBu38RsfTFUwYDypqZI1CIqoqiwVQAAPQAbDHrgwYAwYMGAMGDBgDBgwYAwYMGAMGDBgDBgwYAwYMGAMGDBgDBgwYAwYMGAMGDBgDBgwYAwYMGAMGDBgDBgwYAwYMGAMGDBgDBgwYAwYMGA//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data:image/jpeg;base64,/9j/4AAQSkZJRgABAQAAAQABAAD/2wCEAAkGBhIQERUUExQWFRUVGRwaGBgUFxscHBkcGBoYGhggGh4aGyYfHhskGRkaHzAgJCcqLC0sGB8xNTAqNSYrLCkBCQoKBQUFDQUFDSkYEhgpKSkpKSkpKSkpKSkpKSkpKSkpKSkpKSkpKSkpKSkpKSkpKSkpKSkpKSkpKSkpKSkpKf/AABEIAOEA4QMBIgACEQEDEQH/xAAcAAADAAMBAQEAAAAAAAAAAAAABgcEBQgDAQL/xABJEAACAQIEBAMFBQQGCAUFAAABAgMEEQAFEiEGBzFBEyJRFDJhcYEII0KRoVJigrEVM0NyksEkNFOTorLC0WNzg6PDFkSz0+H/xAAUAQEAAAAAAAAAAAAAAAAAAAAA/8QAFBEBAAAAAAAAAAAAAAAAAAAAAP/aAAwDAQACEQMRAD8AuODBgwBgwYMAYMGDAGDBgwBgxiZnm0NMhknlSJB+KRgo/Xv8MTLiP7Q9FDdaWN6lv2j93H+ZBY/4QPjgKxj8s4AuTYfHEKTibijNT/o8JpoyfeCCMWPTzy3Y7d0x6x8iMxqgDXZkT8LyTfq7LvgK3W8YUMJtLV06H0aZAfy1Y10nM/KV610H0e/8sKNF9nPL03klqJPhqRR+iX/XG0HInJx/YufnM/8A3wG5TmjlJ6VsP1a38xjOpON8vlNo6ymY+gmS/wCV8K0nIbKD0jkX5TN/nfGrq/s45e1yk9QnoCUYD/gB/XAVWKVWF1II9Qb/AMsfvELl+z9W012oswAb4h4Tb4tGzfy/LHi1fxXlXvq1VGu1yonB+JK/e/U4C9YMR3IPtFwM2itp3gYGxePzqCOupSAy79hqxUMj4kpa5NdNMkq99Dbrf9peqn4EDAbLBgwYAwYMGAMGDBgDBgwYAwYMGAMGDBgDBgwYAwYMLnGnHlLlUWudrs1/DiXd3I9B2Hqx2HzIBDe1dYkKNJI6oii7M5AAA7knYYj/ABdz8u5p8riM0hOkSspIJ/8ACjHmbvubdOhGFuOmzbiybU58CjUm3Xw1t6C4Msnx6Df3b2xZODeX1FlaWgS8hFnlexkb6/hH7osMBLMq5O5lmsgqM2qHQH8BOqS3oB7kY6Gwv8hh/o+HslyLQdEaSOyoryeeRmchRYm+kE+mlRYk23xkZ5m0qVop6kutNPExhNLrDtInvozJ59Wg6l0aejXva48uAq+GpofZ6mYVEgLCSKq/rlVmPhpMjgEsFsC1rE3sSLHAMtdmEgmhijVD4mpmZmN0RLXIULZvMyr7w96+9sbLCdwzkslFXTxRxytSNHH4LM11hKl9cS621aNww0ggdL7ABwLW64D5JGGBDAEHqD3xNcmyaObJvDlGorVMhf8AtBprilw/vBglgDe4sMOWY8ZUEHllq4EPoZVDfle+FE8ecPQI0QqfKzmRgpqHBctrLXUHfX5vngMqszCSILQVtpHaSIU07AWnTxowwbss6oTcfiHmHcDK42oxAkXgvJHLU1cEYKSuLBmUOFUNpCiFG2A9T1ucYr818iqNCtUq2hldNcUw0svukMyDf437n1xnz5/lVfJAwroi8L+JGqzIPNZluVbc+VmH19cB94ur58vpzJFPdpJYI4lqAGRTJIEe58rldJ1btcFettsb2CslDqrKkgIvriNrbEi6G9gbEA6jvjX57kslVNSyxyRtHTSGXw2B+8bQyKfEBOkLrJ9w3+GMHPKt6KlrJoaXRK48vhjX4kukIrtoFlRdvMxHum9rC4elZkmV50hLxRzaSylrFJFKNZgGFm2YW62PxxOs+5EVNI/tGU1Lhl3EbNofubJILA9hpaw9ScVjhTK4qSjp4ImVkRAoZSLObXZhbYktdvrjByLO56qrqtGk0kLCJSwOp5V/rtDA20KbLuDdr2ItgJpw9zvqqKX2bOIHDLsZAmlxva7JsHXr5l7DYNiy5TnEFXEssEiyxt0ZDf6H0I9DuMYnEfC9JmEfhVMSyDqL7MvxVhuv0xFs44GzLhuVqvLpGmp/xgi5CjtMgsGUX99bWufd7h0BgwmcveaFNm6aR91UKLvCx3+JQ/iX9R3HS7ngDBgwYAwYMGAMGDBgDBgwYAwYMLXH3G8WU0pmfzOfLFHfd3/yUdSfT4kDAYfMfmPDlENzZ6hx91Ffr+83ogP59B6ia8Ect6jPJjmOas5ifdEJKmQdrW3SEdrbnqNtz6cueAJs4qDmmZ3eNmvHG3SW3S47Qr0C/it6e9TOJc8EcqU86PFSzDQKgEBfFuNKNY3RSLi7WDHbp1DKyvOo5HMFCsLR0xVJbNpCAgELGqqb2U3vsu1gSb6dRm+SSSV8z0sssNTphbUDeEodagTI3lfeNrafP8QN8ZfFWRSxyJW0Kj2mPSjxdFqYr28M9lYXurnYW326bLMamCkDVtU/g6YwrXc6QFLECwA1vdiALE+g3Nw1M2W1WZQCOpj9lmgmV0niYMNUTe/CGFwGGpbOOjH3h1+cWcbZZlxD1DJJURrZQiK8wB3tcAaAbDqVBsMSnjnnvNVF4qPXTw2IEi28WTaw3/s1v+z5thuNxjW8m6L27NQGRfCQeNIpXUGMY0pctffW4e56kYB5Xj/Pc22y6jFNCek8++x6MC4C/RVe18eqclqys82Z5nNLq3McROkHboX8tvlGMVokKOwAHyAAxjZZmsNTGJYJFkjJIDobg6WKtY99wRfAJ2XckcohtenMhHeWRzf5gEL+mNynLnKwLew031iU/wAxjKk4rhWuNExKyCAVGo2C6NbId+xFgd+x+GNNxzx7HSRTpDNEtZEFKRSqSZdVtKooIL6gbAqTY9e+AzpOW+Vt1oab6RKP5DGoruSWTy3Ps5jJ7xyOPyBYr+mNpwtxxS1VOre1RSOkaNOy+VUL7b32W7XAUm+2MjKuKlqK+rpVXakWLU3q8gcsPkAF+t8AhS8iZKY6suzKenN76WJsT2uYyu3zU48jxJxJlP8ArVMlfCOskPvfmi3AHq0f1xVswzSKnCGVtId1jU2Ju7myDYdztjLwE34c5g5VmRbwnFFVyArdljWS7beRmBRjsPibDbDLkFK2XQRUvhXjjW3jqyhT3Z5QzBldmJaw1gk9R2wuMOVeX5ndpI/DmPSaGyt294e6/S3mBNuhGEX27OOG7CovX5fsNYvqjH1uV2/CxK7AAi+AcqKrOY1bVfimOhow6ROrFfGk6TSM1wDCmnSAbqxBPbG/yzi6kqdopCyk2DmORY3J2skjKEc/BScKea5tQ5nlBiopBpmZVWFDpkYq4lkhC3GksiuOy2N76d8MeacR0kC08NhIKk+GkUa6m0qp1HQBfSgHm9PntgEDmRyhZX9vyq8U6HW0Ue2ojfVFbo3qnRu1js245Wc2VzEezVNo6xb7dBMF6lQejje6fAkbXCstNxFHSy09FPMZahotRe3TSQLyaRZFYtZWbqRbqd0Lm9yzct/SWXgpPGdcqx7FtO/iJb8YtuPxDfqPMFhwYROVXMlc2g0yWWqiA8RegcdA6/A9x2PwIu94AwYMGAMGDBgDBgwYDHr6+OCJ5ZWCpGpZmPQAC5xAMoo5uK82aaYOtFD+G9tKfhjBH43PmYjoL77Ljdc9+K3nliymmu7uyGUKR5mY/dR9fk5v6p8cPOUU1Jw7l8Mcjqt3USSEEBpJCA7tYGyj1OwAUXwGfnXFMWXSQxyRtHS20NOF+6ibyiJGt7qm/ve6LAdzbY59LC0ISRBMk7LHo66xIQCR6hVu5PYIT2x7ZjPE9NI7eHJEY2J1EFHXSSbncFSPnthfoqKkyinlqnd0hUao0lYnwEYLeKNWOxZ/wjuQvYYD7VZnBkNBqqZ5JAlwgdtTt10Rp0vYbajvYXJ9ItxqmZZrRSZpVHwaZGUU8G+4dguofQ++fe3sALYbeFeH5uI6v+kq8EUkbEU1OfdYA9/VbjzH8RFugtjO+0NmsKUEdOJAJGlU+GpF9Cq+7DsoOm3xt8cBBMlyiWsnjghGqSVgqjtv3PoALkn0Bx1Xy/5eU+UQ6Y7vK4HiynqxHYD8Kgk2H5k4i/2eKMPmrsVv4dO7A26EtGv52Zv1x0ngPhF8S/KeF6iizeOCKq8Oij1TxQSBbOZS6ypHpsSI9QPmPl1Ltvio4nXPjJxNlTS289O6SKR1sWCN9LNf+EYBB4o4Qp1roVzbMJNcrTi2oHwotTmnJZtWlWYk7iw6WABOMjmlmuXUqwyUs/jZkqxoKiKUtoSNNJJAYoCw7Wv5icTWv4VrEq4oKkeFNOFINRIB5WJVS7Emw8pFjvta3TBBwiz1rUYqKUMt7zGYCHyrqNntv6dOoOAqNBDkU2TS6KhaR6lYvaFklLvrgfW1la7MT5raRY3G3bH45V8DrUyLXU9XLoWrcujt5ikYYxeLp96RiwJ7WZsS7JuEJ6yokggMbmLUWfxFEelDYsGYi6k2sfiDjGyiGscSClWdhYGUQByLC9i+jsN+vxwHQnAmWTtXVMU9V7VFRy+LGUXSnjTq5dTcsfuwTZAxC+Jc72s38TcWpl5jMsMrRSEqZYlDBDYkB1vq3A2sDc7dSL6Pktk4psogNgGm1TMfXWfLf/0wv5YYZa2ir1lphNDMbWkSORWZfjZTdSDuD2IwGwy7MYqiNZYnDo3Rl/I/Ig7EHcEWOPDP83gpKeSaoYLEinVfe99tIHck7Ad74mPAGeGhrWp5ZF8KUyAk7KJYQxLj0DRo17n8CYSOYnHf9OV0dLHKIaNHsHc7MejSsO+19K9d/VrAP3kXD9fIZc6yyFIVSVvCplW+qMC0mkd/QqLX82m1gMVHhTiqDNoJKqijp48yWPQwlW5BO4BZbMYiwFj8NxjI4X49yxPAooPFRABHEZIXRGIGw1MAdTerAXJ9Thd5j8ETUM/9L5Z5JUu1REo8si/jbSOoP417+8LEEkGbhnh804DIwqZqlrVz1BAcsA1zYA2C30CIeXSQQRuW22VZvHHUewGUyyrG0l+uldYGhrdNKvGBcliNzvudbw1nEWb0yVdMUhlfSlRpVTIoX3k121Ai5Kt0sx2BNxi08tPS5rMFWwhpooo441LOzzyyyyWA3ZjpRmY+upiOuAn3MvhmXIq+PM6EFYne7qPdRz7ykf7OQX+Rv08uLPwvxHFmFLHUwnyyDcHqrDZlPxBuP1x5z5Z7dSPBWRACQFXTUGFr3RgR0YeVtvdYbE2BMb5aZnLkWbS5ZUt91M1lYiw1/wBk4udg62U9d9P7JwF9wYMGAMGDBgDGu4hzpKKlmqJPdiQtb1I6AX7k2A+eNjiN/aK4hKw09FHctM3iOB1KqbRi3fU5J+ceA1vI3I3rq2ozWp8zBmCE/wC1fdyL9AqEKB+98MUjN88qoJneSj9oomUKGgIkkUfiZ4iPMjE38pJso27DO4K4YFBl0NL0ZU85B31vu5B/vE2+Qwr5RQZpl4eKGcVIgX/V6sWZ4xfS8EybgEWXQ6nSyEXsVYhmcLZJRyyCbL6h/Y/ekpkN4vFuGTyuNURBJZowV3CXFtjM+dHHKVk5p1Ymnp302QjzzLbWWF7lApKgjuG9RimcyeKDlWVu4CpUVHlUJ2kkHnYG2+lQSCepC+uOf+W+XUk+YwpWSKkN72bpIw91CeignqTttbvgOroHigpl8JLRoi6EQWNrAIqj16DHJ/H+ZrNWOFjp0CEjVTMzhyTqJeR7NK9yQXsLkHHWObrMYJBTiPxSpCeLfRc7ea25A62744uqZdbsx0+ZifIoVdzfyqAAB6AAWwFl+zRFeWtb0SIf4jIf+nFaznPnLvTUZiesVBJolL6ES4F2KKfMb7KSL9egxKvs81kUVNmDs2lk0Mx9ECyaSPrq/THzl5nM75kIlYGeenkMszC9m2OsLsH+8Ui1wAG222wHlXceZquZSQ1NS1GIYWZhHFEy+Vdd7NrDah0IN91G2+Hzh3N04hyZxK/hmS8MrKALMGFiASQCylDpubFrb4iHM/JpqXNSK6UzmQRu0kYCs6WCEhbaVbyEAbjYYzIsynoI58tiZXpqxPHjcr55FkjDJ+IBLqoDAi91IBF74CvU3IrLBvMJ6hu7TTNc26e5p2A2xsoeUOToLCjQ/wB5pGP5s5ONrwtxLBVwx+EX3jVgJVIZl2Gq/Rt+tibE72vjeYBHqOSuTPv7JpP7sso/TXb9Maiq5EQIsgoqyqpfEFmVX1Iw3sHA0lhudi3fFPx+J4Q6lTezAg2JBsdjuNx8xgJNmnF1JHSpl6rJUx0saRzSRy+CrCNdLE6dR0+Uk6rIfUjCjnOYQQXliMvhBVZRJpEis1wUBQ2YDazD1PW18PXEXH6UkpocvWCLwfK50jYgC6xxggXFxdzcX2seuIxx3V7xx39XPzOw6fxfngNBmWbSTtdjt2Ue6o7WH+eMSOQqQQSCOhBsRj84zsnyWaslEUC65GvZdSre3oWIF/hgLtyTy2krqY1EyiapikAOsbRabGNkXoCfe19b3HQAYrxF8cv8rc/lybNfCqA0SyHwZlfbSSfIx+TW3/ZYnvjqHARLNYTwvmy1EYIy6tNpFUG0ZG9hb9ksWUd1LqBtfD/xPQldBotMM2YTIktUgBdUWJ31Am/4ItCjoC9xvjZ8acMJmVFLTPYax5G/Ycbo30PUdxcd8JHJrOzU0kmX1N1noX0dfMFVjosel0dSvcWC+uAa6fI1yyIyrUzuqAGY1U7SBlHvsdZsjAEtddINrHbok8/uE/Gpo6+H+sp7ByvUxsfKbjfyObj0DMe2GjNeNEOqnippa2VHCuGjMcSOGXT4skg0bMVPl1eoFsbbK4Zainlp65Y/EYMJFjJKGOXVosWAOy3S5HVCcBjctuKxmWXxTEjxANEo9JEsG+WoWa3oww0YhXJerfLc1q8slOzFtFz1eLoQP34jq+SjF1wBgwYMAYgLD+l+LLHzRUz/AJLTfzBm/RsXbMawQxSSt0jRnPyUEn+WIp9nOiaWatq3F2OlA57lyzyfqEP1wFR4qp8wkaNaORIowCZWspkN/dEWsFARY31DuMazIslRaqN5pMwepVXYe0v92F2V7eD9wbll8tyehttcOuPGrnWNGkbYIpYn0AFz/LARvi+lXPOIoqFt6ejQmWxte4VnsR6kxJ8LHEVz6gWnqp4VJZYpZI1J6kI5UE272GLxyCo2mFdmDjz1MxH5EyPY9wWkt/Dhn415bwVuXtAiL4yAtDIQFIcm51EDo5vq9b36gYCYcqOczUxWlrnLQHaOZjcxeiuepj+PVfl7qJzEyD2LMZ4hbQWMkZHQxyeZLfAA2+mDj/gp8oq/Z3cSAoro4XTqVrjdbmxDKw6nphfmqXe2tmbSAo1Emyr0Av0A7DAelLXyRavDdlDCzAHZrbi46Gx3Hodxvh94eXVHTzozxTRLZJENmFrqfgQRfYg7E+uJ1hz4ZqtaxoVmYL0awEYIvboASPmTvbAYPHeZVk86mrlabSLRuyqPLe9vKALg9f8A+4zMuyyseqSWqDApGhHibEx6NMWkfsaRsRt5T3vjfZtla1MehiRvcEdiMfkLKoUkBvAp1hjAY3fQ0j3a48pLOQBuANsBTeT1H5Z5dakFtLR6LGKUC7kG51B4jCdQtfSAQCMUnEbo+JZcsUUVBGtbXVTGc6b+GiMirEzbi141RrFgBq3O4vtXl4qiHilaKUDcwJfUR3AO2/8AEfrgKfgxLss5jZlm6Wy2ljiMe00lW/lSTuiKvmPrqI7G4GNZPzCzrLPBevgjmjmleLRGpWQMjADTbZtQuV2N7dRgMHiHidqiSaACFIhM7rHGqhiVckuze8WdjrYi3vW33JlvGv8ArP8AAv8Ani2cX5tSz0dGKNfu5XllCqnmDLtICACdeuU3HW4OIvxvH98jj3WQWI72J/yIwC5gwYyKKtaFw62NuoYXVgeoYdwRgNznVW2YR+1sdVRGFSo33dQFSKW1vS0bW7hD+PHRvKPi7+kcujZzeWH7qX1JUDS38S2PzviCZRl7Fva8vi8dANM9IdTsqv5WUqvmkhN9nG421bi5qnJ3h+emqqudYJKShlVdEdTtJqU/E3CreQXbqGXrvgK5iPcXp/RHENLWrtDW/dTemo6UJJ6Af1b/AMDY3HGHPWhorpB/pUu/9WR4an95+/8ACD07YlvEPMuTO6SaCpjiSSI+PA0eoe5cSI2om58JmYHb3cB0LVZa7NKnSGdfMytZ0e2lioIIsVC79iCbG+2ZT5eEfXqdm0BPMb7KSfzuTvjXcE5z7Zl9NOTdpIl1W/aA0v8A8QON3gIRzhiOW51R5imwfSX0jqYiFf8AxRMq/TF2RwQCNwdxiZfaEyrxcrEo6wSox/uveMj/ABMp+mGrlxmvtOV0kl9R8JVY+rR+RvrdTgGTBgwYBU5q1ohyesY94in+9IjH6thd+z3QeHlRfvLM7f4Qqf8ASfzxn883tktR8WiH/uof8se/Jan0ZLSg9/Eb/FK5H6WwDvhT5r5h4GT1jftR+H/vSI/+rDZid8+pbZPIP2pIx/xX/wAsBs+UOW+Bk9IO7oZD/wCoxcfoQPphxxqeEqXwqClj/YgiX8o1GNtgNDn3BVBWSeNVQLKypoBctZVBLdL2G5O/XHI+dCH2ibwP6nxH8K9/6vUdHXf3bdd8dccdU00tBNFB/WTBYgf2RK6xu23ZUZm+mOQswpDDLJESCY3ZCR0OkkXH5YDHw8cM0NR5ZZJCE0+WPta21x0A77b4R8N/DNYAjysC8ruI19bWuAOwXYn+HANmN1wrw6c10+GGp0jjQTSMdTO7XLNELlRcbC9rWBKnpjQyQeJpS1zI6IAWspaR1RdRt7uphf4X2PTD9yxppIa6riDJIiKqSPE2qPxEIKhf3rSOrA7gpb0wHzkjSIRXzabSe1NFv1WOJV8NfkLkfwj0xRM3LCnl0e/4b6f72k2/XEf4izxeH8zkqKeaKanqZB7VSLIvixyEFiwW9x3NztuVNvKRvM+59USIBRq9VO4GlAjKASL+YkXNvRQelrjrgNNyb0R10aQAaJMtjefT08ZZbAn97Sx/XFhqaJJCpZVLISUYgEoxBW6k9DYkXHYnEa4Gd8hZqitjjENeQXmp/MKZ9TFY5AtwEIbqvQ7b22p0vHuWqgc1tNpPQiZDf5AG5PwwE24E4VbK86WnkMzo0MrRSSqoV5vu/FeMKzG3h6RuQfXCjxlw3LpeGVWE0RJBItrt+JT0KuN9uhNjYggVXLs/gr8zhqfESOKKN46USkJJUPNp1uiMQ2gKgUXF2JJGwx4c3KCZvCmRAyQowJtuWmmp0Vb9ha7X+AwHMeDDFx7lS01bIisrgHdkFgzA2YgXNvMCOu5UnvhdwGfkedzUU6TwOUkQ3BHf1BHdT0Ixt+LOY1fmZIqJSI+0UfljHTte7bi92JIxqKHN3jUoQskbdUkFwDvuh6o2/VSPjfpjCRCSABcnYAdST6YBvp+BI0y96qrqkp5HXVTQMLvKPUqPMqt0Btbe52wnhrdMN9Vy1ro6KWvqh4KKF0rLfxZC7Ko8vVRve7WO3Q40vCeQNX1kFMpt4rgE+ijdz9EBP0wHQP2fMx8TKdH+xmdPo2mT+bn8sUzEq5FQrCcygW+mKqIUH0GpR+iDFVwC3zIo/FyqtW1/uHYD4oNY/VRhY+z7XeJlOn/ZTSJ+emT/AOTD/nMeqnmHrG4/NTiXfZtk/wBBqR6T3/ONP+2AruDBgwE/56rfJZ/g8X/5FH+eNlylN8mo/wDyz/zNjx5x0ZlyWrA6hUf/AASIx/QHGJyMqdeSwC99DSqf94zD9GGAf8Tjn8t8nb4Sxn9SP88UfCRzoojLktUF3KhH+iSIW/4b4BryVr00JHQxp/yjGZhd5d1njZXRPe/3EYJ+KKFP6g4YsAY5a5w8FrltUmli3tCvIxP7Rlcm3wClR9PjjqXCHzc5enNqZTF/rEGox3Ng4a2pD2F9IsT0I7AnAcsYyKKtaF1dT7pBt2Nr9foSPqcfK6gkgkaKVGSRDZlYWIPxx4YCq8JT0tc5jedoWkZPCJA0KSQHSXvqYe4RYX2vewNXyriSppRUU1TG0tRTwtNC0Y/1pF22t1kDaVIte7DbueYMnmCSqWbSv47i+pfxLbvcbWxfeAuIqPMYoYhWOlYtGaYBvK416WlaNm2d7RpY9RoJtvgJDx5JO7hqmOjhl1NqjpdGsE7sZdDNvf8AbbVufjhhzuF+GcwIjjWekqYgdEwB8SNgQ6atOxBJFx2YXBw55n9n2MIYqV1AcjVLU3klABvaMIqIo23O5PS4GFv7QlbH4tFSq+uSmibxD38/hhdVttRCE2+I9cAucO5NVZ1XzewIKOJ7GQRMyxxIRax021E2Nltub7AXtQOJeSlJQUPjRPO1REyN4oserqCSmkgKoJa/a1ybA4aORNHGmTQsoAaRpGcjqWEjIL/wKuHPPM8hooHnncJGguSf0AHdidgMBC+EeHaysd1SRJSgV9ZOgi5Okki9zddiB+Hcja9Kk44hoaIDNpEE41K0XkZ5QGKq2hNvOtjfYb/h6CJ8Yc2pqqdnpYo6Rd1DxoonZT11SgahewNlI+Z64Q5JCxLMSSTckm5JPUk9zgNlxPm61dVLMieGjuSiXJ0qSTa5J7km3QXsNrY1eDBgDDxyVQnOqWwvbxCfl4MnX62+tsI+Lh9nbhJry17iwIMUPx3vI30IVQf73pgJrxZxzmFbeGqnZkjc2jIUAEEjfSoLEdN74b/s65cz5lJLpusULXb9lnZQv1Kh/wAjhP5g5FUUuZTxz+eR3LhwoXxQ5JVgqAC7dwB718dQcP5PFltAqIioIogz6RbUyoNbN6kkdTgEjkj5p82fs1Uf+aQ/54quJV9nanb+j5pW6y1DG57hUQX/AMRYfTFVwGFncmmmmb0ic/kpxLfs2r/oVSf/ABx/yL/3w+8xKnw8qrWvb/R5AD8WUqP1OE77OtKVyyRj+Oocj5BI1/mDgKngwYMBrOJ8t9po6iH/AGsMiD5spA/XEv8As25pqpaqDvHKsn0kXTt9Yz+eLHiC8vpDlvE1VSMbJM0iqB03PjQ/XRt82wF6xr+IMsFVSzwH+1idP8Skf542GDATH7P2a+JlrQMLPTSspB6gP5xcdvMXH8OKdiOcPN/RXE9RTHaKvHiJ/eOp1+Q1eKgHxGLHgDBgwYBR4/5b02bRHWoScC0cwHmFr2DftJc9D6m1scoVlI0MjxuLNGxVh8VJB/UY6Z5x8xGyunWOAj2me4Unfw0HvPbpe9gAe5J302PMTuWJJJJJuSdySepPxwH5x6QTtGyuhKspDKymxBBuCD2IO+PPBgKJJzrzmpRYY3Gs7aoYh4jWG/rvbfygYwOAeCTnT1QaVxMsYkR28wZi4Da77m4uL36772thZyLOpaKojqISBJE11uLjpYgj0IJB+Bx1Fyylpamljq4EKFokhMd7iIQlvIvw1MzajudQ9AAE55acVjJFggq5UNPWBnWxOumkVvDdZVO6qWW1+xVvicarn/xaaisWlRgYYFVjbo0ki6r36ECNlA/vN64pnNHgNqulqnpkVp5Uj1KereA+pShPuvoLr+9qAxzlxPw9Ll9VJTSkF49Nyt7EMoYWuAehGA1WDBgwBgwY9qJoxIhlBMYZdYX3itxqA+Nr2wDdy35aT5vNuGjpkP3ktuv7sd9i5/Jep7A9T0FBHBEkUShI41Cqo6ADpjxyNYBTxezBRAUUxhBZdJAK2+hvjOwC1xVwLBmE9JM+z0socEfjUHUUPw1BT9D6nGJzbzcU2UVTd5E8JfnKdB/JSx+mHDEf5zymvrqDKozu7iWW3VQbqCO1wglb8sA5cp8p9myikQ9WTxDfreUmT9AwH0w3Y/MUQVQoFgAAB6AbDH6wE659ZmIcodL2M8kcYt8G8Q/S0Z/PGy5PZaYMnpQerqZP94zOP+EjE/8AtCZg1RU0VBGbsfOR2LSt4ce/0b/Fi15dRLBDHEgssaKigeigKP0GAyMGDBgDEK58UD0dfR5lEN7qD6a4W1pfv5l2+SYuuFbmZwr/AEll00IF5FHiRdL+IlyAL9NQun8RwG+ynMkqYIp4zdJUV1+TAEfXfGXiQ/Z74s8WmkoZD95TktGD1MbHzD18rn/jXFewEu57cOu9NFXQXE1E4a466CQb9PwuFb5asPHB/EiZjRw1Kf2i+YfsuNnX6MD8xY98bSqpUlRo3UMjqVZWFwysLEEehBtiL8HVbcO5vJl05PslU2qB26BjshJv3t4bfFVOwwFtwYMGA5W52Vzy5zUBjcR6EQeihFNv8TMfrhFxVftB8N+BXrUr7tSvm2OzxhVO/TddJ+jYSeA8kjrcxpqeU2jkezWNrgAsRfte1r/HAaIoRa467j4i5G31BH0x+cdB8+eCFahhqKeMKKPyFEWwETW6ADorAfABmOOfMAY6t5OZCaPKYAws8t5mH/mbrf46NOOX8lplkqYUf3HkRW/uswB/Q47VVQBYbAYD7iPc9+XT1Kiup11SRLpmQdWQbhl+K3Nx3Fv2d7DgwHDmDFW58cCQ0MsVTTjQlQWDoPdVxY3UdgwJ26Aj44m2T5PNWTJBAheRzZVH6k+gHUk7DAYWDDDxnwNVZTKsdSE866kaMkqwGxsSAbjuCO4xrsiyOatqI6eBdUkhsPQepY9lA3JwHS/JCpd8mp9ZvpMiqT+ysjW/Lp9MPmNZwzkKUFJDTR+7EoW/7R6sx+LMSfrjZ4Dwrq1IInlkYKkalmJ7BRcn8sSblBRPmFfWZxMpAkYxwg+mwJ/hjVEuD3f0x6c3c+krZ4cmozeSZgagjoi+8A3wA87fAL64pfD2RxUNNFTxCyRKFHqT1Zj8WYkn4nAbHHwm2PuETnNxZ7BlsgVrS1F4o7HcBh94wtvsl9+xK4CecGn+meJpavcwwEuvcWQCOH5Enz2+BxfsTbkRwr7JlwmcWkqyJD0v4YuIh8iCX/jxScAYMGDAGDBgwHPfH+XycP51HXwD7mZi+kXtc7TxntvcsPS428uL1lmZR1MMc0Tao5FDKfUEXHyPwxquOOEY80o5Kd7Bj5o3IvokF9LfqQfgTiT8meMny+pfKq37vzkRa/wSE7pfppfqttiTtfVgLvhQ5l8BJm1IU2E8d2hc9m7qT10NYA/IHthvwYCUcvOa6RwyUuaP4FRSDSzS/wBoq7fMyDYEC+oWIvvbfJzsyY//AHXcDeKUde+6dNuuMXmjy09vX2inH+kotmTVpWoUdEci3mHYnbsbCxXm3M6Fo5jGVIkBsy6WBDk7rZt9jt8cB0zzYzejbJpmdo5FlQCAghtUh/qyhHW3vXHYHEG5dcGV1fUrJSeTwXVjM9wiMpBHQeZv3R9bA49ODeWVXXViQywzQx+9K7xldKDfbWANTdB163tYHHUmT5PDSQpBAgjjQWVV/UnuSTuSdyTfAer0oliMcyq4dNMi28rahZhY/hO+xxzDzK5Vz5XI8kamSkLeSQblAeiyehB21dDtvc2x1Nj46Aggi4OxB74Dh3HTPKzm1DXxR0876KwAL5uk1h7ykbaiBcrtve22EbnzwZQUIhlp08GWZ2BjTaMqqi5C/hIJUeWw3O2Jfw/W1ENTE9KSs+oCMqATqbygAMLb3tv64DtPBjwoVkESCUqZNK6yospaw1FRc2F77Xx74Dm/n9xclXWJTRm6UmoMQdjKxGsfwhQPnqGK9yy4DhyykjIQe0SIGmk6klgCVB7IOlhbpfriUc++AxSzrWwraKoYiUDosvW/X8YuenVT6jFi5bcTDMMugmuNYXRIPR08rd9r7MPgwwET+0FnbzZksJVlSnjAXULajJ5mZfVei/NDh+5DZbl8dKJIZEkq5F+/ufOgubIFO4UftD3iL9gA/cS8J0uYxeFVRCReqnoyn1VhuP8APvfEK4r5J1lLWRjLBNKpXUJCyIY2DEW13UXtY9Ad8B0ZhK5i8yYctpz4TJLUuSkUakNZuhLgb2X07mw73Ea46zfPaER01VXajIt9EMgLgbAByqh9/iSDY9d8OnJ3lAYClbWpaXrDC39n6PIP2/Rfw9T5vdBk5T8BPRo9XV+atqrs5bqisdWn+8Tu1u9h23oWDBgPjG25xz1mUrcT56saXNHT7XHTwkPna4PWRtgfQr6HDdzx4/NPF7BTkmoqANekXKRsbWH779LdbX6XGGDlLwGMroxrH+kT2ebpddvKlx2W57nct2tgHaOMKAALACwA7AdMfrBgwBgwYMAYMGDAGJXzp5amsj9tplPtMK+ZUveVF32A/tF7W3I23suKpgwEy5O80BmMQpqhgKqIbEn+uUfiH74/EPqOpApuIxzV5XSRy/0lloKSodckcfW43MkYHf8AaXv19bsnK7mvFmiCGYiOrUbr0EturJ8e5Xt226BQ8JPMHlfBmoEinwKpPcmQdbdA9tyL9D1Hb0LtgwEaybmfW5RKtJnUTldwlSvm1AG1zb+sX4jzDa4JOK1lebw1UYlgkSWM9GRgR8tuh+B3x8zbJ4KuIxTxrLG3VXFx8x6H4jfErzPkzVUMpqMlqmibvDI2x62ANirDfZZB8b4CwYMQvN+bucUkRgqqUU9QfKlQV8lyNiA14yR11BiNvd9ECq5pZvfetk63BXSAbbXFlHlv9MBZftAZCk2We0HZ6Z1Kn1ErKjD8yp/hxL+RGQ+05qkhF0plaQ7bavdS/wAbtqH9zGvruO81zoQ0LyeJrcAKqKpdr7Fyo6L17AWuem3Q/AHAcGUU3hx+aR7GaU9XYfyQXNl7XPckkGfBgwE4DQ8dZRHVZfUxSqzL4bMBGNT6kGpdA7tqAsO/Tvjn7lfx1JkdS0dVHIsE1talSGQjo6qevoQNyLddIB6Azrj3L6O/j1USkC+gMGf/AALdv0xJ+YHMeLPIWoqGjnqGLKVl0+4QfeUAMQCLqS2nZjgH6k51ZPJIqCpsW/E8boo+bMoA+uFzijnFJUyGjyWNp5muDMB5VsbEoG2I/fayjbrfCzwj9niolIevkEKdfDjIaQ9di3uL26au/TFt4d4Xpcvi8KmiWNe5G7MfVmO7H54BN4A5SrSSe11r+01rebU12WM/Atuz/vnp2A6mj4MGAMKfMTmBDlFPrazTPcQx33Y+p9EHc/Tvj88weY9PlEV3Oudh93CDufi37KX7/liacB8CVOeVP9JZndoibxodhJY+UAfhhHp+L43JIZ3J3gSWqmObV+p5HYtCJOrE/wBqR6dkHTa42C4tePiqAAALAdAO2PuAMGDBgDBgwYAwYMGAMGDBgDEk5l8mPHdqzLvu6kHW0anSHYb6kO2iS+/UAnfY3JreDARfgPngyN7LmwMUikKJmQqb7C0y9VP7wFt9wLXNlhmV1DKwZWFwVNwQehBHUYVuOOWtHmyferomAssyAaxboG/aX4H12IxIfZ874Wclfv6S/bU0VrnqOsLn16XPVrYDoknCevEFT7TWRagJofvKenIAWeDQpDB7atZfWpINl8t1PfTcP84suzSJoJ2NK8ilWWR9KkMLHRKLAdbb6T6YY6/hqSeSkkaRGFLJ4iSKn3rjQy6LhgoDXGojY26DqAzazPYfHNJLGzsYhKwWMyLoLaPMACfeuACN7E9jZdruVGTV660hVR5lDU7FApViGGkeQEMCCCuxvj5Ra1nr6qeU0UkjhITPoCeDCn3ZJYaSC7O5Ctffcjpj1lc1OaQ0rE+ypSmotuoqJGk0EuLDUqglip2u6kg7YBYm+ztFGwekrp4XHuswDEX2NihQja4+uPWLlZnUW0edSkfv+If5u2KHLw6usNG7wroZCkTaVOpkOoAbK4Csuob2c/DGmycTTVVfEKiZVp5Ili3DWvCkjX1KSwLNvc3t0IwC0OXOen3s6Yf3Vb/uMeY5FSTC1ZmlVOP2d7f+479/hjcZpxXPSRZxLqMppHRYVbdV8SKFt7WJAdyTc3sLXxuM+yuSKiklinl9ohjMiyNISHZF1HWl/D0NYgqFAF7rYgWDU5NyQymnsTE07DvO5b81XSn6YbclanAeKnQRrCwRlWMxhW0q9gCov5WU3G2/XCdS5R7TNBWU7miqqqkSbyAFGKaS6zIbCQffoNWzAKLEY3PD1fVe2SR1VOYmaJTrjOqCRo2Kko3UMVdfI4B8m1wL4D1zDiYLVyRWkK08SSOsKF3cyF7Cy76VWO9vxFwB0IO6yrNYqqFJoW1xyC6tuLj4g7gg7EHoRjX1PD7ir9qglEbugjlV01pIqFihsGUq6ljZrkWJBHQhdzrmNlmSxeD4niyKWPhQ2Zi7sXcvaypdnLWJHXYHAPhOJTzD54RUt6eg0z1F9Je2qND8Lf1j9rDYHre2nCdV8R51xMxipozBS9G0krHa3SWW13/ugd/d2vil8A8oKTK7SN9/Uj+0cbJ/5a9v7xufl0wCbwDyfmrJfb83LMznWIX95z2M3ovS0e3QA2HlxbkQAAAAAbADoAMfcGAMGDBgDBgwYAwYMGAMGDBgDBgwYAwYMGAMfGUEWIuD1Bx9wYCc8WcjMvrNTxA0srb6ot0Jt3jJsB/d04Qv/o/iPJLmkkaaEXOmE+Itge8Li4JH7APzx0HgwELyv7REsR8Ovo/MNmMV0YfOOTvb94Yaoua+R1/h+LK0LqdSGQPG6HvaSM2F+hAaxGxuMPuZ5LT1S6Z4Y5V9JEVv5jCbmnI3KJ7kQtCx7wyMLfJW1KPywDDlOf0ElzDVwysdifHDkfDdjb5C2PbJcmSCWolWUyGocSPq07MFVBp0gbaVGxvibVX2bKQ/1dVOv99Ub+QXGqb7M79q9frTkf8Ay4Cs03CsayVbSN4q1hBljdV07II7DvYoovcn6YxqvLaWKHwZ6s+zgAGOaVANC2srPYSMm1iGY6hcNcEjEvX7M7969fpAf/242NH9mqnAHi1krHvoRU/mWwDXm/MvJIXV3qIpHQEJ4QMmkbX06AVW9h6dB6YUc4+0fHfTR0ryMTYGYhd+1lTUTv2uMMeWchcphtrSWcje8sh/lHpFvhhyynhqkpBanp4ovUxooJ+ZAucBEmpeJ8897VTQt2a8CeliBeVgfjqH6YbOFfs/UVPZ6pjVSDfTukYIN/dBu38RsfTFUwYDypqZI1CIqoqiwVQAAPQAbDHrgwYAwYMGAMGDBgDBgwYAwYMGAMGDBgDBgwYAwYMGAMGDBgDBgwYAwYMGAMGDBgDBgwYAwYMGAMGDBgDBgwYAwYMGAMGDBgDBgwYAwYMGA//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4" name="Picture 8" descr="http://images.wikia.com/jamesbond/images/a/ac/MI6_Logo.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203672" y="1790094"/>
            <a:ext cx="2664296" cy="26642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07868" y="2041128"/>
            <a:ext cx="2448272"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Left: MI5 Logo</a:t>
            </a:r>
          </a:p>
        </p:txBody>
      </p:sp>
      <p:sp>
        <p:nvSpPr>
          <p:cNvPr id="7" name="TextBox 6"/>
          <p:cNvSpPr txBox="1"/>
          <p:nvPr/>
        </p:nvSpPr>
        <p:spPr>
          <a:xfrm>
            <a:off x="4871864" y="3429001"/>
            <a:ext cx="2520280"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Right: MI6 Logo</a:t>
            </a:r>
          </a:p>
        </p:txBody>
      </p:sp>
      <p:sp>
        <p:nvSpPr>
          <p:cNvPr id="8" name="TextBox 7"/>
          <p:cNvSpPr txBox="1"/>
          <p:nvPr/>
        </p:nvSpPr>
        <p:spPr>
          <a:xfrm>
            <a:off x="1613756" y="5294293"/>
            <a:ext cx="9036496"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GB" sz="2800" b="1" dirty="0">
                <a:solidFill>
                  <a:srgbClr val="00FFFF"/>
                </a:solidFill>
                <a:effectLst>
                  <a:outerShdw blurRad="38100" dist="38100" dir="2700000" algn="tl">
                    <a:srgbClr val="000000">
                      <a:alpha val="43137"/>
                    </a:srgbClr>
                  </a:outerShdw>
                </a:effectLst>
              </a:rPr>
              <a:t>Note: </a:t>
            </a:r>
            <a:r>
              <a:rPr lang="en-GB" sz="2800" b="1" dirty="0">
                <a:solidFill>
                  <a:srgbClr val="00FF00"/>
                </a:solidFill>
                <a:effectLst>
                  <a:outerShdw blurRad="38100" dist="38100" dir="2700000" algn="tl">
                    <a:srgbClr val="000000">
                      <a:alpha val="43137"/>
                    </a:srgbClr>
                  </a:outerShdw>
                </a:effectLst>
              </a:rPr>
              <a:t>MI5 + MI6 = MI11 – There is no MI 1,2,3 nor 4! – 11 is number of Gog and the Little Horn of prophecy </a:t>
            </a:r>
          </a:p>
        </p:txBody>
      </p:sp>
    </p:spTree>
    <p:extLst>
      <p:ext uri="{BB962C8B-B14F-4D97-AF65-F5344CB8AC3E}">
        <p14:creationId xmlns:p14="http://schemas.microsoft.com/office/powerpoint/2010/main" val="3010816973"/>
      </p:ext>
    </p:extLst>
  </p:cSld>
  <p:clrMapOvr>
    <a:masterClrMapping/>
  </p:clrMapOvr>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a:xfrm>
            <a:off x="10039927" y="6400800"/>
            <a:ext cx="2844800" cy="457200"/>
          </a:xfrm>
        </p:spPr>
        <p:txBody>
          <a:bodyPr/>
          <a:lstStyle/>
          <a:p>
            <a:fld id="{CFE99A78-8637-47DB-9EC9-54365A6CC52E}" type="slidenum">
              <a:rPr lang="en-GB" smtClean="0"/>
              <a:t>500</a:t>
            </a:fld>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650" y="1484784"/>
            <a:ext cx="6812701" cy="3764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5473006"/>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The above diagram gives an overview of the City of London government structure and the hoops that have to be gone through to become Mayor.</a:t>
            </a:r>
          </a:p>
        </p:txBody>
      </p:sp>
    </p:spTree>
    <p:extLst>
      <p:ext uri="{BB962C8B-B14F-4D97-AF65-F5344CB8AC3E}">
        <p14:creationId xmlns:p14="http://schemas.microsoft.com/office/powerpoint/2010/main" val="1580172705"/>
      </p:ext>
    </p:extLst>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501</a:t>
            </a:fld>
            <a:endParaRPr lang="en-GB"/>
          </a:p>
        </p:txBody>
      </p:sp>
      <p:sp>
        <p:nvSpPr>
          <p:cNvPr id="4" name="TextBox 3"/>
          <p:cNvSpPr txBox="1"/>
          <p:nvPr/>
        </p:nvSpPr>
        <p:spPr>
          <a:xfrm>
            <a:off x="6096000" y="2381313"/>
            <a:ext cx="5153891"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There are very important differences between </a:t>
            </a:r>
            <a:r>
              <a:rPr lang="en-GB" sz="2800" b="1" dirty="0">
                <a:solidFill>
                  <a:srgbClr val="FF0000"/>
                </a:solidFill>
                <a:effectLst>
                  <a:outerShdw blurRad="38100" dist="38100" dir="2700000" algn="tl">
                    <a:srgbClr val="000000">
                      <a:alpha val="43137"/>
                    </a:srgbClr>
                  </a:outerShdw>
                </a:effectLst>
              </a:rPr>
              <a:t>"The Crown Empire"</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and "The British Empire" </a:t>
            </a:r>
            <a:r>
              <a:rPr lang="en-GB" sz="2800" b="1" dirty="0">
                <a:solidFill>
                  <a:srgbClr val="00FF00"/>
                </a:solidFill>
                <a:effectLst>
                  <a:outerShdw blurRad="38100" dist="38100" dir="2700000" algn="tl">
                    <a:srgbClr val="000000">
                      <a:alpha val="43137"/>
                    </a:srgbClr>
                  </a:outerShdw>
                </a:effectLst>
              </a:rPr>
              <a:t>-- but not the name of the current ruling Lord Mayor of The City which is a well-kept secret.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444" y="1633120"/>
            <a:ext cx="3692224" cy="4615280"/>
          </a:xfrm>
          <a:prstGeom prst="rect">
            <a:avLst/>
          </a:prstGeom>
        </p:spPr>
      </p:pic>
    </p:spTree>
    <p:extLst>
      <p:ext uri="{BB962C8B-B14F-4D97-AF65-F5344CB8AC3E}">
        <p14:creationId xmlns:p14="http://schemas.microsoft.com/office/powerpoint/2010/main" val="2398361743"/>
      </p:ext>
    </p:extLst>
  </p:cSld>
  <p:clrMapOvr>
    <a:masterClrMapping/>
  </p:clrMapOvr>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502</a:t>
            </a:fld>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527" y="1373287"/>
            <a:ext cx="3793925" cy="5058567"/>
          </a:xfrm>
          <a:prstGeom prst="rect">
            <a:avLst/>
          </a:prstGeom>
        </p:spPr>
      </p:pic>
      <p:sp>
        <p:nvSpPr>
          <p:cNvPr id="5" name="TextBox 4"/>
          <p:cNvSpPr txBox="1"/>
          <p:nvPr/>
        </p:nvSpPr>
        <p:spPr>
          <a:xfrm>
            <a:off x="5694218" y="2471172"/>
            <a:ext cx="5389418"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The City of London Crown is administered by a secret Committee of 12 -14 people, </a:t>
            </a:r>
            <a:r>
              <a:rPr lang="en-GB" sz="2800" b="1" dirty="0">
                <a:solidFill>
                  <a:srgbClr val="FFFF00"/>
                </a:solidFill>
                <a:effectLst>
                  <a:outerShdw blurRad="38100" dist="38100" dir="2700000" algn="tl">
                    <a:srgbClr val="000000">
                      <a:alpha val="43137"/>
                    </a:srgbClr>
                  </a:outerShdw>
                </a:effectLst>
              </a:rPr>
              <a:t>one can be almost sure one or more of these will be a Rothschild.</a:t>
            </a:r>
          </a:p>
        </p:txBody>
      </p:sp>
    </p:spTree>
    <p:extLst>
      <p:ext uri="{BB962C8B-B14F-4D97-AF65-F5344CB8AC3E}">
        <p14:creationId xmlns:p14="http://schemas.microsoft.com/office/powerpoint/2010/main" val="3075943450"/>
      </p:ext>
    </p:extLst>
  </p:cSld>
  <p:clrMapOvr>
    <a:masterClrMapping/>
  </p:clrMapOvr>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503</a:t>
            </a:fld>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568" y="1628800"/>
            <a:ext cx="3344063" cy="4464496"/>
          </a:xfrm>
          <a:prstGeom prst="rect">
            <a:avLst/>
          </a:prstGeom>
        </p:spPr>
      </p:pic>
      <p:sp>
        <p:nvSpPr>
          <p:cNvPr id="5" name="TextBox 4"/>
          <p:cNvSpPr txBox="1"/>
          <p:nvPr/>
        </p:nvSpPr>
        <p:spPr>
          <a:xfrm>
            <a:off x="6168988" y="2040285"/>
            <a:ext cx="381642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City of London sovereign state status is signalled covertly by the crown symbol, </a:t>
            </a:r>
            <a:r>
              <a:rPr lang="en-GB" sz="2800" b="1" dirty="0">
                <a:solidFill>
                  <a:srgbClr val="FFC000"/>
                </a:solidFill>
                <a:effectLst>
                  <a:outerShdw blurRad="38100" dist="38100" dir="2700000" algn="tl">
                    <a:srgbClr val="000000">
                      <a:alpha val="43137"/>
                    </a:srgbClr>
                  </a:outerShdw>
                </a:effectLst>
              </a:rPr>
              <a:t>which is to most unsuspecting people the Royal crown! </a:t>
            </a:r>
          </a:p>
        </p:txBody>
      </p:sp>
    </p:spTree>
    <p:extLst>
      <p:ext uri="{BB962C8B-B14F-4D97-AF65-F5344CB8AC3E}">
        <p14:creationId xmlns:p14="http://schemas.microsoft.com/office/powerpoint/2010/main" val="3747136696"/>
      </p:ext>
    </p:extLst>
  </p:cSld>
  <p:clrMapOvr>
    <a:masterClrMapping/>
  </p:clrMapOvr>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504</a:t>
            </a:fld>
            <a:endParaRPr lang="en-GB"/>
          </a:p>
        </p:txBody>
      </p:sp>
      <p:sp>
        <p:nvSpPr>
          <p:cNvPr id="4" name="TextBox 3"/>
          <p:cNvSpPr txBox="1"/>
          <p:nvPr/>
        </p:nvSpPr>
        <p:spPr>
          <a:xfrm>
            <a:off x="5007496" y="2040285"/>
            <a:ext cx="6422504"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City of London Corporation is run from Guildhall - 'guildhall' is the Anglo-Saxon 'gild', </a:t>
            </a:r>
            <a:r>
              <a:rPr lang="en-GB" sz="2800" b="1" dirty="0">
                <a:solidFill>
                  <a:srgbClr val="FFC000"/>
                </a:solidFill>
                <a:effectLst>
                  <a:outerShdw blurRad="38100" dist="38100" dir="2700000" algn="tl">
                    <a:srgbClr val="000000">
                      <a:alpha val="43137"/>
                    </a:srgbClr>
                  </a:outerShdw>
                </a:effectLst>
              </a:rPr>
              <a:t>meaning payment, with a "gild-hall" being where citizens would pay their taxes.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This is very appropriate, as almost the entire world has to pay the City vast sums.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1" y="1778000"/>
            <a:ext cx="2857500" cy="4064000"/>
          </a:xfrm>
          <a:prstGeom prst="rect">
            <a:avLst/>
          </a:prstGeom>
        </p:spPr>
      </p:pic>
    </p:spTree>
    <p:extLst>
      <p:ext uri="{BB962C8B-B14F-4D97-AF65-F5344CB8AC3E}">
        <p14:creationId xmlns:p14="http://schemas.microsoft.com/office/powerpoint/2010/main" val="907643224"/>
      </p:ext>
    </p:extLst>
  </p:cSld>
  <p:clrMapOvr>
    <a:masterClrMapping/>
  </p:clrMapOvr>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505</a:t>
            </a:fld>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652" y="1371600"/>
            <a:ext cx="6264696" cy="4178938"/>
          </a:xfrm>
          <a:prstGeom prst="rect">
            <a:avLst/>
          </a:prstGeom>
        </p:spPr>
      </p:pic>
      <p:sp>
        <p:nvSpPr>
          <p:cNvPr id="5" name="TextBox 4"/>
          <p:cNvSpPr txBox="1"/>
          <p:nvPr/>
        </p:nvSpPr>
        <p:spPr>
          <a:xfrm>
            <a:off x="0" y="5895212"/>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Very appropriately also, </a:t>
            </a:r>
            <a:r>
              <a:rPr lang="en-GB" sz="2800" b="1" dirty="0">
                <a:solidFill>
                  <a:srgbClr val="FF0000"/>
                </a:solidFill>
                <a:effectLst>
                  <a:outerShdw blurRad="38100" dist="38100" dir="2700000" algn="tl">
                    <a:srgbClr val="000000">
                      <a:alpha val="43137"/>
                    </a:srgbClr>
                  </a:outerShdw>
                </a:effectLst>
              </a:rPr>
              <a:t>Gog and </a:t>
            </a:r>
            <a:r>
              <a:rPr lang="en-GB" sz="2800" b="1" dirty="0" err="1">
                <a:solidFill>
                  <a:srgbClr val="FF0000"/>
                </a:solidFill>
                <a:effectLst>
                  <a:outerShdw blurRad="38100" dist="38100" dir="2700000" algn="tl">
                    <a:srgbClr val="000000">
                      <a:alpha val="43137"/>
                    </a:srgbClr>
                  </a:outerShdw>
                </a:effectLst>
              </a:rPr>
              <a:t>Magog</a:t>
            </a:r>
            <a:r>
              <a:rPr lang="en-GB" sz="2800" b="1" dirty="0">
                <a:solidFill>
                  <a:srgbClr val="FF0000"/>
                </a:solidFill>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are on prominent display in the Guildhall</a:t>
            </a:r>
          </a:p>
        </p:txBody>
      </p:sp>
    </p:spTree>
    <p:extLst>
      <p:ext uri="{BB962C8B-B14F-4D97-AF65-F5344CB8AC3E}">
        <p14:creationId xmlns:p14="http://schemas.microsoft.com/office/powerpoint/2010/main" val="510699286"/>
      </p:ext>
    </p:extLst>
  </p:cSld>
  <p:clrMapOvr>
    <a:masterClrMapping/>
  </p:clrMapOvr>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506</a:t>
            </a:fld>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862" y="1371600"/>
            <a:ext cx="6050276" cy="4191878"/>
          </a:xfrm>
          <a:prstGeom prst="rect">
            <a:avLst/>
          </a:prstGeom>
        </p:spPr>
      </p:pic>
      <p:sp>
        <p:nvSpPr>
          <p:cNvPr id="5" name="TextBox 4"/>
          <p:cNvSpPr txBox="1"/>
          <p:nvPr/>
        </p:nvSpPr>
        <p:spPr>
          <a:xfrm>
            <a:off x="0" y="5903893"/>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Here we see Gog and </a:t>
            </a:r>
            <a:r>
              <a:rPr lang="en-GB" sz="2800" b="1" dirty="0" err="1">
                <a:solidFill>
                  <a:srgbClr val="00FF00"/>
                </a:solidFill>
                <a:effectLst>
                  <a:outerShdw blurRad="38100" dist="38100" dir="2700000" algn="tl">
                    <a:srgbClr val="000000">
                      <a:alpha val="43137"/>
                    </a:srgbClr>
                  </a:outerShdw>
                </a:effectLst>
              </a:rPr>
              <a:t>Magog</a:t>
            </a:r>
            <a:r>
              <a:rPr lang="en-GB" sz="2800" b="1" dirty="0">
                <a:solidFill>
                  <a:srgbClr val="00FF00"/>
                </a:solidFill>
                <a:effectLst>
                  <a:outerShdw blurRad="38100" dist="38100" dir="2700000" algn="tl">
                    <a:srgbClr val="000000">
                      <a:alpha val="43137"/>
                    </a:srgbClr>
                  </a:outerShdw>
                </a:effectLst>
              </a:rPr>
              <a:t> being paraded on the Lord Mayor’s Procession in November, </a:t>
            </a:r>
            <a:r>
              <a:rPr lang="en-GB" sz="2800" b="1" dirty="0">
                <a:solidFill>
                  <a:srgbClr val="FF0000"/>
                </a:solidFill>
                <a:effectLst>
                  <a:outerShdw blurRad="38100" dist="38100" dir="2700000" algn="tl">
                    <a:srgbClr val="000000">
                      <a:alpha val="43137"/>
                    </a:srgbClr>
                  </a:outerShdw>
                </a:effectLst>
              </a:rPr>
              <a:t>the 11</a:t>
            </a:r>
            <a:r>
              <a:rPr lang="en-GB" sz="2800" b="1" baseline="30000" dirty="0">
                <a:solidFill>
                  <a:srgbClr val="FF0000"/>
                </a:solidFill>
                <a:effectLst>
                  <a:outerShdw blurRad="38100" dist="38100" dir="2700000" algn="tl">
                    <a:srgbClr val="000000">
                      <a:alpha val="43137"/>
                    </a:srgbClr>
                  </a:outerShdw>
                </a:effectLst>
              </a:rPr>
              <a:t>th</a:t>
            </a:r>
            <a:r>
              <a:rPr lang="en-GB" sz="2800" b="1" dirty="0">
                <a:solidFill>
                  <a:srgbClr val="FF0000"/>
                </a:solidFill>
                <a:effectLst>
                  <a:outerShdw blurRad="38100" dist="38100" dir="2700000" algn="tl">
                    <a:srgbClr val="000000">
                      <a:alpha val="43137"/>
                    </a:srgbClr>
                  </a:outerShdw>
                </a:effectLst>
              </a:rPr>
              <a:t> month as 11 is the number of Gog</a:t>
            </a:r>
          </a:p>
        </p:txBody>
      </p:sp>
    </p:spTree>
    <p:extLst>
      <p:ext uri="{BB962C8B-B14F-4D97-AF65-F5344CB8AC3E}">
        <p14:creationId xmlns:p14="http://schemas.microsoft.com/office/powerpoint/2010/main" val="3160555023"/>
      </p:ext>
    </p:extLst>
  </p:cSld>
  <p:clrMapOvr>
    <a:masterClrMapping/>
  </p:clrMapOvr>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507</a:t>
            </a:fld>
            <a:endParaRPr lang="en-GB">
              <a:solidFill>
                <a:srgbClr val="FFFFFF"/>
              </a:solidFill>
            </a:endParaRPr>
          </a:p>
        </p:txBody>
      </p:sp>
      <p:pic>
        <p:nvPicPr>
          <p:cNvPr id="1026" name="Picture 2" descr="Gog and Magof of the City of Lond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739" y="1836096"/>
            <a:ext cx="4814125" cy="3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79082" y="5440680"/>
            <a:ext cx="7836726"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Gog &amp; </a:t>
            </a:r>
            <a:r>
              <a:rPr lang="en-GB" sz="3600" b="1" dirty="0" err="1" smtClean="0">
                <a:solidFill>
                  <a:srgbClr val="FFFF00"/>
                </a:solidFill>
                <a:effectLst>
                  <a:outerShdw blurRad="38100" dist="38100" dir="2700000" algn="tl">
                    <a:srgbClr val="000000">
                      <a:alpha val="43137"/>
                    </a:srgbClr>
                  </a:outerShdw>
                </a:effectLst>
              </a:rPr>
              <a:t>Magog</a:t>
            </a:r>
            <a:r>
              <a:rPr lang="en-GB" sz="3600" b="1" dirty="0" smtClean="0">
                <a:solidFill>
                  <a:srgbClr val="FFFF00"/>
                </a:solidFill>
                <a:effectLst>
                  <a:outerShdw blurRad="38100" dist="38100" dir="2700000" algn="tl">
                    <a:srgbClr val="000000">
                      <a:alpha val="43137"/>
                    </a:srgbClr>
                  </a:outerShdw>
                </a:effectLst>
              </a:rPr>
              <a:t> on Parade in The City of London with Russian Bear</a:t>
            </a:r>
            <a:endParaRPr lang="en-GB" sz="36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6473952" y="1966767"/>
            <a:ext cx="5108448"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Putin is considered a threat to City of London’s plans for the NWO, </a:t>
            </a:r>
            <a:r>
              <a:rPr lang="en-GB" sz="2800" b="1" dirty="0" smtClean="0">
                <a:solidFill>
                  <a:srgbClr val="FFC000"/>
                </a:solidFill>
                <a:effectLst>
                  <a:outerShdw blurRad="38100" dist="38100" dir="2700000" algn="tl">
                    <a:srgbClr val="000000">
                      <a:alpha val="43137"/>
                    </a:srgbClr>
                  </a:outerShdw>
                </a:effectLst>
              </a:rPr>
              <a:t>so Lord Mayor’s parade includes the Russian bear with the traditional Gog &amp; </a:t>
            </a:r>
            <a:r>
              <a:rPr lang="en-GB" sz="2800" b="1" dirty="0" err="1" smtClean="0">
                <a:solidFill>
                  <a:srgbClr val="FFC000"/>
                </a:solidFill>
                <a:effectLst>
                  <a:outerShdw blurRad="38100" dist="38100" dir="2700000" algn="tl">
                    <a:srgbClr val="000000">
                      <a:alpha val="43137"/>
                    </a:srgbClr>
                  </a:outerShdw>
                </a:effectLst>
              </a:rPr>
              <a:t>Magog</a:t>
            </a:r>
            <a:r>
              <a:rPr lang="en-GB" sz="2800" b="1" dirty="0" smtClean="0">
                <a:solidFill>
                  <a:srgbClr val="FFC000"/>
                </a:solidFill>
                <a:effectLst>
                  <a:outerShdw blurRad="38100" dist="38100" dir="2700000" algn="tl">
                    <a:srgbClr val="000000">
                      <a:alpha val="43137"/>
                    </a:srgbClr>
                  </a:outerShdw>
                </a:effectLst>
              </a:rPr>
              <a:t> giants,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chained and under their control!</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1418968"/>
      </p:ext>
    </p:extLst>
  </p:cSld>
  <p:clrMapOvr>
    <a:masterClrMapping/>
  </p:clrMapOvr>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508</a:t>
            </a:fld>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865" y="1371600"/>
            <a:ext cx="7455258" cy="3837265"/>
          </a:xfrm>
          <a:prstGeom prst="rect">
            <a:avLst/>
          </a:prstGeom>
        </p:spPr>
      </p:pic>
      <p:sp>
        <p:nvSpPr>
          <p:cNvPr id="5" name="TextBox 4"/>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international bankers </a:t>
            </a:r>
            <a:r>
              <a:rPr lang="en-GB" sz="2800" b="1" dirty="0" smtClean="0">
                <a:solidFill>
                  <a:srgbClr val="00FFFF"/>
                </a:solidFill>
                <a:effectLst>
                  <a:outerShdw blurRad="38100" dist="38100" dir="2700000" algn="tl">
                    <a:srgbClr val="000000">
                      <a:alpha val="43137"/>
                    </a:srgbClr>
                  </a:outerShdw>
                </a:effectLst>
              </a:rPr>
              <a:t>in the City,</a:t>
            </a:r>
            <a:r>
              <a:rPr lang="en-GB" sz="2800" b="1" dirty="0" smtClean="0">
                <a:effectLst>
                  <a:outerShdw blurRad="38100" dist="38100" dir="2700000" algn="tl">
                    <a:srgbClr val="000000">
                      <a:alpha val="43137"/>
                    </a:srgbClr>
                  </a:outerShdw>
                </a:effectLst>
              </a:rPr>
              <a:t> </a:t>
            </a:r>
            <a:r>
              <a:rPr lang="en-GB" sz="2800" b="1" dirty="0" smtClean="0">
                <a:solidFill>
                  <a:srgbClr val="FFCC00"/>
                </a:solidFill>
                <a:effectLst>
                  <a:outerShdw blurRad="38100" dist="38100" dir="2700000" algn="tl">
                    <a:srgbClr val="000000">
                      <a:alpha val="43137"/>
                    </a:srgbClr>
                  </a:outerShdw>
                </a:effectLst>
              </a:rPr>
              <a:t>can well dine sumptuously for they own, </a:t>
            </a:r>
            <a:r>
              <a:rPr lang="en-GB" sz="2800" b="1" dirty="0">
                <a:solidFill>
                  <a:srgbClr val="00FF00"/>
                </a:solidFill>
                <a:effectLst>
                  <a:outerShdw blurRad="38100" dist="38100" dir="2700000" algn="tl">
                    <a:srgbClr val="000000">
                      <a:alpha val="43137"/>
                    </a:srgbClr>
                  </a:outerShdw>
                </a:effectLst>
              </a:rPr>
              <a:t>probably the major part of the bonded indebtedness of the </a:t>
            </a:r>
            <a:r>
              <a:rPr lang="en-GB" sz="2800" b="1" dirty="0" smtClean="0">
                <a:solidFill>
                  <a:srgbClr val="00FF00"/>
                </a:solidFill>
                <a:effectLst>
                  <a:outerShdw blurRad="38100" dist="38100" dir="2700000" algn="tl">
                    <a:srgbClr val="000000">
                      <a:alpha val="43137"/>
                    </a:srgbClr>
                  </a:outerShdw>
                </a:effectLst>
              </a:rPr>
              <a:t>world….. </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390872"/>
      </p:ext>
    </p:extLst>
  </p:cSld>
  <p:clrMapOvr>
    <a:masterClrMapping/>
  </p:clrMapOvr>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509</a:t>
            </a:fld>
            <a:endParaRPr lang="en-GB"/>
          </a:p>
        </p:txBody>
      </p:sp>
      <p:sp>
        <p:nvSpPr>
          <p:cNvPr id="5" name="TextBox 4"/>
          <p:cNvSpPr txBox="1"/>
          <p:nvPr/>
        </p:nvSpPr>
        <p:spPr>
          <a:xfrm>
            <a:off x="5951471" y="1681057"/>
            <a:ext cx="557225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Russia</a:t>
            </a:r>
            <a:r>
              <a:rPr lang="en-GB" sz="2800" b="1" dirty="0">
                <a:solidFill>
                  <a:srgbClr val="00FFFF"/>
                </a:solidFill>
                <a:effectLst>
                  <a:outerShdw blurRad="38100" dist="38100" dir="2700000" algn="tl">
                    <a:srgbClr val="000000">
                      <a:alpha val="43137"/>
                    </a:srgbClr>
                  </a:outerShdw>
                </a:effectLst>
              </a:rPr>
              <a:t>, Turkey, Egypt, India, China, Japan, and South America </a:t>
            </a:r>
            <a:r>
              <a:rPr lang="en-GB" sz="2800" b="1" dirty="0">
                <a:solidFill>
                  <a:srgbClr val="FFC000"/>
                </a:solidFill>
                <a:effectLst>
                  <a:outerShdw blurRad="38100" dist="38100" dir="2700000" algn="tl">
                    <a:srgbClr val="000000">
                      <a:alpha val="43137"/>
                    </a:srgbClr>
                  </a:outerShdw>
                </a:effectLst>
              </a:rPr>
              <a:t>are probably owned, so far as any nation can be owned, </a:t>
            </a:r>
            <a:r>
              <a:rPr lang="en-GB" sz="2800" b="1" dirty="0">
                <a:solidFill>
                  <a:srgbClr val="00FF00"/>
                </a:solidFill>
                <a:effectLst>
                  <a:outerShdw blurRad="38100" dist="38100" dir="2700000" algn="tl">
                    <a:srgbClr val="000000">
                      <a:alpha val="43137"/>
                    </a:srgbClr>
                  </a:outerShdw>
                </a:effectLst>
              </a:rPr>
              <a:t>in London or Paris. Payment of interest on these vast sums is secured by the pledging of the public revenues of these countries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371600"/>
            <a:ext cx="4583459" cy="4876800"/>
          </a:xfrm>
          <a:prstGeom prst="rect">
            <a:avLst/>
          </a:prstGeom>
        </p:spPr>
      </p:pic>
    </p:spTree>
    <p:extLst>
      <p:ext uri="{BB962C8B-B14F-4D97-AF65-F5344CB8AC3E}">
        <p14:creationId xmlns:p14="http://schemas.microsoft.com/office/powerpoint/2010/main" val="38148397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51</a:t>
            </a:fld>
            <a:endParaRPr lang="en-GB">
              <a:solidFill>
                <a:srgbClr val="FFFFFF"/>
              </a:solidFill>
            </a:endParaRPr>
          </a:p>
        </p:txBody>
      </p:sp>
      <p:sp>
        <p:nvSpPr>
          <p:cNvPr id="4" name="TextBox 3"/>
          <p:cNvSpPr txBox="1"/>
          <p:nvPr/>
        </p:nvSpPr>
        <p:spPr>
          <a:xfrm>
            <a:off x="1" y="5473005"/>
            <a:ext cx="12191999"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It is likely that King </a:t>
            </a:r>
            <a:r>
              <a:rPr lang="en-GB" sz="2800" b="1" dirty="0" err="1" smtClean="0">
                <a:solidFill>
                  <a:srgbClr val="00FFFF"/>
                </a:solidFill>
                <a:effectLst>
                  <a:outerShdw blurRad="38100" dist="38100" dir="2700000" algn="tl">
                    <a:srgbClr val="000000">
                      <a:alpha val="43137"/>
                    </a:srgbClr>
                  </a:outerShdw>
                </a:effectLst>
              </a:rPr>
              <a:t>Lud’s</a:t>
            </a:r>
            <a:r>
              <a:rPr lang="en-GB" sz="2800" b="1" dirty="0" smtClean="0">
                <a:solidFill>
                  <a:srgbClr val="00FFFF"/>
                </a:solidFill>
                <a:effectLst>
                  <a:outerShdw blurRad="38100" dist="38100" dir="2700000" algn="tl">
                    <a:srgbClr val="000000">
                      <a:alpha val="43137"/>
                    </a:srgbClr>
                  </a:outerShdw>
                </a:effectLst>
              </a:rPr>
              <a:t> palace is shown as a Roman Governor’s house, </a:t>
            </a:r>
            <a:r>
              <a:rPr lang="en-GB" sz="2800" b="1" dirty="0" smtClean="0">
                <a:solidFill>
                  <a:srgbClr val="FFC000"/>
                </a:solidFill>
                <a:effectLst>
                  <a:outerShdw blurRad="38100" dist="38100" dir="2700000" algn="tl">
                    <a:srgbClr val="000000">
                      <a:alpha val="43137"/>
                    </a:srgbClr>
                  </a:outerShdw>
                </a:effectLst>
              </a:rPr>
              <a:t>for politically correct  reasons, </a:t>
            </a:r>
            <a:r>
              <a:rPr lang="en-GB" sz="2800" b="1" dirty="0" smtClean="0">
                <a:solidFill>
                  <a:srgbClr val="00FF00"/>
                </a:solidFill>
                <a:effectLst>
                  <a:outerShdw blurRad="38100" dist="38100" dir="2700000" algn="tl">
                    <a:srgbClr val="000000">
                      <a:alpha val="43137"/>
                    </a:srgbClr>
                  </a:outerShdw>
                </a:effectLst>
              </a:rPr>
              <a:t>to support the error that it was the Romans that brought civilisation to Britain. </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064" y="1371600"/>
            <a:ext cx="6019872" cy="3786351"/>
          </a:xfrm>
          <a:prstGeom prst="rect">
            <a:avLst/>
          </a:prstGeom>
        </p:spPr>
      </p:pic>
    </p:spTree>
    <p:extLst>
      <p:ext uri="{BB962C8B-B14F-4D97-AF65-F5344CB8AC3E}">
        <p14:creationId xmlns:p14="http://schemas.microsoft.com/office/powerpoint/2010/main" val="2506592632"/>
      </p:ext>
    </p:extLst>
  </p:cSld>
  <p:clrMapOvr>
    <a:masterClrMapping/>
  </p:clrMapOvr>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510</a:t>
            </a:fld>
            <a:endParaRPr lang="en-GB"/>
          </a:p>
        </p:txBody>
      </p:sp>
      <p:sp>
        <p:nvSpPr>
          <p:cNvPr id="4" name="TextBox 3"/>
          <p:cNvSpPr txBox="1"/>
          <p:nvPr/>
        </p:nvSpPr>
        <p:spPr>
          <a:xfrm>
            <a:off x="6622473" y="2226264"/>
            <a:ext cx="4433454"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City of London is one of the very few sovereign states in the world, </a:t>
            </a:r>
            <a:r>
              <a:rPr lang="en-GB" sz="2800" b="1" dirty="0">
                <a:solidFill>
                  <a:srgbClr val="FFC000"/>
                </a:solidFill>
                <a:effectLst>
                  <a:outerShdw blurRad="38100" dist="38100" dir="2700000" algn="tl">
                    <a:srgbClr val="000000">
                      <a:alpha val="43137"/>
                    </a:srgbClr>
                  </a:outerShdw>
                </a:effectLst>
              </a:rPr>
              <a:t>the others being in thrall mainly unknowingly to the city of London.</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0" r="99556"/>
                    </a14:imgEffect>
                  </a14:imgLayer>
                </a14:imgProps>
              </a:ext>
              <a:ext uri="{28A0092B-C50C-407E-A947-70E740481C1C}">
                <a14:useLocalDpi xmlns:a14="http://schemas.microsoft.com/office/drawing/2010/main" val="0"/>
              </a:ext>
            </a:extLst>
          </a:blip>
          <a:stretch>
            <a:fillRect/>
          </a:stretch>
        </p:blipFill>
        <p:spPr>
          <a:xfrm>
            <a:off x="1085349" y="1757772"/>
            <a:ext cx="4104456" cy="4104456"/>
          </a:xfrm>
          <a:prstGeom prst="rect">
            <a:avLst/>
          </a:prstGeom>
        </p:spPr>
      </p:pic>
    </p:spTree>
    <p:extLst>
      <p:ext uri="{BB962C8B-B14F-4D97-AF65-F5344CB8AC3E}">
        <p14:creationId xmlns:p14="http://schemas.microsoft.com/office/powerpoint/2010/main" val="1141906539"/>
      </p:ext>
    </p:extLst>
  </p:cSld>
  <p:clrMapOvr>
    <a:masterClrMapping/>
  </p:clrMapOvr>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511</a:t>
            </a:fld>
            <a:endParaRPr lang="en-GB"/>
          </a:p>
        </p:txBody>
      </p:sp>
      <p:sp>
        <p:nvSpPr>
          <p:cNvPr id="4" name="TextBox 3"/>
          <p:cNvSpPr txBox="1"/>
          <p:nvPr/>
        </p:nvSpPr>
        <p:spPr>
          <a:xfrm>
            <a:off x="27124"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City of London has all the attributes of a sovereign state </a:t>
            </a:r>
            <a:r>
              <a:rPr lang="en-GB" sz="2800" b="1" dirty="0">
                <a:solidFill>
                  <a:srgbClr val="FFC000"/>
                </a:solidFill>
                <a:effectLst>
                  <a:outerShdw blurRad="38100" dist="38100" dir="2700000" algn="tl">
                    <a:srgbClr val="000000">
                      <a:alpha val="43137"/>
                    </a:srgbClr>
                  </a:outerShdw>
                </a:effectLst>
              </a:rPr>
              <a:t>– An Army (the pentagon), Money issuing (Bank of England) Law (The Bar – Inns of Court)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Press to control the minds of the Governed (Fleet Street).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2345" y="1371600"/>
            <a:ext cx="4447309" cy="3368836"/>
          </a:xfrm>
          <a:prstGeom prst="rect">
            <a:avLst/>
          </a:prstGeom>
        </p:spPr>
      </p:pic>
    </p:spTree>
    <p:extLst>
      <p:ext uri="{BB962C8B-B14F-4D97-AF65-F5344CB8AC3E}">
        <p14:creationId xmlns:p14="http://schemas.microsoft.com/office/powerpoint/2010/main" val="3783145030"/>
      </p:ext>
    </p:extLst>
  </p:cSld>
  <p:clrMapOvr>
    <a:masterClrMapping/>
  </p:clrMapOvr>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512</a:t>
            </a:fld>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8168" y="1371600"/>
            <a:ext cx="5835664" cy="4298791"/>
          </a:xfrm>
          <a:prstGeom prst="rect">
            <a:avLst/>
          </a:prstGeom>
        </p:spPr>
      </p:pic>
      <p:sp>
        <p:nvSpPr>
          <p:cNvPr id="5" name="TextBox 4"/>
          <p:cNvSpPr txBox="1"/>
          <p:nvPr/>
        </p:nvSpPr>
        <p:spPr>
          <a:xfrm>
            <a:off x="0" y="5903893"/>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The “</a:t>
            </a:r>
            <a:r>
              <a:rPr lang="en-GB" sz="2800" b="1" dirty="0">
                <a:solidFill>
                  <a:srgbClr val="FF0000"/>
                </a:solidFill>
                <a:effectLst>
                  <a:outerShdw blurRad="38100" dist="38100" dir="2700000" algn="tl">
                    <a:srgbClr val="000000">
                      <a:alpha val="43137"/>
                    </a:srgbClr>
                  </a:outerShdw>
                </a:effectLst>
              </a:rPr>
              <a:t>Gutter Press</a:t>
            </a:r>
            <a:r>
              <a:rPr lang="en-GB" sz="2800" b="1" dirty="0">
                <a:solidFill>
                  <a:srgbClr val="00FF00"/>
                </a:solidFill>
                <a:effectLst>
                  <a:outerShdw blurRad="38100" dist="38100" dir="2700000" algn="tl">
                    <a:srgbClr val="000000">
                      <a:alpha val="43137"/>
                    </a:srgbClr>
                  </a:outerShdw>
                </a:effectLst>
              </a:rPr>
              <a:t>” is where the appropriate term for Fleet Street comes from, </a:t>
            </a:r>
            <a:r>
              <a:rPr lang="en-GB" sz="2800" b="1" dirty="0">
                <a:solidFill>
                  <a:srgbClr val="FFFF00"/>
                </a:solidFill>
                <a:effectLst>
                  <a:outerShdw blurRad="38100" dist="38100" dir="2700000" algn="tl">
                    <a:srgbClr val="000000">
                      <a:alpha val="43137"/>
                    </a:srgbClr>
                  </a:outerShdw>
                </a:effectLst>
              </a:rPr>
              <a:t>as the river Fleet runs beneath this street.</a:t>
            </a:r>
          </a:p>
        </p:txBody>
      </p:sp>
    </p:spTree>
    <p:extLst>
      <p:ext uri="{BB962C8B-B14F-4D97-AF65-F5344CB8AC3E}">
        <p14:creationId xmlns:p14="http://schemas.microsoft.com/office/powerpoint/2010/main" val="2199050066"/>
      </p:ext>
    </p:extLst>
  </p:cSld>
  <p:clrMapOvr>
    <a:masterClrMapping/>
  </p:clrMapOvr>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513</a:t>
            </a:fld>
            <a:endParaRPr lang="en-GB"/>
          </a:p>
        </p:txBody>
      </p:sp>
      <p:sp>
        <p:nvSpPr>
          <p:cNvPr id="4" name="TextBox 3"/>
          <p:cNvSpPr txBox="1"/>
          <p:nvPr/>
        </p:nvSpPr>
        <p:spPr>
          <a:xfrm>
            <a:off x="5911787" y="2255728"/>
            <a:ext cx="5351957"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Woe betide </a:t>
            </a:r>
            <a:r>
              <a:rPr lang="en-GB" sz="2800" b="1" dirty="0" smtClean="0">
                <a:solidFill>
                  <a:srgbClr val="00FFFF"/>
                </a:solidFill>
                <a:effectLst>
                  <a:outerShdw blurRad="38100" dist="38100" dir="2700000" algn="tl">
                    <a:srgbClr val="000000">
                      <a:alpha val="43137"/>
                    </a:srgbClr>
                  </a:outerShdw>
                </a:effectLst>
              </a:rPr>
              <a:t>a person </a:t>
            </a:r>
            <a:r>
              <a:rPr lang="en-GB" sz="2800" b="1" dirty="0">
                <a:solidFill>
                  <a:srgbClr val="00FFFF"/>
                </a:solidFill>
                <a:effectLst>
                  <a:outerShdw blurRad="38100" dist="38100" dir="2700000" algn="tl">
                    <a:srgbClr val="000000">
                      <a:alpha val="43137"/>
                    </a:srgbClr>
                  </a:outerShdw>
                </a:effectLst>
              </a:rPr>
              <a:t>if he does not </a:t>
            </a:r>
            <a:r>
              <a:rPr lang="en-GB" sz="2800" b="1" dirty="0" smtClean="0">
                <a:solidFill>
                  <a:srgbClr val="00FFFF"/>
                </a:solidFill>
                <a:effectLst>
                  <a:outerShdw blurRad="38100" dist="38100" dir="2700000" algn="tl">
                    <a:srgbClr val="000000">
                      <a:alpha val="43137"/>
                    </a:srgbClr>
                  </a:outerShdw>
                </a:effectLst>
              </a:rPr>
              <a:t>listen to the City. </a:t>
            </a:r>
            <a:r>
              <a:rPr lang="en-GB" sz="2800" b="1" dirty="0">
                <a:solidFill>
                  <a:srgbClr val="FFC000"/>
                </a:solidFill>
                <a:effectLst>
                  <a:outerShdw blurRad="38100" dist="38100" dir="2700000" algn="tl">
                    <a:srgbClr val="000000">
                      <a:alpha val="43137"/>
                    </a:srgbClr>
                  </a:outerShdw>
                </a:effectLst>
              </a:rPr>
              <a:t>The most striking instance of this happened in recent history.</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In 1956 the then Prime Minister, Sir Anthony Eden, </a:t>
            </a:r>
            <a:r>
              <a:rPr lang="en-GB" sz="2800" b="1" dirty="0">
                <a:solidFill>
                  <a:srgbClr val="FFFF00"/>
                </a:solidFill>
                <a:effectLst>
                  <a:outerShdw blurRad="38100" dist="38100" dir="2700000" algn="tl">
                    <a:srgbClr val="000000">
                      <a:alpha val="43137"/>
                    </a:srgbClr>
                  </a:outerShdw>
                </a:effectLst>
              </a:rPr>
              <a:t>launched a war to regain the Suez Canal.</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2986" b="2647"/>
          <a:stretch/>
        </p:blipFill>
        <p:spPr>
          <a:xfrm>
            <a:off x="1260765" y="1725634"/>
            <a:ext cx="3466728" cy="44092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87595466"/>
      </p:ext>
    </p:extLst>
  </p:cSld>
  <p:clrMapOvr>
    <a:masterClrMapping/>
  </p:clrMapOvr>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514</a:t>
            </a:fld>
            <a:endParaRPr lang="en-GB"/>
          </a:p>
        </p:txBody>
      </p:sp>
      <p:sp>
        <p:nvSpPr>
          <p:cNvPr id="4" name="TextBox 3"/>
          <p:cNvSpPr txBox="1"/>
          <p:nvPr/>
        </p:nvSpPr>
        <p:spPr>
          <a:xfrm>
            <a:off x="5763490" y="2804881"/>
            <a:ext cx="520931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….It had scarcely begun when the City let it be known that in a few days he would have no more money to fight it; </a:t>
            </a:r>
            <a:r>
              <a:rPr lang="en-GB" sz="2800" b="1" dirty="0">
                <a:solidFill>
                  <a:srgbClr val="FFFF00"/>
                </a:solidFill>
                <a:effectLst>
                  <a:outerShdw blurRad="38100" dist="38100" dir="2700000" algn="tl">
                    <a:srgbClr val="000000">
                      <a:alpha val="43137"/>
                    </a:srgbClr>
                  </a:outerShdw>
                </a:effectLst>
              </a:rPr>
              <a:t>the Pound would collapse.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069" y="1268760"/>
            <a:ext cx="3538736" cy="5319012"/>
          </a:xfrm>
          <a:prstGeom prst="rect">
            <a:avLst/>
          </a:prstGeom>
        </p:spPr>
      </p:pic>
    </p:spTree>
    <p:extLst>
      <p:ext uri="{BB962C8B-B14F-4D97-AF65-F5344CB8AC3E}">
        <p14:creationId xmlns:p14="http://schemas.microsoft.com/office/powerpoint/2010/main" val="3269529696"/>
      </p:ext>
    </p:extLst>
  </p:cSld>
  <p:clrMapOvr>
    <a:masterClrMapping/>
  </p:clrMapOvr>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515</a:t>
            </a:fld>
            <a:endParaRPr lang="en-GB"/>
          </a:p>
        </p:txBody>
      </p:sp>
      <p:sp>
        <p:nvSpPr>
          <p:cNvPr id="4" name="TextBox 3"/>
          <p:cNvSpPr txBox="1"/>
          <p:nvPr/>
        </p:nvSpPr>
        <p:spPr>
          <a:xfrm>
            <a:off x="0" y="6334780"/>
            <a:ext cx="12192000"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He stopped the war and was turned out of office by his party.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1637" y="1457980"/>
            <a:ext cx="6835920" cy="4546165"/>
          </a:xfrm>
          <a:prstGeom prst="rect">
            <a:avLst/>
          </a:prstGeom>
        </p:spPr>
      </p:pic>
    </p:spTree>
    <p:extLst>
      <p:ext uri="{BB962C8B-B14F-4D97-AF65-F5344CB8AC3E}">
        <p14:creationId xmlns:p14="http://schemas.microsoft.com/office/powerpoint/2010/main" val="4073348864"/>
      </p:ext>
    </p:extLst>
  </p:cSld>
  <p:clrMapOvr>
    <a:masterClrMapping/>
  </p:clrMapOvr>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516</a:t>
            </a:fld>
            <a:endParaRPr lang="en-GB"/>
          </a:p>
        </p:txBody>
      </p:sp>
      <p:sp>
        <p:nvSpPr>
          <p:cNvPr id="4" name="TextBox 3"/>
          <p:cNvSpPr txBox="1"/>
          <p:nvPr/>
        </p:nvSpPr>
        <p:spPr>
          <a:xfrm>
            <a:off x="5293544" y="2407163"/>
            <a:ext cx="5708073"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Diplomats are nowadays no more than office boys, and slow ones at that. </a:t>
            </a:r>
            <a:r>
              <a:rPr lang="en-GB" sz="2800" b="1" dirty="0">
                <a:solidFill>
                  <a:srgbClr val="FF0000"/>
                </a:solidFill>
                <a:effectLst>
                  <a:outerShdw blurRad="38100" dist="38100" dir="2700000" algn="tl">
                    <a:srgbClr val="000000">
                      <a:alpha val="43137"/>
                    </a:srgbClr>
                  </a:outerShdw>
                </a:effectLst>
              </a:rPr>
              <a:t>The City will know</a:t>
            </a:r>
            <a:r>
              <a:rPr lang="en-GB" sz="2800" b="1" dirty="0">
                <a:solidFill>
                  <a:srgbClr val="FF6600"/>
                </a:solidFill>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They will tell the Treasury and the Treasury will tell the Prime Minister.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71" y="1638291"/>
            <a:ext cx="3406130" cy="4610109"/>
          </a:xfrm>
          <a:prstGeom prst="rect">
            <a:avLst/>
          </a:prstGeom>
        </p:spPr>
      </p:pic>
    </p:spTree>
    <p:extLst>
      <p:ext uri="{BB962C8B-B14F-4D97-AF65-F5344CB8AC3E}">
        <p14:creationId xmlns:p14="http://schemas.microsoft.com/office/powerpoint/2010/main" val="1062736976"/>
      </p:ext>
    </p:extLst>
  </p:cSld>
  <p:clrMapOvr>
    <a:masterClrMapping/>
  </p:clrMapOvr>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517</a:t>
            </a:fld>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0329" y="1371600"/>
            <a:ext cx="7611341" cy="3280750"/>
          </a:xfrm>
          <a:prstGeom prst="rect">
            <a:avLst/>
          </a:prstGeom>
        </p:spPr>
      </p:pic>
      <p:sp>
        <p:nvSpPr>
          <p:cNvPr id="5" name="TextBox 4"/>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UK Civil Service have what they call Permanent Secretaries and it is they, </a:t>
            </a:r>
            <a:r>
              <a:rPr lang="en-GB" sz="2800" b="1" dirty="0">
                <a:solidFill>
                  <a:srgbClr val="FFC000"/>
                </a:solidFill>
                <a:effectLst>
                  <a:outerShdw blurRad="38100" dist="38100" dir="2700000" algn="tl">
                    <a:srgbClr val="000000">
                      <a:alpha val="43137"/>
                    </a:srgbClr>
                  </a:outerShdw>
                </a:effectLst>
              </a:rPr>
              <a:t>rather than the titular minister who reports to Parliament who are in charge, and as their name implies, </a:t>
            </a:r>
            <a:r>
              <a:rPr lang="en-GB" sz="2800" b="1" dirty="0">
                <a:solidFill>
                  <a:srgbClr val="00FF00"/>
                </a:solidFill>
                <a:effectLst>
                  <a:outerShdw blurRad="38100" dist="38100" dir="2700000" algn="tl">
                    <a:srgbClr val="000000">
                      <a:alpha val="43137"/>
                    </a:srgbClr>
                  </a:outerShdw>
                </a:effectLst>
              </a:rPr>
              <a:t>they aren’t subject to the minister but to the City via the Treasury.</a:t>
            </a:r>
          </a:p>
        </p:txBody>
      </p:sp>
    </p:spTree>
    <p:extLst>
      <p:ext uri="{BB962C8B-B14F-4D97-AF65-F5344CB8AC3E}">
        <p14:creationId xmlns:p14="http://schemas.microsoft.com/office/powerpoint/2010/main" val="1538300355"/>
      </p:ext>
    </p:extLst>
  </p:cSld>
  <p:clrMapOvr>
    <a:masterClrMapping/>
  </p:clrMapOvr>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518</a:t>
            </a:fld>
            <a:endParaRPr lang="en-GB"/>
          </a:p>
        </p:txBody>
      </p:sp>
      <p:sp>
        <p:nvSpPr>
          <p:cNvPr id="4" name="TextBox 3"/>
          <p:cNvSpPr txBox="1"/>
          <p:nvPr/>
        </p:nvSpPr>
        <p:spPr>
          <a:xfrm>
            <a:off x="0" y="5903893"/>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City calls the tune. </a:t>
            </a:r>
            <a:r>
              <a:rPr lang="en-GB" sz="2800" b="1" dirty="0">
                <a:solidFill>
                  <a:srgbClr val="FFFF00"/>
                </a:solidFill>
                <a:effectLst>
                  <a:outerShdw blurRad="38100" dist="38100" dir="2700000" algn="tl">
                    <a:srgbClr val="000000">
                      <a:alpha val="43137"/>
                    </a:srgbClr>
                  </a:outerShdw>
                </a:effectLst>
              </a:rPr>
              <a:t>The “</a:t>
            </a:r>
            <a:r>
              <a:rPr lang="en-GB" sz="2800" b="1" dirty="0">
                <a:solidFill>
                  <a:srgbClr val="FF0000"/>
                </a:solidFill>
                <a:effectLst>
                  <a:outerShdw blurRad="38100" dist="38100" dir="2700000" algn="tl">
                    <a:srgbClr val="000000">
                      <a:alpha val="43137"/>
                    </a:srgbClr>
                  </a:outerShdw>
                </a:effectLst>
              </a:rPr>
              <a:t>visible and audible leaders</a:t>
            </a:r>
            <a:r>
              <a:rPr lang="en-GB" sz="2800" b="1" dirty="0">
                <a:solidFill>
                  <a:srgbClr val="FFFF00"/>
                </a:solidFill>
                <a:effectLst>
                  <a:outerShdw blurRad="38100" dist="38100" dir="2700000" algn="tl">
                    <a:srgbClr val="000000">
                      <a:alpha val="43137"/>
                    </a:srgbClr>
                  </a:outerShdw>
                </a:effectLst>
              </a:rPr>
              <a:t>” are mere puppets who dance to that tune on command.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746" y="1371600"/>
            <a:ext cx="4322328" cy="43223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003" y="1460101"/>
            <a:ext cx="3102652" cy="4233827"/>
          </a:xfrm>
          <a:prstGeom prst="rect">
            <a:avLst/>
          </a:prstGeom>
        </p:spPr>
      </p:pic>
    </p:spTree>
    <p:extLst>
      <p:ext uri="{BB962C8B-B14F-4D97-AF65-F5344CB8AC3E}">
        <p14:creationId xmlns:p14="http://schemas.microsoft.com/office/powerpoint/2010/main" val="2051810218"/>
      </p:ext>
    </p:extLst>
  </p:cSld>
  <p:clrMapOvr>
    <a:masterClrMapping/>
  </p:clrMapOvr>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519</a:t>
            </a:fld>
            <a:endParaRPr lang="en-GB"/>
          </a:p>
        </p:txBody>
      </p:sp>
      <p:sp>
        <p:nvSpPr>
          <p:cNvPr id="4" name="TextBox 3"/>
          <p:cNvSpPr txBox="1"/>
          <p:nvPr/>
        </p:nvSpPr>
        <p:spPr>
          <a:xfrm>
            <a:off x="0" y="5473005"/>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City reaped fantastic profits from its operations conducted under the protection of the British armed forces.</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This wasn’t British commerce and British wealth.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908" y="1601091"/>
            <a:ext cx="6634778" cy="3542972"/>
          </a:xfrm>
          <a:prstGeom prst="rect">
            <a:avLst/>
          </a:prstGeom>
        </p:spPr>
      </p:pic>
    </p:spTree>
    <p:extLst>
      <p:ext uri="{BB962C8B-B14F-4D97-AF65-F5344CB8AC3E}">
        <p14:creationId xmlns:p14="http://schemas.microsoft.com/office/powerpoint/2010/main" val="10385191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b="1" dirty="0" smtClean="0">
                <a:solidFill>
                  <a:srgbClr val="00FF00"/>
                </a:solidFill>
              </a:rPr>
              <a:t>St. </a:t>
            </a:r>
            <a:r>
              <a:rPr lang="en-GB" b="1" dirty="0" err="1" smtClean="0">
                <a:solidFill>
                  <a:srgbClr val="00FF00"/>
                </a:solidFill>
              </a:rPr>
              <a:t>Swithins</a:t>
            </a:r>
            <a:r>
              <a:rPr lang="en-GB" b="1" dirty="0" smtClean="0">
                <a:solidFill>
                  <a:srgbClr val="00FF00"/>
                </a:solidFill>
              </a:rPr>
              <a:t> Lane – </a:t>
            </a:r>
            <a:r>
              <a:rPr lang="en-GB" b="1" dirty="0" smtClean="0">
                <a:solidFill>
                  <a:srgbClr val="FF0000"/>
                </a:solidFill>
              </a:rPr>
              <a:t>Global Headquarters</a:t>
            </a:r>
            <a:endParaRPr lang="en-GB" dirty="0"/>
          </a:p>
        </p:txBody>
      </p:sp>
      <p:sp>
        <p:nvSpPr>
          <p:cNvPr id="3" name="Slide Number Placeholder 2"/>
          <p:cNvSpPr>
            <a:spLocks noGrp="1"/>
          </p:cNvSpPr>
          <p:nvPr>
            <p:ph type="sldNum" sz="quarter" idx="12"/>
          </p:nvPr>
        </p:nvSpPr>
        <p:spPr/>
        <p:txBody>
          <a:bodyPr/>
          <a:lstStyle/>
          <a:p>
            <a:pPr>
              <a:defRPr/>
            </a:pPr>
            <a:fld id="{1DF539BB-C0ED-42FE-8902-0EC2D3124362}" type="slidenum">
              <a:rPr lang="en-GB">
                <a:solidFill>
                  <a:srgbClr val="FFFFFF"/>
                </a:solidFill>
              </a:rPr>
              <a:pPr>
                <a:defRPr/>
              </a:pPr>
              <a:t>52</a:t>
            </a:fld>
            <a:endParaRPr lang="en-GB">
              <a:solidFill>
                <a:srgbClr val="FFFFFF"/>
              </a:solidFill>
            </a:endParaRPr>
          </a:p>
        </p:txBody>
      </p:sp>
      <p:pic>
        <p:nvPicPr>
          <p:cNvPr id="9220" name="Picture 2" descr="http://www.amicusassociates.com/amicus_images/st_swithins_lane_london.jpg"/>
          <p:cNvPicPr>
            <a:picLocks noChangeAspect="1" noChangeArrowheads="1"/>
          </p:cNvPicPr>
          <p:nvPr/>
        </p:nvPicPr>
        <p:blipFill>
          <a:blip r:embed="rId3" cstate="print"/>
          <a:srcRect/>
          <a:stretch>
            <a:fillRect/>
          </a:stretch>
        </p:blipFill>
        <p:spPr bwMode="auto">
          <a:xfrm>
            <a:off x="3024188" y="1571626"/>
            <a:ext cx="6057900" cy="3071813"/>
          </a:xfrm>
          <a:prstGeom prst="rect">
            <a:avLst/>
          </a:prstGeom>
          <a:noFill/>
          <a:ln w="9525">
            <a:noFill/>
            <a:miter lim="800000"/>
            <a:headEnd/>
            <a:tailEnd/>
          </a:ln>
        </p:spPr>
      </p:pic>
      <p:sp>
        <p:nvSpPr>
          <p:cNvPr id="5" name="TextBox 4"/>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n-GB" sz="2800" b="1" dirty="0">
                <a:solidFill>
                  <a:srgbClr val="00FFFF"/>
                </a:solidFill>
                <a:effectLst>
                  <a:outerShdw blurRad="38100" dist="38100" dir="2700000" algn="tl">
                    <a:srgbClr val="000000">
                      <a:alpha val="43137"/>
                    </a:srgbClr>
                  </a:outerShdw>
                </a:effectLst>
              </a:rPr>
              <a:t>Who would have guessed that St. </a:t>
            </a:r>
            <a:r>
              <a:rPr lang="en-GB" sz="2800" b="1" dirty="0" err="1">
                <a:solidFill>
                  <a:srgbClr val="00FFFF"/>
                </a:solidFill>
                <a:effectLst>
                  <a:outerShdw blurRad="38100" dist="38100" dir="2700000" algn="tl">
                    <a:srgbClr val="000000">
                      <a:alpha val="43137"/>
                    </a:srgbClr>
                  </a:outerShdw>
                </a:effectLst>
              </a:rPr>
              <a:t>Swithins</a:t>
            </a:r>
            <a:r>
              <a:rPr lang="en-GB" sz="2800" b="1" dirty="0">
                <a:solidFill>
                  <a:srgbClr val="00FFFF"/>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Lane, a very narrow and unassuming thoroughfare of Cannon Street, </a:t>
            </a:r>
            <a:r>
              <a:rPr lang="en-GB" sz="2800" b="1" dirty="0">
                <a:solidFill>
                  <a:srgbClr val="FF0000"/>
                </a:solidFill>
                <a:effectLst>
                  <a:outerShdw blurRad="38100" dist="38100" dir="2700000" algn="tl">
                    <a:srgbClr val="000000">
                      <a:alpha val="43137"/>
                    </a:srgbClr>
                  </a:outerShdw>
                </a:effectLst>
              </a:rPr>
              <a:t>is the headquarters of the Rothschild global empire! </a:t>
            </a:r>
            <a:r>
              <a:rPr lang="en-GB" sz="2800" b="1" dirty="0" smtClean="0">
                <a:solidFill>
                  <a:srgbClr val="FFFF00"/>
                </a:solidFill>
                <a:effectLst>
                  <a:outerShdw blurRad="38100" dist="38100" dir="2700000" algn="tl">
                    <a:srgbClr val="000000">
                      <a:alpha val="43137"/>
                    </a:srgbClr>
                  </a:outerShdw>
                </a:effectLst>
              </a:rPr>
              <a:t>Also situated in the Global Capital – The City</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014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circle(in)">
                                      <p:cBhvr>
                                        <p:cTn id="7" dur="20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520</a:t>
            </a:fld>
            <a:endParaRPr lang="en-GB"/>
          </a:p>
        </p:txBody>
      </p:sp>
      <p:sp>
        <p:nvSpPr>
          <p:cNvPr id="4" name="TextBox 3"/>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“Loans to foreign countries are organised and arranged by the City of London with no thought whatsoever of the nation’s welfare, </a:t>
            </a:r>
            <a:r>
              <a:rPr lang="en-GB" sz="2800" b="1" dirty="0">
                <a:solidFill>
                  <a:srgbClr val="00FF00"/>
                </a:solidFill>
                <a:effectLst>
                  <a:outerShdw blurRad="38100" dist="38100" dir="2700000" algn="tl">
                    <a:srgbClr val="000000">
                      <a:alpha val="43137"/>
                    </a:srgbClr>
                  </a:outerShdw>
                </a:effectLst>
              </a:rPr>
              <a:t>but solely in order to increase indebtedness upon which the City thrives and grows rich.”</a:t>
            </a:r>
            <a:endParaRPr lang="en-GB" dirty="0">
              <a:solidFill>
                <a:srgbClr val="00FF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275" y="1371600"/>
            <a:ext cx="5439450" cy="3485844"/>
          </a:xfrm>
          <a:prstGeom prst="rect">
            <a:avLst/>
          </a:prstGeom>
        </p:spPr>
      </p:pic>
    </p:spTree>
    <p:extLst>
      <p:ext uri="{BB962C8B-B14F-4D97-AF65-F5344CB8AC3E}">
        <p14:creationId xmlns:p14="http://schemas.microsoft.com/office/powerpoint/2010/main" val="1745013664"/>
      </p:ext>
    </p:extLst>
  </p:cSld>
  <p:clrMapOvr>
    <a:masterClrMapping/>
  </p:clrMapOvr>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521</a:t>
            </a:fld>
            <a:endParaRPr lang="en-GB">
              <a:solidFill>
                <a:srgbClr val="FFFFFF"/>
              </a:solidFill>
            </a:endParaRPr>
          </a:p>
        </p:txBody>
      </p:sp>
      <p:sp>
        <p:nvSpPr>
          <p:cNvPr id="4" name="TextBox 3"/>
          <p:cNvSpPr txBox="1"/>
          <p:nvPr/>
        </p:nvSpPr>
        <p:spPr>
          <a:xfrm>
            <a:off x="0" y="4611231"/>
            <a:ext cx="1219200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In the House of Lords in November 2010,</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Lord James of Blackheath made a devastating disclosure. </a:t>
            </a:r>
            <a:r>
              <a:rPr lang="en-GB" sz="2800" b="1" dirty="0" smtClean="0">
                <a:solidFill>
                  <a:srgbClr val="00FF00"/>
                </a:solidFill>
                <a:effectLst>
                  <a:outerShdw blurRad="38100" dist="38100" dir="2700000" algn="tl">
                    <a:srgbClr val="000000">
                      <a:alpha val="43137"/>
                    </a:srgbClr>
                  </a:outerShdw>
                </a:effectLst>
              </a:rPr>
              <a:t>It was that the Bank of England had appointed him to deal with problems caused by the laundering of IRA money.</a:t>
            </a:r>
            <a:r>
              <a:rPr lang="en-GB" sz="2800" b="1" dirty="0" smtClean="0">
                <a:effectLst>
                  <a:outerShdw blurRad="38100" dist="38100" dir="2700000" algn="tl">
                    <a:srgbClr val="000000">
                      <a:alpha val="43137"/>
                    </a:srgbClr>
                  </a:outerShdw>
                </a:effectLst>
              </a:rPr>
              <a:t> </a:t>
            </a:r>
            <a:r>
              <a:rPr lang="en-GB" sz="2800" b="1" dirty="0" smtClean="0">
                <a:solidFill>
                  <a:srgbClr val="FF0000"/>
                </a:solidFill>
                <a:effectLst>
                  <a:outerShdw blurRad="38100" dist="38100" dir="2700000" algn="tl">
                    <a:srgbClr val="000000">
                      <a:alpha val="43137"/>
                    </a:srgbClr>
                  </a:outerShdw>
                </a:effectLst>
              </a:rPr>
              <a:t>His job was to run down companies containing IRA money and liquidise their assets.</a:t>
            </a:r>
            <a:endParaRPr lang="en-GB" sz="2800" b="1" dirty="0">
              <a:solidFill>
                <a:srgbClr val="FF00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3490219" y="1371600"/>
            <a:ext cx="5211561" cy="2983048"/>
          </a:xfrm>
          <a:prstGeom prst="rect">
            <a:avLst/>
          </a:prstGeom>
        </p:spPr>
      </p:pic>
    </p:spTree>
    <p:extLst>
      <p:ext uri="{BB962C8B-B14F-4D97-AF65-F5344CB8AC3E}">
        <p14:creationId xmlns:p14="http://schemas.microsoft.com/office/powerpoint/2010/main" val="829838108"/>
      </p:ext>
    </p:extLst>
  </p:cSld>
  <p:clrMapOvr>
    <a:masterClrMapping/>
  </p:clrMapOvr>
  <p:timing>
    <p:tnLst>
      <p:par>
        <p:cTn id="1" dur="indefinite" restart="never" nodeType="tmRoot"/>
      </p:par>
    </p:tn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522</a:t>
            </a:fld>
            <a:endParaRPr lang="en-GB">
              <a:solidFill>
                <a:srgbClr val="FFFFFF"/>
              </a:solidFill>
            </a:endParaRPr>
          </a:p>
        </p:txBody>
      </p:sp>
      <p:sp>
        <p:nvSpPr>
          <p:cNvPr id="4" name="TextBox 3"/>
          <p:cNvSpPr txBox="1"/>
          <p:nvPr/>
        </p:nvSpPr>
        <p:spPr>
          <a:xfrm>
            <a:off x="6364732" y="1636448"/>
            <a:ext cx="474573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Lord Blackheath went on to say that the IRA account was the largest client, </a:t>
            </a:r>
            <a:r>
              <a:rPr lang="en-GB" sz="2800" b="1" dirty="0" smtClean="0">
                <a:solidFill>
                  <a:srgbClr val="FFCC00"/>
                </a:solidFill>
                <a:effectLst>
                  <a:outerShdw blurRad="38100" dist="38100" dir="2700000" algn="tl">
                    <a:srgbClr val="000000">
                      <a:alpha val="43137"/>
                    </a:srgbClr>
                  </a:outerShdw>
                </a:effectLst>
              </a:rPr>
              <a:t>in his dealings with terrorist and funny money accounts.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He commented that in laundering money he was cleaning it and implied he had done nothing improper.</a:t>
            </a:r>
            <a:endParaRPr lang="en-GB" sz="2800" b="1" dirty="0">
              <a:solidFill>
                <a:srgbClr val="00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986028" y="2343150"/>
            <a:ext cx="4647692" cy="2987802"/>
          </a:xfrm>
          <a:prstGeom prst="rect">
            <a:avLst/>
          </a:prstGeom>
        </p:spPr>
      </p:pic>
    </p:spTree>
    <p:extLst>
      <p:ext uri="{BB962C8B-B14F-4D97-AF65-F5344CB8AC3E}">
        <p14:creationId xmlns:p14="http://schemas.microsoft.com/office/powerpoint/2010/main" val="3384538531"/>
      </p:ext>
    </p:extLst>
  </p:cSld>
  <p:clrMapOvr>
    <a:masterClrMapping/>
  </p:clrMapOvr>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523</a:t>
            </a:fld>
            <a:endParaRPr lang="en-GB">
              <a:solidFill>
                <a:srgbClr val="FFFFFF"/>
              </a:solidFill>
            </a:endParaRPr>
          </a:p>
        </p:txBody>
      </p:sp>
      <p:sp>
        <p:nvSpPr>
          <p:cNvPr id="4" name="TextBox 3"/>
          <p:cNvSpPr txBox="1"/>
          <p:nvPr/>
        </p:nvSpPr>
        <p:spPr>
          <a:xfrm>
            <a:off x="0" y="5042118"/>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To those who have studied the history of the Bank of England it will be no surprise, </a:t>
            </a:r>
            <a:r>
              <a:rPr lang="en-GB" sz="2800" b="1" dirty="0" smtClean="0">
                <a:solidFill>
                  <a:srgbClr val="FFCC00"/>
                </a:solidFill>
                <a:effectLst>
                  <a:outerShdw blurRad="38100" dist="38100" dir="2700000" algn="tl">
                    <a:srgbClr val="000000">
                      <a:alpha val="43137"/>
                    </a:srgbClr>
                  </a:outerShdw>
                </a:effectLst>
              </a:rPr>
              <a:t>that it has been bank-rolling terrorist organisations such as the IRA, </a:t>
            </a:r>
            <a:r>
              <a:rPr lang="en-GB" sz="2800" b="1" dirty="0" smtClean="0">
                <a:solidFill>
                  <a:srgbClr val="00FF00"/>
                </a:solidFill>
                <a:effectLst>
                  <a:outerShdw blurRad="38100" dist="38100" dir="2700000" algn="tl">
                    <a:srgbClr val="000000">
                      <a:alpha val="43137"/>
                    </a:srgbClr>
                  </a:outerShdw>
                </a:effectLst>
              </a:rPr>
              <a:t>as it has been doing this almost from its inception.</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7168"/>
          <a:stretch/>
        </p:blipFill>
        <p:spPr>
          <a:xfrm>
            <a:off x="2441448" y="1133856"/>
            <a:ext cx="7620000" cy="3566160"/>
          </a:xfrm>
          <a:prstGeom prst="rect">
            <a:avLst/>
          </a:prstGeom>
        </p:spPr>
      </p:pic>
    </p:spTree>
    <p:extLst>
      <p:ext uri="{BB962C8B-B14F-4D97-AF65-F5344CB8AC3E}">
        <p14:creationId xmlns:p14="http://schemas.microsoft.com/office/powerpoint/2010/main" val="3810439499"/>
      </p:ext>
    </p:extLst>
  </p:cSld>
  <p:clrMapOvr>
    <a:masterClrMapping/>
  </p:clrMapOvr>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524</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20" y="1929384"/>
            <a:ext cx="3046979" cy="4547616"/>
          </a:xfrm>
          <a:prstGeom prst="rect">
            <a:avLst/>
          </a:prstGeom>
        </p:spPr>
      </p:pic>
      <p:sp>
        <p:nvSpPr>
          <p:cNvPr id="5" name="TextBox 4"/>
          <p:cNvSpPr txBox="1"/>
          <p:nvPr/>
        </p:nvSpPr>
        <p:spPr>
          <a:xfrm>
            <a:off x="5394960" y="1644908"/>
            <a:ext cx="5550408"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After the civil war, L. B. Woolfolk, an American Baptist preacher, </a:t>
            </a:r>
            <a:r>
              <a:rPr lang="en-GB" sz="2800" b="1" dirty="0" smtClean="0">
                <a:solidFill>
                  <a:srgbClr val="FFCC00"/>
                </a:solidFill>
                <a:effectLst>
                  <a:outerShdw blurRad="38100" dist="38100" dir="2700000" algn="tl">
                    <a:srgbClr val="000000">
                      <a:alpha val="43137"/>
                    </a:srgbClr>
                  </a:outerShdw>
                </a:effectLst>
              </a:rPr>
              <a:t>made a point of tracing the tentacles of the banking system cartel in the USA which led him to the City of London.</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He found that City agents had bought the entire US economy via agents, many years prior to the setting up of the Federal Reserve.</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7089758"/>
      </p:ext>
    </p:extLst>
  </p:cSld>
  <p:clrMapOvr>
    <a:masterClrMapping/>
  </p:clrMapOvr>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525</a:t>
            </a:fld>
            <a:endParaRPr lang="en-GB">
              <a:solidFill>
                <a:srgbClr val="FFFFFF"/>
              </a:solidFill>
            </a:endParaRPr>
          </a:p>
        </p:txBody>
      </p:sp>
      <p:pic>
        <p:nvPicPr>
          <p:cNvPr id="5122" name="Picture 2" descr="http://cdn.londonandpartners.com/visit/general-london/areas/westminster-st-james/60262-640x360-parliament-bridge-640.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8000" y="1371600"/>
            <a:ext cx="6096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5042118"/>
            <a:ext cx="12191999"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Houses of Parliament are not in the City of London, but to the west of it,</a:t>
            </a:r>
            <a:r>
              <a:rPr lang="en-GB" sz="2800" b="1" dirty="0" smtClean="0">
                <a:effectLst>
                  <a:outerShdw blurRad="38100" dist="38100" dir="2700000" algn="tl">
                    <a:srgbClr val="000000">
                      <a:alpha val="43137"/>
                    </a:srgbClr>
                  </a:outerShdw>
                </a:effectLst>
              </a:rPr>
              <a:t> </a:t>
            </a:r>
            <a:r>
              <a:rPr lang="en-GB" sz="2800" b="1" dirty="0" smtClean="0">
                <a:solidFill>
                  <a:srgbClr val="FFCC00"/>
                </a:solidFill>
                <a:effectLst>
                  <a:outerShdw blurRad="38100" dist="38100" dir="2700000" algn="tl">
                    <a:srgbClr val="000000">
                      <a:alpha val="43137"/>
                    </a:srgbClr>
                  </a:outerShdw>
                </a:effectLst>
              </a:rPr>
              <a:t>in the neighbouring city of Westminster. However,</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the City has firm control over it through its puppets and Permanent Secretaries in Government departments and through the Treasury. </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4358815"/>
      </p:ext>
    </p:extLst>
  </p:cSld>
  <p:clrMapOvr>
    <a:masterClrMapping/>
  </p:clrMapOvr>
  <p:timing>
    <p:tnLst>
      <p:par>
        <p:cTn id="1" dur="indefinite" restart="never" nodeType="tmRoot"/>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526</a:t>
            </a:fld>
            <a:endParaRPr lang="en-GB">
              <a:solidFill>
                <a:srgbClr val="FFFFFF"/>
              </a:solidFill>
            </a:endParaRPr>
          </a:p>
        </p:txBody>
      </p:sp>
      <p:pic>
        <p:nvPicPr>
          <p:cNvPr id="6146" name="Picture 2" descr="http://static.westminster-abbey.org/assets/thumbnail/0020/22592/Abbey,-Norman--and--Palace---Ball-drawing-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656" y="1562300"/>
            <a:ext cx="4762500" cy="2743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49285" y="1416308"/>
            <a:ext cx="5233115"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first laws were said to have been introduced by the Druids, </a:t>
            </a:r>
            <a:r>
              <a:rPr lang="en-GB" sz="2800" b="1" dirty="0">
                <a:solidFill>
                  <a:srgbClr val="FFCC00"/>
                </a:solidFill>
                <a:effectLst>
                  <a:outerShdw blurRad="38100" dist="38100" dir="2700000" algn="tl">
                    <a:srgbClr val="000000">
                      <a:alpha val="43137"/>
                    </a:srgbClr>
                  </a:outerShdw>
                </a:effectLst>
              </a:rPr>
              <a:t>and emerged where the Houses of Parliament now stand - but not in the buildings themselves. </a:t>
            </a:r>
            <a:r>
              <a:rPr lang="en-GB" sz="2800" b="1" dirty="0">
                <a:solidFill>
                  <a:srgbClr val="00FF00"/>
                </a:solidFill>
                <a:effectLst>
                  <a:outerShdw blurRad="38100" dist="38100" dir="2700000" algn="tl">
                    <a:srgbClr val="000000">
                      <a:alpha val="43137"/>
                    </a:srgbClr>
                  </a:outerShdw>
                </a:effectLst>
              </a:rPr>
              <a:t>For the land they stand upon was once known as </a:t>
            </a:r>
            <a:r>
              <a:rPr lang="en-GB" sz="2800" b="1" dirty="0" err="1">
                <a:solidFill>
                  <a:srgbClr val="00FF00"/>
                </a:solidFill>
                <a:effectLst>
                  <a:outerShdw blurRad="38100" dist="38100" dir="2700000" algn="tl">
                    <a:srgbClr val="000000">
                      <a:alpha val="43137"/>
                    </a:srgbClr>
                  </a:outerShdw>
                </a:effectLst>
              </a:rPr>
              <a:t>Thorney</a:t>
            </a:r>
            <a:r>
              <a:rPr lang="en-GB" sz="2800" b="1" dirty="0">
                <a:solidFill>
                  <a:srgbClr val="00FF00"/>
                </a:solidFill>
                <a:effectLst>
                  <a:outerShdw blurRad="38100" dist="38100" dir="2700000" algn="tl">
                    <a:srgbClr val="000000">
                      <a:alpha val="43137"/>
                    </a:srgbClr>
                  </a:outerShdw>
                </a:effectLst>
              </a:rPr>
              <a:t> Island, where a Druidic circle with a college nearby once flourished.</a:t>
            </a:r>
          </a:p>
        </p:txBody>
      </p:sp>
      <p:sp>
        <p:nvSpPr>
          <p:cNvPr id="5" name="TextBox 4"/>
          <p:cNvSpPr txBox="1"/>
          <p:nvPr/>
        </p:nvSpPr>
        <p:spPr>
          <a:xfrm>
            <a:off x="609600" y="4829577"/>
            <a:ext cx="5211651"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err="1" smtClean="0">
                <a:solidFill>
                  <a:srgbClr val="FFFF00"/>
                </a:solidFill>
                <a:effectLst>
                  <a:outerShdw blurRad="38100" dist="38100" dir="2700000" algn="tl">
                    <a:srgbClr val="000000">
                      <a:alpha val="43137"/>
                    </a:srgbClr>
                  </a:outerShdw>
                </a:effectLst>
              </a:rPr>
              <a:t>Thorney</a:t>
            </a:r>
            <a:r>
              <a:rPr lang="en-GB" sz="3600" b="1" dirty="0" smtClean="0">
                <a:solidFill>
                  <a:srgbClr val="FFFF00"/>
                </a:solidFill>
                <a:effectLst>
                  <a:outerShdw blurRad="38100" dist="38100" dir="2700000" algn="tl">
                    <a:srgbClr val="000000">
                      <a:alpha val="43137"/>
                    </a:srgbClr>
                  </a:outerShdw>
                </a:effectLst>
              </a:rPr>
              <a:t> Island post Roman period</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4653417"/>
      </p:ext>
    </p:extLst>
  </p:cSld>
  <p:clrMapOvr>
    <a:masterClrMapping/>
  </p:clrMapOvr>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527</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100" y="1371600"/>
            <a:ext cx="6711800" cy="4242816"/>
          </a:xfrm>
          <a:prstGeom prst="rect">
            <a:avLst/>
          </a:prstGeom>
        </p:spPr>
      </p:pic>
      <p:sp>
        <p:nvSpPr>
          <p:cNvPr id="5" name="TextBox 4"/>
          <p:cNvSpPr txBox="1"/>
          <p:nvPr/>
        </p:nvSpPr>
        <p:spPr>
          <a:xfrm>
            <a:off x="0" y="5971032"/>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err="1" smtClean="0">
                <a:solidFill>
                  <a:srgbClr val="FFFF00"/>
                </a:solidFill>
                <a:effectLst>
                  <a:outerShdw blurRad="38100" dist="38100" dir="2700000" algn="tl">
                    <a:srgbClr val="000000">
                      <a:alpha val="43137"/>
                    </a:srgbClr>
                  </a:outerShdw>
                </a:effectLst>
              </a:rPr>
              <a:t>Thorney</a:t>
            </a:r>
            <a:r>
              <a:rPr lang="en-GB" sz="2800" b="1" dirty="0" smtClean="0">
                <a:solidFill>
                  <a:srgbClr val="FFFF00"/>
                </a:solidFill>
                <a:effectLst>
                  <a:outerShdw blurRad="38100" dist="38100" dir="2700000" algn="tl">
                    <a:srgbClr val="000000">
                      <a:alpha val="43137"/>
                    </a:srgbClr>
                  </a:outerShdw>
                </a:effectLst>
              </a:rPr>
              <a:t> Island, as attested by Roman historians, was where one of the major battles occurred during the Roman conquest of England.</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76504076"/>
      </p:ext>
    </p:extLst>
  </p:cSld>
  <p:clrMapOvr>
    <a:masterClrMapping/>
  </p:clrMapOvr>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528</a:t>
            </a:fld>
            <a:endParaRPr lang="en-GB">
              <a:solidFill>
                <a:srgbClr val="FFFFFF"/>
              </a:solidFill>
            </a:endParaRPr>
          </a:p>
        </p:txBody>
      </p:sp>
      <p:sp>
        <p:nvSpPr>
          <p:cNvPr id="4" name="TextBox 3"/>
          <p:cNvSpPr txBox="1"/>
          <p:nvPr/>
        </p:nvSpPr>
        <p:spPr>
          <a:xfrm>
            <a:off x="5029200" y="1488341"/>
            <a:ext cx="655320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invasion of England should never have taken place, </a:t>
            </a:r>
            <a:r>
              <a:rPr lang="en-GB" sz="2800" b="1" dirty="0" smtClean="0">
                <a:solidFill>
                  <a:srgbClr val="FFC000"/>
                </a:solidFill>
                <a:effectLst>
                  <a:outerShdw blurRad="38100" dist="38100" dir="2700000" algn="tl">
                    <a:srgbClr val="000000">
                      <a:alpha val="43137"/>
                    </a:srgbClr>
                  </a:outerShdw>
                </a:effectLst>
              </a:rPr>
              <a:t>as the Roman Senate gave Caesar permission to only go as far as Gaul. </a:t>
            </a:r>
            <a:r>
              <a:rPr lang="en-GB" sz="2800" b="1" dirty="0" err="1" smtClean="0">
                <a:solidFill>
                  <a:srgbClr val="FFC000"/>
                </a:solidFill>
                <a:effectLst>
                  <a:outerShdw blurRad="38100" dist="38100" dir="2700000" algn="tl">
                    <a:srgbClr val="000000">
                      <a:alpha val="43137"/>
                    </a:srgbClr>
                  </a:outerShdw>
                </a:effectLst>
              </a:rPr>
              <a:t>Caswallon</a:t>
            </a:r>
            <a:r>
              <a:rPr lang="en-GB" sz="2800" b="1" dirty="0" smtClean="0">
                <a:solidFill>
                  <a:srgbClr val="FFC000"/>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the British leader had pointed out that both the Britons and the Romans were of noble Trojan stock </a:t>
            </a:r>
            <a:r>
              <a:rPr lang="en-GB" sz="2800" b="1" dirty="0" smtClean="0">
                <a:solidFill>
                  <a:srgbClr val="00FF00"/>
                </a:solidFill>
                <a:effectLst>
                  <a:outerShdw blurRad="38100" dist="38100" dir="2700000" algn="tl">
                    <a:srgbClr val="000000">
                      <a:alpha val="43137"/>
                    </a:srgbClr>
                  </a:outerShdw>
                </a:effectLst>
              </a:rPr>
              <a:t>– but like today the alien Canaanite seed were able to manipulate both sides to go to war as they have done through the ages</a:t>
            </a:r>
            <a:r>
              <a:rPr lang="en-GB" dirty="0" smtClean="0">
                <a:solidFill>
                  <a:srgbClr val="00FF00"/>
                </a:solidFill>
              </a:rPr>
              <a:t>.</a:t>
            </a:r>
            <a:endParaRPr lang="en-GB" dirty="0">
              <a:solidFill>
                <a:srgbClr val="00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577237"/>
            <a:ext cx="3810000" cy="2654300"/>
          </a:xfrm>
          <a:prstGeom prst="rect">
            <a:avLst/>
          </a:prstGeom>
        </p:spPr>
      </p:pic>
    </p:spTree>
    <p:extLst>
      <p:ext uri="{BB962C8B-B14F-4D97-AF65-F5344CB8AC3E}">
        <p14:creationId xmlns:p14="http://schemas.microsoft.com/office/powerpoint/2010/main" val="3672968699"/>
      </p:ext>
    </p:extLst>
  </p:cSld>
  <p:clrMapOvr>
    <a:masterClrMapping/>
  </p:clrMapOvr>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529</a:t>
            </a:fld>
            <a:endParaRPr lang="en-GB">
              <a:solidFill>
                <a:srgbClr val="FFFFFF"/>
              </a:solidFill>
            </a:endParaRPr>
          </a:p>
        </p:txBody>
      </p:sp>
      <p:sp>
        <p:nvSpPr>
          <p:cNvPr id="4" name="TextBox 3"/>
          <p:cNvSpPr txBox="1"/>
          <p:nvPr/>
        </p:nvSpPr>
        <p:spPr>
          <a:xfrm>
            <a:off x="5577840" y="1609397"/>
            <a:ext cx="600456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This was one of the first “pricks” from thorny Island, </a:t>
            </a:r>
            <a:r>
              <a:rPr lang="en-GB" sz="2800" b="1" dirty="0" smtClean="0">
                <a:solidFill>
                  <a:srgbClr val="FFC000"/>
                </a:solidFill>
                <a:effectLst>
                  <a:outerShdw blurRad="38100" dist="38100" dir="2700000" algn="tl">
                    <a:srgbClr val="000000">
                      <a:alpha val="43137"/>
                    </a:srgbClr>
                  </a:outerShdw>
                </a:effectLst>
              </a:rPr>
              <a:t>as there was great loss of life on both sides, but in later times, </a:t>
            </a:r>
            <a:r>
              <a:rPr lang="en-GB" sz="2800" b="1" dirty="0" smtClean="0">
                <a:solidFill>
                  <a:srgbClr val="00FF00"/>
                </a:solidFill>
                <a:effectLst>
                  <a:outerShdw blurRad="38100" dist="38100" dir="2700000" algn="tl">
                    <a:srgbClr val="000000">
                      <a:alpha val="43137"/>
                    </a:srgbClr>
                  </a:outerShdw>
                </a:effectLst>
              </a:rPr>
              <a:t>especially today Yahweh’s people are suffering from the unjust statutes masquerading as laws promulgated from the area of Westminster,</a:t>
            </a:r>
            <a:r>
              <a:rPr lang="en-GB" sz="2800" b="1" dirty="0" smtClean="0">
                <a:effectLst>
                  <a:outerShdw blurRad="38100" dist="38100" dir="2700000" algn="tl">
                    <a:srgbClr val="000000">
                      <a:alpha val="43137"/>
                    </a:srgbClr>
                  </a:outerShdw>
                </a:effectLst>
              </a:rPr>
              <a:t> </a:t>
            </a:r>
            <a:r>
              <a:rPr lang="en-GB" sz="2800" b="1" dirty="0" smtClean="0">
                <a:solidFill>
                  <a:srgbClr val="FF6600"/>
                </a:solidFill>
                <a:effectLst>
                  <a:outerShdw blurRad="38100" dist="38100" dir="2700000" algn="tl">
                    <a:srgbClr val="000000">
                      <a:alpha val="43137"/>
                    </a:srgbClr>
                  </a:outerShdw>
                </a:effectLst>
              </a:rPr>
              <a:t>once know as Thorny Island!!</a:t>
            </a:r>
            <a:endParaRPr lang="en-GB" sz="2800" b="1" dirty="0">
              <a:solidFill>
                <a:srgbClr val="FF66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064" y="2327282"/>
            <a:ext cx="4462272" cy="2965434"/>
          </a:xfrm>
          <a:prstGeom prst="rect">
            <a:avLst/>
          </a:prstGeom>
        </p:spPr>
      </p:pic>
    </p:spTree>
    <p:extLst>
      <p:ext uri="{BB962C8B-B14F-4D97-AF65-F5344CB8AC3E}">
        <p14:creationId xmlns:p14="http://schemas.microsoft.com/office/powerpoint/2010/main" val="7021004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53</a:t>
            </a:fld>
            <a:endParaRPr lang="en-GB">
              <a:solidFill>
                <a:srgbClr val="FFFFFF"/>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1864" y="1371600"/>
            <a:ext cx="4628271" cy="3008376"/>
          </a:xfrm>
          <a:prstGeom prst="rect">
            <a:avLst/>
          </a:prstGeom>
        </p:spPr>
      </p:pic>
      <p:sp>
        <p:nvSpPr>
          <p:cNvPr id="5" name="TextBox 4"/>
          <p:cNvSpPr txBox="1"/>
          <p:nvPr/>
        </p:nvSpPr>
        <p:spPr>
          <a:xfrm>
            <a:off x="0" y="4611231"/>
            <a:ext cx="1219200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Officially though, the </a:t>
            </a:r>
            <a:r>
              <a:rPr lang="en-GB" sz="2800" b="1" dirty="0" err="1" smtClean="0">
                <a:solidFill>
                  <a:srgbClr val="00FFFF"/>
                </a:solidFill>
                <a:effectLst>
                  <a:outerShdw blurRad="38100" dist="38100" dir="2700000" algn="tl">
                    <a:srgbClr val="000000">
                      <a:alpha val="43137"/>
                    </a:srgbClr>
                  </a:outerShdw>
                </a:effectLst>
              </a:rPr>
              <a:t>Rothchild’s</a:t>
            </a:r>
            <a:r>
              <a:rPr lang="en-GB" sz="2800" b="1" dirty="0" smtClean="0">
                <a:solidFill>
                  <a:srgbClr val="00FFFF"/>
                </a:solidFill>
                <a:effectLst>
                  <a:outerShdw blurRad="38100" dist="38100" dir="2700000" algn="tl">
                    <a:srgbClr val="000000">
                      <a:alpha val="43137"/>
                    </a:srgbClr>
                  </a:outerShdw>
                </a:effectLst>
              </a:rPr>
              <a:t> banking head office is at 1 King William St. in the City. </a:t>
            </a:r>
            <a:r>
              <a:rPr lang="en-GB" sz="2800" b="1" dirty="0" smtClean="0">
                <a:solidFill>
                  <a:srgbClr val="FFC000"/>
                </a:solidFill>
                <a:effectLst>
                  <a:outerShdw blurRad="38100" dist="38100" dir="2700000" algn="tl">
                    <a:srgbClr val="000000">
                      <a:alpha val="43137"/>
                    </a:srgbClr>
                  </a:outerShdw>
                </a:effectLst>
              </a:rPr>
              <a:t>This street is named in honour of Prince William of Orange, proxy of the Amsterdam </a:t>
            </a:r>
            <a:r>
              <a:rPr lang="en-GB" sz="2800" b="1" dirty="0" err="1" smtClean="0">
                <a:solidFill>
                  <a:srgbClr val="FFC000"/>
                </a:solidFill>
                <a:effectLst>
                  <a:outerShdw blurRad="38100" dist="38100" dir="2700000" algn="tl">
                    <a:srgbClr val="000000">
                      <a:alpha val="43137"/>
                    </a:srgbClr>
                  </a:outerShdw>
                </a:effectLst>
              </a:rPr>
              <a:t>Khazarian</a:t>
            </a:r>
            <a:r>
              <a:rPr lang="en-GB" sz="2800" b="1" dirty="0" smtClean="0">
                <a:solidFill>
                  <a:srgbClr val="FFC000"/>
                </a:solidFill>
                <a:effectLst>
                  <a:outerShdw blurRad="38100" dist="38100" dir="2700000" algn="tl">
                    <a:srgbClr val="000000">
                      <a:alpha val="43137"/>
                    </a:srgbClr>
                  </a:outerShdw>
                </a:effectLst>
              </a:rPr>
              <a:t> bankers,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who authorised the setting up for the first time in the UK of a central bank, </a:t>
            </a:r>
            <a:r>
              <a:rPr lang="en-GB" sz="2800" b="1" dirty="0" smtClean="0">
                <a:solidFill>
                  <a:srgbClr val="FF0000"/>
                </a:solidFill>
                <a:effectLst>
                  <a:outerShdw blurRad="38100" dist="38100" dir="2700000" algn="tl">
                    <a:srgbClr val="000000">
                      <a:alpha val="43137"/>
                    </a:srgbClr>
                  </a:outerShdw>
                </a:effectLst>
              </a:rPr>
              <a:t>known as the Bank of England.</a:t>
            </a:r>
            <a:endParaRPr lang="en-GB"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912543"/>
      </p:ext>
    </p:extLst>
  </p:cSld>
  <p:clrMapOvr>
    <a:masterClrMapping/>
  </p:clrMapOvr>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530</a:t>
            </a:fld>
            <a:endParaRPr lang="en-GB">
              <a:solidFill>
                <a:srgbClr val="FFFFFF"/>
              </a:solidFill>
            </a:endParaRPr>
          </a:p>
        </p:txBody>
      </p:sp>
      <p:pic>
        <p:nvPicPr>
          <p:cNvPr id="8194" name="Picture 2" descr="https://encrypted-tbn0.gstatic.com/images?q=tbn:ANd9GcTCZBzrB9Kx99gwcAdhMs3BjfI4SirYi2ryZpQVHZJ5XVdlkAm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30351" y="1358489"/>
            <a:ext cx="3913627" cy="26427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farm9.staticflickr.com/8299/7933531434_4dc41e0a58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3610" y="1384710"/>
            <a:ext cx="3928057" cy="26164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180344"/>
            <a:ext cx="12192000"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It is appropriate that the Houses of Parliament should have been built on </a:t>
            </a:r>
            <a:r>
              <a:rPr lang="en-GB" sz="2800" b="1" dirty="0" err="1" smtClean="0">
                <a:solidFill>
                  <a:srgbClr val="00FFFF"/>
                </a:solidFill>
                <a:effectLst>
                  <a:outerShdw blurRad="38100" dist="38100" dir="2700000" algn="tl">
                    <a:srgbClr val="000000">
                      <a:alpha val="43137"/>
                    </a:srgbClr>
                  </a:outerShdw>
                </a:effectLst>
              </a:rPr>
              <a:t>Thorney</a:t>
            </a:r>
            <a:r>
              <a:rPr lang="en-GB" sz="2800" b="1" dirty="0" smtClean="0">
                <a:solidFill>
                  <a:srgbClr val="00FFFF"/>
                </a:solidFill>
                <a:effectLst>
                  <a:outerShdw blurRad="38100" dist="38100" dir="2700000" algn="tl">
                    <a:srgbClr val="000000">
                      <a:alpha val="43137"/>
                    </a:srgbClr>
                  </a:outerShdw>
                </a:effectLst>
              </a:rPr>
              <a:t> Island, as we the true Hebrews-Israelites, </a:t>
            </a:r>
            <a:r>
              <a:rPr lang="en-GB" sz="2800" b="1" dirty="0" smtClean="0">
                <a:solidFill>
                  <a:srgbClr val="FFC000"/>
                </a:solidFill>
                <a:effectLst>
                  <a:outerShdw blurRad="38100" dist="38100" dir="2700000" algn="tl">
                    <a:srgbClr val="000000">
                      <a:alpha val="43137"/>
                    </a:srgbClr>
                  </a:outerShdw>
                </a:effectLst>
              </a:rPr>
              <a:t>would be punished for </a:t>
            </a:r>
            <a:r>
              <a:rPr lang="en-GB" sz="2800" b="1" smtClean="0">
                <a:solidFill>
                  <a:srgbClr val="FFC000"/>
                </a:solidFill>
                <a:effectLst>
                  <a:outerShdw blurRad="38100" dist="38100" dir="2700000" algn="tl">
                    <a:srgbClr val="000000">
                      <a:alpha val="43137"/>
                    </a:srgbClr>
                  </a:outerShdw>
                </a:effectLst>
              </a:rPr>
              <a:t>not ridding </a:t>
            </a:r>
            <a:r>
              <a:rPr lang="en-GB" sz="2800" b="1" dirty="0" smtClean="0">
                <a:solidFill>
                  <a:srgbClr val="FFC000"/>
                </a:solidFill>
                <a:effectLst>
                  <a:outerShdw blurRad="38100" dist="38100" dir="2700000" algn="tl">
                    <a:srgbClr val="000000">
                      <a:alpha val="43137"/>
                    </a:srgbClr>
                  </a:outerShdw>
                </a:effectLst>
              </a:rPr>
              <a:t>the promised land of the Canaanites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 they would become pricks in our eyes and thorns in our flesh</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 this is precisely what </a:t>
            </a:r>
            <a:r>
              <a:rPr lang="en-GB" sz="2800" b="1" dirty="0" err="1" smtClean="0">
                <a:solidFill>
                  <a:srgbClr val="FFFF00"/>
                </a:solidFill>
                <a:effectLst>
                  <a:outerShdw blurRad="38100" dist="38100" dir="2700000" algn="tl">
                    <a:srgbClr val="000000">
                      <a:alpha val="43137"/>
                    </a:srgbClr>
                  </a:outerShdw>
                </a:effectLst>
              </a:rPr>
              <a:t>Edomite</a:t>
            </a:r>
            <a:r>
              <a:rPr lang="en-GB" sz="2800" b="1" dirty="0" smtClean="0">
                <a:solidFill>
                  <a:srgbClr val="FFFF00"/>
                </a:solidFill>
                <a:effectLst>
                  <a:outerShdw blurRad="38100" dist="38100" dir="2700000" algn="tl">
                    <a:srgbClr val="000000">
                      <a:alpha val="43137"/>
                    </a:srgbClr>
                  </a:outerShdw>
                </a:effectLst>
              </a:rPr>
              <a:t>-Canaanite controlled parliament is to us today!! </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8789559"/>
      </p:ext>
    </p:extLst>
  </p:cSld>
  <p:clrMapOvr>
    <a:masterClrMapping/>
  </p:clrMapOvr>
  <p:timing>
    <p:tnLst>
      <p:par>
        <p:cTn id="1" dur="indefinite" restart="never" nodeType="tmRoot"/>
      </p:par>
    </p:tn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531</a:t>
            </a:fld>
            <a:endParaRPr lang="en-GB">
              <a:solidFill>
                <a:srgbClr val="FFFFFF"/>
              </a:solidFill>
            </a:endParaRPr>
          </a:p>
        </p:txBody>
      </p:sp>
      <p:sp>
        <p:nvSpPr>
          <p:cNvPr id="4" name="TextBox 3"/>
          <p:cNvSpPr txBox="1"/>
          <p:nvPr/>
        </p:nvSpPr>
        <p:spPr>
          <a:xfrm>
            <a:off x="5374783" y="1761237"/>
            <a:ext cx="631064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00FF"/>
                </a:solidFill>
                <a:effectLst>
                  <a:outerShdw blurRad="38100" dist="38100" dir="2700000" algn="tl">
                    <a:srgbClr val="000000">
                      <a:alpha val="43137"/>
                    </a:srgbClr>
                  </a:outerShdw>
                </a:effectLst>
              </a:rPr>
              <a:t>Numbers 33:55; </a:t>
            </a:r>
            <a:r>
              <a:rPr lang="en-GB" sz="2800" b="1" dirty="0">
                <a:solidFill>
                  <a:srgbClr val="00FFFF"/>
                </a:solidFill>
                <a:effectLst>
                  <a:outerShdw blurRad="38100" dist="38100" dir="2700000" algn="tl">
                    <a:srgbClr val="000000">
                      <a:alpha val="43137"/>
                    </a:srgbClr>
                  </a:outerShdw>
                </a:effectLst>
              </a:rPr>
              <a:t>But if ye will not drive out the inhabitants of the land from before you;</a:t>
            </a:r>
            <a:r>
              <a:rPr lang="en-GB" sz="2800" b="1" dirty="0">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then it shall come to pass, that those which ye let remain of them shall be </a:t>
            </a:r>
            <a:r>
              <a:rPr lang="en-GB" sz="2800" b="1" dirty="0">
                <a:solidFill>
                  <a:srgbClr val="FF0000"/>
                </a:solidFill>
                <a:effectLst>
                  <a:outerShdw blurRad="38100" dist="38100" dir="2700000" algn="tl">
                    <a:srgbClr val="000000">
                      <a:alpha val="43137"/>
                    </a:srgbClr>
                  </a:outerShdw>
                </a:effectLst>
              </a:rPr>
              <a:t>pricks</a:t>
            </a:r>
            <a:r>
              <a:rPr lang="en-GB" sz="2800" b="1" dirty="0">
                <a:solidFill>
                  <a:srgbClr val="FFCC00"/>
                </a:solidFill>
                <a:effectLst>
                  <a:outerShdw blurRad="38100" dist="38100" dir="2700000" algn="tl">
                    <a:srgbClr val="000000">
                      <a:alpha val="43137"/>
                    </a:srgbClr>
                  </a:outerShdw>
                </a:effectLst>
              </a:rPr>
              <a:t> in your eyes and </a:t>
            </a:r>
            <a:r>
              <a:rPr lang="en-GB" sz="2800" b="1" dirty="0">
                <a:solidFill>
                  <a:srgbClr val="FF0000"/>
                </a:solidFill>
                <a:effectLst>
                  <a:outerShdw blurRad="38100" dist="38100" dir="2700000" algn="tl">
                    <a:srgbClr val="000000">
                      <a:alpha val="43137"/>
                    </a:srgbClr>
                  </a:outerShdw>
                </a:effectLst>
              </a:rPr>
              <a:t>thorns</a:t>
            </a:r>
            <a:r>
              <a:rPr lang="en-GB" sz="2800" b="1" dirty="0">
                <a:solidFill>
                  <a:srgbClr val="FFCC00"/>
                </a:solidFill>
                <a:effectLst>
                  <a:outerShdw blurRad="38100" dist="38100" dir="2700000" algn="tl">
                    <a:srgbClr val="000000">
                      <a:alpha val="43137"/>
                    </a:srgbClr>
                  </a:outerShdw>
                </a:effectLst>
              </a:rPr>
              <a:t> in your side</a:t>
            </a:r>
            <a:r>
              <a:rPr lang="en-GB" sz="2800" b="1" dirty="0">
                <a:solidFill>
                  <a:srgbClr val="FFC000"/>
                </a:solidFill>
                <a:effectLst>
                  <a:outerShdw blurRad="38100" dist="38100" dir="2700000" algn="tl">
                    <a:srgbClr val="000000">
                      <a:alpha val="43137"/>
                    </a:srgbClr>
                  </a:outerShdw>
                </a:effectLst>
              </a:rPr>
              <a: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shall vex you in the  land wherein ye dwell. Moreover, it shall come to pass, </a:t>
            </a:r>
            <a:r>
              <a:rPr lang="en-GB" sz="2800" b="1" dirty="0">
                <a:solidFill>
                  <a:srgbClr val="FFFF00"/>
                </a:solidFill>
                <a:effectLst>
                  <a:outerShdw blurRad="38100" dist="38100" dir="2700000" algn="tl">
                    <a:srgbClr val="000000">
                      <a:alpha val="43137"/>
                    </a:srgbClr>
                  </a:outerShdw>
                </a:effectLst>
              </a:rPr>
              <a:t>that I shall do unto you, as I thought to do unto them</a:t>
            </a:r>
            <a:r>
              <a:rPr lang="en-GB" sz="2800" b="1" dirty="0" smtClean="0">
                <a:solidFill>
                  <a:srgbClr val="FFFF00"/>
                </a:solidFill>
                <a:effectLst>
                  <a:outerShdw blurRad="38100" dist="38100" dir="2700000" algn="tl">
                    <a:srgbClr val="000000">
                      <a:alpha val="43137"/>
                    </a:srgbClr>
                  </a:outerShdw>
                </a:effectLst>
              </a:rPr>
              <a:t>.</a:t>
            </a:r>
            <a:endParaRPr lang="en-GB" dirty="0">
              <a:solidFill>
                <a:srgbClr val="FFFF00"/>
              </a:solidFill>
              <a:effectLst>
                <a:outerShdw blurRad="38100" dist="38100" dir="2700000" algn="tl">
                  <a:srgbClr val="000000">
                    <a:alpha val="43137"/>
                  </a:srgbClr>
                </a:outerShdw>
              </a:effectLst>
            </a:endParaRPr>
          </a:p>
        </p:txBody>
      </p:sp>
      <p:pic>
        <p:nvPicPr>
          <p:cNvPr id="7170" name="Picture 2" descr="http://i.telegraph.co.uk/multimedia/archive/01804/bible_1804825c.jpg"/>
          <p:cNvPicPr>
            <a:picLocks noChangeAspect="1" noChangeArrowheads="1"/>
          </p:cNvPicPr>
          <p:nvPr/>
        </p:nvPicPr>
        <p:blipFill>
          <a:blip r:embed="rId2">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a:off x="400273" y="2595002"/>
            <a:ext cx="4381500" cy="273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18893"/>
      </p:ext>
    </p:extLst>
  </p:cSld>
  <p:clrMapOvr>
    <a:masterClrMapping/>
  </p:clrMapOvr>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532</a:t>
            </a:fld>
            <a:endParaRPr lang="en-GB"/>
          </a:p>
        </p:txBody>
      </p:sp>
      <p:sp>
        <p:nvSpPr>
          <p:cNvPr id="4" name="TextBox 3"/>
          <p:cNvSpPr txBox="1"/>
          <p:nvPr/>
        </p:nvSpPr>
        <p:spPr>
          <a:xfrm>
            <a:off x="5431161" y="1895572"/>
            <a:ext cx="527840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Names have now been replaced by groups, capitalists, </a:t>
            </a:r>
            <a:r>
              <a:rPr lang="en-GB" sz="2800" b="1" dirty="0">
                <a:solidFill>
                  <a:srgbClr val="FFC000"/>
                </a:solidFill>
                <a:effectLst>
                  <a:outerShdw blurRad="38100" dist="38100" dir="2700000" algn="tl">
                    <a:srgbClr val="000000">
                      <a:alpha val="43137"/>
                    </a:srgbClr>
                  </a:outerShdw>
                </a:effectLst>
              </a:rPr>
              <a:t>republicans, democrats, terrorists, corporations, NATO, UNO, NAFTA, EMI, ECB, ASEAN.</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They are names that are spewed out like confetti in an endless list of anonymity</a:t>
            </a:r>
            <a:r>
              <a:rPr lang="en-GB" dirty="0">
                <a:solidFill>
                  <a:srgbClr val="00FF00"/>
                </a:solidFill>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331" y="4367840"/>
            <a:ext cx="2857500" cy="1600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81" y="1895572"/>
            <a:ext cx="2762250" cy="1657350"/>
          </a:xfrm>
          <a:prstGeom prst="rect">
            <a:avLst/>
          </a:prstGeom>
        </p:spPr>
      </p:pic>
    </p:spTree>
    <p:extLst>
      <p:ext uri="{BB962C8B-B14F-4D97-AF65-F5344CB8AC3E}">
        <p14:creationId xmlns:p14="http://schemas.microsoft.com/office/powerpoint/2010/main" val="656090233"/>
      </p:ext>
    </p:extLst>
  </p:cSld>
  <p:clrMapOvr>
    <a:masterClrMapping/>
  </p:clrMapOvr>
  <p:timing>
    <p:tnLst>
      <p:par>
        <p:cTn id="1" dur="indefinite" restart="never" nodeType="tmRoot"/>
      </p:par>
    </p:tn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533</a:t>
            </a:fld>
            <a:endParaRPr lang="en-GB">
              <a:solidFill>
                <a:srgbClr val="FFFFFF"/>
              </a:solidFill>
            </a:endParaRPr>
          </a:p>
        </p:txBody>
      </p:sp>
      <p:pic>
        <p:nvPicPr>
          <p:cNvPr id="2050" name="Picture 2" descr="http://uploads6.wikipaintings.org/images/boris-kustodiev/a-merchant-in-a-fur-coat-19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823" y="1635081"/>
            <a:ext cx="3811118" cy="4665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49324" y="1552009"/>
            <a:ext cx="557655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Bible says repeatedly “woe unto the merchants” </a:t>
            </a:r>
            <a:r>
              <a:rPr lang="en-GB" sz="2800" b="1" dirty="0" smtClean="0">
                <a:solidFill>
                  <a:srgbClr val="FFC000"/>
                </a:solidFill>
                <a:effectLst>
                  <a:outerShdw blurRad="38100" dist="38100" dir="2700000" algn="tl">
                    <a:srgbClr val="000000">
                      <a:alpha val="43137"/>
                    </a:srgbClr>
                  </a:outerShdw>
                </a:effectLst>
              </a:rPr>
              <a:t>– in the original language of the Scriptures, </a:t>
            </a:r>
            <a:r>
              <a:rPr lang="en-GB" sz="2800" b="1" dirty="0" smtClean="0">
                <a:solidFill>
                  <a:srgbClr val="FF0000"/>
                </a:solidFill>
                <a:effectLst>
                  <a:outerShdw blurRad="38100" dist="38100" dir="2700000" algn="tl">
                    <a:srgbClr val="000000">
                      <a:alpha val="43137"/>
                    </a:srgbClr>
                  </a:outerShdw>
                </a:effectLst>
              </a:rPr>
              <a:t>the word merchant was interchangeable with Canaanite. </a:t>
            </a:r>
            <a:r>
              <a:rPr lang="en-GB" sz="2800" b="1" dirty="0" smtClean="0">
                <a:solidFill>
                  <a:srgbClr val="00FF00"/>
                </a:solidFill>
                <a:effectLst>
                  <a:outerShdw blurRad="38100" dist="38100" dir="2700000" algn="tl">
                    <a:srgbClr val="000000">
                      <a:alpha val="43137"/>
                    </a:srgbClr>
                  </a:outerShdw>
                </a:effectLst>
              </a:rPr>
              <a:t>London is the trading centre of the world and the rebuilt Babylon is bang in the centre of the New Jerusalem which encompasses the Northern Hemisphere.  </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0527550"/>
      </p:ext>
    </p:extLst>
  </p:cSld>
  <p:clrMapOvr>
    <a:masterClrMapping/>
  </p:clrMapOvr>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534</a:t>
            </a:fld>
            <a:endParaRPr lang="en-GB">
              <a:solidFill>
                <a:srgbClr val="FFFFFF"/>
              </a:solidFill>
            </a:endParaRPr>
          </a:p>
        </p:txBody>
      </p:sp>
      <p:sp>
        <p:nvSpPr>
          <p:cNvPr id="4" name="TextBox 3"/>
          <p:cNvSpPr txBox="1"/>
          <p:nvPr/>
        </p:nvSpPr>
        <p:spPr>
          <a:xfrm>
            <a:off x="4926842" y="1596509"/>
            <a:ext cx="6496333"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Soon </a:t>
            </a:r>
            <a:r>
              <a:rPr lang="en-GB" sz="2800" b="1" dirty="0">
                <a:solidFill>
                  <a:srgbClr val="00FFFF"/>
                </a:solidFill>
                <a:effectLst>
                  <a:outerShdw blurRad="38100" dist="38100" dir="2700000" algn="tl">
                    <a:srgbClr val="000000">
                      <a:alpha val="43137"/>
                    </a:srgbClr>
                  </a:outerShdw>
                </a:effectLst>
              </a:rPr>
              <a:t>after the defeat of the Spanish Armada in 1588, </a:t>
            </a:r>
            <a:r>
              <a:rPr lang="en-GB" sz="2800" b="1" dirty="0" smtClean="0">
                <a:solidFill>
                  <a:srgbClr val="FFC000"/>
                </a:solidFill>
                <a:effectLst>
                  <a:outerShdw blurRad="38100" dist="38100" dir="2700000" algn="tl">
                    <a:srgbClr val="000000">
                      <a:alpha val="43137"/>
                    </a:srgbClr>
                  </a:outerShdw>
                </a:effectLst>
              </a:rPr>
              <a:t>City of London </a:t>
            </a:r>
            <a:r>
              <a:rPr lang="en-GB" sz="2800" b="1" dirty="0">
                <a:solidFill>
                  <a:srgbClr val="FFC000"/>
                </a:solidFill>
                <a:effectLst>
                  <a:outerShdw blurRad="38100" dist="38100" dir="2700000" algn="tl">
                    <a:srgbClr val="000000">
                      <a:alpha val="43137"/>
                    </a:srgbClr>
                  </a:outerShdw>
                </a:effectLst>
              </a:rPr>
              <a:t>merchants presented a petition to Queen Elizabeth I for permission to sail to the Indian Ocean</a:t>
            </a:r>
            <a:r>
              <a:rPr lang="en-GB" sz="2800" b="1" dirty="0" smtClean="0">
                <a:solidFill>
                  <a:srgbClr val="FFC000"/>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permission was granted and on 10 April 1591 three ships sailed from Torbay England around the </a:t>
            </a:r>
            <a:r>
              <a:rPr lang="en-GB" sz="2800" b="1" dirty="0" smtClean="0">
                <a:solidFill>
                  <a:srgbClr val="00FF00"/>
                </a:solidFill>
                <a:effectLst>
                  <a:outerShdw blurRad="38100" dist="38100" dir="2700000" algn="tl">
                    <a:srgbClr val="000000">
                      <a:alpha val="43137"/>
                    </a:srgbClr>
                  </a:outerShdw>
                </a:effectLst>
              </a:rPr>
              <a:t>Cape </a:t>
            </a:r>
            <a:r>
              <a:rPr lang="en-GB" sz="2800" b="1" dirty="0">
                <a:solidFill>
                  <a:srgbClr val="00FF00"/>
                </a:solidFill>
                <a:effectLst>
                  <a:outerShdw blurRad="38100" dist="38100" dir="2700000" algn="tl">
                    <a:srgbClr val="000000">
                      <a:alpha val="43137"/>
                    </a:srgbClr>
                  </a:outerShdw>
                </a:effectLst>
              </a:rPr>
              <a:t>of Good Hope to the Arabian Sea on one of the earliest English overseas Indian </a:t>
            </a:r>
            <a:r>
              <a:rPr lang="en-GB" sz="2800" b="1" dirty="0" smtClean="0">
                <a:solidFill>
                  <a:srgbClr val="00FF00"/>
                </a:solidFill>
                <a:effectLst>
                  <a:outerShdw blurRad="38100" dist="38100" dir="2700000" algn="tl">
                    <a:srgbClr val="000000">
                      <a:alpha val="43137"/>
                    </a:srgbClr>
                  </a:outerShdw>
                </a:effectLst>
              </a:rPr>
              <a:t>expeditions</a:t>
            </a:r>
            <a:endParaRPr lang="en-GB" dirty="0">
              <a:solidFill>
                <a:srgbClr val="00FF00"/>
              </a:solidFill>
            </a:endParaRPr>
          </a:p>
        </p:txBody>
      </p:sp>
      <p:pic>
        <p:nvPicPr>
          <p:cNvPr id="6" name="Picture 5"/>
          <p:cNvPicPr>
            <a:picLocks noChangeAspect="1"/>
          </p:cNvPicPr>
          <p:nvPr/>
        </p:nvPicPr>
        <p:blipFill>
          <a:blip r:embed="rId2"/>
          <a:stretch>
            <a:fillRect/>
          </a:stretch>
        </p:blipFill>
        <p:spPr>
          <a:xfrm>
            <a:off x="788299" y="1393953"/>
            <a:ext cx="3442810" cy="5034647"/>
          </a:xfrm>
          <a:prstGeom prst="rect">
            <a:avLst/>
          </a:prstGeom>
        </p:spPr>
      </p:pic>
    </p:spTree>
    <p:extLst>
      <p:ext uri="{BB962C8B-B14F-4D97-AF65-F5344CB8AC3E}">
        <p14:creationId xmlns:p14="http://schemas.microsoft.com/office/powerpoint/2010/main" val="111085486"/>
      </p:ext>
    </p:extLst>
  </p:cSld>
  <p:clrMapOvr>
    <a:masterClrMapping/>
  </p:clrMapOvr>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535</a:t>
            </a:fld>
            <a:endParaRPr lang="en-GB">
              <a:solidFill>
                <a:srgbClr val="FFFFFF"/>
              </a:solidFill>
            </a:endParaRPr>
          </a:p>
        </p:txBody>
      </p:sp>
      <p:sp>
        <p:nvSpPr>
          <p:cNvPr id="4" name="TextBox 3"/>
          <p:cNvSpPr txBox="1"/>
          <p:nvPr/>
        </p:nvSpPr>
        <p:spPr>
          <a:xfrm>
            <a:off x="5422392" y="1820882"/>
            <a:ext cx="583996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East India Company was formed on 22</a:t>
            </a:r>
            <a:r>
              <a:rPr lang="en-GB" sz="2800" b="1" baseline="30000" dirty="0" smtClean="0">
                <a:solidFill>
                  <a:srgbClr val="00FFFF"/>
                </a:solidFill>
                <a:effectLst>
                  <a:outerShdw blurRad="38100" dist="38100" dir="2700000" algn="tl">
                    <a:srgbClr val="000000">
                      <a:alpha val="43137"/>
                    </a:srgbClr>
                  </a:outerShdw>
                </a:effectLst>
              </a:rPr>
              <a:t>nd</a:t>
            </a:r>
            <a:r>
              <a:rPr lang="en-GB" sz="2800" b="1" dirty="0" smtClean="0">
                <a:solidFill>
                  <a:srgbClr val="00FFFF"/>
                </a:solidFill>
                <a:effectLst>
                  <a:outerShdw blurRad="38100" dist="38100" dir="2700000" algn="tl">
                    <a:srgbClr val="000000">
                      <a:alpha val="43137"/>
                    </a:srgbClr>
                  </a:outerShdw>
                </a:effectLst>
              </a:rPr>
              <a:t> September, </a:t>
            </a:r>
            <a:r>
              <a:rPr lang="en-GB" sz="2800" b="1" dirty="0" smtClean="0">
                <a:solidFill>
                  <a:srgbClr val="FFCC00"/>
                </a:solidFill>
                <a:effectLst>
                  <a:outerShdw blurRad="38100" dist="38100" dir="2700000" algn="tl">
                    <a:srgbClr val="000000">
                      <a:alpha val="43137"/>
                    </a:srgbClr>
                  </a:outerShdw>
                </a:effectLst>
              </a:rPr>
              <a:t>1599 (The </a:t>
            </a:r>
            <a:r>
              <a:rPr lang="en-GB" sz="2800" b="1" dirty="0">
                <a:solidFill>
                  <a:srgbClr val="FFCC00"/>
                </a:solidFill>
                <a:effectLst>
                  <a:outerShdw blurRad="38100" dist="38100" dir="2700000" algn="tl">
                    <a:srgbClr val="000000">
                      <a:alpha val="43137"/>
                    </a:srgbClr>
                  </a:outerShdw>
                </a:effectLst>
              </a:rPr>
              <a:t>a</a:t>
            </a:r>
            <a:r>
              <a:rPr lang="en-GB" sz="2800" b="1" dirty="0" smtClean="0">
                <a:solidFill>
                  <a:srgbClr val="FFCC00"/>
                </a:solidFill>
                <a:effectLst>
                  <a:outerShdw blurRad="38100" dist="38100" dir="2700000" algn="tl">
                    <a:srgbClr val="000000">
                      <a:alpha val="43137"/>
                    </a:srgbClr>
                  </a:outerShdw>
                </a:effectLst>
              </a:rPr>
              <a:t>utumn equinox) when 101 investors led by the Lord Mayor of the City of London,</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Sir Stephen </a:t>
            </a:r>
            <a:r>
              <a:rPr lang="en-GB" sz="2800" b="1" dirty="0" err="1" smtClean="0">
                <a:solidFill>
                  <a:srgbClr val="00FF00"/>
                </a:solidFill>
                <a:effectLst>
                  <a:outerShdw blurRad="38100" dist="38100" dir="2700000" algn="tl">
                    <a:srgbClr val="000000">
                      <a:alpha val="43137"/>
                    </a:srgbClr>
                  </a:outerShdw>
                </a:effectLst>
              </a:rPr>
              <a:t>Soame</a:t>
            </a:r>
            <a:r>
              <a:rPr lang="en-GB" sz="2800" b="1" dirty="0" smtClean="0">
                <a:solidFill>
                  <a:srgbClr val="00FF00"/>
                </a:solidFill>
                <a:effectLst>
                  <a:outerShdw blurRad="38100" dist="38100" dir="2700000" algn="tl">
                    <a:srgbClr val="000000">
                      <a:alpha val="43137"/>
                    </a:srgbClr>
                  </a:outerShdw>
                </a:effectLst>
              </a:rPr>
              <a:t>, who raised £30,000, but the Company did not start trading until the following year</a:t>
            </a:r>
            <a:r>
              <a:rPr lang="en-GB" sz="2800" b="1" dirty="0" smtClean="0">
                <a:solidFill>
                  <a:srgbClr val="FF0000"/>
                </a:solidFill>
                <a:effectLst>
                  <a:outerShdw blurRad="38100" dist="38100" dir="2700000" algn="tl">
                    <a:srgbClr val="000000">
                      <a:alpha val="43137"/>
                    </a:srgbClr>
                  </a:outerShdw>
                </a:effectLst>
              </a:rPr>
              <a:t>. (Note the good Illuminati numbers)</a:t>
            </a:r>
            <a:endParaRPr lang="en-GB" sz="2800" b="1" dirty="0">
              <a:solidFill>
                <a:srgbClr val="FF0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750" b="100000" l="0" r="100000"/>
                    </a14:imgEffect>
                  </a14:imgLayer>
                </a14:imgProps>
              </a:ext>
              <a:ext uri="{28A0092B-C50C-407E-A947-70E740481C1C}">
                <a14:useLocalDpi xmlns:a14="http://schemas.microsoft.com/office/drawing/2010/main" val="0"/>
              </a:ext>
            </a:extLst>
          </a:blip>
          <a:stretch>
            <a:fillRect/>
          </a:stretch>
        </p:blipFill>
        <p:spPr>
          <a:xfrm>
            <a:off x="1060704" y="1642591"/>
            <a:ext cx="3507105" cy="4974617"/>
          </a:xfrm>
          <a:prstGeom prst="rect">
            <a:avLst/>
          </a:prstGeom>
        </p:spPr>
      </p:pic>
    </p:spTree>
    <p:extLst>
      <p:ext uri="{BB962C8B-B14F-4D97-AF65-F5344CB8AC3E}">
        <p14:creationId xmlns:p14="http://schemas.microsoft.com/office/powerpoint/2010/main" val="2061773561"/>
      </p:ext>
    </p:extLst>
  </p:cSld>
  <p:clrMapOvr>
    <a:masterClrMapping/>
  </p:clrMapOvr>
  <p:timing>
    <p:tnLst>
      <p:par>
        <p:cTn id="1" dur="indefinite" restart="never" nodeType="tmRoot"/>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536</a:t>
            </a:fld>
            <a:endParaRPr lang="en-GB">
              <a:solidFill>
                <a:srgbClr val="FFFFFF"/>
              </a:solidFill>
            </a:endParaRPr>
          </a:p>
        </p:txBody>
      </p:sp>
      <p:pic>
        <p:nvPicPr>
          <p:cNvPr id="2050" name="Picture 2" descr="http://upload.wikimedia.org/wikipedia/commons/thumb/d/df/Jameslancaster.jpg/220px-Jameslancaster.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9809" y="1532900"/>
            <a:ext cx="3803152" cy="4944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04763" y="1665848"/>
            <a:ext cx="5547057" cy="467820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Queen Elizabeth would be unaware that the East India Company would build an Empire under control of the City of London Crown. </a:t>
            </a:r>
            <a:r>
              <a:rPr lang="en-GB" sz="2800" b="1" dirty="0">
                <a:solidFill>
                  <a:srgbClr val="FFC000"/>
                </a:solidFill>
                <a:effectLst>
                  <a:outerShdw blurRad="38100" dist="38100" dir="2700000" algn="tl">
                    <a:srgbClr val="000000">
                      <a:alpha val="43137"/>
                    </a:srgbClr>
                  </a:outerShdw>
                </a:effectLst>
              </a:rPr>
              <a:t>I</a:t>
            </a:r>
            <a:r>
              <a:rPr lang="en-GB" sz="2800" b="1" dirty="0" smtClean="0">
                <a:solidFill>
                  <a:srgbClr val="FFC000"/>
                </a:solidFill>
                <a:effectLst>
                  <a:outerShdw blurRad="38100" dist="38100" dir="2700000" algn="tl">
                    <a:srgbClr val="000000">
                      <a:alpha val="43137"/>
                    </a:srgbClr>
                  </a:outerShdw>
                </a:effectLst>
              </a:rPr>
              <a:t>t would eventually swallow the English Crown and many other crowns.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James Lancaster (left) </a:t>
            </a:r>
            <a:r>
              <a:rPr lang="en-GB" sz="2800" b="1" dirty="0">
                <a:solidFill>
                  <a:srgbClr val="00FF00"/>
                </a:solidFill>
                <a:effectLst>
                  <a:outerShdw blurRad="38100" dist="38100" dir="2700000" algn="tl">
                    <a:srgbClr val="000000">
                      <a:alpha val="43137"/>
                    </a:srgbClr>
                  </a:outerShdw>
                </a:effectLst>
              </a:rPr>
              <a:t>commanded the first East India Company voyage in 1601</a:t>
            </a:r>
          </a:p>
          <a:p>
            <a:endParaRPr lang="en-GB" dirty="0"/>
          </a:p>
        </p:txBody>
      </p:sp>
    </p:spTree>
    <p:extLst>
      <p:ext uri="{BB962C8B-B14F-4D97-AF65-F5344CB8AC3E}">
        <p14:creationId xmlns:p14="http://schemas.microsoft.com/office/powerpoint/2010/main" val="2889767061"/>
      </p:ext>
    </p:extLst>
  </p:cSld>
  <p:clrMapOvr>
    <a:masterClrMapping/>
  </p:clrMapOvr>
  <p:timing>
    <p:tnLst>
      <p:par>
        <p:cTn id="1" dur="indefinite" restart="never" nodeType="tmRoot"/>
      </p:par>
    </p:tn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537</a:t>
            </a:fld>
            <a:endParaRPr lang="en-GB">
              <a:solidFill>
                <a:srgbClr val="FFFFFF"/>
              </a:solidFill>
            </a:endParaRPr>
          </a:p>
        </p:txBody>
      </p:sp>
      <p:sp>
        <p:nvSpPr>
          <p:cNvPr id="4" name="TextBox 3"/>
          <p:cNvSpPr txBox="1"/>
          <p:nvPr/>
        </p:nvSpPr>
        <p:spPr>
          <a:xfrm>
            <a:off x="4416552" y="1824841"/>
            <a:ext cx="702868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One hundred years later in 1698, King William of Orange was bribed to the tune of £2,000,000, </a:t>
            </a:r>
            <a:r>
              <a:rPr lang="en-GB" sz="2800" b="1" dirty="0" smtClean="0">
                <a:solidFill>
                  <a:srgbClr val="FFC000"/>
                </a:solidFill>
                <a:effectLst>
                  <a:outerShdw blurRad="38100" dist="38100" dir="2700000" algn="tl">
                    <a:srgbClr val="000000">
                      <a:alpha val="43137"/>
                    </a:srgbClr>
                  </a:outerShdw>
                </a:effectLst>
              </a:rPr>
              <a:t>for making bids from rivals of the existing stockholders successful. </a:t>
            </a:r>
            <a:r>
              <a:rPr lang="en-GB" sz="2800" b="1" dirty="0" smtClean="0">
                <a:solidFill>
                  <a:srgbClr val="FF00FF"/>
                </a:solidFill>
                <a:effectLst>
                  <a:outerShdw blurRad="38100" dist="38100" dir="2700000" algn="tl">
                    <a:srgbClr val="000000">
                      <a:alpha val="43137"/>
                    </a:srgbClr>
                  </a:outerShdw>
                </a:effectLst>
              </a:rPr>
              <a:t>One hundred years on in 1979, </a:t>
            </a:r>
            <a:r>
              <a:rPr lang="en-GB" sz="2800" b="1" dirty="0" smtClean="0">
                <a:solidFill>
                  <a:srgbClr val="00FF00"/>
                </a:solidFill>
                <a:effectLst>
                  <a:outerShdw blurRad="38100" dist="38100" dir="2700000" algn="tl">
                    <a:srgbClr val="000000">
                      <a:alpha val="43137"/>
                    </a:srgbClr>
                  </a:outerShdw>
                </a:effectLst>
              </a:rPr>
              <a:t>records indicate that 46 out of 49 shareholders live in the London area with names from year to year frequently reappearing viz., Baring and Thornton</a:t>
            </a:r>
            <a:r>
              <a:rPr lang="en-GB" dirty="0" smtClean="0">
                <a:solidFill>
                  <a:srgbClr val="00FF00"/>
                </a:solidFill>
              </a:rPr>
              <a:t>.</a:t>
            </a:r>
            <a:endParaRPr lang="en-GB" dirty="0">
              <a:solidFill>
                <a:srgbClr val="00FF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824841"/>
            <a:ext cx="3120669" cy="3970318"/>
          </a:xfrm>
          <a:prstGeom prst="rect">
            <a:avLst/>
          </a:prstGeom>
        </p:spPr>
      </p:pic>
    </p:spTree>
    <p:extLst>
      <p:ext uri="{BB962C8B-B14F-4D97-AF65-F5344CB8AC3E}">
        <p14:creationId xmlns:p14="http://schemas.microsoft.com/office/powerpoint/2010/main" val="3886878340"/>
      </p:ext>
    </p:extLst>
  </p:cSld>
  <p:clrMapOvr>
    <a:masterClrMapping/>
  </p:clrMapOvr>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538</a:t>
            </a:fld>
            <a:endParaRPr lang="en-GB">
              <a:solidFill>
                <a:srgbClr val="FFFFFF"/>
              </a:solidFill>
            </a:endParaRPr>
          </a:p>
        </p:txBody>
      </p:sp>
      <p:pic>
        <p:nvPicPr>
          <p:cNvPr id="5" name="Picture 4"/>
          <p:cNvPicPr>
            <a:picLocks noChangeAspect="1"/>
          </p:cNvPicPr>
          <p:nvPr/>
        </p:nvPicPr>
        <p:blipFill>
          <a:blip r:embed="rId2"/>
          <a:stretch>
            <a:fillRect/>
          </a:stretch>
        </p:blipFill>
        <p:spPr>
          <a:xfrm>
            <a:off x="609600" y="1371600"/>
            <a:ext cx="5336273" cy="3811623"/>
          </a:xfrm>
          <a:prstGeom prst="rect">
            <a:avLst/>
          </a:prstGeom>
        </p:spPr>
      </p:pic>
      <p:sp>
        <p:nvSpPr>
          <p:cNvPr id="6" name="TextBox 5"/>
          <p:cNvSpPr txBox="1"/>
          <p:nvPr/>
        </p:nvSpPr>
        <p:spPr>
          <a:xfrm>
            <a:off x="6687403" y="1749027"/>
            <a:ext cx="4772167"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East India Company (EIC), </a:t>
            </a:r>
            <a:r>
              <a:rPr lang="en-GB" sz="2800" b="1" dirty="0">
                <a:solidFill>
                  <a:srgbClr val="FFC000"/>
                </a:solidFill>
                <a:effectLst>
                  <a:outerShdw blurRad="38100" dist="38100" dir="2700000" algn="tl">
                    <a:srgbClr val="000000">
                      <a:alpha val="43137"/>
                    </a:srgbClr>
                  </a:outerShdw>
                </a:effectLst>
              </a:rPr>
              <a:t>originally chartered as the Governor and Company of Merchants of London trading into the East Indies,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and more properly called the Honourable East India Company</a:t>
            </a:r>
            <a:r>
              <a:rPr lang="en-GB" sz="2800" b="1" dirty="0" smtClean="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sp>
        <p:nvSpPr>
          <p:cNvPr id="4" name="TextBox 3"/>
          <p:cNvSpPr txBox="1"/>
          <p:nvPr/>
        </p:nvSpPr>
        <p:spPr>
          <a:xfrm>
            <a:off x="220637" y="5482883"/>
            <a:ext cx="6114197"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The grand headquarters in London of the East India Company</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9746998"/>
      </p:ext>
    </p:extLst>
  </p:cSld>
  <p:clrMapOvr>
    <a:masterClrMapping/>
  </p:clrMapOvr>
  <p:timing>
    <p:tnLst>
      <p:par>
        <p:cTn id="1" dur="indefinite" restart="never" nodeType="tmRoot"/>
      </p:par>
    </p:tn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539</a:t>
            </a:fld>
            <a:endParaRPr lang="en-GB">
              <a:solidFill>
                <a:srgbClr val="FFFFFF"/>
              </a:solidFill>
            </a:endParaRPr>
          </a:p>
        </p:txBody>
      </p:sp>
      <p:sp>
        <p:nvSpPr>
          <p:cNvPr id="6" name="TextBox 5"/>
          <p:cNvSpPr txBox="1"/>
          <p:nvPr/>
        </p:nvSpPr>
        <p:spPr>
          <a:xfrm>
            <a:off x="5581934" y="1421055"/>
            <a:ext cx="5836693"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….was </a:t>
            </a:r>
            <a:r>
              <a:rPr lang="en-GB" sz="2800" b="1" dirty="0">
                <a:solidFill>
                  <a:srgbClr val="00FFFF"/>
                </a:solidFill>
                <a:effectLst>
                  <a:outerShdw blurRad="38100" dist="38100" dir="2700000" algn="tl">
                    <a:srgbClr val="000000">
                      <a:alpha val="43137"/>
                    </a:srgbClr>
                  </a:outerShdw>
                </a:effectLst>
              </a:rPr>
              <a:t>an English and later (from 1707</a:t>
            </a:r>
            <a:r>
              <a:rPr lang="en-GB" sz="2800" b="1" dirty="0" smtClean="0">
                <a:solidFill>
                  <a:srgbClr val="00FFFF"/>
                </a:solidFill>
                <a:effectLst>
                  <a:outerShdw blurRad="38100" dist="38100" dir="2700000" algn="tl">
                    <a:srgbClr val="000000">
                      <a:alpha val="43137"/>
                    </a:srgbClr>
                  </a:outerShdw>
                </a:effectLst>
              </a:rPr>
              <a:t>)</a:t>
            </a:r>
            <a:r>
              <a:rPr lang="en-GB" sz="2800" b="1" baseline="30000" dirty="0" smtClean="0">
                <a:solidFill>
                  <a:srgbClr val="00FFFF"/>
                </a:solidFill>
                <a:effectLst>
                  <a:outerShdw blurRad="38100" dist="38100" dir="2700000" algn="tl">
                    <a:srgbClr val="000000">
                      <a:alpha val="43137"/>
                    </a:srgbClr>
                  </a:outerShdw>
                </a:effectLst>
              </a:rPr>
              <a:t> </a:t>
            </a:r>
            <a:r>
              <a:rPr lang="en-GB" sz="2800" b="1" dirty="0" smtClean="0">
                <a:solidFill>
                  <a:srgbClr val="00FFFF"/>
                </a:solidFill>
                <a:effectLst>
                  <a:outerShdw blurRad="38100" dist="38100" dir="2700000" algn="tl">
                    <a:srgbClr val="000000">
                      <a:alpha val="43137"/>
                    </a:srgbClr>
                  </a:outerShdw>
                </a:effectLst>
              </a:rPr>
              <a:t>British </a:t>
            </a:r>
            <a:r>
              <a:rPr lang="en-GB" sz="2800" b="1" dirty="0">
                <a:solidFill>
                  <a:srgbClr val="00FFFF"/>
                </a:solidFill>
                <a:effectLst>
                  <a:outerShdw blurRad="38100" dist="38100" dir="2700000" algn="tl">
                    <a:srgbClr val="000000">
                      <a:alpha val="43137"/>
                    </a:srgbClr>
                  </a:outerShdw>
                </a:effectLst>
              </a:rPr>
              <a:t>joint-stock </a:t>
            </a:r>
            <a:r>
              <a:rPr lang="en-GB" sz="2800" b="1" dirty="0" smtClean="0">
                <a:solidFill>
                  <a:srgbClr val="FF0000"/>
                </a:solidFill>
                <a:effectLst>
                  <a:outerShdw blurRad="38100" dist="38100" dir="2700000" algn="tl">
                    <a:srgbClr val="000000">
                      <a:alpha val="43137"/>
                    </a:srgbClr>
                  </a:outerShdw>
                </a:effectLst>
              </a:rPr>
              <a:t>(One can be certain that control lay in the hands of the Jewish financiers)</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company </a:t>
            </a:r>
            <a:r>
              <a:rPr lang="en-GB" sz="2800" b="1" dirty="0">
                <a:solidFill>
                  <a:srgbClr val="FFC000"/>
                </a:solidFill>
                <a:effectLst>
                  <a:outerShdw blurRad="38100" dist="38100" dir="2700000" algn="tl">
                    <a:srgbClr val="000000">
                      <a:alpha val="43137"/>
                    </a:srgbClr>
                  </a:outerShdw>
                </a:effectLst>
              </a:rPr>
              <a:t>formed for pursuing trade with the East Indies but which ended up trading mainly with the Indian subcontinent,</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North-West Frontier Province and </a:t>
            </a:r>
            <a:r>
              <a:rPr lang="en-GB" sz="2800" b="1" dirty="0" smtClean="0">
                <a:solidFill>
                  <a:srgbClr val="00FF00"/>
                </a:solidFill>
                <a:effectLst>
                  <a:outerShdw blurRad="38100" dist="38100" dir="2700000" algn="tl">
                    <a:srgbClr val="000000">
                      <a:alpha val="43137"/>
                    </a:srgbClr>
                  </a:outerShdw>
                </a:effectLst>
              </a:rPr>
              <a:t>Baluchistan.</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https://encrypted-tbn1.gstatic.com/images?q=tbn:ANd9GcRwt01yKX5AfTnnqXutDImNRRNI1BxVLIiaXr4ZHM9ucTkCEI9ND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822243"/>
            <a:ext cx="4326066" cy="239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382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54</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606" y="1757172"/>
            <a:ext cx="2826712" cy="4105656"/>
          </a:xfrm>
          <a:prstGeom prst="rect">
            <a:avLst/>
          </a:prstGeom>
        </p:spPr>
      </p:pic>
      <p:sp>
        <p:nvSpPr>
          <p:cNvPr id="5" name="TextBox 4"/>
          <p:cNvSpPr txBox="1"/>
          <p:nvPr/>
        </p:nvSpPr>
        <p:spPr>
          <a:xfrm>
            <a:off x="4690872" y="2249424"/>
            <a:ext cx="6345936"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0000"/>
                </a:solidFill>
                <a:effectLst>
                  <a:outerShdw blurRad="38100" dist="38100" dir="2700000" algn="tl">
                    <a:srgbClr val="000000">
                      <a:alpha val="43137"/>
                    </a:srgbClr>
                  </a:outerShdw>
                </a:effectLst>
              </a:rPr>
              <a:t>The </a:t>
            </a:r>
            <a:r>
              <a:rPr lang="en-GB" sz="2800" b="1" dirty="0" err="1" smtClean="0">
                <a:solidFill>
                  <a:srgbClr val="FF0000"/>
                </a:solidFill>
                <a:effectLst>
                  <a:outerShdw blurRad="38100" dist="38100" dir="2700000" algn="tl">
                    <a:srgbClr val="000000">
                      <a:alpha val="43137"/>
                    </a:srgbClr>
                  </a:outerShdw>
                </a:effectLst>
              </a:rPr>
              <a:t>Rothschilds</a:t>
            </a:r>
            <a:r>
              <a:rPr lang="en-GB" sz="2800" b="1" dirty="0" smtClean="0">
                <a:solidFill>
                  <a:srgbClr val="FF0000"/>
                </a:solidFill>
                <a:effectLst>
                  <a:outerShdw blurRad="38100" dist="38100" dir="2700000" algn="tl">
                    <a:srgbClr val="000000">
                      <a:alpha val="43137"/>
                    </a:srgbClr>
                  </a:outerShdw>
                </a:effectLst>
              </a:rPr>
              <a:t>, </a:t>
            </a:r>
            <a:r>
              <a:rPr lang="en-GB" sz="2800" b="1" dirty="0" smtClean="0">
                <a:solidFill>
                  <a:srgbClr val="00FFFF"/>
                </a:solidFill>
                <a:effectLst>
                  <a:outerShdw blurRad="38100" dist="38100" dir="2700000" algn="tl">
                    <a:srgbClr val="000000">
                      <a:alpha val="43137"/>
                    </a:srgbClr>
                  </a:outerShdw>
                </a:effectLst>
              </a:rPr>
              <a:t>just like their </a:t>
            </a:r>
            <a:r>
              <a:rPr lang="en-GB" sz="2800" b="1" dirty="0" err="1" smtClean="0">
                <a:solidFill>
                  <a:srgbClr val="00FFFF"/>
                </a:solidFill>
                <a:effectLst>
                  <a:outerShdw blurRad="38100" dist="38100" dir="2700000" algn="tl">
                    <a:srgbClr val="000000">
                      <a:alpha val="43137"/>
                    </a:srgbClr>
                  </a:outerShdw>
                </a:effectLst>
              </a:rPr>
              <a:t>Edomite</a:t>
            </a:r>
            <a:r>
              <a:rPr lang="en-GB" sz="2800" b="1" dirty="0" smtClean="0">
                <a:solidFill>
                  <a:srgbClr val="00FFFF"/>
                </a:solidFill>
                <a:effectLst>
                  <a:outerShdw blurRad="38100" dist="38100" dir="2700000" algn="tl">
                    <a:srgbClr val="000000">
                      <a:alpha val="43137"/>
                    </a:srgbClr>
                  </a:outerShdw>
                </a:effectLst>
              </a:rPr>
              <a:t> ancestors prefer to live in the clefts of the rocks as they did in Petra (Mount </a:t>
            </a:r>
            <a:r>
              <a:rPr lang="en-GB" sz="2800" b="1" dirty="0" err="1" smtClean="0">
                <a:solidFill>
                  <a:srgbClr val="00FFFF"/>
                </a:solidFill>
                <a:effectLst>
                  <a:outerShdw blurRad="38100" dist="38100" dir="2700000" algn="tl">
                    <a:srgbClr val="000000">
                      <a:alpha val="43137"/>
                    </a:srgbClr>
                  </a:outerShdw>
                </a:effectLst>
              </a:rPr>
              <a:t>Seir</a:t>
            </a:r>
            <a:r>
              <a:rPr lang="en-GB" sz="2800" b="1" dirty="0">
                <a:solidFill>
                  <a:srgbClr val="00FFFF"/>
                </a:solidFill>
                <a:effectLst>
                  <a:outerShdw blurRad="38100" dist="38100" dir="2700000" algn="tl">
                    <a:srgbClr val="000000">
                      <a:alpha val="43137"/>
                    </a:srgbClr>
                  </a:outerShdw>
                </a:effectLst>
              </a:rPr>
              <a:t>)</a:t>
            </a:r>
            <a:r>
              <a:rPr lang="en-GB" sz="2800" b="1" dirty="0" smtClean="0">
                <a:solidFill>
                  <a:srgbClr val="00FFFF"/>
                </a:solidFill>
                <a:effectLst>
                  <a:outerShdw blurRad="38100" dist="38100" dir="2700000" algn="tl">
                    <a:srgbClr val="000000">
                      <a:alpha val="43137"/>
                    </a:srgbClr>
                  </a:outerShdw>
                </a:effectLst>
              </a:rPr>
              <a:t>, </a:t>
            </a:r>
            <a:r>
              <a:rPr lang="en-GB" sz="2800" b="1" dirty="0" smtClean="0">
                <a:solidFill>
                  <a:srgbClr val="FF6600"/>
                </a:solidFill>
                <a:effectLst>
                  <a:outerShdw blurRad="38100" dist="38100" dir="2700000" algn="tl">
                    <a:srgbClr val="000000">
                      <a:alpha val="43137"/>
                    </a:srgbClr>
                  </a:outerShdw>
                </a:effectLst>
              </a:rPr>
              <a:t>so the very narrow St. </a:t>
            </a:r>
            <a:r>
              <a:rPr lang="en-GB" sz="2800" b="1" dirty="0" err="1" smtClean="0">
                <a:solidFill>
                  <a:srgbClr val="FF6600"/>
                </a:solidFill>
                <a:effectLst>
                  <a:outerShdw blurRad="38100" dist="38100" dir="2700000" algn="tl">
                    <a:srgbClr val="000000">
                      <a:alpha val="43137"/>
                    </a:srgbClr>
                  </a:outerShdw>
                </a:effectLst>
              </a:rPr>
              <a:t>Swithin’s</a:t>
            </a:r>
            <a:r>
              <a:rPr lang="en-GB" sz="2800" b="1" dirty="0" smtClean="0">
                <a:solidFill>
                  <a:srgbClr val="FF6600"/>
                </a:solidFill>
                <a:effectLst>
                  <a:outerShdw blurRad="38100" dist="38100" dir="2700000" algn="tl">
                    <a:srgbClr val="000000">
                      <a:alpha val="43137"/>
                    </a:srgbClr>
                  </a:outerShdw>
                </a:effectLst>
              </a:rPr>
              <a:t> Lane would make it very difficult for a mob to assault their real headquarters</a:t>
            </a:r>
            <a:r>
              <a:rPr lang="en-GB" dirty="0" smtClean="0">
                <a:solidFill>
                  <a:srgbClr val="FF6600"/>
                </a:solidFill>
              </a:rPr>
              <a:t>.</a:t>
            </a:r>
            <a:endParaRPr lang="en-GB" dirty="0">
              <a:solidFill>
                <a:srgbClr val="FF6600"/>
              </a:solidFill>
            </a:endParaRPr>
          </a:p>
        </p:txBody>
      </p:sp>
    </p:spTree>
    <p:extLst>
      <p:ext uri="{BB962C8B-B14F-4D97-AF65-F5344CB8AC3E}">
        <p14:creationId xmlns:p14="http://schemas.microsoft.com/office/powerpoint/2010/main" val="3221900640"/>
      </p:ext>
    </p:extLst>
  </p:cSld>
  <p:clrMapOvr>
    <a:masterClrMapping/>
  </p:clrMapOvr>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540</a:t>
            </a:fld>
            <a:endParaRPr lang="en-GB">
              <a:solidFill>
                <a:srgbClr val="FFFFFF"/>
              </a:solidFill>
            </a:endParaRPr>
          </a:p>
        </p:txBody>
      </p:sp>
      <p:sp>
        <p:nvSpPr>
          <p:cNvPr id="4" name="TextBox 3"/>
          <p:cNvSpPr txBox="1"/>
          <p:nvPr/>
        </p:nvSpPr>
        <p:spPr>
          <a:xfrm>
            <a:off x="6672072" y="1824841"/>
            <a:ext cx="4706112"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C000"/>
                </a:solidFill>
                <a:effectLst>
                  <a:outerShdw blurRad="38100" dist="38100" dir="2700000" algn="tl">
                    <a:srgbClr val="000000">
                      <a:alpha val="43137"/>
                    </a:srgbClr>
                  </a:outerShdw>
                </a:effectLst>
              </a:rPr>
              <a:t>The committee of 300 who are alleged to rule the world can be traced back to the East India Company’s council of 300, </a:t>
            </a:r>
            <a:r>
              <a:rPr lang="en-GB" sz="2800" b="1" dirty="0" smtClean="0">
                <a:solidFill>
                  <a:srgbClr val="00FF00"/>
                </a:solidFill>
                <a:effectLst>
                  <a:outerShdw blurRad="38100" dist="38100" dir="2700000" algn="tl">
                    <a:srgbClr val="000000">
                      <a:alpha val="43137"/>
                    </a:srgbClr>
                  </a:outerShdw>
                </a:effectLst>
              </a:rPr>
              <a:t>founded in 1727 and was reckoned to be an influential body even in the 18</a:t>
            </a:r>
            <a:r>
              <a:rPr lang="en-GB" sz="2800" b="1" baseline="30000" dirty="0" smtClean="0">
                <a:solidFill>
                  <a:srgbClr val="00FF00"/>
                </a:solidFill>
                <a:effectLst>
                  <a:outerShdw blurRad="38100" dist="38100" dir="2700000" algn="tl">
                    <a:srgbClr val="000000">
                      <a:alpha val="43137"/>
                    </a:srgbClr>
                  </a:outerShdw>
                </a:effectLst>
              </a:rPr>
              <a:t>th</a:t>
            </a:r>
            <a:r>
              <a:rPr lang="en-GB" sz="2800" b="1" dirty="0" smtClean="0">
                <a:solidFill>
                  <a:srgbClr val="00FF00"/>
                </a:solidFill>
                <a:effectLst>
                  <a:outerShdw blurRad="38100" dist="38100" dir="2700000" algn="tl">
                    <a:srgbClr val="000000">
                      <a:alpha val="43137"/>
                    </a:srgbClr>
                  </a:outerShdw>
                </a:effectLst>
              </a:rPr>
              <a:t> century.</a:t>
            </a:r>
            <a:endParaRPr lang="en-GB" sz="2800" b="1" dirty="0">
              <a:solidFill>
                <a:srgbClr val="00FF0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stretch>
            <a:fillRect/>
          </a:stretch>
        </p:blipFill>
        <p:spPr>
          <a:xfrm>
            <a:off x="542005" y="2531364"/>
            <a:ext cx="5189071" cy="2763012"/>
          </a:xfrm>
          <a:prstGeom prst="rect">
            <a:avLst/>
          </a:prstGeom>
        </p:spPr>
      </p:pic>
    </p:spTree>
    <p:extLst>
      <p:ext uri="{BB962C8B-B14F-4D97-AF65-F5344CB8AC3E}">
        <p14:creationId xmlns:p14="http://schemas.microsoft.com/office/powerpoint/2010/main" val="960822253"/>
      </p:ext>
    </p:extLst>
  </p:cSld>
  <p:clrMapOvr>
    <a:masterClrMapping/>
  </p:clrMapOvr>
  <p:timing>
    <p:tnLst>
      <p:par>
        <p:cTn id="1" dur="indefinite" restart="never" nodeType="tmRoot"/>
      </p:par>
    </p:tn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541</a:t>
            </a:fld>
            <a:endParaRPr lang="en-GB">
              <a:solidFill>
                <a:srgbClr val="FFFFFF"/>
              </a:solidFill>
            </a:endParaRPr>
          </a:p>
        </p:txBody>
      </p:sp>
      <p:sp>
        <p:nvSpPr>
          <p:cNvPr id="4" name="TextBox 3"/>
          <p:cNvSpPr txBox="1"/>
          <p:nvPr/>
        </p:nvSpPr>
        <p:spPr>
          <a:xfrm>
            <a:off x="4910328" y="2084832"/>
            <a:ext cx="6190488"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 number of other companies domiciled in the City of London would endeavour to profit out of the expanding empire and trade, </a:t>
            </a:r>
            <a:r>
              <a:rPr lang="en-GB" sz="2800" b="1" dirty="0" smtClean="0">
                <a:solidFill>
                  <a:srgbClr val="FF6600"/>
                </a:solidFill>
                <a:effectLst>
                  <a:outerShdw blurRad="38100" dist="38100" dir="2700000" algn="tl">
                    <a:srgbClr val="000000">
                      <a:alpha val="43137"/>
                    </a:srgbClr>
                  </a:outerShdw>
                </a:effectLst>
              </a:rPr>
              <a:t>such as the Hudson Bay Company and the Virginia Company.</a:t>
            </a:r>
            <a:endParaRPr lang="en-GB" sz="2800" b="1" dirty="0">
              <a:solidFill>
                <a:srgbClr val="FF66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372" y="2033010"/>
            <a:ext cx="3429000" cy="2781300"/>
          </a:xfrm>
          <a:prstGeom prst="rect">
            <a:avLst/>
          </a:prstGeom>
        </p:spPr>
      </p:pic>
    </p:spTree>
    <p:extLst>
      <p:ext uri="{BB962C8B-B14F-4D97-AF65-F5344CB8AC3E}">
        <p14:creationId xmlns:p14="http://schemas.microsoft.com/office/powerpoint/2010/main" val="3059367921"/>
      </p:ext>
    </p:extLst>
  </p:cSld>
  <p:clrMapOvr>
    <a:masterClrMapping/>
  </p:clrMapOvr>
  <p:timing>
    <p:tnLst>
      <p:par>
        <p:cTn id="1" dur="indefinite" restart="never" nodeType="tmRoot"/>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542</a:t>
            </a:fld>
            <a:endParaRPr lang="en-GB">
              <a:solidFill>
                <a:srgbClr val="FFFFFF"/>
              </a:solidFill>
            </a:endParaRPr>
          </a:p>
        </p:txBody>
      </p:sp>
      <p:sp>
        <p:nvSpPr>
          <p:cNvPr id="4" name="TextBox 3"/>
          <p:cNvSpPr txBox="1"/>
          <p:nvPr/>
        </p:nvSpPr>
        <p:spPr>
          <a:xfrm>
            <a:off x="5394960" y="1609397"/>
            <a:ext cx="5157216"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King William III and the City of London money power was not adverse to using privateers to enforce trade and plunder others, </a:t>
            </a:r>
            <a:r>
              <a:rPr lang="en-GB" sz="2800" b="1" dirty="0" smtClean="0">
                <a:solidFill>
                  <a:srgbClr val="FFC000"/>
                </a:solidFill>
                <a:effectLst>
                  <a:outerShdw blurRad="38100" dist="38100" dir="2700000" algn="tl">
                    <a:srgbClr val="000000">
                      <a:alpha val="43137"/>
                    </a:srgbClr>
                  </a:outerShdw>
                </a:effectLst>
              </a:rPr>
              <a:t>to enable plausible denial. </a:t>
            </a:r>
            <a:r>
              <a:rPr lang="en-GB" sz="2800" b="1" dirty="0" smtClean="0">
                <a:solidFill>
                  <a:srgbClr val="00FF00"/>
                </a:solidFill>
                <a:effectLst>
                  <a:outerShdw blurRad="38100" dist="38100" dir="2700000" algn="tl">
                    <a:srgbClr val="000000">
                      <a:alpha val="43137"/>
                    </a:srgbClr>
                  </a:outerShdw>
                </a:effectLst>
              </a:rPr>
              <a:t>There is circumstantial evidence that infamous Captain Kidd had links to the money power.</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6" y="4008173"/>
            <a:ext cx="3440874" cy="246882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277" y="1512062"/>
            <a:ext cx="1566672" cy="2082679"/>
          </a:xfrm>
          <a:prstGeom prst="rect">
            <a:avLst/>
          </a:prstGeom>
        </p:spPr>
      </p:pic>
    </p:spTree>
    <p:extLst>
      <p:ext uri="{BB962C8B-B14F-4D97-AF65-F5344CB8AC3E}">
        <p14:creationId xmlns:p14="http://schemas.microsoft.com/office/powerpoint/2010/main" val="1758019714"/>
      </p:ext>
    </p:extLst>
  </p:cSld>
  <p:clrMapOvr>
    <a:masterClrMapping/>
  </p:clrMapOvr>
  <p:timing>
    <p:tnLst>
      <p:par>
        <p:cTn id="1" dur="indefinite" restart="never" nodeType="tmRoot"/>
      </p:par>
    </p:tn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018D111-542D-493D-961D-90BB87B0D8F3}" type="slidenum">
              <a:rPr lang="en-GB"/>
              <a:pPr>
                <a:defRPr/>
              </a:pPr>
              <a:t>543</a:t>
            </a:fld>
            <a:endParaRPr lang="en-GB"/>
          </a:p>
        </p:txBody>
      </p:sp>
      <p:sp>
        <p:nvSpPr>
          <p:cNvPr id="150533" name="Rectangle 5"/>
          <p:cNvSpPr>
            <a:spLocks noGrp="1" noChangeArrowheads="1"/>
          </p:cNvSpPr>
          <p:nvPr>
            <p:ph type="title"/>
          </p:nvPr>
        </p:nvSpPr>
        <p:spPr/>
        <p:txBody>
          <a:bodyPr/>
          <a:lstStyle/>
          <a:p>
            <a:pPr>
              <a:defRPr/>
            </a:pPr>
            <a:r>
              <a:rPr lang="en-GB" sz="4000" b="1" dirty="0">
                <a:solidFill>
                  <a:srgbClr val="FF0000"/>
                </a:solidFill>
              </a:rPr>
              <a:t>The Story Of Gog And </a:t>
            </a:r>
            <a:r>
              <a:rPr lang="en-GB" sz="4000" b="1" dirty="0" err="1">
                <a:solidFill>
                  <a:srgbClr val="FF0000"/>
                </a:solidFill>
              </a:rPr>
              <a:t>Magog</a:t>
            </a:r>
            <a:endParaRPr lang="en-GB" sz="4000" b="1" dirty="0">
              <a:solidFill>
                <a:srgbClr val="FFFF00"/>
              </a:solidFill>
            </a:endParaRPr>
          </a:p>
        </p:txBody>
      </p:sp>
      <p:pic>
        <p:nvPicPr>
          <p:cNvPr id="150532" name="Picture 4" descr="Indian Empire"/>
          <p:cNvPicPr>
            <a:picLocks noGrp="1" noChangeAspect="1" noChangeArrowheads="1"/>
          </p:cNvPicPr>
          <p:nvPr>
            <p:ph idx="1"/>
          </p:nvPr>
        </p:nvPicPr>
        <p:blipFill>
          <a:blip r:embed="rId3" cstate="print"/>
          <a:srcRect/>
          <a:stretch>
            <a:fillRect/>
          </a:stretch>
        </p:blipFill>
        <p:spPr>
          <a:xfrm>
            <a:off x="900814" y="1745934"/>
            <a:ext cx="4357687" cy="3983037"/>
          </a:xfrm>
          <a:noFill/>
        </p:spPr>
      </p:pic>
      <p:sp>
        <p:nvSpPr>
          <p:cNvPr id="150535" name="Text Box 7"/>
          <p:cNvSpPr txBox="1">
            <a:spLocks noChangeArrowheads="1"/>
          </p:cNvSpPr>
          <p:nvPr/>
        </p:nvSpPr>
        <p:spPr bwMode="auto">
          <a:xfrm>
            <a:off x="6040120" y="2255728"/>
            <a:ext cx="5394960" cy="3108543"/>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00FFCC"/>
                </a:solidFill>
                <a:effectLst>
                  <a:outerShdw blurRad="38100" dist="38100" dir="2700000" algn="tl">
                    <a:srgbClr val="000000"/>
                  </a:outerShdw>
                </a:effectLst>
              </a:rPr>
              <a:t>Indian policy was influenced by </a:t>
            </a:r>
            <a:r>
              <a:rPr lang="en-GB" sz="2800" b="1" dirty="0" smtClean="0">
                <a:solidFill>
                  <a:srgbClr val="00FFCC"/>
                </a:solidFill>
                <a:effectLst>
                  <a:outerShdw blurRad="38100" dist="38100" dir="2700000" algn="tl">
                    <a:srgbClr val="000000"/>
                  </a:outerShdw>
                </a:effectLst>
              </a:rPr>
              <a:t>the East India Company </a:t>
            </a:r>
            <a:r>
              <a:rPr lang="en-GB" sz="2800" b="1" dirty="0">
                <a:solidFill>
                  <a:srgbClr val="00FFCC"/>
                </a:solidFill>
                <a:effectLst>
                  <a:outerShdw blurRad="38100" dist="38100" dir="2700000" algn="tl">
                    <a:srgbClr val="000000"/>
                  </a:outerShdw>
                </a:effectLst>
              </a:rPr>
              <a:t>from 1757 to 1773, </a:t>
            </a:r>
            <a:r>
              <a:rPr lang="en-GB" sz="2800" b="1" dirty="0">
                <a:solidFill>
                  <a:srgbClr val="FFC000"/>
                </a:solidFill>
                <a:effectLst>
                  <a:outerShdw blurRad="38100" dist="38100" dir="2700000" algn="tl">
                    <a:srgbClr val="000000"/>
                  </a:outerShdw>
                </a:effectLst>
              </a:rPr>
              <a:t>when their power was broken by the 1773 Regulatory Act, </a:t>
            </a:r>
            <a:r>
              <a:rPr lang="en-GB" sz="2800" b="1" dirty="0">
                <a:solidFill>
                  <a:srgbClr val="FF00FF"/>
                </a:solidFill>
                <a:effectLst>
                  <a:outerShdw blurRad="38100" dist="38100" dir="2700000" algn="tl">
                    <a:srgbClr val="000000"/>
                  </a:outerShdw>
                </a:effectLst>
              </a:rPr>
              <a:t>and Pitt’s India Act of 1784, </a:t>
            </a:r>
            <a:r>
              <a:rPr lang="en-GB" sz="2800" b="1" dirty="0">
                <a:solidFill>
                  <a:srgbClr val="00FF00"/>
                </a:solidFill>
                <a:effectLst>
                  <a:outerShdw blurRad="38100" dist="38100" dir="2700000" algn="tl">
                    <a:srgbClr val="000000"/>
                  </a:outerShdw>
                </a:effectLst>
              </a:rPr>
              <a:t>finally ending their monopoly in 1813</a:t>
            </a:r>
            <a:r>
              <a:rPr lang="en-GB" sz="2000" b="1" dirty="0">
                <a:solidFill>
                  <a:srgbClr val="00FF00"/>
                </a:solidFill>
                <a:effectLst>
                  <a:outerShdw blurRad="38100" dist="38100" dir="2700000" algn="tl">
                    <a:srgbClr val="000000"/>
                  </a:outerShdw>
                </a:effectLst>
              </a:rPr>
              <a:t>.</a:t>
            </a:r>
          </a:p>
        </p:txBody>
      </p:sp>
    </p:spTree>
    <p:extLst>
      <p:ext uri="{BB962C8B-B14F-4D97-AF65-F5344CB8AC3E}">
        <p14:creationId xmlns:p14="http://schemas.microsoft.com/office/powerpoint/2010/main" val="34865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0532"/>
                                        </p:tgtEl>
                                        <p:attrNameLst>
                                          <p:attrName>style.visibility</p:attrName>
                                        </p:attrNameLst>
                                      </p:cBhvr>
                                      <p:to>
                                        <p:strVal val="visible"/>
                                      </p:to>
                                    </p:set>
                                    <p:animEffect transition="in" filter="circle(in)">
                                      <p:cBhvr>
                                        <p:cTn id="7" dur="2000"/>
                                        <p:tgtEl>
                                          <p:spTgt spid="15053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50535">
                                            <p:txEl>
                                              <p:pRg st="0" end="0"/>
                                            </p:txEl>
                                          </p:spTgt>
                                        </p:tgtEl>
                                        <p:attrNameLst>
                                          <p:attrName>style.visibility</p:attrName>
                                        </p:attrNameLst>
                                      </p:cBhvr>
                                      <p:to>
                                        <p:strVal val="visible"/>
                                      </p:to>
                                    </p:set>
                                    <p:anim calcmode="discrete" valueType="clr">
                                      <p:cBhvr override="childStyle">
                                        <p:cTn id="12" dur="80"/>
                                        <p:tgtEl>
                                          <p:spTgt spid="15053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0535">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5053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a:solidFill>
                  <a:srgbClr val="FF0000"/>
                </a:solidFill>
              </a:rPr>
              <a:t>The Story Of Gog And </a:t>
            </a:r>
            <a:r>
              <a:rPr lang="en-GB" b="1" dirty="0" err="1">
                <a:solidFill>
                  <a:srgbClr val="FF0000"/>
                </a:solidFill>
              </a:rPr>
              <a:t>Magog</a:t>
            </a:r>
            <a:endParaRPr lang="en-GB" dirty="0"/>
          </a:p>
        </p:txBody>
      </p:sp>
      <p:sp>
        <p:nvSpPr>
          <p:cNvPr id="4" name="Slide Number Placeholder 3"/>
          <p:cNvSpPr>
            <a:spLocks noGrp="1"/>
          </p:cNvSpPr>
          <p:nvPr>
            <p:ph type="sldNum" sz="quarter" idx="12"/>
          </p:nvPr>
        </p:nvSpPr>
        <p:spPr/>
        <p:txBody>
          <a:bodyPr/>
          <a:lstStyle/>
          <a:p>
            <a:pPr>
              <a:defRPr/>
            </a:pPr>
            <a:fld id="{9D614EB4-A41B-46E4-A658-35AF04496BD5}" type="slidenum">
              <a:rPr lang="en-GB" smtClean="0"/>
              <a:pPr>
                <a:defRPr/>
              </a:pPr>
              <a:t>544</a:t>
            </a:fld>
            <a:endParaRPr lang="en-GB"/>
          </a:p>
        </p:txBody>
      </p:sp>
      <p:sp>
        <p:nvSpPr>
          <p:cNvPr id="6" name="TextBox 5"/>
          <p:cNvSpPr txBox="1"/>
          <p:nvPr/>
        </p:nvSpPr>
        <p:spPr>
          <a:xfrm>
            <a:off x="5939636" y="1806381"/>
            <a:ext cx="4643437" cy="4031873"/>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200"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When </a:t>
            </a:r>
            <a:r>
              <a:rPr lang="en-GB" sz="2800" b="1" dirty="0" smtClean="0">
                <a:solidFill>
                  <a:srgbClr val="00FFFF"/>
                </a:solidFill>
                <a:effectLst>
                  <a:outerShdw blurRad="38100" dist="38100" dir="2700000" algn="tl">
                    <a:srgbClr val="000000"/>
                  </a:outerShdw>
                </a:effectLst>
              </a:rPr>
              <a:t>the East India Company </a:t>
            </a:r>
            <a:r>
              <a:rPr lang="en-GB" sz="2800" b="1" dirty="0">
                <a:solidFill>
                  <a:srgbClr val="00FFFF"/>
                </a:solidFill>
                <a:effectLst>
                  <a:outerShdw blurRad="38100" dist="38100" dir="2700000" algn="tl">
                    <a:srgbClr val="000000"/>
                  </a:outerShdw>
                </a:effectLst>
              </a:rPr>
              <a:t>ceased to exist in 1873,</a:t>
            </a:r>
            <a:r>
              <a:rPr lang="en-GB" sz="2800" b="1" dirty="0">
                <a:solidFill>
                  <a:srgbClr val="FF00FF"/>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many of its shareholders were major financiers. </a:t>
            </a:r>
            <a:r>
              <a:rPr lang="en-GB" sz="2800" b="1" dirty="0">
                <a:solidFill>
                  <a:srgbClr val="00FF00"/>
                </a:solidFill>
                <a:effectLst>
                  <a:outerShdw blurRad="38100" dist="38100" dir="2700000" algn="tl">
                    <a:srgbClr val="000000"/>
                  </a:outerShdw>
                </a:effectLst>
              </a:rPr>
              <a:t>The principals of this group perpetuated their elitist goals by establishing the </a:t>
            </a:r>
            <a:r>
              <a:rPr lang="en-GB" sz="2800" b="1" dirty="0" err="1">
                <a:solidFill>
                  <a:srgbClr val="00FF00"/>
                </a:solidFill>
                <a:effectLst>
                  <a:outerShdw blurRad="38100" dist="38100" dir="2700000" algn="tl">
                    <a:srgbClr val="000000"/>
                  </a:outerShdw>
                </a:effectLst>
              </a:rPr>
              <a:t>Fabian</a:t>
            </a:r>
            <a:r>
              <a:rPr lang="en-GB" sz="2800" b="1" dirty="0">
                <a:solidFill>
                  <a:srgbClr val="00FF00"/>
                </a:solidFill>
                <a:effectLst>
                  <a:outerShdw blurRad="38100" dist="38100" dir="2700000" algn="tl">
                    <a:srgbClr val="000000"/>
                  </a:outerShdw>
                </a:effectLst>
              </a:rPr>
              <a:t> Society</a:t>
            </a:r>
            <a:endParaRPr lang="en-GB" sz="2800" b="1" dirty="0">
              <a:solidFill>
                <a:srgbClr val="00FF00"/>
              </a:solidFill>
            </a:endParaRPr>
          </a:p>
        </p:txBody>
      </p:sp>
      <p:sp>
        <p:nvSpPr>
          <p:cNvPr id="7" name="TextBox 6"/>
          <p:cNvSpPr txBox="1"/>
          <p:nvPr/>
        </p:nvSpPr>
        <p:spPr>
          <a:xfrm>
            <a:off x="1422755" y="5330952"/>
            <a:ext cx="3357562" cy="1200150"/>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The </a:t>
            </a:r>
            <a:r>
              <a:rPr lang="en-GB" sz="3600" b="1" dirty="0" err="1">
                <a:solidFill>
                  <a:srgbClr val="FFFF00"/>
                </a:solidFill>
                <a:effectLst>
                  <a:outerShdw blurRad="38100" dist="38100" dir="2700000" algn="tl">
                    <a:srgbClr val="000000">
                      <a:alpha val="43137"/>
                    </a:srgbClr>
                  </a:outerShdw>
                </a:effectLst>
              </a:rPr>
              <a:t>Fabian</a:t>
            </a:r>
            <a:r>
              <a:rPr lang="en-GB" sz="3600" b="1" dirty="0">
                <a:solidFill>
                  <a:srgbClr val="FFFF00"/>
                </a:solidFill>
                <a:effectLst>
                  <a:outerShdw blurRad="38100" dist="38100" dir="2700000" algn="tl">
                    <a:srgbClr val="000000">
                      <a:alpha val="43137"/>
                    </a:srgbClr>
                  </a:outerShdw>
                </a:effectLst>
              </a:rPr>
              <a:t> Society Logo</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754" b="100000" l="0" r="99649"/>
                    </a14:imgEffect>
                    <a14:imgEffect>
                      <a14:brightnessContrast bright="20000" contrast="-20000"/>
                    </a14:imgEffect>
                  </a14:imgLayer>
                </a14:imgProps>
              </a:ext>
              <a:ext uri="{28A0092B-C50C-407E-A947-70E740481C1C}">
                <a14:useLocalDpi xmlns:a14="http://schemas.microsoft.com/office/drawing/2010/main" val="0"/>
              </a:ext>
            </a:extLst>
          </a:blip>
          <a:srcRect t="1766"/>
          <a:stretch/>
        </p:blipFill>
        <p:spPr>
          <a:xfrm>
            <a:off x="1798416" y="1563624"/>
            <a:ext cx="2606240" cy="3575304"/>
          </a:xfrm>
          <a:prstGeom prst="rect">
            <a:avLst/>
          </a:prstGeom>
        </p:spPr>
      </p:pic>
    </p:spTree>
    <p:extLst>
      <p:ext uri="{BB962C8B-B14F-4D97-AF65-F5344CB8AC3E}">
        <p14:creationId xmlns:p14="http://schemas.microsoft.com/office/powerpoint/2010/main" val="338038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6"/>
                                        </p:tgtEl>
                                        <p:attrNameLst>
                                          <p:attrName>style.visibility</p:attrName>
                                        </p:attrNameLst>
                                      </p:cBhvr>
                                      <p:to>
                                        <p:strVal val="visible"/>
                                      </p:to>
                                    </p:set>
                                    <p:anim calcmode="discrete" valueType="clr">
                                      <p:cBhvr override="childStyle">
                                        <p:cTn id="13"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6"/>
                                        </p:tgtEl>
                                        <p:attrNameLst>
                                          <p:attrName>fillcolor</p:attrName>
                                        </p:attrNameLst>
                                      </p:cBhvr>
                                      <p:tavLst>
                                        <p:tav tm="0">
                                          <p:val>
                                            <p:clrVal>
                                              <a:schemeClr val="accent2"/>
                                            </p:clrVal>
                                          </p:val>
                                        </p:tav>
                                        <p:tav tm="50000">
                                          <p:val>
                                            <p:clrVal>
                                              <a:schemeClr val="hlink"/>
                                            </p:clrVal>
                                          </p:val>
                                        </p:tav>
                                      </p:tavLst>
                                    </p:anim>
                                    <p:set>
                                      <p:cBhvr>
                                        <p:cTn id="15"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eaLnBrk="1" hangingPunct="1">
              <a:defRPr/>
            </a:pPr>
            <a:r>
              <a:rPr lang="en-GB" sz="4000" b="1" dirty="0">
                <a:solidFill>
                  <a:srgbClr val="FD1301"/>
                </a:solidFill>
              </a:rPr>
              <a:t>The </a:t>
            </a:r>
            <a:r>
              <a:rPr lang="en-GB" sz="4000" b="1" dirty="0">
                <a:solidFill>
                  <a:srgbClr val="FFFF00"/>
                </a:solidFill>
              </a:rPr>
              <a:t>2</a:t>
            </a:r>
            <a:r>
              <a:rPr lang="en-GB" sz="4000" b="1" baseline="30000" dirty="0">
                <a:solidFill>
                  <a:srgbClr val="FFFF00"/>
                </a:solidFill>
              </a:rPr>
              <a:t>nd</a:t>
            </a:r>
            <a:r>
              <a:rPr lang="en-GB" sz="4000" b="1" dirty="0">
                <a:solidFill>
                  <a:srgbClr val="FFFF00"/>
                </a:solidFill>
              </a:rPr>
              <a:t> English</a:t>
            </a:r>
            <a:r>
              <a:rPr lang="en-GB" sz="4000" b="1" dirty="0">
                <a:solidFill>
                  <a:srgbClr val="FD1301"/>
                </a:solidFill>
              </a:rPr>
              <a:t> Revolution 1884!</a:t>
            </a:r>
          </a:p>
        </p:txBody>
      </p:sp>
      <p:sp>
        <p:nvSpPr>
          <p:cNvPr id="7" name="Slide Number Placeholder 5"/>
          <p:cNvSpPr>
            <a:spLocks noGrp="1"/>
          </p:cNvSpPr>
          <p:nvPr>
            <p:ph type="sldNum" sz="quarter" idx="12"/>
          </p:nvPr>
        </p:nvSpPr>
        <p:spPr/>
        <p:txBody>
          <a:bodyPr/>
          <a:lstStyle/>
          <a:p>
            <a:pPr>
              <a:defRPr/>
            </a:pPr>
            <a:fld id="{0CFD7A22-6035-4C56-B3A9-DD2E82AB17F5}" type="slidenum">
              <a:rPr lang="en-GB"/>
              <a:pPr>
                <a:defRPr/>
              </a:pPr>
              <a:t>545</a:t>
            </a:fld>
            <a:endParaRPr lang="en-GB"/>
          </a:p>
        </p:txBody>
      </p:sp>
      <p:sp>
        <p:nvSpPr>
          <p:cNvPr id="263174" name="Text Box 6"/>
          <p:cNvSpPr txBox="1">
            <a:spLocks noChangeArrowheads="1"/>
          </p:cNvSpPr>
          <p:nvPr/>
        </p:nvSpPr>
        <p:spPr bwMode="auto">
          <a:xfrm>
            <a:off x="5635562" y="1847089"/>
            <a:ext cx="5837110" cy="3108543"/>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00FFFF"/>
                </a:solidFill>
                <a:effectLst>
                  <a:outerShdw blurRad="38100" dist="38100" dir="2700000" algn="tl">
                    <a:srgbClr val="000000"/>
                  </a:outerShdw>
                </a:effectLst>
              </a:rPr>
              <a:t>What Marx would do by force the </a:t>
            </a:r>
            <a:r>
              <a:rPr lang="en-GB" sz="2800" b="1" dirty="0" err="1">
                <a:solidFill>
                  <a:srgbClr val="00FFFF"/>
                </a:solidFill>
                <a:effectLst>
                  <a:outerShdw blurRad="38100" dist="38100" dir="2700000" algn="tl">
                    <a:srgbClr val="000000"/>
                  </a:outerShdw>
                </a:effectLst>
              </a:rPr>
              <a:t>Fabian</a:t>
            </a:r>
            <a:r>
              <a:rPr lang="en-GB" sz="2800" b="1" dirty="0">
                <a:solidFill>
                  <a:srgbClr val="00FFFF"/>
                </a:solidFill>
                <a:effectLst>
                  <a:outerShdw blurRad="38100" dist="38100" dir="2700000" algn="tl">
                    <a:srgbClr val="000000"/>
                  </a:outerShdw>
                </a:effectLst>
              </a:rPr>
              <a:t> Socialists would carry out by stealth by re‑education and propaganda. </a:t>
            </a:r>
            <a:r>
              <a:rPr lang="en-GB" sz="2800" b="1" dirty="0">
                <a:solidFill>
                  <a:srgbClr val="FD1301"/>
                </a:solidFill>
                <a:effectLst>
                  <a:outerShdw blurRad="38100" dist="38100" dir="2700000" algn="tl">
                    <a:srgbClr val="000000"/>
                  </a:outerShdw>
                </a:effectLst>
              </a:rPr>
              <a:t>The </a:t>
            </a:r>
            <a:r>
              <a:rPr lang="en-GB" sz="2800" b="1" dirty="0" err="1">
                <a:solidFill>
                  <a:srgbClr val="FD1301"/>
                </a:solidFill>
                <a:effectLst>
                  <a:outerShdw blurRad="38100" dist="38100" dir="2700000" algn="tl">
                    <a:srgbClr val="000000"/>
                  </a:outerShdw>
                </a:effectLst>
              </a:rPr>
              <a:t>Fabian</a:t>
            </a:r>
            <a:r>
              <a:rPr lang="en-GB" sz="2800" b="1" dirty="0">
                <a:solidFill>
                  <a:srgbClr val="FD1301"/>
                </a:solidFill>
                <a:effectLst>
                  <a:outerShdw blurRad="38100" dist="38100" dir="2700000" algn="tl">
                    <a:srgbClr val="000000"/>
                  </a:outerShdw>
                </a:effectLst>
              </a:rPr>
              <a:t> Society </a:t>
            </a:r>
            <a:r>
              <a:rPr lang="en-GB" sz="2800" b="1" dirty="0">
                <a:solidFill>
                  <a:srgbClr val="00FF00"/>
                </a:solidFill>
                <a:effectLst>
                  <a:outerShdw blurRad="38100" dist="38100" dir="2700000" algn="tl">
                    <a:srgbClr val="000000"/>
                  </a:outerShdw>
                </a:effectLst>
              </a:rPr>
              <a:t>was formed in January 1884 after the arrival of the pseudo </a:t>
            </a:r>
            <a:r>
              <a:rPr lang="en-GB" sz="2800" b="1" dirty="0">
                <a:solidFill>
                  <a:srgbClr val="FD1301"/>
                </a:solidFill>
                <a:effectLst>
                  <a:outerShdw blurRad="38100" dist="38100" dir="2700000" algn="tl">
                    <a:srgbClr val="000000"/>
                  </a:outerShdw>
                </a:effectLst>
              </a:rPr>
              <a:t>Jews from Russia.</a:t>
            </a:r>
            <a:r>
              <a:rPr lang="en-GB" sz="2400" b="1" dirty="0">
                <a:solidFill>
                  <a:srgbClr val="FFFF00"/>
                </a:solidFill>
                <a:effectLst>
                  <a:outerShdw blurRad="38100" dist="38100" dir="2700000" algn="tl">
                    <a:srgbClr val="000000"/>
                  </a:outerShdw>
                </a:effectLst>
              </a:rPr>
              <a:t> </a:t>
            </a:r>
          </a:p>
        </p:txBody>
      </p:sp>
      <p:sp>
        <p:nvSpPr>
          <p:cNvPr id="263175" name="Text Box 7"/>
          <p:cNvSpPr txBox="1">
            <a:spLocks noChangeArrowheads="1"/>
          </p:cNvSpPr>
          <p:nvPr/>
        </p:nvSpPr>
        <p:spPr bwMode="auto">
          <a:xfrm>
            <a:off x="874526" y="5048071"/>
            <a:ext cx="3995738" cy="1200329"/>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ctr">
              <a:spcBef>
                <a:spcPct val="50000"/>
              </a:spcBef>
              <a:defRPr/>
            </a:pPr>
            <a:r>
              <a:rPr lang="en-GB" sz="3600" b="1" dirty="0" smtClean="0">
                <a:solidFill>
                  <a:srgbClr val="FFFF00"/>
                </a:solidFill>
                <a:effectLst>
                  <a:outerShdw blurRad="38100" dist="38100" dir="2700000" algn="tl">
                    <a:srgbClr val="000000"/>
                  </a:outerShdw>
                </a:effectLst>
              </a:rPr>
              <a:t>Karl Marx’s London Grave</a:t>
            </a:r>
            <a:endParaRPr lang="en-GB" sz="3600" b="1" dirty="0">
              <a:solidFill>
                <a:srgbClr val="FFFF00"/>
              </a:solidFill>
              <a:effectLst>
                <a:outerShdw blurRad="38100" dist="38100" dir="2700000" algn="tl">
                  <a:srgbClr val="000000"/>
                </a:outerShdw>
              </a:effectLst>
            </a:endParaRPr>
          </a:p>
        </p:txBody>
      </p:sp>
      <p:pic>
        <p:nvPicPr>
          <p:cNvPr id="8" name="Picture 5" descr="statue of karl marx"/>
          <p:cNvPicPr>
            <a:picLocks noChangeAspect="1" noChangeArrowheads="1"/>
          </p:cNvPicPr>
          <p:nvPr/>
        </p:nvPicPr>
        <p:blipFill>
          <a:blip r:embed="rId3" cstate="print"/>
          <a:srcRect l="8585" t="10240" r="3044" b="19279"/>
          <a:stretch>
            <a:fillRect/>
          </a:stretch>
        </p:blipFill>
        <p:spPr>
          <a:xfrm>
            <a:off x="777241" y="1847089"/>
            <a:ext cx="4190308" cy="2880360"/>
          </a:xfrm>
          <a:prstGeom prst="rect">
            <a:avLst/>
          </a:prstGeom>
          <a:noFill/>
        </p:spPr>
      </p:pic>
    </p:spTree>
    <p:extLst>
      <p:ext uri="{BB962C8B-B14F-4D97-AF65-F5344CB8AC3E}">
        <p14:creationId xmlns:p14="http://schemas.microsoft.com/office/powerpoint/2010/main" val="399733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3175"/>
                                        </p:tgtEl>
                                        <p:attrNameLst>
                                          <p:attrName>style.visibility</p:attrName>
                                        </p:attrNameLst>
                                      </p:cBhvr>
                                      <p:to>
                                        <p:strVal val="visible"/>
                                      </p:to>
                                    </p:set>
                                    <p:anim calcmode="lin" valueType="num">
                                      <p:cBhvr additive="base">
                                        <p:cTn id="7" dur="500" fill="hold"/>
                                        <p:tgtEl>
                                          <p:spTgt spid="263175"/>
                                        </p:tgtEl>
                                        <p:attrNameLst>
                                          <p:attrName>ppt_x</p:attrName>
                                        </p:attrNameLst>
                                      </p:cBhvr>
                                      <p:tavLst>
                                        <p:tav tm="0">
                                          <p:val>
                                            <p:strVal val="#ppt_x"/>
                                          </p:val>
                                        </p:tav>
                                        <p:tav tm="100000">
                                          <p:val>
                                            <p:strVal val="#ppt_x"/>
                                          </p:val>
                                        </p:tav>
                                      </p:tavLst>
                                    </p:anim>
                                    <p:anim calcmode="lin" valueType="num">
                                      <p:cBhvr additive="base">
                                        <p:cTn id="8" dur="500" fill="hold"/>
                                        <p:tgtEl>
                                          <p:spTgt spid="2631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263174"/>
                                        </p:tgtEl>
                                        <p:attrNameLst>
                                          <p:attrName>style.visibility</p:attrName>
                                        </p:attrNameLst>
                                      </p:cBhvr>
                                      <p:to>
                                        <p:strVal val="visible"/>
                                      </p:to>
                                    </p:set>
                                    <p:anim calcmode="discrete" valueType="clr">
                                      <p:cBhvr override="childStyle">
                                        <p:cTn id="13" dur="80"/>
                                        <p:tgtEl>
                                          <p:spTgt spid="26317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63174"/>
                                        </p:tgtEl>
                                        <p:attrNameLst>
                                          <p:attrName>fillcolor</p:attrName>
                                        </p:attrNameLst>
                                      </p:cBhvr>
                                      <p:tavLst>
                                        <p:tav tm="0">
                                          <p:val>
                                            <p:clrVal>
                                              <a:schemeClr val="accent2"/>
                                            </p:clrVal>
                                          </p:val>
                                        </p:tav>
                                        <p:tav tm="50000">
                                          <p:val>
                                            <p:clrVal>
                                              <a:schemeClr val="hlink"/>
                                            </p:clrVal>
                                          </p:val>
                                        </p:tav>
                                      </p:tavLst>
                                    </p:anim>
                                    <p:set>
                                      <p:cBhvr>
                                        <p:cTn id="15" dur="80"/>
                                        <p:tgtEl>
                                          <p:spTgt spid="263174"/>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4" grpId="0" animBg="1"/>
      <p:bldP spid="263175" grpId="0" animBg="1"/>
    </p:bld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D208F0E4-B434-4ED2-9A7A-9C8CD7F6D227}" type="slidenum">
              <a:rPr lang="en-GB"/>
              <a:pPr>
                <a:defRPr/>
              </a:pPr>
              <a:t>546</a:t>
            </a:fld>
            <a:endParaRPr lang="en-GB"/>
          </a:p>
        </p:txBody>
      </p:sp>
      <p:sp>
        <p:nvSpPr>
          <p:cNvPr id="142341" name="Rectangle 5"/>
          <p:cNvSpPr>
            <a:spLocks noGrp="1" noChangeArrowheads="1"/>
          </p:cNvSpPr>
          <p:nvPr>
            <p:ph type="title"/>
          </p:nvPr>
        </p:nvSpPr>
        <p:spPr/>
        <p:txBody>
          <a:bodyPr/>
          <a:lstStyle/>
          <a:p>
            <a:pPr>
              <a:defRPr/>
            </a:pPr>
            <a:r>
              <a:rPr lang="en-GB" b="1" dirty="0">
                <a:solidFill>
                  <a:srgbClr val="FF0000"/>
                </a:solidFill>
              </a:rPr>
              <a:t>The Story Of Gog And </a:t>
            </a:r>
            <a:r>
              <a:rPr lang="en-GB" b="1" dirty="0" err="1">
                <a:solidFill>
                  <a:srgbClr val="FF0000"/>
                </a:solidFill>
              </a:rPr>
              <a:t>Magog</a:t>
            </a:r>
            <a:endParaRPr lang="en-GB" b="1" dirty="0" smtClean="0">
              <a:solidFill>
                <a:srgbClr val="FFFF00"/>
              </a:solidFill>
            </a:endParaRPr>
          </a:p>
        </p:txBody>
      </p:sp>
      <p:pic>
        <p:nvPicPr>
          <p:cNvPr id="142340" name="Picture 4" descr="MVC-001F"/>
          <p:cNvPicPr>
            <a:picLocks noGrp="1" noChangeAspect="1" noChangeArrowheads="1"/>
          </p:cNvPicPr>
          <p:nvPr>
            <p:ph sz="half" idx="2"/>
          </p:nvPr>
        </p:nvPicPr>
        <p:blipFill>
          <a:blip r:embed="rId3" cstate="print">
            <a:lum bright="12000" contrast="24000"/>
          </a:blip>
          <a:srcRect/>
          <a:stretch>
            <a:fillRect/>
          </a:stretch>
        </p:blipFill>
        <p:spPr>
          <a:xfrm>
            <a:off x="1387094" y="1607790"/>
            <a:ext cx="3028950" cy="4038600"/>
          </a:xfrm>
          <a:noFill/>
        </p:spPr>
      </p:pic>
      <p:sp>
        <p:nvSpPr>
          <p:cNvPr id="142345" name="Text Box 9"/>
          <p:cNvSpPr txBox="1">
            <a:spLocks noChangeArrowheads="1"/>
          </p:cNvSpPr>
          <p:nvPr/>
        </p:nvSpPr>
        <p:spPr bwMode="auto">
          <a:xfrm>
            <a:off x="5731384" y="1633726"/>
            <a:ext cx="4752975" cy="403187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200" b="1" dirty="0">
                <a:solidFill>
                  <a:srgbClr val="FFC000"/>
                </a:solidFill>
                <a:effectLst>
                  <a:outerShdw blurRad="38100" dist="38100" dir="2700000" algn="tl">
                    <a:srgbClr val="000000"/>
                  </a:outerShdw>
                </a:effectLst>
              </a:rPr>
              <a:t>Here we see their present day </a:t>
            </a:r>
            <a:r>
              <a:rPr lang="en-GB" sz="3200" b="1" dirty="0" smtClean="0">
                <a:solidFill>
                  <a:srgbClr val="FFC000"/>
                </a:solidFill>
                <a:effectLst>
                  <a:outerShdw blurRad="38100" dist="38100" dir="2700000" algn="tl">
                    <a:srgbClr val="000000"/>
                  </a:outerShdw>
                </a:effectLst>
              </a:rPr>
              <a:t>headquarters </a:t>
            </a:r>
            <a:r>
              <a:rPr lang="en-GB" sz="3200" b="1" dirty="0">
                <a:solidFill>
                  <a:srgbClr val="FFC000"/>
                </a:solidFill>
                <a:effectLst>
                  <a:outerShdw blurRad="38100" dist="38100" dir="2700000" algn="tl">
                    <a:srgbClr val="000000"/>
                  </a:outerShdw>
                </a:effectLst>
              </a:rPr>
              <a:t>at 11 Dartmouth St. </a:t>
            </a:r>
            <a:r>
              <a:rPr lang="en-GB" sz="3200" b="1" dirty="0" smtClean="0">
                <a:solidFill>
                  <a:srgbClr val="FFC000"/>
                </a:solidFill>
                <a:effectLst>
                  <a:outerShdw blurRad="38100" dist="38100" dir="2700000" algn="tl">
                    <a:srgbClr val="000000"/>
                  </a:outerShdw>
                </a:effectLst>
              </a:rPr>
              <a:t>London, </a:t>
            </a:r>
            <a:r>
              <a:rPr lang="en-GB" sz="3200" b="1" dirty="0">
                <a:solidFill>
                  <a:srgbClr val="00FF00"/>
                </a:solidFill>
                <a:effectLst>
                  <a:outerShdw blurRad="38100" dist="38100" dir="2700000" algn="tl">
                    <a:srgbClr val="000000"/>
                  </a:outerShdw>
                </a:effectLst>
              </a:rPr>
              <a:t>only a stone’s throw from 10, Downing St. and the Houses of Parliament </a:t>
            </a:r>
          </a:p>
        </p:txBody>
      </p:sp>
      <p:sp>
        <p:nvSpPr>
          <p:cNvPr id="142347" name="Text Box 11"/>
          <p:cNvSpPr txBox="1">
            <a:spLocks noChangeArrowheads="1"/>
          </p:cNvSpPr>
          <p:nvPr/>
        </p:nvSpPr>
        <p:spPr bwMode="auto">
          <a:xfrm>
            <a:off x="1387094" y="5927725"/>
            <a:ext cx="3095625" cy="64135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Fabian HQ</a:t>
            </a:r>
          </a:p>
        </p:txBody>
      </p:sp>
    </p:spTree>
    <p:extLst>
      <p:ext uri="{BB962C8B-B14F-4D97-AF65-F5344CB8AC3E}">
        <p14:creationId xmlns:p14="http://schemas.microsoft.com/office/powerpoint/2010/main" val="215689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2340"/>
                                        </p:tgtEl>
                                        <p:attrNameLst>
                                          <p:attrName>style.visibility</p:attrName>
                                        </p:attrNameLst>
                                      </p:cBhvr>
                                      <p:to>
                                        <p:strVal val="visible"/>
                                      </p:to>
                                    </p:set>
                                    <p:animEffect transition="in" filter="circle(in)">
                                      <p:cBhvr>
                                        <p:cTn id="7" dur="2000"/>
                                        <p:tgtEl>
                                          <p:spTgt spid="1423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2347"/>
                                        </p:tgtEl>
                                        <p:attrNameLst>
                                          <p:attrName>style.visibility</p:attrName>
                                        </p:attrNameLst>
                                      </p:cBhvr>
                                      <p:to>
                                        <p:strVal val="visible"/>
                                      </p:to>
                                    </p:set>
                                    <p:anim calcmode="lin" valueType="num">
                                      <p:cBhvr additive="base">
                                        <p:cTn id="12" dur="500" fill="hold"/>
                                        <p:tgtEl>
                                          <p:spTgt spid="142347"/>
                                        </p:tgtEl>
                                        <p:attrNameLst>
                                          <p:attrName>ppt_x</p:attrName>
                                        </p:attrNameLst>
                                      </p:cBhvr>
                                      <p:tavLst>
                                        <p:tav tm="0">
                                          <p:val>
                                            <p:strVal val="#ppt_x"/>
                                          </p:val>
                                        </p:tav>
                                        <p:tav tm="100000">
                                          <p:val>
                                            <p:strVal val="#ppt_x"/>
                                          </p:val>
                                        </p:tav>
                                      </p:tavLst>
                                    </p:anim>
                                    <p:anim calcmode="lin" valueType="num">
                                      <p:cBhvr additive="base">
                                        <p:cTn id="13" dur="500" fill="hold"/>
                                        <p:tgtEl>
                                          <p:spTgt spid="14234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42345"/>
                                        </p:tgtEl>
                                        <p:attrNameLst>
                                          <p:attrName>style.visibility</p:attrName>
                                        </p:attrNameLst>
                                      </p:cBhvr>
                                      <p:to>
                                        <p:strVal val="visible"/>
                                      </p:to>
                                    </p:set>
                                    <p:anim calcmode="discrete" valueType="clr">
                                      <p:cBhvr override="childStyle">
                                        <p:cTn id="18" dur="80"/>
                                        <p:tgtEl>
                                          <p:spTgt spid="14234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42345"/>
                                        </p:tgtEl>
                                        <p:attrNameLst>
                                          <p:attrName>fillcolor</p:attrName>
                                        </p:attrNameLst>
                                      </p:cBhvr>
                                      <p:tavLst>
                                        <p:tav tm="0">
                                          <p:val>
                                            <p:clrVal>
                                              <a:schemeClr val="accent2"/>
                                            </p:clrVal>
                                          </p:val>
                                        </p:tav>
                                        <p:tav tm="50000">
                                          <p:val>
                                            <p:clrVal>
                                              <a:schemeClr val="hlink"/>
                                            </p:clrVal>
                                          </p:val>
                                        </p:tav>
                                      </p:tavLst>
                                    </p:anim>
                                    <p:set>
                                      <p:cBhvr>
                                        <p:cTn id="20" dur="80"/>
                                        <p:tgtEl>
                                          <p:spTgt spid="1423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5" grpId="0" animBg="1"/>
      <p:bldP spid="142347" grpId="0" animBg="1"/>
    </p:bld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a:solidFill>
                  <a:srgbClr val="FF0000"/>
                </a:solidFill>
              </a:rPr>
              <a:t>The Story Of Gog And </a:t>
            </a:r>
            <a:r>
              <a:rPr lang="en-GB" b="1" dirty="0" err="1">
                <a:solidFill>
                  <a:srgbClr val="FF0000"/>
                </a:solidFill>
              </a:rPr>
              <a:t>Magog</a:t>
            </a:r>
            <a:endParaRPr lang="en-GB" dirty="0"/>
          </a:p>
        </p:txBody>
      </p:sp>
      <p:sp>
        <p:nvSpPr>
          <p:cNvPr id="5" name="Slide Number Placeholder 4"/>
          <p:cNvSpPr>
            <a:spLocks noGrp="1"/>
          </p:cNvSpPr>
          <p:nvPr>
            <p:ph type="sldNum" sz="quarter" idx="12"/>
          </p:nvPr>
        </p:nvSpPr>
        <p:spPr/>
        <p:txBody>
          <a:bodyPr/>
          <a:lstStyle/>
          <a:p>
            <a:pPr>
              <a:defRPr/>
            </a:pPr>
            <a:fld id="{1E90953F-9FC4-488E-B571-0664F082CEF8}" type="slidenum">
              <a:rPr lang="en-GB" smtClean="0"/>
              <a:pPr>
                <a:defRPr/>
              </a:pPr>
              <a:t>547</a:t>
            </a:fld>
            <a:endParaRPr lang="en-GB"/>
          </a:p>
        </p:txBody>
      </p:sp>
      <p:sp>
        <p:nvSpPr>
          <p:cNvPr id="7" name="TextBox 6"/>
          <p:cNvSpPr txBox="1">
            <a:spLocks noChangeArrowheads="1"/>
          </p:cNvSpPr>
          <p:nvPr/>
        </p:nvSpPr>
        <p:spPr bwMode="auto">
          <a:xfrm>
            <a:off x="5020056" y="1428751"/>
            <a:ext cx="5980176" cy="3970318"/>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r>
              <a:rPr lang="en-GB" sz="2800" b="1" dirty="0">
                <a:solidFill>
                  <a:srgbClr val="00FFFF"/>
                </a:solidFill>
                <a:effectLst>
                  <a:outerShdw blurRad="38100" dist="38100" dir="2700000" algn="tl">
                    <a:srgbClr val="000000">
                      <a:alpha val="43137"/>
                    </a:srgbClr>
                  </a:outerShdw>
                </a:effectLst>
              </a:rPr>
              <a:t>Among the early members was George Bernard Shaw, joined in April 1884 by, </a:t>
            </a:r>
            <a:r>
              <a:rPr lang="en-GB" sz="2800" b="1" dirty="0">
                <a:solidFill>
                  <a:srgbClr val="FFC000"/>
                </a:solidFill>
                <a:effectLst>
                  <a:outerShdw blurRad="38100" dist="38100" dir="2700000" algn="tl">
                    <a:srgbClr val="000000">
                      <a:alpha val="43137"/>
                    </a:srgbClr>
                  </a:outerShdw>
                </a:effectLst>
              </a:rPr>
              <a:t>Edward Carpenter the poet Laureate of British Socialism, Havelock Ellis the apostle of free love also Frank </a:t>
            </a:r>
            <a:r>
              <a:rPr lang="en-GB" sz="2800" b="1" dirty="0" err="1">
                <a:solidFill>
                  <a:srgbClr val="FFC000"/>
                </a:solidFill>
                <a:effectLst>
                  <a:outerShdw blurRad="38100" dist="38100" dir="2700000" algn="tl">
                    <a:srgbClr val="000000">
                      <a:alpha val="43137"/>
                    </a:srgbClr>
                  </a:outerShdw>
                </a:effectLst>
              </a:rPr>
              <a:t>Podmore</a:t>
            </a:r>
            <a:r>
              <a:rPr lang="en-GB" sz="2800" b="1" dirty="0">
                <a:solidFill>
                  <a:srgbClr val="FFC000"/>
                </a:solidFill>
                <a:effectLst>
                  <a:outerShdw blurRad="38100" dist="38100" dir="2700000" algn="tl">
                    <a:srgbClr val="000000">
                      <a:alpha val="43137"/>
                    </a:srgbClr>
                  </a:outerShdw>
                </a:effectLst>
              </a:rPr>
              <a:t> and Sydney Webb, </a:t>
            </a:r>
            <a:r>
              <a:rPr lang="en-GB" sz="2800" b="1" dirty="0">
                <a:solidFill>
                  <a:srgbClr val="00FF00"/>
                </a:solidFill>
                <a:effectLst>
                  <a:outerShdw blurRad="38100" dist="38100" dir="2700000" algn="tl">
                    <a:srgbClr val="000000">
                      <a:alpha val="43137"/>
                    </a:srgbClr>
                  </a:outerShdw>
                </a:effectLst>
              </a:rPr>
              <a:t>the founder of the London School of Economics. </a:t>
            </a:r>
            <a:endParaRPr lang="en-GB" b="1" dirty="0">
              <a:solidFill>
                <a:srgbClr val="00FF00"/>
              </a:solidFill>
              <a:effectLst>
                <a:outerShdw blurRad="38100" dist="38100" dir="2700000" algn="tl">
                  <a:srgbClr val="000000">
                    <a:alpha val="43137"/>
                  </a:srgbClr>
                </a:outerShdw>
              </a:effectLst>
            </a:endParaRPr>
          </a:p>
        </p:txBody>
      </p:sp>
      <p:pic>
        <p:nvPicPr>
          <p:cNvPr id="299010" name="Picture 2" descr="http://www.old-picture.com/american-history-1900-1930s/pictures/Bernard-George-Shaw.jpg"/>
          <p:cNvPicPr>
            <a:picLocks noChangeAspect="1" noChangeArrowheads="1"/>
          </p:cNvPicPr>
          <p:nvPr/>
        </p:nvPicPr>
        <p:blipFill>
          <a:blip r:embed="rId3" cstate="print"/>
          <a:srcRect/>
          <a:stretch>
            <a:fillRect/>
          </a:stretch>
        </p:blipFill>
        <p:spPr bwMode="auto">
          <a:xfrm>
            <a:off x="766191" y="1264159"/>
            <a:ext cx="3016250" cy="4143375"/>
          </a:xfrm>
          <a:prstGeom prst="rect">
            <a:avLst/>
          </a:prstGeom>
          <a:noFill/>
          <a:ln w="9525">
            <a:noFill/>
            <a:miter lim="800000"/>
            <a:headEnd/>
            <a:tailEnd/>
          </a:ln>
        </p:spPr>
      </p:pic>
      <p:sp>
        <p:nvSpPr>
          <p:cNvPr id="9" name="TextBox 8"/>
          <p:cNvSpPr txBox="1"/>
          <p:nvPr/>
        </p:nvSpPr>
        <p:spPr>
          <a:xfrm>
            <a:off x="202628" y="5544694"/>
            <a:ext cx="4143375" cy="1077913"/>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lgn="ctr">
              <a:defRPr/>
            </a:pPr>
            <a:r>
              <a:rPr lang="en-GB" sz="3200" b="1" dirty="0">
                <a:solidFill>
                  <a:srgbClr val="FFFF00"/>
                </a:solidFill>
                <a:effectLst>
                  <a:outerShdw blurRad="38100" dist="38100" dir="2700000" algn="tl">
                    <a:srgbClr val="000000">
                      <a:alpha val="43137"/>
                    </a:srgbClr>
                  </a:outerShdw>
                </a:effectLst>
              </a:rPr>
              <a:t>George Bernard Shaw</a:t>
            </a:r>
          </a:p>
        </p:txBody>
      </p:sp>
    </p:spTree>
    <p:extLst>
      <p:ext uri="{BB962C8B-B14F-4D97-AF65-F5344CB8AC3E}">
        <p14:creationId xmlns:p14="http://schemas.microsoft.com/office/powerpoint/2010/main" val="139726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9010"/>
                                        </p:tgtEl>
                                        <p:attrNameLst>
                                          <p:attrName>style.visibility</p:attrName>
                                        </p:attrNameLst>
                                      </p:cBhvr>
                                      <p:to>
                                        <p:strVal val="visible"/>
                                      </p:to>
                                    </p:set>
                                    <p:animEffect transition="in" filter="circle(in)">
                                      <p:cBhvr>
                                        <p:cTn id="7" dur="2000"/>
                                        <p:tgtEl>
                                          <p:spTgt spid="2990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3D2F993B-BBF5-4E39-A1E4-2D457C74B366}" type="slidenum">
              <a:rPr lang="en-GB"/>
              <a:pPr>
                <a:defRPr/>
              </a:pPr>
              <a:t>548</a:t>
            </a:fld>
            <a:endParaRPr lang="en-GB"/>
          </a:p>
        </p:txBody>
      </p:sp>
      <p:sp>
        <p:nvSpPr>
          <p:cNvPr id="260101" name="Rectangle 5"/>
          <p:cNvSpPr>
            <a:spLocks noGrp="1" noChangeArrowheads="1"/>
          </p:cNvSpPr>
          <p:nvPr>
            <p:ph type="title"/>
          </p:nvPr>
        </p:nvSpPr>
        <p:spPr/>
        <p:txBody>
          <a:bodyPr/>
          <a:lstStyle/>
          <a:p>
            <a:pPr>
              <a:defRPr/>
            </a:pPr>
            <a:r>
              <a:rPr lang="en-GB" b="1" dirty="0">
                <a:solidFill>
                  <a:srgbClr val="FF0000"/>
                </a:solidFill>
              </a:rPr>
              <a:t>The Story Of Gog And </a:t>
            </a:r>
            <a:r>
              <a:rPr lang="en-GB" b="1" dirty="0" err="1">
                <a:solidFill>
                  <a:srgbClr val="FF0000"/>
                </a:solidFill>
              </a:rPr>
              <a:t>Magog</a:t>
            </a:r>
            <a:endParaRPr lang="en-GB" b="1" dirty="0" smtClean="0">
              <a:solidFill>
                <a:srgbClr val="FFFF00"/>
              </a:solidFill>
            </a:endParaRPr>
          </a:p>
        </p:txBody>
      </p:sp>
      <p:pic>
        <p:nvPicPr>
          <p:cNvPr id="260100" name="Picture 4" descr="MVC-002F"/>
          <p:cNvPicPr>
            <a:picLocks noGrp="1" noChangeAspect="1" noChangeArrowheads="1"/>
          </p:cNvPicPr>
          <p:nvPr>
            <p:ph idx="1"/>
          </p:nvPr>
        </p:nvPicPr>
        <p:blipFill>
          <a:blip r:embed="rId3" cstate="print"/>
          <a:srcRect l="3566"/>
          <a:stretch>
            <a:fillRect/>
          </a:stretch>
        </p:blipFill>
        <p:spPr>
          <a:xfrm>
            <a:off x="1089027" y="1497117"/>
            <a:ext cx="3345814" cy="4625765"/>
          </a:xfrm>
          <a:noFill/>
        </p:spPr>
      </p:pic>
      <p:sp>
        <p:nvSpPr>
          <p:cNvPr id="260103" name="Text Box 7"/>
          <p:cNvSpPr txBox="1">
            <a:spLocks noChangeArrowheads="1"/>
          </p:cNvSpPr>
          <p:nvPr/>
        </p:nvSpPr>
        <p:spPr bwMode="auto">
          <a:xfrm>
            <a:off x="5880101" y="1412876"/>
            <a:ext cx="4537075" cy="1800225"/>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This unassuming  red door is the entrance to the </a:t>
            </a:r>
            <a:r>
              <a:rPr lang="en-GB" sz="2800" b="1" dirty="0" err="1">
                <a:solidFill>
                  <a:srgbClr val="FFFF00"/>
                </a:solidFill>
                <a:effectLst>
                  <a:outerShdw blurRad="38100" dist="38100" dir="2700000" algn="tl">
                    <a:srgbClr val="000000"/>
                  </a:outerShdw>
                </a:effectLst>
              </a:rPr>
              <a:t>Fabian</a:t>
            </a:r>
            <a:r>
              <a:rPr lang="en-GB" sz="2800" b="1" dirty="0">
                <a:solidFill>
                  <a:srgbClr val="FFFF00"/>
                </a:solidFill>
                <a:effectLst>
                  <a:outerShdw blurRad="38100" dist="38100" dir="2700000" algn="tl">
                    <a:srgbClr val="000000"/>
                  </a:outerShdw>
                </a:effectLst>
              </a:rPr>
              <a:t> headquarters in London.</a:t>
            </a:r>
          </a:p>
        </p:txBody>
      </p:sp>
      <p:sp>
        <p:nvSpPr>
          <p:cNvPr id="260104" name="Text Box 8"/>
          <p:cNvSpPr txBox="1">
            <a:spLocks noChangeArrowheads="1"/>
          </p:cNvSpPr>
          <p:nvPr/>
        </p:nvSpPr>
        <p:spPr bwMode="auto">
          <a:xfrm>
            <a:off x="5190554" y="3829450"/>
            <a:ext cx="5916167"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FFC000"/>
                </a:solidFill>
                <a:effectLst>
                  <a:outerShdw blurRad="38100" dist="38100" dir="2700000" algn="tl">
                    <a:srgbClr val="000000"/>
                  </a:outerShdw>
                </a:effectLst>
              </a:rPr>
              <a:t>The red painted door signals its Rothschild allegiance as well as </a:t>
            </a:r>
            <a:r>
              <a:rPr lang="en-GB" sz="2800" b="1" dirty="0" smtClean="0">
                <a:solidFill>
                  <a:srgbClr val="FFC000"/>
                </a:solidFill>
                <a:effectLst>
                  <a:outerShdw blurRad="38100" dist="38100" dir="2700000" algn="tl">
                    <a:srgbClr val="000000"/>
                  </a:outerShdw>
                </a:effectLst>
              </a:rPr>
              <a:t>11 the number of Gog. </a:t>
            </a:r>
            <a:r>
              <a:rPr lang="en-GB" sz="2800" b="1" dirty="0" smtClean="0">
                <a:solidFill>
                  <a:srgbClr val="00FF00"/>
                </a:solidFill>
                <a:effectLst>
                  <a:outerShdw blurRad="38100" dist="38100" dir="2700000" algn="tl">
                    <a:srgbClr val="000000"/>
                  </a:outerShdw>
                </a:effectLst>
              </a:rPr>
              <a:t>Note </a:t>
            </a:r>
            <a:r>
              <a:rPr lang="en-GB" sz="2800" b="1" dirty="0">
                <a:solidFill>
                  <a:srgbClr val="00FF00"/>
                </a:solidFill>
                <a:effectLst>
                  <a:outerShdw blurRad="38100" dist="38100" dir="2700000" algn="tl">
                    <a:srgbClr val="000000"/>
                  </a:outerShdw>
                </a:effectLst>
              </a:rPr>
              <a:t>also that the address 11, Dartmouth St. contains 11 </a:t>
            </a:r>
            <a:r>
              <a:rPr lang="en-GB" sz="2800" b="1" dirty="0" smtClean="0">
                <a:solidFill>
                  <a:srgbClr val="00FF00"/>
                </a:solidFill>
                <a:effectLst>
                  <a:outerShdw blurRad="38100" dist="38100" dir="2700000" algn="tl">
                    <a:srgbClr val="000000"/>
                  </a:outerShdw>
                </a:effectLst>
              </a:rPr>
              <a:t>letters</a:t>
            </a:r>
            <a:r>
              <a:rPr lang="en-GB" sz="2800" dirty="0" smtClean="0">
                <a:solidFill>
                  <a:srgbClr val="00FF00"/>
                </a:solidFill>
                <a:effectLst>
                  <a:outerShdw blurRad="38100" dist="38100" dir="2700000" algn="tl">
                    <a:srgbClr val="000000"/>
                  </a:outerShdw>
                </a:effectLst>
              </a:rPr>
              <a:t>.</a:t>
            </a:r>
            <a:endParaRPr lang="en-GB" sz="2800" dirty="0">
              <a:solidFill>
                <a:srgbClr val="00FF00"/>
              </a:solidFill>
              <a:effectLst>
                <a:outerShdw blurRad="38100" dist="38100" dir="2700000" algn="tl">
                  <a:srgbClr val="000000"/>
                </a:outerShdw>
              </a:effectLst>
            </a:endParaRPr>
          </a:p>
        </p:txBody>
      </p:sp>
    </p:spTree>
    <p:extLst>
      <p:ext uri="{BB962C8B-B14F-4D97-AF65-F5344CB8AC3E}">
        <p14:creationId xmlns:p14="http://schemas.microsoft.com/office/powerpoint/2010/main" val="55047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0100"/>
                                        </p:tgtEl>
                                        <p:attrNameLst>
                                          <p:attrName>style.visibility</p:attrName>
                                        </p:attrNameLst>
                                      </p:cBhvr>
                                      <p:to>
                                        <p:strVal val="visible"/>
                                      </p:to>
                                    </p:set>
                                    <p:animEffect transition="in" filter="circle(in)">
                                      <p:cBhvr>
                                        <p:cTn id="7" dur="2000"/>
                                        <p:tgtEl>
                                          <p:spTgt spid="26010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60103"/>
                                        </p:tgtEl>
                                        <p:attrNameLst>
                                          <p:attrName>style.visibility</p:attrName>
                                        </p:attrNameLst>
                                      </p:cBhvr>
                                      <p:to>
                                        <p:strVal val="visible"/>
                                      </p:to>
                                    </p:set>
                                    <p:anim calcmode="discrete" valueType="clr">
                                      <p:cBhvr override="childStyle">
                                        <p:cTn id="12" dur="80"/>
                                        <p:tgtEl>
                                          <p:spTgt spid="26010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60103"/>
                                        </p:tgtEl>
                                        <p:attrNameLst>
                                          <p:attrName>fillcolor</p:attrName>
                                        </p:attrNameLst>
                                      </p:cBhvr>
                                      <p:tavLst>
                                        <p:tav tm="0">
                                          <p:val>
                                            <p:clrVal>
                                              <a:schemeClr val="accent2"/>
                                            </p:clrVal>
                                          </p:val>
                                        </p:tav>
                                        <p:tav tm="50000">
                                          <p:val>
                                            <p:clrVal>
                                              <a:schemeClr val="hlink"/>
                                            </p:clrVal>
                                          </p:val>
                                        </p:tav>
                                      </p:tavLst>
                                    </p:anim>
                                    <p:set>
                                      <p:cBhvr>
                                        <p:cTn id="14" dur="80"/>
                                        <p:tgtEl>
                                          <p:spTgt spid="26010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60104"/>
                                        </p:tgtEl>
                                        <p:attrNameLst>
                                          <p:attrName>style.visibility</p:attrName>
                                        </p:attrNameLst>
                                      </p:cBhvr>
                                      <p:to>
                                        <p:strVal val="visible"/>
                                      </p:to>
                                    </p:set>
                                    <p:anim calcmode="discrete" valueType="clr">
                                      <p:cBhvr override="childStyle">
                                        <p:cTn id="19" dur="80"/>
                                        <p:tgtEl>
                                          <p:spTgt spid="26010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60104"/>
                                        </p:tgtEl>
                                        <p:attrNameLst>
                                          <p:attrName>fillcolor</p:attrName>
                                        </p:attrNameLst>
                                      </p:cBhvr>
                                      <p:tavLst>
                                        <p:tav tm="0">
                                          <p:val>
                                            <p:clrVal>
                                              <a:schemeClr val="accent2"/>
                                            </p:clrVal>
                                          </p:val>
                                        </p:tav>
                                        <p:tav tm="50000">
                                          <p:val>
                                            <p:clrVal>
                                              <a:schemeClr val="hlink"/>
                                            </p:clrVal>
                                          </p:val>
                                        </p:tav>
                                      </p:tavLst>
                                    </p:anim>
                                    <p:set>
                                      <p:cBhvr>
                                        <p:cTn id="21" dur="80"/>
                                        <p:tgtEl>
                                          <p:spTgt spid="2601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3" grpId="0" animBg="1"/>
      <p:bldP spid="260104" grpId="0" animBg="1"/>
    </p:bld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6" name="Rectangle 6"/>
          <p:cNvSpPr>
            <a:spLocks noGrp="1" noChangeArrowheads="1"/>
          </p:cNvSpPr>
          <p:nvPr>
            <p:ph type="title"/>
          </p:nvPr>
        </p:nvSpPr>
        <p:spPr/>
        <p:txBody>
          <a:bodyPr/>
          <a:lstStyle/>
          <a:p>
            <a:pPr>
              <a:defRPr/>
            </a:pPr>
            <a:r>
              <a:rPr lang="en-GB" sz="4000" b="1" dirty="0">
                <a:solidFill>
                  <a:srgbClr val="FF0000"/>
                </a:solidFill>
              </a:rPr>
              <a:t>The Story Of Gog And </a:t>
            </a:r>
            <a:r>
              <a:rPr lang="en-GB" sz="4000" b="1" dirty="0" err="1">
                <a:solidFill>
                  <a:srgbClr val="FF0000"/>
                </a:solidFill>
              </a:rPr>
              <a:t>Magog</a:t>
            </a:r>
            <a:endParaRPr lang="en-GB" sz="4000" b="1" dirty="0">
              <a:solidFill>
                <a:srgbClr val="FFFF00"/>
              </a:solidFill>
            </a:endParaRPr>
          </a:p>
        </p:txBody>
      </p:sp>
      <p:sp>
        <p:nvSpPr>
          <p:cNvPr id="6" name="Slide Number Placeholder 5"/>
          <p:cNvSpPr>
            <a:spLocks noGrp="1"/>
          </p:cNvSpPr>
          <p:nvPr>
            <p:ph type="sldNum" sz="quarter" idx="12"/>
          </p:nvPr>
        </p:nvSpPr>
        <p:spPr/>
        <p:txBody>
          <a:bodyPr/>
          <a:lstStyle/>
          <a:p>
            <a:pPr>
              <a:defRPr/>
            </a:pPr>
            <a:fld id="{6000A5B2-F015-40FB-9166-26AACE273D54}" type="slidenum">
              <a:rPr lang="en-GB"/>
              <a:pPr>
                <a:defRPr/>
              </a:pPr>
              <a:t>549</a:t>
            </a:fld>
            <a:endParaRPr lang="en-GB"/>
          </a:p>
        </p:txBody>
      </p:sp>
      <p:sp>
        <p:nvSpPr>
          <p:cNvPr id="266248" name="Text Box 8"/>
          <p:cNvSpPr txBox="1">
            <a:spLocks noChangeArrowheads="1"/>
          </p:cNvSpPr>
          <p:nvPr/>
        </p:nvSpPr>
        <p:spPr bwMode="auto">
          <a:xfrm>
            <a:off x="0" y="4180344"/>
            <a:ext cx="12192000" cy="2677656"/>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n-GB" sz="2800" b="1" dirty="0" smtClean="0">
                <a:solidFill>
                  <a:srgbClr val="00FFFF"/>
                </a:solidFill>
                <a:effectLst>
                  <a:outerShdw blurRad="38100" dist="38100" dir="2700000" algn="tl">
                    <a:srgbClr val="000000"/>
                  </a:outerShdw>
                </a:effectLst>
              </a:rPr>
              <a:t>George Orwell (above), Eric Blair (no relation to Tony), wrote his “1984” on becoming disillusioned with the Fabians, </a:t>
            </a:r>
            <a:r>
              <a:rPr lang="en-GB" sz="2800" b="1" dirty="0" smtClean="0">
                <a:solidFill>
                  <a:srgbClr val="FFC000"/>
                </a:solidFill>
                <a:effectLst>
                  <a:outerShdw blurRad="38100" dist="38100" dir="2700000" algn="tl">
                    <a:srgbClr val="000000"/>
                  </a:outerShdw>
                </a:effectLst>
              </a:rPr>
              <a:t>hence his insight into the type of society one would be living in, in the future. </a:t>
            </a:r>
            <a:r>
              <a:rPr lang="en-GB" sz="2800" b="1" dirty="0" smtClean="0">
                <a:solidFill>
                  <a:srgbClr val="00FF00"/>
                </a:solidFill>
                <a:effectLst>
                  <a:outerShdw blurRad="38100" dist="38100" dir="2700000" algn="tl">
                    <a:srgbClr val="000000"/>
                  </a:outerShdw>
                </a:effectLst>
              </a:rPr>
              <a:t>His title 1984, alludes to what the world would be like 100 years after the founding of the Fabians in 1884, </a:t>
            </a:r>
            <a:r>
              <a:rPr lang="en-GB" sz="2800" b="1" dirty="0" smtClean="0">
                <a:solidFill>
                  <a:srgbClr val="FFFF00"/>
                </a:solidFill>
                <a:effectLst>
                  <a:outerShdw blurRad="38100" dist="38100" dir="2700000" algn="tl">
                    <a:srgbClr val="000000"/>
                  </a:outerShdw>
                </a:effectLst>
              </a:rPr>
              <a:t>which was 100 years after the East India Company Regulatory Act of 1784!</a:t>
            </a:r>
            <a:endParaRPr lang="en-GB" sz="2800" b="1" dirty="0">
              <a:solidFill>
                <a:srgbClr val="FFFF00"/>
              </a:solidFill>
              <a:effectLst>
                <a:outerShdw blurRad="38100" dist="38100" dir="2700000" algn="tl">
                  <a:srgbClr val="000000"/>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785" y="1371600"/>
            <a:ext cx="3986784" cy="2509538"/>
          </a:xfrm>
          <a:prstGeom prst="rect">
            <a:avLst/>
          </a:prstGeom>
        </p:spPr>
      </p:pic>
    </p:spTree>
    <p:extLst>
      <p:ext uri="{BB962C8B-B14F-4D97-AF65-F5344CB8AC3E}">
        <p14:creationId xmlns:p14="http://schemas.microsoft.com/office/powerpoint/2010/main" val="73577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48">
                                            <p:txEl>
                                              <p:pRg st="0" end="0"/>
                                            </p:txEl>
                                          </p:spTgt>
                                        </p:tgtEl>
                                        <p:attrNameLst>
                                          <p:attrName>style.visibility</p:attrName>
                                        </p:attrNameLst>
                                      </p:cBhvr>
                                      <p:to>
                                        <p:strVal val="visible"/>
                                      </p:to>
                                    </p:set>
                                    <p:anim calcmode="lin" valueType="num">
                                      <p:cBhvr additive="base">
                                        <p:cTn id="7" dur="500" fill="hold"/>
                                        <p:tgtEl>
                                          <p:spTgt spid="2662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4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b="1" dirty="0" smtClean="0">
                <a:solidFill>
                  <a:srgbClr val="00FF00"/>
                </a:solidFill>
              </a:rPr>
              <a:t>St. </a:t>
            </a:r>
            <a:r>
              <a:rPr lang="en-GB" b="1" dirty="0" err="1" smtClean="0">
                <a:solidFill>
                  <a:srgbClr val="00FF00"/>
                </a:solidFill>
              </a:rPr>
              <a:t>Swithins</a:t>
            </a:r>
            <a:r>
              <a:rPr lang="en-GB" b="1" dirty="0" smtClean="0">
                <a:solidFill>
                  <a:srgbClr val="00FF00"/>
                </a:solidFill>
              </a:rPr>
              <a:t> Lane – </a:t>
            </a:r>
            <a:r>
              <a:rPr lang="en-GB" b="1" dirty="0" smtClean="0">
                <a:solidFill>
                  <a:srgbClr val="FF0000"/>
                </a:solidFill>
              </a:rPr>
              <a:t>Global Headquarters</a:t>
            </a:r>
            <a:endParaRPr lang="en-GB" dirty="0"/>
          </a:p>
        </p:txBody>
      </p:sp>
      <p:pic>
        <p:nvPicPr>
          <p:cNvPr id="5123" name="Picture 2" descr="A:\MVC-015F.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875348" y="1485900"/>
            <a:ext cx="4245292" cy="3183969"/>
          </a:xfrm>
          <a:prstGeom prst="rect">
            <a:avLst/>
          </a:prstGeom>
          <a:noFill/>
          <a:ln w="9525">
            <a:noFill/>
            <a:miter lim="800000"/>
            <a:headEnd/>
            <a:tailEnd/>
          </a:ln>
        </p:spPr>
      </p:pic>
      <p:sp>
        <p:nvSpPr>
          <p:cNvPr id="4" name="TextBox 3"/>
          <p:cNvSpPr txBox="1"/>
          <p:nvPr/>
        </p:nvSpPr>
        <p:spPr>
          <a:xfrm>
            <a:off x="970692" y="4978908"/>
            <a:ext cx="4054603" cy="1754326"/>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en-GB" sz="3600" b="1" dirty="0">
                <a:solidFill>
                  <a:srgbClr val="FFFF00"/>
                </a:solidFill>
                <a:effectLst>
                  <a:outerShdw blurRad="38100" dist="38100" dir="2700000" algn="tl">
                    <a:srgbClr val="000000">
                      <a:alpha val="43137"/>
                    </a:srgbClr>
                  </a:outerShdw>
                </a:effectLst>
              </a:rPr>
              <a:t>A Close up of the No. </a:t>
            </a:r>
            <a:r>
              <a:rPr lang="en-GB" sz="3600" b="1" dirty="0" smtClean="0">
                <a:solidFill>
                  <a:srgbClr val="FFFF00"/>
                </a:solidFill>
                <a:effectLst>
                  <a:outerShdw blurRad="38100" dist="38100" dir="2700000" algn="tl">
                    <a:srgbClr val="000000">
                      <a:alpha val="43137"/>
                    </a:srgbClr>
                  </a:outerShdw>
                </a:effectLst>
              </a:rPr>
              <a:t>18, St. </a:t>
            </a:r>
            <a:r>
              <a:rPr lang="en-GB" sz="3600" b="1" dirty="0" err="1" smtClean="0">
                <a:solidFill>
                  <a:srgbClr val="FFFF00"/>
                </a:solidFill>
                <a:effectLst>
                  <a:outerShdw blurRad="38100" dist="38100" dir="2700000" algn="tl">
                    <a:srgbClr val="000000">
                      <a:alpha val="43137"/>
                    </a:srgbClr>
                  </a:outerShdw>
                </a:effectLst>
              </a:rPr>
              <a:t>Swithin’s</a:t>
            </a:r>
            <a:r>
              <a:rPr lang="en-GB" sz="3600" b="1" dirty="0" smtClean="0">
                <a:solidFill>
                  <a:srgbClr val="FFFF00"/>
                </a:solidFill>
                <a:effectLst>
                  <a:outerShdw blurRad="38100" dist="38100" dir="2700000" algn="tl">
                    <a:srgbClr val="000000">
                      <a:alpha val="43137"/>
                    </a:srgbClr>
                  </a:outerShdw>
                </a:effectLst>
              </a:rPr>
              <a:t> Lane</a:t>
            </a:r>
            <a:endParaRPr lang="en-GB" sz="3600" b="1"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6007608" y="1901952"/>
            <a:ext cx="5148072"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Five Arrows House, is No. 18 St. </a:t>
            </a:r>
            <a:r>
              <a:rPr lang="en-GB" sz="2800" b="1" dirty="0" err="1" smtClean="0">
                <a:solidFill>
                  <a:srgbClr val="00FFFF"/>
                </a:solidFill>
                <a:effectLst>
                  <a:outerShdw blurRad="38100" dist="38100" dir="2700000" algn="tl">
                    <a:srgbClr val="000000">
                      <a:alpha val="43137"/>
                    </a:srgbClr>
                  </a:outerShdw>
                </a:effectLst>
              </a:rPr>
              <a:t>Swithin’s</a:t>
            </a:r>
            <a:r>
              <a:rPr lang="en-GB" sz="2800" b="1" dirty="0" smtClean="0">
                <a:solidFill>
                  <a:srgbClr val="00FFFF"/>
                </a:solidFill>
                <a:effectLst>
                  <a:outerShdw blurRad="38100" dist="38100" dir="2700000" algn="tl">
                    <a:srgbClr val="000000">
                      <a:alpha val="43137"/>
                    </a:srgbClr>
                  </a:outerShdw>
                </a:effectLst>
              </a:rPr>
              <a:t> Lane,</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which for those in the know is signalling 666 as 3 sixes equals 18. </a:t>
            </a:r>
            <a:r>
              <a:rPr lang="en-GB" sz="2800" b="1" dirty="0" smtClean="0">
                <a:solidFill>
                  <a:srgbClr val="00FF00"/>
                </a:solidFill>
                <a:effectLst>
                  <a:outerShdw blurRad="38100" dist="38100" dir="2700000" algn="tl">
                    <a:srgbClr val="000000">
                      <a:alpha val="43137"/>
                    </a:srgbClr>
                  </a:outerShdw>
                </a:effectLst>
              </a:rPr>
              <a:t>Being less than a stones throw from the London Stone they are right at the </a:t>
            </a:r>
            <a:r>
              <a:rPr lang="en-GB" sz="2800" b="1" dirty="0" err="1" smtClean="0">
                <a:solidFill>
                  <a:srgbClr val="00FF00"/>
                </a:solidFill>
                <a:effectLst>
                  <a:outerShdw blurRad="38100" dist="38100" dir="2700000" algn="tl">
                    <a:srgbClr val="000000">
                      <a:alpha val="43137"/>
                    </a:srgbClr>
                  </a:outerShdw>
                </a:effectLst>
              </a:rPr>
              <a:t>omphalus</a:t>
            </a:r>
            <a:r>
              <a:rPr lang="en-GB" sz="2800" b="1" dirty="0" smtClean="0">
                <a:solidFill>
                  <a:srgbClr val="00FF00"/>
                </a:solidFill>
                <a:effectLst>
                  <a:outerShdw blurRad="38100" dist="38100" dir="2700000" algn="tl">
                    <a:srgbClr val="000000">
                      <a:alpha val="43137"/>
                    </a:srgbClr>
                  </a:outerShdw>
                </a:effectLst>
              </a:rPr>
              <a:t> of the City and the world empire which it rules</a:t>
            </a:r>
            <a:r>
              <a:rPr lang="en-GB" dirty="0" smtClean="0">
                <a:solidFill>
                  <a:srgbClr val="00FF00"/>
                </a:solidFill>
              </a:rPr>
              <a:t>.</a:t>
            </a:r>
            <a:endParaRPr lang="en-GB" dirty="0">
              <a:solidFill>
                <a:srgbClr val="00FF00"/>
              </a:solidFill>
            </a:endParaRPr>
          </a:p>
        </p:txBody>
      </p:sp>
    </p:spTree>
    <p:extLst>
      <p:ext uri="{BB962C8B-B14F-4D97-AF65-F5344CB8AC3E}">
        <p14:creationId xmlns:p14="http://schemas.microsoft.com/office/powerpoint/2010/main" val="323554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circle(in)">
                                      <p:cBhvr>
                                        <p:cTn id="7" dur="20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550</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189" y="1799082"/>
            <a:ext cx="3821438" cy="4199382"/>
          </a:xfrm>
          <a:prstGeom prst="rect">
            <a:avLst/>
          </a:prstGeom>
        </p:spPr>
      </p:pic>
      <p:sp>
        <p:nvSpPr>
          <p:cNvPr id="5" name="TextBox 4"/>
          <p:cNvSpPr txBox="1"/>
          <p:nvPr/>
        </p:nvSpPr>
        <p:spPr>
          <a:xfrm>
            <a:off x="5303520" y="2414016"/>
            <a:ext cx="6172200"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On the death of George Orwell’s 2</a:t>
            </a:r>
            <a:r>
              <a:rPr lang="en-GB" sz="2800" b="1" baseline="30000" dirty="0" smtClean="0">
                <a:solidFill>
                  <a:srgbClr val="00FFFF"/>
                </a:solidFill>
                <a:effectLst>
                  <a:outerShdw blurRad="38100" dist="38100" dir="2700000" algn="tl">
                    <a:srgbClr val="000000">
                      <a:alpha val="43137"/>
                    </a:srgbClr>
                  </a:outerShdw>
                </a:effectLst>
              </a:rPr>
              <a:t>nd</a:t>
            </a:r>
            <a:r>
              <a:rPr lang="en-GB" sz="2800" b="1" dirty="0" smtClean="0">
                <a:solidFill>
                  <a:srgbClr val="00FFFF"/>
                </a:solidFill>
                <a:effectLst>
                  <a:outerShdw blurRad="38100" dist="38100" dir="2700000" algn="tl">
                    <a:srgbClr val="000000">
                      <a:alpha val="43137"/>
                    </a:srgbClr>
                  </a:outerShdw>
                </a:effectLst>
              </a:rPr>
              <a:t> wife, </a:t>
            </a:r>
            <a:r>
              <a:rPr lang="en-GB" sz="2800" b="1" dirty="0" smtClean="0">
                <a:solidFill>
                  <a:srgbClr val="FFCC00"/>
                </a:solidFill>
                <a:effectLst>
                  <a:outerShdw blurRad="38100" dist="38100" dir="2700000" algn="tl">
                    <a:srgbClr val="000000">
                      <a:alpha val="43137"/>
                    </a:srgbClr>
                  </a:outerShdw>
                </a:effectLst>
              </a:rPr>
              <a:t>his entire estate fell under the control of the Fabian Society. </a:t>
            </a:r>
            <a:r>
              <a:rPr lang="en-GB" sz="2800" b="1" dirty="0" smtClean="0">
                <a:solidFill>
                  <a:srgbClr val="00FF00"/>
                </a:solidFill>
                <a:effectLst>
                  <a:outerShdw blurRad="38100" dist="38100" dir="2700000" algn="tl">
                    <a:srgbClr val="000000">
                      <a:alpha val="43137"/>
                    </a:srgbClr>
                  </a:outerShdw>
                </a:effectLst>
              </a:rPr>
              <a:t>They also sealed up his documents and archive material against public access </a:t>
            </a:r>
            <a:r>
              <a:rPr lang="en-GB" sz="2800" b="1" dirty="0" smtClean="0">
                <a:solidFill>
                  <a:srgbClr val="FFFF00"/>
                </a:solidFill>
                <a:effectLst>
                  <a:outerShdw blurRad="38100" dist="38100" dir="2700000" algn="tl">
                    <a:srgbClr val="000000">
                      <a:alpha val="43137"/>
                    </a:srgbClr>
                  </a:outerShdw>
                </a:effectLst>
              </a:rPr>
              <a:t>– What do they want to hide?</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1152075"/>
      </p:ext>
    </p:extLst>
  </p:cSld>
  <p:clrMapOvr>
    <a:masterClrMapping/>
  </p:clrMapOvr>
  <p:timing>
    <p:tnLst>
      <p:par>
        <p:cTn id="1" dur="indefinite" restart="never" nodeType="tmRoot"/>
      </p:par>
    </p:tn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551</a:t>
            </a:fld>
            <a:endParaRPr lang="en-GB">
              <a:solidFill>
                <a:srgbClr val="FFFFFF"/>
              </a:solidFill>
            </a:endParaRPr>
          </a:p>
        </p:txBody>
      </p:sp>
      <p:sp>
        <p:nvSpPr>
          <p:cNvPr id="4" name="TextBox 3"/>
          <p:cNvSpPr txBox="1"/>
          <p:nvPr/>
        </p:nvSpPr>
        <p:spPr>
          <a:xfrm>
            <a:off x="5821680" y="1861926"/>
            <a:ext cx="576072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Nothing changes! In the 13</a:t>
            </a:r>
            <a:r>
              <a:rPr lang="en-GB" sz="2800" b="1" baseline="30000" dirty="0" smtClean="0">
                <a:solidFill>
                  <a:srgbClr val="00FFFF"/>
                </a:solidFill>
                <a:effectLst>
                  <a:outerShdw blurRad="38100" dist="38100" dir="2700000" algn="tl">
                    <a:srgbClr val="000000">
                      <a:alpha val="43137"/>
                    </a:srgbClr>
                  </a:outerShdw>
                </a:effectLst>
              </a:rPr>
              <a:t>th</a:t>
            </a:r>
            <a:r>
              <a:rPr lang="en-GB" sz="2800" b="1" dirty="0" smtClean="0">
                <a:solidFill>
                  <a:srgbClr val="00FFFF"/>
                </a:solidFill>
                <a:effectLst>
                  <a:outerShdw blurRad="38100" dist="38100" dir="2700000" algn="tl">
                    <a:srgbClr val="000000">
                      <a:alpha val="43137"/>
                    </a:srgbClr>
                  </a:outerShdw>
                </a:effectLst>
              </a:rPr>
              <a:t> century Richard of Devizes wrote, </a:t>
            </a:r>
            <a:r>
              <a:rPr lang="en-GB" sz="2800" b="1" dirty="0" smtClean="0">
                <a:solidFill>
                  <a:srgbClr val="FFCC00"/>
                </a:solidFill>
                <a:effectLst>
                  <a:outerShdw blurRad="38100" dist="38100" dir="2700000" algn="tl">
                    <a:srgbClr val="000000">
                      <a:alpha val="43137"/>
                    </a:srgbClr>
                  </a:outerShdw>
                </a:effectLst>
              </a:rPr>
              <a:t>that he did not like the City of London as all sorts of men gather there from every country under the heavens. It was full of vice, </a:t>
            </a:r>
            <a:r>
              <a:rPr lang="en-GB" sz="2800" b="1" dirty="0" smtClean="0">
                <a:solidFill>
                  <a:srgbClr val="00FF00"/>
                </a:solidFill>
                <a:effectLst>
                  <a:outerShdw blurRad="38100" dist="38100" dir="2700000" algn="tl">
                    <a:srgbClr val="000000">
                      <a:alpha val="43137"/>
                    </a:srgbClr>
                  </a:outerShdw>
                </a:effectLst>
              </a:rPr>
              <a:t>you will meet more braggarts than all of France.</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478533"/>
            <a:ext cx="4599580" cy="3007868"/>
          </a:xfrm>
          <a:prstGeom prst="rect">
            <a:avLst/>
          </a:prstGeom>
        </p:spPr>
      </p:pic>
    </p:spTree>
    <p:extLst>
      <p:ext uri="{BB962C8B-B14F-4D97-AF65-F5344CB8AC3E}">
        <p14:creationId xmlns:p14="http://schemas.microsoft.com/office/powerpoint/2010/main" val="3816303432"/>
      </p:ext>
    </p:extLst>
  </p:cSld>
  <p:clrMapOvr>
    <a:masterClrMapping/>
  </p:clrMapOvr>
  <p:timing>
    <p:tnLst>
      <p:par>
        <p:cTn id="1" dur="indefinite" restart="never" nodeType="tmRoot"/>
      </p:par>
    </p:tnLst>
  </p:timing>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552</a:t>
            </a:fld>
            <a:endParaRPr lang="en-GB">
              <a:solidFill>
                <a:srgbClr val="FFFFFF"/>
              </a:solidFill>
            </a:endParaRPr>
          </a:p>
        </p:txBody>
      </p:sp>
      <p:sp>
        <p:nvSpPr>
          <p:cNvPr id="4" name="TextBox 3"/>
          <p:cNvSpPr txBox="1"/>
          <p:nvPr/>
        </p:nvSpPr>
        <p:spPr>
          <a:xfrm>
            <a:off x="6995160" y="1371600"/>
            <a:ext cx="4587240"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vice and depravity of the City of London was confirmed by Sir John Vanbrugh, </a:t>
            </a:r>
            <a:r>
              <a:rPr lang="en-GB" sz="2800" b="1" dirty="0" smtClean="0">
                <a:solidFill>
                  <a:srgbClr val="FFCC00"/>
                </a:solidFill>
                <a:effectLst>
                  <a:outerShdw blurRad="38100" dist="38100" dir="2700000" algn="tl">
                    <a:srgbClr val="000000">
                      <a:alpha val="43137"/>
                    </a:srgbClr>
                  </a:outerShdw>
                </a:effectLst>
              </a:rPr>
              <a:t>in his book “The Relapse”, mentions that a float in a procession (The Lord Mayor’s?) </a:t>
            </a:r>
            <a:r>
              <a:rPr lang="en-GB" sz="2800" b="1" dirty="0" smtClean="0">
                <a:solidFill>
                  <a:srgbClr val="00FF00"/>
                </a:solidFill>
                <a:effectLst>
                  <a:outerShdw blurRad="38100" dist="38100" dir="2700000" algn="tl">
                    <a:srgbClr val="000000">
                      <a:alpha val="43137"/>
                    </a:srgbClr>
                  </a:outerShdw>
                </a:effectLst>
              </a:rPr>
              <a:t>had 4 figures seated on it representing the 4 vices of the City – Fraud, Usury, Seeming-sanctity and Hypocrisy!</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915" y="2257710"/>
            <a:ext cx="2590718" cy="310457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52" y="1397000"/>
            <a:ext cx="3048000" cy="5080000"/>
          </a:xfrm>
          <a:prstGeom prst="rect">
            <a:avLst/>
          </a:prstGeom>
        </p:spPr>
      </p:pic>
    </p:spTree>
    <p:extLst>
      <p:ext uri="{BB962C8B-B14F-4D97-AF65-F5344CB8AC3E}">
        <p14:creationId xmlns:p14="http://schemas.microsoft.com/office/powerpoint/2010/main" val="3660130344"/>
      </p:ext>
    </p:extLst>
  </p:cSld>
  <p:clrMapOvr>
    <a:masterClrMapping/>
  </p:clrMapOvr>
  <p:timing>
    <p:tnLst>
      <p:par>
        <p:cTn id="1" dur="indefinite" restart="never" nodeType="tmRoot"/>
      </p:par>
    </p:tn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553</a:t>
            </a:fld>
            <a:endParaRPr lang="en-GB"/>
          </a:p>
        </p:txBody>
      </p:sp>
      <p:sp>
        <p:nvSpPr>
          <p:cNvPr id="4" name="TextBox 3"/>
          <p:cNvSpPr txBox="1"/>
          <p:nvPr/>
        </p:nvSpPr>
        <p:spPr>
          <a:xfrm>
            <a:off x="-69274" y="5473005"/>
            <a:ext cx="12261273"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In 1014, the Great Danes invaded Britain. </a:t>
            </a:r>
            <a:r>
              <a:rPr lang="en-GB" sz="2800" b="1" dirty="0">
                <a:solidFill>
                  <a:srgbClr val="FFC000"/>
                </a:solidFill>
                <a:effectLst>
                  <a:outerShdw blurRad="38100" dist="38100" dir="2700000" algn="tl">
                    <a:srgbClr val="000000">
                      <a:alpha val="43137"/>
                    </a:srgbClr>
                  </a:outerShdw>
                </a:effectLst>
              </a:rPr>
              <a:t>They hurled spears and pulled the Bridge down,</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hence “London Bridge is falling down,</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falling down, falling down.”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725" y="1371600"/>
            <a:ext cx="7448550" cy="3798761"/>
          </a:xfrm>
          <a:prstGeom prst="rect">
            <a:avLst/>
          </a:prstGeom>
        </p:spPr>
      </p:pic>
    </p:spTree>
    <p:extLst>
      <p:ext uri="{BB962C8B-B14F-4D97-AF65-F5344CB8AC3E}">
        <p14:creationId xmlns:p14="http://schemas.microsoft.com/office/powerpoint/2010/main" val="115887852"/>
      </p:ext>
    </p:extLst>
  </p:cSld>
  <p:clrMapOvr>
    <a:masterClrMapping/>
  </p:clrMapOvr>
  <p:timing>
    <p:tnLst>
      <p:par>
        <p:cTn id="1" dur="indefinite" restart="never" nodeType="tmRoot"/>
      </p:par>
    </p:tn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554</a:t>
            </a:fld>
            <a:endParaRPr lang="en-GB"/>
          </a:p>
        </p:txBody>
      </p:sp>
      <p:sp>
        <p:nvSpPr>
          <p:cNvPr id="4" name="TextBox 3"/>
          <p:cNvSpPr txBox="1"/>
          <p:nvPr/>
        </p:nvSpPr>
        <p:spPr>
          <a:xfrm>
            <a:off x="0" y="5903893"/>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next bridge was made of stone and had a road 20 feet wide with town houses on to pay the rent, </a:t>
            </a:r>
            <a:r>
              <a:rPr lang="en-GB" sz="2800" b="1" dirty="0">
                <a:solidFill>
                  <a:srgbClr val="FFC000"/>
                </a:solidFill>
                <a:effectLst>
                  <a:outerShdw blurRad="38100" dist="38100" dir="2700000" algn="tl">
                    <a:srgbClr val="000000">
                      <a:alpha val="43137"/>
                    </a:srgbClr>
                  </a:outerShdw>
                </a:effectLst>
              </a:rPr>
              <a:t>20 arches, plus a drawbridge.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055" y="1358811"/>
            <a:ext cx="8125190" cy="4392682"/>
          </a:xfrm>
          <a:prstGeom prst="rect">
            <a:avLst/>
          </a:prstGeom>
        </p:spPr>
      </p:pic>
    </p:spTree>
    <p:extLst>
      <p:ext uri="{BB962C8B-B14F-4D97-AF65-F5344CB8AC3E}">
        <p14:creationId xmlns:p14="http://schemas.microsoft.com/office/powerpoint/2010/main" val="1200277242"/>
      </p:ext>
    </p:extLst>
  </p:cSld>
  <p:clrMapOvr>
    <a:masterClrMapping/>
  </p:clrMapOvr>
  <p:timing>
    <p:tnLst>
      <p:par>
        <p:cTn id="1" dur="indefinite" restart="never" nodeType="tmRoot"/>
      </p:par>
    </p:tn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555</a:t>
            </a:fld>
            <a:endParaRPr lang="en-GB"/>
          </a:p>
        </p:txBody>
      </p:sp>
      <p:sp>
        <p:nvSpPr>
          <p:cNvPr id="4" name="TextBox 3"/>
          <p:cNvSpPr txBox="1"/>
          <p:nvPr/>
        </p:nvSpPr>
        <p:spPr>
          <a:xfrm>
            <a:off x="0" y="5152954"/>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bridge lasted 600 years and would possibly be the best looking bridge in the world at that point. </a:t>
            </a:r>
            <a:r>
              <a:rPr lang="en-GB" sz="2800" b="1" dirty="0">
                <a:solidFill>
                  <a:srgbClr val="FFC000"/>
                </a:solidFill>
                <a:effectLst>
                  <a:outerShdw blurRad="38100" dist="38100" dir="2700000" algn="tl">
                    <a:srgbClr val="000000">
                      <a:alpha val="43137"/>
                    </a:srgbClr>
                  </a:outerShdw>
                </a:effectLst>
              </a:rPr>
              <a:t>In fact, it would still be the best looking bridge in the world today: a major tourist attraction,</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a world wonder.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7898" y="1325407"/>
            <a:ext cx="5356204" cy="3564311"/>
          </a:xfrm>
          <a:prstGeom prst="rect">
            <a:avLst/>
          </a:prstGeom>
        </p:spPr>
      </p:pic>
    </p:spTree>
    <p:extLst>
      <p:ext uri="{BB962C8B-B14F-4D97-AF65-F5344CB8AC3E}">
        <p14:creationId xmlns:p14="http://schemas.microsoft.com/office/powerpoint/2010/main" val="2048153304"/>
      </p:ext>
    </p:extLst>
  </p:cSld>
  <p:clrMapOvr>
    <a:masterClrMapping/>
  </p:clrMapOvr>
  <p:timing>
    <p:tnLst>
      <p:par>
        <p:cTn id="1" dur="indefinite" restart="never" nodeType="tmRoot"/>
      </p:par>
    </p:tnLst>
  </p:timing>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556</a:t>
            </a:fld>
            <a:endParaRPr lang="en-GB"/>
          </a:p>
        </p:txBody>
      </p:sp>
      <p:pic>
        <p:nvPicPr>
          <p:cNvPr id="4" name="Picture 3"/>
          <p:cNvPicPr>
            <a:picLocks noChangeAspect="1"/>
          </p:cNvPicPr>
          <p:nvPr/>
        </p:nvPicPr>
        <p:blipFill>
          <a:blip r:embed="rId2">
            <a:duotone>
              <a:prstClr val="black"/>
              <a:srgbClr val="FFFF00">
                <a:tint val="45000"/>
                <a:satMod val="400000"/>
              </a:srgbClr>
            </a:duotone>
            <a:extLst>
              <a:ext uri="{28A0092B-C50C-407E-A947-70E740481C1C}">
                <a14:useLocalDpi xmlns:a14="http://schemas.microsoft.com/office/drawing/2010/main" val="0"/>
              </a:ext>
            </a:extLst>
          </a:blip>
          <a:stretch>
            <a:fillRect/>
          </a:stretch>
        </p:blipFill>
        <p:spPr>
          <a:xfrm>
            <a:off x="2837511" y="1492663"/>
            <a:ext cx="6516978" cy="3228920"/>
          </a:xfrm>
          <a:prstGeom prst="rect">
            <a:avLst/>
          </a:prstGeom>
        </p:spPr>
      </p:pic>
      <p:sp>
        <p:nvSpPr>
          <p:cNvPr id="5" name="TextBox 4"/>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While this nursery rhyme is purportedly about the Danes destroying the original bridge, </a:t>
            </a:r>
            <a:r>
              <a:rPr lang="en-GB" sz="2800" b="1" dirty="0">
                <a:solidFill>
                  <a:srgbClr val="FFC000"/>
                </a:solidFill>
                <a:effectLst>
                  <a:outerShdw blurRad="38100" dist="38100" dir="2700000" algn="tl">
                    <a:srgbClr val="000000">
                      <a:alpha val="43137"/>
                    </a:srgbClr>
                  </a:outerShdw>
                </a:effectLst>
              </a:rPr>
              <a:t>it could in fact</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be referring to the collapse of the </a:t>
            </a:r>
            <a:r>
              <a:rPr lang="en-GB" sz="2800" b="1" dirty="0">
                <a:solidFill>
                  <a:srgbClr val="FF0000"/>
                </a:solidFill>
                <a:effectLst>
                  <a:outerShdw blurRad="38100" dist="38100" dir="2700000" algn="tl">
                    <a:srgbClr val="000000">
                      <a:alpha val="43137"/>
                    </a:srgbClr>
                  </a:outerShdw>
                </a:effectLst>
              </a:rPr>
              <a:t>City of </a:t>
            </a:r>
            <a:r>
              <a:rPr lang="en-GB" sz="2800" b="1" dirty="0" smtClean="0">
                <a:solidFill>
                  <a:srgbClr val="FF0000"/>
                </a:solidFill>
                <a:effectLst>
                  <a:outerShdw blurRad="38100" dist="38100" dir="2700000" algn="tl">
                    <a:srgbClr val="000000">
                      <a:alpha val="43137"/>
                    </a:srgbClr>
                  </a:outerShdw>
                </a:effectLst>
              </a:rPr>
              <a:t>London’s </a:t>
            </a:r>
            <a:r>
              <a:rPr lang="en-GB" sz="2800" b="1" dirty="0">
                <a:solidFill>
                  <a:srgbClr val="FF0000"/>
                </a:solidFill>
                <a:effectLst>
                  <a:outerShdw blurRad="38100" dist="38100" dir="2700000" algn="tl">
                    <a:srgbClr val="000000">
                      <a:alpha val="43137"/>
                    </a:srgbClr>
                  </a:outerShdw>
                </a:effectLst>
              </a:rPr>
              <a:t>New World Order,</a:t>
            </a:r>
            <a:r>
              <a:rPr lang="en-GB" sz="2800" b="1" dirty="0">
                <a:solidFill>
                  <a:srgbClr val="FFC0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when their </a:t>
            </a:r>
            <a:r>
              <a:rPr lang="en-GB" sz="2800" b="1" dirty="0" smtClean="0">
                <a:solidFill>
                  <a:srgbClr val="00FF00"/>
                </a:solidFill>
                <a:effectLst>
                  <a:outerShdw blurRad="38100" dist="38100" dir="2700000" algn="tl">
                    <a:srgbClr val="000000">
                      <a:alpha val="43137"/>
                    </a:srgbClr>
                  </a:outerShdw>
                </a:effectLst>
              </a:rPr>
              <a:t>hoard </a:t>
            </a:r>
            <a:r>
              <a:rPr lang="en-GB" sz="2800" b="1" dirty="0">
                <a:solidFill>
                  <a:srgbClr val="00FF00"/>
                </a:solidFill>
                <a:effectLst>
                  <a:outerShdw blurRad="38100" dist="38100" dir="2700000" algn="tl">
                    <a:srgbClr val="000000">
                      <a:alpha val="43137"/>
                    </a:srgbClr>
                  </a:outerShdw>
                </a:effectLst>
              </a:rPr>
              <a:t>of gold will be of no use in that day</a:t>
            </a:r>
            <a:r>
              <a:rPr lang="en-GB" dirty="0"/>
              <a:t>. </a:t>
            </a:r>
          </a:p>
        </p:txBody>
      </p:sp>
    </p:spTree>
    <p:extLst>
      <p:ext uri="{BB962C8B-B14F-4D97-AF65-F5344CB8AC3E}">
        <p14:creationId xmlns:p14="http://schemas.microsoft.com/office/powerpoint/2010/main" val="2506141311"/>
      </p:ext>
    </p:extLst>
  </p:cSld>
  <p:clrMapOvr>
    <a:masterClrMapping/>
  </p:clrMapOvr>
  <p:timing>
    <p:tnLst>
      <p:par>
        <p:cTn id="1" dur="indefinite" restart="never" nodeType="tmRoot"/>
      </p:par>
    </p:tnLst>
  </p:timing>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557</a:t>
            </a:fld>
            <a:endParaRPr lang="en-GB"/>
          </a:p>
        </p:txBody>
      </p:sp>
      <p:pic>
        <p:nvPicPr>
          <p:cNvPr id="7170" name="Picture 2" descr="https://encrypted-tbn0.gstatic.com/images?q=tbn:ANd9GcRo352zO1CrjwLHe9gHP1M-upz6eF3emNc2IZQ0jq6SNlLBjS3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527" y="1581766"/>
            <a:ext cx="7152812" cy="39058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903893"/>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This is the City of London’s agenda and we pray that its reign of terror may soon be ended and its bridge is indeed broken down!</a:t>
            </a:r>
          </a:p>
        </p:txBody>
      </p:sp>
    </p:spTree>
    <p:extLst>
      <p:ext uri="{BB962C8B-B14F-4D97-AF65-F5344CB8AC3E}">
        <p14:creationId xmlns:p14="http://schemas.microsoft.com/office/powerpoint/2010/main" val="2133758189"/>
      </p:ext>
    </p:extLst>
  </p:cSld>
  <p:clrMapOvr>
    <a:masterClrMapping/>
  </p:clrMapOvr>
  <p:timing>
    <p:tnLst>
      <p:par>
        <p:cTn id="1" dur="indefinite" restart="never" nodeType="tmRoot"/>
      </p:par>
    </p:tnLst>
  </p:timing>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558</a:t>
            </a:fld>
            <a:endParaRPr lang="en-GB">
              <a:solidFill>
                <a:srgbClr val="FFFFFF"/>
              </a:solidFill>
            </a:endParaRPr>
          </a:p>
        </p:txBody>
      </p:sp>
      <p:sp>
        <p:nvSpPr>
          <p:cNvPr id="4" name="TextBox 3"/>
          <p:cNvSpPr txBox="1"/>
          <p:nvPr/>
        </p:nvSpPr>
        <p:spPr>
          <a:xfrm>
            <a:off x="5056632" y="2422809"/>
            <a:ext cx="6291072"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There should now be no mystery behind the current abomination of Babylon for those who discern His Truth: </a:t>
            </a:r>
            <a:r>
              <a:rPr lang="en-GB" sz="2800" b="1" dirty="0">
                <a:solidFill>
                  <a:srgbClr val="FFC000"/>
                </a:solidFill>
                <a:effectLst>
                  <a:outerShdw blurRad="38100" dist="38100" dir="2700000" algn="tl">
                    <a:srgbClr val="000000">
                      <a:alpha val="43137"/>
                    </a:srgbClr>
                  </a:outerShdw>
                </a:effectLst>
              </a:rPr>
              <a:t>And upon her forehead was a name written, </a:t>
            </a:r>
            <a:r>
              <a:rPr lang="en-GB" sz="2800" b="1" dirty="0">
                <a:solidFill>
                  <a:srgbClr val="FF00FF"/>
                </a:solidFill>
                <a:effectLst>
                  <a:outerShdw blurRad="38100" dist="38100" dir="2700000" algn="tl">
                    <a:srgbClr val="000000">
                      <a:alpha val="43137"/>
                    </a:srgbClr>
                  </a:outerShdw>
                </a:effectLst>
              </a:rPr>
              <a:t>MYSTERY, BABYLON THE GREAT, THE MOTHER OF HARLOTS AND ABOMINATIONS OF THE EARTH.</a:t>
            </a:r>
            <a:r>
              <a:rPr lang="en-GB" sz="2800" b="1" dirty="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 Revelation </a:t>
            </a:r>
            <a:r>
              <a:rPr lang="en-GB" sz="2800" b="1" dirty="0">
                <a:solidFill>
                  <a:srgbClr val="FFFF00"/>
                </a:solidFill>
                <a:effectLst>
                  <a:outerShdw blurRad="38100" dist="38100" dir="2700000" algn="tl">
                    <a:srgbClr val="000000">
                      <a:alpha val="43137"/>
                    </a:srgbClr>
                  </a:outerShdw>
                </a:effectLst>
              </a:rPr>
              <a:t>17:5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20" y="2916936"/>
            <a:ext cx="3265505" cy="2551176"/>
          </a:xfrm>
          <a:prstGeom prst="rect">
            <a:avLst/>
          </a:prstGeom>
        </p:spPr>
      </p:pic>
    </p:spTree>
    <p:extLst>
      <p:ext uri="{BB962C8B-B14F-4D97-AF65-F5344CB8AC3E}">
        <p14:creationId xmlns:p14="http://schemas.microsoft.com/office/powerpoint/2010/main" val="1420652824"/>
      </p:ext>
    </p:extLst>
  </p:cSld>
  <p:clrMapOvr>
    <a:masterClrMapping/>
  </p:clrMapOvr>
  <p:timing>
    <p:tnLst>
      <p:par>
        <p:cTn id="1" dur="indefinite" restart="never" nodeType="tmRoot"/>
      </p:par>
    </p:tnLst>
  </p:timing>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7570AFA1-23D9-47DE-99B6-8DDF9B2F755C}" type="slidenum">
              <a:rPr lang="en-GB"/>
              <a:pPr>
                <a:defRPr/>
              </a:pPr>
              <a:t>559</a:t>
            </a:fld>
            <a:endParaRPr lang="en-GB"/>
          </a:p>
        </p:txBody>
      </p:sp>
      <p:sp>
        <p:nvSpPr>
          <p:cNvPr id="215042" name="Text Box 2"/>
          <p:cNvSpPr txBox="1">
            <a:spLocks noChangeArrowheads="1"/>
          </p:cNvSpPr>
          <p:nvPr/>
        </p:nvSpPr>
        <p:spPr bwMode="auto">
          <a:xfrm>
            <a:off x="1774826" y="404813"/>
            <a:ext cx="5616575" cy="1555750"/>
          </a:xfrm>
          <a:prstGeom prst="rect">
            <a:avLst/>
          </a:prstGeom>
          <a:noFill/>
          <a:ln w="9525">
            <a:noFill/>
            <a:miter lim="800000"/>
            <a:headEnd/>
            <a:tailEnd/>
          </a:ln>
        </p:spPr>
        <p:txBody>
          <a:bodyPr>
            <a:spAutoFit/>
          </a:bodyPr>
          <a:lstStyle/>
          <a:p>
            <a:pPr eaLnBrk="0" hangingPunct="0">
              <a:spcBef>
                <a:spcPct val="50000"/>
              </a:spcBef>
              <a:defRPr/>
            </a:pPr>
            <a:r>
              <a:rPr lang="en-GB" sz="4800" b="1" dirty="0">
                <a:solidFill>
                  <a:srgbClr val="FF0000"/>
                </a:solidFill>
                <a:latin typeface="+mj-lt"/>
              </a:rPr>
              <a:t>The Story Of Gog And Magog</a:t>
            </a:r>
          </a:p>
        </p:txBody>
      </p:sp>
      <p:sp>
        <p:nvSpPr>
          <p:cNvPr id="215044" name="Text Box 4"/>
          <p:cNvSpPr txBox="1">
            <a:spLocks noChangeArrowheads="1"/>
          </p:cNvSpPr>
          <p:nvPr/>
        </p:nvSpPr>
        <p:spPr bwMode="auto">
          <a:xfrm>
            <a:off x="3143250" y="2133600"/>
            <a:ext cx="7092950" cy="641350"/>
          </a:xfrm>
          <a:prstGeom prst="rect">
            <a:avLst/>
          </a:prstGeom>
          <a:noFill/>
          <a:ln w="9525">
            <a:noFill/>
            <a:miter lim="800000"/>
            <a:headEnd/>
            <a:tailEnd/>
          </a:ln>
          <a:effectLst/>
        </p:spPr>
        <p:txBody>
          <a:bodyPr>
            <a:spAutoFit/>
          </a:bodyPr>
          <a:lstStyle/>
          <a:p>
            <a:pPr eaLnBrk="0" hangingPunct="0">
              <a:spcBef>
                <a:spcPct val="50000"/>
              </a:spcBef>
              <a:defRPr/>
            </a:pPr>
            <a:r>
              <a:rPr lang="en-GB" sz="3600" b="1">
                <a:solidFill>
                  <a:srgbClr val="00FF00"/>
                </a:solidFill>
                <a:effectLst>
                  <a:outerShdw blurRad="38100" dist="38100" dir="2700000" algn="tl">
                    <a:srgbClr val="000000"/>
                  </a:outerShdw>
                </a:effectLst>
              </a:rPr>
              <a:t>A thought to leave you with</a:t>
            </a:r>
          </a:p>
        </p:txBody>
      </p:sp>
      <p:sp>
        <p:nvSpPr>
          <p:cNvPr id="8" name="TextBox 7"/>
          <p:cNvSpPr txBox="1"/>
          <p:nvPr/>
        </p:nvSpPr>
        <p:spPr>
          <a:xfrm>
            <a:off x="-347" y="6326841"/>
            <a:ext cx="1219200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n-GB" sz="2800" b="1" dirty="0">
                <a:solidFill>
                  <a:srgbClr val="FFFF00"/>
                </a:solidFill>
                <a:effectLst>
                  <a:outerShdw blurRad="38100" dist="38100" dir="2700000" algn="tl">
                    <a:srgbClr val="000000">
                      <a:alpha val="43137"/>
                    </a:srgbClr>
                  </a:outerShdw>
                </a:effectLst>
              </a:rPr>
              <a:t>Howbeit no man </a:t>
            </a:r>
            <a:r>
              <a:rPr lang="en-GB" sz="2800" b="1" dirty="0" err="1">
                <a:solidFill>
                  <a:srgbClr val="FFFF00"/>
                </a:solidFill>
                <a:effectLst>
                  <a:outerShdw blurRad="38100" dist="38100" dir="2700000" algn="tl">
                    <a:srgbClr val="000000">
                      <a:alpha val="43137"/>
                    </a:srgbClr>
                  </a:outerShdw>
                </a:effectLst>
              </a:rPr>
              <a:t>spake</a:t>
            </a:r>
            <a:r>
              <a:rPr lang="en-GB" sz="2800" b="1" dirty="0">
                <a:solidFill>
                  <a:srgbClr val="FFFF00"/>
                </a:solidFill>
                <a:effectLst>
                  <a:outerShdw blurRad="38100" dist="38100" dir="2700000" algn="tl">
                    <a:srgbClr val="000000">
                      <a:alpha val="43137"/>
                    </a:srgbClr>
                  </a:outerShdw>
                </a:effectLst>
              </a:rPr>
              <a:t> openly of him for fear of the Jews. (John 7:13)</a:t>
            </a:r>
            <a:endParaRPr lang="en-GB" dirty="0"/>
          </a:p>
        </p:txBody>
      </p:sp>
      <p:sp>
        <p:nvSpPr>
          <p:cNvPr id="2" name="TextBox 1"/>
          <p:cNvSpPr txBox="1"/>
          <p:nvPr/>
        </p:nvSpPr>
        <p:spPr>
          <a:xfrm>
            <a:off x="900198" y="3073568"/>
            <a:ext cx="10390909" cy="295465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i="1" dirty="0">
                <a:solidFill>
                  <a:srgbClr val="00FFFF"/>
                </a:solidFill>
                <a:effectLst>
                  <a:outerShdw blurRad="38100" dist="38100" dir="2700000" algn="tl">
                    <a:srgbClr val="000000">
                      <a:alpha val="43137"/>
                    </a:srgbClr>
                  </a:outerShdw>
                </a:effectLst>
              </a:rPr>
              <a:t>"</a:t>
            </a:r>
            <a:r>
              <a:rPr lang="en-GB" sz="2800" b="1" dirty="0">
                <a:solidFill>
                  <a:srgbClr val="00FFFF"/>
                </a:solidFill>
                <a:effectLst>
                  <a:outerShdw blurRad="38100" dist="38100" dir="2700000" algn="tl">
                    <a:srgbClr val="000000">
                      <a:alpha val="43137"/>
                    </a:srgbClr>
                  </a:outerShdw>
                </a:effectLst>
              </a:rPr>
              <a:t>A nation...cannot survive treason from within</a:t>
            </a:r>
            <a:r>
              <a:rPr lang="en-GB" sz="2800" b="1" dirty="0" smtClean="0">
                <a:solidFill>
                  <a:srgbClr val="00FFFF"/>
                </a:solidFill>
                <a:effectLst>
                  <a:outerShdw blurRad="38100" dist="38100" dir="2700000" algn="tl">
                    <a:srgbClr val="000000">
                      <a:alpha val="43137"/>
                    </a:srgbClr>
                  </a:outerShdw>
                </a:effectLst>
              </a:rPr>
              <a:t>... </a:t>
            </a:r>
            <a:r>
              <a:rPr lang="en-GB" sz="2800" b="1" dirty="0" smtClean="0">
                <a:solidFill>
                  <a:srgbClr val="FF0000"/>
                </a:solidFill>
                <a:effectLst>
                  <a:outerShdw blurRad="38100" dist="38100" dir="2700000" algn="tl">
                    <a:srgbClr val="000000">
                      <a:alpha val="43137"/>
                    </a:srgbClr>
                  </a:outerShdw>
                </a:effectLst>
              </a:rPr>
              <a:t>the </a:t>
            </a:r>
            <a:r>
              <a:rPr lang="en-GB" sz="2800" b="1" dirty="0">
                <a:solidFill>
                  <a:srgbClr val="FF0000"/>
                </a:solidFill>
                <a:effectLst>
                  <a:outerShdw blurRad="38100" dist="38100" dir="2700000" algn="tl">
                    <a:srgbClr val="000000">
                      <a:alpha val="43137"/>
                    </a:srgbClr>
                  </a:outerShdw>
                </a:effectLst>
              </a:rPr>
              <a:t>traitor </a:t>
            </a:r>
            <a:r>
              <a:rPr lang="en-GB" sz="2800" b="1" dirty="0">
                <a:solidFill>
                  <a:srgbClr val="FFC000"/>
                </a:solidFill>
                <a:effectLst>
                  <a:outerShdw blurRad="38100" dist="38100" dir="2700000" algn="tl">
                    <a:srgbClr val="000000">
                      <a:alpha val="43137"/>
                    </a:srgbClr>
                  </a:outerShdw>
                </a:effectLst>
              </a:rPr>
              <a:t>...wears the face of his victims</a:t>
            </a:r>
            <a:r>
              <a:rPr lang="en-GB" sz="2800" b="1" dirty="0" smtClean="0">
                <a:solidFill>
                  <a:srgbClr val="FFC000"/>
                </a:solidFill>
                <a:effectLst>
                  <a:outerShdw blurRad="38100" dist="38100" dir="2700000" algn="tl">
                    <a:srgbClr val="000000">
                      <a:alpha val="43137"/>
                    </a:srgbClr>
                  </a:outerShdw>
                </a:effectLst>
              </a:rPr>
              <a:t>,... and </a:t>
            </a:r>
            <a:r>
              <a:rPr lang="en-GB" sz="2800" b="1" dirty="0">
                <a:solidFill>
                  <a:srgbClr val="FFC000"/>
                </a:solidFill>
                <a:effectLst>
                  <a:outerShdw blurRad="38100" dist="38100" dir="2700000" algn="tl">
                    <a:srgbClr val="000000">
                      <a:alpha val="43137"/>
                    </a:srgbClr>
                  </a:outerShdw>
                </a:effectLst>
              </a:rPr>
              <a:t>he appeals to the baseness that lies deep in the hearts of all men. </a:t>
            </a:r>
            <a:r>
              <a:rPr lang="en-GB" sz="2800" b="1" dirty="0">
                <a:solidFill>
                  <a:srgbClr val="FF66FF"/>
                </a:solidFill>
                <a:effectLst>
                  <a:outerShdw blurRad="38100" dist="38100" dir="2700000" algn="tl">
                    <a:srgbClr val="000000">
                      <a:alpha val="43137"/>
                    </a:srgbClr>
                  </a:outerShdw>
                </a:effectLst>
              </a:rPr>
              <a:t>He rots the soul of a nation—he works secretly</a:t>
            </a:r>
            <a:r>
              <a:rPr lang="en-GB" sz="2800" b="1" dirty="0" smtClean="0">
                <a:solidFill>
                  <a:srgbClr val="FF66FF"/>
                </a:solidFill>
                <a:effectLst>
                  <a:outerShdw blurRad="38100" dist="38100" dir="2700000" algn="tl">
                    <a:srgbClr val="000000">
                      <a:alpha val="43137"/>
                    </a:srgbClr>
                  </a:outerShdw>
                </a:effectLst>
              </a:rPr>
              <a:t>... he </a:t>
            </a:r>
            <a:r>
              <a:rPr lang="en-GB" sz="2800" b="1" dirty="0">
                <a:solidFill>
                  <a:srgbClr val="FF66FF"/>
                </a:solidFill>
                <a:effectLst>
                  <a:outerShdw blurRad="38100" dist="38100" dir="2700000" algn="tl">
                    <a:srgbClr val="000000">
                      <a:alpha val="43137"/>
                    </a:srgbClr>
                  </a:outerShdw>
                </a:effectLst>
              </a:rPr>
              <a:t>infects the body politic so that it can no longer resist. </a:t>
            </a:r>
            <a:r>
              <a:rPr lang="en-GB" sz="2800" b="1" dirty="0">
                <a:solidFill>
                  <a:srgbClr val="00FF00"/>
                </a:solidFill>
                <a:effectLst>
                  <a:outerShdw blurRad="38100" dist="38100" dir="2700000" algn="tl">
                    <a:srgbClr val="000000">
                      <a:alpha val="43137"/>
                    </a:srgbClr>
                  </a:outerShdw>
                </a:effectLst>
              </a:rPr>
              <a:t>A murderer is less to be feared......." Cicero, 42 B.C.E.</a:t>
            </a:r>
          </a:p>
          <a:p>
            <a:endParaRPr lang="en-GB" dirty="0"/>
          </a:p>
        </p:txBody>
      </p:sp>
      <p:pic>
        <p:nvPicPr>
          <p:cNvPr id="2050" name="Picture 2" descr="https://encrypted-tbn2.gstatic.com/images?q=tbn:ANd9GcTzlgCx2Mewbxmv9M4vr3EmlftGpvEgG8MAuDzSC6zPxtmE_tV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8057" y="404813"/>
            <a:ext cx="1543050" cy="198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11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215042">
                                            <p:txEl>
                                              <p:pRg st="0" end="0"/>
                                            </p:txEl>
                                          </p:spTgt>
                                        </p:tgtEl>
                                        <p:attrNameLst>
                                          <p:attrName>style.visibility</p:attrName>
                                        </p:attrNameLst>
                                      </p:cBhvr>
                                      <p:to>
                                        <p:strVal val="visible"/>
                                      </p:to>
                                    </p:set>
                                    <p:anim calcmode="lin" valueType="num">
                                      <p:cBhvr additive="base">
                                        <p:cTn id="7" dur="500" fill="hold"/>
                                        <p:tgtEl>
                                          <p:spTgt spid="2150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4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iterate type="lt">
                                    <p:tmPct val="10000"/>
                                  </p:iterate>
                                  <p:childTnLst>
                                    <p:set>
                                      <p:cBhvr>
                                        <p:cTn id="12" dur="1" fill="hold">
                                          <p:stCondLst>
                                            <p:cond delay="0"/>
                                          </p:stCondLst>
                                        </p:cTn>
                                        <p:tgtEl>
                                          <p:spTgt spid="215044">
                                            <p:txEl>
                                              <p:pRg st="0" end="0"/>
                                            </p:txEl>
                                          </p:spTgt>
                                        </p:tgtEl>
                                        <p:attrNameLst>
                                          <p:attrName>style.visibility</p:attrName>
                                        </p:attrNameLst>
                                      </p:cBhvr>
                                      <p:to>
                                        <p:strVal val="visible"/>
                                      </p:to>
                                    </p:set>
                                    <p:anim calcmode="lin" valueType="num">
                                      <p:cBhvr additive="base">
                                        <p:cTn id="13" dur="500" fill="hold"/>
                                        <p:tgtEl>
                                          <p:spTgt spid="21504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4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b="1" dirty="0" smtClean="0">
                <a:solidFill>
                  <a:srgbClr val="00FF00"/>
                </a:solidFill>
              </a:rPr>
              <a:t>St. </a:t>
            </a:r>
            <a:r>
              <a:rPr lang="en-GB" b="1" dirty="0" err="1" smtClean="0">
                <a:solidFill>
                  <a:srgbClr val="00FF00"/>
                </a:solidFill>
              </a:rPr>
              <a:t>Swithins</a:t>
            </a:r>
            <a:r>
              <a:rPr lang="en-GB" b="1" dirty="0" smtClean="0">
                <a:solidFill>
                  <a:srgbClr val="00FF00"/>
                </a:solidFill>
              </a:rPr>
              <a:t> Lane – </a:t>
            </a:r>
            <a:r>
              <a:rPr lang="en-GB" b="1" dirty="0" smtClean="0">
                <a:solidFill>
                  <a:srgbClr val="FF0000"/>
                </a:solidFill>
              </a:rPr>
              <a:t>Global Headquarters</a:t>
            </a:r>
            <a:endParaRPr lang="en-GB" dirty="0"/>
          </a:p>
        </p:txBody>
      </p:sp>
      <p:pic>
        <p:nvPicPr>
          <p:cNvPr id="6147" name="Picture 2" descr="A:\MVC-011F.JPG"/>
          <p:cNvPicPr>
            <a:picLocks noChangeAspect="1" noChangeArrowheads="1"/>
          </p:cNvPicPr>
          <p:nvPr/>
        </p:nvPicPr>
        <p:blipFill>
          <a:blip r:embed="rId3" cstate="print"/>
          <a:srcRect/>
          <a:stretch>
            <a:fillRect/>
          </a:stretch>
        </p:blipFill>
        <p:spPr bwMode="auto">
          <a:xfrm>
            <a:off x="685008" y="1929141"/>
            <a:ext cx="5486400" cy="4114800"/>
          </a:xfrm>
          <a:prstGeom prst="rect">
            <a:avLst/>
          </a:prstGeom>
          <a:noFill/>
          <a:ln w="9525">
            <a:noFill/>
            <a:miter lim="800000"/>
            <a:headEnd/>
            <a:tailEnd/>
          </a:ln>
        </p:spPr>
      </p:pic>
      <p:sp>
        <p:nvSpPr>
          <p:cNvPr id="4" name="TextBox 3"/>
          <p:cNvSpPr txBox="1"/>
          <p:nvPr/>
        </p:nvSpPr>
        <p:spPr>
          <a:xfrm>
            <a:off x="6818376" y="1785938"/>
            <a:ext cx="4764024" cy="4401205"/>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n-GB" sz="2800" b="1" dirty="0">
                <a:solidFill>
                  <a:srgbClr val="00FFFF"/>
                </a:solidFill>
                <a:effectLst>
                  <a:outerShdw blurRad="38100" dist="38100" dir="2700000" algn="tl">
                    <a:srgbClr val="000000">
                      <a:alpha val="43137"/>
                    </a:srgbClr>
                  </a:outerShdw>
                </a:effectLst>
              </a:rPr>
              <a:t>Appropriately the window ledge of Five Arrows House are supported by </a:t>
            </a:r>
            <a:r>
              <a:rPr lang="en-GB" sz="2800" b="1" dirty="0" smtClean="0">
                <a:solidFill>
                  <a:srgbClr val="00FFFF"/>
                </a:solidFill>
                <a:effectLst>
                  <a:outerShdw blurRad="38100" dist="38100" dir="2700000" algn="tl">
                    <a:srgbClr val="000000">
                      <a:alpha val="43137"/>
                    </a:srgbClr>
                  </a:outerShdw>
                </a:effectLst>
              </a:rPr>
              <a:t>rams’ </a:t>
            </a:r>
            <a:r>
              <a:rPr lang="en-GB" sz="2800" b="1" dirty="0">
                <a:solidFill>
                  <a:srgbClr val="00FFFF"/>
                </a:solidFill>
                <a:effectLst>
                  <a:outerShdw blurRad="38100" dist="38100" dir="2700000" algn="tl">
                    <a:srgbClr val="000000">
                      <a:alpha val="43137"/>
                    </a:srgbClr>
                  </a:outerShdw>
                </a:effectLst>
              </a:rPr>
              <a:t>heads – </a:t>
            </a:r>
            <a:r>
              <a:rPr lang="en-GB" sz="2800" b="1" dirty="0">
                <a:solidFill>
                  <a:srgbClr val="00FF00"/>
                </a:solidFill>
                <a:effectLst>
                  <a:outerShdw blurRad="38100" dist="38100" dir="2700000" algn="tl">
                    <a:srgbClr val="000000">
                      <a:alpha val="43137"/>
                    </a:srgbClr>
                  </a:outerShdw>
                </a:effectLst>
              </a:rPr>
              <a:t>one of them is seen on the left</a:t>
            </a:r>
            <a:r>
              <a:rPr lang="en-GB" sz="2800" b="1" dirty="0" smtClean="0">
                <a:solidFill>
                  <a:srgbClr val="00FF00"/>
                </a:solidFill>
                <a:effectLst>
                  <a:outerShdw blurRad="38100" dist="38100" dir="2700000" algn="tl">
                    <a:srgbClr val="000000">
                      <a:alpha val="43137"/>
                    </a:srgbClr>
                  </a:outerShdw>
                </a:effectLst>
              </a:rPr>
              <a:t>. This represents the deluded sheep of true Israel holding up and supporting the beast’s (</a:t>
            </a:r>
            <a:r>
              <a:rPr lang="en-GB" sz="2800" b="1" dirty="0" err="1" smtClean="0">
                <a:solidFill>
                  <a:srgbClr val="00FF00"/>
                </a:solidFill>
                <a:effectLst>
                  <a:outerShdw blurRad="38100" dist="38100" dir="2700000" algn="tl">
                    <a:srgbClr val="000000">
                      <a:alpha val="43137"/>
                    </a:srgbClr>
                  </a:outerShdw>
                </a:effectLst>
              </a:rPr>
              <a:t>Rothschilds</a:t>
            </a:r>
            <a:r>
              <a:rPr lang="en-GB" sz="2800" b="1" dirty="0" smtClean="0">
                <a:solidFill>
                  <a:srgbClr val="00FF00"/>
                </a:solidFill>
                <a:effectLst>
                  <a:outerShdw blurRad="38100" dist="38100" dir="2700000" algn="tl">
                    <a:srgbClr val="000000">
                      <a:alpha val="43137"/>
                    </a:srgbClr>
                  </a:outerShdw>
                </a:effectLst>
              </a:rPr>
              <a:t>) edifice.</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675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ircle(in)">
                                      <p:cBhvr>
                                        <p:cTn id="7" dur="20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67746AEE-DFAB-419B-8EAD-A584AEDE969D}" type="slidenum">
              <a:rPr lang="en-GB"/>
              <a:pPr>
                <a:defRPr/>
              </a:pPr>
              <a:t>560</a:t>
            </a:fld>
            <a:endParaRPr lang="en-GB"/>
          </a:p>
        </p:txBody>
      </p:sp>
      <p:sp>
        <p:nvSpPr>
          <p:cNvPr id="212994" name="Text Box 2"/>
          <p:cNvSpPr txBox="1">
            <a:spLocks noChangeArrowheads="1"/>
          </p:cNvSpPr>
          <p:nvPr/>
        </p:nvSpPr>
        <p:spPr bwMode="auto">
          <a:xfrm>
            <a:off x="2115980" y="531187"/>
            <a:ext cx="7602854" cy="1555750"/>
          </a:xfrm>
          <a:prstGeom prst="rect">
            <a:avLst/>
          </a:prstGeom>
          <a:noFill/>
          <a:ln w="9525">
            <a:noFill/>
            <a:miter lim="800000"/>
            <a:headEnd/>
            <a:tailEnd/>
          </a:ln>
        </p:spPr>
        <p:txBody>
          <a:bodyPr wrap="square">
            <a:spAutoFit/>
          </a:bodyPr>
          <a:lstStyle/>
          <a:p>
            <a:pPr algn="ctr" eaLnBrk="0" hangingPunct="0">
              <a:spcBef>
                <a:spcPct val="50000"/>
              </a:spcBef>
              <a:defRPr/>
            </a:pPr>
            <a:r>
              <a:rPr lang="en-GB" sz="4800" b="1" dirty="0">
                <a:solidFill>
                  <a:srgbClr val="FF0000"/>
                </a:solidFill>
                <a:latin typeface="+mj-lt"/>
              </a:rPr>
              <a:t>The Story Of Gog And Magog</a:t>
            </a:r>
          </a:p>
        </p:txBody>
      </p:sp>
      <p:sp>
        <p:nvSpPr>
          <p:cNvPr id="212995" name="WordArt 3"/>
          <p:cNvSpPr>
            <a:spLocks noChangeArrowheads="1" noChangeShapeType="1" noTextEdit="1"/>
          </p:cNvSpPr>
          <p:nvPr/>
        </p:nvSpPr>
        <p:spPr bwMode="auto">
          <a:xfrm>
            <a:off x="2524126" y="2714625"/>
            <a:ext cx="6786563" cy="762000"/>
          </a:xfrm>
          <a:prstGeom prst="rect">
            <a:avLst/>
          </a:prstGeom>
        </p:spPr>
        <p:txBody>
          <a:bodyPr wrap="none" fromWordArt="1">
            <a:prstTxWarp prst="textPlain">
              <a:avLst>
                <a:gd name="adj" fmla="val 50000"/>
              </a:avLst>
            </a:prstTxWarp>
          </a:bodyPr>
          <a:lstStyle/>
          <a:p>
            <a:pPr algn="ctr"/>
            <a:r>
              <a:rPr lang="en-GB" sz="48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The End Of Part 13</a:t>
            </a:r>
          </a:p>
        </p:txBody>
      </p:sp>
      <p:sp>
        <p:nvSpPr>
          <p:cNvPr id="212996" name="Text Box 4"/>
          <p:cNvSpPr txBox="1">
            <a:spLocks noChangeArrowheads="1"/>
          </p:cNvSpPr>
          <p:nvPr/>
        </p:nvSpPr>
        <p:spPr bwMode="auto">
          <a:xfrm>
            <a:off x="557784" y="4104313"/>
            <a:ext cx="11183112" cy="2123658"/>
          </a:xfrm>
          <a:prstGeom prst="rect">
            <a:avLst/>
          </a:prstGeom>
          <a:noFill/>
          <a:ln w="9525">
            <a:noFill/>
            <a:miter lim="800000"/>
            <a:headEnd/>
            <a:tailEnd/>
          </a:ln>
          <a:effectLst/>
        </p:spPr>
        <p:txBody>
          <a:bodyPr wrap="square">
            <a:spAutoFit/>
          </a:bodyPr>
          <a:lstStyle/>
          <a:p>
            <a:pPr algn="ctr"/>
            <a:r>
              <a:rPr lang="en-GB" sz="4400" b="1" spc="300" dirty="0" smtClean="0">
                <a:ln w="11430" cmpd="sng">
                  <a:solidFill>
                    <a:schemeClr val="accent1">
                      <a:tint val="10000"/>
                    </a:schemeClr>
                  </a:solidFill>
                  <a:prstDash val="solid"/>
                  <a:miter lim="800000"/>
                </a:ln>
                <a:solidFill>
                  <a:srgbClr val="00FF00"/>
                </a:solidFill>
                <a:effectLst>
                  <a:glow rad="45500">
                    <a:schemeClr val="accent1">
                      <a:satMod val="220000"/>
                      <a:alpha val="35000"/>
                    </a:schemeClr>
                  </a:glow>
                  <a:outerShdw blurRad="38100" dist="38100" dir="2700000" algn="tl">
                    <a:srgbClr val="000000">
                      <a:alpha val="43137"/>
                    </a:srgbClr>
                  </a:outerShdw>
                </a:effectLst>
              </a:rPr>
              <a:t>To be continued …</a:t>
            </a:r>
            <a:r>
              <a:rPr lang="en-GB" sz="4400" b="1" spc="300" dirty="0" smtClean="0">
                <a:ln w="11430" cmpd="sng">
                  <a:solidFill>
                    <a:schemeClr val="accent1">
                      <a:tint val="10000"/>
                    </a:schemeClr>
                  </a:solidFill>
                  <a:prstDash val="solid"/>
                  <a:miter lim="800000"/>
                </a:ln>
                <a:solidFill>
                  <a:srgbClr val="FF6600"/>
                </a:solidFill>
                <a:effectLst>
                  <a:glow rad="45500">
                    <a:schemeClr val="accent1">
                      <a:satMod val="220000"/>
                      <a:alpha val="35000"/>
                    </a:schemeClr>
                  </a:glow>
                  <a:outerShdw blurRad="38100" dist="38100" dir="2700000" algn="tl">
                    <a:srgbClr val="000000">
                      <a:alpha val="43137"/>
                    </a:srgbClr>
                  </a:outerShdw>
                </a:effectLst>
              </a:rPr>
              <a:t>14 Gog’s </a:t>
            </a:r>
            <a:r>
              <a:rPr lang="en-GB" sz="4400" b="1" spc="300" dirty="0">
                <a:ln w="11430" cmpd="sng">
                  <a:solidFill>
                    <a:schemeClr val="accent1">
                      <a:tint val="10000"/>
                    </a:schemeClr>
                  </a:solidFill>
                  <a:prstDash val="solid"/>
                  <a:miter lim="800000"/>
                </a:ln>
                <a:solidFill>
                  <a:srgbClr val="FF6600"/>
                </a:solidFill>
                <a:effectLst>
                  <a:glow rad="45500">
                    <a:schemeClr val="accent1">
                      <a:satMod val="220000"/>
                      <a:alpha val="35000"/>
                    </a:schemeClr>
                  </a:glow>
                  <a:outerShdw blurRad="38100" dist="38100" dir="2700000" algn="tl">
                    <a:srgbClr val="000000">
                      <a:alpha val="43137"/>
                    </a:srgbClr>
                  </a:outerShdw>
                </a:effectLst>
              </a:rPr>
              <a:t>Infiltration of The Reformation - Calvin</a:t>
            </a:r>
          </a:p>
        </p:txBody>
      </p:sp>
    </p:spTree>
    <p:extLst>
      <p:ext uri="{BB962C8B-B14F-4D97-AF65-F5344CB8AC3E}">
        <p14:creationId xmlns:p14="http://schemas.microsoft.com/office/powerpoint/2010/main" val="246831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212994">
                                            <p:txEl>
                                              <p:pRg st="0" end="0"/>
                                            </p:txEl>
                                          </p:spTgt>
                                        </p:tgtEl>
                                        <p:attrNameLst>
                                          <p:attrName>style.visibility</p:attrName>
                                        </p:attrNameLst>
                                      </p:cBhvr>
                                      <p:to>
                                        <p:strVal val="visible"/>
                                      </p:to>
                                    </p:set>
                                    <p:anim calcmode="lin" valueType="num">
                                      <p:cBhvr additive="base">
                                        <p:cTn id="7" dur="500" fill="hold"/>
                                        <p:tgtEl>
                                          <p:spTgt spid="2129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2994">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700"/>
                            </p:stCondLst>
                            <p:childTnLst>
                              <p:par>
                                <p:cTn id="10" presetID="2" presetClass="entr" presetSubtype="1" fill="hold" grpId="0" nodeType="afterEffect">
                                  <p:stCondLst>
                                    <p:cond delay="0"/>
                                  </p:stCondLst>
                                  <p:childTnLst>
                                    <p:set>
                                      <p:cBhvr>
                                        <p:cTn id="11" dur="1" fill="hold">
                                          <p:stCondLst>
                                            <p:cond delay="0"/>
                                          </p:stCondLst>
                                        </p:cTn>
                                        <p:tgtEl>
                                          <p:spTgt spid="212995"/>
                                        </p:tgtEl>
                                        <p:attrNameLst>
                                          <p:attrName>style.visibility</p:attrName>
                                        </p:attrNameLst>
                                      </p:cBhvr>
                                      <p:to>
                                        <p:strVal val="visible"/>
                                      </p:to>
                                    </p:set>
                                    <p:anim calcmode="lin" valueType="num">
                                      <p:cBhvr additive="base">
                                        <p:cTn id="12" dur="500" fill="hold"/>
                                        <p:tgtEl>
                                          <p:spTgt spid="212995"/>
                                        </p:tgtEl>
                                        <p:attrNameLst>
                                          <p:attrName>ppt_x</p:attrName>
                                        </p:attrNameLst>
                                      </p:cBhvr>
                                      <p:tavLst>
                                        <p:tav tm="0">
                                          <p:val>
                                            <p:strVal val="#ppt_x"/>
                                          </p:val>
                                        </p:tav>
                                        <p:tav tm="100000">
                                          <p:val>
                                            <p:strVal val="#ppt_x"/>
                                          </p:val>
                                        </p:tav>
                                      </p:tavLst>
                                    </p:anim>
                                    <p:anim calcmode="lin" valueType="num">
                                      <p:cBhvr additive="base">
                                        <p:cTn id="13" dur="500" fill="hold"/>
                                        <p:tgtEl>
                                          <p:spTgt spid="212995"/>
                                        </p:tgtEl>
                                        <p:attrNameLst>
                                          <p:attrName>ppt_y</p:attrName>
                                        </p:attrNameLst>
                                      </p:cBhvr>
                                      <p:tavLst>
                                        <p:tav tm="0">
                                          <p:val>
                                            <p:strVal val="0-#ppt_h/2"/>
                                          </p:val>
                                        </p:tav>
                                        <p:tav tm="100000">
                                          <p:val>
                                            <p:strVal val="#ppt_y"/>
                                          </p:val>
                                        </p:tav>
                                      </p:tavLst>
                                    </p:anim>
                                  </p:childTnLst>
                                </p:cTn>
                              </p:par>
                            </p:childTnLst>
                          </p:cTn>
                        </p:par>
                        <p:par>
                          <p:cTn id="14" fill="hold">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212996">
                                            <p:txEl>
                                              <p:pRg st="0" end="0"/>
                                            </p:txEl>
                                          </p:spTgt>
                                        </p:tgtEl>
                                        <p:attrNameLst>
                                          <p:attrName>style.visibility</p:attrName>
                                        </p:attrNameLst>
                                      </p:cBhvr>
                                      <p:to>
                                        <p:strVal val="visible"/>
                                      </p:to>
                                    </p:set>
                                    <p:anim calcmode="lin" valueType="num">
                                      <p:cBhvr additive="base">
                                        <p:cTn id="17" dur="500" fill="hold"/>
                                        <p:tgtEl>
                                          <p:spTgt spid="21299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1299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a:solidFill>
                  <a:srgbClr val="FF0000"/>
                </a:solidFill>
              </a:rPr>
              <a:t>The Story Of Gog And </a:t>
            </a:r>
            <a:r>
              <a:rPr lang="en-GB" b="1" dirty="0" err="1">
                <a:solidFill>
                  <a:srgbClr val="FF0000"/>
                </a:solidFill>
              </a:rPr>
              <a:t>Magog</a:t>
            </a:r>
            <a:endParaRPr lang="en-GB" dirty="0"/>
          </a:p>
        </p:txBody>
      </p:sp>
      <p:pic>
        <p:nvPicPr>
          <p:cNvPr id="3075" name="Picture 2" descr="A:\MVC-013F.JPG"/>
          <p:cNvPicPr>
            <a:picLocks noChangeAspect="1" noChangeArrowheads="1"/>
          </p:cNvPicPr>
          <p:nvPr/>
        </p:nvPicPr>
        <p:blipFill>
          <a:blip r:embed="rId3" cstate="print"/>
          <a:srcRect/>
          <a:stretch>
            <a:fillRect/>
          </a:stretch>
        </p:blipFill>
        <p:spPr bwMode="auto">
          <a:xfrm>
            <a:off x="779440" y="1535113"/>
            <a:ext cx="5962650" cy="4471988"/>
          </a:xfrm>
          <a:prstGeom prst="rect">
            <a:avLst/>
          </a:prstGeom>
          <a:noFill/>
          <a:ln w="9525">
            <a:noFill/>
            <a:miter lim="800000"/>
            <a:headEnd/>
            <a:tailEnd/>
          </a:ln>
        </p:spPr>
      </p:pic>
      <p:sp>
        <p:nvSpPr>
          <p:cNvPr id="4" name="TextBox 3"/>
          <p:cNvSpPr txBox="1"/>
          <p:nvPr/>
        </p:nvSpPr>
        <p:spPr>
          <a:xfrm>
            <a:off x="7456867" y="2532913"/>
            <a:ext cx="3773510" cy="267765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n-GB" sz="2800" b="1" dirty="0">
                <a:solidFill>
                  <a:srgbClr val="00FFFF"/>
                </a:solidFill>
                <a:effectLst>
                  <a:outerShdw blurRad="38100" dist="38100" dir="2700000" algn="tl">
                    <a:srgbClr val="000000">
                      <a:alpha val="43137"/>
                    </a:srgbClr>
                  </a:outerShdw>
                </a:effectLst>
              </a:rPr>
              <a:t>This is the only clue that this building is the Rothschild headquarters! </a:t>
            </a:r>
            <a:r>
              <a:rPr lang="en-GB" sz="2800" b="1" dirty="0">
                <a:solidFill>
                  <a:srgbClr val="00FF00"/>
                </a:solidFill>
                <a:effectLst>
                  <a:outerShdw blurRad="38100" dist="38100" dir="2700000" algn="tl">
                    <a:srgbClr val="000000">
                      <a:alpha val="43137"/>
                    </a:srgbClr>
                  </a:outerShdw>
                </a:effectLst>
              </a:rPr>
              <a:t>(They keep a low public profile)</a:t>
            </a:r>
          </a:p>
        </p:txBody>
      </p:sp>
    </p:spTree>
    <p:extLst>
      <p:ext uri="{BB962C8B-B14F-4D97-AF65-F5344CB8AC3E}">
        <p14:creationId xmlns:p14="http://schemas.microsoft.com/office/powerpoint/2010/main" val="153307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circle(in)">
                                      <p:cBhvr>
                                        <p:cTn id="7" dur="2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58</a:t>
            </a:fld>
            <a:endParaRPr lang="en-GB">
              <a:solidFill>
                <a:srgbClr val="FFFFFF"/>
              </a:solidFill>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752" t="17658" r="35810" b="19581"/>
          <a:stretch/>
        </p:blipFill>
        <p:spPr>
          <a:xfrm>
            <a:off x="1195755" y="1371600"/>
            <a:ext cx="3552092" cy="5226234"/>
          </a:xfrm>
          <a:prstGeom prst="rect">
            <a:avLst/>
          </a:prstGeom>
        </p:spPr>
      </p:pic>
      <p:sp>
        <p:nvSpPr>
          <p:cNvPr id="7" name="TextBox 6"/>
          <p:cNvSpPr txBox="1"/>
          <p:nvPr/>
        </p:nvSpPr>
        <p:spPr>
          <a:xfrm>
            <a:off x="5826369" y="2040285"/>
            <a:ext cx="5521569"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By 2014 the </a:t>
            </a:r>
            <a:r>
              <a:rPr lang="en-GB" sz="2800" b="1" dirty="0" err="1" smtClean="0">
                <a:solidFill>
                  <a:srgbClr val="00FFFF"/>
                </a:solidFill>
                <a:effectLst>
                  <a:outerShdw blurRad="38100" dist="38100" dir="2700000" algn="tl">
                    <a:srgbClr val="000000">
                      <a:alpha val="43137"/>
                    </a:srgbClr>
                  </a:outerShdw>
                </a:effectLst>
              </a:rPr>
              <a:t>Rothschilds</a:t>
            </a:r>
            <a:r>
              <a:rPr lang="en-GB" sz="2800" b="1" dirty="0" smtClean="0">
                <a:solidFill>
                  <a:srgbClr val="00FFFF"/>
                </a:solidFill>
                <a:effectLst>
                  <a:outerShdw blurRad="38100" dist="38100" dir="2700000" algn="tl">
                    <a:srgbClr val="000000">
                      <a:alpha val="43137"/>
                    </a:srgbClr>
                  </a:outerShdw>
                </a:effectLst>
              </a:rPr>
              <a:t> had moved a few yards down St </a:t>
            </a:r>
            <a:r>
              <a:rPr lang="en-GB" sz="2800" b="1" dirty="0" err="1" smtClean="0">
                <a:solidFill>
                  <a:srgbClr val="00FFFF"/>
                </a:solidFill>
                <a:effectLst>
                  <a:outerShdw blurRad="38100" dist="38100" dir="2700000" algn="tl">
                    <a:srgbClr val="000000">
                      <a:alpha val="43137"/>
                    </a:srgbClr>
                  </a:outerShdw>
                </a:effectLst>
              </a:rPr>
              <a:t>Swithins</a:t>
            </a:r>
            <a:r>
              <a:rPr lang="en-GB" sz="2800" b="1" dirty="0" smtClean="0">
                <a:solidFill>
                  <a:srgbClr val="00FFFF"/>
                </a:solidFill>
                <a:effectLst>
                  <a:outerShdw blurRad="38100" dist="38100" dir="2700000" algn="tl">
                    <a:srgbClr val="000000">
                      <a:alpha val="43137"/>
                    </a:srgbClr>
                  </a:outerShdw>
                </a:effectLst>
              </a:rPr>
              <a:t> Lane,</a:t>
            </a:r>
            <a:r>
              <a:rPr lang="en-GB" sz="2800" b="1" dirty="0" smtClean="0">
                <a:effectLst>
                  <a:outerShdw blurRad="38100" dist="38100" dir="2700000" algn="tl">
                    <a:srgbClr val="000000">
                      <a:alpha val="43137"/>
                    </a:srgbClr>
                  </a:outerShdw>
                </a:effectLst>
              </a:rPr>
              <a:t> </a:t>
            </a:r>
            <a:r>
              <a:rPr lang="en-GB" sz="2800" b="1" dirty="0" smtClean="0">
                <a:solidFill>
                  <a:srgbClr val="FFCC00"/>
                </a:solidFill>
                <a:effectLst>
                  <a:outerShdw blurRad="38100" dist="38100" dir="2700000" algn="tl">
                    <a:srgbClr val="000000">
                      <a:alpha val="43137"/>
                    </a:srgbClr>
                  </a:outerShdw>
                </a:effectLst>
              </a:rPr>
              <a:t>to a massive new Headquarters – </a:t>
            </a:r>
            <a:r>
              <a:rPr lang="en-GB" sz="2800" b="1" dirty="0" smtClean="0">
                <a:solidFill>
                  <a:srgbClr val="00FF00"/>
                </a:solidFill>
                <a:effectLst>
                  <a:outerShdw blurRad="38100" dist="38100" dir="2700000" algn="tl">
                    <a:srgbClr val="000000">
                      <a:alpha val="43137"/>
                    </a:srgbClr>
                  </a:outerShdw>
                </a:effectLst>
              </a:rPr>
              <a:t>instead of the plain Five Arrows name plate a very ornate coat of arms with the 5 arrows,</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motto below and initials above.</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67321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59</a:t>
            </a:fld>
            <a:endParaRPr lang="en-GB">
              <a:solidFill>
                <a:srgbClr val="FFFFFF"/>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637" t="5245" b="3671"/>
          <a:stretch/>
        </p:blipFill>
        <p:spPr>
          <a:xfrm>
            <a:off x="476995" y="1606061"/>
            <a:ext cx="6373191" cy="4642339"/>
          </a:xfrm>
          <a:prstGeom prst="rect">
            <a:avLst/>
          </a:prstGeom>
        </p:spPr>
      </p:pic>
      <p:sp>
        <p:nvSpPr>
          <p:cNvPr id="5" name="TextBox 4"/>
          <p:cNvSpPr txBox="1"/>
          <p:nvPr/>
        </p:nvSpPr>
        <p:spPr>
          <a:xfrm>
            <a:off x="7479324" y="1243328"/>
            <a:ext cx="4290646"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They are now even more brazen with a gigantic mural of the five sons of </a:t>
            </a:r>
            <a:r>
              <a:rPr lang="en-GB" sz="2800" b="1" dirty="0" err="1" smtClean="0">
                <a:solidFill>
                  <a:srgbClr val="00FFFF"/>
                </a:solidFill>
                <a:effectLst>
                  <a:outerShdw blurRad="38100" dist="38100" dir="2700000" algn="tl">
                    <a:srgbClr val="000000">
                      <a:alpha val="43137"/>
                    </a:srgbClr>
                  </a:outerShdw>
                </a:effectLst>
              </a:rPr>
              <a:t>Amschel</a:t>
            </a:r>
            <a:r>
              <a:rPr lang="en-GB" sz="2800" b="1" dirty="0" smtClean="0">
                <a:solidFill>
                  <a:srgbClr val="00FFFF"/>
                </a:solidFill>
                <a:effectLst>
                  <a:outerShdw blurRad="38100" dist="38100" dir="2700000" algn="tl">
                    <a:srgbClr val="000000">
                      <a:alpha val="43137"/>
                    </a:srgbClr>
                  </a:outerShdw>
                </a:effectLst>
              </a:rPr>
              <a:t> Mayer, </a:t>
            </a:r>
            <a:r>
              <a:rPr lang="en-GB" sz="2800" b="1" dirty="0" smtClean="0">
                <a:solidFill>
                  <a:srgbClr val="FFC000"/>
                </a:solidFill>
                <a:effectLst>
                  <a:outerShdw blurRad="38100" dist="38100" dir="2700000" algn="tl">
                    <a:srgbClr val="000000">
                      <a:alpha val="43137"/>
                    </a:srgbClr>
                  </a:outerShdw>
                </a:effectLst>
              </a:rPr>
              <a:t>the founder of the Rothschild dynasty, </a:t>
            </a:r>
            <a:r>
              <a:rPr lang="en-GB" sz="2800" b="1" dirty="0">
                <a:solidFill>
                  <a:srgbClr val="00FF00"/>
                </a:solidFill>
                <a:effectLst>
                  <a:outerShdw blurRad="38100" dist="38100" dir="2700000" algn="tl">
                    <a:srgbClr val="000000">
                      <a:alpha val="43137"/>
                    </a:srgbClr>
                  </a:outerShdw>
                </a:effectLst>
              </a:rPr>
              <a:t>w</a:t>
            </a:r>
            <a:r>
              <a:rPr lang="en-GB" sz="2800" b="1" dirty="0" smtClean="0">
                <a:solidFill>
                  <a:srgbClr val="00FF00"/>
                </a:solidFill>
                <a:effectLst>
                  <a:outerShdw blurRad="38100" dist="38100" dir="2700000" algn="tl">
                    <a:srgbClr val="000000">
                      <a:alpha val="43137"/>
                    </a:srgbClr>
                  </a:outerShdw>
                </a:effectLst>
              </a:rPr>
              <a:t>ho very </a:t>
            </a:r>
            <a:r>
              <a:rPr lang="en-GB" sz="2800" b="1" dirty="0">
                <a:solidFill>
                  <a:srgbClr val="00FF00"/>
                </a:solidFill>
                <a:effectLst>
                  <a:outerShdw blurRad="38100" dist="38100" dir="2700000" algn="tl">
                    <a:srgbClr val="000000">
                      <a:alpha val="43137"/>
                    </a:srgbClr>
                  </a:outerShdw>
                </a:effectLst>
              </a:rPr>
              <a:t>appropriately </a:t>
            </a:r>
            <a:r>
              <a:rPr lang="en-GB" sz="2800" b="1" dirty="0" smtClean="0">
                <a:solidFill>
                  <a:srgbClr val="00FF00"/>
                </a:solidFill>
                <a:effectLst>
                  <a:outerShdw blurRad="38100" dist="38100" dir="2700000" algn="tl">
                    <a:srgbClr val="000000">
                      <a:alpha val="43137"/>
                    </a:srgbClr>
                  </a:outerShdw>
                </a:effectLst>
              </a:rPr>
              <a:t>are depicted dressed </a:t>
            </a:r>
            <a:r>
              <a:rPr lang="en-GB" sz="2800" b="1" dirty="0">
                <a:solidFill>
                  <a:srgbClr val="00FF00"/>
                </a:solidFill>
                <a:effectLst>
                  <a:outerShdw blurRad="38100" dist="38100" dir="2700000" algn="tl">
                    <a:srgbClr val="000000">
                      <a:alpha val="43137"/>
                    </a:srgbClr>
                  </a:outerShdw>
                </a:effectLst>
              </a:rPr>
              <a:t>in </a:t>
            </a:r>
            <a:r>
              <a:rPr lang="en-GB" sz="2800" b="1" dirty="0" smtClean="0">
                <a:solidFill>
                  <a:srgbClr val="00FF00"/>
                </a:solidFill>
                <a:effectLst>
                  <a:outerShdw blurRad="38100" dist="38100" dir="2700000" algn="tl">
                    <a:srgbClr val="000000">
                      <a:alpha val="43137"/>
                    </a:srgbClr>
                  </a:outerShdw>
                </a:effectLst>
              </a:rPr>
              <a:t>black. This is displayed at the side of one of the main entrances to their HQ.</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0032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a:t>
            </a:fld>
            <a:endParaRPr lang="en-GB">
              <a:solidFill>
                <a:srgbClr val="FFFFFF"/>
              </a:solidFill>
            </a:endParaRPr>
          </a:p>
        </p:txBody>
      </p:sp>
      <p:sp>
        <p:nvSpPr>
          <p:cNvPr id="4" name="TextBox 3"/>
          <p:cNvSpPr txBox="1"/>
          <p:nvPr/>
        </p:nvSpPr>
        <p:spPr>
          <a:xfrm>
            <a:off x="5417127" y="2028413"/>
            <a:ext cx="5818910"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C000"/>
                </a:solidFill>
                <a:effectLst>
                  <a:outerShdw blurRad="38100" dist="38100" dir="2700000" algn="tl">
                    <a:srgbClr val="000000">
                      <a:alpha val="43137"/>
                    </a:srgbClr>
                  </a:outerShdw>
                </a:effectLst>
              </a:rPr>
              <a:t>Its plum trading position - at the mouth of the Thames and the heart of a network of Roman roads – makes London quite a prize. </a:t>
            </a:r>
            <a:r>
              <a:rPr lang="en-GB" sz="2800" b="1" dirty="0">
                <a:solidFill>
                  <a:srgbClr val="00FF00"/>
                </a:solidFill>
                <a:effectLst>
                  <a:outerShdw blurRad="38100" dist="38100" dir="2700000" algn="tl">
                    <a:srgbClr val="000000">
                      <a:alpha val="43137"/>
                    </a:srgbClr>
                  </a:outerShdw>
                </a:effectLst>
              </a:rPr>
              <a:t>No wonder then it was so fiercely fought over throughout the Anglo-Saxon age.</a:t>
            </a:r>
          </a:p>
        </p:txBody>
      </p:sp>
      <p:pic>
        <p:nvPicPr>
          <p:cNvPr id="1026" name="Picture 2" descr="http://upload.wikimedia.org/wikipedia/commons/thumb/7/78/The_Venerable_Bede_translates_John_1902.jpg/220px-The_Venerable_Bede_translates_John_190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18069" y="1465474"/>
            <a:ext cx="2503862" cy="23445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4230231"/>
            <a:ext cx="3850783" cy="224676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a:solidFill>
                  <a:srgbClr val="FF00FF"/>
                </a:solidFill>
                <a:effectLst>
                  <a:outerShdw blurRad="38100" dist="38100" dir="2700000" algn="tl">
                    <a:srgbClr val="000000">
                      <a:alpha val="43137"/>
                    </a:srgbClr>
                  </a:outerShdw>
                </a:effectLst>
              </a:rPr>
              <a:t>London: - “A mart of many nations who visit by land and sea.” - </a:t>
            </a:r>
            <a:r>
              <a:rPr lang="en-GB" sz="2800" b="1" i="1" dirty="0">
                <a:solidFill>
                  <a:srgbClr val="FFFF00"/>
                </a:solidFill>
                <a:effectLst>
                  <a:outerShdw blurRad="38100" dist="38100" dir="2700000" algn="tl">
                    <a:srgbClr val="000000">
                      <a:alpha val="43137"/>
                    </a:srgbClr>
                  </a:outerShdw>
                </a:effectLst>
              </a:rPr>
              <a:t>The Venerable Bede </a:t>
            </a:r>
            <a:r>
              <a:rPr lang="en-GB" sz="2800" b="1" dirty="0">
                <a:solidFill>
                  <a:srgbClr val="FFFF00"/>
                </a:solidFill>
                <a:effectLst>
                  <a:outerShdw blurRad="38100" dist="38100" dir="2700000" algn="tl">
                    <a:srgbClr val="000000">
                      <a:alpha val="43137"/>
                    </a:srgbClr>
                  </a:outerShdw>
                </a:effectLst>
              </a:rPr>
              <a:t>(Above)</a:t>
            </a:r>
          </a:p>
        </p:txBody>
      </p:sp>
    </p:spTree>
    <p:extLst>
      <p:ext uri="{BB962C8B-B14F-4D97-AF65-F5344CB8AC3E}">
        <p14:creationId xmlns:p14="http://schemas.microsoft.com/office/powerpoint/2010/main" val="1799680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60</a:t>
            </a:fld>
            <a:endParaRPr lang="en-GB">
              <a:solidFill>
                <a:srgbClr val="FFFFFF"/>
              </a:solidFill>
            </a:endParaRPr>
          </a:p>
        </p:txBody>
      </p:sp>
      <p:pic>
        <p:nvPicPr>
          <p:cNvPr id="4" name="Picture 3"/>
          <p:cNvPicPr>
            <a:picLocks noChangeAspect="1"/>
          </p:cNvPicPr>
          <p:nvPr/>
        </p:nvPicPr>
        <p:blipFill>
          <a:blip r:embed="rId2"/>
          <a:stretch>
            <a:fillRect/>
          </a:stretch>
        </p:blipFill>
        <p:spPr>
          <a:xfrm>
            <a:off x="609600" y="1790294"/>
            <a:ext cx="6492803" cy="4686706"/>
          </a:xfrm>
          <a:prstGeom prst="rect">
            <a:avLst/>
          </a:prstGeom>
        </p:spPr>
      </p:pic>
      <p:sp>
        <p:nvSpPr>
          <p:cNvPr id="5" name="TextBox 4"/>
          <p:cNvSpPr txBox="1"/>
          <p:nvPr/>
        </p:nvSpPr>
        <p:spPr>
          <a:xfrm>
            <a:off x="7596554" y="1644908"/>
            <a:ext cx="411480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Nathan Rothschild, </a:t>
            </a:r>
            <a:r>
              <a:rPr lang="en-GB" sz="2800" b="1" dirty="0" smtClean="0">
                <a:solidFill>
                  <a:srgbClr val="FFC000"/>
                </a:solidFill>
                <a:effectLst>
                  <a:outerShdw blurRad="38100" dist="38100" dir="2700000" algn="tl">
                    <a:srgbClr val="000000">
                      <a:alpha val="43137"/>
                    </a:srgbClr>
                  </a:outerShdw>
                </a:effectLst>
              </a:rPr>
              <a:t>who founded the London branch of the </a:t>
            </a:r>
            <a:r>
              <a:rPr lang="en-GB" sz="2800" b="1" dirty="0" err="1" smtClean="0">
                <a:solidFill>
                  <a:srgbClr val="FFC000"/>
                </a:solidFill>
                <a:effectLst>
                  <a:outerShdw blurRad="38100" dist="38100" dir="2700000" algn="tl">
                    <a:srgbClr val="000000">
                      <a:alpha val="43137"/>
                    </a:srgbClr>
                  </a:outerShdw>
                </a:effectLst>
              </a:rPr>
              <a:t>Rothschilds</a:t>
            </a:r>
            <a:r>
              <a:rPr lang="en-GB" sz="2800" b="1" dirty="0" smtClean="0">
                <a:solidFill>
                  <a:srgbClr val="FFC000"/>
                </a:solidFill>
                <a:effectLst>
                  <a:outerShdw blurRad="38100" dist="38100" dir="2700000" algn="tl">
                    <a:srgbClr val="000000">
                      <a:alpha val="43137"/>
                    </a:srgbClr>
                  </a:outerShdw>
                </a:effectLst>
              </a:rPr>
              <a:t>’ European Empire. </a:t>
            </a:r>
            <a:r>
              <a:rPr lang="en-GB" sz="2800" b="1" dirty="0" smtClean="0">
                <a:solidFill>
                  <a:srgbClr val="00FF00"/>
                </a:solidFill>
                <a:effectLst>
                  <a:outerShdw blurRad="38100" dist="38100" dir="2700000" algn="tl">
                    <a:srgbClr val="000000">
                      <a:alpha val="43137"/>
                    </a:srgbClr>
                  </a:outerShdw>
                </a:effectLst>
              </a:rPr>
              <a:t>He was one of the 5 sons of </a:t>
            </a:r>
            <a:r>
              <a:rPr lang="en-GB" sz="2800" b="1" dirty="0" err="1" smtClean="0">
                <a:solidFill>
                  <a:srgbClr val="00FF00"/>
                </a:solidFill>
                <a:effectLst>
                  <a:outerShdw blurRad="38100" dist="38100" dir="2700000" algn="tl">
                    <a:srgbClr val="000000">
                      <a:alpha val="43137"/>
                    </a:srgbClr>
                  </a:outerShdw>
                </a:effectLst>
              </a:rPr>
              <a:t>Amschel</a:t>
            </a:r>
            <a:r>
              <a:rPr lang="en-GB" sz="2800" b="1" dirty="0" smtClean="0">
                <a:solidFill>
                  <a:srgbClr val="00FF00"/>
                </a:solidFill>
                <a:effectLst>
                  <a:outerShdw blurRad="38100" dist="38100" dir="2700000" algn="tl">
                    <a:srgbClr val="000000">
                      <a:alpha val="43137"/>
                    </a:srgbClr>
                  </a:outerShdw>
                </a:effectLst>
              </a:rPr>
              <a:t> Bower the founder of the dynasty. </a:t>
            </a:r>
            <a:r>
              <a:rPr lang="en-GB" sz="2800" b="1" dirty="0" smtClean="0">
                <a:solidFill>
                  <a:srgbClr val="FFFF00"/>
                </a:solidFill>
                <a:effectLst>
                  <a:outerShdw blurRad="38100" dist="38100" dir="2700000" algn="tl">
                    <a:srgbClr val="000000">
                      <a:alpha val="43137"/>
                    </a:srgbClr>
                  </a:outerShdw>
                </a:effectLst>
              </a:rPr>
              <a:t>The picture on the left is depicted on their new London HQ.</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43335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61</a:t>
            </a:fld>
            <a:endParaRPr lang="en-GB">
              <a:solidFill>
                <a:srgbClr val="FFFFFF"/>
              </a:solidFill>
            </a:endParaRPr>
          </a:p>
        </p:txBody>
      </p:sp>
      <p:pic>
        <p:nvPicPr>
          <p:cNvPr id="2050" name="Picture 2" descr="http://2.bp.blogspot.com/-8FtEBv4LasE/UXsFg_wluUI/AAAAAAAALTY/jNS8oaGFtZA/s1600/NathanRothschild.jpg"/>
          <p:cNvPicPr>
            <a:picLocks noChangeAspect="1" noChangeArrowheads="1"/>
          </p:cNvPicPr>
          <p:nvPr/>
        </p:nvPicPr>
        <p:blipFill rotWithShape="1">
          <a:blip r:embed="rId2">
            <a:extLst>
              <a:ext uri="{28A0092B-C50C-407E-A947-70E740481C1C}">
                <a14:useLocalDpi xmlns:a14="http://schemas.microsoft.com/office/drawing/2010/main" val="0"/>
              </a:ext>
            </a:extLst>
          </a:blip>
          <a:srcRect r="52036"/>
          <a:stretch/>
        </p:blipFill>
        <p:spPr bwMode="auto">
          <a:xfrm>
            <a:off x="1465384" y="1465384"/>
            <a:ext cx="3727938" cy="50619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26369" y="1847195"/>
            <a:ext cx="4982307"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 care not what puppet is placed on the throne of England to rule the Empire on which the sun never sets.</a:t>
            </a:r>
          </a:p>
          <a:p>
            <a:pPr algn="ctr"/>
            <a:r>
              <a:rPr lang="en-GB" sz="2800" b="1" dirty="0" smtClean="0">
                <a:solidFill>
                  <a:srgbClr val="FFC000"/>
                </a:solidFill>
                <a:effectLst>
                  <a:outerShdw blurRad="38100" dist="38100" dir="2700000" algn="tl">
                    <a:srgbClr val="000000">
                      <a:alpha val="43137"/>
                    </a:srgbClr>
                  </a:outerShdw>
                </a:effectLst>
              </a:rPr>
              <a:t>The man who controls the money supply controls the British Empire,</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and I control the British money supply. – </a:t>
            </a:r>
            <a:r>
              <a:rPr lang="en-GB" sz="2800" b="1" dirty="0" smtClean="0">
                <a:solidFill>
                  <a:srgbClr val="FF0000"/>
                </a:solidFill>
                <a:effectLst>
                  <a:outerShdw blurRad="38100" dist="38100" dir="2700000" algn="tl">
                    <a:srgbClr val="000000">
                      <a:alpha val="43137"/>
                    </a:srgbClr>
                  </a:outerShdw>
                </a:effectLst>
              </a:rPr>
              <a:t>Nathan Rothschild (left)</a:t>
            </a:r>
            <a:endParaRPr lang="en-GB"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61267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62</a:t>
            </a:fld>
            <a:endParaRPr lang="en-GB">
              <a:solidFill>
                <a:srgbClr val="FFFFFF"/>
              </a:solidFill>
            </a:endParaRPr>
          </a:p>
        </p:txBody>
      </p:sp>
      <p:pic>
        <p:nvPicPr>
          <p:cNvPr id="4" name="Picture 3"/>
          <p:cNvPicPr>
            <a:picLocks noChangeAspect="1"/>
          </p:cNvPicPr>
          <p:nvPr/>
        </p:nvPicPr>
        <p:blipFill>
          <a:blip r:embed="rId2"/>
          <a:stretch>
            <a:fillRect/>
          </a:stretch>
        </p:blipFill>
        <p:spPr>
          <a:xfrm>
            <a:off x="417625" y="2209501"/>
            <a:ext cx="6562291" cy="3702905"/>
          </a:xfrm>
          <a:prstGeom prst="rect">
            <a:avLst/>
          </a:prstGeom>
        </p:spPr>
      </p:pic>
      <p:sp>
        <p:nvSpPr>
          <p:cNvPr id="5" name="TextBox 4"/>
          <p:cNvSpPr txBox="1"/>
          <p:nvPr/>
        </p:nvSpPr>
        <p:spPr>
          <a:xfrm>
            <a:off x="7385539" y="1644908"/>
            <a:ext cx="4349262"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Another mural on the outside of their new building is, </a:t>
            </a:r>
            <a:r>
              <a:rPr lang="en-GB" sz="2800" b="1" dirty="0" smtClean="0">
                <a:solidFill>
                  <a:srgbClr val="FFCC00"/>
                </a:solidFill>
                <a:effectLst>
                  <a:outerShdw blurRad="38100" dist="38100" dir="2700000" algn="tl">
                    <a:srgbClr val="000000">
                      <a:alpha val="43137"/>
                    </a:srgbClr>
                  </a:outerShdw>
                </a:effectLst>
              </a:rPr>
              <a:t>Moses striking the rock to bring forth water while the Israelites were in the wilderness</a:t>
            </a:r>
            <a:r>
              <a:rPr lang="en-GB" sz="2800" b="1" dirty="0" smtClean="0">
                <a:effectLst>
                  <a:outerShdw blurRad="38100" dist="38100" dir="2700000" algn="tl">
                    <a:srgbClr val="000000">
                      <a:alpha val="43137"/>
                    </a:srgbClr>
                  </a:outerShdw>
                </a:effectLst>
              </a:rPr>
              <a:t> </a:t>
            </a:r>
            <a:r>
              <a:rPr lang="en-GB" sz="2800" b="1" dirty="0" smtClean="0">
                <a:solidFill>
                  <a:srgbClr val="FF0000"/>
                </a:solidFill>
                <a:effectLst>
                  <a:outerShdw blurRad="38100" dist="38100" dir="2700000" algn="tl">
                    <a:srgbClr val="000000">
                      <a:alpha val="43137"/>
                    </a:srgbClr>
                  </a:outerShdw>
                </a:effectLst>
              </a:rPr>
              <a:t>– is this to beef up the Jewish claim to be Israelites, </a:t>
            </a:r>
            <a:r>
              <a:rPr lang="en-GB" sz="2800" b="1" dirty="0" smtClean="0">
                <a:solidFill>
                  <a:srgbClr val="00FF00"/>
                </a:solidFill>
                <a:effectLst>
                  <a:outerShdw blurRad="38100" dist="38100" dir="2700000" algn="tl">
                    <a:srgbClr val="000000">
                      <a:alpha val="43137"/>
                    </a:srgbClr>
                  </a:outerShdw>
                </a:effectLst>
              </a:rPr>
              <a:t>or does it have some other sinister meaning?</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76328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63</a:t>
            </a:fld>
            <a:endParaRPr lang="en-GB">
              <a:solidFill>
                <a:srgbClr val="FFFFFF"/>
              </a:solidFill>
            </a:endParaRPr>
          </a:p>
        </p:txBody>
      </p:sp>
      <p:pic>
        <p:nvPicPr>
          <p:cNvPr id="5" name="Picture 4"/>
          <p:cNvPicPr>
            <a:picLocks noChangeAspect="1"/>
          </p:cNvPicPr>
          <p:nvPr/>
        </p:nvPicPr>
        <p:blipFill>
          <a:blip r:embed="rId2"/>
          <a:stretch>
            <a:fillRect/>
          </a:stretch>
        </p:blipFill>
        <p:spPr>
          <a:xfrm>
            <a:off x="774409" y="1858380"/>
            <a:ext cx="4299867" cy="4299867"/>
          </a:xfrm>
          <a:prstGeom prst="rect">
            <a:avLst/>
          </a:prstGeom>
        </p:spPr>
      </p:pic>
      <p:sp>
        <p:nvSpPr>
          <p:cNvPr id="6" name="TextBox 5"/>
          <p:cNvSpPr txBox="1"/>
          <p:nvPr/>
        </p:nvSpPr>
        <p:spPr>
          <a:xfrm>
            <a:off x="5865611" y="2187929"/>
            <a:ext cx="548640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dark &amp; evil side of the City of London is reflected by the dark sun clock on Bracken House. </a:t>
            </a:r>
            <a:r>
              <a:rPr lang="en-GB" sz="2800" b="1" dirty="0" smtClean="0">
                <a:solidFill>
                  <a:srgbClr val="FFCC00"/>
                </a:solidFill>
                <a:effectLst>
                  <a:outerShdw blurRad="38100" dist="38100" dir="2700000" algn="tl">
                    <a:srgbClr val="000000">
                      <a:alpha val="43137"/>
                    </a:srgbClr>
                  </a:outerShdw>
                </a:effectLst>
              </a:rPr>
              <a:t>In the centre is the darkened face of Winston Churchill,</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very appropriate considering the evil deeds he perpetrated during his lifetime.</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54381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64</a:t>
            </a:fld>
            <a:endParaRPr lang="en-GB">
              <a:solidFill>
                <a:srgbClr val="FFFFFF"/>
              </a:solidFill>
            </a:endParaRPr>
          </a:p>
        </p:txBody>
      </p:sp>
      <p:sp>
        <p:nvSpPr>
          <p:cNvPr id="4" name="TextBox 3"/>
          <p:cNvSpPr txBox="1"/>
          <p:nvPr/>
        </p:nvSpPr>
        <p:spPr>
          <a:xfrm>
            <a:off x="5687568" y="2037290"/>
            <a:ext cx="555040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Bracken House, is named after Bernard Bracken, </a:t>
            </a:r>
            <a:r>
              <a:rPr lang="en-GB" sz="2800" b="1" dirty="0" smtClean="0">
                <a:solidFill>
                  <a:srgbClr val="FFC000"/>
                </a:solidFill>
                <a:effectLst>
                  <a:outerShdw blurRad="38100" dist="38100" dir="2700000" algn="tl">
                    <a:srgbClr val="000000">
                      <a:alpha val="43137"/>
                    </a:srgbClr>
                  </a:outerShdw>
                </a:effectLst>
              </a:rPr>
              <a:t>founder of the Financial Times and a close associate of Winston Churchill, </a:t>
            </a:r>
            <a:r>
              <a:rPr lang="en-GB" sz="2800" b="1" dirty="0" smtClean="0">
                <a:solidFill>
                  <a:srgbClr val="FF6600"/>
                </a:solidFill>
                <a:effectLst>
                  <a:outerShdw blurRad="38100" dist="38100" dir="2700000" algn="tl">
                    <a:srgbClr val="000000">
                      <a:alpha val="43137"/>
                    </a:srgbClr>
                  </a:outerShdw>
                </a:effectLst>
              </a:rPr>
              <a:t>who appointed him his (dis) information minister. </a:t>
            </a:r>
            <a:r>
              <a:rPr lang="en-GB" sz="2800" b="1" dirty="0" smtClean="0">
                <a:solidFill>
                  <a:srgbClr val="00FF00"/>
                </a:solidFill>
                <a:effectLst>
                  <a:outerShdw blurRad="38100" dist="38100" dir="2700000" algn="tl">
                    <a:srgbClr val="000000">
                      <a:alpha val="43137"/>
                    </a:srgbClr>
                  </a:outerShdw>
                </a:effectLst>
              </a:rPr>
              <a:t>It was also rumoured that he was Churchill’s illegitimate son – neither denied this!</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descr="Bracken and Churchill">
            <a:hlinkClick r:id="rId2"/>
          </p:cNvPr>
          <p:cNvPicPr/>
          <p:nvPr/>
        </p:nvPicPr>
        <p:blipFill rotWithShape="1">
          <a:blip r:embed="rId3">
            <a:extLst>
              <a:ext uri="{28A0092B-C50C-407E-A947-70E740481C1C}">
                <a14:useLocalDpi xmlns:a14="http://schemas.microsoft.com/office/drawing/2010/main" val="0"/>
              </a:ext>
            </a:extLst>
          </a:blip>
          <a:srcRect b="36544"/>
          <a:stretch/>
        </p:blipFill>
        <p:spPr bwMode="auto">
          <a:xfrm>
            <a:off x="957072" y="2199132"/>
            <a:ext cx="3715512" cy="3936492"/>
          </a:xfrm>
          <a:prstGeom prst="rect">
            <a:avLst/>
          </a:prstGeom>
          <a:noFill/>
          <a:ln>
            <a:noFill/>
          </a:ln>
        </p:spPr>
      </p:pic>
    </p:spTree>
    <p:extLst>
      <p:ext uri="{BB962C8B-B14F-4D97-AF65-F5344CB8AC3E}">
        <p14:creationId xmlns:p14="http://schemas.microsoft.com/office/powerpoint/2010/main" val="24264071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65</a:t>
            </a:fld>
            <a:endParaRPr lang="en-GB">
              <a:solidFill>
                <a:srgbClr val="FFFFFF"/>
              </a:solidFill>
            </a:endParaRPr>
          </a:p>
        </p:txBody>
      </p:sp>
      <p:sp>
        <p:nvSpPr>
          <p:cNvPr id="4" name="TextBox 3"/>
          <p:cNvSpPr txBox="1"/>
          <p:nvPr/>
        </p:nvSpPr>
        <p:spPr>
          <a:xfrm>
            <a:off x="5583936" y="1595035"/>
            <a:ext cx="5897880"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Bracken was born 15 February, 1901 at Templemore, </a:t>
            </a:r>
            <a:r>
              <a:rPr lang="en-GB" sz="2800" b="1" dirty="0" smtClean="0">
                <a:solidFill>
                  <a:srgbClr val="00FFFF"/>
                </a:solidFill>
                <a:effectLst>
                  <a:outerShdw blurRad="38100" dist="38100" dir="2700000" algn="tl">
                    <a:srgbClr val="000000">
                      <a:alpha val="43137"/>
                    </a:srgbClr>
                  </a:outerShdw>
                </a:effectLst>
              </a:rPr>
              <a:t>Ireland. </a:t>
            </a:r>
            <a:r>
              <a:rPr lang="en-GB" sz="2800" b="1" dirty="0" smtClean="0">
                <a:solidFill>
                  <a:srgbClr val="FF6600"/>
                </a:solidFill>
                <a:effectLst>
                  <a:outerShdw blurRad="38100" dist="38100" dir="2700000" algn="tl">
                    <a:srgbClr val="000000">
                      <a:alpha val="43137"/>
                    </a:srgbClr>
                  </a:outerShdw>
                </a:effectLst>
              </a:rPr>
              <a:t>His </a:t>
            </a:r>
            <a:r>
              <a:rPr lang="en-GB" sz="2800" b="1" dirty="0">
                <a:solidFill>
                  <a:srgbClr val="FF6600"/>
                </a:solidFill>
                <a:effectLst>
                  <a:outerShdw blurRad="38100" dist="38100" dir="2700000" algn="tl">
                    <a:srgbClr val="000000">
                      <a:alpha val="43137"/>
                    </a:srgbClr>
                  </a:outerShdw>
                </a:effectLst>
              </a:rPr>
              <a:t>mother moved the family to Dublin, but Brendan </a:t>
            </a:r>
            <a:r>
              <a:rPr lang="en-GB" sz="2800" b="1" dirty="0" smtClean="0">
                <a:solidFill>
                  <a:srgbClr val="FF6600"/>
                </a:solidFill>
                <a:effectLst>
                  <a:outerShdw blurRad="38100" dist="38100" dir="2700000" algn="tl">
                    <a:srgbClr val="000000">
                      <a:alpha val="43137"/>
                    </a:srgbClr>
                  </a:outerShdw>
                </a:effectLst>
              </a:rPr>
              <a:t>because of truancy, in </a:t>
            </a:r>
            <a:r>
              <a:rPr lang="en-GB" sz="2800" b="1" dirty="0">
                <a:solidFill>
                  <a:srgbClr val="FF6600"/>
                </a:solidFill>
                <a:effectLst>
                  <a:outerShdw blurRad="38100" dist="38100" dir="2700000" algn="tl">
                    <a:srgbClr val="000000">
                      <a:alpha val="43137"/>
                    </a:srgbClr>
                  </a:outerShdw>
                </a:effectLst>
              </a:rPr>
              <a:t>1915,</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his mother placed him with the Jesuits at </a:t>
            </a:r>
            <a:r>
              <a:rPr lang="en-GB" sz="2800" b="1" dirty="0" err="1" smtClean="0">
                <a:solidFill>
                  <a:srgbClr val="FFC000"/>
                </a:solidFill>
                <a:effectLst>
                  <a:outerShdw blurRad="38100" dist="38100" dir="2700000" algn="tl">
                    <a:srgbClr val="000000">
                      <a:alpha val="43137"/>
                    </a:srgbClr>
                  </a:outerShdw>
                </a:effectLst>
              </a:rPr>
              <a:t>Mungret</a:t>
            </a:r>
            <a:r>
              <a:rPr lang="en-GB" sz="2800" b="1" dirty="0" smtClean="0">
                <a:solidFill>
                  <a:srgbClr val="FFC0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This would place him in a good position for his service to the “Crown” as editor of the financial times and minister in the proxy government.</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 r="2936" b="1693"/>
          <a:stretch/>
        </p:blipFill>
        <p:spPr>
          <a:xfrm>
            <a:off x="688848" y="1371600"/>
            <a:ext cx="3764280" cy="5278963"/>
          </a:xfrm>
          <a:prstGeom prst="rect">
            <a:avLst/>
          </a:prstGeom>
        </p:spPr>
      </p:pic>
    </p:spTree>
    <p:extLst>
      <p:ext uri="{BB962C8B-B14F-4D97-AF65-F5344CB8AC3E}">
        <p14:creationId xmlns:p14="http://schemas.microsoft.com/office/powerpoint/2010/main" val="6409842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66</a:t>
            </a:fld>
            <a:endParaRPr lang="en-GB">
              <a:solidFill>
                <a:srgbClr val="FFFFFF"/>
              </a:solidFill>
            </a:endParaRPr>
          </a:p>
        </p:txBody>
      </p:sp>
      <p:sp>
        <p:nvSpPr>
          <p:cNvPr id="4" name="TextBox 3"/>
          <p:cNvSpPr txBox="1"/>
          <p:nvPr/>
        </p:nvSpPr>
        <p:spPr>
          <a:xfrm>
            <a:off x="4901184" y="1506629"/>
            <a:ext cx="674522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After the war he was without a job, but managed to engineer a merger between the Financial Times and The Financial News.</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They remained in separate buildings until his death, when they were located to a new premises named Bracken House in honour of the founder </a:t>
            </a:r>
            <a:r>
              <a:rPr lang="en-GB" sz="2800" b="1" dirty="0" smtClean="0">
                <a:solidFill>
                  <a:srgbClr val="00FF00"/>
                </a:solidFill>
                <a:effectLst>
                  <a:outerShdw blurRad="38100" dist="38100" dir="2700000" algn="tl">
                    <a:srgbClr val="000000">
                      <a:alpha val="43137"/>
                    </a:srgbClr>
                  </a:outerShdw>
                </a:effectLst>
              </a:rPr>
              <a:t>– It is therefore appropriate that the dark deeds of Bracken and Churchill are remembered appropriately.</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descr="Brendan Bracken (Source: borrisoleigh.ie)">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06629"/>
            <a:ext cx="3708654" cy="3751326"/>
          </a:xfrm>
          <a:prstGeom prst="rect">
            <a:avLst/>
          </a:prstGeom>
          <a:noFill/>
          <a:ln>
            <a:noFill/>
          </a:ln>
        </p:spPr>
      </p:pic>
      <p:sp>
        <p:nvSpPr>
          <p:cNvPr id="6" name="TextBox 5"/>
          <p:cNvSpPr txBox="1"/>
          <p:nvPr/>
        </p:nvSpPr>
        <p:spPr>
          <a:xfrm>
            <a:off x="488315" y="5602069"/>
            <a:ext cx="4220718"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Bernard Bracken</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16706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67</a:t>
            </a:fld>
            <a:endParaRPr lang="en-GB">
              <a:solidFill>
                <a:srgbClr val="FFFFFF"/>
              </a:solidFill>
            </a:endParaRPr>
          </a:p>
        </p:txBody>
      </p:sp>
      <p:pic>
        <p:nvPicPr>
          <p:cNvPr id="4" name="Picture 3" descr="step 2013">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44474" y="1882902"/>
            <a:ext cx="2857500" cy="2141220"/>
          </a:xfrm>
          <a:prstGeom prst="rect">
            <a:avLst/>
          </a:prstGeom>
          <a:noFill/>
          <a:ln>
            <a:noFill/>
          </a:ln>
        </p:spPr>
      </p:pic>
      <p:pic>
        <p:nvPicPr>
          <p:cNvPr id="5" name="Picture 4" descr="8 Lord North Street">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862703" y="1864995"/>
            <a:ext cx="2466594" cy="2177034"/>
          </a:xfrm>
          <a:prstGeom prst="rect">
            <a:avLst/>
          </a:prstGeom>
          <a:noFill/>
          <a:ln>
            <a:noFill/>
          </a:ln>
        </p:spPr>
      </p:pic>
      <p:pic>
        <p:nvPicPr>
          <p:cNvPr id="6" name="Picture 5" descr="design blue plaque">
            <a:hlinkClick r:id="rId6"/>
          </p:cNvPr>
          <p:cNvPicPr/>
          <p:nvPr/>
        </p:nvPicPr>
        <p:blipFill rotWithShape="1">
          <a:blip r:embed="rId7">
            <a:duotone>
              <a:prstClr val="black"/>
              <a:schemeClr val="accent2">
                <a:tint val="45000"/>
                <a:satMod val="400000"/>
              </a:schemeClr>
            </a:duotone>
            <a:extLst>
              <a:ext uri="{28A0092B-C50C-407E-A947-70E740481C1C}">
                <a14:useLocalDpi xmlns:a14="http://schemas.microsoft.com/office/drawing/2010/main" val="0"/>
              </a:ext>
            </a:extLst>
          </a:blip>
          <a:srcRect l="14116" t="3209" r="15809" b="9925"/>
          <a:stretch/>
        </p:blipFill>
        <p:spPr bwMode="auto">
          <a:xfrm>
            <a:off x="8590026" y="1655064"/>
            <a:ext cx="2679192" cy="2386965"/>
          </a:xfrm>
          <a:prstGeom prst="rect">
            <a:avLst/>
          </a:prstGeom>
          <a:noFill/>
          <a:ln>
            <a:noFill/>
          </a:ln>
        </p:spPr>
      </p:pic>
      <p:sp>
        <p:nvSpPr>
          <p:cNvPr id="7" name="TextBox 6"/>
          <p:cNvSpPr txBox="1"/>
          <p:nvPr/>
        </p:nvSpPr>
        <p:spPr>
          <a:xfrm>
            <a:off x="0" y="4611231"/>
            <a:ext cx="1219200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Bracken died on 8 August 1958, aged 57 and, according to his wishes, there was no funeral service, </a:t>
            </a:r>
            <a:r>
              <a:rPr lang="en-GB" sz="2800" b="1" dirty="0" smtClean="0">
                <a:solidFill>
                  <a:srgbClr val="FFC000"/>
                </a:solidFill>
                <a:effectLst>
                  <a:outerShdw blurRad="38100" dist="38100" dir="2700000" algn="tl">
                    <a:srgbClr val="000000">
                      <a:alpha val="43137"/>
                    </a:srgbClr>
                  </a:outerShdw>
                </a:effectLst>
              </a:rPr>
              <a:t>or </a:t>
            </a:r>
            <a:r>
              <a:rPr lang="en-GB" sz="2800" b="1" dirty="0">
                <a:solidFill>
                  <a:srgbClr val="FFC000"/>
                </a:solidFill>
                <a:effectLst>
                  <a:outerShdw blurRad="38100" dist="38100" dir="2700000" algn="tl">
                    <a:srgbClr val="000000">
                      <a:alpha val="43137"/>
                    </a:srgbClr>
                  </a:outerShdw>
                </a:effectLst>
              </a:rPr>
              <a:t>memorial </a:t>
            </a:r>
            <a:r>
              <a:rPr lang="en-GB" sz="2800" b="1" dirty="0" smtClean="0">
                <a:solidFill>
                  <a:srgbClr val="FFC000"/>
                </a:solidFill>
                <a:effectLst>
                  <a:outerShdw blurRad="38100" dist="38100" dir="2700000" algn="tl">
                    <a:srgbClr val="000000">
                      <a:alpha val="43137"/>
                    </a:srgbClr>
                  </a:outerShdw>
                </a:effectLst>
              </a:rPr>
              <a:t>service. </a:t>
            </a:r>
            <a:r>
              <a:rPr lang="en-GB" sz="2800" b="1" dirty="0">
                <a:solidFill>
                  <a:srgbClr val="FFC000"/>
                </a:solidFill>
                <a:effectLst>
                  <a:outerShdw blurRad="38100" dist="38100" dir="2700000" algn="tl">
                    <a:srgbClr val="000000">
                      <a:alpha val="43137"/>
                    </a:srgbClr>
                  </a:outerShdw>
                </a:effectLst>
              </a:rPr>
              <a:t>A</a:t>
            </a:r>
            <a:r>
              <a:rPr lang="en-GB" sz="2800" b="1" dirty="0" smtClean="0">
                <a:solidFill>
                  <a:srgbClr val="FFC000"/>
                </a:solidFill>
                <a:effectLst>
                  <a:outerShdw blurRad="38100" dist="38100" dir="2700000" algn="tl">
                    <a:srgbClr val="000000">
                      <a:alpha val="43137"/>
                    </a:srgbClr>
                  </a:outerShdw>
                </a:effectLst>
              </a:rPr>
              <a:t>ll </a:t>
            </a:r>
            <a:r>
              <a:rPr lang="en-GB" sz="2800" b="1" dirty="0">
                <a:solidFill>
                  <a:srgbClr val="FFC000"/>
                </a:solidFill>
                <a:effectLst>
                  <a:outerShdw blurRad="38100" dist="38100" dir="2700000" algn="tl">
                    <a:srgbClr val="000000">
                      <a:alpha val="43137"/>
                    </a:srgbClr>
                  </a:outerShdw>
                </a:effectLst>
              </a:rPr>
              <a:t>his papers were burnt in the fireplace of 8 Lord North Street, his London home</a:t>
            </a:r>
            <a:r>
              <a:rPr lang="en-GB" sz="2800" b="1" dirty="0" smtClean="0">
                <a:solidFill>
                  <a:srgbClr val="FFC000"/>
                </a:solidFill>
                <a:effectLst>
                  <a:outerShdw blurRad="38100" dist="38100" dir="2700000" algn="tl">
                    <a:srgbClr val="000000">
                      <a:alpha val="43137"/>
                    </a:srgbClr>
                  </a:outerShdw>
                </a:effectLst>
              </a:rPr>
              <a:t>. </a:t>
            </a:r>
            <a:r>
              <a:rPr lang="en-GB" sz="2800" b="1" dirty="0" smtClean="0">
                <a:solidFill>
                  <a:srgbClr val="FF6600"/>
                </a:solidFill>
                <a:effectLst>
                  <a:outerShdw blurRad="38100" dist="38100" dir="2700000" algn="tl">
                    <a:srgbClr val="000000">
                      <a:alpha val="43137"/>
                    </a:srgbClr>
                  </a:outerShdw>
                </a:effectLst>
              </a:rPr>
              <a:t>It can be seen from the checker board pattern on his door step, </a:t>
            </a:r>
            <a:r>
              <a:rPr lang="en-GB" sz="2800" b="1" dirty="0" smtClean="0">
                <a:solidFill>
                  <a:srgbClr val="00FF00"/>
                </a:solidFill>
                <a:effectLst>
                  <a:outerShdw blurRad="38100" dist="38100" dir="2700000" algn="tl">
                    <a:srgbClr val="000000">
                      <a:alpha val="43137"/>
                    </a:srgbClr>
                  </a:outerShdw>
                </a:effectLst>
              </a:rPr>
              <a:t>signal his allegiance to the “Crown”, no doubt that is why his papers were burnt.</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24303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68</a:t>
            </a:fld>
            <a:endParaRPr lang="en-GB">
              <a:solidFill>
                <a:srgbClr val="FFFFFF"/>
              </a:solidFill>
            </a:endParaRPr>
          </a:p>
        </p:txBody>
      </p:sp>
      <p:sp>
        <p:nvSpPr>
          <p:cNvPr id="4" name="TextBox 3"/>
          <p:cNvSpPr txBox="1"/>
          <p:nvPr/>
        </p:nvSpPr>
        <p:spPr>
          <a:xfrm>
            <a:off x="5370491" y="1712890"/>
            <a:ext cx="5782614"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1 Thessalonians </a:t>
            </a:r>
            <a:r>
              <a:rPr lang="en-GB" sz="2800" b="1" dirty="0" smtClean="0">
                <a:solidFill>
                  <a:srgbClr val="00FFFF"/>
                </a:solidFill>
                <a:effectLst>
                  <a:outerShdw blurRad="38100" dist="38100" dir="2700000" algn="tl">
                    <a:srgbClr val="000000">
                      <a:alpha val="43137"/>
                    </a:srgbClr>
                  </a:outerShdw>
                </a:effectLst>
              </a:rPr>
              <a:t>5:5--- </a:t>
            </a:r>
            <a:r>
              <a:rPr lang="en-GB" sz="2800" b="1" i="1" dirty="0" smtClean="0">
                <a:solidFill>
                  <a:srgbClr val="FFCC00"/>
                </a:solidFill>
                <a:effectLst>
                  <a:outerShdw blurRad="38100" dist="38100" dir="2700000" algn="tl">
                    <a:srgbClr val="000000">
                      <a:alpha val="43137"/>
                    </a:srgbClr>
                  </a:outerShdw>
                </a:effectLst>
              </a:rPr>
              <a:t>“Ye </a:t>
            </a:r>
            <a:r>
              <a:rPr lang="en-GB" sz="2800" b="1" i="1" dirty="0">
                <a:solidFill>
                  <a:srgbClr val="FFCC00"/>
                </a:solidFill>
                <a:effectLst>
                  <a:outerShdw blurRad="38100" dist="38100" dir="2700000" algn="tl">
                    <a:srgbClr val="000000">
                      <a:alpha val="43137"/>
                    </a:srgbClr>
                  </a:outerShdw>
                </a:effectLst>
              </a:rPr>
              <a:t>are all the children of light, and the children of the day: we are not of the night, nor of </a:t>
            </a:r>
            <a:r>
              <a:rPr lang="en-GB" sz="2800" b="1" i="1" dirty="0" smtClean="0">
                <a:solidFill>
                  <a:srgbClr val="FFCC00"/>
                </a:solidFill>
                <a:effectLst>
                  <a:outerShdw blurRad="38100" dist="38100" dir="2700000" algn="tl">
                    <a:srgbClr val="000000">
                      <a:alpha val="43137"/>
                    </a:srgbClr>
                  </a:outerShdw>
                </a:effectLst>
              </a:rPr>
              <a:t>darkness”</a:t>
            </a:r>
            <a:r>
              <a:rPr lang="en-GB" i="1" dirty="0" smtClean="0">
                <a:solidFill>
                  <a:srgbClr val="FFCC00"/>
                </a:solidFill>
              </a:rPr>
              <a:t>. </a:t>
            </a:r>
            <a:r>
              <a:rPr lang="en-GB" sz="2800" b="1" dirty="0" smtClean="0">
                <a:solidFill>
                  <a:srgbClr val="00FF00"/>
                </a:solidFill>
                <a:effectLst>
                  <a:outerShdw blurRad="38100" dist="38100" dir="2700000" algn="tl">
                    <a:srgbClr val="000000">
                      <a:alpha val="43137"/>
                    </a:srgbClr>
                  </a:outerShdw>
                </a:effectLst>
              </a:rPr>
              <a:t>The children of darkness were the </a:t>
            </a:r>
            <a:r>
              <a:rPr lang="en-GB" sz="2800" b="1" dirty="0" err="1" smtClean="0">
                <a:solidFill>
                  <a:srgbClr val="00FF00"/>
                </a:solidFill>
                <a:effectLst>
                  <a:outerShdw blurRad="38100" dist="38100" dir="2700000" algn="tl">
                    <a:srgbClr val="000000">
                      <a:alpha val="43137"/>
                    </a:srgbClr>
                  </a:outerShdw>
                </a:effectLst>
              </a:rPr>
              <a:t>Edomite</a:t>
            </a:r>
            <a:r>
              <a:rPr lang="en-GB" sz="2800" b="1" dirty="0" smtClean="0">
                <a:solidFill>
                  <a:srgbClr val="00FF00"/>
                </a:solidFill>
                <a:effectLst>
                  <a:outerShdw blurRad="38100" dist="38100" dir="2700000" algn="tl">
                    <a:srgbClr val="000000">
                      <a:alpha val="43137"/>
                    </a:srgbClr>
                  </a:outerShdw>
                </a:effectLst>
              </a:rPr>
              <a:t> Jews who went by the Lunar Calendar while the Hebrews used the Solar Calendar.</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884484" y="2525019"/>
            <a:ext cx="3854942" cy="2569961"/>
          </a:xfrm>
          <a:prstGeom prst="rect">
            <a:avLst/>
          </a:prstGeom>
        </p:spPr>
      </p:pic>
    </p:spTree>
    <p:extLst>
      <p:ext uri="{BB962C8B-B14F-4D97-AF65-F5344CB8AC3E}">
        <p14:creationId xmlns:p14="http://schemas.microsoft.com/office/powerpoint/2010/main" val="20996846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69</a:t>
            </a:fld>
            <a:endParaRPr lang="en-GB"/>
          </a:p>
        </p:txBody>
      </p:sp>
      <p:sp>
        <p:nvSpPr>
          <p:cNvPr id="4" name="TextBox 3"/>
          <p:cNvSpPr txBox="1"/>
          <p:nvPr/>
        </p:nvSpPr>
        <p:spPr>
          <a:xfrm>
            <a:off x="6096000" y="1547900"/>
            <a:ext cx="4752528" cy="467820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eaLnBrk="0" fontAlgn="base" hangingPunct="0"/>
            <a:r>
              <a:rPr lang="en-US" sz="2800" b="1" dirty="0">
                <a:solidFill>
                  <a:srgbClr val="00FFFF"/>
                </a:solidFill>
              </a:rPr>
              <a:t>Some Facts In Brief</a:t>
            </a:r>
          </a:p>
          <a:p>
            <a:pPr eaLnBrk="0" fontAlgn="base" hangingPunct="0"/>
            <a:endParaRPr lang="en-GB" sz="2800" dirty="0"/>
          </a:p>
          <a:p>
            <a:pPr algn="ctr" eaLnBrk="0" fontAlgn="base" hangingPunct="0"/>
            <a:r>
              <a:rPr lang="en-US" sz="2800" b="1" dirty="0">
                <a:solidFill>
                  <a:srgbClr val="FFC000"/>
                </a:solidFill>
              </a:rPr>
              <a:t>The City of London is the world’s leading Global Financial Centre according to </a:t>
            </a:r>
            <a:r>
              <a:rPr lang="en-US" sz="2800" b="1" dirty="0" err="1">
                <a:solidFill>
                  <a:srgbClr val="FFC000"/>
                </a:solidFill>
              </a:rPr>
              <a:t>ZYen</a:t>
            </a:r>
            <a:r>
              <a:rPr lang="en-US" sz="2800" b="1" dirty="0">
                <a:solidFill>
                  <a:srgbClr val="FFC000"/>
                </a:solidFill>
              </a:rPr>
              <a:t> (2012)</a:t>
            </a:r>
          </a:p>
          <a:p>
            <a:pPr eaLnBrk="0" fontAlgn="base" hangingPunct="0"/>
            <a:endParaRPr lang="en-GB" sz="2800" dirty="0"/>
          </a:p>
          <a:p>
            <a:pPr algn="ctr" eaLnBrk="0" fontAlgn="base" hangingPunct="0"/>
            <a:r>
              <a:rPr lang="en-US" sz="2800" b="1" dirty="0">
                <a:solidFill>
                  <a:srgbClr val="00FF00"/>
                </a:solidFill>
              </a:rPr>
              <a:t>The London Bullion Market deals with £14bn of gold every day</a:t>
            </a:r>
            <a:r>
              <a:rPr lang="en-US" sz="2800" b="1" dirty="0" smtClean="0">
                <a:solidFill>
                  <a:srgbClr val="00FF00"/>
                </a:solidFill>
              </a:rPr>
              <a:t>.</a:t>
            </a:r>
            <a:endParaRPr lang="en-GB" sz="2800" dirty="0"/>
          </a:p>
          <a:p>
            <a:endParaRPr lang="en-GB" dirty="0"/>
          </a:p>
        </p:txBody>
      </p:sp>
      <p:sp>
        <p:nvSpPr>
          <p:cNvPr id="5" name="AutoShape 2" descr="data:image/jpeg;base64,/9j/4AAQSkZJRgABAQAAAQABAAD/2wCEAAkGBxQTEhUUExQWFhUXGCAbGBcYGBwfHBwgHx0dHR0cHBocHCghGh0lHBsfITEkJSksLi4uGB8zODMsNygtLisBCgoKDg0OGxAQGzQmICQsLy8sLCw0LCwsLyw0NCwsNDQsLCwsLCwsLCwsLCwsLC8sLCwsLCwsLCwsLCwsLCwsLP/AABEIAQAAtAMBIgACEQEDEQH/xAAbAAADAAMBAQAAAAAAAAAAAAAEBQYAAwcCAf/EAEUQAAIBAgQDBgMGBAMGBQUAAAECEQMhAAQSMQVBUQYTImFxgTKRsRRCUqHB8CNi0eEHM3KCkqKy0vEVJENTwhY0c4Pi/8QAGQEAAwEBAQAAAAAAAAAAAAAAAQIDBAAF/8QALxEAAgICAQIEBQMEAwAAAAAAAQIAEQMhEjFBIlFh8BNxgaGxBDLBFCOR4ULR8f/aAAwDAQACEQMRAD8A6UiihQ1AXIGn/wCP6sfXAvDMnuzXJn/+j+g98eO61GmqjZVk/wA0b36fpj6vG6QzDZVT40VSB1HQeYEE/wCrHgAWfQT09gepnPHH/nCc6SERyXAnSR90ADlYR5Yd8dD8QQ1UVaNCmpNLUDLlRcgclAkT54L7b8NDqKgA1AXtOpentiS/8XrZhVouQKNIABVtqgWm/wCWL8tfKVCg0RAOC5QltZEavhU/dH9cUVejFJv9J+mPGWpC3XDVst/CdjtpN8ZcjlmlQAog+XoEmwwY9NU5a36Db3P6fXBiMSIpiF+83l+gxLcc7XpTPdZSGY2aqRYW+4PvepwExlzQis4HWE8Wq6L5hwinZeZ9sSuf7U6TFCnAA+Jt/kBb92wFUy7VTrdmdjuzG+NtPhKH4hONqY0X925Il26ainN8Qq1fjdmHQm3y0xjzTrujShZT1UkH8hihXhFLbTjfQ4DSiCJ88UOdAOkT4TGDcP7ZVlgVVFVZ+9ZvZguK/hPFaGYMUapp1P8A22MH25NiWzXZ2mNhhVX4QByOIlcOTpqU/uL6zp9RVeUrpoJ+/wAvU/v3wk4p2canJW6n9+/pv674ScJ7Y1KEUcwDWpEWn415WP3vQ4vshWmn3mXIr5c2ZDy8r/CfL6YkUbH8oQ4aQtBAWbpb6Y+1snfwmDyPTFXmOEJVes9CTp0lgbbjYmPLefXrhcoIaCIveRgMxBuOtETfwnhlWtSavRZUr0yF7kwRYHUZ3XvAR/u4nu1fEKWaKN3TU61MlaoYDe0LI+Igzhxma9Sl/HoNpqqCPJl/C3XqOmBDl3r1RUYgs5mwgEnnHIDDo4/dAUJJuVP+G1dmotQrXA+FvmdI6ldx0n0xQZCqcvWKN8LHltq5QOhn8/LCsZqnkaOtjZRbqTuB6k3/AOwwdVrrm8tSzCW1ASOh5e4Mr/tYGz4h1EztXKj0MVcZp0BUIbLVawiVZQwgGTpPh3Bn2jGYsuE50vTDRJ5+v7v74zFAgO7+0mcxXRH3k5wvMhKD16h8NNJ9bSf+Ef8AFhHwPtDSYstdgoqjVrj4XmZnpBj2wN2rzndcNp0tmqzPLwjxEx6aR74j6K6lQH8E/phca0oMv+5iJ2fjuUHcBlvAkEbGefpz9scoy1MCfU46p2TzIrZBQT8ANM+g2/4Yxznh+TNSppHW/wA+X7+mOygDY7id+nJFg9jG3BshrubAXnl+/rhpm3102PwUVG/XzP6DGKoZhl6XwL8ZA3PQDoMB9rzAVFP8MGBEwXBEqTsY3+fTGcKSZUtZqTPHeNvmSadIFaHIc3828vLC3Ldm3L98Y0CxHmdsUfD+EBFA588Hpw+0Cd/nihzcdLO+GOpk9Uy0bDHmjlGYwATihr5NUMP4m/Av64Cz3E0pWc6bWp07sfInlhVYnpG1PCcMCxrcKem5/LBiZFOTD0NsStbj9Yn+BRCD8TeJvzsMfcr2iza/5lNaq/ziD7Ef0w5wse4g+IPKUebyRUXHv/fCzMUuUYZ8M7QU6lr0W/BUgr7N/wBsEZ3KK1iNDf8ACffEtqdxgbkJxThLVGDDZLm3mMeuFcTrZOp3tE3NnQ/C46MP1w8zuRZCQR/TCt8rMxjWuXVGRbGDOm9leMpme8zGWBUDQKlI7gwbeY6H9jfxzgq1V76iL81/T+n7jmnZI1aGaVqOqRdwonVT3cEc/rjsNGssCvRIak1iOWFdB1HT8SNsp9fejOerTIJwz7FcNBZzFkn85/Sfnhh2o4bpPeJ8LX/f0+Xng3ssgp5Wo/OWJ9uXyj54gFIYgy75LSxOYdu+KGtmu5BOikbjzP8Ab6nFn/hhn9Yq5drKw1J5H7wHp4T7HHO6uXLVGdvidpPucOuzuc7ivRqTA7yGvyIAP5XxqFAACSZSQZbvmXRnUPphvEASLwJxmDOLcP0VqhZO81nWCCRAgCPmpPvjMZSCDV/mVUggGvxJLt9TGZNM096dEhRyOqPkYUYnOHpBUG0UtvfDSpnz3kEQNIUD/SI/PAucdADUMgxpuPeMVBNcYQoG464Jx1qFGrTXaoN5+Exc+4t7YacOyoy9DXEVHso6dT7C3z64jeE56kHXWwAFzYn98sWX/wBQZepWkOTTop4RBvG5vzJjCsGnavX1hNXImjRCgsCbsQSCR/qF/X1OBamdNakGYKoCxTpr8KC2x5k9cU3H9NbJLWUEDTIB3ANiDGI9cv3ilQOn1H9cDInE8YuJww5EbEd5ehraF9+gxmdzaUkY6gtNfiqH6L1xt4jXp0KRuRSUwxG9RvwriA4pmHzJ1VLKoOhBso/U+eFVIbLbnqvx562oUkakk7t8bDqTynpgOjlAMN8vlC9+QABJsBGCu5SmNVo/G9h/srucPyA0I4FdYso5Bm+FcHDIsBBE/mPywPm+Jk/Apf8Amcwvsg/U415bitRf8yn/ALVMkH5GxwpVjGufcxklM2jGgZurQUhf4if+2dj6cxh/QzFKtzDHnbS4/wBnZvbGnMcPI8aHUAdxuvqOWFDEaM47nrIZlatOynT9+k3xp6dRgXP8M0DUviQ7H+uA1Lio1UN4y0z++WKbhmbFQMQt/wD1KfUfiX92wWFbEF11ktSZkfUh0usEH58uhxRdiuIVHzVSrpVKdQRWpqTpLcnUHY7k+uF3FeHhKrFbqyqQR56rH5Yd9hMkW79hy0/Q4pjYg6iZQpWzLB8qCGomCDdZ2/ZxK5mq1FKtIHwsIM/X15HBtLtRTeg7eINQMNsSQSQCIO0jCPtFxinmPFSm4gyIE8/zv7nC5AO3sf6ksStdMP8A2SHESNR6SPrj1l6dpNgGkedsa2yRNniDeAbnbBNSpG4Nhtb+uHvVCXre51/hnFqbUKTObsgP6fUHGY5xls/NKmJkquk2/mY/QjGYPxmGtTP/AEqnuYnGeWpVdKhghiA3KJsD9JwLx9YRVb8U/kbDyxr4/WapmqjMoGpzAVY22MDmRv64Fas7BabnUFuG+Yjyw4WiCJUEkUYKkSImPXDbhEd6IsCCDOFteiAYkeuGHBKH8QwQdKkk4L0RccHj4Z0/hPEE+wNSZgWuAOcG8+18e1yQo5Yg2eoAWJ+6siSf31wg7HZU1aiqdgJPpiw4xTD5euJGpksp5LMD5nEhbV6Cvf4kMlI1Dub9/mQ3E+Kiu5MfwkJFJfLbWfNvpGBzlpRmeYIIUDdjHLy88beAcO1ks092m8czyUeZwy42CEbYMVIb+URZF/U4l3mjoKEBzOdA8I0llHw/cXyH4m88BJQeq0xrbmx5foMG5LhQW7dJC7SOpP3V8+ePGe4lHhpgHzjwj0Xn6nB+UYCZSyAA1O1h0sP94wPlOPjZOm4lGNuYIYD1IuPlhRWRnMsxY+Zn5DljGoQ3NWHMWIx3H1jX6T3nMmw8Vj0Zf3bDbg3FT/6rQRYVB8V/xDZl/PAWVzzzD3n74s3uNnHrhsnDVe6xJ2j4W/6W8jjj5GKwEOPCg+ooAHmSo+FhHxIf0x9y7FFlSA4mJFvMEdDzx64Ie7lWPh1W6o1rj9Rg/jmUlTUAEj4wNvJh5HHfKQ5UaMAy2iozggBKqJI/A/jtPSZx74JxFcqmZpMYciU6kxpj15/PHzICmtMrUsaugKZ5zViem354X9rCrLTrBl1fC8ETIi+/7k4IJVrE4gN4TJZa5Q6V+94WHW6n6jDHJ0wVNoubH4ffCWixJJnn1w9yIswJBvz+H3wMmhNK7FzVXpdN/wCb9PLAuaVaQDVT4jdUJhjPU8lwdxKuaal1ALLcButtvLEnmNTy7MS2pd77mIHzw+FeXWSyEjpHvDcyailj4fERHSOmPmHfZfiWcy9AU1SiBJPjHivvMefXGYYhL/d7/wAxQzjt9/8AUB+zCqhLCJ+FusdcB0uy1eoZpLqW5LbgQPK++KnK16bZbu6bna6MOa/eB88NuxPEAlGqh5Pb0IGJ43AOzqFy1Wo3OdVOCiUBJkzNhbBJ4R3NOpUVtaFCNQHwHo3MGdjzx0XM08u+ktRTUfhIMR6xGIrPVTlzmRpamHVwF+IEGw3iZsdV46YZWvvFLcu25HZHMMv33HoxFvbDrhXFKq94FYtrATxy1p2Em18JMtMfFHLBnDcyabagFaGBvMWMjFmEAGp1HL5RqVIgD/KALW3dufnpnAoyf8N6j/hOmdrTLHyH5nC7hPamtXcZdggSo0uwBnmxO/7jBfa3OSO6iBplh/yr6AX9TjPxAnUwNGK+MVzUmCdEzfdj+Jv0HLAApzfl+9uuN+jXz8IPz/tgPM56DAn5RYHkOWOAuVuptapo3t9fc41JmVexM/v8sAPLMNUmZn+2NQpwREjeY57YoEEXlH9KjzW46c/7jB+VraCSIO0qdjbE3lc6ysJkz9fLph5lG1S3zt+fr1wpWp13KOnTFZC6SWm3UwBKn+YdeeC+B1mamxIkU4B81aZHtuMKOB1dDkDZ2E+RtDexwXxridXKGaYSKplgdpG498KKBk2BPhkx2oVqdSpSZpXSui1okx9cR+YTfwz/ANuuKLjefNYyY8KhZ9yQPM3j2whe53MciMUxy7AhKM2cFoM2sCAJBLGwAjmcOUfSqmm8qx3IF9+XtieRWb+H4iCwIAm/IW57YuqLqmUooKFHvVkOT4iIFj6nmOWDlrqYiMRoRElGvmGNNYItJIFp6c5xSdk+BqxdEs6iDUIuG2AUfd2Mxe2AzmaiDUNCvtKKBafTFh2CoaaGo7sdR6yevsPzxNPEa7QZiVW5CcRZ6NRqdazqYtsRyI9Rj7i67ScDo16od20tpA23gm/76YzHFQDOTKCoJm3hHBqJaqwUQarBY5AWt7zifyGSanRNWbM2kjoREfO/yxQ9nH+MG/8AHf2vicy+cJD0pOkHVHKdZviRqouMtyO/Kekee6BtJIn3OKniWRoKEo1KYaiwMA3grEQeRM/liZZZWjYWJv7nDL7VrQrM6W1D02P1wcbcQa6w5V5EeW4Bn+xtKGqI1MKFben7zbcDHP6lSm9GnpAVtJFQiwZgRcDlb6Y6NWzDnL220v8AUYT505FqYZ5pNKgBee0k+EjrOHRwdCEchs7iPs8wGZpEkQkkxFwqkn5xghqj1S7ufEQST88H5vNOMqzFSAUMMFtpso8QF7c+eAKJApEm8rho7Gzc+8QzGlSq8x8h0wNk8uHa5+FAbbzNt/WfbH2plyzBy0IYv5EsP0wV2fod49Qaiv8ADFx5nHdBEM1nhw0Un1nU7QTGwJO3pH54OXgqGsy6mACyp5gmwm14iffDQ0AMrl2Iv3igmd/Ew9sGFAMy4Kme7Ta+7NJwLMmWkbW4eFpU6kySwUztcSD5Rj3wWqVME7n5Yb8UoAZSkerr9DOA8lw5qqoKb2WCVPJnYjl5L+eGvUcNDhRYaone3rAt++owbxtjUyqFjDCCT5zob9DgPhuZDU3MXN/cAf3Hyx9ytd6ixTVmhiG8JIBMEcvIYRukI6j0iCmCkqY2lehFzBg74Zdk+FLm6XeVKjjx2UIIjkAxMflgLitQNWZGQGpH8W7ROoyfkR5XxV8Gpg06RAAmqRA2AAgR8vzx18Y7tyFjUF4rkcslJDSUipqCljGphMkSLWwLxWgEJAEE7+sRjaMm3dq52pvef5jA/XHjij67+s/LEmN9YVFGprfK64Xqwk9BIk/LFf2bIWiFBkLaesAXxPqjQCLEX+mHnBaXhaT98/QYbGdyWfaz7nsotVyTVdItCxHr+eMxsqZQ6m9enkMZin0kga6GCcBkh4tNZzvuJ2xPcKSalTzB/wCfC3hfGaiKYbck364ouzmQDJ32u51ArHnMzOEKESwpbM2PSlKG1yR9cK6UoRB3B/S2H7INFDrrP64W57LFbwd/6YWoQ3v6zOI5kjKrABJSp7dD7HHN81nWK6NI8RkeUTYev6Y6rkaVH7OjVVYkK8EGLAyRHnOAu0fB8uFy706EK1ZVN9wSLHe3viuPW/lByF8d9/59ZI5jtBWqZdctACLZhN2AiB5XHvONtZYXT5Afli1SjlHRqn2fT4gAoPQkE+lsRHad11v3CN3UCCTseeOu9Rlo9Affyldmuy6lhS71tBpKwsJB1H8pJwm7NZJmzDKlXu/4dzANpgCD5435btCSUaqrUwlFUkySxDX3/e+PPYKn3uZdZiE5f6hg9TqSPIIeUZ/+EVTlqM5gz3o8MCBLEA9TBBPvg+nwit9sqhcwQe6HiKrJkkKCNgJnbBFWlpy9GwMVxf8A/Y2GHDGJzlWRB7pLf7TYrjUFgJmZzRPz/IkVxbL1FymXLVNS6h4IAAkGIO5tO/XDHgPBWSilSnUg1aq6pWbajEeYM/PG7tnS0cPoA2h1n5NgLI9o1TJoKal6lKokr1mW+lsDjR35SoLMnh84DxXJfZ8w9MGVEMOvKJwnocVq5ZqopEBHaWBvPhMDytHyxqrcRq1sxWqaG8R1DUSdIOwmMXeSymVZSBSMaAJk3a8zibEAmpoGlHMTmGZ4q5qs5ABqrBjlti47F5uoWVHA0h7WjTbYdZM42JQoVM7QP2dUXQ8rNrGJNt8VNKlQJXTRiHtpNp3nz2xxphqvv/1FyMFFEH7a+8k+LWSn/wDka3vgTNnw28/pg/i9FopGNmck+8DAbpKN6n6YzmWUyg4dQ1afQfQYb8Ho2fyc/pgfs0sgH0+gwx4SB/E8qh/TGjCnQzFmfqJqzOYRGhjBN/38sZjzxXga1n1s9QWiFIA/MeeMxQpkvURWx1ucjQ6VJOwG+LfsHx2nWotSsCCSl51rtqgC1xEY53n8xOXqib6TiZyvH6q0Vpir4AI02jr0xqfDY1CcgOjO/wCczVOnTpF2AIew+8bxZdzfGAa7lSN4np/fEHwCjRzFDJnMVAaiVHB8ZkU94t8N4I9Di54FmtUIvi5QSdhKzJ8oOMTJR4ygui0X8ZQrkZ6LU/5lwz4nmsuqDvV0imUYsdvy6xjbxrh+vJPTmJRxPSSMTB4261tVVaXdwoMFifCCOaRuZgjAAr7Qr4+nYmU3HOIU6OVeqtEkTOkW+KL7W3xJcC7SjMUMxSq11VioFNWtsOXyGHfaziVOvw6s6EgK4B1DnbYc8cu4dxSkhBNHWVaZJEH1UqcV43uDGpr6y/7RcWoPTq0zmjUYJACXBJaYaRewHPliO4D2hfJsWo6SWWDqUkbz/THls7QbekRvEEf9ONOZq5ctZH9LD9MENUoMZqM37bVigpkrpDa18JmZn5STgjL9vswKjVJTWwCmUMQNoE7yThA2cpf+y3rqH/TgYV6Z2pt/vA//ABwR5zjj9JR8a7Z1MzTFKoRoDSDBkx1ON3Y3jQooQ1ful7xQVIkFSG1MedoA98JMpmaKg6qZPTY/pj5VrUpsp+Q/pgE+cPw9UBLzM8TXLU6tRc6ruyqEAuTpm3yPPBnYrjwzFOozIzNTBZifvTO3sMc6q8ZpQo+zjwiNwJvN/Dc4qv8ACcq32q/3Ft0nXheOojjwm5UpxPLd+gCfxEQ+GPxEQZ9jhqiSwYLALj/lwscDUEgHSx8Q6RtOHqVlBUSJLWki/h5dcKg5akstAWJM8Rp/wbcm+r4T5tYU+c/TFPn6ZNAxeaij5tib7UHu+7B3INvyxBkNTTiazUtOz1MaZHQfQYH4VxBJqCRPetz88R+R7SVqU6QCDyYTbCmvVDEmoGk357+2LDLxUADpcn/TEs3I9Z1YcRS8EYzHF6lVibU4HmZx8w/xXif0q+cZV86CJC0hbbul39cDUqOp7aQdpWmq29se6vD2j4lEn8Xl6e2NvBaJ7y+k2B06v1I5Yzq3rPQKgdp8yOWYopLEygNyeZw54LX+zVTVKk77yBvc+2NuVqU1000hmC6dFJS7RPMiwwTla7tUgoUEEy7aibwQAth+eKDzknIIIjtmevlTEBmDjEVW4O9Nv4oJU/huSeW0+eKbLOHyFVBcQ+3SNt+WJHsSD3tEsT4n2PSTaOkYDC6MliJXlKGmitkMwpUqNSkA73G+IDheVSBcTfwxi7z6quXrokQoAtylrCfT6Y59T8LfHAuPjxw2vv1lcfUn1/gSiOTQBTIPhE22/rjK9KlvqXTq+KLbfPCX7ad+8Ow+8PljDmiTHec4+MfPE/hnzmjmJuzGVQCSYBUwYN8B8KyyFYkTq2542VMzqF3kRMah8seFAUjS0QeTD54oLqoli7jnLUEjkSJkdMEHKoZusWvGEv2s/jOx5j93x9ObY/fblzHP+mJnGfOPzEIz+RpgwzKok+I7Yc/4dIPs+ciBKqo8yS8XxL5stUABcm53I5Yp+wuTLZXM9NVJvSNc/XFkXXX3uZ8x1/j8ie+0meemiFJEEglTz0gj64My3ackIUJjdhCz7Ta4JvEj3wXxVB4UcCalwsbiQPnj1wngWXdHehcJHhPlMgzzkWwovt1kyUrxRa/aOq9FqZpFGNTUrXGkAyARF8Tva3ipqGj3hJ0qVHh6EST646fwHtRQqgIr+IW0OYa3k1j7HEH/AItMrVqJC6f4byIAM6hvGKgDW/pOwH+5xKybyzKwlG9NxgjTUJAV2vz1Ej9ca+G1gmUQgDUZ9d8CNVDKfu1RUUBlMSDP5iPzx3E2ZpTIjUCvXy1Kuj2SzLqGNamkiwZgCR1j97Y+4pex9Q1svqqQ5DsoLXMA2EnljMD6SGTwsR7/ADPrcdCpqqhFBEqB8TxvoXc4n+0fEw9IwpGlQ0N/NyIkiRGAeM1NbMWvDDT5coGBsxQJSrIgFVO/8398Z1HSMEANzo3YfKinQUi7loqN1MbAcgOmM4hmNTwDfTBPQ6j+mNHZbNxUWkPvOzewH9cO+IZcXIgG+LbbGG99pkalzG4l4dlu7p1qcgqUdvOSN/riM4FmAj5Z/wANQaj0mVv0ucUeb4h3K1LFi1MgnncWt0mBjndHihpUv4i7GINoMzPtHQ45RyGpYCrvvGvGM+2qpTZ0QM1pvqZTEeVr++BKeUeGDhFqoup6ZYBgJgATufTAmVor31ATTdmEspBZamowW1chAn54A4nxBqJDU0RFDMisl7gnVBInmRiy4xoCOM7ILjnM5dKdTuyVZomANhAPMece2AUzCGIAvMW3joevOMT3DzUPeOHNlIvvfy9cHZLLVe6rEhHCypBN0cCZA/FExGH+EB1MP9XkKihHuZoCnp1hYcSrCCCPvbdDuPLGpaiEqNIlm08t/wBcCcaFZFUaE1vTGk0yb6ZJYg8zMb8+eE1KqQlN3MhXsOfpGO+GD3nL+rfuJXDJAPodQj38LAA25gemAK9eksyACACVKwROw9cFZeuHQZZqNNcwJ0Gq5lJnUNvDbYT93C7jdAmmtU6aaWldJBqnbXOzgxFv1woQXuFv1bjyhmWyq1dJpKH1TAgXIiR63EDnhllM/VyT1U8NOmwEys6wp8QADCIk39MQ1LiS0nDhCULElQxUkTsGF1/thzkn7zRoy6d4rw66jOknwrfYW3N7Yc4+Mif1ByCjOkdq8+iZrLrMn4LXgk8+lsHcGy1bKZXOd4FBLgqQZBDW/XEJxjKvRzNHMVnD63Lt4WVlsABLWv0HQ4rM3x5TlnVoK1GVSwaQpXxMCeZuBsOuIaX/AAf5i8SdeokLnI7yQTc3+fI++NvaHOPUSkahMqHAneJWMC1qsuPU/XGcXqHRSTkqGLdWvjlGxNqnxe/KaMhWplQKhcLa67DrIjG3PUEENScMC2/PY3IwNkjCIZvB5+eNzqsqdMMd7euHPWTxLbCdT/w4/wDtnHSqw/JT+uMxF5Ljz5fWibFg3uUX+mMwnL0i5v0zNkJB7z1mGChtRAAYfU43ZqqGpVNJmE/MMML+0lTTSqmxgix/1YE/w6Rs21ag1QKNBOoiSAWGqNpPO+FTFacojZAGoy87PVgucosbLpce5Kxip4/nBTWWm7QAok3MDHO8zxxKLNSJ1FawQMFAU21TqJIPhF45419uO0Rzz/ZckAXpuTrLRAVfFM7XMT5YKoxXjJPXMN797nrjteozuKRYNSpO6IgnVtdyR+GSBvvGJWlNSjmazU5ChS1vAZMKU5yDqmDscMcj2xrVmeuGQCkqlabNAZtiSPvGJ9MG57trRzOXajlgaRszB1A1RuFIYwZvPniwUr2g5X0mijxaKVCv9mH+W1OjpNhoYBwxn4biOe+JOopzNVKClaa6mJ3gSZJN5JHrgrtV2kSstFKaMjJ3neC0amIskbrYm43OAc/lu7XWrSSqiIiCQZn5Yqq8d9z9YtlvkIWqLor0nZnalApgHwlQxDSCJIEg4oKlCnRornDQZabuverq8cwx1GY8MkEcjgDJcYoZaqjIlR6TLpZ9QLmoROtQIus2W2++GdftPVo5xKdYeGwMi8ssiVkgnxKI8sIwY9BqEGvnJ/iuXp16i/ZTYJrg+E7wRz8vnGAczSdaLLUTxq0lrTb088MeL8VYV6606dFG1DUEBEhbadJNvEQSLXXATo+hg7iQLAEHl154foBCmyfkflDa+YRGYV0o13Kq86mF4O45sN/PD7NVqeYyGqkiN3YAKE+JdR/9OZ+8DIA6YjqGqkC6oFMqQxmQL/D5GPyxX5PjtSvk6gyyBaiBFZUUBgWY+OnpvEiZ6scKy9KihvOTtbNJUU0kGmhpLmmBcXnSX5wTY4GSscrWuiVAQIBMgqdgdOx5eWG7cXo1slVqHLgV10L3qsYYAzLCIJJF53wjqcNZkBDAsyaypEQDyF7+tsOK6Gd4j06zr/CO0lDMK0FCEX7wBH+k6rC4tO+IPMcNq5dxVSXo121eJQqiPFB8RA57C4HtiYocNc0TVFRVV2goSZMSQWG0dMMqWWAFJFzDtSan3lSkykLJIEKJ8QNr2+HzxMYgvQ6jpycgAbm7JZ1aoFQCwO07SZnbrjZxVvCn+k/XC7hQWi1TUYB2MErtIBvtfDfi1elVo02oksES4Ai7G5IOwBBHPAZabXSWxMwNN1i4SaSAb6T9cECqSig/dXb3ONWcy3dMKYcVNK/EBAMwdjj5SqTb+XA6w4T4xH7ZbUzGOYH/AArjMH5D7/8AqH/IuMxC5rY+Iyb7U8XkVqemLx7hsA8N4NVqaADrDg6VBExv7D13w67RcHTv64Z9RDtK6QJ6m+4mNpwkzGeelVQIGa3i0gkx7DcY0r+3is83j/zfpB1zhGqkxAl5luQUm3kcVPY6tQzFV0NNFdRKSRGn7wJgayxiZwsqdiM02iq0LUcytMj4ubaWBItIsYN8DcS7H5mmutaepwfFpceAiCAdgSZBth24EVcQcrsSqqcXy9JgrIFy3wMyoIDgkMCRfSATYCPPEp2s4plTV05Kmo0zNZbKx/lQ3EY+JlDToPTr61dF1LrUrOomQoIvEHfqemJelQPK87YbFjUXEyMdQrLZNmXXMAC5POMN8lxemaejMUBVpo0/5jI0ncahJgwPT3x7pZTRSI16vCbWtbbzwNwagXoV1VjqBUhVBO06iwFwIAj3weXKz6x2x8QK7iUHZzP0qlNlp0qNNqZ1s5oh9KiACLySBMjmR54fdquK5Z6Aq5eKlRgCj6Bqp6blpNwJjEj2c4JV7vMF0ZdVEaGFxJa8xvCyYwHkclUoIajg0hUBAYjkJ8OncTibKvKwYUBNAia+Mcb76dAgtDMTBOrmQ0SASZxt4blnNDWTK3MeQ3xq4PpZqlNmFNXUDURqgCZAn1FwRjfTz3d0jT1CBI2Jnznlhn0OIjYa5FmPaP8AglSg/dE1iAUOukKQc7wRJYeG+3lij4Tncrlu8ZkSktMlKmgXP3lt9/cbGBjnfB8qKlGsix3gAKg3JC3KqORP9cfDk83mqjtSoVHKxqGn4TAERa0AWwhxWavUU5PDdS57cjKUsvRZVZWqS6skXBuy6YsIPW04lWyeVUNUpV6ioyDuxVUa1YSdMqY0R5Yf8F7PVKmXrd/l1L1ETuakhQhJgyPSJ9sIu0PZzN0oofZ6rd0paowXUBJPiBH3YFh645N+EGAkDZgR8OYR65qLl2IMgSCwXaOnI+U4pa3aillgjaRWZhZhIsLiZkmCQRhTRzeWqKKGaZ9IlvAwBDAwAd9p1X3ke8nWrPq0FtQWwItIEx7HDLj51faM+TiTXczr/B+PUcxlzWzK90ReTpK1CQymABJubixvOEWf7R5ahSSpRTRXHhVaYhLfFuATvuPyxLplalcJSDojbrTJuw/FM8gDbFFT7IGtkZo1BVdHZgQYVlIBA8XMRcDmd8JwQdYA7iyPKIsk9fN1qjBGd41EDcDqJOwxlFwWEc1N+u2G/Z/s3mFWtXhSiKZEwS4HhFxsCZJHTCXL0bo1SaeqmWAMib7iem5wxAJ1HwvxIuWOVqgF/wDUP+RcfcB8FzuXamWrVocn/TIgCYgxscZjKUNzYc6E3JDgXFwlWm1Vm0g3YTq0zcTc7Tt1xX9ueOUEULlWRkqIAoQmaZWCSZ5MCOX3TiFz+RdKgo1/4R1APqvpB3NugvGGHaXiAqmlVAHd6dKyQWEbhvOIPS+NzICwNTzFchSLnQuyvbKh9kMgLVpEKASNTdDrtIsQZxOcT/xAjMO1JS1NtxGiDaCB4to9MTHBOAtmHlgyUoPiC2JHIE2PnjXxvhbUCASpB2Kn6jlhBjx86h5Px5TTxrjNXM1WqVHZpMgFiY6AY2ZTLfwGqEXJhTPzPrgLK8NqMpcKdC/Ew5dcODT7vLwxkMAV8/TFnIAAWLiBNlvIw/gnFsuKFU1GKVVAVKaJqDm51MW2HK3WcPuA8RomiO6ZUrATIsRFySYGkAeZnCPNln4bl9FEEPVKBgASXEyLXlv0wB2QYLme6YQ1SaYLD4W5AraxI0n1xFkDAmPzogE6nVuC5xKmVkeIHVGl5aWMLJmxkzJGI5O0VSjnXWtWWorNsNLQZiNWkhTbTIxD1Mw3elaQNEVWCuisfxCx9Dynlg3PUUdalRCvgC+DmdU3n2v645cITr3g58vpPPF+KCqCtNTTpBiypqkCSY5C8E7b4bcH4cO7UsxvcDpPLCbjHDRS7vSCVdA2qd+pgi18F0eLsqqAJgRhnFqOMr+nZVcnJFKOUdyDEEiB64r241ryoFGoy1XhSonkdhe09dzAGI+rQYt8JljztJJ5YZ9k2QZpEdu7DHTridDcjHrbD5FBF+Ugj8SR2Mtc7x8Ucopqu1VqismlRsSLku19/a1hhTwnt49LLGkQx0rpRg97kzuDeDiKzhAfxG/3iDzvPvOHed4NUTLkNTUFBrdyYkTAC/i6++J/CRavuYxdmJrtNOd7QPUo926ozCdNRh4wCbifO2A0Vfs6tudRBI5SJHr/AHwbwfL06dNa+YE0qhdVAsx0gS89ATHrjzxDJ90nd1bNAqQN4ZZX++KWAeIgAJ2T2mzs92trZWnUp01pkPMl0BI1AAwd4th/2H7SIgWm+iktJTzJNXUQCBNlI+L2xOcX4EtGlTqpU1a4BUgWJEyCDccseezlAtVkUxUIE6TyHX0GA4R1JgXmrAHrLnjParLDMUu5rimuo98VpkgxGliTud7gbYX/AOJ/EhV7kd+lYkawEj+GGAgapMkxMY0ce7MUe7auM0prMxPdgDT5ixkR1wt4BwmrVytXuVGpqoQDTuNJYkNygqB6tiaBAAw7R25WQfWIFiBIbbp9PLGY9ZrJ1kYrUWoGG4gmPcYzGnr3kJ1jLdkytAvXUVajqQDZoY/itLsSJub9cJcpWyz6qlSjQLUn8S1HswIA8IVQOkzcm1sD9qe2ffI1OGkmQVeFibFliS3S4jC3g/byrl0FNqVGsixoWonwkeYud5vN8Y0xuRZ6yzOtVKTtKUpLNHNUnWpqfuaSaaaAC7DxGCZFjGOaPmddRS15iR5dMF8S4i+ZepmKzqGYhe7RYnc2AsqiNzzOA8vGrVEQRb97nGlE47kixahG/BOKHLuAFBJI3+R/flinzFWjmWpVTT10qRnSIC1LHUkkiIMGROIetV0nzM39d8Vn+HGWq1RUKw4QgBTe7dBMAWBPtiOVQo+J3lcbEnhKbhaVqBqVAFl3LrSCwqOQP8tiNJAUxNjthtw7hlIPUZk56k70hjJiGlQZZiSRJtbB65LuqVVc2iuSon4WubEr0IAHTfDAZZ6GWJWnKiCFSXkAeGLTbpBxlJJ+feWBA1/iQ/EeE5dq6A0ylRmJ71t5pEhwqqPDusMbYmctwqhRLOKbVEU6ir6groDZTaVuJO87dcE8Q4+1HPnvU1lQf8xSrLqGsmJMdOczjx277X08xUikGFl1VA3hexsojYSb+uNIV+gkQy9TEHHeKjM1KtdrMXBUaptAldh4IA02tjW1KYPlhdmFnSbC/wBcOnojFH0BUbALuKs0pkAWtv8ATFB2a4NRzRd69YUO7htQXUWJJnwg2E4R8QUT5xjRwviD0qi1FMMhDKfP9REj3wwBK6knpX3OgcNy9AAJSo067MYlgKZk2A1sGuWvteMWtbLVXoMGgFqYIQgSJE6ZIIiRO2OT8CzmWVSK61CF8SJTN3fYAsT4QB5Yu8v2soUqdVKrsQCBTRZIKx5zBExeMZcqN2lUcHrBsrmy2Vpoq0V1AhmrNKmpZnTYgmGnlPLbCDj3Ci7d+c1Sr94CpCDT3enlpkyo5HDDsZm8qp7v7TXpAkkVKiL3U20Bk1GCBImb+WCe2XGBl6AyZ7iuWGpaqADwnmCt1aRMGQQd8OFIJqDn0uIe0VfLtk6dJERagMgi5OkRfpM++I9asOdJ0i8eh5Y9ZusbXn+2PLOAFIEyPF6/2GNGNOC1JO/M3Om9ms3SfJWegrUYtVpE6rGVt13BGDqdWmKZrhqUKNfhDgVL7HV4fKYvjmvZ7jT5TMCrTKgrtrXUCN4I8+o2ww4j20zGYV1Oimjzrp0xCEnmR188SbBvUcZfOdW4FmMtVpaldluRpVLDyEk4zHKMl2iNKmiICoUXhz4jN2jkT08sfcZz+ne9Swy463fv6SaoGbm/v+5xmZItYfLGaNBO5AMAjGVF1WAMcjj0u8xdqmxq6sqgLEb43ZDLa2CqSSTEAdcVPZenTp0jNNTM6mYXPkPSfzwgzZVD4bSZEb72xD4lkqJoOMqvJobxbhiLSkrpblJ+ePHZXtJWyepqBUTGoMoOqJj64c5llr5SlmjEir3VfVcaiJVwOUjEnn9MwiwoAH9T774CbHFouSr5LLvtF2jqGlQRO9DOe8Lc2WZ58tXPywtXtvXptTenWrkU2VmpVKlnjcSJ8JH/AGwVns19tyvDctlJfOKj06iraKZjUGJtEgfniQzGVShmRTr+KmlSKvdEXA+IKevL547HiUTnylruUVfKVs4alfMU6jVq7RRggBV5QN2UTAmLCeeJLM5dlcoblbHTtIsbzESN8dT7f9ucpmMoiZYEsCADGk0108jv/LG2Jjsu1FspXkqtTVOqDKqoEbH4dxtuccGKgsZ3EOQo1JgrtPthlUPTGujS7wghNIAgjzwetCMDI00YcZIuKM0gJnywvy9iQbYfZvLggnywzpZFaWWDVCjI9MsCN2O0eoaxGCuWlk8mEl5M5fJlz5Dfz/pgWl8RW4EkXvi3/wANeHLm2r0C2n+F3iCAfEoIi/K4+WI0ZKqUNbu37vm+k6b+eKgmyDMxqhUdKrrlWcklGBSAp+Lox2Fr+eEGXILAQAOgEfTFT2Q7RUsulalmENWjVak8W8LUySWg7+E7DeMJeJZPuqzwulGJancHwm4EjoCPTAXRIhOwDHHZvuDrV0WpUOkKr7XnV7mwnlGJrNJBIiBJgT59efri87KZSnlMg+bzJKfan7mk/d6yihWbvFW0yZ58hiGd4p3jeF9BzwFFMTGLBlAlF2p7D1snQSu1VKisQCFkFSdt/i9bYmck1vfy+mKjjvEaqlaNUaalMgt4tUHTYet7jlbE/XRwZiQcdjLEU051UNazW4E7flH5Tj7g7K8U0rAAHtjMdybyllx4iLL/AG/3F+XzF21bEX/7YdrkFWitViQxJ8J2jkcI8sV7wwPDEYcHJ12ovWKk0YjVAHuBzHnjsnbdSWEgddxh2H4ghzS0KwmlXISOjmysPnHywD2w4W1CuyNEoxX15g+hEYR0KulgYOpSCI3kGR+Yx2rs7xLMU1rZvMZMtUcDXVjSVXYKA4jSBuOZwrjg1wKxZSJz/slwh64ai7GnRqshciCZUnTEkC8m88sVXa7s7kaXdrSy9XvmG+s6SNtQJ+IDyHPG7jfEKD1qVP7MaNZyNZQBV0mQpIve+8CAThjwHhlaky16v+ajPSp1NRcvFiTrNl5CPPEHykWxlVTlSifFppkZZGWdCjXThSQJAXVFz6bzhVxbsjlKdP8A8wnc5isCUAqbERJZSOpHPnh/xX+EHcU2q5ZV0lieRUg2IsQb7e+JXslRzNPMVMuRReo1MAtVJPdyJlSZvcSPIYniui1xnoGqkNx3gNXLrqaSnMjYTtPqNoxW5TJ08tSy2XqmmVctUzHi8Rq92rIh5hURxB2LE9Mb+N5mr3gy9YAvVgai0ppNpAOwtbHyrwTJ5SkC7CpmVBMsJQtsAVO4G4npi5y2vFu/lFGIcuS9B1vziFYR2UMGBAMjlPI+eN8ThJk60uZPK874YPnwBbflhXU3NWDKOG5q4nUjSoBJY3A3jD1KFIUUo2IzUqO8sKNZfhKt0adLe2I5M02oMSQ0zI3GGWUyr5uqqmqq6jA1bAnefWMV48a9OsyNkGQnXXpHfZbKZrId1m0WmRWEAT41HytP6DFTV49UzqDLU6q0CHUFAdKbkBddzJ5jqBhf2Y7MPUpGj9sSnXiGpEMzKNRAtOx5REavPBJ4PmKOQqJVyaawslw4DJbnAOrn7HEmJJs+cbwqoA61u/4m7sv2eSiTSzCCi6nxMNJsZK3PIgWw64VQppmFc01KUlcs0SAgBk222Gw5nAXY/hNPQ1SjV7xe7Vn1/FqI281EkY19oeGCvrGVIV3OmQSumwPiabqehjfEC39zccWcdDt9oj7Z8PTiFbLpkiEJSDSPhSdywBgKLxMYRZ7s3muHZikpWlULodDmGQ7GQDfUp64pX7SV0o0p7tKeZJVjDFl06ZbeynVsOhw0pdnslW195WWtUEOGNUDUp2VRNivKIHixpXIQKMjwBM5Hm+MNVZWcKxUkswABaW1MWP3jhrxDJrqJnSloQ2NxMwb+fvhZSp01zElStJWLFHMta4RupJsffG7iOdqVqtSs5NQlyCwECBtA+6I2GLMNipNGrruLM2gViF2xmNVV5M4zFgNSbHep/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data:image/jpeg;base64,/9j/4AAQSkZJRgABAQAAAQABAAD/2wCEAAkGBxQTEhUUExQWFhUXGCAbGBcYGBwfHBwgHx0dHR0cHBocHCghGh0lHBsfITEkJSksLi4uGB8zODMsNygtLisBCgoKDg0OGxAQGzQmICQsLy8sLCw0LCwsLyw0NCwsNDQsLCwsLCwsLCwsLCwsLC8sLCwsLCwsLCwsLCwsLCwsLP/AABEIAQAAtAMBIgACEQEDEQH/xAAbAAADAAMBAQAAAAAAAAAAAAAEBQYAAwcCAf/EAEUQAAIBAgQDBgMGBAMGBQUAAAECEQMhAAQSMQVBUQYTImFxgTKRsRRCUqHB8CNi0eEHM3KCkqKy0vEVJENTwhY0c4Pi/8QAGQEAAwEBAQAAAAAAAAAAAAAAAQIDBAAF/8QALxEAAgICAQIEBQMEAwAAAAAAAQIAEQMhEjFBIlFh8BNxgaGxBDLBFCOR4ULR8f/aAAwDAQACEQMRAD8A6UiihQ1AXIGn/wCP6sfXAvDMnuzXJn/+j+g98eO61GmqjZVk/wA0b36fpj6vG6QzDZVT40VSB1HQeYEE/wCrHgAWfQT09gepnPHH/nCc6SERyXAnSR90ADlYR5Yd8dD8QQ1UVaNCmpNLUDLlRcgclAkT54L7b8NDqKgA1AXtOpentiS/8XrZhVouQKNIABVtqgWm/wCWL8tfKVCg0RAOC5QltZEavhU/dH9cUVejFJv9J+mPGWpC3XDVst/CdjtpN8ZcjlmlQAog+XoEmwwY9NU5a36Db3P6fXBiMSIpiF+83l+gxLcc7XpTPdZSGY2aqRYW+4PvepwExlzQis4HWE8Wq6L5hwinZeZ9sSuf7U6TFCnAA+Jt/kBb92wFUy7VTrdmdjuzG+NtPhKH4hONqY0X925Il26ainN8Qq1fjdmHQm3y0xjzTrujShZT1UkH8hihXhFLbTjfQ4DSiCJ88UOdAOkT4TGDcP7ZVlgVVFVZ+9ZvZguK/hPFaGYMUapp1P8A22MH25NiWzXZ2mNhhVX4QByOIlcOTpqU/uL6zp9RVeUrpoJ+/wAvU/v3wk4p2canJW6n9+/pv674ScJ7Y1KEUcwDWpEWn415WP3vQ4vshWmn3mXIr5c2ZDy8r/CfL6YkUbH8oQ4aQtBAWbpb6Y+1snfwmDyPTFXmOEJVes9CTp0lgbbjYmPLefXrhcoIaCIveRgMxBuOtETfwnhlWtSavRZUr0yF7kwRYHUZ3XvAR/u4nu1fEKWaKN3TU61MlaoYDe0LI+Igzhxma9Sl/HoNpqqCPJl/C3XqOmBDl3r1RUYgs5mwgEnnHIDDo4/dAUJJuVP+G1dmotQrXA+FvmdI6ldx0n0xQZCqcvWKN8LHltq5QOhn8/LCsZqnkaOtjZRbqTuB6k3/AOwwdVrrm8tSzCW1ASOh5e4Mr/tYGz4h1EztXKj0MVcZp0BUIbLVawiVZQwgGTpPh3Bn2jGYsuE50vTDRJ5+v7v74zFAgO7+0mcxXRH3k5wvMhKD16h8NNJ9bSf+Ef8AFhHwPtDSYstdgoqjVrj4XmZnpBj2wN2rzndcNp0tmqzPLwjxEx6aR74j6K6lQH8E/phca0oMv+5iJ2fjuUHcBlvAkEbGefpz9scoy1MCfU46p2TzIrZBQT8ANM+g2/4Yxznh+TNSppHW/wA+X7+mOygDY7id+nJFg9jG3BshrubAXnl+/rhpm3102PwUVG/XzP6DGKoZhl6XwL8ZA3PQDoMB9rzAVFP8MGBEwXBEqTsY3+fTGcKSZUtZqTPHeNvmSadIFaHIc3828vLC3Ldm3L98Y0CxHmdsUfD+EBFA588Hpw+0Cd/nihzcdLO+GOpk9Uy0bDHmjlGYwATihr5NUMP4m/Av64Cz3E0pWc6bWp07sfInlhVYnpG1PCcMCxrcKem5/LBiZFOTD0NsStbj9Yn+BRCD8TeJvzsMfcr2iza/5lNaq/ziD7Ef0w5wse4g+IPKUebyRUXHv/fCzMUuUYZ8M7QU6lr0W/BUgr7N/wBsEZ3KK1iNDf8ACffEtqdxgbkJxThLVGDDZLm3mMeuFcTrZOp3tE3NnQ/C46MP1w8zuRZCQR/TCt8rMxjWuXVGRbGDOm9leMpme8zGWBUDQKlI7gwbeY6H9jfxzgq1V76iL81/T+n7jmnZI1aGaVqOqRdwonVT3cEc/rjsNGssCvRIak1iOWFdB1HT8SNsp9fejOerTIJwz7FcNBZzFkn85/Sfnhh2o4bpPeJ8LX/f0+Xng3ssgp5Wo/OWJ9uXyj54gFIYgy75LSxOYdu+KGtmu5BOikbjzP8Ab6nFn/hhn9Yq5drKw1J5H7wHp4T7HHO6uXLVGdvidpPucOuzuc7ivRqTA7yGvyIAP5XxqFAACSZSQZbvmXRnUPphvEASLwJxmDOLcP0VqhZO81nWCCRAgCPmpPvjMZSCDV/mVUggGvxJLt9TGZNM096dEhRyOqPkYUYnOHpBUG0UtvfDSpnz3kEQNIUD/SI/PAucdADUMgxpuPeMVBNcYQoG464Jx1qFGrTXaoN5+Exc+4t7YacOyoy9DXEVHso6dT7C3z64jeE56kHXWwAFzYn98sWX/wBQZepWkOTTop4RBvG5vzJjCsGnavX1hNXImjRCgsCbsQSCR/qF/X1OBamdNakGYKoCxTpr8KC2x5k9cU3H9NbJLWUEDTIB3ANiDGI9cv3ilQOn1H9cDInE8YuJww5EbEd5ehraF9+gxmdzaUkY6gtNfiqH6L1xt4jXp0KRuRSUwxG9RvwriA4pmHzJ1VLKoOhBso/U+eFVIbLbnqvx562oUkakk7t8bDqTynpgOjlAMN8vlC9+QABJsBGCu5SmNVo/G9h/srucPyA0I4FdYso5Bm+FcHDIsBBE/mPywPm+Jk/Apf8Amcwvsg/U415bitRf8yn/ALVMkH5GxwpVjGufcxklM2jGgZurQUhf4if+2dj6cxh/QzFKtzDHnbS4/wBnZvbGnMcPI8aHUAdxuvqOWFDEaM47nrIZlatOynT9+k3xp6dRgXP8M0DUviQ7H+uA1Lio1UN4y0z++WKbhmbFQMQt/wD1KfUfiX92wWFbEF11ktSZkfUh0usEH58uhxRdiuIVHzVSrpVKdQRWpqTpLcnUHY7k+uF3FeHhKrFbqyqQR56rH5Yd9hMkW79hy0/Q4pjYg6iZQpWzLB8qCGomCDdZ2/ZxK5mq1FKtIHwsIM/X15HBtLtRTeg7eINQMNsSQSQCIO0jCPtFxinmPFSm4gyIE8/zv7nC5AO3sf6ksStdMP8A2SHESNR6SPrj1l6dpNgGkedsa2yRNniDeAbnbBNSpG4Nhtb+uHvVCXre51/hnFqbUKTObsgP6fUHGY5xls/NKmJkquk2/mY/QjGYPxmGtTP/AEqnuYnGeWpVdKhghiA3KJsD9JwLx9YRVb8U/kbDyxr4/WapmqjMoGpzAVY22MDmRv64Fas7BabnUFuG+Yjyw4WiCJUEkUYKkSImPXDbhEd6IsCCDOFteiAYkeuGHBKH8QwQdKkk4L0RccHj4Z0/hPEE+wNSZgWuAOcG8+18e1yQo5Yg2eoAWJ+6siSf31wg7HZU1aiqdgJPpiw4xTD5euJGpksp5LMD5nEhbV6Cvf4kMlI1Dub9/mQ3E+Kiu5MfwkJFJfLbWfNvpGBzlpRmeYIIUDdjHLy88beAcO1ks092m8czyUeZwy42CEbYMVIb+URZF/U4l3mjoKEBzOdA8I0llHw/cXyH4m88BJQeq0xrbmx5foMG5LhQW7dJC7SOpP3V8+ePGe4lHhpgHzjwj0Xn6nB+UYCZSyAA1O1h0sP94wPlOPjZOm4lGNuYIYD1IuPlhRWRnMsxY+Zn5DljGoQ3NWHMWIx3H1jX6T3nMmw8Vj0Zf3bDbg3FT/6rQRYVB8V/xDZl/PAWVzzzD3n74s3uNnHrhsnDVe6xJ2j4W/6W8jjj5GKwEOPCg+ooAHmSo+FhHxIf0x9y7FFlSA4mJFvMEdDzx64Ie7lWPh1W6o1rj9Rg/jmUlTUAEj4wNvJh5HHfKQ5UaMAy2iozggBKqJI/A/jtPSZx74JxFcqmZpMYciU6kxpj15/PHzICmtMrUsaugKZ5zViem354X9rCrLTrBl1fC8ETIi+/7k4IJVrE4gN4TJZa5Q6V+94WHW6n6jDHJ0wVNoubH4ffCWixJJnn1w9yIswJBvz+H3wMmhNK7FzVXpdN/wCb9PLAuaVaQDVT4jdUJhjPU8lwdxKuaal1ALLcButtvLEnmNTy7MS2pd77mIHzw+FeXWSyEjpHvDcyailj4fERHSOmPmHfZfiWcy9AU1SiBJPjHivvMefXGYYhL/d7/wAxQzjt9/8AUB+zCqhLCJ+FusdcB0uy1eoZpLqW5LbgQPK++KnK16bZbu6bna6MOa/eB88NuxPEAlGqh5Pb0IGJ43AOzqFy1Wo3OdVOCiUBJkzNhbBJ4R3NOpUVtaFCNQHwHo3MGdjzx0XM08u+ktRTUfhIMR6xGIrPVTlzmRpamHVwF+IEGw3iZsdV46YZWvvFLcu25HZHMMv33HoxFvbDrhXFKq94FYtrATxy1p2Em18JMtMfFHLBnDcyabagFaGBvMWMjFmEAGp1HL5RqVIgD/KALW3dufnpnAoyf8N6j/hOmdrTLHyH5nC7hPamtXcZdggSo0uwBnmxO/7jBfa3OSO6iBplh/yr6AX9TjPxAnUwNGK+MVzUmCdEzfdj+Jv0HLAApzfl+9uuN+jXz8IPz/tgPM56DAn5RYHkOWOAuVuptapo3t9fc41JmVexM/v8sAPLMNUmZn+2NQpwREjeY57YoEEXlH9KjzW46c/7jB+VraCSIO0qdjbE3lc6ysJkz9fLph5lG1S3zt+fr1wpWp13KOnTFZC6SWm3UwBKn+YdeeC+B1mamxIkU4B81aZHtuMKOB1dDkDZ2E+RtDexwXxridXKGaYSKplgdpG498KKBk2BPhkx2oVqdSpSZpXSui1okx9cR+YTfwz/ANuuKLjefNYyY8KhZ9yQPM3j2whe53MciMUxy7AhKM2cFoM2sCAJBLGwAjmcOUfSqmm8qx3IF9+XtieRWb+H4iCwIAm/IW57YuqLqmUooKFHvVkOT4iIFj6nmOWDlrqYiMRoRElGvmGNNYItJIFp6c5xSdk+BqxdEs6iDUIuG2AUfd2Mxe2AzmaiDUNCvtKKBafTFh2CoaaGo7sdR6yevsPzxNPEa7QZiVW5CcRZ6NRqdazqYtsRyI9Rj7i67ScDo16od20tpA23gm/76YzHFQDOTKCoJm3hHBqJaqwUQarBY5AWt7zifyGSanRNWbM2kjoREfO/yxQ9nH+MG/8AHf2vicy+cJD0pOkHVHKdZviRqouMtyO/Kekee6BtJIn3OKniWRoKEo1KYaiwMA3grEQeRM/liZZZWjYWJv7nDL7VrQrM6W1D02P1wcbcQa6w5V5EeW4Bn+xtKGqI1MKFben7zbcDHP6lSm9GnpAVtJFQiwZgRcDlb6Y6NWzDnL220v8AUYT505FqYZ5pNKgBee0k+EjrOHRwdCEchs7iPs8wGZpEkQkkxFwqkn5xghqj1S7ufEQST88H5vNOMqzFSAUMMFtpso8QF7c+eAKJApEm8rho7Gzc+8QzGlSq8x8h0wNk8uHa5+FAbbzNt/WfbH2plyzBy0IYv5EsP0wV2fod49Qaiv8ADFx5nHdBEM1nhw0Un1nU7QTGwJO3pH54OXgqGsy6mACyp5gmwm14iffDQ0AMrl2Iv3igmd/Ew9sGFAMy4Kme7Ta+7NJwLMmWkbW4eFpU6kySwUztcSD5Rj3wWqVME7n5Yb8UoAZSkerr9DOA8lw5qqoKb2WCVPJnYjl5L+eGvUcNDhRYaone3rAt++owbxtjUyqFjDCCT5zob9DgPhuZDU3MXN/cAf3Hyx9ytd6ixTVmhiG8JIBMEcvIYRukI6j0iCmCkqY2lehFzBg74Zdk+FLm6XeVKjjx2UIIjkAxMflgLitQNWZGQGpH8W7ROoyfkR5XxV8Gpg06RAAmqRA2AAgR8vzx18Y7tyFjUF4rkcslJDSUipqCljGphMkSLWwLxWgEJAEE7+sRjaMm3dq52pvef5jA/XHjij67+s/LEmN9YVFGprfK64Xqwk9BIk/LFf2bIWiFBkLaesAXxPqjQCLEX+mHnBaXhaT98/QYbGdyWfaz7nsotVyTVdItCxHr+eMxsqZQ6m9enkMZin0kga6GCcBkh4tNZzvuJ2xPcKSalTzB/wCfC3hfGaiKYbck364ouzmQDJ32u51ArHnMzOEKESwpbM2PSlKG1yR9cK6UoRB3B/S2H7INFDrrP64W57LFbwd/6YWoQ3v6zOI5kjKrABJSp7dD7HHN81nWK6NI8RkeUTYev6Y6rkaVH7OjVVYkK8EGLAyRHnOAu0fB8uFy706EK1ZVN9wSLHe3viuPW/lByF8d9/59ZI5jtBWqZdctACLZhN2AiB5XHvONtZYXT5Afli1SjlHRqn2fT4gAoPQkE+lsRHad11v3CN3UCCTseeOu9Rlo9Affyldmuy6lhS71tBpKwsJB1H8pJwm7NZJmzDKlXu/4dzANpgCD5435btCSUaqrUwlFUkySxDX3/e+PPYKn3uZdZiE5f6hg9TqSPIIeUZ/+EVTlqM5gz3o8MCBLEA9TBBPvg+nwit9sqhcwQe6HiKrJkkKCNgJnbBFWlpy9GwMVxf8A/Y2GHDGJzlWRB7pLf7TYrjUFgJmZzRPz/IkVxbL1FymXLVNS6h4IAAkGIO5tO/XDHgPBWSilSnUg1aq6pWbajEeYM/PG7tnS0cPoA2h1n5NgLI9o1TJoKal6lKokr1mW+lsDjR35SoLMnh84DxXJfZ8w9MGVEMOvKJwnocVq5ZqopEBHaWBvPhMDytHyxqrcRq1sxWqaG8R1DUSdIOwmMXeSymVZSBSMaAJk3a8zibEAmpoGlHMTmGZ4q5qs5ABqrBjlti47F5uoWVHA0h7WjTbYdZM42JQoVM7QP2dUXQ8rNrGJNt8VNKlQJXTRiHtpNp3nz2xxphqvv/1FyMFFEH7a+8k+LWSn/wDka3vgTNnw28/pg/i9FopGNmck+8DAbpKN6n6YzmWUyg4dQ1afQfQYb8Ho2fyc/pgfs0sgH0+gwx4SB/E8qh/TGjCnQzFmfqJqzOYRGhjBN/38sZjzxXga1n1s9QWiFIA/MeeMxQpkvURWx1ucjQ6VJOwG+LfsHx2nWotSsCCSl51rtqgC1xEY53n8xOXqib6TiZyvH6q0Vpir4AI02jr0xqfDY1CcgOjO/wCczVOnTpF2AIew+8bxZdzfGAa7lSN4np/fEHwCjRzFDJnMVAaiVHB8ZkU94t8N4I9Di54FmtUIvi5QSdhKzJ8oOMTJR4ygui0X8ZQrkZ6LU/5lwz4nmsuqDvV0imUYsdvy6xjbxrh+vJPTmJRxPSSMTB4261tVVaXdwoMFifCCOaRuZgjAAr7Qr4+nYmU3HOIU6OVeqtEkTOkW+KL7W3xJcC7SjMUMxSq11VioFNWtsOXyGHfaziVOvw6s6EgK4B1DnbYc8cu4dxSkhBNHWVaZJEH1UqcV43uDGpr6y/7RcWoPTq0zmjUYJACXBJaYaRewHPliO4D2hfJsWo6SWWDqUkbz/THls7QbekRvEEf9ONOZq5ctZH9LD9MENUoMZqM37bVigpkrpDa18JmZn5STgjL9vswKjVJTWwCmUMQNoE7yThA2cpf+y3rqH/TgYV6Z2pt/vA//ABwR5zjj9JR8a7Z1MzTFKoRoDSDBkx1ON3Y3jQooQ1ful7xQVIkFSG1MedoA98JMpmaKg6qZPTY/pj5VrUpsp+Q/pgE+cPw9UBLzM8TXLU6tRc6ruyqEAuTpm3yPPBnYrjwzFOozIzNTBZifvTO3sMc6q8ZpQo+zjwiNwJvN/Dc4qv8ACcq32q/3Ft0nXheOojjwm5UpxPLd+gCfxEQ+GPxEQZ9jhqiSwYLALj/lwscDUEgHSx8Q6RtOHqVlBUSJLWki/h5dcKg5akstAWJM8Rp/wbcm+r4T5tYU+c/TFPn6ZNAxeaij5tib7UHu+7B3INvyxBkNTTiazUtOz1MaZHQfQYH4VxBJqCRPetz88R+R7SVqU6QCDyYTbCmvVDEmoGk357+2LDLxUADpcn/TEs3I9Z1YcRS8EYzHF6lVibU4HmZx8w/xXif0q+cZV86CJC0hbbul39cDUqOp7aQdpWmq29se6vD2j4lEn8Xl6e2NvBaJ7y+k2B06v1I5Yzq3rPQKgdp8yOWYopLEygNyeZw54LX+zVTVKk77yBvc+2NuVqU1000hmC6dFJS7RPMiwwTla7tUgoUEEy7aibwQAth+eKDzknIIIjtmevlTEBmDjEVW4O9Nv4oJU/huSeW0+eKbLOHyFVBcQ+3SNt+WJHsSD3tEsT4n2PSTaOkYDC6MliJXlKGmitkMwpUqNSkA73G+IDheVSBcTfwxi7z6quXrokQoAtylrCfT6Y59T8LfHAuPjxw2vv1lcfUn1/gSiOTQBTIPhE22/rjK9KlvqXTq+KLbfPCX7ad+8Ow+8PljDmiTHec4+MfPE/hnzmjmJuzGVQCSYBUwYN8B8KyyFYkTq2542VMzqF3kRMah8seFAUjS0QeTD54oLqoli7jnLUEjkSJkdMEHKoZusWvGEv2s/jOx5j93x9ObY/fblzHP+mJnGfOPzEIz+RpgwzKok+I7Yc/4dIPs+ciBKqo8yS8XxL5stUABcm53I5Yp+wuTLZXM9NVJvSNc/XFkXXX3uZ8x1/j8ie+0meemiFJEEglTz0gj64My3ackIUJjdhCz7Ta4JvEj3wXxVB4UcCalwsbiQPnj1wngWXdHehcJHhPlMgzzkWwovt1kyUrxRa/aOq9FqZpFGNTUrXGkAyARF8Tva3ipqGj3hJ0qVHh6EST646fwHtRQqgIr+IW0OYa3k1j7HEH/AItMrVqJC6f4byIAM6hvGKgDW/pOwH+5xKybyzKwlG9NxgjTUJAV2vz1Ej9ca+G1gmUQgDUZ9d8CNVDKfu1RUUBlMSDP5iPzx3E2ZpTIjUCvXy1Kuj2SzLqGNamkiwZgCR1j97Y+4pex9Q1svqqQ5DsoLXMA2EnljMD6SGTwsR7/ADPrcdCpqqhFBEqB8TxvoXc4n+0fEw9IwpGlQ0N/NyIkiRGAeM1NbMWvDDT5coGBsxQJSrIgFVO/8398Z1HSMEANzo3YfKinQUi7loqN1MbAcgOmM4hmNTwDfTBPQ6j+mNHZbNxUWkPvOzewH9cO+IZcXIgG+LbbGG99pkalzG4l4dlu7p1qcgqUdvOSN/riM4FmAj5Z/wANQaj0mVv0ucUeb4h3K1LFi1MgnncWt0mBjndHihpUv4i7GINoMzPtHQ45RyGpYCrvvGvGM+2qpTZ0QM1pvqZTEeVr++BKeUeGDhFqoup6ZYBgJgATufTAmVor31ATTdmEspBZamowW1chAn54A4nxBqJDU0RFDMisl7gnVBInmRiy4xoCOM7ILjnM5dKdTuyVZomANhAPMece2AUzCGIAvMW3joevOMT3DzUPeOHNlIvvfy9cHZLLVe6rEhHCypBN0cCZA/FExGH+EB1MP9XkKihHuZoCnp1hYcSrCCCPvbdDuPLGpaiEqNIlm08t/wBcCcaFZFUaE1vTGk0yb6ZJYg8zMb8+eE1KqQlN3MhXsOfpGO+GD3nL+rfuJXDJAPodQj38LAA25gemAK9eksyACACVKwROw9cFZeuHQZZqNNcwJ0Gq5lJnUNvDbYT93C7jdAmmtU6aaWldJBqnbXOzgxFv1woQXuFv1bjyhmWyq1dJpKH1TAgXIiR63EDnhllM/VyT1U8NOmwEys6wp8QADCIk39MQ1LiS0nDhCULElQxUkTsGF1/thzkn7zRoy6d4rw66jOknwrfYW3N7Yc4+Mif1ByCjOkdq8+iZrLrMn4LXgk8+lsHcGy1bKZXOd4FBLgqQZBDW/XEJxjKvRzNHMVnD63Lt4WVlsABLWv0HQ4rM3x5TlnVoK1GVSwaQpXxMCeZuBsOuIaX/AAf5i8SdeokLnI7yQTc3+fI++NvaHOPUSkahMqHAneJWMC1qsuPU/XGcXqHRSTkqGLdWvjlGxNqnxe/KaMhWplQKhcLa67DrIjG3PUEENScMC2/PY3IwNkjCIZvB5+eNzqsqdMMd7euHPWTxLbCdT/w4/wDtnHSqw/JT+uMxF5Ljz5fWibFg3uUX+mMwnL0i5v0zNkJB7z1mGChtRAAYfU43ZqqGpVNJmE/MMML+0lTTSqmxgix/1YE/w6Rs21ag1QKNBOoiSAWGqNpPO+FTFacojZAGoy87PVgucosbLpce5Kxip4/nBTWWm7QAok3MDHO8zxxKLNSJ1FawQMFAU21TqJIPhF45419uO0Rzz/ZckAXpuTrLRAVfFM7XMT5YKoxXjJPXMN797nrjteozuKRYNSpO6IgnVtdyR+GSBvvGJWlNSjmazU5ChS1vAZMKU5yDqmDscMcj2xrVmeuGQCkqlabNAZtiSPvGJ9MG57trRzOXajlgaRszB1A1RuFIYwZvPniwUr2g5X0mijxaKVCv9mH+W1OjpNhoYBwxn4biOe+JOopzNVKClaa6mJ3gSZJN5JHrgrtV2kSstFKaMjJ3neC0amIskbrYm43OAc/lu7XWrSSqiIiCQZn5Yqq8d9z9YtlvkIWqLor0nZnalApgHwlQxDSCJIEg4oKlCnRornDQZabuverq8cwx1GY8MkEcjgDJcYoZaqjIlR6TLpZ9QLmoROtQIus2W2++GdftPVo5xKdYeGwMi8ssiVkgnxKI8sIwY9BqEGvnJ/iuXp16i/ZTYJrg+E7wRz8vnGAczSdaLLUTxq0lrTb088MeL8VYV6606dFG1DUEBEhbadJNvEQSLXXATo+hg7iQLAEHl154foBCmyfkflDa+YRGYV0o13Kq86mF4O45sN/PD7NVqeYyGqkiN3YAKE+JdR/9OZ+8DIA6YjqGqkC6oFMqQxmQL/D5GPyxX5PjtSvk6gyyBaiBFZUUBgWY+OnpvEiZ6scKy9KihvOTtbNJUU0kGmhpLmmBcXnSX5wTY4GSscrWuiVAQIBMgqdgdOx5eWG7cXo1slVqHLgV10L3qsYYAzLCIJJF53wjqcNZkBDAsyaypEQDyF7+tsOK6Gd4j06zr/CO0lDMK0FCEX7wBH+k6rC4tO+IPMcNq5dxVSXo121eJQqiPFB8RA57C4HtiYocNc0TVFRVV2goSZMSQWG0dMMqWWAFJFzDtSan3lSkykLJIEKJ8QNr2+HzxMYgvQ6jpycgAbm7JZ1aoFQCwO07SZnbrjZxVvCn+k/XC7hQWi1TUYB2MErtIBvtfDfi1elVo02oksES4Ai7G5IOwBBHPAZabXSWxMwNN1i4SaSAb6T9cECqSig/dXb3ONWcy3dMKYcVNK/EBAMwdjj5SqTb+XA6w4T4xH7ZbUzGOYH/AArjMH5D7/8AqH/IuMxC5rY+Iyb7U8XkVqemLx7hsA8N4NVqaADrDg6VBExv7D13w67RcHTv64Z9RDtK6QJ6m+4mNpwkzGeelVQIGa3i0gkx7DcY0r+3is83j/zfpB1zhGqkxAl5luQUm3kcVPY6tQzFV0NNFdRKSRGn7wJgayxiZwsqdiM02iq0LUcytMj4ubaWBItIsYN8DcS7H5mmutaepwfFpceAiCAdgSZBth24EVcQcrsSqqcXy9JgrIFy3wMyoIDgkMCRfSATYCPPEp2s4plTV05Kmo0zNZbKx/lQ3EY+JlDToPTr61dF1LrUrOomQoIvEHfqemJelQPK87YbFjUXEyMdQrLZNmXXMAC5POMN8lxemaejMUBVpo0/5jI0ncahJgwPT3x7pZTRSI16vCbWtbbzwNwagXoV1VjqBUhVBO06iwFwIAj3weXKz6x2x8QK7iUHZzP0qlNlp0qNNqZ1s5oh9KiACLySBMjmR54fdquK5Z6Aq5eKlRgCj6Bqp6blpNwJjEj2c4JV7vMF0ZdVEaGFxJa8xvCyYwHkclUoIajg0hUBAYjkJ8OncTibKvKwYUBNAia+Mcb76dAgtDMTBOrmQ0SASZxt4blnNDWTK3MeQ3xq4PpZqlNmFNXUDURqgCZAn1FwRjfTz3d0jT1CBI2Jnznlhn0OIjYa5FmPaP8AglSg/dE1iAUOukKQc7wRJYeG+3lij4Tncrlu8ZkSktMlKmgXP3lt9/cbGBjnfB8qKlGsix3gAKg3JC3KqORP9cfDk83mqjtSoVHKxqGn4TAERa0AWwhxWavUU5PDdS57cjKUsvRZVZWqS6skXBuy6YsIPW04lWyeVUNUpV6ioyDuxVUa1YSdMqY0R5Yf8F7PVKmXrd/l1L1ETuakhQhJgyPSJ9sIu0PZzN0oofZ6rd0paowXUBJPiBH3YFh645N+EGAkDZgR8OYR65qLl2IMgSCwXaOnI+U4pa3aillgjaRWZhZhIsLiZkmCQRhTRzeWqKKGaZ9IlvAwBDAwAd9p1X3ke8nWrPq0FtQWwItIEx7HDLj51faM+TiTXczr/B+PUcxlzWzK90ReTpK1CQymABJubixvOEWf7R5ahSSpRTRXHhVaYhLfFuATvuPyxLplalcJSDojbrTJuw/FM8gDbFFT7IGtkZo1BVdHZgQYVlIBA8XMRcDmd8JwQdYA7iyPKIsk9fN1qjBGd41EDcDqJOwxlFwWEc1N+u2G/Z/s3mFWtXhSiKZEwS4HhFxsCZJHTCXL0bo1SaeqmWAMib7iem5wxAJ1HwvxIuWOVqgF/wDUP+RcfcB8FzuXamWrVocn/TIgCYgxscZjKUNzYc6E3JDgXFwlWm1Vm0g3YTq0zcTc7Tt1xX9ueOUEULlWRkqIAoQmaZWCSZ5MCOX3TiFz+RdKgo1/4R1APqvpB3NugvGGHaXiAqmlVAHd6dKyQWEbhvOIPS+NzICwNTzFchSLnQuyvbKh9kMgLVpEKASNTdDrtIsQZxOcT/xAjMO1JS1NtxGiDaCB4to9MTHBOAtmHlgyUoPiC2JHIE2PnjXxvhbUCASpB2Kn6jlhBjx86h5Px5TTxrjNXM1WqVHZpMgFiY6AY2ZTLfwGqEXJhTPzPrgLK8NqMpcKdC/Ew5dcODT7vLwxkMAV8/TFnIAAWLiBNlvIw/gnFsuKFU1GKVVAVKaJqDm51MW2HK3WcPuA8RomiO6ZUrATIsRFySYGkAeZnCPNln4bl9FEEPVKBgASXEyLXlv0wB2QYLme6YQ1SaYLD4W5AraxI0n1xFkDAmPzogE6nVuC5xKmVkeIHVGl5aWMLJmxkzJGI5O0VSjnXWtWWorNsNLQZiNWkhTbTIxD1Mw3elaQNEVWCuisfxCx9Dynlg3PUUdalRCvgC+DmdU3n2v645cITr3g58vpPPF+KCqCtNTTpBiypqkCSY5C8E7b4bcH4cO7UsxvcDpPLCbjHDRS7vSCVdA2qd+pgi18F0eLsqqAJgRhnFqOMr+nZVcnJFKOUdyDEEiB64r241ryoFGoy1XhSonkdhe09dzAGI+rQYt8JljztJJ5YZ9k2QZpEdu7DHTridDcjHrbD5FBF+Ugj8SR2Mtc7x8Ucopqu1VqismlRsSLku19/a1hhTwnt49LLGkQx0rpRg97kzuDeDiKzhAfxG/3iDzvPvOHed4NUTLkNTUFBrdyYkTAC/i6++J/CRavuYxdmJrtNOd7QPUo926ozCdNRh4wCbifO2A0Vfs6tudRBI5SJHr/AHwbwfL06dNa+YE0qhdVAsx0gS89ATHrjzxDJ90nd1bNAqQN4ZZX++KWAeIgAJ2T2mzs92trZWnUp01pkPMl0BI1AAwd4th/2H7SIgWm+iktJTzJNXUQCBNlI+L2xOcX4EtGlTqpU1a4BUgWJEyCDccseezlAtVkUxUIE6TyHX0GA4R1JgXmrAHrLnjParLDMUu5rimuo98VpkgxGliTud7gbYX/AOJ/EhV7kd+lYkawEj+GGAgapMkxMY0ce7MUe7auM0prMxPdgDT5ixkR1wt4BwmrVytXuVGpqoQDTuNJYkNygqB6tiaBAAw7R25WQfWIFiBIbbp9PLGY9ZrJ1kYrUWoGG4gmPcYzGnr3kJ1jLdkytAvXUVajqQDZoY/itLsSJub9cJcpWyz6qlSjQLUn8S1HswIA8IVQOkzcm1sD9qe2ffI1OGkmQVeFibFliS3S4jC3g/byrl0FNqVGsixoWonwkeYud5vN8Y0xuRZ6yzOtVKTtKUpLNHNUnWpqfuaSaaaAC7DxGCZFjGOaPmddRS15iR5dMF8S4i+ZepmKzqGYhe7RYnc2AsqiNzzOA8vGrVEQRb97nGlE47kixahG/BOKHLuAFBJI3+R/flinzFWjmWpVTT10qRnSIC1LHUkkiIMGROIetV0nzM39d8Vn+HGWq1RUKw4QgBTe7dBMAWBPtiOVQo+J3lcbEnhKbhaVqBqVAFl3LrSCwqOQP8tiNJAUxNjthtw7hlIPUZk56k70hjJiGlQZZiSRJtbB65LuqVVc2iuSon4WubEr0IAHTfDAZZ6GWJWnKiCFSXkAeGLTbpBxlJJ+feWBA1/iQ/EeE5dq6A0ylRmJ71t5pEhwqqPDusMbYmctwqhRLOKbVEU6ir6groDZTaVuJO87dcE8Q4+1HPnvU1lQf8xSrLqGsmJMdOczjx277X08xUikGFl1VA3hexsojYSb+uNIV+gkQy9TEHHeKjM1KtdrMXBUaptAldh4IA02tjW1KYPlhdmFnSbC/wBcOnojFH0BUbALuKs0pkAWtv8ATFB2a4NRzRd69YUO7htQXUWJJnwg2E4R8QUT5xjRwviD0qi1FMMhDKfP9REj3wwBK6knpX3OgcNy9AAJSo067MYlgKZk2A1sGuWvteMWtbLVXoMGgFqYIQgSJE6ZIIiRO2OT8CzmWVSK61CF8SJTN3fYAsT4QB5Yu8v2soUqdVKrsQCBTRZIKx5zBExeMZcqN2lUcHrBsrmy2Vpoq0V1AhmrNKmpZnTYgmGnlPLbCDj3Ci7d+c1Sr94CpCDT3enlpkyo5HDDsZm8qp7v7TXpAkkVKiL3U20Bk1GCBImb+WCe2XGBl6AyZ7iuWGpaqADwnmCt1aRMGQQd8OFIJqDn0uIe0VfLtk6dJERagMgi5OkRfpM++I9asOdJ0i8eh5Y9ZusbXn+2PLOAFIEyPF6/2GNGNOC1JO/M3Om9ms3SfJWegrUYtVpE6rGVt13BGDqdWmKZrhqUKNfhDgVL7HV4fKYvjmvZ7jT5TMCrTKgrtrXUCN4I8+o2ww4j20zGYV1Oimjzrp0xCEnmR188SbBvUcZfOdW4FmMtVpaldluRpVLDyEk4zHKMl2iNKmiICoUXhz4jN2jkT08sfcZz+ne9Swy463fv6SaoGbm/v+5xmZItYfLGaNBO5AMAjGVF1WAMcjj0u8xdqmxq6sqgLEb43ZDLa2CqSSTEAdcVPZenTp0jNNTM6mYXPkPSfzwgzZVD4bSZEb72xD4lkqJoOMqvJobxbhiLSkrpblJ+ePHZXtJWyepqBUTGoMoOqJj64c5llr5SlmjEir3VfVcaiJVwOUjEnn9MwiwoAH9T774CbHFouSr5LLvtF2jqGlQRO9DOe8Lc2WZ58tXPywtXtvXptTenWrkU2VmpVKlnjcSJ8JH/AGwVns19tyvDctlJfOKj06iraKZjUGJtEgfniQzGVShmRTr+KmlSKvdEXA+IKevL547HiUTnylruUVfKVs4alfMU6jVq7RRggBV5QN2UTAmLCeeJLM5dlcoblbHTtIsbzESN8dT7f9ucpmMoiZYEsCADGk0108jv/LG2Jjsu1FspXkqtTVOqDKqoEbH4dxtuccGKgsZ3EOQo1JgrtPthlUPTGujS7wghNIAgjzwetCMDI00YcZIuKM0gJnywvy9iQbYfZvLggnywzpZFaWWDVCjI9MsCN2O0eoaxGCuWlk8mEl5M5fJlz5Dfz/pgWl8RW4EkXvi3/wANeHLm2r0C2n+F3iCAfEoIi/K4+WI0ZKqUNbu37vm+k6b+eKgmyDMxqhUdKrrlWcklGBSAp+Lox2Fr+eEGXILAQAOgEfTFT2Q7RUsulalmENWjVak8W8LUySWg7+E7DeMJeJZPuqzwulGJancHwm4EjoCPTAXRIhOwDHHZvuDrV0WpUOkKr7XnV7mwnlGJrNJBIiBJgT59efri87KZSnlMg+bzJKfan7mk/d6yihWbvFW0yZ58hiGd4p3jeF9BzwFFMTGLBlAlF2p7D1snQSu1VKisQCFkFSdt/i9bYmck1vfy+mKjjvEaqlaNUaalMgt4tUHTYet7jlbE/XRwZiQcdjLEU051UNazW4E7flH5Tj7g7K8U0rAAHtjMdybyllx4iLL/AG/3F+XzF21bEX/7YdrkFWitViQxJ8J2jkcI8sV7wwPDEYcHJ12ovWKk0YjVAHuBzHnjsnbdSWEgddxh2H4ghzS0KwmlXISOjmysPnHywD2w4W1CuyNEoxX15g+hEYR0KulgYOpSCI3kGR+Yx2rs7xLMU1rZvMZMtUcDXVjSVXYKA4jSBuOZwrjg1wKxZSJz/slwh64ai7GnRqshciCZUnTEkC8m88sVXa7s7kaXdrSy9XvmG+s6SNtQJ+IDyHPG7jfEKD1qVP7MaNZyNZQBV0mQpIve+8CAThjwHhlaky16v+ajPSp1NRcvFiTrNl5CPPEHykWxlVTlSifFppkZZGWdCjXThSQJAXVFz6bzhVxbsjlKdP8A8wnc5isCUAqbERJZSOpHPnh/xX+EHcU2q5ZV0lieRUg2IsQb7e+JXslRzNPMVMuRReo1MAtVJPdyJlSZvcSPIYniui1xnoGqkNx3gNXLrqaSnMjYTtPqNoxW5TJ08tSy2XqmmVctUzHi8Rq92rIh5hURxB2LE9Mb+N5mr3gy9YAvVgai0ppNpAOwtbHyrwTJ5SkC7CpmVBMsJQtsAVO4G4npi5y2vFu/lFGIcuS9B1vziFYR2UMGBAMjlPI+eN8ThJk60uZPK874YPnwBbflhXU3NWDKOG5q4nUjSoBJY3A3jD1KFIUUo2IzUqO8sKNZfhKt0adLe2I5M02oMSQ0zI3GGWUyr5uqqmqq6jA1bAnefWMV48a9OsyNkGQnXXpHfZbKZrId1m0WmRWEAT41HytP6DFTV49UzqDLU6q0CHUFAdKbkBddzJ5jqBhf2Y7MPUpGj9sSnXiGpEMzKNRAtOx5REavPBJ4PmKOQqJVyaawslw4DJbnAOrn7HEmJJs+cbwqoA61u/4m7sv2eSiTSzCCi6nxMNJsZK3PIgWw64VQppmFc01KUlcs0SAgBk222Gw5nAXY/hNPQ1SjV7xe7Vn1/FqI281EkY19oeGCvrGVIV3OmQSumwPiabqehjfEC39zccWcdDt9oj7Z8PTiFbLpkiEJSDSPhSdywBgKLxMYRZ7s3muHZikpWlULodDmGQ7GQDfUp64pX7SV0o0p7tKeZJVjDFl06ZbeynVsOhw0pdnslW195WWtUEOGNUDUp2VRNivKIHixpXIQKMjwBM5Hm+MNVZWcKxUkswABaW1MWP3jhrxDJrqJnSloQ2NxMwb+fvhZSp01zElStJWLFHMta4RupJsffG7iOdqVqtSs5NQlyCwECBtA+6I2GLMNipNGrruLM2gViF2xmNVV5M4zFgNSbHep/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4" name="Picture 6" descr="http://www.guildhall.cityoflondon.gov.uk/_images/incidentals/img_the_great_h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099" y="1484785"/>
            <a:ext cx="3378117" cy="4804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742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a:t>
            </a:fld>
            <a:endParaRPr lang="en-GB">
              <a:solidFill>
                <a:srgbClr val="FFFFFF"/>
              </a:solidFill>
            </a:endParaRPr>
          </a:p>
        </p:txBody>
      </p:sp>
      <p:sp>
        <p:nvSpPr>
          <p:cNvPr id="4" name="TextBox 3"/>
          <p:cNvSpPr txBox="1"/>
          <p:nvPr/>
        </p:nvSpPr>
        <p:spPr>
          <a:xfrm>
            <a:off x="5327904" y="2108918"/>
            <a:ext cx="609904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London (under its previous names) was a thriving important City long before the invasion of the Romans and probably much older than Rome itself, </a:t>
            </a:r>
            <a:r>
              <a:rPr lang="en-GB" sz="2800" b="1" dirty="0">
                <a:solidFill>
                  <a:srgbClr val="FFCC00"/>
                </a:solidFill>
                <a:effectLst>
                  <a:outerShdw blurRad="38100" dist="38100" dir="2700000" algn="tl">
                    <a:srgbClr val="000000">
                      <a:alpha val="43137"/>
                    </a:srgbClr>
                  </a:outerShdw>
                </a:effectLst>
              </a:rPr>
              <a:t>c</a:t>
            </a:r>
            <a:r>
              <a:rPr lang="en-GB" sz="2800" b="1" dirty="0" smtClean="0">
                <a:solidFill>
                  <a:srgbClr val="FFCC00"/>
                </a:solidFill>
                <a:effectLst>
                  <a:outerShdw blurRad="38100" dist="38100" dir="2700000" algn="tl">
                    <a:srgbClr val="000000">
                      <a:alpha val="43137"/>
                    </a:srgbClr>
                  </a:outerShdw>
                </a:effectLst>
              </a:rPr>
              <a:t>ontrary to the  establishment’s stance that the Brits were painted savages prior to the civilising influence of the Romans. </a:t>
            </a:r>
            <a:endParaRPr lang="en-GB" sz="2800" b="1" dirty="0">
              <a:solidFill>
                <a:srgbClr val="FFCC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824841"/>
            <a:ext cx="3933342" cy="4538472"/>
          </a:xfrm>
          <a:prstGeom prst="rect">
            <a:avLst/>
          </a:prstGeom>
        </p:spPr>
      </p:pic>
    </p:spTree>
    <p:extLst>
      <p:ext uri="{BB962C8B-B14F-4D97-AF65-F5344CB8AC3E}">
        <p14:creationId xmlns:p14="http://schemas.microsoft.com/office/powerpoint/2010/main" val="36617319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70</a:t>
            </a:fld>
            <a:endParaRPr lang="en-GB"/>
          </a:p>
        </p:txBody>
      </p:sp>
      <p:sp>
        <p:nvSpPr>
          <p:cNvPr id="4" name="TextBox 3"/>
          <p:cNvSpPr txBox="1"/>
          <p:nvPr/>
        </p:nvSpPr>
        <p:spPr>
          <a:xfrm>
            <a:off x="5582963" y="2255728"/>
            <a:ext cx="5334419"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eaLnBrk="0" fontAlgn="base" hangingPunct="0"/>
            <a:r>
              <a:rPr lang="en-US" sz="2800" b="1" dirty="0">
                <a:solidFill>
                  <a:srgbClr val="00FFFF"/>
                </a:solidFill>
              </a:rPr>
              <a:t>Some Facts In Brief</a:t>
            </a:r>
          </a:p>
          <a:p>
            <a:pPr eaLnBrk="0" fontAlgn="base" hangingPunct="0"/>
            <a:endParaRPr lang="en-GB" sz="2800" dirty="0"/>
          </a:p>
          <a:p>
            <a:pPr algn="ctr" eaLnBrk="0" fontAlgn="base" hangingPunct="0"/>
            <a:r>
              <a:rPr lang="en-US" sz="2800" b="1" dirty="0">
                <a:solidFill>
                  <a:srgbClr val="FFFF00"/>
                </a:solidFill>
              </a:rPr>
              <a:t>The City of London </a:t>
            </a:r>
            <a:r>
              <a:rPr lang="en-US" sz="2800" b="1" dirty="0" smtClean="0">
                <a:solidFill>
                  <a:srgbClr val="FFFF00"/>
                </a:solidFill>
              </a:rPr>
              <a:t>accounts </a:t>
            </a:r>
            <a:r>
              <a:rPr lang="en-US" sz="2800" b="1" dirty="0">
                <a:solidFill>
                  <a:srgbClr val="FFFF00"/>
                </a:solidFill>
              </a:rPr>
              <a:t>for 37% of $4tr global foreign exchange trading, with </a:t>
            </a:r>
            <a:r>
              <a:rPr lang="en-GB" sz="2800" b="1" dirty="0">
                <a:solidFill>
                  <a:srgbClr val="FFFF00"/>
                </a:solidFill>
              </a:rPr>
              <a:t>the USA in second-place at 17.9</a:t>
            </a:r>
            <a:r>
              <a:rPr lang="en-GB" sz="2800" b="1" dirty="0" smtClean="0">
                <a:solidFill>
                  <a:srgbClr val="FFFF00"/>
                </a:solidFill>
              </a:rPr>
              <a:t>%</a:t>
            </a:r>
            <a:endParaRPr lang="en-GB" dirty="0"/>
          </a:p>
        </p:txBody>
      </p:sp>
      <p:sp>
        <p:nvSpPr>
          <p:cNvPr id="5" name="AutoShape 2" descr="data:image/jpeg;base64,/9j/4AAQSkZJRgABAQAAAQABAAD/2wCEAAkGBxQTEhUUExQWFhUXGCAbGBcYGBwfHBwgHx0dHR0cHBocHCghGh0lHBsfITEkJSksLi4uGB8zODMsNygtLisBCgoKDg0OGxAQGzQmICQsLy8sLCw0LCwsLyw0NCwsNDQsLCwsLCwsLCwsLCwsLC8sLCwsLCwsLCwsLCwsLCwsLP/AABEIAQAAtAMBIgACEQEDEQH/xAAbAAADAAMBAQAAAAAAAAAAAAAEBQYAAwcCAf/EAEUQAAIBAgQDBgMGBAMGBQUAAAECEQMhAAQSMQVBUQYTImFxgTKRsRRCUqHB8CNi0eEHM3KCkqKy0vEVJENTwhY0c4Pi/8QAGQEAAwEBAQAAAAAAAAAAAAAAAQIDBAAF/8QALxEAAgICAQIEBQMEAwAAAAAAAQIAEQMhEjFBIlFh8BNxgaGxBDLBFCOR4ULR8f/aAAwDAQACEQMRAD8A6UiihQ1AXIGn/wCP6sfXAvDMnuzXJn/+j+g98eO61GmqjZVk/wA0b36fpj6vG6QzDZVT40VSB1HQeYEE/wCrHgAWfQT09gepnPHH/nCc6SERyXAnSR90ADlYR5Yd8dD8QQ1UVaNCmpNLUDLlRcgclAkT54L7b8NDqKgA1AXtOpentiS/8XrZhVouQKNIABVtqgWm/wCWL8tfKVCg0RAOC5QltZEavhU/dH9cUVejFJv9J+mPGWpC3XDVst/CdjtpN8ZcjlmlQAog+XoEmwwY9NU5a36Db3P6fXBiMSIpiF+83l+gxLcc7XpTPdZSGY2aqRYW+4PvepwExlzQis4HWE8Wq6L5hwinZeZ9sSuf7U6TFCnAA+Jt/kBb92wFUy7VTrdmdjuzG+NtPhKH4hONqY0X925Il26ainN8Qq1fjdmHQm3y0xjzTrujShZT1UkH8hihXhFLbTjfQ4DSiCJ88UOdAOkT4TGDcP7ZVlgVVFVZ+9ZvZguK/hPFaGYMUapp1P8A22MH25NiWzXZ2mNhhVX4QByOIlcOTpqU/uL6zp9RVeUrpoJ+/wAvU/v3wk4p2canJW6n9+/pv674ScJ7Y1KEUcwDWpEWn415WP3vQ4vshWmn3mXIr5c2ZDy8r/CfL6YkUbH8oQ4aQtBAWbpb6Y+1snfwmDyPTFXmOEJVes9CTp0lgbbjYmPLefXrhcoIaCIveRgMxBuOtETfwnhlWtSavRZUr0yF7kwRYHUZ3XvAR/u4nu1fEKWaKN3TU61MlaoYDe0LI+Igzhxma9Sl/HoNpqqCPJl/C3XqOmBDl3r1RUYgs5mwgEnnHIDDo4/dAUJJuVP+G1dmotQrXA+FvmdI6ldx0n0xQZCqcvWKN8LHltq5QOhn8/LCsZqnkaOtjZRbqTuB6k3/AOwwdVrrm8tSzCW1ASOh5e4Mr/tYGz4h1EztXKj0MVcZp0BUIbLVawiVZQwgGTpPh3Bn2jGYsuE50vTDRJ5+v7v74zFAgO7+0mcxXRH3k5wvMhKD16h8NNJ9bSf+Ef8AFhHwPtDSYstdgoqjVrj4XmZnpBj2wN2rzndcNp0tmqzPLwjxEx6aR74j6K6lQH8E/phca0oMv+5iJ2fjuUHcBlvAkEbGefpz9scoy1MCfU46p2TzIrZBQT8ANM+g2/4Yxznh+TNSppHW/wA+X7+mOygDY7id+nJFg9jG3BshrubAXnl+/rhpm3102PwUVG/XzP6DGKoZhl6XwL8ZA3PQDoMB9rzAVFP8MGBEwXBEqTsY3+fTGcKSZUtZqTPHeNvmSadIFaHIc3828vLC3Ldm3L98Y0CxHmdsUfD+EBFA588Hpw+0Cd/nihzcdLO+GOpk9Uy0bDHmjlGYwATihr5NUMP4m/Av64Cz3E0pWc6bWp07sfInlhVYnpG1PCcMCxrcKem5/LBiZFOTD0NsStbj9Yn+BRCD8TeJvzsMfcr2iza/5lNaq/ziD7Ef0w5wse4g+IPKUebyRUXHv/fCzMUuUYZ8M7QU6lr0W/BUgr7N/wBsEZ3KK1iNDf8ACffEtqdxgbkJxThLVGDDZLm3mMeuFcTrZOp3tE3NnQ/C46MP1w8zuRZCQR/TCt8rMxjWuXVGRbGDOm9leMpme8zGWBUDQKlI7gwbeY6H9jfxzgq1V76iL81/T+n7jmnZI1aGaVqOqRdwonVT3cEc/rjsNGssCvRIak1iOWFdB1HT8SNsp9fejOerTIJwz7FcNBZzFkn85/Sfnhh2o4bpPeJ8LX/f0+Xng3ssgp5Wo/OWJ9uXyj54gFIYgy75LSxOYdu+KGtmu5BOikbjzP8Ab6nFn/hhn9Yq5drKw1J5H7wHp4T7HHO6uXLVGdvidpPucOuzuc7ivRqTA7yGvyIAP5XxqFAACSZSQZbvmXRnUPphvEASLwJxmDOLcP0VqhZO81nWCCRAgCPmpPvjMZSCDV/mVUggGvxJLt9TGZNM096dEhRyOqPkYUYnOHpBUG0UtvfDSpnz3kEQNIUD/SI/PAucdADUMgxpuPeMVBNcYQoG464Jx1qFGrTXaoN5+Exc+4t7YacOyoy9DXEVHso6dT7C3z64jeE56kHXWwAFzYn98sWX/wBQZepWkOTTop4RBvG5vzJjCsGnavX1hNXImjRCgsCbsQSCR/qF/X1OBamdNakGYKoCxTpr8KC2x5k9cU3H9NbJLWUEDTIB3ANiDGI9cv3ilQOn1H9cDInE8YuJww5EbEd5ehraF9+gxmdzaUkY6gtNfiqH6L1xt4jXp0KRuRSUwxG9RvwriA4pmHzJ1VLKoOhBso/U+eFVIbLbnqvx562oUkakk7t8bDqTynpgOjlAMN8vlC9+QABJsBGCu5SmNVo/G9h/srucPyA0I4FdYso5Bm+FcHDIsBBE/mPywPm+Jk/Apf8Amcwvsg/U415bitRf8yn/ALVMkH5GxwpVjGufcxklM2jGgZurQUhf4if+2dj6cxh/QzFKtzDHnbS4/wBnZvbGnMcPI8aHUAdxuvqOWFDEaM47nrIZlatOynT9+k3xp6dRgXP8M0DUviQ7H+uA1Lio1UN4y0z++WKbhmbFQMQt/wD1KfUfiX92wWFbEF11ktSZkfUh0usEH58uhxRdiuIVHzVSrpVKdQRWpqTpLcnUHY7k+uF3FeHhKrFbqyqQR56rH5Yd9hMkW79hy0/Q4pjYg6iZQpWzLB8qCGomCDdZ2/ZxK5mq1FKtIHwsIM/X15HBtLtRTeg7eINQMNsSQSQCIO0jCPtFxinmPFSm4gyIE8/zv7nC5AO3sf6ksStdMP8A2SHESNR6SPrj1l6dpNgGkedsa2yRNniDeAbnbBNSpG4Nhtb+uHvVCXre51/hnFqbUKTObsgP6fUHGY5xls/NKmJkquk2/mY/QjGYPxmGtTP/AEqnuYnGeWpVdKhghiA3KJsD9JwLx9YRVb8U/kbDyxr4/WapmqjMoGpzAVY22MDmRv64Fas7BabnUFuG+Yjyw4WiCJUEkUYKkSImPXDbhEd6IsCCDOFteiAYkeuGHBKH8QwQdKkk4L0RccHj4Z0/hPEE+wNSZgWuAOcG8+18e1yQo5Yg2eoAWJ+6siSf31wg7HZU1aiqdgJPpiw4xTD5euJGpksp5LMD5nEhbV6Cvf4kMlI1Dub9/mQ3E+Kiu5MfwkJFJfLbWfNvpGBzlpRmeYIIUDdjHLy88beAcO1ks092m8czyUeZwy42CEbYMVIb+URZF/U4l3mjoKEBzOdA8I0llHw/cXyH4m88BJQeq0xrbmx5foMG5LhQW7dJC7SOpP3V8+ePGe4lHhpgHzjwj0Xn6nB+UYCZSyAA1O1h0sP94wPlOPjZOm4lGNuYIYD1IuPlhRWRnMsxY+Zn5DljGoQ3NWHMWIx3H1jX6T3nMmw8Vj0Zf3bDbg3FT/6rQRYVB8V/xDZl/PAWVzzzD3n74s3uNnHrhsnDVe6xJ2j4W/6W8jjj5GKwEOPCg+ooAHmSo+FhHxIf0x9y7FFlSA4mJFvMEdDzx64Ie7lWPh1W6o1rj9Rg/jmUlTUAEj4wNvJh5HHfKQ5UaMAy2iozggBKqJI/A/jtPSZx74JxFcqmZpMYciU6kxpj15/PHzICmtMrUsaugKZ5zViem354X9rCrLTrBl1fC8ETIi+/7k4IJVrE4gN4TJZa5Q6V+94WHW6n6jDHJ0wVNoubH4ffCWixJJnn1w9yIswJBvz+H3wMmhNK7FzVXpdN/wCb9PLAuaVaQDVT4jdUJhjPU8lwdxKuaal1ALLcButtvLEnmNTy7MS2pd77mIHzw+FeXWSyEjpHvDcyailj4fERHSOmPmHfZfiWcy9AU1SiBJPjHivvMefXGYYhL/d7/wAxQzjt9/8AUB+zCqhLCJ+FusdcB0uy1eoZpLqW5LbgQPK++KnK16bZbu6bna6MOa/eB88NuxPEAlGqh5Pb0IGJ43AOzqFy1Wo3OdVOCiUBJkzNhbBJ4R3NOpUVtaFCNQHwHo3MGdjzx0XM08u+ktRTUfhIMR6xGIrPVTlzmRpamHVwF+IEGw3iZsdV46YZWvvFLcu25HZHMMv33HoxFvbDrhXFKq94FYtrATxy1p2Em18JMtMfFHLBnDcyabagFaGBvMWMjFmEAGp1HL5RqVIgD/KALW3dufnpnAoyf8N6j/hOmdrTLHyH5nC7hPamtXcZdggSo0uwBnmxO/7jBfa3OSO6iBplh/yr6AX9TjPxAnUwNGK+MVzUmCdEzfdj+Jv0HLAApzfl+9uuN+jXz8IPz/tgPM56DAn5RYHkOWOAuVuptapo3t9fc41JmVexM/v8sAPLMNUmZn+2NQpwREjeY57YoEEXlH9KjzW46c/7jB+VraCSIO0qdjbE3lc6ysJkz9fLph5lG1S3zt+fr1wpWp13KOnTFZC6SWm3UwBKn+YdeeC+B1mamxIkU4B81aZHtuMKOB1dDkDZ2E+RtDexwXxridXKGaYSKplgdpG498KKBk2BPhkx2oVqdSpSZpXSui1okx9cR+YTfwz/ANuuKLjefNYyY8KhZ9yQPM3j2whe53MciMUxy7AhKM2cFoM2sCAJBLGwAjmcOUfSqmm8qx3IF9+XtieRWb+H4iCwIAm/IW57YuqLqmUooKFHvVkOT4iIFj6nmOWDlrqYiMRoRElGvmGNNYItJIFp6c5xSdk+BqxdEs6iDUIuG2AUfd2Mxe2AzmaiDUNCvtKKBafTFh2CoaaGo7sdR6yevsPzxNPEa7QZiVW5CcRZ6NRqdazqYtsRyI9Rj7i67ScDo16od20tpA23gm/76YzHFQDOTKCoJm3hHBqJaqwUQarBY5AWt7zifyGSanRNWbM2kjoREfO/yxQ9nH+MG/8AHf2vicy+cJD0pOkHVHKdZviRqouMtyO/Kekee6BtJIn3OKniWRoKEo1KYaiwMA3grEQeRM/liZZZWjYWJv7nDL7VrQrM6W1D02P1wcbcQa6w5V5EeW4Bn+xtKGqI1MKFben7zbcDHP6lSm9GnpAVtJFQiwZgRcDlb6Y6NWzDnL220v8AUYT505FqYZ5pNKgBee0k+EjrOHRwdCEchs7iPs8wGZpEkQkkxFwqkn5xghqj1S7ufEQST88H5vNOMqzFSAUMMFtpso8QF7c+eAKJApEm8rho7Gzc+8QzGlSq8x8h0wNk8uHa5+FAbbzNt/WfbH2plyzBy0IYv5EsP0wV2fod49Qaiv8ADFx5nHdBEM1nhw0Un1nU7QTGwJO3pH54OXgqGsy6mACyp5gmwm14iffDQ0AMrl2Iv3igmd/Ew9sGFAMy4Kme7Ta+7NJwLMmWkbW4eFpU6kySwUztcSD5Rj3wWqVME7n5Yb8UoAZSkerr9DOA8lw5qqoKb2WCVPJnYjl5L+eGvUcNDhRYaone3rAt++owbxtjUyqFjDCCT5zob9DgPhuZDU3MXN/cAf3Hyx9ytd6ixTVmhiG8JIBMEcvIYRukI6j0iCmCkqY2lehFzBg74Zdk+FLm6XeVKjjx2UIIjkAxMflgLitQNWZGQGpH8W7ROoyfkR5XxV8Gpg06RAAmqRA2AAgR8vzx18Y7tyFjUF4rkcslJDSUipqCljGphMkSLWwLxWgEJAEE7+sRjaMm3dq52pvef5jA/XHjij67+s/LEmN9YVFGprfK64Xqwk9BIk/LFf2bIWiFBkLaesAXxPqjQCLEX+mHnBaXhaT98/QYbGdyWfaz7nsotVyTVdItCxHr+eMxsqZQ6m9enkMZin0kga6GCcBkh4tNZzvuJ2xPcKSalTzB/wCfC3hfGaiKYbck364ouzmQDJ32u51ArHnMzOEKESwpbM2PSlKG1yR9cK6UoRB3B/S2H7INFDrrP64W57LFbwd/6YWoQ3v6zOI5kjKrABJSp7dD7HHN81nWK6NI8RkeUTYev6Y6rkaVH7OjVVYkK8EGLAyRHnOAu0fB8uFy706EK1ZVN9wSLHe3viuPW/lByF8d9/59ZI5jtBWqZdctACLZhN2AiB5XHvONtZYXT5Afli1SjlHRqn2fT4gAoPQkE+lsRHad11v3CN3UCCTseeOu9Rlo9Affyldmuy6lhS71tBpKwsJB1H8pJwm7NZJmzDKlXu/4dzANpgCD5435btCSUaqrUwlFUkySxDX3/e+PPYKn3uZdZiE5f6hg9TqSPIIeUZ/+EVTlqM5gz3o8MCBLEA9TBBPvg+nwit9sqhcwQe6HiKrJkkKCNgJnbBFWlpy9GwMVxf8A/Y2GHDGJzlWRB7pLf7TYrjUFgJmZzRPz/IkVxbL1FymXLVNS6h4IAAkGIO5tO/XDHgPBWSilSnUg1aq6pWbajEeYM/PG7tnS0cPoA2h1n5NgLI9o1TJoKal6lKokr1mW+lsDjR35SoLMnh84DxXJfZ8w9MGVEMOvKJwnocVq5ZqopEBHaWBvPhMDytHyxqrcRq1sxWqaG8R1DUSdIOwmMXeSymVZSBSMaAJk3a8zibEAmpoGlHMTmGZ4q5qs5ABqrBjlti47F5uoWVHA0h7WjTbYdZM42JQoVM7QP2dUXQ8rNrGJNt8VNKlQJXTRiHtpNp3nz2xxphqvv/1FyMFFEH7a+8k+LWSn/wDka3vgTNnw28/pg/i9FopGNmck+8DAbpKN6n6YzmWUyg4dQ1afQfQYb8Ho2fyc/pgfs0sgH0+gwx4SB/E8qh/TGjCnQzFmfqJqzOYRGhjBN/38sZjzxXga1n1s9QWiFIA/MeeMxQpkvURWx1ucjQ6VJOwG+LfsHx2nWotSsCCSl51rtqgC1xEY53n8xOXqib6TiZyvH6q0Vpir4AI02jr0xqfDY1CcgOjO/wCczVOnTpF2AIew+8bxZdzfGAa7lSN4np/fEHwCjRzFDJnMVAaiVHB8ZkU94t8N4I9Di54FmtUIvi5QSdhKzJ8oOMTJR4ygui0X8ZQrkZ6LU/5lwz4nmsuqDvV0imUYsdvy6xjbxrh+vJPTmJRxPSSMTB4261tVVaXdwoMFifCCOaRuZgjAAr7Qr4+nYmU3HOIU6OVeqtEkTOkW+KL7W3xJcC7SjMUMxSq11VioFNWtsOXyGHfaziVOvw6s6EgK4B1DnbYc8cu4dxSkhBNHWVaZJEH1UqcV43uDGpr6y/7RcWoPTq0zmjUYJACXBJaYaRewHPliO4D2hfJsWo6SWWDqUkbz/THls7QbekRvEEf9ONOZq5ctZH9LD9MENUoMZqM37bVigpkrpDa18JmZn5STgjL9vswKjVJTWwCmUMQNoE7yThA2cpf+y3rqH/TgYV6Z2pt/vA//ABwR5zjj9JR8a7Z1MzTFKoRoDSDBkx1ON3Y3jQooQ1ful7xQVIkFSG1MedoA98JMpmaKg6qZPTY/pj5VrUpsp+Q/pgE+cPw9UBLzM8TXLU6tRc6ruyqEAuTpm3yPPBnYrjwzFOozIzNTBZifvTO3sMc6q8ZpQo+zjwiNwJvN/Dc4qv8ACcq32q/3Ft0nXheOojjwm5UpxPLd+gCfxEQ+GPxEQZ9jhqiSwYLALj/lwscDUEgHSx8Q6RtOHqVlBUSJLWki/h5dcKg5akstAWJM8Rp/wbcm+r4T5tYU+c/TFPn6ZNAxeaij5tib7UHu+7B3INvyxBkNTTiazUtOz1MaZHQfQYH4VxBJqCRPetz88R+R7SVqU6QCDyYTbCmvVDEmoGk357+2LDLxUADpcn/TEs3I9Z1YcRS8EYzHF6lVibU4HmZx8w/xXif0q+cZV86CJC0hbbul39cDUqOp7aQdpWmq29se6vD2j4lEn8Xl6e2NvBaJ7y+k2B06v1I5Yzq3rPQKgdp8yOWYopLEygNyeZw54LX+zVTVKk77yBvc+2NuVqU1000hmC6dFJS7RPMiwwTla7tUgoUEEy7aibwQAth+eKDzknIIIjtmevlTEBmDjEVW4O9Nv4oJU/huSeW0+eKbLOHyFVBcQ+3SNt+WJHsSD3tEsT4n2PSTaOkYDC6MliJXlKGmitkMwpUqNSkA73G+IDheVSBcTfwxi7z6quXrokQoAtylrCfT6Y59T8LfHAuPjxw2vv1lcfUn1/gSiOTQBTIPhE22/rjK9KlvqXTq+KLbfPCX7ad+8Ow+8PljDmiTHec4+MfPE/hnzmjmJuzGVQCSYBUwYN8B8KyyFYkTq2542VMzqF3kRMah8seFAUjS0QeTD54oLqoli7jnLUEjkSJkdMEHKoZusWvGEv2s/jOx5j93x9ObY/fblzHP+mJnGfOPzEIz+RpgwzKok+I7Yc/4dIPs+ciBKqo8yS8XxL5stUABcm53I5Yp+wuTLZXM9NVJvSNc/XFkXXX3uZ8x1/j8ie+0meemiFJEEglTz0gj64My3ackIUJjdhCz7Ta4JvEj3wXxVB4UcCalwsbiQPnj1wngWXdHehcJHhPlMgzzkWwovt1kyUrxRa/aOq9FqZpFGNTUrXGkAyARF8Tva3ipqGj3hJ0qVHh6EST646fwHtRQqgIr+IW0OYa3k1j7HEH/AItMrVqJC6f4byIAM6hvGKgDW/pOwH+5xKybyzKwlG9NxgjTUJAV2vz1Ej9ca+G1gmUQgDUZ9d8CNVDKfu1RUUBlMSDP5iPzx3E2ZpTIjUCvXy1Kuj2SzLqGNamkiwZgCR1j97Y+4pex9Q1svqqQ5DsoLXMA2EnljMD6SGTwsR7/ADPrcdCpqqhFBEqB8TxvoXc4n+0fEw9IwpGlQ0N/NyIkiRGAeM1NbMWvDDT5coGBsxQJSrIgFVO/8398Z1HSMEANzo3YfKinQUi7loqN1MbAcgOmM4hmNTwDfTBPQ6j+mNHZbNxUWkPvOzewH9cO+IZcXIgG+LbbGG99pkalzG4l4dlu7p1qcgqUdvOSN/riM4FmAj5Z/wANQaj0mVv0ucUeb4h3K1LFi1MgnncWt0mBjndHihpUv4i7GINoMzPtHQ45RyGpYCrvvGvGM+2qpTZ0QM1pvqZTEeVr++BKeUeGDhFqoup6ZYBgJgATufTAmVor31ATTdmEspBZamowW1chAn54A4nxBqJDU0RFDMisl7gnVBInmRiy4xoCOM7ILjnM5dKdTuyVZomANhAPMece2AUzCGIAvMW3joevOMT3DzUPeOHNlIvvfy9cHZLLVe6rEhHCypBN0cCZA/FExGH+EB1MP9XkKihHuZoCnp1hYcSrCCCPvbdDuPLGpaiEqNIlm08t/wBcCcaFZFUaE1vTGk0yb6ZJYg8zMb8+eE1KqQlN3MhXsOfpGO+GD3nL+rfuJXDJAPodQj38LAA25gemAK9eksyACACVKwROw9cFZeuHQZZqNNcwJ0Gq5lJnUNvDbYT93C7jdAmmtU6aaWldJBqnbXOzgxFv1woQXuFv1bjyhmWyq1dJpKH1TAgXIiR63EDnhllM/VyT1U8NOmwEys6wp8QADCIk39MQ1LiS0nDhCULElQxUkTsGF1/thzkn7zRoy6d4rw66jOknwrfYW3N7Yc4+Mif1ByCjOkdq8+iZrLrMn4LXgk8+lsHcGy1bKZXOd4FBLgqQZBDW/XEJxjKvRzNHMVnD63Lt4WVlsABLWv0HQ4rM3x5TlnVoK1GVSwaQpXxMCeZuBsOuIaX/AAf5i8SdeokLnI7yQTc3+fI++NvaHOPUSkahMqHAneJWMC1qsuPU/XGcXqHRSTkqGLdWvjlGxNqnxe/KaMhWplQKhcLa67DrIjG3PUEENScMC2/PY3IwNkjCIZvB5+eNzqsqdMMd7euHPWTxLbCdT/w4/wDtnHSqw/JT+uMxF5Ljz5fWibFg3uUX+mMwnL0i5v0zNkJB7z1mGChtRAAYfU43ZqqGpVNJmE/MMML+0lTTSqmxgix/1YE/w6Rs21ag1QKNBOoiSAWGqNpPO+FTFacojZAGoy87PVgucosbLpce5Kxip4/nBTWWm7QAok3MDHO8zxxKLNSJ1FawQMFAU21TqJIPhF45419uO0Rzz/ZckAXpuTrLRAVfFM7XMT5YKoxXjJPXMN797nrjteozuKRYNSpO6IgnVtdyR+GSBvvGJWlNSjmazU5ChS1vAZMKU5yDqmDscMcj2xrVmeuGQCkqlabNAZtiSPvGJ9MG57trRzOXajlgaRszB1A1RuFIYwZvPniwUr2g5X0mijxaKVCv9mH+W1OjpNhoYBwxn4biOe+JOopzNVKClaa6mJ3gSZJN5JHrgrtV2kSstFKaMjJ3neC0amIskbrYm43OAc/lu7XWrSSqiIiCQZn5Yqq8d9z9YtlvkIWqLor0nZnalApgHwlQxDSCJIEg4oKlCnRornDQZabuverq8cwx1GY8MkEcjgDJcYoZaqjIlR6TLpZ9QLmoROtQIus2W2++GdftPVo5xKdYeGwMi8ssiVkgnxKI8sIwY9BqEGvnJ/iuXp16i/ZTYJrg+E7wRz8vnGAczSdaLLUTxq0lrTb088MeL8VYV6606dFG1DUEBEhbadJNvEQSLXXATo+hg7iQLAEHl154foBCmyfkflDa+YRGYV0o13Kq86mF4O45sN/PD7NVqeYyGqkiN3YAKE+JdR/9OZ+8DIA6YjqGqkC6oFMqQxmQL/D5GPyxX5PjtSvk6gyyBaiBFZUUBgWY+OnpvEiZ6scKy9KihvOTtbNJUU0kGmhpLmmBcXnSX5wTY4GSscrWuiVAQIBMgqdgdOx5eWG7cXo1slVqHLgV10L3qsYYAzLCIJJF53wjqcNZkBDAsyaypEQDyF7+tsOK6Gd4j06zr/CO0lDMK0FCEX7wBH+k6rC4tO+IPMcNq5dxVSXo121eJQqiPFB8RA57C4HtiYocNc0TVFRVV2goSZMSQWG0dMMqWWAFJFzDtSan3lSkykLJIEKJ8QNr2+HzxMYgvQ6jpycgAbm7JZ1aoFQCwO07SZnbrjZxVvCn+k/XC7hQWi1TUYB2MErtIBvtfDfi1elVo02oksES4Ai7G5IOwBBHPAZabXSWxMwNN1i4SaSAb6T9cECqSig/dXb3ONWcy3dMKYcVNK/EBAMwdjj5SqTb+XA6w4T4xH7ZbUzGOYH/AArjMH5D7/8AqH/IuMxC5rY+Iyb7U8XkVqemLx7hsA8N4NVqaADrDg6VBExv7D13w67RcHTv64Z9RDtK6QJ6m+4mNpwkzGeelVQIGa3i0gkx7DcY0r+3is83j/zfpB1zhGqkxAl5luQUm3kcVPY6tQzFV0NNFdRKSRGn7wJgayxiZwsqdiM02iq0LUcytMj4ubaWBItIsYN8DcS7H5mmutaepwfFpceAiCAdgSZBth24EVcQcrsSqqcXy9JgrIFy3wMyoIDgkMCRfSATYCPPEp2s4plTV05Kmo0zNZbKx/lQ3EY+JlDToPTr61dF1LrUrOomQoIvEHfqemJelQPK87YbFjUXEyMdQrLZNmXXMAC5POMN8lxemaejMUBVpo0/5jI0ncahJgwPT3x7pZTRSI16vCbWtbbzwNwagXoV1VjqBUhVBO06iwFwIAj3weXKz6x2x8QK7iUHZzP0qlNlp0qNNqZ1s5oh9KiACLySBMjmR54fdquK5Z6Aq5eKlRgCj6Bqp6blpNwJjEj2c4JV7vMF0ZdVEaGFxJa8xvCyYwHkclUoIajg0hUBAYjkJ8OncTibKvKwYUBNAia+Mcb76dAgtDMTBOrmQ0SASZxt4blnNDWTK3MeQ3xq4PpZqlNmFNXUDURqgCZAn1FwRjfTz3d0jT1CBI2Jnznlhn0OIjYa5FmPaP8AglSg/dE1iAUOukKQc7wRJYeG+3lij4Tncrlu8ZkSktMlKmgXP3lt9/cbGBjnfB8qKlGsix3gAKg3JC3KqORP9cfDk83mqjtSoVHKxqGn4TAERa0AWwhxWavUU5PDdS57cjKUsvRZVZWqS6skXBuy6YsIPW04lWyeVUNUpV6ioyDuxVUa1YSdMqY0R5Yf8F7PVKmXrd/l1L1ETuakhQhJgyPSJ9sIu0PZzN0oofZ6rd0paowXUBJPiBH3YFh645N+EGAkDZgR8OYR65qLl2IMgSCwXaOnI+U4pa3aillgjaRWZhZhIsLiZkmCQRhTRzeWqKKGaZ9IlvAwBDAwAd9p1X3ke8nWrPq0FtQWwItIEx7HDLj51faM+TiTXczr/B+PUcxlzWzK90ReTpK1CQymABJubixvOEWf7R5ahSSpRTRXHhVaYhLfFuATvuPyxLplalcJSDojbrTJuw/FM8gDbFFT7IGtkZo1BVdHZgQYVlIBA8XMRcDmd8JwQdYA7iyPKIsk9fN1qjBGd41EDcDqJOwxlFwWEc1N+u2G/Z/s3mFWtXhSiKZEwS4HhFxsCZJHTCXL0bo1SaeqmWAMib7iem5wxAJ1HwvxIuWOVqgF/wDUP+RcfcB8FzuXamWrVocn/TIgCYgxscZjKUNzYc6E3JDgXFwlWm1Vm0g3YTq0zcTc7Tt1xX9ueOUEULlWRkqIAoQmaZWCSZ5MCOX3TiFz+RdKgo1/4R1APqvpB3NugvGGHaXiAqmlVAHd6dKyQWEbhvOIPS+NzICwNTzFchSLnQuyvbKh9kMgLVpEKASNTdDrtIsQZxOcT/xAjMO1JS1NtxGiDaCB4to9MTHBOAtmHlgyUoPiC2JHIE2PnjXxvhbUCASpB2Kn6jlhBjx86h5Px5TTxrjNXM1WqVHZpMgFiY6AY2ZTLfwGqEXJhTPzPrgLK8NqMpcKdC/Ew5dcODT7vLwxkMAV8/TFnIAAWLiBNlvIw/gnFsuKFU1GKVVAVKaJqDm51MW2HK3WcPuA8RomiO6ZUrATIsRFySYGkAeZnCPNln4bl9FEEPVKBgASXEyLXlv0wB2QYLme6YQ1SaYLD4W5AraxI0n1xFkDAmPzogE6nVuC5xKmVkeIHVGl5aWMLJmxkzJGI5O0VSjnXWtWWorNsNLQZiNWkhTbTIxD1Mw3elaQNEVWCuisfxCx9Dynlg3PUUdalRCvgC+DmdU3n2v645cITr3g58vpPPF+KCqCtNTTpBiypqkCSY5C8E7b4bcH4cO7UsxvcDpPLCbjHDRS7vSCVdA2qd+pgi18F0eLsqqAJgRhnFqOMr+nZVcnJFKOUdyDEEiB64r241ryoFGoy1XhSonkdhe09dzAGI+rQYt8JljztJJ5YZ9k2QZpEdu7DHTridDcjHrbD5FBF+Ugj8SR2Mtc7x8Ucopqu1VqismlRsSLku19/a1hhTwnt49LLGkQx0rpRg97kzuDeDiKzhAfxG/3iDzvPvOHed4NUTLkNTUFBrdyYkTAC/i6++J/CRavuYxdmJrtNOd7QPUo926ozCdNRh4wCbifO2A0Vfs6tudRBI5SJHr/AHwbwfL06dNa+YE0qhdVAsx0gS89ATHrjzxDJ90nd1bNAqQN4ZZX++KWAeIgAJ2T2mzs92trZWnUp01pkPMl0BI1AAwd4th/2H7SIgWm+iktJTzJNXUQCBNlI+L2xOcX4EtGlTqpU1a4BUgWJEyCDccseezlAtVkUxUIE6TyHX0GA4R1JgXmrAHrLnjParLDMUu5rimuo98VpkgxGliTud7gbYX/AOJ/EhV7kd+lYkawEj+GGAgapMkxMY0ce7MUe7auM0prMxPdgDT5ixkR1wt4BwmrVytXuVGpqoQDTuNJYkNygqB6tiaBAAw7R25WQfWIFiBIbbp9PLGY9ZrJ1kYrUWoGG4gmPcYzGnr3kJ1jLdkytAvXUVajqQDZoY/itLsSJub9cJcpWyz6qlSjQLUn8S1HswIA8IVQOkzcm1sD9qe2ffI1OGkmQVeFibFliS3S4jC3g/byrl0FNqVGsixoWonwkeYud5vN8Y0xuRZ6yzOtVKTtKUpLNHNUnWpqfuaSaaaAC7DxGCZFjGOaPmddRS15iR5dMF8S4i+ZepmKzqGYhe7RYnc2AsqiNzzOA8vGrVEQRb97nGlE47kixahG/BOKHLuAFBJI3+R/flinzFWjmWpVTT10qRnSIC1LHUkkiIMGROIetV0nzM39d8Vn+HGWq1RUKw4QgBTe7dBMAWBPtiOVQo+J3lcbEnhKbhaVqBqVAFl3LrSCwqOQP8tiNJAUxNjthtw7hlIPUZk56k70hjJiGlQZZiSRJtbB65LuqVVc2iuSon4WubEr0IAHTfDAZZ6GWJWnKiCFSXkAeGLTbpBxlJJ+feWBA1/iQ/EeE5dq6A0ylRmJ71t5pEhwqqPDusMbYmctwqhRLOKbVEU6ir6groDZTaVuJO87dcE8Q4+1HPnvU1lQf8xSrLqGsmJMdOczjx277X08xUikGFl1VA3hexsojYSb+uNIV+gkQy9TEHHeKjM1KtdrMXBUaptAldh4IA02tjW1KYPlhdmFnSbC/wBcOnojFH0BUbALuKs0pkAWtv8ATFB2a4NRzRd69YUO7htQXUWJJnwg2E4R8QUT5xjRwviD0qi1FMMhDKfP9REj3wwBK6knpX3OgcNy9AAJSo067MYlgKZk2A1sGuWvteMWtbLVXoMGgFqYIQgSJE6ZIIiRO2OT8CzmWVSK61CF8SJTN3fYAsT4QB5Yu8v2soUqdVKrsQCBTRZIKx5zBExeMZcqN2lUcHrBsrmy2Vpoq0V1AhmrNKmpZnTYgmGnlPLbCDj3Ci7d+c1Sr94CpCDT3enlpkyo5HDDsZm8qp7v7TXpAkkVKiL3U20Bk1GCBImb+WCe2XGBl6AyZ7iuWGpaqADwnmCt1aRMGQQd8OFIJqDn0uIe0VfLtk6dJERagMgi5OkRfpM++I9asOdJ0i8eh5Y9ZusbXn+2PLOAFIEyPF6/2GNGNOC1JO/M3Om9ms3SfJWegrUYtVpE6rGVt13BGDqdWmKZrhqUKNfhDgVL7HV4fKYvjmvZ7jT5TMCrTKgrtrXUCN4I8+o2ww4j20zGYV1Oimjzrp0xCEnmR188SbBvUcZfOdW4FmMtVpaldluRpVLDyEk4zHKMl2iNKmiICoUXhz4jN2jkT08sfcZz+ne9Swy463fv6SaoGbm/v+5xmZItYfLGaNBO5AMAjGVF1WAMcjj0u8xdqmxq6sqgLEb43ZDLa2CqSSTEAdcVPZenTp0jNNTM6mYXPkPSfzwgzZVD4bSZEb72xD4lkqJoOMqvJobxbhiLSkrpblJ+ePHZXtJWyepqBUTGoMoOqJj64c5llr5SlmjEir3VfVcaiJVwOUjEnn9MwiwoAH9T774CbHFouSr5LLvtF2jqGlQRO9DOe8Lc2WZ58tXPywtXtvXptTenWrkU2VmpVKlnjcSJ8JH/AGwVns19tyvDctlJfOKj06iraKZjUGJtEgfniQzGVShmRTr+KmlSKvdEXA+IKevL547HiUTnylruUVfKVs4alfMU6jVq7RRggBV5QN2UTAmLCeeJLM5dlcoblbHTtIsbzESN8dT7f9ucpmMoiZYEsCADGk0108jv/LG2Jjsu1FspXkqtTVOqDKqoEbH4dxtuccGKgsZ3EOQo1JgrtPthlUPTGujS7wghNIAgjzwetCMDI00YcZIuKM0gJnywvy9iQbYfZvLggnywzpZFaWWDVCjI9MsCN2O0eoaxGCuWlk8mEl5M5fJlz5Dfz/pgWl8RW4EkXvi3/wANeHLm2r0C2n+F3iCAfEoIi/K4+WI0ZKqUNbu37vm+k6b+eKgmyDMxqhUdKrrlWcklGBSAp+Lox2Fr+eEGXILAQAOgEfTFT2Q7RUsulalmENWjVak8W8LUySWg7+E7DeMJeJZPuqzwulGJancHwm4EjoCPTAXRIhOwDHHZvuDrV0WpUOkKr7XnV7mwnlGJrNJBIiBJgT59efri87KZSnlMg+bzJKfan7mk/d6yihWbvFW0yZ58hiGd4p3jeF9BzwFFMTGLBlAlF2p7D1snQSu1VKisQCFkFSdt/i9bYmck1vfy+mKjjvEaqlaNUaalMgt4tUHTYet7jlbE/XRwZiQcdjLEU051UNazW4E7flH5Tj7g7K8U0rAAHtjMdybyllx4iLL/AG/3F+XzF21bEX/7YdrkFWitViQxJ8J2jkcI8sV7wwPDEYcHJ12ovWKk0YjVAHuBzHnjsnbdSWEgddxh2H4ghzS0KwmlXISOjmysPnHywD2w4W1CuyNEoxX15g+hEYR0KulgYOpSCI3kGR+Yx2rs7xLMU1rZvMZMtUcDXVjSVXYKA4jSBuOZwrjg1wKxZSJz/slwh64ai7GnRqshciCZUnTEkC8m88sVXa7s7kaXdrSy9XvmG+s6SNtQJ+IDyHPG7jfEKD1qVP7MaNZyNZQBV0mQpIve+8CAThjwHhlaky16v+ajPSp1NRcvFiTrNl5CPPEHykWxlVTlSifFppkZZGWdCjXThSQJAXVFz6bzhVxbsjlKdP8A8wnc5isCUAqbERJZSOpHPnh/xX+EHcU2q5ZV0lieRUg2IsQb7e+JXslRzNPMVMuRReo1MAtVJPdyJlSZvcSPIYniui1xnoGqkNx3gNXLrqaSnMjYTtPqNoxW5TJ08tSy2XqmmVctUzHi8Rq92rIh5hURxB2LE9Mb+N5mr3gy9YAvVgai0ppNpAOwtbHyrwTJ5SkC7CpmVBMsJQtsAVO4G4npi5y2vFu/lFGIcuS9B1vziFYR2UMGBAMjlPI+eN8ThJk60uZPK874YPnwBbflhXU3NWDKOG5q4nUjSoBJY3A3jD1KFIUUo2IzUqO8sKNZfhKt0adLe2I5M02oMSQ0zI3GGWUyr5uqqmqq6jA1bAnefWMV48a9OsyNkGQnXXpHfZbKZrId1m0WmRWEAT41HytP6DFTV49UzqDLU6q0CHUFAdKbkBddzJ5jqBhf2Y7MPUpGj9sSnXiGpEMzKNRAtOx5REavPBJ4PmKOQqJVyaawslw4DJbnAOrn7HEmJJs+cbwqoA61u/4m7sv2eSiTSzCCi6nxMNJsZK3PIgWw64VQppmFc01KUlcs0SAgBk222Gw5nAXY/hNPQ1SjV7xe7Vn1/FqI281EkY19oeGCvrGVIV3OmQSumwPiabqehjfEC39zccWcdDt9oj7Z8PTiFbLpkiEJSDSPhSdywBgKLxMYRZ7s3muHZikpWlULodDmGQ7GQDfUp64pX7SV0o0p7tKeZJVjDFl06ZbeynVsOhw0pdnslW195WWtUEOGNUDUp2VRNivKIHixpXIQKMjwBM5Hm+MNVZWcKxUkswABaW1MWP3jhrxDJrqJnSloQ2NxMwb+fvhZSp01zElStJWLFHMta4RupJsffG7iOdqVqtSs5NQlyCwECBtA+6I2GLMNipNGrruLM2gViF2xmNVV5M4zFgNSbHep/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data:image/jpeg;base64,/9j/4AAQSkZJRgABAQAAAQABAAD/2wCEAAkGBxQTEhUUExQWFhUXGCAbGBcYGBwfHBwgHx0dHR0cHBocHCghGh0lHBsfITEkJSksLi4uGB8zODMsNygtLisBCgoKDg0OGxAQGzQmICQsLy8sLCw0LCwsLyw0NCwsNDQsLCwsLCwsLCwsLCwsLC8sLCwsLCwsLCwsLCwsLCwsLP/AABEIAQAAtAMBIgACEQEDEQH/xAAbAAADAAMBAQAAAAAAAAAAAAAEBQYAAwcCAf/EAEUQAAIBAgQDBgMGBAMGBQUAAAECEQMhAAQSMQVBUQYTImFxgTKRsRRCUqHB8CNi0eEHM3KCkqKy0vEVJENTwhY0c4Pi/8QAGQEAAwEBAQAAAAAAAAAAAAAAAQIDBAAF/8QALxEAAgICAQIEBQMEAwAAAAAAAQIAEQMhEjFBIlFh8BNxgaGxBDLBFCOR4ULR8f/aAAwDAQACEQMRAD8A6UiihQ1AXIGn/wCP6sfXAvDMnuzXJn/+j+g98eO61GmqjZVk/wA0b36fpj6vG6QzDZVT40VSB1HQeYEE/wCrHgAWfQT09gepnPHH/nCc6SERyXAnSR90ADlYR5Yd8dD8QQ1UVaNCmpNLUDLlRcgclAkT54L7b8NDqKgA1AXtOpentiS/8XrZhVouQKNIABVtqgWm/wCWL8tfKVCg0RAOC5QltZEavhU/dH9cUVejFJv9J+mPGWpC3XDVst/CdjtpN8ZcjlmlQAog+XoEmwwY9NU5a36Db3P6fXBiMSIpiF+83l+gxLcc7XpTPdZSGY2aqRYW+4PvepwExlzQis4HWE8Wq6L5hwinZeZ9sSuf7U6TFCnAA+Jt/kBb92wFUy7VTrdmdjuzG+NtPhKH4hONqY0X925Il26ainN8Qq1fjdmHQm3y0xjzTrujShZT1UkH8hihXhFLbTjfQ4DSiCJ88UOdAOkT4TGDcP7ZVlgVVFVZ+9ZvZguK/hPFaGYMUapp1P8A22MH25NiWzXZ2mNhhVX4QByOIlcOTpqU/uL6zp9RVeUrpoJ+/wAvU/v3wk4p2canJW6n9+/pv674ScJ7Y1KEUcwDWpEWn415WP3vQ4vshWmn3mXIr5c2ZDy8r/CfL6YkUbH8oQ4aQtBAWbpb6Y+1snfwmDyPTFXmOEJVes9CTp0lgbbjYmPLefXrhcoIaCIveRgMxBuOtETfwnhlWtSavRZUr0yF7kwRYHUZ3XvAR/u4nu1fEKWaKN3TU61MlaoYDe0LI+Igzhxma9Sl/HoNpqqCPJl/C3XqOmBDl3r1RUYgs5mwgEnnHIDDo4/dAUJJuVP+G1dmotQrXA+FvmdI6ldx0n0xQZCqcvWKN8LHltq5QOhn8/LCsZqnkaOtjZRbqTuB6k3/AOwwdVrrm8tSzCW1ASOh5e4Mr/tYGz4h1EztXKj0MVcZp0BUIbLVawiVZQwgGTpPh3Bn2jGYsuE50vTDRJ5+v7v74zFAgO7+0mcxXRH3k5wvMhKD16h8NNJ9bSf+Ef8AFhHwPtDSYstdgoqjVrj4XmZnpBj2wN2rzndcNp0tmqzPLwjxEx6aR74j6K6lQH8E/phca0oMv+5iJ2fjuUHcBlvAkEbGefpz9scoy1MCfU46p2TzIrZBQT8ANM+g2/4Yxznh+TNSppHW/wA+X7+mOygDY7id+nJFg9jG3BshrubAXnl+/rhpm3102PwUVG/XzP6DGKoZhl6XwL8ZA3PQDoMB9rzAVFP8MGBEwXBEqTsY3+fTGcKSZUtZqTPHeNvmSadIFaHIc3828vLC3Ldm3L98Y0CxHmdsUfD+EBFA588Hpw+0Cd/nihzcdLO+GOpk9Uy0bDHmjlGYwATihr5NUMP4m/Av64Cz3E0pWc6bWp07sfInlhVYnpG1PCcMCxrcKem5/LBiZFOTD0NsStbj9Yn+BRCD8TeJvzsMfcr2iza/5lNaq/ziD7Ef0w5wse4g+IPKUebyRUXHv/fCzMUuUYZ8M7QU6lr0W/BUgr7N/wBsEZ3KK1iNDf8ACffEtqdxgbkJxThLVGDDZLm3mMeuFcTrZOp3tE3NnQ/C46MP1w8zuRZCQR/TCt8rMxjWuXVGRbGDOm9leMpme8zGWBUDQKlI7gwbeY6H9jfxzgq1V76iL81/T+n7jmnZI1aGaVqOqRdwonVT3cEc/rjsNGssCvRIak1iOWFdB1HT8SNsp9fejOerTIJwz7FcNBZzFkn85/Sfnhh2o4bpPeJ8LX/f0+Xng3ssgp5Wo/OWJ9uXyj54gFIYgy75LSxOYdu+KGtmu5BOikbjzP8Ab6nFn/hhn9Yq5drKw1J5H7wHp4T7HHO6uXLVGdvidpPucOuzuc7ivRqTA7yGvyIAP5XxqFAACSZSQZbvmXRnUPphvEASLwJxmDOLcP0VqhZO81nWCCRAgCPmpPvjMZSCDV/mVUggGvxJLt9TGZNM096dEhRyOqPkYUYnOHpBUG0UtvfDSpnz3kEQNIUD/SI/PAucdADUMgxpuPeMVBNcYQoG464Jx1qFGrTXaoN5+Exc+4t7YacOyoy9DXEVHso6dT7C3z64jeE56kHXWwAFzYn98sWX/wBQZepWkOTTop4RBvG5vzJjCsGnavX1hNXImjRCgsCbsQSCR/qF/X1OBamdNakGYKoCxTpr8KC2x5k9cU3H9NbJLWUEDTIB3ANiDGI9cv3ilQOn1H9cDInE8YuJww5EbEd5ehraF9+gxmdzaUkY6gtNfiqH6L1xt4jXp0KRuRSUwxG9RvwriA4pmHzJ1VLKoOhBso/U+eFVIbLbnqvx562oUkakk7t8bDqTynpgOjlAMN8vlC9+QABJsBGCu5SmNVo/G9h/srucPyA0I4FdYso5Bm+FcHDIsBBE/mPywPm+Jk/Apf8Amcwvsg/U415bitRf8yn/ALVMkH5GxwpVjGufcxklM2jGgZurQUhf4if+2dj6cxh/QzFKtzDHnbS4/wBnZvbGnMcPI8aHUAdxuvqOWFDEaM47nrIZlatOynT9+k3xp6dRgXP8M0DUviQ7H+uA1Lio1UN4y0z++WKbhmbFQMQt/wD1KfUfiX92wWFbEF11ktSZkfUh0usEH58uhxRdiuIVHzVSrpVKdQRWpqTpLcnUHY7k+uF3FeHhKrFbqyqQR56rH5Yd9hMkW79hy0/Q4pjYg6iZQpWzLB8qCGomCDdZ2/ZxK5mq1FKtIHwsIM/X15HBtLtRTeg7eINQMNsSQSQCIO0jCPtFxinmPFSm4gyIE8/zv7nC5AO3sf6ksStdMP8A2SHESNR6SPrj1l6dpNgGkedsa2yRNniDeAbnbBNSpG4Nhtb+uHvVCXre51/hnFqbUKTObsgP6fUHGY5xls/NKmJkquk2/mY/QjGYPxmGtTP/AEqnuYnGeWpVdKhghiA3KJsD9JwLx9YRVb8U/kbDyxr4/WapmqjMoGpzAVY22MDmRv64Fas7BabnUFuG+Yjyw4WiCJUEkUYKkSImPXDbhEd6IsCCDOFteiAYkeuGHBKH8QwQdKkk4L0RccHj4Z0/hPEE+wNSZgWuAOcG8+18e1yQo5Yg2eoAWJ+6siSf31wg7HZU1aiqdgJPpiw4xTD5euJGpksp5LMD5nEhbV6Cvf4kMlI1Dub9/mQ3E+Kiu5MfwkJFJfLbWfNvpGBzlpRmeYIIUDdjHLy88beAcO1ks092m8czyUeZwy42CEbYMVIb+URZF/U4l3mjoKEBzOdA8I0llHw/cXyH4m88BJQeq0xrbmx5foMG5LhQW7dJC7SOpP3V8+ePGe4lHhpgHzjwj0Xn6nB+UYCZSyAA1O1h0sP94wPlOPjZOm4lGNuYIYD1IuPlhRWRnMsxY+Zn5DljGoQ3NWHMWIx3H1jX6T3nMmw8Vj0Zf3bDbg3FT/6rQRYVB8V/xDZl/PAWVzzzD3n74s3uNnHrhsnDVe6xJ2j4W/6W8jjj5GKwEOPCg+ooAHmSo+FhHxIf0x9y7FFlSA4mJFvMEdDzx64Ie7lWPh1W6o1rj9Rg/jmUlTUAEj4wNvJh5HHfKQ5UaMAy2iozggBKqJI/A/jtPSZx74JxFcqmZpMYciU6kxpj15/PHzICmtMrUsaugKZ5zViem354X9rCrLTrBl1fC8ETIi+/7k4IJVrE4gN4TJZa5Q6V+94WHW6n6jDHJ0wVNoubH4ffCWixJJnn1w9yIswJBvz+H3wMmhNK7FzVXpdN/wCb9PLAuaVaQDVT4jdUJhjPU8lwdxKuaal1ALLcButtvLEnmNTy7MS2pd77mIHzw+FeXWSyEjpHvDcyailj4fERHSOmPmHfZfiWcy9AU1SiBJPjHivvMefXGYYhL/d7/wAxQzjt9/8AUB+zCqhLCJ+FusdcB0uy1eoZpLqW5LbgQPK++KnK16bZbu6bna6MOa/eB88NuxPEAlGqh5Pb0IGJ43AOzqFy1Wo3OdVOCiUBJkzNhbBJ4R3NOpUVtaFCNQHwHo3MGdjzx0XM08u+ktRTUfhIMR6xGIrPVTlzmRpamHVwF+IEGw3iZsdV46YZWvvFLcu25HZHMMv33HoxFvbDrhXFKq94FYtrATxy1p2Em18JMtMfFHLBnDcyabagFaGBvMWMjFmEAGp1HL5RqVIgD/KALW3dufnpnAoyf8N6j/hOmdrTLHyH5nC7hPamtXcZdggSo0uwBnmxO/7jBfa3OSO6iBplh/yr6AX9TjPxAnUwNGK+MVzUmCdEzfdj+Jv0HLAApzfl+9uuN+jXz8IPz/tgPM56DAn5RYHkOWOAuVuptapo3t9fc41JmVexM/v8sAPLMNUmZn+2NQpwREjeY57YoEEXlH9KjzW46c/7jB+VraCSIO0qdjbE3lc6ysJkz9fLph5lG1S3zt+fr1wpWp13KOnTFZC6SWm3UwBKn+YdeeC+B1mamxIkU4B81aZHtuMKOB1dDkDZ2E+RtDexwXxridXKGaYSKplgdpG498KKBk2BPhkx2oVqdSpSZpXSui1okx9cR+YTfwz/ANuuKLjefNYyY8KhZ9yQPM3j2whe53MciMUxy7AhKM2cFoM2sCAJBLGwAjmcOUfSqmm8qx3IF9+XtieRWb+H4iCwIAm/IW57YuqLqmUooKFHvVkOT4iIFj6nmOWDlrqYiMRoRElGvmGNNYItJIFp6c5xSdk+BqxdEs6iDUIuG2AUfd2Mxe2AzmaiDUNCvtKKBafTFh2CoaaGo7sdR6yevsPzxNPEa7QZiVW5CcRZ6NRqdazqYtsRyI9Rj7i67ScDo16od20tpA23gm/76YzHFQDOTKCoJm3hHBqJaqwUQarBY5AWt7zifyGSanRNWbM2kjoREfO/yxQ9nH+MG/8AHf2vicy+cJD0pOkHVHKdZviRqouMtyO/Kekee6BtJIn3OKniWRoKEo1KYaiwMA3grEQeRM/liZZZWjYWJv7nDL7VrQrM6W1D02P1wcbcQa6w5V5EeW4Bn+xtKGqI1MKFben7zbcDHP6lSm9GnpAVtJFQiwZgRcDlb6Y6NWzDnL220v8AUYT505FqYZ5pNKgBee0k+EjrOHRwdCEchs7iPs8wGZpEkQkkxFwqkn5xghqj1S7ufEQST88H5vNOMqzFSAUMMFtpso8QF7c+eAKJApEm8rho7Gzc+8QzGlSq8x8h0wNk8uHa5+FAbbzNt/WfbH2plyzBy0IYv5EsP0wV2fod49Qaiv8ADFx5nHdBEM1nhw0Un1nU7QTGwJO3pH54OXgqGsy6mACyp5gmwm14iffDQ0AMrl2Iv3igmd/Ew9sGFAMy4Kme7Ta+7NJwLMmWkbW4eFpU6kySwUztcSD5Rj3wWqVME7n5Yb8UoAZSkerr9DOA8lw5qqoKb2WCVPJnYjl5L+eGvUcNDhRYaone3rAt++owbxtjUyqFjDCCT5zob9DgPhuZDU3MXN/cAf3Hyx9ytd6ixTVmhiG8JIBMEcvIYRukI6j0iCmCkqY2lehFzBg74Zdk+FLm6XeVKjjx2UIIjkAxMflgLitQNWZGQGpH8W7ROoyfkR5XxV8Gpg06RAAmqRA2AAgR8vzx18Y7tyFjUF4rkcslJDSUipqCljGphMkSLWwLxWgEJAEE7+sRjaMm3dq52pvef5jA/XHjij67+s/LEmN9YVFGprfK64Xqwk9BIk/LFf2bIWiFBkLaesAXxPqjQCLEX+mHnBaXhaT98/QYbGdyWfaz7nsotVyTVdItCxHr+eMxsqZQ6m9enkMZin0kga6GCcBkh4tNZzvuJ2xPcKSalTzB/wCfC3hfGaiKYbck364ouzmQDJ32u51ArHnMzOEKESwpbM2PSlKG1yR9cK6UoRB3B/S2H7INFDrrP64W57LFbwd/6YWoQ3v6zOI5kjKrABJSp7dD7HHN81nWK6NI8RkeUTYev6Y6rkaVH7OjVVYkK8EGLAyRHnOAu0fB8uFy706EK1ZVN9wSLHe3viuPW/lByF8d9/59ZI5jtBWqZdctACLZhN2AiB5XHvONtZYXT5Afli1SjlHRqn2fT4gAoPQkE+lsRHad11v3CN3UCCTseeOu9Rlo9Affyldmuy6lhS71tBpKwsJB1H8pJwm7NZJmzDKlXu/4dzANpgCD5435btCSUaqrUwlFUkySxDX3/e+PPYKn3uZdZiE5f6hg9TqSPIIeUZ/+EVTlqM5gz3o8MCBLEA9TBBPvg+nwit9sqhcwQe6HiKrJkkKCNgJnbBFWlpy9GwMVxf8A/Y2GHDGJzlWRB7pLf7TYrjUFgJmZzRPz/IkVxbL1FymXLVNS6h4IAAkGIO5tO/XDHgPBWSilSnUg1aq6pWbajEeYM/PG7tnS0cPoA2h1n5NgLI9o1TJoKal6lKokr1mW+lsDjR35SoLMnh84DxXJfZ8w9MGVEMOvKJwnocVq5ZqopEBHaWBvPhMDytHyxqrcRq1sxWqaG8R1DUSdIOwmMXeSymVZSBSMaAJk3a8zibEAmpoGlHMTmGZ4q5qs5ABqrBjlti47F5uoWVHA0h7WjTbYdZM42JQoVM7QP2dUXQ8rNrGJNt8VNKlQJXTRiHtpNp3nz2xxphqvv/1FyMFFEH7a+8k+LWSn/wDka3vgTNnw28/pg/i9FopGNmck+8DAbpKN6n6YzmWUyg4dQ1afQfQYb8Ho2fyc/pgfs0sgH0+gwx4SB/E8qh/TGjCnQzFmfqJqzOYRGhjBN/38sZjzxXga1n1s9QWiFIA/MeeMxQpkvURWx1ucjQ6VJOwG+LfsHx2nWotSsCCSl51rtqgC1xEY53n8xOXqib6TiZyvH6q0Vpir4AI02jr0xqfDY1CcgOjO/wCczVOnTpF2AIew+8bxZdzfGAa7lSN4np/fEHwCjRzFDJnMVAaiVHB8ZkU94t8N4I9Di54FmtUIvi5QSdhKzJ8oOMTJR4ygui0X8ZQrkZ6LU/5lwz4nmsuqDvV0imUYsdvy6xjbxrh+vJPTmJRxPSSMTB4261tVVaXdwoMFifCCOaRuZgjAAr7Qr4+nYmU3HOIU6OVeqtEkTOkW+KL7W3xJcC7SjMUMxSq11VioFNWtsOXyGHfaziVOvw6s6EgK4B1DnbYc8cu4dxSkhBNHWVaZJEH1UqcV43uDGpr6y/7RcWoPTq0zmjUYJACXBJaYaRewHPliO4D2hfJsWo6SWWDqUkbz/THls7QbekRvEEf9ONOZq5ctZH9LD9MENUoMZqM37bVigpkrpDa18JmZn5STgjL9vswKjVJTWwCmUMQNoE7yThA2cpf+y3rqH/TgYV6Z2pt/vA//ABwR5zjj9JR8a7Z1MzTFKoRoDSDBkx1ON3Y3jQooQ1ful7xQVIkFSG1MedoA98JMpmaKg6qZPTY/pj5VrUpsp+Q/pgE+cPw9UBLzM8TXLU6tRc6ruyqEAuTpm3yPPBnYrjwzFOozIzNTBZifvTO3sMc6q8ZpQo+zjwiNwJvN/Dc4qv8ACcq32q/3Ft0nXheOojjwm5UpxPLd+gCfxEQ+GPxEQZ9jhqiSwYLALj/lwscDUEgHSx8Q6RtOHqVlBUSJLWki/h5dcKg5akstAWJM8Rp/wbcm+r4T5tYU+c/TFPn6ZNAxeaij5tib7UHu+7B3INvyxBkNTTiazUtOz1MaZHQfQYH4VxBJqCRPetz88R+R7SVqU6QCDyYTbCmvVDEmoGk357+2LDLxUADpcn/TEs3I9Z1YcRS8EYzHF6lVibU4HmZx8w/xXif0q+cZV86CJC0hbbul39cDUqOp7aQdpWmq29se6vD2j4lEn8Xl6e2NvBaJ7y+k2B06v1I5Yzq3rPQKgdp8yOWYopLEygNyeZw54LX+zVTVKk77yBvc+2NuVqU1000hmC6dFJS7RPMiwwTla7tUgoUEEy7aibwQAth+eKDzknIIIjtmevlTEBmDjEVW4O9Nv4oJU/huSeW0+eKbLOHyFVBcQ+3SNt+WJHsSD3tEsT4n2PSTaOkYDC6MliJXlKGmitkMwpUqNSkA73G+IDheVSBcTfwxi7z6quXrokQoAtylrCfT6Y59T8LfHAuPjxw2vv1lcfUn1/gSiOTQBTIPhE22/rjK9KlvqXTq+KLbfPCX7ad+8Ow+8PljDmiTHec4+MfPE/hnzmjmJuzGVQCSYBUwYN8B8KyyFYkTq2542VMzqF3kRMah8seFAUjS0QeTD54oLqoli7jnLUEjkSJkdMEHKoZusWvGEv2s/jOx5j93x9ObY/fblzHP+mJnGfOPzEIz+RpgwzKok+I7Yc/4dIPs+ciBKqo8yS8XxL5stUABcm53I5Yp+wuTLZXM9NVJvSNc/XFkXXX3uZ8x1/j8ie+0meemiFJEEglTz0gj64My3ackIUJjdhCz7Ta4JvEj3wXxVB4UcCalwsbiQPnj1wngWXdHehcJHhPlMgzzkWwovt1kyUrxRa/aOq9FqZpFGNTUrXGkAyARF8Tva3ipqGj3hJ0qVHh6EST646fwHtRQqgIr+IW0OYa3k1j7HEH/AItMrVqJC6f4byIAM6hvGKgDW/pOwH+5xKybyzKwlG9NxgjTUJAV2vz1Ej9ca+G1gmUQgDUZ9d8CNVDKfu1RUUBlMSDP5iPzx3E2ZpTIjUCvXy1Kuj2SzLqGNamkiwZgCR1j97Y+4pex9Q1svqqQ5DsoLXMA2EnljMD6SGTwsR7/ADPrcdCpqqhFBEqB8TxvoXc4n+0fEw9IwpGlQ0N/NyIkiRGAeM1NbMWvDDT5coGBsxQJSrIgFVO/8398Z1HSMEANzo3YfKinQUi7loqN1MbAcgOmM4hmNTwDfTBPQ6j+mNHZbNxUWkPvOzewH9cO+IZcXIgG+LbbGG99pkalzG4l4dlu7p1qcgqUdvOSN/riM4FmAj5Z/wANQaj0mVv0ucUeb4h3K1LFi1MgnncWt0mBjndHihpUv4i7GINoMzPtHQ45RyGpYCrvvGvGM+2qpTZ0QM1pvqZTEeVr++BKeUeGDhFqoup6ZYBgJgATufTAmVor31ATTdmEspBZamowW1chAn54A4nxBqJDU0RFDMisl7gnVBInmRiy4xoCOM7ILjnM5dKdTuyVZomANhAPMece2AUzCGIAvMW3joevOMT3DzUPeOHNlIvvfy9cHZLLVe6rEhHCypBN0cCZA/FExGH+EB1MP9XkKihHuZoCnp1hYcSrCCCPvbdDuPLGpaiEqNIlm08t/wBcCcaFZFUaE1vTGk0yb6ZJYg8zMb8+eE1KqQlN3MhXsOfpGO+GD3nL+rfuJXDJAPodQj38LAA25gemAK9eksyACACVKwROw9cFZeuHQZZqNNcwJ0Gq5lJnUNvDbYT93C7jdAmmtU6aaWldJBqnbXOzgxFv1woQXuFv1bjyhmWyq1dJpKH1TAgXIiR63EDnhllM/VyT1U8NOmwEys6wp8QADCIk39MQ1LiS0nDhCULElQxUkTsGF1/thzkn7zRoy6d4rw66jOknwrfYW3N7Yc4+Mif1ByCjOkdq8+iZrLrMn4LXgk8+lsHcGy1bKZXOd4FBLgqQZBDW/XEJxjKvRzNHMVnD63Lt4WVlsABLWv0HQ4rM3x5TlnVoK1GVSwaQpXxMCeZuBsOuIaX/AAf5i8SdeokLnI7yQTc3+fI++NvaHOPUSkahMqHAneJWMC1qsuPU/XGcXqHRSTkqGLdWvjlGxNqnxe/KaMhWplQKhcLa67DrIjG3PUEENScMC2/PY3IwNkjCIZvB5+eNzqsqdMMd7euHPWTxLbCdT/w4/wDtnHSqw/JT+uMxF5Ljz5fWibFg3uUX+mMwnL0i5v0zNkJB7z1mGChtRAAYfU43ZqqGpVNJmE/MMML+0lTTSqmxgix/1YE/w6Rs21ag1QKNBOoiSAWGqNpPO+FTFacojZAGoy87PVgucosbLpce5Kxip4/nBTWWm7QAok3MDHO8zxxKLNSJ1FawQMFAU21TqJIPhF45419uO0Rzz/ZckAXpuTrLRAVfFM7XMT5YKoxXjJPXMN797nrjteozuKRYNSpO6IgnVtdyR+GSBvvGJWlNSjmazU5ChS1vAZMKU5yDqmDscMcj2xrVmeuGQCkqlabNAZtiSPvGJ9MG57trRzOXajlgaRszB1A1RuFIYwZvPniwUr2g5X0mijxaKVCv9mH+W1OjpNhoYBwxn4biOe+JOopzNVKClaa6mJ3gSZJN5JHrgrtV2kSstFKaMjJ3neC0amIskbrYm43OAc/lu7XWrSSqiIiCQZn5Yqq8d9z9YtlvkIWqLor0nZnalApgHwlQxDSCJIEg4oKlCnRornDQZabuverq8cwx1GY8MkEcjgDJcYoZaqjIlR6TLpZ9QLmoROtQIus2W2++GdftPVo5xKdYeGwMi8ssiVkgnxKI8sIwY9BqEGvnJ/iuXp16i/ZTYJrg+E7wRz8vnGAczSdaLLUTxq0lrTb088MeL8VYV6606dFG1DUEBEhbadJNvEQSLXXATo+hg7iQLAEHl154foBCmyfkflDa+YRGYV0o13Kq86mF4O45sN/PD7NVqeYyGqkiN3YAKE+JdR/9OZ+8DIA6YjqGqkC6oFMqQxmQL/D5GPyxX5PjtSvk6gyyBaiBFZUUBgWY+OnpvEiZ6scKy9KihvOTtbNJUU0kGmhpLmmBcXnSX5wTY4GSscrWuiVAQIBMgqdgdOx5eWG7cXo1slVqHLgV10L3qsYYAzLCIJJF53wjqcNZkBDAsyaypEQDyF7+tsOK6Gd4j06zr/CO0lDMK0FCEX7wBH+k6rC4tO+IPMcNq5dxVSXo121eJQqiPFB8RA57C4HtiYocNc0TVFRVV2goSZMSQWG0dMMqWWAFJFzDtSan3lSkykLJIEKJ8QNr2+HzxMYgvQ6jpycgAbm7JZ1aoFQCwO07SZnbrjZxVvCn+k/XC7hQWi1TUYB2MErtIBvtfDfi1elVo02oksES4Ai7G5IOwBBHPAZabXSWxMwNN1i4SaSAb6T9cECqSig/dXb3ONWcy3dMKYcVNK/EBAMwdjj5SqTb+XA6w4T4xH7ZbUzGOYH/AArjMH5D7/8AqH/IuMxC5rY+Iyb7U8XkVqemLx7hsA8N4NVqaADrDg6VBExv7D13w67RcHTv64Z9RDtK6QJ6m+4mNpwkzGeelVQIGa3i0gkx7DcY0r+3is83j/zfpB1zhGqkxAl5luQUm3kcVPY6tQzFV0NNFdRKSRGn7wJgayxiZwsqdiM02iq0LUcytMj4ubaWBItIsYN8DcS7H5mmutaepwfFpceAiCAdgSZBth24EVcQcrsSqqcXy9JgrIFy3wMyoIDgkMCRfSATYCPPEp2s4plTV05Kmo0zNZbKx/lQ3EY+JlDToPTr61dF1LrUrOomQoIvEHfqemJelQPK87YbFjUXEyMdQrLZNmXXMAC5POMN8lxemaejMUBVpo0/5jI0ncahJgwPT3x7pZTRSI16vCbWtbbzwNwagXoV1VjqBUhVBO06iwFwIAj3weXKz6x2x8QK7iUHZzP0qlNlp0qNNqZ1s5oh9KiACLySBMjmR54fdquK5Z6Aq5eKlRgCj6Bqp6blpNwJjEj2c4JV7vMF0ZdVEaGFxJa8xvCyYwHkclUoIajg0hUBAYjkJ8OncTibKvKwYUBNAia+Mcb76dAgtDMTBOrmQ0SASZxt4blnNDWTK3MeQ3xq4PpZqlNmFNXUDURqgCZAn1FwRjfTz3d0jT1CBI2Jnznlhn0OIjYa5FmPaP8AglSg/dE1iAUOukKQc7wRJYeG+3lij4Tncrlu8ZkSktMlKmgXP3lt9/cbGBjnfB8qKlGsix3gAKg3JC3KqORP9cfDk83mqjtSoVHKxqGn4TAERa0AWwhxWavUU5PDdS57cjKUsvRZVZWqS6skXBuy6YsIPW04lWyeVUNUpV6ioyDuxVUa1YSdMqY0R5Yf8F7PVKmXrd/l1L1ETuakhQhJgyPSJ9sIu0PZzN0oofZ6rd0paowXUBJPiBH3YFh645N+EGAkDZgR8OYR65qLl2IMgSCwXaOnI+U4pa3aillgjaRWZhZhIsLiZkmCQRhTRzeWqKKGaZ9IlvAwBDAwAd9p1X3ke8nWrPq0FtQWwItIEx7HDLj51faM+TiTXczr/B+PUcxlzWzK90ReTpK1CQymABJubixvOEWf7R5ahSSpRTRXHhVaYhLfFuATvuPyxLplalcJSDojbrTJuw/FM8gDbFFT7IGtkZo1BVdHZgQYVlIBA8XMRcDmd8JwQdYA7iyPKIsk9fN1qjBGd41EDcDqJOwxlFwWEc1N+u2G/Z/s3mFWtXhSiKZEwS4HhFxsCZJHTCXL0bo1SaeqmWAMib7iem5wxAJ1HwvxIuWOVqgF/wDUP+RcfcB8FzuXamWrVocn/TIgCYgxscZjKUNzYc6E3JDgXFwlWm1Vm0g3YTq0zcTc7Tt1xX9ueOUEULlWRkqIAoQmaZWCSZ5MCOX3TiFz+RdKgo1/4R1APqvpB3NugvGGHaXiAqmlVAHd6dKyQWEbhvOIPS+NzICwNTzFchSLnQuyvbKh9kMgLVpEKASNTdDrtIsQZxOcT/xAjMO1JS1NtxGiDaCB4to9MTHBOAtmHlgyUoPiC2JHIE2PnjXxvhbUCASpB2Kn6jlhBjx86h5Px5TTxrjNXM1WqVHZpMgFiY6AY2ZTLfwGqEXJhTPzPrgLK8NqMpcKdC/Ew5dcODT7vLwxkMAV8/TFnIAAWLiBNlvIw/gnFsuKFU1GKVVAVKaJqDm51MW2HK3WcPuA8RomiO6ZUrATIsRFySYGkAeZnCPNln4bl9FEEPVKBgASXEyLXlv0wB2QYLme6YQ1SaYLD4W5AraxI0n1xFkDAmPzogE6nVuC5xKmVkeIHVGl5aWMLJmxkzJGI5O0VSjnXWtWWorNsNLQZiNWkhTbTIxD1Mw3elaQNEVWCuisfxCx9Dynlg3PUUdalRCvgC+DmdU3n2v645cITr3g58vpPPF+KCqCtNTTpBiypqkCSY5C8E7b4bcH4cO7UsxvcDpPLCbjHDRS7vSCVdA2qd+pgi18F0eLsqqAJgRhnFqOMr+nZVcnJFKOUdyDEEiB64r241ryoFGoy1XhSonkdhe09dzAGI+rQYt8JljztJJ5YZ9k2QZpEdu7DHTridDcjHrbD5FBF+Ugj8SR2Mtc7x8Ucopqu1VqismlRsSLku19/a1hhTwnt49LLGkQx0rpRg97kzuDeDiKzhAfxG/3iDzvPvOHed4NUTLkNTUFBrdyYkTAC/i6++J/CRavuYxdmJrtNOd7QPUo926ozCdNRh4wCbifO2A0Vfs6tudRBI5SJHr/AHwbwfL06dNa+YE0qhdVAsx0gS89ATHrjzxDJ90nd1bNAqQN4ZZX++KWAeIgAJ2T2mzs92trZWnUp01pkPMl0BI1AAwd4th/2H7SIgWm+iktJTzJNXUQCBNlI+L2xOcX4EtGlTqpU1a4BUgWJEyCDccseezlAtVkUxUIE6TyHX0GA4R1JgXmrAHrLnjParLDMUu5rimuo98VpkgxGliTud7gbYX/AOJ/EhV7kd+lYkawEj+GGAgapMkxMY0ce7MUe7auM0prMxPdgDT5ixkR1wt4BwmrVytXuVGpqoQDTuNJYkNygqB6tiaBAAw7R25WQfWIFiBIbbp9PLGY9ZrJ1kYrUWoGG4gmPcYzGnr3kJ1jLdkytAvXUVajqQDZoY/itLsSJub9cJcpWyz6qlSjQLUn8S1HswIA8IVQOkzcm1sD9qe2ffI1OGkmQVeFibFliS3S4jC3g/byrl0FNqVGsixoWonwkeYud5vN8Y0xuRZ6yzOtVKTtKUpLNHNUnWpqfuaSaaaAC7DxGCZFjGOaPmddRS15iR5dMF8S4i+ZepmKzqGYhe7RYnc2AsqiNzzOA8vGrVEQRb97nGlE47kixahG/BOKHLuAFBJI3+R/flinzFWjmWpVTT10qRnSIC1LHUkkiIMGROIetV0nzM39d8Vn+HGWq1RUKw4QgBTe7dBMAWBPtiOVQo+J3lcbEnhKbhaVqBqVAFl3LrSCwqOQP8tiNJAUxNjthtw7hlIPUZk56k70hjJiGlQZZiSRJtbB65LuqVVc2iuSon4WubEr0IAHTfDAZZ6GWJWnKiCFSXkAeGLTbpBxlJJ+feWBA1/iQ/EeE5dq6A0ylRmJ71t5pEhwqqPDusMbYmctwqhRLOKbVEU6ir6groDZTaVuJO87dcE8Q4+1HPnvU1lQf8xSrLqGsmJMdOczjx277X08xUikGFl1VA3hexsojYSb+uNIV+gkQy9TEHHeKjM1KtdrMXBUaptAldh4IA02tjW1KYPlhdmFnSbC/wBcOnojFH0BUbALuKs0pkAWtv8ATFB2a4NRzRd69YUO7htQXUWJJnwg2E4R8QUT5xjRwviD0qi1FMMhDKfP9REj3wwBK6knpX3OgcNy9AAJSo067MYlgKZk2A1sGuWvteMWtbLVXoMGgFqYIQgSJE6ZIIiRO2OT8CzmWVSK61CF8SJTN3fYAsT4QB5Yu8v2soUqdVKrsQCBTRZIKx5zBExeMZcqN2lUcHrBsrmy2Vpoq0V1AhmrNKmpZnTYgmGnlPLbCDj3Ci7d+c1Sr94CpCDT3enlpkyo5HDDsZm8qp7v7TXpAkkVKiL3U20Bk1GCBImb+WCe2XGBl6AyZ7iuWGpaqADwnmCt1aRMGQQd8OFIJqDn0uIe0VfLtk6dJERagMgi5OkRfpM++I9asOdJ0i8eh5Y9ZusbXn+2PLOAFIEyPF6/2GNGNOC1JO/M3Om9ms3SfJWegrUYtVpE6rGVt13BGDqdWmKZrhqUKNfhDgVL7HV4fKYvjmvZ7jT5TMCrTKgrtrXUCN4I8+o2ww4j20zGYV1Oimjzrp0xCEnmR188SbBvUcZfOdW4FmMtVpaldluRpVLDyEk4zHKMl2iNKmiICoUXhz4jN2jkT08sfcZz+ne9Swy463fv6SaoGbm/v+5xmZItYfLGaNBO5AMAjGVF1WAMcjj0u8xdqmxq6sqgLEb43ZDLa2CqSSTEAdcVPZenTp0jNNTM6mYXPkPSfzwgzZVD4bSZEb72xD4lkqJoOMqvJobxbhiLSkrpblJ+ePHZXtJWyepqBUTGoMoOqJj64c5llr5SlmjEir3VfVcaiJVwOUjEnn9MwiwoAH9T774CbHFouSr5LLvtF2jqGlQRO9DOe8Lc2WZ58tXPywtXtvXptTenWrkU2VmpVKlnjcSJ8JH/AGwVns19tyvDctlJfOKj06iraKZjUGJtEgfniQzGVShmRTr+KmlSKvdEXA+IKevL547HiUTnylruUVfKVs4alfMU6jVq7RRggBV5QN2UTAmLCeeJLM5dlcoblbHTtIsbzESN8dT7f9ucpmMoiZYEsCADGk0108jv/LG2Jjsu1FspXkqtTVOqDKqoEbH4dxtuccGKgsZ3EOQo1JgrtPthlUPTGujS7wghNIAgjzwetCMDI00YcZIuKM0gJnywvy9iQbYfZvLggnywzpZFaWWDVCjI9MsCN2O0eoaxGCuWlk8mEl5M5fJlz5Dfz/pgWl8RW4EkXvi3/wANeHLm2r0C2n+F3iCAfEoIi/K4+WI0ZKqUNbu37vm+k6b+eKgmyDMxqhUdKrrlWcklGBSAp+Lox2Fr+eEGXILAQAOgEfTFT2Q7RUsulalmENWjVak8W8LUySWg7+E7DeMJeJZPuqzwulGJancHwm4EjoCPTAXRIhOwDHHZvuDrV0WpUOkKr7XnV7mwnlGJrNJBIiBJgT59efri87KZSnlMg+bzJKfan7mk/d6yihWbvFW0yZ58hiGd4p3jeF9BzwFFMTGLBlAlF2p7D1snQSu1VKisQCFkFSdt/i9bYmck1vfy+mKjjvEaqlaNUaalMgt4tUHTYet7jlbE/XRwZiQcdjLEU051UNazW4E7flH5Tj7g7K8U0rAAHtjMdybyllx4iLL/AG/3F+XzF21bEX/7YdrkFWitViQxJ8J2jkcI8sV7wwPDEYcHJ12ovWKk0YjVAHuBzHnjsnbdSWEgddxh2H4ghzS0KwmlXISOjmysPnHywD2w4W1CuyNEoxX15g+hEYR0KulgYOpSCI3kGR+Yx2rs7xLMU1rZvMZMtUcDXVjSVXYKA4jSBuOZwrjg1wKxZSJz/slwh64ai7GnRqshciCZUnTEkC8m88sVXa7s7kaXdrSy9XvmG+s6SNtQJ+IDyHPG7jfEKD1qVP7MaNZyNZQBV0mQpIve+8CAThjwHhlaky16v+ajPSp1NRcvFiTrNl5CPPEHykWxlVTlSifFppkZZGWdCjXThSQJAXVFz6bzhVxbsjlKdP8A8wnc5isCUAqbERJZSOpHPnh/xX+EHcU2q5ZV0lieRUg2IsQb7e+JXslRzNPMVMuRReo1MAtVJPdyJlSZvcSPIYniui1xnoGqkNx3gNXLrqaSnMjYTtPqNoxW5TJ08tSy2XqmmVctUzHi8Rq92rIh5hURxB2LE9Mb+N5mr3gy9YAvVgai0ppNpAOwtbHyrwTJ5SkC7CpmVBMsJQtsAVO4G4npi5y2vFu/lFGIcuS9B1vziFYR2UMGBAMjlPI+eN8ThJk60uZPK874YPnwBbflhXU3NWDKOG5q4nUjSoBJY3A3jD1KFIUUo2IzUqO8sKNZfhKt0adLe2I5M02oMSQ0zI3GGWUyr5uqqmqq6jA1bAnefWMV48a9OsyNkGQnXXpHfZbKZrId1m0WmRWEAT41HytP6DFTV49UzqDLU6q0CHUFAdKbkBddzJ5jqBhf2Y7MPUpGj9sSnXiGpEMzKNRAtOx5REavPBJ4PmKOQqJVyaawslw4DJbnAOrn7HEmJJs+cbwqoA61u/4m7sv2eSiTSzCCi6nxMNJsZK3PIgWw64VQppmFc01KUlcs0SAgBk222Gw5nAXY/hNPQ1SjV7xe7Vn1/FqI281EkY19oeGCvrGVIV3OmQSumwPiabqehjfEC39zccWcdDt9oj7Z8PTiFbLpkiEJSDSPhSdywBgKLxMYRZ7s3muHZikpWlULodDmGQ7GQDfUp64pX7SV0o0p7tKeZJVjDFl06ZbeynVsOhw0pdnslW195WWtUEOGNUDUp2VRNivKIHixpXIQKMjwBM5Hm+MNVZWcKxUkswABaW1MWP3jhrxDJrqJnSloQ2NxMwb+fvhZSp01zElStJWLFHMta4RupJsffG7iOdqVqtSs5NQlyCwECBtA+6I2GLMNipNGrruLM2gViF2xmNVV5M4zFgNSbHep/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http://farm5.staticflickr.com/4020/4449037088_4598e6f3c7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12" y="1439862"/>
            <a:ext cx="3247900" cy="486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1480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pic>
        <p:nvPicPr>
          <p:cNvPr id="1026" name="Picture 2" descr="http://sojourningabroad.files.wordpress.com/2012/08/the-city-of-london-dragon-and-shield-crest.jpg?w=237&amp;h=1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712" y="1484785"/>
            <a:ext cx="5184576" cy="38720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780782"/>
            <a:ext cx="12192000" cy="10772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3200" b="1" dirty="0">
                <a:solidFill>
                  <a:srgbClr val="00FF00"/>
                </a:solidFill>
                <a:effectLst>
                  <a:outerShdw blurRad="38100" dist="38100" dir="2700000" algn="tl">
                    <a:srgbClr val="000000">
                      <a:alpha val="43137"/>
                    </a:srgbClr>
                  </a:outerShdw>
                </a:effectLst>
              </a:rPr>
              <a:t>London </a:t>
            </a:r>
            <a:r>
              <a:rPr lang="en-GB" sz="3200" b="1" dirty="0" smtClean="0">
                <a:solidFill>
                  <a:srgbClr val="00FF00"/>
                </a:solidFill>
                <a:effectLst>
                  <a:outerShdw blurRad="38100" dist="38100" dir="2700000" algn="tl">
                    <a:srgbClr val="000000">
                      <a:alpha val="43137"/>
                    </a:srgbClr>
                  </a:outerShdw>
                </a:effectLst>
              </a:rPr>
              <a:t>is now </a:t>
            </a:r>
            <a:r>
              <a:rPr lang="en-GB" sz="3200" b="1" dirty="0">
                <a:solidFill>
                  <a:srgbClr val="00FF00"/>
                </a:solidFill>
                <a:effectLst>
                  <a:outerShdw blurRad="38100" dist="38100" dir="2700000" algn="tl">
                    <a:srgbClr val="000000">
                      <a:alpha val="43137"/>
                    </a:srgbClr>
                  </a:outerShdw>
                </a:effectLst>
              </a:rPr>
              <a:t>the City of Dragons – </a:t>
            </a:r>
            <a:r>
              <a:rPr lang="en-GB" sz="3200" b="1" dirty="0">
                <a:solidFill>
                  <a:srgbClr val="FFC000"/>
                </a:solidFill>
                <a:effectLst>
                  <a:outerShdw blurRad="38100" dist="38100" dir="2700000" algn="tl">
                    <a:srgbClr val="000000">
                      <a:alpha val="43137"/>
                    </a:srgbClr>
                  </a:outerShdw>
                </a:effectLst>
              </a:rPr>
              <a:t>but this has not always been so!</a:t>
            </a:r>
          </a:p>
        </p:txBody>
      </p:sp>
      <p:sp>
        <p:nvSpPr>
          <p:cNvPr id="4" name="Slide Number Placeholder 3"/>
          <p:cNvSpPr>
            <a:spLocks noGrp="1"/>
          </p:cNvSpPr>
          <p:nvPr>
            <p:ph type="sldNum" sz="quarter" idx="12"/>
          </p:nvPr>
        </p:nvSpPr>
        <p:spPr/>
        <p:txBody>
          <a:bodyPr/>
          <a:lstStyle/>
          <a:p>
            <a:fld id="{CFE99A78-8637-47DB-9EC9-54365A6CC52E}" type="slidenum">
              <a:rPr lang="en-GB" smtClean="0"/>
              <a:t>71</a:t>
            </a:fld>
            <a:endParaRPr lang="en-GB"/>
          </a:p>
        </p:txBody>
      </p:sp>
    </p:spTree>
    <p:extLst>
      <p:ext uri="{BB962C8B-B14F-4D97-AF65-F5344CB8AC3E}">
        <p14:creationId xmlns:p14="http://schemas.microsoft.com/office/powerpoint/2010/main" val="14568141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72</a:t>
            </a:fld>
            <a:endParaRPr lang="en-GB">
              <a:solidFill>
                <a:srgbClr val="FFFFFF"/>
              </a:solidFill>
            </a:endParaRPr>
          </a:p>
        </p:txBody>
      </p:sp>
      <p:sp>
        <p:nvSpPr>
          <p:cNvPr id="4" name="TextBox 3"/>
          <p:cNvSpPr txBox="1"/>
          <p:nvPr/>
        </p:nvSpPr>
        <p:spPr>
          <a:xfrm>
            <a:off x="5472752" y="1528549"/>
            <a:ext cx="5895833"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It is necessary to bear in mind that the Serpent or snake was also a symbol of Dan </a:t>
            </a:r>
            <a:r>
              <a:rPr lang="en-GB" sz="2800" b="1" dirty="0" smtClean="0">
                <a:solidFill>
                  <a:srgbClr val="FFC000"/>
                </a:solidFill>
                <a:effectLst>
                  <a:outerShdw blurRad="38100" dist="38100" dir="2700000" algn="tl">
                    <a:srgbClr val="000000">
                      <a:alpha val="43137"/>
                    </a:srgbClr>
                  </a:outerShdw>
                </a:effectLst>
              </a:rPr>
              <a:t>– alluding to the fact that Dan would be in advance of other Hebrew tribes in their westward migrations into Europe.</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Dan was a maritime tribe and would ply up and down the great rivers of Europe, </a:t>
            </a:r>
            <a:r>
              <a:rPr lang="en-GB" sz="2800" b="1" dirty="0" smtClean="0">
                <a:solidFill>
                  <a:srgbClr val="FF00FF"/>
                </a:solidFill>
                <a:effectLst>
                  <a:outerShdw blurRad="38100" dist="38100" dir="2700000" algn="tl">
                    <a:srgbClr val="000000">
                      <a:alpha val="43137"/>
                    </a:srgbClr>
                  </a:outerShdw>
                </a:effectLst>
              </a:rPr>
              <a:t>after which many are named to this day such as the Danube.</a:t>
            </a:r>
            <a:endParaRPr lang="en-GB" sz="2800" b="1" dirty="0">
              <a:solidFill>
                <a:srgbClr val="FF00FF"/>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441" b="100000" l="0" r="100000"/>
                    </a14:imgEffect>
                  </a14:imgLayer>
                </a14:imgProps>
              </a:ext>
              <a:ext uri="{28A0092B-C50C-407E-A947-70E740481C1C}">
                <a14:useLocalDpi xmlns:a14="http://schemas.microsoft.com/office/drawing/2010/main" val="0"/>
              </a:ext>
            </a:extLst>
          </a:blip>
          <a:stretch>
            <a:fillRect/>
          </a:stretch>
        </p:blipFill>
        <p:spPr>
          <a:xfrm>
            <a:off x="1207970" y="950225"/>
            <a:ext cx="2364308" cy="3889115"/>
          </a:xfrm>
          <a:prstGeom prst="rect">
            <a:avLst/>
          </a:prstGeom>
        </p:spPr>
      </p:pic>
      <p:sp>
        <p:nvSpPr>
          <p:cNvPr id="6" name="TextBox 5"/>
          <p:cNvSpPr txBox="1"/>
          <p:nvPr/>
        </p:nvSpPr>
        <p:spPr>
          <a:xfrm>
            <a:off x="459474" y="5048071"/>
            <a:ext cx="4180764"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banner of the tribe of Dan</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76938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73</a:t>
            </a:fld>
            <a:endParaRPr lang="en-GB">
              <a:solidFill>
                <a:srgbClr val="FFFFFF"/>
              </a:solidFill>
            </a:endParaRPr>
          </a:p>
        </p:txBody>
      </p:sp>
      <p:sp>
        <p:nvSpPr>
          <p:cNvPr id="4" name="TextBox 3"/>
          <p:cNvSpPr txBox="1"/>
          <p:nvPr/>
        </p:nvSpPr>
        <p:spPr>
          <a:xfrm>
            <a:off x="6796586" y="1528549"/>
            <a:ext cx="457200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One can see from how a river curls around itself just like a snake, </a:t>
            </a:r>
            <a:r>
              <a:rPr lang="en-GB" sz="2800" b="1" dirty="0" smtClean="0">
                <a:solidFill>
                  <a:srgbClr val="FFC000"/>
                </a:solidFill>
                <a:effectLst>
                  <a:outerShdw blurRad="38100" dist="38100" dir="2700000" algn="tl">
                    <a:srgbClr val="000000">
                      <a:alpha val="43137"/>
                    </a:srgbClr>
                  </a:outerShdw>
                </a:effectLst>
              </a:rPr>
              <a:t>that the snake symbolised Dan travelling up the great rivers in their boats.</a:t>
            </a:r>
            <a:r>
              <a:rPr lang="en-GB" sz="2800" b="1" dirty="0" smtClean="0">
                <a:solidFill>
                  <a:srgbClr val="FF00FF"/>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To the ancients they were know as </a:t>
            </a:r>
            <a:r>
              <a:rPr lang="en-GB" sz="2800" b="1" dirty="0">
                <a:solidFill>
                  <a:srgbClr val="00FF00"/>
                </a:solidFill>
                <a:effectLst>
                  <a:outerShdw blurRad="38100" dist="38100" dir="2700000" algn="tl">
                    <a:srgbClr val="000000">
                      <a:alpha val="43137"/>
                    </a:srgbClr>
                  </a:outerShdw>
                </a:effectLst>
              </a:rPr>
              <a:t>the </a:t>
            </a:r>
            <a:r>
              <a:rPr lang="en-GB" sz="2800" b="1" dirty="0" err="1" smtClean="0">
                <a:solidFill>
                  <a:srgbClr val="00FF00"/>
                </a:solidFill>
                <a:effectLst>
                  <a:outerShdw blurRad="38100" dist="38100" dir="2700000" algn="tl">
                    <a:srgbClr val="000000">
                      <a:alpha val="43137"/>
                    </a:srgbClr>
                  </a:outerShdw>
                </a:effectLst>
              </a:rPr>
              <a:t>Tuatha</a:t>
            </a:r>
            <a:r>
              <a:rPr lang="en-GB" sz="2800" b="1" dirty="0" smtClean="0">
                <a:solidFill>
                  <a:srgbClr val="00FF00"/>
                </a:solidFill>
                <a:effectLst>
                  <a:outerShdw blurRad="38100" dist="38100" dir="2700000" algn="tl">
                    <a:srgbClr val="000000">
                      <a:alpha val="43137"/>
                    </a:srgbClr>
                  </a:outerShdw>
                </a:effectLst>
              </a:rPr>
              <a:t>-de-</a:t>
            </a:r>
            <a:r>
              <a:rPr lang="en-GB" sz="2800" b="1" dirty="0" err="1">
                <a:solidFill>
                  <a:srgbClr val="00FF00"/>
                </a:solidFill>
                <a:effectLst>
                  <a:outerShdw blurRad="38100" dist="38100" dir="2700000" algn="tl">
                    <a:srgbClr val="000000">
                      <a:alpha val="43137"/>
                    </a:srgbClr>
                  </a:outerShdw>
                </a:effectLst>
              </a:rPr>
              <a:t>D</a:t>
            </a:r>
            <a:r>
              <a:rPr lang="en-GB" sz="2800" b="1" dirty="0" err="1" smtClean="0">
                <a:solidFill>
                  <a:srgbClr val="00FF00"/>
                </a:solidFill>
                <a:effectLst>
                  <a:outerShdw blurRad="38100" dist="38100" dir="2700000" algn="tl">
                    <a:srgbClr val="000000">
                      <a:alpha val="43137"/>
                    </a:srgbClr>
                  </a:outerShdw>
                </a:effectLst>
              </a:rPr>
              <a:t>anann</a:t>
            </a:r>
            <a:endParaRPr lang="en-GB" sz="2800" b="1" dirty="0">
              <a:solidFill>
                <a:srgbClr val="00FF0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13" y="1255593"/>
            <a:ext cx="5369187" cy="3970318"/>
          </a:xfrm>
          <a:prstGeom prst="rect">
            <a:avLst/>
          </a:prstGeom>
        </p:spPr>
      </p:pic>
      <p:sp>
        <p:nvSpPr>
          <p:cNvPr id="8" name="TextBox 7"/>
          <p:cNvSpPr txBox="1"/>
          <p:nvPr/>
        </p:nvSpPr>
        <p:spPr>
          <a:xfrm>
            <a:off x="381603" y="5602069"/>
            <a:ext cx="6059606"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River Danube</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50376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74</a:t>
            </a:fld>
            <a:endParaRPr lang="en-GB">
              <a:solidFill>
                <a:srgbClr val="FFFFFF"/>
              </a:solidFill>
            </a:endParaRPr>
          </a:p>
        </p:txBody>
      </p:sp>
      <p:sp>
        <p:nvSpPr>
          <p:cNvPr id="4" name="TextBox 3"/>
          <p:cNvSpPr txBox="1"/>
          <p:nvPr/>
        </p:nvSpPr>
        <p:spPr>
          <a:xfrm>
            <a:off x="4653887" y="1644908"/>
            <a:ext cx="6619164" cy="48320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rPr>
              <a:t>We have to try and distinguish between the snake symbol of Dan and the serpent race of Cain,</a:t>
            </a:r>
            <a:r>
              <a:rPr lang="en-GB" sz="2800" b="1" dirty="0" smtClean="0"/>
              <a:t> </a:t>
            </a:r>
            <a:r>
              <a:rPr lang="en-GB" sz="2800" b="1" dirty="0" smtClean="0">
                <a:solidFill>
                  <a:srgbClr val="FF0000"/>
                </a:solidFill>
              </a:rPr>
              <a:t>known as Satan</a:t>
            </a:r>
            <a:r>
              <a:rPr lang="en-GB" sz="2800" b="1" dirty="0" smtClean="0"/>
              <a:t> </a:t>
            </a:r>
            <a:r>
              <a:rPr lang="en-GB" sz="2800" b="1" dirty="0" smtClean="0">
                <a:solidFill>
                  <a:srgbClr val="FFC000"/>
                </a:solidFill>
              </a:rPr>
              <a:t>(in the Bible generally means adversary not Lucifer the fallen archangel) </a:t>
            </a:r>
            <a:r>
              <a:rPr lang="en-GB" sz="2800" b="1" dirty="0" smtClean="0">
                <a:solidFill>
                  <a:srgbClr val="FF0000"/>
                </a:solidFill>
              </a:rPr>
              <a:t>and referred to as devils. </a:t>
            </a:r>
            <a:r>
              <a:rPr lang="en-GB" sz="2800" b="1" dirty="0" smtClean="0">
                <a:solidFill>
                  <a:srgbClr val="00FF00"/>
                </a:solidFill>
              </a:rPr>
              <a:t>Both have left their mark in London and now that the serpent race is in the ascendancy,</a:t>
            </a:r>
            <a:r>
              <a:rPr lang="en-GB" sz="2800" b="1" dirty="0" smtClean="0"/>
              <a:t> </a:t>
            </a:r>
            <a:r>
              <a:rPr lang="en-GB" sz="2800" b="1" dirty="0" smtClean="0">
                <a:solidFill>
                  <a:srgbClr val="FFFF00"/>
                </a:solidFill>
              </a:rPr>
              <a:t>the dragon has become more prominent within the City of London.</a:t>
            </a:r>
            <a:endParaRPr lang="en-GB" sz="2800" b="1" dirty="0">
              <a:solidFill>
                <a:srgbClr val="FFFF00"/>
              </a:solidFill>
            </a:endParaRPr>
          </a:p>
        </p:txBody>
      </p:sp>
      <p:pic>
        <p:nvPicPr>
          <p:cNvPr id="6" name="Picture 5"/>
          <p:cNvPicPr>
            <a:picLocks noChangeAspect="1"/>
          </p:cNvPicPr>
          <p:nvPr/>
        </p:nvPicPr>
        <p:blipFill>
          <a:blip r:embed="rId2"/>
          <a:stretch>
            <a:fillRect/>
          </a:stretch>
        </p:blipFill>
        <p:spPr>
          <a:xfrm>
            <a:off x="445827" y="2627674"/>
            <a:ext cx="3574768" cy="2866559"/>
          </a:xfrm>
          <a:prstGeom prst="rect">
            <a:avLst/>
          </a:prstGeom>
        </p:spPr>
      </p:pic>
    </p:spTree>
    <p:extLst>
      <p:ext uri="{BB962C8B-B14F-4D97-AF65-F5344CB8AC3E}">
        <p14:creationId xmlns:p14="http://schemas.microsoft.com/office/powerpoint/2010/main" val="14642695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75</a:t>
            </a:fld>
            <a:endParaRPr lang="en-GB">
              <a:solidFill>
                <a:srgbClr val="FFFFFF"/>
              </a:solidFill>
            </a:endParaRPr>
          </a:p>
        </p:txBody>
      </p:sp>
      <p:sp>
        <p:nvSpPr>
          <p:cNvPr id="4" name="TextBox 3"/>
          <p:cNvSpPr txBox="1"/>
          <p:nvPr/>
        </p:nvSpPr>
        <p:spPr>
          <a:xfrm>
            <a:off x="5773003" y="1937983"/>
            <a:ext cx="5459105"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Dragons of antiquity were guardians of treasure, </a:t>
            </a:r>
            <a:r>
              <a:rPr lang="en-GB" sz="2800" b="1" dirty="0" smtClean="0">
                <a:solidFill>
                  <a:srgbClr val="FFC000"/>
                </a:solidFill>
                <a:effectLst>
                  <a:outerShdw blurRad="38100" dist="38100" dir="2700000" algn="tl">
                    <a:srgbClr val="000000">
                      <a:alpha val="43137"/>
                    </a:srgbClr>
                  </a:outerShdw>
                </a:effectLst>
              </a:rPr>
              <a:t>as they breathed fire which consumed any attacker,</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and were the collectors of large red gemstones.</a:t>
            </a:r>
            <a:r>
              <a:rPr lang="en-GB" sz="2800" b="1" dirty="0" smtClean="0">
                <a:effectLst>
                  <a:outerShdw blurRad="38100" dist="38100" dir="2700000" algn="tl">
                    <a:srgbClr val="000000">
                      <a:alpha val="43137"/>
                    </a:srgbClr>
                  </a:outerShdw>
                </a:effectLst>
              </a:rPr>
              <a:t> </a:t>
            </a:r>
            <a:r>
              <a:rPr lang="en-GB" sz="2800" b="1" dirty="0" smtClean="0">
                <a:solidFill>
                  <a:srgbClr val="FF0000"/>
                </a:solidFill>
                <a:effectLst>
                  <a:outerShdw blurRad="38100" dist="38100" dir="2700000" algn="tl">
                    <a:srgbClr val="000000">
                      <a:alpha val="43137"/>
                    </a:srgbClr>
                  </a:outerShdw>
                </a:effectLst>
              </a:rPr>
              <a:t>How very appropriate for Gog controlled London!</a:t>
            </a:r>
            <a:endParaRPr lang="en-GB" sz="2800" b="1" dirty="0">
              <a:solidFill>
                <a:srgbClr val="FF0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892" y="1420738"/>
            <a:ext cx="3575928" cy="4778523"/>
          </a:xfrm>
          <a:prstGeom prst="rect">
            <a:avLst/>
          </a:prstGeom>
        </p:spPr>
      </p:pic>
    </p:spTree>
    <p:extLst>
      <p:ext uri="{BB962C8B-B14F-4D97-AF65-F5344CB8AC3E}">
        <p14:creationId xmlns:p14="http://schemas.microsoft.com/office/powerpoint/2010/main" val="36172939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smtClean="0">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76</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04761"/>
            <a:ext cx="7143750" cy="4743450"/>
          </a:xfrm>
          <a:prstGeom prst="rect">
            <a:avLst/>
          </a:prstGeom>
        </p:spPr>
      </p:pic>
      <p:sp>
        <p:nvSpPr>
          <p:cNvPr id="5" name="TextBox 4"/>
          <p:cNvSpPr txBox="1"/>
          <p:nvPr/>
        </p:nvSpPr>
        <p:spPr>
          <a:xfrm>
            <a:off x="8492902" y="2655838"/>
            <a:ext cx="2844800" cy="2308324"/>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Another dragon guarding the city</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54790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77</a:t>
            </a:fld>
            <a:endParaRPr lang="en-GB">
              <a:solidFill>
                <a:srgbClr val="FFFFFF"/>
              </a:solidFill>
            </a:endParaRPr>
          </a:p>
        </p:txBody>
      </p:sp>
      <p:pic>
        <p:nvPicPr>
          <p:cNvPr id="4" name="Picture 3"/>
          <p:cNvPicPr>
            <a:picLocks noChangeAspect="1"/>
          </p:cNvPicPr>
          <p:nvPr/>
        </p:nvPicPr>
        <p:blipFill>
          <a:blip r:embed="rId2"/>
          <a:stretch>
            <a:fillRect/>
          </a:stretch>
        </p:blipFill>
        <p:spPr>
          <a:xfrm>
            <a:off x="841612" y="1786917"/>
            <a:ext cx="3790750" cy="4613882"/>
          </a:xfrm>
          <a:prstGeom prst="rect">
            <a:avLst/>
          </a:prstGeom>
        </p:spPr>
      </p:pic>
      <p:sp>
        <p:nvSpPr>
          <p:cNvPr id="5" name="TextBox 4"/>
          <p:cNvSpPr txBox="1"/>
          <p:nvPr/>
        </p:nvSpPr>
        <p:spPr>
          <a:xfrm>
            <a:off x="5295332" y="2686615"/>
            <a:ext cx="5759355"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And there appeared another wonder in heaven; </a:t>
            </a:r>
            <a:r>
              <a:rPr lang="en-GB" sz="2800" b="1" dirty="0">
                <a:solidFill>
                  <a:srgbClr val="FF0000"/>
                </a:solidFill>
                <a:effectLst>
                  <a:outerShdw blurRad="38100" dist="38100" dir="2700000" algn="tl">
                    <a:srgbClr val="000000">
                      <a:alpha val="43137"/>
                    </a:srgbClr>
                  </a:outerShdw>
                </a:effectLst>
              </a:rPr>
              <a:t>and behold a great red dragon,</a:t>
            </a:r>
            <a:r>
              <a:rPr lang="en-GB" sz="2800" b="1" dirty="0">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having seven heads and ten horns, </a:t>
            </a:r>
            <a:r>
              <a:rPr lang="en-GB" sz="2800" b="1" dirty="0">
                <a:solidFill>
                  <a:srgbClr val="00FF00"/>
                </a:solidFill>
                <a:effectLst>
                  <a:outerShdw blurRad="38100" dist="38100" dir="2700000" algn="tl">
                    <a:srgbClr val="000000">
                      <a:alpha val="43137"/>
                    </a:srgbClr>
                  </a:outerShdw>
                </a:effectLst>
              </a:rPr>
              <a:t>and seven crowns upon his </a:t>
            </a:r>
            <a:r>
              <a:rPr lang="en-GB" sz="2800" b="1" dirty="0" smtClean="0">
                <a:solidFill>
                  <a:srgbClr val="00FF00"/>
                </a:solidFill>
                <a:effectLst>
                  <a:outerShdw blurRad="38100" dist="38100" dir="2700000" algn="tl">
                    <a:srgbClr val="000000">
                      <a:alpha val="43137"/>
                    </a:srgbClr>
                  </a:outerShdw>
                </a:effectLst>
              </a:rPr>
              <a:t>heads.</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99379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78</a:t>
            </a:fld>
            <a:endParaRPr lang="en-GB"/>
          </a:p>
        </p:txBody>
      </p:sp>
      <p:sp>
        <p:nvSpPr>
          <p:cNvPr id="5" name="TextBox 4"/>
          <p:cNvSpPr txBox="1"/>
          <p:nvPr/>
        </p:nvSpPr>
        <p:spPr>
          <a:xfrm>
            <a:off x="0" y="5885333"/>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00"/>
                </a:solidFill>
                <a:effectLst>
                  <a:outerShdw blurRad="38100" dist="38100" dir="2700000" algn="tl">
                    <a:srgbClr val="000000">
                      <a:alpha val="43137"/>
                    </a:srgbClr>
                  </a:outerShdw>
                </a:effectLst>
              </a:rPr>
              <a:t>A depiction of the City of London Dragons holding a moot on </a:t>
            </a:r>
            <a:r>
              <a:rPr lang="en-GB" sz="2800" b="1" dirty="0" err="1">
                <a:solidFill>
                  <a:srgbClr val="00FF00"/>
                </a:solidFill>
                <a:effectLst>
                  <a:outerShdw blurRad="38100" dist="38100" dir="2700000" algn="tl">
                    <a:srgbClr val="000000">
                      <a:alpha val="43137"/>
                    </a:srgbClr>
                  </a:outerShdw>
                </a:effectLst>
              </a:rPr>
              <a:t>Ludgate</a:t>
            </a:r>
            <a:r>
              <a:rPr lang="en-GB" sz="2800" b="1" dirty="0">
                <a:solidFill>
                  <a:srgbClr val="00FF00"/>
                </a:solidFill>
                <a:effectLst>
                  <a:outerShdw blurRad="38100" dist="38100" dir="2700000" algn="tl">
                    <a:srgbClr val="000000">
                      <a:alpha val="43137"/>
                    </a:srgbClr>
                  </a:outerShdw>
                </a:effectLst>
              </a:rPr>
              <a:t> Hill </a:t>
            </a:r>
            <a:r>
              <a:rPr lang="en-GB" sz="2800" b="1" dirty="0">
                <a:solidFill>
                  <a:srgbClr val="FFFF00"/>
                </a:solidFill>
                <a:effectLst>
                  <a:outerShdw blurRad="38100" dist="38100" dir="2700000" algn="tl">
                    <a:srgbClr val="000000">
                      <a:alpha val="43137"/>
                    </a:srgbClr>
                  </a:outerShdw>
                </a:effectLst>
              </a:rPr>
              <a:t>– by Matt Bannister</a:t>
            </a:r>
          </a:p>
        </p:txBody>
      </p:sp>
    </p:spTree>
    <p:extLst>
      <p:ext uri="{BB962C8B-B14F-4D97-AF65-F5344CB8AC3E}">
        <p14:creationId xmlns:p14="http://schemas.microsoft.com/office/powerpoint/2010/main" val="10368251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872" y="40409"/>
            <a:ext cx="10972800" cy="1143000"/>
          </a:xfrm>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79</a:t>
            </a:fld>
            <a:endParaRPr lang="en-GB">
              <a:solidFill>
                <a:srgbClr val="FFFFFF"/>
              </a:solidFill>
            </a:endParaRPr>
          </a:p>
        </p:txBody>
      </p:sp>
      <p:sp>
        <p:nvSpPr>
          <p:cNvPr id="4" name="TextBox 3"/>
          <p:cNvSpPr txBox="1"/>
          <p:nvPr/>
        </p:nvSpPr>
        <p:spPr>
          <a:xfrm>
            <a:off x="6620256" y="1411622"/>
            <a:ext cx="496214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Confirmation that dragons have been around a long time in the City of London is confirmed by this group </a:t>
            </a:r>
            <a:r>
              <a:rPr lang="en-GB" sz="2800" b="1" dirty="0">
                <a:solidFill>
                  <a:srgbClr val="00FFFF"/>
                </a:solidFill>
                <a:effectLst>
                  <a:outerShdw blurRad="38100" dist="38100" dir="2700000" algn="tl">
                    <a:srgbClr val="000000">
                      <a:alpha val="43137"/>
                    </a:srgbClr>
                  </a:outerShdw>
                </a:effectLst>
              </a:rPr>
              <a:t>of 4 carved dragons' heads, </a:t>
            </a:r>
            <a:r>
              <a:rPr lang="en-GB" sz="2800" b="1" dirty="0">
                <a:solidFill>
                  <a:srgbClr val="FFC000"/>
                </a:solidFill>
                <a:effectLst>
                  <a:outerShdw blurRad="38100" dist="38100" dir="2700000" algn="tl">
                    <a:srgbClr val="000000">
                      <a:alpha val="43137"/>
                    </a:srgbClr>
                  </a:outerShdw>
                </a:effectLst>
              </a:rPr>
              <a:t>probably </a:t>
            </a:r>
            <a:r>
              <a:rPr lang="en-GB" sz="2800" b="1" dirty="0" smtClean="0">
                <a:solidFill>
                  <a:srgbClr val="FFC000"/>
                </a:solidFill>
                <a:effectLst>
                  <a:outerShdw blurRad="38100" dist="38100" dir="2700000" algn="tl">
                    <a:srgbClr val="000000">
                      <a:alpha val="43137"/>
                    </a:srgbClr>
                  </a:outerShdw>
                </a:effectLst>
              </a:rPr>
              <a:t>C16  Limestone in grotesque </a:t>
            </a:r>
            <a:r>
              <a:rPr lang="en-GB" sz="2800" b="1" dirty="0">
                <a:solidFill>
                  <a:srgbClr val="FFC000"/>
                </a:solidFill>
                <a:effectLst>
                  <a:outerShdw blurRad="38100" dist="38100" dir="2700000" algn="tl">
                    <a:srgbClr val="000000">
                      <a:alpha val="43137"/>
                    </a:srgbClr>
                  </a:outerShdw>
                </a:effectLst>
              </a:rPr>
              <a:t>style </a:t>
            </a:r>
            <a:r>
              <a:rPr lang="en-GB" sz="2800" b="1" dirty="0" smtClean="0">
                <a:solidFill>
                  <a:srgbClr val="FFC000"/>
                </a:solidFill>
                <a:effectLst>
                  <a:outerShdw blurRad="38100" dist="38100" dir="2700000" algn="tl">
                    <a:srgbClr val="000000">
                      <a:alpha val="43137"/>
                    </a:srgbClr>
                  </a:outerShdw>
                </a:effectLst>
              </a:rPr>
              <a:t>with an oriental </a:t>
            </a:r>
            <a:r>
              <a:rPr lang="en-GB" sz="2800" b="1" dirty="0">
                <a:solidFill>
                  <a:srgbClr val="FFC000"/>
                </a:solidFill>
                <a:effectLst>
                  <a:outerShdw blurRad="38100" dist="38100" dir="2700000" algn="tl">
                    <a:srgbClr val="000000">
                      <a:alpha val="43137"/>
                    </a:srgbClr>
                  </a:outerShdw>
                </a:effectLst>
              </a:rPr>
              <a:t>influence. </a:t>
            </a:r>
            <a:r>
              <a:rPr lang="en-GB" sz="2800" b="1" dirty="0" smtClean="0">
                <a:solidFill>
                  <a:srgbClr val="00FF00"/>
                </a:solidFill>
                <a:effectLst>
                  <a:outerShdw blurRad="38100" dist="38100" dir="2700000" algn="tl">
                    <a:srgbClr val="000000">
                      <a:alpha val="43137"/>
                    </a:srgbClr>
                  </a:outerShdw>
                </a:effectLst>
              </a:rPr>
              <a:t>Now to be found in Wallington Hall Northumbria</a:t>
            </a:r>
            <a:endParaRPr lang="en-GB" dirty="0">
              <a:solidFill>
                <a:srgbClr val="00FF00"/>
              </a:solidFill>
            </a:endParaRPr>
          </a:p>
        </p:txBody>
      </p:sp>
      <p:sp>
        <p:nvSpPr>
          <p:cNvPr id="5" name="TextBox 4"/>
          <p:cNvSpPr txBox="1"/>
          <p:nvPr/>
        </p:nvSpPr>
        <p:spPr>
          <a:xfrm>
            <a:off x="306705" y="5212663"/>
            <a:ext cx="5743575"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WALLINGTON HALL DRAGON HEADS</a:t>
            </a:r>
            <a:endParaRPr lang="en-GB" sz="3600" dirty="0">
              <a:solidFill>
                <a:srgbClr val="FFFF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05" y="1235671"/>
            <a:ext cx="5743575" cy="3857625"/>
          </a:xfrm>
          <a:prstGeom prst="rect">
            <a:avLst/>
          </a:prstGeom>
        </p:spPr>
      </p:pic>
    </p:spTree>
    <p:extLst>
      <p:ext uri="{BB962C8B-B14F-4D97-AF65-F5344CB8AC3E}">
        <p14:creationId xmlns:p14="http://schemas.microsoft.com/office/powerpoint/2010/main" val="26933042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8</a:t>
            </a:fld>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047" y="1371600"/>
            <a:ext cx="8437906" cy="4232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5903893"/>
            <a:ext cx="121920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FFFF00"/>
                </a:solidFill>
                <a:effectLst>
                  <a:outerShdw blurRad="38100" dist="38100" dir="2700000" algn="tl">
                    <a:srgbClr val="000000">
                      <a:alpha val="43137"/>
                    </a:srgbClr>
                  </a:outerShdw>
                </a:effectLst>
              </a:rPr>
              <a:t>The City of London is a city within a city (London) which is in a country (England) within a country – The United Kingdom.</a:t>
            </a:r>
          </a:p>
        </p:txBody>
      </p:sp>
    </p:spTree>
    <p:extLst>
      <p:ext uri="{BB962C8B-B14F-4D97-AF65-F5344CB8AC3E}">
        <p14:creationId xmlns:p14="http://schemas.microsoft.com/office/powerpoint/2010/main" val="7772611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80</a:t>
            </a:fld>
            <a:endParaRPr lang="en-GB">
              <a:solidFill>
                <a:srgbClr val="FFFFFF"/>
              </a:solidFill>
            </a:endParaRPr>
          </a:p>
        </p:txBody>
      </p:sp>
      <p:sp>
        <p:nvSpPr>
          <p:cNvPr id="4" name="TextBox 3"/>
          <p:cNvSpPr txBox="1"/>
          <p:nvPr/>
        </p:nvSpPr>
        <p:spPr>
          <a:xfrm>
            <a:off x="5188712" y="1824841"/>
            <a:ext cx="6096000"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These were Brought to Wallington Hall in 1760 </a:t>
            </a:r>
            <a:r>
              <a:rPr lang="en-GB" sz="2800" b="1" dirty="0">
                <a:solidFill>
                  <a:srgbClr val="00FFFF"/>
                </a:solidFill>
                <a:effectLst>
                  <a:outerShdw blurRad="38100" dist="38100" dir="2700000" algn="tl">
                    <a:srgbClr val="000000">
                      <a:alpha val="43137"/>
                    </a:srgbClr>
                  </a:outerShdw>
                </a:effectLst>
              </a:rPr>
              <a:t>from </a:t>
            </a:r>
            <a:r>
              <a:rPr lang="en-GB" sz="2800" b="1" dirty="0" err="1">
                <a:solidFill>
                  <a:srgbClr val="00FFFF"/>
                </a:solidFill>
                <a:effectLst>
                  <a:outerShdw blurRad="38100" dist="38100" dir="2700000" algn="tl">
                    <a:srgbClr val="000000">
                      <a:alpha val="43137"/>
                    </a:srgbClr>
                  </a:outerShdw>
                </a:effectLst>
              </a:rPr>
              <a:t>Bishopsgate</a:t>
            </a:r>
            <a:r>
              <a:rPr lang="en-GB" sz="2800" b="1" dirty="0">
                <a:solidFill>
                  <a:srgbClr val="00FFFF"/>
                </a:solidFill>
                <a:effectLst>
                  <a:outerShdw blurRad="38100" dist="38100" dir="2700000" algn="tl">
                    <a:srgbClr val="000000">
                      <a:alpha val="43137"/>
                    </a:srgbClr>
                  </a:outerShdw>
                </a:effectLst>
              </a:rPr>
              <a:t>, London, </a:t>
            </a:r>
            <a:r>
              <a:rPr lang="en-GB" sz="2800" b="1" dirty="0">
                <a:solidFill>
                  <a:srgbClr val="FFC000"/>
                </a:solidFill>
                <a:effectLst>
                  <a:outerShdw blurRad="38100" dist="38100" dir="2700000" algn="tl">
                    <a:srgbClr val="000000">
                      <a:alpha val="43137"/>
                    </a:srgbClr>
                  </a:outerShdw>
                </a:effectLst>
              </a:rPr>
              <a:t>as ballast in one </a:t>
            </a:r>
            <a:r>
              <a:rPr lang="en-GB" sz="2800" b="1" dirty="0" smtClean="0">
                <a:solidFill>
                  <a:srgbClr val="FFC000"/>
                </a:solidFill>
                <a:effectLst>
                  <a:outerShdw blurRad="38100" dist="38100" dir="2700000" algn="tl">
                    <a:srgbClr val="000000">
                      <a:alpha val="43137"/>
                    </a:srgbClr>
                  </a:outerShdw>
                </a:effectLst>
              </a:rPr>
              <a:t>of Sir </a:t>
            </a:r>
            <a:r>
              <a:rPr lang="en-GB" sz="2800" b="1" dirty="0">
                <a:solidFill>
                  <a:srgbClr val="FFC000"/>
                </a:solidFill>
                <a:effectLst>
                  <a:outerShdw blurRad="38100" dist="38100" dir="2700000" algn="tl">
                    <a:srgbClr val="000000">
                      <a:alpha val="43137"/>
                    </a:srgbClr>
                  </a:outerShdw>
                </a:effectLst>
              </a:rPr>
              <a:t>Walter </a:t>
            </a:r>
            <a:r>
              <a:rPr lang="en-GB" sz="2800" b="1" dirty="0" err="1">
                <a:solidFill>
                  <a:srgbClr val="FFC000"/>
                </a:solidFill>
                <a:effectLst>
                  <a:outerShdw blurRad="38100" dist="38100" dir="2700000" algn="tl">
                    <a:srgbClr val="000000">
                      <a:alpha val="43137"/>
                    </a:srgbClr>
                  </a:outerShdw>
                </a:effectLst>
              </a:rPr>
              <a:t>Blackett's</a:t>
            </a:r>
            <a:r>
              <a:rPr lang="en-GB" sz="2800" b="1" dirty="0">
                <a:solidFill>
                  <a:srgbClr val="FFC000"/>
                </a:solidFill>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colliers and </a:t>
            </a:r>
            <a:r>
              <a:rPr lang="en-GB" sz="2800" b="1" dirty="0">
                <a:solidFill>
                  <a:srgbClr val="FFC000"/>
                </a:solidFill>
                <a:effectLst>
                  <a:outerShdw blurRad="38100" dist="38100" dir="2700000" algn="tl">
                    <a:srgbClr val="000000">
                      <a:alpha val="43137"/>
                    </a:srgbClr>
                  </a:outerShdw>
                </a:effectLst>
              </a:rPr>
              <a:t>moved to </a:t>
            </a:r>
            <a:r>
              <a:rPr lang="en-GB" sz="2800" b="1" dirty="0" smtClean="0">
                <a:solidFill>
                  <a:srgbClr val="FFC000"/>
                </a:solidFill>
                <a:effectLst>
                  <a:outerShdw blurRad="38100" dist="38100" dir="2700000" algn="tl">
                    <a:srgbClr val="000000">
                      <a:alpha val="43137"/>
                    </a:srgbClr>
                  </a:outerShdw>
                </a:effectLst>
              </a:rPr>
              <a:t>their present </a:t>
            </a:r>
            <a:r>
              <a:rPr lang="en-GB" sz="2800" b="1" dirty="0">
                <a:solidFill>
                  <a:srgbClr val="FFC000"/>
                </a:solidFill>
                <a:effectLst>
                  <a:outerShdw blurRad="38100" dist="38100" dir="2700000" algn="tl">
                    <a:srgbClr val="000000">
                      <a:alpha val="43137"/>
                    </a:srgbClr>
                  </a:outerShdw>
                </a:effectLst>
              </a:rPr>
              <a:t>position in 1928</a:t>
            </a:r>
            <a:r>
              <a:rPr lang="en-GB" sz="2800" b="1" dirty="0" smtClean="0">
                <a:solidFill>
                  <a:srgbClr val="FFC0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The dragons now in London marking the boundaries are much fiercer looking and appropriate to the nature of that great City.</a:t>
            </a:r>
            <a:endParaRPr lang="en-GB" dirty="0">
              <a:solidFill>
                <a:srgbClr val="00FF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501" y="1371600"/>
            <a:ext cx="3260027" cy="5230778"/>
          </a:xfrm>
          <a:prstGeom prst="rect">
            <a:avLst/>
          </a:prstGeom>
        </p:spPr>
      </p:pic>
    </p:spTree>
    <p:extLst>
      <p:ext uri="{BB962C8B-B14F-4D97-AF65-F5344CB8AC3E}">
        <p14:creationId xmlns:p14="http://schemas.microsoft.com/office/powerpoint/2010/main" val="16116105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81</a:t>
            </a:fld>
            <a:endParaRPr lang="en-GB">
              <a:solidFill>
                <a:srgbClr val="FFFFFF"/>
              </a:solidFill>
            </a:endParaRPr>
          </a:p>
        </p:txBody>
      </p:sp>
      <p:pic>
        <p:nvPicPr>
          <p:cNvPr id="4" name="Picture 3"/>
          <p:cNvPicPr>
            <a:picLocks noChangeAspect="1"/>
          </p:cNvPicPr>
          <p:nvPr/>
        </p:nvPicPr>
        <p:blipFill>
          <a:blip r:embed="rId2"/>
          <a:stretch>
            <a:fillRect/>
          </a:stretch>
        </p:blipFill>
        <p:spPr>
          <a:xfrm>
            <a:off x="432179" y="1818066"/>
            <a:ext cx="3512024" cy="4658934"/>
          </a:xfrm>
          <a:prstGeom prst="rect">
            <a:avLst/>
          </a:prstGeom>
        </p:spPr>
      </p:pic>
      <p:sp>
        <p:nvSpPr>
          <p:cNvPr id="5" name="TextBox 4"/>
          <p:cNvSpPr txBox="1"/>
          <p:nvPr/>
        </p:nvSpPr>
        <p:spPr>
          <a:xfrm>
            <a:off x="4626592" y="2060811"/>
            <a:ext cx="7160525"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Up until about late 1600’s the City of London’s coat of arms looked much like the one on the left, </a:t>
            </a:r>
            <a:r>
              <a:rPr lang="en-GB" sz="2800" b="1" dirty="0" smtClean="0">
                <a:solidFill>
                  <a:srgbClr val="FFC000"/>
                </a:solidFill>
                <a:effectLst>
                  <a:outerShdw blurRad="38100" dist="38100" dir="2700000" algn="tl">
                    <a:srgbClr val="000000">
                      <a:alpha val="43137"/>
                    </a:srgbClr>
                  </a:outerShdw>
                </a:effectLst>
              </a:rPr>
              <a:t>with the Helmet of Salvation, surrounded with Oak leaves representing Yahweh and his protection,</a:t>
            </a:r>
            <a:r>
              <a:rPr lang="en-GB" sz="2800" b="1" dirty="0" smtClean="0">
                <a:effectLst>
                  <a:outerShdw blurRad="38100" dist="38100" dir="2700000" algn="tl">
                    <a:srgbClr val="000000">
                      <a:alpha val="43137"/>
                    </a:srgbClr>
                  </a:outerShdw>
                </a:effectLst>
              </a:rPr>
              <a:t> </a:t>
            </a:r>
            <a:r>
              <a:rPr lang="en-GB" sz="2800" b="1" dirty="0" smtClean="0">
                <a:solidFill>
                  <a:srgbClr val="FF00FF"/>
                </a:solidFill>
                <a:effectLst>
                  <a:outerShdw blurRad="38100" dist="38100" dir="2700000" algn="tl">
                    <a:srgbClr val="000000">
                      <a:alpha val="43137"/>
                    </a:srgbClr>
                  </a:outerShdw>
                </a:effectLst>
              </a:rPr>
              <a:t>with the English flag and a sword </a:t>
            </a:r>
            <a:r>
              <a:rPr lang="en-GB" sz="2800" b="1" dirty="0" smtClean="0">
                <a:solidFill>
                  <a:srgbClr val="00FF00"/>
                </a:solidFill>
                <a:effectLst>
                  <a:outerShdw blurRad="38100" dist="38100" dir="2700000" algn="tl">
                    <a:srgbClr val="000000">
                      <a:alpha val="43137"/>
                    </a:srgbClr>
                  </a:outerShdw>
                </a:effectLst>
              </a:rPr>
              <a:t>(believed to be one captured from a Roman general while retreating in defeat after attacking London).</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022529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82</a:t>
            </a:fld>
            <a:endParaRPr lang="en-GB">
              <a:solidFill>
                <a:srgbClr val="FFFFFF"/>
              </a:solidFill>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09600" y="1530824"/>
            <a:ext cx="4558352" cy="4558352"/>
          </a:xfrm>
          <a:prstGeom prst="rect">
            <a:avLst/>
          </a:prstGeom>
        </p:spPr>
      </p:pic>
      <p:sp>
        <p:nvSpPr>
          <p:cNvPr id="5" name="TextBox 4"/>
          <p:cNvSpPr txBox="1"/>
          <p:nvPr/>
        </p:nvSpPr>
        <p:spPr>
          <a:xfrm>
            <a:off x="5721445" y="1371600"/>
            <a:ext cx="6032310"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Starting in the 1700’s, with Gog having become more powerful following the Civil War, </a:t>
            </a:r>
            <a:r>
              <a:rPr lang="en-GB" sz="2800" b="1" dirty="0" smtClean="0">
                <a:solidFill>
                  <a:srgbClr val="FFC000"/>
                </a:solidFill>
                <a:effectLst>
                  <a:outerShdw blurRad="38100" dist="38100" dir="2700000" algn="tl">
                    <a:srgbClr val="000000">
                      <a:alpha val="43137"/>
                    </a:srgbClr>
                  </a:outerShdw>
                </a:effectLst>
              </a:rPr>
              <a:t>his control of the City of London was signalled by placing dragons as supporters with their claws clutching the English, </a:t>
            </a:r>
            <a:r>
              <a:rPr lang="en-GB" sz="2800" b="1" dirty="0" smtClean="0">
                <a:solidFill>
                  <a:srgbClr val="FF00FF"/>
                </a:solidFill>
                <a:effectLst>
                  <a:outerShdw blurRad="38100" dist="38100" dir="2700000" algn="tl">
                    <a:srgbClr val="000000">
                      <a:alpha val="43137"/>
                    </a:srgbClr>
                  </a:outerShdw>
                </a:effectLst>
              </a:rPr>
              <a:t>symbolising that England was firmly in his control. </a:t>
            </a:r>
            <a:r>
              <a:rPr lang="en-GB" sz="2800" b="1" dirty="0" smtClean="0">
                <a:solidFill>
                  <a:srgbClr val="00FF00"/>
                </a:solidFill>
                <a:effectLst>
                  <a:outerShdw blurRad="38100" dist="38100" dir="2700000" algn="tl">
                    <a:srgbClr val="000000">
                      <a:alpha val="43137"/>
                    </a:srgbClr>
                  </a:outerShdw>
                </a:effectLst>
              </a:rPr>
              <a:t>The white wings  with their red crosses show the Knights Templar connection</a:t>
            </a:r>
            <a:r>
              <a:rPr lang="en-GB" dirty="0" smtClean="0">
                <a:solidFill>
                  <a:srgbClr val="00FF00"/>
                </a:solidFill>
              </a:rPr>
              <a:t>.</a:t>
            </a:r>
            <a:endParaRPr lang="en-GB" dirty="0">
              <a:solidFill>
                <a:srgbClr val="00FF00"/>
              </a:solidFill>
            </a:endParaRPr>
          </a:p>
        </p:txBody>
      </p:sp>
    </p:spTree>
    <p:extLst>
      <p:ext uri="{BB962C8B-B14F-4D97-AF65-F5344CB8AC3E}">
        <p14:creationId xmlns:p14="http://schemas.microsoft.com/office/powerpoint/2010/main" val="24567625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83</a:t>
            </a:fld>
            <a:endParaRPr lang="en-GB">
              <a:solidFill>
                <a:srgbClr val="FFFFFF"/>
              </a:solidFill>
            </a:endParaRPr>
          </a:p>
        </p:txBody>
      </p:sp>
      <p:pic>
        <p:nvPicPr>
          <p:cNvPr id="4" name="Picture 3" descr="http://www.ngw.nl/heraldrywiki/images/c/ca/London1.jpg">
            <a:hlinkClick r:id="rId2" tooltip="&quot;London1.jpg&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883920" y="2111448"/>
            <a:ext cx="3566160" cy="32689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5623560" y="1545336"/>
            <a:ext cx="5577840"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Interestingly the </a:t>
            </a:r>
            <a:r>
              <a:rPr lang="en-GB" sz="2800" b="1" dirty="0">
                <a:solidFill>
                  <a:srgbClr val="00FFFF"/>
                </a:solidFill>
                <a:effectLst>
                  <a:outerShdw blurRad="38100" dist="38100" dir="2700000" algn="tl">
                    <a:srgbClr val="000000">
                      <a:alpha val="43137"/>
                    </a:srgbClr>
                  </a:outerShdw>
                </a:effectLst>
              </a:rPr>
              <a:t>arms of London have never officially been granted, </a:t>
            </a:r>
            <a:r>
              <a:rPr lang="en-GB" sz="2800" b="1" dirty="0">
                <a:solidFill>
                  <a:srgbClr val="FFC000"/>
                </a:solidFill>
                <a:effectLst>
                  <a:outerShdw blurRad="38100" dist="38100" dir="2700000" algn="tl">
                    <a:srgbClr val="000000">
                      <a:alpha val="43137"/>
                    </a:srgbClr>
                  </a:outerShdw>
                </a:effectLst>
              </a:rPr>
              <a:t>but have been recorded at the College of Arms, albeit without supporters and crest. </a:t>
            </a:r>
            <a:r>
              <a:rPr lang="en-GB" sz="2800" b="1" dirty="0">
                <a:solidFill>
                  <a:srgbClr val="FF00FF"/>
                </a:solidFill>
                <a:effectLst>
                  <a:outerShdw blurRad="38100" dist="38100" dir="2700000" algn="tl">
                    <a:srgbClr val="000000">
                      <a:alpha val="43137"/>
                    </a:srgbClr>
                  </a:outerShdw>
                </a:effectLst>
              </a:rPr>
              <a:t>The crest and helmet were granted on April 30, 1957. </a:t>
            </a:r>
            <a:r>
              <a:rPr lang="en-GB" sz="2800" b="1" dirty="0" smtClean="0">
                <a:solidFill>
                  <a:srgbClr val="00FF00"/>
                </a:solidFill>
                <a:effectLst>
                  <a:outerShdw blurRad="38100" dist="38100" dir="2700000" algn="tl">
                    <a:srgbClr val="000000">
                      <a:alpha val="43137"/>
                    </a:srgbClr>
                  </a:outerShdw>
                </a:effectLst>
              </a:rPr>
              <a:t>Was this because technically it was never subject to the British Monarch?</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6497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84</a:t>
            </a:fld>
            <a:endParaRPr lang="en-GB">
              <a:solidFill>
                <a:srgbClr val="FFFFFF"/>
              </a:solidFill>
            </a:endParaRPr>
          </a:p>
        </p:txBody>
      </p:sp>
      <p:pic>
        <p:nvPicPr>
          <p:cNvPr id="1028" name="Picture 4" descr="London 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8910" y="1371600"/>
            <a:ext cx="4234180" cy="20566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749457"/>
            <a:ext cx="12192000" cy="310854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In the middle ages London </a:t>
            </a:r>
            <a:r>
              <a:rPr lang="en-GB" sz="2800" b="1" dirty="0">
                <a:solidFill>
                  <a:srgbClr val="00FFFF"/>
                </a:solidFill>
                <a:effectLst>
                  <a:outerShdw blurRad="38100" dist="38100" dir="2700000" algn="tl">
                    <a:srgbClr val="000000">
                      <a:alpha val="43137"/>
                    </a:srgbClr>
                  </a:outerShdw>
                </a:effectLst>
              </a:rPr>
              <a:t>was the largest, most populous and most important city in England, </a:t>
            </a:r>
            <a:r>
              <a:rPr lang="en-GB" sz="2800" b="1" dirty="0">
                <a:solidFill>
                  <a:srgbClr val="FFC000"/>
                </a:solidFill>
                <a:effectLst>
                  <a:outerShdw blurRad="38100" dist="38100" dir="2700000" algn="tl">
                    <a:srgbClr val="000000">
                      <a:alpha val="43137"/>
                    </a:srgbClr>
                  </a:outerShdw>
                </a:effectLst>
              </a:rPr>
              <a:t>so it is perhaps not surprising that its seal should be highly elaborate. </a:t>
            </a:r>
            <a:r>
              <a:rPr lang="en-GB" sz="2800" b="1" dirty="0">
                <a:solidFill>
                  <a:srgbClr val="FF00FF"/>
                </a:solidFill>
                <a:effectLst>
                  <a:outerShdw blurRad="38100" dist="38100" dir="2700000" algn="tl">
                    <a:srgbClr val="000000">
                      <a:alpha val="43137"/>
                    </a:srgbClr>
                  </a:outerShdw>
                </a:effectLst>
              </a:rPr>
              <a:t>It displays many elements including saints, heraldry and architectural views.</a:t>
            </a:r>
            <a:r>
              <a:rPr lang="en-GB" sz="2800" b="1" dirty="0">
                <a:effectLst>
                  <a:outerShdw blurRad="38100" dist="38100" dir="2700000" algn="tl">
                    <a:srgbClr val="000000">
                      <a:alpha val="43137"/>
                    </a:srgbClr>
                  </a:outerShdw>
                </a:effectLst>
              </a:rPr>
              <a:t> </a:t>
            </a:r>
            <a:r>
              <a:rPr lang="en-GB" sz="2800" b="1" dirty="0">
                <a:solidFill>
                  <a:srgbClr val="FF6600"/>
                </a:solidFill>
                <a:effectLst>
                  <a:outerShdw blurRad="38100" dist="38100" dir="2700000" algn="tl">
                    <a:srgbClr val="000000">
                      <a:alpha val="43137"/>
                    </a:srgbClr>
                  </a:outerShdw>
                </a:effectLst>
              </a:rPr>
              <a:t>The reverse shows one of its famous sons,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Thomas Beckett, who might be associated in most people's minds with the place of his martyrdom and pilgrimage at Canterbury, but London claimed him as it was his place of birth.</a:t>
            </a:r>
          </a:p>
        </p:txBody>
      </p:sp>
    </p:spTree>
    <p:extLst>
      <p:ext uri="{BB962C8B-B14F-4D97-AF65-F5344CB8AC3E}">
        <p14:creationId xmlns:p14="http://schemas.microsoft.com/office/powerpoint/2010/main" val="34540030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85</a:t>
            </a:fld>
            <a:endParaRPr lang="en-GB">
              <a:solidFill>
                <a:srgbClr val="FFFFFF"/>
              </a:solidFill>
            </a:endParaRPr>
          </a:p>
        </p:txBody>
      </p:sp>
      <p:sp>
        <p:nvSpPr>
          <p:cNvPr id="4" name="TextBox 3"/>
          <p:cNvSpPr txBox="1"/>
          <p:nvPr/>
        </p:nvSpPr>
        <p:spPr>
          <a:xfrm>
            <a:off x="6483096" y="1371600"/>
            <a:ext cx="502615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Others will say that the sword on the English flag also symbolises the dagger at Gog’s mortal enemy’s throat, the Saxons (Isaac’s sons) </a:t>
            </a:r>
            <a:r>
              <a:rPr lang="en-GB" sz="2800" b="1" dirty="0" smtClean="0">
                <a:solidFill>
                  <a:srgbClr val="FF6600"/>
                </a:solidFill>
                <a:effectLst>
                  <a:outerShdw blurRad="38100" dist="38100" dir="2700000" algn="tl">
                    <a:srgbClr val="000000">
                      <a:alpha val="43137"/>
                    </a:srgbClr>
                  </a:outerShdw>
                </a:effectLst>
              </a:rPr>
              <a:t>– the blood feud continuing since the Garden of Eden, when the evil seed Cain slew his brother Abel. </a:t>
            </a:r>
            <a:r>
              <a:rPr lang="en-GB" sz="2800" b="1" dirty="0" smtClean="0">
                <a:solidFill>
                  <a:srgbClr val="00FF00"/>
                </a:solidFill>
                <a:effectLst>
                  <a:outerShdw blurRad="38100" dist="38100" dir="2700000" algn="tl">
                    <a:srgbClr val="000000">
                      <a:alpha val="43137"/>
                    </a:srgbClr>
                  </a:outerShdw>
                </a:effectLst>
              </a:rPr>
              <a:t>This battle is now being perpetuated through the City of London “Crown”</a:t>
            </a:r>
            <a:endParaRPr lang="en-GB" sz="2800" b="1" dirty="0">
              <a:solidFill>
                <a:srgbClr val="00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254" y="1577340"/>
            <a:ext cx="4762500" cy="4762500"/>
          </a:xfrm>
          <a:prstGeom prst="rect">
            <a:avLst/>
          </a:prstGeom>
        </p:spPr>
      </p:pic>
    </p:spTree>
    <p:extLst>
      <p:ext uri="{BB962C8B-B14F-4D97-AF65-F5344CB8AC3E}">
        <p14:creationId xmlns:p14="http://schemas.microsoft.com/office/powerpoint/2010/main" val="40391377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86</a:t>
            </a:fld>
            <a:endParaRPr lang="en-GB">
              <a:solidFill>
                <a:srgbClr val="FFFFFF"/>
              </a:solidFill>
            </a:endParaRPr>
          </a:p>
        </p:txBody>
      </p:sp>
      <p:sp>
        <p:nvSpPr>
          <p:cNvPr id="4" name="TextBox 3"/>
          <p:cNvSpPr txBox="1"/>
          <p:nvPr/>
        </p:nvSpPr>
        <p:spPr>
          <a:xfrm>
            <a:off x="3643953" y="1371600"/>
            <a:ext cx="8033982"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a:t>
            </a:r>
            <a:r>
              <a:rPr lang="en-GB" sz="2800" b="1" dirty="0">
                <a:solidFill>
                  <a:srgbClr val="00FFFF"/>
                </a:solidFill>
                <a:effectLst>
                  <a:outerShdw blurRad="38100" dist="38100" dir="2700000" algn="tl">
                    <a:srgbClr val="000000">
                      <a:alpha val="43137"/>
                    </a:srgbClr>
                  </a:outerShdw>
                </a:effectLst>
              </a:rPr>
              <a:t>opening wing on the top of the coat of arms signifies to 'rise above' or 'expansion', in other words growth, </a:t>
            </a:r>
            <a:r>
              <a:rPr lang="en-GB" sz="2800" b="1" dirty="0">
                <a:solidFill>
                  <a:srgbClr val="FFC000"/>
                </a:solidFill>
                <a:effectLst>
                  <a:outerShdw blurRad="38100" dist="38100" dir="2700000" algn="tl">
                    <a:srgbClr val="000000">
                      <a:alpha val="43137"/>
                    </a:srgbClr>
                  </a:outerShdw>
                </a:effectLst>
              </a:rPr>
              <a:t>above and beyond the rest as with the East India Company and the Virginia Company.</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This of course has come true as the City of London is now the only truly sovereign state in the world, because it rules all the other states in cohorts with its other 2 subordinate city states, </a:t>
            </a:r>
            <a:r>
              <a:rPr lang="en-GB" sz="2800" b="1" dirty="0">
                <a:solidFill>
                  <a:srgbClr val="FFFF00"/>
                </a:solidFill>
                <a:effectLst>
                  <a:outerShdw blurRad="38100" dist="38100" dir="2700000" algn="tl">
                    <a:srgbClr val="000000">
                      <a:alpha val="43137"/>
                    </a:srgbClr>
                  </a:outerShdw>
                </a:effectLst>
              </a:rPr>
              <a:t>namely, Washington DC and Vatican City. Such states that are not within its control are labelled “the axis of evil</a:t>
            </a:r>
            <a:r>
              <a:rPr lang="en-GB" sz="2800" b="1" dirty="0" smtClean="0">
                <a:solidFill>
                  <a:srgbClr val="FFFF00"/>
                </a:solidFill>
                <a:effectLst>
                  <a:outerShdw blurRad="38100" dist="38100" dir="2700000" algn="tl">
                    <a:srgbClr val="000000">
                      <a:alpha val="43137"/>
                    </a:srgbClr>
                  </a:outerShdw>
                </a:effectLst>
              </a:rPr>
              <a:t>”.</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609600" y="2369557"/>
            <a:ext cx="2529561" cy="3280615"/>
          </a:xfrm>
          <a:prstGeom prst="rect">
            <a:avLst/>
          </a:prstGeom>
        </p:spPr>
      </p:pic>
    </p:spTree>
    <p:extLst>
      <p:ext uri="{BB962C8B-B14F-4D97-AF65-F5344CB8AC3E}">
        <p14:creationId xmlns:p14="http://schemas.microsoft.com/office/powerpoint/2010/main" val="30883187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87</a:t>
            </a:fld>
            <a:endParaRPr lang="en-GB">
              <a:solidFill>
                <a:srgbClr val="FFFFFF"/>
              </a:solidFill>
            </a:endParaRPr>
          </a:p>
        </p:txBody>
      </p:sp>
      <p:sp>
        <p:nvSpPr>
          <p:cNvPr id="4" name="TextBox 3"/>
          <p:cNvSpPr txBox="1"/>
          <p:nvPr/>
        </p:nvSpPr>
        <p:spPr>
          <a:xfrm>
            <a:off x="6096000" y="2212120"/>
            <a:ext cx="5035639" cy="267765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Latin Motto on the City of London coat of arms is: </a:t>
            </a:r>
            <a:r>
              <a:rPr lang="en-GB" sz="2800" b="1" i="1" dirty="0" err="1" smtClean="0">
                <a:solidFill>
                  <a:srgbClr val="FFC000"/>
                </a:solidFill>
                <a:effectLst>
                  <a:outerShdw blurRad="38100" dist="38100" dir="2700000" algn="tl">
                    <a:srgbClr val="000000">
                      <a:alpha val="43137"/>
                    </a:srgbClr>
                  </a:outerShdw>
                </a:effectLst>
              </a:rPr>
              <a:t>Domine</a:t>
            </a:r>
            <a:r>
              <a:rPr lang="en-GB" sz="2800" b="1" i="1" dirty="0" smtClean="0">
                <a:solidFill>
                  <a:srgbClr val="FFC000"/>
                </a:solidFill>
                <a:effectLst>
                  <a:outerShdw blurRad="38100" dist="38100" dir="2700000" algn="tl">
                    <a:srgbClr val="000000">
                      <a:alpha val="43137"/>
                    </a:srgbClr>
                  </a:outerShdw>
                </a:effectLst>
              </a:rPr>
              <a:t> </a:t>
            </a:r>
            <a:r>
              <a:rPr lang="en-GB" sz="2800" b="1" i="1" dirty="0" err="1" smtClean="0">
                <a:solidFill>
                  <a:srgbClr val="FFC000"/>
                </a:solidFill>
                <a:effectLst>
                  <a:outerShdw blurRad="38100" dist="38100" dir="2700000" algn="tl">
                    <a:srgbClr val="000000">
                      <a:alpha val="43137"/>
                    </a:srgbClr>
                  </a:outerShdw>
                </a:effectLst>
              </a:rPr>
              <a:t>dirige</a:t>
            </a:r>
            <a:r>
              <a:rPr lang="en-GB" sz="2800" b="1" i="1" dirty="0" smtClean="0">
                <a:solidFill>
                  <a:srgbClr val="FFC000"/>
                </a:solidFill>
                <a:effectLst>
                  <a:outerShdw blurRad="38100" dist="38100" dir="2700000" algn="tl">
                    <a:srgbClr val="000000">
                      <a:alpha val="43137"/>
                    </a:srgbClr>
                  </a:outerShdw>
                </a:effectLst>
              </a:rPr>
              <a:t> </a:t>
            </a:r>
            <a:r>
              <a:rPr lang="en-GB" sz="2800" b="1" i="1" dirty="0" err="1" smtClean="0">
                <a:solidFill>
                  <a:srgbClr val="FFC000"/>
                </a:solidFill>
                <a:effectLst>
                  <a:outerShdw blurRad="38100" dist="38100" dir="2700000" algn="tl">
                    <a:srgbClr val="000000">
                      <a:alpha val="43137"/>
                    </a:srgbClr>
                  </a:outerShdw>
                </a:effectLst>
              </a:rPr>
              <a:t>nos</a:t>
            </a:r>
            <a:r>
              <a:rPr lang="en-GB" sz="2800" b="1" i="1" dirty="0" smtClean="0">
                <a:solidFill>
                  <a:srgbClr val="FFC000"/>
                </a:solidFill>
                <a:effectLst>
                  <a:outerShdw blurRad="38100" dist="38100" dir="2700000" algn="tl">
                    <a:srgbClr val="000000">
                      <a:alpha val="43137"/>
                    </a:srgbClr>
                  </a:outerShdw>
                </a:effectLst>
              </a:rPr>
              <a:t> – translates as</a:t>
            </a:r>
            <a:r>
              <a:rPr lang="en-GB" sz="2800" b="1" i="1" dirty="0" smtClean="0">
                <a:effectLst>
                  <a:outerShdw blurRad="38100" dist="38100" dir="2700000" algn="tl">
                    <a:srgbClr val="000000">
                      <a:alpha val="43137"/>
                    </a:srgbClr>
                  </a:outerShdw>
                </a:effectLst>
              </a:rPr>
              <a:t> </a:t>
            </a:r>
            <a:r>
              <a:rPr lang="en-GB" sz="2800" b="1" i="1" dirty="0" smtClean="0">
                <a:solidFill>
                  <a:srgbClr val="00FF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Lord</a:t>
            </a:r>
            <a:r>
              <a:rPr lang="en-GB" sz="2800" b="1" dirty="0">
                <a:solidFill>
                  <a:srgbClr val="00FF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direct us</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 of course Lord is also a name for Baal</a:t>
            </a:r>
            <a:endParaRPr lang="en-GB" sz="2800" b="1" i="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209" y="1924587"/>
            <a:ext cx="4344428" cy="3510298"/>
          </a:xfrm>
          <a:prstGeom prst="rect">
            <a:avLst/>
          </a:prstGeom>
        </p:spPr>
      </p:pic>
    </p:spTree>
    <p:extLst>
      <p:ext uri="{BB962C8B-B14F-4D97-AF65-F5344CB8AC3E}">
        <p14:creationId xmlns:p14="http://schemas.microsoft.com/office/powerpoint/2010/main" val="40665397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88</a:t>
            </a:fld>
            <a:endParaRPr lang="en-GB">
              <a:solidFill>
                <a:srgbClr val="FFFFFF"/>
              </a:solidFill>
            </a:endParaRPr>
          </a:p>
        </p:txBody>
      </p:sp>
      <p:sp>
        <p:nvSpPr>
          <p:cNvPr id="4" name="TextBox 3"/>
          <p:cNvSpPr txBox="1"/>
          <p:nvPr/>
        </p:nvSpPr>
        <p:spPr>
          <a:xfrm>
            <a:off x="4507607" y="1371600"/>
            <a:ext cx="6787166" cy="526297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The </a:t>
            </a:r>
            <a:r>
              <a:rPr lang="en-GB" sz="2800" b="1" dirty="0" smtClean="0">
                <a:solidFill>
                  <a:srgbClr val="00FFFF"/>
                </a:solidFill>
                <a:effectLst>
                  <a:outerShdw blurRad="38100" dist="38100" dir="2700000" algn="tl">
                    <a:srgbClr val="000000">
                      <a:alpha val="43137"/>
                    </a:srgbClr>
                  </a:outerShdw>
                </a:effectLst>
              </a:rPr>
              <a:t>red </a:t>
            </a:r>
            <a:r>
              <a:rPr lang="en-GB" sz="2800" b="1" dirty="0">
                <a:solidFill>
                  <a:srgbClr val="00FFFF"/>
                </a:solidFill>
                <a:effectLst>
                  <a:outerShdw blurRad="38100" dist="38100" dir="2700000" algn="tl">
                    <a:srgbClr val="000000">
                      <a:alpha val="43137"/>
                    </a:srgbClr>
                  </a:outerShdw>
                </a:effectLst>
              </a:rPr>
              <a:t>cross on a white background </a:t>
            </a:r>
            <a:r>
              <a:rPr lang="en-GB" sz="2800" b="1" dirty="0" smtClean="0">
                <a:solidFill>
                  <a:srgbClr val="00FFFF"/>
                </a:solidFill>
                <a:effectLst>
                  <a:outerShdw blurRad="38100" dist="38100" dir="2700000" algn="tl">
                    <a:srgbClr val="000000">
                      <a:alpha val="43137"/>
                    </a:srgbClr>
                  </a:outerShdw>
                </a:effectLst>
              </a:rPr>
              <a:t>as emblazoned several times on the City’s coat of arms was </a:t>
            </a:r>
            <a:r>
              <a:rPr lang="en-GB" sz="2800" b="1" dirty="0">
                <a:solidFill>
                  <a:srgbClr val="00FFFF"/>
                </a:solidFill>
                <a:effectLst>
                  <a:outerShdw blurRad="38100" dist="38100" dir="2700000" algn="tl">
                    <a:srgbClr val="000000">
                      <a:alpha val="43137"/>
                    </a:srgbClr>
                  </a:outerShdw>
                </a:effectLst>
              </a:rPr>
              <a:t>adopted by the Knights Templar, </a:t>
            </a:r>
            <a:r>
              <a:rPr lang="en-GB" sz="2800" b="1" dirty="0">
                <a:solidFill>
                  <a:srgbClr val="FFC000"/>
                </a:solidFill>
                <a:effectLst>
                  <a:outerShdw blurRad="38100" dist="38100" dir="2700000" algn="tl">
                    <a:srgbClr val="000000">
                      <a:alpha val="43137"/>
                    </a:srgbClr>
                  </a:outerShdw>
                </a:effectLst>
              </a:rPr>
              <a:t>whose original headquarters were situated </a:t>
            </a:r>
            <a:r>
              <a:rPr lang="en-GB" sz="2800" b="1" dirty="0" smtClean="0">
                <a:solidFill>
                  <a:srgbClr val="FFC000"/>
                </a:solidFill>
                <a:effectLst>
                  <a:outerShdw blurRad="38100" dist="38100" dir="2700000" algn="tl">
                    <a:srgbClr val="000000">
                      <a:alpha val="43137"/>
                    </a:srgbClr>
                  </a:outerShdw>
                </a:effectLst>
              </a:rPr>
              <a:t>at Holborn now an underground </a:t>
            </a:r>
            <a:r>
              <a:rPr lang="en-GB" sz="2800" b="1" dirty="0">
                <a:solidFill>
                  <a:srgbClr val="FFC000"/>
                </a:solidFill>
                <a:effectLst>
                  <a:outerShdw blurRad="38100" dist="38100" dir="2700000" algn="tl">
                    <a:srgbClr val="000000">
                      <a:alpha val="43137"/>
                    </a:srgbClr>
                  </a:outerShdw>
                </a:effectLst>
              </a:rPr>
              <a:t>station.</a:t>
            </a:r>
            <a:r>
              <a:rPr lang="en-GB" sz="2800" b="1" dirty="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They later moved their headquarters to a site near Thames </a:t>
            </a:r>
            <a:r>
              <a:rPr lang="en-GB" sz="2800" b="1" dirty="0">
                <a:solidFill>
                  <a:srgbClr val="00FF00"/>
                </a:solidFill>
                <a:effectLst>
                  <a:outerShdw blurRad="38100" dist="38100" dir="2700000" algn="tl">
                    <a:srgbClr val="000000">
                      <a:alpha val="43137"/>
                    </a:srgbClr>
                  </a:outerShdw>
                </a:effectLst>
              </a:rPr>
              <a:t>embankment, </a:t>
            </a:r>
            <a:r>
              <a:rPr lang="en-GB" sz="2800" b="1" dirty="0">
                <a:solidFill>
                  <a:srgbClr val="FFFF00"/>
                </a:solidFill>
                <a:effectLst>
                  <a:outerShdw blurRad="38100" dist="38100" dir="2700000" algn="tl">
                    <a:srgbClr val="000000">
                      <a:alpha val="43137"/>
                    </a:srgbClr>
                  </a:outerShdw>
                </a:effectLst>
              </a:rPr>
              <a:t>"</a:t>
            </a:r>
            <a:r>
              <a:rPr lang="en-GB" sz="2800" b="1" dirty="0" err="1">
                <a:solidFill>
                  <a:srgbClr val="FFFF00"/>
                </a:solidFill>
                <a:effectLst>
                  <a:outerShdw blurRad="38100" dist="38100" dir="2700000" algn="tl">
                    <a:srgbClr val="000000">
                      <a:alpha val="43137"/>
                    </a:srgbClr>
                  </a:outerShdw>
                </a:effectLst>
              </a:rPr>
              <a:t>Barran</a:t>
            </a:r>
            <a:r>
              <a:rPr lang="en-GB" sz="2800" b="1" dirty="0">
                <a:solidFill>
                  <a:srgbClr val="FFFF00"/>
                </a:solidFill>
                <a:effectLst>
                  <a:outerShdw blurRad="38100" dist="38100" dir="2700000" algn="tl">
                    <a:srgbClr val="000000">
                      <a:alpha val="43137"/>
                    </a:srgbClr>
                  </a:outerShdw>
                </a:effectLst>
              </a:rPr>
              <a:t> Novi </a:t>
            </a:r>
            <a:r>
              <a:rPr lang="en-GB" sz="2800" b="1" dirty="0" err="1">
                <a:solidFill>
                  <a:srgbClr val="FFFF00"/>
                </a:solidFill>
                <a:effectLst>
                  <a:outerShdw blurRad="38100" dist="38100" dir="2700000" algn="tl">
                    <a:srgbClr val="000000">
                      <a:alpha val="43137"/>
                    </a:srgbClr>
                  </a:outerShdw>
                </a:effectLst>
              </a:rPr>
              <a:t>Templi</a:t>
            </a:r>
            <a:r>
              <a:rPr lang="en-GB" sz="2800" b="1" dirty="0">
                <a:solidFill>
                  <a:srgbClr val="FFFF00"/>
                </a:solidFill>
                <a:effectLst>
                  <a:outerShdw blurRad="38100" dist="38100" dir="2700000" algn="tl">
                    <a:srgbClr val="000000">
                      <a:alpha val="43137"/>
                    </a:srgbClr>
                  </a:outerShdw>
                </a:effectLst>
              </a:rPr>
              <a:t>' or Temple Bar, where </a:t>
            </a:r>
            <a:r>
              <a:rPr lang="en-GB" sz="2800" b="1" dirty="0" smtClean="0">
                <a:solidFill>
                  <a:srgbClr val="FFFF00"/>
                </a:solidFill>
                <a:effectLst>
                  <a:outerShdw blurRad="38100" dist="38100" dir="2700000" algn="tl">
                    <a:srgbClr val="000000">
                      <a:alpha val="43137"/>
                    </a:srgbClr>
                  </a:outerShdw>
                </a:effectLst>
              </a:rPr>
              <a:t>now Fleet </a:t>
            </a:r>
            <a:r>
              <a:rPr lang="en-GB" sz="2800" b="1" dirty="0">
                <a:solidFill>
                  <a:srgbClr val="FFFF00"/>
                </a:solidFill>
                <a:effectLst>
                  <a:outerShdw blurRad="38100" dist="38100" dir="2700000" algn="tl">
                    <a:srgbClr val="000000">
                      <a:alpha val="43137"/>
                    </a:srgbClr>
                  </a:outerShdw>
                </a:effectLst>
              </a:rPr>
              <a:t>Street </a:t>
            </a:r>
            <a:r>
              <a:rPr lang="en-GB" sz="2800" b="1" dirty="0" smtClean="0">
                <a:solidFill>
                  <a:srgbClr val="FFFF00"/>
                </a:solidFill>
                <a:effectLst>
                  <a:outerShdw blurRad="38100" dist="38100" dir="2700000" algn="tl">
                    <a:srgbClr val="000000">
                      <a:alpha val="43137"/>
                    </a:srgbClr>
                  </a:outerShdw>
                </a:effectLst>
              </a:rPr>
              <a:t>joins the </a:t>
            </a:r>
            <a:r>
              <a:rPr lang="en-GB" sz="2800" b="1" dirty="0">
                <a:solidFill>
                  <a:srgbClr val="FFFF00"/>
                </a:solidFill>
                <a:effectLst>
                  <a:outerShdw blurRad="38100" dist="38100" dir="2700000" algn="tl">
                    <a:srgbClr val="000000">
                      <a:alpha val="43137"/>
                    </a:srgbClr>
                  </a:outerShdw>
                </a:effectLst>
              </a:rPr>
              <a:t>Strand</a:t>
            </a:r>
            <a:r>
              <a:rPr lang="en-GB" sz="2800" b="1" dirty="0" smtClean="0">
                <a:solidFill>
                  <a:srgbClr val="FFFF00"/>
                </a:solidFill>
                <a:effectLst>
                  <a:outerShdw blurRad="38100" dist="38100" dir="2700000" algn="tl">
                    <a:srgbClr val="000000">
                      <a:alpha val="43137"/>
                    </a:srgbClr>
                  </a:outerShdw>
                </a:effectLst>
              </a:rPr>
              <a:t>. Here is the most prominent dragon.</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916" y="1371600"/>
            <a:ext cx="3443020" cy="5173937"/>
          </a:xfrm>
          <a:prstGeom prst="rect">
            <a:avLst/>
          </a:prstGeom>
        </p:spPr>
      </p:pic>
    </p:spTree>
    <p:extLst>
      <p:ext uri="{BB962C8B-B14F-4D97-AF65-F5344CB8AC3E}">
        <p14:creationId xmlns:p14="http://schemas.microsoft.com/office/powerpoint/2010/main" val="6015280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89</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898650"/>
            <a:ext cx="5080000" cy="3822700"/>
          </a:xfrm>
          <a:prstGeom prst="rect">
            <a:avLst/>
          </a:prstGeom>
        </p:spPr>
      </p:pic>
      <p:sp>
        <p:nvSpPr>
          <p:cNvPr id="5" name="TextBox 4"/>
          <p:cNvSpPr txBox="1"/>
          <p:nvPr/>
        </p:nvSpPr>
        <p:spPr>
          <a:xfrm>
            <a:off x="6355306" y="1609397"/>
            <a:ext cx="507696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original Temple Bar was a gateway commissioned by James II and designed by Christopher Wren. </a:t>
            </a:r>
            <a:r>
              <a:rPr lang="en-GB" sz="2800" b="1" dirty="0" smtClean="0">
                <a:solidFill>
                  <a:srgbClr val="FFCC00"/>
                </a:solidFill>
                <a:effectLst>
                  <a:outerShdw blurRad="38100" dist="38100" dir="2700000" algn="tl">
                    <a:srgbClr val="000000">
                      <a:alpha val="43137"/>
                    </a:srgbClr>
                  </a:outerShdw>
                </a:effectLst>
              </a:rPr>
              <a:t>It was constructed between 1669 &amp; 1672.</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Its purpose was to regulate trade between the City and outside.  </a:t>
            </a:r>
            <a:r>
              <a:rPr lang="en-GB" sz="2800" b="1" dirty="0" smtClean="0">
                <a:solidFill>
                  <a:srgbClr val="FFFF00"/>
                </a:solidFill>
                <a:effectLst>
                  <a:outerShdw blurRad="38100" dist="38100" dir="2700000" algn="tl">
                    <a:srgbClr val="000000">
                      <a:alpha val="43137"/>
                    </a:srgbClr>
                  </a:outerShdw>
                </a:effectLst>
              </a:rPr>
              <a:t>Now it regulates trade throughout most of the world!!</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7819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t>9</a:t>
            </a:fld>
            <a:endParaRPr lang="en-GB"/>
          </a:p>
        </p:txBody>
      </p:sp>
      <p:sp>
        <p:nvSpPr>
          <p:cNvPr id="4" name="TextBox 3"/>
          <p:cNvSpPr txBox="1"/>
          <p:nvPr/>
        </p:nvSpPr>
        <p:spPr>
          <a:xfrm>
            <a:off x="4921812" y="1931107"/>
            <a:ext cx="6134116" cy="381642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eaLnBrk="0" fontAlgn="base" hangingPunct="0"/>
            <a:r>
              <a:rPr lang="en-US" sz="2800" b="1" dirty="0">
                <a:solidFill>
                  <a:srgbClr val="00FFFF"/>
                </a:solidFill>
                <a:effectLst>
                  <a:outerShdw blurRad="38100" dist="38100" dir="2700000" algn="tl">
                    <a:srgbClr val="000000">
                      <a:alpha val="43137"/>
                    </a:srgbClr>
                  </a:outerShdw>
                </a:effectLst>
              </a:rPr>
              <a:t>Some Facts In Brief</a:t>
            </a:r>
          </a:p>
          <a:p>
            <a:pPr algn="ctr" eaLnBrk="0" fontAlgn="base" hangingPunct="0"/>
            <a:endParaRPr lang="en-GB" sz="2800" b="1" dirty="0">
              <a:effectLst>
                <a:outerShdw blurRad="38100" dist="38100" dir="2700000" algn="tl">
                  <a:srgbClr val="000000">
                    <a:alpha val="43137"/>
                  </a:srgbClr>
                </a:outerShdw>
              </a:effectLst>
            </a:endParaRPr>
          </a:p>
          <a:p>
            <a:pPr algn="ctr" eaLnBrk="0" fontAlgn="base" hangingPunct="0"/>
            <a:r>
              <a:rPr lang="en-US" sz="2800" b="1" dirty="0">
                <a:solidFill>
                  <a:srgbClr val="FFC000"/>
                </a:solidFill>
                <a:effectLst>
                  <a:outerShdw blurRad="38100" dist="38100" dir="2700000" algn="tl">
                    <a:srgbClr val="000000">
                      <a:alpha val="43137"/>
                    </a:srgbClr>
                  </a:outerShdw>
                </a:effectLst>
              </a:rPr>
              <a:t>The City of London Corporation predates the UK Parliament.</a:t>
            </a:r>
          </a:p>
          <a:p>
            <a:pPr algn="ctr" eaLnBrk="0" fontAlgn="base" hangingPunct="0"/>
            <a:endParaRPr lang="en-GB" sz="2800" b="1" dirty="0">
              <a:effectLst>
                <a:outerShdw blurRad="38100" dist="38100" dir="2700000" algn="tl">
                  <a:srgbClr val="000000">
                    <a:alpha val="43137"/>
                  </a:srgbClr>
                </a:outerShdw>
              </a:effectLst>
            </a:endParaRPr>
          </a:p>
          <a:p>
            <a:pPr algn="ctr" eaLnBrk="0" fontAlgn="base" hangingPunct="0"/>
            <a:r>
              <a:rPr lang="en-US" sz="2800" b="1" dirty="0">
                <a:solidFill>
                  <a:srgbClr val="00FF00"/>
                </a:solidFill>
                <a:effectLst>
                  <a:outerShdw blurRad="38100" dist="38100" dir="2700000" algn="tl">
                    <a:srgbClr val="000000">
                      <a:alpha val="43137"/>
                    </a:srgbClr>
                  </a:outerShdw>
                </a:effectLst>
              </a:rPr>
              <a:t>The City of London is the only place in the UK where businesses can vote in local elections</a:t>
            </a:r>
            <a:endParaRPr lang="en-GB" sz="2800" b="1" dirty="0">
              <a:solidFill>
                <a:srgbClr val="00FF00"/>
              </a:solidFill>
              <a:effectLst>
                <a:outerShdw blurRad="38100" dist="38100" dir="2700000" algn="tl">
                  <a:srgbClr val="000000">
                    <a:alpha val="43137"/>
                  </a:srgbClr>
                </a:outerShdw>
              </a:effectLst>
            </a:endParaRPr>
          </a:p>
          <a:p>
            <a:endParaRPr lang="en-GB" dirty="0"/>
          </a:p>
        </p:txBody>
      </p:sp>
      <p:pic>
        <p:nvPicPr>
          <p:cNvPr id="1026" name="Picture 2" descr="http://t0.gstatic.com/images?q=tbn:ANd9GcSDT3uEEl3jy2pDcPu1yWR6yP4QWrzR_FLAJh9vOwQMCAQpNW_r4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836" y="1931107"/>
            <a:ext cx="2975384" cy="391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6887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90</a:t>
            </a:fld>
            <a:endParaRPr lang="en-GB">
              <a:solidFill>
                <a:srgbClr val="FFFFFF"/>
              </a:solidFill>
            </a:endParaRPr>
          </a:p>
        </p:txBody>
      </p:sp>
      <p:pic>
        <p:nvPicPr>
          <p:cNvPr id="2050" name="Picture 2" descr="http://www.exciting.org.uk/postcards/allenson/hra27.jpg"/>
          <p:cNvPicPr>
            <a:picLocks noChangeAspect="1" noChangeArrowheads="1"/>
          </p:cNvPicPr>
          <p:nvPr/>
        </p:nvPicPr>
        <p:blipFill rotWithShape="1">
          <a:blip r:embed="rId2">
            <a:extLst>
              <a:ext uri="{28A0092B-C50C-407E-A947-70E740481C1C}">
                <a14:useLocalDpi xmlns:a14="http://schemas.microsoft.com/office/drawing/2010/main" val="0"/>
              </a:ext>
            </a:extLst>
          </a:blip>
          <a:srcRect b="8897"/>
          <a:stretch/>
        </p:blipFill>
        <p:spPr bwMode="auto">
          <a:xfrm>
            <a:off x="609600" y="1421871"/>
            <a:ext cx="3348442" cy="48265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81144" y="1634532"/>
            <a:ext cx="7065264"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Shortly after entering London through Temple Bar, </a:t>
            </a:r>
            <a:r>
              <a:rPr lang="en-GB" sz="2800" b="1" dirty="0" smtClean="0">
                <a:solidFill>
                  <a:srgbClr val="FFC000"/>
                </a:solidFill>
                <a:effectLst>
                  <a:outerShdw blurRad="38100" dist="38100" dir="2700000" algn="tl">
                    <a:srgbClr val="000000">
                      <a:alpha val="43137"/>
                    </a:srgbClr>
                  </a:outerShdw>
                </a:effectLst>
              </a:rPr>
              <a:t>one come to the ancient church – St. </a:t>
            </a:r>
            <a:r>
              <a:rPr lang="en-GB" sz="2800" b="1" dirty="0" err="1" smtClean="0">
                <a:solidFill>
                  <a:srgbClr val="FFC000"/>
                </a:solidFill>
                <a:effectLst>
                  <a:outerShdw blurRad="38100" dist="38100" dir="2700000" algn="tl">
                    <a:srgbClr val="000000">
                      <a:alpha val="43137"/>
                    </a:srgbClr>
                  </a:outerShdw>
                </a:effectLst>
              </a:rPr>
              <a:t>Dunstans</a:t>
            </a:r>
            <a:r>
              <a:rPr lang="en-GB" sz="2800" b="1" dirty="0" smtClean="0">
                <a:solidFill>
                  <a:srgbClr val="FFC000"/>
                </a:solidFill>
                <a:effectLst>
                  <a:outerShdw blurRad="38100" dist="38100" dir="2700000" algn="tl">
                    <a:srgbClr val="000000">
                      <a:alpha val="43137"/>
                    </a:srgbClr>
                  </a:outerShdw>
                </a:effectLst>
              </a:rPr>
              <a:t> in The West. This was where the great fire of London stopped.</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This church is interesting as here can be found, </a:t>
            </a:r>
            <a:r>
              <a:rPr lang="en-GB" sz="2800" b="1" dirty="0" smtClean="0">
                <a:solidFill>
                  <a:srgbClr val="FF0000"/>
                </a:solidFill>
                <a:effectLst>
                  <a:outerShdw blurRad="38100" dist="38100" dir="2700000" algn="tl">
                    <a:srgbClr val="000000">
                      <a:alpha val="43137"/>
                    </a:srgbClr>
                  </a:outerShdw>
                </a:effectLst>
              </a:rPr>
              <a:t>Gog and </a:t>
            </a:r>
            <a:r>
              <a:rPr lang="en-GB" sz="2800" b="1" dirty="0" err="1" smtClean="0">
                <a:solidFill>
                  <a:srgbClr val="FF0000"/>
                </a:solidFill>
                <a:effectLst>
                  <a:outerShdw blurRad="38100" dist="38100" dir="2700000" algn="tl">
                    <a:srgbClr val="000000">
                      <a:alpha val="43137"/>
                    </a:srgbClr>
                  </a:outerShdw>
                </a:effectLst>
              </a:rPr>
              <a:t>Magog</a:t>
            </a:r>
            <a:r>
              <a:rPr lang="en-GB" sz="2800" b="1" dirty="0" smtClean="0">
                <a:solidFill>
                  <a:srgbClr val="FF0000"/>
                </a:solidFill>
                <a:effectLst>
                  <a:outerShdw blurRad="38100" dist="38100" dir="2700000" algn="tl">
                    <a:srgbClr val="000000">
                      <a:alpha val="43137"/>
                    </a:srgbClr>
                  </a:outerShdw>
                </a:effectLst>
              </a:rPr>
              <a:t> clock striking the hours, </a:t>
            </a:r>
            <a:r>
              <a:rPr lang="en-GB" sz="2800" b="1" dirty="0" smtClean="0">
                <a:solidFill>
                  <a:srgbClr val="FF00FF"/>
                </a:solidFill>
                <a:effectLst>
                  <a:outerShdw blurRad="38100" dist="38100" dir="2700000" algn="tl">
                    <a:srgbClr val="000000">
                      <a:alpha val="43137"/>
                    </a:srgbClr>
                  </a:outerShdw>
                </a:effectLst>
              </a:rPr>
              <a:t>Statues of King </a:t>
            </a:r>
            <a:r>
              <a:rPr lang="en-GB" sz="2800" b="1" dirty="0" err="1" smtClean="0">
                <a:solidFill>
                  <a:srgbClr val="FF00FF"/>
                </a:solidFill>
                <a:effectLst>
                  <a:outerShdw blurRad="38100" dist="38100" dir="2700000" algn="tl">
                    <a:srgbClr val="000000">
                      <a:alpha val="43137"/>
                    </a:srgbClr>
                  </a:outerShdw>
                </a:effectLst>
              </a:rPr>
              <a:t>Lud</a:t>
            </a:r>
            <a:r>
              <a:rPr lang="en-GB" sz="2800" b="1" dirty="0">
                <a:solidFill>
                  <a:srgbClr val="FF00FF"/>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his sons which were removed from </a:t>
            </a:r>
            <a:r>
              <a:rPr lang="en-GB" sz="2800" b="1" dirty="0" err="1" smtClean="0">
                <a:solidFill>
                  <a:srgbClr val="FFFF00"/>
                </a:solidFill>
                <a:effectLst>
                  <a:outerShdw blurRad="38100" dist="38100" dir="2700000" algn="tl">
                    <a:srgbClr val="000000">
                      <a:alpha val="43137"/>
                    </a:srgbClr>
                  </a:outerShdw>
                </a:effectLst>
              </a:rPr>
              <a:t>Lud</a:t>
            </a:r>
            <a:r>
              <a:rPr lang="en-GB" sz="2800" b="1" dirty="0" smtClean="0">
                <a:solidFill>
                  <a:srgbClr val="FFFF00"/>
                </a:solidFill>
                <a:effectLst>
                  <a:outerShdw blurRad="38100" dist="38100" dir="2700000" algn="tl">
                    <a:srgbClr val="000000">
                      <a:alpha val="43137"/>
                    </a:srgbClr>
                  </a:outerShdw>
                </a:effectLst>
              </a:rPr>
              <a:t> Gate and a statue of Queen Elizabeth I.</a:t>
            </a:r>
            <a:endParaRPr lang="en-GB" dirty="0">
              <a:solidFill>
                <a:srgbClr val="FFFF00"/>
              </a:solidFill>
            </a:endParaRPr>
          </a:p>
        </p:txBody>
      </p:sp>
    </p:spTree>
    <p:extLst>
      <p:ext uri="{BB962C8B-B14F-4D97-AF65-F5344CB8AC3E}">
        <p14:creationId xmlns:p14="http://schemas.microsoft.com/office/powerpoint/2010/main" val="22164189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2" name="Slide Number Placeholder 1"/>
          <p:cNvSpPr>
            <a:spLocks noGrp="1"/>
          </p:cNvSpPr>
          <p:nvPr>
            <p:ph type="sldNum" sz="quarter" idx="12"/>
          </p:nvPr>
        </p:nvSpPr>
        <p:spPr/>
        <p:txBody>
          <a:bodyPr/>
          <a:lstStyle/>
          <a:p>
            <a:fld id="{CFE99A78-8637-47DB-9EC9-54365A6CC52E}" type="slidenum">
              <a:rPr lang="en-GB" smtClean="0">
                <a:solidFill>
                  <a:srgbClr val="FFFFFF"/>
                </a:solidFill>
              </a:rPr>
              <a:pPr/>
              <a:t>91</a:t>
            </a:fld>
            <a:endParaRPr lang="en-GB">
              <a:solidFill>
                <a:srgbClr val="FFFFFF"/>
              </a:solidFill>
            </a:endParaRPr>
          </a:p>
        </p:txBody>
      </p:sp>
      <p:pic>
        <p:nvPicPr>
          <p:cNvPr id="1026" name="Picture 2" descr="https://c1.staticflickr.com/3/2067/2354542129_c41cc5385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184" y="1594294"/>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24600" y="1682496"/>
            <a:ext cx="5257800" cy="397031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Parishioners put up St Dunstan's Clock </a:t>
            </a:r>
            <a:r>
              <a:rPr lang="en-GB" sz="2800" b="1" dirty="0" smtClean="0">
                <a:solidFill>
                  <a:srgbClr val="00FFFF"/>
                </a:solidFill>
                <a:effectLst>
                  <a:outerShdw blurRad="38100" dist="38100" dir="2700000" algn="tl">
                    <a:srgbClr val="000000">
                      <a:alpha val="43137"/>
                    </a:srgbClr>
                  </a:outerShdw>
                </a:effectLst>
              </a:rPr>
              <a:t>thankful, </a:t>
            </a:r>
            <a:r>
              <a:rPr lang="en-GB" sz="2800" b="1" dirty="0">
                <a:solidFill>
                  <a:srgbClr val="FFC000"/>
                </a:solidFill>
                <a:effectLst>
                  <a:outerShdw blurRad="38100" dist="38100" dir="2700000" algn="tl">
                    <a:srgbClr val="000000">
                      <a:alpha val="43137"/>
                    </a:srgbClr>
                  </a:outerShdw>
                </a:effectLst>
              </a:rPr>
              <a:t>that the Great Fire of London stopped when it reached the church.</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The church was rebuilt in the 1830's but the clock is the original</a:t>
            </a:r>
            <a:r>
              <a:rPr lang="en-GB" sz="2800" b="1" dirty="0" smtClean="0">
                <a:solidFill>
                  <a:srgbClr val="00FF00"/>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This was the first public clock to have a minute hand.</a:t>
            </a:r>
            <a:endParaRPr lang="en-GB" dirty="0">
              <a:solidFill>
                <a:srgbClr val="FFFF00"/>
              </a:solidFill>
            </a:endParaRPr>
          </a:p>
        </p:txBody>
      </p:sp>
      <p:sp>
        <p:nvSpPr>
          <p:cNvPr id="5" name="TextBox 4"/>
          <p:cNvSpPr txBox="1"/>
          <p:nvPr/>
        </p:nvSpPr>
        <p:spPr>
          <a:xfrm>
            <a:off x="686562" y="5388863"/>
            <a:ext cx="4809744"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Gog and </a:t>
            </a:r>
            <a:r>
              <a:rPr lang="en-GB" sz="3600" b="1" dirty="0" err="1" smtClean="0">
                <a:solidFill>
                  <a:srgbClr val="FFFF00"/>
                </a:solidFill>
                <a:effectLst>
                  <a:outerShdw blurRad="38100" dist="38100" dir="2700000" algn="tl">
                    <a:srgbClr val="000000">
                      <a:alpha val="43137"/>
                    </a:srgbClr>
                  </a:outerShdw>
                </a:effectLst>
              </a:rPr>
              <a:t>Magog</a:t>
            </a:r>
            <a:r>
              <a:rPr lang="en-GB" sz="3600" b="1" dirty="0" smtClean="0">
                <a:solidFill>
                  <a:srgbClr val="FFFF00"/>
                </a:solidFill>
                <a:effectLst>
                  <a:outerShdw blurRad="38100" dist="38100" dir="2700000" algn="tl">
                    <a:srgbClr val="000000">
                      <a:alpha val="43137"/>
                    </a:srgbClr>
                  </a:outerShdw>
                </a:effectLst>
              </a:rPr>
              <a:t> Clock</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28822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92</a:t>
            </a:fld>
            <a:endParaRPr lang="en-GB">
              <a:solidFill>
                <a:srgbClr val="FFFFFF"/>
              </a:solidFill>
            </a:endParaRPr>
          </a:p>
        </p:txBody>
      </p:sp>
      <p:pic>
        <p:nvPicPr>
          <p:cNvPr id="4" name="Picture 2" descr="https://c1.staticflickr.com/5/4049/4548207214_930e7ce73b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955" y="1746503"/>
            <a:ext cx="3328416" cy="44378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00016" y="1980288"/>
            <a:ext cx="6739128" cy="39703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Interesting this Gog &amp; </a:t>
            </a:r>
            <a:r>
              <a:rPr lang="en-GB" sz="2800" b="1" dirty="0" err="1" smtClean="0">
                <a:solidFill>
                  <a:srgbClr val="00FFFF"/>
                </a:solidFill>
                <a:effectLst>
                  <a:outerShdw blurRad="38100" dist="38100" dir="2700000" algn="tl">
                    <a:srgbClr val="000000">
                      <a:alpha val="43137"/>
                    </a:srgbClr>
                  </a:outerShdw>
                </a:effectLst>
              </a:rPr>
              <a:t>Magog</a:t>
            </a:r>
            <a:r>
              <a:rPr lang="en-GB" sz="2800" b="1" dirty="0" smtClean="0">
                <a:solidFill>
                  <a:srgbClr val="00FFFF"/>
                </a:solidFill>
                <a:effectLst>
                  <a:outerShdw blurRad="38100" dist="38100" dir="2700000" algn="tl">
                    <a:srgbClr val="000000">
                      <a:alpha val="43137"/>
                    </a:srgbClr>
                  </a:outerShdw>
                </a:effectLst>
              </a:rPr>
              <a:t> clock was placed in the rebuilt church after the great fire, </a:t>
            </a:r>
            <a:r>
              <a:rPr lang="en-GB" sz="2800" b="1" dirty="0" smtClean="0">
                <a:solidFill>
                  <a:srgbClr val="FFCC00"/>
                </a:solidFill>
                <a:effectLst>
                  <a:outerShdw blurRad="38100" dist="38100" dir="2700000" algn="tl">
                    <a:srgbClr val="000000">
                      <a:alpha val="43137"/>
                    </a:srgbClr>
                  </a:outerShdw>
                </a:effectLst>
              </a:rPr>
              <a:t>which is shown in this presentation to have been a false flag operation to gain control of the City </a:t>
            </a:r>
            <a:r>
              <a:rPr lang="en-GB" sz="2800" b="1" dirty="0" smtClean="0">
                <a:solidFill>
                  <a:srgbClr val="00FF00"/>
                </a:solidFill>
                <a:effectLst>
                  <a:outerShdw blurRad="38100" dist="38100" dir="2700000" algn="tl">
                    <a:srgbClr val="000000">
                      <a:alpha val="43137"/>
                    </a:srgbClr>
                  </a:outerShdw>
                </a:effectLst>
              </a:rPr>
              <a:t>– The clock therefore is a monument to the victory of the “Money Power” Gog and </a:t>
            </a:r>
            <a:r>
              <a:rPr lang="en-GB" sz="2800" b="1" dirty="0" err="1" smtClean="0">
                <a:solidFill>
                  <a:srgbClr val="00FF00"/>
                </a:solidFill>
                <a:effectLst>
                  <a:outerShdw blurRad="38100" dist="38100" dir="2700000" algn="tl">
                    <a:srgbClr val="000000">
                      <a:alpha val="43137"/>
                    </a:srgbClr>
                  </a:outerShdw>
                </a:effectLst>
              </a:rPr>
              <a:t>Magog</a:t>
            </a:r>
            <a:r>
              <a:rPr lang="en-GB" sz="2800" b="1" dirty="0" smtClean="0">
                <a:solidFill>
                  <a:srgbClr val="00FF00"/>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But now they are just referred to as giants striking the time!</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33044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93</a:t>
            </a:fld>
            <a:endParaRPr lang="en-GB">
              <a:solidFill>
                <a:srgbClr val="FFFFFF"/>
              </a:solidFill>
            </a:endParaRPr>
          </a:p>
        </p:txBody>
      </p:sp>
      <p:pic>
        <p:nvPicPr>
          <p:cNvPr id="3074" name="Picture 2" descr="King Lud and his sons in the porch of St. Dunstan-in-the-W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74521"/>
            <a:ext cx="5364486" cy="4025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26352" y="1609397"/>
            <a:ext cx="4956048" cy="440120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Left: King </a:t>
            </a:r>
            <a:r>
              <a:rPr lang="en-GB" sz="2800" b="1" dirty="0" err="1" smtClean="0">
                <a:solidFill>
                  <a:srgbClr val="00FFFF"/>
                </a:solidFill>
                <a:effectLst>
                  <a:outerShdw blurRad="38100" dist="38100" dir="2700000" algn="tl">
                    <a:srgbClr val="000000">
                      <a:alpha val="43137"/>
                    </a:srgbClr>
                  </a:outerShdw>
                </a:effectLst>
              </a:rPr>
              <a:t>Lud</a:t>
            </a:r>
            <a:r>
              <a:rPr lang="en-GB" sz="2800" b="1" dirty="0" smtClean="0">
                <a:solidFill>
                  <a:srgbClr val="00FFFF"/>
                </a:solidFill>
                <a:effectLst>
                  <a:outerShdw blurRad="38100" dist="38100" dir="2700000" algn="tl">
                    <a:srgbClr val="000000">
                      <a:alpha val="43137"/>
                    </a:srgbClr>
                  </a:outerShdw>
                </a:effectLst>
              </a:rPr>
              <a:t> and his sons now hidden away in the church yard. </a:t>
            </a:r>
            <a:r>
              <a:rPr lang="en-GB" sz="2800" b="1" dirty="0" smtClean="0">
                <a:solidFill>
                  <a:srgbClr val="FFCC00"/>
                </a:solidFill>
                <a:effectLst>
                  <a:outerShdw blurRad="38100" dist="38100" dir="2700000" algn="tl">
                    <a:srgbClr val="000000">
                      <a:alpha val="43137"/>
                    </a:srgbClr>
                  </a:outerShdw>
                </a:effectLst>
              </a:rPr>
              <a:t>Since the </a:t>
            </a:r>
            <a:r>
              <a:rPr lang="en-GB" sz="2800" b="1" dirty="0" err="1" smtClean="0">
                <a:solidFill>
                  <a:srgbClr val="FFCC00"/>
                </a:solidFill>
                <a:effectLst>
                  <a:outerShdw blurRad="38100" dist="38100" dir="2700000" algn="tl">
                    <a:srgbClr val="000000">
                      <a:alpha val="43137"/>
                    </a:srgbClr>
                  </a:outerShdw>
                </a:effectLst>
              </a:rPr>
              <a:t>Khazar</a:t>
            </a:r>
            <a:r>
              <a:rPr lang="en-GB" sz="2800" b="1" dirty="0" smtClean="0">
                <a:solidFill>
                  <a:srgbClr val="FFCC00"/>
                </a:solidFill>
                <a:effectLst>
                  <a:outerShdw blurRad="38100" dist="38100" dir="2700000" algn="tl">
                    <a:srgbClr val="000000">
                      <a:alpha val="43137"/>
                    </a:srgbClr>
                  </a:outerShdw>
                </a:effectLst>
              </a:rPr>
              <a:t> (Gog) takeover, </a:t>
            </a:r>
            <a:r>
              <a:rPr lang="en-GB" sz="2800" b="1" dirty="0" smtClean="0">
                <a:solidFill>
                  <a:srgbClr val="00FF00"/>
                </a:solidFill>
                <a:effectLst>
                  <a:outerShdw blurRad="38100" dist="38100" dir="2700000" algn="tl">
                    <a:srgbClr val="000000">
                      <a:alpha val="43137"/>
                    </a:srgbClr>
                  </a:outerShdw>
                </a:effectLst>
              </a:rPr>
              <a:t>they have been busily removing links that are indicative of native British ownership of the great city of London,</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as indeed they are doing throughout the UK.</a:t>
            </a:r>
            <a:endParaRPr lang="en-GB"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37642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94</a:t>
            </a:fld>
            <a:endParaRPr lang="en-GB">
              <a:solidFill>
                <a:srgbClr val="FFFFFF"/>
              </a:solidFill>
            </a:endParaRPr>
          </a:p>
        </p:txBody>
      </p:sp>
      <p:sp>
        <p:nvSpPr>
          <p:cNvPr id="5" name="TextBox 4"/>
          <p:cNvSpPr txBox="1"/>
          <p:nvPr/>
        </p:nvSpPr>
        <p:spPr>
          <a:xfrm>
            <a:off x="6096000" y="2067097"/>
            <a:ext cx="5082862"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When the Queen of England goes to visit the City she is met by the Lord Mayor at Temple Bar, </a:t>
            </a:r>
            <a:r>
              <a:rPr lang="en-GB" sz="2800" b="1" dirty="0">
                <a:solidFill>
                  <a:srgbClr val="FFC000"/>
                </a:solidFill>
                <a:effectLst>
                  <a:outerShdw blurRad="38100" dist="38100" dir="2700000" algn="tl">
                    <a:srgbClr val="000000">
                      <a:alpha val="43137"/>
                    </a:srgbClr>
                  </a:outerShdw>
                </a:effectLst>
              </a:rPr>
              <a:t>the symbolic gate of the City.</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She bows and asks for permission to enter his private sovereign state.</a:t>
            </a:r>
            <a:r>
              <a:rPr lang="en-GB" sz="2800" dirty="0">
                <a:solidFill>
                  <a:srgbClr val="00FF00"/>
                </a:solidFill>
              </a:rPr>
              <a:t> </a:t>
            </a:r>
            <a:endParaRPr lang="en-GB" sz="2800" b="1" dirty="0">
              <a:solidFill>
                <a:srgbClr val="00FF00"/>
              </a:solidFill>
              <a:effectLst>
                <a:outerShdw blurRad="38100" dist="38100" dir="2700000" algn="tl">
                  <a:srgbClr val="000000">
                    <a:alpha val="43137"/>
                  </a:srgbClr>
                </a:outerShdw>
              </a:effectLst>
            </a:endParaRP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297"/>
          <a:stretch/>
        </p:blipFill>
        <p:spPr>
          <a:xfrm>
            <a:off x="1095219" y="1371600"/>
            <a:ext cx="3785875" cy="4978200"/>
          </a:xfrm>
          <a:prstGeom prst="rect">
            <a:avLst/>
          </a:prstGeom>
        </p:spPr>
      </p:pic>
    </p:spTree>
    <p:extLst>
      <p:ext uri="{BB962C8B-B14F-4D97-AF65-F5344CB8AC3E}">
        <p14:creationId xmlns:p14="http://schemas.microsoft.com/office/powerpoint/2010/main" val="425499607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95</a:t>
            </a:fld>
            <a:endParaRPr lang="en-GB">
              <a:solidFill>
                <a:srgbClr val="FFFFFF"/>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856" y="1880615"/>
            <a:ext cx="4751606" cy="3450336"/>
          </a:xfrm>
          <a:prstGeom prst="rect">
            <a:avLst/>
          </a:prstGeom>
        </p:spPr>
      </p:pic>
      <p:sp>
        <p:nvSpPr>
          <p:cNvPr id="5" name="TextBox 4"/>
          <p:cNvSpPr txBox="1"/>
          <p:nvPr/>
        </p:nvSpPr>
        <p:spPr>
          <a:xfrm>
            <a:off x="6096000" y="2482399"/>
            <a:ext cx="548640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CC00"/>
                </a:solidFill>
                <a:effectLst>
                  <a:outerShdw blurRad="38100" dist="38100" dir="2700000" algn="tl">
                    <a:srgbClr val="000000">
                      <a:alpha val="43137"/>
                    </a:srgbClr>
                  </a:outerShdw>
                </a:effectLst>
              </a:rPr>
              <a:t>The Queen must acquiesce to the Lord Mayor on entering the City at Temple Bar. </a:t>
            </a:r>
            <a:r>
              <a:rPr lang="en-GB" sz="2800" b="1" dirty="0" smtClean="0">
                <a:solidFill>
                  <a:srgbClr val="00FF00"/>
                </a:solidFill>
                <a:effectLst>
                  <a:outerShdw blurRad="38100" dist="38100" dir="2700000" algn="tl">
                    <a:srgbClr val="000000">
                      <a:alpha val="43137"/>
                    </a:srgbClr>
                  </a:outerShdw>
                </a:effectLst>
              </a:rPr>
              <a:t>Symbolically St. George surrenders to the dragon!</a:t>
            </a:r>
            <a:endParaRPr lang="en-GB" sz="2800" b="1" dirty="0">
              <a:solidFill>
                <a:srgbClr val="00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4888294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96</a:t>
            </a:fld>
            <a:endParaRPr lang="en-GB">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5543" y="1236921"/>
            <a:ext cx="5620913" cy="3519181"/>
          </a:xfrm>
          <a:prstGeom prst="rect">
            <a:avLst/>
          </a:prstGeom>
        </p:spPr>
      </p:pic>
      <p:sp>
        <p:nvSpPr>
          <p:cNvPr id="5" name="TextBox 4"/>
          <p:cNvSpPr txBox="1"/>
          <p:nvPr/>
        </p:nvSpPr>
        <p:spPr>
          <a:xfrm>
            <a:off x="0" y="5042118"/>
            <a:ext cx="12192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During </a:t>
            </a:r>
            <a:r>
              <a:rPr lang="en-GB" sz="2800" b="1" dirty="0">
                <a:solidFill>
                  <a:srgbClr val="00FFFF"/>
                </a:solidFill>
                <a:effectLst>
                  <a:outerShdw blurRad="38100" dist="38100" dir="2700000" algn="tl">
                    <a:srgbClr val="000000">
                      <a:alpha val="43137"/>
                    </a:srgbClr>
                  </a:outerShdw>
                </a:effectLst>
              </a:rPr>
              <a:t>such state visits </a:t>
            </a:r>
            <a:r>
              <a:rPr lang="en-GB" sz="2800" b="1" dirty="0">
                <a:solidFill>
                  <a:srgbClr val="FFC000"/>
                </a:solidFill>
                <a:effectLst>
                  <a:outerShdw blurRad="38100" dist="38100" dir="2700000" algn="tl">
                    <a:srgbClr val="000000">
                      <a:alpha val="43137"/>
                    </a:srgbClr>
                  </a:outerShdw>
                </a:effectLst>
              </a:rPr>
              <a:t>"the Lord Mayor in his robes and chain, and his entourage in medieval costume, </a:t>
            </a:r>
            <a:r>
              <a:rPr lang="en-GB" sz="2800" b="1" dirty="0">
                <a:solidFill>
                  <a:srgbClr val="00FF00"/>
                </a:solidFill>
                <a:effectLst>
                  <a:outerShdw blurRad="38100" dist="38100" dir="2700000" algn="tl">
                    <a:srgbClr val="000000">
                      <a:alpha val="43137"/>
                    </a:srgbClr>
                  </a:outerShdw>
                </a:effectLst>
              </a:rPr>
              <a:t>outshine the royal party, which can dress up no further than service uniforms." </a:t>
            </a:r>
            <a:r>
              <a:rPr lang="en-GB" sz="2800" b="1" dirty="0">
                <a:solidFill>
                  <a:srgbClr val="FFFF00"/>
                </a:solidFill>
                <a:effectLst>
                  <a:outerShdw blurRad="38100" dist="38100" dir="2700000" algn="tl">
                    <a:srgbClr val="000000">
                      <a:alpha val="43137"/>
                    </a:srgbClr>
                  </a:outerShdw>
                </a:effectLst>
              </a:rPr>
              <a:t>The Lord Mayor leads the Queen into his City. </a:t>
            </a:r>
          </a:p>
        </p:txBody>
      </p:sp>
    </p:spTree>
    <p:extLst>
      <p:ext uri="{BB962C8B-B14F-4D97-AF65-F5344CB8AC3E}">
        <p14:creationId xmlns:p14="http://schemas.microsoft.com/office/powerpoint/2010/main" val="18257819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97</a:t>
            </a:fld>
            <a:endParaRPr lang="en-GB">
              <a:solidFill>
                <a:srgbClr val="FFFFFF"/>
              </a:solidFill>
            </a:endParaRPr>
          </a:p>
        </p:txBody>
      </p:sp>
      <p:sp>
        <p:nvSpPr>
          <p:cNvPr id="5" name="TextBox 4"/>
          <p:cNvSpPr txBox="1"/>
          <p:nvPr/>
        </p:nvSpPr>
        <p:spPr>
          <a:xfrm>
            <a:off x="0" y="5486400"/>
            <a:ext cx="12192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a:t>
            </a:r>
            <a:r>
              <a:rPr lang="en-GB" sz="2800" b="1" dirty="0">
                <a:solidFill>
                  <a:srgbClr val="00FFFF"/>
                </a:solidFill>
                <a:effectLst>
                  <a:outerShdw blurRad="38100" dist="38100" dir="2700000" algn="tl">
                    <a:srgbClr val="000000">
                      <a:alpha val="43137"/>
                    </a:srgbClr>
                  </a:outerShdw>
                </a:effectLst>
              </a:rPr>
              <a:t>reason should be clear. </a:t>
            </a:r>
            <a:r>
              <a:rPr lang="en-GB" sz="2800" b="1" dirty="0">
                <a:solidFill>
                  <a:srgbClr val="FFC000"/>
                </a:solidFill>
                <a:effectLst>
                  <a:outerShdw blurRad="38100" dist="38100" dir="2700000" algn="tl">
                    <a:srgbClr val="000000">
                      <a:alpha val="43137"/>
                    </a:srgbClr>
                  </a:outerShdw>
                </a:effectLst>
              </a:rPr>
              <a:t>The Lord Mayor is the monarch. </a:t>
            </a:r>
            <a:r>
              <a:rPr lang="en-GB" sz="2800" b="1" dirty="0">
                <a:solidFill>
                  <a:srgbClr val="00FF00"/>
                </a:solidFill>
                <a:effectLst>
                  <a:outerShdw blurRad="38100" dist="38100" dir="2700000" algn="tl">
                    <a:srgbClr val="000000">
                      <a:alpha val="43137"/>
                    </a:srgbClr>
                  </a:outerShdw>
                </a:effectLst>
              </a:rPr>
              <a:t>The Queen is his subject! The monarch always leads the way. </a:t>
            </a:r>
            <a:r>
              <a:rPr lang="en-GB" sz="2800" b="1" dirty="0">
                <a:solidFill>
                  <a:srgbClr val="FFFF00"/>
                </a:solidFill>
                <a:effectLst>
                  <a:outerShdw blurRad="38100" dist="38100" dir="2700000" algn="tl">
                    <a:srgbClr val="000000">
                      <a:alpha val="43137"/>
                    </a:srgbClr>
                  </a:outerShdw>
                </a:effectLst>
              </a:rPr>
              <a:t>The subject always stays a pace or two behind!</a:t>
            </a:r>
          </a:p>
        </p:txBody>
      </p:sp>
      <p:pic>
        <p:nvPicPr>
          <p:cNvPr id="7" name="Picture 6"/>
          <p:cNvPicPr>
            <a:picLocks noChangeAspect="1"/>
          </p:cNvPicPr>
          <p:nvPr/>
        </p:nvPicPr>
        <p:blipFill>
          <a:blip r:embed="rId2"/>
          <a:stretch>
            <a:fillRect/>
          </a:stretch>
        </p:blipFill>
        <p:spPr>
          <a:xfrm>
            <a:off x="2502794" y="1352990"/>
            <a:ext cx="7186412" cy="3967615"/>
          </a:xfrm>
          <a:prstGeom prst="rect">
            <a:avLst/>
          </a:prstGeom>
        </p:spPr>
      </p:pic>
    </p:spTree>
    <p:extLst>
      <p:ext uri="{BB962C8B-B14F-4D97-AF65-F5344CB8AC3E}">
        <p14:creationId xmlns:p14="http://schemas.microsoft.com/office/powerpoint/2010/main" val="11118966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98</a:t>
            </a:fld>
            <a:endParaRPr lang="en-GB">
              <a:solidFill>
                <a:srgbClr val="FFFFFF"/>
              </a:solidFill>
            </a:endParaRPr>
          </a:p>
        </p:txBody>
      </p:sp>
      <p:sp>
        <p:nvSpPr>
          <p:cNvPr id="4" name="TextBox 3"/>
          <p:cNvSpPr txBox="1"/>
          <p:nvPr/>
        </p:nvSpPr>
        <p:spPr>
          <a:xfrm>
            <a:off x="4938135" y="1371600"/>
            <a:ext cx="6729046" cy="707886"/>
          </a:xfrm>
          <a:prstGeom prst="rect">
            <a:avLst/>
          </a:prstGeom>
          <a:noFill/>
        </p:spPr>
        <p:txBody>
          <a:bodyPr wrap="square" rtlCol="0">
            <a:spAutoFit/>
          </a:bodyPr>
          <a:lstStyle/>
          <a:p>
            <a:pPr algn="ctr"/>
            <a:r>
              <a:rPr lang="en-GB" sz="4000" b="1" dirty="0" smtClean="0">
                <a:solidFill>
                  <a:srgbClr val="FF00FF"/>
                </a:solidFill>
                <a:effectLst>
                  <a:outerShdw blurRad="38100" dist="38100" dir="2700000" algn="tl">
                    <a:srgbClr val="000000">
                      <a:alpha val="43137"/>
                    </a:srgbClr>
                  </a:outerShdw>
                </a:effectLst>
              </a:rPr>
              <a:t>The Pearl Sword</a:t>
            </a:r>
            <a:endParaRPr lang="en-GB" sz="4000" b="1" dirty="0">
              <a:solidFill>
                <a:srgbClr val="FF00FF"/>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524819" y="1371600"/>
            <a:ext cx="4328535" cy="3734124"/>
          </a:xfrm>
          <a:prstGeom prst="rect">
            <a:avLst/>
          </a:prstGeom>
        </p:spPr>
      </p:pic>
      <p:sp>
        <p:nvSpPr>
          <p:cNvPr id="6" name="TextBox 5"/>
          <p:cNvSpPr txBox="1"/>
          <p:nvPr/>
        </p:nvSpPr>
        <p:spPr>
          <a:xfrm>
            <a:off x="5650523" y="2379785"/>
            <a:ext cx="6016658"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 Queen being arrested at the boundary of the City of London at Temple Bar on her way to St. Pauls. </a:t>
            </a:r>
            <a:r>
              <a:rPr lang="en-GB" sz="2800" b="1" dirty="0" smtClean="0">
                <a:solidFill>
                  <a:srgbClr val="FFC000"/>
                </a:solidFill>
                <a:effectLst>
                  <a:outerShdw blurRad="38100" dist="38100" dir="2700000" algn="tl">
                    <a:srgbClr val="000000">
                      <a:alpha val="43137"/>
                    </a:srgbClr>
                  </a:outerShdw>
                </a:effectLst>
              </a:rPr>
              <a:t>Before being allowed to proceed has submit to the London money power, </a:t>
            </a:r>
            <a:r>
              <a:rPr lang="en-GB" sz="2800" b="1" dirty="0" smtClean="0">
                <a:solidFill>
                  <a:srgbClr val="00FF00"/>
                </a:solidFill>
                <a:effectLst>
                  <a:outerShdw blurRad="38100" dist="38100" dir="2700000" algn="tl">
                    <a:srgbClr val="000000">
                      <a:alpha val="43137"/>
                    </a:srgbClr>
                  </a:outerShdw>
                </a:effectLst>
              </a:rPr>
              <a:t>by symbolically touching the pearl sword offered by the Lord Mayor</a:t>
            </a:r>
            <a:endParaRPr lang="en-GB" sz="2800" b="1" dirty="0">
              <a:solidFill>
                <a:srgbClr val="00FF00"/>
              </a:solidFill>
              <a:effectLst>
                <a:outerShdw blurRad="38100" dist="38100" dir="2700000" algn="tl">
                  <a:srgbClr val="000000">
                    <a:alpha val="43137"/>
                  </a:srgbClr>
                </a:outerShdw>
              </a:effectLst>
            </a:endParaRPr>
          </a:p>
        </p:txBody>
      </p:sp>
      <p:sp>
        <p:nvSpPr>
          <p:cNvPr id="7" name="TextBox 6"/>
          <p:cNvSpPr txBox="1"/>
          <p:nvPr/>
        </p:nvSpPr>
        <p:spPr>
          <a:xfrm>
            <a:off x="482428" y="5226717"/>
            <a:ext cx="4413316" cy="138499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The Queen touching the Lord Mayor’s Sword as a gesture of submission</a:t>
            </a:r>
            <a:r>
              <a:rPr lang="en-GB" sz="2800" b="1" dirty="0" smtClean="0">
                <a:effectLst>
                  <a:outerShdw blurRad="38100" dist="38100" dir="2700000" algn="tl">
                    <a:srgbClr val="000000">
                      <a:alpha val="43137"/>
                    </a:srgbClr>
                  </a:outerShdw>
                </a:effectLst>
              </a:rPr>
              <a:t>.</a:t>
            </a:r>
            <a:endParaRPr lang="en-GB"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2807866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The Story Of Gog And </a:t>
            </a:r>
            <a:r>
              <a:rPr lang="en-GB" b="1" dirty="0" err="1">
                <a:solidFill>
                  <a:srgbClr val="FF0000"/>
                </a:solidFill>
              </a:rPr>
              <a:t>Magog</a:t>
            </a:r>
            <a:endParaRPr lang="en-GB" dirty="0"/>
          </a:p>
        </p:txBody>
      </p:sp>
      <p:sp>
        <p:nvSpPr>
          <p:cNvPr id="3" name="Slide Number Placeholder 2"/>
          <p:cNvSpPr>
            <a:spLocks noGrp="1"/>
          </p:cNvSpPr>
          <p:nvPr>
            <p:ph type="sldNum" sz="quarter" idx="12"/>
          </p:nvPr>
        </p:nvSpPr>
        <p:spPr/>
        <p:txBody>
          <a:bodyPr/>
          <a:lstStyle/>
          <a:p>
            <a:fld id="{CFE99A78-8637-47DB-9EC9-54365A6CC52E}" type="slidenum">
              <a:rPr lang="en-GB" smtClean="0">
                <a:solidFill>
                  <a:srgbClr val="FFFFFF"/>
                </a:solidFill>
              </a:rPr>
              <a:pPr/>
              <a:t>99</a:t>
            </a:fld>
            <a:endParaRPr lang="en-GB">
              <a:solidFill>
                <a:srgbClr val="FFFFFF"/>
              </a:solidFill>
            </a:endParaRPr>
          </a:p>
        </p:txBody>
      </p:sp>
      <p:sp>
        <p:nvSpPr>
          <p:cNvPr id="4" name="TextBox 3"/>
          <p:cNvSpPr txBox="1"/>
          <p:nvPr/>
        </p:nvSpPr>
        <p:spPr>
          <a:xfrm>
            <a:off x="4806462" y="1785585"/>
            <a:ext cx="6568830" cy="35394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a:solidFill>
                  <a:srgbClr val="00FFFF"/>
                </a:solidFill>
                <a:effectLst>
                  <a:outerShdw blurRad="38100" dist="38100" dir="2700000" algn="tl">
                    <a:srgbClr val="000000">
                      <a:alpha val="43137"/>
                    </a:srgbClr>
                  </a:outerShdw>
                </a:effectLst>
              </a:rPr>
              <a:t>Within twelve months </a:t>
            </a:r>
            <a:r>
              <a:rPr lang="en-GB" sz="2800" b="1" dirty="0" smtClean="0">
                <a:solidFill>
                  <a:srgbClr val="00FFFF"/>
                </a:solidFill>
                <a:effectLst>
                  <a:outerShdw blurRad="38100" dist="38100" dir="2700000" algn="tl">
                    <a:srgbClr val="000000">
                      <a:alpha val="43137"/>
                    </a:srgbClr>
                  </a:outerShdw>
                </a:effectLst>
              </a:rPr>
              <a:t>there was </a:t>
            </a:r>
            <a:r>
              <a:rPr lang="en-GB" sz="2800" b="1" dirty="0">
                <a:solidFill>
                  <a:srgbClr val="00FFFF"/>
                </a:solidFill>
                <a:effectLst>
                  <a:outerShdw blurRad="38100" dist="38100" dir="2700000" algn="tl">
                    <a:srgbClr val="000000">
                      <a:alpha val="43137"/>
                    </a:srgbClr>
                  </a:outerShdw>
                </a:effectLst>
              </a:rPr>
              <a:t>the spectacle of the King of the British race being arrested twice.</a:t>
            </a:r>
            <a:r>
              <a:rPr lang="en-GB" sz="2800" b="1" dirty="0">
                <a:effectLst>
                  <a:outerShdw blurRad="38100" dist="38100" dir="2700000" algn="tl">
                    <a:srgbClr val="000000">
                      <a:alpha val="43137"/>
                    </a:srgbClr>
                  </a:outerShdw>
                </a:effectLst>
              </a:rPr>
              <a:t> </a:t>
            </a:r>
            <a:r>
              <a:rPr lang="en-GB" sz="2800" b="1" dirty="0">
                <a:solidFill>
                  <a:srgbClr val="FFCC00"/>
                </a:solidFill>
                <a:effectLst>
                  <a:outerShdw blurRad="38100" dist="38100" dir="2700000" algn="tl">
                    <a:srgbClr val="000000">
                      <a:alpha val="43137"/>
                    </a:srgbClr>
                  </a:outerShdw>
                </a:effectLst>
              </a:rPr>
              <a:t>On the 6th May, 1935, King George the Fifth was commanded to halt and he did halt. Again, last month,</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King Edward the Eighth was commanded to halt at the same point, and he, too, did </a:t>
            </a:r>
            <a:r>
              <a:rPr lang="en-GB" sz="2800" b="1" dirty="0" smtClean="0">
                <a:solidFill>
                  <a:srgbClr val="00FF00"/>
                </a:solidFill>
                <a:effectLst>
                  <a:outerShdw blurRad="38100" dist="38100" dir="2700000" algn="tl">
                    <a:srgbClr val="000000">
                      <a:alpha val="43137"/>
                    </a:srgbClr>
                  </a:outerShdw>
                </a:effectLst>
              </a:rPr>
              <a:t>halt.</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http://www.aboutfarthings.co.uk/Site%20Images/George%20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697" y="1785585"/>
            <a:ext cx="2667000" cy="34766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80" y="5676196"/>
            <a:ext cx="3739661"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sz="3600" b="1" dirty="0">
                <a:solidFill>
                  <a:srgbClr val="FFFF00"/>
                </a:solidFill>
                <a:effectLst>
                  <a:outerShdw blurRad="38100" dist="38100" dir="2700000" algn="tl">
                    <a:srgbClr val="000000">
                      <a:alpha val="43137"/>
                    </a:srgbClr>
                  </a:outerShdw>
                </a:effectLst>
              </a:rPr>
              <a:t>King </a:t>
            </a:r>
            <a:r>
              <a:rPr lang="en-GB" sz="3600" b="1" dirty="0" smtClean="0">
                <a:solidFill>
                  <a:srgbClr val="FFFF00"/>
                </a:solidFill>
                <a:effectLst>
                  <a:outerShdw blurRad="38100" dist="38100" dir="2700000" algn="tl">
                    <a:srgbClr val="000000">
                      <a:alpha val="43137"/>
                    </a:srgbClr>
                  </a:outerShdw>
                </a:effectLst>
              </a:rPr>
              <a:t>George V</a:t>
            </a:r>
            <a:endParaRPr lang="en-GB" sz="3600" dirty="0">
              <a:solidFill>
                <a:srgbClr val="FFFF00"/>
              </a:solidFill>
            </a:endParaRPr>
          </a:p>
        </p:txBody>
      </p:sp>
    </p:spTree>
    <p:extLst>
      <p:ext uri="{BB962C8B-B14F-4D97-AF65-F5344CB8AC3E}">
        <p14:creationId xmlns:p14="http://schemas.microsoft.com/office/powerpoint/2010/main" val="705001168"/>
      </p:ext>
    </p:extLst>
  </p:cSld>
  <p:clrMapOvr>
    <a:masterClrMapping/>
  </p:clrMapOvr>
</p:sld>
</file>

<file path=ppt/theme/theme1.xml><?xml version="1.0" encoding="utf-8"?>
<a:theme xmlns:a="http://schemas.openxmlformats.org/drawingml/2006/main" name="gog">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21019</TotalTime>
  <Words>30303</Words>
  <Application>Microsoft Office PowerPoint</Application>
  <PresentationFormat>Widescreen</PresentationFormat>
  <Paragraphs>2064</Paragraphs>
  <Slides>560</Slides>
  <Notes>167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560</vt:i4>
      </vt:variant>
    </vt:vector>
  </HeadingPairs>
  <TitlesOfParts>
    <vt:vector size="566" baseType="lpstr">
      <vt:lpstr>Arial</vt:lpstr>
      <vt:lpstr>Blackadder ITC</vt:lpstr>
      <vt:lpstr>Calibri</vt:lpstr>
      <vt:lpstr>Impact</vt:lpstr>
      <vt:lpstr>Times New Roman</vt:lpstr>
      <vt:lpstr>gog</vt:lpstr>
      <vt:lpstr>The Story Of Gog And Magog </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St. Swithins Lane – Global Headquarters</vt:lpstr>
      <vt:lpstr>The Story Of Gog And Magog</vt:lpstr>
      <vt:lpstr>The Story Of Gog And Magog</vt:lpstr>
      <vt:lpstr>St. Swithins Lane – Global Headquarters</vt:lpstr>
      <vt:lpstr>St. Swithins Lane – Global Headquarters</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Doomsday Book                           The Normans Record Ownership Of All Real Estate Within The Realm</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 </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2nd English Revolution 1884!</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The Story Of Gog And Magog</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Story Of Gog And Magog</dc:title>
  <dc:creator>Chris Pead</dc:creator>
  <cp:lastModifiedBy>Chris Pead</cp:lastModifiedBy>
  <cp:revision>712</cp:revision>
  <dcterms:created xsi:type="dcterms:W3CDTF">2013-10-01T13:17:20Z</dcterms:created>
  <dcterms:modified xsi:type="dcterms:W3CDTF">2014-12-12T22:30:51Z</dcterms:modified>
</cp:coreProperties>
</file>