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Default Extension="png" ContentType="image/png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9"/>
  </p:notesMasterIdLst>
  <p:sldIdLst>
    <p:sldId id="4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403" r:id="rId11"/>
    <p:sldId id="265" r:id="rId12"/>
    <p:sldId id="266" r:id="rId13"/>
    <p:sldId id="267" r:id="rId14"/>
    <p:sldId id="268" r:id="rId15"/>
    <p:sldId id="404" r:id="rId16"/>
    <p:sldId id="269" r:id="rId17"/>
    <p:sldId id="270" r:id="rId18"/>
    <p:sldId id="271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7" r:id="rId27"/>
    <p:sldId id="280" r:id="rId28"/>
    <p:sldId id="281" r:id="rId29"/>
    <p:sldId id="288" r:id="rId30"/>
    <p:sldId id="282" r:id="rId31"/>
    <p:sldId id="405" r:id="rId32"/>
    <p:sldId id="283" r:id="rId33"/>
    <p:sldId id="284" r:id="rId34"/>
    <p:sldId id="285" r:id="rId35"/>
    <p:sldId id="406" r:id="rId36"/>
    <p:sldId id="286" r:id="rId37"/>
    <p:sldId id="289" r:id="rId38"/>
    <p:sldId id="290" r:id="rId39"/>
    <p:sldId id="291" r:id="rId40"/>
    <p:sldId id="407" r:id="rId41"/>
    <p:sldId id="294" r:id="rId42"/>
    <p:sldId id="292" r:id="rId43"/>
    <p:sldId id="293" r:id="rId44"/>
    <p:sldId id="295" r:id="rId45"/>
    <p:sldId id="296" r:id="rId46"/>
    <p:sldId id="297" r:id="rId47"/>
    <p:sldId id="408" r:id="rId48"/>
    <p:sldId id="298" r:id="rId49"/>
    <p:sldId id="409" r:id="rId50"/>
    <p:sldId id="299" r:id="rId51"/>
    <p:sldId id="410" r:id="rId52"/>
    <p:sldId id="300" r:id="rId53"/>
    <p:sldId id="411" r:id="rId54"/>
    <p:sldId id="301" r:id="rId55"/>
    <p:sldId id="328" r:id="rId56"/>
    <p:sldId id="302" r:id="rId57"/>
    <p:sldId id="412" r:id="rId58"/>
    <p:sldId id="306" r:id="rId59"/>
    <p:sldId id="303" r:id="rId60"/>
    <p:sldId id="330" r:id="rId61"/>
    <p:sldId id="329" r:id="rId62"/>
    <p:sldId id="413" r:id="rId63"/>
    <p:sldId id="304" r:id="rId64"/>
    <p:sldId id="331" r:id="rId65"/>
    <p:sldId id="414" r:id="rId66"/>
    <p:sldId id="305" r:id="rId67"/>
    <p:sldId id="307" r:id="rId68"/>
    <p:sldId id="415" r:id="rId69"/>
    <p:sldId id="308" r:id="rId70"/>
    <p:sldId id="332" r:id="rId71"/>
    <p:sldId id="416" r:id="rId72"/>
    <p:sldId id="333" r:id="rId73"/>
    <p:sldId id="417" r:id="rId74"/>
    <p:sldId id="310" r:id="rId75"/>
    <p:sldId id="311" r:id="rId76"/>
    <p:sldId id="316" r:id="rId77"/>
    <p:sldId id="312" r:id="rId78"/>
    <p:sldId id="313" r:id="rId79"/>
    <p:sldId id="314" r:id="rId80"/>
    <p:sldId id="315" r:id="rId81"/>
    <p:sldId id="317" r:id="rId82"/>
    <p:sldId id="418" r:id="rId83"/>
    <p:sldId id="318" r:id="rId84"/>
    <p:sldId id="319" r:id="rId85"/>
    <p:sldId id="320" r:id="rId86"/>
    <p:sldId id="419" r:id="rId87"/>
    <p:sldId id="321" r:id="rId88"/>
    <p:sldId id="420" r:id="rId89"/>
    <p:sldId id="335" r:id="rId90"/>
    <p:sldId id="421" r:id="rId91"/>
    <p:sldId id="323" r:id="rId92"/>
    <p:sldId id="422" r:id="rId93"/>
    <p:sldId id="423" r:id="rId94"/>
    <p:sldId id="322" r:id="rId95"/>
    <p:sldId id="424" r:id="rId96"/>
    <p:sldId id="324" r:id="rId97"/>
    <p:sldId id="325" r:id="rId98"/>
    <p:sldId id="326" r:id="rId99"/>
    <p:sldId id="327" r:id="rId100"/>
    <p:sldId id="347" r:id="rId101"/>
    <p:sldId id="336" r:id="rId102"/>
    <p:sldId id="337" r:id="rId103"/>
    <p:sldId id="338" r:id="rId104"/>
    <p:sldId id="339" r:id="rId105"/>
    <p:sldId id="340" r:id="rId106"/>
    <p:sldId id="341" r:id="rId107"/>
    <p:sldId id="342" r:id="rId108"/>
    <p:sldId id="425" r:id="rId109"/>
    <p:sldId id="348" r:id="rId110"/>
    <p:sldId id="343" r:id="rId111"/>
    <p:sldId id="344" r:id="rId112"/>
    <p:sldId id="345" r:id="rId113"/>
    <p:sldId id="346" r:id="rId114"/>
    <p:sldId id="349" r:id="rId115"/>
    <p:sldId id="426" r:id="rId116"/>
    <p:sldId id="350" r:id="rId117"/>
    <p:sldId id="427" r:id="rId118"/>
    <p:sldId id="351" r:id="rId119"/>
    <p:sldId id="352" r:id="rId120"/>
    <p:sldId id="428" r:id="rId121"/>
    <p:sldId id="353" r:id="rId122"/>
    <p:sldId id="354" r:id="rId123"/>
    <p:sldId id="355" r:id="rId124"/>
    <p:sldId id="361" r:id="rId125"/>
    <p:sldId id="356" r:id="rId126"/>
    <p:sldId id="360" r:id="rId127"/>
    <p:sldId id="358" r:id="rId128"/>
    <p:sldId id="359" r:id="rId129"/>
    <p:sldId id="429" r:id="rId130"/>
    <p:sldId id="430" r:id="rId131"/>
    <p:sldId id="431" r:id="rId132"/>
    <p:sldId id="357" r:id="rId133"/>
    <p:sldId id="380" r:id="rId134"/>
    <p:sldId id="362" r:id="rId135"/>
    <p:sldId id="379" r:id="rId136"/>
    <p:sldId id="432" r:id="rId137"/>
    <p:sldId id="433" r:id="rId138"/>
    <p:sldId id="381" r:id="rId139"/>
    <p:sldId id="363" r:id="rId140"/>
    <p:sldId id="434" r:id="rId141"/>
    <p:sldId id="364" r:id="rId142"/>
    <p:sldId id="435" r:id="rId143"/>
    <p:sldId id="365" r:id="rId144"/>
    <p:sldId id="366" r:id="rId145"/>
    <p:sldId id="367" r:id="rId146"/>
    <p:sldId id="383" r:id="rId147"/>
    <p:sldId id="437" r:id="rId148"/>
    <p:sldId id="384" r:id="rId149"/>
    <p:sldId id="438" r:id="rId150"/>
    <p:sldId id="386" r:id="rId151"/>
    <p:sldId id="439" r:id="rId152"/>
    <p:sldId id="387" r:id="rId153"/>
    <p:sldId id="388" r:id="rId154"/>
    <p:sldId id="368" r:id="rId155"/>
    <p:sldId id="382" r:id="rId156"/>
    <p:sldId id="389" r:id="rId157"/>
    <p:sldId id="369" r:id="rId158"/>
    <p:sldId id="391" r:id="rId159"/>
    <p:sldId id="392" r:id="rId160"/>
    <p:sldId id="393" r:id="rId161"/>
    <p:sldId id="440" r:id="rId162"/>
    <p:sldId id="370" r:id="rId163"/>
    <p:sldId id="371" r:id="rId164"/>
    <p:sldId id="372" r:id="rId165"/>
    <p:sldId id="396" r:id="rId166"/>
    <p:sldId id="376" r:id="rId167"/>
    <p:sldId id="441" r:id="rId168"/>
    <p:sldId id="394" r:id="rId169"/>
    <p:sldId id="442" r:id="rId170"/>
    <p:sldId id="397" r:id="rId171"/>
    <p:sldId id="395" r:id="rId172"/>
    <p:sldId id="443" r:id="rId173"/>
    <p:sldId id="444" r:id="rId174"/>
    <p:sldId id="373" r:id="rId175"/>
    <p:sldId id="374" r:id="rId176"/>
    <p:sldId id="398" r:id="rId177"/>
    <p:sldId id="436" r:id="rId178"/>
    <p:sldId id="399" r:id="rId179"/>
    <p:sldId id="445" r:id="rId180"/>
    <p:sldId id="446" r:id="rId181"/>
    <p:sldId id="400" r:id="rId182"/>
    <p:sldId id="378" r:id="rId183"/>
    <p:sldId id="375" r:id="rId184"/>
    <p:sldId id="447" r:id="rId185"/>
    <p:sldId id="448" r:id="rId186"/>
    <p:sldId id="449" r:id="rId187"/>
    <p:sldId id="402" r:id="rId18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00FF00"/>
    <a:srgbClr val="FFCC00"/>
    <a:srgbClr val="FF3399"/>
    <a:srgbClr val="FF0000"/>
    <a:srgbClr val="00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426" autoAdjust="0"/>
  </p:normalViewPr>
  <p:slideViewPr>
    <p:cSldViewPr>
      <p:cViewPr varScale="1">
        <p:scale>
          <a:sx n="58" d="100"/>
          <a:sy n="58" d="100"/>
        </p:scale>
        <p:origin x="-117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265741-6049-4DD3-A8D2-DB82AE754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C547F-C84A-4A82-93D4-86FAE294DC5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95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26C7CB-C739-4C80-89C2-9D9728CD44FE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CDD45-D1B8-4458-918F-9D8C19C81974}" type="slidenum">
              <a:rPr lang="en-GB" smtClean="0"/>
              <a:pPr/>
              <a:t>100</a:t>
            </a:fld>
            <a:endParaRPr lang="en-GB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EA47B-49C7-49F5-A75D-97EA86E98625}" type="slidenum">
              <a:rPr lang="en-GB" smtClean="0"/>
              <a:pPr/>
              <a:t>101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051D0-3DE3-4C76-B321-81D47656CF0C}" type="slidenum">
              <a:rPr lang="en-GB" smtClean="0"/>
              <a:pPr/>
              <a:t>102</a:t>
            </a:fld>
            <a:endParaRPr lang="en-GB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E420-9CDD-4D06-8961-9409F39FA766}" type="slidenum">
              <a:rPr lang="en-GB" smtClean="0"/>
              <a:pPr/>
              <a:t>103</a:t>
            </a:fld>
            <a:endParaRPr lang="en-GB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79943-4651-47A7-98D7-3E93A13623F4}" type="slidenum">
              <a:rPr lang="en-GB" smtClean="0"/>
              <a:pPr/>
              <a:t>104</a:t>
            </a:fld>
            <a:endParaRPr lang="en-GB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69059-2DA7-4785-A90B-4A1083BD75CC}" type="slidenum">
              <a:rPr lang="en-GB" smtClean="0"/>
              <a:pPr/>
              <a:t>105</a:t>
            </a:fld>
            <a:endParaRPr lang="en-GB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0CA3B8-7452-4DB8-9E7C-EE8E8B084FA4}" type="slidenum">
              <a:rPr lang="en-GB" smtClean="0"/>
              <a:pPr/>
              <a:t>106</a:t>
            </a:fld>
            <a:endParaRPr lang="en-GB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5C584-DF9A-45B2-82C8-434287471132}" type="slidenum">
              <a:rPr lang="en-GB" smtClean="0"/>
              <a:pPr/>
              <a:t>107</a:t>
            </a:fld>
            <a:endParaRPr lang="en-GB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5C451E-3984-4219-B6D1-2A1824F7B2F0}" type="slidenum">
              <a:rPr lang="en-GB" smtClean="0"/>
              <a:pPr/>
              <a:t>108</a:t>
            </a:fld>
            <a:endParaRPr lang="en-GB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6FE40-6914-4D73-97BB-1E7AAE766EF4}" type="slidenum">
              <a:rPr lang="en-GB" smtClean="0"/>
              <a:pPr/>
              <a:t>109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7EB34-572D-4554-B3E7-B35FD1B0B1C9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E796B-3A0C-4847-BC61-0445F20B837E}" type="slidenum">
              <a:rPr lang="en-GB" smtClean="0"/>
              <a:pPr/>
              <a:t>110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37CF1-252B-42C6-B614-B322185227EC}" type="slidenum">
              <a:rPr lang="en-GB" smtClean="0"/>
              <a:pPr/>
              <a:t>111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63A19-FC66-4BAC-AB02-33DFDBA53EE9}" type="slidenum">
              <a:rPr lang="en-GB" smtClean="0"/>
              <a:pPr/>
              <a:t>112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B18EB-99AC-4BD4-9454-2DEA70B2948A}" type="slidenum">
              <a:rPr lang="en-GB" smtClean="0"/>
              <a:pPr/>
              <a:t>113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07FB8-B79C-4679-ACBD-6ACFD19A7074}" type="slidenum">
              <a:rPr lang="en-GB" smtClean="0"/>
              <a:pPr/>
              <a:t>114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84890-40E7-4616-A569-55FE2B6B8F80}" type="slidenum">
              <a:rPr lang="en-GB" smtClean="0"/>
              <a:pPr/>
              <a:t>115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E50F8-75B0-41BD-8A32-E748A02020F8}" type="slidenum">
              <a:rPr lang="en-GB" smtClean="0"/>
              <a:pPr/>
              <a:t>116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13C5F-09F4-476B-BA34-F70D62F6847E}" type="slidenum">
              <a:rPr lang="en-GB" smtClean="0"/>
              <a:pPr/>
              <a:t>117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E1427-E3C1-4BFC-827A-7C05911EE3D3}" type="slidenum">
              <a:rPr lang="en-GB" smtClean="0"/>
              <a:pPr/>
              <a:t>118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D4BFCF-6FC0-42FB-93A9-1D319BA832F9}" type="slidenum">
              <a:rPr lang="en-GB" smtClean="0"/>
              <a:pPr/>
              <a:t>119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69422-A4AD-49CF-8B2B-EB93DA63533B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3CE36-8B96-4856-950A-BD6CC58D9CDD}" type="slidenum">
              <a:rPr lang="en-GB" smtClean="0"/>
              <a:pPr/>
              <a:t>120</a:t>
            </a:fld>
            <a:endParaRPr lang="en-GB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82C59-34FB-4D33-B02C-18A412F623D9}" type="slidenum">
              <a:rPr lang="en-GB" smtClean="0"/>
              <a:pPr/>
              <a:t>121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C2CCB-D3A3-4AA6-ADC4-396EC70A7D6B}" type="slidenum">
              <a:rPr lang="en-GB" smtClean="0"/>
              <a:pPr/>
              <a:t>122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82E2B-E151-4CFF-BAA4-D7D64AA6425F}" type="slidenum">
              <a:rPr lang="en-GB" smtClean="0"/>
              <a:pPr/>
              <a:t>123</a:t>
            </a:fld>
            <a:endParaRPr lang="en-GB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2BC3-B258-4F18-B754-D609455A5605}" type="slidenum">
              <a:rPr lang="en-GB" smtClean="0"/>
              <a:pPr/>
              <a:t>124</a:t>
            </a:fld>
            <a:endParaRPr lang="en-GB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45B78-01B3-4DD6-892C-616162057F1A}" type="slidenum">
              <a:rPr lang="en-GB" smtClean="0"/>
              <a:pPr/>
              <a:t>125</a:t>
            </a:fld>
            <a:endParaRPr lang="en-GB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F6EC4-D841-4C5F-BDB0-BEDAA902027C}" type="slidenum">
              <a:rPr lang="en-GB" smtClean="0"/>
              <a:pPr/>
              <a:t>126</a:t>
            </a:fld>
            <a:endParaRPr lang="en-GB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BC6D-8880-431E-8DDD-E40D4AE8EF92}" type="slidenum">
              <a:rPr lang="en-GB" smtClean="0"/>
              <a:pPr/>
              <a:t>127</a:t>
            </a:fld>
            <a:endParaRPr lang="en-GB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923F7-3160-44BD-8BC5-D2D12AC73201}" type="slidenum">
              <a:rPr lang="en-GB" smtClean="0"/>
              <a:pPr/>
              <a:t>128</a:t>
            </a:fld>
            <a:endParaRPr lang="en-GB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643EF-D173-4001-9976-3185DB304B45}" type="slidenum">
              <a:rPr lang="en-GB" smtClean="0"/>
              <a:pPr/>
              <a:t>129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6D754-4A2F-46C0-AAA7-B6EAE4127F1E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9717-180B-4506-A3FD-156C234DEF88}" type="slidenum">
              <a:rPr lang="en-GB" smtClean="0"/>
              <a:pPr/>
              <a:t>130</a:t>
            </a:fld>
            <a:endParaRPr lang="en-GB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44B92-3C00-424E-B947-684569656DDD}" type="slidenum">
              <a:rPr lang="en-GB" smtClean="0"/>
              <a:pPr/>
              <a:t>131</a:t>
            </a:fld>
            <a:endParaRPr lang="en-GB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8FB61-9404-4A94-853A-F3A867EE72CC}" type="slidenum">
              <a:rPr lang="en-GB" smtClean="0"/>
              <a:pPr/>
              <a:t>132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F6BAB-FB76-42E8-AE11-AB75AE355D93}" type="slidenum">
              <a:rPr lang="en-GB" smtClean="0"/>
              <a:pPr/>
              <a:t>133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3F9CF-5FF5-4D45-B3DD-8F506F0B255E}" type="slidenum">
              <a:rPr lang="en-GB" smtClean="0"/>
              <a:pPr/>
              <a:t>134</a:t>
            </a:fld>
            <a:endParaRPr lang="en-GB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DEA6F-FFF9-4AA8-9EEC-D725E6C9537E}" type="slidenum">
              <a:rPr lang="en-GB" smtClean="0"/>
              <a:pPr/>
              <a:t>135</a:t>
            </a:fld>
            <a:endParaRPr lang="en-GB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CAD09-0147-479F-9ED3-3A7AA270DC14}" type="slidenum">
              <a:rPr lang="en-GB" smtClean="0"/>
              <a:pPr/>
              <a:t>136</a:t>
            </a:fld>
            <a:endParaRPr lang="en-GB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B6D2D-EAA6-4738-8CFA-117412D108BE}" type="slidenum">
              <a:rPr lang="en-GB" smtClean="0"/>
              <a:pPr/>
              <a:t>137</a:t>
            </a:fld>
            <a:endParaRPr lang="en-GB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8C563-53DA-40E7-98B9-B3B273872742}" type="slidenum">
              <a:rPr lang="en-GB" smtClean="0"/>
              <a:pPr/>
              <a:t>138</a:t>
            </a:fld>
            <a:endParaRPr lang="en-GB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6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6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D4774-5372-44E8-88BF-760E92549B40}" type="slidenum">
              <a:rPr lang="en-GB" smtClean="0"/>
              <a:pPr/>
              <a:t>139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C1188-B9B8-4173-9609-C5C79E39DE61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E6C76-F920-40C8-B852-5C2AFD16FFC1}" type="slidenum">
              <a:rPr lang="en-GB" smtClean="0"/>
              <a:pPr/>
              <a:t>140</a:t>
            </a:fld>
            <a:endParaRPr lang="en-GB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8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FA03A-8949-478B-9C6D-0660BB90D7A2}" type="slidenum">
              <a:rPr lang="en-GB" smtClean="0"/>
              <a:pPr/>
              <a:t>141</a:t>
            </a:fld>
            <a:endParaRPr lang="en-GB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9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9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DC667-C323-4BF1-8D37-0D9FE0AD9CAF}" type="slidenum">
              <a:rPr lang="en-GB" smtClean="0"/>
              <a:pPr/>
              <a:t>142</a:t>
            </a:fld>
            <a:endParaRPr lang="en-GB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0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0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32AB2-EBAE-4D79-90B6-685F9D89DD59}" type="slidenum">
              <a:rPr lang="en-GB" smtClean="0"/>
              <a:pPr/>
              <a:t>143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2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2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648B7-673E-45AC-B111-23D701011C3E}" type="slidenum">
              <a:rPr lang="en-GB" smtClean="0"/>
              <a:pPr/>
              <a:t>144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3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B5F88-48DA-4E10-839F-C85B79005926}" type="slidenum">
              <a:rPr lang="en-GB" smtClean="0"/>
              <a:pPr/>
              <a:t>145</a:t>
            </a:fld>
            <a:endParaRPr lang="en-GB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4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4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D66C8-9D97-4A5E-91EA-9D70FAFCD65A}" type="slidenum">
              <a:rPr lang="en-GB" smtClean="0"/>
              <a:pPr/>
              <a:t>146</a:t>
            </a:fld>
            <a:endParaRPr lang="en-GB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5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5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687BBE-F043-489E-BE0E-3F677B32FA34}" type="slidenum">
              <a:rPr lang="en-GB" smtClean="0"/>
              <a:pPr/>
              <a:t>147</a:t>
            </a:fld>
            <a:endParaRPr lang="en-GB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6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4DD53-8671-4D0A-A0B6-4F4FBF4D6040}" type="slidenum">
              <a:rPr lang="en-GB" smtClean="0"/>
              <a:pPr/>
              <a:t>148</a:t>
            </a:fld>
            <a:endParaRPr lang="en-GB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7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2D0CE-F670-4F78-A06A-089E88D8BDAF}" type="slidenum">
              <a:rPr lang="en-GB" smtClean="0"/>
              <a:pPr/>
              <a:t>149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56CEC-8AFE-4760-94EA-5506A9165688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044A3-2F0B-4E32-8E67-218534299C1E}" type="slidenum">
              <a:rPr lang="en-GB" smtClean="0"/>
              <a:pPr/>
              <a:t>150</a:t>
            </a:fld>
            <a:endParaRPr lang="en-GB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49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8288F-5EA2-49D5-9D96-628AB9F5EC5E}" type="slidenum">
              <a:rPr lang="en-GB" smtClean="0"/>
              <a:pPr/>
              <a:t>151</a:t>
            </a:fld>
            <a:endParaRPr lang="en-GB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0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7C580-4477-4279-B4EB-58BCFD1E73F9}" type="slidenum">
              <a:rPr lang="en-GB" smtClean="0"/>
              <a:pPr/>
              <a:t>152</a:t>
            </a:fld>
            <a:endParaRPr lang="en-GB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D8FFF-FF21-48E1-868C-7675F70E8B3A}" type="slidenum">
              <a:rPr lang="en-GB" smtClean="0"/>
              <a:pPr/>
              <a:t>153</a:t>
            </a:fld>
            <a:endParaRPr lang="en-GB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966DA-4D1A-40AB-BB89-CEB54257BD33}" type="slidenum">
              <a:rPr lang="en-GB" smtClean="0"/>
              <a:pPr/>
              <a:t>154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3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8DDF8-AB9E-4F60-B439-06B5B07CEEC7}" type="slidenum">
              <a:rPr lang="en-GB" smtClean="0"/>
              <a:pPr/>
              <a:t>155</a:t>
            </a:fld>
            <a:endParaRPr lang="en-GB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FDC8F-34B5-496D-B181-AEBEE80ABD6E}" type="slidenum">
              <a:rPr lang="en-GB" smtClean="0"/>
              <a:pPr/>
              <a:t>156</a:t>
            </a:fld>
            <a:endParaRPr lang="en-GB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5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8FE0C-1017-4C7C-B278-0DFE0B308EB6}" type="slidenum">
              <a:rPr lang="en-GB" smtClean="0"/>
              <a:pPr/>
              <a:t>157</a:t>
            </a:fld>
            <a:endParaRPr lang="en-GB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4CCE9-5BE4-40BC-B747-503C35D2F8AF}" type="slidenum">
              <a:rPr lang="en-GB" smtClean="0"/>
              <a:pPr/>
              <a:t>158</a:t>
            </a:fld>
            <a:endParaRPr lang="en-GB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4EA42A-2927-4404-AE7C-BA9724BEE803}" type="slidenum">
              <a:rPr lang="en-GB" smtClean="0"/>
              <a:pPr/>
              <a:t>159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2CFD3-EA50-4843-8DA0-1FDF69E3F228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3A431-2B45-43E1-B369-6F6A26418994}" type="slidenum">
              <a:rPr lang="en-GB" smtClean="0"/>
              <a:pPr/>
              <a:t>160</a:t>
            </a:fld>
            <a:endParaRPr lang="en-GB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9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4693F-C085-4E8A-90D6-80097F302131}" type="slidenum">
              <a:rPr lang="en-GB" smtClean="0"/>
              <a:pPr/>
              <a:t>161</a:t>
            </a:fld>
            <a:endParaRPr lang="en-GB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0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00E89-7D2C-4DB0-A179-9B0C80CFEEA1}" type="slidenum">
              <a:rPr lang="en-GB" smtClean="0"/>
              <a:pPr/>
              <a:t>162</a:t>
            </a:fld>
            <a:endParaRPr lang="en-GB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1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E2F02-EB5B-4389-ACC1-3655D140D8E1}" type="slidenum">
              <a:rPr lang="en-GB" smtClean="0"/>
              <a:pPr/>
              <a:t>163</a:t>
            </a:fld>
            <a:endParaRPr lang="en-GB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2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B78E79-AB39-4FBC-9C8F-B82F92658ED1}" type="slidenum">
              <a:rPr lang="en-GB" smtClean="0"/>
              <a:pPr/>
              <a:t>164</a:t>
            </a:fld>
            <a:endParaRPr lang="en-GB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3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B5268-633B-4871-9BE7-8E07FCCB3BA5}" type="slidenum">
              <a:rPr lang="en-GB" smtClean="0"/>
              <a:pPr/>
              <a:t>165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4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2F96C-9EFE-4445-9998-8E8FA3C4E7CD}" type="slidenum">
              <a:rPr lang="en-GB" smtClean="0"/>
              <a:pPr/>
              <a:t>166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5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5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1D9E4-9FAE-4F56-8D54-43A61ABB9FC4}" type="slidenum">
              <a:rPr lang="en-GB" smtClean="0"/>
              <a:pPr/>
              <a:t>167</a:t>
            </a:fld>
            <a:endParaRPr lang="en-GB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6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1BEFF-6C69-4956-B5D4-0FCB0602F18B}" type="slidenum">
              <a:rPr lang="en-GB" smtClean="0"/>
              <a:pPr/>
              <a:t>168</a:t>
            </a:fld>
            <a:endParaRPr lang="en-GB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7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8EFD2-BF2C-4FC3-A471-6024EF9401CB}" type="slidenum">
              <a:rPr lang="en-GB" smtClean="0"/>
              <a:pPr/>
              <a:t>169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DAF37-00FC-4423-AF8B-60881312FA71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FF4D7-7920-4913-A41B-4B79BF02A74D}" type="slidenum">
              <a:rPr lang="en-GB" smtClean="0"/>
              <a:pPr/>
              <a:t>170</a:t>
            </a:fld>
            <a:endParaRPr lang="en-GB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9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0EFE9-F813-4971-94A0-E5AED40CFDDB}" type="slidenum">
              <a:rPr lang="en-GB" smtClean="0"/>
              <a:pPr/>
              <a:t>171</a:t>
            </a:fld>
            <a:endParaRPr lang="en-GB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0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0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FF707-C722-4552-AC98-21D5589CD7C3}" type="slidenum">
              <a:rPr lang="en-GB" smtClean="0"/>
              <a:pPr/>
              <a:t>172</a:t>
            </a:fld>
            <a:endParaRPr lang="en-GB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1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39055-B585-4948-8320-68AF991D080B}" type="slidenum">
              <a:rPr lang="en-GB" smtClean="0"/>
              <a:pPr/>
              <a:t>173</a:t>
            </a:fld>
            <a:endParaRPr lang="en-GB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2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2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0B02B-95FE-4A8E-8C78-BA169154759B}" type="slidenum">
              <a:rPr lang="en-GB" smtClean="0"/>
              <a:pPr/>
              <a:t>174</a:t>
            </a:fld>
            <a:endParaRPr lang="en-GB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3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3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F6F0B-0A7F-4DC5-A2A6-83113B04F6B5}" type="slidenum">
              <a:rPr lang="en-GB" smtClean="0"/>
              <a:pPr/>
              <a:t>175</a:t>
            </a:fld>
            <a:endParaRPr lang="en-GB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4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4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AA384-BD2E-4509-87E7-51C3E07F0F05}" type="slidenum">
              <a:rPr lang="en-GB" smtClean="0"/>
              <a:pPr/>
              <a:t>176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5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5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F3B16-98F1-4692-9683-463F2A9FC921}" type="slidenum">
              <a:rPr lang="en-GB" smtClean="0"/>
              <a:pPr/>
              <a:t>177</a:t>
            </a:fld>
            <a:endParaRPr lang="en-GB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6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6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9087F-820C-41BD-B4A1-0FFD07D9C172}" type="slidenum">
              <a:rPr lang="en-GB" smtClean="0"/>
              <a:pPr/>
              <a:t>178</a:t>
            </a:fld>
            <a:endParaRPr lang="en-GB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7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7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5F9B2-1AE1-4B25-B3BA-1C8538BB2794}" type="slidenum">
              <a:rPr lang="en-GB" smtClean="0"/>
              <a:pPr/>
              <a:t>179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8863D-1C52-408F-AAAB-65FDE6FF716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8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AC386-4621-4D87-BD35-B2E423063C20}" type="slidenum">
              <a:rPr lang="en-GB" smtClean="0"/>
              <a:pPr/>
              <a:t>180</a:t>
            </a:fld>
            <a:endParaRPr lang="en-GB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79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B239F-8F05-4855-8AEA-A29CEE66D9E1}" type="slidenum">
              <a:rPr lang="en-GB" smtClean="0"/>
              <a:pPr/>
              <a:t>181</a:t>
            </a:fld>
            <a:endParaRPr lang="en-GB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0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0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3772D-DD61-4EE2-845E-93D0EB2573E0}" type="slidenum">
              <a:rPr lang="en-GB" smtClean="0"/>
              <a:pPr/>
              <a:t>182</a:t>
            </a:fld>
            <a:endParaRPr lang="en-GB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1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1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CFB65-66ED-47F2-870A-3460852CAA34}" type="slidenum">
              <a:rPr lang="en-GB" smtClean="0"/>
              <a:pPr/>
              <a:t>183</a:t>
            </a:fld>
            <a:endParaRPr lang="en-GB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2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2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9FD7F-D9B5-4B59-A222-366CD3F9EDB5}" type="slidenum">
              <a:rPr lang="en-GB" smtClean="0"/>
              <a:pPr/>
              <a:t>184</a:t>
            </a:fld>
            <a:endParaRPr lang="en-GB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4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EEF21-29C1-4057-8A32-3C380C436AAD}" type="slidenum">
              <a:rPr lang="en-GB" smtClean="0"/>
              <a:pPr/>
              <a:t>185</a:t>
            </a:fld>
            <a:endParaRPr lang="en-GB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43452-1BF2-4DFF-A303-9514A2B2915E}" type="slidenum">
              <a:rPr lang="en-GB" smtClean="0"/>
              <a:pPr/>
              <a:t>186</a:t>
            </a:fld>
            <a:endParaRPr lang="en-GB" smtClean="0"/>
          </a:p>
        </p:txBody>
      </p:sp>
      <p:sp>
        <p:nvSpPr>
          <p:cNvPr id="3850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BC464E-C0E4-441B-B1BD-1E8F1AF7AD38}" type="slidenum">
              <a:rPr lang="en-GB" smtClean="0"/>
              <a:pPr/>
              <a:t>187</a:t>
            </a:fld>
            <a:endParaRPr lang="en-GB" smtClean="0"/>
          </a:p>
        </p:txBody>
      </p:sp>
      <p:sp>
        <p:nvSpPr>
          <p:cNvPr id="386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C9472-9370-48ED-AA29-50992193312E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F6C55-4AD2-4A51-9D77-690A2DF66D2E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FA856-3242-428E-8B55-75BED99CCCA9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CFB5D-B7DF-4D61-93B2-CB0D1119727E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8297C-3107-4000-B99B-A25F3467C8F5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EDF37-2804-458B-825C-E24DFDE8984F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62A0E-1820-4310-9480-B7540C1BCE03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F16C11-73CE-411E-BAC1-42A9F109DA16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DC778-D128-4EFA-AA60-ACBD40D629A4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8108F-575E-4DC2-8368-3E492B58D30E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A967E-018F-41A2-88B6-5E5FDBDCE2D2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6B3FDE-957E-4A97-B214-9605F551B6D2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6902F-8831-412F-8248-6287B1D1A92E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FC52B-F06D-4861-8050-AE9C9A4A61CB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AD1CE-2838-4AC6-A6B9-B1A06985E6CE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73003-E836-4A82-8750-85E03BFC45AD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4514B-C77E-4CF2-86A8-E8840D9690BF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56AEF-657E-4A15-AD2C-FC657D7ABC00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086BE-4423-4229-8865-A9496BE9978C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65CBD-B39D-49C1-A20E-9D808480FCC2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1A3F4-C866-493E-AC12-CFA5C7DFA1F2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3B797-88C0-4CCF-A7F4-E44002B06062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631E1-171B-4465-8B2E-387C7BCC4EDA}" type="slidenum">
              <a:rPr lang="en-GB" smtClean="0"/>
              <a:pPr/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4B7B3-24E2-4491-92CD-94D539BF27CC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F22DE-4361-4936-A34A-56A95D256E63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AA275-8302-439E-9187-03B457F309F2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38F54-1F33-4B3C-BBAD-6234063B4539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B3372-7AB8-4E29-AE8E-C2C54627E917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76387-9536-4611-A772-6190D71EAF8F}" type="slidenum">
              <a:rPr lang="en-GB" smtClean="0"/>
              <a:pPr/>
              <a:t>44</a:t>
            </a:fld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21086-8481-4A5A-B9E1-D4E9E4C60A01}" type="slidenum">
              <a:rPr lang="en-GB" smtClean="0"/>
              <a:pPr/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BEAB6-B8B0-4A65-BF48-137FC2842E93}" type="slidenum">
              <a:rPr lang="en-GB" smtClean="0"/>
              <a:pPr/>
              <a:t>46</a:t>
            </a:fld>
            <a:endParaRPr lang="en-GB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E39C7-A59D-49F4-B79E-D8DB0FBA7A21}" type="slidenum">
              <a:rPr lang="en-GB" smtClean="0"/>
              <a:pPr/>
              <a:t>47</a:t>
            </a:fld>
            <a:endParaRPr lang="en-GB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B3146-1B45-4404-B604-A7D79158AEEA}" type="slidenum">
              <a:rPr lang="en-GB" smtClean="0"/>
              <a:pPr/>
              <a:t>48</a:t>
            </a:fld>
            <a:endParaRPr lang="en-GB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A4AF4-02AF-4F57-A1F7-5E117FF921BF}" type="slidenum">
              <a:rPr lang="en-GB" smtClean="0"/>
              <a:pPr/>
              <a:t>49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BE477-3DFF-4844-98A5-60F4B47EEB9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A89D9-B839-41A7-A0CC-77F2894E6634}" type="slidenum">
              <a:rPr lang="en-GB" smtClean="0"/>
              <a:pPr/>
              <a:t>50</a:t>
            </a:fld>
            <a:endParaRPr lang="en-GB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24562-58DD-4EF9-BC7C-6EF947816C88}" type="slidenum">
              <a:rPr lang="en-GB" smtClean="0"/>
              <a:pPr/>
              <a:t>51</a:t>
            </a:fld>
            <a:endParaRPr lang="en-GB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17940-8F74-40B0-A3D0-EE232AA871A9}" type="slidenum">
              <a:rPr lang="en-GB" smtClean="0"/>
              <a:pPr/>
              <a:t>52</a:t>
            </a:fld>
            <a:endParaRPr lang="en-GB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10F16-A9B0-4133-8C0B-B13B4D99611A}" type="slidenum">
              <a:rPr lang="en-GB" smtClean="0"/>
              <a:pPr/>
              <a:t>53</a:t>
            </a:fld>
            <a:endParaRPr lang="en-GB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38F05-E80C-4D98-90D3-CECFF2544BC0}" type="slidenum">
              <a:rPr lang="en-GB" smtClean="0"/>
              <a:pPr/>
              <a:t>54</a:t>
            </a:fld>
            <a:endParaRPr lang="en-GB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79674-0EA1-4EC6-8B3E-833231809563}" type="slidenum">
              <a:rPr lang="en-GB" smtClean="0"/>
              <a:pPr/>
              <a:t>55</a:t>
            </a:fld>
            <a:endParaRPr lang="en-GB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B46A3-ABAE-4988-883D-BC1A028B0EA5}" type="slidenum">
              <a:rPr lang="en-GB" smtClean="0"/>
              <a:pPr/>
              <a:t>56</a:t>
            </a:fld>
            <a:endParaRPr lang="en-GB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543CEB-2CA7-44FE-8CD4-CBA8109BD22E}" type="slidenum">
              <a:rPr lang="en-GB" smtClean="0"/>
              <a:pPr/>
              <a:t>57</a:t>
            </a:fld>
            <a:endParaRPr lang="en-GB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3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7C07A-1D34-43CF-836D-1C3AEE30F4A1}" type="slidenum">
              <a:rPr lang="en-GB" smtClean="0"/>
              <a:pPr/>
              <a:t>58</a:t>
            </a:fld>
            <a:endParaRPr lang="en-GB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4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39D56-5AB1-4874-B464-C910F191F2F4}" type="slidenum">
              <a:rPr lang="en-GB" smtClean="0"/>
              <a:pPr/>
              <a:t>59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1FC22-DE10-48B4-B5E0-757FA545E33C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92E58-EE91-4CF3-B794-2FEFBD19F744}" type="slidenum">
              <a:rPr lang="en-GB" smtClean="0"/>
              <a:pPr/>
              <a:t>60</a:t>
            </a:fld>
            <a:endParaRPr lang="en-GB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334186-22FE-4130-A02E-EA8881E2BBBA}" type="slidenum">
              <a:rPr lang="en-GB" smtClean="0"/>
              <a:pPr/>
              <a:t>61</a:t>
            </a:fld>
            <a:endParaRPr lang="en-GB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BBB757-8EA6-4652-96D1-D29B87132BA9}" type="slidenum">
              <a:rPr lang="en-GB" smtClean="0"/>
              <a:pPr/>
              <a:t>62</a:t>
            </a:fld>
            <a:endParaRPr lang="en-GB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7F844-0497-476B-B674-FC9F1A97A9A8}" type="slidenum">
              <a:rPr lang="en-GB" smtClean="0"/>
              <a:pPr/>
              <a:t>63</a:t>
            </a:fld>
            <a:endParaRPr lang="en-GB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FE5FE-1356-4E7B-BCDB-E10658D76D27}" type="slidenum">
              <a:rPr lang="en-GB" smtClean="0"/>
              <a:pPr/>
              <a:t>64</a:t>
            </a:fld>
            <a:endParaRPr lang="en-GB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FE46F-645E-4A78-ABBC-31CD8D8DD158}" type="slidenum">
              <a:rPr lang="en-GB" smtClean="0"/>
              <a:pPr/>
              <a:t>65</a:t>
            </a:fld>
            <a:endParaRPr lang="en-GB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AFF6B-06DF-4CA0-9965-B60FCADF2313}" type="slidenum">
              <a:rPr lang="en-GB" smtClean="0"/>
              <a:pPr/>
              <a:t>66</a:t>
            </a:fld>
            <a:endParaRPr lang="en-GB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3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3FC096-8EBC-40C4-A393-712781DA165E}" type="slidenum">
              <a:rPr lang="en-GB" smtClean="0"/>
              <a:pPr/>
              <a:t>67</a:t>
            </a:fld>
            <a:endParaRPr lang="en-GB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2E030-4024-41B0-AAE0-BCDF5FEBEAA6}" type="slidenum">
              <a:rPr lang="en-GB" smtClean="0"/>
              <a:pPr/>
              <a:t>68</a:t>
            </a:fld>
            <a:endParaRPr lang="en-GB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4F291-E4B7-4952-A55B-6D7D83DE366B}" type="slidenum">
              <a:rPr lang="en-GB" smtClean="0"/>
              <a:pPr/>
              <a:t>69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4D018C-99B3-4DC6-81C6-55B7977F859B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17522-E9A8-4CC7-91C9-6B3782DD0214}" type="slidenum">
              <a:rPr lang="en-GB" smtClean="0"/>
              <a:pPr/>
              <a:t>70</a:t>
            </a:fld>
            <a:endParaRPr lang="en-GB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7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FB6CE-3FB8-4CF6-81A7-B1E7354CA585}" type="slidenum">
              <a:rPr lang="en-GB" smtClean="0"/>
              <a:pPr/>
              <a:t>71</a:t>
            </a:fld>
            <a:endParaRPr lang="en-GB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662FE-5E37-4ADD-89A9-B6B6145DA6EF}" type="slidenum">
              <a:rPr lang="en-GB" smtClean="0"/>
              <a:pPr/>
              <a:t>72</a:t>
            </a:fld>
            <a:endParaRPr lang="en-GB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5EA0A-3F5C-42C0-8D7B-87902D7AE719}" type="slidenum">
              <a:rPr lang="en-GB" smtClean="0"/>
              <a:pPr/>
              <a:t>73</a:t>
            </a:fld>
            <a:endParaRPr lang="en-GB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F35BD-9FBA-4C15-857F-9368B614F27A}" type="slidenum">
              <a:rPr lang="en-GB" smtClean="0"/>
              <a:pPr/>
              <a:t>74</a:t>
            </a:fld>
            <a:endParaRPr lang="en-GB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D10A6-4B02-4000-A284-85628E06FC29}" type="slidenum">
              <a:rPr lang="en-GB" smtClean="0"/>
              <a:pPr/>
              <a:t>75</a:t>
            </a:fld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525AA-B750-4F26-982B-93979FE0F6D6}" type="slidenum">
              <a:rPr lang="en-GB" smtClean="0"/>
              <a:pPr/>
              <a:t>76</a:t>
            </a:fld>
            <a:endParaRPr lang="en-GB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01C5B-45F8-40ED-BA55-C3C438585C23}" type="slidenum">
              <a:rPr lang="en-GB" smtClean="0"/>
              <a:pPr/>
              <a:t>77</a:t>
            </a:fld>
            <a:endParaRPr lang="en-GB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AAF553-94BE-45EC-B3B2-E4299016254F}" type="slidenum">
              <a:rPr lang="en-GB" smtClean="0"/>
              <a:pPr/>
              <a:t>78</a:t>
            </a:fld>
            <a:endParaRPr lang="en-GB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E29B65-9014-4113-B647-1FC356525D20}" type="slidenum">
              <a:rPr lang="en-GB" smtClean="0"/>
              <a:pPr/>
              <a:t>79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362509-B913-4E02-BD8A-46506F52181E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F2714-73A8-4D6F-BE24-90BF09759E1C}" type="slidenum">
              <a:rPr lang="en-GB" smtClean="0"/>
              <a:pPr/>
              <a:t>80</a:t>
            </a:fld>
            <a:endParaRPr lang="en-GB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2B5AE-8EF5-4738-84E5-720EB7A71232}" type="slidenum">
              <a:rPr lang="en-GB" smtClean="0"/>
              <a:pPr/>
              <a:t>81</a:t>
            </a:fld>
            <a:endParaRPr lang="en-GB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BD380-0014-42FD-8379-9A1E4CC2D557}" type="slidenum">
              <a:rPr lang="en-GB" smtClean="0"/>
              <a:pPr/>
              <a:t>82</a:t>
            </a:fld>
            <a:endParaRPr lang="en-GB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12D6D-1D59-4E98-A461-8164C5F99939}" type="slidenum">
              <a:rPr lang="en-GB" smtClean="0"/>
              <a:pPr/>
              <a:t>83</a:t>
            </a:fld>
            <a:endParaRPr lang="en-GB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65D35-0D54-4BEF-A0DB-868CACD0F075}" type="slidenum">
              <a:rPr lang="en-GB" smtClean="0"/>
              <a:pPr/>
              <a:t>84</a:t>
            </a:fld>
            <a:endParaRPr lang="en-GB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6F861-574D-469A-8B7B-D830002EDDEF}" type="slidenum">
              <a:rPr lang="en-GB" smtClean="0"/>
              <a:pPr/>
              <a:t>85</a:t>
            </a:fld>
            <a:endParaRPr lang="en-GB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3507D-13A9-4A1C-B4C3-1C57A5A0FDDE}" type="slidenum">
              <a:rPr lang="en-GB" smtClean="0"/>
              <a:pPr/>
              <a:t>86</a:t>
            </a:fld>
            <a:endParaRPr lang="en-GB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85E53-449A-4280-8D02-51B476D57CFE}" type="slidenum">
              <a:rPr lang="en-GB" smtClean="0"/>
              <a:pPr/>
              <a:t>87</a:t>
            </a:fld>
            <a:endParaRPr lang="en-GB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8308C-0E1A-4AD1-825A-5419BCE24255}" type="slidenum">
              <a:rPr lang="en-GB" smtClean="0"/>
              <a:pPr/>
              <a:t>88</a:t>
            </a:fld>
            <a:endParaRPr lang="en-GB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AD4CA-44D2-41B4-87D8-71DF6807C28B}" type="slidenum">
              <a:rPr lang="en-GB" smtClean="0"/>
              <a:pPr/>
              <a:t>89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5B5691-4CFE-4614-B255-DA0780EC0BD4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1B4BA-C871-4EB2-99D3-C74A91D7A651}" type="slidenum">
              <a:rPr lang="en-GB" smtClean="0"/>
              <a:pPr/>
              <a:t>90</a:t>
            </a:fld>
            <a:endParaRPr lang="en-GB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2F88A-7C80-46EB-A1C5-56926BC2E760}" type="slidenum">
              <a:rPr lang="en-GB" smtClean="0"/>
              <a:pPr/>
              <a:t>91</a:t>
            </a:fld>
            <a:endParaRPr lang="en-GB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37E6F-67DE-40C8-9DF0-5499F3679BC5}" type="slidenum">
              <a:rPr lang="en-GB" smtClean="0"/>
              <a:pPr/>
              <a:t>92</a:t>
            </a:fld>
            <a:endParaRPr lang="en-GB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E3B962-4CD9-40A1-8B23-F66CC0FA23E4}" type="slidenum">
              <a:rPr lang="en-GB" smtClean="0"/>
              <a:pPr/>
              <a:t>93</a:t>
            </a:fld>
            <a:endParaRPr lang="en-GB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B8E47-62BC-4153-80C8-20ADF1EFAE4A}" type="slidenum">
              <a:rPr lang="en-GB" smtClean="0"/>
              <a:pPr/>
              <a:t>94</a:t>
            </a:fld>
            <a:endParaRPr lang="en-GB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46FC38-B228-43BE-A590-13FAB4FC5663}" type="slidenum">
              <a:rPr lang="en-GB" smtClean="0"/>
              <a:pPr/>
              <a:t>95</a:t>
            </a:fld>
            <a:endParaRPr lang="en-GB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F321C-4940-4197-9297-83D258325BA2}" type="slidenum">
              <a:rPr lang="en-GB" smtClean="0"/>
              <a:pPr/>
              <a:t>96</a:t>
            </a:fld>
            <a:endParaRPr lang="en-GB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BC5C4-8F77-45FF-A094-C88B4BF62316}" type="slidenum">
              <a:rPr lang="en-GB" smtClean="0"/>
              <a:pPr/>
              <a:t>97</a:t>
            </a:fld>
            <a:endParaRPr lang="en-GB" smtClean="0"/>
          </a:p>
        </p:txBody>
      </p:sp>
      <p:sp>
        <p:nvSpPr>
          <p:cNvPr id="293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800" b="1" smtClean="0"/>
              <a:t>EJP looks back on 350 years of history of Jews in the UK</a:t>
            </a:r>
            <a:r>
              <a:rPr lang="en-GB" sz="800" smtClean="0"/>
              <a:t> 31 October commemorates the petition to readmit Jews to Britain.Updated: 30/Oct/2005 15:33</a:t>
            </a:r>
            <a:r>
              <a:rPr lang="en-GB" sz="800" b="1" smtClean="0"/>
              <a:t>This year, on 31 October,  Jews in the UK  celebrate 350 years since their re-admittance to the British Isles. </a:t>
            </a:r>
            <a:br>
              <a:rPr lang="en-GB" sz="800" b="1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Rabbi Menasseh 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Ben IsraelIt was in 1655 that Rabbi Menasseh Ben Israel petitioned the Lord Protector, Oliver Cromwell, to allow Jews to live in a land that was banned to them for more than 350 years.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In 1290, Edward I expelled the Jews from all of England, becoming the first European nation to do so.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This ended a very dark period for Jews which had seen the first ever blood-libels, massacres and laws meant to subjugate the Jewish population.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b="1" smtClean="0"/>
              <a:t>Cromwell looks for finances</a:t>
            </a:r>
            <a:r>
              <a:rPr lang="en-GB" sz="800" smtClean="0"/>
              <a:t>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The civil war in England in the 17th century had almost destroyed the economy and the new ruler, Lord Protector Oliver Cromwell, looked for answers to satisfy his economic needs.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endParaRPr lang="en-GB" sz="800" smtClean="0"/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Lord Protector, 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Oliver CromwellAt the same time the Spanish and Portuguese Jewish community had been expelled from Spain, making Amsterdam into one of the most thriving ports in the world.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The leader of the Jewish community, Rabbi Menasseh Ben Israel, saw an opportunity across the sea.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The rabbi moved to London in September 1655 and on October 31 submitted a seven-point petition to the Council of State calling for the return of Jews to England.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Cromwell called the Whitehall Conference of December 4-18, 1655 to discuss Jewish readmission. Many merchants questioned Cromwell’s ideas and Cromwell angrily dismissed the conference, resolving to authorize an unofficial readmission of the Jews into England.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b="1" smtClean="0"/>
              <a:t>Jews receive rights and protection</a:t>
            </a:r>
            <a:r>
              <a:rPr lang="en-GB" sz="800" smtClean="0"/>
              <a:t>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In 1656, Cromwell’s oral guarantee and the approval of the Council of State allowed the Jews of England to practice their faith openly.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endParaRPr lang="en-GB" sz="800" smtClean="0"/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800" smtClean="0"/>
              <a:t>Charles IIOther Jews immigrated to England from Holland, Spain and Portugal and opened a synagogue in 1657 called Beavis Marks.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In 1664, Charles II issued a formal written promise of protection and, in 1674 and 1685; further royal declarations were made confirming that statement. In 1698, the Act for Suppressing Blasphemy granted recognition to the legality of practicing Judaism in England. </a:t>
            </a:r>
            <a:br>
              <a:rPr lang="en-GB" sz="800" smtClean="0"/>
            </a:br>
            <a:r>
              <a:rPr lang="en-GB" sz="800" smtClean="0"/>
              <a:t/>
            </a:r>
            <a:br>
              <a:rPr lang="en-GB" sz="800" smtClean="0"/>
            </a:br>
            <a:r>
              <a:rPr lang="en-GB" sz="800" smtClean="0"/>
              <a:t>350 years later the Jews of Britain owe much to the conscience and persistence of a Rabbi from Holland and an English ruler who thoroughly believed in the rights of Jew 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5CF04-47D6-4207-AA1D-E0DB06D078F2}" type="slidenum">
              <a:rPr lang="en-GB" smtClean="0"/>
              <a:pPr/>
              <a:t>98</a:t>
            </a:fld>
            <a:endParaRPr lang="en-GB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1AC97-8664-4902-98B9-B84798887066}" type="slidenum">
              <a:rPr lang="en-GB" smtClean="0"/>
              <a:pPr/>
              <a:t>99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5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4F56-E321-4242-B165-78CADFC6B6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566C-6E28-4B5B-B6E9-8F766D330A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8FDA-A185-419B-B9F8-FB8F16D01F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DC8BF-84F2-47B2-83B2-C59D893829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DCB54-DEF8-457E-86F0-F56B77121E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9D873-6804-437D-ABDB-AA498E83F3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722F-AED2-428D-9D57-6F4067A16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DB26-F1B0-44D0-9502-4CD0B86EF9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9E55C-661A-421E-A347-4E398172B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0E3F-69D7-4DD2-A254-F122ECB121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378A-E086-4907-A5F9-91C4B8AD8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94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94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94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94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94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94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4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7624DCD-7277-4B1D-9709-53EA863A1C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3.jpg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42.jpg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1.jpeg"/><Relationship Id="rId4" Type="http://schemas.openxmlformats.org/officeDocument/2006/relationships/image" Target="http://judicial-inc.biz/Jenny_46.jpg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4.jpg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32.jpg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14.jpg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5.jpg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laborlawtalk.com/Image:LeonardJerome.jpg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judicial-inc.biz/LeonardJerome.jpeg" TargetMode="External"/><Relationship Id="rId4" Type="http://schemas.openxmlformats.org/officeDocument/2006/relationships/image" Target="../media/image106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10.jpg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dnny_1.jpg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Wiki234.jpg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2.jpg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6.jpg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wy_31.jpg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ie2.jpg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sadny_14.jpg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33.jpg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11.jpg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12.jpg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13.jpg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tesla-tunguska.jpg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tesla-tunguska.jpg" TargetMode="External"/><Relationship Id="rId4" Type="http://schemas.openxmlformats.org/officeDocument/2006/relationships/image" Target="../media/image131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siberia-tunguska.jpg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siberian-tunguska.jpg" TargetMode="External"/><Relationship Id="rId4" Type="http://schemas.openxmlformats.org/officeDocument/2006/relationships/image" Target="../media/image133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gi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nikola-tesla.jpg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nikola-tesla.jpg" TargetMode="External"/><Relationship Id="rId4" Type="http://schemas.openxmlformats.org/officeDocument/2006/relationships/image" Target="../media/image1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wardenclyffe.jpg" TargetMode="Externa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wardenclyffe.jpg" TargetMode="External"/><Relationship Id="rId4" Type="http://schemas.openxmlformats.org/officeDocument/2006/relationships/image" Target="../media/image142.jpe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sanford-white.jpg" TargetMode="Externa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sanford-white.jpg" TargetMode="External"/><Relationship Id="rId4" Type="http://schemas.openxmlformats.org/officeDocument/2006/relationships/image" Target="../media/image143.jpe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wardenclyffe1.jpg" TargetMode="Externa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wardenclyffe1.jpg" TargetMode="External"/><Relationship Id="rId4" Type="http://schemas.openxmlformats.org/officeDocument/2006/relationships/image" Target="../media/image144.jpe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wardenclyffe2.jpg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wardenclyffe2.jpg" TargetMode="External"/><Relationship Id="rId4" Type="http://schemas.openxmlformats.org/officeDocument/2006/relationships/image" Target="../media/image14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big-j-p-morgan2.jpg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j-p-morgan2.jpg" TargetMode="External"/><Relationship Id="rId4" Type="http://schemas.openxmlformats.org/officeDocument/2006/relationships/image" Target="../media/image153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octopus-morgan.jpg" TargetMode="Externa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octopus-morgan.jpg" TargetMode="External"/><Relationship Id="rId4" Type="http://schemas.openxmlformats.org/officeDocument/2006/relationships/image" Target="../media/image155.jpe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robert-peary.jpg" TargetMode="Externa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north-pole.jpg" TargetMode="Externa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2.jpe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tunguska-longisland.jpg" TargetMode="Externa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tunguska-longisland.jpg" TargetMode="External"/><Relationship Id="rId4" Type="http://schemas.openxmlformats.org/officeDocument/2006/relationships/image" Target="../media/image163.jpe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ellesmere-island.jpg" TargetMode="Externa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ellesmere-island.jpg" TargetMode="External"/><Relationship Id="rId4" Type="http://schemas.openxmlformats.org/officeDocument/2006/relationships/image" Target="../media/image16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nikola-tesla-3.jpg" TargetMode="Externa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nikola-tesla-3.jpg" TargetMode="External"/><Relationship Id="rId4" Type="http://schemas.openxmlformats.org/officeDocument/2006/relationships/image" Target="../media/image170.jpe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reformation.org/al-smith.jpg" TargetMode="Externa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general-ledochowski.jpg" TargetMode="Externa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general-ledochowski.jpg" TargetMode="External"/><Relationship Id="rId4" Type="http://schemas.openxmlformats.org/officeDocument/2006/relationships/image" Target="../media/image174.jpe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nikola-tesla-3.jpg" TargetMode="Externa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nikola-tesla-3.jpg" TargetMode="External"/><Relationship Id="rId4" Type="http://schemas.openxmlformats.org/officeDocument/2006/relationships/image" Target="../media/image170.jpe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rexcurry.net/edward%20bellamy.jpg" TargetMode="Externa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6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jpe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soviet-particle-beam.jpg" TargetMode="Externa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soviet-particle-beam.jpg" TargetMode="External"/><Relationship Id="rId4" Type="http://schemas.openxmlformats.org/officeDocument/2006/relationships/image" Target="../media/image180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soviet-particle-beam2.jpg" TargetMode="Externa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reformation.org/soviet-particle-beam2.jpg" TargetMode="External"/><Relationship Id="rId4" Type="http://schemas.openxmlformats.org/officeDocument/2006/relationships/image" Target="../media/image182.jpe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statue.jpg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bust-of-cromwell.jpg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satire2.jp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satire.jp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mayflower-ship.jpg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henry-hudson.jpg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new-amsterdam-map.jpg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new-york-city.jpg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xecution-of-charles1.jpg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general-robert-blake.jpg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admiral-maarten-tromp.jpg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siege-of-drogheda2.jpg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siege-of-drogheda.jpg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medal.jpg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medal2.jpg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effigy.jpg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romwell-death-mask.jpg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tion.org/e-charles2-coronation.jpg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judicial-inc.biz/Jenny_4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250825" y="260350"/>
            <a:ext cx="8893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1692275" y="1341438"/>
            <a:ext cx="5905500" cy="1857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APPENDIX ONE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23938" y="5032375"/>
            <a:ext cx="498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0" y="3644900"/>
            <a:ext cx="9144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President Truman’s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Jewish Origins                     </a:t>
            </a:r>
            <a:r>
              <a:rPr lang="en-GB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Coughlin - A 1930 Campaigner Against</a:t>
            </a:r>
            <a:r>
              <a:rPr lang="en-GB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Gog       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Oliver Cromwell –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Gog Agent                                       </a:t>
            </a: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Churchill’s Mother –</a:t>
            </a:r>
            <a:r>
              <a:rPr lang="en-GB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Gog Agent                          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Tesla and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Tunkuska</a:t>
            </a:r>
            <a:endParaRPr lang="en-GB" sz="32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83FF0-40D6-4C79-BEB7-F88DE9ADF67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792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President Truman’s Jewish Origins</a:t>
            </a:r>
            <a:endParaRPr lang="en-GB" dirty="0"/>
          </a:p>
        </p:txBody>
      </p:sp>
      <p:pic>
        <p:nvPicPr>
          <p:cNvPr id="164866" name="Picture 2" descr="http://www.labelscar.com/wp-content/uploads/2007/01/kansas_city_p4_sky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643063"/>
            <a:ext cx="35353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0" y="2357438"/>
            <a:ext cx="3500438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Eddie Jacobson and Harry Truman met in Kansas City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(left)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young men.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4D145-B77A-42E9-BE82-093AC3B02DD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1379" name="Picture 3" descr="http://judicial-inc.biz/Jenny_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58888" y="1484313"/>
            <a:ext cx="66246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684213" y="5516563"/>
            <a:ext cx="7704137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Born In 1854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A2015-4664-47B6-BC76-EE0ACC6CF2A3}" type="slidenum">
              <a:rPr lang="en-GB" smtClean="0"/>
              <a:pPr>
                <a:defRPr/>
              </a:pPr>
              <a:t>100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2403" name="Picture 6" descr="http://judicial-inc.biz/Jenny_4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63713" y="1628775"/>
            <a:ext cx="56292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611188" y="5445125"/>
            <a:ext cx="78486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Mother Of Winston And Spencer Churchill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73A43-29C8-4954-AB04-74CC35FA47D4}" type="slidenum">
              <a:rPr lang="en-GB" smtClean="0"/>
              <a:pPr>
                <a:defRPr/>
              </a:pPr>
              <a:t>101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3427" name="Picture 3" descr="http://judicial-inc.biz/Jenny_46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63713" y="1628775"/>
            <a:ext cx="2686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 descr="Jenny_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557338"/>
            <a:ext cx="26765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0" y="5589588"/>
            <a:ext cx="9144000" cy="6413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Brooklyn Girl With A Wealthy Father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07BFD-A66D-454C-85C7-7238B0593A75}" type="slidenum">
              <a:rPr lang="en-GB" smtClean="0"/>
              <a:pPr>
                <a:defRPr/>
              </a:pPr>
              <a:t>102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4451" name="Picture 3" descr="http://judicial-inc.biz/Jenny_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195513" y="1341438"/>
            <a:ext cx="49720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0" y="5157788"/>
            <a:ext cx="9144000" cy="13731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Marries Royalty And Becomes An English Socialite - Her Affair With King Edward VII Was The Key To Winston's Rise.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D3E6F-5373-4A51-AD33-905657B55DDD}" type="slidenum">
              <a:rPr lang="en-GB" smtClean="0"/>
              <a:pPr>
                <a:defRPr/>
              </a:pPr>
              <a:t>103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5475" name="Picture 3" descr="http://judicial-inc.biz/Jenny_3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14563" y="1285875"/>
            <a:ext cx="423386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were lovers for over twenty years. One of the best kept secrets of World War Two was Churchill's racial heritage.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mother was Jenny Jacobson, daughter of Jerome Jacobson,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 multi millionaire from New York.</a:t>
            </a:r>
            <a:r>
              <a:rPr lang="en-GB" sz="2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BAABC-774A-4C69-9E51-26740116BC59}" type="slidenum">
              <a:rPr lang="en-GB" smtClean="0"/>
              <a:pPr>
                <a:defRPr/>
              </a:pPr>
              <a:t>104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6499" name="Picture 3" descr="http://judicial-inc.biz/Jenny_1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9750" y="1916113"/>
            <a:ext cx="43926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148263" y="2060575"/>
            <a:ext cx="399573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00FFFF"/>
                </a:solidFill>
              </a:rPr>
              <a:t>Born In Brooklyn</a:t>
            </a:r>
          </a:p>
          <a:p>
            <a:pPr>
              <a:defRPr/>
            </a:pPr>
            <a:endParaRPr lang="en-GB" sz="32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was born in 1854, at 197 Amity Street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 the Cobble Hill section of Brooklyn, New York.</a:t>
            </a:r>
            <a:r>
              <a:rPr lang="en-GB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2EA46-6F92-4901-9C77-FD385C095007}" type="slidenum">
              <a:rPr lang="en-GB" smtClean="0"/>
              <a:pPr>
                <a:defRPr/>
              </a:pPr>
              <a:t>105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7523" name="Picture 3" descr="http://judicial-inc.biz/Jenny_5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84438" y="1412875"/>
            <a:ext cx="4176712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0" y="501332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Were Three Sisters - Jenny, Clara and Naomi.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6DD7D-19FE-45B4-8D75-2658B614B171}" type="slidenum">
              <a:rPr lang="en-GB" smtClean="0"/>
              <a:pPr>
                <a:defRPr/>
              </a:pPr>
              <a:t>106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Churchill’s Mother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8547" name="Picture 4" descr="Image:LeonardJerome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5750" y="1571625"/>
            <a:ext cx="34655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857625" y="1214438"/>
            <a:ext cx="52863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Jenny's Family</a:t>
            </a:r>
          </a:p>
          <a:p>
            <a:pPr>
              <a:defRPr/>
            </a:pPr>
            <a:endParaRPr lang="en-GB" sz="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 father, Leonard Walter Jerome (Left) born November 3, 1817 in Pompey,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York.  Leonard Jerome (nee Jacobson) was a Princeton Graduate.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moved to Brooklyn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New York, where he became a notable and flamboyant stock market speculator and promoter. </a:t>
            </a:r>
            <a:endParaRPr lang="en-GB" sz="2800" dirty="0">
              <a:solidFill>
                <a:srgbClr val="00FF00"/>
              </a:solidFill>
            </a:endParaRPr>
          </a:p>
          <a:p>
            <a:pPr>
              <a:defRPr/>
            </a:pPr>
            <a:endParaRPr lang="en-GB" sz="28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7FA52-3FA2-4BBC-B34B-EE669593E64C}" type="slidenum">
              <a:rPr lang="en-GB" smtClean="0"/>
              <a:pPr>
                <a:defRPr/>
              </a:pPr>
              <a:t>107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Churchill’s Mother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A5E00-8670-41DD-BBE4-02E78E2C86DC}" type="slidenum">
              <a:rPr lang="en-GB" smtClean="0"/>
              <a:pPr>
                <a:defRPr/>
              </a:pPr>
              <a:t>108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86313" y="1928813"/>
            <a:ext cx="3929062" cy="4678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Proprietor, and editor, of the New York Times,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used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gattling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guns on his striking employees. He was a stock speculator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and a close friend of August Belmont,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Sr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(nee Schoenberg), </a:t>
            </a:r>
            <a:endParaRPr lang="en-GB" sz="2800" dirty="0">
              <a:solidFill>
                <a:srgbClr val="00FF00"/>
              </a:solidFill>
            </a:endParaRPr>
          </a:p>
          <a:p>
            <a:pPr>
              <a:defRPr/>
            </a:pPr>
            <a:endParaRPr lang="en-GB" dirty="0"/>
          </a:p>
        </p:txBody>
      </p:sp>
      <p:pic>
        <p:nvPicPr>
          <p:cNvPr id="355330" name="Picture 2" descr="The New York Times Front Page from April 4, 19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38989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3714750" y="1412875"/>
            <a:ext cx="5286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Jenny's Family</a:t>
            </a: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American representative of the Rothschild family's banking.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had interests in Broadway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theaters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race tracks and railroads.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plagued by scandals such as (Minnie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Hauk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believed to be his illegitimate daughter). He changed his name from Jacobson to Jerome.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E7BA-E242-49EB-9F75-BD2DD592A092}" type="slidenum">
              <a:rPr lang="en-GB" smtClean="0"/>
              <a:pPr>
                <a:defRPr/>
              </a:pPr>
              <a:t>109</a:t>
            </a:fld>
            <a:endParaRPr lang="en-GB"/>
          </a:p>
        </p:txBody>
      </p:sp>
      <p:pic>
        <p:nvPicPr>
          <p:cNvPr id="109575" name="Picture 7" descr="Portrait of Minnie Hauk by George Eastman Hous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31623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3" y="6211888"/>
            <a:ext cx="30003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Minnie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Hauk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2291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571625"/>
            <a:ext cx="3883025" cy="4249738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1773238"/>
            <a:ext cx="43926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Eddie was 28 years old when he enlisted.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Sergeant Edward Jacobson and Harry Truman, ran a game at Fort Sill in Oklahoma.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two arrived late in June, and the war ended four months later. </a:t>
            </a:r>
            <a:r>
              <a:rPr lang="en-GB" sz="2800" dirty="0">
                <a:solidFill>
                  <a:srgbClr val="00FF00"/>
                </a:solidFill>
              </a:rPr>
              <a:t> 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5934075"/>
            <a:ext cx="3929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Eddie Jacobson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32D07-B460-49CB-84DF-2AF4B7D9975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0595" name="Picture 3" descr="http://judicial-inc.biz/Jenny_10.jpg"/>
          <p:cNvPicPr>
            <a:picLocks noChangeAspect="1" noChangeArrowheads="1"/>
          </p:cNvPicPr>
          <p:nvPr/>
        </p:nvPicPr>
        <p:blipFill>
          <a:blip r:embed="rId3" r:link="rId4" cstate="print">
            <a:lum bright="20000"/>
          </a:blip>
          <a:srcRect/>
          <a:stretch>
            <a:fillRect/>
          </a:stretch>
        </p:blipFill>
        <p:spPr bwMode="auto">
          <a:xfrm>
            <a:off x="571500" y="1928813"/>
            <a:ext cx="322738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4140200" y="1412875"/>
            <a:ext cx="46799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</a:rPr>
              <a:t>New York High Society</a:t>
            </a:r>
          </a:p>
          <a:p>
            <a:pPr algn="ctr">
              <a:defRPr/>
            </a:pPr>
            <a:endParaRPr lang="en-GB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York social scene was run by a German named Lady Astor,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under no circumstances were these blue bloods interested in some natty second generation Polish Jews.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D8BC8-F0B6-4E38-87A6-B53283331108}" type="slidenum">
              <a:rPr lang="en-GB" smtClean="0"/>
              <a:pPr>
                <a:defRPr/>
              </a:pPr>
              <a:t>110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1619" name="Picture 3" descr="http://judicial-inc.biz/Jednny_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8313" y="1557338"/>
            <a:ext cx="37147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500563" y="1412875"/>
            <a:ext cx="439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4356100" y="1557338"/>
            <a:ext cx="47879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Mother Shops Europe</a:t>
            </a:r>
          </a:p>
          <a:p>
            <a:pPr>
              <a:defRPr/>
            </a:pPr>
            <a:endParaRPr lang="en-GB" sz="32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Jennie's teenage years were spent in Paris,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she and her family were mingled with European society.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Jewish trend was to shop Europe for eligible husbands with a proper title. 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7151F-0715-4DD9-B656-65D50E5CF4AD}" type="slidenum">
              <a:rPr lang="en-GB" smtClean="0"/>
              <a:pPr>
                <a:defRPr/>
              </a:pPr>
              <a:t>111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2643" name="Picture 3" descr="http://judicial-inc.biz/Wiki234.jpg"/>
          <p:cNvPicPr>
            <a:picLocks noChangeAspect="1" noChangeArrowheads="1"/>
          </p:cNvPicPr>
          <p:nvPr/>
        </p:nvPicPr>
        <p:blipFill>
          <a:blip r:embed="rId3" r:link="rId4" cstate="print">
            <a:lum bright="20000"/>
          </a:blip>
          <a:srcRect/>
          <a:stretch>
            <a:fillRect/>
          </a:stretch>
        </p:blipFill>
        <p:spPr bwMode="auto">
          <a:xfrm>
            <a:off x="539750" y="1844675"/>
            <a:ext cx="3643313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4643438" y="1844675"/>
            <a:ext cx="43211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Iroquois Fabrication</a:t>
            </a:r>
          </a:p>
          <a:p>
            <a:pPr>
              <a:defRPr/>
            </a:pP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 was so Sephardic looking that the press made up a story that she was an Iroquois Indian.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45DB1-EB37-456A-9684-755FDF35D876}" type="slidenum">
              <a:rPr lang="en-GB" smtClean="0"/>
              <a:pPr>
                <a:defRPr/>
              </a:pPr>
              <a:t>112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3667" name="Picture 3" descr="http://judicial-inc.biz/Jenny_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14563" y="1857375"/>
            <a:ext cx="46624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Society had gathered at Cowes for the yachting festival Lord Randolph Churchill among the rest.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Mrs. Jerome had brought her two elder daughters to join in the gaieties of the regatta</a:t>
            </a:r>
            <a:r>
              <a:rPr lang="en-GB" sz="2800" dirty="0">
                <a:solidFill>
                  <a:srgbClr val="00FF00"/>
                </a:solidFill>
              </a:rPr>
              <a:t>.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FF00FF"/>
                </a:solidFill>
              </a:rPr>
              <a:t>Jennie Meets Lord Churchill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Churchill’s Mother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4691" name="Picture 5" descr="http://judicial-inc.biz/Jenny_6.jpg"/>
          <p:cNvPicPr>
            <a:picLocks noChangeAspect="1" noChangeArrowheads="1"/>
          </p:cNvPicPr>
          <p:nvPr/>
        </p:nvPicPr>
        <p:blipFill>
          <a:blip r:embed="rId3" r:link="rId4" cstate="print">
            <a:lum bright="20000"/>
          </a:blip>
          <a:srcRect/>
          <a:stretch>
            <a:fillRect/>
          </a:stretch>
        </p:blipFill>
        <p:spPr bwMode="auto">
          <a:xfrm>
            <a:off x="684213" y="1700213"/>
            <a:ext cx="31607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4140200" y="1071563"/>
            <a:ext cx="5003800" cy="698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Randolph Churchill Marries In April 1874</a:t>
            </a:r>
          </a:p>
          <a:p>
            <a:pPr>
              <a:defRPr/>
            </a:pPr>
            <a:endParaRPr lang="en-GB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Jenny's father paid Churchill to marry Jenny, who was pregnant at the time.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Randolph received $2.5 million in today's money, and assurances his career would take off.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a private ceremony and even Randolph's parents refuse to attend.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 months later, Winston is born.</a:t>
            </a:r>
            <a:r>
              <a:rPr lang="en-GB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539750" y="5373688"/>
            <a:ext cx="3240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Randolph Churchill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94815-9E0A-4D41-8766-176FE106F34B}" type="slidenum">
              <a:rPr lang="en-GB" smtClean="0"/>
              <a:pPr>
                <a:defRPr/>
              </a:pPr>
              <a:t>114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Churchill’s Mother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E366C-339E-4EF2-A248-94C702F92B0E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1571625"/>
            <a:ext cx="4000500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a private ceremony and even Randolph's parents refuse to attend.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Seven months later, Winston is born.</a:t>
            </a:r>
            <a:r>
              <a:rPr lang="en-GB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57378" name="Picture 2" descr="http://img44.imageshack.us/img44/1299/jenn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643063"/>
            <a:ext cx="3543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0563" y="5429250"/>
            <a:ext cx="4071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Bride Jenny Jacobson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7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Churchill’s Mother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5715" name="Picture 3" descr="http://judicial-inc.biz/Jennwy_3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88" y="1428750"/>
            <a:ext cx="36496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143375" y="1928813"/>
            <a:ext cx="46450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Randolph Is Tossed Out Of England</a:t>
            </a:r>
          </a:p>
          <a:p>
            <a:pPr>
              <a:defRPr/>
            </a:pPr>
            <a:endParaRPr lang="en-GB" sz="2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1876 Randolph brother is in trouble,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Randolph is afraid for his future,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he attempts to blackmail the Princess of Wales.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D80E5-7AD1-40E0-821A-FC20514462F9}" type="slidenum">
              <a:rPr lang="en-GB" smtClean="0"/>
              <a:pPr>
                <a:defRPr/>
              </a:pPr>
              <a:t>116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Churchill’s Mother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41679-B988-4353-8580-8FCA430C0449}" type="slidenum">
              <a:rPr lang="en-GB" smtClean="0"/>
              <a:pPr>
                <a:defRPr/>
              </a:pPr>
              <a:t>117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2071688"/>
            <a:ext cx="45720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Prince finds out and challenges Randolph to a duel, he refuses,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princess goes to Queen Victoria,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threw Churchill out of England. He is assigned an obscure post in Ireland.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59426" name="Picture 2" descr="http://jmackey68.files.wordpress.com/2008/12/431px-queen_victoria_-golden_jubilee_-3a_croppe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63"/>
            <a:ext cx="34385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357688" y="1714500"/>
            <a:ext cx="45735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 is livid, and spends the next eight years trying to get Randolph (left) back to English society.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slept with the Prince of Wales,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Kinsky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King Edward VII , and King Milan, to name a few.</a:t>
            </a:r>
            <a:r>
              <a:rPr lang="en-GB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953B8-7EAE-43E8-8785-78E7AB777D49}" type="slidenum">
              <a:rPr lang="en-GB" smtClean="0"/>
              <a:pPr>
                <a:defRPr/>
              </a:pPr>
              <a:t>118</a:t>
            </a:fld>
            <a:endParaRPr lang="en-GB"/>
          </a:p>
        </p:txBody>
      </p:sp>
      <p:pic>
        <p:nvPicPr>
          <p:cNvPr id="116743" name="Picture 7" descr="http://farm1.static.flickr.com/164/378744786_b58ab2c010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34861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Churchill’s Mother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17763" name="Picture 3" descr="http://judicial-inc.biz/Jenny_7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625" y="1928813"/>
            <a:ext cx="32099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929063" y="1428750"/>
            <a:ext cx="4608512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Rudolph Gains Political Stature</a:t>
            </a:r>
          </a:p>
          <a:p>
            <a:pPr>
              <a:defRPr/>
            </a:pPr>
            <a:endParaRPr lang="en-GB" sz="8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July 1886 "Randy", age 37,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became simultaneously chancellor of the exchequer and leader of the House of Commons,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even discussed as the next Conservative prime minister.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EC316-6CDD-4142-AB7F-D61CF9BCB7A7}" type="slidenum">
              <a:rPr lang="en-GB" smtClean="0"/>
              <a:pPr>
                <a:defRPr/>
              </a:pPr>
              <a:t>119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3315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10000" contrast="30000"/>
          </a:blip>
          <a:srcRect l="1389"/>
          <a:stretch>
            <a:fillRect/>
          </a:stretch>
        </p:blipFill>
        <p:spPr>
          <a:xfrm>
            <a:off x="357188" y="1500188"/>
            <a:ext cx="4537075" cy="4019550"/>
          </a:xfr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76825" y="1484313"/>
            <a:ext cx="38163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"Today,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tomorrow, we must do all that is humanly possible to provide a haven for all those who can be grasped from the hands of Nazi butchers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Free lands must be opened to them.”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5657850"/>
            <a:ext cx="44291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At The 1944 Convention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CBC4D-5B47-4332-8A8D-6DD114CF9BBE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Churchill’s Mother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32E24-045E-42CE-9D6E-83D93D862988}" type="slidenum">
              <a:rPr lang="en-GB" smtClean="0"/>
              <a:pPr>
                <a:defRPr/>
              </a:pPr>
              <a:t>120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43438" y="2214563"/>
            <a:ext cx="3786187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Jennie was a social butterfly,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had affair after affair,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say she had 200 lovers.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361474" name="Picture 2" descr="http://photos1.blogger.com/x/blogger/379/1133/1600/904664/photo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42938" y="1785938"/>
            <a:ext cx="344011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25955" name="Picture 3" descr="http://judicial-inc.biz/jennie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8313" y="1711325"/>
            <a:ext cx="4818062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5500688" y="1557338"/>
            <a:ext cx="33924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 Has A Second Son</a:t>
            </a:r>
          </a:p>
          <a:p>
            <a:pPr>
              <a:defRPr/>
            </a:pPr>
            <a:endParaRPr lang="en-GB" sz="32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1880 she has child named Jack,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was fathered by Col. John Strange Jocelyn 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D7EC7-8C2B-45DF-A079-9EB6B88C6E16}" type="slidenum">
              <a:rPr lang="en-GB" smtClean="0"/>
              <a:pPr>
                <a:defRPr/>
              </a:pPr>
              <a:t>121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28003" name="Picture 3" descr="http://judicial-inc.biz/Jensadny_1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88" y="1785938"/>
            <a:ext cx="3603625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4211638" y="1268413"/>
            <a:ext cx="45354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Randolph Dies In 1895 And She Concentrates On Winston</a:t>
            </a:r>
          </a:p>
          <a:p>
            <a:pPr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now concentrates on her social life and promoting Winston.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sought consul from Disraeli and Baruch.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Winston was a clown,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heavy drinker who dabbled in bisexuality.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1AD7D-2188-4DE8-B882-8E0B44C819E9}" type="slidenum">
              <a:rPr lang="en-GB" smtClean="0"/>
              <a:pPr>
                <a:defRPr/>
              </a:pPr>
              <a:t>122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29027" name="Picture 3" descr="http://judicial-inc.biz/Jenny_33.jpg"/>
          <p:cNvPicPr>
            <a:picLocks noChangeAspect="1" noChangeArrowheads="1"/>
          </p:cNvPicPr>
          <p:nvPr/>
        </p:nvPicPr>
        <p:blipFill>
          <a:blip r:embed="rId3" r:link="rId4" cstate="print">
            <a:lum bright="10000"/>
          </a:blip>
          <a:srcRect/>
          <a:stretch>
            <a:fillRect/>
          </a:stretch>
        </p:blipFill>
        <p:spPr bwMode="auto">
          <a:xfrm>
            <a:off x="1928813" y="1285875"/>
            <a:ext cx="54546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</a:rPr>
              <a:t>The Reason Winston Succeeded</a:t>
            </a:r>
            <a:endParaRPr lang="en-GB" sz="2800" dirty="0">
              <a:solidFill>
                <a:srgbClr val="FF00FF"/>
              </a:solidFill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00FF00"/>
                </a:solidFill>
              </a:rPr>
              <a:t>Jenny Churchill meet King Edward VII when she was 19, at the Cowes regatta. </a:t>
            </a:r>
            <a:r>
              <a:rPr lang="en-GB" sz="2800" b="1" dirty="0">
                <a:solidFill>
                  <a:srgbClr val="00FFFF"/>
                </a:solidFill>
              </a:rPr>
              <a:t>She slept with him from 1873 to 1892.</a:t>
            </a:r>
            <a:r>
              <a:rPr lang="en-GB" sz="2800" b="1" dirty="0">
                <a:solidFill>
                  <a:srgbClr val="FFFF00"/>
                </a:solidFill>
              </a:rPr>
              <a:t> The rumour was he was Churchill's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r>
              <a:rPr lang="en-GB" sz="2800" b="1" dirty="0">
                <a:solidFill>
                  <a:srgbClr val="FFFF00"/>
                </a:solidFill>
              </a:rPr>
              <a:t>father.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A6C3-D84A-4B07-A962-9390A23EF2C3}" type="slidenum">
              <a:rPr lang="en-GB" smtClean="0"/>
              <a:pPr>
                <a:defRPr/>
              </a:pPr>
              <a:t>123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356100" y="1484313"/>
            <a:ext cx="44640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Rumour was spread around that King Edward VII was the real father of Winston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cover up the fact that in reality it was most probably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father was a Rothschild through many of her liaisons with that family while in Paris,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if true would make Winston 100% Jewish!!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99E86-37A5-4030-980D-EDE48039BCCF}" type="slidenum">
              <a:rPr lang="en-GB" smtClean="0"/>
              <a:pPr>
                <a:defRPr/>
              </a:pPr>
              <a:t>124</a:t>
            </a:fld>
            <a:endParaRPr lang="en-GB"/>
          </a:p>
        </p:txBody>
      </p:sp>
      <p:pic>
        <p:nvPicPr>
          <p:cNvPr id="130055" name="Picture 7" descr="http://www.books-about-california.com/Images/The_Great_Diamond_Hoax/Baron_Rothschild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643" t="1466" r="4797" b="4375"/>
          <a:stretch>
            <a:fillRect/>
          </a:stretch>
        </p:blipFill>
        <p:spPr bwMode="auto">
          <a:xfrm>
            <a:off x="428625" y="1285875"/>
            <a:ext cx="3563938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000750"/>
            <a:ext cx="4143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Baron Rothschild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7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31075" name="Picture 3" descr="http://judicial-inc.biz/Jenny_11.jpg"/>
          <p:cNvPicPr>
            <a:picLocks noChangeAspect="1" noChangeArrowheads="1"/>
          </p:cNvPicPr>
          <p:nvPr/>
        </p:nvPicPr>
        <p:blipFill>
          <a:blip r:embed="rId3" r:link="rId4" cstate="print">
            <a:lum bright="20000"/>
          </a:blip>
          <a:srcRect/>
          <a:stretch>
            <a:fillRect/>
          </a:stretch>
        </p:blipFill>
        <p:spPr bwMode="auto">
          <a:xfrm>
            <a:off x="214313" y="1143000"/>
            <a:ext cx="4513262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356100" y="1844675"/>
            <a:ext cx="43926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1900 She Remarries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 married George Cornwallis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565B7-24D8-42FF-8025-E3BCB6A4108F}" type="slidenum">
              <a:rPr lang="en-GB" smtClean="0"/>
              <a:pPr>
                <a:defRPr/>
              </a:pPr>
              <a:t>125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5143500" y="2143125"/>
            <a:ext cx="360521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1908 She Remarries Again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</a:rPr>
              <a:t>to Montague </a:t>
            </a:r>
            <a:r>
              <a:rPr lang="en-GB" sz="2800" b="1" dirty="0" err="1">
                <a:solidFill>
                  <a:srgbClr val="FFFF00"/>
                </a:solidFill>
              </a:rPr>
              <a:t>Phippen</a:t>
            </a:r>
            <a:r>
              <a:rPr lang="en-GB" sz="2800" b="1" dirty="0">
                <a:solidFill>
                  <a:srgbClr val="FFFF00"/>
                </a:solidFill>
              </a:rPr>
              <a:t> Porch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32100" name="Picture 5" descr="http://judicial-inc.biz/Jenny_1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50" y="1714500"/>
            <a:ext cx="461803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C9EA-0B16-479E-A9BE-63B805252DE2}" type="slidenum">
              <a:rPr lang="en-GB" smtClean="0"/>
              <a:pPr>
                <a:defRPr/>
              </a:pPr>
              <a:t>126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33123" name="Picture 3" descr="http://judicial-inc.biz/Jenny_1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6388" y="1628775"/>
            <a:ext cx="4481512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859338" y="1628775"/>
            <a:ext cx="4284662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Jenny Died In 1921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Jennie died in 1921 at the age of 67 after surgery to remove a gangrenous leg,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is buried in the Churchill plot. Winston stops a book on the mother's heritage</a:t>
            </a:r>
            <a:r>
              <a:rPr lang="en-GB" dirty="0">
                <a:solidFill>
                  <a:srgbClr val="00FF00"/>
                </a:solidFill>
              </a:rPr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5EC8A-014B-4E8B-8B97-6703ED31F3A3}" type="slidenum">
              <a:rPr lang="en-GB" smtClean="0"/>
              <a:pPr>
                <a:defRPr/>
              </a:pPr>
              <a:t>127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Churchill’s Mother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3714750" y="1928813"/>
            <a:ext cx="5429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Now History Gets Rewritten</a:t>
            </a:r>
          </a:p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Jenny is portrayed as Lady Churchill,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beautiful and sophisticated mother of Winston Churchill,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bulldog that faced down Hitler. </a:t>
            </a:r>
          </a:p>
        </p:txBody>
      </p:sp>
      <p:pic>
        <p:nvPicPr>
          <p:cNvPr id="134148" name="Picture 5" descr="full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29051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7D659-5AEF-4353-9173-9E756E50A959}" type="slidenum">
              <a:rPr lang="en-GB" smtClean="0"/>
              <a:pPr>
                <a:defRPr/>
              </a:pPr>
              <a:t>128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Churchill’s Mother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E094F-BF1D-413A-982F-6D2CE1C508EE}" type="slidenum">
              <a:rPr lang="en-GB" smtClean="0"/>
              <a:pPr>
                <a:defRPr/>
              </a:pPr>
              <a:t>129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57688" y="2214563"/>
            <a:ext cx="4429125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truth is she was just a no morals scheming social climber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whose mother married her off to dilettante with a title.</a:t>
            </a:r>
            <a:endParaRPr lang="en-GB" sz="2800" dirty="0">
              <a:solidFill>
                <a:srgbClr val="FFCC00"/>
              </a:solidFill>
            </a:endParaRPr>
          </a:p>
        </p:txBody>
      </p:sp>
      <p:pic>
        <p:nvPicPr>
          <p:cNvPr id="126981" name="Picture 5" descr="http://www.loc.gov/exhibits/churchill/images/wc0007_1s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13635" t="6757" r="12344" b="16216"/>
          <a:stretch>
            <a:fillRect/>
          </a:stretch>
        </p:blipFill>
        <p:spPr bwMode="auto">
          <a:xfrm>
            <a:off x="571500" y="1571625"/>
            <a:ext cx="33813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4339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700213"/>
            <a:ext cx="4130675" cy="4495800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86313" y="1844675"/>
            <a:ext cx="403383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Becomes Vice-President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put in as Vice-President in January of 1945 because Zionists realized that Roosevelt wouldn't' last much longer.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CFF43-9C10-4671-84FF-29F81B37219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Churchill’s Mother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902FA-496A-410F-BDFC-1E7FFFB7F1EA}" type="slidenum">
              <a:rPr lang="en-GB" smtClean="0"/>
              <a:pPr>
                <a:defRPr/>
              </a:pPr>
              <a:t>130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2071688"/>
            <a:ext cx="442912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International Jewry saw something in Winston and put him under Bernard Baruch's wing (left).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Churchill and Roosevelt crushed Germany, the only floodgate to Communism.</a:t>
            </a:r>
            <a:endParaRPr lang="en-GB" sz="2800" dirty="0"/>
          </a:p>
        </p:txBody>
      </p:sp>
      <p:pic>
        <p:nvPicPr>
          <p:cNvPr id="365570" name="Picture 2" descr="http://www.famousquotesandauthors.com/pictures/bernard_baruch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28625" y="1857375"/>
            <a:ext cx="378618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9EE5-9115-4937-88B9-E65D4D0ED702}" type="slidenum">
              <a:rPr lang="en-GB" smtClean="0"/>
              <a:pPr>
                <a:defRPr/>
              </a:pPr>
              <a:t>131</a:t>
            </a:fld>
            <a:endParaRPr lang="en-GB"/>
          </a:p>
        </p:txBody>
      </p:sp>
      <p:pic>
        <p:nvPicPr>
          <p:cNvPr id="367618" name="Picture 2" descr="http://www.bibliotecapleyades.net/imagenes_ciencia/tunguska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40655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57750" y="1714500"/>
            <a:ext cx="3786188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June 30, 1908,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 over 100 years ago,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huge explosion destroyed over 1,000 miles of a very remote and sparsely inhabited region of central Siberia.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000250" y="1714500"/>
            <a:ext cx="571500" cy="1357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r>
              <a:rPr lang="en-GB" dirty="0" smtClean="0"/>
              <a:t> </a:t>
            </a:r>
          </a:p>
        </p:txBody>
      </p:sp>
      <p:pic>
        <p:nvPicPr>
          <p:cNvPr id="135171" name="Picture 4" descr="Devastation from the Tunguska explosion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71625" y="1214438"/>
            <a:ext cx="6072188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0" y="5473005"/>
            <a:ext cx="9144000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exact date of the event is very uncertain because nobody from the outside reached the region until 1927.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5A1A9-4551-45EC-A88C-8F01713791DF}" type="slidenum">
              <a:rPr lang="en-GB" smtClean="0"/>
              <a:pPr>
                <a:defRPr/>
              </a:pPr>
              <a:t>132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  <a:r>
              <a:rPr lang="en-GB" smtClean="0"/>
              <a:t> 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643438" y="1714500"/>
            <a:ext cx="4286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explosion was 1,000 times more powerful than the Hiroshima atomic bomb,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larger than the devastation caused by subsequent nuclear bomb testing by the U.S.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4E243-F04A-4570-9F0E-785628383AEA}" type="slidenum">
              <a:rPr lang="en-GB" smtClean="0"/>
              <a:pPr>
                <a:defRPr/>
              </a:pPr>
              <a:t>133</a:t>
            </a:fld>
            <a:endParaRPr lang="en-GB"/>
          </a:p>
        </p:txBody>
      </p:sp>
      <p:pic>
        <p:nvPicPr>
          <p:cNvPr id="136199" name="Picture 7" descr="http://whyfiles.org/020radiation/images/mush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57313"/>
            <a:ext cx="3786188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37219" name="Picture 5" descr="Tunguska is located in central Siberia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47813" y="1268413"/>
            <a:ext cx="6024562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0" y="53006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is an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day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difference between the Julian calendar then used by the Russians,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the Gregorian calendar, which supplanted the Julian calendar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05F3D-11B9-483E-B461-6107B2F9B75B}" type="slidenum">
              <a:rPr lang="en-GB" smtClean="0"/>
              <a:pPr>
                <a:defRPr/>
              </a:pPr>
              <a:t>134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0" y="53006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143500" y="1928813"/>
            <a:ext cx="4000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1582, Pope Gregory XIII massacred the calendar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taking out 11 days in the month of October.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Russians did not convert to the Gregorian calendar until after the 1917.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C47A5-C650-423B-81AA-B6F93CBB472F}" type="slidenum">
              <a:rPr lang="en-GB" smtClean="0"/>
              <a:pPr>
                <a:defRPr/>
              </a:pPr>
              <a:t>135</a:t>
            </a:fld>
            <a:endParaRPr lang="en-GB"/>
          </a:p>
        </p:txBody>
      </p:sp>
      <p:pic>
        <p:nvPicPr>
          <p:cNvPr id="138248" name="Picture 8" descr="http://www.biblelight.net/cale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98613"/>
            <a:ext cx="4071937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8E733-AD03-460E-A751-6523E39CDD0A}" type="slidenum">
              <a:rPr lang="en-GB" smtClean="0"/>
              <a:pPr>
                <a:defRPr/>
              </a:pPr>
              <a:t>136</a:t>
            </a:fld>
            <a:endParaRPr lang="en-GB"/>
          </a:p>
        </p:txBody>
      </p:sp>
      <p:pic>
        <p:nvPicPr>
          <p:cNvPr id="369666" name="Picture 2" descr="http://www.ellen-wilkinson-school.co.uk/Departments/History/images/1917revolution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910" y="1500174"/>
            <a:ext cx="3590925" cy="476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14875" y="2000250"/>
            <a:ext cx="39290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Because of the remote location, </a:t>
            </a: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Russian Revolution and Civil War, 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expedition did not reach Tunguska until 1927.</a:t>
            </a:r>
            <a:endParaRPr lang="en-GB" sz="32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D54E3-6224-468E-9D81-1CF32EADE327}" type="slidenum">
              <a:rPr lang="en-GB" smtClean="0"/>
              <a:pPr>
                <a:defRPr/>
              </a:pPr>
              <a:t>137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86313" y="2000250"/>
            <a:ext cx="4071937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reports said that it was a meteorite because a celestial phenomenon like the northern lights (left) or could be seen as far south as London.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71714" name="Picture 2" descr="http://cultureshock.kristiejoy.net/wp-content/uploads/2007/08/norway-aurora-borealis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00063" y="1571625"/>
            <a:ext cx="40576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4500563" y="2428875"/>
            <a:ext cx="44291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explosion was not a meteorite (left) or visitors from outer space....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the work of the super Serbian scientist named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Tesla</a:t>
            </a:r>
            <a:r>
              <a:rPr lang="en-GB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GB" sz="2400" dirty="0">
              <a:solidFill>
                <a:srgbClr val="00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44E1E-0407-4532-BDC8-FFFD21553EBE}" type="slidenum">
              <a:rPr lang="en-GB" smtClean="0"/>
              <a:pPr>
                <a:defRPr/>
              </a:pPr>
              <a:t>138</a:t>
            </a:fld>
            <a:endParaRPr lang="en-GB"/>
          </a:p>
        </p:txBody>
      </p:sp>
      <p:pic>
        <p:nvPicPr>
          <p:cNvPr id="139272" name="Picture 8" descr="http://topnews.us/sites/default/files/Fiery-meteor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57375"/>
            <a:ext cx="364331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7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40291" name="Picture 5" descr="Young Nikola Tesla.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14348" y="1357298"/>
            <a:ext cx="3316283" cy="4166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500563" y="1628775"/>
            <a:ext cx="46434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 scientist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Tesla was born on July 10, 1856, in Yugoslavia. </a:t>
            </a:r>
          </a:p>
          <a:p>
            <a:pPr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emigrated to the U.S. in 1884 and began to work for Thomas Edison. 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42875" y="5657850"/>
            <a:ext cx="4214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Young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Tesla.</a:t>
            </a:r>
            <a:r>
              <a:rPr lang="en-GB" sz="36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1C7C-183B-4ED0-A8BA-AA152D4BFF92}" type="slidenum">
              <a:rPr lang="en-GB" smtClean="0"/>
              <a:pPr>
                <a:defRPr/>
              </a:pPr>
              <a:t>139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  <p:bldP spid="134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5363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4621212" cy="44958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76825" y="1468438"/>
            <a:ext cx="4067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Recognizes Israel</a:t>
            </a:r>
          </a:p>
          <a:p>
            <a:pPr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March 13, 1948,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it was Jacobson who persuaded Truman to meet with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Chaim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Weizmann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leader of the Zionist movement.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35932-7E18-468A-8F3F-53EEDF3E556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714875" y="1628775"/>
            <a:ext cx="44291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of the greatest days in his life was July 30, 1891, when he became a U.S. citizen.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AC induction motor electrified and the entire world!!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EB454-366D-4DF6-894F-112006249E51}" type="slidenum">
              <a:rPr lang="en-GB" smtClean="0"/>
              <a:pPr>
                <a:defRPr/>
              </a:pPr>
              <a:t>140</a:t>
            </a:fld>
            <a:endParaRPr lang="en-GB"/>
          </a:p>
        </p:txBody>
      </p:sp>
      <p:pic>
        <p:nvPicPr>
          <p:cNvPr id="373762" name="Picture 2" descr="http://www.destination360.com/north-america/canada/images/s/niagara-fa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071688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643438" y="1557338"/>
            <a:ext cx="43211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Tesla arrived back from Colorado Springs in 1900,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immediately began constructing a transmitting tower to send electricity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communications worldwide without the use of wires. 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000125" y="621188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Nikola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Tesla</a:t>
            </a:r>
            <a:endParaRPr lang="en-GB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344E2-351D-4687-8067-F6FE6A63A876}" type="slidenum">
              <a:rPr lang="en-GB" smtClean="0"/>
              <a:pPr>
                <a:defRPr/>
              </a:pPr>
              <a:t>141</a:t>
            </a:fld>
            <a:endParaRPr lang="en-GB"/>
          </a:p>
        </p:txBody>
      </p:sp>
      <p:pic>
        <p:nvPicPr>
          <p:cNvPr id="141320" name="Picture 8" descr="http://arjunpuri.files.wordpress.com/2009/10/6-nikola-tesla.jpg"/>
          <p:cNvPicPr>
            <a:picLocks noChangeAspect="1" noChangeArrowheads="1"/>
          </p:cNvPicPr>
          <p:nvPr/>
        </p:nvPicPr>
        <p:blipFill>
          <a:blip r:embed="rId3" cstate="print"/>
          <a:srcRect t="3279"/>
          <a:stretch>
            <a:fillRect/>
          </a:stretch>
        </p:blipFill>
        <p:spPr bwMode="auto">
          <a:xfrm>
            <a:off x="642938" y="1357313"/>
            <a:ext cx="371475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197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FEE79-DFC7-4268-A4F7-30614AEFA875}" type="slidenum">
              <a:rPr lang="en-GB" smtClean="0"/>
              <a:pPr>
                <a:defRPr/>
              </a:pPr>
              <a:t>142</a:t>
            </a:fld>
            <a:endParaRPr lang="en-GB"/>
          </a:p>
        </p:txBody>
      </p:sp>
      <p:pic>
        <p:nvPicPr>
          <p:cNvPr id="375810" name="Picture 2" descr="http://manhattaninfidel.com/__oneclick_uploads/2009/12/long-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85938"/>
            <a:ext cx="47990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86375" y="1317625"/>
            <a:ext cx="3857625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wireless transmission tower was located on Long Island, New York,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about 1 hour by train east of Manhattan.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commuted every day from his Waldorf Astoria hotel and supervised every facet of the construction</a:t>
            </a:r>
            <a:r>
              <a:rPr lang="en-GB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42339" name="Picture 3" descr="Tesla's Wardenclyffe tower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3213" y="1484313"/>
            <a:ext cx="4916487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85750" y="5357813"/>
            <a:ext cx="4895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Tesla's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Wardenclyffe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tower</a:t>
            </a:r>
            <a:r>
              <a:rPr lang="en-GB" sz="3600" dirty="0"/>
              <a:t>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5364163" y="1163638"/>
            <a:ext cx="377983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began construction of his wireless transmission tower in 1900.</a:t>
            </a: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famous architect named Sanford White was the designer,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Tesla personally supervising every facet of the construction.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8820D-FEA0-4E7A-B31F-AE3633D095BE}" type="slidenum">
              <a:rPr lang="en-GB" smtClean="0"/>
              <a:pPr>
                <a:defRPr/>
              </a:pPr>
              <a:t>143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/>
      <p:bldP spid="137221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43363" name="Picture 3" descr="Famous architect Sanford White designed the tower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63" y="1071563"/>
            <a:ext cx="346075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5072063"/>
            <a:ext cx="42846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Famous architect Sanford White designed the tower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dirty="0"/>
              <a:t>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4214813" y="1714500"/>
            <a:ext cx="4464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his role in designing the tower, </a:t>
            </a: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Sanford White was shot dead in 1906. </a:t>
            </a:r>
            <a:endParaRPr lang="en-GB" sz="3200" dirty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4CB2B-9266-4744-99FE-51283594E545}" type="slidenum">
              <a:rPr lang="en-GB" smtClean="0"/>
              <a:pPr>
                <a:defRPr/>
              </a:pPr>
              <a:t>144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44388" name="Picture 4" descr="Tesla's tower was capable of producing billions of watts of electricity.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57158" y="1214422"/>
            <a:ext cx="51435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571500" y="3643313"/>
            <a:ext cx="58674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Worldwide wireless communication.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Worldwide transmission of electricity.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shield to protect the </a:t>
            </a:r>
            <a:r>
              <a:rPr lang="en-GB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from foreign invasion.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18176-0318-4B8B-85A1-058841197E87}" type="slidenum">
              <a:rPr lang="en-GB" smtClean="0"/>
              <a:pPr>
                <a:defRPr/>
              </a:pPr>
              <a:t>145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15000" y="1785938"/>
            <a:ext cx="31432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had 3 objectives for his tower: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8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45411" name="Picture 5" descr="How the Wardenclyffe tower would have looked when completely finished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bright="20000"/>
          </a:blip>
          <a:srcRect/>
          <a:stretch>
            <a:fillRect/>
          </a:stretch>
        </p:blipFill>
        <p:spPr bwMode="auto">
          <a:xfrm>
            <a:off x="468313" y="1557338"/>
            <a:ext cx="36036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0" y="6092825"/>
            <a:ext cx="442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Tesla tower</a:t>
            </a:r>
            <a:endParaRPr lang="en-GB" dirty="0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286250" y="1928813"/>
            <a:ext cx="48577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Tesla's wireless and communications system did not use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Hertzian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waves to broadcast but rather used the EARTH as a carrier for the electromagnetic and high frequency waves.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62AEF-B3B6-4DAF-AD50-B6DA6390963A}" type="slidenum">
              <a:rPr lang="en-GB" smtClean="0"/>
              <a:pPr>
                <a:defRPr/>
              </a:pPr>
              <a:t>146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  <p:bldP spid="156679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27742-CEB4-4516-B4CD-091589EFAF99}" type="slidenum">
              <a:rPr lang="en-GB" smtClean="0"/>
              <a:pPr>
                <a:defRPr/>
              </a:pPr>
              <a:t>147</a:t>
            </a:fld>
            <a:endParaRPr lang="en-GB"/>
          </a:p>
        </p:txBody>
      </p:sp>
      <p:pic>
        <p:nvPicPr>
          <p:cNvPr id="380930" name="Picture 2" descr="http://artfiles.art.com/5/p/LRG/12/1293/QJ3O000Z/nikola-tes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000250"/>
            <a:ext cx="32099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4813" y="1500188"/>
            <a:ext cx="4429125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was a man of peace and he envisioned using electricity as a SHIELD to protect any nation from an invading force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. . and thus end all wars....To accomplish this he designed a PEACE RAY which the media quickly dubbed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DEATH RAY.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5357813" y="1557338"/>
            <a:ext cx="3786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Tesla's tower could produce 100 billion watts of electricity!!</a:t>
            </a:r>
          </a:p>
          <a:p>
            <a:pPr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Tesla's magnifying transmitter could produce awesome levels of power by setting up stationary waves in the earth.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46457-A453-49E3-B096-FD174B157A99}" type="slidenum">
              <a:rPr lang="en-GB" smtClean="0"/>
              <a:pPr>
                <a:defRPr/>
              </a:pPr>
              <a:t>148</a:t>
            </a:fld>
            <a:endParaRPr lang="en-GB"/>
          </a:p>
        </p:txBody>
      </p:sp>
      <p:pic>
        <p:nvPicPr>
          <p:cNvPr id="153605" name="Picture 8" descr="http://www.geek-vs-life.com/blog/wp-content/uploads/2009/07/NicolaTesla.g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00063" y="1643063"/>
            <a:ext cx="45862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169FA-2868-4922-8E73-B5FF195528F6}" type="slidenum">
              <a:rPr lang="en-GB" smtClean="0"/>
              <a:pPr>
                <a:defRPr/>
              </a:pPr>
              <a:t>149</a:t>
            </a:fld>
            <a:endParaRPr lang="en-GB"/>
          </a:p>
        </p:txBody>
      </p:sp>
      <p:pic>
        <p:nvPicPr>
          <p:cNvPr id="382978" name="Picture 2" descr="http://www.occultopedia.com/images_/tesla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57157" y="1857364"/>
            <a:ext cx="379739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5" y="1214438"/>
            <a:ext cx="4714875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awesome power released by Tesla in a few seconds defies description but it can be proven mathematically: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"The difference between a current that can be used to run, say,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sewing machine and a current used as a method of destruction, however, is a matter of timing. </a:t>
            </a:r>
          </a:p>
          <a:p>
            <a:pPr>
              <a:defRPr/>
            </a:pPr>
            <a:endParaRPr lang="en-GB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President Truman’s Jewish Origins</a:t>
            </a:r>
            <a:endParaRPr lang="en-GB" dirty="0"/>
          </a:p>
        </p:txBody>
      </p:sp>
      <p:pic>
        <p:nvPicPr>
          <p:cNvPr id="316418" name="Picture 2" descr="http://www.blogcdn.com/www.gadling.com/media/2009/07/israel-flag0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39862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0" y="2643188"/>
            <a:ext cx="36433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months later,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May 14, 1948,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United States became the first nation to recognize the new state of Israel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DCB72-31BE-4F02-9429-335B6B830414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4211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143375" y="1928813"/>
            <a:ext cx="5000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amount of electricity used to run a sewing machine for an hour is released in a millionth of a second,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would have a very different, and negative, effect on the sewing machine.</a:t>
            </a:r>
            <a:endParaRPr lang="en-GB" sz="2800" dirty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D81F0-7785-466B-86CE-F9E9DA60B076}" type="slidenum">
              <a:rPr lang="en-GB" smtClean="0"/>
              <a:pPr>
                <a:defRPr/>
              </a:pPr>
              <a:t>150</a:t>
            </a:fld>
            <a:endParaRPr lang="en-GB"/>
          </a:p>
        </p:txBody>
      </p:sp>
      <p:pic>
        <p:nvPicPr>
          <p:cNvPr id="147464" name="Picture 8" descr="http://www.speedace.info/sewing_machines/sewing_machine_images/wilcox_gibbs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928813"/>
            <a:ext cx="3390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9C100-5489-452B-9763-89B0B1BDFCF4}" type="slidenum">
              <a:rPr lang="en-GB" smtClean="0"/>
              <a:pPr>
                <a:defRPr/>
              </a:pPr>
              <a:t>151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715000" y="1857375"/>
            <a:ext cx="3143250" cy="4954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said his transmitter could produce 100 million volts of pressure with currents up to 1000 amperes which is a power level of 100 billion watts.</a:t>
            </a:r>
            <a: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dirty="0">
              <a:solidFill>
                <a:srgbClr val="00FFFF"/>
              </a:solidFill>
            </a:endParaRPr>
          </a:p>
        </p:txBody>
      </p:sp>
      <p:pic>
        <p:nvPicPr>
          <p:cNvPr id="385026" name="Picture 2" descr="http://www.thequoteblog.com/wp-content/uploads/2009/01/tes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52149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357688" y="1571625"/>
            <a:ext cx="46434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it was resonating at a radio frequency of 2 MHz,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then the energy released during one period of its oscillation would be 100,000,000,000,000,000 joules of energy,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roughly the amount of energy released by the explosion of 10 megatons of TNT.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AC729-6ECE-44D6-86A0-FF86058537C3}" type="slidenum">
              <a:rPr lang="en-GB" smtClean="0"/>
              <a:pPr>
                <a:defRPr/>
              </a:pPr>
              <a:t>152</a:t>
            </a:fld>
            <a:endParaRPr lang="en-GB"/>
          </a:p>
        </p:txBody>
      </p:sp>
      <p:pic>
        <p:nvPicPr>
          <p:cNvPr id="148489" name="Picture 9" descr="http://www.salrestivo.org/NikolaTesla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14313" y="1500188"/>
            <a:ext cx="395287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932363" y="1341438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0" y="4724400"/>
            <a:ext cx="914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GB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4932363" y="1700213"/>
            <a:ext cx="421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4429125" y="1785938"/>
            <a:ext cx="450056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Such a transmitter, would be capable of projecting the energy of a nuclear warhead by radio.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location in the world could be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vapororized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at the speed of light"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(Smith, </a:t>
            </a:r>
            <a:r>
              <a:rPr lang="en-GB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HAARP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43).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3CD96-E2FC-4442-924F-0C8887282F68}" type="slidenum">
              <a:rPr lang="en-GB" smtClean="0"/>
              <a:pPr>
                <a:defRPr/>
              </a:pPr>
              <a:t>153</a:t>
            </a:fld>
            <a:endParaRPr lang="en-GB"/>
          </a:p>
        </p:txBody>
      </p:sp>
      <p:pic>
        <p:nvPicPr>
          <p:cNvPr id="149514" name="Picture 10" descr="http://www.successfuloffice.com/articles/tesl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571625"/>
            <a:ext cx="35496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50531" name="Picture 3" descr="J.P. Morgan (1837-1913) &quot;owned&quot; and financed Thomas Edison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5288" y="1341438"/>
            <a:ext cx="32813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924300" y="1643063"/>
            <a:ext cx="5219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order to build the tower, Tesla had to appeal to J.P. Morgan for funds....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was his FATAL MISTAKE....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Morgan had already ruined Tesla financially by taking over the Westinghouse Company and insisting that George Westinghouse stop paying royalties to Tesla. 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0" y="6237288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J.P. Morgan (1837-1913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3344E-AB64-4607-A827-57607209D998}" type="slidenum">
              <a:rPr lang="en-GB" smtClean="0"/>
              <a:pPr>
                <a:defRPr/>
              </a:pPr>
              <a:t>154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14029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924300" y="1643063"/>
            <a:ext cx="52197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Morgan and Thomas Edison also burned down his laboratory which contained many of his electrotherapeutic and life saving devices.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scientific, medical, and financial loss to all mankind was incalculable.</a:t>
            </a:r>
            <a:r>
              <a:rPr lang="en-GB" sz="2800" dirty="0"/>
              <a:t> 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14313" y="6211888"/>
            <a:ext cx="3851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Edison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2F4E7-DD98-4312-A13E-799857573BA6}" type="slidenum">
              <a:rPr lang="en-GB" smtClean="0"/>
              <a:pPr>
                <a:defRPr/>
              </a:pPr>
              <a:t>155</a:t>
            </a:fld>
            <a:endParaRPr lang="en-GB"/>
          </a:p>
        </p:txBody>
      </p:sp>
      <p:pic>
        <p:nvPicPr>
          <p:cNvPr id="151560" name="Picture 8" descr="&quot;Portrait of Thomas Edison&quot; 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0"/>
            <a:ext cx="32861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52579" name="Picture 3" descr="J.P. Morgan virtually controlled Wall St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0825" y="1125538"/>
            <a:ext cx="45005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859338" y="1163638"/>
            <a:ext cx="42846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J.P. Morgan was called the OCTOPUS because of his control of so many industries. </a:t>
            </a:r>
          </a:p>
          <a:p>
            <a:pPr>
              <a:defRPr/>
            </a:pP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1904, he stopped lending money to Tesla to complete the tower. </a:t>
            </a:r>
          </a:p>
          <a:p>
            <a:pPr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caused a panic on Wall St. in 1905 which was a major financial blow to Tesla.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71650-6F2A-4047-B040-ADE31308F28E}" type="slidenum">
              <a:rPr lang="en-GB" smtClean="0"/>
              <a:pPr>
                <a:defRPr/>
              </a:pPr>
              <a:t>156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643438" y="1163638"/>
            <a:ext cx="4500562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J.P. Morgan pulled the plug on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Wardenclyffe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!!</a:t>
            </a:r>
          </a:p>
          <a:p>
            <a:pPr>
              <a:defRPr/>
            </a:pP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J.P. Morgan and Thomas Edison were generals in the Battle of the Currents which pitted DC against AC. DC was called the rich man's current because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the very rich like Morgan could afford to have the costly dynamos in their homes.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F6071-E52A-4343-B88B-CCE7E6581D98}" type="slidenum">
              <a:rPr lang="en-GB" smtClean="0"/>
              <a:pPr>
                <a:defRPr/>
              </a:pPr>
              <a:t>157</a:t>
            </a:fld>
            <a:endParaRPr lang="en-GB"/>
          </a:p>
        </p:txBody>
      </p:sp>
      <p:pic>
        <p:nvPicPr>
          <p:cNvPr id="153607" name="Picture 7" descr="http://www.inventorsdigest.com/wp-content/uploads/2009/12/Thomas_Edison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00063" y="1285875"/>
            <a:ext cx="4013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211888"/>
            <a:ext cx="4857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Edison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/>
      <p:bldP spid="7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54627" name="Picture 3" descr="429px-Coat_of_arms_of_the_Vati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5"/>
            <a:ext cx="49037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5003800" y="1484313"/>
            <a:ext cx="4140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Vatican was totally committed to getting back the lost Papal States and Morgan was duty bound to obey the Syllabus of Errors of Pope Pius IX:</a:t>
            </a: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abolition of the temporal power of which the Apostolic See is possessed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DAA90-B65C-42C0-A02E-A3A3DB2C5A71}" type="slidenum">
              <a:rPr lang="en-GB" smtClean="0"/>
              <a:pPr>
                <a:defRPr/>
              </a:pPr>
              <a:t>158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4714875" y="1071563"/>
            <a:ext cx="44291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 would contribute in the greatest degree to the liberty and prosperity of the Church. —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Allocutions "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Quibus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quantisque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," April 20, 1849, "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semper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antea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," May 20, 1850. (Condemned as error).</a:t>
            </a: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Morgan knew that getting back the Papal States was impossible without a world war 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0E6DA-C852-4167-B682-E25A4E5B6B99}" type="slidenum">
              <a:rPr lang="en-GB" smtClean="0"/>
              <a:pPr>
                <a:defRPr/>
              </a:pPr>
              <a:t>159</a:t>
            </a:fld>
            <a:endParaRPr lang="en-GB"/>
          </a:p>
        </p:txBody>
      </p:sp>
      <p:pic>
        <p:nvPicPr>
          <p:cNvPr id="155655" name="Picture 7" descr="http://www.discoveringthekootenays.ca/i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39671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6387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00213"/>
            <a:ext cx="5068888" cy="3657600"/>
          </a:xfrm>
          <a:noFill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08625" y="1773238"/>
            <a:ext cx="3635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 Truman Aid Israel In Their 1948 Massacres?</a:t>
            </a:r>
          </a:p>
          <a:p>
            <a:pPr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question has haunted Americans for years.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F9330-583D-4C4B-ACAF-988675CA16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4859338" y="2071688"/>
            <a:ext cx="42846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Tesla's </a:t>
            </a:r>
            <a:r>
              <a:rPr lang="en-GB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dream</a:t>
            </a: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a world without war was a</a:t>
            </a:r>
            <a:r>
              <a:rPr lang="en-GB" sz="32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nightmare</a:t>
            </a: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 Morgan and his Vatican backers.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F5D34-9A27-449C-9B09-CB490B504F4D}" type="slidenum">
              <a:rPr lang="en-GB" smtClean="0"/>
              <a:pPr>
                <a:defRPr/>
              </a:pPr>
              <a:t>160</a:t>
            </a:fld>
            <a:endParaRPr lang="en-GB"/>
          </a:p>
        </p:txBody>
      </p:sp>
      <p:pic>
        <p:nvPicPr>
          <p:cNvPr id="156679" name="Picture 7" descr="http://obscurantist.com/images/tesl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285875"/>
            <a:ext cx="3929062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0A53-6AEA-40E8-AD0A-4286BF849A84}" type="slidenum">
              <a:rPr lang="en-GB" smtClean="0"/>
              <a:pPr>
                <a:defRPr/>
              </a:pPr>
              <a:t>161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43438" y="1285875"/>
            <a:ext cx="4071937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decided to test his "peace ray" at the North Pole!!</a:t>
            </a: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Morgan pulling the plug on his finances and threatening to end free electricity for the world, Tesla was desperate to save his tower and its threefold purpose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sz="2800" dirty="0"/>
          </a:p>
        </p:txBody>
      </p:sp>
      <p:pic>
        <p:nvPicPr>
          <p:cNvPr id="387074" name="Picture 2" descr="http://soveriegn.files.wordpress.com/2008/06/080620-north-pole_big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7241"/>
          <a:stretch>
            <a:fillRect/>
          </a:stretch>
        </p:blipFill>
        <p:spPr bwMode="auto">
          <a:xfrm>
            <a:off x="214313" y="1857375"/>
            <a:ext cx="43910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57699" name="Picture 3" descr="Real admiral Robert Peary (1856-1920)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428750"/>
            <a:ext cx="378618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4500563" y="2143125"/>
            <a:ext cx="4429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just so happened that about that time an arctic explorer named Robert </a:t>
            </a:r>
            <a:r>
              <a:rPr lang="en-GB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on his way to the North Pole</a:t>
            </a:r>
            <a:r>
              <a:rPr lang="en-GB" sz="3200" dirty="0"/>
              <a:t> 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0" y="60007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Real admiral Robert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(1856-1920</a:t>
            </a:r>
            <a:r>
              <a:rPr lang="en-GB" sz="36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39743-5387-42DD-9173-514E604D6D25}" type="slidenum">
              <a:rPr lang="en-GB" smtClean="0"/>
              <a:pPr>
                <a:defRPr/>
              </a:pPr>
              <a:t>162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  <p:bldP spid="14234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58723" name="Picture 3" descr="Peary's destination was the North Pole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4445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5003800" y="1412875"/>
            <a:ext cx="3889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Admiral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was determined to be the first man to reach the North Pole by land.</a:t>
            </a:r>
          </a:p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contacted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before he left New York and asked him to observe any unusual phenomena on his journey to the North Pole.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Peary's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destination was the North Pole.</a:t>
            </a:r>
            <a:r>
              <a:rPr lang="en-GB" sz="36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86C3A-BE2B-43F9-919E-7719114E4758}" type="slidenum">
              <a:rPr lang="en-GB" smtClean="0"/>
              <a:pPr>
                <a:defRPr/>
              </a:pPr>
              <a:t>163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59747" name="Picture 3" descr="Long Island lay in a direct path between Peary's destination and the North Pole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1268413"/>
            <a:ext cx="6858048" cy="437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0" y="5791200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Island lay in a direct path between </a:t>
            </a:r>
            <a:r>
              <a:rPr lang="en-GB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Peary's</a:t>
            </a: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destination and the North Pole.</a:t>
            </a:r>
            <a:r>
              <a:rPr lang="en-GB" sz="3200" dirty="0"/>
              <a:t> </a:t>
            </a:r>
            <a:endParaRPr lang="en-GB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6A2D9-1247-4A74-8247-29F1F4713392}" type="slidenum">
              <a:rPr lang="en-GB" smtClean="0"/>
              <a:pPr>
                <a:defRPr/>
              </a:pPr>
              <a:t>164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Tesla's particle beam missed the North Pole!!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4C90D-B4C2-4C0F-8094-7324939DBCE5}" type="slidenum">
              <a:rPr lang="en-GB" smtClean="0"/>
              <a:pPr>
                <a:defRPr/>
              </a:pPr>
              <a:t>165</a:t>
            </a:fld>
            <a:endParaRPr lang="en-GB"/>
          </a:p>
        </p:txBody>
      </p:sp>
      <p:pic>
        <p:nvPicPr>
          <p:cNvPr id="171015" name="Picture 7" descr="http://www.naturalist.co.uk/maps/north_p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357313"/>
            <a:ext cx="70008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73059" name="Picture 3" descr="http://www.reformation.org/ellesmere-island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57188" y="1643063"/>
            <a:ext cx="453707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5148263" y="1857375"/>
            <a:ext cx="39957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Arctic Circle is an imaginary line that circles the globe and indicates the southern border of the frigid zone near the North Pole). </a:t>
            </a:r>
            <a:r>
              <a:rPr lang="en-GB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Peary's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ship,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EBE20-B26A-48C5-B8E9-EDB2F59DAB67}" type="slidenum">
              <a:rPr lang="en-GB" smtClean="0"/>
              <a:pPr>
                <a:defRPr/>
              </a:pPr>
              <a:t>166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7AB8E-78BE-424F-A790-1ACAB495D61F}" type="slidenum">
              <a:rPr lang="en-GB" smtClean="0"/>
              <a:pPr>
                <a:defRPr/>
              </a:pPr>
              <a:t>167</a:t>
            </a:fld>
            <a:endParaRPr lang="en-GB"/>
          </a:p>
        </p:txBody>
      </p:sp>
      <p:pic>
        <p:nvPicPr>
          <p:cNvPr id="172037" name="Picture 5" descr="http://lh5.ggpht.com/_alGJR88_fyQ/R9GDVKijRdI/AAAAAAAAAMo/J1fDvc4KbTI/s640/Robert_Edwin_Peary%20discovered%20Kaffeklu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3859212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00563" y="2000250"/>
            <a:ext cx="442912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left New York City on July 6, 1908:</a:t>
            </a: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"On July 6, 1908, fifty-two-year-old Robert Edwin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already recognized for his exploration in the area above the Arctic Circle, set sail for the North Pole.</a:t>
            </a:r>
            <a:endParaRPr lang="en-GB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786438" y="1700213"/>
            <a:ext cx="33575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</a:t>
            </a:r>
            <a:r>
              <a:rPr lang="en-GB" sz="28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Roosevelt (left)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had been especially designed for breaking through Arctic ice packs. At one o'clock in the afternoon,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7377-7FF1-4C4A-ADC6-CBFDA679F724}" type="slidenum">
              <a:rPr lang="en-GB" smtClean="0"/>
              <a:pPr>
                <a:defRPr/>
              </a:pPr>
              <a:t>168</a:t>
            </a:fld>
            <a:endParaRPr lang="en-GB"/>
          </a:p>
        </p:txBody>
      </p:sp>
      <p:pic>
        <p:nvPicPr>
          <p:cNvPr id="174087" name="Picture 7" descr="http://www.gutenberg.org/files/20923/20923-h/images/gs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525303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9E238-6081-45D9-ADCB-4F1A4DDBB002}" type="slidenum">
              <a:rPr lang="en-GB" smtClean="0"/>
              <a:pPr>
                <a:defRPr/>
              </a:pPr>
              <a:t>169</a:t>
            </a:fld>
            <a:endParaRPr lang="en-GB"/>
          </a:p>
        </p:txBody>
      </p:sp>
      <p:pic>
        <p:nvPicPr>
          <p:cNvPr id="391170" name="Picture 2" descr="http://www.arcus.org/TREC/VBC/uploads/1126298588/gallery_10_8_64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7168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3" y="2286000"/>
            <a:ext cx="3643312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Peary's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team steamed up New York's East River followed by the private yachts of many supporters."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Warrick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Race for the North Pole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5). </a:t>
            </a:r>
          </a:p>
          <a:p>
            <a:pPr>
              <a:defRPr/>
            </a:pP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7411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836613"/>
            <a:ext cx="3351213" cy="5861050"/>
          </a:xfr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24300" y="1628775"/>
            <a:ext cx="52197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</a:rPr>
              <a:t>1948 Israel Was A Bloodbath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Ariel Sharon was a young ruthless Zionist,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his armies would often massacre a village of women and children.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C1AAF-32BE-4593-873D-C56F2B8F533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572000" y="1379538"/>
            <a:ext cx="45720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Tesla fired his particle beam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he waited anxiously for some communication from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Peary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had nothing to report because Tesla overshot the target.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was very unlike the great genius Tesla because he definitely was not a trial and error inventor.</a:t>
            </a:r>
            <a:r>
              <a:rPr lang="en-GB" sz="2800" b="1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175108" name="Picture 4" descr="north_pole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484313"/>
            <a:ext cx="417195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3C335-826A-4559-87ED-4F207C1A769E}" type="slidenum">
              <a:rPr lang="en-GB" smtClean="0"/>
              <a:pPr>
                <a:defRPr/>
              </a:pPr>
              <a:t>170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4429125" y="1857375"/>
            <a:ext cx="43211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Normally the super genius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Tesla (Left)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totally exact in his calculations.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brain was a SUPER COMPUTER and he did all the mathematics in his head without the use of even a slide rule.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2BE39-7E70-4890-8039-07A7B3D60287}" type="slidenum">
              <a:rPr lang="en-GB" smtClean="0"/>
              <a:pPr>
                <a:defRPr/>
              </a:pPr>
              <a:t>171</a:t>
            </a:fld>
            <a:endParaRPr lang="en-GB"/>
          </a:p>
        </p:txBody>
      </p:sp>
      <p:pic>
        <p:nvPicPr>
          <p:cNvPr id="6" name="Picture 3" descr="Nikola Tesla as an elderly man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bright="12000"/>
          </a:blip>
          <a:srcRect/>
          <a:stretch>
            <a:fillRect/>
          </a:stretch>
        </p:blipFill>
        <p:spPr bwMode="auto">
          <a:xfrm>
            <a:off x="827088" y="1628775"/>
            <a:ext cx="303053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75CA3-A2B0-4CB4-A568-246EFB5544CE}" type="slidenum">
              <a:rPr lang="en-GB" smtClean="0"/>
              <a:pPr>
                <a:defRPr/>
              </a:pPr>
              <a:t>172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00625" y="2214563"/>
            <a:ext cx="4143375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he designed Niagara Falls,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worked perfectly the first time—as did all of his inventions....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Tesla to miss the North Pole must have been the work of Divine Providence.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393218" name="Picture 2" descr="http://www.spaceandmotion.com/Images/Tesla-Gener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857375"/>
            <a:ext cx="43053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F2F0-9751-4625-B85A-BB671A05EA9D}" type="slidenum">
              <a:rPr lang="en-GB" smtClean="0"/>
              <a:pPr>
                <a:defRPr/>
              </a:pPr>
              <a:t>173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86375" y="2286000"/>
            <a:ext cx="36433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1928, the Jesuits were in a unique position to dictate to the entire world and demand the return of the Papal States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395266" name="Picture 2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857375"/>
            <a:ext cx="43434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77155" name="Picture 3" descr="Governor Alfred E. Smith (1873-1944)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4213" y="1341438"/>
            <a:ext cx="32654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0" y="5911850"/>
            <a:ext cx="43561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Governor Alfred E. Smith (1873-1944)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4391025" y="1643063"/>
            <a:ext cx="47529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1928 Presidential election and Tesla technology</a:t>
            </a:r>
          </a:p>
          <a:p>
            <a:pPr>
              <a:defRPr/>
            </a:pPr>
            <a:endParaRPr lang="en-GB" sz="28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could be accomplished by getting Al Smith into the White House and using Tesla's particle beam weapons to conquer the entire world.</a:t>
            </a:r>
            <a:r>
              <a:rPr lang="en-GB" sz="28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E1A00-8D62-4BF3-87A0-863D85DF1D19}" type="slidenum">
              <a:rPr lang="en-GB" smtClean="0"/>
              <a:pPr>
                <a:defRPr/>
              </a:pPr>
              <a:t>174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78179" name="Picture 3" descr="Jesuit general Ledochowski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95288" y="1196975"/>
            <a:ext cx="32385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0" y="6156325"/>
            <a:ext cx="3779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Jesuit general </a:t>
            </a:r>
            <a:r>
              <a:rPr lang="en-GB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Ledochowski</a:t>
            </a: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from 1915 to 1942.</a:t>
            </a:r>
            <a:r>
              <a:rPr lang="en-GB" sz="2000" dirty="0"/>
              <a:t> 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3851275" y="1163638"/>
            <a:ext cx="529272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Jesuits denigrated Tesla and called him a wizard and a MAD SCIENTIST. </a:t>
            </a: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Al Smith as President and Tesla's particle beam weapons,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general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Ledochowski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his Jesuits could have dictated to the entire world and demanded the return of the Papal States.</a:t>
            </a: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their one and only unique opportunity—and they blew it!!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AEB5C-7D29-4811-8C93-78E6D2AE46A6}" type="slidenum">
              <a:rPr lang="en-GB" smtClean="0"/>
              <a:pPr>
                <a:defRPr/>
              </a:pPr>
              <a:t>175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/>
      <p:bldP spid="146437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4786313" y="1928813"/>
            <a:ext cx="41433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Unfortunately the Jesuits denigrated Tesla and called him a wizard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kook, a dangerous experimenter, and a mad scientist. </a:t>
            </a:r>
          </a:p>
          <a:p>
            <a:pPr>
              <a:defRPr/>
            </a:pP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D7C48-0D95-471E-8F9B-B754A89B378F}" type="slidenum">
              <a:rPr lang="en-GB" smtClean="0"/>
              <a:pPr>
                <a:defRPr/>
              </a:pPr>
              <a:t>176</a:t>
            </a:fld>
            <a:endParaRPr lang="en-GB"/>
          </a:p>
        </p:txBody>
      </p:sp>
      <p:pic>
        <p:nvPicPr>
          <p:cNvPr id="179208" name="Picture 8" descr="http://cricketdiane.files.wordpress.com/2009/04/coi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285875"/>
            <a:ext cx="40005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D0E72-5D9E-4F55-AE4F-DBDFB200CC9F}" type="slidenum">
              <a:rPr lang="en-GB" smtClean="0"/>
              <a:pPr>
                <a:defRPr/>
              </a:pPr>
              <a:t>177</a:t>
            </a:fld>
            <a:endParaRPr lang="en-GB"/>
          </a:p>
        </p:txBody>
      </p:sp>
      <p:pic>
        <p:nvPicPr>
          <p:cNvPr id="180228" name="Picture 3" descr="Nikola Tesla as an elderly man. 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bright="12000"/>
          </a:blip>
          <a:srcRect/>
          <a:stretch>
            <a:fillRect/>
          </a:stretch>
        </p:blipFill>
        <p:spPr bwMode="auto">
          <a:xfrm>
            <a:off x="285750" y="1214438"/>
            <a:ext cx="3535363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5" y="1285875"/>
            <a:ext cx="4572000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 Hollywood got in on the act and reinforced this stereotype by using a Tesla coil in a Frankenstein movie.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stealing millions of dollars in royalties,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their agents Rockefeller and Morgan actually bankrupted him and he died penniless!!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81251" name="Picture 6" descr="Hammer &amp; Sickle and swastik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4381"/>
          <a:stretch>
            <a:fillRect/>
          </a:stretch>
        </p:blipFill>
        <p:spPr bwMode="auto">
          <a:xfrm>
            <a:off x="468313" y="1412875"/>
            <a:ext cx="34512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Text Box 7"/>
          <p:cNvSpPr txBox="1">
            <a:spLocks noChangeArrowheads="1"/>
          </p:cNvSpPr>
          <p:nvPr/>
        </p:nvSpPr>
        <p:spPr bwMode="auto">
          <a:xfrm>
            <a:off x="4284663" y="155733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4140200" y="1500188"/>
            <a:ext cx="5003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Soviet Union developed Tesla's particle beam weapons!!</a:t>
            </a: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protect themselves from a sneak nuclear attack by the madmen in the Pentagon,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Russians developed defensive weapons based on Tesla's technology.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31DD0-A98A-4D02-88C8-49DC0E8DF41E}" type="slidenum">
              <a:rPr lang="en-GB" smtClean="0"/>
              <a:pPr>
                <a:defRPr/>
              </a:pPr>
              <a:t>178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6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D4352-8650-43C3-87ED-DFF15EBE6BE6}" type="slidenum">
              <a:rPr lang="en-GB" smtClean="0"/>
              <a:pPr>
                <a:defRPr/>
              </a:pPr>
              <a:t>179</a:t>
            </a:fld>
            <a:endParaRPr lang="en-GB"/>
          </a:p>
        </p:txBody>
      </p:sp>
      <p:pic>
        <p:nvPicPr>
          <p:cNvPr id="397314" name="Picture 2" descr="http://waterocket.explorer.free.fr/images/dcxafl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57363"/>
            <a:ext cx="35718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2357438"/>
            <a:ext cx="4214813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Beginning in the 1960s, the Soviet Union conducted a substantial research program to develop a defence against ballistic missiles.</a:t>
            </a:r>
            <a:endParaRPr lang="en-GB" sz="28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86250" y="1643063"/>
            <a:ext cx="446405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Was Harry Truman?</a:t>
            </a:r>
          </a:p>
          <a:p>
            <a:pPr algn="ctr">
              <a:defRPr/>
            </a:pPr>
            <a:endParaRPr lang="en-GB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It's a safe bet he had Jewish blood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just like John Kerry,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Allen, Wesley Clarke, etc.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Zionists knew Roosevelt would die in office,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you can rest assured they were going to have another one of theirs follow Roosevelt. </a:t>
            </a:r>
            <a:r>
              <a:rPr lang="en-GB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8436" name="Picture 4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700213"/>
            <a:ext cx="3498850" cy="4033837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4E100-FB93-46F5-BC0A-6FCC36FD40F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0" name="Picture 2" descr="http://www.army.lv/photos/3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DE054-5063-4911-908E-BF545B6CF8D9}" type="slidenum">
              <a:rPr lang="en-GB" smtClean="0"/>
              <a:pPr>
                <a:defRPr/>
              </a:pPr>
              <a:t>180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473700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Soviets built, and Russia continues to maintain, the world's only operational anti-ballistic missile system.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87395" name="Text Box 4"/>
          <p:cNvSpPr txBox="1">
            <a:spLocks noChangeArrowheads="1"/>
          </p:cNvSpPr>
          <p:nvPr/>
        </p:nvSpPr>
        <p:spPr bwMode="auto">
          <a:xfrm>
            <a:off x="4284663" y="1557338"/>
            <a:ext cx="4608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4429125" y="1341438"/>
            <a:ext cx="4714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Soviets built, and Russia continues to maintain,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world's only operational anti-ballistic missile system.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Additional programs focused on the development of other ground—</a:t>
            </a:r>
            <a:r>
              <a:rPr lang="en-GB" sz="2800" dirty="0">
                <a:solidFill>
                  <a:srgbClr val="FF00FF"/>
                </a:solidFill>
              </a:rPr>
              <a:t>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space-based weapons using laser,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particle beam, and kinetic energy technology.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0BB5E-6713-4DDB-AB71-75AC2D96C47F}" type="slidenum">
              <a:rPr lang="en-GB" smtClean="0"/>
              <a:pPr>
                <a:defRPr/>
              </a:pPr>
              <a:t>181</a:t>
            </a:fld>
            <a:endParaRPr lang="en-GB"/>
          </a:p>
        </p:txBody>
      </p:sp>
      <p:pic>
        <p:nvPicPr>
          <p:cNvPr id="182280" name="Picture 8" descr="space weapons illus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3810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</a:p>
        </p:txBody>
      </p:sp>
      <p:pic>
        <p:nvPicPr>
          <p:cNvPr id="183299" name="Picture 3" descr="U.S. satellite reconnaissance photo of suspected Soviet beam weapon installation near Semipalatinsk. Published July 28, 1980. (Courtesy Aviation Week &amp; Space Technology).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57250" y="1214438"/>
            <a:ext cx="7572375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0" y="5042118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U.S. satellite reconnaissance photo of suspected Soviet beam weapon installation near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Semipalatinsk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Published July 28, 1980.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(Courtesy </a:t>
            </a: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Aviation Week &amp; Space Technology)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E0C22-D6F1-48EF-9A42-ED42AFE34520}" type="slidenum">
              <a:rPr lang="en-GB" smtClean="0"/>
              <a:pPr>
                <a:defRPr/>
              </a:pPr>
              <a:t>182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rgbClr val="FFFF00"/>
                </a:solidFill>
              </a:rPr>
              <a:t>Nikola Tesla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00FF00"/>
                </a:solidFill>
              </a:rPr>
              <a:t>and Tunguska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5643563" y="1857375"/>
            <a:ext cx="33496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protect themselves from the madmen in the Pentagon,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Soviets began to develop particle beam weapons as early as 1950.</a:t>
            </a:r>
          </a:p>
          <a:p>
            <a:pPr>
              <a:defRPr/>
            </a:pPr>
            <a:endParaRPr lang="en-GB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060A-2A75-48A4-93B5-409886CB79C5}" type="slidenum">
              <a:rPr lang="en-GB" smtClean="0"/>
              <a:pPr>
                <a:defRPr/>
              </a:pPr>
              <a:t>183</a:t>
            </a:fld>
            <a:endParaRPr lang="en-GB"/>
          </a:p>
        </p:txBody>
      </p:sp>
      <p:pic>
        <p:nvPicPr>
          <p:cNvPr id="184328" name="Picture 8" descr="http://rookery2.viary.com/storagev12/1032500/1032634_67c5_625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4929188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410FC-416A-442C-A2BE-34000F853CA0}" type="slidenum">
              <a:rPr lang="en-GB" smtClean="0"/>
              <a:pPr>
                <a:defRPr/>
              </a:pPr>
              <a:t>184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Illustration of a Soviet space based particle beam weapon that could target satellites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intercontinental ballistic missiles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high-velocity particle beams. </a:t>
            </a:r>
            <a:endParaRPr lang="en-GB" sz="2800" dirty="0">
              <a:solidFill>
                <a:srgbClr val="00FFFF"/>
              </a:solidFill>
            </a:endParaRPr>
          </a:p>
        </p:txBody>
      </p:sp>
      <p:pic>
        <p:nvPicPr>
          <p:cNvPr id="5" name="Picture 3" descr="Illustration of a Soviet space based particle beam weapon that could target satellites or intercontinental ballistic missiles with high-velocity particle beams.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lum bright="24000"/>
          </a:blip>
          <a:srcRect/>
          <a:stretch>
            <a:fillRect/>
          </a:stretch>
        </p:blipFill>
        <p:spPr bwMode="auto">
          <a:xfrm>
            <a:off x="1857375" y="1500188"/>
            <a:ext cx="54292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err="1" smtClean="0">
                <a:solidFill>
                  <a:srgbClr val="FFFF00"/>
                </a:solidFill>
              </a:rPr>
              <a:t>Nikola</a:t>
            </a:r>
            <a:r>
              <a:rPr lang="en-GB" b="1" dirty="0" smtClean="0">
                <a:solidFill>
                  <a:srgbClr val="FFFF00"/>
                </a:solidFill>
              </a:rPr>
              <a:t> Tesla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00FF00"/>
                </a:solidFill>
              </a:rPr>
              <a:t>and Tunguska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DEEAC-9691-429D-819B-3B179FA5DCFD}" type="slidenum">
              <a:rPr lang="en-GB" smtClean="0"/>
              <a:pPr>
                <a:defRPr/>
              </a:pPr>
              <a:t>185</a:t>
            </a:fld>
            <a:endParaRPr lang="en-GB"/>
          </a:p>
        </p:txBody>
      </p:sp>
      <p:pic>
        <p:nvPicPr>
          <p:cNvPr id="406530" name="Picture 2" descr="http://www.bibliotecapleyades.net/tesla/occultether/images/occult6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1928802"/>
            <a:ext cx="5051972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13" y="1928813"/>
            <a:ext cx="28575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Nikola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Tessla</a:t>
            </a:r>
            <a:r>
              <a:rPr lang="en-GB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particle beam plans were used to design today’s PB weapons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C27F4-6AAD-47B9-90BC-9689238D5BE3}" type="slidenum">
              <a:rPr lang="en-GB"/>
              <a:pPr>
                <a:defRPr/>
              </a:pPr>
              <a:t>186</a:t>
            </a:fld>
            <a:endParaRPr lang="en-GB"/>
          </a:p>
        </p:txBody>
      </p:sp>
      <p:sp>
        <p:nvSpPr>
          <p:cNvPr id="157699" name="Text Box 2"/>
          <p:cNvSpPr txBox="1">
            <a:spLocks noChangeArrowheads="1"/>
          </p:cNvSpPr>
          <p:nvPr/>
        </p:nvSpPr>
        <p:spPr bwMode="auto">
          <a:xfrm>
            <a:off x="250825" y="0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0" y="5657671"/>
            <a:ext cx="91440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Howbeit no man </a:t>
            </a:r>
            <a:r>
              <a:rPr lang="en-GB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spake</a:t>
            </a:r>
            <a:r>
              <a:rPr lang="en-GB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openly of him for fear of the Jews. </a:t>
            </a:r>
            <a:r>
              <a:rPr lang="en-GB" sz="36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(John 7:13)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1571625" y="1785938"/>
            <a:ext cx="709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thought to 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leave </a:t>
            </a:r>
            <a:r>
              <a:rPr lang="en-GB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with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en-GB" sz="2800" b="1" dirty="0">
                <a:solidFill>
                  <a:srgbClr val="F7011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must conceal all the crimes of your brother Masons...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should you be summoned as a witness against a brother Mason be always sure to shield him..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may be perjury to do this, it is true, but you are keeping your obligations."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Ronayne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"Handbook of Masonry"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183 ]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324612" grpId="0"/>
      <p:bldP spid="324613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56165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FF0000"/>
                </a:solidFill>
                <a:latin typeface="+mj-lt"/>
              </a:rPr>
              <a:t>The Story Of Gog And Magog</a:t>
            </a:r>
          </a:p>
        </p:txBody>
      </p:sp>
      <p:sp>
        <p:nvSpPr>
          <p:cNvPr id="181251" name="WordArt 3"/>
          <p:cNvSpPr>
            <a:spLocks noChangeArrowheads="1" noChangeShapeType="1" noTextEdit="1"/>
          </p:cNvSpPr>
          <p:nvPr/>
        </p:nvSpPr>
        <p:spPr bwMode="auto">
          <a:xfrm>
            <a:off x="1143000" y="3000375"/>
            <a:ext cx="7215188" cy="1643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The End Of Appendix One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0" y="501332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continued …..</a:t>
            </a:r>
            <a:r>
              <a:rPr lang="en-GB" sz="4400"/>
              <a:t> </a:t>
            </a:r>
            <a:r>
              <a:rPr lang="en-GB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Appendix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630C8-0576-482E-9E8E-0DB6AA6E6126}" type="slidenum">
              <a:rPr lang="en-GB" smtClean="0"/>
              <a:pPr>
                <a:defRPr/>
              </a:pPr>
              <a:t>187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91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19459" name="Picture 4" descr="7_6_fa19"/>
          <p:cNvPicPr>
            <a:picLocks noChangeAspect="1" noChangeArrowheads="1"/>
          </p:cNvPicPr>
          <p:nvPr/>
        </p:nvPicPr>
        <p:blipFill>
          <a:blip r:embed="rId3" cstate="print"/>
          <a:srcRect l="1660" t="3416" r="1804" b="3569"/>
          <a:stretch>
            <a:fillRect/>
          </a:stretch>
        </p:blipFill>
        <p:spPr bwMode="auto">
          <a:xfrm>
            <a:off x="323850" y="1844675"/>
            <a:ext cx="42481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86313" y="2214563"/>
            <a:ext cx="4105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Started Out Using The Radio To Broadcast Sermons – Highly critical of Jewish Influence in government.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116C6-DA7E-49DE-8C0C-646A66FC216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7188" y="6143625"/>
            <a:ext cx="43576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Coughlin</a:t>
            </a:r>
            <a:endParaRPr lang="en-GB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4099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916113"/>
            <a:ext cx="3165475" cy="3649662"/>
          </a:xfr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734050"/>
            <a:ext cx="6227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Harry Solomon Truman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29063" y="2643188"/>
            <a:ext cx="5003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President Truman who recognised Israel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E1A1F-4211-48A5-B3EF-75C9DAE919D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0483" name="Picture 3" descr="7_6_fa20"/>
          <p:cNvPicPr>
            <a:picLocks noChangeAspect="1" noChangeArrowheads="1"/>
          </p:cNvPicPr>
          <p:nvPr/>
        </p:nvPicPr>
        <p:blipFill>
          <a:blip r:embed="rId3" cstate="print"/>
          <a:srcRect l="3378" t="1666" r="2339" b="4259"/>
          <a:stretch>
            <a:fillRect/>
          </a:stretch>
        </p:blipFill>
        <p:spPr bwMode="auto">
          <a:xfrm>
            <a:off x="539750" y="1844675"/>
            <a:ext cx="451326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57813" y="2000250"/>
            <a:ext cx="35353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Coughlin was one of the few religious-political activists seen here P. Oliver </a:t>
            </a:r>
            <a:r>
              <a:rPr lang="en-GB" sz="32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Rivero</a:t>
            </a:r>
            <a:endParaRPr lang="en-GB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BF258-DA38-4F5E-849C-494D1BF03B6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1507" name="Picture 5" descr="7_6_fa21"/>
          <p:cNvPicPr>
            <a:picLocks noChangeAspect="1" noChangeArrowheads="1"/>
          </p:cNvPicPr>
          <p:nvPr/>
        </p:nvPicPr>
        <p:blipFill>
          <a:blip r:embed="rId3" cstate="print"/>
          <a:srcRect l="2078" t="2324" r="3647" b="3787"/>
          <a:stretch>
            <a:fillRect/>
          </a:stretch>
        </p:blipFill>
        <p:spPr bwMode="auto">
          <a:xfrm>
            <a:off x="539750" y="1773238"/>
            <a:ext cx="5040313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929313" y="2428875"/>
            <a:ext cx="2952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drew large crowds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9C320-EFC6-425A-BB4E-6F8840FE583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2531" name="Picture 5" descr="7_6_fa22"/>
          <p:cNvPicPr>
            <a:picLocks noChangeAspect="1" noChangeArrowheads="1"/>
          </p:cNvPicPr>
          <p:nvPr/>
        </p:nvPicPr>
        <p:blipFill>
          <a:blip r:embed="rId3" cstate="print"/>
          <a:srcRect l="3432" t="3447" r="2527" b="2046"/>
          <a:stretch>
            <a:fillRect/>
          </a:stretch>
        </p:blipFill>
        <p:spPr bwMode="auto">
          <a:xfrm>
            <a:off x="539750" y="1628775"/>
            <a:ext cx="48672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580063" y="3286125"/>
            <a:ext cx="35639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Church was to become a shrine.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7AF69-B568-4A89-B377-42A154A74B1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6627" name="Picture 3" descr="7_6_fa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205038"/>
            <a:ext cx="2659063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143250" y="1500188"/>
            <a:ext cx="583247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Coughlin Really Was Doing Good Job.</a:t>
            </a:r>
          </a:p>
          <a:p>
            <a:pPr>
              <a:defRPr/>
            </a:pPr>
            <a:endParaRPr lang="en-GB" sz="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churches must accept their responsibility to protect their flocks. When a plague ravishes a land,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clergy can't hide in their castles and pray, they have an obligation to roll up their selves and help.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 are starting to see the Coughlin spirit as Episcopalians use their pensions to divest from funding Israel.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A1C08-246B-4F9C-AAE2-D12C53120FE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7651" name="Picture 3" descr="7_6_f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44675"/>
            <a:ext cx="370998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857750" y="1989138"/>
            <a:ext cx="3962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Coughlin Is Born 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born in Ontario Canada In 1891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203B5-F1D3-4B15-AF47-3E362F7790D0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8675" name="Picture 3" descr="7_6_fa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916113"/>
            <a:ext cx="31146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79838" y="1714500"/>
            <a:ext cx="53641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Father Is Ordained</a:t>
            </a:r>
          </a:p>
          <a:p>
            <a:pPr>
              <a:defRPr/>
            </a:pPr>
            <a:endParaRPr lang="en-GB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was ordained in Toronto in 1916.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taught at Assumption College in Windsor, Ontario,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 moving to Detroit in 1923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455E3-AB2E-41FB-A8A5-FE952553106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29699" name="Picture 3" descr="7_6_ffa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060575"/>
            <a:ext cx="33337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214813" y="1500188"/>
            <a:ext cx="453548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Becomes An Activist</a:t>
            </a:r>
          </a:p>
          <a:p>
            <a:pPr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1926 he broadcasts sermons on Christian radio. In 1931 CBS dropped him,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 he raised money to create his own national network,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soon reached millions of listeners.</a:t>
            </a:r>
            <a:r>
              <a:rPr lang="en-GB" sz="2800" b="1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51DA7-2EAF-4E84-B159-CBA0F8BC13A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0723" name="Picture 3" descr="7_6_ffa1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684213" y="1628775"/>
            <a:ext cx="37036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429125" y="1428750"/>
            <a:ext cx="4392613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Initially He Supports Roosevelt</a:t>
            </a:r>
          </a:p>
          <a:p>
            <a:pPr>
              <a:defRPr/>
            </a:pPr>
            <a:endParaRPr lang="en-GB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strongly endorsed Franklin D. Roosevelt during the 1932 Presidential election.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an early supporter of Roosevelt's New Deal reforms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DE7B9-BE07-4923-878B-DE29C16E11AE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1747" name="Picture 3" descr="7_6_f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35179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1638" y="1700213"/>
            <a:ext cx="4932362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Was Incensed At Jewish Bankers Had Done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1930s as he preached more and more about the negative influence of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"international bankers"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of Wall Street on the general welfare and about the need for monetary reform. </a:t>
            </a:r>
            <a:r>
              <a:rPr lang="en-GB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C8FC4-4ACC-412C-BCA4-C4B40C2E531E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211638" y="1700213"/>
            <a:ext cx="49323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claimed that the Depression was a Jewish created cash famine,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the solution. He blamed the Depression on an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"international conspiracy of Jewish bankers”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he proposed monetary reforms, including the elimination of the Federal Reserve System,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B6704-FCE7-4F9B-A104-1996AD64A13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pic>
        <p:nvPicPr>
          <p:cNvPr id="32775" name="Picture 7" descr="http://londonstimestees.files.wordpress.com/2007/07/a-printfection-great-de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3746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5123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4933950" cy="3587750"/>
          </a:xfr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08625" y="1700213"/>
            <a:ext cx="36353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Truman, and boyhood pal Jacobson, went from supply clerks to front-line warriors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C9B87-27CB-4373-BF13-D3FBBACE257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3795" name="Picture 3" descr="7_6_fa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37512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716463" y="1844675"/>
            <a:ext cx="44275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Takes A Second Look At Roosevelt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began denouncing Roosevelt as a tool of Wall Street.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9B202-0E98-4B08-9691-7BFB1A95CE57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F743B-084B-4635-9265-09218E0AEAC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pic>
        <p:nvPicPr>
          <p:cNvPr id="25605" name="Picture 5" descr="http://www.tpwd.state.tx.us/spdest/findadest/historic_sites/ccc/new_deal_texas_html/media/images/hope_cartoon_500x373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28596" y="1714488"/>
            <a:ext cx="3552825" cy="4762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9125" y="1928813"/>
            <a:ext cx="44291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Thus,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 Coughlin became a bitter opponent of the New Deal,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radio talks escalated in vehemence against Roosevelt,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capitalists and Jewish conspirators.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4819" name="Picture 3" descr="7_6_f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3600"/>
            <a:ext cx="39338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148263" y="2060575"/>
            <a:ext cx="3995737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Called The New Deal, The Jew Deal</a:t>
            </a:r>
          </a:p>
          <a:p>
            <a:pPr>
              <a:defRPr/>
            </a:pP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Roosevelt had surrounded himself with a Jewish Cabal, and the greatest beneficiaries of the "New/Jew Deal"  were Jewish businessmen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509A9-1DBB-44A4-938D-B268C2FE511E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5843" name="Picture 3" descr="7_6_fa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3238"/>
            <a:ext cx="39131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643438" y="1773238"/>
            <a:ext cx="4500562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Roosevelt Was Seen As A Jewish Puppet</a:t>
            </a:r>
          </a:p>
          <a:p>
            <a:pPr>
              <a:defRPr/>
            </a:pPr>
            <a:endParaRPr lang="en-GB" sz="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he began criticizing the New Deal,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Roosevelt sent Joseph P. Kennedy and Frank Murphy,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prominent Irish Catholics, to try to tone him down.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BC7B6-0153-4D4B-BBEB-B2FF33F0A36E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6867" name="Picture 3" descr="7_6_fa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714500"/>
            <a:ext cx="429101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751388" y="1412875"/>
            <a:ext cx="4392612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Kennedy Has No Use For Coughlin</a:t>
            </a:r>
          </a:p>
          <a:p>
            <a:pPr>
              <a:defRPr/>
            </a:pPr>
            <a:endParaRPr lang="en-GB" sz="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Kennedy, who strongly supported the New Deal, warned as early as 1933 that Coughlin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"becoming a very dangerous proposition" as an opponent of Roosevelt and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"an out and out demagogue.”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E0B9F-1781-40AE-B6B7-E62DC4EE19E9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8CAFF-8C68-464C-A04E-E41E877B91AE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320514" name="Picture 2" descr="http://i.dailymail.co.uk/i/pix/2008/07/02/article-1031285-01D4111D00000578-882_468x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85938"/>
            <a:ext cx="357187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88" y="2714625"/>
            <a:ext cx="35004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Kennedy attacked the isolationism of Coughlin, and aviator Charles Lindbergh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(left).</a:t>
            </a:r>
            <a:endParaRPr lang="en-GB" sz="28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8915" name="Picture 3" descr="7_6_fa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120900"/>
            <a:ext cx="42481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859338" y="1628775"/>
            <a:ext cx="42846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Coughlin's National Union For Social Justice</a:t>
            </a:r>
          </a:p>
          <a:p>
            <a:pPr>
              <a:defRPr/>
            </a:pP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reached the farm belt, who really was devastated in the 1930's. He had a strong following among nativists and opponents of the Federal Reserve. As Kazin notes, Coughlinites saw Wall Street and Communism as twin faces of Judiaism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040AA-3E85-469C-B6CD-28ED9378EB9F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8915" name="Picture 3" descr="7_6_fa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290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286250" y="1773238"/>
            <a:ext cx="45704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Saw Huey Long As America's Salvation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supported Huey Long,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was enraged when he was killed by the Jewish assassin,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Jakob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Weiss in 1935.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2700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Huey Long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2AAB3-E6FA-4434-A707-3F9CA20A0977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39939" name="Picture 3" descr="7_6_fa25"/>
          <p:cNvPicPr>
            <a:picLocks noChangeAspect="1" noChangeArrowheads="1"/>
          </p:cNvPicPr>
          <p:nvPr/>
        </p:nvPicPr>
        <p:blipFill>
          <a:blip r:embed="rId3" cstate="print"/>
          <a:srcRect l="2145" t="2025" b="2069"/>
          <a:stretch>
            <a:fillRect/>
          </a:stretch>
        </p:blipFill>
        <p:spPr bwMode="auto">
          <a:xfrm>
            <a:off x="357188" y="2000250"/>
            <a:ext cx="370522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214813" y="1595438"/>
            <a:ext cx="475297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Germany Was The Dam Restraining Communism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1936,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Coughlin increasingly expressed sympathy for German policies, as an antidote to Bolshevism.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his 1938 CBS radio broadcasts he exposed Jewish bankers as  financing the Russian Revolution.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924DE-8C51-4DE8-B76D-509D0BBC1C3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40963" name="Picture 3" descr="7_6_fal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643063"/>
            <a:ext cx="36480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067175" y="1557338"/>
            <a:ext cx="5257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Sees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Kristallnacht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 A Giant Hate Hoa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  <a:p>
            <a:pPr>
              <a:defRPr/>
            </a:pP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November 20, 1938, two weeks after German Jews staged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Kristallnacht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detailed what really happened,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cataloging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nonsensical exaggerations. </a:t>
            </a: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F2960-FF0F-4A4D-B653-3C4639A313AE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6147" name="Picture 3" descr="6_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>
          <a:xfrm>
            <a:off x="395288" y="1557338"/>
            <a:ext cx="4297362" cy="5111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076825" y="1773238"/>
            <a:ext cx="38877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Owned A Haberdashery With Jacobson.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932363" y="5229225"/>
            <a:ext cx="42116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Left: Truman And Eddie Jacobson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6456B-9CEA-48FD-91B7-56DD7E5BC67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F2CB-8FDE-4DDB-9C4B-83625D0A19A7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57813" y="1714500"/>
            <a:ext cx="3500437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Jews claimed that untold numbers were beaten,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a thousand synagogues were burned,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hundreds of Jews died rushing into their synagogues to save books.  </a:t>
            </a:r>
          </a:p>
        </p:txBody>
      </p:sp>
      <p:pic>
        <p:nvPicPr>
          <p:cNvPr id="322562" name="Picture 2" descr="http://xroads.virginia.edu/~1930s2/Time/1938/kristallna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49244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41987" name="Picture 3" descr="bolshevi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39385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857750" y="1773238"/>
            <a:ext cx="40354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Opposed Stalin's Communism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His newspaper, Social Justice,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claimed that Marxist atheism in Europe was a Jewish plot.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exposed Stalin's Jewish blood.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AC290-3CEF-4EE9-A540-0EF593FCB5C4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214813" y="1571625"/>
            <a:ext cx="460533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Hit A Nerve With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Kristallnacht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this speech,  radio stations in New York and Chicago,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began refusing to air his speeches, and he was cancelled by WINS and WMCA.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continued to broadcast on a small Newark station.</a:t>
            </a:r>
          </a:p>
        </p:txBody>
      </p:sp>
      <p:pic>
        <p:nvPicPr>
          <p:cNvPr id="43012" name="Picture 5" descr="wpeEF.jpg (451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37766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9B22B-50C6-4D45-AEE8-7EB981934A75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44035" name="Picture 3" descr="7_6_fg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40020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859338" y="1916113"/>
            <a:ext cx="4105275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Agreed With Lindbergh</a:t>
            </a:r>
          </a:p>
          <a:p>
            <a:pPr>
              <a:defRPr/>
            </a:pPr>
            <a:endParaRPr lang="en-GB" sz="8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sz="800" dirty="0"/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Coughlin, and Lindbergh,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wanted no part of WW2. They both referred too it as the Jew's war</a:t>
            </a:r>
            <a:r>
              <a:rPr lang="en-GB" sz="28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300FC-B5F8-46FD-BEB8-0E42B77370E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47107" name="Picture 3" descr="7_6_fa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38877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643438" y="1773238"/>
            <a:ext cx="4032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Lend Lease Act</a:t>
            </a:r>
          </a:p>
          <a:p>
            <a:pPr>
              <a:defRPr/>
            </a:pPr>
            <a:endParaRPr lang="en-GB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Roosevelt supplied weapons to Stalin's communists, who had killed 50 million Christians since 1918.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6622F-FA4A-4F65-9D80-CE43A44C4D8F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smtClean="0"/>
              <a:t> </a:t>
            </a:r>
            <a:r>
              <a:rPr lang="en-GB" sz="4000" b="1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48131" name="Picture 3" descr="7_6_f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32670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284663" y="1484313"/>
            <a:ext cx="460851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Stop The Mass Immigration Of Jews</a:t>
            </a:r>
          </a:p>
          <a:p>
            <a:pPr>
              <a:defRPr/>
            </a:pPr>
            <a:endParaRPr lang="en-GB" sz="2400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1933 on the Jews of Europe realized a war was coming, they weren't about to serve, and they didn't want the inconveniences, and dangers their war would bring. From 1933 to 1941 there was a massive immigration, and Coughlin wanted them to be sent back.</a:t>
            </a:r>
            <a:r>
              <a:rPr lang="en-GB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7B99E-0BDD-4F19-8157-FACB2D9124E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49155" name="Picture 3" descr="7_6_f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714500"/>
            <a:ext cx="32750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140200" y="1916113"/>
            <a:ext cx="50038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FBI Gets Involved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organization called the Christian Front, who claimed affiliation with Coughlin, starts passing out flyers that it planned to murder Jews, and a dozen congressman. Edgar J Hoover steps in, and declares Coughlin, Hitler's agent. </a:t>
            </a: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denied any knowledge.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7D0DB-4C84-49B2-85F2-0AF13B4D2013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D3F14-88F5-4970-AEB0-5653651240BC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357813" y="2071688"/>
            <a:ext cx="3429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Edgar J Hoover (left) steps in,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declares Coughlin, Hitler's agent. </a:t>
            </a: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denied any knowledge. </a:t>
            </a:r>
          </a:p>
          <a:p>
            <a:pPr>
              <a:defRPr/>
            </a:pPr>
            <a:endParaRPr lang="en-GB" sz="2800" dirty="0"/>
          </a:p>
        </p:txBody>
      </p:sp>
      <p:pic>
        <p:nvPicPr>
          <p:cNvPr id="324610" name="Picture 2" descr="http://www.theforbiddenknowledge.com/hardtruth/ho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85938"/>
            <a:ext cx="33258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51203" name="Picture 3" descr="7_6_f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7719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572000" y="1654175"/>
            <a:ext cx="43195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Blames Sarnoff And His Fellow Jews</a:t>
            </a:r>
          </a:p>
          <a:p>
            <a:pPr>
              <a:defRPr/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FDR administration decided to regulate broadcasting,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operating permits were required of those who were regular radio broadcasters.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F5D4D-11EE-4765-8CAA-FBD5212D1B1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38AE0-C647-4E49-B138-A04D712394EE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00563" y="2143125"/>
            <a:ext cx="4286250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00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Coughlin's permit was denied, </a:t>
            </a:r>
            <a:r>
              <a:rPr lang="en-GB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was temporarily silenced.</a:t>
            </a:r>
          </a:p>
          <a:p>
            <a:pPr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1940 Coughlin had 1/3 of American listening to his broadcasts.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52229" name="Picture 5" descr="http://www.gnosticliberationfront.com/pandeAMEX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34988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7171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844675"/>
            <a:ext cx="4635500" cy="4227513"/>
          </a:xfr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57813" y="2428875"/>
            <a:ext cx="35353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Recognizes Israel As A Nation – here talking to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Chaim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Weisman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1E3BF-7843-4EE5-BD72-1C8A40814AB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pic>
        <p:nvPicPr>
          <p:cNvPr id="53251" name="Picture 3" descr="7_6_fa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63"/>
            <a:ext cx="37528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643438" y="1654175"/>
            <a:ext cx="4500562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Is Finally Silenced</a:t>
            </a:r>
          </a:p>
          <a:p>
            <a:pPr>
              <a:defRPr/>
            </a:pPr>
            <a:endParaRPr lang="en-GB" sz="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 attack on Pearl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Harbor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the declaration of war,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peace movement began to sputter out and isolationists like Coughlin were seen as being sympathetic to the enemy.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5FF23-4102-4C13-BB93-EE0A564B8934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A9D3D-5C60-4B8C-90E8-A99C214F8964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14938" y="2071688"/>
            <a:ext cx="34290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1942, a new bishop of Detroit ordered Coughlin to stop his controversial political activities and to return to his duties as a parish priest.</a:t>
            </a:r>
            <a:endParaRPr lang="en-GB" sz="2800" dirty="0"/>
          </a:p>
        </p:txBody>
      </p:sp>
      <p:pic>
        <p:nvPicPr>
          <p:cNvPr id="328706" name="Picture 2" descr="Photo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928813"/>
            <a:ext cx="3619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sz="4000" b="1" dirty="0" smtClean="0"/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Gog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Coughlin complied and remained the pastor of the Shrine of the Little Flower until retiring in 1966.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5054F-B1ED-47EF-B844-504F6F397997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pic>
        <p:nvPicPr>
          <p:cNvPr id="54279" name="Picture 7" descr="http://upload.wikimedia.org/wikipedia/en/4/4f/ShrineoftheLittleFlowerR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57313"/>
            <a:ext cx="6753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Father Coughlin - A 1930’s Campaigner Against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Gog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D6D2A-5404-4667-AD1B-0777141EF8B5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14875" y="1857375"/>
            <a:ext cx="4071938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refused numerous interview opportunities,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continued to write pamphlets denouncing Communism until his death at Bloomfield Hills,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Michigan in 1979, at the age of 88.</a:t>
            </a:r>
          </a:p>
          <a:p>
            <a:pPr>
              <a:defRPr/>
            </a:pPr>
            <a:endParaRPr lang="en-GB" dirty="0">
              <a:solidFill>
                <a:srgbClr val="00FF00"/>
              </a:solidFill>
            </a:endParaRPr>
          </a:p>
        </p:txBody>
      </p:sp>
      <p:pic>
        <p:nvPicPr>
          <p:cNvPr id="5" name="Picture 3" descr="7_6_fa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71625"/>
            <a:ext cx="40084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11888"/>
            <a:ext cx="89296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Father Coughlin Dies In 1979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Oliver Cromwell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55299" name="Picture 3" descr="Cromwell's statue in front of Parliament in London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428625" y="1143000"/>
            <a:ext cx="36369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286250" y="1428750"/>
            <a:ext cx="4857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section deals with a bizarre 11 year episode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(the number of Gog)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English history when the country was a republic or Commonwealth.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called an INTERREGNUM and lasted from 1649 to 1660.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last 5 years were called a Protectorate with Oliver Cromwell reigning as Lord Protector.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4202F-59E6-4320-88F5-C8BB655E14F2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http://efrafandays.files.wordpress.com/2009/06/oliver_cromwell_close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Oliver Cromwell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most of his life, Cromwell was an obscure commoner without a drop of royal blood, and stood no chance of inheriting the English throne.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 is considered a HERO in England - but in Ireland he is as HATED as </a:t>
            </a:r>
            <a:r>
              <a:rPr lang="en-GB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Hernán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Cortés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Mexico.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44D8C-FF2A-409E-9FC4-63FA40E23F86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chemeClr val="hlink"/>
                </a:solidFill>
              </a:rPr>
              <a:t>Oliver Cromwell</a:t>
            </a:r>
            <a:r>
              <a:rPr lang="en-GB" sz="4000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57347" name="Picture 3" descr="Oliver Cromwell (1599-1658)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85860"/>
            <a:ext cx="3814847" cy="5357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0" y="1412875"/>
            <a:ext cx="457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reason for this bizarre episode in English history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be clearly seen when we carefully examine laws that were passed and alliances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were changed during Cromwell's career and the subsequent reign of the restored King Charles II.</a:t>
            </a:r>
            <a:r>
              <a:rPr lang="en-GB" sz="2800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CD19B-C246-40F3-B69C-E70FDF0F2BF2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FBDF3-BE3B-4A72-B7FB-7FB76D9B7211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429250" y="1714500"/>
            <a:ext cx="3357563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Without a drop of royal blood,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COMMONER Cromwell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almost became king of the 3 kingdoms 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coronation of Oliver Cromwell as Lord Protector of England</a:t>
            </a:r>
            <a:r>
              <a:rPr lang="en-GB" sz="3600" dirty="0"/>
              <a:t>.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2804" name="Picture 4" descr="Coronation of Oliver Cromwell as the Lord Protector of Englan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500188"/>
            <a:ext cx="48990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58371" name="Picture 4" descr="Dutch satirical print showing Cromwell thinking about becoming king as his sycophants surround him and grovel at his feet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850" y="1412875"/>
            <a:ext cx="4824413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57813" y="1857375"/>
            <a:ext cx="3529012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Dutch satirical print showing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 </a:t>
            </a:r>
            <a:r>
              <a:rPr lang="en-GB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thinking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about becoming king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his sycophants surround him and grovel at his feet.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FFEA2-9EB2-4932-A7AE-17AE1A30C71C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59395" name="Picture 4" descr="Dutch satirical print portrays Cromwell as an arch-hypocrite and a power hungry usurper, for even as Charles I is being beheaded in Whitehall, Cromwell is seizing the power and emblems of monarchy including ermine robe, orb, crown and sword of justice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75"/>
            <a:ext cx="298608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563938" y="1557338"/>
            <a:ext cx="53292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Dutch satirical print portrays Cromwell as an arch-hypocrite and a power hungry usurper,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even as Charles I is being beheaded in Whitehall,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 is seizing the power and emblems of monarchy including ermine robe, orb, crown</a:t>
            </a:r>
            <a:r>
              <a:rPr lang="en-GB" sz="2800" b="1" dirty="0">
                <a:solidFill>
                  <a:srgbClr val="00FF00"/>
                </a:solidFill>
              </a:rPr>
              <a:t> and sword of justice.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A73BD-C465-4736-A2D1-7DF1E4273677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8195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773238"/>
            <a:ext cx="5241925" cy="3798887"/>
          </a:xfr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072188" y="2571750"/>
            <a:ext cx="2892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Playing Poker With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Abbie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Garnof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Pals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016FB-246A-4D39-A667-EE3AF4E1263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3" name="Picture 7" descr="http://www.world-tour-orion7.com/images/DutchNav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643313" y="1163638"/>
            <a:ext cx="532923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gallant little country of Holland was one of the winners in the Gog instigated 30 Years' War.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Their navy was expanding and they were taking over the decaying Spanish Empire.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Gog tool/fool Cromwell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actually got England to declare war on their most faithful ally—Holland.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47602-6D87-456F-8885-9B400D149A65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563938" y="1557338"/>
            <a:ext cx="5329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857750" y="1428750"/>
            <a:ext cx="40354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England and Holland were faithful allies until the Cromwell regime!!</a:t>
            </a:r>
          </a:p>
          <a:p>
            <a:pPr>
              <a:defRPr/>
            </a:pP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England and Holland were faithful allies from before the time of the defeat of the "Invincible"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Armada until the regime of Cromwell.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F58F7-F32A-427C-8EF0-158BCB61ACD0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p:pic>
        <p:nvPicPr>
          <p:cNvPr id="61448" name="Picture 8" descr="http://asnailstale.files.wordpress.com/2009/03/450px-dutch_windm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285875"/>
            <a:ext cx="37861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F9395-E40C-46B2-B4BC-5E11CD992199}" type="slidenum">
              <a:rPr lang="en-GB" smtClean="0"/>
              <a:pPr>
                <a:defRPr/>
              </a:pPr>
              <a:t>62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14875" y="2214563"/>
            <a:ext cx="38576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is ironic that the dictatorship of Oliver Cromwell lasted just as long as another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Gog tool—</a:t>
            </a:r>
            <a:r>
              <a:rPr lang="en-GB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Adolf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Hitler.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34850" name="Picture 2" descr="File:Adolf Hitler in Yugoslavia cr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428750"/>
            <a:ext cx="39624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62467" name="Picture 4" descr="Duke of Alva (1507-1582)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32178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23850" y="5445125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Duke of Alva (1507-1582). 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708400" y="1412875"/>
            <a:ext cx="5435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"Iron Duke“ (Gog Agent)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as he was called began a 6 year reign of terror in the Netherlands.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August 22, Alba, accompanied by a body of select Spanish troops, made his entry into Brussels.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immediately appointed a council to condemn without trial those suspected of heresy and rebellion</a:t>
            </a:r>
            <a:r>
              <a:rPr lang="en-GB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F3560-1D5F-4B82-B243-25CEEE1D864D}" type="slidenum">
              <a:rPr lang="en-GB" smtClean="0"/>
              <a:pPr>
                <a:defRPr/>
              </a:pPr>
              <a:t>63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0" y="5929313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Count of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Egmont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643438" y="1412875"/>
            <a:ext cx="42148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June 1, 1568,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Brussels witnessed the simultaneous decapitation of twenty-two noblemen;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6 June followed the execution of the Counts of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Egmont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Horne.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"Council of Blood" was the popular designation of Alba's tribunal.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621BF-5F76-4F51-9B88-92DC4D0B8D98}" type="slidenum">
              <a:rPr lang="en-GB" smtClean="0"/>
              <a:pPr>
                <a:defRPr/>
              </a:pPr>
              <a:t>64</a:t>
            </a:fld>
            <a:endParaRPr lang="en-GB"/>
          </a:p>
        </p:txBody>
      </p:sp>
      <p:pic>
        <p:nvPicPr>
          <p:cNvPr id="63496" name="Picture 8" descr="Holland Egmond aan de Hoef landscape statue art"/>
          <p:cNvPicPr>
            <a:picLocks noChangeAspect="1" noChangeArrowheads="1"/>
          </p:cNvPicPr>
          <p:nvPr/>
        </p:nvPicPr>
        <p:blipFill>
          <a:blip r:embed="rId3" cstate="print"/>
          <a:srcRect l="13158" r="13158"/>
          <a:stretch>
            <a:fillRect/>
          </a:stretch>
        </p:blipFill>
        <p:spPr bwMode="auto">
          <a:xfrm>
            <a:off x="642938" y="1285875"/>
            <a:ext cx="3275012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80236-C220-49B4-A896-5712FE22F281}" type="slidenum">
              <a:rPr lang="en-GB" smtClean="0"/>
              <a:pPr>
                <a:defRPr/>
              </a:pPr>
              <a:t>65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00563" y="1357313"/>
            <a:ext cx="4214812" cy="510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Protestant England, and the small Dutch Republic under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William of Orange,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stood in Spain's way of eventual world conquest.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England had a small population of 4 million,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no overseas possessions.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36898" name="Picture 2" descr="http://www.freewebs.com/loyalorangelodge2934/william_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4039273" cy="4766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70659" name="Picture 4" descr="The Netherlands was ideally situated for an invasion of England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75247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5122863"/>
            <a:ext cx="9144000" cy="181588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Netherlands was ideally situated for an invasion of England.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England and Holland were close allies and both countries contributed to the defeat of the "Invincible" Armada.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AB-E5CB-4A16-8733-17B1A4C19DAE}" type="slidenum">
              <a:rPr lang="en-GB" smtClean="0"/>
              <a:pPr>
                <a:defRPr/>
              </a:pPr>
              <a:t>66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71683" name="Picture 3" descr="The Spanish Netherlands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4592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859338" y="1196975"/>
            <a:ext cx="42846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Spanish Netherlands.</a:t>
            </a:r>
            <a:r>
              <a:rPr lang="en-GB" dirty="0"/>
              <a:t> 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143500" y="2357438"/>
            <a:ext cx="37861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0FF00"/>
                </a:solidFill>
              </a:rPr>
              <a:t>Gog’s plans to control the world from Spain would change with the successful instigation of the </a:t>
            </a:r>
            <a:r>
              <a:rPr lang="en-GB" sz="2800" b="1">
                <a:solidFill>
                  <a:srgbClr val="FF0000"/>
                </a:solidFill>
              </a:rPr>
              <a:t>“English Revolution”</a:t>
            </a:r>
            <a:endParaRPr lang="en-GB" sz="2800" b="1">
              <a:solidFill>
                <a:schemeClr val="hlin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68ECD-557A-486D-921A-54E6CA867BD4}" type="slidenum">
              <a:rPr lang="en-GB" smtClean="0"/>
              <a:pPr>
                <a:defRPr/>
              </a:pPr>
              <a:t>67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65554-43C2-4689-8D6C-E8E1D3196CF8}" type="slidenum">
              <a:rPr lang="en-GB" smtClean="0"/>
              <a:pPr>
                <a:defRPr/>
              </a:pPr>
              <a:t>68</a:t>
            </a:fld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86313" y="2357438"/>
            <a:ext cx="4143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00FFFF"/>
                </a:solidFill>
              </a:rPr>
              <a:t>… and because of the Spanish Inquisition </a:t>
            </a:r>
            <a:r>
              <a:rPr lang="en-GB" sz="2800" b="1">
                <a:solidFill>
                  <a:srgbClr val="FFC000"/>
                </a:solidFill>
              </a:rPr>
              <a:t>whose purpose was to root the </a:t>
            </a:r>
            <a:r>
              <a:rPr lang="en-GB" sz="2800" b="1">
                <a:solidFill>
                  <a:srgbClr val="FF0000"/>
                </a:solidFill>
              </a:rPr>
              <a:t>deceitful Jews pretending to be Christians </a:t>
            </a:r>
            <a:r>
              <a:rPr lang="en-GB" sz="2800" b="1">
                <a:solidFill>
                  <a:srgbClr val="00FF00"/>
                </a:solidFill>
              </a:rPr>
              <a:t>while they were still secretly practising their religion</a:t>
            </a:r>
            <a:r>
              <a:rPr lang="en-GB" b="1">
                <a:solidFill>
                  <a:srgbClr val="00FF00"/>
                </a:solidFill>
              </a:rPr>
              <a:t>.</a:t>
            </a:r>
            <a:endParaRPr lang="en-GB">
              <a:solidFill>
                <a:srgbClr val="00FF00"/>
              </a:solidFill>
            </a:endParaRPr>
          </a:p>
        </p:txBody>
      </p:sp>
      <p:pic>
        <p:nvPicPr>
          <p:cNvPr id="69637" name="Picture 5" descr="spanish-inquisition-torture-devices-800X800.jpg (402×6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3929063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57750" y="1214438"/>
            <a:ext cx="3643313" cy="1230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Spanish Netherlands.</a:t>
            </a:r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72707" name="Picture 3" descr="Replica of the Mayflower in Plymouth, Massachusetts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68413"/>
            <a:ext cx="467995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5661025"/>
            <a:ext cx="5143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Replica of the Mayflower in Plymouth, Massachusetts.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219700" y="1412875"/>
            <a:ext cx="36734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1607,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small congregation of Christians left England bound for Holland.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James I—a Roman Catholic in disguise—refused to grant them freedom of religion.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7C1CE-A658-40DC-BDF3-46ED6F75AC48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9219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484313"/>
            <a:ext cx="5526088" cy="4445000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857875" y="1989138"/>
            <a:ext cx="3035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Abbie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Garnof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(centre), One Of Truman's Inner Circle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5BFC4-5696-42BC-9687-7181D55D90C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42875" y="5715000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Replica of the Mayflower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5286375" y="1412875"/>
            <a:ext cx="3857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next 13 years they found a refuge and freedom of religion in Holland. </a:t>
            </a:r>
          </a:p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Eventually they decided to leave Holland and obtained a patent to found a colony in the New World.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BADF4-F827-4776-A5ED-E23580CC78EC}" type="slidenum">
              <a:rPr lang="en-GB" smtClean="0"/>
              <a:pPr>
                <a:defRPr/>
              </a:pPr>
              <a:t>70</a:t>
            </a:fld>
            <a:endParaRPr lang="en-GB"/>
          </a:p>
        </p:txBody>
      </p:sp>
      <p:pic>
        <p:nvPicPr>
          <p:cNvPr id="73736" name="Picture 8" descr="http://www.themayflowersociety.com/sm-m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500188"/>
            <a:ext cx="3603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95194-871B-403B-8F20-B7020846C529}" type="slidenum">
              <a:rPr lang="en-GB" smtClean="0"/>
              <a:pPr>
                <a:defRPr/>
              </a:pPr>
              <a:t>71</a:t>
            </a:fld>
            <a:endParaRPr lang="en-GB"/>
          </a:p>
        </p:txBody>
      </p:sp>
      <p:pic>
        <p:nvPicPr>
          <p:cNvPr id="340994" name="Picture 2" descr="pilgrims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500188" y="1285875"/>
            <a:ext cx="6072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Sept. 1620, 101 men, women,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children of this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Leiden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congregation left Plymouth,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England, in a tiny ship called the </a:t>
            </a:r>
            <a:r>
              <a:rPr lang="en-GB" sz="28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Mayflower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bound for the New World. </a:t>
            </a:r>
            <a:endParaRPr lang="en-GB" sz="28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072063" y="1857375"/>
            <a:ext cx="36734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Nov. 1620, 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English finally obtained a beachhead on the coast of the New World when the Pilgrim Fathers landed at Plymouth Rock.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36F28-E8AF-4B71-B287-4DF809A33C0B}" type="slidenum">
              <a:rPr lang="en-GB" smtClean="0"/>
              <a:pPr>
                <a:defRPr/>
              </a:pPr>
              <a:t>72</a:t>
            </a:fld>
            <a:endParaRPr lang="en-GB"/>
          </a:p>
        </p:txBody>
      </p:sp>
      <p:pic>
        <p:nvPicPr>
          <p:cNvPr id="74760" name="Picture 8" descr="the pilgrim fath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0"/>
            <a:ext cx="38163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http://freepages.genealogy.rootsweb.ancestry.com/~nrg1/TheDepartureOfThePilgrimFathersFromPlymouth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0AD2B-030E-4892-9CE5-2C7D880DEBEC}" type="slidenum">
              <a:rPr lang="en-GB" smtClean="0"/>
              <a:pPr>
                <a:defRPr/>
              </a:pPr>
              <a:t>73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72063" y="1857375"/>
            <a:ext cx="385762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were Protestant Christians who left everything behind in order to worship God according to His Word.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77827" name="Picture 3" descr="Henry Hudson (1570-1611)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0825" y="1484313"/>
            <a:ext cx="3822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23850" y="5667375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Henry Hudson (1570-1611)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357688" y="1285875"/>
            <a:ext cx="44640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Englishman Henry Hudson explored the New York area for the Dutch East India Company in 1609.</a:t>
            </a:r>
            <a:r>
              <a:rPr lang="en-GB" sz="2800" dirty="0"/>
              <a:t> 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4429125" y="3571875"/>
            <a:ext cx="43926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“English” revolution was all part of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Gog’s strategy for seizing control</a:t>
            </a:r>
            <a:r>
              <a:rPr lang="en-GB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the wealth of the Israelites now colonising the New World.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2E9FC-0DE8-4865-B4C1-4A58E44F45BC}" type="slidenum">
              <a:rPr lang="en-GB" smtClean="0"/>
              <a:pPr>
                <a:defRPr/>
              </a:pPr>
              <a:t>74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09" grpId="0"/>
      <p:bldP spid="727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78851" name="Picture 3" descr="new-amsterdam-ma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84313"/>
            <a:ext cx="53276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0" y="5734050"/>
            <a:ext cx="5940425" cy="946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Amsterdam was founded by the Dutch in 1625.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046788" y="1357313"/>
            <a:ext cx="309721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Dutch founded a settlement in present day New York City called New Amsterdam. </a:t>
            </a:r>
          </a:p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York City was formerly called New Amsterdam!!</a:t>
            </a:r>
          </a:p>
          <a:p>
            <a:pPr>
              <a:spcBef>
                <a:spcPct val="50000"/>
              </a:spcBef>
              <a:defRPr/>
            </a:pP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D4257-0E17-4FC4-89A7-CE32297ABA99}" type="slidenum">
              <a:rPr lang="en-GB" smtClean="0"/>
              <a:pPr>
                <a:defRPr/>
              </a:pPr>
              <a:t>75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79875" name="Picture 3" descr="King James II (1633-1701).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95288" y="1268413"/>
            <a:ext cx="34988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6035675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James II (1633-1701).</a:t>
            </a:r>
            <a:b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from 1685 to 1688</a:t>
            </a:r>
            <a: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140200" y="1557338"/>
            <a:ext cx="48244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James II who was overthrown in the Glorious Revolution of 1688 by Dutch king William of Orange was also called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Duke of York and Albany.</a:t>
            </a:r>
          </a:p>
          <a:p>
            <a:pPr>
              <a:defRPr/>
            </a:pPr>
            <a:endParaRPr lang="en-GB" sz="2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York City was renamed after him in 1664.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0E1D5-1700-4418-9864-A43782A3138B}" type="slidenum">
              <a:rPr lang="en-GB" smtClean="0"/>
              <a:pPr>
                <a:defRPr/>
              </a:pPr>
              <a:t>76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0899" name="Picture 3" descr="Aerial view of lower New York City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25538"/>
            <a:ext cx="7129463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" y="5484813"/>
            <a:ext cx="9144000" cy="13731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Aerial view of lower New York City.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city was called New Amsterdam until its conquest by the English.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156A4-AD3F-4CE8-9A41-C1479D327DA3}" type="slidenum">
              <a:rPr lang="en-GB" smtClean="0"/>
              <a:pPr>
                <a:defRPr/>
              </a:pPr>
              <a:t>77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1923" name="Picture 3" descr="King Charles I (1600-1649).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8313" y="1196975"/>
            <a:ext cx="37258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0" y="5911850"/>
            <a:ext cx="4787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Charles I (1600-1649).</a:t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from 1625 to 1649 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500563" y="2071688"/>
            <a:ext cx="439261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Obviously the king was not cooperating with the Jesuits in destroying the Dutch,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navy so he had to be taught a lesson</a:t>
            </a:r>
            <a:r>
              <a:rPr lang="en-GB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2598-1F36-46F5-A664-CC77F8EB291D}" type="slidenum">
              <a:rPr lang="en-GB" smtClean="0"/>
              <a:pPr>
                <a:defRPr/>
              </a:pPr>
              <a:t>78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2947" name="Picture 3" descr="Depiction of the beheading of King Charles I in 1649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196975"/>
            <a:ext cx="7100887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5780782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Depiction of the beheading of King Charles I in 1649.</a:t>
            </a:r>
            <a:r>
              <a:rPr lang="en-GB" sz="32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88D05-E37F-416D-8BAC-3B148F18D1A5}" type="slidenum">
              <a:rPr lang="en-GB" smtClean="0"/>
              <a:pPr>
                <a:defRPr/>
              </a:pPr>
              <a:t>79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0243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468313" y="1484313"/>
            <a:ext cx="3532187" cy="4591050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286250" y="1357313"/>
            <a:ext cx="46069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</a:rPr>
              <a:t>Harry S. Truman,  1884-1972</a:t>
            </a:r>
            <a:r>
              <a:rPr lang="en-GB" b="1" dirty="0">
                <a:solidFill>
                  <a:srgbClr val="FF00FF"/>
                </a:solidFill>
              </a:rPr>
              <a:t> </a:t>
            </a:r>
            <a:endParaRPr lang="en-GB" dirty="0">
              <a:solidFill>
                <a:srgbClr val="FF00FF"/>
              </a:solidFill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succeeded to the office of President upon the death of Franklin D. Roosevelt.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recognized Israel as a nation,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de-segregated the armed forces, and was soft on Communism.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 was always considered a haggling haberdasher</a:t>
            </a:r>
            <a:r>
              <a:rPr lang="en-GB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dirty="0">
                <a:solidFill>
                  <a:srgbClr val="00FF0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AC54C-5709-4C7B-AD87-6550A440533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3971" name="Picture 3" descr="General Robert Blake (1599-1657),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39750" y="1268413"/>
            <a:ext cx="2865438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0" y="6035675"/>
            <a:ext cx="5364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FF00"/>
                </a:solidFill>
              </a:rPr>
              <a:t>General Robert Blake (1599-1657) commanded the English navy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635375" y="1484313"/>
            <a:ext cx="5508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 went to war with the Dutch!!</a:t>
            </a:r>
          </a:p>
          <a:p>
            <a:pPr>
              <a:defRPr/>
            </a:pP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Spain was the FIRST country to recognize the Cromwell regime....Cromwell declared war on England's faithful ally the Dutch.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803AD-62FF-4AD5-8A4C-2A99B1426EE4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7987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4995" name="Picture 3" descr="Dutch admiral Maarten Tromp (1598-1653),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611188" y="1341438"/>
            <a:ext cx="33639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0" y="5903893"/>
            <a:ext cx="635795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Dutch admiral </a:t>
            </a:r>
            <a:r>
              <a:rPr lang="en-GB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Maarten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Tromp (1598-1653), commanded the Dutch navy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GB" sz="2800" b="1" dirty="0"/>
              <a:t> 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286250" y="1785938"/>
            <a:ext cx="4537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first of the Anglo-Dutch wars lasted from 1652 to 1654.....Spain was the FIRST country to recognize the Cromwell regime, </a:t>
            </a:r>
            <a:endParaRPr lang="en-GB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782DD-385D-4204-8312-5FC4789D9FF2}" type="slidenum">
              <a:rPr lang="en-GB" smtClean="0"/>
              <a:pPr>
                <a:defRPr/>
              </a:pPr>
              <a:t>81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C37E1-D7ED-43C6-A70E-1852068D0BC5}" type="slidenum">
              <a:rPr lang="en-GB" smtClean="0"/>
              <a:pPr>
                <a:defRPr/>
              </a:pPr>
              <a:t>82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2214563"/>
            <a:ext cx="42148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and of course the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Jesuit general was DELIGHTED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that the British were fighting for them and destroying the Dutch navy.</a:t>
            </a:r>
            <a:endParaRPr lang="en-GB" sz="2800" dirty="0">
              <a:solidFill>
                <a:srgbClr val="FFCC00"/>
              </a:solidFill>
            </a:endParaRPr>
          </a:p>
        </p:txBody>
      </p:sp>
      <p:pic>
        <p:nvPicPr>
          <p:cNvPr id="86022" name="Picture 6" descr="http://www.reformation.org/francis-borgi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37147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7043" name="Picture 3" descr="Cromwell bombards Drogheda before storming the city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785813" y="1341438"/>
            <a:ext cx="750093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357290" y="5911850"/>
            <a:ext cx="6553200" cy="946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Cromwell bombards Drogheda before storming the city.</a:t>
            </a:r>
            <a:r>
              <a:rPr lang="en-GB" sz="2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3F66A-F360-49B9-84D4-4AE87218C105}" type="slidenum">
              <a:rPr lang="en-GB" smtClean="0"/>
              <a:pPr>
                <a:defRPr/>
              </a:pPr>
              <a:t>83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8067" name="Picture 3" descr="Sack of Drogheda by Cromwell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268413"/>
            <a:ext cx="39766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429125" y="1071563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Flyer issued by the Jesuits depicting the Sack of Drogheda by Cromwell</a:t>
            </a: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284663" y="2714625"/>
            <a:ext cx="48593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"He who would England win, Must in Ireland begin." 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211638" y="3714750"/>
            <a:ext cx="49323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Cromwell's regime was a big blow to the Reformation in England,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it produced limitless recruits for the Jesuits in Ireland.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There is an old Jesuit saying: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5426-9E97-4728-8DC6-72ECBD36F66A}" type="slidenum">
              <a:rPr lang="en-GB" smtClean="0"/>
              <a:pPr>
                <a:defRPr/>
              </a:pPr>
              <a:t>84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  <p:bldP spid="8397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89091" name="Picture 3" descr="Cromwell inauguration medal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85938"/>
            <a:ext cx="43926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643563" y="1500188"/>
            <a:ext cx="3143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new regime struck a medal to mark its inauguration.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featured a bust of Cromwell and an inscription recording that he was Protector by the grace of God. </a:t>
            </a:r>
            <a:endParaRPr lang="en-GB" sz="2800" dirty="0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13CA2-3764-42B2-8984-EC63B3E64D44}" type="slidenum">
              <a:rPr lang="en-GB" smtClean="0"/>
              <a:pPr>
                <a:defRPr/>
              </a:pPr>
              <a:t>85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1A2B-77A5-4FA0-9EC2-855F99CF862E}" type="slidenum">
              <a:rPr lang="en-GB" smtClean="0"/>
              <a:pPr>
                <a:defRPr/>
              </a:pPr>
              <a:t>86</a:t>
            </a:fld>
            <a:endParaRPr lang="en-GB"/>
          </a:p>
        </p:txBody>
      </p:sp>
      <p:pic>
        <p:nvPicPr>
          <p:cNvPr id="4" name="Picture 4" descr="Reverse of Cromwell medal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928813"/>
            <a:ext cx="4143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2125" y="2143125"/>
            <a:ext cx="32861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reverse shows the Protectoral and Cromwell's family arms with a Latin motto meaning "peace is sought through war."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90115" name="Picture 3" descr="A contemporary engraving showing effigy of Cromwell lying-in-state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85950"/>
            <a:ext cx="41052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0" y="5300663"/>
            <a:ext cx="55451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contemporary engraving showing effigy of Cromwell lying-in-state. 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0" y="107156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 died by poisoning in 1658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000625" y="1785938"/>
            <a:ext cx="39608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Charles II must have learned his lesson well and promised to become a compliant Jesuit tool because he was allowed to regain his throne.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FB900-7C4C-4172-B5BB-30C2F153000F}" type="slidenum">
              <a:rPr lang="en-GB" smtClean="0"/>
              <a:pPr>
                <a:defRPr/>
              </a:pPr>
              <a:t>87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/>
      <p:bldP spid="8602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5C12F-D092-45F5-8E40-B0FBEE19ACDC}" type="slidenum">
              <a:rPr lang="en-GB" smtClean="0"/>
              <a:pPr>
                <a:defRPr/>
              </a:pPr>
              <a:t>88</a:t>
            </a:fld>
            <a:endParaRPr lang="en-GB"/>
          </a:p>
        </p:txBody>
      </p:sp>
      <p:pic>
        <p:nvPicPr>
          <p:cNvPr id="343042" name="Picture 2" descr="The Seal  of Oliver Cromwell Lord Protector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42938" y="1714500"/>
            <a:ext cx="41195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3500" y="2000250"/>
            <a:ext cx="371475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course Cromwell had to have a hasty demise and Dr. Bate was on standby to give him the </a:t>
            </a:r>
            <a:r>
              <a:rPr lang="en-GB" sz="28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eternity powder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5" y="5000625"/>
            <a:ext cx="4000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Left: 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Oliver Cromwell’s Seal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143500" y="1412875"/>
            <a:ext cx="40005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Dr. Bate kept a careful diary of his visits to his patient but he omitted the most important of all—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Oliver Cromwell. </a:t>
            </a:r>
          </a:p>
          <a:p>
            <a:pPr>
              <a:defRPr/>
            </a:pP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Bate's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"diary" contains notes for consultations in August 1658 while he also attended the lord protector.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54922-7140-48AF-B0E3-65D1BA3A7F4A}" type="slidenum">
              <a:rPr lang="en-GB" smtClean="0"/>
              <a:pPr>
                <a:defRPr/>
              </a:pPr>
              <a:t>89</a:t>
            </a:fld>
            <a:endParaRPr lang="en-GB"/>
          </a:p>
        </p:txBody>
      </p:sp>
      <p:pic>
        <p:nvPicPr>
          <p:cNvPr id="93193" name="Picture 9" descr="Dr. George Bate was physician to Oliver Cromwell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42513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</a:rPr>
              <a:t>President Truman’s Jewish Origins</a:t>
            </a:r>
          </a:p>
        </p:txBody>
      </p:sp>
      <p:pic>
        <p:nvPicPr>
          <p:cNvPr id="11267" name="Picture 3" descr="6_18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82763"/>
            <a:ext cx="4679950" cy="3659187"/>
          </a:xfr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143500" y="1357313"/>
            <a:ext cx="40005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After the war, they opened The Truman &amp; Jacobson haberdashery on November 28, 1919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at 104 West 12th Street in downtown Kansas City. His maternal and paternal grandparents were </a:t>
            </a:r>
            <a:r>
              <a:rPr lang="en-GB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Shippe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Solomon.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5643563"/>
            <a:ext cx="4143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Truman's Store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D6B94-B74D-46E9-B142-E665E7987DE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7B608-A2DB-40E9-B895-8818203A4080}" type="slidenum">
              <a:rPr lang="en-GB" smtClean="0"/>
              <a:pPr>
                <a:defRPr/>
              </a:pPr>
              <a:t>90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14875" y="1857375"/>
            <a:ext cx="4214813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 saw "Lord Rich" on the eighth and the tenth, 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"Sir Thomas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Reinall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on the ninth, and "Mrs.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Rolles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</a:t>
            </a:r>
            <a:r>
              <a:rPr lang="en-GB" sz="28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threadneedlestreet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 on the twelfth.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were prominent persons, typical of </a:t>
            </a:r>
            <a:r>
              <a:rPr lang="en-GB" sz="28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Bate's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patients in general.</a:t>
            </a:r>
            <a:endParaRPr lang="en-GB" sz="2800" dirty="0"/>
          </a:p>
        </p:txBody>
      </p:sp>
      <p:pic>
        <p:nvPicPr>
          <p:cNvPr id="94213" name="Picture 5" descr="http://wpcontent.answers.com/wikipedia/commons/thumb/8/87/1stLordRich.jpg/180px-1stLordR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357313"/>
            <a:ext cx="328612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50" y="6143625"/>
            <a:ext cx="3929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Rich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95235" name="Picture 3" descr="Death mask of Cromwell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2000" contrast="18000"/>
          </a:blip>
          <a:srcRect/>
          <a:stretch>
            <a:fillRect/>
          </a:stretch>
        </p:blipFill>
        <p:spPr bwMode="auto">
          <a:xfrm>
            <a:off x="642938" y="1285875"/>
            <a:ext cx="324643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357688" y="1857375"/>
            <a:ext cx="47863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whereabouts of the first two cannot be verified for the days mentioned,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a reasonable inference is that they were with the protector in Hampton Court. </a:t>
            </a:r>
            <a: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GB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sz="2800" dirty="0">
              <a:solidFill>
                <a:srgbClr val="00FF00"/>
              </a:solidFill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42938" y="5657850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solidFill>
                  <a:srgbClr val="FFFF00"/>
                </a:solidFill>
              </a:rPr>
              <a:t>Death mask of Cromwell.</a:t>
            </a:r>
            <a:r>
              <a:rPr lang="en-GB" sz="360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59D71-BA9F-4B65-82DA-5497BFEB18E3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9523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53000-8DF7-4409-9308-CC74847F3BD0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72000" y="1571625"/>
            <a:ext cx="42862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implication for the protector's medical narrative is at least curious,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not ominous. Bate saw the first two patients,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doubtlessly at Hampton Court, on 8, 9, and 10 August,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days when Cromwell, also at Hampton Court,</a:t>
            </a:r>
            <a:endParaRPr lang="en-GB" sz="2800" dirty="0">
              <a:solidFill>
                <a:srgbClr val="00FF00"/>
              </a:solidFill>
            </a:endParaRPr>
          </a:p>
        </p:txBody>
      </p:sp>
      <p:pic>
        <p:nvPicPr>
          <p:cNvPr id="351234" name="Picture 2" descr="See full siz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71688"/>
            <a:ext cx="3990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625" y="5429250"/>
            <a:ext cx="4000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Hampton Court Palace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DEF7E-F74B-49AD-8B12-E9E3CCDC61D2}" type="slidenum">
              <a:rPr lang="en-GB" smtClean="0"/>
              <a:pPr>
                <a:defRPr/>
              </a:pPr>
              <a:t>93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714875" y="1163638"/>
            <a:ext cx="4143375" cy="569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..... displayed increasingly debilitating symptoms from a second dose of poison,</a:t>
            </a:r>
            <a:r>
              <a:rPr lang="en-GB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probably mercury administered on the eighth.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the tenth Cromwell was unable to attend his daughter's burial at Westminster;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he was assumed to be near death.</a:t>
            </a:r>
            <a:endParaRPr lang="en-GB" sz="2800" dirty="0"/>
          </a:p>
        </p:txBody>
      </p:sp>
      <p:pic>
        <p:nvPicPr>
          <p:cNvPr id="349186" name="Picture 2" descr="http://www.freedomsphoenix.com/Uploads/Graphics/000-0620081444-Mercury-Poiso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7375"/>
            <a:ext cx="40417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96259" name="Picture 3" descr="King Charles II (1630-1685). 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95288" y="1196975"/>
            <a:ext cx="39528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50825" y="6035675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Charles II (1630-1685). </a:t>
            </a:r>
            <a:b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from 1660 to 1685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500563" y="1571625"/>
            <a:ext cx="44275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King Charles II carried on the policy of Oliver Cromwell </a:t>
            </a:r>
          </a:p>
          <a:p>
            <a:pPr>
              <a:defRPr/>
            </a:pPr>
            <a:endParaRPr lang="en-GB" sz="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Like the Bourbon dynasty in France after the defeat of Napoleon, a greatly chastened King Charles II was allowed to regain his throne in May 1660.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7AA7F-7BA9-448F-8EB2-3CC1E085B2E7}" type="slidenum">
              <a:rPr lang="en-GB" smtClean="0"/>
              <a:pPr>
                <a:defRPr/>
              </a:pPr>
              <a:t>94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hlink"/>
                </a:solidFill>
              </a:rPr>
              <a:t>Oliver Cromwell</a:t>
            </a:r>
            <a:r>
              <a:rPr lang="en-GB" b="1" dirty="0" smtClean="0">
                <a:solidFill>
                  <a:srgbClr val="FF0000"/>
                </a:solidFill>
              </a:rPr>
              <a:t> – Gog Agent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8306D-FBD2-41D9-9042-625749BFAB78}" type="slidenum">
              <a:rPr lang="en-GB" smtClean="0"/>
              <a:pPr>
                <a:defRPr/>
              </a:pPr>
              <a:t>95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000625" y="1785938"/>
            <a:ext cx="3714750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of the laws enacted during the Cromwell regime were repealed but new navigation acts were enacted aimed at destroying Dutch trade in the New World.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53282" name="Picture 2" descr="http://www.tarryl.com/landscapes/paintings/dutch_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857375"/>
            <a:ext cx="37147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97283" name="Picture 3" descr="Coronation procession of King Charles II.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214438"/>
            <a:ext cx="701992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Coronation procession of                          King Charles II.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FC076-B509-4191-8CE4-6BCECFE2233A}" type="slidenum">
              <a:rPr lang="en-GB" smtClean="0"/>
              <a:pPr>
                <a:defRPr/>
              </a:pPr>
              <a:t>96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98307" name="Picture 4" descr="000004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2890837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072188"/>
            <a:ext cx="8643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Rabbi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Menasseh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Ben Israel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929063" y="1643063"/>
            <a:ext cx="50006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Here lived one, Rabbi Manasseh </a:t>
            </a:r>
            <a:r>
              <a:rPr lang="en-GB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</a:t>
            </a: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Israel, who saw an opportunity.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factors made Cromwell susceptible to the scheme of Rabbi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Israel.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First, his Israel identity conviction and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secondly, the fact that revolutions cost money.</a:t>
            </a:r>
            <a:r>
              <a:rPr lang="en-GB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E3581-2848-4E16-9918-E065B4C45144}" type="slidenum">
              <a:rPr lang="en-GB" smtClean="0"/>
              <a:pPr>
                <a:defRPr/>
              </a:pPr>
              <a:t>97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b="1" smtClean="0">
                <a:solidFill>
                  <a:schemeClr val="hlink"/>
                </a:solidFill>
              </a:rPr>
              <a:t>Oliver Cromwell</a:t>
            </a:r>
            <a:r>
              <a:rPr lang="en-GB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99331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238"/>
            <a:ext cx="5500688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500688" y="714375"/>
            <a:ext cx="3643312" cy="660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Cromwell's regime was a big blow to the Reformation in England,</a:t>
            </a:r>
            <a:r>
              <a:rPr lang="en-GB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 it produced limitless recruits for the Jesuits in Ireland. </a:t>
            </a:r>
            <a:r>
              <a:rPr lang="en-GB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There is an old Jesuit saying:</a:t>
            </a:r>
          </a:p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"He who would England win,</a:t>
            </a:r>
            <a:b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in Ireland begin."</a:t>
            </a:r>
          </a:p>
          <a:p>
            <a:pPr>
              <a:spcBef>
                <a:spcPct val="50000"/>
              </a:spcBef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33AEF-A9C2-480F-86C9-1C48741FDEEA}" type="slidenum">
              <a:rPr lang="en-GB" smtClean="0"/>
              <a:pPr>
                <a:defRPr/>
              </a:pPr>
              <a:t>98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chemeClr val="hlink"/>
                </a:solidFill>
              </a:rPr>
              <a:t>Churchill’s Mother</a:t>
            </a:r>
            <a:r>
              <a:rPr lang="en-GB" sz="4000" b="1" smtClean="0">
                <a:solidFill>
                  <a:srgbClr val="FF0000"/>
                </a:solidFill>
              </a:rPr>
              <a:t> – Gog Agent</a:t>
            </a:r>
          </a:p>
        </p:txBody>
      </p:sp>
      <p:pic>
        <p:nvPicPr>
          <p:cNvPr id="100355" name="Picture 3" descr="http://judicial-inc.biz/Jenny_4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8625" y="1857375"/>
            <a:ext cx="4211638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500563" y="1773238"/>
            <a:ext cx="435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Life Of Jenny Churchill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4932363" y="3500438"/>
            <a:ext cx="3743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Winston Churchill's mother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C7C-5A57-4937-9470-3E9B52734AA2}" type="slidenum">
              <a:rPr lang="en-GB" smtClean="0"/>
              <a:pPr>
                <a:defRPr/>
              </a:pPr>
              <a:t>99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2603</TotalTime>
  <Words>7228</Words>
  <Application>Microsoft Office PowerPoint</Application>
  <PresentationFormat>On-screen Show (4:3)</PresentationFormat>
  <Paragraphs>945</Paragraphs>
  <Slides>187</Slides>
  <Notes>187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187</vt:i4>
      </vt:variant>
    </vt:vector>
  </HeadingPairs>
  <TitlesOfParts>
    <vt:vector size="190" baseType="lpstr">
      <vt:lpstr>Arial</vt:lpstr>
      <vt:lpstr>Arial Black</vt:lpstr>
      <vt:lpstr>Mountain Top</vt:lpstr>
      <vt:lpstr>Slide 1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President Truman’s Jewish Origins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Father Coughlin - A 1930’s Campaigner Against Gog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Oliver Cromwell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Churchill’s Mother – Gog Agent</vt:lpstr>
      <vt:lpstr>Nikola Tesla and Tunguska </vt:lpstr>
      <vt:lpstr>Nikola Tesla and Tunguska </vt:lpstr>
      <vt:lpstr>Nikola Tesla and Tunguska 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Nikola Tesla and Tunguska</vt:lpstr>
      <vt:lpstr>Slide 186</vt:lpstr>
      <vt:lpstr>Slide 187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Truman’s Jewish Origins</dc:title>
  <dc:creator>Pead</dc:creator>
  <cp:lastModifiedBy>Chris Pead</cp:lastModifiedBy>
  <cp:revision>142</cp:revision>
  <dcterms:created xsi:type="dcterms:W3CDTF">2008-03-14T19:26:36Z</dcterms:created>
  <dcterms:modified xsi:type="dcterms:W3CDTF">2010-04-19T15:29:54Z</dcterms:modified>
</cp:coreProperties>
</file>