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330" r:id="rId2"/>
    <p:sldId id="263" r:id="rId3"/>
    <p:sldId id="256" r:id="rId4"/>
    <p:sldId id="262" r:id="rId5"/>
    <p:sldId id="257" r:id="rId6"/>
    <p:sldId id="261" r:id="rId7"/>
    <p:sldId id="259" r:id="rId8"/>
    <p:sldId id="264" r:id="rId9"/>
    <p:sldId id="268" r:id="rId10"/>
    <p:sldId id="269" r:id="rId11"/>
    <p:sldId id="271" r:id="rId12"/>
    <p:sldId id="265" r:id="rId13"/>
    <p:sldId id="270" r:id="rId14"/>
    <p:sldId id="258" r:id="rId15"/>
    <p:sldId id="260" r:id="rId16"/>
    <p:sldId id="274" r:id="rId17"/>
    <p:sldId id="267" r:id="rId18"/>
    <p:sldId id="277" r:id="rId19"/>
    <p:sldId id="279" r:id="rId20"/>
    <p:sldId id="294" r:id="rId21"/>
    <p:sldId id="295" r:id="rId22"/>
    <p:sldId id="282" r:id="rId23"/>
    <p:sldId id="280" r:id="rId24"/>
    <p:sldId id="283" r:id="rId25"/>
    <p:sldId id="284" r:id="rId26"/>
    <p:sldId id="281" r:id="rId27"/>
    <p:sldId id="273" r:id="rId28"/>
    <p:sldId id="272" r:id="rId29"/>
    <p:sldId id="285" r:id="rId30"/>
    <p:sldId id="276" r:id="rId31"/>
    <p:sldId id="275" r:id="rId32"/>
    <p:sldId id="286" r:id="rId33"/>
    <p:sldId id="303" r:id="rId34"/>
    <p:sldId id="290" r:id="rId35"/>
    <p:sldId id="291" r:id="rId36"/>
    <p:sldId id="292" r:id="rId37"/>
    <p:sldId id="293" r:id="rId38"/>
    <p:sldId id="289" r:id="rId39"/>
    <p:sldId id="325" r:id="rId40"/>
    <p:sldId id="326" r:id="rId41"/>
    <p:sldId id="327" r:id="rId42"/>
    <p:sldId id="328" r:id="rId43"/>
    <p:sldId id="311" r:id="rId44"/>
    <p:sldId id="296" r:id="rId45"/>
    <p:sldId id="304" r:id="rId46"/>
    <p:sldId id="305" r:id="rId47"/>
    <p:sldId id="306" r:id="rId48"/>
    <p:sldId id="307" r:id="rId49"/>
    <p:sldId id="308" r:id="rId50"/>
    <p:sldId id="309" r:id="rId51"/>
    <p:sldId id="310" r:id="rId52"/>
    <p:sldId id="297"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298" r:id="rId67"/>
    <p:sldId id="300" r:id="rId68"/>
    <p:sldId id="299" r:id="rId69"/>
    <p:sldId id="301" r:id="rId70"/>
    <p:sldId id="302" r:id="rId71"/>
    <p:sldId id="329"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FFFF"/>
    <a:srgbClr val="FF3300"/>
    <a:srgbClr val="FFFF53"/>
    <a:srgbClr val="00CC00"/>
    <a:srgbClr val="FF33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97" autoAdjust="0"/>
  </p:normalViewPr>
  <p:slideViewPr>
    <p:cSldViewPr>
      <p:cViewPr varScale="1">
        <p:scale>
          <a:sx n="65" d="100"/>
          <a:sy n="65" d="100"/>
        </p:scale>
        <p:origin x="130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93AD0-80B9-4E03-B58F-DAE0718E88A2}" type="datetimeFigureOut">
              <a:rPr lang="en-US" smtClean="0"/>
              <a:pPr/>
              <a:t>2/4/2015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E69873-BB81-4963-BC6D-978E96D0BD87}" type="slidenum">
              <a:rPr lang="en-GB" smtClean="0"/>
              <a:pPr/>
              <a:t>‹#›</a:t>
            </a:fld>
            <a:endParaRPr lang="en-GB"/>
          </a:p>
        </p:txBody>
      </p:sp>
    </p:spTree>
    <p:extLst>
      <p:ext uri="{BB962C8B-B14F-4D97-AF65-F5344CB8AC3E}">
        <p14:creationId xmlns:p14="http://schemas.microsoft.com/office/powerpoint/2010/main" val="182087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veling.nl/anne/templars/index.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veling.nl/anne/templars/index.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Nationalisation_of_Northern_Rock" TargetMode="External"/><Relationship Id="rId13" Type="http://schemas.openxmlformats.org/officeDocument/2006/relationships/hyperlink" Target="#cite_note-19"/><Relationship Id="rId3" Type="http://schemas.openxmlformats.org/officeDocument/2006/relationships/hyperlink" Target="http://en.wikipedia.org/wiki/Financial_crisis_of_2007%E2%80%932009" TargetMode="External"/><Relationship Id="rId7" Type="http://schemas.openxmlformats.org/officeDocument/2006/relationships/hyperlink" Target="http://en.wikipedia.org/wiki/Nationalization" TargetMode="External"/><Relationship Id="rId12" Type="http://schemas.openxmlformats.org/officeDocument/2006/relationships/hyperlink" Target="http://en.wikipedia.org/wiki/The_Tower_(Gosforth)"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en.wikipedia.org/wiki/2007_Subprime_mortgage_financial_crisis" TargetMode="External"/><Relationship Id="rId11" Type="http://schemas.openxmlformats.org/officeDocument/2006/relationships/hyperlink" Target="#cite_note-12"/><Relationship Id="rId5" Type="http://schemas.openxmlformats.org/officeDocument/2006/relationships/hyperlink" Target="#cite_note-10"/><Relationship Id="rId15" Type="http://schemas.openxmlformats.org/officeDocument/2006/relationships/hyperlink" Target="#cite_note-21"/><Relationship Id="rId10" Type="http://schemas.openxmlformats.org/officeDocument/2006/relationships/hyperlink" Target="http://en.wikipedia.org/wiki/Ron_Sandler" TargetMode="External"/><Relationship Id="rId4" Type="http://schemas.openxmlformats.org/officeDocument/2006/relationships/hyperlink" Target="http://en.wikipedia.org/wiki/Bank_of_England" TargetMode="External"/><Relationship Id="rId9" Type="http://schemas.openxmlformats.org/officeDocument/2006/relationships/hyperlink" Target="#cite_note-bbcnat-11"/><Relationship Id="rId14" Type="http://schemas.openxmlformats.org/officeDocument/2006/relationships/hyperlink" Target="#cite_note-20"/></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03CF473F-E7DE-4D02-8B29-D21ABF71D090}" type="slidenum">
              <a:rPr lang="en-GB" smtClean="0"/>
              <a:pPr/>
              <a:t>1</a:t>
            </a:fld>
            <a:endParaRPr lang="en-GB"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4266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10</a:t>
            </a:fld>
            <a:endParaRPr lang="en-GB"/>
          </a:p>
        </p:txBody>
      </p:sp>
    </p:spTree>
    <p:extLst>
      <p:ext uri="{BB962C8B-B14F-4D97-AF65-F5344CB8AC3E}">
        <p14:creationId xmlns:p14="http://schemas.microsoft.com/office/powerpoint/2010/main" val="926091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11</a:t>
            </a:fld>
            <a:endParaRPr lang="en-GB"/>
          </a:p>
        </p:txBody>
      </p:sp>
    </p:spTree>
    <p:extLst>
      <p:ext uri="{BB962C8B-B14F-4D97-AF65-F5344CB8AC3E}">
        <p14:creationId xmlns:p14="http://schemas.microsoft.com/office/powerpoint/2010/main" val="114629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12</a:t>
            </a:fld>
            <a:endParaRPr lang="en-GB"/>
          </a:p>
        </p:txBody>
      </p:sp>
    </p:spTree>
    <p:extLst>
      <p:ext uri="{BB962C8B-B14F-4D97-AF65-F5344CB8AC3E}">
        <p14:creationId xmlns:p14="http://schemas.microsoft.com/office/powerpoint/2010/main" val="1788575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13</a:t>
            </a:fld>
            <a:endParaRPr lang="en-GB"/>
          </a:p>
        </p:txBody>
      </p:sp>
    </p:spTree>
    <p:extLst>
      <p:ext uri="{BB962C8B-B14F-4D97-AF65-F5344CB8AC3E}">
        <p14:creationId xmlns:p14="http://schemas.microsoft.com/office/powerpoint/2010/main" val="400561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14</a:t>
            </a:fld>
            <a:endParaRPr lang="en-GB"/>
          </a:p>
        </p:txBody>
      </p:sp>
    </p:spTree>
    <p:extLst>
      <p:ext uri="{BB962C8B-B14F-4D97-AF65-F5344CB8AC3E}">
        <p14:creationId xmlns:p14="http://schemas.microsoft.com/office/powerpoint/2010/main" val="3505996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15</a:t>
            </a:fld>
            <a:endParaRPr lang="en-GB"/>
          </a:p>
        </p:txBody>
      </p:sp>
    </p:spTree>
    <p:extLst>
      <p:ext uri="{BB962C8B-B14F-4D97-AF65-F5344CB8AC3E}">
        <p14:creationId xmlns:p14="http://schemas.microsoft.com/office/powerpoint/2010/main" val="1328164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16</a:t>
            </a:fld>
            <a:endParaRPr lang="en-GB"/>
          </a:p>
        </p:txBody>
      </p:sp>
    </p:spTree>
    <p:extLst>
      <p:ext uri="{BB962C8B-B14F-4D97-AF65-F5344CB8AC3E}">
        <p14:creationId xmlns:p14="http://schemas.microsoft.com/office/powerpoint/2010/main" val="67399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GB" sz="1200" kern="1200" dirty="0" smtClean="0">
                <a:solidFill>
                  <a:schemeClr val="tx1"/>
                </a:solidFill>
                <a:latin typeface="+mn-lt"/>
                <a:ea typeface="+mn-ea"/>
                <a:cs typeface="+mn-cs"/>
              </a:rPr>
              <a:t>In an admission stunning for its frankness (and particularly given the fact it originated with a politician whose country is held prisoner by foreign, criminal interests) Rep. Paul Kanjorski, (D, Penn) Chairman of the House’s Capitol Markets Subcommittee recently admitted on C-SPAN that the current economic problems faced by–not just the United States, but indeed the entire world–were the result of an "electronic run on the bank" that resulted in the </a:t>
            </a:r>
            <a:r>
              <a:rPr lang="en-GB" sz="1200" kern="1200" dirty="0" err="1" smtClean="0">
                <a:solidFill>
                  <a:schemeClr val="tx1"/>
                </a:solidFill>
                <a:latin typeface="+mn-lt"/>
                <a:ea typeface="+mn-ea"/>
                <a:cs typeface="+mn-cs"/>
              </a:rPr>
              <a:t>hemorrhaging</a:t>
            </a:r>
            <a:r>
              <a:rPr lang="en-GB" sz="1200" kern="1200" dirty="0" smtClean="0">
                <a:solidFill>
                  <a:schemeClr val="tx1"/>
                </a:solidFill>
                <a:latin typeface="+mn-lt"/>
                <a:ea typeface="+mn-ea"/>
                <a:cs typeface="+mn-cs"/>
              </a:rPr>
              <a:t> of $550 billion dollars in just "an hour or 2".</a:t>
            </a:r>
          </a:p>
          <a:p>
            <a:r>
              <a:rPr lang="en-GB" sz="1200" kern="1200" dirty="0" smtClean="0">
                <a:solidFill>
                  <a:schemeClr val="tx1"/>
                </a:solidFill>
                <a:latin typeface="+mn-lt"/>
                <a:ea typeface="+mn-ea"/>
                <a:cs typeface="+mn-cs"/>
              </a:rPr>
              <a:t>Speaking the last week of January on the Washington DC-based television program, Rep. Kanjorski was verbally accosted by an irate American caller charging that the economic stimulus package currently up for debate in the Congress (as well as the previous $700 billion bank-bailout) is solely for the benefit of fat cats on Wall Street rather than for Joe Six-pack on </a:t>
            </a:r>
            <a:r>
              <a:rPr lang="en-GB" sz="1200" kern="1200" dirty="0" err="1" smtClean="0">
                <a:solidFill>
                  <a:schemeClr val="tx1"/>
                </a:solidFill>
                <a:latin typeface="+mn-lt"/>
                <a:ea typeface="+mn-ea"/>
                <a:cs typeface="+mn-cs"/>
              </a:rPr>
              <a:t>Mainstreet</a:t>
            </a:r>
            <a:r>
              <a:rPr lang="en-GB" sz="1200" kern="1200" dirty="0" smtClean="0">
                <a:solidFill>
                  <a:schemeClr val="tx1"/>
                </a:solidFill>
                <a:latin typeface="+mn-lt"/>
                <a:ea typeface="+mn-ea"/>
                <a:cs typeface="+mn-cs"/>
              </a:rPr>
              <a:t>. With barely-concealed panic in his voice, the Congressman tried explaining the severity of the current financial problem faced by the US with the following comments–</a:t>
            </a:r>
          </a:p>
          <a:p>
            <a:r>
              <a:rPr lang="en-GB" sz="1200" kern="1200" dirty="0" smtClean="0">
                <a:solidFill>
                  <a:schemeClr val="tx1"/>
                </a:solidFill>
                <a:latin typeface="+mn-lt"/>
                <a:ea typeface="+mn-ea"/>
                <a:cs typeface="+mn-cs"/>
              </a:rPr>
              <a:t>"Why did we do that? We did that because…Look, I was there when the Secretary of the Treasury and Chairman of the Federal Reserve came and talked with members of Congress about what was going on, it was about September the 15th…Here’s the facts and we don’t even talk about these things…"</a:t>
            </a:r>
          </a:p>
          <a:p>
            <a:r>
              <a:rPr lang="en-GB" sz="1200" kern="1200" dirty="0" smtClean="0">
                <a:solidFill>
                  <a:schemeClr val="tx1"/>
                </a:solidFill>
                <a:latin typeface="+mn-lt"/>
                <a:ea typeface="+mn-ea"/>
                <a:cs typeface="+mn-cs"/>
              </a:rPr>
              <a:t>"On Thursday at about 11 am the Federal Reserve noticed a tremendous drawdown of money market accounts in the United States to the tune of 550 billion dollars, being drawn out in the matter of about an hour or 2. The Treasury opened up its window to help, pumped 105 billion dollars in the system and quickly realized they could not stem the tide…We were having an electronic run on the banks. They decided to close the operation, close down the money accounts and announce a guarantee of $250,000 per account so there wouldn’t be further panic out there. If they had not done this, their estimation was that by 2 o’clock that afternoon, 5.5 trillion dollars would have been drawn out of the money market system of the United States, would have collapsed the entire economy of the United States, and within 24 hours the world economy would have collapsed…"</a:t>
            </a:r>
          </a:p>
          <a:p>
            <a:r>
              <a:rPr lang="en-GB" sz="1200" kern="1200" dirty="0" smtClean="0">
                <a:solidFill>
                  <a:schemeClr val="tx1"/>
                </a:solidFill>
                <a:latin typeface="+mn-lt"/>
                <a:ea typeface="+mn-ea"/>
                <a:cs typeface="+mn-cs"/>
              </a:rPr>
              <a:t>"We talked about what would happen–it would have been the end of our economic and political system as we know it, and that’s why we had to act and do things quickly. Why? Because if you don’t have a banking system you don’t have an economy, and although we did that it wasn’t enough. The economy has been falling and we’re really no better off today than we were 3 months ago, as other assets are going sour by the moment…Somebody threw us in the middle of the Atlantic ocean without a life raft and we’re trying to determine which is the closest shore and whether there’s any chance in the world to swim that far. We don’t know…"</a:t>
            </a:r>
          </a:p>
          <a:p>
            <a:r>
              <a:rPr lang="en-GB" sz="1200" kern="1200" dirty="0" smtClean="0">
                <a:solidFill>
                  <a:schemeClr val="tx1"/>
                </a:solidFill>
                <a:latin typeface="+mn-lt"/>
                <a:ea typeface="+mn-ea"/>
                <a:cs typeface="+mn-cs"/>
              </a:rPr>
              <a:t>Put in less "gentle" terms, the 2-hour/half-a trillion dollar/$4.6 billion-per-minute event Kanjorski described was the equivalent of having a major economic artery "Jack-the-</a:t>
            </a:r>
            <a:r>
              <a:rPr lang="en-GB" sz="1200" kern="1200" dirty="0" err="1" smtClean="0">
                <a:solidFill>
                  <a:schemeClr val="tx1"/>
                </a:solidFill>
                <a:latin typeface="+mn-lt"/>
                <a:ea typeface="+mn-ea"/>
                <a:cs typeface="+mn-cs"/>
              </a:rPr>
              <a:t>Rippered</a:t>
            </a:r>
            <a:r>
              <a:rPr lang="en-GB" sz="1200" kern="1200" dirty="0" smtClean="0">
                <a:solidFill>
                  <a:schemeClr val="tx1"/>
                </a:solidFill>
                <a:latin typeface="+mn-lt"/>
                <a:ea typeface="+mn-ea"/>
                <a:cs typeface="+mn-cs"/>
              </a:rPr>
              <a:t>" in a way that threatened the very existence of not only the US but the entire world whose economies and political stability are intrinsically tied to the monetary good mood of the land of the free and home of the brave. According to some of the economic experts interviewed for this piece (who insisted upon anonymity, due to the "sensitive" nature of the topic) it is one of the largest–if not THE largest–singular transfer of money in history in such a short time frame. Furthermore, the general consensus of those interviewed is that had the bloodletting been permitted to run its course–meaning the evaporation of 5.5 trillion dollars–it would have resulted in the elimination of 90% of America’s liquidity (again the "blood" that keeps the economic body alive) in the span of just 5 hours.</a:t>
            </a:r>
          </a:p>
          <a:p>
            <a:r>
              <a:rPr lang="en-GB" sz="1200" kern="1200" dirty="0" smtClean="0">
                <a:solidFill>
                  <a:schemeClr val="tx1"/>
                </a:solidFill>
                <a:latin typeface="+mn-lt"/>
                <a:ea typeface="+mn-ea"/>
                <a:cs typeface="+mn-cs"/>
              </a:rPr>
              <a:t>In a word, ‘unprecedented’…</a:t>
            </a:r>
          </a:p>
          <a:p>
            <a:r>
              <a:rPr lang="en-GB" sz="1200" kern="1200" dirty="0" smtClean="0">
                <a:solidFill>
                  <a:schemeClr val="tx1"/>
                </a:solidFill>
                <a:latin typeface="+mn-lt"/>
                <a:ea typeface="+mn-ea"/>
                <a:cs typeface="+mn-cs"/>
              </a:rPr>
              <a:t>Based upon the unnerving words of the Congressman in this very short television exchange, what is known is as follows–</a:t>
            </a:r>
          </a:p>
          <a:p>
            <a:r>
              <a:rPr lang="en-GB" sz="1200" kern="1200" dirty="0" smtClean="0">
                <a:solidFill>
                  <a:schemeClr val="tx1"/>
                </a:solidFill>
                <a:latin typeface="+mn-lt"/>
                <a:ea typeface="+mn-ea"/>
                <a:cs typeface="+mn-cs"/>
              </a:rPr>
              <a:t>First, that the potentially-apocalyptic events leading up to the bailout of America’s banks are not "talked about", something to remember when President </a:t>
            </a:r>
            <a:r>
              <a:rPr lang="en-GB" sz="1200" kern="1200" dirty="0" err="1" smtClean="0">
                <a:solidFill>
                  <a:schemeClr val="tx1"/>
                </a:solidFill>
                <a:latin typeface="+mn-lt"/>
                <a:ea typeface="+mn-ea"/>
                <a:cs typeface="+mn-cs"/>
              </a:rPr>
              <a:t>Obama</a:t>
            </a:r>
            <a:r>
              <a:rPr lang="en-GB" sz="1200" kern="1200" dirty="0" smtClean="0">
                <a:solidFill>
                  <a:schemeClr val="tx1"/>
                </a:solidFill>
                <a:latin typeface="+mn-lt"/>
                <a:ea typeface="+mn-ea"/>
                <a:cs typeface="+mn-cs"/>
              </a:rPr>
              <a:t> or his monetary magicians are promising "this and that" with regards to curing America’s economic ills. By the very words of Rep. Paul "</a:t>
            </a:r>
            <a:r>
              <a:rPr lang="en-GB" sz="1200" kern="1200" dirty="0" err="1" smtClean="0">
                <a:solidFill>
                  <a:schemeClr val="tx1"/>
                </a:solidFill>
                <a:latin typeface="+mn-lt"/>
                <a:ea typeface="+mn-ea"/>
                <a:cs typeface="+mn-cs"/>
              </a:rPr>
              <a:t>Vallachi</a:t>
            </a:r>
            <a:r>
              <a:rPr lang="en-GB" sz="1200" kern="1200" dirty="0" smtClean="0">
                <a:solidFill>
                  <a:schemeClr val="tx1"/>
                </a:solidFill>
                <a:latin typeface="+mn-lt"/>
                <a:ea typeface="+mn-ea"/>
                <a:cs typeface="+mn-cs"/>
              </a:rPr>
              <a:t>" Kanjorski, a "code of silence" exists amongst the ‘made members’ of the political and financial elite preventing them from telling the truth, the whole truth and </a:t>
            </a:r>
            <a:r>
              <a:rPr lang="en-GB" sz="1200" kern="1200" dirty="0" err="1" smtClean="0">
                <a:solidFill>
                  <a:schemeClr val="tx1"/>
                </a:solidFill>
                <a:latin typeface="+mn-lt"/>
                <a:ea typeface="+mn-ea"/>
                <a:cs typeface="+mn-cs"/>
              </a:rPr>
              <a:t>nothin</a:t>
            </a:r>
            <a:r>
              <a:rPr lang="en-GB" sz="1200" kern="1200" dirty="0" smtClean="0">
                <a:solidFill>
                  <a:schemeClr val="tx1"/>
                </a:solidFill>
                <a:latin typeface="+mn-lt"/>
                <a:ea typeface="+mn-ea"/>
                <a:cs typeface="+mn-cs"/>
              </a:rPr>
              <a:t>’ but the truth, so help them ‘G-d’. The fact that it took close to 5 months for this information concerning a deliberate run on the banks to be made public is proof positive that the Captain and crew of the Titanic have decided to allow the passengers to go about their lives unencumbered while they try and find a way to "deal with" the current situation.</a:t>
            </a:r>
          </a:p>
          <a:p>
            <a:r>
              <a:rPr lang="en-GB" sz="1200" kern="1200" dirty="0" smtClean="0">
                <a:solidFill>
                  <a:schemeClr val="tx1"/>
                </a:solidFill>
                <a:latin typeface="+mn-lt"/>
                <a:ea typeface="+mn-ea"/>
                <a:cs typeface="+mn-cs"/>
              </a:rPr>
              <a:t>Second, that on September 15, Treasury Secretary Paulson and Chairman of the Federal Reserve Ben Shalom </a:t>
            </a:r>
            <a:r>
              <a:rPr lang="en-GB" sz="1200" kern="1200" dirty="0" err="1" smtClean="0">
                <a:solidFill>
                  <a:schemeClr val="tx1"/>
                </a:solidFill>
                <a:latin typeface="+mn-lt"/>
                <a:ea typeface="+mn-ea"/>
                <a:cs typeface="+mn-cs"/>
              </a:rPr>
              <a:t>Bernanke</a:t>
            </a:r>
            <a:r>
              <a:rPr lang="en-GB" sz="1200" kern="1200" dirty="0" smtClean="0">
                <a:solidFill>
                  <a:schemeClr val="tx1"/>
                </a:solidFill>
                <a:latin typeface="+mn-lt"/>
                <a:ea typeface="+mn-ea"/>
                <a:cs typeface="+mn-cs"/>
              </a:rPr>
              <a:t> testified before Congress that on the previous Thursday, September 11th, an "electronic run" on the US banking system took place between the hours of 9 and 11 am…That had stop-gaps not been executed, by 2 pm that afternoon (again, on September 11th) the </a:t>
            </a:r>
            <a:r>
              <a:rPr lang="en-GB" sz="1200" kern="1200" dirty="0" err="1" smtClean="0">
                <a:solidFill>
                  <a:schemeClr val="tx1"/>
                </a:solidFill>
                <a:latin typeface="+mn-lt"/>
                <a:ea typeface="+mn-ea"/>
                <a:cs typeface="+mn-cs"/>
              </a:rPr>
              <a:t>hemorrhaging</a:t>
            </a:r>
            <a:r>
              <a:rPr lang="en-GB" sz="1200" kern="1200" dirty="0" smtClean="0">
                <a:solidFill>
                  <a:schemeClr val="tx1"/>
                </a:solidFill>
                <a:latin typeface="+mn-lt"/>
                <a:ea typeface="+mn-ea"/>
                <a:cs typeface="+mn-cs"/>
              </a:rPr>
              <a:t> of "5.5 trillion dollars" would have taken place, resulting in the collapse of not only "the entire economy" of the United States but as well of the world within just "24 hours," leading to "the end of our economic and political system as we know it".</a:t>
            </a:r>
          </a:p>
          <a:p>
            <a:r>
              <a:rPr lang="en-GB" sz="1200" kern="1200" dirty="0" smtClean="0">
                <a:solidFill>
                  <a:schemeClr val="tx1"/>
                </a:solidFill>
                <a:latin typeface="+mn-lt"/>
                <a:ea typeface="+mn-ea"/>
                <a:cs typeface="+mn-cs"/>
              </a:rPr>
              <a:t>And, last but not least, eliminating the possibility that the event was all part of some fluke or "market correction", the </a:t>
            </a:r>
            <a:r>
              <a:rPr lang="en-GB" sz="1200" kern="1200" dirty="0" err="1" smtClean="0">
                <a:solidFill>
                  <a:schemeClr val="tx1"/>
                </a:solidFill>
                <a:latin typeface="+mn-lt"/>
                <a:ea typeface="+mn-ea"/>
                <a:cs typeface="+mn-cs"/>
              </a:rPr>
              <a:t>honorable</a:t>
            </a:r>
            <a:r>
              <a:rPr lang="en-GB" sz="1200" kern="1200" dirty="0" smtClean="0">
                <a:solidFill>
                  <a:schemeClr val="tx1"/>
                </a:solidFill>
                <a:latin typeface="+mn-lt"/>
                <a:ea typeface="+mn-ea"/>
                <a:cs typeface="+mn-cs"/>
              </a:rPr>
              <a:t> Congressman (who one day will doubtless dearly regret his recent "honesty" with the American people on C-SPAN that morning) ended his comments by saying "someone" was responsible for the slashing of that financial jugular that nearly bled America to death, as well as indicating the worries on the part of the power elite in Washington DC as to whether or not at the end of the day America will survive it, despite the unprecedented transfusions she is currently receiving.</a:t>
            </a:r>
          </a:p>
          <a:p>
            <a:r>
              <a:rPr lang="en-GB" sz="1200" kern="1200" dirty="0" smtClean="0">
                <a:solidFill>
                  <a:schemeClr val="tx1"/>
                </a:solidFill>
                <a:latin typeface="+mn-lt"/>
                <a:ea typeface="+mn-ea"/>
                <a:cs typeface="+mn-cs"/>
              </a:rPr>
              <a:t>Of the many things in Kanjorski’s comments sticking out like the proverbial whore-in-a-red-dress-at-a-1st-communion-ceremony, obviously the most prominent is the date on which the </a:t>
            </a:r>
            <a:r>
              <a:rPr lang="en-GB" sz="1200" kern="1200" dirty="0" err="1" smtClean="0">
                <a:solidFill>
                  <a:schemeClr val="tx1"/>
                </a:solidFill>
                <a:latin typeface="+mn-lt"/>
                <a:ea typeface="+mn-ea"/>
                <a:cs typeface="+mn-cs"/>
              </a:rPr>
              <a:t>hemorrhaging</a:t>
            </a:r>
            <a:r>
              <a:rPr lang="en-GB" sz="1200" kern="1200" dirty="0" smtClean="0">
                <a:solidFill>
                  <a:schemeClr val="tx1"/>
                </a:solidFill>
                <a:latin typeface="+mn-lt"/>
                <a:ea typeface="+mn-ea"/>
                <a:cs typeface="+mn-cs"/>
              </a:rPr>
              <a:t> is said to have taken place, none other than on September 11th, the same date America’s financial headquarters (and by extension, the financial headquarters of the world) were attacked 7 years earlier and the starting gun as it were for the current "war on terror" benefiting a certain ethno-theocratic state in the Middle East. The other thing equally important (and yet hiding in plain sight) is the time frame this monetary </a:t>
            </a:r>
            <a:r>
              <a:rPr lang="en-GB" sz="1200" kern="1200" dirty="0" err="1" smtClean="0">
                <a:solidFill>
                  <a:schemeClr val="tx1"/>
                </a:solidFill>
                <a:latin typeface="+mn-lt"/>
                <a:ea typeface="+mn-ea"/>
                <a:cs typeface="+mn-cs"/>
              </a:rPr>
              <a:t>hemorrhaging</a:t>
            </a:r>
            <a:r>
              <a:rPr lang="en-GB" sz="1200" kern="1200" dirty="0" smtClean="0">
                <a:solidFill>
                  <a:schemeClr val="tx1"/>
                </a:solidFill>
                <a:latin typeface="+mn-lt"/>
                <a:ea typeface="+mn-ea"/>
                <a:cs typeface="+mn-cs"/>
              </a:rPr>
              <a:t> is said to have taken place–between 9 and 11 am, which also coincides closely with the time frame of the terror attacks of September 11, 2001, with the first tower being struck by an airliner shortly before 9 am and the 2nd tower collapsing at roughly 10:30 am.</a:t>
            </a:r>
          </a:p>
          <a:p>
            <a:r>
              <a:rPr lang="en-GB" sz="1200" kern="1200" dirty="0" smtClean="0">
                <a:solidFill>
                  <a:schemeClr val="tx1"/>
                </a:solidFill>
                <a:latin typeface="+mn-lt"/>
                <a:ea typeface="+mn-ea"/>
                <a:cs typeface="+mn-cs"/>
              </a:rPr>
              <a:t>Realizing in an instant the immense implications in all of this, some of the "see no evil/hear no evil/speak no evil" variety of today’s "freedom-</a:t>
            </a:r>
            <a:r>
              <a:rPr lang="en-GB" sz="1200" kern="1200" dirty="0" err="1" smtClean="0">
                <a:solidFill>
                  <a:schemeClr val="tx1"/>
                </a:solidFill>
                <a:latin typeface="+mn-lt"/>
                <a:ea typeface="+mn-ea"/>
                <a:cs typeface="+mn-cs"/>
              </a:rPr>
              <a:t>lovin</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merkins</a:t>
            </a:r>
            <a:r>
              <a:rPr lang="en-GB" sz="1200" kern="1200" dirty="0" smtClean="0">
                <a:solidFill>
                  <a:schemeClr val="tx1"/>
                </a:solidFill>
                <a:latin typeface="+mn-lt"/>
                <a:ea typeface="+mn-ea"/>
                <a:cs typeface="+mn-cs"/>
              </a:rPr>
              <a:t>" will doubtless prefer to put their landing gear down on "terra firma" in this case, maintaining that the economic crisis faced both by the US and the world is all the result of "market corrections" no more sinister in their nature than a person sneezing when catching a cold.</a:t>
            </a:r>
          </a:p>
          <a:p>
            <a:r>
              <a:rPr lang="en-GB" sz="1200" kern="1200" dirty="0" smtClean="0">
                <a:solidFill>
                  <a:schemeClr val="tx1"/>
                </a:solidFill>
                <a:latin typeface="+mn-lt"/>
                <a:ea typeface="+mn-ea"/>
                <a:cs typeface="+mn-cs"/>
              </a:rPr>
              <a:t>However, other persons (and particularly those who note the hundreds of "odd" items dealing with 9/11, including but not limited to the arrest of hundreds of Israeli intelligence operatives, some seen cheering as the Twin Towers were crumbling) will see with good reason that the current financial crisis–rather than being an "accident"–may very well be an act of sabotage on the part of certain interested parties who stand to benefit from it all, and that out of all the possible players most likely to pull off an "economic 9/11" such as this–it is none other than Israel that may have done the dirty deed in order to </a:t>
            </a:r>
            <a:r>
              <a:rPr lang="en-GB" sz="1200" kern="1200" dirty="0" err="1" smtClean="0">
                <a:solidFill>
                  <a:schemeClr val="tx1"/>
                </a:solidFill>
                <a:latin typeface="+mn-lt"/>
                <a:ea typeface="+mn-ea"/>
                <a:cs typeface="+mn-cs"/>
              </a:rPr>
              <a:t>maneuver</a:t>
            </a:r>
            <a:r>
              <a:rPr lang="en-GB" sz="1200" kern="1200" dirty="0" smtClean="0">
                <a:solidFill>
                  <a:schemeClr val="tx1"/>
                </a:solidFill>
                <a:latin typeface="+mn-lt"/>
                <a:ea typeface="+mn-ea"/>
                <a:cs typeface="+mn-cs"/>
              </a:rPr>
              <a:t> the US into fighting those deemed "enemies of the Jewish state".</a:t>
            </a:r>
          </a:p>
          <a:p>
            <a:r>
              <a:rPr lang="en-GB" sz="1200" kern="1200" dirty="0" smtClean="0">
                <a:solidFill>
                  <a:schemeClr val="tx1"/>
                </a:solidFill>
                <a:latin typeface="+mn-lt"/>
                <a:ea typeface="+mn-ea"/>
                <a:cs typeface="+mn-cs"/>
              </a:rPr>
              <a:t>The idea that Israel would do such a thing–whether it be the terror attacks on 9/11/2001 or the financial attacks on 9/11/2008–should be no surprise to those even vaguely familiar with the Jewish state’s well-documented history of false flag attacks in creating certain pre-desired political outcomes. Besides the myriad of bombings, shootings and assassinations throughout the world engineered by Israel and then blamed on "Ahab the Arab" for the last 60+ years, there are events such as her deliberate attack on the USS Liberty June 8, 1967 resulting in the deaths of 34 American servicemen, the Lavon affair and many, many others proving that Israel is more than ready, willing and able to dirty her hands in the dirtiest business imaginable. Anyone still doubting this should sit down and talk with the 5 </a:t>
            </a:r>
            <a:r>
              <a:rPr lang="en-GB" sz="1200" kern="1200" dirty="0" err="1" smtClean="0">
                <a:solidFill>
                  <a:schemeClr val="tx1"/>
                </a:solidFill>
                <a:latin typeface="+mn-lt"/>
                <a:ea typeface="+mn-ea"/>
                <a:cs typeface="+mn-cs"/>
              </a:rPr>
              <a:t>Mossad</a:t>
            </a:r>
            <a:r>
              <a:rPr lang="en-GB" sz="1200" kern="1200" dirty="0" smtClean="0">
                <a:solidFill>
                  <a:schemeClr val="tx1"/>
                </a:solidFill>
                <a:latin typeface="+mn-lt"/>
                <a:ea typeface="+mn-ea"/>
                <a:cs typeface="+mn-cs"/>
              </a:rPr>
              <a:t> agents arrested on 9/11 as they cheered the destruction of the Twin Towers with congratulatory "high-fives", an event they later said on Israeli TV they were sent "to document" after being released by then-Justice Department Official Michael </a:t>
            </a:r>
            <a:r>
              <a:rPr lang="en-GB" sz="1200" kern="1200" dirty="0" err="1" smtClean="0">
                <a:solidFill>
                  <a:schemeClr val="tx1"/>
                </a:solidFill>
                <a:latin typeface="+mn-lt"/>
                <a:ea typeface="+mn-ea"/>
                <a:cs typeface="+mn-cs"/>
              </a:rPr>
              <a:t>Chertoff</a:t>
            </a:r>
            <a:r>
              <a:rPr lang="en-GB" sz="1200" kern="1200" dirty="0" smtClean="0">
                <a:solidFill>
                  <a:schemeClr val="tx1"/>
                </a:solidFill>
                <a:latin typeface="+mn-lt"/>
                <a:ea typeface="+mn-ea"/>
                <a:cs typeface="+mn-cs"/>
              </a:rPr>
              <a:t>.</a:t>
            </a:r>
          </a:p>
          <a:p>
            <a:r>
              <a:rPr lang="en-GB" sz="1200" kern="1200" dirty="0" smtClean="0">
                <a:solidFill>
                  <a:schemeClr val="tx1"/>
                </a:solidFill>
                <a:latin typeface="+mn-lt"/>
                <a:ea typeface="+mn-ea"/>
                <a:cs typeface="+mn-cs"/>
              </a:rPr>
              <a:t>It is on the basis of these and many more similar instances of blatant terrorism and acts of war against the people of the United States that sane, rational persons can dismiss then the idea that Israel is "incapable" of doing such things as causing total economic meltdown to her </a:t>
            </a:r>
            <a:r>
              <a:rPr lang="en-GB" sz="1200" kern="1200" dirty="0" err="1" smtClean="0">
                <a:solidFill>
                  <a:schemeClr val="tx1"/>
                </a:solidFill>
                <a:latin typeface="+mn-lt"/>
                <a:ea typeface="+mn-ea"/>
                <a:cs typeface="+mn-cs"/>
              </a:rPr>
              <a:t>bestest</a:t>
            </a:r>
            <a:r>
              <a:rPr lang="en-GB" sz="1200" kern="1200" dirty="0" smtClean="0">
                <a:solidFill>
                  <a:schemeClr val="tx1"/>
                </a:solidFill>
                <a:latin typeface="+mn-lt"/>
                <a:ea typeface="+mn-ea"/>
                <a:cs typeface="+mn-cs"/>
              </a:rPr>
              <a:t> buddy in the whole wide world, America. A leopard does not change its spots, and what a criminal has done once he can (and will) do again.</a:t>
            </a:r>
          </a:p>
          <a:p>
            <a:r>
              <a:rPr lang="en-GB" sz="1200" kern="1200" dirty="0" smtClean="0">
                <a:solidFill>
                  <a:schemeClr val="tx1"/>
                </a:solidFill>
                <a:latin typeface="+mn-lt"/>
                <a:ea typeface="+mn-ea"/>
                <a:cs typeface="+mn-cs"/>
              </a:rPr>
              <a:t>Besides, what must be remembered is that–religiously speaking–doing such a thing can hardly be considered immoral within the Judaism’s "code of ethics" as it is something celebrated annually during the feast of Passover when Jews worldwide recount with great nostalgia how their forefathers looted Egypt of all its gold and silver before high-tailing it to the new "promised land" with Pharaoh and his army in hot pursuit.</a:t>
            </a:r>
          </a:p>
          <a:p>
            <a:r>
              <a:rPr lang="en-GB" sz="1200" kern="1200" dirty="0" smtClean="0">
                <a:solidFill>
                  <a:schemeClr val="tx1"/>
                </a:solidFill>
                <a:latin typeface="+mn-lt"/>
                <a:ea typeface="+mn-ea"/>
                <a:cs typeface="+mn-cs"/>
              </a:rPr>
              <a:t>When considering the recent remarks of Rep. Kanjorski what must also be kept in mind is the fact that NOTHING has been said in the almost 5 months following this bloodletting as pertains the highly-relevant date and time frame the aforementioned "run on the banks" took place. In a day and age when everything from bad breath to unwanted facial hair is being blamed on Muslim terrorists, where carefully-placed, fifth column agents working throughout Western media loyal to Israel never miss an opportunity in propagandizing Americans into throwing their support behind the current "clash of civilizations" between the Christian West and Muslim Middle East, the fact that a Zionist-dominated media has made NO MENTION of the "coincidental" nature of this date is striking to say the least.</a:t>
            </a:r>
          </a:p>
          <a:p>
            <a:r>
              <a:rPr lang="en-GB" sz="1200" kern="1200" dirty="0" smtClean="0">
                <a:solidFill>
                  <a:schemeClr val="tx1"/>
                </a:solidFill>
                <a:latin typeface="+mn-lt"/>
                <a:ea typeface="+mn-ea"/>
                <a:cs typeface="+mn-cs"/>
              </a:rPr>
              <a:t>However, one thing mentioned (and quite prominently, by the way) is how the most "persecuted and misunderstood people in history"–the Jews–have suffered as a result of the current crisis, first in the form of all the "old canards" concerning their involvement in banking being resurrected and secondly, the Bernard </a:t>
            </a:r>
            <a:r>
              <a:rPr lang="en-GB" sz="1200" kern="1200" dirty="0" err="1" smtClean="0">
                <a:solidFill>
                  <a:schemeClr val="tx1"/>
                </a:solidFill>
                <a:latin typeface="+mn-lt"/>
                <a:ea typeface="+mn-ea"/>
                <a:cs typeface="+mn-cs"/>
              </a:rPr>
              <a:t>Madoff</a:t>
            </a:r>
            <a:r>
              <a:rPr lang="en-GB" sz="1200" kern="1200" dirty="0" smtClean="0">
                <a:solidFill>
                  <a:schemeClr val="tx1"/>
                </a:solidFill>
                <a:latin typeface="+mn-lt"/>
                <a:ea typeface="+mn-ea"/>
                <a:cs typeface="+mn-cs"/>
              </a:rPr>
              <a:t> affair.</a:t>
            </a:r>
          </a:p>
          <a:p>
            <a:r>
              <a:rPr lang="en-GB" sz="1200" kern="1200" dirty="0" smtClean="0">
                <a:solidFill>
                  <a:schemeClr val="tx1"/>
                </a:solidFill>
                <a:latin typeface="+mn-lt"/>
                <a:ea typeface="+mn-ea"/>
                <a:cs typeface="+mn-cs"/>
              </a:rPr>
              <a:t>Within days of the now-infamous 9/11 run on the banks, Israel’s domestic branch of the </a:t>
            </a:r>
            <a:r>
              <a:rPr lang="en-GB" sz="1200" kern="1200" dirty="0" err="1" smtClean="0">
                <a:solidFill>
                  <a:schemeClr val="tx1"/>
                </a:solidFill>
                <a:latin typeface="+mn-lt"/>
                <a:ea typeface="+mn-ea"/>
                <a:cs typeface="+mn-cs"/>
              </a:rPr>
              <a:t>Mossad</a:t>
            </a:r>
            <a:r>
              <a:rPr lang="en-GB" sz="1200" kern="1200" dirty="0" smtClean="0">
                <a:solidFill>
                  <a:schemeClr val="tx1"/>
                </a:solidFill>
                <a:latin typeface="+mn-lt"/>
                <a:ea typeface="+mn-ea"/>
                <a:cs typeface="+mn-cs"/>
              </a:rPr>
              <a:t>–the ADL–was feverishly at work doing what it does best–spying on what people say about Jews and doing everything in its power to muddy the waters of current events by twisting facts and figures. Seemingly every other day a new "poll" was commissioned by the spy agency, citing Gentile suspicion that the current financial mess indeed was not part of some accident but rather by design and that those responsible were Jews, how "unfair and unjust" it all was, and, more importantly, how ridiculous and baseless such suspicions were, despite the fact that the western banking system is dominated by a handful of Jewish families with names such as Rothschild, Kuhn Loeb, </a:t>
            </a:r>
            <a:r>
              <a:rPr lang="en-GB" sz="1200" kern="1200" dirty="0" err="1" smtClean="0">
                <a:solidFill>
                  <a:schemeClr val="tx1"/>
                </a:solidFill>
                <a:latin typeface="+mn-lt"/>
                <a:ea typeface="+mn-ea"/>
                <a:cs typeface="+mn-cs"/>
              </a:rPr>
              <a:t>Mendelsohn</a:t>
            </a:r>
            <a:r>
              <a:rPr lang="en-GB" sz="1200" kern="1200" dirty="0" smtClean="0">
                <a:solidFill>
                  <a:schemeClr val="tx1"/>
                </a:solidFill>
                <a:latin typeface="+mn-lt"/>
                <a:ea typeface="+mn-ea"/>
                <a:cs typeface="+mn-cs"/>
              </a:rPr>
              <a:t>, etc, etc, etc.</a:t>
            </a:r>
          </a:p>
          <a:p>
            <a:r>
              <a:rPr lang="en-GB" sz="1200" kern="1200" dirty="0" smtClean="0">
                <a:solidFill>
                  <a:schemeClr val="tx1"/>
                </a:solidFill>
                <a:latin typeface="+mn-lt"/>
                <a:ea typeface="+mn-ea"/>
                <a:cs typeface="+mn-cs"/>
              </a:rPr>
              <a:t>What is particularly interesting about the ADL getting involved in this situation at the onset is that this is EXACTLY what it did following 9/11 with regards to the various stories (some actually making their way to mainstream news sources) dealing with Israeli foreknowledge of that day’s events. Not only did the spy agency attempt to shout down any discussion of the HUNDREDS of Israeli spies arrested before, during, and after 9/11 (and again, some in circumstances as incriminating as conveniently being at a locale where they had a bird’s eye view of the destruction and cheering) but as well personally visited news headquarters and warned them to stop reporting on Israeli involvement in 9/11, </a:t>
            </a:r>
            <a:r>
              <a:rPr lang="en-GB" sz="1200" kern="1200" dirty="0" err="1" smtClean="0">
                <a:solidFill>
                  <a:schemeClr val="tx1"/>
                </a:solidFill>
                <a:latin typeface="+mn-lt"/>
                <a:ea typeface="+mn-ea"/>
                <a:cs typeface="+mn-cs"/>
              </a:rPr>
              <a:t>ADL’s</a:t>
            </a:r>
            <a:r>
              <a:rPr lang="en-GB" sz="1200" kern="1200" dirty="0" smtClean="0">
                <a:solidFill>
                  <a:schemeClr val="tx1"/>
                </a:solidFill>
                <a:latin typeface="+mn-lt"/>
                <a:ea typeface="+mn-ea"/>
                <a:cs typeface="+mn-cs"/>
              </a:rPr>
              <a:t> "capo-</a:t>
            </a:r>
            <a:r>
              <a:rPr lang="en-GB" sz="1200" kern="1200" dirty="0" err="1" smtClean="0">
                <a:solidFill>
                  <a:schemeClr val="tx1"/>
                </a:solidFill>
                <a:latin typeface="+mn-lt"/>
                <a:ea typeface="+mn-ea"/>
                <a:cs typeface="+mn-cs"/>
              </a:rPr>
              <a:t>di-tutti</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capi</a:t>
            </a:r>
            <a:r>
              <a:rPr lang="en-GB" sz="1200" kern="1200" dirty="0" smtClean="0">
                <a:solidFill>
                  <a:schemeClr val="tx1"/>
                </a:solidFill>
                <a:latin typeface="+mn-lt"/>
                <a:ea typeface="+mn-ea"/>
                <a:cs typeface="+mn-cs"/>
              </a:rPr>
              <a:t>" Abe </a:t>
            </a:r>
            <a:r>
              <a:rPr lang="en-GB" sz="1200" kern="1200" dirty="0" err="1" smtClean="0">
                <a:solidFill>
                  <a:schemeClr val="tx1"/>
                </a:solidFill>
                <a:latin typeface="+mn-lt"/>
                <a:ea typeface="+mn-ea"/>
                <a:cs typeface="+mn-cs"/>
              </a:rPr>
              <a:t>Foxman’s</a:t>
            </a:r>
            <a:r>
              <a:rPr lang="en-GB" sz="1200" kern="1200" dirty="0" smtClean="0">
                <a:solidFill>
                  <a:schemeClr val="tx1"/>
                </a:solidFill>
                <a:latin typeface="+mn-lt"/>
                <a:ea typeface="+mn-ea"/>
                <a:cs typeface="+mn-cs"/>
              </a:rPr>
              <a:t> words being "What are you doing putting this stuff out there? You’re killing us".</a:t>
            </a:r>
          </a:p>
          <a:p>
            <a:r>
              <a:rPr lang="en-GB" sz="1200" kern="1200" dirty="0" smtClean="0">
                <a:solidFill>
                  <a:schemeClr val="tx1"/>
                </a:solidFill>
                <a:latin typeface="+mn-lt"/>
                <a:ea typeface="+mn-ea"/>
                <a:cs typeface="+mn-cs"/>
              </a:rPr>
              <a:t>Given that the </a:t>
            </a:r>
            <a:r>
              <a:rPr lang="en-GB" sz="1200" kern="1200" dirty="0" err="1" smtClean="0">
                <a:solidFill>
                  <a:schemeClr val="tx1"/>
                </a:solidFill>
                <a:latin typeface="+mn-lt"/>
                <a:ea typeface="+mn-ea"/>
                <a:cs typeface="+mn-cs"/>
              </a:rPr>
              <a:t>ADL’s</a:t>
            </a:r>
            <a:r>
              <a:rPr lang="en-GB" sz="1200" kern="1200" dirty="0" smtClean="0">
                <a:solidFill>
                  <a:schemeClr val="tx1"/>
                </a:solidFill>
                <a:latin typeface="+mn-lt"/>
                <a:ea typeface="+mn-ea"/>
                <a:cs typeface="+mn-cs"/>
              </a:rPr>
              <a:t> "typical" magic did not work with regards to throwing Americans off track regarding the current financial collapse and the "who </a:t>
            </a:r>
            <a:r>
              <a:rPr lang="en-GB" sz="1200" kern="1200" dirty="0" err="1" smtClean="0">
                <a:solidFill>
                  <a:schemeClr val="tx1"/>
                </a:solidFill>
                <a:latin typeface="+mn-lt"/>
                <a:ea typeface="+mn-ea"/>
                <a:cs typeface="+mn-cs"/>
              </a:rPr>
              <a:t>dunnit</a:t>
            </a:r>
            <a:r>
              <a:rPr lang="en-GB" sz="1200" kern="1200" dirty="0" smtClean="0">
                <a:solidFill>
                  <a:schemeClr val="tx1"/>
                </a:solidFill>
                <a:latin typeface="+mn-lt"/>
                <a:ea typeface="+mn-ea"/>
                <a:cs typeface="+mn-cs"/>
              </a:rPr>
              <a:t>" of it all, Israel then needed something more potent, a stronger </a:t>
            </a:r>
            <a:r>
              <a:rPr lang="en-GB" sz="1200" kern="1200" dirty="0" err="1" smtClean="0">
                <a:solidFill>
                  <a:schemeClr val="tx1"/>
                </a:solidFill>
                <a:latin typeface="+mn-lt"/>
                <a:ea typeface="+mn-ea"/>
                <a:cs typeface="+mn-cs"/>
              </a:rPr>
              <a:t>anesthetic</a:t>
            </a:r>
            <a:r>
              <a:rPr lang="en-GB" sz="1200" kern="1200" dirty="0" smtClean="0">
                <a:solidFill>
                  <a:schemeClr val="tx1"/>
                </a:solidFill>
                <a:latin typeface="+mn-lt"/>
                <a:ea typeface="+mn-ea"/>
                <a:cs typeface="+mn-cs"/>
              </a:rPr>
              <a:t> that would confuse and disorient Americans and dull their sense of smell with regards to all those "old canards" involving Jews and money.</a:t>
            </a:r>
          </a:p>
          <a:p>
            <a:r>
              <a:rPr lang="en-GB" sz="1200" kern="1200" dirty="0" smtClean="0">
                <a:solidFill>
                  <a:schemeClr val="tx1"/>
                </a:solidFill>
                <a:latin typeface="+mn-lt"/>
                <a:ea typeface="+mn-ea"/>
                <a:cs typeface="+mn-cs"/>
              </a:rPr>
              <a:t>Enter one Bernie </a:t>
            </a:r>
            <a:r>
              <a:rPr lang="en-GB" sz="1200" kern="1200" dirty="0" err="1" smtClean="0">
                <a:solidFill>
                  <a:schemeClr val="tx1"/>
                </a:solidFill>
                <a:latin typeface="+mn-lt"/>
                <a:ea typeface="+mn-ea"/>
                <a:cs typeface="+mn-cs"/>
              </a:rPr>
              <a:t>Madoff</a:t>
            </a:r>
            <a:r>
              <a:rPr lang="en-GB" sz="1200" kern="1200" dirty="0" smtClean="0">
                <a:solidFill>
                  <a:schemeClr val="tx1"/>
                </a:solidFill>
                <a:latin typeface="+mn-lt"/>
                <a:ea typeface="+mn-ea"/>
                <a:cs typeface="+mn-cs"/>
              </a:rPr>
              <a:t>, the financial swindler who literally went from being a nobody’s nobody to OVERNIGHT being more familiar to the average American than Osama Bin Laden himself. Like a bomb going off in the middle of rush hour in Manhattan, suddenly the economic downturn that was a Gentiles-only club now claimed all sorts of new, important victims whose tale of financial woe every soul in America learned about 24/7, and all of them Jewish. Eli </a:t>
            </a:r>
            <a:r>
              <a:rPr lang="en-GB" sz="1200" kern="1200" dirty="0" err="1" smtClean="0">
                <a:solidFill>
                  <a:schemeClr val="tx1"/>
                </a:solidFill>
                <a:latin typeface="+mn-lt"/>
                <a:ea typeface="+mn-ea"/>
                <a:cs typeface="+mn-cs"/>
              </a:rPr>
              <a:t>Wiesel’s</a:t>
            </a:r>
            <a:r>
              <a:rPr lang="en-GB" sz="1200" kern="1200" dirty="0" smtClean="0">
                <a:solidFill>
                  <a:schemeClr val="tx1"/>
                </a:solidFill>
                <a:latin typeface="+mn-lt"/>
                <a:ea typeface="+mn-ea"/>
                <a:cs typeface="+mn-cs"/>
              </a:rPr>
              <a:t> organization, synagogues, yeshivas, charities, all of them suddenly became victims as well, thus throwing water on all those "anti-Semitic" fires and conspiracy theories involving Jews and the current financial meltdown that, at least according to Rep. Kanjorski, began the morning of September 11, 2008. Therefore the stories dealing with Jewish losses as a result of the </a:t>
            </a:r>
            <a:r>
              <a:rPr lang="en-GB" sz="1200" kern="1200" dirty="0" err="1" smtClean="0">
                <a:solidFill>
                  <a:schemeClr val="tx1"/>
                </a:solidFill>
                <a:latin typeface="+mn-lt"/>
                <a:ea typeface="+mn-ea"/>
                <a:cs typeface="+mn-cs"/>
              </a:rPr>
              <a:t>Madoff</a:t>
            </a:r>
            <a:r>
              <a:rPr lang="en-GB" sz="1200" kern="1200" dirty="0" smtClean="0">
                <a:solidFill>
                  <a:schemeClr val="tx1"/>
                </a:solidFill>
                <a:latin typeface="+mn-lt"/>
                <a:ea typeface="+mn-ea"/>
                <a:cs typeface="+mn-cs"/>
              </a:rPr>
              <a:t> affair should be seen as being no different in their use as a diversionary tactic than all the stories that "popped up" dealing with "anti-Semitic hate crimes" taking place in the aftermath of Israel’s holocaust on Gaza in December/January .</a:t>
            </a:r>
          </a:p>
          <a:p>
            <a:r>
              <a:rPr lang="en-GB" sz="1200" kern="1200" dirty="0" smtClean="0">
                <a:solidFill>
                  <a:schemeClr val="tx1"/>
                </a:solidFill>
                <a:latin typeface="+mn-lt"/>
                <a:ea typeface="+mn-ea"/>
                <a:cs typeface="+mn-cs"/>
              </a:rPr>
              <a:t>What can be inferred about this then is that the recent "economic 9/11" taking place 5 months back was in effect much like other false flag attacks engineered by the Jewish state that went awry, and Israel thus was forced to backtrack into the shadows lest too much attention be paid to her involvement. Recall that in June 1967 the Jewish state "accidentally" attacked a US ship for 2 hours–the USS Liberty–"accidentally" hitting it with 1,000 rockets, tens of thousands of </a:t>
            </a:r>
            <a:r>
              <a:rPr lang="en-GB" sz="1200" kern="1200" dirty="0" err="1" smtClean="0">
                <a:solidFill>
                  <a:schemeClr val="tx1"/>
                </a:solidFill>
                <a:latin typeface="+mn-lt"/>
                <a:ea typeface="+mn-ea"/>
                <a:cs typeface="+mn-cs"/>
              </a:rPr>
              <a:t>armor</a:t>
            </a:r>
            <a:r>
              <a:rPr lang="en-GB" sz="1200" kern="1200" dirty="0" smtClean="0">
                <a:solidFill>
                  <a:schemeClr val="tx1"/>
                </a:solidFill>
                <a:latin typeface="+mn-lt"/>
                <a:ea typeface="+mn-ea"/>
                <a:cs typeface="+mn-cs"/>
              </a:rPr>
              <a:t>-piercing rounds, hundreds of gallons of napalm and 5 torpedoes. Unable to sink her but understanding as well that dead men tell no tales, she then "accidentally" sent a team of machine gun-wielding commandos by helicopter, assassins whose job was to board the ship and kill everyone on board. As the </a:t>
            </a:r>
            <a:r>
              <a:rPr lang="en-GB" sz="1200" kern="1200" dirty="0" err="1" smtClean="0">
                <a:solidFill>
                  <a:schemeClr val="tx1"/>
                </a:solidFill>
                <a:latin typeface="+mn-lt"/>
                <a:ea typeface="+mn-ea"/>
                <a:cs typeface="+mn-cs"/>
              </a:rPr>
              <a:t>helo</a:t>
            </a:r>
            <a:r>
              <a:rPr lang="en-GB" sz="1200" kern="1200" dirty="0" smtClean="0">
                <a:solidFill>
                  <a:schemeClr val="tx1"/>
                </a:solidFill>
                <a:latin typeface="+mn-lt"/>
                <a:ea typeface="+mn-ea"/>
                <a:cs typeface="+mn-cs"/>
              </a:rPr>
              <a:t> hovered above the deck at a distance of barely 12 feet for a minute, Israeli headquarters intercepted an American radio transmission indicating fighter jets were on the way, at which point the flying assassin transport scurried off and Israel donned her most embarrassed, regretful face and said the entire "accidental" attack (lasting as long as the attack on Pearl </a:t>
            </a:r>
            <a:r>
              <a:rPr lang="en-GB" sz="1200" kern="1200" dirty="0" err="1" smtClean="0">
                <a:solidFill>
                  <a:schemeClr val="tx1"/>
                </a:solidFill>
                <a:latin typeface="+mn-lt"/>
                <a:ea typeface="+mn-ea"/>
                <a:cs typeface="+mn-cs"/>
              </a:rPr>
              <a:t>Harbor</a:t>
            </a:r>
            <a:r>
              <a:rPr lang="en-GB" sz="1200" kern="1200" dirty="0" smtClean="0">
                <a:solidFill>
                  <a:schemeClr val="tx1"/>
                </a:solidFill>
                <a:latin typeface="+mn-lt"/>
                <a:ea typeface="+mn-ea"/>
                <a:cs typeface="+mn-cs"/>
              </a:rPr>
              <a:t>) was all a "big mistake". Had things gone as planned and the Liberty sunk as intended, Egypt would have been blamed, and America would have been drawn into the Middle East in exactly the way as took place immediately following 9/11.</a:t>
            </a:r>
          </a:p>
          <a:p>
            <a:r>
              <a:rPr lang="en-GB" sz="1200" kern="1200" dirty="0" smtClean="0">
                <a:solidFill>
                  <a:schemeClr val="tx1"/>
                </a:solidFill>
                <a:latin typeface="+mn-lt"/>
                <a:ea typeface="+mn-ea"/>
                <a:cs typeface="+mn-cs"/>
              </a:rPr>
              <a:t>It should be recalled that within minutes of the attacks in New York and DC 7 years ago Big </a:t>
            </a:r>
            <a:r>
              <a:rPr lang="en-GB" sz="1200" kern="1200" dirty="0" err="1" smtClean="0">
                <a:solidFill>
                  <a:schemeClr val="tx1"/>
                </a:solidFill>
                <a:latin typeface="+mn-lt"/>
                <a:ea typeface="+mn-ea"/>
                <a:cs typeface="+mn-cs"/>
              </a:rPr>
              <a:t>Brutha</a:t>
            </a:r>
            <a:r>
              <a:rPr lang="en-GB" sz="1200" kern="1200" dirty="0" smtClean="0">
                <a:solidFill>
                  <a:schemeClr val="tx1"/>
                </a:solidFill>
                <a:latin typeface="+mn-lt"/>
                <a:ea typeface="+mn-ea"/>
                <a:cs typeface="+mn-cs"/>
              </a:rPr>
              <a:t> knew EXACTLY and without question that it was none other than Osama Bin Laden and his band of swarthy, </a:t>
            </a:r>
            <a:r>
              <a:rPr lang="en-GB" sz="1200" kern="1200" dirty="0" err="1" smtClean="0">
                <a:solidFill>
                  <a:schemeClr val="tx1"/>
                </a:solidFill>
                <a:latin typeface="+mn-lt"/>
                <a:ea typeface="+mn-ea"/>
                <a:cs typeface="+mn-cs"/>
              </a:rPr>
              <a:t>Islamo</a:t>
            </a:r>
            <a:r>
              <a:rPr lang="en-GB" sz="1200" kern="1200" dirty="0" smtClean="0">
                <a:solidFill>
                  <a:schemeClr val="tx1"/>
                </a:solidFill>
                <a:latin typeface="+mn-lt"/>
                <a:ea typeface="+mn-ea"/>
                <a:cs typeface="+mn-cs"/>
              </a:rPr>
              <a:t>-fascist thugs who carried it out, and with evidence as flimsy as Mohammed </a:t>
            </a:r>
            <a:r>
              <a:rPr lang="en-GB" sz="1200" kern="1200" dirty="0" err="1" smtClean="0">
                <a:solidFill>
                  <a:schemeClr val="tx1"/>
                </a:solidFill>
                <a:latin typeface="+mn-lt"/>
                <a:ea typeface="+mn-ea"/>
                <a:cs typeface="+mn-cs"/>
              </a:rPr>
              <a:t>Atta’s</a:t>
            </a:r>
            <a:r>
              <a:rPr lang="en-GB" sz="1200" kern="1200" dirty="0" smtClean="0">
                <a:solidFill>
                  <a:schemeClr val="tx1"/>
                </a:solidFill>
                <a:latin typeface="+mn-lt"/>
                <a:ea typeface="+mn-ea"/>
                <a:cs typeface="+mn-cs"/>
              </a:rPr>
              <a:t> paper-and-plastic passport that somehow survived the same heat said to be responsible for melting the steel beams that brought down the Twin Towers. And yet, the fact that 5 months after Jack the Ripper slashed the financial throat of America, leaving a gash that has yet to be contained and as of this moment no one is saying a word about the culprit or culprits involved in this recent bloodletting of American wealth speaks volumes, and particularly in a day and age when computers can detect and track down a micro-penny discrepancy tens of thousands of miles away and within seconds.</a:t>
            </a:r>
          </a:p>
          <a:p>
            <a:r>
              <a:rPr lang="en-GB" sz="1200" kern="1200" dirty="0" smtClean="0">
                <a:solidFill>
                  <a:schemeClr val="tx1"/>
                </a:solidFill>
                <a:latin typeface="+mn-lt"/>
                <a:ea typeface="+mn-ea"/>
                <a:cs typeface="+mn-cs"/>
              </a:rPr>
              <a:t>If there is any player with such capabilities in bringing about such an act of economic sabotage on the American financial system such as occurred on 9/11/2008, it is Israel. Besides the fact that she is the world leader in not only computer technology but as well computer theft, it is also no theory that the economies of America and the entire western world are not dominated by Muslims, Buddhists, Hindus, Druids or any other group, but rather by Jews whose loyalty to their Old Testament-created state takes precedence over anything and everything else in 99 cases out of 100.</a:t>
            </a:r>
          </a:p>
          <a:p>
            <a:r>
              <a:rPr lang="en-GB" sz="1200" kern="1200" dirty="0" smtClean="0">
                <a:solidFill>
                  <a:schemeClr val="tx1"/>
                </a:solidFill>
                <a:latin typeface="+mn-lt"/>
                <a:ea typeface="+mn-ea"/>
                <a:cs typeface="+mn-cs"/>
              </a:rPr>
              <a:t>Secondly, it is no secret the Jewish state wants certain nations in the Middle East attacked by the US–and not today or tomorrow, but yesterday–Iran obviously being at the top of that list. It is also no secret that for reasons known or unknown the US is not as enthusiastic about such a prospect as she was about attacking Iraq in 2003. Recall that Israel all but busted a vein in her head when the National Intelligence Estimate stated unequivocally in December 2007 that Iran had no nuclear weapons program, which by extension means no US attack on Iran. Since that momentous day, when all appeared lost in getting America to smite Judea’s ancient Persian enemies, it has been a daily spectacle of threats and bluster on the part of the Jewish state. Israeli </a:t>
            </a:r>
            <a:r>
              <a:rPr lang="en-GB" sz="1200" kern="1200" dirty="0" err="1" smtClean="0">
                <a:solidFill>
                  <a:schemeClr val="tx1"/>
                </a:solidFill>
                <a:latin typeface="+mn-lt"/>
                <a:ea typeface="+mn-ea"/>
                <a:cs typeface="+mn-cs"/>
              </a:rPr>
              <a:t>Defense</a:t>
            </a:r>
            <a:r>
              <a:rPr lang="en-GB" sz="1200" kern="1200" dirty="0" smtClean="0">
                <a:solidFill>
                  <a:schemeClr val="tx1"/>
                </a:solidFill>
                <a:latin typeface="+mn-lt"/>
                <a:ea typeface="+mn-ea"/>
                <a:cs typeface="+mn-cs"/>
              </a:rPr>
              <a:t> Minister </a:t>
            </a:r>
            <a:r>
              <a:rPr lang="en-GB" sz="1200" kern="1200" dirty="0" err="1" smtClean="0">
                <a:solidFill>
                  <a:schemeClr val="tx1"/>
                </a:solidFill>
                <a:latin typeface="+mn-lt"/>
                <a:ea typeface="+mn-ea"/>
                <a:cs typeface="+mn-cs"/>
              </a:rPr>
              <a:t>Ehud</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Barack</a:t>
            </a:r>
            <a:r>
              <a:rPr lang="en-GB" sz="1200" kern="1200" dirty="0" smtClean="0">
                <a:solidFill>
                  <a:schemeClr val="tx1"/>
                </a:solidFill>
                <a:latin typeface="+mn-lt"/>
                <a:ea typeface="+mn-ea"/>
                <a:cs typeface="+mn-cs"/>
              </a:rPr>
              <a:t> recently threatened in coded words that an American east coast city would be devastated by a nuclear weapon if Iran was not stopped, while other media outlets in Israel have predicted a whole smorgasbord of unfortunate events befalling the US, including an American version of the recent Mumbai terrorist attacks in India. So convinced were certain elements within the American power structure of an imminent false flag operation by Israel that persons no less in stature than Chairman of the Joint Chiefs Admiral Mullen personally cut short his trip to Europe in the summer of 2008 to go to Tel Aviv and tell his counterpart Gabi Ashkenazi how vital it was that no "USS Liberty Pt II" takes place.</a:t>
            </a:r>
          </a:p>
          <a:p>
            <a:r>
              <a:rPr lang="en-GB" sz="1200" kern="1200" dirty="0" smtClean="0">
                <a:solidFill>
                  <a:schemeClr val="tx1"/>
                </a:solidFill>
                <a:latin typeface="+mn-lt"/>
                <a:ea typeface="+mn-ea"/>
                <a:cs typeface="+mn-cs"/>
              </a:rPr>
              <a:t>The idea that America was not warned that an event as apocalyptic as her economy going down in flames was in the making is not accurate. During George Bush’s recent visit to Israel in May 2008 to help celebrate 60 uninterrupted years of good, old-fashioned/Old Testament-type butchery and oppression against the non-Jewish peoples of the Holy Land (Christian and Muslim alike) he was met by rabbis closely-associated with ultra-violent elements of the Israeli right (as opposed to the moderately-violent of the Israeli left) who presented him with a list of demands. The commandments, collectively called ‘</a:t>
            </a:r>
            <a:r>
              <a:rPr lang="en-GB" sz="1200" kern="1200" dirty="0" err="1" smtClean="0">
                <a:solidFill>
                  <a:schemeClr val="tx1"/>
                </a:solidFill>
                <a:latin typeface="+mn-lt"/>
                <a:ea typeface="+mn-ea"/>
                <a:cs typeface="+mn-cs"/>
              </a:rPr>
              <a:t>Megillat</a:t>
            </a:r>
            <a:r>
              <a:rPr lang="en-GB" sz="1200" kern="1200" dirty="0" smtClean="0">
                <a:solidFill>
                  <a:schemeClr val="tx1"/>
                </a:solidFill>
                <a:latin typeface="+mn-lt"/>
                <a:ea typeface="+mn-ea"/>
                <a:cs typeface="+mn-cs"/>
              </a:rPr>
              <a:t> Bush’ and written on a specially-made scroll as if scribed personally by some Old Testament prophet were of the typically haughty, pushy, demanding, threatening, obnoxious and condescending tones universally-known to be part of the Jewish state’s character. The document–in effect a diplomatic message from Israel to America–threatened (again, in coded language) that "God ordained that the role of the nations of the world is to strengthen the nation of Israel" and that if America did not go through with vanquishing Israel’s enemies (namely Iran, Pakistan, Saudi Arabia, Syria, Egypt, and Lebanon) that "certain doom" would result, endangering "all life on earth". The mafia-</a:t>
            </a:r>
            <a:r>
              <a:rPr lang="en-GB" sz="1200" kern="1200" dirty="0" err="1" smtClean="0">
                <a:solidFill>
                  <a:schemeClr val="tx1"/>
                </a:solidFill>
                <a:latin typeface="+mn-lt"/>
                <a:ea typeface="+mn-ea"/>
                <a:cs typeface="+mn-cs"/>
              </a:rPr>
              <a:t>esque</a:t>
            </a:r>
            <a:r>
              <a:rPr lang="en-GB" sz="1200" kern="1200" dirty="0" smtClean="0">
                <a:solidFill>
                  <a:schemeClr val="tx1"/>
                </a:solidFill>
                <a:latin typeface="+mn-lt"/>
                <a:ea typeface="+mn-ea"/>
                <a:cs typeface="+mn-cs"/>
              </a:rPr>
              <a:t> diatribe ended ominously with "Your fate and that of all those with you hangs in the balance of the destiny of our land…’</a:t>
            </a:r>
          </a:p>
          <a:p>
            <a:r>
              <a:rPr lang="en-GB" sz="1200" kern="1200" dirty="0" smtClean="0">
                <a:solidFill>
                  <a:schemeClr val="tx1"/>
                </a:solidFill>
                <a:latin typeface="+mn-lt"/>
                <a:ea typeface="+mn-ea"/>
                <a:cs typeface="+mn-cs"/>
              </a:rPr>
              <a:t>In sum, the logical explanation as to what took place now resulting in the economic freefall in America and elsewhere is that–much like what took place on 9/11/2001, Israel and her network of assets and intelligence agents working in the American financial infrastructure coordinated an attack on the US banking system on the morning of September 11th, 2008 between the hours of 9 and 11 am for the purpose of destroying the US economy and throwing the world into chaos as a prelude to blaming it on Al Qaeda or some other affiliated organization. The results would have been all-too </a:t>
            </a:r>
            <a:r>
              <a:rPr lang="en-GB" sz="1200" kern="1200" dirty="0" err="1" smtClean="0">
                <a:solidFill>
                  <a:schemeClr val="tx1"/>
                </a:solidFill>
                <a:latin typeface="+mn-lt"/>
                <a:ea typeface="+mn-ea"/>
                <a:cs typeface="+mn-cs"/>
              </a:rPr>
              <a:t>predicatable</a:t>
            </a:r>
            <a:r>
              <a:rPr lang="en-GB" sz="1200" kern="1200" dirty="0" smtClean="0">
                <a:solidFill>
                  <a:schemeClr val="tx1"/>
                </a:solidFill>
                <a:latin typeface="+mn-lt"/>
                <a:ea typeface="+mn-ea"/>
                <a:cs typeface="+mn-cs"/>
              </a:rPr>
              <a:t>–fathers responsible for feeding their families would get calls on Sept 12, telling them not to come to work. Within less than a week, the system would be paralyzed as a result of being bled of its cash, martial law would be declared (exactly as Rep. Brad Sherman, Democrat from California stated on the floor of the House of Representatives recently) Ahab the Arab would get the blame and Israel would get the war she demands.</a:t>
            </a:r>
          </a:p>
          <a:p>
            <a:r>
              <a:rPr lang="en-GB" sz="1200" kern="1200" dirty="0" smtClean="0">
                <a:solidFill>
                  <a:schemeClr val="tx1"/>
                </a:solidFill>
                <a:latin typeface="+mn-lt"/>
                <a:ea typeface="+mn-ea"/>
                <a:cs typeface="+mn-cs"/>
              </a:rPr>
              <a:t>The fact that the attack was stopped and did not achieve the full intended effect, along with likely warnings to the Jewish state from US intelligence and law enforcement agencies who knew where the money went and what was afoot is the likely reason why for the last 5 months the Zionist media has been as quiet as death and why there has been no blaming of "Islamists" or any other group.</a:t>
            </a:r>
          </a:p>
          <a:p>
            <a:r>
              <a:rPr lang="en-GB" sz="1200" kern="1200" dirty="0" smtClean="0">
                <a:solidFill>
                  <a:schemeClr val="tx1"/>
                </a:solidFill>
                <a:latin typeface="+mn-lt"/>
                <a:ea typeface="+mn-ea"/>
                <a:cs typeface="+mn-cs"/>
              </a:rPr>
              <a:t>In the meantime, the US is scrambling to get the severed artery and accompanying bleeding under control before it reaches the point of no return, if indeed it has not already.</a:t>
            </a:r>
          </a:p>
          <a:p>
            <a:r>
              <a:rPr lang="en-GB" sz="1200" kern="1200" dirty="0" smtClean="0">
                <a:solidFill>
                  <a:schemeClr val="tx1"/>
                </a:solidFill>
                <a:latin typeface="+mn-lt"/>
                <a:ea typeface="+mn-ea"/>
                <a:cs typeface="+mn-cs"/>
              </a:rPr>
              <a:t>And while all this takes place, thousands of miles away, Israel sits, stewing as she sees her plans fall apart yet again, inching an itchy, apocalyptic finger towards the "button" in what she considers to be "the final solution" to the problem of "anti-Semitism" in the world Yahweh gave to the Jewish people and to them alone–the Samson Option and accompanying nuclear destruction of all creation. (</a:t>
            </a:r>
            <a:r>
              <a:rPr lang="en-GB" sz="1200" kern="1200" dirty="0" err="1" smtClean="0">
                <a:solidFill>
                  <a:schemeClr val="tx1"/>
                </a:solidFill>
                <a:latin typeface="+mn-lt"/>
                <a:ea typeface="+mn-ea"/>
                <a:cs typeface="+mn-cs"/>
              </a:rPr>
              <a:t>c</a:t>
            </a:r>
            <a:r>
              <a:rPr lang="en-GB" sz="1200" kern="1200" dirty="0" smtClean="0">
                <a:solidFill>
                  <a:schemeClr val="tx1"/>
                </a:solidFill>
                <a:latin typeface="+mn-lt"/>
                <a:ea typeface="+mn-ea"/>
                <a:cs typeface="+mn-cs"/>
              </a:rPr>
              <a:t>) 2009</a:t>
            </a:r>
          </a:p>
          <a:p>
            <a:r>
              <a:rPr lang="en-GB" sz="1200" kern="1200" dirty="0" smtClean="0">
                <a:solidFill>
                  <a:schemeClr val="tx1"/>
                </a:solidFill>
                <a:latin typeface="+mn-lt"/>
                <a:ea typeface="+mn-ea"/>
                <a:cs typeface="+mn-cs"/>
              </a:rPr>
              <a:t>Mark Glenn, Correspondent, American Free Press Newspaper</a:t>
            </a:r>
            <a:endParaRPr lang="en-GB" dirty="0"/>
          </a:p>
        </p:txBody>
      </p:sp>
      <p:sp>
        <p:nvSpPr>
          <p:cNvPr id="4" name="Slide Number Placeholder 3"/>
          <p:cNvSpPr>
            <a:spLocks noGrp="1"/>
          </p:cNvSpPr>
          <p:nvPr>
            <p:ph type="sldNum" sz="quarter" idx="10"/>
          </p:nvPr>
        </p:nvSpPr>
        <p:spPr/>
        <p:txBody>
          <a:bodyPr/>
          <a:lstStyle/>
          <a:p>
            <a:fld id="{D6D9A948-4B36-40EB-8A7E-873DFDA4421D}" type="slidenum">
              <a:rPr lang="en-GB" smtClean="0"/>
              <a:pPr/>
              <a:t>17</a:t>
            </a:fld>
            <a:endParaRPr lang="en-GB"/>
          </a:p>
        </p:txBody>
      </p:sp>
    </p:spTree>
    <p:extLst>
      <p:ext uri="{BB962C8B-B14F-4D97-AF65-F5344CB8AC3E}">
        <p14:creationId xmlns:p14="http://schemas.microsoft.com/office/powerpoint/2010/main" val="55534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18</a:t>
            </a:fld>
            <a:endParaRPr lang="en-GB"/>
          </a:p>
        </p:txBody>
      </p:sp>
    </p:spTree>
    <p:extLst>
      <p:ext uri="{BB962C8B-B14F-4D97-AF65-F5344CB8AC3E}">
        <p14:creationId xmlns:p14="http://schemas.microsoft.com/office/powerpoint/2010/main" val="3233809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19</a:t>
            </a:fld>
            <a:endParaRPr lang="en-GB"/>
          </a:p>
        </p:txBody>
      </p:sp>
    </p:spTree>
    <p:extLst>
      <p:ext uri="{BB962C8B-B14F-4D97-AF65-F5344CB8AC3E}">
        <p14:creationId xmlns:p14="http://schemas.microsoft.com/office/powerpoint/2010/main" val="138480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a:t>
            </a:fld>
            <a:endParaRPr lang="en-GB"/>
          </a:p>
        </p:txBody>
      </p:sp>
    </p:spTree>
    <p:extLst>
      <p:ext uri="{BB962C8B-B14F-4D97-AF65-F5344CB8AC3E}">
        <p14:creationId xmlns:p14="http://schemas.microsoft.com/office/powerpoint/2010/main" val="4184392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20</a:t>
            </a:fld>
            <a:endParaRPr lang="en-GB"/>
          </a:p>
        </p:txBody>
      </p:sp>
    </p:spTree>
    <p:extLst>
      <p:ext uri="{BB962C8B-B14F-4D97-AF65-F5344CB8AC3E}">
        <p14:creationId xmlns:p14="http://schemas.microsoft.com/office/powerpoint/2010/main" val="283839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21</a:t>
            </a:fld>
            <a:endParaRPr lang="en-GB"/>
          </a:p>
        </p:txBody>
      </p:sp>
    </p:spTree>
    <p:extLst>
      <p:ext uri="{BB962C8B-B14F-4D97-AF65-F5344CB8AC3E}">
        <p14:creationId xmlns:p14="http://schemas.microsoft.com/office/powerpoint/2010/main" val="1572576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22</a:t>
            </a:fld>
            <a:endParaRPr lang="en-GB"/>
          </a:p>
        </p:txBody>
      </p:sp>
    </p:spTree>
    <p:extLst>
      <p:ext uri="{BB962C8B-B14F-4D97-AF65-F5344CB8AC3E}">
        <p14:creationId xmlns:p14="http://schemas.microsoft.com/office/powerpoint/2010/main" val="2068447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630DED-ACE0-4405-9A31-064BD802CB6A}" type="slidenum">
              <a:rPr lang="en-GB"/>
              <a:pPr/>
              <a:t>23</a:t>
            </a:fld>
            <a:endParaRPr lang="en-GB"/>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8613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24</a:t>
            </a:fld>
            <a:endParaRPr lang="en-GB"/>
          </a:p>
        </p:txBody>
      </p:sp>
    </p:spTree>
    <p:extLst>
      <p:ext uri="{BB962C8B-B14F-4D97-AF65-F5344CB8AC3E}">
        <p14:creationId xmlns:p14="http://schemas.microsoft.com/office/powerpoint/2010/main" val="2237384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97670-842A-4258-AB9B-FAD36BAFD010}" type="slidenum">
              <a:rPr lang="en-GB"/>
              <a:pPr/>
              <a:t>25</a:t>
            </a:fld>
            <a:endParaRPr lang="en-GB"/>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GB"/>
              <a:t>The order was founded in 1118 by the Burgundian knight Yves de Faillon, with the aim of protecting pilgrims traveling to the Holy Places. The order's official name, the "Poor Knights of Christ and of the Temple of Solomon," comes from their place of residence - on the Temple Mount, where its members took over the el-Aqsa Mosque, known as the "Temple of Solomon" by the Crusaders.  </a:t>
            </a:r>
          </a:p>
          <a:p>
            <a:r>
              <a:rPr lang="en-GB"/>
              <a:t>The Templars enlarged the el-Aqsa Mosque to the west, building a refectory with three long halls there. In addition, they built partitions to divide up the mosque's prayer hall into cells. They used the vaults supporting the Temple Mount structures as stables, as described by John of Wurtzburg (1160-1170): "When you descend to the main street, there is a great gate through which one may enter the great courtyard of the Temple. On the right side, toward the south, is the palace which they say that Solomon built. Within it are stables, so huge that they can hold more than two thousand horses or 1,500 camels, and near this palace the Templar knights have many great houses and there are also the foundations of a great new church which is not yet finished. This order has enormous property and endless revenues in this region and in other places. This allows them to give alms to the poor, though not as a tithe, as the </a:t>
            </a:r>
            <a:r>
              <a:rPr lang="en-GB">
                <a:hlinkClick r:id="rId3"/>
              </a:rPr>
              <a:t>Hospitaller</a:t>
            </a:r>
            <a:r>
              <a:rPr lang="en-GB"/>
              <a:t>s do. The order also has many knights for the defense of the land of the Christians."  </a:t>
            </a:r>
          </a:p>
        </p:txBody>
      </p:sp>
    </p:spTree>
    <p:extLst>
      <p:ext uri="{BB962C8B-B14F-4D97-AF65-F5344CB8AC3E}">
        <p14:creationId xmlns:p14="http://schemas.microsoft.com/office/powerpoint/2010/main" val="162987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97670-842A-4258-AB9B-FAD36BAFD010}" type="slidenum">
              <a:rPr lang="en-GB"/>
              <a:pPr/>
              <a:t>26</a:t>
            </a:fld>
            <a:endParaRPr lang="en-GB"/>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GB"/>
              <a:t>The order was founded in 1118 by the Burgundian knight Yves de Faillon, with the aim of protecting pilgrims traveling to the Holy Places. The order's official name, the "Poor Knights of Christ and of the Temple of Solomon," comes from their place of residence - on the Temple Mount, where its members took over the el-Aqsa Mosque, known as the "Temple of Solomon" by the Crusaders.  </a:t>
            </a:r>
          </a:p>
          <a:p>
            <a:r>
              <a:rPr lang="en-GB"/>
              <a:t>The Templars enlarged the el-Aqsa Mosque to the west, building a refectory with three long halls there. In addition, they built partitions to divide up the mosque's prayer hall into cells. They used the vaults supporting the Temple Mount structures as stables, as described by John of Wurtzburg (1160-1170): "When you descend to the main street, there is a great gate through which one may enter the great courtyard of the Temple. On the right side, toward the south, is the palace which they say that Solomon built. Within it are stables, so huge that they can hold more than two thousand horses or 1,500 camels, and near this palace the Templar knights have many great houses and there are also the foundations of a great new church which is not yet finished. This order has enormous property and endless revenues in this region and in other places. This allows them to give alms to the poor, though not as a tithe, as the </a:t>
            </a:r>
            <a:r>
              <a:rPr lang="en-GB">
                <a:hlinkClick r:id="rId3"/>
              </a:rPr>
              <a:t>Hospitaller</a:t>
            </a:r>
            <a:r>
              <a:rPr lang="en-GB"/>
              <a:t>s do. The order also has many knights for the defense of the land of the Christians."  </a:t>
            </a:r>
          </a:p>
        </p:txBody>
      </p:sp>
    </p:spTree>
    <p:extLst>
      <p:ext uri="{BB962C8B-B14F-4D97-AF65-F5344CB8AC3E}">
        <p14:creationId xmlns:p14="http://schemas.microsoft.com/office/powerpoint/2010/main" val="1156073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27</a:t>
            </a:fld>
            <a:endParaRPr lang="en-GB"/>
          </a:p>
        </p:txBody>
      </p:sp>
    </p:spTree>
    <p:extLst>
      <p:ext uri="{BB962C8B-B14F-4D97-AF65-F5344CB8AC3E}">
        <p14:creationId xmlns:p14="http://schemas.microsoft.com/office/powerpoint/2010/main" val="2271761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28</a:t>
            </a:fld>
            <a:endParaRPr lang="en-GB"/>
          </a:p>
        </p:txBody>
      </p:sp>
    </p:spTree>
    <p:extLst>
      <p:ext uri="{BB962C8B-B14F-4D97-AF65-F5344CB8AC3E}">
        <p14:creationId xmlns:p14="http://schemas.microsoft.com/office/powerpoint/2010/main" val="2203594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29</a:t>
            </a:fld>
            <a:endParaRPr lang="en-GB"/>
          </a:p>
        </p:txBody>
      </p:sp>
    </p:spTree>
    <p:extLst>
      <p:ext uri="{BB962C8B-B14F-4D97-AF65-F5344CB8AC3E}">
        <p14:creationId xmlns:p14="http://schemas.microsoft.com/office/powerpoint/2010/main" val="153993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a:t>
            </a:fld>
            <a:endParaRPr lang="en-GB"/>
          </a:p>
        </p:txBody>
      </p:sp>
    </p:spTree>
    <p:extLst>
      <p:ext uri="{BB962C8B-B14F-4D97-AF65-F5344CB8AC3E}">
        <p14:creationId xmlns:p14="http://schemas.microsoft.com/office/powerpoint/2010/main" val="2467987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30</a:t>
            </a:fld>
            <a:endParaRPr lang="en-GB"/>
          </a:p>
        </p:txBody>
      </p:sp>
    </p:spTree>
    <p:extLst>
      <p:ext uri="{BB962C8B-B14F-4D97-AF65-F5344CB8AC3E}">
        <p14:creationId xmlns:p14="http://schemas.microsoft.com/office/powerpoint/2010/main" val="481925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31</a:t>
            </a:fld>
            <a:endParaRPr lang="en-GB"/>
          </a:p>
        </p:txBody>
      </p:sp>
    </p:spTree>
    <p:extLst>
      <p:ext uri="{BB962C8B-B14F-4D97-AF65-F5344CB8AC3E}">
        <p14:creationId xmlns:p14="http://schemas.microsoft.com/office/powerpoint/2010/main" val="967191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32</a:t>
            </a:fld>
            <a:endParaRPr lang="en-GB"/>
          </a:p>
        </p:txBody>
      </p:sp>
    </p:spTree>
    <p:extLst>
      <p:ext uri="{BB962C8B-B14F-4D97-AF65-F5344CB8AC3E}">
        <p14:creationId xmlns:p14="http://schemas.microsoft.com/office/powerpoint/2010/main" val="682906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33</a:t>
            </a:fld>
            <a:endParaRPr lang="en-GB"/>
          </a:p>
        </p:txBody>
      </p:sp>
    </p:spTree>
    <p:extLst>
      <p:ext uri="{BB962C8B-B14F-4D97-AF65-F5344CB8AC3E}">
        <p14:creationId xmlns:p14="http://schemas.microsoft.com/office/powerpoint/2010/main" val="1429265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34</a:t>
            </a:fld>
            <a:endParaRPr lang="en-GB"/>
          </a:p>
        </p:txBody>
      </p:sp>
    </p:spTree>
    <p:extLst>
      <p:ext uri="{BB962C8B-B14F-4D97-AF65-F5344CB8AC3E}">
        <p14:creationId xmlns:p14="http://schemas.microsoft.com/office/powerpoint/2010/main" val="4294862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35</a:t>
            </a:fld>
            <a:endParaRPr lang="en-GB"/>
          </a:p>
        </p:txBody>
      </p:sp>
    </p:spTree>
    <p:extLst>
      <p:ext uri="{BB962C8B-B14F-4D97-AF65-F5344CB8AC3E}">
        <p14:creationId xmlns:p14="http://schemas.microsoft.com/office/powerpoint/2010/main" val="496442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36</a:t>
            </a:fld>
            <a:endParaRPr lang="en-GB"/>
          </a:p>
        </p:txBody>
      </p:sp>
    </p:spTree>
    <p:extLst>
      <p:ext uri="{BB962C8B-B14F-4D97-AF65-F5344CB8AC3E}">
        <p14:creationId xmlns:p14="http://schemas.microsoft.com/office/powerpoint/2010/main" val="187436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37</a:t>
            </a:fld>
            <a:endParaRPr lang="en-GB"/>
          </a:p>
        </p:txBody>
      </p:sp>
    </p:spTree>
    <p:extLst>
      <p:ext uri="{BB962C8B-B14F-4D97-AF65-F5344CB8AC3E}">
        <p14:creationId xmlns:p14="http://schemas.microsoft.com/office/powerpoint/2010/main" val="3656275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38</a:t>
            </a:fld>
            <a:endParaRPr lang="en-GB"/>
          </a:p>
        </p:txBody>
      </p:sp>
    </p:spTree>
    <p:extLst>
      <p:ext uri="{BB962C8B-B14F-4D97-AF65-F5344CB8AC3E}">
        <p14:creationId xmlns:p14="http://schemas.microsoft.com/office/powerpoint/2010/main" val="559842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39</a:t>
            </a:fld>
            <a:endParaRPr lang="en-GB"/>
          </a:p>
        </p:txBody>
      </p:sp>
    </p:spTree>
    <p:extLst>
      <p:ext uri="{BB962C8B-B14F-4D97-AF65-F5344CB8AC3E}">
        <p14:creationId xmlns:p14="http://schemas.microsoft.com/office/powerpoint/2010/main" val="166384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a:t>
            </a:fld>
            <a:endParaRPr lang="en-GB"/>
          </a:p>
        </p:txBody>
      </p:sp>
    </p:spTree>
    <p:extLst>
      <p:ext uri="{BB962C8B-B14F-4D97-AF65-F5344CB8AC3E}">
        <p14:creationId xmlns:p14="http://schemas.microsoft.com/office/powerpoint/2010/main" val="685773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40</a:t>
            </a:fld>
            <a:endParaRPr lang="en-GB"/>
          </a:p>
        </p:txBody>
      </p:sp>
    </p:spTree>
    <p:extLst>
      <p:ext uri="{BB962C8B-B14F-4D97-AF65-F5344CB8AC3E}">
        <p14:creationId xmlns:p14="http://schemas.microsoft.com/office/powerpoint/2010/main" val="2200588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41</a:t>
            </a:fld>
            <a:endParaRPr lang="en-GB"/>
          </a:p>
        </p:txBody>
      </p:sp>
    </p:spTree>
    <p:extLst>
      <p:ext uri="{BB962C8B-B14F-4D97-AF65-F5344CB8AC3E}">
        <p14:creationId xmlns:p14="http://schemas.microsoft.com/office/powerpoint/2010/main" val="1737999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42</a:t>
            </a:fld>
            <a:endParaRPr lang="en-GB"/>
          </a:p>
        </p:txBody>
      </p:sp>
    </p:spTree>
    <p:extLst>
      <p:ext uri="{BB962C8B-B14F-4D97-AF65-F5344CB8AC3E}">
        <p14:creationId xmlns:p14="http://schemas.microsoft.com/office/powerpoint/2010/main" val="1239484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43</a:t>
            </a:fld>
            <a:endParaRPr lang="en-GB"/>
          </a:p>
        </p:txBody>
      </p:sp>
    </p:spTree>
    <p:extLst>
      <p:ext uri="{BB962C8B-B14F-4D97-AF65-F5344CB8AC3E}">
        <p14:creationId xmlns:p14="http://schemas.microsoft.com/office/powerpoint/2010/main" val="4277670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44</a:t>
            </a:fld>
            <a:endParaRPr lang="en-GB"/>
          </a:p>
        </p:txBody>
      </p:sp>
    </p:spTree>
    <p:extLst>
      <p:ext uri="{BB962C8B-B14F-4D97-AF65-F5344CB8AC3E}">
        <p14:creationId xmlns:p14="http://schemas.microsoft.com/office/powerpoint/2010/main" val="1932427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45</a:t>
            </a:fld>
            <a:endParaRPr lang="en-GB"/>
          </a:p>
        </p:txBody>
      </p:sp>
    </p:spTree>
    <p:extLst>
      <p:ext uri="{BB962C8B-B14F-4D97-AF65-F5344CB8AC3E}">
        <p14:creationId xmlns:p14="http://schemas.microsoft.com/office/powerpoint/2010/main" val="351955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46</a:t>
            </a:fld>
            <a:endParaRPr lang="en-GB"/>
          </a:p>
        </p:txBody>
      </p:sp>
    </p:spTree>
    <p:extLst>
      <p:ext uri="{BB962C8B-B14F-4D97-AF65-F5344CB8AC3E}">
        <p14:creationId xmlns:p14="http://schemas.microsoft.com/office/powerpoint/2010/main" val="2681597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47</a:t>
            </a:fld>
            <a:endParaRPr lang="en-GB"/>
          </a:p>
        </p:txBody>
      </p:sp>
    </p:spTree>
    <p:extLst>
      <p:ext uri="{BB962C8B-B14F-4D97-AF65-F5344CB8AC3E}">
        <p14:creationId xmlns:p14="http://schemas.microsoft.com/office/powerpoint/2010/main" val="3173060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48</a:t>
            </a:fld>
            <a:endParaRPr lang="en-GB"/>
          </a:p>
        </p:txBody>
      </p:sp>
    </p:spTree>
    <p:extLst>
      <p:ext uri="{BB962C8B-B14F-4D97-AF65-F5344CB8AC3E}">
        <p14:creationId xmlns:p14="http://schemas.microsoft.com/office/powerpoint/2010/main" val="2075007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49</a:t>
            </a:fld>
            <a:endParaRPr lang="en-GB"/>
          </a:p>
        </p:txBody>
      </p:sp>
    </p:spTree>
    <p:extLst>
      <p:ext uri="{BB962C8B-B14F-4D97-AF65-F5344CB8AC3E}">
        <p14:creationId xmlns:p14="http://schemas.microsoft.com/office/powerpoint/2010/main" val="2294555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a:t>
            </a:fld>
            <a:endParaRPr lang="en-GB"/>
          </a:p>
        </p:txBody>
      </p:sp>
    </p:spTree>
    <p:extLst>
      <p:ext uri="{BB962C8B-B14F-4D97-AF65-F5344CB8AC3E}">
        <p14:creationId xmlns:p14="http://schemas.microsoft.com/office/powerpoint/2010/main" val="2815417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50</a:t>
            </a:fld>
            <a:endParaRPr lang="en-GB"/>
          </a:p>
        </p:txBody>
      </p:sp>
    </p:spTree>
    <p:extLst>
      <p:ext uri="{BB962C8B-B14F-4D97-AF65-F5344CB8AC3E}">
        <p14:creationId xmlns:p14="http://schemas.microsoft.com/office/powerpoint/2010/main" val="25781354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51</a:t>
            </a:fld>
            <a:endParaRPr lang="en-GB"/>
          </a:p>
        </p:txBody>
      </p:sp>
    </p:spTree>
    <p:extLst>
      <p:ext uri="{BB962C8B-B14F-4D97-AF65-F5344CB8AC3E}">
        <p14:creationId xmlns:p14="http://schemas.microsoft.com/office/powerpoint/2010/main" val="358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52</a:t>
            </a:fld>
            <a:endParaRPr lang="en-GB"/>
          </a:p>
        </p:txBody>
      </p:sp>
    </p:spTree>
    <p:extLst>
      <p:ext uri="{BB962C8B-B14F-4D97-AF65-F5344CB8AC3E}">
        <p14:creationId xmlns:p14="http://schemas.microsoft.com/office/powerpoint/2010/main" val="3690011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53</a:t>
            </a:fld>
            <a:endParaRPr lang="en-GB"/>
          </a:p>
        </p:txBody>
      </p:sp>
    </p:spTree>
    <p:extLst>
      <p:ext uri="{BB962C8B-B14F-4D97-AF65-F5344CB8AC3E}">
        <p14:creationId xmlns:p14="http://schemas.microsoft.com/office/powerpoint/2010/main" val="458371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54</a:t>
            </a:fld>
            <a:endParaRPr lang="en-GB"/>
          </a:p>
        </p:txBody>
      </p:sp>
    </p:spTree>
    <p:extLst>
      <p:ext uri="{BB962C8B-B14F-4D97-AF65-F5344CB8AC3E}">
        <p14:creationId xmlns:p14="http://schemas.microsoft.com/office/powerpoint/2010/main" val="3449650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55</a:t>
            </a:fld>
            <a:endParaRPr lang="en-GB"/>
          </a:p>
        </p:txBody>
      </p:sp>
    </p:spTree>
    <p:extLst>
      <p:ext uri="{BB962C8B-B14F-4D97-AF65-F5344CB8AC3E}">
        <p14:creationId xmlns:p14="http://schemas.microsoft.com/office/powerpoint/2010/main" val="805592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56</a:t>
            </a:fld>
            <a:endParaRPr lang="en-GB"/>
          </a:p>
        </p:txBody>
      </p:sp>
    </p:spTree>
    <p:extLst>
      <p:ext uri="{BB962C8B-B14F-4D97-AF65-F5344CB8AC3E}">
        <p14:creationId xmlns:p14="http://schemas.microsoft.com/office/powerpoint/2010/main" val="92585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On 14 September 2007, during the </a:t>
            </a:r>
            <a:r>
              <a:rPr lang="en-GB" dirty="0" smtClean="0">
                <a:hlinkClick r:id="rId3" action="ppaction://hlinkfile" tooltip="Financial crisis of 2007–2009"/>
              </a:rPr>
              <a:t>financial crisis of 2007–2009</a:t>
            </a:r>
            <a:r>
              <a:rPr lang="en-GB" dirty="0" smtClean="0"/>
              <a:t>, the Bank sought and received a liquidity support facility from the </a:t>
            </a:r>
            <a:r>
              <a:rPr lang="en-GB" dirty="0" smtClean="0">
                <a:hlinkClick r:id="rId4" action="ppaction://hlinkfile" tooltip="Bank of England"/>
              </a:rPr>
              <a:t>Bank of England</a:t>
            </a:r>
            <a:r>
              <a:rPr lang="en-GB" dirty="0" smtClean="0"/>
              <a:t>,</a:t>
            </a:r>
            <a:r>
              <a:rPr lang="en-GB" baseline="30000" dirty="0" smtClean="0">
                <a:hlinkClick r:id="rId5" action="ppaction://hlinkfile"/>
              </a:rPr>
              <a:t>[11]</a:t>
            </a:r>
            <a:r>
              <a:rPr lang="en-GB" dirty="0" smtClean="0"/>
              <a:t> following problems in the credit markets caused by the </a:t>
            </a:r>
            <a:r>
              <a:rPr lang="en-GB" dirty="0" smtClean="0">
                <a:hlinkClick r:id="rId6" action="ppaction://hlinkfile" tooltip="2007 Subprime mortgage financial crisis"/>
              </a:rPr>
              <a:t>US </a:t>
            </a:r>
            <a:r>
              <a:rPr lang="en-GB" dirty="0" err="1" smtClean="0">
                <a:hlinkClick r:id="rId6" action="ppaction://hlinkfile" tooltip="2007 Subprime mortgage financial crisis"/>
              </a:rPr>
              <a:t>subprime</a:t>
            </a:r>
            <a:r>
              <a:rPr lang="en-GB" dirty="0" smtClean="0">
                <a:hlinkClick r:id="rId6" action="ppaction://hlinkfile" tooltip="2007 Subprime mortgage financial crisis"/>
              </a:rPr>
              <a:t> mortgage financial crisis</a:t>
            </a:r>
            <a:r>
              <a:rPr lang="en-GB" dirty="0" smtClean="0"/>
              <a:t>.</a:t>
            </a:r>
          </a:p>
          <a:p>
            <a:r>
              <a:rPr lang="en-GB" dirty="0" smtClean="0"/>
              <a:t>At 00:01 on 22 February 2008 the bank was </a:t>
            </a:r>
            <a:r>
              <a:rPr lang="en-GB" dirty="0" smtClean="0">
                <a:hlinkClick r:id="rId7" action="ppaction://hlinkfile" tooltip="Nationalization"/>
              </a:rPr>
              <a:t>taken into state ownership</a:t>
            </a:r>
            <a:r>
              <a:rPr lang="en-GB" dirty="0" smtClean="0"/>
              <a:t> (see the </a:t>
            </a:r>
            <a:r>
              <a:rPr lang="en-GB" dirty="0" smtClean="0">
                <a:hlinkClick r:id="rId8" action="ppaction://hlinkfile" tooltip="Nationalisation of Northern Rock"/>
              </a:rPr>
              <a:t>Nationalisation of Northern Rock</a:t>
            </a:r>
            <a:r>
              <a:rPr lang="en-GB" dirty="0" smtClean="0"/>
              <a:t>). The nationalisation was a result of two unsuccessful bids to take over the bank, neither being able to fully commit to repayment of taxpayers' money.</a:t>
            </a:r>
            <a:r>
              <a:rPr lang="en-GB" baseline="30000" dirty="0" smtClean="0">
                <a:hlinkClick r:id="rId9" action="ppaction://hlinkfile"/>
              </a:rPr>
              <a:t>[12]</a:t>
            </a:r>
            <a:r>
              <a:rPr lang="en-GB" dirty="0" smtClean="0"/>
              <a:t> The government-appointed Chairman </a:t>
            </a:r>
            <a:r>
              <a:rPr lang="en-GB" dirty="0" smtClean="0">
                <a:hlinkClick r:id="rId10" action="ppaction://hlinkfile" tooltip="Ron Sandler"/>
              </a:rPr>
              <a:t>Ron </a:t>
            </a:r>
            <a:r>
              <a:rPr lang="en-GB" dirty="0" err="1" smtClean="0">
                <a:hlinkClick r:id="rId10" action="ppaction://hlinkfile" tooltip="Ron Sandler"/>
              </a:rPr>
              <a:t>Sandler</a:t>
            </a:r>
            <a:r>
              <a:rPr lang="en-GB" dirty="0" smtClean="0"/>
              <a:t> assumed the position on 18 February.</a:t>
            </a:r>
            <a:r>
              <a:rPr lang="en-GB" baseline="30000" dirty="0" smtClean="0">
                <a:hlinkClick r:id="rId11" action="ppaction://hlinkfile"/>
              </a:rPr>
              <a:t>[13]</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Northern Rock has recently completed the redevelopment of the </a:t>
            </a:r>
            <a:r>
              <a:rPr lang="en-GB" dirty="0" err="1" smtClean="0"/>
              <a:t>Gosforth</a:t>
            </a:r>
            <a:r>
              <a:rPr lang="en-GB" dirty="0" smtClean="0"/>
              <a:t> site, </a:t>
            </a:r>
            <a:r>
              <a:rPr lang="en-GB" i="1" dirty="0" smtClean="0"/>
              <a:t>Northern Rock House</a:t>
            </a:r>
            <a:r>
              <a:rPr lang="en-GB" dirty="0" smtClean="0"/>
              <a:t>, which saw the demolition of the original 1960s tower block during Spring 2006. A new tower block, simply known as </a:t>
            </a:r>
            <a:r>
              <a:rPr lang="en-GB" i="1" dirty="0" smtClean="0">
                <a:hlinkClick r:id="rId12" action="ppaction://hlinkfile" tooltip="The Tower (Gosforth)"/>
              </a:rPr>
              <a:t>The Tower</a:t>
            </a:r>
            <a:r>
              <a:rPr lang="en-GB" dirty="0" smtClean="0"/>
              <a:t>,</a:t>
            </a:r>
            <a:r>
              <a:rPr lang="en-GB" baseline="30000" dirty="0" smtClean="0">
                <a:hlinkClick r:id="rId13" action="ppaction://hlinkfile"/>
              </a:rPr>
              <a:t>[20]</a:t>
            </a:r>
            <a:r>
              <a:rPr lang="en-GB" dirty="0" smtClean="0"/>
              <a:t> was completed in November 2008, originally intended to create 1500 jobs, and act as the main entrance and focal point of the company headquarters.</a:t>
            </a:r>
            <a:r>
              <a:rPr lang="en-GB" baseline="30000" dirty="0" smtClean="0">
                <a:hlinkClick r:id="rId14" action="ppaction://hlinkfile"/>
              </a:rPr>
              <a:t>[21]</a:t>
            </a:r>
            <a:r>
              <a:rPr lang="en-GB" dirty="0" smtClean="0"/>
              <a:t> This will now also likely be sold or leased as the additional space has become surplus to requirements.</a:t>
            </a:r>
            <a:r>
              <a:rPr lang="en-GB" baseline="30000" dirty="0" smtClean="0">
                <a:hlinkClick r:id="rId15" action="ppaction://hlinkfile"/>
              </a:rPr>
              <a:t>[22]</a:t>
            </a:r>
            <a:endParaRPr lang="en-GB" dirty="0" smtClean="0"/>
          </a:p>
          <a:p>
            <a:endParaRPr lang="en-GB" dirty="0"/>
          </a:p>
        </p:txBody>
      </p:sp>
      <p:sp>
        <p:nvSpPr>
          <p:cNvPr id="4" name="Slide Number Placeholder 3"/>
          <p:cNvSpPr>
            <a:spLocks noGrp="1"/>
          </p:cNvSpPr>
          <p:nvPr>
            <p:ph type="sldNum" sz="quarter" idx="10"/>
          </p:nvPr>
        </p:nvSpPr>
        <p:spPr/>
        <p:txBody>
          <a:bodyPr/>
          <a:lstStyle/>
          <a:p>
            <a:fld id="{A9E69873-BB81-4963-BC6D-978E96D0BD87}" type="slidenum">
              <a:rPr lang="en-GB" smtClean="0"/>
              <a:pPr/>
              <a:t>6</a:t>
            </a:fld>
            <a:endParaRPr lang="en-GB"/>
          </a:p>
        </p:txBody>
      </p:sp>
    </p:spTree>
    <p:extLst>
      <p:ext uri="{BB962C8B-B14F-4D97-AF65-F5344CB8AC3E}">
        <p14:creationId xmlns:p14="http://schemas.microsoft.com/office/powerpoint/2010/main" val="105324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15/09/07 18:51 Filed in</a:t>
            </a:r>
          </a:p>
          <a:p>
            <a:r>
              <a:rPr lang="en-GB" b="1" dirty="0" smtClean="0"/>
              <a:t>Address: </a:t>
            </a:r>
            <a:r>
              <a:rPr lang="en-GB" dirty="0" smtClean="0"/>
              <a:t/>
            </a:r>
            <a:br>
              <a:rPr lang="en-GB" dirty="0" smtClean="0"/>
            </a:br>
            <a:r>
              <a:rPr lang="en-GB" dirty="0" smtClean="0"/>
              <a:t>Northern Rock House </a:t>
            </a:r>
            <a:br>
              <a:rPr lang="en-GB" dirty="0" smtClean="0"/>
            </a:br>
            <a:r>
              <a:rPr lang="en-GB" dirty="0" err="1" smtClean="0"/>
              <a:t>Gosforth</a:t>
            </a:r>
            <a:r>
              <a:rPr lang="en-GB" dirty="0" smtClean="0"/>
              <a:t> </a:t>
            </a:r>
            <a:br>
              <a:rPr lang="en-GB" dirty="0" smtClean="0"/>
            </a:br>
            <a:r>
              <a:rPr lang="en-GB" dirty="0" smtClean="0"/>
              <a:t>Newcastle upon Tyne </a:t>
            </a:r>
            <a:br>
              <a:rPr lang="en-GB" dirty="0" smtClean="0"/>
            </a:br>
            <a:r>
              <a:rPr lang="en-GB" dirty="0" smtClean="0"/>
              <a:t>NE3 4PL </a:t>
            </a:r>
            <a:br>
              <a:rPr lang="en-GB" dirty="0" smtClean="0"/>
            </a:br>
            <a:r>
              <a:rPr lang="en-GB" dirty="0" smtClean="0"/>
              <a:t>England </a:t>
            </a:r>
            <a:br>
              <a:rPr lang="en-GB" dirty="0" smtClean="0"/>
            </a:br>
            <a:r>
              <a:rPr lang="en-GB" dirty="0" smtClean="0"/>
              <a:t/>
            </a:r>
            <a:br>
              <a:rPr lang="en-GB" dirty="0" smtClean="0"/>
            </a:br>
            <a:r>
              <a:rPr lang="en-GB" b="1" dirty="0" smtClean="0"/>
              <a:t>Telephone: </a:t>
            </a:r>
            <a:r>
              <a:rPr lang="en-GB" dirty="0" smtClean="0"/>
              <a:t>(44) 0191 285 7191</a:t>
            </a:r>
          </a:p>
          <a:p>
            <a:r>
              <a:rPr lang="en-GB" dirty="0" smtClean="0"/>
              <a:t>Former building society </a:t>
            </a:r>
            <a:r>
              <a:rPr lang="en-GB" i="1" dirty="0" smtClean="0"/>
              <a:t>Northern Rock</a:t>
            </a:r>
            <a:r>
              <a:rPr lang="en-GB" dirty="0" smtClean="0"/>
              <a:t> plc is one of the United Kingdom's largest retail banks, and the largest financial institution in the UK</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9E69873-BB81-4963-BC6D-978E96D0BD87}" type="slidenum">
              <a:rPr lang="en-GB" smtClean="0"/>
              <a:pPr/>
              <a:t>7</a:t>
            </a:fld>
            <a:endParaRPr lang="en-GB"/>
          </a:p>
        </p:txBody>
      </p:sp>
    </p:spTree>
    <p:extLst>
      <p:ext uri="{BB962C8B-B14F-4D97-AF65-F5344CB8AC3E}">
        <p14:creationId xmlns:p14="http://schemas.microsoft.com/office/powerpoint/2010/main" val="68879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8</a:t>
            </a:fld>
            <a:endParaRPr lang="en-GB"/>
          </a:p>
        </p:txBody>
      </p:sp>
    </p:spTree>
    <p:extLst>
      <p:ext uri="{BB962C8B-B14F-4D97-AF65-F5344CB8AC3E}">
        <p14:creationId xmlns:p14="http://schemas.microsoft.com/office/powerpoint/2010/main" val="324726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9E69873-BB81-4963-BC6D-978E96D0BD87}" type="slidenum">
              <a:rPr lang="en-GB" smtClean="0"/>
              <a:pPr/>
              <a:t>9</a:t>
            </a:fld>
            <a:endParaRPr lang="en-GB"/>
          </a:p>
        </p:txBody>
      </p:sp>
    </p:spTree>
    <p:extLst>
      <p:ext uri="{BB962C8B-B14F-4D97-AF65-F5344CB8AC3E}">
        <p14:creationId xmlns:p14="http://schemas.microsoft.com/office/powerpoint/2010/main" val="90341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8"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A72C94C1-8787-4A57-8241-E32C50E92A82}" type="datetime1">
              <a:rPr lang="en-US" smtClean="0"/>
              <a:pPr/>
              <a:t>2/4/2015</a:t>
            </a:fld>
            <a:endParaRPr lang="en-GB"/>
          </a:p>
        </p:txBody>
      </p:sp>
      <p:sp>
        <p:nvSpPr>
          <p:cNvPr id="25" name="Rectangle 25"/>
          <p:cNvSpPr>
            <a:spLocks noGrp="1" noChangeArrowheads="1"/>
          </p:cNvSpPr>
          <p:nvPr>
            <p:ph type="sldNum" sz="quarter" idx="11"/>
          </p:nvPr>
        </p:nvSpPr>
        <p:spPr/>
        <p:txBody>
          <a:bodyPr/>
          <a:lstStyle>
            <a:lvl1pPr>
              <a:defRPr/>
            </a:lvl1pPr>
          </a:lstStyle>
          <a:p>
            <a:fld id="{2817FD2D-9A88-427D-94F0-FD7FE68655E2}" type="slidenum">
              <a:rPr lang="en-GB" smtClean="0"/>
              <a:pPr/>
              <a:t>‹#›</a:t>
            </a:fld>
            <a:endParaRPr lang="en-GB"/>
          </a:p>
        </p:txBody>
      </p:sp>
      <p:sp>
        <p:nvSpPr>
          <p:cNvPr id="26" name="Rectangle 26"/>
          <p:cNvSpPr>
            <a:spLocks noGrp="1" noChangeArrowheads="1"/>
          </p:cNvSpPr>
          <p:nvPr>
            <p:ph type="ftr" sz="quarter" idx="12"/>
          </p:nvPr>
        </p:nvSpPr>
        <p:spPr/>
        <p:txBody>
          <a:bodyPr/>
          <a:lstStyle>
            <a:lvl1pPr>
              <a:defRPr/>
            </a:lvl1p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9BA20CE5-05DC-4221-BDBF-26A81A764CA7}" type="datetime1">
              <a:rPr lang="en-US" smtClean="0"/>
              <a:pPr/>
              <a:t>2/4/2015</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26A48DA8-6047-4F2D-B207-EA216385AE9A}" type="datetime1">
              <a:rPr lang="en-US" smtClean="0"/>
              <a:pPr/>
              <a:t>2/4/2015</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p>
        </p:txBody>
      </p:sp>
      <p:sp>
        <p:nvSpPr>
          <p:cNvPr id="7" name="Rectangle 25"/>
          <p:cNvSpPr>
            <a:spLocks noGrp="1" noChangeArrowheads="1"/>
          </p:cNvSpPr>
          <p:nvPr>
            <p:ph type="ftr" sz="quarter" idx="11"/>
          </p:nvPr>
        </p:nvSpPr>
        <p:spPr>
          <a:ln/>
        </p:spPr>
        <p:txBody>
          <a:bodyPr/>
          <a:lstStyle>
            <a:lvl1pPr>
              <a:defRPr/>
            </a:lvl1pPr>
          </a:lstStyle>
          <a:p>
            <a:pPr>
              <a:defRPr/>
            </a:pPr>
            <a:endParaRPr lang="en-GB"/>
          </a:p>
        </p:txBody>
      </p:sp>
      <p:sp>
        <p:nvSpPr>
          <p:cNvPr id="8" name="Rectangle 26"/>
          <p:cNvSpPr>
            <a:spLocks noGrp="1" noChangeArrowheads="1"/>
          </p:cNvSpPr>
          <p:nvPr>
            <p:ph type="sldNum" sz="quarter" idx="12"/>
          </p:nvPr>
        </p:nvSpPr>
        <p:spPr>
          <a:ln/>
        </p:spPr>
        <p:txBody>
          <a:bodyPr/>
          <a:lstStyle>
            <a:lvl1pPr>
              <a:defRPr/>
            </a:lvl1pPr>
          </a:lstStyle>
          <a:p>
            <a:pPr>
              <a:defRPr/>
            </a:pPr>
            <a:fld id="{B572F796-257B-47C4-B1C8-89E52FF35B05}"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41AF4CCB-B31E-468E-A82B-0F87C8F71844}" type="datetime1">
              <a:rPr lang="en-US" smtClean="0"/>
              <a:pPr/>
              <a:t>2/4/2015</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828799B0-677B-48C4-AD74-EC65CE7E061E}" type="datetime1">
              <a:rPr lang="en-US" smtClean="0"/>
              <a:pPr/>
              <a:t>2/4/2015</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A340D70C-A30C-4BFF-B997-76DFBBE1A26D}" type="datetime1">
              <a:rPr lang="en-US" smtClean="0"/>
              <a:pPr/>
              <a:t>2/4/2015</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2FDC0C92-9429-4C13-A0F9-8FB63B112A55}" type="datetime1">
              <a:rPr lang="en-US" smtClean="0"/>
              <a:pPr/>
              <a:t>2/4/2015</a:t>
            </a:fld>
            <a:endParaRPr lang="en-GB"/>
          </a:p>
        </p:txBody>
      </p:sp>
      <p:sp>
        <p:nvSpPr>
          <p:cNvPr id="8" name="Rectangle 25"/>
          <p:cNvSpPr>
            <a:spLocks noGrp="1" noChangeArrowheads="1"/>
          </p:cNvSpPr>
          <p:nvPr>
            <p:ph type="ftr" sz="quarter" idx="11"/>
          </p:nvPr>
        </p:nvSpPr>
        <p:spPr>
          <a:ln/>
        </p:spPr>
        <p:txBody>
          <a:bodyPr/>
          <a:lstStyle>
            <a:lvl1pPr>
              <a:defRPr/>
            </a:lvl1pPr>
          </a:lstStyle>
          <a:p>
            <a:endParaRPr lang="en-GB"/>
          </a:p>
        </p:txBody>
      </p:sp>
      <p:sp>
        <p:nvSpPr>
          <p:cNvPr id="9"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CAAF0072-78EF-47B2-9C94-170F90BB041B}" type="datetime1">
              <a:rPr lang="en-US" smtClean="0"/>
              <a:pPr/>
              <a:t>2/4/2015</a:t>
            </a:fld>
            <a:endParaRPr lang="en-GB"/>
          </a:p>
        </p:txBody>
      </p:sp>
      <p:sp>
        <p:nvSpPr>
          <p:cNvPr id="4" name="Rectangle 25"/>
          <p:cNvSpPr>
            <a:spLocks noGrp="1" noChangeArrowheads="1"/>
          </p:cNvSpPr>
          <p:nvPr>
            <p:ph type="ftr" sz="quarter" idx="11"/>
          </p:nvPr>
        </p:nvSpPr>
        <p:spPr>
          <a:ln/>
        </p:spPr>
        <p:txBody>
          <a:bodyPr/>
          <a:lstStyle>
            <a:lvl1pPr>
              <a:defRPr/>
            </a:lvl1pPr>
          </a:lstStyle>
          <a:p>
            <a:endParaRPr lang="en-GB"/>
          </a:p>
        </p:txBody>
      </p:sp>
      <p:sp>
        <p:nvSpPr>
          <p:cNvPr id="5"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99B26E6F-769A-4916-9A45-A0AE7B3721CF}" type="datetime1">
              <a:rPr lang="en-US" smtClean="0"/>
              <a:pPr/>
              <a:t>2/4/2015</a:t>
            </a:fld>
            <a:endParaRPr lang="en-GB"/>
          </a:p>
        </p:txBody>
      </p:sp>
      <p:sp>
        <p:nvSpPr>
          <p:cNvPr id="3" name="Rectangle 25"/>
          <p:cNvSpPr>
            <a:spLocks noGrp="1" noChangeArrowheads="1"/>
          </p:cNvSpPr>
          <p:nvPr>
            <p:ph type="ftr" sz="quarter" idx="11"/>
          </p:nvPr>
        </p:nvSpPr>
        <p:spPr>
          <a:ln/>
        </p:spPr>
        <p:txBody>
          <a:bodyPr/>
          <a:lstStyle>
            <a:lvl1pPr>
              <a:defRPr/>
            </a:lvl1pPr>
          </a:lstStyle>
          <a:p>
            <a:endParaRPr lang="en-GB"/>
          </a:p>
        </p:txBody>
      </p:sp>
      <p:sp>
        <p:nvSpPr>
          <p:cNvPr id="4"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E1D7787F-19E5-4942-A87F-3177343682B9}" type="datetime1">
              <a:rPr lang="en-US" smtClean="0"/>
              <a:pPr/>
              <a:t>2/4/2015</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98624FE6-4AAD-4302-B860-9C3FBEF9CE5B}" type="datetime1">
              <a:rPr lang="en-US" smtClean="0"/>
              <a:pPr/>
              <a:t>2/4/2015</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2817FD2D-9A88-427D-94F0-FD7FE68655E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5"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B4A72F98-B2C4-480D-BDCE-FB24410B2DDD}" type="datetime1">
              <a:rPr lang="en-US" smtClean="0"/>
              <a:pPr/>
              <a:t>2/4/2015</a:t>
            </a:fld>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817FD2D-9A88-427D-94F0-FD7FE68655E2}" type="slidenum">
              <a:rPr lang="en-GB" smtClean="0"/>
              <a:pPr/>
              <a:t>‹#›</a:t>
            </a:fld>
            <a:endParaRPr lang="en-GB"/>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File:Queen_Victoria_-Golden_Jubilee_-3a_cropped.JP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images.google.co.uk/imgres?imgurl=http://cyberschoolbus.un.org/infonation/maps/afghanistan.gif&amp;imgrefurl=http://cyberschoolbus.un.org/infonation/index.asp?id=4&amp;usg=___2Qcl4Y_WYoPG2xz8Im7fLMH8sc=&amp;h=300&amp;w=300&amp;sz=5&amp;hl=en&amp;start=15&amp;um=1&amp;tbnid=BGcaWuHFfyWB3M:&amp;tbnh=116&amp;tbnw=116&amp;prev=/images?q=Afghanistan&amp;um=1&amp;hl=en&amp;safe=off&amp;sa=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images.google.co.uk/imgres?imgurl=http://www.europanostra.org/images/awards_2002/rothschild.jpg&amp;imgrefurl=https://flag.blackened.net/forums/viewtopic.php?f=3&amp;t=74027&amp;start=15&amp;usg=__7gHlfXLFummdNRgziz7qJJebI4E=&amp;h=649&amp;w=517&amp;sz=18&amp;hl=en&amp;start=6&amp;sig2=ZLquvOs9ZVT-K35SESuyQg&amp;um=1&amp;tbnid=9xvASL4SqmgiKM:&amp;tbnh=137&amp;tbnw=109&amp;prev=/images?q=rothschild&amp;hl=en&amp;rlz=1T4GGLR_enGB310GB310&amp;sa=N&amp;um=1&amp;ei=TjHfSbmHB4T3_AaBzvGpDg"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uk/imgres?imgurl=http://thumb9.shutterstock.com/photos4/thumb_large/51931/51931,1143044574,12.jpg&amp;imgrefurl=http://www.shutterstock.com/s/prick/search.html&amp;h=150&amp;w=165&amp;sz=5&amp;hl=en&amp;start=6&amp;tbnid=4ZPxVRsdFDkc4M:&amp;tbnh=90&amp;tbnw=99&amp;prev=/images?q=%22threaded+needle%22&amp;svnum=10&amp;hl=en&amp;lr=&amp;safe=off&amp;sa=G"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uk/imgres?imgurl=http://www.come2jesus.com.au/Little%20Horn2.jpg&amp;imgrefurl=http://www.come2jesus.com.au/Anti-Christ.htm&amp;usg=__2hsX3vLfHBm-uWfdiUOFF5TdbNs=&amp;h=419&amp;w=650&amp;sz=100&amp;hl=en&amp;start=1&amp;tbnid=lSrVDD13lxzrTM:&amp;tbnh=88&amp;tbnw=137&amp;prev=/images?q=%22little+Horn%22&amp;gbv=2&amp;hl=en&amp;safe=off&amp;sa=G"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iamthewitness.com/books/index.php?dir=L.B.Woolfolk/The.Great.Red.Dragon/"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images.google.co.uk/imgres?imgurl=http://www.come2jesus.com.au/Little%20Horn2.jpg&amp;imgrefurl=http://www.come2jesus.com.au/Anti-Christ.htm&amp;usg=__2hsX3vLfHBm-uWfdiUOFF5TdbNs=&amp;h=419&amp;w=650&amp;sz=100&amp;hl=en&amp;start=1&amp;tbnid=lSrVDD13lxzrTM:&amp;tbnh=88&amp;tbnw=137&amp;prev=/images?q=%22little+Horn%22&amp;gbv=2&amp;hl=en&amp;safe=off&amp;sa=G"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reformation.org/en-gog-and-magog3.jp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reformation.org/en-bank-of-england.jpg" TargetMode="Externa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2AAFEB64-EC12-4611-9BB7-A2541C0E913B}" type="slidenum">
              <a:rPr lang="en-GB"/>
              <a:pPr>
                <a:defRPr/>
              </a:pPr>
              <a:t>1</a:t>
            </a:fld>
            <a:endParaRPr lang="en-GB"/>
          </a:p>
        </p:txBody>
      </p:sp>
      <p:sp>
        <p:nvSpPr>
          <p:cNvPr id="7170" name="Text Box 2"/>
          <p:cNvSpPr txBox="1">
            <a:spLocks noChangeArrowheads="1"/>
          </p:cNvSpPr>
          <p:nvPr/>
        </p:nvSpPr>
        <p:spPr bwMode="auto">
          <a:xfrm>
            <a:off x="250825" y="765175"/>
            <a:ext cx="8250238" cy="1555750"/>
          </a:xfrm>
          <a:prstGeom prst="rect">
            <a:avLst/>
          </a:prstGeom>
          <a:noFill/>
          <a:ln w="9525">
            <a:noFill/>
            <a:miter lim="800000"/>
            <a:headEnd/>
            <a:tailEnd/>
          </a:ln>
          <a:effectLst/>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7171" name="WordArt 3"/>
          <p:cNvSpPr>
            <a:spLocks noChangeArrowheads="1" noChangeShapeType="1" noTextEdit="1"/>
          </p:cNvSpPr>
          <p:nvPr/>
        </p:nvSpPr>
        <p:spPr bwMode="auto">
          <a:xfrm>
            <a:off x="1871700" y="3212976"/>
            <a:ext cx="5400600" cy="1266627"/>
          </a:xfrm>
          <a:prstGeom prst="rect">
            <a:avLst/>
          </a:prstGeom>
        </p:spPr>
        <p:txBody>
          <a:bodyPr wrap="none" fromWordArt="1">
            <a:prstTxWarp prst="textPlain">
              <a:avLst>
                <a:gd name="adj" fmla="val 50000"/>
              </a:avLst>
            </a:prstTxWarp>
          </a:bodyPr>
          <a:lstStyle/>
          <a:p>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a:t>
            </a:r>
            <a:r>
              <a:rPr lang="en-GB" sz="48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Eleven</a:t>
            </a:r>
            <a:endPar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7172" name="Text Box 4"/>
          <p:cNvSpPr txBox="1">
            <a:spLocks noChangeArrowheads="1"/>
          </p:cNvSpPr>
          <p:nvPr/>
        </p:nvSpPr>
        <p:spPr bwMode="auto">
          <a:xfrm>
            <a:off x="0" y="5013325"/>
            <a:ext cx="9144000" cy="923330"/>
          </a:xfrm>
          <a:prstGeom prst="rect">
            <a:avLst/>
          </a:prstGeom>
          <a:noFill/>
          <a:ln w="9525">
            <a:noFill/>
            <a:miter lim="800000"/>
            <a:headEnd/>
            <a:tailEnd/>
          </a:ln>
          <a:effectLst/>
        </p:spPr>
        <p:txBody>
          <a:bodyPr>
            <a:spAutoFit/>
          </a:bodyPr>
          <a:lstStyle/>
          <a:p>
            <a:pPr algn="ctr" eaLnBrk="0" hangingPunct="0">
              <a:spcBef>
                <a:spcPct val="50000"/>
              </a:spcBef>
              <a:defRPr/>
            </a:pPr>
            <a:r>
              <a:rPr lang="en-GB" sz="5400" b="1" dirty="0" smtClean="0">
                <a:solidFill>
                  <a:srgbClr val="00FF99"/>
                </a:solidFill>
                <a:effectLst>
                  <a:outerShdw blurRad="38100" dist="38100" dir="2700000" algn="tl">
                    <a:srgbClr val="000000"/>
                  </a:outerShdw>
                </a:effectLst>
              </a:rPr>
              <a:t>The 911 Financial Crash</a:t>
            </a:r>
            <a:endParaRPr lang="en-GB" sz="5400" b="1" dirty="0">
              <a:solidFill>
                <a:srgbClr val="00FF99"/>
              </a:solidFill>
              <a:effectLst>
                <a:outerShdw blurRad="38100" dist="38100" dir="2700000" algn="tl">
                  <a:srgbClr val="000000"/>
                </a:outerShdw>
              </a:effectLst>
            </a:endParaRPr>
          </a:p>
        </p:txBody>
      </p:sp>
    </p:spTree>
    <p:extLst>
      <p:ext uri="{BB962C8B-B14F-4D97-AF65-F5344CB8AC3E}">
        <p14:creationId xmlns:p14="http://schemas.microsoft.com/office/powerpoint/2010/main" val="51819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additive="base">
                                        <p:cTn id="12" dur="500" fill="hold"/>
                                        <p:tgtEl>
                                          <p:spTgt spid="7171"/>
                                        </p:tgtEl>
                                        <p:attrNameLst>
                                          <p:attrName>ppt_x</p:attrName>
                                        </p:attrNameLst>
                                      </p:cBhvr>
                                      <p:tavLst>
                                        <p:tav tm="0">
                                          <p:val>
                                            <p:strVal val="#ppt_x"/>
                                          </p:val>
                                        </p:tav>
                                        <p:tav tm="100000">
                                          <p:val>
                                            <p:strVal val="#ppt_x"/>
                                          </p:val>
                                        </p:tav>
                                      </p:tavLst>
                                    </p:anim>
                                    <p:anim calcmode="lin" valueType="num">
                                      <p:cBhvr additive="base">
                                        <p:cTn id="13" dur="500" fill="hold"/>
                                        <p:tgtEl>
                                          <p:spTgt spid="7171"/>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7172">
                                            <p:txEl>
                                              <p:pRg st="0" end="0"/>
                                            </p:txEl>
                                          </p:spTgt>
                                        </p:tgtEl>
                                        <p:attrNameLst>
                                          <p:attrName>style.visibility</p:attrName>
                                        </p:attrNameLst>
                                      </p:cBhvr>
                                      <p:to>
                                        <p:strVal val="visible"/>
                                      </p:to>
                                    </p:set>
                                    <p:anim calcmode="lin" valueType="num">
                                      <p:cBhvr additive="base">
                                        <p:cTn id="17" dur="500" fill="hold"/>
                                        <p:tgtEl>
                                          <p:spTgt spid="717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TextBox 2"/>
          <p:cNvSpPr txBox="1"/>
          <p:nvPr/>
        </p:nvSpPr>
        <p:spPr>
          <a:xfrm>
            <a:off x="5143504" y="1857364"/>
            <a:ext cx="4000496" cy="3108543"/>
          </a:xfrm>
          <a:prstGeom prst="rect">
            <a:avLst/>
          </a:prstGeom>
          <a:noFill/>
        </p:spPr>
        <p:txBody>
          <a:bodyPr wrap="square" rtlCol="0">
            <a:spAutoFit/>
          </a:bodyPr>
          <a:lstStyle/>
          <a:p>
            <a:r>
              <a:rPr lang="en-GB" sz="2800" b="1" dirty="0" smtClean="0">
                <a:solidFill>
                  <a:schemeClr val="hlink"/>
                </a:solidFill>
                <a:effectLst>
                  <a:outerShdw blurRad="38100" dist="38100" dir="2700000" algn="tl">
                    <a:srgbClr val="000000"/>
                  </a:outerShdw>
                </a:effectLst>
              </a:rPr>
              <a:t>The name Northern Rock is symbolic for God’s (Yahweh’s) people who reside in the north and rock symbolic of his Son – Christ the Rock which</a:t>
            </a:r>
            <a:endParaRPr lang="en-GB" dirty="0"/>
          </a:p>
        </p:txBody>
      </p:sp>
      <p:pic>
        <p:nvPicPr>
          <p:cNvPr id="4" name="Picture 7" descr="canada-1"/>
          <p:cNvPicPr>
            <a:picLocks noChangeAspect="1" noChangeArrowheads="1"/>
          </p:cNvPicPr>
          <p:nvPr/>
        </p:nvPicPr>
        <p:blipFill>
          <a:blip r:embed="rId3" cstate="print"/>
          <a:srcRect/>
          <a:stretch>
            <a:fillRect/>
          </a:stretch>
        </p:blipFill>
        <p:spPr>
          <a:xfrm>
            <a:off x="250825" y="1412875"/>
            <a:ext cx="4762500" cy="3171825"/>
          </a:xfrm>
          <a:prstGeom prst="rect">
            <a:avLst/>
          </a:prstGeom>
          <a:noFill/>
        </p:spPr>
      </p:pic>
      <p:sp>
        <p:nvSpPr>
          <p:cNvPr id="5" name="TextBox 4"/>
          <p:cNvSpPr txBox="1"/>
          <p:nvPr/>
        </p:nvSpPr>
        <p:spPr>
          <a:xfrm>
            <a:off x="285720" y="4857760"/>
            <a:ext cx="8858280" cy="2092881"/>
          </a:xfrm>
          <a:prstGeom prst="rect">
            <a:avLst/>
          </a:prstGeom>
          <a:noFill/>
        </p:spPr>
        <p:txBody>
          <a:bodyPr wrap="square" rtlCol="0">
            <a:spAutoFit/>
          </a:bodyPr>
          <a:lstStyle/>
          <a:p>
            <a:pPr lvl="0"/>
            <a:r>
              <a:rPr lang="en-GB" sz="2800" b="1" dirty="0" smtClean="0">
                <a:solidFill>
                  <a:srgbClr val="00FFCC"/>
                </a:solidFill>
                <a:effectLst>
                  <a:outerShdw blurRad="38100" dist="38100" dir="2700000" algn="tl">
                    <a:srgbClr val="000000"/>
                  </a:outerShdw>
                </a:effectLst>
              </a:rPr>
              <a:t>would destroy Babylon as we read in Psalm 48:2:</a:t>
            </a:r>
            <a:br>
              <a:rPr lang="en-GB" sz="2800" b="1" dirty="0" smtClean="0">
                <a:solidFill>
                  <a:srgbClr val="00FFCC"/>
                </a:solidFill>
                <a:effectLst>
                  <a:outerShdw blurRad="38100" dist="38100" dir="2700000" algn="tl">
                    <a:srgbClr val="000000"/>
                  </a:outerShdw>
                </a:effectLst>
              </a:rPr>
            </a:br>
            <a:r>
              <a:rPr lang="en-GB" sz="2800" b="1" dirty="0" smtClean="0">
                <a:solidFill>
                  <a:srgbClr val="00FF00"/>
                </a:solidFill>
                <a:effectLst>
                  <a:outerShdw blurRad="38100" dist="38100" dir="2700000" algn="tl">
                    <a:srgbClr val="000000"/>
                  </a:outerShdw>
                </a:effectLst>
              </a:rPr>
              <a:t>Beautiful for situation, the joy of the whole earth, is mount Zion, on the sides of the north, the city of the great King.</a:t>
            </a:r>
          </a:p>
          <a:p>
            <a:endParaRPr lang="en-GB" dirty="0"/>
          </a:p>
        </p:txBody>
      </p:sp>
      <p:sp>
        <p:nvSpPr>
          <p:cNvPr id="6" name="Slide Number Placeholder 5"/>
          <p:cNvSpPr>
            <a:spLocks noGrp="1"/>
          </p:cNvSpPr>
          <p:nvPr>
            <p:ph type="sldNum" sz="quarter" idx="12"/>
          </p:nvPr>
        </p:nvSpPr>
        <p:spPr/>
        <p:txBody>
          <a:bodyPr/>
          <a:lstStyle/>
          <a:p>
            <a:fld id="{2817FD2D-9A88-427D-94F0-FD7FE68655E2}" type="slidenum">
              <a:rPr lang="en-GB" smtClean="0"/>
              <a:pPr/>
              <a:t>10</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5870746-2E05-403D-A6B2-70AD48E49A94}"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11</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pic>
        <p:nvPicPr>
          <p:cNvPr id="1026" name="Picture 2" descr="http://images.google.co.uk/url?source=imgres&amp;ct=img&amp;q=http://www.godsplan-today.com/0_Images/Dan2ImagePD.jpg&amp;usg=AFQjCNGX7rq5HtjarOsYjFWYfqKhy9dKMQ"/>
          <p:cNvPicPr>
            <a:picLocks noChangeAspect="1" noChangeArrowheads="1"/>
          </p:cNvPicPr>
          <p:nvPr/>
        </p:nvPicPr>
        <p:blipFill>
          <a:blip r:embed="rId3" cstate="print"/>
          <a:srcRect l="5882" t="3348" r="5882" b="2896"/>
          <a:stretch>
            <a:fillRect/>
          </a:stretch>
        </p:blipFill>
        <p:spPr bwMode="auto">
          <a:xfrm>
            <a:off x="428596" y="1357298"/>
            <a:ext cx="2857520" cy="5334038"/>
          </a:xfrm>
          <a:prstGeom prst="rect">
            <a:avLst/>
          </a:prstGeom>
          <a:noFill/>
        </p:spPr>
      </p:pic>
      <p:sp>
        <p:nvSpPr>
          <p:cNvPr id="6" name="TextBox 5"/>
          <p:cNvSpPr txBox="1"/>
          <p:nvPr/>
        </p:nvSpPr>
        <p:spPr>
          <a:xfrm>
            <a:off x="3428992" y="1285860"/>
            <a:ext cx="5715008" cy="4832092"/>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It is therefore highly significant that the Northern Rock was the first to fall, </a:t>
            </a:r>
            <a:r>
              <a:rPr lang="en-GB" sz="2800" b="1" dirty="0" smtClean="0">
                <a:solidFill>
                  <a:srgbClr val="FF0000"/>
                </a:solidFill>
                <a:effectLst>
                  <a:outerShdw blurRad="38100" dist="38100" dir="2700000" algn="tl">
                    <a:srgbClr val="000000">
                      <a:alpha val="43137"/>
                    </a:srgbClr>
                  </a:outerShdw>
                </a:effectLst>
              </a:rPr>
              <a:t>just like the last 911 the north tower was hit first – </a:t>
            </a:r>
            <a:r>
              <a:rPr lang="en-GB" sz="2800" b="1" dirty="0" smtClean="0">
                <a:solidFill>
                  <a:srgbClr val="66FF33"/>
                </a:solidFill>
                <a:effectLst>
                  <a:outerShdw blurRad="38100" dist="38100" dir="2700000" algn="tl">
                    <a:srgbClr val="000000">
                      <a:alpha val="43137"/>
                    </a:srgbClr>
                  </a:outerShdw>
                </a:effectLst>
              </a:rPr>
              <a:t>symbolising war against Yahweh and His people who mainly reside in the north, </a:t>
            </a:r>
            <a:r>
              <a:rPr lang="en-GB" sz="2800" b="1" dirty="0" smtClean="0">
                <a:solidFill>
                  <a:srgbClr val="FFFF00"/>
                </a:solidFill>
                <a:effectLst>
                  <a:outerShdw blurRad="38100" dist="38100" dir="2700000" algn="tl">
                    <a:srgbClr val="000000">
                      <a:alpha val="43137"/>
                    </a:srgbClr>
                  </a:outerShdw>
                </a:effectLst>
              </a:rPr>
              <a:t>so the Northern Rock debacle made a mockery of the foretold Rock that would destroy the Babylonian system.  </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1026" name="Picture 2" descr="http://www.rense.com/1.imagesH/runbnk_dees.jpg"/>
          <p:cNvPicPr>
            <a:picLocks noChangeAspect="1" noChangeArrowheads="1"/>
          </p:cNvPicPr>
          <p:nvPr/>
        </p:nvPicPr>
        <p:blipFill>
          <a:blip r:embed="rId3" cstate="print"/>
          <a:srcRect/>
          <a:stretch>
            <a:fillRect/>
          </a:stretch>
        </p:blipFill>
        <p:spPr bwMode="auto">
          <a:xfrm>
            <a:off x="214282" y="1500174"/>
            <a:ext cx="5357850" cy="4762535"/>
          </a:xfrm>
          <a:prstGeom prst="rect">
            <a:avLst/>
          </a:prstGeom>
          <a:noFill/>
        </p:spPr>
      </p:pic>
      <p:sp>
        <p:nvSpPr>
          <p:cNvPr id="4" name="TextBox 3"/>
          <p:cNvSpPr txBox="1"/>
          <p:nvPr/>
        </p:nvSpPr>
        <p:spPr>
          <a:xfrm>
            <a:off x="5715008" y="1500174"/>
            <a:ext cx="3428992" cy="5016758"/>
          </a:xfrm>
          <a:prstGeom prst="rect">
            <a:avLst/>
          </a:prstGeom>
          <a:noFill/>
        </p:spPr>
        <p:txBody>
          <a:bodyPr wrap="square" rtlCol="0">
            <a:spAutoFit/>
          </a:bodyPr>
          <a:lstStyle/>
          <a:p>
            <a:r>
              <a:rPr lang="en-GB" sz="3200" b="1" dirty="0" smtClean="0">
                <a:solidFill>
                  <a:srgbClr val="66FFFF"/>
                </a:solidFill>
                <a:effectLst>
                  <a:outerShdw blurRad="38100" dist="38100" dir="2700000" algn="tl">
                    <a:srgbClr val="000000">
                      <a:alpha val="43137"/>
                    </a:srgbClr>
                  </a:outerShdw>
                </a:effectLst>
              </a:rPr>
              <a:t>Following the demise of the Northern Rock, </a:t>
            </a:r>
            <a:r>
              <a:rPr lang="en-GB" sz="3200" b="1" dirty="0" smtClean="0">
                <a:solidFill>
                  <a:srgbClr val="FFC000"/>
                </a:solidFill>
                <a:effectLst>
                  <a:outerShdw blurRad="38100" dist="38100" dir="2700000" algn="tl">
                    <a:srgbClr val="000000">
                      <a:alpha val="43137"/>
                    </a:srgbClr>
                  </a:outerShdw>
                </a:effectLst>
              </a:rPr>
              <a:t>a new institutional fraud was being reported almost daily, </a:t>
            </a:r>
            <a:r>
              <a:rPr lang="en-GB" sz="3200" b="1" dirty="0" smtClean="0">
                <a:solidFill>
                  <a:srgbClr val="00FF00"/>
                </a:solidFill>
                <a:effectLst>
                  <a:outerShdw blurRad="38100" dist="38100" dir="2700000" algn="tl">
                    <a:srgbClr val="000000">
                      <a:alpha val="43137"/>
                    </a:srgbClr>
                  </a:outerShdw>
                </a:effectLst>
              </a:rPr>
              <a:t>particularly in the UK and USA</a:t>
            </a:r>
            <a:endParaRPr lang="en-GB" sz="3200" b="1" dirty="0">
              <a:solidFill>
                <a:srgbClr val="00FF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2817FD2D-9A88-427D-94F0-FD7FE68655E2}" type="slidenum">
              <a:rPr lang="en-GB" smtClean="0"/>
              <a:pPr/>
              <a:t>12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3" name="Picture 2" descr="The pound is heading down to 1985 levels!"/>
          <p:cNvPicPr>
            <a:picLocks noChangeAspect="1" noChangeArrowheads="1"/>
          </p:cNvPicPr>
          <p:nvPr/>
        </p:nvPicPr>
        <p:blipFill>
          <a:blip r:embed="rId3" cstate="print"/>
          <a:srcRect/>
          <a:stretch>
            <a:fillRect/>
          </a:stretch>
        </p:blipFill>
        <p:spPr bwMode="auto">
          <a:xfrm>
            <a:off x="1214414" y="1142984"/>
            <a:ext cx="6715172" cy="5005855"/>
          </a:xfrm>
          <a:prstGeom prst="rect">
            <a:avLst/>
          </a:prstGeom>
          <a:noFill/>
        </p:spPr>
      </p:pic>
      <p:sp>
        <p:nvSpPr>
          <p:cNvPr id="4" name="TextBox 3"/>
          <p:cNvSpPr txBox="1"/>
          <p:nvPr/>
        </p:nvSpPr>
        <p:spPr>
          <a:xfrm>
            <a:off x="0" y="6143644"/>
            <a:ext cx="9144000" cy="984885"/>
          </a:xfrm>
          <a:prstGeom prst="rect">
            <a:avLst/>
          </a:prstGeom>
          <a:noFill/>
        </p:spPr>
        <p:txBody>
          <a:bodyPr wrap="square" rtlCol="0">
            <a:spAutoFit/>
          </a:bodyPr>
          <a:lstStyle/>
          <a:p>
            <a:pPr lvl="0" algn="ctr"/>
            <a:r>
              <a:rPr lang="en-GB" sz="4000" b="1" dirty="0" smtClean="0">
                <a:solidFill>
                  <a:srgbClr val="FFFF00"/>
                </a:solidFill>
                <a:effectLst>
                  <a:outerShdw blurRad="38100" dist="38100" dir="2700000" algn="tl">
                    <a:srgbClr val="000000">
                      <a:alpha val="43137"/>
                    </a:srgbClr>
                  </a:outerShdw>
                </a:effectLst>
              </a:rPr>
              <a:t>The following cartoons say it all! </a:t>
            </a:r>
          </a:p>
          <a:p>
            <a:r>
              <a:rPr lang="en-GB" dirty="0" smtClean="0"/>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15362" name="Picture 2" descr="http://images.google.co.uk/url?source=imgres&amp;ct=img&amp;q=http://blogs.ft.com/gapperblog/files/2008/02/northern-rock.jpg&amp;usg=AFQjCNE_sBJNLvxmebMxChHT_U-PdfNumw"/>
          <p:cNvPicPr>
            <a:picLocks noChangeAspect="1" noChangeArrowheads="1"/>
          </p:cNvPicPr>
          <p:nvPr/>
        </p:nvPicPr>
        <p:blipFill>
          <a:blip r:embed="rId3" cstate="print">
            <a:lum bright="-20000" contrast="20000"/>
          </a:blip>
          <a:srcRect/>
          <a:stretch>
            <a:fillRect/>
          </a:stretch>
        </p:blipFill>
        <p:spPr bwMode="auto">
          <a:xfrm>
            <a:off x="0" y="1214421"/>
            <a:ext cx="9179013" cy="5429289"/>
          </a:xfrm>
          <a:prstGeom prst="rect">
            <a:avLst/>
          </a:prstGeom>
          <a:noFill/>
        </p:spPr>
      </p:pic>
      <p:sp>
        <p:nvSpPr>
          <p:cNvPr id="5" name="Slide Number Placeholder 4"/>
          <p:cNvSpPr>
            <a:spLocks noGrp="1"/>
          </p:cNvSpPr>
          <p:nvPr>
            <p:ph type="sldNum" sz="quarter" idx="12"/>
          </p:nvPr>
        </p:nvSpPr>
        <p:spPr/>
        <p:txBody>
          <a:bodyPr/>
          <a:lstStyle/>
          <a:p>
            <a:fld id="{2817FD2D-9A88-427D-94F0-FD7FE68655E2}" type="slidenum">
              <a:rPr lang="en-GB" smtClean="0"/>
              <a:pPr/>
              <a:t>14</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descr="http://images.google.co.uk/url?source=imgres&amp;ct=img&amp;q=http://www.ruebritannia.co.uk/images/0049_northern_rock.gif&amp;usg=AFQjCNGJl4QD60tWrO-pJLw4EAEkuHLWKg"/>
          <p:cNvPicPr>
            <a:picLocks noChangeAspect="1" noChangeArrowheads="1"/>
          </p:cNvPicPr>
          <p:nvPr/>
        </p:nvPicPr>
        <p:blipFill>
          <a:blip r:embed="rId3" cstate="print"/>
          <a:srcRect/>
          <a:stretch>
            <a:fillRect/>
          </a:stretch>
        </p:blipFill>
        <p:spPr bwMode="auto">
          <a:xfrm>
            <a:off x="0" y="0"/>
            <a:ext cx="9095734" cy="6858000"/>
          </a:xfrm>
          <a:prstGeom prst="rect">
            <a:avLst/>
          </a:prstGeom>
          <a:noFill/>
        </p:spPr>
      </p:pic>
      <p:sp>
        <p:nvSpPr>
          <p:cNvPr id="4" name="Slide Number Placeholder 3"/>
          <p:cNvSpPr>
            <a:spLocks noGrp="1"/>
          </p:cNvSpPr>
          <p:nvPr>
            <p:ph type="sldNum" sz="quarter" idx="12"/>
          </p:nvPr>
        </p:nvSpPr>
        <p:spPr/>
        <p:txBody>
          <a:bodyPr/>
          <a:lstStyle/>
          <a:p>
            <a:fld id="{2817FD2D-9A88-427D-94F0-FD7FE68655E2}" type="slidenum">
              <a:rPr lang="en-GB" smtClean="0"/>
              <a:pPr/>
              <a:t>15</a:t>
            </a:fld>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Financial Crash 9/11 2008</a:t>
            </a:r>
            <a:endParaRPr lang="en-GB" dirty="0"/>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2DAEA72-B905-48C9-BBC2-AB741FAAFE31}"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16</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pic>
        <p:nvPicPr>
          <p:cNvPr id="131074" name="Picture 2" descr="http://images.google.co.uk/url?source=imgres&amp;ct=img&amp;q=http://beatingdebt.files.wordpress.com/2008/04/10481.jpg&amp;usg=AFQjCNGFEar9DWYqhh0vsUvd6jeTrWfx8g"/>
          <p:cNvPicPr>
            <a:picLocks noChangeAspect="1" noChangeArrowheads="1"/>
          </p:cNvPicPr>
          <p:nvPr/>
        </p:nvPicPr>
        <p:blipFill>
          <a:blip r:embed="rId3" cstate="print">
            <a:lum bright="-20000" contrast="30000"/>
          </a:blip>
          <a:srcRect/>
          <a:stretch>
            <a:fillRect/>
          </a:stretch>
        </p:blipFill>
        <p:spPr bwMode="auto">
          <a:xfrm>
            <a:off x="0" y="-17482"/>
            <a:ext cx="9144000" cy="687548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images.google.co.uk/url?source=imgres&amp;ct=img&amp;q=http://upload.wikimedia.org/wikipedia/commons/0/05/The_Great_Hall_Bank_of_England_Microcosm_edited.jpg&amp;usg=AFQjCNFWal_7BAksXM0CYf7rphLAA-CARw"/>
          <p:cNvPicPr>
            <a:picLocks noChangeAspect="1" noChangeArrowheads="1"/>
          </p:cNvPicPr>
          <p:nvPr/>
        </p:nvPicPr>
        <p:blipFill>
          <a:blip r:embed="rId3" cstate="print">
            <a:lum bright="-10000" contrast="30000"/>
          </a:blip>
          <a:srcRect/>
          <a:stretch>
            <a:fillRect/>
          </a:stretch>
        </p:blipFill>
        <p:spPr bwMode="auto">
          <a:xfrm>
            <a:off x="0" y="-5020"/>
            <a:ext cx="9144000" cy="6911556"/>
          </a:xfrm>
          <a:prstGeom prst="rect">
            <a:avLst/>
          </a:prstGeom>
          <a:noFill/>
        </p:spPr>
      </p:pic>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2DAEA72-B905-48C9-BBC2-AB741FAAFE31}"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17</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sp>
        <p:nvSpPr>
          <p:cNvPr id="5" name="TextBox 4"/>
          <p:cNvSpPr txBox="1"/>
          <p:nvPr/>
        </p:nvSpPr>
        <p:spPr>
          <a:xfrm>
            <a:off x="0" y="2428868"/>
            <a:ext cx="9144000" cy="2308324"/>
          </a:xfrm>
          <a:prstGeom prst="rect">
            <a:avLst/>
          </a:prstGeom>
          <a:noFill/>
        </p:spPr>
        <p:txBody>
          <a:bodyPr wrap="square" rtlCol="0">
            <a:spAutoFit/>
          </a:bodyPr>
          <a:lstStyle/>
          <a:p>
            <a:pPr algn="ctr"/>
            <a:r>
              <a:rPr lang="en-GB" sz="3600" b="1" dirty="0" smtClean="0">
                <a:solidFill>
                  <a:schemeClr val="tx2">
                    <a:lumMod val="50000"/>
                  </a:schemeClr>
                </a:solidFill>
                <a:effectLst>
                  <a:outerShdw blurRad="38100" dist="38100" dir="2700000" algn="tl">
                    <a:srgbClr val="000000">
                      <a:alpha val="43137"/>
                    </a:srgbClr>
                  </a:outerShdw>
                </a:effectLst>
              </a:rPr>
              <a:t>The interior of the Bank of England </a:t>
            </a:r>
            <a:r>
              <a:rPr lang="en-GB" sz="3600" b="1" dirty="0" smtClean="0">
                <a:solidFill>
                  <a:srgbClr val="FF0000"/>
                </a:solidFill>
                <a:effectLst>
                  <a:outerShdw blurRad="38100" dist="38100" dir="2700000" algn="tl">
                    <a:srgbClr val="000000">
                      <a:alpha val="43137"/>
                    </a:srgbClr>
                  </a:outerShdw>
                </a:effectLst>
              </a:rPr>
              <a:t>(Global headquarters of Gog’s financial system) </a:t>
            </a:r>
            <a:r>
              <a:rPr lang="en-GB" sz="3600" b="1" dirty="0" smtClean="0">
                <a:solidFill>
                  <a:schemeClr val="tx2">
                    <a:lumMod val="50000"/>
                  </a:schemeClr>
                </a:solidFill>
                <a:effectLst>
                  <a:outerShdw blurRad="38100" dist="38100" dir="2700000" algn="tl">
                    <a:srgbClr val="000000">
                      <a:alpha val="43137"/>
                    </a:srgbClr>
                  </a:outerShdw>
                </a:effectLst>
              </a:rPr>
              <a:t>from where the worldwide financial collapse was planned</a:t>
            </a:r>
            <a:r>
              <a:rPr lang="en-GB" sz="3600" b="1" dirty="0" smtClean="0">
                <a:effectLst>
                  <a:outerShdw blurRad="38100" dist="38100" dir="2700000" algn="tl">
                    <a:srgbClr val="000000">
                      <a:alpha val="43137"/>
                    </a:srgbClr>
                  </a:outerShdw>
                </a:effectLst>
              </a:rPr>
              <a:t>.</a:t>
            </a:r>
            <a:endParaRPr lang="en-GB"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2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1026" name="Picture 2" descr="http://images.google.co.uk/url?source=imgres&amp;ct=img&amp;q=http://monkeycycle.org/site/wp-content/uploads/800px-federal_reserve.jpg&amp;usg=AFQjCNGao8Hon6kMVlLx_jkWc4UKjqF5og"/>
          <p:cNvPicPr>
            <a:picLocks noChangeAspect="1" noChangeArrowheads="1"/>
          </p:cNvPicPr>
          <p:nvPr/>
        </p:nvPicPr>
        <p:blipFill>
          <a:blip r:embed="rId3" cstate="print"/>
          <a:srcRect/>
          <a:stretch>
            <a:fillRect/>
          </a:stretch>
        </p:blipFill>
        <p:spPr bwMode="auto">
          <a:xfrm>
            <a:off x="142844" y="2071678"/>
            <a:ext cx="4500594" cy="3375445"/>
          </a:xfrm>
          <a:prstGeom prst="rect">
            <a:avLst/>
          </a:prstGeom>
          <a:noFill/>
        </p:spPr>
      </p:pic>
      <p:sp>
        <p:nvSpPr>
          <p:cNvPr id="4" name="TextBox 3"/>
          <p:cNvSpPr txBox="1"/>
          <p:nvPr/>
        </p:nvSpPr>
        <p:spPr>
          <a:xfrm>
            <a:off x="0" y="1285860"/>
            <a:ext cx="4929222"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Federal Reserve</a:t>
            </a:r>
            <a:endParaRPr lang="en-GB" sz="36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857752" y="1643050"/>
            <a:ext cx="4286248" cy="5078313"/>
          </a:xfrm>
          <a:prstGeom prst="rect">
            <a:avLst/>
          </a:prstGeom>
          <a:noFill/>
        </p:spPr>
        <p:txBody>
          <a:bodyPr wrap="square" rtlCol="0">
            <a:spAutoFit/>
          </a:bodyPr>
          <a:lstStyle/>
          <a:p>
            <a:r>
              <a:rPr lang="en-GB" sz="3600" b="1" dirty="0" smtClean="0">
                <a:solidFill>
                  <a:srgbClr val="66FFFF"/>
                </a:solidFill>
                <a:effectLst>
                  <a:outerShdw blurRad="38100" dist="38100" dir="2700000" algn="tl">
                    <a:srgbClr val="000000">
                      <a:alpha val="43137"/>
                    </a:srgbClr>
                  </a:outerShdw>
                </a:effectLst>
              </a:rPr>
              <a:t>On September 15, 2008,</a:t>
            </a:r>
            <a:r>
              <a:rPr lang="en-GB" sz="3600" b="1" dirty="0" smtClean="0">
                <a:effectLst>
                  <a:outerShdw blurRad="38100" dist="38100" dir="2700000" algn="tl">
                    <a:srgbClr val="000000">
                      <a:alpha val="43137"/>
                    </a:srgbClr>
                  </a:outerShdw>
                </a:effectLst>
              </a:rPr>
              <a:t> </a:t>
            </a:r>
            <a:r>
              <a:rPr lang="en-GB" sz="3600" b="1" dirty="0" smtClean="0">
                <a:solidFill>
                  <a:srgbClr val="FFC000"/>
                </a:solidFill>
                <a:effectLst>
                  <a:outerShdw blurRad="38100" dist="38100" dir="2700000" algn="tl">
                    <a:srgbClr val="000000">
                      <a:alpha val="43137"/>
                    </a:srgbClr>
                  </a:outerShdw>
                </a:effectLst>
              </a:rPr>
              <a:t>Treasury Secretary Paulson and Chairman of the Federal Reserve Ben Shalom </a:t>
            </a:r>
            <a:r>
              <a:rPr lang="en-GB" sz="3600" b="1" dirty="0" err="1" smtClean="0">
                <a:solidFill>
                  <a:srgbClr val="FFC000"/>
                </a:solidFill>
                <a:effectLst>
                  <a:outerShdw blurRad="38100" dist="38100" dir="2700000" algn="tl">
                    <a:srgbClr val="000000">
                      <a:alpha val="43137"/>
                    </a:srgbClr>
                  </a:outerShdw>
                </a:effectLst>
              </a:rPr>
              <a:t>Bernanke</a:t>
            </a:r>
            <a:r>
              <a:rPr lang="en-GB" sz="3600" b="1" dirty="0" smtClean="0">
                <a:solidFill>
                  <a:srgbClr val="FFC000"/>
                </a:solidFill>
                <a:effectLst>
                  <a:outerShdw blurRad="38100" dist="38100" dir="2700000" algn="tl">
                    <a:srgbClr val="000000">
                      <a:alpha val="43137"/>
                    </a:srgbClr>
                  </a:outerShdw>
                </a:effectLst>
              </a:rPr>
              <a:t> </a:t>
            </a:r>
            <a:r>
              <a:rPr lang="en-GB" sz="3600" b="1" dirty="0" smtClean="0">
                <a:solidFill>
                  <a:srgbClr val="00FF00"/>
                </a:solidFill>
                <a:effectLst>
                  <a:outerShdw blurRad="38100" dist="38100" dir="2700000" algn="tl">
                    <a:srgbClr val="000000">
                      <a:alpha val="43137"/>
                    </a:srgbClr>
                  </a:outerShdw>
                </a:effectLst>
              </a:rPr>
              <a:t>testified before Congress ….</a:t>
            </a:r>
            <a:endParaRPr lang="en-GB" sz="3600" b="1" dirty="0">
              <a:solidFill>
                <a:srgbClr val="00FF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2817FD2D-9A88-427D-94F0-FD7FE68655E2}" type="slidenum">
              <a:rPr lang="en-GB" smtClean="0"/>
              <a:pPr/>
              <a:t>18</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4" name="TextBox 3"/>
          <p:cNvSpPr txBox="1"/>
          <p:nvPr/>
        </p:nvSpPr>
        <p:spPr>
          <a:xfrm>
            <a:off x="4714876" y="1857364"/>
            <a:ext cx="4429124" cy="3385542"/>
          </a:xfrm>
          <a:prstGeom prst="rect">
            <a:avLst/>
          </a:prstGeom>
          <a:noFill/>
        </p:spPr>
        <p:txBody>
          <a:bodyPr wrap="square" rtlCol="0">
            <a:spAutoFit/>
          </a:bodyPr>
          <a:lstStyle/>
          <a:p>
            <a:pPr lvl="0"/>
            <a:r>
              <a:rPr lang="en-GB" sz="2800" b="1" dirty="0" smtClean="0">
                <a:solidFill>
                  <a:srgbClr val="66FFFF"/>
                </a:solidFill>
                <a:effectLst>
                  <a:outerShdw blurRad="38100" dist="38100" dir="2700000" algn="tl">
                    <a:srgbClr val="000000">
                      <a:alpha val="43137"/>
                    </a:srgbClr>
                  </a:outerShdw>
                </a:effectLst>
              </a:rPr>
              <a:t>…. that on the previous Thursday,</a:t>
            </a:r>
            <a:r>
              <a:rPr lang="en-GB" sz="2800" b="1" dirty="0" smtClean="0">
                <a:solidFill>
                  <a:srgbClr val="FF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September 11th,</a:t>
            </a:r>
            <a:r>
              <a:rPr lang="en-GB" sz="2800" b="1" dirty="0" smtClean="0">
                <a:solidFill>
                  <a:srgbClr val="FFFFFF"/>
                </a:solidFill>
                <a:effectLst>
                  <a:outerShdw blurRad="38100" dist="38100" dir="2700000" algn="tl">
                    <a:srgbClr val="000000">
                      <a:alpha val="43137"/>
                    </a:srgbClr>
                  </a:outerShdw>
                </a:effectLst>
              </a:rPr>
              <a:t> </a:t>
            </a:r>
            <a:r>
              <a:rPr lang="en-GB" sz="2800" b="1" dirty="0" smtClean="0">
                <a:solidFill>
                  <a:srgbClr val="66FF33"/>
                </a:solidFill>
                <a:effectLst>
                  <a:outerShdw blurRad="38100" dist="38100" dir="2700000" algn="tl">
                    <a:srgbClr val="000000">
                      <a:alpha val="43137"/>
                    </a:srgbClr>
                  </a:outerShdw>
                </a:effectLst>
              </a:rPr>
              <a:t>an "</a:t>
            </a:r>
            <a:r>
              <a:rPr lang="en-GB" sz="2800" b="1" dirty="0" smtClean="0">
                <a:solidFill>
                  <a:srgbClr val="FF0000"/>
                </a:solidFill>
                <a:effectLst>
                  <a:outerShdw blurRad="38100" dist="38100" dir="2700000" algn="tl">
                    <a:srgbClr val="000000">
                      <a:alpha val="43137"/>
                    </a:srgbClr>
                  </a:outerShdw>
                </a:effectLst>
              </a:rPr>
              <a:t>electronic run</a:t>
            </a:r>
            <a:r>
              <a:rPr lang="en-GB" sz="2800" b="1" dirty="0" smtClean="0">
                <a:solidFill>
                  <a:srgbClr val="66FF33"/>
                </a:solidFill>
                <a:effectLst>
                  <a:outerShdw blurRad="38100" dist="38100" dir="2700000" algn="tl">
                    <a:srgbClr val="000000">
                      <a:alpha val="43137"/>
                    </a:srgbClr>
                  </a:outerShdw>
                </a:effectLst>
              </a:rPr>
              <a:t>" on the US banking system took place between the hours of </a:t>
            </a:r>
            <a:r>
              <a:rPr lang="en-GB" sz="2800" b="1" dirty="0" smtClean="0">
                <a:solidFill>
                  <a:srgbClr val="FF0000"/>
                </a:solidFill>
                <a:effectLst>
                  <a:outerShdw blurRad="38100" dist="38100" dir="2700000" algn="tl">
                    <a:srgbClr val="000000">
                      <a:alpha val="43137"/>
                    </a:srgbClr>
                  </a:outerShdw>
                </a:effectLst>
              </a:rPr>
              <a:t>9 </a:t>
            </a:r>
            <a:r>
              <a:rPr lang="en-GB" sz="2800" b="1" dirty="0" smtClean="0">
                <a:solidFill>
                  <a:srgbClr val="66FF33"/>
                </a:solidFill>
                <a:effectLst>
                  <a:outerShdw blurRad="38100" dist="38100" dir="2700000" algn="tl">
                    <a:srgbClr val="000000">
                      <a:alpha val="43137"/>
                    </a:srgbClr>
                  </a:outerShdw>
                </a:effectLst>
              </a:rPr>
              <a:t>and </a:t>
            </a:r>
            <a:r>
              <a:rPr lang="en-GB" sz="2800" b="1" dirty="0" smtClean="0">
                <a:solidFill>
                  <a:srgbClr val="FF0000"/>
                </a:solidFill>
                <a:effectLst>
                  <a:outerShdw blurRad="38100" dist="38100" dir="2700000" algn="tl">
                    <a:srgbClr val="000000">
                      <a:alpha val="43137"/>
                    </a:srgbClr>
                  </a:outerShdw>
                </a:effectLst>
              </a:rPr>
              <a:t>11</a:t>
            </a:r>
            <a:r>
              <a:rPr lang="en-GB" sz="2800" b="1" dirty="0" smtClean="0">
                <a:solidFill>
                  <a:srgbClr val="66FF33"/>
                </a:solidFill>
                <a:effectLst>
                  <a:outerShdw blurRad="38100" dist="38100" dir="2700000" algn="tl">
                    <a:srgbClr val="000000">
                      <a:alpha val="43137"/>
                    </a:srgbClr>
                  </a:outerShdw>
                </a:effectLst>
              </a:rPr>
              <a:t> am</a:t>
            </a:r>
          </a:p>
          <a:p>
            <a:endParaRPr lang="en-GB" dirty="0"/>
          </a:p>
        </p:txBody>
      </p:sp>
      <p:pic>
        <p:nvPicPr>
          <p:cNvPr id="1028" name="Picture 4" descr="http://images.google.co.uk/url?source=imgres&amp;ct=img&amp;q=http://www.appletreeblog.com/wp-content/2008/10/twin-towers.jpg&amp;usg=AFQjCNG__cSXVAGDOAZeRJruQtoXIFAskA"/>
          <p:cNvPicPr>
            <a:picLocks noChangeAspect="1" noChangeArrowheads="1"/>
          </p:cNvPicPr>
          <p:nvPr/>
        </p:nvPicPr>
        <p:blipFill>
          <a:blip r:embed="rId3" cstate="print"/>
          <a:srcRect/>
          <a:stretch>
            <a:fillRect/>
          </a:stretch>
        </p:blipFill>
        <p:spPr bwMode="auto">
          <a:xfrm>
            <a:off x="285720" y="1357298"/>
            <a:ext cx="4368632" cy="5286412"/>
          </a:xfrm>
          <a:prstGeom prst="rect">
            <a:avLst/>
          </a:prstGeom>
          <a:noFill/>
        </p:spPr>
      </p:pic>
      <p:sp>
        <p:nvSpPr>
          <p:cNvPr id="6" name="Slide Number Placeholder 5"/>
          <p:cNvSpPr>
            <a:spLocks noGrp="1"/>
          </p:cNvSpPr>
          <p:nvPr>
            <p:ph type="sldNum" sz="quarter" idx="12"/>
          </p:nvPr>
        </p:nvSpPr>
        <p:spPr/>
        <p:txBody>
          <a:bodyPr/>
          <a:lstStyle/>
          <a:p>
            <a:fld id="{2817FD2D-9A88-427D-94F0-FD7FE68655E2}" type="slidenum">
              <a:rPr lang="en-GB" smtClean="0"/>
              <a:pPr/>
              <a:t>19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scene3d>
              <a:camera prst="orthographicFront"/>
              <a:lightRig rig="threePt" dir="t"/>
            </a:scene3d>
            <a:sp3d prstMaterial="legacyWireframe"/>
          </a:bodyPr>
          <a:lstStyle/>
          <a:p>
            <a:endParaRPr lang="en-GB" dirty="0">
              <a:solidFill>
                <a:srgbClr val="FFFF53"/>
              </a:solidFill>
            </a:endParaRPr>
          </a:p>
        </p:txBody>
      </p:sp>
      <p:sp>
        <p:nvSpPr>
          <p:cNvPr id="3" name="Rectangle 2"/>
          <p:cNvSpPr/>
          <p:nvPr/>
        </p:nvSpPr>
        <p:spPr>
          <a:xfrm>
            <a:off x="500034" y="357166"/>
            <a:ext cx="807169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bevelB w="38100" h="38100" prst="relaxedInset"/>
              <a:contourClr>
                <a:schemeClr val="accent2">
                  <a:shade val="75000"/>
                </a:schemeClr>
              </a:contourClr>
            </a:sp3d>
          </a:bodyPr>
          <a:lstStyle/>
          <a:p>
            <a:pPr algn="ctr"/>
            <a:r>
              <a:rPr lang="en-US" sz="5400" b="1" cap="none" spc="0" dirty="0" smtClean="0">
                <a:ln w="11430"/>
                <a:gradFill>
                  <a:gsLst>
                    <a:gs pos="0">
                      <a:srgbClr val="FFF200"/>
                    </a:gs>
                    <a:gs pos="45000">
                      <a:srgbClr val="FF7A00"/>
                    </a:gs>
                    <a:gs pos="70000">
                      <a:srgbClr val="FF0300"/>
                    </a:gs>
                    <a:gs pos="100000">
                      <a:srgbClr val="4D0808"/>
                    </a:gs>
                  </a:gsLst>
                  <a:lin ang="5400000" scaled="0"/>
                </a:gradFill>
                <a:effectLst>
                  <a:outerShdw blurRad="50800" dist="39000" dir="5460000" algn="tl">
                    <a:srgbClr val="000000">
                      <a:alpha val="38000"/>
                    </a:srgbClr>
                  </a:outerShdw>
                </a:effectLst>
              </a:rPr>
              <a:t>The 911 Financial Crash</a:t>
            </a:r>
            <a:endParaRPr lang="en-US" sz="5400" b="1" cap="none" spc="0" dirty="0">
              <a:ln w="11430"/>
              <a:gradFill>
                <a:gsLst>
                  <a:gs pos="0">
                    <a:srgbClr val="FFF200"/>
                  </a:gs>
                  <a:gs pos="45000">
                    <a:srgbClr val="FF7A00"/>
                  </a:gs>
                  <a:gs pos="70000">
                    <a:srgbClr val="FF0300"/>
                  </a:gs>
                  <a:gs pos="100000">
                    <a:srgbClr val="4D0808"/>
                  </a:gs>
                </a:gsLst>
                <a:lin ang="5400000" scaled="0"/>
              </a:gradFill>
              <a:effectLst>
                <a:outerShdw blurRad="50800" dist="39000" dir="5460000" algn="tl">
                  <a:srgbClr val="000000">
                    <a:alpha val="38000"/>
                  </a:srgbClr>
                </a:outerShdw>
              </a:effectLst>
            </a:endParaRPr>
          </a:p>
        </p:txBody>
      </p:sp>
      <p:pic>
        <p:nvPicPr>
          <p:cNvPr id="1026" name="Picture 2" descr="http://images.google.co.uk/url?source=imgres&amp;ct=img&amp;q=http://www.costaricapages.com/blog/wp-content/uploads/2008/12/credit-crunch.jpg&amp;usg=AFQjCNFOgmSJhwZcS1drxIR448PWdYyC4w"/>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1714480" y="1571612"/>
            <a:ext cx="5572164" cy="3714776"/>
          </a:xfrm>
          <a:prstGeom prst="rect">
            <a:avLst/>
          </a:prstGeom>
          <a:noFill/>
        </p:spPr>
      </p:pic>
      <p:sp>
        <p:nvSpPr>
          <p:cNvPr id="6" name="Rectangle 5"/>
          <p:cNvSpPr/>
          <p:nvPr/>
        </p:nvSpPr>
        <p:spPr>
          <a:xfrm>
            <a:off x="3143240" y="5643578"/>
            <a:ext cx="2685352"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rgbClr val="FFF200"/>
                    </a:gs>
                    <a:gs pos="45000">
                      <a:srgbClr val="FF7A00"/>
                    </a:gs>
                    <a:gs pos="70000">
                      <a:srgbClr val="FF0300"/>
                    </a:gs>
                    <a:gs pos="100000">
                      <a:srgbClr val="4D0808"/>
                    </a:gs>
                  </a:gsLst>
                  <a:lin ang="5400000" scaled="0"/>
                </a:gradFill>
                <a:effectLst/>
              </a:rPr>
              <a:t>Of 2008</a:t>
            </a:r>
            <a:endParaRPr lang="en-US" sz="5400" b="1" cap="none" spc="0" dirty="0">
              <a:ln w="10541" cmpd="sng">
                <a:solidFill>
                  <a:schemeClr val="accent1">
                    <a:shade val="88000"/>
                    <a:satMod val="110000"/>
                  </a:schemeClr>
                </a:solidFill>
                <a:prstDash val="solid"/>
              </a:ln>
              <a:gradFill>
                <a:gsLst>
                  <a:gs pos="0">
                    <a:srgbClr val="FFF200"/>
                  </a:gs>
                  <a:gs pos="45000">
                    <a:srgbClr val="FF7A00"/>
                  </a:gs>
                  <a:gs pos="70000">
                    <a:srgbClr val="FF0300"/>
                  </a:gs>
                  <a:gs pos="100000">
                    <a:srgbClr val="4D0808"/>
                  </a:gs>
                </a:gsLst>
                <a:lin ang="5400000" scaled="0"/>
              </a:gradFill>
              <a:effectLst/>
            </a:endParaRPr>
          </a:p>
        </p:txBody>
      </p:sp>
      <p:sp>
        <p:nvSpPr>
          <p:cNvPr id="7" name="Slide Number Placeholder 6"/>
          <p:cNvSpPr>
            <a:spLocks noGrp="1"/>
          </p:cNvSpPr>
          <p:nvPr>
            <p:ph type="sldNum" sz="quarter" idx="12"/>
          </p:nvPr>
        </p:nvSpPr>
        <p:spPr/>
        <p:txBody>
          <a:bodyPr/>
          <a:lstStyle/>
          <a:p>
            <a:fld id="{2817FD2D-9A88-427D-94F0-FD7FE68655E2}" type="slidenum">
              <a:rPr lang="en-GB" smtClean="0"/>
              <a:pPr/>
              <a:t>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8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type="lt">
                                    <p:tmPct val="19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20</a:t>
            </a:fld>
            <a:endParaRPr lang="en-GB"/>
          </a:p>
        </p:txBody>
      </p:sp>
      <p:sp>
        <p:nvSpPr>
          <p:cNvPr id="4" name="TextBox 3"/>
          <p:cNvSpPr txBox="1"/>
          <p:nvPr/>
        </p:nvSpPr>
        <p:spPr>
          <a:xfrm>
            <a:off x="0" y="4611231"/>
            <a:ext cx="9144000" cy="2246769"/>
          </a:xfrm>
          <a:prstGeom prst="rect">
            <a:avLst/>
          </a:prstGeom>
          <a:noFill/>
        </p:spPr>
        <p:txBody>
          <a:bodyPr wrap="square" rtlCol="0">
            <a:spAutoFit/>
          </a:bodyPr>
          <a:lstStyle/>
          <a:p>
            <a:pPr algn="ctr"/>
            <a:r>
              <a:rPr lang="en-GB" sz="2800" b="1" dirty="0" smtClean="0">
                <a:solidFill>
                  <a:srgbClr val="66FFFF"/>
                </a:solidFill>
                <a:effectLst>
                  <a:outerShdw blurRad="38100" dist="38100" dir="2700000" algn="tl">
                    <a:srgbClr val="000000">
                      <a:alpha val="43137"/>
                    </a:srgbClr>
                  </a:outerShdw>
                </a:effectLst>
              </a:rPr>
              <a:t>The current economic problems faced by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 not just the United States and the UK,</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but indeed the entire world–were the result of an</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"electronic run on the bank"</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that resulted in the </a:t>
            </a:r>
            <a:r>
              <a:rPr lang="en-GB" sz="2800" b="1" dirty="0" err="1" smtClean="0">
                <a:solidFill>
                  <a:srgbClr val="FFFF00"/>
                </a:solidFill>
                <a:effectLst>
                  <a:outerShdw blurRad="38100" dist="38100" dir="2700000" algn="tl">
                    <a:srgbClr val="000000">
                      <a:alpha val="43137"/>
                    </a:srgbClr>
                  </a:outerShdw>
                </a:effectLst>
              </a:rPr>
              <a:t>hemorrhaging</a:t>
            </a:r>
            <a:r>
              <a:rPr lang="en-GB" sz="2800" b="1" dirty="0" smtClean="0">
                <a:solidFill>
                  <a:srgbClr val="FFFF00"/>
                </a:solidFill>
                <a:effectLst>
                  <a:outerShdw blurRad="38100" dist="38100" dir="2700000" algn="tl">
                    <a:srgbClr val="000000">
                      <a:alpha val="43137"/>
                    </a:srgbClr>
                  </a:outerShdw>
                </a:effectLst>
              </a:rPr>
              <a:t> of $550 billion dollars in just "an hour or 2”</a:t>
            </a:r>
            <a:endParaRPr lang="en-GB" dirty="0">
              <a:solidFill>
                <a:srgbClr val="FFFF00"/>
              </a:solidFill>
            </a:endParaRPr>
          </a:p>
        </p:txBody>
      </p:sp>
      <p:pic>
        <p:nvPicPr>
          <p:cNvPr id="36866" name="Picture 2" descr="http://images.google.co.uk/url?source=imgres&amp;ct=img&amp;q=http://infosthetics.com/archives/one_billion_dollars2.jpg&amp;usg=AFQjCNEFNSkDpkusKEDNmFouzqfI47ofqA"/>
          <p:cNvPicPr>
            <a:picLocks noChangeAspect="1" noChangeArrowheads="1"/>
          </p:cNvPicPr>
          <p:nvPr/>
        </p:nvPicPr>
        <p:blipFill>
          <a:blip r:embed="rId3" cstate="print"/>
          <a:srcRect/>
          <a:stretch>
            <a:fillRect/>
          </a:stretch>
        </p:blipFill>
        <p:spPr bwMode="auto">
          <a:xfrm>
            <a:off x="2071670" y="1142984"/>
            <a:ext cx="5286372" cy="35242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circle(in)">
                                      <p:cBhvr>
                                        <p:cTn id="7" dur="2000"/>
                                        <p:tgtEl>
                                          <p:spTgt spid="368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21</a:t>
            </a:fld>
            <a:endParaRPr lang="en-GB"/>
          </a:p>
        </p:txBody>
      </p:sp>
      <p:sp>
        <p:nvSpPr>
          <p:cNvPr id="4" name="TextBox 3"/>
          <p:cNvSpPr txBox="1"/>
          <p:nvPr/>
        </p:nvSpPr>
        <p:spPr>
          <a:xfrm>
            <a:off x="4286216" y="1714488"/>
            <a:ext cx="4857784" cy="4832092"/>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Put in less "gentle" terms, the 2-hour/half-a trillion dollar/$4.6 billion-per-minute event  described was the equivalent of having a major economic </a:t>
            </a:r>
            <a:r>
              <a:rPr lang="en-GB" sz="2800" b="1" dirty="0" smtClean="0">
                <a:solidFill>
                  <a:srgbClr val="FF0000"/>
                </a:solidFill>
                <a:effectLst>
                  <a:outerShdw blurRad="38100" dist="38100" dir="2700000" algn="tl">
                    <a:srgbClr val="000000">
                      <a:alpha val="43137"/>
                    </a:srgbClr>
                  </a:outerShdw>
                </a:effectLst>
              </a:rPr>
              <a:t>artery "Jack-the-</a:t>
            </a:r>
            <a:r>
              <a:rPr lang="en-GB" sz="2800" b="1" dirty="0" err="1" smtClean="0">
                <a:solidFill>
                  <a:srgbClr val="FF0000"/>
                </a:solidFill>
                <a:effectLst>
                  <a:outerShdw blurRad="38100" dist="38100" dir="2700000" algn="tl">
                    <a:srgbClr val="000000">
                      <a:alpha val="43137"/>
                    </a:srgbClr>
                  </a:outerShdw>
                </a:effectLst>
              </a:rPr>
              <a:t>Rippered</a:t>
            </a:r>
            <a:r>
              <a:rPr lang="en-GB" sz="2800" b="1" dirty="0" smtClean="0">
                <a:solidFill>
                  <a:srgbClr val="FF0000"/>
                </a:solidFill>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in a way that threatened the very existence of not only the US but the entire world.</a:t>
            </a:r>
            <a:endParaRPr lang="en-GB" sz="2800" b="1" dirty="0">
              <a:solidFill>
                <a:srgbClr val="FFFF00"/>
              </a:solidFill>
              <a:effectLst>
                <a:outerShdw blurRad="38100" dist="38100" dir="2700000" algn="tl">
                  <a:srgbClr val="000000">
                    <a:alpha val="43137"/>
                  </a:srgbClr>
                </a:outerShdw>
              </a:effectLst>
            </a:endParaRPr>
          </a:p>
        </p:txBody>
      </p:sp>
      <p:pic>
        <p:nvPicPr>
          <p:cNvPr id="35842" name="Picture 2" descr="http://images.google.co.uk/url?source=imgres&amp;ct=img&amp;q=http://images.townnews.com/thetimes-tribune.com/content/articles/2009/02/12/news/sc_times_trib.20090212.a.pg1.tt12kanjorski_s1.2297844_top2.jpg&amp;usg=AFQjCNGaW-m68c45kvE3buhZ4FKB0gtSBA"/>
          <p:cNvPicPr>
            <a:picLocks noChangeAspect="1" noChangeArrowheads="1"/>
          </p:cNvPicPr>
          <p:nvPr/>
        </p:nvPicPr>
        <p:blipFill>
          <a:blip r:embed="rId3" cstate="print"/>
          <a:srcRect/>
          <a:stretch>
            <a:fillRect/>
          </a:stretch>
        </p:blipFill>
        <p:spPr bwMode="auto">
          <a:xfrm>
            <a:off x="142843" y="1214422"/>
            <a:ext cx="4039943" cy="5000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circle(in)">
                                      <p:cBhvr>
                                        <p:cTn id="7" dur="20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43010" name="Picture 2" descr="http://images.google.co.uk/url?source=imgres&amp;ct=img&amp;q=http://blog.oregonlive.com/johncanzano/2008/02/medium_KnightsTemplar.jpg&amp;usg=AFQjCNHaxWM_LOLcafvm8dJbYGVZpByxZA"/>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500034" y="1714488"/>
            <a:ext cx="3188142" cy="3214710"/>
          </a:xfrm>
          <a:prstGeom prst="rect">
            <a:avLst/>
          </a:prstGeom>
          <a:noFill/>
        </p:spPr>
      </p:pic>
      <p:sp>
        <p:nvSpPr>
          <p:cNvPr id="4" name="TextBox 3"/>
          <p:cNvSpPr txBox="1"/>
          <p:nvPr/>
        </p:nvSpPr>
        <p:spPr>
          <a:xfrm>
            <a:off x="3929058" y="1643050"/>
            <a:ext cx="5000660" cy="1384995"/>
          </a:xfrm>
          <a:prstGeom prst="rect">
            <a:avLst/>
          </a:prstGeom>
          <a:noFill/>
        </p:spPr>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A Reminder Of The Importance Of The Number 911</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4071902" y="3071810"/>
            <a:ext cx="5072098" cy="2246769"/>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The number 911 is important because this relates to when the Knights Templar were formed.</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When disbanded they carried on to this day</a:t>
            </a:r>
            <a:endParaRPr lang="en-GB" sz="2800" b="1" dirty="0">
              <a:solidFill>
                <a:srgbClr val="FFC000"/>
              </a:solidFill>
              <a:effectLst>
                <a:outerShdw blurRad="38100" dist="38100" dir="2700000" algn="tl">
                  <a:srgbClr val="000000">
                    <a:alpha val="43137"/>
                  </a:srgbClr>
                </a:outerShdw>
              </a:effectLst>
            </a:endParaRPr>
          </a:p>
        </p:txBody>
      </p:sp>
      <p:sp>
        <p:nvSpPr>
          <p:cNvPr id="6" name="TextBox 5"/>
          <p:cNvSpPr txBox="1"/>
          <p:nvPr/>
        </p:nvSpPr>
        <p:spPr>
          <a:xfrm>
            <a:off x="0" y="5196007"/>
            <a:ext cx="9144000" cy="1661993"/>
          </a:xfrm>
          <a:prstGeom prst="rect">
            <a:avLst/>
          </a:prstGeom>
          <a:noFill/>
        </p:spPr>
        <p:txBody>
          <a:bodyPr wrap="square" rtlCol="0">
            <a:spAutoFit/>
          </a:bodyPr>
          <a:lstStyle/>
          <a:p>
            <a:pPr lvl="0"/>
            <a:r>
              <a:rPr lang="en-GB" sz="2800" b="1" dirty="0" smtClean="0">
                <a:solidFill>
                  <a:srgbClr val="FFC000"/>
                </a:solidFill>
                <a:effectLst>
                  <a:outerShdw blurRad="38100" dist="38100" dir="2700000" algn="tl">
                    <a:srgbClr val="000000">
                      <a:alpha val="43137"/>
                    </a:srgbClr>
                  </a:outerShdw>
                </a:effectLst>
              </a:rPr>
              <a:t>secretly as the Illuminati</a:t>
            </a:r>
            <a:r>
              <a:rPr lang="en-GB" sz="2800" b="1" dirty="0" smtClean="0">
                <a:solidFill>
                  <a:srgbClr val="FF3399"/>
                </a:solidFill>
                <a:effectLst>
                  <a:outerShdw blurRad="38100" dist="38100" dir="2700000" algn="tl">
                    <a:srgbClr val="000000">
                      <a:alpha val="43137"/>
                    </a:srgbClr>
                  </a:outerShdw>
                </a:effectLst>
              </a:rPr>
              <a:t>, operating through other secret societies such as the Masons.</a:t>
            </a:r>
            <a:r>
              <a:rPr lang="en-GB" sz="2800" b="1" dirty="0" smtClean="0">
                <a:solidFill>
                  <a:srgbClr val="FFFFFF"/>
                </a:solidFill>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These societies were used by Gog to gain world control. </a:t>
            </a:r>
          </a:p>
          <a:p>
            <a:endParaRPr lang="en-GB" dirty="0"/>
          </a:p>
        </p:txBody>
      </p:sp>
      <p:sp>
        <p:nvSpPr>
          <p:cNvPr id="7" name="Slide Number Placeholder 6"/>
          <p:cNvSpPr>
            <a:spLocks noGrp="1"/>
          </p:cNvSpPr>
          <p:nvPr>
            <p:ph type="sldNum" sz="quarter" idx="12"/>
          </p:nvPr>
        </p:nvSpPr>
        <p:spPr/>
        <p:txBody>
          <a:bodyPr/>
          <a:lstStyle/>
          <a:p>
            <a:fld id="{2817FD2D-9A88-427D-94F0-FD7FE68655E2}" type="slidenum">
              <a:rPr lang="en-GB" smtClean="0"/>
              <a:pPr/>
              <a:t>22</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circle(in)">
                                      <p:cBhvr>
                                        <p:cTn id="7" dur="20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6"/>
                                        </p:tgtEl>
                                        <p:attrNameLst>
                                          <p:attrName>style.visibility</p:attrName>
                                        </p:attrNameLst>
                                      </p:cBhvr>
                                      <p:to>
                                        <p:strVal val="visible"/>
                                      </p:to>
                                    </p:set>
                                    <p:anim calcmode="discrete" valueType="clr">
                                      <p:cBhvr override="childStyle">
                                        <p:cTn id="2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
                                        </p:tgtEl>
                                        <p:attrNameLst>
                                          <p:attrName>fillcolor</p:attrName>
                                        </p:attrNameLst>
                                      </p:cBhvr>
                                      <p:tavLst>
                                        <p:tav tm="0">
                                          <p:val>
                                            <p:clrVal>
                                              <a:schemeClr val="accent2"/>
                                            </p:clrVal>
                                          </p:val>
                                        </p:tav>
                                        <p:tav tm="50000">
                                          <p:val>
                                            <p:clrVal>
                                              <a:schemeClr val="hlink"/>
                                            </p:clrVal>
                                          </p:val>
                                        </p:tav>
                                      </p:tavLst>
                                    </p:anim>
                                    <p:set>
                                      <p:cBhvr>
                                        <p:cTn id="2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65E4F98-0009-472B-9059-E515687902C6}" type="slidenum">
              <a:rPr lang="en-GB"/>
              <a:pPr/>
              <a:t>23</a:t>
            </a:fld>
            <a:endParaRPr lang="en-GB"/>
          </a:p>
        </p:txBody>
      </p:sp>
      <p:sp>
        <p:nvSpPr>
          <p:cNvPr id="294914" name="Rectangle 2"/>
          <p:cNvSpPr>
            <a:spLocks noGrp="1" noChangeArrowheads="1"/>
          </p:cNvSpPr>
          <p:nvPr>
            <p:ph type="title"/>
          </p:nvPr>
        </p:nvSpPr>
        <p:spPr/>
        <p:txBody>
          <a:bodyPr/>
          <a:lstStyle/>
          <a:p>
            <a:r>
              <a:rPr lang="en-GB" sz="4000" b="1" dirty="0" smtClean="0">
                <a:solidFill>
                  <a:srgbClr val="FF0000"/>
                </a:solidFill>
              </a:rPr>
              <a:t>The 911 Financial Crash</a:t>
            </a:r>
            <a:endParaRPr lang="en-GB" sz="4000" b="1" dirty="0">
              <a:solidFill>
                <a:srgbClr val="00FF99"/>
              </a:solidFill>
            </a:endParaRPr>
          </a:p>
        </p:txBody>
      </p:sp>
      <p:sp>
        <p:nvSpPr>
          <p:cNvPr id="294915" name="Text Box 3"/>
          <p:cNvSpPr txBox="1">
            <a:spLocks noChangeArrowheads="1"/>
          </p:cNvSpPr>
          <p:nvPr/>
        </p:nvSpPr>
        <p:spPr bwMode="auto">
          <a:xfrm>
            <a:off x="285720" y="1500174"/>
            <a:ext cx="4891092" cy="5016758"/>
          </a:xfrm>
          <a:prstGeom prst="rect">
            <a:avLst/>
          </a:prstGeom>
          <a:noFill/>
          <a:ln w="9525">
            <a:noFill/>
            <a:miter lim="800000"/>
            <a:headEnd/>
            <a:tailEnd/>
          </a:ln>
          <a:effectLst/>
        </p:spPr>
        <p:txBody>
          <a:bodyPr wrap="square">
            <a:spAutoFit/>
          </a:bodyPr>
          <a:lstStyle/>
          <a:p>
            <a:pPr eaLnBrk="0" hangingPunct="0">
              <a:spcBef>
                <a:spcPct val="50000"/>
              </a:spcBef>
            </a:pPr>
            <a:r>
              <a:rPr lang="en-GB" sz="3200" b="1" dirty="0">
                <a:solidFill>
                  <a:srgbClr val="00FF99"/>
                </a:solidFill>
                <a:effectLst>
                  <a:outerShdw blurRad="38100" dist="38100" dir="2700000" algn="tl">
                    <a:srgbClr val="000000"/>
                  </a:outerShdw>
                </a:effectLst>
              </a:rPr>
              <a:t>The </a:t>
            </a:r>
            <a:r>
              <a:rPr lang="en-GB" sz="3200" b="1" dirty="0" err="1">
                <a:solidFill>
                  <a:srgbClr val="00FF99"/>
                </a:solidFill>
                <a:effectLst>
                  <a:outerShdw blurRad="38100" dist="38100" dir="2700000" algn="tl">
                    <a:srgbClr val="000000"/>
                  </a:outerShdw>
                </a:effectLst>
              </a:rPr>
              <a:t>Templars</a:t>
            </a:r>
            <a:r>
              <a:rPr lang="en-GB" sz="3200" b="1" dirty="0">
                <a:solidFill>
                  <a:srgbClr val="00FF99"/>
                </a:solidFill>
                <a:effectLst>
                  <a:outerShdw blurRad="38100" dist="38100" dir="2700000" algn="tl">
                    <a:srgbClr val="000000"/>
                  </a:outerShdw>
                </a:effectLst>
              </a:rPr>
              <a:t> </a:t>
            </a:r>
            <a:r>
              <a:rPr lang="en-GB" sz="3200" b="1" dirty="0" smtClean="0">
                <a:solidFill>
                  <a:srgbClr val="00FF99"/>
                </a:solidFill>
                <a:effectLst>
                  <a:outerShdw blurRad="38100" dist="38100" dir="2700000" algn="tl">
                    <a:srgbClr val="000000"/>
                  </a:outerShdw>
                </a:effectLst>
              </a:rPr>
              <a:t>banded </a:t>
            </a:r>
            <a:r>
              <a:rPr lang="en-GB" sz="3200" b="1" dirty="0" err="1" smtClean="0">
                <a:solidFill>
                  <a:srgbClr val="00FF99"/>
                </a:solidFill>
                <a:effectLst>
                  <a:outerShdw blurRad="38100" dist="38100" dir="2700000" algn="tl">
                    <a:srgbClr val="000000"/>
                  </a:outerShdw>
                </a:effectLst>
              </a:rPr>
              <a:t>togethger</a:t>
            </a:r>
            <a:r>
              <a:rPr lang="en-GB" sz="3200" b="1" dirty="0" smtClean="0">
                <a:solidFill>
                  <a:srgbClr val="00FF99"/>
                </a:solidFill>
                <a:effectLst>
                  <a:outerShdw blurRad="38100" dist="38100" dir="2700000" algn="tl">
                    <a:srgbClr val="000000"/>
                  </a:outerShdw>
                </a:effectLst>
              </a:rPr>
              <a:t> in 1111 and were </a:t>
            </a:r>
            <a:r>
              <a:rPr lang="en-GB" sz="3200" b="1" dirty="0">
                <a:solidFill>
                  <a:srgbClr val="00FF99"/>
                </a:solidFill>
                <a:effectLst>
                  <a:outerShdw blurRad="38100" dist="38100" dir="2700000" algn="tl">
                    <a:srgbClr val="000000"/>
                  </a:outerShdw>
                </a:effectLst>
              </a:rPr>
              <a:t>recognized at Clermont in </a:t>
            </a:r>
            <a:r>
              <a:rPr lang="en-GB" sz="3200" b="1" dirty="0">
                <a:solidFill>
                  <a:srgbClr val="FFFF00"/>
                </a:solidFill>
                <a:effectLst>
                  <a:outerShdw blurRad="38100" dist="38100" dir="2700000" algn="tl">
                    <a:srgbClr val="000000"/>
                  </a:outerShdw>
                </a:effectLst>
              </a:rPr>
              <a:t>1118. 1+1+1+8= 11.</a:t>
            </a:r>
            <a:r>
              <a:rPr lang="en-GB" sz="3200" b="1" dirty="0">
                <a:solidFill>
                  <a:srgbClr val="00FF99"/>
                </a:solidFill>
                <a:effectLst>
                  <a:outerShdw blurRad="38100" dist="38100" dir="2700000" algn="tl">
                    <a:srgbClr val="000000"/>
                  </a:outerShdw>
                </a:effectLst>
              </a:rPr>
              <a:t> </a:t>
            </a:r>
            <a:r>
              <a:rPr lang="en-GB" sz="3200" b="1" dirty="0">
                <a:solidFill>
                  <a:srgbClr val="FF00FF"/>
                </a:solidFill>
                <a:effectLst>
                  <a:outerShdw blurRad="38100" dist="38100" dir="2700000" algn="tl">
                    <a:srgbClr val="000000"/>
                  </a:outerShdw>
                </a:effectLst>
              </a:rPr>
              <a:t>The authors of Holy Blood Holy Grail provided the definitive evidence that</a:t>
            </a:r>
            <a:r>
              <a:rPr lang="en-GB" sz="3200" b="1" dirty="0">
                <a:solidFill>
                  <a:srgbClr val="00FF99"/>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there were 9 original founding </a:t>
            </a:r>
            <a:r>
              <a:rPr lang="en-GB" sz="3200" b="1" dirty="0" err="1" smtClean="0">
                <a:solidFill>
                  <a:srgbClr val="00FF00"/>
                </a:solidFill>
                <a:effectLst>
                  <a:outerShdw blurRad="38100" dist="38100" dir="2700000" algn="tl">
                    <a:srgbClr val="000000"/>
                  </a:outerShdw>
                </a:effectLst>
              </a:rPr>
              <a:t>Templars</a:t>
            </a:r>
            <a:endParaRPr lang="en-GB" sz="3200" b="1" dirty="0">
              <a:solidFill>
                <a:srgbClr val="FFFF00"/>
              </a:solidFill>
              <a:effectLst>
                <a:outerShdw blurRad="38100" dist="38100" dir="2700000" algn="tl">
                  <a:srgbClr val="000000"/>
                </a:outerShdw>
              </a:effectLst>
            </a:endParaRPr>
          </a:p>
        </p:txBody>
      </p:sp>
      <p:pic>
        <p:nvPicPr>
          <p:cNvPr id="294916" name="Picture 4" descr="zal35"/>
          <p:cNvPicPr>
            <a:picLocks noGrp="1" noChangeAspect="1" noChangeArrowheads="1"/>
          </p:cNvPicPr>
          <p:nvPr>
            <p:ph idx="1"/>
          </p:nvPr>
        </p:nvPicPr>
        <p:blipFill>
          <a:blip r:embed="rId3" cstate="print">
            <a:lum bright="6000" contrast="12000"/>
          </a:blip>
          <a:srcRect/>
          <a:stretch>
            <a:fillRect/>
          </a:stretch>
        </p:blipFill>
        <p:spPr>
          <a:xfrm>
            <a:off x="5572132" y="1928802"/>
            <a:ext cx="3343275" cy="3962400"/>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4916"/>
                                        </p:tgtEl>
                                        <p:attrNameLst>
                                          <p:attrName>style.visibility</p:attrName>
                                        </p:attrNameLst>
                                      </p:cBhvr>
                                      <p:to>
                                        <p:strVal val="visible"/>
                                      </p:to>
                                    </p:set>
                                    <p:animEffect transition="in" filter="circle(in)">
                                      <p:cBhvr>
                                        <p:cTn id="7" dur="2000"/>
                                        <p:tgtEl>
                                          <p:spTgt spid="29491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4915"/>
                                        </p:tgtEl>
                                        <p:attrNameLst>
                                          <p:attrName>style.visibility</p:attrName>
                                        </p:attrNameLst>
                                      </p:cBhvr>
                                      <p:to>
                                        <p:strVal val="visible"/>
                                      </p:to>
                                    </p:set>
                                    <p:anim calcmode="discrete" valueType="clr">
                                      <p:cBhvr override="childStyle">
                                        <p:cTn id="12" dur="80"/>
                                        <p:tgtEl>
                                          <p:spTgt spid="29491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4915"/>
                                        </p:tgtEl>
                                        <p:attrNameLst>
                                          <p:attrName>fillcolor</p:attrName>
                                        </p:attrNameLst>
                                      </p:cBhvr>
                                      <p:tavLst>
                                        <p:tav tm="0">
                                          <p:val>
                                            <p:clrVal>
                                              <a:schemeClr val="accent2"/>
                                            </p:clrVal>
                                          </p:val>
                                        </p:tav>
                                        <p:tav tm="50000">
                                          <p:val>
                                            <p:clrVal>
                                              <a:schemeClr val="hlink"/>
                                            </p:clrVal>
                                          </p:val>
                                        </p:tav>
                                      </p:tavLst>
                                    </p:anim>
                                    <p:set>
                                      <p:cBhvr>
                                        <p:cTn id="14" dur="80"/>
                                        <p:tgtEl>
                                          <p:spTgt spid="2949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4" name="Slide Number Placeholder 3"/>
          <p:cNvSpPr>
            <a:spLocks noGrp="1"/>
          </p:cNvSpPr>
          <p:nvPr>
            <p:ph type="sldNum" sz="quarter" idx="12"/>
          </p:nvPr>
        </p:nvSpPr>
        <p:spPr/>
        <p:txBody>
          <a:bodyPr/>
          <a:lstStyle/>
          <a:p>
            <a:fld id="{2817FD2D-9A88-427D-94F0-FD7FE68655E2}" type="slidenum">
              <a:rPr lang="en-GB" smtClean="0"/>
              <a:pPr/>
              <a:t>24</a:t>
            </a:fld>
            <a:endParaRPr lang="en-GB"/>
          </a:p>
        </p:txBody>
      </p:sp>
      <p:pic>
        <p:nvPicPr>
          <p:cNvPr id="48130" name="Picture 2" descr="http://images.google.co.uk/url?source=imgres&amp;ct=img&amp;q=http://www.knightstemplarvault.com/images/jacquesdemolaybaseball.jpg&amp;usg=AFQjCNEE1fc7ZIbK619XAMF__blJ5DdcGg"/>
          <p:cNvPicPr>
            <a:picLocks noChangeAspect="1" noChangeArrowheads="1"/>
          </p:cNvPicPr>
          <p:nvPr/>
        </p:nvPicPr>
        <p:blipFill>
          <a:blip r:embed="rId3" cstate="print"/>
          <a:srcRect b="4711"/>
          <a:stretch>
            <a:fillRect/>
          </a:stretch>
        </p:blipFill>
        <p:spPr bwMode="auto">
          <a:xfrm>
            <a:off x="214282" y="1428736"/>
            <a:ext cx="3406633" cy="5072099"/>
          </a:xfrm>
          <a:prstGeom prst="rect">
            <a:avLst/>
          </a:prstGeom>
          <a:noFill/>
        </p:spPr>
      </p:pic>
      <p:sp>
        <p:nvSpPr>
          <p:cNvPr id="7" name="TextBox 6"/>
          <p:cNvSpPr txBox="1"/>
          <p:nvPr/>
        </p:nvSpPr>
        <p:spPr>
          <a:xfrm>
            <a:off x="3929058" y="1571612"/>
            <a:ext cx="4929222" cy="4524315"/>
          </a:xfrm>
          <a:prstGeom prst="rect">
            <a:avLst/>
          </a:prstGeom>
          <a:noFill/>
        </p:spPr>
        <p:txBody>
          <a:bodyPr wrap="square" rtlCol="0">
            <a:spAutoFit/>
          </a:bodyPr>
          <a:lstStyle/>
          <a:p>
            <a:r>
              <a:rPr lang="en-GB" sz="3600" b="1" dirty="0" smtClean="0">
                <a:solidFill>
                  <a:srgbClr val="00FF00"/>
                </a:solidFill>
                <a:effectLst>
                  <a:outerShdw blurRad="38100" dist="38100" dir="2700000" algn="tl">
                    <a:srgbClr val="000000"/>
                  </a:outerShdw>
                </a:effectLst>
              </a:rPr>
              <a:t>They first banded together in 1111</a:t>
            </a:r>
            <a:r>
              <a:rPr lang="en-GB" sz="3600" b="1" dirty="0" smtClean="0">
                <a:solidFill>
                  <a:srgbClr val="00FF99"/>
                </a:solidFill>
                <a:effectLst>
                  <a:outerShdw blurRad="38100" dist="38100" dir="2700000" algn="tl">
                    <a:srgbClr val="000000"/>
                  </a:outerShdw>
                </a:effectLst>
              </a:rPr>
              <a:t> </a:t>
            </a:r>
            <a:r>
              <a:rPr lang="en-GB" sz="3600" b="1" dirty="0" smtClean="0">
                <a:solidFill>
                  <a:srgbClr val="FF9900"/>
                </a:solidFill>
                <a:effectLst>
                  <a:outerShdw blurRad="38100" dist="38100" dir="2700000" algn="tl">
                    <a:srgbClr val="000000"/>
                  </a:outerShdw>
                </a:effectLst>
              </a:rPr>
              <a:t>and taking no new members for 9 years. This then was the</a:t>
            </a:r>
            <a:r>
              <a:rPr lang="en-GB" sz="3600" b="1" dirty="0" smtClean="0">
                <a:solidFill>
                  <a:srgbClr val="00FF99"/>
                </a:solidFill>
                <a:effectLst>
                  <a:outerShdw blurRad="38100" dist="38100" dir="2700000" algn="tl">
                    <a:srgbClr val="000000"/>
                  </a:outerShdw>
                </a:effectLst>
              </a:rPr>
              <a:t> </a:t>
            </a:r>
            <a:r>
              <a:rPr lang="en-GB" sz="3600" b="1" dirty="0" smtClean="0">
                <a:solidFill>
                  <a:srgbClr val="FFFF00"/>
                </a:solidFill>
                <a:effectLst>
                  <a:outerShdw blurRad="38100" dist="38100" dir="2700000" algn="tl">
                    <a:srgbClr val="000000"/>
                  </a:outerShdw>
                </a:effectLst>
              </a:rPr>
              <a:t>numerical basis for the 911's in many tragedies.</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circle(in)">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CCF7DAB-307D-4D1E-A12A-8C2B4BC32E8D}" type="slidenum">
              <a:rPr lang="en-GB"/>
              <a:pPr/>
              <a:t>25</a:t>
            </a:fld>
            <a:endParaRPr lang="en-GB"/>
          </a:p>
        </p:txBody>
      </p:sp>
      <p:sp>
        <p:nvSpPr>
          <p:cNvPr id="296962" name="Rectangle 2"/>
          <p:cNvSpPr>
            <a:spLocks noGrp="1" noChangeArrowheads="1"/>
          </p:cNvSpPr>
          <p:nvPr>
            <p:ph type="title"/>
          </p:nvPr>
        </p:nvSpPr>
        <p:spPr/>
        <p:txBody>
          <a:bodyPr/>
          <a:lstStyle/>
          <a:p>
            <a:r>
              <a:rPr lang="en-GB" sz="4000" b="1" dirty="0" smtClean="0">
                <a:solidFill>
                  <a:srgbClr val="FF0000"/>
                </a:solidFill>
              </a:rPr>
              <a:t>The 911 Financial Crash</a:t>
            </a:r>
            <a:r>
              <a:rPr lang="en-GB" sz="4000" b="1" dirty="0">
                <a:solidFill>
                  <a:srgbClr val="FF0000"/>
                </a:solidFill>
              </a:rPr>
              <a:t/>
            </a:r>
            <a:br>
              <a:rPr lang="en-GB" sz="4000" b="1" dirty="0">
                <a:solidFill>
                  <a:srgbClr val="FF0000"/>
                </a:solidFill>
              </a:rPr>
            </a:br>
            <a:endParaRPr lang="en-GB" sz="4000" b="1" dirty="0">
              <a:solidFill>
                <a:schemeClr val="hlink"/>
              </a:solidFill>
            </a:endParaRPr>
          </a:p>
        </p:txBody>
      </p:sp>
      <p:sp>
        <p:nvSpPr>
          <p:cNvPr id="296963" name="Text Box 3"/>
          <p:cNvSpPr txBox="1">
            <a:spLocks noChangeArrowheads="1"/>
          </p:cNvSpPr>
          <p:nvPr/>
        </p:nvSpPr>
        <p:spPr bwMode="auto">
          <a:xfrm>
            <a:off x="0" y="4611231"/>
            <a:ext cx="9144000" cy="2246769"/>
          </a:xfrm>
          <a:prstGeom prst="rect">
            <a:avLst/>
          </a:prstGeom>
          <a:solidFill>
            <a:schemeClr val="tx1">
              <a:lumMod val="75000"/>
            </a:schemeClr>
          </a:solidFill>
          <a:ln w="9525">
            <a:noFill/>
            <a:miter lim="800000"/>
            <a:headEnd/>
            <a:tailEnd/>
          </a:ln>
          <a:effectLst/>
        </p:spPr>
        <p:txBody>
          <a:bodyPr wrap="square">
            <a:spAutoFit/>
          </a:bodyPr>
          <a:lstStyle/>
          <a:p>
            <a:pPr eaLnBrk="0" hangingPunct="0">
              <a:spcBef>
                <a:spcPct val="50000"/>
              </a:spcBef>
            </a:pPr>
            <a:r>
              <a:rPr lang="en-GB" sz="2800" b="1" dirty="0">
                <a:solidFill>
                  <a:srgbClr val="00FF00"/>
                </a:solidFill>
                <a:effectLst>
                  <a:outerShdw blurRad="38100" dist="38100" dir="2700000" algn="tl">
                    <a:srgbClr val="000000"/>
                  </a:outerShdw>
                </a:effectLst>
              </a:rPr>
              <a:t>The </a:t>
            </a:r>
            <a:r>
              <a:rPr lang="en-GB" sz="2800" b="1" dirty="0" smtClean="0">
                <a:solidFill>
                  <a:srgbClr val="00FF00"/>
                </a:solidFill>
                <a:effectLst>
                  <a:outerShdw blurRad="38100" dist="38100" dir="2700000" algn="tl">
                    <a:srgbClr val="000000"/>
                  </a:outerShdw>
                </a:effectLst>
              </a:rPr>
              <a:t>Knights Templar order </a:t>
            </a:r>
            <a:r>
              <a:rPr lang="en-GB" sz="2800" b="1" dirty="0">
                <a:solidFill>
                  <a:srgbClr val="00FF00"/>
                </a:solidFill>
                <a:effectLst>
                  <a:outerShdw blurRad="38100" dist="38100" dir="2700000" algn="tl">
                    <a:srgbClr val="000000"/>
                  </a:outerShdw>
                </a:effectLst>
              </a:rPr>
              <a:t>was Officially founded in 1118 by the </a:t>
            </a:r>
            <a:r>
              <a:rPr lang="en-GB" sz="2800" b="1" dirty="0" err="1">
                <a:solidFill>
                  <a:srgbClr val="00FF00"/>
                </a:solidFill>
                <a:effectLst>
                  <a:outerShdw blurRad="38100" dist="38100" dir="2700000" algn="tl">
                    <a:srgbClr val="000000"/>
                  </a:outerShdw>
                </a:effectLst>
              </a:rPr>
              <a:t>Burgundian</a:t>
            </a:r>
            <a:r>
              <a:rPr lang="en-GB" sz="2800" b="1" dirty="0">
                <a:solidFill>
                  <a:srgbClr val="00FF00"/>
                </a:solidFill>
                <a:effectLst>
                  <a:outerShdw blurRad="38100" dist="38100" dir="2700000" algn="tl">
                    <a:srgbClr val="000000"/>
                  </a:outerShdw>
                </a:effectLst>
              </a:rPr>
              <a:t> knight Yves de </a:t>
            </a:r>
            <a:r>
              <a:rPr lang="en-GB" sz="2800" b="1" dirty="0" err="1">
                <a:solidFill>
                  <a:srgbClr val="00FF00"/>
                </a:solidFill>
                <a:effectLst>
                  <a:outerShdw blurRad="38100" dist="38100" dir="2700000" algn="tl">
                    <a:srgbClr val="000000"/>
                  </a:outerShdw>
                </a:effectLst>
              </a:rPr>
              <a:t>Faillon</a:t>
            </a:r>
            <a:r>
              <a:rPr lang="en-GB" sz="2800" b="1" dirty="0">
                <a:solidFill>
                  <a:srgbClr val="00FF00"/>
                </a:solidFill>
                <a:effectLst>
                  <a:outerShdw blurRad="38100" dist="38100" dir="2700000" algn="tl">
                    <a:srgbClr val="000000"/>
                  </a:outerShdw>
                </a:effectLst>
              </a:rPr>
              <a:t>,</a:t>
            </a:r>
            <a:r>
              <a:rPr lang="en-GB" sz="2800" b="1" dirty="0">
                <a:solidFill>
                  <a:srgbClr val="00FF99"/>
                </a:solidFill>
                <a:effectLst>
                  <a:outerShdw blurRad="38100" dist="38100" dir="2700000" algn="tl">
                    <a:srgbClr val="000000"/>
                  </a:outerShdw>
                </a:effectLst>
              </a:rPr>
              <a:t> </a:t>
            </a:r>
            <a:r>
              <a:rPr lang="en-GB" sz="2800" b="1" dirty="0">
                <a:solidFill>
                  <a:schemeClr val="tx2">
                    <a:lumMod val="25000"/>
                  </a:schemeClr>
                </a:solidFill>
                <a:effectLst>
                  <a:outerShdw blurRad="38100" dist="38100" dir="2700000" algn="tl">
                    <a:srgbClr val="000000"/>
                  </a:outerShdw>
                </a:effectLst>
              </a:rPr>
              <a:t>with the aim of protecting pilgrims </a:t>
            </a:r>
            <a:r>
              <a:rPr lang="en-GB" sz="2800" b="1" dirty="0" err="1">
                <a:solidFill>
                  <a:schemeClr val="tx2">
                    <a:lumMod val="25000"/>
                  </a:schemeClr>
                </a:solidFill>
                <a:effectLst>
                  <a:outerShdw blurRad="38100" dist="38100" dir="2700000" algn="tl">
                    <a:srgbClr val="000000"/>
                  </a:outerShdw>
                </a:effectLst>
              </a:rPr>
              <a:t>traveling</a:t>
            </a:r>
            <a:r>
              <a:rPr lang="en-GB" sz="2800" b="1" dirty="0">
                <a:solidFill>
                  <a:schemeClr val="tx2">
                    <a:lumMod val="25000"/>
                  </a:schemeClr>
                </a:solidFill>
                <a:effectLst>
                  <a:outerShdw blurRad="38100" dist="38100" dir="2700000" algn="tl">
                    <a:srgbClr val="000000"/>
                  </a:outerShdw>
                </a:effectLst>
              </a:rPr>
              <a:t> to the Holy Places. </a:t>
            </a:r>
            <a:r>
              <a:rPr lang="en-GB" sz="2800" b="1" dirty="0">
                <a:solidFill>
                  <a:srgbClr val="C00000"/>
                </a:solidFill>
                <a:effectLst>
                  <a:outerShdw blurRad="38100" dist="38100" dir="2700000" algn="tl">
                    <a:srgbClr val="000000"/>
                  </a:outerShdw>
                </a:effectLst>
              </a:rPr>
              <a:t>The order's official name, </a:t>
            </a:r>
            <a:r>
              <a:rPr lang="en-GB" sz="2800" b="1" dirty="0">
                <a:solidFill>
                  <a:schemeClr val="bg2">
                    <a:lumMod val="90000"/>
                    <a:lumOff val="10000"/>
                  </a:schemeClr>
                </a:solidFill>
                <a:effectLst>
                  <a:outerShdw blurRad="38100" dist="38100" dir="2700000" algn="tl">
                    <a:srgbClr val="000000"/>
                  </a:outerShdw>
                </a:effectLst>
              </a:rPr>
              <a:t>the "Poor Knights of Christ and of the Temple of Solomon</a:t>
            </a:r>
            <a:r>
              <a:rPr lang="en-GB" sz="2800" b="1" dirty="0" smtClean="0">
                <a:solidFill>
                  <a:schemeClr val="bg2">
                    <a:lumMod val="90000"/>
                    <a:lumOff val="10000"/>
                  </a:schemeClr>
                </a:solidFill>
                <a:effectLst>
                  <a:outerShdw blurRad="38100" dist="38100" dir="2700000" algn="tl">
                    <a:srgbClr val="000000"/>
                  </a:outerShdw>
                </a:effectLst>
              </a:rPr>
              <a:t>,”</a:t>
            </a:r>
            <a:endParaRPr lang="en-GB" sz="2800" b="1" dirty="0">
              <a:solidFill>
                <a:schemeClr val="bg2">
                  <a:lumMod val="90000"/>
                  <a:lumOff val="10000"/>
                </a:schemeClr>
              </a:solidFill>
              <a:effectLst>
                <a:outerShdw blurRad="38100" dist="38100" dir="2700000" algn="tl">
                  <a:srgbClr val="000000"/>
                </a:outerShdw>
              </a:effectLst>
            </a:endParaRPr>
          </a:p>
        </p:txBody>
      </p:sp>
      <p:pic>
        <p:nvPicPr>
          <p:cNvPr id="50178" name="Picture 2" descr="Knights Templar Vault -- Templar History and Lore"/>
          <p:cNvPicPr>
            <a:picLocks noChangeAspect="1" noChangeArrowheads="1"/>
          </p:cNvPicPr>
          <p:nvPr/>
        </p:nvPicPr>
        <p:blipFill>
          <a:blip r:embed="rId3" cstate="print"/>
          <a:srcRect l="77001"/>
          <a:stretch>
            <a:fillRect/>
          </a:stretch>
        </p:blipFill>
        <p:spPr bwMode="auto">
          <a:xfrm>
            <a:off x="1571604" y="928670"/>
            <a:ext cx="6038154" cy="35004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circle(in)">
                                      <p:cBhvr>
                                        <p:cTn id="7" dur="20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6963"/>
                                        </p:tgtEl>
                                        <p:attrNameLst>
                                          <p:attrName>style.visibility</p:attrName>
                                        </p:attrNameLst>
                                      </p:cBhvr>
                                      <p:to>
                                        <p:strVal val="visible"/>
                                      </p:to>
                                    </p:set>
                                    <p:anim calcmode="discrete" valueType="clr">
                                      <p:cBhvr override="childStyle">
                                        <p:cTn id="12" dur="80"/>
                                        <p:tgtEl>
                                          <p:spTgt spid="29696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6963"/>
                                        </p:tgtEl>
                                        <p:attrNameLst>
                                          <p:attrName>fillcolor</p:attrName>
                                        </p:attrNameLst>
                                      </p:cBhvr>
                                      <p:tavLst>
                                        <p:tav tm="0">
                                          <p:val>
                                            <p:clrVal>
                                              <a:schemeClr val="accent2"/>
                                            </p:clrVal>
                                          </p:val>
                                        </p:tav>
                                        <p:tav tm="50000">
                                          <p:val>
                                            <p:clrVal>
                                              <a:schemeClr val="hlink"/>
                                            </p:clrVal>
                                          </p:val>
                                        </p:tav>
                                      </p:tavLst>
                                    </p:anim>
                                    <p:set>
                                      <p:cBhvr>
                                        <p:cTn id="14" dur="80"/>
                                        <p:tgtEl>
                                          <p:spTgt spid="2969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CCF7DAB-307D-4D1E-A12A-8C2B4BC32E8D}" type="slidenum">
              <a:rPr lang="en-GB"/>
              <a:pPr/>
              <a:t>26</a:t>
            </a:fld>
            <a:endParaRPr lang="en-GB"/>
          </a:p>
        </p:txBody>
      </p:sp>
      <p:sp>
        <p:nvSpPr>
          <p:cNvPr id="296962" name="Rectangle 2"/>
          <p:cNvSpPr>
            <a:spLocks noGrp="1" noChangeArrowheads="1"/>
          </p:cNvSpPr>
          <p:nvPr>
            <p:ph type="title"/>
          </p:nvPr>
        </p:nvSpPr>
        <p:spPr/>
        <p:txBody>
          <a:bodyPr/>
          <a:lstStyle/>
          <a:p>
            <a:r>
              <a:rPr lang="en-GB" sz="4000" b="1" dirty="0" smtClean="0">
                <a:solidFill>
                  <a:srgbClr val="FF0000"/>
                </a:solidFill>
              </a:rPr>
              <a:t>The 911 Financial Crash</a:t>
            </a:r>
            <a:endParaRPr lang="en-GB" sz="4000" b="1" dirty="0">
              <a:solidFill>
                <a:schemeClr val="hlink"/>
              </a:solidFill>
            </a:endParaRPr>
          </a:p>
        </p:txBody>
      </p:sp>
      <p:sp>
        <p:nvSpPr>
          <p:cNvPr id="296963" name="Text Box 3"/>
          <p:cNvSpPr txBox="1">
            <a:spLocks noChangeArrowheads="1"/>
          </p:cNvSpPr>
          <p:nvPr/>
        </p:nvSpPr>
        <p:spPr bwMode="auto">
          <a:xfrm>
            <a:off x="250825" y="1989138"/>
            <a:ext cx="4821241" cy="4031873"/>
          </a:xfrm>
          <a:prstGeom prst="rect">
            <a:avLst/>
          </a:prstGeom>
          <a:noFill/>
          <a:ln w="9525">
            <a:noFill/>
            <a:miter lim="800000"/>
            <a:headEnd/>
            <a:tailEnd/>
          </a:ln>
          <a:effectLst/>
        </p:spPr>
        <p:txBody>
          <a:bodyPr wrap="square">
            <a:spAutoFit/>
          </a:bodyPr>
          <a:lstStyle/>
          <a:p>
            <a:pPr eaLnBrk="0" hangingPunct="0">
              <a:spcBef>
                <a:spcPct val="50000"/>
              </a:spcBef>
            </a:pPr>
            <a:r>
              <a:rPr lang="en-GB" sz="3200" b="1" dirty="0" smtClean="0">
                <a:solidFill>
                  <a:srgbClr val="FF9900"/>
                </a:solidFill>
                <a:effectLst>
                  <a:outerShdw blurRad="38100" dist="38100" dir="2700000" algn="tl">
                    <a:srgbClr val="000000"/>
                  </a:outerShdw>
                </a:effectLst>
              </a:rPr>
              <a:t>… comes </a:t>
            </a:r>
            <a:r>
              <a:rPr lang="en-GB" sz="3200" b="1" dirty="0">
                <a:solidFill>
                  <a:srgbClr val="FF9900"/>
                </a:solidFill>
                <a:effectLst>
                  <a:outerShdw blurRad="38100" dist="38100" dir="2700000" algn="tl">
                    <a:srgbClr val="000000"/>
                  </a:outerShdw>
                </a:effectLst>
              </a:rPr>
              <a:t>from their place</a:t>
            </a:r>
            <a:r>
              <a:rPr lang="en-GB" sz="3200" b="1" dirty="0">
                <a:solidFill>
                  <a:srgbClr val="00FF99"/>
                </a:solidFill>
                <a:effectLst>
                  <a:outerShdw blurRad="38100" dist="38100" dir="2700000" algn="tl">
                    <a:srgbClr val="000000"/>
                  </a:outerShdw>
                </a:effectLst>
              </a:rPr>
              <a:t> of residence - on the Temple Mount, where its members took over </a:t>
            </a:r>
            <a:r>
              <a:rPr lang="en-GB" sz="3200" b="1" dirty="0">
                <a:solidFill>
                  <a:srgbClr val="FFFF00"/>
                </a:solidFill>
                <a:effectLst>
                  <a:outerShdw blurRad="38100" dist="38100" dir="2700000" algn="tl">
                    <a:srgbClr val="000000"/>
                  </a:outerShdw>
                </a:effectLst>
              </a:rPr>
              <a:t>the el-</a:t>
            </a:r>
            <a:r>
              <a:rPr lang="en-GB" sz="3200" b="1" dirty="0" err="1">
                <a:solidFill>
                  <a:srgbClr val="FFFF00"/>
                </a:solidFill>
                <a:effectLst>
                  <a:outerShdw blurRad="38100" dist="38100" dir="2700000" algn="tl">
                    <a:srgbClr val="000000"/>
                  </a:outerShdw>
                </a:effectLst>
              </a:rPr>
              <a:t>Aqsa</a:t>
            </a:r>
            <a:r>
              <a:rPr lang="en-GB" sz="3200" b="1" dirty="0">
                <a:solidFill>
                  <a:srgbClr val="FFFF00"/>
                </a:solidFill>
                <a:effectLst>
                  <a:outerShdw blurRad="38100" dist="38100" dir="2700000" algn="tl">
                    <a:srgbClr val="000000"/>
                  </a:outerShdw>
                </a:effectLst>
              </a:rPr>
              <a:t> Mosque, known as the "Temple of Solomon" by the Crusaders.  </a:t>
            </a:r>
          </a:p>
        </p:txBody>
      </p:sp>
      <p:pic>
        <p:nvPicPr>
          <p:cNvPr id="45058" name="Picture 2" descr="http://www.redicecreations.com/../ul_img/1981templar.jpg"/>
          <p:cNvPicPr>
            <a:picLocks noChangeAspect="1" noChangeArrowheads="1"/>
          </p:cNvPicPr>
          <p:nvPr/>
        </p:nvPicPr>
        <p:blipFill>
          <a:blip r:embed="rId3" cstate="print"/>
          <a:srcRect/>
          <a:stretch>
            <a:fillRect/>
          </a:stretch>
        </p:blipFill>
        <p:spPr bwMode="auto">
          <a:xfrm>
            <a:off x="5405034" y="1714488"/>
            <a:ext cx="3262723" cy="49292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20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6963"/>
                                        </p:tgtEl>
                                        <p:attrNameLst>
                                          <p:attrName>style.visibility</p:attrName>
                                        </p:attrNameLst>
                                      </p:cBhvr>
                                      <p:to>
                                        <p:strVal val="visible"/>
                                      </p:to>
                                    </p:set>
                                    <p:anim calcmode="discrete" valueType="clr">
                                      <p:cBhvr override="childStyle">
                                        <p:cTn id="12" dur="80"/>
                                        <p:tgtEl>
                                          <p:spTgt spid="29696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6963"/>
                                        </p:tgtEl>
                                        <p:attrNameLst>
                                          <p:attrName>fillcolor</p:attrName>
                                        </p:attrNameLst>
                                      </p:cBhvr>
                                      <p:tavLst>
                                        <p:tav tm="0">
                                          <p:val>
                                            <p:clrVal>
                                              <a:schemeClr val="accent2"/>
                                            </p:clrVal>
                                          </p:val>
                                        </p:tav>
                                        <p:tav tm="50000">
                                          <p:val>
                                            <p:clrVal>
                                              <a:schemeClr val="hlink"/>
                                            </p:clrVal>
                                          </p:val>
                                        </p:tav>
                                      </p:tavLst>
                                    </p:anim>
                                    <p:set>
                                      <p:cBhvr>
                                        <p:cTn id="14" dur="80"/>
                                        <p:tgtEl>
                                          <p:spTgt spid="2969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Financial Crash 9/11 2008</a:t>
            </a:r>
            <a:endParaRPr lang="en-GB" b="1" dirty="0">
              <a:solidFill>
                <a:srgbClr val="FF0000"/>
              </a:solidFill>
            </a:endParaRPr>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2DAEA72-B905-48C9-BBC2-AB741FAAFE31}"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27</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pic>
        <p:nvPicPr>
          <p:cNvPr id="132098" name="Picture 2" descr="http://images.google.co.uk/url?source=imgres&amp;ct=img&amp;q=http://i78.photobucket.com/albums/j115/digitalshitbox/SPL3155Wall-Street-Crash-Posters.jpg&amp;usg=AFQjCNHo2kiKAcg4B8-ue-uWViV2CxD6Nw"/>
          <p:cNvPicPr>
            <a:picLocks noChangeAspect="1" noChangeArrowheads="1"/>
          </p:cNvPicPr>
          <p:nvPr/>
        </p:nvPicPr>
        <p:blipFill>
          <a:blip r:embed="rId3" cstate="print"/>
          <a:srcRect/>
          <a:stretch>
            <a:fillRect/>
          </a:stretch>
        </p:blipFill>
        <p:spPr bwMode="auto">
          <a:xfrm>
            <a:off x="642909" y="1357298"/>
            <a:ext cx="3584441" cy="4786346"/>
          </a:xfrm>
          <a:prstGeom prst="rect">
            <a:avLst/>
          </a:prstGeom>
          <a:noFill/>
        </p:spPr>
      </p:pic>
      <p:sp>
        <p:nvSpPr>
          <p:cNvPr id="5" name="TextBox 4"/>
          <p:cNvSpPr txBox="1"/>
          <p:nvPr/>
        </p:nvSpPr>
        <p:spPr>
          <a:xfrm>
            <a:off x="4429124" y="1357298"/>
            <a:ext cx="4572032" cy="5262979"/>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Its not surprising that 911 is associated with the latest financial crisis as the Knights Templar were very involved in banking.</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King of France, who </a:t>
            </a:r>
            <a:r>
              <a:rPr lang="en-GB" sz="2800" b="1" dirty="0" smtClean="0">
                <a:solidFill>
                  <a:srgbClr val="FFFF00"/>
                </a:solidFill>
                <a:effectLst>
                  <a:outerShdw blurRad="38100" dist="38100" dir="2700000" algn="tl">
                    <a:srgbClr val="000000">
                      <a:alpha val="43137"/>
                    </a:srgbClr>
                  </a:outerShdw>
                </a:effectLst>
              </a:rPr>
              <a:t>with the  Pope’s help had their leader burnt at the stake for financial chicanery and the order was then subsequently proscribed.</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ircle(in)">
                                      <p:cBhvr>
                                        <p:cTn id="7" dur="2000"/>
                                        <p:tgtEl>
                                          <p:spTgt spid="132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Financial Crash 9/11 2008</a:t>
            </a:r>
            <a:endParaRPr lang="en-GB" dirty="0"/>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2DAEA72-B905-48C9-BBC2-AB741FAAFE31}"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28</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pic>
        <p:nvPicPr>
          <p:cNvPr id="1026" name="Picture 2" descr="http://www.silverbearcafe.com/private/11.08/images/shake.jpg"/>
          <p:cNvPicPr>
            <a:picLocks noChangeAspect="1" noChangeArrowheads="1"/>
          </p:cNvPicPr>
          <p:nvPr/>
        </p:nvPicPr>
        <p:blipFill>
          <a:blip r:embed="rId3" cstate="print"/>
          <a:srcRect/>
          <a:stretch>
            <a:fillRect/>
          </a:stretch>
        </p:blipFill>
        <p:spPr bwMode="auto">
          <a:xfrm>
            <a:off x="571472" y="1342984"/>
            <a:ext cx="3764802" cy="4872098"/>
          </a:xfrm>
          <a:prstGeom prst="rect">
            <a:avLst/>
          </a:prstGeom>
          <a:noFill/>
        </p:spPr>
      </p:pic>
      <p:sp>
        <p:nvSpPr>
          <p:cNvPr id="5" name="TextBox 4"/>
          <p:cNvSpPr txBox="1"/>
          <p:nvPr/>
        </p:nvSpPr>
        <p:spPr>
          <a:xfrm>
            <a:off x="4572000" y="1500174"/>
            <a:ext cx="4286280" cy="5016758"/>
          </a:xfrm>
          <a:prstGeom prst="rect">
            <a:avLst/>
          </a:prstGeom>
          <a:noFill/>
        </p:spPr>
        <p:txBody>
          <a:bodyPr wrap="square" rtlCol="0">
            <a:spAutoFit/>
          </a:bodyPr>
          <a:lstStyle/>
          <a:p>
            <a:r>
              <a:rPr lang="en-GB" sz="3200" b="1" dirty="0" smtClean="0">
                <a:solidFill>
                  <a:srgbClr val="00FF00"/>
                </a:solidFill>
              </a:rPr>
              <a:t>The </a:t>
            </a:r>
            <a:r>
              <a:rPr lang="en-GB" sz="3200" b="1" dirty="0" smtClean="0">
                <a:solidFill>
                  <a:srgbClr val="FF0000"/>
                </a:solidFill>
              </a:rPr>
              <a:t>restriction of credit </a:t>
            </a:r>
            <a:r>
              <a:rPr lang="en-GB" sz="3200" b="1" dirty="0" smtClean="0">
                <a:solidFill>
                  <a:srgbClr val="00FF00"/>
                </a:solidFill>
              </a:rPr>
              <a:t>is one of the means by which </a:t>
            </a:r>
            <a:r>
              <a:rPr lang="en-GB" sz="3200" b="1" dirty="0" smtClean="0">
                <a:solidFill>
                  <a:srgbClr val="FF0000"/>
                </a:solidFill>
              </a:rPr>
              <a:t>Gog takes a great spoil </a:t>
            </a:r>
            <a:r>
              <a:rPr lang="en-GB" sz="3200" b="1" dirty="0" smtClean="0">
                <a:solidFill>
                  <a:srgbClr val="00FF00"/>
                </a:solidFill>
              </a:rPr>
              <a:t>by taking back securities </a:t>
            </a:r>
            <a:r>
              <a:rPr lang="en-GB" sz="3200" b="1" dirty="0" smtClean="0">
                <a:solidFill>
                  <a:srgbClr val="FF0000"/>
                </a:solidFill>
              </a:rPr>
              <a:t>(real assets) through foreclosure. </a:t>
            </a:r>
            <a:r>
              <a:rPr lang="en-GB" sz="3200" b="1" dirty="0" smtClean="0">
                <a:solidFill>
                  <a:srgbClr val="FFFF00"/>
                </a:solidFill>
              </a:rPr>
              <a:t>However this time it is on a global scale!</a:t>
            </a:r>
            <a:endParaRPr lang="en-GB"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29</a:t>
            </a:fld>
            <a:endParaRPr lang="en-GB"/>
          </a:p>
        </p:txBody>
      </p:sp>
      <p:pic>
        <p:nvPicPr>
          <p:cNvPr id="1026" name="Picture 2" descr="http://www.laprogressive.com/wp-content/uploads/2008/09/bailout.gif"/>
          <p:cNvPicPr>
            <a:picLocks noChangeAspect="1" noChangeArrowheads="1"/>
          </p:cNvPicPr>
          <p:nvPr/>
        </p:nvPicPr>
        <p:blipFill>
          <a:blip r:embed="rId3" cstate="print"/>
          <a:srcRect/>
          <a:stretch>
            <a:fillRect/>
          </a:stretch>
        </p:blipFill>
        <p:spPr bwMode="auto">
          <a:xfrm>
            <a:off x="285700" y="1643050"/>
            <a:ext cx="4572032" cy="4572032"/>
          </a:xfrm>
          <a:prstGeom prst="rect">
            <a:avLst/>
          </a:prstGeom>
          <a:noFill/>
        </p:spPr>
      </p:pic>
      <p:sp>
        <p:nvSpPr>
          <p:cNvPr id="5" name="TextBox 4"/>
          <p:cNvSpPr txBox="1"/>
          <p:nvPr/>
        </p:nvSpPr>
        <p:spPr>
          <a:xfrm>
            <a:off x="5214942" y="1857364"/>
            <a:ext cx="3643338" cy="3970318"/>
          </a:xfrm>
          <a:prstGeom prst="rect">
            <a:avLst/>
          </a:prstGeom>
          <a:noFill/>
        </p:spPr>
        <p:txBody>
          <a:bodyPr wrap="square" rtlCol="0">
            <a:spAutoFit/>
          </a:bodyPr>
          <a:lstStyle/>
          <a:p>
            <a:r>
              <a:rPr lang="en-GB" sz="3600" b="1" dirty="0" smtClean="0">
                <a:solidFill>
                  <a:srgbClr val="FF0000"/>
                </a:solidFill>
              </a:rPr>
              <a:t>Gog</a:t>
            </a:r>
            <a:r>
              <a:rPr lang="en-GB" sz="3600" b="1" dirty="0" smtClean="0">
                <a:solidFill>
                  <a:srgbClr val="FFC000"/>
                </a:solidFill>
              </a:rPr>
              <a:t> has manipulated the financial markets </a:t>
            </a:r>
            <a:r>
              <a:rPr lang="en-GB" sz="3600" b="1" dirty="0" smtClean="0">
                <a:solidFill>
                  <a:srgbClr val="FFFF00"/>
                </a:solidFill>
              </a:rPr>
              <a:t>to the disadvantage of the small investor.</a:t>
            </a:r>
            <a:endParaRPr lang="en-GB" sz="36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ages.google.co.uk/url?source=imgres&amp;ct=img&amp;q=http://www.gold-eagle.com/editorials_05/images/wibbelsman050206b.gif&amp;usg=AFQjCNGnp0AiK6xX2YEjEjLUy_QkwEQH3g"/>
          <p:cNvPicPr>
            <a:picLocks noChangeAspect="1" noChangeArrowheads="1"/>
          </p:cNvPicPr>
          <p:nvPr/>
        </p:nvPicPr>
        <p:blipFill>
          <a:blip r:embed="rId3" cstate="print"/>
          <a:srcRect l="2381" t="3571" r="2381" b="3571"/>
          <a:stretch>
            <a:fillRect/>
          </a:stretch>
        </p:blipFill>
        <p:spPr bwMode="auto">
          <a:xfrm>
            <a:off x="0" y="0"/>
            <a:ext cx="9144000" cy="6858000"/>
          </a:xfrm>
          <a:prstGeom prst="rect">
            <a:avLst/>
          </a:prstGeom>
          <a:noFill/>
        </p:spPr>
      </p:pic>
      <p:sp>
        <p:nvSpPr>
          <p:cNvPr id="8" name="TextBox 7"/>
          <p:cNvSpPr txBox="1"/>
          <p:nvPr/>
        </p:nvSpPr>
        <p:spPr>
          <a:xfrm>
            <a:off x="0" y="3500438"/>
            <a:ext cx="9144000" cy="2492990"/>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precursor to the 2008 911 crash which occurred nearly one year earlier on 14</a:t>
            </a:r>
            <a:r>
              <a:rPr lang="en-GB" sz="3600" b="1" baseline="30000" dirty="0" smtClean="0">
                <a:solidFill>
                  <a:srgbClr val="FFFF00"/>
                </a:solidFill>
                <a:effectLst>
                  <a:outerShdw blurRad="38100" dist="38100" dir="2700000" algn="tl">
                    <a:srgbClr val="000000">
                      <a:alpha val="43137"/>
                    </a:srgbClr>
                  </a:outerShdw>
                </a:effectLst>
              </a:rPr>
              <a:t>th</a:t>
            </a:r>
            <a:r>
              <a:rPr lang="en-GB" sz="3600" b="1" dirty="0" smtClean="0">
                <a:solidFill>
                  <a:srgbClr val="FFFF00"/>
                </a:solidFill>
                <a:effectLst>
                  <a:outerShdw blurRad="38100" dist="38100" dir="2700000" algn="tl">
                    <a:srgbClr val="000000">
                      <a:alpha val="43137"/>
                    </a:srgbClr>
                  </a:outerShdw>
                </a:effectLst>
              </a:rPr>
              <a:t> September 2007 was</a:t>
            </a:r>
          </a:p>
          <a:p>
            <a:pPr algn="ctr"/>
            <a:r>
              <a:rPr lang="en-GB" sz="4800" b="1" dirty="0" smtClean="0">
                <a:solidFill>
                  <a:srgbClr val="FF3300"/>
                </a:solidFill>
                <a:effectLst>
                  <a:outerShdw blurRad="38100" dist="38100" dir="2700000" algn="tl">
                    <a:srgbClr val="000000">
                      <a:alpha val="43137"/>
                    </a:srgbClr>
                  </a:outerShdw>
                </a:effectLst>
              </a:rPr>
              <a:t>The Northern Rock</a:t>
            </a:r>
            <a:endParaRPr lang="en-GB" sz="4800" b="1" dirty="0">
              <a:solidFill>
                <a:srgbClr val="FF3300"/>
              </a:solidFill>
              <a:effectLst>
                <a:outerShdw blurRad="38100" dist="38100" dir="2700000" algn="tl">
                  <a:srgbClr val="000000">
                    <a:alpha val="43137"/>
                  </a:srgbClr>
                </a:outerShdw>
              </a:effectLst>
            </a:endParaRPr>
          </a:p>
        </p:txBody>
      </p:sp>
      <p:sp>
        <p:nvSpPr>
          <p:cNvPr id="9" name="TextBox 8"/>
          <p:cNvSpPr txBox="1"/>
          <p:nvPr/>
        </p:nvSpPr>
        <p:spPr>
          <a:xfrm>
            <a:off x="1357290" y="500042"/>
            <a:ext cx="7143800" cy="769441"/>
          </a:xfrm>
          <a:prstGeom prst="rect">
            <a:avLst/>
          </a:prstGeom>
          <a:noFill/>
        </p:spPr>
        <p:txBody>
          <a:bodyPr wrap="square" rtlCol="0">
            <a:spAutoFit/>
          </a:bodyPr>
          <a:lstStyle/>
          <a:p>
            <a:r>
              <a:rPr lang="en-GB" sz="4400" b="1" kern="0" dirty="0" smtClean="0">
                <a:solidFill>
                  <a:srgbClr val="FF0000"/>
                </a:solidFill>
                <a:effectLst>
                  <a:outerShdw blurRad="38100" dist="38100" dir="2700000" algn="tl">
                    <a:srgbClr val="000000"/>
                  </a:outerShdw>
                </a:effectLst>
                <a:ea typeface="+mj-ea"/>
              </a:rPr>
              <a:t>The 911 Financial Crash</a:t>
            </a:r>
            <a:endParaRPr lang="en-GB" dirty="0"/>
          </a:p>
        </p:txBody>
      </p:sp>
      <p:sp>
        <p:nvSpPr>
          <p:cNvPr id="6" name="Slide Number Placeholder 5"/>
          <p:cNvSpPr>
            <a:spLocks noGrp="1"/>
          </p:cNvSpPr>
          <p:nvPr>
            <p:ph type="sldNum" sz="quarter" idx="12"/>
          </p:nvPr>
        </p:nvSpPr>
        <p:spPr/>
        <p:txBody>
          <a:bodyPr/>
          <a:lstStyle/>
          <a:p>
            <a:fld id="{2817FD2D-9A88-427D-94F0-FD7FE68655E2}" type="slidenum">
              <a:rPr lang="en-GB" smtClean="0"/>
              <a:pPr/>
              <a:t>3</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2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2DAEA72-B905-48C9-BBC2-AB741FAAFE31}"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30</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pic>
        <p:nvPicPr>
          <p:cNvPr id="1026" name="Picture 2" descr="If only the People of the USA knew!"/>
          <p:cNvPicPr>
            <a:picLocks noChangeAspect="1" noChangeArrowheads="1"/>
          </p:cNvPicPr>
          <p:nvPr/>
        </p:nvPicPr>
        <p:blipFill>
          <a:blip r:embed="rId3" cstate="print"/>
          <a:srcRect/>
          <a:stretch>
            <a:fillRect/>
          </a:stretch>
        </p:blipFill>
        <p:spPr bwMode="auto">
          <a:xfrm>
            <a:off x="15931" y="59770"/>
            <a:ext cx="9095671" cy="679823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2"/>
          </p:nvPr>
        </p:nvSpPr>
        <p:spPr/>
        <p:txBody>
          <a:bodyPr/>
          <a:lstStyle/>
          <a:p>
            <a:pPr algn="r" rtl="0" fontAlgn="base">
              <a:spcBef>
                <a:spcPct val="0"/>
              </a:spcBef>
              <a:spcAft>
                <a:spcPct val="0"/>
              </a:spcAft>
              <a:defRPr/>
            </a:pPr>
            <a:fld id="{12DAEA72-B905-48C9-BBC2-AB741FAAFE31}" type="slidenum">
              <a:rPr lang="en-GB" sz="1200" kern="1200" smtClean="0">
                <a:solidFill>
                  <a:srgbClr val="FFFFFF"/>
                </a:solidFill>
                <a:effectLst>
                  <a:outerShdw blurRad="38100" dist="38100" dir="2700000" algn="tl">
                    <a:srgbClr val="000000"/>
                  </a:outerShdw>
                </a:effectLst>
                <a:latin typeface="Arial" charset="0"/>
                <a:ea typeface="+mn-ea"/>
                <a:cs typeface="Arial" charset="0"/>
              </a:rPr>
              <a:pPr algn="r" rtl="0" fontAlgn="base">
                <a:spcBef>
                  <a:spcPct val="0"/>
                </a:spcBef>
                <a:spcAft>
                  <a:spcPct val="0"/>
                </a:spcAft>
                <a:defRPr/>
              </a:pPr>
              <a:t>31</a:t>
            </a:fld>
            <a:endParaRPr lang="en-GB" sz="1200" kern="1200">
              <a:solidFill>
                <a:srgbClr val="FFFFFF"/>
              </a:solidFill>
              <a:effectLst>
                <a:outerShdw blurRad="38100" dist="38100" dir="2700000" algn="tl">
                  <a:srgbClr val="000000"/>
                </a:outerShdw>
              </a:effectLst>
              <a:latin typeface="Arial" charset="0"/>
              <a:ea typeface="+mn-ea"/>
              <a:cs typeface="Arial" charset="0"/>
            </a:endParaRPr>
          </a:p>
        </p:txBody>
      </p:sp>
      <p:pic>
        <p:nvPicPr>
          <p:cNvPr id="4" name="Picture 3" descr="C:\Users\user\Documents\temp_Docs\Congress.tif"/>
          <p:cNvPicPr/>
          <p:nvPr/>
        </p:nvPicPr>
        <p:blipFill>
          <a:blip r:embed="rId3" cstate="print">
            <a:lum bright="10000" contrast="20000"/>
          </a:blip>
          <a:srcRect l="8284" t="12978" r="6643" b="2829"/>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0" y="4786322"/>
            <a:ext cx="9144000" cy="1754326"/>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Gordon</a:t>
            </a:r>
            <a:r>
              <a:rPr lang="en-GB" sz="3600" dirty="0" smtClean="0"/>
              <a:t> </a:t>
            </a:r>
            <a:r>
              <a:rPr lang="en-GB" sz="3600" b="1" dirty="0" smtClean="0">
                <a:solidFill>
                  <a:srgbClr val="FFFF00"/>
                </a:solidFill>
                <a:effectLst>
                  <a:outerShdw blurRad="38100" dist="38100" dir="2700000" algn="tl">
                    <a:srgbClr val="000000">
                      <a:alpha val="43137"/>
                    </a:srgbClr>
                  </a:outerShdw>
                </a:effectLst>
              </a:rPr>
              <a:t>Brown addressing Congress on the global </a:t>
            </a:r>
            <a:r>
              <a:rPr lang="en-GB" sz="3600" b="1" dirty="0" err="1" smtClean="0">
                <a:solidFill>
                  <a:srgbClr val="FFFF00"/>
                </a:solidFill>
                <a:effectLst>
                  <a:outerShdw blurRad="38100" dist="38100" dir="2700000" algn="tl">
                    <a:srgbClr val="000000">
                      <a:alpha val="43137"/>
                    </a:srgbClr>
                  </a:outerShdw>
                </a:effectLst>
              </a:rPr>
              <a:t>finanial</a:t>
            </a:r>
            <a:r>
              <a:rPr lang="en-GB" sz="3600" b="1" dirty="0" smtClean="0">
                <a:solidFill>
                  <a:srgbClr val="FFFF00"/>
                </a:solidFill>
                <a:effectLst>
                  <a:outerShdw blurRad="38100" dist="38100" dir="2700000" algn="tl">
                    <a:srgbClr val="000000">
                      <a:alpha val="43137"/>
                    </a:srgbClr>
                  </a:outerShdw>
                </a:effectLst>
              </a:rPr>
              <a:t> crisis standing very appropriately between two snakes</a:t>
            </a:r>
            <a:endParaRPr lang="en-GB" sz="3600" b="1" dirty="0">
              <a:solidFill>
                <a:srgbClr val="FFFF00"/>
              </a:solidFill>
              <a:effectLst>
                <a:outerShdw blurRad="38100" dist="38100" dir="2700000" algn="tl">
                  <a:srgbClr val="000000">
                    <a:alpha val="43137"/>
                  </a:srgbClr>
                </a:outerShdw>
              </a:effectLst>
            </a:endParaRPr>
          </a:p>
        </p:txBody>
      </p:sp>
      <p:sp>
        <p:nvSpPr>
          <p:cNvPr id="6" name="Right Arrow 5"/>
          <p:cNvSpPr/>
          <p:nvPr/>
        </p:nvSpPr>
        <p:spPr>
          <a:xfrm>
            <a:off x="2143108" y="2643182"/>
            <a:ext cx="157163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21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32</a:t>
            </a:fld>
            <a:endParaRPr lang="en-GB"/>
          </a:p>
        </p:txBody>
      </p:sp>
      <p:pic>
        <p:nvPicPr>
          <p:cNvPr id="1026" name="Picture 8" descr="August 1968, Bratislava, Czechoslovakia --- A young man waves Slovak and Czechoslovakian flags, as he watches Soviet tanks move slowly along a Bratislava street"/>
          <p:cNvPicPr>
            <a:picLocks noChangeAspect="1" noChangeArrowheads="1"/>
          </p:cNvPicPr>
          <p:nvPr/>
        </p:nvPicPr>
        <p:blipFill>
          <a:blip r:embed="rId3" cstate="print"/>
          <a:srcRect/>
          <a:stretch>
            <a:fillRect/>
          </a:stretch>
        </p:blipFill>
        <p:spPr bwMode="auto">
          <a:xfrm>
            <a:off x="1714480" y="1428736"/>
            <a:ext cx="5811682" cy="2792430"/>
          </a:xfrm>
          <a:prstGeom prst="rect">
            <a:avLst/>
          </a:prstGeom>
          <a:noFill/>
          <a:ln w="9525">
            <a:noFill/>
            <a:miter lim="800000"/>
            <a:headEnd/>
            <a:tailEnd/>
          </a:ln>
        </p:spPr>
      </p:pic>
      <p:sp>
        <p:nvSpPr>
          <p:cNvPr id="5" name="TextBox 4"/>
          <p:cNvSpPr txBox="1"/>
          <p:nvPr/>
        </p:nvSpPr>
        <p:spPr>
          <a:xfrm>
            <a:off x="0" y="4303455"/>
            <a:ext cx="9144000" cy="2554545"/>
          </a:xfrm>
          <a:prstGeom prst="rect">
            <a:avLst/>
          </a:prstGeom>
          <a:noFill/>
        </p:spPr>
        <p:txBody>
          <a:bodyPr wrap="square" rtlCol="0">
            <a:spAutoFit/>
          </a:bodyPr>
          <a:lstStyle/>
          <a:p>
            <a:pPr algn="ctr"/>
            <a:r>
              <a:rPr lang="en-GB" sz="3200" b="1" dirty="0" smtClean="0">
                <a:solidFill>
                  <a:srgbClr val="FFFF00"/>
                </a:solidFill>
                <a:effectLst>
                  <a:outerShdw blurRad="38100" dist="38100" dir="2700000" algn="tl">
                    <a:srgbClr val="000000">
                      <a:alpha val="43137"/>
                    </a:srgbClr>
                  </a:outerShdw>
                </a:effectLst>
              </a:rPr>
              <a:t>The Objective of destabilising society is so as to have an excuse to declare martial law and bring tanks and even foreign armies onto the streets just as they did in 1968 In Prague, </a:t>
            </a:r>
            <a:r>
              <a:rPr lang="en-GB" sz="3200" b="1" dirty="0" err="1" smtClean="0">
                <a:solidFill>
                  <a:srgbClr val="FFFF00"/>
                </a:solidFill>
                <a:effectLst>
                  <a:outerShdw blurRad="38100" dist="38100" dir="2700000" algn="tl">
                    <a:srgbClr val="000000">
                      <a:alpha val="43137"/>
                    </a:srgbClr>
                  </a:outerShdw>
                </a:effectLst>
              </a:rPr>
              <a:t>Checkcoslovakia</a:t>
            </a:r>
            <a:r>
              <a:rPr lang="en-GB" sz="3200" b="1" dirty="0" smtClean="0">
                <a:solidFill>
                  <a:srgbClr val="FFFF00"/>
                </a:solidFill>
                <a:effectLst>
                  <a:outerShdw blurRad="38100" dist="38100" dir="2700000" algn="tl">
                    <a:srgbClr val="000000">
                      <a:alpha val="43137"/>
                    </a:srgbClr>
                  </a:outerShdw>
                </a:effectLst>
              </a:rPr>
              <a:t>.</a:t>
            </a:r>
            <a:endParaRPr lang="en-GB" sz="32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33</a:t>
            </a:fld>
            <a:endParaRPr lang="en-GB"/>
          </a:p>
        </p:txBody>
      </p:sp>
      <p:sp>
        <p:nvSpPr>
          <p:cNvPr id="4" name="TextBox 3"/>
          <p:cNvSpPr txBox="1"/>
          <p:nvPr/>
        </p:nvSpPr>
        <p:spPr>
          <a:xfrm>
            <a:off x="3786182" y="1318022"/>
            <a:ext cx="5000660" cy="5262979"/>
          </a:xfrm>
          <a:prstGeom prst="rect">
            <a:avLst/>
          </a:prstGeom>
          <a:noFill/>
        </p:spPr>
        <p:txBody>
          <a:bodyPr wrap="square" rtlCol="0">
            <a:spAutoFit/>
          </a:bodyPr>
          <a:lstStyle/>
          <a:p>
            <a:r>
              <a:rPr lang="en-GB" sz="2800" b="1" dirty="0" smtClean="0">
                <a:solidFill>
                  <a:srgbClr val="00FF00"/>
                </a:solidFill>
                <a:effectLst>
                  <a:outerShdw blurRad="38100" dist="38100" dir="2700000" algn="tl">
                    <a:srgbClr val="000000">
                      <a:alpha val="43137"/>
                    </a:srgbClr>
                  </a:outerShdw>
                </a:effectLst>
              </a:rPr>
              <a:t>The UK became Bankrupt in 1869, </a:t>
            </a:r>
            <a:r>
              <a:rPr lang="en-GB" sz="2800" b="1" dirty="0" smtClean="0">
                <a:solidFill>
                  <a:srgbClr val="FFC000"/>
                </a:solidFill>
                <a:effectLst>
                  <a:outerShdw blurRad="38100" dist="38100" dir="2700000" algn="tl">
                    <a:srgbClr val="000000">
                      <a:alpha val="43137"/>
                    </a:srgbClr>
                  </a:outerShdw>
                </a:effectLst>
              </a:rPr>
              <a:t>evidenced by the “Bankruptcy Act of 1869” and now located and understood,</a:t>
            </a:r>
            <a:r>
              <a:rPr lang="en-GB" sz="2800" b="1" dirty="0" smtClean="0">
                <a:effectLst>
                  <a:outerShdw blurRad="38100" dist="38100" dir="2700000" algn="tl">
                    <a:srgbClr val="000000">
                      <a:alpha val="43137"/>
                    </a:srgbClr>
                  </a:outerShdw>
                </a:effectLst>
              </a:rPr>
              <a:t> </a:t>
            </a:r>
            <a:r>
              <a:rPr lang="en-GB" sz="2800" b="1" dirty="0" smtClean="0">
                <a:solidFill>
                  <a:srgbClr val="66FFFF"/>
                </a:solidFill>
                <a:effectLst>
                  <a:outerShdw blurRad="38100" dist="38100" dir="2700000" algn="tl">
                    <a:srgbClr val="000000">
                      <a:alpha val="43137"/>
                    </a:srgbClr>
                  </a:outerShdw>
                </a:effectLst>
              </a:rPr>
              <a:t>we are in fact in the equivalent to a (Chapter 11) Bankruptcy which is </a:t>
            </a:r>
            <a:r>
              <a:rPr lang="en-GB" sz="2800" b="1" dirty="0" smtClean="0">
                <a:solidFill>
                  <a:srgbClr val="FF0000"/>
                </a:solidFill>
                <a:effectLst>
                  <a:outerShdw blurRad="38100" dist="38100" dir="2700000" algn="tl">
                    <a:srgbClr val="000000">
                      <a:alpha val="43137"/>
                    </a:srgbClr>
                  </a:outerShdw>
                </a:effectLst>
              </a:rPr>
              <a:t>“Debtors in Possession”. </a:t>
            </a:r>
            <a:r>
              <a:rPr lang="en-GB" sz="2800" b="1" dirty="0" smtClean="0">
                <a:solidFill>
                  <a:srgbClr val="FF3399"/>
                </a:solidFill>
                <a:effectLst>
                  <a:outerShdw blurRad="38100" dist="38100" dir="2700000" algn="tl">
                    <a:srgbClr val="000000">
                      <a:alpha val="43137"/>
                    </a:srgbClr>
                  </a:outerShdw>
                </a:effectLst>
              </a:rPr>
              <a:t>11 being the Illuminati signature, which tells us just who is in possession!</a:t>
            </a:r>
            <a:endParaRPr lang="en-GB" dirty="0">
              <a:solidFill>
                <a:srgbClr val="FF3399"/>
              </a:solidFill>
            </a:endParaRPr>
          </a:p>
        </p:txBody>
      </p:sp>
      <p:pic>
        <p:nvPicPr>
          <p:cNvPr id="15362" name="Picture 2" descr="http://upload.wikimedia.org/wikipedia/en/thumb/a/a1/Queen_Victoria_-Golden_Jubilee_-3a_cropped.JPG/210px-Queen_Victoria_-Golden_Jubilee_-3a_cropped.JPG">
            <a:hlinkClick r:id="rId3" tooltip="Queen Victoria -Golden Jubilee -3a cropped.JPG"/>
          </p:cNvPr>
          <p:cNvPicPr>
            <a:picLocks noChangeAspect="1" noChangeArrowheads="1"/>
          </p:cNvPicPr>
          <p:nvPr/>
        </p:nvPicPr>
        <p:blipFill>
          <a:blip r:embed="rId4" cstate="print"/>
          <a:srcRect/>
          <a:stretch>
            <a:fillRect/>
          </a:stretch>
        </p:blipFill>
        <p:spPr bwMode="auto">
          <a:xfrm>
            <a:off x="500034" y="1714488"/>
            <a:ext cx="3031222" cy="4214842"/>
          </a:xfrm>
          <a:prstGeom prst="rect">
            <a:avLst/>
          </a:prstGeom>
          <a:noFill/>
        </p:spPr>
      </p:pic>
      <p:sp>
        <p:nvSpPr>
          <p:cNvPr id="6" name="TextBox 5"/>
          <p:cNvSpPr txBox="1"/>
          <p:nvPr/>
        </p:nvSpPr>
        <p:spPr>
          <a:xfrm>
            <a:off x="0" y="6000768"/>
            <a:ext cx="3929058" cy="830997"/>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Queen Victoria 20 June 1837 – 22 January 1901</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34</a:t>
            </a:fld>
            <a:endParaRPr lang="en-GB"/>
          </a:p>
        </p:txBody>
      </p:sp>
      <p:sp>
        <p:nvSpPr>
          <p:cNvPr id="4" name="TextBox 3"/>
          <p:cNvSpPr txBox="1"/>
          <p:nvPr/>
        </p:nvSpPr>
        <p:spPr>
          <a:xfrm>
            <a:off x="3571868" y="1142984"/>
            <a:ext cx="5357850" cy="5509200"/>
          </a:xfrm>
          <a:prstGeom prst="rect">
            <a:avLst/>
          </a:prstGeom>
          <a:noFill/>
        </p:spPr>
        <p:txBody>
          <a:bodyPr wrap="square" rtlCol="0">
            <a:spAutoFit/>
          </a:bodyPr>
          <a:lstStyle/>
          <a:p>
            <a:r>
              <a:rPr lang="en-GB" sz="3200" b="1" dirty="0" smtClean="0">
                <a:solidFill>
                  <a:srgbClr val="66FFFF"/>
                </a:solidFill>
                <a:effectLst>
                  <a:outerShdw blurRad="38100" dist="38100" dir="2700000" algn="tl">
                    <a:srgbClr val="000000">
                      <a:alpha val="43137"/>
                    </a:srgbClr>
                  </a:outerShdw>
                </a:effectLst>
              </a:rPr>
              <a:t>The bankrupt state of the UK is confirmed by the Amendment to the </a:t>
            </a:r>
            <a:r>
              <a:rPr lang="en-GB" sz="3200" b="1" dirty="0" smtClean="0">
                <a:solidFill>
                  <a:srgbClr val="FFFF00"/>
                </a:solidFill>
                <a:effectLst>
                  <a:outerShdw blurRad="38100" dist="38100" dir="2700000" algn="tl">
                    <a:srgbClr val="000000">
                      <a:alpha val="43137"/>
                    </a:srgbClr>
                  </a:outerShdw>
                </a:effectLst>
              </a:rPr>
              <a:t>“Gold Standards Act 1925” </a:t>
            </a:r>
            <a:r>
              <a:rPr lang="en-GB" sz="3200" b="1" dirty="0" smtClean="0">
                <a:solidFill>
                  <a:srgbClr val="FF0000"/>
                </a:solidFill>
                <a:effectLst>
                  <a:outerShdw blurRad="38100" dist="38100" dir="2700000" algn="tl">
                    <a:srgbClr val="000000">
                      <a:alpha val="43137"/>
                    </a:srgbClr>
                  </a:outerShdw>
                </a:effectLst>
              </a:rPr>
              <a:t>better known as Bill 227 or 277, </a:t>
            </a:r>
            <a:r>
              <a:rPr lang="en-GB" sz="3200" b="1" dirty="0" smtClean="0">
                <a:solidFill>
                  <a:srgbClr val="FFC000"/>
                </a:solidFill>
                <a:effectLst>
                  <a:outerShdw blurRad="38100" dist="38100" dir="2700000" algn="tl">
                    <a:srgbClr val="000000">
                      <a:alpha val="43137"/>
                    </a:srgbClr>
                  </a:outerShdw>
                </a:effectLst>
              </a:rPr>
              <a:t>if “</a:t>
            </a:r>
            <a:r>
              <a:rPr lang="en-GB" sz="3200" b="1" dirty="0" err="1" smtClean="0">
                <a:solidFill>
                  <a:srgbClr val="FFC000"/>
                </a:solidFill>
                <a:effectLst>
                  <a:outerShdw blurRad="38100" dist="38100" dir="2700000" algn="tl">
                    <a:srgbClr val="000000">
                      <a:alpha val="43137"/>
                    </a:srgbClr>
                  </a:outerShdw>
                </a:effectLst>
              </a:rPr>
              <a:t>Hansards</a:t>
            </a:r>
            <a:r>
              <a:rPr lang="en-GB" sz="3200" b="1" dirty="0" smtClean="0">
                <a:solidFill>
                  <a:srgbClr val="FFC000"/>
                </a:solidFill>
                <a:effectLst>
                  <a:outerShdw blurRad="38100" dist="38100" dir="2700000" algn="tl">
                    <a:srgbClr val="000000">
                      <a:alpha val="43137"/>
                    </a:srgbClr>
                  </a:outerShdw>
                </a:effectLst>
              </a:rPr>
              <a:t>” have it correct. </a:t>
            </a:r>
            <a:r>
              <a:rPr lang="en-GB" sz="3200" b="1" dirty="0" smtClean="0">
                <a:solidFill>
                  <a:srgbClr val="00FF00"/>
                </a:solidFill>
                <a:effectLst>
                  <a:outerShdw blurRad="38100" dist="38100" dir="2700000" algn="tl">
                    <a:srgbClr val="000000">
                      <a:alpha val="43137"/>
                    </a:srgbClr>
                  </a:outerShdw>
                </a:effectLst>
              </a:rPr>
              <a:t>This dissolved the connection to Gold in our currency when the bill was finally passed on </a:t>
            </a:r>
            <a:r>
              <a:rPr lang="en-GB" sz="3200" b="1" dirty="0" smtClean="0">
                <a:solidFill>
                  <a:srgbClr val="FFFF00"/>
                </a:solidFill>
                <a:effectLst>
                  <a:outerShdw blurRad="38100" dist="38100" dir="2700000" algn="tl">
                    <a:srgbClr val="000000">
                      <a:alpha val="43137"/>
                    </a:srgbClr>
                  </a:outerShdw>
                </a:effectLst>
              </a:rPr>
              <a:t>the 21</a:t>
            </a:r>
            <a:r>
              <a:rPr lang="en-GB" sz="3200" b="1" baseline="30000" dirty="0" smtClean="0">
                <a:solidFill>
                  <a:srgbClr val="FFFF00"/>
                </a:solidFill>
                <a:effectLst>
                  <a:outerShdw blurRad="38100" dist="38100" dir="2700000" algn="tl">
                    <a:srgbClr val="000000">
                      <a:alpha val="43137"/>
                    </a:srgbClr>
                  </a:outerShdw>
                </a:effectLst>
              </a:rPr>
              <a:t>st</a:t>
            </a:r>
            <a:r>
              <a:rPr lang="en-GB" sz="3200" b="1" dirty="0" smtClean="0">
                <a:solidFill>
                  <a:srgbClr val="FFFF00"/>
                </a:solidFill>
                <a:effectLst>
                  <a:outerShdw blurRad="38100" dist="38100" dir="2700000" algn="tl">
                    <a:srgbClr val="000000">
                      <a:alpha val="43137"/>
                    </a:srgbClr>
                  </a:outerShdw>
                </a:effectLst>
              </a:rPr>
              <a:t>  of September 1931,  </a:t>
            </a:r>
            <a:endParaRPr lang="en-GB" sz="3200" b="1" dirty="0">
              <a:solidFill>
                <a:srgbClr val="FFFF00"/>
              </a:solidFill>
              <a:effectLst>
                <a:outerShdw blurRad="38100" dist="38100" dir="2700000" algn="tl">
                  <a:srgbClr val="000000">
                    <a:alpha val="43137"/>
                  </a:srgbClr>
                </a:outerShdw>
              </a:effectLst>
            </a:endParaRPr>
          </a:p>
        </p:txBody>
      </p:sp>
      <p:pic>
        <p:nvPicPr>
          <p:cNvPr id="12290" name="Picture 2" descr="http://www.australianminesatlas.gov.au/build/images/gold1.jpg"/>
          <p:cNvPicPr>
            <a:picLocks noChangeAspect="1" noChangeArrowheads="1"/>
          </p:cNvPicPr>
          <p:nvPr/>
        </p:nvPicPr>
        <p:blipFill>
          <a:blip r:embed="rId3" cstate="print"/>
          <a:srcRect/>
          <a:stretch>
            <a:fillRect/>
          </a:stretch>
        </p:blipFill>
        <p:spPr bwMode="auto">
          <a:xfrm>
            <a:off x="214282" y="1857363"/>
            <a:ext cx="3221106" cy="35969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35</a:t>
            </a:fld>
            <a:endParaRPr lang="en-GB"/>
          </a:p>
        </p:txBody>
      </p:sp>
      <p:sp>
        <p:nvSpPr>
          <p:cNvPr id="4" name="TextBox 3"/>
          <p:cNvSpPr txBox="1"/>
          <p:nvPr/>
        </p:nvSpPr>
        <p:spPr>
          <a:xfrm>
            <a:off x="4429092" y="1500174"/>
            <a:ext cx="4714908" cy="4524315"/>
          </a:xfrm>
          <a:prstGeom prst="rect">
            <a:avLst/>
          </a:prstGeom>
          <a:noFill/>
        </p:spPr>
        <p:txBody>
          <a:bodyPr wrap="square" rtlCol="0">
            <a:spAutoFit/>
          </a:bodyPr>
          <a:lstStyle/>
          <a:p>
            <a:r>
              <a:rPr lang="en-GB" sz="2400" b="1" dirty="0" smtClean="0">
                <a:solidFill>
                  <a:srgbClr val="66FFFF"/>
                </a:solidFill>
                <a:effectLst>
                  <a:outerShdw blurRad="38100" dist="38100" dir="2700000" algn="tl">
                    <a:srgbClr val="000000">
                      <a:alpha val="43137"/>
                    </a:srgbClr>
                  </a:outerShdw>
                </a:effectLst>
              </a:rPr>
              <a:t>The Gold Standard Bill 227 again has the signature of Gog upon it – 2+2+7=11. </a:t>
            </a:r>
            <a:r>
              <a:rPr lang="en-GB" sz="2400" b="1" dirty="0" smtClean="0">
                <a:solidFill>
                  <a:srgbClr val="FFC000"/>
                </a:solidFill>
                <a:effectLst>
                  <a:outerShdw blurRad="38100" dist="38100" dir="2700000" algn="tl">
                    <a:srgbClr val="000000">
                      <a:alpha val="43137"/>
                    </a:srgbClr>
                  </a:outerShdw>
                </a:effectLst>
              </a:rPr>
              <a:t>The Bill was finally passed on the 21</a:t>
            </a:r>
            <a:r>
              <a:rPr lang="en-GB" sz="2400" b="1" baseline="30000" dirty="0" smtClean="0">
                <a:solidFill>
                  <a:srgbClr val="FFC000"/>
                </a:solidFill>
                <a:effectLst>
                  <a:outerShdw blurRad="38100" dist="38100" dir="2700000" algn="tl">
                    <a:srgbClr val="000000">
                      <a:alpha val="43137"/>
                    </a:srgbClr>
                  </a:outerShdw>
                </a:effectLst>
              </a:rPr>
              <a:t>st</a:t>
            </a:r>
            <a:r>
              <a:rPr lang="en-GB" sz="2400" b="1" dirty="0" smtClean="0">
                <a:solidFill>
                  <a:srgbClr val="FFC000"/>
                </a:solidFill>
                <a:effectLst>
                  <a:outerShdw blurRad="38100" dist="38100" dir="2700000" algn="tl">
                    <a:srgbClr val="000000">
                      <a:alpha val="43137"/>
                    </a:srgbClr>
                  </a:outerShdw>
                </a:effectLst>
              </a:rPr>
              <a:t> September 1931.</a:t>
            </a:r>
            <a:r>
              <a:rPr lang="en-GB" sz="2400" b="1" dirty="0" smtClean="0">
                <a:effectLst>
                  <a:outerShdw blurRad="38100" dist="38100" dir="2700000" algn="tl">
                    <a:srgbClr val="000000">
                      <a:alpha val="43137"/>
                    </a:srgbClr>
                  </a:outerShdw>
                </a:effectLst>
              </a:rPr>
              <a:t> </a:t>
            </a:r>
            <a:r>
              <a:rPr lang="en-GB" sz="2400" b="1" dirty="0" smtClean="0">
                <a:solidFill>
                  <a:srgbClr val="00FF00"/>
                </a:solidFill>
                <a:effectLst>
                  <a:outerShdw blurRad="38100" dist="38100" dir="2700000" algn="tl">
                    <a:srgbClr val="000000">
                      <a:alpha val="43137"/>
                    </a:srgbClr>
                  </a:outerShdw>
                </a:effectLst>
              </a:rPr>
              <a:t>Again we have the 911 factor – Bill passed 10 days after 911 = the 10 Horns (Israel).</a:t>
            </a:r>
            <a:r>
              <a:rPr lang="en-GB" sz="2400" b="1" dirty="0" smtClean="0">
                <a:effectLst>
                  <a:outerShdw blurRad="38100" dist="38100" dir="2700000" algn="tl">
                    <a:srgbClr val="000000">
                      <a:alpha val="43137"/>
                    </a:srgbClr>
                  </a:outerShdw>
                </a:effectLst>
              </a:rPr>
              <a:t> </a:t>
            </a:r>
            <a:r>
              <a:rPr lang="en-GB" sz="2400" b="1" dirty="0" smtClean="0">
                <a:solidFill>
                  <a:srgbClr val="FF0000"/>
                </a:solidFill>
                <a:effectLst>
                  <a:outerShdw blurRad="38100" dist="38100" dir="2700000" algn="tl">
                    <a:srgbClr val="000000">
                      <a:alpha val="43137"/>
                    </a:srgbClr>
                  </a:outerShdw>
                </a:effectLst>
              </a:rPr>
              <a:t>911 is also embedded in the date 1931</a:t>
            </a:r>
            <a:r>
              <a:rPr lang="en-GB" sz="2400" b="1" dirty="0" smtClean="0">
                <a:effectLst>
                  <a:outerShdw blurRad="38100" dist="38100" dir="2700000" algn="tl">
                    <a:srgbClr val="000000">
                      <a:alpha val="43137"/>
                    </a:srgbClr>
                  </a:outerShdw>
                </a:effectLst>
              </a:rPr>
              <a:t>. </a:t>
            </a:r>
            <a:r>
              <a:rPr lang="en-GB" sz="2400" b="1" dirty="0" smtClean="0">
                <a:solidFill>
                  <a:srgbClr val="FFFF00"/>
                </a:solidFill>
                <a:effectLst>
                  <a:outerShdw blurRad="38100" dist="38100" dir="2700000" algn="tl">
                    <a:srgbClr val="000000">
                      <a:alpha val="43137"/>
                    </a:srgbClr>
                  </a:outerShdw>
                </a:effectLst>
              </a:rPr>
              <a:t>Also we have the 12 tribes trapped in the centre of Gog 3+9=12 i.e. 11 - 1931</a:t>
            </a:r>
            <a:endParaRPr lang="en-GB" sz="2400" b="1" dirty="0">
              <a:solidFill>
                <a:srgbClr val="FFFF00"/>
              </a:solidFill>
              <a:effectLst>
                <a:outerShdw blurRad="38100" dist="38100" dir="2700000" algn="tl">
                  <a:srgbClr val="000000">
                    <a:alpha val="43137"/>
                  </a:srgbClr>
                </a:outerShdw>
              </a:effectLst>
            </a:endParaRPr>
          </a:p>
        </p:txBody>
      </p:sp>
      <p:pic>
        <p:nvPicPr>
          <p:cNvPr id="11266" name="Picture 2" descr="http://images.google.co.uk/url?source=imgres&amp;ct=img&amp;q=http://www.usagold.com/images/gold-coins-images.jpeg&amp;usg=AFQjCNExd7E5LTlepcn9czKKrVy37QBQ2A"/>
          <p:cNvPicPr>
            <a:picLocks noChangeAspect="1" noChangeArrowheads="1"/>
          </p:cNvPicPr>
          <p:nvPr/>
        </p:nvPicPr>
        <p:blipFill>
          <a:blip r:embed="rId3" cstate="print"/>
          <a:srcRect/>
          <a:stretch>
            <a:fillRect/>
          </a:stretch>
        </p:blipFill>
        <p:spPr bwMode="auto">
          <a:xfrm>
            <a:off x="214282" y="1857364"/>
            <a:ext cx="4071966"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36</a:t>
            </a:fld>
            <a:endParaRPr lang="en-GB"/>
          </a:p>
        </p:txBody>
      </p:sp>
      <p:sp>
        <p:nvSpPr>
          <p:cNvPr id="4" name="TextBox 3"/>
          <p:cNvSpPr txBox="1"/>
          <p:nvPr/>
        </p:nvSpPr>
        <p:spPr>
          <a:xfrm>
            <a:off x="4929190" y="1571612"/>
            <a:ext cx="4214810" cy="4524315"/>
          </a:xfrm>
          <a:prstGeom prst="rect">
            <a:avLst/>
          </a:prstGeom>
          <a:noFill/>
        </p:spPr>
        <p:txBody>
          <a:bodyPr wrap="square" rtlCol="0">
            <a:spAutoFit/>
          </a:bodyPr>
          <a:lstStyle/>
          <a:p>
            <a:r>
              <a:rPr lang="en-GB" sz="3600" b="1" dirty="0" smtClean="0">
                <a:solidFill>
                  <a:srgbClr val="66FFFF"/>
                </a:solidFill>
                <a:effectLst>
                  <a:outerShdw blurRad="38100" dist="38100" dir="2700000" algn="tl">
                    <a:srgbClr val="000000">
                      <a:alpha val="43137"/>
                    </a:srgbClr>
                  </a:outerShdw>
                </a:effectLst>
              </a:rPr>
              <a:t>Following Bankruptcy our fiat currency came into being</a:t>
            </a:r>
            <a:r>
              <a:rPr lang="en-GB" sz="3600" b="1" dirty="0" smtClean="0">
                <a:effectLst>
                  <a:outerShdw blurRad="38100" dist="38100" dir="2700000" algn="tl">
                    <a:srgbClr val="000000">
                      <a:alpha val="43137"/>
                    </a:srgbClr>
                  </a:outerShdw>
                </a:effectLst>
              </a:rPr>
              <a:t> </a:t>
            </a:r>
            <a:r>
              <a:rPr lang="en-GB" sz="3600" b="1" dirty="0" smtClean="0">
                <a:solidFill>
                  <a:srgbClr val="FFFF00"/>
                </a:solidFill>
                <a:effectLst>
                  <a:outerShdw blurRad="38100" dist="38100" dir="2700000" algn="tl">
                    <a:srgbClr val="000000">
                      <a:alpha val="43137"/>
                    </a:srgbClr>
                  </a:outerShdw>
                </a:effectLst>
              </a:rPr>
              <a:t>– promissory notes that in fact promise nothing of substance. </a:t>
            </a:r>
            <a:endParaRPr lang="en-GB" sz="3600" b="1" dirty="0">
              <a:solidFill>
                <a:srgbClr val="FFFF00"/>
              </a:solidFill>
              <a:effectLst>
                <a:outerShdw blurRad="38100" dist="38100" dir="2700000" algn="tl">
                  <a:srgbClr val="000000">
                    <a:alpha val="43137"/>
                  </a:srgbClr>
                </a:outerShdw>
              </a:effectLst>
            </a:endParaRPr>
          </a:p>
        </p:txBody>
      </p:sp>
      <p:pic>
        <p:nvPicPr>
          <p:cNvPr id="10242" name="Picture 2" descr="http://images.google.co.uk/url?source=imgres&amp;ct=img&amp;q=http://www.bankruptcylaw.tv/los.angeles.bankruptcy.attorney.13.jpg&amp;usg=AFQjCNHUIHJDDeMRfqDE1sikt5WU8gSt1A"/>
          <p:cNvPicPr>
            <a:picLocks noChangeAspect="1" noChangeArrowheads="1"/>
          </p:cNvPicPr>
          <p:nvPr/>
        </p:nvPicPr>
        <p:blipFill>
          <a:blip r:embed="rId3" cstate="print"/>
          <a:srcRect/>
          <a:stretch>
            <a:fillRect/>
          </a:stretch>
        </p:blipFill>
        <p:spPr bwMode="auto">
          <a:xfrm>
            <a:off x="214282" y="1714488"/>
            <a:ext cx="4663300" cy="37439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37</a:t>
            </a:fld>
            <a:endParaRPr lang="en-GB"/>
          </a:p>
        </p:txBody>
      </p:sp>
      <p:sp>
        <p:nvSpPr>
          <p:cNvPr id="4" name="TextBox 3"/>
          <p:cNvSpPr txBox="1"/>
          <p:nvPr/>
        </p:nvSpPr>
        <p:spPr>
          <a:xfrm>
            <a:off x="4071934" y="1714488"/>
            <a:ext cx="4786346" cy="3539430"/>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The fiat currency is backed by the tax or labour of the citizens, </a:t>
            </a:r>
            <a:r>
              <a:rPr lang="en-GB" sz="2800" b="1" dirty="0" smtClean="0">
                <a:solidFill>
                  <a:srgbClr val="FFFF00"/>
                </a:solidFill>
                <a:effectLst>
                  <a:outerShdw blurRad="38100" dist="38100" dir="2700000" algn="tl">
                    <a:srgbClr val="000000">
                      <a:alpha val="43137"/>
                    </a:srgbClr>
                  </a:outerShdw>
                </a:effectLst>
              </a:rPr>
              <a:t>furthermore to back up the Bankruptcy claim there is </a:t>
            </a:r>
            <a:r>
              <a:rPr lang="en-GB" sz="2800" b="1" dirty="0" smtClean="0">
                <a:solidFill>
                  <a:srgbClr val="FF0000"/>
                </a:solidFill>
                <a:effectLst>
                  <a:outerShdw blurRad="38100" dist="38100" dir="2700000" algn="tl">
                    <a:srgbClr val="000000">
                      <a:alpha val="43137"/>
                    </a:srgbClr>
                  </a:outerShdw>
                </a:effectLst>
              </a:rPr>
              <a:t>“double entry bookkeeping”</a:t>
            </a:r>
            <a:r>
              <a:rPr lang="en-GB" sz="2800" b="1" dirty="0" smtClean="0">
                <a:solidFill>
                  <a:srgbClr val="FFFF00"/>
                </a:solidFill>
                <a:effectLst>
                  <a:outerShdw blurRad="38100" dist="38100" dir="2700000" algn="tl">
                    <a:srgbClr val="000000">
                      <a:alpha val="43137"/>
                    </a:srgbClr>
                  </a:outerShdw>
                </a:effectLst>
              </a:rPr>
              <a:t> which is just a claim and counter claim balancing exercise.</a:t>
            </a:r>
            <a:endParaRPr lang="en-GB" sz="2800" b="1" dirty="0">
              <a:solidFill>
                <a:srgbClr val="FFFF00"/>
              </a:solidFill>
              <a:effectLst>
                <a:outerShdw blurRad="38100" dist="38100" dir="2700000" algn="tl">
                  <a:srgbClr val="000000">
                    <a:alpha val="43137"/>
                  </a:srgbClr>
                </a:outerShdw>
              </a:effectLst>
            </a:endParaRPr>
          </a:p>
        </p:txBody>
      </p:sp>
      <p:pic>
        <p:nvPicPr>
          <p:cNvPr id="9218" name="Picture 2" descr="http://images.google.co.uk/url?source=imgres&amp;ct=img&amp;q=http://www.consumer-action.org/images/library/english/bankruptcy_cvr.gif&amp;usg=AFQjCNEXF3AkNkxtHnfx_Tv3jfIiuc0uQQ"/>
          <p:cNvPicPr>
            <a:picLocks noChangeAspect="1" noChangeArrowheads="1"/>
          </p:cNvPicPr>
          <p:nvPr/>
        </p:nvPicPr>
        <p:blipFill>
          <a:blip r:embed="rId3" cstate="print"/>
          <a:srcRect/>
          <a:stretch>
            <a:fillRect/>
          </a:stretch>
        </p:blipFill>
        <p:spPr bwMode="auto">
          <a:xfrm>
            <a:off x="500034" y="1214422"/>
            <a:ext cx="3095625" cy="547687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38</a:t>
            </a:fld>
            <a:endParaRPr lang="en-GB"/>
          </a:p>
        </p:txBody>
      </p:sp>
      <p:sp>
        <p:nvSpPr>
          <p:cNvPr id="5" name="TextBox 4"/>
          <p:cNvSpPr txBox="1"/>
          <p:nvPr/>
        </p:nvSpPr>
        <p:spPr>
          <a:xfrm>
            <a:off x="4857720" y="1571612"/>
            <a:ext cx="4286280" cy="4524315"/>
          </a:xfrm>
          <a:prstGeom prst="rect">
            <a:avLst/>
          </a:prstGeom>
          <a:noFill/>
        </p:spPr>
        <p:txBody>
          <a:bodyPr wrap="square" rtlCol="0">
            <a:spAutoFit/>
          </a:bodyPr>
          <a:lstStyle/>
          <a:p>
            <a:r>
              <a:rPr lang="en-GB" sz="3200" b="1" dirty="0" smtClean="0">
                <a:solidFill>
                  <a:srgbClr val="66FFFF"/>
                </a:solidFill>
                <a:effectLst>
                  <a:outerShdw blurRad="38100" dist="38100" dir="2700000" algn="tl">
                    <a:srgbClr val="000000">
                      <a:alpha val="43137"/>
                    </a:srgbClr>
                  </a:outerShdw>
                </a:effectLst>
              </a:rPr>
              <a:t>Bankruptcy is deemed to last no longer than a </a:t>
            </a:r>
            <a:r>
              <a:rPr lang="en-GB" sz="3200" b="1" smtClean="0">
                <a:solidFill>
                  <a:srgbClr val="66FFFF"/>
                </a:solidFill>
                <a:effectLst>
                  <a:outerShdw blurRad="38100" dist="38100" dir="2700000" algn="tl">
                    <a:srgbClr val="000000">
                      <a:alpha val="43137"/>
                    </a:srgbClr>
                  </a:outerShdw>
                </a:effectLst>
              </a:rPr>
              <a:t>lifetime </a:t>
            </a:r>
            <a:r>
              <a:rPr lang="en-GB" sz="3200" b="1" smtClean="0">
                <a:solidFill>
                  <a:srgbClr val="FF0000"/>
                </a:solidFill>
                <a:effectLst>
                  <a:outerShdw blurRad="38100" dist="38100" dir="2700000" algn="tl">
                    <a:srgbClr val="000000">
                      <a:alpha val="43137"/>
                    </a:srgbClr>
                  </a:outerShdw>
                </a:effectLst>
              </a:rPr>
              <a:t>(3 </a:t>
            </a:r>
            <a:r>
              <a:rPr lang="en-GB" sz="3200" b="1" dirty="0" smtClean="0">
                <a:solidFill>
                  <a:srgbClr val="FF0000"/>
                </a:solidFill>
                <a:effectLst>
                  <a:outerShdw blurRad="38100" dist="38100" dir="2700000" algn="tl">
                    <a:srgbClr val="000000">
                      <a:alpha val="43137"/>
                    </a:srgbClr>
                  </a:outerShdw>
                </a:effectLst>
              </a:rPr>
              <a:t>score years and 10)</a:t>
            </a:r>
            <a:r>
              <a:rPr lang="en-GB" sz="3200" b="1" dirty="0" smtClean="0">
                <a:effectLst>
                  <a:outerShdw blurRad="38100" dist="38100" dir="2700000" algn="tl">
                    <a:srgbClr val="000000">
                      <a:alpha val="43137"/>
                    </a:srgbClr>
                  </a:outerShdw>
                </a:effectLst>
              </a:rPr>
              <a:t> </a:t>
            </a:r>
            <a:r>
              <a:rPr lang="en-GB" sz="3200" b="1" dirty="0" smtClean="0">
                <a:solidFill>
                  <a:srgbClr val="00FF00"/>
                </a:solidFill>
                <a:effectLst>
                  <a:outerShdw blurRad="38100" dist="38100" dir="2700000" algn="tl">
                    <a:srgbClr val="000000">
                      <a:alpha val="43137"/>
                    </a:srgbClr>
                  </a:outerShdw>
                </a:effectLst>
              </a:rPr>
              <a:t>WHAT YEAR ARE WE IN? HOW MANY YEARS HAVE PAST SINCE </a:t>
            </a:r>
            <a:r>
              <a:rPr lang="en-GB" sz="3200" b="1" dirty="0" smtClean="0">
                <a:solidFill>
                  <a:srgbClr val="FFFF53"/>
                </a:solidFill>
                <a:effectLst>
                  <a:outerShdw blurRad="38100" dist="38100" dir="2700000" algn="tl">
                    <a:srgbClr val="000000">
                      <a:alpha val="43137"/>
                    </a:srgbClr>
                  </a:outerShdw>
                </a:effectLst>
              </a:rPr>
              <a:t>1869 + 70 = 1939 + 70 =???? </a:t>
            </a:r>
            <a:endParaRPr lang="en-GB" sz="3200" b="1" dirty="0">
              <a:solidFill>
                <a:srgbClr val="FFFF53"/>
              </a:solidFill>
              <a:effectLst>
                <a:outerShdw blurRad="38100" dist="38100" dir="2700000" algn="tl">
                  <a:srgbClr val="000000">
                    <a:alpha val="43137"/>
                  </a:srgbClr>
                </a:outerShdw>
              </a:effectLst>
            </a:endParaRPr>
          </a:p>
        </p:txBody>
      </p:sp>
      <p:pic>
        <p:nvPicPr>
          <p:cNvPr id="15362" name="Picture 2" descr="http://images.google.co.uk/url?source=imgres&amp;ct=img&amp;q=http://www.businesspundit.com/wp-content/uploads/2009/02/zzbankruptcy.jpg&amp;usg=AFQjCNEYEOfypRLVNDSbpCBe4qAwVPBa4Q"/>
          <p:cNvPicPr>
            <a:picLocks noChangeAspect="1" noChangeArrowheads="1"/>
          </p:cNvPicPr>
          <p:nvPr/>
        </p:nvPicPr>
        <p:blipFill>
          <a:blip r:embed="rId3" cstate="print"/>
          <a:srcRect l="3546" r="4255" b="7499"/>
          <a:stretch>
            <a:fillRect/>
          </a:stretch>
        </p:blipFill>
        <p:spPr bwMode="auto">
          <a:xfrm>
            <a:off x="214282" y="2143116"/>
            <a:ext cx="4558518" cy="324356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39</a:t>
            </a:fld>
            <a:endParaRPr lang="en-GB"/>
          </a:p>
        </p:txBody>
      </p:sp>
      <p:pic>
        <p:nvPicPr>
          <p:cNvPr id="4" name="Picture 5" descr="Pearl Harbor attack (painting)"/>
          <p:cNvPicPr>
            <a:picLocks noChangeAspect="1" noChangeArrowheads="1"/>
          </p:cNvPicPr>
          <p:nvPr/>
        </p:nvPicPr>
        <p:blipFill>
          <a:blip r:embed="rId3" cstate="print"/>
          <a:srcRect/>
          <a:stretch>
            <a:fillRect/>
          </a:stretch>
        </p:blipFill>
        <p:spPr>
          <a:xfrm>
            <a:off x="2071670" y="1214422"/>
            <a:ext cx="5103812" cy="3732212"/>
          </a:xfrm>
          <a:prstGeom prst="rect">
            <a:avLst/>
          </a:prstGeom>
          <a:noFill/>
          <a:ln/>
        </p:spPr>
      </p:pic>
      <p:sp>
        <p:nvSpPr>
          <p:cNvPr id="5" name="TextBox 4"/>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World War 2 Occurred at the start of the 2</a:t>
            </a:r>
            <a:r>
              <a:rPr lang="en-GB" sz="2800" b="1" baseline="30000" dirty="0" smtClean="0">
                <a:solidFill>
                  <a:srgbClr val="00FF00"/>
                </a:solidFill>
                <a:effectLst>
                  <a:outerShdw blurRad="38100" dist="38100" dir="2700000" algn="tl">
                    <a:srgbClr val="000000">
                      <a:alpha val="43137"/>
                    </a:srgbClr>
                  </a:outerShdw>
                </a:effectLst>
              </a:rPr>
              <a:t>nd</a:t>
            </a:r>
            <a:r>
              <a:rPr lang="en-GB" sz="2800" b="1" dirty="0" smtClean="0">
                <a:solidFill>
                  <a:srgbClr val="00FF00"/>
                </a:solidFill>
                <a:effectLst>
                  <a:outerShdw blurRad="38100" dist="38100" dir="2700000" algn="tl">
                    <a:srgbClr val="000000">
                      <a:alpha val="43137"/>
                    </a:srgbClr>
                  </a:outerShdw>
                </a:effectLst>
              </a:rPr>
              <a:t> Bankruptcy period</a:t>
            </a:r>
            <a:r>
              <a:rPr lang="en-GB" sz="2800" b="1" dirty="0" smtClean="0">
                <a:effectLst>
                  <a:outerShdw blurRad="38100" dist="38100" dir="2700000" algn="tl">
                    <a:srgbClr val="000000">
                      <a:alpha val="43137"/>
                    </a:srgbClr>
                  </a:outerShdw>
                </a:effectLst>
              </a:rPr>
              <a:t> </a:t>
            </a:r>
            <a:r>
              <a:rPr lang="en-GB" sz="2800" b="1" dirty="0" smtClean="0">
                <a:solidFill>
                  <a:srgbClr val="66FFFF"/>
                </a:solidFill>
                <a:effectLst>
                  <a:outerShdw blurRad="38100" dist="38100" dir="2700000" algn="tl">
                    <a:srgbClr val="000000">
                      <a:alpha val="43137"/>
                    </a:srgbClr>
                  </a:outerShdw>
                </a:effectLst>
              </a:rPr>
              <a:t>– Interestingly we remember the slain on the 11</a:t>
            </a:r>
            <a:r>
              <a:rPr lang="en-GB" sz="2800" b="1" baseline="30000" dirty="0" smtClean="0">
                <a:solidFill>
                  <a:srgbClr val="66FFFF"/>
                </a:solidFill>
                <a:effectLst>
                  <a:outerShdw blurRad="38100" dist="38100" dir="2700000" algn="tl">
                    <a:srgbClr val="000000">
                      <a:alpha val="43137"/>
                    </a:srgbClr>
                  </a:outerShdw>
                </a:effectLst>
              </a:rPr>
              <a:t>th</a:t>
            </a:r>
            <a:r>
              <a:rPr lang="en-GB" sz="2800" b="1" dirty="0" smtClean="0">
                <a:solidFill>
                  <a:srgbClr val="66FFFF"/>
                </a:solidFill>
                <a:effectLst>
                  <a:outerShdw blurRad="38100" dist="38100" dir="2700000" algn="tl">
                    <a:srgbClr val="000000">
                      <a:alpha val="43137"/>
                    </a:srgbClr>
                  </a:outerShdw>
                </a:effectLst>
              </a:rPr>
              <a:t> day of the 11</a:t>
            </a:r>
            <a:r>
              <a:rPr lang="en-GB" sz="2800" b="1" baseline="30000" dirty="0" smtClean="0">
                <a:solidFill>
                  <a:srgbClr val="66FFFF"/>
                </a:solidFill>
                <a:effectLst>
                  <a:outerShdw blurRad="38100" dist="38100" dir="2700000" algn="tl">
                    <a:srgbClr val="000000">
                      <a:alpha val="43137"/>
                    </a:srgbClr>
                  </a:outerShdw>
                </a:effectLst>
              </a:rPr>
              <a:t>th</a:t>
            </a:r>
            <a:r>
              <a:rPr lang="en-GB" sz="2800" b="1" dirty="0" smtClean="0">
                <a:solidFill>
                  <a:srgbClr val="66FFFF"/>
                </a:solidFill>
                <a:effectLst>
                  <a:outerShdw blurRad="38100" dist="38100" dir="2700000" algn="tl">
                    <a:srgbClr val="000000">
                      <a:alpha val="43137"/>
                    </a:srgbClr>
                  </a:outerShdw>
                </a:effectLst>
              </a:rPr>
              <a:t> month at 11am </a:t>
            </a:r>
            <a:r>
              <a:rPr lang="en-GB" sz="2800" b="1" dirty="0" smtClean="0">
                <a:solidFill>
                  <a:srgbClr val="FF0000"/>
                </a:solidFill>
                <a:effectLst>
                  <a:outerShdw blurRad="38100" dist="38100" dir="2700000" algn="tl">
                    <a:srgbClr val="000000">
                      <a:alpha val="43137"/>
                    </a:srgbClr>
                  </a:outerShdw>
                </a:effectLst>
              </a:rPr>
              <a:t>– The number of Gog.</a:t>
            </a:r>
            <a:endParaRPr lang="en-GB"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9458" name="Picture 2" descr="http://images.google.co.uk/url?source=imgres&amp;ct=img&amp;q=http://www.berl.co.nz/images/image/Wall_Street.JPG&amp;usg=AFQjCNEoYAylOuixHU-Qvuy_QQ4zDa8MOQ"/>
          <p:cNvPicPr>
            <a:picLocks noChangeAspect="1" noChangeArrowheads="1"/>
          </p:cNvPicPr>
          <p:nvPr/>
        </p:nvPicPr>
        <p:blipFill>
          <a:blip r:embed="rId3" cstate="print"/>
          <a:srcRect/>
          <a:stretch>
            <a:fillRect/>
          </a:stretch>
        </p:blipFill>
        <p:spPr bwMode="auto">
          <a:xfrm>
            <a:off x="0" y="1"/>
            <a:ext cx="9144000" cy="6857999"/>
          </a:xfrm>
          <a:prstGeom prst="rect">
            <a:avLst/>
          </a:prstGeom>
          <a:noFill/>
        </p:spPr>
      </p:pic>
      <p:sp>
        <p:nvSpPr>
          <p:cNvPr id="4" name="TextBox 3"/>
          <p:cNvSpPr txBox="1"/>
          <p:nvPr/>
        </p:nvSpPr>
        <p:spPr>
          <a:xfrm>
            <a:off x="0" y="0"/>
            <a:ext cx="9144000" cy="769441"/>
          </a:xfrm>
          <a:prstGeom prst="rect">
            <a:avLst/>
          </a:prstGeom>
          <a:noFill/>
        </p:spPr>
        <p:txBody>
          <a:bodyPr wrap="square" rtlCol="0">
            <a:spAutoFit/>
          </a:bodyPr>
          <a:lstStyle/>
          <a:p>
            <a:pPr algn="ctr"/>
            <a:r>
              <a:rPr lang="en-GB" sz="4400" b="1" kern="0" dirty="0" smtClean="0">
                <a:solidFill>
                  <a:srgbClr val="FF0000"/>
                </a:solidFill>
                <a:effectLst>
                  <a:outerShdw blurRad="38100" dist="38100" dir="2700000" algn="tl">
                    <a:srgbClr val="000000"/>
                  </a:outerShdw>
                </a:effectLst>
                <a:ea typeface="+mj-ea"/>
              </a:rPr>
              <a:t>The 911 Financial Crash</a:t>
            </a:r>
            <a:endParaRPr lang="en-GB" dirty="0"/>
          </a:p>
        </p:txBody>
      </p:sp>
      <p:sp>
        <p:nvSpPr>
          <p:cNvPr id="5" name="TextBox 4"/>
          <p:cNvSpPr txBox="1"/>
          <p:nvPr/>
        </p:nvSpPr>
        <p:spPr>
          <a:xfrm>
            <a:off x="0" y="4643446"/>
            <a:ext cx="9144000" cy="1754326"/>
          </a:xfrm>
          <a:prstGeom prst="rect">
            <a:avLst/>
          </a:prstGeom>
          <a:noFill/>
        </p:spPr>
        <p:txBody>
          <a:bodyPr wrap="square" rtlCol="0">
            <a:spAutoFit/>
          </a:bodyPr>
          <a:lstStyle/>
          <a:p>
            <a:r>
              <a:rPr lang="en-GB" sz="3600" b="1" dirty="0" smtClean="0">
                <a:solidFill>
                  <a:schemeClr val="tx2">
                    <a:lumMod val="50000"/>
                  </a:schemeClr>
                </a:solidFill>
                <a:effectLst>
                  <a:outerShdw blurRad="38100" dist="38100" dir="2700000" algn="tl">
                    <a:srgbClr val="000000">
                      <a:alpha val="43137"/>
                    </a:srgbClr>
                  </a:outerShdw>
                </a:effectLst>
              </a:rPr>
              <a:t>This would trigger a full blown crisis culminating with </a:t>
            </a:r>
            <a:r>
              <a:rPr lang="en-GB" sz="3600" b="1" dirty="0" smtClean="0">
                <a:solidFill>
                  <a:srgbClr val="FFFF00"/>
                </a:solidFill>
                <a:effectLst>
                  <a:outerShdw blurRad="38100" dist="38100" dir="2700000" algn="tl">
                    <a:srgbClr val="000000">
                      <a:alpha val="43137"/>
                    </a:srgbClr>
                  </a:outerShdw>
                </a:effectLst>
              </a:rPr>
              <a:t>a run on Wall Street and the banks on the 11</a:t>
            </a:r>
            <a:r>
              <a:rPr lang="en-GB" sz="3600" b="1" baseline="30000" dirty="0" smtClean="0">
                <a:solidFill>
                  <a:srgbClr val="FFFF00"/>
                </a:solidFill>
                <a:effectLst>
                  <a:outerShdw blurRad="38100" dist="38100" dir="2700000" algn="tl">
                    <a:srgbClr val="000000">
                      <a:alpha val="43137"/>
                    </a:srgbClr>
                  </a:outerShdw>
                </a:effectLst>
              </a:rPr>
              <a:t>th</a:t>
            </a:r>
            <a:r>
              <a:rPr lang="en-GB" sz="3600" b="1" dirty="0" smtClean="0">
                <a:solidFill>
                  <a:srgbClr val="FFFF00"/>
                </a:solidFill>
                <a:effectLst>
                  <a:outerShdw blurRad="38100" dist="38100" dir="2700000" algn="tl">
                    <a:srgbClr val="000000">
                      <a:alpha val="43137"/>
                    </a:srgbClr>
                  </a:outerShdw>
                </a:effectLst>
              </a:rPr>
              <a:t> September 2008</a:t>
            </a:r>
            <a:endParaRPr lang="en-GB" sz="3600" b="1" dirty="0">
              <a:solidFill>
                <a:srgbClr val="FFFF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2817FD2D-9A88-427D-94F0-FD7FE68655E2}" type="slidenum">
              <a:rPr lang="en-GB" smtClean="0"/>
              <a:pPr/>
              <a:t>4</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2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0D29E0CA-74C2-477A-9157-1D0EDC96CAD1}" type="slidenum">
              <a:rPr lang="en-GB"/>
              <a:pPr/>
              <a:t>40</a:t>
            </a:fld>
            <a:endParaRPr lang="en-GB"/>
          </a:p>
        </p:txBody>
      </p:sp>
      <p:sp>
        <p:nvSpPr>
          <p:cNvPr id="240644" name="Rectangle 4"/>
          <p:cNvSpPr>
            <a:spLocks noGrp="1" noChangeArrowheads="1"/>
          </p:cNvSpPr>
          <p:nvPr>
            <p:ph type="title"/>
          </p:nvPr>
        </p:nvSpPr>
        <p:spPr/>
        <p:txBody>
          <a:bodyPr/>
          <a:lstStyle/>
          <a:p>
            <a:r>
              <a:rPr lang="en-GB" b="1">
                <a:solidFill>
                  <a:srgbClr val="FF3300"/>
                </a:solidFill>
              </a:rPr>
              <a:t>Gog </a:t>
            </a:r>
            <a:r>
              <a:rPr lang="en-GB" b="1">
                <a:solidFill>
                  <a:srgbClr val="00FF00"/>
                </a:solidFill>
              </a:rPr>
              <a:t>Uses Drugs To Subdue</a:t>
            </a:r>
          </a:p>
        </p:txBody>
      </p:sp>
      <p:pic>
        <p:nvPicPr>
          <p:cNvPr id="240646" name="Picture 6" descr="5745709-lg"/>
          <p:cNvPicPr>
            <a:picLocks noChangeAspect="1" noChangeArrowheads="1"/>
          </p:cNvPicPr>
          <p:nvPr/>
        </p:nvPicPr>
        <p:blipFill>
          <a:blip r:embed="rId3" cstate="print"/>
          <a:srcRect/>
          <a:stretch>
            <a:fillRect/>
          </a:stretch>
        </p:blipFill>
        <p:spPr bwMode="auto">
          <a:xfrm>
            <a:off x="1609725" y="1462088"/>
            <a:ext cx="5924550" cy="3933825"/>
          </a:xfrm>
          <a:prstGeom prst="rect">
            <a:avLst/>
          </a:prstGeom>
          <a:noFill/>
        </p:spPr>
      </p:pic>
      <p:sp>
        <p:nvSpPr>
          <p:cNvPr id="240647" name="Text Box 7"/>
          <p:cNvSpPr txBox="1">
            <a:spLocks noChangeArrowheads="1"/>
          </p:cNvSpPr>
          <p:nvPr/>
        </p:nvSpPr>
        <p:spPr bwMode="auto">
          <a:xfrm>
            <a:off x="395288" y="5734050"/>
            <a:ext cx="8137525" cy="946150"/>
          </a:xfrm>
          <a:prstGeom prst="rect">
            <a:avLst/>
          </a:prstGeom>
          <a:noFill/>
          <a:ln w="9525">
            <a:noFill/>
            <a:miter lim="800000"/>
            <a:headEnd/>
            <a:tailEnd/>
          </a:ln>
          <a:effectLst/>
        </p:spPr>
        <p:txBody>
          <a:bodyPr>
            <a:spAutoFit/>
          </a:bodyPr>
          <a:lstStyle/>
          <a:p>
            <a:pPr algn="ctr">
              <a:spcBef>
                <a:spcPct val="50000"/>
              </a:spcBef>
            </a:pPr>
            <a:r>
              <a:rPr lang="en-GB" sz="2800" b="1">
                <a:solidFill>
                  <a:srgbClr val="FFFF00"/>
                </a:solidFill>
                <a:effectLst>
                  <a:outerShdw blurRad="38100" dist="38100" dir="2700000" algn="tl">
                    <a:srgbClr val="000000"/>
                  </a:outerShdw>
                </a:effectLst>
              </a:rPr>
              <a:t>It is no coincidence that the poppy is used to represent the fallen of the last 2 world wars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0646"/>
                                        </p:tgtEl>
                                        <p:attrNameLst>
                                          <p:attrName>style.visibility</p:attrName>
                                        </p:attrNameLst>
                                      </p:cBhvr>
                                      <p:to>
                                        <p:strVal val="visible"/>
                                      </p:to>
                                    </p:set>
                                    <p:animEffect transition="in" filter="circle(in)">
                                      <p:cBhvr>
                                        <p:cTn id="7" dur="2000"/>
                                        <p:tgtEl>
                                          <p:spTgt spid="2406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0647">
                                            <p:txEl>
                                              <p:pRg st="0" end="0"/>
                                            </p:txEl>
                                          </p:spTgt>
                                        </p:tgtEl>
                                        <p:attrNameLst>
                                          <p:attrName>style.visibility</p:attrName>
                                        </p:attrNameLst>
                                      </p:cBhvr>
                                      <p:to>
                                        <p:strVal val="visible"/>
                                      </p:to>
                                    </p:set>
                                    <p:anim calcmode="lin" valueType="num">
                                      <p:cBhvr additive="base">
                                        <p:cTn id="12" dur="500" fill="hold"/>
                                        <p:tgtEl>
                                          <p:spTgt spid="24064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06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19FB6150-334D-4ECC-BB5E-9C695047D73B}" type="slidenum">
              <a:rPr lang="en-GB"/>
              <a:pPr/>
              <a:t>41</a:t>
            </a:fld>
            <a:endParaRPr lang="en-GB"/>
          </a:p>
        </p:txBody>
      </p:sp>
      <p:pic>
        <p:nvPicPr>
          <p:cNvPr id="36870" name="Picture 6" descr="bombay-5"/>
          <p:cNvPicPr>
            <a:picLocks noChangeAspect="1" noChangeArrowheads="1"/>
          </p:cNvPicPr>
          <p:nvPr/>
        </p:nvPicPr>
        <p:blipFill>
          <a:blip r:embed="rId3" cstate="print"/>
          <a:srcRect/>
          <a:stretch>
            <a:fillRect/>
          </a:stretch>
        </p:blipFill>
        <p:spPr bwMode="auto">
          <a:xfrm>
            <a:off x="0" y="61913"/>
            <a:ext cx="9144000" cy="6796087"/>
          </a:xfrm>
          <a:prstGeom prst="rect">
            <a:avLst/>
          </a:prstGeom>
          <a:noFill/>
        </p:spPr>
      </p:pic>
      <p:sp>
        <p:nvSpPr>
          <p:cNvPr id="36866" name="Rectangle 2"/>
          <p:cNvSpPr>
            <a:spLocks noGrp="1" noChangeArrowheads="1"/>
          </p:cNvSpPr>
          <p:nvPr>
            <p:ph type="title"/>
          </p:nvPr>
        </p:nvSpPr>
        <p:spPr/>
        <p:txBody>
          <a:bodyPr/>
          <a:lstStyle/>
          <a:p>
            <a:r>
              <a:rPr lang="en-GB" b="1">
                <a:solidFill>
                  <a:srgbClr val="FF3300"/>
                </a:solidFill>
              </a:rPr>
              <a:t>Sassoon - Jewish</a:t>
            </a:r>
          </a:p>
        </p:txBody>
      </p:sp>
      <p:sp>
        <p:nvSpPr>
          <p:cNvPr id="36868" name="Text Box 4"/>
          <p:cNvSpPr txBox="1">
            <a:spLocks noChangeArrowheads="1"/>
          </p:cNvSpPr>
          <p:nvPr/>
        </p:nvSpPr>
        <p:spPr bwMode="auto">
          <a:xfrm>
            <a:off x="0" y="4868863"/>
            <a:ext cx="9144000" cy="1552575"/>
          </a:xfrm>
          <a:prstGeom prst="rect">
            <a:avLst/>
          </a:prstGeom>
          <a:noFill/>
          <a:ln w="9525">
            <a:noFill/>
            <a:miter lim="800000"/>
            <a:headEnd/>
            <a:tailEnd/>
          </a:ln>
          <a:effectLst/>
        </p:spPr>
        <p:txBody>
          <a:bodyPr>
            <a:spAutoFit/>
          </a:bodyPr>
          <a:lstStyle/>
          <a:p>
            <a:pPr algn="ctr">
              <a:spcBef>
                <a:spcPct val="50000"/>
              </a:spcBef>
            </a:pPr>
            <a:r>
              <a:rPr lang="en-GB" sz="2400" b="1">
                <a:solidFill>
                  <a:schemeClr val="hlink"/>
                </a:solidFill>
                <a:effectLst>
                  <a:outerShdw blurRad="38100" dist="38100" dir="2700000" algn="tl">
                    <a:srgbClr val="000000"/>
                  </a:outerShdw>
                </a:effectLst>
              </a:rPr>
              <a:t>It is interesting to note that the Jews of Bombay in India controlled the drug trade and especially </a:t>
            </a:r>
            <a:r>
              <a:rPr lang="en-GB" sz="2400" b="1">
                <a:solidFill>
                  <a:srgbClr val="FF3300"/>
                </a:solidFill>
                <a:effectLst>
                  <a:outerShdw blurRad="38100" dist="38100" dir="2700000" algn="tl">
                    <a:srgbClr val="000000"/>
                  </a:outerShdw>
                </a:effectLst>
              </a:rPr>
              <a:t>the Chinese opium trade,</a:t>
            </a:r>
            <a:r>
              <a:rPr lang="en-GB" sz="2400" b="1">
                <a:solidFill>
                  <a:srgbClr val="FFFF00"/>
                </a:solidFill>
                <a:effectLst>
                  <a:outerShdw blurRad="38100" dist="38100" dir="2700000" algn="tl">
                    <a:srgbClr val="000000"/>
                  </a:outerShdw>
                </a:effectLst>
              </a:rPr>
              <a:t> </a:t>
            </a:r>
            <a:r>
              <a:rPr lang="en-GB" sz="2400" b="1">
                <a:solidFill>
                  <a:srgbClr val="00FF00"/>
                </a:solidFill>
                <a:effectLst>
                  <a:outerShdw blurRad="38100" dist="38100" dir="2700000" algn="tl">
                    <a:srgbClr val="000000"/>
                  </a:outerShdw>
                </a:effectLst>
              </a:rPr>
              <a:t>their chiefs took the name Sassoon which was no doubt taken from the pagan Sassonades who ruled Persia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812F3574-E488-4EB2-97D9-C02DCCDC3D0C}" type="slidenum">
              <a:rPr lang="en-GB"/>
              <a:pPr/>
              <a:t>42</a:t>
            </a:fld>
            <a:endParaRPr lang="en-GB"/>
          </a:p>
        </p:txBody>
      </p:sp>
      <p:sp>
        <p:nvSpPr>
          <p:cNvPr id="242692" name="Rectangle 4"/>
          <p:cNvSpPr>
            <a:spLocks noGrp="1" noChangeArrowheads="1"/>
          </p:cNvSpPr>
          <p:nvPr>
            <p:ph type="title"/>
          </p:nvPr>
        </p:nvSpPr>
        <p:spPr/>
        <p:txBody>
          <a:bodyPr/>
          <a:lstStyle/>
          <a:p>
            <a:r>
              <a:rPr lang="en-GB" b="1">
                <a:solidFill>
                  <a:srgbClr val="FF3300"/>
                </a:solidFill>
              </a:rPr>
              <a:t>Gog </a:t>
            </a:r>
            <a:r>
              <a:rPr lang="en-GB" b="1">
                <a:solidFill>
                  <a:srgbClr val="00FF00"/>
                </a:solidFill>
              </a:rPr>
              <a:t>Uses Drugs To Subdue</a:t>
            </a:r>
          </a:p>
        </p:txBody>
      </p:sp>
      <p:pic>
        <p:nvPicPr>
          <p:cNvPr id="242694" name="Picture 6" descr="afghanistan">
            <a:hlinkClick r:id="rId3"/>
          </p:cNvPr>
          <p:cNvPicPr>
            <a:picLocks noChangeAspect="1" noChangeArrowheads="1"/>
          </p:cNvPicPr>
          <p:nvPr/>
        </p:nvPicPr>
        <p:blipFill>
          <a:blip r:embed="rId4" cstate="print"/>
          <a:srcRect/>
          <a:stretch>
            <a:fillRect/>
          </a:stretch>
        </p:blipFill>
        <p:spPr bwMode="auto">
          <a:xfrm>
            <a:off x="971550" y="1773238"/>
            <a:ext cx="2735263" cy="2735262"/>
          </a:xfrm>
          <a:prstGeom prst="rect">
            <a:avLst/>
          </a:prstGeom>
          <a:noFill/>
        </p:spPr>
      </p:pic>
      <p:pic>
        <p:nvPicPr>
          <p:cNvPr id="242696" name="Picture 8" descr="IPB Image"/>
          <p:cNvPicPr>
            <a:picLocks noChangeAspect="1" noChangeArrowheads="1"/>
          </p:cNvPicPr>
          <p:nvPr/>
        </p:nvPicPr>
        <p:blipFill>
          <a:blip r:embed="rId5" cstate="print"/>
          <a:srcRect/>
          <a:stretch>
            <a:fillRect/>
          </a:stretch>
        </p:blipFill>
        <p:spPr bwMode="auto">
          <a:xfrm>
            <a:off x="4572000" y="1773238"/>
            <a:ext cx="3568700" cy="2676525"/>
          </a:xfrm>
          <a:prstGeom prst="rect">
            <a:avLst/>
          </a:prstGeom>
          <a:noFill/>
        </p:spPr>
      </p:pic>
      <p:sp>
        <p:nvSpPr>
          <p:cNvPr id="242697" name="Text Box 9"/>
          <p:cNvSpPr txBox="1">
            <a:spLocks noChangeArrowheads="1"/>
          </p:cNvSpPr>
          <p:nvPr/>
        </p:nvSpPr>
        <p:spPr bwMode="auto">
          <a:xfrm>
            <a:off x="179388" y="4652963"/>
            <a:ext cx="8964612" cy="2282825"/>
          </a:xfrm>
          <a:prstGeom prst="rect">
            <a:avLst/>
          </a:prstGeom>
          <a:noFill/>
          <a:ln w="9525">
            <a:noFill/>
            <a:miter lim="800000"/>
            <a:headEnd/>
            <a:tailEnd/>
          </a:ln>
          <a:effectLst/>
        </p:spPr>
        <p:txBody>
          <a:bodyPr>
            <a:spAutoFit/>
          </a:bodyPr>
          <a:lstStyle/>
          <a:p>
            <a:pPr algn="ctr">
              <a:spcBef>
                <a:spcPct val="50000"/>
              </a:spcBef>
            </a:pPr>
            <a:r>
              <a:rPr lang="en-GB" sz="2400" b="1">
                <a:solidFill>
                  <a:srgbClr val="FF9900"/>
                </a:solidFill>
                <a:effectLst>
                  <a:outerShdw blurRad="38100" dist="38100" dir="2700000" algn="tl">
                    <a:srgbClr val="000000"/>
                  </a:outerShdw>
                </a:effectLst>
              </a:rPr>
              <a:t>One of the reasons for the war in Afghanistan</a:t>
            </a:r>
            <a:r>
              <a:rPr lang="en-GB" sz="2400" b="1">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was to safeguard the opium trade after the Taliban refused to supply after big pharmacy</a:t>
            </a:r>
            <a:r>
              <a:rPr lang="en-GB" sz="2400" b="1">
                <a:effectLst>
                  <a:outerShdw blurRad="38100" dist="38100" dir="2700000" algn="tl">
                    <a:srgbClr val="000000"/>
                  </a:outerShdw>
                </a:effectLst>
              </a:rPr>
              <a:t> </a:t>
            </a:r>
            <a:r>
              <a:rPr lang="en-GB" sz="2400" b="1">
                <a:solidFill>
                  <a:srgbClr val="FF3300"/>
                </a:solidFill>
                <a:effectLst>
                  <a:outerShdw blurRad="38100" dist="38100" dir="2700000" algn="tl">
                    <a:srgbClr val="000000"/>
                  </a:outerShdw>
                </a:effectLst>
              </a:rPr>
              <a:t>declined to give them an increase of price. Opium is the basis for many medical drugs as well as street drugs.</a:t>
            </a:r>
            <a:r>
              <a:rPr lang="en-GB" sz="2400" b="1">
                <a:effectLst>
                  <a:outerShdw blurRad="38100" dist="38100" dir="2700000" algn="tl">
                    <a:srgbClr val="000000"/>
                  </a:outerShdw>
                </a:effectLst>
              </a:rPr>
              <a:t> </a:t>
            </a:r>
            <a:r>
              <a:rPr lang="en-GB" sz="2400" b="1">
                <a:solidFill>
                  <a:srgbClr val="FFFF00"/>
                </a:solidFill>
                <a:effectLst>
                  <a:outerShdw blurRad="38100" dist="38100" dir="2700000" algn="tl">
                    <a:srgbClr val="000000"/>
                  </a:outerShdw>
                </a:effectLst>
              </a:rPr>
              <a:t>A small amount of opium is added to tobacco to keep users “hooked”.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2694"/>
                                        </p:tgtEl>
                                        <p:attrNameLst>
                                          <p:attrName>style.visibility</p:attrName>
                                        </p:attrNameLst>
                                      </p:cBhvr>
                                      <p:to>
                                        <p:strVal val="visible"/>
                                      </p:to>
                                    </p:set>
                                    <p:animEffect transition="in" filter="circle(in)">
                                      <p:cBhvr>
                                        <p:cTn id="7" dur="2000"/>
                                        <p:tgtEl>
                                          <p:spTgt spid="2426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2696"/>
                                        </p:tgtEl>
                                        <p:attrNameLst>
                                          <p:attrName>style.visibility</p:attrName>
                                        </p:attrNameLst>
                                      </p:cBhvr>
                                      <p:to>
                                        <p:strVal val="visible"/>
                                      </p:to>
                                    </p:set>
                                    <p:animEffect transition="in" filter="circle(in)">
                                      <p:cBhvr>
                                        <p:cTn id="12" dur="2000"/>
                                        <p:tgtEl>
                                          <p:spTgt spid="24269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2697"/>
                                        </p:tgtEl>
                                        <p:attrNameLst>
                                          <p:attrName>style.visibility</p:attrName>
                                        </p:attrNameLst>
                                      </p:cBhvr>
                                      <p:to>
                                        <p:strVal val="visible"/>
                                      </p:to>
                                    </p:set>
                                    <p:anim calcmode="lin" valueType="num">
                                      <p:cBhvr additive="base">
                                        <p:cTn id="17" dur="500" fill="hold"/>
                                        <p:tgtEl>
                                          <p:spTgt spid="242697"/>
                                        </p:tgtEl>
                                        <p:attrNameLst>
                                          <p:attrName>ppt_x</p:attrName>
                                        </p:attrNameLst>
                                      </p:cBhvr>
                                      <p:tavLst>
                                        <p:tav tm="0">
                                          <p:val>
                                            <p:strVal val="#ppt_x"/>
                                          </p:val>
                                        </p:tav>
                                        <p:tav tm="100000">
                                          <p:val>
                                            <p:strVal val="#ppt_x"/>
                                          </p:val>
                                        </p:tav>
                                      </p:tavLst>
                                    </p:anim>
                                    <p:anim calcmode="lin" valueType="num">
                                      <p:cBhvr additive="base">
                                        <p:cTn id="18" dur="500" fill="hold"/>
                                        <p:tgtEl>
                                          <p:spTgt spid="2426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43</a:t>
            </a:fld>
            <a:endParaRPr lang="en-GB"/>
          </a:p>
        </p:txBody>
      </p:sp>
      <p:sp>
        <p:nvSpPr>
          <p:cNvPr id="4" name="TextBox 3"/>
          <p:cNvSpPr txBox="1"/>
          <p:nvPr/>
        </p:nvSpPr>
        <p:spPr>
          <a:xfrm>
            <a:off x="0" y="4795897"/>
            <a:ext cx="9144000" cy="2062103"/>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GB" sz="3200" b="1" dirty="0" smtClean="0">
                <a:solidFill>
                  <a:srgbClr val="FF0000"/>
                </a:solidFill>
                <a:effectLst>
                  <a:outerShdw blurRad="38100" dist="38100" dir="2700000" algn="tl">
                    <a:srgbClr val="000000">
                      <a:alpha val="43137"/>
                    </a:srgbClr>
                  </a:outerShdw>
                </a:effectLst>
              </a:rPr>
              <a:t>The Twin Towers of 911, </a:t>
            </a:r>
            <a:r>
              <a:rPr lang="en-GB" sz="3200" b="1" dirty="0" smtClean="0">
                <a:solidFill>
                  <a:srgbClr val="00FF00"/>
                </a:solidFill>
                <a:effectLst>
                  <a:outerShdw blurRad="38100" dist="38100" dir="2700000" algn="tl">
                    <a:srgbClr val="000000">
                      <a:alpha val="43137"/>
                    </a:srgbClr>
                  </a:outerShdw>
                </a:effectLst>
              </a:rPr>
              <a:t>the Northern Rock’s 2 Towers,</a:t>
            </a:r>
            <a:r>
              <a:rPr lang="en-GB" sz="3200" b="1" dirty="0" smtClean="0">
                <a:solidFill>
                  <a:schemeClr val="bg2">
                    <a:lumMod val="25000"/>
                    <a:lumOff val="75000"/>
                  </a:schemeClr>
                </a:solidFill>
                <a:effectLst>
                  <a:outerShdw blurRad="38100" dist="38100" dir="2700000" algn="tl">
                    <a:srgbClr val="000000">
                      <a:alpha val="43137"/>
                    </a:srgbClr>
                  </a:outerShdw>
                </a:effectLst>
              </a:rPr>
              <a:t> </a:t>
            </a:r>
            <a:r>
              <a:rPr lang="en-GB" sz="3200" b="1" dirty="0" smtClean="0">
                <a:solidFill>
                  <a:srgbClr val="66FFFF"/>
                </a:solidFill>
                <a:effectLst>
                  <a:outerShdw blurRad="38100" dist="38100" dir="2700000" algn="tl">
                    <a:srgbClr val="000000">
                      <a:alpha val="43137"/>
                    </a:srgbClr>
                  </a:outerShdw>
                </a:effectLst>
              </a:rPr>
              <a:t>2 periods of Bankruptcy  </a:t>
            </a:r>
            <a:r>
              <a:rPr lang="en-GB" sz="3200" b="1" dirty="0" smtClean="0">
                <a:solidFill>
                  <a:srgbClr val="FFFF53"/>
                </a:solidFill>
                <a:effectLst>
                  <a:outerShdw blurRad="38100" dist="38100" dir="2700000" algn="tl">
                    <a:srgbClr val="000000">
                      <a:alpha val="43137"/>
                    </a:srgbClr>
                  </a:outerShdw>
                </a:effectLst>
              </a:rPr>
              <a:t>are pointing to the soon to come 2</a:t>
            </a:r>
            <a:r>
              <a:rPr lang="en-GB" sz="3200" b="1" baseline="30000" dirty="0" smtClean="0">
                <a:solidFill>
                  <a:srgbClr val="FFFF53"/>
                </a:solidFill>
                <a:effectLst>
                  <a:outerShdw blurRad="38100" dist="38100" dir="2700000" algn="tl">
                    <a:srgbClr val="000000">
                      <a:alpha val="43137"/>
                    </a:srgbClr>
                  </a:outerShdw>
                </a:effectLst>
              </a:rPr>
              <a:t>nd</a:t>
            </a:r>
            <a:r>
              <a:rPr lang="en-GB" sz="3200" b="1" dirty="0" smtClean="0">
                <a:solidFill>
                  <a:srgbClr val="FFFF53"/>
                </a:solidFill>
                <a:effectLst>
                  <a:outerShdw blurRad="38100" dist="38100" dir="2700000" algn="tl">
                    <a:srgbClr val="000000">
                      <a:alpha val="43137"/>
                    </a:srgbClr>
                  </a:outerShdw>
                </a:effectLst>
              </a:rPr>
              <a:t> fall of Mystery Babylon.</a:t>
            </a:r>
            <a:endParaRPr lang="en-GB" sz="3200" b="1" dirty="0">
              <a:solidFill>
                <a:srgbClr val="FFFF53"/>
              </a:solidFill>
              <a:effectLst>
                <a:outerShdw blurRad="38100" dist="38100" dir="2700000" algn="tl">
                  <a:srgbClr val="000000">
                    <a:alpha val="43137"/>
                  </a:srgbClr>
                </a:outerShdw>
              </a:effectLst>
            </a:endParaRPr>
          </a:p>
        </p:txBody>
      </p:sp>
      <p:pic>
        <p:nvPicPr>
          <p:cNvPr id="73732" name="Picture 4" descr="http://images.google.co.uk/url?source=imgres&amp;ct=img&amp;q=http://www.biblestudy.net/Images/babel.jpg&amp;usg=AFQjCNHE4P1WR-DRS03QrEnVKUhiJKQKQQ"/>
          <p:cNvPicPr>
            <a:picLocks noChangeAspect="1" noChangeArrowheads="1"/>
          </p:cNvPicPr>
          <p:nvPr/>
        </p:nvPicPr>
        <p:blipFill>
          <a:blip r:embed="rId3" cstate="print"/>
          <a:srcRect/>
          <a:stretch>
            <a:fillRect/>
          </a:stretch>
        </p:blipFill>
        <p:spPr bwMode="auto">
          <a:xfrm>
            <a:off x="2285984" y="1357298"/>
            <a:ext cx="4548192" cy="336122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44</a:t>
            </a:fld>
            <a:endParaRPr lang="en-GB"/>
          </a:p>
        </p:txBody>
      </p:sp>
      <p:sp>
        <p:nvSpPr>
          <p:cNvPr id="4" name="TextBox 3"/>
          <p:cNvSpPr txBox="1"/>
          <p:nvPr/>
        </p:nvSpPr>
        <p:spPr>
          <a:xfrm>
            <a:off x="4357686" y="1714488"/>
            <a:ext cx="4786314" cy="3539430"/>
          </a:xfrm>
          <a:prstGeom prst="rect">
            <a:avLst/>
          </a:prstGeom>
          <a:noFill/>
        </p:spPr>
        <p:txBody>
          <a:bodyPr wrap="square" rtlCol="0">
            <a:spAutoFit/>
          </a:bodyPr>
          <a:lstStyle/>
          <a:p>
            <a:r>
              <a:rPr lang="en-GB" sz="3200" b="1" dirty="0" smtClean="0">
                <a:solidFill>
                  <a:srgbClr val="66FFFF"/>
                </a:solidFill>
                <a:effectLst>
                  <a:outerShdw blurRad="38100" dist="38100" dir="2700000" algn="tl">
                    <a:srgbClr val="000000">
                      <a:alpha val="43137"/>
                    </a:srgbClr>
                  </a:outerShdw>
                </a:effectLst>
              </a:rPr>
              <a:t>The rise and fall of the Babylonian system centred in London was foretold by Christ and that it would all be controlled by one man – </a:t>
            </a:r>
            <a:r>
              <a:rPr lang="en-GB" sz="3200" b="1" dirty="0" smtClean="0">
                <a:solidFill>
                  <a:srgbClr val="FF0000"/>
                </a:solidFill>
                <a:effectLst>
                  <a:outerShdw blurRad="38100" dist="38100" dir="2700000" algn="tl">
                    <a:srgbClr val="000000">
                      <a:alpha val="43137"/>
                    </a:srgbClr>
                  </a:outerShdw>
                </a:effectLst>
              </a:rPr>
              <a:t>Lord Rothschild</a:t>
            </a:r>
            <a:endParaRPr lang="en-GB" sz="3200" b="1" dirty="0">
              <a:solidFill>
                <a:srgbClr val="FF0000"/>
              </a:solidFill>
              <a:effectLst>
                <a:outerShdw blurRad="38100" dist="38100" dir="2700000" algn="tl">
                  <a:srgbClr val="000000">
                    <a:alpha val="43137"/>
                  </a:srgbClr>
                </a:outerShdw>
              </a:effectLst>
            </a:endParaRPr>
          </a:p>
        </p:txBody>
      </p:sp>
      <p:pic>
        <p:nvPicPr>
          <p:cNvPr id="14338" name="Picture 2" descr="http://tbn0.google.com/images?q=tbn:9xvASL4SqmgiKM:http://www.europanostra.org/images/awards_2002/rothschild.jpg">
            <a:hlinkClick r:id="rId3"/>
          </p:cNvPr>
          <p:cNvPicPr>
            <a:picLocks noChangeAspect="1" noChangeArrowheads="1"/>
          </p:cNvPicPr>
          <p:nvPr/>
        </p:nvPicPr>
        <p:blipFill>
          <a:blip r:embed="rId4" cstate="print"/>
          <a:srcRect/>
          <a:stretch>
            <a:fillRect/>
          </a:stretch>
        </p:blipFill>
        <p:spPr bwMode="auto">
          <a:xfrm>
            <a:off x="785786" y="2000240"/>
            <a:ext cx="2928958" cy="36813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659972A-9485-49F2-8E47-C91D475F2AD0}" type="slidenum">
              <a:rPr lang="en-GB"/>
              <a:pPr>
                <a:defRPr/>
              </a:pPr>
              <a:t>45</a:t>
            </a:fld>
            <a:endParaRPr lang="en-GB"/>
          </a:p>
        </p:txBody>
      </p:sp>
      <p:sp>
        <p:nvSpPr>
          <p:cNvPr id="1463298" name="Rectangle 2"/>
          <p:cNvSpPr>
            <a:spLocks noGrp="1" noChangeArrowheads="1"/>
          </p:cNvSpPr>
          <p:nvPr>
            <p:ph type="title"/>
          </p:nvPr>
        </p:nvSpPr>
        <p:spPr/>
        <p:txBody>
          <a:bodyPr/>
          <a:lstStyle/>
          <a:p>
            <a:pPr eaLnBrk="1" hangingPunct="1">
              <a:defRPr/>
            </a:pPr>
            <a:r>
              <a:rPr lang="en-GB" b="1" smtClean="0">
                <a:solidFill>
                  <a:srgbClr val="FFFF00"/>
                </a:solidFill>
              </a:rPr>
              <a:t>Parable Of The Rich Man</a:t>
            </a:r>
          </a:p>
        </p:txBody>
      </p:sp>
      <p:pic>
        <p:nvPicPr>
          <p:cNvPr id="1463299" name="Picture 3" descr="bible"/>
          <p:cNvPicPr>
            <a:picLocks noGrp="1" noChangeAspect="1" noChangeArrowheads="1"/>
          </p:cNvPicPr>
          <p:nvPr>
            <p:ph idx="1"/>
          </p:nvPr>
        </p:nvPicPr>
        <p:blipFill>
          <a:blip r:embed="rId3" cstate="print"/>
          <a:srcRect/>
          <a:stretch>
            <a:fillRect/>
          </a:stretch>
        </p:blipFill>
        <p:spPr>
          <a:xfrm>
            <a:off x="179388" y="1916113"/>
            <a:ext cx="4752975" cy="4752975"/>
          </a:xfrm>
          <a:noFill/>
        </p:spPr>
      </p:pic>
      <p:sp>
        <p:nvSpPr>
          <p:cNvPr id="1463300" name="Text Box 4"/>
          <p:cNvSpPr txBox="1">
            <a:spLocks noChangeArrowheads="1"/>
          </p:cNvSpPr>
          <p:nvPr/>
        </p:nvSpPr>
        <p:spPr bwMode="auto">
          <a:xfrm>
            <a:off x="5219700" y="1989138"/>
            <a:ext cx="3744913" cy="3503612"/>
          </a:xfrm>
          <a:prstGeom prst="rect">
            <a:avLst/>
          </a:prstGeom>
          <a:noFill/>
          <a:ln w="9525">
            <a:noFill/>
            <a:miter lim="800000"/>
            <a:headEnd/>
            <a:tailEnd/>
          </a:ln>
          <a:effectLst/>
        </p:spPr>
        <p:txBody>
          <a:bodyPr>
            <a:spAutoFit/>
          </a:bodyPr>
          <a:lstStyle/>
          <a:p>
            <a:pPr>
              <a:spcBef>
                <a:spcPct val="50000"/>
              </a:spcBef>
              <a:defRPr/>
            </a:pPr>
            <a:r>
              <a:rPr lang="en-GB" sz="3200" b="1">
                <a:solidFill>
                  <a:srgbClr val="00FF00"/>
                </a:solidFill>
                <a:effectLst>
                  <a:outerShdw blurRad="38100" dist="38100" dir="2700000" algn="tl">
                    <a:srgbClr val="000000"/>
                  </a:outerShdw>
                </a:effectLst>
              </a:rPr>
              <a:t>Mark 10:25</a:t>
            </a:r>
            <a:r>
              <a:rPr lang="en-GB" sz="3200" b="1">
                <a:solidFill>
                  <a:srgbClr val="FFFF00"/>
                </a:solidFill>
                <a:effectLst>
                  <a:outerShdw blurRad="38100" dist="38100" dir="2700000" algn="tl">
                    <a:srgbClr val="000000"/>
                  </a:outerShdw>
                </a:effectLst>
              </a:rPr>
              <a:t> - It is easier for a camel to go through the eye of a needle than </a:t>
            </a:r>
            <a:r>
              <a:rPr lang="en-GB" sz="3200" b="1">
                <a:solidFill>
                  <a:srgbClr val="FF33CC"/>
                </a:solidFill>
                <a:effectLst>
                  <a:outerShdw blurRad="38100" dist="38100" dir="2700000" algn="tl">
                    <a:srgbClr val="000000"/>
                  </a:outerShdw>
                </a:effectLst>
              </a:rPr>
              <a:t>a rich man to enter into the Kingdom of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63299"/>
                                        </p:tgtEl>
                                        <p:attrNameLst>
                                          <p:attrName>style.visibility</p:attrName>
                                        </p:attrNameLst>
                                      </p:cBhvr>
                                      <p:to>
                                        <p:strVal val="visible"/>
                                      </p:to>
                                    </p:set>
                                    <p:animEffect transition="in" filter="circle(in)">
                                      <p:cBhvr>
                                        <p:cTn id="7" dur="2000"/>
                                        <p:tgtEl>
                                          <p:spTgt spid="146329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63300"/>
                                        </p:tgtEl>
                                        <p:attrNameLst>
                                          <p:attrName>style.visibility</p:attrName>
                                        </p:attrNameLst>
                                      </p:cBhvr>
                                      <p:to>
                                        <p:strVal val="visible"/>
                                      </p:to>
                                    </p:set>
                                    <p:anim calcmode="discrete" valueType="clr">
                                      <p:cBhvr override="childStyle">
                                        <p:cTn id="12" dur="80"/>
                                        <p:tgtEl>
                                          <p:spTgt spid="14633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63300"/>
                                        </p:tgtEl>
                                        <p:attrNameLst>
                                          <p:attrName>fillcolor</p:attrName>
                                        </p:attrNameLst>
                                      </p:cBhvr>
                                      <p:tavLst>
                                        <p:tav tm="0">
                                          <p:val>
                                            <p:clrVal>
                                              <a:schemeClr val="accent2"/>
                                            </p:clrVal>
                                          </p:val>
                                        </p:tav>
                                        <p:tav tm="50000">
                                          <p:val>
                                            <p:clrVal>
                                              <a:schemeClr val="hlink"/>
                                            </p:clrVal>
                                          </p:val>
                                        </p:tav>
                                      </p:tavLst>
                                    </p:anim>
                                    <p:set>
                                      <p:cBhvr>
                                        <p:cTn id="14" dur="80"/>
                                        <p:tgtEl>
                                          <p:spTgt spid="14633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30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pPr>
              <a:defRPr/>
            </a:pPr>
            <a:fld id="{5F7721A2-D1C2-42D7-B23C-3AD7597950D8}" type="slidenum">
              <a:rPr lang="en-GB"/>
              <a:pPr>
                <a:defRPr/>
              </a:pPr>
              <a:t>46</a:t>
            </a:fld>
            <a:endParaRPr lang="en-GB"/>
          </a:p>
        </p:txBody>
      </p:sp>
      <p:sp>
        <p:nvSpPr>
          <p:cNvPr id="1464322" name="Rectangle 2"/>
          <p:cNvSpPr>
            <a:spLocks noGrp="1" noChangeArrowheads="1"/>
          </p:cNvSpPr>
          <p:nvPr>
            <p:ph type="title"/>
          </p:nvPr>
        </p:nvSpPr>
        <p:spPr>
          <a:xfrm>
            <a:off x="539750" y="0"/>
            <a:ext cx="8229600" cy="1371600"/>
          </a:xfrm>
        </p:spPr>
        <p:txBody>
          <a:bodyPr/>
          <a:lstStyle/>
          <a:p>
            <a:pPr eaLnBrk="1" hangingPunct="1">
              <a:defRPr/>
            </a:pPr>
            <a:r>
              <a:rPr lang="en-GB" b="1" smtClean="0">
                <a:solidFill>
                  <a:srgbClr val="FFFF00"/>
                </a:solidFill>
              </a:rPr>
              <a:t>Parable Of The Rich Man</a:t>
            </a:r>
          </a:p>
        </p:txBody>
      </p:sp>
      <p:pic>
        <p:nvPicPr>
          <p:cNvPr id="1464323" name="Picture 3" descr="51931,1143044574,12">
            <a:hlinkClick r:id="rId3"/>
          </p:cNvPr>
          <p:cNvPicPr>
            <a:picLocks noGrp="1" noChangeAspect="1" noChangeArrowheads="1"/>
          </p:cNvPicPr>
          <p:nvPr>
            <p:ph sz="half" idx="1"/>
          </p:nvPr>
        </p:nvPicPr>
        <p:blipFill>
          <a:blip r:embed="rId4" cstate="print"/>
          <a:srcRect r="10406"/>
          <a:stretch>
            <a:fillRect/>
          </a:stretch>
        </p:blipFill>
        <p:spPr>
          <a:xfrm>
            <a:off x="7164388" y="1341438"/>
            <a:ext cx="1692275" cy="2305050"/>
          </a:xfrm>
        </p:spPr>
      </p:pic>
      <p:pic>
        <p:nvPicPr>
          <p:cNvPr id="1464324" name="Picture 4" descr="Threadneedle Street sign"/>
          <p:cNvPicPr>
            <a:picLocks noGrp="1" noChangeAspect="1" noChangeArrowheads="1"/>
          </p:cNvPicPr>
          <p:nvPr>
            <p:ph sz="quarter" idx="2"/>
          </p:nvPr>
        </p:nvPicPr>
        <p:blipFill>
          <a:blip r:embed="rId5" cstate="print"/>
          <a:srcRect/>
          <a:stretch>
            <a:fillRect/>
          </a:stretch>
        </p:blipFill>
        <p:spPr>
          <a:xfrm>
            <a:off x="3708400" y="1341438"/>
            <a:ext cx="3146425" cy="2305050"/>
          </a:xfrm>
          <a:noFill/>
        </p:spPr>
      </p:pic>
      <p:pic>
        <p:nvPicPr>
          <p:cNvPr id="1464325" name="Picture 5" descr="bank-of-england"/>
          <p:cNvPicPr>
            <a:picLocks noGrp="1" noChangeAspect="1" noChangeArrowheads="1"/>
          </p:cNvPicPr>
          <p:nvPr>
            <p:ph sz="quarter" idx="3"/>
          </p:nvPr>
        </p:nvPicPr>
        <p:blipFill>
          <a:blip r:embed="rId6" cstate="print"/>
          <a:srcRect/>
          <a:stretch>
            <a:fillRect/>
          </a:stretch>
        </p:blipFill>
        <p:spPr>
          <a:xfrm>
            <a:off x="179388" y="1341438"/>
            <a:ext cx="3313112" cy="2293937"/>
          </a:xfrm>
          <a:noFill/>
        </p:spPr>
      </p:pic>
      <p:sp>
        <p:nvSpPr>
          <p:cNvPr id="1464326" name="Text Box 6"/>
          <p:cNvSpPr txBox="1">
            <a:spLocks noChangeArrowheads="1"/>
          </p:cNvSpPr>
          <p:nvPr/>
        </p:nvSpPr>
        <p:spPr bwMode="auto">
          <a:xfrm>
            <a:off x="179388" y="4149725"/>
            <a:ext cx="8785225" cy="2227263"/>
          </a:xfrm>
          <a:prstGeom prst="rect">
            <a:avLst/>
          </a:prstGeom>
          <a:solidFill>
            <a:schemeClr val="tx2"/>
          </a:solidFill>
          <a:ln w="9525">
            <a:noFill/>
            <a:miter lim="800000"/>
            <a:headEnd/>
            <a:tailEnd/>
          </a:ln>
          <a:effectLst/>
        </p:spPr>
        <p:txBody>
          <a:bodyPr>
            <a:spAutoFit/>
          </a:bodyPr>
          <a:lstStyle/>
          <a:p>
            <a:pPr>
              <a:spcBef>
                <a:spcPct val="50000"/>
              </a:spcBef>
              <a:defRPr/>
            </a:pPr>
            <a:r>
              <a:rPr lang="en-GB" sz="2800" b="1">
                <a:solidFill>
                  <a:schemeClr val="accent2"/>
                </a:solidFill>
                <a:effectLst>
                  <a:outerShdw blurRad="38100" dist="38100" dir="2700000" algn="tl">
                    <a:srgbClr val="000000"/>
                  </a:outerShdw>
                </a:effectLst>
              </a:rPr>
              <a:t>The Lord in referring to it being easier for a </a:t>
            </a:r>
            <a:r>
              <a:rPr lang="en-GB" sz="2800" b="1">
                <a:solidFill>
                  <a:srgbClr val="FFFF00"/>
                </a:solidFill>
                <a:effectLst>
                  <a:outerShdw blurRad="38100" dist="38100" dir="2700000" algn="tl">
                    <a:srgbClr val="000000"/>
                  </a:outerShdw>
                </a:effectLst>
              </a:rPr>
              <a:t>camel to go through an eye of a needle</a:t>
            </a:r>
            <a:r>
              <a:rPr lang="en-GB" sz="2800" b="1">
                <a:solidFill>
                  <a:schemeClr val="accent2"/>
                </a:solidFill>
                <a:effectLst>
                  <a:outerShdw blurRad="38100" dist="38100" dir="2700000" algn="tl">
                    <a:srgbClr val="000000"/>
                  </a:outerShdw>
                </a:effectLst>
              </a:rPr>
              <a:t> than a </a:t>
            </a:r>
            <a:r>
              <a:rPr lang="en-GB" sz="2800" b="1">
                <a:solidFill>
                  <a:srgbClr val="FF0000"/>
                </a:solidFill>
                <a:effectLst>
                  <a:outerShdw blurRad="38100" dist="38100" dir="2700000" algn="tl">
                    <a:srgbClr val="000000"/>
                  </a:outerShdw>
                </a:effectLst>
              </a:rPr>
              <a:t>rich man</a:t>
            </a:r>
            <a:r>
              <a:rPr lang="en-GB" sz="2800" b="1">
                <a:solidFill>
                  <a:schemeClr val="accent2"/>
                </a:solidFill>
                <a:effectLst>
                  <a:outerShdw blurRad="38100" dist="38100" dir="2700000" algn="tl">
                    <a:srgbClr val="000000"/>
                  </a:outerShdw>
                </a:effectLst>
              </a:rPr>
              <a:t> to gain entry into the Kingdom of Heaven was prophesying the rise of the </a:t>
            </a:r>
            <a:r>
              <a:rPr lang="en-GB" sz="2800" b="1">
                <a:solidFill>
                  <a:srgbClr val="FF0000"/>
                </a:solidFill>
                <a:effectLst>
                  <a:outerShdw blurRad="38100" dist="38100" dir="2700000" algn="tl">
                    <a:srgbClr val="000000"/>
                  </a:outerShdw>
                </a:effectLst>
              </a:rPr>
              <a:t>Rothschilds (rich man)</a:t>
            </a:r>
            <a:r>
              <a:rPr lang="en-GB" sz="2800" b="1">
                <a:solidFill>
                  <a:schemeClr val="accent2"/>
                </a:solidFill>
                <a:effectLst>
                  <a:outerShdw blurRad="38100" dist="38100" dir="2700000" algn="tl">
                    <a:srgbClr val="000000"/>
                  </a:outerShdw>
                </a:effectLst>
              </a:rPr>
              <a:t> and the </a:t>
            </a:r>
            <a:r>
              <a:rPr lang="en-GB" sz="2800" b="1">
                <a:solidFill>
                  <a:srgbClr val="FF0000"/>
                </a:solidFill>
                <a:effectLst>
                  <a:outerShdw blurRad="38100" dist="38100" dir="2700000" algn="tl">
                    <a:srgbClr val="000000"/>
                  </a:outerShdw>
                </a:effectLst>
              </a:rPr>
              <a:t>Bank of England in Threadneedle Street.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64325"/>
                                        </p:tgtEl>
                                        <p:attrNameLst>
                                          <p:attrName>style.visibility</p:attrName>
                                        </p:attrNameLst>
                                      </p:cBhvr>
                                      <p:to>
                                        <p:strVal val="visible"/>
                                      </p:to>
                                    </p:set>
                                    <p:animEffect transition="in" filter="circle(in)">
                                      <p:cBhvr>
                                        <p:cTn id="7" dur="2000"/>
                                        <p:tgtEl>
                                          <p:spTgt spid="14643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64324"/>
                                        </p:tgtEl>
                                        <p:attrNameLst>
                                          <p:attrName>style.visibility</p:attrName>
                                        </p:attrNameLst>
                                      </p:cBhvr>
                                      <p:to>
                                        <p:strVal val="visible"/>
                                      </p:to>
                                    </p:set>
                                    <p:animEffect transition="in" filter="circle(in)">
                                      <p:cBhvr>
                                        <p:cTn id="12" dur="2000"/>
                                        <p:tgtEl>
                                          <p:spTgt spid="14643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64323"/>
                                        </p:tgtEl>
                                        <p:attrNameLst>
                                          <p:attrName>style.visibility</p:attrName>
                                        </p:attrNameLst>
                                      </p:cBhvr>
                                      <p:to>
                                        <p:strVal val="visible"/>
                                      </p:to>
                                    </p:set>
                                    <p:animEffect transition="in" filter="circle(in)">
                                      <p:cBhvr>
                                        <p:cTn id="17" dur="2000"/>
                                        <p:tgtEl>
                                          <p:spTgt spid="14643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64326"/>
                                        </p:tgtEl>
                                        <p:attrNameLst>
                                          <p:attrName>style.visibility</p:attrName>
                                        </p:attrNameLst>
                                      </p:cBhvr>
                                      <p:to>
                                        <p:strVal val="visible"/>
                                      </p:to>
                                    </p:set>
                                    <p:anim calcmode="lin" valueType="num">
                                      <p:cBhvr additive="base">
                                        <p:cTn id="22" dur="500" fill="hold"/>
                                        <p:tgtEl>
                                          <p:spTgt spid="1464326"/>
                                        </p:tgtEl>
                                        <p:attrNameLst>
                                          <p:attrName>ppt_x</p:attrName>
                                        </p:attrNameLst>
                                      </p:cBhvr>
                                      <p:tavLst>
                                        <p:tav tm="0">
                                          <p:val>
                                            <p:strVal val="#ppt_x"/>
                                          </p:val>
                                        </p:tav>
                                        <p:tav tm="100000">
                                          <p:val>
                                            <p:strVal val="#ppt_x"/>
                                          </p:val>
                                        </p:tav>
                                      </p:tavLst>
                                    </p:anim>
                                    <p:anim calcmode="lin" valueType="num">
                                      <p:cBhvr additive="base">
                                        <p:cTn id="23" dur="500" fill="hold"/>
                                        <p:tgtEl>
                                          <p:spTgt spid="1464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20B2D664-E8D5-4953-B198-7D8C96181F5B}" type="slidenum">
              <a:rPr lang="en-GB"/>
              <a:pPr>
                <a:defRPr/>
              </a:pPr>
              <a:t>47</a:t>
            </a:fld>
            <a:endParaRPr lang="en-GB"/>
          </a:p>
        </p:txBody>
      </p:sp>
      <p:sp>
        <p:nvSpPr>
          <p:cNvPr id="1470466" name="Rectangle 2"/>
          <p:cNvSpPr>
            <a:spLocks noGrp="1" noChangeArrowheads="1"/>
          </p:cNvSpPr>
          <p:nvPr>
            <p:ph type="title"/>
          </p:nvPr>
        </p:nvSpPr>
        <p:spPr/>
        <p:txBody>
          <a:bodyPr/>
          <a:lstStyle/>
          <a:p>
            <a:pPr eaLnBrk="1" hangingPunct="1">
              <a:defRPr/>
            </a:pPr>
            <a:r>
              <a:rPr lang="en-GB" b="1" smtClean="0">
                <a:solidFill>
                  <a:srgbClr val="FFFF00"/>
                </a:solidFill>
              </a:rPr>
              <a:t>Parable Of The Rich Man</a:t>
            </a:r>
          </a:p>
        </p:txBody>
      </p:sp>
      <p:pic>
        <p:nvPicPr>
          <p:cNvPr id="1470468" name="Picture 4" descr="temple church"/>
          <p:cNvPicPr>
            <a:picLocks noGrp="1" noChangeAspect="1" noChangeArrowheads="1"/>
          </p:cNvPicPr>
          <p:nvPr>
            <p:ph idx="1"/>
          </p:nvPr>
        </p:nvPicPr>
        <p:blipFill>
          <a:blip r:embed="rId3" cstate="print"/>
          <a:srcRect/>
          <a:stretch>
            <a:fillRect/>
          </a:stretch>
        </p:blipFill>
        <p:spPr>
          <a:xfrm>
            <a:off x="395288" y="1700213"/>
            <a:ext cx="2054225" cy="2592387"/>
          </a:xfrm>
          <a:noFill/>
        </p:spPr>
      </p:pic>
      <p:sp>
        <p:nvSpPr>
          <p:cNvPr id="1470470" name="Text Box 6"/>
          <p:cNvSpPr txBox="1">
            <a:spLocks noChangeArrowheads="1"/>
          </p:cNvSpPr>
          <p:nvPr/>
        </p:nvSpPr>
        <p:spPr bwMode="auto">
          <a:xfrm>
            <a:off x="2843213" y="1484313"/>
            <a:ext cx="6121400" cy="3378200"/>
          </a:xfrm>
          <a:prstGeom prst="rect">
            <a:avLst/>
          </a:prstGeom>
          <a:noFill/>
          <a:ln w="9525">
            <a:noFill/>
            <a:miter lim="800000"/>
            <a:headEnd/>
            <a:tailEnd/>
          </a:ln>
          <a:effectLst/>
        </p:spPr>
        <p:txBody>
          <a:bodyPr>
            <a:spAutoFit/>
          </a:bodyPr>
          <a:lstStyle/>
          <a:p>
            <a:pPr>
              <a:spcBef>
                <a:spcPct val="50000"/>
              </a:spcBef>
              <a:defRPr/>
            </a:pPr>
            <a:r>
              <a:rPr lang="en-GB" sz="2400" b="1">
                <a:solidFill>
                  <a:srgbClr val="00FF00"/>
                </a:solidFill>
                <a:effectLst>
                  <a:outerShdw blurRad="38100" dist="38100" dir="2700000" algn="tl">
                    <a:srgbClr val="000000"/>
                  </a:outerShdw>
                </a:effectLst>
              </a:rPr>
              <a:t>As we already have seen how that the Bank of England</a:t>
            </a:r>
            <a:r>
              <a:rPr lang="en-GB" sz="2400" b="1">
                <a:solidFill>
                  <a:srgbClr val="FFFF00"/>
                </a:solidFill>
                <a:effectLst>
                  <a:outerShdw blurRad="38100" dist="38100" dir="2700000" algn="tl">
                    <a:srgbClr val="000000"/>
                  </a:outerShdw>
                </a:effectLst>
              </a:rPr>
              <a:t> </a:t>
            </a:r>
            <a:r>
              <a:rPr lang="en-GB" sz="2400" b="1">
                <a:solidFill>
                  <a:srgbClr val="FF9900"/>
                </a:solidFill>
                <a:effectLst>
                  <a:outerShdw blurRad="38100" dist="38100" dir="2700000" algn="tl">
                    <a:srgbClr val="000000"/>
                  </a:outerShdw>
                </a:effectLst>
              </a:rPr>
              <a:t>through secret negotiations in a church (London Temple)</a:t>
            </a:r>
            <a:r>
              <a:rPr lang="en-GB" sz="2400" b="1">
                <a:solidFill>
                  <a:srgbClr val="FFFF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was set up and whose tentacles would control most of the world’s currencies.</a:t>
            </a:r>
            <a:r>
              <a:rPr lang="en-GB" sz="2400" b="1">
                <a:solidFill>
                  <a:srgbClr val="FFFF00"/>
                </a:solidFill>
                <a:effectLst>
                  <a:outerShdw blurRad="38100" dist="38100" dir="2700000" algn="tl">
                    <a:srgbClr val="000000"/>
                  </a:outerShdw>
                </a:effectLst>
              </a:rPr>
              <a:t> Those who are not controlled such as Libya, Syria, Iran and North Korea, </a:t>
            </a:r>
            <a:r>
              <a:rPr lang="en-GB" sz="2400" b="1">
                <a:solidFill>
                  <a:srgbClr val="FF0000"/>
                </a:solidFill>
                <a:effectLst>
                  <a:outerShdw blurRad="38100" dist="38100" dir="2700000" algn="tl">
                    <a:srgbClr val="000000"/>
                  </a:outerShdw>
                </a:effectLst>
              </a:rPr>
              <a:t>were deemed the axis of evil</a:t>
            </a:r>
          </a:p>
        </p:txBody>
      </p:sp>
      <p:sp>
        <p:nvSpPr>
          <p:cNvPr id="1470471" name="Text Box 7"/>
          <p:cNvSpPr txBox="1">
            <a:spLocks noChangeArrowheads="1"/>
          </p:cNvSpPr>
          <p:nvPr/>
        </p:nvSpPr>
        <p:spPr bwMode="auto">
          <a:xfrm>
            <a:off x="0" y="4940300"/>
            <a:ext cx="9144000" cy="1938992"/>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400" b="1" dirty="0">
                <a:solidFill>
                  <a:schemeClr val="bg2"/>
                </a:solidFill>
                <a:effectLst>
                  <a:outerShdw blurRad="38100" dist="38100" dir="2700000" algn="tl">
                    <a:srgbClr val="000000"/>
                  </a:outerShdw>
                </a:effectLst>
              </a:rPr>
              <a:t>The Lord in turning out the money changers from the temple was foretelling that on his return </a:t>
            </a:r>
            <a:r>
              <a:rPr lang="en-GB" sz="2400" b="1" dirty="0">
                <a:solidFill>
                  <a:srgbClr val="FF0000"/>
                </a:solidFill>
                <a:effectLst>
                  <a:outerShdw blurRad="38100" dist="38100" dir="2700000" algn="tl">
                    <a:srgbClr val="000000"/>
                  </a:outerShdw>
                </a:effectLst>
              </a:rPr>
              <a:t>the money changers at the Bank of England in </a:t>
            </a:r>
            <a:r>
              <a:rPr lang="en-GB" sz="2400" b="1" dirty="0" err="1">
                <a:solidFill>
                  <a:srgbClr val="FF0000"/>
                </a:solidFill>
                <a:effectLst>
                  <a:outerShdw blurRad="38100" dist="38100" dir="2700000" algn="tl">
                    <a:srgbClr val="000000"/>
                  </a:outerShdw>
                </a:effectLst>
              </a:rPr>
              <a:t>Threadneedle</a:t>
            </a:r>
            <a:r>
              <a:rPr lang="en-GB" sz="2400" b="1" dirty="0">
                <a:solidFill>
                  <a:srgbClr val="FF0000"/>
                </a:solidFill>
                <a:effectLst>
                  <a:outerShdw blurRad="38100" dist="38100" dir="2700000" algn="tl">
                    <a:srgbClr val="000000"/>
                  </a:outerShdw>
                </a:effectLst>
              </a:rPr>
              <a:t> Street</a:t>
            </a:r>
            <a:r>
              <a:rPr lang="en-GB" sz="2400" b="1" dirty="0">
                <a:solidFill>
                  <a:schemeClr val="bg2"/>
                </a:solidFill>
                <a:effectLst>
                  <a:outerShdw blurRad="38100" dist="38100" dir="2700000" algn="tl">
                    <a:srgbClr val="000000"/>
                  </a:outerShdw>
                </a:effectLst>
              </a:rPr>
              <a:t> would be removed – the needle in </a:t>
            </a:r>
            <a:r>
              <a:rPr lang="en-GB" sz="2400" b="1" dirty="0" err="1">
                <a:solidFill>
                  <a:srgbClr val="FF0000"/>
                </a:solidFill>
                <a:effectLst>
                  <a:outerShdw blurRad="38100" dist="38100" dir="2700000" algn="tl">
                    <a:srgbClr val="000000"/>
                  </a:outerShdw>
                </a:effectLst>
              </a:rPr>
              <a:t>Threadneedle</a:t>
            </a:r>
            <a:r>
              <a:rPr lang="en-GB" sz="2400" b="1" dirty="0">
                <a:solidFill>
                  <a:srgbClr val="FF0000"/>
                </a:solidFill>
                <a:effectLst>
                  <a:outerShdw blurRad="38100" dist="38100" dir="2700000" algn="tl">
                    <a:srgbClr val="000000"/>
                  </a:outerShdw>
                </a:effectLst>
              </a:rPr>
              <a:t> street would no longer be threaded!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0468"/>
                                        </p:tgtEl>
                                        <p:attrNameLst>
                                          <p:attrName>style.visibility</p:attrName>
                                        </p:attrNameLst>
                                      </p:cBhvr>
                                      <p:to>
                                        <p:strVal val="visible"/>
                                      </p:to>
                                    </p:set>
                                    <p:animEffect transition="in" filter="circle(in)">
                                      <p:cBhvr>
                                        <p:cTn id="7" dur="2000"/>
                                        <p:tgtEl>
                                          <p:spTgt spid="14704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70470"/>
                                        </p:tgtEl>
                                        <p:attrNameLst>
                                          <p:attrName>style.visibility</p:attrName>
                                        </p:attrNameLst>
                                      </p:cBhvr>
                                      <p:to>
                                        <p:strVal val="visible"/>
                                      </p:to>
                                    </p:set>
                                    <p:anim calcmode="discrete" valueType="clr">
                                      <p:cBhvr override="childStyle">
                                        <p:cTn id="12" dur="80"/>
                                        <p:tgtEl>
                                          <p:spTgt spid="147047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70470"/>
                                        </p:tgtEl>
                                        <p:attrNameLst>
                                          <p:attrName>fillcolor</p:attrName>
                                        </p:attrNameLst>
                                      </p:cBhvr>
                                      <p:tavLst>
                                        <p:tav tm="0">
                                          <p:val>
                                            <p:clrVal>
                                              <a:schemeClr val="accent2"/>
                                            </p:clrVal>
                                          </p:val>
                                        </p:tav>
                                        <p:tav tm="50000">
                                          <p:val>
                                            <p:clrVal>
                                              <a:schemeClr val="hlink"/>
                                            </p:clrVal>
                                          </p:val>
                                        </p:tav>
                                      </p:tavLst>
                                    </p:anim>
                                    <p:set>
                                      <p:cBhvr>
                                        <p:cTn id="14" dur="80"/>
                                        <p:tgtEl>
                                          <p:spTgt spid="1470470"/>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70471"/>
                                        </p:tgtEl>
                                        <p:attrNameLst>
                                          <p:attrName>style.visibility</p:attrName>
                                        </p:attrNameLst>
                                      </p:cBhvr>
                                      <p:to>
                                        <p:strVal val="visible"/>
                                      </p:to>
                                    </p:set>
                                    <p:anim calcmode="lin" valueType="num">
                                      <p:cBhvr additive="base">
                                        <p:cTn id="19" dur="500" fill="hold"/>
                                        <p:tgtEl>
                                          <p:spTgt spid="1470471"/>
                                        </p:tgtEl>
                                        <p:attrNameLst>
                                          <p:attrName>ppt_x</p:attrName>
                                        </p:attrNameLst>
                                      </p:cBhvr>
                                      <p:tavLst>
                                        <p:tav tm="0">
                                          <p:val>
                                            <p:strVal val="#ppt_x"/>
                                          </p:val>
                                        </p:tav>
                                        <p:tav tm="100000">
                                          <p:val>
                                            <p:strVal val="#ppt_x"/>
                                          </p:val>
                                        </p:tav>
                                      </p:tavLst>
                                    </p:anim>
                                    <p:anim calcmode="lin" valueType="num">
                                      <p:cBhvr additive="base">
                                        <p:cTn id="20" dur="500" fill="hold"/>
                                        <p:tgtEl>
                                          <p:spTgt spid="14704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70" grpId="0"/>
      <p:bldP spid="147047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94BE7AA-A1D6-4463-9706-AA573911CB61}" type="slidenum">
              <a:rPr lang="en-GB"/>
              <a:pPr>
                <a:defRPr/>
              </a:pPr>
              <a:t>48</a:t>
            </a:fld>
            <a:endParaRPr lang="en-GB"/>
          </a:p>
        </p:txBody>
      </p:sp>
      <p:sp>
        <p:nvSpPr>
          <p:cNvPr id="1476610" name="Rectangle 2"/>
          <p:cNvSpPr>
            <a:spLocks noGrp="1" noChangeArrowheads="1"/>
          </p:cNvSpPr>
          <p:nvPr>
            <p:ph type="title"/>
          </p:nvPr>
        </p:nvSpPr>
        <p:spPr/>
        <p:txBody>
          <a:bodyPr/>
          <a:lstStyle/>
          <a:p>
            <a:pPr eaLnBrk="1" hangingPunct="1">
              <a:defRPr/>
            </a:pPr>
            <a:r>
              <a:rPr lang="en-GB" b="1" smtClean="0">
                <a:solidFill>
                  <a:srgbClr val="FF0000"/>
                </a:solidFill>
              </a:rPr>
              <a:t>Parable Of The Rich Man</a:t>
            </a:r>
          </a:p>
        </p:txBody>
      </p:sp>
      <p:pic>
        <p:nvPicPr>
          <p:cNvPr id="1476614" name="Picture 6" descr="P071"/>
          <p:cNvPicPr>
            <a:picLocks noGrp="1" noChangeAspect="1" noChangeArrowheads="1"/>
          </p:cNvPicPr>
          <p:nvPr>
            <p:ph idx="1"/>
          </p:nvPr>
        </p:nvPicPr>
        <p:blipFill>
          <a:blip r:embed="rId3" cstate="print"/>
          <a:srcRect/>
          <a:stretch>
            <a:fillRect/>
          </a:stretch>
        </p:blipFill>
        <p:spPr>
          <a:xfrm>
            <a:off x="395288" y="1628775"/>
            <a:ext cx="4114800" cy="4114800"/>
          </a:xfrm>
          <a:noFill/>
        </p:spPr>
      </p:pic>
      <p:sp>
        <p:nvSpPr>
          <p:cNvPr id="1476616" name="Text Box 8"/>
          <p:cNvSpPr txBox="1">
            <a:spLocks noChangeArrowheads="1"/>
          </p:cNvSpPr>
          <p:nvPr/>
        </p:nvSpPr>
        <p:spPr bwMode="auto">
          <a:xfrm>
            <a:off x="4716463" y="1700213"/>
            <a:ext cx="4427537" cy="3990975"/>
          </a:xfrm>
          <a:prstGeom prst="rect">
            <a:avLst/>
          </a:prstGeom>
          <a:noFill/>
          <a:ln w="9525">
            <a:noFill/>
            <a:miter lim="800000"/>
            <a:headEnd/>
            <a:tailEnd/>
          </a:ln>
          <a:effectLst/>
        </p:spPr>
        <p:txBody>
          <a:bodyPr>
            <a:spAutoFit/>
          </a:bodyPr>
          <a:lstStyle/>
          <a:p>
            <a:pPr>
              <a:spcBef>
                <a:spcPct val="50000"/>
              </a:spcBef>
              <a:defRPr/>
            </a:pPr>
            <a:r>
              <a:rPr lang="en-GB" sz="3200" b="1">
                <a:solidFill>
                  <a:srgbClr val="00FF00"/>
                </a:solidFill>
                <a:effectLst>
                  <a:outerShdw blurRad="38100" dist="38100" dir="2700000" algn="tl">
                    <a:srgbClr val="000000"/>
                  </a:outerShdw>
                </a:effectLst>
              </a:rPr>
              <a:t>Broad is the way that leadeth </a:t>
            </a:r>
            <a:r>
              <a:rPr lang="en-GB" sz="3200" b="1">
                <a:solidFill>
                  <a:srgbClr val="FF9900"/>
                </a:solidFill>
                <a:effectLst>
                  <a:outerShdw blurRad="38100" dist="38100" dir="2700000" algn="tl">
                    <a:srgbClr val="000000"/>
                  </a:outerShdw>
                </a:effectLst>
              </a:rPr>
              <a:t>to destruction …. Here we see</a:t>
            </a:r>
            <a:r>
              <a:rPr lang="en-GB" sz="3200" b="1">
                <a:solidFill>
                  <a:srgbClr val="00FF00"/>
                </a:solidFill>
                <a:effectLst>
                  <a:outerShdw blurRad="38100" dist="38100" dir="2700000" algn="tl">
                    <a:srgbClr val="000000"/>
                  </a:outerShdw>
                </a:effectLst>
              </a:rPr>
              <a:t> </a:t>
            </a:r>
            <a:r>
              <a:rPr lang="en-GB" sz="3200" b="1">
                <a:solidFill>
                  <a:srgbClr val="FF0000"/>
                </a:solidFill>
                <a:effectLst>
                  <a:outerShdw blurRad="38100" dist="38100" dir="2700000" algn="tl">
                    <a:srgbClr val="000000"/>
                  </a:outerShdw>
                </a:effectLst>
              </a:rPr>
              <a:t>Old Broad Street</a:t>
            </a:r>
            <a:r>
              <a:rPr lang="en-GB" sz="3200" b="1">
                <a:solidFill>
                  <a:srgbClr val="00FF00"/>
                </a:solidFill>
                <a:effectLst>
                  <a:outerShdw blurRad="38100" dist="38100" dir="2700000" algn="tl">
                    <a:srgbClr val="000000"/>
                  </a:outerShdw>
                </a:effectLst>
              </a:rPr>
              <a:t> </a:t>
            </a:r>
            <a:r>
              <a:rPr lang="en-GB" sz="3200" b="1">
                <a:solidFill>
                  <a:srgbClr val="FF9900"/>
                </a:solidFill>
                <a:effectLst>
                  <a:outerShdw blurRad="38100" dist="38100" dir="2700000" algn="tl">
                    <a:srgbClr val="000000"/>
                  </a:outerShdw>
                </a:effectLst>
              </a:rPr>
              <a:t>that leads into</a:t>
            </a:r>
            <a:r>
              <a:rPr lang="en-GB" sz="3200" b="1">
                <a:solidFill>
                  <a:srgbClr val="00FF00"/>
                </a:solidFill>
                <a:effectLst>
                  <a:outerShdw blurRad="38100" dist="38100" dir="2700000" algn="tl">
                    <a:srgbClr val="000000"/>
                  </a:outerShdw>
                </a:effectLst>
              </a:rPr>
              <a:t> </a:t>
            </a:r>
            <a:r>
              <a:rPr lang="en-GB" sz="3200" b="1">
                <a:solidFill>
                  <a:srgbClr val="FF0000"/>
                </a:solidFill>
                <a:effectLst>
                  <a:outerShdw blurRad="38100" dist="38100" dir="2700000" algn="tl">
                    <a:srgbClr val="000000"/>
                  </a:outerShdw>
                </a:effectLst>
              </a:rPr>
              <a:t>Threadneedle Street</a:t>
            </a:r>
            <a:r>
              <a:rPr lang="en-GB" sz="3200" b="1">
                <a:solidFill>
                  <a:srgbClr val="00FF00"/>
                </a:solidFill>
                <a:effectLst>
                  <a:outerShdw blurRad="38100" dist="38100" dir="2700000" algn="tl">
                    <a:srgbClr val="000000"/>
                  </a:outerShdw>
                </a:effectLst>
              </a:rPr>
              <a:t> – </a:t>
            </a:r>
            <a:r>
              <a:rPr lang="en-GB" sz="3200" b="1">
                <a:solidFill>
                  <a:schemeClr val="hlink"/>
                </a:solidFill>
                <a:effectLst>
                  <a:outerShdw blurRad="38100" dist="38100" dir="2700000" algn="tl">
                    <a:srgbClr val="000000"/>
                  </a:outerShdw>
                </a:effectLst>
              </a:rPr>
              <a:t>home to the Bank of England</a:t>
            </a:r>
          </a:p>
        </p:txBody>
      </p:sp>
      <p:sp>
        <p:nvSpPr>
          <p:cNvPr id="1476617" name="Text Box 9"/>
          <p:cNvSpPr txBox="1">
            <a:spLocks noChangeArrowheads="1"/>
          </p:cNvSpPr>
          <p:nvPr/>
        </p:nvSpPr>
        <p:spPr bwMode="auto">
          <a:xfrm>
            <a:off x="250825" y="6021388"/>
            <a:ext cx="43926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Old Broad Street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6614"/>
                                        </p:tgtEl>
                                        <p:attrNameLst>
                                          <p:attrName>style.visibility</p:attrName>
                                        </p:attrNameLst>
                                      </p:cBhvr>
                                      <p:to>
                                        <p:strVal val="visible"/>
                                      </p:to>
                                    </p:set>
                                    <p:animEffect transition="in" filter="circle(in)">
                                      <p:cBhvr>
                                        <p:cTn id="7" dur="2000"/>
                                        <p:tgtEl>
                                          <p:spTgt spid="14766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76617"/>
                                        </p:tgtEl>
                                        <p:attrNameLst>
                                          <p:attrName>style.visibility</p:attrName>
                                        </p:attrNameLst>
                                      </p:cBhvr>
                                      <p:to>
                                        <p:strVal val="visible"/>
                                      </p:to>
                                    </p:set>
                                    <p:anim calcmode="lin" valueType="num">
                                      <p:cBhvr additive="base">
                                        <p:cTn id="12" dur="500" fill="hold"/>
                                        <p:tgtEl>
                                          <p:spTgt spid="1476617"/>
                                        </p:tgtEl>
                                        <p:attrNameLst>
                                          <p:attrName>ppt_x</p:attrName>
                                        </p:attrNameLst>
                                      </p:cBhvr>
                                      <p:tavLst>
                                        <p:tav tm="0">
                                          <p:val>
                                            <p:strVal val="#ppt_x"/>
                                          </p:val>
                                        </p:tav>
                                        <p:tav tm="100000">
                                          <p:val>
                                            <p:strVal val="#ppt_x"/>
                                          </p:val>
                                        </p:tav>
                                      </p:tavLst>
                                    </p:anim>
                                    <p:anim calcmode="lin" valueType="num">
                                      <p:cBhvr additive="base">
                                        <p:cTn id="13" dur="500" fill="hold"/>
                                        <p:tgtEl>
                                          <p:spTgt spid="14766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76616"/>
                                        </p:tgtEl>
                                        <p:attrNameLst>
                                          <p:attrName>style.visibility</p:attrName>
                                        </p:attrNameLst>
                                      </p:cBhvr>
                                      <p:to>
                                        <p:strVal val="visible"/>
                                      </p:to>
                                    </p:set>
                                    <p:anim calcmode="discrete" valueType="clr">
                                      <p:cBhvr override="childStyle">
                                        <p:cTn id="18" dur="80"/>
                                        <p:tgtEl>
                                          <p:spTgt spid="147661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76616"/>
                                        </p:tgtEl>
                                        <p:attrNameLst>
                                          <p:attrName>fillcolor</p:attrName>
                                        </p:attrNameLst>
                                      </p:cBhvr>
                                      <p:tavLst>
                                        <p:tav tm="0">
                                          <p:val>
                                            <p:clrVal>
                                              <a:schemeClr val="accent2"/>
                                            </p:clrVal>
                                          </p:val>
                                        </p:tav>
                                        <p:tav tm="50000">
                                          <p:val>
                                            <p:clrVal>
                                              <a:schemeClr val="hlink"/>
                                            </p:clrVal>
                                          </p:val>
                                        </p:tav>
                                      </p:tavLst>
                                    </p:anim>
                                    <p:set>
                                      <p:cBhvr>
                                        <p:cTn id="20" dur="80"/>
                                        <p:tgtEl>
                                          <p:spTgt spid="14766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616" grpId="0"/>
      <p:bldP spid="14766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F759F29-4A44-4F97-9470-BB90D6D29507}" type="slidenum">
              <a:rPr lang="en-GB"/>
              <a:pPr>
                <a:defRPr/>
              </a:pPr>
              <a:t>49</a:t>
            </a:fld>
            <a:endParaRPr lang="en-GB"/>
          </a:p>
        </p:txBody>
      </p:sp>
      <p:sp>
        <p:nvSpPr>
          <p:cNvPr id="1472514" name="Rectangle 2"/>
          <p:cNvSpPr>
            <a:spLocks noGrp="1" noChangeArrowheads="1"/>
          </p:cNvSpPr>
          <p:nvPr>
            <p:ph type="title"/>
          </p:nvPr>
        </p:nvSpPr>
        <p:spPr>
          <a:xfrm>
            <a:off x="468313" y="188913"/>
            <a:ext cx="8229600" cy="1371600"/>
          </a:xfrm>
        </p:spPr>
        <p:txBody>
          <a:bodyPr/>
          <a:lstStyle/>
          <a:p>
            <a:pPr eaLnBrk="1" hangingPunct="1">
              <a:defRPr/>
            </a:pPr>
            <a:r>
              <a:rPr lang="en-GB" sz="4000" b="1" smtClean="0">
                <a:solidFill>
                  <a:srgbClr val="FFFF00"/>
                </a:solidFill>
              </a:rPr>
              <a:t>Broad Is The Way That Leads To</a:t>
            </a:r>
            <a:r>
              <a:rPr lang="en-GB" sz="4000" b="1" smtClean="0">
                <a:solidFill>
                  <a:srgbClr val="FF0000"/>
                </a:solidFill>
              </a:rPr>
              <a:t> Destruction</a:t>
            </a:r>
          </a:p>
        </p:txBody>
      </p:sp>
      <p:pic>
        <p:nvPicPr>
          <p:cNvPr id="1472516" name="Picture 4" descr="msoE1DBF"/>
          <p:cNvPicPr>
            <a:picLocks noGrp="1" noChangeAspect="1" noChangeArrowheads="1"/>
          </p:cNvPicPr>
          <p:nvPr>
            <p:ph idx="1"/>
          </p:nvPr>
        </p:nvPicPr>
        <p:blipFill>
          <a:blip r:embed="rId3" cstate="print">
            <a:lum bright="-12000" contrast="42000"/>
          </a:blip>
          <a:srcRect l="26039" t="16879" r="24051" b="66240"/>
          <a:stretch>
            <a:fillRect/>
          </a:stretch>
        </p:blipFill>
        <p:spPr>
          <a:xfrm>
            <a:off x="684213" y="1484313"/>
            <a:ext cx="7777162" cy="4400550"/>
          </a:xfrm>
          <a:noFill/>
        </p:spPr>
      </p:pic>
      <p:sp>
        <p:nvSpPr>
          <p:cNvPr id="120837" name="Text Box 6"/>
          <p:cNvSpPr txBox="1">
            <a:spLocks noChangeArrowheads="1"/>
          </p:cNvSpPr>
          <p:nvPr/>
        </p:nvSpPr>
        <p:spPr bwMode="auto">
          <a:xfrm>
            <a:off x="323850" y="6092825"/>
            <a:ext cx="7993063" cy="396875"/>
          </a:xfrm>
          <a:prstGeom prst="rect">
            <a:avLst/>
          </a:prstGeom>
          <a:noFill/>
          <a:ln w="9525">
            <a:noFill/>
            <a:miter lim="800000"/>
            <a:headEnd/>
            <a:tailEnd/>
          </a:ln>
        </p:spPr>
        <p:txBody>
          <a:bodyPr>
            <a:spAutoFit/>
          </a:bodyPr>
          <a:lstStyle/>
          <a:p>
            <a:pPr>
              <a:spcBef>
                <a:spcPct val="50000"/>
              </a:spcBef>
            </a:pPr>
            <a:endParaRPr lang="en-US"/>
          </a:p>
        </p:txBody>
      </p:sp>
      <p:sp>
        <p:nvSpPr>
          <p:cNvPr id="1472519" name="Text Box 7"/>
          <p:cNvSpPr txBox="1">
            <a:spLocks noChangeArrowheads="1"/>
          </p:cNvSpPr>
          <p:nvPr/>
        </p:nvSpPr>
        <p:spPr bwMode="auto">
          <a:xfrm>
            <a:off x="0" y="5911850"/>
            <a:ext cx="9144000"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Note Old Broad Street leads into </a:t>
            </a:r>
            <a:r>
              <a:rPr lang="en-GB" sz="2800" b="1" dirty="0" err="1">
                <a:solidFill>
                  <a:srgbClr val="FFFF00"/>
                </a:solidFill>
                <a:effectLst>
                  <a:outerShdw blurRad="38100" dist="38100" dir="2700000" algn="tl">
                    <a:srgbClr val="000000"/>
                  </a:outerShdw>
                </a:effectLst>
              </a:rPr>
              <a:t>Threadneedle</a:t>
            </a:r>
            <a:r>
              <a:rPr lang="en-GB" sz="2800" b="1" dirty="0">
                <a:solidFill>
                  <a:srgbClr val="FFFF00"/>
                </a:solidFill>
                <a:effectLst>
                  <a:outerShdw blurRad="38100" dist="38100" dir="2700000" algn="tl">
                    <a:srgbClr val="000000"/>
                  </a:outerShdw>
                </a:effectLst>
              </a:rPr>
              <a:t> Street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2516"/>
                                        </p:tgtEl>
                                        <p:attrNameLst>
                                          <p:attrName>style.visibility</p:attrName>
                                        </p:attrNameLst>
                                      </p:cBhvr>
                                      <p:to>
                                        <p:strVal val="visible"/>
                                      </p:to>
                                    </p:set>
                                    <p:animEffect transition="in" filter="circle(in)">
                                      <p:cBhvr>
                                        <p:cTn id="7" dur="2000"/>
                                        <p:tgtEl>
                                          <p:spTgt spid="14725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72519"/>
                                        </p:tgtEl>
                                        <p:attrNameLst>
                                          <p:attrName>style.visibility</p:attrName>
                                        </p:attrNameLst>
                                      </p:cBhvr>
                                      <p:to>
                                        <p:strVal val="visible"/>
                                      </p:to>
                                    </p:set>
                                    <p:anim calcmode="lin" valueType="num">
                                      <p:cBhvr additive="base">
                                        <p:cTn id="12" dur="500" fill="hold"/>
                                        <p:tgtEl>
                                          <p:spTgt spid="1472519"/>
                                        </p:tgtEl>
                                        <p:attrNameLst>
                                          <p:attrName>ppt_x</p:attrName>
                                        </p:attrNameLst>
                                      </p:cBhvr>
                                      <p:tavLst>
                                        <p:tav tm="0">
                                          <p:val>
                                            <p:strVal val="#ppt_x"/>
                                          </p:val>
                                        </p:tav>
                                        <p:tav tm="100000">
                                          <p:val>
                                            <p:strVal val="#ppt_x"/>
                                          </p:val>
                                        </p:tav>
                                      </p:tavLst>
                                    </p:anim>
                                    <p:anim calcmode="lin" valueType="num">
                                      <p:cBhvr additive="base">
                                        <p:cTn id="13" dur="500" fill="hold"/>
                                        <p:tgtEl>
                                          <p:spTgt spid="1472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b="1" dirty="0">
              <a:solidFill>
                <a:srgbClr val="FF0000"/>
              </a:solidFill>
            </a:endParaRPr>
          </a:p>
        </p:txBody>
      </p:sp>
      <p:pic>
        <p:nvPicPr>
          <p:cNvPr id="1026" name="Picture 2" descr="http://www.mindcontrolinamerica.com/images/fed-bank-nyc.jpg"/>
          <p:cNvPicPr>
            <a:picLocks noChangeAspect="1" noChangeArrowheads="1"/>
          </p:cNvPicPr>
          <p:nvPr/>
        </p:nvPicPr>
        <p:blipFill>
          <a:blip r:embed="rId3" cstate="print"/>
          <a:srcRect/>
          <a:stretch>
            <a:fillRect/>
          </a:stretch>
        </p:blipFill>
        <p:spPr bwMode="auto">
          <a:xfrm>
            <a:off x="285720" y="1214422"/>
            <a:ext cx="3143272" cy="4568027"/>
          </a:xfrm>
          <a:prstGeom prst="rect">
            <a:avLst/>
          </a:prstGeom>
          <a:noFill/>
        </p:spPr>
      </p:pic>
      <p:sp>
        <p:nvSpPr>
          <p:cNvPr id="4" name="TextBox 3"/>
          <p:cNvSpPr txBox="1"/>
          <p:nvPr/>
        </p:nvSpPr>
        <p:spPr>
          <a:xfrm>
            <a:off x="142844" y="5786454"/>
            <a:ext cx="3357586" cy="954107"/>
          </a:xfrm>
          <a:prstGeom prst="rect">
            <a:avLst/>
          </a:prstGeom>
          <a:noFill/>
        </p:spPr>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Federal  Reserve Bank - NY</a:t>
            </a:r>
            <a:endParaRPr lang="en-GB" sz="28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3786182" y="1500174"/>
            <a:ext cx="4929222" cy="4524315"/>
          </a:xfrm>
          <a:prstGeom prst="rect">
            <a:avLst/>
          </a:prstGeom>
          <a:noFill/>
        </p:spPr>
        <p:txBody>
          <a:bodyPr wrap="square" rtlCol="0">
            <a:spAutoFit/>
          </a:bodyPr>
          <a:lstStyle/>
          <a:p>
            <a:r>
              <a:rPr lang="en-GB" sz="3200" b="1" dirty="0" smtClean="0">
                <a:solidFill>
                  <a:srgbClr val="66FF33"/>
                </a:solidFill>
                <a:effectLst>
                  <a:outerShdw blurRad="38100" dist="38100" dir="2700000" algn="tl">
                    <a:srgbClr val="000000">
                      <a:alpha val="43137"/>
                    </a:srgbClr>
                  </a:outerShdw>
                </a:effectLst>
              </a:rPr>
              <a:t>The run on securities through the Wall Street exchange, </a:t>
            </a:r>
            <a:r>
              <a:rPr lang="en-GB" sz="3200" b="1" dirty="0" smtClean="0">
                <a:solidFill>
                  <a:srgbClr val="66FFFF"/>
                </a:solidFill>
                <a:effectLst>
                  <a:outerShdw blurRad="38100" dist="38100" dir="2700000" algn="tl">
                    <a:srgbClr val="000000">
                      <a:alpha val="43137"/>
                    </a:srgbClr>
                  </a:outerShdw>
                </a:effectLst>
              </a:rPr>
              <a:t>New York,  would reverberate through the Federal Reserve</a:t>
            </a:r>
            <a:r>
              <a:rPr lang="en-GB" sz="3200" b="1" dirty="0" smtClean="0">
                <a:effectLst>
                  <a:outerShdw blurRad="38100" dist="38100" dir="2700000" algn="tl">
                    <a:srgbClr val="000000">
                      <a:alpha val="43137"/>
                    </a:srgbClr>
                  </a:outerShdw>
                </a:effectLst>
              </a:rPr>
              <a:t> </a:t>
            </a:r>
            <a:r>
              <a:rPr lang="en-GB" sz="3200" b="1" dirty="0" smtClean="0">
                <a:solidFill>
                  <a:srgbClr val="FF3300"/>
                </a:solidFill>
                <a:effectLst>
                  <a:outerShdw blurRad="38100" dist="38100" dir="2700000" algn="tl">
                    <a:srgbClr val="000000">
                      <a:alpha val="43137"/>
                    </a:srgbClr>
                  </a:outerShdw>
                </a:effectLst>
              </a:rPr>
              <a:t>(a branch of the Bank of England) </a:t>
            </a:r>
            <a:r>
              <a:rPr lang="en-GB" sz="3200" b="1" dirty="0" smtClean="0">
                <a:solidFill>
                  <a:srgbClr val="FFC000"/>
                </a:solidFill>
                <a:effectLst>
                  <a:outerShdw blurRad="38100" dist="38100" dir="2700000" algn="tl">
                    <a:srgbClr val="000000">
                      <a:alpha val="43137"/>
                    </a:srgbClr>
                  </a:outerShdw>
                </a:effectLst>
              </a:rPr>
              <a:t>to shake an already shaky institution.</a:t>
            </a:r>
            <a:endParaRPr lang="en-GB" sz="3200" b="1" dirty="0">
              <a:solidFill>
                <a:srgbClr val="FFC000"/>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2817FD2D-9A88-427D-94F0-FD7FE68655E2}" type="slidenum">
              <a:rPr lang="en-GB" smtClean="0"/>
              <a:pPr/>
              <a:t>5</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DE30A78-B61B-4B92-BB55-A18A7D4FE7DE}" type="slidenum">
              <a:rPr lang="en-GB"/>
              <a:pPr>
                <a:defRPr/>
              </a:pPr>
              <a:t>50</a:t>
            </a:fld>
            <a:endParaRPr lang="en-GB"/>
          </a:p>
        </p:txBody>
      </p:sp>
      <p:sp>
        <p:nvSpPr>
          <p:cNvPr id="1474566" name="Rectangle 6"/>
          <p:cNvSpPr>
            <a:spLocks noGrp="1" noChangeArrowheads="1"/>
          </p:cNvSpPr>
          <p:nvPr>
            <p:ph type="title"/>
          </p:nvPr>
        </p:nvSpPr>
        <p:spPr/>
        <p:txBody>
          <a:bodyPr/>
          <a:lstStyle/>
          <a:p>
            <a:pPr eaLnBrk="1" hangingPunct="1">
              <a:defRPr/>
            </a:pPr>
            <a:r>
              <a:rPr lang="en-GB" sz="4000" b="1" smtClean="0">
                <a:solidFill>
                  <a:srgbClr val="FFFF00"/>
                </a:solidFill>
              </a:rPr>
              <a:t>Broad Is The Way That Leads To</a:t>
            </a:r>
            <a:r>
              <a:rPr lang="en-GB" sz="4000" b="1" smtClean="0">
                <a:solidFill>
                  <a:srgbClr val="FF0000"/>
                </a:solidFill>
              </a:rPr>
              <a:t> Destruction</a:t>
            </a:r>
          </a:p>
        </p:txBody>
      </p:sp>
      <p:pic>
        <p:nvPicPr>
          <p:cNvPr id="1474565" name="Picture 5" descr="london-temple-church-wp-pd-300"/>
          <p:cNvPicPr>
            <a:picLocks noGrp="1" noChangeAspect="1" noChangeArrowheads="1"/>
          </p:cNvPicPr>
          <p:nvPr>
            <p:ph idx="1"/>
          </p:nvPr>
        </p:nvPicPr>
        <p:blipFill>
          <a:blip r:embed="rId3" cstate="print"/>
          <a:srcRect/>
          <a:stretch>
            <a:fillRect/>
          </a:stretch>
        </p:blipFill>
        <p:spPr>
          <a:xfrm>
            <a:off x="468313" y="1608138"/>
            <a:ext cx="4968875" cy="4071937"/>
          </a:xfrm>
          <a:noFill/>
        </p:spPr>
      </p:pic>
      <p:sp>
        <p:nvSpPr>
          <p:cNvPr id="1474568" name="Text Box 8"/>
          <p:cNvSpPr txBox="1">
            <a:spLocks noChangeArrowheads="1"/>
          </p:cNvSpPr>
          <p:nvPr/>
        </p:nvSpPr>
        <p:spPr bwMode="auto">
          <a:xfrm>
            <a:off x="250825" y="5876925"/>
            <a:ext cx="8424863" cy="822325"/>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400" b="1">
                <a:solidFill>
                  <a:srgbClr val="FF0000"/>
                </a:solidFill>
                <a:effectLst>
                  <a:outerShdw blurRad="38100" dist="38100" dir="2700000" algn="tl">
                    <a:srgbClr val="000000"/>
                  </a:outerShdw>
                </a:effectLst>
              </a:rPr>
              <a:t>And of course Threadneedle Street leads to the Unholy Temple Church – The Church of The Knights Templar</a:t>
            </a:r>
          </a:p>
        </p:txBody>
      </p:sp>
      <p:sp>
        <p:nvSpPr>
          <p:cNvPr id="1474569" name="Text Box 9"/>
          <p:cNvSpPr txBox="1">
            <a:spLocks noChangeArrowheads="1"/>
          </p:cNvSpPr>
          <p:nvPr/>
        </p:nvSpPr>
        <p:spPr bwMode="auto">
          <a:xfrm>
            <a:off x="5724525" y="1700213"/>
            <a:ext cx="3419475" cy="3743325"/>
          </a:xfrm>
          <a:prstGeom prst="rect">
            <a:avLst/>
          </a:prstGeom>
          <a:noFill/>
          <a:ln w="9525">
            <a:noFill/>
            <a:miter lim="800000"/>
            <a:headEnd/>
            <a:tailEnd/>
          </a:ln>
          <a:effectLst/>
        </p:spPr>
        <p:txBody>
          <a:bodyPr>
            <a:spAutoFit/>
          </a:bodyPr>
          <a:lstStyle/>
          <a:p>
            <a:pPr>
              <a:spcBef>
                <a:spcPct val="50000"/>
              </a:spcBef>
              <a:defRPr/>
            </a:pPr>
            <a:r>
              <a:rPr lang="en-GB" sz="2400" b="1">
                <a:solidFill>
                  <a:srgbClr val="00FF00"/>
                </a:solidFill>
                <a:effectLst>
                  <a:outerShdw blurRad="38100" dist="38100" dir="2700000" algn="tl">
                    <a:srgbClr val="000000"/>
                  </a:outerShdw>
                </a:effectLst>
              </a:rPr>
              <a:t>We saw earlier how the Temple Church was a replica</a:t>
            </a:r>
            <a:r>
              <a:rPr lang="en-GB" sz="2400" b="1">
                <a:solidFill>
                  <a:srgbClr val="FF33CC"/>
                </a:solidFill>
                <a:effectLst>
                  <a:outerShdw blurRad="38100" dist="38100" dir="2700000" algn="tl">
                    <a:srgbClr val="000000"/>
                  </a:outerShdw>
                </a:effectLst>
              </a:rPr>
              <a:t> </a:t>
            </a:r>
            <a:r>
              <a:rPr lang="en-GB" sz="2400" b="1">
                <a:solidFill>
                  <a:srgbClr val="FF9900"/>
                </a:solidFill>
                <a:effectLst>
                  <a:outerShdw blurRad="38100" dist="38100" dir="2700000" algn="tl">
                    <a:srgbClr val="000000"/>
                  </a:outerShdw>
                </a:effectLst>
              </a:rPr>
              <a:t>of the Church in Jerusalem so this gives even more poignancy</a:t>
            </a:r>
            <a:r>
              <a:rPr lang="en-GB" sz="2400" b="1">
                <a:solidFill>
                  <a:srgbClr val="FF33CC"/>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to the parable of the Rich Man</a:t>
            </a:r>
            <a:r>
              <a:rPr lang="en-GB" sz="2400" b="1">
                <a:solidFill>
                  <a:srgbClr val="FF33CC"/>
                </a:solidFill>
                <a:effectLst>
                  <a:outerShdw blurRad="38100" dist="38100" dir="2700000" algn="tl">
                    <a:srgbClr val="000000"/>
                  </a:outerShdw>
                </a:effectLst>
              </a:rPr>
              <a:t> and the money changers in the Temple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4565"/>
                                        </p:tgtEl>
                                        <p:attrNameLst>
                                          <p:attrName>style.visibility</p:attrName>
                                        </p:attrNameLst>
                                      </p:cBhvr>
                                      <p:to>
                                        <p:strVal val="visible"/>
                                      </p:to>
                                    </p:set>
                                    <p:animEffect transition="in" filter="circle(in)">
                                      <p:cBhvr>
                                        <p:cTn id="7" dur="2000"/>
                                        <p:tgtEl>
                                          <p:spTgt spid="147456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74569"/>
                                        </p:tgtEl>
                                        <p:attrNameLst>
                                          <p:attrName>style.visibility</p:attrName>
                                        </p:attrNameLst>
                                      </p:cBhvr>
                                      <p:to>
                                        <p:strVal val="visible"/>
                                      </p:to>
                                    </p:set>
                                    <p:anim calcmode="discrete" valueType="clr">
                                      <p:cBhvr override="childStyle">
                                        <p:cTn id="12" dur="80"/>
                                        <p:tgtEl>
                                          <p:spTgt spid="147456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74569"/>
                                        </p:tgtEl>
                                        <p:attrNameLst>
                                          <p:attrName>fillcolor</p:attrName>
                                        </p:attrNameLst>
                                      </p:cBhvr>
                                      <p:tavLst>
                                        <p:tav tm="0">
                                          <p:val>
                                            <p:clrVal>
                                              <a:schemeClr val="accent2"/>
                                            </p:clrVal>
                                          </p:val>
                                        </p:tav>
                                        <p:tav tm="50000">
                                          <p:val>
                                            <p:clrVal>
                                              <a:schemeClr val="hlink"/>
                                            </p:clrVal>
                                          </p:val>
                                        </p:tav>
                                      </p:tavLst>
                                    </p:anim>
                                    <p:set>
                                      <p:cBhvr>
                                        <p:cTn id="14" dur="80"/>
                                        <p:tgtEl>
                                          <p:spTgt spid="147456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74568"/>
                                        </p:tgtEl>
                                        <p:attrNameLst>
                                          <p:attrName>style.visibility</p:attrName>
                                        </p:attrNameLst>
                                      </p:cBhvr>
                                      <p:to>
                                        <p:strVal val="visible"/>
                                      </p:to>
                                    </p:set>
                                    <p:anim calcmode="lin" valueType="num">
                                      <p:cBhvr additive="base">
                                        <p:cTn id="19" dur="500" fill="hold"/>
                                        <p:tgtEl>
                                          <p:spTgt spid="1474568"/>
                                        </p:tgtEl>
                                        <p:attrNameLst>
                                          <p:attrName>ppt_x</p:attrName>
                                        </p:attrNameLst>
                                      </p:cBhvr>
                                      <p:tavLst>
                                        <p:tav tm="0">
                                          <p:val>
                                            <p:strVal val="#ppt_x"/>
                                          </p:val>
                                        </p:tav>
                                        <p:tav tm="100000">
                                          <p:val>
                                            <p:strVal val="#ppt_x"/>
                                          </p:val>
                                        </p:tav>
                                      </p:tavLst>
                                    </p:anim>
                                    <p:anim calcmode="lin" valueType="num">
                                      <p:cBhvr additive="base">
                                        <p:cTn id="20" dur="500" fill="hold"/>
                                        <p:tgtEl>
                                          <p:spTgt spid="14745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8" grpId="0" animBg="1"/>
      <p:bldP spid="147456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p:cNvSpPr>
            <a:spLocks noGrp="1"/>
          </p:cNvSpPr>
          <p:nvPr>
            <p:ph type="sldNum" sz="quarter" idx="12"/>
          </p:nvPr>
        </p:nvSpPr>
        <p:spPr/>
        <p:txBody>
          <a:bodyPr/>
          <a:lstStyle/>
          <a:p>
            <a:pPr>
              <a:defRPr/>
            </a:pPr>
            <a:fld id="{75AD1612-0F8B-4053-9E59-2F54D6DA9A20}" type="slidenum">
              <a:rPr lang="en-GB"/>
              <a:pPr>
                <a:defRPr/>
              </a:pPr>
              <a:t>51</a:t>
            </a:fld>
            <a:endParaRPr lang="en-GB"/>
          </a:p>
        </p:txBody>
      </p:sp>
      <p:sp>
        <p:nvSpPr>
          <p:cNvPr id="1465346" name="Rectangle 2"/>
          <p:cNvSpPr>
            <a:spLocks noGrp="1" noChangeArrowheads="1"/>
          </p:cNvSpPr>
          <p:nvPr>
            <p:ph type="title"/>
          </p:nvPr>
        </p:nvSpPr>
        <p:spPr>
          <a:xfrm>
            <a:off x="468313" y="-171450"/>
            <a:ext cx="8229600" cy="1371600"/>
          </a:xfrm>
        </p:spPr>
        <p:txBody>
          <a:bodyPr/>
          <a:lstStyle/>
          <a:p>
            <a:pPr eaLnBrk="1" hangingPunct="1">
              <a:defRPr/>
            </a:pPr>
            <a:r>
              <a:rPr lang="en-GB" b="1" smtClean="0">
                <a:solidFill>
                  <a:srgbClr val="FFFF00"/>
                </a:solidFill>
              </a:rPr>
              <a:t>Parable Of The Rich Man</a:t>
            </a:r>
          </a:p>
        </p:txBody>
      </p:sp>
      <p:pic>
        <p:nvPicPr>
          <p:cNvPr id="1465347" name="Picture 3" descr="rothschild"/>
          <p:cNvPicPr>
            <a:picLocks noGrp="1" noChangeAspect="1" noChangeArrowheads="1"/>
          </p:cNvPicPr>
          <p:nvPr>
            <p:ph sz="half" idx="1"/>
          </p:nvPr>
        </p:nvPicPr>
        <p:blipFill>
          <a:blip r:embed="rId3" cstate="print"/>
          <a:srcRect/>
          <a:stretch>
            <a:fillRect/>
          </a:stretch>
        </p:blipFill>
        <p:spPr>
          <a:xfrm>
            <a:off x="3132138" y="1268413"/>
            <a:ext cx="3529012" cy="2805112"/>
          </a:xfrm>
          <a:noFill/>
        </p:spPr>
      </p:pic>
      <p:pic>
        <p:nvPicPr>
          <p:cNvPr id="1465348" name="Picture 4" descr="sp02-rothschild"/>
          <p:cNvPicPr>
            <a:picLocks noGrp="1" noChangeAspect="1" noChangeArrowheads="1"/>
          </p:cNvPicPr>
          <p:nvPr>
            <p:ph sz="half" idx="2"/>
          </p:nvPr>
        </p:nvPicPr>
        <p:blipFill>
          <a:blip r:embed="rId4" cstate="print"/>
          <a:srcRect/>
          <a:stretch>
            <a:fillRect/>
          </a:stretch>
        </p:blipFill>
        <p:spPr>
          <a:xfrm>
            <a:off x="179388" y="1700213"/>
            <a:ext cx="2651125" cy="4465637"/>
          </a:xfrm>
          <a:noFill/>
        </p:spPr>
      </p:pic>
      <p:sp>
        <p:nvSpPr>
          <p:cNvPr id="122886" name="Text Box 5"/>
          <p:cNvSpPr txBox="1">
            <a:spLocks noChangeArrowheads="1"/>
          </p:cNvSpPr>
          <p:nvPr/>
        </p:nvSpPr>
        <p:spPr bwMode="auto">
          <a:xfrm>
            <a:off x="3276600" y="4941888"/>
            <a:ext cx="5111750" cy="396875"/>
          </a:xfrm>
          <a:prstGeom prst="rect">
            <a:avLst/>
          </a:prstGeom>
          <a:noFill/>
          <a:ln w="9525">
            <a:noFill/>
            <a:miter lim="800000"/>
            <a:headEnd/>
            <a:tailEnd/>
          </a:ln>
        </p:spPr>
        <p:txBody>
          <a:bodyPr>
            <a:spAutoFit/>
          </a:bodyPr>
          <a:lstStyle/>
          <a:p>
            <a:pPr>
              <a:spcBef>
                <a:spcPct val="50000"/>
              </a:spcBef>
            </a:pPr>
            <a:endParaRPr lang="en-US"/>
          </a:p>
        </p:txBody>
      </p:sp>
      <p:sp>
        <p:nvSpPr>
          <p:cNvPr id="1465350" name="Text Box 6"/>
          <p:cNvSpPr txBox="1">
            <a:spLocks noChangeArrowheads="1"/>
          </p:cNvSpPr>
          <p:nvPr/>
        </p:nvSpPr>
        <p:spPr bwMode="auto">
          <a:xfrm>
            <a:off x="2987675" y="4508500"/>
            <a:ext cx="6156325" cy="1373188"/>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FFFF00"/>
                </a:solidFill>
                <a:effectLst>
                  <a:outerShdw blurRad="38100" dist="38100" dir="2700000" algn="tl">
                    <a:srgbClr val="000000"/>
                  </a:outerShdw>
                </a:effectLst>
              </a:rPr>
              <a:t>The Bank of England rules the world and the Rothschilds rule the bank of England</a:t>
            </a:r>
          </a:p>
        </p:txBody>
      </p:sp>
      <p:sp>
        <p:nvSpPr>
          <p:cNvPr id="1465351" name="Text Box 7"/>
          <p:cNvSpPr txBox="1">
            <a:spLocks noChangeArrowheads="1"/>
          </p:cNvSpPr>
          <p:nvPr/>
        </p:nvSpPr>
        <p:spPr bwMode="auto">
          <a:xfrm>
            <a:off x="179388" y="6237288"/>
            <a:ext cx="2663825" cy="396875"/>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b="1">
                <a:solidFill>
                  <a:srgbClr val="FF0000"/>
                </a:solidFill>
                <a:effectLst>
                  <a:outerShdw blurRad="38100" dist="38100" dir="2700000" algn="tl">
                    <a:srgbClr val="000000"/>
                  </a:outerShdw>
                </a:effectLst>
              </a:rPr>
              <a:t>The Rich Man</a:t>
            </a:r>
          </a:p>
        </p:txBody>
      </p:sp>
      <p:sp>
        <p:nvSpPr>
          <p:cNvPr id="1465352" name="Text Box 8"/>
          <p:cNvSpPr txBox="1">
            <a:spLocks noChangeArrowheads="1"/>
          </p:cNvSpPr>
          <p:nvPr/>
        </p:nvSpPr>
        <p:spPr bwMode="auto">
          <a:xfrm>
            <a:off x="6804025" y="1125538"/>
            <a:ext cx="2160588" cy="3140075"/>
          </a:xfrm>
          <a:prstGeom prst="rect">
            <a:avLst/>
          </a:prstGeom>
          <a:solidFill>
            <a:schemeClr val="folHlink"/>
          </a:solidFill>
          <a:ln w="9525">
            <a:noFill/>
            <a:miter lim="800000"/>
            <a:headEnd/>
            <a:tailEnd/>
          </a:ln>
          <a:effectLst/>
        </p:spPr>
        <p:txBody>
          <a:bodyPr>
            <a:spAutoFit/>
          </a:bodyPr>
          <a:lstStyle/>
          <a:p>
            <a:pPr>
              <a:spcBef>
                <a:spcPct val="50000"/>
              </a:spcBef>
              <a:defRPr/>
            </a:pPr>
            <a:r>
              <a:rPr lang="en-GB" b="1">
                <a:solidFill>
                  <a:schemeClr val="bg2"/>
                </a:solidFill>
                <a:effectLst>
                  <a:outerShdw blurRad="38100" dist="38100" dir="2700000" algn="tl">
                    <a:srgbClr val="000000"/>
                  </a:outerShdw>
                </a:effectLst>
              </a:rPr>
              <a:t>Note The Shield  affixed to the Rothschild Mansion gates mimic the Royal Coat of Arms – Only a Rothschild could get away with this!!</a:t>
            </a:r>
          </a:p>
        </p:txBody>
      </p:sp>
      <p:sp>
        <p:nvSpPr>
          <p:cNvPr id="1465353" name="Text Box 9"/>
          <p:cNvSpPr txBox="1">
            <a:spLocks noChangeArrowheads="1"/>
          </p:cNvSpPr>
          <p:nvPr/>
        </p:nvSpPr>
        <p:spPr bwMode="auto">
          <a:xfrm>
            <a:off x="250825" y="1052513"/>
            <a:ext cx="2519363" cy="457200"/>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400" b="1">
                <a:solidFill>
                  <a:srgbClr val="FF0000"/>
                </a:solidFill>
                <a:effectLst>
                  <a:outerShdw blurRad="38100" dist="38100" dir="2700000" algn="tl">
                    <a:srgbClr val="000000"/>
                  </a:outerShdw>
                </a:effectLst>
              </a:rPr>
              <a:t>Lord Rothschild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65347"/>
                                        </p:tgtEl>
                                        <p:attrNameLst>
                                          <p:attrName>style.visibility</p:attrName>
                                        </p:attrNameLst>
                                      </p:cBhvr>
                                      <p:to>
                                        <p:strVal val="visible"/>
                                      </p:to>
                                    </p:set>
                                    <p:animEffect transition="in" filter="box(in)">
                                      <p:cBhvr>
                                        <p:cTn id="7" dur="500"/>
                                        <p:tgtEl>
                                          <p:spTgt spid="146534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65352"/>
                                        </p:tgtEl>
                                        <p:attrNameLst>
                                          <p:attrName>style.visibility</p:attrName>
                                        </p:attrNameLst>
                                      </p:cBhvr>
                                      <p:to>
                                        <p:strVal val="visible"/>
                                      </p:to>
                                    </p:set>
                                    <p:animEffect transition="in" filter="diamond(in)">
                                      <p:cBhvr>
                                        <p:cTn id="12" dur="2000"/>
                                        <p:tgtEl>
                                          <p:spTgt spid="146535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465350">
                                            <p:txEl>
                                              <p:pRg st="0" end="0"/>
                                            </p:txEl>
                                          </p:spTgt>
                                        </p:tgtEl>
                                        <p:attrNameLst>
                                          <p:attrName>style.visibility</p:attrName>
                                        </p:attrNameLst>
                                      </p:cBhvr>
                                      <p:to>
                                        <p:strVal val="visible"/>
                                      </p:to>
                                    </p:set>
                                    <p:animEffect transition="in" filter="diamond(in)">
                                      <p:cBhvr>
                                        <p:cTn id="17" dur="2000"/>
                                        <p:tgtEl>
                                          <p:spTgt spid="14653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65353"/>
                                        </p:tgtEl>
                                        <p:attrNameLst>
                                          <p:attrName>style.visibility</p:attrName>
                                        </p:attrNameLst>
                                      </p:cBhvr>
                                      <p:to>
                                        <p:strVal val="visible"/>
                                      </p:to>
                                    </p:set>
                                    <p:anim calcmode="lin" valueType="num">
                                      <p:cBhvr additive="base">
                                        <p:cTn id="22" dur="500" fill="hold"/>
                                        <p:tgtEl>
                                          <p:spTgt spid="1465353"/>
                                        </p:tgtEl>
                                        <p:attrNameLst>
                                          <p:attrName>ppt_x</p:attrName>
                                        </p:attrNameLst>
                                      </p:cBhvr>
                                      <p:tavLst>
                                        <p:tav tm="0">
                                          <p:val>
                                            <p:strVal val="#ppt_x"/>
                                          </p:val>
                                        </p:tav>
                                        <p:tav tm="100000">
                                          <p:val>
                                            <p:strVal val="#ppt_x"/>
                                          </p:val>
                                        </p:tav>
                                      </p:tavLst>
                                    </p:anim>
                                    <p:anim calcmode="lin" valueType="num">
                                      <p:cBhvr additive="base">
                                        <p:cTn id="23" dur="500" fill="hold"/>
                                        <p:tgtEl>
                                          <p:spTgt spid="146535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65348"/>
                                        </p:tgtEl>
                                        <p:attrNameLst>
                                          <p:attrName>style.visibility</p:attrName>
                                        </p:attrNameLst>
                                      </p:cBhvr>
                                      <p:to>
                                        <p:strVal val="visible"/>
                                      </p:to>
                                    </p:set>
                                    <p:anim calcmode="lin" valueType="num">
                                      <p:cBhvr additive="base">
                                        <p:cTn id="28" dur="500" fill="hold"/>
                                        <p:tgtEl>
                                          <p:spTgt spid="1465348"/>
                                        </p:tgtEl>
                                        <p:attrNameLst>
                                          <p:attrName>ppt_x</p:attrName>
                                        </p:attrNameLst>
                                      </p:cBhvr>
                                      <p:tavLst>
                                        <p:tav tm="0">
                                          <p:val>
                                            <p:strVal val="#ppt_x"/>
                                          </p:val>
                                        </p:tav>
                                        <p:tav tm="100000">
                                          <p:val>
                                            <p:strVal val="#ppt_x"/>
                                          </p:val>
                                        </p:tav>
                                      </p:tavLst>
                                    </p:anim>
                                    <p:anim calcmode="lin" valueType="num">
                                      <p:cBhvr additive="base">
                                        <p:cTn id="29" dur="500" fill="hold"/>
                                        <p:tgtEl>
                                          <p:spTgt spid="146534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65351"/>
                                        </p:tgtEl>
                                        <p:attrNameLst>
                                          <p:attrName>style.visibility</p:attrName>
                                        </p:attrNameLst>
                                      </p:cBhvr>
                                      <p:to>
                                        <p:strVal val="visible"/>
                                      </p:to>
                                    </p:set>
                                    <p:anim calcmode="lin" valueType="num">
                                      <p:cBhvr additive="base">
                                        <p:cTn id="34" dur="500" fill="hold"/>
                                        <p:tgtEl>
                                          <p:spTgt spid="1465351"/>
                                        </p:tgtEl>
                                        <p:attrNameLst>
                                          <p:attrName>ppt_x</p:attrName>
                                        </p:attrNameLst>
                                      </p:cBhvr>
                                      <p:tavLst>
                                        <p:tav tm="0">
                                          <p:val>
                                            <p:strVal val="#ppt_x"/>
                                          </p:val>
                                        </p:tav>
                                        <p:tav tm="100000">
                                          <p:val>
                                            <p:strVal val="#ppt_x"/>
                                          </p:val>
                                        </p:tav>
                                      </p:tavLst>
                                    </p:anim>
                                    <p:anim calcmode="lin" valueType="num">
                                      <p:cBhvr additive="base">
                                        <p:cTn id="35" dur="500" fill="hold"/>
                                        <p:tgtEl>
                                          <p:spTgt spid="14653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351" grpId="0" animBg="1"/>
      <p:bldP spid="1465352" grpId="0" animBg="1"/>
      <p:bldP spid="14653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52</a:t>
            </a:fld>
            <a:endParaRPr lang="en-GB"/>
          </a:p>
        </p:txBody>
      </p:sp>
      <p:sp>
        <p:nvSpPr>
          <p:cNvPr id="4" name="TextBox 3"/>
          <p:cNvSpPr txBox="1"/>
          <p:nvPr/>
        </p:nvSpPr>
        <p:spPr>
          <a:xfrm>
            <a:off x="4714876" y="1571612"/>
            <a:ext cx="4286280" cy="4401205"/>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This controlling financial power is in the hands of the Canaanite / </a:t>
            </a:r>
            <a:r>
              <a:rPr lang="en-GB" sz="2800" b="1" dirty="0" err="1" smtClean="0">
                <a:solidFill>
                  <a:srgbClr val="66FFFF"/>
                </a:solidFill>
                <a:effectLst>
                  <a:outerShdw blurRad="38100" dist="38100" dir="2700000" algn="tl">
                    <a:srgbClr val="000000">
                      <a:alpha val="43137"/>
                    </a:srgbClr>
                  </a:outerShdw>
                </a:effectLst>
              </a:rPr>
              <a:t>Edomite</a:t>
            </a:r>
            <a:r>
              <a:rPr lang="en-GB" sz="2800" b="1" dirty="0" smtClean="0">
                <a:solidFill>
                  <a:srgbClr val="66FFFF"/>
                </a:solidFill>
                <a:effectLst>
                  <a:outerShdw blurRad="38100" dist="38100" dir="2700000" algn="tl">
                    <a:srgbClr val="000000">
                      <a:alpha val="43137"/>
                    </a:srgbClr>
                  </a:outerShdw>
                </a:effectLst>
              </a:rPr>
              <a:t> Khazars masquerading as God’s chosen. </a:t>
            </a:r>
            <a:r>
              <a:rPr lang="en-GB" sz="2800" b="1" dirty="0" smtClean="0">
                <a:solidFill>
                  <a:srgbClr val="00FF00"/>
                </a:solidFill>
                <a:effectLst>
                  <a:outerShdw blurRad="38100" dist="38100" dir="2700000" algn="tl">
                    <a:srgbClr val="000000">
                      <a:alpha val="43137"/>
                    </a:srgbClr>
                  </a:outerShdw>
                </a:effectLst>
              </a:rPr>
              <a:t>This rise to power within true Israel was foretold using various symbols – </a:t>
            </a:r>
            <a:r>
              <a:rPr lang="en-GB" sz="2800" b="1" dirty="0" smtClean="0">
                <a:solidFill>
                  <a:srgbClr val="FFFF00"/>
                </a:solidFill>
                <a:effectLst>
                  <a:outerShdw blurRad="38100" dist="38100" dir="2700000" algn="tl">
                    <a:srgbClr val="000000">
                      <a:alpha val="43137"/>
                    </a:srgbClr>
                  </a:outerShdw>
                </a:effectLst>
              </a:rPr>
              <a:t>One was the little horn.</a:t>
            </a:r>
            <a:endParaRPr lang="en-GB" sz="2800" b="1" dirty="0">
              <a:solidFill>
                <a:srgbClr val="FFFF00"/>
              </a:solidFill>
              <a:effectLst>
                <a:outerShdw blurRad="38100" dist="38100" dir="2700000" algn="tl">
                  <a:srgbClr val="000000">
                    <a:alpha val="43137"/>
                  </a:srgbClr>
                </a:outerShdw>
              </a:effectLst>
            </a:endParaRPr>
          </a:p>
        </p:txBody>
      </p:sp>
      <p:pic>
        <p:nvPicPr>
          <p:cNvPr id="5" name="Picture 4" descr="Khazar"/>
          <p:cNvPicPr>
            <a:picLocks noChangeAspect="1" noChangeArrowheads="1"/>
          </p:cNvPicPr>
          <p:nvPr/>
        </p:nvPicPr>
        <p:blipFill>
          <a:blip r:embed="rId3" cstate="print"/>
          <a:srcRect/>
          <a:stretch>
            <a:fillRect/>
          </a:stretch>
        </p:blipFill>
        <p:spPr>
          <a:xfrm>
            <a:off x="428596" y="1928802"/>
            <a:ext cx="3960812" cy="2957512"/>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6" name="TextBox 5"/>
          <p:cNvSpPr txBox="1"/>
          <p:nvPr/>
        </p:nvSpPr>
        <p:spPr>
          <a:xfrm>
            <a:off x="357158" y="5286388"/>
            <a:ext cx="4000528"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A Khazar Warrior</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583ADFC9-1C1E-4E76-A13C-0B6D83167CCD}" type="slidenum">
              <a:rPr lang="en-GB"/>
              <a:pPr/>
              <a:t>53</a:t>
            </a:fld>
            <a:endParaRPr lang="en-GB"/>
          </a:p>
        </p:txBody>
      </p:sp>
      <p:sp>
        <p:nvSpPr>
          <p:cNvPr id="166916" name="Rectangle 4"/>
          <p:cNvSpPr>
            <a:spLocks noGrp="1" noChangeArrowheads="1"/>
          </p:cNvSpPr>
          <p:nvPr>
            <p:ph type="title"/>
          </p:nvPr>
        </p:nvSpPr>
        <p:spPr/>
        <p:txBody>
          <a:bodyPr/>
          <a:lstStyle/>
          <a:p>
            <a:r>
              <a:rPr lang="en-GB" sz="4000" b="1">
                <a:solidFill>
                  <a:srgbClr val="FF3300"/>
                </a:solidFill>
              </a:rPr>
              <a:t>Gog Is Identified as </a:t>
            </a:r>
            <a:br>
              <a:rPr lang="en-GB" sz="4000" b="1">
                <a:solidFill>
                  <a:srgbClr val="FF3300"/>
                </a:solidFill>
              </a:rPr>
            </a:br>
            <a:r>
              <a:rPr lang="en-GB" sz="4000" b="1">
                <a:solidFill>
                  <a:srgbClr val="00FF00"/>
                </a:solidFill>
              </a:rPr>
              <a:t>The Little Horn</a:t>
            </a:r>
          </a:p>
        </p:txBody>
      </p:sp>
      <p:pic>
        <p:nvPicPr>
          <p:cNvPr id="166917" name="Picture 5" descr="Little%2520Horn2">
            <a:hlinkClick r:id="rId3"/>
          </p:cNvPr>
          <p:cNvPicPr>
            <a:picLocks noChangeAspect="1" noChangeArrowheads="1"/>
          </p:cNvPicPr>
          <p:nvPr/>
        </p:nvPicPr>
        <p:blipFill>
          <a:blip r:embed="rId4" cstate="print"/>
          <a:srcRect/>
          <a:stretch>
            <a:fillRect/>
          </a:stretch>
        </p:blipFill>
        <p:spPr bwMode="auto">
          <a:xfrm>
            <a:off x="2484438" y="1700213"/>
            <a:ext cx="4103687" cy="2635250"/>
          </a:xfrm>
          <a:prstGeom prst="rect">
            <a:avLst/>
          </a:prstGeom>
          <a:noFill/>
        </p:spPr>
      </p:pic>
      <p:sp>
        <p:nvSpPr>
          <p:cNvPr id="166918" name="Text Box 6"/>
          <p:cNvSpPr txBox="1">
            <a:spLocks noChangeArrowheads="1"/>
          </p:cNvSpPr>
          <p:nvPr/>
        </p:nvSpPr>
        <p:spPr bwMode="auto">
          <a:xfrm>
            <a:off x="0" y="4868863"/>
            <a:ext cx="9144000" cy="1373187"/>
          </a:xfrm>
          <a:prstGeom prst="rect">
            <a:avLst/>
          </a:prstGeom>
          <a:solidFill>
            <a:schemeClr val="tx2"/>
          </a:solidFill>
          <a:ln w="9525">
            <a:noFill/>
            <a:miter lim="800000"/>
            <a:headEnd/>
            <a:tailEnd/>
          </a:ln>
          <a:effectLst/>
        </p:spPr>
        <p:txBody>
          <a:bodyPr>
            <a:spAutoFit/>
          </a:bodyPr>
          <a:lstStyle/>
          <a:p>
            <a:pPr algn="ctr">
              <a:spcBef>
                <a:spcPct val="50000"/>
              </a:spcBef>
            </a:pPr>
            <a:r>
              <a:rPr lang="en-GB" sz="2800" b="1">
                <a:solidFill>
                  <a:srgbClr val="FF9900"/>
                </a:solidFill>
                <a:effectLst>
                  <a:outerShdw blurRad="38100" dist="38100" dir="2700000" algn="tl">
                    <a:srgbClr val="000000"/>
                  </a:outerShdw>
                </a:effectLst>
              </a:rPr>
              <a:t>It can be shown from the scriptures and numerical values that </a:t>
            </a:r>
            <a:r>
              <a:rPr lang="en-GB" sz="2800" b="1">
                <a:solidFill>
                  <a:srgbClr val="FF3300"/>
                </a:solidFill>
                <a:effectLst>
                  <a:outerShdw blurRad="38100" dist="38100" dir="2700000" algn="tl">
                    <a:srgbClr val="000000"/>
                  </a:outerShdw>
                </a:effectLst>
              </a:rPr>
              <a:t>the little horn</a:t>
            </a:r>
            <a:r>
              <a:rPr lang="en-GB" sz="2800" b="1">
                <a:solidFill>
                  <a:srgbClr val="FF9900"/>
                </a:solidFill>
                <a:effectLst>
                  <a:outerShdw blurRad="38100" dist="38100" dir="2700000" algn="tl">
                    <a:srgbClr val="000000"/>
                  </a:outerShdw>
                </a:effectLst>
              </a:rPr>
              <a:t> can be identified as the </a:t>
            </a:r>
            <a:r>
              <a:rPr lang="en-GB" sz="2800" b="1">
                <a:solidFill>
                  <a:srgbClr val="FF3300"/>
                </a:solidFill>
                <a:effectLst>
                  <a:outerShdw blurRad="38100" dist="38100" dir="2700000" algn="tl">
                    <a:srgbClr val="000000"/>
                  </a:outerShdw>
                </a:effectLst>
              </a:rPr>
              <a:t>Jews and Khazar Jews</a:t>
            </a:r>
            <a:r>
              <a:rPr lang="en-GB" sz="2800" b="1">
                <a:solidFill>
                  <a:srgbClr val="FF9900"/>
                </a:solidFill>
                <a:effectLst>
                  <a:outerShdw blurRad="38100" dist="38100" dir="2700000" algn="tl">
                    <a:srgbClr val="000000"/>
                  </a:outerShdw>
                </a:effectLst>
              </a:rPr>
              <a:t> in particular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ircle(in)">
                                      <p:cBhvr>
                                        <p:cTn id="7" dur="2000"/>
                                        <p:tgtEl>
                                          <p:spTgt spid="1669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6918"/>
                                        </p:tgtEl>
                                        <p:attrNameLst>
                                          <p:attrName>style.visibility</p:attrName>
                                        </p:attrNameLst>
                                      </p:cBhvr>
                                      <p:to>
                                        <p:strVal val="visible"/>
                                      </p:to>
                                    </p:set>
                                    <p:anim calcmode="lin" valueType="num">
                                      <p:cBhvr additive="base">
                                        <p:cTn id="12" dur="500" fill="hold"/>
                                        <p:tgtEl>
                                          <p:spTgt spid="166918"/>
                                        </p:tgtEl>
                                        <p:attrNameLst>
                                          <p:attrName>ppt_x</p:attrName>
                                        </p:attrNameLst>
                                      </p:cBhvr>
                                      <p:tavLst>
                                        <p:tav tm="0">
                                          <p:val>
                                            <p:strVal val="#ppt_x"/>
                                          </p:val>
                                        </p:tav>
                                        <p:tav tm="100000">
                                          <p:val>
                                            <p:strVal val="#ppt_x"/>
                                          </p:val>
                                        </p:tav>
                                      </p:tavLst>
                                    </p:anim>
                                    <p:anim calcmode="lin" valueType="num">
                                      <p:cBhvr additive="base">
                                        <p:cTn id="13" dur="500" fill="hold"/>
                                        <p:tgtEl>
                                          <p:spTgt spid="16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BCBB50CF-6858-4C51-8788-EDED69BB375E}" type="slidenum">
              <a:rPr lang="en-GB"/>
              <a:pPr/>
              <a:t>54</a:t>
            </a:fld>
            <a:endParaRPr lang="en-GB"/>
          </a:p>
        </p:txBody>
      </p:sp>
      <p:sp>
        <p:nvSpPr>
          <p:cNvPr id="140292" name="Rectangle 4"/>
          <p:cNvSpPr>
            <a:spLocks noGrp="1" noChangeArrowheads="1"/>
          </p:cNvSpPr>
          <p:nvPr>
            <p:ph type="title"/>
          </p:nvPr>
        </p:nvSpPr>
        <p:spPr>
          <a:xfrm>
            <a:off x="468313" y="0"/>
            <a:ext cx="8229600" cy="1143000"/>
          </a:xfrm>
        </p:spPr>
        <p:txBody>
          <a:bodyPr/>
          <a:lstStyle/>
          <a:p>
            <a:r>
              <a:rPr lang="en-GB" sz="4000" b="1">
                <a:solidFill>
                  <a:srgbClr val="FF3300"/>
                </a:solidFill>
              </a:rPr>
              <a:t>Khazar = Gog = The Little Horn</a:t>
            </a:r>
          </a:p>
        </p:txBody>
      </p:sp>
      <p:sp>
        <p:nvSpPr>
          <p:cNvPr id="140293" name="Text Box 5"/>
          <p:cNvSpPr txBox="1">
            <a:spLocks noChangeArrowheads="1"/>
          </p:cNvSpPr>
          <p:nvPr/>
        </p:nvSpPr>
        <p:spPr bwMode="auto">
          <a:xfrm>
            <a:off x="4067175" y="923925"/>
            <a:ext cx="5076825" cy="5327650"/>
          </a:xfrm>
          <a:prstGeom prst="rect">
            <a:avLst/>
          </a:prstGeom>
          <a:noFill/>
          <a:ln w="9525">
            <a:noFill/>
            <a:miter lim="800000"/>
            <a:headEnd/>
            <a:tailEnd/>
          </a:ln>
          <a:effectLst/>
        </p:spPr>
        <p:txBody>
          <a:bodyPr>
            <a:spAutoFit/>
          </a:bodyPr>
          <a:lstStyle/>
          <a:p>
            <a:r>
              <a:rPr lang="en-GB" sz="2400" b="1">
                <a:solidFill>
                  <a:srgbClr val="00FF00"/>
                </a:solidFill>
                <a:effectLst>
                  <a:outerShdw blurRad="38100" dist="38100" dir="2700000" algn="tl">
                    <a:srgbClr val="000000"/>
                  </a:outerShdw>
                </a:effectLst>
              </a:rPr>
              <a:t>Daniel 7:8 </a:t>
            </a:r>
            <a:r>
              <a:rPr lang="en-GB" sz="2400" b="1">
                <a:solidFill>
                  <a:srgbClr val="CCCC00"/>
                </a:solidFill>
                <a:effectLst>
                  <a:outerShdw blurRad="38100" dist="38100" dir="2700000" algn="tl">
                    <a:srgbClr val="000000"/>
                  </a:outerShdw>
                </a:effectLst>
              </a:rPr>
              <a:t>I considered the horns, and, behold, there </a:t>
            </a:r>
            <a:r>
              <a:rPr lang="en-GB" sz="2800" b="1">
                <a:solidFill>
                  <a:srgbClr val="FFFF00"/>
                </a:solidFill>
                <a:effectLst>
                  <a:outerShdw blurRad="38100" dist="38100" dir="2700000" algn="tl">
                    <a:srgbClr val="000000"/>
                  </a:outerShdw>
                </a:effectLst>
              </a:rPr>
              <a:t>Came Up</a:t>
            </a:r>
            <a:r>
              <a:rPr lang="en-GB" sz="2400" b="1">
                <a:solidFill>
                  <a:srgbClr val="CCCC00"/>
                </a:solidFill>
                <a:effectLst>
                  <a:outerShdw blurRad="38100" dist="38100" dir="2700000" algn="tl">
                    <a:srgbClr val="000000"/>
                  </a:outerShdw>
                </a:effectLst>
              </a:rPr>
              <a:t> among them another little horn, before whom there were three of the first horns plucked up by the roots:</a:t>
            </a:r>
            <a:r>
              <a:rPr lang="en-GB" sz="2400" b="1">
                <a:effectLst>
                  <a:outerShdw blurRad="38100" dist="38100" dir="2700000" algn="tl">
                    <a:srgbClr val="000000"/>
                  </a:outerShdw>
                </a:effectLst>
              </a:rPr>
              <a:t> </a:t>
            </a:r>
            <a:r>
              <a:rPr lang="en-GB" sz="2400" b="1">
                <a:solidFill>
                  <a:srgbClr val="FF00FF"/>
                </a:solidFill>
                <a:effectLst>
                  <a:outerShdw blurRad="38100" dist="38100" dir="2700000" algn="tl">
                    <a:srgbClr val="000000"/>
                  </a:outerShdw>
                </a:effectLst>
              </a:rPr>
              <a:t>and, behold, in this horn were eyes like the </a:t>
            </a:r>
            <a:r>
              <a:rPr lang="en-GB" sz="2400" b="1">
                <a:solidFill>
                  <a:srgbClr val="FF3300"/>
                </a:solidFill>
                <a:effectLst>
                  <a:outerShdw blurRad="38100" dist="38100" dir="2700000" algn="tl">
                    <a:srgbClr val="000000"/>
                  </a:outerShdw>
                </a:effectLst>
              </a:rPr>
              <a:t>eyes of man</a:t>
            </a:r>
            <a:r>
              <a:rPr lang="en-GB" sz="2400" b="1">
                <a:solidFill>
                  <a:srgbClr val="FF00FF"/>
                </a:solidFill>
                <a:effectLst>
                  <a:outerShdw blurRad="38100" dist="38100" dir="2700000" algn="tl">
                    <a:srgbClr val="000000"/>
                  </a:outerShdw>
                </a:effectLst>
              </a:rPr>
              <a:t>, and a mouth speaking great things.</a:t>
            </a:r>
            <a:br>
              <a:rPr lang="en-GB" sz="2400" b="1">
                <a:solidFill>
                  <a:srgbClr val="FF00FF"/>
                </a:solidFill>
                <a:effectLst>
                  <a:outerShdw blurRad="38100" dist="38100" dir="2700000" algn="tl">
                    <a:srgbClr val="000000"/>
                  </a:outerShdw>
                </a:effectLst>
              </a:rPr>
            </a:br>
            <a:endParaRPr lang="en-GB" sz="2400" b="1">
              <a:solidFill>
                <a:srgbClr val="FF00FF"/>
              </a:solidFill>
              <a:effectLst>
                <a:outerShdw blurRad="38100" dist="38100" dir="2700000" algn="tl">
                  <a:srgbClr val="000000"/>
                </a:outerShdw>
              </a:effectLst>
            </a:endParaRPr>
          </a:p>
          <a:p>
            <a:r>
              <a:rPr lang="en-GB" sz="2400" b="1">
                <a:solidFill>
                  <a:srgbClr val="FF9900"/>
                </a:solidFill>
                <a:effectLst>
                  <a:outerShdw blurRad="38100" dist="38100" dir="2700000" algn="tl">
                    <a:srgbClr val="000000"/>
                  </a:outerShdw>
                </a:effectLst>
              </a:rPr>
              <a:t>And Thou Shalt </a:t>
            </a:r>
            <a:r>
              <a:rPr lang="en-GB" sz="2800" b="1">
                <a:solidFill>
                  <a:srgbClr val="FFFF00"/>
                </a:solidFill>
                <a:effectLst>
                  <a:outerShdw blurRad="38100" dist="38100" dir="2700000" algn="tl">
                    <a:srgbClr val="000000"/>
                  </a:outerShdw>
                </a:effectLst>
              </a:rPr>
              <a:t>Come Up</a:t>
            </a:r>
            <a:r>
              <a:rPr lang="en-GB" sz="2400" b="1">
                <a:solidFill>
                  <a:srgbClr val="FF9900"/>
                </a:solidFill>
                <a:effectLst>
                  <a:outerShdw blurRad="38100" dist="38100" dir="2700000" algn="tl">
                    <a:srgbClr val="000000"/>
                  </a:outerShdw>
                </a:effectLst>
              </a:rPr>
              <a:t> Against My People of Israel, As A Cloud To Cover The Land:</a:t>
            </a:r>
            <a:r>
              <a:rPr lang="en-GB"/>
              <a:t> </a:t>
            </a:r>
            <a:endParaRPr lang="en-GB" sz="2400" b="1">
              <a:solidFill>
                <a:srgbClr val="FF00FF"/>
              </a:solidFill>
              <a:effectLst>
                <a:outerShdw blurRad="38100" dist="38100" dir="2700000" algn="tl">
                  <a:srgbClr val="000000"/>
                </a:outerShdw>
              </a:effectLst>
            </a:endParaRPr>
          </a:p>
          <a:p>
            <a:endParaRPr lang="en-GB" sz="2400" b="1">
              <a:effectLst>
                <a:outerShdw blurRad="38100" dist="38100" dir="2700000" algn="tl">
                  <a:srgbClr val="000000"/>
                </a:outerShdw>
              </a:effectLst>
            </a:endParaRPr>
          </a:p>
        </p:txBody>
      </p:sp>
      <p:pic>
        <p:nvPicPr>
          <p:cNvPr id="140295" name="Picture 7" descr="apron_eye"/>
          <p:cNvPicPr>
            <a:picLocks noChangeAspect="1" noChangeArrowheads="1"/>
          </p:cNvPicPr>
          <p:nvPr/>
        </p:nvPicPr>
        <p:blipFill>
          <a:blip r:embed="rId3" cstate="print"/>
          <a:srcRect/>
          <a:stretch>
            <a:fillRect/>
          </a:stretch>
        </p:blipFill>
        <p:spPr bwMode="auto">
          <a:xfrm>
            <a:off x="323850" y="1557338"/>
            <a:ext cx="3494088" cy="3559175"/>
          </a:xfrm>
          <a:prstGeom prst="rect">
            <a:avLst/>
          </a:prstGeom>
          <a:noFill/>
        </p:spPr>
      </p:pic>
      <p:sp>
        <p:nvSpPr>
          <p:cNvPr id="140296" name="Text Box 8"/>
          <p:cNvSpPr txBox="1">
            <a:spLocks noChangeArrowheads="1"/>
          </p:cNvSpPr>
          <p:nvPr/>
        </p:nvSpPr>
        <p:spPr bwMode="auto">
          <a:xfrm>
            <a:off x="250825" y="5229225"/>
            <a:ext cx="3673475" cy="1190625"/>
          </a:xfrm>
          <a:prstGeom prst="rect">
            <a:avLst/>
          </a:prstGeom>
          <a:noFill/>
          <a:ln w="9525">
            <a:noFill/>
            <a:miter lim="800000"/>
            <a:headEnd/>
            <a:tailEnd/>
          </a:ln>
          <a:effectLst/>
        </p:spPr>
        <p:txBody>
          <a:bodyPr>
            <a:spAutoFit/>
          </a:bodyPr>
          <a:lstStyle/>
          <a:p>
            <a:pPr algn="ctr">
              <a:spcBef>
                <a:spcPct val="50000"/>
              </a:spcBef>
            </a:pPr>
            <a:r>
              <a:rPr lang="en-GB" sz="3600" b="1">
                <a:solidFill>
                  <a:srgbClr val="FFFF00"/>
                </a:solidFill>
                <a:effectLst>
                  <a:outerShdw blurRad="38100" dist="38100" dir="2700000" algn="tl">
                    <a:srgbClr val="000000"/>
                  </a:outerShdw>
                </a:effectLst>
              </a:rPr>
              <a:t>A Masonic Apron</a:t>
            </a:r>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0295"/>
                                        </p:tgtEl>
                                        <p:attrNameLst>
                                          <p:attrName>style.visibility</p:attrName>
                                        </p:attrNameLst>
                                      </p:cBhvr>
                                      <p:to>
                                        <p:strVal val="visible"/>
                                      </p:to>
                                    </p:set>
                                    <p:animEffect transition="in" filter="circle(in)">
                                      <p:cBhvr>
                                        <p:cTn id="7" dur="2000"/>
                                        <p:tgtEl>
                                          <p:spTgt spid="1402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0296"/>
                                        </p:tgtEl>
                                        <p:attrNameLst>
                                          <p:attrName>style.visibility</p:attrName>
                                        </p:attrNameLst>
                                      </p:cBhvr>
                                      <p:to>
                                        <p:strVal val="visible"/>
                                      </p:to>
                                    </p:set>
                                    <p:anim calcmode="lin" valueType="num">
                                      <p:cBhvr additive="base">
                                        <p:cTn id="12" dur="500" fill="hold"/>
                                        <p:tgtEl>
                                          <p:spTgt spid="140296"/>
                                        </p:tgtEl>
                                        <p:attrNameLst>
                                          <p:attrName>ppt_x</p:attrName>
                                        </p:attrNameLst>
                                      </p:cBhvr>
                                      <p:tavLst>
                                        <p:tav tm="0">
                                          <p:val>
                                            <p:strVal val="#ppt_x"/>
                                          </p:val>
                                        </p:tav>
                                        <p:tav tm="100000">
                                          <p:val>
                                            <p:strVal val="#ppt_x"/>
                                          </p:val>
                                        </p:tav>
                                      </p:tavLst>
                                    </p:anim>
                                    <p:anim calcmode="lin" valueType="num">
                                      <p:cBhvr additive="base">
                                        <p:cTn id="13" dur="500" fill="hold"/>
                                        <p:tgtEl>
                                          <p:spTgt spid="14029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0293"/>
                                        </p:tgtEl>
                                        <p:attrNameLst>
                                          <p:attrName>style.visibility</p:attrName>
                                        </p:attrNameLst>
                                      </p:cBhvr>
                                      <p:to>
                                        <p:strVal val="visible"/>
                                      </p:to>
                                    </p:set>
                                    <p:anim calcmode="discrete" valueType="clr">
                                      <p:cBhvr override="childStyle">
                                        <p:cTn id="18" dur="80"/>
                                        <p:tgtEl>
                                          <p:spTgt spid="14029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0293"/>
                                        </p:tgtEl>
                                        <p:attrNameLst>
                                          <p:attrName>fillcolor</p:attrName>
                                        </p:attrNameLst>
                                      </p:cBhvr>
                                      <p:tavLst>
                                        <p:tav tm="0">
                                          <p:val>
                                            <p:clrVal>
                                              <a:schemeClr val="accent2"/>
                                            </p:clrVal>
                                          </p:val>
                                        </p:tav>
                                        <p:tav tm="50000">
                                          <p:val>
                                            <p:clrVal>
                                              <a:schemeClr val="hlink"/>
                                            </p:clrVal>
                                          </p:val>
                                        </p:tav>
                                      </p:tavLst>
                                    </p:anim>
                                    <p:set>
                                      <p:cBhvr>
                                        <p:cTn id="20" dur="80"/>
                                        <p:tgtEl>
                                          <p:spTgt spid="140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p:bldP spid="14029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33B98B01-01EA-436C-835B-CEBD09D564A2}" type="slidenum">
              <a:rPr lang="en-GB"/>
              <a:pPr/>
              <a:t>55</a:t>
            </a:fld>
            <a:endParaRPr lang="en-GB"/>
          </a:p>
        </p:txBody>
      </p:sp>
      <p:sp>
        <p:nvSpPr>
          <p:cNvPr id="146434" name="Rectangle 2"/>
          <p:cNvSpPr>
            <a:spLocks noGrp="1" noChangeArrowheads="1"/>
          </p:cNvSpPr>
          <p:nvPr>
            <p:ph type="title"/>
          </p:nvPr>
        </p:nvSpPr>
        <p:spPr>
          <a:xfrm>
            <a:off x="468313" y="0"/>
            <a:ext cx="8229600" cy="1143000"/>
          </a:xfrm>
        </p:spPr>
        <p:txBody>
          <a:bodyPr/>
          <a:lstStyle/>
          <a:p>
            <a:r>
              <a:rPr lang="en-GB" sz="4000" b="1">
                <a:solidFill>
                  <a:srgbClr val="FF3300"/>
                </a:solidFill>
              </a:rPr>
              <a:t>Khazar = Gog = The Little Horn</a:t>
            </a:r>
          </a:p>
        </p:txBody>
      </p:sp>
      <p:sp>
        <p:nvSpPr>
          <p:cNvPr id="146435" name="Text Box 3"/>
          <p:cNvSpPr txBox="1">
            <a:spLocks noChangeArrowheads="1"/>
          </p:cNvSpPr>
          <p:nvPr/>
        </p:nvSpPr>
        <p:spPr bwMode="auto">
          <a:xfrm>
            <a:off x="3924300" y="2205038"/>
            <a:ext cx="5076825" cy="2282825"/>
          </a:xfrm>
          <a:prstGeom prst="rect">
            <a:avLst/>
          </a:prstGeom>
          <a:noFill/>
          <a:ln w="9525">
            <a:noFill/>
            <a:miter lim="800000"/>
            <a:headEnd/>
            <a:tailEnd/>
          </a:ln>
          <a:effectLst/>
        </p:spPr>
        <p:txBody>
          <a:bodyPr>
            <a:spAutoFit/>
          </a:bodyPr>
          <a:lstStyle/>
          <a:p>
            <a:r>
              <a:rPr lang="en-GB" sz="2400" b="1">
                <a:solidFill>
                  <a:srgbClr val="00FF00"/>
                </a:solidFill>
                <a:effectLst>
                  <a:outerShdw blurRad="38100" dist="38100" dir="2700000" algn="tl">
                    <a:srgbClr val="000000"/>
                  </a:outerShdw>
                </a:effectLst>
              </a:rPr>
              <a:t>Daniel 8:9</a:t>
            </a:r>
            <a:r>
              <a:rPr lang="en-GB" sz="2400" b="1">
                <a:effectLst>
                  <a:outerShdw blurRad="38100" dist="38100" dir="2700000" algn="tl">
                    <a:srgbClr val="000000"/>
                  </a:outerShdw>
                </a:effectLst>
              </a:rPr>
              <a:t> </a:t>
            </a:r>
            <a:r>
              <a:rPr lang="en-GB" sz="2400" b="1">
                <a:solidFill>
                  <a:srgbClr val="CCCC00"/>
                </a:solidFill>
                <a:effectLst>
                  <a:outerShdw blurRad="38100" dist="38100" dir="2700000" algn="tl">
                    <a:srgbClr val="000000"/>
                  </a:outerShdw>
                </a:effectLst>
              </a:rPr>
              <a:t>And out of one of them came forth a little horn,</a:t>
            </a:r>
            <a:r>
              <a:rPr lang="en-GB" sz="2400" b="1">
                <a:effectLst>
                  <a:outerShdw blurRad="38100" dist="38100" dir="2700000" algn="tl">
                    <a:srgbClr val="000000"/>
                  </a:outerShdw>
                </a:effectLst>
              </a:rPr>
              <a:t> </a:t>
            </a:r>
            <a:r>
              <a:rPr lang="en-GB" sz="2400" b="1">
                <a:solidFill>
                  <a:srgbClr val="FF9900"/>
                </a:solidFill>
                <a:effectLst>
                  <a:outerShdw blurRad="38100" dist="38100" dir="2700000" algn="tl">
                    <a:srgbClr val="000000"/>
                  </a:outerShdw>
                </a:effectLst>
              </a:rPr>
              <a:t>which waxed exceeding great,</a:t>
            </a:r>
            <a:r>
              <a:rPr lang="en-GB" sz="2400" b="1">
                <a:effectLst>
                  <a:outerShdw blurRad="38100" dist="38100" dir="2700000" algn="tl">
                    <a:srgbClr val="000000"/>
                  </a:outerShdw>
                </a:effectLst>
              </a:rPr>
              <a:t> </a:t>
            </a:r>
            <a:r>
              <a:rPr lang="en-GB" sz="2400" b="1">
                <a:solidFill>
                  <a:srgbClr val="FF00FF"/>
                </a:solidFill>
                <a:effectLst>
                  <a:outerShdw blurRad="38100" dist="38100" dir="2700000" algn="tl">
                    <a:srgbClr val="000000"/>
                  </a:outerShdw>
                </a:effectLst>
              </a:rPr>
              <a:t>toward the south, and toward the east,</a:t>
            </a:r>
            <a:r>
              <a:rPr lang="en-GB" sz="2400" b="1">
                <a:effectLst>
                  <a:outerShdw blurRad="38100" dist="38100" dir="2700000" algn="tl">
                    <a:srgbClr val="000000"/>
                  </a:outerShdw>
                </a:effectLst>
              </a:rPr>
              <a:t> </a:t>
            </a:r>
            <a:r>
              <a:rPr lang="en-GB" sz="2400" b="1">
                <a:solidFill>
                  <a:srgbClr val="FFFF00"/>
                </a:solidFill>
                <a:effectLst>
                  <a:outerShdw blurRad="38100" dist="38100" dir="2700000" algn="tl">
                    <a:srgbClr val="000000"/>
                  </a:outerShdw>
                </a:effectLst>
              </a:rPr>
              <a:t>and toward the pleasant land.</a:t>
            </a:r>
            <a:br>
              <a:rPr lang="en-GB" sz="2400" b="1">
                <a:solidFill>
                  <a:srgbClr val="FFFF00"/>
                </a:solidFill>
                <a:effectLst>
                  <a:outerShdw blurRad="38100" dist="38100" dir="2700000" algn="tl">
                    <a:srgbClr val="000000"/>
                  </a:outerShdw>
                </a:effectLst>
              </a:rPr>
            </a:br>
            <a:endParaRPr lang="en-GB" sz="2400" b="1">
              <a:solidFill>
                <a:srgbClr val="FFFF00"/>
              </a:solidFill>
              <a:effectLst>
                <a:outerShdw blurRad="38100" dist="38100" dir="2700000" algn="tl">
                  <a:srgbClr val="000000"/>
                </a:outerShdw>
              </a:effectLst>
            </a:endParaRPr>
          </a:p>
        </p:txBody>
      </p:sp>
      <p:pic>
        <p:nvPicPr>
          <p:cNvPr id="146436" name="Picture 4" descr="apron_eye"/>
          <p:cNvPicPr>
            <a:picLocks noChangeAspect="1" noChangeArrowheads="1"/>
          </p:cNvPicPr>
          <p:nvPr/>
        </p:nvPicPr>
        <p:blipFill>
          <a:blip r:embed="rId3" cstate="print"/>
          <a:srcRect/>
          <a:stretch>
            <a:fillRect/>
          </a:stretch>
        </p:blipFill>
        <p:spPr bwMode="auto">
          <a:xfrm>
            <a:off x="323850" y="1557338"/>
            <a:ext cx="3494088" cy="3559175"/>
          </a:xfrm>
          <a:prstGeom prst="rect">
            <a:avLst/>
          </a:prstGeom>
          <a:noFill/>
        </p:spPr>
      </p:pic>
      <p:sp>
        <p:nvSpPr>
          <p:cNvPr id="146437" name="Text Box 5"/>
          <p:cNvSpPr txBox="1">
            <a:spLocks noChangeArrowheads="1"/>
          </p:cNvSpPr>
          <p:nvPr/>
        </p:nvSpPr>
        <p:spPr bwMode="auto">
          <a:xfrm>
            <a:off x="250825" y="5157788"/>
            <a:ext cx="3671888" cy="1190625"/>
          </a:xfrm>
          <a:prstGeom prst="rect">
            <a:avLst/>
          </a:prstGeom>
          <a:noFill/>
          <a:ln w="9525">
            <a:noFill/>
            <a:miter lim="800000"/>
            <a:headEnd/>
            <a:tailEnd/>
          </a:ln>
          <a:effectLst/>
        </p:spPr>
        <p:txBody>
          <a:bodyPr>
            <a:spAutoFit/>
          </a:bodyPr>
          <a:lstStyle/>
          <a:p>
            <a:pPr algn="ctr">
              <a:spcBef>
                <a:spcPct val="50000"/>
              </a:spcBef>
            </a:pPr>
            <a:r>
              <a:rPr lang="en-GB" sz="3600" b="1">
                <a:solidFill>
                  <a:srgbClr val="FFFF00"/>
                </a:solidFill>
                <a:effectLst>
                  <a:outerShdw blurRad="38100" dist="38100" dir="2700000" algn="tl">
                    <a:srgbClr val="000000"/>
                  </a:outerShdw>
                </a:effectLst>
              </a:rPr>
              <a:t>A Masonic Apron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6435"/>
                                        </p:tgtEl>
                                        <p:attrNameLst>
                                          <p:attrName>style.visibility</p:attrName>
                                        </p:attrNameLst>
                                      </p:cBhvr>
                                      <p:to>
                                        <p:strVal val="visible"/>
                                      </p:to>
                                    </p:set>
                                    <p:anim calcmode="discrete" valueType="clr">
                                      <p:cBhvr override="childStyle">
                                        <p:cTn id="7" dur="80"/>
                                        <p:tgtEl>
                                          <p:spTgt spid="14643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6435"/>
                                        </p:tgtEl>
                                        <p:attrNameLst>
                                          <p:attrName>fillcolor</p:attrName>
                                        </p:attrNameLst>
                                      </p:cBhvr>
                                      <p:tavLst>
                                        <p:tav tm="0">
                                          <p:val>
                                            <p:clrVal>
                                              <a:schemeClr val="accent2"/>
                                            </p:clrVal>
                                          </p:val>
                                        </p:tav>
                                        <p:tav tm="50000">
                                          <p:val>
                                            <p:clrVal>
                                              <a:schemeClr val="hlink"/>
                                            </p:clrVal>
                                          </p:val>
                                        </p:tav>
                                      </p:tavLst>
                                    </p:anim>
                                    <p:set>
                                      <p:cBhvr>
                                        <p:cTn id="9" dur="80"/>
                                        <p:tgtEl>
                                          <p:spTgt spid="1464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C9AD9B24-C29C-4F8C-AD76-0B7F83C784FE}" type="slidenum">
              <a:rPr lang="en-GB"/>
              <a:pPr/>
              <a:t>56</a:t>
            </a:fld>
            <a:endParaRPr lang="en-GB"/>
          </a:p>
        </p:txBody>
      </p:sp>
      <p:sp>
        <p:nvSpPr>
          <p:cNvPr id="63492" name="Rectangle 4"/>
          <p:cNvSpPr>
            <a:spLocks noGrp="1" noChangeArrowheads="1"/>
          </p:cNvSpPr>
          <p:nvPr>
            <p:ph type="title"/>
          </p:nvPr>
        </p:nvSpPr>
        <p:spPr/>
        <p:txBody>
          <a:bodyPr/>
          <a:lstStyle/>
          <a:p>
            <a:r>
              <a:rPr lang="en-GB" sz="4000" b="1">
                <a:solidFill>
                  <a:srgbClr val="FF3300"/>
                </a:solidFill>
              </a:rPr>
              <a:t>Khazar = Gog = The Little Horn</a:t>
            </a:r>
          </a:p>
        </p:txBody>
      </p:sp>
      <p:pic>
        <p:nvPicPr>
          <p:cNvPr id="63494" name="Picture 6" descr="vatican_all_seeing_eye"/>
          <p:cNvPicPr>
            <a:picLocks noChangeAspect="1" noChangeArrowheads="1"/>
          </p:cNvPicPr>
          <p:nvPr/>
        </p:nvPicPr>
        <p:blipFill>
          <a:blip r:embed="rId3" cstate="print">
            <a:lum bright="18000" contrast="42000"/>
          </a:blip>
          <a:srcRect l="16068" b="5843"/>
          <a:stretch>
            <a:fillRect/>
          </a:stretch>
        </p:blipFill>
        <p:spPr bwMode="auto">
          <a:xfrm>
            <a:off x="323850" y="1268413"/>
            <a:ext cx="3516313" cy="5256212"/>
          </a:xfrm>
          <a:prstGeom prst="rect">
            <a:avLst/>
          </a:prstGeom>
          <a:noFill/>
        </p:spPr>
      </p:pic>
      <p:sp>
        <p:nvSpPr>
          <p:cNvPr id="63495" name="Text Box 7"/>
          <p:cNvSpPr txBox="1">
            <a:spLocks noChangeArrowheads="1"/>
          </p:cNvSpPr>
          <p:nvPr/>
        </p:nvSpPr>
        <p:spPr bwMode="auto">
          <a:xfrm>
            <a:off x="3995738" y="1268413"/>
            <a:ext cx="4826000" cy="946150"/>
          </a:xfrm>
          <a:prstGeom prst="rect">
            <a:avLst/>
          </a:prstGeom>
          <a:noFill/>
          <a:ln w="9525">
            <a:noFill/>
            <a:miter lim="800000"/>
            <a:headEnd/>
            <a:tailEnd/>
          </a:ln>
          <a:effectLst/>
        </p:spPr>
        <p:txBody>
          <a:bodyPr>
            <a:spAutoFit/>
          </a:bodyPr>
          <a:lstStyle/>
          <a:p>
            <a:pPr algn="ctr">
              <a:spcBef>
                <a:spcPct val="50000"/>
              </a:spcBef>
            </a:pPr>
            <a:r>
              <a:rPr lang="en-GB" sz="2800" b="1">
                <a:solidFill>
                  <a:srgbClr val="00FF00"/>
                </a:solidFill>
                <a:effectLst>
                  <a:outerShdw blurRad="38100" dist="38100" dir="2700000" algn="tl">
                    <a:srgbClr val="000000"/>
                  </a:outerShdw>
                </a:effectLst>
              </a:rPr>
              <a:t>Tapestry in the Vatican with the all seeing eye</a:t>
            </a:r>
          </a:p>
        </p:txBody>
      </p:sp>
      <p:sp>
        <p:nvSpPr>
          <p:cNvPr id="63496" name="Text Box 8"/>
          <p:cNvSpPr txBox="1">
            <a:spLocks noChangeArrowheads="1"/>
          </p:cNvSpPr>
          <p:nvPr/>
        </p:nvSpPr>
        <p:spPr bwMode="auto">
          <a:xfrm>
            <a:off x="4211638" y="2349500"/>
            <a:ext cx="4681537" cy="3925888"/>
          </a:xfrm>
          <a:prstGeom prst="rect">
            <a:avLst/>
          </a:prstGeom>
          <a:noFill/>
          <a:ln w="9525">
            <a:noFill/>
            <a:miter lim="800000"/>
            <a:headEnd/>
            <a:tailEnd/>
          </a:ln>
          <a:effectLst/>
        </p:spPr>
        <p:txBody>
          <a:bodyPr>
            <a:spAutoFit/>
          </a:bodyPr>
          <a:lstStyle/>
          <a:p>
            <a:pPr>
              <a:spcBef>
                <a:spcPct val="50000"/>
              </a:spcBef>
            </a:pPr>
            <a:r>
              <a:rPr lang="en-GB" sz="2400" b="1">
                <a:solidFill>
                  <a:schemeClr val="hlink"/>
                </a:solidFill>
                <a:effectLst>
                  <a:outerShdw blurRad="38100" dist="38100" dir="2700000" algn="tl">
                    <a:srgbClr val="000000"/>
                  </a:outerShdw>
                </a:effectLst>
              </a:rPr>
              <a:t>The Vatican is only part of the Little Horn, but is not the Little Horn as some commentators say nor the Pope.</a:t>
            </a:r>
            <a:r>
              <a:rPr lang="en-GB" sz="2400" b="1">
                <a:solidFill>
                  <a:srgbClr val="FFFF00"/>
                </a:solidFill>
                <a:effectLst>
                  <a:outerShdw blurRad="38100" dist="38100" dir="2700000" algn="tl">
                    <a:srgbClr val="000000"/>
                  </a:outerShdw>
                </a:effectLst>
              </a:rPr>
              <a:t> </a:t>
            </a:r>
            <a:r>
              <a:rPr lang="en-GB" sz="2400" b="1">
                <a:solidFill>
                  <a:srgbClr val="FF00FF"/>
                </a:solidFill>
                <a:effectLst>
                  <a:outerShdw blurRad="38100" dist="38100" dir="2700000" algn="tl">
                    <a:srgbClr val="000000"/>
                  </a:outerShdw>
                </a:effectLst>
              </a:rPr>
              <a:t>The Little Horn was a power (Jewish) like the other 10 horn sovereignties.</a:t>
            </a:r>
          </a:p>
          <a:p>
            <a:pPr>
              <a:spcBef>
                <a:spcPct val="50000"/>
              </a:spcBef>
            </a:pPr>
            <a:r>
              <a:rPr lang="en-GB" sz="2400" b="1">
                <a:solidFill>
                  <a:srgbClr val="FFFF00"/>
                </a:solidFill>
                <a:effectLst>
                  <a:outerShdw blurRad="38100" dist="38100" dir="2700000" algn="tl">
                    <a:srgbClr val="000000"/>
                  </a:outerShdw>
                </a:effectLst>
              </a:rPr>
              <a:t>The all seeing eye shows that the Vatican was part of the “Little Horn Power”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circle(in)">
                                      <p:cBhvr>
                                        <p:cTn id="7" dur="2000"/>
                                        <p:tgtEl>
                                          <p:spTgt spid="634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3495"/>
                                        </p:tgtEl>
                                        <p:attrNameLst>
                                          <p:attrName>style.visibility</p:attrName>
                                        </p:attrNameLst>
                                      </p:cBhvr>
                                      <p:to>
                                        <p:strVal val="visible"/>
                                      </p:to>
                                    </p:set>
                                    <p:anim calcmode="lin" valueType="num">
                                      <p:cBhvr additive="base">
                                        <p:cTn id="12" dur="500" fill="hold"/>
                                        <p:tgtEl>
                                          <p:spTgt spid="63495"/>
                                        </p:tgtEl>
                                        <p:attrNameLst>
                                          <p:attrName>ppt_x</p:attrName>
                                        </p:attrNameLst>
                                      </p:cBhvr>
                                      <p:tavLst>
                                        <p:tav tm="0">
                                          <p:val>
                                            <p:strVal val="#ppt_x"/>
                                          </p:val>
                                        </p:tav>
                                        <p:tav tm="100000">
                                          <p:val>
                                            <p:strVal val="#ppt_x"/>
                                          </p:val>
                                        </p:tav>
                                      </p:tavLst>
                                    </p:anim>
                                    <p:anim calcmode="lin" valueType="num">
                                      <p:cBhvr additive="base">
                                        <p:cTn id="13" dur="500" fill="hold"/>
                                        <p:tgtEl>
                                          <p:spTgt spid="6349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3496"/>
                                        </p:tgtEl>
                                        <p:attrNameLst>
                                          <p:attrName>style.visibility</p:attrName>
                                        </p:attrNameLst>
                                      </p:cBhvr>
                                      <p:to>
                                        <p:strVal val="visible"/>
                                      </p:to>
                                    </p:set>
                                    <p:anim calcmode="discrete" valueType="clr">
                                      <p:cBhvr override="childStyle">
                                        <p:cTn id="18" dur="80"/>
                                        <p:tgtEl>
                                          <p:spTgt spid="634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3496"/>
                                        </p:tgtEl>
                                        <p:attrNameLst>
                                          <p:attrName>fillcolor</p:attrName>
                                        </p:attrNameLst>
                                      </p:cBhvr>
                                      <p:tavLst>
                                        <p:tav tm="0">
                                          <p:val>
                                            <p:clrVal>
                                              <a:schemeClr val="accent2"/>
                                            </p:clrVal>
                                          </p:val>
                                        </p:tav>
                                        <p:tav tm="50000">
                                          <p:val>
                                            <p:clrVal>
                                              <a:schemeClr val="hlink"/>
                                            </p:clrVal>
                                          </p:val>
                                        </p:tav>
                                      </p:tavLst>
                                    </p:anim>
                                    <p:set>
                                      <p:cBhvr>
                                        <p:cTn id="20" dur="80"/>
                                        <p:tgtEl>
                                          <p:spTgt spid="634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p:bldP spid="6349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24DC1018-B87A-4F7F-98DD-EE50172C5BFC}" type="slidenum">
              <a:rPr lang="en-GB"/>
              <a:pPr/>
              <a:t>57</a:t>
            </a:fld>
            <a:endParaRPr lang="en-GB"/>
          </a:p>
        </p:txBody>
      </p:sp>
      <p:sp>
        <p:nvSpPr>
          <p:cNvPr id="158724" name="Rectangle 4"/>
          <p:cNvSpPr>
            <a:spLocks noGrp="1" noChangeArrowheads="1"/>
          </p:cNvSpPr>
          <p:nvPr>
            <p:ph type="title"/>
          </p:nvPr>
        </p:nvSpPr>
        <p:spPr/>
        <p:txBody>
          <a:bodyPr/>
          <a:lstStyle/>
          <a:p>
            <a:r>
              <a:rPr lang="en-GB" sz="4000" b="1">
                <a:solidFill>
                  <a:srgbClr val="FF3300"/>
                </a:solidFill>
              </a:rPr>
              <a:t>Khazar = Gog = The Little Horn</a:t>
            </a:r>
          </a:p>
        </p:txBody>
      </p:sp>
      <p:sp>
        <p:nvSpPr>
          <p:cNvPr id="158725" name="Text Box 5"/>
          <p:cNvSpPr txBox="1">
            <a:spLocks noChangeArrowheads="1"/>
          </p:cNvSpPr>
          <p:nvPr/>
        </p:nvSpPr>
        <p:spPr bwMode="auto">
          <a:xfrm>
            <a:off x="4572000" y="1341438"/>
            <a:ext cx="4572000" cy="5386387"/>
          </a:xfrm>
          <a:prstGeom prst="rect">
            <a:avLst/>
          </a:prstGeom>
          <a:noFill/>
          <a:ln w="9525">
            <a:noFill/>
            <a:miter lim="800000"/>
            <a:headEnd/>
            <a:tailEnd/>
          </a:ln>
          <a:effectLst/>
        </p:spPr>
        <p:txBody>
          <a:bodyPr>
            <a:spAutoFit/>
          </a:bodyPr>
          <a:lstStyle/>
          <a:p>
            <a:pPr>
              <a:spcBef>
                <a:spcPct val="50000"/>
              </a:spcBef>
            </a:pPr>
            <a:r>
              <a:rPr lang="en-GB" sz="2400" b="1">
                <a:solidFill>
                  <a:schemeClr val="hlink"/>
                </a:solidFill>
                <a:effectLst>
                  <a:outerShdw blurRad="38100" dist="38100" dir="2700000" algn="tl">
                    <a:srgbClr val="000000"/>
                  </a:outerShdw>
                </a:effectLst>
              </a:rPr>
              <a:t>2 Thessalonians 2:4</a:t>
            </a:r>
            <a:r>
              <a:rPr lang="en-GB" sz="2400" b="1">
                <a:effectLst>
                  <a:outerShdw blurRad="38100" dist="38100" dir="2700000" algn="tl">
                    <a:srgbClr val="000000"/>
                  </a:outerShdw>
                </a:effectLst>
              </a:rPr>
              <a:t> </a:t>
            </a:r>
            <a:r>
              <a:rPr lang="en-GB" sz="2400" b="1">
                <a:solidFill>
                  <a:srgbClr val="FF9900"/>
                </a:solidFill>
                <a:effectLst>
                  <a:outerShdw blurRad="38100" dist="38100" dir="2700000" algn="tl">
                    <a:srgbClr val="000000"/>
                  </a:outerShdw>
                </a:effectLst>
              </a:rPr>
              <a:t>Who opposeth and exalteth himself above all that is called God, or that is worshipped;</a:t>
            </a:r>
            <a:r>
              <a:rPr lang="en-GB" sz="2400" b="1">
                <a:effectLst>
                  <a:outerShdw blurRad="38100" dist="38100" dir="2700000" algn="tl">
                    <a:srgbClr val="000000"/>
                  </a:outerShdw>
                </a:effectLst>
              </a:rPr>
              <a:t> </a:t>
            </a:r>
            <a:r>
              <a:rPr lang="en-GB" sz="2400" b="1">
                <a:solidFill>
                  <a:srgbClr val="CCCC00"/>
                </a:solidFill>
                <a:effectLst>
                  <a:outerShdw blurRad="38100" dist="38100" dir="2700000" algn="tl">
                    <a:srgbClr val="000000"/>
                  </a:outerShdw>
                </a:effectLst>
              </a:rPr>
              <a:t>so that he as God sitteth in the temple of God, shewing himself that he is God.</a:t>
            </a:r>
          </a:p>
          <a:p>
            <a:pPr>
              <a:spcBef>
                <a:spcPct val="50000"/>
              </a:spcBef>
            </a:pPr>
            <a:r>
              <a:rPr lang="en-GB" sz="2400" b="1">
                <a:solidFill>
                  <a:srgbClr val="00FF00"/>
                </a:solidFill>
                <a:effectLst>
                  <a:outerShdw blurRad="38100" dist="38100" dir="2700000" algn="tl">
                    <a:srgbClr val="000000"/>
                  </a:outerShdw>
                </a:effectLst>
              </a:rPr>
              <a:t>There is a double allegory here.</a:t>
            </a:r>
            <a:r>
              <a:rPr lang="en-GB" sz="2400" b="1">
                <a:effectLst>
                  <a:outerShdw blurRad="38100" dist="38100" dir="2700000" algn="tl">
                    <a:srgbClr val="000000"/>
                  </a:outerShdw>
                </a:effectLst>
              </a:rPr>
              <a:t> </a:t>
            </a:r>
            <a:r>
              <a:rPr lang="en-GB" sz="2400" b="1">
                <a:solidFill>
                  <a:srgbClr val="FFFF00"/>
                </a:solidFill>
                <a:effectLst>
                  <a:outerShdw blurRad="38100" dist="38100" dir="2700000" algn="tl">
                    <a:srgbClr val="000000"/>
                  </a:outerShdw>
                </a:effectLst>
              </a:rPr>
              <a:t>Left we see the church modelled on the temple in Jerusalem and where the plot to set up a </a:t>
            </a:r>
            <a:r>
              <a:rPr lang="en-GB" sz="2400" b="1">
                <a:solidFill>
                  <a:srgbClr val="FF3300"/>
                </a:solidFill>
                <a:effectLst>
                  <a:outerShdw blurRad="38100" dist="38100" dir="2700000" algn="tl">
                    <a:srgbClr val="000000"/>
                  </a:outerShdw>
                </a:effectLst>
              </a:rPr>
              <a:t>central bank</a:t>
            </a:r>
            <a:r>
              <a:rPr lang="en-GB" sz="2400" b="1">
                <a:solidFill>
                  <a:srgbClr val="FFFF00"/>
                </a:solidFill>
                <a:effectLst>
                  <a:outerShdw blurRad="38100" dist="38100" dir="2700000" algn="tl">
                    <a:srgbClr val="000000"/>
                  </a:outerShdw>
                </a:effectLst>
              </a:rPr>
              <a:t> was plotted that would eventually enslave the whole world.</a:t>
            </a:r>
            <a:r>
              <a:rPr lang="en-GB">
                <a:solidFill>
                  <a:srgbClr val="FFFF00"/>
                </a:solidFill>
              </a:rPr>
              <a:t> </a:t>
            </a:r>
          </a:p>
        </p:txBody>
      </p:sp>
      <p:pic>
        <p:nvPicPr>
          <p:cNvPr id="158727" name="Picture 7" descr="PicForNewsletterMay2006LondonTempleChurchOutside"/>
          <p:cNvPicPr>
            <a:picLocks noChangeAspect="1" noChangeArrowheads="1"/>
          </p:cNvPicPr>
          <p:nvPr/>
        </p:nvPicPr>
        <p:blipFill>
          <a:blip r:embed="rId2" cstate="print"/>
          <a:srcRect/>
          <a:stretch>
            <a:fillRect/>
          </a:stretch>
        </p:blipFill>
        <p:spPr bwMode="auto">
          <a:xfrm>
            <a:off x="250825" y="1125538"/>
            <a:ext cx="4084638" cy="5445125"/>
          </a:xfrm>
          <a:prstGeom prst="rect">
            <a:avLst/>
          </a:prstGeom>
          <a:noFill/>
        </p:spPr>
      </p:pic>
      <p:sp>
        <p:nvSpPr>
          <p:cNvPr id="158728" name="Text Box 8"/>
          <p:cNvSpPr txBox="1">
            <a:spLocks noChangeArrowheads="1"/>
          </p:cNvSpPr>
          <p:nvPr/>
        </p:nvSpPr>
        <p:spPr bwMode="auto">
          <a:xfrm>
            <a:off x="323850" y="5373688"/>
            <a:ext cx="3960813" cy="1187450"/>
          </a:xfrm>
          <a:prstGeom prst="rect">
            <a:avLst/>
          </a:prstGeom>
          <a:noFill/>
          <a:ln w="9525">
            <a:noFill/>
            <a:miter lim="800000"/>
            <a:headEnd/>
            <a:tailEnd/>
          </a:ln>
          <a:effectLst/>
        </p:spPr>
        <p:txBody>
          <a:bodyPr>
            <a:spAutoFit/>
          </a:bodyPr>
          <a:lstStyle/>
          <a:p>
            <a:pPr algn="ctr">
              <a:spcBef>
                <a:spcPct val="50000"/>
              </a:spcBef>
            </a:pPr>
            <a:r>
              <a:rPr lang="en-GB" sz="2400" b="1">
                <a:solidFill>
                  <a:srgbClr val="FF9900"/>
                </a:solidFill>
                <a:effectLst>
                  <a:outerShdw blurRad="38100" dist="38100" dir="2700000" algn="tl">
                    <a:srgbClr val="000000"/>
                  </a:outerShdw>
                </a:effectLst>
              </a:rPr>
              <a:t>The Temple – London &amp; monument to the Knights Templar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8727"/>
                                        </p:tgtEl>
                                        <p:attrNameLst>
                                          <p:attrName>style.visibility</p:attrName>
                                        </p:attrNameLst>
                                      </p:cBhvr>
                                      <p:to>
                                        <p:strVal val="visible"/>
                                      </p:to>
                                    </p:set>
                                    <p:animEffect transition="in" filter="circle(in)">
                                      <p:cBhvr>
                                        <p:cTn id="7" dur="2000"/>
                                        <p:tgtEl>
                                          <p:spTgt spid="1587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8728"/>
                                        </p:tgtEl>
                                        <p:attrNameLst>
                                          <p:attrName>style.visibility</p:attrName>
                                        </p:attrNameLst>
                                      </p:cBhvr>
                                      <p:to>
                                        <p:strVal val="visible"/>
                                      </p:to>
                                    </p:set>
                                    <p:anim calcmode="lin" valueType="num">
                                      <p:cBhvr additive="base">
                                        <p:cTn id="12" dur="500" fill="hold"/>
                                        <p:tgtEl>
                                          <p:spTgt spid="158728"/>
                                        </p:tgtEl>
                                        <p:attrNameLst>
                                          <p:attrName>ppt_x</p:attrName>
                                        </p:attrNameLst>
                                      </p:cBhvr>
                                      <p:tavLst>
                                        <p:tav tm="0">
                                          <p:val>
                                            <p:strVal val="#ppt_x"/>
                                          </p:val>
                                        </p:tav>
                                        <p:tav tm="100000">
                                          <p:val>
                                            <p:strVal val="#ppt_x"/>
                                          </p:val>
                                        </p:tav>
                                      </p:tavLst>
                                    </p:anim>
                                    <p:anim calcmode="lin" valueType="num">
                                      <p:cBhvr additive="base">
                                        <p:cTn id="13"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8725"/>
                                        </p:tgtEl>
                                        <p:attrNameLst>
                                          <p:attrName>style.visibility</p:attrName>
                                        </p:attrNameLst>
                                      </p:cBhvr>
                                      <p:to>
                                        <p:strVal val="visible"/>
                                      </p:to>
                                    </p:set>
                                    <p:anim calcmode="discrete" valueType="clr">
                                      <p:cBhvr override="childStyle">
                                        <p:cTn id="18" dur="80"/>
                                        <p:tgtEl>
                                          <p:spTgt spid="1587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8725"/>
                                        </p:tgtEl>
                                        <p:attrNameLst>
                                          <p:attrName>fillcolor</p:attrName>
                                        </p:attrNameLst>
                                      </p:cBhvr>
                                      <p:tavLst>
                                        <p:tav tm="0">
                                          <p:val>
                                            <p:clrVal>
                                              <a:schemeClr val="accent2"/>
                                            </p:clrVal>
                                          </p:val>
                                        </p:tav>
                                        <p:tav tm="50000">
                                          <p:val>
                                            <p:clrVal>
                                              <a:schemeClr val="hlink"/>
                                            </p:clrVal>
                                          </p:val>
                                        </p:tav>
                                      </p:tavLst>
                                    </p:anim>
                                    <p:set>
                                      <p:cBhvr>
                                        <p:cTn id="20" dur="80"/>
                                        <p:tgtEl>
                                          <p:spTgt spid="1587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p:bldP spid="1587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2011747E-CB7A-4E0B-A50A-3211B95FDBC6}" type="slidenum">
              <a:rPr lang="en-GB"/>
              <a:pPr/>
              <a:t>58</a:t>
            </a:fld>
            <a:endParaRPr lang="en-GB"/>
          </a:p>
        </p:txBody>
      </p:sp>
      <p:sp>
        <p:nvSpPr>
          <p:cNvPr id="121860" name="Rectangle 4"/>
          <p:cNvSpPr>
            <a:spLocks noGrp="1" noChangeArrowheads="1"/>
          </p:cNvSpPr>
          <p:nvPr>
            <p:ph type="title"/>
          </p:nvPr>
        </p:nvSpPr>
        <p:spPr/>
        <p:txBody>
          <a:bodyPr/>
          <a:lstStyle/>
          <a:p>
            <a:r>
              <a:rPr lang="en-GB" sz="4000" b="1">
                <a:solidFill>
                  <a:srgbClr val="FF3300"/>
                </a:solidFill>
              </a:rPr>
              <a:t>Khazar = Gog = The Little Horn</a:t>
            </a:r>
          </a:p>
        </p:txBody>
      </p:sp>
      <p:pic>
        <p:nvPicPr>
          <p:cNvPr id="121862" name="Picture 6" descr="Great Red Dragon">
            <a:hlinkClick r:id="rId2"/>
          </p:cNvPr>
          <p:cNvPicPr>
            <a:picLocks noChangeAspect="1" noChangeArrowheads="1"/>
          </p:cNvPicPr>
          <p:nvPr/>
        </p:nvPicPr>
        <p:blipFill>
          <a:blip r:embed="rId3" cstate="print"/>
          <a:srcRect/>
          <a:stretch>
            <a:fillRect/>
          </a:stretch>
        </p:blipFill>
        <p:spPr bwMode="auto">
          <a:xfrm>
            <a:off x="611188" y="1628775"/>
            <a:ext cx="3838575" cy="4752975"/>
          </a:xfrm>
          <a:prstGeom prst="rect">
            <a:avLst/>
          </a:prstGeom>
          <a:noFill/>
        </p:spPr>
      </p:pic>
      <p:sp>
        <p:nvSpPr>
          <p:cNvPr id="121863" name="Text Box 7"/>
          <p:cNvSpPr txBox="1">
            <a:spLocks noChangeArrowheads="1"/>
          </p:cNvSpPr>
          <p:nvPr/>
        </p:nvSpPr>
        <p:spPr bwMode="auto">
          <a:xfrm>
            <a:off x="4643438" y="1484313"/>
            <a:ext cx="4500562" cy="4708981"/>
          </a:xfrm>
          <a:prstGeom prst="rect">
            <a:avLst/>
          </a:prstGeom>
          <a:noFill/>
          <a:ln w="9525">
            <a:noFill/>
            <a:miter lim="800000"/>
            <a:headEnd/>
            <a:tailEnd/>
          </a:ln>
          <a:effectLst/>
        </p:spPr>
        <p:txBody>
          <a:bodyPr>
            <a:spAutoFit/>
          </a:bodyPr>
          <a:lstStyle/>
          <a:p>
            <a:pPr>
              <a:spcBef>
                <a:spcPct val="50000"/>
              </a:spcBef>
            </a:pPr>
            <a:r>
              <a:rPr lang="en-GB" sz="2400" b="1" dirty="0">
                <a:solidFill>
                  <a:schemeClr val="hlink"/>
                </a:solidFill>
                <a:effectLst>
                  <a:outerShdw blurRad="38100" dist="38100" dir="2700000" algn="tl">
                    <a:srgbClr val="000000"/>
                  </a:outerShdw>
                </a:effectLst>
              </a:rPr>
              <a:t>The presentation </a:t>
            </a:r>
            <a:r>
              <a:rPr lang="en-GB" sz="2400" b="1" dirty="0" smtClean="0">
                <a:solidFill>
                  <a:schemeClr val="hlink"/>
                </a:solidFill>
                <a:effectLst>
                  <a:outerShdw blurRad="38100" dist="38100" dir="2700000" algn="tl">
                    <a:srgbClr val="000000"/>
                  </a:outerShdw>
                </a:effectLst>
              </a:rPr>
              <a:t>(Gog &amp; Magog) will </a:t>
            </a:r>
            <a:r>
              <a:rPr lang="en-GB" sz="2400" b="1" dirty="0">
                <a:solidFill>
                  <a:schemeClr val="hlink"/>
                </a:solidFill>
                <a:effectLst>
                  <a:outerShdw blurRad="38100" dist="38100" dir="2700000" algn="tl">
                    <a:srgbClr val="000000"/>
                  </a:outerShdw>
                </a:effectLst>
              </a:rPr>
              <a:t>show that Gog has had a foothold in London since ancient times and was one of the control centres for the silk route.</a:t>
            </a:r>
          </a:p>
          <a:p>
            <a:pPr>
              <a:spcBef>
                <a:spcPct val="50000"/>
              </a:spcBef>
            </a:pPr>
            <a:r>
              <a:rPr lang="en-GB" sz="2400" b="1" dirty="0">
                <a:solidFill>
                  <a:srgbClr val="FF3300"/>
                </a:solidFill>
                <a:effectLst>
                  <a:outerShdw blurRad="38100" dist="38100" dir="2700000" algn="tl">
                    <a:srgbClr val="000000"/>
                  </a:outerShdw>
                </a:effectLst>
              </a:rPr>
              <a:t>The City of London is full of dragons,</a:t>
            </a:r>
            <a:r>
              <a:rPr lang="en-GB" sz="2400" b="1" dirty="0">
                <a:solidFill>
                  <a:srgbClr val="FFFF00"/>
                </a:solidFill>
                <a:effectLst>
                  <a:outerShdw blurRad="38100" dist="38100" dir="2700000" algn="tl">
                    <a:srgbClr val="000000"/>
                  </a:outerShdw>
                </a:effectLst>
              </a:rPr>
              <a:t> </a:t>
            </a:r>
            <a:r>
              <a:rPr lang="en-GB" sz="2400" b="1" dirty="0">
                <a:solidFill>
                  <a:srgbClr val="00FF00"/>
                </a:solidFill>
                <a:effectLst>
                  <a:outerShdw blurRad="38100" dist="38100" dir="2700000" algn="tl">
                    <a:srgbClr val="000000"/>
                  </a:outerShdw>
                </a:effectLst>
              </a:rPr>
              <a:t>on the boundary posts and the coat of arms,</a:t>
            </a:r>
            <a:r>
              <a:rPr lang="en-GB" sz="2400" b="1" dirty="0">
                <a:solidFill>
                  <a:srgbClr val="FFFF00"/>
                </a:solidFill>
                <a:effectLst>
                  <a:outerShdw blurRad="38100" dist="38100" dir="2700000" algn="tl">
                    <a:srgbClr val="000000"/>
                  </a:outerShdw>
                </a:effectLst>
              </a:rPr>
              <a:t> even the Queen of England is not sovereign in the </a:t>
            </a:r>
            <a:r>
              <a:rPr lang="en-GB" sz="2400" b="1" dirty="0">
                <a:solidFill>
                  <a:srgbClr val="FF3300"/>
                </a:solidFill>
                <a:effectLst>
                  <a:outerShdw blurRad="38100" dist="38100" dir="2700000" algn="tl">
                    <a:srgbClr val="000000"/>
                  </a:outerShdw>
                </a:effectLst>
              </a:rPr>
              <a:t>City of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circle(in)">
                                      <p:cBhvr>
                                        <p:cTn id="7" dur="2000"/>
                                        <p:tgtEl>
                                          <p:spTgt spid="1218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1863">
                                            <p:txEl>
                                              <p:pRg st="0" end="0"/>
                                            </p:txEl>
                                          </p:spTgt>
                                        </p:tgtEl>
                                        <p:attrNameLst>
                                          <p:attrName>style.visibility</p:attrName>
                                        </p:attrNameLst>
                                      </p:cBhvr>
                                      <p:to>
                                        <p:strVal val="visible"/>
                                      </p:to>
                                    </p:set>
                                    <p:anim calcmode="discrete" valueType="clr">
                                      <p:cBhvr override="childStyle">
                                        <p:cTn id="12" dur="80"/>
                                        <p:tgtEl>
                                          <p:spTgt spid="1218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18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1863">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21863">
                                            <p:txEl>
                                              <p:pRg st="1" end="1"/>
                                            </p:txEl>
                                          </p:spTgt>
                                        </p:tgtEl>
                                        <p:attrNameLst>
                                          <p:attrName>style.visibility</p:attrName>
                                        </p:attrNameLst>
                                      </p:cBhvr>
                                      <p:to>
                                        <p:strVal val="visible"/>
                                      </p:to>
                                    </p:set>
                                    <p:anim calcmode="discrete" valueType="clr">
                                      <p:cBhvr override="childStyle">
                                        <p:cTn id="19" dur="80"/>
                                        <p:tgtEl>
                                          <p:spTgt spid="1218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186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2186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3A05EF2E-EEE4-49EA-A6DE-CCE23C402DF7}" type="slidenum">
              <a:rPr lang="en-GB"/>
              <a:pPr/>
              <a:t>59</a:t>
            </a:fld>
            <a:endParaRPr lang="en-GB"/>
          </a:p>
        </p:txBody>
      </p:sp>
      <p:sp>
        <p:nvSpPr>
          <p:cNvPr id="143364" name="Rectangle 4"/>
          <p:cNvSpPr>
            <a:spLocks noGrp="1" noChangeArrowheads="1"/>
          </p:cNvSpPr>
          <p:nvPr>
            <p:ph type="title"/>
          </p:nvPr>
        </p:nvSpPr>
        <p:spPr/>
        <p:txBody>
          <a:bodyPr/>
          <a:lstStyle/>
          <a:p>
            <a:r>
              <a:rPr lang="en-GB" sz="4000" b="1">
                <a:solidFill>
                  <a:srgbClr val="FF3300"/>
                </a:solidFill>
              </a:rPr>
              <a:t>Khazar = Gog = The Little Horn</a:t>
            </a:r>
          </a:p>
        </p:txBody>
      </p:sp>
      <p:sp>
        <p:nvSpPr>
          <p:cNvPr id="143366" name="Text Box 6"/>
          <p:cNvSpPr txBox="1">
            <a:spLocks noChangeArrowheads="1"/>
          </p:cNvSpPr>
          <p:nvPr/>
        </p:nvSpPr>
        <p:spPr bwMode="auto">
          <a:xfrm>
            <a:off x="5076825" y="1844675"/>
            <a:ext cx="3743325" cy="2771775"/>
          </a:xfrm>
          <a:prstGeom prst="rect">
            <a:avLst/>
          </a:prstGeom>
          <a:noFill/>
          <a:ln w="9525">
            <a:noFill/>
            <a:miter lim="800000"/>
            <a:headEnd/>
            <a:tailEnd/>
          </a:ln>
          <a:effectLst/>
        </p:spPr>
        <p:txBody>
          <a:bodyPr>
            <a:spAutoFit/>
          </a:bodyPr>
          <a:lstStyle/>
          <a:p>
            <a:pPr>
              <a:spcBef>
                <a:spcPct val="50000"/>
              </a:spcBef>
            </a:pPr>
            <a:r>
              <a:rPr lang="en-GB" sz="2400" b="1">
                <a:solidFill>
                  <a:srgbClr val="00FF00"/>
                </a:solidFill>
                <a:effectLst>
                  <a:outerShdw blurRad="38100" dist="38100" dir="2700000" algn="tl">
                    <a:srgbClr val="000000"/>
                  </a:outerShdw>
                </a:effectLst>
              </a:rPr>
              <a:t>Notice the similarity of the 2 verses describing this power as </a:t>
            </a:r>
            <a:r>
              <a:rPr lang="en-GB" sz="2800" b="1">
                <a:solidFill>
                  <a:srgbClr val="FFFF00"/>
                </a:solidFill>
                <a:effectLst>
                  <a:outerShdw blurRad="38100" dist="38100" dir="2700000" algn="tl">
                    <a:srgbClr val="000000"/>
                  </a:outerShdw>
                </a:effectLst>
              </a:rPr>
              <a:t>coming up</a:t>
            </a:r>
            <a:r>
              <a:rPr lang="en-GB" sz="2400" b="1">
                <a:solidFill>
                  <a:srgbClr val="00FF00"/>
                </a:solidFill>
                <a:effectLst>
                  <a:outerShdw blurRad="38100" dist="38100" dir="2700000" algn="tl">
                    <a:srgbClr val="000000"/>
                  </a:outerShdw>
                </a:effectLst>
              </a:rPr>
              <a:t> in the midst of the Israel nations.</a:t>
            </a:r>
            <a:r>
              <a:rPr lang="en-GB" sz="2400" b="1">
                <a:solidFill>
                  <a:srgbClr val="FFFF00"/>
                </a:solidFill>
                <a:effectLst>
                  <a:outerShdw blurRad="38100" dist="38100" dir="2700000" algn="tl">
                    <a:srgbClr val="000000"/>
                  </a:outerShdw>
                </a:effectLst>
              </a:rPr>
              <a:t> Christ said ye (Israel) are the Temple. </a:t>
            </a:r>
            <a:endParaRPr lang="en-GB" sz="2400" b="1">
              <a:solidFill>
                <a:srgbClr val="FF9900"/>
              </a:solidFill>
              <a:effectLst>
                <a:outerShdw blurRad="38100" dist="38100" dir="2700000" algn="tl">
                  <a:srgbClr val="000000"/>
                </a:outerShdw>
              </a:effectLst>
            </a:endParaRPr>
          </a:p>
        </p:txBody>
      </p:sp>
      <p:pic>
        <p:nvPicPr>
          <p:cNvPr id="143368" name="Picture 8" descr="05_02_6---Bible_web"/>
          <p:cNvPicPr>
            <a:picLocks noChangeAspect="1" noChangeArrowheads="1"/>
          </p:cNvPicPr>
          <p:nvPr/>
        </p:nvPicPr>
        <p:blipFill>
          <a:blip r:embed="rId2" cstate="print"/>
          <a:srcRect l="10945" t="4625" b="10292"/>
          <a:stretch>
            <a:fillRect/>
          </a:stretch>
        </p:blipFill>
        <p:spPr bwMode="auto">
          <a:xfrm>
            <a:off x="539750" y="1484313"/>
            <a:ext cx="4464050" cy="2843212"/>
          </a:xfrm>
          <a:prstGeom prst="rect">
            <a:avLst/>
          </a:prstGeom>
          <a:noFill/>
        </p:spPr>
      </p:pic>
      <p:sp>
        <p:nvSpPr>
          <p:cNvPr id="143369" name="Text Box 9"/>
          <p:cNvSpPr txBox="1">
            <a:spLocks noChangeArrowheads="1"/>
          </p:cNvSpPr>
          <p:nvPr/>
        </p:nvSpPr>
        <p:spPr bwMode="auto">
          <a:xfrm>
            <a:off x="395288" y="4508500"/>
            <a:ext cx="8353425" cy="1965325"/>
          </a:xfrm>
          <a:prstGeom prst="rect">
            <a:avLst/>
          </a:prstGeom>
          <a:noFill/>
          <a:ln w="9525">
            <a:noFill/>
            <a:miter lim="800000"/>
            <a:headEnd/>
            <a:tailEnd/>
          </a:ln>
          <a:effectLst/>
        </p:spPr>
        <p:txBody>
          <a:bodyPr>
            <a:spAutoFit/>
          </a:bodyPr>
          <a:lstStyle/>
          <a:p>
            <a:pPr>
              <a:spcBef>
                <a:spcPct val="50000"/>
              </a:spcBef>
            </a:pPr>
            <a:r>
              <a:rPr lang="en-GB" sz="2400" b="1">
                <a:solidFill>
                  <a:srgbClr val="FF00FF"/>
                </a:solidFill>
                <a:effectLst>
                  <a:outerShdw blurRad="38100" dist="38100" dir="2700000" algn="tl">
                    <a:srgbClr val="000000"/>
                  </a:outerShdw>
                </a:effectLst>
              </a:rPr>
              <a:t>The scriptures also say that the Anti_Christ would be in the midst of the Temple (Israel).</a:t>
            </a:r>
            <a:r>
              <a:rPr lang="en-GB" sz="2400" b="1">
                <a:solidFill>
                  <a:srgbClr val="FFFF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These references only occur once, but together they fulfil the requirement of being </a:t>
            </a:r>
            <a:r>
              <a:rPr lang="en-GB" sz="2400" b="1">
                <a:solidFill>
                  <a:srgbClr val="FF9900"/>
                </a:solidFill>
                <a:effectLst>
                  <a:outerShdw blurRad="38100" dist="38100" dir="2700000" algn="tl">
                    <a:srgbClr val="000000"/>
                  </a:outerShdw>
                </a:effectLst>
              </a:rPr>
              <a:t>in the mouth of 2 or 3 witnesses!</a:t>
            </a:r>
          </a:p>
          <a:p>
            <a:pPr>
              <a:spcBef>
                <a:spcPct val="50000"/>
              </a:spcBef>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circle(in)">
                                      <p:cBhvr>
                                        <p:cTn id="7" dur="2000"/>
                                        <p:tgtEl>
                                          <p:spTgt spid="1433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43366">
                                            <p:txEl>
                                              <p:pRg st="0" end="0"/>
                                            </p:txEl>
                                          </p:spTgt>
                                        </p:tgtEl>
                                        <p:attrNameLst>
                                          <p:attrName>style.visibility</p:attrName>
                                        </p:attrNameLst>
                                      </p:cBhvr>
                                      <p:to>
                                        <p:strVal val="visible"/>
                                      </p:to>
                                    </p:set>
                                    <p:anim calcmode="discrete" valueType="clr">
                                      <p:cBhvr override="childStyle">
                                        <p:cTn id="12" dur="80"/>
                                        <p:tgtEl>
                                          <p:spTgt spid="143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3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43366">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43369"/>
                                        </p:tgtEl>
                                        <p:attrNameLst>
                                          <p:attrName>style.visibility</p:attrName>
                                        </p:attrNameLst>
                                      </p:cBhvr>
                                      <p:to>
                                        <p:strVal val="visible"/>
                                      </p:to>
                                    </p:set>
                                    <p:anim calcmode="discrete" valueType="clr">
                                      <p:cBhvr override="childStyle">
                                        <p:cTn id="19" dur="80"/>
                                        <p:tgtEl>
                                          <p:spTgt spid="14336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3369"/>
                                        </p:tgtEl>
                                        <p:attrNameLst>
                                          <p:attrName>fillcolor</p:attrName>
                                        </p:attrNameLst>
                                      </p:cBhvr>
                                      <p:tavLst>
                                        <p:tav tm="0">
                                          <p:val>
                                            <p:clrVal>
                                              <a:schemeClr val="accent2"/>
                                            </p:clrVal>
                                          </p:val>
                                        </p:tav>
                                        <p:tav tm="50000">
                                          <p:val>
                                            <p:clrVal>
                                              <a:schemeClr val="hlink"/>
                                            </p:clrVal>
                                          </p:val>
                                        </p:tav>
                                      </p:tavLst>
                                    </p:anim>
                                    <p:set>
                                      <p:cBhvr>
                                        <p:cTn id="21" dur="80"/>
                                        <p:tgtEl>
                                          <p:spTgt spid="1433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18434" name="Picture 2" descr="Northern Rock Headquarters"/>
          <p:cNvPicPr>
            <a:picLocks noChangeAspect="1" noChangeArrowheads="1"/>
          </p:cNvPicPr>
          <p:nvPr/>
        </p:nvPicPr>
        <p:blipFill>
          <a:blip r:embed="rId3" cstate="print"/>
          <a:srcRect r="1907" b="2366"/>
          <a:stretch>
            <a:fillRect/>
          </a:stretch>
        </p:blipFill>
        <p:spPr bwMode="auto">
          <a:xfrm>
            <a:off x="285720" y="1500174"/>
            <a:ext cx="3429024" cy="4714908"/>
          </a:xfrm>
          <a:prstGeom prst="rect">
            <a:avLst/>
          </a:prstGeom>
          <a:noFill/>
        </p:spPr>
      </p:pic>
      <p:sp>
        <p:nvSpPr>
          <p:cNvPr id="4" name="TextBox 3"/>
          <p:cNvSpPr txBox="1"/>
          <p:nvPr/>
        </p:nvSpPr>
        <p:spPr>
          <a:xfrm>
            <a:off x="0" y="6211669"/>
            <a:ext cx="7429520"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Northern Rock Headquarters</a:t>
            </a:r>
            <a:endParaRPr lang="en-GB" sz="36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3786182" y="1142984"/>
            <a:ext cx="5000660" cy="5262979"/>
          </a:xfrm>
          <a:prstGeom prst="rect">
            <a:avLst/>
          </a:prstGeom>
          <a:noFill/>
        </p:spPr>
        <p:txBody>
          <a:bodyPr wrap="square" rtlCol="0">
            <a:spAutoFit/>
          </a:bodyPr>
          <a:lstStyle/>
          <a:p>
            <a:r>
              <a:rPr lang="en-GB" sz="2800" b="1" dirty="0" smtClean="0">
                <a:solidFill>
                  <a:srgbClr val="66FFFF"/>
                </a:solidFill>
                <a:effectLst>
                  <a:outerShdw blurRad="38100" dist="38100" dir="2700000" algn="tl">
                    <a:srgbClr val="000000">
                      <a:alpha val="43137"/>
                    </a:srgbClr>
                  </a:outerShdw>
                </a:effectLst>
              </a:rPr>
              <a:t>Interestingly,</a:t>
            </a:r>
            <a:r>
              <a:rPr lang="en-GB" sz="2800" b="1" dirty="0" smtClean="0">
                <a:effectLst>
                  <a:outerShdw blurRad="38100" dist="38100" dir="2700000" algn="tl">
                    <a:srgbClr val="000000">
                      <a:alpha val="43137"/>
                    </a:srgbClr>
                  </a:outerShdw>
                </a:effectLst>
              </a:rPr>
              <a:t> </a:t>
            </a:r>
            <a:r>
              <a:rPr lang="en-GB" sz="2800" b="1" dirty="0" smtClean="0">
                <a:solidFill>
                  <a:srgbClr val="66FF33"/>
                </a:solidFill>
                <a:effectLst>
                  <a:outerShdw blurRad="38100" dist="38100" dir="2700000" algn="tl">
                    <a:srgbClr val="000000">
                      <a:alpha val="43137"/>
                    </a:srgbClr>
                  </a:outerShdw>
                </a:effectLst>
              </a:rPr>
              <a:t>the Newcastle headquarters of the </a:t>
            </a:r>
            <a:r>
              <a:rPr lang="en-GB" sz="2800" b="1" dirty="0" smtClean="0">
                <a:solidFill>
                  <a:srgbClr val="FF0000"/>
                </a:solidFill>
                <a:effectLst>
                  <a:outerShdw blurRad="38100" dist="38100" dir="2700000" algn="tl">
                    <a:srgbClr val="000000">
                      <a:alpha val="43137"/>
                    </a:srgbClr>
                  </a:outerShdw>
                </a:effectLst>
              </a:rPr>
              <a:t>Northern Rock </a:t>
            </a:r>
            <a:r>
              <a:rPr lang="en-GB" sz="2800" b="1" dirty="0" smtClean="0">
                <a:solidFill>
                  <a:srgbClr val="66FF33"/>
                </a:solidFill>
                <a:effectLst>
                  <a:outerShdw blurRad="38100" dist="38100" dir="2700000" algn="tl">
                    <a:srgbClr val="000000">
                      <a:alpha val="43137"/>
                    </a:srgbClr>
                  </a:outerShdw>
                </a:effectLst>
              </a:rPr>
              <a:t>at </a:t>
            </a:r>
            <a:r>
              <a:rPr lang="en-GB" sz="2800" b="1" dirty="0" err="1" smtClean="0">
                <a:solidFill>
                  <a:srgbClr val="66FF33"/>
                </a:solidFill>
                <a:effectLst>
                  <a:outerShdw blurRad="38100" dist="38100" dir="2700000" algn="tl">
                    <a:srgbClr val="000000">
                      <a:alpha val="43137"/>
                    </a:srgbClr>
                  </a:outerShdw>
                </a:effectLst>
              </a:rPr>
              <a:t>Gosforth</a:t>
            </a:r>
            <a:r>
              <a:rPr lang="en-GB" sz="2800" b="1" dirty="0" smtClean="0">
                <a:solidFill>
                  <a:srgbClr val="66FF33"/>
                </a:solidFill>
                <a:effectLst>
                  <a:outerShdw blurRad="38100" dist="38100" dir="2700000" algn="tl">
                    <a:srgbClr val="000000">
                      <a:alpha val="43137"/>
                    </a:srgbClr>
                  </a:outerShdw>
                </a:effectLst>
              </a:rPr>
              <a:t> is know as the tower </a:t>
            </a:r>
            <a:r>
              <a:rPr lang="en-GB" sz="2800" b="1" dirty="0" smtClean="0">
                <a:solidFill>
                  <a:srgbClr val="FFC000"/>
                </a:solidFill>
                <a:effectLst>
                  <a:outerShdw blurRad="38100" dist="38100" dir="2700000" algn="tl">
                    <a:srgbClr val="000000">
                      <a:alpha val="43137"/>
                    </a:srgbClr>
                  </a:outerShdw>
                </a:effectLst>
              </a:rPr>
              <a:t>– it was the twin towers in New York that were the subject of the last 911 attack – </a:t>
            </a:r>
            <a:r>
              <a:rPr lang="en-GB" sz="2800" b="1" dirty="0" smtClean="0">
                <a:solidFill>
                  <a:srgbClr val="FF3399"/>
                </a:solidFill>
                <a:effectLst>
                  <a:outerShdw blurRad="38100" dist="38100" dir="2700000" algn="tl">
                    <a:srgbClr val="000000">
                      <a:alpha val="43137"/>
                    </a:srgbClr>
                  </a:outerShdw>
                </a:effectLst>
              </a:rPr>
              <a:t>in fact if one looks carefully one can see that the “tower” is also 2 towers joined in the middle to form one building</a:t>
            </a:r>
            <a:endParaRPr lang="en-GB" sz="2800" b="1" dirty="0">
              <a:solidFill>
                <a:srgbClr val="FF3399"/>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2817FD2D-9A88-427D-94F0-FD7FE68655E2}" type="slidenum">
              <a:rPr lang="en-GB" smtClean="0"/>
              <a:pPr/>
              <a:t>6</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D02E4731-2439-4462-9CA4-8F9D6741A29E}" type="slidenum">
              <a:rPr lang="en-GB"/>
              <a:pPr/>
              <a:t>60</a:t>
            </a:fld>
            <a:endParaRPr lang="en-GB"/>
          </a:p>
        </p:txBody>
      </p:sp>
      <p:sp>
        <p:nvSpPr>
          <p:cNvPr id="147458" name="Rectangle 2"/>
          <p:cNvSpPr>
            <a:spLocks noGrp="1" noChangeArrowheads="1"/>
          </p:cNvSpPr>
          <p:nvPr>
            <p:ph type="title"/>
          </p:nvPr>
        </p:nvSpPr>
        <p:spPr/>
        <p:txBody>
          <a:bodyPr/>
          <a:lstStyle/>
          <a:p>
            <a:r>
              <a:rPr lang="en-GB" sz="4000" b="1">
                <a:solidFill>
                  <a:srgbClr val="FF3300"/>
                </a:solidFill>
              </a:rPr>
              <a:t>Khazar = Gog = The Little Horn</a:t>
            </a:r>
          </a:p>
        </p:txBody>
      </p:sp>
      <p:sp>
        <p:nvSpPr>
          <p:cNvPr id="147459" name="Text Box 3"/>
          <p:cNvSpPr txBox="1">
            <a:spLocks noChangeArrowheads="1"/>
          </p:cNvSpPr>
          <p:nvPr/>
        </p:nvSpPr>
        <p:spPr bwMode="auto">
          <a:xfrm>
            <a:off x="4787900" y="1844675"/>
            <a:ext cx="4356100" cy="2647950"/>
          </a:xfrm>
          <a:prstGeom prst="rect">
            <a:avLst/>
          </a:prstGeom>
          <a:noFill/>
          <a:ln w="9525">
            <a:noFill/>
            <a:miter lim="800000"/>
            <a:headEnd/>
            <a:tailEnd/>
          </a:ln>
          <a:effectLst/>
        </p:spPr>
        <p:txBody>
          <a:bodyPr>
            <a:spAutoFit/>
          </a:bodyPr>
          <a:lstStyle/>
          <a:p>
            <a:pPr>
              <a:spcBef>
                <a:spcPct val="50000"/>
              </a:spcBef>
            </a:pPr>
            <a:r>
              <a:rPr lang="en-GB" sz="2400" b="1">
                <a:solidFill>
                  <a:srgbClr val="00FF00"/>
                </a:solidFill>
                <a:effectLst>
                  <a:outerShdw blurRad="38100" dist="38100" dir="2700000" algn="tl">
                    <a:srgbClr val="000000"/>
                  </a:outerShdw>
                </a:effectLst>
              </a:rPr>
              <a:t>The </a:t>
            </a:r>
            <a:r>
              <a:rPr lang="en-GB" sz="2400" b="1">
                <a:solidFill>
                  <a:srgbClr val="FF3300"/>
                </a:solidFill>
                <a:effectLst>
                  <a:outerShdw blurRad="38100" dist="38100" dir="2700000" algn="tl">
                    <a:srgbClr val="000000"/>
                  </a:outerShdw>
                </a:effectLst>
              </a:rPr>
              <a:t>Little Horn</a:t>
            </a:r>
            <a:r>
              <a:rPr lang="en-GB" sz="2400" b="1">
                <a:solidFill>
                  <a:srgbClr val="00FF00"/>
                </a:solidFill>
                <a:effectLst>
                  <a:outerShdw blurRad="38100" dist="38100" dir="2700000" algn="tl">
                    <a:srgbClr val="000000"/>
                  </a:outerShdw>
                </a:effectLst>
              </a:rPr>
              <a:t> has a numerical value of 11 because when the </a:t>
            </a:r>
            <a:r>
              <a:rPr lang="en-GB" sz="2400" b="1">
                <a:solidFill>
                  <a:srgbClr val="FF3300"/>
                </a:solidFill>
                <a:effectLst>
                  <a:outerShdw blurRad="38100" dist="38100" dir="2700000" algn="tl">
                    <a:srgbClr val="000000"/>
                  </a:outerShdw>
                </a:effectLst>
              </a:rPr>
              <a:t>little horn came up</a:t>
            </a:r>
            <a:r>
              <a:rPr lang="en-GB" sz="2400" b="1">
                <a:solidFill>
                  <a:srgbClr val="00FF00"/>
                </a:solidFill>
                <a:effectLst>
                  <a:outerShdw blurRad="38100" dist="38100" dir="2700000" algn="tl">
                    <a:srgbClr val="000000"/>
                  </a:outerShdw>
                </a:effectLst>
              </a:rPr>
              <a:t> amongst the 10 (Israel nations)</a:t>
            </a:r>
            <a:r>
              <a:rPr lang="en-GB" sz="2400" b="1">
                <a:solidFill>
                  <a:srgbClr val="FF9900"/>
                </a:solidFill>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although 3 were plucked up i.e. lost their sovereignty, there were</a:t>
            </a:r>
          </a:p>
        </p:txBody>
      </p:sp>
      <p:sp>
        <p:nvSpPr>
          <p:cNvPr id="147461" name="Text Box 5"/>
          <p:cNvSpPr txBox="1">
            <a:spLocks noChangeArrowheads="1"/>
          </p:cNvSpPr>
          <p:nvPr/>
        </p:nvSpPr>
        <p:spPr bwMode="auto">
          <a:xfrm>
            <a:off x="395288" y="4508500"/>
            <a:ext cx="8748712" cy="1569660"/>
          </a:xfrm>
          <a:prstGeom prst="rect">
            <a:avLst/>
          </a:prstGeom>
          <a:noFill/>
          <a:ln w="9525">
            <a:noFill/>
            <a:miter lim="800000"/>
            <a:headEnd/>
            <a:tailEnd/>
          </a:ln>
          <a:effectLst/>
        </p:spPr>
        <p:txBody>
          <a:bodyPr>
            <a:spAutoFit/>
          </a:bodyPr>
          <a:lstStyle/>
          <a:p>
            <a:pPr>
              <a:spcBef>
                <a:spcPct val="50000"/>
              </a:spcBef>
            </a:pPr>
            <a:r>
              <a:rPr lang="en-GB" sz="2400" b="1" dirty="0">
                <a:solidFill>
                  <a:schemeClr val="hlink"/>
                </a:solidFill>
                <a:effectLst>
                  <a:outerShdw blurRad="38100" dist="38100" dir="2700000" algn="tl">
                    <a:srgbClr val="000000"/>
                  </a:outerShdw>
                </a:effectLst>
              </a:rPr>
              <a:t>now 11 races</a:t>
            </a:r>
            <a:r>
              <a:rPr lang="en-GB" sz="2400" b="1" dirty="0">
                <a:effectLst>
                  <a:outerShdw blurRad="38100" dist="38100" dir="2700000" algn="tl">
                    <a:srgbClr val="000000"/>
                  </a:outerShdw>
                </a:effectLst>
              </a:rPr>
              <a:t> </a:t>
            </a:r>
            <a:r>
              <a:rPr lang="en-GB" sz="2400" b="1" dirty="0">
                <a:solidFill>
                  <a:srgbClr val="FF00FF"/>
                </a:solidFill>
                <a:effectLst>
                  <a:outerShdw blurRad="38100" dist="38100" dir="2700000" algn="tl">
                    <a:srgbClr val="000000"/>
                  </a:outerShdw>
                </a:effectLst>
              </a:rPr>
              <a:t>(Israel + the Jewish Khazars),</a:t>
            </a:r>
            <a:r>
              <a:rPr lang="en-GB" sz="2400" b="1" dirty="0">
                <a:effectLst>
                  <a:outerShdw blurRad="38100" dist="38100" dir="2700000" algn="tl">
                    <a:srgbClr val="000000"/>
                  </a:outerShdw>
                </a:effectLst>
              </a:rPr>
              <a:t> </a:t>
            </a:r>
            <a:r>
              <a:rPr lang="en-GB" sz="2400" b="1" dirty="0">
                <a:solidFill>
                  <a:srgbClr val="FF9900"/>
                </a:solidFill>
                <a:effectLst>
                  <a:outerShdw blurRad="38100" dist="38100" dir="2700000" algn="tl">
                    <a:srgbClr val="000000"/>
                  </a:outerShdw>
                </a:effectLst>
              </a:rPr>
              <a:t>no longer the perfect government no of 10 (12).</a:t>
            </a:r>
            <a:r>
              <a:rPr lang="en-GB" sz="2400" b="1" dirty="0">
                <a:effectLst>
                  <a:outerShdw blurRad="38100" dist="38100" dir="2700000" algn="tl">
                    <a:srgbClr val="000000"/>
                  </a:outerShdw>
                </a:effectLst>
              </a:rPr>
              <a:t> </a:t>
            </a:r>
            <a:r>
              <a:rPr lang="en-GB" sz="2400" b="1" dirty="0">
                <a:solidFill>
                  <a:srgbClr val="FFFF00"/>
                </a:solidFill>
                <a:effectLst>
                  <a:outerShdw blurRad="38100" dist="38100" dir="2700000" algn="tl">
                    <a:srgbClr val="000000"/>
                  </a:outerShdw>
                </a:effectLst>
              </a:rPr>
              <a:t>11 making for instability, division and aggression – the addition of 1 to the perfect </a:t>
            </a:r>
            <a:r>
              <a:rPr lang="en-GB" sz="2400" b="1" dirty="0" smtClean="0">
                <a:solidFill>
                  <a:srgbClr val="FFFF00"/>
                </a:solidFill>
                <a:effectLst>
                  <a:outerShdw blurRad="38100" dist="38100" dir="2700000" algn="tl">
                    <a:srgbClr val="000000"/>
                  </a:outerShdw>
                </a:effectLst>
              </a:rPr>
              <a:t>order</a:t>
            </a:r>
            <a:r>
              <a:rPr lang="en-GB" sz="2400" b="1" dirty="0">
                <a:solidFill>
                  <a:srgbClr val="FFFF00"/>
                </a:solidFill>
                <a:effectLst>
                  <a:outerShdw blurRad="38100" dist="38100" dir="2700000" algn="tl">
                    <a:srgbClr val="000000"/>
                  </a:outerShdw>
                </a:effectLst>
              </a:rPr>
              <a:t>.</a:t>
            </a:r>
          </a:p>
        </p:txBody>
      </p:sp>
      <p:pic>
        <p:nvPicPr>
          <p:cNvPr id="147463" name="Picture 7" descr="Little%2520Horn2">
            <a:hlinkClick r:id="rId2"/>
          </p:cNvPr>
          <p:cNvPicPr>
            <a:picLocks noChangeAspect="1" noChangeArrowheads="1"/>
          </p:cNvPicPr>
          <p:nvPr/>
        </p:nvPicPr>
        <p:blipFill>
          <a:blip r:embed="rId3" cstate="print"/>
          <a:srcRect/>
          <a:stretch>
            <a:fillRect/>
          </a:stretch>
        </p:blipFill>
        <p:spPr bwMode="auto">
          <a:xfrm>
            <a:off x="539750" y="1717675"/>
            <a:ext cx="4103688" cy="2635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463"/>
                                        </p:tgtEl>
                                        <p:attrNameLst>
                                          <p:attrName>style.visibility</p:attrName>
                                        </p:attrNameLst>
                                      </p:cBhvr>
                                      <p:to>
                                        <p:strVal val="visible"/>
                                      </p:to>
                                    </p:set>
                                    <p:animEffect transition="in" filter="circle(in)">
                                      <p:cBhvr>
                                        <p:cTn id="7" dur="2000"/>
                                        <p:tgtEl>
                                          <p:spTgt spid="14746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7459"/>
                                        </p:tgtEl>
                                        <p:attrNameLst>
                                          <p:attrName>style.visibility</p:attrName>
                                        </p:attrNameLst>
                                      </p:cBhvr>
                                      <p:to>
                                        <p:strVal val="visible"/>
                                      </p:to>
                                    </p:set>
                                    <p:anim calcmode="discrete" valueType="clr">
                                      <p:cBhvr override="childStyle">
                                        <p:cTn id="12" dur="80"/>
                                        <p:tgtEl>
                                          <p:spTgt spid="14745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7459"/>
                                        </p:tgtEl>
                                        <p:attrNameLst>
                                          <p:attrName>fillcolor</p:attrName>
                                        </p:attrNameLst>
                                      </p:cBhvr>
                                      <p:tavLst>
                                        <p:tav tm="0">
                                          <p:val>
                                            <p:clrVal>
                                              <a:schemeClr val="accent2"/>
                                            </p:clrVal>
                                          </p:val>
                                        </p:tav>
                                        <p:tav tm="50000">
                                          <p:val>
                                            <p:clrVal>
                                              <a:schemeClr val="hlink"/>
                                            </p:clrVal>
                                          </p:val>
                                        </p:tav>
                                      </p:tavLst>
                                    </p:anim>
                                    <p:set>
                                      <p:cBhvr>
                                        <p:cTn id="14" dur="80"/>
                                        <p:tgtEl>
                                          <p:spTgt spid="14745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47461"/>
                                        </p:tgtEl>
                                        <p:attrNameLst>
                                          <p:attrName>style.visibility</p:attrName>
                                        </p:attrNameLst>
                                      </p:cBhvr>
                                      <p:to>
                                        <p:strVal val="visible"/>
                                      </p:to>
                                    </p:set>
                                    <p:anim calcmode="discrete" valueType="clr">
                                      <p:cBhvr override="childStyle">
                                        <p:cTn id="19" dur="80"/>
                                        <p:tgtEl>
                                          <p:spTgt spid="14746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7461"/>
                                        </p:tgtEl>
                                        <p:attrNameLst>
                                          <p:attrName>fillcolor</p:attrName>
                                        </p:attrNameLst>
                                      </p:cBhvr>
                                      <p:tavLst>
                                        <p:tav tm="0">
                                          <p:val>
                                            <p:clrVal>
                                              <a:schemeClr val="accent2"/>
                                            </p:clrVal>
                                          </p:val>
                                        </p:tav>
                                        <p:tav tm="50000">
                                          <p:val>
                                            <p:clrVal>
                                              <a:schemeClr val="hlink"/>
                                            </p:clrVal>
                                          </p:val>
                                        </p:tav>
                                      </p:tavLst>
                                    </p:anim>
                                    <p:set>
                                      <p:cBhvr>
                                        <p:cTn id="21" dur="80"/>
                                        <p:tgtEl>
                                          <p:spTgt spid="1474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P spid="14746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40D43AB2-F406-4ADB-A583-68965430C18C}" type="slidenum">
              <a:rPr lang="en-GB"/>
              <a:pPr/>
              <a:t>61</a:t>
            </a:fld>
            <a:endParaRPr lang="en-GB"/>
          </a:p>
        </p:txBody>
      </p:sp>
      <p:sp>
        <p:nvSpPr>
          <p:cNvPr id="148484" name="Rectangle 4"/>
          <p:cNvSpPr>
            <a:spLocks noGrp="1" noChangeArrowheads="1"/>
          </p:cNvSpPr>
          <p:nvPr>
            <p:ph type="title"/>
          </p:nvPr>
        </p:nvSpPr>
        <p:spPr/>
        <p:txBody>
          <a:bodyPr/>
          <a:lstStyle/>
          <a:p>
            <a:r>
              <a:rPr lang="en-GB" sz="4000" b="1">
                <a:solidFill>
                  <a:srgbClr val="FFFF00"/>
                </a:solidFill>
              </a:rPr>
              <a:t>The Numerology Of</a:t>
            </a:r>
            <a:r>
              <a:rPr lang="en-GB" sz="4000" b="1">
                <a:solidFill>
                  <a:srgbClr val="FF3300"/>
                </a:solidFill>
              </a:rPr>
              <a:t> The Little Horn</a:t>
            </a:r>
          </a:p>
        </p:txBody>
      </p:sp>
      <p:sp>
        <p:nvSpPr>
          <p:cNvPr id="148485" name="Text Box 5"/>
          <p:cNvSpPr txBox="1">
            <a:spLocks noChangeArrowheads="1"/>
          </p:cNvSpPr>
          <p:nvPr/>
        </p:nvSpPr>
        <p:spPr bwMode="auto">
          <a:xfrm>
            <a:off x="179388" y="1412875"/>
            <a:ext cx="8748712" cy="3511550"/>
          </a:xfrm>
          <a:prstGeom prst="rect">
            <a:avLst/>
          </a:prstGeom>
          <a:noFill/>
          <a:ln w="9525">
            <a:noFill/>
            <a:miter lim="800000"/>
            <a:headEnd/>
            <a:tailEnd/>
          </a:ln>
          <a:effectLst/>
        </p:spPr>
        <p:txBody>
          <a:bodyPr>
            <a:spAutoFit/>
          </a:bodyPr>
          <a:lstStyle/>
          <a:p>
            <a:pPr>
              <a:spcBef>
                <a:spcPct val="50000"/>
              </a:spcBef>
            </a:pPr>
            <a:r>
              <a:rPr lang="en-GB" sz="2800" b="1">
                <a:solidFill>
                  <a:srgbClr val="00FF00"/>
                </a:solidFill>
                <a:effectLst>
                  <a:outerShdw blurRad="38100" dist="38100" dir="2700000" algn="tl">
                    <a:srgbClr val="000000"/>
                  </a:outerShdw>
                </a:effectLst>
              </a:rPr>
              <a:t>On the basis of A = 1, B = 2 etc.</a:t>
            </a:r>
          </a:p>
          <a:p>
            <a:pPr>
              <a:spcBef>
                <a:spcPct val="50000"/>
              </a:spcBef>
            </a:pPr>
            <a:r>
              <a:rPr lang="en-GB" sz="2800" b="1">
                <a:solidFill>
                  <a:srgbClr val="FF3300"/>
                </a:solidFill>
                <a:effectLst>
                  <a:outerShdw blurRad="38100" dist="38100" dir="2700000" algn="tl">
                    <a:srgbClr val="000000"/>
                  </a:outerShdw>
                </a:effectLst>
              </a:rPr>
              <a:t>Khazar</a:t>
            </a:r>
            <a:r>
              <a:rPr lang="en-GB" sz="2800" b="1">
                <a:effectLst>
                  <a:outerShdw blurRad="38100" dist="38100" dir="2700000" algn="tl">
                    <a:srgbClr val="000000"/>
                  </a:outerShdw>
                </a:effectLst>
              </a:rPr>
              <a:t> </a:t>
            </a:r>
            <a:r>
              <a:rPr lang="en-GB" sz="2800" b="1">
                <a:solidFill>
                  <a:schemeClr val="hlink"/>
                </a:solidFill>
                <a:effectLst>
                  <a:outerShdw blurRad="38100" dist="38100" dir="2700000" algn="tl">
                    <a:srgbClr val="000000"/>
                  </a:outerShdw>
                </a:effectLst>
              </a:rPr>
              <a:t>= </a:t>
            </a:r>
            <a:r>
              <a:rPr lang="en-GB" sz="2800" b="1">
                <a:solidFill>
                  <a:srgbClr val="FF3300"/>
                </a:solidFill>
                <a:effectLst>
                  <a:outerShdw blurRad="38100" dist="38100" dir="2700000" algn="tl">
                    <a:srgbClr val="000000"/>
                  </a:outerShdw>
                </a:effectLst>
              </a:rPr>
              <a:t>11</a:t>
            </a:r>
            <a:r>
              <a:rPr lang="en-GB" sz="2800" b="1">
                <a:solidFill>
                  <a:srgbClr val="FF9900"/>
                </a:solidFill>
                <a:effectLst>
                  <a:outerShdw blurRad="38100" dist="38100" dir="2700000" algn="tl">
                    <a:srgbClr val="000000"/>
                  </a:outerShdw>
                </a:effectLst>
              </a:rPr>
              <a:t> </a:t>
            </a:r>
            <a:r>
              <a:rPr lang="en-GB" sz="2800" b="1">
                <a:solidFill>
                  <a:schemeClr val="hlink"/>
                </a:solidFill>
                <a:effectLst>
                  <a:outerShdw blurRad="38100" dist="38100" dir="2700000" algn="tl">
                    <a:srgbClr val="000000"/>
                  </a:outerShdw>
                </a:effectLst>
              </a:rPr>
              <a:t>+ 8 + 1 + 26 + 1 + 18 = 65 = 6 + 5 =</a:t>
            </a:r>
            <a:r>
              <a:rPr lang="en-GB" sz="2800" b="1">
                <a:solidFill>
                  <a:srgbClr val="FF9900"/>
                </a:solidFill>
                <a:effectLst>
                  <a:outerShdw blurRad="38100" dist="38100" dir="2700000" algn="tl">
                    <a:srgbClr val="000000"/>
                  </a:outerShdw>
                </a:effectLst>
              </a:rPr>
              <a:t> </a:t>
            </a:r>
            <a:r>
              <a:rPr lang="en-GB" sz="2800" b="1">
                <a:solidFill>
                  <a:srgbClr val="FF3300"/>
                </a:solidFill>
                <a:effectLst>
                  <a:outerShdw blurRad="38100" dist="38100" dir="2700000" algn="tl">
                    <a:srgbClr val="000000"/>
                  </a:outerShdw>
                </a:effectLst>
              </a:rPr>
              <a:t>11</a:t>
            </a:r>
          </a:p>
          <a:p>
            <a:pPr>
              <a:spcBef>
                <a:spcPct val="50000"/>
              </a:spcBef>
            </a:pPr>
            <a:r>
              <a:rPr lang="en-GB" sz="2800" b="1">
                <a:solidFill>
                  <a:srgbClr val="FF3300"/>
                </a:solidFill>
                <a:effectLst>
                  <a:outerShdw blurRad="38100" dist="38100" dir="2700000" algn="tl">
                    <a:srgbClr val="000000"/>
                  </a:outerShdw>
                </a:effectLst>
              </a:rPr>
              <a:t>Gog </a:t>
            </a:r>
            <a:r>
              <a:rPr lang="en-GB" sz="2800" b="1">
                <a:solidFill>
                  <a:schemeClr val="hlink"/>
                </a:solidFill>
                <a:effectLst>
                  <a:outerShdw blurRad="38100" dist="38100" dir="2700000" algn="tl">
                    <a:srgbClr val="000000"/>
                  </a:outerShdw>
                </a:effectLst>
              </a:rPr>
              <a:t>= 7 + 15 + 7 = 29 = 2 + 9 =</a:t>
            </a:r>
            <a:r>
              <a:rPr lang="en-GB" sz="2800" b="1">
                <a:solidFill>
                  <a:srgbClr val="FF9900"/>
                </a:solidFill>
                <a:effectLst>
                  <a:outerShdw blurRad="38100" dist="38100" dir="2700000" algn="tl">
                    <a:srgbClr val="000000"/>
                  </a:outerShdw>
                </a:effectLst>
              </a:rPr>
              <a:t> </a:t>
            </a:r>
            <a:r>
              <a:rPr lang="en-GB" sz="2800" b="1">
                <a:solidFill>
                  <a:srgbClr val="FF3300"/>
                </a:solidFill>
                <a:effectLst>
                  <a:outerShdw blurRad="38100" dist="38100" dir="2700000" algn="tl">
                    <a:srgbClr val="000000"/>
                  </a:outerShdw>
                </a:effectLst>
              </a:rPr>
              <a:t>11</a:t>
            </a:r>
          </a:p>
          <a:p>
            <a:pPr>
              <a:spcBef>
                <a:spcPct val="50000"/>
              </a:spcBef>
            </a:pPr>
            <a:r>
              <a:rPr lang="en-GB" sz="2800" b="1">
                <a:solidFill>
                  <a:srgbClr val="FF3300"/>
                </a:solidFill>
                <a:effectLst>
                  <a:outerShdw blurRad="38100" dist="38100" dir="2700000" algn="tl">
                    <a:srgbClr val="000000"/>
                  </a:outerShdw>
                </a:effectLst>
              </a:rPr>
              <a:t>Jew </a:t>
            </a:r>
            <a:r>
              <a:rPr lang="en-GB" sz="2800" b="1">
                <a:solidFill>
                  <a:schemeClr val="hlink"/>
                </a:solidFill>
                <a:effectLst>
                  <a:outerShdw blurRad="38100" dist="38100" dir="2700000" algn="tl">
                    <a:srgbClr val="000000"/>
                  </a:outerShdw>
                </a:effectLst>
              </a:rPr>
              <a:t>= 10 + 5 + 23 = 38 = 3 + 8 =</a:t>
            </a:r>
            <a:r>
              <a:rPr lang="en-GB" sz="2800" b="1">
                <a:solidFill>
                  <a:srgbClr val="FF9900"/>
                </a:solidFill>
                <a:effectLst>
                  <a:outerShdw blurRad="38100" dist="38100" dir="2700000" algn="tl">
                    <a:srgbClr val="000000"/>
                  </a:outerShdw>
                </a:effectLst>
              </a:rPr>
              <a:t> </a:t>
            </a:r>
            <a:r>
              <a:rPr lang="en-GB" sz="2800" b="1">
                <a:solidFill>
                  <a:srgbClr val="FF3300"/>
                </a:solidFill>
                <a:effectLst>
                  <a:outerShdw blurRad="38100" dist="38100" dir="2700000" algn="tl">
                    <a:srgbClr val="000000"/>
                  </a:outerShdw>
                </a:effectLst>
              </a:rPr>
              <a:t>11</a:t>
            </a:r>
          </a:p>
          <a:p>
            <a:pPr>
              <a:spcBef>
                <a:spcPct val="50000"/>
              </a:spcBef>
            </a:pPr>
            <a:r>
              <a:rPr lang="en-GB" sz="2800" b="1">
                <a:solidFill>
                  <a:srgbClr val="FF9900"/>
                </a:solidFill>
                <a:effectLst>
                  <a:outerShdw blurRad="38100" dist="38100" dir="2700000" algn="tl">
                    <a:srgbClr val="000000"/>
                  </a:outerShdw>
                </a:effectLst>
              </a:rPr>
              <a:t>This gives us</a:t>
            </a:r>
            <a:r>
              <a:rPr lang="en-GB" sz="2800" b="1">
                <a:solidFill>
                  <a:schemeClr val="hlink"/>
                </a:solidFill>
                <a:effectLst>
                  <a:outerShdw blurRad="38100" dist="38100" dir="2700000" algn="tl">
                    <a:srgbClr val="000000"/>
                  </a:outerShdw>
                </a:effectLst>
              </a:rPr>
              <a:t> 33 (11+11+11) =</a:t>
            </a:r>
            <a:r>
              <a:rPr lang="en-GB" sz="2800" b="1">
                <a:solidFill>
                  <a:srgbClr val="FF3300"/>
                </a:solidFill>
                <a:effectLst>
                  <a:outerShdw blurRad="38100" dist="38100" dir="2700000" algn="tl">
                    <a:srgbClr val="000000"/>
                  </a:outerShdw>
                </a:effectLst>
              </a:rPr>
              <a:t> The number of Masonic degrees!</a:t>
            </a:r>
          </a:p>
        </p:txBody>
      </p:sp>
      <p:sp>
        <p:nvSpPr>
          <p:cNvPr id="148487" name="Text Box 7"/>
          <p:cNvSpPr txBox="1">
            <a:spLocks noChangeArrowheads="1"/>
          </p:cNvSpPr>
          <p:nvPr/>
        </p:nvSpPr>
        <p:spPr bwMode="auto">
          <a:xfrm>
            <a:off x="250825" y="4940300"/>
            <a:ext cx="8569325" cy="1917700"/>
          </a:xfrm>
          <a:prstGeom prst="rect">
            <a:avLst/>
          </a:prstGeom>
          <a:noFill/>
          <a:ln w="9525">
            <a:noFill/>
            <a:miter lim="800000"/>
            <a:headEnd/>
            <a:tailEnd/>
          </a:ln>
          <a:effectLst/>
        </p:spPr>
        <p:txBody>
          <a:bodyPr>
            <a:spAutoFit/>
          </a:bodyPr>
          <a:lstStyle/>
          <a:p>
            <a:pPr>
              <a:spcBef>
                <a:spcPct val="50000"/>
              </a:spcBef>
            </a:pPr>
            <a:r>
              <a:rPr lang="en-GB" sz="2400" b="1">
                <a:solidFill>
                  <a:srgbClr val="FFFF00"/>
                </a:solidFill>
                <a:effectLst>
                  <a:outerShdw blurRad="38100" dist="38100" dir="2700000" algn="tl">
                    <a:srgbClr val="000000"/>
                  </a:outerShdw>
                </a:effectLst>
              </a:rPr>
              <a:t>One of the </a:t>
            </a:r>
            <a:r>
              <a:rPr lang="en-GB" sz="2400" b="1">
                <a:solidFill>
                  <a:srgbClr val="FF3300"/>
                </a:solidFill>
                <a:effectLst>
                  <a:outerShdw blurRad="38100" dist="38100" dir="2700000" algn="tl">
                    <a:srgbClr val="000000"/>
                  </a:outerShdw>
                </a:effectLst>
              </a:rPr>
              <a:t>secret forces of Gog</a:t>
            </a:r>
            <a:r>
              <a:rPr lang="en-GB" sz="2400" b="1">
                <a:solidFill>
                  <a:srgbClr val="FFFF00"/>
                </a:solidFill>
                <a:effectLst>
                  <a:outerShdw blurRad="38100" dist="38100" dir="2700000" algn="tl">
                    <a:srgbClr val="000000"/>
                  </a:outerShdw>
                </a:effectLst>
              </a:rPr>
              <a:t> was </a:t>
            </a:r>
            <a:r>
              <a:rPr lang="en-GB" sz="2400" b="1">
                <a:solidFill>
                  <a:srgbClr val="FF3300"/>
                </a:solidFill>
                <a:effectLst>
                  <a:outerShdw blurRad="38100" dist="38100" dir="2700000" algn="tl">
                    <a:srgbClr val="000000"/>
                  </a:outerShdw>
                </a:effectLst>
              </a:rPr>
              <a:t>the Illuminati</a:t>
            </a:r>
            <a:r>
              <a:rPr lang="en-GB" sz="2400" b="1">
                <a:solidFill>
                  <a:srgbClr val="FFFF00"/>
                </a:solidFill>
                <a:effectLst>
                  <a:outerShdw blurRad="38100" dist="38100" dir="2700000" algn="tl">
                    <a:srgbClr val="000000"/>
                  </a:outerShdw>
                </a:effectLst>
              </a:rPr>
              <a:t> and as we shall see was formed, or to be more correct, re-constituted, on a very significant date. </a:t>
            </a:r>
            <a:r>
              <a:rPr lang="en-GB" sz="2400" b="1">
                <a:solidFill>
                  <a:srgbClr val="FF3300"/>
                </a:solidFill>
                <a:effectLst>
                  <a:outerShdw blurRad="38100" dist="38100" dir="2700000" algn="tl">
                    <a:srgbClr val="000000"/>
                  </a:outerShdw>
                </a:effectLst>
              </a:rPr>
              <a:t>The Illuminati</a:t>
            </a:r>
            <a:r>
              <a:rPr lang="en-GB" sz="2400" b="1">
                <a:solidFill>
                  <a:srgbClr val="FFFF00"/>
                </a:solidFill>
                <a:effectLst>
                  <a:outerShdw blurRad="38100" dist="38100" dir="2700000" algn="tl">
                    <a:srgbClr val="000000"/>
                  </a:outerShdw>
                </a:effectLst>
              </a:rPr>
              <a:t> </a:t>
            </a:r>
            <a:r>
              <a:rPr lang="en-GB" sz="2400" b="1">
                <a:solidFill>
                  <a:srgbClr val="00FF00"/>
                </a:solidFill>
                <a:effectLst>
                  <a:outerShdw blurRad="38100" dist="38100" dir="2700000" algn="tl">
                    <a:srgbClr val="000000"/>
                  </a:outerShdw>
                </a:effectLst>
              </a:rPr>
              <a:t>would be at the centre of the octopus’s many tentacles that would entrap true 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8485"/>
                                        </p:tgtEl>
                                        <p:attrNameLst>
                                          <p:attrName>style.visibility</p:attrName>
                                        </p:attrNameLst>
                                      </p:cBhvr>
                                      <p:to>
                                        <p:strVal val="visible"/>
                                      </p:to>
                                    </p:set>
                                    <p:anim calcmode="discrete" valueType="clr">
                                      <p:cBhvr override="childStyle">
                                        <p:cTn id="7" dur="80"/>
                                        <p:tgtEl>
                                          <p:spTgt spid="1484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8485"/>
                                        </p:tgtEl>
                                        <p:attrNameLst>
                                          <p:attrName>fillcolor</p:attrName>
                                        </p:attrNameLst>
                                      </p:cBhvr>
                                      <p:tavLst>
                                        <p:tav tm="0">
                                          <p:val>
                                            <p:clrVal>
                                              <a:schemeClr val="accent2"/>
                                            </p:clrVal>
                                          </p:val>
                                        </p:tav>
                                        <p:tav tm="50000">
                                          <p:val>
                                            <p:clrVal>
                                              <a:schemeClr val="hlink"/>
                                            </p:clrVal>
                                          </p:val>
                                        </p:tav>
                                      </p:tavLst>
                                    </p:anim>
                                    <p:set>
                                      <p:cBhvr>
                                        <p:cTn id="9" dur="80"/>
                                        <p:tgtEl>
                                          <p:spTgt spid="14848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48487">
                                            <p:txEl>
                                              <p:pRg st="0" end="0"/>
                                            </p:txEl>
                                          </p:spTgt>
                                        </p:tgtEl>
                                        <p:attrNameLst>
                                          <p:attrName>style.visibility</p:attrName>
                                        </p:attrNameLst>
                                      </p:cBhvr>
                                      <p:to>
                                        <p:strVal val="visible"/>
                                      </p:to>
                                    </p:set>
                                    <p:anim calcmode="discrete" valueType="clr">
                                      <p:cBhvr override="childStyle">
                                        <p:cTn id="14" dur="80"/>
                                        <p:tgtEl>
                                          <p:spTgt spid="1484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848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4848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9249383A-A80F-40F0-8E1B-C0EF5FB15C50}" type="slidenum">
              <a:rPr lang="en-GB"/>
              <a:pPr/>
              <a:t>62</a:t>
            </a:fld>
            <a:endParaRPr lang="en-GB"/>
          </a:p>
        </p:txBody>
      </p:sp>
      <p:sp>
        <p:nvSpPr>
          <p:cNvPr id="150532" name="Rectangle 4"/>
          <p:cNvSpPr>
            <a:spLocks noGrp="1" noChangeArrowheads="1"/>
          </p:cNvSpPr>
          <p:nvPr>
            <p:ph type="title"/>
          </p:nvPr>
        </p:nvSpPr>
        <p:spPr/>
        <p:txBody>
          <a:bodyPr/>
          <a:lstStyle/>
          <a:p>
            <a:r>
              <a:rPr lang="en-GB" sz="4000" b="1">
                <a:solidFill>
                  <a:srgbClr val="FFFF00"/>
                </a:solidFill>
              </a:rPr>
              <a:t>The Numerology Of</a:t>
            </a:r>
            <a:r>
              <a:rPr lang="en-GB" sz="4000" b="1">
                <a:solidFill>
                  <a:srgbClr val="FF3300"/>
                </a:solidFill>
              </a:rPr>
              <a:t> The Little Horn</a:t>
            </a:r>
          </a:p>
        </p:txBody>
      </p:sp>
      <p:pic>
        <p:nvPicPr>
          <p:cNvPr id="150534" name="Picture 6" descr="OpenBible"/>
          <p:cNvPicPr>
            <a:picLocks noChangeAspect="1" noChangeArrowheads="1"/>
          </p:cNvPicPr>
          <p:nvPr/>
        </p:nvPicPr>
        <p:blipFill>
          <a:blip r:embed="rId2" cstate="print"/>
          <a:srcRect/>
          <a:stretch>
            <a:fillRect/>
          </a:stretch>
        </p:blipFill>
        <p:spPr bwMode="auto">
          <a:xfrm>
            <a:off x="1187450" y="1412875"/>
            <a:ext cx="6769100" cy="4437063"/>
          </a:xfrm>
          <a:prstGeom prst="rect">
            <a:avLst/>
          </a:prstGeom>
          <a:noFill/>
        </p:spPr>
      </p:pic>
      <p:sp>
        <p:nvSpPr>
          <p:cNvPr id="150535" name="Text Box 7"/>
          <p:cNvSpPr txBox="1">
            <a:spLocks noChangeArrowheads="1"/>
          </p:cNvSpPr>
          <p:nvPr/>
        </p:nvSpPr>
        <p:spPr bwMode="auto">
          <a:xfrm>
            <a:off x="0" y="5911850"/>
            <a:ext cx="9144000" cy="946150"/>
          </a:xfrm>
          <a:prstGeom prst="rect">
            <a:avLst/>
          </a:prstGeom>
          <a:solidFill>
            <a:schemeClr val="tx2"/>
          </a:solidFill>
          <a:ln w="9525">
            <a:noFill/>
            <a:miter lim="800000"/>
            <a:headEnd/>
            <a:tailEnd/>
          </a:ln>
          <a:effectLst/>
        </p:spPr>
        <p:txBody>
          <a:bodyPr>
            <a:spAutoFit/>
          </a:bodyPr>
          <a:lstStyle/>
          <a:p>
            <a:pPr algn="ctr">
              <a:spcBef>
                <a:spcPct val="50000"/>
              </a:spcBef>
            </a:pPr>
            <a:r>
              <a:rPr lang="en-GB" sz="2800" b="1">
                <a:solidFill>
                  <a:srgbClr val="FF9900"/>
                </a:solidFill>
                <a:effectLst>
                  <a:outerShdw blurRad="38100" dist="38100" dir="2700000" algn="tl">
                    <a:srgbClr val="000000"/>
                  </a:outerShdw>
                </a:effectLst>
              </a:rPr>
              <a:t>The word </a:t>
            </a:r>
            <a:r>
              <a:rPr lang="en-GB" sz="2800" b="1">
                <a:solidFill>
                  <a:srgbClr val="FF3300"/>
                </a:solidFill>
                <a:effectLst>
                  <a:outerShdw blurRad="38100" dist="38100" dir="2700000" algn="tl">
                    <a:srgbClr val="000000"/>
                  </a:outerShdw>
                </a:effectLst>
              </a:rPr>
              <a:t>Gog</a:t>
            </a:r>
            <a:r>
              <a:rPr lang="en-GB" sz="2800" b="1">
                <a:solidFill>
                  <a:srgbClr val="FF9900"/>
                </a:solidFill>
                <a:effectLst>
                  <a:outerShdw blurRad="38100" dist="38100" dir="2700000" algn="tl">
                    <a:srgbClr val="000000"/>
                  </a:outerShdw>
                </a:effectLst>
              </a:rPr>
              <a:t> is mentioned exactly </a:t>
            </a:r>
            <a:r>
              <a:rPr lang="en-GB" sz="2800" b="1">
                <a:solidFill>
                  <a:srgbClr val="FF3300"/>
                </a:solidFill>
                <a:effectLst>
                  <a:outerShdw blurRad="38100" dist="38100" dir="2700000" algn="tl">
                    <a:srgbClr val="000000"/>
                  </a:outerShdw>
                </a:effectLst>
              </a:rPr>
              <a:t>11 times</a:t>
            </a:r>
            <a:r>
              <a:rPr lang="en-GB" sz="2800" b="1">
                <a:solidFill>
                  <a:srgbClr val="FF9900"/>
                </a:solidFill>
                <a:effectLst>
                  <a:outerShdw blurRad="38100" dist="38100" dir="2700000" algn="tl">
                    <a:srgbClr val="000000"/>
                  </a:outerShdw>
                </a:effectLst>
              </a:rPr>
              <a:t> in the Holy Scriptures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circle(in)">
                                      <p:cBhvr>
                                        <p:cTn id="7" dur="2000"/>
                                        <p:tgtEl>
                                          <p:spTgt spid="1505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0535"/>
                                        </p:tgtEl>
                                        <p:attrNameLst>
                                          <p:attrName>style.visibility</p:attrName>
                                        </p:attrNameLst>
                                      </p:cBhvr>
                                      <p:to>
                                        <p:strVal val="visible"/>
                                      </p:to>
                                    </p:set>
                                    <p:anim calcmode="lin" valueType="num">
                                      <p:cBhvr additive="base">
                                        <p:cTn id="12" dur="500" fill="hold"/>
                                        <p:tgtEl>
                                          <p:spTgt spid="150535"/>
                                        </p:tgtEl>
                                        <p:attrNameLst>
                                          <p:attrName>ppt_x</p:attrName>
                                        </p:attrNameLst>
                                      </p:cBhvr>
                                      <p:tavLst>
                                        <p:tav tm="0">
                                          <p:val>
                                            <p:strVal val="#ppt_x"/>
                                          </p:val>
                                        </p:tav>
                                        <p:tav tm="100000">
                                          <p:val>
                                            <p:strVal val="#ppt_x"/>
                                          </p:val>
                                        </p:tav>
                                      </p:tavLst>
                                    </p:anim>
                                    <p:anim calcmode="lin" valueType="num">
                                      <p:cBhvr additive="base">
                                        <p:cTn id="13" dur="500" fill="hold"/>
                                        <p:tgtEl>
                                          <p:spTgt spid="150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1988CB27-DF1A-4B73-9F0C-2981392882AB}" type="slidenum">
              <a:rPr lang="en-GB"/>
              <a:pPr/>
              <a:t>63</a:t>
            </a:fld>
            <a:endParaRPr lang="en-GB"/>
          </a:p>
        </p:txBody>
      </p:sp>
      <p:sp>
        <p:nvSpPr>
          <p:cNvPr id="65540" name="Rectangle 4"/>
          <p:cNvSpPr>
            <a:spLocks noGrp="1" noChangeArrowheads="1"/>
          </p:cNvSpPr>
          <p:nvPr>
            <p:ph type="title"/>
          </p:nvPr>
        </p:nvSpPr>
        <p:spPr>
          <a:xfrm>
            <a:off x="5003800" y="0"/>
            <a:ext cx="3827463" cy="2809875"/>
          </a:xfrm>
        </p:spPr>
        <p:txBody>
          <a:bodyPr/>
          <a:lstStyle/>
          <a:p>
            <a:r>
              <a:rPr lang="en-GB" b="1">
                <a:solidFill>
                  <a:srgbClr val="FFFF00"/>
                </a:solidFill>
              </a:rPr>
              <a:t>The Numerology Of</a:t>
            </a:r>
            <a:r>
              <a:rPr lang="en-GB" b="1">
                <a:solidFill>
                  <a:srgbClr val="FF3300"/>
                </a:solidFill>
              </a:rPr>
              <a:t> The Little Horn</a:t>
            </a:r>
          </a:p>
        </p:txBody>
      </p:sp>
      <p:pic>
        <p:nvPicPr>
          <p:cNvPr id="65542" name="Picture 6" descr="004_NC_Guildhall_London"/>
          <p:cNvPicPr>
            <a:picLocks noChangeAspect="1" noChangeArrowheads="1"/>
          </p:cNvPicPr>
          <p:nvPr/>
        </p:nvPicPr>
        <p:blipFill>
          <a:blip r:embed="rId2" cstate="print">
            <a:lum bright="12000" contrast="24000"/>
          </a:blip>
          <a:srcRect/>
          <a:stretch>
            <a:fillRect/>
          </a:stretch>
        </p:blipFill>
        <p:spPr bwMode="auto">
          <a:xfrm>
            <a:off x="0" y="0"/>
            <a:ext cx="4660900" cy="6858000"/>
          </a:xfrm>
          <a:prstGeom prst="rect">
            <a:avLst/>
          </a:prstGeom>
          <a:noFill/>
          <a:ln w="9525">
            <a:solidFill>
              <a:schemeClr val="tx1"/>
            </a:solidFill>
            <a:miter lim="800000"/>
            <a:headEnd/>
            <a:tailEnd/>
          </a:ln>
        </p:spPr>
      </p:pic>
      <p:sp>
        <p:nvSpPr>
          <p:cNvPr id="65543" name="Text Box 7"/>
          <p:cNvSpPr txBox="1">
            <a:spLocks noChangeArrowheads="1"/>
          </p:cNvSpPr>
          <p:nvPr/>
        </p:nvSpPr>
        <p:spPr bwMode="auto">
          <a:xfrm>
            <a:off x="4716463" y="2781300"/>
            <a:ext cx="4427537" cy="3743325"/>
          </a:xfrm>
          <a:prstGeom prst="rect">
            <a:avLst/>
          </a:prstGeom>
          <a:noFill/>
          <a:ln w="9525">
            <a:noFill/>
            <a:miter lim="800000"/>
            <a:headEnd/>
            <a:tailEnd/>
          </a:ln>
          <a:effectLst/>
        </p:spPr>
        <p:txBody>
          <a:bodyPr>
            <a:spAutoFit/>
          </a:bodyPr>
          <a:lstStyle/>
          <a:p>
            <a:pPr>
              <a:spcBef>
                <a:spcPct val="50000"/>
              </a:spcBef>
            </a:pPr>
            <a:r>
              <a:rPr lang="en-GB" sz="2400" b="1">
                <a:solidFill>
                  <a:srgbClr val="00FF00"/>
                </a:solidFill>
                <a:effectLst>
                  <a:outerShdw blurRad="38100" dist="38100" dir="2700000" algn="tl">
                    <a:srgbClr val="000000"/>
                  </a:outerShdw>
                </a:effectLst>
              </a:rPr>
              <a:t>The ancient walled </a:t>
            </a:r>
            <a:r>
              <a:rPr lang="en-GB" sz="2400" b="1">
                <a:solidFill>
                  <a:srgbClr val="FF3300"/>
                </a:solidFill>
                <a:effectLst>
                  <a:outerShdw blurRad="38100" dist="38100" dir="2700000" algn="tl">
                    <a:srgbClr val="000000"/>
                  </a:outerShdw>
                </a:effectLst>
              </a:rPr>
              <a:t>City of London</a:t>
            </a:r>
            <a:r>
              <a:rPr lang="en-GB" sz="2400" b="1">
                <a:solidFill>
                  <a:srgbClr val="00FF00"/>
                </a:solidFill>
                <a:effectLst>
                  <a:outerShdw blurRad="38100" dist="38100" dir="2700000" algn="tl">
                    <a:srgbClr val="000000"/>
                  </a:outerShdw>
                </a:effectLst>
              </a:rPr>
              <a:t> covers </a:t>
            </a:r>
            <a:r>
              <a:rPr lang="en-GB" sz="2400" b="1">
                <a:solidFill>
                  <a:srgbClr val="FF3300"/>
                </a:solidFill>
                <a:effectLst>
                  <a:outerShdw blurRad="38100" dist="38100" dir="2700000" algn="tl">
                    <a:srgbClr val="000000"/>
                  </a:outerShdw>
                </a:effectLst>
              </a:rPr>
              <a:t>an area of 677 acres</a:t>
            </a:r>
            <a:r>
              <a:rPr lang="en-GB" sz="2400" b="1">
                <a:solidFill>
                  <a:srgbClr val="00FF00"/>
                </a:solidFill>
                <a:effectLst>
                  <a:outerShdw blurRad="38100" dist="38100" dir="2700000" algn="tl">
                    <a:srgbClr val="000000"/>
                  </a:outerShdw>
                </a:effectLst>
              </a:rPr>
              <a:t> which is the </a:t>
            </a:r>
            <a:r>
              <a:rPr lang="en-GB" sz="2400" b="1">
                <a:solidFill>
                  <a:srgbClr val="FF3300"/>
                </a:solidFill>
                <a:effectLst>
                  <a:outerShdw blurRad="38100" dist="38100" dir="2700000" algn="tl">
                    <a:srgbClr val="000000"/>
                  </a:outerShdw>
                </a:effectLst>
              </a:rPr>
              <a:t>number of the beast (666)</a:t>
            </a:r>
            <a:r>
              <a:rPr lang="en-GB" sz="2400" b="1">
                <a:solidFill>
                  <a:srgbClr val="00FF00"/>
                </a:solidFill>
                <a:effectLst>
                  <a:outerShdw blurRad="38100" dist="38100" dir="2700000" algn="tl">
                    <a:srgbClr val="000000"/>
                  </a:outerShdw>
                </a:effectLst>
              </a:rPr>
              <a:t> plus the </a:t>
            </a:r>
            <a:r>
              <a:rPr lang="en-GB" sz="2400" b="1">
                <a:solidFill>
                  <a:srgbClr val="FF3300"/>
                </a:solidFill>
                <a:effectLst>
                  <a:outerShdw blurRad="38100" dist="38100" dir="2700000" algn="tl">
                    <a:srgbClr val="000000"/>
                  </a:outerShdw>
                </a:effectLst>
              </a:rPr>
              <a:t>number of Gog (11).</a:t>
            </a:r>
            <a:r>
              <a:rPr lang="en-GB" sz="2400" b="1">
                <a:solidFill>
                  <a:srgbClr val="00FF00"/>
                </a:solidFill>
                <a:effectLst>
                  <a:outerShdw blurRad="38100" dist="38100" dir="2700000" algn="tl">
                    <a:srgbClr val="000000"/>
                  </a:outerShdw>
                </a:effectLst>
              </a:rPr>
              <a:t>  </a:t>
            </a:r>
            <a:r>
              <a:rPr lang="en-GB" sz="2400" b="1">
                <a:solidFill>
                  <a:srgbClr val="FFFF00"/>
                </a:solidFill>
                <a:effectLst>
                  <a:outerShdw blurRad="38100" dist="38100" dir="2700000" algn="tl">
                    <a:srgbClr val="000000"/>
                  </a:outerShdw>
                </a:effectLst>
              </a:rPr>
              <a:t>Which is very appropriate as it is </a:t>
            </a:r>
            <a:r>
              <a:rPr lang="en-GB" sz="2400" b="1">
                <a:solidFill>
                  <a:srgbClr val="FF3300"/>
                </a:solidFill>
                <a:effectLst>
                  <a:outerShdw blurRad="38100" dist="38100" dir="2700000" algn="tl">
                    <a:srgbClr val="000000"/>
                  </a:outerShdw>
                </a:effectLst>
              </a:rPr>
              <a:t>Gog’s headquarters</a:t>
            </a:r>
            <a:r>
              <a:rPr lang="en-GB" sz="2400" b="1">
                <a:solidFill>
                  <a:srgbClr val="FFFF00"/>
                </a:solidFill>
                <a:effectLst>
                  <a:outerShdw blurRad="38100" dist="38100" dir="2700000" algn="tl">
                    <a:srgbClr val="000000"/>
                  </a:outerShdw>
                </a:effectLst>
              </a:rPr>
              <a:t> in the administrative and premier capital of the Israel nations</a:t>
            </a:r>
          </a:p>
        </p:txBody>
      </p:sp>
      <p:sp>
        <p:nvSpPr>
          <p:cNvPr id="65545" name="Text Box 9"/>
          <p:cNvSpPr txBox="1">
            <a:spLocks noChangeArrowheads="1"/>
          </p:cNvSpPr>
          <p:nvPr/>
        </p:nvSpPr>
        <p:spPr bwMode="auto">
          <a:xfrm>
            <a:off x="0" y="5734050"/>
            <a:ext cx="4643438" cy="946150"/>
          </a:xfrm>
          <a:prstGeom prst="rect">
            <a:avLst/>
          </a:prstGeom>
          <a:solidFill>
            <a:srgbClr val="0000FF"/>
          </a:solidFill>
          <a:ln w="9525">
            <a:noFill/>
            <a:miter lim="800000"/>
            <a:headEnd/>
            <a:tailEnd/>
          </a:ln>
          <a:effectLst/>
        </p:spPr>
        <p:txBody>
          <a:bodyPr>
            <a:spAutoFit/>
          </a:bodyPr>
          <a:lstStyle/>
          <a:p>
            <a:pPr algn="ctr">
              <a:spcBef>
                <a:spcPct val="50000"/>
              </a:spcBef>
            </a:pPr>
            <a:r>
              <a:rPr lang="en-GB" sz="2800" b="1">
                <a:solidFill>
                  <a:srgbClr val="FF9900"/>
                </a:solidFill>
                <a:effectLst>
                  <a:outerShdw blurRad="38100" dist="38100" dir="2700000" algn="tl">
                    <a:srgbClr val="000000"/>
                  </a:outerShdw>
                </a:effectLst>
              </a:rPr>
              <a:t>London Guildhall guarded by 2 dragons!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circle(in)">
                                      <p:cBhvr>
                                        <p:cTn id="7" dur="2000"/>
                                        <p:tgtEl>
                                          <p:spTgt spid="655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calcmode="lin" valueType="num">
                                      <p:cBhvr additive="base">
                                        <p:cTn id="12" dur="500" fill="hold"/>
                                        <p:tgtEl>
                                          <p:spTgt spid="65545"/>
                                        </p:tgtEl>
                                        <p:attrNameLst>
                                          <p:attrName>ppt_x</p:attrName>
                                        </p:attrNameLst>
                                      </p:cBhvr>
                                      <p:tavLst>
                                        <p:tav tm="0">
                                          <p:val>
                                            <p:strVal val="#ppt_x"/>
                                          </p:val>
                                        </p:tav>
                                        <p:tav tm="100000">
                                          <p:val>
                                            <p:strVal val="#ppt_x"/>
                                          </p:val>
                                        </p:tav>
                                      </p:tavLst>
                                    </p:anim>
                                    <p:anim calcmode="lin" valueType="num">
                                      <p:cBhvr additive="base">
                                        <p:cTn id="13" dur="500" fill="hold"/>
                                        <p:tgtEl>
                                          <p:spTgt spid="655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5543"/>
                                        </p:tgtEl>
                                        <p:attrNameLst>
                                          <p:attrName>style.visibility</p:attrName>
                                        </p:attrNameLst>
                                      </p:cBhvr>
                                      <p:to>
                                        <p:strVal val="visible"/>
                                      </p:to>
                                    </p:set>
                                    <p:anim calcmode="discrete" valueType="clr">
                                      <p:cBhvr override="childStyle">
                                        <p:cTn id="18" dur="80"/>
                                        <p:tgtEl>
                                          <p:spTgt spid="6554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5543"/>
                                        </p:tgtEl>
                                        <p:attrNameLst>
                                          <p:attrName>fillcolor</p:attrName>
                                        </p:attrNameLst>
                                      </p:cBhvr>
                                      <p:tavLst>
                                        <p:tav tm="0">
                                          <p:val>
                                            <p:clrVal>
                                              <a:schemeClr val="accent2"/>
                                            </p:clrVal>
                                          </p:val>
                                        </p:tav>
                                        <p:tav tm="50000">
                                          <p:val>
                                            <p:clrVal>
                                              <a:schemeClr val="hlink"/>
                                            </p:clrVal>
                                          </p:val>
                                        </p:tav>
                                      </p:tavLst>
                                    </p:anim>
                                    <p:set>
                                      <p:cBhvr>
                                        <p:cTn id="20" dur="80"/>
                                        <p:tgtEl>
                                          <p:spTgt spid="655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p:bldP spid="6554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7A18986-4C0F-46E8-B8BF-B15B4C5BB413}" type="slidenum">
              <a:rPr lang="en-GB"/>
              <a:pPr>
                <a:defRPr/>
              </a:pPr>
              <a:t>64</a:t>
            </a:fld>
            <a:endParaRPr lang="en-GB"/>
          </a:p>
        </p:txBody>
      </p:sp>
      <p:sp>
        <p:nvSpPr>
          <p:cNvPr id="806914" name="Rectangle 2"/>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pic>
        <p:nvPicPr>
          <p:cNvPr id="806917" name="Picture 5" descr="10_downing_street_tour"/>
          <p:cNvPicPr>
            <a:picLocks noGrp="1" noChangeAspect="1" noChangeArrowheads="1"/>
          </p:cNvPicPr>
          <p:nvPr>
            <p:ph idx="1"/>
          </p:nvPr>
        </p:nvPicPr>
        <p:blipFill>
          <a:blip r:embed="rId2" cstate="print"/>
          <a:srcRect/>
          <a:stretch>
            <a:fillRect/>
          </a:stretch>
        </p:blipFill>
        <p:spPr>
          <a:xfrm>
            <a:off x="323850" y="1196975"/>
            <a:ext cx="3424238" cy="5445125"/>
          </a:xfrm>
          <a:noFill/>
        </p:spPr>
      </p:pic>
      <p:sp>
        <p:nvSpPr>
          <p:cNvPr id="806919" name="Text Box 7"/>
          <p:cNvSpPr txBox="1">
            <a:spLocks noChangeArrowheads="1"/>
          </p:cNvSpPr>
          <p:nvPr/>
        </p:nvSpPr>
        <p:spPr bwMode="auto">
          <a:xfrm>
            <a:off x="4067175" y="1484313"/>
            <a:ext cx="4897438" cy="2654300"/>
          </a:xfrm>
          <a:prstGeom prst="rect">
            <a:avLst/>
          </a:prstGeom>
          <a:noFill/>
          <a:ln w="9525">
            <a:noFill/>
            <a:miter lim="800000"/>
            <a:headEnd/>
            <a:tailEnd/>
          </a:ln>
          <a:effectLst/>
        </p:spPr>
        <p:txBody>
          <a:bodyPr>
            <a:spAutoFit/>
          </a:bodyPr>
          <a:lstStyle/>
          <a:p>
            <a:pPr algn="l">
              <a:spcBef>
                <a:spcPct val="50000"/>
              </a:spcBef>
              <a:defRPr/>
            </a:pPr>
            <a:r>
              <a:rPr lang="en-GB" sz="2800" b="1">
                <a:solidFill>
                  <a:srgbClr val="00FF00"/>
                </a:solidFill>
                <a:effectLst>
                  <a:outerShdw blurRad="38100" dist="38100" dir="2700000" algn="tl">
                    <a:srgbClr val="000000"/>
                  </a:outerShdw>
                </a:effectLst>
                <a:latin typeface="Arial" charset="0"/>
                <a:cs typeface="Arial" charset="0"/>
              </a:rPr>
              <a:t>It is therefore appropriate that the leading Israelite tribe of the </a:t>
            </a:r>
            <a:r>
              <a:rPr lang="en-GB" sz="2800" b="1">
                <a:solidFill>
                  <a:srgbClr val="FFFF00"/>
                </a:solidFill>
                <a:effectLst>
                  <a:outerShdw blurRad="38100" dist="38100" dir="2700000" algn="tl">
                    <a:srgbClr val="000000"/>
                  </a:outerShdw>
                </a:effectLst>
                <a:latin typeface="Arial" charset="0"/>
                <a:cs typeface="Arial" charset="0"/>
              </a:rPr>
              <a:t>10 horns</a:t>
            </a:r>
            <a:r>
              <a:rPr lang="en-GB" sz="2800" b="1">
                <a:solidFill>
                  <a:srgbClr val="00FF00"/>
                </a:solidFill>
                <a:effectLst>
                  <a:outerShdw blurRad="38100" dist="38100" dir="2700000" algn="tl">
                    <a:srgbClr val="000000"/>
                  </a:outerShdw>
                </a:effectLst>
                <a:latin typeface="Arial" charset="0"/>
                <a:cs typeface="Arial" charset="0"/>
              </a:rPr>
              <a:t> should have its Prime Minister's residence at number </a:t>
            </a:r>
            <a:r>
              <a:rPr lang="en-GB" sz="2800" b="1">
                <a:solidFill>
                  <a:srgbClr val="FFFF00"/>
                </a:solidFill>
                <a:effectLst>
                  <a:outerShdw blurRad="38100" dist="38100" dir="2700000" algn="tl">
                    <a:srgbClr val="000000"/>
                  </a:outerShdw>
                </a:effectLst>
                <a:latin typeface="Arial" charset="0"/>
                <a:cs typeface="Arial" charset="0"/>
              </a:rPr>
              <a:t>ten Downing 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6917"/>
                                        </p:tgtEl>
                                        <p:attrNameLst>
                                          <p:attrName>style.visibility</p:attrName>
                                        </p:attrNameLst>
                                      </p:cBhvr>
                                      <p:to>
                                        <p:strVal val="visible"/>
                                      </p:to>
                                    </p:set>
                                    <p:animEffect transition="in" filter="circle(in)">
                                      <p:cBhvr>
                                        <p:cTn id="7" dur="2000"/>
                                        <p:tgtEl>
                                          <p:spTgt spid="80691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06919"/>
                                        </p:tgtEl>
                                        <p:attrNameLst>
                                          <p:attrName>style.visibility</p:attrName>
                                        </p:attrNameLst>
                                      </p:cBhvr>
                                      <p:to>
                                        <p:strVal val="visible"/>
                                      </p:to>
                                    </p:set>
                                    <p:anim calcmode="discrete" valueType="clr">
                                      <p:cBhvr override="childStyle">
                                        <p:cTn id="12" dur="80"/>
                                        <p:tgtEl>
                                          <p:spTgt spid="80691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06919"/>
                                        </p:tgtEl>
                                        <p:attrNameLst>
                                          <p:attrName>fillcolor</p:attrName>
                                        </p:attrNameLst>
                                      </p:cBhvr>
                                      <p:tavLst>
                                        <p:tav tm="0">
                                          <p:val>
                                            <p:clrVal>
                                              <a:schemeClr val="accent2"/>
                                            </p:clrVal>
                                          </p:val>
                                        </p:tav>
                                        <p:tav tm="50000">
                                          <p:val>
                                            <p:clrVal>
                                              <a:schemeClr val="hlink"/>
                                            </p:clrVal>
                                          </p:val>
                                        </p:tav>
                                      </p:tavLst>
                                    </p:anim>
                                    <p:set>
                                      <p:cBhvr>
                                        <p:cTn id="14" dur="80"/>
                                        <p:tgtEl>
                                          <p:spTgt spid="8069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6B6EF5C-B6AD-4054-B8C2-F81DA230AD6F}" type="slidenum">
              <a:rPr lang="en-GB"/>
              <a:pPr>
                <a:defRPr/>
              </a:pPr>
              <a:t>65</a:t>
            </a:fld>
            <a:endParaRPr lang="en-GB"/>
          </a:p>
        </p:txBody>
      </p:sp>
      <p:sp>
        <p:nvSpPr>
          <p:cNvPr id="809991" name="Rectangle 7"/>
          <p:cNvSpPr>
            <a:spLocks noGrp="1" noChangeArrowheads="1"/>
          </p:cNvSpPr>
          <p:nvPr>
            <p:ph type="title"/>
          </p:nvPr>
        </p:nvSpPr>
        <p:spPr/>
        <p:txBody>
          <a:bodyPr/>
          <a:lstStyle/>
          <a:p>
            <a:pPr eaLnBrk="1" hangingPunct="1">
              <a:defRPr/>
            </a:pPr>
            <a:r>
              <a:rPr lang="en-GB" b="1" smtClean="0">
                <a:solidFill>
                  <a:srgbClr val="FF0000"/>
                </a:solidFill>
              </a:rPr>
              <a:t>Gog/Babylon </a:t>
            </a:r>
            <a:r>
              <a:rPr lang="en-GB" b="1" smtClean="0">
                <a:solidFill>
                  <a:srgbClr val="FFFF00"/>
                </a:solidFill>
              </a:rPr>
              <a:t>- Destroyed</a:t>
            </a:r>
          </a:p>
        </p:txBody>
      </p:sp>
      <p:pic>
        <p:nvPicPr>
          <p:cNvPr id="809990" name="Picture 6" descr="177906"/>
          <p:cNvPicPr>
            <a:picLocks noGrp="1" noChangeAspect="1" noChangeArrowheads="1"/>
          </p:cNvPicPr>
          <p:nvPr>
            <p:ph idx="1"/>
          </p:nvPr>
        </p:nvPicPr>
        <p:blipFill>
          <a:blip r:embed="rId2" cstate="print"/>
          <a:srcRect/>
          <a:stretch>
            <a:fillRect/>
          </a:stretch>
        </p:blipFill>
        <p:spPr>
          <a:xfrm>
            <a:off x="395288" y="1484313"/>
            <a:ext cx="3617912" cy="4824412"/>
          </a:xfrm>
          <a:noFill/>
        </p:spPr>
      </p:pic>
      <p:sp>
        <p:nvSpPr>
          <p:cNvPr id="809994" name="Text Box 10"/>
          <p:cNvSpPr txBox="1">
            <a:spLocks noChangeArrowheads="1"/>
          </p:cNvSpPr>
          <p:nvPr/>
        </p:nvSpPr>
        <p:spPr bwMode="auto">
          <a:xfrm>
            <a:off x="4284663" y="1557338"/>
            <a:ext cx="4859337" cy="4108450"/>
          </a:xfrm>
          <a:prstGeom prst="rect">
            <a:avLst/>
          </a:prstGeom>
          <a:noFill/>
          <a:ln w="9525">
            <a:noFill/>
            <a:miter lim="800000"/>
            <a:headEnd/>
            <a:tailEnd/>
          </a:ln>
          <a:effectLst/>
        </p:spPr>
        <p:txBody>
          <a:bodyPr>
            <a:spAutoFit/>
          </a:bodyPr>
          <a:lstStyle/>
          <a:p>
            <a:pPr algn="l">
              <a:spcBef>
                <a:spcPct val="50000"/>
              </a:spcBef>
              <a:defRPr/>
            </a:pPr>
            <a:r>
              <a:rPr lang="en-GB" sz="2400" b="1">
                <a:solidFill>
                  <a:srgbClr val="00FF00"/>
                </a:solidFill>
                <a:effectLst>
                  <a:outerShdw blurRad="38100" dist="38100" dir="2700000" algn="tl">
                    <a:srgbClr val="000000"/>
                  </a:outerShdw>
                </a:effectLst>
                <a:latin typeface="Arial" charset="0"/>
                <a:cs typeface="Arial" charset="0"/>
              </a:rPr>
              <a:t>It is equally appropriate that the</a:t>
            </a:r>
            <a:r>
              <a:rPr lang="en-GB" sz="2400" b="1">
                <a:effectLst>
                  <a:outerShdw blurRad="38100" dist="38100" dir="2700000" algn="tl">
                    <a:srgbClr val="000000"/>
                  </a:outerShdw>
                </a:effectLst>
                <a:latin typeface="Arial" charset="0"/>
                <a:cs typeface="Arial" charset="0"/>
              </a:rPr>
              <a:t> </a:t>
            </a:r>
            <a:r>
              <a:rPr lang="en-GB" sz="2400" b="1">
                <a:solidFill>
                  <a:srgbClr val="FF0000"/>
                </a:solidFill>
                <a:effectLst>
                  <a:outerShdw blurRad="38100" dist="38100" dir="2700000" algn="tl">
                    <a:srgbClr val="000000"/>
                  </a:outerShdw>
                </a:effectLst>
                <a:latin typeface="Arial" charset="0"/>
                <a:cs typeface="Arial" charset="0"/>
              </a:rPr>
              <a:t>“the great red dragon or the London money power”</a:t>
            </a:r>
            <a:r>
              <a:rPr lang="en-GB" sz="2400" b="1">
                <a:effectLst>
                  <a:outerShdw blurRad="38100" dist="38100" dir="2700000" algn="tl">
                    <a:srgbClr val="000000"/>
                  </a:outerShdw>
                </a:effectLst>
                <a:latin typeface="Arial" charset="0"/>
                <a:cs typeface="Arial" charset="0"/>
              </a:rPr>
              <a:t> </a:t>
            </a:r>
            <a:r>
              <a:rPr lang="en-GB" sz="2400" b="1">
                <a:solidFill>
                  <a:srgbClr val="FF66FF"/>
                </a:solidFill>
                <a:effectLst>
                  <a:outerShdw blurRad="38100" dist="38100" dir="2700000" algn="tl">
                    <a:srgbClr val="000000"/>
                  </a:outerShdw>
                </a:effectLst>
                <a:latin typeface="Arial" charset="0"/>
                <a:cs typeface="Arial" charset="0"/>
              </a:rPr>
              <a:t>–</a:t>
            </a:r>
            <a:r>
              <a:rPr lang="en-GB" sz="2400" b="1">
                <a:solidFill>
                  <a:srgbClr val="CC0099"/>
                </a:solidFill>
                <a:effectLst>
                  <a:outerShdw blurRad="38100" dist="38100" dir="2700000" algn="tl">
                    <a:srgbClr val="000000"/>
                  </a:outerShdw>
                </a:effectLst>
                <a:latin typeface="Arial" charset="0"/>
                <a:cs typeface="Arial" charset="0"/>
              </a:rPr>
              <a:t> </a:t>
            </a:r>
            <a:r>
              <a:rPr lang="en-GB" sz="2400" b="1">
                <a:solidFill>
                  <a:srgbClr val="FF66FF"/>
                </a:solidFill>
                <a:effectLst>
                  <a:outerShdw blurRad="38100" dist="38100" dir="2700000" algn="tl">
                    <a:srgbClr val="000000"/>
                  </a:outerShdw>
                </a:effectLst>
                <a:latin typeface="Arial" charset="0"/>
                <a:cs typeface="Arial" charset="0"/>
              </a:rPr>
              <a:t>that is Gog, whose number is 11, should be occupying 11 Downing Street</a:t>
            </a:r>
            <a:r>
              <a:rPr lang="en-GB" sz="2400" b="1">
                <a:effectLst>
                  <a:outerShdw blurRad="38100" dist="38100" dir="2700000" algn="tl">
                    <a:srgbClr val="000000"/>
                  </a:outerShdw>
                </a:effectLst>
                <a:latin typeface="Arial" charset="0"/>
                <a:cs typeface="Arial" charset="0"/>
              </a:rPr>
              <a:t> </a:t>
            </a:r>
            <a:r>
              <a:rPr lang="en-GB" sz="2400" b="1">
                <a:solidFill>
                  <a:schemeClr val="hlink"/>
                </a:solidFill>
                <a:effectLst>
                  <a:outerShdw blurRad="38100" dist="38100" dir="2700000" algn="tl">
                    <a:srgbClr val="000000"/>
                  </a:outerShdw>
                </a:effectLst>
                <a:latin typeface="Arial" charset="0"/>
                <a:cs typeface="Arial" charset="0"/>
              </a:rPr>
              <a:t>and exercising control over the affairs of the leading tribe through No. 10 Downing Street</a:t>
            </a:r>
            <a:r>
              <a:rPr lang="en-GB" sz="2400" b="1">
                <a:effectLst>
                  <a:outerShdw blurRad="38100" dist="38100" dir="2700000" algn="tl">
                    <a:srgbClr val="000000"/>
                  </a:outerShdw>
                </a:effectLst>
                <a:latin typeface="Arial" charset="0"/>
                <a:cs typeface="Arial" charset="0"/>
              </a:rPr>
              <a:t> </a:t>
            </a:r>
            <a:r>
              <a:rPr lang="en-GB" sz="2400" b="1">
                <a:solidFill>
                  <a:srgbClr val="FFFF00"/>
                </a:solidFill>
                <a:effectLst>
                  <a:outerShdw blurRad="38100" dist="38100" dir="2700000" algn="tl">
                    <a:srgbClr val="000000"/>
                  </a:outerShdw>
                </a:effectLst>
                <a:latin typeface="Arial" charset="0"/>
                <a:cs typeface="Arial" charset="0"/>
              </a:rPr>
              <a:t>by dictating monetary policy via the Treasury.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9990"/>
                                        </p:tgtEl>
                                        <p:attrNameLst>
                                          <p:attrName>style.visibility</p:attrName>
                                        </p:attrNameLst>
                                      </p:cBhvr>
                                      <p:to>
                                        <p:strVal val="visible"/>
                                      </p:to>
                                    </p:set>
                                    <p:animEffect transition="in" filter="circle(in)">
                                      <p:cBhvr>
                                        <p:cTn id="7" dur="2000"/>
                                        <p:tgtEl>
                                          <p:spTgt spid="8099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09994"/>
                                        </p:tgtEl>
                                        <p:attrNameLst>
                                          <p:attrName>style.visibility</p:attrName>
                                        </p:attrNameLst>
                                      </p:cBhvr>
                                      <p:to>
                                        <p:strVal val="visible"/>
                                      </p:to>
                                    </p:set>
                                    <p:anim calcmode="discrete" valueType="clr">
                                      <p:cBhvr override="childStyle">
                                        <p:cTn id="12" dur="80"/>
                                        <p:tgtEl>
                                          <p:spTgt spid="80999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09994"/>
                                        </p:tgtEl>
                                        <p:attrNameLst>
                                          <p:attrName>fillcolor</p:attrName>
                                        </p:attrNameLst>
                                      </p:cBhvr>
                                      <p:tavLst>
                                        <p:tav tm="0">
                                          <p:val>
                                            <p:clrVal>
                                              <a:schemeClr val="accent2"/>
                                            </p:clrVal>
                                          </p:val>
                                        </p:tav>
                                        <p:tav tm="50000">
                                          <p:val>
                                            <p:clrVal>
                                              <a:schemeClr val="hlink"/>
                                            </p:clrVal>
                                          </p:val>
                                        </p:tav>
                                      </p:tavLst>
                                    </p:anim>
                                    <p:set>
                                      <p:cBhvr>
                                        <p:cTn id="14" dur="80"/>
                                        <p:tgtEl>
                                          <p:spTgt spid="8099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9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66</a:t>
            </a:fld>
            <a:endParaRPr lang="en-GB"/>
          </a:p>
        </p:txBody>
      </p:sp>
      <p:pic>
        <p:nvPicPr>
          <p:cNvPr id="1026" name="Picture 2" descr="Giants on parade. ">
            <a:hlinkClick r:id="rId2"/>
          </p:cNvPr>
          <p:cNvPicPr>
            <a:picLocks noChangeAspect="1" noChangeArrowheads="1"/>
          </p:cNvPicPr>
          <p:nvPr/>
        </p:nvPicPr>
        <p:blipFill>
          <a:blip r:embed="rId3" cstate="print"/>
          <a:srcRect/>
          <a:stretch>
            <a:fillRect/>
          </a:stretch>
        </p:blipFill>
        <p:spPr bwMode="auto">
          <a:xfrm>
            <a:off x="1643042" y="1071546"/>
            <a:ext cx="6000792" cy="4163136"/>
          </a:xfrm>
          <a:prstGeom prst="rect">
            <a:avLst/>
          </a:prstGeom>
          <a:noFill/>
          <a:ln w="9525">
            <a:noFill/>
            <a:miter lim="800000"/>
            <a:headEnd/>
            <a:tailEnd/>
          </a:ln>
        </p:spPr>
      </p:pic>
      <p:sp>
        <p:nvSpPr>
          <p:cNvPr id="5" name="TextBox 4"/>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GB" sz="2400" b="1" dirty="0" smtClean="0">
                <a:solidFill>
                  <a:srgbClr val="FFFF00"/>
                </a:solidFill>
                <a:effectLst>
                  <a:outerShdw blurRad="38100" dist="38100" dir="2700000" algn="tl">
                    <a:srgbClr val="000000">
                      <a:alpha val="43137"/>
                    </a:srgbClr>
                  </a:outerShdw>
                </a:effectLst>
              </a:rPr>
              <a:t>Gog and Magog are paraded through The City of London on the occasion of the Lord Mayor’s show in the month of November. </a:t>
            </a:r>
            <a:r>
              <a:rPr lang="en-GB" sz="2400" b="1" dirty="0" smtClean="0">
                <a:solidFill>
                  <a:srgbClr val="FF0000"/>
                </a:solidFill>
                <a:effectLst>
                  <a:outerShdw blurRad="38100" dist="38100" dir="2700000" algn="tl">
                    <a:srgbClr val="000000">
                      <a:alpha val="43137"/>
                    </a:srgbClr>
                  </a:outerShdw>
                </a:effectLst>
              </a:rPr>
              <a:t>(the No. 11 again!) </a:t>
            </a:r>
            <a:r>
              <a:rPr lang="en-GB" sz="2400" b="1" dirty="0" smtClean="0">
                <a:solidFill>
                  <a:srgbClr val="00FF00"/>
                </a:solidFill>
                <a:effectLst>
                  <a:outerShdw blurRad="38100" dist="38100" dir="2700000" algn="tl">
                    <a:srgbClr val="000000">
                      <a:alpha val="43137"/>
                    </a:srgbClr>
                  </a:outerShdw>
                </a:effectLst>
              </a:rPr>
              <a:t>As always their real identity is hidden in public view!</a:t>
            </a:r>
            <a:endParaRPr lang="en-GB" sz="2400" b="1" dirty="0">
              <a:solidFill>
                <a:srgbClr val="00FF00"/>
              </a:solidFill>
              <a:effectLst>
                <a:outerShdw blurRad="38100" dist="38100" dir="2700000" algn="tl">
                  <a:srgbClr val="000000">
                    <a:alpha val="43137"/>
                  </a:srgbClr>
                </a:outerShdw>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67</a:t>
            </a:fld>
            <a:endParaRPr lang="en-GB"/>
          </a:p>
        </p:txBody>
      </p:sp>
      <p:pic>
        <p:nvPicPr>
          <p:cNvPr id="7170" name="Picture 2" descr="http://images.google.co.uk/url?source=imgres&amp;ct=img&amp;q=http://www.24dash.com/media/image/2009/03/05/11997/380_Image_PA_bank_of_england_protest_edited.jpg&amp;usg=AFQjCNG_1gGCkV9vO-QoGX3t7sxXl_cmGQ"/>
          <p:cNvPicPr>
            <a:picLocks noChangeAspect="1" noChangeArrowheads="1"/>
          </p:cNvPicPr>
          <p:nvPr/>
        </p:nvPicPr>
        <p:blipFill>
          <a:blip r:embed="rId2" cstate="print"/>
          <a:srcRect/>
          <a:stretch>
            <a:fillRect/>
          </a:stretch>
        </p:blipFill>
        <p:spPr bwMode="auto">
          <a:xfrm>
            <a:off x="857224" y="1071546"/>
            <a:ext cx="7469700" cy="4304906"/>
          </a:xfrm>
          <a:prstGeom prst="rect">
            <a:avLst/>
          </a:prstGeom>
          <a:noFill/>
        </p:spPr>
      </p:pic>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Riots outside the Bank of England on the weekend of April 5</a:t>
            </a:r>
            <a:r>
              <a:rPr lang="en-GB" sz="2800" b="1" baseline="30000" dirty="0" smtClean="0">
                <a:solidFill>
                  <a:srgbClr val="FFFF00"/>
                </a:solidFill>
                <a:effectLst>
                  <a:outerShdw blurRad="38100" dist="38100" dir="2700000" algn="tl">
                    <a:srgbClr val="000000">
                      <a:alpha val="43137"/>
                    </a:srgbClr>
                  </a:outerShdw>
                </a:effectLst>
              </a:rPr>
              <a:t>th</a:t>
            </a:r>
            <a:r>
              <a:rPr lang="en-GB" sz="2800" b="1" dirty="0" smtClean="0">
                <a:solidFill>
                  <a:srgbClr val="FFFF00"/>
                </a:solidFill>
                <a:effectLst>
                  <a:outerShdw blurRad="38100" dist="38100" dir="2700000" algn="tl">
                    <a:srgbClr val="000000">
                      <a:alpha val="43137"/>
                    </a:srgbClr>
                  </a:outerShdw>
                </a:effectLst>
              </a:rPr>
              <a:t> 2009, </a:t>
            </a:r>
            <a:r>
              <a:rPr lang="en-GB" sz="2800" b="1" dirty="0" smtClean="0">
                <a:solidFill>
                  <a:srgbClr val="FF0000"/>
                </a:solidFill>
                <a:effectLst>
                  <a:outerShdw blurRad="38100" dist="38100" dir="2700000" algn="tl">
                    <a:srgbClr val="000000">
                      <a:alpha val="43137"/>
                    </a:srgbClr>
                  </a:outerShdw>
                </a:effectLst>
              </a:rPr>
              <a:t>is another sign that Babylon is falling.</a:t>
            </a:r>
            <a:endParaRPr lang="en-GB"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68</a:t>
            </a:fld>
            <a:endParaRPr lang="en-GB"/>
          </a:p>
        </p:txBody>
      </p:sp>
      <p:pic>
        <p:nvPicPr>
          <p:cNvPr id="8194" name="Picture 2" descr="http://images.google.co.uk/url?source=imgres&amp;ct=img&amp;q=http://cache.boston.com/resize/bonzai-fba/Globe_Photo/2009/04/01/1238638493_3891/539w.jpg&amp;usg=AFQjCNElUJcf8ZAakKrwT-Vm2JKjlwfHIw"/>
          <p:cNvPicPr>
            <a:picLocks noChangeAspect="1" noChangeArrowheads="1"/>
          </p:cNvPicPr>
          <p:nvPr/>
        </p:nvPicPr>
        <p:blipFill>
          <a:blip r:embed="rId2" cstate="print"/>
          <a:srcRect/>
          <a:stretch>
            <a:fillRect/>
          </a:stretch>
        </p:blipFill>
        <p:spPr bwMode="auto">
          <a:xfrm>
            <a:off x="1928794" y="1571612"/>
            <a:ext cx="5133975" cy="3524250"/>
          </a:xfrm>
          <a:prstGeom prst="rect">
            <a:avLst/>
          </a:prstGeom>
          <a:noFill/>
        </p:spPr>
      </p:pic>
      <p:sp>
        <p:nvSpPr>
          <p:cNvPr id="5" name="TextBox 4"/>
          <p:cNvSpPr txBox="1"/>
          <p:nvPr/>
        </p:nvSpPr>
        <p:spPr>
          <a:xfrm>
            <a:off x="0" y="5500702"/>
            <a:ext cx="9144000" cy="138499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People are waking up to the fact that the real power in the real world is not the Queen in Parliament </a:t>
            </a:r>
            <a:r>
              <a:rPr lang="en-GB" sz="2800" b="1" dirty="0" smtClean="0">
                <a:solidFill>
                  <a:srgbClr val="FF0000"/>
                </a:solidFill>
                <a:effectLst>
                  <a:outerShdw blurRad="38100" dist="38100" dir="2700000" algn="tl">
                    <a:srgbClr val="000000">
                      <a:alpha val="43137"/>
                    </a:srgbClr>
                  </a:outerShdw>
                </a:effectLst>
              </a:rPr>
              <a:t>– but the Bank.</a:t>
            </a:r>
            <a:endParaRPr lang="en-GB"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69</a:t>
            </a:fld>
            <a:endParaRPr lang="en-GB"/>
          </a:p>
        </p:txBody>
      </p:sp>
      <p:pic>
        <p:nvPicPr>
          <p:cNvPr id="4" name="Picture 2" descr="http://images.google.co.uk/url?source=imgres&amp;ct=img&amp;q=http://news.sky.com/sky-news/content/StaticFile/jpg/2009/Jan/Week3/15206136.jpg&amp;usg=AFQjCNFBLT5H251BolC980pVOCq3jFCTTw"/>
          <p:cNvPicPr>
            <a:picLocks noChangeAspect="1" noChangeArrowheads="1"/>
          </p:cNvPicPr>
          <p:nvPr/>
        </p:nvPicPr>
        <p:blipFill>
          <a:blip r:embed="rId2" cstate="print"/>
          <a:srcRect/>
          <a:stretch>
            <a:fillRect/>
          </a:stretch>
        </p:blipFill>
        <p:spPr bwMode="auto">
          <a:xfrm>
            <a:off x="1357290" y="1142984"/>
            <a:ext cx="6516733" cy="3665662"/>
          </a:xfrm>
          <a:prstGeom prst="rect">
            <a:avLst/>
          </a:prstGeom>
          <a:noFill/>
        </p:spPr>
      </p:pic>
      <p:sp>
        <p:nvSpPr>
          <p:cNvPr id="5" name="TextBox 4"/>
          <p:cNvSpPr txBox="1"/>
          <p:nvPr/>
        </p:nvSpPr>
        <p:spPr>
          <a:xfrm>
            <a:off x="0" y="5072074"/>
            <a:ext cx="9144000" cy="181588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GB" sz="2800" b="1" dirty="0" smtClean="0">
                <a:solidFill>
                  <a:srgbClr val="66FFFF"/>
                </a:solidFill>
                <a:effectLst>
                  <a:outerShdw blurRad="38100" dist="38100" dir="2700000" algn="tl">
                    <a:srgbClr val="000000">
                      <a:alpha val="43137"/>
                    </a:srgbClr>
                  </a:outerShdw>
                </a:effectLst>
              </a:rPr>
              <a:t>Revelation 18:2  </a:t>
            </a:r>
            <a:r>
              <a:rPr lang="en-GB" sz="2800" b="1" dirty="0" smtClean="0">
                <a:solidFill>
                  <a:schemeClr val="tx2">
                    <a:lumMod val="50000"/>
                  </a:schemeClr>
                </a:solidFill>
                <a:effectLst>
                  <a:outerShdw blurRad="38100" dist="38100" dir="2700000" algn="tl">
                    <a:srgbClr val="000000">
                      <a:alpha val="43137"/>
                    </a:srgbClr>
                  </a:outerShdw>
                </a:effectLst>
              </a:rPr>
              <a:t>... And he cried with a strong voice, saying, </a:t>
            </a:r>
            <a:r>
              <a:rPr lang="en-GB" sz="2800" b="1" dirty="0" smtClean="0">
                <a:solidFill>
                  <a:srgbClr val="FF0000"/>
                </a:solidFill>
                <a:effectLst>
                  <a:outerShdw blurRad="38100" dist="38100" dir="2700000" algn="tl">
                    <a:srgbClr val="000000">
                      <a:alpha val="43137"/>
                    </a:srgbClr>
                  </a:outerShdw>
                </a:effectLst>
              </a:rPr>
              <a:t>Great Babylon has fallen, has fallen, </a:t>
            </a:r>
            <a:r>
              <a:rPr lang="en-GB" sz="2800" b="1" dirty="0" smtClean="0">
                <a:solidFill>
                  <a:srgbClr val="00FF00"/>
                </a:solidFill>
                <a:effectLst>
                  <a:outerShdw blurRad="38100" dist="38100" dir="2700000" algn="tl">
                    <a:srgbClr val="000000">
                      <a:alpha val="43137"/>
                    </a:srgbClr>
                  </a:outerShdw>
                </a:effectLst>
              </a:rPr>
              <a:t>and has become the habitation of demons,</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and a hold of every unclean spirit …</a:t>
            </a:r>
            <a:endParaRPr lang="en-GB"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16386" name="Picture 2" descr="http://images.google.co.uk/url?source=imgres&amp;ct=img&amp;q=http://www.tehrantimes.com/News/10231/10_ROCKS.jpg&amp;usg=AFQjCNGwGfRGov-MSkicke1zoS2JZICsTw"/>
          <p:cNvPicPr>
            <a:picLocks noChangeAspect="1" noChangeArrowheads="1"/>
          </p:cNvPicPr>
          <p:nvPr/>
        </p:nvPicPr>
        <p:blipFill>
          <a:blip r:embed="rId3" cstate="print"/>
          <a:srcRect/>
          <a:stretch>
            <a:fillRect/>
          </a:stretch>
        </p:blipFill>
        <p:spPr bwMode="auto">
          <a:xfrm>
            <a:off x="214282" y="1214422"/>
            <a:ext cx="3143272" cy="5163370"/>
          </a:xfrm>
          <a:prstGeom prst="rect">
            <a:avLst/>
          </a:prstGeom>
          <a:noFill/>
        </p:spPr>
      </p:pic>
      <p:sp>
        <p:nvSpPr>
          <p:cNvPr id="4" name="TextBox 3"/>
          <p:cNvSpPr txBox="1"/>
          <p:nvPr/>
        </p:nvSpPr>
        <p:spPr>
          <a:xfrm>
            <a:off x="3643306" y="1428736"/>
            <a:ext cx="5357850" cy="4524315"/>
          </a:xfrm>
          <a:prstGeom prst="rect">
            <a:avLst/>
          </a:prstGeom>
          <a:noFill/>
        </p:spPr>
        <p:txBody>
          <a:bodyPr wrap="square" rtlCol="0">
            <a:spAutoFit/>
          </a:bodyPr>
          <a:lstStyle/>
          <a:p>
            <a:r>
              <a:rPr lang="en-GB" sz="3200" b="1" dirty="0" smtClean="0">
                <a:solidFill>
                  <a:srgbClr val="66FFFF"/>
                </a:solidFill>
                <a:effectLst>
                  <a:outerShdw blurRad="38100" dist="38100" dir="2700000" algn="tl">
                    <a:srgbClr val="000000">
                      <a:alpha val="43137"/>
                    </a:srgbClr>
                  </a:outerShdw>
                </a:effectLst>
              </a:rPr>
              <a:t>Upon news of the Northern Rock’s precarious position, </a:t>
            </a:r>
            <a:r>
              <a:rPr lang="en-GB" sz="3200" b="1" dirty="0" smtClean="0">
                <a:solidFill>
                  <a:srgbClr val="FFFF00"/>
                </a:solidFill>
                <a:effectLst>
                  <a:outerShdw blurRad="38100" dist="38100" dir="2700000" algn="tl">
                    <a:srgbClr val="000000">
                      <a:alpha val="43137"/>
                    </a:srgbClr>
                  </a:outerShdw>
                </a:effectLst>
              </a:rPr>
              <a:t>long queues of panicked account holders formed outside of the bank’s various branches hoping to be able to withdraw their money.</a:t>
            </a:r>
            <a:endParaRPr lang="en-GB" sz="3200" b="1" dirty="0">
              <a:solidFill>
                <a:srgbClr val="FFFF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2817FD2D-9A88-427D-94F0-FD7FE68655E2}" type="slidenum">
              <a:rPr lang="en-GB" smtClean="0"/>
              <a:pPr/>
              <a:t>7</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sp>
        <p:nvSpPr>
          <p:cNvPr id="3" name="Slide Number Placeholder 2"/>
          <p:cNvSpPr>
            <a:spLocks noGrp="1"/>
          </p:cNvSpPr>
          <p:nvPr>
            <p:ph type="sldNum" sz="quarter" idx="12"/>
          </p:nvPr>
        </p:nvSpPr>
        <p:spPr/>
        <p:txBody>
          <a:bodyPr/>
          <a:lstStyle/>
          <a:p>
            <a:fld id="{2817FD2D-9A88-427D-94F0-FD7FE68655E2}" type="slidenum">
              <a:rPr lang="en-GB" smtClean="0"/>
              <a:pPr/>
              <a:t>70</a:t>
            </a:fld>
            <a:endParaRPr lang="en-GB"/>
          </a:p>
        </p:txBody>
      </p:sp>
      <p:sp>
        <p:nvSpPr>
          <p:cNvPr id="4" name="TextBox 3"/>
          <p:cNvSpPr txBox="1"/>
          <p:nvPr/>
        </p:nvSpPr>
        <p:spPr>
          <a:xfrm>
            <a:off x="428596" y="1571612"/>
            <a:ext cx="5000660" cy="523220"/>
          </a:xfrm>
          <a:prstGeom prst="rect">
            <a:avLst/>
          </a:prstGeom>
          <a:noFill/>
        </p:spPr>
        <p:txBody>
          <a:bodyPr wrap="square" rtlCol="0">
            <a:spAutoFit/>
          </a:bodyPr>
          <a:lstStyle/>
          <a:p>
            <a:r>
              <a:rPr lang="en-GB" sz="2800" b="1" dirty="0" smtClean="0">
                <a:solidFill>
                  <a:srgbClr val="00FF00"/>
                </a:solidFill>
                <a:effectLst>
                  <a:outerShdw blurRad="38100" dist="38100" dir="2700000" algn="tl">
                    <a:srgbClr val="000000">
                      <a:alpha val="43137"/>
                    </a:srgbClr>
                  </a:outerShdw>
                </a:effectLst>
              </a:rPr>
              <a:t>A thought to leave you with:</a:t>
            </a:r>
            <a:endParaRPr lang="en-GB" sz="2800" b="1" dirty="0">
              <a:solidFill>
                <a:srgbClr val="00FF00"/>
              </a:solidFill>
              <a:effectLst>
                <a:outerShdw blurRad="38100" dist="38100" dir="2700000" algn="tl">
                  <a:srgbClr val="000000">
                    <a:alpha val="43137"/>
                  </a:srgbClr>
                </a:outerShdw>
              </a:effectLst>
            </a:endParaRPr>
          </a:p>
        </p:txBody>
      </p:sp>
      <p:pic>
        <p:nvPicPr>
          <p:cNvPr id="1026" name="Picture 2" descr="Bank of England.">
            <a:hlinkClick r:id="rId2"/>
          </p:cNvPr>
          <p:cNvPicPr>
            <a:picLocks noChangeAspect="1" noChangeArrowheads="1"/>
          </p:cNvPicPr>
          <p:nvPr/>
        </p:nvPicPr>
        <p:blipFill>
          <a:blip r:embed="rId3" cstate="print"/>
          <a:srcRect/>
          <a:stretch>
            <a:fillRect/>
          </a:stretch>
        </p:blipFill>
        <p:spPr bwMode="auto">
          <a:xfrm>
            <a:off x="6000760" y="1285860"/>
            <a:ext cx="2552700" cy="1905000"/>
          </a:xfrm>
          <a:prstGeom prst="rect">
            <a:avLst/>
          </a:prstGeom>
          <a:noFill/>
          <a:ln w="9525">
            <a:noFill/>
            <a:miter lim="800000"/>
            <a:headEnd/>
            <a:tailEnd/>
          </a:ln>
        </p:spPr>
      </p:pic>
      <p:sp>
        <p:nvSpPr>
          <p:cNvPr id="6" name="TextBox 5"/>
          <p:cNvSpPr txBox="1"/>
          <p:nvPr/>
        </p:nvSpPr>
        <p:spPr>
          <a:xfrm>
            <a:off x="571472" y="2714620"/>
            <a:ext cx="5072098" cy="2954655"/>
          </a:xfrm>
          <a:prstGeom prst="rect">
            <a:avLst/>
          </a:prstGeom>
          <a:noFill/>
        </p:spPr>
        <p:txBody>
          <a:bodyPr wrap="square" rtlCol="0">
            <a:spAutoFit/>
          </a:bodyPr>
          <a:lstStyle/>
          <a:p>
            <a:r>
              <a:rPr lang="en-GB" sz="2800" b="1" dirty="0" smtClean="0">
                <a:solidFill>
                  <a:srgbClr val="FF0000"/>
                </a:solidFill>
                <a:effectLst>
                  <a:outerShdw blurRad="38100" dist="38100" dir="2700000" algn="tl">
                    <a:srgbClr val="000000">
                      <a:alpha val="43137"/>
                    </a:srgbClr>
                  </a:outerShdw>
                </a:effectLst>
              </a:rPr>
              <a:t>Mayer </a:t>
            </a:r>
            <a:r>
              <a:rPr lang="en-GB" sz="2800" b="1" dirty="0" err="1" smtClean="0">
                <a:solidFill>
                  <a:srgbClr val="FF0000"/>
                </a:solidFill>
                <a:effectLst>
                  <a:outerShdw blurRad="38100" dist="38100" dir="2700000" algn="tl">
                    <a:srgbClr val="000000">
                      <a:alpha val="43137"/>
                    </a:srgbClr>
                  </a:outerShdw>
                </a:effectLst>
              </a:rPr>
              <a:t>Amschel</a:t>
            </a:r>
            <a:r>
              <a:rPr lang="en-GB" sz="2800" b="1" dirty="0" smtClean="0">
                <a:solidFill>
                  <a:srgbClr val="FF0000"/>
                </a:solidFill>
                <a:effectLst>
                  <a:outerShdw blurRad="38100" dist="38100" dir="2700000" algn="tl">
                    <a:srgbClr val="000000">
                      <a:alpha val="43137"/>
                    </a:srgbClr>
                  </a:outerShdw>
                </a:effectLst>
              </a:rPr>
              <a:t> Rothschild said:</a:t>
            </a:r>
          </a:p>
          <a:p>
            <a:endParaRPr lang="en-GB" sz="2800" b="1" dirty="0" smtClean="0">
              <a:effectLst>
                <a:outerShdw blurRad="38100" dist="38100" dir="2700000" algn="tl">
                  <a:srgbClr val="000000">
                    <a:alpha val="43137"/>
                  </a:srgbClr>
                </a:outerShdw>
              </a:effectLst>
            </a:endParaRPr>
          </a:p>
          <a:p>
            <a:r>
              <a:rPr lang="en-GB" sz="2800" b="1" dirty="0" smtClean="0">
                <a:solidFill>
                  <a:srgbClr val="FFFF00"/>
                </a:solidFill>
                <a:effectLst>
                  <a:outerShdw blurRad="38100" dist="38100" dir="2700000" algn="tl">
                    <a:srgbClr val="000000">
                      <a:alpha val="43137"/>
                    </a:srgbClr>
                  </a:outerShdw>
                </a:effectLst>
              </a:rPr>
              <a:t>"Give me control over a nation's currency, and I care not who makes its laws."</a:t>
            </a:r>
          </a:p>
          <a:p>
            <a:endParaRPr lang="en-GB" dirty="0"/>
          </a:p>
        </p:txBody>
      </p:sp>
      <p:sp>
        <p:nvSpPr>
          <p:cNvPr id="7" name="TextBox 6"/>
          <p:cNvSpPr txBox="1"/>
          <p:nvPr/>
        </p:nvSpPr>
        <p:spPr>
          <a:xfrm>
            <a:off x="5929322" y="3214686"/>
            <a:ext cx="2714644" cy="461665"/>
          </a:xfrm>
          <a:prstGeom prst="rect">
            <a:avLst/>
          </a:prstGeom>
          <a:noFill/>
        </p:spPr>
        <p:txBody>
          <a:bodyPr wrap="square" rtlCol="0">
            <a:spAutoFit/>
          </a:bodyPr>
          <a:lstStyle/>
          <a:p>
            <a:pPr algn="ctr"/>
            <a:r>
              <a:rPr lang="en-GB" sz="2400" b="1" dirty="0" smtClean="0">
                <a:solidFill>
                  <a:srgbClr val="FFFF00"/>
                </a:solidFill>
                <a:effectLst>
                  <a:outerShdw blurRad="38100" dist="38100" dir="2700000" algn="tl">
                    <a:srgbClr val="000000">
                      <a:alpha val="43137"/>
                    </a:srgbClr>
                  </a:outerShdw>
                </a:effectLst>
              </a:rPr>
              <a:t>Bank of England</a:t>
            </a:r>
            <a:endParaRPr lang="en-GB" sz="2400" b="1" dirty="0">
              <a:solidFill>
                <a:srgbClr val="FFFF00"/>
              </a:solidFill>
              <a:effectLst>
                <a:outerShdw blurRad="38100" dist="38100" dir="2700000" algn="tl">
                  <a:srgbClr val="000000">
                    <a:alpha val="43137"/>
                  </a:srgbClr>
                </a:outerShdw>
              </a:effectLst>
            </a:endParaRPr>
          </a:p>
        </p:txBody>
      </p:sp>
      <p:pic>
        <p:nvPicPr>
          <p:cNvPr id="8" name="Picture 6" descr="Amschel"/>
          <p:cNvPicPr>
            <a:picLocks noChangeAspect="1" noChangeArrowheads="1"/>
          </p:cNvPicPr>
          <p:nvPr/>
        </p:nvPicPr>
        <p:blipFill>
          <a:blip r:embed="rId4" cstate="print"/>
          <a:srcRect/>
          <a:stretch>
            <a:fillRect/>
          </a:stretch>
        </p:blipFill>
        <p:spPr>
          <a:xfrm>
            <a:off x="6215074" y="3643314"/>
            <a:ext cx="2187575" cy="3051175"/>
          </a:xfrm>
          <a:prstGeom prst="rect">
            <a:avLst/>
          </a:prstGeom>
          <a:noFill/>
          <a:ln/>
        </p:spPr>
      </p:pic>
      <p:sp>
        <p:nvSpPr>
          <p:cNvPr id="9" name="TextBox 8"/>
          <p:cNvSpPr txBox="1"/>
          <p:nvPr/>
        </p:nvSpPr>
        <p:spPr>
          <a:xfrm>
            <a:off x="1928794" y="6286520"/>
            <a:ext cx="4000528" cy="369332"/>
          </a:xfrm>
          <a:prstGeom prst="rect">
            <a:avLst/>
          </a:prstGeom>
          <a:noFill/>
        </p:spPr>
        <p:txBody>
          <a:bodyPr wrap="square" rtlCol="0">
            <a:spAutoFit/>
          </a:bodyPr>
          <a:lstStyle/>
          <a:p>
            <a:r>
              <a:rPr lang="en-GB" b="1" dirty="0" smtClean="0">
                <a:solidFill>
                  <a:srgbClr val="00FF00"/>
                </a:solidFill>
                <a:effectLst>
                  <a:outerShdw blurRad="38100" dist="38100" dir="2700000" algn="tl">
                    <a:srgbClr val="000000"/>
                  </a:outerShdw>
                </a:effectLst>
              </a:rPr>
              <a:t>Mayer </a:t>
            </a:r>
            <a:r>
              <a:rPr lang="en-GB" b="1" dirty="0" err="1" smtClean="0">
                <a:solidFill>
                  <a:srgbClr val="00FF00"/>
                </a:solidFill>
                <a:effectLst>
                  <a:outerShdw blurRad="38100" dist="38100" dir="2700000" algn="tl">
                    <a:srgbClr val="000000"/>
                  </a:outerShdw>
                </a:effectLst>
              </a:rPr>
              <a:t>Amschel</a:t>
            </a:r>
            <a:r>
              <a:rPr lang="en-GB" b="1" dirty="0" smtClean="0">
                <a:solidFill>
                  <a:srgbClr val="00FF00"/>
                </a:solidFill>
                <a:effectLst>
                  <a:outerShdw blurRad="38100" dist="38100" dir="2700000" algn="tl">
                    <a:srgbClr val="000000"/>
                  </a:outerShdw>
                </a:effectLst>
              </a:rPr>
              <a:t> Bauer (Rothschild)</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lide Number Placeholder 2"/>
          <p:cNvSpPr>
            <a:spLocks noGrp="1"/>
          </p:cNvSpPr>
          <p:nvPr>
            <p:ph type="sldNum" sz="quarter" idx="12"/>
          </p:nvPr>
        </p:nvSpPr>
        <p:spPr/>
        <p:txBody>
          <a:bodyPr/>
          <a:lstStyle/>
          <a:p>
            <a:fld id="{2817FD2D-9A88-427D-94F0-FD7FE68655E2}" type="slidenum">
              <a:rPr lang="en-GB" smtClean="0"/>
              <a:pPr/>
              <a:t>71</a:t>
            </a:fld>
            <a:endParaRPr lang="en-GB"/>
          </a:p>
        </p:txBody>
      </p:sp>
      <p:pic>
        <p:nvPicPr>
          <p:cNvPr id="4" name="Picture 2" descr="http://www.mujca.com/seek911truth.jpg"/>
          <p:cNvPicPr>
            <a:picLocks noChangeAspect="1" noChangeArrowheads="1"/>
          </p:cNvPicPr>
          <p:nvPr/>
        </p:nvPicPr>
        <p:blipFill>
          <a:blip r:embed="rId2" cstate="print"/>
          <a:srcRect/>
          <a:stretch>
            <a:fillRect/>
          </a:stretch>
        </p:blipFill>
        <p:spPr bwMode="auto">
          <a:xfrm>
            <a:off x="0" y="0"/>
            <a:ext cx="9144000" cy="6834209"/>
          </a:xfrm>
          <a:prstGeom prst="rect">
            <a:avLst/>
          </a:prstGeom>
          <a:noFill/>
        </p:spPr>
      </p:pic>
      <p:sp>
        <p:nvSpPr>
          <p:cNvPr id="2050" name="WordArt 2"/>
          <p:cNvSpPr>
            <a:spLocks noChangeArrowheads="1" noChangeShapeType="1" noTextEdit="1"/>
          </p:cNvSpPr>
          <p:nvPr/>
        </p:nvSpPr>
        <p:spPr bwMode="auto">
          <a:xfrm>
            <a:off x="1142976" y="4286256"/>
            <a:ext cx="6997722" cy="2286016"/>
          </a:xfrm>
          <a:prstGeom prst="rect">
            <a:avLst/>
          </a:prstGeom>
        </p:spPr>
        <p:txBody>
          <a:bodyPr wrap="none" fromWordArt="1">
            <a:prstTxWarp prst="textPlain">
              <a:avLst>
                <a:gd name="adj" fmla="val 50000"/>
              </a:avLst>
            </a:prstTxWarp>
          </a:bodyPr>
          <a:lstStyle/>
          <a:p>
            <a:pPr algn="ctr" rtl="0"/>
            <a:r>
              <a:rPr lang="en-GB" sz="3600" kern="10" spc="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The End</a:t>
            </a:r>
            <a:endParaRPr lang="en-GB" sz="3600" kern="10" spc="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7000"/>
                                  </p:iterate>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5122" name="Picture 2" descr="http://images.google.co.uk/url?source=imgres&amp;ct=img&amp;q=http://img.dailymail.co.uk/i/pix/2007/09_02/RockLeedsRPY_468x352.jpg&amp;usg=AFQjCNHQKJnMQbfmlPPlt0ZYJi9lLALOWg"/>
          <p:cNvPicPr>
            <a:picLocks noChangeAspect="1" noChangeArrowheads="1"/>
          </p:cNvPicPr>
          <p:nvPr/>
        </p:nvPicPr>
        <p:blipFill>
          <a:blip r:embed="rId3" cstate="print"/>
          <a:srcRect/>
          <a:stretch>
            <a:fillRect/>
          </a:stretch>
        </p:blipFill>
        <p:spPr bwMode="auto">
          <a:xfrm>
            <a:off x="1785918" y="1428736"/>
            <a:ext cx="5508844" cy="4143404"/>
          </a:xfrm>
          <a:prstGeom prst="rect">
            <a:avLst/>
          </a:prstGeom>
          <a:noFill/>
        </p:spPr>
      </p:pic>
      <p:sp>
        <p:nvSpPr>
          <p:cNvPr id="5" name="TextBox 4"/>
          <p:cNvSpPr txBox="1"/>
          <p:nvPr/>
        </p:nvSpPr>
        <p:spPr>
          <a:xfrm>
            <a:off x="0" y="5715016"/>
            <a:ext cx="9144000" cy="954107"/>
          </a:xfrm>
          <a:prstGeom prst="rect">
            <a:avLst/>
          </a:prstGeom>
          <a:solidFill>
            <a:schemeClr val="bg2">
              <a:lumMod val="50000"/>
              <a:lumOff val="50000"/>
            </a:schemeClr>
          </a:solidFill>
        </p:spPr>
        <p:txBody>
          <a:bodyPr wrap="square" rtlCol="0">
            <a:spAutoFit/>
          </a:bodyPr>
          <a:lstStyle/>
          <a:p>
            <a:pPr algn="ctr"/>
            <a:r>
              <a:rPr lang="en-GB" sz="2800" b="1" dirty="0" smtClean="0">
                <a:solidFill>
                  <a:srgbClr val="002060"/>
                </a:solidFill>
                <a:effectLst>
                  <a:outerShdw blurRad="38100" dist="38100" dir="2700000" algn="tl">
                    <a:srgbClr val="000000">
                      <a:alpha val="43137"/>
                    </a:srgbClr>
                  </a:outerShdw>
                </a:effectLst>
              </a:rPr>
              <a:t>Many worried customers would have phoned the head office whose Tel. No. is </a:t>
            </a:r>
            <a:r>
              <a:rPr lang="en-GB" sz="2800" b="1" dirty="0" smtClean="0">
                <a:solidFill>
                  <a:srgbClr val="FF0000"/>
                </a:solidFill>
                <a:effectLst>
                  <a:outerShdw blurRad="38100" dist="38100" dir="2700000" algn="tl">
                    <a:srgbClr val="000000">
                      <a:alpha val="43137"/>
                    </a:srgbClr>
                  </a:outerShdw>
                </a:effectLst>
              </a:rPr>
              <a:t>0191 285 7191  </a:t>
            </a:r>
            <a:endParaRPr lang="en-GB" sz="2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The 911 Financial Crash</a:t>
            </a:r>
            <a:endParaRPr lang="en-GB" dirty="0"/>
          </a:p>
        </p:txBody>
      </p:sp>
      <p:pic>
        <p:nvPicPr>
          <p:cNvPr id="30722" name="Picture 2" descr="http://images.google.co.uk/url?source=imgres&amp;ct=img&amp;q=http://static.guim.co.uk/sys-images/Guardian/Pix/pictures/2008/03/27/northern276.jpg&amp;usg=AFQjCNHVdiLfvSKBNEi8Bj27kLINKlqFDQ"/>
          <p:cNvPicPr>
            <a:picLocks noChangeAspect="1" noChangeArrowheads="1"/>
          </p:cNvPicPr>
          <p:nvPr/>
        </p:nvPicPr>
        <p:blipFill>
          <a:blip r:embed="rId3" cstate="print"/>
          <a:srcRect/>
          <a:stretch>
            <a:fillRect/>
          </a:stretch>
        </p:blipFill>
        <p:spPr bwMode="auto">
          <a:xfrm>
            <a:off x="1785918" y="1142984"/>
            <a:ext cx="5643602" cy="3386161"/>
          </a:xfrm>
          <a:prstGeom prst="rect">
            <a:avLst/>
          </a:prstGeom>
          <a:noFill/>
        </p:spPr>
      </p:pic>
      <p:sp>
        <p:nvSpPr>
          <p:cNvPr id="4" name="TextBox 3"/>
          <p:cNvSpPr txBox="1"/>
          <p:nvPr/>
        </p:nvSpPr>
        <p:spPr>
          <a:xfrm>
            <a:off x="0" y="4611231"/>
            <a:ext cx="9144000" cy="2246769"/>
          </a:xfrm>
          <a:prstGeom prst="rect">
            <a:avLst/>
          </a:prstGeom>
          <a:solidFill>
            <a:schemeClr val="accent3">
              <a:lumMod val="75000"/>
            </a:schemeClr>
          </a:solidFill>
        </p:spPr>
        <p:txBody>
          <a:bodyPr wrap="square" rtlCol="0">
            <a:spAutoFit/>
          </a:bodyPr>
          <a:lstStyle/>
          <a:p>
            <a:pPr algn="ctr"/>
            <a:r>
              <a:rPr lang="en-GB" sz="2800" b="1" dirty="0" smtClean="0">
                <a:solidFill>
                  <a:srgbClr val="C00000"/>
                </a:solidFill>
                <a:effectLst>
                  <a:outerShdw blurRad="38100" dist="38100" dir="2700000" algn="tl">
                    <a:srgbClr val="000000">
                      <a:alpha val="43137"/>
                    </a:srgbClr>
                  </a:outerShdw>
                </a:effectLst>
              </a:rPr>
              <a:t>The embedded 2 911’s in the Northern Rock telephone number</a:t>
            </a:r>
            <a:r>
              <a:rPr lang="en-GB" sz="2800" b="1" dirty="0" smtClean="0">
                <a:effectLst>
                  <a:outerShdw blurRad="38100" dist="38100" dir="2700000" algn="tl">
                    <a:srgbClr val="000000">
                      <a:alpha val="43137"/>
                    </a:srgbClr>
                  </a:outerShdw>
                </a:effectLst>
              </a:rPr>
              <a:t> </a:t>
            </a:r>
            <a:r>
              <a:rPr lang="en-GB" sz="2800" b="1" dirty="0" smtClean="0">
                <a:solidFill>
                  <a:schemeClr val="accent5">
                    <a:lumMod val="25000"/>
                  </a:schemeClr>
                </a:solidFill>
                <a:effectLst>
                  <a:outerShdw blurRad="38100" dist="38100" dir="2700000" algn="tl">
                    <a:srgbClr val="000000">
                      <a:alpha val="43137"/>
                    </a:srgbClr>
                  </a:outerShdw>
                </a:effectLst>
              </a:rPr>
              <a:t>implies that the Illuminati had pre-planned the demise of the Northern Rock</a:t>
            </a:r>
            <a:r>
              <a:rPr lang="en-GB" sz="2800" b="1" dirty="0" smtClean="0">
                <a:effectLst>
                  <a:outerShdw blurRad="38100" dist="38100" dir="2700000" algn="tl">
                    <a:srgbClr val="000000">
                      <a:alpha val="43137"/>
                    </a:srgbClr>
                  </a:outerShdw>
                </a:effectLst>
              </a:rPr>
              <a:t> </a:t>
            </a:r>
            <a:r>
              <a:rPr lang="en-GB" sz="2800" b="1" dirty="0" smtClean="0">
                <a:solidFill>
                  <a:schemeClr val="bg2"/>
                </a:solidFill>
                <a:effectLst>
                  <a:outerShdw blurRad="38100" dist="38100" dir="2700000" algn="tl">
                    <a:srgbClr val="000000">
                      <a:alpha val="43137"/>
                    </a:srgbClr>
                  </a:outerShdw>
                </a:effectLst>
              </a:rPr>
              <a:t>for a long time prior to the event!</a:t>
            </a:r>
          </a:p>
          <a:p>
            <a:pPr algn="ctr"/>
            <a:r>
              <a:rPr lang="en-GB" sz="2800" b="1" dirty="0" smtClean="0">
                <a:solidFill>
                  <a:srgbClr val="FFFF00"/>
                </a:solidFill>
                <a:effectLst>
                  <a:outerShdw blurRad="38100" dist="38100" dir="2700000" algn="tl">
                    <a:srgbClr val="000000">
                      <a:alpha val="43137"/>
                    </a:srgbClr>
                  </a:outerShdw>
                </a:effectLst>
              </a:rPr>
              <a:t>0</a:t>
            </a:r>
            <a:r>
              <a:rPr lang="en-GB" sz="2800" b="1" dirty="0" smtClean="0">
                <a:solidFill>
                  <a:srgbClr val="FF0000"/>
                </a:solidFill>
                <a:effectLst>
                  <a:outerShdw blurRad="38100" dist="38100" dir="2700000" algn="tl">
                    <a:srgbClr val="000000">
                      <a:alpha val="43137"/>
                    </a:srgbClr>
                  </a:outerShdw>
                </a:effectLst>
              </a:rPr>
              <a:t>191</a:t>
            </a:r>
            <a:r>
              <a:rPr lang="en-GB" sz="2800" b="1" dirty="0" smtClean="0">
                <a:solidFill>
                  <a:srgbClr val="FFFF00"/>
                </a:solidFill>
                <a:effectLst>
                  <a:outerShdw blurRad="38100" dist="38100" dir="2700000" algn="tl">
                    <a:srgbClr val="000000">
                      <a:alpha val="43137"/>
                    </a:srgbClr>
                  </a:outerShdw>
                </a:effectLst>
              </a:rPr>
              <a:t> 285 7</a:t>
            </a:r>
            <a:r>
              <a:rPr lang="en-GB" sz="2800" b="1" dirty="0" smtClean="0">
                <a:solidFill>
                  <a:srgbClr val="FF0000"/>
                </a:solidFill>
                <a:effectLst>
                  <a:outerShdw blurRad="38100" dist="38100" dir="2700000" algn="tl">
                    <a:srgbClr val="000000">
                      <a:alpha val="43137"/>
                    </a:srgbClr>
                  </a:outerShdw>
                </a:effectLst>
              </a:rPr>
              <a:t>191</a:t>
            </a:r>
            <a:endParaRPr lang="en-GB" sz="2800" b="1" dirty="0">
              <a:solidFill>
                <a:srgbClr val="FF0000"/>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2817FD2D-9A88-427D-94F0-FD7FE68655E2}" type="slidenum">
              <a:rPr lang="en-GB" smtClean="0"/>
              <a:pPr/>
              <a:t>9</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gog</Template>
  <TotalTime>2875</TotalTime>
  <Words>7585</Words>
  <Application>Microsoft Office PowerPoint</Application>
  <PresentationFormat>On-screen Show (4:3)</PresentationFormat>
  <Paragraphs>341</Paragraphs>
  <Slides>71</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Impact</vt:lpstr>
      <vt:lpstr>gog</vt:lpstr>
      <vt:lpstr>PowerPoint Presentation</vt:lpstr>
      <vt:lpstr>PowerPoint Presentation</vt:lpstr>
      <vt:lpstr>PowerPoint Presentation</vt:lpstr>
      <vt:lpstr>PowerPoint Presentation</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PowerPoint Presentation</vt:lpstr>
      <vt:lpstr>Financial Crash 9/11 2008</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The 911 Financial Crash </vt:lpstr>
      <vt:lpstr>The 911 Financial Crash</vt:lpstr>
      <vt:lpstr>Financial Crash 9/11 2008</vt:lpstr>
      <vt:lpstr>Financial Crash 9/11 2008</vt:lpstr>
      <vt:lpstr>The 911 Financial Crash</vt:lpstr>
      <vt:lpstr>PowerPoint Presentation</vt:lpstr>
      <vt:lpstr>PowerPoint Presentation</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The 911 Financial Crash</vt:lpstr>
      <vt:lpstr>Gog Uses Drugs To Subdue</vt:lpstr>
      <vt:lpstr>Sassoon - Jewish</vt:lpstr>
      <vt:lpstr>Gog Uses Drugs To Subdue</vt:lpstr>
      <vt:lpstr>The 911 Financial Crash</vt:lpstr>
      <vt:lpstr>The 911 Financial Crash</vt:lpstr>
      <vt:lpstr>Parable Of The Rich Man</vt:lpstr>
      <vt:lpstr>Parable Of The Rich Man</vt:lpstr>
      <vt:lpstr>Parable Of The Rich Man</vt:lpstr>
      <vt:lpstr>Parable Of The Rich Man</vt:lpstr>
      <vt:lpstr>Broad Is The Way That Leads To Destruction</vt:lpstr>
      <vt:lpstr>Broad Is The Way That Leads To Destruction</vt:lpstr>
      <vt:lpstr>Parable Of The Rich Man</vt:lpstr>
      <vt:lpstr>The 911 Financial Crash</vt:lpstr>
      <vt:lpstr>Gog Is Identified as  The Little Horn</vt:lpstr>
      <vt:lpstr>Khazar = Gog = The Little Horn</vt:lpstr>
      <vt:lpstr>Khazar = Gog = The Little Horn</vt:lpstr>
      <vt:lpstr>Khazar = Gog = The Little Horn</vt:lpstr>
      <vt:lpstr>Khazar = Gog = The Little Horn</vt:lpstr>
      <vt:lpstr>Khazar = Gog = The Little Horn</vt:lpstr>
      <vt:lpstr>Khazar = Gog = The Little Horn</vt:lpstr>
      <vt:lpstr>Khazar = Gog = The Little Horn</vt:lpstr>
      <vt:lpstr>The Numerology Of The Little Horn</vt:lpstr>
      <vt:lpstr>The Numerology Of The Little Horn</vt:lpstr>
      <vt:lpstr>The Numerology Of The Little Horn</vt:lpstr>
      <vt:lpstr>Gog/Babylon - Destroyed</vt:lpstr>
      <vt:lpstr>Gog/Babylon - Destroyed</vt:lpstr>
      <vt:lpstr>The 911 Financial Crash</vt:lpstr>
      <vt:lpstr>The 911 Financial Crash</vt:lpstr>
      <vt:lpstr>The 911 Financial Crash</vt:lpstr>
      <vt:lpstr>The 911 Financial Crash</vt:lpstr>
      <vt:lpstr>The 911 Financial Crash</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Chris Pead</cp:lastModifiedBy>
  <cp:revision>84</cp:revision>
  <dcterms:created xsi:type="dcterms:W3CDTF">2009-03-16T17:48:08Z</dcterms:created>
  <dcterms:modified xsi:type="dcterms:W3CDTF">2015-02-04T11:40:01Z</dcterms:modified>
</cp:coreProperties>
</file>